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1"/>
  </p:notesMasterIdLst>
  <p:handoutMasterIdLst>
    <p:handoutMasterId r:id="rId62"/>
  </p:handoutMasterIdLst>
  <p:sldIdLst>
    <p:sldId id="551" r:id="rId2"/>
    <p:sldId id="594" r:id="rId3"/>
    <p:sldId id="553" r:id="rId4"/>
    <p:sldId id="591" r:id="rId5"/>
    <p:sldId id="592" r:id="rId6"/>
    <p:sldId id="521" r:id="rId7"/>
    <p:sldId id="593" r:id="rId8"/>
    <p:sldId id="421" r:id="rId9"/>
    <p:sldId id="547" r:id="rId10"/>
    <p:sldId id="548" r:id="rId11"/>
    <p:sldId id="554" r:id="rId12"/>
    <p:sldId id="549" r:id="rId13"/>
    <p:sldId id="555" r:id="rId14"/>
    <p:sldId id="556" r:id="rId15"/>
    <p:sldId id="550" r:id="rId16"/>
    <p:sldId id="570" r:id="rId17"/>
    <p:sldId id="557" r:id="rId18"/>
    <p:sldId id="559" r:id="rId19"/>
    <p:sldId id="560" r:id="rId20"/>
    <p:sldId id="562" r:id="rId21"/>
    <p:sldId id="523" r:id="rId22"/>
    <p:sldId id="436" r:id="rId23"/>
    <p:sldId id="524" r:id="rId24"/>
    <p:sldId id="481" r:id="rId25"/>
    <p:sldId id="532" r:id="rId26"/>
    <p:sldId id="568" r:id="rId27"/>
    <p:sldId id="535" r:id="rId28"/>
    <p:sldId id="561" r:id="rId29"/>
    <p:sldId id="490" r:id="rId30"/>
    <p:sldId id="491" r:id="rId31"/>
    <p:sldId id="573" r:id="rId32"/>
    <p:sldId id="574" r:id="rId33"/>
    <p:sldId id="572" r:id="rId34"/>
    <p:sldId id="575" r:id="rId35"/>
    <p:sldId id="589" r:id="rId36"/>
    <p:sldId id="586" r:id="rId37"/>
    <p:sldId id="587" r:id="rId38"/>
    <p:sldId id="571" r:id="rId39"/>
    <p:sldId id="576" r:id="rId40"/>
    <p:sldId id="497" r:id="rId41"/>
    <p:sldId id="498" r:id="rId42"/>
    <p:sldId id="501" r:id="rId43"/>
    <p:sldId id="502" r:id="rId44"/>
    <p:sldId id="503" r:id="rId45"/>
    <p:sldId id="588" r:id="rId46"/>
    <p:sldId id="527" r:id="rId47"/>
    <p:sldId id="528" r:id="rId48"/>
    <p:sldId id="585" r:id="rId49"/>
    <p:sldId id="519" r:id="rId50"/>
    <p:sldId id="590" r:id="rId51"/>
    <p:sldId id="564" r:id="rId52"/>
    <p:sldId id="565" r:id="rId53"/>
    <p:sldId id="566" r:id="rId54"/>
    <p:sldId id="567" r:id="rId55"/>
    <p:sldId id="569" r:id="rId56"/>
    <p:sldId id="582" r:id="rId57"/>
    <p:sldId id="580" r:id="rId58"/>
    <p:sldId id="583" r:id="rId59"/>
    <p:sldId id="584" r:id="rId6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291" autoAdjust="0"/>
    <p:restoredTop sz="90846" autoAdjust="0"/>
  </p:normalViewPr>
  <p:slideViewPr>
    <p:cSldViewPr snapToGrid="0">
      <p:cViewPr varScale="1">
        <p:scale>
          <a:sx n="122" d="100"/>
          <a:sy n="122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933265-5E23-BF49-B6BF-1934B9BC786E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22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AA1BC7-CCFC-484A-97F3-979F740C57F6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4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All of the tags of all of the elements of the set must be searched for a match.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F4A1706-4754-1844-8A36-15CD7D165832}" type="datetime3">
              <a:rPr lang="en-AU"/>
              <a:pPr>
                <a:defRPr/>
              </a:pPr>
              <a:t>23 July, 2012</a:t>
            </a:fld>
            <a:endParaRPr lang="en-AU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C9FEC-62B8-9346-BDB3-49ED12D41593}" type="slidenum">
              <a:rPr lang="en-AU"/>
              <a:pPr>
                <a:defRPr/>
              </a:pPr>
              <a:t>30</a:t>
            </a:fld>
            <a:endParaRPr lang="en-AU"/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</a:t>
            </a:r>
            <a:r>
              <a:rPr lang="en-US" baseline="0" dirty="0" smtClean="0"/>
              <a:t> = cache size,</a:t>
            </a:r>
            <a:r>
              <a:rPr lang="en-US" baseline="0" dirty="0"/>
              <a:t> </a:t>
            </a:r>
            <a:r>
              <a:rPr lang="en-US" baseline="0" dirty="0" smtClean="0"/>
              <a:t> B = block size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For lecture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In 2008, the greater size and power consumption of CAMs generally leads to 2-way and 4-way set associativity being built from standard SRAMs with comparators with 8-way and above being built using CAMs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For lecture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Another sample string to try 0 1 2 3 0 8 11 0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0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5F688A9-AAC3-8C4D-BE02-C84054AA464D}" type="datetime3">
              <a:rPr lang="en-AU"/>
              <a:pPr>
                <a:defRPr/>
              </a:pPr>
              <a:t>23 July, 2012</a:t>
            </a:fld>
            <a:endParaRPr lang="en-AU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9F773-EB27-664D-AF58-7373D027B7B6}" type="slidenum">
              <a:rPr lang="en-AU"/>
              <a:pPr>
                <a:defRPr/>
              </a:pPr>
              <a:t>40</a:t>
            </a:fld>
            <a:endParaRPr lang="en-AU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This is called a 4-way set associative cache because there are four cache entries for each cache index.  Essentially, you have four direct mapped cache working in parallel.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This is how it works: the cache index selects a set from the cache. The four tags in the set are compared in parallel with the upper bits of the memory address.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If no tags match the incoming address tag, we have a cache miss.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Otherwise, we have a cache hit and we will select the data from the </a:t>
            </a:r>
            <a:r>
              <a:rPr lang="en-US" dirty="0" smtClean="0"/>
              <a:t>slot where </a:t>
            </a:r>
            <a:r>
              <a:rPr lang="en-US" dirty="0"/>
              <a:t>the tag </a:t>
            </a:r>
            <a:r>
              <a:rPr lang="en-US" dirty="0" smtClean="0"/>
              <a:t>match occurred.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75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Memory-stall</a:t>
            </a:r>
            <a:r>
              <a:rPr lang="en-US" baseline="0" dirty="0" smtClean="0"/>
              <a:t> clock cycles = Read-stall cycles + Write-stall cycles.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Reasonable </a:t>
            </a:r>
            <a:r>
              <a:rPr lang="en-US" dirty="0"/>
              <a:t>write buffer depth (e.g., four or more words) and a memory capable of accepting writes at a rate that significantly exceeds the average write frequency means write buffer stalls are </a:t>
            </a:r>
            <a:r>
              <a:rPr lang="en-US" dirty="0" smtClean="0"/>
              <a:t>small.</a:t>
            </a:r>
          </a:p>
          <a:p>
            <a:endParaRPr lang="en-US" dirty="0" smtClean="0"/>
          </a:p>
          <a:p>
            <a:r>
              <a:rPr lang="en-US" dirty="0" smtClean="0"/>
              <a:t>Here we are assuming same MR and MP for reads and writes.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First of all, a N-way set associative cache will need N comparators instead of just one comparator (use the right side of the diagram for direct mapped cache).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 N-way set associative cache will also be slower than a direct mapped cache because of this extra multiplexer delay.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Finally, for a N-way set associative cache, the data will be available AFTER the hit/miss signal becomes valid because the hit/mis is needed to control the data MUX.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For a direct mapped cache, that is everything before the MUX on the right or left side, the cache block will be available BEFORE the hit/miss signal (AND gate output) because the data does not have to go through the comparator.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This can be an important consideration because the processor can now go ahead and use the data  without  knowing if it is a Hit or Miss.  Just assume it is a hit.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Since cache hit rate is in the upper 90% range, you will be ahead of the game 90% of the time and for those 10% of the time that you  are wrong,  just make sure you can recover.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You cannot play this speculation game with a N-way set-associative cache because as I said earlier, the data will not be available to you until the hit/miss signal is valid.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+2 = 38 min. (Y:18)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A70A7-E578-1540-8263-E3B3842894D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</p:spPr>
        <p:txBody>
          <a:bodyPr wrap="square" lIns="95627" tIns="46975" rIns="95627" bIns="4697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As cache sizes grow, the relative improvement from associativity increases only slightly; since the overall miss rate of a larger cache is lower, the opportunity for improving the miss rate decreases and the absolute improvement in miss rate from associativity shrinks significantly.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60889"/>
            <a:ext cx="6303962" cy="4319587"/>
          </a:xfrm>
          <a:noFill/>
          <a:ln>
            <a:noFill/>
          </a:ln>
        </p:spPr>
        <p:txBody>
          <a:bodyPr lIns="95646" tIns="46984" rIns="95646" bIns="46984"/>
          <a:lstStyle/>
          <a:p>
            <a:endParaRPr lang="en-US"/>
          </a:p>
          <a:p>
            <a:r>
              <a:rPr lang="en-US"/>
              <a:t>No fancy replacement policy is needed for the direct mapped cache. </a:t>
            </a:r>
          </a:p>
          <a:p>
            <a:r>
              <a:rPr lang="en-US"/>
              <a:t>As a matter of fact, that is what cause direct mapped trouble to begin with: only one place to go in the cache--causes conflict misses.</a:t>
            </a:r>
          </a:p>
          <a:p>
            <a:endParaRPr lang="en-US"/>
          </a:p>
          <a:p>
            <a:r>
              <a:rPr lang="en-US"/>
              <a:t>No fancy replacement policy is needed for the direct mapped cache. </a:t>
            </a:r>
          </a:p>
          <a:p>
            <a:r>
              <a:rPr lang="en-US"/>
              <a:t>As a matter of fact, that is what cause direct mapped trouble to begin with: only one place to go in the cache--causes conflict misses.</a:t>
            </a:r>
          </a:p>
          <a:p>
            <a:endParaRPr lang="en-US"/>
          </a:p>
          <a:p>
            <a:r>
              <a:rPr lang="en-US"/>
              <a:t>Besides working at Sun, I also teach people how to fly whenever I have time.</a:t>
            </a:r>
          </a:p>
          <a:p>
            <a:r>
              <a:rPr lang="en-US"/>
              <a:t>Statistic have shown that if a pilot crashed after an engine failure, he or she is more likely to get killed in a multi-engine light airplane than a single engine airplane.</a:t>
            </a:r>
          </a:p>
          <a:p>
            <a:r>
              <a:rPr lang="en-US"/>
              <a:t>The joke among us flight instructors is that: sure, when the engine quit in a single engine stops, you have one option: sooner or later, you land.  Probably sooner.</a:t>
            </a:r>
          </a:p>
          <a:p>
            <a:r>
              <a:rPr lang="en-US"/>
              <a:t>But in a multi-engine airplane with one engine stops, you have a lot of options.  It is the need to make a decision that kills those people.</a:t>
            </a:r>
          </a:p>
          <a:p>
            <a:endParaRPr lang="en-US"/>
          </a:p>
        </p:txBody>
      </p:sp>
      <p:sp>
        <p:nvSpPr>
          <p:cNvPr id="16558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20713"/>
            <a:ext cx="4776787" cy="3581400"/>
          </a:xfrm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F292F83-EC46-0542-AE03-95B887C868F6}" type="datetime3">
              <a:rPr lang="en-AU"/>
              <a:pPr/>
              <a:t>23 July, 2012</a:t>
            </a:fld>
            <a:endParaRPr lang="en-AU"/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5 — Large and Fast: Exploiting Memory Hierarchy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B5ED9-2239-1C4B-B7A8-1684B4CC7362}" type="slidenum">
              <a:rPr lang="en-AU"/>
              <a:pPr/>
              <a:t>57</a:t>
            </a:fld>
            <a:endParaRPr lang="en-AU"/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B387A-3EE9-C344-B10D-21AD6CBA17F2}" type="slidenum">
              <a:rPr lang="en-US"/>
              <a:pPr/>
              <a:t>58</a:t>
            </a:fld>
            <a:endParaRPr lang="en-US"/>
          </a:p>
        </p:txBody>
      </p:sp>
      <p:sp>
        <p:nvSpPr>
          <p:cNvPr id="185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QPI – </a:t>
            </a:r>
            <a:r>
              <a:rPr lang="en-US" dirty="0" err="1" smtClean="0"/>
              <a:t>QuickPath</a:t>
            </a:r>
            <a:r>
              <a:rPr lang="en-US" dirty="0" smtClean="0"/>
              <a:t> Interconnect (for floating point)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3A9E0-CD5B-E048-998C-3D2A4E585EEB}" type="slidenum">
              <a:rPr lang="en-US"/>
              <a:pPr/>
              <a:t>59</a:t>
            </a:fld>
            <a:endParaRPr lang="en-US"/>
          </a:p>
        </p:txBody>
      </p:sp>
      <p:sp>
        <p:nvSpPr>
          <p:cNvPr id="186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I$</a:t>
            </a:r>
            <a:r>
              <a:rPr lang="en-US" baseline="0" dirty="0" smtClean="0"/>
              <a:t> accessed at EVERY instruction (need to fetch from Code portion of memory!).</a:t>
            </a:r>
          </a:p>
          <a:p>
            <a:r>
              <a:rPr lang="en-US" baseline="0" dirty="0" smtClean="0"/>
              <a:t>D$ is accessed only on loads and stores.</a:t>
            </a:r>
          </a:p>
          <a:p>
            <a:r>
              <a:rPr lang="en-US" baseline="0" dirty="0" smtClean="0"/>
              <a:t>Naturally, you expect the I$ MR &lt; D$ MR.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= 1,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baseline="0" dirty="0" smtClean="0"/>
              <a:t> = 4.44, with memory-stall cycles accounting for 77.5% as opposed to 63.2%.</a:t>
            </a:r>
          </a:p>
          <a:p>
            <a:r>
              <a:rPr lang="en-US" baseline="0" dirty="0" smtClean="0"/>
              <a:t>If D$ MR = 0.05, then memory-stall cycles = 3.8 and </a:t>
            </a:r>
            <a:r>
              <a:rPr lang="en-US" baseline="0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baseline="0" dirty="0" smtClean="0"/>
              <a:t> = 5.8.  Memory-stall cycles now account for 65.5% of </a:t>
            </a:r>
            <a:r>
              <a:rPr lang="en-US" baseline="0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</a:t>
            </a:r>
            <a:r>
              <a:rPr lang="en-US" dirty="0"/>
              <a:t>= 1, then </a:t>
            </a:r>
            <a:r>
              <a:rPr lang="en-US" dirty="0" err="1"/>
              <a:t>CPI</a:t>
            </a:r>
            <a:r>
              <a:rPr lang="en-US" baseline="-25000" dirty="0" err="1"/>
              <a:t>stall</a:t>
            </a:r>
            <a:r>
              <a:rPr lang="en-US" dirty="0"/>
              <a:t> = 4.44 and the amount of execution time spent on memory stalls would have risen from 3.44/5.44 = 63% to 3.44/4.44 = 77%</a:t>
            </a:r>
          </a:p>
          <a:p>
            <a:r>
              <a:rPr lang="en-US" dirty="0"/>
              <a:t>For miss penalty of 200, memory stall cycles = 2%  200 + 36% x 4% x 200 = 6.88 so that </a:t>
            </a:r>
            <a:r>
              <a:rPr lang="en-US" dirty="0" err="1"/>
              <a:t>CPIstall</a:t>
            </a:r>
            <a:r>
              <a:rPr lang="en-US" dirty="0"/>
              <a:t> = 8.88</a:t>
            </a:r>
          </a:p>
          <a:p>
            <a:endParaRPr lang="en-US" dirty="0"/>
          </a:p>
          <a:p>
            <a:r>
              <a:rPr lang="en-US" dirty="0"/>
              <a:t>This assumes that hit time </a:t>
            </a:r>
            <a:r>
              <a:rPr lang="en-US" dirty="0" smtClean="0"/>
              <a:t>(so hit time is 1 cycle) is </a:t>
            </a:r>
            <a:r>
              <a:rPr lang="en-US" dirty="0"/>
              <a:t>not a factor in determining cache performance.  A larger cache would have a longer access time (if a lower miss rate), meaning either a slower clock cycle or more stages in the pipeline for memory access.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4" y="4562237"/>
            <a:ext cx="6304279" cy="4320540"/>
          </a:xfrm>
          <a:noFill/>
        </p:spPr>
        <p:txBody>
          <a:bodyPr wrap="square" lIns="98215" tIns="48246" rIns="98215" bIns="48246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 will talk about associativity later in this lecture.</a:t>
            </a:r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9525" y="619125"/>
            <a:ext cx="4778375" cy="3582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stores back in higher-level</a:t>
            </a:r>
            <a:r>
              <a:rPr lang="en-US" baseline="0" dirty="0" smtClean="0"/>
              <a:t> caches depends on your write-miss policy (write allocate or no-write allocate).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L1$ misses are the only requests that reach L2$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che_algorithm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7/09/2012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2012 -- Lecture #12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Cache Performance,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Set Associative Caches</a:t>
            </a:r>
          </a:p>
        </p:txBody>
      </p:sp>
    </p:spTree>
    <p:extLst>
      <p:ext uri="{BB962C8B-B14F-4D97-AF65-F5344CB8AC3E}">
        <p14:creationId xmlns:p14="http://schemas.microsoft.com/office/powerpoint/2010/main" val="152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AMAT Example Usage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Processor specs:</a:t>
            </a:r>
            <a:r>
              <a:rPr lang="en-US" dirty="0" smtClean="0"/>
              <a:t> 200 </a:t>
            </a:r>
            <a:r>
              <a:rPr lang="en-US" dirty="0" err="1" smtClean="0"/>
              <a:t>ps</a:t>
            </a:r>
            <a:r>
              <a:rPr lang="en-US" dirty="0" smtClean="0"/>
              <a:t> clock, MP of 50 clock cycles, MR of 0.02 misses/instruction, and HT of 1 clock cycle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	AMAT = ???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Which improvement would be best?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190 </a:t>
            </a:r>
            <a:r>
              <a:rPr lang="en-US" dirty="0" err="1" smtClean="0"/>
              <a:t>ps</a:t>
            </a:r>
            <a:r>
              <a:rPr lang="en-US" dirty="0" smtClean="0"/>
              <a:t> clock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MP of 40 clock cycles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MR of 0.015 misses/instruction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3645" y="4210757"/>
            <a:ext cx="11887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380 </a:t>
            </a:r>
            <a:r>
              <a:rPr lang="en-US" sz="2800" dirty="0" err="1" smtClean="0">
                <a:solidFill>
                  <a:srgbClr val="FF0000"/>
                </a:solidFill>
              </a:rPr>
              <a:t>ps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360 </a:t>
            </a:r>
            <a:r>
              <a:rPr lang="en-US" sz="2800" dirty="0" err="1" smtClean="0">
                <a:solidFill>
                  <a:srgbClr val="FF0000"/>
                </a:solidFill>
              </a:rPr>
              <a:t>ps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350 </a:t>
            </a:r>
            <a:r>
              <a:rPr lang="en-US" sz="2800" dirty="0" err="1" smtClean="0">
                <a:solidFill>
                  <a:srgbClr val="FF0000"/>
                </a:solidFill>
              </a:rPr>
              <a:t>ps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3657" y="3132110"/>
            <a:ext cx="5669280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+ 0.02 × 50 = </a:t>
            </a:r>
            <a:r>
              <a:rPr lang="en-US" sz="2800" dirty="0" smtClean="0">
                <a:solidFill>
                  <a:srgbClr val="FF0000"/>
                </a:solidFill>
              </a:rPr>
              <a:t>2 clock cycles = 400 </a:t>
            </a:r>
            <a:r>
              <a:rPr lang="en-US" sz="2800" dirty="0" err="1" smtClean="0">
                <a:solidFill>
                  <a:srgbClr val="FF0000"/>
                </a:solidFill>
              </a:rPr>
              <a:t>ps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 Parameter Example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potential impact of much larger cache on AMAT? (same block size)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/>
              <a:t>Increase HR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/>
              <a:t>Longer HT:  smaller is faster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At some point, increase in hit time for a larger cache may overcome the improvement in hit rate, yielding a decrease in performance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Effect on </a:t>
            </a:r>
            <a:r>
              <a:rPr lang="en-US" dirty="0" smtClean="0">
                <a:solidFill>
                  <a:schemeClr val="accent6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dirty="0" smtClean="0"/>
              <a:t>?  Bits in cache?  Cost?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Effect of Cache Performance on CPI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74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Recall:</a:t>
            </a:r>
            <a:r>
              <a:rPr lang="en-US" dirty="0" smtClean="0"/>
              <a:t>  CPU Performance</a:t>
            </a:r>
          </a:p>
          <a:p>
            <a:pPr>
              <a:buNone/>
            </a:pPr>
            <a:r>
              <a:rPr lang="en-US" sz="2800" dirty="0" smtClean="0"/>
              <a:t>		CPU Time = Instructions × CPI × Clock Cycle Time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Include memory accesses in CPI: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rgbClr val="FF0000"/>
                </a:solidFill>
              </a:rPr>
              <a:t>CPI</a:t>
            </a:r>
            <a:r>
              <a:rPr lang="en-US" baseline="-25000" dirty="0" err="1" smtClean="0">
                <a:solidFill>
                  <a:srgbClr val="FF0000"/>
                </a:solidFill>
              </a:rPr>
              <a:t>stall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CPI</a:t>
            </a:r>
            <a:r>
              <a:rPr lang="en-US" baseline="-25000" dirty="0" err="1" smtClean="0">
                <a:solidFill>
                  <a:srgbClr val="FF0000"/>
                </a:solidFill>
              </a:rPr>
              <a:t>base</a:t>
            </a:r>
            <a:r>
              <a:rPr lang="en-US" dirty="0" smtClean="0">
                <a:solidFill>
                  <a:srgbClr val="FF0000"/>
                </a:solidFill>
              </a:rPr>
              <a:t> + Average Memory-stall Cycles</a:t>
            </a:r>
          </a:p>
          <a:p>
            <a:pPr lvl="1">
              <a:buNone/>
            </a:pPr>
            <a:r>
              <a:rPr lang="en-US" dirty="0" smtClean="0"/>
              <a:t>		CPU Time = IC ×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dirty="0" smtClean="0"/>
              <a:t> × CC</a:t>
            </a:r>
          </a:p>
          <a:p>
            <a:r>
              <a:rPr lang="en-US" dirty="0" smtClean="0"/>
              <a:t>Simplified model for memory-stall cycles:</a:t>
            </a:r>
          </a:p>
          <a:p>
            <a:pPr lvl="1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		Memory-stall cycles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We will discuss more complicated models soon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66560" y="246888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(CC)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49040" y="2468880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(IC)</a:t>
            </a:r>
            <a:endParaRPr lang="en-US" sz="2400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7408" y="5056632"/>
            <a:ext cx="3333750" cy="742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CPI Example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Processor specs:</a:t>
            </a:r>
            <a:r>
              <a:rPr lang="en-US" dirty="0" smtClean="0"/>
              <a:t> 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of 2, a 100 cycle MP, 36% load/store instructions, and 2% I$ and 4% D$ MRs</a:t>
            </a:r>
          </a:p>
          <a:p>
            <a:pPr lvl="1"/>
            <a:r>
              <a:rPr lang="en-US" dirty="0" smtClean="0"/>
              <a:t>How many times per instruction do we access the I$?  The D$?</a:t>
            </a:r>
          </a:p>
          <a:p>
            <a:pPr lvl="1"/>
            <a:r>
              <a:rPr lang="en-US" dirty="0" smtClean="0"/>
              <a:t>MP is assumed the same for both I$ and D$</a:t>
            </a:r>
          </a:p>
          <a:p>
            <a:pPr lvl="1"/>
            <a:r>
              <a:rPr lang="en-US" dirty="0" smtClean="0"/>
              <a:t>Memory-stall cycles will be sum of stall cycles for both I$ and D$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CPI Example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Processor specs:</a:t>
            </a:r>
            <a:r>
              <a:rPr lang="en-US" dirty="0" smtClean="0"/>
              <a:t> 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of 2, a 100 cycle MP, 36% load/store instructions, and 2% I$ and 4% D$ MRs</a:t>
            </a:r>
          </a:p>
          <a:p>
            <a:pPr lvl="1"/>
            <a:r>
              <a:rPr lang="en-US" dirty="0" smtClean="0"/>
              <a:t>Memory-stall cycles </a:t>
            </a:r>
            <a:br>
              <a:rPr lang="en-US" dirty="0" smtClean="0"/>
            </a:br>
            <a:r>
              <a:rPr lang="en-US" dirty="0" smtClean="0"/>
              <a:t>		= (100% × 2% + 36% × 4%) × 100 = </a:t>
            </a:r>
            <a:r>
              <a:rPr lang="en-US" dirty="0" smtClean="0">
                <a:solidFill>
                  <a:srgbClr val="FF0000"/>
                </a:solidFill>
              </a:rPr>
              <a:t>3.44</a:t>
            </a:r>
          </a:p>
          <a:p>
            <a:pPr lvl="1">
              <a:spcBef>
                <a:spcPts val="30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CPI</a:t>
            </a:r>
            <a:r>
              <a:rPr lang="en-US" baseline="-25000" dirty="0" err="1" smtClean="0">
                <a:solidFill>
                  <a:srgbClr val="FF0000"/>
                </a:solidFill>
              </a:rPr>
              <a:t>stall</a:t>
            </a:r>
            <a:r>
              <a:rPr lang="en-US" dirty="0" smtClean="0">
                <a:solidFill>
                  <a:srgbClr val="FF0000"/>
                </a:solidFill>
              </a:rPr>
              <a:t> = 2 + 3.44 = 5.44</a:t>
            </a:r>
            <a:r>
              <a:rPr lang="en-US" dirty="0" smtClean="0"/>
              <a:t>	(more than 2x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!)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What if the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is reduced to 1?</a:t>
            </a:r>
          </a:p>
          <a:p>
            <a:r>
              <a:rPr lang="en-US" dirty="0" smtClean="0"/>
              <a:t>What if the D$ miss rate went up by 1%?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759569" y="3977640"/>
            <a:ext cx="3275471" cy="581891"/>
            <a:chOff x="2759569" y="3977640"/>
            <a:chExt cx="3275471" cy="581891"/>
          </a:xfrm>
        </p:grpSpPr>
        <p:grpSp>
          <p:nvGrpSpPr>
            <p:cNvPr id="11" name="Group 10"/>
            <p:cNvGrpSpPr/>
            <p:nvPr/>
          </p:nvGrpSpPr>
          <p:grpSpPr>
            <a:xfrm>
              <a:off x="2759569" y="3977640"/>
              <a:ext cx="1554480" cy="581891"/>
              <a:chOff x="2759569" y="3977640"/>
              <a:chExt cx="1554480" cy="581891"/>
            </a:xfrm>
          </p:grpSpPr>
          <p:sp>
            <p:nvSpPr>
              <p:cNvPr id="7" name="Left Brace 6"/>
              <p:cNvSpPr/>
              <p:nvPr/>
            </p:nvSpPr>
            <p:spPr>
              <a:xfrm rot="16200000">
                <a:off x="3445369" y="3291840"/>
                <a:ext cx="182880" cy="1554480"/>
              </a:xfrm>
              <a:prstGeom prst="leftBrac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00400" y="4097866"/>
                <a:ext cx="64008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1"/>
                    </a:solidFill>
                  </a:rPr>
                  <a:t>I$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663440" y="3977640"/>
              <a:ext cx="1371600" cy="580537"/>
              <a:chOff x="4663440" y="3977640"/>
              <a:chExt cx="1371600" cy="580537"/>
            </a:xfrm>
          </p:grpSpPr>
          <p:sp>
            <p:nvSpPr>
              <p:cNvPr id="8" name="Left Brace 7"/>
              <p:cNvSpPr/>
              <p:nvPr/>
            </p:nvSpPr>
            <p:spPr>
              <a:xfrm rot="16200000">
                <a:off x="5257800" y="3383280"/>
                <a:ext cx="182880" cy="1371600"/>
              </a:xfrm>
              <a:prstGeom prst="leftBrac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29200" y="4096512"/>
                <a:ext cx="64008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1"/>
                    </a:solidFill>
                  </a:rPr>
                  <a:t>D$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Impacts of Cache Performance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76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dirty="0" smtClean="0"/>
              <a:t> =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+ Memory-stall Cycles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Relative penalty of cache performance increases as processor performance improves (faster clock rate and/or lower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Relative contribution of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and memory-stall cycles to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Memory speed unlikely to improve as fast as processor cycle time</a:t>
            </a:r>
          </a:p>
          <a:p>
            <a:r>
              <a:rPr lang="en-US" dirty="0" smtClean="0"/>
              <a:t>What can we do to improve cache performance?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The 3Cs Revisited: Design Solutions</a:t>
            </a:r>
          </a:p>
        </p:txBody>
      </p:sp>
      <p:sp>
        <p:nvSpPr>
          <p:cNvPr id="1602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Compulsory:</a:t>
            </a:r>
          </a:p>
          <a:p>
            <a:pPr lvl="1">
              <a:defRPr/>
            </a:pPr>
            <a:r>
              <a:rPr lang="en-US" dirty="0" smtClean="0"/>
              <a:t>Increase block size (increases MP; too large blocks could increase MR)</a:t>
            </a:r>
          </a:p>
          <a:p>
            <a:pPr>
              <a:defRPr/>
            </a:pPr>
            <a:r>
              <a:rPr lang="en-US" dirty="0" smtClean="0"/>
              <a:t>Capacity:</a:t>
            </a:r>
          </a:p>
          <a:p>
            <a:pPr lvl="1">
              <a:defRPr/>
            </a:pPr>
            <a:r>
              <a:rPr lang="en-US" dirty="0" smtClean="0"/>
              <a:t>Increase cache size (may increase HT)</a:t>
            </a:r>
          </a:p>
          <a:p>
            <a:pPr>
              <a:defRPr/>
            </a:pPr>
            <a:r>
              <a:rPr lang="en-US" dirty="0" smtClean="0"/>
              <a:t>Conflict:</a:t>
            </a:r>
          </a:p>
          <a:p>
            <a:pPr lvl="1">
              <a:defRPr/>
            </a:pPr>
            <a:r>
              <a:rPr lang="en-US" dirty="0" smtClean="0"/>
              <a:t>Increase cache size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Increase associativity</a:t>
            </a:r>
            <a:r>
              <a:rPr lang="en-US" b="1" dirty="0" smtClean="0"/>
              <a:t> </a:t>
            </a:r>
            <a:r>
              <a:rPr lang="en-US" dirty="0" smtClean="0"/>
              <a:t>(may increase HT)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49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25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 Performance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Multilevel Caches</a:t>
            </a:r>
          </a:p>
          <a:p>
            <a:r>
              <a:rPr lang="en-US" dirty="0" smtClean="0"/>
              <a:t>Set Associative Caches</a:t>
            </a:r>
          </a:p>
          <a:p>
            <a:r>
              <a:rPr lang="en-US" dirty="0" smtClean="0"/>
              <a:t>Improving Cache Performance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Multilevel Cache Performance Practice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Bonus:  Contemporary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Specs</a:t>
            </a: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HW3 due Wednesday</a:t>
            </a:r>
          </a:p>
          <a:p>
            <a:r>
              <a:rPr lang="en-US" dirty="0" smtClean="0"/>
              <a:t>Midterm:  Friday @ 9am in 245 Li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Shing</a:t>
            </a:r>
            <a:endParaRPr lang="en-US" dirty="0" smtClean="0"/>
          </a:p>
          <a:p>
            <a:pPr lvl="1"/>
            <a:r>
              <a:rPr lang="en-US" dirty="0" smtClean="0"/>
              <a:t>Take old exams for practice (see Piazza post @209)</a:t>
            </a:r>
          </a:p>
          <a:p>
            <a:pPr lvl="1"/>
            <a:r>
              <a:rPr lang="en-US" dirty="0" smtClean="0"/>
              <a:t>One-sided sheet of handwritten notes</a:t>
            </a:r>
          </a:p>
          <a:p>
            <a:pPr lvl="1"/>
            <a:r>
              <a:rPr lang="en-US" dirty="0" smtClean="0"/>
              <a:t>MIPS Green Sheet provided; no calculators</a:t>
            </a:r>
          </a:p>
          <a:p>
            <a:pPr lvl="1"/>
            <a:r>
              <a:rPr lang="en-US" dirty="0" smtClean="0"/>
              <a:t>Will cover up through caches</a:t>
            </a:r>
          </a:p>
          <a:p>
            <a:r>
              <a:rPr lang="en-US" dirty="0" smtClean="0"/>
              <a:t>Mid-Semester Survey</a:t>
            </a:r>
          </a:p>
          <a:p>
            <a:pPr lvl="1"/>
            <a:r>
              <a:rPr lang="en-US" dirty="0" smtClean="0"/>
              <a:t>Short survey to complete as part of Lab 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Found some </a:t>
            </a:r>
            <a:r>
              <a:rPr lang="en-US" dirty="0" smtClean="0">
                <a:solidFill>
                  <a:srgbClr val="FF0000"/>
                </a:solidFill>
              </a:rPr>
              <a:t>copied code already</a:t>
            </a:r>
            <a:r>
              <a:rPr lang="en-US" dirty="0" smtClean="0">
                <a:solidFill>
                  <a:srgbClr val="FF0000"/>
                </a:solidFill>
              </a:rPr>
              <a:t>; don’t do it!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 Performance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Multilevel Caches</a:t>
            </a:r>
          </a:p>
          <a:p>
            <a:r>
              <a:rPr lang="en-US" dirty="0" smtClean="0"/>
              <a:t>Set Associative Caches</a:t>
            </a:r>
          </a:p>
          <a:p>
            <a:r>
              <a:rPr lang="en-US" dirty="0" smtClean="0"/>
              <a:t>Improving Cache Performance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Multilevel Cache Performance Practice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Bonus:  Contemporary Cache Specs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chemeClr val="accent1"/>
                </a:solidFill>
              </a:rPr>
              <a:t>Great Idea #3: Principle of Locality/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Memory Hierarchy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2" y="1388529"/>
            <a:ext cx="905351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691270" y="2686807"/>
            <a:ext cx="3772904" cy="11971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Multiple Cache Levels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With advancing technology, have more room on die for bigger L1 caches and for L2 (and in some cases even L3) cache</a:t>
            </a:r>
          </a:p>
          <a:p>
            <a:pPr lvl="1"/>
            <a:r>
              <a:rPr lang="en-US" dirty="0" smtClean="0"/>
              <a:t>Normally lower-level caches are </a:t>
            </a:r>
            <a:r>
              <a:rPr lang="en-US" i="1" dirty="0" smtClean="0">
                <a:solidFill>
                  <a:srgbClr val="FF0000"/>
                </a:solidFill>
              </a:rPr>
              <a:t>unified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(i.e. holds both instructions and data)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FF0000"/>
                </a:solidFill>
              </a:rPr>
              <a:t>Multilevel caching is a way to reduce miss penalty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So what does this look like?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822960" y="1941690"/>
            <a:ext cx="1097280" cy="3840480"/>
            <a:chOff x="822960" y="1828800"/>
            <a:chExt cx="1097280" cy="3840480"/>
          </a:xfrm>
        </p:grpSpPr>
        <p:sp>
          <p:nvSpPr>
            <p:cNvPr id="62" name="Arc 61"/>
            <p:cNvSpPr/>
            <p:nvPr/>
          </p:nvSpPr>
          <p:spPr>
            <a:xfrm flipH="1" flipV="1">
              <a:off x="822960" y="1828800"/>
              <a:ext cx="1097280" cy="3840480"/>
            </a:xfrm>
            <a:prstGeom prst="arc">
              <a:avLst>
                <a:gd name="adj1" fmla="val 16200000"/>
                <a:gd name="adj2" fmla="val 21121503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60120" y="4526280"/>
              <a:ext cx="731520" cy="369332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Return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Multilevel Cache Diagram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03120" y="3038970"/>
          <a:ext cx="12344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502920"/>
                <a:gridCol w="502920"/>
              </a:tblGrid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3120" y="2627490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L1$</a:t>
            </a:r>
            <a:endParaRPr lang="en-US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89120" y="2487666"/>
          <a:ext cx="22402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502920"/>
                <a:gridCol w="502920"/>
                <a:gridCol w="502920"/>
                <a:gridCol w="502920"/>
              </a:tblGrid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89120" y="2078850"/>
            <a:ext cx="224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L2$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80960" y="1941690"/>
          <a:ext cx="91138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382"/>
              </a:tblGrid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80960" y="4502010"/>
          <a:ext cx="91138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382"/>
              </a:tblGrid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32320" y="1530210"/>
            <a:ext cx="20116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Main Memory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46720" y="3404730"/>
            <a:ext cx="182880" cy="1016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.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.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48640" y="3313290"/>
          <a:ext cx="5486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8640" y="2901810"/>
            <a:ext cx="548640" cy="36933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2400" b="1" dirty="0" smtClean="0"/>
              <a:t>CPU</a:t>
            </a:r>
            <a:endParaRPr lang="en-US" sz="24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88720" y="3176130"/>
            <a:ext cx="822960" cy="492443"/>
            <a:chOff x="1188720" y="3063240"/>
            <a:chExt cx="822960" cy="49244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88720" y="3474720"/>
              <a:ext cx="822960" cy="1509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188720" y="3063240"/>
              <a:ext cx="82296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schemeClr val="accent4"/>
                  </a:solidFill>
                </a:rPr>
                <a:t>Memory</a:t>
              </a:r>
            </a:p>
            <a:p>
              <a:pPr algn="ctr">
                <a:lnSpc>
                  <a:spcPct val="70000"/>
                </a:lnSpc>
              </a:pPr>
              <a:r>
                <a:rPr lang="en-US" dirty="0" smtClean="0">
                  <a:solidFill>
                    <a:schemeClr val="accent4"/>
                  </a:solidFill>
                </a:rPr>
                <a:t>Access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6949440" y="5782170"/>
            <a:ext cx="685800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0" y="58521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Path of data back to CPU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29000" y="3267570"/>
            <a:ext cx="822960" cy="369332"/>
            <a:chOff x="3429000" y="3154680"/>
            <a:chExt cx="822960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3429000" y="3154680"/>
              <a:ext cx="822960" cy="369332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Miss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429000" y="3474720"/>
              <a:ext cx="822960" cy="1588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720840" y="3267570"/>
            <a:ext cx="822960" cy="369332"/>
            <a:chOff x="6720840" y="3154680"/>
            <a:chExt cx="822960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6720840" y="3154680"/>
              <a:ext cx="822960" cy="369332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Miss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20840" y="3474720"/>
              <a:ext cx="822960" cy="1588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108960" y="3587610"/>
            <a:ext cx="778933" cy="2194560"/>
            <a:chOff x="3108960" y="3474720"/>
            <a:chExt cx="778933" cy="2194560"/>
          </a:xfrm>
        </p:grpSpPr>
        <p:sp>
          <p:nvSpPr>
            <p:cNvPr id="37" name="Arc 36"/>
            <p:cNvSpPr/>
            <p:nvPr/>
          </p:nvSpPr>
          <p:spPr>
            <a:xfrm>
              <a:off x="3108960" y="3474720"/>
              <a:ext cx="778933" cy="2194560"/>
            </a:xfrm>
            <a:prstGeom prst="arc">
              <a:avLst>
                <a:gd name="adj1" fmla="val 16200000"/>
                <a:gd name="adj2" fmla="val 5412594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83280" y="4389120"/>
              <a:ext cx="457200" cy="369332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Hit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00800" y="3587610"/>
            <a:ext cx="778933" cy="2194560"/>
            <a:chOff x="3108960" y="3474720"/>
            <a:chExt cx="778933" cy="2194560"/>
          </a:xfrm>
        </p:grpSpPr>
        <p:sp>
          <p:nvSpPr>
            <p:cNvPr id="44" name="Arc 43"/>
            <p:cNvSpPr/>
            <p:nvPr/>
          </p:nvSpPr>
          <p:spPr>
            <a:xfrm>
              <a:off x="3108960" y="3474720"/>
              <a:ext cx="778933" cy="2194560"/>
            </a:xfrm>
            <a:prstGeom prst="arc">
              <a:avLst>
                <a:gd name="adj1" fmla="val 16200000"/>
                <a:gd name="adj2" fmla="val 5412594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3280" y="4389120"/>
              <a:ext cx="457200" cy="369332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Hit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7200" y="1554480"/>
            <a:ext cx="2286000" cy="914400"/>
            <a:chOff x="457200" y="1467556"/>
            <a:chExt cx="2286000" cy="914400"/>
          </a:xfrm>
        </p:grpSpPr>
        <p:sp>
          <p:nvSpPr>
            <p:cNvPr id="47" name="TextBox 46"/>
            <p:cNvSpPr txBox="1"/>
            <p:nvPr/>
          </p:nvSpPr>
          <p:spPr>
            <a:xfrm>
              <a:off x="457200" y="1467556"/>
              <a:ext cx="22860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Legend:</a:t>
              </a:r>
            </a:p>
            <a:p>
              <a:r>
                <a:rPr lang="en-US" dirty="0" smtClean="0"/>
                <a:t>	Request for data</a:t>
              </a:r>
            </a:p>
            <a:p>
              <a:r>
                <a:rPr lang="en-US" dirty="0" smtClean="0"/>
                <a:t>	Return of data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40080" y="1938528"/>
              <a:ext cx="27432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40080" y="2212848"/>
              <a:ext cx="274320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/>
          <p:cNvCxnSpPr/>
          <p:nvPr/>
        </p:nvCxnSpPr>
        <p:spPr>
          <a:xfrm flipV="1">
            <a:off x="4937760" y="5782170"/>
            <a:ext cx="1828800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657600" y="5782170"/>
            <a:ext cx="1097280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697480" y="5782170"/>
            <a:ext cx="777240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417320" y="5782170"/>
            <a:ext cx="1097280" cy="0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194560" y="2490330"/>
            <a:ext cx="914400" cy="3291840"/>
            <a:chOff x="2194560" y="2377440"/>
            <a:chExt cx="914400" cy="3291840"/>
          </a:xfrm>
        </p:grpSpPr>
        <p:sp>
          <p:nvSpPr>
            <p:cNvPr id="60" name="Arc 59"/>
            <p:cNvSpPr/>
            <p:nvPr/>
          </p:nvSpPr>
          <p:spPr>
            <a:xfrm flipH="1" flipV="1">
              <a:off x="2194560" y="2377440"/>
              <a:ext cx="914400" cy="3291840"/>
            </a:xfrm>
            <a:prstGeom prst="arc">
              <a:avLst>
                <a:gd name="adj1" fmla="val 16200000"/>
                <a:gd name="adj2" fmla="val 21121503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86000" y="4663440"/>
              <a:ext cx="640080" cy="369332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Store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26280" y="3587610"/>
            <a:ext cx="711200" cy="2194560"/>
            <a:chOff x="4526280" y="3474720"/>
            <a:chExt cx="711200" cy="2194560"/>
          </a:xfrm>
        </p:grpSpPr>
        <p:sp>
          <p:nvSpPr>
            <p:cNvPr id="57" name="Arc 56"/>
            <p:cNvSpPr/>
            <p:nvPr/>
          </p:nvSpPr>
          <p:spPr>
            <a:xfrm flipH="1" flipV="1">
              <a:off x="4526280" y="3474720"/>
              <a:ext cx="711200" cy="2194560"/>
            </a:xfrm>
            <a:prstGeom prst="arc">
              <a:avLst>
                <a:gd name="adj1" fmla="val 16200000"/>
                <a:gd name="adj2" fmla="val 21121503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72000" y="4937760"/>
              <a:ext cx="640080" cy="369332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Store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Multilevel Cache AMAT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00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5020733"/>
          </a:xfrm>
        </p:spPr>
        <p:txBody>
          <a:bodyPr>
            <a:normAutofit/>
          </a:bodyPr>
          <a:lstStyle/>
          <a:p>
            <a:r>
              <a:rPr lang="en-US" dirty="0" smtClean="0"/>
              <a:t>AMAT</a:t>
            </a:r>
            <a:r>
              <a:rPr lang="en-US" b="1" dirty="0" smtClean="0"/>
              <a:t> </a:t>
            </a:r>
            <a:r>
              <a:rPr lang="en-US" dirty="0" smtClean="0"/>
              <a:t>= L1 HT + L1 MR × L1 MP</a:t>
            </a:r>
          </a:p>
          <a:p>
            <a:pPr lvl="1"/>
            <a:r>
              <a:rPr lang="en-US" dirty="0" smtClean="0"/>
              <a:t>Now L1 MP depends on other cache levels</a:t>
            </a:r>
          </a:p>
          <a:p>
            <a:r>
              <a:rPr lang="en-US" dirty="0" smtClean="0"/>
              <a:t>L1 MP = L2 HT + L2 MR × L2 MP</a:t>
            </a:r>
          </a:p>
          <a:p>
            <a:pPr lvl="1"/>
            <a:r>
              <a:rPr lang="en-US" dirty="0" smtClean="0"/>
              <a:t>If more levels, then continue this chain</a:t>
            </a:r>
            <a:br>
              <a:rPr lang="en-US" dirty="0" smtClean="0"/>
            </a:br>
            <a:r>
              <a:rPr lang="en-US" dirty="0" smtClean="0"/>
              <a:t>(i.e. </a:t>
            </a:r>
            <a:r>
              <a:rPr lang="en-US" dirty="0" err="1" smtClean="0">
                <a:solidFill>
                  <a:srgbClr val="FF0000"/>
                </a:solidFill>
              </a:rPr>
              <a:t>MP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HT</a:t>
            </a:r>
            <a:r>
              <a:rPr lang="en-US" baseline="-25000" dirty="0" smtClean="0">
                <a:solidFill>
                  <a:srgbClr val="FF0000"/>
                </a:solidFill>
              </a:rPr>
              <a:t>i+1</a:t>
            </a:r>
            <a:r>
              <a:rPr lang="en-US" dirty="0" smtClean="0">
                <a:solidFill>
                  <a:srgbClr val="FF0000"/>
                </a:solidFill>
              </a:rPr>
              <a:t> + MR</a:t>
            </a:r>
            <a:r>
              <a:rPr lang="en-US" baseline="-25000" dirty="0" smtClean="0">
                <a:solidFill>
                  <a:srgbClr val="FF0000"/>
                </a:solidFill>
              </a:rPr>
              <a:t>i+1</a:t>
            </a:r>
            <a:r>
              <a:rPr lang="en-US" dirty="0" smtClean="0">
                <a:solidFill>
                  <a:srgbClr val="FF0000"/>
                </a:solidFill>
              </a:rPr>
              <a:t> × MP</a:t>
            </a:r>
            <a:r>
              <a:rPr lang="en-US" baseline="-25000" dirty="0" smtClean="0">
                <a:solidFill>
                  <a:srgbClr val="FF0000"/>
                </a:solidFill>
              </a:rPr>
              <a:t>i+1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Final MP is main memory access time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For two levels: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AMAT = L1 HT + L1 MR × (L2 HT + L2 MR × L2 MP)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Multilevel Cache AMAT Example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b="1" dirty="0" smtClean="0"/>
              <a:t>Processor specs:</a:t>
            </a:r>
            <a:r>
              <a:rPr lang="en-US" dirty="0" smtClean="0"/>
              <a:t>  1 cycle L1 HT, 2% L1 MR, </a:t>
            </a:r>
            <a:br>
              <a:rPr lang="en-US" dirty="0" smtClean="0"/>
            </a:br>
            <a:r>
              <a:rPr lang="en-US" dirty="0" smtClean="0"/>
              <a:t>5 cycle L2 HT, 5% L2 MR, 100 cycle main memory HT</a:t>
            </a:r>
          </a:p>
          <a:p>
            <a:pPr lvl="1"/>
            <a:r>
              <a:rPr lang="en-US" dirty="0" smtClean="0"/>
              <a:t>Here assuming unified L1$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Without L2$:</a:t>
            </a:r>
          </a:p>
          <a:p>
            <a:pPr>
              <a:buNone/>
            </a:pPr>
            <a:r>
              <a:rPr lang="en-US" dirty="0" smtClean="0"/>
              <a:t>		AMAT</a:t>
            </a:r>
            <a:r>
              <a:rPr lang="en-US" baseline="-25000" dirty="0" smtClean="0"/>
              <a:t>1</a:t>
            </a:r>
            <a:r>
              <a:rPr lang="en-US" dirty="0" smtClean="0"/>
              <a:t> = 1 + 0.02 × 100 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dirty="0" smtClean="0"/>
              <a:t>With L2$:</a:t>
            </a:r>
          </a:p>
          <a:p>
            <a:pPr>
              <a:buNone/>
            </a:pPr>
            <a:r>
              <a:rPr lang="en-US" dirty="0" smtClean="0"/>
              <a:t>		AMAT</a:t>
            </a:r>
            <a:r>
              <a:rPr lang="en-US" baseline="-25000" dirty="0" smtClean="0"/>
              <a:t>2</a:t>
            </a:r>
            <a:r>
              <a:rPr lang="en-US" dirty="0" smtClean="0"/>
              <a:t> = 1 + 0.02 × (5 + 0.05 × 100) = </a:t>
            </a:r>
            <a:r>
              <a:rPr lang="en-US" dirty="0" smtClean="0">
                <a:solidFill>
                  <a:srgbClr val="FF0000"/>
                </a:solidFill>
              </a:rPr>
              <a:t>1.2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Local vs. Global Miss Rates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Local miss rate:</a:t>
            </a:r>
            <a:r>
              <a:rPr lang="en-US" dirty="0" smtClean="0"/>
              <a:t>  Fraction of references to one level of a cache that miss</a:t>
            </a:r>
          </a:p>
          <a:p>
            <a:pPr lvl="1"/>
            <a:r>
              <a:rPr lang="en-US" dirty="0" smtClean="0"/>
              <a:t>e.g. L2$ local MR = L2$ misses/L1$ misses</a:t>
            </a:r>
          </a:p>
          <a:p>
            <a:pPr lvl="1"/>
            <a:r>
              <a:rPr lang="en-US" dirty="0" smtClean="0"/>
              <a:t>Specific to level of caching (</a:t>
            </a:r>
            <a:r>
              <a:rPr lang="en-US" dirty="0" smtClean="0">
                <a:solidFill>
                  <a:schemeClr val="accent6"/>
                </a:solidFill>
              </a:rPr>
              <a:t>as used in AMAT</a:t>
            </a:r>
            <a:r>
              <a:rPr lang="en-US" dirty="0" smtClean="0"/>
              <a:t>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Global miss rate:</a:t>
            </a:r>
            <a:r>
              <a:rPr lang="en-US" dirty="0" smtClean="0"/>
              <a:t>  Fraction of all references that miss in all levels of a multilevel cache</a:t>
            </a:r>
          </a:p>
          <a:p>
            <a:pPr lvl="1"/>
            <a:r>
              <a:rPr lang="en-US" dirty="0" smtClean="0"/>
              <a:t>Property of the overall memory hierarchy</a:t>
            </a:r>
          </a:p>
          <a:p>
            <a:pPr lvl="1"/>
            <a:r>
              <a:rPr lang="en-US" dirty="0" smtClean="0"/>
              <a:t>Global MR is the product of all local MRs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Start at Global MR = </a:t>
            </a:r>
            <a:r>
              <a:rPr lang="en-US" dirty="0" err="1" smtClean="0">
                <a:solidFill>
                  <a:srgbClr val="000000"/>
                </a:solidFill>
              </a:rPr>
              <a:t>L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misses/L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accesses and expand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So by definition, </a:t>
            </a:r>
            <a:r>
              <a:rPr lang="en-US" i="1" dirty="0" smtClean="0">
                <a:solidFill>
                  <a:srgbClr val="FF0000"/>
                </a:solidFill>
              </a:rPr>
              <a:t>global MR ≤ any local MR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Memory Hierarchy with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Two Cache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538"/>
            <a:ext cx="8229600" cy="254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For every 1000 CPU to memory references</a:t>
            </a:r>
          </a:p>
          <a:p>
            <a:pPr lvl="1">
              <a:defRPr/>
            </a:pPr>
            <a:r>
              <a:rPr lang="en-US" dirty="0" smtClean="0"/>
              <a:t>40 will miss in L1$; what is the local MR?</a:t>
            </a:r>
          </a:p>
          <a:p>
            <a:pPr lvl="1">
              <a:defRPr/>
            </a:pPr>
            <a:r>
              <a:rPr lang="en-US" dirty="0" smtClean="0"/>
              <a:t>20 will miss in L2$; what is the local MR?</a:t>
            </a:r>
          </a:p>
          <a:p>
            <a:pPr lvl="1">
              <a:defRPr/>
            </a:pPr>
            <a:r>
              <a:rPr lang="en-US" dirty="0" smtClean="0"/>
              <a:t>Global miss rate?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2263" y="2303463"/>
            <a:ext cx="1506537" cy="11509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1600" y="2303463"/>
            <a:ext cx="1506538" cy="11509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L1$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5863" y="2303463"/>
            <a:ext cx="1506537" cy="11509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L2$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2663" y="2303463"/>
            <a:ext cx="1506537" cy="115093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MM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1338" y="2522538"/>
            <a:ext cx="8477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48138" y="2522538"/>
            <a:ext cx="8477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02400" y="2522538"/>
            <a:ext cx="8461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11338" y="3116263"/>
            <a:ext cx="847725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48138" y="3116263"/>
            <a:ext cx="847725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02400" y="3116263"/>
            <a:ext cx="846138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80160" y="1930400"/>
            <a:ext cx="20542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1000 </a:t>
            </a:r>
            <a:r>
              <a:rPr lang="en-US" sz="2400" dirty="0" err="1">
                <a:latin typeface="+mn-lt"/>
              </a:rPr>
              <a:t>mem</a:t>
            </a:r>
            <a:r>
              <a:rPr lang="en-US" sz="2400" dirty="0">
                <a:latin typeface="+mn-lt"/>
              </a:rPr>
              <a:t> refs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9040" y="1930400"/>
            <a:ext cx="17432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40 </a:t>
            </a:r>
            <a:r>
              <a:rPr lang="en-US" sz="2400" dirty="0" err="1">
                <a:latin typeface="+mn-lt"/>
              </a:rPr>
              <a:t>mem</a:t>
            </a:r>
            <a:r>
              <a:rPr lang="en-US" sz="2400" dirty="0">
                <a:latin typeface="+mn-lt"/>
              </a:rPr>
              <a:t> refs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0760" y="1930400"/>
            <a:ext cx="17432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20 </a:t>
            </a:r>
            <a:r>
              <a:rPr lang="en-US" sz="2400" dirty="0" err="1">
                <a:latin typeface="+mn-lt"/>
              </a:rPr>
              <a:t>mem</a:t>
            </a:r>
            <a:r>
              <a:rPr lang="en-US" sz="2400" dirty="0">
                <a:latin typeface="+mn-lt"/>
              </a:rPr>
              <a:t> refs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7360" y="3471863"/>
            <a:ext cx="10287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1 cycle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31920" y="3454400"/>
            <a:ext cx="13044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10 cycles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7920" y="3454400"/>
            <a:ext cx="1459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100 cycles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0" y="4629573"/>
            <a:ext cx="822960" cy="156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0.04</a:t>
            </a:r>
          </a:p>
          <a:p>
            <a:pPr>
              <a:spcBef>
                <a:spcPts val="672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0.5</a:t>
            </a:r>
          </a:p>
          <a:p>
            <a:pPr>
              <a:spcBef>
                <a:spcPts val="672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0.02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Rewriting Performance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For a two level cache, we know: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MR</a:t>
            </a:r>
            <a:r>
              <a:rPr lang="en-US" baseline="-25000" dirty="0" err="1" smtClean="0"/>
              <a:t>global</a:t>
            </a:r>
            <a:r>
              <a:rPr lang="en-US" dirty="0" smtClean="0"/>
              <a:t> = L1 MR × L2 MR</a:t>
            </a:r>
          </a:p>
          <a:p>
            <a:r>
              <a:rPr lang="en-US" dirty="0" smtClean="0"/>
              <a:t>AMAT:</a:t>
            </a:r>
          </a:p>
          <a:p>
            <a:pPr lvl="1"/>
            <a:r>
              <a:rPr lang="en-US" dirty="0" smtClean="0"/>
              <a:t>AMAT = </a:t>
            </a:r>
            <a:r>
              <a:rPr lang="en-US" dirty="0"/>
              <a:t>L1 HT + L1 MR × (L2 HT + L2 MR × L2 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AMAT </a:t>
            </a:r>
            <a:r>
              <a:rPr lang="en-US" dirty="0" smtClean="0"/>
              <a:t>= L1 HT + L1 MR × L2 HT + </a:t>
            </a:r>
            <a:r>
              <a:rPr lang="en-US" dirty="0" err="1" smtClean="0">
                <a:solidFill>
                  <a:srgbClr val="FF0000"/>
                </a:solidFill>
              </a:rPr>
              <a:t>MR</a:t>
            </a:r>
            <a:r>
              <a:rPr lang="en-US" baseline="-25000" dirty="0" err="1" smtClean="0">
                <a:solidFill>
                  <a:srgbClr val="FF0000"/>
                </a:solidFill>
              </a:rPr>
              <a:t>global</a:t>
            </a:r>
            <a:r>
              <a:rPr lang="en-US" dirty="0" smtClean="0"/>
              <a:t> × L2 MP</a:t>
            </a:r>
            <a:endParaRPr lang="en-US" dirty="0"/>
          </a:p>
          <a:p>
            <a:r>
              <a:rPr lang="en-US" dirty="0" smtClean="0"/>
              <a:t>CPI:</a:t>
            </a:r>
          </a:p>
          <a:p>
            <a:pPr lvl="1"/>
            <a:r>
              <a:rPr lang="en-US" sz="2400" dirty="0" err="1" smtClean="0"/>
              <a:t>CPI</a:t>
            </a:r>
            <a:r>
              <a:rPr lang="en-US" sz="2400" baseline="-25000" dirty="0" err="1" smtClean="0"/>
              <a:t>stall</a:t>
            </a:r>
            <a:r>
              <a:rPr lang="en-US" sz="2400" dirty="0" smtClean="0"/>
              <a:t> = </a:t>
            </a:r>
            <a:r>
              <a:rPr lang="en-US" sz="2400" dirty="0" err="1" smtClean="0"/>
              <a:t>CPI</a:t>
            </a:r>
            <a:r>
              <a:rPr lang="en-US" sz="2400" baseline="-25000" dirty="0" err="1" smtClean="0"/>
              <a:t>base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	× </a:t>
            </a:r>
            <a:r>
              <a:rPr lang="en-US" sz="2400" dirty="0"/>
              <a:t>L1 MR </a:t>
            </a:r>
            <a:r>
              <a:rPr lang="en-US" sz="2400" dirty="0" smtClean="0"/>
              <a:t>× (L1 MP + L2 MR × L2 MP)</a:t>
            </a:r>
          </a:p>
          <a:p>
            <a:pPr lvl="1">
              <a:spcBef>
                <a:spcPts val="1800"/>
              </a:spcBef>
            </a:pPr>
            <a:r>
              <a:rPr lang="en-US" sz="2400" dirty="0" err="1" smtClean="0"/>
              <a:t>CPI</a:t>
            </a:r>
            <a:r>
              <a:rPr lang="en-US" sz="2400" baseline="-25000" dirty="0" err="1" smtClean="0"/>
              <a:t>stall</a:t>
            </a:r>
            <a:r>
              <a:rPr lang="en-US" sz="2400" dirty="0" smtClean="0"/>
              <a:t> = </a:t>
            </a:r>
            <a:r>
              <a:rPr lang="en-US" sz="2400" dirty="0" err="1" smtClean="0"/>
              <a:t>CPI</a:t>
            </a:r>
            <a:r>
              <a:rPr lang="en-US" sz="2400" baseline="-25000" dirty="0" err="1" smtClean="0"/>
              <a:t>base</a:t>
            </a:r>
            <a:r>
              <a:rPr lang="en-US" sz="2400" dirty="0" smtClean="0"/>
              <a:t> + 	(L1 </a:t>
            </a:r>
            <a:r>
              <a:rPr lang="en-US" sz="2400" dirty="0"/>
              <a:t>MR</a:t>
            </a:r>
            <a:r>
              <a:rPr lang="en-US" sz="2400" dirty="0" smtClean="0"/>
              <a:t> × L1 MP + </a:t>
            </a:r>
            <a:r>
              <a:rPr lang="en-US" sz="2400" dirty="0" err="1" smtClean="0">
                <a:solidFill>
                  <a:srgbClr val="FF0000"/>
                </a:solidFill>
              </a:rPr>
              <a:t>MR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global</a:t>
            </a:r>
            <a:r>
              <a:rPr lang="en-US" sz="2400" dirty="0" smtClean="0"/>
              <a:t> × L2 MP)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55264" y="4740610"/>
            <a:ext cx="1013419" cy="627154"/>
            <a:chOff x="4315522" y="4740610"/>
            <a:chExt cx="1013419" cy="627154"/>
          </a:xfrm>
        </p:grpSpPr>
        <p:sp>
          <p:nvSpPr>
            <p:cNvPr id="7" name="TextBox 6"/>
            <p:cNvSpPr txBox="1"/>
            <p:nvPr/>
          </p:nvSpPr>
          <p:spPr>
            <a:xfrm>
              <a:off x="4315522" y="4740610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Accesses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17981" y="4998432"/>
              <a:ext cx="608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427034" y="5074920"/>
              <a:ext cx="79173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255264" y="5350201"/>
            <a:ext cx="1013419" cy="627154"/>
            <a:chOff x="4315522" y="4740610"/>
            <a:chExt cx="1013419" cy="627154"/>
          </a:xfrm>
        </p:grpSpPr>
        <p:sp>
          <p:nvSpPr>
            <p:cNvPr id="13" name="TextBox 12"/>
            <p:cNvSpPr txBox="1"/>
            <p:nvPr/>
          </p:nvSpPr>
          <p:spPr>
            <a:xfrm>
              <a:off x="4315522" y="4740610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Accesses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17981" y="4998432"/>
              <a:ext cx="608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Instr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427034" y="5074920"/>
              <a:ext cx="79173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7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Design Considerations</a:t>
            </a:r>
          </a:p>
        </p:txBody>
      </p:sp>
      <p:sp>
        <p:nvSpPr>
          <p:cNvPr id="1705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L1$ focuses on </a:t>
            </a:r>
            <a:r>
              <a:rPr lang="en-US" i="1" dirty="0" smtClean="0"/>
              <a:t>low hit time</a:t>
            </a:r>
            <a:r>
              <a:rPr lang="en-US" dirty="0" smtClean="0"/>
              <a:t> (fast access)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minimize HT to achieve shorter clock cycle </a:t>
            </a:r>
          </a:p>
          <a:p>
            <a:pPr lvl="1">
              <a:defRPr/>
            </a:pPr>
            <a:r>
              <a:rPr lang="en-US" dirty="0" smtClean="0"/>
              <a:t>L1 MP significantly </a:t>
            </a:r>
            <a:r>
              <a:rPr lang="en-US" dirty="0"/>
              <a:t>reduced by presence of L2$, so can be smaller/faster even with higher </a:t>
            </a:r>
            <a:r>
              <a:rPr lang="en-US" dirty="0" smtClean="0"/>
              <a:t>MR</a:t>
            </a:r>
          </a:p>
          <a:p>
            <a:pPr lvl="1">
              <a:defRPr/>
            </a:pPr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smaller $ (fewer rows)</a:t>
            </a:r>
          </a:p>
          <a:p>
            <a:pPr>
              <a:defRPr/>
            </a:pPr>
            <a:r>
              <a:rPr lang="en-US" dirty="0" smtClean="0"/>
              <a:t>L2$, L3$ focus on </a:t>
            </a:r>
            <a:r>
              <a:rPr lang="en-US" i="1" dirty="0" smtClean="0"/>
              <a:t>low miss rate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As much as possible avoid reaching to main memory (heavy penalty)</a:t>
            </a:r>
          </a:p>
          <a:p>
            <a:pPr lvl="1">
              <a:defRPr/>
            </a:pPr>
            <a:r>
              <a:rPr lang="en-US" dirty="0" smtClean="0"/>
              <a:t>e.g. larger $ with larger block sizes (same # rows)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 Performance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Multilevel Caches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 Associative Caches (Part 1)</a:t>
            </a:r>
          </a:p>
          <a:p>
            <a:r>
              <a:rPr lang="en-US" dirty="0" smtClean="0"/>
              <a:t>Improving Cache Performance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Multilevel Cache Performance Practice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Bonus:  Contemporary Cache Specs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Reducing Cache Misses</a:t>
            </a:r>
          </a:p>
        </p:txBody>
      </p:sp>
      <p:sp>
        <p:nvSpPr>
          <p:cNvPr id="1678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Allow more flexible block placement in cache: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ea typeface="+mn-ea"/>
                <a:cs typeface="+mn-cs"/>
              </a:rPr>
              <a:t>Direct-mapped:</a:t>
            </a:r>
            <a:r>
              <a:rPr lang="en-US" dirty="0" smtClean="0">
                <a:ea typeface="+mn-ea"/>
                <a:cs typeface="+mn-cs"/>
              </a:rPr>
              <a:t>  Memory block maps to exactly one cache block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FF0000"/>
                </a:solidFill>
                <a:ea typeface="+mn-ea"/>
                <a:cs typeface="+mn-cs"/>
              </a:rPr>
              <a:t>Fully associative:</a:t>
            </a:r>
            <a:r>
              <a:rPr lang="en-US" dirty="0" smtClean="0">
                <a:ea typeface="+mn-ea"/>
                <a:cs typeface="+mn-cs"/>
              </a:rPr>
              <a:t>  Memory block can go in any slot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FF0000"/>
                </a:solidFill>
                <a:ea typeface="+mn-ea"/>
                <a:cs typeface="+mn-cs"/>
              </a:rPr>
              <a:t>N-way set-associative:</a:t>
            </a:r>
            <a:r>
              <a:rPr lang="en-US" dirty="0" smtClean="0">
                <a:ea typeface="+mn-ea"/>
                <a:cs typeface="+mn-cs"/>
              </a:rPr>
              <a:t>  Divide $ into sets, each of which consists of n slots to place memory block</a:t>
            </a:r>
          </a:p>
          <a:p>
            <a:pPr lvl="1" eaLnBrk="1" fontAlgn="auto" hangingPunct="1">
              <a:spcAft>
                <a:spcPts val="0"/>
              </a:spcAft>
              <a:buFont typeface="Lucida Grande"/>
              <a:buChar char="−"/>
              <a:defRPr/>
            </a:pPr>
            <a:r>
              <a:rPr lang="en-US" dirty="0" smtClean="0">
                <a:ea typeface="+mn-ea"/>
              </a:rPr>
              <a:t>Memory block maps to a set determined by </a:t>
            </a:r>
            <a:r>
              <a:rPr lang="en-US" dirty="0" smtClean="0">
                <a:solidFill>
                  <a:schemeClr val="accent4"/>
                </a:solidFill>
                <a:ea typeface="+mn-ea"/>
              </a:rPr>
              <a:t>Index</a:t>
            </a:r>
            <a:r>
              <a:rPr lang="en-US" dirty="0" smtClean="0">
                <a:ea typeface="+mn-ea"/>
              </a:rPr>
              <a:t> field and is placed in any of the n slots of that set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Hash function</a:t>
            </a:r>
            <a:r>
              <a:rPr lang="en-US" dirty="0" smtClean="0">
                <a:ea typeface="+mn-ea"/>
              </a:rPr>
              <a:t>: (block address) modulo (# </a:t>
            </a:r>
            <a:r>
              <a:rPr lang="en-US" i="1" dirty="0" smtClean="0">
                <a:ea typeface="+mn-ea"/>
              </a:rPr>
              <a:t>sets</a:t>
            </a:r>
            <a:r>
              <a:rPr lang="en-US" dirty="0" smtClean="0">
                <a:ea typeface="+mn-ea"/>
              </a:rPr>
              <a:t> in the cache)</a:t>
            </a:r>
            <a:endParaRPr lang="en-US" dirty="0">
              <a:ea typeface="+mn-e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Extended 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have caches?</a:t>
            </a:r>
          </a:p>
          <a:p>
            <a:pPr lvl="1"/>
            <a:r>
              <a:rPr lang="en-US" dirty="0" smtClean="0"/>
              <a:t>Intermediate level between CPU and memory</a:t>
            </a:r>
          </a:p>
          <a:p>
            <a:pPr lvl="1"/>
            <a:r>
              <a:rPr lang="en-US" dirty="0" smtClean="0"/>
              <a:t>In-between in </a:t>
            </a:r>
            <a:r>
              <a:rPr lang="en-US" i="1" dirty="0" smtClean="0"/>
              <a:t>size</a:t>
            </a:r>
            <a:r>
              <a:rPr lang="en-US" dirty="0" smtClean="0"/>
              <a:t>, </a:t>
            </a:r>
            <a:r>
              <a:rPr lang="en-US" i="1" dirty="0" smtClean="0"/>
              <a:t>cost</a:t>
            </a:r>
            <a:r>
              <a:rPr lang="en-US" dirty="0" smtClean="0"/>
              <a:t>, and </a:t>
            </a:r>
            <a:r>
              <a:rPr lang="en-US" i="1" dirty="0" smtClean="0"/>
              <a:t>speed</a:t>
            </a:r>
          </a:p>
          <a:p>
            <a:r>
              <a:rPr lang="en-US" dirty="0" smtClean="0"/>
              <a:t>Memory (hierarchy, organization, structures) set up to exploit </a:t>
            </a:r>
            <a:r>
              <a:rPr lang="en-US" i="1" dirty="0" smtClean="0"/>
              <a:t>temporal</a:t>
            </a:r>
            <a:r>
              <a:rPr lang="en-US" dirty="0" smtClean="0"/>
              <a:t> and </a:t>
            </a:r>
            <a:r>
              <a:rPr lang="en-US" i="1" dirty="0" smtClean="0"/>
              <a:t>spatial locality</a:t>
            </a:r>
          </a:p>
          <a:p>
            <a:pPr lvl="1"/>
            <a:r>
              <a:rPr lang="en-US" i="1" dirty="0" smtClean="0"/>
              <a:t>Temporal:</a:t>
            </a:r>
            <a:r>
              <a:rPr lang="en-US" dirty="0" smtClean="0"/>
              <a:t>  If accessed, will access again soon</a:t>
            </a:r>
          </a:p>
          <a:p>
            <a:pPr lvl="1"/>
            <a:r>
              <a:rPr lang="en-US" i="1" dirty="0" smtClean="0"/>
              <a:t>Spatial:</a:t>
            </a:r>
            <a:r>
              <a:rPr lang="en-US" dirty="0" smtClean="0"/>
              <a:t>  If accessed, will access others around it</a:t>
            </a:r>
          </a:p>
          <a:p>
            <a:r>
              <a:rPr lang="en-US" dirty="0" smtClean="0"/>
              <a:t>Caches hold a subset of memory (in </a:t>
            </a:r>
            <a:r>
              <a:rPr lang="en-US" i="1" dirty="0" smtClean="0"/>
              <a:t>blocks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are studying how they are designed for fast and efficient operation (lookup, access, storage)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9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chemeClr val="accent1"/>
                </a:solidFill>
              </a:rPr>
              <a:t>Block Placement Schemes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4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Place memory block 12 in a cache that holds 8 blocks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/>
              <a:t>Direct-mapped:</a:t>
            </a:r>
            <a:r>
              <a:rPr lang="en-US" sz="2400" dirty="0" smtClean="0"/>
              <a:t>  Can only go in row (12 mod </a:t>
            </a:r>
            <a:r>
              <a:rPr lang="en-US" sz="2400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) = 4</a:t>
            </a:r>
          </a:p>
          <a:p>
            <a:pPr>
              <a:defRPr/>
            </a:pPr>
            <a:r>
              <a:rPr lang="en-US" sz="2400" b="1" dirty="0" smtClean="0"/>
              <a:t>Fully associative:</a:t>
            </a:r>
            <a:r>
              <a:rPr lang="en-US" sz="2400" dirty="0" smtClean="0"/>
              <a:t>  Can go in </a:t>
            </a:r>
            <a:r>
              <a:rPr lang="en-US" sz="2400" i="1" dirty="0" smtClean="0"/>
              <a:t>any</a:t>
            </a:r>
            <a:r>
              <a:rPr lang="en-US" sz="2400" dirty="0" smtClean="0"/>
              <a:t> of the slots (1 set/row)</a:t>
            </a:r>
          </a:p>
          <a:p>
            <a:pPr>
              <a:defRPr/>
            </a:pPr>
            <a:r>
              <a:rPr lang="en-US" sz="2400" b="1" dirty="0" smtClean="0"/>
              <a:t>2-way set associative:</a:t>
            </a:r>
            <a:r>
              <a:rPr lang="en-US" sz="2400" dirty="0" smtClean="0"/>
              <a:t>  Can go in either slot of set </a:t>
            </a:r>
            <a:br>
              <a:rPr lang="en-US" sz="2400" dirty="0" smtClean="0"/>
            </a:br>
            <a:r>
              <a:rPr lang="en-US" sz="2400" dirty="0" smtClean="0"/>
              <a:t>(12 mod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) = 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645920"/>
            <a:ext cx="218049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68" y="1645920"/>
            <a:ext cx="215698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14" y="1645920"/>
            <a:ext cx="216290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Effect of Associativity on TIO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96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Here we assume a cache of fixed size (C)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Offset:</a:t>
            </a:r>
            <a:r>
              <a:rPr lang="en-US" dirty="0" smtClean="0">
                <a:ea typeface="+mn-ea"/>
                <a:cs typeface="+mn-cs"/>
              </a:rPr>
              <a:t>  # of bytes in a block (same as before)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Index:</a:t>
            </a:r>
            <a:r>
              <a:rPr lang="en-US" dirty="0" smtClean="0"/>
              <a:t>  Instead of pointing to a </a:t>
            </a:r>
            <a:r>
              <a:rPr lang="en-US" i="1" dirty="0" smtClean="0"/>
              <a:t>row</a:t>
            </a:r>
            <a:r>
              <a:rPr lang="en-US" dirty="0" smtClean="0"/>
              <a:t>, now points to a </a:t>
            </a:r>
            <a:r>
              <a:rPr lang="en-US" i="1" dirty="0" smtClean="0"/>
              <a:t>set</a:t>
            </a:r>
            <a:r>
              <a:rPr lang="en-US" dirty="0" smtClean="0"/>
              <a:t>, so </a:t>
            </a:r>
            <a:r>
              <a:rPr lang="en-US" dirty="0" smtClean="0">
                <a:solidFill>
                  <a:srgbClr val="FF0000"/>
                </a:solidFill>
              </a:rPr>
              <a:t>I = C/B/associativity</a:t>
            </a:r>
          </a:p>
          <a:p>
            <a:pPr lvl="1">
              <a:buFont typeface="Calibri" pitchFamily="34" charset="0"/>
              <a:buChar char="‒"/>
              <a:defRPr/>
            </a:pPr>
            <a:r>
              <a:rPr lang="en-US" dirty="0" smtClean="0"/>
              <a:t>Fully associative (1 set):  0 </a:t>
            </a:r>
            <a:r>
              <a:rPr lang="en-US" dirty="0" smtClean="0">
                <a:solidFill>
                  <a:schemeClr val="accent4"/>
                </a:solidFill>
              </a:rPr>
              <a:t>Index</a:t>
            </a:r>
            <a:r>
              <a:rPr lang="en-US" dirty="0" smtClean="0"/>
              <a:t> bits!</a:t>
            </a:r>
          </a:p>
          <a:p>
            <a:pPr lvl="1">
              <a:buFont typeface="Calibri" pitchFamily="34" charset="0"/>
              <a:buChar char="‒"/>
              <a:defRPr/>
            </a:pPr>
            <a:r>
              <a:rPr lang="en-US" dirty="0" smtClean="0"/>
              <a:t>Direct-mapped (associativity of 1):  max </a:t>
            </a:r>
            <a:r>
              <a:rPr lang="en-US" dirty="0" smtClean="0">
                <a:solidFill>
                  <a:schemeClr val="accent4"/>
                </a:solidFill>
              </a:rPr>
              <a:t>Index</a:t>
            </a:r>
            <a:r>
              <a:rPr lang="en-US" dirty="0" smtClean="0"/>
              <a:t> bits</a:t>
            </a:r>
          </a:p>
          <a:p>
            <a:pPr lvl="1">
              <a:buFont typeface="Calibri" pitchFamily="34" charset="0"/>
              <a:buChar char="‒"/>
              <a:defRPr/>
            </a:pPr>
            <a:r>
              <a:rPr lang="en-US" dirty="0" smtClean="0"/>
              <a:t>Set associative:  somewhere in-between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Tag:</a:t>
            </a:r>
            <a:r>
              <a:rPr lang="en-US" dirty="0" smtClean="0">
                <a:ea typeface="+mn-ea"/>
                <a:cs typeface="+mn-cs"/>
              </a:rPr>
              <a:t>  Remaining identifier bits (</a:t>
            </a:r>
            <a:r>
              <a:rPr lang="en-US" dirty="0" smtClean="0">
                <a:solidFill>
                  <a:schemeClr val="accent6"/>
                </a:solidFill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 = A – </a:t>
            </a:r>
            <a:r>
              <a:rPr lang="en-US" dirty="0" smtClean="0">
                <a:solidFill>
                  <a:schemeClr val="accent4"/>
                </a:solidFill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 – </a:t>
            </a:r>
            <a:r>
              <a:rPr lang="en-US" dirty="0" smtClean="0">
                <a:solidFill>
                  <a:schemeClr val="accent2"/>
                </a:solidFill>
                <a:ea typeface="+mn-ea"/>
                <a:cs typeface="+mn-cs"/>
              </a:rPr>
              <a:t>O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Effect of Associativity on TIO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96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36265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For a </a:t>
            </a:r>
            <a:r>
              <a:rPr lang="en-US" dirty="0" smtClean="0">
                <a:ea typeface="+mn-ea"/>
                <a:cs typeface="+mn-cs"/>
              </a:rPr>
              <a:t>fixed-size </a:t>
            </a:r>
            <a:r>
              <a:rPr lang="en-US" dirty="0">
                <a:ea typeface="+mn-ea"/>
                <a:cs typeface="+mn-cs"/>
              </a:rPr>
              <a:t>cache, each increase by a factor of two in associativity doubles the number of blocks per set (i.e</a:t>
            </a:r>
            <a:r>
              <a:rPr lang="en-US" dirty="0" smtClean="0">
                <a:ea typeface="+mn-ea"/>
                <a:cs typeface="+mn-cs"/>
              </a:rPr>
              <a:t>. </a:t>
            </a:r>
            <a:r>
              <a:rPr lang="en-US" dirty="0">
                <a:ea typeface="+mn-ea"/>
                <a:cs typeface="+mn-cs"/>
              </a:rPr>
              <a:t>the number </a:t>
            </a:r>
            <a:r>
              <a:rPr lang="en-US" dirty="0" smtClean="0">
                <a:ea typeface="+mn-ea"/>
                <a:cs typeface="+mn-cs"/>
              </a:rPr>
              <a:t>of slots) </a:t>
            </a:r>
            <a:r>
              <a:rPr lang="en-US" dirty="0">
                <a:ea typeface="+mn-ea"/>
                <a:cs typeface="+mn-cs"/>
              </a:rPr>
              <a:t>and halves the number of sets – </a:t>
            </a:r>
            <a:r>
              <a:rPr lang="en-US" dirty="0" smtClean="0">
                <a:ea typeface="+mn-ea"/>
                <a:cs typeface="+mn-cs"/>
              </a:rPr>
              <a:t>decreasing </a:t>
            </a:r>
            <a:r>
              <a:rPr lang="en-US" dirty="0">
                <a:ea typeface="+mn-ea"/>
                <a:cs typeface="+mn-cs"/>
              </a:rPr>
              <a:t>the size of the </a:t>
            </a:r>
            <a:r>
              <a:rPr lang="en-US" dirty="0" smtClean="0">
                <a:solidFill>
                  <a:schemeClr val="accent4"/>
                </a:solidFill>
                <a:ea typeface="+mn-ea"/>
                <a:cs typeface="+mn-cs"/>
              </a:rPr>
              <a:t>Index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by 1 bit and increases the size of the </a:t>
            </a:r>
            <a:r>
              <a:rPr lang="en-US" dirty="0" smtClean="0">
                <a:solidFill>
                  <a:schemeClr val="accent6"/>
                </a:solidFill>
                <a:ea typeface="+mn-ea"/>
                <a:cs typeface="+mn-cs"/>
              </a:rPr>
              <a:t>Tag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by 1 bit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62000" y="4539366"/>
            <a:ext cx="6831013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5916613" y="45393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859213" y="45393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7135813" y="45393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843016" y="4480560"/>
            <a:ext cx="140211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 charset="0"/>
              </a:rPr>
              <a:t>Block offset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059613" y="4480560"/>
            <a:ext cx="13083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" charset="0"/>
              </a:rPr>
              <a:t>Byte offset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549775" y="4480560"/>
            <a:ext cx="75302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charset="0"/>
              </a:rPr>
              <a:t>Index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182813" y="4480560"/>
            <a:ext cx="5332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alibri" charset="0"/>
              </a:rPr>
              <a:t>Tag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1" y="5166433"/>
            <a:ext cx="2944813" cy="439738"/>
            <a:chOff x="689" y="2507"/>
            <a:chExt cx="1855" cy="277"/>
          </a:xfrm>
        </p:grpSpPr>
        <p:sp>
          <p:nvSpPr>
            <p:cNvPr id="57381" name="Line 13"/>
            <p:cNvSpPr>
              <a:spLocks noChangeShapeType="1"/>
            </p:cNvSpPr>
            <p:nvPr/>
          </p:nvSpPr>
          <p:spPr bwMode="auto">
            <a:xfrm>
              <a:off x="2544" y="254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2" name="Line 14"/>
            <p:cNvSpPr>
              <a:spLocks noChangeShapeType="1"/>
            </p:cNvSpPr>
            <p:nvPr/>
          </p:nvSpPr>
          <p:spPr bwMode="auto">
            <a:xfrm flipH="1">
              <a:off x="2304" y="2640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3" name="Text Box 15"/>
            <p:cNvSpPr txBox="1">
              <a:spLocks noChangeArrowheads="1"/>
            </p:cNvSpPr>
            <p:nvPr/>
          </p:nvSpPr>
          <p:spPr bwMode="auto">
            <a:xfrm>
              <a:off x="689" y="2507"/>
              <a:ext cx="167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Decreasing associativity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59214" y="5514097"/>
            <a:ext cx="3905251" cy="590551"/>
            <a:chOff x="2544" y="2804"/>
            <a:chExt cx="2460" cy="372"/>
          </a:xfrm>
        </p:grpSpPr>
        <p:sp>
          <p:nvSpPr>
            <p:cNvPr id="57378" name="Line 17"/>
            <p:cNvSpPr>
              <a:spLocks noChangeShapeType="1"/>
            </p:cNvSpPr>
            <p:nvPr/>
          </p:nvSpPr>
          <p:spPr bwMode="auto">
            <a:xfrm flipV="1">
              <a:off x="2544" y="2976"/>
              <a:ext cx="12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9" name="Line 18"/>
            <p:cNvSpPr>
              <a:spLocks noChangeShapeType="1"/>
            </p:cNvSpPr>
            <p:nvPr/>
          </p:nvSpPr>
          <p:spPr bwMode="auto">
            <a:xfrm>
              <a:off x="3840" y="28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0" name="Text Box 19"/>
            <p:cNvSpPr txBox="1">
              <a:spLocks noChangeArrowheads="1"/>
            </p:cNvSpPr>
            <p:nvPr/>
          </p:nvSpPr>
          <p:spPr bwMode="auto">
            <a:xfrm>
              <a:off x="3828" y="2804"/>
              <a:ext cx="1176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Fully associative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set</a:t>
              </a:r>
              <a:r>
                <a:rPr lang="en-US" sz="2000" dirty="0" smtClean="0">
                  <a:latin typeface="Calibri" charset="0"/>
                </a:rPr>
                <a:t>)</a:t>
              </a:r>
              <a:endParaRPr lang="en-US" sz="2000" dirty="0">
                <a:latin typeface="Calibri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08126" y="5706187"/>
            <a:ext cx="2389188" cy="590551"/>
            <a:chOff x="1015" y="3136"/>
            <a:chExt cx="1505" cy="372"/>
          </a:xfrm>
        </p:grpSpPr>
        <p:sp>
          <p:nvSpPr>
            <p:cNvPr id="57375" name="Line 21"/>
            <p:cNvSpPr>
              <a:spLocks noChangeShapeType="1"/>
            </p:cNvSpPr>
            <p:nvPr/>
          </p:nvSpPr>
          <p:spPr bwMode="auto">
            <a:xfrm flipH="1">
              <a:off x="2064" y="331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6" name="Line 22"/>
            <p:cNvSpPr>
              <a:spLocks noChangeShapeType="1"/>
            </p:cNvSpPr>
            <p:nvPr/>
          </p:nvSpPr>
          <p:spPr bwMode="auto">
            <a:xfrm>
              <a:off x="2064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7" name="Text Box 23"/>
            <p:cNvSpPr txBox="1">
              <a:spLocks noChangeArrowheads="1"/>
            </p:cNvSpPr>
            <p:nvPr/>
          </p:nvSpPr>
          <p:spPr bwMode="auto">
            <a:xfrm>
              <a:off x="1015" y="3136"/>
              <a:ext cx="1505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Direct mapped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way</a:t>
              </a:r>
              <a:r>
                <a:rPr lang="en-US" sz="2000" dirty="0" smtClean="0">
                  <a:latin typeface="Calibri" charset="0"/>
                </a:rPr>
                <a:t>)</a:t>
              </a:r>
              <a:endParaRPr lang="en-US" sz="2000" dirty="0">
                <a:latin typeface="Calibri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859213" y="4920366"/>
            <a:ext cx="2955925" cy="457200"/>
            <a:chOff x="2544" y="2256"/>
            <a:chExt cx="1862" cy="288"/>
          </a:xfrm>
        </p:grpSpPr>
        <p:sp>
          <p:nvSpPr>
            <p:cNvPr id="57372" name="Line 25"/>
            <p:cNvSpPr>
              <a:spLocks noChangeShapeType="1"/>
            </p:cNvSpPr>
            <p:nvPr/>
          </p:nvSpPr>
          <p:spPr bwMode="auto">
            <a:xfrm>
              <a:off x="2544" y="2400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3" name="Text Box 26"/>
            <p:cNvSpPr txBox="1">
              <a:spLocks noChangeArrowheads="1"/>
            </p:cNvSpPr>
            <p:nvPr/>
          </p:nvSpPr>
          <p:spPr bwMode="auto">
            <a:xfrm>
              <a:off x="2784" y="2267"/>
              <a:ext cx="1622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Increasing associativity</a:t>
              </a:r>
            </a:p>
          </p:txBody>
        </p:sp>
        <p:sp>
          <p:nvSpPr>
            <p:cNvPr id="57374" name="Line 27"/>
            <p:cNvSpPr>
              <a:spLocks noChangeShapeType="1"/>
            </p:cNvSpPr>
            <p:nvPr/>
          </p:nvSpPr>
          <p:spPr bwMode="auto">
            <a:xfrm>
              <a:off x="254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022727" y="3853566"/>
            <a:ext cx="1695450" cy="793750"/>
            <a:chOff x="2359" y="1968"/>
            <a:chExt cx="1068" cy="500"/>
          </a:xfrm>
        </p:grpSpPr>
        <p:sp>
          <p:nvSpPr>
            <p:cNvPr id="57370" name="Line 29"/>
            <p:cNvSpPr>
              <a:spLocks noChangeShapeType="1"/>
            </p:cNvSpPr>
            <p:nvPr/>
          </p:nvSpPr>
          <p:spPr bwMode="auto">
            <a:xfrm flipV="1">
              <a:off x="2880" y="21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1" name="Text Box 30"/>
            <p:cNvSpPr txBox="1">
              <a:spLocks noChangeArrowheads="1"/>
            </p:cNvSpPr>
            <p:nvPr/>
          </p:nvSpPr>
          <p:spPr bwMode="auto">
            <a:xfrm>
              <a:off x="2359" y="1968"/>
              <a:ext cx="106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Selects the set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006474" y="3853566"/>
            <a:ext cx="2735264" cy="793750"/>
            <a:chOff x="651" y="1968"/>
            <a:chExt cx="1723" cy="500"/>
          </a:xfrm>
        </p:grpSpPr>
        <p:sp>
          <p:nvSpPr>
            <p:cNvPr id="57368" name="Text Box 31"/>
            <p:cNvSpPr txBox="1">
              <a:spLocks noChangeArrowheads="1"/>
            </p:cNvSpPr>
            <p:nvPr/>
          </p:nvSpPr>
          <p:spPr bwMode="auto">
            <a:xfrm>
              <a:off x="651" y="1968"/>
              <a:ext cx="172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Used for tag </a:t>
              </a:r>
              <a:r>
                <a:rPr lang="en-US" sz="2000" dirty="0" smtClean="0">
                  <a:latin typeface="Calibri" charset="0"/>
                </a:rPr>
                <a:t>comparison</a:t>
              </a:r>
              <a:endParaRPr lang="en-US" sz="2000" dirty="0">
                <a:latin typeface="Calibri" charset="0"/>
              </a:endParaRPr>
            </a:p>
          </p:txBody>
        </p:sp>
        <p:sp>
          <p:nvSpPr>
            <p:cNvPr id="57369" name="Line 32"/>
            <p:cNvSpPr>
              <a:spLocks noChangeShapeType="1"/>
            </p:cNvSpPr>
            <p:nvPr/>
          </p:nvSpPr>
          <p:spPr bwMode="auto">
            <a:xfrm flipV="1">
              <a:off x="1584" y="21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840412" y="3853566"/>
            <a:ext cx="3187699" cy="793750"/>
            <a:chOff x="3504" y="1968"/>
            <a:chExt cx="2008" cy="500"/>
          </a:xfrm>
        </p:grpSpPr>
        <p:sp>
          <p:nvSpPr>
            <p:cNvPr id="57366" name="Line 33"/>
            <p:cNvSpPr>
              <a:spLocks noChangeShapeType="1"/>
            </p:cNvSpPr>
            <p:nvPr/>
          </p:nvSpPr>
          <p:spPr bwMode="auto">
            <a:xfrm flipV="1">
              <a:off x="3936" y="21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7" name="Text Box 34"/>
            <p:cNvSpPr txBox="1">
              <a:spLocks noChangeArrowheads="1"/>
            </p:cNvSpPr>
            <p:nvPr/>
          </p:nvSpPr>
          <p:spPr bwMode="auto">
            <a:xfrm>
              <a:off x="3504" y="1968"/>
              <a:ext cx="200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Selects the word in the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517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Set Associative Example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Cache parameters:</a:t>
            </a:r>
          </a:p>
          <a:p>
            <a:pPr lvl="1"/>
            <a:r>
              <a:rPr lang="en-US" dirty="0" smtClean="0"/>
              <a:t>6-bit addresses, block size of 1 word,</a:t>
            </a:r>
            <a:br>
              <a:rPr lang="en-US" dirty="0" smtClean="0"/>
            </a:br>
            <a:r>
              <a:rPr lang="en-US" dirty="0" smtClean="0"/>
              <a:t>cache size of 4 words, 2-way set associative</a:t>
            </a:r>
          </a:p>
          <a:p>
            <a:r>
              <a:rPr lang="en-US" dirty="0" smtClean="0"/>
              <a:t>How many sets?</a:t>
            </a:r>
          </a:p>
          <a:p>
            <a:pPr lvl="1"/>
            <a:r>
              <a:rPr lang="en-US" dirty="0" smtClean="0"/>
              <a:t>C/B/associativity = 4/1/2 = </a:t>
            </a:r>
            <a:r>
              <a:rPr lang="en-US" dirty="0" smtClean="0">
                <a:solidFill>
                  <a:srgbClr val="FF0000"/>
                </a:solidFill>
              </a:rPr>
              <a:t>2 sets</a:t>
            </a:r>
          </a:p>
          <a:p>
            <a:r>
              <a:rPr lang="en-US" dirty="0" smtClean="0"/>
              <a:t>TIO Breakdown: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(4)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/>
                </a:solidFill>
              </a:rPr>
              <a:t>I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(2) =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T</a:t>
            </a:r>
            <a:r>
              <a:rPr lang="en-US" dirty="0" smtClean="0"/>
              <a:t> = 6 – 1 – 2 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14600" y="5394960"/>
            <a:ext cx="4114800" cy="917972"/>
            <a:chOff x="822960" y="5669280"/>
            <a:chExt cx="4114800" cy="917972"/>
          </a:xfrm>
        </p:grpSpPr>
        <p:grpSp>
          <p:nvGrpSpPr>
            <p:cNvPr id="8" name="Group 7"/>
            <p:cNvGrpSpPr/>
            <p:nvPr/>
          </p:nvGrpSpPr>
          <p:grpSpPr>
            <a:xfrm>
              <a:off x="3566160" y="5669280"/>
              <a:ext cx="1371600" cy="457200"/>
              <a:chOff x="3200400" y="5669280"/>
              <a:chExt cx="1371600" cy="457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3200400" y="5760720"/>
                <a:ext cx="0" cy="3657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886200" y="5760720"/>
                <a:ext cx="0" cy="3657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4114800" y="5760720"/>
                <a:ext cx="0" cy="3657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572000" y="5760720"/>
                <a:ext cx="0" cy="3657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200400" y="6126480"/>
                <a:ext cx="1371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200400" y="5669280"/>
                <a:ext cx="685800" cy="4572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6"/>
                    </a:solidFill>
                  </a:rPr>
                  <a:t>XXX</a:t>
                </a:r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86200" y="5669280"/>
                <a:ext cx="228600" cy="4572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4"/>
                    </a:solidFill>
                  </a:rPr>
                  <a:t>X</a:t>
                </a:r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14800" y="5669280"/>
                <a:ext cx="457200" cy="4572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2"/>
                    </a:solidFill>
                  </a:rPr>
                  <a:t>XX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22960" y="5712178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Memory Addresses:</a:t>
              </a:r>
              <a:endParaRPr lang="en-US" sz="2400" dirty="0"/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3931920" y="5806440"/>
              <a:ext cx="182880" cy="9144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91840" y="6217920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Block address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33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Set Associative Example </a:t>
            </a:r>
            <a:r>
              <a:rPr lang="en-US" dirty="0" smtClean="0">
                <a:solidFill>
                  <a:schemeClr val="accent1"/>
                </a:solidFill>
              </a:rPr>
              <a:t>(2/2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267200" y="2159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267200" y="1854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67200" y="2463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267200" y="1549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267200" y="15494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257800" y="15494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 flipV="1">
            <a:off x="4267200" y="5816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 flipV="1">
            <a:off x="4267200" y="6121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 flipV="1">
            <a:off x="4267200" y="5511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4267200" y="6426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5257800" y="5207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267200" y="276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267200" y="3073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267200" y="3378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267200" y="3683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267200" y="3987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267200" y="4292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4267200" y="5207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267200" y="4597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267200" y="4902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2" descr="5%"/>
          <p:cNvSpPr>
            <a:spLocks noChangeArrowheads="1"/>
          </p:cNvSpPr>
          <p:nvPr/>
        </p:nvSpPr>
        <p:spPr bwMode="auto">
          <a:xfrm>
            <a:off x="4267200" y="15494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" name="Rectangle 44" descr="5%"/>
          <p:cNvSpPr>
            <a:spLocks noChangeArrowheads="1"/>
          </p:cNvSpPr>
          <p:nvPr/>
        </p:nvSpPr>
        <p:spPr bwMode="auto">
          <a:xfrm>
            <a:off x="4267200" y="27686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" name="Rectangle 45" descr="5%"/>
          <p:cNvSpPr>
            <a:spLocks noChangeArrowheads="1"/>
          </p:cNvSpPr>
          <p:nvPr/>
        </p:nvSpPr>
        <p:spPr bwMode="auto">
          <a:xfrm>
            <a:off x="4267200" y="39878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7" name="Rectangle 46" descr="5%"/>
          <p:cNvSpPr>
            <a:spLocks noChangeArrowheads="1"/>
          </p:cNvSpPr>
          <p:nvPr/>
        </p:nvSpPr>
        <p:spPr bwMode="auto">
          <a:xfrm>
            <a:off x="4267200" y="52070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8" name="Rectangle 47" descr="5%"/>
          <p:cNvSpPr>
            <a:spLocks noChangeArrowheads="1"/>
          </p:cNvSpPr>
          <p:nvPr/>
        </p:nvSpPr>
        <p:spPr bwMode="auto">
          <a:xfrm>
            <a:off x="4267200" y="61214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" name="Rectangle 48" descr="5%"/>
          <p:cNvSpPr>
            <a:spLocks noChangeArrowheads="1"/>
          </p:cNvSpPr>
          <p:nvPr/>
        </p:nvSpPr>
        <p:spPr bwMode="auto">
          <a:xfrm>
            <a:off x="4267200" y="49022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" name="Rectangle 49" descr="5%"/>
          <p:cNvSpPr>
            <a:spLocks noChangeArrowheads="1"/>
          </p:cNvSpPr>
          <p:nvPr/>
        </p:nvSpPr>
        <p:spPr bwMode="auto">
          <a:xfrm>
            <a:off x="4267200" y="36830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" name="Rectangle 50" descr="5%"/>
          <p:cNvSpPr>
            <a:spLocks noChangeArrowheads="1"/>
          </p:cNvSpPr>
          <p:nvPr/>
        </p:nvSpPr>
        <p:spPr bwMode="auto">
          <a:xfrm>
            <a:off x="4267200" y="24638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0" name="Group 112"/>
          <p:cNvGrpSpPr>
            <a:grpSpLocks/>
          </p:cNvGrpSpPr>
          <p:nvPr/>
        </p:nvGrpSpPr>
        <p:grpSpPr bwMode="auto">
          <a:xfrm>
            <a:off x="3222625" y="1701800"/>
            <a:ext cx="1044575" cy="1520825"/>
            <a:chOff x="2030" y="624"/>
            <a:chExt cx="658" cy="958"/>
          </a:xfrm>
        </p:grpSpPr>
        <p:sp>
          <p:nvSpPr>
            <p:cNvPr id="61" name="Line 70"/>
            <p:cNvSpPr>
              <a:spLocks noChangeShapeType="1"/>
            </p:cNvSpPr>
            <p:nvPr/>
          </p:nvSpPr>
          <p:spPr bwMode="auto">
            <a:xfrm flipH="1">
              <a:off x="2030" y="624"/>
              <a:ext cx="658" cy="7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72"/>
            <p:cNvSpPr>
              <a:spLocks noChangeShapeType="1"/>
            </p:cNvSpPr>
            <p:nvPr/>
          </p:nvSpPr>
          <p:spPr bwMode="auto">
            <a:xfrm flipH="1">
              <a:off x="2030" y="647"/>
              <a:ext cx="650" cy="9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113"/>
          <p:cNvGrpSpPr>
            <a:grpSpLocks/>
          </p:cNvGrpSpPr>
          <p:nvPr/>
        </p:nvGrpSpPr>
        <p:grpSpPr bwMode="auto">
          <a:xfrm>
            <a:off x="3200400" y="3540125"/>
            <a:ext cx="1066800" cy="2733675"/>
            <a:chOff x="2016" y="1782"/>
            <a:chExt cx="672" cy="1722"/>
          </a:xfrm>
        </p:grpSpPr>
        <p:sp>
          <p:nvSpPr>
            <p:cNvPr id="64" name="Line 86"/>
            <p:cNvSpPr>
              <a:spLocks noChangeShapeType="1"/>
            </p:cNvSpPr>
            <p:nvPr/>
          </p:nvSpPr>
          <p:spPr bwMode="auto">
            <a:xfrm>
              <a:off x="2016" y="1968"/>
              <a:ext cx="672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87"/>
            <p:cNvSpPr>
              <a:spLocks noChangeShapeType="1"/>
            </p:cNvSpPr>
            <p:nvPr/>
          </p:nvSpPr>
          <p:spPr bwMode="auto">
            <a:xfrm>
              <a:off x="2030" y="1782"/>
              <a:ext cx="658" cy="1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Text Box 90"/>
          <p:cNvSpPr txBox="1">
            <a:spLocks noChangeArrowheads="1"/>
          </p:cNvSpPr>
          <p:nvPr/>
        </p:nvSpPr>
        <p:spPr bwMode="auto">
          <a:xfrm>
            <a:off x="5213350" y="1487488"/>
            <a:ext cx="990600" cy="4967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000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000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001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001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010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010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011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011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100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100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101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101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110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110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111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111</a:t>
            </a:r>
            <a:r>
              <a:rPr lang="en-US" dirty="0">
                <a:solidFill>
                  <a:schemeClr val="accent4"/>
                </a:solidFill>
                <a:latin typeface="Calibri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xx</a:t>
            </a:r>
          </a:p>
        </p:txBody>
      </p:sp>
      <p:sp>
        <p:nvSpPr>
          <p:cNvPr id="71" name="Rectangle 96" descr="5%"/>
          <p:cNvSpPr>
            <a:spLocks noChangeArrowheads="1"/>
          </p:cNvSpPr>
          <p:nvPr/>
        </p:nvSpPr>
        <p:spPr bwMode="auto">
          <a:xfrm>
            <a:off x="4267200" y="18542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2" name="Rectangle 97" descr="5%"/>
          <p:cNvSpPr>
            <a:spLocks noChangeArrowheads="1"/>
          </p:cNvSpPr>
          <p:nvPr/>
        </p:nvSpPr>
        <p:spPr bwMode="auto">
          <a:xfrm>
            <a:off x="4267200" y="21590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3" name="Rectangle 98" descr="5%"/>
          <p:cNvSpPr>
            <a:spLocks noChangeArrowheads="1"/>
          </p:cNvSpPr>
          <p:nvPr/>
        </p:nvSpPr>
        <p:spPr bwMode="auto">
          <a:xfrm>
            <a:off x="4267200" y="30734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" name="Rectangle 99" descr="5%"/>
          <p:cNvSpPr>
            <a:spLocks noChangeArrowheads="1"/>
          </p:cNvSpPr>
          <p:nvPr/>
        </p:nvSpPr>
        <p:spPr bwMode="auto">
          <a:xfrm>
            <a:off x="4267200" y="33782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5" name="Rectangle 100" descr="5%"/>
          <p:cNvSpPr>
            <a:spLocks noChangeArrowheads="1"/>
          </p:cNvSpPr>
          <p:nvPr/>
        </p:nvSpPr>
        <p:spPr bwMode="auto">
          <a:xfrm>
            <a:off x="4267200" y="42926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6" name="Rectangle 101" descr="5%"/>
          <p:cNvSpPr>
            <a:spLocks noChangeArrowheads="1"/>
          </p:cNvSpPr>
          <p:nvPr/>
        </p:nvSpPr>
        <p:spPr bwMode="auto">
          <a:xfrm>
            <a:off x="4267200" y="45974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7" name="Rectangle 102" descr="5%"/>
          <p:cNvSpPr>
            <a:spLocks noChangeArrowheads="1"/>
          </p:cNvSpPr>
          <p:nvPr/>
        </p:nvSpPr>
        <p:spPr bwMode="auto">
          <a:xfrm>
            <a:off x="4267200" y="55118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8" name="Rectangle 103" descr="5%"/>
          <p:cNvSpPr>
            <a:spLocks noChangeArrowheads="1"/>
          </p:cNvSpPr>
          <p:nvPr/>
        </p:nvSpPr>
        <p:spPr bwMode="auto">
          <a:xfrm>
            <a:off x="4267200" y="58166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737360" y="2770632"/>
            <a:ext cx="365760" cy="594360"/>
            <a:chOff x="1737360" y="2770632"/>
            <a:chExt cx="365760" cy="594360"/>
          </a:xfrm>
        </p:grpSpPr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1737360" y="3090672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" name="Rectangle 95"/>
            <p:cNvSpPr>
              <a:spLocks noChangeArrowheads="1"/>
            </p:cNvSpPr>
            <p:nvPr/>
          </p:nvSpPr>
          <p:spPr bwMode="auto">
            <a:xfrm>
              <a:off x="1737360" y="2770632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94376" y="1549400"/>
            <a:ext cx="367288" cy="4508179"/>
            <a:chOff x="5294376" y="1549400"/>
            <a:chExt cx="367288" cy="4508179"/>
          </a:xfrm>
        </p:grpSpPr>
        <p:sp>
          <p:nvSpPr>
            <p:cNvPr id="86" name="Rectangle 95"/>
            <p:cNvSpPr>
              <a:spLocks noChangeArrowheads="1"/>
            </p:cNvSpPr>
            <p:nvPr/>
          </p:nvSpPr>
          <p:spPr bwMode="auto">
            <a:xfrm>
              <a:off x="5294376" y="5178422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" name="Rectangle 95"/>
            <p:cNvSpPr>
              <a:spLocks noChangeArrowheads="1"/>
            </p:cNvSpPr>
            <p:nvPr/>
          </p:nvSpPr>
          <p:spPr bwMode="auto">
            <a:xfrm>
              <a:off x="5294376" y="5783259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0" name="Rectangle 95"/>
            <p:cNvSpPr>
              <a:spLocks noChangeArrowheads="1"/>
            </p:cNvSpPr>
            <p:nvPr/>
          </p:nvSpPr>
          <p:spPr bwMode="auto">
            <a:xfrm>
              <a:off x="5294376" y="3368674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" name="Rectangle 95"/>
            <p:cNvSpPr>
              <a:spLocks noChangeArrowheads="1"/>
            </p:cNvSpPr>
            <p:nvPr/>
          </p:nvSpPr>
          <p:spPr bwMode="auto">
            <a:xfrm>
              <a:off x="5294376" y="3968748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5294376" y="4573585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" name="Rectangle 95"/>
            <p:cNvSpPr>
              <a:spLocks noChangeArrowheads="1"/>
            </p:cNvSpPr>
            <p:nvPr/>
          </p:nvSpPr>
          <p:spPr bwMode="auto">
            <a:xfrm>
              <a:off x="5294376" y="2763837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5294376" y="2154237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5295904" y="1549400"/>
              <a:ext cx="365760" cy="274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37242" y="2011680"/>
            <a:ext cx="2939358" cy="2001520"/>
            <a:chOff x="337242" y="2011680"/>
            <a:chExt cx="2939358" cy="200152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209800" y="2768600"/>
              <a:ext cx="990600" cy="1219200"/>
              <a:chOff x="1344" y="1056"/>
              <a:chExt cx="624" cy="768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624" cy="7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892175" y="2728913"/>
              <a:ext cx="3111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57200" y="2011680"/>
              <a:ext cx="81945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Calibri" charset="0"/>
                </a:rPr>
                <a:t>Cache:</a:t>
              </a:r>
              <a:endParaRPr lang="en-US" b="1" dirty="0">
                <a:latin typeface="Calibri" charset="0"/>
              </a:endParaRP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1600200" y="2768600"/>
              <a:ext cx="609600" cy="1219200"/>
              <a:chOff x="1344" y="1056"/>
              <a:chExt cx="624" cy="768"/>
            </a:xfrm>
          </p:grpSpPr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624" cy="7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1600200" y="2311400"/>
              <a:ext cx="498475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 charset="0"/>
                </a:rPr>
                <a:t>Tag</a:t>
              </a: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362200" y="2311400"/>
              <a:ext cx="6667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Data</a:t>
              </a:r>
            </a:p>
          </p:txBody>
        </p:sp>
        <p:sp>
          <p:nvSpPr>
            <p:cNvPr id="44" name="Rectangle 43" descr="10%"/>
            <p:cNvSpPr>
              <a:spLocks noChangeArrowheads="1"/>
            </p:cNvSpPr>
            <p:nvPr/>
          </p:nvSpPr>
          <p:spPr bwMode="auto">
            <a:xfrm>
              <a:off x="2209800" y="2768600"/>
              <a:ext cx="990600" cy="304800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2" name="Rectangle 51" descr="5%"/>
            <p:cNvSpPr>
              <a:spLocks noChangeArrowheads="1"/>
            </p:cNvSpPr>
            <p:nvPr/>
          </p:nvSpPr>
          <p:spPr bwMode="auto">
            <a:xfrm>
              <a:off x="2209800" y="3073400"/>
              <a:ext cx="990600" cy="304800"/>
            </a:xfrm>
            <a:prstGeom prst="rect">
              <a:avLst/>
            </a:prstGeom>
            <a:pattFill prst="pct5">
              <a:fgClr>
                <a:srgbClr val="009900"/>
              </a:fgClr>
              <a:bgClr>
                <a:srgbClr val="FFFFFF"/>
              </a:bgClr>
            </a:pattFill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54" name="Group 63"/>
            <p:cNvGrpSpPr>
              <a:grpSpLocks/>
            </p:cNvGrpSpPr>
            <p:nvPr/>
          </p:nvGrpSpPr>
          <p:grpSpPr bwMode="auto">
            <a:xfrm>
              <a:off x="1219200" y="2768600"/>
              <a:ext cx="381000" cy="1219200"/>
              <a:chOff x="1344" y="1056"/>
              <a:chExt cx="624" cy="768"/>
            </a:xfrm>
          </p:grpSpPr>
          <p:sp>
            <p:nvSpPr>
              <p:cNvPr id="55" name="Rectangle 64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624" cy="7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" name="Line 65"/>
              <p:cNvSpPr>
                <a:spLocks noChangeShapeType="1"/>
              </p:cNvSpPr>
              <p:nvPr/>
            </p:nvSpPr>
            <p:spPr bwMode="auto">
              <a:xfrm>
                <a:off x="1344" y="14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66"/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67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Text Box 68"/>
            <p:cNvSpPr txBox="1">
              <a:spLocks noChangeArrowheads="1"/>
            </p:cNvSpPr>
            <p:nvPr/>
          </p:nvSpPr>
          <p:spPr bwMode="auto">
            <a:xfrm>
              <a:off x="1219200" y="23114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V</a:t>
              </a:r>
            </a:p>
          </p:txBody>
        </p:sp>
        <p:sp>
          <p:nvSpPr>
            <p:cNvPr id="67" name="Rectangle 92" descr="10%"/>
            <p:cNvSpPr>
              <a:spLocks noChangeArrowheads="1"/>
            </p:cNvSpPr>
            <p:nvPr/>
          </p:nvSpPr>
          <p:spPr bwMode="auto">
            <a:xfrm>
              <a:off x="2209800" y="3378200"/>
              <a:ext cx="990600" cy="304800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8" name="Rectangle 93" descr="5%"/>
            <p:cNvSpPr>
              <a:spLocks noChangeArrowheads="1"/>
            </p:cNvSpPr>
            <p:nvPr/>
          </p:nvSpPr>
          <p:spPr bwMode="auto">
            <a:xfrm>
              <a:off x="2209800" y="3683000"/>
              <a:ext cx="990600" cy="304800"/>
            </a:xfrm>
            <a:prstGeom prst="rect">
              <a:avLst/>
            </a:prstGeom>
            <a:pattFill prst="pct5">
              <a:fgClr>
                <a:srgbClr val="009900"/>
              </a:fgClr>
              <a:bgClr>
                <a:srgbClr val="FFFFFF"/>
              </a:bgClr>
            </a:pattFill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9" name="Line 94"/>
            <p:cNvSpPr>
              <a:spLocks noChangeShapeType="1"/>
            </p:cNvSpPr>
            <p:nvPr/>
          </p:nvSpPr>
          <p:spPr bwMode="auto">
            <a:xfrm>
              <a:off x="685800" y="3378200"/>
              <a:ext cx="2590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Text Box 95"/>
            <p:cNvSpPr txBox="1">
              <a:spLocks noChangeArrowheads="1"/>
            </p:cNvSpPr>
            <p:nvPr/>
          </p:nvSpPr>
          <p:spPr bwMode="auto">
            <a:xfrm>
              <a:off x="762000" y="2311400"/>
              <a:ext cx="54213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Slot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79" name="Text Box 106"/>
            <p:cNvSpPr txBox="1">
              <a:spLocks noChangeArrowheads="1"/>
            </p:cNvSpPr>
            <p:nvPr/>
          </p:nvSpPr>
          <p:spPr bwMode="auto">
            <a:xfrm>
              <a:off x="908050" y="2997200"/>
              <a:ext cx="3111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1</a:t>
              </a:r>
            </a:p>
          </p:txBody>
        </p:sp>
        <p:sp>
          <p:nvSpPr>
            <p:cNvPr id="80" name="Text Box 107"/>
            <p:cNvSpPr txBox="1">
              <a:spLocks noChangeArrowheads="1"/>
            </p:cNvSpPr>
            <p:nvPr/>
          </p:nvSpPr>
          <p:spPr bwMode="auto">
            <a:xfrm>
              <a:off x="898525" y="3378200"/>
              <a:ext cx="3111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</a:t>
              </a:r>
            </a:p>
          </p:txBody>
        </p:sp>
        <p:sp>
          <p:nvSpPr>
            <p:cNvPr id="81" name="Text Box 108"/>
            <p:cNvSpPr txBox="1">
              <a:spLocks noChangeArrowheads="1"/>
            </p:cNvSpPr>
            <p:nvPr/>
          </p:nvSpPr>
          <p:spPr bwMode="auto">
            <a:xfrm>
              <a:off x="914400" y="3646488"/>
              <a:ext cx="3111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1</a:t>
              </a:r>
            </a:p>
          </p:txBody>
        </p:sp>
        <p:sp>
          <p:nvSpPr>
            <p:cNvPr id="82" name="Text Box 109"/>
            <p:cNvSpPr txBox="1">
              <a:spLocks noChangeArrowheads="1"/>
            </p:cNvSpPr>
            <p:nvPr/>
          </p:nvSpPr>
          <p:spPr bwMode="auto">
            <a:xfrm>
              <a:off x="337242" y="2311400"/>
              <a:ext cx="48160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Set</a:t>
              </a:r>
              <a:endParaRPr lang="en-US" dirty="0">
                <a:latin typeface="Calibri" charset="0"/>
              </a:endParaRPr>
            </a:p>
          </p:txBody>
        </p:sp>
        <p:sp>
          <p:nvSpPr>
            <p:cNvPr id="83" name="Text Box 110"/>
            <p:cNvSpPr txBox="1">
              <a:spLocks noChangeArrowheads="1"/>
            </p:cNvSpPr>
            <p:nvPr/>
          </p:nvSpPr>
          <p:spPr bwMode="auto">
            <a:xfrm>
              <a:off x="457200" y="2844800"/>
              <a:ext cx="3111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  <a:latin typeface="Calibri" charset="0"/>
                </a:rPr>
                <a:t>0</a:t>
              </a:r>
            </a:p>
          </p:txBody>
        </p:sp>
        <p:sp>
          <p:nvSpPr>
            <p:cNvPr id="84" name="Text Box 111"/>
            <p:cNvSpPr txBox="1">
              <a:spLocks noChangeArrowheads="1"/>
            </p:cNvSpPr>
            <p:nvPr/>
          </p:nvSpPr>
          <p:spPr bwMode="auto">
            <a:xfrm>
              <a:off x="457200" y="3530600"/>
              <a:ext cx="3111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  <a:latin typeface="Calibri" charset="0"/>
                </a:rPr>
                <a:t>1</a:t>
              </a:r>
            </a:p>
          </p:txBody>
        </p:sp>
        <p:sp>
          <p:nvSpPr>
            <p:cNvPr id="96" name="Rectangle 43" descr="10%"/>
            <p:cNvSpPr>
              <a:spLocks noChangeArrowheads="1"/>
            </p:cNvSpPr>
            <p:nvPr/>
          </p:nvSpPr>
          <p:spPr bwMode="auto">
            <a:xfrm>
              <a:off x="2208292" y="3065856"/>
              <a:ext cx="990600" cy="304800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7" name="Rectangle 93" descr="5%"/>
            <p:cNvSpPr>
              <a:spLocks noChangeArrowheads="1"/>
            </p:cNvSpPr>
            <p:nvPr/>
          </p:nvSpPr>
          <p:spPr bwMode="auto">
            <a:xfrm>
              <a:off x="2217345" y="3382727"/>
              <a:ext cx="990600" cy="304800"/>
            </a:xfrm>
            <a:prstGeom prst="rect">
              <a:avLst/>
            </a:prstGeom>
            <a:pattFill prst="pct5">
              <a:fgClr>
                <a:srgbClr val="009900"/>
              </a:fgClr>
              <a:bgClr>
                <a:srgbClr val="FFFFFF"/>
              </a:bgClr>
            </a:pattFill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99" name="Text Box 25"/>
          <p:cNvSpPr txBox="1">
            <a:spLocks noChangeArrowheads="1"/>
          </p:cNvSpPr>
          <p:nvPr/>
        </p:nvSpPr>
        <p:spPr bwMode="auto">
          <a:xfrm>
            <a:off x="2560320" y="1463040"/>
            <a:ext cx="164592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Main </a:t>
            </a:r>
            <a:r>
              <a:rPr lang="en-US" b="1" dirty="0" smtClean="0">
                <a:solidFill>
                  <a:schemeClr val="tx1"/>
                </a:solidFill>
              </a:rPr>
              <a:t>Memory: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0" name="Text Box 26"/>
          <p:cNvSpPr txBox="1">
            <a:spLocks noChangeArrowheads="1"/>
          </p:cNvSpPr>
          <p:nvPr/>
        </p:nvSpPr>
        <p:spPr bwMode="auto">
          <a:xfrm>
            <a:off x="6172200" y="1463040"/>
            <a:ext cx="2743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Each block maps into one set (either slot)</a:t>
            </a:r>
          </a:p>
          <a:p>
            <a:r>
              <a:rPr lang="en-US" sz="2000" dirty="0" smtClean="0"/>
              <a:t>(see colors)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6172200" y="2926080"/>
            <a:ext cx="2743200" cy="2400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On a memory request: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(let’s say </a:t>
            </a:r>
            <a:r>
              <a:rPr lang="en-US" sz="2000" dirty="0" smtClean="0">
                <a:solidFill>
                  <a:schemeClr val="accent6"/>
                </a:solidFill>
              </a:rPr>
              <a:t>001</a:t>
            </a:r>
            <a:r>
              <a:rPr lang="en-US" sz="2000" dirty="0" smtClean="0">
                <a:solidFill>
                  <a:schemeClr val="accent4"/>
                </a:solidFill>
              </a:rPr>
              <a:t>0</a:t>
            </a:r>
            <a:r>
              <a:rPr lang="en-US" sz="2000" dirty="0" smtClean="0">
                <a:solidFill>
                  <a:schemeClr val="accent2"/>
                </a:solidFill>
              </a:rPr>
              <a:t>11</a:t>
            </a:r>
            <a:r>
              <a:rPr lang="en-US" sz="2000" baseline="-25000" dirty="0" smtClean="0">
                <a:solidFill>
                  <a:schemeClr val="tx1"/>
                </a:solidFill>
              </a:rPr>
              <a:t>two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1) Take </a:t>
            </a:r>
            <a:r>
              <a:rPr lang="en-US" sz="2000" dirty="0" smtClean="0">
                <a:solidFill>
                  <a:schemeClr val="accent4"/>
                </a:solidFill>
              </a:rPr>
              <a:t>Index</a:t>
            </a:r>
            <a:r>
              <a:rPr lang="en-US" sz="2000" dirty="0" smtClean="0"/>
              <a:t> field (0)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2) For </a:t>
            </a:r>
            <a:r>
              <a:rPr lang="en-US" sz="2000" dirty="0" smtClean="0">
                <a:solidFill>
                  <a:srgbClr val="FF0000"/>
                </a:solidFill>
              </a:rPr>
              <a:t>EACH</a:t>
            </a:r>
            <a:r>
              <a:rPr lang="en-US" sz="2000" dirty="0" smtClean="0">
                <a:solidFill>
                  <a:schemeClr val="tx1"/>
                </a:solidFill>
              </a:rPr>
              <a:t> slot in set,</a:t>
            </a:r>
            <a:endParaRPr lang="en-US" sz="2000" dirty="0"/>
          </a:p>
          <a:p>
            <a:r>
              <a:rPr lang="en-US" sz="2000" dirty="0" smtClean="0">
                <a:solidFill>
                  <a:schemeClr val="tx1"/>
                </a:solidFill>
              </a:rPr>
              <a:t> check valid bit,</a:t>
            </a:r>
          </a:p>
          <a:p>
            <a:r>
              <a:rPr lang="en-US" sz="2000" dirty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then compare </a:t>
            </a:r>
            <a:r>
              <a:rPr lang="en-US" sz="2000" dirty="0" smtClean="0">
                <a:solidFill>
                  <a:schemeClr val="accent6"/>
                </a:solidFill>
              </a:rPr>
              <a:t>Tag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1280160" y="2741012"/>
            <a:ext cx="274320" cy="670568"/>
            <a:chOff x="1280160" y="2741012"/>
            <a:chExt cx="274320" cy="670568"/>
          </a:xfrm>
        </p:grpSpPr>
        <p:sp>
          <p:nvSpPr>
            <p:cNvPr id="103" name="Oval 102"/>
            <p:cNvSpPr/>
            <p:nvPr/>
          </p:nvSpPr>
          <p:spPr>
            <a:xfrm>
              <a:off x="1280160" y="3045820"/>
              <a:ext cx="274320" cy="3657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280160" y="2741012"/>
              <a:ext cx="274320" cy="3657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20138" y="3847497"/>
            <a:ext cx="2377440" cy="1105816"/>
            <a:chOff x="220138" y="3793067"/>
            <a:chExt cx="2377440" cy="1105816"/>
          </a:xfrm>
        </p:grpSpPr>
        <p:sp>
          <p:nvSpPr>
            <p:cNvPr id="107" name="Text Box 63"/>
            <p:cNvSpPr txBox="1">
              <a:spLocks noChangeArrowheads="1"/>
            </p:cNvSpPr>
            <p:nvPr/>
          </p:nvSpPr>
          <p:spPr bwMode="auto">
            <a:xfrm>
              <a:off x="220138" y="4190997"/>
              <a:ext cx="2377440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Set numbers exactly </a:t>
              </a:r>
              <a:r>
                <a:rPr lang="en-US" sz="2000" dirty="0" smtClean="0"/>
                <a:t>match the </a:t>
              </a:r>
              <a:r>
                <a:rPr lang="en-US" sz="2000" dirty="0" smtClean="0">
                  <a:solidFill>
                    <a:schemeClr val="accent4"/>
                  </a:solidFill>
                </a:rPr>
                <a:t>Index</a:t>
              </a:r>
              <a:r>
                <a:rPr lang="en-US" sz="2000" dirty="0" smtClean="0"/>
                <a:t> field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V="1">
              <a:off x="612648" y="3793067"/>
              <a:ext cx="0" cy="3657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1152144" y="5394960"/>
            <a:ext cx="2961499" cy="1005840"/>
            <a:chOff x="1152144" y="5212080"/>
            <a:chExt cx="2961499" cy="1005840"/>
          </a:xfrm>
        </p:grpSpPr>
        <p:sp>
          <p:nvSpPr>
            <p:cNvPr id="110" name="Text Box 92"/>
            <p:cNvSpPr txBox="1">
              <a:spLocks noChangeArrowheads="1"/>
            </p:cNvSpPr>
            <p:nvPr/>
          </p:nvSpPr>
          <p:spPr bwMode="auto">
            <a:xfrm>
              <a:off x="1152144" y="5212080"/>
              <a:ext cx="2377440" cy="10058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Main Memory shown in blocks, so offset bits not shown (</a:t>
              </a:r>
              <a:r>
                <a:rPr lang="en-US" sz="2000" dirty="0" err="1" smtClean="0">
                  <a:solidFill>
                    <a:schemeClr val="accent2"/>
                  </a:solidFill>
                </a:rPr>
                <a:t>x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’s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3565003" y="6035040"/>
              <a:ext cx="5486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17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What is the TIO breakdown for the following cache?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32-bit </a:t>
            </a:r>
            <a:r>
              <a:rPr lang="en-US" sz="2800" dirty="0"/>
              <a:t>address </a:t>
            </a:r>
            <a:r>
              <a:rPr lang="en-US" sz="2800" dirty="0" smtClean="0"/>
              <a:t>space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32 </a:t>
            </a:r>
            <a:r>
              <a:rPr lang="en-US" sz="2800" dirty="0" err="1" smtClean="0"/>
              <a:t>KiB</a:t>
            </a:r>
            <a:r>
              <a:rPr lang="en-US" sz="2800" dirty="0" smtClean="0"/>
              <a:t> </a:t>
            </a:r>
            <a:r>
              <a:rPr lang="en-US" sz="2800" dirty="0"/>
              <a:t>4-way set associative </a:t>
            </a:r>
            <a:r>
              <a:rPr lang="en-US" sz="2800" dirty="0" smtClean="0"/>
              <a:t>cache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8 </a:t>
            </a:r>
            <a:r>
              <a:rPr lang="en-US" sz="2800" dirty="0"/>
              <a:t>word blocks</a:t>
            </a:r>
            <a:endParaRPr lang="en-US" sz="2800" dirty="0">
              <a:ea typeface="Courier New" pitchFamily="24" charset="0"/>
              <a:cs typeface="Courier New" pitchFamily="24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914400" y="4297680"/>
            <a:ext cx="3657600" cy="2011680"/>
            <a:chOff x="1273629" y="4197096"/>
            <a:chExt cx="3657600" cy="2011680"/>
          </a:xfrm>
        </p:grpSpPr>
        <p:grpSp>
          <p:nvGrpSpPr>
            <p:cNvPr id="3" name="Group 17"/>
            <p:cNvGrpSpPr/>
            <p:nvPr/>
          </p:nvGrpSpPr>
          <p:grpSpPr>
            <a:xfrm>
              <a:off x="1273629" y="4197096"/>
              <a:ext cx="3657600" cy="2011680"/>
              <a:chOff x="7955280" y="3293581"/>
              <a:chExt cx="3657600" cy="20116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8046720" y="3657600"/>
                <a:ext cx="3298371" cy="523220"/>
                <a:chOff x="960651" y="1743728"/>
                <a:chExt cx="3298267" cy="392422"/>
              </a:xfrm>
            </p:grpSpPr>
            <p:sp>
              <p:nvSpPr>
                <p:cNvPr id="5325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4" y="1743728"/>
                  <a:ext cx="2743114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8000"/>
                      </a:solidFill>
                    </a:rPr>
                    <a:t>21</a:t>
                  </a:r>
                  <a:r>
                    <a:rPr lang="en-US" sz="2800" b="1" dirty="0">
                      <a:solidFill>
                        <a:srgbClr val="FF8000"/>
                      </a:solidFill>
                    </a:rPr>
                    <a:t>	</a:t>
                  </a:r>
                  <a:r>
                    <a:rPr lang="en-US" sz="2800" b="1" dirty="0" smtClean="0">
                      <a:solidFill>
                        <a:srgbClr val="FF8000"/>
                      </a:solidFill>
                    </a:rPr>
                    <a:t>	8		3</a:t>
                  </a:r>
                  <a:endParaRPr lang="en-US" sz="2800" b="1" dirty="0">
                    <a:solidFill>
                      <a:srgbClr val="FF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60" name="Rectangle 6"/>
                <p:cNvSpPr>
                  <a:spLocks noChangeArrowheads="1"/>
                </p:cNvSpPr>
                <p:nvPr/>
              </p:nvSpPr>
              <p:spPr bwMode="auto">
                <a:xfrm>
                  <a:off x="960651" y="1809750"/>
                  <a:ext cx="41549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grpSp>
            <p:nvGrpSpPr>
              <p:cNvPr id="5" name="Group 2"/>
              <p:cNvGrpSpPr/>
              <p:nvPr/>
            </p:nvGrpSpPr>
            <p:grpSpPr>
              <a:xfrm>
                <a:off x="8046720" y="4023360"/>
                <a:ext cx="3298371" cy="523220"/>
                <a:chOff x="960438" y="3240088"/>
                <a:chExt cx="3298371" cy="523220"/>
              </a:xfrm>
            </p:grpSpPr>
            <p:sp>
              <p:nvSpPr>
                <p:cNvPr id="53250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27432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408000"/>
                      </a:solidFill>
                    </a:rPr>
                    <a:t>19	 	8		5</a:t>
                  </a:r>
                  <a:endParaRPr lang="en-US" sz="2800" b="1" dirty="0">
                    <a:solidFill>
                      <a:srgbClr val="40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4" name="Rectangle 7"/>
                <p:cNvSpPr>
                  <a:spLocks noChangeArrowheads="1"/>
                </p:cNvSpPr>
                <p:nvPr/>
              </p:nvSpPr>
              <p:spPr bwMode="auto">
                <a:xfrm>
                  <a:off x="960438" y="3343275"/>
                  <a:ext cx="4159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grpSp>
            <p:nvGrpSpPr>
              <p:cNvPr id="6" name="Group 3"/>
              <p:cNvGrpSpPr/>
              <p:nvPr/>
            </p:nvGrpSpPr>
            <p:grpSpPr>
              <a:xfrm>
                <a:off x="8046720" y="4389120"/>
                <a:ext cx="3298371" cy="523220"/>
                <a:chOff x="960438" y="4154488"/>
                <a:chExt cx="3298371" cy="523220"/>
              </a:xfrm>
            </p:grpSpPr>
            <p:sp>
              <p:nvSpPr>
                <p:cNvPr id="5325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27432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66A0"/>
                      </a:solidFill>
                    </a:rPr>
                    <a:t>19		10		3</a:t>
                  </a:r>
                  <a:endParaRPr lang="en-US" sz="2800" b="1" dirty="0">
                    <a:solidFill>
                      <a:srgbClr val="FF66A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5" name="Rectangle 8"/>
                <p:cNvSpPr>
                  <a:spLocks noChangeArrowheads="1"/>
                </p:cNvSpPr>
                <p:nvPr/>
              </p:nvSpPr>
              <p:spPr bwMode="auto">
                <a:xfrm>
                  <a:off x="960438" y="4257675"/>
                  <a:ext cx="4159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grpSp>
            <p:nvGrpSpPr>
              <p:cNvPr id="7" name="Group 4"/>
              <p:cNvGrpSpPr/>
              <p:nvPr/>
            </p:nvGrpSpPr>
            <p:grpSpPr>
              <a:xfrm>
                <a:off x="8046720" y="4757158"/>
                <a:ext cx="3298371" cy="523220"/>
                <a:chOff x="947738" y="5068888"/>
                <a:chExt cx="3298371" cy="523220"/>
              </a:xfrm>
            </p:grpSpPr>
            <p:sp>
              <p:nvSpPr>
                <p:cNvPr id="53252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27432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E860"/>
                      </a:solidFill>
                    </a:rPr>
                    <a:t>17		10		5</a:t>
                  </a:r>
                  <a:endParaRPr lang="en-US" sz="2800" b="1" dirty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6" name="Rectangle 9"/>
                <p:cNvSpPr>
                  <a:spLocks noChangeArrowheads="1"/>
                </p:cNvSpPr>
                <p:nvPr/>
              </p:nvSpPr>
              <p:spPr bwMode="auto">
                <a:xfrm>
                  <a:off x="947738" y="5156200"/>
                  <a:ext cx="415925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7955280" y="3293581"/>
                <a:ext cx="365760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2743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457200" algn="l"/>
                  <a:tab pos="914400" algn="l"/>
                </a:tabLst>
              </a:pPr>
              <a:r>
                <a:rPr lang="en-US" sz="2800" b="1" dirty="0" smtClean="0"/>
                <a:t>T</a:t>
              </a:r>
              <a:r>
                <a:rPr lang="en-US" sz="2800" b="1" dirty="0"/>
                <a:t>	</a:t>
              </a:r>
              <a:r>
                <a:rPr lang="en-US" sz="2800" b="1" dirty="0" smtClean="0"/>
                <a:t>	I	O</a:t>
              </a:r>
              <a:endParaRPr lang="en-US" sz="2800" b="1" dirty="0">
                <a:latin typeface="Symbol" pitchFamily="1" charset="2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05840" y="5120640"/>
            <a:ext cx="347472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</a:t>
            </a:r>
            <a:r>
              <a:rPr lang="en-US" dirty="0" smtClean="0">
                <a:solidFill>
                  <a:schemeClr val="accent1"/>
                </a:solidFill>
              </a:rPr>
              <a:t>To </a:t>
            </a:r>
            <a:r>
              <a:rPr lang="en-US" dirty="0" smtClean="0">
                <a:solidFill>
                  <a:schemeClr val="accent1"/>
                </a:solidFill>
              </a:rPr>
              <a:t>Know Your Staff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</a:t>
            </a:r>
            <a:r>
              <a:rPr lang="en-US" dirty="0" smtClean="0"/>
              <a:t> </a:t>
            </a:r>
            <a:r>
              <a:rPr lang="en-US" b="1" dirty="0" smtClean="0"/>
              <a:t>Food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 Performance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Multilevel Caches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 Associative Caches (Part 2)</a:t>
            </a:r>
          </a:p>
          <a:p>
            <a:r>
              <a:rPr lang="en-US" dirty="0" smtClean="0"/>
              <a:t>Improving Cache Performance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Multilevel Cache Performance Practice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Bonus:  Contemporary Cache Specs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Worst-Case for Direct-Mapped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  </a:t>
            </a:r>
            <a:r>
              <a:rPr lang="en-US" dirty="0"/>
              <a:t>d</a:t>
            </a:r>
            <a:r>
              <a:rPr lang="en-US" dirty="0" smtClean="0"/>
              <a:t>irect-mapped $ that holds 4 blocks</a:t>
            </a:r>
          </a:p>
          <a:p>
            <a:pPr lvl="1"/>
            <a:r>
              <a:rPr lang="en-US" dirty="0" smtClean="0"/>
              <a:t>Starts empty (all initially not valid)</a:t>
            </a:r>
          </a:p>
          <a:p>
            <a:r>
              <a:rPr lang="en-US" dirty="0"/>
              <a:t>Consider the </a:t>
            </a:r>
            <a:r>
              <a:rPr lang="en-US" dirty="0" smtClean="0"/>
              <a:t>memory accesses:   0, 4, 0, 4, ...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HR of 0%</a:t>
            </a:r>
          </a:p>
          <a:p>
            <a:pPr lvl="1"/>
            <a:r>
              <a:rPr lang="en-US" dirty="0">
                <a:latin typeface="Calibri" charset="0"/>
              </a:rPr>
              <a:t>Ping pong </a:t>
            </a:r>
            <a:r>
              <a:rPr lang="en-US" dirty="0" smtClean="0">
                <a:latin typeface="Calibri" charset="0"/>
              </a:rPr>
              <a:t>effect:  alternating requests </a:t>
            </a:r>
            <a:r>
              <a:rPr lang="en-US" dirty="0">
                <a:latin typeface="Calibri" charset="0"/>
              </a:rPr>
              <a:t>that map into the same cache </a:t>
            </a:r>
            <a:r>
              <a:rPr lang="en-US" dirty="0" smtClean="0">
                <a:latin typeface="Calibri" charset="0"/>
              </a:rPr>
              <a:t>row</a:t>
            </a:r>
            <a:endParaRPr lang="en-US" dirty="0">
              <a:latin typeface="Calibri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280160" y="3082860"/>
            <a:ext cx="31451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0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291840" y="3082860"/>
            <a:ext cx="31451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4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5303520" y="3082860"/>
            <a:ext cx="31451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62000" y="3443540"/>
            <a:ext cx="1524000" cy="1219200"/>
            <a:chOff x="762000" y="3443540"/>
            <a:chExt cx="1524000" cy="12192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95400" y="3443540"/>
              <a:ext cx="9906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295400" y="405314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295400" y="374834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95400" y="435794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43"/>
            <p:cNvSpPr>
              <a:spLocks noChangeArrowheads="1"/>
            </p:cNvSpPr>
            <p:nvPr/>
          </p:nvSpPr>
          <p:spPr bwMode="auto">
            <a:xfrm>
              <a:off x="762000" y="3443540"/>
              <a:ext cx="5334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>
              <a:off x="762000" y="405314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5"/>
            <p:cNvSpPr>
              <a:spLocks noChangeShapeType="1"/>
            </p:cNvSpPr>
            <p:nvPr/>
          </p:nvSpPr>
          <p:spPr bwMode="auto">
            <a:xfrm>
              <a:off x="762000" y="374834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>
              <a:off x="762000" y="435794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743200" y="3443540"/>
            <a:ext cx="1524000" cy="1219200"/>
            <a:chOff x="2743200" y="3443540"/>
            <a:chExt cx="1524000" cy="121920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276600" y="3443540"/>
              <a:ext cx="9906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276600" y="405314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276600" y="374834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276600" y="435794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2743200" y="3443540"/>
              <a:ext cx="5334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2743200" y="405314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2743200" y="374834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2743200" y="435794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00600" y="3443540"/>
            <a:ext cx="1524000" cy="1219200"/>
            <a:chOff x="4800600" y="3443540"/>
            <a:chExt cx="1524000" cy="1219200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334000" y="3443540"/>
              <a:ext cx="9906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5334000" y="405314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334000" y="374834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5334000" y="435794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51"/>
            <p:cNvSpPr>
              <a:spLocks noChangeArrowheads="1"/>
            </p:cNvSpPr>
            <p:nvPr/>
          </p:nvSpPr>
          <p:spPr bwMode="auto">
            <a:xfrm>
              <a:off x="4800600" y="3443540"/>
              <a:ext cx="5334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>
              <a:off x="4800600" y="405314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>
              <a:off x="4800600" y="374834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>
              <a:off x="4800600" y="435794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1463040" y="3082860"/>
            <a:ext cx="66556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iss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3474720" y="3082860"/>
            <a:ext cx="66556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iss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6" name="Text Box 79"/>
          <p:cNvSpPr txBox="1">
            <a:spLocks noChangeArrowheads="1"/>
          </p:cNvSpPr>
          <p:nvPr/>
        </p:nvSpPr>
        <p:spPr bwMode="auto">
          <a:xfrm>
            <a:off x="5486400" y="3082860"/>
            <a:ext cx="66556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iss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7" name="Text Box 85"/>
          <p:cNvSpPr txBox="1">
            <a:spLocks noChangeArrowheads="1"/>
          </p:cNvSpPr>
          <p:nvPr/>
        </p:nvSpPr>
        <p:spPr bwMode="auto">
          <a:xfrm>
            <a:off x="838200" y="3397503"/>
            <a:ext cx="1479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    Mem(0)</a:t>
            </a:r>
          </a:p>
        </p:txBody>
      </p:sp>
      <p:sp>
        <p:nvSpPr>
          <p:cNvPr id="38" name="Text Box 86"/>
          <p:cNvSpPr txBox="1">
            <a:spLocks noChangeArrowheads="1"/>
          </p:cNvSpPr>
          <p:nvPr/>
        </p:nvSpPr>
        <p:spPr bwMode="auto">
          <a:xfrm>
            <a:off x="2789238" y="3397503"/>
            <a:ext cx="1479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    Mem(0)</a:t>
            </a:r>
          </a:p>
        </p:txBody>
      </p:sp>
      <p:grpSp>
        <p:nvGrpSpPr>
          <p:cNvPr id="39" name="Group 87"/>
          <p:cNvGrpSpPr>
            <a:grpSpLocks/>
          </p:cNvGrpSpPr>
          <p:nvPr/>
        </p:nvGrpSpPr>
        <p:grpSpPr bwMode="auto">
          <a:xfrm>
            <a:off x="2514600" y="3121278"/>
            <a:ext cx="1928813" cy="611187"/>
            <a:chOff x="1584" y="901"/>
            <a:chExt cx="1215" cy="385"/>
          </a:xfrm>
        </p:grpSpPr>
        <p:sp>
          <p:nvSpPr>
            <p:cNvPr id="40" name="Line 88"/>
            <p:cNvSpPr>
              <a:spLocks noChangeShapeType="1"/>
            </p:cNvSpPr>
            <p:nvPr/>
          </p:nvSpPr>
          <p:spPr bwMode="auto">
            <a:xfrm>
              <a:off x="1776" y="1132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89"/>
            <p:cNvSpPr txBox="1">
              <a:spLocks noChangeArrowheads="1"/>
            </p:cNvSpPr>
            <p:nvPr/>
          </p:nvSpPr>
          <p:spPr bwMode="auto">
            <a:xfrm>
              <a:off x="1584" y="901"/>
              <a:ext cx="2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01</a:t>
              </a:r>
            </a:p>
          </p:txBody>
        </p:sp>
        <p:sp>
          <p:nvSpPr>
            <p:cNvPr id="42" name="Text Box 90"/>
            <p:cNvSpPr txBox="1">
              <a:spLocks noChangeArrowheads="1"/>
            </p:cNvSpPr>
            <p:nvPr/>
          </p:nvSpPr>
          <p:spPr bwMode="auto">
            <a:xfrm>
              <a:off x="2603" y="910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4</a:t>
              </a:r>
            </a:p>
          </p:txBody>
        </p:sp>
        <p:sp>
          <p:nvSpPr>
            <p:cNvPr id="43" name="Line 91"/>
            <p:cNvSpPr>
              <a:spLocks noChangeShapeType="1"/>
            </p:cNvSpPr>
            <p:nvPr/>
          </p:nvSpPr>
          <p:spPr bwMode="auto">
            <a:xfrm>
              <a:off x="2419" y="1142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 Box 92"/>
          <p:cNvSpPr txBox="1">
            <a:spLocks noChangeArrowheads="1"/>
          </p:cNvSpPr>
          <p:nvPr/>
        </p:nvSpPr>
        <p:spPr bwMode="auto">
          <a:xfrm>
            <a:off x="4846638" y="3397503"/>
            <a:ext cx="1479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01    Mem(4)</a:t>
            </a:r>
          </a:p>
        </p:txBody>
      </p:sp>
      <p:grpSp>
        <p:nvGrpSpPr>
          <p:cNvPr id="45" name="Group 93"/>
          <p:cNvGrpSpPr>
            <a:grpSpLocks/>
          </p:cNvGrpSpPr>
          <p:nvPr/>
        </p:nvGrpSpPr>
        <p:grpSpPr bwMode="auto">
          <a:xfrm>
            <a:off x="4572000" y="3121278"/>
            <a:ext cx="1943100" cy="627062"/>
            <a:chOff x="2880" y="949"/>
            <a:chExt cx="1224" cy="395"/>
          </a:xfrm>
        </p:grpSpPr>
        <p:sp>
          <p:nvSpPr>
            <p:cNvPr id="46" name="Line 94"/>
            <p:cNvSpPr>
              <a:spLocks noChangeShapeType="1"/>
            </p:cNvSpPr>
            <p:nvPr/>
          </p:nvSpPr>
          <p:spPr bwMode="auto">
            <a:xfrm>
              <a:off x="3072" y="1200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>
              <a:off x="3744" y="1200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Text Box 96"/>
            <p:cNvSpPr txBox="1">
              <a:spLocks noChangeArrowheads="1"/>
            </p:cNvSpPr>
            <p:nvPr/>
          </p:nvSpPr>
          <p:spPr bwMode="auto">
            <a:xfrm>
              <a:off x="3908" y="958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</a:t>
              </a:r>
            </a:p>
          </p:txBody>
        </p:sp>
        <p:sp>
          <p:nvSpPr>
            <p:cNvPr id="49" name="Text Box 97"/>
            <p:cNvSpPr txBox="1">
              <a:spLocks noChangeArrowheads="1"/>
            </p:cNvSpPr>
            <p:nvPr/>
          </p:nvSpPr>
          <p:spPr bwMode="auto">
            <a:xfrm>
              <a:off x="2880" y="949"/>
              <a:ext cx="2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00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858000" y="3448620"/>
            <a:ext cx="109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. . 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48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4" grpId="0" autoUpdateAnimBg="0"/>
      <p:bldP spid="35" grpId="0" autoUpdateAnimBg="0"/>
      <p:bldP spid="36" grpId="0" autoUpdateAnimBg="0"/>
      <p:bldP spid="37" grpId="0" autoUpdateAnimBg="0"/>
      <p:bldP spid="38" grpId="0"/>
      <p:bldP spid="44" grpId="0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Set Associative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  </a:t>
            </a:r>
            <a:r>
              <a:rPr lang="en-US" dirty="0" smtClean="0"/>
              <a:t>2-way associative </a:t>
            </a:r>
            <a:r>
              <a:rPr lang="en-US" dirty="0"/>
              <a:t>$ </a:t>
            </a:r>
            <a:r>
              <a:rPr lang="en-US" dirty="0" smtClean="0"/>
              <a:t>holds </a:t>
            </a:r>
            <a:r>
              <a:rPr lang="en-US" dirty="0"/>
              <a:t>4 blocks</a:t>
            </a:r>
          </a:p>
          <a:p>
            <a:pPr lvl="1"/>
            <a:r>
              <a:rPr lang="en-US" dirty="0"/>
              <a:t>Starts empty (all initially not valid)</a:t>
            </a:r>
          </a:p>
          <a:p>
            <a:r>
              <a:rPr lang="en-US" dirty="0"/>
              <a:t>Consider the memory accesses:   0, 4, 0, 4, ...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HR of </a:t>
            </a:r>
            <a:r>
              <a:rPr lang="en-US" dirty="0" smtClean="0">
                <a:solidFill>
                  <a:srgbClr val="FF0000"/>
                </a:solidFill>
              </a:rPr>
              <a:t>(n-2)/n </a:t>
            </a:r>
            <a:r>
              <a:rPr lang="en-US" dirty="0" smtClean="0"/>
              <a:t>– big improvement!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latin typeface="Calibri" charset="0"/>
              </a:rPr>
              <a:t>Reduced conflict </a:t>
            </a:r>
            <a:r>
              <a:rPr lang="en-US" dirty="0">
                <a:latin typeface="Calibri" charset="0"/>
              </a:rPr>
              <a:t>misses </a:t>
            </a:r>
            <a:r>
              <a:rPr lang="en-US" dirty="0" smtClean="0">
                <a:latin typeface="Calibri" charset="0"/>
              </a:rPr>
              <a:t>because memory </a:t>
            </a:r>
            <a:r>
              <a:rPr lang="en-US" dirty="0">
                <a:latin typeface="Calibri" charset="0"/>
              </a:rPr>
              <a:t>locations that map into the same </a:t>
            </a:r>
            <a:r>
              <a:rPr lang="en-US" dirty="0" smtClean="0">
                <a:latin typeface="Calibri" charset="0"/>
              </a:rPr>
              <a:t>set </a:t>
            </a:r>
            <a:r>
              <a:rPr lang="en-US" dirty="0">
                <a:latin typeface="Calibri" charset="0"/>
              </a:rPr>
              <a:t>can co-exist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3" name="Text Box 76"/>
          <p:cNvSpPr txBox="1">
            <a:spLocks noChangeArrowheads="1"/>
          </p:cNvSpPr>
          <p:nvPr/>
        </p:nvSpPr>
        <p:spPr bwMode="auto">
          <a:xfrm>
            <a:off x="1463040" y="3081528"/>
            <a:ext cx="66556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iss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4" name="Text Box 77"/>
          <p:cNvSpPr txBox="1">
            <a:spLocks noChangeArrowheads="1"/>
          </p:cNvSpPr>
          <p:nvPr/>
        </p:nvSpPr>
        <p:spPr bwMode="auto">
          <a:xfrm>
            <a:off x="3474720" y="3081528"/>
            <a:ext cx="66556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iss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" name="Text Box 78"/>
          <p:cNvSpPr txBox="1">
            <a:spLocks noChangeArrowheads="1"/>
          </p:cNvSpPr>
          <p:nvPr/>
        </p:nvSpPr>
        <p:spPr bwMode="auto">
          <a:xfrm>
            <a:off x="5486400" y="3081528"/>
            <a:ext cx="4908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Hit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6" name="Text Box 79"/>
          <p:cNvSpPr txBox="1">
            <a:spLocks noChangeArrowheads="1"/>
          </p:cNvSpPr>
          <p:nvPr/>
        </p:nvSpPr>
        <p:spPr bwMode="auto">
          <a:xfrm>
            <a:off x="7543800" y="3081528"/>
            <a:ext cx="4908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Hit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7" name="Text Box 84"/>
          <p:cNvSpPr txBox="1">
            <a:spLocks noChangeArrowheads="1"/>
          </p:cNvSpPr>
          <p:nvPr/>
        </p:nvSpPr>
        <p:spPr bwMode="auto">
          <a:xfrm>
            <a:off x="762000" y="3407699"/>
            <a:ext cx="160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000    </a:t>
            </a:r>
            <a:r>
              <a:rPr lang="en-US" dirty="0" err="1">
                <a:latin typeface="Calibri" charset="0"/>
              </a:rPr>
              <a:t>Mem</a:t>
            </a:r>
            <a:r>
              <a:rPr lang="en-US" dirty="0">
                <a:latin typeface="Calibri" charset="0"/>
              </a:rPr>
              <a:t>(0)</a:t>
            </a:r>
          </a:p>
        </p:txBody>
      </p:sp>
      <p:sp>
        <p:nvSpPr>
          <p:cNvPr id="48" name="Text Box 85"/>
          <p:cNvSpPr txBox="1">
            <a:spLocks noChangeArrowheads="1"/>
          </p:cNvSpPr>
          <p:nvPr/>
        </p:nvSpPr>
        <p:spPr bwMode="auto">
          <a:xfrm>
            <a:off x="2743200" y="3407699"/>
            <a:ext cx="160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000    Mem(0)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57200" y="3081528"/>
            <a:ext cx="7924800" cy="1591409"/>
            <a:chOff x="457200" y="3081528"/>
            <a:chExt cx="7924800" cy="159140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95400" y="3453737"/>
              <a:ext cx="9906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295400" y="40633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295400" y="37585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95400" y="43681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276600" y="3453737"/>
              <a:ext cx="9906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276600" y="40633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276600" y="37585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276600" y="43681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334000" y="3453737"/>
              <a:ext cx="9906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5334000" y="40633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334000" y="37585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5334000" y="43681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7391400" y="3453737"/>
              <a:ext cx="9906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7391400" y="40633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7391400" y="37585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391400" y="4368137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1280160" y="3081528"/>
              <a:ext cx="314510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latin typeface="Calibri" charset="0"/>
                </a:rPr>
                <a:t>0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291840" y="3081528"/>
              <a:ext cx="314510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latin typeface="Calibri" charset="0"/>
                </a:rPr>
                <a:t>4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5303520" y="3081528"/>
              <a:ext cx="314510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latin typeface="Calibri" charset="0"/>
                </a:rPr>
                <a:t>0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7375525" y="3081528"/>
              <a:ext cx="314510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latin typeface="Calibri" charset="0"/>
                </a:rPr>
                <a:t>4</a:t>
              </a:r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762000" y="3453737"/>
              <a:ext cx="5334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>
              <a:off x="762000" y="40633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45"/>
            <p:cNvSpPr>
              <a:spLocks noChangeShapeType="1"/>
            </p:cNvSpPr>
            <p:nvPr/>
          </p:nvSpPr>
          <p:spPr bwMode="auto">
            <a:xfrm>
              <a:off x="762000" y="37585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6"/>
            <p:cNvSpPr>
              <a:spLocks noChangeShapeType="1"/>
            </p:cNvSpPr>
            <p:nvPr/>
          </p:nvSpPr>
          <p:spPr bwMode="auto">
            <a:xfrm>
              <a:off x="762000" y="43681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47"/>
            <p:cNvSpPr>
              <a:spLocks noChangeArrowheads="1"/>
            </p:cNvSpPr>
            <p:nvPr/>
          </p:nvSpPr>
          <p:spPr bwMode="auto">
            <a:xfrm>
              <a:off x="2743200" y="3453737"/>
              <a:ext cx="5334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>
              <a:off x="2743200" y="40633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>
              <a:off x="2743200" y="37585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>
              <a:off x="2743200" y="43681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4800600" y="3453737"/>
              <a:ext cx="5334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>
              <a:off x="4800600" y="40633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53"/>
            <p:cNvSpPr>
              <a:spLocks noChangeShapeType="1"/>
            </p:cNvSpPr>
            <p:nvPr/>
          </p:nvSpPr>
          <p:spPr bwMode="auto">
            <a:xfrm>
              <a:off x="4800600" y="37585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>
              <a:off x="4800600" y="43681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55"/>
            <p:cNvSpPr>
              <a:spLocks noChangeArrowheads="1"/>
            </p:cNvSpPr>
            <p:nvPr/>
          </p:nvSpPr>
          <p:spPr bwMode="auto">
            <a:xfrm>
              <a:off x="6858000" y="3453737"/>
              <a:ext cx="5334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>
              <a:off x="6858000" y="40633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7"/>
            <p:cNvSpPr>
              <a:spLocks noChangeShapeType="1"/>
            </p:cNvSpPr>
            <p:nvPr/>
          </p:nvSpPr>
          <p:spPr bwMode="auto">
            <a:xfrm>
              <a:off x="6858000" y="37585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58"/>
            <p:cNvSpPr>
              <a:spLocks noChangeShapeType="1"/>
            </p:cNvSpPr>
            <p:nvPr/>
          </p:nvSpPr>
          <p:spPr bwMode="auto">
            <a:xfrm>
              <a:off x="6858000" y="43681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28"/>
            <p:cNvSpPr>
              <a:spLocks noChangeShapeType="1"/>
            </p:cNvSpPr>
            <p:nvPr/>
          </p:nvSpPr>
          <p:spPr bwMode="auto">
            <a:xfrm>
              <a:off x="457200" y="4063337"/>
              <a:ext cx="182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29"/>
            <p:cNvSpPr>
              <a:spLocks noChangeShapeType="1"/>
            </p:cNvSpPr>
            <p:nvPr/>
          </p:nvSpPr>
          <p:spPr bwMode="auto">
            <a:xfrm>
              <a:off x="2438400" y="4063337"/>
              <a:ext cx="182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30"/>
            <p:cNvSpPr>
              <a:spLocks noChangeShapeType="1"/>
            </p:cNvSpPr>
            <p:nvPr/>
          </p:nvSpPr>
          <p:spPr bwMode="auto">
            <a:xfrm>
              <a:off x="4495800" y="4063337"/>
              <a:ext cx="182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31"/>
            <p:cNvSpPr>
              <a:spLocks noChangeShapeType="1"/>
            </p:cNvSpPr>
            <p:nvPr/>
          </p:nvSpPr>
          <p:spPr bwMode="auto">
            <a:xfrm>
              <a:off x="6553200" y="4063337"/>
              <a:ext cx="182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Text Box 136"/>
          <p:cNvSpPr txBox="1">
            <a:spLocks noChangeArrowheads="1"/>
          </p:cNvSpPr>
          <p:nvPr/>
        </p:nvSpPr>
        <p:spPr bwMode="auto">
          <a:xfrm>
            <a:off x="2743200" y="3732822"/>
            <a:ext cx="1606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010    </a:t>
            </a:r>
            <a:r>
              <a:rPr lang="en-US" dirty="0" err="1">
                <a:latin typeface="Calibri" charset="0"/>
              </a:rPr>
              <a:t>Mem</a:t>
            </a:r>
            <a:r>
              <a:rPr lang="en-US" dirty="0">
                <a:latin typeface="Calibri" charset="0"/>
              </a:rPr>
              <a:t>(4)</a:t>
            </a:r>
          </a:p>
        </p:txBody>
      </p:sp>
      <p:sp>
        <p:nvSpPr>
          <p:cNvPr id="54" name="Text Box 137"/>
          <p:cNvSpPr txBox="1">
            <a:spLocks noChangeArrowheads="1"/>
          </p:cNvSpPr>
          <p:nvPr/>
        </p:nvSpPr>
        <p:spPr bwMode="auto">
          <a:xfrm>
            <a:off x="4785196" y="3741876"/>
            <a:ext cx="1606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010    </a:t>
            </a:r>
            <a:r>
              <a:rPr lang="en-US" dirty="0" err="1">
                <a:latin typeface="Calibri" charset="0"/>
              </a:rPr>
              <a:t>Mem</a:t>
            </a:r>
            <a:r>
              <a:rPr lang="en-US" dirty="0">
                <a:latin typeface="Calibri" charset="0"/>
              </a:rPr>
              <a:t>(4)</a:t>
            </a:r>
          </a:p>
        </p:txBody>
      </p:sp>
      <p:sp>
        <p:nvSpPr>
          <p:cNvPr id="55" name="Text Box 138"/>
          <p:cNvSpPr txBox="1">
            <a:spLocks noChangeArrowheads="1"/>
          </p:cNvSpPr>
          <p:nvPr/>
        </p:nvSpPr>
        <p:spPr bwMode="auto">
          <a:xfrm>
            <a:off x="4794250" y="3407699"/>
            <a:ext cx="160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000    Mem(0)</a:t>
            </a:r>
          </a:p>
        </p:txBody>
      </p:sp>
      <p:sp>
        <p:nvSpPr>
          <p:cNvPr id="56" name="Text Box 139"/>
          <p:cNvSpPr txBox="1">
            <a:spLocks noChangeArrowheads="1"/>
          </p:cNvSpPr>
          <p:nvPr/>
        </p:nvSpPr>
        <p:spPr bwMode="auto">
          <a:xfrm>
            <a:off x="6851650" y="3421987"/>
            <a:ext cx="1606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000    Mem(0)</a:t>
            </a:r>
          </a:p>
        </p:txBody>
      </p:sp>
      <p:sp>
        <p:nvSpPr>
          <p:cNvPr id="57" name="Text Box 140"/>
          <p:cNvSpPr txBox="1">
            <a:spLocks noChangeArrowheads="1"/>
          </p:cNvSpPr>
          <p:nvPr/>
        </p:nvSpPr>
        <p:spPr bwMode="auto">
          <a:xfrm>
            <a:off x="6848946" y="3750930"/>
            <a:ext cx="1606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010    </a:t>
            </a:r>
            <a:r>
              <a:rPr lang="en-US" dirty="0" err="1">
                <a:latin typeface="Calibri" charset="0"/>
              </a:rPr>
              <a:t>Mem</a:t>
            </a:r>
            <a:r>
              <a:rPr lang="en-US" dirty="0">
                <a:latin typeface="Calibri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1239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 autoUpdateAnimBg="0"/>
      <p:bldP spid="45" grpId="0" autoUpdateAnimBg="0"/>
      <p:bldP spid="46" grpId="0"/>
      <p:bldP spid="47" grpId="0" autoUpdateAnimBg="0"/>
      <p:bldP spid="48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Extended 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Direct-Mapped Caches:</a:t>
            </a:r>
          </a:p>
          <a:p>
            <a:pPr lvl="1"/>
            <a:r>
              <a:rPr lang="en-US" dirty="0" smtClean="0"/>
              <a:t>Use hash function to determine location for block</a:t>
            </a:r>
          </a:p>
          <a:p>
            <a:pPr lvl="2"/>
            <a:r>
              <a:rPr lang="en-US" dirty="0" smtClean="0"/>
              <a:t>Each block maps into a single row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block </a:t>
            </a:r>
            <a:r>
              <a:rPr lang="en-US" dirty="0" smtClean="0">
                <a:solidFill>
                  <a:srgbClr val="FF0000"/>
                </a:solidFill>
              </a:rPr>
              <a:t>address) modulo (# of </a:t>
            </a:r>
            <a:r>
              <a:rPr lang="en-US" i="1" dirty="0" smtClean="0">
                <a:solidFill>
                  <a:srgbClr val="FF0000"/>
                </a:solidFill>
              </a:rPr>
              <a:t>blocks </a:t>
            </a:r>
            <a:r>
              <a:rPr lang="en-US" dirty="0" smtClean="0">
                <a:solidFill>
                  <a:srgbClr val="FF0000"/>
                </a:solidFill>
              </a:rPr>
              <a:t>in the cache)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dirty="0" smtClean="0"/>
              <a:t> breakdown of memory address</a:t>
            </a:r>
          </a:p>
          <a:p>
            <a:pPr lvl="2"/>
            <a:r>
              <a:rPr lang="en-US" dirty="0" smtClean="0">
                <a:solidFill>
                  <a:schemeClr val="accent4"/>
                </a:solidFill>
              </a:rPr>
              <a:t>Index</a:t>
            </a:r>
            <a:r>
              <a:rPr lang="en-US" dirty="0" smtClean="0"/>
              <a:t> field is result of hash function (which </a:t>
            </a:r>
            <a:r>
              <a:rPr lang="en-US" i="1" dirty="0" smtClean="0"/>
              <a:t>row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Tag</a:t>
            </a:r>
            <a:r>
              <a:rPr lang="en-US" dirty="0" smtClean="0"/>
              <a:t> field is identifier (which block is currently in row)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Offset</a:t>
            </a:r>
            <a:r>
              <a:rPr lang="en-US" dirty="0" smtClean="0"/>
              <a:t> field indexes into block</a:t>
            </a:r>
          </a:p>
          <a:p>
            <a:pPr lvl="1"/>
            <a:r>
              <a:rPr lang="en-US" i="1" dirty="0" smtClean="0"/>
              <a:t>Each</a:t>
            </a:r>
            <a:r>
              <a:rPr lang="en-US" dirty="0" smtClean="0"/>
              <a:t> cache row holds block data, tag, valid bit, and dirty bit (dirty bit is only for </a:t>
            </a:r>
            <a:r>
              <a:rPr lang="en-US" i="1" dirty="0" smtClean="0"/>
              <a:t>write-back</a:t>
            </a:r>
            <a:r>
              <a:rPr lang="en-US" dirty="0" smtClean="0"/>
              <a:t>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9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4" descr="f05-14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" y="1737360"/>
            <a:ext cx="5760720" cy="44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chemeClr val="accent1"/>
                </a:solidFill>
              </a:rPr>
              <a:t>Example: Eight-Block Cache </a:t>
            </a:r>
            <a:r>
              <a:rPr lang="en-US" dirty="0" err="1" smtClean="0">
                <a:solidFill>
                  <a:schemeClr val="accent1"/>
                </a:solidFill>
              </a:rPr>
              <a:t>Configs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86400" y="1600199"/>
            <a:ext cx="3566160" cy="49377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size of $ = </a:t>
            </a:r>
            <a:br>
              <a:rPr lang="en-US" dirty="0" smtClean="0"/>
            </a:br>
            <a:r>
              <a:rPr lang="en-US" i="1" dirty="0" smtClean="0"/>
              <a:t># sets </a:t>
            </a:r>
            <a:r>
              <a:rPr lang="en-US" dirty="0"/>
              <a:t>×</a:t>
            </a:r>
            <a:r>
              <a:rPr lang="en-US" dirty="0" smtClean="0"/>
              <a:t> </a:t>
            </a:r>
            <a:r>
              <a:rPr lang="en-US" i="1" dirty="0" smtClean="0"/>
              <a:t>associativity</a:t>
            </a:r>
            <a:endParaRPr lang="en-US" dirty="0"/>
          </a:p>
          <a:p>
            <a:r>
              <a:rPr lang="en-US" dirty="0" smtClean="0"/>
              <a:t>For fixed $ size, associativity ↑ means # sets ↓ and slots per set </a:t>
            </a:r>
            <a:r>
              <a:rPr lang="en-US" dirty="0"/>
              <a:t>↑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With 8 blocks, an 8-way set associative $ is same as a fully associative $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 smtClean="0">
                <a:solidFill>
                  <a:schemeClr val="accent1"/>
                </a:solidFill>
              </a:rPr>
              <a:t>-Way Set Associative </a:t>
            </a:r>
            <a:r>
              <a:rPr lang="en-US" dirty="0">
                <a:solidFill>
                  <a:schemeClr val="accent1"/>
                </a:solidFill>
              </a:rPr>
              <a:t>Cache</a:t>
            </a:r>
          </a:p>
        </p:txBody>
      </p:sp>
      <p:sp>
        <p:nvSpPr>
          <p:cNvPr id="1691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62025"/>
            <a:ext cx="8153400" cy="4159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2</a:t>
            </a:r>
            <a:r>
              <a:rPr lang="en-US" baseline="30000" dirty="0">
                <a:ea typeface="+mn-ea"/>
                <a:cs typeface="+mn-cs"/>
              </a:rPr>
              <a:t>8</a:t>
            </a:r>
            <a:r>
              <a:rPr lang="en-US" dirty="0">
                <a:ea typeface="+mn-ea"/>
                <a:cs typeface="+mn-cs"/>
              </a:rPr>
              <a:t> = 256 sets each with four </a:t>
            </a:r>
            <a:r>
              <a:rPr lang="en-US" dirty="0" smtClean="0">
                <a:ea typeface="+mn-ea"/>
                <a:cs typeface="+mn-cs"/>
              </a:rPr>
              <a:t>slots for blocks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85" name="Date Placeholder 1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187" name="Footer Placeholder 1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186" name="Slide Number Placeholder 1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3289300" y="1270000"/>
            <a:ext cx="2835275" cy="498475"/>
            <a:chOff x="2072" y="896"/>
            <a:chExt cx="1786" cy="314"/>
          </a:xfrm>
        </p:grpSpPr>
        <p:sp>
          <p:nvSpPr>
            <p:cNvPr id="53429" name="Line 44"/>
            <p:cNvSpPr>
              <a:spLocks noChangeShapeType="1"/>
            </p:cNvSpPr>
            <p:nvPr/>
          </p:nvSpPr>
          <p:spPr bwMode="auto">
            <a:xfrm flipV="1">
              <a:off x="3026" y="1061"/>
              <a:ext cx="3" cy="14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0" name="Line 45"/>
            <p:cNvSpPr>
              <a:spLocks noChangeShapeType="1"/>
            </p:cNvSpPr>
            <p:nvPr/>
          </p:nvSpPr>
          <p:spPr bwMode="auto">
            <a:xfrm flipV="1">
              <a:off x="3570" y="1051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1" name="Freeform 46"/>
            <p:cNvSpPr>
              <a:spLocks/>
            </p:cNvSpPr>
            <p:nvPr/>
          </p:nvSpPr>
          <p:spPr bwMode="auto">
            <a:xfrm>
              <a:off x="2158" y="1059"/>
              <a:ext cx="1570" cy="151"/>
            </a:xfrm>
            <a:custGeom>
              <a:avLst/>
              <a:gdLst>
                <a:gd name="T0" fmla="*/ 0 w 1570"/>
                <a:gd name="T1" fmla="*/ 149 h 151"/>
                <a:gd name="T2" fmla="*/ 3 w 1570"/>
                <a:gd name="T3" fmla="*/ 0 h 151"/>
                <a:gd name="T4" fmla="*/ 1570 w 1570"/>
                <a:gd name="T5" fmla="*/ 0 h 151"/>
                <a:gd name="T6" fmla="*/ 1570 w 1570"/>
                <a:gd name="T7" fmla="*/ 151 h 151"/>
                <a:gd name="T8" fmla="*/ 3 w 1570"/>
                <a:gd name="T9" fmla="*/ 151 h 151"/>
                <a:gd name="T10" fmla="*/ 3 w 1570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0"/>
                <a:gd name="T19" fmla="*/ 0 h 151"/>
                <a:gd name="T20" fmla="*/ 1570 w 1570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0" h="151">
                  <a:moveTo>
                    <a:pt x="0" y="149"/>
                  </a:moveTo>
                  <a:lnTo>
                    <a:pt x="3" y="0"/>
                  </a:lnTo>
                  <a:lnTo>
                    <a:pt x="1570" y="0"/>
                  </a:lnTo>
                  <a:lnTo>
                    <a:pt x="1570" y="151"/>
                  </a:lnTo>
                  <a:lnTo>
                    <a:pt x="3" y="15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3432" name="Text Box 47"/>
            <p:cNvSpPr txBox="1">
              <a:spLocks noChangeArrowheads="1"/>
            </p:cNvSpPr>
            <p:nvPr/>
          </p:nvSpPr>
          <p:spPr bwMode="auto">
            <a:xfrm>
              <a:off x="2072" y="896"/>
              <a:ext cx="178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31 30       . . .                13 12  11     . . .           2  1  0</a:t>
              </a:r>
            </a:p>
          </p:txBody>
        </p:sp>
      </p:grpSp>
      <p:sp>
        <p:nvSpPr>
          <p:cNvPr id="53253" name="Text Box 48"/>
          <p:cNvSpPr txBox="1">
            <a:spLocks noChangeArrowheads="1"/>
          </p:cNvSpPr>
          <p:nvPr/>
        </p:nvSpPr>
        <p:spPr bwMode="auto">
          <a:xfrm>
            <a:off x="6096000" y="1193800"/>
            <a:ext cx="14192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</a:rPr>
              <a:t>Byte offset</a:t>
            </a:r>
          </a:p>
        </p:txBody>
      </p:sp>
      <p:sp>
        <p:nvSpPr>
          <p:cNvPr id="53254" name="Line 49"/>
          <p:cNvSpPr>
            <a:spLocks noChangeShapeType="1"/>
          </p:cNvSpPr>
          <p:nvPr/>
        </p:nvSpPr>
        <p:spPr bwMode="auto">
          <a:xfrm flipH="1">
            <a:off x="5819775" y="1346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62"/>
          <p:cNvGrpSpPr>
            <a:grpSpLocks/>
          </p:cNvGrpSpPr>
          <p:nvPr/>
        </p:nvGrpSpPr>
        <p:grpSpPr bwMode="auto">
          <a:xfrm>
            <a:off x="6477000" y="2411413"/>
            <a:ext cx="2057400" cy="2135187"/>
            <a:chOff x="4128" y="1632"/>
            <a:chExt cx="1296" cy="1345"/>
          </a:xfrm>
        </p:grpSpPr>
        <p:sp>
          <p:nvSpPr>
            <p:cNvPr id="53411" name="Freeform 62"/>
            <p:cNvSpPr>
              <a:spLocks/>
            </p:cNvSpPr>
            <p:nvPr/>
          </p:nvSpPr>
          <p:spPr bwMode="auto">
            <a:xfrm>
              <a:off x="4405" y="1829"/>
              <a:ext cx="1019" cy="1103"/>
            </a:xfrm>
            <a:custGeom>
              <a:avLst/>
              <a:gdLst>
                <a:gd name="T0" fmla="*/ 66 w 1608"/>
                <a:gd name="T1" fmla="*/ 1101 h 1103"/>
                <a:gd name="T2" fmla="*/ 66 w 1608"/>
                <a:gd name="T3" fmla="*/ 0 h 1103"/>
                <a:gd name="T4" fmla="*/ 0 w 1608"/>
                <a:gd name="T5" fmla="*/ 0 h 1103"/>
                <a:gd name="T6" fmla="*/ 0 w 1608"/>
                <a:gd name="T7" fmla="*/ 1103 h 1103"/>
                <a:gd name="T8" fmla="*/ 66 w 1608"/>
                <a:gd name="T9" fmla="*/ 1103 h 1103"/>
                <a:gd name="T10" fmla="*/ 66 w 1608"/>
                <a:gd name="T11" fmla="*/ 1103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8"/>
                <a:gd name="T19" fmla="*/ 0 h 1103"/>
                <a:gd name="T20" fmla="*/ 1608 w 1608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4405" y="1925"/>
              <a:ext cx="1019" cy="894"/>
              <a:chOff x="2208" y="1920"/>
              <a:chExt cx="2130" cy="894"/>
            </a:xfrm>
          </p:grpSpPr>
          <p:sp>
            <p:nvSpPr>
              <p:cNvPr id="53419" name="Freeform 64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20" name="Freeform 65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21" name="Line 66"/>
              <p:cNvSpPr>
                <a:spLocks noChangeShapeType="1"/>
              </p:cNvSpPr>
              <p:nvPr/>
            </p:nvSpPr>
            <p:spPr bwMode="auto">
              <a:xfrm flipH="1">
                <a:off x="2208" y="1920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2" name="Line 67"/>
              <p:cNvSpPr>
                <a:spLocks noChangeShapeType="1"/>
              </p:cNvSpPr>
              <p:nvPr/>
            </p:nvSpPr>
            <p:spPr bwMode="auto">
              <a:xfrm flipH="1">
                <a:off x="2208" y="2044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3" name="Line 68"/>
              <p:cNvSpPr>
                <a:spLocks noChangeShapeType="1"/>
              </p:cNvSpPr>
              <p:nvPr/>
            </p:nvSpPr>
            <p:spPr bwMode="auto">
              <a:xfrm flipH="1">
                <a:off x="2208" y="2154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4" name="Line 69"/>
              <p:cNvSpPr>
                <a:spLocks noChangeShapeType="1"/>
              </p:cNvSpPr>
              <p:nvPr/>
            </p:nvSpPr>
            <p:spPr bwMode="auto">
              <a:xfrm flipH="1">
                <a:off x="2208" y="237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5" name="Line 70"/>
              <p:cNvSpPr>
                <a:spLocks noChangeShapeType="1"/>
              </p:cNvSpPr>
              <p:nvPr/>
            </p:nvSpPr>
            <p:spPr bwMode="auto">
              <a:xfrm flipH="1">
                <a:off x="2208" y="248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6" name="Line 71"/>
              <p:cNvSpPr>
                <a:spLocks noChangeShapeType="1"/>
              </p:cNvSpPr>
              <p:nvPr/>
            </p:nvSpPr>
            <p:spPr bwMode="auto">
              <a:xfrm flipH="1">
                <a:off x="2208" y="259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7" name="Line 72"/>
              <p:cNvSpPr>
                <a:spLocks noChangeShapeType="1"/>
              </p:cNvSpPr>
              <p:nvPr/>
            </p:nvSpPr>
            <p:spPr bwMode="auto">
              <a:xfrm flipH="1">
                <a:off x="2208" y="270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8" name="Line 73"/>
              <p:cNvSpPr>
                <a:spLocks noChangeShapeType="1"/>
              </p:cNvSpPr>
              <p:nvPr/>
            </p:nvSpPr>
            <p:spPr bwMode="auto">
              <a:xfrm flipH="1">
                <a:off x="2208" y="281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413" name="Line 74"/>
            <p:cNvSpPr>
              <a:spLocks noChangeShapeType="1"/>
            </p:cNvSpPr>
            <p:nvPr/>
          </p:nvSpPr>
          <p:spPr bwMode="auto">
            <a:xfrm>
              <a:off x="4480" y="1835"/>
              <a:ext cx="4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4" name="Line 75"/>
            <p:cNvSpPr>
              <a:spLocks noChangeShapeType="1"/>
            </p:cNvSpPr>
            <p:nvPr/>
          </p:nvSpPr>
          <p:spPr bwMode="auto">
            <a:xfrm>
              <a:off x="4876" y="1824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5" name="Text Box 76"/>
            <p:cNvSpPr txBox="1">
              <a:spLocks noChangeArrowheads="1"/>
            </p:cNvSpPr>
            <p:nvPr/>
          </p:nvSpPr>
          <p:spPr bwMode="auto">
            <a:xfrm>
              <a:off x="4993" y="1637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Data</a:t>
              </a:r>
            </a:p>
          </p:txBody>
        </p:sp>
        <p:sp>
          <p:nvSpPr>
            <p:cNvPr id="53416" name="Text Box 78"/>
            <p:cNvSpPr txBox="1">
              <a:spLocks noChangeArrowheads="1"/>
            </p:cNvSpPr>
            <p:nvPr/>
          </p:nvSpPr>
          <p:spPr bwMode="auto">
            <a:xfrm>
              <a:off x="4512" y="1632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Tag</a:t>
              </a:r>
            </a:p>
          </p:txBody>
        </p:sp>
        <p:sp>
          <p:nvSpPr>
            <p:cNvPr id="53417" name="Text Box 79"/>
            <p:cNvSpPr txBox="1">
              <a:spLocks noChangeArrowheads="1"/>
            </p:cNvSpPr>
            <p:nvPr/>
          </p:nvSpPr>
          <p:spPr bwMode="auto">
            <a:xfrm>
              <a:off x="4368" y="1632"/>
              <a:ext cx="1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V</a:t>
              </a:r>
            </a:p>
          </p:txBody>
        </p:sp>
        <p:sp>
          <p:nvSpPr>
            <p:cNvPr id="53418" name="Text Box 80"/>
            <p:cNvSpPr txBox="1">
              <a:spLocks noChangeArrowheads="1"/>
            </p:cNvSpPr>
            <p:nvPr/>
          </p:nvSpPr>
          <p:spPr bwMode="auto">
            <a:xfrm>
              <a:off x="4128" y="1776"/>
              <a:ext cx="302" cy="1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255</a:t>
              </a:r>
            </a:p>
          </p:txBody>
        </p:sp>
      </p:grpSp>
      <p:grpSp>
        <p:nvGrpSpPr>
          <p:cNvPr id="5" name="Group 163"/>
          <p:cNvGrpSpPr>
            <a:grpSpLocks/>
          </p:cNvGrpSpPr>
          <p:nvPr/>
        </p:nvGrpSpPr>
        <p:grpSpPr bwMode="auto">
          <a:xfrm>
            <a:off x="4495800" y="2411413"/>
            <a:ext cx="2057400" cy="2135187"/>
            <a:chOff x="4128" y="1632"/>
            <a:chExt cx="1296" cy="1345"/>
          </a:xfrm>
        </p:grpSpPr>
        <p:sp>
          <p:nvSpPr>
            <p:cNvPr id="53393" name="Freeform 164"/>
            <p:cNvSpPr>
              <a:spLocks/>
            </p:cNvSpPr>
            <p:nvPr/>
          </p:nvSpPr>
          <p:spPr bwMode="auto">
            <a:xfrm>
              <a:off x="4405" y="1829"/>
              <a:ext cx="1019" cy="1103"/>
            </a:xfrm>
            <a:custGeom>
              <a:avLst/>
              <a:gdLst>
                <a:gd name="T0" fmla="*/ 66 w 1608"/>
                <a:gd name="T1" fmla="*/ 1101 h 1103"/>
                <a:gd name="T2" fmla="*/ 66 w 1608"/>
                <a:gd name="T3" fmla="*/ 0 h 1103"/>
                <a:gd name="T4" fmla="*/ 0 w 1608"/>
                <a:gd name="T5" fmla="*/ 0 h 1103"/>
                <a:gd name="T6" fmla="*/ 0 w 1608"/>
                <a:gd name="T7" fmla="*/ 1103 h 1103"/>
                <a:gd name="T8" fmla="*/ 66 w 1608"/>
                <a:gd name="T9" fmla="*/ 1103 h 1103"/>
                <a:gd name="T10" fmla="*/ 66 w 1608"/>
                <a:gd name="T11" fmla="*/ 1103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8"/>
                <a:gd name="T19" fmla="*/ 0 h 1103"/>
                <a:gd name="T20" fmla="*/ 1608 w 1608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6" name="Group 165"/>
            <p:cNvGrpSpPr>
              <a:grpSpLocks/>
            </p:cNvGrpSpPr>
            <p:nvPr/>
          </p:nvGrpSpPr>
          <p:grpSpPr bwMode="auto">
            <a:xfrm>
              <a:off x="4405" y="1925"/>
              <a:ext cx="1019" cy="894"/>
              <a:chOff x="2208" y="1920"/>
              <a:chExt cx="2130" cy="894"/>
            </a:xfrm>
          </p:grpSpPr>
          <p:sp>
            <p:nvSpPr>
              <p:cNvPr id="53401" name="Freeform 166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02" name="Freeform 167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03" name="Line 168"/>
              <p:cNvSpPr>
                <a:spLocks noChangeShapeType="1"/>
              </p:cNvSpPr>
              <p:nvPr/>
            </p:nvSpPr>
            <p:spPr bwMode="auto">
              <a:xfrm flipH="1">
                <a:off x="2208" y="1920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4" name="Line 169"/>
              <p:cNvSpPr>
                <a:spLocks noChangeShapeType="1"/>
              </p:cNvSpPr>
              <p:nvPr/>
            </p:nvSpPr>
            <p:spPr bwMode="auto">
              <a:xfrm flipH="1">
                <a:off x="2208" y="2044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5" name="Line 170"/>
              <p:cNvSpPr>
                <a:spLocks noChangeShapeType="1"/>
              </p:cNvSpPr>
              <p:nvPr/>
            </p:nvSpPr>
            <p:spPr bwMode="auto">
              <a:xfrm flipH="1">
                <a:off x="2208" y="2154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6" name="Line 171"/>
              <p:cNvSpPr>
                <a:spLocks noChangeShapeType="1"/>
              </p:cNvSpPr>
              <p:nvPr/>
            </p:nvSpPr>
            <p:spPr bwMode="auto">
              <a:xfrm flipH="1">
                <a:off x="2208" y="237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7" name="Line 172"/>
              <p:cNvSpPr>
                <a:spLocks noChangeShapeType="1"/>
              </p:cNvSpPr>
              <p:nvPr/>
            </p:nvSpPr>
            <p:spPr bwMode="auto">
              <a:xfrm flipH="1">
                <a:off x="2208" y="248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8" name="Line 173"/>
              <p:cNvSpPr>
                <a:spLocks noChangeShapeType="1"/>
              </p:cNvSpPr>
              <p:nvPr/>
            </p:nvSpPr>
            <p:spPr bwMode="auto">
              <a:xfrm flipH="1">
                <a:off x="2208" y="259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9" name="Line 174"/>
              <p:cNvSpPr>
                <a:spLocks noChangeShapeType="1"/>
              </p:cNvSpPr>
              <p:nvPr/>
            </p:nvSpPr>
            <p:spPr bwMode="auto">
              <a:xfrm flipH="1">
                <a:off x="2208" y="270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10" name="Line 175"/>
              <p:cNvSpPr>
                <a:spLocks noChangeShapeType="1"/>
              </p:cNvSpPr>
              <p:nvPr/>
            </p:nvSpPr>
            <p:spPr bwMode="auto">
              <a:xfrm flipH="1">
                <a:off x="2208" y="281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395" name="Line 176"/>
            <p:cNvSpPr>
              <a:spLocks noChangeShapeType="1"/>
            </p:cNvSpPr>
            <p:nvPr/>
          </p:nvSpPr>
          <p:spPr bwMode="auto">
            <a:xfrm>
              <a:off x="4480" y="1835"/>
              <a:ext cx="4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6" name="Line 177"/>
            <p:cNvSpPr>
              <a:spLocks noChangeShapeType="1"/>
            </p:cNvSpPr>
            <p:nvPr/>
          </p:nvSpPr>
          <p:spPr bwMode="auto">
            <a:xfrm>
              <a:off x="4876" y="1824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7" name="Text Box 178"/>
            <p:cNvSpPr txBox="1">
              <a:spLocks noChangeArrowheads="1"/>
            </p:cNvSpPr>
            <p:nvPr/>
          </p:nvSpPr>
          <p:spPr bwMode="auto">
            <a:xfrm>
              <a:off x="4993" y="1637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Data</a:t>
              </a:r>
            </a:p>
          </p:txBody>
        </p:sp>
        <p:sp>
          <p:nvSpPr>
            <p:cNvPr id="53398" name="Text Box 179"/>
            <p:cNvSpPr txBox="1">
              <a:spLocks noChangeArrowheads="1"/>
            </p:cNvSpPr>
            <p:nvPr/>
          </p:nvSpPr>
          <p:spPr bwMode="auto">
            <a:xfrm>
              <a:off x="4512" y="1632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Tag</a:t>
              </a:r>
            </a:p>
          </p:txBody>
        </p:sp>
        <p:sp>
          <p:nvSpPr>
            <p:cNvPr id="53399" name="Text Box 180"/>
            <p:cNvSpPr txBox="1">
              <a:spLocks noChangeArrowheads="1"/>
            </p:cNvSpPr>
            <p:nvPr/>
          </p:nvSpPr>
          <p:spPr bwMode="auto">
            <a:xfrm>
              <a:off x="4368" y="1632"/>
              <a:ext cx="1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V</a:t>
              </a:r>
            </a:p>
          </p:txBody>
        </p:sp>
        <p:sp>
          <p:nvSpPr>
            <p:cNvPr id="53400" name="Text Box 181"/>
            <p:cNvSpPr txBox="1">
              <a:spLocks noChangeArrowheads="1"/>
            </p:cNvSpPr>
            <p:nvPr/>
          </p:nvSpPr>
          <p:spPr bwMode="auto">
            <a:xfrm>
              <a:off x="4128" y="1776"/>
              <a:ext cx="302" cy="1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255</a:t>
              </a:r>
            </a:p>
          </p:txBody>
        </p:sp>
      </p:grpSp>
      <p:grpSp>
        <p:nvGrpSpPr>
          <p:cNvPr id="7" name="Group 182"/>
          <p:cNvGrpSpPr>
            <a:grpSpLocks/>
          </p:cNvGrpSpPr>
          <p:nvPr/>
        </p:nvGrpSpPr>
        <p:grpSpPr bwMode="auto">
          <a:xfrm>
            <a:off x="2514600" y="2411413"/>
            <a:ext cx="2057400" cy="2135187"/>
            <a:chOff x="4128" y="1632"/>
            <a:chExt cx="1296" cy="1345"/>
          </a:xfrm>
        </p:grpSpPr>
        <p:sp>
          <p:nvSpPr>
            <p:cNvPr id="53375" name="Freeform 183"/>
            <p:cNvSpPr>
              <a:spLocks/>
            </p:cNvSpPr>
            <p:nvPr/>
          </p:nvSpPr>
          <p:spPr bwMode="auto">
            <a:xfrm>
              <a:off x="4405" y="1829"/>
              <a:ext cx="1019" cy="1103"/>
            </a:xfrm>
            <a:custGeom>
              <a:avLst/>
              <a:gdLst>
                <a:gd name="T0" fmla="*/ 66 w 1608"/>
                <a:gd name="T1" fmla="*/ 1101 h 1103"/>
                <a:gd name="T2" fmla="*/ 66 w 1608"/>
                <a:gd name="T3" fmla="*/ 0 h 1103"/>
                <a:gd name="T4" fmla="*/ 0 w 1608"/>
                <a:gd name="T5" fmla="*/ 0 h 1103"/>
                <a:gd name="T6" fmla="*/ 0 w 1608"/>
                <a:gd name="T7" fmla="*/ 1103 h 1103"/>
                <a:gd name="T8" fmla="*/ 66 w 1608"/>
                <a:gd name="T9" fmla="*/ 1103 h 1103"/>
                <a:gd name="T10" fmla="*/ 66 w 1608"/>
                <a:gd name="T11" fmla="*/ 1103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8"/>
                <a:gd name="T19" fmla="*/ 0 h 1103"/>
                <a:gd name="T20" fmla="*/ 1608 w 1608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8" name="Group 184"/>
            <p:cNvGrpSpPr>
              <a:grpSpLocks/>
            </p:cNvGrpSpPr>
            <p:nvPr/>
          </p:nvGrpSpPr>
          <p:grpSpPr bwMode="auto">
            <a:xfrm>
              <a:off x="4405" y="1925"/>
              <a:ext cx="1019" cy="894"/>
              <a:chOff x="2208" y="1920"/>
              <a:chExt cx="2130" cy="894"/>
            </a:xfrm>
          </p:grpSpPr>
          <p:sp>
            <p:nvSpPr>
              <p:cNvPr id="53383" name="Freeform 185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384" name="Freeform 186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385" name="Line 187"/>
              <p:cNvSpPr>
                <a:spLocks noChangeShapeType="1"/>
              </p:cNvSpPr>
              <p:nvPr/>
            </p:nvSpPr>
            <p:spPr bwMode="auto">
              <a:xfrm flipH="1">
                <a:off x="2208" y="1920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6" name="Line 188"/>
              <p:cNvSpPr>
                <a:spLocks noChangeShapeType="1"/>
              </p:cNvSpPr>
              <p:nvPr/>
            </p:nvSpPr>
            <p:spPr bwMode="auto">
              <a:xfrm flipH="1">
                <a:off x="2208" y="2044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7" name="Line 189"/>
              <p:cNvSpPr>
                <a:spLocks noChangeShapeType="1"/>
              </p:cNvSpPr>
              <p:nvPr/>
            </p:nvSpPr>
            <p:spPr bwMode="auto">
              <a:xfrm flipH="1">
                <a:off x="2208" y="2154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8" name="Line 190"/>
              <p:cNvSpPr>
                <a:spLocks noChangeShapeType="1"/>
              </p:cNvSpPr>
              <p:nvPr/>
            </p:nvSpPr>
            <p:spPr bwMode="auto">
              <a:xfrm flipH="1">
                <a:off x="2208" y="237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9" name="Line 191"/>
              <p:cNvSpPr>
                <a:spLocks noChangeShapeType="1"/>
              </p:cNvSpPr>
              <p:nvPr/>
            </p:nvSpPr>
            <p:spPr bwMode="auto">
              <a:xfrm flipH="1">
                <a:off x="2208" y="248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0" name="Line 192"/>
              <p:cNvSpPr>
                <a:spLocks noChangeShapeType="1"/>
              </p:cNvSpPr>
              <p:nvPr/>
            </p:nvSpPr>
            <p:spPr bwMode="auto">
              <a:xfrm flipH="1">
                <a:off x="2208" y="259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1" name="Line 193"/>
              <p:cNvSpPr>
                <a:spLocks noChangeShapeType="1"/>
              </p:cNvSpPr>
              <p:nvPr/>
            </p:nvSpPr>
            <p:spPr bwMode="auto">
              <a:xfrm flipH="1">
                <a:off x="2208" y="270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2" name="Line 194"/>
              <p:cNvSpPr>
                <a:spLocks noChangeShapeType="1"/>
              </p:cNvSpPr>
              <p:nvPr/>
            </p:nvSpPr>
            <p:spPr bwMode="auto">
              <a:xfrm flipH="1">
                <a:off x="2208" y="281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377" name="Line 195"/>
            <p:cNvSpPr>
              <a:spLocks noChangeShapeType="1"/>
            </p:cNvSpPr>
            <p:nvPr/>
          </p:nvSpPr>
          <p:spPr bwMode="auto">
            <a:xfrm>
              <a:off x="4480" y="1835"/>
              <a:ext cx="4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8" name="Line 196"/>
            <p:cNvSpPr>
              <a:spLocks noChangeShapeType="1"/>
            </p:cNvSpPr>
            <p:nvPr/>
          </p:nvSpPr>
          <p:spPr bwMode="auto">
            <a:xfrm>
              <a:off x="4876" y="1824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9" name="Text Box 197"/>
            <p:cNvSpPr txBox="1">
              <a:spLocks noChangeArrowheads="1"/>
            </p:cNvSpPr>
            <p:nvPr/>
          </p:nvSpPr>
          <p:spPr bwMode="auto">
            <a:xfrm>
              <a:off x="4993" y="1637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Data</a:t>
              </a:r>
            </a:p>
          </p:txBody>
        </p:sp>
        <p:sp>
          <p:nvSpPr>
            <p:cNvPr id="53380" name="Text Box 198"/>
            <p:cNvSpPr txBox="1">
              <a:spLocks noChangeArrowheads="1"/>
            </p:cNvSpPr>
            <p:nvPr/>
          </p:nvSpPr>
          <p:spPr bwMode="auto">
            <a:xfrm>
              <a:off x="4512" y="1632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Tag</a:t>
              </a:r>
            </a:p>
          </p:txBody>
        </p:sp>
        <p:sp>
          <p:nvSpPr>
            <p:cNvPr id="53381" name="Text Box 199"/>
            <p:cNvSpPr txBox="1">
              <a:spLocks noChangeArrowheads="1"/>
            </p:cNvSpPr>
            <p:nvPr/>
          </p:nvSpPr>
          <p:spPr bwMode="auto">
            <a:xfrm>
              <a:off x="4368" y="1632"/>
              <a:ext cx="1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V</a:t>
              </a:r>
            </a:p>
          </p:txBody>
        </p:sp>
        <p:sp>
          <p:nvSpPr>
            <p:cNvPr id="53382" name="Text Box 200"/>
            <p:cNvSpPr txBox="1">
              <a:spLocks noChangeArrowheads="1"/>
            </p:cNvSpPr>
            <p:nvPr/>
          </p:nvSpPr>
          <p:spPr bwMode="auto">
            <a:xfrm>
              <a:off x="4128" y="1776"/>
              <a:ext cx="302" cy="1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255</a:t>
              </a:r>
            </a:p>
          </p:txBody>
        </p:sp>
      </p:grpSp>
      <p:grpSp>
        <p:nvGrpSpPr>
          <p:cNvPr id="9" name="Group 258"/>
          <p:cNvGrpSpPr>
            <a:grpSpLocks/>
          </p:cNvGrpSpPr>
          <p:nvPr/>
        </p:nvGrpSpPr>
        <p:grpSpPr bwMode="auto">
          <a:xfrm>
            <a:off x="304800" y="2411413"/>
            <a:ext cx="2286000" cy="2135187"/>
            <a:chOff x="192" y="1632"/>
            <a:chExt cx="1440" cy="1345"/>
          </a:xfrm>
        </p:grpSpPr>
        <p:sp>
          <p:nvSpPr>
            <p:cNvPr id="53355" name="Text Box 77"/>
            <p:cNvSpPr txBox="1">
              <a:spLocks noChangeArrowheads="1"/>
            </p:cNvSpPr>
            <p:nvPr/>
          </p:nvSpPr>
          <p:spPr bwMode="auto">
            <a:xfrm>
              <a:off x="192" y="1632"/>
              <a:ext cx="45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  Index</a:t>
              </a:r>
            </a:p>
          </p:txBody>
        </p:sp>
        <p:grpSp>
          <p:nvGrpSpPr>
            <p:cNvPr id="10" name="Group 201"/>
            <p:cNvGrpSpPr>
              <a:grpSpLocks/>
            </p:cNvGrpSpPr>
            <p:nvPr/>
          </p:nvGrpSpPr>
          <p:grpSpPr bwMode="auto">
            <a:xfrm>
              <a:off x="336" y="1632"/>
              <a:ext cx="1296" cy="1345"/>
              <a:chOff x="4128" y="1632"/>
              <a:chExt cx="1296" cy="1345"/>
            </a:xfrm>
          </p:grpSpPr>
          <p:sp>
            <p:nvSpPr>
              <p:cNvPr id="53357" name="Freeform 202"/>
              <p:cNvSpPr>
                <a:spLocks/>
              </p:cNvSpPr>
              <p:nvPr/>
            </p:nvSpPr>
            <p:spPr bwMode="auto">
              <a:xfrm>
                <a:off x="4405" y="1829"/>
                <a:ext cx="1019" cy="1103"/>
              </a:xfrm>
              <a:custGeom>
                <a:avLst/>
                <a:gdLst>
                  <a:gd name="T0" fmla="*/ 66 w 1608"/>
                  <a:gd name="T1" fmla="*/ 1101 h 1103"/>
                  <a:gd name="T2" fmla="*/ 66 w 1608"/>
                  <a:gd name="T3" fmla="*/ 0 h 1103"/>
                  <a:gd name="T4" fmla="*/ 0 w 1608"/>
                  <a:gd name="T5" fmla="*/ 0 h 1103"/>
                  <a:gd name="T6" fmla="*/ 0 w 1608"/>
                  <a:gd name="T7" fmla="*/ 1103 h 1103"/>
                  <a:gd name="T8" fmla="*/ 66 w 1608"/>
                  <a:gd name="T9" fmla="*/ 1103 h 1103"/>
                  <a:gd name="T10" fmla="*/ 66 w 1608"/>
                  <a:gd name="T11" fmla="*/ 1103 h 1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3"/>
                  <a:gd name="T20" fmla="*/ 1608 w 1608"/>
                  <a:gd name="T21" fmla="*/ 1103 h 1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3">
                    <a:moveTo>
                      <a:pt x="1608" y="1101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3"/>
                    </a:lnTo>
                    <a:lnTo>
                      <a:pt x="1608" y="1103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1" name="Group 203"/>
              <p:cNvGrpSpPr>
                <a:grpSpLocks/>
              </p:cNvGrpSpPr>
              <p:nvPr/>
            </p:nvGrpSpPr>
            <p:grpSpPr bwMode="auto">
              <a:xfrm>
                <a:off x="4405" y="1925"/>
                <a:ext cx="1019" cy="894"/>
                <a:chOff x="2208" y="1920"/>
                <a:chExt cx="2130" cy="894"/>
              </a:xfrm>
            </p:grpSpPr>
            <p:sp>
              <p:nvSpPr>
                <p:cNvPr id="53365" name="Freeform 204"/>
                <p:cNvSpPr>
                  <a:spLocks/>
                </p:cNvSpPr>
                <p:nvPr/>
              </p:nvSpPr>
              <p:spPr bwMode="auto">
                <a:xfrm>
                  <a:off x="2208" y="2263"/>
                  <a:ext cx="2130" cy="110"/>
                </a:xfrm>
                <a:custGeom>
                  <a:avLst/>
                  <a:gdLst>
                    <a:gd name="T0" fmla="*/ 11506 w 1608"/>
                    <a:gd name="T1" fmla="*/ 110 h 110"/>
                    <a:gd name="T2" fmla="*/ 11506 w 1608"/>
                    <a:gd name="T3" fmla="*/ 0 h 110"/>
                    <a:gd name="T4" fmla="*/ 0 w 1608"/>
                    <a:gd name="T5" fmla="*/ 0 h 110"/>
                    <a:gd name="T6" fmla="*/ 0 w 1608"/>
                    <a:gd name="T7" fmla="*/ 110 h 110"/>
                    <a:gd name="T8" fmla="*/ 11506 w 1608"/>
                    <a:gd name="T9" fmla="*/ 110 h 110"/>
                    <a:gd name="T10" fmla="*/ 11506 w 1608"/>
                    <a:gd name="T11" fmla="*/ 110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8"/>
                    <a:gd name="T19" fmla="*/ 0 h 110"/>
                    <a:gd name="T20" fmla="*/ 1608 w 1608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8" h="110">
                      <a:moveTo>
                        <a:pt x="1608" y="110"/>
                      </a:moveTo>
                      <a:lnTo>
                        <a:pt x="1608" y="0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1608" y="11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66" name="Freeform 205"/>
                <p:cNvSpPr>
                  <a:spLocks/>
                </p:cNvSpPr>
                <p:nvPr/>
              </p:nvSpPr>
              <p:spPr bwMode="auto">
                <a:xfrm>
                  <a:off x="2208" y="2263"/>
                  <a:ext cx="2130" cy="110"/>
                </a:xfrm>
                <a:custGeom>
                  <a:avLst/>
                  <a:gdLst>
                    <a:gd name="T0" fmla="*/ 11506 w 1608"/>
                    <a:gd name="T1" fmla="*/ 110 h 110"/>
                    <a:gd name="T2" fmla="*/ 11506 w 1608"/>
                    <a:gd name="T3" fmla="*/ 0 h 110"/>
                    <a:gd name="T4" fmla="*/ 0 w 1608"/>
                    <a:gd name="T5" fmla="*/ 0 h 110"/>
                    <a:gd name="T6" fmla="*/ 0 w 1608"/>
                    <a:gd name="T7" fmla="*/ 110 h 110"/>
                    <a:gd name="T8" fmla="*/ 11506 w 1608"/>
                    <a:gd name="T9" fmla="*/ 110 h 110"/>
                    <a:gd name="T10" fmla="*/ 11506 w 1608"/>
                    <a:gd name="T11" fmla="*/ 110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8"/>
                    <a:gd name="T19" fmla="*/ 0 h 110"/>
                    <a:gd name="T20" fmla="*/ 1608 w 1608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8" h="110">
                      <a:moveTo>
                        <a:pt x="1608" y="110"/>
                      </a:moveTo>
                      <a:lnTo>
                        <a:pt x="1608" y="0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1608" y="11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67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2208" y="1920"/>
                  <a:ext cx="2130" cy="2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68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2208" y="2044"/>
                  <a:ext cx="2130" cy="2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69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208" y="2154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0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2208" y="237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1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2208" y="248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2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2208" y="259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3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208" y="270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4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208" y="281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359" name="Line 214"/>
              <p:cNvSpPr>
                <a:spLocks noChangeShapeType="1"/>
              </p:cNvSpPr>
              <p:nvPr/>
            </p:nvSpPr>
            <p:spPr bwMode="auto">
              <a:xfrm>
                <a:off x="4480" y="1835"/>
                <a:ext cx="4" cy="110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0" name="Line 215"/>
              <p:cNvSpPr>
                <a:spLocks noChangeShapeType="1"/>
              </p:cNvSpPr>
              <p:nvPr/>
            </p:nvSpPr>
            <p:spPr bwMode="auto">
              <a:xfrm>
                <a:off x="4876" y="1824"/>
                <a:ext cx="1" cy="1106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1" name="Text Box 216"/>
              <p:cNvSpPr txBox="1">
                <a:spLocks noChangeArrowheads="1"/>
              </p:cNvSpPr>
              <p:nvPr/>
            </p:nvSpPr>
            <p:spPr bwMode="auto">
              <a:xfrm>
                <a:off x="4993" y="1637"/>
                <a:ext cx="35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Data</a:t>
                </a:r>
              </a:p>
            </p:txBody>
          </p:sp>
          <p:sp>
            <p:nvSpPr>
              <p:cNvPr id="53362" name="Text Box 217"/>
              <p:cNvSpPr txBox="1">
                <a:spLocks noChangeArrowheads="1"/>
              </p:cNvSpPr>
              <p:nvPr/>
            </p:nvSpPr>
            <p:spPr bwMode="auto">
              <a:xfrm>
                <a:off x="4512" y="1632"/>
                <a:ext cx="30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Tag</a:t>
                </a:r>
              </a:p>
            </p:txBody>
          </p:sp>
          <p:sp>
            <p:nvSpPr>
              <p:cNvPr id="53363" name="Text Box 218"/>
              <p:cNvSpPr txBox="1">
                <a:spLocks noChangeArrowheads="1"/>
              </p:cNvSpPr>
              <p:nvPr/>
            </p:nvSpPr>
            <p:spPr bwMode="auto">
              <a:xfrm>
                <a:off x="4368" y="1632"/>
                <a:ext cx="191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V</a:t>
                </a:r>
              </a:p>
            </p:txBody>
          </p:sp>
          <p:sp>
            <p:nvSpPr>
              <p:cNvPr id="53364" name="Text Box 219"/>
              <p:cNvSpPr txBox="1">
                <a:spLocks noChangeArrowheads="1"/>
              </p:cNvSpPr>
              <p:nvPr/>
            </p:nvSpPr>
            <p:spPr bwMode="auto">
              <a:xfrm>
                <a:off x="4128" y="1776"/>
                <a:ext cx="302" cy="12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0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1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2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.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.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.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 253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 254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 255</a:t>
                </a:r>
              </a:p>
            </p:txBody>
          </p:sp>
        </p:grpSp>
      </p:grpSp>
      <p:grpSp>
        <p:nvGrpSpPr>
          <p:cNvPr id="12" name="Group 250"/>
          <p:cNvGrpSpPr>
            <a:grpSpLocks/>
          </p:cNvGrpSpPr>
          <p:nvPr/>
        </p:nvGrpSpPr>
        <p:grpSpPr bwMode="auto">
          <a:xfrm>
            <a:off x="533400" y="1752600"/>
            <a:ext cx="5006975" cy="1752600"/>
            <a:chOff x="384" y="1200"/>
            <a:chExt cx="3154" cy="1104"/>
          </a:xfrm>
        </p:grpSpPr>
        <p:sp>
          <p:nvSpPr>
            <p:cNvPr id="53348" name="Line 20"/>
            <p:cNvSpPr>
              <a:spLocks noChangeShapeType="1"/>
            </p:cNvSpPr>
            <p:nvPr/>
          </p:nvSpPr>
          <p:spPr bwMode="auto">
            <a:xfrm>
              <a:off x="3282" y="1291"/>
              <a:ext cx="148" cy="5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9" name="Text Box 22"/>
            <p:cNvSpPr txBox="1">
              <a:spLocks noChangeArrowheads="1"/>
            </p:cNvSpPr>
            <p:nvPr/>
          </p:nvSpPr>
          <p:spPr bwMode="auto">
            <a:xfrm>
              <a:off x="3360" y="1248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8</a:t>
              </a:r>
            </a:p>
          </p:txBody>
        </p:sp>
        <p:sp>
          <p:nvSpPr>
            <p:cNvPr id="53350" name="Text Box 23"/>
            <p:cNvSpPr txBox="1">
              <a:spLocks noChangeArrowheads="1"/>
            </p:cNvSpPr>
            <p:nvPr/>
          </p:nvSpPr>
          <p:spPr bwMode="auto">
            <a:xfrm>
              <a:off x="2754" y="1370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Index</a:t>
              </a:r>
            </a:p>
          </p:txBody>
        </p:sp>
        <p:sp>
          <p:nvSpPr>
            <p:cNvPr id="53351" name="Line 244"/>
            <p:cNvSpPr>
              <a:spLocks noChangeShapeType="1"/>
            </p:cNvSpPr>
            <p:nvPr/>
          </p:nvSpPr>
          <p:spPr bwMode="auto">
            <a:xfrm>
              <a:off x="3360" y="120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2" name="Line 245"/>
            <p:cNvSpPr>
              <a:spLocks noChangeShapeType="1"/>
            </p:cNvSpPr>
            <p:nvPr/>
          </p:nvSpPr>
          <p:spPr bwMode="auto">
            <a:xfrm>
              <a:off x="384" y="1584"/>
              <a:ext cx="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3" name="Line 246"/>
            <p:cNvSpPr>
              <a:spLocks noChangeShapeType="1"/>
            </p:cNvSpPr>
            <p:nvPr/>
          </p:nvSpPr>
          <p:spPr bwMode="auto">
            <a:xfrm>
              <a:off x="384" y="1584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4" name="Line 247"/>
            <p:cNvSpPr>
              <a:spLocks noChangeShapeType="1"/>
            </p:cNvSpPr>
            <p:nvPr/>
          </p:nvSpPr>
          <p:spPr bwMode="auto">
            <a:xfrm>
              <a:off x="384" y="230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284"/>
          <p:cNvGrpSpPr>
            <a:grpSpLocks/>
          </p:cNvGrpSpPr>
          <p:nvPr/>
        </p:nvGrpSpPr>
        <p:grpSpPr bwMode="auto">
          <a:xfrm>
            <a:off x="381000" y="1752600"/>
            <a:ext cx="7194550" cy="3657600"/>
            <a:chOff x="240" y="1056"/>
            <a:chExt cx="4532" cy="2304"/>
          </a:xfrm>
        </p:grpSpPr>
        <p:sp>
          <p:nvSpPr>
            <p:cNvPr id="53309" name="Text Box 14"/>
            <p:cNvSpPr txBox="1">
              <a:spLocks noChangeArrowheads="1"/>
            </p:cNvSpPr>
            <p:nvPr/>
          </p:nvSpPr>
          <p:spPr bwMode="auto">
            <a:xfrm>
              <a:off x="2592" y="1056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22</a:t>
              </a:r>
            </a:p>
          </p:txBody>
        </p:sp>
        <p:sp>
          <p:nvSpPr>
            <p:cNvPr id="53310" name="Line 16"/>
            <p:cNvSpPr>
              <a:spLocks noChangeShapeType="1"/>
            </p:cNvSpPr>
            <p:nvPr/>
          </p:nvSpPr>
          <p:spPr bwMode="auto">
            <a:xfrm>
              <a:off x="2544" y="1152"/>
              <a:ext cx="145" cy="5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1" name="Text Box 18"/>
            <p:cNvSpPr txBox="1">
              <a:spLocks noChangeArrowheads="1"/>
            </p:cNvSpPr>
            <p:nvPr/>
          </p:nvSpPr>
          <p:spPr bwMode="auto">
            <a:xfrm>
              <a:off x="1296" y="1056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Tag</a:t>
              </a:r>
            </a:p>
          </p:txBody>
        </p:sp>
        <p:grpSp>
          <p:nvGrpSpPr>
            <p:cNvPr id="14" name="Group 259"/>
            <p:cNvGrpSpPr>
              <a:grpSpLocks/>
            </p:cNvGrpSpPr>
            <p:nvPr/>
          </p:nvGrpSpPr>
          <p:grpSpPr bwMode="auto">
            <a:xfrm>
              <a:off x="240" y="1056"/>
              <a:ext cx="4532" cy="2304"/>
              <a:chOff x="240" y="1200"/>
              <a:chExt cx="4532" cy="2304"/>
            </a:xfrm>
          </p:grpSpPr>
          <p:grpSp>
            <p:nvGrpSpPr>
              <p:cNvPr id="15" name="Group 222"/>
              <p:cNvGrpSpPr>
                <a:grpSpLocks/>
              </p:cNvGrpSpPr>
              <p:nvPr/>
            </p:nvGrpSpPr>
            <p:grpSpPr bwMode="auto">
              <a:xfrm>
                <a:off x="624" y="2304"/>
                <a:ext cx="404" cy="1200"/>
                <a:chOff x="624" y="2304"/>
                <a:chExt cx="404" cy="1200"/>
              </a:xfrm>
            </p:grpSpPr>
            <p:sp>
              <p:nvSpPr>
                <p:cNvPr id="53342" name="Freeform 5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3" name="Line 6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44" name="Freeform 7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5" name="Freeform 11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6" name="Freeform 12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7" name="Line 52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23"/>
              <p:cNvGrpSpPr>
                <a:grpSpLocks/>
              </p:cNvGrpSpPr>
              <p:nvPr/>
            </p:nvGrpSpPr>
            <p:grpSpPr bwMode="auto">
              <a:xfrm>
                <a:off x="1872" y="2304"/>
                <a:ext cx="404" cy="1200"/>
                <a:chOff x="624" y="2304"/>
                <a:chExt cx="404" cy="1200"/>
              </a:xfrm>
            </p:grpSpPr>
            <p:sp>
              <p:nvSpPr>
                <p:cNvPr id="53336" name="Freeform 224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7" name="Line 225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38" name="Freeform 226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9" name="Freeform 227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0" name="Freeform 228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1" name="Line 229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30"/>
              <p:cNvGrpSpPr>
                <a:grpSpLocks/>
              </p:cNvGrpSpPr>
              <p:nvPr/>
            </p:nvGrpSpPr>
            <p:grpSpPr bwMode="auto">
              <a:xfrm>
                <a:off x="3120" y="2304"/>
                <a:ext cx="404" cy="1200"/>
                <a:chOff x="624" y="2304"/>
                <a:chExt cx="404" cy="1200"/>
              </a:xfrm>
            </p:grpSpPr>
            <p:sp>
              <p:nvSpPr>
                <p:cNvPr id="53330" name="Freeform 231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1" name="Line 232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32" name="Freeform 233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3" name="Freeform 234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4" name="Freeform 235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5" name="Line 236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37"/>
              <p:cNvGrpSpPr>
                <a:grpSpLocks/>
              </p:cNvGrpSpPr>
              <p:nvPr/>
            </p:nvGrpSpPr>
            <p:grpSpPr bwMode="auto">
              <a:xfrm>
                <a:off x="4368" y="2304"/>
                <a:ext cx="404" cy="1200"/>
                <a:chOff x="624" y="2304"/>
                <a:chExt cx="404" cy="1200"/>
              </a:xfrm>
            </p:grpSpPr>
            <p:sp>
              <p:nvSpPr>
                <p:cNvPr id="53324" name="Freeform 238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5" name="Line 239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26" name="Freeform 240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7" name="Freeform 241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8" name="Freeform 242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9" name="Line 243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317" name="Line 251"/>
              <p:cNvSpPr>
                <a:spLocks noChangeShapeType="1"/>
              </p:cNvSpPr>
              <p:nvPr/>
            </p:nvSpPr>
            <p:spPr bwMode="auto">
              <a:xfrm>
                <a:off x="2592" y="120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8" name="Line 252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23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9" name="Line 253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0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0" name="Line 254"/>
              <p:cNvSpPr>
                <a:spLocks noChangeShapeType="1"/>
              </p:cNvSpPr>
              <p:nvPr/>
            </p:nvSpPr>
            <p:spPr bwMode="auto">
              <a:xfrm>
                <a:off x="240" y="3120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1" name="Line 255"/>
              <p:cNvSpPr>
                <a:spLocks noChangeShapeType="1"/>
              </p:cNvSpPr>
              <p:nvPr/>
            </p:nvSpPr>
            <p:spPr bwMode="auto">
              <a:xfrm>
                <a:off x="1008" y="312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2" name="Line 256"/>
              <p:cNvSpPr>
                <a:spLocks noChangeShapeType="1"/>
              </p:cNvSpPr>
              <p:nvPr/>
            </p:nvSpPr>
            <p:spPr bwMode="auto">
              <a:xfrm>
                <a:off x="2256" y="312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3" name="Line 257"/>
              <p:cNvSpPr>
                <a:spLocks noChangeShapeType="1"/>
              </p:cNvSpPr>
              <p:nvPr/>
            </p:nvSpPr>
            <p:spPr bwMode="auto">
              <a:xfrm>
                <a:off x="3504" y="312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300"/>
          <p:cNvGrpSpPr>
            <a:grpSpLocks/>
          </p:cNvGrpSpPr>
          <p:nvPr/>
        </p:nvGrpSpPr>
        <p:grpSpPr bwMode="auto">
          <a:xfrm>
            <a:off x="1143000" y="3479800"/>
            <a:ext cx="7467600" cy="3392488"/>
            <a:chOff x="720" y="2017"/>
            <a:chExt cx="4704" cy="2184"/>
          </a:xfrm>
        </p:grpSpPr>
        <p:sp>
          <p:nvSpPr>
            <p:cNvPr id="53269" name="Line 263"/>
            <p:cNvSpPr>
              <a:spLocks noChangeShapeType="1"/>
            </p:cNvSpPr>
            <p:nvPr/>
          </p:nvSpPr>
          <p:spPr bwMode="auto">
            <a:xfrm>
              <a:off x="5136" y="2017"/>
              <a:ext cx="0" cy="15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0" name="Line 265"/>
            <p:cNvSpPr>
              <a:spLocks noChangeShapeType="1"/>
            </p:cNvSpPr>
            <p:nvPr/>
          </p:nvSpPr>
          <p:spPr bwMode="auto">
            <a:xfrm>
              <a:off x="3840" y="2017"/>
              <a:ext cx="0" cy="16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1" name="Line 266"/>
            <p:cNvSpPr>
              <a:spLocks noChangeShapeType="1"/>
            </p:cNvSpPr>
            <p:nvPr/>
          </p:nvSpPr>
          <p:spPr bwMode="auto">
            <a:xfrm>
              <a:off x="2592" y="2017"/>
              <a:ext cx="0" cy="12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2" name="Line 267"/>
            <p:cNvSpPr>
              <a:spLocks noChangeShapeType="1"/>
            </p:cNvSpPr>
            <p:nvPr/>
          </p:nvSpPr>
          <p:spPr bwMode="auto">
            <a:xfrm>
              <a:off x="1344" y="2017"/>
              <a:ext cx="0" cy="13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299"/>
            <p:cNvGrpSpPr>
              <a:grpSpLocks/>
            </p:cNvGrpSpPr>
            <p:nvPr/>
          </p:nvGrpSpPr>
          <p:grpSpPr bwMode="auto">
            <a:xfrm>
              <a:off x="720" y="3229"/>
              <a:ext cx="4704" cy="972"/>
              <a:chOff x="720" y="3229"/>
              <a:chExt cx="4704" cy="972"/>
            </a:xfrm>
          </p:grpSpPr>
          <p:sp>
            <p:nvSpPr>
              <p:cNvPr id="53274" name="Text Box 9"/>
              <p:cNvSpPr txBox="1">
                <a:spLocks noChangeArrowheads="1"/>
              </p:cNvSpPr>
              <p:nvPr/>
            </p:nvSpPr>
            <p:spPr bwMode="auto">
              <a:xfrm>
                <a:off x="2064" y="3984"/>
                <a:ext cx="272" cy="2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alibri" charset="0"/>
                  </a:rPr>
                  <a:t>Hit</a:t>
                </a:r>
              </a:p>
            </p:txBody>
          </p:sp>
          <p:sp>
            <p:nvSpPr>
              <p:cNvPr id="53275" name="Line 56"/>
              <p:cNvSpPr>
                <a:spLocks noChangeShapeType="1"/>
              </p:cNvSpPr>
              <p:nvPr/>
            </p:nvSpPr>
            <p:spPr bwMode="auto">
              <a:xfrm>
                <a:off x="5040" y="3325"/>
                <a:ext cx="192" cy="5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76" name="Text Box 57"/>
              <p:cNvSpPr txBox="1">
                <a:spLocks noChangeArrowheads="1"/>
              </p:cNvSpPr>
              <p:nvPr/>
            </p:nvSpPr>
            <p:spPr bwMode="auto">
              <a:xfrm>
                <a:off x="3456" y="3984"/>
                <a:ext cx="386" cy="2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alibri" charset="0"/>
                  </a:rPr>
                  <a:t>Data</a:t>
                </a:r>
              </a:p>
            </p:txBody>
          </p:sp>
          <p:sp>
            <p:nvSpPr>
              <p:cNvPr id="53277" name="Text Box 58"/>
              <p:cNvSpPr txBox="1">
                <a:spLocks noChangeArrowheads="1"/>
              </p:cNvSpPr>
              <p:nvPr/>
            </p:nvSpPr>
            <p:spPr bwMode="auto">
              <a:xfrm>
                <a:off x="5184" y="3229"/>
                <a:ext cx="240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32</a:t>
                </a:r>
              </a:p>
            </p:txBody>
          </p:sp>
          <p:sp>
            <p:nvSpPr>
              <p:cNvPr id="53278" name="AutoShape 260"/>
              <p:cNvSpPr>
                <a:spLocks noChangeArrowheads="1"/>
              </p:cNvSpPr>
              <p:nvPr/>
            </p:nvSpPr>
            <p:spPr bwMode="auto">
              <a:xfrm rot="-5400000">
                <a:off x="1872" y="3648"/>
                <a:ext cx="288" cy="384"/>
              </a:xfrm>
              <a:prstGeom prst="moon">
                <a:avLst>
                  <a:gd name="adj" fmla="val 81944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279" name="AutoShape 261"/>
              <p:cNvSpPr>
                <a:spLocks noChangeArrowheads="1"/>
              </p:cNvSpPr>
              <p:nvPr/>
            </p:nvSpPr>
            <p:spPr bwMode="auto">
              <a:xfrm>
                <a:off x="3120" y="3709"/>
                <a:ext cx="110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280" name="Text Box 262"/>
              <p:cNvSpPr txBox="1">
                <a:spLocks noChangeArrowheads="1"/>
              </p:cNvSpPr>
              <p:nvPr/>
            </p:nvSpPr>
            <p:spPr bwMode="auto">
              <a:xfrm>
                <a:off x="3312" y="3709"/>
                <a:ext cx="692" cy="2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alibri" charset="0"/>
                  </a:rPr>
                  <a:t>4x1 select</a:t>
                </a:r>
              </a:p>
            </p:txBody>
          </p:sp>
          <p:sp>
            <p:nvSpPr>
              <p:cNvPr id="53281" name="Line 264"/>
              <p:cNvSpPr>
                <a:spLocks noChangeShapeType="1"/>
              </p:cNvSpPr>
              <p:nvPr/>
            </p:nvSpPr>
            <p:spPr bwMode="auto">
              <a:xfrm>
                <a:off x="4080" y="3613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2" name="Line 268"/>
              <p:cNvSpPr>
                <a:spLocks noChangeShapeType="1"/>
              </p:cNvSpPr>
              <p:nvPr/>
            </p:nvSpPr>
            <p:spPr bwMode="auto">
              <a:xfrm>
                <a:off x="720" y="3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3" name="Line 269"/>
              <p:cNvSpPr>
                <a:spLocks noChangeShapeType="1"/>
              </p:cNvSpPr>
              <p:nvPr/>
            </p:nvSpPr>
            <p:spPr bwMode="auto">
              <a:xfrm>
                <a:off x="1968" y="3277"/>
                <a:ext cx="0" cy="4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4" name="Line 270"/>
              <p:cNvSpPr>
                <a:spLocks noChangeShapeType="1"/>
              </p:cNvSpPr>
              <p:nvPr/>
            </p:nvSpPr>
            <p:spPr bwMode="auto">
              <a:xfrm>
                <a:off x="3216" y="327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5" name="Line 271"/>
              <p:cNvSpPr>
                <a:spLocks noChangeShapeType="1"/>
              </p:cNvSpPr>
              <p:nvPr/>
            </p:nvSpPr>
            <p:spPr bwMode="auto">
              <a:xfrm>
                <a:off x="4464" y="3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6" name="Line 272"/>
              <p:cNvSpPr>
                <a:spLocks noChangeShapeType="1"/>
              </p:cNvSpPr>
              <p:nvPr/>
            </p:nvSpPr>
            <p:spPr bwMode="auto">
              <a:xfrm>
                <a:off x="720" y="346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7" name="Line 273"/>
              <p:cNvSpPr>
                <a:spLocks noChangeShapeType="1"/>
              </p:cNvSpPr>
              <p:nvPr/>
            </p:nvSpPr>
            <p:spPr bwMode="auto">
              <a:xfrm>
                <a:off x="1872" y="346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8" name="Line 274"/>
              <p:cNvSpPr>
                <a:spLocks noChangeShapeType="1"/>
              </p:cNvSpPr>
              <p:nvPr/>
            </p:nvSpPr>
            <p:spPr bwMode="auto">
              <a:xfrm>
                <a:off x="2160" y="346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9" name="Line 275"/>
              <p:cNvSpPr>
                <a:spLocks noChangeShapeType="1"/>
              </p:cNvSpPr>
              <p:nvPr/>
            </p:nvSpPr>
            <p:spPr bwMode="auto">
              <a:xfrm>
                <a:off x="2064" y="3373"/>
                <a:ext cx="0" cy="3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0" name="Line 276"/>
              <p:cNvSpPr>
                <a:spLocks noChangeShapeType="1"/>
              </p:cNvSpPr>
              <p:nvPr/>
            </p:nvSpPr>
            <p:spPr bwMode="auto">
              <a:xfrm>
                <a:off x="2064" y="337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1" name="Line 277"/>
              <p:cNvSpPr>
                <a:spLocks noChangeShapeType="1"/>
              </p:cNvSpPr>
              <p:nvPr/>
            </p:nvSpPr>
            <p:spPr bwMode="auto">
              <a:xfrm>
                <a:off x="2160" y="3469"/>
                <a:ext cx="23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2" name="Line 278"/>
              <p:cNvSpPr>
                <a:spLocks noChangeShapeType="1"/>
              </p:cNvSpPr>
              <p:nvPr/>
            </p:nvSpPr>
            <p:spPr bwMode="auto">
              <a:xfrm>
                <a:off x="4080" y="3613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3" name="Line 279"/>
              <p:cNvSpPr>
                <a:spLocks noChangeShapeType="1"/>
              </p:cNvSpPr>
              <p:nvPr/>
            </p:nvSpPr>
            <p:spPr bwMode="auto">
              <a:xfrm>
                <a:off x="3600" y="3325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4" name="Line 280"/>
              <p:cNvSpPr>
                <a:spLocks noChangeShapeType="1"/>
              </p:cNvSpPr>
              <p:nvPr/>
            </p:nvSpPr>
            <p:spPr bwMode="auto">
              <a:xfrm>
                <a:off x="3312" y="3421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5" name="Line 281"/>
              <p:cNvSpPr>
                <a:spLocks noChangeShapeType="1"/>
              </p:cNvSpPr>
              <p:nvPr/>
            </p:nvSpPr>
            <p:spPr bwMode="auto">
              <a:xfrm>
                <a:off x="2592" y="3325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6" name="Line 282"/>
              <p:cNvSpPr>
                <a:spLocks noChangeShapeType="1"/>
              </p:cNvSpPr>
              <p:nvPr/>
            </p:nvSpPr>
            <p:spPr bwMode="auto">
              <a:xfrm>
                <a:off x="1344" y="3421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7" name="Line 283"/>
              <p:cNvSpPr>
                <a:spLocks noChangeShapeType="1"/>
              </p:cNvSpPr>
              <p:nvPr/>
            </p:nvSpPr>
            <p:spPr bwMode="auto">
              <a:xfrm>
                <a:off x="3648" y="3901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8" name="Line 285"/>
              <p:cNvSpPr>
                <a:spLocks noChangeShapeType="1"/>
              </p:cNvSpPr>
              <p:nvPr/>
            </p:nvSpPr>
            <p:spPr bwMode="auto">
              <a:xfrm>
                <a:off x="2016" y="3984"/>
                <a:ext cx="0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9" name="Line 287"/>
              <p:cNvSpPr>
                <a:spLocks noChangeShapeType="1"/>
              </p:cNvSpPr>
              <p:nvPr/>
            </p:nvSpPr>
            <p:spPr bwMode="auto">
              <a:xfrm>
                <a:off x="3024" y="3741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0" name="Line 290"/>
              <p:cNvSpPr>
                <a:spLocks noChangeShapeType="1"/>
              </p:cNvSpPr>
              <p:nvPr/>
            </p:nvSpPr>
            <p:spPr bwMode="auto">
              <a:xfrm>
                <a:off x="3024" y="3453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1" name="Line 291"/>
              <p:cNvSpPr>
                <a:spLocks noChangeShapeType="1"/>
              </p:cNvSpPr>
              <p:nvPr/>
            </p:nvSpPr>
            <p:spPr bwMode="auto">
              <a:xfrm>
                <a:off x="2928" y="3789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2" name="Line 292"/>
              <p:cNvSpPr>
                <a:spLocks noChangeShapeType="1"/>
              </p:cNvSpPr>
              <p:nvPr/>
            </p:nvSpPr>
            <p:spPr bwMode="auto">
              <a:xfrm>
                <a:off x="2928" y="3357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3" name="Line 293"/>
              <p:cNvSpPr>
                <a:spLocks noChangeShapeType="1"/>
              </p:cNvSpPr>
              <p:nvPr/>
            </p:nvSpPr>
            <p:spPr bwMode="auto">
              <a:xfrm flipV="1">
                <a:off x="2448" y="3837"/>
                <a:ext cx="864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4" name="Line 294"/>
              <p:cNvSpPr>
                <a:spLocks noChangeShapeType="1"/>
              </p:cNvSpPr>
              <p:nvPr/>
            </p:nvSpPr>
            <p:spPr bwMode="auto">
              <a:xfrm flipV="1">
                <a:off x="2352" y="3885"/>
                <a:ext cx="100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5" name="Line 295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6" name="Line 296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7" name="Line 297"/>
              <p:cNvSpPr>
                <a:spLocks noChangeShapeType="1"/>
              </p:cNvSpPr>
              <p:nvPr/>
            </p:nvSpPr>
            <p:spPr bwMode="auto">
              <a:xfrm>
                <a:off x="2352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8" name="Line 298"/>
              <p:cNvSpPr>
                <a:spLocks noChangeShapeType="1"/>
              </p:cNvSpPr>
              <p:nvPr/>
            </p:nvSpPr>
            <p:spPr bwMode="auto">
              <a:xfrm>
                <a:off x="2448" y="3600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262" name="TextBox 177"/>
          <p:cNvSpPr txBox="1">
            <a:spLocks noChangeArrowheads="1"/>
          </p:cNvSpPr>
          <p:nvPr/>
        </p:nvSpPr>
        <p:spPr bwMode="auto">
          <a:xfrm>
            <a:off x="1371600" y="2870200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Slot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0</a:t>
            </a:r>
          </a:p>
        </p:txBody>
      </p:sp>
      <p:sp>
        <p:nvSpPr>
          <p:cNvPr id="53263" name="TextBox 178"/>
          <p:cNvSpPr txBox="1">
            <a:spLocks noChangeArrowheads="1"/>
          </p:cNvSpPr>
          <p:nvPr/>
        </p:nvSpPr>
        <p:spPr bwMode="auto">
          <a:xfrm>
            <a:off x="3352800" y="2870200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Slot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1</a:t>
            </a:r>
          </a:p>
        </p:txBody>
      </p:sp>
      <p:sp>
        <p:nvSpPr>
          <p:cNvPr id="53264" name="TextBox 179"/>
          <p:cNvSpPr txBox="1">
            <a:spLocks noChangeArrowheads="1"/>
          </p:cNvSpPr>
          <p:nvPr/>
        </p:nvSpPr>
        <p:spPr bwMode="auto">
          <a:xfrm>
            <a:off x="5334000" y="2870200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Slot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2</a:t>
            </a:r>
          </a:p>
        </p:txBody>
      </p:sp>
      <p:sp>
        <p:nvSpPr>
          <p:cNvPr id="53265" name="TextBox 180"/>
          <p:cNvSpPr txBox="1">
            <a:spLocks noChangeArrowheads="1"/>
          </p:cNvSpPr>
          <p:nvPr/>
        </p:nvSpPr>
        <p:spPr bwMode="auto">
          <a:xfrm>
            <a:off x="7315200" y="2870200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Slot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Costs of Set-Associative Caches</a:t>
            </a:r>
          </a:p>
        </p:txBody>
      </p:sp>
      <p:sp>
        <p:nvSpPr>
          <p:cNvPr id="1695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-way set associative cache: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Need </a:t>
            </a:r>
            <a:r>
              <a:rPr lang="en-US" i="1" dirty="0" smtClean="0"/>
              <a:t>n</a:t>
            </a:r>
            <a:r>
              <a:rPr lang="en-US" dirty="0" smtClean="0"/>
              <a:t> comparators for </a:t>
            </a:r>
            <a:r>
              <a:rPr lang="en-US" dirty="0" smtClean="0">
                <a:solidFill>
                  <a:schemeClr val="accent6"/>
                </a:solidFill>
              </a:rPr>
              <a:t>Tag</a:t>
            </a:r>
            <a:r>
              <a:rPr lang="en-US" dirty="0" smtClean="0"/>
              <a:t> comparisons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Must choose data from correct slot (multiplexer)</a:t>
            </a:r>
            <a:endParaRPr lang="en-US" sz="3200" dirty="0" smtClean="0"/>
          </a:p>
          <a:p>
            <a:pPr>
              <a:spcBef>
                <a:spcPts val="3000"/>
              </a:spcBef>
            </a:pPr>
            <a:r>
              <a:rPr lang="en-US" dirty="0" smtClean="0"/>
              <a:t>On cache miss, which block do you replace in the set?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Use a </a:t>
            </a:r>
            <a:r>
              <a:rPr lang="en-US" i="1" dirty="0" smtClean="0">
                <a:solidFill>
                  <a:srgbClr val="FF0000"/>
                </a:solidFill>
              </a:rPr>
              <a:t>cache block replacement policy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There are many (most are intuitively named), but we will just cover a few in this class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dirty="0" smtClean="0">
                <a:hlinkClick r:id="rId3"/>
              </a:rPr>
              <a:t>http://en.wikipedia.org/wiki/Cache_algorithms#Examples</a:t>
            </a:r>
            <a:endParaRPr lang="en-US" sz="24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74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Block Replacement Policies (1/2)</a:t>
            </a:r>
          </a:p>
        </p:txBody>
      </p:sp>
      <p:sp>
        <p:nvSpPr>
          <p:cNvPr id="1093647" name="Rectangle 15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Random Replacement: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Hardware randomly selects a cache block in set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Least Recently Used (LRU):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Hardware keeps track of access history and replaces the entry that has not been used for the longest time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For 2-way set associative cache, can get away with just one bit per set</a:t>
            </a:r>
          </a:p>
          <a:p>
            <a:pPr>
              <a:defRPr/>
            </a:pPr>
            <a:r>
              <a:rPr lang="en-US" sz="2800" dirty="0" smtClean="0"/>
              <a:t>Example of a Simple </a:t>
            </a:r>
            <a:r>
              <a:rPr lang="en-US" sz="2800" dirty="0" smtClean="0">
                <a:solidFill>
                  <a:srgbClr val="FF0000"/>
                </a:solidFill>
              </a:rPr>
              <a:t>“Pseudo” LRU </a:t>
            </a:r>
            <a:r>
              <a:rPr lang="en-US" sz="2800" dirty="0" smtClean="0"/>
              <a:t>Implementation:</a:t>
            </a:r>
          </a:p>
          <a:p>
            <a:pPr lvl="1">
              <a:defRPr/>
            </a:pPr>
            <a:r>
              <a:rPr lang="en-US" sz="2400" dirty="0" smtClean="0"/>
              <a:t>For each set, store a hardware replacement pointer that points to one slot</a:t>
            </a:r>
          </a:p>
          <a:p>
            <a:pPr lvl="2">
              <a:defRPr/>
            </a:pPr>
            <a:r>
              <a:rPr lang="en-US" sz="2000" dirty="0" smtClean="0"/>
              <a:t>Takes just log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err="1" smtClean="0"/>
              <a:t>associativity</a:t>
            </a:r>
            <a:r>
              <a:rPr lang="en-US" sz="2000" dirty="0" smtClean="0"/>
              <a:t>) bits</a:t>
            </a:r>
          </a:p>
          <a:p>
            <a:pPr lvl="1">
              <a:defRPr/>
            </a:pPr>
            <a:r>
              <a:rPr lang="en-US" sz="2400" dirty="0" smtClean="0"/>
              <a:t>Whenever that slot is accessed, move pointer to next slot</a:t>
            </a:r>
          </a:p>
          <a:p>
            <a:pPr lvl="2">
              <a:defRPr/>
            </a:pPr>
            <a:r>
              <a:rPr lang="en-US" sz="2000" dirty="0" smtClean="0"/>
              <a:t>That slot is the </a:t>
            </a:r>
            <a:r>
              <a:rPr lang="en-US" sz="2000" i="1" dirty="0" smtClean="0"/>
              <a:t>most</a:t>
            </a:r>
            <a:r>
              <a:rPr lang="en-US" sz="2000" dirty="0" smtClean="0"/>
              <a:t> recently used and cannot be the LRU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f05-30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71600"/>
            <a:ext cx="5486400" cy="379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Benefits of </a:t>
            </a: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Set-Associative </a:t>
            </a: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Caches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702944" name="Rectangle 32"/>
          <p:cNvSpPr>
            <a:spLocks noChangeArrowheads="1"/>
          </p:cNvSpPr>
          <p:nvPr/>
        </p:nvSpPr>
        <p:spPr bwMode="auto">
          <a:xfrm>
            <a:off x="457200" y="5212080"/>
            <a:ext cx="8229600" cy="1159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87338" indent="-287338">
              <a:spcBef>
                <a:spcPct val="30000"/>
              </a:spcBef>
              <a:buSzPct val="100000"/>
              <a:buFont typeface="Arial" charset="0"/>
              <a:buChar char="•"/>
            </a:pPr>
            <a:r>
              <a:rPr lang="en-US" sz="2400" dirty="0" smtClean="0"/>
              <a:t>Consider cost of a miss vs. cost of implementation</a:t>
            </a:r>
            <a:endParaRPr lang="en-US" sz="2400" dirty="0" smtClean="0">
              <a:latin typeface="Calibri" charset="0"/>
            </a:endParaRPr>
          </a:p>
          <a:p>
            <a:pPr marL="287338" indent="-287338">
              <a:buSzPct val="100000"/>
              <a:buFont typeface="Arial" charset="0"/>
              <a:buChar char="•"/>
            </a:pPr>
            <a:r>
              <a:rPr lang="en-US" sz="2400" dirty="0" smtClean="0">
                <a:latin typeface="Calibri" charset="0"/>
              </a:rPr>
              <a:t>Largest </a:t>
            </a:r>
            <a:r>
              <a:rPr lang="en-US" sz="2400" dirty="0">
                <a:latin typeface="Calibri" charset="0"/>
              </a:rPr>
              <a:t>gains are in going from direct mapped to 2-way 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(20%+ reduction in miss rate)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 Performance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Multilevel Caches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 Associative Caches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Improving Cache Performance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Multilevel Cache Performance Practice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Bonus:  Contemporary Cache Specs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Improving Cache Performance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50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Reduce the </a:t>
            </a:r>
            <a:r>
              <a:rPr lang="en-US" dirty="0" smtClean="0">
                <a:solidFill>
                  <a:srgbClr val="FF0000"/>
                </a:solidFill>
              </a:rPr>
              <a:t>Hit Time </a:t>
            </a:r>
            <a:r>
              <a:rPr lang="en-US" dirty="0" smtClean="0"/>
              <a:t>of the cache</a:t>
            </a:r>
          </a:p>
          <a:p>
            <a:pPr lvl="1"/>
            <a:r>
              <a:rPr lang="en-US" dirty="0" smtClean="0"/>
              <a:t>Smaller cache (less to search/check)</a:t>
            </a:r>
          </a:p>
          <a:p>
            <a:pPr lvl="1"/>
            <a:r>
              <a:rPr lang="en-US" dirty="0" smtClean="0"/>
              <a:t>1 word blocks (no MUX/selector to pick word)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Reduce the </a:t>
            </a:r>
            <a:r>
              <a:rPr lang="en-US" dirty="0" smtClean="0">
                <a:solidFill>
                  <a:srgbClr val="FF0000"/>
                </a:solidFill>
              </a:rPr>
              <a:t>Miss Rate</a:t>
            </a:r>
          </a:p>
          <a:p>
            <a:pPr lvl="1"/>
            <a:r>
              <a:rPr lang="en-US" dirty="0" smtClean="0"/>
              <a:t>Bigger cache (capacity)</a:t>
            </a:r>
          </a:p>
          <a:p>
            <a:pPr lvl="1"/>
            <a:r>
              <a:rPr lang="en-US" dirty="0" smtClean="0"/>
              <a:t>Larger blocks  (compulsory &amp; spatial locality)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associativity</a:t>
            </a:r>
            <a:r>
              <a:rPr lang="en-US" dirty="0" smtClean="0"/>
              <a:t> (conflict)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691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Improving Cache Performance (2/2)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51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dirty="0" smtClean="0"/>
              <a:t>Reduce the </a:t>
            </a:r>
            <a:r>
              <a:rPr lang="en-US" dirty="0" smtClean="0">
                <a:solidFill>
                  <a:srgbClr val="FF0000"/>
                </a:solidFill>
              </a:rPr>
              <a:t>Miss Penalty</a:t>
            </a:r>
          </a:p>
          <a:p>
            <a:pPr lvl="1"/>
            <a:r>
              <a:rPr lang="en-US" dirty="0" smtClean="0"/>
              <a:t>Smaller blocks (less to move)</a:t>
            </a:r>
          </a:p>
          <a:p>
            <a:pPr lvl="1"/>
            <a:r>
              <a:rPr lang="en-US" dirty="0" smtClean="0"/>
              <a:t>Use multiple cache levels</a:t>
            </a:r>
          </a:p>
          <a:p>
            <a:pPr lvl="1"/>
            <a:r>
              <a:rPr lang="en-US" dirty="0" smtClean="0"/>
              <a:t>Use a </a:t>
            </a:r>
            <a:r>
              <a:rPr lang="en-US" i="1" dirty="0" smtClean="0"/>
              <a:t>write buffer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Can also check on read miss (may get lucky)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Cache Design </a:t>
            </a:r>
            <a:r>
              <a:rPr lang="en-US" dirty="0" smtClean="0">
                <a:solidFill>
                  <a:schemeClr val="accent1"/>
                </a:solidFill>
              </a:rPr>
              <a:t>Space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654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667" y="1515530"/>
            <a:ext cx="5760720" cy="5254625"/>
          </a:xfrm>
          <a:noFill/>
          <a:ln/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Several interacting </a:t>
            </a:r>
            <a:r>
              <a:rPr lang="en-US" dirty="0" smtClean="0">
                <a:solidFill>
                  <a:srgbClr val="FF0000"/>
                </a:solidFill>
              </a:rPr>
              <a:t>dimensions</a:t>
            </a:r>
          </a:p>
          <a:p>
            <a:r>
              <a:rPr lang="en-US" dirty="0" smtClean="0"/>
              <a:t>Cache parameters: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ache size, Block size, </a:t>
            </a:r>
            <a:r>
              <a:rPr lang="en-US" dirty="0" err="1" smtClean="0"/>
              <a:t>Associativity</a:t>
            </a:r>
            <a:endParaRPr lang="en-US" dirty="0" smtClean="0"/>
          </a:p>
          <a:p>
            <a:r>
              <a:rPr lang="en-US" dirty="0" smtClean="0"/>
              <a:t>Policy choices:</a:t>
            </a:r>
          </a:p>
          <a:p>
            <a:pPr lvl="1"/>
            <a:r>
              <a:rPr lang="en-US" dirty="0" smtClean="0"/>
              <a:t>Write-through vs. write-back</a:t>
            </a:r>
          </a:p>
          <a:p>
            <a:pPr lvl="1"/>
            <a:r>
              <a:rPr lang="en-US" dirty="0" smtClean="0"/>
              <a:t>Write allocation vs. no-write allocation</a:t>
            </a:r>
          </a:p>
          <a:p>
            <a:pPr lvl="1"/>
            <a:r>
              <a:rPr lang="en-US" dirty="0" smtClean="0"/>
              <a:t>Replacement policy</a:t>
            </a:r>
          </a:p>
          <a:p>
            <a:r>
              <a:rPr lang="en-US" dirty="0" smtClean="0"/>
              <a:t>Optimal </a:t>
            </a:r>
            <a:r>
              <a:rPr lang="en-US" dirty="0"/>
              <a:t>choice is a compromise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on access characteristics</a:t>
            </a:r>
            <a:endParaRPr lang="en-US" dirty="0" smtClean="0"/>
          </a:p>
          <a:p>
            <a:pPr lvl="2"/>
            <a:r>
              <a:rPr lang="en-US" dirty="0" smtClean="0"/>
              <a:t>Workload and use (I$, D$)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on technology / cost</a:t>
            </a:r>
          </a:p>
          <a:p>
            <a:r>
              <a:rPr lang="en-US" dirty="0"/>
              <a:t>Simplicity often wins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05513" y="1439326"/>
            <a:ext cx="2677791" cy="2543175"/>
            <a:chOff x="6005513" y="1439326"/>
            <a:chExt cx="2677791" cy="2543175"/>
          </a:xfrm>
        </p:grpSpPr>
        <p:sp>
          <p:nvSpPr>
            <p:cNvPr id="1654788" name="Line 4"/>
            <p:cNvSpPr>
              <a:spLocks noChangeShapeType="1"/>
            </p:cNvSpPr>
            <p:nvPr/>
          </p:nvSpPr>
          <p:spPr bwMode="auto">
            <a:xfrm flipV="1">
              <a:off x="6477000" y="1813976"/>
              <a:ext cx="0" cy="1308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789" name="Line 5"/>
            <p:cNvSpPr>
              <a:spLocks noChangeShapeType="1"/>
            </p:cNvSpPr>
            <p:nvPr/>
          </p:nvSpPr>
          <p:spPr bwMode="auto">
            <a:xfrm flipV="1">
              <a:off x="6483350" y="2575976"/>
              <a:ext cx="1282700" cy="546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790" name="Line 6"/>
            <p:cNvSpPr>
              <a:spLocks noChangeShapeType="1"/>
            </p:cNvSpPr>
            <p:nvPr/>
          </p:nvSpPr>
          <p:spPr bwMode="auto">
            <a:xfrm>
              <a:off x="6483350" y="3122076"/>
              <a:ext cx="749300" cy="520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791" name="Rectangle 7"/>
            <p:cNvSpPr>
              <a:spLocks noChangeArrowheads="1"/>
            </p:cNvSpPr>
            <p:nvPr/>
          </p:nvSpPr>
          <p:spPr bwMode="auto">
            <a:xfrm>
              <a:off x="7300913" y="2201326"/>
              <a:ext cx="1382391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(Associativity)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54792" name="Rectangle 8"/>
            <p:cNvSpPr>
              <a:spLocks noChangeArrowheads="1"/>
            </p:cNvSpPr>
            <p:nvPr/>
          </p:nvSpPr>
          <p:spPr bwMode="auto">
            <a:xfrm>
              <a:off x="6005513" y="1439326"/>
              <a:ext cx="1252537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</a:rPr>
                <a:t>Cache Size</a:t>
              </a:r>
            </a:p>
          </p:txBody>
        </p:sp>
        <p:sp>
          <p:nvSpPr>
            <p:cNvPr id="1654793" name="Rectangle 9"/>
            <p:cNvSpPr>
              <a:spLocks noChangeArrowheads="1"/>
            </p:cNvSpPr>
            <p:nvPr/>
          </p:nvSpPr>
          <p:spPr bwMode="auto">
            <a:xfrm>
              <a:off x="6919913" y="3649126"/>
              <a:ext cx="119697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</a:rPr>
                <a:t>Block Size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36152" y="4647138"/>
            <a:ext cx="3033712" cy="1558925"/>
            <a:chOff x="5636152" y="4647138"/>
            <a:chExt cx="3033712" cy="1558925"/>
          </a:xfrm>
        </p:grpSpPr>
        <p:sp>
          <p:nvSpPr>
            <p:cNvPr id="1654794" name="Line 10"/>
            <p:cNvSpPr>
              <a:spLocks noChangeShapeType="1"/>
            </p:cNvSpPr>
            <p:nvPr/>
          </p:nvSpPr>
          <p:spPr bwMode="auto">
            <a:xfrm flipV="1">
              <a:off x="6336239" y="4647138"/>
              <a:ext cx="0" cy="1155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795" name="Rectangle 11"/>
            <p:cNvSpPr>
              <a:spLocks noChangeArrowheads="1"/>
            </p:cNvSpPr>
            <p:nvPr/>
          </p:nvSpPr>
          <p:spPr bwMode="auto">
            <a:xfrm>
              <a:off x="5788552" y="4653488"/>
              <a:ext cx="563562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</a:rPr>
                <a:t>Bad</a:t>
              </a:r>
            </a:p>
          </p:txBody>
        </p:sp>
        <p:sp>
          <p:nvSpPr>
            <p:cNvPr id="1654796" name="Rectangle 12"/>
            <p:cNvSpPr>
              <a:spLocks noChangeArrowheads="1"/>
            </p:cNvSpPr>
            <p:nvPr/>
          </p:nvSpPr>
          <p:spPr bwMode="auto">
            <a:xfrm>
              <a:off x="5636152" y="5491688"/>
              <a:ext cx="7112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</a:rPr>
                <a:t>Good</a:t>
              </a:r>
            </a:p>
          </p:txBody>
        </p:sp>
        <p:sp>
          <p:nvSpPr>
            <p:cNvPr id="1654797" name="Line 13"/>
            <p:cNvSpPr>
              <a:spLocks noChangeShapeType="1"/>
            </p:cNvSpPr>
            <p:nvPr/>
          </p:nvSpPr>
          <p:spPr bwMode="auto">
            <a:xfrm>
              <a:off x="6342589" y="5796488"/>
              <a:ext cx="1816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798" name="Rectangle 14"/>
            <p:cNvSpPr>
              <a:spLocks noChangeArrowheads="1"/>
            </p:cNvSpPr>
            <p:nvPr/>
          </p:nvSpPr>
          <p:spPr bwMode="auto">
            <a:xfrm>
              <a:off x="6321952" y="5872688"/>
              <a:ext cx="642937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</a:rPr>
                <a:t>Less</a:t>
              </a:r>
            </a:p>
          </p:txBody>
        </p:sp>
        <p:sp>
          <p:nvSpPr>
            <p:cNvPr id="1654799" name="Rectangle 15"/>
            <p:cNvSpPr>
              <a:spLocks noChangeArrowheads="1"/>
            </p:cNvSpPr>
            <p:nvPr/>
          </p:nvSpPr>
          <p:spPr bwMode="auto">
            <a:xfrm>
              <a:off x="7922152" y="5872688"/>
              <a:ext cx="66675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</a:rPr>
                <a:t>More</a:t>
              </a:r>
            </a:p>
          </p:txBody>
        </p:sp>
        <p:sp>
          <p:nvSpPr>
            <p:cNvPr id="1654800" name="Arc 16"/>
            <p:cNvSpPr>
              <a:spLocks/>
            </p:cNvSpPr>
            <p:nvPr/>
          </p:nvSpPr>
          <p:spPr bwMode="auto">
            <a:xfrm>
              <a:off x="6496577" y="4729688"/>
              <a:ext cx="1593850" cy="98425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801" name="Arc 17"/>
            <p:cNvSpPr>
              <a:spLocks/>
            </p:cNvSpPr>
            <p:nvPr/>
          </p:nvSpPr>
          <p:spPr bwMode="auto">
            <a:xfrm>
              <a:off x="6641039" y="4805888"/>
              <a:ext cx="1365250" cy="90805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802" name="Rectangle 18"/>
            <p:cNvSpPr>
              <a:spLocks noChangeArrowheads="1"/>
            </p:cNvSpPr>
            <p:nvPr/>
          </p:nvSpPr>
          <p:spPr bwMode="auto">
            <a:xfrm>
              <a:off x="6321952" y="5439301"/>
              <a:ext cx="900112" cy="301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Factor A</a:t>
              </a:r>
            </a:p>
          </p:txBody>
        </p:sp>
        <p:sp>
          <p:nvSpPr>
            <p:cNvPr id="1654803" name="Rectangle 19"/>
            <p:cNvSpPr>
              <a:spLocks noChangeArrowheads="1"/>
            </p:cNvSpPr>
            <p:nvPr/>
          </p:nvSpPr>
          <p:spPr bwMode="auto">
            <a:xfrm>
              <a:off x="7769752" y="5439301"/>
              <a:ext cx="900112" cy="301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</a:rPr>
                <a:t>Factor B</a:t>
              </a:r>
            </a:p>
          </p:txBody>
        </p:sp>
        <p:grpSp>
          <p:nvGrpSpPr>
            <p:cNvPr id="2" name="Group 20"/>
            <p:cNvGrpSpPr>
              <a:grpSpLocks/>
            </p:cNvGrpSpPr>
            <p:nvPr/>
          </p:nvGrpSpPr>
          <p:grpSpPr bwMode="auto">
            <a:xfrm>
              <a:off x="6579127" y="4653488"/>
              <a:ext cx="1420812" cy="749300"/>
              <a:chOff x="3945" y="2736"/>
              <a:chExt cx="895" cy="472"/>
            </a:xfrm>
          </p:grpSpPr>
          <p:sp>
            <p:nvSpPr>
              <p:cNvPr id="1654805" name="Arc 21"/>
              <p:cNvSpPr>
                <a:spLocks/>
              </p:cNvSpPr>
              <p:nvPr/>
            </p:nvSpPr>
            <p:spPr bwMode="auto">
              <a:xfrm>
                <a:off x="3945" y="2736"/>
                <a:ext cx="448" cy="47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806" name="Arc 22"/>
              <p:cNvSpPr>
                <a:spLocks/>
              </p:cNvSpPr>
              <p:nvPr/>
            </p:nvSpPr>
            <p:spPr bwMode="auto">
              <a:xfrm>
                <a:off x="4392" y="2736"/>
                <a:ext cx="448" cy="47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66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6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Summary (1/2)</a:t>
            </a:r>
          </a:p>
        </p:txBody>
      </p:sp>
      <p:sp>
        <p:nvSpPr>
          <p:cNvPr id="57347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Cache Performance</a:t>
            </a:r>
          </a:p>
          <a:p>
            <a:pPr lvl="1"/>
            <a:r>
              <a:rPr lang="en-US" dirty="0"/>
              <a:t>AMAT = HT + MR × MP</a:t>
            </a:r>
          </a:p>
          <a:p>
            <a:pPr lvl="1"/>
            <a:r>
              <a:rPr lang="en-US" dirty="0" smtClean="0"/>
              <a:t>CPU time = IC ×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dirty="0" smtClean="0"/>
              <a:t> × CC </a:t>
            </a:r>
            <a:br>
              <a:rPr lang="en-US" dirty="0" smtClean="0"/>
            </a:br>
            <a:r>
              <a:rPr lang="en-US" dirty="0" smtClean="0"/>
              <a:t> 		= IC × (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+ Memory-stall cycles) × CC</a:t>
            </a:r>
          </a:p>
          <a:p>
            <a:pPr>
              <a:defRPr/>
            </a:pPr>
            <a:r>
              <a:rPr lang="en-US" dirty="0" smtClean="0"/>
              <a:t>Multilevel caches reduce </a:t>
            </a:r>
            <a:r>
              <a:rPr lang="en-US" i="1" dirty="0" smtClean="0"/>
              <a:t>miss penalty</a:t>
            </a:r>
          </a:p>
          <a:p>
            <a:pPr lvl="1">
              <a:buFont typeface="Lucida Grande"/>
              <a:buChar char="−"/>
              <a:defRPr/>
            </a:pPr>
            <a:r>
              <a:rPr lang="en-US" dirty="0" smtClean="0"/>
              <a:t>Local vs. global miss rate</a:t>
            </a:r>
          </a:p>
          <a:p>
            <a:pPr lvl="1">
              <a:buFont typeface="Lucida Grande"/>
              <a:buChar char="−"/>
              <a:defRPr/>
            </a:pPr>
            <a:r>
              <a:rPr lang="en-US" dirty="0" smtClean="0"/>
              <a:t>Optimize first level to be fast (low HT)</a:t>
            </a:r>
          </a:p>
          <a:p>
            <a:pPr lvl="1">
              <a:buFont typeface="Lucida Grande"/>
              <a:buChar char="−"/>
              <a:defRPr/>
            </a:pPr>
            <a:r>
              <a:rPr lang="en-US" dirty="0" smtClean="0"/>
              <a:t>Optimize lower levels to not miss (minimize MP)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Extended 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Cache design considerations</a:t>
            </a:r>
          </a:p>
          <a:p>
            <a:pPr lvl="1"/>
            <a:r>
              <a:rPr lang="en-US" dirty="0" smtClean="0"/>
              <a:t>Affect </a:t>
            </a:r>
            <a:r>
              <a:rPr lang="en-US" i="1" dirty="0" smtClean="0"/>
              <a:t>hit rate</a:t>
            </a:r>
            <a:r>
              <a:rPr lang="en-US" dirty="0" smtClean="0"/>
              <a:t>/</a:t>
            </a:r>
            <a:r>
              <a:rPr lang="en-US" i="1" dirty="0" smtClean="0"/>
              <a:t>miss rate</a:t>
            </a:r>
            <a:r>
              <a:rPr lang="en-US" dirty="0" smtClean="0"/>
              <a:t> (HR/MR), </a:t>
            </a:r>
            <a:r>
              <a:rPr lang="en-US" i="1" dirty="0" smtClean="0"/>
              <a:t>hit time</a:t>
            </a:r>
            <a:r>
              <a:rPr lang="en-US" dirty="0" smtClean="0"/>
              <a:t> (HT), and </a:t>
            </a:r>
            <a:r>
              <a:rPr lang="en-US" i="1" dirty="0" smtClean="0"/>
              <a:t>miss penalty</a:t>
            </a:r>
            <a:r>
              <a:rPr lang="en-US" dirty="0" smtClean="0"/>
              <a:t> (MP)</a:t>
            </a:r>
          </a:p>
          <a:p>
            <a:pPr lvl="1"/>
            <a:r>
              <a:rPr lang="en-US" dirty="0" smtClean="0"/>
              <a:t>So far introduced </a:t>
            </a:r>
            <a:r>
              <a:rPr lang="en-US" i="1" dirty="0" smtClean="0"/>
              <a:t>cache size</a:t>
            </a:r>
            <a:r>
              <a:rPr lang="en-US" dirty="0" smtClean="0"/>
              <a:t> and </a:t>
            </a:r>
            <a:r>
              <a:rPr lang="en-US" i="1" dirty="0" smtClean="0"/>
              <a:t>block size</a:t>
            </a:r>
          </a:p>
          <a:p>
            <a:r>
              <a:rPr lang="en-US" dirty="0" smtClean="0"/>
              <a:t>Cache read and write policies:</a:t>
            </a:r>
          </a:p>
          <a:p>
            <a:pPr lvl="1"/>
            <a:r>
              <a:rPr lang="en-US" dirty="0" smtClean="0"/>
              <a:t>Affect consistency of data between cache and memory</a:t>
            </a:r>
          </a:p>
          <a:p>
            <a:pPr lvl="1"/>
            <a:r>
              <a:rPr lang="en-US" i="1" dirty="0" smtClean="0"/>
              <a:t>Write-back</a:t>
            </a:r>
            <a:r>
              <a:rPr lang="en-US" dirty="0" smtClean="0"/>
              <a:t> vs. </a:t>
            </a:r>
            <a:r>
              <a:rPr lang="en-US" i="1" dirty="0" smtClean="0"/>
              <a:t>write-through</a:t>
            </a:r>
          </a:p>
          <a:p>
            <a:pPr lvl="1"/>
            <a:r>
              <a:rPr lang="en-US" i="1" dirty="0" smtClean="0"/>
              <a:t>Write allocate</a:t>
            </a:r>
            <a:r>
              <a:rPr lang="en-US" dirty="0" smtClean="0"/>
              <a:t> vs. </a:t>
            </a:r>
            <a:r>
              <a:rPr lang="en-US" i="1" dirty="0" smtClean="0"/>
              <a:t>no-write allocate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9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Set </a:t>
            </a:r>
            <a:r>
              <a:rPr lang="en-US" dirty="0" err="1" smtClean="0"/>
              <a:t>associativity</a:t>
            </a:r>
            <a:r>
              <a:rPr lang="en-US" dirty="0" smtClean="0"/>
              <a:t> reduces </a:t>
            </a:r>
            <a:r>
              <a:rPr lang="en-US" i="1" dirty="0" smtClean="0"/>
              <a:t>miss rate</a:t>
            </a:r>
          </a:p>
          <a:p>
            <a:pPr lvl="1">
              <a:defRPr/>
            </a:pPr>
            <a:r>
              <a:rPr lang="en-US" dirty="0" smtClean="0"/>
              <a:t>N-way:  cache split into sets, each of which have </a:t>
            </a:r>
            <a:r>
              <a:rPr lang="en-US" i="1" dirty="0" smtClean="0"/>
              <a:t>n</a:t>
            </a:r>
            <a:r>
              <a:rPr lang="en-US" dirty="0" smtClean="0"/>
              <a:t> slots to place memory blocks</a:t>
            </a:r>
          </a:p>
          <a:p>
            <a:pPr lvl="1">
              <a:defRPr/>
            </a:pPr>
            <a:r>
              <a:rPr lang="en-US" dirty="0" smtClean="0"/>
              <a:t>Fully associative:  blocks can go anywhere</a:t>
            </a:r>
          </a:p>
          <a:p>
            <a:pPr lvl="1">
              <a:defRPr/>
            </a:pPr>
            <a:r>
              <a:rPr lang="en-US" dirty="0" smtClean="0"/>
              <a:t>Memory block maps into more than one slot, reducing conflict misses</a:t>
            </a:r>
          </a:p>
          <a:p>
            <a:pPr>
              <a:defRPr/>
            </a:pPr>
            <a:r>
              <a:rPr lang="en-US" dirty="0" smtClean="0"/>
              <a:t>Cache performance depends heavily on cache design (there are many choices)</a:t>
            </a:r>
          </a:p>
          <a:p>
            <a:pPr lvl="1">
              <a:defRPr/>
            </a:pPr>
            <a:r>
              <a:rPr lang="en-US" dirty="0" smtClean="0"/>
              <a:t>Effects of parameters and policies</a:t>
            </a:r>
          </a:p>
          <a:p>
            <a:pPr lvl="1">
              <a:defRPr/>
            </a:pPr>
            <a:r>
              <a:rPr lang="en-US" dirty="0" smtClean="0"/>
              <a:t>Cost vs. effectiveness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 are responsible for the material contained on the following slides</a:t>
            </a:r>
            <a:r>
              <a:rPr lang="en-US" dirty="0" smtClean="0"/>
              <a:t>, though we may not have enough time to get to them in lecture.</a:t>
            </a:r>
          </a:p>
          <a:p>
            <a:pPr marL="0" indent="0">
              <a:buNone/>
            </a:pPr>
            <a:r>
              <a:rPr lang="en-US" dirty="0" smtClean="0"/>
              <a:t>They have been prepared in a way that should be easily readable and the material will be touched upon in the following lecture.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9144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 Performance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Multilevel Caches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Set-associative Caches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Improving Cache Performance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Bonus:  Multilevel Cache Performance Practice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Contemporary Cache Specs</a:t>
            </a: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Multilevel Cache Practice (1/3)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b="1" dirty="0" smtClean="0"/>
              <a:t>Processor specs:</a:t>
            </a:r>
          </a:p>
          <a:p>
            <a:pPr lvl="1"/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r>
              <a:rPr lang="en-US" dirty="0" smtClean="0"/>
              <a:t> of 2</a:t>
            </a:r>
          </a:p>
          <a:p>
            <a:pPr lvl="1">
              <a:defRPr/>
            </a:pPr>
            <a:r>
              <a:rPr lang="en-US" dirty="0"/>
              <a:t>100 cycle miss penalty to main memory</a:t>
            </a:r>
          </a:p>
          <a:p>
            <a:pPr lvl="1">
              <a:defRPr/>
            </a:pPr>
            <a:r>
              <a:rPr lang="en-US" dirty="0"/>
              <a:t>25 cycle miss penalty to </a:t>
            </a:r>
            <a:r>
              <a:rPr lang="en-US" dirty="0" smtClean="0"/>
              <a:t>unified </a:t>
            </a:r>
            <a:r>
              <a:rPr lang="en-US" dirty="0"/>
              <a:t>L2$</a:t>
            </a:r>
          </a:p>
          <a:p>
            <a:pPr lvl="1">
              <a:defRPr/>
            </a:pPr>
            <a:r>
              <a:rPr lang="en-US" dirty="0"/>
              <a:t>36% of instructions are load/stores</a:t>
            </a:r>
          </a:p>
          <a:p>
            <a:pPr lvl="1">
              <a:defRPr/>
            </a:pPr>
            <a:r>
              <a:rPr lang="en-US" dirty="0"/>
              <a:t>2% L1 I$ miss rate; 4% L1 D$ miss rate</a:t>
            </a:r>
          </a:p>
          <a:p>
            <a:pPr lvl="1">
              <a:defRPr/>
            </a:pPr>
            <a:r>
              <a:rPr lang="en-US" dirty="0"/>
              <a:t>0.5% </a:t>
            </a:r>
            <a:r>
              <a:rPr lang="en-US" b="1" dirty="0"/>
              <a:t>global</a:t>
            </a:r>
            <a:r>
              <a:rPr lang="en-US" dirty="0"/>
              <a:t> U(</a:t>
            </a:r>
            <a:r>
              <a:rPr lang="en-US" dirty="0" err="1"/>
              <a:t>nified</a:t>
            </a:r>
            <a:r>
              <a:rPr lang="en-US" dirty="0"/>
              <a:t>)L2$ miss rate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What is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dirty="0" smtClean="0"/>
              <a:t> with and without the L2$?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Multilevel Cache Practice (2/3)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Notes:</a:t>
            </a:r>
          </a:p>
          <a:p>
            <a:pPr lvl="1"/>
            <a:r>
              <a:rPr lang="en-US" dirty="0" smtClean="0"/>
              <a:t>Both L1 I$ and L1 D$ send misses to L2$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What does the global L2$ MR mean?</a:t>
            </a:r>
          </a:p>
          <a:p>
            <a:pPr lvl="2">
              <a:defRPr/>
            </a:pPr>
            <a:r>
              <a:rPr lang="en-US" dirty="0" smtClean="0"/>
              <a:t>MR to main memory</a:t>
            </a:r>
          </a:p>
          <a:p>
            <a:pPr lvl="2">
              <a:defRPr/>
            </a:pPr>
            <a:r>
              <a:rPr lang="en-US" dirty="0" smtClean="0"/>
              <a:t>Since there are 2 L1$s, implies L2$ has 2 different local MRs depending on source of access</a:t>
            </a:r>
          </a:p>
          <a:p>
            <a:pPr lvl="1">
              <a:defRPr/>
            </a:pPr>
            <a:r>
              <a:rPr lang="en-US" dirty="0" smtClean="0"/>
              <a:t>Use formula shown at bottom of slide 26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Multilevel Cache Practice </a:t>
            </a:r>
            <a:r>
              <a:rPr lang="en-US" dirty="0" smtClean="0">
                <a:solidFill>
                  <a:schemeClr val="accent1"/>
                </a:solidFill>
              </a:rPr>
              <a:t>(3/3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Without L2$: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dirty="0" smtClean="0"/>
              <a:t> = 2 + 1×0.02×100 + 0.36×0.04×100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5.44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/>
              <a:t>With L2$: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stall</a:t>
            </a:r>
            <a:r>
              <a:rPr lang="en-US" dirty="0" smtClean="0"/>
              <a:t> = 2 + 1x.02×25      + .36×.04×25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 smtClean="0"/>
              <a:t>                 + 1x.005×100 + .36×.005×100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CPI</a:t>
            </a:r>
            <a:r>
              <a:rPr lang="en-US" baseline="-25000" dirty="0" err="1" smtClean="0">
                <a:solidFill>
                  <a:schemeClr val="bg1"/>
                </a:solidFill>
              </a:rPr>
              <a:t>stall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=  </a:t>
            </a:r>
            <a:r>
              <a:rPr lang="en-US" dirty="0" smtClean="0">
                <a:solidFill>
                  <a:srgbClr val="FF0000"/>
                </a:solidFill>
              </a:rPr>
              <a:t>3.54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383277" y="3566160"/>
            <a:ext cx="5212082" cy="1463039"/>
            <a:chOff x="3382760" y="4558825"/>
            <a:chExt cx="5212567" cy="1463776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382760" y="4995923"/>
              <a:ext cx="5212567" cy="1026678"/>
              <a:chOff x="3382760" y="4995923"/>
              <a:chExt cx="5212567" cy="102667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382760" y="4995923"/>
                <a:ext cx="4663874" cy="4558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82760" y="5469236"/>
                <a:ext cx="4663874" cy="4574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46637" y="5016256"/>
                <a:ext cx="517572" cy="5225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+mn-lt"/>
                  </a:rPr>
                  <a:t>L1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046637" y="5473685"/>
                <a:ext cx="548690" cy="548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+mn-lt"/>
                  </a:rPr>
                  <a:t>L2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382760" y="4558825"/>
              <a:ext cx="1720948" cy="5234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solidFill>
                    <a:srgbClr val="FF0000"/>
                  </a:solidFill>
                  <a:latin typeface="+mn-lt"/>
                </a:rPr>
                <a:t>Instr</a:t>
              </a:r>
              <a:r>
                <a:rPr lang="en-US" sz="2800" dirty="0" smtClean="0">
                  <a:solidFill>
                    <a:srgbClr val="FF0000"/>
                  </a:solidFill>
                  <a:latin typeface="+mn-lt"/>
                </a:rPr>
                <a:t> Fetch</a:t>
              </a:r>
              <a:endParaRPr lang="en-US" sz="2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312" y="4558825"/>
              <a:ext cx="1793986" cy="5234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rgbClr val="FF0000"/>
                  </a:solidFill>
                  <a:latin typeface="+mn-lt"/>
                </a:rPr>
                <a:t>Load/Store</a:t>
              </a:r>
              <a:endParaRPr lang="en-US" sz="28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 Performance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Multilevel Caches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Set-associative Caches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Improving Cache Performance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Multilevel Cache Performance Practice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Bonus:  Contemporary Cache Specs</a:t>
            </a: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52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Summer 2012 -- Lecture #12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95236" name="Picture 4" descr="f05-39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817" y="333375"/>
            <a:ext cx="7614195" cy="599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728133"/>
            <a:ext cx="7620000" cy="199813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52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0.2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6666 L 0 0.52592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631F2B-96AF-2D4B-AF63-25DD33A98B2A}" type="slidenum">
              <a:rPr lang="en-US"/>
              <a:pPr/>
              <a:t>58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4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33" y="0"/>
            <a:ext cx="8229600" cy="863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Intel Nehalem </a:t>
            </a:r>
            <a:r>
              <a:rPr lang="en-US" dirty="0">
                <a:solidFill>
                  <a:schemeClr val="accent1"/>
                </a:solidFill>
              </a:rPr>
              <a:t>Die Photo</a:t>
            </a:r>
          </a:p>
        </p:txBody>
      </p:sp>
      <p:pic>
        <p:nvPicPr>
          <p:cNvPr id="8" name="Picture 7" descr="Nehalem_Die_Sho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6" y="778933"/>
            <a:ext cx="8389993" cy="5823489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863600" y="4622801"/>
            <a:ext cx="7433733" cy="1930400"/>
            <a:chOff x="863600" y="4622801"/>
            <a:chExt cx="7433733" cy="1930400"/>
          </a:xfrm>
        </p:grpSpPr>
        <p:sp>
          <p:nvSpPr>
            <p:cNvPr id="10" name="Rectangle 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31066" y="5283200"/>
              <a:ext cx="291758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Shared L3 Cache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914401" y="1625596"/>
            <a:ext cx="1676400" cy="2963332"/>
            <a:chOff x="863600" y="4622801"/>
            <a:chExt cx="7433733" cy="1930400"/>
          </a:xfrm>
        </p:grpSpPr>
        <p:sp>
          <p:nvSpPr>
            <p:cNvPr id="17" name="Rectangle 16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Core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607735" y="1642528"/>
            <a:ext cx="1676400" cy="2963331"/>
            <a:chOff x="863600" y="4622801"/>
            <a:chExt cx="7433733" cy="1930400"/>
          </a:xfrm>
        </p:grpSpPr>
        <p:sp>
          <p:nvSpPr>
            <p:cNvPr id="21" name="Rectangle 20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Core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4910669" y="1625597"/>
            <a:ext cx="1676400" cy="2963332"/>
            <a:chOff x="863600" y="4622801"/>
            <a:chExt cx="7433733" cy="1930400"/>
          </a:xfrm>
        </p:grpSpPr>
        <p:sp>
          <p:nvSpPr>
            <p:cNvPr id="24" name="Rectangle 23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Core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6604015" y="1642530"/>
            <a:ext cx="1676400" cy="2963332"/>
            <a:chOff x="863600" y="4622801"/>
            <a:chExt cx="7433733" cy="1930400"/>
          </a:xfrm>
        </p:grpSpPr>
        <p:sp>
          <p:nvSpPr>
            <p:cNvPr id="27" name="Rectangle 26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40097" y="5383931"/>
              <a:ext cx="5631616" cy="38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Core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431800" y="711200"/>
            <a:ext cx="8319294" cy="2185988"/>
            <a:chOff x="431800" y="711200"/>
            <a:chExt cx="8319294" cy="2185988"/>
          </a:xfrm>
        </p:grpSpPr>
        <p:sp>
          <p:nvSpPr>
            <p:cNvPr id="15" name="TextBox 14"/>
            <p:cNvSpPr txBox="1"/>
            <p:nvPr/>
          </p:nvSpPr>
          <p:spPr>
            <a:xfrm>
              <a:off x="2866593" y="904597"/>
              <a:ext cx="47872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Memory Controller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 60"/>
            <p:cNvGrpSpPr/>
            <p:nvPr/>
          </p:nvGrpSpPr>
          <p:grpSpPr>
            <a:xfrm>
              <a:off x="431800" y="711200"/>
              <a:ext cx="8319294" cy="2185988"/>
              <a:chOff x="431800" y="711200"/>
              <a:chExt cx="8319294" cy="2185988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57200" y="762000"/>
                <a:ext cx="8280400" cy="50800"/>
              </a:xfrm>
              <a:prstGeom prst="line">
                <a:avLst/>
              </a:prstGeom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11906" y="1143000"/>
                <a:ext cx="864394" cy="794"/>
              </a:xfrm>
              <a:prstGeom prst="line">
                <a:avLst/>
              </a:prstGeom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8350250" y="1212850"/>
                <a:ext cx="800100" cy="1588"/>
              </a:xfrm>
              <a:prstGeom prst="line">
                <a:avLst/>
              </a:prstGeom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4914900" y="1612900"/>
                <a:ext cx="3822700" cy="1588"/>
              </a:xfrm>
              <a:prstGeom prst="line">
                <a:avLst/>
              </a:prstGeom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4305300" y="2247900"/>
                <a:ext cx="1244600" cy="1588"/>
              </a:xfrm>
              <a:prstGeom prst="line">
                <a:avLst/>
              </a:prstGeom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4279900" y="2895600"/>
                <a:ext cx="622300" cy="1588"/>
              </a:xfrm>
              <a:prstGeom prst="line">
                <a:avLst/>
              </a:prstGeom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3625850" y="2228850"/>
                <a:ext cx="1282700" cy="1588"/>
              </a:xfrm>
              <a:prstGeom prst="line">
                <a:avLst/>
              </a:prstGeom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31800" y="1587500"/>
                <a:ext cx="3835400" cy="1588"/>
              </a:xfrm>
              <a:prstGeom prst="line">
                <a:avLst/>
              </a:prstGeom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>
            <a:off x="419100" y="6807200"/>
            <a:ext cx="838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8111" y="6514068"/>
            <a:ext cx="1853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18.9 mm (0.75 inch)</a:t>
            </a: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-2628900" y="3657600"/>
            <a:ext cx="59055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2577264"/>
            <a:ext cx="430887" cy="17607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/>
              <a:t>13.6 mm (0.54 inch)</a:t>
            </a:r>
            <a:endParaRPr lang="en-US" sz="1600" dirty="0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4297680" y="3108960"/>
            <a:ext cx="640080" cy="1447769"/>
            <a:chOff x="10058400" y="3108960"/>
            <a:chExt cx="640080" cy="1447769"/>
          </a:xfrm>
        </p:grpSpPr>
        <p:sp>
          <p:nvSpPr>
            <p:cNvPr id="49" name="TextBox 48"/>
            <p:cNvSpPr txBox="1"/>
            <p:nvPr/>
          </p:nvSpPr>
          <p:spPr>
            <a:xfrm>
              <a:off x="10058400" y="3108960"/>
              <a:ext cx="365760" cy="14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Memory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332720" y="3200400"/>
              <a:ext cx="365760" cy="122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Queue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8489" y="1828800"/>
            <a:ext cx="365760" cy="1669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Misc</a:t>
            </a:r>
          </a:p>
          <a:p>
            <a:pPr algn="ctr">
              <a:lnSpc>
                <a:spcPct val="6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76356" y="1828800"/>
            <a:ext cx="365760" cy="1669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Misc</a:t>
            </a:r>
          </a:p>
          <a:p>
            <a:pPr algn="ctr">
              <a:lnSpc>
                <a:spcPct val="6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4937760"/>
            <a:ext cx="365760" cy="122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QPI</a:t>
            </a:r>
          </a:p>
          <a:p>
            <a:pPr algn="ctr">
              <a:lnSpc>
                <a:spcPct val="6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21040" y="4937760"/>
            <a:ext cx="365760" cy="122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QPI</a:t>
            </a:r>
          </a:p>
          <a:p>
            <a:pPr algn="ctr">
              <a:lnSpc>
                <a:spcPct val="6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halem_C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59866" y="1618826"/>
            <a:ext cx="6842384" cy="3604732"/>
          </a:xfrm>
          <a:prstGeom prst="rect">
            <a:avLst/>
          </a:prstGeom>
        </p:spPr>
      </p:pic>
      <p:grpSp>
        <p:nvGrpSpPr>
          <p:cNvPr id="2" name="Group 38"/>
          <p:cNvGrpSpPr/>
          <p:nvPr/>
        </p:nvGrpSpPr>
        <p:grpSpPr>
          <a:xfrm>
            <a:off x="5421300" y="0"/>
            <a:ext cx="2052716" cy="2293465"/>
            <a:chOff x="5421300" y="0"/>
            <a:chExt cx="2052716" cy="2293465"/>
          </a:xfrm>
        </p:grpSpPr>
        <p:sp>
          <p:nvSpPr>
            <p:cNvPr id="23" name="Rectangle 22"/>
            <p:cNvSpPr/>
            <p:nvPr/>
          </p:nvSpPr>
          <p:spPr>
            <a:xfrm rot="5400000">
              <a:off x="5300925" y="120375"/>
              <a:ext cx="2293465" cy="2052716"/>
            </a:xfrm>
            <a:prstGeom prst="rect">
              <a:avLst/>
            </a:prstGeom>
            <a:noFill/>
            <a:ln w="101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5400000" flipH="1">
              <a:off x="6028031" y="479938"/>
              <a:ext cx="923330" cy="137160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Execution Units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892800" y="6356351"/>
            <a:ext cx="2895600" cy="365125"/>
          </a:xfrm>
        </p:spPr>
        <p:txBody>
          <a:bodyPr/>
          <a:lstStyle/>
          <a:p>
            <a:fld id="{A39EF418-3D62-024D-BEC3-8984017D1150}" type="slidenum">
              <a:rPr lang="en-US"/>
              <a:pPr/>
              <a:t>59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5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41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Core Area Breakdown</a:t>
            </a:r>
          </a:p>
        </p:txBody>
      </p:sp>
      <p:grpSp>
        <p:nvGrpSpPr>
          <p:cNvPr id="3" name="Group 6"/>
          <p:cNvGrpSpPr/>
          <p:nvPr/>
        </p:nvGrpSpPr>
        <p:grpSpPr>
          <a:xfrm rot="5400000">
            <a:off x="5567165" y="4884551"/>
            <a:ext cx="2686269" cy="1229396"/>
            <a:chOff x="863600" y="4622326"/>
            <a:chExt cx="7433733" cy="1930875"/>
          </a:xfrm>
        </p:grpSpPr>
        <p:sp>
          <p:nvSpPr>
            <p:cNvPr id="9" name="TextBox 8"/>
            <p:cNvSpPr txBox="1"/>
            <p:nvPr/>
          </p:nvSpPr>
          <p:spPr>
            <a:xfrm>
              <a:off x="2996963" y="4622326"/>
              <a:ext cx="3917877" cy="18062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L2 Cache &amp; Interrupt Servicing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5"/>
          <p:cNvGrpSpPr/>
          <p:nvPr/>
        </p:nvGrpSpPr>
        <p:grpSpPr>
          <a:xfrm rot="5400000">
            <a:off x="2994789" y="5036754"/>
            <a:ext cx="2686269" cy="924990"/>
            <a:chOff x="863600" y="4622801"/>
            <a:chExt cx="7433733" cy="1930400"/>
          </a:xfrm>
        </p:grpSpPr>
        <p:sp>
          <p:nvSpPr>
            <p:cNvPr id="17" name="Rectangle 16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6973" y="4777884"/>
              <a:ext cx="3917877" cy="16727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L1 Inst cache &amp; Inst Fetch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8"/>
          <p:cNvGrpSpPr/>
          <p:nvPr/>
        </p:nvGrpSpPr>
        <p:grpSpPr>
          <a:xfrm rot="5400000">
            <a:off x="6092867" y="2774966"/>
            <a:ext cx="1862648" cy="924990"/>
            <a:chOff x="863600" y="4622801"/>
            <a:chExt cx="7433733" cy="1930400"/>
          </a:xfrm>
        </p:grpSpPr>
        <p:sp>
          <p:nvSpPr>
            <p:cNvPr id="20" name="Rectangle 19"/>
            <p:cNvSpPr/>
            <p:nvPr/>
          </p:nvSpPr>
          <p:spPr>
            <a:xfrm>
              <a:off x="863600" y="4622801"/>
              <a:ext cx="7433733" cy="1930400"/>
            </a:xfrm>
            <a:prstGeom prst="rect">
              <a:avLst/>
            </a:prstGeom>
            <a:noFill/>
            <a:ln w="101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2102785" y="4742155"/>
              <a:ext cx="4421956" cy="164325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L1 Data cache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 rot="5400000">
            <a:off x="3024183" y="5764807"/>
            <a:ext cx="738664" cy="7313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L3 Cache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3130849" y="6648754"/>
            <a:ext cx="395752" cy="22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5400000">
            <a:off x="2958069" y="236080"/>
            <a:ext cx="738664" cy="11176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Memory Controller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>
          <a:xfrm rot="5400000" flipH="1" flipV="1">
            <a:off x="3120976" y="206426"/>
            <a:ext cx="425548" cy="12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5400000">
            <a:off x="7597363" y="5693900"/>
            <a:ext cx="1015663" cy="9600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Load Store Queue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8233427" y="6248401"/>
            <a:ext cx="542273" cy="14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1300" y="2178735"/>
            <a:ext cx="2959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32KiB </a:t>
            </a:r>
            <a:r>
              <a:rPr lang="en-US" sz="2400" dirty="0"/>
              <a:t>I</a:t>
            </a:r>
            <a:r>
              <a:rPr lang="en-US" sz="2400" dirty="0" smtClean="0"/>
              <a:t>$ per core</a:t>
            </a:r>
          </a:p>
          <a:p>
            <a:r>
              <a:rPr lang="en-US" sz="2400" dirty="0" smtClean="0"/>
              <a:t>32KiB </a:t>
            </a:r>
            <a:r>
              <a:rPr lang="en-US" sz="2400" dirty="0"/>
              <a:t>D</a:t>
            </a:r>
            <a:r>
              <a:rPr lang="en-US" sz="2400" dirty="0" smtClean="0"/>
              <a:t>$</a:t>
            </a:r>
            <a:r>
              <a:rPr lang="en-US" sz="2400" dirty="0"/>
              <a:t> </a:t>
            </a:r>
            <a:r>
              <a:rPr lang="en-US" sz="2400" dirty="0" smtClean="0"/>
              <a:t>per core</a:t>
            </a:r>
            <a:endParaRPr lang="en-US" sz="2400" dirty="0"/>
          </a:p>
          <a:p>
            <a:r>
              <a:rPr lang="en-US" sz="2400" dirty="0" smtClean="0"/>
              <a:t>512KiB </a:t>
            </a:r>
            <a:r>
              <a:rPr lang="en-US" sz="2400" dirty="0"/>
              <a:t>L2$ </a:t>
            </a:r>
            <a:r>
              <a:rPr lang="en-US" sz="2400" dirty="0" smtClean="0"/>
              <a:t>per core</a:t>
            </a:r>
            <a:endParaRPr lang="en-US" sz="2400" dirty="0"/>
          </a:p>
          <a:p>
            <a:r>
              <a:rPr lang="en-US" sz="2400" dirty="0"/>
              <a:t>Share one </a:t>
            </a:r>
            <a:r>
              <a:rPr lang="en-US" sz="2400" dirty="0" smtClean="0"/>
              <a:t>8-MiB </a:t>
            </a:r>
            <a:r>
              <a:rPr lang="en-US" sz="2400" dirty="0"/>
              <a:t>L3$</a:t>
            </a:r>
            <a:r>
              <a:rPr lang="en-US" dirty="0"/>
              <a:t> 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Direct-Mapped Cache Layout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8-bit address space, 32-byte cache with 8-byte </a:t>
            </a:r>
            <a:br>
              <a:rPr lang="en-US" sz="2800" dirty="0" smtClean="0"/>
            </a:br>
            <a:r>
              <a:rPr lang="en-US" sz="2800" dirty="0" smtClean="0"/>
              <a:t>(2 word) blocks, write-back and write allocate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Offset</a:t>
            </a:r>
            <a:r>
              <a:rPr lang="en-US" sz="2800" dirty="0" smtClean="0"/>
              <a:t> – 3 bits, </a:t>
            </a:r>
            <a:r>
              <a:rPr lang="en-US" sz="2800" dirty="0" smtClean="0">
                <a:solidFill>
                  <a:schemeClr val="accent4"/>
                </a:solidFill>
              </a:rPr>
              <a:t>Index</a:t>
            </a:r>
            <a:r>
              <a:rPr lang="en-US" sz="2800" dirty="0" smtClean="0"/>
              <a:t> – 2 bits, </a:t>
            </a:r>
            <a:r>
              <a:rPr lang="en-US" sz="2800" dirty="0" smtClean="0">
                <a:solidFill>
                  <a:schemeClr val="accent6"/>
                </a:solidFill>
              </a:rPr>
              <a:t>Tag</a:t>
            </a:r>
            <a:r>
              <a:rPr lang="en-US" sz="2800" dirty="0" smtClean="0"/>
              <a:t> – 3 bits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spcBef>
                <a:spcPts val="2400"/>
              </a:spcBef>
            </a:pPr>
            <a:r>
              <a:rPr lang="en-US" sz="2800" dirty="0" smtClean="0"/>
              <a:t>Each row has 69 bits; </a:t>
            </a:r>
            <a:br>
              <a:rPr lang="en-US" sz="2800" dirty="0" smtClean="0"/>
            </a:br>
            <a:r>
              <a:rPr lang="en-US" sz="2800" dirty="0" smtClean="0"/>
              <a:t>cache has 4*69 = 276 bits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64649"/>
              </p:ext>
            </p:extLst>
          </p:nvPr>
        </p:nvGraphicFramePr>
        <p:xfrm>
          <a:off x="1645920" y="3383280"/>
          <a:ext cx="69494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"/>
                <a:gridCol w="274320"/>
                <a:gridCol w="54864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0x??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0x??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12080" y="2971800"/>
            <a:ext cx="120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Offset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736" y="4187952"/>
            <a:ext cx="979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Index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3200" y="3358835"/>
            <a:ext cx="2926080" cy="4114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69280" y="3366379"/>
            <a:ext cx="2926080" cy="4114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97280" y="3383280"/>
          <a:ext cx="61264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6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/>
                          </a:solidFill>
                        </a:rPr>
                        <a:t>00</a:t>
                      </a:r>
                      <a:endParaRPr lang="en-US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/>
                          </a:solidFill>
                        </a:rPr>
                        <a:t>01</a:t>
                      </a:r>
                      <a:endParaRPr lang="en-US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4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4227616" y="1246910"/>
            <a:ext cx="1810242" cy="475012"/>
            <a:chOff x="4227616" y="1246910"/>
            <a:chExt cx="1810242" cy="475012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4227616" y="1484416"/>
              <a:ext cx="641267" cy="2375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09508" y="1246910"/>
              <a:ext cx="1228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cache size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94566" y="1292429"/>
            <a:ext cx="1891313" cy="405742"/>
            <a:chOff x="6483927" y="2194954"/>
            <a:chExt cx="1891313" cy="40574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6483927" y="2434442"/>
              <a:ext cx="748146" cy="16625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194468" y="2194954"/>
              <a:ext cx="1180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block size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82535" y="1140031"/>
            <a:ext cx="2898065" cy="534390"/>
            <a:chOff x="1282535" y="1140031"/>
            <a:chExt cx="2898065" cy="53439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282535" y="1365662"/>
              <a:ext cx="653143" cy="3087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88178" y="1140031"/>
              <a:ext cx="2292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256 B address space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97631" y="2458192"/>
            <a:ext cx="4282241" cy="365761"/>
            <a:chOff x="4797631" y="2458192"/>
            <a:chExt cx="4282241" cy="365761"/>
          </a:xfrm>
        </p:grpSpPr>
        <p:cxnSp>
          <p:nvCxnSpPr>
            <p:cNvPr id="34" name="Straight Arrow Connector 33"/>
            <p:cNvCxnSpPr/>
            <p:nvPr/>
          </p:nvCxnSpPr>
          <p:spPr>
            <a:xfrm flipH="1" flipV="1">
              <a:off x="4797631" y="2458192"/>
              <a:ext cx="2695699" cy="2018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433952" y="2458193"/>
              <a:ext cx="164592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Need dirty bit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Direct-Mapped Cache Request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On memory request (read or write):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Extract </a:t>
            </a:r>
            <a:r>
              <a:rPr lang="en-US" dirty="0" smtClean="0">
                <a:solidFill>
                  <a:schemeClr val="accent4"/>
                </a:solidFill>
              </a:rPr>
              <a:t>Index</a:t>
            </a:r>
            <a:r>
              <a:rPr lang="en-US" dirty="0" smtClean="0"/>
              <a:t> field and find corresponding row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Check Valid bit (otherwise </a:t>
            </a:r>
            <a:r>
              <a:rPr lang="en-US" i="1" dirty="0" smtClean="0"/>
              <a:t>cache miss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Extract </a:t>
            </a:r>
            <a:r>
              <a:rPr lang="en-US" dirty="0" smtClean="0">
                <a:solidFill>
                  <a:schemeClr val="accent6"/>
                </a:solidFill>
              </a:rPr>
              <a:t>Tag</a:t>
            </a:r>
            <a:r>
              <a:rPr lang="en-US" dirty="0" smtClean="0"/>
              <a:t> field and compare to </a:t>
            </a:r>
            <a:r>
              <a:rPr lang="en-US" dirty="0" smtClean="0">
                <a:solidFill>
                  <a:schemeClr val="accent6"/>
                </a:solidFill>
              </a:rPr>
              <a:t>Tag</a:t>
            </a:r>
            <a:r>
              <a:rPr lang="en-US" dirty="0" smtClean="0"/>
              <a:t> in row (otherwise </a:t>
            </a:r>
            <a:r>
              <a:rPr lang="en-US" i="1" dirty="0" smtClean="0"/>
              <a:t>cache miss with replacement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Offset </a:t>
            </a:r>
            <a:r>
              <a:rPr lang="en-US" dirty="0" smtClean="0"/>
              <a:t>to select correct byte/word from block (</a:t>
            </a:r>
            <a:r>
              <a:rPr lang="en-US" i="1" dirty="0" smtClean="0"/>
              <a:t>cache hit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 write, set Dirty bit if write-back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Cache Performance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Multilevel Caches</a:t>
            </a:r>
          </a:p>
          <a:p>
            <a:r>
              <a:rPr lang="en-US" dirty="0" smtClean="0"/>
              <a:t>Set Associative Caches</a:t>
            </a:r>
          </a:p>
          <a:p>
            <a:r>
              <a:rPr lang="en-US" dirty="0" smtClean="0"/>
              <a:t>Improving Cache Performance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Multilevel Cache Performance Practice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Bonus:  Contemporary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Cache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Specs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 Performance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things hurt the performance of a cache:</a:t>
            </a:r>
          </a:p>
          <a:p>
            <a:pPr lvl="1"/>
            <a:r>
              <a:rPr lang="en-US" dirty="0" smtClean="0"/>
              <a:t>Miss rate and miss penalty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i="1" dirty="0" smtClean="0"/>
              <a:t>Average Memory Access Time</a:t>
            </a:r>
            <a:r>
              <a:rPr lang="en-US" dirty="0" smtClean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en-US" dirty="0" smtClean="0"/>
              <a:t>(abbreviated AMAT = HT + MR × MP)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spcBef>
                <a:spcPts val="1800"/>
              </a:spcBef>
            </a:pPr>
            <a:r>
              <a:rPr lang="en-US" b="1" dirty="0" smtClean="0"/>
              <a:t>Goal 1:</a:t>
            </a:r>
            <a:r>
              <a:rPr lang="en-US" dirty="0" smtClean="0"/>
              <a:t>  Examine how changing the different cache parameters affects our AMAT (</a:t>
            </a:r>
            <a:r>
              <a:rPr lang="en-US" dirty="0" err="1" smtClean="0"/>
              <a:t>Lec</a:t>
            </a:r>
            <a:r>
              <a:rPr lang="en-US" dirty="0" smtClean="0"/>
              <a:t> 12)</a:t>
            </a:r>
          </a:p>
          <a:p>
            <a:r>
              <a:rPr lang="en-US" b="1" dirty="0" smtClean="0"/>
              <a:t>Goal 2:</a:t>
            </a:r>
            <a:r>
              <a:rPr lang="en-US" dirty="0" smtClean="0"/>
              <a:t>  Examine how to optimize your code for better cache performance (</a:t>
            </a:r>
            <a:r>
              <a:rPr lang="en-US" dirty="0" err="1" smtClean="0"/>
              <a:t>Lec</a:t>
            </a:r>
            <a:r>
              <a:rPr lang="en-US" dirty="0" smtClean="0"/>
              <a:t> 13, </a:t>
            </a:r>
            <a:r>
              <a:rPr lang="en-US" dirty="0" err="1" smtClean="0"/>
              <a:t>Proj</a:t>
            </a:r>
            <a:r>
              <a:rPr lang="en-US" dirty="0" smtClean="0"/>
              <a:t> 2)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14726</TotalTime>
  <Words>4398</Words>
  <Application>Microsoft Office PowerPoint</Application>
  <PresentationFormat>On-screen Show (4:3)</PresentationFormat>
  <Paragraphs>948</Paragraphs>
  <Slides>59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Image</vt:lpstr>
      <vt:lpstr>PowerPoint Presentation</vt:lpstr>
      <vt:lpstr>Great Idea #3: Principle of Locality/ Memory Hierarchy</vt:lpstr>
      <vt:lpstr>Extended Review of Last Lecture</vt:lpstr>
      <vt:lpstr>Extended Review of Last Lecture</vt:lpstr>
      <vt:lpstr>Extended Review of Last Lecture</vt:lpstr>
      <vt:lpstr>Direct-Mapped Cache Layout</vt:lpstr>
      <vt:lpstr>Direct-Mapped Cache Request</vt:lpstr>
      <vt:lpstr>Agenda</vt:lpstr>
      <vt:lpstr>Cache Performance</vt:lpstr>
      <vt:lpstr>AMAT Example Usage</vt:lpstr>
      <vt:lpstr>Cache Parameter Example</vt:lpstr>
      <vt:lpstr>Effect of Cache Performance on CPI</vt:lpstr>
      <vt:lpstr>CPI Example</vt:lpstr>
      <vt:lpstr>CPI Example</vt:lpstr>
      <vt:lpstr>Impacts of Cache Performance</vt:lpstr>
      <vt:lpstr>The 3Cs Revisited: Design Solutions</vt:lpstr>
      <vt:lpstr>Agenda</vt:lpstr>
      <vt:lpstr>Administrivia</vt:lpstr>
      <vt:lpstr>Agenda</vt:lpstr>
      <vt:lpstr>Multiple Cache Levels</vt:lpstr>
      <vt:lpstr>Multilevel Cache Diagram</vt:lpstr>
      <vt:lpstr>Multilevel Cache AMAT</vt:lpstr>
      <vt:lpstr>Multilevel Cache AMAT Example</vt:lpstr>
      <vt:lpstr>Local vs. Global Miss Rates</vt:lpstr>
      <vt:lpstr>Memory Hierarchy with Two Cache Levels</vt:lpstr>
      <vt:lpstr>Rewriting Performance</vt:lpstr>
      <vt:lpstr>Design Considerations</vt:lpstr>
      <vt:lpstr>Agenda</vt:lpstr>
      <vt:lpstr>Reducing Cache Misses</vt:lpstr>
      <vt:lpstr>Block Placement Schemes</vt:lpstr>
      <vt:lpstr>Effect of Associativity on TIO (1/2)</vt:lpstr>
      <vt:lpstr>Effect of Associativity on TIO (2/2)</vt:lpstr>
      <vt:lpstr>Set Associative Example (1/2)</vt:lpstr>
      <vt:lpstr>Set Associative Example (2/2)</vt:lpstr>
      <vt:lpstr>PowerPoint Presentation</vt:lpstr>
      <vt:lpstr>Get To Know Your Staff</vt:lpstr>
      <vt:lpstr>Agenda</vt:lpstr>
      <vt:lpstr>Worst-Case for Direct-Mapped</vt:lpstr>
      <vt:lpstr>Set Associative Benefits</vt:lpstr>
      <vt:lpstr>Example: Eight-Block Cache Configs</vt:lpstr>
      <vt:lpstr>4-Way Set Associative Cache</vt:lpstr>
      <vt:lpstr>Costs of Set-Associative Caches</vt:lpstr>
      <vt:lpstr>Block Replacement Policies (1/2)</vt:lpstr>
      <vt:lpstr>Benefits of Set-Associative Caches</vt:lpstr>
      <vt:lpstr>Agenda</vt:lpstr>
      <vt:lpstr>Improving Cache Performance (1/2)</vt:lpstr>
      <vt:lpstr>Improving Cache Performance (2/2)</vt:lpstr>
      <vt:lpstr>The Cache Design Space</vt:lpstr>
      <vt:lpstr>Summary (1/2)</vt:lpstr>
      <vt:lpstr>Summary (2/2)</vt:lpstr>
      <vt:lpstr>PowerPoint Presentation</vt:lpstr>
      <vt:lpstr>Agenda</vt:lpstr>
      <vt:lpstr>Multilevel Cache Practice (1/3)</vt:lpstr>
      <vt:lpstr>Multilevel Cache Practice (2/3)</vt:lpstr>
      <vt:lpstr>Multilevel Cache Practice (3/3)</vt:lpstr>
      <vt:lpstr>Agenda</vt:lpstr>
      <vt:lpstr>PowerPoint Presentation</vt:lpstr>
      <vt:lpstr>Intel Nehalem Die Photo</vt:lpstr>
      <vt:lpstr>Core Area Breakdown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JHsia</cp:lastModifiedBy>
  <cp:revision>260</cp:revision>
  <cp:lastPrinted>2012-07-09T18:20:18Z</cp:lastPrinted>
  <dcterms:created xsi:type="dcterms:W3CDTF">2011-02-24T14:26:22Z</dcterms:created>
  <dcterms:modified xsi:type="dcterms:W3CDTF">2012-07-23T20:00:25Z</dcterms:modified>
</cp:coreProperties>
</file>