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media/audio1.bin" ContentType="audio/unknown"/>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handoutMasterIdLst>
    <p:handoutMasterId r:id="rId40"/>
  </p:handoutMasterIdLst>
  <p:sldIdLst>
    <p:sldId id="257" r:id="rId2"/>
    <p:sldId id="380" r:id="rId3"/>
    <p:sldId id="398" r:id="rId4"/>
    <p:sldId id="368" r:id="rId5"/>
    <p:sldId id="426" r:id="rId6"/>
    <p:sldId id="384" r:id="rId7"/>
    <p:sldId id="370" r:id="rId8"/>
    <p:sldId id="399" r:id="rId9"/>
    <p:sldId id="371" r:id="rId10"/>
    <p:sldId id="400" r:id="rId11"/>
    <p:sldId id="372" r:id="rId12"/>
    <p:sldId id="373" r:id="rId13"/>
    <p:sldId id="374" r:id="rId14"/>
    <p:sldId id="375" r:id="rId15"/>
    <p:sldId id="401" r:id="rId16"/>
    <p:sldId id="402" r:id="rId17"/>
    <p:sldId id="409" r:id="rId18"/>
    <p:sldId id="385" r:id="rId19"/>
    <p:sldId id="377" r:id="rId20"/>
    <p:sldId id="417" r:id="rId21"/>
    <p:sldId id="410" r:id="rId22"/>
    <p:sldId id="412" r:id="rId23"/>
    <p:sldId id="404" r:id="rId24"/>
    <p:sldId id="405" r:id="rId25"/>
    <p:sldId id="406" r:id="rId26"/>
    <p:sldId id="407" r:id="rId27"/>
    <p:sldId id="408" r:id="rId28"/>
    <p:sldId id="418" r:id="rId29"/>
    <p:sldId id="411" r:id="rId30"/>
    <p:sldId id="415" r:id="rId31"/>
    <p:sldId id="414" r:id="rId32"/>
    <p:sldId id="413" r:id="rId33"/>
    <p:sldId id="419" r:id="rId34"/>
    <p:sldId id="420" r:id="rId35"/>
    <p:sldId id="422" r:id="rId36"/>
    <p:sldId id="423" r:id="rId37"/>
    <p:sldId id="425"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clrMru>
    <a:srgbClr val="0000FF"/>
    <a:srgbClr val="FFCC6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00" autoAdjust="0"/>
    <p:restoredTop sz="79579" autoAdjust="0"/>
  </p:normalViewPr>
  <p:slideViewPr>
    <p:cSldViewPr snapToGrid="0">
      <p:cViewPr varScale="1">
        <p:scale>
          <a:sx n="105" d="100"/>
          <a:sy n="105" d="100"/>
        </p:scale>
        <p:origin x="-792"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4464"/>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8933265-5E23-BF49-B6BF-1934B9BC786E}" type="datetimeFigureOut">
              <a:rPr lang="en-US" smtClean="0"/>
              <a:pPr/>
              <a:t>8/9/2011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24D7F38-D411-9B47-AFF4-70C571B83B5A}" type="slidenum">
              <a:rPr lang="en-US" smtClean="0"/>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AA1BC7-CCFC-484A-97F3-979F740C57F6}" type="datetimeFigureOut">
              <a:rPr lang="en-US" smtClean="0"/>
              <a:pPr/>
              <a:t>8/9/2011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F97FDFF-7B9F-7D4D-BFC0-AAD1F3D3D3CB}" type="slidenum">
              <a:rPr lang="en-US" smtClean="0"/>
              <a:pPr/>
              <a:t>‹#›</a:t>
            </a:fld>
            <a:endParaRPr lang="en-US"/>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body" idx="1"/>
          </p:nvPr>
        </p:nvSpPr>
        <p:spPr bwMode="auto">
          <a:xfrm>
            <a:off x="515938" y="4341813"/>
            <a:ext cx="5910262" cy="4116387"/>
          </a:xfrm>
          <a:noFill/>
        </p:spPr>
        <p:txBody>
          <a:bodyPr wrap="square" lIns="90475" tIns="44444" rIns="90475" bIns="44444" numCol="1" anchor="t" anchorCtr="0" compatLnSpc="1">
            <a:prstTxWarp prst="textNoShape">
              <a:avLst/>
            </a:prstTxWarp>
          </a:bodyPr>
          <a:lstStyle/>
          <a:p>
            <a:pPr eaLnBrk="1" hangingPunct="1">
              <a:spcBef>
                <a:spcPct val="0"/>
              </a:spcBef>
            </a:pPr>
            <a:endParaRPr lang="en-US"/>
          </a:p>
        </p:txBody>
      </p:sp>
      <p:sp>
        <p:nvSpPr>
          <p:cNvPr id="20483" name="Rectangle 3"/>
          <p:cNvSpPr>
            <a:spLocks noGrp="1" noRot="1" noChangeAspect="1" noChangeArrowheads="1" noTextEdit="1"/>
          </p:cNvSpPr>
          <p:nvPr>
            <p:ph type="sldImg"/>
          </p:nvPr>
        </p:nvSpPr>
        <p:spPr bwMode="auto">
          <a:xfrm>
            <a:off x="1158875" y="587375"/>
            <a:ext cx="4552950" cy="3416300"/>
          </a:xfrm>
          <a:noFill/>
          <a:ln>
            <a:solidFill>
              <a:srgbClr val="000000"/>
            </a:solidFill>
            <a:miter lim="800000"/>
            <a:headEnd/>
            <a:tailEnd/>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5762" name="Rectangle 2"/>
          <p:cNvSpPr>
            <a:spLocks noGrp="1" noRot="1" noChangeAspect="1" noChangeArrowheads="1"/>
          </p:cNvSpPr>
          <p:nvPr>
            <p:ph type="sldImg"/>
          </p:nvPr>
        </p:nvSpPr>
        <p:spPr bwMode="auto">
          <a:xfrm>
            <a:off x="1163638" y="585788"/>
            <a:ext cx="4552950" cy="3416300"/>
          </a:xfrm>
          <a:prstGeom prst="rect">
            <a:avLst/>
          </a:prstGeom>
          <a:solidFill>
            <a:srgbClr val="FFFFFF"/>
          </a:solidFill>
          <a:ln>
            <a:solidFill>
              <a:srgbClr val="000000"/>
            </a:solidFill>
            <a:miter lim="800000"/>
            <a:headEnd/>
            <a:tailEnd/>
          </a:ln>
        </p:spPr>
      </p:sp>
      <p:sp>
        <p:nvSpPr>
          <p:cNvPr id="3445763" name="Rectangle 3"/>
          <p:cNvSpPr>
            <a:spLocks noGrp="1" noChangeArrowheads="1"/>
          </p:cNvSpPr>
          <p:nvPr>
            <p:ph type="body" idx="1"/>
          </p:nvPr>
        </p:nvSpPr>
        <p:spPr bwMode="auto">
          <a:xfrm>
            <a:off x="516211" y="4345896"/>
            <a:ext cx="5907739" cy="4111993"/>
          </a:xfrm>
          <a:prstGeom prst="rect">
            <a:avLst/>
          </a:prstGeom>
          <a:solidFill>
            <a:srgbClr val="FFFFFF"/>
          </a:solidFill>
          <a:ln>
            <a:solidFill>
              <a:srgbClr val="000000"/>
            </a:solidFill>
            <a:miter lim="800000"/>
            <a:headEnd/>
            <a:tailEnd/>
          </a:ln>
        </p:spPr>
        <p:txBody>
          <a:bodyPr lIns="89942" tIns="44971" rIns="89942" bIns="44971">
            <a:prstTxWarp prst="textNoShape">
              <a:avLst/>
            </a:prstTxWarp>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body" idx="1"/>
          </p:nvPr>
        </p:nvSpPr>
        <p:spPr>
          <a:xfrm>
            <a:off x="516434" y="4342191"/>
            <a:ext cx="5909964" cy="4115405"/>
          </a:xfrm>
          <a:noFill/>
          <a:ln w="9525"/>
        </p:spPr>
        <p:txBody>
          <a:bodyPr lIns="90475" tIns="44444" rIns="90475" bIns="44444"/>
          <a:lstStyle/>
          <a:p>
            <a:endParaRPr lang="en-US"/>
          </a:p>
        </p:txBody>
      </p:sp>
      <p:sp>
        <p:nvSpPr>
          <p:cNvPr id="27651" name="Rectangle 3"/>
          <p:cNvSpPr>
            <a:spLocks noGrp="1" noRot="1" noChangeAspect="1" noChangeArrowheads="1" noTextEdit="1"/>
          </p:cNvSpPr>
          <p:nvPr>
            <p:ph type="sldImg"/>
          </p:nvPr>
        </p:nvSpPr>
        <p:spPr>
          <a:xfrm>
            <a:off x="1158875" y="587375"/>
            <a:ext cx="4552950" cy="3416300"/>
          </a:xfr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F97FDFF-7B9F-7D4D-BFC0-AAD1F3D3D3CB}" type="slidenum">
              <a:rPr lang="en-US" smtClean="0"/>
              <a:pPr/>
              <a:t>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body" idx="1"/>
          </p:nvPr>
        </p:nvSpPr>
        <p:spPr bwMode="auto">
          <a:xfrm>
            <a:off x="515938" y="4341813"/>
            <a:ext cx="5910262" cy="4116387"/>
          </a:xfrm>
          <a:noFill/>
        </p:spPr>
        <p:txBody>
          <a:bodyPr wrap="square" lIns="90475" tIns="44444" rIns="90475" bIns="44444" numCol="1" anchor="t" anchorCtr="0" compatLnSpc="1">
            <a:prstTxWarp prst="textNoShape">
              <a:avLst/>
            </a:prstTxWarp>
          </a:bodyPr>
          <a:lstStyle/>
          <a:p>
            <a:pPr eaLnBrk="1" hangingPunct="1">
              <a:spcBef>
                <a:spcPct val="0"/>
              </a:spcBef>
            </a:pPr>
            <a:endParaRPr lang="en-US"/>
          </a:p>
        </p:txBody>
      </p:sp>
      <p:sp>
        <p:nvSpPr>
          <p:cNvPr id="23555" name="Rectangle 3"/>
          <p:cNvSpPr>
            <a:spLocks noGrp="1" noRot="1" noChangeAspect="1" noChangeArrowheads="1"/>
          </p:cNvSpPr>
          <p:nvPr>
            <p:ph type="sldImg"/>
          </p:nvPr>
        </p:nvSpPr>
        <p:spPr bwMode="auto">
          <a:xfrm>
            <a:off x="1158875" y="587375"/>
            <a:ext cx="4552950" cy="3416300"/>
          </a:xfrm>
          <a:noFill/>
          <a:ln>
            <a:solidFill>
              <a:srgbClr val="000000"/>
            </a:solidFill>
            <a:miter lim="800000"/>
            <a:headEnd/>
            <a:tailEnd/>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body" idx="1"/>
          </p:nvPr>
        </p:nvSpPr>
        <p:spPr bwMode="auto">
          <a:xfrm>
            <a:off x="515939" y="4341813"/>
            <a:ext cx="5910262" cy="4116387"/>
          </a:xfrm>
          <a:noFill/>
        </p:spPr>
        <p:txBody>
          <a:bodyPr wrap="square" lIns="90475" tIns="44444" rIns="90475" bIns="44444" numCol="1" anchor="t" anchorCtr="0" compatLnSpc="1">
            <a:prstTxWarp prst="textNoShape">
              <a:avLst/>
            </a:prstTxWarp>
          </a:bodyPr>
          <a:lstStyle/>
          <a:p>
            <a:pPr eaLnBrk="1" hangingPunct="1">
              <a:spcBef>
                <a:spcPct val="0"/>
              </a:spcBef>
            </a:pPr>
            <a:endParaRPr lang="en-US"/>
          </a:p>
        </p:txBody>
      </p:sp>
      <p:sp>
        <p:nvSpPr>
          <p:cNvPr id="22531" name="Rectangle 3"/>
          <p:cNvSpPr>
            <a:spLocks noGrp="1" noRot="1" noChangeAspect="1" noChangeArrowheads="1"/>
          </p:cNvSpPr>
          <p:nvPr>
            <p:ph type="sldImg"/>
          </p:nvPr>
        </p:nvSpPr>
        <p:spPr bwMode="auto">
          <a:xfrm>
            <a:off x="1158875" y="585788"/>
            <a:ext cx="4552950" cy="3416300"/>
          </a:xfrm>
          <a:noFill/>
          <a:ln>
            <a:solidFill>
              <a:srgbClr val="000000"/>
            </a:solidFill>
            <a:miter lim="800000"/>
            <a:headEnd/>
            <a:tailEnd/>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bwMode="auto">
          <a:xfrm>
            <a:off x="1160463" y="587375"/>
            <a:ext cx="4552950" cy="3416300"/>
          </a:xfrm>
          <a:noFill/>
          <a:ln>
            <a:solidFill>
              <a:srgbClr val="000000"/>
            </a:solidFill>
            <a:miter lim="800000"/>
            <a:headEnd/>
            <a:tailEnd/>
          </a:ln>
        </p:spPr>
      </p:sp>
      <p:sp>
        <p:nvSpPr>
          <p:cNvPr id="26627" name="Rectangle 3"/>
          <p:cNvSpPr>
            <a:spLocks noGrp="1" noChangeArrowheads="1"/>
          </p:cNvSpPr>
          <p:nvPr>
            <p:ph type="body" idx="1"/>
          </p:nvPr>
        </p:nvSpPr>
        <p:spPr bwMode="auto">
          <a:xfrm>
            <a:off x="515938" y="4343400"/>
            <a:ext cx="5910262" cy="4113213"/>
          </a:xfrm>
          <a:noFill/>
        </p:spPr>
        <p:txBody>
          <a:bodyPr wrap="square" lIns="91422" tIns="45711" rIns="91422" bIns="45711" numCol="1" anchor="t" anchorCtr="0" compatLnSpc="1">
            <a:prstTxWarp prst="textNoShape">
              <a:avLst/>
            </a:prstTxWarp>
          </a:bodyPr>
          <a:lstStyle/>
          <a:p>
            <a:pPr eaLnBrk="1" hangingPunct="1">
              <a:spcBef>
                <a:spcPct val="0"/>
              </a:spcBef>
            </a:pPr>
            <a:r>
              <a:rPr lang="en-US"/>
              <a:t>Instead, the memory system of a modern computer consists of a series of black boxes ranging from the fastest to the slowest.</a:t>
            </a:r>
          </a:p>
          <a:p>
            <a:pPr eaLnBrk="1" hangingPunct="1">
              <a:spcBef>
                <a:spcPct val="0"/>
              </a:spcBef>
            </a:pPr>
            <a:r>
              <a:rPr lang="en-US"/>
              <a:t>Besides variation in speed, these boxes also varies in size (smallest to biggest) and cost.</a:t>
            </a:r>
          </a:p>
          <a:p>
            <a:pPr eaLnBrk="1" hangingPunct="1">
              <a:spcBef>
                <a:spcPct val="0"/>
              </a:spcBef>
            </a:pPr>
            <a:r>
              <a:rPr lang="en-US"/>
              <a:t>What makes this kind of arrangement work is one of the most important  principle in computer design.  The principle of locality. </a:t>
            </a:r>
            <a:r>
              <a:rPr lang="en-US">
                <a:ea typeface="Arial" charset="0"/>
                <a:cs typeface="Arial" charset="0"/>
              </a:rPr>
              <a:t>The principle of locality states that programs access a relatively small portion of the address space at  any instant of time.</a:t>
            </a:r>
            <a:endParaRPr lang="en-US"/>
          </a:p>
          <a:p>
            <a:pPr eaLnBrk="1" hangingPunct="1">
              <a:spcBef>
                <a:spcPct val="0"/>
              </a:spcBef>
            </a:pPr>
            <a:endParaRPr lang="en-US"/>
          </a:p>
          <a:p>
            <a:pPr eaLnBrk="1" hangingPunct="1">
              <a:spcBef>
                <a:spcPct val="0"/>
              </a:spcBef>
            </a:pPr>
            <a:r>
              <a:rPr lang="en-US"/>
              <a:t>The design goal is to present the user with as much memory as is available in the cheapest technology (points to the disk).</a:t>
            </a:r>
          </a:p>
          <a:p>
            <a:pPr eaLnBrk="1" hangingPunct="1">
              <a:spcBef>
                <a:spcPct val="0"/>
              </a:spcBef>
            </a:pPr>
            <a:r>
              <a:rPr lang="en-US"/>
              <a:t>While by taking advantage of the principle of locality, we like to provide the user an average access speed that is very close to the speed that is offered by the fastest technology.</a:t>
            </a:r>
          </a:p>
          <a:p>
            <a:pPr eaLnBrk="1" hangingPunct="1">
              <a:spcBef>
                <a:spcPct val="0"/>
              </a:spcBef>
            </a:pPr>
            <a:r>
              <a:rPr lang="en-US"/>
              <a:t>(We will go over this slide in detail in the next lectures on caches).</a:t>
            </a:r>
          </a:p>
          <a:p>
            <a:pPr eaLnBrk="1" hangingPunct="1">
              <a:spcBef>
                <a:spcPct val="0"/>
              </a:spcBef>
            </a:pPr>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22" name="Rectangle 2"/>
          <p:cNvSpPr>
            <a:spLocks noGrp="1" noChangeArrowheads="1"/>
          </p:cNvSpPr>
          <p:nvPr>
            <p:ph type="body" idx="1"/>
          </p:nvPr>
        </p:nvSpPr>
        <p:spPr>
          <a:xfrm>
            <a:off x="516434" y="4345217"/>
            <a:ext cx="5909964" cy="4110871"/>
          </a:xfrm>
          <a:ln>
            <a:noFill/>
          </a:ln>
        </p:spPr>
        <p:txBody>
          <a:bodyPr lIns="92000" tIns="45192" rIns="92000" bIns="45192"/>
          <a:lstStyle/>
          <a:p>
            <a:endParaRPr lang="en-US" dirty="0"/>
          </a:p>
        </p:txBody>
      </p:sp>
      <p:sp>
        <p:nvSpPr>
          <p:cNvPr id="1873923" name="Rectangle 3"/>
          <p:cNvSpPr>
            <a:spLocks noGrp="1" noRot="1" noChangeAspect="1" noChangeArrowheads="1" noTextEdit="1"/>
          </p:cNvSpPr>
          <p:nvPr>
            <p:ph type="sldImg"/>
          </p:nvPr>
        </p:nvSpPr>
        <p:spPr>
          <a:xfrm>
            <a:off x="1158875" y="585788"/>
            <a:ext cx="4559300" cy="3419475"/>
          </a:xfr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1666" name="Rectangle 2"/>
          <p:cNvSpPr>
            <a:spLocks noGrp="1" noRot="1" noChangeAspect="1" noChangeArrowheads="1"/>
          </p:cNvSpPr>
          <p:nvPr>
            <p:ph type="sldImg"/>
          </p:nvPr>
        </p:nvSpPr>
        <p:spPr bwMode="auto">
          <a:xfrm>
            <a:off x="1163638" y="585788"/>
            <a:ext cx="4552950" cy="3416300"/>
          </a:xfrm>
          <a:prstGeom prst="rect">
            <a:avLst/>
          </a:prstGeom>
          <a:solidFill>
            <a:srgbClr val="FFFFFF"/>
          </a:solidFill>
          <a:ln>
            <a:solidFill>
              <a:srgbClr val="000000"/>
            </a:solidFill>
            <a:miter lim="800000"/>
            <a:headEnd/>
            <a:tailEnd/>
          </a:ln>
        </p:spPr>
      </p:sp>
      <p:sp>
        <p:nvSpPr>
          <p:cNvPr id="3441667" name="Rectangle 3"/>
          <p:cNvSpPr>
            <a:spLocks noGrp="1" noChangeArrowheads="1"/>
          </p:cNvSpPr>
          <p:nvPr>
            <p:ph type="body" idx="1"/>
          </p:nvPr>
        </p:nvSpPr>
        <p:spPr bwMode="auto">
          <a:xfrm>
            <a:off x="516211" y="4345896"/>
            <a:ext cx="5907739" cy="4111993"/>
          </a:xfrm>
          <a:prstGeom prst="rect">
            <a:avLst/>
          </a:prstGeom>
          <a:solidFill>
            <a:srgbClr val="FFFFFF"/>
          </a:solidFill>
          <a:ln>
            <a:solidFill>
              <a:srgbClr val="000000"/>
            </a:solidFill>
            <a:miter lim="800000"/>
            <a:headEnd/>
            <a:tailEnd/>
          </a:ln>
        </p:spPr>
        <p:txBody>
          <a:bodyPr lIns="89942" tIns="44971" rIns="89942" bIns="44971">
            <a:prstTxWarp prst="textNoShape">
              <a:avLst/>
            </a:prstTxWarp>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3714" name="Rectangle 2"/>
          <p:cNvSpPr>
            <a:spLocks noGrp="1" noRot="1" noChangeAspect="1" noChangeArrowheads="1"/>
          </p:cNvSpPr>
          <p:nvPr>
            <p:ph type="sldImg"/>
          </p:nvPr>
        </p:nvSpPr>
        <p:spPr bwMode="auto">
          <a:xfrm>
            <a:off x="1163638" y="585788"/>
            <a:ext cx="4552950" cy="3416300"/>
          </a:xfrm>
          <a:prstGeom prst="rect">
            <a:avLst/>
          </a:prstGeom>
          <a:solidFill>
            <a:srgbClr val="FFFFFF"/>
          </a:solidFill>
          <a:ln>
            <a:solidFill>
              <a:srgbClr val="000000"/>
            </a:solidFill>
            <a:miter lim="800000"/>
            <a:headEnd/>
            <a:tailEnd/>
          </a:ln>
        </p:spPr>
      </p:sp>
      <p:sp>
        <p:nvSpPr>
          <p:cNvPr id="3443715" name="Rectangle 3"/>
          <p:cNvSpPr>
            <a:spLocks noGrp="1" noChangeArrowheads="1"/>
          </p:cNvSpPr>
          <p:nvPr>
            <p:ph type="body" idx="1"/>
          </p:nvPr>
        </p:nvSpPr>
        <p:spPr bwMode="auto">
          <a:xfrm>
            <a:off x="516211" y="4345896"/>
            <a:ext cx="5907739" cy="4111993"/>
          </a:xfrm>
          <a:prstGeom prst="rect">
            <a:avLst/>
          </a:prstGeom>
          <a:solidFill>
            <a:srgbClr val="FFFFFF"/>
          </a:solidFill>
          <a:ln>
            <a:solidFill>
              <a:srgbClr val="000000"/>
            </a:solidFill>
            <a:miter lim="800000"/>
            <a:headEnd/>
            <a:tailEnd/>
          </a:ln>
        </p:spPr>
        <p:txBody>
          <a:bodyPr lIns="89942" tIns="44971" rIns="89942" bIns="44971">
            <a:prstTxWarp prst="textNoShape">
              <a:avLst/>
            </a:prstTxWarp>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3366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31DF6EE6-E598-9649-8F5C-57C86592E2DC}" type="datetime1">
              <a:rPr lang="en-US" smtClean="0"/>
              <a:pPr/>
              <a:t>8/9/2011</a:t>
            </a:fld>
            <a:endParaRPr lang="en-US"/>
          </a:p>
        </p:txBody>
      </p:sp>
      <p:sp>
        <p:nvSpPr>
          <p:cNvPr id="5" name="Footer Placeholder 4"/>
          <p:cNvSpPr>
            <a:spLocks noGrp="1"/>
          </p:cNvSpPr>
          <p:nvPr>
            <p:ph type="ftr" sz="quarter" idx="11"/>
          </p:nvPr>
        </p:nvSpPr>
        <p:spPr/>
        <p:txBody>
          <a:bodyPr/>
          <a:lstStyle/>
          <a:p>
            <a:r>
              <a:rPr lang="en-US" dirty="0" smtClean="0"/>
              <a:t>Summer 2011 </a:t>
            </a:r>
            <a:r>
              <a:rPr lang="en-US" dirty="0" smtClean="0"/>
              <a:t>-- </a:t>
            </a:r>
            <a:r>
              <a:rPr lang="en-US" dirty="0" smtClean="0"/>
              <a:t>Lecture #30</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2E1F3D-35F8-0A4F-95EC-75E6F7D3F943}" type="datetime1">
              <a:rPr lang="en-US" smtClean="0"/>
              <a:pPr/>
              <a:t>8/9/2011</a:t>
            </a:fld>
            <a:endParaRPr lang="en-US"/>
          </a:p>
        </p:txBody>
      </p:sp>
      <p:sp>
        <p:nvSpPr>
          <p:cNvPr id="5" name="Footer Placeholder 4"/>
          <p:cNvSpPr>
            <a:spLocks noGrp="1"/>
          </p:cNvSpPr>
          <p:nvPr>
            <p:ph type="ftr" sz="quarter" idx="11"/>
          </p:nvPr>
        </p:nvSpPr>
        <p:spPr/>
        <p:txBody>
          <a:bodyPr/>
          <a:lstStyle/>
          <a:p>
            <a:r>
              <a:rPr lang="en-US" dirty="0" smtClean="0"/>
              <a:t>Summer 2011 </a:t>
            </a:r>
            <a:r>
              <a:rPr lang="en-US" dirty="0" smtClean="0"/>
              <a:t>-- </a:t>
            </a:r>
            <a:r>
              <a:rPr lang="en-US" dirty="0" smtClean="0"/>
              <a:t>Lecture #30</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476552-A6B4-3846-8122-6408E4ED8CF1}" type="datetime1">
              <a:rPr lang="en-US" smtClean="0"/>
              <a:pPr/>
              <a:t>8/9/2011</a:t>
            </a:fld>
            <a:endParaRPr lang="en-US"/>
          </a:p>
        </p:txBody>
      </p:sp>
      <p:sp>
        <p:nvSpPr>
          <p:cNvPr id="5" name="Footer Placeholder 4"/>
          <p:cNvSpPr>
            <a:spLocks noGrp="1"/>
          </p:cNvSpPr>
          <p:nvPr>
            <p:ph type="ftr" sz="quarter" idx="11"/>
          </p:nvPr>
        </p:nvSpPr>
        <p:spPr/>
        <p:txBody>
          <a:bodyPr/>
          <a:lstStyle/>
          <a:p>
            <a:r>
              <a:rPr lang="en-US" dirty="0" smtClean="0"/>
              <a:t>Summer 2011 </a:t>
            </a:r>
            <a:r>
              <a:rPr lang="en-US" dirty="0" smtClean="0"/>
              <a:t>-- </a:t>
            </a:r>
            <a:r>
              <a:rPr lang="en-US" dirty="0" smtClean="0"/>
              <a:t>Lecture #30</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00"/>
            <a:ext cx="5727700" cy="474663"/>
          </a:xfrm>
        </p:spPr>
        <p:txBody>
          <a:bodyPr/>
          <a:lstStyle/>
          <a:p>
            <a:r>
              <a:rPr lang="en-US"/>
              <a:t>Click to edit Master title style</a:t>
            </a:r>
          </a:p>
        </p:txBody>
      </p:sp>
      <p:sp>
        <p:nvSpPr>
          <p:cNvPr id="3" name="Text Placeholder 2"/>
          <p:cNvSpPr>
            <a:spLocks noGrp="1"/>
          </p:cNvSpPr>
          <p:nvPr>
            <p:ph type="body" sz="half" idx="1"/>
          </p:nvPr>
        </p:nvSpPr>
        <p:spPr>
          <a:xfrm>
            <a:off x="685800" y="1143000"/>
            <a:ext cx="3848100" cy="2138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86300" y="1143000"/>
            <a:ext cx="3848100" cy="992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86300" y="2287588"/>
            <a:ext cx="3848100" cy="993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00"/>
            <a:ext cx="5727700" cy="474663"/>
          </a:xfrm>
        </p:spPr>
        <p:txBody>
          <a:bodyPr/>
          <a:lstStyle/>
          <a:p>
            <a:r>
              <a:rPr lang="en-US"/>
              <a:t>Click to edit Master title style</a:t>
            </a:r>
          </a:p>
        </p:txBody>
      </p:sp>
      <p:sp>
        <p:nvSpPr>
          <p:cNvPr id="3" name="Content Placeholder 2"/>
          <p:cNvSpPr>
            <a:spLocks noGrp="1"/>
          </p:cNvSpPr>
          <p:nvPr>
            <p:ph sz="quarter" idx="1"/>
          </p:nvPr>
        </p:nvSpPr>
        <p:spPr>
          <a:xfrm>
            <a:off x="685800" y="1143000"/>
            <a:ext cx="3848100" cy="992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86300" y="1143000"/>
            <a:ext cx="3848100" cy="992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2287588"/>
            <a:ext cx="7848600" cy="993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1CB0A9-46EF-E54E-8223-02A20BF5AFA2}" type="datetime1">
              <a:rPr lang="en-US" smtClean="0"/>
              <a:pPr/>
              <a:t>8/9/2011</a:t>
            </a:fld>
            <a:endParaRPr lang="en-US"/>
          </a:p>
        </p:txBody>
      </p:sp>
      <p:sp>
        <p:nvSpPr>
          <p:cNvPr id="5" name="Footer Placeholder 4"/>
          <p:cNvSpPr>
            <a:spLocks noGrp="1"/>
          </p:cNvSpPr>
          <p:nvPr>
            <p:ph type="ftr" sz="quarter" idx="11"/>
          </p:nvPr>
        </p:nvSpPr>
        <p:spPr/>
        <p:txBody>
          <a:bodyPr/>
          <a:lstStyle/>
          <a:p>
            <a:r>
              <a:rPr lang="en-US" dirty="0" smtClean="0"/>
              <a:t>Summer 2011 </a:t>
            </a:r>
            <a:r>
              <a:rPr lang="en-US" dirty="0" smtClean="0"/>
              <a:t>-- </a:t>
            </a:r>
            <a:r>
              <a:rPr lang="en-US" dirty="0" smtClean="0"/>
              <a:t>Lecture #30</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DBD8C08-A650-0B4D-9153-97F67A614100}" type="datetime1">
              <a:rPr lang="en-US" smtClean="0"/>
              <a:pPr/>
              <a:t>8/9/2011</a:t>
            </a:fld>
            <a:endParaRPr lang="en-US"/>
          </a:p>
        </p:txBody>
      </p:sp>
      <p:sp>
        <p:nvSpPr>
          <p:cNvPr id="5" name="Footer Placeholder 4"/>
          <p:cNvSpPr>
            <a:spLocks noGrp="1"/>
          </p:cNvSpPr>
          <p:nvPr>
            <p:ph type="ftr" sz="quarter" idx="11"/>
          </p:nvPr>
        </p:nvSpPr>
        <p:spPr/>
        <p:txBody>
          <a:bodyPr/>
          <a:lstStyle/>
          <a:p>
            <a:r>
              <a:rPr lang="en-US" dirty="0" smtClean="0"/>
              <a:t>Summer 2011 </a:t>
            </a:r>
            <a:r>
              <a:rPr lang="en-US" dirty="0" smtClean="0"/>
              <a:t>-- </a:t>
            </a:r>
            <a:r>
              <a:rPr lang="en-US" dirty="0" smtClean="0"/>
              <a:t>Lecture #30</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37570E4-A1A2-704A-A72D-B0E031A8B90A}" type="datetime1">
              <a:rPr lang="en-US" smtClean="0"/>
              <a:pPr/>
              <a:t>8/9/2011</a:t>
            </a:fld>
            <a:endParaRPr lang="en-US"/>
          </a:p>
        </p:txBody>
      </p:sp>
      <p:sp>
        <p:nvSpPr>
          <p:cNvPr id="6" name="Footer Placeholder 5"/>
          <p:cNvSpPr>
            <a:spLocks noGrp="1"/>
          </p:cNvSpPr>
          <p:nvPr>
            <p:ph type="ftr" sz="quarter" idx="11"/>
          </p:nvPr>
        </p:nvSpPr>
        <p:spPr/>
        <p:txBody>
          <a:bodyPr/>
          <a:lstStyle/>
          <a:p>
            <a:r>
              <a:rPr lang="en-US" dirty="0" smtClean="0"/>
              <a:t>Summer 2011 </a:t>
            </a:r>
            <a:r>
              <a:rPr lang="en-US" dirty="0" smtClean="0"/>
              <a:t>-- </a:t>
            </a:r>
            <a:r>
              <a:rPr lang="en-US" dirty="0" smtClean="0"/>
              <a:t>Lecture #30</a:t>
            </a:r>
            <a:endParaRPr lang="en-US" dirty="0"/>
          </a:p>
        </p:txBody>
      </p:sp>
      <p:sp>
        <p:nvSpPr>
          <p:cNvPr id="7" name="Slide Number Placeholder 6"/>
          <p:cNvSpPr>
            <a:spLocks noGrp="1"/>
          </p:cNvSpPr>
          <p:nvPr>
            <p:ph type="sldNum" sz="quarter" idx="12"/>
          </p:nvPr>
        </p:nvSpPr>
        <p:spPr/>
        <p:txBody>
          <a:bodyPr/>
          <a:lstStyle/>
          <a:p>
            <a:fld id="{3CC63E4C-4642-794D-A2FD-70F6B81535F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C68F099-BADC-7645-8FEA-729635DD679C}" type="datetime1">
              <a:rPr lang="en-US" smtClean="0"/>
              <a:pPr/>
              <a:t>8/9/2011</a:t>
            </a:fld>
            <a:endParaRPr lang="en-US"/>
          </a:p>
        </p:txBody>
      </p:sp>
      <p:sp>
        <p:nvSpPr>
          <p:cNvPr id="8" name="Footer Placeholder 7"/>
          <p:cNvSpPr>
            <a:spLocks noGrp="1"/>
          </p:cNvSpPr>
          <p:nvPr>
            <p:ph type="ftr" sz="quarter" idx="11"/>
          </p:nvPr>
        </p:nvSpPr>
        <p:spPr/>
        <p:txBody>
          <a:bodyPr/>
          <a:lstStyle/>
          <a:p>
            <a:r>
              <a:rPr lang="en-US" dirty="0" smtClean="0"/>
              <a:t>Summer 2011 </a:t>
            </a:r>
            <a:r>
              <a:rPr lang="en-US" dirty="0" smtClean="0"/>
              <a:t>-- </a:t>
            </a:r>
            <a:r>
              <a:rPr lang="en-US" dirty="0" smtClean="0"/>
              <a:t>Lecture #30</a:t>
            </a:r>
            <a:endParaRPr lang="en-US" dirty="0"/>
          </a:p>
        </p:txBody>
      </p:sp>
      <p:sp>
        <p:nvSpPr>
          <p:cNvPr id="9" name="Slide Number Placeholder 8"/>
          <p:cNvSpPr>
            <a:spLocks noGrp="1"/>
          </p:cNvSpPr>
          <p:nvPr>
            <p:ph type="sldNum" sz="quarter" idx="12"/>
          </p:nvPr>
        </p:nvSpPr>
        <p:spPr/>
        <p:txBody>
          <a:bodyPr/>
          <a:lstStyle/>
          <a:p>
            <a:fld id="{3CC63E4C-4642-794D-A2FD-70F6B81535F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081CFC9-AA72-2043-8677-073AADF44C41}" type="datetime1">
              <a:rPr lang="en-US" smtClean="0"/>
              <a:pPr/>
              <a:t>8/9/2011</a:t>
            </a:fld>
            <a:endParaRPr lang="en-US"/>
          </a:p>
        </p:txBody>
      </p:sp>
      <p:sp>
        <p:nvSpPr>
          <p:cNvPr id="4" name="Footer Placeholder 3"/>
          <p:cNvSpPr>
            <a:spLocks noGrp="1"/>
          </p:cNvSpPr>
          <p:nvPr>
            <p:ph type="ftr" sz="quarter" idx="11"/>
          </p:nvPr>
        </p:nvSpPr>
        <p:spPr/>
        <p:txBody>
          <a:bodyPr/>
          <a:lstStyle/>
          <a:p>
            <a:r>
              <a:rPr lang="en-US" dirty="0" smtClean="0"/>
              <a:t>Summer 2011 </a:t>
            </a:r>
            <a:r>
              <a:rPr lang="en-US" dirty="0" smtClean="0"/>
              <a:t>-- </a:t>
            </a:r>
            <a:r>
              <a:rPr lang="en-US" dirty="0" smtClean="0"/>
              <a:t>Lecture #30</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6821CA-542A-9F4B-960E-94B74A02B228}" type="datetime1">
              <a:rPr lang="en-US" smtClean="0"/>
              <a:pPr/>
              <a:t>8/9/2011</a:t>
            </a:fld>
            <a:endParaRPr lang="en-US"/>
          </a:p>
        </p:txBody>
      </p:sp>
      <p:sp>
        <p:nvSpPr>
          <p:cNvPr id="3" name="Footer Placeholder 2"/>
          <p:cNvSpPr>
            <a:spLocks noGrp="1"/>
          </p:cNvSpPr>
          <p:nvPr>
            <p:ph type="ftr" sz="quarter" idx="11"/>
          </p:nvPr>
        </p:nvSpPr>
        <p:spPr/>
        <p:txBody>
          <a:bodyPr/>
          <a:lstStyle/>
          <a:p>
            <a:r>
              <a:rPr lang="en-US" dirty="0" smtClean="0"/>
              <a:t>Summer 2011 </a:t>
            </a:r>
            <a:r>
              <a:rPr lang="en-US" dirty="0" smtClean="0"/>
              <a:t>-- </a:t>
            </a:r>
            <a:r>
              <a:rPr lang="en-US" dirty="0" smtClean="0"/>
              <a:t>Lecture #30</a:t>
            </a:r>
            <a:endParaRPr lang="en-US" dirty="0"/>
          </a:p>
        </p:txBody>
      </p:sp>
      <p:sp>
        <p:nvSpPr>
          <p:cNvPr id="4" name="Slide Number Placeholder 3"/>
          <p:cNvSpPr>
            <a:spLocks noGrp="1"/>
          </p:cNvSpPr>
          <p:nvPr>
            <p:ph type="sldNum" sz="quarter" idx="12"/>
          </p:nvPr>
        </p:nvSpPr>
        <p:spPr/>
        <p:txBody>
          <a:bodyPr/>
          <a:lstStyle/>
          <a:p>
            <a:fld id="{3CC63E4C-4642-794D-A2FD-70F6B81535F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AAA41B-E25E-E141-8EC0-44FD5B7A3C13}" type="datetime1">
              <a:rPr lang="en-US" smtClean="0"/>
              <a:pPr/>
              <a:t>8/9/2011</a:t>
            </a:fld>
            <a:endParaRPr lang="en-US"/>
          </a:p>
        </p:txBody>
      </p:sp>
      <p:sp>
        <p:nvSpPr>
          <p:cNvPr id="6" name="Footer Placeholder 5"/>
          <p:cNvSpPr>
            <a:spLocks noGrp="1"/>
          </p:cNvSpPr>
          <p:nvPr>
            <p:ph type="ftr" sz="quarter" idx="11"/>
          </p:nvPr>
        </p:nvSpPr>
        <p:spPr/>
        <p:txBody>
          <a:bodyPr/>
          <a:lstStyle/>
          <a:p>
            <a:r>
              <a:rPr lang="en-US" dirty="0" smtClean="0"/>
              <a:t>Summer 2011 </a:t>
            </a:r>
            <a:r>
              <a:rPr lang="en-US" dirty="0" smtClean="0"/>
              <a:t>-- </a:t>
            </a:r>
            <a:r>
              <a:rPr lang="en-US" dirty="0" smtClean="0"/>
              <a:t>Lecture #30</a:t>
            </a:r>
            <a:endParaRPr lang="en-US" dirty="0"/>
          </a:p>
        </p:txBody>
      </p:sp>
      <p:sp>
        <p:nvSpPr>
          <p:cNvPr id="7" name="Slide Number Placeholder 6"/>
          <p:cNvSpPr>
            <a:spLocks noGrp="1"/>
          </p:cNvSpPr>
          <p:nvPr>
            <p:ph type="sldNum" sz="quarter" idx="12"/>
          </p:nvPr>
        </p:nvSpPr>
        <p:spPr/>
        <p:txBody>
          <a:bodyPr/>
          <a:lstStyle/>
          <a:p>
            <a:fld id="{3CC63E4C-4642-794D-A2FD-70F6B81535F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80B34B-7391-F445-A8F0-D86CD7BDE44F}" type="datetime1">
              <a:rPr lang="en-US" smtClean="0"/>
              <a:pPr/>
              <a:t>8/9/2011</a:t>
            </a:fld>
            <a:endParaRPr lang="en-US"/>
          </a:p>
        </p:txBody>
      </p:sp>
      <p:sp>
        <p:nvSpPr>
          <p:cNvPr id="6" name="Footer Placeholder 5"/>
          <p:cNvSpPr>
            <a:spLocks noGrp="1"/>
          </p:cNvSpPr>
          <p:nvPr>
            <p:ph type="ftr" sz="quarter" idx="11"/>
          </p:nvPr>
        </p:nvSpPr>
        <p:spPr/>
        <p:txBody>
          <a:bodyPr/>
          <a:lstStyle/>
          <a:p>
            <a:r>
              <a:rPr lang="en-US" dirty="0" smtClean="0"/>
              <a:t>Summer 2011 </a:t>
            </a:r>
            <a:r>
              <a:rPr lang="en-US" dirty="0" smtClean="0"/>
              <a:t>-- </a:t>
            </a:r>
            <a:r>
              <a:rPr lang="en-US" dirty="0" smtClean="0"/>
              <a:t>Lecture #30</a:t>
            </a:r>
            <a:endParaRPr lang="en-US" dirty="0"/>
          </a:p>
        </p:txBody>
      </p:sp>
      <p:sp>
        <p:nvSpPr>
          <p:cNvPr id="7" name="Slide Number Placeholder 6"/>
          <p:cNvSpPr>
            <a:spLocks noGrp="1"/>
          </p:cNvSpPr>
          <p:nvPr>
            <p:ph type="sldNum" sz="quarter" idx="12"/>
          </p:nvPr>
        </p:nvSpPr>
        <p:spPr/>
        <p:txBody>
          <a:bodyPr/>
          <a:lstStyle/>
          <a:p>
            <a:fld id="{3CC63E4C-4642-794D-A2FD-70F6B81535F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1AF5EA-ACE2-5240-93B1-F8872CE6F620}" type="datetime1">
              <a:rPr lang="en-US" smtClean="0"/>
              <a:pPr/>
              <a:t>8/9/2011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Summer 2011 </a:t>
            </a:r>
            <a:r>
              <a:rPr lang="en-US" dirty="0" smtClean="0"/>
              <a:t>-- </a:t>
            </a:r>
            <a:r>
              <a:rPr lang="en-US" dirty="0" smtClean="0"/>
              <a:t>Lecture #30</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C63E4C-4642-794D-A2FD-70F6B81535F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iming>
    <p:tnLst>
      <p:par>
        <p:cTn id="1" dur="indefinite" restart="never" nodeType="tmRoot"/>
      </p:par>
    </p:tnLst>
  </p:timing>
  <p:hf hdr="0"/>
  <p:txStyles>
    <p:titleStyle>
      <a:lvl1pPr algn="ctr" defTabSz="457200" rtl="0" eaLnBrk="1" latinLnBrk="0" hangingPunct="1">
        <a:spcBef>
          <a:spcPct val="0"/>
        </a:spcBef>
        <a:buNone/>
        <a:defRPr sz="4400" kern="1200">
          <a:solidFill>
            <a:srgbClr val="FF0000"/>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image" Target="../media/image21.jpeg"/><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2.xml"/><Relationship Id="rId7" Type="http://schemas.openxmlformats.org/officeDocument/2006/relationships/image" Target="../media/image4.png"/><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3.jpeg"/><Relationship Id="rId5" Type="http://schemas.openxmlformats.org/officeDocument/2006/relationships/oleObject" Target="../embeddings/oleObject1.bin"/><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image" Target="../media/image6.png"/><Relationship Id="rId4" Type="http://schemas.openxmlformats.org/officeDocument/2006/relationships/oleObject" Target="../embeddings/oleObject2.bin"/></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7.jpeg"/><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image" Target="../media/image6.png"/><Relationship Id="rId5" Type="http://schemas.openxmlformats.org/officeDocument/2006/relationships/oleObject" Target="../embeddings/oleObject3.bin"/><Relationship Id="rId4" Type="http://schemas.openxmlformats.org/officeDocument/2006/relationships/audio" Target="../media/audio1.bin"/></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8797" y="2130425"/>
            <a:ext cx="8068733" cy="1470025"/>
          </a:xfrm>
        </p:spPr>
        <p:txBody>
          <a:bodyPr>
            <a:normAutofit fontScale="90000"/>
          </a:bodyPr>
          <a:lstStyle/>
          <a:p>
            <a:r>
              <a:rPr lang="en-US" dirty="0" smtClean="0"/>
              <a:t>CS 61C: Great Ideas in Computer Architecture (Machine Structures)</a:t>
            </a:r>
            <a:br>
              <a:rPr lang="en-US" dirty="0" smtClean="0"/>
            </a:br>
            <a:r>
              <a:rPr lang="en-US" i="1" dirty="0" smtClean="0"/>
              <a:t>Course Summary</a:t>
            </a:r>
            <a:endParaRPr lang="en-US" i="1" dirty="0"/>
          </a:p>
        </p:txBody>
      </p:sp>
      <p:sp>
        <p:nvSpPr>
          <p:cNvPr id="3" name="Subtitle 2"/>
          <p:cNvSpPr>
            <a:spLocks noGrp="1"/>
          </p:cNvSpPr>
          <p:nvPr>
            <p:ph type="subTitle" idx="1"/>
          </p:nvPr>
        </p:nvSpPr>
        <p:spPr/>
        <p:txBody>
          <a:bodyPr>
            <a:normAutofit/>
          </a:bodyPr>
          <a:lstStyle/>
          <a:p>
            <a:r>
              <a:rPr lang="en-US" dirty="0" smtClean="0"/>
              <a:t>Instructor:</a:t>
            </a:r>
            <a:r>
              <a:rPr lang="en-US" dirty="0" smtClean="0"/>
              <a:t/>
            </a:r>
            <a:br>
              <a:rPr lang="en-US" dirty="0" smtClean="0"/>
            </a:br>
            <a:r>
              <a:rPr lang="en-US" dirty="0" smtClean="0"/>
              <a:t>Michael Greenbaum</a:t>
            </a:r>
            <a:endParaRPr lang="en-US" dirty="0" smtClean="0"/>
          </a:p>
        </p:txBody>
      </p:sp>
      <p:sp>
        <p:nvSpPr>
          <p:cNvPr id="4" name="Slide Number Placeholder 3"/>
          <p:cNvSpPr>
            <a:spLocks noGrp="1"/>
          </p:cNvSpPr>
          <p:nvPr>
            <p:ph type="sldNum" sz="quarter" idx="12"/>
          </p:nvPr>
        </p:nvSpPr>
        <p:spPr/>
        <p:txBody>
          <a:bodyPr/>
          <a:lstStyle/>
          <a:p>
            <a:fld id="{F4BA2A7E-5181-A840-825F-018EFA86BC7E}" type="slidenum">
              <a:rPr lang="en-US" smtClean="0"/>
              <a:pPr/>
              <a:t>1</a:t>
            </a:fld>
            <a:endParaRPr lang="en-US"/>
          </a:p>
        </p:txBody>
      </p:sp>
      <p:sp>
        <p:nvSpPr>
          <p:cNvPr id="8" name="Footer Placeholder 7"/>
          <p:cNvSpPr>
            <a:spLocks noGrp="1"/>
          </p:cNvSpPr>
          <p:nvPr>
            <p:ph type="ftr" sz="quarter" idx="11"/>
          </p:nvPr>
        </p:nvSpPr>
        <p:spPr/>
        <p:txBody>
          <a:bodyPr/>
          <a:lstStyle/>
          <a:p>
            <a:r>
              <a:rPr lang="en-US" dirty="0" smtClean="0"/>
              <a:t>Summer 2011 </a:t>
            </a:r>
            <a:r>
              <a:rPr lang="en-US" dirty="0" smtClean="0"/>
              <a:t>-- </a:t>
            </a:r>
            <a:r>
              <a:rPr lang="en-US" dirty="0" smtClean="0"/>
              <a:t>Lecture #30</a:t>
            </a:r>
            <a:endParaRPr lang="en-US" dirty="0"/>
          </a:p>
        </p:txBody>
      </p:sp>
      <p:sp>
        <p:nvSpPr>
          <p:cNvPr id="9" name="Date Placeholder 8"/>
          <p:cNvSpPr>
            <a:spLocks noGrp="1"/>
          </p:cNvSpPr>
          <p:nvPr>
            <p:ph type="dt" sz="half" idx="10"/>
          </p:nvPr>
        </p:nvSpPr>
        <p:spPr/>
        <p:txBody>
          <a:bodyPr/>
          <a:lstStyle/>
          <a:p>
            <a:fld id="{43EF32A0-CF4C-7E43-907F-AECEF23CEE93}" type="datetime1">
              <a:rPr lang="en-US" smtClean="0"/>
              <a:pPr/>
              <a:t>8/9/2011</a:t>
            </a:fld>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nSpc>
                <a:spcPct val="85000"/>
              </a:lnSpc>
            </a:pPr>
            <a:r>
              <a:rPr lang="en-US" dirty="0" smtClean="0"/>
              <a:t>#3: Principle </a:t>
            </a:r>
            <a:r>
              <a:rPr lang="en-US" dirty="0" smtClean="0"/>
              <a:t>of Locality/</a:t>
            </a:r>
            <a:br>
              <a:rPr lang="en-US" dirty="0" smtClean="0"/>
            </a:br>
            <a:r>
              <a:rPr lang="en-US" dirty="0" smtClean="0"/>
              <a:t>Memory Hierarchy</a:t>
            </a:r>
            <a:endParaRPr lang="en-US" dirty="0"/>
          </a:p>
        </p:txBody>
      </p:sp>
      <p:sp>
        <p:nvSpPr>
          <p:cNvPr id="4" name="Date Placeholder 3"/>
          <p:cNvSpPr>
            <a:spLocks noGrp="1"/>
          </p:cNvSpPr>
          <p:nvPr>
            <p:ph type="dt" sz="half" idx="10"/>
          </p:nvPr>
        </p:nvSpPr>
        <p:spPr/>
        <p:txBody>
          <a:bodyPr/>
          <a:lstStyle/>
          <a:p>
            <a:fld id="{62C8935E-4FBE-E649-9C8F-3033F02BC201}" type="datetime1">
              <a:rPr lang="en-US" smtClean="0"/>
              <a:pPr/>
              <a:t>8/10/2011</a:t>
            </a:fld>
            <a:endParaRPr lang="en-US"/>
          </a:p>
        </p:txBody>
      </p:sp>
      <p:sp>
        <p:nvSpPr>
          <p:cNvPr id="5" name="Footer Placeholder 4"/>
          <p:cNvSpPr>
            <a:spLocks noGrp="1"/>
          </p:cNvSpPr>
          <p:nvPr>
            <p:ph type="ftr" sz="quarter" idx="11"/>
          </p:nvPr>
        </p:nvSpPr>
        <p:spPr/>
        <p:txBody>
          <a:bodyPr/>
          <a:lstStyle/>
          <a:p>
            <a:r>
              <a:rPr lang="en-US" smtClean="0"/>
              <a:t>Spring 2011 -- Lecture #1</a:t>
            </a:r>
            <a:endParaRPr lang="en-US"/>
          </a:p>
        </p:txBody>
      </p:sp>
      <p:sp>
        <p:nvSpPr>
          <p:cNvPr id="6" name="Slide Number Placeholder 5"/>
          <p:cNvSpPr>
            <a:spLocks noGrp="1"/>
          </p:cNvSpPr>
          <p:nvPr>
            <p:ph type="sldNum" sz="quarter" idx="12"/>
          </p:nvPr>
        </p:nvSpPr>
        <p:spPr/>
        <p:txBody>
          <a:bodyPr/>
          <a:lstStyle/>
          <a:p>
            <a:fld id="{3CC63E4C-4642-794D-A2FD-70F6B81535F5}" type="slidenum">
              <a:rPr lang="en-US" smtClean="0"/>
              <a:pPr/>
              <a:t>10</a:t>
            </a:fld>
            <a:endParaRPr lang="en-US"/>
          </a:p>
        </p:txBody>
      </p:sp>
      <p:pic>
        <p:nvPicPr>
          <p:cNvPr id="41987" name="Picture 3"/>
          <p:cNvPicPr>
            <a:picLocks noChangeAspect="1" noChangeArrowheads="1"/>
          </p:cNvPicPr>
          <p:nvPr/>
        </p:nvPicPr>
        <p:blipFill>
          <a:blip r:embed="rId2"/>
          <a:srcRect/>
          <a:stretch>
            <a:fillRect/>
          </a:stretch>
        </p:blipFill>
        <p:spPr bwMode="auto">
          <a:xfrm>
            <a:off x="56622" y="1388529"/>
            <a:ext cx="9053512" cy="5384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Content Placeholder 30"/>
          <p:cNvSpPr>
            <a:spLocks noGrp="1"/>
          </p:cNvSpPr>
          <p:nvPr>
            <p:ph idx="1"/>
          </p:nvPr>
        </p:nvSpPr>
        <p:spPr>
          <a:xfrm>
            <a:off x="457200" y="1262063"/>
            <a:ext cx="8229600" cy="4525962"/>
          </a:xfrm>
        </p:spPr>
        <p:txBody>
          <a:bodyPr/>
          <a:lstStyle/>
          <a:p>
            <a:pPr eaLnBrk="1" hangingPunct="1"/>
            <a:r>
              <a:rPr lang="en-US" sz="2400" smtClean="0"/>
              <a:t>Take advantage of the </a:t>
            </a:r>
            <a:r>
              <a:rPr lang="en-US" sz="2400" smtClean="0">
                <a:solidFill>
                  <a:srgbClr val="FF0000"/>
                </a:solidFill>
              </a:rPr>
              <a:t>principle of locality </a:t>
            </a:r>
            <a:r>
              <a:rPr lang="en-US" sz="2400" smtClean="0"/>
              <a:t>to present the user with as much memory as is available in the </a:t>
            </a:r>
            <a:r>
              <a:rPr lang="en-US" sz="2400" i="1" smtClean="0"/>
              <a:t>cheapest</a:t>
            </a:r>
            <a:r>
              <a:rPr lang="en-US" sz="2400" smtClean="0"/>
              <a:t> technology at the speed offered by the </a:t>
            </a:r>
            <a:r>
              <a:rPr lang="en-US" sz="2400" i="1" smtClean="0"/>
              <a:t>fastest</a:t>
            </a:r>
            <a:r>
              <a:rPr lang="en-US" sz="2400" smtClean="0"/>
              <a:t> technology</a:t>
            </a:r>
          </a:p>
          <a:p>
            <a:pPr eaLnBrk="1" hangingPunct="1"/>
            <a:endParaRPr lang="en-US" smtClean="0"/>
          </a:p>
        </p:txBody>
      </p:sp>
      <p:sp>
        <p:nvSpPr>
          <p:cNvPr id="25603" name="Rectangle 2"/>
          <p:cNvSpPr>
            <a:spLocks noChangeArrowheads="1"/>
          </p:cNvSpPr>
          <p:nvPr/>
        </p:nvSpPr>
        <p:spPr bwMode="auto">
          <a:xfrm>
            <a:off x="609600" y="2840038"/>
            <a:ext cx="4953000" cy="2209800"/>
          </a:xfrm>
          <a:prstGeom prst="rect">
            <a:avLst/>
          </a:prstGeom>
          <a:solidFill>
            <a:schemeClr val="bg1"/>
          </a:solidFill>
          <a:ln w="38100">
            <a:solidFill>
              <a:schemeClr val="accent2"/>
            </a:solidFill>
            <a:prstDash val="sysDot"/>
            <a:miter lim="800000"/>
            <a:headEnd/>
            <a:tailEnd/>
          </a:ln>
        </p:spPr>
        <p:txBody>
          <a:bodyPr wrap="none" anchor="ctr">
            <a:prstTxWarp prst="textNoShape">
              <a:avLst/>
            </a:prstTxWarp>
          </a:bodyPr>
          <a:lstStyle/>
          <a:p>
            <a:endParaRPr lang="en-US">
              <a:latin typeface="Calibri" charset="0"/>
            </a:endParaRPr>
          </a:p>
        </p:txBody>
      </p:sp>
      <p:sp>
        <p:nvSpPr>
          <p:cNvPr id="25604" name="Rectangle 3" descr="10%"/>
          <p:cNvSpPr>
            <a:spLocks noChangeArrowheads="1"/>
          </p:cNvSpPr>
          <p:nvPr/>
        </p:nvSpPr>
        <p:spPr bwMode="auto">
          <a:xfrm>
            <a:off x="4395788" y="3678238"/>
            <a:ext cx="808037" cy="1074737"/>
          </a:xfrm>
          <a:prstGeom prst="rect">
            <a:avLst/>
          </a:prstGeom>
          <a:solidFill>
            <a:srgbClr val="DA1F28"/>
          </a:solidFill>
          <a:ln w="28575">
            <a:solidFill>
              <a:schemeClr val="tx1"/>
            </a:solidFill>
            <a:miter lim="800000"/>
            <a:headEnd/>
            <a:tailEnd/>
          </a:ln>
        </p:spPr>
        <p:txBody>
          <a:bodyPr wrap="none" lIns="90488" tIns="44450" rIns="90488" bIns="44450">
            <a:prstTxWarp prst="textNoShape">
              <a:avLst/>
            </a:prstTxWarp>
            <a:spAutoFit/>
          </a:bodyPr>
          <a:lstStyle/>
          <a:p>
            <a:pPr algn="ctr"/>
            <a:r>
              <a:rPr lang="en-US" sz="1600">
                <a:solidFill>
                  <a:srgbClr val="000000"/>
                </a:solidFill>
                <a:latin typeface="Calibri" charset="0"/>
              </a:rPr>
              <a:t>Second</a:t>
            </a:r>
          </a:p>
          <a:p>
            <a:pPr algn="ctr"/>
            <a:r>
              <a:rPr lang="en-US" sz="1600">
                <a:solidFill>
                  <a:srgbClr val="000000"/>
                </a:solidFill>
                <a:latin typeface="Calibri" charset="0"/>
              </a:rPr>
              <a:t>Level</a:t>
            </a:r>
          </a:p>
          <a:p>
            <a:pPr algn="ctr"/>
            <a:r>
              <a:rPr lang="en-US" sz="1600">
                <a:solidFill>
                  <a:srgbClr val="000000"/>
                </a:solidFill>
                <a:latin typeface="Calibri" charset="0"/>
              </a:rPr>
              <a:t>Cache</a:t>
            </a:r>
          </a:p>
          <a:p>
            <a:pPr algn="ctr"/>
            <a:r>
              <a:rPr lang="en-US" sz="1600">
                <a:solidFill>
                  <a:srgbClr val="000000"/>
                </a:solidFill>
                <a:latin typeface="Calibri" charset="0"/>
              </a:rPr>
              <a:t>(SRAM)</a:t>
            </a:r>
          </a:p>
        </p:txBody>
      </p:sp>
      <p:sp>
        <p:nvSpPr>
          <p:cNvPr id="25605" name="Rectangle 4" descr="10%"/>
          <p:cNvSpPr>
            <a:spLocks noChangeArrowheads="1"/>
          </p:cNvSpPr>
          <p:nvPr/>
        </p:nvSpPr>
        <p:spPr bwMode="auto">
          <a:xfrm>
            <a:off x="2514600" y="4364038"/>
            <a:ext cx="228600" cy="609600"/>
          </a:xfrm>
          <a:prstGeom prst="rect">
            <a:avLst/>
          </a:prstGeom>
          <a:solidFill>
            <a:srgbClr val="FF0000"/>
          </a:solidFill>
          <a:ln w="25400">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25606" name="Rectangle 5"/>
          <p:cNvSpPr>
            <a:spLocks noGrp="1" noChangeArrowheads="1"/>
          </p:cNvSpPr>
          <p:nvPr>
            <p:ph type="title"/>
          </p:nvPr>
        </p:nvSpPr>
        <p:spPr/>
        <p:txBody>
          <a:bodyPr/>
          <a:lstStyle/>
          <a:p>
            <a:pPr eaLnBrk="1" hangingPunct="1"/>
            <a:r>
              <a:rPr lang="en-US" smtClean="0"/>
              <a:t>Typical Memory Hierarchy</a:t>
            </a:r>
          </a:p>
        </p:txBody>
      </p:sp>
      <p:sp>
        <p:nvSpPr>
          <p:cNvPr id="25607" name="Rectangle 6"/>
          <p:cNvSpPr>
            <a:spLocks noChangeArrowheads="1"/>
          </p:cNvSpPr>
          <p:nvPr/>
        </p:nvSpPr>
        <p:spPr bwMode="auto">
          <a:xfrm>
            <a:off x="838200" y="3144838"/>
            <a:ext cx="2716213" cy="242887"/>
          </a:xfrm>
          <a:prstGeom prst="rect">
            <a:avLst/>
          </a:prstGeom>
          <a:noFill/>
          <a:ln w="25400">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25608" name="Rectangle 7"/>
          <p:cNvSpPr>
            <a:spLocks noChangeArrowheads="1"/>
          </p:cNvSpPr>
          <p:nvPr/>
        </p:nvSpPr>
        <p:spPr bwMode="auto">
          <a:xfrm>
            <a:off x="1752600" y="3068638"/>
            <a:ext cx="798513" cy="336550"/>
          </a:xfrm>
          <a:prstGeom prst="rect">
            <a:avLst/>
          </a:prstGeom>
          <a:noFill/>
          <a:ln w="12700">
            <a:noFill/>
            <a:miter lim="800000"/>
            <a:headEnd/>
            <a:tailEnd/>
          </a:ln>
        </p:spPr>
        <p:txBody>
          <a:bodyPr wrap="none" lIns="90488" tIns="44450" rIns="90488" bIns="44450">
            <a:prstTxWarp prst="textNoShape">
              <a:avLst/>
            </a:prstTxWarp>
            <a:spAutoFit/>
          </a:bodyPr>
          <a:lstStyle/>
          <a:p>
            <a:r>
              <a:rPr lang="en-US" sz="1600">
                <a:latin typeface="Calibri" charset="0"/>
              </a:rPr>
              <a:t>Control</a:t>
            </a:r>
          </a:p>
        </p:txBody>
      </p:sp>
      <p:sp>
        <p:nvSpPr>
          <p:cNvPr id="25609" name="Rectangle 8"/>
          <p:cNvSpPr>
            <a:spLocks noChangeArrowheads="1"/>
          </p:cNvSpPr>
          <p:nvPr/>
        </p:nvSpPr>
        <p:spPr bwMode="auto">
          <a:xfrm>
            <a:off x="788988" y="3602038"/>
            <a:ext cx="1422400" cy="1347787"/>
          </a:xfrm>
          <a:prstGeom prst="rect">
            <a:avLst/>
          </a:prstGeom>
          <a:noFill/>
          <a:ln w="25400">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25610" name="Rectangle 9"/>
          <p:cNvSpPr>
            <a:spLocks noChangeArrowheads="1"/>
          </p:cNvSpPr>
          <p:nvPr/>
        </p:nvSpPr>
        <p:spPr bwMode="auto">
          <a:xfrm>
            <a:off x="838200" y="4135438"/>
            <a:ext cx="950913" cy="336550"/>
          </a:xfrm>
          <a:prstGeom prst="rect">
            <a:avLst/>
          </a:prstGeom>
          <a:noFill/>
          <a:ln w="12700">
            <a:noFill/>
            <a:miter lim="800000"/>
            <a:headEnd/>
            <a:tailEnd/>
          </a:ln>
        </p:spPr>
        <p:txBody>
          <a:bodyPr wrap="none" lIns="90488" tIns="44450" rIns="90488" bIns="44450">
            <a:prstTxWarp prst="textNoShape">
              <a:avLst/>
            </a:prstTxWarp>
            <a:spAutoFit/>
          </a:bodyPr>
          <a:lstStyle/>
          <a:p>
            <a:r>
              <a:rPr lang="en-US" sz="1600">
                <a:latin typeface="Calibri" charset="0"/>
              </a:rPr>
              <a:t>Datapath</a:t>
            </a:r>
          </a:p>
        </p:txBody>
      </p:sp>
      <p:sp>
        <p:nvSpPr>
          <p:cNvPr id="25611" name="Rectangle 10"/>
          <p:cNvSpPr>
            <a:spLocks noChangeArrowheads="1"/>
          </p:cNvSpPr>
          <p:nvPr/>
        </p:nvSpPr>
        <p:spPr bwMode="auto">
          <a:xfrm>
            <a:off x="7467600" y="2611438"/>
            <a:ext cx="1117600" cy="2432050"/>
          </a:xfrm>
          <a:prstGeom prst="rect">
            <a:avLst/>
          </a:prstGeom>
          <a:noFill/>
          <a:ln w="25400">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25612" name="Rectangle 11"/>
          <p:cNvSpPr>
            <a:spLocks noChangeArrowheads="1"/>
          </p:cNvSpPr>
          <p:nvPr/>
        </p:nvSpPr>
        <p:spPr bwMode="auto">
          <a:xfrm>
            <a:off x="7488238" y="3602038"/>
            <a:ext cx="1055687" cy="828675"/>
          </a:xfrm>
          <a:prstGeom prst="rect">
            <a:avLst/>
          </a:prstGeom>
          <a:noFill/>
          <a:ln w="12700">
            <a:noFill/>
            <a:miter lim="800000"/>
            <a:headEnd/>
            <a:tailEnd/>
          </a:ln>
        </p:spPr>
        <p:txBody>
          <a:bodyPr wrap="none" lIns="90488" tIns="44450" rIns="90488" bIns="44450">
            <a:prstTxWarp prst="textNoShape">
              <a:avLst/>
            </a:prstTxWarp>
            <a:spAutoFit/>
          </a:bodyPr>
          <a:lstStyle/>
          <a:p>
            <a:pPr algn="ctr"/>
            <a:r>
              <a:rPr lang="en-US" sz="1600">
                <a:latin typeface="Calibri" charset="0"/>
              </a:rPr>
              <a:t>Secondary</a:t>
            </a:r>
          </a:p>
          <a:p>
            <a:pPr algn="ctr"/>
            <a:r>
              <a:rPr lang="en-US" sz="1600">
                <a:latin typeface="Calibri" charset="0"/>
              </a:rPr>
              <a:t>Memory</a:t>
            </a:r>
          </a:p>
          <a:p>
            <a:pPr algn="ctr"/>
            <a:r>
              <a:rPr lang="en-US" sz="1600">
                <a:latin typeface="Calibri" charset="0"/>
              </a:rPr>
              <a:t>(Disk)</a:t>
            </a:r>
          </a:p>
        </p:txBody>
      </p:sp>
      <p:sp>
        <p:nvSpPr>
          <p:cNvPr id="25613" name="Rectangle 12"/>
          <p:cNvSpPr>
            <a:spLocks noChangeArrowheads="1"/>
          </p:cNvSpPr>
          <p:nvPr/>
        </p:nvSpPr>
        <p:spPr bwMode="auto">
          <a:xfrm>
            <a:off x="636588" y="2840038"/>
            <a:ext cx="3249612" cy="2219325"/>
          </a:xfrm>
          <a:prstGeom prst="rect">
            <a:avLst/>
          </a:prstGeom>
          <a:noFill/>
          <a:ln w="25400">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25614" name="Rectangle 13"/>
          <p:cNvSpPr>
            <a:spLocks noChangeArrowheads="1"/>
          </p:cNvSpPr>
          <p:nvPr/>
        </p:nvSpPr>
        <p:spPr bwMode="auto">
          <a:xfrm>
            <a:off x="1219200" y="2795588"/>
            <a:ext cx="1970088" cy="336550"/>
          </a:xfrm>
          <a:prstGeom prst="rect">
            <a:avLst/>
          </a:prstGeom>
          <a:noFill/>
          <a:ln w="12700">
            <a:noFill/>
            <a:miter lim="800000"/>
            <a:headEnd/>
            <a:tailEnd/>
          </a:ln>
        </p:spPr>
        <p:txBody>
          <a:bodyPr wrap="none" lIns="90488" tIns="44450" rIns="90488" bIns="44450">
            <a:prstTxWarp prst="textNoShape">
              <a:avLst/>
            </a:prstTxWarp>
            <a:spAutoFit/>
          </a:bodyPr>
          <a:lstStyle/>
          <a:p>
            <a:r>
              <a:rPr lang="en-US" sz="1600">
                <a:latin typeface="Calibri" charset="0"/>
              </a:rPr>
              <a:t>On-Chip Components</a:t>
            </a:r>
          </a:p>
        </p:txBody>
      </p:sp>
      <p:sp>
        <p:nvSpPr>
          <p:cNvPr id="25615" name="Line 14"/>
          <p:cNvSpPr>
            <a:spLocks noChangeShapeType="1"/>
          </p:cNvSpPr>
          <p:nvPr/>
        </p:nvSpPr>
        <p:spPr bwMode="auto">
          <a:xfrm flipV="1">
            <a:off x="2057400" y="2459038"/>
            <a:ext cx="5791200" cy="1676400"/>
          </a:xfrm>
          <a:prstGeom prst="line">
            <a:avLst/>
          </a:prstGeom>
          <a:noFill/>
          <a:ln w="28575">
            <a:solidFill>
              <a:schemeClr val="tx1"/>
            </a:solidFill>
            <a:prstDash val="dashDot"/>
            <a:round/>
            <a:headEnd/>
            <a:tailEnd/>
          </a:ln>
        </p:spPr>
        <p:txBody>
          <a:bodyPr wrap="none" anchor="ctr">
            <a:prstTxWarp prst="textNoShape">
              <a:avLst/>
            </a:prstTxWarp>
          </a:bodyPr>
          <a:lstStyle/>
          <a:p>
            <a:endParaRPr lang="en-US"/>
          </a:p>
        </p:txBody>
      </p:sp>
      <p:sp>
        <p:nvSpPr>
          <p:cNvPr id="25616" name="Line 15"/>
          <p:cNvSpPr>
            <a:spLocks noChangeShapeType="1"/>
          </p:cNvSpPr>
          <p:nvPr/>
        </p:nvSpPr>
        <p:spPr bwMode="auto">
          <a:xfrm>
            <a:off x="2154238" y="4908550"/>
            <a:ext cx="5541962" cy="217488"/>
          </a:xfrm>
          <a:prstGeom prst="line">
            <a:avLst/>
          </a:prstGeom>
          <a:noFill/>
          <a:ln w="28575">
            <a:solidFill>
              <a:schemeClr val="tx1"/>
            </a:solidFill>
            <a:prstDash val="dashDot"/>
            <a:round/>
            <a:headEnd/>
            <a:tailEnd/>
          </a:ln>
        </p:spPr>
        <p:txBody>
          <a:bodyPr wrap="none" anchor="ctr">
            <a:prstTxWarp prst="textNoShape">
              <a:avLst/>
            </a:prstTxWarp>
          </a:bodyPr>
          <a:lstStyle/>
          <a:p>
            <a:endParaRPr lang="en-US"/>
          </a:p>
        </p:txBody>
      </p:sp>
      <p:sp>
        <p:nvSpPr>
          <p:cNvPr id="25617" name="Rectangle 16"/>
          <p:cNvSpPr>
            <a:spLocks noChangeArrowheads="1"/>
          </p:cNvSpPr>
          <p:nvPr/>
        </p:nvSpPr>
        <p:spPr bwMode="auto">
          <a:xfrm>
            <a:off x="1779588" y="4202113"/>
            <a:ext cx="355600" cy="693737"/>
          </a:xfrm>
          <a:prstGeom prst="rect">
            <a:avLst/>
          </a:prstGeom>
          <a:noFill/>
          <a:ln w="25400">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25618" name="Rectangle 17"/>
          <p:cNvSpPr>
            <a:spLocks noChangeArrowheads="1"/>
          </p:cNvSpPr>
          <p:nvPr/>
        </p:nvSpPr>
        <p:spPr bwMode="auto">
          <a:xfrm rot="5400000">
            <a:off x="1489869" y="4506119"/>
            <a:ext cx="1011237" cy="333375"/>
          </a:xfrm>
          <a:prstGeom prst="rect">
            <a:avLst/>
          </a:prstGeom>
          <a:noFill/>
          <a:ln w="12700">
            <a:noFill/>
            <a:miter lim="800000"/>
            <a:headEnd/>
            <a:tailEnd/>
          </a:ln>
        </p:spPr>
        <p:txBody>
          <a:bodyPr lIns="90488" tIns="44450" rIns="90488" bIns="44450">
            <a:prstTxWarp prst="textNoShape">
              <a:avLst/>
            </a:prstTxWarp>
            <a:spAutoFit/>
          </a:bodyPr>
          <a:lstStyle/>
          <a:p>
            <a:r>
              <a:rPr lang="en-US" sz="1600">
                <a:latin typeface="Calibri" charset="0"/>
              </a:rPr>
              <a:t>RegFile</a:t>
            </a:r>
          </a:p>
        </p:txBody>
      </p:sp>
      <p:sp>
        <p:nvSpPr>
          <p:cNvPr id="25619" name="Rectangle 18" descr="10%"/>
          <p:cNvSpPr>
            <a:spLocks noChangeArrowheads="1"/>
          </p:cNvSpPr>
          <p:nvPr/>
        </p:nvSpPr>
        <p:spPr bwMode="auto">
          <a:xfrm>
            <a:off x="2971800" y="4364038"/>
            <a:ext cx="660400" cy="609600"/>
          </a:xfrm>
          <a:prstGeom prst="rect">
            <a:avLst/>
          </a:prstGeom>
          <a:solidFill>
            <a:srgbClr val="DA1F28"/>
          </a:solidFill>
          <a:ln w="25400">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25620" name="Rectangle 19" descr="10%"/>
          <p:cNvSpPr>
            <a:spLocks noChangeArrowheads="1"/>
          </p:cNvSpPr>
          <p:nvPr/>
        </p:nvSpPr>
        <p:spPr bwMode="auto">
          <a:xfrm>
            <a:off x="5867400" y="3525838"/>
            <a:ext cx="1041400" cy="1350962"/>
          </a:xfrm>
          <a:prstGeom prst="rect">
            <a:avLst/>
          </a:prstGeom>
          <a:noFill/>
          <a:ln w="25400">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25621" name="Rectangle 20"/>
          <p:cNvSpPr>
            <a:spLocks noChangeArrowheads="1"/>
          </p:cNvSpPr>
          <p:nvPr/>
        </p:nvSpPr>
        <p:spPr bwMode="auto">
          <a:xfrm>
            <a:off x="5959475" y="3830638"/>
            <a:ext cx="915988" cy="822325"/>
          </a:xfrm>
          <a:prstGeom prst="rect">
            <a:avLst/>
          </a:prstGeom>
          <a:noFill/>
          <a:ln w="12700">
            <a:noFill/>
            <a:miter lim="800000"/>
            <a:headEnd/>
            <a:tailEnd/>
          </a:ln>
        </p:spPr>
        <p:txBody>
          <a:bodyPr wrap="none" lIns="90488" tIns="44450" rIns="90488" bIns="44450">
            <a:prstTxWarp prst="textNoShape">
              <a:avLst/>
            </a:prstTxWarp>
            <a:spAutoFit/>
          </a:bodyPr>
          <a:lstStyle/>
          <a:p>
            <a:pPr algn="ctr"/>
            <a:r>
              <a:rPr lang="en-US" sz="1600">
                <a:solidFill>
                  <a:srgbClr val="000000"/>
                </a:solidFill>
                <a:latin typeface="Calibri" charset="0"/>
              </a:rPr>
              <a:t>Main</a:t>
            </a:r>
          </a:p>
          <a:p>
            <a:pPr algn="ctr"/>
            <a:r>
              <a:rPr lang="en-US" sz="1600">
                <a:solidFill>
                  <a:srgbClr val="000000"/>
                </a:solidFill>
                <a:latin typeface="Calibri" charset="0"/>
              </a:rPr>
              <a:t>Memory</a:t>
            </a:r>
          </a:p>
          <a:p>
            <a:pPr algn="ctr"/>
            <a:r>
              <a:rPr lang="en-US" sz="1600">
                <a:solidFill>
                  <a:srgbClr val="000000"/>
                </a:solidFill>
                <a:latin typeface="Calibri" charset="0"/>
              </a:rPr>
              <a:t>(DRAM)</a:t>
            </a:r>
          </a:p>
        </p:txBody>
      </p:sp>
      <p:sp>
        <p:nvSpPr>
          <p:cNvPr id="25622" name="Rectangle 21"/>
          <p:cNvSpPr>
            <a:spLocks noChangeArrowheads="1"/>
          </p:cNvSpPr>
          <p:nvPr/>
        </p:nvSpPr>
        <p:spPr bwMode="auto">
          <a:xfrm rot="5400000">
            <a:off x="2991644" y="4358481"/>
            <a:ext cx="687388" cy="581025"/>
          </a:xfrm>
          <a:prstGeom prst="rect">
            <a:avLst/>
          </a:prstGeom>
          <a:noFill/>
          <a:ln w="12700">
            <a:noFill/>
            <a:miter lim="800000"/>
            <a:headEnd/>
            <a:tailEnd/>
          </a:ln>
        </p:spPr>
        <p:txBody>
          <a:bodyPr wrap="none" lIns="90488" tIns="44450" rIns="90488" bIns="44450">
            <a:prstTxWarp prst="textNoShape">
              <a:avLst/>
            </a:prstTxWarp>
            <a:spAutoFit/>
          </a:bodyPr>
          <a:lstStyle/>
          <a:p>
            <a:pPr algn="ctr"/>
            <a:r>
              <a:rPr lang="en-US" sz="1600">
                <a:solidFill>
                  <a:srgbClr val="000000"/>
                </a:solidFill>
                <a:latin typeface="Calibri" charset="0"/>
              </a:rPr>
              <a:t>Data</a:t>
            </a:r>
          </a:p>
          <a:p>
            <a:pPr algn="ctr"/>
            <a:r>
              <a:rPr lang="en-US" sz="1600">
                <a:solidFill>
                  <a:srgbClr val="000000"/>
                </a:solidFill>
                <a:latin typeface="Calibri" charset="0"/>
              </a:rPr>
              <a:t>Cache</a:t>
            </a:r>
          </a:p>
        </p:txBody>
      </p:sp>
      <p:sp>
        <p:nvSpPr>
          <p:cNvPr id="1487894" name="Rectangle 22" descr="10%"/>
          <p:cNvSpPr>
            <a:spLocks noChangeArrowheads="1"/>
          </p:cNvSpPr>
          <p:nvPr/>
        </p:nvSpPr>
        <p:spPr bwMode="auto">
          <a:xfrm>
            <a:off x="2971800" y="3678238"/>
            <a:ext cx="660400" cy="609600"/>
          </a:xfrm>
          <a:prstGeom prst="rect">
            <a:avLst/>
          </a:prstGeom>
          <a:solidFill>
            <a:schemeClr val="tx2">
              <a:lumMod val="40000"/>
              <a:lumOff val="60000"/>
            </a:schemeClr>
          </a:solidFill>
          <a:ln w="25400">
            <a:solidFill>
              <a:schemeClr val="tx1"/>
            </a:solidFill>
            <a:miter lim="800000"/>
            <a:headEnd/>
            <a:tailEnd/>
          </a:ln>
          <a:effectLst/>
        </p:spPr>
        <p:txBody>
          <a:bodyPr wrap="none" anchor="ctr"/>
          <a:lstStyle/>
          <a:p>
            <a:pPr fontAlgn="auto">
              <a:spcBef>
                <a:spcPts val="0"/>
              </a:spcBef>
              <a:spcAft>
                <a:spcPts val="0"/>
              </a:spcAft>
              <a:defRPr/>
            </a:pPr>
            <a:endParaRPr lang="en-US">
              <a:latin typeface="+mn-lt"/>
              <a:ea typeface="+mn-ea"/>
              <a:cs typeface="+mn-cs"/>
            </a:endParaRPr>
          </a:p>
        </p:txBody>
      </p:sp>
      <p:sp>
        <p:nvSpPr>
          <p:cNvPr id="25624" name="Rectangle 23"/>
          <p:cNvSpPr>
            <a:spLocks noChangeArrowheads="1"/>
          </p:cNvSpPr>
          <p:nvPr/>
        </p:nvSpPr>
        <p:spPr bwMode="auto">
          <a:xfrm rot="5400000">
            <a:off x="2948782" y="3672681"/>
            <a:ext cx="687388" cy="581025"/>
          </a:xfrm>
          <a:prstGeom prst="rect">
            <a:avLst/>
          </a:prstGeom>
          <a:noFill/>
          <a:ln w="12700">
            <a:noFill/>
            <a:miter lim="800000"/>
            <a:headEnd/>
            <a:tailEnd/>
          </a:ln>
        </p:spPr>
        <p:txBody>
          <a:bodyPr wrap="none" lIns="90488" tIns="44450" rIns="90488" bIns="44450">
            <a:prstTxWarp prst="textNoShape">
              <a:avLst/>
            </a:prstTxWarp>
            <a:spAutoFit/>
          </a:bodyPr>
          <a:lstStyle/>
          <a:p>
            <a:pPr algn="ctr"/>
            <a:r>
              <a:rPr lang="en-US" sz="1600">
                <a:solidFill>
                  <a:srgbClr val="000000"/>
                </a:solidFill>
                <a:latin typeface="Calibri" charset="0"/>
              </a:rPr>
              <a:t>Instr</a:t>
            </a:r>
          </a:p>
          <a:p>
            <a:pPr algn="ctr"/>
            <a:r>
              <a:rPr lang="en-US" sz="1600">
                <a:solidFill>
                  <a:srgbClr val="000000"/>
                </a:solidFill>
                <a:latin typeface="Calibri" charset="0"/>
              </a:rPr>
              <a:t>Cache</a:t>
            </a:r>
          </a:p>
        </p:txBody>
      </p:sp>
      <p:sp>
        <p:nvSpPr>
          <p:cNvPr id="25625" name="Rectangle 24" descr="10%"/>
          <p:cNvSpPr>
            <a:spLocks noChangeArrowheads="1"/>
          </p:cNvSpPr>
          <p:nvPr/>
        </p:nvSpPr>
        <p:spPr bwMode="auto">
          <a:xfrm>
            <a:off x="2514600" y="3678238"/>
            <a:ext cx="228600" cy="609600"/>
          </a:xfrm>
          <a:prstGeom prst="rect">
            <a:avLst/>
          </a:prstGeom>
          <a:solidFill>
            <a:srgbClr val="8EB4E3"/>
          </a:solidFill>
          <a:ln w="25400">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25626" name="Text Box 25"/>
          <p:cNvSpPr txBox="1">
            <a:spLocks noChangeArrowheads="1"/>
          </p:cNvSpPr>
          <p:nvPr/>
        </p:nvSpPr>
        <p:spPr bwMode="auto">
          <a:xfrm rot="5400000" flipH="1">
            <a:off x="2376488" y="3824287"/>
            <a:ext cx="533400" cy="339725"/>
          </a:xfrm>
          <a:prstGeom prst="rect">
            <a:avLst/>
          </a:prstGeom>
          <a:noFill/>
          <a:ln w="12700">
            <a:noFill/>
            <a:miter lim="800000"/>
            <a:headEnd/>
            <a:tailEnd/>
          </a:ln>
        </p:spPr>
        <p:txBody>
          <a:bodyPr wrap="none" anchor="ctr">
            <a:prstTxWarp prst="textNoShape">
              <a:avLst/>
            </a:prstTxWarp>
            <a:spAutoFit/>
          </a:bodyPr>
          <a:lstStyle/>
          <a:p>
            <a:pPr algn="ctr"/>
            <a:r>
              <a:rPr lang="en-US" sz="1600">
                <a:solidFill>
                  <a:srgbClr val="000000"/>
                </a:solidFill>
                <a:latin typeface="Calibri" charset="0"/>
              </a:rPr>
              <a:t>ITLB</a:t>
            </a:r>
          </a:p>
        </p:txBody>
      </p:sp>
      <p:sp>
        <p:nvSpPr>
          <p:cNvPr id="25627" name="Text Box 26"/>
          <p:cNvSpPr txBox="1">
            <a:spLocks noChangeArrowheads="1"/>
          </p:cNvSpPr>
          <p:nvPr/>
        </p:nvSpPr>
        <p:spPr bwMode="auto">
          <a:xfrm rot="5400000" flipH="1">
            <a:off x="2341563" y="4478338"/>
            <a:ext cx="606425" cy="339725"/>
          </a:xfrm>
          <a:prstGeom prst="rect">
            <a:avLst/>
          </a:prstGeom>
          <a:noFill/>
          <a:ln w="12700">
            <a:noFill/>
            <a:miter lim="800000"/>
            <a:headEnd/>
            <a:tailEnd/>
          </a:ln>
        </p:spPr>
        <p:txBody>
          <a:bodyPr wrap="none" anchor="ctr">
            <a:prstTxWarp prst="textNoShape">
              <a:avLst/>
            </a:prstTxWarp>
            <a:spAutoFit/>
          </a:bodyPr>
          <a:lstStyle/>
          <a:p>
            <a:pPr algn="ctr"/>
            <a:r>
              <a:rPr lang="en-US" sz="1600">
                <a:solidFill>
                  <a:srgbClr val="000000"/>
                </a:solidFill>
                <a:latin typeface="Calibri" charset="0"/>
              </a:rPr>
              <a:t>DTLB</a:t>
            </a:r>
          </a:p>
        </p:txBody>
      </p:sp>
      <p:sp>
        <p:nvSpPr>
          <p:cNvPr id="25628" name="Rectangle 29"/>
          <p:cNvSpPr>
            <a:spLocks noChangeArrowheads="1"/>
          </p:cNvSpPr>
          <p:nvPr/>
        </p:nvSpPr>
        <p:spPr bwMode="auto">
          <a:xfrm>
            <a:off x="0" y="5278438"/>
            <a:ext cx="8737600" cy="287337"/>
          </a:xfrm>
          <a:prstGeom prst="rect">
            <a:avLst/>
          </a:prstGeom>
          <a:noFill/>
          <a:ln w="12700">
            <a:noFill/>
            <a:miter lim="800000"/>
            <a:headEnd/>
            <a:tailEnd/>
          </a:ln>
        </p:spPr>
        <p:txBody>
          <a:bodyPr wrap="none" lIns="63500" tIns="25400" rIns="63500" bIns="25400">
            <a:prstTxWarp prst="textNoShape">
              <a:avLst/>
            </a:prstTxWarp>
            <a:spAutoFit/>
          </a:bodyPr>
          <a:lstStyle/>
          <a:p>
            <a:pPr>
              <a:lnSpc>
                <a:spcPct val="85000"/>
              </a:lnSpc>
            </a:pPr>
            <a:r>
              <a:rPr lang="en-US" b="1">
                <a:latin typeface="Calibri" charset="0"/>
              </a:rPr>
              <a:t>Speed (%cycles): </a:t>
            </a:r>
            <a:r>
              <a:rPr lang="en-US">
                <a:latin typeface="Calibri" charset="0"/>
                <a:ea typeface="Arial" charset="0"/>
                <a:cs typeface="Arial" charset="0"/>
              </a:rPr>
              <a:t>½</a:t>
            </a:r>
            <a:r>
              <a:rPr lang="en-US">
                <a:latin typeface="Calibri" charset="0"/>
              </a:rPr>
              <a:t>’s             1’s                  10’s                  100’s               10,000’s</a:t>
            </a:r>
          </a:p>
        </p:txBody>
      </p:sp>
      <p:sp>
        <p:nvSpPr>
          <p:cNvPr id="25629" name="Rectangle 30"/>
          <p:cNvSpPr>
            <a:spLocks noChangeArrowheads="1"/>
          </p:cNvSpPr>
          <p:nvPr/>
        </p:nvSpPr>
        <p:spPr bwMode="auto">
          <a:xfrm>
            <a:off x="0" y="5659438"/>
            <a:ext cx="8420100" cy="287337"/>
          </a:xfrm>
          <a:prstGeom prst="rect">
            <a:avLst/>
          </a:prstGeom>
          <a:noFill/>
          <a:ln w="12700">
            <a:noFill/>
            <a:miter lim="800000"/>
            <a:headEnd/>
            <a:tailEnd/>
          </a:ln>
        </p:spPr>
        <p:txBody>
          <a:bodyPr wrap="none" lIns="63500" tIns="25400" rIns="63500" bIns="25400">
            <a:prstTxWarp prst="textNoShape">
              <a:avLst/>
            </a:prstTxWarp>
            <a:spAutoFit/>
          </a:bodyPr>
          <a:lstStyle/>
          <a:p>
            <a:pPr>
              <a:lnSpc>
                <a:spcPct val="85000"/>
              </a:lnSpc>
            </a:pPr>
            <a:r>
              <a:rPr lang="en-US" b="1">
                <a:latin typeface="Calibri" charset="0"/>
              </a:rPr>
              <a:t>Size (bytes):    </a:t>
            </a:r>
            <a:r>
              <a:rPr lang="en-US">
                <a:latin typeface="Calibri" charset="0"/>
              </a:rPr>
              <a:t>   100’s   </a:t>
            </a:r>
            <a:r>
              <a:rPr lang="en-US" b="1">
                <a:latin typeface="Calibri" charset="0"/>
              </a:rPr>
              <a:t>      </a:t>
            </a:r>
            <a:r>
              <a:rPr lang="en-US">
                <a:latin typeface="Calibri" charset="0"/>
              </a:rPr>
              <a:t> 10K’s                 M’s                    G’s                    T’s</a:t>
            </a:r>
          </a:p>
        </p:txBody>
      </p:sp>
      <p:sp>
        <p:nvSpPr>
          <p:cNvPr id="25630" name="Rectangle 31"/>
          <p:cNvSpPr>
            <a:spLocks noChangeArrowheads="1"/>
          </p:cNvSpPr>
          <p:nvPr/>
        </p:nvSpPr>
        <p:spPr bwMode="auto">
          <a:xfrm>
            <a:off x="685800" y="6040438"/>
            <a:ext cx="7924800" cy="284162"/>
          </a:xfrm>
          <a:prstGeom prst="rect">
            <a:avLst/>
          </a:prstGeom>
          <a:noFill/>
          <a:ln w="12700">
            <a:noFill/>
            <a:miter lim="800000"/>
            <a:headEnd/>
            <a:tailEnd/>
          </a:ln>
        </p:spPr>
        <p:txBody>
          <a:bodyPr lIns="63500" tIns="25400" rIns="63500" bIns="25400">
            <a:prstTxWarp prst="textNoShape">
              <a:avLst/>
            </a:prstTxWarp>
            <a:spAutoFit/>
          </a:bodyPr>
          <a:lstStyle/>
          <a:p>
            <a:pPr>
              <a:lnSpc>
                <a:spcPct val="85000"/>
              </a:lnSpc>
            </a:pPr>
            <a:r>
              <a:rPr lang="en-US" b="1">
                <a:latin typeface="Calibri" charset="0"/>
              </a:rPr>
              <a:t> Cost:         </a:t>
            </a:r>
            <a:r>
              <a:rPr lang="en-US">
                <a:latin typeface="Calibri" charset="0"/>
              </a:rPr>
              <a:t>highest                                                                               lowest</a:t>
            </a:r>
          </a:p>
        </p:txBody>
      </p:sp>
      <p:sp>
        <p:nvSpPr>
          <p:cNvPr id="32" name="Date Placeholder 31"/>
          <p:cNvSpPr>
            <a:spLocks noGrp="1"/>
          </p:cNvSpPr>
          <p:nvPr>
            <p:ph type="dt" sz="quarter" idx="10"/>
          </p:nvPr>
        </p:nvSpPr>
        <p:spPr/>
        <p:txBody>
          <a:bodyPr/>
          <a:lstStyle/>
          <a:p>
            <a:pPr>
              <a:defRPr/>
            </a:pPr>
            <a:fld id="{A7495110-B25E-D644-8A98-60A56EB8B2C3}" type="datetime1">
              <a:rPr lang="en-US" smtClean="0"/>
              <a:pPr>
                <a:defRPr/>
              </a:pPr>
              <a:t>8/9/2011</a:t>
            </a:fld>
            <a:endParaRPr lang="en-US"/>
          </a:p>
        </p:txBody>
      </p:sp>
      <p:sp>
        <p:nvSpPr>
          <p:cNvPr id="33" name="Slide Number Placeholder 32"/>
          <p:cNvSpPr>
            <a:spLocks noGrp="1"/>
          </p:cNvSpPr>
          <p:nvPr>
            <p:ph type="sldNum" sz="quarter" idx="12"/>
          </p:nvPr>
        </p:nvSpPr>
        <p:spPr/>
        <p:txBody>
          <a:bodyPr/>
          <a:lstStyle/>
          <a:p>
            <a:pPr>
              <a:defRPr/>
            </a:pPr>
            <a:fld id="{108824FD-B09A-2B46-A3E4-62B8596CB0B4}" type="slidenum">
              <a:rPr lang="en-US"/>
              <a:pPr>
                <a:defRPr/>
              </a:pPr>
              <a:t>11</a:t>
            </a:fld>
            <a:endParaRPr lang="en-US"/>
          </a:p>
        </p:txBody>
      </p:sp>
      <p:sp>
        <p:nvSpPr>
          <p:cNvPr id="34" name="Footer Placeholder 33"/>
          <p:cNvSpPr>
            <a:spLocks noGrp="1"/>
          </p:cNvSpPr>
          <p:nvPr>
            <p:ph type="ftr" sz="quarter" idx="11"/>
          </p:nvPr>
        </p:nvSpPr>
        <p:spPr/>
        <p:txBody>
          <a:bodyPr/>
          <a:lstStyle/>
          <a:p>
            <a:pPr>
              <a:defRPr/>
            </a:pPr>
            <a:r>
              <a:rPr lang="en-US" dirty="0" smtClean="0"/>
              <a:t>Summer 2011 </a:t>
            </a:r>
            <a:r>
              <a:rPr lang="en-US" dirty="0" smtClean="0"/>
              <a:t>-- </a:t>
            </a:r>
            <a:r>
              <a:rPr lang="en-US" dirty="0" smtClean="0"/>
              <a:t>Lecture #30</a:t>
            </a:r>
            <a:endParaRPr lang="en-US" dirty="0"/>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eaLnBrk="1" hangingPunct="1"/>
            <a:r>
              <a:rPr lang="en-US" smtClean="0"/>
              <a:t>Memory Hierarchy</a:t>
            </a:r>
          </a:p>
        </p:txBody>
      </p:sp>
      <p:sp>
        <p:nvSpPr>
          <p:cNvPr id="3" name="Content Placeholder 2"/>
          <p:cNvSpPr>
            <a:spLocks noGrp="1"/>
          </p:cNvSpPr>
          <p:nvPr>
            <p:ph idx="1"/>
          </p:nvPr>
        </p:nvSpPr>
        <p:spPr/>
        <p:txBody>
          <a:bodyPr rtlCol="0">
            <a:normAutofit lnSpcReduction="10000"/>
          </a:bodyPr>
          <a:lstStyle/>
          <a:p>
            <a:pPr eaLnBrk="1" fontAlgn="auto" hangingPunct="1">
              <a:spcAft>
                <a:spcPts val="0"/>
              </a:spcAft>
              <a:buFont typeface="Arial"/>
              <a:buChar char="•"/>
              <a:defRPr/>
            </a:pPr>
            <a:r>
              <a:rPr lang="en-US" dirty="0" smtClean="0">
                <a:ea typeface="+mn-ea"/>
                <a:cs typeface="+mn-cs"/>
              </a:rPr>
              <a:t>Caches</a:t>
            </a:r>
          </a:p>
          <a:p>
            <a:pPr lvl="1" eaLnBrk="1" fontAlgn="auto" hangingPunct="1">
              <a:spcAft>
                <a:spcPts val="0"/>
              </a:spcAft>
              <a:buFont typeface="Arial"/>
              <a:buChar char="–"/>
              <a:defRPr/>
            </a:pPr>
            <a:r>
              <a:rPr lang="en-US" dirty="0" smtClean="0">
                <a:ea typeface="+mn-ea"/>
              </a:rPr>
              <a:t>3Cs: Compulsory/Capacity/Conflict misses</a:t>
            </a:r>
          </a:p>
          <a:p>
            <a:pPr lvl="1" eaLnBrk="1" fontAlgn="auto" hangingPunct="1">
              <a:spcAft>
                <a:spcPts val="0"/>
              </a:spcAft>
              <a:buFont typeface="Arial"/>
              <a:buChar char="–"/>
              <a:defRPr/>
            </a:pPr>
            <a:r>
              <a:rPr lang="en-US" dirty="0" smtClean="0">
                <a:ea typeface="+mn-ea"/>
              </a:rPr>
              <a:t>Direct-mapped vs. Set-associative</a:t>
            </a:r>
          </a:p>
          <a:p>
            <a:pPr lvl="1" eaLnBrk="1" fontAlgn="auto" hangingPunct="1">
              <a:spcAft>
                <a:spcPts val="0"/>
              </a:spcAft>
              <a:buFont typeface="Arial"/>
              <a:buChar char="–"/>
              <a:defRPr/>
            </a:pPr>
            <a:r>
              <a:rPr lang="en-US" dirty="0" smtClean="0">
                <a:ea typeface="+mn-ea"/>
              </a:rPr>
              <a:t>Multi-level caches for fast clock + low miss rate</a:t>
            </a:r>
          </a:p>
          <a:p>
            <a:pPr eaLnBrk="1" fontAlgn="auto" hangingPunct="1">
              <a:spcAft>
                <a:spcPts val="0"/>
              </a:spcAft>
              <a:buFont typeface="Arial"/>
              <a:buChar char="•"/>
              <a:defRPr/>
            </a:pPr>
            <a:r>
              <a:rPr lang="en-US" dirty="0" smtClean="0">
                <a:ea typeface="+mn-ea"/>
                <a:cs typeface="+mn-cs"/>
              </a:rPr>
              <a:t>Virtual Memory</a:t>
            </a:r>
          </a:p>
          <a:p>
            <a:pPr lvl="1" eaLnBrk="1" fontAlgn="auto" hangingPunct="1">
              <a:spcAft>
                <a:spcPts val="0"/>
              </a:spcAft>
              <a:buFont typeface="Arial"/>
              <a:buChar char="–"/>
              <a:defRPr/>
            </a:pPr>
            <a:r>
              <a:rPr lang="en-US" dirty="0" smtClean="0">
                <a:ea typeface="+mn-ea"/>
              </a:rPr>
              <a:t>Originally small physical memory that appears to be very large</a:t>
            </a:r>
          </a:p>
          <a:p>
            <a:pPr lvl="1" eaLnBrk="1" fontAlgn="auto" hangingPunct="1">
              <a:spcAft>
                <a:spcPts val="0"/>
              </a:spcAft>
              <a:buFont typeface="Arial"/>
              <a:buChar char="–"/>
              <a:defRPr/>
            </a:pPr>
            <a:r>
              <a:rPr lang="en-US" dirty="0" smtClean="0">
                <a:ea typeface="+mn-ea"/>
              </a:rPr>
              <a:t>Modern: provide isolation through separated address spaces</a:t>
            </a:r>
          </a:p>
          <a:p>
            <a:pPr lvl="1" eaLnBrk="1" fontAlgn="auto" hangingPunct="1">
              <a:spcAft>
                <a:spcPts val="0"/>
              </a:spcAft>
              <a:buFont typeface="Arial"/>
              <a:buChar char="–"/>
              <a:defRPr/>
            </a:pPr>
            <a:endParaRPr lang="en-US" dirty="0">
              <a:ea typeface="+mn-ea"/>
            </a:endParaRPr>
          </a:p>
        </p:txBody>
      </p:sp>
      <p:sp>
        <p:nvSpPr>
          <p:cNvPr id="4" name="Date Placeholder 3"/>
          <p:cNvSpPr>
            <a:spLocks noGrp="1"/>
          </p:cNvSpPr>
          <p:nvPr>
            <p:ph type="dt" sz="quarter" idx="10"/>
          </p:nvPr>
        </p:nvSpPr>
        <p:spPr/>
        <p:txBody>
          <a:bodyPr/>
          <a:lstStyle/>
          <a:p>
            <a:pPr>
              <a:defRPr/>
            </a:pPr>
            <a:fld id="{6AE82748-69B1-6B4A-ABB5-E1255E4B09B2}" type="datetime1">
              <a:rPr lang="en-US" smtClean="0"/>
              <a:pPr>
                <a:defRPr/>
              </a:pPr>
              <a:t>8/9/2011</a:t>
            </a:fld>
            <a:endParaRPr lang="en-US"/>
          </a:p>
        </p:txBody>
      </p:sp>
      <p:sp>
        <p:nvSpPr>
          <p:cNvPr id="5" name="Footer Placeholder 4"/>
          <p:cNvSpPr>
            <a:spLocks noGrp="1"/>
          </p:cNvSpPr>
          <p:nvPr>
            <p:ph type="ftr" sz="quarter" idx="11"/>
          </p:nvPr>
        </p:nvSpPr>
        <p:spPr/>
        <p:txBody>
          <a:bodyPr/>
          <a:lstStyle/>
          <a:p>
            <a:pPr>
              <a:defRPr/>
            </a:pPr>
            <a:r>
              <a:rPr lang="en-US" dirty="0" smtClean="0"/>
              <a:t>Summer 2011 </a:t>
            </a:r>
            <a:r>
              <a:rPr lang="en-US" dirty="0" smtClean="0"/>
              <a:t>-- </a:t>
            </a:r>
            <a:r>
              <a:rPr lang="en-US" dirty="0" smtClean="0"/>
              <a:t>Lecture #30</a:t>
            </a:r>
            <a:endParaRPr lang="en-US" dirty="0"/>
          </a:p>
        </p:txBody>
      </p:sp>
      <p:sp>
        <p:nvSpPr>
          <p:cNvPr id="6" name="Slide Number Placeholder 5"/>
          <p:cNvSpPr>
            <a:spLocks noGrp="1"/>
          </p:cNvSpPr>
          <p:nvPr>
            <p:ph type="sldNum" sz="quarter" idx="12"/>
          </p:nvPr>
        </p:nvSpPr>
        <p:spPr/>
        <p:txBody>
          <a:bodyPr/>
          <a:lstStyle/>
          <a:p>
            <a:pPr>
              <a:defRPr/>
            </a:pPr>
            <a:fld id="{B18FF03A-361A-CA40-9074-389218E54FD9}" type="slidenum">
              <a:rPr lang="en-US"/>
              <a:pPr>
                <a:defRPr/>
              </a:pPr>
              <a:t>12</a:t>
            </a:fld>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Picture 3"/>
          <p:cNvPicPr>
            <a:picLocks noChangeAspect="1" noChangeArrowheads="1"/>
          </p:cNvPicPr>
          <p:nvPr/>
        </p:nvPicPr>
        <p:blipFill>
          <a:blip r:embed="rId2"/>
          <a:srcRect/>
          <a:stretch>
            <a:fillRect/>
          </a:stretch>
        </p:blipFill>
        <p:spPr bwMode="auto">
          <a:xfrm>
            <a:off x="377825" y="1287463"/>
            <a:ext cx="8443913" cy="5099050"/>
          </a:xfrm>
          <a:prstGeom prst="rect">
            <a:avLst/>
          </a:prstGeom>
          <a:noFill/>
          <a:ln w="9525">
            <a:noFill/>
            <a:miter lim="800000"/>
            <a:headEnd/>
            <a:tailEnd/>
          </a:ln>
        </p:spPr>
      </p:pic>
      <p:sp>
        <p:nvSpPr>
          <p:cNvPr id="28675" name="Title 1"/>
          <p:cNvSpPr>
            <a:spLocks noGrp="1"/>
          </p:cNvSpPr>
          <p:nvPr>
            <p:ph type="title"/>
          </p:nvPr>
        </p:nvSpPr>
        <p:spPr/>
        <p:txBody>
          <a:bodyPr/>
          <a:lstStyle/>
          <a:p>
            <a:pPr eaLnBrk="1" hangingPunct="1"/>
            <a:r>
              <a:rPr lang="en-US" dirty="0" smtClean="0"/>
              <a:t>#4: Parallelism</a:t>
            </a:r>
            <a:endParaRPr lang="en-US" dirty="0" smtClean="0"/>
          </a:p>
        </p:txBody>
      </p:sp>
      <p:sp>
        <p:nvSpPr>
          <p:cNvPr id="4" name="Date Placeholder 3"/>
          <p:cNvSpPr>
            <a:spLocks noGrp="1"/>
          </p:cNvSpPr>
          <p:nvPr>
            <p:ph type="dt" sz="quarter" idx="10"/>
          </p:nvPr>
        </p:nvSpPr>
        <p:spPr/>
        <p:txBody>
          <a:bodyPr/>
          <a:lstStyle/>
          <a:p>
            <a:pPr>
              <a:defRPr/>
            </a:pPr>
            <a:fld id="{8F9B7C14-7DE2-C24D-870C-1A53E969AA57}" type="datetime1">
              <a:rPr lang="en-US" smtClean="0"/>
              <a:pPr>
                <a:defRPr/>
              </a:pPr>
              <a:t>8/10/2011</a:t>
            </a:fld>
            <a:endParaRPr lang="en-US"/>
          </a:p>
        </p:txBody>
      </p:sp>
      <p:sp>
        <p:nvSpPr>
          <p:cNvPr id="5" name="Footer Placeholder 4"/>
          <p:cNvSpPr>
            <a:spLocks noGrp="1"/>
          </p:cNvSpPr>
          <p:nvPr>
            <p:ph type="ftr" sz="quarter" idx="11"/>
          </p:nvPr>
        </p:nvSpPr>
        <p:spPr/>
        <p:txBody>
          <a:bodyPr/>
          <a:lstStyle/>
          <a:p>
            <a:pPr>
              <a:defRPr/>
            </a:pPr>
            <a:r>
              <a:rPr lang="en-US" dirty="0" smtClean="0"/>
              <a:t>Summer 2011 </a:t>
            </a:r>
            <a:r>
              <a:rPr lang="en-US" dirty="0" smtClean="0"/>
              <a:t>-- </a:t>
            </a:r>
            <a:r>
              <a:rPr lang="en-US" dirty="0" smtClean="0"/>
              <a:t>Lecture #30</a:t>
            </a:r>
            <a:endParaRPr lang="en-US" dirty="0"/>
          </a:p>
        </p:txBody>
      </p:sp>
      <p:sp>
        <p:nvSpPr>
          <p:cNvPr id="6" name="Slide Number Placeholder 5"/>
          <p:cNvSpPr>
            <a:spLocks noGrp="1"/>
          </p:cNvSpPr>
          <p:nvPr>
            <p:ph type="sldNum" sz="quarter" idx="12"/>
          </p:nvPr>
        </p:nvSpPr>
        <p:spPr/>
        <p:txBody>
          <a:bodyPr/>
          <a:lstStyle/>
          <a:p>
            <a:pPr>
              <a:defRPr/>
            </a:pPr>
            <a:fld id="{15BE032A-CCBD-B84E-8139-3B1B167F971B}" type="slidenum">
              <a:rPr lang="en-US"/>
              <a:pPr>
                <a:defRPr/>
              </a:pPr>
              <a:t>13</a:t>
            </a:fld>
            <a:endParaRPr lang="en-US"/>
          </a:p>
        </p:txBody>
      </p:sp>
      <p:pic>
        <p:nvPicPr>
          <p:cNvPr id="9" name="Picture 4"/>
          <p:cNvPicPr>
            <a:picLocks noChangeAspect="1" noChangeArrowheads="1"/>
          </p:cNvPicPr>
          <p:nvPr/>
        </p:nvPicPr>
        <p:blipFill>
          <a:blip r:embed="rId3"/>
          <a:srcRect/>
          <a:stretch>
            <a:fillRect/>
          </a:stretch>
        </p:blipFill>
        <p:spPr bwMode="auto">
          <a:xfrm>
            <a:off x="950056" y="2204412"/>
            <a:ext cx="7481232" cy="2976030"/>
          </a:xfrm>
          <a:prstGeom prst="rect">
            <a:avLst/>
          </a:prstGeom>
          <a:noFill/>
          <a:ln w="9525">
            <a:noFill/>
            <a:miter lim="800000"/>
            <a:headEnd/>
            <a:tailEnd/>
          </a:ln>
        </p:spPr>
      </p:pic>
      <p:pic>
        <p:nvPicPr>
          <p:cNvPr id="71682" name="Picture 2"/>
          <p:cNvPicPr>
            <a:picLocks noChangeAspect="1" noChangeArrowheads="1"/>
          </p:cNvPicPr>
          <p:nvPr/>
        </p:nvPicPr>
        <p:blipFill>
          <a:blip r:embed="rId4"/>
          <a:srcRect/>
          <a:stretch>
            <a:fillRect/>
          </a:stretch>
        </p:blipFill>
        <p:spPr bwMode="auto">
          <a:xfrm>
            <a:off x="2520950" y="1287463"/>
            <a:ext cx="4192588" cy="5197475"/>
          </a:xfrm>
          <a:prstGeom prst="rect">
            <a:avLst/>
          </a:prstGeom>
          <a:noFill/>
          <a:ln w="9525">
            <a:noFill/>
            <a:miter lim="800000"/>
            <a:headEnd/>
            <a:tailEnd/>
          </a:ln>
        </p:spPr>
      </p:pic>
      <p:pic>
        <p:nvPicPr>
          <p:cNvPr id="43010" name="Picture 2"/>
          <p:cNvPicPr>
            <a:picLocks noChangeAspect="1" noChangeArrowheads="1"/>
          </p:cNvPicPr>
          <p:nvPr/>
        </p:nvPicPr>
        <p:blipFill>
          <a:blip r:embed="rId5"/>
          <a:srcRect/>
          <a:stretch>
            <a:fillRect/>
          </a:stretch>
        </p:blipFill>
        <p:spPr bwMode="auto">
          <a:xfrm>
            <a:off x="224030" y="1216439"/>
            <a:ext cx="8809038" cy="52451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0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68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30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pPr eaLnBrk="1" hangingPunct="1"/>
            <a:r>
              <a:rPr lang="en-US" smtClean="0"/>
              <a:t>Forms of Parallelism</a:t>
            </a:r>
          </a:p>
        </p:txBody>
      </p:sp>
      <p:sp>
        <p:nvSpPr>
          <p:cNvPr id="3" name="Content Placeholder 2"/>
          <p:cNvSpPr>
            <a:spLocks noGrp="1"/>
          </p:cNvSpPr>
          <p:nvPr>
            <p:ph idx="1"/>
          </p:nvPr>
        </p:nvSpPr>
        <p:spPr/>
        <p:txBody>
          <a:bodyPr rtlCol="0">
            <a:normAutofit lnSpcReduction="10000"/>
          </a:bodyPr>
          <a:lstStyle/>
          <a:p>
            <a:pPr eaLnBrk="1" fontAlgn="auto" hangingPunct="1">
              <a:spcAft>
                <a:spcPts val="0"/>
              </a:spcAft>
              <a:buFont typeface="Arial"/>
              <a:buChar char="•"/>
              <a:defRPr/>
            </a:pPr>
            <a:r>
              <a:rPr lang="en-US" dirty="0" smtClean="0">
                <a:ea typeface="+mn-ea"/>
                <a:cs typeface="+mn-cs"/>
              </a:rPr>
              <a:t>Instruction Parallelism</a:t>
            </a:r>
          </a:p>
          <a:p>
            <a:pPr lvl="1" eaLnBrk="1" fontAlgn="auto" hangingPunct="1">
              <a:spcAft>
                <a:spcPts val="0"/>
              </a:spcAft>
              <a:buFont typeface="Arial"/>
              <a:buChar char="–"/>
              <a:defRPr/>
            </a:pPr>
            <a:r>
              <a:rPr lang="en-US" dirty="0" smtClean="0">
                <a:ea typeface="+mn-ea"/>
              </a:rPr>
              <a:t>Processor pipeline: multiple instructions in execution at the same time</a:t>
            </a:r>
          </a:p>
          <a:p>
            <a:pPr eaLnBrk="1" fontAlgn="auto" hangingPunct="1">
              <a:spcAft>
                <a:spcPts val="0"/>
              </a:spcAft>
              <a:buFont typeface="Arial"/>
              <a:buChar char="•"/>
              <a:defRPr/>
            </a:pPr>
            <a:r>
              <a:rPr lang="en-US" dirty="0" smtClean="0">
                <a:ea typeface="+mn-ea"/>
                <a:cs typeface="+mn-cs"/>
              </a:rPr>
              <a:t>Task Parallelism</a:t>
            </a:r>
          </a:p>
          <a:p>
            <a:pPr lvl="1" eaLnBrk="1" fontAlgn="auto" hangingPunct="1">
              <a:spcAft>
                <a:spcPts val="0"/>
              </a:spcAft>
              <a:buFont typeface="Arial"/>
              <a:buChar char="–"/>
              <a:defRPr/>
            </a:pPr>
            <a:r>
              <a:rPr lang="en-US" dirty="0" smtClean="0">
                <a:ea typeface="+mn-ea"/>
              </a:rPr>
              <a:t>Synchronization primitives, </a:t>
            </a:r>
            <a:r>
              <a:rPr lang="en-US" dirty="0" err="1" smtClean="0">
                <a:ea typeface="+mn-ea"/>
              </a:rPr>
              <a:t>openMP</a:t>
            </a:r>
            <a:endParaRPr lang="en-US" dirty="0" smtClean="0">
              <a:ea typeface="+mn-ea"/>
            </a:endParaRPr>
          </a:p>
          <a:p>
            <a:pPr lvl="1" eaLnBrk="1" fontAlgn="auto" hangingPunct="1">
              <a:spcAft>
                <a:spcPts val="0"/>
              </a:spcAft>
              <a:buFont typeface="Arial"/>
              <a:buChar char="–"/>
              <a:defRPr/>
            </a:pPr>
            <a:r>
              <a:rPr lang="en-US" dirty="0" smtClean="0">
                <a:ea typeface="+mn-ea"/>
              </a:rPr>
              <a:t>Modern web services</a:t>
            </a:r>
          </a:p>
          <a:p>
            <a:pPr eaLnBrk="1" fontAlgn="auto" hangingPunct="1">
              <a:spcAft>
                <a:spcPts val="0"/>
              </a:spcAft>
              <a:buFont typeface="Arial"/>
              <a:buChar char="•"/>
              <a:defRPr/>
            </a:pPr>
            <a:r>
              <a:rPr lang="en-US" dirty="0" smtClean="0">
                <a:ea typeface="+mn-ea"/>
                <a:cs typeface="+mn-cs"/>
              </a:rPr>
              <a:t>Data Parallelism</a:t>
            </a:r>
          </a:p>
          <a:p>
            <a:pPr lvl="1" eaLnBrk="1" fontAlgn="auto" hangingPunct="1">
              <a:spcAft>
                <a:spcPts val="0"/>
              </a:spcAft>
              <a:buFont typeface="Arial"/>
              <a:buChar char="–"/>
              <a:defRPr/>
            </a:pPr>
            <a:r>
              <a:rPr lang="en-US" dirty="0" smtClean="0">
                <a:ea typeface="+mn-ea"/>
              </a:rPr>
              <a:t>Map-Reduce, SIMD instruction set</a:t>
            </a:r>
          </a:p>
          <a:p>
            <a:pPr lvl="1" eaLnBrk="1" fontAlgn="auto" hangingPunct="1">
              <a:spcAft>
                <a:spcPts val="0"/>
              </a:spcAft>
              <a:buFont typeface="Arial"/>
              <a:buChar char="–"/>
              <a:defRPr/>
            </a:pPr>
            <a:r>
              <a:rPr lang="en-US" dirty="0" smtClean="0">
                <a:ea typeface="+mn-ea"/>
              </a:rPr>
              <a:t>Data and numerically intensive processing</a:t>
            </a:r>
          </a:p>
          <a:p>
            <a:pPr eaLnBrk="1" fontAlgn="auto" hangingPunct="1">
              <a:spcAft>
                <a:spcPts val="0"/>
              </a:spcAft>
              <a:buFont typeface="Arial"/>
              <a:buChar char="•"/>
              <a:defRPr/>
            </a:pPr>
            <a:endParaRPr lang="en-US" dirty="0">
              <a:ea typeface="+mn-ea"/>
              <a:cs typeface="+mn-cs"/>
            </a:endParaRPr>
          </a:p>
        </p:txBody>
      </p:sp>
      <p:sp>
        <p:nvSpPr>
          <p:cNvPr id="4" name="Date Placeholder 3"/>
          <p:cNvSpPr>
            <a:spLocks noGrp="1"/>
          </p:cNvSpPr>
          <p:nvPr>
            <p:ph type="dt" sz="quarter" idx="10"/>
          </p:nvPr>
        </p:nvSpPr>
        <p:spPr/>
        <p:txBody>
          <a:bodyPr/>
          <a:lstStyle/>
          <a:p>
            <a:pPr>
              <a:defRPr/>
            </a:pPr>
            <a:fld id="{3B718893-F42A-DF48-B901-80867F3913FE}" type="datetime1">
              <a:rPr lang="en-US" smtClean="0"/>
              <a:pPr>
                <a:defRPr/>
              </a:pPr>
              <a:t>8/10/2011</a:t>
            </a:fld>
            <a:endParaRPr lang="en-US"/>
          </a:p>
        </p:txBody>
      </p:sp>
      <p:sp>
        <p:nvSpPr>
          <p:cNvPr id="5" name="Footer Placeholder 4"/>
          <p:cNvSpPr>
            <a:spLocks noGrp="1"/>
          </p:cNvSpPr>
          <p:nvPr>
            <p:ph type="ftr" sz="quarter" idx="11"/>
          </p:nvPr>
        </p:nvSpPr>
        <p:spPr/>
        <p:txBody>
          <a:bodyPr/>
          <a:lstStyle/>
          <a:p>
            <a:pPr>
              <a:defRPr/>
            </a:pPr>
            <a:r>
              <a:rPr lang="en-US" dirty="0" smtClean="0"/>
              <a:t>Summer 2011 </a:t>
            </a:r>
            <a:r>
              <a:rPr lang="en-US" dirty="0" smtClean="0"/>
              <a:t>-- </a:t>
            </a:r>
            <a:r>
              <a:rPr lang="en-US" dirty="0" smtClean="0"/>
              <a:t>Lecture #30</a:t>
            </a:r>
            <a:endParaRPr lang="en-US" dirty="0"/>
          </a:p>
        </p:txBody>
      </p:sp>
      <p:sp>
        <p:nvSpPr>
          <p:cNvPr id="6" name="Slide Number Placeholder 5"/>
          <p:cNvSpPr>
            <a:spLocks noGrp="1"/>
          </p:cNvSpPr>
          <p:nvPr>
            <p:ph type="sldNum" sz="quarter" idx="12"/>
          </p:nvPr>
        </p:nvSpPr>
        <p:spPr/>
        <p:txBody>
          <a:bodyPr/>
          <a:lstStyle/>
          <a:p>
            <a:pPr>
              <a:defRPr/>
            </a:pPr>
            <a:fld id="{A6BE3F61-864C-0D4C-BE46-04F521AFF64A}" type="slidenum">
              <a:rPr lang="en-US"/>
              <a:pPr>
                <a:defRPr/>
              </a:pPr>
              <a:t>14</a:t>
            </a:fld>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474133" y="0"/>
            <a:ext cx="8229600" cy="1143000"/>
          </a:xfrm>
        </p:spPr>
        <p:txBody>
          <a:bodyPr/>
          <a:lstStyle/>
          <a:p>
            <a:r>
              <a:rPr lang="en-US" dirty="0" smtClean="0"/>
              <a:t>Transition to Multicore</a:t>
            </a:r>
            <a:endParaRPr lang="en-US" dirty="0"/>
          </a:p>
        </p:txBody>
      </p:sp>
      <p:pic>
        <p:nvPicPr>
          <p:cNvPr id="10244" name="Picture 3"/>
          <p:cNvPicPr>
            <a:picLocks noChangeAspect="1"/>
          </p:cNvPicPr>
          <p:nvPr/>
        </p:nvPicPr>
        <p:blipFill>
          <a:blip r:embed="rId2"/>
          <a:srcRect t="11171"/>
          <a:stretch>
            <a:fillRect/>
          </a:stretch>
        </p:blipFill>
        <p:spPr bwMode="auto">
          <a:xfrm>
            <a:off x="228600" y="923784"/>
            <a:ext cx="8601969" cy="5934216"/>
          </a:xfrm>
          <a:prstGeom prst="rect">
            <a:avLst/>
          </a:prstGeom>
          <a:noFill/>
          <a:ln w="9525">
            <a:noFill/>
            <a:miter lim="800000"/>
            <a:headEnd/>
            <a:tailEnd/>
          </a:ln>
        </p:spPr>
      </p:pic>
      <p:sp>
        <p:nvSpPr>
          <p:cNvPr id="10246" name="TextBox 5"/>
          <p:cNvSpPr txBox="1">
            <a:spLocks noChangeArrowheads="1"/>
          </p:cNvSpPr>
          <p:nvPr/>
        </p:nvSpPr>
        <p:spPr bwMode="auto">
          <a:xfrm>
            <a:off x="6934200" y="2736850"/>
            <a:ext cx="1816100" cy="615950"/>
          </a:xfrm>
          <a:prstGeom prst="rect">
            <a:avLst/>
          </a:prstGeom>
          <a:noFill/>
          <a:ln w="9525">
            <a:noFill/>
            <a:miter lim="800000"/>
            <a:headEnd/>
            <a:tailEnd/>
          </a:ln>
        </p:spPr>
        <p:txBody>
          <a:bodyPr>
            <a:prstTxWarp prst="textNoShape">
              <a:avLst/>
            </a:prstTxWarp>
            <a:spAutoFit/>
          </a:bodyPr>
          <a:lstStyle/>
          <a:p>
            <a:pPr algn="l"/>
            <a:r>
              <a:rPr lang="en-US" sz="1700" dirty="0">
                <a:effectLst/>
                <a:latin typeface="Tahoma" charset="0"/>
                <a:ea typeface="Tahoma" charset="0"/>
                <a:cs typeface="Tahoma" charset="0"/>
              </a:rPr>
              <a:t>Sequential App Performance</a:t>
            </a:r>
          </a:p>
        </p:txBody>
      </p:sp>
      <p:sp>
        <p:nvSpPr>
          <p:cNvPr id="5" name="Date Placeholder 4"/>
          <p:cNvSpPr>
            <a:spLocks noGrp="1"/>
          </p:cNvSpPr>
          <p:nvPr>
            <p:ph type="dt" sz="half" idx="10"/>
          </p:nvPr>
        </p:nvSpPr>
        <p:spPr/>
        <p:txBody>
          <a:bodyPr/>
          <a:lstStyle/>
          <a:p>
            <a:fld id="{76EC799A-572C-B74A-9C4A-58826B1B7A43}" type="datetime1">
              <a:rPr lang="en-US" smtClean="0"/>
              <a:pPr/>
              <a:t>8/10/2011</a:t>
            </a:fld>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15</a:t>
            </a:fld>
            <a:endParaRPr lang="en-US" dirty="0"/>
          </a:p>
        </p:txBody>
      </p:sp>
      <p:sp>
        <p:nvSpPr>
          <p:cNvPr id="7" name="Footer Placeholder 6"/>
          <p:cNvSpPr>
            <a:spLocks noGrp="1"/>
          </p:cNvSpPr>
          <p:nvPr>
            <p:ph type="ftr" sz="quarter" idx="11"/>
          </p:nvPr>
        </p:nvSpPr>
        <p:spPr/>
        <p:txBody>
          <a:bodyPr/>
          <a:lstStyle/>
          <a:p>
            <a:r>
              <a:rPr lang="en-US" smtClean="0"/>
              <a:t>Spring 2011 -- Lecture #15</a:t>
            </a:r>
            <a:endParaRPr lang="en-US" dirty="0"/>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2898" name="Rectangle 2"/>
          <p:cNvSpPr>
            <a:spLocks noGrp="1" noChangeArrowheads="1"/>
          </p:cNvSpPr>
          <p:nvPr>
            <p:ph type="title"/>
          </p:nvPr>
        </p:nvSpPr>
        <p:spPr/>
        <p:txBody>
          <a:bodyPr/>
          <a:lstStyle/>
          <a:p>
            <a:r>
              <a:rPr lang="en-US" dirty="0" smtClean="0"/>
              <a:t>Parallelism - The Challenge</a:t>
            </a:r>
            <a:endParaRPr lang="en-US" dirty="0"/>
          </a:p>
        </p:txBody>
      </p:sp>
      <p:sp>
        <p:nvSpPr>
          <p:cNvPr id="1872937" name="Rectangle 41"/>
          <p:cNvSpPr>
            <a:spLocks noGrp="1" noChangeArrowheads="1"/>
          </p:cNvSpPr>
          <p:nvPr>
            <p:ph type="body" idx="1"/>
          </p:nvPr>
        </p:nvSpPr>
        <p:spPr>
          <a:xfrm>
            <a:off x="457200" y="1600200"/>
            <a:ext cx="8229600" cy="4867270"/>
          </a:xfrm>
        </p:spPr>
        <p:txBody>
          <a:bodyPr>
            <a:normAutofit fontScale="92500"/>
          </a:bodyPr>
          <a:lstStyle/>
          <a:p>
            <a:r>
              <a:rPr lang="en-US" dirty="0" smtClean="0"/>
              <a:t>Only path to performance is parallelism</a:t>
            </a:r>
          </a:p>
          <a:p>
            <a:pPr lvl="1"/>
            <a:r>
              <a:rPr lang="en-US" dirty="0" smtClean="0"/>
              <a:t>Clock rates flat or declining</a:t>
            </a:r>
          </a:p>
          <a:p>
            <a:r>
              <a:rPr lang="en-US" dirty="0" smtClean="0"/>
              <a:t>Key challenge is to craft parallel programs that have high performance on multiprocessors as the number of processors increase – i.e., that scale</a:t>
            </a:r>
          </a:p>
          <a:p>
            <a:pPr lvl="1"/>
            <a:r>
              <a:rPr lang="en-US" dirty="0" smtClean="0"/>
              <a:t>Scheduling, load balancing, time for synchronization, overhead for communication</a:t>
            </a:r>
          </a:p>
          <a:p>
            <a:pPr>
              <a:buClr>
                <a:schemeClr val="tx1"/>
              </a:buClr>
            </a:pPr>
            <a:r>
              <a:rPr lang="en-US" dirty="0" smtClean="0">
                <a:solidFill>
                  <a:srgbClr val="FF0000"/>
                </a:solidFill>
              </a:rPr>
              <a:t>Project #2</a:t>
            </a:r>
            <a:r>
              <a:rPr lang="en-US" dirty="0" smtClean="0"/>
              <a:t>: fastest matrix multiply code on 8 processor (8 cores) computers</a:t>
            </a:r>
          </a:p>
          <a:p>
            <a:pPr lvl="1"/>
            <a:r>
              <a:rPr lang="en-US" dirty="0" smtClean="0"/>
              <a:t>2 chips (or sockets)/computer, 4 cores/chip</a:t>
            </a:r>
            <a:endParaRPr lang="en-US" dirty="0"/>
          </a:p>
        </p:txBody>
      </p:sp>
      <p:sp>
        <p:nvSpPr>
          <p:cNvPr id="5" name="Date Placeholder 4"/>
          <p:cNvSpPr>
            <a:spLocks noGrp="1"/>
          </p:cNvSpPr>
          <p:nvPr>
            <p:ph type="dt" sz="half" idx="10"/>
          </p:nvPr>
        </p:nvSpPr>
        <p:spPr/>
        <p:txBody>
          <a:bodyPr/>
          <a:lstStyle/>
          <a:p>
            <a:fld id="{9FCB3151-9F44-2143-B44D-A5756E71060F}" type="datetime1">
              <a:rPr lang="en-US" smtClean="0"/>
              <a:pPr/>
              <a:t>8/10/2011</a:t>
            </a:fld>
            <a:endParaRPr lang="en-US" dirty="0"/>
          </a:p>
        </p:txBody>
      </p:sp>
      <p:sp>
        <p:nvSpPr>
          <p:cNvPr id="7" name="Footer Placeholder 6"/>
          <p:cNvSpPr>
            <a:spLocks noGrp="1"/>
          </p:cNvSpPr>
          <p:nvPr>
            <p:ph type="ftr" sz="quarter" idx="11"/>
          </p:nvPr>
        </p:nvSpPr>
        <p:spPr/>
        <p:txBody>
          <a:bodyPr/>
          <a:lstStyle/>
          <a:p>
            <a:r>
              <a:rPr lang="en-US" smtClean="0"/>
              <a:t>Spring 2011 -- Lecture #15</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16</a:t>
            </a:fld>
            <a:endParaRPr lang="en-US" dirty="0"/>
          </a:p>
        </p:txBody>
      </p:sp>
      <p:sp>
        <p:nvSpPr>
          <p:cNvPr id="1872914" name="Rectangle 18"/>
          <p:cNvSpPr>
            <a:spLocks noChangeArrowheads="1"/>
          </p:cNvSpPr>
          <p:nvPr/>
        </p:nvSpPr>
        <p:spPr bwMode="auto">
          <a:xfrm>
            <a:off x="131763" y="2943225"/>
            <a:ext cx="180975" cy="363538"/>
          </a:xfrm>
          <a:prstGeom prst="rect">
            <a:avLst/>
          </a:prstGeom>
          <a:noFill/>
          <a:ln w="12700">
            <a:noFill/>
            <a:miter lim="800000"/>
            <a:headEnd/>
            <a:tailEnd/>
          </a:ln>
          <a:effectLst/>
        </p:spPr>
        <p:txBody>
          <a:bodyPr wrap="none" lIns="90488" tIns="44450" rIns="90488" bIns="44450">
            <a:spAutoFit/>
          </a:bodyPr>
          <a:lstStyle/>
          <a:p>
            <a:endParaRPr lang="en-US" dirty="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7293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7293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7293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7293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72937">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7293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2937"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Great Idea #5: Performance Measurement and Improvement</a:t>
            </a:r>
            <a:endParaRPr lang="en-US" dirty="0"/>
          </a:p>
        </p:txBody>
      </p:sp>
      <p:sp>
        <p:nvSpPr>
          <p:cNvPr id="3" name="Content Placeholder 2"/>
          <p:cNvSpPr>
            <a:spLocks noGrp="1"/>
          </p:cNvSpPr>
          <p:nvPr>
            <p:ph idx="1"/>
          </p:nvPr>
        </p:nvSpPr>
        <p:spPr/>
        <p:txBody>
          <a:bodyPr>
            <a:normAutofit/>
          </a:bodyPr>
          <a:lstStyle/>
          <a:p>
            <a:r>
              <a:rPr lang="en-US" dirty="0" smtClean="0"/>
              <a:t>Matching application to underlying hardware to exploit:</a:t>
            </a:r>
          </a:p>
          <a:p>
            <a:pPr lvl="1"/>
            <a:r>
              <a:rPr lang="en-US" dirty="0" smtClean="0"/>
              <a:t>Memory system</a:t>
            </a:r>
          </a:p>
          <a:p>
            <a:pPr lvl="1"/>
            <a:r>
              <a:rPr lang="en-US" dirty="0" smtClean="0"/>
              <a:t>SIMD, hardware features</a:t>
            </a:r>
          </a:p>
          <a:p>
            <a:r>
              <a:rPr lang="en-US" dirty="0" smtClean="0"/>
              <a:t>Parallel speedup</a:t>
            </a:r>
          </a:p>
          <a:p>
            <a:pPr lvl="1"/>
            <a:r>
              <a:rPr lang="en-US" dirty="0" smtClean="0"/>
              <a:t>Amdahl’s </a:t>
            </a:r>
            <a:r>
              <a:rPr lang="en-US" dirty="0" smtClean="0"/>
              <a:t>law</a:t>
            </a:r>
            <a:endParaRPr lang="en-US" dirty="0" smtClean="0"/>
          </a:p>
          <a:p>
            <a:r>
              <a:rPr lang="en-US" dirty="0" smtClean="0"/>
              <a:t>Measuring hardware performance</a:t>
            </a:r>
          </a:p>
          <a:p>
            <a:pPr lvl="1"/>
            <a:r>
              <a:rPr lang="en-US" dirty="0" smtClean="0"/>
              <a:t>AMAT, CPI, performance and power benchmarks.</a:t>
            </a:r>
          </a:p>
          <a:p>
            <a:endParaRPr lang="en-US" dirty="0" smtClean="0"/>
          </a:p>
          <a:p>
            <a:endParaRPr lang="en-US" dirty="0" smtClean="0"/>
          </a:p>
        </p:txBody>
      </p:sp>
      <p:sp>
        <p:nvSpPr>
          <p:cNvPr id="4" name="Date Placeholder 3"/>
          <p:cNvSpPr>
            <a:spLocks noGrp="1"/>
          </p:cNvSpPr>
          <p:nvPr>
            <p:ph type="dt" sz="half" idx="10"/>
          </p:nvPr>
        </p:nvSpPr>
        <p:spPr/>
        <p:txBody>
          <a:bodyPr/>
          <a:lstStyle/>
          <a:p>
            <a:fld id="{7A1DE22D-3F1D-8249-8690-9EA1F901C5FA}" type="datetime1">
              <a:rPr lang="en-US" smtClean="0"/>
              <a:pPr/>
              <a:t>8/10/2011</a:t>
            </a:fld>
            <a:endParaRPr lang="en-US"/>
          </a:p>
        </p:txBody>
      </p:sp>
      <p:sp>
        <p:nvSpPr>
          <p:cNvPr id="5" name="Footer Placeholder 4"/>
          <p:cNvSpPr>
            <a:spLocks noGrp="1"/>
          </p:cNvSpPr>
          <p:nvPr>
            <p:ph type="ftr" sz="quarter" idx="11"/>
          </p:nvPr>
        </p:nvSpPr>
        <p:spPr/>
        <p:txBody>
          <a:bodyPr/>
          <a:lstStyle/>
          <a:p>
            <a:r>
              <a:rPr lang="en-US" smtClean="0"/>
              <a:t>Spring 2011 -- Lecture #1</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17</a:t>
            </a:fld>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dirty="0" smtClean="0"/>
              <a:t>Summer 2011 </a:t>
            </a:r>
            <a:r>
              <a:rPr lang="en-US" dirty="0" smtClean="0"/>
              <a:t>-- </a:t>
            </a:r>
            <a:r>
              <a:rPr lang="en-US" dirty="0" smtClean="0"/>
              <a:t>Lecture #30</a:t>
            </a:r>
            <a:endParaRPr lang="en-US" dirty="0"/>
          </a:p>
        </p:txBody>
      </p:sp>
      <p:pic>
        <p:nvPicPr>
          <p:cNvPr id="9" name="Picture 8" descr="RAID.jpg"/>
          <p:cNvPicPr>
            <a:picLocks noChangeAspect="1"/>
          </p:cNvPicPr>
          <p:nvPr/>
        </p:nvPicPr>
        <p:blipFill>
          <a:blip r:embed="rId2"/>
          <a:stretch>
            <a:fillRect/>
          </a:stretch>
        </p:blipFill>
        <p:spPr>
          <a:xfrm>
            <a:off x="3793072" y="4768367"/>
            <a:ext cx="4842927" cy="2089633"/>
          </a:xfrm>
          <a:prstGeom prst="rect">
            <a:avLst/>
          </a:prstGeom>
        </p:spPr>
      </p:pic>
      <p:sp>
        <p:nvSpPr>
          <p:cNvPr id="2" name="Title 1"/>
          <p:cNvSpPr>
            <a:spLocks noGrp="1"/>
          </p:cNvSpPr>
          <p:nvPr>
            <p:ph type="title"/>
          </p:nvPr>
        </p:nvSpPr>
        <p:spPr/>
        <p:txBody>
          <a:bodyPr>
            <a:normAutofit fontScale="90000"/>
          </a:bodyPr>
          <a:lstStyle/>
          <a:p>
            <a:r>
              <a:rPr lang="en-US" dirty="0" smtClean="0"/>
              <a:t>Great Idea #6: </a:t>
            </a:r>
            <a:br>
              <a:rPr lang="en-US" dirty="0" smtClean="0"/>
            </a:br>
            <a:r>
              <a:rPr lang="en-US" dirty="0" smtClean="0"/>
              <a:t>Dependability via Redundancy</a:t>
            </a:r>
            <a:endParaRPr lang="en-US" dirty="0"/>
          </a:p>
        </p:txBody>
      </p:sp>
      <p:sp>
        <p:nvSpPr>
          <p:cNvPr id="3" name="Content Placeholder 2"/>
          <p:cNvSpPr>
            <a:spLocks noGrp="1"/>
          </p:cNvSpPr>
          <p:nvPr>
            <p:ph idx="1"/>
          </p:nvPr>
        </p:nvSpPr>
        <p:spPr>
          <a:xfrm>
            <a:off x="457199" y="1498600"/>
            <a:ext cx="8466667" cy="4732867"/>
          </a:xfrm>
        </p:spPr>
        <p:txBody>
          <a:bodyPr>
            <a:normAutofit/>
          </a:bodyPr>
          <a:lstStyle/>
          <a:p>
            <a:r>
              <a:rPr lang="en-US" sz="2800" dirty="0" smtClean="0"/>
              <a:t>Applies to everything from datacenters to storage to memory</a:t>
            </a:r>
          </a:p>
          <a:p>
            <a:pPr lvl="1"/>
            <a:r>
              <a:rPr lang="en-US" sz="2400" dirty="0" smtClean="0"/>
              <a:t>Redundant datacenters so that can lose 1 datacenter but Internet service stays online</a:t>
            </a:r>
          </a:p>
          <a:p>
            <a:pPr lvl="1"/>
            <a:r>
              <a:rPr lang="en-US" sz="2400" dirty="0" smtClean="0"/>
              <a:t>Redundant disks so that can lose 1 disk but not lose data (Redundant Arrays of Independent Disks/RAID)</a:t>
            </a:r>
          </a:p>
          <a:p>
            <a:pPr lvl="1"/>
            <a:r>
              <a:rPr lang="en-US" sz="2400" dirty="0" smtClean="0"/>
              <a:t>Redundant memory bits of so that can lose 1 bit but no data (Error Correcting Code/ECC Memory)</a:t>
            </a:r>
          </a:p>
          <a:p>
            <a:pPr lvl="1"/>
            <a:endParaRPr lang="en-US" dirty="0" smtClean="0"/>
          </a:p>
          <a:p>
            <a:pPr lvl="1"/>
            <a:endParaRPr lang="en-US" dirty="0"/>
          </a:p>
        </p:txBody>
      </p:sp>
      <p:sp>
        <p:nvSpPr>
          <p:cNvPr id="4" name="Date Placeholder 3"/>
          <p:cNvSpPr>
            <a:spLocks noGrp="1"/>
          </p:cNvSpPr>
          <p:nvPr>
            <p:ph type="dt" sz="half" idx="10"/>
          </p:nvPr>
        </p:nvSpPr>
        <p:spPr/>
        <p:txBody>
          <a:bodyPr/>
          <a:lstStyle/>
          <a:p>
            <a:fld id="{36D1DB1D-A91E-B043-8B1F-5FC01797F58C}" type="datetime1">
              <a:rPr lang="en-US" smtClean="0"/>
              <a:pPr/>
              <a:t>8/10/2011</a:t>
            </a:fld>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18</a:t>
            </a:fld>
            <a:endParaRPr lang="en-US"/>
          </a:p>
        </p:txBody>
      </p:sp>
      <p:pic>
        <p:nvPicPr>
          <p:cNvPr id="8" name="Picture 7" descr="ECCmemory.jpg"/>
          <p:cNvPicPr>
            <a:picLocks noChangeAspect="1"/>
          </p:cNvPicPr>
          <p:nvPr/>
        </p:nvPicPr>
        <p:blipFill>
          <a:blip r:embed="rId3"/>
          <a:stretch>
            <a:fillRect/>
          </a:stretch>
        </p:blipFill>
        <p:spPr>
          <a:xfrm>
            <a:off x="812800" y="5302023"/>
            <a:ext cx="2709334" cy="636074"/>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4"/>
          <p:cNvSpPr>
            <a:spLocks noGrp="1" noChangeArrowheads="1"/>
          </p:cNvSpPr>
          <p:nvPr>
            <p:ph type="title"/>
          </p:nvPr>
        </p:nvSpPr>
        <p:spPr/>
        <p:txBody>
          <a:bodyPr/>
          <a:lstStyle/>
          <a:p>
            <a:pPr eaLnBrk="1" hangingPunct="1"/>
            <a:r>
              <a:rPr lang="en-US" dirty="0" smtClean="0"/>
              <a:t>Course </a:t>
            </a:r>
            <a:r>
              <a:rPr lang="en-US" dirty="0" smtClean="0"/>
              <a:t>Summary</a:t>
            </a:r>
          </a:p>
        </p:txBody>
      </p:sp>
      <p:sp>
        <p:nvSpPr>
          <p:cNvPr id="78" name="Content Placeholder 77"/>
          <p:cNvSpPr>
            <a:spLocks noGrp="1"/>
          </p:cNvSpPr>
          <p:nvPr>
            <p:ph idx="1"/>
          </p:nvPr>
        </p:nvSpPr>
        <p:spPr>
          <a:xfrm>
            <a:off x="457200" y="1600200"/>
            <a:ext cx="8229600" cy="5003800"/>
          </a:xfrm>
        </p:spPr>
        <p:txBody>
          <a:bodyPr rtlCol="0">
            <a:normAutofit lnSpcReduction="10000"/>
          </a:bodyPr>
          <a:lstStyle/>
          <a:p>
            <a:pPr eaLnBrk="1" fontAlgn="auto" hangingPunct="1">
              <a:spcAft>
                <a:spcPts val="0"/>
              </a:spcAft>
              <a:buFont typeface="Arial"/>
              <a:buChar char="•"/>
              <a:defRPr/>
            </a:pPr>
            <a:r>
              <a:rPr lang="en-US" dirty="0" smtClean="0">
                <a:ea typeface="+mn-ea"/>
                <a:cs typeface="+mn-cs"/>
              </a:rPr>
              <a:t>As the field changes, cs61c has to change too!</a:t>
            </a:r>
          </a:p>
          <a:p>
            <a:pPr eaLnBrk="1" fontAlgn="auto" hangingPunct="1">
              <a:spcAft>
                <a:spcPts val="0"/>
              </a:spcAft>
              <a:buFont typeface="Arial"/>
              <a:buChar char="•"/>
              <a:defRPr/>
            </a:pPr>
            <a:r>
              <a:rPr lang="en-US" dirty="0" smtClean="0">
                <a:ea typeface="+mn-ea"/>
                <a:cs typeface="+mn-cs"/>
              </a:rPr>
              <a:t>It is still about the software-hardware interface</a:t>
            </a:r>
          </a:p>
          <a:p>
            <a:pPr lvl="1" eaLnBrk="1" fontAlgn="auto" hangingPunct="1">
              <a:spcAft>
                <a:spcPts val="0"/>
              </a:spcAft>
              <a:buFont typeface="Arial"/>
              <a:buChar char="–"/>
              <a:defRPr/>
            </a:pPr>
            <a:r>
              <a:rPr lang="en-US" dirty="0" smtClean="0">
                <a:ea typeface="+mn-ea"/>
              </a:rPr>
              <a:t>Programming for performance!</a:t>
            </a:r>
          </a:p>
          <a:p>
            <a:pPr lvl="1" eaLnBrk="1" fontAlgn="auto" hangingPunct="1">
              <a:spcAft>
                <a:spcPts val="0"/>
              </a:spcAft>
              <a:buFont typeface="Arial"/>
              <a:buChar char="–"/>
              <a:defRPr/>
            </a:pPr>
            <a:r>
              <a:rPr lang="en-US" dirty="0" smtClean="0">
                <a:ea typeface="+mn-ea"/>
              </a:rPr>
              <a:t>Understanding the memory hierarchy and its impact on application performance</a:t>
            </a:r>
          </a:p>
          <a:p>
            <a:pPr lvl="1" eaLnBrk="1" fontAlgn="auto" hangingPunct="1">
              <a:spcAft>
                <a:spcPts val="0"/>
              </a:spcAft>
              <a:buFont typeface="Arial"/>
              <a:buChar char="–"/>
              <a:defRPr/>
            </a:pPr>
            <a:r>
              <a:rPr lang="en-US" dirty="0" smtClean="0">
                <a:ea typeface="+mn-ea"/>
              </a:rPr>
              <a:t>Unlocking the capabilities of the architecture for performance</a:t>
            </a:r>
          </a:p>
          <a:p>
            <a:pPr lvl="2" eaLnBrk="1" fontAlgn="auto" hangingPunct="1">
              <a:spcAft>
                <a:spcPts val="0"/>
              </a:spcAft>
              <a:buFont typeface="Arial"/>
              <a:buChar char="•"/>
              <a:defRPr/>
            </a:pPr>
            <a:r>
              <a:rPr lang="en-US" dirty="0" err="1" smtClean="0">
                <a:ea typeface="+mn-ea"/>
              </a:rPr>
              <a:t>Multicore</a:t>
            </a:r>
            <a:r>
              <a:rPr lang="en-US" dirty="0" smtClean="0">
                <a:ea typeface="+mn-ea"/>
              </a:rPr>
              <a:t> programming and task parallelism</a:t>
            </a:r>
          </a:p>
          <a:p>
            <a:pPr lvl="2" eaLnBrk="1" fontAlgn="auto" hangingPunct="1">
              <a:spcAft>
                <a:spcPts val="0"/>
              </a:spcAft>
              <a:buFont typeface="Arial"/>
              <a:buChar char="•"/>
              <a:defRPr/>
            </a:pPr>
            <a:r>
              <a:rPr lang="en-US" dirty="0" smtClean="0">
                <a:ea typeface="+mn-ea"/>
              </a:rPr>
              <a:t>Special instructions</a:t>
            </a:r>
          </a:p>
          <a:p>
            <a:pPr lvl="2" eaLnBrk="1" fontAlgn="auto" hangingPunct="1">
              <a:spcAft>
                <a:spcPts val="0"/>
              </a:spcAft>
              <a:buFont typeface="Arial"/>
              <a:buChar char="•"/>
              <a:defRPr/>
            </a:pPr>
            <a:r>
              <a:rPr lang="en-US" dirty="0" smtClean="0">
                <a:ea typeface="+mn-ea"/>
              </a:rPr>
              <a:t>Special instruction </a:t>
            </a:r>
            <a:r>
              <a:rPr lang="en-US" dirty="0" smtClean="0">
                <a:ea typeface="+mn-ea"/>
              </a:rPr>
              <a:t>sequences</a:t>
            </a:r>
            <a:endParaRPr lang="en-US" dirty="0" smtClean="0">
              <a:ea typeface="+mn-ea"/>
            </a:endParaRPr>
          </a:p>
        </p:txBody>
      </p:sp>
      <p:sp>
        <p:nvSpPr>
          <p:cNvPr id="65" name="Date Placeholder 64"/>
          <p:cNvSpPr>
            <a:spLocks noGrp="1"/>
          </p:cNvSpPr>
          <p:nvPr>
            <p:ph type="dt" sz="quarter" idx="10"/>
          </p:nvPr>
        </p:nvSpPr>
        <p:spPr/>
        <p:txBody>
          <a:bodyPr/>
          <a:lstStyle/>
          <a:p>
            <a:pPr>
              <a:defRPr/>
            </a:pPr>
            <a:fld id="{CC10072A-A1B0-7645-9576-68615B214D28}" type="datetime1">
              <a:rPr lang="en-US" smtClean="0"/>
              <a:pPr>
                <a:defRPr/>
              </a:pPr>
              <a:t>8/9/2011</a:t>
            </a:fld>
            <a:endParaRPr lang="en-US"/>
          </a:p>
        </p:txBody>
      </p:sp>
      <p:sp>
        <p:nvSpPr>
          <p:cNvPr id="67" name="Footer Placeholder 66"/>
          <p:cNvSpPr>
            <a:spLocks noGrp="1"/>
          </p:cNvSpPr>
          <p:nvPr>
            <p:ph type="ftr" sz="quarter" idx="11"/>
          </p:nvPr>
        </p:nvSpPr>
        <p:spPr/>
        <p:txBody>
          <a:bodyPr/>
          <a:lstStyle/>
          <a:p>
            <a:pPr>
              <a:defRPr/>
            </a:pPr>
            <a:r>
              <a:rPr lang="en-US" dirty="0" smtClean="0"/>
              <a:t>Summer 2011 </a:t>
            </a:r>
            <a:r>
              <a:rPr lang="en-US" dirty="0" smtClean="0"/>
              <a:t>-- </a:t>
            </a:r>
            <a:r>
              <a:rPr lang="en-US" dirty="0" smtClean="0"/>
              <a:t>Lecture #30</a:t>
            </a:r>
            <a:endParaRPr lang="en-US" dirty="0"/>
          </a:p>
        </p:txBody>
      </p:sp>
      <p:sp>
        <p:nvSpPr>
          <p:cNvPr id="73" name="Slide Number Placeholder 72"/>
          <p:cNvSpPr>
            <a:spLocks noGrp="1"/>
          </p:cNvSpPr>
          <p:nvPr>
            <p:ph type="sldNum" sz="quarter" idx="12"/>
          </p:nvPr>
        </p:nvSpPr>
        <p:spPr/>
        <p:txBody>
          <a:bodyPr/>
          <a:lstStyle/>
          <a:p>
            <a:pPr>
              <a:defRPr/>
            </a:pPr>
            <a:fld id="{DE287EFB-7AA1-8545-91A8-10E01822DA01}" type="slidenum">
              <a:rPr lang="en-US"/>
              <a:pPr>
                <a:defRPr/>
              </a:pPr>
              <a:t>19</a:t>
            </a:fld>
            <a:endParaRPr lang="en-US"/>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lstStyle/>
          <a:p>
            <a:pPr>
              <a:buNone/>
            </a:pPr>
            <a:endParaRPr lang="en-US" dirty="0" smtClean="0"/>
          </a:p>
          <a:p>
            <a:r>
              <a:rPr lang="en-US" dirty="0" smtClean="0">
                <a:solidFill>
                  <a:schemeClr val="bg1">
                    <a:lumMod val="65000"/>
                  </a:schemeClr>
                </a:solidFill>
              </a:rPr>
              <a:t>Course Summary</a:t>
            </a:r>
            <a:endParaRPr lang="en-US" dirty="0" smtClean="0">
              <a:solidFill>
                <a:schemeClr val="bg1">
                  <a:lumMod val="65000"/>
                </a:schemeClr>
              </a:solidFill>
            </a:endParaRPr>
          </a:p>
          <a:p>
            <a:r>
              <a:rPr lang="en-US" dirty="0" smtClean="0">
                <a:solidFill>
                  <a:schemeClr val="bg1">
                    <a:lumMod val="75000"/>
                  </a:schemeClr>
                </a:solidFill>
              </a:rPr>
              <a:t>Administrivia/Project 2 Results</a:t>
            </a:r>
            <a:endParaRPr lang="en-US" dirty="0" smtClean="0">
              <a:solidFill>
                <a:schemeClr val="bg1">
                  <a:lumMod val="75000"/>
                </a:schemeClr>
              </a:solidFill>
            </a:endParaRPr>
          </a:p>
          <a:p>
            <a:r>
              <a:rPr lang="en-US" dirty="0" smtClean="0">
                <a:solidFill>
                  <a:schemeClr val="bg1">
                    <a:lumMod val="75000"/>
                  </a:schemeClr>
                </a:solidFill>
              </a:rPr>
              <a:t>What’s Next?</a:t>
            </a:r>
            <a:endParaRPr lang="en-US" dirty="0" smtClean="0">
              <a:solidFill>
                <a:schemeClr val="bg1">
                  <a:lumMod val="75000"/>
                </a:schemeClr>
              </a:solidFill>
            </a:endParaRPr>
          </a:p>
          <a:p>
            <a:r>
              <a:rPr lang="en-US" dirty="0" smtClean="0">
                <a:solidFill>
                  <a:schemeClr val="bg1">
                    <a:lumMod val="75000"/>
                  </a:schemeClr>
                </a:solidFill>
              </a:rPr>
              <a:t>Acknowledgements</a:t>
            </a:r>
            <a:endParaRPr lang="en-US" dirty="0" smtClean="0">
              <a:solidFill>
                <a:schemeClr val="bg1">
                  <a:lumMod val="75000"/>
                </a:schemeClr>
              </a:solidFill>
            </a:endParaRPr>
          </a:p>
        </p:txBody>
      </p:sp>
      <p:sp>
        <p:nvSpPr>
          <p:cNvPr id="4" name="Date Placeholder 3"/>
          <p:cNvSpPr>
            <a:spLocks noGrp="1"/>
          </p:cNvSpPr>
          <p:nvPr>
            <p:ph type="dt" sz="half" idx="10"/>
          </p:nvPr>
        </p:nvSpPr>
        <p:spPr/>
        <p:txBody>
          <a:bodyPr/>
          <a:lstStyle/>
          <a:p>
            <a:fld id="{44EF1969-D61A-0441-A264-C02053EB0812}" type="datetime1">
              <a:rPr lang="en-US" smtClean="0"/>
              <a:pPr/>
              <a:t>8/9/2011</a:t>
            </a:fld>
            <a:endParaRPr lang="en-US"/>
          </a:p>
        </p:txBody>
      </p:sp>
      <p:sp>
        <p:nvSpPr>
          <p:cNvPr id="5" name="Footer Placeholder 4"/>
          <p:cNvSpPr>
            <a:spLocks noGrp="1"/>
          </p:cNvSpPr>
          <p:nvPr>
            <p:ph type="ftr" sz="quarter" idx="11"/>
          </p:nvPr>
        </p:nvSpPr>
        <p:spPr/>
        <p:txBody>
          <a:bodyPr/>
          <a:lstStyle/>
          <a:p>
            <a:r>
              <a:rPr lang="en-US" dirty="0" smtClean="0"/>
              <a:t>Summer 2011 </a:t>
            </a:r>
            <a:r>
              <a:rPr lang="en-US" dirty="0" smtClean="0"/>
              <a:t>-- </a:t>
            </a:r>
            <a:r>
              <a:rPr lang="en-US" dirty="0" smtClean="0"/>
              <a:t>Lecture #30</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lstStyle/>
          <a:p>
            <a:pPr>
              <a:buNone/>
            </a:pPr>
            <a:endParaRPr lang="en-US" dirty="0" smtClean="0"/>
          </a:p>
          <a:p>
            <a:r>
              <a:rPr lang="en-US" dirty="0" smtClean="0">
                <a:solidFill>
                  <a:schemeClr val="bg1">
                    <a:lumMod val="65000"/>
                  </a:schemeClr>
                </a:solidFill>
              </a:rPr>
              <a:t>Course Summary</a:t>
            </a:r>
            <a:endParaRPr lang="en-US" dirty="0" smtClean="0">
              <a:solidFill>
                <a:schemeClr val="bg1">
                  <a:lumMod val="65000"/>
                </a:schemeClr>
              </a:solidFill>
            </a:endParaRPr>
          </a:p>
          <a:p>
            <a:r>
              <a:rPr lang="en-US" dirty="0" smtClean="0"/>
              <a:t>Administrivia/Project 2 Results</a:t>
            </a:r>
            <a:endParaRPr lang="en-US" dirty="0" smtClean="0"/>
          </a:p>
          <a:p>
            <a:r>
              <a:rPr lang="en-US" dirty="0" smtClean="0">
                <a:solidFill>
                  <a:schemeClr val="bg1">
                    <a:lumMod val="75000"/>
                  </a:schemeClr>
                </a:solidFill>
              </a:rPr>
              <a:t>What’s Next?</a:t>
            </a:r>
            <a:endParaRPr lang="en-US" dirty="0" smtClean="0">
              <a:solidFill>
                <a:schemeClr val="bg1">
                  <a:lumMod val="75000"/>
                </a:schemeClr>
              </a:solidFill>
            </a:endParaRPr>
          </a:p>
          <a:p>
            <a:r>
              <a:rPr lang="en-US" dirty="0" smtClean="0">
                <a:solidFill>
                  <a:schemeClr val="bg1">
                    <a:lumMod val="75000"/>
                  </a:schemeClr>
                </a:solidFill>
              </a:rPr>
              <a:t>Acknowledgements</a:t>
            </a:r>
            <a:endParaRPr lang="en-US" dirty="0" smtClean="0">
              <a:solidFill>
                <a:schemeClr val="bg1">
                  <a:lumMod val="75000"/>
                </a:schemeClr>
              </a:solidFill>
            </a:endParaRPr>
          </a:p>
        </p:txBody>
      </p:sp>
      <p:sp>
        <p:nvSpPr>
          <p:cNvPr id="4" name="Date Placeholder 3"/>
          <p:cNvSpPr>
            <a:spLocks noGrp="1"/>
          </p:cNvSpPr>
          <p:nvPr>
            <p:ph type="dt" sz="half" idx="10"/>
          </p:nvPr>
        </p:nvSpPr>
        <p:spPr/>
        <p:txBody>
          <a:bodyPr/>
          <a:lstStyle/>
          <a:p>
            <a:fld id="{44EF1969-D61A-0441-A264-C02053EB0812}" type="datetime1">
              <a:rPr lang="en-US" smtClean="0"/>
              <a:pPr/>
              <a:t>8/10/2011</a:t>
            </a:fld>
            <a:endParaRPr lang="en-US"/>
          </a:p>
        </p:txBody>
      </p:sp>
      <p:sp>
        <p:nvSpPr>
          <p:cNvPr id="5" name="Footer Placeholder 4"/>
          <p:cNvSpPr>
            <a:spLocks noGrp="1"/>
          </p:cNvSpPr>
          <p:nvPr>
            <p:ph type="ftr" sz="quarter" idx="11"/>
          </p:nvPr>
        </p:nvSpPr>
        <p:spPr/>
        <p:txBody>
          <a:bodyPr/>
          <a:lstStyle/>
          <a:p>
            <a:r>
              <a:rPr lang="en-US" dirty="0" smtClean="0"/>
              <a:t>Summer 2011 </a:t>
            </a:r>
            <a:r>
              <a:rPr lang="en-US" dirty="0" smtClean="0"/>
              <a:t>-- </a:t>
            </a:r>
            <a:r>
              <a:rPr lang="en-US" dirty="0" smtClean="0"/>
              <a:t>Lecture #30</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20</a:t>
            </a:fld>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Administrivia</a:t>
            </a:r>
            <a:endParaRPr lang="en-US" dirty="0"/>
          </a:p>
        </p:txBody>
      </p:sp>
      <p:sp>
        <p:nvSpPr>
          <p:cNvPr id="3" name="Content Placeholder 2"/>
          <p:cNvSpPr>
            <a:spLocks noGrp="1"/>
          </p:cNvSpPr>
          <p:nvPr>
            <p:ph idx="1"/>
          </p:nvPr>
        </p:nvSpPr>
        <p:spPr>
          <a:xfrm>
            <a:off x="457199" y="1600200"/>
            <a:ext cx="8322733" cy="4870760"/>
          </a:xfrm>
        </p:spPr>
        <p:txBody>
          <a:bodyPr>
            <a:normAutofit fontScale="92500" lnSpcReduction="10000"/>
          </a:bodyPr>
          <a:lstStyle/>
          <a:p>
            <a:r>
              <a:rPr lang="en-US" sz="2800" dirty="0" smtClean="0"/>
              <a:t>Extra </a:t>
            </a:r>
            <a:r>
              <a:rPr lang="en-US" sz="2800" dirty="0" smtClean="0"/>
              <a:t>OH</a:t>
            </a:r>
          </a:p>
          <a:p>
            <a:pPr lvl="1"/>
            <a:r>
              <a:rPr lang="en-US" sz="2400" dirty="0" smtClean="0"/>
              <a:t>Come </a:t>
            </a:r>
            <a:r>
              <a:rPr lang="en-US" sz="2400" dirty="0" smtClean="0"/>
              <a:t>into the SD lab </a:t>
            </a:r>
            <a:r>
              <a:rPr lang="en-US" sz="2400" dirty="0" smtClean="0"/>
              <a:t>today wherever </a:t>
            </a:r>
            <a:r>
              <a:rPr lang="en-US" sz="2400" dirty="0" smtClean="0"/>
              <a:t>there’s a blank sign-up time</a:t>
            </a:r>
            <a:r>
              <a:rPr lang="en-US" sz="2400" dirty="0" smtClean="0"/>
              <a:t>.</a:t>
            </a:r>
          </a:p>
          <a:p>
            <a:pPr lvl="1"/>
            <a:r>
              <a:rPr lang="en-US" sz="2400" dirty="0" smtClean="0"/>
              <a:t>Sean: After 8pm in the SD lab...</a:t>
            </a:r>
            <a:endParaRPr lang="en-US" sz="2400" dirty="0" smtClean="0"/>
          </a:p>
          <a:p>
            <a:r>
              <a:rPr lang="en-US" sz="2800" dirty="0" smtClean="0"/>
              <a:t>Project 3 Face-to-Face </a:t>
            </a:r>
            <a:r>
              <a:rPr lang="en-US" sz="2800" dirty="0" smtClean="0"/>
              <a:t>grading today 200 </a:t>
            </a:r>
            <a:r>
              <a:rPr lang="en-US" sz="2800" dirty="0" smtClean="0"/>
              <a:t>SD lab. Don’t forget to show up!</a:t>
            </a:r>
          </a:p>
          <a:p>
            <a:r>
              <a:rPr lang="en-US" sz="2800" dirty="0" smtClean="0"/>
              <a:t>Final Exam - </a:t>
            </a:r>
            <a:r>
              <a:rPr lang="en-US" sz="2800" dirty="0" smtClean="0"/>
              <a:t>Tomorrow! 9am </a:t>
            </a:r>
            <a:r>
              <a:rPr lang="en-US" sz="2800" dirty="0" smtClean="0"/>
              <a:t>- 12pm 2050 VLSB</a:t>
            </a:r>
          </a:p>
          <a:p>
            <a:pPr lvl="1"/>
            <a:r>
              <a:rPr lang="en-US" sz="2400" dirty="0" smtClean="0"/>
              <a:t>Two-sided handwritten cheat sheet. Green sheet provided.</a:t>
            </a:r>
          </a:p>
          <a:p>
            <a:pPr lvl="2"/>
            <a:r>
              <a:rPr lang="en-US" sz="2000" dirty="0" smtClean="0"/>
              <a:t>Use the back side of your midterm cheat sheet</a:t>
            </a:r>
            <a:r>
              <a:rPr lang="en-US" sz="2000" dirty="0" smtClean="0"/>
              <a:t>!</a:t>
            </a:r>
          </a:p>
          <a:p>
            <a:pPr lvl="1"/>
            <a:r>
              <a:rPr lang="en-US" dirty="0" smtClean="0"/>
              <a:t>Final is long. Planning for 190 minutes, might give extra time if enough people don’t finish. Show up at 9 am sharp!</a:t>
            </a:r>
            <a:endParaRPr lang="en-US" dirty="0" smtClean="0"/>
          </a:p>
          <a:p>
            <a:endParaRPr lang="en-US" dirty="0" smtClean="0"/>
          </a:p>
        </p:txBody>
      </p:sp>
      <p:sp>
        <p:nvSpPr>
          <p:cNvPr id="7" name="Date Placeholder 6"/>
          <p:cNvSpPr>
            <a:spLocks noGrp="1"/>
          </p:cNvSpPr>
          <p:nvPr>
            <p:ph type="dt" sz="half" idx="10"/>
          </p:nvPr>
        </p:nvSpPr>
        <p:spPr/>
        <p:txBody>
          <a:bodyPr/>
          <a:lstStyle/>
          <a:p>
            <a:fld id="{362408D6-0B5F-5E49-987B-E5CA8C3EF66E}" type="datetime1">
              <a:rPr lang="en-US" smtClean="0"/>
              <a:pPr/>
              <a:t>8/10/2011</a:t>
            </a:fld>
            <a:endParaRPr lang="en-US" dirty="0"/>
          </a:p>
        </p:txBody>
      </p:sp>
      <p:sp>
        <p:nvSpPr>
          <p:cNvPr id="8" name="Slide Number Placeholder 7"/>
          <p:cNvSpPr>
            <a:spLocks noGrp="1"/>
          </p:cNvSpPr>
          <p:nvPr>
            <p:ph type="sldNum" sz="quarter" idx="12"/>
          </p:nvPr>
        </p:nvSpPr>
        <p:spPr/>
        <p:txBody>
          <a:bodyPr/>
          <a:lstStyle/>
          <a:p>
            <a:fld id="{3CC63E4C-4642-794D-A2FD-70F6B81535F5}" type="slidenum">
              <a:rPr lang="en-US" smtClean="0"/>
              <a:pPr/>
              <a:t>21</a:t>
            </a:fld>
            <a:endParaRPr lang="en-US" dirty="0"/>
          </a:p>
        </p:txBody>
      </p:sp>
      <p:sp>
        <p:nvSpPr>
          <p:cNvPr id="9" name="Footer Placeholder 8"/>
          <p:cNvSpPr>
            <a:spLocks noGrp="1"/>
          </p:cNvSpPr>
          <p:nvPr>
            <p:ph type="ftr" sz="quarter" idx="11"/>
          </p:nvPr>
        </p:nvSpPr>
        <p:spPr/>
        <p:txBody>
          <a:bodyPr/>
          <a:lstStyle/>
          <a:p>
            <a:r>
              <a:rPr lang="en-US" dirty="0" smtClean="0"/>
              <a:t>Summer 2011 -- Lecture #24</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Administrivia</a:t>
            </a:r>
            <a:endParaRPr lang="en-US" dirty="0"/>
          </a:p>
        </p:txBody>
      </p:sp>
      <p:sp>
        <p:nvSpPr>
          <p:cNvPr id="3" name="Content Placeholder 2"/>
          <p:cNvSpPr>
            <a:spLocks noGrp="1"/>
          </p:cNvSpPr>
          <p:nvPr>
            <p:ph idx="1"/>
          </p:nvPr>
        </p:nvSpPr>
        <p:spPr/>
        <p:txBody>
          <a:bodyPr/>
          <a:lstStyle/>
          <a:p>
            <a:r>
              <a:rPr lang="en-US" dirty="0" smtClean="0"/>
              <a:t>CS61c Final Feedback Survey</a:t>
            </a:r>
          </a:p>
          <a:p>
            <a:pPr lvl="1"/>
            <a:r>
              <a:rPr lang="en-US" dirty="0" smtClean="0"/>
              <a:t>Chance to give feedback on this “new” 61c</a:t>
            </a:r>
          </a:p>
          <a:p>
            <a:pPr lvl="2"/>
            <a:r>
              <a:rPr lang="en-US" dirty="0" smtClean="0"/>
              <a:t>First time it’s been offered during the summer</a:t>
            </a:r>
          </a:p>
          <a:p>
            <a:pPr lvl="1"/>
            <a:r>
              <a:rPr lang="en-US" dirty="0" smtClean="0"/>
              <a:t>What worked and what didn’t?</a:t>
            </a:r>
          </a:p>
          <a:p>
            <a:pPr lvl="1"/>
            <a:r>
              <a:rPr lang="en-US" dirty="0" smtClean="0"/>
              <a:t>I’ll send out the link after the final…</a:t>
            </a:r>
            <a:endParaRPr lang="en-US" dirty="0"/>
          </a:p>
        </p:txBody>
      </p:sp>
      <p:sp>
        <p:nvSpPr>
          <p:cNvPr id="4" name="Date Placeholder 3"/>
          <p:cNvSpPr>
            <a:spLocks noGrp="1"/>
          </p:cNvSpPr>
          <p:nvPr>
            <p:ph type="dt" sz="half" idx="10"/>
          </p:nvPr>
        </p:nvSpPr>
        <p:spPr/>
        <p:txBody>
          <a:bodyPr/>
          <a:lstStyle/>
          <a:p>
            <a:fld id="{DC1CB0A9-46EF-E54E-8223-02A20BF5AFA2}" type="datetime1">
              <a:rPr lang="en-US" smtClean="0"/>
              <a:pPr/>
              <a:t>8/10/2011</a:t>
            </a:fld>
            <a:endParaRPr lang="en-US"/>
          </a:p>
        </p:txBody>
      </p:sp>
      <p:sp>
        <p:nvSpPr>
          <p:cNvPr id="5" name="Footer Placeholder 4"/>
          <p:cNvSpPr>
            <a:spLocks noGrp="1"/>
          </p:cNvSpPr>
          <p:nvPr>
            <p:ph type="ftr" sz="quarter" idx="11"/>
          </p:nvPr>
        </p:nvSpPr>
        <p:spPr/>
        <p:txBody>
          <a:bodyPr/>
          <a:lstStyle/>
          <a:p>
            <a:r>
              <a:rPr lang="en-US" smtClean="0"/>
              <a:t>Summer 2011 -- Lecture #30</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22</a:t>
            </a:fld>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2 Results: </a:t>
            </a:r>
            <a:r>
              <a:rPr lang="en-US" dirty="0" err="1" smtClean="0"/>
              <a:t>sgemm</a:t>
            </a:r>
            <a:r>
              <a:rPr lang="en-US" dirty="0" smtClean="0"/>
              <a:t>-small</a:t>
            </a:r>
            <a:endParaRPr lang="en-US" dirty="0"/>
          </a:p>
        </p:txBody>
      </p:sp>
      <p:sp>
        <p:nvSpPr>
          <p:cNvPr id="4" name="Date Placeholder 3"/>
          <p:cNvSpPr>
            <a:spLocks noGrp="1"/>
          </p:cNvSpPr>
          <p:nvPr>
            <p:ph type="dt" sz="half" idx="10"/>
          </p:nvPr>
        </p:nvSpPr>
        <p:spPr/>
        <p:txBody>
          <a:bodyPr/>
          <a:lstStyle/>
          <a:p>
            <a:fld id="{DC1CB0A9-46EF-E54E-8223-02A20BF5AFA2}" type="datetime1">
              <a:rPr lang="en-US" smtClean="0"/>
              <a:pPr/>
              <a:t>8/10/2011</a:t>
            </a:fld>
            <a:endParaRPr lang="en-US"/>
          </a:p>
        </p:txBody>
      </p:sp>
      <p:sp>
        <p:nvSpPr>
          <p:cNvPr id="5" name="Footer Placeholder 4"/>
          <p:cNvSpPr>
            <a:spLocks noGrp="1"/>
          </p:cNvSpPr>
          <p:nvPr>
            <p:ph type="ftr" sz="quarter" idx="11"/>
          </p:nvPr>
        </p:nvSpPr>
        <p:spPr/>
        <p:txBody>
          <a:bodyPr/>
          <a:lstStyle/>
          <a:p>
            <a:r>
              <a:rPr lang="en-US" smtClean="0"/>
              <a:t>Summer 2011 -- Lecture #30</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23</a:t>
            </a:fld>
            <a:endParaRPr lang="en-US"/>
          </a:p>
        </p:txBody>
      </p:sp>
      <p:pic>
        <p:nvPicPr>
          <p:cNvPr id="122883" name="Picture 3"/>
          <p:cNvPicPr>
            <a:picLocks noChangeAspect="1" noChangeArrowheads="1"/>
          </p:cNvPicPr>
          <p:nvPr/>
        </p:nvPicPr>
        <p:blipFill>
          <a:blip r:embed="rId2"/>
          <a:srcRect/>
          <a:stretch>
            <a:fillRect/>
          </a:stretch>
        </p:blipFill>
        <p:spPr bwMode="auto">
          <a:xfrm>
            <a:off x="1081560" y="1444390"/>
            <a:ext cx="6962775" cy="48958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2 Results: </a:t>
            </a:r>
            <a:r>
              <a:rPr lang="en-US" dirty="0" err="1" smtClean="0"/>
              <a:t>sgemm</a:t>
            </a:r>
            <a:r>
              <a:rPr lang="en-US" dirty="0" smtClean="0"/>
              <a:t>-all</a:t>
            </a:r>
            <a:endParaRPr lang="en-US" dirty="0"/>
          </a:p>
        </p:txBody>
      </p:sp>
      <p:sp>
        <p:nvSpPr>
          <p:cNvPr id="4" name="Date Placeholder 3"/>
          <p:cNvSpPr>
            <a:spLocks noGrp="1"/>
          </p:cNvSpPr>
          <p:nvPr>
            <p:ph type="dt" sz="half" idx="10"/>
          </p:nvPr>
        </p:nvSpPr>
        <p:spPr/>
        <p:txBody>
          <a:bodyPr/>
          <a:lstStyle/>
          <a:p>
            <a:fld id="{DC1CB0A9-46EF-E54E-8223-02A20BF5AFA2}" type="datetime1">
              <a:rPr lang="en-US" smtClean="0"/>
              <a:pPr/>
              <a:t>8/10/2011</a:t>
            </a:fld>
            <a:endParaRPr lang="en-US"/>
          </a:p>
        </p:txBody>
      </p:sp>
      <p:sp>
        <p:nvSpPr>
          <p:cNvPr id="5" name="Footer Placeholder 4"/>
          <p:cNvSpPr>
            <a:spLocks noGrp="1"/>
          </p:cNvSpPr>
          <p:nvPr>
            <p:ph type="ftr" sz="quarter" idx="11"/>
          </p:nvPr>
        </p:nvSpPr>
        <p:spPr/>
        <p:txBody>
          <a:bodyPr/>
          <a:lstStyle/>
          <a:p>
            <a:r>
              <a:rPr lang="en-US" smtClean="0"/>
              <a:t>Summer 2011 -- Lecture #30</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24</a:t>
            </a:fld>
            <a:endParaRPr lang="en-US"/>
          </a:p>
        </p:txBody>
      </p:sp>
      <p:pic>
        <p:nvPicPr>
          <p:cNvPr id="123906" name="Picture 2"/>
          <p:cNvPicPr>
            <a:picLocks noChangeAspect="1" noChangeArrowheads="1"/>
          </p:cNvPicPr>
          <p:nvPr/>
        </p:nvPicPr>
        <p:blipFill>
          <a:blip r:embed="rId2"/>
          <a:srcRect/>
          <a:stretch>
            <a:fillRect/>
          </a:stretch>
        </p:blipFill>
        <p:spPr bwMode="auto">
          <a:xfrm>
            <a:off x="1822151" y="1620083"/>
            <a:ext cx="5572125" cy="43815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2 Results: </a:t>
            </a:r>
            <a:r>
              <a:rPr lang="en-US" dirty="0" err="1" smtClean="0"/>
              <a:t>sgemm-openmp</a:t>
            </a:r>
            <a:endParaRPr lang="en-US" dirty="0"/>
          </a:p>
        </p:txBody>
      </p:sp>
      <p:sp>
        <p:nvSpPr>
          <p:cNvPr id="4" name="Date Placeholder 3"/>
          <p:cNvSpPr>
            <a:spLocks noGrp="1"/>
          </p:cNvSpPr>
          <p:nvPr>
            <p:ph type="dt" sz="half" idx="10"/>
          </p:nvPr>
        </p:nvSpPr>
        <p:spPr/>
        <p:txBody>
          <a:bodyPr/>
          <a:lstStyle/>
          <a:p>
            <a:fld id="{DC1CB0A9-46EF-E54E-8223-02A20BF5AFA2}" type="datetime1">
              <a:rPr lang="en-US" smtClean="0"/>
              <a:pPr/>
              <a:t>8/10/2011</a:t>
            </a:fld>
            <a:endParaRPr lang="en-US"/>
          </a:p>
        </p:txBody>
      </p:sp>
      <p:sp>
        <p:nvSpPr>
          <p:cNvPr id="5" name="Footer Placeholder 4"/>
          <p:cNvSpPr>
            <a:spLocks noGrp="1"/>
          </p:cNvSpPr>
          <p:nvPr>
            <p:ph type="ftr" sz="quarter" idx="11"/>
          </p:nvPr>
        </p:nvSpPr>
        <p:spPr/>
        <p:txBody>
          <a:bodyPr/>
          <a:lstStyle/>
          <a:p>
            <a:r>
              <a:rPr lang="en-US" smtClean="0"/>
              <a:t>Summer 2011 -- Lecture #30</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25</a:t>
            </a:fld>
            <a:endParaRPr lang="en-US"/>
          </a:p>
        </p:txBody>
      </p:sp>
      <p:pic>
        <p:nvPicPr>
          <p:cNvPr id="124930" name="Picture 2"/>
          <p:cNvPicPr>
            <a:picLocks noGrp="1" noChangeAspect="1" noChangeArrowheads="1"/>
          </p:cNvPicPr>
          <p:nvPr>
            <p:ph idx="1"/>
          </p:nvPr>
        </p:nvPicPr>
        <p:blipFill>
          <a:blip r:embed="rId2"/>
          <a:srcRect/>
          <a:stretch>
            <a:fillRect/>
          </a:stretch>
        </p:blipFill>
        <p:spPr bwMode="auto">
          <a:xfrm>
            <a:off x="1694561" y="1600200"/>
            <a:ext cx="5754877" cy="45259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2 EC Winners</a:t>
            </a:r>
            <a:endParaRPr lang="en-US" dirty="0"/>
          </a:p>
        </p:txBody>
      </p:sp>
      <p:sp>
        <p:nvSpPr>
          <p:cNvPr id="3" name="Content Placeholder 2"/>
          <p:cNvSpPr>
            <a:spLocks noGrp="1"/>
          </p:cNvSpPr>
          <p:nvPr>
            <p:ph idx="1"/>
          </p:nvPr>
        </p:nvSpPr>
        <p:spPr/>
        <p:txBody>
          <a:bodyPr>
            <a:normAutofit lnSpcReduction="10000"/>
          </a:bodyPr>
          <a:lstStyle/>
          <a:p>
            <a:r>
              <a:rPr lang="en-US" sz="2800" dirty="0" smtClean="0"/>
              <a:t>Only 3 extra credit submissions…</a:t>
            </a:r>
          </a:p>
          <a:p>
            <a:pPr lvl="1"/>
            <a:r>
              <a:rPr lang="en-US" sz="2400" dirty="0" smtClean="0"/>
              <a:t>(EC due at same time as part 2, sorry about that…)</a:t>
            </a:r>
          </a:p>
          <a:p>
            <a:r>
              <a:rPr lang="en-US" sz="2400" dirty="0" smtClean="0"/>
              <a:t>Serial Winners:</a:t>
            </a:r>
          </a:p>
          <a:p>
            <a:pPr>
              <a:buNone/>
            </a:pPr>
            <a:r>
              <a:rPr lang="en-US" sz="2400" dirty="0" smtClean="0"/>
              <a:t>	1</a:t>
            </a:r>
            <a:r>
              <a:rPr lang="en-US" sz="2400" dirty="0" smtClean="0"/>
              <a:t>. </a:t>
            </a:r>
            <a:r>
              <a:rPr lang="en-US" sz="2400" dirty="0" smtClean="0"/>
              <a:t>11.4 </a:t>
            </a:r>
            <a:r>
              <a:rPr lang="en-US" sz="2400" dirty="0" err="1" smtClean="0"/>
              <a:t>Gflop</a:t>
            </a:r>
            <a:r>
              <a:rPr lang="en-US" sz="2400" dirty="0" smtClean="0"/>
              <a:t>/s </a:t>
            </a:r>
            <a:r>
              <a:rPr lang="en-US" sz="2400" dirty="0" smtClean="0"/>
              <a:t>Jonathan </a:t>
            </a:r>
            <a:r>
              <a:rPr lang="en-US" sz="2400" dirty="0" err="1" smtClean="0"/>
              <a:t>Dinu</a:t>
            </a:r>
            <a:r>
              <a:rPr lang="en-US" sz="2400" dirty="0" smtClean="0"/>
              <a:t>, </a:t>
            </a:r>
            <a:r>
              <a:rPr lang="en-US" sz="2400" dirty="0" err="1" smtClean="0"/>
              <a:t>Elan</a:t>
            </a:r>
            <a:r>
              <a:rPr lang="en-US" sz="2400" dirty="0" smtClean="0"/>
              <a:t> </a:t>
            </a:r>
            <a:r>
              <a:rPr lang="en-US" sz="2400" dirty="0" err="1" smtClean="0"/>
              <a:t>Frenkel</a:t>
            </a:r>
            <a:r>
              <a:rPr lang="en-US" sz="2400" dirty="0" smtClean="0"/>
              <a:t/>
            </a:r>
            <a:br>
              <a:rPr lang="en-US" sz="2400" dirty="0" smtClean="0"/>
            </a:br>
            <a:r>
              <a:rPr lang="en-US" sz="2400" dirty="0" smtClean="0"/>
              <a:t>1. </a:t>
            </a:r>
            <a:r>
              <a:rPr lang="en-US" sz="2400" dirty="0" smtClean="0"/>
              <a:t>11.4 </a:t>
            </a:r>
            <a:r>
              <a:rPr lang="en-US" sz="2400" dirty="0" err="1" smtClean="0"/>
              <a:t>Gflop</a:t>
            </a:r>
            <a:r>
              <a:rPr lang="en-US" sz="2400" dirty="0" smtClean="0"/>
              <a:t>/s </a:t>
            </a:r>
            <a:r>
              <a:rPr lang="en-US" sz="2400" dirty="0" err="1" smtClean="0"/>
              <a:t>Julien</a:t>
            </a:r>
            <a:r>
              <a:rPr lang="en-US" sz="2400" dirty="0" smtClean="0"/>
              <a:t> </a:t>
            </a:r>
            <a:r>
              <a:rPr lang="en-US" sz="2400" dirty="0" err="1" smtClean="0"/>
              <a:t>Freche</a:t>
            </a:r>
            <a:r>
              <a:rPr lang="en-US" sz="2400" dirty="0" smtClean="0"/>
              <a:t>, Simon </a:t>
            </a:r>
            <a:r>
              <a:rPr lang="en-US" sz="2400" dirty="0" err="1" smtClean="0"/>
              <a:t>Relet</a:t>
            </a:r>
            <a:r>
              <a:rPr lang="en-US" sz="2400" dirty="0" smtClean="0"/>
              <a:t/>
            </a:r>
            <a:br>
              <a:rPr lang="en-US" sz="2400" dirty="0" smtClean="0"/>
            </a:br>
            <a:r>
              <a:rPr lang="en-US" sz="2400" dirty="0" smtClean="0"/>
              <a:t>3. </a:t>
            </a:r>
            <a:r>
              <a:rPr lang="en-US" sz="2400" dirty="0" smtClean="0"/>
              <a:t>11.2 </a:t>
            </a:r>
            <a:r>
              <a:rPr lang="en-US" sz="2400" dirty="0" err="1" smtClean="0"/>
              <a:t>Gflop</a:t>
            </a:r>
            <a:r>
              <a:rPr lang="en-US" sz="2400" dirty="0" smtClean="0"/>
              <a:t>/s </a:t>
            </a:r>
            <a:r>
              <a:rPr lang="en-US" sz="2400" dirty="0" smtClean="0"/>
              <a:t>Nils </a:t>
            </a:r>
            <a:r>
              <a:rPr lang="en-US" sz="2400" dirty="0" err="1" smtClean="0"/>
              <a:t>Adiceam</a:t>
            </a:r>
            <a:r>
              <a:rPr lang="en-US" sz="2400" dirty="0" smtClean="0"/>
              <a:t>, </a:t>
            </a:r>
            <a:r>
              <a:rPr lang="en-US" sz="2400" dirty="0" err="1" smtClean="0"/>
              <a:t>Thibault</a:t>
            </a:r>
            <a:r>
              <a:rPr lang="en-US" sz="2400" dirty="0" smtClean="0"/>
              <a:t> Hartmann</a:t>
            </a:r>
            <a:r>
              <a:rPr lang="en-US" sz="2400" dirty="0" smtClean="0"/>
              <a:t>, Victor </a:t>
            </a:r>
            <a:r>
              <a:rPr lang="en-US" sz="2400" dirty="0" err="1" smtClean="0"/>
              <a:t>Degliame</a:t>
            </a:r>
            <a:endParaRPr lang="en-US" sz="2400" dirty="0" smtClean="0"/>
          </a:p>
          <a:p>
            <a:r>
              <a:rPr lang="en-US" sz="2400" dirty="0" smtClean="0"/>
              <a:t>Didn’t submit, but still fast:</a:t>
            </a:r>
            <a:r>
              <a:rPr lang="en-US" sz="2800" dirty="0" smtClean="0"/>
              <a:t/>
            </a:r>
            <a:br>
              <a:rPr lang="en-US" sz="2800" dirty="0" smtClean="0"/>
            </a:br>
            <a:r>
              <a:rPr lang="en-US" sz="2800" dirty="0" smtClean="0"/>
              <a:t>  </a:t>
            </a:r>
            <a:r>
              <a:rPr lang="en-US" sz="2400" dirty="0" smtClean="0"/>
              <a:t>11.9 </a:t>
            </a:r>
            <a:r>
              <a:rPr lang="en-US" sz="2400" dirty="0" err="1" smtClean="0"/>
              <a:t>Gflop</a:t>
            </a:r>
            <a:r>
              <a:rPr lang="en-US" sz="2400" dirty="0" smtClean="0"/>
              <a:t>/s </a:t>
            </a:r>
            <a:r>
              <a:rPr lang="en-US" sz="2400" dirty="0" err="1" smtClean="0"/>
              <a:t>Jiajun</a:t>
            </a:r>
            <a:r>
              <a:rPr lang="en-US" sz="2400" dirty="0" smtClean="0"/>
              <a:t> Wu, Terence Yuen</a:t>
            </a:r>
            <a:br>
              <a:rPr lang="en-US" sz="2400" dirty="0" smtClean="0"/>
            </a:br>
            <a:r>
              <a:rPr lang="en-US" sz="2400" dirty="0" smtClean="0"/>
              <a:t>  11.3 </a:t>
            </a:r>
            <a:r>
              <a:rPr lang="en-US" sz="2400" dirty="0" err="1" smtClean="0"/>
              <a:t>Gflop</a:t>
            </a:r>
            <a:r>
              <a:rPr lang="en-US" sz="2400" dirty="0" smtClean="0"/>
              <a:t>/s </a:t>
            </a:r>
            <a:r>
              <a:rPr lang="en-US" sz="2400" dirty="0" smtClean="0"/>
              <a:t>Albert Magyar</a:t>
            </a:r>
            <a:br>
              <a:rPr lang="en-US" sz="2400" dirty="0" smtClean="0"/>
            </a:br>
            <a:r>
              <a:rPr lang="en-US" sz="2400" dirty="0" smtClean="0"/>
              <a:t>  11.2 </a:t>
            </a:r>
            <a:r>
              <a:rPr lang="en-US" sz="2400" dirty="0" err="1" smtClean="0"/>
              <a:t>Gflop</a:t>
            </a:r>
            <a:r>
              <a:rPr lang="en-US" sz="2400" dirty="0" smtClean="0"/>
              <a:t>/s Edmond Lo, </a:t>
            </a:r>
            <a:r>
              <a:rPr lang="en-US" sz="2400" dirty="0" err="1" smtClean="0"/>
              <a:t>Jiasi</a:t>
            </a:r>
            <a:r>
              <a:rPr lang="en-US" sz="2400" dirty="0" smtClean="0"/>
              <a:t> </a:t>
            </a:r>
            <a:r>
              <a:rPr lang="en-US" sz="2400" dirty="0" err="1" smtClean="0"/>
              <a:t>Shen</a:t>
            </a:r>
            <a:r>
              <a:rPr lang="en-US" sz="2400" dirty="0" smtClean="0"/>
              <a:t/>
            </a:r>
            <a:br>
              <a:rPr lang="en-US" sz="2400" dirty="0" smtClean="0"/>
            </a:br>
            <a:endParaRPr lang="en-US" sz="2400" dirty="0" smtClean="0"/>
          </a:p>
        </p:txBody>
      </p:sp>
      <p:sp>
        <p:nvSpPr>
          <p:cNvPr id="4" name="Date Placeholder 3"/>
          <p:cNvSpPr>
            <a:spLocks noGrp="1"/>
          </p:cNvSpPr>
          <p:nvPr>
            <p:ph type="dt" sz="half" idx="10"/>
          </p:nvPr>
        </p:nvSpPr>
        <p:spPr/>
        <p:txBody>
          <a:bodyPr/>
          <a:lstStyle/>
          <a:p>
            <a:fld id="{DC1CB0A9-46EF-E54E-8223-02A20BF5AFA2}" type="datetime1">
              <a:rPr lang="en-US" smtClean="0"/>
              <a:pPr/>
              <a:t>8/10/2011</a:t>
            </a:fld>
            <a:endParaRPr lang="en-US"/>
          </a:p>
        </p:txBody>
      </p:sp>
      <p:sp>
        <p:nvSpPr>
          <p:cNvPr id="5" name="Footer Placeholder 4"/>
          <p:cNvSpPr>
            <a:spLocks noGrp="1"/>
          </p:cNvSpPr>
          <p:nvPr>
            <p:ph type="ftr" sz="quarter" idx="11"/>
          </p:nvPr>
        </p:nvSpPr>
        <p:spPr/>
        <p:txBody>
          <a:bodyPr/>
          <a:lstStyle/>
          <a:p>
            <a:r>
              <a:rPr lang="en-US" smtClean="0"/>
              <a:t>Summer 2011 -- Lecture #30</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26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2 EC Winners</a:t>
            </a:r>
            <a:endParaRPr lang="en-US" dirty="0"/>
          </a:p>
        </p:txBody>
      </p:sp>
      <p:sp>
        <p:nvSpPr>
          <p:cNvPr id="3" name="Content Placeholder 2"/>
          <p:cNvSpPr>
            <a:spLocks noGrp="1"/>
          </p:cNvSpPr>
          <p:nvPr>
            <p:ph idx="1"/>
          </p:nvPr>
        </p:nvSpPr>
        <p:spPr/>
        <p:txBody>
          <a:bodyPr/>
          <a:lstStyle/>
          <a:p>
            <a:r>
              <a:rPr lang="en-US" dirty="0" smtClean="0"/>
              <a:t>Parallel Winners:</a:t>
            </a:r>
          </a:p>
          <a:p>
            <a:pPr>
              <a:buNone/>
            </a:pPr>
            <a:r>
              <a:rPr lang="en-US" dirty="0" smtClean="0"/>
              <a:t>	1</a:t>
            </a:r>
            <a:r>
              <a:rPr lang="en-US" dirty="0" smtClean="0"/>
              <a:t>. 79.8Gflop/s Jonathan </a:t>
            </a:r>
            <a:r>
              <a:rPr lang="en-US" dirty="0" err="1" smtClean="0"/>
              <a:t>Dinu</a:t>
            </a:r>
            <a:r>
              <a:rPr lang="en-US" dirty="0" smtClean="0"/>
              <a:t>, </a:t>
            </a:r>
            <a:r>
              <a:rPr lang="en-US" dirty="0" err="1" smtClean="0"/>
              <a:t>Elan</a:t>
            </a:r>
            <a:r>
              <a:rPr lang="en-US" dirty="0" smtClean="0"/>
              <a:t> </a:t>
            </a:r>
            <a:r>
              <a:rPr lang="en-US" dirty="0" err="1" smtClean="0"/>
              <a:t>Frenkel</a:t>
            </a:r>
            <a:r>
              <a:rPr lang="en-US" dirty="0" smtClean="0"/>
              <a:t/>
            </a:r>
            <a:br>
              <a:rPr lang="en-US" dirty="0" smtClean="0"/>
            </a:br>
            <a:r>
              <a:rPr lang="en-US" dirty="0" smtClean="0"/>
              <a:t>2. 74.9Gflop/s </a:t>
            </a:r>
            <a:r>
              <a:rPr lang="en-US" dirty="0" err="1" smtClean="0"/>
              <a:t>Julien</a:t>
            </a:r>
            <a:r>
              <a:rPr lang="en-US" dirty="0" smtClean="0"/>
              <a:t> </a:t>
            </a:r>
            <a:r>
              <a:rPr lang="en-US" dirty="0" err="1" smtClean="0"/>
              <a:t>Freche</a:t>
            </a:r>
            <a:r>
              <a:rPr lang="en-US" dirty="0" smtClean="0"/>
              <a:t>, Simon </a:t>
            </a:r>
            <a:r>
              <a:rPr lang="en-US" dirty="0" err="1" smtClean="0"/>
              <a:t>Relet</a:t>
            </a:r>
            <a:r>
              <a:rPr lang="en-US" dirty="0" smtClean="0"/>
              <a:t/>
            </a:r>
            <a:br>
              <a:rPr lang="en-US" dirty="0" smtClean="0"/>
            </a:br>
            <a:r>
              <a:rPr lang="en-US" dirty="0" smtClean="0"/>
              <a:t>3. 69.2Gflop/s Nils </a:t>
            </a:r>
            <a:r>
              <a:rPr lang="en-US" dirty="0" err="1" smtClean="0"/>
              <a:t>Adiceam</a:t>
            </a:r>
            <a:r>
              <a:rPr lang="en-US" dirty="0" smtClean="0"/>
              <a:t>, </a:t>
            </a:r>
            <a:r>
              <a:rPr lang="en-US" dirty="0" err="1" smtClean="0"/>
              <a:t>Thibault</a:t>
            </a:r>
            <a:r>
              <a:rPr lang="en-US" dirty="0" smtClean="0"/>
              <a:t> Hartmann, Victor </a:t>
            </a:r>
            <a:r>
              <a:rPr lang="en-US" dirty="0" err="1" smtClean="0"/>
              <a:t>Degliame</a:t>
            </a:r>
            <a:endParaRPr lang="en-US" dirty="0" smtClean="0"/>
          </a:p>
          <a:p>
            <a:r>
              <a:rPr lang="en-US" dirty="0" smtClean="0"/>
              <a:t>Didn’t submit, but </a:t>
            </a:r>
            <a:r>
              <a:rPr lang="en-US" dirty="0" smtClean="0"/>
              <a:t>still fast:</a:t>
            </a:r>
            <a:br>
              <a:rPr lang="en-US" dirty="0" smtClean="0"/>
            </a:br>
            <a:r>
              <a:rPr lang="en-US" dirty="0" smtClean="0"/>
              <a:t>  78.9 </a:t>
            </a:r>
            <a:r>
              <a:rPr lang="en-US" dirty="0" err="1" smtClean="0"/>
              <a:t>Gflop</a:t>
            </a:r>
            <a:r>
              <a:rPr lang="en-US" dirty="0" smtClean="0"/>
              <a:t>/s John </a:t>
            </a:r>
            <a:r>
              <a:rPr lang="en-US" dirty="0" smtClean="0"/>
              <a:t>Song, </a:t>
            </a:r>
            <a:r>
              <a:rPr lang="en-US" dirty="0" err="1" smtClean="0"/>
              <a:t>Trung</a:t>
            </a:r>
            <a:r>
              <a:rPr lang="en-US" dirty="0" smtClean="0"/>
              <a:t> Nguyen</a:t>
            </a:r>
            <a:r>
              <a:rPr lang="en-US" dirty="0" smtClean="0"/>
              <a:t/>
            </a:r>
            <a:br>
              <a:rPr lang="en-US" dirty="0" smtClean="0"/>
            </a:br>
            <a:endParaRPr lang="en-US" dirty="0" smtClean="0"/>
          </a:p>
        </p:txBody>
      </p:sp>
      <p:sp>
        <p:nvSpPr>
          <p:cNvPr id="4" name="Date Placeholder 3"/>
          <p:cNvSpPr>
            <a:spLocks noGrp="1"/>
          </p:cNvSpPr>
          <p:nvPr>
            <p:ph type="dt" sz="half" idx="10"/>
          </p:nvPr>
        </p:nvSpPr>
        <p:spPr/>
        <p:txBody>
          <a:bodyPr/>
          <a:lstStyle/>
          <a:p>
            <a:fld id="{DC1CB0A9-46EF-E54E-8223-02A20BF5AFA2}" type="datetime1">
              <a:rPr lang="en-US" smtClean="0"/>
              <a:pPr/>
              <a:t>8/10/2011</a:t>
            </a:fld>
            <a:endParaRPr lang="en-US"/>
          </a:p>
        </p:txBody>
      </p:sp>
      <p:sp>
        <p:nvSpPr>
          <p:cNvPr id="5" name="Footer Placeholder 4"/>
          <p:cNvSpPr>
            <a:spLocks noGrp="1"/>
          </p:cNvSpPr>
          <p:nvPr>
            <p:ph type="ftr" sz="quarter" idx="11"/>
          </p:nvPr>
        </p:nvSpPr>
        <p:spPr/>
        <p:txBody>
          <a:bodyPr/>
          <a:lstStyle/>
          <a:p>
            <a:r>
              <a:rPr lang="en-US" smtClean="0"/>
              <a:t>Summer 2011 -- Lecture #30</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27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lstStyle/>
          <a:p>
            <a:pPr>
              <a:buNone/>
            </a:pPr>
            <a:endParaRPr lang="en-US" dirty="0" smtClean="0"/>
          </a:p>
          <a:p>
            <a:r>
              <a:rPr lang="en-US" dirty="0" smtClean="0">
                <a:solidFill>
                  <a:schemeClr val="bg1">
                    <a:lumMod val="65000"/>
                  </a:schemeClr>
                </a:solidFill>
              </a:rPr>
              <a:t>Course Summary</a:t>
            </a:r>
            <a:endParaRPr lang="en-US" dirty="0" smtClean="0">
              <a:solidFill>
                <a:schemeClr val="bg1">
                  <a:lumMod val="65000"/>
                </a:schemeClr>
              </a:solidFill>
            </a:endParaRPr>
          </a:p>
          <a:p>
            <a:r>
              <a:rPr lang="en-US" dirty="0" smtClean="0">
                <a:solidFill>
                  <a:schemeClr val="bg1">
                    <a:lumMod val="75000"/>
                  </a:schemeClr>
                </a:solidFill>
              </a:rPr>
              <a:t>Administrivia/Project 2 Results</a:t>
            </a:r>
            <a:endParaRPr lang="en-US" dirty="0" smtClean="0">
              <a:solidFill>
                <a:schemeClr val="bg1">
                  <a:lumMod val="75000"/>
                </a:schemeClr>
              </a:solidFill>
            </a:endParaRPr>
          </a:p>
          <a:p>
            <a:r>
              <a:rPr lang="en-US" dirty="0" smtClean="0"/>
              <a:t>What’s Next?</a:t>
            </a:r>
            <a:endParaRPr lang="en-US" dirty="0" smtClean="0"/>
          </a:p>
          <a:p>
            <a:r>
              <a:rPr lang="en-US" dirty="0" smtClean="0">
                <a:solidFill>
                  <a:schemeClr val="bg1">
                    <a:lumMod val="75000"/>
                  </a:schemeClr>
                </a:solidFill>
              </a:rPr>
              <a:t>Acknowledgements</a:t>
            </a:r>
            <a:endParaRPr lang="en-US" dirty="0" smtClean="0">
              <a:solidFill>
                <a:schemeClr val="bg1">
                  <a:lumMod val="75000"/>
                </a:schemeClr>
              </a:solidFill>
            </a:endParaRPr>
          </a:p>
        </p:txBody>
      </p:sp>
      <p:sp>
        <p:nvSpPr>
          <p:cNvPr id="4" name="Date Placeholder 3"/>
          <p:cNvSpPr>
            <a:spLocks noGrp="1"/>
          </p:cNvSpPr>
          <p:nvPr>
            <p:ph type="dt" sz="half" idx="10"/>
          </p:nvPr>
        </p:nvSpPr>
        <p:spPr/>
        <p:txBody>
          <a:bodyPr/>
          <a:lstStyle/>
          <a:p>
            <a:fld id="{44EF1969-D61A-0441-A264-C02053EB0812}" type="datetime1">
              <a:rPr lang="en-US" smtClean="0"/>
              <a:pPr/>
              <a:t>8/10/2011</a:t>
            </a:fld>
            <a:endParaRPr lang="en-US"/>
          </a:p>
        </p:txBody>
      </p:sp>
      <p:sp>
        <p:nvSpPr>
          <p:cNvPr id="5" name="Footer Placeholder 4"/>
          <p:cNvSpPr>
            <a:spLocks noGrp="1"/>
          </p:cNvSpPr>
          <p:nvPr>
            <p:ph type="ftr" sz="quarter" idx="11"/>
          </p:nvPr>
        </p:nvSpPr>
        <p:spPr/>
        <p:txBody>
          <a:bodyPr/>
          <a:lstStyle/>
          <a:p>
            <a:r>
              <a:rPr lang="en-US" dirty="0" smtClean="0"/>
              <a:t>Summer 2011 </a:t>
            </a:r>
            <a:r>
              <a:rPr lang="en-US" dirty="0" smtClean="0"/>
              <a:t>-- </a:t>
            </a:r>
            <a:r>
              <a:rPr lang="en-US" dirty="0" smtClean="0"/>
              <a:t>Lecture #30</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28</a:t>
            </a:fld>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541338" y="0"/>
            <a:ext cx="8229600" cy="1143000"/>
          </a:xfrm>
        </p:spPr>
        <p:txBody>
          <a:bodyPr/>
          <a:lstStyle/>
          <a:p>
            <a:r>
              <a:rPr lang="en-US" dirty="0" smtClean="0"/>
              <a:t>What’s Next?</a:t>
            </a:r>
            <a:endParaRPr lang="en-US" dirty="0" smtClean="0"/>
          </a:p>
        </p:txBody>
      </p:sp>
      <p:sp>
        <p:nvSpPr>
          <p:cNvPr id="3" name="Content Placeholder 2"/>
          <p:cNvSpPr>
            <a:spLocks noGrp="1"/>
          </p:cNvSpPr>
          <p:nvPr>
            <p:ph idx="1"/>
          </p:nvPr>
        </p:nvSpPr>
        <p:spPr>
          <a:xfrm>
            <a:off x="353084" y="990600"/>
            <a:ext cx="8338243" cy="5562600"/>
          </a:xfrm>
        </p:spPr>
        <p:txBody>
          <a:bodyPr>
            <a:normAutofit/>
          </a:bodyPr>
          <a:lstStyle/>
          <a:p>
            <a:pPr>
              <a:lnSpc>
                <a:spcPct val="90000"/>
              </a:lnSpc>
            </a:pPr>
            <a:endParaRPr lang="en-US" sz="2700" dirty="0" smtClean="0"/>
          </a:p>
          <a:p>
            <a:pPr>
              <a:lnSpc>
                <a:spcPct val="90000"/>
              </a:lnSpc>
            </a:pPr>
            <a:r>
              <a:rPr lang="en-US" sz="2700" dirty="0" smtClean="0"/>
              <a:t>What </a:t>
            </a:r>
            <a:r>
              <a:rPr lang="en-US" sz="2700" dirty="0" smtClean="0"/>
              <a:t>classes should I take (now)?</a:t>
            </a:r>
          </a:p>
          <a:p>
            <a:pPr>
              <a:lnSpc>
                <a:spcPct val="90000"/>
              </a:lnSpc>
            </a:pPr>
            <a:r>
              <a:rPr lang="en-US" sz="2700" dirty="0" smtClean="0"/>
              <a:t>Take classes from great teachers! (teacher &gt; class)</a:t>
            </a:r>
          </a:p>
          <a:p>
            <a:pPr lvl="1">
              <a:lnSpc>
                <a:spcPct val="90000"/>
              </a:lnSpc>
            </a:pPr>
            <a:r>
              <a:rPr lang="en-US" sz="2400" dirty="0" smtClean="0"/>
              <a:t>Distinguished Teaching Award (very hard to get)</a:t>
            </a:r>
          </a:p>
          <a:p>
            <a:pPr lvl="1">
              <a:lnSpc>
                <a:spcPct val="90000"/>
              </a:lnSpc>
            </a:pPr>
            <a:r>
              <a:rPr lang="en-US" sz="2400" dirty="0" smtClean="0"/>
              <a:t>HKN Course evaluations (≥6 is very good)</a:t>
            </a:r>
          </a:p>
          <a:p>
            <a:pPr lvl="1">
              <a:lnSpc>
                <a:spcPct val="90000"/>
              </a:lnSpc>
            </a:pPr>
            <a:r>
              <a:rPr lang="en-US" sz="2400" dirty="0" smtClean="0"/>
              <a:t>EECS web site has plan for year (up in late spring)</a:t>
            </a:r>
          </a:p>
          <a:p>
            <a:pPr>
              <a:lnSpc>
                <a:spcPct val="90000"/>
              </a:lnSpc>
            </a:pPr>
            <a:r>
              <a:rPr lang="en-US" sz="2700" dirty="0" smtClean="0"/>
              <a:t>If have choice of multiple great teachers</a:t>
            </a:r>
          </a:p>
          <a:p>
            <a:pPr lvl="1">
              <a:lnSpc>
                <a:spcPct val="90000"/>
              </a:lnSpc>
            </a:pPr>
            <a:r>
              <a:rPr lang="en-US" sz="2400" dirty="0" smtClean="0">
                <a:solidFill>
                  <a:srgbClr val="0000FF"/>
                </a:solidFill>
              </a:rPr>
              <a:t>CS152 Computer Architecture &amp; </a:t>
            </a:r>
            <a:r>
              <a:rPr lang="en-US" sz="2400" dirty="0" err="1" smtClean="0">
                <a:solidFill>
                  <a:srgbClr val="0000FF"/>
                </a:solidFill>
              </a:rPr>
              <a:t>Engin</a:t>
            </a:r>
            <a:r>
              <a:rPr lang="en-US" sz="2400" dirty="0" smtClean="0">
                <a:solidFill>
                  <a:srgbClr val="0000FF"/>
                </a:solidFill>
              </a:rPr>
              <a:t>. (Sp12</a:t>
            </a:r>
            <a:r>
              <a:rPr lang="en-US" sz="2400" dirty="0" smtClean="0"/>
              <a:t>)</a:t>
            </a:r>
            <a:endParaRPr lang="en-US" sz="2400" dirty="0" smtClean="0">
              <a:solidFill>
                <a:srgbClr val="0000FF"/>
              </a:solidFill>
            </a:endParaRPr>
          </a:p>
          <a:p>
            <a:pPr lvl="1">
              <a:lnSpc>
                <a:spcPct val="90000"/>
              </a:lnSpc>
            </a:pPr>
            <a:r>
              <a:rPr lang="en-US" sz="2400" dirty="0" smtClean="0">
                <a:solidFill>
                  <a:srgbClr val="0000FF"/>
                </a:solidFill>
              </a:rPr>
              <a:t>CS162 Operating Systems and Systems Programming</a:t>
            </a:r>
          </a:p>
          <a:p>
            <a:pPr lvl="1">
              <a:lnSpc>
                <a:spcPct val="90000"/>
              </a:lnSpc>
            </a:pPr>
            <a:r>
              <a:rPr lang="en-US" sz="2400" dirty="0" smtClean="0">
                <a:solidFill>
                  <a:srgbClr val="0000FF"/>
                </a:solidFill>
              </a:rPr>
              <a:t>CS164 Programming Languages and Compilers</a:t>
            </a:r>
            <a:endParaRPr lang="en-US" sz="2400" dirty="0" smtClean="0">
              <a:solidFill>
                <a:srgbClr val="0000FF"/>
              </a:solidFill>
            </a:endParaRPr>
          </a:p>
          <a:p>
            <a:pPr lvl="1">
              <a:lnSpc>
                <a:spcPct val="90000"/>
              </a:lnSpc>
            </a:pPr>
            <a:r>
              <a:rPr lang="en-US" sz="2400" dirty="0" smtClean="0">
                <a:solidFill>
                  <a:srgbClr val="0000FF"/>
                </a:solidFill>
              </a:rPr>
              <a:t>CS267 Applications of Parallel </a:t>
            </a:r>
            <a:r>
              <a:rPr lang="en-US" sz="2400" dirty="0" smtClean="0">
                <a:solidFill>
                  <a:srgbClr val="0000FF"/>
                </a:solidFill>
              </a:rPr>
              <a:t>Computers (Sp12)</a:t>
            </a:r>
            <a:endParaRPr lang="en-US" sz="2400" dirty="0" smtClean="0">
              <a:solidFill>
                <a:srgbClr val="0000FF"/>
              </a:solidFill>
            </a:endParaRPr>
          </a:p>
          <a:p>
            <a:pPr>
              <a:lnSpc>
                <a:spcPct val="90000"/>
              </a:lnSpc>
            </a:pPr>
            <a:endParaRPr lang="en-US" sz="2700" dirty="0" smtClean="0">
              <a:solidFill>
                <a:srgbClr val="0000FF"/>
              </a:solidFill>
            </a:endParaRPr>
          </a:p>
          <a:p>
            <a:pPr lvl="1">
              <a:lnSpc>
                <a:spcPct val="90000"/>
              </a:lnSpc>
            </a:pPr>
            <a:endParaRPr lang="en-US" sz="2400" dirty="0"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 RISC vs. CISC</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RISC fundamentally changed processor design strategy.</a:t>
            </a:r>
          </a:p>
          <a:p>
            <a:r>
              <a:rPr lang="en-US" dirty="0" smtClean="0"/>
              <a:t>Lots of man-hours/development funds/transistors - CISC can work</a:t>
            </a:r>
          </a:p>
          <a:p>
            <a:pPr lvl="1"/>
            <a:r>
              <a:rPr lang="en-US" dirty="0" smtClean="0"/>
              <a:t>B</a:t>
            </a:r>
            <a:r>
              <a:rPr lang="en-US" dirty="0" smtClean="0"/>
              <a:t>uilds off of important RISC concepts (execution engine of CISC processor operates on RISC-like micro-ops)</a:t>
            </a:r>
            <a:endParaRPr lang="en-US" dirty="0" smtClean="0"/>
          </a:p>
          <a:p>
            <a:r>
              <a:rPr lang="en-US" dirty="0" smtClean="0"/>
              <a:t>You need to understand RISC before you can build CISC!</a:t>
            </a:r>
          </a:p>
          <a:p>
            <a:r>
              <a:rPr lang="en-US" dirty="0" smtClean="0"/>
              <a:t>RISC still important for mobile/embedded devices.</a:t>
            </a:r>
          </a:p>
        </p:txBody>
      </p:sp>
      <p:sp>
        <p:nvSpPr>
          <p:cNvPr id="4" name="Date Placeholder 3"/>
          <p:cNvSpPr>
            <a:spLocks noGrp="1"/>
          </p:cNvSpPr>
          <p:nvPr>
            <p:ph type="dt" sz="half" idx="10"/>
          </p:nvPr>
        </p:nvSpPr>
        <p:spPr/>
        <p:txBody>
          <a:bodyPr/>
          <a:lstStyle/>
          <a:p>
            <a:fld id="{DC1CB0A9-46EF-E54E-8223-02A20BF5AFA2}" type="datetime1">
              <a:rPr lang="en-US" smtClean="0"/>
              <a:pPr/>
              <a:t>8/9/2011</a:t>
            </a:fld>
            <a:endParaRPr lang="en-US"/>
          </a:p>
        </p:txBody>
      </p:sp>
      <p:sp>
        <p:nvSpPr>
          <p:cNvPr id="5" name="Footer Placeholder 4"/>
          <p:cNvSpPr>
            <a:spLocks noGrp="1"/>
          </p:cNvSpPr>
          <p:nvPr>
            <p:ph type="ftr" sz="quarter" idx="11"/>
          </p:nvPr>
        </p:nvSpPr>
        <p:spPr/>
        <p:txBody>
          <a:bodyPr/>
          <a:lstStyle/>
          <a:p>
            <a:r>
              <a:rPr lang="en-US" smtClean="0"/>
              <a:t>Summer 2011 -- Lecture #30</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3</a:t>
            </a:fld>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42" name="Rectangle 2"/>
          <p:cNvSpPr>
            <a:spLocks noGrp="1" noChangeArrowheads="1"/>
          </p:cNvSpPr>
          <p:nvPr>
            <p:ph type="title"/>
          </p:nvPr>
        </p:nvSpPr>
        <p:spPr/>
        <p:txBody>
          <a:bodyPr/>
          <a:lstStyle/>
          <a:p>
            <a:r>
              <a:rPr lang="en-US" dirty="0" smtClean="0"/>
              <a:t>What’s Next?</a:t>
            </a:r>
            <a:endParaRPr lang="en-US" dirty="0"/>
          </a:p>
        </p:txBody>
      </p:sp>
      <p:sp>
        <p:nvSpPr>
          <p:cNvPr id="3440643" name="Rectangle 3"/>
          <p:cNvSpPr>
            <a:spLocks noGrp="1" noChangeArrowheads="1"/>
          </p:cNvSpPr>
          <p:nvPr>
            <p:ph type="body" idx="1"/>
          </p:nvPr>
        </p:nvSpPr>
        <p:spPr>
          <a:xfrm>
            <a:off x="533400" y="1307455"/>
            <a:ext cx="8229600" cy="5365750"/>
          </a:xfrm>
        </p:spPr>
        <p:txBody>
          <a:bodyPr/>
          <a:lstStyle/>
          <a:p>
            <a:pPr>
              <a:buNone/>
            </a:pPr>
            <a:endParaRPr lang="en-US" sz="2400" dirty="0" smtClean="0"/>
          </a:p>
          <a:p>
            <a:r>
              <a:rPr lang="en-US" dirty="0" smtClean="0"/>
              <a:t>If </a:t>
            </a:r>
            <a:r>
              <a:rPr lang="en-US" dirty="0" smtClean="0"/>
              <a:t>you did well in CS3 or 61[ABC] </a:t>
            </a:r>
            <a:br>
              <a:rPr lang="en-US" dirty="0" smtClean="0"/>
            </a:br>
            <a:r>
              <a:rPr lang="en-US" dirty="0" smtClean="0"/>
              <a:t>(A- or above) and want to be on staff?</a:t>
            </a:r>
          </a:p>
          <a:p>
            <a:pPr lvl="1"/>
            <a:r>
              <a:rPr lang="en-US" dirty="0" smtClean="0"/>
              <a:t>Usual path: Lab Assistant </a:t>
            </a:r>
            <a:r>
              <a:rPr lang="en-US" dirty="0" smtClean="0"/>
              <a:t>=&gt;</a:t>
            </a:r>
            <a:r>
              <a:rPr lang="en-US" dirty="0" smtClean="0">
                <a:sym typeface="SymbolProp BT" pitchFamily="100" charset="2"/>
              </a:rPr>
              <a:t> </a:t>
            </a:r>
            <a:r>
              <a:rPr lang="en-US" dirty="0" smtClean="0">
                <a:sym typeface="SymbolProp BT" pitchFamily="100" charset="2"/>
              </a:rPr>
              <a:t>Reader </a:t>
            </a:r>
            <a:r>
              <a:rPr lang="en-US" dirty="0" smtClean="0">
                <a:sym typeface="SymbolProp BT" pitchFamily="100" charset="2"/>
              </a:rPr>
              <a:t>=&gt;</a:t>
            </a:r>
            <a:r>
              <a:rPr lang="en-US" dirty="0" smtClean="0">
                <a:sym typeface="SymbolProp BT" pitchFamily="100" charset="2"/>
              </a:rPr>
              <a:t> </a:t>
            </a:r>
            <a:r>
              <a:rPr lang="en-US" dirty="0" smtClean="0"/>
              <a:t>TA</a:t>
            </a:r>
          </a:p>
          <a:p>
            <a:pPr lvl="1"/>
            <a:r>
              <a:rPr lang="en-US" dirty="0" smtClean="0"/>
              <a:t>Also: Self-Paced Center Tutor</a:t>
            </a:r>
          </a:p>
          <a:p>
            <a:pPr lvl="1"/>
            <a:r>
              <a:rPr lang="en-US" dirty="0" smtClean="0"/>
              <a:t>Apply as Lab Assistant by emailing instructor before course</a:t>
            </a:r>
          </a:p>
          <a:p>
            <a:pPr lvl="1"/>
            <a:r>
              <a:rPr lang="en-US" dirty="0" smtClean="0"/>
              <a:t>Reader/TA Applications available on EECS website</a:t>
            </a:r>
            <a:r>
              <a:rPr lang="en-US" dirty="0" smtClean="0"/>
              <a:t> </a:t>
            </a:r>
            <a:endParaRPr lang="en-US" dirty="0" smtClean="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2691" name="Rectangle 3"/>
          <p:cNvSpPr>
            <a:spLocks noGrp="1" noChangeArrowheads="1"/>
          </p:cNvSpPr>
          <p:nvPr>
            <p:ph type="body" idx="1"/>
          </p:nvPr>
        </p:nvSpPr>
        <p:spPr>
          <a:xfrm>
            <a:off x="685800" y="1289349"/>
            <a:ext cx="8077200" cy="5428307"/>
          </a:xfrm>
        </p:spPr>
        <p:txBody>
          <a:bodyPr>
            <a:normAutofit/>
          </a:bodyPr>
          <a:lstStyle/>
          <a:p>
            <a:pPr algn="ctr">
              <a:buFont typeface="Times" pitchFamily="100" charset="0"/>
              <a:buNone/>
            </a:pPr>
            <a:endParaRPr lang="en-US" sz="2000" b="0" dirty="0">
              <a:effectLst>
                <a:outerShdw blurRad="38100" dist="38100" dir="2700000" algn="tl">
                  <a:srgbClr val="DDDDDD"/>
                </a:outerShdw>
              </a:effectLst>
              <a:latin typeface="B VAG Rounded Bold" pitchFamily="100" charset="0"/>
            </a:endParaRPr>
          </a:p>
          <a:p>
            <a:r>
              <a:rPr lang="en-US" dirty="0"/>
              <a:t>Why</a:t>
            </a:r>
            <a:r>
              <a:rPr lang="en-US" dirty="0" smtClean="0"/>
              <a:t> </a:t>
            </a:r>
            <a:r>
              <a:rPr lang="en-US" dirty="0" smtClean="0"/>
              <a:t>we are a top university in the </a:t>
            </a:r>
            <a:r>
              <a:rPr lang="en-US" dirty="0"/>
              <a:t>WORLD?</a:t>
            </a:r>
          </a:p>
          <a:p>
            <a:pPr lvl="1"/>
            <a:r>
              <a:rPr lang="en-US" dirty="0"/>
              <a:t>Research, </a:t>
            </a:r>
            <a:r>
              <a:rPr lang="en-US" dirty="0" smtClean="0"/>
              <a:t>research</a:t>
            </a:r>
            <a:r>
              <a:rPr lang="en-US" dirty="0"/>
              <a:t>, research!</a:t>
            </a:r>
          </a:p>
          <a:p>
            <a:pPr lvl="1"/>
            <a:r>
              <a:rPr lang="en-US" dirty="0"/>
              <a:t>Whether you want to go to grad school or industry, you need someone to vouch for you</a:t>
            </a:r>
            <a:r>
              <a:rPr lang="en-US" dirty="0" smtClean="0"/>
              <a:t>!</a:t>
            </a:r>
          </a:p>
          <a:p>
            <a:r>
              <a:rPr lang="en-US" dirty="0" smtClean="0"/>
              <a:t>Techniques</a:t>
            </a:r>
            <a:endParaRPr lang="en-US" dirty="0"/>
          </a:p>
          <a:p>
            <a:pPr lvl="1"/>
            <a:r>
              <a:rPr lang="en-US" dirty="0"/>
              <a:t>Find out what you like, do lots of web research (read published papers), hit OH of Prof, show enthusiasm &amp; initiative</a:t>
            </a:r>
          </a:p>
          <a:p>
            <a:pPr>
              <a:buNone/>
            </a:pPr>
            <a:endParaRPr lang="en-US" b="1" dirty="0"/>
          </a:p>
        </p:txBody>
      </p:sp>
      <p:sp>
        <p:nvSpPr>
          <p:cNvPr id="5" name="Title 4"/>
          <p:cNvSpPr>
            <a:spLocks noGrp="1"/>
          </p:cNvSpPr>
          <p:nvPr>
            <p:ph type="title"/>
          </p:nvPr>
        </p:nvSpPr>
        <p:spPr/>
        <p:txBody>
          <a:bodyPr>
            <a:normAutofit fontScale="90000"/>
          </a:bodyPr>
          <a:lstStyle/>
          <a:p>
            <a:r>
              <a:rPr lang="en-US" dirty="0" smtClean="0"/>
              <a:t>Taking advantage of </a:t>
            </a:r>
            <a:r>
              <a:rPr lang="en-US" dirty="0" smtClean="0"/>
              <a:t>Cal </a:t>
            </a:r>
            <a:r>
              <a:rPr lang="en-US" dirty="0" smtClean="0"/>
              <a:t>Opportunities</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4739" name="Rectangle 3"/>
          <p:cNvSpPr>
            <a:spLocks noGrp="1" noChangeArrowheads="1"/>
          </p:cNvSpPr>
          <p:nvPr>
            <p:ph type="body" idx="1"/>
          </p:nvPr>
        </p:nvSpPr>
        <p:spPr>
          <a:xfrm>
            <a:off x="457200" y="1456079"/>
            <a:ext cx="8229600" cy="4980935"/>
          </a:xfrm>
        </p:spPr>
        <p:txBody>
          <a:bodyPr>
            <a:normAutofit/>
          </a:bodyPr>
          <a:lstStyle/>
          <a:p>
            <a:r>
              <a:rPr lang="en-US" dirty="0" err="1" smtClean="0">
                <a:solidFill>
                  <a:schemeClr val="accent2"/>
                </a:solidFill>
              </a:rPr>
              <a:t>GamesCrafters</a:t>
            </a:r>
            <a:r>
              <a:rPr lang="en-US" dirty="0" smtClean="0">
                <a:solidFill>
                  <a:schemeClr val="accent2"/>
                </a:solidFill>
              </a:rPr>
              <a:t> </a:t>
            </a:r>
            <a:r>
              <a:rPr lang="en-US" dirty="0"/>
              <a:t>(Game Theory R &amp; D) </a:t>
            </a:r>
          </a:p>
          <a:p>
            <a:pPr lvl="1"/>
            <a:r>
              <a:rPr lang="en-US" dirty="0"/>
              <a:t>Develop SW, analysis on 2-person games of no chance. (e.g., go, chess, connect-4, </a:t>
            </a:r>
            <a:r>
              <a:rPr lang="en-US" dirty="0" err="1"/>
              <a:t>nim</a:t>
            </a:r>
            <a:r>
              <a:rPr lang="en-US" dirty="0"/>
              <a:t>, etc.)</a:t>
            </a:r>
          </a:p>
          <a:p>
            <a:pPr lvl="1"/>
            <a:r>
              <a:rPr lang="en-US" dirty="0" err="1"/>
              <a:t>Req</a:t>
            </a:r>
            <a:r>
              <a:rPr lang="en-US" dirty="0"/>
              <a:t>:</a:t>
            </a:r>
            <a:r>
              <a:rPr lang="en-US" dirty="0" smtClean="0"/>
              <a:t> </a:t>
            </a:r>
            <a:r>
              <a:rPr lang="en-US" dirty="0" smtClean="0">
                <a:solidFill>
                  <a:schemeClr val="accent1"/>
                </a:solidFill>
              </a:rPr>
              <a:t>≥ A- </a:t>
            </a:r>
            <a:r>
              <a:rPr lang="en-US" dirty="0">
                <a:solidFill>
                  <a:schemeClr val="accent1"/>
                </a:solidFill>
              </a:rPr>
              <a:t>in CS61C</a:t>
            </a:r>
            <a:r>
              <a:rPr lang="en-US" dirty="0"/>
              <a:t>, Game Theory / SW Interest</a:t>
            </a:r>
            <a:endParaRPr lang="en-US" sz="3200" dirty="0" smtClean="0">
              <a:solidFill>
                <a:srgbClr val="800080"/>
              </a:solidFill>
            </a:endParaRPr>
          </a:p>
          <a:p>
            <a:r>
              <a:rPr lang="en-US" dirty="0" smtClean="0">
                <a:solidFill>
                  <a:schemeClr val="accent2"/>
                </a:solidFill>
              </a:rPr>
              <a:t>UCBUGG </a:t>
            </a:r>
            <a:r>
              <a:rPr lang="en-US" dirty="0"/>
              <a:t>(Recreational Graphics)</a:t>
            </a:r>
          </a:p>
          <a:p>
            <a:pPr lvl="1"/>
            <a:r>
              <a:rPr lang="en-US" dirty="0"/>
              <a:t>Develop computer-generated images, animations. </a:t>
            </a:r>
          </a:p>
          <a:p>
            <a:pPr lvl="1"/>
            <a:r>
              <a:rPr lang="en-US" dirty="0" err="1">
                <a:solidFill>
                  <a:schemeClr val="accent1"/>
                </a:solidFill>
              </a:rPr>
              <a:t>Req</a:t>
            </a:r>
            <a:r>
              <a:rPr lang="en-US" dirty="0">
                <a:solidFill>
                  <a:schemeClr val="accent1"/>
                </a:solidFill>
              </a:rPr>
              <a:t>: 3D interest</a:t>
            </a:r>
          </a:p>
          <a:p>
            <a:pPr lvl="1"/>
            <a:r>
              <a:rPr lang="en-US" dirty="0"/>
              <a:t>Taught as a </a:t>
            </a:r>
            <a:r>
              <a:rPr lang="en-US" dirty="0" err="1"/>
              <a:t>DeCal</a:t>
            </a:r>
            <a:r>
              <a:rPr lang="en-US" dirty="0"/>
              <a:t> by UCBUGG </a:t>
            </a:r>
            <a:r>
              <a:rPr lang="en-US" dirty="0" smtClean="0"/>
              <a:t>veterans</a:t>
            </a:r>
            <a:endParaRPr lang="en-US" dirty="0"/>
          </a:p>
        </p:txBody>
      </p:sp>
      <p:sp>
        <p:nvSpPr>
          <p:cNvPr id="4" name="Title 3"/>
          <p:cNvSpPr>
            <a:spLocks noGrp="1"/>
          </p:cNvSpPr>
          <p:nvPr>
            <p:ph type="title"/>
          </p:nvPr>
        </p:nvSpPr>
        <p:spPr/>
        <p:txBody>
          <a:bodyPr/>
          <a:lstStyle/>
          <a:p>
            <a:r>
              <a:rPr lang="en-US" dirty="0" smtClean="0"/>
              <a:t>Dan’s </a:t>
            </a:r>
            <a:r>
              <a:rPr lang="en-US" dirty="0" smtClean="0"/>
              <a:t>Opportunities</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lstStyle/>
          <a:p>
            <a:pPr>
              <a:buNone/>
            </a:pPr>
            <a:endParaRPr lang="en-US" dirty="0" smtClean="0"/>
          </a:p>
          <a:p>
            <a:r>
              <a:rPr lang="en-US" dirty="0" smtClean="0">
                <a:solidFill>
                  <a:schemeClr val="bg1">
                    <a:lumMod val="65000"/>
                  </a:schemeClr>
                </a:solidFill>
              </a:rPr>
              <a:t>Course Summary</a:t>
            </a:r>
            <a:endParaRPr lang="en-US" dirty="0" smtClean="0">
              <a:solidFill>
                <a:schemeClr val="bg1">
                  <a:lumMod val="65000"/>
                </a:schemeClr>
              </a:solidFill>
            </a:endParaRPr>
          </a:p>
          <a:p>
            <a:r>
              <a:rPr lang="en-US" dirty="0" smtClean="0">
                <a:solidFill>
                  <a:schemeClr val="bg1">
                    <a:lumMod val="75000"/>
                  </a:schemeClr>
                </a:solidFill>
              </a:rPr>
              <a:t>Administrivia/Project 2 Results</a:t>
            </a:r>
            <a:endParaRPr lang="en-US" dirty="0" smtClean="0">
              <a:solidFill>
                <a:schemeClr val="bg1">
                  <a:lumMod val="75000"/>
                </a:schemeClr>
              </a:solidFill>
            </a:endParaRPr>
          </a:p>
          <a:p>
            <a:r>
              <a:rPr lang="en-US" dirty="0" smtClean="0">
                <a:solidFill>
                  <a:schemeClr val="bg1">
                    <a:lumMod val="75000"/>
                  </a:schemeClr>
                </a:solidFill>
              </a:rPr>
              <a:t>What’s Next?</a:t>
            </a:r>
            <a:endParaRPr lang="en-US" dirty="0" smtClean="0">
              <a:solidFill>
                <a:schemeClr val="bg1">
                  <a:lumMod val="75000"/>
                </a:schemeClr>
              </a:solidFill>
            </a:endParaRPr>
          </a:p>
          <a:p>
            <a:r>
              <a:rPr lang="en-US" dirty="0" smtClean="0"/>
              <a:t>Acknowledgements</a:t>
            </a:r>
            <a:endParaRPr lang="en-US" dirty="0" smtClean="0"/>
          </a:p>
        </p:txBody>
      </p:sp>
      <p:sp>
        <p:nvSpPr>
          <p:cNvPr id="4" name="Date Placeholder 3"/>
          <p:cNvSpPr>
            <a:spLocks noGrp="1"/>
          </p:cNvSpPr>
          <p:nvPr>
            <p:ph type="dt" sz="half" idx="10"/>
          </p:nvPr>
        </p:nvSpPr>
        <p:spPr/>
        <p:txBody>
          <a:bodyPr/>
          <a:lstStyle/>
          <a:p>
            <a:fld id="{44EF1969-D61A-0441-A264-C02053EB0812}" type="datetime1">
              <a:rPr lang="en-US" smtClean="0"/>
              <a:pPr/>
              <a:t>8/10/2011</a:t>
            </a:fld>
            <a:endParaRPr lang="en-US"/>
          </a:p>
        </p:txBody>
      </p:sp>
      <p:sp>
        <p:nvSpPr>
          <p:cNvPr id="5" name="Footer Placeholder 4"/>
          <p:cNvSpPr>
            <a:spLocks noGrp="1"/>
          </p:cNvSpPr>
          <p:nvPr>
            <p:ph type="ftr" sz="quarter" idx="11"/>
          </p:nvPr>
        </p:nvSpPr>
        <p:spPr/>
        <p:txBody>
          <a:bodyPr/>
          <a:lstStyle/>
          <a:p>
            <a:r>
              <a:rPr lang="en-US" dirty="0" smtClean="0"/>
              <a:t>Summer 2011 </a:t>
            </a:r>
            <a:r>
              <a:rPr lang="en-US" dirty="0" smtClean="0"/>
              <a:t>-- </a:t>
            </a:r>
            <a:r>
              <a:rPr lang="en-US" dirty="0" smtClean="0"/>
              <a:t>Lecture #30</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33</a:t>
            </a:fld>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761999" y="152400"/>
            <a:ext cx="8264305" cy="474663"/>
          </a:xfrm>
        </p:spPr>
        <p:txBody>
          <a:bodyPr>
            <a:normAutofit fontScale="90000"/>
          </a:bodyPr>
          <a:lstStyle/>
          <a:p>
            <a:r>
              <a:rPr lang="en-US" dirty="0" smtClean="0">
                <a:ea typeface="ＭＳ Ｐゴシック" pitchFamily="34" charset="-128"/>
              </a:rPr>
              <a:t>“I stand on the shoulders of giants…”</a:t>
            </a:r>
          </a:p>
        </p:txBody>
      </p:sp>
      <p:sp>
        <p:nvSpPr>
          <p:cNvPr id="20483" name="Rectangle 3"/>
          <p:cNvSpPr>
            <a:spLocks noGrp="1" noChangeArrowheads="1"/>
          </p:cNvSpPr>
          <p:nvPr>
            <p:ph type="body" sz="half" idx="3"/>
          </p:nvPr>
        </p:nvSpPr>
        <p:spPr>
          <a:xfrm>
            <a:off x="327025" y="5595938"/>
            <a:ext cx="8458200" cy="1012825"/>
          </a:xfrm>
        </p:spPr>
        <p:txBody>
          <a:bodyPr>
            <a:normAutofit fontScale="85000" lnSpcReduction="20000"/>
          </a:bodyPr>
          <a:lstStyle/>
          <a:p>
            <a:pPr algn="ctr">
              <a:buFont typeface="Times" charset="0"/>
              <a:buNone/>
            </a:pPr>
            <a:r>
              <a:rPr lang="en-US" sz="2800" smtClean="0">
                <a:solidFill>
                  <a:srgbClr val="800080"/>
                </a:solidFill>
                <a:ea typeface="ＭＳ Ｐゴシック" pitchFamily="34" charset="-128"/>
              </a:rPr>
              <a:t>Thanks to these talented folks (&amp; many others) whose contributions have helped make CS61C a really tremendous course! </a:t>
            </a:r>
          </a:p>
        </p:txBody>
      </p:sp>
      <p:pic>
        <p:nvPicPr>
          <p:cNvPr id="20485" name="Picture 10" descr="AndyCarle"/>
          <p:cNvPicPr>
            <a:picLocks noChangeAspect="1" noChangeArrowheads="1"/>
          </p:cNvPicPr>
          <p:nvPr/>
        </p:nvPicPr>
        <p:blipFill>
          <a:blip r:embed="rId2"/>
          <a:srcRect/>
          <a:stretch>
            <a:fillRect/>
          </a:stretch>
        </p:blipFill>
        <p:spPr bwMode="auto">
          <a:xfrm>
            <a:off x="682625" y="3398838"/>
            <a:ext cx="1130300" cy="1508125"/>
          </a:xfrm>
          <a:prstGeom prst="rect">
            <a:avLst/>
          </a:prstGeom>
          <a:noFill/>
          <a:ln w="9525">
            <a:noFill/>
            <a:miter lim="800000"/>
            <a:headEnd/>
            <a:tailEnd/>
          </a:ln>
        </p:spPr>
      </p:pic>
      <p:pic>
        <p:nvPicPr>
          <p:cNvPr id="20486" name="Picture 12" descr="KurtMeinz"/>
          <p:cNvPicPr>
            <a:picLocks noChangeAspect="1" noChangeArrowheads="1"/>
          </p:cNvPicPr>
          <p:nvPr/>
        </p:nvPicPr>
        <p:blipFill>
          <a:blip r:embed="rId3"/>
          <a:srcRect l="16170" t="8990" r="16820" b="16803"/>
          <a:stretch>
            <a:fillRect/>
          </a:stretch>
        </p:blipFill>
        <p:spPr bwMode="auto">
          <a:xfrm>
            <a:off x="2955925" y="3392488"/>
            <a:ext cx="1027113" cy="1514475"/>
          </a:xfrm>
          <a:prstGeom prst="rect">
            <a:avLst/>
          </a:prstGeom>
          <a:noFill/>
          <a:ln w="9525">
            <a:noFill/>
            <a:miter lim="800000"/>
            <a:headEnd/>
            <a:tailEnd/>
          </a:ln>
        </p:spPr>
      </p:pic>
      <p:sp>
        <p:nvSpPr>
          <p:cNvPr id="20489" name="Rectangle 15"/>
          <p:cNvSpPr>
            <a:spLocks noChangeArrowheads="1"/>
          </p:cNvSpPr>
          <p:nvPr/>
        </p:nvSpPr>
        <p:spPr bwMode="auto">
          <a:xfrm>
            <a:off x="481013" y="4953000"/>
            <a:ext cx="1538287" cy="708025"/>
          </a:xfrm>
          <a:prstGeom prst="rect">
            <a:avLst/>
          </a:prstGeom>
          <a:noFill/>
          <a:ln w="12700">
            <a:noFill/>
            <a:miter lim="800000"/>
            <a:headEnd/>
            <a:tailEnd/>
          </a:ln>
        </p:spPr>
        <p:txBody>
          <a:bodyPr wrap="none">
            <a:spAutoFit/>
          </a:bodyPr>
          <a:lstStyle/>
          <a:p>
            <a:r>
              <a:rPr lang="en-US" sz="2000" b="1">
                <a:solidFill>
                  <a:schemeClr val="tx1"/>
                </a:solidFill>
              </a:rPr>
              <a:t>TA</a:t>
            </a:r>
            <a:br>
              <a:rPr lang="en-US" sz="2000" b="1">
                <a:solidFill>
                  <a:schemeClr val="tx1"/>
                </a:solidFill>
              </a:rPr>
            </a:br>
            <a:r>
              <a:rPr lang="en-US" sz="2000" b="1">
                <a:solidFill>
                  <a:schemeClr val="tx1"/>
                </a:solidFill>
              </a:rPr>
              <a:t>Andy Carle</a:t>
            </a:r>
          </a:p>
        </p:txBody>
      </p:sp>
      <p:sp>
        <p:nvSpPr>
          <p:cNvPr id="20490" name="Rectangle 16"/>
          <p:cNvSpPr>
            <a:spLocks noChangeArrowheads="1"/>
          </p:cNvSpPr>
          <p:nvPr/>
        </p:nvSpPr>
        <p:spPr bwMode="auto">
          <a:xfrm>
            <a:off x="2716213" y="4876800"/>
            <a:ext cx="1495425" cy="708025"/>
          </a:xfrm>
          <a:prstGeom prst="rect">
            <a:avLst/>
          </a:prstGeom>
          <a:noFill/>
          <a:ln w="12700">
            <a:noFill/>
            <a:miter lim="800000"/>
            <a:headEnd/>
            <a:tailEnd/>
          </a:ln>
        </p:spPr>
        <p:txBody>
          <a:bodyPr wrap="none">
            <a:spAutoFit/>
          </a:bodyPr>
          <a:lstStyle/>
          <a:p>
            <a:r>
              <a:rPr lang="en-US" sz="2000" b="1">
                <a:solidFill>
                  <a:schemeClr val="tx1"/>
                </a:solidFill>
              </a:rPr>
              <a:t>TA</a:t>
            </a:r>
            <a:br>
              <a:rPr lang="en-US" sz="2000" b="1">
                <a:solidFill>
                  <a:schemeClr val="tx1"/>
                </a:solidFill>
              </a:rPr>
            </a:br>
            <a:r>
              <a:rPr lang="en-US" sz="2000" b="1">
                <a:solidFill>
                  <a:schemeClr val="tx1"/>
                </a:solidFill>
              </a:rPr>
              <a:t>Kurt Meinz</a:t>
            </a:r>
          </a:p>
        </p:txBody>
      </p:sp>
      <p:sp>
        <p:nvSpPr>
          <p:cNvPr id="20491" name="Rectangle 14"/>
          <p:cNvSpPr>
            <a:spLocks noChangeArrowheads="1"/>
          </p:cNvSpPr>
          <p:nvPr/>
        </p:nvSpPr>
        <p:spPr bwMode="auto">
          <a:xfrm>
            <a:off x="4845632" y="758229"/>
            <a:ext cx="1681162" cy="708025"/>
          </a:xfrm>
          <a:prstGeom prst="rect">
            <a:avLst/>
          </a:prstGeom>
          <a:noFill/>
          <a:ln w="12700">
            <a:noFill/>
            <a:miter lim="800000"/>
            <a:headEnd/>
            <a:tailEnd/>
          </a:ln>
        </p:spPr>
        <p:txBody>
          <a:bodyPr wrap="none">
            <a:spAutoFit/>
          </a:bodyPr>
          <a:lstStyle/>
          <a:p>
            <a:r>
              <a:rPr lang="en-US" sz="2000" b="1" dirty="0">
                <a:solidFill>
                  <a:schemeClr val="tx1"/>
                </a:solidFill>
              </a:rPr>
              <a:t>Prof</a:t>
            </a:r>
            <a:br>
              <a:rPr lang="en-US" sz="2000" b="1" dirty="0">
                <a:solidFill>
                  <a:schemeClr val="tx1"/>
                </a:solidFill>
              </a:rPr>
            </a:br>
            <a:r>
              <a:rPr lang="en-US" sz="2000" b="1" dirty="0">
                <a:solidFill>
                  <a:schemeClr val="tx1"/>
                </a:solidFill>
              </a:rPr>
              <a:t>David Culler</a:t>
            </a:r>
          </a:p>
        </p:txBody>
      </p:sp>
      <p:pic>
        <p:nvPicPr>
          <p:cNvPr id="20492" name="Picture 12"/>
          <p:cNvPicPr>
            <a:picLocks noChangeAspect="1"/>
          </p:cNvPicPr>
          <p:nvPr/>
        </p:nvPicPr>
        <p:blipFill>
          <a:blip r:embed="rId4"/>
          <a:srcRect/>
          <a:stretch>
            <a:fillRect/>
          </a:stretch>
        </p:blipFill>
        <p:spPr bwMode="auto">
          <a:xfrm>
            <a:off x="5144082" y="1530398"/>
            <a:ext cx="1077912" cy="1508125"/>
          </a:xfrm>
          <a:prstGeom prst="rect">
            <a:avLst/>
          </a:prstGeom>
          <a:noFill/>
          <a:ln w="9525">
            <a:noFill/>
            <a:miter lim="800000"/>
            <a:headEnd/>
            <a:tailEnd/>
          </a:ln>
        </p:spPr>
      </p:pic>
      <p:pic>
        <p:nvPicPr>
          <p:cNvPr id="20493" name="Picture 14"/>
          <p:cNvPicPr>
            <a:picLocks noChangeAspect="1"/>
          </p:cNvPicPr>
          <p:nvPr/>
        </p:nvPicPr>
        <p:blipFill>
          <a:blip r:embed="rId5"/>
          <a:srcRect/>
          <a:stretch>
            <a:fillRect/>
          </a:stretch>
        </p:blipFill>
        <p:spPr bwMode="auto">
          <a:xfrm>
            <a:off x="2934282" y="1526279"/>
            <a:ext cx="1077912" cy="1508125"/>
          </a:xfrm>
          <a:prstGeom prst="rect">
            <a:avLst/>
          </a:prstGeom>
          <a:noFill/>
          <a:ln w="9525">
            <a:noFill/>
            <a:miter lim="800000"/>
            <a:headEnd/>
            <a:tailEnd/>
          </a:ln>
        </p:spPr>
      </p:pic>
      <p:sp>
        <p:nvSpPr>
          <p:cNvPr id="20494" name="Rectangle 14"/>
          <p:cNvSpPr>
            <a:spLocks noChangeArrowheads="1"/>
          </p:cNvSpPr>
          <p:nvPr/>
        </p:nvSpPr>
        <p:spPr bwMode="auto">
          <a:xfrm>
            <a:off x="2564394" y="772216"/>
            <a:ext cx="1824038" cy="708025"/>
          </a:xfrm>
          <a:prstGeom prst="rect">
            <a:avLst/>
          </a:prstGeom>
          <a:noFill/>
          <a:ln w="12700">
            <a:noFill/>
            <a:miter lim="800000"/>
            <a:headEnd/>
            <a:tailEnd/>
          </a:ln>
        </p:spPr>
        <p:txBody>
          <a:bodyPr wrap="none">
            <a:spAutoFit/>
          </a:bodyPr>
          <a:lstStyle/>
          <a:p>
            <a:r>
              <a:rPr lang="en-US" sz="2000" b="1">
                <a:solidFill>
                  <a:schemeClr val="tx1"/>
                </a:solidFill>
              </a:rPr>
              <a:t>Lecturer SOE</a:t>
            </a:r>
            <a:br>
              <a:rPr lang="en-US" sz="2000" b="1">
                <a:solidFill>
                  <a:schemeClr val="tx1"/>
                </a:solidFill>
              </a:rPr>
            </a:br>
            <a:r>
              <a:rPr lang="en-US" sz="2000" b="1">
                <a:solidFill>
                  <a:schemeClr val="tx1"/>
                </a:solidFill>
              </a:rPr>
              <a:t>Mike Clancy</a:t>
            </a:r>
          </a:p>
        </p:txBody>
      </p:sp>
      <p:sp>
        <p:nvSpPr>
          <p:cNvPr id="20495" name="Rectangle 16"/>
          <p:cNvSpPr>
            <a:spLocks noChangeArrowheads="1"/>
          </p:cNvSpPr>
          <p:nvPr/>
        </p:nvSpPr>
        <p:spPr bwMode="auto">
          <a:xfrm>
            <a:off x="4764088" y="4876800"/>
            <a:ext cx="1838325" cy="708025"/>
          </a:xfrm>
          <a:prstGeom prst="rect">
            <a:avLst/>
          </a:prstGeom>
          <a:noFill/>
          <a:ln w="12700">
            <a:noFill/>
            <a:miter lim="800000"/>
            <a:headEnd/>
            <a:tailEnd/>
          </a:ln>
        </p:spPr>
        <p:txBody>
          <a:bodyPr wrap="none">
            <a:spAutoFit/>
          </a:bodyPr>
          <a:lstStyle/>
          <a:p>
            <a:r>
              <a:rPr lang="en-US" sz="2000" b="1">
                <a:solidFill>
                  <a:schemeClr val="tx1"/>
                </a:solidFill>
              </a:rPr>
              <a:t>TA</a:t>
            </a:r>
            <a:br>
              <a:rPr lang="en-US" sz="2000" b="1">
                <a:solidFill>
                  <a:schemeClr val="tx1"/>
                </a:solidFill>
              </a:rPr>
            </a:br>
            <a:r>
              <a:rPr lang="en-US" sz="2000" b="1">
                <a:solidFill>
                  <a:schemeClr val="tx1"/>
                </a:solidFill>
              </a:rPr>
              <a:t>David Jacobs</a:t>
            </a:r>
          </a:p>
        </p:txBody>
      </p:sp>
      <p:pic>
        <p:nvPicPr>
          <p:cNvPr id="20496" name="Picture 19"/>
          <p:cNvPicPr>
            <a:picLocks noChangeAspect="1"/>
          </p:cNvPicPr>
          <p:nvPr/>
        </p:nvPicPr>
        <p:blipFill>
          <a:blip r:embed="rId6"/>
          <a:srcRect l="21909" r="10591" b="31294"/>
          <a:stretch>
            <a:fillRect/>
          </a:stretch>
        </p:blipFill>
        <p:spPr bwMode="auto">
          <a:xfrm>
            <a:off x="7342188" y="3429000"/>
            <a:ext cx="1066800" cy="1447800"/>
          </a:xfrm>
          <a:prstGeom prst="rect">
            <a:avLst/>
          </a:prstGeom>
          <a:noFill/>
          <a:ln w="9525">
            <a:noFill/>
            <a:miter lim="800000"/>
            <a:headEnd/>
            <a:tailEnd/>
          </a:ln>
        </p:spPr>
      </p:pic>
      <p:sp>
        <p:nvSpPr>
          <p:cNvPr id="20497" name="Rectangle 16"/>
          <p:cNvSpPr>
            <a:spLocks noChangeArrowheads="1"/>
          </p:cNvSpPr>
          <p:nvPr/>
        </p:nvSpPr>
        <p:spPr bwMode="auto">
          <a:xfrm>
            <a:off x="6578600" y="4876800"/>
            <a:ext cx="2565400" cy="708025"/>
          </a:xfrm>
          <a:prstGeom prst="rect">
            <a:avLst/>
          </a:prstGeom>
          <a:noFill/>
          <a:ln w="12700">
            <a:noFill/>
            <a:miter lim="800000"/>
            <a:headEnd/>
            <a:tailEnd/>
          </a:ln>
        </p:spPr>
        <p:txBody>
          <a:bodyPr wrap="none">
            <a:spAutoFit/>
          </a:bodyPr>
          <a:lstStyle/>
          <a:p>
            <a:r>
              <a:rPr lang="en-US" sz="2000" b="1">
                <a:solidFill>
                  <a:schemeClr val="tx1"/>
                </a:solidFill>
              </a:rPr>
              <a:t>TA</a:t>
            </a:r>
            <a:br>
              <a:rPr lang="en-US" sz="2000" b="1">
                <a:solidFill>
                  <a:schemeClr val="tx1"/>
                </a:solidFill>
              </a:rPr>
            </a:br>
            <a:r>
              <a:rPr lang="en-US" sz="2000" b="1">
                <a:solidFill>
                  <a:schemeClr val="tx1"/>
                </a:solidFill>
              </a:rPr>
              <a:t>Jeremy Huddleston</a:t>
            </a:r>
          </a:p>
        </p:txBody>
      </p:sp>
      <p:pic>
        <p:nvPicPr>
          <p:cNvPr id="20498" name="Picture 21"/>
          <p:cNvPicPr>
            <a:picLocks noChangeAspect="1"/>
          </p:cNvPicPr>
          <p:nvPr/>
        </p:nvPicPr>
        <p:blipFill>
          <a:blip r:embed="rId7"/>
          <a:srcRect l="16000" t="10715" r="8000" b="16869"/>
          <a:stretch>
            <a:fillRect/>
          </a:stretch>
        </p:blipFill>
        <p:spPr bwMode="auto">
          <a:xfrm>
            <a:off x="5145088" y="3381375"/>
            <a:ext cx="1066800" cy="15192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Extra Special Thanks</a:t>
            </a:r>
            <a:endParaRPr lang="en-US" dirty="0"/>
          </a:p>
        </p:txBody>
      </p:sp>
      <p:sp>
        <p:nvSpPr>
          <p:cNvPr id="4" name="Date Placeholder 3"/>
          <p:cNvSpPr>
            <a:spLocks noGrp="1"/>
          </p:cNvSpPr>
          <p:nvPr>
            <p:ph type="dt" sz="half" idx="10"/>
          </p:nvPr>
        </p:nvSpPr>
        <p:spPr/>
        <p:txBody>
          <a:bodyPr/>
          <a:lstStyle/>
          <a:p>
            <a:fld id="{DC1CB0A9-46EF-E54E-8223-02A20BF5AFA2}" type="datetime1">
              <a:rPr lang="en-US" smtClean="0"/>
              <a:pPr/>
              <a:t>8/10/2011</a:t>
            </a:fld>
            <a:endParaRPr lang="en-US"/>
          </a:p>
        </p:txBody>
      </p:sp>
      <p:sp>
        <p:nvSpPr>
          <p:cNvPr id="5" name="Footer Placeholder 4"/>
          <p:cNvSpPr>
            <a:spLocks noGrp="1"/>
          </p:cNvSpPr>
          <p:nvPr>
            <p:ph type="ftr" sz="quarter" idx="11"/>
          </p:nvPr>
        </p:nvSpPr>
        <p:spPr/>
        <p:txBody>
          <a:bodyPr/>
          <a:lstStyle/>
          <a:p>
            <a:r>
              <a:rPr lang="en-US" smtClean="0"/>
              <a:t>Summer 2011 -- Lecture #30</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35</a:t>
            </a:fld>
            <a:endParaRPr lang="en-US"/>
          </a:p>
        </p:txBody>
      </p:sp>
      <p:sp>
        <p:nvSpPr>
          <p:cNvPr id="8" name="Rectangle 13"/>
          <p:cNvSpPr>
            <a:spLocks noChangeArrowheads="1"/>
          </p:cNvSpPr>
          <p:nvPr/>
        </p:nvSpPr>
        <p:spPr bwMode="auto">
          <a:xfrm>
            <a:off x="6726632" y="2202663"/>
            <a:ext cx="2138363" cy="708025"/>
          </a:xfrm>
          <a:prstGeom prst="rect">
            <a:avLst/>
          </a:prstGeom>
          <a:noFill/>
          <a:ln w="12700">
            <a:noFill/>
            <a:miter lim="800000"/>
            <a:headEnd/>
            <a:tailEnd/>
          </a:ln>
        </p:spPr>
        <p:txBody>
          <a:bodyPr wrap="none">
            <a:spAutoFit/>
          </a:bodyPr>
          <a:lstStyle/>
          <a:p>
            <a:r>
              <a:rPr lang="en-US" sz="2000" b="1" dirty="0">
                <a:solidFill>
                  <a:schemeClr val="tx1"/>
                </a:solidFill>
              </a:rPr>
              <a:t>Prof</a:t>
            </a:r>
            <a:br>
              <a:rPr lang="en-US" sz="2000" b="1" dirty="0">
                <a:solidFill>
                  <a:schemeClr val="tx1"/>
                </a:solidFill>
              </a:rPr>
            </a:br>
            <a:r>
              <a:rPr lang="en-US" sz="2000" b="1" dirty="0">
                <a:solidFill>
                  <a:schemeClr val="tx1"/>
                </a:solidFill>
              </a:rPr>
              <a:t>David Patterson</a:t>
            </a:r>
          </a:p>
        </p:txBody>
      </p:sp>
      <p:pic>
        <p:nvPicPr>
          <p:cNvPr id="125954" name="Picture 2"/>
          <p:cNvPicPr>
            <a:picLocks noChangeAspect="1" noChangeArrowheads="1"/>
          </p:cNvPicPr>
          <p:nvPr/>
        </p:nvPicPr>
        <p:blipFill>
          <a:blip r:embed="rId2"/>
          <a:srcRect/>
          <a:stretch>
            <a:fillRect/>
          </a:stretch>
        </p:blipFill>
        <p:spPr bwMode="auto">
          <a:xfrm>
            <a:off x="4886231" y="1560496"/>
            <a:ext cx="1686585" cy="1939573"/>
          </a:xfrm>
          <a:prstGeom prst="rect">
            <a:avLst/>
          </a:prstGeom>
          <a:noFill/>
          <a:ln w="9525">
            <a:noFill/>
            <a:miter lim="800000"/>
            <a:headEnd/>
            <a:tailEnd/>
          </a:ln>
        </p:spPr>
      </p:pic>
      <p:pic>
        <p:nvPicPr>
          <p:cNvPr id="125955" name="Picture 3"/>
          <p:cNvPicPr>
            <a:picLocks noChangeAspect="1" noChangeArrowheads="1"/>
          </p:cNvPicPr>
          <p:nvPr/>
        </p:nvPicPr>
        <p:blipFill>
          <a:blip r:embed="rId3"/>
          <a:srcRect/>
          <a:stretch>
            <a:fillRect/>
          </a:stretch>
        </p:blipFill>
        <p:spPr bwMode="auto">
          <a:xfrm>
            <a:off x="2689729" y="1387724"/>
            <a:ext cx="1420545" cy="1988763"/>
          </a:xfrm>
          <a:prstGeom prst="rect">
            <a:avLst/>
          </a:prstGeom>
          <a:noFill/>
          <a:ln w="9525">
            <a:noFill/>
            <a:miter lim="800000"/>
            <a:headEnd/>
            <a:tailEnd/>
          </a:ln>
        </p:spPr>
      </p:pic>
      <p:sp>
        <p:nvSpPr>
          <p:cNvPr id="15" name="Rectangle 13"/>
          <p:cNvSpPr>
            <a:spLocks noChangeArrowheads="1"/>
          </p:cNvSpPr>
          <p:nvPr/>
        </p:nvSpPr>
        <p:spPr bwMode="auto">
          <a:xfrm>
            <a:off x="885639" y="2155887"/>
            <a:ext cx="1363643" cy="707886"/>
          </a:xfrm>
          <a:prstGeom prst="rect">
            <a:avLst/>
          </a:prstGeom>
          <a:noFill/>
          <a:ln w="12700">
            <a:noFill/>
            <a:miter lim="800000"/>
            <a:headEnd/>
            <a:tailEnd/>
          </a:ln>
        </p:spPr>
        <p:txBody>
          <a:bodyPr wrap="none">
            <a:spAutoFit/>
          </a:bodyPr>
          <a:lstStyle/>
          <a:p>
            <a:r>
              <a:rPr lang="en-US" sz="2000" b="1" dirty="0">
                <a:solidFill>
                  <a:schemeClr val="tx1"/>
                </a:solidFill>
              </a:rPr>
              <a:t>Prof</a:t>
            </a:r>
            <a:br>
              <a:rPr lang="en-US" sz="2000" b="1" dirty="0">
                <a:solidFill>
                  <a:schemeClr val="tx1"/>
                </a:solidFill>
              </a:rPr>
            </a:br>
            <a:r>
              <a:rPr lang="en-US" sz="2000" b="1" dirty="0" smtClean="0">
                <a:solidFill>
                  <a:schemeClr val="tx1"/>
                </a:solidFill>
              </a:rPr>
              <a:t>Randy Katz</a:t>
            </a:r>
            <a:endParaRPr lang="en-US" sz="2000" b="1" dirty="0">
              <a:solidFill>
                <a:schemeClr val="tx1"/>
              </a:solidFill>
            </a:endParaRPr>
          </a:p>
        </p:txBody>
      </p:sp>
      <p:sp>
        <p:nvSpPr>
          <p:cNvPr id="16" name="Rectangle 14"/>
          <p:cNvSpPr>
            <a:spLocks noChangeArrowheads="1"/>
          </p:cNvSpPr>
          <p:nvPr/>
        </p:nvSpPr>
        <p:spPr bwMode="auto">
          <a:xfrm>
            <a:off x="781223" y="4755740"/>
            <a:ext cx="1822450" cy="708025"/>
          </a:xfrm>
          <a:prstGeom prst="rect">
            <a:avLst/>
          </a:prstGeom>
          <a:noFill/>
          <a:ln w="12700">
            <a:noFill/>
            <a:miter lim="800000"/>
            <a:headEnd/>
            <a:tailEnd/>
          </a:ln>
        </p:spPr>
        <p:txBody>
          <a:bodyPr wrap="none">
            <a:spAutoFit/>
          </a:bodyPr>
          <a:lstStyle/>
          <a:p>
            <a:r>
              <a:rPr lang="en-US" sz="2000" b="1" dirty="0">
                <a:solidFill>
                  <a:schemeClr val="tx1"/>
                </a:solidFill>
              </a:rPr>
              <a:t>Lecturer SOE</a:t>
            </a:r>
            <a:br>
              <a:rPr lang="en-US" sz="2000" b="1" dirty="0">
                <a:solidFill>
                  <a:schemeClr val="tx1"/>
                </a:solidFill>
              </a:rPr>
            </a:br>
            <a:r>
              <a:rPr lang="en-US" sz="2000" b="1" dirty="0">
                <a:solidFill>
                  <a:schemeClr val="tx1"/>
                </a:solidFill>
              </a:rPr>
              <a:t>Dan Garcia</a:t>
            </a:r>
          </a:p>
        </p:txBody>
      </p:sp>
      <p:pic>
        <p:nvPicPr>
          <p:cNvPr id="17" name="Picture 5"/>
          <p:cNvPicPr>
            <a:picLocks noChangeAspect="1" noChangeArrowheads="1"/>
          </p:cNvPicPr>
          <p:nvPr/>
        </p:nvPicPr>
        <p:blipFill>
          <a:blip r:embed="rId4"/>
          <a:srcRect/>
          <a:stretch>
            <a:fillRect/>
          </a:stretch>
        </p:blipFill>
        <p:spPr bwMode="auto">
          <a:xfrm>
            <a:off x="2560621" y="4031808"/>
            <a:ext cx="1613026" cy="2150701"/>
          </a:xfrm>
          <a:prstGeom prst="rect">
            <a:avLst/>
          </a:prstGeom>
          <a:noFill/>
          <a:ln w="9525">
            <a:noFill/>
            <a:miter lim="800000"/>
            <a:headEnd/>
            <a:tailEnd/>
          </a:ln>
        </p:spPr>
      </p:pic>
      <p:pic>
        <p:nvPicPr>
          <p:cNvPr id="125956" name="Picture 4"/>
          <p:cNvPicPr>
            <a:picLocks noChangeAspect="1" noChangeArrowheads="1"/>
          </p:cNvPicPr>
          <p:nvPr/>
        </p:nvPicPr>
        <p:blipFill>
          <a:blip r:embed="rId5"/>
          <a:srcRect/>
          <a:stretch>
            <a:fillRect/>
          </a:stretch>
        </p:blipFill>
        <p:spPr bwMode="auto">
          <a:xfrm>
            <a:off x="4859824" y="4241925"/>
            <a:ext cx="1749206" cy="1749206"/>
          </a:xfrm>
          <a:prstGeom prst="rect">
            <a:avLst/>
          </a:prstGeom>
          <a:noFill/>
          <a:ln w="9525">
            <a:noFill/>
            <a:miter lim="800000"/>
            <a:headEnd/>
            <a:tailEnd/>
          </a:ln>
        </p:spPr>
      </p:pic>
      <p:sp>
        <p:nvSpPr>
          <p:cNvPr id="19" name="TextBox 18"/>
          <p:cNvSpPr txBox="1"/>
          <p:nvPr/>
        </p:nvSpPr>
        <p:spPr>
          <a:xfrm>
            <a:off x="6889688" y="4553893"/>
            <a:ext cx="1855960" cy="923330"/>
          </a:xfrm>
          <a:prstGeom prst="rect">
            <a:avLst/>
          </a:prstGeom>
          <a:noFill/>
        </p:spPr>
        <p:txBody>
          <a:bodyPr wrap="square" rtlCol="0">
            <a:spAutoFit/>
          </a:bodyPr>
          <a:lstStyle/>
          <a:p>
            <a:r>
              <a:rPr lang="en-US" b="1" dirty="0" smtClean="0"/>
              <a:t>2010 Summer Instructor</a:t>
            </a:r>
          </a:p>
          <a:p>
            <a:r>
              <a:rPr lang="en-US" b="1" dirty="0" smtClean="0"/>
              <a:t>Paul Pearce</a:t>
            </a:r>
            <a:endParaRPr lang="en-US" b="1"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dirty="0" smtClean="0"/>
              <a:t>Special Thanks to the Staff</a:t>
            </a:r>
            <a:r>
              <a:rPr lang="en-US" i="1" dirty="0" smtClean="0"/>
              <a:t>:</a:t>
            </a:r>
            <a:endParaRPr lang="en-US" dirty="0"/>
          </a:p>
        </p:txBody>
      </p:sp>
      <p:sp>
        <p:nvSpPr>
          <p:cNvPr id="3" name="Content Placeholder 2"/>
          <p:cNvSpPr>
            <a:spLocks noGrp="1"/>
          </p:cNvSpPr>
          <p:nvPr>
            <p:ph idx="1"/>
          </p:nvPr>
        </p:nvSpPr>
        <p:spPr/>
        <p:txBody>
          <a:bodyPr>
            <a:normAutofit lnSpcReduction="10000"/>
          </a:bodyPr>
          <a:lstStyle/>
          <a:p>
            <a:r>
              <a:rPr lang="en-US" sz="4000" i="1" dirty="0" smtClean="0">
                <a:solidFill>
                  <a:srgbClr val="FF0000"/>
                </a:solidFill>
              </a:rPr>
              <a:t>TAs: </a:t>
            </a:r>
            <a:r>
              <a:rPr lang="en-US" i="1" dirty="0" smtClean="0">
                <a:solidFill>
                  <a:srgbClr val="FF0000"/>
                </a:solidFill>
              </a:rPr>
              <a:t/>
            </a:r>
            <a:br>
              <a:rPr lang="en-US" i="1" dirty="0" smtClean="0">
                <a:solidFill>
                  <a:srgbClr val="FF0000"/>
                </a:solidFill>
              </a:rPr>
            </a:br>
            <a:r>
              <a:rPr lang="en-US" sz="4000" i="1" dirty="0" smtClean="0">
                <a:solidFill>
                  <a:srgbClr val="FF0000"/>
                </a:solidFill>
              </a:rPr>
              <a:t>Justin </a:t>
            </a:r>
            <a:r>
              <a:rPr lang="en-US" sz="4000" i="1" dirty="0" smtClean="0">
                <a:solidFill>
                  <a:srgbClr val="FF0000"/>
                </a:solidFill>
              </a:rPr>
              <a:t>Hsia</a:t>
            </a:r>
            <a:br>
              <a:rPr lang="en-US" sz="4000" i="1" dirty="0" smtClean="0">
                <a:solidFill>
                  <a:srgbClr val="FF0000"/>
                </a:solidFill>
              </a:rPr>
            </a:br>
            <a:r>
              <a:rPr lang="en-US" sz="4000" i="1" dirty="0" smtClean="0">
                <a:solidFill>
                  <a:srgbClr val="FF0000"/>
                </a:solidFill>
              </a:rPr>
              <a:t>Sean </a:t>
            </a:r>
            <a:r>
              <a:rPr lang="en-US" sz="4000" i="1" dirty="0" err="1" smtClean="0">
                <a:solidFill>
                  <a:srgbClr val="FF0000"/>
                </a:solidFill>
              </a:rPr>
              <a:t>Soleyman</a:t>
            </a:r>
            <a:r>
              <a:rPr lang="en-US" sz="4000" i="1" dirty="0" smtClean="0">
                <a:solidFill>
                  <a:srgbClr val="FF0000"/>
                </a:solidFill>
              </a:rPr>
              <a:t/>
            </a:r>
            <a:br>
              <a:rPr lang="en-US" sz="4000" i="1" dirty="0" smtClean="0">
                <a:solidFill>
                  <a:srgbClr val="FF0000"/>
                </a:solidFill>
              </a:rPr>
            </a:br>
            <a:r>
              <a:rPr lang="en-US" sz="4000" i="1" dirty="0" smtClean="0">
                <a:solidFill>
                  <a:srgbClr val="FF0000"/>
                </a:solidFill>
              </a:rPr>
              <a:t>Alvin </a:t>
            </a:r>
            <a:r>
              <a:rPr lang="en-US" sz="4000" i="1" dirty="0" smtClean="0">
                <a:solidFill>
                  <a:srgbClr val="FF0000"/>
                </a:solidFill>
              </a:rPr>
              <a:t>Yuan</a:t>
            </a:r>
          </a:p>
          <a:p>
            <a:r>
              <a:rPr lang="en-US" i="1" dirty="0" smtClean="0">
                <a:solidFill>
                  <a:srgbClr val="FF0000"/>
                </a:solidFill>
              </a:rPr>
              <a:t>Readers:</a:t>
            </a:r>
            <a:br>
              <a:rPr lang="en-US" i="1" dirty="0" smtClean="0">
                <a:solidFill>
                  <a:srgbClr val="FF0000"/>
                </a:solidFill>
              </a:rPr>
            </a:br>
            <a:r>
              <a:rPr lang="en-US" i="1" dirty="0" smtClean="0">
                <a:solidFill>
                  <a:srgbClr val="FF0000"/>
                </a:solidFill>
              </a:rPr>
              <a:t>Ken Cheng, Leah </a:t>
            </a:r>
            <a:r>
              <a:rPr lang="en-US" i="1" dirty="0" err="1" smtClean="0">
                <a:solidFill>
                  <a:srgbClr val="FF0000"/>
                </a:solidFill>
              </a:rPr>
              <a:t>Dorner</a:t>
            </a:r>
            <a:r>
              <a:rPr lang="en-US" i="1" dirty="0" smtClean="0">
                <a:solidFill>
                  <a:srgbClr val="FF0000"/>
                </a:solidFill>
              </a:rPr>
              <a:t>, Amanda </a:t>
            </a:r>
            <a:r>
              <a:rPr lang="en-US" i="1" dirty="0" err="1" smtClean="0">
                <a:solidFill>
                  <a:srgbClr val="FF0000"/>
                </a:solidFill>
              </a:rPr>
              <a:t>Ren</a:t>
            </a:r>
            <a:endParaRPr lang="en-US" i="1" dirty="0" smtClean="0">
              <a:solidFill>
                <a:srgbClr val="FF0000"/>
              </a:solidFill>
            </a:endParaRPr>
          </a:p>
          <a:p>
            <a:r>
              <a:rPr lang="en-US" i="1" dirty="0" smtClean="0">
                <a:solidFill>
                  <a:srgbClr val="FF0000"/>
                </a:solidFill>
              </a:rPr>
              <a:t>Lab Assistants: </a:t>
            </a:r>
            <a:r>
              <a:rPr lang="en-US" i="1" dirty="0" smtClean="0">
                <a:solidFill>
                  <a:srgbClr val="FF0000"/>
                </a:solidFill>
              </a:rPr>
              <a:t/>
            </a:r>
            <a:br>
              <a:rPr lang="en-US" i="1" dirty="0" smtClean="0">
                <a:solidFill>
                  <a:srgbClr val="FF0000"/>
                </a:solidFill>
              </a:rPr>
            </a:br>
            <a:r>
              <a:rPr lang="en-US" i="1" dirty="0" smtClean="0">
                <a:solidFill>
                  <a:srgbClr val="FF0000"/>
                </a:solidFill>
              </a:rPr>
              <a:t>Kevin Shih, Edwin Liao</a:t>
            </a:r>
            <a:endParaRPr lang="en-US" i="1" dirty="0" smtClean="0">
              <a:solidFill>
                <a:srgbClr val="FF0000"/>
              </a:solidFill>
            </a:endParaRPr>
          </a:p>
        </p:txBody>
      </p:sp>
      <p:sp>
        <p:nvSpPr>
          <p:cNvPr id="4" name="Date Placeholder 3"/>
          <p:cNvSpPr>
            <a:spLocks noGrp="1"/>
          </p:cNvSpPr>
          <p:nvPr>
            <p:ph type="dt" sz="half" idx="10"/>
          </p:nvPr>
        </p:nvSpPr>
        <p:spPr/>
        <p:txBody>
          <a:bodyPr/>
          <a:lstStyle/>
          <a:p>
            <a:fld id="{DC1CB0A9-46EF-E54E-8223-02A20BF5AFA2}" type="datetime1">
              <a:rPr lang="en-US" smtClean="0"/>
              <a:pPr/>
              <a:t>8/10/2011</a:t>
            </a:fld>
            <a:endParaRPr lang="en-US"/>
          </a:p>
        </p:txBody>
      </p:sp>
      <p:sp>
        <p:nvSpPr>
          <p:cNvPr id="5" name="Footer Placeholder 4"/>
          <p:cNvSpPr>
            <a:spLocks noGrp="1"/>
          </p:cNvSpPr>
          <p:nvPr>
            <p:ph type="ftr" sz="quarter" idx="11"/>
          </p:nvPr>
        </p:nvSpPr>
        <p:spPr/>
        <p:txBody>
          <a:bodyPr/>
          <a:lstStyle/>
          <a:p>
            <a:r>
              <a:rPr lang="en-US" smtClean="0"/>
              <a:t>Summer 2011 -- Lecture #30</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36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571500" y="149225"/>
            <a:ext cx="8083550" cy="581025"/>
          </a:xfrm>
          <a:noFill/>
        </p:spPr>
        <p:txBody>
          <a:bodyPr wrap="none" lIns="63500" tIns="25400" rIns="63500" bIns="25400" anchor="t">
            <a:spAutoFit/>
          </a:bodyPr>
          <a:lstStyle/>
          <a:p>
            <a:r>
              <a:rPr lang="en-US" sz="3200" dirty="0" smtClean="0"/>
              <a:t>The Future for Future Cal Alumni</a:t>
            </a:r>
          </a:p>
        </p:txBody>
      </p:sp>
      <p:sp>
        <p:nvSpPr>
          <p:cNvPr id="202755" name="Rectangle 3"/>
          <p:cNvSpPr>
            <a:spLocks noGrp="1" noChangeArrowheads="1"/>
          </p:cNvSpPr>
          <p:nvPr>
            <p:ph type="body" idx="1"/>
          </p:nvPr>
        </p:nvSpPr>
        <p:spPr>
          <a:xfrm>
            <a:off x="381000" y="990598"/>
            <a:ext cx="8458200" cy="5578963"/>
          </a:xfrm>
          <a:noFill/>
        </p:spPr>
        <p:txBody>
          <a:bodyPr wrap="square" lIns="63500" tIns="25400" rIns="63500" bIns="25400">
            <a:spAutoFit/>
          </a:bodyPr>
          <a:lstStyle/>
          <a:p>
            <a:r>
              <a:rPr lang="en-US" dirty="0" smtClean="0">
                <a:solidFill>
                  <a:schemeClr val="tx2"/>
                </a:solidFill>
              </a:rPr>
              <a:t>What’s The Future?</a:t>
            </a:r>
            <a:endParaRPr lang="en-US" dirty="0" smtClean="0"/>
          </a:p>
          <a:p>
            <a:r>
              <a:rPr lang="en-US" dirty="0" smtClean="0"/>
              <a:t>New Century, Many New </a:t>
            </a:r>
            <a:r>
              <a:rPr lang="en-US" dirty="0" smtClean="0"/>
              <a:t>Opportunities: </a:t>
            </a:r>
            <a:r>
              <a:rPr lang="en-US" dirty="0" smtClean="0"/>
              <a:t>Parallelism, Cloud, Statistics + CS, Bio + CS, Society (Health Care, 3</a:t>
            </a:r>
            <a:r>
              <a:rPr lang="en-US" baseline="30000" dirty="0" smtClean="0"/>
              <a:t>rd</a:t>
            </a:r>
            <a:r>
              <a:rPr lang="en-US" dirty="0" smtClean="0"/>
              <a:t> world) + CS</a:t>
            </a:r>
          </a:p>
          <a:p>
            <a:r>
              <a:rPr lang="en-US" dirty="0" smtClean="0"/>
              <a:t>Cal heritage as future alumni</a:t>
            </a:r>
          </a:p>
          <a:p>
            <a:pPr lvl="1"/>
            <a:r>
              <a:rPr lang="en-US" dirty="0" smtClean="0"/>
              <a:t>Hard Working / Can do attitude</a:t>
            </a:r>
          </a:p>
          <a:p>
            <a:pPr lvl="1"/>
            <a:r>
              <a:rPr lang="en-US" dirty="0" smtClean="0"/>
              <a:t>Never Give Up (“Don’t fall with the ball</a:t>
            </a:r>
            <a:r>
              <a:rPr lang="en-US" dirty="0" smtClean="0"/>
              <a:t>!” </a:t>
            </a:r>
            <a:r>
              <a:rPr lang="en-US" sz="2000" dirty="0" smtClean="0"/>
              <a:t>- cf. The Play</a:t>
            </a:r>
            <a:r>
              <a:rPr lang="en-US" dirty="0" smtClean="0"/>
              <a:t>)</a:t>
            </a:r>
            <a:endParaRPr lang="en-US" dirty="0" smtClean="0">
              <a:solidFill>
                <a:schemeClr val="tx2"/>
              </a:solidFill>
            </a:endParaRPr>
          </a:p>
          <a:p>
            <a:pPr algn="ctr">
              <a:buFontTx/>
              <a:buNone/>
            </a:pPr>
            <a:r>
              <a:rPr lang="en-US" dirty="0" smtClean="0">
                <a:solidFill>
                  <a:schemeClr val="accent2"/>
                </a:solidFill>
              </a:rPr>
              <a:t>“The best way to predict the future is to invent it” </a:t>
            </a:r>
            <a:r>
              <a:rPr lang="en-US" sz="2800" dirty="0" smtClean="0"/>
              <a:t>– Alan Kay (inventor of personal computing vision)</a:t>
            </a:r>
          </a:p>
          <a:p>
            <a:pPr algn="ctr">
              <a:buFontTx/>
              <a:buNone/>
            </a:pPr>
            <a:r>
              <a:rPr lang="en-US" sz="4400" dirty="0" smtClean="0">
                <a:solidFill>
                  <a:schemeClr val="accent2"/>
                </a:solidFill>
              </a:rPr>
              <a:t>The Future </a:t>
            </a:r>
            <a:r>
              <a:rPr lang="en-US" sz="4400" dirty="0" smtClean="0">
                <a:solidFill>
                  <a:schemeClr val="accent2"/>
                </a:solidFill>
              </a:rPr>
              <a:t>is up to you!</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27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275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2755">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2755">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275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275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275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5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5"/>
          <p:cNvSpPr>
            <a:spLocks noGrp="1" noChangeArrowheads="1"/>
          </p:cNvSpPr>
          <p:nvPr>
            <p:ph type="title"/>
          </p:nvPr>
        </p:nvSpPr>
        <p:spPr/>
        <p:txBody>
          <a:bodyPr rtlCol="0">
            <a:normAutofit fontScale="90000"/>
          </a:bodyPr>
          <a:lstStyle/>
          <a:p>
            <a:pPr eaLnBrk="1" fontAlgn="auto" hangingPunct="1">
              <a:lnSpc>
                <a:spcPct val="85000"/>
              </a:lnSpc>
              <a:spcAft>
                <a:spcPts val="0"/>
              </a:spcAft>
              <a:defRPr/>
            </a:pPr>
            <a:r>
              <a:rPr lang="en-US" dirty="0" smtClean="0">
                <a:ea typeface="+mj-ea"/>
                <a:cs typeface="+mj-cs"/>
              </a:rPr>
              <a:t>Old School View of </a:t>
            </a:r>
            <a:br>
              <a:rPr lang="en-US" dirty="0" smtClean="0">
                <a:ea typeface="+mj-ea"/>
                <a:cs typeface="+mj-cs"/>
              </a:rPr>
            </a:br>
            <a:r>
              <a:rPr lang="en-US" dirty="0" smtClean="0">
                <a:ea typeface="+mj-ea"/>
                <a:cs typeface="+mj-cs"/>
              </a:rPr>
              <a:t>Software-Hardware Interface</a:t>
            </a:r>
            <a:endParaRPr lang="en-US" dirty="0">
              <a:ea typeface="+mj-ea"/>
              <a:cs typeface="+mj-cs"/>
            </a:endParaRPr>
          </a:p>
        </p:txBody>
      </p:sp>
      <p:grpSp>
        <p:nvGrpSpPr>
          <p:cNvPr id="2" name="Group 42"/>
          <p:cNvGrpSpPr>
            <a:grpSpLocks/>
          </p:cNvGrpSpPr>
          <p:nvPr/>
        </p:nvGrpSpPr>
        <p:grpSpPr bwMode="auto">
          <a:xfrm>
            <a:off x="31750" y="1908175"/>
            <a:ext cx="9042400" cy="3767138"/>
            <a:chOff x="495300" y="2171952"/>
            <a:chExt cx="8305800" cy="3459163"/>
          </a:xfrm>
        </p:grpSpPr>
        <p:sp>
          <p:nvSpPr>
            <p:cNvPr id="19463" name="Oval 3" descr="5%"/>
            <p:cNvSpPr>
              <a:spLocks noChangeArrowheads="1"/>
            </p:cNvSpPr>
            <p:nvPr/>
          </p:nvSpPr>
          <p:spPr bwMode="auto">
            <a:xfrm>
              <a:off x="495300" y="2753734"/>
              <a:ext cx="8305800" cy="2035427"/>
            </a:xfrm>
            <a:prstGeom prst="ellipse">
              <a:avLst/>
            </a:prstGeom>
            <a:pattFill prst="pct5">
              <a:fgClr>
                <a:schemeClr val="hlink"/>
              </a:fgClr>
              <a:bgClr>
                <a:srgbClr val="FFFFFF"/>
              </a:bgClr>
            </a:pattFill>
            <a:ln w="28575">
              <a:solidFill>
                <a:schemeClr val="accent2"/>
              </a:solidFill>
              <a:round/>
              <a:headEnd/>
              <a:tailEnd/>
            </a:ln>
          </p:spPr>
          <p:txBody>
            <a:bodyPr wrap="none" anchor="ctr">
              <a:prstTxWarp prst="textNoShape">
                <a:avLst/>
              </a:prstTxWarp>
            </a:bodyPr>
            <a:lstStyle/>
            <a:p>
              <a:endParaRPr lang="en-US">
                <a:latin typeface="Calibri" charset="0"/>
              </a:endParaRPr>
            </a:p>
          </p:txBody>
        </p:sp>
        <p:sp>
          <p:nvSpPr>
            <p:cNvPr id="19464" name="Text Box 4"/>
            <p:cNvSpPr txBox="1">
              <a:spLocks noChangeArrowheads="1"/>
            </p:cNvSpPr>
            <p:nvPr/>
          </p:nvSpPr>
          <p:spPr bwMode="auto">
            <a:xfrm>
              <a:off x="7277100" y="2472054"/>
              <a:ext cx="1524000" cy="537123"/>
            </a:xfrm>
            <a:prstGeom prst="rect">
              <a:avLst/>
            </a:prstGeom>
            <a:noFill/>
            <a:ln w="12700">
              <a:noFill/>
              <a:miter lim="800000"/>
              <a:headEnd/>
              <a:tailEnd/>
            </a:ln>
          </p:spPr>
          <p:txBody>
            <a:bodyPr>
              <a:prstTxWarp prst="textNoShape">
                <a:avLst/>
              </a:prstTxWarp>
              <a:spAutoFit/>
            </a:bodyPr>
            <a:lstStyle/>
            <a:p>
              <a:r>
                <a:rPr lang="en-US" sz="3200" b="1">
                  <a:solidFill>
                    <a:srgbClr val="FF0000"/>
                  </a:solidFill>
                  <a:latin typeface="Calibri" charset="0"/>
                </a:rPr>
                <a:t>CS61C</a:t>
              </a:r>
              <a:endParaRPr lang="en-US" sz="3200">
                <a:solidFill>
                  <a:srgbClr val="FF0000"/>
                </a:solidFill>
                <a:latin typeface="Calibri" charset="0"/>
              </a:endParaRPr>
            </a:p>
          </p:txBody>
        </p:sp>
        <p:sp>
          <p:nvSpPr>
            <p:cNvPr id="19465" name="Rectangle 7"/>
            <p:cNvSpPr>
              <a:spLocks noChangeArrowheads="1"/>
            </p:cNvSpPr>
            <p:nvPr/>
          </p:nvSpPr>
          <p:spPr bwMode="auto">
            <a:xfrm>
              <a:off x="4914900" y="3848352"/>
              <a:ext cx="1282700" cy="305783"/>
            </a:xfrm>
            <a:prstGeom prst="rect">
              <a:avLst/>
            </a:prstGeom>
            <a:noFill/>
            <a:ln w="12700">
              <a:noFill/>
              <a:miter lim="800000"/>
              <a:headEnd/>
              <a:tailEnd/>
            </a:ln>
          </p:spPr>
          <p:txBody>
            <a:bodyPr lIns="63500" tIns="25400" rIns="63500" bIns="25400">
              <a:prstTxWarp prst="textNoShape">
                <a:avLst/>
              </a:prstTxWarp>
              <a:spAutoFit/>
            </a:bodyPr>
            <a:lstStyle/>
            <a:p>
              <a:pPr>
                <a:lnSpc>
                  <a:spcPct val="102000"/>
                </a:lnSpc>
              </a:pPr>
              <a:r>
                <a:rPr lang="en-US" b="1">
                  <a:latin typeface="Calibri" charset="0"/>
                </a:rPr>
                <a:t>I/O system</a:t>
              </a:r>
            </a:p>
          </p:txBody>
        </p:sp>
        <p:sp>
          <p:nvSpPr>
            <p:cNvPr id="19466" name="Rectangle 8"/>
            <p:cNvSpPr>
              <a:spLocks noChangeArrowheads="1"/>
            </p:cNvSpPr>
            <p:nvPr/>
          </p:nvSpPr>
          <p:spPr bwMode="auto">
            <a:xfrm>
              <a:off x="3251200" y="5265990"/>
              <a:ext cx="25400" cy="279400"/>
            </a:xfrm>
            <a:prstGeom prst="rect">
              <a:avLst/>
            </a:prstGeom>
            <a:noFill/>
            <a:ln w="76200">
              <a:noFill/>
              <a:miter lim="800000"/>
              <a:headEnd/>
              <a:tailEnd/>
            </a:ln>
          </p:spPr>
          <p:txBody>
            <a:bodyPr wrap="none" anchor="ctr">
              <a:prstTxWarp prst="textNoShape">
                <a:avLst/>
              </a:prstTxWarp>
            </a:bodyPr>
            <a:lstStyle/>
            <a:p>
              <a:endParaRPr lang="en-US">
                <a:latin typeface="Calibri" charset="0"/>
              </a:endParaRPr>
            </a:p>
          </p:txBody>
        </p:sp>
        <p:sp>
          <p:nvSpPr>
            <p:cNvPr id="19467" name="Rectangle 9"/>
            <p:cNvSpPr>
              <a:spLocks noChangeArrowheads="1"/>
            </p:cNvSpPr>
            <p:nvPr/>
          </p:nvSpPr>
          <p:spPr bwMode="auto">
            <a:xfrm>
              <a:off x="2705100" y="3848352"/>
              <a:ext cx="1244600" cy="305783"/>
            </a:xfrm>
            <a:prstGeom prst="rect">
              <a:avLst/>
            </a:prstGeom>
            <a:noFill/>
            <a:ln w="12700">
              <a:noFill/>
              <a:miter lim="800000"/>
              <a:headEnd/>
              <a:tailEnd/>
            </a:ln>
          </p:spPr>
          <p:txBody>
            <a:bodyPr lIns="63500" tIns="25400" rIns="63500" bIns="25400">
              <a:prstTxWarp prst="textNoShape">
                <a:avLst/>
              </a:prstTxWarp>
              <a:spAutoFit/>
            </a:bodyPr>
            <a:lstStyle/>
            <a:p>
              <a:pPr>
                <a:lnSpc>
                  <a:spcPct val="102000"/>
                </a:lnSpc>
              </a:pPr>
              <a:r>
                <a:rPr lang="en-US" b="1">
                  <a:latin typeface="Calibri" charset="0"/>
                </a:rPr>
                <a:t>Processor</a:t>
              </a:r>
            </a:p>
          </p:txBody>
        </p:sp>
        <p:sp>
          <p:nvSpPr>
            <p:cNvPr id="19468" name="Rectangle 10"/>
            <p:cNvSpPr>
              <a:spLocks noChangeArrowheads="1"/>
            </p:cNvSpPr>
            <p:nvPr/>
          </p:nvSpPr>
          <p:spPr bwMode="auto">
            <a:xfrm>
              <a:off x="2628900" y="3842002"/>
              <a:ext cx="3810000" cy="381000"/>
            </a:xfrm>
            <a:prstGeom prst="rect">
              <a:avLst/>
            </a:prstGeom>
            <a:noFill/>
            <a:ln w="2857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19469" name="Line 11"/>
            <p:cNvSpPr>
              <a:spLocks noChangeShapeType="1"/>
            </p:cNvSpPr>
            <p:nvPr/>
          </p:nvSpPr>
          <p:spPr bwMode="auto">
            <a:xfrm>
              <a:off x="4914900" y="3848352"/>
              <a:ext cx="0" cy="371475"/>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19470" name="Rectangle 12"/>
            <p:cNvSpPr>
              <a:spLocks noChangeArrowheads="1"/>
            </p:cNvSpPr>
            <p:nvPr/>
          </p:nvSpPr>
          <p:spPr bwMode="auto">
            <a:xfrm>
              <a:off x="3086100" y="2933952"/>
              <a:ext cx="1117600" cy="305783"/>
            </a:xfrm>
            <a:prstGeom prst="rect">
              <a:avLst/>
            </a:prstGeom>
            <a:noFill/>
            <a:ln w="12700">
              <a:noFill/>
              <a:miter lim="800000"/>
              <a:headEnd/>
              <a:tailEnd/>
            </a:ln>
          </p:spPr>
          <p:txBody>
            <a:bodyPr lIns="63500" tIns="25400" rIns="63500" bIns="25400">
              <a:prstTxWarp prst="textNoShape">
                <a:avLst/>
              </a:prstTxWarp>
              <a:spAutoFit/>
            </a:bodyPr>
            <a:lstStyle/>
            <a:p>
              <a:pPr>
                <a:lnSpc>
                  <a:spcPct val="102000"/>
                </a:lnSpc>
              </a:pPr>
              <a:r>
                <a:rPr lang="en-US" b="1">
                  <a:latin typeface="Calibri" charset="0"/>
                </a:rPr>
                <a:t>Compiler</a:t>
              </a:r>
            </a:p>
          </p:txBody>
        </p:sp>
        <p:sp>
          <p:nvSpPr>
            <p:cNvPr id="19471" name="Rectangle 13"/>
            <p:cNvSpPr>
              <a:spLocks noChangeArrowheads="1"/>
            </p:cNvSpPr>
            <p:nvPr/>
          </p:nvSpPr>
          <p:spPr bwMode="auto">
            <a:xfrm>
              <a:off x="3086100" y="3314952"/>
              <a:ext cx="1295400" cy="330200"/>
            </a:xfrm>
            <a:prstGeom prst="rect">
              <a:avLst/>
            </a:prstGeom>
            <a:noFill/>
            <a:ln w="2857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19472" name="Rectangle 14"/>
            <p:cNvSpPr>
              <a:spLocks noChangeArrowheads="1"/>
            </p:cNvSpPr>
            <p:nvPr/>
          </p:nvSpPr>
          <p:spPr bwMode="auto">
            <a:xfrm>
              <a:off x="4610100" y="2629152"/>
              <a:ext cx="1206500" cy="305783"/>
            </a:xfrm>
            <a:prstGeom prst="rect">
              <a:avLst/>
            </a:prstGeom>
            <a:noFill/>
            <a:ln w="12700">
              <a:noFill/>
              <a:miter lim="800000"/>
              <a:headEnd/>
              <a:tailEnd/>
            </a:ln>
          </p:spPr>
          <p:txBody>
            <a:bodyPr lIns="63500" tIns="25400" rIns="63500" bIns="25400">
              <a:prstTxWarp prst="textNoShape">
                <a:avLst/>
              </a:prstTxWarp>
              <a:spAutoFit/>
            </a:bodyPr>
            <a:lstStyle/>
            <a:p>
              <a:pPr>
                <a:lnSpc>
                  <a:spcPct val="102000"/>
                </a:lnSpc>
              </a:pPr>
              <a:r>
                <a:rPr lang="en-US" b="1">
                  <a:latin typeface="Calibri" charset="0"/>
                </a:rPr>
                <a:t>Operating</a:t>
              </a:r>
            </a:p>
          </p:txBody>
        </p:sp>
        <p:sp>
          <p:nvSpPr>
            <p:cNvPr id="19473" name="Rectangle 15"/>
            <p:cNvSpPr>
              <a:spLocks noChangeArrowheads="1"/>
            </p:cNvSpPr>
            <p:nvPr/>
          </p:nvSpPr>
          <p:spPr bwMode="auto">
            <a:xfrm>
              <a:off x="4622800" y="2933952"/>
              <a:ext cx="1270000" cy="565299"/>
            </a:xfrm>
            <a:prstGeom prst="rect">
              <a:avLst/>
            </a:prstGeom>
            <a:noFill/>
            <a:ln w="12700">
              <a:noFill/>
              <a:miter lim="800000"/>
              <a:headEnd/>
              <a:tailEnd/>
            </a:ln>
          </p:spPr>
          <p:txBody>
            <a:bodyPr lIns="63500" tIns="25400" rIns="63500" bIns="25400">
              <a:prstTxWarp prst="textNoShape">
                <a:avLst/>
              </a:prstTxWarp>
              <a:spAutoFit/>
            </a:bodyPr>
            <a:lstStyle/>
            <a:p>
              <a:pPr>
                <a:lnSpc>
                  <a:spcPct val="102000"/>
                </a:lnSpc>
              </a:pPr>
              <a:r>
                <a:rPr lang="en-US" b="1">
                  <a:latin typeface="Calibri" charset="0"/>
                </a:rPr>
                <a:t>System</a:t>
              </a:r>
            </a:p>
            <a:p>
              <a:pPr>
                <a:lnSpc>
                  <a:spcPct val="102000"/>
                </a:lnSpc>
              </a:pPr>
              <a:r>
                <a:rPr lang="en-US" b="1">
                  <a:latin typeface="Calibri" charset="0"/>
                </a:rPr>
                <a:t>(Mac OSX)</a:t>
              </a:r>
            </a:p>
          </p:txBody>
        </p:sp>
        <p:sp>
          <p:nvSpPr>
            <p:cNvPr id="19474" name="Line 16"/>
            <p:cNvSpPr>
              <a:spLocks noChangeShapeType="1"/>
            </p:cNvSpPr>
            <p:nvPr/>
          </p:nvSpPr>
          <p:spPr bwMode="auto">
            <a:xfrm flipV="1">
              <a:off x="3848100" y="2629152"/>
              <a:ext cx="0" cy="35560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19475" name="Line 17"/>
            <p:cNvSpPr>
              <a:spLocks noChangeShapeType="1"/>
            </p:cNvSpPr>
            <p:nvPr/>
          </p:nvSpPr>
          <p:spPr bwMode="auto">
            <a:xfrm>
              <a:off x="3854450" y="2629152"/>
              <a:ext cx="2203450"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19476" name="Line 18"/>
            <p:cNvSpPr>
              <a:spLocks noChangeShapeType="1"/>
            </p:cNvSpPr>
            <p:nvPr/>
          </p:nvSpPr>
          <p:spPr bwMode="auto">
            <a:xfrm>
              <a:off x="6057900" y="2629152"/>
              <a:ext cx="0" cy="105410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19477" name="Rectangle 19"/>
            <p:cNvSpPr>
              <a:spLocks noChangeArrowheads="1"/>
            </p:cNvSpPr>
            <p:nvPr/>
          </p:nvSpPr>
          <p:spPr bwMode="auto">
            <a:xfrm>
              <a:off x="3009900" y="2273552"/>
              <a:ext cx="2870200" cy="305783"/>
            </a:xfrm>
            <a:prstGeom prst="rect">
              <a:avLst/>
            </a:prstGeom>
            <a:noFill/>
            <a:ln w="12700">
              <a:noFill/>
              <a:miter lim="800000"/>
              <a:headEnd/>
              <a:tailEnd/>
            </a:ln>
          </p:spPr>
          <p:txBody>
            <a:bodyPr lIns="63500" tIns="25400" rIns="63500" bIns="25400">
              <a:prstTxWarp prst="textNoShape">
                <a:avLst/>
              </a:prstTxWarp>
              <a:spAutoFit/>
            </a:bodyPr>
            <a:lstStyle/>
            <a:p>
              <a:pPr>
                <a:lnSpc>
                  <a:spcPct val="102000"/>
                </a:lnSpc>
              </a:pPr>
              <a:r>
                <a:rPr lang="en-US" b="1">
                  <a:latin typeface="Calibri" charset="0"/>
                </a:rPr>
                <a:t>Application (ex: browser)</a:t>
              </a:r>
            </a:p>
          </p:txBody>
        </p:sp>
        <p:sp>
          <p:nvSpPr>
            <p:cNvPr id="19478" name="Line 20"/>
            <p:cNvSpPr>
              <a:spLocks noChangeShapeType="1"/>
            </p:cNvSpPr>
            <p:nvPr/>
          </p:nvSpPr>
          <p:spPr bwMode="auto">
            <a:xfrm flipV="1">
              <a:off x="2781300" y="2171952"/>
              <a:ext cx="0" cy="144780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19479" name="Line 21"/>
            <p:cNvSpPr>
              <a:spLocks noChangeShapeType="1"/>
            </p:cNvSpPr>
            <p:nvPr/>
          </p:nvSpPr>
          <p:spPr bwMode="auto">
            <a:xfrm>
              <a:off x="5905500" y="2178302"/>
              <a:ext cx="0" cy="44450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19480" name="Rectangle 22"/>
            <p:cNvSpPr>
              <a:spLocks noChangeArrowheads="1"/>
            </p:cNvSpPr>
            <p:nvPr/>
          </p:nvSpPr>
          <p:spPr bwMode="auto">
            <a:xfrm>
              <a:off x="3540125" y="4669090"/>
              <a:ext cx="1651000" cy="305783"/>
            </a:xfrm>
            <a:prstGeom prst="rect">
              <a:avLst/>
            </a:prstGeom>
            <a:noFill/>
            <a:ln w="50800">
              <a:noFill/>
              <a:miter lim="800000"/>
              <a:headEnd/>
              <a:tailEnd/>
            </a:ln>
          </p:spPr>
          <p:txBody>
            <a:bodyPr lIns="63500" tIns="25400" rIns="63500" bIns="25400">
              <a:prstTxWarp prst="textNoShape">
                <a:avLst/>
              </a:prstTxWarp>
              <a:spAutoFit/>
            </a:bodyPr>
            <a:lstStyle/>
            <a:p>
              <a:pPr>
                <a:lnSpc>
                  <a:spcPct val="102000"/>
                </a:lnSpc>
              </a:pPr>
              <a:r>
                <a:rPr lang="en-US" b="1">
                  <a:latin typeface="Calibri" charset="0"/>
                </a:rPr>
                <a:t>Digital Design</a:t>
              </a:r>
            </a:p>
          </p:txBody>
        </p:sp>
        <p:sp>
          <p:nvSpPr>
            <p:cNvPr id="19481" name="Rectangle 23"/>
            <p:cNvSpPr>
              <a:spLocks noChangeArrowheads="1"/>
            </p:cNvSpPr>
            <p:nvPr/>
          </p:nvSpPr>
          <p:spPr bwMode="auto">
            <a:xfrm>
              <a:off x="3076575" y="4672265"/>
              <a:ext cx="2654300" cy="342900"/>
            </a:xfrm>
            <a:prstGeom prst="rect">
              <a:avLst/>
            </a:prstGeom>
            <a:noFill/>
            <a:ln w="2857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19482" name="Rectangle 24"/>
            <p:cNvSpPr>
              <a:spLocks noChangeArrowheads="1"/>
            </p:cNvSpPr>
            <p:nvPr/>
          </p:nvSpPr>
          <p:spPr bwMode="auto">
            <a:xfrm>
              <a:off x="3527425" y="4996115"/>
              <a:ext cx="1676400" cy="305783"/>
            </a:xfrm>
            <a:prstGeom prst="rect">
              <a:avLst/>
            </a:prstGeom>
            <a:noFill/>
            <a:ln w="50800">
              <a:noFill/>
              <a:miter lim="800000"/>
              <a:headEnd/>
              <a:tailEnd/>
            </a:ln>
          </p:spPr>
          <p:txBody>
            <a:bodyPr lIns="63500" tIns="25400" rIns="63500" bIns="25400">
              <a:prstTxWarp prst="textNoShape">
                <a:avLst/>
              </a:prstTxWarp>
              <a:spAutoFit/>
            </a:bodyPr>
            <a:lstStyle/>
            <a:p>
              <a:pPr>
                <a:lnSpc>
                  <a:spcPct val="102000"/>
                </a:lnSpc>
              </a:pPr>
              <a:r>
                <a:rPr lang="en-US" b="1">
                  <a:latin typeface="Calibri" charset="0"/>
                </a:rPr>
                <a:t>Circuit Design</a:t>
              </a:r>
            </a:p>
          </p:txBody>
        </p:sp>
        <p:sp>
          <p:nvSpPr>
            <p:cNvPr id="19483" name="Rectangle 25"/>
            <p:cNvSpPr>
              <a:spLocks noChangeArrowheads="1"/>
            </p:cNvSpPr>
            <p:nvPr/>
          </p:nvSpPr>
          <p:spPr bwMode="auto">
            <a:xfrm>
              <a:off x="3248025" y="5021515"/>
              <a:ext cx="2247900" cy="304800"/>
            </a:xfrm>
            <a:prstGeom prst="rect">
              <a:avLst/>
            </a:prstGeom>
            <a:noFill/>
            <a:ln w="2857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19484" name="Rectangle 26" descr="50%"/>
            <p:cNvSpPr>
              <a:spLocks noChangeArrowheads="1"/>
            </p:cNvSpPr>
            <p:nvPr/>
          </p:nvSpPr>
          <p:spPr bwMode="auto">
            <a:xfrm>
              <a:off x="1181100" y="3619752"/>
              <a:ext cx="5670550" cy="225425"/>
            </a:xfrm>
            <a:prstGeom prst="rect">
              <a:avLst/>
            </a:prstGeom>
            <a:pattFill prst="pct50">
              <a:fgClr>
                <a:schemeClr val="accent1"/>
              </a:fgClr>
              <a:bgClr>
                <a:schemeClr val="bg1"/>
              </a:bgClr>
            </a:pattFill>
            <a:ln w="12700">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19485" name="Rectangle 27"/>
            <p:cNvSpPr>
              <a:spLocks noChangeArrowheads="1"/>
            </p:cNvSpPr>
            <p:nvPr/>
          </p:nvSpPr>
          <p:spPr bwMode="auto">
            <a:xfrm>
              <a:off x="6845300" y="3619752"/>
              <a:ext cx="1727200" cy="486002"/>
            </a:xfrm>
            <a:prstGeom prst="rect">
              <a:avLst/>
            </a:prstGeom>
            <a:noFill/>
            <a:ln w="12700">
              <a:noFill/>
              <a:miter lim="800000"/>
              <a:headEnd/>
              <a:tailEnd/>
            </a:ln>
          </p:spPr>
          <p:txBody>
            <a:bodyPr lIns="63500" tIns="25400" rIns="63500" bIns="25400">
              <a:prstTxWarp prst="textNoShape">
                <a:avLst/>
              </a:prstTxWarp>
              <a:spAutoFit/>
            </a:bodyPr>
            <a:lstStyle/>
            <a:p>
              <a:pPr>
                <a:lnSpc>
                  <a:spcPct val="85000"/>
                </a:lnSpc>
              </a:pPr>
              <a:r>
                <a:rPr lang="en-US" b="1">
                  <a:latin typeface="Calibri" charset="0"/>
                </a:rPr>
                <a:t>Instruction Set</a:t>
              </a:r>
            </a:p>
            <a:p>
              <a:pPr>
                <a:lnSpc>
                  <a:spcPct val="85000"/>
                </a:lnSpc>
              </a:pPr>
              <a:r>
                <a:rPr lang="en-US" b="1">
                  <a:latin typeface="Calibri" charset="0"/>
                </a:rPr>
                <a:t> Architecture</a:t>
              </a:r>
            </a:p>
          </p:txBody>
        </p:sp>
        <p:sp>
          <p:nvSpPr>
            <p:cNvPr id="19486" name="Line 28"/>
            <p:cNvSpPr>
              <a:spLocks noChangeShapeType="1"/>
            </p:cNvSpPr>
            <p:nvPr/>
          </p:nvSpPr>
          <p:spPr bwMode="auto">
            <a:xfrm>
              <a:off x="2787650" y="2171952"/>
              <a:ext cx="3117850"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19487" name="Rectangle 29"/>
            <p:cNvSpPr>
              <a:spLocks noChangeArrowheads="1"/>
            </p:cNvSpPr>
            <p:nvPr/>
          </p:nvSpPr>
          <p:spPr bwMode="auto">
            <a:xfrm>
              <a:off x="3224213" y="4273802"/>
              <a:ext cx="2327275" cy="336880"/>
            </a:xfrm>
            <a:prstGeom prst="rect">
              <a:avLst/>
            </a:prstGeom>
            <a:noFill/>
            <a:ln w="12700">
              <a:noFill/>
              <a:miter lim="800000"/>
              <a:headEnd/>
              <a:tailEnd/>
            </a:ln>
          </p:spPr>
          <p:txBody>
            <a:bodyPr lIns="90487" tIns="44450" rIns="90487" bIns="44450">
              <a:prstTxWarp prst="textNoShape">
                <a:avLst/>
              </a:prstTxWarp>
              <a:spAutoFit/>
            </a:bodyPr>
            <a:lstStyle/>
            <a:p>
              <a:r>
                <a:rPr lang="en-US" b="1">
                  <a:latin typeface="Calibri" charset="0"/>
                </a:rPr>
                <a:t>Datapath &amp; Control </a:t>
              </a:r>
            </a:p>
          </p:txBody>
        </p:sp>
        <p:sp>
          <p:nvSpPr>
            <p:cNvPr id="19488" name="Rectangle 30"/>
            <p:cNvSpPr>
              <a:spLocks noChangeArrowheads="1"/>
            </p:cNvSpPr>
            <p:nvPr/>
          </p:nvSpPr>
          <p:spPr bwMode="auto">
            <a:xfrm>
              <a:off x="2940050" y="4226177"/>
              <a:ext cx="2882900" cy="444500"/>
            </a:xfrm>
            <a:prstGeom prst="rect">
              <a:avLst/>
            </a:prstGeom>
            <a:noFill/>
            <a:ln w="2857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19489" name="Rectangle 31"/>
            <p:cNvSpPr>
              <a:spLocks noChangeArrowheads="1"/>
            </p:cNvSpPr>
            <p:nvPr/>
          </p:nvSpPr>
          <p:spPr bwMode="auto">
            <a:xfrm>
              <a:off x="3695700" y="5297740"/>
              <a:ext cx="1295400" cy="308610"/>
            </a:xfrm>
            <a:prstGeom prst="rect">
              <a:avLst/>
            </a:prstGeom>
            <a:noFill/>
            <a:ln w="12700">
              <a:noFill/>
              <a:miter lim="800000"/>
              <a:headEnd/>
              <a:tailEnd/>
            </a:ln>
          </p:spPr>
          <p:txBody>
            <a:bodyPr lIns="90487" tIns="44450" rIns="90487" bIns="44450">
              <a:prstTxWarp prst="textNoShape">
                <a:avLst/>
              </a:prstTxWarp>
              <a:spAutoFit/>
            </a:bodyPr>
            <a:lstStyle/>
            <a:p>
              <a:r>
                <a:rPr lang="en-US" sz="1600" b="1">
                  <a:latin typeface="Calibri" charset="0"/>
                </a:rPr>
                <a:t>transistors</a:t>
              </a:r>
            </a:p>
          </p:txBody>
        </p:sp>
        <p:sp>
          <p:nvSpPr>
            <p:cNvPr id="19490" name="Rectangle 32"/>
            <p:cNvSpPr>
              <a:spLocks noChangeArrowheads="1"/>
            </p:cNvSpPr>
            <p:nvPr/>
          </p:nvSpPr>
          <p:spPr bwMode="auto">
            <a:xfrm>
              <a:off x="3330575" y="5332665"/>
              <a:ext cx="2044700" cy="298450"/>
            </a:xfrm>
            <a:prstGeom prst="rect">
              <a:avLst/>
            </a:prstGeom>
            <a:noFill/>
            <a:ln w="2857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19491" name="Line 33"/>
            <p:cNvSpPr>
              <a:spLocks noChangeShapeType="1"/>
            </p:cNvSpPr>
            <p:nvPr/>
          </p:nvSpPr>
          <p:spPr bwMode="auto">
            <a:xfrm>
              <a:off x="3924300" y="3848352"/>
              <a:ext cx="0" cy="38100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19492" name="Rectangle 34"/>
            <p:cNvSpPr>
              <a:spLocks noChangeArrowheads="1"/>
            </p:cNvSpPr>
            <p:nvPr/>
          </p:nvSpPr>
          <p:spPr bwMode="auto">
            <a:xfrm>
              <a:off x="3911600" y="3848352"/>
              <a:ext cx="1003300" cy="305783"/>
            </a:xfrm>
            <a:prstGeom prst="rect">
              <a:avLst/>
            </a:prstGeom>
            <a:noFill/>
            <a:ln w="12700">
              <a:noFill/>
              <a:miter lim="800000"/>
              <a:headEnd/>
              <a:tailEnd/>
            </a:ln>
          </p:spPr>
          <p:txBody>
            <a:bodyPr lIns="63500" tIns="25400" rIns="63500" bIns="25400">
              <a:prstTxWarp prst="textNoShape">
                <a:avLst/>
              </a:prstTxWarp>
              <a:spAutoFit/>
            </a:bodyPr>
            <a:lstStyle/>
            <a:p>
              <a:pPr>
                <a:lnSpc>
                  <a:spcPct val="102000"/>
                </a:lnSpc>
              </a:pPr>
              <a:r>
                <a:rPr lang="en-US" b="1">
                  <a:latin typeface="Calibri" charset="0"/>
                </a:rPr>
                <a:t>Memory</a:t>
              </a:r>
            </a:p>
          </p:txBody>
        </p:sp>
        <p:sp>
          <p:nvSpPr>
            <p:cNvPr id="19493" name="Text Box 35"/>
            <p:cNvSpPr txBox="1">
              <a:spLocks noChangeArrowheads="1"/>
            </p:cNvSpPr>
            <p:nvPr/>
          </p:nvSpPr>
          <p:spPr bwMode="auto">
            <a:xfrm>
              <a:off x="1104900" y="3772152"/>
              <a:ext cx="1341438" cy="367505"/>
            </a:xfrm>
            <a:prstGeom prst="rect">
              <a:avLst/>
            </a:prstGeom>
            <a:noFill/>
            <a:ln w="12700">
              <a:noFill/>
              <a:miter lim="800000"/>
              <a:headEnd/>
              <a:tailEnd/>
            </a:ln>
          </p:spPr>
          <p:txBody>
            <a:bodyPr>
              <a:prstTxWarp prst="textNoShape">
                <a:avLst/>
              </a:prstTxWarp>
              <a:spAutoFit/>
            </a:bodyPr>
            <a:lstStyle/>
            <a:p>
              <a:r>
                <a:rPr lang="en-US" sz="2000" b="1">
                  <a:latin typeface="Calibri" charset="0"/>
                </a:rPr>
                <a:t>Hardware</a:t>
              </a:r>
            </a:p>
          </p:txBody>
        </p:sp>
        <p:sp>
          <p:nvSpPr>
            <p:cNvPr id="19494" name="Text Box 36"/>
            <p:cNvSpPr txBox="1">
              <a:spLocks noChangeArrowheads="1"/>
            </p:cNvSpPr>
            <p:nvPr/>
          </p:nvSpPr>
          <p:spPr bwMode="auto">
            <a:xfrm>
              <a:off x="1104900" y="3238752"/>
              <a:ext cx="1257300" cy="367505"/>
            </a:xfrm>
            <a:prstGeom prst="rect">
              <a:avLst/>
            </a:prstGeom>
            <a:noFill/>
            <a:ln w="12700">
              <a:noFill/>
              <a:miter lim="800000"/>
              <a:headEnd/>
              <a:tailEnd/>
            </a:ln>
          </p:spPr>
          <p:txBody>
            <a:bodyPr>
              <a:prstTxWarp prst="textNoShape">
                <a:avLst/>
              </a:prstTxWarp>
              <a:spAutoFit/>
            </a:bodyPr>
            <a:lstStyle/>
            <a:p>
              <a:r>
                <a:rPr lang="en-US" sz="2000" b="1">
                  <a:latin typeface="Calibri" charset="0"/>
                </a:rPr>
                <a:t>Software</a:t>
              </a:r>
            </a:p>
          </p:txBody>
        </p:sp>
        <p:sp>
          <p:nvSpPr>
            <p:cNvPr id="19495" name="Line 37"/>
            <p:cNvSpPr>
              <a:spLocks noChangeShapeType="1"/>
            </p:cNvSpPr>
            <p:nvPr/>
          </p:nvSpPr>
          <p:spPr bwMode="auto">
            <a:xfrm flipV="1">
              <a:off x="2476500" y="2629152"/>
              <a:ext cx="0" cy="990600"/>
            </a:xfrm>
            <a:prstGeom prst="line">
              <a:avLst/>
            </a:prstGeom>
            <a:noFill/>
            <a:ln w="38100">
              <a:solidFill>
                <a:schemeClr val="tx1"/>
              </a:solidFill>
              <a:round/>
              <a:headEnd/>
              <a:tailEnd type="triangle" w="med" len="med"/>
            </a:ln>
          </p:spPr>
          <p:txBody>
            <a:bodyPr wrap="none" anchor="ctr">
              <a:prstTxWarp prst="textNoShape">
                <a:avLst/>
              </a:prstTxWarp>
            </a:bodyPr>
            <a:lstStyle/>
            <a:p>
              <a:endParaRPr lang="en-US"/>
            </a:p>
          </p:txBody>
        </p:sp>
        <p:sp>
          <p:nvSpPr>
            <p:cNvPr id="19496" name="Line 38"/>
            <p:cNvSpPr>
              <a:spLocks noChangeShapeType="1"/>
            </p:cNvSpPr>
            <p:nvPr/>
          </p:nvSpPr>
          <p:spPr bwMode="auto">
            <a:xfrm>
              <a:off x="2476500" y="3843590"/>
              <a:ext cx="0" cy="1066800"/>
            </a:xfrm>
            <a:prstGeom prst="line">
              <a:avLst/>
            </a:prstGeom>
            <a:noFill/>
            <a:ln w="38100">
              <a:solidFill>
                <a:schemeClr val="tx1"/>
              </a:solidFill>
              <a:round/>
              <a:headEnd/>
              <a:tailEnd type="triangle" w="med" len="med"/>
            </a:ln>
          </p:spPr>
          <p:txBody>
            <a:bodyPr wrap="none" anchor="ctr">
              <a:prstTxWarp prst="textNoShape">
                <a:avLst/>
              </a:prstTxWarp>
            </a:bodyPr>
            <a:lstStyle/>
            <a:p>
              <a:endParaRPr lang="en-US"/>
            </a:p>
          </p:txBody>
        </p:sp>
        <p:sp>
          <p:nvSpPr>
            <p:cNvPr id="19497" name="Rectangle 39"/>
            <p:cNvSpPr>
              <a:spLocks noChangeArrowheads="1"/>
            </p:cNvSpPr>
            <p:nvPr/>
          </p:nvSpPr>
          <p:spPr bwMode="auto">
            <a:xfrm>
              <a:off x="3098800" y="2984752"/>
              <a:ext cx="1143000" cy="330200"/>
            </a:xfrm>
            <a:prstGeom prst="rect">
              <a:avLst/>
            </a:prstGeom>
            <a:noFill/>
            <a:ln w="2857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19498" name="Rectangle 40"/>
            <p:cNvSpPr>
              <a:spLocks noChangeArrowheads="1"/>
            </p:cNvSpPr>
            <p:nvPr/>
          </p:nvSpPr>
          <p:spPr bwMode="auto">
            <a:xfrm>
              <a:off x="3086100" y="3314952"/>
              <a:ext cx="1371600" cy="305783"/>
            </a:xfrm>
            <a:prstGeom prst="rect">
              <a:avLst/>
            </a:prstGeom>
            <a:noFill/>
            <a:ln w="12700">
              <a:noFill/>
              <a:miter lim="800000"/>
              <a:headEnd/>
              <a:tailEnd/>
            </a:ln>
          </p:spPr>
          <p:txBody>
            <a:bodyPr lIns="63500" tIns="25400" rIns="63500" bIns="25400">
              <a:prstTxWarp prst="textNoShape">
                <a:avLst/>
              </a:prstTxWarp>
              <a:spAutoFit/>
            </a:bodyPr>
            <a:lstStyle/>
            <a:p>
              <a:pPr>
                <a:lnSpc>
                  <a:spcPct val="102000"/>
                </a:lnSpc>
              </a:pPr>
              <a:r>
                <a:rPr lang="en-US" b="1">
                  <a:latin typeface="Calibri" charset="0"/>
                </a:rPr>
                <a:t>Assembler</a:t>
              </a:r>
            </a:p>
          </p:txBody>
        </p:sp>
      </p:grpSp>
      <p:sp>
        <p:nvSpPr>
          <p:cNvPr id="44" name="Date Placeholder 43"/>
          <p:cNvSpPr>
            <a:spLocks noGrp="1"/>
          </p:cNvSpPr>
          <p:nvPr>
            <p:ph type="dt" sz="quarter" idx="10"/>
          </p:nvPr>
        </p:nvSpPr>
        <p:spPr/>
        <p:txBody>
          <a:bodyPr/>
          <a:lstStyle/>
          <a:p>
            <a:pPr>
              <a:defRPr/>
            </a:pPr>
            <a:fld id="{6FD1651B-B357-C242-8755-26233A2C0EB0}" type="datetime1">
              <a:rPr lang="en-US" smtClean="0"/>
              <a:pPr>
                <a:defRPr/>
              </a:pPr>
              <a:t>8/9/2011</a:t>
            </a:fld>
            <a:endParaRPr lang="en-US"/>
          </a:p>
        </p:txBody>
      </p:sp>
      <p:sp>
        <p:nvSpPr>
          <p:cNvPr id="45" name="Slide Number Placeholder 44"/>
          <p:cNvSpPr>
            <a:spLocks noGrp="1"/>
          </p:cNvSpPr>
          <p:nvPr>
            <p:ph type="sldNum" sz="quarter" idx="12"/>
          </p:nvPr>
        </p:nvSpPr>
        <p:spPr/>
        <p:txBody>
          <a:bodyPr/>
          <a:lstStyle/>
          <a:p>
            <a:pPr>
              <a:defRPr/>
            </a:pPr>
            <a:fld id="{4DCC18A0-36EE-B04F-8047-3E382B2CF697}" type="slidenum">
              <a:rPr lang="en-US"/>
              <a:pPr>
                <a:defRPr/>
              </a:pPr>
              <a:t>4</a:t>
            </a:fld>
            <a:endParaRPr lang="en-US"/>
          </a:p>
        </p:txBody>
      </p:sp>
      <p:sp>
        <p:nvSpPr>
          <p:cNvPr id="46" name="Footer Placeholder 45"/>
          <p:cNvSpPr>
            <a:spLocks noGrp="1"/>
          </p:cNvSpPr>
          <p:nvPr>
            <p:ph type="ftr" sz="quarter" idx="11"/>
          </p:nvPr>
        </p:nvSpPr>
        <p:spPr/>
        <p:txBody>
          <a:bodyPr/>
          <a:lstStyle/>
          <a:p>
            <a:pPr>
              <a:defRPr/>
            </a:pPr>
            <a:r>
              <a:rPr lang="en-US" dirty="0" smtClean="0"/>
              <a:t>Summer 2011 </a:t>
            </a:r>
            <a:r>
              <a:rPr lang="en-US" dirty="0" smtClean="0"/>
              <a:t>-- </a:t>
            </a:r>
            <a:r>
              <a:rPr lang="en-US" dirty="0" smtClean="0"/>
              <a:t>Lecture #30</a:t>
            </a:r>
            <a:endParaRPr lang="en-US" dirty="0"/>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5"/>
          <p:cNvPicPr>
            <a:picLocks noChangeAspect="1" noChangeArrowheads="1"/>
          </p:cNvPicPr>
          <p:nvPr/>
        </p:nvPicPr>
        <p:blipFill>
          <a:blip r:embed="rId4"/>
          <a:srcRect/>
          <a:stretch>
            <a:fillRect/>
          </a:stretch>
        </p:blipFill>
        <p:spPr bwMode="auto">
          <a:xfrm>
            <a:off x="8120266" y="2214862"/>
            <a:ext cx="1023734" cy="709634"/>
          </a:xfrm>
          <a:prstGeom prst="rect">
            <a:avLst/>
          </a:prstGeom>
          <a:noFill/>
          <a:ln w="9525">
            <a:noFill/>
            <a:miter lim="800000"/>
            <a:headEnd/>
            <a:tailEnd/>
          </a:ln>
          <a:effectLst/>
        </p:spPr>
      </p:pic>
      <p:sp>
        <p:nvSpPr>
          <p:cNvPr id="26627" name="Rectangle 5"/>
          <p:cNvSpPr>
            <a:spLocks noGrp="1" noChangeArrowheads="1"/>
          </p:cNvSpPr>
          <p:nvPr>
            <p:ph type="title"/>
          </p:nvPr>
        </p:nvSpPr>
        <p:spPr>
          <a:xfrm>
            <a:off x="457200" y="37576"/>
            <a:ext cx="8229600" cy="1143000"/>
          </a:xfrm>
        </p:spPr>
        <p:txBody>
          <a:bodyPr>
            <a:normAutofit fontScale="90000"/>
          </a:bodyPr>
          <a:lstStyle/>
          <a:p>
            <a:pPr>
              <a:lnSpc>
                <a:spcPct val="85000"/>
              </a:lnSpc>
            </a:pPr>
            <a:r>
              <a:rPr lang="en-US" dirty="0" smtClean="0"/>
              <a:t>New-School Machine Structures</a:t>
            </a:r>
            <a:br>
              <a:rPr lang="en-US" dirty="0" smtClean="0"/>
            </a:br>
            <a:endParaRPr lang="en-US" i="1" dirty="0"/>
          </a:p>
        </p:txBody>
      </p:sp>
      <p:sp>
        <p:nvSpPr>
          <p:cNvPr id="43" name="Content Placeholder 42"/>
          <p:cNvSpPr>
            <a:spLocks noGrp="1"/>
          </p:cNvSpPr>
          <p:nvPr>
            <p:ph sz="half" idx="1"/>
          </p:nvPr>
        </p:nvSpPr>
        <p:spPr>
          <a:xfrm>
            <a:off x="0" y="1387066"/>
            <a:ext cx="3421902" cy="4525963"/>
          </a:xfrm>
        </p:spPr>
        <p:txBody>
          <a:bodyPr>
            <a:noAutofit/>
          </a:bodyPr>
          <a:lstStyle/>
          <a:p>
            <a:pPr>
              <a:lnSpc>
                <a:spcPct val="90000"/>
              </a:lnSpc>
            </a:pPr>
            <a:r>
              <a:rPr lang="en-US" sz="2400" dirty="0" smtClean="0"/>
              <a:t>Parallel Requests</a:t>
            </a:r>
          </a:p>
          <a:p>
            <a:pPr lvl="1">
              <a:lnSpc>
                <a:spcPct val="90000"/>
              </a:lnSpc>
              <a:buNone/>
            </a:pPr>
            <a:r>
              <a:rPr lang="en-US" sz="1800" dirty="0" smtClean="0"/>
              <a:t>Assigned to computer</a:t>
            </a:r>
          </a:p>
          <a:p>
            <a:pPr lvl="1">
              <a:lnSpc>
                <a:spcPct val="90000"/>
              </a:lnSpc>
              <a:buNone/>
            </a:pPr>
            <a:r>
              <a:rPr lang="en-US" sz="1800" dirty="0" smtClean="0"/>
              <a:t>e.g., Search “Katz”</a:t>
            </a:r>
          </a:p>
          <a:p>
            <a:pPr>
              <a:lnSpc>
                <a:spcPct val="90000"/>
              </a:lnSpc>
            </a:pPr>
            <a:r>
              <a:rPr lang="en-US" sz="2400" dirty="0" smtClean="0"/>
              <a:t>Parallel Threads</a:t>
            </a:r>
          </a:p>
          <a:p>
            <a:pPr lvl="1">
              <a:lnSpc>
                <a:spcPct val="90000"/>
              </a:lnSpc>
              <a:buNone/>
            </a:pPr>
            <a:r>
              <a:rPr lang="en-US" sz="1800" dirty="0" smtClean="0"/>
              <a:t>Assigned to core</a:t>
            </a:r>
          </a:p>
          <a:p>
            <a:pPr lvl="1">
              <a:lnSpc>
                <a:spcPct val="90000"/>
              </a:lnSpc>
              <a:buNone/>
            </a:pPr>
            <a:r>
              <a:rPr lang="en-US" sz="1800" dirty="0" smtClean="0"/>
              <a:t>e.g., Lookup, Ads</a:t>
            </a:r>
          </a:p>
          <a:p>
            <a:pPr>
              <a:lnSpc>
                <a:spcPct val="90000"/>
              </a:lnSpc>
            </a:pPr>
            <a:r>
              <a:rPr lang="en-US" sz="2400" dirty="0" smtClean="0"/>
              <a:t>Parallel Instructions</a:t>
            </a:r>
          </a:p>
          <a:p>
            <a:pPr lvl="1">
              <a:lnSpc>
                <a:spcPct val="90000"/>
              </a:lnSpc>
              <a:buNone/>
            </a:pPr>
            <a:r>
              <a:rPr lang="en-US" sz="1800" dirty="0" smtClean="0"/>
              <a:t>&gt;1 instruction @ one time</a:t>
            </a:r>
          </a:p>
          <a:p>
            <a:pPr lvl="1">
              <a:lnSpc>
                <a:spcPct val="90000"/>
              </a:lnSpc>
              <a:buNone/>
            </a:pPr>
            <a:r>
              <a:rPr lang="en-US" sz="1800" dirty="0" smtClean="0"/>
              <a:t>e.g., 5 pipelined instructions</a:t>
            </a:r>
          </a:p>
          <a:p>
            <a:pPr>
              <a:lnSpc>
                <a:spcPct val="90000"/>
              </a:lnSpc>
            </a:pPr>
            <a:r>
              <a:rPr lang="en-US" sz="2400" dirty="0" smtClean="0"/>
              <a:t>Parallel Data</a:t>
            </a:r>
          </a:p>
          <a:p>
            <a:pPr lvl="1">
              <a:lnSpc>
                <a:spcPct val="90000"/>
              </a:lnSpc>
              <a:buNone/>
            </a:pPr>
            <a:r>
              <a:rPr lang="en-US" sz="1800" dirty="0" smtClean="0"/>
              <a:t>&gt;1 data item @ one time</a:t>
            </a:r>
          </a:p>
          <a:p>
            <a:pPr lvl="1">
              <a:lnSpc>
                <a:spcPct val="90000"/>
              </a:lnSpc>
              <a:buNone/>
            </a:pPr>
            <a:r>
              <a:rPr lang="en-US" sz="1800" dirty="0" smtClean="0"/>
              <a:t>e.g., Add of 4 pairs of words</a:t>
            </a:r>
          </a:p>
          <a:p>
            <a:pPr>
              <a:lnSpc>
                <a:spcPct val="90000"/>
              </a:lnSpc>
            </a:pPr>
            <a:r>
              <a:rPr lang="en-US" sz="2400" dirty="0" smtClean="0"/>
              <a:t>Hardware descriptions</a:t>
            </a:r>
          </a:p>
          <a:p>
            <a:pPr lvl="1">
              <a:lnSpc>
                <a:spcPct val="90000"/>
              </a:lnSpc>
              <a:buNone/>
            </a:pPr>
            <a:r>
              <a:rPr lang="en-US" sz="1800" dirty="0" smtClean="0"/>
              <a:t>All gates @ one time</a:t>
            </a:r>
          </a:p>
        </p:txBody>
      </p:sp>
      <p:sp>
        <p:nvSpPr>
          <p:cNvPr id="97" name="TextBox 96"/>
          <p:cNvSpPr txBox="1"/>
          <p:nvPr/>
        </p:nvSpPr>
        <p:spPr>
          <a:xfrm>
            <a:off x="8170342" y="1665638"/>
            <a:ext cx="787395" cy="544765"/>
          </a:xfrm>
          <a:prstGeom prst="rect">
            <a:avLst/>
          </a:prstGeom>
          <a:noFill/>
        </p:spPr>
        <p:txBody>
          <a:bodyPr wrap="none" rtlCol="0">
            <a:spAutoFit/>
          </a:bodyPr>
          <a:lstStyle/>
          <a:p>
            <a:pPr algn="r">
              <a:lnSpc>
                <a:spcPct val="80000"/>
              </a:lnSpc>
            </a:pPr>
            <a:r>
              <a:rPr lang="en-US" dirty="0" smtClean="0"/>
              <a:t>Smart</a:t>
            </a:r>
            <a:br>
              <a:rPr lang="en-US" dirty="0" smtClean="0"/>
            </a:br>
            <a:r>
              <a:rPr lang="en-US" dirty="0" smtClean="0"/>
              <a:t>Phone</a:t>
            </a:r>
            <a:endParaRPr lang="en-US" dirty="0"/>
          </a:p>
        </p:txBody>
      </p:sp>
      <p:sp>
        <p:nvSpPr>
          <p:cNvPr id="118" name="TextBox 117"/>
          <p:cNvSpPr txBox="1"/>
          <p:nvPr/>
        </p:nvSpPr>
        <p:spPr>
          <a:xfrm>
            <a:off x="3916478" y="1665944"/>
            <a:ext cx="1305493" cy="766364"/>
          </a:xfrm>
          <a:prstGeom prst="rect">
            <a:avLst/>
          </a:prstGeom>
          <a:noFill/>
        </p:spPr>
        <p:txBody>
          <a:bodyPr wrap="square" rtlCol="0">
            <a:spAutoFit/>
          </a:bodyPr>
          <a:lstStyle/>
          <a:p>
            <a:pPr algn="r">
              <a:lnSpc>
                <a:spcPct val="80000"/>
              </a:lnSpc>
            </a:pPr>
            <a:r>
              <a:rPr lang="en-US" dirty="0" smtClean="0">
                <a:solidFill>
                  <a:srgbClr val="FF0000"/>
                </a:solidFill>
              </a:rPr>
              <a:t>Warehouse Scale Computer</a:t>
            </a:r>
            <a:endParaRPr lang="en-US" dirty="0">
              <a:solidFill>
                <a:srgbClr val="FF0000"/>
              </a:solidFill>
            </a:endParaRPr>
          </a:p>
        </p:txBody>
      </p:sp>
      <p:cxnSp>
        <p:nvCxnSpPr>
          <p:cNvPr id="168" name="Straight Connector 167"/>
          <p:cNvCxnSpPr/>
          <p:nvPr/>
        </p:nvCxnSpPr>
        <p:spPr>
          <a:xfrm rot="5400000">
            <a:off x="736707" y="3834054"/>
            <a:ext cx="5250171" cy="1588"/>
          </a:xfrm>
          <a:prstGeom prst="line">
            <a:avLst/>
          </a:prstGeom>
          <a:ln w="152400"/>
        </p:spPr>
        <p:style>
          <a:lnRef idx="2">
            <a:schemeClr val="accent1"/>
          </a:lnRef>
          <a:fillRef idx="0">
            <a:schemeClr val="accent1"/>
          </a:fillRef>
          <a:effectRef idx="1">
            <a:schemeClr val="accent1"/>
          </a:effectRef>
          <a:fontRef idx="minor">
            <a:schemeClr val="tx1"/>
          </a:fontRef>
        </p:style>
      </p:cxnSp>
      <p:sp>
        <p:nvSpPr>
          <p:cNvPr id="169" name="TextBox 168"/>
          <p:cNvSpPr txBox="1"/>
          <p:nvPr/>
        </p:nvSpPr>
        <p:spPr>
          <a:xfrm>
            <a:off x="1869899" y="1062860"/>
            <a:ext cx="3176233" cy="461665"/>
          </a:xfrm>
          <a:prstGeom prst="rect">
            <a:avLst/>
          </a:prstGeom>
          <a:noFill/>
        </p:spPr>
        <p:txBody>
          <a:bodyPr wrap="none" rtlCol="0">
            <a:spAutoFit/>
          </a:bodyPr>
          <a:lstStyle/>
          <a:p>
            <a:r>
              <a:rPr lang="en-US" sz="2400" i="1" dirty="0" smtClean="0"/>
              <a:t>Software        Hardware</a:t>
            </a:r>
            <a:endParaRPr lang="en-US" sz="2400" i="1" dirty="0"/>
          </a:p>
        </p:txBody>
      </p:sp>
      <p:sp>
        <p:nvSpPr>
          <p:cNvPr id="171" name="TextBox 170"/>
          <p:cNvSpPr txBox="1"/>
          <p:nvPr/>
        </p:nvSpPr>
        <p:spPr>
          <a:xfrm>
            <a:off x="2559950" y="2275669"/>
            <a:ext cx="1619354" cy="1205458"/>
          </a:xfrm>
          <a:prstGeom prst="rect">
            <a:avLst/>
          </a:prstGeom>
          <a:solidFill>
            <a:schemeClr val="bg1"/>
          </a:solidFill>
        </p:spPr>
        <p:txBody>
          <a:bodyPr wrap="none" rtlCol="0">
            <a:spAutoFit/>
          </a:bodyPr>
          <a:lstStyle/>
          <a:p>
            <a:pPr algn="ctr">
              <a:lnSpc>
                <a:spcPct val="90000"/>
              </a:lnSpc>
            </a:pPr>
            <a:r>
              <a:rPr lang="en-US" sz="2000" i="1" dirty="0" smtClean="0"/>
              <a:t>Harness</a:t>
            </a:r>
            <a:br>
              <a:rPr lang="en-US" sz="2000" i="1" dirty="0" smtClean="0"/>
            </a:br>
            <a:r>
              <a:rPr lang="en-US" sz="2000" i="1" dirty="0" smtClean="0"/>
              <a:t>Parallelism &amp;</a:t>
            </a:r>
          </a:p>
          <a:p>
            <a:pPr algn="ctr">
              <a:lnSpc>
                <a:spcPct val="90000"/>
              </a:lnSpc>
            </a:pPr>
            <a:r>
              <a:rPr lang="en-US" sz="2000" i="1" dirty="0" smtClean="0"/>
              <a:t>Achieve High</a:t>
            </a:r>
            <a:br>
              <a:rPr lang="en-US" sz="2000" i="1" dirty="0" smtClean="0"/>
            </a:br>
            <a:r>
              <a:rPr lang="en-US" sz="2000" i="1" dirty="0" smtClean="0"/>
              <a:t>Performance</a:t>
            </a:r>
            <a:endParaRPr lang="en-US" sz="2000" i="1" dirty="0"/>
          </a:p>
        </p:txBody>
      </p:sp>
      <p:grpSp>
        <p:nvGrpSpPr>
          <p:cNvPr id="2" name="Group 50"/>
          <p:cNvGrpSpPr/>
          <p:nvPr/>
        </p:nvGrpSpPr>
        <p:grpSpPr>
          <a:xfrm>
            <a:off x="5831288" y="5537200"/>
            <a:ext cx="3360062" cy="1289820"/>
            <a:chOff x="5831288" y="5537200"/>
            <a:chExt cx="3360062" cy="1289820"/>
          </a:xfrm>
        </p:grpSpPr>
        <p:sp>
          <p:nvSpPr>
            <p:cNvPr id="166" name="TextBox 165"/>
            <p:cNvSpPr txBox="1"/>
            <p:nvPr/>
          </p:nvSpPr>
          <p:spPr>
            <a:xfrm>
              <a:off x="7942290" y="5985754"/>
              <a:ext cx="1249060" cy="369332"/>
            </a:xfrm>
            <a:prstGeom prst="rect">
              <a:avLst/>
            </a:prstGeom>
            <a:noFill/>
          </p:spPr>
          <p:txBody>
            <a:bodyPr wrap="none" rtlCol="0">
              <a:spAutoFit/>
            </a:bodyPr>
            <a:lstStyle/>
            <a:p>
              <a:r>
                <a:rPr lang="en-US" dirty="0" smtClean="0"/>
                <a:t>Logic Gates</a:t>
              </a:r>
              <a:endParaRPr lang="en-US" dirty="0"/>
            </a:p>
          </p:txBody>
        </p:sp>
        <p:cxnSp>
          <p:nvCxnSpPr>
            <p:cNvPr id="172" name="Straight Connector 171"/>
            <p:cNvCxnSpPr>
              <a:stCxn id="104" idx="2"/>
              <a:endCxn id="177" idx="3"/>
            </p:cNvCxnSpPr>
            <p:nvPr/>
          </p:nvCxnSpPr>
          <p:spPr>
            <a:xfrm flipH="1">
              <a:off x="7920438" y="5537200"/>
              <a:ext cx="54947" cy="581173"/>
            </a:xfrm>
            <a:prstGeom prst="line">
              <a:avLst/>
            </a:prstGeom>
            <a:ln w="25400" cap="flat" cmpd="sng" algn="ctr">
              <a:solidFill>
                <a:schemeClr val="accent1"/>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74" name="Straight Connector 173"/>
            <p:cNvCxnSpPr>
              <a:stCxn id="104" idx="1"/>
              <a:endCxn id="177" idx="0"/>
            </p:cNvCxnSpPr>
            <p:nvPr/>
          </p:nvCxnSpPr>
          <p:spPr>
            <a:xfrm flipH="1">
              <a:off x="6543773" y="5537200"/>
              <a:ext cx="955786" cy="581173"/>
            </a:xfrm>
            <a:prstGeom prst="line">
              <a:avLst/>
            </a:prstGeom>
            <a:ln w="25400" cap="flat" cmpd="sng" algn="ctr">
              <a:solidFill>
                <a:schemeClr val="accent1"/>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3" name="Group 177"/>
            <p:cNvGrpSpPr/>
            <p:nvPr/>
          </p:nvGrpSpPr>
          <p:grpSpPr>
            <a:xfrm>
              <a:off x="5831288" y="6109003"/>
              <a:ext cx="2089150" cy="718017"/>
              <a:chOff x="5831288" y="6139983"/>
              <a:chExt cx="2089150" cy="718017"/>
            </a:xfrm>
          </p:grpSpPr>
          <p:graphicFrame>
            <p:nvGraphicFramePr>
              <p:cNvPr id="93186" name="Object 2"/>
              <p:cNvGraphicFramePr>
                <a:graphicFrameLocks noChangeAspect="1"/>
              </p:cNvGraphicFramePr>
              <p:nvPr/>
            </p:nvGraphicFramePr>
            <p:xfrm>
              <a:off x="6560469" y="6139983"/>
              <a:ext cx="1044389" cy="718017"/>
            </p:xfrm>
            <a:graphic>
              <a:graphicData uri="http://schemas.openxmlformats.org/presentationml/2006/ole">
                <p:oleObj spid="_x0000_s126978" name="Image" r:id="rId5" imgW="3492063" imgH="2400000" progId="">
                  <p:embed/>
                </p:oleObj>
              </a:graphicData>
            </a:graphic>
          </p:graphicFrame>
          <p:sp>
            <p:nvSpPr>
              <p:cNvPr id="177" name="Freeform 176"/>
              <p:cNvSpPr/>
              <p:nvPr/>
            </p:nvSpPr>
            <p:spPr>
              <a:xfrm>
                <a:off x="5831288" y="6149353"/>
                <a:ext cx="2089150" cy="708647"/>
              </a:xfrm>
              <a:custGeom>
                <a:avLst/>
                <a:gdLst>
                  <a:gd name="connsiteX0" fmla="*/ 749300 w 2197100"/>
                  <a:gd name="connsiteY0" fmla="*/ 0 h 603250"/>
                  <a:gd name="connsiteX1" fmla="*/ 0 w 2197100"/>
                  <a:gd name="connsiteY1" fmla="*/ 603250 h 603250"/>
                  <a:gd name="connsiteX2" fmla="*/ 1568450 w 2197100"/>
                  <a:gd name="connsiteY2" fmla="*/ 603250 h 603250"/>
                  <a:gd name="connsiteX3" fmla="*/ 2197100 w 2197100"/>
                  <a:gd name="connsiteY3" fmla="*/ 0 h 603250"/>
                  <a:gd name="connsiteX4" fmla="*/ 749300 w 2197100"/>
                  <a:gd name="connsiteY4" fmla="*/ 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100" h="603250">
                    <a:moveTo>
                      <a:pt x="749300" y="0"/>
                    </a:moveTo>
                    <a:lnTo>
                      <a:pt x="0" y="603250"/>
                    </a:lnTo>
                    <a:lnTo>
                      <a:pt x="1568450" y="603250"/>
                    </a:lnTo>
                    <a:lnTo>
                      <a:pt x="2197100" y="0"/>
                    </a:lnTo>
                    <a:lnTo>
                      <a:pt x="7493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dirty="0" smtClean="0">
                    <a:solidFill>
                      <a:srgbClr val="000000"/>
                    </a:solidFill>
                  </a:rPr>
                  <a:t>    </a:t>
                </a:r>
                <a:endParaRPr lang="en-US" dirty="0">
                  <a:solidFill>
                    <a:srgbClr val="000000"/>
                  </a:solidFill>
                </a:endParaRPr>
              </a:p>
            </p:txBody>
          </p:sp>
        </p:grpSp>
      </p:grpSp>
      <p:pic>
        <p:nvPicPr>
          <p:cNvPr id="117" name="Picture 116" descr="cern-racks.jpg"/>
          <p:cNvPicPr>
            <a:picLocks noChangeAspect="1"/>
          </p:cNvPicPr>
          <p:nvPr/>
        </p:nvPicPr>
        <p:blipFill>
          <a:blip r:embed="rId6"/>
          <a:stretch>
            <a:fillRect/>
          </a:stretch>
        </p:blipFill>
        <p:spPr>
          <a:xfrm>
            <a:off x="5173656" y="1334878"/>
            <a:ext cx="2859651" cy="1667628"/>
          </a:xfrm>
          <a:prstGeom prst="rect">
            <a:avLst/>
          </a:prstGeom>
        </p:spPr>
      </p:pic>
      <p:grpSp>
        <p:nvGrpSpPr>
          <p:cNvPr id="4" name="Group 55"/>
          <p:cNvGrpSpPr/>
          <p:nvPr/>
        </p:nvGrpSpPr>
        <p:grpSpPr>
          <a:xfrm>
            <a:off x="3442017" y="2980266"/>
            <a:ext cx="5143176" cy="1625601"/>
            <a:chOff x="3442017" y="2980266"/>
            <a:chExt cx="5143176" cy="1625601"/>
          </a:xfrm>
        </p:grpSpPr>
        <p:grpSp>
          <p:nvGrpSpPr>
            <p:cNvPr id="5" name="Group 53"/>
            <p:cNvGrpSpPr/>
            <p:nvPr/>
          </p:nvGrpSpPr>
          <p:grpSpPr>
            <a:xfrm>
              <a:off x="3442017" y="2980266"/>
              <a:ext cx="5143176" cy="1625601"/>
              <a:chOff x="3442017" y="2980266"/>
              <a:chExt cx="5143176" cy="1625601"/>
            </a:xfrm>
          </p:grpSpPr>
          <p:pic>
            <p:nvPicPr>
              <p:cNvPr id="48" name="Picture 5"/>
              <p:cNvPicPr>
                <a:picLocks noChangeAspect="1"/>
              </p:cNvPicPr>
              <p:nvPr/>
            </p:nvPicPr>
            <p:blipFill>
              <a:blip r:embed="rId7"/>
              <a:srcRect/>
              <a:stretch>
                <a:fillRect/>
              </a:stretch>
            </p:blipFill>
            <p:spPr bwMode="auto">
              <a:xfrm>
                <a:off x="3442017" y="3451864"/>
                <a:ext cx="1792390" cy="856882"/>
              </a:xfrm>
              <a:prstGeom prst="rect">
                <a:avLst/>
              </a:prstGeom>
              <a:noFill/>
              <a:ln w="9525">
                <a:noFill/>
                <a:miter lim="800000"/>
                <a:headEnd/>
                <a:tailEnd/>
              </a:ln>
            </p:spPr>
          </p:pic>
          <p:cxnSp>
            <p:nvCxnSpPr>
              <p:cNvPr id="135" name="Straight Connector 134"/>
              <p:cNvCxnSpPr>
                <a:endCxn id="98" idx="1"/>
              </p:cNvCxnSpPr>
              <p:nvPr/>
            </p:nvCxnSpPr>
            <p:spPr>
              <a:xfrm rot="10800000" flipV="1">
                <a:off x="5432954" y="2980266"/>
                <a:ext cx="1729843" cy="389478"/>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137" name="Straight Connector 136"/>
              <p:cNvCxnSpPr>
                <a:endCxn id="98" idx="0"/>
              </p:cNvCxnSpPr>
              <p:nvPr/>
            </p:nvCxnSpPr>
            <p:spPr>
              <a:xfrm>
                <a:off x="7501460" y="2980267"/>
                <a:ext cx="1083733" cy="389477"/>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grpSp>
            <p:nvGrpSpPr>
              <p:cNvPr id="6" name="Group 144"/>
              <p:cNvGrpSpPr/>
              <p:nvPr/>
            </p:nvGrpSpPr>
            <p:grpSpPr>
              <a:xfrm>
                <a:off x="3894659" y="3369744"/>
                <a:ext cx="4690534" cy="1236123"/>
                <a:chOff x="3539066" y="3369744"/>
                <a:chExt cx="4690534" cy="1236123"/>
              </a:xfrm>
            </p:grpSpPr>
            <p:sp>
              <p:nvSpPr>
                <p:cNvPr id="98" name="Freeform 97"/>
                <p:cNvSpPr/>
                <p:nvPr/>
              </p:nvSpPr>
              <p:spPr>
                <a:xfrm>
                  <a:off x="3539066" y="3369744"/>
                  <a:ext cx="4690534" cy="1236123"/>
                </a:xfrm>
                <a:custGeom>
                  <a:avLst/>
                  <a:gdLst>
                    <a:gd name="connsiteX0" fmla="*/ 3149600 w 3149600"/>
                    <a:gd name="connsiteY0" fmla="*/ 0 h 948267"/>
                    <a:gd name="connsiteX1" fmla="*/ 1032934 w 3149600"/>
                    <a:gd name="connsiteY1" fmla="*/ 0 h 948267"/>
                    <a:gd name="connsiteX2" fmla="*/ 0 w 3149600"/>
                    <a:gd name="connsiteY2" fmla="*/ 948267 h 948267"/>
                    <a:gd name="connsiteX3" fmla="*/ 2252134 w 3149600"/>
                    <a:gd name="connsiteY3" fmla="*/ 948267 h 948267"/>
                    <a:gd name="connsiteX4" fmla="*/ 3149600 w 3149600"/>
                    <a:gd name="connsiteY4" fmla="*/ 0 h 948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9600" h="948267">
                      <a:moveTo>
                        <a:pt x="3149600" y="0"/>
                      </a:moveTo>
                      <a:lnTo>
                        <a:pt x="1032934" y="0"/>
                      </a:lnTo>
                      <a:lnTo>
                        <a:pt x="0" y="948267"/>
                      </a:lnTo>
                      <a:lnTo>
                        <a:pt x="2252134" y="948267"/>
                      </a:lnTo>
                      <a:lnTo>
                        <a:pt x="3149600" y="0"/>
                      </a:lnTo>
                      <a:close/>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2" name="Freeform 131"/>
                <p:cNvSpPr/>
                <p:nvPr/>
              </p:nvSpPr>
              <p:spPr>
                <a:xfrm>
                  <a:off x="4758265" y="3454411"/>
                  <a:ext cx="1185333" cy="314727"/>
                </a:xfrm>
                <a:custGeom>
                  <a:avLst/>
                  <a:gdLst>
                    <a:gd name="connsiteX0" fmla="*/ 3149600 w 3149600"/>
                    <a:gd name="connsiteY0" fmla="*/ 0 h 948267"/>
                    <a:gd name="connsiteX1" fmla="*/ 1032934 w 3149600"/>
                    <a:gd name="connsiteY1" fmla="*/ 0 h 948267"/>
                    <a:gd name="connsiteX2" fmla="*/ 0 w 3149600"/>
                    <a:gd name="connsiteY2" fmla="*/ 948267 h 948267"/>
                    <a:gd name="connsiteX3" fmla="*/ 2252134 w 3149600"/>
                    <a:gd name="connsiteY3" fmla="*/ 948267 h 948267"/>
                    <a:gd name="connsiteX4" fmla="*/ 3149600 w 3149600"/>
                    <a:gd name="connsiteY4" fmla="*/ 0 h 948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9600" h="948267">
                      <a:moveTo>
                        <a:pt x="3149600" y="0"/>
                      </a:moveTo>
                      <a:lnTo>
                        <a:pt x="1032934" y="0"/>
                      </a:lnTo>
                      <a:lnTo>
                        <a:pt x="0" y="948267"/>
                      </a:lnTo>
                      <a:lnTo>
                        <a:pt x="2252134" y="948267"/>
                      </a:lnTo>
                      <a:lnTo>
                        <a:pt x="31496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Core</a:t>
                  </a:r>
                  <a:endParaRPr lang="en-US" dirty="0">
                    <a:solidFill>
                      <a:schemeClr val="tx1"/>
                    </a:solidFill>
                  </a:endParaRPr>
                </a:p>
              </p:txBody>
            </p:sp>
            <p:sp>
              <p:nvSpPr>
                <p:cNvPr id="133" name="Freeform 132"/>
                <p:cNvSpPr/>
                <p:nvPr/>
              </p:nvSpPr>
              <p:spPr>
                <a:xfrm>
                  <a:off x="6790242" y="3454411"/>
                  <a:ext cx="1185333" cy="314727"/>
                </a:xfrm>
                <a:custGeom>
                  <a:avLst/>
                  <a:gdLst>
                    <a:gd name="connsiteX0" fmla="*/ 3149600 w 3149600"/>
                    <a:gd name="connsiteY0" fmla="*/ 0 h 948267"/>
                    <a:gd name="connsiteX1" fmla="*/ 1032934 w 3149600"/>
                    <a:gd name="connsiteY1" fmla="*/ 0 h 948267"/>
                    <a:gd name="connsiteX2" fmla="*/ 0 w 3149600"/>
                    <a:gd name="connsiteY2" fmla="*/ 948267 h 948267"/>
                    <a:gd name="connsiteX3" fmla="*/ 2252134 w 3149600"/>
                    <a:gd name="connsiteY3" fmla="*/ 948267 h 948267"/>
                    <a:gd name="connsiteX4" fmla="*/ 3149600 w 3149600"/>
                    <a:gd name="connsiteY4" fmla="*/ 0 h 948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9600" h="948267">
                      <a:moveTo>
                        <a:pt x="3149600" y="0"/>
                      </a:moveTo>
                      <a:lnTo>
                        <a:pt x="1032934" y="0"/>
                      </a:lnTo>
                      <a:lnTo>
                        <a:pt x="0" y="948267"/>
                      </a:lnTo>
                      <a:lnTo>
                        <a:pt x="2252134" y="948267"/>
                      </a:lnTo>
                      <a:lnTo>
                        <a:pt x="31496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Core</a:t>
                  </a:r>
                  <a:endParaRPr lang="en-US" dirty="0">
                    <a:solidFill>
                      <a:schemeClr val="tx1"/>
                    </a:solidFill>
                  </a:endParaRPr>
                </a:p>
              </p:txBody>
            </p:sp>
            <p:sp>
              <p:nvSpPr>
                <p:cNvPr id="138" name="Rectangle 137"/>
                <p:cNvSpPr/>
                <p:nvPr/>
              </p:nvSpPr>
              <p:spPr>
                <a:xfrm>
                  <a:off x="6242320" y="3413668"/>
                  <a:ext cx="344039" cy="369332"/>
                </a:xfrm>
                <a:prstGeom prst="rect">
                  <a:avLst/>
                </a:prstGeom>
              </p:spPr>
              <p:txBody>
                <a:bodyPr wrap="none">
                  <a:spAutoFit/>
                </a:bodyPr>
                <a:lstStyle/>
                <a:p>
                  <a:r>
                    <a:rPr lang="en-US" dirty="0" smtClean="0"/>
                    <a:t>…</a:t>
                  </a:r>
                  <a:endParaRPr lang="en-US" dirty="0"/>
                </a:p>
              </p:txBody>
            </p:sp>
            <p:sp>
              <p:nvSpPr>
                <p:cNvPr id="140" name="Freeform 139"/>
                <p:cNvSpPr/>
                <p:nvPr/>
              </p:nvSpPr>
              <p:spPr>
                <a:xfrm>
                  <a:off x="4284134" y="3810000"/>
                  <a:ext cx="3302000" cy="355600"/>
                </a:xfrm>
                <a:custGeom>
                  <a:avLst/>
                  <a:gdLst>
                    <a:gd name="connsiteX0" fmla="*/ 423334 w 3302000"/>
                    <a:gd name="connsiteY0" fmla="*/ 0 h 355600"/>
                    <a:gd name="connsiteX1" fmla="*/ 3302000 w 3302000"/>
                    <a:gd name="connsiteY1" fmla="*/ 0 h 355600"/>
                    <a:gd name="connsiteX2" fmla="*/ 2895600 w 3302000"/>
                    <a:gd name="connsiteY2" fmla="*/ 355600 h 355600"/>
                    <a:gd name="connsiteX3" fmla="*/ 0 w 3302000"/>
                    <a:gd name="connsiteY3" fmla="*/ 338666 h 355600"/>
                    <a:gd name="connsiteX4" fmla="*/ 423334 w 3302000"/>
                    <a:gd name="connsiteY4" fmla="*/ 0 h 35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00" h="355600">
                      <a:moveTo>
                        <a:pt x="423334" y="0"/>
                      </a:moveTo>
                      <a:lnTo>
                        <a:pt x="3302000" y="0"/>
                      </a:lnTo>
                      <a:lnTo>
                        <a:pt x="2895600" y="355600"/>
                      </a:lnTo>
                      <a:lnTo>
                        <a:pt x="0" y="338666"/>
                      </a:lnTo>
                      <a:lnTo>
                        <a:pt x="423334"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     Memory               (Cache)</a:t>
                  </a:r>
                  <a:endParaRPr lang="en-US" dirty="0">
                    <a:solidFill>
                      <a:srgbClr val="000000"/>
                    </a:solidFill>
                  </a:endParaRPr>
                </a:p>
              </p:txBody>
            </p:sp>
            <p:sp>
              <p:nvSpPr>
                <p:cNvPr id="144" name="Freeform 143"/>
                <p:cNvSpPr/>
                <p:nvPr/>
              </p:nvSpPr>
              <p:spPr>
                <a:xfrm>
                  <a:off x="3826935" y="4199466"/>
                  <a:ext cx="3302000" cy="355600"/>
                </a:xfrm>
                <a:custGeom>
                  <a:avLst/>
                  <a:gdLst>
                    <a:gd name="connsiteX0" fmla="*/ 423334 w 3302000"/>
                    <a:gd name="connsiteY0" fmla="*/ 0 h 355600"/>
                    <a:gd name="connsiteX1" fmla="*/ 3302000 w 3302000"/>
                    <a:gd name="connsiteY1" fmla="*/ 0 h 355600"/>
                    <a:gd name="connsiteX2" fmla="*/ 2895600 w 3302000"/>
                    <a:gd name="connsiteY2" fmla="*/ 355600 h 355600"/>
                    <a:gd name="connsiteX3" fmla="*/ 0 w 3302000"/>
                    <a:gd name="connsiteY3" fmla="*/ 338666 h 355600"/>
                    <a:gd name="connsiteX4" fmla="*/ 423334 w 3302000"/>
                    <a:gd name="connsiteY4" fmla="*/ 0 h 35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00" h="355600">
                      <a:moveTo>
                        <a:pt x="423334" y="0"/>
                      </a:moveTo>
                      <a:lnTo>
                        <a:pt x="3302000" y="0"/>
                      </a:lnTo>
                      <a:lnTo>
                        <a:pt x="2895600" y="355600"/>
                      </a:lnTo>
                      <a:lnTo>
                        <a:pt x="0" y="338666"/>
                      </a:lnTo>
                      <a:lnTo>
                        <a:pt x="423334"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Input/Output</a:t>
                  </a:r>
                  <a:endParaRPr lang="en-US" dirty="0">
                    <a:solidFill>
                      <a:srgbClr val="000000"/>
                    </a:solidFill>
                  </a:endParaRPr>
                </a:p>
              </p:txBody>
            </p:sp>
          </p:grpSp>
        </p:grpSp>
        <p:sp>
          <p:nvSpPr>
            <p:cNvPr id="55" name="TextBox 54"/>
            <p:cNvSpPr txBox="1"/>
            <p:nvPr/>
          </p:nvSpPr>
          <p:spPr>
            <a:xfrm>
              <a:off x="6760107" y="3049938"/>
              <a:ext cx="1126593" cy="323165"/>
            </a:xfrm>
            <a:prstGeom prst="rect">
              <a:avLst/>
            </a:prstGeom>
            <a:noFill/>
          </p:spPr>
          <p:txBody>
            <a:bodyPr wrap="none" rtlCol="0">
              <a:spAutoFit/>
            </a:bodyPr>
            <a:lstStyle/>
            <a:p>
              <a:pPr algn="r">
                <a:lnSpc>
                  <a:spcPct val="80000"/>
                </a:lnSpc>
              </a:pPr>
              <a:r>
                <a:rPr lang="en-US" dirty="0" smtClean="0"/>
                <a:t>Computer</a:t>
              </a:r>
            </a:p>
          </p:txBody>
        </p:sp>
      </p:grpSp>
      <p:grpSp>
        <p:nvGrpSpPr>
          <p:cNvPr id="7" name="Group 90"/>
          <p:cNvGrpSpPr/>
          <p:nvPr/>
        </p:nvGrpSpPr>
        <p:grpSpPr>
          <a:xfrm>
            <a:off x="3365862" y="3454411"/>
            <a:ext cx="5625738" cy="2622539"/>
            <a:chOff x="3365862" y="3454411"/>
            <a:chExt cx="5625738" cy="2622539"/>
          </a:xfrm>
        </p:grpSpPr>
        <p:sp>
          <p:nvSpPr>
            <p:cNvPr id="151" name="Freeform 150"/>
            <p:cNvSpPr/>
            <p:nvPr/>
          </p:nvSpPr>
          <p:spPr>
            <a:xfrm>
              <a:off x="3971023" y="5625230"/>
              <a:ext cx="3626511" cy="341684"/>
            </a:xfrm>
            <a:custGeom>
              <a:avLst/>
              <a:gdLst>
                <a:gd name="connsiteX0" fmla="*/ 423334 w 3302000"/>
                <a:gd name="connsiteY0" fmla="*/ 0 h 355600"/>
                <a:gd name="connsiteX1" fmla="*/ 3302000 w 3302000"/>
                <a:gd name="connsiteY1" fmla="*/ 0 h 355600"/>
                <a:gd name="connsiteX2" fmla="*/ 2895600 w 3302000"/>
                <a:gd name="connsiteY2" fmla="*/ 355600 h 355600"/>
                <a:gd name="connsiteX3" fmla="*/ 0 w 3302000"/>
                <a:gd name="connsiteY3" fmla="*/ 338666 h 355600"/>
                <a:gd name="connsiteX4" fmla="*/ 423334 w 3302000"/>
                <a:gd name="connsiteY4" fmla="*/ 0 h 35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00" h="355600">
                  <a:moveTo>
                    <a:pt x="423334" y="0"/>
                  </a:moveTo>
                  <a:lnTo>
                    <a:pt x="3302000" y="0"/>
                  </a:lnTo>
                  <a:lnTo>
                    <a:pt x="2895600" y="355600"/>
                  </a:lnTo>
                  <a:lnTo>
                    <a:pt x="0" y="338666"/>
                  </a:lnTo>
                  <a:lnTo>
                    <a:pt x="423334"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Main Memory</a:t>
              </a:r>
              <a:endParaRPr lang="en-US" dirty="0">
                <a:solidFill>
                  <a:srgbClr val="000000"/>
                </a:solidFill>
              </a:endParaRPr>
            </a:p>
          </p:txBody>
        </p:sp>
        <p:grpSp>
          <p:nvGrpSpPr>
            <p:cNvPr id="8" name="Group 89"/>
            <p:cNvGrpSpPr/>
            <p:nvPr/>
          </p:nvGrpSpPr>
          <p:grpSpPr>
            <a:xfrm>
              <a:off x="3365862" y="3454411"/>
              <a:ext cx="5625738" cy="2622539"/>
              <a:chOff x="3365862" y="3454411"/>
              <a:chExt cx="5625738" cy="2622539"/>
            </a:xfrm>
          </p:grpSpPr>
          <p:grpSp>
            <p:nvGrpSpPr>
              <p:cNvPr id="9" name="Group 48"/>
              <p:cNvGrpSpPr/>
              <p:nvPr/>
            </p:nvGrpSpPr>
            <p:grpSpPr>
              <a:xfrm>
                <a:off x="3365862" y="3454411"/>
                <a:ext cx="5625738" cy="2622539"/>
                <a:chOff x="3365862" y="3454411"/>
                <a:chExt cx="5454288" cy="2850775"/>
              </a:xfrm>
            </p:grpSpPr>
            <p:sp>
              <p:nvSpPr>
                <p:cNvPr id="147" name="Freeform 146"/>
                <p:cNvSpPr/>
                <p:nvPr/>
              </p:nvSpPr>
              <p:spPr>
                <a:xfrm>
                  <a:off x="3365862" y="4775213"/>
                  <a:ext cx="5454288" cy="1529973"/>
                </a:xfrm>
                <a:custGeom>
                  <a:avLst/>
                  <a:gdLst>
                    <a:gd name="connsiteX0" fmla="*/ 3149600 w 3149600"/>
                    <a:gd name="connsiteY0" fmla="*/ 0 h 948267"/>
                    <a:gd name="connsiteX1" fmla="*/ 1032934 w 3149600"/>
                    <a:gd name="connsiteY1" fmla="*/ 0 h 948267"/>
                    <a:gd name="connsiteX2" fmla="*/ 0 w 3149600"/>
                    <a:gd name="connsiteY2" fmla="*/ 948267 h 948267"/>
                    <a:gd name="connsiteX3" fmla="*/ 2252134 w 3149600"/>
                    <a:gd name="connsiteY3" fmla="*/ 948267 h 948267"/>
                    <a:gd name="connsiteX4" fmla="*/ 3149600 w 3149600"/>
                    <a:gd name="connsiteY4" fmla="*/ 0 h 948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9600" h="948267">
                      <a:moveTo>
                        <a:pt x="3149600" y="0"/>
                      </a:moveTo>
                      <a:lnTo>
                        <a:pt x="1032934" y="0"/>
                      </a:lnTo>
                      <a:lnTo>
                        <a:pt x="0" y="948267"/>
                      </a:lnTo>
                      <a:lnTo>
                        <a:pt x="2252134" y="948267"/>
                      </a:lnTo>
                      <a:lnTo>
                        <a:pt x="3149600" y="0"/>
                      </a:lnTo>
                      <a:close/>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56" name="Straight Connector 155"/>
                <p:cNvCxnSpPr>
                  <a:stCxn id="133" idx="1"/>
                  <a:endCxn id="147" idx="1"/>
                </p:cNvCxnSpPr>
                <p:nvPr/>
              </p:nvCxnSpPr>
              <p:spPr>
                <a:xfrm flipH="1">
                  <a:off x="5154635" y="3454411"/>
                  <a:ext cx="2252893" cy="1320802"/>
                </a:xfrm>
                <a:prstGeom prst="line">
                  <a:avLst/>
                </a:prstGeom>
                <a:ln w="25400" cap="flat" cmpd="sng" algn="ctr">
                  <a:solidFill>
                    <a:schemeClr val="accent1"/>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58" name="Straight Connector 157"/>
                <p:cNvCxnSpPr>
                  <a:stCxn id="133" idx="0"/>
                  <a:endCxn id="147" idx="0"/>
                </p:cNvCxnSpPr>
                <p:nvPr/>
              </p:nvCxnSpPr>
              <p:spPr>
                <a:xfrm>
                  <a:off x="8179845" y="3454411"/>
                  <a:ext cx="640305" cy="1320802"/>
                </a:xfrm>
                <a:prstGeom prst="line">
                  <a:avLst/>
                </a:prstGeom>
                <a:ln w="25400" cap="flat" cmpd="sng" algn="ctr">
                  <a:solidFill>
                    <a:schemeClr val="accent1"/>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162" name="TextBox 161"/>
              <p:cNvSpPr txBox="1"/>
              <p:nvPr/>
            </p:nvSpPr>
            <p:spPr>
              <a:xfrm>
                <a:off x="7515253" y="4306692"/>
                <a:ext cx="641304" cy="369332"/>
              </a:xfrm>
              <a:prstGeom prst="rect">
                <a:avLst/>
              </a:prstGeom>
              <a:noFill/>
            </p:spPr>
            <p:txBody>
              <a:bodyPr wrap="square" rtlCol="0">
                <a:spAutoFit/>
              </a:bodyPr>
              <a:lstStyle/>
              <a:p>
                <a:r>
                  <a:rPr lang="en-US" dirty="0" smtClean="0"/>
                  <a:t>Core</a:t>
                </a:r>
                <a:endParaRPr lang="en-US" dirty="0"/>
              </a:p>
            </p:txBody>
          </p:sp>
          <p:sp>
            <p:nvSpPr>
              <p:cNvPr id="163" name="Freeform 162"/>
              <p:cNvSpPr/>
              <p:nvPr/>
            </p:nvSpPr>
            <p:spPr>
              <a:xfrm>
                <a:off x="4108450" y="4718050"/>
                <a:ext cx="2705100" cy="850900"/>
              </a:xfrm>
              <a:custGeom>
                <a:avLst/>
                <a:gdLst>
                  <a:gd name="connsiteX0" fmla="*/ 749300 w 2197100"/>
                  <a:gd name="connsiteY0" fmla="*/ 0 h 603250"/>
                  <a:gd name="connsiteX1" fmla="*/ 0 w 2197100"/>
                  <a:gd name="connsiteY1" fmla="*/ 603250 h 603250"/>
                  <a:gd name="connsiteX2" fmla="*/ 1568450 w 2197100"/>
                  <a:gd name="connsiteY2" fmla="*/ 603250 h 603250"/>
                  <a:gd name="connsiteX3" fmla="*/ 2197100 w 2197100"/>
                  <a:gd name="connsiteY3" fmla="*/ 0 h 603250"/>
                  <a:gd name="connsiteX4" fmla="*/ 749300 w 2197100"/>
                  <a:gd name="connsiteY4" fmla="*/ 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100" h="603250">
                    <a:moveTo>
                      <a:pt x="749300" y="0"/>
                    </a:moveTo>
                    <a:lnTo>
                      <a:pt x="0" y="603250"/>
                    </a:lnTo>
                    <a:lnTo>
                      <a:pt x="1568450" y="603250"/>
                    </a:lnTo>
                    <a:lnTo>
                      <a:pt x="2197100" y="0"/>
                    </a:lnTo>
                    <a:lnTo>
                      <a:pt x="7493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dirty="0" smtClean="0">
                    <a:solidFill>
                      <a:srgbClr val="000000"/>
                    </a:solidFill>
                  </a:rPr>
                  <a:t>         Instruction </a:t>
                </a:r>
                <a:r>
                  <a:rPr lang="en-US" dirty="0" err="1" smtClean="0">
                    <a:solidFill>
                      <a:srgbClr val="000000"/>
                    </a:solidFill>
                  </a:rPr>
                  <a:t>Unit(s</a:t>
                </a:r>
                <a:r>
                  <a:rPr lang="en-US" dirty="0" smtClean="0">
                    <a:solidFill>
                      <a:srgbClr val="000000"/>
                    </a:solidFill>
                  </a:rPr>
                  <a:t>)</a:t>
                </a:r>
              </a:p>
              <a:p>
                <a:pPr algn="ctr">
                  <a:lnSpc>
                    <a:spcPct val="90000"/>
                  </a:lnSpc>
                </a:pPr>
                <a:endParaRPr lang="en-US" dirty="0" smtClean="0">
                  <a:solidFill>
                    <a:srgbClr val="000000"/>
                  </a:solidFill>
                </a:endParaRPr>
              </a:p>
              <a:p>
                <a:pPr algn="ctr">
                  <a:lnSpc>
                    <a:spcPct val="90000"/>
                  </a:lnSpc>
                </a:pPr>
                <a:endParaRPr lang="en-US" dirty="0">
                  <a:solidFill>
                    <a:srgbClr val="000000"/>
                  </a:solidFill>
                </a:endParaRPr>
              </a:p>
            </p:txBody>
          </p:sp>
          <p:sp>
            <p:nvSpPr>
              <p:cNvPr id="165" name="Freeform 164"/>
              <p:cNvSpPr/>
              <p:nvPr/>
            </p:nvSpPr>
            <p:spPr>
              <a:xfrm>
                <a:off x="6438900" y="4686300"/>
                <a:ext cx="2362199" cy="488950"/>
              </a:xfrm>
              <a:custGeom>
                <a:avLst/>
                <a:gdLst>
                  <a:gd name="connsiteX0" fmla="*/ 749300 w 2197100"/>
                  <a:gd name="connsiteY0" fmla="*/ 0 h 603250"/>
                  <a:gd name="connsiteX1" fmla="*/ 0 w 2197100"/>
                  <a:gd name="connsiteY1" fmla="*/ 603250 h 603250"/>
                  <a:gd name="connsiteX2" fmla="*/ 1568450 w 2197100"/>
                  <a:gd name="connsiteY2" fmla="*/ 603250 h 603250"/>
                  <a:gd name="connsiteX3" fmla="*/ 2197100 w 2197100"/>
                  <a:gd name="connsiteY3" fmla="*/ 0 h 603250"/>
                  <a:gd name="connsiteX4" fmla="*/ 749300 w 2197100"/>
                  <a:gd name="connsiteY4" fmla="*/ 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100" h="603250">
                    <a:moveTo>
                      <a:pt x="749300" y="0"/>
                    </a:moveTo>
                    <a:lnTo>
                      <a:pt x="0" y="603250"/>
                    </a:lnTo>
                    <a:lnTo>
                      <a:pt x="1568450" y="603250"/>
                    </a:lnTo>
                    <a:lnTo>
                      <a:pt x="2197100" y="0"/>
                    </a:lnTo>
                    <a:lnTo>
                      <a:pt x="7493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dirty="0" smtClean="0">
                    <a:solidFill>
                      <a:srgbClr val="000000"/>
                    </a:solidFill>
                  </a:rPr>
                  <a:t>       Functional</a:t>
                </a:r>
              </a:p>
              <a:p>
                <a:pPr algn="ctr">
                  <a:lnSpc>
                    <a:spcPct val="90000"/>
                  </a:lnSpc>
                </a:pPr>
                <a:r>
                  <a:rPr lang="en-US" dirty="0" err="1" smtClean="0">
                    <a:solidFill>
                      <a:srgbClr val="000000"/>
                    </a:solidFill>
                  </a:rPr>
                  <a:t>Unit(s</a:t>
                </a:r>
                <a:r>
                  <a:rPr lang="en-US" dirty="0" smtClean="0">
                    <a:solidFill>
                      <a:srgbClr val="000000"/>
                    </a:solidFill>
                  </a:rPr>
                  <a:t>)</a:t>
                </a:r>
                <a:endParaRPr lang="en-US" dirty="0">
                  <a:solidFill>
                    <a:srgbClr val="000000"/>
                  </a:solidFill>
                </a:endParaRPr>
              </a:p>
            </p:txBody>
          </p:sp>
        </p:grpSp>
        <p:pic>
          <p:nvPicPr>
            <p:cNvPr id="57" name="Picture 56" descr="600px-Pipeline_5.png"/>
            <p:cNvPicPr>
              <a:picLocks noChangeAspect="1"/>
            </p:cNvPicPr>
            <p:nvPr/>
          </p:nvPicPr>
          <p:blipFill>
            <a:blip r:embed="rId8"/>
            <a:stretch>
              <a:fillRect/>
            </a:stretch>
          </p:blipFill>
          <p:spPr>
            <a:xfrm>
              <a:off x="4875262" y="4921249"/>
              <a:ext cx="908064" cy="654673"/>
            </a:xfrm>
            <a:prstGeom prst="rect">
              <a:avLst/>
            </a:prstGeom>
          </p:spPr>
        </p:pic>
        <p:grpSp>
          <p:nvGrpSpPr>
            <p:cNvPr id="10" name="Group 88"/>
            <p:cNvGrpSpPr/>
            <p:nvPr/>
          </p:nvGrpSpPr>
          <p:grpSpPr>
            <a:xfrm>
              <a:off x="6108909" y="5194300"/>
              <a:ext cx="2127517" cy="361950"/>
              <a:chOff x="6108909" y="5194300"/>
              <a:chExt cx="2127517" cy="361950"/>
            </a:xfrm>
          </p:grpSpPr>
          <p:grpSp>
            <p:nvGrpSpPr>
              <p:cNvPr id="11" name="Group 68"/>
              <p:cNvGrpSpPr/>
              <p:nvPr/>
            </p:nvGrpSpPr>
            <p:grpSpPr>
              <a:xfrm>
                <a:off x="7499559" y="5194300"/>
                <a:ext cx="736867" cy="342900"/>
                <a:chOff x="7499559" y="5194300"/>
                <a:chExt cx="736867" cy="342900"/>
              </a:xfrm>
            </p:grpSpPr>
            <p:sp>
              <p:nvSpPr>
                <p:cNvPr id="114" name="TextBox 113"/>
                <p:cNvSpPr txBox="1"/>
                <p:nvPr/>
              </p:nvSpPr>
              <p:spPr>
                <a:xfrm>
                  <a:off x="7532797" y="5196494"/>
                  <a:ext cx="703629" cy="307777"/>
                </a:xfrm>
                <a:prstGeom prst="rect">
                  <a:avLst/>
                </a:prstGeom>
                <a:noFill/>
              </p:spPr>
              <p:txBody>
                <a:bodyPr wrap="square" rtlCol="0">
                  <a:spAutoFit/>
                </a:bodyPr>
                <a:lstStyle/>
                <a:p>
                  <a:r>
                    <a:rPr lang="en-US" sz="1400" dirty="0" smtClean="0"/>
                    <a:t>A</a:t>
                  </a:r>
                  <a:r>
                    <a:rPr lang="en-US" sz="1400" baseline="-25000" dirty="0" smtClean="0"/>
                    <a:t>3</a:t>
                  </a:r>
                  <a:r>
                    <a:rPr lang="en-US" sz="1400" dirty="0" smtClean="0"/>
                    <a:t>+B</a:t>
                  </a:r>
                  <a:r>
                    <a:rPr lang="en-US" sz="1400" baseline="-25000" dirty="0" smtClean="0"/>
                    <a:t>3</a:t>
                  </a:r>
                  <a:endParaRPr lang="en-US" sz="1400" dirty="0"/>
                </a:p>
              </p:txBody>
            </p:sp>
            <p:sp>
              <p:nvSpPr>
                <p:cNvPr id="104" name="Freeform 103"/>
                <p:cNvSpPr/>
                <p:nvPr/>
              </p:nvSpPr>
              <p:spPr>
                <a:xfrm>
                  <a:off x="7499559" y="5194300"/>
                  <a:ext cx="666541" cy="342900"/>
                </a:xfrm>
                <a:custGeom>
                  <a:avLst/>
                  <a:gdLst>
                    <a:gd name="connsiteX0" fmla="*/ 749300 w 2197100"/>
                    <a:gd name="connsiteY0" fmla="*/ 0 h 603250"/>
                    <a:gd name="connsiteX1" fmla="*/ 0 w 2197100"/>
                    <a:gd name="connsiteY1" fmla="*/ 603250 h 603250"/>
                    <a:gd name="connsiteX2" fmla="*/ 1568450 w 2197100"/>
                    <a:gd name="connsiteY2" fmla="*/ 603250 h 603250"/>
                    <a:gd name="connsiteX3" fmla="*/ 2197100 w 2197100"/>
                    <a:gd name="connsiteY3" fmla="*/ 0 h 603250"/>
                    <a:gd name="connsiteX4" fmla="*/ 749300 w 2197100"/>
                    <a:gd name="connsiteY4" fmla="*/ 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100" h="603250">
                      <a:moveTo>
                        <a:pt x="749300" y="0"/>
                      </a:moveTo>
                      <a:lnTo>
                        <a:pt x="0" y="603250"/>
                      </a:lnTo>
                      <a:lnTo>
                        <a:pt x="1568450" y="603250"/>
                      </a:lnTo>
                      <a:lnTo>
                        <a:pt x="2197100" y="0"/>
                      </a:lnTo>
                      <a:lnTo>
                        <a:pt x="7493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dirty="0">
                    <a:solidFill>
                      <a:srgbClr val="000000"/>
                    </a:solidFill>
                  </a:endParaRPr>
                </a:p>
              </p:txBody>
            </p:sp>
          </p:grpSp>
          <p:grpSp>
            <p:nvGrpSpPr>
              <p:cNvPr id="12" name="Group 79"/>
              <p:cNvGrpSpPr/>
              <p:nvPr/>
            </p:nvGrpSpPr>
            <p:grpSpPr>
              <a:xfrm>
                <a:off x="7036009" y="5200650"/>
                <a:ext cx="736867" cy="342900"/>
                <a:chOff x="7499559" y="5194300"/>
                <a:chExt cx="736867" cy="342900"/>
              </a:xfrm>
            </p:grpSpPr>
            <p:sp>
              <p:nvSpPr>
                <p:cNvPr id="81" name="TextBox 80"/>
                <p:cNvSpPr txBox="1"/>
                <p:nvPr/>
              </p:nvSpPr>
              <p:spPr>
                <a:xfrm>
                  <a:off x="7532797" y="5196494"/>
                  <a:ext cx="703629" cy="307777"/>
                </a:xfrm>
                <a:prstGeom prst="rect">
                  <a:avLst/>
                </a:prstGeom>
                <a:noFill/>
              </p:spPr>
              <p:txBody>
                <a:bodyPr wrap="square" rtlCol="0">
                  <a:spAutoFit/>
                </a:bodyPr>
                <a:lstStyle/>
                <a:p>
                  <a:r>
                    <a:rPr lang="en-US" sz="1400" dirty="0" smtClean="0"/>
                    <a:t>A</a:t>
                  </a:r>
                  <a:r>
                    <a:rPr lang="en-US" sz="1400" baseline="-25000" dirty="0" smtClean="0"/>
                    <a:t>2</a:t>
                  </a:r>
                  <a:r>
                    <a:rPr lang="en-US" sz="1400" dirty="0" smtClean="0"/>
                    <a:t>+B</a:t>
                  </a:r>
                  <a:r>
                    <a:rPr lang="en-US" sz="1400" baseline="-25000" dirty="0" smtClean="0"/>
                    <a:t>2</a:t>
                  </a:r>
                  <a:endParaRPr lang="en-US" sz="1400" dirty="0"/>
                </a:p>
              </p:txBody>
            </p:sp>
            <p:sp>
              <p:nvSpPr>
                <p:cNvPr id="82" name="Freeform 81"/>
                <p:cNvSpPr/>
                <p:nvPr/>
              </p:nvSpPr>
              <p:spPr>
                <a:xfrm>
                  <a:off x="7499559" y="5194300"/>
                  <a:ext cx="666541" cy="342900"/>
                </a:xfrm>
                <a:custGeom>
                  <a:avLst/>
                  <a:gdLst>
                    <a:gd name="connsiteX0" fmla="*/ 749300 w 2197100"/>
                    <a:gd name="connsiteY0" fmla="*/ 0 h 603250"/>
                    <a:gd name="connsiteX1" fmla="*/ 0 w 2197100"/>
                    <a:gd name="connsiteY1" fmla="*/ 603250 h 603250"/>
                    <a:gd name="connsiteX2" fmla="*/ 1568450 w 2197100"/>
                    <a:gd name="connsiteY2" fmla="*/ 603250 h 603250"/>
                    <a:gd name="connsiteX3" fmla="*/ 2197100 w 2197100"/>
                    <a:gd name="connsiteY3" fmla="*/ 0 h 603250"/>
                    <a:gd name="connsiteX4" fmla="*/ 749300 w 2197100"/>
                    <a:gd name="connsiteY4" fmla="*/ 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100" h="603250">
                      <a:moveTo>
                        <a:pt x="749300" y="0"/>
                      </a:moveTo>
                      <a:lnTo>
                        <a:pt x="0" y="603250"/>
                      </a:lnTo>
                      <a:lnTo>
                        <a:pt x="1568450" y="603250"/>
                      </a:lnTo>
                      <a:lnTo>
                        <a:pt x="2197100" y="0"/>
                      </a:lnTo>
                      <a:lnTo>
                        <a:pt x="7493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dirty="0">
                    <a:solidFill>
                      <a:srgbClr val="000000"/>
                    </a:solidFill>
                  </a:endParaRPr>
                </a:p>
              </p:txBody>
            </p:sp>
          </p:grpSp>
          <p:grpSp>
            <p:nvGrpSpPr>
              <p:cNvPr id="13" name="Group 82"/>
              <p:cNvGrpSpPr/>
              <p:nvPr/>
            </p:nvGrpSpPr>
            <p:grpSpPr>
              <a:xfrm>
                <a:off x="6572459" y="5207000"/>
                <a:ext cx="736867" cy="342900"/>
                <a:chOff x="7499559" y="5194300"/>
                <a:chExt cx="736867" cy="342900"/>
              </a:xfrm>
            </p:grpSpPr>
            <p:sp>
              <p:nvSpPr>
                <p:cNvPr id="84" name="TextBox 83"/>
                <p:cNvSpPr txBox="1"/>
                <p:nvPr/>
              </p:nvSpPr>
              <p:spPr>
                <a:xfrm>
                  <a:off x="7532797" y="5196494"/>
                  <a:ext cx="703629" cy="307777"/>
                </a:xfrm>
                <a:prstGeom prst="rect">
                  <a:avLst/>
                </a:prstGeom>
                <a:noFill/>
              </p:spPr>
              <p:txBody>
                <a:bodyPr wrap="square" rtlCol="0">
                  <a:spAutoFit/>
                </a:bodyPr>
                <a:lstStyle/>
                <a:p>
                  <a:r>
                    <a:rPr lang="en-US" sz="1400" dirty="0" smtClean="0"/>
                    <a:t>A</a:t>
                  </a:r>
                  <a:r>
                    <a:rPr lang="en-US" sz="1400" baseline="-25000" dirty="0" smtClean="0"/>
                    <a:t>1</a:t>
                  </a:r>
                  <a:r>
                    <a:rPr lang="en-US" sz="1400" dirty="0" smtClean="0"/>
                    <a:t>+B</a:t>
                  </a:r>
                  <a:r>
                    <a:rPr lang="en-US" sz="1400" baseline="-25000" dirty="0" smtClean="0"/>
                    <a:t>1</a:t>
                  </a:r>
                  <a:endParaRPr lang="en-US" sz="1400" dirty="0"/>
                </a:p>
              </p:txBody>
            </p:sp>
            <p:sp>
              <p:nvSpPr>
                <p:cNvPr id="85" name="Freeform 84"/>
                <p:cNvSpPr/>
                <p:nvPr/>
              </p:nvSpPr>
              <p:spPr>
                <a:xfrm>
                  <a:off x="7499559" y="5194300"/>
                  <a:ext cx="666541" cy="342900"/>
                </a:xfrm>
                <a:custGeom>
                  <a:avLst/>
                  <a:gdLst>
                    <a:gd name="connsiteX0" fmla="*/ 749300 w 2197100"/>
                    <a:gd name="connsiteY0" fmla="*/ 0 h 603250"/>
                    <a:gd name="connsiteX1" fmla="*/ 0 w 2197100"/>
                    <a:gd name="connsiteY1" fmla="*/ 603250 h 603250"/>
                    <a:gd name="connsiteX2" fmla="*/ 1568450 w 2197100"/>
                    <a:gd name="connsiteY2" fmla="*/ 603250 h 603250"/>
                    <a:gd name="connsiteX3" fmla="*/ 2197100 w 2197100"/>
                    <a:gd name="connsiteY3" fmla="*/ 0 h 603250"/>
                    <a:gd name="connsiteX4" fmla="*/ 749300 w 2197100"/>
                    <a:gd name="connsiteY4" fmla="*/ 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100" h="603250">
                      <a:moveTo>
                        <a:pt x="749300" y="0"/>
                      </a:moveTo>
                      <a:lnTo>
                        <a:pt x="0" y="603250"/>
                      </a:lnTo>
                      <a:lnTo>
                        <a:pt x="1568450" y="603250"/>
                      </a:lnTo>
                      <a:lnTo>
                        <a:pt x="2197100" y="0"/>
                      </a:lnTo>
                      <a:lnTo>
                        <a:pt x="7493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dirty="0">
                    <a:solidFill>
                      <a:srgbClr val="000000"/>
                    </a:solidFill>
                  </a:endParaRPr>
                </a:p>
              </p:txBody>
            </p:sp>
          </p:grpSp>
          <p:grpSp>
            <p:nvGrpSpPr>
              <p:cNvPr id="14" name="Group 85"/>
              <p:cNvGrpSpPr/>
              <p:nvPr/>
            </p:nvGrpSpPr>
            <p:grpSpPr>
              <a:xfrm>
                <a:off x="6108909" y="5213350"/>
                <a:ext cx="736867" cy="342900"/>
                <a:chOff x="7499559" y="5194300"/>
                <a:chExt cx="736867" cy="342900"/>
              </a:xfrm>
            </p:grpSpPr>
            <p:sp>
              <p:nvSpPr>
                <p:cNvPr id="87" name="TextBox 86"/>
                <p:cNvSpPr txBox="1"/>
                <p:nvPr/>
              </p:nvSpPr>
              <p:spPr>
                <a:xfrm>
                  <a:off x="7532797" y="5196494"/>
                  <a:ext cx="703629" cy="307777"/>
                </a:xfrm>
                <a:prstGeom prst="rect">
                  <a:avLst/>
                </a:prstGeom>
                <a:noFill/>
              </p:spPr>
              <p:txBody>
                <a:bodyPr wrap="square" rtlCol="0">
                  <a:spAutoFit/>
                </a:bodyPr>
                <a:lstStyle/>
                <a:p>
                  <a:r>
                    <a:rPr lang="en-US" sz="1400" dirty="0" smtClean="0"/>
                    <a:t>A</a:t>
                  </a:r>
                  <a:r>
                    <a:rPr lang="en-US" sz="1400" baseline="-25000" dirty="0" smtClean="0"/>
                    <a:t>0</a:t>
                  </a:r>
                  <a:r>
                    <a:rPr lang="en-US" sz="1400" dirty="0" smtClean="0"/>
                    <a:t>+B</a:t>
                  </a:r>
                  <a:r>
                    <a:rPr lang="en-US" sz="1400" baseline="-25000" dirty="0" smtClean="0"/>
                    <a:t>0</a:t>
                  </a:r>
                  <a:endParaRPr lang="en-US" sz="1400" dirty="0"/>
                </a:p>
              </p:txBody>
            </p:sp>
            <p:sp>
              <p:nvSpPr>
                <p:cNvPr id="88" name="Freeform 87"/>
                <p:cNvSpPr/>
                <p:nvPr/>
              </p:nvSpPr>
              <p:spPr>
                <a:xfrm>
                  <a:off x="7499559" y="5194300"/>
                  <a:ext cx="666541" cy="342900"/>
                </a:xfrm>
                <a:custGeom>
                  <a:avLst/>
                  <a:gdLst>
                    <a:gd name="connsiteX0" fmla="*/ 749300 w 2197100"/>
                    <a:gd name="connsiteY0" fmla="*/ 0 h 603250"/>
                    <a:gd name="connsiteX1" fmla="*/ 0 w 2197100"/>
                    <a:gd name="connsiteY1" fmla="*/ 603250 h 603250"/>
                    <a:gd name="connsiteX2" fmla="*/ 1568450 w 2197100"/>
                    <a:gd name="connsiteY2" fmla="*/ 603250 h 603250"/>
                    <a:gd name="connsiteX3" fmla="*/ 2197100 w 2197100"/>
                    <a:gd name="connsiteY3" fmla="*/ 0 h 603250"/>
                    <a:gd name="connsiteX4" fmla="*/ 749300 w 2197100"/>
                    <a:gd name="connsiteY4" fmla="*/ 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100" h="603250">
                      <a:moveTo>
                        <a:pt x="749300" y="0"/>
                      </a:moveTo>
                      <a:lnTo>
                        <a:pt x="0" y="603250"/>
                      </a:lnTo>
                      <a:lnTo>
                        <a:pt x="1568450" y="603250"/>
                      </a:lnTo>
                      <a:lnTo>
                        <a:pt x="2197100" y="0"/>
                      </a:lnTo>
                      <a:lnTo>
                        <a:pt x="7493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dirty="0">
                    <a:solidFill>
                      <a:srgbClr val="000000"/>
                    </a:solidFill>
                  </a:endParaRPr>
                </a:p>
              </p:txBody>
            </p:sp>
          </p:grpSp>
        </p:grpSp>
      </p:grpSp>
      <p:sp>
        <p:nvSpPr>
          <p:cNvPr id="64" name="TextBox 63"/>
          <p:cNvSpPr txBox="1"/>
          <p:nvPr/>
        </p:nvSpPr>
        <p:spPr>
          <a:xfrm>
            <a:off x="7903699" y="359513"/>
            <a:ext cx="940861" cy="646331"/>
          </a:xfrm>
          <a:prstGeom prst="rect">
            <a:avLst/>
          </a:prstGeom>
          <a:noFill/>
        </p:spPr>
        <p:txBody>
          <a:bodyPr wrap="square" rtlCol="0">
            <a:spAutoFit/>
          </a:bodyPr>
          <a:lstStyle/>
          <a:p>
            <a:r>
              <a:rPr lang="en-US" dirty="0" smtClean="0">
                <a:solidFill>
                  <a:srgbClr val="FF0000"/>
                </a:solidFill>
              </a:rPr>
              <a:t>Today’s</a:t>
            </a:r>
          </a:p>
          <a:p>
            <a:r>
              <a:rPr lang="en-US" dirty="0" smtClean="0">
                <a:solidFill>
                  <a:srgbClr val="FF0000"/>
                </a:solidFill>
              </a:rPr>
              <a:t>Lecture</a:t>
            </a:r>
            <a:endParaRPr lang="en-US" dirty="0">
              <a:solidFill>
                <a:srgbClr val="FF0000"/>
              </a:solidFill>
            </a:endParaRPr>
          </a:p>
        </p:txBody>
      </p:sp>
      <p:sp>
        <p:nvSpPr>
          <p:cNvPr id="61" name="Date Placeholder 60"/>
          <p:cNvSpPr>
            <a:spLocks noGrp="1"/>
          </p:cNvSpPr>
          <p:nvPr>
            <p:ph type="dt" sz="half" idx="10"/>
          </p:nvPr>
        </p:nvSpPr>
        <p:spPr/>
        <p:txBody>
          <a:bodyPr/>
          <a:lstStyle/>
          <a:p>
            <a:fld id="{9C4CE4B8-C8C0-DE46-8527-362F6C20D11E}" type="datetime1">
              <a:rPr lang="en-US" smtClean="0"/>
              <a:pPr/>
              <a:t>8/10/2011</a:t>
            </a:fld>
            <a:endParaRPr lang="en-US" dirty="0"/>
          </a:p>
        </p:txBody>
      </p:sp>
      <p:sp>
        <p:nvSpPr>
          <p:cNvPr id="62" name="Slide Number Placeholder 61"/>
          <p:cNvSpPr>
            <a:spLocks noGrp="1"/>
          </p:cNvSpPr>
          <p:nvPr>
            <p:ph type="sldNum" sz="quarter" idx="12"/>
          </p:nvPr>
        </p:nvSpPr>
        <p:spPr/>
        <p:txBody>
          <a:bodyPr/>
          <a:lstStyle/>
          <a:p>
            <a:fld id="{3CC63E4C-4642-794D-A2FD-70F6B81535F5}" type="slidenum">
              <a:rPr lang="en-US" smtClean="0"/>
              <a:pPr/>
              <a:t>5</a:t>
            </a:fld>
            <a:endParaRPr lang="en-US" dirty="0"/>
          </a:p>
        </p:txBody>
      </p:sp>
      <p:sp>
        <p:nvSpPr>
          <p:cNvPr id="63" name="Footer Placeholder 62"/>
          <p:cNvSpPr>
            <a:spLocks noGrp="1"/>
          </p:cNvSpPr>
          <p:nvPr>
            <p:ph type="ftr" sz="quarter" idx="11"/>
          </p:nvPr>
        </p:nvSpPr>
        <p:spPr/>
        <p:txBody>
          <a:bodyPr/>
          <a:lstStyle/>
          <a:p>
            <a:r>
              <a:rPr lang="en-US" dirty="0" smtClean="0"/>
              <a:t>Summer 2011 -- Lecture #29</a:t>
            </a:r>
            <a:endParaRPr lang="en-US" dirty="0"/>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686800" cy="1143000"/>
          </a:xfrm>
        </p:spPr>
        <p:txBody>
          <a:bodyPr>
            <a:normAutofit fontScale="90000"/>
          </a:bodyPr>
          <a:lstStyle/>
          <a:p>
            <a:r>
              <a:rPr lang="en-US" dirty="0" smtClean="0"/>
              <a:t>6 Great Ideas in Computer Architecture</a:t>
            </a:r>
            <a:endParaRPr lang="en-US" dirty="0"/>
          </a:p>
        </p:txBody>
      </p:sp>
      <p:sp>
        <p:nvSpPr>
          <p:cNvPr id="6" name="Content Placeholder 5"/>
          <p:cNvSpPr>
            <a:spLocks noGrp="1"/>
          </p:cNvSpPr>
          <p:nvPr>
            <p:ph idx="1"/>
          </p:nvPr>
        </p:nvSpPr>
        <p:spPr/>
        <p:txBody>
          <a:bodyPr/>
          <a:lstStyle/>
          <a:p>
            <a:pPr marL="514350" indent="-514350">
              <a:buFont typeface="+mj-lt"/>
              <a:buAutoNum type="arabicPeriod"/>
            </a:pPr>
            <a:r>
              <a:rPr lang="en-US" dirty="0" smtClean="0"/>
              <a:t>Layers of Representation/Interpretation</a:t>
            </a:r>
          </a:p>
          <a:p>
            <a:pPr marL="514350" indent="-514350">
              <a:buFont typeface="+mj-lt"/>
              <a:buAutoNum type="arabicPeriod"/>
            </a:pPr>
            <a:r>
              <a:rPr lang="en-US" dirty="0" smtClean="0"/>
              <a:t>Moore’s Law</a:t>
            </a:r>
          </a:p>
          <a:p>
            <a:pPr marL="514350" indent="-514350">
              <a:buFont typeface="+mj-lt"/>
              <a:buAutoNum type="arabicPeriod"/>
            </a:pPr>
            <a:r>
              <a:rPr lang="en-US" dirty="0" smtClean="0"/>
              <a:t>Principle of Locality/Memory Hierarchy</a:t>
            </a:r>
          </a:p>
          <a:p>
            <a:pPr marL="514350" indent="-514350">
              <a:buFont typeface="+mj-lt"/>
              <a:buAutoNum type="arabicPeriod"/>
            </a:pPr>
            <a:r>
              <a:rPr lang="en-US" dirty="0" smtClean="0"/>
              <a:t>Parallelism</a:t>
            </a:r>
          </a:p>
          <a:p>
            <a:pPr marL="514350" indent="-514350">
              <a:buFont typeface="+mj-lt"/>
              <a:buAutoNum type="arabicPeriod"/>
            </a:pPr>
            <a:r>
              <a:rPr lang="en-US" dirty="0" smtClean="0"/>
              <a:t>Performance Measurement &amp; Improvement</a:t>
            </a:r>
          </a:p>
          <a:p>
            <a:pPr marL="514350" indent="-514350">
              <a:buFont typeface="+mj-lt"/>
              <a:buAutoNum type="arabicPeriod"/>
            </a:pPr>
            <a:r>
              <a:rPr lang="en-US" dirty="0" smtClean="0"/>
              <a:t>Dependability via Redundancy</a:t>
            </a:r>
          </a:p>
        </p:txBody>
      </p:sp>
      <p:sp>
        <p:nvSpPr>
          <p:cNvPr id="3" name="Date Placeholder 2"/>
          <p:cNvSpPr>
            <a:spLocks noGrp="1"/>
          </p:cNvSpPr>
          <p:nvPr>
            <p:ph type="dt" sz="half" idx="10"/>
          </p:nvPr>
        </p:nvSpPr>
        <p:spPr/>
        <p:txBody>
          <a:bodyPr/>
          <a:lstStyle/>
          <a:p>
            <a:fld id="{B4295D6C-3624-5B48-981E-8DA0105D2A47}" type="datetime1">
              <a:rPr lang="en-US" smtClean="0"/>
              <a:pPr/>
              <a:t>8/9/2011</a:t>
            </a:fld>
            <a:endParaRPr lang="en-US"/>
          </a:p>
        </p:txBody>
      </p:sp>
      <p:sp>
        <p:nvSpPr>
          <p:cNvPr id="4" name="Footer Placeholder 3"/>
          <p:cNvSpPr>
            <a:spLocks noGrp="1"/>
          </p:cNvSpPr>
          <p:nvPr>
            <p:ph type="ftr" sz="quarter" idx="11"/>
          </p:nvPr>
        </p:nvSpPr>
        <p:spPr/>
        <p:txBody>
          <a:bodyPr/>
          <a:lstStyle/>
          <a:p>
            <a:r>
              <a:rPr lang="en-US" dirty="0" smtClean="0"/>
              <a:t>Summer 2011 </a:t>
            </a:r>
            <a:r>
              <a:rPr lang="en-US" dirty="0" smtClean="0"/>
              <a:t>-- </a:t>
            </a:r>
            <a:r>
              <a:rPr lang="en-US" dirty="0" smtClean="0"/>
              <a:t>Lecture #30</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6</a:t>
            </a:fld>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5"/>
          <p:cNvSpPr>
            <a:spLocks noGrp="1" noChangeArrowheads="1"/>
          </p:cNvSpPr>
          <p:nvPr>
            <p:ph type="title"/>
          </p:nvPr>
        </p:nvSpPr>
        <p:spPr>
          <a:xfrm>
            <a:off x="254000" y="274638"/>
            <a:ext cx="8686800" cy="1143000"/>
          </a:xfrm>
        </p:spPr>
        <p:txBody>
          <a:bodyPr/>
          <a:lstStyle/>
          <a:p>
            <a:pPr eaLnBrk="1" hangingPunct="1">
              <a:lnSpc>
                <a:spcPct val="80000"/>
              </a:lnSpc>
            </a:pPr>
            <a:r>
              <a:rPr lang="en-US" sz="4000" dirty="0" smtClean="0"/>
              <a:t>#1: Levels </a:t>
            </a:r>
            <a:r>
              <a:rPr lang="en-US" sz="4000" dirty="0" smtClean="0"/>
              <a:t>of Representation/Interpretation</a:t>
            </a:r>
          </a:p>
        </p:txBody>
      </p:sp>
      <p:sp>
        <p:nvSpPr>
          <p:cNvPr id="28676" name="Rectangle 18"/>
          <p:cNvSpPr>
            <a:spLocks noGrp="1" noChangeArrowheads="1"/>
          </p:cNvSpPr>
          <p:nvPr>
            <p:ph type="body" sz="half" idx="4294967295"/>
          </p:nvPr>
        </p:nvSpPr>
        <p:spPr>
          <a:xfrm>
            <a:off x="4624388" y="2201863"/>
            <a:ext cx="3848100" cy="896937"/>
          </a:xfrm>
        </p:spPr>
        <p:txBody>
          <a:bodyPr rtlCol="0">
            <a:normAutofit lnSpcReduction="10000"/>
          </a:bodyPr>
          <a:lstStyle/>
          <a:p>
            <a:pPr eaLnBrk="1" fontAlgn="auto" hangingPunct="1">
              <a:lnSpc>
                <a:spcPct val="90000"/>
              </a:lnSpc>
              <a:spcBef>
                <a:spcPct val="0"/>
              </a:spcBef>
              <a:spcAft>
                <a:spcPts val="0"/>
              </a:spcAft>
              <a:buFont typeface="Times" charset="0"/>
              <a:buNone/>
              <a:tabLst>
                <a:tab pos="1066800" algn="l"/>
              </a:tabLst>
              <a:defRPr/>
            </a:pPr>
            <a:r>
              <a:rPr lang="en-US" sz="1600" dirty="0" err="1">
                <a:solidFill>
                  <a:srgbClr val="FF0000"/>
                </a:solidFill>
                <a:ea typeface="+mn-ea"/>
                <a:cs typeface="+mn-cs"/>
              </a:rPr>
              <a:t>lw</a:t>
            </a:r>
            <a:r>
              <a:rPr lang="en-US" sz="1600" dirty="0">
                <a:solidFill>
                  <a:srgbClr val="FF0000"/>
                </a:solidFill>
                <a:ea typeface="+mn-ea"/>
                <a:cs typeface="+mn-cs"/>
              </a:rPr>
              <a:t>	  $t0, 0($2)</a:t>
            </a:r>
          </a:p>
          <a:p>
            <a:pPr eaLnBrk="1" fontAlgn="auto" hangingPunct="1">
              <a:lnSpc>
                <a:spcPct val="90000"/>
              </a:lnSpc>
              <a:spcBef>
                <a:spcPct val="0"/>
              </a:spcBef>
              <a:spcAft>
                <a:spcPts val="0"/>
              </a:spcAft>
              <a:buFont typeface="Times" charset="0"/>
              <a:buNone/>
              <a:tabLst>
                <a:tab pos="1066800" algn="l"/>
              </a:tabLst>
              <a:defRPr/>
            </a:pPr>
            <a:r>
              <a:rPr lang="en-US" sz="1600" dirty="0" err="1">
                <a:solidFill>
                  <a:srgbClr val="FF0000"/>
                </a:solidFill>
                <a:ea typeface="+mn-ea"/>
                <a:cs typeface="+mn-cs"/>
              </a:rPr>
              <a:t>lw</a:t>
            </a:r>
            <a:r>
              <a:rPr lang="en-US" sz="1600" dirty="0">
                <a:solidFill>
                  <a:srgbClr val="FF0000"/>
                </a:solidFill>
                <a:ea typeface="+mn-ea"/>
                <a:cs typeface="+mn-cs"/>
              </a:rPr>
              <a:t>	  $t1, 4($2)</a:t>
            </a:r>
          </a:p>
          <a:p>
            <a:pPr eaLnBrk="1" fontAlgn="auto" hangingPunct="1">
              <a:lnSpc>
                <a:spcPct val="90000"/>
              </a:lnSpc>
              <a:spcBef>
                <a:spcPct val="0"/>
              </a:spcBef>
              <a:spcAft>
                <a:spcPts val="0"/>
              </a:spcAft>
              <a:buFont typeface="Times" charset="0"/>
              <a:buNone/>
              <a:tabLst>
                <a:tab pos="1066800" algn="l"/>
              </a:tabLst>
              <a:defRPr/>
            </a:pPr>
            <a:r>
              <a:rPr lang="en-US" sz="1600" dirty="0" err="1">
                <a:solidFill>
                  <a:srgbClr val="FF0000"/>
                </a:solidFill>
                <a:ea typeface="+mn-ea"/>
                <a:cs typeface="+mn-cs"/>
              </a:rPr>
              <a:t>sw</a:t>
            </a:r>
            <a:r>
              <a:rPr lang="en-US" sz="1600" dirty="0">
                <a:solidFill>
                  <a:srgbClr val="FF0000"/>
                </a:solidFill>
                <a:ea typeface="+mn-ea"/>
                <a:cs typeface="+mn-cs"/>
              </a:rPr>
              <a:t>	  $t1, 0($2)</a:t>
            </a:r>
          </a:p>
          <a:p>
            <a:pPr eaLnBrk="1" fontAlgn="auto" hangingPunct="1">
              <a:spcBef>
                <a:spcPct val="0"/>
              </a:spcBef>
              <a:spcAft>
                <a:spcPts val="0"/>
              </a:spcAft>
              <a:buFont typeface="Times" charset="0"/>
              <a:buNone/>
              <a:tabLst>
                <a:tab pos="1066800" algn="l"/>
              </a:tabLst>
              <a:defRPr/>
            </a:pPr>
            <a:r>
              <a:rPr lang="en-US" sz="1600" dirty="0" err="1">
                <a:solidFill>
                  <a:srgbClr val="FF0000"/>
                </a:solidFill>
                <a:ea typeface="+mn-ea"/>
                <a:cs typeface="+mn-cs"/>
              </a:rPr>
              <a:t>sw</a:t>
            </a:r>
            <a:r>
              <a:rPr lang="en-US" sz="1600" dirty="0">
                <a:solidFill>
                  <a:srgbClr val="FF0000"/>
                </a:solidFill>
                <a:ea typeface="+mn-ea"/>
                <a:cs typeface="+mn-cs"/>
              </a:rPr>
              <a:t>	  $t0, 4($2)</a:t>
            </a:r>
          </a:p>
        </p:txBody>
      </p:sp>
      <p:graphicFrame>
        <p:nvGraphicFramePr>
          <p:cNvPr id="22530" name="Object 2"/>
          <p:cNvGraphicFramePr>
            <a:graphicFrameLocks noChangeAspect="1"/>
          </p:cNvGraphicFramePr>
          <p:nvPr>
            <p:ph sz="quarter" idx="4294967295"/>
          </p:nvPr>
        </p:nvGraphicFramePr>
        <p:xfrm>
          <a:off x="4624388" y="5549900"/>
          <a:ext cx="1828800" cy="1257300"/>
        </p:xfrm>
        <a:graphic>
          <a:graphicData uri="http://schemas.openxmlformats.org/presentationml/2006/ole">
            <p:oleObj spid="_x0000_s59394" name="Image" r:id="rId4" imgW="3492063" imgH="2400000" progId="">
              <p:embed/>
            </p:oleObj>
          </a:graphicData>
        </a:graphic>
      </p:graphicFrame>
      <p:sp>
        <p:nvSpPr>
          <p:cNvPr id="22533" name="Rectangle 7"/>
          <p:cNvSpPr>
            <a:spLocks noChangeArrowheads="1"/>
          </p:cNvSpPr>
          <p:nvPr/>
        </p:nvSpPr>
        <p:spPr bwMode="auto">
          <a:xfrm>
            <a:off x="857250" y="1435100"/>
            <a:ext cx="2590800" cy="528638"/>
          </a:xfrm>
          <a:prstGeom prst="rect">
            <a:avLst/>
          </a:prstGeom>
          <a:noFill/>
          <a:ln w="28575">
            <a:solidFill>
              <a:schemeClr val="tx1"/>
            </a:solidFill>
            <a:miter lim="800000"/>
            <a:headEnd/>
            <a:tailEnd/>
          </a:ln>
        </p:spPr>
        <p:txBody>
          <a:bodyPr lIns="63500" tIns="25400" rIns="63500" bIns="25400">
            <a:prstTxWarp prst="textNoShape">
              <a:avLst/>
            </a:prstTxWarp>
            <a:spAutoFit/>
          </a:bodyPr>
          <a:lstStyle/>
          <a:p>
            <a:pPr algn="ctr">
              <a:lnSpc>
                <a:spcPct val="85000"/>
              </a:lnSpc>
              <a:spcBef>
                <a:spcPct val="41000"/>
              </a:spcBef>
            </a:pPr>
            <a:r>
              <a:rPr lang="en-US" b="1">
                <a:latin typeface="Calibri" charset="0"/>
              </a:rPr>
              <a:t>High Level Language</a:t>
            </a:r>
            <a:br>
              <a:rPr lang="en-US" b="1">
                <a:latin typeface="Calibri" charset="0"/>
              </a:rPr>
            </a:br>
            <a:r>
              <a:rPr lang="en-US" b="1">
                <a:latin typeface="Calibri" charset="0"/>
              </a:rPr>
              <a:t>Program (e.g., C)</a:t>
            </a:r>
          </a:p>
        </p:txBody>
      </p:sp>
      <p:sp>
        <p:nvSpPr>
          <p:cNvPr id="22534" name="Rectangle 8"/>
          <p:cNvSpPr>
            <a:spLocks noChangeArrowheads="1"/>
          </p:cNvSpPr>
          <p:nvPr/>
        </p:nvSpPr>
        <p:spPr bwMode="auto">
          <a:xfrm>
            <a:off x="857250" y="2381250"/>
            <a:ext cx="2800350" cy="528638"/>
          </a:xfrm>
          <a:prstGeom prst="rect">
            <a:avLst/>
          </a:prstGeom>
          <a:noFill/>
          <a:ln w="28575">
            <a:solidFill>
              <a:schemeClr val="tx1"/>
            </a:solidFill>
            <a:miter lim="800000"/>
            <a:headEnd/>
            <a:tailEnd/>
          </a:ln>
        </p:spPr>
        <p:txBody>
          <a:bodyPr lIns="63500" tIns="25400" rIns="63500" bIns="25400">
            <a:prstTxWarp prst="textNoShape">
              <a:avLst/>
            </a:prstTxWarp>
            <a:spAutoFit/>
          </a:bodyPr>
          <a:lstStyle/>
          <a:p>
            <a:pPr algn="ctr">
              <a:lnSpc>
                <a:spcPct val="85000"/>
              </a:lnSpc>
              <a:spcBef>
                <a:spcPct val="41000"/>
              </a:spcBef>
            </a:pPr>
            <a:r>
              <a:rPr lang="en-US" b="1">
                <a:solidFill>
                  <a:srgbClr val="FF0000"/>
                </a:solidFill>
                <a:latin typeface="Calibri" charset="0"/>
              </a:rPr>
              <a:t>Assembly  Language Program (e.g., MIPS)</a:t>
            </a:r>
          </a:p>
        </p:txBody>
      </p:sp>
      <p:sp>
        <p:nvSpPr>
          <p:cNvPr id="22535" name="Rectangle 9"/>
          <p:cNvSpPr>
            <a:spLocks noChangeArrowheads="1"/>
          </p:cNvSpPr>
          <p:nvPr/>
        </p:nvSpPr>
        <p:spPr bwMode="auto">
          <a:xfrm>
            <a:off x="908050" y="3295650"/>
            <a:ext cx="2590800" cy="546100"/>
          </a:xfrm>
          <a:prstGeom prst="rect">
            <a:avLst/>
          </a:prstGeom>
          <a:noFill/>
          <a:ln w="28575">
            <a:solidFill>
              <a:schemeClr val="tx1"/>
            </a:solidFill>
            <a:miter lim="800000"/>
            <a:headEnd/>
            <a:tailEnd/>
          </a:ln>
        </p:spPr>
        <p:txBody>
          <a:bodyPr lIns="63500" tIns="25400" rIns="63500" bIns="25400">
            <a:prstTxWarp prst="textNoShape">
              <a:avLst/>
            </a:prstTxWarp>
            <a:spAutoFit/>
          </a:bodyPr>
          <a:lstStyle/>
          <a:p>
            <a:pPr algn="ctr">
              <a:lnSpc>
                <a:spcPct val="85000"/>
              </a:lnSpc>
              <a:spcBef>
                <a:spcPct val="41000"/>
              </a:spcBef>
            </a:pPr>
            <a:r>
              <a:rPr lang="en-US" b="1">
                <a:latin typeface="Calibri" charset="0"/>
              </a:rPr>
              <a:t>Machine  Language Program (MIPS)</a:t>
            </a:r>
          </a:p>
        </p:txBody>
      </p:sp>
      <p:sp>
        <p:nvSpPr>
          <p:cNvPr id="22536" name="Rectangle 10"/>
          <p:cNvSpPr>
            <a:spLocks noChangeArrowheads="1"/>
          </p:cNvSpPr>
          <p:nvPr/>
        </p:nvSpPr>
        <p:spPr bwMode="auto">
          <a:xfrm>
            <a:off x="304800" y="4667250"/>
            <a:ext cx="4038600" cy="561975"/>
          </a:xfrm>
          <a:prstGeom prst="rect">
            <a:avLst/>
          </a:prstGeom>
          <a:noFill/>
          <a:ln w="28575">
            <a:pattFill prst="pct70">
              <a:fgClr>
                <a:schemeClr val="tx1"/>
              </a:fgClr>
              <a:bgClr>
                <a:schemeClr val="bg1"/>
              </a:bgClr>
            </a:pattFill>
            <a:miter lim="800000"/>
            <a:headEnd/>
            <a:tailEnd/>
          </a:ln>
        </p:spPr>
        <p:txBody>
          <a:bodyPr lIns="63500" tIns="25400" rIns="63500" bIns="25400">
            <a:prstTxWarp prst="textNoShape">
              <a:avLst/>
            </a:prstTxWarp>
            <a:spAutoFit/>
          </a:bodyPr>
          <a:lstStyle/>
          <a:p>
            <a:pPr algn="ctr">
              <a:lnSpc>
                <a:spcPct val="88000"/>
              </a:lnSpc>
              <a:spcBef>
                <a:spcPct val="43000"/>
              </a:spcBef>
            </a:pPr>
            <a:r>
              <a:rPr lang="en-US" b="1">
                <a:solidFill>
                  <a:srgbClr val="3366FF"/>
                </a:solidFill>
                <a:latin typeface="Calibri" charset="0"/>
              </a:rPr>
              <a:t>Hardware Architecture Description</a:t>
            </a:r>
            <a:br>
              <a:rPr lang="en-US" b="1">
                <a:solidFill>
                  <a:srgbClr val="3366FF"/>
                </a:solidFill>
                <a:latin typeface="Calibri" charset="0"/>
              </a:rPr>
            </a:br>
            <a:r>
              <a:rPr lang="en-US" b="1">
                <a:solidFill>
                  <a:srgbClr val="3366FF"/>
                </a:solidFill>
                <a:latin typeface="Calibri" charset="0"/>
              </a:rPr>
              <a:t>(e.g., block diagrams)</a:t>
            </a:r>
            <a:r>
              <a:rPr lang="en-US">
                <a:solidFill>
                  <a:srgbClr val="3366FF"/>
                </a:solidFill>
                <a:latin typeface="Calibri" charset="0"/>
              </a:rPr>
              <a:t> </a:t>
            </a:r>
          </a:p>
        </p:txBody>
      </p:sp>
      <p:sp>
        <p:nvSpPr>
          <p:cNvPr id="22537" name="Line 11"/>
          <p:cNvSpPr>
            <a:spLocks noChangeShapeType="1"/>
          </p:cNvSpPr>
          <p:nvPr/>
        </p:nvSpPr>
        <p:spPr bwMode="auto">
          <a:xfrm>
            <a:off x="2057400" y="1981200"/>
            <a:ext cx="0" cy="40005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22538" name="Rectangle 13"/>
          <p:cNvSpPr>
            <a:spLocks noChangeArrowheads="1"/>
          </p:cNvSpPr>
          <p:nvPr/>
        </p:nvSpPr>
        <p:spPr bwMode="auto">
          <a:xfrm>
            <a:off x="2197100" y="2076450"/>
            <a:ext cx="1308100" cy="284163"/>
          </a:xfrm>
          <a:prstGeom prst="rect">
            <a:avLst/>
          </a:prstGeom>
          <a:noFill/>
          <a:ln w="12700">
            <a:noFill/>
            <a:miter lim="800000"/>
            <a:headEnd/>
            <a:tailEnd/>
          </a:ln>
        </p:spPr>
        <p:txBody>
          <a:bodyPr lIns="63500" tIns="25400" rIns="63500" bIns="25400">
            <a:prstTxWarp prst="textNoShape">
              <a:avLst/>
            </a:prstTxWarp>
            <a:spAutoFit/>
          </a:bodyPr>
          <a:lstStyle/>
          <a:p>
            <a:pPr>
              <a:lnSpc>
                <a:spcPct val="85000"/>
              </a:lnSpc>
            </a:pPr>
            <a:r>
              <a:rPr lang="en-US" b="1" i="1">
                <a:latin typeface="Calibri" charset="0"/>
              </a:rPr>
              <a:t>Compiler</a:t>
            </a:r>
          </a:p>
        </p:txBody>
      </p:sp>
      <p:sp>
        <p:nvSpPr>
          <p:cNvPr id="22539" name="Rectangle 14"/>
          <p:cNvSpPr>
            <a:spLocks noChangeArrowheads="1"/>
          </p:cNvSpPr>
          <p:nvPr/>
        </p:nvSpPr>
        <p:spPr bwMode="auto">
          <a:xfrm>
            <a:off x="2222500" y="2990850"/>
            <a:ext cx="1435100" cy="284163"/>
          </a:xfrm>
          <a:prstGeom prst="rect">
            <a:avLst/>
          </a:prstGeom>
          <a:noFill/>
          <a:ln w="12700">
            <a:noFill/>
            <a:miter lim="800000"/>
            <a:headEnd/>
            <a:tailEnd/>
          </a:ln>
        </p:spPr>
        <p:txBody>
          <a:bodyPr lIns="63500" tIns="25400" rIns="63500" bIns="25400">
            <a:prstTxWarp prst="textNoShape">
              <a:avLst/>
            </a:prstTxWarp>
            <a:spAutoFit/>
          </a:bodyPr>
          <a:lstStyle/>
          <a:p>
            <a:pPr>
              <a:lnSpc>
                <a:spcPct val="85000"/>
              </a:lnSpc>
            </a:pPr>
            <a:r>
              <a:rPr lang="en-US" b="1" i="1">
                <a:latin typeface="Calibri" charset="0"/>
              </a:rPr>
              <a:t>Assembler</a:t>
            </a:r>
          </a:p>
        </p:txBody>
      </p:sp>
      <p:sp>
        <p:nvSpPr>
          <p:cNvPr id="22540" name="Line 15"/>
          <p:cNvSpPr>
            <a:spLocks noChangeShapeType="1"/>
          </p:cNvSpPr>
          <p:nvPr/>
        </p:nvSpPr>
        <p:spPr bwMode="auto">
          <a:xfrm>
            <a:off x="2108200" y="3816350"/>
            <a:ext cx="0" cy="85090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22541" name="Rectangle 16"/>
          <p:cNvSpPr>
            <a:spLocks noChangeArrowheads="1"/>
          </p:cNvSpPr>
          <p:nvPr/>
        </p:nvSpPr>
        <p:spPr bwMode="auto">
          <a:xfrm>
            <a:off x="381000" y="4057650"/>
            <a:ext cx="1676400" cy="517525"/>
          </a:xfrm>
          <a:prstGeom prst="rect">
            <a:avLst/>
          </a:prstGeom>
          <a:noFill/>
          <a:ln w="12700">
            <a:noFill/>
            <a:miter lim="800000"/>
            <a:headEnd/>
            <a:tailEnd/>
          </a:ln>
        </p:spPr>
        <p:txBody>
          <a:bodyPr lIns="63500" tIns="25400" rIns="63500" bIns="25400">
            <a:prstTxWarp prst="textNoShape">
              <a:avLst/>
            </a:prstTxWarp>
            <a:spAutoFit/>
          </a:bodyPr>
          <a:lstStyle/>
          <a:p>
            <a:pPr>
              <a:lnSpc>
                <a:spcPct val="85000"/>
              </a:lnSpc>
            </a:pPr>
            <a:r>
              <a:rPr lang="en-US" b="1" i="1">
                <a:latin typeface="Calibri" charset="0"/>
              </a:rPr>
              <a:t>Machine Interpretation</a:t>
            </a:r>
          </a:p>
        </p:txBody>
      </p:sp>
      <p:sp>
        <p:nvSpPr>
          <p:cNvPr id="22542" name="Rectangle 17"/>
          <p:cNvSpPr>
            <a:spLocks noChangeArrowheads="1"/>
          </p:cNvSpPr>
          <p:nvPr/>
        </p:nvSpPr>
        <p:spPr bwMode="auto">
          <a:xfrm>
            <a:off x="4624388" y="1336675"/>
            <a:ext cx="3086100" cy="709613"/>
          </a:xfrm>
          <a:prstGeom prst="rect">
            <a:avLst/>
          </a:prstGeom>
          <a:noFill/>
          <a:ln w="12700">
            <a:noFill/>
            <a:miter lim="800000"/>
            <a:headEnd/>
            <a:tailEnd/>
          </a:ln>
        </p:spPr>
        <p:txBody>
          <a:bodyPr lIns="63500" tIns="25400" rIns="63500" bIns="25400">
            <a:prstTxWarp prst="textNoShape">
              <a:avLst/>
            </a:prstTxWarp>
            <a:spAutoFit/>
          </a:bodyPr>
          <a:lstStyle/>
          <a:p>
            <a:pPr marL="342900" indent="-342900">
              <a:lnSpc>
                <a:spcPct val="78000"/>
              </a:lnSpc>
            </a:pPr>
            <a:r>
              <a:rPr lang="en-US" b="1">
                <a:latin typeface="Calibri" charset="0"/>
              </a:rPr>
              <a:t>temp = v[k];</a:t>
            </a:r>
          </a:p>
          <a:p>
            <a:pPr marL="342900" indent="-342900">
              <a:lnSpc>
                <a:spcPct val="78000"/>
              </a:lnSpc>
            </a:pPr>
            <a:r>
              <a:rPr lang="en-US" b="1">
                <a:latin typeface="Calibri" charset="0"/>
              </a:rPr>
              <a:t>v[k] = v[k+1];</a:t>
            </a:r>
          </a:p>
          <a:p>
            <a:pPr marL="342900" indent="-342900">
              <a:lnSpc>
                <a:spcPct val="78000"/>
              </a:lnSpc>
            </a:pPr>
            <a:r>
              <a:rPr lang="en-US" b="1">
                <a:latin typeface="Calibri" charset="0"/>
              </a:rPr>
              <a:t>v[k+1] = temp;</a:t>
            </a:r>
            <a:endParaRPr lang="en-US" sz="1200">
              <a:latin typeface="Calibri" charset="0"/>
            </a:endParaRPr>
          </a:p>
        </p:txBody>
      </p:sp>
      <p:sp>
        <p:nvSpPr>
          <p:cNvPr id="22543" name="Rectangle 19"/>
          <p:cNvSpPr>
            <a:spLocks noChangeArrowheads="1"/>
          </p:cNvSpPr>
          <p:nvPr/>
        </p:nvSpPr>
        <p:spPr bwMode="auto">
          <a:xfrm>
            <a:off x="4624388" y="4298950"/>
            <a:ext cx="2984500" cy="266700"/>
          </a:xfrm>
          <a:prstGeom prst="rect">
            <a:avLst/>
          </a:prstGeom>
          <a:noFill/>
          <a:ln w="12700">
            <a:noFill/>
            <a:miter lim="800000"/>
            <a:headEnd/>
            <a:tailEnd/>
          </a:ln>
        </p:spPr>
        <p:txBody>
          <a:bodyPr wrap="none" anchor="ctr">
            <a:prstTxWarp prst="textNoShape">
              <a:avLst/>
            </a:prstTxWarp>
          </a:bodyPr>
          <a:lstStyle/>
          <a:p>
            <a:endParaRPr lang="en-US">
              <a:latin typeface="Calibri" charset="0"/>
            </a:endParaRPr>
          </a:p>
        </p:txBody>
      </p:sp>
      <p:sp>
        <p:nvSpPr>
          <p:cNvPr id="22544" name="Rectangle 20"/>
          <p:cNvSpPr>
            <a:spLocks noChangeArrowheads="1"/>
          </p:cNvSpPr>
          <p:nvPr/>
        </p:nvSpPr>
        <p:spPr bwMode="auto">
          <a:xfrm>
            <a:off x="4624388" y="3125788"/>
            <a:ext cx="4384675" cy="950912"/>
          </a:xfrm>
          <a:prstGeom prst="rect">
            <a:avLst/>
          </a:prstGeom>
          <a:noFill/>
          <a:ln w="12700">
            <a:noFill/>
            <a:miter lim="800000"/>
            <a:headEnd/>
            <a:tailEnd/>
          </a:ln>
        </p:spPr>
        <p:txBody>
          <a:bodyPr wrap="none" lIns="90487" tIns="44450" rIns="90487" bIns="44450">
            <a:prstTxWarp prst="textNoShape">
              <a:avLst/>
            </a:prstTxWarp>
            <a:spAutoFit/>
          </a:bodyPr>
          <a:lstStyle/>
          <a:p>
            <a:r>
              <a:rPr lang="en-US" sz="1400">
                <a:latin typeface="Courier New" charset="0"/>
              </a:rPr>
              <a:t>0000 1001 1100 0110 1010 1111 0101 1000</a:t>
            </a:r>
          </a:p>
          <a:p>
            <a:r>
              <a:rPr lang="en-US" sz="1400">
                <a:latin typeface="Courier New" charset="0"/>
              </a:rPr>
              <a:t>1010 1111 0101 1000 0000 1001 1100 0110 </a:t>
            </a:r>
          </a:p>
          <a:p>
            <a:r>
              <a:rPr lang="en-US" sz="1400">
                <a:latin typeface="Courier New" charset="0"/>
              </a:rPr>
              <a:t>1100 0110 1010 1111 0101 1000 0000 1001 </a:t>
            </a:r>
          </a:p>
          <a:p>
            <a:r>
              <a:rPr lang="en-US" sz="1400">
                <a:latin typeface="Courier New" charset="0"/>
              </a:rPr>
              <a:t>0101 1000 0000 1001 1100 0110 1010 1111</a:t>
            </a:r>
            <a:r>
              <a:rPr lang="en-US" sz="1400">
                <a:latin typeface="Courier" charset="0"/>
              </a:rPr>
              <a:t> </a:t>
            </a:r>
          </a:p>
        </p:txBody>
      </p:sp>
      <p:sp>
        <p:nvSpPr>
          <p:cNvPr id="22545" name="Rectangle 22"/>
          <p:cNvSpPr>
            <a:spLocks noChangeArrowheads="1"/>
          </p:cNvSpPr>
          <p:nvPr/>
        </p:nvSpPr>
        <p:spPr bwMode="auto">
          <a:xfrm>
            <a:off x="844550" y="3816350"/>
            <a:ext cx="2730500" cy="139700"/>
          </a:xfrm>
          <a:prstGeom prst="rect">
            <a:avLst/>
          </a:prstGeom>
          <a:solidFill>
            <a:srgbClr val="FF8DA0"/>
          </a:solidFill>
          <a:ln w="12700">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22546" name="Line 23"/>
          <p:cNvSpPr>
            <a:spLocks noChangeShapeType="1"/>
          </p:cNvSpPr>
          <p:nvPr/>
        </p:nvSpPr>
        <p:spPr bwMode="auto">
          <a:xfrm>
            <a:off x="2085975" y="2922588"/>
            <a:ext cx="0" cy="40005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22547" name="Rectangle 24"/>
          <p:cNvSpPr>
            <a:spLocks noChangeArrowheads="1"/>
          </p:cNvSpPr>
          <p:nvPr/>
        </p:nvSpPr>
        <p:spPr bwMode="auto">
          <a:xfrm>
            <a:off x="609600" y="6070600"/>
            <a:ext cx="3708400" cy="561975"/>
          </a:xfrm>
          <a:prstGeom prst="rect">
            <a:avLst/>
          </a:prstGeom>
          <a:noFill/>
          <a:ln w="28575">
            <a:pattFill prst="pct70">
              <a:fgClr>
                <a:schemeClr val="tx1"/>
              </a:fgClr>
              <a:bgClr>
                <a:schemeClr val="bg1"/>
              </a:bgClr>
            </a:pattFill>
            <a:miter lim="800000"/>
            <a:headEnd/>
            <a:tailEnd/>
          </a:ln>
        </p:spPr>
        <p:txBody>
          <a:bodyPr lIns="63500" tIns="25400" rIns="63500" bIns="25400">
            <a:prstTxWarp prst="textNoShape">
              <a:avLst/>
            </a:prstTxWarp>
            <a:spAutoFit/>
          </a:bodyPr>
          <a:lstStyle/>
          <a:p>
            <a:pPr algn="ctr">
              <a:lnSpc>
                <a:spcPct val="88000"/>
              </a:lnSpc>
              <a:spcBef>
                <a:spcPct val="43000"/>
              </a:spcBef>
            </a:pPr>
            <a:r>
              <a:rPr lang="en-US" b="1">
                <a:solidFill>
                  <a:srgbClr val="005400"/>
                </a:solidFill>
                <a:latin typeface="Calibri" charset="0"/>
              </a:rPr>
              <a:t>Logic Circuit Description</a:t>
            </a:r>
            <a:br>
              <a:rPr lang="en-US" b="1">
                <a:solidFill>
                  <a:srgbClr val="005400"/>
                </a:solidFill>
                <a:latin typeface="Calibri" charset="0"/>
              </a:rPr>
            </a:br>
            <a:r>
              <a:rPr lang="en-US" b="1">
                <a:solidFill>
                  <a:srgbClr val="005400"/>
                </a:solidFill>
                <a:latin typeface="Calibri" charset="0"/>
              </a:rPr>
              <a:t>(Circuit Schematic Diagrams)</a:t>
            </a:r>
          </a:p>
        </p:txBody>
      </p:sp>
      <p:sp>
        <p:nvSpPr>
          <p:cNvPr id="22548" name="Line 26"/>
          <p:cNvSpPr>
            <a:spLocks noChangeShapeType="1"/>
          </p:cNvSpPr>
          <p:nvPr/>
        </p:nvSpPr>
        <p:spPr bwMode="auto">
          <a:xfrm>
            <a:off x="2286000" y="5224463"/>
            <a:ext cx="0" cy="85090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22549" name="Rectangle 27"/>
          <p:cNvSpPr>
            <a:spLocks noChangeArrowheads="1"/>
          </p:cNvSpPr>
          <p:nvPr/>
        </p:nvSpPr>
        <p:spPr bwMode="auto">
          <a:xfrm>
            <a:off x="381000" y="5368925"/>
            <a:ext cx="1981200" cy="517525"/>
          </a:xfrm>
          <a:prstGeom prst="rect">
            <a:avLst/>
          </a:prstGeom>
          <a:noFill/>
          <a:ln w="12700">
            <a:noFill/>
            <a:miter lim="800000"/>
            <a:headEnd/>
            <a:tailEnd/>
          </a:ln>
        </p:spPr>
        <p:txBody>
          <a:bodyPr lIns="63500" tIns="25400" rIns="63500" bIns="25400">
            <a:prstTxWarp prst="textNoShape">
              <a:avLst/>
            </a:prstTxWarp>
            <a:spAutoFit/>
          </a:bodyPr>
          <a:lstStyle/>
          <a:p>
            <a:pPr>
              <a:lnSpc>
                <a:spcPct val="85000"/>
              </a:lnSpc>
            </a:pPr>
            <a:r>
              <a:rPr lang="en-US" b="1" i="1">
                <a:latin typeface="Calibri" charset="0"/>
              </a:rPr>
              <a:t>Architecture Implementation</a:t>
            </a:r>
          </a:p>
        </p:txBody>
      </p:sp>
      <p:pic>
        <p:nvPicPr>
          <p:cNvPr id="22550" name="Picture 35" descr="Picture 1"/>
          <p:cNvPicPr>
            <a:picLocks noChangeAspect="1" noChangeArrowheads="1"/>
          </p:cNvPicPr>
          <p:nvPr/>
        </p:nvPicPr>
        <p:blipFill>
          <a:blip r:embed="rId5"/>
          <a:srcRect/>
          <a:stretch>
            <a:fillRect/>
          </a:stretch>
        </p:blipFill>
        <p:spPr bwMode="auto">
          <a:xfrm>
            <a:off x="4624388" y="4178300"/>
            <a:ext cx="1638300" cy="1373188"/>
          </a:xfrm>
          <a:prstGeom prst="rect">
            <a:avLst/>
          </a:prstGeom>
          <a:noFill/>
          <a:ln w="9525">
            <a:noFill/>
            <a:miter lim="800000"/>
            <a:headEnd/>
            <a:tailEnd/>
          </a:ln>
        </p:spPr>
      </p:pic>
      <p:sp>
        <p:nvSpPr>
          <p:cNvPr id="22551" name="Rectangle 36"/>
          <p:cNvSpPr>
            <a:spLocks noChangeArrowheads="1"/>
          </p:cNvSpPr>
          <p:nvPr/>
        </p:nvSpPr>
        <p:spPr bwMode="auto">
          <a:xfrm>
            <a:off x="6008688" y="5291138"/>
            <a:ext cx="304800" cy="336550"/>
          </a:xfrm>
          <a:prstGeom prst="rect">
            <a:avLst/>
          </a:prstGeom>
          <a:solidFill>
            <a:schemeClr val="bg1"/>
          </a:solidFill>
          <a:ln w="12700">
            <a:noFill/>
            <a:miter lim="800000"/>
            <a:headEnd/>
            <a:tailEnd/>
          </a:ln>
        </p:spPr>
        <p:txBody>
          <a:bodyPr wrap="none" anchor="ctr">
            <a:prstTxWarp prst="textNoShape">
              <a:avLst/>
            </a:prstTxWarp>
          </a:bodyPr>
          <a:lstStyle/>
          <a:p>
            <a:endParaRPr lang="en-US">
              <a:latin typeface="Calibri" charset="0"/>
            </a:endParaRPr>
          </a:p>
        </p:txBody>
      </p:sp>
      <p:sp>
        <p:nvSpPr>
          <p:cNvPr id="22552" name="TextBox 24"/>
          <p:cNvSpPr txBox="1">
            <a:spLocks noChangeArrowheads="1"/>
          </p:cNvSpPr>
          <p:nvPr/>
        </p:nvSpPr>
        <p:spPr bwMode="auto">
          <a:xfrm>
            <a:off x="6367463" y="2184400"/>
            <a:ext cx="2582862" cy="830263"/>
          </a:xfrm>
          <a:prstGeom prst="rect">
            <a:avLst/>
          </a:prstGeom>
          <a:noFill/>
          <a:ln w="9525">
            <a:noFill/>
            <a:miter lim="800000"/>
            <a:headEnd/>
            <a:tailEnd/>
          </a:ln>
        </p:spPr>
        <p:txBody>
          <a:bodyPr wrap="none">
            <a:prstTxWarp prst="textNoShape">
              <a:avLst/>
            </a:prstTxWarp>
            <a:spAutoFit/>
          </a:bodyPr>
          <a:lstStyle/>
          <a:p>
            <a:pPr algn="r"/>
            <a:r>
              <a:rPr lang="en-US" sz="1600">
                <a:latin typeface="Calibri" charset="0"/>
              </a:rPr>
              <a:t>Anything can be represented</a:t>
            </a:r>
            <a:br>
              <a:rPr lang="en-US" sz="1600">
                <a:latin typeface="Calibri" charset="0"/>
              </a:rPr>
            </a:br>
            <a:r>
              <a:rPr lang="en-US" sz="1600">
                <a:latin typeface="Calibri" charset="0"/>
              </a:rPr>
              <a:t>as a </a:t>
            </a:r>
            <a:r>
              <a:rPr lang="en-US" sz="1600" i="1">
                <a:latin typeface="Calibri" charset="0"/>
              </a:rPr>
              <a:t>number</a:t>
            </a:r>
            <a:r>
              <a:rPr lang="en-US" sz="1600">
                <a:latin typeface="Calibri" charset="0"/>
              </a:rPr>
              <a:t>, </a:t>
            </a:r>
            <a:br>
              <a:rPr lang="en-US" sz="1600">
                <a:latin typeface="Calibri" charset="0"/>
              </a:rPr>
            </a:br>
            <a:r>
              <a:rPr lang="en-US" sz="1600">
                <a:latin typeface="Calibri" charset="0"/>
              </a:rPr>
              <a:t>i.e., data or instructions</a:t>
            </a:r>
          </a:p>
        </p:txBody>
      </p:sp>
      <p:sp>
        <p:nvSpPr>
          <p:cNvPr id="26" name="Date Placeholder 25"/>
          <p:cNvSpPr>
            <a:spLocks noGrp="1"/>
          </p:cNvSpPr>
          <p:nvPr>
            <p:ph type="dt" sz="quarter" idx="10"/>
          </p:nvPr>
        </p:nvSpPr>
        <p:spPr/>
        <p:txBody>
          <a:bodyPr/>
          <a:lstStyle/>
          <a:p>
            <a:pPr>
              <a:defRPr/>
            </a:pPr>
            <a:fld id="{2AA333E3-1878-5048-AB06-267BD03860C3}" type="datetime1">
              <a:rPr lang="en-US" smtClean="0"/>
              <a:pPr>
                <a:defRPr/>
              </a:pPr>
              <a:t>8/10/2011</a:t>
            </a:fld>
            <a:endParaRPr lang="en-US"/>
          </a:p>
        </p:txBody>
      </p:sp>
      <p:sp>
        <p:nvSpPr>
          <p:cNvPr id="27" name="Slide Number Placeholder 26"/>
          <p:cNvSpPr>
            <a:spLocks noGrp="1"/>
          </p:cNvSpPr>
          <p:nvPr>
            <p:ph type="sldNum" sz="quarter" idx="12"/>
          </p:nvPr>
        </p:nvSpPr>
        <p:spPr/>
        <p:txBody>
          <a:bodyPr/>
          <a:lstStyle/>
          <a:p>
            <a:pPr>
              <a:defRPr/>
            </a:pPr>
            <a:fld id="{4AD081B2-F72A-224E-8E5E-E946ED6B152B}" type="slidenum">
              <a:rPr lang="en-US"/>
              <a:pPr>
                <a:defRPr/>
              </a:pPr>
              <a:t>7</a:t>
            </a:fld>
            <a:endParaRPr lang="en-US"/>
          </a:p>
        </p:txBody>
      </p:sp>
      <p:sp>
        <p:nvSpPr>
          <p:cNvPr id="28" name="Footer Placeholder 27"/>
          <p:cNvSpPr>
            <a:spLocks noGrp="1"/>
          </p:cNvSpPr>
          <p:nvPr>
            <p:ph type="ftr" sz="quarter" idx="11"/>
          </p:nvPr>
        </p:nvSpPr>
        <p:spPr/>
        <p:txBody>
          <a:bodyPr/>
          <a:lstStyle/>
          <a:p>
            <a:pPr>
              <a:defRPr/>
            </a:pPr>
            <a:r>
              <a:rPr lang="en-US" dirty="0" smtClean="0"/>
              <a:t>Summer 2011 </a:t>
            </a:r>
            <a:r>
              <a:rPr lang="en-US" dirty="0" smtClean="0"/>
              <a:t>-- </a:t>
            </a:r>
            <a:r>
              <a:rPr lang="en-US" dirty="0" smtClean="0"/>
              <a:t>Lecture #30</a:t>
            </a:r>
            <a:endParaRPr lang="en-US" dirty="0"/>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5"/>
          <p:cNvSpPr>
            <a:spLocks noGrp="1" noChangeArrowheads="1"/>
          </p:cNvSpPr>
          <p:nvPr>
            <p:ph type="title"/>
          </p:nvPr>
        </p:nvSpPr>
        <p:spPr>
          <a:xfrm>
            <a:off x="342900" y="-79128"/>
            <a:ext cx="8686800" cy="1143000"/>
          </a:xfrm>
        </p:spPr>
        <p:txBody>
          <a:bodyPr>
            <a:normAutofit/>
          </a:bodyPr>
          <a:lstStyle/>
          <a:p>
            <a:pPr>
              <a:lnSpc>
                <a:spcPct val="80000"/>
              </a:lnSpc>
            </a:pPr>
            <a:r>
              <a:rPr lang="en-US" sz="3600" dirty="0" smtClean="0"/>
              <a:t>Call home, we’ve made HW/SW contact!</a:t>
            </a:r>
          </a:p>
        </p:txBody>
      </p:sp>
      <p:sp>
        <p:nvSpPr>
          <p:cNvPr id="28676" name="Rectangle 18"/>
          <p:cNvSpPr>
            <a:spLocks noGrp="1" noChangeArrowheads="1"/>
          </p:cNvSpPr>
          <p:nvPr>
            <p:ph type="body" sz="half" idx="4294967295"/>
          </p:nvPr>
        </p:nvSpPr>
        <p:spPr>
          <a:xfrm>
            <a:off x="4624389" y="2008440"/>
            <a:ext cx="3848100" cy="896937"/>
          </a:xfrm>
        </p:spPr>
        <p:txBody>
          <a:bodyPr rtlCol="0">
            <a:normAutofit lnSpcReduction="10000"/>
          </a:bodyPr>
          <a:lstStyle/>
          <a:p>
            <a:pPr eaLnBrk="1" fontAlgn="auto" hangingPunct="1">
              <a:lnSpc>
                <a:spcPct val="90000"/>
              </a:lnSpc>
              <a:spcBef>
                <a:spcPct val="0"/>
              </a:spcBef>
              <a:spcAft>
                <a:spcPts val="0"/>
              </a:spcAft>
              <a:buFont typeface="Times" charset="0"/>
              <a:buNone/>
              <a:tabLst>
                <a:tab pos="1066800" algn="l"/>
              </a:tabLst>
              <a:defRPr/>
            </a:pPr>
            <a:r>
              <a:rPr lang="en-US" sz="1600" dirty="0" err="1">
                <a:solidFill>
                  <a:srgbClr val="FF0000"/>
                </a:solidFill>
                <a:ea typeface="+mn-ea"/>
                <a:cs typeface="+mn-cs"/>
              </a:rPr>
              <a:t>lw</a:t>
            </a:r>
            <a:r>
              <a:rPr lang="en-US" sz="1600" dirty="0">
                <a:solidFill>
                  <a:srgbClr val="FF0000"/>
                </a:solidFill>
                <a:ea typeface="+mn-ea"/>
                <a:cs typeface="+mn-cs"/>
              </a:rPr>
              <a:t>	  $t0, 0($2)</a:t>
            </a:r>
          </a:p>
          <a:p>
            <a:pPr eaLnBrk="1" fontAlgn="auto" hangingPunct="1">
              <a:lnSpc>
                <a:spcPct val="90000"/>
              </a:lnSpc>
              <a:spcBef>
                <a:spcPct val="0"/>
              </a:spcBef>
              <a:spcAft>
                <a:spcPts val="0"/>
              </a:spcAft>
              <a:buFont typeface="Times" charset="0"/>
              <a:buNone/>
              <a:tabLst>
                <a:tab pos="1066800" algn="l"/>
              </a:tabLst>
              <a:defRPr/>
            </a:pPr>
            <a:r>
              <a:rPr lang="en-US" sz="1600" dirty="0" err="1">
                <a:solidFill>
                  <a:srgbClr val="FF0000"/>
                </a:solidFill>
                <a:ea typeface="+mn-ea"/>
                <a:cs typeface="+mn-cs"/>
              </a:rPr>
              <a:t>lw</a:t>
            </a:r>
            <a:r>
              <a:rPr lang="en-US" sz="1600" dirty="0">
                <a:solidFill>
                  <a:srgbClr val="FF0000"/>
                </a:solidFill>
                <a:ea typeface="+mn-ea"/>
                <a:cs typeface="+mn-cs"/>
              </a:rPr>
              <a:t>	  $t1, 4($2)</a:t>
            </a:r>
          </a:p>
          <a:p>
            <a:pPr eaLnBrk="1" fontAlgn="auto" hangingPunct="1">
              <a:lnSpc>
                <a:spcPct val="90000"/>
              </a:lnSpc>
              <a:spcBef>
                <a:spcPct val="0"/>
              </a:spcBef>
              <a:spcAft>
                <a:spcPts val="0"/>
              </a:spcAft>
              <a:buFont typeface="Times" charset="0"/>
              <a:buNone/>
              <a:tabLst>
                <a:tab pos="1066800" algn="l"/>
              </a:tabLst>
              <a:defRPr/>
            </a:pPr>
            <a:r>
              <a:rPr lang="en-US" sz="1600" dirty="0" err="1">
                <a:solidFill>
                  <a:srgbClr val="FF0000"/>
                </a:solidFill>
                <a:ea typeface="+mn-ea"/>
                <a:cs typeface="+mn-cs"/>
              </a:rPr>
              <a:t>sw</a:t>
            </a:r>
            <a:r>
              <a:rPr lang="en-US" sz="1600" dirty="0">
                <a:solidFill>
                  <a:srgbClr val="FF0000"/>
                </a:solidFill>
                <a:ea typeface="+mn-ea"/>
                <a:cs typeface="+mn-cs"/>
              </a:rPr>
              <a:t>	  $t1, 0($2)</a:t>
            </a:r>
          </a:p>
          <a:p>
            <a:pPr eaLnBrk="1" fontAlgn="auto" hangingPunct="1">
              <a:spcBef>
                <a:spcPct val="0"/>
              </a:spcBef>
              <a:spcAft>
                <a:spcPts val="0"/>
              </a:spcAft>
              <a:buFont typeface="Times" charset="0"/>
              <a:buNone/>
              <a:tabLst>
                <a:tab pos="1066800" algn="l"/>
              </a:tabLst>
              <a:defRPr/>
            </a:pPr>
            <a:r>
              <a:rPr lang="en-US" sz="1600" dirty="0" err="1">
                <a:solidFill>
                  <a:srgbClr val="FF0000"/>
                </a:solidFill>
                <a:ea typeface="+mn-ea"/>
                <a:cs typeface="+mn-cs"/>
              </a:rPr>
              <a:t>sw</a:t>
            </a:r>
            <a:r>
              <a:rPr lang="en-US" sz="1600" dirty="0">
                <a:solidFill>
                  <a:srgbClr val="FF0000"/>
                </a:solidFill>
                <a:ea typeface="+mn-ea"/>
                <a:cs typeface="+mn-cs"/>
              </a:rPr>
              <a:t>	  $t0, 4($2)</a:t>
            </a:r>
          </a:p>
        </p:txBody>
      </p:sp>
      <p:graphicFrame>
        <p:nvGraphicFramePr>
          <p:cNvPr id="21506" name="Object 2"/>
          <p:cNvGraphicFramePr>
            <a:graphicFrameLocks noChangeAspect="1"/>
          </p:cNvGraphicFramePr>
          <p:nvPr>
            <p:ph sz="quarter" idx="4294967295"/>
          </p:nvPr>
        </p:nvGraphicFramePr>
        <p:xfrm>
          <a:off x="4624388" y="5356476"/>
          <a:ext cx="1828800" cy="1257300"/>
        </p:xfrm>
        <a:graphic>
          <a:graphicData uri="http://schemas.openxmlformats.org/presentationml/2006/ole">
            <p:oleObj spid="_x0000_s120834" name="Image" r:id="rId5" imgW="3492063" imgH="2400000" progId="">
              <p:embed/>
            </p:oleObj>
          </a:graphicData>
        </a:graphic>
      </p:graphicFrame>
      <p:sp>
        <p:nvSpPr>
          <p:cNvPr id="21509" name="Rectangle 7"/>
          <p:cNvSpPr>
            <a:spLocks noChangeArrowheads="1"/>
          </p:cNvSpPr>
          <p:nvPr/>
        </p:nvSpPr>
        <p:spPr bwMode="auto">
          <a:xfrm>
            <a:off x="857251" y="1241676"/>
            <a:ext cx="2590800" cy="529119"/>
          </a:xfrm>
          <a:prstGeom prst="rect">
            <a:avLst/>
          </a:prstGeom>
          <a:noFill/>
          <a:ln w="28575">
            <a:solidFill>
              <a:schemeClr val="tx1"/>
            </a:solidFill>
            <a:miter lim="800000"/>
            <a:headEnd/>
            <a:tailEnd/>
          </a:ln>
        </p:spPr>
        <p:txBody>
          <a:bodyPr lIns="63500" tIns="25400" rIns="63500" bIns="25400">
            <a:prstTxWarp prst="textNoShape">
              <a:avLst/>
            </a:prstTxWarp>
            <a:spAutoFit/>
          </a:bodyPr>
          <a:lstStyle/>
          <a:p>
            <a:pPr algn="ctr">
              <a:lnSpc>
                <a:spcPct val="85000"/>
              </a:lnSpc>
              <a:spcBef>
                <a:spcPct val="41000"/>
              </a:spcBef>
            </a:pPr>
            <a:r>
              <a:rPr lang="en-US" b="1">
                <a:latin typeface="Calibri" charset="0"/>
              </a:rPr>
              <a:t>High Level Language</a:t>
            </a:r>
            <a:br>
              <a:rPr lang="en-US" b="1">
                <a:latin typeface="Calibri" charset="0"/>
              </a:rPr>
            </a:br>
            <a:r>
              <a:rPr lang="en-US" b="1">
                <a:latin typeface="Calibri" charset="0"/>
              </a:rPr>
              <a:t>Program (e.g., C)</a:t>
            </a:r>
          </a:p>
        </p:txBody>
      </p:sp>
      <p:sp>
        <p:nvSpPr>
          <p:cNvPr id="21510" name="Rectangle 8"/>
          <p:cNvSpPr>
            <a:spLocks noChangeArrowheads="1"/>
          </p:cNvSpPr>
          <p:nvPr/>
        </p:nvSpPr>
        <p:spPr bwMode="auto">
          <a:xfrm>
            <a:off x="857250" y="2187827"/>
            <a:ext cx="2800351" cy="529119"/>
          </a:xfrm>
          <a:prstGeom prst="rect">
            <a:avLst/>
          </a:prstGeom>
          <a:noFill/>
          <a:ln w="28575">
            <a:solidFill>
              <a:schemeClr val="tx1"/>
            </a:solidFill>
            <a:miter lim="800000"/>
            <a:headEnd/>
            <a:tailEnd/>
          </a:ln>
        </p:spPr>
        <p:txBody>
          <a:bodyPr lIns="63500" tIns="25400" rIns="63500" bIns="25400">
            <a:prstTxWarp prst="textNoShape">
              <a:avLst/>
            </a:prstTxWarp>
            <a:spAutoFit/>
          </a:bodyPr>
          <a:lstStyle/>
          <a:p>
            <a:pPr algn="ctr">
              <a:lnSpc>
                <a:spcPct val="85000"/>
              </a:lnSpc>
              <a:spcBef>
                <a:spcPct val="41000"/>
              </a:spcBef>
            </a:pPr>
            <a:r>
              <a:rPr lang="en-US" b="1" dirty="0">
                <a:solidFill>
                  <a:srgbClr val="FF0000"/>
                </a:solidFill>
                <a:latin typeface="Calibri" charset="0"/>
              </a:rPr>
              <a:t>Assembly  Language Program (e.g., MIPS)</a:t>
            </a:r>
          </a:p>
        </p:txBody>
      </p:sp>
      <p:sp>
        <p:nvSpPr>
          <p:cNvPr id="21511" name="Rectangle 9"/>
          <p:cNvSpPr>
            <a:spLocks noChangeArrowheads="1"/>
          </p:cNvSpPr>
          <p:nvPr/>
        </p:nvSpPr>
        <p:spPr bwMode="auto">
          <a:xfrm>
            <a:off x="908051" y="3102226"/>
            <a:ext cx="2590800" cy="529119"/>
          </a:xfrm>
          <a:prstGeom prst="rect">
            <a:avLst/>
          </a:prstGeom>
          <a:noFill/>
          <a:ln w="28575">
            <a:solidFill>
              <a:schemeClr val="tx1"/>
            </a:solidFill>
            <a:miter lim="800000"/>
            <a:headEnd/>
            <a:tailEnd/>
          </a:ln>
        </p:spPr>
        <p:txBody>
          <a:bodyPr lIns="63500" tIns="25400" rIns="63500" bIns="25400">
            <a:prstTxWarp prst="textNoShape">
              <a:avLst/>
            </a:prstTxWarp>
            <a:spAutoFit/>
          </a:bodyPr>
          <a:lstStyle/>
          <a:p>
            <a:pPr algn="ctr">
              <a:lnSpc>
                <a:spcPct val="85000"/>
              </a:lnSpc>
              <a:spcBef>
                <a:spcPct val="41000"/>
              </a:spcBef>
            </a:pPr>
            <a:r>
              <a:rPr lang="en-US" b="1">
                <a:latin typeface="Calibri" charset="0"/>
              </a:rPr>
              <a:t>Machine  Language Program (MIPS)</a:t>
            </a:r>
          </a:p>
        </p:txBody>
      </p:sp>
      <p:sp>
        <p:nvSpPr>
          <p:cNvPr id="21512" name="Rectangle 10"/>
          <p:cNvSpPr>
            <a:spLocks noChangeArrowheads="1"/>
          </p:cNvSpPr>
          <p:nvPr/>
        </p:nvSpPr>
        <p:spPr bwMode="auto">
          <a:xfrm>
            <a:off x="304800" y="4473827"/>
            <a:ext cx="4038600" cy="544354"/>
          </a:xfrm>
          <a:prstGeom prst="rect">
            <a:avLst/>
          </a:prstGeom>
          <a:noFill/>
          <a:ln w="28575">
            <a:pattFill prst="pct70">
              <a:fgClr>
                <a:schemeClr val="tx1"/>
              </a:fgClr>
              <a:bgClr>
                <a:schemeClr val="bg1"/>
              </a:bgClr>
            </a:pattFill>
            <a:miter lim="800000"/>
            <a:headEnd/>
            <a:tailEnd/>
          </a:ln>
        </p:spPr>
        <p:txBody>
          <a:bodyPr lIns="63500" tIns="25400" rIns="63500" bIns="25400">
            <a:prstTxWarp prst="textNoShape">
              <a:avLst/>
            </a:prstTxWarp>
            <a:spAutoFit/>
          </a:bodyPr>
          <a:lstStyle/>
          <a:p>
            <a:pPr algn="ctr">
              <a:lnSpc>
                <a:spcPct val="88000"/>
              </a:lnSpc>
              <a:spcBef>
                <a:spcPct val="43000"/>
              </a:spcBef>
            </a:pPr>
            <a:r>
              <a:rPr lang="en-US" b="1">
                <a:solidFill>
                  <a:srgbClr val="3366FF"/>
                </a:solidFill>
                <a:latin typeface="Calibri" charset="0"/>
              </a:rPr>
              <a:t>Hardware Architecture Description</a:t>
            </a:r>
            <a:br>
              <a:rPr lang="en-US" b="1">
                <a:solidFill>
                  <a:srgbClr val="3366FF"/>
                </a:solidFill>
                <a:latin typeface="Calibri" charset="0"/>
              </a:rPr>
            </a:br>
            <a:r>
              <a:rPr lang="en-US" b="1">
                <a:solidFill>
                  <a:srgbClr val="3366FF"/>
                </a:solidFill>
                <a:latin typeface="Calibri" charset="0"/>
              </a:rPr>
              <a:t>(e.g., block diagrams)</a:t>
            </a:r>
            <a:r>
              <a:rPr lang="en-US">
                <a:solidFill>
                  <a:srgbClr val="3366FF"/>
                </a:solidFill>
                <a:latin typeface="Calibri" charset="0"/>
              </a:rPr>
              <a:t> </a:t>
            </a:r>
          </a:p>
        </p:txBody>
      </p:sp>
      <p:sp>
        <p:nvSpPr>
          <p:cNvPr id="21513" name="Line 11"/>
          <p:cNvSpPr>
            <a:spLocks noChangeShapeType="1"/>
          </p:cNvSpPr>
          <p:nvPr/>
        </p:nvSpPr>
        <p:spPr bwMode="auto">
          <a:xfrm>
            <a:off x="2057400" y="1787776"/>
            <a:ext cx="0" cy="40005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21514" name="Rectangle 13"/>
          <p:cNvSpPr>
            <a:spLocks noChangeArrowheads="1"/>
          </p:cNvSpPr>
          <p:nvPr/>
        </p:nvSpPr>
        <p:spPr bwMode="auto">
          <a:xfrm>
            <a:off x="2197101" y="1883027"/>
            <a:ext cx="1308100" cy="293670"/>
          </a:xfrm>
          <a:prstGeom prst="rect">
            <a:avLst/>
          </a:prstGeom>
          <a:noFill/>
          <a:ln w="12700">
            <a:noFill/>
            <a:miter lim="800000"/>
            <a:headEnd/>
            <a:tailEnd/>
          </a:ln>
        </p:spPr>
        <p:txBody>
          <a:bodyPr lIns="63500" tIns="25400" rIns="63500" bIns="25400">
            <a:prstTxWarp prst="textNoShape">
              <a:avLst/>
            </a:prstTxWarp>
            <a:spAutoFit/>
          </a:bodyPr>
          <a:lstStyle/>
          <a:p>
            <a:pPr>
              <a:lnSpc>
                <a:spcPct val="85000"/>
              </a:lnSpc>
            </a:pPr>
            <a:r>
              <a:rPr lang="en-US" b="1" i="1">
                <a:latin typeface="Calibri" charset="0"/>
              </a:rPr>
              <a:t>Compiler</a:t>
            </a:r>
          </a:p>
        </p:txBody>
      </p:sp>
      <p:sp>
        <p:nvSpPr>
          <p:cNvPr id="21515" name="Rectangle 14"/>
          <p:cNvSpPr>
            <a:spLocks noChangeArrowheads="1"/>
          </p:cNvSpPr>
          <p:nvPr/>
        </p:nvSpPr>
        <p:spPr bwMode="auto">
          <a:xfrm>
            <a:off x="2222501" y="2797427"/>
            <a:ext cx="1435100" cy="293670"/>
          </a:xfrm>
          <a:prstGeom prst="rect">
            <a:avLst/>
          </a:prstGeom>
          <a:noFill/>
          <a:ln w="12700">
            <a:noFill/>
            <a:miter lim="800000"/>
            <a:headEnd/>
            <a:tailEnd/>
          </a:ln>
        </p:spPr>
        <p:txBody>
          <a:bodyPr lIns="63500" tIns="25400" rIns="63500" bIns="25400">
            <a:prstTxWarp prst="textNoShape">
              <a:avLst/>
            </a:prstTxWarp>
            <a:spAutoFit/>
          </a:bodyPr>
          <a:lstStyle/>
          <a:p>
            <a:pPr>
              <a:lnSpc>
                <a:spcPct val="85000"/>
              </a:lnSpc>
            </a:pPr>
            <a:r>
              <a:rPr lang="en-US" b="1" i="1">
                <a:latin typeface="Calibri" charset="0"/>
              </a:rPr>
              <a:t>Assembler</a:t>
            </a:r>
          </a:p>
        </p:txBody>
      </p:sp>
      <p:sp>
        <p:nvSpPr>
          <p:cNvPr id="21516" name="Line 15"/>
          <p:cNvSpPr>
            <a:spLocks noChangeShapeType="1"/>
          </p:cNvSpPr>
          <p:nvPr/>
        </p:nvSpPr>
        <p:spPr bwMode="auto">
          <a:xfrm>
            <a:off x="2108200" y="3622927"/>
            <a:ext cx="0" cy="85090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21517" name="Rectangle 16"/>
          <p:cNvSpPr>
            <a:spLocks noChangeArrowheads="1"/>
          </p:cNvSpPr>
          <p:nvPr/>
        </p:nvSpPr>
        <p:spPr bwMode="auto">
          <a:xfrm>
            <a:off x="381000" y="3864227"/>
            <a:ext cx="1676400" cy="529119"/>
          </a:xfrm>
          <a:prstGeom prst="rect">
            <a:avLst/>
          </a:prstGeom>
          <a:noFill/>
          <a:ln w="12700">
            <a:noFill/>
            <a:miter lim="800000"/>
            <a:headEnd/>
            <a:tailEnd/>
          </a:ln>
        </p:spPr>
        <p:txBody>
          <a:bodyPr lIns="63500" tIns="25400" rIns="63500" bIns="25400">
            <a:prstTxWarp prst="textNoShape">
              <a:avLst/>
            </a:prstTxWarp>
            <a:spAutoFit/>
          </a:bodyPr>
          <a:lstStyle/>
          <a:p>
            <a:pPr>
              <a:lnSpc>
                <a:spcPct val="85000"/>
              </a:lnSpc>
            </a:pPr>
            <a:r>
              <a:rPr lang="en-US" b="1" i="1">
                <a:latin typeface="Calibri" charset="0"/>
              </a:rPr>
              <a:t>Machine Interpretation</a:t>
            </a:r>
          </a:p>
        </p:txBody>
      </p:sp>
      <p:sp>
        <p:nvSpPr>
          <p:cNvPr id="21518" name="Rectangle 17"/>
          <p:cNvSpPr>
            <a:spLocks noChangeArrowheads="1"/>
          </p:cNvSpPr>
          <p:nvPr/>
        </p:nvSpPr>
        <p:spPr bwMode="auto">
          <a:xfrm>
            <a:off x="4624389" y="1143251"/>
            <a:ext cx="3086100" cy="709630"/>
          </a:xfrm>
          <a:prstGeom prst="rect">
            <a:avLst/>
          </a:prstGeom>
          <a:noFill/>
          <a:ln w="12700">
            <a:noFill/>
            <a:miter lim="800000"/>
            <a:headEnd/>
            <a:tailEnd/>
          </a:ln>
        </p:spPr>
        <p:txBody>
          <a:bodyPr lIns="63500" tIns="25400" rIns="63500" bIns="25400">
            <a:prstTxWarp prst="textNoShape">
              <a:avLst/>
            </a:prstTxWarp>
            <a:spAutoFit/>
          </a:bodyPr>
          <a:lstStyle/>
          <a:p>
            <a:pPr marL="342900" indent="-342900">
              <a:lnSpc>
                <a:spcPct val="78000"/>
              </a:lnSpc>
            </a:pPr>
            <a:r>
              <a:rPr lang="en-US" b="1">
                <a:latin typeface="Calibri" charset="0"/>
              </a:rPr>
              <a:t>temp = v[k];</a:t>
            </a:r>
          </a:p>
          <a:p>
            <a:pPr marL="342900" indent="-342900">
              <a:lnSpc>
                <a:spcPct val="78000"/>
              </a:lnSpc>
            </a:pPr>
            <a:r>
              <a:rPr lang="en-US" b="1">
                <a:latin typeface="Calibri" charset="0"/>
              </a:rPr>
              <a:t>v[k] = v[k+1];</a:t>
            </a:r>
          </a:p>
          <a:p>
            <a:pPr marL="342900" indent="-342900">
              <a:lnSpc>
                <a:spcPct val="78000"/>
              </a:lnSpc>
            </a:pPr>
            <a:r>
              <a:rPr lang="en-US" b="1">
                <a:latin typeface="Calibri" charset="0"/>
              </a:rPr>
              <a:t>v[k+1] = temp;</a:t>
            </a:r>
            <a:endParaRPr lang="en-US" sz="1200">
              <a:latin typeface="Calibri" charset="0"/>
            </a:endParaRPr>
          </a:p>
        </p:txBody>
      </p:sp>
      <p:sp>
        <p:nvSpPr>
          <p:cNvPr id="21519" name="Rectangle 19"/>
          <p:cNvSpPr>
            <a:spLocks noChangeArrowheads="1"/>
          </p:cNvSpPr>
          <p:nvPr/>
        </p:nvSpPr>
        <p:spPr bwMode="auto">
          <a:xfrm>
            <a:off x="4624389" y="4105526"/>
            <a:ext cx="2984500" cy="266700"/>
          </a:xfrm>
          <a:prstGeom prst="rect">
            <a:avLst/>
          </a:prstGeom>
          <a:noFill/>
          <a:ln w="12700">
            <a:noFill/>
            <a:miter lim="800000"/>
            <a:headEnd/>
            <a:tailEnd/>
          </a:ln>
        </p:spPr>
        <p:txBody>
          <a:bodyPr wrap="none" anchor="ctr">
            <a:prstTxWarp prst="textNoShape">
              <a:avLst/>
            </a:prstTxWarp>
          </a:bodyPr>
          <a:lstStyle/>
          <a:p>
            <a:endParaRPr lang="en-US">
              <a:latin typeface="Calibri" charset="0"/>
            </a:endParaRPr>
          </a:p>
        </p:txBody>
      </p:sp>
      <p:sp>
        <p:nvSpPr>
          <p:cNvPr id="21520" name="Rectangle 20"/>
          <p:cNvSpPr>
            <a:spLocks noChangeArrowheads="1"/>
          </p:cNvSpPr>
          <p:nvPr/>
        </p:nvSpPr>
        <p:spPr bwMode="auto">
          <a:xfrm>
            <a:off x="4624390" y="2932364"/>
            <a:ext cx="4384575" cy="951542"/>
          </a:xfrm>
          <a:prstGeom prst="rect">
            <a:avLst/>
          </a:prstGeom>
          <a:noFill/>
          <a:ln w="12700">
            <a:noFill/>
            <a:miter lim="800000"/>
            <a:headEnd/>
            <a:tailEnd/>
          </a:ln>
        </p:spPr>
        <p:txBody>
          <a:bodyPr wrap="none" lIns="90487" tIns="44450" rIns="90487" bIns="44450">
            <a:prstTxWarp prst="textNoShape">
              <a:avLst/>
            </a:prstTxWarp>
            <a:spAutoFit/>
          </a:bodyPr>
          <a:lstStyle/>
          <a:p>
            <a:r>
              <a:rPr lang="en-US" sz="1400">
                <a:latin typeface="Courier New" charset="0"/>
              </a:rPr>
              <a:t>0000 1001 1100 0110 1010 1111 0101 1000</a:t>
            </a:r>
          </a:p>
          <a:p>
            <a:r>
              <a:rPr lang="en-US" sz="1400">
                <a:latin typeface="Courier New" charset="0"/>
              </a:rPr>
              <a:t>1010 1111 0101 1000 0000 1001 1100 0110 </a:t>
            </a:r>
          </a:p>
          <a:p>
            <a:r>
              <a:rPr lang="en-US" sz="1400">
                <a:latin typeface="Courier New" charset="0"/>
              </a:rPr>
              <a:t>1100 0110 1010 1111 0101 1000 0000 1001 </a:t>
            </a:r>
          </a:p>
          <a:p>
            <a:r>
              <a:rPr lang="en-US" sz="1400">
                <a:latin typeface="Courier New" charset="0"/>
              </a:rPr>
              <a:t>0101 1000 0000 1001 1100 0110 1010 1111</a:t>
            </a:r>
            <a:r>
              <a:rPr lang="en-US" sz="1400">
                <a:latin typeface="Courier" charset="0"/>
              </a:rPr>
              <a:t> </a:t>
            </a:r>
          </a:p>
        </p:txBody>
      </p:sp>
      <p:sp>
        <p:nvSpPr>
          <p:cNvPr id="21521" name="Rectangle 22"/>
          <p:cNvSpPr>
            <a:spLocks noChangeArrowheads="1"/>
          </p:cNvSpPr>
          <p:nvPr/>
        </p:nvSpPr>
        <p:spPr bwMode="auto">
          <a:xfrm>
            <a:off x="844551" y="3622927"/>
            <a:ext cx="2730500" cy="139700"/>
          </a:xfrm>
          <a:prstGeom prst="rect">
            <a:avLst/>
          </a:prstGeom>
          <a:solidFill>
            <a:srgbClr val="FF8DA0"/>
          </a:solidFill>
          <a:ln w="12700">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21522" name="Line 23"/>
          <p:cNvSpPr>
            <a:spLocks noChangeShapeType="1"/>
          </p:cNvSpPr>
          <p:nvPr/>
        </p:nvSpPr>
        <p:spPr bwMode="auto">
          <a:xfrm>
            <a:off x="2085975" y="2729164"/>
            <a:ext cx="0" cy="40005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21523" name="Rectangle 24"/>
          <p:cNvSpPr>
            <a:spLocks noChangeArrowheads="1"/>
          </p:cNvSpPr>
          <p:nvPr/>
        </p:nvSpPr>
        <p:spPr bwMode="auto">
          <a:xfrm>
            <a:off x="609600" y="5877177"/>
            <a:ext cx="3708400" cy="544354"/>
          </a:xfrm>
          <a:prstGeom prst="rect">
            <a:avLst/>
          </a:prstGeom>
          <a:noFill/>
          <a:ln w="28575">
            <a:pattFill prst="pct70">
              <a:fgClr>
                <a:schemeClr val="tx1"/>
              </a:fgClr>
              <a:bgClr>
                <a:schemeClr val="bg1"/>
              </a:bgClr>
            </a:pattFill>
            <a:miter lim="800000"/>
            <a:headEnd/>
            <a:tailEnd/>
          </a:ln>
        </p:spPr>
        <p:txBody>
          <a:bodyPr lIns="63500" tIns="25400" rIns="63500" bIns="25400">
            <a:prstTxWarp prst="textNoShape">
              <a:avLst/>
            </a:prstTxWarp>
            <a:spAutoFit/>
          </a:bodyPr>
          <a:lstStyle/>
          <a:p>
            <a:pPr algn="ctr">
              <a:lnSpc>
                <a:spcPct val="88000"/>
              </a:lnSpc>
              <a:spcBef>
                <a:spcPct val="43000"/>
              </a:spcBef>
            </a:pPr>
            <a:r>
              <a:rPr lang="en-US" b="1">
                <a:solidFill>
                  <a:srgbClr val="005400"/>
                </a:solidFill>
                <a:latin typeface="Calibri" charset="0"/>
              </a:rPr>
              <a:t>Logic Circuit Description</a:t>
            </a:r>
            <a:br>
              <a:rPr lang="en-US" b="1">
                <a:solidFill>
                  <a:srgbClr val="005400"/>
                </a:solidFill>
                <a:latin typeface="Calibri" charset="0"/>
              </a:rPr>
            </a:br>
            <a:r>
              <a:rPr lang="en-US" b="1">
                <a:solidFill>
                  <a:srgbClr val="005400"/>
                </a:solidFill>
                <a:latin typeface="Calibri" charset="0"/>
              </a:rPr>
              <a:t>(Circuit Schematic Diagrams)</a:t>
            </a:r>
          </a:p>
        </p:txBody>
      </p:sp>
      <p:sp>
        <p:nvSpPr>
          <p:cNvPr id="21524" name="Line 26"/>
          <p:cNvSpPr>
            <a:spLocks noChangeShapeType="1"/>
          </p:cNvSpPr>
          <p:nvPr/>
        </p:nvSpPr>
        <p:spPr bwMode="auto">
          <a:xfrm>
            <a:off x="2286000" y="5031040"/>
            <a:ext cx="0" cy="85090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21525" name="Rectangle 27"/>
          <p:cNvSpPr>
            <a:spLocks noChangeArrowheads="1"/>
          </p:cNvSpPr>
          <p:nvPr/>
        </p:nvSpPr>
        <p:spPr bwMode="auto">
          <a:xfrm>
            <a:off x="381000" y="5175502"/>
            <a:ext cx="1981200" cy="529119"/>
          </a:xfrm>
          <a:prstGeom prst="rect">
            <a:avLst/>
          </a:prstGeom>
          <a:noFill/>
          <a:ln w="12700">
            <a:noFill/>
            <a:miter lim="800000"/>
            <a:headEnd/>
            <a:tailEnd/>
          </a:ln>
        </p:spPr>
        <p:txBody>
          <a:bodyPr lIns="63500" tIns="25400" rIns="63500" bIns="25400">
            <a:prstTxWarp prst="textNoShape">
              <a:avLst/>
            </a:prstTxWarp>
            <a:spAutoFit/>
          </a:bodyPr>
          <a:lstStyle/>
          <a:p>
            <a:pPr>
              <a:lnSpc>
                <a:spcPct val="85000"/>
              </a:lnSpc>
            </a:pPr>
            <a:r>
              <a:rPr lang="en-US" b="1" i="1">
                <a:latin typeface="Calibri" charset="0"/>
              </a:rPr>
              <a:t>Architecture Implementation</a:t>
            </a:r>
          </a:p>
        </p:txBody>
      </p:sp>
      <p:pic>
        <p:nvPicPr>
          <p:cNvPr id="21526" name="Picture 35" descr="Picture 1"/>
          <p:cNvPicPr>
            <a:picLocks noChangeAspect="1" noChangeArrowheads="1"/>
          </p:cNvPicPr>
          <p:nvPr/>
        </p:nvPicPr>
        <p:blipFill>
          <a:blip r:embed="rId6"/>
          <a:srcRect/>
          <a:stretch>
            <a:fillRect/>
          </a:stretch>
        </p:blipFill>
        <p:spPr bwMode="auto">
          <a:xfrm>
            <a:off x="4624389" y="3984877"/>
            <a:ext cx="1638300" cy="1373188"/>
          </a:xfrm>
          <a:prstGeom prst="rect">
            <a:avLst/>
          </a:prstGeom>
          <a:noFill/>
          <a:ln w="9525">
            <a:noFill/>
            <a:miter lim="800000"/>
            <a:headEnd/>
            <a:tailEnd/>
          </a:ln>
        </p:spPr>
      </p:pic>
      <p:sp>
        <p:nvSpPr>
          <p:cNvPr id="21527" name="Rectangle 36"/>
          <p:cNvSpPr>
            <a:spLocks noChangeArrowheads="1"/>
          </p:cNvSpPr>
          <p:nvPr/>
        </p:nvSpPr>
        <p:spPr bwMode="auto">
          <a:xfrm>
            <a:off x="6008688" y="5097715"/>
            <a:ext cx="304800" cy="336550"/>
          </a:xfrm>
          <a:prstGeom prst="rect">
            <a:avLst/>
          </a:prstGeom>
          <a:solidFill>
            <a:schemeClr val="bg1"/>
          </a:solidFill>
          <a:ln w="12700">
            <a:noFill/>
            <a:miter lim="800000"/>
            <a:headEnd/>
            <a:tailEnd/>
          </a:ln>
        </p:spPr>
        <p:txBody>
          <a:bodyPr wrap="none" anchor="ctr">
            <a:prstTxWarp prst="textNoShape">
              <a:avLst/>
            </a:prstTxWarp>
          </a:bodyPr>
          <a:lstStyle/>
          <a:p>
            <a:endParaRPr lang="en-US">
              <a:latin typeface="Calibri" charset="0"/>
            </a:endParaRPr>
          </a:p>
        </p:txBody>
      </p:sp>
      <p:sp>
        <p:nvSpPr>
          <p:cNvPr id="21528" name="TextBox 24"/>
          <p:cNvSpPr txBox="1">
            <a:spLocks noChangeArrowheads="1"/>
          </p:cNvSpPr>
          <p:nvPr/>
        </p:nvSpPr>
        <p:spPr bwMode="auto">
          <a:xfrm>
            <a:off x="6359853" y="1990977"/>
            <a:ext cx="2590473" cy="830997"/>
          </a:xfrm>
          <a:prstGeom prst="rect">
            <a:avLst/>
          </a:prstGeom>
          <a:noFill/>
          <a:ln w="9525">
            <a:noFill/>
            <a:miter lim="800000"/>
            <a:headEnd/>
            <a:tailEnd/>
          </a:ln>
        </p:spPr>
        <p:txBody>
          <a:bodyPr wrap="none">
            <a:prstTxWarp prst="textNoShape">
              <a:avLst/>
            </a:prstTxWarp>
            <a:spAutoFit/>
          </a:bodyPr>
          <a:lstStyle/>
          <a:p>
            <a:pPr algn="r"/>
            <a:r>
              <a:rPr lang="en-US" sz="1600">
                <a:latin typeface="Calibri" charset="0"/>
              </a:rPr>
              <a:t>Anything can be represented</a:t>
            </a:r>
            <a:br>
              <a:rPr lang="en-US" sz="1600">
                <a:latin typeface="Calibri" charset="0"/>
              </a:rPr>
            </a:br>
            <a:r>
              <a:rPr lang="en-US" sz="1600">
                <a:latin typeface="Calibri" charset="0"/>
              </a:rPr>
              <a:t>as a </a:t>
            </a:r>
            <a:r>
              <a:rPr lang="en-US" sz="1600" i="1">
                <a:latin typeface="Calibri" charset="0"/>
              </a:rPr>
              <a:t>number</a:t>
            </a:r>
            <a:r>
              <a:rPr lang="en-US" sz="1600">
                <a:latin typeface="Calibri" charset="0"/>
              </a:rPr>
              <a:t>, </a:t>
            </a:r>
            <a:br>
              <a:rPr lang="en-US" sz="1600">
                <a:latin typeface="Calibri" charset="0"/>
              </a:rPr>
            </a:br>
            <a:r>
              <a:rPr lang="en-US" sz="1600">
                <a:latin typeface="Calibri" charset="0"/>
              </a:rPr>
              <a:t>i.e., data or instructions</a:t>
            </a:r>
          </a:p>
        </p:txBody>
      </p:sp>
      <p:sp>
        <p:nvSpPr>
          <p:cNvPr id="26" name="Date Placeholder 25"/>
          <p:cNvSpPr>
            <a:spLocks noGrp="1"/>
          </p:cNvSpPr>
          <p:nvPr>
            <p:ph type="dt" sz="quarter" idx="10"/>
          </p:nvPr>
        </p:nvSpPr>
        <p:spPr>
          <a:xfrm>
            <a:off x="457200" y="6162926"/>
            <a:ext cx="2133600" cy="365125"/>
          </a:xfrm>
        </p:spPr>
        <p:txBody>
          <a:bodyPr/>
          <a:lstStyle/>
          <a:p>
            <a:pPr>
              <a:defRPr/>
            </a:pPr>
            <a:fld id="{B6238E7B-A3CC-BF49-A290-B0329A0F4F10}" type="datetime1">
              <a:rPr lang="en-US" smtClean="0"/>
              <a:pPr>
                <a:defRPr/>
              </a:pPr>
              <a:t>8/10/2011</a:t>
            </a:fld>
            <a:endParaRPr lang="en-US"/>
          </a:p>
        </p:txBody>
      </p:sp>
      <p:sp>
        <p:nvSpPr>
          <p:cNvPr id="27" name="Slide Number Placeholder 26"/>
          <p:cNvSpPr>
            <a:spLocks noGrp="1"/>
          </p:cNvSpPr>
          <p:nvPr>
            <p:ph type="sldNum" sz="quarter" idx="12"/>
          </p:nvPr>
        </p:nvSpPr>
        <p:spPr>
          <a:xfrm>
            <a:off x="6553200" y="6162926"/>
            <a:ext cx="2133600" cy="365125"/>
          </a:xfrm>
        </p:spPr>
        <p:txBody>
          <a:bodyPr/>
          <a:lstStyle/>
          <a:p>
            <a:pPr>
              <a:defRPr/>
            </a:pPr>
            <a:fld id="{5A4513E0-2E5C-2743-9841-8E41BC710CE1}" type="slidenum">
              <a:rPr lang="en-US"/>
              <a:pPr>
                <a:defRPr/>
              </a:pPr>
              <a:t>8</a:t>
            </a:fld>
            <a:endParaRPr lang="en-US"/>
          </a:p>
        </p:txBody>
      </p:sp>
      <p:sp>
        <p:nvSpPr>
          <p:cNvPr id="28" name="Footer Placeholder 27"/>
          <p:cNvSpPr>
            <a:spLocks noGrp="1"/>
          </p:cNvSpPr>
          <p:nvPr>
            <p:ph type="ftr" sz="quarter" idx="11"/>
          </p:nvPr>
        </p:nvSpPr>
        <p:spPr>
          <a:xfrm>
            <a:off x="3124200" y="6162926"/>
            <a:ext cx="2895600" cy="365125"/>
          </a:xfrm>
        </p:spPr>
        <p:txBody>
          <a:bodyPr/>
          <a:lstStyle/>
          <a:p>
            <a:pPr>
              <a:defRPr/>
            </a:pPr>
            <a:r>
              <a:rPr lang="en-US" smtClean="0"/>
              <a:t>Spring 2011 -- Lecture #18</a:t>
            </a:r>
            <a:endParaRPr lang="en-US"/>
          </a:p>
        </p:txBody>
      </p:sp>
      <p:pic>
        <p:nvPicPr>
          <p:cNvPr id="30" name="Picture 37" descr="CreationOfMan"/>
          <p:cNvPicPr>
            <a:picLocks noChangeAspect="1" noChangeArrowheads="1"/>
          </p:cNvPicPr>
          <p:nvPr/>
        </p:nvPicPr>
        <p:blipFill>
          <a:blip r:embed="rId7">
            <a:alphaModFix amt="90000"/>
          </a:blip>
          <a:srcRect l="59843"/>
          <a:stretch>
            <a:fillRect/>
          </a:stretch>
        </p:blipFill>
        <p:spPr bwMode="auto">
          <a:xfrm rot="-5400000">
            <a:off x="3388809" y="279288"/>
            <a:ext cx="2366382" cy="4419604"/>
          </a:xfrm>
          <a:prstGeom prst="rect">
            <a:avLst/>
          </a:prstGeom>
          <a:noFill/>
        </p:spPr>
      </p:pic>
      <p:pic>
        <p:nvPicPr>
          <p:cNvPr id="31" name="Picture 37" descr="CreationOfMan"/>
          <p:cNvPicPr>
            <a:picLocks noChangeAspect="1" noChangeArrowheads="1"/>
          </p:cNvPicPr>
          <p:nvPr/>
        </p:nvPicPr>
        <p:blipFill>
          <a:blip r:embed="rId7">
            <a:alphaModFix amt="90000"/>
          </a:blip>
          <a:srcRect l="5047" r="40643"/>
          <a:stretch>
            <a:fillRect/>
          </a:stretch>
        </p:blipFill>
        <p:spPr bwMode="auto">
          <a:xfrm rot="-5400000">
            <a:off x="2971801" y="3047998"/>
            <a:ext cx="3200400" cy="4419604"/>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2000" fill="hold"/>
                                        <p:tgtEl>
                                          <p:spTgt spid="30"/>
                                        </p:tgtEl>
                                        <p:attrNameLst>
                                          <p:attrName>ppt_x</p:attrName>
                                        </p:attrNameLst>
                                      </p:cBhvr>
                                      <p:tavLst>
                                        <p:tav tm="0">
                                          <p:val>
                                            <p:strVal val="#ppt_x"/>
                                          </p:val>
                                        </p:tav>
                                        <p:tav tm="100000">
                                          <p:val>
                                            <p:strVal val="#ppt_x"/>
                                          </p:val>
                                        </p:tav>
                                      </p:tavLst>
                                    </p:anim>
                                    <p:anim calcmode="lin" valueType="num">
                                      <p:cBhvr additive="base">
                                        <p:cTn id="8" dur="2000" fill="hold"/>
                                        <p:tgtEl>
                                          <p:spTgt spid="3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2008SpCS61C-L28-ddg-pipelineI.wav"/>
                                        </p:tgtEl>
                                      </p:cMediaNode>
                                    </p:audio>
                                  </p:subTnLst>
                                </p:cTn>
                              </p:par>
                              <p:par>
                                <p:cTn id="9" presetID="7" presetClass="entr" presetSubtype="4"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2000" fill="hold"/>
                                        <p:tgtEl>
                                          <p:spTgt spid="31"/>
                                        </p:tgtEl>
                                        <p:attrNameLst>
                                          <p:attrName>ppt_x</p:attrName>
                                        </p:attrNameLst>
                                      </p:cBhvr>
                                      <p:tavLst>
                                        <p:tav tm="0">
                                          <p:val>
                                            <p:strVal val="#ppt_x"/>
                                          </p:val>
                                        </p:tav>
                                        <p:tav tm="100000">
                                          <p:val>
                                            <p:strVal val="#ppt_x"/>
                                          </p:val>
                                        </p:tav>
                                      </p:tavLst>
                                    </p:anim>
                                    <p:anim calcmode="lin" valueType="num">
                                      <p:cBhvr additive="base">
                                        <p:cTn id="12" dur="2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27"/>
          <p:cNvSpPr>
            <a:spLocks noGrp="1"/>
          </p:cNvSpPr>
          <p:nvPr>
            <p:ph type="title"/>
          </p:nvPr>
        </p:nvSpPr>
        <p:spPr>
          <a:xfrm>
            <a:off x="457200" y="53975"/>
            <a:ext cx="8229600" cy="1143000"/>
          </a:xfrm>
        </p:spPr>
        <p:txBody>
          <a:bodyPr/>
          <a:lstStyle/>
          <a:p>
            <a:pPr eaLnBrk="1" hangingPunct="1"/>
            <a:r>
              <a:rPr lang="en-US" dirty="0" smtClean="0"/>
              <a:t>Moore’s </a:t>
            </a:r>
            <a:r>
              <a:rPr lang="en-US" dirty="0" smtClean="0"/>
              <a:t>Law</a:t>
            </a:r>
          </a:p>
        </p:txBody>
      </p:sp>
      <p:sp>
        <p:nvSpPr>
          <p:cNvPr id="4" name="Date Placeholder 3"/>
          <p:cNvSpPr>
            <a:spLocks noGrp="1"/>
          </p:cNvSpPr>
          <p:nvPr>
            <p:ph type="dt" sz="quarter" idx="10"/>
          </p:nvPr>
        </p:nvSpPr>
        <p:spPr/>
        <p:txBody>
          <a:bodyPr/>
          <a:lstStyle/>
          <a:p>
            <a:pPr>
              <a:defRPr/>
            </a:pPr>
            <a:fld id="{43321BC4-4ECA-A744-A70D-803ACB263790}" type="datetime1">
              <a:rPr lang="en-US" smtClean="0"/>
              <a:pPr>
                <a:defRPr/>
              </a:pPr>
              <a:t>8/10/2011</a:t>
            </a:fld>
            <a:endParaRPr lang="en-US"/>
          </a:p>
        </p:txBody>
      </p:sp>
      <p:sp>
        <p:nvSpPr>
          <p:cNvPr id="5" name="Footer Placeholder 4"/>
          <p:cNvSpPr>
            <a:spLocks noGrp="1"/>
          </p:cNvSpPr>
          <p:nvPr>
            <p:ph type="ftr" sz="quarter" idx="11"/>
          </p:nvPr>
        </p:nvSpPr>
        <p:spPr/>
        <p:txBody>
          <a:bodyPr/>
          <a:lstStyle/>
          <a:p>
            <a:pPr>
              <a:defRPr/>
            </a:pPr>
            <a:r>
              <a:rPr lang="en-US" dirty="0" smtClean="0"/>
              <a:t>Summer 2011 </a:t>
            </a:r>
            <a:r>
              <a:rPr lang="en-US" dirty="0" smtClean="0"/>
              <a:t>-- </a:t>
            </a:r>
            <a:r>
              <a:rPr lang="en-US" dirty="0" smtClean="0"/>
              <a:t>Lecture #30</a:t>
            </a:r>
            <a:endParaRPr lang="en-US" dirty="0"/>
          </a:p>
        </p:txBody>
      </p:sp>
      <p:sp>
        <p:nvSpPr>
          <p:cNvPr id="6" name="Slide Number Placeholder 5"/>
          <p:cNvSpPr>
            <a:spLocks noGrp="1"/>
          </p:cNvSpPr>
          <p:nvPr>
            <p:ph type="sldNum" sz="quarter" idx="12"/>
          </p:nvPr>
        </p:nvSpPr>
        <p:spPr/>
        <p:txBody>
          <a:bodyPr/>
          <a:lstStyle/>
          <a:p>
            <a:pPr>
              <a:defRPr/>
            </a:pPr>
            <a:fld id="{254F32B3-A11A-6745-B685-3B896805976D}" type="slidenum">
              <a:rPr lang="en-US"/>
              <a:pPr>
                <a:defRPr/>
              </a:pPr>
              <a:t>9</a:t>
            </a:fld>
            <a:endParaRPr lang="en-US"/>
          </a:p>
        </p:txBody>
      </p:sp>
      <p:sp>
        <p:nvSpPr>
          <p:cNvPr id="24582" name="Rectangle 6"/>
          <p:cNvSpPr>
            <a:spLocks noChangeArrowheads="1"/>
          </p:cNvSpPr>
          <p:nvPr/>
        </p:nvSpPr>
        <p:spPr bwMode="auto">
          <a:xfrm>
            <a:off x="0" y="0"/>
            <a:ext cx="6019800" cy="396875"/>
          </a:xfrm>
          <a:prstGeom prst="rect">
            <a:avLst/>
          </a:prstGeom>
          <a:noFill/>
          <a:ln w="12700">
            <a:noFill/>
            <a:miter lim="800000"/>
            <a:headEnd/>
            <a:tailEnd/>
          </a:ln>
        </p:spPr>
        <p:txBody>
          <a:bodyPr lIns="90487" tIns="44450" rIns="90487" bIns="44450">
            <a:prstTxWarp prst="textNoShape">
              <a:avLst/>
            </a:prstTxWarp>
            <a:spAutoFit/>
          </a:bodyPr>
          <a:lstStyle/>
          <a:p>
            <a:r>
              <a:rPr lang="en-US" sz="2000" b="1">
                <a:latin typeface="Calibri" charset="0"/>
                <a:ea typeface="Helvetica" charset="0"/>
                <a:cs typeface="Helvetica" charset="0"/>
              </a:rPr>
              <a:t>Predicts: 2X Transistors / chip every 2 years</a:t>
            </a:r>
            <a:endParaRPr lang="en-US" sz="1600" b="1">
              <a:latin typeface="Calibri" charset="0"/>
              <a:ea typeface="Helvetica" charset="0"/>
              <a:cs typeface="Helvetica" charset="0"/>
            </a:endParaRPr>
          </a:p>
        </p:txBody>
      </p:sp>
      <p:pic>
        <p:nvPicPr>
          <p:cNvPr id="24583" name="Picture 22" descr="gordon-moore"/>
          <p:cNvPicPr>
            <a:picLocks noChangeAspect="1" noChangeArrowheads="1"/>
          </p:cNvPicPr>
          <p:nvPr/>
        </p:nvPicPr>
        <p:blipFill>
          <a:blip r:embed="rId2"/>
          <a:srcRect/>
          <a:stretch>
            <a:fillRect/>
          </a:stretch>
        </p:blipFill>
        <p:spPr bwMode="auto">
          <a:xfrm>
            <a:off x="7059613" y="2554288"/>
            <a:ext cx="2008187" cy="2725737"/>
          </a:xfrm>
          <a:prstGeom prst="rect">
            <a:avLst/>
          </a:prstGeom>
          <a:noFill/>
          <a:ln w="9525">
            <a:noFill/>
            <a:miter lim="800000"/>
            <a:headEnd/>
            <a:tailEnd/>
          </a:ln>
        </p:spPr>
      </p:pic>
      <p:sp>
        <p:nvSpPr>
          <p:cNvPr id="24584" name="Rectangle 23"/>
          <p:cNvSpPr>
            <a:spLocks noChangeArrowheads="1"/>
          </p:cNvSpPr>
          <p:nvPr/>
        </p:nvSpPr>
        <p:spPr bwMode="auto">
          <a:xfrm>
            <a:off x="7223125" y="5268913"/>
            <a:ext cx="1681163" cy="923925"/>
          </a:xfrm>
          <a:prstGeom prst="rect">
            <a:avLst/>
          </a:prstGeom>
          <a:noFill/>
          <a:ln w="12700">
            <a:noFill/>
            <a:miter lim="800000"/>
            <a:headEnd/>
            <a:tailEnd/>
          </a:ln>
        </p:spPr>
        <p:txBody>
          <a:bodyPr wrap="none">
            <a:prstTxWarp prst="textNoShape">
              <a:avLst/>
            </a:prstTxWarp>
            <a:spAutoFit/>
          </a:bodyPr>
          <a:lstStyle/>
          <a:p>
            <a:r>
              <a:rPr lang="en-US" b="1">
                <a:solidFill>
                  <a:srgbClr val="FF0000"/>
                </a:solidFill>
                <a:latin typeface="Calibri" charset="0"/>
                <a:ea typeface="Helvetica" charset="0"/>
                <a:cs typeface="Helvetica" charset="0"/>
              </a:rPr>
              <a:t>Gordon Moore</a:t>
            </a:r>
            <a:br>
              <a:rPr lang="en-US" b="1">
                <a:solidFill>
                  <a:srgbClr val="FF0000"/>
                </a:solidFill>
                <a:latin typeface="Calibri" charset="0"/>
                <a:ea typeface="Helvetica" charset="0"/>
                <a:cs typeface="Helvetica" charset="0"/>
              </a:rPr>
            </a:br>
            <a:r>
              <a:rPr lang="en-US" b="1">
                <a:solidFill>
                  <a:srgbClr val="FF0000"/>
                </a:solidFill>
                <a:latin typeface="Calibri" charset="0"/>
                <a:ea typeface="Helvetica" charset="0"/>
                <a:cs typeface="Helvetica" charset="0"/>
              </a:rPr>
              <a:t>Intel Cofounder</a:t>
            </a:r>
            <a:br>
              <a:rPr lang="en-US" b="1">
                <a:solidFill>
                  <a:srgbClr val="FF0000"/>
                </a:solidFill>
                <a:latin typeface="Calibri" charset="0"/>
                <a:ea typeface="Helvetica" charset="0"/>
                <a:cs typeface="Helvetica" charset="0"/>
              </a:rPr>
            </a:br>
            <a:r>
              <a:rPr lang="en-US" b="1">
                <a:solidFill>
                  <a:srgbClr val="FF0000"/>
                </a:solidFill>
                <a:latin typeface="Calibri" charset="0"/>
                <a:ea typeface="Helvetica" charset="0"/>
                <a:cs typeface="Helvetica" charset="0"/>
              </a:rPr>
              <a:t>B.S. Cal 1950!</a:t>
            </a:r>
          </a:p>
        </p:txBody>
      </p:sp>
      <p:sp>
        <p:nvSpPr>
          <p:cNvPr id="24585" name="Rectangle 25"/>
          <p:cNvSpPr>
            <a:spLocks noChangeArrowheads="1"/>
          </p:cNvSpPr>
          <p:nvPr/>
        </p:nvSpPr>
        <p:spPr bwMode="auto">
          <a:xfrm rot="-5400000">
            <a:off x="-2184400" y="3343275"/>
            <a:ext cx="4768850" cy="400050"/>
          </a:xfrm>
          <a:prstGeom prst="rect">
            <a:avLst/>
          </a:prstGeom>
          <a:noFill/>
          <a:ln w="12700">
            <a:noFill/>
            <a:miter lim="800000"/>
            <a:headEnd/>
            <a:tailEnd/>
          </a:ln>
        </p:spPr>
        <p:txBody>
          <a:bodyPr wrap="none">
            <a:prstTxWarp prst="textNoShape">
              <a:avLst/>
            </a:prstTxWarp>
            <a:spAutoFit/>
          </a:bodyPr>
          <a:lstStyle/>
          <a:p>
            <a:r>
              <a:rPr lang="en-US" sz="2000" b="1">
                <a:latin typeface="Calibri" charset="0"/>
                <a:ea typeface="Helvetica" charset="0"/>
                <a:cs typeface="Helvetica" charset="0"/>
              </a:rPr>
              <a:t># of transistors on an  integrated circuit (IC)</a:t>
            </a:r>
          </a:p>
        </p:txBody>
      </p:sp>
      <p:sp>
        <p:nvSpPr>
          <p:cNvPr id="24586" name="Rectangle 24"/>
          <p:cNvSpPr>
            <a:spLocks noChangeArrowheads="1"/>
          </p:cNvSpPr>
          <p:nvPr/>
        </p:nvSpPr>
        <p:spPr bwMode="auto">
          <a:xfrm>
            <a:off x="7662863" y="6237288"/>
            <a:ext cx="727075" cy="400050"/>
          </a:xfrm>
          <a:prstGeom prst="rect">
            <a:avLst/>
          </a:prstGeom>
          <a:noFill/>
          <a:ln w="12700">
            <a:noFill/>
            <a:miter lim="800000"/>
            <a:headEnd/>
            <a:tailEnd/>
          </a:ln>
        </p:spPr>
        <p:txBody>
          <a:bodyPr wrap="none">
            <a:prstTxWarp prst="textNoShape">
              <a:avLst/>
            </a:prstTxWarp>
            <a:spAutoFit/>
          </a:bodyPr>
          <a:lstStyle/>
          <a:p>
            <a:r>
              <a:rPr lang="en-US" sz="2000" b="1">
                <a:latin typeface="Calibri" charset="0"/>
                <a:ea typeface="Helvetica" charset="0"/>
                <a:cs typeface="Helvetica" charset="0"/>
              </a:rPr>
              <a:t>Year</a:t>
            </a:r>
          </a:p>
        </p:txBody>
      </p:sp>
      <p:pic>
        <p:nvPicPr>
          <p:cNvPr id="24587" name="Picture 3"/>
          <p:cNvPicPr>
            <a:picLocks noChangeAspect="1" noChangeArrowheads="1"/>
          </p:cNvPicPr>
          <p:nvPr/>
        </p:nvPicPr>
        <p:blipFill>
          <a:blip r:embed="rId3"/>
          <a:srcRect l="8836" t="15884" r="4393" b="13187"/>
          <a:stretch>
            <a:fillRect/>
          </a:stretch>
        </p:blipFill>
        <p:spPr bwMode="auto">
          <a:xfrm>
            <a:off x="207491" y="371475"/>
            <a:ext cx="9047162" cy="6486525"/>
          </a:xfrm>
          <a:prstGeom prst="rect">
            <a:avLst/>
          </a:prstGeom>
          <a:noFill/>
          <a:ln w="9525">
            <a:noFill/>
            <a:miter lim="800000"/>
            <a:headEnd/>
            <a:tailEnd/>
          </a:ln>
        </p:spPr>
      </p:pic>
      <p:sp>
        <p:nvSpPr>
          <p:cNvPr id="12" name="TextBox 11"/>
          <p:cNvSpPr txBox="1"/>
          <p:nvPr/>
        </p:nvSpPr>
        <p:spPr>
          <a:xfrm>
            <a:off x="2263366" y="298764"/>
            <a:ext cx="1502875" cy="707886"/>
          </a:xfrm>
          <a:prstGeom prst="rect">
            <a:avLst/>
          </a:prstGeom>
          <a:noFill/>
        </p:spPr>
        <p:txBody>
          <a:bodyPr wrap="square" rtlCol="0">
            <a:spAutoFit/>
          </a:bodyPr>
          <a:lstStyle/>
          <a:p>
            <a:r>
              <a:rPr lang="en-US" sz="4000" dirty="0" smtClean="0">
                <a:solidFill>
                  <a:srgbClr val="FF0000"/>
                </a:solidFill>
              </a:rPr>
              <a:t>#2:</a:t>
            </a:r>
            <a:endParaRPr lang="en-US" sz="4000" dirty="0">
              <a:solidFill>
                <a:srgbClr val="FF0000"/>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24031</TotalTime>
  <Words>1862</Words>
  <Application>Microsoft Office PowerPoint</Application>
  <PresentationFormat>On-screen Show (4:3)</PresentationFormat>
  <Paragraphs>411</Paragraphs>
  <Slides>37</Slides>
  <Notes>10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37</vt:i4>
      </vt:variant>
    </vt:vector>
  </HeadingPairs>
  <TitlesOfParts>
    <vt:vector size="39" baseType="lpstr">
      <vt:lpstr>Office Theme</vt:lpstr>
      <vt:lpstr>Image</vt:lpstr>
      <vt:lpstr>CS 61C: Great Ideas in Computer Architecture (Machine Structures) Course Summary</vt:lpstr>
      <vt:lpstr>Agenda</vt:lpstr>
      <vt:lpstr>Review: RISC vs. CISC</vt:lpstr>
      <vt:lpstr>Old School View of  Software-Hardware Interface</vt:lpstr>
      <vt:lpstr>New-School Machine Structures </vt:lpstr>
      <vt:lpstr>6 Great Ideas in Computer Architecture</vt:lpstr>
      <vt:lpstr>#1: Levels of Representation/Interpretation</vt:lpstr>
      <vt:lpstr>Call home, we’ve made HW/SW contact!</vt:lpstr>
      <vt:lpstr>Moore’s Law</vt:lpstr>
      <vt:lpstr>#3: Principle of Locality/ Memory Hierarchy</vt:lpstr>
      <vt:lpstr>Typical Memory Hierarchy</vt:lpstr>
      <vt:lpstr>Memory Hierarchy</vt:lpstr>
      <vt:lpstr>#4: Parallelism</vt:lpstr>
      <vt:lpstr>Forms of Parallelism</vt:lpstr>
      <vt:lpstr>Transition to Multicore</vt:lpstr>
      <vt:lpstr>Parallelism - The Challenge</vt:lpstr>
      <vt:lpstr>Great Idea #5: Performance Measurement and Improvement</vt:lpstr>
      <vt:lpstr>Great Idea #6:  Dependability via Redundancy</vt:lpstr>
      <vt:lpstr>Course Summary</vt:lpstr>
      <vt:lpstr>Agenda</vt:lpstr>
      <vt:lpstr>Administrivia</vt:lpstr>
      <vt:lpstr>Administrivia</vt:lpstr>
      <vt:lpstr>Project 2 Results: sgemm-small</vt:lpstr>
      <vt:lpstr>Project 2 Results: sgemm-all</vt:lpstr>
      <vt:lpstr>Project 2 Results: sgemm-openmp</vt:lpstr>
      <vt:lpstr>Project 2 EC Winners</vt:lpstr>
      <vt:lpstr>Project 2 EC Winners</vt:lpstr>
      <vt:lpstr>Agenda</vt:lpstr>
      <vt:lpstr>What’s Next?</vt:lpstr>
      <vt:lpstr>What’s Next?</vt:lpstr>
      <vt:lpstr>Taking advantage of Cal Opportunities</vt:lpstr>
      <vt:lpstr>Dan’s Opportunities</vt:lpstr>
      <vt:lpstr>Agenda</vt:lpstr>
      <vt:lpstr>“I stand on the shoulders of giants…”</vt:lpstr>
      <vt:lpstr>Extra Special Thanks</vt:lpstr>
      <vt:lpstr>Special Thanks to the Staff:</vt:lpstr>
      <vt:lpstr>The Future for Future Cal Alumni</vt:lpstr>
    </vt:vector>
  </TitlesOfParts>
  <Company>UC Berkeley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61C: Great Ideas in Computer Architecture (Machine Structures)</dc:title>
  <dc:creator>Randy Katz</dc:creator>
  <cp:lastModifiedBy>Michael</cp:lastModifiedBy>
  <cp:revision>92</cp:revision>
  <cp:lastPrinted>2010-12-02T16:43:49Z</cp:lastPrinted>
  <dcterms:created xsi:type="dcterms:W3CDTF">2011-04-28T04:55:59Z</dcterms:created>
  <dcterms:modified xsi:type="dcterms:W3CDTF">2011-08-10T14:20:50Z</dcterms:modified>
</cp:coreProperties>
</file>