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57" r:id="rId2"/>
    <p:sldId id="400" r:id="rId3"/>
    <p:sldId id="344" r:id="rId4"/>
    <p:sldId id="347" r:id="rId5"/>
    <p:sldId id="273" r:id="rId6"/>
    <p:sldId id="353" r:id="rId7"/>
    <p:sldId id="302" r:id="rId8"/>
    <p:sldId id="303" r:id="rId9"/>
    <p:sldId id="350" r:id="rId10"/>
    <p:sldId id="304" r:id="rId11"/>
    <p:sldId id="309" r:id="rId12"/>
    <p:sldId id="310" r:id="rId13"/>
    <p:sldId id="311" r:id="rId14"/>
    <p:sldId id="312" r:id="rId15"/>
    <p:sldId id="401" r:id="rId16"/>
    <p:sldId id="364" r:id="rId17"/>
    <p:sldId id="365" r:id="rId18"/>
    <p:sldId id="366" r:id="rId19"/>
    <p:sldId id="367" r:id="rId20"/>
    <p:sldId id="375" r:id="rId21"/>
    <p:sldId id="369" r:id="rId22"/>
    <p:sldId id="388" r:id="rId23"/>
    <p:sldId id="389" r:id="rId24"/>
    <p:sldId id="412" r:id="rId25"/>
    <p:sldId id="413" r:id="rId26"/>
    <p:sldId id="374" r:id="rId27"/>
    <p:sldId id="370" r:id="rId28"/>
    <p:sldId id="371" r:id="rId29"/>
    <p:sldId id="373" r:id="rId30"/>
    <p:sldId id="368" r:id="rId31"/>
    <p:sldId id="390" r:id="rId32"/>
    <p:sldId id="402" r:id="rId33"/>
    <p:sldId id="403" r:id="rId34"/>
    <p:sldId id="380" r:id="rId35"/>
    <p:sldId id="381" r:id="rId36"/>
    <p:sldId id="382" r:id="rId37"/>
    <p:sldId id="392" r:id="rId38"/>
    <p:sldId id="383" r:id="rId39"/>
    <p:sldId id="384" r:id="rId40"/>
    <p:sldId id="385" r:id="rId41"/>
    <p:sldId id="386" r:id="rId42"/>
    <p:sldId id="387" r:id="rId43"/>
    <p:sldId id="404" r:id="rId44"/>
    <p:sldId id="340" r:id="rId45"/>
    <p:sldId id="295" r:id="rId46"/>
    <p:sldId id="315" r:id="rId47"/>
    <p:sldId id="393" r:id="rId48"/>
    <p:sldId id="394" r:id="rId49"/>
    <p:sldId id="395" r:id="rId50"/>
    <p:sldId id="396" r:id="rId51"/>
    <p:sldId id="397" r:id="rId52"/>
    <p:sldId id="398" r:id="rId53"/>
    <p:sldId id="399" r:id="rId54"/>
    <p:sldId id="405" r:id="rId55"/>
    <p:sldId id="406" r:id="rId56"/>
    <p:sldId id="407" r:id="rId57"/>
    <p:sldId id="408" r:id="rId58"/>
    <p:sldId id="409" r:id="rId59"/>
    <p:sldId id="410" r:id="rId60"/>
    <p:sldId id="411" r:id="rId61"/>
    <p:sldId id="288"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0" autoAdjust="0"/>
    <p:restoredTop sz="79579" autoAdjust="0"/>
  </p:normalViewPr>
  <p:slideViewPr>
    <p:cSldViewPr snapToGrid="0">
      <p:cViewPr varScale="1">
        <p:scale>
          <a:sx n="105" d="100"/>
          <a:sy n="105" d="100"/>
        </p:scale>
        <p:origin x="-79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8/3/2011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8/3/2011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smtClean="0">
                <a:latin typeface="Arial" charset="0"/>
                <a:ea typeface="ＭＳ Ｐゴシック" charset="-128"/>
                <a:cs typeface="ＭＳ Ｐゴシック" charset="-128"/>
              </a:rPr>
              <a:t>24000 sq. m housing 400 containers</a:t>
            </a:r>
          </a:p>
          <a:p>
            <a:pPr lvl="1"/>
            <a:r>
              <a:rPr lang="en-US" smtClean="0">
                <a:latin typeface="Arial" charset="0"/>
              </a:rPr>
              <a:t>Each container contains 2500 servers</a:t>
            </a:r>
          </a:p>
          <a:p>
            <a:pPr lvl="1"/>
            <a:r>
              <a:rPr lang="en-US" smtClean="0">
                <a:latin typeface="Arial" charset="0"/>
              </a:rPr>
              <a:t>Integrated computing, networking, power, cooling systems</a:t>
            </a:r>
          </a:p>
          <a:p>
            <a:r>
              <a:rPr lang="en-US" smtClean="0">
                <a:latin typeface="Arial" charset="0"/>
                <a:ea typeface="ＭＳ Ｐゴシック" charset="-128"/>
                <a:cs typeface="ＭＳ Ｐゴシック" charset="-128"/>
              </a:rPr>
              <a:t>300 MW supplied from two power substations situated on opposite sides of the datacenter</a:t>
            </a:r>
          </a:p>
          <a:p>
            <a:r>
              <a:rPr lang="en-US" smtClean="0">
                <a:latin typeface="Arial" charset="0"/>
                <a:ea typeface="ＭＳ Ｐゴシック" charset="-128"/>
                <a:cs typeface="ＭＳ Ｐゴシック" charset="-128"/>
              </a:rPr>
              <a:t>Dual water-based cooling systems circulate cold water to containers, eliminating need for air conditioned rooms</a:t>
            </a:r>
          </a:p>
          <a:p>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DA528806-5896-314B-8A3B-7A8E5136F13F}"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090C1A1-A7E6-4C4E-81AA-BB2203308F66}" type="slidenum">
              <a:rPr lang="en-US">
                <a:latin typeface="Arial" charset="0"/>
                <a:ea typeface="ＭＳ Ｐゴシック" charset="-128"/>
                <a:cs typeface="ＭＳ Ｐゴシック" charset="-128"/>
              </a:rPr>
              <a:pPr/>
              <a:t>20</a:t>
            </a:fld>
            <a:endParaRPr lang="en-US">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090C1A1-A7E6-4C4E-81AA-BB2203308F66}" type="slidenum">
              <a:rPr lang="en-US">
                <a:latin typeface="Arial" charset="0"/>
                <a:ea typeface="ＭＳ Ｐゴシック" charset="-128"/>
                <a:cs typeface="ＭＳ Ｐゴシック" charset="-128"/>
              </a:rPr>
              <a:pPr/>
              <a:t>30</a:t>
            </a:fld>
            <a:endParaRPr lang="en-US">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8B1826A-5DB9-824A-805F-59D2452B8A8F}" type="datetime1">
              <a:rPr lang="en-US" smtClean="0"/>
              <a:pPr/>
              <a:t>8/3/2011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DE824-FC8C-2B43-B173-F339C5CE3411}" type="datetime1">
              <a:rPr lang="en-US" smtClean="0"/>
              <a:pPr/>
              <a:t>8/3/2011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E0CD2-A709-CC4B-9AAC-991C48398507}" type="datetime1">
              <a:rPr lang="en-US" smtClean="0"/>
              <a:pPr/>
              <a:t>8/3/2011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2D018-F609-2447-8072-2A8615F1D42D}" type="datetime1">
              <a:rPr lang="en-US" smtClean="0"/>
              <a:pPr/>
              <a:t>8/3/2011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F3D31A-25EC-FF42-9C6D-3EAD275B7393}" type="datetime1">
              <a:rPr lang="en-US" smtClean="0"/>
              <a:pPr/>
              <a:t>8/3/2011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3E997-1DB7-A948-BEDF-D362F09E3861}" type="datetime1">
              <a:rPr lang="en-US" smtClean="0"/>
              <a:pPr/>
              <a:t>8/3/2011</a:t>
            </a:fld>
            <a:endParaRPr lang="en-US"/>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264E9-B1AD-0C4D-B11E-30FC2CA9FF2C}" type="datetime1">
              <a:rPr lang="en-US" smtClean="0"/>
              <a:pPr/>
              <a:t>8/3/2011</a:t>
            </a:fld>
            <a:endParaRPr lang="en-US"/>
          </a:p>
        </p:txBody>
      </p:sp>
      <p:sp>
        <p:nvSpPr>
          <p:cNvPr id="8" name="Footer Placeholder 7"/>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6E588-8F17-AB4E-872D-0021AA134A79}" type="datetime1">
              <a:rPr lang="en-US" smtClean="0"/>
              <a:pPr/>
              <a:t>8/3/2011</a:t>
            </a:fld>
            <a:endParaRPr lang="en-US"/>
          </a:p>
        </p:txBody>
      </p:sp>
      <p:sp>
        <p:nvSpPr>
          <p:cNvPr id="4" name="Footer Placeholder 3"/>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7DB2A-F504-404A-966B-3849DE55E7A7}" type="datetime1">
              <a:rPr lang="en-US" smtClean="0"/>
              <a:pPr/>
              <a:t>8/3/2011</a:t>
            </a:fld>
            <a:endParaRPr lang="en-US"/>
          </a:p>
        </p:txBody>
      </p:sp>
      <p:sp>
        <p:nvSpPr>
          <p:cNvPr id="3" name="Footer Placeholder 2"/>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A5803-38CF-C244-89AE-832A12D7F900}" type="datetime1">
              <a:rPr lang="en-US" smtClean="0"/>
              <a:pPr/>
              <a:t>8/3/2011</a:t>
            </a:fld>
            <a:endParaRPr lang="en-US"/>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805B6-B56C-E043-8FFA-C1C442638E2A}" type="datetime1">
              <a:rPr lang="en-US" smtClean="0"/>
              <a:pPr/>
              <a:t>8/3/2011</a:t>
            </a:fld>
            <a:endParaRPr lang="en-US"/>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BA9D7-52FD-5342-8A43-04503DD6E983}" type="datetime1">
              <a:rPr lang="en-US" smtClean="0"/>
              <a:pPr/>
              <a:t>8/3/2011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oleObject" Target="../embeddings/oleObject1.bin"/><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sz="3556" i="1" dirty="0" smtClean="0"/>
              <a:t>Warehouse-Scale Computers and the Cloud</a:t>
            </a:r>
            <a:endParaRPr lang="en-US" sz="3556" i="1" dirty="0"/>
          </a:p>
        </p:txBody>
      </p:sp>
      <p:sp>
        <p:nvSpPr>
          <p:cNvPr id="3" name="Subtitle 2"/>
          <p:cNvSpPr>
            <a:spLocks noGrp="1"/>
          </p:cNvSpPr>
          <p:nvPr>
            <p:ph type="subTitle" idx="1"/>
          </p:nvPr>
        </p:nvSpPr>
        <p:spPr/>
        <p:txBody>
          <a:bodyPr>
            <a:normAutofit/>
          </a:bodyPr>
          <a:lstStyle/>
          <a:p>
            <a:r>
              <a:rPr lang="en-US" dirty="0" smtClean="0"/>
              <a:t>Instructor:</a:t>
            </a:r>
            <a:r>
              <a:rPr lang="en-US" dirty="0" smtClean="0"/>
              <a:t/>
            </a:r>
            <a:br>
              <a:rPr lang="en-US" dirty="0" smtClean="0"/>
            </a:br>
            <a:r>
              <a:rPr lang="en-US" dirty="0" smtClean="0"/>
              <a:t>Michael Greenbaum</a:t>
            </a:r>
            <a:endParaRPr lang="en-US" dirty="0" smtClean="0"/>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9" name="Date Placeholder 8"/>
          <p:cNvSpPr>
            <a:spLocks noGrp="1"/>
          </p:cNvSpPr>
          <p:nvPr>
            <p:ph type="dt" sz="half" idx="10"/>
          </p:nvPr>
        </p:nvSpPr>
        <p:spPr/>
        <p:txBody>
          <a:bodyPr/>
          <a:lstStyle/>
          <a:p>
            <a:fld id="{190D19C6-D727-BF4C-B02C-22AF66AA42EA}" type="datetime1">
              <a:rPr lang="en-US" smtClean="0"/>
              <a:pPr/>
              <a:t>8/4/2011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r>
              <a:rPr lang="en-US" dirty="0" smtClean="0">
                <a:ea typeface="ＭＳ Ｐゴシック" pitchFamily="28" charset="-128"/>
              </a:rPr>
              <a:t>Cloud Distinguished by …</a:t>
            </a:r>
            <a:endParaRPr lang="en-US" dirty="0">
              <a:ea typeface="ＭＳ Ｐゴシック" pitchFamily="28" charset="-128"/>
            </a:endParaRPr>
          </a:p>
        </p:txBody>
      </p:sp>
      <p:sp>
        <p:nvSpPr>
          <p:cNvPr id="3" name="Content Placeholder 2"/>
          <p:cNvSpPr>
            <a:spLocks noGrp="1"/>
          </p:cNvSpPr>
          <p:nvPr>
            <p:ph idx="1"/>
          </p:nvPr>
        </p:nvSpPr>
        <p:spPr>
          <a:xfrm>
            <a:off x="457200" y="1600200"/>
            <a:ext cx="8229600" cy="4972616"/>
          </a:xfrm>
        </p:spPr>
        <p:txBody>
          <a:bodyPr rtlCol="0">
            <a:normAutofit fontScale="85000" lnSpcReduction="20000"/>
          </a:bodyPr>
          <a:lstStyle/>
          <a:p>
            <a:pPr>
              <a:buFont typeface="Arial"/>
              <a:buChar char="•"/>
              <a:defRPr/>
            </a:pPr>
            <a:r>
              <a:rPr lang="en-US" dirty="0" smtClean="0"/>
              <a:t>Shared platform with illusion of isolation</a:t>
            </a:r>
          </a:p>
          <a:p>
            <a:pPr lvl="1">
              <a:buFont typeface="Arial"/>
              <a:buChar char="–"/>
              <a:defRPr/>
            </a:pPr>
            <a:r>
              <a:rPr lang="en-US" dirty="0" smtClean="0"/>
              <a:t>Collocation with other tenants</a:t>
            </a:r>
          </a:p>
          <a:p>
            <a:pPr lvl="1">
              <a:buFont typeface="Arial"/>
              <a:buChar char="–"/>
              <a:defRPr/>
            </a:pPr>
            <a:r>
              <a:rPr lang="en-US" dirty="0" smtClean="0"/>
              <a:t>Exploits technology of </a:t>
            </a:r>
            <a:r>
              <a:rPr lang="en-US" dirty="0" err="1" smtClean="0"/>
              <a:t>VMs</a:t>
            </a:r>
            <a:r>
              <a:rPr lang="en-US" dirty="0" smtClean="0"/>
              <a:t> and hypervisors</a:t>
            </a:r>
          </a:p>
          <a:p>
            <a:pPr lvl="1">
              <a:buFont typeface="Arial"/>
              <a:buChar char="–"/>
              <a:defRPr/>
            </a:pPr>
            <a:r>
              <a:rPr lang="en-US" dirty="0" smtClean="0"/>
              <a:t>At best “fair” allocation of resources, but not true isolation</a:t>
            </a:r>
          </a:p>
          <a:p>
            <a:pPr>
              <a:buFont typeface="Arial"/>
              <a:buChar char="•"/>
              <a:defRPr/>
            </a:pPr>
            <a:r>
              <a:rPr lang="en-US" dirty="0" smtClean="0"/>
              <a:t>Attraction of low-cost cycles</a:t>
            </a:r>
          </a:p>
          <a:p>
            <a:pPr lvl="1">
              <a:buFont typeface="Arial"/>
              <a:buChar char="–"/>
              <a:defRPr/>
            </a:pPr>
            <a:r>
              <a:rPr lang="en-US" dirty="0" smtClean="0"/>
              <a:t>Economies of scale driving move to consolidation</a:t>
            </a:r>
          </a:p>
          <a:p>
            <a:pPr lvl="1">
              <a:buFont typeface="Arial"/>
              <a:buChar char="–"/>
              <a:defRPr/>
            </a:pPr>
            <a:r>
              <a:rPr lang="en-US" dirty="0" smtClean="0"/>
              <a:t>M</a:t>
            </a:r>
            <a:r>
              <a:rPr lang="en-US" dirty="0" smtClean="0"/>
              <a:t>ultiplexing of resources to </a:t>
            </a:r>
            <a:r>
              <a:rPr lang="en-US" dirty="0" smtClean="0"/>
              <a:t>achieve high </a:t>
            </a:r>
            <a:r>
              <a:rPr lang="en-US" dirty="0" smtClean="0"/>
              <a:t>utilization/efficiency</a:t>
            </a:r>
            <a:endParaRPr lang="en-US" dirty="0" smtClean="0"/>
          </a:p>
          <a:p>
            <a:pPr>
              <a:buFont typeface="Arial"/>
              <a:buChar char="•"/>
              <a:defRPr/>
            </a:pPr>
            <a:r>
              <a:rPr lang="en-US" dirty="0" smtClean="0"/>
              <a:t>Elastic service</a:t>
            </a:r>
          </a:p>
          <a:p>
            <a:pPr lvl="1">
              <a:buFont typeface="Lucida Grande"/>
              <a:buChar char="−"/>
              <a:defRPr/>
            </a:pPr>
            <a:r>
              <a:rPr lang="en-US" dirty="0" smtClean="0"/>
              <a:t>Pay for what you need, get more when you need it</a:t>
            </a:r>
          </a:p>
          <a:p>
            <a:pPr lvl="1">
              <a:buFont typeface="Lucida Grande"/>
              <a:buChar char="−"/>
              <a:defRPr/>
            </a:pPr>
            <a:r>
              <a:rPr lang="en-US" dirty="0" smtClean="0"/>
              <a:t>But no performance guarantees: assumes uncorrelated demand for </a:t>
            </a:r>
            <a:r>
              <a:rPr lang="en-US" dirty="0" smtClean="0"/>
              <a:t>resources</a:t>
            </a:r>
          </a:p>
          <a:p>
            <a:pPr lvl="1">
              <a:buFont typeface="Lucida Grande"/>
              <a:buChar char="−"/>
              <a:defRPr/>
            </a:pPr>
            <a:r>
              <a:rPr lang="en-US" dirty="0" smtClean="0"/>
              <a:t>Amazon EC2 - </a:t>
            </a:r>
            <a:r>
              <a:rPr lang="en-US" b="1" dirty="0" smtClean="0"/>
              <a:t>Elastic</a:t>
            </a:r>
            <a:r>
              <a:rPr lang="en-US" dirty="0" smtClean="0"/>
              <a:t> Compute Cluster.</a:t>
            </a:r>
            <a:endParaRPr lang="en-US" dirty="0" smtClean="0"/>
          </a:p>
        </p:txBody>
      </p:sp>
      <p:sp>
        <p:nvSpPr>
          <p:cNvPr id="4" name="Date Placeholder 3"/>
          <p:cNvSpPr>
            <a:spLocks noGrp="1"/>
          </p:cNvSpPr>
          <p:nvPr>
            <p:ph type="dt" sz="half" idx="10"/>
          </p:nvPr>
        </p:nvSpPr>
        <p:spPr/>
        <p:txBody>
          <a:bodyPr/>
          <a:lstStyle/>
          <a:p>
            <a:fld id="{B9DD9B45-A144-DA4B-9810-0E9E793B6A40}" type="datetime1">
              <a:rPr lang="en-US" smtClean="0"/>
              <a:pPr/>
              <a:t>8/4/2011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1143000" y="3429000"/>
            <a:ext cx="6654800" cy="2971800"/>
            <a:chOff x="1142999" y="3581400"/>
            <a:chExt cx="6654755" cy="2971800"/>
          </a:xfrm>
        </p:grpSpPr>
        <p:sp>
          <p:nvSpPr>
            <p:cNvPr id="35" name="Rectangle 34"/>
            <p:cNvSpPr/>
            <p:nvPr/>
          </p:nvSpPr>
          <p:spPr>
            <a:xfrm>
              <a:off x="5181572" y="4460875"/>
              <a:ext cx="2613007" cy="21748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30" name="Freeform 29"/>
            <p:cNvSpPr/>
            <p:nvPr/>
          </p:nvSpPr>
          <p:spPr>
            <a:xfrm>
              <a:off x="5181572" y="3581400"/>
              <a:ext cx="2616182" cy="908050"/>
            </a:xfrm>
            <a:custGeom>
              <a:avLst/>
              <a:gdLst>
                <a:gd name="connsiteX0" fmla="*/ 0 w 1660819"/>
                <a:gd name="connsiteY0" fmla="*/ 902820 h 924531"/>
                <a:gd name="connsiteX1" fmla="*/ 401636 w 1660819"/>
                <a:gd name="connsiteY1" fmla="*/ 1809 h 924531"/>
                <a:gd name="connsiteX2" fmla="*/ 824982 w 1660819"/>
                <a:gd name="connsiteY2" fmla="*/ 913676 h 924531"/>
                <a:gd name="connsiteX3" fmla="*/ 1280893 w 1660819"/>
                <a:gd name="connsiteY3" fmla="*/ 12664 h 924531"/>
                <a:gd name="connsiteX4" fmla="*/ 1660819 w 1660819"/>
                <a:gd name="connsiteY4" fmla="*/ 924531 h 924531"/>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26332 h 1071073"/>
                <a:gd name="connsiteX1" fmla="*/ 66939 w 1738896"/>
                <a:gd name="connsiteY1" fmla="*/ 917336 h 1071073"/>
                <a:gd name="connsiteX2" fmla="*/ 479713 w 1738896"/>
                <a:gd name="connsiteY2" fmla="*/ 25321 h 1071073"/>
                <a:gd name="connsiteX3" fmla="*/ 903059 w 1738896"/>
                <a:gd name="connsiteY3" fmla="*/ 1069264 h 1071073"/>
                <a:gd name="connsiteX4" fmla="*/ 1358970 w 1738896"/>
                <a:gd name="connsiteY4" fmla="*/ 36176 h 1071073"/>
                <a:gd name="connsiteX5" fmla="*/ 1738896 w 1738896"/>
                <a:gd name="connsiteY5" fmla="*/ 948043 h 1071073"/>
                <a:gd name="connsiteX0" fmla="*/ 78077 w 1738896"/>
                <a:gd name="connsiteY0" fmla="*/ 910360 h 1183608"/>
                <a:gd name="connsiteX1" fmla="*/ 66939 w 1738896"/>
                <a:gd name="connsiteY1" fmla="*/ 1033440 h 1183608"/>
                <a:gd name="connsiteX2" fmla="*/ 479713 w 1738896"/>
                <a:gd name="connsiteY2" fmla="*/ 9349 h 1183608"/>
                <a:gd name="connsiteX3" fmla="*/ 903059 w 1738896"/>
                <a:gd name="connsiteY3" fmla="*/ 1053292 h 1183608"/>
                <a:gd name="connsiteX4" fmla="*/ 1358970 w 1738896"/>
                <a:gd name="connsiteY4" fmla="*/ 20204 h 1183608"/>
                <a:gd name="connsiteX5" fmla="*/ 1738896 w 1738896"/>
                <a:gd name="connsiteY5" fmla="*/ 932071 h 1183608"/>
                <a:gd name="connsiteX0" fmla="*/ 78862 w 1739681"/>
                <a:gd name="connsiteY0" fmla="*/ 910360 h 1203618"/>
                <a:gd name="connsiteX1" fmla="*/ 74154 w 1739681"/>
                <a:gd name="connsiteY1" fmla="*/ 1030416 h 1203618"/>
                <a:gd name="connsiteX2" fmla="*/ 67724 w 1739681"/>
                <a:gd name="connsiteY2" fmla="*/ 1033440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785 w 1842150"/>
                <a:gd name="connsiteY0" fmla="*/ 1108474 h 1203618"/>
                <a:gd name="connsiteX1" fmla="*/ 176623 w 1842150"/>
                <a:gd name="connsiteY1" fmla="*/ 1030416 h 1203618"/>
                <a:gd name="connsiteX2" fmla="*/ 170193 w 1842150"/>
                <a:gd name="connsiteY2" fmla="*/ 1033440 h 1203618"/>
                <a:gd name="connsiteX3" fmla="*/ 582967 w 1842150"/>
                <a:gd name="connsiteY3" fmla="*/ 9349 h 1203618"/>
                <a:gd name="connsiteX4" fmla="*/ 1006313 w 1842150"/>
                <a:gd name="connsiteY4" fmla="*/ 1053292 h 1203618"/>
                <a:gd name="connsiteX5" fmla="*/ 1462224 w 1842150"/>
                <a:gd name="connsiteY5" fmla="*/ 20204 h 1203618"/>
                <a:gd name="connsiteX6" fmla="*/ 1842150 w 1842150"/>
                <a:gd name="connsiteY6" fmla="*/ 932071 h 1203618"/>
                <a:gd name="connsiteX0" fmla="*/ 74154 w 1739681"/>
                <a:gd name="connsiteY0" fmla="*/ 1030416 h 1203618"/>
                <a:gd name="connsiteX1" fmla="*/ 67724 w 1739681"/>
                <a:gd name="connsiteY1" fmla="*/ 1033440 h 1203618"/>
                <a:gd name="connsiteX2" fmla="*/ 480498 w 1739681"/>
                <a:gd name="connsiteY2" fmla="*/ 9349 h 1203618"/>
                <a:gd name="connsiteX3" fmla="*/ 903844 w 1739681"/>
                <a:gd name="connsiteY3" fmla="*/ 1053292 h 1203618"/>
                <a:gd name="connsiteX4" fmla="*/ 1359755 w 1739681"/>
                <a:gd name="connsiteY4" fmla="*/ 20204 h 1203618"/>
                <a:gd name="connsiteX5" fmla="*/ 1739681 w 1739681"/>
                <a:gd name="connsiteY5" fmla="*/ 932071 h 1203618"/>
                <a:gd name="connsiteX0" fmla="*/ 74154 w 1739681"/>
                <a:gd name="connsiteY0" fmla="*/ 1030416 h 1203618"/>
                <a:gd name="connsiteX1" fmla="*/ 67724 w 1739681"/>
                <a:gd name="connsiteY1" fmla="*/ 1033440 h 1203618"/>
                <a:gd name="connsiteX2" fmla="*/ 377249 w 1739681"/>
                <a:gd name="connsiteY2" fmla="*/ 1020643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0 w 1665527"/>
                <a:gd name="connsiteY0" fmla="*/ 1030416 h 1190821"/>
                <a:gd name="connsiteX1" fmla="*/ 303095 w 1665527"/>
                <a:gd name="connsiteY1" fmla="*/ 1020643 h 1190821"/>
                <a:gd name="connsiteX2" fmla="*/ 406344 w 1665527"/>
                <a:gd name="connsiteY2" fmla="*/ 9349 h 1190821"/>
                <a:gd name="connsiteX3" fmla="*/ 829690 w 1665527"/>
                <a:gd name="connsiteY3" fmla="*/ 1053292 h 1190821"/>
                <a:gd name="connsiteX4" fmla="*/ 1285601 w 1665527"/>
                <a:gd name="connsiteY4" fmla="*/ 20204 h 1190821"/>
                <a:gd name="connsiteX5" fmla="*/ 1665527 w 1665527"/>
                <a:gd name="connsiteY5" fmla="*/ 932071 h 1190821"/>
                <a:gd name="connsiteX0" fmla="*/ 0 w 1665527"/>
                <a:gd name="connsiteY0" fmla="*/ 1030416 h 1055101"/>
                <a:gd name="connsiteX1" fmla="*/ 406344 w 1665527"/>
                <a:gd name="connsiteY1" fmla="*/ 9349 h 1055101"/>
                <a:gd name="connsiteX2" fmla="*/ 829690 w 1665527"/>
                <a:gd name="connsiteY2" fmla="*/ 1053292 h 1055101"/>
                <a:gd name="connsiteX3" fmla="*/ 1285601 w 1665527"/>
                <a:gd name="connsiteY3" fmla="*/ 20204 h 1055101"/>
                <a:gd name="connsiteX4" fmla="*/ 1665527 w 1665527"/>
                <a:gd name="connsiteY4" fmla="*/ 932071 h 105510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33394 h 1067125"/>
                <a:gd name="connsiteX1" fmla="*/ 406344 w 1665527"/>
                <a:gd name="connsiteY1" fmla="*/ 12327 h 1067125"/>
                <a:gd name="connsiteX2" fmla="*/ 829690 w 1665527"/>
                <a:gd name="connsiteY2" fmla="*/ 1056270 h 1067125"/>
                <a:gd name="connsiteX3" fmla="*/ 1286407 w 1665527"/>
                <a:gd name="connsiteY3" fmla="*/ 1809 h 1067125"/>
                <a:gd name="connsiteX4" fmla="*/ 1665527 w 1665527"/>
                <a:gd name="connsiteY4" fmla="*/ 1067125 h 106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527" h="1067125">
                  <a:moveTo>
                    <a:pt x="0" y="1033394"/>
                  </a:moveTo>
                  <a:cubicBezTo>
                    <a:pt x="108211" y="865595"/>
                    <a:pt x="268062" y="8514"/>
                    <a:pt x="406344" y="12327"/>
                  </a:cubicBezTo>
                  <a:cubicBezTo>
                    <a:pt x="544626" y="16140"/>
                    <a:pt x="683013" y="1058023"/>
                    <a:pt x="829690" y="1056270"/>
                  </a:cubicBezTo>
                  <a:cubicBezTo>
                    <a:pt x="976367" y="1054517"/>
                    <a:pt x="1147101" y="0"/>
                    <a:pt x="1286407" y="1809"/>
                  </a:cubicBezTo>
                  <a:cubicBezTo>
                    <a:pt x="1425713" y="3618"/>
                    <a:pt x="1562404" y="945905"/>
                    <a:pt x="1665527" y="1067125"/>
                  </a:cubicBezTo>
                </a:path>
              </a:pathLst>
            </a:custGeom>
            <a:solidFill>
              <a:srgbClr val="D9D9D9"/>
            </a:solidFill>
            <a:ln w="19050" cap="flat" cmpd="sng" algn="ctr">
              <a:noFill/>
              <a:prstDash val="dash"/>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endParaRPr lang="en-US">
                <a:solidFill>
                  <a:srgbClr val="000000"/>
                </a:solidFill>
                <a:ea typeface="ＭＳ Ｐゴシック" charset="-128"/>
                <a:cs typeface="ＭＳ Ｐゴシック" charset="-128"/>
              </a:endParaRPr>
            </a:p>
          </p:txBody>
        </p:sp>
        <p:sp>
          <p:nvSpPr>
            <p:cNvPr id="25" name="Rectangle 24"/>
            <p:cNvSpPr/>
            <p:nvPr/>
          </p:nvSpPr>
          <p:spPr>
            <a:xfrm>
              <a:off x="1142999" y="3581400"/>
              <a:ext cx="2613007" cy="10969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23581" name="TextBox 35"/>
            <p:cNvSpPr txBox="1">
              <a:spLocks noChangeArrowheads="1"/>
            </p:cNvSpPr>
            <p:nvPr/>
          </p:nvSpPr>
          <p:spPr bwMode="auto">
            <a:xfrm>
              <a:off x="3617774" y="6029980"/>
              <a:ext cx="3098625" cy="523220"/>
            </a:xfrm>
            <a:prstGeom prst="rect">
              <a:avLst/>
            </a:prstGeom>
            <a:noFill/>
            <a:ln w="9525">
              <a:noFill/>
              <a:miter lim="800000"/>
              <a:headEnd/>
              <a:tailEnd/>
            </a:ln>
          </p:spPr>
          <p:txBody>
            <a:bodyPr wrap="none">
              <a:prstTxWarp prst="textNoShape">
                <a:avLst/>
              </a:prstTxWarp>
              <a:spAutoFit/>
            </a:bodyPr>
            <a:lstStyle/>
            <a:p>
              <a:pPr algn="ctr"/>
              <a:r>
                <a:rPr lang="en-US" sz="2800"/>
                <a:t>Unused resources</a:t>
              </a:r>
            </a:p>
          </p:txBody>
        </p:sp>
        <p:sp>
          <p:nvSpPr>
            <p:cNvPr id="37" name="Rectangle 36"/>
            <p:cNvSpPr/>
            <p:nvPr/>
          </p:nvSpPr>
          <p:spPr>
            <a:xfrm>
              <a:off x="3070211" y="6105525"/>
              <a:ext cx="533396" cy="381000"/>
            </a:xfrm>
            <a:prstGeom prst="rect">
              <a:avLst/>
            </a:prstGeom>
            <a:solidFill>
              <a:srgbClr val="D9D9D9"/>
            </a:solidFill>
            <a:ln w="12700" cap="flat" cmpd="sng" algn="ctr">
              <a:noFill/>
              <a:prstDash val="solid"/>
              <a:round/>
              <a:headEnd type="none" w="med" len="med"/>
              <a:tailEnd type="none" w="med" len="med"/>
            </a:ln>
            <a:effectLst>
              <a:outerShdw blurRad="50800" dist="25400" dir="2700000">
                <a:schemeClr val="accent6">
                  <a:lumMod val="5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grpSp>
      <p:sp>
        <p:nvSpPr>
          <p:cNvPr id="23555" name="Title 1"/>
          <p:cNvSpPr>
            <a:spLocks noGrp="1"/>
          </p:cNvSpPr>
          <p:nvPr>
            <p:ph type="title"/>
          </p:nvPr>
        </p:nvSpPr>
        <p:spPr/>
        <p:txBody>
          <a:bodyPr/>
          <a:lstStyle/>
          <a:p>
            <a:r>
              <a:rPr lang="en-US" dirty="0" smtClean="0">
                <a:ea typeface="ＭＳ Ｐゴシック" charset="-128"/>
                <a:cs typeface="ＭＳ Ｐゴシック" charset="-128"/>
              </a:rPr>
              <a:t>Economics For Cloud Users</a:t>
            </a:r>
          </a:p>
        </p:txBody>
      </p:sp>
      <p:sp>
        <p:nvSpPr>
          <p:cNvPr id="7" name="Content Placeholder 2"/>
          <p:cNvSpPr txBox="1">
            <a:spLocks/>
          </p:cNvSpPr>
          <p:nvPr/>
        </p:nvSpPr>
        <p:spPr bwMode="auto">
          <a:xfrm>
            <a:off x="457200" y="1371600"/>
            <a:ext cx="8382000" cy="5257800"/>
          </a:xfrm>
          <a:prstGeom prst="rect">
            <a:avLst/>
          </a:prstGeom>
          <a:noFill/>
          <a:ln w="9525">
            <a:noFill/>
            <a:miter lim="800000"/>
            <a:headEnd/>
            <a:tailEnd/>
          </a:ln>
        </p:spPr>
        <p:txBody>
          <a:bodyPr>
            <a:prstTxWarp prst="textNoShape">
              <a:avLst/>
            </a:prstTxWarp>
            <a:normAutofit/>
          </a:bodyPr>
          <a:lstStyle/>
          <a:p>
            <a:pPr marL="342900" indent="-342900" eaLnBrk="0" hangingPunct="0">
              <a:spcBef>
                <a:spcPct val="20000"/>
              </a:spcBef>
              <a:buFontTx/>
              <a:buChar char="•"/>
            </a:pPr>
            <a:r>
              <a:rPr lang="en-US" sz="3200"/>
              <a:t>Pay by use instead of provisioning for peak</a:t>
            </a:r>
          </a:p>
        </p:txBody>
      </p:sp>
      <p:sp>
        <p:nvSpPr>
          <p:cNvPr id="23557" name="TextBox 4"/>
          <p:cNvSpPr txBox="1">
            <a:spLocks noChangeArrowheads="1"/>
          </p:cNvSpPr>
          <p:nvPr/>
        </p:nvSpPr>
        <p:spPr bwMode="auto">
          <a:xfrm>
            <a:off x="1295400" y="5257800"/>
            <a:ext cx="2582863" cy="461963"/>
          </a:xfrm>
          <a:prstGeom prst="rect">
            <a:avLst/>
          </a:prstGeom>
          <a:noFill/>
          <a:ln w="9525">
            <a:noFill/>
            <a:miter lim="800000"/>
            <a:headEnd/>
            <a:tailEnd/>
          </a:ln>
        </p:spPr>
        <p:txBody>
          <a:bodyPr wrap="none">
            <a:prstTxWarp prst="textNoShape">
              <a:avLst/>
            </a:prstTxWarp>
            <a:spAutoFit/>
          </a:bodyPr>
          <a:lstStyle/>
          <a:p>
            <a:pPr algn="ctr"/>
            <a:r>
              <a:rPr lang="en-US"/>
              <a:t>Static data center</a:t>
            </a:r>
          </a:p>
        </p:txBody>
      </p:sp>
      <p:sp>
        <p:nvSpPr>
          <p:cNvPr id="23558" name="TextBox 5"/>
          <p:cNvSpPr txBox="1">
            <a:spLocks noChangeArrowheads="1"/>
          </p:cNvSpPr>
          <p:nvPr/>
        </p:nvSpPr>
        <p:spPr bwMode="auto">
          <a:xfrm>
            <a:off x="5105400" y="5257800"/>
            <a:ext cx="3435350" cy="461963"/>
          </a:xfrm>
          <a:prstGeom prst="rect">
            <a:avLst/>
          </a:prstGeom>
          <a:noFill/>
          <a:ln w="9525">
            <a:noFill/>
            <a:miter lim="800000"/>
            <a:headEnd/>
            <a:tailEnd/>
          </a:ln>
        </p:spPr>
        <p:txBody>
          <a:bodyPr wrap="none">
            <a:prstTxWarp prst="textNoShape">
              <a:avLst/>
            </a:prstTxWarp>
            <a:spAutoFit/>
          </a:bodyPr>
          <a:lstStyle/>
          <a:p>
            <a:pPr algn="ctr"/>
            <a:r>
              <a:rPr lang="en-US"/>
              <a:t>Data center in the cloud</a:t>
            </a:r>
          </a:p>
        </p:txBody>
      </p:sp>
      <p:grpSp>
        <p:nvGrpSpPr>
          <p:cNvPr id="3" name="Group 36"/>
          <p:cNvGrpSpPr>
            <a:grpSpLocks/>
          </p:cNvGrpSpPr>
          <p:nvPr/>
        </p:nvGrpSpPr>
        <p:grpSpPr bwMode="auto">
          <a:xfrm>
            <a:off x="719138" y="2668588"/>
            <a:ext cx="3700462" cy="2436812"/>
            <a:chOff x="719863" y="3048794"/>
            <a:chExt cx="3775937" cy="2455971"/>
          </a:xfrm>
        </p:grpSpPr>
        <p:cxnSp>
          <p:nvCxnSpPr>
            <p:cNvPr id="10" name="Straight Arrow Connector 9"/>
            <p:cNvCxnSpPr/>
            <p:nvPr/>
          </p:nvCxnSpPr>
          <p:spPr>
            <a:xfrm rot="5400000" flipH="1" flipV="1">
              <a:off x="76273" y="4115172"/>
              <a:ext cx="2134375" cy="1620"/>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p:nvPr/>
          </p:nvCxnSpPr>
          <p:spPr>
            <a:xfrm>
              <a:off x="1142651" y="5181569"/>
              <a:ext cx="3124747" cy="0"/>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17" name="Freeform 16"/>
            <p:cNvSpPr/>
            <p:nvPr/>
          </p:nvSpPr>
          <p:spPr>
            <a:xfrm>
              <a:off x="1142651" y="3962383"/>
              <a:ext cx="2667941" cy="990389"/>
            </a:xfrm>
            <a:custGeom>
              <a:avLst/>
              <a:gdLst>
                <a:gd name="connsiteX0" fmla="*/ 0 w 1660819"/>
                <a:gd name="connsiteY0" fmla="*/ 902820 h 924531"/>
                <a:gd name="connsiteX1" fmla="*/ 401636 w 1660819"/>
                <a:gd name="connsiteY1" fmla="*/ 1809 h 924531"/>
                <a:gd name="connsiteX2" fmla="*/ 824982 w 1660819"/>
                <a:gd name="connsiteY2" fmla="*/ 913676 h 924531"/>
                <a:gd name="connsiteX3" fmla="*/ 1280893 w 1660819"/>
                <a:gd name="connsiteY3" fmla="*/ 12664 h 924531"/>
                <a:gd name="connsiteX4" fmla="*/ 1660819 w 1660819"/>
                <a:gd name="connsiteY4" fmla="*/ 924531 h 924531"/>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26332 h 1071073"/>
                <a:gd name="connsiteX1" fmla="*/ 66939 w 1738896"/>
                <a:gd name="connsiteY1" fmla="*/ 917336 h 1071073"/>
                <a:gd name="connsiteX2" fmla="*/ 479713 w 1738896"/>
                <a:gd name="connsiteY2" fmla="*/ 25321 h 1071073"/>
                <a:gd name="connsiteX3" fmla="*/ 903059 w 1738896"/>
                <a:gd name="connsiteY3" fmla="*/ 1069264 h 1071073"/>
                <a:gd name="connsiteX4" fmla="*/ 1358970 w 1738896"/>
                <a:gd name="connsiteY4" fmla="*/ 36176 h 1071073"/>
                <a:gd name="connsiteX5" fmla="*/ 1738896 w 1738896"/>
                <a:gd name="connsiteY5" fmla="*/ 948043 h 1071073"/>
                <a:gd name="connsiteX0" fmla="*/ 78077 w 1738896"/>
                <a:gd name="connsiteY0" fmla="*/ 910360 h 1183608"/>
                <a:gd name="connsiteX1" fmla="*/ 66939 w 1738896"/>
                <a:gd name="connsiteY1" fmla="*/ 1033440 h 1183608"/>
                <a:gd name="connsiteX2" fmla="*/ 479713 w 1738896"/>
                <a:gd name="connsiteY2" fmla="*/ 9349 h 1183608"/>
                <a:gd name="connsiteX3" fmla="*/ 903059 w 1738896"/>
                <a:gd name="connsiteY3" fmla="*/ 1053292 h 1183608"/>
                <a:gd name="connsiteX4" fmla="*/ 1358970 w 1738896"/>
                <a:gd name="connsiteY4" fmla="*/ 20204 h 1183608"/>
                <a:gd name="connsiteX5" fmla="*/ 1738896 w 1738896"/>
                <a:gd name="connsiteY5" fmla="*/ 932071 h 1183608"/>
                <a:gd name="connsiteX0" fmla="*/ 78862 w 1739681"/>
                <a:gd name="connsiteY0" fmla="*/ 910360 h 1203618"/>
                <a:gd name="connsiteX1" fmla="*/ 74154 w 1739681"/>
                <a:gd name="connsiteY1" fmla="*/ 1030416 h 1203618"/>
                <a:gd name="connsiteX2" fmla="*/ 67724 w 1739681"/>
                <a:gd name="connsiteY2" fmla="*/ 1033440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785 w 1842150"/>
                <a:gd name="connsiteY0" fmla="*/ 1108474 h 1203618"/>
                <a:gd name="connsiteX1" fmla="*/ 176623 w 1842150"/>
                <a:gd name="connsiteY1" fmla="*/ 1030416 h 1203618"/>
                <a:gd name="connsiteX2" fmla="*/ 170193 w 1842150"/>
                <a:gd name="connsiteY2" fmla="*/ 1033440 h 1203618"/>
                <a:gd name="connsiteX3" fmla="*/ 582967 w 1842150"/>
                <a:gd name="connsiteY3" fmla="*/ 9349 h 1203618"/>
                <a:gd name="connsiteX4" fmla="*/ 1006313 w 1842150"/>
                <a:gd name="connsiteY4" fmla="*/ 1053292 h 1203618"/>
                <a:gd name="connsiteX5" fmla="*/ 1462224 w 1842150"/>
                <a:gd name="connsiteY5" fmla="*/ 20204 h 1203618"/>
                <a:gd name="connsiteX6" fmla="*/ 1842150 w 1842150"/>
                <a:gd name="connsiteY6" fmla="*/ 932071 h 1203618"/>
                <a:gd name="connsiteX0" fmla="*/ 74154 w 1739681"/>
                <a:gd name="connsiteY0" fmla="*/ 1030416 h 1203618"/>
                <a:gd name="connsiteX1" fmla="*/ 67724 w 1739681"/>
                <a:gd name="connsiteY1" fmla="*/ 1033440 h 1203618"/>
                <a:gd name="connsiteX2" fmla="*/ 480498 w 1739681"/>
                <a:gd name="connsiteY2" fmla="*/ 9349 h 1203618"/>
                <a:gd name="connsiteX3" fmla="*/ 903844 w 1739681"/>
                <a:gd name="connsiteY3" fmla="*/ 1053292 h 1203618"/>
                <a:gd name="connsiteX4" fmla="*/ 1359755 w 1739681"/>
                <a:gd name="connsiteY4" fmla="*/ 20204 h 1203618"/>
                <a:gd name="connsiteX5" fmla="*/ 1739681 w 1739681"/>
                <a:gd name="connsiteY5" fmla="*/ 932071 h 1203618"/>
                <a:gd name="connsiteX0" fmla="*/ 74154 w 1739681"/>
                <a:gd name="connsiteY0" fmla="*/ 1030416 h 1203618"/>
                <a:gd name="connsiteX1" fmla="*/ 67724 w 1739681"/>
                <a:gd name="connsiteY1" fmla="*/ 1033440 h 1203618"/>
                <a:gd name="connsiteX2" fmla="*/ 377249 w 1739681"/>
                <a:gd name="connsiteY2" fmla="*/ 1020643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0 w 1665527"/>
                <a:gd name="connsiteY0" fmla="*/ 1030416 h 1190821"/>
                <a:gd name="connsiteX1" fmla="*/ 303095 w 1665527"/>
                <a:gd name="connsiteY1" fmla="*/ 1020643 h 1190821"/>
                <a:gd name="connsiteX2" fmla="*/ 406344 w 1665527"/>
                <a:gd name="connsiteY2" fmla="*/ 9349 h 1190821"/>
                <a:gd name="connsiteX3" fmla="*/ 829690 w 1665527"/>
                <a:gd name="connsiteY3" fmla="*/ 1053292 h 1190821"/>
                <a:gd name="connsiteX4" fmla="*/ 1285601 w 1665527"/>
                <a:gd name="connsiteY4" fmla="*/ 20204 h 1190821"/>
                <a:gd name="connsiteX5" fmla="*/ 1665527 w 1665527"/>
                <a:gd name="connsiteY5" fmla="*/ 932071 h 1190821"/>
                <a:gd name="connsiteX0" fmla="*/ 0 w 1665527"/>
                <a:gd name="connsiteY0" fmla="*/ 1030416 h 1055101"/>
                <a:gd name="connsiteX1" fmla="*/ 406344 w 1665527"/>
                <a:gd name="connsiteY1" fmla="*/ 9349 h 1055101"/>
                <a:gd name="connsiteX2" fmla="*/ 829690 w 1665527"/>
                <a:gd name="connsiteY2" fmla="*/ 1053292 h 1055101"/>
                <a:gd name="connsiteX3" fmla="*/ 1285601 w 1665527"/>
                <a:gd name="connsiteY3" fmla="*/ 20204 h 1055101"/>
                <a:gd name="connsiteX4" fmla="*/ 1665527 w 1665527"/>
                <a:gd name="connsiteY4" fmla="*/ 932071 h 105510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33394 h 1067125"/>
                <a:gd name="connsiteX1" fmla="*/ 406344 w 1665527"/>
                <a:gd name="connsiteY1" fmla="*/ 12327 h 1067125"/>
                <a:gd name="connsiteX2" fmla="*/ 829690 w 1665527"/>
                <a:gd name="connsiteY2" fmla="*/ 1056270 h 1067125"/>
                <a:gd name="connsiteX3" fmla="*/ 1286407 w 1665527"/>
                <a:gd name="connsiteY3" fmla="*/ 1809 h 1067125"/>
                <a:gd name="connsiteX4" fmla="*/ 1665527 w 1665527"/>
                <a:gd name="connsiteY4" fmla="*/ 1067125 h 106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527" h="1067125">
                  <a:moveTo>
                    <a:pt x="0" y="1033394"/>
                  </a:moveTo>
                  <a:cubicBezTo>
                    <a:pt x="108211" y="865595"/>
                    <a:pt x="268062" y="8514"/>
                    <a:pt x="406344" y="12327"/>
                  </a:cubicBezTo>
                  <a:cubicBezTo>
                    <a:pt x="544626" y="16140"/>
                    <a:pt x="683013" y="1058023"/>
                    <a:pt x="829690" y="1056270"/>
                  </a:cubicBezTo>
                  <a:cubicBezTo>
                    <a:pt x="976367" y="1054517"/>
                    <a:pt x="1147101" y="0"/>
                    <a:pt x="1286407" y="1809"/>
                  </a:cubicBezTo>
                  <a:cubicBezTo>
                    <a:pt x="1425713" y="3618"/>
                    <a:pt x="1562404" y="945905"/>
                    <a:pt x="1665527" y="1067125"/>
                  </a:cubicBezTo>
                </a:path>
              </a:pathLst>
            </a:custGeom>
            <a:ln w="19050" cap="flat" cmpd="sng" algn="ctr">
              <a:solidFill>
                <a:schemeClr val="accent2">
                  <a:lumMod val="75000"/>
                </a:schemeClr>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endParaRPr lang="en-US">
                <a:solidFill>
                  <a:srgbClr val="000000"/>
                </a:solidFill>
                <a:ea typeface="ＭＳ Ｐゴシック" charset="-128"/>
                <a:cs typeface="ＭＳ Ｐゴシック" charset="-128"/>
              </a:endParaRPr>
            </a:p>
          </p:txBody>
        </p:sp>
        <p:sp>
          <p:nvSpPr>
            <p:cNvPr id="18" name="TextBox 17"/>
            <p:cNvSpPr txBox="1"/>
            <p:nvPr/>
          </p:nvSpPr>
          <p:spPr>
            <a:xfrm>
              <a:off x="3535212" y="4232780"/>
              <a:ext cx="960588" cy="339196"/>
            </a:xfrm>
            <a:prstGeom prst="rect">
              <a:avLst/>
            </a:prstGeom>
            <a:noFill/>
          </p:spPr>
          <p:txBody>
            <a:bodyPr wrap="none">
              <a:prstTxWarp prst="textNoShape">
                <a:avLst/>
              </a:prstTxWarp>
              <a:spAutoFit/>
            </a:bodyPr>
            <a:lstStyle/>
            <a:p>
              <a:pPr algn="ctr"/>
              <a:r>
                <a:rPr lang="en-US" sz="1600">
                  <a:solidFill>
                    <a:srgbClr val="262673"/>
                  </a:solidFill>
                </a:rPr>
                <a:t>Demand</a:t>
              </a:r>
            </a:p>
          </p:txBody>
        </p:sp>
        <p:cxnSp>
          <p:nvCxnSpPr>
            <p:cNvPr id="19" name="Straight Arrow Connector 18"/>
            <p:cNvCxnSpPr/>
            <p:nvPr/>
          </p:nvCxnSpPr>
          <p:spPr>
            <a:xfrm>
              <a:off x="1142651" y="3815185"/>
              <a:ext cx="2744075" cy="1600"/>
            </a:xfrm>
            <a:prstGeom prst="straightConnector1">
              <a:avLst/>
            </a:prstGeom>
            <a:ln w="19050" cap="flat" cmpd="sng" algn="ctr">
              <a:solidFill>
                <a:srgbClr val="FF0000"/>
              </a:solidFill>
              <a:prstDash val="dash"/>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3575" name="TextBox 19"/>
            <p:cNvSpPr txBox="1">
              <a:spLocks noChangeArrowheads="1"/>
            </p:cNvSpPr>
            <p:nvPr/>
          </p:nvSpPr>
          <p:spPr bwMode="auto">
            <a:xfrm>
              <a:off x="3512839" y="3477181"/>
              <a:ext cx="982961" cy="338554"/>
            </a:xfrm>
            <a:prstGeom prst="rect">
              <a:avLst/>
            </a:prstGeom>
            <a:noFill/>
            <a:ln w="9525">
              <a:noFill/>
              <a:miter lim="800000"/>
              <a:headEnd/>
              <a:tailEnd/>
            </a:ln>
          </p:spPr>
          <p:txBody>
            <a:bodyPr wrap="none">
              <a:prstTxWarp prst="textNoShape">
                <a:avLst/>
              </a:prstTxWarp>
              <a:spAutoFit/>
            </a:bodyPr>
            <a:lstStyle/>
            <a:p>
              <a:pPr algn="ctr"/>
              <a:r>
                <a:rPr lang="en-US" sz="1600">
                  <a:solidFill>
                    <a:srgbClr val="FF0000"/>
                  </a:solidFill>
                </a:rPr>
                <a:t>Capacity</a:t>
              </a:r>
            </a:p>
          </p:txBody>
        </p:sp>
        <p:sp>
          <p:nvSpPr>
            <p:cNvPr id="23576" name="TextBox 22"/>
            <p:cNvSpPr txBox="1">
              <a:spLocks noChangeArrowheads="1"/>
            </p:cNvSpPr>
            <p:nvPr/>
          </p:nvSpPr>
          <p:spPr bwMode="auto">
            <a:xfrm>
              <a:off x="2443015" y="5181600"/>
              <a:ext cx="604985" cy="323165"/>
            </a:xfrm>
            <a:prstGeom prst="rect">
              <a:avLst/>
            </a:prstGeom>
            <a:noFill/>
            <a:ln w="9525">
              <a:noFill/>
              <a:miter lim="800000"/>
              <a:headEnd/>
              <a:tailEnd/>
            </a:ln>
          </p:spPr>
          <p:txBody>
            <a:bodyPr wrap="none">
              <a:prstTxWarp prst="textNoShape">
                <a:avLst/>
              </a:prstTxWarp>
              <a:spAutoFit/>
            </a:bodyPr>
            <a:lstStyle/>
            <a:p>
              <a:pPr algn="ctr"/>
              <a:r>
                <a:rPr lang="en-US" sz="1500"/>
                <a:t>Time</a:t>
              </a:r>
            </a:p>
          </p:txBody>
        </p:sp>
        <p:sp>
          <p:nvSpPr>
            <p:cNvPr id="24" name="TextBox 23"/>
            <p:cNvSpPr txBox="1"/>
            <p:nvPr/>
          </p:nvSpPr>
          <p:spPr>
            <a:xfrm>
              <a:off x="719863" y="3658394"/>
              <a:ext cx="415498" cy="1011774"/>
            </a:xfrm>
            <a:prstGeom prst="rect">
              <a:avLst/>
            </a:prstGeom>
            <a:noFill/>
          </p:spPr>
          <p:txBody>
            <a:bodyPr vert="vert270" wrap="none">
              <a:spAutoFit/>
            </a:bodyPr>
            <a:lstStyle/>
            <a:p>
              <a:pPr algn="ctr">
                <a:defRPr/>
              </a:pPr>
              <a:r>
                <a:rPr lang="en-US" sz="1500" dirty="0"/>
                <a:t>Resources</a:t>
              </a:r>
            </a:p>
          </p:txBody>
        </p:sp>
      </p:grpSp>
      <p:grpSp>
        <p:nvGrpSpPr>
          <p:cNvPr id="4" name="Group 37"/>
          <p:cNvGrpSpPr>
            <a:grpSpLocks/>
          </p:cNvGrpSpPr>
          <p:nvPr/>
        </p:nvGrpSpPr>
        <p:grpSpPr bwMode="auto">
          <a:xfrm>
            <a:off x="4765675" y="2667000"/>
            <a:ext cx="3921125" cy="2438400"/>
            <a:chOff x="4766102" y="3048000"/>
            <a:chExt cx="3996898" cy="2455971"/>
          </a:xfrm>
        </p:grpSpPr>
        <p:cxnSp>
          <p:nvCxnSpPr>
            <p:cNvPr id="26" name="Straight Arrow Connector 25"/>
            <p:cNvCxnSpPr/>
            <p:nvPr/>
          </p:nvCxnSpPr>
          <p:spPr>
            <a:xfrm rot="16200000" flipV="1">
              <a:off x="4118717" y="4111257"/>
              <a:ext cx="2132985" cy="6473"/>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p:nvPr/>
          </p:nvCxnSpPr>
          <p:spPr>
            <a:xfrm>
              <a:off x="5188447" y="5179387"/>
              <a:ext cx="3124700" cy="1598"/>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28" name="Freeform 27"/>
            <p:cNvSpPr/>
            <p:nvPr/>
          </p:nvSpPr>
          <p:spPr>
            <a:xfrm>
              <a:off x="5188447" y="3960995"/>
              <a:ext cx="2668374" cy="991342"/>
            </a:xfrm>
            <a:custGeom>
              <a:avLst/>
              <a:gdLst>
                <a:gd name="connsiteX0" fmla="*/ 0 w 1660819"/>
                <a:gd name="connsiteY0" fmla="*/ 902820 h 924531"/>
                <a:gd name="connsiteX1" fmla="*/ 401636 w 1660819"/>
                <a:gd name="connsiteY1" fmla="*/ 1809 h 924531"/>
                <a:gd name="connsiteX2" fmla="*/ 824982 w 1660819"/>
                <a:gd name="connsiteY2" fmla="*/ 913676 h 924531"/>
                <a:gd name="connsiteX3" fmla="*/ 1280893 w 1660819"/>
                <a:gd name="connsiteY3" fmla="*/ 12664 h 924531"/>
                <a:gd name="connsiteX4" fmla="*/ 1660819 w 1660819"/>
                <a:gd name="connsiteY4" fmla="*/ 924531 h 924531"/>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26332 h 1071073"/>
                <a:gd name="connsiteX1" fmla="*/ 66939 w 1738896"/>
                <a:gd name="connsiteY1" fmla="*/ 917336 h 1071073"/>
                <a:gd name="connsiteX2" fmla="*/ 479713 w 1738896"/>
                <a:gd name="connsiteY2" fmla="*/ 25321 h 1071073"/>
                <a:gd name="connsiteX3" fmla="*/ 903059 w 1738896"/>
                <a:gd name="connsiteY3" fmla="*/ 1069264 h 1071073"/>
                <a:gd name="connsiteX4" fmla="*/ 1358970 w 1738896"/>
                <a:gd name="connsiteY4" fmla="*/ 36176 h 1071073"/>
                <a:gd name="connsiteX5" fmla="*/ 1738896 w 1738896"/>
                <a:gd name="connsiteY5" fmla="*/ 948043 h 1071073"/>
                <a:gd name="connsiteX0" fmla="*/ 78077 w 1738896"/>
                <a:gd name="connsiteY0" fmla="*/ 910360 h 1183608"/>
                <a:gd name="connsiteX1" fmla="*/ 66939 w 1738896"/>
                <a:gd name="connsiteY1" fmla="*/ 1033440 h 1183608"/>
                <a:gd name="connsiteX2" fmla="*/ 479713 w 1738896"/>
                <a:gd name="connsiteY2" fmla="*/ 9349 h 1183608"/>
                <a:gd name="connsiteX3" fmla="*/ 903059 w 1738896"/>
                <a:gd name="connsiteY3" fmla="*/ 1053292 h 1183608"/>
                <a:gd name="connsiteX4" fmla="*/ 1358970 w 1738896"/>
                <a:gd name="connsiteY4" fmla="*/ 20204 h 1183608"/>
                <a:gd name="connsiteX5" fmla="*/ 1738896 w 1738896"/>
                <a:gd name="connsiteY5" fmla="*/ 932071 h 1183608"/>
                <a:gd name="connsiteX0" fmla="*/ 78862 w 1739681"/>
                <a:gd name="connsiteY0" fmla="*/ 910360 h 1203618"/>
                <a:gd name="connsiteX1" fmla="*/ 74154 w 1739681"/>
                <a:gd name="connsiteY1" fmla="*/ 1030416 h 1203618"/>
                <a:gd name="connsiteX2" fmla="*/ 67724 w 1739681"/>
                <a:gd name="connsiteY2" fmla="*/ 1033440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785 w 1842150"/>
                <a:gd name="connsiteY0" fmla="*/ 1108474 h 1203618"/>
                <a:gd name="connsiteX1" fmla="*/ 176623 w 1842150"/>
                <a:gd name="connsiteY1" fmla="*/ 1030416 h 1203618"/>
                <a:gd name="connsiteX2" fmla="*/ 170193 w 1842150"/>
                <a:gd name="connsiteY2" fmla="*/ 1033440 h 1203618"/>
                <a:gd name="connsiteX3" fmla="*/ 582967 w 1842150"/>
                <a:gd name="connsiteY3" fmla="*/ 9349 h 1203618"/>
                <a:gd name="connsiteX4" fmla="*/ 1006313 w 1842150"/>
                <a:gd name="connsiteY4" fmla="*/ 1053292 h 1203618"/>
                <a:gd name="connsiteX5" fmla="*/ 1462224 w 1842150"/>
                <a:gd name="connsiteY5" fmla="*/ 20204 h 1203618"/>
                <a:gd name="connsiteX6" fmla="*/ 1842150 w 1842150"/>
                <a:gd name="connsiteY6" fmla="*/ 932071 h 1203618"/>
                <a:gd name="connsiteX0" fmla="*/ 74154 w 1739681"/>
                <a:gd name="connsiteY0" fmla="*/ 1030416 h 1203618"/>
                <a:gd name="connsiteX1" fmla="*/ 67724 w 1739681"/>
                <a:gd name="connsiteY1" fmla="*/ 1033440 h 1203618"/>
                <a:gd name="connsiteX2" fmla="*/ 480498 w 1739681"/>
                <a:gd name="connsiteY2" fmla="*/ 9349 h 1203618"/>
                <a:gd name="connsiteX3" fmla="*/ 903844 w 1739681"/>
                <a:gd name="connsiteY3" fmla="*/ 1053292 h 1203618"/>
                <a:gd name="connsiteX4" fmla="*/ 1359755 w 1739681"/>
                <a:gd name="connsiteY4" fmla="*/ 20204 h 1203618"/>
                <a:gd name="connsiteX5" fmla="*/ 1739681 w 1739681"/>
                <a:gd name="connsiteY5" fmla="*/ 932071 h 1203618"/>
                <a:gd name="connsiteX0" fmla="*/ 74154 w 1739681"/>
                <a:gd name="connsiteY0" fmla="*/ 1030416 h 1203618"/>
                <a:gd name="connsiteX1" fmla="*/ 67724 w 1739681"/>
                <a:gd name="connsiteY1" fmla="*/ 1033440 h 1203618"/>
                <a:gd name="connsiteX2" fmla="*/ 377249 w 1739681"/>
                <a:gd name="connsiteY2" fmla="*/ 1020643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0 w 1665527"/>
                <a:gd name="connsiteY0" fmla="*/ 1030416 h 1190821"/>
                <a:gd name="connsiteX1" fmla="*/ 303095 w 1665527"/>
                <a:gd name="connsiteY1" fmla="*/ 1020643 h 1190821"/>
                <a:gd name="connsiteX2" fmla="*/ 406344 w 1665527"/>
                <a:gd name="connsiteY2" fmla="*/ 9349 h 1190821"/>
                <a:gd name="connsiteX3" fmla="*/ 829690 w 1665527"/>
                <a:gd name="connsiteY3" fmla="*/ 1053292 h 1190821"/>
                <a:gd name="connsiteX4" fmla="*/ 1285601 w 1665527"/>
                <a:gd name="connsiteY4" fmla="*/ 20204 h 1190821"/>
                <a:gd name="connsiteX5" fmla="*/ 1665527 w 1665527"/>
                <a:gd name="connsiteY5" fmla="*/ 932071 h 1190821"/>
                <a:gd name="connsiteX0" fmla="*/ 0 w 1665527"/>
                <a:gd name="connsiteY0" fmla="*/ 1030416 h 1055101"/>
                <a:gd name="connsiteX1" fmla="*/ 406344 w 1665527"/>
                <a:gd name="connsiteY1" fmla="*/ 9349 h 1055101"/>
                <a:gd name="connsiteX2" fmla="*/ 829690 w 1665527"/>
                <a:gd name="connsiteY2" fmla="*/ 1053292 h 1055101"/>
                <a:gd name="connsiteX3" fmla="*/ 1285601 w 1665527"/>
                <a:gd name="connsiteY3" fmla="*/ 20204 h 1055101"/>
                <a:gd name="connsiteX4" fmla="*/ 1665527 w 1665527"/>
                <a:gd name="connsiteY4" fmla="*/ 932071 h 105510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33394 h 1067125"/>
                <a:gd name="connsiteX1" fmla="*/ 406344 w 1665527"/>
                <a:gd name="connsiteY1" fmla="*/ 12327 h 1067125"/>
                <a:gd name="connsiteX2" fmla="*/ 829690 w 1665527"/>
                <a:gd name="connsiteY2" fmla="*/ 1056270 h 1067125"/>
                <a:gd name="connsiteX3" fmla="*/ 1286407 w 1665527"/>
                <a:gd name="connsiteY3" fmla="*/ 1809 h 1067125"/>
                <a:gd name="connsiteX4" fmla="*/ 1665527 w 1665527"/>
                <a:gd name="connsiteY4" fmla="*/ 1067125 h 106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527" h="1067125">
                  <a:moveTo>
                    <a:pt x="0" y="1033394"/>
                  </a:moveTo>
                  <a:cubicBezTo>
                    <a:pt x="108211" y="865595"/>
                    <a:pt x="268062" y="8514"/>
                    <a:pt x="406344" y="12327"/>
                  </a:cubicBezTo>
                  <a:cubicBezTo>
                    <a:pt x="544626" y="16140"/>
                    <a:pt x="683013" y="1058023"/>
                    <a:pt x="829690" y="1056270"/>
                  </a:cubicBezTo>
                  <a:cubicBezTo>
                    <a:pt x="976367" y="1054517"/>
                    <a:pt x="1147101" y="0"/>
                    <a:pt x="1286407" y="1809"/>
                  </a:cubicBezTo>
                  <a:cubicBezTo>
                    <a:pt x="1425713" y="3618"/>
                    <a:pt x="1562404" y="945905"/>
                    <a:pt x="1665527" y="1067125"/>
                  </a:cubicBezTo>
                </a:path>
              </a:pathLst>
            </a:custGeom>
            <a:ln w="19050" cap="flat" cmpd="sng" algn="ctr">
              <a:solidFill>
                <a:schemeClr val="accent2">
                  <a:lumMod val="75000"/>
                </a:schemeClr>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endParaRPr lang="en-US">
                <a:solidFill>
                  <a:srgbClr val="000000"/>
                </a:solidFill>
                <a:ea typeface="ＭＳ Ｐゴシック" charset="-128"/>
                <a:cs typeface="ＭＳ Ｐゴシック" charset="-128"/>
              </a:endParaRPr>
            </a:p>
          </p:txBody>
        </p:sp>
        <p:sp>
          <p:nvSpPr>
            <p:cNvPr id="29" name="TextBox 28"/>
            <p:cNvSpPr txBox="1"/>
            <p:nvPr/>
          </p:nvSpPr>
          <p:spPr>
            <a:xfrm>
              <a:off x="7803421" y="4766860"/>
              <a:ext cx="959579" cy="338975"/>
            </a:xfrm>
            <a:prstGeom prst="rect">
              <a:avLst/>
            </a:prstGeom>
            <a:noFill/>
          </p:spPr>
          <p:txBody>
            <a:bodyPr wrap="none">
              <a:prstTxWarp prst="textNoShape">
                <a:avLst/>
              </a:prstTxWarp>
              <a:spAutoFit/>
            </a:bodyPr>
            <a:lstStyle/>
            <a:p>
              <a:pPr algn="ctr"/>
              <a:r>
                <a:rPr lang="en-US" sz="1600">
                  <a:solidFill>
                    <a:srgbClr val="262673"/>
                  </a:solidFill>
                </a:rPr>
                <a:t>Demand</a:t>
              </a:r>
            </a:p>
          </p:txBody>
        </p:sp>
        <p:sp>
          <p:nvSpPr>
            <p:cNvPr id="23566" name="TextBox 30"/>
            <p:cNvSpPr txBox="1">
              <a:spLocks noChangeArrowheads="1"/>
            </p:cNvSpPr>
            <p:nvPr/>
          </p:nvSpPr>
          <p:spPr bwMode="auto">
            <a:xfrm>
              <a:off x="7753147" y="4191000"/>
              <a:ext cx="982961" cy="338554"/>
            </a:xfrm>
            <a:prstGeom prst="rect">
              <a:avLst/>
            </a:prstGeom>
            <a:noFill/>
            <a:ln w="9525">
              <a:noFill/>
              <a:miter lim="800000"/>
              <a:headEnd/>
              <a:tailEnd/>
            </a:ln>
          </p:spPr>
          <p:txBody>
            <a:bodyPr wrap="none">
              <a:prstTxWarp prst="textNoShape">
                <a:avLst/>
              </a:prstTxWarp>
              <a:spAutoFit/>
            </a:bodyPr>
            <a:lstStyle/>
            <a:p>
              <a:pPr algn="ctr"/>
              <a:r>
                <a:rPr lang="en-US" sz="1600">
                  <a:solidFill>
                    <a:srgbClr val="FF0000"/>
                  </a:solidFill>
                </a:rPr>
                <a:t>Capacity</a:t>
              </a:r>
            </a:p>
          </p:txBody>
        </p:sp>
        <p:sp>
          <p:nvSpPr>
            <p:cNvPr id="23567" name="TextBox 31"/>
            <p:cNvSpPr txBox="1">
              <a:spLocks noChangeArrowheads="1"/>
            </p:cNvSpPr>
            <p:nvPr/>
          </p:nvSpPr>
          <p:spPr bwMode="auto">
            <a:xfrm>
              <a:off x="6489254" y="5180806"/>
              <a:ext cx="604985" cy="323165"/>
            </a:xfrm>
            <a:prstGeom prst="rect">
              <a:avLst/>
            </a:prstGeom>
            <a:noFill/>
            <a:ln w="9525">
              <a:noFill/>
              <a:miter lim="800000"/>
              <a:headEnd/>
              <a:tailEnd/>
            </a:ln>
          </p:spPr>
          <p:txBody>
            <a:bodyPr wrap="none">
              <a:prstTxWarp prst="textNoShape">
                <a:avLst/>
              </a:prstTxWarp>
              <a:spAutoFit/>
            </a:bodyPr>
            <a:lstStyle/>
            <a:p>
              <a:pPr algn="ctr"/>
              <a:r>
                <a:rPr lang="en-US" sz="1500"/>
                <a:t>Time</a:t>
              </a:r>
            </a:p>
          </p:txBody>
        </p:sp>
        <p:sp>
          <p:nvSpPr>
            <p:cNvPr id="33" name="TextBox 32"/>
            <p:cNvSpPr txBox="1"/>
            <p:nvPr/>
          </p:nvSpPr>
          <p:spPr>
            <a:xfrm>
              <a:off x="4766102" y="3657600"/>
              <a:ext cx="415498" cy="1011774"/>
            </a:xfrm>
            <a:prstGeom prst="rect">
              <a:avLst/>
            </a:prstGeom>
            <a:noFill/>
          </p:spPr>
          <p:txBody>
            <a:bodyPr vert="vert270" wrap="none">
              <a:spAutoFit/>
            </a:bodyPr>
            <a:lstStyle/>
            <a:p>
              <a:pPr algn="ctr">
                <a:defRPr/>
              </a:pPr>
              <a:r>
                <a:rPr lang="en-US" sz="1500" dirty="0"/>
                <a:t>Resources</a:t>
              </a:r>
            </a:p>
          </p:txBody>
        </p:sp>
        <p:sp>
          <p:nvSpPr>
            <p:cNvPr id="34" name="Freeform 33"/>
            <p:cNvSpPr/>
            <p:nvPr/>
          </p:nvSpPr>
          <p:spPr>
            <a:xfrm>
              <a:off x="5181974" y="3810695"/>
              <a:ext cx="2666756" cy="912994"/>
            </a:xfrm>
            <a:custGeom>
              <a:avLst/>
              <a:gdLst>
                <a:gd name="connsiteX0" fmla="*/ 0 w 1660819"/>
                <a:gd name="connsiteY0" fmla="*/ 902820 h 924531"/>
                <a:gd name="connsiteX1" fmla="*/ 401636 w 1660819"/>
                <a:gd name="connsiteY1" fmla="*/ 1809 h 924531"/>
                <a:gd name="connsiteX2" fmla="*/ 824982 w 1660819"/>
                <a:gd name="connsiteY2" fmla="*/ 913676 h 924531"/>
                <a:gd name="connsiteX3" fmla="*/ 1280893 w 1660819"/>
                <a:gd name="connsiteY3" fmla="*/ 12664 h 924531"/>
                <a:gd name="connsiteX4" fmla="*/ 1660819 w 1660819"/>
                <a:gd name="connsiteY4" fmla="*/ 924531 h 924531"/>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26332 h 1071073"/>
                <a:gd name="connsiteX1" fmla="*/ 66939 w 1738896"/>
                <a:gd name="connsiteY1" fmla="*/ 917336 h 1071073"/>
                <a:gd name="connsiteX2" fmla="*/ 479713 w 1738896"/>
                <a:gd name="connsiteY2" fmla="*/ 25321 h 1071073"/>
                <a:gd name="connsiteX3" fmla="*/ 903059 w 1738896"/>
                <a:gd name="connsiteY3" fmla="*/ 1069264 h 1071073"/>
                <a:gd name="connsiteX4" fmla="*/ 1358970 w 1738896"/>
                <a:gd name="connsiteY4" fmla="*/ 36176 h 1071073"/>
                <a:gd name="connsiteX5" fmla="*/ 1738896 w 1738896"/>
                <a:gd name="connsiteY5" fmla="*/ 948043 h 1071073"/>
                <a:gd name="connsiteX0" fmla="*/ 78077 w 1738896"/>
                <a:gd name="connsiteY0" fmla="*/ 910360 h 1183608"/>
                <a:gd name="connsiteX1" fmla="*/ 66939 w 1738896"/>
                <a:gd name="connsiteY1" fmla="*/ 1033440 h 1183608"/>
                <a:gd name="connsiteX2" fmla="*/ 479713 w 1738896"/>
                <a:gd name="connsiteY2" fmla="*/ 9349 h 1183608"/>
                <a:gd name="connsiteX3" fmla="*/ 903059 w 1738896"/>
                <a:gd name="connsiteY3" fmla="*/ 1053292 h 1183608"/>
                <a:gd name="connsiteX4" fmla="*/ 1358970 w 1738896"/>
                <a:gd name="connsiteY4" fmla="*/ 20204 h 1183608"/>
                <a:gd name="connsiteX5" fmla="*/ 1738896 w 1738896"/>
                <a:gd name="connsiteY5" fmla="*/ 932071 h 1183608"/>
                <a:gd name="connsiteX0" fmla="*/ 78862 w 1739681"/>
                <a:gd name="connsiteY0" fmla="*/ 910360 h 1203618"/>
                <a:gd name="connsiteX1" fmla="*/ 74154 w 1739681"/>
                <a:gd name="connsiteY1" fmla="*/ 1030416 h 1203618"/>
                <a:gd name="connsiteX2" fmla="*/ 67724 w 1739681"/>
                <a:gd name="connsiteY2" fmla="*/ 1033440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785 w 1842150"/>
                <a:gd name="connsiteY0" fmla="*/ 1108474 h 1203618"/>
                <a:gd name="connsiteX1" fmla="*/ 176623 w 1842150"/>
                <a:gd name="connsiteY1" fmla="*/ 1030416 h 1203618"/>
                <a:gd name="connsiteX2" fmla="*/ 170193 w 1842150"/>
                <a:gd name="connsiteY2" fmla="*/ 1033440 h 1203618"/>
                <a:gd name="connsiteX3" fmla="*/ 582967 w 1842150"/>
                <a:gd name="connsiteY3" fmla="*/ 9349 h 1203618"/>
                <a:gd name="connsiteX4" fmla="*/ 1006313 w 1842150"/>
                <a:gd name="connsiteY4" fmla="*/ 1053292 h 1203618"/>
                <a:gd name="connsiteX5" fmla="*/ 1462224 w 1842150"/>
                <a:gd name="connsiteY5" fmla="*/ 20204 h 1203618"/>
                <a:gd name="connsiteX6" fmla="*/ 1842150 w 1842150"/>
                <a:gd name="connsiteY6" fmla="*/ 932071 h 1203618"/>
                <a:gd name="connsiteX0" fmla="*/ 74154 w 1739681"/>
                <a:gd name="connsiteY0" fmla="*/ 1030416 h 1203618"/>
                <a:gd name="connsiteX1" fmla="*/ 67724 w 1739681"/>
                <a:gd name="connsiteY1" fmla="*/ 1033440 h 1203618"/>
                <a:gd name="connsiteX2" fmla="*/ 480498 w 1739681"/>
                <a:gd name="connsiteY2" fmla="*/ 9349 h 1203618"/>
                <a:gd name="connsiteX3" fmla="*/ 903844 w 1739681"/>
                <a:gd name="connsiteY3" fmla="*/ 1053292 h 1203618"/>
                <a:gd name="connsiteX4" fmla="*/ 1359755 w 1739681"/>
                <a:gd name="connsiteY4" fmla="*/ 20204 h 1203618"/>
                <a:gd name="connsiteX5" fmla="*/ 1739681 w 1739681"/>
                <a:gd name="connsiteY5" fmla="*/ 932071 h 1203618"/>
                <a:gd name="connsiteX0" fmla="*/ 74154 w 1739681"/>
                <a:gd name="connsiteY0" fmla="*/ 1030416 h 1203618"/>
                <a:gd name="connsiteX1" fmla="*/ 67724 w 1739681"/>
                <a:gd name="connsiteY1" fmla="*/ 1033440 h 1203618"/>
                <a:gd name="connsiteX2" fmla="*/ 377249 w 1739681"/>
                <a:gd name="connsiteY2" fmla="*/ 1020643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0 w 1665527"/>
                <a:gd name="connsiteY0" fmla="*/ 1030416 h 1190821"/>
                <a:gd name="connsiteX1" fmla="*/ 303095 w 1665527"/>
                <a:gd name="connsiteY1" fmla="*/ 1020643 h 1190821"/>
                <a:gd name="connsiteX2" fmla="*/ 406344 w 1665527"/>
                <a:gd name="connsiteY2" fmla="*/ 9349 h 1190821"/>
                <a:gd name="connsiteX3" fmla="*/ 829690 w 1665527"/>
                <a:gd name="connsiteY3" fmla="*/ 1053292 h 1190821"/>
                <a:gd name="connsiteX4" fmla="*/ 1285601 w 1665527"/>
                <a:gd name="connsiteY4" fmla="*/ 20204 h 1190821"/>
                <a:gd name="connsiteX5" fmla="*/ 1665527 w 1665527"/>
                <a:gd name="connsiteY5" fmla="*/ 932071 h 1190821"/>
                <a:gd name="connsiteX0" fmla="*/ 0 w 1665527"/>
                <a:gd name="connsiteY0" fmla="*/ 1030416 h 1055101"/>
                <a:gd name="connsiteX1" fmla="*/ 406344 w 1665527"/>
                <a:gd name="connsiteY1" fmla="*/ 9349 h 1055101"/>
                <a:gd name="connsiteX2" fmla="*/ 829690 w 1665527"/>
                <a:gd name="connsiteY2" fmla="*/ 1053292 h 1055101"/>
                <a:gd name="connsiteX3" fmla="*/ 1285601 w 1665527"/>
                <a:gd name="connsiteY3" fmla="*/ 20204 h 1055101"/>
                <a:gd name="connsiteX4" fmla="*/ 1665527 w 1665527"/>
                <a:gd name="connsiteY4" fmla="*/ 932071 h 105510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33394 h 1067125"/>
                <a:gd name="connsiteX1" fmla="*/ 406344 w 1665527"/>
                <a:gd name="connsiteY1" fmla="*/ 12327 h 1067125"/>
                <a:gd name="connsiteX2" fmla="*/ 829690 w 1665527"/>
                <a:gd name="connsiteY2" fmla="*/ 1056270 h 1067125"/>
                <a:gd name="connsiteX3" fmla="*/ 1286407 w 1665527"/>
                <a:gd name="connsiteY3" fmla="*/ 1809 h 1067125"/>
                <a:gd name="connsiteX4" fmla="*/ 1665527 w 1665527"/>
                <a:gd name="connsiteY4" fmla="*/ 1067125 h 106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527" h="1067125">
                  <a:moveTo>
                    <a:pt x="0" y="1033394"/>
                  </a:moveTo>
                  <a:cubicBezTo>
                    <a:pt x="108211" y="865595"/>
                    <a:pt x="268062" y="8514"/>
                    <a:pt x="406344" y="12327"/>
                  </a:cubicBezTo>
                  <a:cubicBezTo>
                    <a:pt x="544626" y="16140"/>
                    <a:pt x="683013" y="1058023"/>
                    <a:pt x="829690" y="1056270"/>
                  </a:cubicBezTo>
                  <a:cubicBezTo>
                    <a:pt x="976367" y="1054517"/>
                    <a:pt x="1147101" y="0"/>
                    <a:pt x="1286407" y="1809"/>
                  </a:cubicBezTo>
                  <a:cubicBezTo>
                    <a:pt x="1425713" y="3618"/>
                    <a:pt x="1562404" y="945905"/>
                    <a:pt x="1665527" y="1067125"/>
                  </a:cubicBezTo>
                </a:path>
              </a:pathLst>
            </a:custGeom>
            <a:noFill/>
            <a:ln w="19050" cap="flat" cmpd="sng" algn="ctr">
              <a:solidFill>
                <a:srgbClr val="FF0000"/>
              </a:solidFill>
              <a:prstDash val="dash"/>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endParaRPr lang="en-US">
                <a:solidFill>
                  <a:srgbClr val="000000"/>
                </a:solidFill>
                <a:ea typeface="ＭＳ Ｐゴシック" charset="-128"/>
                <a:cs typeface="ＭＳ Ｐゴシック" charset="-128"/>
              </a:endParaRPr>
            </a:p>
          </p:txBody>
        </p:sp>
      </p:grpSp>
      <p:sp>
        <p:nvSpPr>
          <p:cNvPr id="31" name="Slide Number Placeholder 30"/>
          <p:cNvSpPr>
            <a:spLocks noGrp="1"/>
          </p:cNvSpPr>
          <p:nvPr>
            <p:ph type="sldNum" sz="quarter" idx="12"/>
          </p:nvPr>
        </p:nvSpPr>
        <p:spPr/>
        <p:txBody>
          <a:bodyPr/>
          <a:lstStyle/>
          <a:p>
            <a:fld id="{F217331B-E8F1-B249-9F39-519D7DD1B309}" type="slidenum">
              <a:rPr lang="en-US" smtClean="0"/>
              <a:pPr/>
              <a:t>11</a:t>
            </a:fld>
            <a:endParaRPr lang="en-US" smtClean="0"/>
          </a:p>
        </p:txBody>
      </p:sp>
      <p:sp>
        <p:nvSpPr>
          <p:cNvPr id="32" name="Date Placeholder 31"/>
          <p:cNvSpPr>
            <a:spLocks noGrp="1"/>
          </p:cNvSpPr>
          <p:nvPr>
            <p:ph type="dt" sz="half" idx="10"/>
          </p:nvPr>
        </p:nvSpPr>
        <p:spPr/>
        <p:txBody>
          <a:bodyPr/>
          <a:lstStyle/>
          <a:p>
            <a:fld id="{5CFD094E-61C4-944E-A057-FBF617631903}" type="datetime1">
              <a:rPr lang="en-US" smtClean="0"/>
              <a:pPr/>
              <a:t>8/4/2011</a:t>
            </a:fld>
            <a:endParaRPr lang="en-US"/>
          </a:p>
        </p:txBody>
      </p:sp>
      <p:sp>
        <p:nvSpPr>
          <p:cNvPr id="36" name="Footer Placeholder 35"/>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338263" y="3048000"/>
            <a:ext cx="2613025" cy="16303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25603" name="TextBox 36"/>
          <p:cNvSpPr txBox="1">
            <a:spLocks noChangeArrowheads="1"/>
          </p:cNvSpPr>
          <p:nvPr/>
        </p:nvSpPr>
        <p:spPr bwMode="auto">
          <a:xfrm>
            <a:off x="5511800" y="2936875"/>
            <a:ext cx="3098800" cy="523875"/>
          </a:xfrm>
          <a:prstGeom prst="rect">
            <a:avLst/>
          </a:prstGeom>
          <a:noFill/>
          <a:ln w="9525">
            <a:noFill/>
            <a:miter lim="800000"/>
            <a:headEnd/>
            <a:tailEnd/>
          </a:ln>
        </p:spPr>
        <p:txBody>
          <a:bodyPr wrap="none">
            <a:prstTxWarp prst="textNoShape">
              <a:avLst/>
            </a:prstTxWarp>
            <a:spAutoFit/>
          </a:bodyPr>
          <a:lstStyle/>
          <a:p>
            <a:pPr algn="ctr"/>
            <a:r>
              <a:rPr lang="en-US" sz="2800"/>
              <a:t>Unused resources</a:t>
            </a:r>
          </a:p>
        </p:txBody>
      </p:sp>
      <p:sp>
        <p:nvSpPr>
          <p:cNvPr id="38" name="Rectangle 37"/>
          <p:cNvSpPr/>
          <p:nvPr/>
        </p:nvSpPr>
        <p:spPr bwMode="auto">
          <a:xfrm>
            <a:off x="4964113" y="3013075"/>
            <a:ext cx="533400" cy="381000"/>
          </a:xfrm>
          <a:prstGeom prst="rect">
            <a:avLst/>
          </a:prstGeom>
          <a:solidFill>
            <a:srgbClr val="D9D9D9"/>
          </a:solidFill>
          <a:ln w="12700" cap="flat" cmpd="sng" algn="ctr">
            <a:noFill/>
            <a:prstDash val="solid"/>
            <a:round/>
            <a:headEnd type="none" w="med" len="med"/>
            <a:tailEnd type="none" w="med" len="med"/>
          </a:ln>
          <a:effectLst>
            <a:outerShdw blurRad="50800" dist="25400" dir="2700000">
              <a:schemeClr val="accent6">
                <a:lumMod val="5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25605" name="Title 1"/>
          <p:cNvSpPr>
            <a:spLocks noGrp="1"/>
          </p:cNvSpPr>
          <p:nvPr>
            <p:ph type="title"/>
          </p:nvPr>
        </p:nvSpPr>
        <p:spPr/>
        <p:txBody>
          <a:bodyPr/>
          <a:lstStyle/>
          <a:p>
            <a:r>
              <a:rPr lang="en-US" dirty="0" smtClean="0">
                <a:ea typeface="ＭＳ Ｐゴシック" charset="-128"/>
                <a:cs typeface="ＭＳ Ｐゴシック" charset="-128"/>
              </a:rPr>
              <a:t>Economics For Cloud Users</a:t>
            </a:r>
          </a:p>
        </p:txBody>
      </p:sp>
      <p:sp>
        <p:nvSpPr>
          <p:cNvPr id="7" name="Content Placeholder 2"/>
          <p:cNvSpPr txBox="1">
            <a:spLocks/>
          </p:cNvSpPr>
          <p:nvPr/>
        </p:nvSpPr>
        <p:spPr bwMode="auto">
          <a:xfrm>
            <a:off x="457200" y="1447800"/>
            <a:ext cx="8382000" cy="5257800"/>
          </a:xfrm>
          <a:prstGeom prst="rect">
            <a:avLst/>
          </a:prstGeom>
          <a:noFill/>
          <a:ln w="9525">
            <a:noFill/>
            <a:miter lim="800000"/>
            <a:headEnd/>
            <a:tailEnd/>
          </a:ln>
        </p:spPr>
        <p:txBody>
          <a:bodyPr>
            <a:prstTxWarp prst="textNoShape">
              <a:avLst/>
            </a:prstTxWarp>
            <a:normAutofit/>
          </a:bodyPr>
          <a:lstStyle/>
          <a:p>
            <a:pPr marL="342900" indent="-342900" eaLnBrk="0" hangingPunct="0">
              <a:spcBef>
                <a:spcPct val="20000"/>
              </a:spcBef>
              <a:buFontTx/>
              <a:buChar char="•"/>
            </a:pPr>
            <a:r>
              <a:rPr lang="en-US" sz="3200"/>
              <a:t>Risk of over-provisioning: underutilization</a:t>
            </a:r>
          </a:p>
        </p:txBody>
      </p:sp>
      <p:sp>
        <p:nvSpPr>
          <p:cNvPr id="25607" name="TextBox 4"/>
          <p:cNvSpPr txBox="1">
            <a:spLocks noChangeArrowheads="1"/>
          </p:cNvSpPr>
          <p:nvPr/>
        </p:nvSpPr>
        <p:spPr bwMode="auto">
          <a:xfrm>
            <a:off x="1490663" y="5405438"/>
            <a:ext cx="2582862" cy="461962"/>
          </a:xfrm>
          <a:prstGeom prst="rect">
            <a:avLst/>
          </a:prstGeom>
          <a:noFill/>
          <a:ln w="9525">
            <a:noFill/>
            <a:miter lim="800000"/>
            <a:headEnd/>
            <a:tailEnd/>
          </a:ln>
        </p:spPr>
        <p:txBody>
          <a:bodyPr wrap="none">
            <a:prstTxWarp prst="textNoShape">
              <a:avLst/>
            </a:prstTxWarp>
            <a:spAutoFit/>
          </a:bodyPr>
          <a:lstStyle/>
          <a:p>
            <a:pPr algn="ctr"/>
            <a:r>
              <a:rPr lang="en-US"/>
              <a:t>Static data center</a:t>
            </a:r>
          </a:p>
        </p:txBody>
      </p:sp>
      <p:grpSp>
        <p:nvGrpSpPr>
          <p:cNvPr id="2" name="Group 36"/>
          <p:cNvGrpSpPr>
            <a:grpSpLocks/>
          </p:cNvGrpSpPr>
          <p:nvPr/>
        </p:nvGrpSpPr>
        <p:grpSpPr bwMode="auto">
          <a:xfrm>
            <a:off x="914400" y="2708275"/>
            <a:ext cx="3700463" cy="2544763"/>
            <a:chOff x="719863" y="2939763"/>
            <a:chExt cx="3775937" cy="2565002"/>
          </a:xfrm>
        </p:grpSpPr>
        <p:cxnSp>
          <p:nvCxnSpPr>
            <p:cNvPr id="10" name="Straight Arrow Connector 9"/>
            <p:cNvCxnSpPr/>
            <p:nvPr/>
          </p:nvCxnSpPr>
          <p:spPr>
            <a:xfrm rot="5400000" flipH="1" flipV="1">
              <a:off x="76178" y="4115046"/>
              <a:ext cx="2134568" cy="1619"/>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p:nvPr/>
          </p:nvCxnSpPr>
          <p:spPr>
            <a:xfrm>
              <a:off x="1142652" y="5181540"/>
              <a:ext cx="3124745" cy="0"/>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17" name="Freeform 16"/>
            <p:cNvSpPr/>
            <p:nvPr/>
          </p:nvSpPr>
          <p:spPr>
            <a:xfrm>
              <a:off x="1142652" y="3962244"/>
              <a:ext cx="2667939" cy="990477"/>
            </a:xfrm>
            <a:custGeom>
              <a:avLst/>
              <a:gdLst>
                <a:gd name="connsiteX0" fmla="*/ 0 w 1660819"/>
                <a:gd name="connsiteY0" fmla="*/ 902820 h 924531"/>
                <a:gd name="connsiteX1" fmla="*/ 401636 w 1660819"/>
                <a:gd name="connsiteY1" fmla="*/ 1809 h 924531"/>
                <a:gd name="connsiteX2" fmla="*/ 824982 w 1660819"/>
                <a:gd name="connsiteY2" fmla="*/ 913676 h 924531"/>
                <a:gd name="connsiteX3" fmla="*/ 1280893 w 1660819"/>
                <a:gd name="connsiteY3" fmla="*/ 12664 h 924531"/>
                <a:gd name="connsiteX4" fmla="*/ 1660819 w 1660819"/>
                <a:gd name="connsiteY4" fmla="*/ 924531 h 924531"/>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04320 h 1045492"/>
                <a:gd name="connsiteX1" fmla="*/ 66939 w 1738896"/>
                <a:gd name="connsiteY1" fmla="*/ 895324 h 1045492"/>
                <a:gd name="connsiteX2" fmla="*/ 479713 w 1738896"/>
                <a:gd name="connsiteY2" fmla="*/ 3309 h 1045492"/>
                <a:gd name="connsiteX3" fmla="*/ 903059 w 1738896"/>
                <a:gd name="connsiteY3" fmla="*/ 915176 h 1045492"/>
                <a:gd name="connsiteX4" fmla="*/ 1358970 w 1738896"/>
                <a:gd name="connsiteY4" fmla="*/ 14164 h 1045492"/>
                <a:gd name="connsiteX5" fmla="*/ 1738896 w 1738896"/>
                <a:gd name="connsiteY5" fmla="*/ 926031 h 1045492"/>
                <a:gd name="connsiteX0" fmla="*/ 78077 w 1738896"/>
                <a:gd name="connsiteY0" fmla="*/ 926332 h 1071073"/>
                <a:gd name="connsiteX1" fmla="*/ 66939 w 1738896"/>
                <a:gd name="connsiteY1" fmla="*/ 917336 h 1071073"/>
                <a:gd name="connsiteX2" fmla="*/ 479713 w 1738896"/>
                <a:gd name="connsiteY2" fmla="*/ 25321 h 1071073"/>
                <a:gd name="connsiteX3" fmla="*/ 903059 w 1738896"/>
                <a:gd name="connsiteY3" fmla="*/ 1069264 h 1071073"/>
                <a:gd name="connsiteX4" fmla="*/ 1358970 w 1738896"/>
                <a:gd name="connsiteY4" fmla="*/ 36176 h 1071073"/>
                <a:gd name="connsiteX5" fmla="*/ 1738896 w 1738896"/>
                <a:gd name="connsiteY5" fmla="*/ 948043 h 1071073"/>
                <a:gd name="connsiteX0" fmla="*/ 78077 w 1738896"/>
                <a:gd name="connsiteY0" fmla="*/ 910360 h 1183608"/>
                <a:gd name="connsiteX1" fmla="*/ 66939 w 1738896"/>
                <a:gd name="connsiteY1" fmla="*/ 1033440 h 1183608"/>
                <a:gd name="connsiteX2" fmla="*/ 479713 w 1738896"/>
                <a:gd name="connsiteY2" fmla="*/ 9349 h 1183608"/>
                <a:gd name="connsiteX3" fmla="*/ 903059 w 1738896"/>
                <a:gd name="connsiteY3" fmla="*/ 1053292 h 1183608"/>
                <a:gd name="connsiteX4" fmla="*/ 1358970 w 1738896"/>
                <a:gd name="connsiteY4" fmla="*/ 20204 h 1183608"/>
                <a:gd name="connsiteX5" fmla="*/ 1738896 w 1738896"/>
                <a:gd name="connsiteY5" fmla="*/ 932071 h 1183608"/>
                <a:gd name="connsiteX0" fmla="*/ 78862 w 1739681"/>
                <a:gd name="connsiteY0" fmla="*/ 910360 h 1203618"/>
                <a:gd name="connsiteX1" fmla="*/ 74154 w 1739681"/>
                <a:gd name="connsiteY1" fmla="*/ 1030416 h 1203618"/>
                <a:gd name="connsiteX2" fmla="*/ 67724 w 1739681"/>
                <a:gd name="connsiteY2" fmla="*/ 1033440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785 w 1842150"/>
                <a:gd name="connsiteY0" fmla="*/ 1108474 h 1203618"/>
                <a:gd name="connsiteX1" fmla="*/ 176623 w 1842150"/>
                <a:gd name="connsiteY1" fmla="*/ 1030416 h 1203618"/>
                <a:gd name="connsiteX2" fmla="*/ 170193 w 1842150"/>
                <a:gd name="connsiteY2" fmla="*/ 1033440 h 1203618"/>
                <a:gd name="connsiteX3" fmla="*/ 582967 w 1842150"/>
                <a:gd name="connsiteY3" fmla="*/ 9349 h 1203618"/>
                <a:gd name="connsiteX4" fmla="*/ 1006313 w 1842150"/>
                <a:gd name="connsiteY4" fmla="*/ 1053292 h 1203618"/>
                <a:gd name="connsiteX5" fmla="*/ 1462224 w 1842150"/>
                <a:gd name="connsiteY5" fmla="*/ 20204 h 1203618"/>
                <a:gd name="connsiteX6" fmla="*/ 1842150 w 1842150"/>
                <a:gd name="connsiteY6" fmla="*/ 932071 h 1203618"/>
                <a:gd name="connsiteX0" fmla="*/ 74154 w 1739681"/>
                <a:gd name="connsiteY0" fmla="*/ 1030416 h 1203618"/>
                <a:gd name="connsiteX1" fmla="*/ 67724 w 1739681"/>
                <a:gd name="connsiteY1" fmla="*/ 1033440 h 1203618"/>
                <a:gd name="connsiteX2" fmla="*/ 480498 w 1739681"/>
                <a:gd name="connsiteY2" fmla="*/ 9349 h 1203618"/>
                <a:gd name="connsiteX3" fmla="*/ 903844 w 1739681"/>
                <a:gd name="connsiteY3" fmla="*/ 1053292 h 1203618"/>
                <a:gd name="connsiteX4" fmla="*/ 1359755 w 1739681"/>
                <a:gd name="connsiteY4" fmla="*/ 20204 h 1203618"/>
                <a:gd name="connsiteX5" fmla="*/ 1739681 w 1739681"/>
                <a:gd name="connsiteY5" fmla="*/ 932071 h 1203618"/>
                <a:gd name="connsiteX0" fmla="*/ 74154 w 1739681"/>
                <a:gd name="connsiteY0" fmla="*/ 1030416 h 1203618"/>
                <a:gd name="connsiteX1" fmla="*/ 67724 w 1739681"/>
                <a:gd name="connsiteY1" fmla="*/ 1033440 h 1203618"/>
                <a:gd name="connsiteX2" fmla="*/ 377249 w 1739681"/>
                <a:gd name="connsiteY2" fmla="*/ 1020643 h 1203618"/>
                <a:gd name="connsiteX3" fmla="*/ 480498 w 1739681"/>
                <a:gd name="connsiteY3" fmla="*/ 9349 h 1203618"/>
                <a:gd name="connsiteX4" fmla="*/ 903844 w 1739681"/>
                <a:gd name="connsiteY4" fmla="*/ 1053292 h 1203618"/>
                <a:gd name="connsiteX5" fmla="*/ 1359755 w 1739681"/>
                <a:gd name="connsiteY5" fmla="*/ 20204 h 1203618"/>
                <a:gd name="connsiteX6" fmla="*/ 1739681 w 1739681"/>
                <a:gd name="connsiteY6" fmla="*/ 932071 h 1203618"/>
                <a:gd name="connsiteX0" fmla="*/ 0 w 1665527"/>
                <a:gd name="connsiteY0" fmla="*/ 1030416 h 1190821"/>
                <a:gd name="connsiteX1" fmla="*/ 303095 w 1665527"/>
                <a:gd name="connsiteY1" fmla="*/ 1020643 h 1190821"/>
                <a:gd name="connsiteX2" fmla="*/ 406344 w 1665527"/>
                <a:gd name="connsiteY2" fmla="*/ 9349 h 1190821"/>
                <a:gd name="connsiteX3" fmla="*/ 829690 w 1665527"/>
                <a:gd name="connsiteY3" fmla="*/ 1053292 h 1190821"/>
                <a:gd name="connsiteX4" fmla="*/ 1285601 w 1665527"/>
                <a:gd name="connsiteY4" fmla="*/ 20204 h 1190821"/>
                <a:gd name="connsiteX5" fmla="*/ 1665527 w 1665527"/>
                <a:gd name="connsiteY5" fmla="*/ 932071 h 1190821"/>
                <a:gd name="connsiteX0" fmla="*/ 0 w 1665527"/>
                <a:gd name="connsiteY0" fmla="*/ 1030416 h 1055101"/>
                <a:gd name="connsiteX1" fmla="*/ 406344 w 1665527"/>
                <a:gd name="connsiteY1" fmla="*/ 9349 h 1055101"/>
                <a:gd name="connsiteX2" fmla="*/ 829690 w 1665527"/>
                <a:gd name="connsiteY2" fmla="*/ 1053292 h 1055101"/>
                <a:gd name="connsiteX3" fmla="*/ 1285601 w 1665527"/>
                <a:gd name="connsiteY3" fmla="*/ 20204 h 1055101"/>
                <a:gd name="connsiteX4" fmla="*/ 1665527 w 1665527"/>
                <a:gd name="connsiteY4" fmla="*/ 932071 h 105510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24880 h 1058611"/>
                <a:gd name="connsiteX1" fmla="*/ 406344 w 1665527"/>
                <a:gd name="connsiteY1" fmla="*/ 3813 h 1058611"/>
                <a:gd name="connsiteX2" fmla="*/ 829690 w 1665527"/>
                <a:gd name="connsiteY2" fmla="*/ 1047756 h 1058611"/>
                <a:gd name="connsiteX3" fmla="*/ 1285601 w 1665527"/>
                <a:gd name="connsiteY3" fmla="*/ 14668 h 1058611"/>
                <a:gd name="connsiteX4" fmla="*/ 1665527 w 1665527"/>
                <a:gd name="connsiteY4" fmla="*/ 1058611 h 1058611"/>
                <a:gd name="connsiteX0" fmla="*/ 0 w 1665527"/>
                <a:gd name="connsiteY0" fmla="*/ 1033394 h 1067125"/>
                <a:gd name="connsiteX1" fmla="*/ 406344 w 1665527"/>
                <a:gd name="connsiteY1" fmla="*/ 12327 h 1067125"/>
                <a:gd name="connsiteX2" fmla="*/ 829690 w 1665527"/>
                <a:gd name="connsiteY2" fmla="*/ 1056270 h 1067125"/>
                <a:gd name="connsiteX3" fmla="*/ 1286407 w 1665527"/>
                <a:gd name="connsiteY3" fmla="*/ 1809 h 1067125"/>
                <a:gd name="connsiteX4" fmla="*/ 1665527 w 1665527"/>
                <a:gd name="connsiteY4" fmla="*/ 1067125 h 106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527" h="1067125">
                  <a:moveTo>
                    <a:pt x="0" y="1033394"/>
                  </a:moveTo>
                  <a:cubicBezTo>
                    <a:pt x="108211" y="865595"/>
                    <a:pt x="268062" y="8514"/>
                    <a:pt x="406344" y="12327"/>
                  </a:cubicBezTo>
                  <a:cubicBezTo>
                    <a:pt x="544626" y="16140"/>
                    <a:pt x="683013" y="1058023"/>
                    <a:pt x="829690" y="1056270"/>
                  </a:cubicBezTo>
                  <a:cubicBezTo>
                    <a:pt x="976367" y="1054517"/>
                    <a:pt x="1147101" y="0"/>
                    <a:pt x="1286407" y="1809"/>
                  </a:cubicBezTo>
                  <a:cubicBezTo>
                    <a:pt x="1425713" y="3618"/>
                    <a:pt x="1562404" y="945905"/>
                    <a:pt x="1665527" y="1067125"/>
                  </a:cubicBezTo>
                </a:path>
              </a:pathLst>
            </a:custGeom>
            <a:ln w="19050" cap="flat" cmpd="sng" algn="ctr">
              <a:solidFill>
                <a:schemeClr val="accent2">
                  <a:lumMod val="75000"/>
                </a:schemeClr>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endParaRPr lang="en-US">
                <a:solidFill>
                  <a:srgbClr val="000000"/>
                </a:solidFill>
                <a:ea typeface="ＭＳ Ｐゴシック" charset="-128"/>
                <a:cs typeface="ＭＳ Ｐゴシック" charset="-128"/>
              </a:endParaRPr>
            </a:p>
          </p:txBody>
        </p:sp>
        <p:sp>
          <p:nvSpPr>
            <p:cNvPr id="18" name="TextBox 17"/>
            <p:cNvSpPr txBox="1"/>
            <p:nvPr/>
          </p:nvSpPr>
          <p:spPr>
            <a:xfrm>
              <a:off x="3535212" y="4232665"/>
              <a:ext cx="960588" cy="339227"/>
            </a:xfrm>
            <a:prstGeom prst="rect">
              <a:avLst/>
            </a:prstGeom>
            <a:noFill/>
          </p:spPr>
          <p:txBody>
            <a:bodyPr wrap="none">
              <a:prstTxWarp prst="textNoShape">
                <a:avLst/>
              </a:prstTxWarp>
              <a:spAutoFit/>
            </a:bodyPr>
            <a:lstStyle/>
            <a:p>
              <a:pPr algn="ctr"/>
              <a:r>
                <a:rPr lang="en-US" sz="1600">
                  <a:solidFill>
                    <a:srgbClr val="262673"/>
                  </a:solidFill>
                </a:rPr>
                <a:t>Demand</a:t>
              </a:r>
            </a:p>
          </p:txBody>
        </p:sp>
        <p:cxnSp>
          <p:nvCxnSpPr>
            <p:cNvPr id="19" name="Straight Arrow Connector 18"/>
            <p:cNvCxnSpPr/>
            <p:nvPr/>
          </p:nvCxnSpPr>
          <p:spPr>
            <a:xfrm>
              <a:off x="1142652" y="3277390"/>
              <a:ext cx="2744074" cy="1600"/>
            </a:xfrm>
            <a:prstGeom prst="straightConnector1">
              <a:avLst/>
            </a:prstGeom>
            <a:ln w="19050" cap="flat" cmpd="sng" algn="ctr">
              <a:solidFill>
                <a:srgbClr val="FF0000"/>
              </a:solidFill>
              <a:prstDash val="dash"/>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5615" name="TextBox 19"/>
            <p:cNvSpPr txBox="1">
              <a:spLocks noChangeArrowheads="1"/>
            </p:cNvSpPr>
            <p:nvPr/>
          </p:nvSpPr>
          <p:spPr bwMode="auto">
            <a:xfrm>
              <a:off x="3512839" y="2939763"/>
              <a:ext cx="982961" cy="338554"/>
            </a:xfrm>
            <a:prstGeom prst="rect">
              <a:avLst/>
            </a:prstGeom>
            <a:noFill/>
            <a:ln w="9525">
              <a:noFill/>
              <a:miter lim="800000"/>
              <a:headEnd/>
              <a:tailEnd/>
            </a:ln>
          </p:spPr>
          <p:txBody>
            <a:bodyPr wrap="none">
              <a:prstTxWarp prst="textNoShape">
                <a:avLst/>
              </a:prstTxWarp>
              <a:spAutoFit/>
            </a:bodyPr>
            <a:lstStyle/>
            <a:p>
              <a:pPr algn="ctr"/>
              <a:r>
                <a:rPr lang="en-US" sz="1600">
                  <a:solidFill>
                    <a:srgbClr val="FF0000"/>
                  </a:solidFill>
                </a:rPr>
                <a:t>Capacity</a:t>
              </a:r>
            </a:p>
          </p:txBody>
        </p:sp>
        <p:sp>
          <p:nvSpPr>
            <p:cNvPr id="25616" name="TextBox 22"/>
            <p:cNvSpPr txBox="1">
              <a:spLocks noChangeArrowheads="1"/>
            </p:cNvSpPr>
            <p:nvPr/>
          </p:nvSpPr>
          <p:spPr bwMode="auto">
            <a:xfrm>
              <a:off x="2443015" y="5181600"/>
              <a:ext cx="604985" cy="323165"/>
            </a:xfrm>
            <a:prstGeom prst="rect">
              <a:avLst/>
            </a:prstGeom>
            <a:noFill/>
            <a:ln w="9525">
              <a:noFill/>
              <a:miter lim="800000"/>
              <a:headEnd/>
              <a:tailEnd/>
            </a:ln>
          </p:spPr>
          <p:txBody>
            <a:bodyPr wrap="none">
              <a:prstTxWarp prst="textNoShape">
                <a:avLst/>
              </a:prstTxWarp>
              <a:spAutoFit/>
            </a:bodyPr>
            <a:lstStyle/>
            <a:p>
              <a:pPr algn="ctr"/>
              <a:r>
                <a:rPr lang="en-US" sz="1500"/>
                <a:t>Time</a:t>
              </a:r>
            </a:p>
          </p:txBody>
        </p:sp>
        <p:sp>
          <p:nvSpPr>
            <p:cNvPr id="24" name="TextBox 23"/>
            <p:cNvSpPr txBox="1"/>
            <p:nvPr/>
          </p:nvSpPr>
          <p:spPr>
            <a:xfrm>
              <a:off x="719863" y="3658394"/>
              <a:ext cx="415498" cy="1011774"/>
            </a:xfrm>
            <a:prstGeom prst="rect">
              <a:avLst/>
            </a:prstGeom>
            <a:noFill/>
          </p:spPr>
          <p:txBody>
            <a:bodyPr vert="vert270" wrap="none">
              <a:spAutoFit/>
            </a:bodyPr>
            <a:lstStyle/>
            <a:p>
              <a:pPr algn="ctr">
                <a:defRPr/>
              </a:pPr>
              <a:r>
                <a:rPr lang="en-US" sz="1500" dirty="0"/>
                <a:t>Resources</a:t>
              </a:r>
            </a:p>
          </p:txBody>
        </p:sp>
      </p:grpSp>
      <p:sp>
        <p:nvSpPr>
          <p:cNvPr id="20" name="Slide Number Placeholder 19"/>
          <p:cNvSpPr>
            <a:spLocks noGrp="1"/>
          </p:cNvSpPr>
          <p:nvPr>
            <p:ph type="sldNum" sz="quarter" idx="12"/>
          </p:nvPr>
        </p:nvSpPr>
        <p:spPr/>
        <p:txBody>
          <a:bodyPr/>
          <a:lstStyle/>
          <a:p>
            <a:fld id="{CD9A4F61-E988-FE40-B0A0-DCF574DF8A9C}" type="slidenum">
              <a:rPr lang="en-US" smtClean="0"/>
              <a:pPr/>
              <a:t>12</a:t>
            </a:fld>
            <a:endParaRPr lang="en-US" smtClean="0"/>
          </a:p>
        </p:txBody>
      </p:sp>
      <p:sp>
        <p:nvSpPr>
          <p:cNvPr id="21" name="Date Placeholder 20"/>
          <p:cNvSpPr>
            <a:spLocks noGrp="1"/>
          </p:cNvSpPr>
          <p:nvPr>
            <p:ph type="dt" sz="half" idx="10"/>
          </p:nvPr>
        </p:nvSpPr>
        <p:spPr/>
        <p:txBody>
          <a:bodyPr/>
          <a:lstStyle/>
          <a:p>
            <a:fld id="{9B5B6A70-C655-5E4D-90E1-49101947035C}" type="datetime1">
              <a:rPr lang="en-US" smtClean="0"/>
              <a:pPr/>
              <a:t>8/4/2011</a:t>
            </a:fld>
            <a:endParaRPr lang="en-US"/>
          </a:p>
        </p:txBody>
      </p:sp>
      <p:sp>
        <p:nvSpPr>
          <p:cNvPr id="22" name="Footer Placeholder 21"/>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ea typeface="ＭＳ Ｐゴシック" charset="-128"/>
                <a:cs typeface="ＭＳ Ｐゴシック" charset="-128"/>
              </a:rPr>
              <a:t>Economics For Cloud Users</a:t>
            </a:r>
          </a:p>
        </p:txBody>
      </p:sp>
      <p:sp>
        <p:nvSpPr>
          <p:cNvPr id="7" name="Content Placeholder 2"/>
          <p:cNvSpPr txBox="1">
            <a:spLocks/>
          </p:cNvSpPr>
          <p:nvPr/>
        </p:nvSpPr>
        <p:spPr bwMode="auto">
          <a:xfrm>
            <a:off x="457200" y="1143000"/>
            <a:ext cx="8382000" cy="5257800"/>
          </a:xfrm>
          <a:prstGeom prst="rect">
            <a:avLst/>
          </a:prstGeom>
          <a:noFill/>
          <a:ln w="9525">
            <a:noFill/>
            <a:miter lim="800000"/>
            <a:headEnd/>
            <a:tailEnd/>
          </a:ln>
        </p:spPr>
        <p:txBody>
          <a:bodyPr>
            <a:prstTxWarp prst="textNoShape">
              <a:avLst/>
            </a:prstTxWarp>
            <a:normAutofit/>
          </a:bodyPr>
          <a:lstStyle/>
          <a:p>
            <a:pPr marL="342900" indent="-342900" eaLnBrk="0" hangingPunct="0">
              <a:spcBef>
                <a:spcPct val="20000"/>
              </a:spcBef>
              <a:buFontTx/>
              <a:buChar char="•"/>
            </a:pPr>
            <a:r>
              <a:rPr lang="en-US" sz="3200"/>
              <a:t>Heavy penalty for under-provisioning</a:t>
            </a:r>
          </a:p>
        </p:txBody>
      </p:sp>
      <p:sp>
        <p:nvSpPr>
          <p:cNvPr id="26628" name="TextBox 5"/>
          <p:cNvSpPr txBox="1">
            <a:spLocks noChangeArrowheads="1"/>
          </p:cNvSpPr>
          <p:nvPr/>
        </p:nvSpPr>
        <p:spPr bwMode="auto">
          <a:xfrm>
            <a:off x="5930900" y="3714750"/>
            <a:ext cx="1666875" cy="400050"/>
          </a:xfrm>
          <a:prstGeom prst="rect">
            <a:avLst/>
          </a:prstGeom>
          <a:noFill/>
          <a:ln w="9525">
            <a:noFill/>
            <a:miter lim="800000"/>
            <a:headEnd/>
            <a:tailEnd/>
          </a:ln>
        </p:spPr>
        <p:txBody>
          <a:bodyPr wrap="none">
            <a:prstTxWarp prst="textNoShape">
              <a:avLst/>
            </a:prstTxWarp>
            <a:spAutoFit/>
          </a:bodyPr>
          <a:lstStyle/>
          <a:p>
            <a:pPr algn="ctr"/>
            <a:r>
              <a:rPr lang="en-US" sz="2000"/>
              <a:t>Lost revenue</a:t>
            </a:r>
          </a:p>
        </p:txBody>
      </p:sp>
      <p:sp>
        <p:nvSpPr>
          <p:cNvPr id="26629" name="TextBox 24"/>
          <p:cNvSpPr txBox="1">
            <a:spLocks noChangeArrowheads="1"/>
          </p:cNvSpPr>
          <p:nvPr/>
        </p:nvSpPr>
        <p:spPr bwMode="auto">
          <a:xfrm>
            <a:off x="6076950" y="6076950"/>
            <a:ext cx="1368425" cy="400050"/>
          </a:xfrm>
          <a:prstGeom prst="rect">
            <a:avLst/>
          </a:prstGeom>
          <a:noFill/>
          <a:ln w="9525">
            <a:noFill/>
            <a:miter lim="800000"/>
            <a:headEnd/>
            <a:tailEnd/>
          </a:ln>
        </p:spPr>
        <p:txBody>
          <a:bodyPr wrap="none">
            <a:prstTxWarp prst="textNoShape">
              <a:avLst/>
            </a:prstTxWarp>
            <a:spAutoFit/>
          </a:bodyPr>
          <a:lstStyle/>
          <a:p>
            <a:pPr algn="ctr"/>
            <a:r>
              <a:rPr lang="en-US" sz="2000"/>
              <a:t>Lost users</a:t>
            </a:r>
          </a:p>
        </p:txBody>
      </p:sp>
      <p:sp>
        <p:nvSpPr>
          <p:cNvPr id="84" name="Up Arrow 83"/>
          <p:cNvSpPr/>
          <p:nvPr/>
        </p:nvSpPr>
        <p:spPr>
          <a:xfrm rot="3513410">
            <a:off x="4187032" y="2610644"/>
            <a:ext cx="762000" cy="954087"/>
          </a:xfrm>
          <a:prstGeom prst="upArrow">
            <a:avLst/>
          </a:prstGeom>
          <a:solidFill>
            <a:schemeClr val="bg1">
              <a:lumMod val="65000"/>
            </a:schemeClr>
          </a:solidFill>
          <a:ln>
            <a:noFill/>
          </a:ln>
          <a:effectLst/>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endParaRPr lang="en-US">
              <a:solidFill>
                <a:srgbClr val="000000"/>
              </a:solidFill>
              <a:ea typeface="ＭＳ Ｐゴシック" charset="-128"/>
              <a:cs typeface="ＭＳ Ｐゴシック" charset="-128"/>
            </a:endParaRPr>
          </a:p>
        </p:txBody>
      </p:sp>
      <p:sp>
        <p:nvSpPr>
          <p:cNvPr id="86" name="Up Arrow 85"/>
          <p:cNvSpPr/>
          <p:nvPr/>
        </p:nvSpPr>
        <p:spPr>
          <a:xfrm rot="6949103">
            <a:off x="4179094" y="3731419"/>
            <a:ext cx="762000" cy="954088"/>
          </a:xfrm>
          <a:prstGeom prst="upArrow">
            <a:avLst/>
          </a:prstGeom>
          <a:solidFill>
            <a:schemeClr val="bg1">
              <a:lumMod val="65000"/>
            </a:schemeClr>
          </a:solidFill>
          <a:ln>
            <a:noFill/>
          </a:ln>
          <a:effectLst/>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endParaRPr lang="en-US">
              <a:solidFill>
                <a:srgbClr val="000000"/>
              </a:solidFill>
              <a:ea typeface="ＭＳ Ｐゴシック" charset="-128"/>
              <a:cs typeface="ＭＳ Ｐゴシック" charset="-128"/>
            </a:endParaRPr>
          </a:p>
        </p:txBody>
      </p:sp>
      <p:grpSp>
        <p:nvGrpSpPr>
          <p:cNvPr id="2" name="Group 62"/>
          <p:cNvGrpSpPr>
            <a:grpSpLocks/>
          </p:cNvGrpSpPr>
          <p:nvPr/>
        </p:nvGrpSpPr>
        <p:grpSpPr bwMode="auto">
          <a:xfrm>
            <a:off x="4930775" y="4114800"/>
            <a:ext cx="4060825" cy="1908175"/>
            <a:chOff x="1143000" y="2362201"/>
            <a:chExt cx="6162311" cy="2895599"/>
          </a:xfrm>
        </p:grpSpPr>
        <p:sp>
          <p:nvSpPr>
            <p:cNvPr id="47" name="Freeform 46"/>
            <p:cNvSpPr/>
            <p:nvPr/>
          </p:nvSpPr>
          <p:spPr>
            <a:xfrm>
              <a:off x="1663352" y="2909041"/>
              <a:ext cx="4581984" cy="1370711"/>
            </a:xfrm>
            <a:custGeom>
              <a:avLst/>
              <a:gdLst>
                <a:gd name="connsiteX0" fmla="*/ 0 w 4800600"/>
                <a:gd name="connsiteY0" fmla="*/ 1746955 h 1761066"/>
                <a:gd name="connsiteX1" fmla="*/ 702734 w 4800600"/>
                <a:gd name="connsiteY1" fmla="*/ 104422 h 1761066"/>
                <a:gd name="connsiteX2" fmla="*/ 1608667 w 4800600"/>
                <a:gd name="connsiteY2" fmla="*/ 1738488 h 1761066"/>
                <a:gd name="connsiteX3" fmla="*/ 2396067 w 4800600"/>
                <a:gd name="connsiteY3" fmla="*/ 87488 h 1761066"/>
                <a:gd name="connsiteX4" fmla="*/ 3200400 w 4800600"/>
                <a:gd name="connsiteY4" fmla="*/ 1746955 h 1761066"/>
                <a:gd name="connsiteX5" fmla="*/ 4030134 w 4800600"/>
                <a:gd name="connsiteY5" fmla="*/ 2822 h 1761066"/>
                <a:gd name="connsiteX6" fmla="*/ 4800600 w 4800600"/>
                <a:gd name="connsiteY6" fmla="*/ 1730022 h 1761066"/>
                <a:gd name="connsiteX0" fmla="*/ 0 w 4800600"/>
                <a:gd name="connsiteY0" fmla="*/ 1746955 h 1761066"/>
                <a:gd name="connsiteX1" fmla="*/ 778934 w 4800600"/>
                <a:gd name="connsiteY1" fmla="*/ 104422 h 1761066"/>
                <a:gd name="connsiteX2" fmla="*/ 1608667 w 4800600"/>
                <a:gd name="connsiteY2" fmla="*/ 1738488 h 1761066"/>
                <a:gd name="connsiteX3" fmla="*/ 2396067 w 4800600"/>
                <a:gd name="connsiteY3" fmla="*/ 87488 h 1761066"/>
                <a:gd name="connsiteX4" fmla="*/ 3200400 w 4800600"/>
                <a:gd name="connsiteY4" fmla="*/ 1746955 h 1761066"/>
                <a:gd name="connsiteX5" fmla="*/ 4030134 w 4800600"/>
                <a:gd name="connsiteY5" fmla="*/ 2822 h 1761066"/>
                <a:gd name="connsiteX6" fmla="*/ 4800600 w 4800600"/>
                <a:gd name="connsiteY6" fmla="*/ 1730022 h 1761066"/>
                <a:gd name="connsiteX0" fmla="*/ 0 w 4800600"/>
                <a:gd name="connsiteY0" fmla="*/ 1746955 h 1761066"/>
                <a:gd name="connsiteX1" fmla="*/ 778934 w 4800600"/>
                <a:gd name="connsiteY1" fmla="*/ 104422 h 1761066"/>
                <a:gd name="connsiteX2" fmla="*/ 1608667 w 4800600"/>
                <a:gd name="connsiteY2" fmla="*/ 1738488 h 1761066"/>
                <a:gd name="connsiteX3" fmla="*/ 2396067 w 4800600"/>
                <a:gd name="connsiteY3" fmla="*/ 87488 h 1761066"/>
                <a:gd name="connsiteX4" fmla="*/ 3200400 w 4800600"/>
                <a:gd name="connsiteY4" fmla="*/ 1746955 h 1761066"/>
                <a:gd name="connsiteX5" fmla="*/ 4030134 w 4800600"/>
                <a:gd name="connsiteY5" fmla="*/ 2822 h 1761066"/>
                <a:gd name="connsiteX6" fmla="*/ 4800600 w 4800600"/>
                <a:gd name="connsiteY6" fmla="*/ 1730022 h 1761066"/>
                <a:gd name="connsiteX0" fmla="*/ 0 w 4800600"/>
                <a:gd name="connsiteY0" fmla="*/ 1746955 h 1761066"/>
                <a:gd name="connsiteX1" fmla="*/ 778934 w 4800600"/>
                <a:gd name="connsiteY1" fmla="*/ 104422 h 1761066"/>
                <a:gd name="connsiteX2" fmla="*/ 1608667 w 4800600"/>
                <a:gd name="connsiteY2" fmla="*/ 1738488 h 1761066"/>
                <a:gd name="connsiteX3" fmla="*/ 2396067 w 4800600"/>
                <a:gd name="connsiteY3" fmla="*/ 87488 h 1761066"/>
                <a:gd name="connsiteX4" fmla="*/ 3200400 w 4800600"/>
                <a:gd name="connsiteY4" fmla="*/ 1746955 h 1761066"/>
                <a:gd name="connsiteX5" fmla="*/ 4030134 w 4800600"/>
                <a:gd name="connsiteY5" fmla="*/ 2822 h 1761066"/>
                <a:gd name="connsiteX6" fmla="*/ 4800600 w 4800600"/>
                <a:gd name="connsiteY6" fmla="*/ 1730022 h 1761066"/>
                <a:gd name="connsiteX0" fmla="*/ 0 w 4800600"/>
                <a:gd name="connsiteY0" fmla="*/ 1746955 h 1761066"/>
                <a:gd name="connsiteX1" fmla="*/ 778934 w 4800600"/>
                <a:gd name="connsiteY1" fmla="*/ 104422 h 1761066"/>
                <a:gd name="connsiteX2" fmla="*/ 1608667 w 4800600"/>
                <a:gd name="connsiteY2" fmla="*/ 1738488 h 1761066"/>
                <a:gd name="connsiteX3" fmla="*/ 2396067 w 4800600"/>
                <a:gd name="connsiteY3" fmla="*/ 87488 h 1761066"/>
                <a:gd name="connsiteX4" fmla="*/ 3200400 w 4800600"/>
                <a:gd name="connsiteY4" fmla="*/ 1746955 h 1761066"/>
                <a:gd name="connsiteX5" fmla="*/ 4030134 w 4800600"/>
                <a:gd name="connsiteY5" fmla="*/ 2822 h 1761066"/>
                <a:gd name="connsiteX6" fmla="*/ 4800600 w 4800600"/>
                <a:gd name="connsiteY6" fmla="*/ 1730022 h 1761066"/>
                <a:gd name="connsiteX0" fmla="*/ 0 w 4800600"/>
                <a:gd name="connsiteY0" fmla="*/ 1746955 h 1761066"/>
                <a:gd name="connsiteX1" fmla="*/ 778934 w 4800600"/>
                <a:gd name="connsiteY1" fmla="*/ 104422 h 1761066"/>
                <a:gd name="connsiteX2" fmla="*/ 1608667 w 4800600"/>
                <a:gd name="connsiteY2" fmla="*/ 1738488 h 1761066"/>
                <a:gd name="connsiteX3" fmla="*/ 2396067 w 4800600"/>
                <a:gd name="connsiteY3" fmla="*/ 87488 h 1761066"/>
                <a:gd name="connsiteX4" fmla="*/ 3200400 w 4800600"/>
                <a:gd name="connsiteY4" fmla="*/ 1746955 h 1761066"/>
                <a:gd name="connsiteX5" fmla="*/ 4030134 w 4800600"/>
                <a:gd name="connsiteY5" fmla="*/ 2822 h 1761066"/>
                <a:gd name="connsiteX6" fmla="*/ 4800600 w 4800600"/>
                <a:gd name="connsiteY6" fmla="*/ 1730022 h 1761066"/>
                <a:gd name="connsiteX0" fmla="*/ 0 w 4800600"/>
                <a:gd name="connsiteY0" fmla="*/ 1746955 h 1761066"/>
                <a:gd name="connsiteX1" fmla="*/ 778934 w 4800600"/>
                <a:gd name="connsiteY1" fmla="*/ 104422 h 1761066"/>
                <a:gd name="connsiteX2" fmla="*/ 1608667 w 4800600"/>
                <a:gd name="connsiteY2" fmla="*/ 1738488 h 1761066"/>
                <a:gd name="connsiteX3" fmla="*/ 2396067 w 4800600"/>
                <a:gd name="connsiteY3" fmla="*/ 87488 h 1761066"/>
                <a:gd name="connsiteX4" fmla="*/ 3200400 w 4800600"/>
                <a:gd name="connsiteY4" fmla="*/ 1746955 h 1761066"/>
                <a:gd name="connsiteX5" fmla="*/ 4030134 w 4800600"/>
                <a:gd name="connsiteY5" fmla="*/ 2822 h 1761066"/>
                <a:gd name="connsiteX6" fmla="*/ 4800600 w 4800600"/>
                <a:gd name="connsiteY6" fmla="*/ 1730022 h 1761066"/>
                <a:gd name="connsiteX0" fmla="*/ 0 w 4800600"/>
                <a:gd name="connsiteY0" fmla="*/ 1746955 h 1762477"/>
                <a:gd name="connsiteX1" fmla="*/ 778934 w 4800600"/>
                <a:gd name="connsiteY1" fmla="*/ 104422 h 1762477"/>
                <a:gd name="connsiteX2" fmla="*/ 1608667 w 4800600"/>
                <a:gd name="connsiteY2" fmla="*/ 1738488 h 1762477"/>
                <a:gd name="connsiteX3" fmla="*/ 2404940 w 4800600"/>
                <a:gd name="connsiteY3" fmla="*/ 95954 h 1762477"/>
                <a:gd name="connsiteX4" fmla="*/ 3200400 w 4800600"/>
                <a:gd name="connsiteY4" fmla="*/ 1746955 h 1762477"/>
                <a:gd name="connsiteX5" fmla="*/ 4030134 w 4800600"/>
                <a:gd name="connsiteY5" fmla="*/ 2822 h 1762477"/>
                <a:gd name="connsiteX6" fmla="*/ 4800600 w 4800600"/>
                <a:gd name="connsiteY6" fmla="*/ 1730022 h 1762477"/>
                <a:gd name="connsiteX0" fmla="*/ 0 w 4800600"/>
                <a:gd name="connsiteY0" fmla="*/ 1670755 h 1673577"/>
                <a:gd name="connsiteX1" fmla="*/ 778934 w 4800600"/>
                <a:gd name="connsiteY1" fmla="*/ 28222 h 1673577"/>
                <a:gd name="connsiteX2" fmla="*/ 1608667 w 4800600"/>
                <a:gd name="connsiteY2" fmla="*/ 1662288 h 1673577"/>
                <a:gd name="connsiteX3" fmla="*/ 2404940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78934 w 4800600"/>
                <a:gd name="connsiteY1" fmla="*/ 28222 h 1673577"/>
                <a:gd name="connsiteX2" fmla="*/ 1608667 w 4800600"/>
                <a:gd name="connsiteY2" fmla="*/ 1662288 h 1673577"/>
                <a:gd name="connsiteX3" fmla="*/ 2404940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78934 w 4800600"/>
                <a:gd name="connsiteY1" fmla="*/ 48926 h 1673577"/>
                <a:gd name="connsiteX2" fmla="*/ 1608667 w 4800600"/>
                <a:gd name="connsiteY2" fmla="*/ 1662288 h 1673577"/>
                <a:gd name="connsiteX3" fmla="*/ 2404940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96681 w 4800600"/>
                <a:gd name="connsiteY1" fmla="*/ 28221 h 1673577"/>
                <a:gd name="connsiteX2" fmla="*/ 1608667 w 4800600"/>
                <a:gd name="connsiteY2" fmla="*/ 1662288 h 1673577"/>
                <a:gd name="connsiteX3" fmla="*/ 2404940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96681 w 4800600"/>
                <a:gd name="connsiteY1" fmla="*/ 28221 h 1673577"/>
                <a:gd name="connsiteX2" fmla="*/ 1608667 w 4800600"/>
                <a:gd name="connsiteY2" fmla="*/ 1662288 h 1673577"/>
                <a:gd name="connsiteX3" fmla="*/ 2404940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96681 w 4800600"/>
                <a:gd name="connsiteY1" fmla="*/ 28221 h 1673577"/>
                <a:gd name="connsiteX2" fmla="*/ 1608667 w 4800600"/>
                <a:gd name="connsiteY2" fmla="*/ 1662288 h 1673577"/>
                <a:gd name="connsiteX3" fmla="*/ 2404940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96681 w 4800600"/>
                <a:gd name="connsiteY1" fmla="*/ 28221 h 1673577"/>
                <a:gd name="connsiteX2" fmla="*/ 1608667 w 4800600"/>
                <a:gd name="connsiteY2" fmla="*/ 1662288 h 1673577"/>
                <a:gd name="connsiteX3" fmla="*/ 2404940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96681 w 4800600"/>
                <a:gd name="connsiteY1" fmla="*/ 7517 h 1673577"/>
                <a:gd name="connsiteX2" fmla="*/ 1608667 w 4800600"/>
                <a:gd name="connsiteY2" fmla="*/ 1662288 h 1673577"/>
                <a:gd name="connsiteX3" fmla="*/ 2404940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96681 w 4800600"/>
                <a:gd name="connsiteY1" fmla="*/ 7517 h 1673577"/>
                <a:gd name="connsiteX2" fmla="*/ 1608667 w 4800600"/>
                <a:gd name="connsiteY2" fmla="*/ 1662288 h 1673577"/>
                <a:gd name="connsiteX3" fmla="*/ 2413813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96681 w 4800600"/>
                <a:gd name="connsiteY1" fmla="*/ 7517 h 1673577"/>
                <a:gd name="connsiteX2" fmla="*/ 1608667 w 4800600"/>
                <a:gd name="connsiteY2" fmla="*/ 1662288 h 1673577"/>
                <a:gd name="connsiteX3" fmla="*/ 2413813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96681 w 4800600"/>
                <a:gd name="connsiteY1" fmla="*/ 7517 h 1673577"/>
                <a:gd name="connsiteX2" fmla="*/ 1608667 w 4800600"/>
                <a:gd name="connsiteY2" fmla="*/ 1662288 h 1673577"/>
                <a:gd name="connsiteX3" fmla="*/ 2404939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3577"/>
                <a:gd name="connsiteX1" fmla="*/ 796681 w 4800600"/>
                <a:gd name="connsiteY1" fmla="*/ 7517 h 1673577"/>
                <a:gd name="connsiteX2" fmla="*/ 1608667 w 4800600"/>
                <a:gd name="connsiteY2" fmla="*/ 1662288 h 1673577"/>
                <a:gd name="connsiteX3" fmla="*/ 2404939 w 4800600"/>
                <a:gd name="connsiteY3" fmla="*/ 19754 h 1673577"/>
                <a:gd name="connsiteX4" fmla="*/ 3200400 w 4800600"/>
                <a:gd name="connsiteY4" fmla="*/ 1670755 h 1673577"/>
                <a:gd name="connsiteX5" fmla="*/ 4030134 w 4800600"/>
                <a:gd name="connsiteY5" fmla="*/ 2822 h 1673577"/>
                <a:gd name="connsiteX6" fmla="*/ 4800600 w 4800600"/>
                <a:gd name="connsiteY6" fmla="*/ 1653822 h 1673577"/>
                <a:gd name="connsiteX0" fmla="*/ 0 w 4800600"/>
                <a:gd name="connsiteY0" fmla="*/ 1670755 h 1671851"/>
                <a:gd name="connsiteX1" fmla="*/ 796681 w 4800600"/>
                <a:gd name="connsiteY1" fmla="*/ 7517 h 1671851"/>
                <a:gd name="connsiteX2" fmla="*/ 1608667 w 4800600"/>
                <a:gd name="connsiteY2" fmla="*/ 1662288 h 1671851"/>
                <a:gd name="connsiteX3" fmla="*/ 2387192 w 4800600"/>
                <a:gd name="connsiteY3" fmla="*/ 9401 h 1671851"/>
                <a:gd name="connsiteX4" fmla="*/ 3200400 w 4800600"/>
                <a:gd name="connsiteY4" fmla="*/ 1670755 h 1671851"/>
                <a:gd name="connsiteX5" fmla="*/ 4030134 w 4800600"/>
                <a:gd name="connsiteY5" fmla="*/ 2822 h 1671851"/>
                <a:gd name="connsiteX6" fmla="*/ 4800600 w 4800600"/>
                <a:gd name="connsiteY6" fmla="*/ 1653822 h 1671851"/>
                <a:gd name="connsiteX0" fmla="*/ 0 w 4800600"/>
                <a:gd name="connsiteY0" fmla="*/ 1670755 h 1671851"/>
                <a:gd name="connsiteX1" fmla="*/ 796681 w 4800600"/>
                <a:gd name="connsiteY1" fmla="*/ 7517 h 1671851"/>
                <a:gd name="connsiteX2" fmla="*/ 1608667 w 4800600"/>
                <a:gd name="connsiteY2" fmla="*/ 1662288 h 1671851"/>
                <a:gd name="connsiteX3" fmla="*/ 2413813 w 4800600"/>
                <a:gd name="connsiteY3" fmla="*/ 9400 h 1671851"/>
                <a:gd name="connsiteX4" fmla="*/ 3200400 w 4800600"/>
                <a:gd name="connsiteY4" fmla="*/ 1670755 h 1671851"/>
                <a:gd name="connsiteX5" fmla="*/ 4030134 w 4800600"/>
                <a:gd name="connsiteY5" fmla="*/ 2822 h 1671851"/>
                <a:gd name="connsiteX6" fmla="*/ 4800600 w 4800600"/>
                <a:gd name="connsiteY6" fmla="*/ 1653822 h 1671851"/>
                <a:gd name="connsiteX0" fmla="*/ 0 w 4800600"/>
                <a:gd name="connsiteY0" fmla="*/ 1670755 h 1671851"/>
                <a:gd name="connsiteX1" fmla="*/ 796681 w 4800600"/>
                <a:gd name="connsiteY1" fmla="*/ 7517 h 1671851"/>
                <a:gd name="connsiteX2" fmla="*/ 1608667 w 4800600"/>
                <a:gd name="connsiteY2" fmla="*/ 1662288 h 1671851"/>
                <a:gd name="connsiteX3" fmla="*/ 2413813 w 4800600"/>
                <a:gd name="connsiteY3" fmla="*/ 9400 h 1671851"/>
                <a:gd name="connsiteX4" fmla="*/ 3200400 w 4800600"/>
                <a:gd name="connsiteY4" fmla="*/ 1670755 h 1671851"/>
                <a:gd name="connsiteX5" fmla="*/ 4030134 w 4800600"/>
                <a:gd name="connsiteY5" fmla="*/ 2822 h 1671851"/>
                <a:gd name="connsiteX6" fmla="*/ 4800600 w 4800600"/>
                <a:gd name="connsiteY6" fmla="*/ 1653822 h 167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0600" h="1671851">
                  <a:moveTo>
                    <a:pt x="0" y="1670755"/>
                  </a:moveTo>
                  <a:cubicBezTo>
                    <a:pt x="410902" y="1340416"/>
                    <a:pt x="528570" y="8928"/>
                    <a:pt x="796681" y="7517"/>
                  </a:cubicBezTo>
                  <a:cubicBezTo>
                    <a:pt x="1064792" y="6106"/>
                    <a:pt x="1339145" y="1661974"/>
                    <a:pt x="1608667" y="1662288"/>
                  </a:cubicBezTo>
                  <a:cubicBezTo>
                    <a:pt x="1878189" y="1662602"/>
                    <a:pt x="2148524" y="7989"/>
                    <a:pt x="2413813" y="9400"/>
                  </a:cubicBezTo>
                  <a:cubicBezTo>
                    <a:pt x="2679102" y="10811"/>
                    <a:pt x="2931013" y="1671851"/>
                    <a:pt x="3200400" y="1670755"/>
                  </a:cubicBezTo>
                  <a:cubicBezTo>
                    <a:pt x="3469787" y="1669659"/>
                    <a:pt x="3763434" y="5644"/>
                    <a:pt x="4030134" y="2822"/>
                  </a:cubicBezTo>
                  <a:cubicBezTo>
                    <a:pt x="4296834" y="0"/>
                    <a:pt x="4501610" y="1417669"/>
                    <a:pt x="4800600" y="1653822"/>
                  </a:cubicBezTo>
                </a:path>
              </a:pathLst>
            </a:custGeom>
            <a:solidFill>
              <a:srgbClr val="FFFFFF"/>
            </a:solidFill>
            <a:ln w="12700" cap="flat" cmpd="sng" algn="ctr">
              <a:solidFill>
                <a:schemeClr val="accent4">
                  <a:shade val="95000"/>
                  <a:satMod val="105000"/>
                </a:schemeClr>
              </a:solidFill>
              <a:prstDash val="dash"/>
              <a:round/>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endParaRPr lang="en-US">
                <a:solidFill>
                  <a:srgbClr val="000000"/>
                </a:solidFill>
                <a:ea typeface="ＭＳ Ｐゴシック" charset="-128"/>
                <a:cs typeface="ＭＳ Ｐゴシック" charset="-128"/>
              </a:endParaRPr>
            </a:p>
          </p:txBody>
        </p:sp>
        <p:cxnSp>
          <p:nvCxnSpPr>
            <p:cNvPr id="48" name="Straight Arrow Connector 47"/>
            <p:cNvCxnSpPr/>
            <p:nvPr/>
          </p:nvCxnSpPr>
          <p:spPr bwMode="auto">
            <a:xfrm>
              <a:off x="1627217" y="4568831"/>
              <a:ext cx="4801206" cy="0"/>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49" name="TextBox 48"/>
            <p:cNvSpPr txBox="1"/>
            <p:nvPr/>
          </p:nvSpPr>
          <p:spPr bwMode="auto">
            <a:xfrm>
              <a:off x="1143000" y="2909751"/>
              <a:ext cx="473663" cy="1205049"/>
            </a:xfrm>
            <a:prstGeom prst="rect">
              <a:avLst/>
            </a:prstGeom>
            <a:noFill/>
          </p:spPr>
          <p:txBody>
            <a:bodyPr vert="vert270" wrap="none">
              <a:spAutoFit/>
            </a:bodyPr>
            <a:lstStyle/>
            <a:p>
              <a:pPr algn="ctr">
                <a:defRPr/>
              </a:pPr>
              <a:r>
                <a:rPr lang="en-US" sz="1500" dirty="0">
                  <a:latin typeface="Arial" pitchFamily="-65" charset="0"/>
                  <a:ea typeface="ＭＳ Ｐゴシック" pitchFamily="-65" charset="-128"/>
                  <a:cs typeface="ＭＳ Ｐゴシック" pitchFamily="-65" charset="-128"/>
                </a:rPr>
                <a:t>Resources</a:t>
              </a:r>
            </a:p>
          </p:txBody>
        </p:sp>
        <p:cxnSp>
          <p:nvCxnSpPr>
            <p:cNvPr id="50" name="Straight Arrow Connector 49"/>
            <p:cNvCxnSpPr/>
            <p:nvPr/>
          </p:nvCxnSpPr>
          <p:spPr bwMode="auto">
            <a:xfrm rot="5400000" flipH="1" flipV="1">
              <a:off x="521492" y="3465516"/>
              <a:ext cx="2209039" cy="2410"/>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26669" name="TextBox 22"/>
            <p:cNvSpPr txBox="1">
              <a:spLocks noChangeArrowheads="1"/>
            </p:cNvSpPr>
            <p:nvPr/>
          </p:nvSpPr>
          <p:spPr bwMode="auto">
            <a:xfrm>
              <a:off x="6360153" y="4038601"/>
              <a:ext cx="911746" cy="323165"/>
            </a:xfrm>
            <a:prstGeom prst="rect">
              <a:avLst/>
            </a:prstGeom>
            <a:noFill/>
            <a:ln w="9525">
              <a:noFill/>
              <a:miter lim="800000"/>
              <a:headEnd/>
              <a:tailEnd/>
            </a:ln>
          </p:spPr>
          <p:txBody>
            <a:bodyPr wrap="none">
              <a:prstTxWarp prst="textNoShape">
                <a:avLst/>
              </a:prstTxWarp>
              <a:spAutoFit/>
            </a:bodyPr>
            <a:lstStyle/>
            <a:p>
              <a:pPr algn="ctr"/>
              <a:r>
                <a:rPr lang="en-US" sz="1500"/>
                <a:t>Demand</a:t>
              </a:r>
            </a:p>
          </p:txBody>
        </p:sp>
        <p:sp>
          <p:nvSpPr>
            <p:cNvPr id="26670" name="TextBox 22"/>
            <p:cNvSpPr txBox="1">
              <a:spLocks noChangeArrowheads="1"/>
            </p:cNvSpPr>
            <p:nvPr/>
          </p:nvSpPr>
          <p:spPr bwMode="auto">
            <a:xfrm>
              <a:off x="6364028" y="3258235"/>
              <a:ext cx="941283" cy="323165"/>
            </a:xfrm>
            <a:prstGeom prst="rect">
              <a:avLst/>
            </a:prstGeom>
            <a:noFill/>
            <a:ln w="9525">
              <a:noFill/>
              <a:miter lim="800000"/>
              <a:headEnd/>
              <a:tailEnd/>
            </a:ln>
          </p:spPr>
          <p:txBody>
            <a:bodyPr wrap="none">
              <a:prstTxWarp prst="textNoShape">
                <a:avLst/>
              </a:prstTxWarp>
              <a:spAutoFit/>
            </a:bodyPr>
            <a:lstStyle/>
            <a:p>
              <a:pPr algn="ctr"/>
              <a:r>
                <a:rPr lang="en-US" sz="1500">
                  <a:solidFill>
                    <a:srgbClr val="FF0000"/>
                  </a:solidFill>
                </a:rPr>
                <a:t>Capacity</a:t>
              </a:r>
            </a:p>
          </p:txBody>
        </p:sp>
        <p:pic>
          <p:nvPicPr>
            <p:cNvPr id="26671" name="Picture 52" descr="temp-1.png"/>
            <p:cNvPicPr>
              <a:picLocks noChangeAspect="1"/>
            </p:cNvPicPr>
            <p:nvPr/>
          </p:nvPicPr>
          <p:blipFill>
            <a:blip r:embed="rId2"/>
            <a:srcRect b="61111"/>
            <a:stretch>
              <a:fillRect/>
            </a:stretch>
          </p:blipFill>
          <p:spPr bwMode="auto">
            <a:xfrm>
              <a:off x="1647824" y="2895601"/>
              <a:ext cx="4600576" cy="533399"/>
            </a:xfrm>
            <a:prstGeom prst="rect">
              <a:avLst/>
            </a:prstGeom>
            <a:noFill/>
            <a:ln w="9525">
              <a:noFill/>
              <a:miter lim="800000"/>
              <a:headEnd/>
              <a:tailEnd/>
            </a:ln>
          </p:spPr>
        </p:pic>
        <p:pic>
          <p:nvPicPr>
            <p:cNvPr id="26672" name="Picture 53" descr="temp-4.png"/>
            <p:cNvPicPr>
              <a:picLocks noChangeAspect="1"/>
            </p:cNvPicPr>
            <p:nvPr/>
          </p:nvPicPr>
          <p:blipFill>
            <a:blip r:embed="rId3"/>
            <a:srcRect t="38773"/>
            <a:stretch>
              <a:fillRect/>
            </a:stretch>
          </p:blipFill>
          <p:spPr bwMode="auto">
            <a:xfrm>
              <a:off x="1635124" y="3440112"/>
              <a:ext cx="4600576" cy="839789"/>
            </a:xfrm>
            <a:prstGeom prst="rect">
              <a:avLst/>
            </a:prstGeom>
            <a:noFill/>
            <a:ln w="9525">
              <a:noFill/>
              <a:miter lim="800000"/>
              <a:headEnd/>
              <a:tailEnd/>
            </a:ln>
          </p:spPr>
        </p:pic>
        <p:cxnSp>
          <p:nvCxnSpPr>
            <p:cNvPr id="55" name="Straight Arrow Connector 54"/>
            <p:cNvCxnSpPr/>
            <p:nvPr/>
          </p:nvCxnSpPr>
          <p:spPr bwMode="auto">
            <a:xfrm>
              <a:off x="1627217" y="3426972"/>
              <a:ext cx="4601256" cy="2410"/>
            </a:xfrm>
            <a:prstGeom prst="straightConnector1">
              <a:avLst/>
            </a:prstGeom>
            <a:ln w="19050" cap="flat" cmpd="sng" algn="ctr">
              <a:solidFill>
                <a:srgbClr val="FF000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6674" name="TextBox 22"/>
            <p:cNvSpPr txBox="1">
              <a:spLocks noChangeArrowheads="1"/>
            </p:cNvSpPr>
            <p:nvPr/>
          </p:nvSpPr>
          <p:spPr bwMode="auto">
            <a:xfrm>
              <a:off x="3352800" y="4934635"/>
              <a:ext cx="1192867" cy="323165"/>
            </a:xfrm>
            <a:prstGeom prst="rect">
              <a:avLst/>
            </a:prstGeom>
            <a:noFill/>
            <a:ln w="9525">
              <a:noFill/>
              <a:miter lim="800000"/>
              <a:headEnd/>
              <a:tailEnd/>
            </a:ln>
          </p:spPr>
          <p:txBody>
            <a:bodyPr wrap="none">
              <a:prstTxWarp prst="textNoShape">
                <a:avLst/>
              </a:prstTxWarp>
              <a:spAutoFit/>
            </a:bodyPr>
            <a:lstStyle/>
            <a:p>
              <a:pPr algn="ctr"/>
              <a:r>
                <a:rPr lang="en-US" sz="1500"/>
                <a:t>Time (days)</a:t>
              </a:r>
            </a:p>
          </p:txBody>
        </p:sp>
        <p:cxnSp>
          <p:nvCxnSpPr>
            <p:cNvPr id="57" name="Straight Arrow Connector 56"/>
            <p:cNvCxnSpPr/>
            <p:nvPr/>
          </p:nvCxnSpPr>
          <p:spPr bwMode="auto">
            <a:xfrm rot="5400000" flipH="1" flipV="1">
              <a:off x="3138887" y="4610987"/>
              <a:ext cx="91541" cy="7228"/>
            </a:xfrm>
            <a:prstGeom prst="straightConnector1">
              <a:avLst/>
            </a:prstGeom>
            <a:ln w="190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8" name="Straight Arrow Connector 57"/>
            <p:cNvCxnSpPr/>
            <p:nvPr/>
          </p:nvCxnSpPr>
          <p:spPr bwMode="auto">
            <a:xfrm rot="5400000" flipH="1" flipV="1">
              <a:off x="4657782" y="4609784"/>
              <a:ext cx="81905" cy="0"/>
            </a:xfrm>
            <a:prstGeom prst="straightConnector1">
              <a:avLst/>
            </a:prstGeom>
            <a:ln w="190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9" name="Straight Arrow Connector 58"/>
            <p:cNvCxnSpPr/>
            <p:nvPr/>
          </p:nvCxnSpPr>
          <p:spPr bwMode="auto">
            <a:xfrm rot="5400000" flipH="1" flipV="1">
              <a:off x="6185110" y="4609784"/>
              <a:ext cx="74679" cy="2410"/>
            </a:xfrm>
            <a:prstGeom prst="straightConnector1">
              <a:avLst/>
            </a:prstGeom>
            <a:ln w="190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6678" name="TextBox 22"/>
            <p:cNvSpPr txBox="1">
              <a:spLocks noChangeArrowheads="1"/>
            </p:cNvSpPr>
            <p:nvPr/>
          </p:nvSpPr>
          <p:spPr bwMode="auto">
            <a:xfrm>
              <a:off x="2978150" y="4610100"/>
              <a:ext cx="367848" cy="323165"/>
            </a:xfrm>
            <a:prstGeom prst="rect">
              <a:avLst/>
            </a:prstGeom>
            <a:noFill/>
            <a:ln w="9525">
              <a:noFill/>
              <a:miter lim="800000"/>
              <a:headEnd/>
              <a:tailEnd/>
            </a:ln>
          </p:spPr>
          <p:txBody>
            <a:bodyPr>
              <a:prstTxWarp prst="textNoShape">
                <a:avLst/>
              </a:prstTxWarp>
              <a:spAutoFit/>
            </a:bodyPr>
            <a:lstStyle/>
            <a:p>
              <a:pPr algn="ctr"/>
              <a:r>
                <a:rPr lang="en-US" sz="1500"/>
                <a:t>1</a:t>
              </a:r>
            </a:p>
          </p:txBody>
        </p:sp>
        <p:sp>
          <p:nvSpPr>
            <p:cNvPr id="26679" name="TextBox 60"/>
            <p:cNvSpPr txBox="1">
              <a:spLocks noChangeArrowheads="1"/>
            </p:cNvSpPr>
            <p:nvPr/>
          </p:nvSpPr>
          <p:spPr bwMode="auto">
            <a:xfrm>
              <a:off x="4552017" y="4572000"/>
              <a:ext cx="331133" cy="323165"/>
            </a:xfrm>
            <a:prstGeom prst="rect">
              <a:avLst/>
            </a:prstGeom>
            <a:noFill/>
            <a:ln w="9525">
              <a:noFill/>
              <a:miter lim="800000"/>
              <a:headEnd/>
              <a:tailEnd/>
            </a:ln>
          </p:spPr>
          <p:txBody>
            <a:bodyPr>
              <a:prstTxWarp prst="textNoShape">
                <a:avLst/>
              </a:prstTxWarp>
              <a:spAutoFit/>
            </a:bodyPr>
            <a:lstStyle/>
            <a:p>
              <a:pPr algn="ctr"/>
              <a:r>
                <a:rPr lang="en-US" sz="1500"/>
                <a:t>2</a:t>
              </a:r>
            </a:p>
          </p:txBody>
        </p:sp>
        <p:sp>
          <p:nvSpPr>
            <p:cNvPr id="26680" name="TextBox 22"/>
            <p:cNvSpPr txBox="1">
              <a:spLocks noChangeArrowheads="1"/>
            </p:cNvSpPr>
            <p:nvPr/>
          </p:nvSpPr>
          <p:spPr bwMode="auto">
            <a:xfrm>
              <a:off x="6026150" y="4572000"/>
              <a:ext cx="381000" cy="323165"/>
            </a:xfrm>
            <a:prstGeom prst="rect">
              <a:avLst/>
            </a:prstGeom>
            <a:noFill/>
            <a:ln w="9525">
              <a:noFill/>
              <a:miter lim="800000"/>
              <a:headEnd/>
              <a:tailEnd/>
            </a:ln>
          </p:spPr>
          <p:txBody>
            <a:bodyPr>
              <a:prstTxWarp prst="textNoShape">
                <a:avLst/>
              </a:prstTxWarp>
              <a:spAutoFit/>
            </a:bodyPr>
            <a:lstStyle/>
            <a:p>
              <a:pPr algn="ctr"/>
              <a:r>
                <a:rPr lang="en-US" sz="1500"/>
                <a:t>3</a:t>
              </a:r>
            </a:p>
          </p:txBody>
        </p:sp>
      </p:grpSp>
      <p:grpSp>
        <p:nvGrpSpPr>
          <p:cNvPr id="3" name="Group 99"/>
          <p:cNvGrpSpPr>
            <a:grpSpLocks/>
          </p:cNvGrpSpPr>
          <p:nvPr/>
        </p:nvGrpSpPr>
        <p:grpSpPr bwMode="auto">
          <a:xfrm>
            <a:off x="4914900" y="1828800"/>
            <a:ext cx="4076700" cy="1905000"/>
            <a:chOff x="1143000" y="2362201"/>
            <a:chExt cx="6196562" cy="2895599"/>
          </a:xfrm>
        </p:grpSpPr>
        <p:cxnSp>
          <p:nvCxnSpPr>
            <p:cNvPr id="64" name="Straight Arrow Connector 63"/>
            <p:cNvCxnSpPr/>
            <p:nvPr/>
          </p:nvCxnSpPr>
          <p:spPr bwMode="auto">
            <a:xfrm>
              <a:off x="1628012" y="4567682"/>
              <a:ext cx="4799439" cy="2414"/>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65" name="TextBox 64"/>
            <p:cNvSpPr txBox="1"/>
            <p:nvPr/>
          </p:nvSpPr>
          <p:spPr bwMode="auto">
            <a:xfrm>
              <a:off x="1143000" y="2909751"/>
              <a:ext cx="473663" cy="1205049"/>
            </a:xfrm>
            <a:prstGeom prst="rect">
              <a:avLst/>
            </a:prstGeom>
            <a:noFill/>
          </p:spPr>
          <p:txBody>
            <a:bodyPr vert="vert270" wrap="none">
              <a:spAutoFit/>
            </a:bodyPr>
            <a:lstStyle/>
            <a:p>
              <a:pPr algn="ctr">
                <a:defRPr/>
              </a:pPr>
              <a:r>
                <a:rPr lang="en-US" sz="1500" dirty="0">
                  <a:latin typeface="Arial" pitchFamily="-65" charset="0"/>
                  <a:ea typeface="ＭＳ Ｐゴシック" pitchFamily="-65" charset="-128"/>
                  <a:cs typeface="ＭＳ Ｐゴシック" pitchFamily="-65" charset="-128"/>
                </a:rPr>
                <a:t>Resources</a:t>
              </a:r>
            </a:p>
          </p:txBody>
        </p:sp>
        <p:cxnSp>
          <p:nvCxnSpPr>
            <p:cNvPr id="66" name="Straight Arrow Connector 65"/>
            <p:cNvCxnSpPr/>
            <p:nvPr/>
          </p:nvCxnSpPr>
          <p:spPr bwMode="auto">
            <a:xfrm rot="5400000" flipH="1" flipV="1">
              <a:off x="521652" y="3466148"/>
              <a:ext cx="2210307" cy="2414"/>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pic>
          <p:nvPicPr>
            <p:cNvPr id="26653" name="Picture 71" descr="temp-3.png"/>
            <p:cNvPicPr>
              <a:picLocks noChangeAspect="1"/>
            </p:cNvPicPr>
            <p:nvPr/>
          </p:nvPicPr>
          <p:blipFill>
            <a:blip r:embed="rId4"/>
            <a:srcRect t="38773"/>
            <a:stretch>
              <a:fillRect/>
            </a:stretch>
          </p:blipFill>
          <p:spPr bwMode="auto">
            <a:xfrm>
              <a:off x="1625600" y="3429000"/>
              <a:ext cx="4600575" cy="839789"/>
            </a:xfrm>
            <a:prstGeom prst="rect">
              <a:avLst/>
            </a:prstGeom>
            <a:noFill/>
            <a:ln w="9525">
              <a:noFill/>
              <a:miter lim="800000"/>
              <a:headEnd/>
              <a:tailEnd/>
            </a:ln>
          </p:spPr>
        </p:pic>
        <p:sp>
          <p:nvSpPr>
            <p:cNvPr id="26654" name="TextBox 22"/>
            <p:cNvSpPr txBox="1">
              <a:spLocks noChangeArrowheads="1"/>
            </p:cNvSpPr>
            <p:nvPr/>
          </p:nvSpPr>
          <p:spPr bwMode="auto">
            <a:xfrm>
              <a:off x="6394404" y="4038599"/>
              <a:ext cx="911747" cy="323166"/>
            </a:xfrm>
            <a:prstGeom prst="rect">
              <a:avLst/>
            </a:prstGeom>
            <a:noFill/>
            <a:ln w="9525">
              <a:noFill/>
              <a:miter lim="800000"/>
              <a:headEnd/>
              <a:tailEnd/>
            </a:ln>
          </p:spPr>
          <p:txBody>
            <a:bodyPr wrap="none">
              <a:prstTxWarp prst="textNoShape">
                <a:avLst/>
              </a:prstTxWarp>
              <a:spAutoFit/>
            </a:bodyPr>
            <a:lstStyle/>
            <a:p>
              <a:pPr algn="ctr"/>
              <a:r>
                <a:rPr lang="en-US" sz="1500"/>
                <a:t>Demand</a:t>
              </a:r>
            </a:p>
          </p:txBody>
        </p:sp>
        <p:sp>
          <p:nvSpPr>
            <p:cNvPr id="26655" name="TextBox 22"/>
            <p:cNvSpPr txBox="1">
              <a:spLocks noChangeArrowheads="1"/>
            </p:cNvSpPr>
            <p:nvPr/>
          </p:nvSpPr>
          <p:spPr bwMode="auto">
            <a:xfrm>
              <a:off x="6398280" y="3258235"/>
              <a:ext cx="941282" cy="323166"/>
            </a:xfrm>
            <a:prstGeom prst="rect">
              <a:avLst/>
            </a:prstGeom>
            <a:noFill/>
            <a:ln w="9525">
              <a:noFill/>
              <a:miter lim="800000"/>
              <a:headEnd/>
              <a:tailEnd/>
            </a:ln>
          </p:spPr>
          <p:txBody>
            <a:bodyPr wrap="none">
              <a:prstTxWarp prst="textNoShape">
                <a:avLst/>
              </a:prstTxWarp>
              <a:spAutoFit/>
            </a:bodyPr>
            <a:lstStyle/>
            <a:p>
              <a:pPr algn="ctr"/>
              <a:r>
                <a:rPr lang="en-US" sz="1500">
                  <a:solidFill>
                    <a:srgbClr val="FF0000"/>
                  </a:solidFill>
                </a:rPr>
                <a:t>Capacity</a:t>
              </a:r>
            </a:p>
          </p:txBody>
        </p:sp>
        <p:pic>
          <p:nvPicPr>
            <p:cNvPr id="26656" name="Picture 80" descr="temp-2.png"/>
            <p:cNvPicPr>
              <a:picLocks noChangeAspect="1"/>
            </p:cNvPicPr>
            <p:nvPr/>
          </p:nvPicPr>
          <p:blipFill>
            <a:blip r:embed="rId5"/>
            <a:srcRect b="61227"/>
            <a:stretch>
              <a:fillRect/>
            </a:stretch>
          </p:blipFill>
          <p:spPr bwMode="auto">
            <a:xfrm>
              <a:off x="1616663" y="2895600"/>
              <a:ext cx="4600575" cy="531812"/>
            </a:xfrm>
            <a:prstGeom prst="rect">
              <a:avLst/>
            </a:prstGeom>
            <a:noFill/>
            <a:ln w="9525">
              <a:noFill/>
              <a:miter lim="800000"/>
              <a:headEnd/>
              <a:tailEnd/>
            </a:ln>
          </p:spPr>
        </p:pic>
        <p:cxnSp>
          <p:nvCxnSpPr>
            <p:cNvPr id="82" name="Straight Arrow Connector 81"/>
            <p:cNvCxnSpPr/>
            <p:nvPr/>
          </p:nvCxnSpPr>
          <p:spPr bwMode="auto">
            <a:xfrm>
              <a:off x="1628012" y="3426334"/>
              <a:ext cx="4599162" cy="2412"/>
            </a:xfrm>
            <a:prstGeom prst="straightConnector1">
              <a:avLst/>
            </a:prstGeom>
            <a:ln w="19050" cap="flat" cmpd="sng" algn="ctr">
              <a:solidFill>
                <a:srgbClr val="FF000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6658" name="TextBox 22"/>
            <p:cNvSpPr txBox="1">
              <a:spLocks noChangeArrowheads="1"/>
            </p:cNvSpPr>
            <p:nvPr/>
          </p:nvSpPr>
          <p:spPr bwMode="auto">
            <a:xfrm>
              <a:off x="3352800" y="4934635"/>
              <a:ext cx="1192867" cy="323165"/>
            </a:xfrm>
            <a:prstGeom prst="rect">
              <a:avLst/>
            </a:prstGeom>
            <a:noFill/>
            <a:ln w="9525">
              <a:noFill/>
              <a:miter lim="800000"/>
              <a:headEnd/>
              <a:tailEnd/>
            </a:ln>
          </p:spPr>
          <p:txBody>
            <a:bodyPr wrap="none">
              <a:prstTxWarp prst="textNoShape">
                <a:avLst/>
              </a:prstTxWarp>
              <a:spAutoFit/>
            </a:bodyPr>
            <a:lstStyle/>
            <a:p>
              <a:pPr algn="ctr"/>
              <a:r>
                <a:rPr lang="en-US" sz="1500"/>
                <a:t>Time (days)</a:t>
              </a:r>
            </a:p>
          </p:txBody>
        </p:sp>
        <p:cxnSp>
          <p:nvCxnSpPr>
            <p:cNvPr id="89" name="Straight Arrow Connector 88"/>
            <p:cNvCxnSpPr/>
            <p:nvPr/>
          </p:nvCxnSpPr>
          <p:spPr bwMode="auto">
            <a:xfrm rot="5400000" flipH="1" flipV="1">
              <a:off x="3137338" y="4612323"/>
              <a:ext cx="94108" cy="4826"/>
            </a:xfrm>
            <a:prstGeom prst="straightConnector1">
              <a:avLst/>
            </a:prstGeom>
            <a:ln w="190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0" name="Straight Arrow Connector 89"/>
            <p:cNvCxnSpPr/>
            <p:nvPr/>
          </p:nvCxnSpPr>
          <p:spPr bwMode="auto">
            <a:xfrm rot="5400000" flipH="1" flipV="1">
              <a:off x="4657522" y="4607497"/>
              <a:ext cx="82042" cy="2412"/>
            </a:xfrm>
            <a:prstGeom prst="straightConnector1">
              <a:avLst/>
            </a:prstGeom>
            <a:ln w="190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1" name="Straight Arrow Connector 90"/>
            <p:cNvCxnSpPr/>
            <p:nvPr/>
          </p:nvCxnSpPr>
          <p:spPr bwMode="auto">
            <a:xfrm rot="5400000" flipH="1" flipV="1">
              <a:off x="6184947" y="4609909"/>
              <a:ext cx="77216" cy="2412"/>
            </a:xfrm>
            <a:prstGeom prst="straightConnector1">
              <a:avLst/>
            </a:prstGeom>
            <a:ln w="190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6662" name="TextBox 22"/>
            <p:cNvSpPr txBox="1">
              <a:spLocks noChangeArrowheads="1"/>
            </p:cNvSpPr>
            <p:nvPr/>
          </p:nvSpPr>
          <p:spPr bwMode="auto">
            <a:xfrm>
              <a:off x="2978150" y="4610100"/>
              <a:ext cx="367848" cy="323165"/>
            </a:xfrm>
            <a:prstGeom prst="rect">
              <a:avLst/>
            </a:prstGeom>
            <a:noFill/>
            <a:ln w="9525">
              <a:noFill/>
              <a:miter lim="800000"/>
              <a:headEnd/>
              <a:tailEnd/>
            </a:ln>
          </p:spPr>
          <p:txBody>
            <a:bodyPr>
              <a:prstTxWarp prst="textNoShape">
                <a:avLst/>
              </a:prstTxWarp>
              <a:spAutoFit/>
            </a:bodyPr>
            <a:lstStyle/>
            <a:p>
              <a:pPr algn="ctr"/>
              <a:r>
                <a:rPr lang="en-US" sz="1500"/>
                <a:t>1</a:t>
              </a:r>
            </a:p>
          </p:txBody>
        </p:sp>
        <p:sp>
          <p:nvSpPr>
            <p:cNvPr id="26663" name="TextBox 22"/>
            <p:cNvSpPr txBox="1">
              <a:spLocks noChangeArrowheads="1"/>
            </p:cNvSpPr>
            <p:nvPr/>
          </p:nvSpPr>
          <p:spPr bwMode="auto">
            <a:xfrm>
              <a:off x="4552017" y="4572000"/>
              <a:ext cx="331133" cy="323165"/>
            </a:xfrm>
            <a:prstGeom prst="rect">
              <a:avLst/>
            </a:prstGeom>
            <a:noFill/>
            <a:ln w="9525">
              <a:noFill/>
              <a:miter lim="800000"/>
              <a:headEnd/>
              <a:tailEnd/>
            </a:ln>
          </p:spPr>
          <p:txBody>
            <a:bodyPr>
              <a:prstTxWarp prst="textNoShape">
                <a:avLst/>
              </a:prstTxWarp>
              <a:spAutoFit/>
            </a:bodyPr>
            <a:lstStyle/>
            <a:p>
              <a:pPr algn="ctr"/>
              <a:r>
                <a:rPr lang="en-US" sz="1500"/>
                <a:t>2</a:t>
              </a:r>
            </a:p>
          </p:txBody>
        </p:sp>
        <p:sp>
          <p:nvSpPr>
            <p:cNvPr id="26664" name="TextBox 95"/>
            <p:cNvSpPr txBox="1">
              <a:spLocks noChangeArrowheads="1"/>
            </p:cNvSpPr>
            <p:nvPr/>
          </p:nvSpPr>
          <p:spPr bwMode="auto">
            <a:xfrm>
              <a:off x="6026150" y="4572000"/>
              <a:ext cx="381000" cy="323165"/>
            </a:xfrm>
            <a:prstGeom prst="rect">
              <a:avLst/>
            </a:prstGeom>
            <a:noFill/>
            <a:ln w="9525">
              <a:noFill/>
              <a:miter lim="800000"/>
              <a:headEnd/>
              <a:tailEnd/>
            </a:ln>
          </p:spPr>
          <p:txBody>
            <a:bodyPr>
              <a:prstTxWarp prst="textNoShape">
                <a:avLst/>
              </a:prstTxWarp>
              <a:spAutoFit/>
            </a:bodyPr>
            <a:lstStyle/>
            <a:p>
              <a:pPr algn="ctr"/>
              <a:r>
                <a:rPr lang="en-US" sz="1500"/>
                <a:t>3</a:t>
              </a:r>
            </a:p>
          </p:txBody>
        </p:sp>
      </p:grpSp>
      <p:grpSp>
        <p:nvGrpSpPr>
          <p:cNvPr id="4" name="Group 100"/>
          <p:cNvGrpSpPr>
            <a:grpSpLocks/>
          </p:cNvGrpSpPr>
          <p:nvPr/>
        </p:nvGrpSpPr>
        <p:grpSpPr bwMode="auto">
          <a:xfrm>
            <a:off x="-76200" y="2743200"/>
            <a:ext cx="4038600" cy="1905000"/>
            <a:chOff x="1143000" y="2362201"/>
            <a:chExt cx="6138669" cy="2895599"/>
          </a:xfrm>
        </p:grpSpPr>
        <p:cxnSp>
          <p:nvCxnSpPr>
            <p:cNvPr id="102" name="Straight Arrow Connector 101"/>
            <p:cNvCxnSpPr/>
            <p:nvPr/>
          </p:nvCxnSpPr>
          <p:spPr bwMode="auto">
            <a:xfrm>
              <a:off x="1628014" y="4567682"/>
              <a:ext cx="4799454" cy="2414"/>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103" name="TextBox 102"/>
            <p:cNvSpPr txBox="1"/>
            <p:nvPr/>
          </p:nvSpPr>
          <p:spPr bwMode="auto">
            <a:xfrm>
              <a:off x="1143000" y="2909751"/>
              <a:ext cx="473663" cy="1205049"/>
            </a:xfrm>
            <a:prstGeom prst="rect">
              <a:avLst/>
            </a:prstGeom>
            <a:noFill/>
          </p:spPr>
          <p:txBody>
            <a:bodyPr vert="vert270" wrap="none">
              <a:spAutoFit/>
            </a:bodyPr>
            <a:lstStyle/>
            <a:p>
              <a:pPr algn="ctr">
                <a:defRPr/>
              </a:pPr>
              <a:r>
                <a:rPr lang="en-US" sz="1500" dirty="0">
                  <a:latin typeface="Arial" pitchFamily="-65" charset="0"/>
                  <a:ea typeface="ＭＳ Ｐゴシック" pitchFamily="-65" charset="-128"/>
                  <a:cs typeface="ＭＳ Ｐゴシック" pitchFamily="-65" charset="-128"/>
                </a:rPr>
                <a:t>Resources</a:t>
              </a:r>
            </a:p>
          </p:txBody>
        </p:sp>
        <p:cxnSp>
          <p:nvCxnSpPr>
            <p:cNvPr id="104" name="Straight Arrow Connector 103"/>
            <p:cNvCxnSpPr/>
            <p:nvPr/>
          </p:nvCxnSpPr>
          <p:spPr bwMode="auto">
            <a:xfrm rot="5400000" flipH="1" flipV="1">
              <a:off x="521653" y="3466148"/>
              <a:ext cx="2210307" cy="2414"/>
            </a:xfrm>
            <a:prstGeom prst="straightConnector1">
              <a:avLst/>
            </a:prstGeom>
            <a:ln w="19050" cap="flat" cmpd="sng" algn="ctr">
              <a:solidFill>
                <a:schemeClr val="tx1"/>
              </a:solidFill>
              <a:prstDash val="solid"/>
              <a:round/>
              <a:headEnd type="none" w="med" len="med"/>
              <a:tailEnd type="arrow" w="med" len="med"/>
            </a:ln>
          </p:spPr>
          <p:style>
            <a:lnRef idx="1">
              <a:schemeClr val="accent4"/>
            </a:lnRef>
            <a:fillRef idx="0">
              <a:schemeClr val="accent4"/>
            </a:fillRef>
            <a:effectRef idx="0">
              <a:schemeClr val="accent4"/>
            </a:effectRef>
            <a:fontRef idx="minor">
              <a:schemeClr val="tx1"/>
            </a:fontRef>
          </p:style>
        </p:cxnSp>
        <p:pic>
          <p:nvPicPr>
            <p:cNvPr id="26639" name="Picture 104" descr="temp-3.png"/>
            <p:cNvPicPr>
              <a:picLocks noChangeAspect="1"/>
            </p:cNvPicPr>
            <p:nvPr/>
          </p:nvPicPr>
          <p:blipFill>
            <a:blip r:embed="rId4"/>
            <a:srcRect t="-5228"/>
            <a:stretch>
              <a:fillRect/>
            </a:stretch>
          </p:blipFill>
          <p:spPr bwMode="auto">
            <a:xfrm>
              <a:off x="1625600" y="2825497"/>
              <a:ext cx="4600576" cy="1443293"/>
            </a:xfrm>
            <a:prstGeom prst="rect">
              <a:avLst/>
            </a:prstGeom>
            <a:noFill/>
            <a:ln w="9525">
              <a:noFill/>
              <a:miter lim="800000"/>
              <a:headEnd/>
              <a:tailEnd/>
            </a:ln>
          </p:spPr>
        </p:pic>
        <p:sp>
          <p:nvSpPr>
            <p:cNvPr id="26640" name="TextBox 22"/>
            <p:cNvSpPr txBox="1">
              <a:spLocks noChangeArrowheads="1"/>
            </p:cNvSpPr>
            <p:nvPr/>
          </p:nvSpPr>
          <p:spPr bwMode="auto">
            <a:xfrm>
              <a:off x="6369922" y="4038599"/>
              <a:ext cx="911747" cy="323166"/>
            </a:xfrm>
            <a:prstGeom prst="rect">
              <a:avLst/>
            </a:prstGeom>
            <a:noFill/>
            <a:ln w="9525">
              <a:noFill/>
              <a:miter lim="800000"/>
              <a:headEnd/>
              <a:tailEnd/>
            </a:ln>
          </p:spPr>
          <p:txBody>
            <a:bodyPr wrap="none">
              <a:prstTxWarp prst="textNoShape">
                <a:avLst/>
              </a:prstTxWarp>
              <a:spAutoFit/>
            </a:bodyPr>
            <a:lstStyle/>
            <a:p>
              <a:pPr algn="ctr"/>
              <a:r>
                <a:rPr lang="en-US" sz="1500"/>
                <a:t>Demand</a:t>
              </a:r>
            </a:p>
          </p:txBody>
        </p:sp>
        <p:sp>
          <p:nvSpPr>
            <p:cNvPr id="26641" name="TextBox 22"/>
            <p:cNvSpPr txBox="1">
              <a:spLocks noChangeArrowheads="1"/>
            </p:cNvSpPr>
            <p:nvPr/>
          </p:nvSpPr>
          <p:spPr bwMode="auto">
            <a:xfrm>
              <a:off x="6340387" y="3288793"/>
              <a:ext cx="941282" cy="323166"/>
            </a:xfrm>
            <a:prstGeom prst="rect">
              <a:avLst/>
            </a:prstGeom>
            <a:noFill/>
            <a:ln w="9525">
              <a:noFill/>
              <a:miter lim="800000"/>
              <a:headEnd/>
              <a:tailEnd/>
            </a:ln>
          </p:spPr>
          <p:txBody>
            <a:bodyPr wrap="none">
              <a:prstTxWarp prst="textNoShape">
                <a:avLst/>
              </a:prstTxWarp>
              <a:spAutoFit/>
            </a:bodyPr>
            <a:lstStyle/>
            <a:p>
              <a:pPr algn="ctr"/>
              <a:r>
                <a:rPr lang="en-US" sz="1500">
                  <a:solidFill>
                    <a:srgbClr val="FF0000"/>
                  </a:solidFill>
                </a:rPr>
                <a:t>Capacity</a:t>
              </a:r>
            </a:p>
          </p:txBody>
        </p:sp>
        <p:cxnSp>
          <p:nvCxnSpPr>
            <p:cNvPr id="113" name="Straight Arrow Connector 112"/>
            <p:cNvCxnSpPr/>
            <p:nvPr/>
          </p:nvCxnSpPr>
          <p:spPr bwMode="auto">
            <a:xfrm>
              <a:off x="1628014" y="3426334"/>
              <a:ext cx="4599176" cy="2412"/>
            </a:xfrm>
            <a:prstGeom prst="straightConnector1">
              <a:avLst/>
            </a:prstGeom>
            <a:ln w="19050" cap="flat" cmpd="sng" algn="ctr">
              <a:solidFill>
                <a:srgbClr val="FF000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6643" name="TextBox 22"/>
            <p:cNvSpPr txBox="1">
              <a:spLocks noChangeArrowheads="1"/>
            </p:cNvSpPr>
            <p:nvPr/>
          </p:nvSpPr>
          <p:spPr bwMode="auto">
            <a:xfrm>
              <a:off x="3352800" y="4934635"/>
              <a:ext cx="1192867" cy="323165"/>
            </a:xfrm>
            <a:prstGeom prst="rect">
              <a:avLst/>
            </a:prstGeom>
            <a:noFill/>
            <a:ln w="9525">
              <a:noFill/>
              <a:miter lim="800000"/>
              <a:headEnd/>
              <a:tailEnd/>
            </a:ln>
          </p:spPr>
          <p:txBody>
            <a:bodyPr wrap="none">
              <a:prstTxWarp prst="textNoShape">
                <a:avLst/>
              </a:prstTxWarp>
              <a:spAutoFit/>
            </a:bodyPr>
            <a:lstStyle/>
            <a:p>
              <a:pPr algn="ctr"/>
              <a:r>
                <a:rPr lang="en-US" sz="1500"/>
                <a:t>Time (days)</a:t>
              </a:r>
            </a:p>
          </p:txBody>
        </p:sp>
        <p:cxnSp>
          <p:nvCxnSpPr>
            <p:cNvPr id="115" name="Straight Arrow Connector 114"/>
            <p:cNvCxnSpPr/>
            <p:nvPr/>
          </p:nvCxnSpPr>
          <p:spPr bwMode="auto">
            <a:xfrm rot="5400000" flipH="1" flipV="1">
              <a:off x="3137344" y="4612323"/>
              <a:ext cx="94108" cy="4826"/>
            </a:xfrm>
            <a:prstGeom prst="straightConnector1">
              <a:avLst/>
            </a:prstGeom>
            <a:ln w="190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16" name="Straight Arrow Connector 115"/>
            <p:cNvCxnSpPr/>
            <p:nvPr/>
          </p:nvCxnSpPr>
          <p:spPr bwMode="auto">
            <a:xfrm rot="5400000" flipH="1" flipV="1">
              <a:off x="4657533" y="4607497"/>
              <a:ext cx="82042" cy="2412"/>
            </a:xfrm>
            <a:prstGeom prst="straightConnector1">
              <a:avLst/>
            </a:prstGeom>
            <a:ln w="190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17" name="Straight Arrow Connector 116"/>
            <p:cNvCxnSpPr/>
            <p:nvPr/>
          </p:nvCxnSpPr>
          <p:spPr bwMode="auto">
            <a:xfrm rot="5400000" flipH="1" flipV="1">
              <a:off x="6184962" y="4609909"/>
              <a:ext cx="77216" cy="2412"/>
            </a:xfrm>
            <a:prstGeom prst="straightConnector1">
              <a:avLst/>
            </a:prstGeom>
            <a:ln w="190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6647" name="TextBox 22"/>
            <p:cNvSpPr txBox="1">
              <a:spLocks noChangeArrowheads="1"/>
            </p:cNvSpPr>
            <p:nvPr/>
          </p:nvSpPr>
          <p:spPr bwMode="auto">
            <a:xfrm>
              <a:off x="2978150" y="4610100"/>
              <a:ext cx="367848" cy="323165"/>
            </a:xfrm>
            <a:prstGeom prst="rect">
              <a:avLst/>
            </a:prstGeom>
            <a:noFill/>
            <a:ln w="9525">
              <a:noFill/>
              <a:miter lim="800000"/>
              <a:headEnd/>
              <a:tailEnd/>
            </a:ln>
          </p:spPr>
          <p:txBody>
            <a:bodyPr>
              <a:prstTxWarp prst="textNoShape">
                <a:avLst/>
              </a:prstTxWarp>
              <a:spAutoFit/>
            </a:bodyPr>
            <a:lstStyle/>
            <a:p>
              <a:pPr algn="ctr"/>
              <a:r>
                <a:rPr lang="en-US" sz="1500"/>
                <a:t>1</a:t>
              </a:r>
            </a:p>
          </p:txBody>
        </p:sp>
        <p:sp>
          <p:nvSpPr>
            <p:cNvPr id="26648" name="TextBox 22"/>
            <p:cNvSpPr txBox="1">
              <a:spLocks noChangeArrowheads="1"/>
            </p:cNvSpPr>
            <p:nvPr/>
          </p:nvSpPr>
          <p:spPr bwMode="auto">
            <a:xfrm>
              <a:off x="4552017" y="4572000"/>
              <a:ext cx="331133" cy="323165"/>
            </a:xfrm>
            <a:prstGeom prst="rect">
              <a:avLst/>
            </a:prstGeom>
            <a:noFill/>
            <a:ln w="9525">
              <a:noFill/>
              <a:miter lim="800000"/>
              <a:headEnd/>
              <a:tailEnd/>
            </a:ln>
          </p:spPr>
          <p:txBody>
            <a:bodyPr>
              <a:prstTxWarp prst="textNoShape">
                <a:avLst/>
              </a:prstTxWarp>
              <a:spAutoFit/>
            </a:bodyPr>
            <a:lstStyle/>
            <a:p>
              <a:pPr algn="ctr"/>
              <a:r>
                <a:rPr lang="en-US" sz="1500"/>
                <a:t>2</a:t>
              </a:r>
            </a:p>
          </p:txBody>
        </p:sp>
        <p:sp>
          <p:nvSpPr>
            <p:cNvPr id="26649" name="TextBox 120"/>
            <p:cNvSpPr txBox="1">
              <a:spLocks noChangeArrowheads="1"/>
            </p:cNvSpPr>
            <p:nvPr/>
          </p:nvSpPr>
          <p:spPr bwMode="auto">
            <a:xfrm>
              <a:off x="6026150" y="4572000"/>
              <a:ext cx="381000" cy="323165"/>
            </a:xfrm>
            <a:prstGeom prst="rect">
              <a:avLst/>
            </a:prstGeom>
            <a:noFill/>
            <a:ln w="9525">
              <a:noFill/>
              <a:miter lim="800000"/>
              <a:headEnd/>
              <a:tailEnd/>
            </a:ln>
          </p:spPr>
          <p:txBody>
            <a:bodyPr>
              <a:prstTxWarp prst="textNoShape">
                <a:avLst/>
              </a:prstTxWarp>
              <a:spAutoFit/>
            </a:bodyPr>
            <a:lstStyle/>
            <a:p>
              <a:pPr algn="ctr"/>
              <a:r>
                <a:rPr lang="en-US" sz="1500"/>
                <a:t>3</a:t>
              </a:r>
            </a:p>
          </p:txBody>
        </p:sp>
      </p:grpSp>
      <p:sp>
        <p:nvSpPr>
          <p:cNvPr id="56" name="Slide Number Placeholder 55"/>
          <p:cNvSpPr>
            <a:spLocks noGrp="1"/>
          </p:cNvSpPr>
          <p:nvPr>
            <p:ph type="sldNum" sz="quarter" idx="12"/>
          </p:nvPr>
        </p:nvSpPr>
        <p:spPr>
          <a:xfrm>
            <a:off x="6553200" y="6305550"/>
            <a:ext cx="2133600" cy="476250"/>
          </a:xfrm>
        </p:spPr>
        <p:txBody>
          <a:bodyPr/>
          <a:lstStyle/>
          <a:p>
            <a:fld id="{E52CE4CD-2EE5-874E-80B8-2B8F416362AC}" type="slidenum">
              <a:rPr lang="en-US" smtClean="0"/>
              <a:pPr/>
              <a:t>13</a:t>
            </a:fld>
            <a:endParaRPr lang="en-US" smtClean="0"/>
          </a:p>
        </p:txBody>
      </p:sp>
      <p:sp>
        <p:nvSpPr>
          <p:cNvPr id="60" name="Date Placeholder 59"/>
          <p:cNvSpPr>
            <a:spLocks noGrp="1"/>
          </p:cNvSpPr>
          <p:nvPr>
            <p:ph type="dt" sz="half" idx="10"/>
          </p:nvPr>
        </p:nvSpPr>
        <p:spPr/>
        <p:txBody>
          <a:bodyPr/>
          <a:lstStyle/>
          <a:p>
            <a:fld id="{EC89222C-3D38-9E43-8C10-56071850E56D}" type="datetime1">
              <a:rPr lang="en-US" smtClean="0"/>
              <a:pPr/>
              <a:t>8/4/2011</a:t>
            </a:fld>
            <a:endParaRPr lang="en-US"/>
          </a:p>
        </p:txBody>
      </p:sp>
      <p:sp>
        <p:nvSpPr>
          <p:cNvPr id="61" name="Footer Placeholder 60"/>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200" dirty="0" smtClean="0">
                <a:ea typeface="ＭＳ Ｐゴシック" charset="-128"/>
                <a:cs typeface="ＭＳ Ｐゴシック" charset="-128"/>
              </a:rPr>
              <a:t>Scale Economics For Cloud Providers</a:t>
            </a:r>
          </a:p>
        </p:txBody>
      </p:sp>
      <p:sp>
        <p:nvSpPr>
          <p:cNvPr id="27651" name="Content Placeholder 2"/>
          <p:cNvSpPr>
            <a:spLocks noGrp="1"/>
          </p:cNvSpPr>
          <p:nvPr>
            <p:ph idx="1"/>
          </p:nvPr>
        </p:nvSpPr>
        <p:spPr/>
        <p:txBody>
          <a:bodyPr>
            <a:normAutofit fontScale="92500" lnSpcReduction="10000"/>
          </a:bodyPr>
          <a:lstStyle/>
          <a:p>
            <a:r>
              <a:rPr lang="en-US" dirty="0" smtClean="0">
                <a:ea typeface="ＭＳ Ｐゴシック" charset="-128"/>
                <a:cs typeface="ＭＳ Ｐゴシック" charset="-128"/>
              </a:rPr>
              <a:t>5-7x economies of scale</a:t>
            </a:r>
          </a:p>
          <a:p>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pPr>
              <a:buFontTx/>
              <a:buNone/>
            </a:pP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endParaRPr lang="en-US" sz="1000" dirty="0" smtClean="0">
              <a:ea typeface="ＭＳ Ｐゴシック" charset="-128"/>
              <a:cs typeface="ＭＳ Ｐゴシック" charset="-128"/>
            </a:endParaRPr>
          </a:p>
          <a:p>
            <a:r>
              <a:rPr lang="en-US" dirty="0" smtClean="0">
                <a:ea typeface="ＭＳ Ｐゴシック" charset="-128"/>
                <a:cs typeface="ＭＳ Ｐゴシック" charset="-128"/>
              </a:rPr>
              <a:t>Extra benefits</a:t>
            </a:r>
          </a:p>
          <a:p>
            <a:pPr lvl="1"/>
            <a:r>
              <a:rPr lang="en-US" dirty="0" smtClean="0"/>
              <a:t>Amazon: utilize off-peak capacity</a:t>
            </a:r>
          </a:p>
          <a:p>
            <a:pPr lvl="1"/>
            <a:r>
              <a:rPr lang="en-US" dirty="0" smtClean="0"/>
              <a:t>Microsoft: sell .NET tools</a:t>
            </a:r>
          </a:p>
          <a:p>
            <a:pPr lvl="1"/>
            <a:r>
              <a:rPr lang="en-US" dirty="0" smtClean="0"/>
              <a:t>Google: reuse existing infrastructure</a:t>
            </a:r>
          </a:p>
        </p:txBody>
      </p:sp>
      <p:graphicFrame>
        <p:nvGraphicFramePr>
          <p:cNvPr id="4" name="Table 3"/>
          <p:cNvGraphicFramePr>
            <a:graphicFrameLocks noGrp="1"/>
          </p:cNvGraphicFramePr>
          <p:nvPr/>
        </p:nvGraphicFramePr>
        <p:xfrm>
          <a:off x="762000" y="2133600"/>
          <a:ext cx="7848600" cy="1910715"/>
        </p:xfrm>
        <a:graphic>
          <a:graphicData uri="http://schemas.openxmlformats.org/drawingml/2006/table">
            <a:tbl>
              <a:tblPr/>
              <a:tblGrid>
                <a:gridCol w="1828800"/>
                <a:gridCol w="2438400"/>
                <a:gridCol w="2590800"/>
                <a:gridCol w="990600"/>
              </a:tblGrid>
              <a:tr h="6953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charset="0"/>
                          <a:ea typeface="ＭＳ Ｐゴシック" charset="-128"/>
                          <a:cs typeface="ＭＳ Ｐゴシック" charset="-128"/>
                        </a:rPr>
                        <a:t>Resource</a:t>
                      </a:r>
                      <a:endParaRPr kumimoji="0" lang="en-US" sz="2000" b="1" i="0" u="none" strike="noStrike" cap="none" normalizeH="0" baseline="0" smtClean="0">
                        <a:ln>
                          <a:noFill/>
                        </a:ln>
                        <a:solidFill>
                          <a:srgbClr val="F3CF51"/>
                        </a:solidFill>
                        <a:effectLst/>
                        <a:latin typeface="Arial"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charset="0"/>
                          <a:ea typeface="ＭＳ Ｐゴシック" charset="-128"/>
                          <a:cs typeface="ＭＳ Ｐゴシック" charset="-128"/>
                        </a:rPr>
                        <a:t>Cost in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charset="0"/>
                          <a:ea typeface="ＭＳ Ｐゴシック" charset="-128"/>
                          <a:cs typeface="ＭＳ Ｐゴシック" charset="-128"/>
                        </a:rPr>
                        <a:t>Medium DC</a:t>
                      </a:r>
                      <a:endParaRPr kumimoji="0" lang="en-US" sz="2000" b="1" i="0" u="none" strike="noStrike" cap="none" normalizeH="0" baseline="0" smtClean="0">
                        <a:ln>
                          <a:noFill/>
                        </a:ln>
                        <a:solidFill>
                          <a:srgbClr val="F3CF51"/>
                        </a:solidFill>
                        <a:effectLst/>
                        <a:latin typeface="Arial" charset="0"/>
                        <a:ea typeface="ＭＳ Ｐゴシック" charset="-128"/>
                        <a:cs typeface="ＭＳ Ｐゴシック"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charset="0"/>
                          <a:ea typeface="ＭＳ Ｐゴシック" charset="-128"/>
                          <a:cs typeface="ＭＳ Ｐゴシック" charset="-128"/>
                        </a:rPr>
                        <a:t>Cost in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charset="0"/>
                          <a:ea typeface="ＭＳ Ｐゴシック" charset="-128"/>
                          <a:cs typeface="ＭＳ Ｐゴシック" charset="-128"/>
                        </a:rPr>
                        <a:t>Very Large DC</a:t>
                      </a:r>
                      <a:endParaRPr kumimoji="0" lang="en-US" sz="2000" b="1" i="0" u="none" strike="noStrike" cap="none" normalizeH="0" baseline="0" smtClean="0">
                        <a:ln>
                          <a:noFill/>
                        </a:ln>
                        <a:solidFill>
                          <a:srgbClr val="F3CF51"/>
                        </a:solidFill>
                        <a:effectLst/>
                        <a:latin typeface="Arial" charset="0"/>
                        <a:ea typeface="ＭＳ Ｐゴシック" charset="-128"/>
                        <a:cs typeface="ＭＳ Ｐゴシック"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charset="0"/>
                          <a:ea typeface="ＭＳ Ｐゴシック" charset="-128"/>
                          <a:cs typeface="ＭＳ Ｐゴシック" charset="-128"/>
                        </a:rPr>
                        <a:t>Ratio</a:t>
                      </a:r>
                      <a:endParaRPr kumimoji="0" lang="en-US" sz="2000" b="1" i="0" u="none" strike="noStrike" cap="none" normalizeH="0" baseline="0" smtClean="0">
                        <a:ln>
                          <a:noFill/>
                        </a:ln>
                        <a:solidFill>
                          <a:srgbClr val="F3CF51"/>
                        </a:solidFill>
                        <a:effectLst/>
                        <a:latin typeface="Arial" charset="0"/>
                        <a:ea typeface="ＭＳ Ｐゴシック" charset="-128"/>
                        <a:cs typeface="ＭＳ Ｐゴシック" charset="-128"/>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03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Network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$95 / Mbps / month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$13 / Mbps / month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7.1x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403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Storage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$2.20 / GB / month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$0.40 / GB / month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5.7x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3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Administration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≈140 servers/admin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&gt;1000 servers/admin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ea typeface="ＭＳ Ｐゴシック" charset="-128"/>
                          <a:cs typeface="ＭＳ Ｐゴシック" charset="-128"/>
                        </a:rPr>
                        <a:t>7.1x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Slide Number Placeholder 4"/>
          <p:cNvSpPr>
            <a:spLocks noGrp="1"/>
          </p:cNvSpPr>
          <p:nvPr>
            <p:ph type="sldNum" sz="quarter" idx="12"/>
          </p:nvPr>
        </p:nvSpPr>
        <p:spPr/>
        <p:txBody>
          <a:bodyPr/>
          <a:lstStyle/>
          <a:p>
            <a:fld id="{53CA2BA5-C9F3-5B42-B5F3-4EDCF284056E}" type="slidenum">
              <a:rPr lang="en-US" smtClean="0"/>
              <a:pPr/>
              <a:t>14</a:t>
            </a:fld>
            <a:endParaRPr lang="en-US" smtClean="0"/>
          </a:p>
        </p:txBody>
      </p:sp>
      <p:sp>
        <p:nvSpPr>
          <p:cNvPr id="6" name="Date Placeholder 5"/>
          <p:cNvSpPr>
            <a:spLocks noGrp="1"/>
          </p:cNvSpPr>
          <p:nvPr>
            <p:ph type="dt" sz="half" idx="10"/>
          </p:nvPr>
        </p:nvSpPr>
        <p:spPr/>
        <p:txBody>
          <a:bodyPr/>
          <a:lstStyle/>
          <a:p>
            <a:fld id="{76F79DDE-124E-3645-8251-F1456F11B6A1}" type="datetime1">
              <a:rPr lang="en-US" smtClean="0"/>
              <a:pPr/>
              <a:t>8/4/2011</a:t>
            </a:fld>
            <a:endParaRPr lang="en-US"/>
          </a:p>
        </p:txBody>
      </p:sp>
      <p:sp>
        <p:nvSpPr>
          <p:cNvPr id="7" name="Footer Placeholder 6"/>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Cloud Computing</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t>Warehouse Scale Computers</a:t>
            </a:r>
          </a:p>
          <a:p>
            <a:r>
              <a:rPr lang="en-US" smtClean="0">
                <a:solidFill>
                  <a:schemeClr val="bg1">
                    <a:lumMod val="65000"/>
                  </a:schemeClr>
                </a:solidFill>
              </a:rPr>
              <a:t>Power Usage Effectiveness</a:t>
            </a:r>
            <a:endParaRPr lang="en-US" dirty="0" smtClean="0">
              <a:solidFill>
                <a:schemeClr val="bg1">
                  <a:lumMod val="65000"/>
                </a:schemeClr>
              </a:solidFill>
            </a:endParaRPr>
          </a:p>
          <a:p>
            <a:r>
              <a:rPr lang="en-US" dirty="0" smtClean="0">
                <a:solidFill>
                  <a:schemeClr val="bg1">
                    <a:lumMod val="65000"/>
                  </a:schemeClr>
                </a:solidFill>
              </a:rPr>
              <a:t>WSC Costs</a:t>
            </a:r>
          </a:p>
          <a:p>
            <a:r>
              <a:rPr lang="en-US" dirty="0" smtClean="0">
                <a:solidFill>
                  <a:schemeClr val="bg1">
                    <a:lumMod val="65000"/>
                  </a:schemeClr>
                </a:solidFill>
              </a:rPr>
              <a:t>Request Level Parallelism (If time)</a:t>
            </a:r>
          </a:p>
        </p:txBody>
      </p:sp>
      <p:sp>
        <p:nvSpPr>
          <p:cNvPr id="4" name="Date Placeholder 3"/>
          <p:cNvSpPr>
            <a:spLocks noGrp="1"/>
          </p:cNvSpPr>
          <p:nvPr>
            <p:ph type="dt" sz="half" idx="10"/>
          </p:nvPr>
        </p:nvSpPr>
        <p:spPr/>
        <p:txBody>
          <a:bodyPr/>
          <a:lstStyle/>
          <a:p>
            <a:fld id="{5169C63E-CBCA-AF44-98F9-999FB4FBB6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Warehouse Scale Computers</a:t>
            </a:r>
            <a:endParaRPr lang="en-US" dirty="0"/>
          </a:p>
        </p:txBody>
      </p:sp>
      <p:sp>
        <p:nvSpPr>
          <p:cNvPr id="7" name="Content Placeholder 6"/>
          <p:cNvSpPr>
            <a:spLocks noGrp="1"/>
          </p:cNvSpPr>
          <p:nvPr>
            <p:ph idx="1"/>
          </p:nvPr>
        </p:nvSpPr>
        <p:spPr>
          <a:xfrm>
            <a:off x="457200" y="1600200"/>
            <a:ext cx="8229600" cy="4902200"/>
          </a:xfrm>
        </p:spPr>
        <p:txBody>
          <a:bodyPr>
            <a:normAutofit/>
          </a:bodyPr>
          <a:lstStyle/>
          <a:p>
            <a:r>
              <a:rPr lang="en-US" dirty="0" smtClean="0"/>
              <a:t>Massive scale datacenters: 10,000 to 100,000 servers + networks to connect them together</a:t>
            </a:r>
          </a:p>
          <a:p>
            <a:r>
              <a:rPr lang="en-US" dirty="0" smtClean="0"/>
              <a:t>Very highly available: &lt;1 hour down/year</a:t>
            </a:r>
          </a:p>
          <a:p>
            <a:pPr lvl="1"/>
            <a:r>
              <a:rPr lang="en-US" dirty="0" smtClean="0"/>
              <a:t>Must cope with failures common at scale</a:t>
            </a:r>
          </a:p>
          <a:p>
            <a:r>
              <a:rPr lang="en-US" dirty="0" smtClean="0"/>
              <a:t>Differ from classic Datacenter because of:</a:t>
            </a:r>
          </a:p>
          <a:p>
            <a:pPr lvl="1"/>
            <a:r>
              <a:rPr lang="en-US" dirty="0" smtClean="0"/>
              <a:t>Homogeneous hardware/software, infrastructure</a:t>
            </a:r>
            <a:endParaRPr lang="en-US" dirty="0" smtClean="0"/>
          </a:p>
          <a:p>
            <a:pPr lvl="1"/>
            <a:r>
              <a:rPr lang="en-US" dirty="0" smtClean="0"/>
              <a:t>Offer small number of very large applications (Internet services): search, social networking, video </a:t>
            </a:r>
            <a:r>
              <a:rPr lang="en-US" dirty="0" smtClean="0"/>
              <a:t>sharing</a:t>
            </a:r>
            <a:endParaRPr lang="en-US" dirty="0" smtClean="0"/>
          </a:p>
        </p:txBody>
      </p:sp>
      <p:sp>
        <p:nvSpPr>
          <p:cNvPr id="3" name="Date Placeholder 2"/>
          <p:cNvSpPr>
            <a:spLocks noGrp="1"/>
          </p:cNvSpPr>
          <p:nvPr>
            <p:ph type="dt" sz="half" idx="10"/>
          </p:nvPr>
        </p:nvSpPr>
        <p:spPr/>
        <p:txBody>
          <a:bodyPr/>
          <a:lstStyle/>
          <a:p>
            <a:fld id="{0A643134-902E-884F-AF34-1C1B41A17DD1}" type="datetime1">
              <a:rPr lang="en-US" smtClean="0"/>
              <a:pPr/>
              <a:t>8/4/2011</a:t>
            </a:fld>
            <a:endParaRPr lang="en-US"/>
          </a:p>
        </p:txBody>
      </p:sp>
      <p:sp>
        <p:nvSpPr>
          <p:cNvPr id="4" name="Footer Placeholder 3"/>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Equipment Inside a WSC</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8/4/2011</a:t>
            </a:fld>
            <a:endParaRPr lang="en-US"/>
          </a:p>
        </p:txBody>
      </p:sp>
      <p:sp>
        <p:nvSpPr>
          <p:cNvPr id="4" name="Footer Placeholder 3"/>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17</a:t>
            </a:fld>
            <a:endParaRPr lang="en-US"/>
          </a:p>
        </p:txBody>
      </p:sp>
      <p:pic>
        <p:nvPicPr>
          <p:cNvPr id="9" name="Picture 8"/>
          <p:cNvPicPr>
            <a:picLocks noChangeAspect="1"/>
          </p:cNvPicPr>
          <p:nvPr/>
        </p:nvPicPr>
        <p:blipFill>
          <a:blip r:embed="rId2"/>
          <a:stretch>
            <a:fillRect/>
          </a:stretch>
        </p:blipFill>
        <p:spPr>
          <a:xfrm>
            <a:off x="-32797" y="1202267"/>
            <a:ext cx="9209592" cy="4453465"/>
          </a:xfrm>
          <a:prstGeom prst="rect">
            <a:avLst/>
          </a:prstGeom>
        </p:spPr>
      </p:pic>
      <p:sp>
        <p:nvSpPr>
          <p:cNvPr id="10" name="TextBox 9"/>
          <p:cNvSpPr txBox="1"/>
          <p:nvPr/>
        </p:nvSpPr>
        <p:spPr>
          <a:xfrm>
            <a:off x="0" y="3119758"/>
            <a:ext cx="3031067" cy="1938992"/>
          </a:xfrm>
          <a:prstGeom prst="rect">
            <a:avLst/>
          </a:prstGeom>
          <a:noFill/>
        </p:spPr>
        <p:txBody>
          <a:bodyPr wrap="square" rtlCol="0">
            <a:spAutoFit/>
          </a:bodyPr>
          <a:lstStyle/>
          <a:p>
            <a:r>
              <a:rPr lang="en-US" sz="2400" dirty="0" smtClean="0">
                <a:solidFill>
                  <a:srgbClr val="0000FF"/>
                </a:solidFill>
              </a:rPr>
              <a:t>Server </a:t>
            </a:r>
            <a:r>
              <a:rPr lang="en-US" sz="2400" dirty="0" smtClean="0"/>
              <a:t>(in rack format):</a:t>
            </a:r>
          </a:p>
          <a:p>
            <a:r>
              <a:rPr lang="en-US" sz="2400" dirty="0" smtClean="0"/>
              <a:t>1 ¾ inches high “1U”, </a:t>
            </a:r>
            <a:br>
              <a:rPr lang="en-US" sz="2400" dirty="0" smtClean="0"/>
            </a:br>
            <a:r>
              <a:rPr lang="en-US" sz="2400" dirty="0" smtClean="0"/>
              <a:t>x 19 inches x 16-20 inches: 8 cores, 16 GB DRAM, 4x1 TB disk</a:t>
            </a:r>
            <a:endParaRPr lang="en-US" sz="2400" dirty="0"/>
          </a:p>
        </p:txBody>
      </p:sp>
      <p:sp>
        <p:nvSpPr>
          <p:cNvPr id="11" name="TextBox 10"/>
          <p:cNvSpPr txBox="1"/>
          <p:nvPr/>
        </p:nvSpPr>
        <p:spPr>
          <a:xfrm>
            <a:off x="474133" y="5350933"/>
            <a:ext cx="4859867" cy="1200328"/>
          </a:xfrm>
          <a:prstGeom prst="rect">
            <a:avLst/>
          </a:prstGeom>
          <a:noFill/>
        </p:spPr>
        <p:txBody>
          <a:bodyPr wrap="square" rtlCol="0">
            <a:spAutoFit/>
          </a:bodyPr>
          <a:lstStyle/>
          <a:p>
            <a:r>
              <a:rPr lang="en-US" sz="2400" dirty="0" smtClean="0"/>
              <a:t>7 foot </a:t>
            </a:r>
            <a:r>
              <a:rPr lang="en-US" sz="2400" dirty="0" smtClean="0">
                <a:solidFill>
                  <a:srgbClr val="0000FF"/>
                </a:solidFill>
              </a:rPr>
              <a:t>Rack</a:t>
            </a:r>
            <a:r>
              <a:rPr lang="en-US" sz="2400" dirty="0" smtClean="0"/>
              <a:t>:  40-80 servers + Ethernet local area network (1-10 </a:t>
            </a:r>
            <a:r>
              <a:rPr lang="en-US" sz="2400" dirty="0" err="1" smtClean="0"/>
              <a:t>Gbps</a:t>
            </a:r>
            <a:r>
              <a:rPr lang="en-US" sz="2400" dirty="0" smtClean="0"/>
              <a:t>) switch in middle (“rack switch”)</a:t>
            </a:r>
            <a:endParaRPr lang="en-US" sz="2400" dirty="0"/>
          </a:p>
        </p:txBody>
      </p:sp>
      <p:sp>
        <p:nvSpPr>
          <p:cNvPr id="12" name="TextBox 11"/>
          <p:cNvSpPr txBox="1"/>
          <p:nvPr/>
        </p:nvSpPr>
        <p:spPr>
          <a:xfrm>
            <a:off x="5367867" y="4419599"/>
            <a:ext cx="3352800" cy="1569660"/>
          </a:xfrm>
          <a:prstGeom prst="rect">
            <a:avLst/>
          </a:prstGeom>
          <a:noFill/>
        </p:spPr>
        <p:txBody>
          <a:bodyPr wrap="square" rtlCol="0">
            <a:spAutoFit/>
          </a:bodyPr>
          <a:lstStyle/>
          <a:p>
            <a:r>
              <a:rPr lang="en-US" sz="2400" dirty="0" smtClean="0">
                <a:solidFill>
                  <a:srgbClr val="0000FF"/>
                </a:solidFill>
              </a:rPr>
              <a:t>Array </a:t>
            </a:r>
            <a:r>
              <a:rPr lang="en-US" sz="2400" dirty="0" smtClean="0"/>
              <a:t>(aka cluster):  </a:t>
            </a:r>
            <a:br>
              <a:rPr lang="en-US" sz="2400" dirty="0" smtClean="0"/>
            </a:br>
            <a:r>
              <a:rPr lang="en-US" sz="2400" dirty="0" smtClean="0"/>
              <a:t>16-32 server racks + larger local area network switch (“array switch</a:t>
            </a:r>
            <a:r>
              <a:rPr lang="en-US" sz="2400" dirty="0" smtClean="0"/>
              <a:t>”)</a:t>
            </a:r>
            <a:endParaRPr lang="en-US" sz="2400" dirty="0"/>
          </a:p>
        </p:txBody>
      </p:sp>
      <p:sp>
        <p:nvSpPr>
          <p:cNvPr id="34" name="Rectangle 33"/>
          <p:cNvSpPr/>
          <p:nvPr/>
        </p:nvSpPr>
        <p:spPr>
          <a:xfrm>
            <a:off x="3014133" y="1540933"/>
            <a:ext cx="1100667" cy="3843867"/>
          </a:xfrm>
          <a:prstGeom prst="rect">
            <a:avLst/>
          </a:prstGeom>
          <a:solidFill>
            <a:schemeClr val="bg1"/>
          </a:solidFill>
          <a:ln w="762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0" nodeType="clickEffect">
                                  <p:stCondLst>
                                    <p:cond delay="0"/>
                                  </p:stCondLst>
                                  <p:childTnLst>
                                    <p:animEffect transition="out" filter="slide(fromBottom)">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Rack, Array</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8/4/2011</a:t>
            </a:fld>
            <a:endParaRPr lang="en-US"/>
          </a:p>
        </p:txBody>
      </p:sp>
      <p:sp>
        <p:nvSpPr>
          <p:cNvPr id="4" name="Footer Placeholder 3"/>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18</a:t>
            </a:fld>
            <a:endParaRPr lang="en-US"/>
          </a:p>
        </p:txBody>
      </p:sp>
      <p:pic>
        <p:nvPicPr>
          <p:cNvPr id="7" name="Picture 6" descr="array.jpg"/>
          <p:cNvPicPr>
            <a:picLocks noChangeAspect="1"/>
          </p:cNvPicPr>
          <p:nvPr/>
        </p:nvPicPr>
        <p:blipFill>
          <a:blip r:embed="rId2"/>
          <a:stretch>
            <a:fillRect/>
          </a:stretch>
        </p:blipFill>
        <p:spPr>
          <a:xfrm>
            <a:off x="4660904" y="1621367"/>
            <a:ext cx="4279900" cy="4597400"/>
          </a:xfrm>
          <a:prstGeom prst="rect">
            <a:avLst/>
          </a:prstGeom>
        </p:spPr>
      </p:pic>
      <p:pic>
        <p:nvPicPr>
          <p:cNvPr id="9" name="Picture 8" descr="rack2.jpg"/>
          <p:cNvPicPr>
            <a:picLocks noChangeAspect="1"/>
          </p:cNvPicPr>
          <p:nvPr/>
        </p:nvPicPr>
        <p:blipFill>
          <a:blip r:embed="rId3"/>
          <a:stretch>
            <a:fillRect/>
          </a:stretch>
        </p:blipFill>
        <p:spPr>
          <a:xfrm>
            <a:off x="2145341" y="1845733"/>
            <a:ext cx="2211493" cy="4334933"/>
          </a:xfrm>
          <a:prstGeom prst="rect">
            <a:avLst/>
          </a:prstGeom>
        </p:spPr>
      </p:pic>
      <p:pic>
        <p:nvPicPr>
          <p:cNvPr id="12" name="Picture 11" descr="server.jpg"/>
          <p:cNvPicPr>
            <a:picLocks noChangeAspect="1"/>
          </p:cNvPicPr>
          <p:nvPr/>
        </p:nvPicPr>
        <p:blipFill>
          <a:blip r:embed="rId4"/>
          <a:stretch>
            <a:fillRect/>
          </a:stretch>
        </p:blipFill>
        <p:spPr>
          <a:xfrm>
            <a:off x="203200" y="3926641"/>
            <a:ext cx="1557867" cy="39588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Server Internals</a:t>
            </a:r>
            <a:endParaRPr lang="en-US" dirty="0"/>
          </a:p>
        </p:txBody>
      </p:sp>
      <p:sp>
        <p:nvSpPr>
          <p:cNvPr id="4" name="Date Placeholder 3"/>
          <p:cNvSpPr>
            <a:spLocks noGrp="1"/>
          </p:cNvSpPr>
          <p:nvPr>
            <p:ph type="dt" sz="half" idx="10"/>
          </p:nvPr>
        </p:nvSpPr>
        <p:spPr/>
        <p:txBody>
          <a:bodyPr/>
          <a:lstStyle/>
          <a:p>
            <a:fld id="{779C0E84-9DB8-DF4E-AE86-35BBBE42AB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p:txBody>
      </p:sp>
      <p:sp>
        <p:nvSpPr>
          <p:cNvPr id="44" name="Date Placeholder 43"/>
          <p:cNvSpPr>
            <a:spLocks noGrp="1"/>
          </p:cNvSpPr>
          <p:nvPr>
            <p:ph type="dt" sz="half" idx="10"/>
          </p:nvPr>
        </p:nvSpPr>
        <p:spPr/>
        <p:txBody>
          <a:bodyPr/>
          <a:lstStyle/>
          <a:p>
            <a:fld id="{9A40D199-C8E1-0646-929C-75980EC4E4F9}" type="datetime1">
              <a:rPr lang="en-US" smtClean="0"/>
              <a:pPr/>
              <a:t>8/4/2011</a:t>
            </a:fld>
            <a:endParaRPr lang="en-US"/>
          </a:p>
        </p:txBody>
      </p:sp>
      <p:sp>
        <p:nvSpPr>
          <p:cNvPr id="46" name="Footer Placeholder 45"/>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2050"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0" y="982133"/>
            <a:ext cx="8274868" cy="2168472"/>
            <a:chOff x="0" y="982133"/>
            <a:chExt cx="7997321" cy="2168472"/>
          </a:xfrm>
        </p:grpSpPr>
        <p:sp>
          <p:nvSpPr>
            <p:cNvPr id="60" name="Rectangle 59"/>
            <p:cNvSpPr/>
            <p:nvPr/>
          </p:nvSpPr>
          <p:spPr>
            <a:xfrm>
              <a:off x="3849915" y="1213164"/>
              <a:ext cx="4147406" cy="1937441"/>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0" y="982133"/>
              <a:ext cx="1623762" cy="369332"/>
            </a:xfrm>
            <a:prstGeom prst="rect">
              <a:avLst/>
            </a:prstGeom>
            <a:noFill/>
          </p:spPr>
          <p:txBody>
            <a:bodyPr wrap="none" rtlCol="0">
              <a:spAutoFit/>
            </a:bodyPr>
            <a:lstStyle/>
            <a:p>
              <a:r>
                <a:rPr lang="en-US" dirty="0" smtClean="0">
                  <a:solidFill>
                    <a:srgbClr val="FF0000"/>
                  </a:solidFill>
                </a:rPr>
                <a:t>Today’s Lecture</a:t>
              </a:r>
              <a:endParaRPr lang="en-US"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4"/>
          <p:cNvPicPr>
            <a:picLocks noChangeAspect="1" noChangeArrowheads="1"/>
          </p:cNvPicPr>
          <p:nvPr/>
        </p:nvPicPr>
        <p:blipFill>
          <a:blip r:embed="rId3"/>
          <a:srcRect/>
          <a:stretch>
            <a:fillRect/>
          </a:stretch>
        </p:blipFill>
        <p:spPr bwMode="auto">
          <a:xfrm>
            <a:off x="95250" y="1189038"/>
            <a:ext cx="8947150" cy="5688012"/>
          </a:xfrm>
          <a:prstGeom prst="rect">
            <a:avLst/>
          </a:prstGeom>
          <a:noFill/>
          <a:ln w="9525">
            <a:noFill/>
            <a:miter lim="800000"/>
            <a:headEnd/>
            <a:tailEnd/>
          </a:ln>
        </p:spPr>
      </p:pic>
      <p:sp>
        <p:nvSpPr>
          <p:cNvPr id="51203" name="Slide Number Placeholder 6"/>
          <p:cNvSpPr>
            <a:spLocks noGrp="1"/>
          </p:cNvSpPr>
          <p:nvPr>
            <p:ph type="sldNum" sz="quarter" idx="12"/>
          </p:nvPr>
        </p:nvSpPr>
        <p:spPr>
          <a:noFill/>
        </p:spPr>
        <p:txBody>
          <a:bodyPr/>
          <a:lstStyle/>
          <a:p>
            <a:fld id="{65065569-CC11-0546-B500-37C4ED8C1EE0}" type="slidenum">
              <a:rPr lang="en-US">
                <a:latin typeface="Arial" charset="0"/>
                <a:ea typeface="ＭＳ Ｐゴシック" charset="-128"/>
                <a:cs typeface="ＭＳ Ｐゴシック" charset="-128"/>
              </a:rPr>
              <a:pPr/>
              <a:t>20</a:t>
            </a:fld>
            <a:endParaRPr lang="en-US">
              <a:latin typeface="Arial" charset="0"/>
              <a:ea typeface="ＭＳ Ｐゴシック" charset="-128"/>
              <a:cs typeface="ＭＳ Ｐゴシック" charset="-128"/>
            </a:endParaRPr>
          </a:p>
        </p:txBody>
      </p:sp>
      <p:sp>
        <p:nvSpPr>
          <p:cNvPr id="51204" name="Rectangle 2"/>
          <p:cNvSpPr>
            <a:spLocks noGrp="1" noChangeArrowheads="1"/>
          </p:cNvSpPr>
          <p:nvPr>
            <p:ph type="title"/>
          </p:nvPr>
        </p:nvSpPr>
        <p:spPr/>
        <p:txBody>
          <a:bodyPr/>
          <a:lstStyle/>
          <a:p>
            <a:r>
              <a:rPr lang="en-US" dirty="0" smtClean="0">
                <a:ea typeface="ＭＳ Ｐゴシック" charset="-128"/>
                <a:cs typeface="ＭＳ Ｐゴシック" charset="-128"/>
              </a:rPr>
              <a:t>Processing Infrastructure</a:t>
            </a:r>
            <a:endParaRPr lang="en-US" dirty="0">
              <a:ea typeface="ＭＳ Ｐゴシック" charset="-128"/>
              <a:cs typeface="ＭＳ Ｐゴシック" charset="-128"/>
            </a:endParaRPr>
          </a:p>
        </p:txBody>
      </p:sp>
      <p:sp>
        <p:nvSpPr>
          <p:cNvPr id="8" name="Date Placeholder 7"/>
          <p:cNvSpPr>
            <a:spLocks noGrp="1"/>
          </p:cNvSpPr>
          <p:nvPr>
            <p:ph type="dt" sz="half" idx="10"/>
          </p:nvPr>
        </p:nvSpPr>
        <p:spPr/>
        <p:txBody>
          <a:bodyPr/>
          <a:lstStyle/>
          <a:p>
            <a:fld id="{4FCE4D1C-E9A9-9141-9C54-E94F2FA003C1}" type="datetime1">
              <a:rPr lang="en-US" smtClean="0"/>
              <a:pPr/>
              <a:t>8/4/2011</a:t>
            </a:fld>
            <a:endParaRPr lang="en-US"/>
          </a:p>
        </p:txBody>
      </p:sp>
      <p:sp>
        <p:nvSpPr>
          <p:cNvPr id="9" name="Footer Placeholder 8"/>
          <p:cNvSpPr>
            <a:spLocks noGrp="1"/>
          </p:cNvSpPr>
          <p:nvPr>
            <p:ph type="ftr" sz="quarter" idx="11"/>
          </p:nvPr>
        </p:nvSpPr>
        <p:spPr/>
        <p:txBody>
          <a:bodyPr/>
          <a:lstStyle/>
          <a:p>
            <a:r>
              <a:rPr lang="en-US" smtClean="0"/>
              <a:t>Fall 2010 -- Lecture #8</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normAutofit/>
          </a:bodyPr>
          <a:lstStyle/>
          <a:p>
            <a:r>
              <a:rPr lang="en-US" dirty="0" smtClean="0"/>
              <a:t>Coping with Performance in Array</a:t>
            </a:r>
            <a:endParaRPr lang="en-US" dirty="0"/>
          </a:p>
        </p:txBody>
      </p:sp>
      <p:graphicFrame>
        <p:nvGraphicFramePr>
          <p:cNvPr id="12" name="Content Placeholder 11"/>
          <p:cNvGraphicFramePr>
            <a:graphicFrameLocks noGrp="1"/>
          </p:cNvGraphicFramePr>
          <p:nvPr>
            <p:ph idx="1"/>
          </p:nvPr>
        </p:nvGraphicFramePr>
        <p:xfrm>
          <a:off x="558799" y="1499814"/>
          <a:ext cx="8128000" cy="5273521"/>
        </p:xfrm>
        <a:graphic>
          <a:graphicData uri="http://schemas.openxmlformats.org/drawingml/2006/table">
            <a:tbl>
              <a:tblPr firstRow="1" bandRow="1">
                <a:tableStyleId>{5C22544A-7EE6-4342-B048-85BDC9FD1C3A}</a:tableStyleId>
              </a:tblPr>
              <a:tblGrid>
                <a:gridCol w="4201430"/>
                <a:gridCol w="1166437"/>
                <a:gridCol w="1353364"/>
                <a:gridCol w="1406769"/>
              </a:tblGrid>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Local</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Rack</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Array</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Racks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30</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Servers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80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2400</a:t>
                      </a:r>
                      <a:endParaRPr lang="en-US" sz="2400" dirty="0">
                        <a:solidFill>
                          <a:srgbClr val="000000"/>
                        </a:solidFill>
                        <a:latin typeface="Times"/>
                        <a:ea typeface="Times New Roman"/>
                        <a:cs typeface="Times"/>
                      </a:endParaRPr>
                    </a:p>
                  </a:txBody>
                  <a:tcPr marL="0" marR="76200" marT="50800" marB="12700" anchor="ctr"/>
                </a:tc>
              </a:tr>
              <a:tr h="76683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Cores (Processors)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8</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640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19,200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16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r>
                        <a:rPr lang="en-US" sz="2400" dirty="0" smtClean="0">
                          <a:solidFill>
                            <a:srgbClr val="000000"/>
                          </a:solidFill>
                          <a:latin typeface="Times"/>
                          <a:ea typeface="Times New Roman"/>
                          <a:cs typeface="Times"/>
                        </a:rPr>
                        <a:t>1,280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38,400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4,000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320,000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9,600,000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0.1</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300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Disk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11,000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12,000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DRAM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bl>
          </a:graphicData>
        </a:graphic>
      </p:graphicFrame>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grpSp>
        <p:nvGrpSpPr>
          <p:cNvPr id="2" name="Group 25"/>
          <p:cNvGrpSpPr/>
          <p:nvPr/>
        </p:nvGrpSpPr>
        <p:grpSpPr>
          <a:xfrm>
            <a:off x="1845733" y="745067"/>
            <a:ext cx="7298267" cy="4464867"/>
            <a:chOff x="1845733" y="745067"/>
            <a:chExt cx="7298267" cy="4464867"/>
          </a:xfrm>
        </p:grpSpPr>
        <p:grpSp>
          <p:nvGrpSpPr>
            <p:cNvPr id="3" name="Group 15"/>
            <p:cNvGrpSpPr/>
            <p:nvPr/>
          </p:nvGrpSpPr>
          <p:grpSpPr>
            <a:xfrm>
              <a:off x="7347892" y="3722821"/>
              <a:ext cx="1355841" cy="1487113"/>
              <a:chOff x="7347892" y="3519621"/>
              <a:chExt cx="1355841" cy="1487113"/>
            </a:xfrm>
          </p:grpSpPr>
          <p:sp>
            <p:nvSpPr>
              <p:cNvPr id="14" name="Frame 13"/>
              <p:cNvSpPr/>
              <p:nvPr/>
            </p:nvSpPr>
            <p:spPr>
              <a:xfrm>
                <a:off x="7369521" y="4532601"/>
                <a:ext cx="1334212" cy="474133"/>
              </a:xfrm>
              <a:prstGeom prst="fram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15" name="Frame 14"/>
              <p:cNvSpPr/>
              <p:nvPr/>
            </p:nvSpPr>
            <p:spPr>
              <a:xfrm>
                <a:off x="7347892" y="3519621"/>
                <a:ext cx="1337734" cy="474133"/>
              </a:xfrm>
              <a:prstGeom prst="fram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1845733" y="745067"/>
              <a:ext cx="7298267" cy="461665"/>
            </a:xfrm>
            <a:prstGeom prst="rect">
              <a:avLst/>
            </a:prstGeom>
            <a:noFill/>
          </p:spPr>
          <p:txBody>
            <a:bodyPr wrap="square" rtlCol="0">
              <a:spAutoFit/>
            </a:bodyPr>
            <a:lstStyle/>
            <a:p>
              <a:r>
                <a:rPr lang="en-US" sz="2400" dirty="0" smtClean="0"/>
                <a:t>Lower latency to DRAM in another server than local disk</a:t>
              </a:r>
              <a:endParaRPr lang="en-US" sz="2400" dirty="0"/>
            </a:p>
          </p:txBody>
        </p:sp>
      </p:grpSp>
      <p:sp>
        <p:nvSpPr>
          <p:cNvPr id="25" name="TextBox 24"/>
          <p:cNvSpPr txBox="1"/>
          <p:nvPr/>
        </p:nvSpPr>
        <p:spPr>
          <a:xfrm>
            <a:off x="965200" y="1066799"/>
            <a:ext cx="8178800" cy="461665"/>
          </a:xfrm>
          <a:prstGeom prst="rect">
            <a:avLst/>
          </a:prstGeom>
          <a:noFill/>
        </p:spPr>
        <p:txBody>
          <a:bodyPr wrap="square" rtlCol="0">
            <a:spAutoFit/>
          </a:bodyPr>
          <a:lstStyle/>
          <a:p>
            <a:r>
              <a:rPr lang="en-US" sz="2400" dirty="0" smtClean="0"/>
              <a:t>Higher bandwidth to local disk than to DRAM in another server</a:t>
            </a:r>
            <a:endParaRPr lang="en-US" sz="2400" dirty="0"/>
          </a:p>
        </p:txBody>
      </p:sp>
      <p:sp>
        <p:nvSpPr>
          <p:cNvPr id="20" name="Frame 19"/>
          <p:cNvSpPr/>
          <p:nvPr/>
        </p:nvSpPr>
        <p:spPr>
          <a:xfrm>
            <a:off x="4787774" y="4254458"/>
            <a:ext cx="1160353" cy="474133"/>
          </a:xfrm>
          <a:prstGeom prst="fram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22" name="Frame 21"/>
          <p:cNvSpPr/>
          <p:nvPr/>
        </p:nvSpPr>
        <p:spPr>
          <a:xfrm>
            <a:off x="4768158" y="5257883"/>
            <a:ext cx="1160353" cy="474133"/>
          </a:xfrm>
          <a:prstGeom prst="fram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24" name="Frame 23"/>
          <p:cNvSpPr/>
          <p:nvPr/>
        </p:nvSpPr>
        <p:spPr>
          <a:xfrm>
            <a:off x="4787774" y="6273381"/>
            <a:ext cx="1196567" cy="474133"/>
          </a:xfrm>
          <a:prstGeom prst="fram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26" name="Frame 25"/>
          <p:cNvSpPr/>
          <p:nvPr/>
        </p:nvSpPr>
        <p:spPr>
          <a:xfrm>
            <a:off x="7484198" y="5755824"/>
            <a:ext cx="1196567" cy="474133"/>
          </a:xfrm>
          <a:prstGeom prst="fram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2"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latency, bandwidth, failure, varying workload on WSC software?</a:t>
            </a:r>
            <a:endParaRPr lang="en-US" dirty="0"/>
          </a:p>
        </p:txBody>
      </p:sp>
      <p:sp>
        <p:nvSpPr>
          <p:cNvPr id="3" name="Content Placeholder 2"/>
          <p:cNvSpPr>
            <a:spLocks noGrp="1"/>
          </p:cNvSpPr>
          <p:nvPr>
            <p:ph idx="1"/>
          </p:nvPr>
        </p:nvSpPr>
        <p:spPr>
          <a:xfrm>
            <a:off x="457200" y="1600200"/>
            <a:ext cx="8229600" cy="4715933"/>
          </a:xfrm>
        </p:spPr>
        <p:txBody>
          <a:bodyPr>
            <a:normAutofit fontScale="92500"/>
          </a:bodyPr>
          <a:lstStyle/>
          <a:p>
            <a:r>
              <a:rPr lang="en-US" dirty="0" smtClean="0"/>
              <a:t>WSC Software must take care where it places data within an </a:t>
            </a:r>
            <a:r>
              <a:rPr lang="en-US" dirty="0" smtClean="0"/>
              <a:t>Array </a:t>
            </a:r>
            <a:r>
              <a:rPr lang="en-US" dirty="0" smtClean="0"/>
              <a:t>to get good performance</a:t>
            </a:r>
          </a:p>
          <a:p>
            <a:r>
              <a:rPr lang="en-US" dirty="0" smtClean="0"/>
              <a:t>WSC Software must cope with failures gracefully</a:t>
            </a:r>
          </a:p>
          <a:p>
            <a:r>
              <a:rPr lang="en-US" dirty="0" smtClean="0"/>
              <a:t>WSC Software must scale up and down gracefully in response to varying demand</a:t>
            </a:r>
          </a:p>
          <a:p>
            <a:r>
              <a:rPr lang="en-US" dirty="0" smtClean="0"/>
              <a:t>More elaborate hierarchy of memories, failure tolerance, workload accommodation makes </a:t>
            </a:r>
            <a:br>
              <a:rPr lang="en-US" dirty="0" smtClean="0"/>
            </a:br>
            <a:r>
              <a:rPr lang="en-US" dirty="0" smtClean="0"/>
              <a:t>WSC software development more challenging than software for single computer</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229600" cy="4870760"/>
          </a:xfrm>
        </p:spPr>
        <p:txBody>
          <a:bodyPr>
            <a:normAutofit/>
          </a:bodyPr>
          <a:lstStyle/>
          <a:p>
            <a:r>
              <a:rPr lang="en-US" sz="2800" dirty="0" smtClean="0"/>
              <a:t>No </a:t>
            </a:r>
            <a:r>
              <a:rPr lang="en-US" sz="2800" dirty="0" smtClean="0"/>
              <a:t>lab </a:t>
            </a:r>
            <a:r>
              <a:rPr lang="en-US" sz="2800" dirty="0" smtClean="0"/>
              <a:t>today- </a:t>
            </a:r>
            <a:r>
              <a:rPr lang="en-US" sz="2800" dirty="0" smtClean="0"/>
              <a:t>Work on project, study for final, etc. TAs will be there</a:t>
            </a:r>
            <a:r>
              <a:rPr lang="en-US" sz="2800" dirty="0" smtClean="0"/>
              <a:t>.</a:t>
            </a:r>
          </a:p>
          <a:p>
            <a:pPr lvl="1"/>
            <a:r>
              <a:rPr lang="en-US" sz="2400" dirty="0" smtClean="0"/>
              <a:t>Lab 12 due during this lab!</a:t>
            </a:r>
            <a:endParaRPr lang="en-US" sz="2400" dirty="0" smtClean="0"/>
          </a:p>
          <a:p>
            <a:r>
              <a:rPr lang="en-US" sz="2800" dirty="0" smtClean="0"/>
              <a:t>Sign up for project 3 face-to-face grading.</a:t>
            </a:r>
          </a:p>
          <a:p>
            <a:pPr lvl="1"/>
            <a:r>
              <a:rPr lang="en-US" sz="2400" dirty="0" smtClean="0"/>
              <a:t>In 200 SD, Wednesday, 8/10.</a:t>
            </a:r>
            <a:endParaRPr lang="en-US" sz="2400" dirty="0" smtClean="0"/>
          </a:p>
          <a:p>
            <a:r>
              <a:rPr lang="en-US" sz="2800" dirty="0" smtClean="0"/>
              <a:t>Final Review - Monday, </a:t>
            </a:r>
            <a:r>
              <a:rPr lang="en-US" sz="2800" dirty="0" smtClean="0"/>
              <a:t>8/8, </a:t>
            </a:r>
            <a:r>
              <a:rPr lang="en-US" sz="2800" b="1" dirty="0" smtClean="0"/>
              <a:t>4pm-6pm, 277 Cory.</a:t>
            </a:r>
            <a:endParaRPr lang="en-US" sz="2800" dirty="0" smtClean="0"/>
          </a:p>
          <a:p>
            <a:r>
              <a:rPr lang="en-US" sz="2800" dirty="0" smtClean="0"/>
              <a:t>Final Exam - Thursday, 8/11, 9am - 12pm 2050 VLSB</a:t>
            </a:r>
          </a:p>
          <a:p>
            <a:pPr lvl="1"/>
            <a:r>
              <a:rPr lang="en-US" sz="2400" dirty="0" smtClean="0"/>
              <a:t>Two-sided </a:t>
            </a:r>
            <a:r>
              <a:rPr lang="en-US" sz="2400" dirty="0" smtClean="0"/>
              <a:t>handwritten cheat </a:t>
            </a:r>
            <a:r>
              <a:rPr lang="en-US" sz="2400" dirty="0" smtClean="0"/>
              <a:t>sheet. Green sheet provided.</a:t>
            </a:r>
            <a:endParaRPr lang="en-US" sz="2400" dirty="0" smtClean="0"/>
          </a:p>
          <a:p>
            <a:pPr lvl="2"/>
            <a:r>
              <a:rPr lang="en-US" sz="2000" dirty="0" smtClean="0"/>
              <a:t>Use the back side of your midterm cheat sheet!</a:t>
            </a:r>
            <a:endParaRPr lang="en-US" dirty="0" smtClean="0"/>
          </a:p>
        </p:txBody>
      </p:sp>
      <p:sp>
        <p:nvSpPr>
          <p:cNvPr id="7" name="Date Placeholder 6"/>
          <p:cNvSpPr>
            <a:spLocks noGrp="1"/>
          </p:cNvSpPr>
          <p:nvPr>
            <p:ph type="dt" sz="half" idx="10"/>
          </p:nvPr>
        </p:nvSpPr>
        <p:spPr/>
        <p:txBody>
          <a:bodyPr/>
          <a:lstStyle/>
          <a:p>
            <a:fld id="{362408D6-0B5F-5E49-987B-E5CA8C3EF66E}" type="datetime1">
              <a:rPr lang="en-US" smtClean="0"/>
              <a:pPr/>
              <a:t>8/4/2011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24</a:t>
            </a:fld>
            <a:endParaRPr lang="en-US" dirty="0"/>
          </a:p>
        </p:txBody>
      </p:sp>
      <p:sp>
        <p:nvSpPr>
          <p:cNvPr id="9" name="Footer Placeholder 8"/>
          <p:cNvSpPr>
            <a:spLocks noGrp="1"/>
          </p:cNvSpPr>
          <p:nvPr>
            <p:ph type="ftr" sz="quarter" idx="11"/>
          </p:nvPr>
        </p:nvSpPr>
        <p:spPr/>
        <p:txBody>
          <a:bodyPr/>
          <a:lstStyle/>
          <a:p>
            <a:r>
              <a:rPr lang="en-US" dirty="0" smtClean="0"/>
              <a:t>Summer 2011 -- Lecture #24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Cloud Computing</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t>Power Usage / Efficiency</a:t>
            </a:r>
          </a:p>
          <a:p>
            <a:r>
              <a:rPr lang="en-US" dirty="0" smtClean="0">
                <a:solidFill>
                  <a:schemeClr val="bg1">
                    <a:lumMod val="65000"/>
                  </a:schemeClr>
                </a:solidFill>
              </a:rPr>
              <a:t>Break</a:t>
            </a:r>
          </a:p>
          <a:p>
            <a:r>
              <a:rPr lang="en-US" dirty="0" smtClean="0">
                <a:solidFill>
                  <a:schemeClr val="bg1">
                    <a:lumMod val="65000"/>
                  </a:schemeClr>
                </a:solidFill>
              </a:rPr>
              <a:t>Power Usage Effectiveness</a:t>
            </a:r>
            <a:endParaRPr lang="en-US" dirty="0" smtClean="0">
              <a:solidFill>
                <a:schemeClr val="bg1">
                  <a:lumMod val="65000"/>
                </a:schemeClr>
              </a:solidFill>
            </a:endParaRPr>
          </a:p>
          <a:p>
            <a:r>
              <a:rPr lang="en-US" dirty="0" smtClean="0">
                <a:solidFill>
                  <a:schemeClr val="bg1">
                    <a:lumMod val="65000"/>
                  </a:schemeClr>
                </a:solidFill>
              </a:rPr>
              <a:t>WSC Costs</a:t>
            </a:r>
          </a:p>
          <a:p>
            <a:r>
              <a:rPr lang="en-US" dirty="0" smtClean="0">
                <a:solidFill>
                  <a:schemeClr val="bg1">
                    <a:lumMod val="65000"/>
                  </a:schemeClr>
                </a:solidFill>
              </a:rPr>
              <a:t>Request Level Parallelism (If time)</a:t>
            </a:r>
          </a:p>
        </p:txBody>
      </p:sp>
      <p:sp>
        <p:nvSpPr>
          <p:cNvPr id="4" name="Date Placeholder 3"/>
          <p:cNvSpPr>
            <a:spLocks noGrp="1"/>
          </p:cNvSpPr>
          <p:nvPr>
            <p:ph type="dt" sz="half" idx="10"/>
          </p:nvPr>
        </p:nvSpPr>
        <p:spPr/>
        <p:txBody>
          <a:bodyPr/>
          <a:lstStyle/>
          <a:p>
            <a:fld id="{5169C63E-CBCA-AF44-98F9-999FB4FBB6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 on Cost Efficiency</a:t>
            </a:r>
            <a:endParaRPr lang="en-US" dirty="0"/>
          </a:p>
        </p:txBody>
      </p:sp>
      <p:sp>
        <p:nvSpPr>
          <p:cNvPr id="3" name="Content Placeholder 2"/>
          <p:cNvSpPr>
            <a:spLocks noGrp="1"/>
          </p:cNvSpPr>
          <p:nvPr>
            <p:ph idx="1"/>
          </p:nvPr>
        </p:nvSpPr>
        <p:spPr/>
        <p:txBody>
          <a:bodyPr/>
          <a:lstStyle/>
          <a:p>
            <a:r>
              <a:rPr lang="en-US" dirty="0" smtClean="0"/>
              <a:t>WSCs must scale to increasing customer demand, increasing complexity of problems to solve.</a:t>
            </a:r>
          </a:p>
          <a:p>
            <a:r>
              <a:rPr lang="en-US" dirty="0" smtClean="0"/>
              <a:t>More computing power usually =&gt; better product.</a:t>
            </a:r>
          </a:p>
          <a:p>
            <a:r>
              <a:rPr lang="en-US" dirty="0" smtClean="0"/>
              <a:t>Focus on cost efficiency to afford as much computation as possible.</a:t>
            </a:r>
          </a:p>
          <a:p>
            <a:pPr lvl="1"/>
            <a:r>
              <a:rPr lang="en-US" dirty="0" smtClean="0"/>
              <a:t>Power consumption is a dominant cost.</a:t>
            </a:r>
            <a:endParaRPr lang="en-US" dirty="0" smtClean="0"/>
          </a:p>
        </p:txBody>
      </p:sp>
      <p:sp>
        <p:nvSpPr>
          <p:cNvPr id="4" name="Date Placeholder 3"/>
          <p:cNvSpPr>
            <a:spLocks noGrp="1"/>
          </p:cNvSpPr>
          <p:nvPr>
            <p:ph type="dt" sz="half" idx="10"/>
          </p:nvPr>
        </p:nvSpPr>
        <p:spPr/>
        <p:txBody>
          <a:bodyPr/>
          <a:lstStyle/>
          <a:p>
            <a:fld id="{FE22D018-F609-2447-8072-2A8615F1D42D}" type="datetime1">
              <a:rPr lang="en-US" smtClean="0"/>
              <a:pPr/>
              <a:t>8/4/2011</a:t>
            </a:fld>
            <a:endParaRPr lang="en-US"/>
          </a:p>
        </p:txBody>
      </p:sp>
      <p:sp>
        <p:nvSpPr>
          <p:cNvPr id="5" name="Footer Placeholder 4"/>
          <p:cNvSpPr>
            <a:spLocks noGrp="1"/>
          </p:cNvSpPr>
          <p:nvPr>
            <p:ph type="ftr" sz="quarter" idx="11"/>
          </p:nvPr>
        </p:nvSpPr>
        <p:spPr/>
        <p:txBody>
          <a:bodyPr/>
          <a:lstStyle/>
          <a:p>
            <a:r>
              <a:rPr lang="en-US" smtClean="0"/>
              <a:t>Summer 2011 -- 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0000"/>
              </a:lnSpc>
            </a:pPr>
            <a:r>
              <a:rPr lang="en-US" smtClean="0">
                <a:ea typeface="ＭＳ Ｐゴシック" charset="-128"/>
                <a:cs typeface="ＭＳ Ｐゴシック" charset="-128"/>
              </a:rPr>
              <a:t>Energy Proportional Computing</a:t>
            </a:r>
          </a:p>
        </p:txBody>
      </p:sp>
      <p:sp>
        <p:nvSpPr>
          <p:cNvPr id="33795" name="Slide Number Placeholder 3"/>
          <p:cNvSpPr>
            <a:spLocks noGrp="1"/>
          </p:cNvSpPr>
          <p:nvPr>
            <p:ph type="sldNum" sz="quarter" idx="12"/>
          </p:nvPr>
        </p:nvSpPr>
        <p:spPr>
          <a:noFill/>
        </p:spPr>
        <p:txBody>
          <a:bodyPr/>
          <a:lstStyle/>
          <a:p>
            <a:fld id="{E0571008-BEC8-8246-9523-CD9EDCBB90BC}" type="slidenum">
              <a:rPr lang="en-US" smtClean="0">
                <a:latin typeface="Arial" charset="0"/>
              </a:rPr>
              <a:pPr/>
              <a:t>27</a:t>
            </a:fld>
            <a:endParaRPr lang="en-US" smtClean="0">
              <a:latin typeface="Arial" charset="0"/>
            </a:endParaRPr>
          </a:p>
        </p:txBody>
      </p:sp>
      <p:pic>
        <p:nvPicPr>
          <p:cNvPr id="33796" name="Picture 4"/>
          <p:cNvPicPr>
            <a:picLocks noChangeAspect="1"/>
          </p:cNvPicPr>
          <p:nvPr/>
        </p:nvPicPr>
        <p:blipFill>
          <a:blip r:embed="rId2"/>
          <a:srcRect/>
          <a:stretch>
            <a:fillRect/>
          </a:stretch>
        </p:blipFill>
        <p:spPr bwMode="auto">
          <a:xfrm>
            <a:off x="2462213" y="1171575"/>
            <a:ext cx="6350000" cy="4978400"/>
          </a:xfrm>
          <a:prstGeom prst="rect">
            <a:avLst/>
          </a:prstGeom>
          <a:noFill/>
          <a:ln w="9525">
            <a:noFill/>
            <a:miter lim="800000"/>
            <a:headEnd/>
            <a:tailEnd/>
          </a:ln>
        </p:spPr>
      </p:pic>
      <p:sp>
        <p:nvSpPr>
          <p:cNvPr id="33797" name="TextBox 5"/>
          <p:cNvSpPr txBox="1">
            <a:spLocks noChangeArrowheads="1"/>
          </p:cNvSpPr>
          <p:nvPr/>
        </p:nvSpPr>
        <p:spPr bwMode="auto">
          <a:xfrm>
            <a:off x="301625" y="6078538"/>
            <a:ext cx="8342313" cy="739775"/>
          </a:xfrm>
          <a:prstGeom prst="rect">
            <a:avLst/>
          </a:prstGeom>
          <a:noFill/>
          <a:ln w="9525">
            <a:noFill/>
            <a:miter lim="800000"/>
            <a:headEnd/>
            <a:tailEnd/>
          </a:ln>
        </p:spPr>
        <p:txBody>
          <a:bodyPr wrap="none">
            <a:prstTxWarp prst="textNoShape">
              <a:avLst/>
            </a:prstTxWarp>
            <a:spAutoFit/>
          </a:bodyPr>
          <a:lstStyle/>
          <a:p>
            <a:r>
              <a:rPr lang="en-US" sz="1400"/>
              <a:t>Figure 1. Average CPU utilization of more than 5,000 servers during a six-month period. Servers </a:t>
            </a:r>
          </a:p>
          <a:p>
            <a:r>
              <a:rPr lang="en-US" sz="1400"/>
              <a:t>are rarely completely idle and seldom operate near their maximum utilization, instead operating </a:t>
            </a:r>
          </a:p>
          <a:p>
            <a:r>
              <a:rPr lang="en-US" sz="1400"/>
              <a:t>most of the time at between 10 and 50 percent of their maximum</a:t>
            </a:r>
          </a:p>
        </p:txBody>
      </p:sp>
      <p:sp>
        <p:nvSpPr>
          <p:cNvPr id="33798" name="TextBox 6"/>
          <p:cNvSpPr txBox="1">
            <a:spLocks noChangeArrowheads="1"/>
          </p:cNvSpPr>
          <p:nvPr/>
        </p:nvSpPr>
        <p:spPr bwMode="auto">
          <a:xfrm>
            <a:off x="5695950" y="1404938"/>
            <a:ext cx="3092450" cy="1938337"/>
          </a:xfrm>
          <a:prstGeom prst="rect">
            <a:avLst/>
          </a:prstGeom>
          <a:noFill/>
          <a:ln w="9525">
            <a:noFill/>
            <a:miter lim="800000"/>
            <a:headEnd/>
            <a:tailEnd/>
          </a:ln>
        </p:spPr>
        <p:txBody>
          <a:bodyPr wrap="none">
            <a:prstTxWarp prst="textNoShape">
              <a:avLst/>
            </a:prstTxWarp>
            <a:spAutoFit/>
          </a:bodyPr>
          <a:lstStyle/>
          <a:p>
            <a:r>
              <a:rPr lang="en-US" sz="2000"/>
              <a:t>It is surprisingly hard</a:t>
            </a:r>
            <a:br>
              <a:rPr lang="en-US" sz="2000"/>
            </a:br>
            <a:r>
              <a:rPr lang="en-US" sz="2000"/>
              <a:t>to achieve high levels</a:t>
            </a:r>
            <a:br>
              <a:rPr lang="en-US" sz="2000"/>
            </a:br>
            <a:r>
              <a:rPr lang="en-US" sz="2000"/>
              <a:t>of utilization of typical </a:t>
            </a:r>
            <a:br>
              <a:rPr lang="en-US" sz="2000"/>
            </a:br>
            <a:r>
              <a:rPr lang="en-US" sz="2000"/>
              <a:t>servers (and your home</a:t>
            </a:r>
            <a:br>
              <a:rPr lang="en-US" sz="2000"/>
            </a:br>
            <a:r>
              <a:rPr lang="en-US" sz="2000"/>
              <a:t>PC or laptop is even </a:t>
            </a:r>
            <a:br>
              <a:rPr lang="en-US" sz="2000"/>
            </a:br>
            <a:r>
              <a:rPr lang="en-US" sz="2000"/>
              <a:t>worse)</a:t>
            </a:r>
            <a:endParaRPr lang="en-US" sz="2000" baseline="-25000"/>
          </a:p>
        </p:txBody>
      </p:sp>
      <p:sp>
        <p:nvSpPr>
          <p:cNvPr id="33799" name="TextBox 7"/>
          <p:cNvSpPr txBox="1">
            <a:spLocks noChangeArrowheads="1"/>
          </p:cNvSpPr>
          <p:nvPr/>
        </p:nvSpPr>
        <p:spPr bwMode="auto">
          <a:xfrm>
            <a:off x="39688" y="1189038"/>
            <a:ext cx="2663825" cy="2247900"/>
          </a:xfrm>
          <a:prstGeom prst="rect">
            <a:avLst/>
          </a:prstGeom>
          <a:noFill/>
          <a:ln w="9525">
            <a:noFill/>
            <a:miter lim="800000"/>
            <a:headEnd/>
            <a:tailEnd/>
          </a:ln>
        </p:spPr>
        <p:txBody>
          <a:bodyPr wrap="none">
            <a:prstTxWarp prst="textNoShape">
              <a:avLst/>
            </a:prstTxWarp>
            <a:spAutoFit/>
          </a:bodyPr>
          <a:lstStyle/>
          <a:p>
            <a:r>
              <a:rPr lang="en-US" sz="2000"/>
              <a:t>“The Case for </a:t>
            </a:r>
          </a:p>
          <a:p>
            <a:r>
              <a:rPr lang="en-US" sz="2000"/>
              <a:t>Energy-Proportional </a:t>
            </a:r>
          </a:p>
          <a:p>
            <a:r>
              <a:rPr lang="en-US" sz="2000"/>
              <a:t>Computing,”</a:t>
            </a:r>
          </a:p>
          <a:p>
            <a:r>
              <a:rPr lang="en-US" sz="2000"/>
              <a:t>Luiz André Barroso,</a:t>
            </a:r>
          </a:p>
          <a:p>
            <a:r>
              <a:rPr lang="en-US" sz="2000"/>
              <a:t>Urs Hölzle,</a:t>
            </a:r>
          </a:p>
          <a:p>
            <a:r>
              <a:rPr lang="en-US" sz="2000" i="1"/>
              <a:t>IEEE Computer</a:t>
            </a:r>
          </a:p>
          <a:p>
            <a:r>
              <a:rPr lang="en-US" sz="2000"/>
              <a:t>December 2007 </a:t>
            </a:r>
          </a:p>
        </p:txBody>
      </p:sp>
      <p:sp>
        <p:nvSpPr>
          <p:cNvPr id="8" name="Date Placeholder 7"/>
          <p:cNvSpPr>
            <a:spLocks noGrp="1"/>
          </p:cNvSpPr>
          <p:nvPr>
            <p:ph type="dt" sz="half" idx="10"/>
          </p:nvPr>
        </p:nvSpPr>
        <p:spPr/>
        <p:txBody>
          <a:bodyPr/>
          <a:lstStyle/>
          <a:p>
            <a:fld id="{183C0A39-147F-5644-B8B2-52EAAF62E552}" type="datetime1">
              <a:rPr lang="en-US" smtClean="0"/>
              <a:pPr/>
              <a:t>8/4/2011</a:t>
            </a:fld>
            <a:endParaRPr lang="en-US"/>
          </a:p>
        </p:txBody>
      </p:sp>
      <p:sp>
        <p:nvSpPr>
          <p:cNvPr id="9" name="Footer Placeholder 8"/>
          <p:cNvSpPr>
            <a:spLocks noGrp="1"/>
          </p:cNvSpPr>
          <p:nvPr>
            <p:ph type="ftr" sz="quarter" idx="11"/>
          </p:nvPr>
        </p:nvSpPr>
        <p:spPr/>
        <p:txBody>
          <a:bodyPr/>
          <a:lstStyle/>
          <a:p>
            <a:r>
              <a:rPr lang="en-US" smtClean="0"/>
              <a:t>Fall 2010 -- Lecture #8</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0000"/>
              </a:lnSpc>
            </a:pPr>
            <a:r>
              <a:rPr lang="en-US" smtClean="0">
                <a:ea typeface="ＭＳ Ｐゴシック" charset="-128"/>
                <a:cs typeface="ＭＳ Ｐゴシック" charset="-128"/>
              </a:rPr>
              <a:t>Energy Proportional Computing</a:t>
            </a:r>
          </a:p>
        </p:txBody>
      </p:sp>
      <p:sp>
        <p:nvSpPr>
          <p:cNvPr id="34819" name="Slide Number Placeholder 3"/>
          <p:cNvSpPr>
            <a:spLocks noGrp="1"/>
          </p:cNvSpPr>
          <p:nvPr>
            <p:ph type="sldNum" sz="quarter" idx="12"/>
          </p:nvPr>
        </p:nvSpPr>
        <p:spPr>
          <a:noFill/>
        </p:spPr>
        <p:txBody>
          <a:bodyPr/>
          <a:lstStyle/>
          <a:p>
            <a:fld id="{77A2A197-05B5-934A-A16B-EB61CB656F4A}" type="slidenum">
              <a:rPr lang="en-US" smtClean="0">
                <a:latin typeface="Arial" charset="0"/>
              </a:rPr>
              <a:pPr/>
              <a:t>28</a:t>
            </a:fld>
            <a:endParaRPr lang="en-US" smtClean="0">
              <a:latin typeface="Arial" charset="0"/>
            </a:endParaRPr>
          </a:p>
        </p:txBody>
      </p:sp>
      <p:pic>
        <p:nvPicPr>
          <p:cNvPr id="34820" name="Picture 4"/>
          <p:cNvPicPr>
            <a:picLocks noChangeAspect="1"/>
          </p:cNvPicPr>
          <p:nvPr/>
        </p:nvPicPr>
        <p:blipFill>
          <a:blip r:embed="rId2"/>
          <a:srcRect/>
          <a:stretch>
            <a:fillRect/>
          </a:stretch>
        </p:blipFill>
        <p:spPr bwMode="auto">
          <a:xfrm>
            <a:off x="2720975" y="1290638"/>
            <a:ext cx="6350000" cy="4394200"/>
          </a:xfrm>
          <a:prstGeom prst="rect">
            <a:avLst/>
          </a:prstGeom>
          <a:noFill/>
          <a:ln w="9525">
            <a:noFill/>
            <a:miter lim="800000"/>
            <a:headEnd/>
            <a:tailEnd/>
          </a:ln>
        </p:spPr>
      </p:pic>
      <p:sp>
        <p:nvSpPr>
          <p:cNvPr id="34821" name="TextBox 5"/>
          <p:cNvSpPr txBox="1">
            <a:spLocks noChangeArrowheads="1"/>
          </p:cNvSpPr>
          <p:nvPr/>
        </p:nvSpPr>
        <p:spPr bwMode="auto">
          <a:xfrm>
            <a:off x="1143000" y="5689600"/>
            <a:ext cx="7986713" cy="738188"/>
          </a:xfrm>
          <a:prstGeom prst="rect">
            <a:avLst/>
          </a:prstGeom>
          <a:noFill/>
          <a:ln w="9525">
            <a:noFill/>
            <a:miter lim="800000"/>
            <a:headEnd/>
            <a:tailEnd/>
          </a:ln>
        </p:spPr>
        <p:txBody>
          <a:bodyPr wrap="none">
            <a:prstTxWarp prst="textNoShape">
              <a:avLst/>
            </a:prstTxWarp>
            <a:spAutoFit/>
          </a:bodyPr>
          <a:lstStyle/>
          <a:p>
            <a:r>
              <a:rPr lang="en-US" sz="1400"/>
              <a:t>Figure 2. Server power usage and energy efficiency at varying utilization levels, from idle to </a:t>
            </a:r>
          </a:p>
          <a:p>
            <a:r>
              <a:rPr lang="en-US" sz="1400"/>
              <a:t>peak performance. Even an energy-efficient server still consumes about half its full power</a:t>
            </a:r>
          </a:p>
          <a:p>
            <a:r>
              <a:rPr lang="en-US" sz="1400"/>
              <a:t>when doing virtually no work.</a:t>
            </a:r>
          </a:p>
        </p:txBody>
      </p:sp>
      <p:sp>
        <p:nvSpPr>
          <p:cNvPr id="34822" name="TextBox 6"/>
          <p:cNvSpPr txBox="1">
            <a:spLocks noChangeArrowheads="1"/>
          </p:cNvSpPr>
          <p:nvPr/>
        </p:nvSpPr>
        <p:spPr bwMode="auto">
          <a:xfrm>
            <a:off x="39688" y="1189038"/>
            <a:ext cx="2663825" cy="2247900"/>
          </a:xfrm>
          <a:prstGeom prst="rect">
            <a:avLst/>
          </a:prstGeom>
          <a:noFill/>
          <a:ln w="9525">
            <a:noFill/>
            <a:miter lim="800000"/>
            <a:headEnd/>
            <a:tailEnd/>
          </a:ln>
        </p:spPr>
        <p:txBody>
          <a:bodyPr wrap="none">
            <a:prstTxWarp prst="textNoShape">
              <a:avLst/>
            </a:prstTxWarp>
            <a:spAutoFit/>
          </a:bodyPr>
          <a:lstStyle/>
          <a:p>
            <a:r>
              <a:rPr lang="en-US" sz="2000"/>
              <a:t>“The Case for </a:t>
            </a:r>
          </a:p>
          <a:p>
            <a:r>
              <a:rPr lang="en-US" sz="2000"/>
              <a:t>Energy-Proportional </a:t>
            </a:r>
          </a:p>
          <a:p>
            <a:r>
              <a:rPr lang="en-US" sz="2000"/>
              <a:t>Computing,”</a:t>
            </a:r>
          </a:p>
          <a:p>
            <a:r>
              <a:rPr lang="en-US" sz="2000"/>
              <a:t>Luiz André Barroso,</a:t>
            </a:r>
          </a:p>
          <a:p>
            <a:r>
              <a:rPr lang="en-US" sz="2000"/>
              <a:t>Urs Hölzle,</a:t>
            </a:r>
          </a:p>
          <a:p>
            <a:r>
              <a:rPr lang="en-US" sz="2000" i="1"/>
              <a:t>IEEE Computer</a:t>
            </a:r>
          </a:p>
          <a:p>
            <a:r>
              <a:rPr lang="en-US" sz="2000"/>
              <a:t>December 2007 </a:t>
            </a:r>
          </a:p>
        </p:txBody>
      </p:sp>
      <p:grpSp>
        <p:nvGrpSpPr>
          <p:cNvPr id="2" name="Group 10"/>
          <p:cNvGrpSpPr>
            <a:grpSpLocks/>
          </p:cNvGrpSpPr>
          <p:nvPr/>
        </p:nvGrpSpPr>
        <p:grpSpPr bwMode="auto">
          <a:xfrm>
            <a:off x="3676650" y="2955925"/>
            <a:ext cx="5438775" cy="708025"/>
            <a:chOff x="3676315" y="2955312"/>
            <a:chExt cx="5438586" cy="707886"/>
          </a:xfrm>
        </p:grpSpPr>
        <p:sp>
          <p:nvSpPr>
            <p:cNvPr id="34825" name="TextBox 7"/>
            <p:cNvSpPr txBox="1">
              <a:spLocks noChangeArrowheads="1"/>
            </p:cNvSpPr>
            <p:nvPr/>
          </p:nvSpPr>
          <p:spPr bwMode="auto">
            <a:xfrm>
              <a:off x="6308824" y="2955312"/>
              <a:ext cx="2806077" cy="707886"/>
            </a:xfrm>
            <a:prstGeom prst="rect">
              <a:avLst/>
            </a:prstGeom>
            <a:noFill/>
            <a:ln w="9525">
              <a:noFill/>
              <a:miter lim="800000"/>
              <a:headEnd/>
              <a:tailEnd/>
            </a:ln>
          </p:spPr>
          <p:txBody>
            <a:bodyPr wrap="none">
              <a:prstTxWarp prst="textNoShape">
                <a:avLst/>
              </a:prstTxWarp>
              <a:spAutoFit/>
            </a:bodyPr>
            <a:lstStyle/>
            <a:p>
              <a:r>
                <a:rPr lang="en-US" sz="2000"/>
                <a:t>Doing nothing well …</a:t>
              </a:r>
              <a:br>
                <a:rPr lang="en-US" sz="2000"/>
              </a:br>
              <a:r>
                <a:rPr lang="en-US" sz="2000" i="1"/>
                <a:t>NOT!</a:t>
              </a:r>
              <a:endParaRPr lang="en-US" sz="2000" i="1" baseline="-25000"/>
            </a:p>
          </p:txBody>
        </p:sp>
        <p:cxnSp>
          <p:nvCxnSpPr>
            <p:cNvPr id="34826" name="Straight Arrow Connector 8"/>
            <p:cNvCxnSpPr>
              <a:cxnSpLocks noChangeShapeType="1"/>
            </p:cNvCxnSpPr>
            <p:nvPr/>
          </p:nvCxnSpPr>
          <p:spPr bwMode="auto">
            <a:xfrm rot="10800000">
              <a:off x="3676315" y="3370397"/>
              <a:ext cx="2687054" cy="1588"/>
            </a:xfrm>
            <a:prstGeom prst="straightConnector1">
              <a:avLst/>
            </a:prstGeom>
            <a:noFill/>
            <a:ln w="38100">
              <a:solidFill>
                <a:srgbClr val="FF0000"/>
              </a:solidFill>
              <a:round/>
              <a:headEnd/>
              <a:tailEnd type="arrow" w="med" len="med"/>
            </a:ln>
          </p:spPr>
        </p:cxnSp>
      </p:grpSp>
      <p:sp>
        <p:nvSpPr>
          <p:cNvPr id="34824" name="TextBox 6"/>
          <p:cNvSpPr txBox="1">
            <a:spLocks noChangeArrowheads="1"/>
          </p:cNvSpPr>
          <p:nvPr/>
        </p:nvSpPr>
        <p:spPr bwMode="auto">
          <a:xfrm>
            <a:off x="104775" y="4718050"/>
            <a:ext cx="2082800" cy="584200"/>
          </a:xfrm>
          <a:prstGeom prst="rect">
            <a:avLst/>
          </a:prstGeom>
          <a:noFill/>
          <a:ln w="9525">
            <a:noFill/>
            <a:miter lim="800000"/>
            <a:headEnd/>
            <a:tailEnd/>
          </a:ln>
        </p:spPr>
        <p:txBody>
          <a:bodyPr wrap="none">
            <a:prstTxWarp prst="textNoShape">
              <a:avLst/>
            </a:prstTxWarp>
            <a:spAutoFit/>
          </a:bodyPr>
          <a:lstStyle/>
          <a:p>
            <a:r>
              <a:rPr lang="en-US" sz="1600"/>
              <a:t>Energy Efficiency =</a:t>
            </a:r>
          </a:p>
          <a:p>
            <a:r>
              <a:rPr lang="en-US" sz="1600"/>
              <a:t>Utilization/Power</a:t>
            </a:r>
          </a:p>
        </p:txBody>
      </p:sp>
      <p:sp>
        <p:nvSpPr>
          <p:cNvPr id="11" name="Date Placeholder 10"/>
          <p:cNvSpPr>
            <a:spLocks noGrp="1"/>
          </p:cNvSpPr>
          <p:nvPr>
            <p:ph type="dt" sz="half" idx="10"/>
          </p:nvPr>
        </p:nvSpPr>
        <p:spPr/>
        <p:txBody>
          <a:bodyPr/>
          <a:lstStyle/>
          <a:p>
            <a:fld id="{94986679-DC30-6B4A-87E0-B8C8591AB40C}" type="datetime1">
              <a:rPr lang="en-US" smtClean="0"/>
              <a:pPr/>
              <a:t>8/4/2011</a:t>
            </a:fld>
            <a:endParaRPr lang="en-US"/>
          </a:p>
        </p:txBody>
      </p:sp>
      <p:sp>
        <p:nvSpPr>
          <p:cNvPr id="12" name="Footer Placeholder 11"/>
          <p:cNvSpPr>
            <a:spLocks noGrp="1"/>
          </p:cNvSpPr>
          <p:nvPr>
            <p:ph type="ftr" sz="quarter" idx="11"/>
          </p:nvPr>
        </p:nvSpPr>
        <p:spPr/>
        <p:txBody>
          <a:bodyPr/>
          <a:lstStyle/>
          <a:p>
            <a:r>
              <a:rPr lang="en-US" smtClean="0"/>
              <a:t>Fall 2010 -- Lecture #8</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smtClean="0">
                <a:ea typeface="ＭＳ Ｐゴシック" charset="-128"/>
                <a:cs typeface="ＭＳ Ｐゴシック" charset="-128"/>
              </a:rPr>
              <a:t>Energy Proportional Computing</a:t>
            </a:r>
          </a:p>
        </p:txBody>
      </p:sp>
      <p:sp>
        <p:nvSpPr>
          <p:cNvPr id="36867" name="Slide Number Placeholder 3"/>
          <p:cNvSpPr>
            <a:spLocks noGrp="1"/>
          </p:cNvSpPr>
          <p:nvPr>
            <p:ph type="sldNum" sz="quarter" idx="12"/>
          </p:nvPr>
        </p:nvSpPr>
        <p:spPr>
          <a:noFill/>
        </p:spPr>
        <p:txBody>
          <a:bodyPr/>
          <a:lstStyle/>
          <a:p>
            <a:fld id="{E6FBC5EA-AF87-FD4A-8169-07A2D1C2EC80}" type="slidenum">
              <a:rPr lang="en-US" smtClean="0">
                <a:latin typeface="Arial" charset="0"/>
              </a:rPr>
              <a:pPr/>
              <a:t>29</a:t>
            </a:fld>
            <a:endParaRPr lang="en-US" smtClean="0">
              <a:latin typeface="Arial" charset="0"/>
            </a:endParaRPr>
          </a:p>
        </p:txBody>
      </p:sp>
      <p:pic>
        <p:nvPicPr>
          <p:cNvPr id="36868" name="Picture 4"/>
          <p:cNvPicPr>
            <a:picLocks noChangeAspect="1"/>
          </p:cNvPicPr>
          <p:nvPr/>
        </p:nvPicPr>
        <p:blipFill>
          <a:blip r:embed="rId2"/>
          <a:srcRect/>
          <a:stretch>
            <a:fillRect/>
          </a:stretch>
        </p:blipFill>
        <p:spPr bwMode="auto">
          <a:xfrm>
            <a:off x="2701925" y="1270000"/>
            <a:ext cx="6350000" cy="4368800"/>
          </a:xfrm>
          <a:prstGeom prst="rect">
            <a:avLst/>
          </a:prstGeom>
          <a:noFill/>
          <a:ln w="9525">
            <a:noFill/>
            <a:miter lim="800000"/>
            <a:headEnd/>
            <a:tailEnd/>
          </a:ln>
        </p:spPr>
      </p:pic>
      <p:sp>
        <p:nvSpPr>
          <p:cNvPr id="36869" name="TextBox 5"/>
          <p:cNvSpPr txBox="1">
            <a:spLocks noChangeArrowheads="1"/>
          </p:cNvSpPr>
          <p:nvPr/>
        </p:nvSpPr>
        <p:spPr bwMode="auto">
          <a:xfrm>
            <a:off x="1408113" y="5584825"/>
            <a:ext cx="7758112" cy="1385888"/>
          </a:xfrm>
          <a:prstGeom prst="rect">
            <a:avLst/>
          </a:prstGeom>
          <a:noFill/>
          <a:ln w="9525">
            <a:noFill/>
            <a:miter lim="800000"/>
            <a:headEnd/>
            <a:tailEnd/>
          </a:ln>
        </p:spPr>
        <p:txBody>
          <a:bodyPr wrap="none">
            <a:prstTxWarp prst="textNoShape">
              <a:avLst/>
            </a:prstTxWarp>
            <a:spAutoFit/>
          </a:bodyPr>
          <a:lstStyle/>
          <a:p>
            <a:r>
              <a:rPr lang="en-US" sz="1400"/>
              <a:t>Figure 4. Power usage and energy efficiency in a more energy-proportional server. This </a:t>
            </a:r>
          </a:p>
          <a:p>
            <a:r>
              <a:rPr lang="en-US" sz="1400"/>
              <a:t>server has a power efficiency of more than 80 percent of its peak value for utilizations of </a:t>
            </a:r>
          </a:p>
          <a:p>
            <a:r>
              <a:rPr lang="en-US" sz="1400"/>
              <a:t>30 percent and above, with efficiency remaining above 50 percent for utilization levels as</a:t>
            </a:r>
          </a:p>
          <a:p>
            <a:r>
              <a:rPr lang="en-US" sz="1400"/>
              <a:t> low as 10 percent.</a:t>
            </a:r>
          </a:p>
          <a:p>
            <a:endParaRPr lang="en-US" sz="1400"/>
          </a:p>
          <a:p>
            <a:endParaRPr lang="en-US" sz="1400"/>
          </a:p>
        </p:txBody>
      </p:sp>
      <p:sp>
        <p:nvSpPr>
          <p:cNvPr id="36870" name="TextBox 6"/>
          <p:cNvSpPr txBox="1">
            <a:spLocks noChangeArrowheads="1"/>
          </p:cNvSpPr>
          <p:nvPr/>
        </p:nvSpPr>
        <p:spPr bwMode="auto">
          <a:xfrm>
            <a:off x="39688" y="1189038"/>
            <a:ext cx="2663825" cy="2247900"/>
          </a:xfrm>
          <a:prstGeom prst="rect">
            <a:avLst/>
          </a:prstGeom>
          <a:noFill/>
          <a:ln w="9525">
            <a:noFill/>
            <a:miter lim="800000"/>
            <a:headEnd/>
            <a:tailEnd/>
          </a:ln>
        </p:spPr>
        <p:txBody>
          <a:bodyPr wrap="none">
            <a:prstTxWarp prst="textNoShape">
              <a:avLst/>
            </a:prstTxWarp>
            <a:spAutoFit/>
          </a:bodyPr>
          <a:lstStyle/>
          <a:p>
            <a:r>
              <a:rPr lang="en-US" sz="2000"/>
              <a:t>“The Case for </a:t>
            </a:r>
          </a:p>
          <a:p>
            <a:r>
              <a:rPr lang="en-US" sz="2000"/>
              <a:t>Energy-Proportional </a:t>
            </a:r>
          </a:p>
          <a:p>
            <a:r>
              <a:rPr lang="en-US" sz="2000"/>
              <a:t>Computing,”</a:t>
            </a:r>
          </a:p>
          <a:p>
            <a:r>
              <a:rPr lang="en-US" sz="2000"/>
              <a:t>Luiz André Barroso,</a:t>
            </a:r>
          </a:p>
          <a:p>
            <a:r>
              <a:rPr lang="en-US" sz="2000"/>
              <a:t>Urs Hölzle,</a:t>
            </a:r>
          </a:p>
          <a:p>
            <a:r>
              <a:rPr lang="en-US" sz="2000" i="1"/>
              <a:t>IEEE Computer</a:t>
            </a:r>
          </a:p>
          <a:p>
            <a:r>
              <a:rPr lang="en-US" sz="2000"/>
              <a:t>December 2007 </a:t>
            </a:r>
          </a:p>
        </p:txBody>
      </p:sp>
      <p:sp>
        <p:nvSpPr>
          <p:cNvPr id="36871" name="TextBox 7"/>
          <p:cNvSpPr txBox="1">
            <a:spLocks noChangeArrowheads="1"/>
          </p:cNvSpPr>
          <p:nvPr/>
        </p:nvSpPr>
        <p:spPr bwMode="auto">
          <a:xfrm>
            <a:off x="6842125" y="2768600"/>
            <a:ext cx="2301875" cy="1938338"/>
          </a:xfrm>
          <a:prstGeom prst="rect">
            <a:avLst/>
          </a:prstGeom>
          <a:noFill/>
          <a:ln w="9525">
            <a:noFill/>
            <a:miter lim="800000"/>
            <a:headEnd/>
            <a:tailEnd/>
          </a:ln>
        </p:spPr>
        <p:txBody>
          <a:bodyPr wrap="none">
            <a:prstTxWarp prst="textNoShape">
              <a:avLst/>
            </a:prstTxWarp>
            <a:spAutoFit/>
          </a:bodyPr>
          <a:lstStyle/>
          <a:p>
            <a:r>
              <a:rPr lang="en-US" sz="2000"/>
              <a:t>Design for </a:t>
            </a:r>
          </a:p>
          <a:p>
            <a:r>
              <a:rPr lang="en-US" sz="2000" i="1"/>
              <a:t>wide dynamic </a:t>
            </a:r>
          </a:p>
          <a:p>
            <a:r>
              <a:rPr lang="en-US" sz="2000" i="1"/>
              <a:t>power range</a:t>
            </a:r>
            <a:r>
              <a:rPr lang="en-US" sz="2000"/>
              <a:t> and </a:t>
            </a:r>
          </a:p>
          <a:p>
            <a:r>
              <a:rPr lang="en-US" sz="2000" i="1"/>
              <a:t>active low power</a:t>
            </a:r>
          </a:p>
          <a:p>
            <a:r>
              <a:rPr lang="en-US" sz="2000" i="1"/>
              <a:t>modes</a:t>
            </a:r>
          </a:p>
          <a:p>
            <a:endParaRPr lang="en-US" sz="2000"/>
          </a:p>
        </p:txBody>
      </p:sp>
      <p:sp>
        <p:nvSpPr>
          <p:cNvPr id="36872" name="TextBox 8"/>
          <p:cNvSpPr txBox="1">
            <a:spLocks noChangeArrowheads="1"/>
          </p:cNvSpPr>
          <p:nvPr/>
        </p:nvSpPr>
        <p:spPr bwMode="auto">
          <a:xfrm>
            <a:off x="4343400" y="2674938"/>
            <a:ext cx="1922463" cy="708025"/>
          </a:xfrm>
          <a:prstGeom prst="rect">
            <a:avLst/>
          </a:prstGeom>
          <a:noFill/>
          <a:ln w="9525">
            <a:noFill/>
            <a:miter lim="800000"/>
            <a:headEnd/>
            <a:tailEnd/>
          </a:ln>
        </p:spPr>
        <p:txBody>
          <a:bodyPr wrap="none">
            <a:prstTxWarp prst="textNoShape">
              <a:avLst/>
            </a:prstTxWarp>
            <a:spAutoFit/>
          </a:bodyPr>
          <a:lstStyle/>
          <a:p>
            <a:r>
              <a:rPr lang="en-US" sz="2000"/>
              <a:t>Doing nothing </a:t>
            </a:r>
          </a:p>
          <a:p>
            <a:r>
              <a:rPr lang="en-US" sz="2000" i="1"/>
              <a:t>VERY </a:t>
            </a:r>
            <a:r>
              <a:rPr lang="en-US" sz="2000"/>
              <a:t>well</a:t>
            </a:r>
            <a:endParaRPr lang="en-US" sz="2000" i="1" baseline="-25000"/>
          </a:p>
        </p:txBody>
      </p:sp>
      <p:sp>
        <p:nvSpPr>
          <p:cNvPr id="36873" name="TextBox 6"/>
          <p:cNvSpPr txBox="1">
            <a:spLocks noChangeArrowheads="1"/>
          </p:cNvSpPr>
          <p:nvPr/>
        </p:nvSpPr>
        <p:spPr bwMode="auto">
          <a:xfrm>
            <a:off x="104775" y="4718050"/>
            <a:ext cx="2082800" cy="584200"/>
          </a:xfrm>
          <a:prstGeom prst="rect">
            <a:avLst/>
          </a:prstGeom>
          <a:noFill/>
          <a:ln w="9525">
            <a:noFill/>
            <a:miter lim="800000"/>
            <a:headEnd/>
            <a:tailEnd/>
          </a:ln>
        </p:spPr>
        <p:txBody>
          <a:bodyPr wrap="none">
            <a:prstTxWarp prst="textNoShape">
              <a:avLst/>
            </a:prstTxWarp>
            <a:spAutoFit/>
          </a:bodyPr>
          <a:lstStyle/>
          <a:p>
            <a:r>
              <a:rPr lang="en-US" sz="1600"/>
              <a:t>Energy Efficiency =</a:t>
            </a:r>
          </a:p>
          <a:p>
            <a:r>
              <a:rPr lang="en-US" sz="1600"/>
              <a:t>Utilization/Power</a:t>
            </a:r>
          </a:p>
        </p:txBody>
      </p:sp>
      <p:sp>
        <p:nvSpPr>
          <p:cNvPr id="10" name="Date Placeholder 9"/>
          <p:cNvSpPr>
            <a:spLocks noGrp="1"/>
          </p:cNvSpPr>
          <p:nvPr>
            <p:ph type="dt" sz="half" idx="10"/>
          </p:nvPr>
        </p:nvSpPr>
        <p:spPr/>
        <p:txBody>
          <a:bodyPr/>
          <a:lstStyle/>
          <a:p>
            <a:fld id="{8565C7BD-4F21-C040-B9A0-E029EAAF2DF3}" type="datetime1">
              <a:rPr lang="en-US" smtClean="0"/>
              <a:pPr/>
              <a:t>8/4/2011</a:t>
            </a:fld>
            <a:endParaRPr lang="en-US"/>
          </a:p>
        </p:txBody>
      </p:sp>
      <p:sp>
        <p:nvSpPr>
          <p:cNvPr id="11" name="Footer Placeholder 10"/>
          <p:cNvSpPr>
            <a:spLocks noGrp="1"/>
          </p:cNvSpPr>
          <p:nvPr>
            <p:ph type="ftr" sz="quarter" idx="11"/>
          </p:nvPr>
        </p:nvSpPr>
        <p:spPr/>
        <p:txBody>
          <a:bodyPr/>
          <a:lstStyle/>
          <a:p>
            <a:r>
              <a:rPr lang="en-US" smtClean="0"/>
              <a:t>Fall 2010 -- Lecture #8</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2"/>
          <p:cNvSpPr>
            <a:spLocks noGrp="1"/>
          </p:cNvSpPr>
          <p:nvPr>
            <p:ph type="sldNum" sz="quarter" idx="12"/>
          </p:nvPr>
        </p:nvSpPr>
        <p:spPr/>
        <p:txBody>
          <a:bodyPr/>
          <a:lstStyle/>
          <a:p>
            <a:fld id="{D15BC594-4544-5148-94B8-8AC833ADF43A}" type="slidenum">
              <a:rPr lang="en-US" smtClean="0"/>
              <a:pPr/>
              <a:t>3</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fld id="{5B055A0D-A6F9-F349-9207-F308BE2F9834}" type="datetime1">
              <a:rPr lang="en-US" smtClean="0"/>
              <a:pPr/>
              <a:t>8/4/2011</a:t>
            </a:fld>
            <a:endParaRPr lang="en-US"/>
          </a:p>
        </p:txBody>
      </p:sp>
      <p:sp>
        <p:nvSpPr>
          <p:cNvPr id="13" name="Footer Placeholder 12"/>
          <p:cNvSpPr>
            <a:spLocks noGrp="1"/>
          </p:cNvSpPr>
          <p:nvPr>
            <p:ph type="ftr" sz="quarter" idx="11"/>
          </p:nvPr>
        </p:nvSpPr>
        <p:spPr/>
        <p:txBody>
          <a:bodyPr/>
          <a:lstStyle/>
          <a:p>
            <a:r>
              <a:rPr lang="en-US" dirty="0" smtClean="0"/>
              <a:t>Summer 2011 </a:t>
            </a:r>
            <a:r>
              <a:rPr lang="en-US" dirty="0" smtClean="0"/>
              <a:t>-- Lecture #9</a:t>
            </a:r>
            <a:endParaRPr lang="en-US" dirty="0"/>
          </a:p>
        </p:txBody>
      </p:sp>
      <p:sp>
        <p:nvSpPr>
          <p:cNvPr id="28674" name="Title 1"/>
          <p:cNvSpPr>
            <a:spLocks noGrp="1"/>
          </p:cNvSpPr>
          <p:nvPr>
            <p:ph type="title"/>
          </p:nvPr>
        </p:nvSpPr>
        <p:spPr>
          <a:xfrm>
            <a:off x="457200" y="139174"/>
            <a:ext cx="8229600" cy="1143000"/>
          </a:xfrm>
        </p:spPr>
        <p:txBody>
          <a:bodyPr>
            <a:normAutofit fontScale="90000"/>
          </a:bodyPr>
          <a:lstStyle/>
          <a:p>
            <a:pPr>
              <a:lnSpc>
                <a:spcPct val="85000"/>
              </a:lnSpc>
            </a:pPr>
            <a:r>
              <a:rPr lang="en-US" dirty="0" smtClean="0"/>
              <a:t>Google’s Oregon</a:t>
            </a:r>
            <a:br>
              <a:rPr lang="en-US" dirty="0" smtClean="0"/>
            </a:br>
            <a:r>
              <a:rPr lang="en-US" dirty="0" smtClean="0"/>
              <a:t>Warehouse-Scale Computer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6"/>
          <p:cNvSpPr>
            <a:spLocks noGrp="1"/>
          </p:cNvSpPr>
          <p:nvPr>
            <p:ph type="sldNum" sz="quarter" idx="12"/>
          </p:nvPr>
        </p:nvSpPr>
        <p:spPr>
          <a:noFill/>
        </p:spPr>
        <p:txBody>
          <a:bodyPr/>
          <a:lstStyle/>
          <a:p>
            <a:fld id="{65065569-CC11-0546-B500-37C4ED8C1EE0}" type="slidenum">
              <a:rPr lang="en-US">
                <a:latin typeface="Arial" charset="0"/>
                <a:ea typeface="ＭＳ Ｐゴシック" charset="-128"/>
                <a:cs typeface="ＭＳ Ｐゴシック" charset="-128"/>
              </a:rPr>
              <a:pPr/>
              <a:t>30</a:t>
            </a:fld>
            <a:endParaRPr lang="en-US">
              <a:latin typeface="Arial" charset="0"/>
              <a:ea typeface="ＭＳ Ｐゴシック" charset="-128"/>
              <a:cs typeface="ＭＳ Ｐゴシック" charset="-128"/>
            </a:endParaRPr>
          </a:p>
        </p:txBody>
      </p:sp>
      <p:sp>
        <p:nvSpPr>
          <p:cNvPr id="51204" name="Rectangle 2"/>
          <p:cNvSpPr>
            <a:spLocks noGrp="1" noChangeArrowheads="1"/>
          </p:cNvSpPr>
          <p:nvPr>
            <p:ph type="title"/>
          </p:nvPr>
        </p:nvSpPr>
        <p:spPr>
          <a:xfrm>
            <a:off x="457200" y="0"/>
            <a:ext cx="8229600" cy="1143000"/>
          </a:xfrm>
        </p:spPr>
        <p:txBody>
          <a:bodyPr/>
          <a:lstStyle/>
          <a:p>
            <a:r>
              <a:rPr lang="en-US" dirty="0" smtClean="0">
                <a:ea typeface="ＭＳ Ｐゴシック" charset="-128"/>
                <a:cs typeface="ＭＳ Ｐゴシック" charset="-128"/>
              </a:rPr>
              <a:t>Server Power Consumption</a:t>
            </a:r>
            <a:endParaRPr lang="en-US" dirty="0">
              <a:ea typeface="ＭＳ Ｐゴシック" charset="-128"/>
              <a:cs typeface="ＭＳ Ｐゴシック" charset="-128"/>
            </a:endParaRPr>
          </a:p>
        </p:txBody>
      </p:sp>
      <p:grpSp>
        <p:nvGrpSpPr>
          <p:cNvPr id="2" name="Group 45"/>
          <p:cNvGrpSpPr>
            <a:grpSpLocks/>
          </p:cNvGrpSpPr>
          <p:nvPr/>
        </p:nvGrpSpPr>
        <p:grpSpPr bwMode="auto">
          <a:xfrm>
            <a:off x="1248833" y="1031875"/>
            <a:ext cx="6669088" cy="5622925"/>
            <a:chOff x="1172" y="1217"/>
            <a:chExt cx="2677" cy="2257"/>
          </a:xfrm>
        </p:grpSpPr>
        <p:pic>
          <p:nvPicPr>
            <p:cNvPr id="51206" name="Picture 46"/>
            <p:cNvPicPr>
              <a:picLocks noChangeAspect="1" noChangeArrowheads="1"/>
            </p:cNvPicPr>
            <p:nvPr/>
          </p:nvPicPr>
          <p:blipFill>
            <a:blip r:embed="rId3"/>
            <a:srcRect/>
            <a:stretch>
              <a:fillRect/>
            </a:stretch>
          </p:blipFill>
          <p:spPr bwMode="auto">
            <a:xfrm>
              <a:off x="1185" y="1217"/>
              <a:ext cx="2664" cy="2257"/>
            </a:xfrm>
            <a:prstGeom prst="rect">
              <a:avLst/>
            </a:prstGeom>
            <a:noFill/>
            <a:ln w="9525">
              <a:noFill/>
              <a:miter lim="800000"/>
              <a:headEnd/>
              <a:tailEnd/>
            </a:ln>
          </p:spPr>
        </p:pic>
        <p:sp>
          <p:nvSpPr>
            <p:cNvPr id="51207" name="Text Box 47"/>
            <p:cNvSpPr txBox="1">
              <a:spLocks noChangeArrowheads="1"/>
            </p:cNvSpPr>
            <p:nvPr/>
          </p:nvSpPr>
          <p:spPr bwMode="auto">
            <a:xfrm>
              <a:off x="1172" y="2893"/>
              <a:ext cx="372" cy="208"/>
            </a:xfrm>
            <a:prstGeom prst="rect">
              <a:avLst/>
            </a:prstGeom>
            <a:noFill/>
            <a:ln w="9525">
              <a:noFill/>
              <a:miter lim="800000"/>
              <a:headEnd/>
              <a:tailEnd/>
            </a:ln>
          </p:spPr>
          <p:txBody>
            <a:bodyPr wrap="none">
              <a:prstTxWarp prst="textNoShape">
                <a:avLst/>
              </a:prstTxWarp>
              <a:spAutoFit/>
            </a:bodyPr>
            <a:lstStyle/>
            <a:p>
              <a:r>
                <a:rPr lang="en-US" sz="1400"/>
                <a:t>Peak</a:t>
              </a:r>
              <a:br>
                <a:rPr lang="en-US" sz="1400"/>
              </a:br>
              <a:r>
                <a:rPr lang="en-US" sz="1400"/>
                <a:t>Power %</a:t>
              </a:r>
            </a:p>
          </p:txBody>
        </p:sp>
      </p:grpSp>
      <p:sp>
        <p:nvSpPr>
          <p:cNvPr id="8" name="Date Placeholder 7"/>
          <p:cNvSpPr>
            <a:spLocks noGrp="1"/>
          </p:cNvSpPr>
          <p:nvPr>
            <p:ph type="dt" sz="half" idx="10"/>
          </p:nvPr>
        </p:nvSpPr>
        <p:spPr/>
        <p:txBody>
          <a:bodyPr/>
          <a:lstStyle/>
          <a:p>
            <a:fld id="{8AD102AB-0B2F-6449-94AE-53CCD0FCA5F5}" type="datetime1">
              <a:rPr lang="en-US" smtClean="0"/>
              <a:pPr/>
              <a:t>8/4/2011</a:t>
            </a:fld>
            <a:endParaRPr lang="en-US"/>
          </a:p>
        </p:txBody>
      </p:sp>
      <p:sp>
        <p:nvSpPr>
          <p:cNvPr id="9" name="Footer Placeholder 8"/>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0265" y="2344848"/>
            <a:ext cx="8480192" cy="3041964"/>
          </a:xfrm>
          <a:prstGeom prst="rect">
            <a:avLst/>
          </a:prstGeom>
        </p:spPr>
      </p:pic>
      <p:sp>
        <p:nvSpPr>
          <p:cNvPr id="2" name="Title 1"/>
          <p:cNvSpPr>
            <a:spLocks noGrp="1"/>
          </p:cNvSpPr>
          <p:nvPr>
            <p:ph type="title"/>
          </p:nvPr>
        </p:nvSpPr>
        <p:spPr/>
        <p:txBody>
          <a:bodyPr>
            <a:normAutofit fontScale="90000"/>
          </a:bodyPr>
          <a:lstStyle/>
          <a:p>
            <a:r>
              <a:rPr lang="en-US" dirty="0" smtClean="0"/>
              <a:t>Power vs. Server </a:t>
            </a:r>
            <a:r>
              <a:rPr lang="en-US" dirty="0" smtClean="0"/>
              <a:t>Utilization by Component</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Cloud Computing</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Warehouse Scale Computers</a:t>
            </a:r>
          </a:p>
          <a:p>
            <a:r>
              <a:rPr lang="en-US" dirty="0" smtClean="0"/>
              <a:t>Break</a:t>
            </a:r>
            <a:endParaRPr lang="en-US" dirty="0" smtClean="0"/>
          </a:p>
          <a:p>
            <a:r>
              <a:rPr lang="en-US" dirty="0" smtClean="0">
                <a:solidFill>
                  <a:schemeClr val="bg1">
                    <a:lumMod val="65000"/>
                  </a:schemeClr>
                </a:solidFill>
              </a:rPr>
              <a:t>Power Usage Effectiveness</a:t>
            </a:r>
            <a:endParaRPr lang="en-US" dirty="0" smtClean="0">
              <a:solidFill>
                <a:schemeClr val="bg1">
                  <a:lumMod val="65000"/>
                </a:schemeClr>
              </a:solidFill>
            </a:endParaRPr>
          </a:p>
          <a:p>
            <a:r>
              <a:rPr lang="en-US" dirty="0" smtClean="0">
                <a:solidFill>
                  <a:schemeClr val="bg1">
                    <a:lumMod val="65000"/>
                  </a:schemeClr>
                </a:solidFill>
              </a:rPr>
              <a:t>WSC Costs</a:t>
            </a:r>
          </a:p>
          <a:p>
            <a:r>
              <a:rPr lang="en-US" dirty="0" smtClean="0">
                <a:solidFill>
                  <a:schemeClr val="bg1">
                    <a:lumMod val="65000"/>
                  </a:schemeClr>
                </a:solidFill>
              </a:rPr>
              <a:t>Request Level Parallelism (If time)</a:t>
            </a:r>
          </a:p>
        </p:txBody>
      </p:sp>
      <p:sp>
        <p:nvSpPr>
          <p:cNvPr id="4" name="Date Placeholder 3"/>
          <p:cNvSpPr>
            <a:spLocks noGrp="1"/>
          </p:cNvSpPr>
          <p:nvPr>
            <p:ph type="dt" sz="half" idx="10"/>
          </p:nvPr>
        </p:nvSpPr>
        <p:spPr/>
        <p:txBody>
          <a:bodyPr/>
          <a:lstStyle/>
          <a:p>
            <a:fld id="{5169C63E-CBCA-AF44-98F9-999FB4FBB6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Cloud Computing</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Warehouse Scale Computers</a:t>
            </a:r>
          </a:p>
          <a:p>
            <a:r>
              <a:rPr lang="en-US" dirty="0" smtClean="0">
                <a:solidFill>
                  <a:schemeClr val="bg1">
                    <a:lumMod val="65000"/>
                  </a:schemeClr>
                </a:solidFill>
              </a:rPr>
              <a:t>Break</a:t>
            </a:r>
            <a:endParaRPr lang="en-US" dirty="0" smtClean="0">
              <a:solidFill>
                <a:schemeClr val="bg1">
                  <a:lumMod val="65000"/>
                </a:schemeClr>
              </a:solidFill>
            </a:endParaRPr>
          </a:p>
          <a:p>
            <a:r>
              <a:rPr lang="en-US" dirty="0" smtClean="0"/>
              <a:t>Power Usage Effectiveness</a:t>
            </a:r>
            <a:endParaRPr lang="en-US" dirty="0" smtClean="0"/>
          </a:p>
          <a:p>
            <a:r>
              <a:rPr lang="en-US" dirty="0" smtClean="0">
                <a:solidFill>
                  <a:schemeClr val="bg1">
                    <a:lumMod val="65000"/>
                  </a:schemeClr>
                </a:solidFill>
              </a:rPr>
              <a:t>WSC Costs</a:t>
            </a:r>
          </a:p>
          <a:p>
            <a:r>
              <a:rPr lang="en-US" dirty="0" smtClean="0">
                <a:solidFill>
                  <a:schemeClr val="bg1">
                    <a:lumMod val="65000"/>
                  </a:schemeClr>
                </a:solidFill>
              </a:rPr>
              <a:t>Request Level Parallelism (If time)</a:t>
            </a:r>
          </a:p>
        </p:txBody>
      </p:sp>
      <p:sp>
        <p:nvSpPr>
          <p:cNvPr id="4" name="Date Placeholder 3"/>
          <p:cNvSpPr>
            <a:spLocks noGrp="1"/>
          </p:cNvSpPr>
          <p:nvPr>
            <p:ph type="dt" sz="half" idx="10"/>
          </p:nvPr>
        </p:nvSpPr>
        <p:spPr/>
        <p:txBody>
          <a:bodyPr/>
          <a:lstStyle/>
          <a:p>
            <a:fld id="{5169C63E-CBCA-AF44-98F9-999FB4FBB6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Usage Effectiveness</a:t>
            </a:r>
            <a:endParaRPr lang="en-US" dirty="0"/>
          </a:p>
        </p:txBody>
      </p:sp>
      <p:sp>
        <p:nvSpPr>
          <p:cNvPr id="3" name="Content Placeholder 2"/>
          <p:cNvSpPr>
            <a:spLocks noGrp="1"/>
          </p:cNvSpPr>
          <p:nvPr>
            <p:ph idx="1"/>
          </p:nvPr>
        </p:nvSpPr>
        <p:spPr>
          <a:xfrm>
            <a:off x="457200" y="1600200"/>
            <a:ext cx="8229600" cy="4710065"/>
          </a:xfrm>
        </p:spPr>
        <p:txBody>
          <a:bodyPr>
            <a:normAutofit lnSpcReduction="10000"/>
          </a:bodyPr>
          <a:lstStyle/>
          <a:p>
            <a:r>
              <a:rPr lang="en-US" dirty="0" smtClean="0"/>
              <a:t>Overall WSC Energy Efficiency: amount of computational work performed divided by the total energy used in the process</a:t>
            </a:r>
          </a:p>
          <a:p>
            <a:r>
              <a:rPr lang="en-US" dirty="0" smtClean="0"/>
              <a:t>Power Usage Effectiveness (PUE):</a:t>
            </a:r>
            <a:br>
              <a:rPr lang="en-US" dirty="0" smtClean="0"/>
            </a:br>
            <a:r>
              <a:rPr lang="en-US" dirty="0" smtClean="0"/>
              <a:t>Total building power / IT equipment power</a:t>
            </a:r>
          </a:p>
          <a:p>
            <a:pPr lvl="1"/>
            <a:r>
              <a:rPr lang="en-US" dirty="0" smtClean="0"/>
              <a:t>An power efficiency measure for WSC, </a:t>
            </a:r>
            <a:r>
              <a:rPr lang="en-US" i="1" dirty="0" smtClean="0"/>
              <a:t>not </a:t>
            </a:r>
            <a:r>
              <a:rPr lang="en-US" dirty="0" smtClean="0"/>
              <a:t>including efficiency of servers, networking gear</a:t>
            </a:r>
          </a:p>
          <a:p>
            <a:pPr lvl="1"/>
            <a:r>
              <a:rPr lang="en-US" dirty="0" smtClean="0"/>
              <a:t>1.0 </a:t>
            </a:r>
            <a:r>
              <a:rPr lang="en-US" dirty="0" smtClean="0"/>
              <a:t>=&gt; perfection</a:t>
            </a:r>
          </a:p>
          <a:p>
            <a:pPr lvl="1"/>
            <a:r>
              <a:rPr lang="en-US" dirty="0" smtClean="0"/>
              <a:t>e.g. 2.0 =&gt; half of WSC energy spent on infrastructure overhead.</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 in the Wild (2007)</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pic>
        <p:nvPicPr>
          <p:cNvPr id="7" name="Picture 6"/>
          <p:cNvPicPr>
            <a:picLocks noChangeAspect="1"/>
          </p:cNvPicPr>
          <p:nvPr/>
        </p:nvPicPr>
        <p:blipFill>
          <a:blip r:embed="rId2"/>
          <a:stretch>
            <a:fillRect/>
          </a:stretch>
        </p:blipFill>
        <p:spPr>
          <a:xfrm>
            <a:off x="372534" y="1339850"/>
            <a:ext cx="8331200" cy="49911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PUE: Where Does Power Go?</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pic>
        <p:nvPicPr>
          <p:cNvPr id="7" name="Picture 6"/>
          <p:cNvPicPr>
            <a:picLocks noChangeAspect="1"/>
          </p:cNvPicPr>
          <p:nvPr/>
        </p:nvPicPr>
        <p:blipFill>
          <a:blip r:embed="rId2"/>
          <a:stretch>
            <a:fillRect/>
          </a:stretch>
        </p:blipFill>
        <p:spPr>
          <a:xfrm>
            <a:off x="2199217" y="2146299"/>
            <a:ext cx="4914900" cy="3987800"/>
          </a:xfrm>
          <a:prstGeom prst="rect">
            <a:avLst/>
          </a:prstGeom>
        </p:spPr>
      </p:pic>
      <p:sp>
        <p:nvSpPr>
          <p:cNvPr id="8" name="TextBox 7"/>
          <p:cNvSpPr txBox="1"/>
          <p:nvPr/>
        </p:nvSpPr>
        <p:spPr>
          <a:xfrm>
            <a:off x="6602998" y="4795897"/>
            <a:ext cx="2154155" cy="2062103"/>
          </a:xfrm>
          <a:prstGeom prst="rect">
            <a:avLst/>
          </a:prstGeom>
          <a:noFill/>
        </p:spPr>
        <p:txBody>
          <a:bodyPr wrap="none" rtlCol="0">
            <a:spAutoFit/>
          </a:bodyPr>
          <a:lstStyle/>
          <a:p>
            <a:r>
              <a:rPr lang="en-US" sz="3200" dirty="0" smtClean="0"/>
              <a:t>Computer </a:t>
            </a:r>
          </a:p>
          <a:p>
            <a:r>
              <a:rPr lang="en-US" sz="3200" dirty="0" smtClean="0"/>
              <a:t>Room </a:t>
            </a:r>
          </a:p>
          <a:p>
            <a:r>
              <a:rPr lang="en-US" sz="3200" dirty="0" smtClean="0"/>
              <a:t>Air </a:t>
            </a:r>
            <a:br>
              <a:rPr lang="en-US" sz="3200" dirty="0" smtClean="0"/>
            </a:br>
            <a:r>
              <a:rPr lang="en-US" sz="3200" dirty="0" smtClean="0"/>
              <a:t>Conditioner</a:t>
            </a:r>
            <a:endParaRPr lang="en-US" sz="3200" dirty="0"/>
          </a:p>
        </p:txBody>
      </p:sp>
      <p:sp>
        <p:nvSpPr>
          <p:cNvPr id="9" name="TextBox 8"/>
          <p:cNvSpPr txBox="1"/>
          <p:nvPr/>
        </p:nvSpPr>
        <p:spPr>
          <a:xfrm>
            <a:off x="5574062" y="1744132"/>
            <a:ext cx="3248205" cy="1569660"/>
          </a:xfrm>
          <a:prstGeom prst="rect">
            <a:avLst/>
          </a:prstGeom>
          <a:noFill/>
        </p:spPr>
        <p:txBody>
          <a:bodyPr wrap="none" rtlCol="0">
            <a:spAutoFit/>
          </a:bodyPr>
          <a:lstStyle/>
          <a:p>
            <a:pPr algn="r"/>
            <a:r>
              <a:rPr lang="en-US" sz="3200" dirty="0" smtClean="0"/>
              <a:t>Chiller cools warm </a:t>
            </a:r>
          </a:p>
          <a:p>
            <a:pPr algn="r"/>
            <a:r>
              <a:rPr lang="en-US" sz="3200" dirty="0" smtClean="0"/>
              <a:t>water from Air </a:t>
            </a:r>
          </a:p>
          <a:p>
            <a:pPr algn="r"/>
            <a:r>
              <a:rPr lang="en-US" sz="3200" dirty="0" smtClean="0"/>
              <a:t>Conditioner</a:t>
            </a:r>
            <a:endParaRPr lang="en-US" sz="3200" dirty="0"/>
          </a:p>
        </p:txBody>
      </p:sp>
      <p:sp>
        <p:nvSpPr>
          <p:cNvPr id="10" name="TextBox 9"/>
          <p:cNvSpPr txBox="1"/>
          <p:nvPr/>
        </p:nvSpPr>
        <p:spPr>
          <a:xfrm>
            <a:off x="1659466" y="1270000"/>
            <a:ext cx="2865288" cy="1569660"/>
          </a:xfrm>
          <a:prstGeom prst="rect">
            <a:avLst/>
          </a:prstGeom>
          <a:noFill/>
        </p:spPr>
        <p:txBody>
          <a:bodyPr wrap="none" rtlCol="0">
            <a:spAutoFit/>
          </a:bodyPr>
          <a:lstStyle/>
          <a:p>
            <a:r>
              <a:rPr lang="en-US" sz="3200" dirty="0" smtClean="0"/>
              <a:t>Uninterruptable</a:t>
            </a:r>
          </a:p>
          <a:p>
            <a:r>
              <a:rPr lang="en-US" sz="3200" dirty="0" smtClean="0"/>
              <a:t>Power Supply </a:t>
            </a:r>
          </a:p>
          <a:p>
            <a:r>
              <a:rPr lang="en-US" sz="3200" dirty="0" smtClean="0"/>
              <a:t>(battery)</a:t>
            </a:r>
            <a:endParaRPr lang="en-US" sz="3200" dirty="0"/>
          </a:p>
        </p:txBody>
      </p:sp>
      <p:sp>
        <p:nvSpPr>
          <p:cNvPr id="11" name="TextBox 10"/>
          <p:cNvSpPr txBox="1"/>
          <p:nvPr/>
        </p:nvSpPr>
        <p:spPr>
          <a:xfrm>
            <a:off x="1727198" y="5029199"/>
            <a:ext cx="2127505" cy="1077218"/>
          </a:xfrm>
          <a:prstGeom prst="rect">
            <a:avLst/>
          </a:prstGeom>
          <a:noFill/>
        </p:spPr>
        <p:txBody>
          <a:bodyPr wrap="none" rtlCol="0">
            <a:spAutoFit/>
          </a:bodyPr>
          <a:lstStyle/>
          <a:p>
            <a:r>
              <a:rPr lang="en-US" sz="3200" dirty="0" smtClean="0"/>
              <a:t>Servers + </a:t>
            </a:r>
            <a:br>
              <a:rPr lang="en-US" sz="3200" dirty="0" smtClean="0"/>
            </a:br>
            <a:r>
              <a:rPr lang="en-US" sz="3200" dirty="0" smtClean="0"/>
              <a:t>Networking</a:t>
            </a:r>
            <a:endParaRPr lang="en-US" sz="3200" dirty="0"/>
          </a:p>
        </p:txBody>
      </p:sp>
      <p:sp>
        <p:nvSpPr>
          <p:cNvPr id="12" name="TextBox 11"/>
          <p:cNvSpPr txBox="1"/>
          <p:nvPr/>
        </p:nvSpPr>
        <p:spPr>
          <a:xfrm>
            <a:off x="270934" y="3014133"/>
            <a:ext cx="2153755" cy="1569660"/>
          </a:xfrm>
          <a:prstGeom prst="rect">
            <a:avLst/>
          </a:prstGeom>
          <a:noFill/>
        </p:spPr>
        <p:txBody>
          <a:bodyPr wrap="none" rtlCol="0">
            <a:spAutoFit/>
          </a:bodyPr>
          <a:lstStyle/>
          <a:p>
            <a:pPr algn="r"/>
            <a:r>
              <a:rPr lang="en-US" sz="3200" dirty="0" smtClean="0"/>
              <a:t>Power </a:t>
            </a:r>
            <a:br>
              <a:rPr lang="en-US" sz="3200" dirty="0" smtClean="0"/>
            </a:br>
            <a:r>
              <a:rPr lang="en-US" sz="3200" dirty="0" smtClean="0"/>
              <a:t>Distribution</a:t>
            </a:r>
          </a:p>
          <a:p>
            <a:r>
              <a:rPr lang="en-US" sz="3200" dirty="0" smtClean="0"/>
              <a:t>Unit</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p:cNvPicPr>
            <a:picLocks noChangeAspect="1" noChangeArrowheads="1"/>
          </p:cNvPicPr>
          <p:nvPr/>
        </p:nvPicPr>
        <p:blipFill>
          <a:blip r:embed="rId3"/>
          <a:srcRect/>
          <a:stretch>
            <a:fillRect/>
          </a:stretch>
        </p:blipFill>
        <p:spPr bwMode="auto">
          <a:xfrm>
            <a:off x="49213" y="2413000"/>
            <a:ext cx="9094787" cy="3638550"/>
          </a:xfrm>
          <a:prstGeom prst="rect">
            <a:avLst/>
          </a:prstGeom>
          <a:noFill/>
          <a:ln w="9525">
            <a:noFill/>
            <a:miter lim="800000"/>
            <a:headEnd/>
            <a:tailEnd/>
          </a:ln>
        </p:spPr>
      </p:pic>
      <p:sp>
        <p:nvSpPr>
          <p:cNvPr id="45059" name="Title 1"/>
          <p:cNvSpPr>
            <a:spLocks noGrp="1"/>
          </p:cNvSpPr>
          <p:nvPr>
            <p:ph type="title"/>
          </p:nvPr>
        </p:nvSpPr>
        <p:spPr/>
        <p:txBody>
          <a:bodyPr>
            <a:normAutofit fontScale="90000"/>
          </a:bodyPr>
          <a:lstStyle/>
          <a:p>
            <a:pPr>
              <a:lnSpc>
                <a:spcPct val="85000"/>
              </a:lnSpc>
            </a:pPr>
            <a:r>
              <a:rPr lang="en-US">
                <a:ea typeface="ＭＳ Ｐゴシック" charset="-128"/>
                <a:cs typeface="ＭＳ Ｐゴシック" charset="-128"/>
              </a:rPr>
              <a:t>DC Infrastructure Energy Efficiencies</a:t>
            </a:r>
          </a:p>
        </p:txBody>
      </p:sp>
      <p:sp>
        <p:nvSpPr>
          <p:cNvPr id="45060" name="Slide Number Placeholder 2"/>
          <p:cNvSpPr>
            <a:spLocks noGrp="1"/>
          </p:cNvSpPr>
          <p:nvPr>
            <p:ph type="sldNum" sz="quarter" idx="12"/>
          </p:nvPr>
        </p:nvSpPr>
        <p:spPr>
          <a:noFill/>
        </p:spPr>
        <p:txBody>
          <a:bodyPr/>
          <a:lstStyle/>
          <a:p>
            <a:fld id="{CE36F547-899B-0D47-971F-BA7B3202BFE0}" type="slidenum">
              <a:rPr lang="en-US">
                <a:latin typeface="Arial" charset="0"/>
                <a:ea typeface="ＭＳ Ｐゴシック" charset="-128"/>
                <a:cs typeface="ＭＳ Ｐゴシック" charset="-128"/>
              </a:rPr>
              <a:pPr/>
              <a:t>37</a:t>
            </a:fld>
            <a:endParaRPr lang="en-US">
              <a:latin typeface="Arial" charset="0"/>
              <a:ea typeface="ＭＳ Ｐゴシック" charset="-128"/>
              <a:cs typeface="ＭＳ Ｐゴシック" charset="-128"/>
            </a:endParaRPr>
          </a:p>
        </p:txBody>
      </p:sp>
      <p:pic>
        <p:nvPicPr>
          <p:cNvPr id="33796" name="Picture 7"/>
          <p:cNvPicPr>
            <a:picLocks noChangeAspect="1"/>
          </p:cNvPicPr>
          <p:nvPr/>
        </p:nvPicPr>
        <p:blipFill>
          <a:blip r:embed="rId4"/>
          <a:srcRect/>
          <a:stretch>
            <a:fillRect/>
          </a:stretch>
        </p:blipFill>
        <p:spPr bwMode="auto">
          <a:xfrm>
            <a:off x="-76200" y="1974850"/>
            <a:ext cx="9245600" cy="4349750"/>
          </a:xfrm>
          <a:prstGeom prst="rect">
            <a:avLst/>
          </a:prstGeom>
          <a:noFill/>
          <a:ln w="9525">
            <a:noFill/>
            <a:miter lim="800000"/>
            <a:headEnd/>
            <a:tailEnd/>
          </a:ln>
        </p:spPr>
      </p:pic>
      <p:sp>
        <p:nvSpPr>
          <p:cNvPr id="45062" name="TextBox 10"/>
          <p:cNvSpPr txBox="1">
            <a:spLocks noChangeArrowheads="1"/>
          </p:cNvSpPr>
          <p:nvPr/>
        </p:nvSpPr>
        <p:spPr bwMode="auto">
          <a:xfrm>
            <a:off x="190500" y="1333500"/>
            <a:ext cx="7953375" cy="461963"/>
          </a:xfrm>
          <a:prstGeom prst="rect">
            <a:avLst/>
          </a:prstGeom>
          <a:noFill/>
          <a:ln w="9525">
            <a:noFill/>
            <a:miter lim="800000"/>
            <a:headEnd/>
            <a:tailEnd/>
          </a:ln>
        </p:spPr>
        <p:txBody>
          <a:bodyPr wrap="none">
            <a:prstTxWarp prst="textNoShape">
              <a:avLst/>
            </a:prstTxWarp>
            <a:spAutoFit/>
          </a:bodyPr>
          <a:lstStyle/>
          <a:p>
            <a:r>
              <a:rPr lang="en-US"/>
              <a:t>Cooling (Air + Water movement) + Power Distribution</a:t>
            </a:r>
          </a:p>
        </p:txBody>
      </p:sp>
      <p:sp>
        <p:nvSpPr>
          <p:cNvPr id="7" name="Date Placeholder 6"/>
          <p:cNvSpPr>
            <a:spLocks noGrp="1"/>
          </p:cNvSpPr>
          <p:nvPr>
            <p:ph type="dt" sz="half" idx="10"/>
          </p:nvPr>
        </p:nvSpPr>
        <p:spPr/>
        <p:txBody>
          <a:bodyPr/>
          <a:lstStyle/>
          <a:p>
            <a:fld id="{66409259-F325-AF4E-8034-D7656AF75A60}" type="datetime1">
              <a:rPr lang="en-US" smtClean="0"/>
              <a:pPr/>
              <a:t>8/4/2011</a:t>
            </a:fld>
            <a:endParaRPr lang="en-US"/>
          </a:p>
        </p:txBody>
      </p:sp>
      <p:sp>
        <p:nvSpPr>
          <p:cNvPr id="8" name="Footer Placeholder 7"/>
          <p:cNvSpPr>
            <a:spLocks noGrp="1"/>
          </p:cNvSpPr>
          <p:nvPr>
            <p:ph type="ftr" sz="quarter" idx="11"/>
          </p:nvPr>
        </p:nvSpPr>
        <p:spPr/>
        <p:txBody>
          <a:bodyPr/>
          <a:lstStyle/>
          <a:p>
            <a:r>
              <a:rPr lang="en-US" smtClean="0"/>
              <a:t>Fall 2010 -- Lecture #8</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ssolve">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Careful air flow handling</a:t>
            </a:r>
          </a:p>
          <a:p>
            <a:r>
              <a:rPr lang="en-US" dirty="0" smtClean="0"/>
              <a:t>Don’t mix server hot air exhaust with cold air (separate warm aisle from cold aisle)</a:t>
            </a:r>
          </a:p>
          <a:p>
            <a:r>
              <a:rPr lang="en-US" dirty="0" smtClean="0"/>
              <a:t>Short path to cooling so little energy spent moving cold or hot air long distances</a:t>
            </a:r>
          </a:p>
          <a:p>
            <a:r>
              <a:rPr lang="en-US" dirty="0" smtClean="0"/>
              <a:t>Keeping servers inside containers helps control air flow</a:t>
            </a:r>
          </a:p>
          <a:p>
            <a:pPr marL="514350" indent="-514350">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in WSCs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pic>
        <p:nvPicPr>
          <p:cNvPr id="7" name="Picture 6" descr="ms_chicago_datacenter_container.jpg"/>
          <p:cNvPicPr>
            <a:picLocks noChangeAspect="1"/>
          </p:cNvPicPr>
          <p:nvPr/>
        </p:nvPicPr>
        <p:blipFill>
          <a:blip r:embed="rId2"/>
          <a:stretch>
            <a:fillRect/>
          </a:stretch>
        </p:blipFill>
        <p:spPr>
          <a:xfrm>
            <a:off x="5672667" y="1759405"/>
            <a:ext cx="2980266" cy="4354727"/>
          </a:xfrm>
          <a:prstGeom prst="rect">
            <a:avLst/>
          </a:prstGeom>
        </p:spPr>
      </p:pic>
      <p:pic>
        <p:nvPicPr>
          <p:cNvPr id="8" name="Picture 7" descr="ms_chicago_datacenter_interior.jpg"/>
          <p:cNvPicPr>
            <a:picLocks noChangeAspect="1"/>
          </p:cNvPicPr>
          <p:nvPr/>
        </p:nvPicPr>
        <p:blipFill>
          <a:blip r:embed="rId3"/>
          <a:stretch>
            <a:fillRect/>
          </a:stretch>
        </p:blipFill>
        <p:spPr>
          <a:xfrm>
            <a:off x="835713" y="1820333"/>
            <a:ext cx="4532154" cy="4342184"/>
          </a:xfrm>
          <a:prstGeom prst="rect">
            <a:avLst/>
          </a:prstGeom>
        </p:spPr>
      </p:pic>
      <p:sp>
        <p:nvSpPr>
          <p:cNvPr id="9" name="TextBox 8"/>
          <p:cNvSpPr txBox="1"/>
          <p:nvPr/>
        </p:nvSpPr>
        <p:spPr>
          <a:xfrm>
            <a:off x="2116666" y="1236133"/>
            <a:ext cx="2041344" cy="584776"/>
          </a:xfrm>
          <a:prstGeom prst="rect">
            <a:avLst/>
          </a:prstGeom>
          <a:noFill/>
        </p:spPr>
        <p:txBody>
          <a:bodyPr wrap="none" rtlCol="0">
            <a:spAutoFit/>
          </a:bodyPr>
          <a:lstStyle/>
          <a:p>
            <a:r>
              <a:rPr lang="en-US" sz="3200" dirty="0" smtClean="0"/>
              <a:t>Inside WSC</a:t>
            </a:r>
            <a:endParaRPr lang="en-US" sz="3200" dirty="0"/>
          </a:p>
        </p:txBody>
      </p:sp>
      <p:sp>
        <p:nvSpPr>
          <p:cNvPr id="10" name="TextBox 9"/>
          <p:cNvSpPr txBox="1"/>
          <p:nvPr/>
        </p:nvSpPr>
        <p:spPr>
          <a:xfrm>
            <a:off x="5706533" y="1151466"/>
            <a:ext cx="2903960" cy="584776"/>
          </a:xfrm>
          <a:prstGeom prst="rect">
            <a:avLst/>
          </a:prstGeom>
          <a:noFill/>
        </p:spPr>
        <p:txBody>
          <a:bodyPr wrap="none" rtlCol="0">
            <a:spAutoFit/>
          </a:bodyPr>
          <a:lstStyle/>
          <a:p>
            <a:r>
              <a:rPr lang="en-US" sz="3200" dirty="0" smtClean="0"/>
              <a:t>Inside Container</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82654"/>
            <a:ext cx="8229600" cy="1143000"/>
          </a:xfrm>
        </p:spPr>
        <p:txBody>
          <a:bodyPr>
            <a:normAutofit fontScale="90000"/>
          </a:bodyPr>
          <a:lstStyle/>
          <a:p>
            <a:pPr>
              <a:lnSpc>
                <a:spcPct val="80000"/>
              </a:lnSpc>
            </a:pPr>
            <a:r>
              <a:rPr lang="en-US" dirty="0" smtClean="0">
                <a:ea typeface="ＭＳ Ｐゴシック" charset="-128"/>
                <a:cs typeface="ＭＳ Ｐゴシック" charset="-128"/>
              </a:rPr>
              <a:t>One Million Servers: </a:t>
            </a:r>
            <a:br>
              <a:rPr lang="en-US" dirty="0" smtClean="0">
                <a:ea typeface="ＭＳ Ｐゴシック" charset="-128"/>
                <a:cs typeface="ＭＳ Ｐゴシック" charset="-128"/>
              </a:rPr>
            </a:br>
            <a:r>
              <a:rPr lang="en-US" dirty="0" smtClean="0">
                <a:ea typeface="ＭＳ Ｐゴシック" charset="-128"/>
                <a:cs typeface="ＭＳ Ｐゴシック" charset="-128"/>
              </a:rPr>
              <a:t>400 Containers </a:t>
            </a:r>
            <a:r>
              <a:rPr lang="en-US" dirty="0" err="1" smtClean="0">
                <a:ea typeface="ＭＳ Ｐゴシック" charset="-128"/>
                <a:cs typeface="ＭＳ Ｐゴシック" charset="-128"/>
              </a:rPr>
              <a:t>x</a:t>
            </a:r>
            <a:r>
              <a:rPr lang="en-US" dirty="0" smtClean="0">
                <a:ea typeface="ＭＳ Ｐゴシック" charset="-128"/>
                <a:cs typeface="ＭＳ Ｐゴシック" charset="-128"/>
              </a:rPr>
              <a:t> 2500 Nodes</a:t>
            </a:r>
            <a:endParaRPr lang="en-US" dirty="0">
              <a:ea typeface="ＭＳ Ｐゴシック" charset="-128"/>
              <a:cs typeface="ＭＳ Ｐゴシック" charset="-128"/>
            </a:endParaRPr>
          </a:p>
        </p:txBody>
      </p:sp>
      <p:sp>
        <p:nvSpPr>
          <p:cNvPr id="50179" name="Slide Number Placeholder 2"/>
          <p:cNvSpPr>
            <a:spLocks noGrp="1"/>
          </p:cNvSpPr>
          <p:nvPr>
            <p:ph type="sldNum" sz="quarter" idx="12"/>
          </p:nvPr>
        </p:nvSpPr>
        <p:spPr>
          <a:noFill/>
        </p:spPr>
        <p:txBody>
          <a:bodyPr/>
          <a:lstStyle/>
          <a:p>
            <a:fld id="{D3DD3E01-7926-E541-B9D6-7D05925511C1}" type="slidenum">
              <a:rPr lang="en-US">
                <a:latin typeface="Arial" charset="0"/>
                <a:ea typeface="ＭＳ Ｐゴシック" charset="-128"/>
                <a:cs typeface="ＭＳ Ｐゴシック" charset="-128"/>
              </a:rPr>
              <a:pPr/>
              <a:t>4</a:t>
            </a:fld>
            <a:endParaRPr lang="en-US">
              <a:latin typeface="Arial" charset="0"/>
              <a:ea typeface="ＭＳ Ｐゴシック" charset="-128"/>
              <a:cs typeface="ＭＳ Ｐゴシック" charset="-128"/>
            </a:endParaRPr>
          </a:p>
        </p:txBody>
      </p:sp>
      <p:pic>
        <p:nvPicPr>
          <p:cNvPr id="50180" name="Picture 3"/>
          <p:cNvPicPr>
            <a:picLocks noChangeAspect="1"/>
          </p:cNvPicPr>
          <p:nvPr/>
        </p:nvPicPr>
        <p:blipFill>
          <a:blip r:embed="rId3"/>
          <a:srcRect/>
          <a:stretch>
            <a:fillRect/>
          </a:stretch>
        </p:blipFill>
        <p:spPr bwMode="auto">
          <a:xfrm>
            <a:off x="-6350" y="1235075"/>
            <a:ext cx="9074150" cy="5559425"/>
          </a:xfrm>
          <a:prstGeom prst="rect">
            <a:avLst/>
          </a:prstGeom>
          <a:noFill/>
          <a:ln w="9525">
            <a:noFill/>
            <a:miter lim="800000"/>
            <a:headEnd/>
            <a:tailEnd/>
          </a:ln>
        </p:spPr>
      </p:pic>
      <p:sp>
        <p:nvSpPr>
          <p:cNvPr id="5" name="Rectangle 4"/>
          <p:cNvSpPr/>
          <p:nvPr/>
        </p:nvSpPr>
        <p:spPr bwMode="auto">
          <a:xfrm>
            <a:off x="-357717" y="1176338"/>
            <a:ext cx="668338" cy="5588000"/>
          </a:xfrm>
          <a:prstGeom prst="rect">
            <a:avLst/>
          </a:prstGeom>
          <a:solidFill>
            <a:srgbClr val="FFFFFF"/>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Arial" pitchFamily="-107" charset="0"/>
              <a:ea typeface="ＭＳ Ｐゴシック" pitchFamily="-107" charset="-128"/>
              <a:cs typeface="ＭＳ Ｐゴシック" pitchFamily="-107" charset="-128"/>
            </a:endParaRPr>
          </a:p>
        </p:txBody>
      </p:sp>
      <p:sp>
        <p:nvSpPr>
          <p:cNvPr id="6" name="Rectangle 5"/>
          <p:cNvSpPr/>
          <p:nvPr/>
        </p:nvSpPr>
        <p:spPr bwMode="auto">
          <a:xfrm>
            <a:off x="-222250" y="1189038"/>
            <a:ext cx="1250950" cy="1417637"/>
          </a:xfrm>
          <a:prstGeom prst="rect">
            <a:avLst/>
          </a:prstGeom>
          <a:solidFill>
            <a:srgbClr val="FFFFFF"/>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Arial" pitchFamily="-107" charset="0"/>
              <a:ea typeface="ＭＳ Ｐゴシック" pitchFamily="-107" charset="-128"/>
              <a:cs typeface="ＭＳ Ｐゴシック" pitchFamily="-107" charset="-12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t>Elevated cold aisle temperatures</a:t>
            </a:r>
          </a:p>
          <a:p>
            <a:r>
              <a:rPr lang="en-US" dirty="0" smtClean="0"/>
              <a:t>81°F instead of traditional 65°- 68°F</a:t>
            </a:r>
          </a:p>
          <a:p>
            <a:r>
              <a:rPr lang="en-US" dirty="0" smtClean="0"/>
              <a:t>Found reliability OK if run servers hotter</a:t>
            </a:r>
          </a:p>
          <a:p>
            <a:pPr marL="514350" indent="-514350">
              <a:buFont typeface="+mj-lt"/>
              <a:buAutoNum type="arabicPeriod" startAt="3"/>
            </a:pPr>
            <a:r>
              <a:rPr lang="en-US" dirty="0" smtClean="0"/>
              <a:t>Use of free cooling</a:t>
            </a:r>
          </a:p>
          <a:p>
            <a:pPr marL="514350" indent="-514350"/>
            <a:r>
              <a:rPr lang="en-US" dirty="0" smtClean="0"/>
              <a:t>Cool warm water outside by evaporation in cooling towers</a:t>
            </a:r>
          </a:p>
          <a:p>
            <a:pPr marL="514350" indent="-514350"/>
            <a:r>
              <a:rPr lang="en-US" dirty="0" smtClean="0"/>
              <a:t>Locate WSC in moderate climate so not too hot or too cold</a:t>
            </a:r>
          </a:p>
          <a:p>
            <a:pPr marL="514350" indent="-514350">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smtClean="0"/>
              <a:t>Per-server 12-V DC UPS</a:t>
            </a:r>
          </a:p>
          <a:p>
            <a:pPr marL="514350" indent="-514350"/>
            <a:r>
              <a:rPr lang="en-US" dirty="0" smtClean="0"/>
              <a:t>Rather than WSC wide UPS, place single battery per server board</a:t>
            </a:r>
          </a:p>
          <a:p>
            <a:pPr marL="514350" indent="-514350"/>
            <a:r>
              <a:rPr lang="en-US" dirty="0" smtClean="0"/>
              <a:t>Increases WSC efficiency from 90% to 99%</a:t>
            </a:r>
          </a:p>
          <a:p>
            <a:pPr marL="514350" indent="-514350">
              <a:buFont typeface="+mj-lt"/>
              <a:buAutoNum type="arabicPeriod" startAt="5"/>
            </a:pPr>
            <a:r>
              <a:rPr lang="en-US" dirty="0" smtClean="0"/>
              <a:t>Measure vs. estimate PUE, publish PUE, and improve operation</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tacenterpue.png"/>
          <p:cNvPicPr>
            <a:picLocks noChangeAspect="1"/>
          </p:cNvPicPr>
          <p:nvPr/>
        </p:nvPicPr>
        <p:blipFill>
          <a:blip r:embed="rId2"/>
          <a:stretch>
            <a:fillRect/>
          </a:stretch>
        </p:blipFill>
        <p:spPr>
          <a:xfrm>
            <a:off x="1379185" y="1091494"/>
            <a:ext cx="6351764" cy="5081411"/>
          </a:xfrm>
          <a:prstGeom prst="rect">
            <a:avLst/>
          </a:prstGeom>
        </p:spPr>
      </p:pic>
      <p:sp>
        <p:nvSpPr>
          <p:cNvPr id="2" name="Title 1"/>
          <p:cNvSpPr>
            <a:spLocks noGrp="1"/>
          </p:cNvSpPr>
          <p:nvPr>
            <p:ph type="title"/>
          </p:nvPr>
        </p:nvSpPr>
        <p:spPr/>
        <p:txBody>
          <a:bodyPr/>
          <a:lstStyle/>
          <a:p>
            <a:r>
              <a:rPr lang="en-US" dirty="0" smtClean="0"/>
              <a:t>Google WSC PUE: Quarterly </a:t>
            </a:r>
            <a:r>
              <a:rPr lang="en-US" dirty="0" err="1" smtClean="0"/>
              <a:t>Avg</a:t>
            </a:r>
            <a:endParaRPr lang="en-US" dirty="0"/>
          </a:p>
        </p:txBody>
      </p:sp>
      <p:sp>
        <p:nvSpPr>
          <p:cNvPr id="3" name="Content Placeholder 2"/>
          <p:cNvSpPr>
            <a:spLocks noGrp="1"/>
          </p:cNvSpPr>
          <p:nvPr>
            <p:ph idx="1"/>
          </p:nvPr>
        </p:nvSpPr>
        <p:spPr>
          <a:xfrm>
            <a:off x="643466" y="6138333"/>
            <a:ext cx="8229600" cy="719667"/>
          </a:xfrm>
        </p:spPr>
        <p:txBody>
          <a:bodyPr>
            <a:normAutofit/>
          </a:bodyPr>
          <a:lstStyle/>
          <a:p>
            <a:r>
              <a:rPr lang="en-US" sz="2000" dirty="0" err="1" smtClean="0"/>
              <a:t>www.google.com/corporate/green/datacenters/measuring.htm</a:t>
            </a:r>
            <a:endParaRPr lang="en-US" sz="2000" dirty="0"/>
          </a:p>
        </p:txBody>
      </p:sp>
      <p:sp>
        <p:nvSpPr>
          <p:cNvPr id="4" name="Date Placeholder 3"/>
          <p:cNvSpPr>
            <a:spLocks noGrp="1"/>
          </p:cNvSpPr>
          <p:nvPr>
            <p:ph type="dt" sz="half" idx="10"/>
          </p:nvPr>
        </p:nvSpPr>
        <p:spPr/>
        <p:txBody>
          <a:bodyPr/>
          <a:lstStyle/>
          <a:p>
            <a:fld id="{2F2E1938-C8CF-0247-A38E-E6A30FE91DD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
        <p:nvSpPr>
          <p:cNvPr id="8" name="TextBox 7"/>
          <p:cNvSpPr txBox="1"/>
          <p:nvPr/>
        </p:nvSpPr>
        <p:spPr>
          <a:xfrm>
            <a:off x="440267" y="3488267"/>
            <a:ext cx="860332" cy="584776"/>
          </a:xfrm>
          <a:prstGeom prst="rect">
            <a:avLst/>
          </a:prstGeom>
          <a:noFill/>
        </p:spPr>
        <p:txBody>
          <a:bodyPr wrap="none" rtlCol="0">
            <a:spAutoFit/>
          </a:bodyPr>
          <a:lstStyle/>
          <a:p>
            <a:r>
              <a:rPr lang="en-US" sz="3200" dirty="0" smtClean="0"/>
              <a:t>PUE</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Cloud Computing</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Warehouse Scale Computers</a:t>
            </a:r>
          </a:p>
          <a:p>
            <a:r>
              <a:rPr lang="en-US" dirty="0" smtClean="0">
                <a:solidFill>
                  <a:schemeClr val="bg1">
                    <a:lumMod val="65000"/>
                  </a:schemeClr>
                </a:solidFill>
              </a:rPr>
              <a:t>Break</a:t>
            </a:r>
            <a:endParaRPr lang="en-US" dirty="0" smtClean="0">
              <a:solidFill>
                <a:schemeClr val="bg1">
                  <a:lumMod val="65000"/>
                </a:schemeClr>
              </a:solidFill>
            </a:endParaRPr>
          </a:p>
          <a:p>
            <a:r>
              <a:rPr lang="en-US" dirty="0" smtClean="0">
                <a:solidFill>
                  <a:schemeClr val="bg1">
                    <a:lumMod val="65000"/>
                  </a:schemeClr>
                </a:solidFill>
              </a:rPr>
              <a:t>Power Usage Effectiveness</a:t>
            </a:r>
            <a:endParaRPr lang="en-US" dirty="0" smtClean="0">
              <a:solidFill>
                <a:schemeClr val="bg1">
                  <a:lumMod val="65000"/>
                </a:schemeClr>
              </a:solidFill>
            </a:endParaRPr>
          </a:p>
          <a:p>
            <a:r>
              <a:rPr lang="en-US" dirty="0" smtClean="0"/>
              <a:t>WSC Costs</a:t>
            </a:r>
          </a:p>
          <a:p>
            <a:r>
              <a:rPr lang="en-US" dirty="0" smtClean="0">
                <a:solidFill>
                  <a:schemeClr val="bg1">
                    <a:lumMod val="65000"/>
                  </a:schemeClr>
                </a:solidFill>
              </a:rPr>
              <a:t>Request Level Parallelism (If time)</a:t>
            </a:r>
          </a:p>
        </p:txBody>
      </p:sp>
      <p:sp>
        <p:nvSpPr>
          <p:cNvPr id="4" name="Date Placeholder 3"/>
          <p:cNvSpPr>
            <a:spLocks noGrp="1"/>
          </p:cNvSpPr>
          <p:nvPr>
            <p:ph type="dt" sz="half" idx="10"/>
          </p:nvPr>
        </p:nvSpPr>
        <p:spPr/>
        <p:txBody>
          <a:bodyPr/>
          <a:lstStyle/>
          <a:p>
            <a:fld id="{5169C63E-CBCA-AF44-98F9-999FB4FBB6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of a WSC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Unique to Warehouse-scale</a:t>
            </a:r>
          </a:p>
          <a:p>
            <a:pPr lvl="1"/>
            <a:r>
              <a:rPr lang="en-US" i="1" dirty="0" smtClean="0"/>
              <a:t>Ample parallelism</a:t>
            </a:r>
            <a:r>
              <a:rPr lang="en-US" dirty="0" smtClean="0"/>
              <a:t>: </a:t>
            </a:r>
            <a:endParaRPr lang="en-US" dirty="0" smtClean="0"/>
          </a:p>
          <a:p>
            <a:pPr lvl="2"/>
            <a:r>
              <a:rPr lang="en-US" dirty="0" smtClean="0"/>
              <a:t>Lots of independent requests. </a:t>
            </a:r>
            <a:r>
              <a:rPr lang="en-US" i="1" dirty="0" smtClean="0"/>
              <a:t>Request-Level </a:t>
            </a:r>
            <a:r>
              <a:rPr lang="en-US" i="1" dirty="0" smtClean="0"/>
              <a:t>Parallelism</a:t>
            </a:r>
            <a:endParaRPr lang="en-US" i="1" dirty="0" smtClean="0"/>
          </a:p>
          <a:p>
            <a:pPr lvl="2"/>
            <a:r>
              <a:rPr lang="en-US" dirty="0" smtClean="0"/>
              <a:t>Large data </a:t>
            </a:r>
            <a:r>
              <a:rPr lang="en-US" dirty="0" smtClean="0"/>
              <a:t>sets with </a:t>
            </a:r>
            <a:r>
              <a:rPr lang="en-US" dirty="0" smtClean="0"/>
              <a:t>processing that can be done on each element independently. </a:t>
            </a:r>
            <a:r>
              <a:rPr lang="en-US" i="1" dirty="0" smtClean="0"/>
              <a:t>Data-Level Parallelism</a:t>
            </a:r>
          </a:p>
          <a:p>
            <a:pPr lvl="1"/>
            <a:r>
              <a:rPr lang="en-US" i="1" dirty="0" smtClean="0"/>
              <a:t>Scale </a:t>
            </a:r>
            <a:r>
              <a:rPr lang="en-US" i="1" dirty="0" smtClean="0"/>
              <a:t>and its Opportunities/Problems</a:t>
            </a:r>
            <a:endParaRPr lang="en-US" dirty="0" smtClean="0"/>
          </a:p>
          <a:p>
            <a:pPr lvl="2"/>
            <a:r>
              <a:rPr lang="en-US" dirty="0" smtClean="0"/>
              <a:t>P</a:t>
            </a:r>
            <a:r>
              <a:rPr lang="en-US" dirty="0" smtClean="0"/>
              <a:t>rice </a:t>
            </a:r>
            <a:r>
              <a:rPr lang="en-US" dirty="0" smtClean="0"/>
              <a:t>breaks are possible from purchases of very large numbers of commodity servers</a:t>
            </a:r>
          </a:p>
          <a:p>
            <a:pPr lvl="2"/>
            <a:r>
              <a:rPr lang="en-US" dirty="0" smtClean="0"/>
              <a:t>Must also prepare for high component </a:t>
            </a:r>
            <a:r>
              <a:rPr lang="en-US" dirty="0" smtClean="0"/>
              <a:t>failures</a:t>
            </a:r>
            <a:endParaRPr lang="en-US" dirty="0" smtClean="0"/>
          </a:p>
          <a:p>
            <a:pPr lvl="1"/>
            <a:r>
              <a:rPr lang="en-US" i="1" dirty="0" smtClean="0"/>
              <a:t>Operational Costs Count</a:t>
            </a:r>
            <a:r>
              <a:rPr lang="en-US" dirty="0" smtClean="0"/>
              <a:t>:</a:t>
            </a:r>
          </a:p>
          <a:p>
            <a:pPr lvl="2"/>
            <a:r>
              <a:rPr lang="en-US" dirty="0" smtClean="0"/>
              <a:t>Cost of equipment purchases &lt;&lt; cost of ownership</a:t>
            </a:r>
            <a:endParaRPr lang="en-US" dirty="0"/>
          </a:p>
        </p:txBody>
      </p:sp>
      <p:sp>
        <p:nvSpPr>
          <p:cNvPr id="4" name="Date Placeholder 3"/>
          <p:cNvSpPr>
            <a:spLocks noGrp="1"/>
          </p:cNvSpPr>
          <p:nvPr>
            <p:ph type="dt" sz="half" idx="10"/>
          </p:nvPr>
        </p:nvSpPr>
        <p:spPr/>
        <p:txBody>
          <a:bodyPr/>
          <a:lstStyle/>
          <a:p>
            <a:fld id="{E2D4BE68-B18A-1541-B5CC-526BFBF340DA}"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loud Callout 45"/>
          <p:cNvSpPr/>
          <p:nvPr/>
        </p:nvSpPr>
        <p:spPr>
          <a:xfrm>
            <a:off x="6502401" y="1574800"/>
            <a:ext cx="2336800" cy="1134535"/>
          </a:xfrm>
          <a:prstGeom prst="cloudCallout">
            <a:avLst>
              <a:gd name="adj1" fmla="val -15748"/>
              <a:gd name="adj2" fmla="val 31514"/>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Internet</a:t>
            </a:r>
            <a:endParaRPr lang="en-US" sz="2400" dirty="0"/>
          </a:p>
        </p:txBody>
      </p:sp>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Server Provisioning</a:t>
            </a:r>
            <a:endParaRPr lang="en-US" dirty="0"/>
          </a:p>
        </p:txBody>
      </p:sp>
      <p:sp>
        <p:nvSpPr>
          <p:cNvPr id="4" name="Date Placeholder 3"/>
          <p:cNvSpPr>
            <a:spLocks noGrp="1"/>
          </p:cNvSpPr>
          <p:nvPr>
            <p:ph type="dt" sz="half" idx="10"/>
          </p:nvPr>
        </p:nvSpPr>
        <p:spPr/>
        <p:txBody>
          <a:bodyPr/>
          <a:lstStyle/>
          <a:p>
            <a:fld id="{7309A9CE-F2F6-474C-8AC0-992BBFAA84F7}"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graphicFrame>
        <p:nvGraphicFramePr>
          <p:cNvPr id="13" name="Table 12"/>
          <p:cNvGraphicFramePr>
            <a:graphicFrameLocks noGrp="1"/>
          </p:cNvGraphicFramePr>
          <p:nvPr/>
        </p:nvGraphicFramePr>
        <p:xfrm>
          <a:off x="275879" y="1614754"/>
          <a:ext cx="5645841" cy="4102624"/>
        </p:xfrm>
        <a:graphic>
          <a:graphicData uri="http://schemas.openxmlformats.org/drawingml/2006/table">
            <a:tbl>
              <a:tblPr/>
              <a:tblGrid>
                <a:gridCol w="3545940"/>
                <a:gridCol w="842475"/>
                <a:gridCol w="767030"/>
                <a:gridCol w="490396"/>
              </a:tblGrid>
              <a:tr h="254000">
                <a:tc>
                  <a:txBody>
                    <a:bodyPr/>
                    <a:lstStyle/>
                    <a:p>
                      <a:pPr algn="l" fontAlgn="b"/>
                      <a:r>
                        <a:rPr lang="en-US" sz="1600" b="0" i="0" u="none" strike="noStrike" dirty="0">
                          <a:latin typeface="Verdana"/>
                        </a:rPr>
                        <a:t>WSC Power Capacity</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8.00</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 Usage Effectiveness (PUE)</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1.50</a:t>
                      </a:r>
                    </a:p>
                  </a:txBody>
                  <a:tcPr marL="12574" marR="12574" marT="12574" marB="0" anchor="b">
                    <a:lnL>
                      <a:noFill/>
                    </a:lnL>
                    <a:lnR>
                      <a:noFill/>
                    </a:lnR>
                    <a:lnT>
                      <a:noFill/>
                    </a:lnT>
                    <a:lnB>
                      <a:noFill/>
                    </a:lnB>
                  </a:tcPr>
                </a:tc>
                <a:tc>
                  <a:txBody>
                    <a:bodyPr/>
                    <a:lstStyle/>
                    <a:p>
                      <a:pPr algn="r"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Power Share </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0.67</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5.36</a:t>
                      </a: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Power/Cooling Infrastructure</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0.33</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2.64</a:t>
                      </a:r>
                    </a:p>
                  </a:txBody>
                  <a:tcPr marL="12574" marR="12574" marT="12574" marB="0" anchor="b">
                    <a:lnL>
                      <a:noFill/>
                    </a:lnL>
                    <a:lnR>
                      <a:noFill/>
                    </a:lnR>
                    <a:lnT>
                      <a:noFill/>
                    </a:lnT>
                    <a:lnB>
                      <a:noFill/>
                    </a:lnB>
                  </a:tcPr>
                </a:tc>
                <a:tc>
                  <a:txBody>
                    <a:bodyPr/>
                    <a:lstStyle/>
                    <a:p>
                      <a:pPr algn="l" fontAlgn="b"/>
                      <a:r>
                        <a:rPr lang="en-US" sz="1600" b="0" i="0" u="none" strike="noStrike" dirty="0">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Measured Peak (W)</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145.00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Assume Average Pwr @ 0.8 Peak</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r" fontAlgn="b"/>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46000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 per Rack</a:t>
                      </a: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40.00</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Racks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Top of Rack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TOR Switch per L2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72</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 per L3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24.00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L3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3</a:t>
                      </a:r>
                    </a:p>
                  </a:txBody>
                  <a:tcPr marL="12574" marR="12574" marT="12574" marB="0" anchor="b">
                    <a:lnL>
                      <a:noFill/>
                    </a:lnL>
                    <a:lnR>
                      <a:noFill/>
                    </a:lnR>
                    <a:lnT>
                      <a:noFill/>
                    </a:lnT>
                    <a:lnB>
                      <a:noFill/>
                    </a:lnB>
                  </a:tcPr>
                </a:tc>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r>
            </a:tbl>
          </a:graphicData>
        </a:graphic>
      </p:graphicFrame>
      <p:sp>
        <p:nvSpPr>
          <p:cNvPr id="14" name="Rectangle 13"/>
          <p:cNvSpPr/>
          <p:nvPr/>
        </p:nvSpPr>
        <p:spPr>
          <a:xfrm>
            <a:off x="6434667" y="5333999"/>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50000"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34670" y="4876811"/>
            <a:ext cx="508000" cy="152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366934" y="5655734"/>
            <a:ext cx="850113" cy="369332"/>
          </a:xfrm>
          <a:prstGeom prst="rect">
            <a:avLst/>
          </a:prstGeom>
          <a:noFill/>
        </p:spPr>
        <p:txBody>
          <a:bodyPr wrap="none" rtlCol="0">
            <a:spAutoFit/>
          </a:bodyPr>
          <a:lstStyle/>
          <a:p>
            <a:r>
              <a:rPr lang="en-US" dirty="0" smtClean="0"/>
              <a:t>Rack …</a:t>
            </a:r>
            <a:endParaRPr lang="en-US" dirty="0"/>
          </a:p>
        </p:txBody>
      </p:sp>
      <p:sp>
        <p:nvSpPr>
          <p:cNvPr id="18" name="TextBox 17"/>
          <p:cNvSpPr txBox="1"/>
          <p:nvPr/>
        </p:nvSpPr>
        <p:spPr>
          <a:xfrm>
            <a:off x="7010400" y="5232400"/>
            <a:ext cx="787395" cy="369332"/>
          </a:xfrm>
          <a:prstGeom prst="rect">
            <a:avLst/>
          </a:prstGeom>
          <a:noFill/>
        </p:spPr>
        <p:txBody>
          <a:bodyPr wrap="none" rtlCol="0">
            <a:spAutoFit/>
          </a:bodyPr>
          <a:lstStyle/>
          <a:p>
            <a:r>
              <a:rPr lang="en-US" dirty="0" smtClean="0"/>
              <a:t>Server</a:t>
            </a:r>
            <a:endParaRPr lang="en-US" dirty="0"/>
          </a:p>
        </p:txBody>
      </p:sp>
      <p:sp>
        <p:nvSpPr>
          <p:cNvPr id="19" name="TextBox 18"/>
          <p:cNvSpPr txBox="1"/>
          <p:nvPr/>
        </p:nvSpPr>
        <p:spPr>
          <a:xfrm>
            <a:off x="7010401" y="4741335"/>
            <a:ext cx="1236486" cy="369332"/>
          </a:xfrm>
          <a:prstGeom prst="rect">
            <a:avLst/>
          </a:prstGeom>
          <a:noFill/>
        </p:spPr>
        <p:txBody>
          <a:bodyPr wrap="none" rtlCol="0">
            <a:spAutoFit/>
          </a:bodyPr>
          <a:lstStyle/>
          <a:p>
            <a:r>
              <a:rPr lang="en-US" dirty="0" smtClean="0"/>
              <a:t>TOR Switch</a:t>
            </a:r>
            <a:endParaRPr lang="en-US" dirty="0"/>
          </a:p>
        </p:txBody>
      </p:sp>
      <p:sp>
        <p:nvSpPr>
          <p:cNvPr id="20" name="Rectangle 19"/>
          <p:cNvSpPr/>
          <p:nvPr/>
        </p:nvSpPr>
        <p:spPr>
          <a:xfrm>
            <a:off x="6773338"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146263" y="2777065"/>
            <a:ext cx="1066405" cy="369332"/>
          </a:xfrm>
          <a:prstGeom prst="rect">
            <a:avLst/>
          </a:prstGeom>
          <a:noFill/>
        </p:spPr>
        <p:txBody>
          <a:bodyPr wrap="none" rtlCol="0">
            <a:spAutoFit/>
          </a:bodyPr>
          <a:lstStyle/>
          <a:p>
            <a:r>
              <a:rPr lang="en-US" dirty="0" smtClean="0"/>
              <a:t>L3 Switch</a:t>
            </a:r>
            <a:endParaRPr lang="en-US" dirty="0"/>
          </a:p>
        </p:txBody>
      </p:sp>
      <p:cxnSp>
        <p:nvCxnSpPr>
          <p:cNvPr id="23" name="Straight Connector 22"/>
          <p:cNvCxnSpPr>
            <a:stCxn id="20" idx="2"/>
            <a:endCxn id="15" idx="0"/>
          </p:cNvCxnSpPr>
          <p:nvPr/>
        </p:nvCxnSpPr>
        <p:spPr>
          <a:xfrm rot="5400000">
            <a:off x="6516795" y="4357793"/>
            <a:ext cx="606216" cy="2624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0"/>
            <a:endCxn id="26" idx="2"/>
          </p:cNvCxnSpPr>
          <p:nvPr/>
        </p:nvCxnSpPr>
        <p:spPr>
          <a:xfrm rot="5400000" flipH="1" flipV="1">
            <a:off x="7227994" y="3646594"/>
            <a:ext cx="606216" cy="168487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195737"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773338"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146261" y="3759199"/>
            <a:ext cx="1066405" cy="646331"/>
          </a:xfrm>
          <a:prstGeom prst="rect">
            <a:avLst/>
          </a:prstGeom>
          <a:noFill/>
        </p:spPr>
        <p:txBody>
          <a:bodyPr wrap="none" rtlCol="0">
            <a:spAutoFit/>
          </a:bodyPr>
          <a:lstStyle/>
          <a:p>
            <a:pPr algn="ctr"/>
            <a:r>
              <a:rPr lang="en-US" dirty="0" smtClean="0"/>
              <a:t>L2 Switch</a:t>
            </a:r>
          </a:p>
          <a:p>
            <a:pPr algn="ctr"/>
            <a:r>
              <a:rPr lang="en-US" dirty="0" smtClean="0"/>
              <a:t>…</a:t>
            </a:r>
            <a:endParaRPr lang="en-US" dirty="0"/>
          </a:p>
        </p:txBody>
      </p:sp>
      <p:sp>
        <p:nvSpPr>
          <p:cNvPr id="30" name="Rectangle 29"/>
          <p:cNvSpPr/>
          <p:nvPr/>
        </p:nvSpPr>
        <p:spPr>
          <a:xfrm>
            <a:off x="8195737"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28" idx="2"/>
            <a:endCxn id="20" idx="0"/>
          </p:cNvCxnSpPr>
          <p:nvPr/>
        </p:nvCxnSpPr>
        <p:spPr>
          <a:xfrm rot="5400000">
            <a:off x="6664966" y="3473027"/>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43" idx="0"/>
          </p:cNvCxnSpPr>
          <p:nvPr/>
        </p:nvCxnSpPr>
        <p:spPr>
          <a:xfrm rot="16200000" flipH="1">
            <a:off x="8150861" y="4408598"/>
            <a:ext cx="606216" cy="160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0" idx="2"/>
            <a:endCxn id="43" idx="0"/>
          </p:cNvCxnSpPr>
          <p:nvPr/>
        </p:nvCxnSpPr>
        <p:spPr>
          <a:xfrm rot="16200000" flipH="1">
            <a:off x="7439661" y="3697398"/>
            <a:ext cx="606216" cy="1583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8087366" y="3456094"/>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26" idx="0"/>
          </p:cNvCxnSpPr>
          <p:nvPr/>
        </p:nvCxnSpPr>
        <p:spPr>
          <a:xfrm>
            <a:off x="6968073" y="3186855"/>
            <a:ext cx="1405465" cy="5723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0" idx="0"/>
          </p:cNvCxnSpPr>
          <p:nvPr/>
        </p:nvCxnSpPr>
        <p:spPr>
          <a:xfrm rot="5400000" flipH="1" flipV="1">
            <a:off x="7401566" y="2770295"/>
            <a:ext cx="538479" cy="1439332"/>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8195733"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5400000">
            <a:off x="6886843" y="2484971"/>
            <a:ext cx="356394" cy="195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8139909" y="2494223"/>
            <a:ext cx="339461" cy="160079"/>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6434670" y="5113873"/>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WSC Case Study</a:t>
            </a:r>
            <a:br>
              <a:rPr lang="en-US" smtClean="0"/>
            </a:br>
            <a:r>
              <a:rPr lang="en-US" smtClean="0"/>
              <a:t>Capital Expenditure (Capex)</a:t>
            </a:r>
            <a:endParaRPr lang="en-US" dirty="0"/>
          </a:p>
        </p:txBody>
      </p:sp>
      <p:sp>
        <p:nvSpPr>
          <p:cNvPr id="12" name="Content Placeholder 11"/>
          <p:cNvSpPr>
            <a:spLocks noGrp="1"/>
          </p:cNvSpPr>
          <p:nvPr>
            <p:ph idx="1"/>
          </p:nvPr>
        </p:nvSpPr>
        <p:spPr>
          <a:xfrm>
            <a:off x="457200" y="1608720"/>
            <a:ext cx="8229600" cy="643466"/>
          </a:xfrm>
        </p:spPr>
        <p:txBody>
          <a:bodyPr/>
          <a:lstStyle/>
          <a:p>
            <a:r>
              <a:rPr lang="en-US" dirty="0" smtClean="0"/>
              <a:t>Facility cost and total IT cost about the same</a:t>
            </a:r>
            <a:endParaRPr lang="en-US" dirty="0"/>
          </a:p>
        </p:txBody>
      </p:sp>
      <p:sp>
        <p:nvSpPr>
          <p:cNvPr id="4" name="Date Placeholder 3"/>
          <p:cNvSpPr>
            <a:spLocks noGrp="1"/>
          </p:cNvSpPr>
          <p:nvPr>
            <p:ph type="dt" sz="half" idx="10"/>
          </p:nvPr>
        </p:nvSpPr>
        <p:spPr/>
        <p:txBody>
          <a:bodyPr/>
          <a:lstStyle/>
          <a:p>
            <a:fld id="{6BAF338C-5692-4446-B96C-45E9D9037E7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graphicFrame>
        <p:nvGraphicFramePr>
          <p:cNvPr id="7" name="Table 6"/>
          <p:cNvGraphicFramePr>
            <a:graphicFrameLocks noGrp="1"/>
          </p:cNvGraphicFramePr>
          <p:nvPr/>
        </p:nvGraphicFramePr>
        <p:xfrm>
          <a:off x="1524000" y="2193529"/>
          <a:ext cx="6096000" cy="1793610"/>
        </p:xfrm>
        <a:graphic>
          <a:graphicData uri="http://schemas.openxmlformats.org/drawingml/2006/table">
            <a:tbl>
              <a:tblPr/>
              <a:tblGrid>
                <a:gridCol w="3308195"/>
                <a:gridCol w="1164683"/>
                <a:gridCol w="1623122"/>
              </a:tblGrid>
              <a:tr h="250283">
                <a:tc>
                  <a:txBody>
                    <a:bodyPr/>
                    <a:lstStyle/>
                    <a:p>
                      <a:pPr algn="l" fontAlgn="b"/>
                      <a:r>
                        <a:rPr lang="en-US" sz="1600" b="0" i="0" u="none" strike="noStrike">
                          <a:latin typeface="Verdana"/>
                        </a:rPr>
                        <a:t>Facility Cost</a:t>
                      </a:r>
                    </a:p>
                  </a:txBody>
                  <a:tcPr marL="12390" marR="12390" marT="12390" marB="0" anchor="b">
                    <a:lnL>
                      <a:noFill/>
                    </a:lnL>
                    <a:lnR>
                      <a:noFill/>
                    </a:lnR>
                    <a:lnT>
                      <a:noFill/>
                    </a:lnT>
                    <a:lnB>
                      <a:noFill/>
                    </a:lnB>
                  </a:tcPr>
                </a:tc>
                <a:tc>
                  <a:txBody>
                    <a:bodyPr/>
                    <a:lstStyle/>
                    <a:p>
                      <a:pPr algn="l" fontAlgn="b"/>
                      <a:endParaRPr lang="en-US" sz="1600" b="0" i="0" u="none" strike="noStrike">
                        <a:latin typeface="Verdana"/>
                      </a:endParaRP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$88,000,000 </a:t>
                      </a:r>
                    </a:p>
                  </a:txBody>
                  <a:tcPr marL="12390" marR="12390" marT="12390" marB="0" anchor="b">
                    <a:lnL>
                      <a:noFill/>
                    </a:lnL>
                    <a:lnR>
                      <a:noFill/>
                    </a:lnR>
                    <a:lnT>
                      <a:noFill/>
                    </a:lnT>
                    <a:lnB>
                      <a:noFill/>
                    </a:lnB>
                  </a:tcPr>
                </a:tc>
              </a:tr>
              <a:tr h="250283">
                <a:tc>
                  <a:txBody>
                    <a:bodyPr/>
                    <a:lstStyle/>
                    <a:p>
                      <a:pPr algn="l" fontAlgn="b"/>
                      <a:r>
                        <a:rPr lang="en-US" sz="1600" b="0" i="0" u="none" strike="noStrike">
                          <a:latin typeface="Verdana"/>
                        </a:rPr>
                        <a:t>Total Server Cost</a:t>
                      </a: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$1,450 </a:t>
                      </a: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$66,700,000 </a:t>
                      </a:r>
                    </a:p>
                  </a:txBody>
                  <a:tcPr marL="12390" marR="12390" marT="12390" marB="0" anchor="b">
                    <a:lnL>
                      <a:noFill/>
                    </a:lnL>
                    <a:lnR>
                      <a:noFill/>
                    </a:lnR>
                    <a:lnT>
                      <a:noFill/>
                    </a:lnT>
                    <a:lnB>
                      <a:noFill/>
                    </a:lnB>
                  </a:tcPr>
                </a:tc>
              </a:tr>
              <a:tr h="250283">
                <a:tc>
                  <a:txBody>
                    <a:bodyPr/>
                    <a:lstStyle/>
                    <a:p>
                      <a:pPr algn="l" fontAlgn="b"/>
                      <a:r>
                        <a:rPr lang="en-US" sz="1600" b="0" i="0" u="none" strike="noStrike">
                          <a:latin typeface="Verdana"/>
                        </a:rPr>
                        <a:t>TOR Switch Cost</a:t>
                      </a: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$1,400 </a:t>
                      </a: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$1,610,000 </a:t>
                      </a:r>
                    </a:p>
                  </a:txBody>
                  <a:tcPr marL="12390" marR="12390" marT="12390" marB="0" anchor="b">
                    <a:lnL>
                      <a:noFill/>
                    </a:lnL>
                    <a:lnR>
                      <a:noFill/>
                    </a:lnR>
                    <a:lnT>
                      <a:noFill/>
                    </a:lnT>
                    <a:lnB>
                      <a:noFill/>
                    </a:lnB>
                  </a:tcPr>
                </a:tc>
              </a:tr>
              <a:tr h="250283">
                <a:tc>
                  <a:txBody>
                    <a:bodyPr/>
                    <a:lstStyle/>
                    <a:p>
                      <a:pPr algn="l" fontAlgn="b"/>
                      <a:r>
                        <a:rPr lang="en-US" sz="1600" b="0" i="0" u="none" strike="noStrike">
                          <a:latin typeface="Verdana"/>
                        </a:rPr>
                        <a:t>L2 Switch Cost</a:t>
                      </a: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$140,000 </a:t>
                      </a: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$10,080,000 </a:t>
                      </a:r>
                    </a:p>
                  </a:txBody>
                  <a:tcPr marL="12390" marR="12390" marT="12390" marB="0" anchor="b">
                    <a:lnL>
                      <a:noFill/>
                    </a:lnL>
                    <a:lnR>
                      <a:noFill/>
                    </a:lnR>
                    <a:lnT>
                      <a:noFill/>
                    </a:lnT>
                    <a:lnB>
                      <a:noFill/>
                    </a:lnB>
                  </a:tcPr>
                </a:tc>
              </a:tr>
              <a:tr h="250283">
                <a:tc>
                  <a:txBody>
                    <a:bodyPr/>
                    <a:lstStyle/>
                    <a:p>
                      <a:pPr algn="l" fontAlgn="b"/>
                      <a:r>
                        <a:rPr lang="en-US" sz="1600" b="0" i="0" u="none" strike="noStrike">
                          <a:latin typeface="Verdana"/>
                        </a:rPr>
                        <a:t>L3 Switch Cost</a:t>
                      </a: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$280,000 </a:t>
                      </a: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$840,000 </a:t>
                      </a:r>
                    </a:p>
                  </a:txBody>
                  <a:tcPr marL="12390" marR="12390" marT="12390" marB="0" anchor="b">
                    <a:lnL>
                      <a:noFill/>
                    </a:lnL>
                    <a:lnR>
                      <a:noFill/>
                    </a:lnR>
                    <a:lnT>
                      <a:noFill/>
                    </a:lnT>
                    <a:lnB>
                      <a:noFill/>
                    </a:lnB>
                  </a:tcPr>
                </a:tc>
              </a:tr>
              <a:tr h="250283">
                <a:tc>
                  <a:txBody>
                    <a:bodyPr/>
                    <a:lstStyle/>
                    <a:p>
                      <a:pPr algn="l" fontAlgn="b"/>
                      <a:r>
                        <a:rPr lang="en-US" sz="1600" b="0" i="0" u="none" strike="noStrike">
                          <a:latin typeface="Verdana"/>
                        </a:rPr>
                        <a:t>Total Network Cost</a:t>
                      </a:r>
                    </a:p>
                  </a:txBody>
                  <a:tcPr marL="12390" marR="12390" marT="12390" marB="0" anchor="b">
                    <a:lnL>
                      <a:noFill/>
                    </a:lnL>
                    <a:lnR>
                      <a:noFill/>
                    </a:lnR>
                    <a:lnT>
                      <a:noFill/>
                    </a:lnT>
                    <a:lnB>
                      <a:noFill/>
                    </a:lnB>
                  </a:tcPr>
                </a:tc>
                <a:tc>
                  <a:txBody>
                    <a:bodyPr/>
                    <a:lstStyle/>
                    <a:p>
                      <a:pPr algn="l" fontAlgn="b"/>
                      <a:endParaRPr lang="en-US" sz="1600" b="0" i="0" u="none" strike="noStrike">
                        <a:latin typeface="Verdana"/>
                      </a:endParaRPr>
                    </a:p>
                  </a:txBody>
                  <a:tcPr marL="12390" marR="12390" marT="12390" marB="0" anchor="b">
                    <a:lnL>
                      <a:noFill/>
                    </a:lnL>
                    <a:lnR>
                      <a:noFill/>
                    </a:lnR>
                    <a:lnT>
                      <a:noFill/>
                    </a:lnT>
                    <a:lnB>
                      <a:noFill/>
                    </a:lnB>
                  </a:tcPr>
                </a:tc>
                <a:tc>
                  <a:txBody>
                    <a:bodyPr/>
                    <a:lstStyle/>
                    <a:p>
                      <a:pPr algn="r" fontAlgn="b"/>
                      <a:r>
                        <a:rPr lang="en-US" sz="1600" b="0" i="0" u="none" strike="noStrike">
                          <a:latin typeface="Verdana"/>
                        </a:rPr>
                        <a:t>$12,530,000 </a:t>
                      </a:r>
                    </a:p>
                  </a:txBody>
                  <a:tcPr marL="12390" marR="12390" marT="12390" marB="0" anchor="b">
                    <a:lnL>
                      <a:noFill/>
                    </a:lnL>
                    <a:lnR>
                      <a:noFill/>
                    </a:lnR>
                    <a:lnT>
                      <a:noFill/>
                    </a:lnT>
                    <a:lnB>
                      <a:noFill/>
                    </a:lnB>
                  </a:tcPr>
                </a:tc>
              </a:tr>
              <a:tr h="250283">
                <a:tc>
                  <a:txBody>
                    <a:bodyPr/>
                    <a:lstStyle/>
                    <a:p>
                      <a:pPr algn="l" fontAlgn="b"/>
                      <a:r>
                        <a:rPr lang="en-US" sz="1600" b="0" i="0" u="none" strike="noStrike">
                          <a:latin typeface="Verdana"/>
                        </a:rPr>
                        <a:t>Total Cost</a:t>
                      </a:r>
                    </a:p>
                  </a:txBody>
                  <a:tcPr marL="12390" marR="12390" marT="12390" marB="0" anchor="b">
                    <a:lnL>
                      <a:noFill/>
                    </a:lnL>
                    <a:lnR>
                      <a:noFill/>
                    </a:lnR>
                    <a:lnT>
                      <a:noFill/>
                    </a:lnT>
                    <a:lnB>
                      <a:noFill/>
                    </a:lnB>
                  </a:tcPr>
                </a:tc>
                <a:tc>
                  <a:txBody>
                    <a:bodyPr/>
                    <a:lstStyle/>
                    <a:p>
                      <a:pPr algn="l" fontAlgn="b"/>
                      <a:endParaRPr lang="en-US" sz="1600" b="0" i="0" u="none" strike="noStrike">
                        <a:latin typeface="Verdana"/>
                      </a:endParaRPr>
                    </a:p>
                  </a:txBody>
                  <a:tcPr marL="12390" marR="12390" marT="12390" marB="0" anchor="b">
                    <a:lnL>
                      <a:noFill/>
                    </a:lnL>
                    <a:lnR>
                      <a:noFill/>
                    </a:lnR>
                    <a:lnT>
                      <a:noFill/>
                    </a:lnT>
                    <a:lnB>
                      <a:noFill/>
                    </a:lnB>
                  </a:tcPr>
                </a:tc>
                <a:tc>
                  <a:txBody>
                    <a:bodyPr/>
                    <a:lstStyle/>
                    <a:p>
                      <a:pPr algn="r" fontAlgn="b"/>
                      <a:r>
                        <a:rPr lang="en-US" sz="1600" b="0" i="0" u="none" strike="noStrike" dirty="0">
                          <a:latin typeface="Verdana"/>
                        </a:rPr>
                        <a:t>$167,230,000 </a:t>
                      </a:r>
                    </a:p>
                  </a:txBody>
                  <a:tcPr marL="12390" marR="12390" marT="12390"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WSC</a:t>
            </a:r>
            <a:endParaRPr lang="en-US" dirty="0"/>
          </a:p>
        </p:txBody>
      </p:sp>
      <p:sp>
        <p:nvSpPr>
          <p:cNvPr id="3" name="Content Placeholder 2"/>
          <p:cNvSpPr>
            <a:spLocks noGrp="1"/>
          </p:cNvSpPr>
          <p:nvPr>
            <p:ph idx="1"/>
          </p:nvPr>
        </p:nvSpPr>
        <p:spPr/>
        <p:txBody>
          <a:bodyPr/>
          <a:lstStyle/>
          <a:p>
            <a:r>
              <a:rPr lang="en-US" dirty="0" smtClean="0"/>
              <a:t>US account practice allow converting Capital Expenditure (CAPEX) into Operational Expenditure (OPEX) by amortizing costs over time period</a:t>
            </a:r>
          </a:p>
          <a:p>
            <a:pPr lvl="1"/>
            <a:r>
              <a:rPr lang="en-US" dirty="0" smtClean="0"/>
              <a:t>Servers 3 years </a:t>
            </a:r>
          </a:p>
          <a:p>
            <a:pPr lvl="1"/>
            <a:r>
              <a:rPr lang="en-US" dirty="0" smtClean="0"/>
              <a:t>Networking gear 4 years</a:t>
            </a:r>
          </a:p>
          <a:p>
            <a:pPr lvl="1"/>
            <a:r>
              <a:rPr lang="en-US" dirty="0" smtClean="0"/>
              <a:t>Facility 10 years</a:t>
            </a:r>
          </a:p>
          <a:p>
            <a:endParaRPr lang="en-US" dirty="0" smtClean="0"/>
          </a:p>
          <a:p>
            <a:pPr lvl="1"/>
            <a:endParaRPr lang="en-US" dirty="0"/>
          </a:p>
        </p:txBody>
      </p:sp>
      <p:sp>
        <p:nvSpPr>
          <p:cNvPr id="4" name="Date Placeholder 3"/>
          <p:cNvSpPr>
            <a:spLocks noGrp="1"/>
          </p:cNvSpPr>
          <p:nvPr>
            <p:ph type="dt" sz="half" idx="10"/>
          </p:nvPr>
        </p:nvSpPr>
        <p:spPr/>
        <p:txBody>
          <a:bodyPr/>
          <a:lstStyle/>
          <a:p>
            <a:fld id="{7CA65101-0DE2-D44B-A012-79E313B761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Operational Expense (</a:t>
            </a:r>
            <a:r>
              <a:rPr lang="en-US" dirty="0" err="1" smtClean="0"/>
              <a:t>Opex</a:t>
            </a:r>
            <a:r>
              <a:rPr lang="en-US" dirty="0" smtClean="0"/>
              <a:t>)</a:t>
            </a:r>
            <a:endParaRPr lang="en-US" dirty="0"/>
          </a:p>
        </p:txBody>
      </p:sp>
      <p:sp>
        <p:nvSpPr>
          <p:cNvPr id="4" name="Date Placeholder 3"/>
          <p:cNvSpPr>
            <a:spLocks noGrp="1"/>
          </p:cNvSpPr>
          <p:nvPr>
            <p:ph type="dt" sz="half" idx="10"/>
          </p:nvPr>
        </p:nvSpPr>
        <p:spPr/>
        <p:txBody>
          <a:bodyPr/>
          <a:lstStyle/>
          <a:p>
            <a:fld id="{3F82274D-ED60-EE4E-8EC0-A3B9C416F5AA}" type="datetime1">
              <a:rPr lang="en-US" smtClean="0"/>
              <a:pPr/>
              <a:t>8/4/2011</a:t>
            </a:fld>
            <a:endParaRPr lang="en-US"/>
          </a:p>
        </p:txBody>
      </p:sp>
      <p:sp>
        <p:nvSpPr>
          <p:cNvPr id="5" name="Footer Placeholder 4"/>
          <p:cNvSpPr>
            <a:spLocks noGrp="1"/>
          </p:cNvSpPr>
          <p:nvPr>
            <p:ph type="ftr" sz="quarter" idx="11"/>
          </p:nvPr>
        </p:nvSpPr>
        <p:spPr/>
        <p:txBody>
          <a:bodyPr/>
          <a:lstStyle/>
          <a:p>
            <a:r>
              <a:rPr lang="en-US" smtClean="0"/>
              <a:t>Fall 2010 -- Lecture #37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graphicFrame>
        <p:nvGraphicFramePr>
          <p:cNvPr id="12" name="Table 11"/>
          <p:cNvGraphicFramePr>
            <a:graphicFrameLocks noGrp="1"/>
          </p:cNvGraphicFramePr>
          <p:nvPr/>
        </p:nvGraphicFramePr>
        <p:xfrm>
          <a:off x="1964262" y="2097905"/>
          <a:ext cx="6265337" cy="2293056"/>
        </p:xfrm>
        <a:graphic>
          <a:graphicData uri="http://schemas.openxmlformats.org/drawingml/2006/table">
            <a:tbl>
              <a:tblPr/>
              <a:tblGrid>
                <a:gridCol w="1739828"/>
                <a:gridCol w="405524"/>
                <a:gridCol w="1569769"/>
                <a:gridCol w="1804575"/>
                <a:gridCol w="745641"/>
              </a:tblGrid>
              <a:tr h="221076">
                <a:tc>
                  <a:txBody>
                    <a:bodyPr/>
                    <a:lstStyle/>
                    <a:p>
                      <a:pPr algn="l" fontAlgn="b"/>
                      <a:r>
                        <a:rPr lang="en-US" sz="1600" b="0" i="0" u="none" strike="noStrike">
                          <a:latin typeface="Verdana"/>
                        </a:rPr>
                        <a:t>Server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3</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$66,700,000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2,000,000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55%</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Network</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4</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$12,530,000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295,000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Facility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$88,000,000 </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Pwr&amp;Cooling</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$72,160,000 </a:t>
                      </a: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$625,000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Other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$15,840,000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140,000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4</a:t>
                      </a:r>
                      <a:r>
                        <a:rPr lang="en-US" sz="1600" b="0" i="0" u="none" strike="noStrike" dirty="0" smtClean="0">
                          <a:latin typeface="Verdana"/>
                        </a:rPr>
                        <a:t>%</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dirty="0">
                          <a:latin typeface="Verdana"/>
                        </a:rPr>
                        <a:t>Amortized</a:t>
                      </a:r>
                      <a:r>
                        <a:rPr lang="en-US" sz="1600" b="0" i="0" u="none" strike="noStrike" dirty="0" smtClean="0">
                          <a:latin typeface="Verdana"/>
                        </a:rPr>
                        <a:t> Cost</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$3,060,000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Power (8MW)</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$0.07</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475,000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People (3)</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$85,000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2%</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Total Monthly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$3,620,000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100%</a:t>
                      </a:r>
                    </a:p>
                  </a:txBody>
                  <a:tcPr marL="10944" marR="10944" marT="10944" marB="0" anchor="b">
                    <a:lnL>
                      <a:noFill/>
                    </a:lnL>
                    <a:lnR>
                      <a:noFill/>
                    </a:lnR>
                    <a:lnT>
                      <a:noFill/>
                    </a:lnT>
                    <a:lnB>
                      <a:noFill/>
                    </a:lnB>
                  </a:tcPr>
                </a:tc>
              </a:tr>
            </a:tbl>
          </a:graphicData>
        </a:graphic>
      </p:graphicFrame>
      <p:sp>
        <p:nvSpPr>
          <p:cNvPr id="13" name="TextBox 12"/>
          <p:cNvSpPr txBox="1"/>
          <p:nvPr/>
        </p:nvSpPr>
        <p:spPr>
          <a:xfrm>
            <a:off x="6146792" y="1557873"/>
            <a:ext cx="1441420" cy="369332"/>
          </a:xfrm>
          <a:prstGeom prst="rect">
            <a:avLst/>
          </a:prstGeom>
          <a:noFill/>
        </p:spPr>
        <p:txBody>
          <a:bodyPr wrap="none" rtlCol="0">
            <a:spAutoFit/>
          </a:bodyPr>
          <a:lstStyle/>
          <a:p>
            <a:r>
              <a:rPr lang="en-US" dirty="0" smtClean="0"/>
              <a:t>Monthly Cost</a:t>
            </a:r>
            <a:endParaRPr lang="en-US" dirty="0"/>
          </a:p>
        </p:txBody>
      </p:sp>
      <p:cxnSp>
        <p:nvCxnSpPr>
          <p:cNvPr id="15" name="Straight Connector 14"/>
          <p:cNvCxnSpPr/>
          <p:nvPr/>
        </p:nvCxnSpPr>
        <p:spPr>
          <a:xfrm>
            <a:off x="355593" y="3354393"/>
            <a:ext cx="7907866"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4538" y="1337740"/>
            <a:ext cx="1400819" cy="646331"/>
          </a:xfrm>
          <a:prstGeom prst="rect">
            <a:avLst/>
          </a:prstGeom>
          <a:noFill/>
        </p:spPr>
        <p:txBody>
          <a:bodyPr wrap="none" rtlCol="0">
            <a:spAutoFit/>
          </a:bodyPr>
          <a:lstStyle/>
          <a:p>
            <a:pPr algn="r"/>
            <a:r>
              <a:rPr lang="en-US" dirty="0" smtClean="0"/>
              <a:t>Years</a:t>
            </a:r>
          </a:p>
          <a:p>
            <a:pPr algn="r"/>
            <a:r>
              <a:rPr lang="en-US" dirty="0" smtClean="0"/>
              <a:t>Amortization</a:t>
            </a:r>
            <a:endParaRPr lang="en-US" dirty="0"/>
          </a:p>
        </p:txBody>
      </p:sp>
      <p:sp>
        <p:nvSpPr>
          <p:cNvPr id="25" name="TextBox 24"/>
          <p:cNvSpPr txBox="1"/>
          <p:nvPr/>
        </p:nvSpPr>
        <p:spPr>
          <a:xfrm>
            <a:off x="3386673" y="4233341"/>
            <a:ext cx="822386" cy="369332"/>
          </a:xfrm>
          <a:prstGeom prst="rect">
            <a:avLst/>
          </a:prstGeom>
          <a:noFill/>
        </p:spPr>
        <p:txBody>
          <a:bodyPr wrap="none" rtlCol="0">
            <a:spAutoFit/>
          </a:bodyPr>
          <a:lstStyle/>
          <a:p>
            <a:r>
              <a:rPr lang="en-US" dirty="0" smtClean="0"/>
              <a:t>$/kWh</a:t>
            </a:r>
            <a:endParaRPr lang="en-US" dirty="0"/>
          </a:p>
        </p:txBody>
      </p:sp>
      <p:cxnSp>
        <p:nvCxnSpPr>
          <p:cNvPr id="26" name="Straight Arrow Connector 25"/>
          <p:cNvCxnSpPr/>
          <p:nvPr/>
        </p:nvCxnSpPr>
        <p:spPr>
          <a:xfrm flipV="1">
            <a:off x="3963194" y="3860800"/>
            <a:ext cx="879739" cy="406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4557" y="2082806"/>
            <a:ext cx="1206681" cy="923330"/>
          </a:xfrm>
          <a:prstGeom prst="rect">
            <a:avLst/>
          </a:prstGeom>
          <a:noFill/>
        </p:spPr>
        <p:txBody>
          <a:bodyPr wrap="none" rtlCol="0">
            <a:spAutoFit/>
          </a:bodyPr>
          <a:lstStyle/>
          <a:p>
            <a:pPr algn="r"/>
            <a:r>
              <a:rPr lang="en-US" i="1" dirty="0" smtClean="0"/>
              <a:t>Amortized</a:t>
            </a:r>
          </a:p>
          <a:p>
            <a:pPr algn="r"/>
            <a:r>
              <a:rPr lang="en-US" i="1" dirty="0" smtClean="0"/>
              <a:t>Capital</a:t>
            </a:r>
          </a:p>
          <a:p>
            <a:pPr algn="r"/>
            <a:r>
              <a:rPr lang="en-US" i="1" dirty="0" smtClean="0"/>
              <a:t>Expense</a:t>
            </a:r>
            <a:endParaRPr lang="en-US" i="1" dirty="0"/>
          </a:p>
        </p:txBody>
      </p:sp>
      <p:sp>
        <p:nvSpPr>
          <p:cNvPr id="28" name="TextBox 27"/>
          <p:cNvSpPr txBox="1"/>
          <p:nvPr/>
        </p:nvSpPr>
        <p:spPr>
          <a:xfrm>
            <a:off x="354927" y="3251207"/>
            <a:ext cx="1356311" cy="646331"/>
          </a:xfrm>
          <a:prstGeom prst="rect">
            <a:avLst/>
          </a:prstGeom>
          <a:noFill/>
        </p:spPr>
        <p:txBody>
          <a:bodyPr wrap="none" rtlCol="0">
            <a:spAutoFit/>
          </a:bodyPr>
          <a:lstStyle/>
          <a:p>
            <a:pPr algn="r"/>
            <a:r>
              <a:rPr lang="en-US" i="1" dirty="0" smtClean="0"/>
              <a:t>Operational</a:t>
            </a:r>
          </a:p>
          <a:p>
            <a:pPr algn="r"/>
            <a:r>
              <a:rPr lang="en-US" i="1" dirty="0" smtClean="0"/>
              <a:t>Expense</a:t>
            </a:r>
            <a:endParaRPr lang="en-US" i="1" dirty="0"/>
          </a:p>
        </p:txBody>
      </p:sp>
      <p:sp>
        <p:nvSpPr>
          <p:cNvPr id="18" name="Content Placeholder 17"/>
          <p:cNvSpPr>
            <a:spLocks noGrp="1"/>
          </p:cNvSpPr>
          <p:nvPr>
            <p:ph idx="1"/>
          </p:nvPr>
        </p:nvSpPr>
        <p:spPr>
          <a:xfrm>
            <a:off x="457199" y="4673600"/>
            <a:ext cx="8449733" cy="1676400"/>
          </a:xfrm>
        </p:spPr>
        <p:txBody>
          <a:bodyPr>
            <a:normAutofit lnSpcReduction="10000"/>
          </a:bodyPr>
          <a:lstStyle/>
          <a:p>
            <a:pPr marL="342900" lvl="1" indent="-342900">
              <a:buFont typeface="Arial"/>
              <a:buChar char="•"/>
            </a:pPr>
            <a:r>
              <a:rPr lang="en-US" dirty="0" smtClean="0"/>
              <a:t>Monthly Power costs</a:t>
            </a:r>
          </a:p>
          <a:p>
            <a:pPr marL="742950" lvl="2" indent="-342900"/>
            <a:r>
              <a:rPr lang="en-US" dirty="0" smtClean="0"/>
              <a:t>$475k for electricity</a:t>
            </a:r>
          </a:p>
          <a:p>
            <a:pPr marL="742950" lvl="2" indent="-342900"/>
            <a:r>
              <a:rPr lang="en-US" dirty="0" smtClean="0"/>
              <a:t>$625k + $140k to amortize facility power distribution and cooling</a:t>
            </a:r>
          </a:p>
          <a:p>
            <a:pPr marL="342900" lvl="1" indent="-342900">
              <a:buFont typeface="Arial"/>
              <a:buChar char="•"/>
            </a:pPr>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does a watt cost in a WSC?</a:t>
            </a:r>
            <a:endParaRPr lang="en-US" dirty="0"/>
          </a:p>
        </p:txBody>
      </p:sp>
      <p:sp>
        <p:nvSpPr>
          <p:cNvPr id="3" name="Content Placeholder 2"/>
          <p:cNvSpPr>
            <a:spLocks noGrp="1"/>
          </p:cNvSpPr>
          <p:nvPr>
            <p:ph idx="1"/>
          </p:nvPr>
        </p:nvSpPr>
        <p:spPr/>
        <p:txBody>
          <a:bodyPr>
            <a:normAutofit lnSpcReduction="10000"/>
          </a:bodyPr>
          <a:lstStyle/>
          <a:p>
            <a:r>
              <a:rPr lang="en-US" dirty="0" smtClean="0"/>
              <a:t>8 MW facility</a:t>
            </a:r>
          </a:p>
          <a:p>
            <a:r>
              <a:rPr lang="en-US" dirty="0" smtClean="0"/>
              <a:t>Amortized facility, including power distribution and cooling is $625k + $140k = $765k</a:t>
            </a:r>
          </a:p>
          <a:p>
            <a:r>
              <a:rPr lang="en-US" dirty="0" smtClean="0"/>
              <a:t>Monthly Power Usage = $475k</a:t>
            </a:r>
          </a:p>
          <a:p>
            <a:r>
              <a:rPr lang="en-US" dirty="0" smtClean="0"/>
              <a:t>$/</a:t>
            </a:r>
            <a:r>
              <a:rPr lang="en-US" dirty="0" smtClean="0"/>
              <a:t>Year </a:t>
            </a:r>
            <a:r>
              <a:rPr lang="en-US" dirty="0" smtClean="0"/>
              <a:t>= ($765k+$475k)*12/8M = $1.86 or about $2 per year</a:t>
            </a:r>
          </a:p>
          <a:p>
            <a:r>
              <a:rPr lang="en-US" dirty="0" smtClean="0"/>
              <a:t>To save a watt, if spend more than $2 a year, lose money</a:t>
            </a:r>
            <a:endParaRPr lang="en-US" dirty="0"/>
          </a:p>
        </p:txBody>
      </p:sp>
      <p:sp>
        <p:nvSpPr>
          <p:cNvPr id="4" name="Date Placeholder 3"/>
          <p:cNvSpPr>
            <a:spLocks noGrp="1"/>
          </p:cNvSpPr>
          <p:nvPr>
            <p:ph type="dt" sz="half" idx="10"/>
          </p:nvPr>
        </p:nvSpPr>
        <p:spPr/>
        <p:txBody>
          <a:bodyPr/>
          <a:lstStyle/>
          <a:p>
            <a:fld id="{7CA65101-0DE2-D44B-A012-79E313B761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Cloud Computing</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Warehouse Scale Computers</a:t>
            </a:r>
          </a:p>
          <a:p>
            <a:r>
              <a:rPr lang="en-US" dirty="0" smtClean="0">
                <a:solidFill>
                  <a:schemeClr val="bg1">
                    <a:lumMod val="65000"/>
                  </a:schemeClr>
                </a:solidFill>
              </a:rPr>
              <a:t>Break</a:t>
            </a:r>
            <a:endParaRPr lang="en-US" dirty="0" smtClean="0">
              <a:solidFill>
                <a:schemeClr val="bg1">
                  <a:lumMod val="65000"/>
                </a:schemeClr>
              </a:solidFill>
            </a:endParaRPr>
          </a:p>
          <a:p>
            <a:r>
              <a:rPr lang="en-US" dirty="0" smtClean="0">
                <a:solidFill>
                  <a:schemeClr val="bg1">
                    <a:lumMod val="65000"/>
                  </a:schemeClr>
                </a:solidFill>
              </a:rPr>
              <a:t>Power Usage Effectiveness</a:t>
            </a:r>
            <a:endParaRPr lang="en-US" dirty="0" smtClean="0">
              <a:solidFill>
                <a:schemeClr val="bg1">
                  <a:lumMod val="65000"/>
                </a:schemeClr>
              </a:solidFill>
            </a:endParaRPr>
          </a:p>
          <a:p>
            <a:r>
              <a:rPr lang="en-US" dirty="0" smtClean="0">
                <a:solidFill>
                  <a:schemeClr val="bg1">
                    <a:lumMod val="65000"/>
                  </a:schemeClr>
                </a:solidFill>
              </a:rPr>
              <a:t>WSC Costs</a:t>
            </a:r>
          </a:p>
          <a:p>
            <a:r>
              <a:rPr lang="en-US" dirty="0" smtClean="0">
                <a:solidFill>
                  <a:schemeClr val="bg1">
                    <a:lumMod val="65000"/>
                  </a:schemeClr>
                </a:solidFill>
              </a:rPr>
              <a:t>Request Level Parallelism (If time)</a:t>
            </a:r>
          </a:p>
        </p:txBody>
      </p:sp>
      <p:sp>
        <p:nvSpPr>
          <p:cNvPr id="4" name="Date Placeholder 3"/>
          <p:cNvSpPr>
            <a:spLocks noGrp="1"/>
          </p:cNvSpPr>
          <p:nvPr>
            <p:ph type="dt" sz="half" idx="10"/>
          </p:nvPr>
        </p:nvSpPr>
        <p:spPr/>
        <p:txBody>
          <a:bodyPr/>
          <a:lstStyle/>
          <a:p>
            <a:fld id="{5169C63E-CBCA-AF44-98F9-999FB4FBB6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 Rotating Disks with Flash?</a:t>
            </a:r>
            <a:endParaRPr lang="en-US" dirty="0"/>
          </a:p>
        </p:txBody>
      </p:sp>
      <p:sp>
        <p:nvSpPr>
          <p:cNvPr id="3" name="Content Placeholder 2"/>
          <p:cNvSpPr>
            <a:spLocks noGrp="1"/>
          </p:cNvSpPr>
          <p:nvPr>
            <p:ph idx="1"/>
          </p:nvPr>
        </p:nvSpPr>
        <p:spPr>
          <a:xfrm>
            <a:off x="457201" y="1210733"/>
            <a:ext cx="8229600" cy="4525963"/>
          </a:xfrm>
        </p:spPr>
        <p:txBody>
          <a:bodyPr/>
          <a:lstStyle/>
          <a:p>
            <a:r>
              <a:rPr lang="en-US" dirty="0" smtClean="0"/>
              <a:t>Flash is non-volatile semiconductor memory</a:t>
            </a:r>
          </a:p>
          <a:p>
            <a:pPr lvl="1"/>
            <a:r>
              <a:rPr lang="en-US" dirty="0" smtClean="0"/>
              <a:t>Costs about $20 / GB, Capacity about 10 GB</a:t>
            </a:r>
          </a:p>
          <a:p>
            <a:pPr lvl="1"/>
            <a:r>
              <a:rPr lang="en-US" dirty="0" smtClean="0"/>
              <a:t>Power about 0.01 Watts</a:t>
            </a:r>
          </a:p>
          <a:p>
            <a:r>
              <a:rPr lang="en-US" dirty="0" smtClean="0"/>
              <a:t>Disk is non-volatile rotating storage</a:t>
            </a:r>
          </a:p>
          <a:p>
            <a:pPr lvl="1"/>
            <a:r>
              <a:rPr lang="en-US" dirty="0" smtClean="0"/>
              <a:t>Costs about $0.1 / GB, Capacity about 1000 GB</a:t>
            </a:r>
          </a:p>
          <a:p>
            <a:pPr lvl="1"/>
            <a:r>
              <a:rPr lang="en-US" dirty="0" smtClean="0"/>
              <a:t>Power about 10 Watts</a:t>
            </a:r>
          </a:p>
          <a:p>
            <a:r>
              <a:rPr lang="en-US" dirty="0" smtClean="0"/>
              <a:t>Should replace Disk with Flash to save money?</a:t>
            </a:r>
          </a:p>
        </p:txBody>
      </p:sp>
      <p:sp>
        <p:nvSpPr>
          <p:cNvPr id="4" name="Date Placeholder 3"/>
          <p:cNvSpPr>
            <a:spLocks noGrp="1"/>
          </p:cNvSpPr>
          <p:nvPr>
            <p:ph type="dt" sz="half" idx="10"/>
          </p:nvPr>
        </p:nvSpPr>
        <p:spPr/>
        <p:txBody>
          <a:bodyPr/>
          <a:lstStyle/>
          <a:p>
            <a:fld id="{7CA65101-0DE2-D44B-A012-79E313B761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a:p>
        </p:txBody>
      </p:sp>
      <p:graphicFrame>
        <p:nvGraphicFramePr>
          <p:cNvPr id="8" name="Table 7"/>
          <p:cNvGraphicFramePr>
            <a:graphicFrameLocks noGrp="1"/>
          </p:cNvGraphicFramePr>
          <p:nvPr/>
        </p:nvGraphicFramePr>
        <p:xfrm>
          <a:off x="677334" y="5029200"/>
          <a:ext cx="8178800" cy="1371600"/>
        </p:xfrm>
        <a:graphic>
          <a:graphicData uri="http://schemas.openxmlformats.org/drawingml/2006/table">
            <a:tbl>
              <a:tblPr firstRow="1" bandRow="1">
                <a:tableStyleId>{2D5ABB26-0587-4C30-8999-92F81FD0307C}</a:tableStyleId>
              </a:tblPr>
              <a:tblGrid>
                <a:gridCol w="8178800"/>
              </a:tblGrid>
              <a:tr h="370840">
                <a:tc>
                  <a:txBody>
                    <a:bodyPr/>
                    <a:lstStyle/>
                    <a:p>
                      <a:pPr>
                        <a:tabLst>
                          <a:tab pos="1371600" algn="l"/>
                        </a:tabLst>
                      </a:pPr>
                      <a:r>
                        <a:rPr lang="en-US" sz="2400" b="1" dirty="0" smtClean="0">
                          <a:solidFill>
                            <a:srgbClr val="FF0000"/>
                          </a:solidFill>
                        </a:rPr>
                        <a:t>A red)</a:t>
                      </a:r>
                      <a:r>
                        <a:rPr lang="en-US" sz="2400" b="1" baseline="0" dirty="0" smtClean="0">
                          <a:solidFill>
                            <a:srgbClr val="FF0000"/>
                          </a:solidFill>
                        </a:rPr>
                        <a:t> </a:t>
                      </a:r>
                      <a:r>
                        <a:rPr lang="en-US" sz="2400" dirty="0" smtClean="0"/>
                        <a:t>	</a:t>
                      </a:r>
                      <a:r>
                        <a:rPr lang="en-US" sz="2400" b="1" baseline="0" dirty="0" smtClean="0">
                          <a:solidFill>
                            <a:srgbClr val="FF0000"/>
                          </a:solidFill>
                        </a:rPr>
                        <a:t>No: </a:t>
                      </a:r>
                      <a:r>
                        <a:rPr lang="en-US" sz="2400" b="1" baseline="0" dirty="0" err="1" smtClean="0">
                          <a:solidFill>
                            <a:srgbClr val="FF0000"/>
                          </a:solidFill>
                        </a:rPr>
                        <a:t>Capex</a:t>
                      </a:r>
                      <a:r>
                        <a:rPr lang="en-US" sz="2400" b="1" baseline="0" dirty="0" smtClean="0">
                          <a:solidFill>
                            <a:srgbClr val="FF0000"/>
                          </a:solidFill>
                        </a:rPr>
                        <a:t> Costs are 100:1 of </a:t>
                      </a:r>
                      <a:r>
                        <a:rPr lang="en-US" sz="2400" b="1" baseline="0" dirty="0" err="1" smtClean="0">
                          <a:solidFill>
                            <a:srgbClr val="FF0000"/>
                          </a:solidFill>
                        </a:rPr>
                        <a:t>OpEx</a:t>
                      </a:r>
                      <a:r>
                        <a:rPr lang="en-US" sz="2400" b="1" baseline="0" smtClean="0">
                          <a:solidFill>
                            <a:srgbClr val="FF0000"/>
                          </a:solidFill>
                        </a:rPr>
                        <a:t> savings</a:t>
                      </a:r>
                      <a:r>
                        <a:rPr lang="en-US" sz="2400" b="1" baseline="0" dirty="0" smtClean="0">
                          <a:solidFill>
                            <a:srgbClr val="FF0000"/>
                          </a:solidFill>
                        </a:rPr>
                        <a:t>!</a:t>
                      </a:r>
                      <a:endParaRPr lang="en-US" sz="2400" dirty="0"/>
                    </a:p>
                  </a:txBody>
                  <a:tcPr/>
                </a:tc>
              </a:tr>
              <a:tr h="370840">
                <a:tc>
                  <a:txBody>
                    <a:bodyPr/>
                    <a:lstStyle/>
                    <a:p>
                      <a:r>
                        <a:rPr lang="en-US" sz="2400" b="1" dirty="0" smtClean="0">
                          <a:solidFill>
                            <a:schemeClr val="accent6"/>
                          </a:solidFill>
                        </a:rPr>
                        <a:t>B orange) </a:t>
                      </a:r>
                      <a:r>
                        <a:rPr lang="en-US" sz="2400" dirty="0" smtClean="0"/>
                        <a:t>	</a:t>
                      </a:r>
                      <a:r>
                        <a:rPr lang="en-US" sz="2400" b="1" dirty="0" smtClean="0">
                          <a:solidFill>
                            <a:schemeClr val="accent6"/>
                          </a:solidFill>
                        </a:rPr>
                        <a:t>Don’t have enough information to answer question</a:t>
                      </a:r>
                      <a:endParaRPr lang="en-US" sz="2400" dirty="0"/>
                    </a:p>
                  </a:txBody>
                  <a:tcPr/>
                </a:tc>
              </a:tr>
              <a:tr h="370840">
                <a:tc>
                  <a:txBody>
                    <a:bodyPr/>
                    <a:lstStyle/>
                    <a:p>
                      <a:r>
                        <a:rPr lang="en-US" sz="2400" b="1" dirty="0" smtClean="0">
                          <a:solidFill>
                            <a:srgbClr val="008000"/>
                          </a:solidFill>
                        </a:rPr>
                        <a:t>C</a:t>
                      </a:r>
                      <a:r>
                        <a:rPr lang="en-US" sz="2400" b="1" baseline="0" dirty="0" smtClean="0">
                          <a:solidFill>
                            <a:srgbClr val="008000"/>
                          </a:solidFill>
                        </a:rPr>
                        <a:t> green</a:t>
                      </a:r>
                      <a:r>
                        <a:rPr lang="en-US" sz="2400" b="1" dirty="0" smtClean="0">
                          <a:solidFill>
                            <a:srgbClr val="008000"/>
                          </a:solidFill>
                        </a:rPr>
                        <a:t>) </a:t>
                      </a:r>
                      <a:r>
                        <a:rPr lang="en-US" sz="2400" dirty="0" smtClean="0"/>
                        <a:t>	</a:t>
                      </a:r>
                      <a:r>
                        <a:rPr lang="en-US" sz="2400" b="1" dirty="0" smtClean="0">
                          <a:solidFill>
                            <a:srgbClr val="008000"/>
                          </a:solidFill>
                        </a:rPr>
                        <a:t>Yes: Return investment</a:t>
                      </a:r>
                      <a:r>
                        <a:rPr lang="en-US" sz="2400" b="1" baseline="0" dirty="0" smtClean="0">
                          <a:solidFill>
                            <a:srgbClr val="008000"/>
                          </a:solidFill>
                        </a:rPr>
                        <a:t> in a single year!</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 Rotating Disks with Flash?</a:t>
            </a:r>
            <a:endParaRPr lang="en-US" dirty="0"/>
          </a:p>
        </p:txBody>
      </p:sp>
      <p:sp>
        <p:nvSpPr>
          <p:cNvPr id="3" name="Content Placeholder 2"/>
          <p:cNvSpPr>
            <a:spLocks noGrp="1"/>
          </p:cNvSpPr>
          <p:nvPr>
            <p:ph idx="1"/>
          </p:nvPr>
        </p:nvSpPr>
        <p:spPr>
          <a:xfrm>
            <a:off x="457201" y="1210733"/>
            <a:ext cx="8229600" cy="4525963"/>
          </a:xfrm>
        </p:spPr>
        <p:txBody>
          <a:bodyPr/>
          <a:lstStyle/>
          <a:p>
            <a:r>
              <a:rPr lang="en-US" dirty="0" smtClean="0"/>
              <a:t>Flash is non-volatile semiconductor memory</a:t>
            </a:r>
          </a:p>
          <a:p>
            <a:pPr lvl="1"/>
            <a:r>
              <a:rPr lang="en-US" dirty="0" smtClean="0"/>
              <a:t>Costs about $20 / GB, Capacity about 10 GB</a:t>
            </a:r>
          </a:p>
          <a:p>
            <a:pPr lvl="1"/>
            <a:r>
              <a:rPr lang="en-US" dirty="0" smtClean="0"/>
              <a:t>Power about 0.01 Watts</a:t>
            </a:r>
          </a:p>
          <a:p>
            <a:r>
              <a:rPr lang="en-US" dirty="0" smtClean="0"/>
              <a:t>Disk is non-volatile rotating storage</a:t>
            </a:r>
          </a:p>
          <a:p>
            <a:pPr lvl="1"/>
            <a:r>
              <a:rPr lang="en-US" dirty="0" smtClean="0"/>
              <a:t>Costs about $0.1 / GB, Capacity about 1000 GB</a:t>
            </a:r>
          </a:p>
          <a:p>
            <a:pPr lvl="1"/>
            <a:r>
              <a:rPr lang="en-US" dirty="0" smtClean="0"/>
              <a:t>Power about 10 Watts</a:t>
            </a:r>
          </a:p>
          <a:p>
            <a:r>
              <a:rPr lang="en-US" dirty="0" smtClean="0"/>
              <a:t>Should replace Disk with Flash to save money?</a:t>
            </a:r>
          </a:p>
        </p:txBody>
      </p:sp>
      <p:sp>
        <p:nvSpPr>
          <p:cNvPr id="4" name="Date Placeholder 3"/>
          <p:cNvSpPr>
            <a:spLocks noGrp="1"/>
          </p:cNvSpPr>
          <p:nvPr>
            <p:ph type="dt" sz="half" idx="10"/>
          </p:nvPr>
        </p:nvSpPr>
        <p:spPr/>
        <p:txBody>
          <a:bodyPr/>
          <a:lstStyle/>
          <a:p>
            <a:fld id="{7CA65101-0DE2-D44B-A012-79E313B761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a:p>
        </p:txBody>
      </p:sp>
      <p:graphicFrame>
        <p:nvGraphicFramePr>
          <p:cNvPr id="8" name="Table 7"/>
          <p:cNvGraphicFramePr>
            <a:graphicFrameLocks noGrp="1"/>
          </p:cNvGraphicFramePr>
          <p:nvPr/>
        </p:nvGraphicFramePr>
        <p:xfrm>
          <a:off x="677334" y="5029200"/>
          <a:ext cx="8178800" cy="1371600"/>
        </p:xfrm>
        <a:graphic>
          <a:graphicData uri="http://schemas.openxmlformats.org/drawingml/2006/table">
            <a:tbl>
              <a:tblPr firstRow="1" bandRow="1">
                <a:tableStyleId>{2D5ABB26-0587-4C30-8999-92F81FD0307C}</a:tableStyleId>
              </a:tblPr>
              <a:tblGrid>
                <a:gridCol w="8178800"/>
              </a:tblGrid>
              <a:tr h="370840">
                <a:tc>
                  <a:txBody>
                    <a:bodyPr/>
                    <a:lstStyle/>
                    <a:p>
                      <a:pPr>
                        <a:tabLst>
                          <a:tab pos="1371600" algn="l"/>
                        </a:tabLst>
                      </a:pPr>
                      <a:r>
                        <a:rPr lang="en-US" sz="2400" b="1" dirty="0" smtClean="0">
                          <a:solidFill>
                            <a:srgbClr val="FF0000"/>
                          </a:solidFill>
                        </a:rPr>
                        <a:t>A red)</a:t>
                      </a:r>
                      <a:r>
                        <a:rPr lang="en-US" sz="2400" b="1" baseline="0" dirty="0" smtClean="0">
                          <a:solidFill>
                            <a:srgbClr val="FF0000"/>
                          </a:solidFill>
                        </a:rPr>
                        <a:t> </a:t>
                      </a:r>
                      <a:r>
                        <a:rPr lang="en-US" sz="2400" dirty="0" smtClean="0"/>
                        <a:t>	</a:t>
                      </a:r>
                      <a:r>
                        <a:rPr lang="en-US" sz="2400" b="1" baseline="0" dirty="0" smtClean="0">
                          <a:solidFill>
                            <a:srgbClr val="FF0000"/>
                          </a:solidFill>
                        </a:rPr>
                        <a:t>No: </a:t>
                      </a:r>
                      <a:r>
                        <a:rPr lang="en-US" sz="2400" b="1" baseline="0" dirty="0" err="1" smtClean="0">
                          <a:solidFill>
                            <a:srgbClr val="FF0000"/>
                          </a:solidFill>
                        </a:rPr>
                        <a:t>Capex</a:t>
                      </a:r>
                      <a:r>
                        <a:rPr lang="en-US" sz="2400" b="1" baseline="0" dirty="0" smtClean="0">
                          <a:solidFill>
                            <a:srgbClr val="FF0000"/>
                          </a:solidFill>
                        </a:rPr>
                        <a:t> Costs are 100:1 of </a:t>
                      </a:r>
                      <a:r>
                        <a:rPr lang="en-US" sz="2400" b="1" baseline="0" dirty="0" err="1" smtClean="0">
                          <a:solidFill>
                            <a:srgbClr val="FF0000"/>
                          </a:solidFill>
                        </a:rPr>
                        <a:t>OpEx</a:t>
                      </a:r>
                      <a:r>
                        <a:rPr lang="en-US" sz="2400" b="1" baseline="0" smtClean="0">
                          <a:solidFill>
                            <a:srgbClr val="FF0000"/>
                          </a:solidFill>
                        </a:rPr>
                        <a:t> savings</a:t>
                      </a:r>
                      <a:r>
                        <a:rPr lang="en-US" sz="2400" b="1" baseline="0" dirty="0" smtClean="0">
                          <a:solidFill>
                            <a:srgbClr val="FF0000"/>
                          </a:solidFill>
                        </a:rPr>
                        <a:t>!</a:t>
                      </a:r>
                      <a:endParaRPr lang="en-US" sz="2400" dirty="0"/>
                    </a:p>
                  </a:txBody>
                  <a:tcPr/>
                </a:tc>
              </a:tr>
              <a:tr h="370840">
                <a:tc>
                  <a:txBody>
                    <a:bodyPr/>
                    <a:lstStyle/>
                    <a:p>
                      <a:r>
                        <a:rPr lang="en-US" sz="2400" b="1" dirty="0" smtClean="0">
                          <a:solidFill>
                            <a:schemeClr val="accent6"/>
                          </a:solidFill>
                        </a:rPr>
                        <a:t>B orange) </a:t>
                      </a:r>
                      <a:r>
                        <a:rPr lang="en-US" sz="2400" dirty="0" smtClean="0"/>
                        <a:t>	</a:t>
                      </a:r>
                      <a:r>
                        <a:rPr lang="en-US" sz="2400" b="1" dirty="0" smtClean="0">
                          <a:solidFill>
                            <a:schemeClr val="accent6"/>
                          </a:solidFill>
                        </a:rPr>
                        <a:t>Don’t have enough information to answer question</a:t>
                      </a:r>
                      <a:endParaRPr lang="en-US" sz="2400" dirty="0"/>
                    </a:p>
                  </a:txBody>
                  <a:tcPr/>
                </a:tc>
              </a:tr>
              <a:tr h="370840">
                <a:tc>
                  <a:txBody>
                    <a:bodyPr/>
                    <a:lstStyle/>
                    <a:p>
                      <a:r>
                        <a:rPr lang="en-US" sz="2400" b="1" dirty="0" smtClean="0">
                          <a:solidFill>
                            <a:srgbClr val="008000"/>
                          </a:solidFill>
                        </a:rPr>
                        <a:t>C</a:t>
                      </a:r>
                      <a:r>
                        <a:rPr lang="en-US" sz="2400" b="1" baseline="0" dirty="0" smtClean="0">
                          <a:solidFill>
                            <a:srgbClr val="008000"/>
                          </a:solidFill>
                        </a:rPr>
                        <a:t> green</a:t>
                      </a:r>
                      <a:r>
                        <a:rPr lang="en-US" sz="2400" b="1" dirty="0" smtClean="0">
                          <a:solidFill>
                            <a:srgbClr val="008000"/>
                          </a:solidFill>
                        </a:rPr>
                        <a:t>) </a:t>
                      </a:r>
                      <a:r>
                        <a:rPr lang="en-US" sz="2400" dirty="0" smtClean="0"/>
                        <a:t>	</a:t>
                      </a:r>
                      <a:r>
                        <a:rPr lang="en-US" sz="2400" b="1" dirty="0" smtClean="0">
                          <a:solidFill>
                            <a:srgbClr val="008000"/>
                          </a:solidFill>
                        </a:rPr>
                        <a:t>Yes: Return investment</a:t>
                      </a:r>
                      <a:r>
                        <a:rPr lang="en-US" sz="2400" b="1" baseline="0" dirty="0" smtClean="0">
                          <a:solidFill>
                            <a:srgbClr val="008000"/>
                          </a:solidFill>
                        </a:rPr>
                        <a:t> in a single year!</a:t>
                      </a:r>
                      <a:endParaRPr lang="en-US" sz="2400" dirty="0"/>
                    </a:p>
                  </a:txBody>
                  <a:tcPr/>
                </a:tc>
              </a:tr>
            </a:tbl>
          </a:graphicData>
        </a:graphic>
      </p:graphicFrame>
      <p:sp>
        <p:nvSpPr>
          <p:cNvPr id="9" name="Rectangle 8"/>
          <p:cNvSpPr/>
          <p:nvPr/>
        </p:nvSpPr>
        <p:spPr>
          <a:xfrm>
            <a:off x="321733" y="5046133"/>
            <a:ext cx="8094134" cy="558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Operational Expense (</a:t>
            </a:r>
            <a:r>
              <a:rPr lang="en-US" dirty="0" err="1" smtClean="0"/>
              <a:t>Opex</a:t>
            </a:r>
            <a:r>
              <a:rPr lang="en-US" dirty="0" smtClean="0"/>
              <a:t>)</a:t>
            </a:r>
            <a:endParaRPr lang="en-US" dirty="0"/>
          </a:p>
        </p:txBody>
      </p:sp>
      <p:sp>
        <p:nvSpPr>
          <p:cNvPr id="21" name="Content Placeholder 20"/>
          <p:cNvSpPr>
            <a:spLocks noGrp="1"/>
          </p:cNvSpPr>
          <p:nvPr>
            <p:ph idx="1"/>
          </p:nvPr>
        </p:nvSpPr>
        <p:spPr>
          <a:xfrm>
            <a:off x="457200" y="4639723"/>
            <a:ext cx="8229600" cy="1828799"/>
          </a:xfrm>
        </p:spPr>
        <p:txBody>
          <a:bodyPr>
            <a:normAutofit fontScale="92500" lnSpcReduction="20000"/>
          </a:bodyPr>
          <a:lstStyle/>
          <a:p>
            <a:r>
              <a:rPr lang="en-US" dirty="0" smtClean="0"/>
              <a:t>$3.8M/46000 servers = ~$80 per month per server in revenue to break even</a:t>
            </a:r>
          </a:p>
          <a:p>
            <a:r>
              <a:rPr lang="en-US" dirty="0" smtClean="0"/>
              <a:t>~$80/720 hours per month = $0.11 per hour</a:t>
            </a:r>
          </a:p>
          <a:p>
            <a:r>
              <a:rPr lang="en-US" dirty="0" smtClean="0"/>
              <a:t>So how does Amazon EC2 make money???</a:t>
            </a:r>
            <a:endParaRPr lang="en-US" dirty="0"/>
          </a:p>
        </p:txBody>
      </p:sp>
      <p:sp>
        <p:nvSpPr>
          <p:cNvPr id="4" name="Date Placeholder 3"/>
          <p:cNvSpPr>
            <a:spLocks noGrp="1"/>
          </p:cNvSpPr>
          <p:nvPr>
            <p:ph type="dt" sz="half" idx="10"/>
          </p:nvPr>
        </p:nvSpPr>
        <p:spPr/>
        <p:txBody>
          <a:bodyPr/>
          <a:lstStyle/>
          <a:p>
            <a:fld id="{3F82274D-ED60-EE4E-8EC0-A3B9C416F5AA}" type="datetime1">
              <a:rPr lang="en-US" smtClean="0"/>
              <a:pPr/>
              <a:t>8/4/2011</a:t>
            </a:fld>
            <a:endParaRPr lang="en-US"/>
          </a:p>
        </p:txBody>
      </p:sp>
      <p:sp>
        <p:nvSpPr>
          <p:cNvPr id="5" name="Footer Placeholder 4"/>
          <p:cNvSpPr>
            <a:spLocks noGrp="1"/>
          </p:cNvSpPr>
          <p:nvPr>
            <p:ph type="ftr" sz="quarter" idx="11"/>
          </p:nvPr>
        </p:nvSpPr>
        <p:spPr/>
        <p:txBody>
          <a:bodyPr/>
          <a:lstStyle/>
          <a:p>
            <a:r>
              <a:rPr lang="en-US" smtClean="0"/>
              <a:t>Fall 2010 -- Lecture #37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a:p>
        </p:txBody>
      </p:sp>
      <p:graphicFrame>
        <p:nvGraphicFramePr>
          <p:cNvPr id="12" name="Table 11"/>
          <p:cNvGraphicFramePr>
            <a:graphicFrameLocks noGrp="1"/>
          </p:cNvGraphicFramePr>
          <p:nvPr/>
        </p:nvGraphicFramePr>
        <p:xfrm>
          <a:off x="1964262" y="2097905"/>
          <a:ext cx="6265337" cy="2293056"/>
        </p:xfrm>
        <a:graphic>
          <a:graphicData uri="http://schemas.openxmlformats.org/drawingml/2006/table">
            <a:tbl>
              <a:tblPr/>
              <a:tblGrid>
                <a:gridCol w="1739828"/>
                <a:gridCol w="405524"/>
                <a:gridCol w="1569769"/>
                <a:gridCol w="1804575"/>
                <a:gridCol w="745641"/>
              </a:tblGrid>
              <a:tr h="221076">
                <a:tc>
                  <a:txBody>
                    <a:bodyPr/>
                    <a:lstStyle/>
                    <a:p>
                      <a:pPr algn="l" fontAlgn="b"/>
                      <a:r>
                        <a:rPr lang="en-US" sz="1600" b="0" i="0" u="none" strike="noStrike">
                          <a:latin typeface="Verdana"/>
                        </a:rPr>
                        <a:t>Server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3</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$66,700,000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2,000,000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55%</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Network</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4</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$12,530,000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295,000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Facility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$88,000,000 </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Pwr&amp;Cooling</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$72,160,000 </a:t>
                      </a: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$625,000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Other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$15,840,000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140,000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4</a:t>
                      </a:r>
                      <a:r>
                        <a:rPr lang="en-US" sz="1600" b="0" i="0" u="none" strike="noStrike" dirty="0" smtClean="0">
                          <a:latin typeface="Verdana"/>
                        </a:rPr>
                        <a:t>%</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dirty="0">
                          <a:latin typeface="Verdana"/>
                        </a:rPr>
                        <a:t>Amortized</a:t>
                      </a:r>
                      <a:r>
                        <a:rPr lang="en-US" sz="1600" b="0" i="0" u="none" strike="noStrike" dirty="0" smtClean="0">
                          <a:latin typeface="Verdana"/>
                        </a:rPr>
                        <a:t> Cost</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$3,060,000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Power (8MW)</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$0.07</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475,000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People (3)</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$85,000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2%</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Total Monthly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$3,620,000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100%</a:t>
                      </a:r>
                    </a:p>
                  </a:txBody>
                  <a:tcPr marL="10944" marR="10944" marT="10944" marB="0" anchor="b">
                    <a:lnL>
                      <a:noFill/>
                    </a:lnL>
                    <a:lnR>
                      <a:noFill/>
                    </a:lnR>
                    <a:lnT>
                      <a:noFill/>
                    </a:lnT>
                    <a:lnB>
                      <a:noFill/>
                    </a:lnB>
                  </a:tcPr>
                </a:tc>
              </a:tr>
            </a:tbl>
          </a:graphicData>
        </a:graphic>
      </p:graphicFrame>
      <p:sp>
        <p:nvSpPr>
          <p:cNvPr id="13" name="TextBox 12"/>
          <p:cNvSpPr txBox="1"/>
          <p:nvPr/>
        </p:nvSpPr>
        <p:spPr>
          <a:xfrm>
            <a:off x="6146792" y="1557873"/>
            <a:ext cx="1441420" cy="369332"/>
          </a:xfrm>
          <a:prstGeom prst="rect">
            <a:avLst/>
          </a:prstGeom>
          <a:noFill/>
        </p:spPr>
        <p:txBody>
          <a:bodyPr wrap="none" rtlCol="0">
            <a:spAutoFit/>
          </a:bodyPr>
          <a:lstStyle/>
          <a:p>
            <a:r>
              <a:rPr lang="en-US" dirty="0" smtClean="0"/>
              <a:t>Monthly Cost</a:t>
            </a:r>
            <a:endParaRPr lang="en-US" dirty="0"/>
          </a:p>
        </p:txBody>
      </p:sp>
      <p:cxnSp>
        <p:nvCxnSpPr>
          <p:cNvPr id="15" name="Straight Connector 14"/>
          <p:cNvCxnSpPr/>
          <p:nvPr/>
        </p:nvCxnSpPr>
        <p:spPr>
          <a:xfrm>
            <a:off x="355593" y="3354393"/>
            <a:ext cx="7907866"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4538" y="1337740"/>
            <a:ext cx="1400819" cy="646331"/>
          </a:xfrm>
          <a:prstGeom prst="rect">
            <a:avLst/>
          </a:prstGeom>
          <a:noFill/>
        </p:spPr>
        <p:txBody>
          <a:bodyPr wrap="none" rtlCol="0">
            <a:spAutoFit/>
          </a:bodyPr>
          <a:lstStyle/>
          <a:p>
            <a:pPr algn="r"/>
            <a:r>
              <a:rPr lang="en-US" dirty="0" smtClean="0"/>
              <a:t>Years</a:t>
            </a:r>
          </a:p>
          <a:p>
            <a:pPr algn="r"/>
            <a:r>
              <a:rPr lang="en-US" dirty="0" smtClean="0"/>
              <a:t>Amortization</a:t>
            </a:r>
            <a:endParaRPr lang="en-US" dirty="0"/>
          </a:p>
        </p:txBody>
      </p:sp>
      <p:sp>
        <p:nvSpPr>
          <p:cNvPr id="25" name="TextBox 24"/>
          <p:cNvSpPr txBox="1"/>
          <p:nvPr/>
        </p:nvSpPr>
        <p:spPr>
          <a:xfrm>
            <a:off x="3386673" y="4233341"/>
            <a:ext cx="822386" cy="369332"/>
          </a:xfrm>
          <a:prstGeom prst="rect">
            <a:avLst/>
          </a:prstGeom>
          <a:noFill/>
        </p:spPr>
        <p:txBody>
          <a:bodyPr wrap="none" rtlCol="0">
            <a:spAutoFit/>
          </a:bodyPr>
          <a:lstStyle/>
          <a:p>
            <a:r>
              <a:rPr lang="en-US" dirty="0" smtClean="0"/>
              <a:t>$/kWh</a:t>
            </a:r>
            <a:endParaRPr lang="en-US" dirty="0"/>
          </a:p>
        </p:txBody>
      </p:sp>
      <p:cxnSp>
        <p:nvCxnSpPr>
          <p:cNvPr id="26" name="Straight Arrow Connector 25"/>
          <p:cNvCxnSpPr/>
          <p:nvPr/>
        </p:nvCxnSpPr>
        <p:spPr>
          <a:xfrm flipV="1">
            <a:off x="3963194" y="3860800"/>
            <a:ext cx="879739" cy="406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4557" y="2082806"/>
            <a:ext cx="1206681" cy="923330"/>
          </a:xfrm>
          <a:prstGeom prst="rect">
            <a:avLst/>
          </a:prstGeom>
          <a:noFill/>
        </p:spPr>
        <p:txBody>
          <a:bodyPr wrap="none" rtlCol="0">
            <a:spAutoFit/>
          </a:bodyPr>
          <a:lstStyle/>
          <a:p>
            <a:pPr algn="r"/>
            <a:r>
              <a:rPr lang="en-US" i="1" dirty="0" smtClean="0"/>
              <a:t>Amortized</a:t>
            </a:r>
          </a:p>
          <a:p>
            <a:pPr algn="r"/>
            <a:r>
              <a:rPr lang="en-US" i="1" dirty="0" smtClean="0"/>
              <a:t>Capital</a:t>
            </a:r>
          </a:p>
          <a:p>
            <a:pPr algn="r"/>
            <a:r>
              <a:rPr lang="en-US" i="1" dirty="0" smtClean="0"/>
              <a:t>Expense</a:t>
            </a:r>
            <a:endParaRPr lang="en-US" i="1" dirty="0"/>
          </a:p>
        </p:txBody>
      </p:sp>
      <p:sp>
        <p:nvSpPr>
          <p:cNvPr id="28" name="TextBox 27"/>
          <p:cNvSpPr txBox="1"/>
          <p:nvPr/>
        </p:nvSpPr>
        <p:spPr>
          <a:xfrm>
            <a:off x="354927" y="3251207"/>
            <a:ext cx="1356311" cy="646331"/>
          </a:xfrm>
          <a:prstGeom prst="rect">
            <a:avLst/>
          </a:prstGeom>
          <a:noFill/>
        </p:spPr>
        <p:txBody>
          <a:bodyPr wrap="none" rtlCol="0">
            <a:spAutoFit/>
          </a:bodyPr>
          <a:lstStyle/>
          <a:p>
            <a:pPr algn="r"/>
            <a:r>
              <a:rPr lang="en-US" i="1" dirty="0" smtClean="0"/>
              <a:t>Operational</a:t>
            </a:r>
          </a:p>
          <a:p>
            <a:pPr algn="r"/>
            <a:r>
              <a:rPr lang="en-US" i="1" dirty="0" smtClean="0"/>
              <a:t>Expense</a:t>
            </a:r>
            <a:endParaRPr lang="en-US" i="1"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274638"/>
            <a:ext cx="8686800" cy="1143000"/>
          </a:xfrm>
        </p:spPr>
        <p:txBody>
          <a:bodyPr>
            <a:normAutofit/>
          </a:bodyPr>
          <a:lstStyle/>
          <a:p>
            <a:r>
              <a:rPr lang="en-US" dirty="0" smtClean="0"/>
              <a:t>January 2011 AWS Instances &amp; Prices</a:t>
            </a:r>
            <a:endParaRPr lang="en-US" dirty="0"/>
          </a:p>
        </p:txBody>
      </p:sp>
      <p:sp>
        <p:nvSpPr>
          <p:cNvPr id="3" name="Content Placeholder 2"/>
          <p:cNvSpPr>
            <a:spLocks noGrp="1"/>
          </p:cNvSpPr>
          <p:nvPr>
            <p:ph idx="1"/>
          </p:nvPr>
        </p:nvSpPr>
        <p:spPr>
          <a:xfrm>
            <a:off x="254000" y="4948232"/>
            <a:ext cx="8889999" cy="1130831"/>
          </a:xfrm>
        </p:spPr>
        <p:txBody>
          <a:bodyPr>
            <a:noAutofit/>
          </a:bodyPr>
          <a:lstStyle/>
          <a:p>
            <a:r>
              <a:rPr lang="en-US" sz="2800" dirty="0" smtClean="0"/>
              <a:t>Closest computer in WSC example is Standard Extra Large</a:t>
            </a:r>
          </a:p>
          <a:p>
            <a:r>
              <a:rPr lang="en-US" sz="2800" dirty="0" smtClean="0"/>
              <a:t>@$0.11/hr, Amazon EC2 can make money!</a:t>
            </a:r>
          </a:p>
          <a:p>
            <a:pPr lvl="1"/>
            <a:r>
              <a:rPr lang="en-US" sz="2400" dirty="0" smtClean="0"/>
              <a:t>even if used only 50% of time</a:t>
            </a:r>
          </a:p>
        </p:txBody>
      </p:sp>
      <p:sp>
        <p:nvSpPr>
          <p:cNvPr id="4" name="Date Placeholder 3"/>
          <p:cNvSpPr>
            <a:spLocks noGrp="1"/>
          </p:cNvSpPr>
          <p:nvPr>
            <p:ph type="dt" sz="half" idx="10"/>
          </p:nvPr>
        </p:nvSpPr>
        <p:spPr/>
        <p:txBody>
          <a:bodyPr/>
          <a:lstStyle/>
          <a:p>
            <a:fld id="{56E19FC2-9B0D-D440-8AFE-8A4596D7FBF4}" type="datetime1">
              <a:rPr lang="en-US" smtClean="0"/>
              <a:pPr/>
              <a:t>8/4/2011</a:t>
            </a:fld>
            <a:endParaRPr lang="en-US" dirty="0"/>
          </a:p>
        </p:txBody>
      </p:sp>
      <p:sp>
        <p:nvSpPr>
          <p:cNvPr id="5" name="Footer Placeholder 4"/>
          <p:cNvSpPr>
            <a:spLocks noGrp="1"/>
          </p:cNvSpPr>
          <p:nvPr>
            <p:ph type="ftr" sz="quarter" idx="11"/>
          </p:nvPr>
        </p:nvSpPr>
        <p:spPr/>
        <p:txBody>
          <a:bodyPr/>
          <a:lstStyle/>
          <a:p>
            <a:r>
              <a:rPr lang="en-US" smtClean="0"/>
              <a:t>Fall 2010 --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53</a:t>
            </a:fld>
            <a:endParaRPr lang="en-US" dirty="0"/>
          </a:p>
        </p:txBody>
      </p:sp>
      <p:graphicFrame>
        <p:nvGraphicFramePr>
          <p:cNvPr id="7" name="Content Placeholder 6"/>
          <p:cNvGraphicFramePr>
            <a:graphicFrameLocks/>
          </p:cNvGraphicFramePr>
          <p:nvPr/>
        </p:nvGraphicFramePr>
        <p:xfrm>
          <a:off x="4" y="1473203"/>
          <a:ext cx="9143996" cy="3409835"/>
        </p:xfrm>
        <a:graphic>
          <a:graphicData uri="http://schemas.openxmlformats.org/drawingml/2006/table">
            <a:tbl>
              <a:tblPr/>
              <a:tblGrid>
                <a:gridCol w="3074412"/>
                <a:gridCol w="744832"/>
                <a:gridCol w="649746"/>
                <a:gridCol w="839916"/>
                <a:gridCol w="713136"/>
                <a:gridCol w="839916"/>
                <a:gridCol w="824070"/>
                <a:gridCol w="681442"/>
                <a:gridCol w="776526"/>
              </a:tblGrid>
              <a:tr h="826655">
                <a:tc>
                  <a:txBody>
                    <a:bodyPr/>
                    <a:lstStyle/>
                    <a:p>
                      <a:pPr algn="ctr" fontAlgn="ctr"/>
                      <a:r>
                        <a:rPr lang="en-US" sz="1400" b="0" i="0" u="none" strike="noStrike" dirty="0">
                          <a:latin typeface="Verdana"/>
                        </a:rPr>
                        <a:t>Instance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Per Hour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Ratio to Small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Compute Units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Virtual Cores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Compute Unit/ Core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Memory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Disk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Address</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8000"/>
                          </a:solidFill>
                          <a:latin typeface="Verdana"/>
                        </a:rPr>
                        <a:t>Standard Small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$0.085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8000"/>
                          </a:solidFill>
                          <a:latin typeface="Verdana"/>
                        </a:rPr>
                        <a:t>1.00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8000"/>
                          </a:solidFill>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Standard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$0.340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FF0000"/>
                          </a:solidFill>
                          <a:latin typeface="Verdana"/>
                        </a:rPr>
                        <a:t>Standard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FF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$0.500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5.9</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6.5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Double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$1.000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11.8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34.2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chemeClr val="tx1"/>
                          </a:solidFill>
                          <a:latin typeface="Verdana"/>
                        </a:rPr>
                        <a:t>High-Memory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$2.000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68.4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High-CPU Medium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$0.170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latin typeface="Verdana"/>
                        </a:rPr>
                        <a:t>High-CPU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$0.680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0000"/>
                          </a:solidFill>
                          <a:latin typeface="Verdana"/>
                        </a:rPr>
                        <a:t>Cluster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$1.600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18.8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33.5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23.0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026979" y="1443790"/>
            <a:ext cx="869822" cy="3449943"/>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10046" y="2896202"/>
            <a:ext cx="835029" cy="295716"/>
          </a:xfrm>
          <a:prstGeom prst="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Cloud Computing</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Warehouse Scale Computers</a:t>
            </a:r>
          </a:p>
          <a:p>
            <a:r>
              <a:rPr lang="en-US" dirty="0" smtClean="0">
                <a:solidFill>
                  <a:schemeClr val="bg1">
                    <a:lumMod val="65000"/>
                  </a:schemeClr>
                </a:solidFill>
              </a:rPr>
              <a:t>Break</a:t>
            </a:r>
            <a:endParaRPr lang="en-US" dirty="0" smtClean="0">
              <a:solidFill>
                <a:schemeClr val="bg1">
                  <a:lumMod val="65000"/>
                </a:schemeClr>
              </a:solidFill>
            </a:endParaRPr>
          </a:p>
          <a:p>
            <a:r>
              <a:rPr lang="en-US" dirty="0" smtClean="0">
                <a:solidFill>
                  <a:schemeClr val="bg1">
                    <a:lumMod val="65000"/>
                  </a:schemeClr>
                </a:solidFill>
              </a:rPr>
              <a:t>Power Usage Effectiveness</a:t>
            </a:r>
            <a:endParaRPr lang="en-US" dirty="0" smtClean="0">
              <a:solidFill>
                <a:schemeClr val="bg1">
                  <a:lumMod val="65000"/>
                </a:schemeClr>
              </a:solidFill>
            </a:endParaRPr>
          </a:p>
          <a:p>
            <a:r>
              <a:rPr lang="en-US" dirty="0" smtClean="0">
                <a:solidFill>
                  <a:schemeClr val="bg1">
                    <a:lumMod val="65000"/>
                  </a:schemeClr>
                </a:solidFill>
              </a:rPr>
              <a:t>WSC Costs</a:t>
            </a:r>
          </a:p>
          <a:p>
            <a:r>
              <a:rPr lang="en-US" dirty="0" smtClean="0"/>
              <a:t>Request Level Parallelism</a:t>
            </a:r>
            <a:endParaRPr lang="en-US" dirty="0" smtClean="0">
              <a:solidFill>
                <a:schemeClr val="bg1">
                  <a:lumMod val="65000"/>
                </a:schemeClr>
              </a:solidFill>
            </a:endParaRPr>
          </a:p>
        </p:txBody>
      </p:sp>
      <p:sp>
        <p:nvSpPr>
          <p:cNvPr id="4" name="Date Placeholder 3"/>
          <p:cNvSpPr>
            <a:spLocks noGrp="1"/>
          </p:cNvSpPr>
          <p:nvPr>
            <p:ph type="dt" sz="half" idx="10"/>
          </p:nvPr>
        </p:nvSpPr>
        <p:spPr/>
        <p:txBody>
          <a:bodyPr/>
          <a:lstStyle/>
          <a:p>
            <a:fld id="{5169C63E-CBCA-AF44-98F9-999FB4FBB612}"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Request-Level Parallelism (RLP)</a:t>
            </a:r>
            <a:endParaRPr lang="en-US" dirty="0"/>
          </a:p>
        </p:txBody>
      </p:sp>
      <p:sp>
        <p:nvSpPr>
          <p:cNvPr id="3" name="Content Placeholder 2"/>
          <p:cNvSpPr>
            <a:spLocks noGrp="1"/>
          </p:cNvSpPr>
          <p:nvPr>
            <p:ph idx="1"/>
          </p:nvPr>
        </p:nvSpPr>
        <p:spPr/>
        <p:txBody>
          <a:bodyPr>
            <a:normAutofit lnSpcReduction="10000"/>
          </a:bodyPr>
          <a:lstStyle/>
          <a:p>
            <a:r>
              <a:rPr lang="en-US" dirty="0" smtClean="0"/>
              <a:t>Hundreds or thousands of requests per second</a:t>
            </a:r>
          </a:p>
          <a:p>
            <a:pPr lvl="1"/>
            <a:r>
              <a:rPr lang="en-US" dirty="0" smtClean="0"/>
              <a:t>Internet </a:t>
            </a:r>
            <a:r>
              <a:rPr lang="en-US" dirty="0" smtClean="0"/>
              <a:t>services like Google search</a:t>
            </a:r>
          </a:p>
          <a:p>
            <a:pPr lvl="1"/>
            <a:r>
              <a:rPr lang="en-US" dirty="0" smtClean="0"/>
              <a:t>Such requests are largely independent</a:t>
            </a:r>
          </a:p>
          <a:p>
            <a:pPr lvl="2"/>
            <a:r>
              <a:rPr lang="en-US" dirty="0" smtClean="0"/>
              <a:t>Mostly involve read-only databases</a:t>
            </a:r>
          </a:p>
          <a:p>
            <a:pPr lvl="2"/>
            <a:r>
              <a:rPr lang="en-US" dirty="0" smtClean="0"/>
              <a:t>Little read-write (aka “producer-consumer”) sharing</a:t>
            </a:r>
          </a:p>
          <a:p>
            <a:pPr lvl="2"/>
            <a:r>
              <a:rPr lang="en-US" dirty="0" smtClean="0"/>
              <a:t>Rarely involve read–write data sharing or synchronization across requests</a:t>
            </a:r>
          </a:p>
          <a:p>
            <a:r>
              <a:rPr lang="en-US" dirty="0" smtClean="0"/>
              <a:t>Computation easily partitioned within a request and across different requests</a:t>
            </a:r>
            <a:endParaRPr lang="en-US" dirty="0"/>
          </a:p>
        </p:txBody>
      </p:sp>
      <p:sp>
        <p:nvSpPr>
          <p:cNvPr id="4" name="Date Placeholder 3"/>
          <p:cNvSpPr>
            <a:spLocks noGrp="1"/>
          </p:cNvSpPr>
          <p:nvPr>
            <p:ph type="dt" sz="half" idx="10"/>
          </p:nvPr>
        </p:nvSpPr>
        <p:spPr/>
        <p:txBody>
          <a:bodyPr/>
          <a:lstStyle/>
          <a:p>
            <a:fld id="{612088DF-7BD6-C54F-B43E-152C68AB070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Query-Serving Architecture</a:t>
            </a:r>
            <a:endParaRPr lang="en-US" dirty="0"/>
          </a:p>
        </p:txBody>
      </p:sp>
      <p:sp>
        <p:nvSpPr>
          <p:cNvPr id="4" name="Date Placeholder 3"/>
          <p:cNvSpPr>
            <a:spLocks noGrp="1"/>
          </p:cNvSpPr>
          <p:nvPr>
            <p:ph type="dt" sz="half" idx="10"/>
          </p:nvPr>
        </p:nvSpPr>
        <p:spPr/>
        <p:txBody>
          <a:bodyPr/>
          <a:lstStyle/>
          <a:p>
            <a:fld id="{AF4549B0-810C-8744-B9C5-C856F4AE627D}"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a:p>
        </p:txBody>
      </p:sp>
      <p:pic>
        <p:nvPicPr>
          <p:cNvPr id="7" name="Picture 6"/>
          <p:cNvPicPr>
            <a:picLocks noChangeAspect="1"/>
          </p:cNvPicPr>
          <p:nvPr/>
        </p:nvPicPr>
        <p:blipFill>
          <a:blip r:embed="rId2"/>
          <a:stretch>
            <a:fillRect/>
          </a:stretch>
        </p:blipFill>
        <p:spPr>
          <a:xfrm>
            <a:off x="476250" y="1608369"/>
            <a:ext cx="8210550" cy="4703531"/>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Google “Randy H. Katz”</a:t>
            </a:r>
          </a:p>
          <a:p>
            <a:pPr lvl="1"/>
            <a:r>
              <a:rPr lang="en-US" dirty="0" smtClean="0"/>
              <a:t>Direct request to “closest” Google Warehouse Scale Computer</a:t>
            </a:r>
          </a:p>
          <a:p>
            <a:pPr lvl="1"/>
            <a:r>
              <a:rPr lang="en-US" dirty="0" smtClean="0"/>
              <a:t>Front-end load balancer directs request to one of many arrays (cluster of servers) within WSC</a:t>
            </a:r>
          </a:p>
          <a:p>
            <a:pPr lvl="1"/>
            <a:r>
              <a:rPr lang="en-US" dirty="0" smtClean="0"/>
              <a:t>Within array, select one of many Google Web Servers (GWS) to handle the request and compose the response pages</a:t>
            </a:r>
          </a:p>
          <a:p>
            <a:pPr lvl="1"/>
            <a:r>
              <a:rPr lang="en-US" dirty="0" smtClean="0"/>
              <a:t>GWS communicates with Index Servers to find documents that contain the search words, “Randy”, “Katz”, uses location of search as well</a:t>
            </a:r>
          </a:p>
          <a:p>
            <a:pPr lvl="1"/>
            <a:r>
              <a:rPr lang="en-US" dirty="0" smtClean="0"/>
              <a:t>Return document list with associated relevance score</a:t>
            </a:r>
          </a:p>
        </p:txBody>
      </p:sp>
      <p:sp>
        <p:nvSpPr>
          <p:cNvPr id="4" name="Date Placeholder 3"/>
          <p:cNvSpPr>
            <a:spLocks noGrp="1"/>
          </p:cNvSpPr>
          <p:nvPr>
            <p:ph type="dt" sz="half" idx="10"/>
          </p:nvPr>
        </p:nvSpPr>
        <p:spPr/>
        <p:txBody>
          <a:bodyPr/>
          <a:lstStyle/>
          <a:p>
            <a:fld id="{0FC904B4-C677-094C-907A-42F4B91D5F27}"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parallel,</a:t>
            </a:r>
          </a:p>
          <a:p>
            <a:pPr lvl="1"/>
            <a:r>
              <a:rPr lang="en-US" dirty="0" smtClean="0"/>
              <a:t>Ad system: books by Katz at </a:t>
            </a:r>
            <a:r>
              <a:rPr lang="en-US" dirty="0" err="1" smtClean="0"/>
              <a:t>Amazon.com</a:t>
            </a:r>
            <a:endParaRPr lang="en-US" dirty="0" smtClean="0"/>
          </a:p>
          <a:p>
            <a:pPr lvl="1"/>
            <a:r>
              <a:rPr lang="en-US" dirty="0" smtClean="0"/>
              <a:t>Images of Randy Katz</a:t>
            </a:r>
          </a:p>
          <a:p>
            <a:r>
              <a:rPr lang="en-US" dirty="0" smtClean="0"/>
              <a:t>Use </a:t>
            </a:r>
            <a:r>
              <a:rPr lang="en-US" dirty="0" err="1" smtClean="0"/>
              <a:t>docids</a:t>
            </a:r>
            <a:r>
              <a:rPr lang="en-US" dirty="0" smtClean="0"/>
              <a:t> (document IDs) to access indexed documents </a:t>
            </a:r>
          </a:p>
          <a:p>
            <a:r>
              <a:rPr lang="en-US" dirty="0" smtClean="0"/>
              <a:t>Compose the page</a:t>
            </a:r>
          </a:p>
          <a:p>
            <a:pPr lvl="1"/>
            <a:r>
              <a:rPr lang="en-US" dirty="0" smtClean="0"/>
              <a:t>Result document extracts (with keyword in context) ordered by relevance score</a:t>
            </a:r>
          </a:p>
          <a:p>
            <a:pPr lvl="1"/>
            <a:r>
              <a:rPr lang="en-US" dirty="0" smtClean="0"/>
              <a:t>Sponsored links (along the top) and advertisements (along the sides)</a:t>
            </a:r>
          </a:p>
          <a:p>
            <a:pPr lvl="1"/>
            <a:endParaRPr lang="en-US" dirty="0"/>
          </a:p>
        </p:txBody>
      </p:sp>
      <p:sp>
        <p:nvSpPr>
          <p:cNvPr id="4" name="Date Placeholder 3"/>
          <p:cNvSpPr>
            <a:spLocks noGrp="1"/>
          </p:cNvSpPr>
          <p:nvPr>
            <p:ph type="dt" sz="half" idx="10"/>
          </p:nvPr>
        </p:nvSpPr>
        <p:spPr/>
        <p:txBody>
          <a:bodyPr/>
          <a:lstStyle/>
          <a:p>
            <a:fld id="{17502A6F-8E04-284F-AED2-005D17CE8E23}"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17C5F8-4112-C345-A5CA-FB4DBC5E80F0}"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59</a:t>
            </a:fld>
            <a:endParaRPr lang="en-US"/>
          </a:p>
        </p:txBody>
      </p:sp>
      <p:pic>
        <p:nvPicPr>
          <p:cNvPr id="12" name="Picture 11"/>
          <p:cNvPicPr>
            <a:picLocks noChangeAspect="1"/>
          </p:cNvPicPr>
          <p:nvPr/>
        </p:nvPicPr>
        <p:blipFill>
          <a:blip r:embed="rId2"/>
          <a:stretch>
            <a:fillRect/>
          </a:stretch>
        </p:blipFill>
        <p:spPr>
          <a:xfrm>
            <a:off x="546100" y="50800"/>
            <a:ext cx="8051800" cy="6756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normAutofit/>
          </a:bodyPr>
          <a:lstStyle/>
          <a:p>
            <a:r>
              <a:rPr lang="en-US" dirty="0" smtClean="0">
                <a:ea typeface="ＭＳ Ｐゴシック" charset="-128"/>
                <a:cs typeface="ＭＳ Ｐゴシック" charset="-128"/>
              </a:rPr>
              <a:t>The Big Switch: Utility Computing</a:t>
            </a:r>
          </a:p>
        </p:txBody>
      </p:sp>
      <p:sp>
        <p:nvSpPr>
          <p:cNvPr id="19460" name="Content Placeholder 7"/>
          <p:cNvSpPr>
            <a:spLocks noGrp="1"/>
          </p:cNvSpPr>
          <p:nvPr>
            <p:ph idx="1"/>
          </p:nvPr>
        </p:nvSpPr>
        <p:spPr>
          <a:xfrm>
            <a:off x="3454405" y="1168402"/>
            <a:ext cx="5469461" cy="5181600"/>
          </a:xfrm>
        </p:spPr>
        <p:txBody>
          <a:bodyPr>
            <a:noAutofit/>
          </a:bodyPr>
          <a:lstStyle/>
          <a:p>
            <a:pPr>
              <a:lnSpc>
                <a:spcPct val="85000"/>
              </a:lnSpc>
              <a:buFontTx/>
              <a:buNone/>
            </a:pPr>
            <a:r>
              <a:rPr lang="en-US" sz="2400" dirty="0" smtClean="0">
                <a:ea typeface="ＭＳ Ｐゴシック" charset="-128"/>
                <a:cs typeface="ＭＳ Ｐゴシック" charset="-128"/>
              </a:rPr>
              <a:t>	“A hundred years ago, companies stopped generating their own power with steam engines and dynamos and plugged into the newly built electric grid. The cheap power pumped out by electric utilities didn’t just change how businesses operate. It set off a chain reaction of economic and social transformations that brought the modern world into existence. Today, a similar revolution is under way. Hooked up to the Internet’s global computing grid, massive information-processing plants have begun pumping data and software code into our homes and businesses. This time, it’s computing that’s turning into a utility.”</a:t>
            </a:r>
          </a:p>
        </p:txBody>
      </p:sp>
      <p:sp>
        <p:nvSpPr>
          <p:cNvPr id="6" name="Date Placeholder 5"/>
          <p:cNvSpPr>
            <a:spLocks noGrp="1"/>
          </p:cNvSpPr>
          <p:nvPr>
            <p:ph type="dt" sz="half" idx="10"/>
          </p:nvPr>
        </p:nvSpPr>
        <p:spPr/>
        <p:txBody>
          <a:bodyPr/>
          <a:lstStyle/>
          <a:p>
            <a:fld id="{C4ED4C89-0ECA-6244-BB58-BBF1040E7410}" type="datetime1">
              <a:rPr lang="en-US" smtClean="0"/>
              <a:pPr/>
              <a:t>8/4/2011</a:t>
            </a:fld>
            <a:endParaRPr lang="en-US"/>
          </a:p>
        </p:txBody>
      </p:sp>
      <p:sp>
        <p:nvSpPr>
          <p:cNvPr id="7" name="Footer Placeholder 6"/>
          <p:cNvSpPr>
            <a:spLocks noGrp="1"/>
          </p:cNvSpPr>
          <p:nvPr>
            <p:ph type="ftr" sz="quarter" idx="11"/>
          </p:nvPr>
        </p:nvSpPr>
        <p:spPr/>
        <p:txBody>
          <a:bodyPr/>
          <a:lstStyle/>
          <a:p>
            <a:r>
              <a:rPr lang="en-US" smtClean="0"/>
              <a:t>Fall 2010 -- Lecture #8</a:t>
            </a:r>
            <a:endParaRPr lang="en-US"/>
          </a:p>
        </p:txBody>
      </p:sp>
      <p:sp>
        <p:nvSpPr>
          <p:cNvPr id="19459" name="Slide Number Placeholder 3"/>
          <p:cNvSpPr>
            <a:spLocks noGrp="1"/>
          </p:cNvSpPr>
          <p:nvPr>
            <p:ph type="sldNum" sz="quarter" idx="12"/>
          </p:nvPr>
        </p:nvSpPr>
        <p:spPr>
          <a:noFill/>
        </p:spPr>
        <p:txBody>
          <a:bodyPr/>
          <a:lstStyle/>
          <a:p>
            <a:fld id="{B250534F-5255-3D41-AF42-E7FB719555A6}" type="slidenum">
              <a:rPr lang="en-US" smtClean="0">
                <a:latin typeface="Arial" charset="0"/>
              </a:rPr>
              <a:pPr/>
              <a:t>6</a:t>
            </a:fld>
            <a:endParaRPr lang="en-US" smtClean="0">
              <a:latin typeface="Arial" charset="0"/>
            </a:endParaRPr>
          </a:p>
        </p:txBody>
      </p:sp>
      <p:pic>
        <p:nvPicPr>
          <p:cNvPr id="19461" name="Picture 4"/>
          <p:cNvPicPr>
            <a:picLocks noChangeAspect="1"/>
          </p:cNvPicPr>
          <p:nvPr/>
        </p:nvPicPr>
        <p:blipFill>
          <a:blip r:embed="rId2"/>
          <a:srcRect/>
          <a:stretch>
            <a:fillRect/>
          </a:stretch>
        </p:blipFill>
        <p:spPr bwMode="auto">
          <a:xfrm>
            <a:off x="119063" y="1268413"/>
            <a:ext cx="3454400" cy="524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Web Search</a:t>
            </a:r>
            <a:endParaRPr lang="en-US" dirty="0"/>
          </a:p>
        </p:txBody>
      </p:sp>
      <p:sp>
        <p:nvSpPr>
          <p:cNvPr id="3" name="Content Placeholder 2"/>
          <p:cNvSpPr>
            <a:spLocks noGrp="1"/>
          </p:cNvSpPr>
          <p:nvPr>
            <p:ph idx="1"/>
          </p:nvPr>
        </p:nvSpPr>
        <p:spPr/>
        <p:txBody>
          <a:bodyPr>
            <a:normAutofit lnSpcReduction="10000"/>
          </a:bodyPr>
          <a:lstStyle/>
          <a:p>
            <a:r>
              <a:rPr lang="en-US" dirty="0" smtClean="0"/>
              <a:t>Implementation strategy</a:t>
            </a:r>
          </a:p>
          <a:p>
            <a:pPr lvl="1"/>
            <a:r>
              <a:rPr lang="en-US" dirty="0" smtClean="0"/>
              <a:t>Randomly distribute the entries</a:t>
            </a:r>
          </a:p>
          <a:p>
            <a:pPr lvl="1"/>
            <a:r>
              <a:rPr lang="en-US" dirty="0" smtClean="0"/>
              <a:t>Make many copies of data (aka “replicas”)</a:t>
            </a:r>
          </a:p>
          <a:p>
            <a:pPr lvl="1"/>
            <a:r>
              <a:rPr lang="en-US" dirty="0" smtClean="0"/>
              <a:t>Load balance requests across replicas</a:t>
            </a:r>
          </a:p>
          <a:p>
            <a:r>
              <a:rPr lang="en-US" dirty="0" smtClean="0"/>
              <a:t>Redundant copies of indices and documents</a:t>
            </a:r>
          </a:p>
          <a:p>
            <a:pPr lvl="1"/>
            <a:r>
              <a:rPr lang="en-US" dirty="0" smtClean="0"/>
              <a:t>Breaks up hot spots, e.g., “Justin </a:t>
            </a:r>
            <a:r>
              <a:rPr lang="en-US" dirty="0" err="1" smtClean="0"/>
              <a:t>Bieber</a:t>
            </a:r>
            <a:r>
              <a:rPr lang="en-US" dirty="0" smtClean="0"/>
              <a:t>”</a:t>
            </a:r>
          </a:p>
          <a:p>
            <a:pPr lvl="1"/>
            <a:r>
              <a:rPr lang="en-US" dirty="0" smtClean="0"/>
              <a:t>Increases opportunities for request-level parallelism</a:t>
            </a:r>
          </a:p>
          <a:p>
            <a:pPr lvl="1"/>
            <a:r>
              <a:rPr lang="en-US" dirty="0" smtClean="0"/>
              <a:t>Makes the system more tolerant of failures</a:t>
            </a:r>
          </a:p>
        </p:txBody>
      </p:sp>
      <p:sp>
        <p:nvSpPr>
          <p:cNvPr id="4" name="Date Placeholder 3"/>
          <p:cNvSpPr>
            <a:spLocks noGrp="1"/>
          </p:cNvSpPr>
          <p:nvPr>
            <p:ph type="dt" sz="half" idx="10"/>
          </p:nvPr>
        </p:nvSpPr>
        <p:spPr/>
        <p:txBody>
          <a:bodyPr/>
          <a:lstStyle/>
          <a:p>
            <a:fld id="{8017A20D-1337-9D4C-BBE1-3050FF60A529}"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Lecture #2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Cloud </a:t>
            </a:r>
            <a:r>
              <a:rPr lang="en-US" dirty="0" smtClean="0"/>
              <a:t>Computing</a:t>
            </a:r>
          </a:p>
          <a:p>
            <a:pPr lvl="1"/>
            <a:r>
              <a:rPr lang="en-US" dirty="0" smtClean="0"/>
              <a:t>Benefits of WSC computing for </a:t>
            </a:r>
            <a:r>
              <a:rPr lang="en-US" dirty="0" smtClean="0"/>
              <a:t>third parties</a:t>
            </a:r>
            <a:endParaRPr lang="en-US" dirty="0" smtClean="0"/>
          </a:p>
          <a:p>
            <a:pPr lvl="1"/>
            <a:r>
              <a:rPr lang="en-US" dirty="0" smtClean="0"/>
              <a:t>“Elastic” pay as you go resource allocation</a:t>
            </a:r>
          </a:p>
          <a:p>
            <a:pPr lvl="1"/>
            <a:r>
              <a:rPr lang="en-US" dirty="0" smtClean="0"/>
              <a:t>Amazon demonstrates that you can make money by selling cycles and </a:t>
            </a:r>
            <a:r>
              <a:rPr lang="en-US" dirty="0" smtClean="0"/>
              <a:t>storage</a:t>
            </a:r>
          </a:p>
          <a:p>
            <a:r>
              <a:rPr lang="en-US" dirty="0" smtClean="0"/>
              <a:t>Warehouse-Scale Computers (WSCs)</a:t>
            </a:r>
          </a:p>
          <a:p>
            <a:pPr lvl="1"/>
            <a:r>
              <a:rPr lang="en-US" dirty="0" smtClean="0"/>
              <a:t>Power ultra large-scale Internet applications</a:t>
            </a:r>
          </a:p>
          <a:p>
            <a:pPr lvl="1"/>
            <a:r>
              <a:rPr lang="en-US" dirty="0" smtClean="0"/>
              <a:t>Emphasis on cost, power efficiency</a:t>
            </a:r>
          </a:p>
          <a:p>
            <a:pPr lvl="1"/>
            <a:r>
              <a:rPr lang="en-US" dirty="0" smtClean="0"/>
              <a:t>PUE - Ratio of total power consumed over power used for computing.</a:t>
            </a:r>
            <a:endParaRPr lang="en-US" dirty="0" smtClean="0"/>
          </a:p>
          <a:p>
            <a:pPr lvl="1"/>
            <a:endParaRPr lang="en-US" dirty="0" smtClean="0"/>
          </a:p>
        </p:txBody>
      </p:sp>
      <p:sp>
        <p:nvSpPr>
          <p:cNvPr id="4" name="Date Placeholder 3"/>
          <p:cNvSpPr>
            <a:spLocks noGrp="1"/>
          </p:cNvSpPr>
          <p:nvPr>
            <p:ph type="dt" sz="half" idx="10"/>
          </p:nvPr>
        </p:nvSpPr>
        <p:spPr/>
        <p:txBody>
          <a:bodyPr/>
          <a:lstStyle/>
          <a:p>
            <a:fld id="{AC069655-D1C3-AA45-9AE2-461DE3C59F25}"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61</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“Delivery of computer services from </a:t>
            </a:r>
            <a:r>
              <a:rPr lang="en-US" i="1" dirty="0" smtClean="0">
                <a:solidFill>
                  <a:srgbClr val="FF0000"/>
                </a:solidFill>
              </a:rPr>
              <a:t>vast warehouses of shared machines</a:t>
            </a:r>
            <a:r>
              <a:rPr lang="en-US" dirty="0" smtClean="0"/>
              <a:t>—enables cutting of costs by handing over the running of applications and services to a third party, then accessed over the internet. There are advantages for customers (lower cost, less complexity) and service providers (economies of scale). But customers risk losing control, in particular over their data, as they migrate into the cloud. Moving from one service provider to another could be even more difficult than switching between software packages in the old days.”—The Economist, May 28, 2009</a:t>
            </a:r>
            <a:endParaRPr lang="en-US" dirty="0"/>
          </a:p>
        </p:txBody>
      </p:sp>
      <p:sp>
        <p:nvSpPr>
          <p:cNvPr id="4" name="Date Placeholder 3"/>
          <p:cNvSpPr>
            <a:spLocks noGrp="1"/>
          </p:cNvSpPr>
          <p:nvPr>
            <p:ph type="dt" sz="half" idx="10"/>
          </p:nvPr>
        </p:nvSpPr>
        <p:spPr/>
        <p:txBody>
          <a:bodyPr/>
          <a:lstStyle/>
          <a:p>
            <a:fld id="{62F299FA-03F9-C047-AED5-8051C0985FE9}" type="datetime1">
              <a:rPr lang="en-US" smtClean="0"/>
              <a:pPr/>
              <a:t>8/4/2011</a:t>
            </a:fld>
            <a:endParaRPr lang="en-US"/>
          </a:p>
        </p:txBody>
      </p:sp>
      <p:sp>
        <p:nvSpPr>
          <p:cNvPr id="5" name="Slide Number Placeholder 4"/>
          <p:cNvSpPr>
            <a:spLocks noGrp="1"/>
          </p:cNvSpPr>
          <p:nvPr>
            <p:ph type="sldNum" sz="quarter" idx="12"/>
          </p:nvPr>
        </p:nvSpPr>
        <p:spPr/>
        <p:txBody>
          <a:bodyPr/>
          <a:lstStyle/>
          <a:p>
            <a:fld id="{FA32F8ED-EEB4-4D51-9E8E-3B145D9B9811}" type="slidenum">
              <a:rPr lang="en-US" smtClean="0"/>
              <a:pPr/>
              <a:t>7</a:t>
            </a:fld>
            <a:endParaRPr lang="en-US"/>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a:t>
            </a:r>
            <a:endParaRPr lang="en-US" dirty="0"/>
          </a:p>
        </p:txBody>
      </p:sp>
      <p:sp>
        <p:nvSpPr>
          <p:cNvPr id="3" name="Content Placeholder 2"/>
          <p:cNvSpPr>
            <a:spLocks noGrp="1"/>
          </p:cNvSpPr>
          <p:nvPr>
            <p:ph idx="1"/>
          </p:nvPr>
        </p:nvSpPr>
        <p:spPr>
          <a:xfrm>
            <a:off x="304800" y="1752594"/>
            <a:ext cx="5715000" cy="5410200"/>
          </a:xfrm>
        </p:spPr>
        <p:txBody>
          <a:bodyPr>
            <a:normAutofit fontScale="70000" lnSpcReduction="20000"/>
          </a:bodyPr>
          <a:lstStyle/>
          <a:p>
            <a:r>
              <a:rPr lang="en-US" b="1" dirty="0" err="1" smtClean="0">
                <a:solidFill>
                  <a:schemeClr val="accent3"/>
                </a:solidFill>
              </a:rPr>
              <a:t>SaaS</a:t>
            </a:r>
            <a:r>
              <a:rPr lang="en-US" dirty="0" smtClean="0"/>
              <a:t>: deliver apps over Internet, eliminating need to install/run on customer's computers, simplifying maintenance and support</a:t>
            </a:r>
          </a:p>
          <a:p>
            <a:pPr lvl="1"/>
            <a:r>
              <a:rPr lang="en-US" dirty="0" smtClean="0"/>
              <a:t>E.g., Google Docs, Win Apps in the Cloud</a:t>
            </a:r>
          </a:p>
          <a:p>
            <a:r>
              <a:rPr lang="en-US" b="1" dirty="0" err="1" smtClean="0">
                <a:solidFill>
                  <a:schemeClr val="accent1"/>
                </a:solidFill>
              </a:rPr>
              <a:t>PaaS</a:t>
            </a:r>
            <a:r>
              <a:rPr lang="en-US" dirty="0" smtClean="0"/>
              <a:t>: deliver computing “stack” as a service, using cloud infrastructure to implement apps. Deploy apps without cost/complexity of buying and managing underlying layers</a:t>
            </a:r>
          </a:p>
          <a:p>
            <a:pPr lvl="1"/>
            <a:r>
              <a:rPr lang="en-US" dirty="0" smtClean="0"/>
              <a:t>E.g., </a:t>
            </a:r>
            <a:r>
              <a:rPr lang="en-US" dirty="0" err="1" smtClean="0"/>
              <a:t>Hadoop</a:t>
            </a:r>
            <a:r>
              <a:rPr lang="en-US" dirty="0" smtClean="0"/>
              <a:t> on EC2, Google App Engine</a:t>
            </a:r>
          </a:p>
          <a:p>
            <a:r>
              <a:rPr lang="en-US" b="1" dirty="0" err="1" smtClean="0">
                <a:solidFill>
                  <a:schemeClr val="accent2"/>
                </a:solidFill>
              </a:rPr>
              <a:t>IaaS</a:t>
            </a:r>
            <a:r>
              <a:rPr lang="en-US" dirty="0" smtClean="0"/>
              <a:t>: </a:t>
            </a:r>
            <a:r>
              <a:rPr lang="en-US" dirty="0" smtClean="0"/>
              <a:t>Rather than purchasing servers, sw, DC space or net equipment, clients buy resources as an outsourced service. Billed on utility basis. Amount of resources consumed/cost reflect level of activity</a:t>
            </a:r>
          </a:p>
          <a:p>
            <a:pPr lvl="1"/>
            <a:r>
              <a:rPr lang="en-US" dirty="0" smtClean="0"/>
              <a:t>E.g., EC2</a:t>
            </a:r>
            <a:endParaRPr lang="en-US" dirty="0"/>
          </a:p>
        </p:txBody>
      </p:sp>
      <p:sp>
        <p:nvSpPr>
          <p:cNvPr id="4" name="Date Placeholder 3"/>
          <p:cNvSpPr>
            <a:spLocks noGrp="1"/>
          </p:cNvSpPr>
          <p:nvPr>
            <p:ph type="dt" sz="half" idx="10"/>
          </p:nvPr>
        </p:nvSpPr>
        <p:spPr/>
        <p:txBody>
          <a:bodyPr/>
          <a:lstStyle/>
          <a:p>
            <a:fld id="{EF2DDB8B-DF52-4049-A5C9-B5913483BB4E}" type="datetime1">
              <a:rPr lang="en-US" smtClean="0"/>
              <a:pPr/>
              <a:t>8/4/2011</a:t>
            </a:fld>
            <a:endParaRPr lang="en-US"/>
          </a:p>
        </p:txBody>
      </p:sp>
      <p:sp>
        <p:nvSpPr>
          <p:cNvPr id="5" name="Slide Number Placeholder 4"/>
          <p:cNvSpPr>
            <a:spLocks noGrp="1"/>
          </p:cNvSpPr>
          <p:nvPr>
            <p:ph type="sldNum" sz="quarter" idx="12"/>
          </p:nvPr>
        </p:nvSpPr>
        <p:spPr/>
        <p:txBody>
          <a:bodyPr/>
          <a:lstStyle/>
          <a:p>
            <a:fld id="{FA32F8ED-EEB4-4D51-9E8E-3B145D9B9811}" type="slidenum">
              <a:rPr lang="en-US" smtClean="0"/>
              <a:pPr/>
              <a:t>8</a:t>
            </a:fld>
            <a:endParaRPr lang="en-US"/>
          </a:p>
        </p:txBody>
      </p:sp>
      <p:pic>
        <p:nvPicPr>
          <p:cNvPr id="6" name="Picture 5"/>
          <p:cNvPicPr>
            <a:picLocks noChangeAspect="1"/>
          </p:cNvPicPr>
          <p:nvPr/>
        </p:nvPicPr>
        <p:blipFill>
          <a:blip r:embed="rId2"/>
          <a:stretch>
            <a:fillRect/>
          </a:stretch>
        </p:blipFill>
        <p:spPr>
          <a:xfrm>
            <a:off x="6019800" y="1621190"/>
            <a:ext cx="3175000" cy="4483100"/>
          </a:xfrm>
          <a:prstGeom prst="rect">
            <a:avLst/>
          </a:prstGeom>
        </p:spPr>
      </p:pic>
      <p:sp>
        <p:nvSpPr>
          <p:cNvPr id="7" name="Footer Placeholder 6"/>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Alternate Service Stacks</a:t>
            </a:r>
            <a:endParaRPr lang="en-US" dirty="0"/>
          </a:p>
        </p:txBody>
      </p:sp>
      <p:sp>
        <p:nvSpPr>
          <p:cNvPr id="4" name="Date Placeholder 3"/>
          <p:cNvSpPr>
            <a:spLocks noGrp="1"/>
          </p:cNvSpPr>
          <p:nvPr>
            <p:ph type="dt" sz="half" idx="10"/>
          </p:nvPr>
        </p:nvSpPr>
        <p:spPr/>
        <p:txBody>
          <a:bodyPr/>
          <a:lstStyle/>
          <a:p>
            <a:fld id="{FE22D018-F609-2447-8072-2A8615F1D42D}" type="datetime1">
              <a:rPr lang="en-US" smtClean="0"/>
              <a:pPr/>
              <a:t>8/4/2011</a:t>
            </a:fld>
            <a:endParaRPr lang="en-US"/>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#27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pic>
        <p:nvPicPr>
          <p:cNvPr id="64514" name="Picture 2"/>
          <p:cNvPicPr>
            <a:picLocks noChangeAspect="1" noChangeArrowheads="1"/>
          </p:cNvPicPr>
          <p:nvPr/>
        </p:nvPicPr>
        <p:blipFill>
          <a:blip r:embed="rId2"/>
          <a:srcRect t="14274"/>
          <a:stretch>
            <a:fillRect/>
          </a:stretch>
        </p:blipFill>
        <p:spPr bwMode="auto">
          <a:xfrm>
            <a:off x="1236115" y="182839"/>
            <a:ext cx="6577013" cy="62428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18802</TotalTime>
  <Words>3538</Words>
  <Application>Microsoft Office PowerPoint</Application>
  <PresentationFormat>On-screen Show (4:3)</PresentationFormat>
  <Paragraphs>908</Paragraphs>
  <Slides>61</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Image</vt:lpstr>
      <vt:lpstr>CS 61C: Great Ideas in Computer Architecture (Machine Structures) Warehouse-Scale Computers and the Cloud</vt:lpstr>
      <vt:lpstr>New-School Machine Structures (It’s a bit more complicated!)</vt:lpstr>
      <vt:lpstr>Google’s Oregon Warehouse-Scale Computer</vt:lpstr>
      <vt:lpstr>One Million Servers:  400 Containers x 2500 Nodes</vt:lpstr>
      <vt:lpstr>Agenda</vt:lpstr>
      <vt:lpstr>The Big Switch: Utility Computing</vt:lpstr>
      <vt:lpstr>Cloud Computing</vt:lpstr>
      <vt:lpstr>Cloud Services</vt:lpstr>
      <vt:lpstr>Alternate Service Stacks</vt:lpstr>
      <vt:lpstr>Cloud Distinguished by …</vt:lpstr>
      <vt:lpstr>Economics For Cloud Users</vt:lpstr>
      <vt:lpstr>Economics For Cloud Users</vt:lpstr>
      <vt:lpstr>Economics For Cloud Users</vt:lpstr>
      <vt:lpstr>Scale Economics For Cloud Providers</vt:lpstr>
      <vt:lpstr>Agenda</vt:lpstr>
      <vt:lpstr>Warehouse Scale Computers</vt:lpstr>
      <vt:lpstr>Equipment Inside a WSC</vt:lpstr>
      <vt:lpstr>Server, Rack, Array</vt:lpstr>
      <vt:lpstr>Google Server Internals</vt:lpstr>
      <vt:lpstr>Processing Infrastructure</vt:lpstr>
      <vt:lpstr>Coping with Performance in Array</vt:lpstr>
      <vt:lpstr>Coping with Workload Variation</vt:lpstr>
      <vt:lpstr>Impact of latency, bandwidth, failure, varying workload on WSC software?</vt:lpstr>
      <vt:lpstr>Administrivia</vt:lpstr>
      <vt:lpstr>Agenda</vt:lpstr>
      <vt:lpstr>Emphasis on Cost Efficiency</vt:lpstr>
      <vt:lpstr>Energy Proportional Computing</vt:lpstr>
      <vt:lpstr>Energy Proportional Computing</vt:lpstr>
      <vt:lpstr>Energy Proportional Computing</vt:lpstr>
      <vt:lpstr>Server Power Consumption</vt:lpstr>
      <vt:lpstr>Power vs. Server Utilization by Component</vt:lpstr>
      <vt:lpstr>Agenda</vt:lpstr>
      <vt:lpstr>Agenda</vt:lpstr>
      <vt:lpstr>Power Usage Effectiveness</vt:lpstr>
      <vt:lpstr>PUE in the Wild (2007)</vt:lpstr>
      <vt:lpstr>High PUE: Where Does Power Go?</vt:lpstr>
      <vt:lpstr>DC Infrastructure Energy Efficiencies</vt:lpstr>
      <vt:lpstr>Google WSC A PUE: 1.24</vt:lpstr>
      <vt:lpstr>Containers in WSCs</vt:lpstr>
      <vt:lpstr>Google WSC A PUE: 1.24</vt:lpstr>
      <vt:lpstr>Google WSC A PUE: 1.24</vt:lpstr>
      <vt:lpstr>Google WSC PUE: Quarterly Avg</vt:lpstr>
      <vt:lpstr>Agenda</vt:lpstr>
      <vt:lpstr>Design Goals of a WSC</vt:lpstr>
      <vt:lpstr>WSC Case Study Server Provisioning</vt:lpstr>
      <vt:lpstr>WSC Case Study Capital Expenditure (Capex)</vt:lpstr>
      <vt:lpstr>Cost of WSC</vt:lpstr>
      <vt:lpstr>WSC Case Study Operational Expense (Opex)</vt:lpstr>
      <vt:lpstr>How much does a watt cost in a WSC?</vt:lpstr>
      <vt:lpstr>Replace Rotating Disks with Flash?</vt:lpstr>
      <vt:lpstr>Replace Rotating Disks with Flash?</vt:lpstr>
      <vt:lpstr>WSC Case Study Operational Expense (Opex)</vt:lpstr>
      <vt:lpstr>January 2011 AWS Instances &amp; Prices</vt:lpstr>
      <vt:lpstr>Agenda</vt:lpstr>
      <vt:lpstr>Request-Level Parallelism (RLP)</vt:lpstr>
      <vt:lpstr>Google Query-Serving Architecture</vt:lpstr>
      <vt:lpstr>Anatomy of a Web Search</vt:lpstr>
      <vt:lpstr>Anatomy of a Web Search</vt:lpstr>
      <vt:lpstr>Slide 59</vt:lpstr>
      <vt:lpstr>Anatomy of a Web Search</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Michael</cp:lastModifiedBy>
  <cp:revision>81</cp:revision>
  <cp:lastPrinted>2010-11-20T01:17:46Z</cp:lastPrinted>
  <dcterms:created xsi:type="dcterms:W3CDTF">2010-11-22T23:43:42Z</dcterms:created>
  <dcterms:modified xsi:type="dcterms:W3CDTF">2011-08-04T11:19:51Z</dcterms:modified>
</cp:coreProperties>
</file>