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8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46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1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9"/>
  </p:notesMasterIdLst>
  <p:handoutMasterIdLst>
    <p:handoutMasterId r:id="rId60"/>
  </p:handoutMasterIdLst>
  <p:sldIdLst>
    <p:sldId id="257" r:id="rId2"/>
    <p:sldId id="536" r:id="rId3"/>
    <p:sldId id="528" r:id="rId4"/>
    <p:sldId id="505" r:id="rId5"/>
    <p:sldId id="563" r:id="rId6"/>
    <p:sldId id="479" r:id="rId7"/>
    <p:sldId id="480" r:id="rId8"/>
    <p:sldId id="481" r:id="rId9"/>
    <p:sldId id="628" r:id="rId10"/>
    <p:sldId id="483" r:id="rId11"/>
    <p:sldId id="484" r:id="rId12"/>
    <p:sldId id="507" r:id="rId13"/>
    <p:sldId id="510" r:id="rId14"/>
    <p:sldId id="511" r:id="rId15"/>
    <p:sldId id="619" r:id="rId16"/>
    <p:sldId id="620" r:id="rId17"/>
    <p:sldId id="621" r:id="rId18"/>
    <p:sldId id="627" r:id="rId19"/>
    <p:sldId id="622" r:id="rId20"/>
    <p:sldId id="623" r:id="rId21"/>
    <p:sldId id="624" r:id="rId22"/>
    <p:sldId id="625" r:id="rId23"/>
    <p:sldId id="626" r:id="rId24"/>
    <p:sldId id="629" r:id="rId25"/>
    <p:sldId id="547" r:id="rId26"/>
    <p:sldId id="548" r:id="rId27"/>
    <p:sldId id="549" r:id="rId28"/>
    <p:sldId id="550" r:id="rId29"/>
    <p:sldId id="561" r:id="rId30"/>
    <p:sldId id="551" r:id="rId31"/>
    <p:sldId id="552" r:id="rId32"/>
    <p:sldId id="553" r:id="rId33"/>
    <p:sldId id="554" r:id="rId34"/>
    <p:sldId id="555" r:id="rId35"/>
    <p:sldId id="562" r:id="rId36"/>
    <p:sldId id="488" r:id="rId37"/>
    <p:sldId id="512" r:id="rId38"/>
    <p:sldId id="513" r:id="rId39"/>
    <p:sldId id="612" r:id="rId40"/>
    <p:sldId id="613" r:id="rId41"/>
    <p:sldId id="614" r:id="rId42"/>
    <p:sldId id="615" r:id="rId43"/>
    <p:sldId id="616" r:id="rId44"/>
    <p:sldId id="630" r:id="rId45"/>
    <p:sldId id="564" r:id="rId46"/>
    <p:sldId id="565" r:id="rId47"/>
    <p:sldId id="566" r:id="rId48"/>
    <p:sldId id="567" r:id="rId49"/>
    <p:sldId id="568" r:id="rId50"/>
    <p:sldId id="569" r:id="rId51"/>
    <p:sldId id="570" r:id="rId52"/>
    <p:sldId id="571" r:id="rId53"/>
    <p:sldId id="572" r:id="rId54"/>
    <p:sldId id="573" r:id="rId55"/>
    <p:sldId id="574" r:id="rId56"/>
    <p:sldId id="575" r:id="rId57"/>
    <p:sldId id="611" r:id="rId5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C9FF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999" autoAdjust="0"/>
    <p:restoredTop sz="81880" autoAdjust="0"/>
  </p:normalViewPr>
  <p:slideViewPr>
    <p:cSldViewPr snapToGrid="0">
      <p:cViewPr varScale="1">
        <p:scale>
          <a:sx n="108" d="100"/>
          <a:sy n="108" d="100"/>
        </p:scale>
        <p:origin x="-70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85" d="100"/>
          <a:sy n="85" d="100"/>
        </p:scale>
        <p:origin x="-3128" y="-120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Workbook2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scatterChart>
        <c:scatterStyle val="smoothMarker"/>
        <c:ser>
          <c:idx val="3"/>
          <c:order val="0"/>
          <c:tx>
            <c:strRef>
              <c:f>Sheet1!$C$1</c:f>
              <c:strCache>
                <c:ptCount val="1"/>
                <c:pt idx="0">
                  <c:v>Clock</c:v>
                </c:pt>
              </c:strCache>
            </c:strRef>
          </c:tx>
          <c:spPr>
            <a:ln w="76200"/>
          </c:spPr>
          <c:xVal>
            <c:numRef>
              <c:f>Sheet1!$A$29:$A$36</c:f>
              <c:numCache>
                <c:formatCode>General</c:formatCode>
                <c:ptCount val="8"/>
                <c:pt idx="0">
                  <c:v>1989</c:v>
                </c:pt>
                <c:pt idx="1">
                  <c:v>1993</c:v>
                </c:pt>
                <c:pt idx="2">
                  <c:v>1997</c:v>
                </c:pt>
                <c:pt idx="3">
                  <c:v>2001</c:v>
                </c:pt>
                <c:pt idx="4">
                  <c:v>2004</c:v>
                </c:pt>
                <c:pt idx="5">
                  <c:v>2006</c:v>
                </c:pt>
                <c:pt idx="6">
                  <c:v>2008</c:v>
                </c:pt>
                <c:pt idx="7">
                  <c:v>2010</c:v>
                </c:pt>
              </c:numCache>
            </c:numRef>
          </c:xVal>
          <c:yVal>
            <c:numRef>
              <c:f>Sheet1!$C$2:$C$9</c:f>
              <c:numCache>
                <c:formatCode>General</c:formatCode>
                <c:ptCount val="8"/>
                <c:pt idx="0">
                  <c:v>25</c:v>
                </c:pt>
                <c:pt idx="1">
                  <c:v>66</c:v>
                </c:pt>
                <c:pt idx="2">
                  <c:v>200</c:v>
                </c:pt>
                <c:pt idx="3">
                  <c:v>2000</c:v>
                </c:pt>
                <c:pt idx="4">
                  <c:v>3600</c:v>
                </c:pt>
                <c:pt idx="5">
                  <c:v>2930</c:v>
                </c:pt>
                <c:pt idx="6">
                  <c:v>2930</c:v>
                </c:pt>
                <c:pt idx="7">
                  <c:v>3460</c:v>
                </c:pt>
              </c:numCache>
            </c:numRef>
          </c:yVal>
          <c:smooth val="1"/>
        </c:ser>
        <c:ser>
          <c:idx val="4"/>
          <c:order val="1"/>
          <c:tx>
            <c:strRef>
              <c:f>Sheet1!$E$28</c:f>
              <c:strCache>
                <c:ptCount val="1"/>
                <c:pt idx="0">
                  <c:v>Power</c:v>
                </c:pt>
              </c:strCache>
            </c:strRef>
          </c:tx>
          <c:spPr>
            <a:ln w="76200"/>
          </c:spPr>
          <c:xVal>
            <c:numRef>
              <c:f>Sheet1!$A$29:$A$36</c:f>
              <c:numCache>
                <c:formatCode>General</c:formatCode>
                <c:ptCount val="8"/>
                <c:pt idx="0">
                  <c:v>1989</c:v>
                </c:pt>
                <c:pt idx="1">
                  <c:v>1993</c:v>
                </c:pt>
                <c:pt idx="2">
                  <c:v>1997</c:v>
                </c:pt>
                <c:pt idx="3">
                  <c:v>2001</c:v>
                </c:pt>
                <c:pt idx="4">
                  <c:v>2004</c:v>
                </c:pt>
                <c:pt idx="5">
                  <c:v>2006</c:v>
                </c:pt>
                <c:pt idx="6">
                  <c:v>2008</c:v>
                </c:pt>
                <c:pt idx="7">
                  <c:v>2010</c:v>
                </c:pt>
              </c:numCache>
            </c:numRef>
          </c:xVal>
          <c:yVal>
            <c:numRef>
              <c:f>Sheet1!$E$29:$E$36</c:f>
              <c:numCache>
                <c:formatCode>General</c:formatCode>
                <c:ptCount val="8"/>
                <c:pt idx="0">
                  <c:v>5</c:v>
                </c:pt>
                <c:pt idx="1">
                  <c:v>10</c:v>
                </c:pt>
                <c:pt idx="2">
                  <c:v>29</c:v>
                </c:pt>
                <c:pt idx="3">
                  <c:v>75</c:v>
                </c:pt>
                <c:pt idx="4">
                  <c:v>103</c:v>
                </c:pt>
                <c:pt idx="5">
                  <c:v>75</c:v>
                </c:pt>
                <c:pt idx="6">
                  <c:v>95</c:v>
                </c:pt>
                <c:pt idx="7">
                  <c:v>130</c:v>
                </c:pt>
              </c:numCache>
            </c:numRef>
          </c:yVal>
          <c:smooth val="1"/>
        </c:ser>
        <c:ser>
          <c:idx val="0"/>
          <c:order val="2"/>
          <c:tx>
            <c:strRef>
              <c:f>Sheet1!$B$28</c:f>
              <c:strCache>
                <c:ptCount val="1"/>
                <c:pt idx="0">
                  <c:v>Pipeline Stages</c:v>
                </c:pt>
              </c:strCache>
            </c:strRef>
          </c:tx>
          <c:spPr>
            <a:ln w="76200"/>
          </c:spPr>
          <c:xVal>
            <c:numRef>
              <c:f>Sheet1!$A$29:$A$36</c:f>
              <c:numCache>
                <c:formatCode>General</c:formatCode>
                <c:ptCount val="8"/>
                <c:pt idx="0">
                  <c:v>1989</c:v>
                </c:pt>
                <c:pt idx="1">
                  <c:v>1993</c:v>
                </c:pt>
                <c:pt idx="2">
                  <c:v>1997</c:v>
                </c:pt>
                <c:pt idx="3">
                  <c:v>2001</c:v>
                </c:pt>
                <c:pt idx="4">
                  <c:v>2004</c:v>
                </c:pt>
                <c:pt idx="5">
                  <c:v>2006</c:v>
                </c:pt>
                <c:pt idx="6">
                  <c:v>2008</c:v>
                </c:pt>
                <c:pt idx="7">
                  <c:v>2010</c:v>
                </c:pt>
              </c:numCache>
            </c:numRef>
          </c:xVal>
          <c:yVal>
            <c:numRef>
              <c:f>Sheet1!$B$29:$B$36</c:f>
              <c:numCache>
                <c:formatCode>General</c:formatCode>
                <c:ptCount val="8"/>
                <c:pt idx="0">
                  <c:v>5</c:v>
                </c:pt>
                <c:pt idx="1">
                  <c:v>5</c:v>
                </c:pt>
                <c:pt idx="2">
                  <c:v>10</c:v>
                </c:pt>
                <c:pt idx="3">
                  <c:v>22</c:v>
                </c:pt>
                <c:pt idx="4">
                  <c:v>31</c:v>
                </c:pt>
                <c:pt idx="5">
                  <c:v>14</c:v>
                </c:pt>
                <c:pt idx="6">
                  <c:v>16</c:v>
                </c:pt>
                <c:pt idx="7">
                  <c:v>16</c:v>
                </c:pt>
              </c:numCache>
            </c:numRef>
          </c:yVal>
          <c:smooth val="1"/>
        </c:ser>
        <c:ser>
          <c:idx val="1"/>
          <c:order val="3"/>
          <c:tx>
            <c:strRef>
              <c:f>Sheet1!$C$28</c:f>
              <c:strCache>
                <c:ptCount val="1"/>
                <c:pt idx="0">
                  <c:v>Issue width</c:v>
                </c:pt>
              </c:strCache>
            </c:strRef>
          </c:tx>
          <c:spPr>
            <a:ln w="76200"/>
          </c:spPr>
          <c:xVal>
            <c:numRef>
              <c:f>Sheet1!$A$29:$A$36</c:f>
              <c:numCache>
                <c:formatCode>General</c:formatCode>
                <c:ptCount val="8"/>
                <c:pt idx="0">
                  <c:v>1989</c:v>
                </c:pt>
                <c:pt idx="1">
                  <c:v>1993</c:v>
                </c:pt>
                <c:pt idx="2">
                  <c:v>1997</c:v>
                </c:pt>
                <c:pt idx="3">
                  <c:v>2001</c:v>
                </c:pt>
                <c:pt idx="4">
                  <c:v>2004</c:v>
                </c:pt>
                <c:pt idx="5">
                  <c:v>2006</c:v>
                </c:pt>
                <c:pt idx="6">
                  <c:v>2008</c:v>
                </c:pt>
                <c:pt idx="7">
                  <c:v>2010</c:v>
                </c:pt>
              </c:numCache>
            </c:numRef>
          </c:xVal>
          <c:yVal>
            <c:numRef>
              <c:f>Sheet1!$C$29:$C$36</c:f>
              <c:numCache>
                <c:formatCode>General</c:formatCode>
                <c:ptCount val="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3</c:v>
                </c:pt>
                <c:pt idx="4">
                  <c:v>3</c:v>
                </c:pt>
                <c:pt idx="5">
                  <c:v>4</c:v>
                </c:pt>
                <c:pt idx="6">
                  <c:v>4</c:v>
                </c:pt>
                <c:pt idx="7">
                  <c:v>4</c:v>
                </c:pt>
              </c:numCache>
            </c:numRef>
          </c:yVal>
          <c:smooth val="1"/>
        </c:ser>
        <c:ser>
          <c:idx val="2"/>
          <c:order val="4"/>
          <c:tx>
            <c:strRef>
              <c:f>Sheet1!$D$28</c:f>
              <c:strCache>
                <c:ptCount val="1"/>
                <c:pt idx="0">
                  <c:v>Cores</c:v>
                </c:pt>
              </c:strCache>
            </c:strRef>
          </c:tx>
          <c:spPr>
            <a:ln w="76200"/>
          </c:spPr>
          <c:xVal>
            <c:numRef>
              <c:f>Sheet1!$A$29:$A$36</c:f>
              <c:numCache>
                <c:formatCode>General</c:formatCode>
                <c:ptCount val="8"/>
                <c:pt idx="0">
                  <c:v>1989</c:v>
                </c:pt>
                <c:pt idx="1">
                  <c:v>1993</c:v>
                </c:pt>
                <c:pt idx="2">
                  <c:v>1997</c:v>
                </c:pt>
                <c:pt idx="3">
                  <c:v>2001</c:v>
                </c:pt>
                <c:pt idx="4">
                  <c:v>2004</c:v>
                </c:pt>
                <c:pt idx="5">
                  <c:v>2006</c:v>
                </c:pt>
                <c:pt idx="6">
                  <c:v>2008</c:v>
                </c:pt>
                <c:pt idx="7">
                  <c:v>2010</c:v>
                </c:pt>
              </c:numCache>
            </c:numRef>
          </c:xVal>
          <c:yVal>
            <c:numRef>
              <c:f>Sheet1!$D$29:$D$36</c:f>
              <c:numCache>
                <c:formatCode>General</c:formatCode>
                <c:ptCount val="8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2</c:v>
                </c:pt>
                <c:pt idx="6">
                  <c:v>4</c:v>
                </c:pt>
                <c:pt idx="7">
                  <c:v>6</c:v>
                </c:pt>
              </c:numCache>
            </c:numRef>
          </c:yVal>
          <c:smooth val="1"/>
        </c:ser>
        <c:axId val="296805504"/>
        <c:axId val="296807040"/>
      </c:scatterChart>
      <c:valAx>
        <c:axId val="296805504"/>
        <c:scaling>
          <c:orientation val="minMax"/>
          <c:max val="2011"/>
          <c:min val="1989"/>
        </c:scaling>
        <c:axPos val="b"/>
        <c:numFmt formatCode="General" sourceLinked="1"/>
        <c:tickLblPos val="nextTo"/>
        <c:crossAx val="296807040"/>
        <c:crosses val="autoZero"/>
        <c:crossBetween val="midCat"/>
        <c:majorUnit val="3"/>
      </c:valAx>
      <c:valAx>
        <c:axId val="296807040"/>
        <c:scaling>
          <c:logBase val="10"/>
          <c:orientation val="minMax"/>
          <c:max val="10000"/>
          <c:min val="1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296805504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75650140954602929"/>
          <c:y val="6.1095506083456722E-2"/>
          <c:w val="0.23423933119471216"/>
          <c:h val="0.78520968907611499"/>
        </c:manualLayout>
      </c:layout>
      <c:txPr>
        <a:bodyPr/>
        <a:lstStyle/>
        <a:p>
          <a:pPr>
            <a:defRPr sz="2000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933265-5E23-BF49-B6BF-1934B9BC786E}" type="datetimeFigureOut">
              <a:rPr lang="en-US" smtClean="0"/>
              <a:pPr/>
              <a:t>7/26/2011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4D7F38-D411-9B47-AFF4-70C571B83B5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AA1BC7-CCFC-484A-97F3-979F740C57F6}" type="datetimeFigureOut">
              <a:rPr lang="en-US" smtClean="0"/>
              <a:pPr/>
              <a:t>7/26/2011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97FDFF-7B9F-7D4D-BFC0-AAD1F3D3D3C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16434" y="4342192"/>
            <a:ext cx="5909964" cy="4115405"/>
          </a:xfrm>
          <a:noFill/>
          <a:ln w="9525"/>
        </p:spPr>
        <p:txBody>
          <a:bodyPr lIns="90475" tIns="44444" rIns="90475" bIns="44444"/>
          <a:lstStyle/>
          <a:p>
            <a:endParaRPr lang="en-US"/>
          </a:p>
        </p:txBody>
      </p:sp>
      <p:sp>
        <p:nvSpPr>
          <p:cNvPr id="2765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8875" y="585788"/>
            <a:ext cx="4552950" cy="3416300"/>
          </a:xfr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841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63638" y="585788"/>
            <a:ext cx="4552950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484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6215" y="4345902"/>
            <a:ext cx="5907739" cy="411199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800" tIns="45900" rIns="91800" bIns="4590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046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63638" y="585788"/>
            <a:ext cx="4552950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504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6215" y="4345902"/>
            <a:ext cx="5907739" cy="411199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800" tIns="45900" rIns="91800" bIns="4590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17761" y="4347454"/>
            <a:ext cx="5904639" cy="4110434"/>
          </a:xfrm>
          <a:noFill/>
          <a:ln w="9525"/>
        </p:spPr>
        <p:txBody>
          <a:bodyPr lIns="90482" tIns="44447" rIns="90482" bIns="44447"/>
          <a:lstStyle/>
          <a:p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5837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17761" y="4347454"/>
            <a:ext cx="5904639" cy="4110434"/>
          </a:xfrm>
          <a:noFill/>
          <a:ln w="9525"/>
        </p:spPr>
        <p:txBody>
          <a:bodyPr lIns="90482" tIns="44447" rIns="90482" bIns="44447"/>
          <a:lstStyle/>
          <a:p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6041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17761" y="4347454"/>
            <a:ext cx="5904639" cy="4110434"/>
          </a:xfrm>
          <a:noFill/>
          <a:ln w="9525"/>
        </p:spPr>
        <p:txBody>
          <a:bodyPr lIns="90482" tIns="44447" rIns="90482" bIns="44447"/>
          <a:lstStyle/>
          <a:p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6246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AU"/>
              <a:t>Morgan Kaufmann Publishers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774EB696-812A-3C48-8AD0-C345050F15DC}" type="datetime3">
              <a:rPr lang="en-AU"/>
              <a:pPr/>
              <a:t>27 July, 2011</a:t>
            </a:fld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AU"/>
              <a:t>Chapter 4 — The Processor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EF5012-EEA3-184F-8DA2-060CC621BDE0}" type="slidenum">
              <a:rPr lang="en-AU"/>
              <a:pPr/>
              <a:t>18</a:t>
            </a:fld>
            <a:endParaRPr lang="en-AU"/>
          </a:p>
        </p:txBody>
      </p:sp>
      <p:sp>
        <p:nvSpPr>
          <p:cNvPr id="377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7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17761" y="4347454"/>
            <a:ext cx="5904639" cy="4110434"/>
          </a:xfrm>
          <a:noFill/>
          <a:ln w="9525"/>
        </p:spPr>
        <p:txBody>
          <a:bodyPr lIns="90482" tIns="44447" rIns="90482" bIns="44447"/>
          <a:lstStyle/>
          <a:p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6451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89936" tIns="44968" rIns="89936" bIns="44968"/>
          <a:lstStyle/>
          <a:p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89936" tIns="44968" rIns="89936" bIns="44968"/>
          <a:lstStyle/>
          <a:p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89936" tIns="44968" rIns="89936" bIns="44968"/>
          <a:lstStyle/>
          <a:p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AU"/>
              <a:t>Morgan Kaufmann Publishers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774EB696-812A-3C48-8AD0-C345050F15DC}" type="datetime3">
              <a:rPr lang="en-AU"/>
              <a:pPr/>
              <a:t>26 July, 2011</a:t>
            </a:fld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AU"/>
              <a:t>Chapter 4 — The Processor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EF5012-EEA3-184F-8DA2-060CC621BDE0}" type="slidenum">
              <a:rPr lang="en-AU"/>
              <a:pPr/>
              <a:t>3</a:t>
            </a:fld>
            <a:endParaRPr lang="en-AU"/>
          </a:p>
        </p:txBody>
      </p:sp>
      <p:sp>
        <p:nvSpPr>
          <p:cNvPr id="377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7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AU"/>
              <a:t>Morgan Kaufmann Publishers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C2DA6BB8-A081-D947-ABB7-97EC8E60C349}" type="datetime3">
              <a:rPr lang="en-AU"/>
              <a:pPr/>
              <a:t>26 July, 2011</a:t>
            </a:fld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AU"/>
              <a:t>Chapter 4 — The Processor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65630E-C095-8B46-9A05-110955FE8AC3}" type="slidenum">
              <a:rPr lang="en-AU"/>
              <a:pPr/>
              <a:t>25</a:t>
            </a:fld>
            <a:endParaRPr lang="en-AU"/>
          </a:p>
        </p:txBody>
      </p:sp>
      <p:sp>
        <p:nvSpPr>
          <p:cNvPr id="334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4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AU"/>
              <a:t>Morgan Kaufmann Publishers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CB6C02BC-3A8D-9F48-A6C5-B2621AC755C3}" type="datetime3">
              <a:rPr lang="en-AU"/>
              <a:pPr/>
              <a:t>26 July, 2011</a:t>
            </a:fld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AU"/>
              <a:t>Chapter 4 — The Processor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1A3701-F82B-BB49-A793-6738827A0BD5}" type="slidenum">
              <a:rPr lang="en-AU"/>
              <a:pPr/>
              <a:t>26</a:t>
            </a:fld>
            <a:endParaRPr lang="en-AU"/>
          </a:p>
        </p:txBody>
      </p:sp>
      <p:sp>
        <p:nvSpPr>
          <p:cNvPr id="349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9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275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6212" y="4342779"/>
            <a:ext cx="5909289" cy="4115111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0459" tIns="44435" rIns="90459" bIns="44435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2755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62050" y="588963"/>
            <a:ext cx="4548188" cy="3413125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889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63638" y="585788"/>
            <a:ext cx="4552950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88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6213" y="4345898"/>
            <a:ext cx="5907739" cy="411199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936" tIns="44968" rIns="89936" bIns="44968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AU"/>
              <a:t>Morgan Kaufmann Publishers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774EB696-812A-3C48-8AD0-C345050F15DC}" type="datetime3">
              <a:rPr lang="en-AU"/>
              <a:pPr/>
              <a:t>26 July, 2011</a:t>
            </a:fld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AU"/>
              <a:t>Chapter 4 — The Processor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EF5012-EEA3-184F-8DA2-060CC621BDE0}" type="slidenum">
              <a:rPr lang="en-AU"/>
              <a:pPr/>
              <a:t>29</a:t>
            </a:fld>
            <a:endParaRPr lang="en-AU"/>
          </a:p>
        </p:txBody>
      </p:sp>
      <p:sp>
        <p:nvSpPr>
          <p:cNvPr id="377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7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094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6212" y="4342779"/>
            <a:ext cx="5909289" cy="4115111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0459" tIns="44435" rIns="90459" bIns="44435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70947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62050" y="588963"/>
            <a:ext cx="4548188" cy="3413125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7FDFF-7B9F-7D4D-BFC0-AAD1F3D3D3CB}" type="slidenum">
              <a:rPr lang="en-US" smtClean="0"/>
              <a:pPr/>
              <a:t>31</a:t>
            </a:fld>
            <a:endParaRPr lang="en-US" dirty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709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63638" y="585788"/>
            <a:ext cx="4552950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770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6214" y="4345900"/>
            <a:ext cx="5907739" cy="411199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936" tIns="44968" rIns="89936" bIns="44968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913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63638" y="585788"/>
            <a:ext cx="4552950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791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6214" y="4345900"/>
            <a:ext cx="5907739" cy="411199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936" tIns="44968" rIns="89936" bIns="44968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118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6212" y="4342779"/>
            <a:ext cx="5909289" cy="4115111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0459" tIns="44435" rIns="90459" bIns="44435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81187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62050" y="588963"/>
            <a:ext cx="4548188" cy="3413125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08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6212" y="4342776"/>
            <a:ext cx="5909289" cy="4115112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2333" tIns="45356" rIns="92333" bIns="45356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34083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62050" y="588963"/>
            <a:ext cx="4548188" cy="3413125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AU"/>
              <a:t>Morgan Kaufmann Publishers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A758677E-E141-C64A-A4D0-65BB99340159}" type="datetime3">
              <a:rPr lang="en-AU"/>
              <a:pPr/>
              <a:t>26 July, 2011</a:t>
            </a:fld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AU"/>
              <a:t>Chapter 4 — The Processor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64DF24-4FCB-9148-9F9E-F7987219468E}" type="slidenum">
              <a:rPr lang="en-AU"/>
              <a:pPr/>
              <a:t>36</a:t>
            </a:fld>
            <a:endParaRPr lang="en-AU"/>
          </a:p>
        </p:txBody>
      </p:sp>
      <p:sp>
        <p:nvSpPr>
          <p:cNvPr id="347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7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251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65225" y="585788"/>
            <a:ext cx="4552950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525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6215" y="4345902"/>
            <a:ext cx="5907739" cy="411199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805" tIns="45902" rIns="91805" bIns="45902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6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65225" y="585788"/>
            <a:ext cx="4552950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545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6215" y="4345902"/>
            <a:ext cx="5907739" cy="411199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805" tIns="45902" rIns="91805" bIns="45902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62050" y="588963"/>
            <a:ext cx="4548188" cy="3413125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6212" y="4342789"/>
            <a:ext cx="5909289" cy="4115111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426" tIns="45712" rIns="91426" bIns="45712"/>
          <a:lstStyle/>
          <a:p>
            <a:pPr algn="l"/>
            <a:r>
              <a:rPr lang="en-US" sz="900" dirty="0" smtClean="0">
                <a:solidFill>
                  <a:schemeClr val="folHlink"/>
                </a:solidFill>
              </a:rPr>
              <a:t>D, 1</a:t>
            </a:r>
            <a:r>
              <a:rPr lang="en-US" sz="900" baseline="0" dirty="0" smtClean="0">
                <a:solidFill>
                  <a:schemeClr val="folHlink"/>
                </a:solidFill>
              </a:rPr>
              <a:t> must stall due to load-use; 2 must forward on t1 since result not written for a few stages; 3 no dependencies</a:t>
            </a:r>
            <a:endParaRPr lang="en-US" sz="900" dirty="0">
              <a:solidFill>
                <a:schemeClr val="folHlink"/>
              </a:solidFill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275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6212" y="4342781"/>
            <a:ext cx="5909289" cy="4115111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0459" tIns="44435" rIns="90459" bIns="44435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2755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62050" y="588963"/>
            <a:ext cx="4548188" cy="3413125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275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6212" y="4342781"/>
            <a:ext cx="5909289" cy="4115111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0459" tIns="44435" rIns="90459" bIns="44435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2755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62050" y="588963"/>
            <a:ext cx="4548188" cy="3413125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275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6212" y="4342781"/>
            <a:ext cx="5909289" cy="4115111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0459" tIns="44435" rIns="90459" bIns="44435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2755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62050" y="588963"/>
            <a:ext cx="4548188" cy="3413125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62050" y="588963"/>
            <a:ext cx="4548188" cy="3413125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6212" y="4342789"/>
            <a:ext cx="5909289" cy="4115111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426" tIns="45712" rIns="91426" bIns="45712"/>
          <a:lstStyle/>
          <a:p>
            <a:pPr algn="l"/>
            <a:r>
              <a:rPr lang="en-US" sz="900" dirty="0" smtClean="0">
                <a:solidFill>
                  <a:schemeClr val="folHlink"/>
                </a:solidFill>
              </a:rPr>
              <a:t>D, 1</a:t>
            </a:r>
            <a:r>
              <a:rPr lang="en-US" sz="900" baseline="0" dirty="0" smtClean="0">
                <a:solidFill>
                  <a:schemeClr val="folHlink"/>
                </a:solidFill>
              </a:rPr>
              <a:t> must stall due to load-use; 2 must forward on t1 since result not written for a few stages; 3 no dependencies</a:t>
            </a:r>
            <a:endParaRPr lang="en-US" sz="900" dirty="0">
              <a:solidFill>
                <a:schemeClr val="folHlink"/>
              </a:solidFill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AU"/>
              <a:t>Morgan Kaufmann Publishers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693E7673-3A84-2947-8A17-DC3789AC4B78}" type="datetime3">
              <a:rPr lang="en-AU"/>
              <a:pPr/>
              <a:t>27 July, 2011</a:t>
            </a:fld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AU"/>
              <a:t>Chapter 4 — The Processor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F9FC51-9FFC-5945-820B-81EB49251235}" type="slidenum">
              <a:rPr lang="en-AU"/>
              <a:pPr/>
              <a:t>45</a:t>
            </a:fld>
            <a:endParaRPr lang="en-AU"/>
          </a:p>
        </p:txBody>
      </p:sp>
      <p:sp>
        <p:nvSpPr>
          <p:cNvPr id="480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0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AU"/>
              <a:t>Morgan Kaufmann Publishers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C7546C76-CB49-074E-95C8-DCBED3C1E9C8}" type="datetime3">
              <a:rPr lang="en-AU"/>
              <a:pPr/>
              <a:t>27 July, 2011</a:t>
            </a:fld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AU"/>
              <a:t>Chapter 4 — The Processor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E43241-D29C-874C-98FC-9077FCF2A6CB}" type="slidenum">
              <a:rPr lang="en-AU"/>
              <a:pPr/>
              <a:t>46</a:t>
            </a:fld>
            <a:endParaRPr lang="en-AU"/>
          </a:p>
        </p:txBody>
      </p:sp>
      <p:sp>
        <p:nvSpPr>
          <p:cNvPr id="482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2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AU"/>
              <a:t>Morgan Kaufmann Publishers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A513D492-15EE-2347-9A73-376DDE456720}" type="datetime3">
              <a:rPr lang="en-AU"/>
              <a:pPr/>
              <a:t>26 July, 2011</a:t>
            </a:fld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AU"/>
              <a:t>Chapter 4 — The Processor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D0CF03-1839-1E4A-BBF3-72F1E27BCAC9}" type="slidenum">
              <a:rPr lang="en-AU"/>
              <a:pPr/>
              <a:t>6</a:t>
            </a:fld>
            <a:endParaRPr lang="en-AU"/>
          </a:p>
        </p:txBody>
      </p:sp>
      <p:sp>
        <p:nvSpPr>
          <p:cNvPr id="328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8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6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63638" y="585788"/>
            <a:ext cx="4552950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057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6214" y="4345900"/>
            <a:ext cx="5907739" cy="411199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936" tIns="44968" rIns="89936" bIns="44968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AU"/>
              <a:t>Morgan Kaufmann Publishers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3E4CF9AE-37FA-CF4E-981C-062048157282}" type="datetime3">
              <a:rPr lang="en-AU"/>
              <a:pPr/>
              <a:t>27 July, 2011</a:t>
            </a:fld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AU"/>
              <a:t>Chapter 4 — The Processor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DDFB3B-D2C9-4545-9A13-3544BF87EE45}" type="slidenum">
              <a:rPr lang="en-AU"/>
              <a:pPr/>
              <a:t>48</a:t>
            </a:fld>
            <a:endParaRPr lang="en-AU"/>
          </a:p>
        </p:txBody>
      </p:sp>
      <p:sp>
        <p:nvSpPr>
          <p:cNvPr id="523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3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AU"/>
              <a:t>Morgan Kaufmann Publishers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C1BC6696-C04A-7942-817A-16D749ED94AA}" type="datetime3">
              <a:rPr lang="en-AU"/>
              <a:pPr/>
              <a:t>27 July, 2011</a:t>
            </a:fld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AU"/>
              <a:t>Chapter 4 — The Processor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AAE8C5-C243-CF4D-AE24-CD80589A8387}" type="slidenum">
              <a:rPr lang="en-AU"/>
              <a:pPr/>
              <a:t>50</a:t>
            </a:fld>
            <a:endParaRPr lang="en-AU"/>
          </a:p>
        </p:txBody>
      </p:sp>
      <p:sp>
        <p:nvSpPr>
          <p:cNvPr id="490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0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AU"/>
              <a:t>Morgan Kaufmann Publishers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F0872803-1B95-9F4A-BE47-301179359FC8}" type="datetime3">
              <a:rPr lang="en-AU"/>
              <a:pPr/>
              <a:t>27 July, 2011</a:t>
            </a:fld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AU"/>
              <a:t>Chapter 4 — The Processor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538F3F-7E48-374B-91F9-397E1E680F45}" type="slidenum">
              <a:rPr lang="en-AU"/>
              <a:pPr/>
              <a:t>51</a:t>
            </a:fld>
            <a:endParaRPr lang="en-AU"/>
          </a:p>
        </p:txBody>
      </p:sp>
      <p:sp>
        <p:nvSpPr>
          <p:cNvPr id="492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2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AU"/>
              <a:t>Morgan Kaufmann Publishers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86115DE6-86FD-F94F-A753-3983D58F7757}" type="datetime3">
              <a:rPr lang="en-AU"/>
              <a:pPr/>
              <a:t>27 July, 2011</a:t>
            </a:fld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AU"/>
              <a:t>Chapter 4 — The Processor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59E9B6-66AB-D24C-8356-262725D45CB7}" type="slidenum">
              <a:rPr lang="en-AU"/>
              <a:pPr/>
              <a:t>52</a:t>
            </a:fld>
            <a:endParaRPr lang="en-AU"/>
          </a:p>
        </p:txBody>
      </p:sp>
      <p:sp>
        <p:nvSpPr>
          <p:cNvPr id="494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4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AU"/>
              <a:t>Morgan Kaufmann Publishers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BE6FB966-3C3B-4445-B617-283F1A9976E8}" type="datetime3">
              <a:rPr lang="en-AU"/>
              <a:pPr/>
              <a:t>27 July, 2011</a:t>
            </a:fld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AU"/>
              <a:t>Chapter 4 — The Processor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E13F78-D37E-EA47-A8AE-7049400825B3}" type="slidenum">
              <a:rPr lang="en-AU"/>
              <a:pPr/>
              <a:t>53</a:t>
            </a:fld>
            <a:endParaRPr lang="en-AU"/>
          </a:p>
        </p:txBody>
      </p:sp>
      <p:sp>
        <p:nvSpPr>
          <p:cNvPr id="498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8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AU"/>
              <a:t>Morgan Kaufmann Publishers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30658DF2-86B1-0E4E-A869-466F487A1182}" type="datetime3">
              <a:rPr lang="en-AU"/>
              <a:pPr/>
              <a:t>27 July, 2011</a:t>
            </a:fld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AU"/>
              <a:t>Chapter 4 — The Processor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C7D385-DA98-8448-81F1-890DC46F7B4D}" type="slidenum">
              <a:rPr lang="en-AU"/>
              <a:pPr/>
              <a:t>54</a:t>
            </a:fld>
            <a:endParaRPr lang="en-AU"/>
          </a:p>
        </p:txBody>
      </p:sp>
      <p:sp>
        <p:nvSpPr>
          <p:cNvPr id="500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0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AU"/>
              <a:t>Morgan Kaufmann Publishers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621EC150-52A5-204F-9E7E-C92C211BEE7F}" type="datetime3">
              <a:rPr lang="en-AU"/>
              <a:pPr/>
              <a:t>27 July, 2011</a:t>
            </a:fld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AU"/>
              <a:t>Chapter 4 — The Processor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7F6CF6-6F97-BB49-A76C-AC72779F66A2}" type="slidenum">
              <a:rPr lang="en-AU"/>
              <a:pPr/>
              <a:t>55</a:t>
            </a:fld>
            <a:endParaRPr lang="en-AU"/>
          </a:p>
        </p:txBody>
      </p:sp>
      <p:sp>
        <p:nvSpPr>
          <p:cNvPr id="502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2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AU"/>
              <a:t>Morgan Kaufmann Publishers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CE63C451-8954-A64D-AE8C-1D44378AF28B}" type="datetime3">
              <a:rPr lang="en-AU"/>
              <a:pPr/>
              <a:t>27 July, 2011</a:t>
            </a:fld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AU"/>
              <a:t>Chapter 4 — The Processor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E9B947-CA34-2D4C-A5A5-2D9DD83BACE7}" type="slidenum">
              <a:rPr lang="en-AU"/>
              <a:pPr/>
              <a:t>56</a:t>
            </a:fld>
            <a:endParaRPr lang="en-AU"/>
          </a:p>
        </p:txBody>
      </p:sp>
      <p:sp>
        <p:nvSpPr>
          <p:cNvPr id="504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4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AU"/>
              <a:t>Morgan Kaufmann Publishers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58BB5563-274F-C94D-BD1D-0B0C357AE3A0}" type="datetime3">
              <a:rPr lang="en-AU"/>
              <a:pPr/>
              <a:t>26 July, 2011</a:t>
            </a:fld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AU"/>
              <a:t>Chapter 4 — The Processor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0DC005-0863-424E-AD4E-E9456B986DF7}" type="slidenum">
              <a:rPr lang="en-AU"/>
              <a:pPr/>
              <a:t>7</a:t>
            </a:fld>
            <a:endParaRPr lang="en-AU"/>
          </a:p>
        </p:txBody>
      </p:sp>
      <p:sp>
        <p:nvSpPr>
          <p:cNvPr id="330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0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AU"/>
              <a:t>Morgan Kaufmann Publishers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C65FC7E1-7321-D74E-8D66-0DEB8FA1D23F}" type="datetime3">
              <a:rPr lang="en-AU"/>
              <a:pPr/>
              <a:t>26 July, 2011</a:t>
            </a:fld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AU"/>
              <a:t>Chapter 4 — The Processor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A184A8-8F2E-4349-A075-3319C28009C3}" type="slidenum">
              <a:rPr lang="en-AU"/>
              <a:pPr/>
              <a:t>8</a:t>
            </a:fld>
            <a:endParaRPr lang="en-AU"/>
          </a:p>
        </p:txBody>
      </p:sp>
      <p:sp>
        <p:nvSpPr>
          <p:cNvPr id="332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2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AU"/>
              <a:t>Morgan Kaufmann Publishers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7F98D040-FFB6-4648-A19B-482B5FA4F16B}" type="datetime3">
              <a:rPr lang="en-AU"/>
              <a:pPr/>
              <a:t>27 July, 2011</a:t>
            </a:fld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AU"/>
              <a:t>Chapter 4 — The Processor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D10A29-AEEE-FC40-BB80-748ECE9067B2}" type="slidenum">
              <a:rPr lang="en-AU"/>
              <a:pPr/>
              <a:t>10</a:t>
            </a:fld>
            <a:endParaRPr lang="en-AU"/>
          </a:p>
        </p:txBody>
      </p:sp>
      <p:sp>
        <p:nvSpPr>
          <p:cNvPr id="336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6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AU"/>
              <a:t>Morgan Kaufmann Publishers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D552A136-043A-E741-8B9A-299B7107E565}" type="datetime3">
              <a:rPr lang="en-AU"/>
              <a:pPr/>
              <a:t>26 July, 2011</a:t>
            </a:fld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AU"/>
              <a:t>Chapter 4 — The Processor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3D0913-1523-8D4B-8560-7E799E01DF39}" type="slidenum">
              <a:rPr lang="en-AU"/>
              <a:pPr/>
              <a:t>11</a:t>
            </a:fld>
            <a:endParaRPr lang="en-AU"/>
          </a:p>
        </p:txBody>
      </p:sp>
      <p:sp>
        <p:nvSpPr>
          <p:cNvPr id="338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8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2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6212" y="4342776"/>
            <a:ext cx="5909289" cy="4115112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2333" tIns="45356" rIns="92333" bIns="45356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44323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62050" y="588963"/>
            <a:ext cx="4548188" cy="3413125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3366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810A9-73F5-2B4B-A6E9-F4A87E272F3E}" type="datetime1">
              <a:rPr lang="en-US" smtClean="0"/>
              <a:pPr/>
              <a:t>7/26/2011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Summer 2011 </a:t>
            </a:r>
            <a:r>
              <a:rPr lang="en-US" dirty="0" smtClean="0"/>
              <a:t>-- </a:t>
            </a:r>
            <a:r>
              <a:rPr lang="en-US" dirty="0" smtClean="0"/>
              <a:t>Lecture #22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3DD04-69C9-7640-B9F5-7F56198473A3}" type="datetime1">
              <a:rPr lang="en-US" smtClean="0"/>
              <a:pPr/>
              <a:t>7/26/2011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Summer 2011 </a:t>
            </a:r>
            <a:r>
              <a:rPr lang="en-US" dirty="0" smtClean="0"/>
              <a:t>-- </a:t>
            </a:r>
            <a:r>
              <a:rPr lang="en-US" dirty="0" smtClean="0"/>
              <a:t>Lecture #22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8CA84-FF21-4340-A485-BEC988797009}" type="datetime1">
              <a:rPr lang="en-US" smtClean="0"/>
              <a:pPr/>
              <a:t>7/26/2011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Summer 2011 </a:t>
            </a:r>
            <a:r>
              <a:rPr lang="en-US" dirty="0" smtClean="0"/>
              <a:t>-- </a:t>
            </a:r>
            <a:r>
              <a:rPr lang="en-US" dirty="0" smtClean="0"/>
              <a:t>Lecture #22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5727700" cy="4746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143000"/>
            <a:ext cx="3848100" cy="21383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86300" y="1143000"/>
            <a:ext cx="3848100" cy="9921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86300" y="2287588"/>
            <a:ext cx="3848100" cy="9937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153400" cy="4222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533400" y="914400"/>
            <a:ext cx="8153400" cy="239395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AAC7B-3106-B446-BBA4-C6229A66651B}" type="datetime1">
              <a:rPr lang="en-US" smtClean="0"/>
              <a:pPr/>
              <a:t>7/26/2011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Summer 2011 </a:t>
            </a:r>
            <a:r>
              <a:rPr lang="en-US" dirty="0" smtClean="0"/>
              <a:t>-- </a:t>
            </a:r>
            <a:r>
              <a:rPr lang="en-US" dirty="0" smtClean="0"/>
              <a:t>Lecture #22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7A88D-09B7-B049-B849-6F2B2575D246}" type="datetime1">
              <a:rPr lang="en-US" smtClean="0"/>
              <a:pPr/>
              <a:t>7/26/2011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Summer 2011 </a:t>
            </a:r>
            <a:r>
              <a:rPr lang="en-US" dirty="0" smtClean="0"/>
              <a:t>-- </a:t>
            </a:r>
            <a:r>
              <a:rPr lang="en-US" dirty="0" smtClean="0"/>
              <a:t>Lecture #22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2DE64-F001-BF48-BCB6-40100FCEAE53}" type="datetime1">
              <a:rPr lang="en-US" smtClean="0"/>
              <a:pPr/>
              <a:t>7/26/2011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Summer 2011 </a:t>
            </a:r>
            <a:r>
              <a:rPr lang="en-US" dirty="0" smtClean="0"/>
              <a:t>-- </a:t>
            </a:r>
            <a:r>
              <a:rPr lang="en-US" dirty="0" smtClean="0"/>
              <a:t>Lecture #22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3C84B-1A1E-C946-BA5A-C3AFFD913C2F}" type="datetime1">
              <a:rPr lang="en-US" smtClean="0"/>
              <a:pPr/>
              <a:t>7/26/2011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Summer 2011 </a:t>
            </a:r>
            <a:r>
              <a:rPr lang="en-US" dirty="0" smtClean="0"/>
              <a:t>-- </a:t>
            </a:r>
            <a:r>
              <a:rPr lang="en-US" dirty="0" smtClean="0"/>
              <a:t>Lecture #22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E5DB6-BC84-1B4E-B8BF-19FDA23F71ED}" type="datetime1">
              <a:rPr lang="en-US" smtClean="0"/>
              <a:pPr/>
              <a:t>7/26/2011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Summer 2011 </a:t>
            </a:r>
            <a:r>
              <a:rPr lang="en-US" dirty="0" smtClean="0"/>
              <a:t>-- </a:t>
            </a:r>
            <a:r>
              <a:rPr lang="en-US" dirty="0" smtClean="0"/>
              <a:t>Lecture #22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FF409-3F21-1348-8A0B-F0DAB690B70E}" type="datetime1">
              <a:rPr lang="en-US" smtClean="0"/>
              <a:pPr/>
              <a:t>7/26/2011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Summer 2011 </a:t>
            </a:r>
            <a:r>
              <a:rPr lang="en-US" dirty="0" smtClean="0"/>
              <a:t>-- </a:t>
            </a:r>
            <a:r>
              <a:rPr lang="en-US" dirty="0" smtClean="0"/>
              <a:t>Lecture #22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13D2C-2EC1-6F42-879A-7390707CF0C8}" type="datetime1">
              <a:rPr lang="en-US" smtClean="0"/>
              <a:pPr/>
              <a:t>7/26/2011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Summer 2011 </a:t>
            </a:r>
            <a:r>
              <a:rPr lang="en-US" dirty="0" smtClean="0"/>
              <a:t>-- </a:t>
            </a:r>
            <a:r>
              <a:rPr lang="en-US" dirty="0" smtClean="0"/>
              <a:t>Lecture #22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8D58C-F80A-0A4D-963E-CCB1365075EF}" type="datetime1">
              <a:rPr lang="en-US" smtClean="0"/>
              <a:pPr/>
              <a:t>7/26/2011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Summer 2011 </a:t>
            </a:r>
            <a:r>
              <a:rPr lang="en-US" dirty="0" smtClean="0"/>
              <a:t>-- </a:t>
            </a:r>
            <a:r>
              <a:rPr lang="en-US" dirty="0" smtClean="0"/>
              <a:t>Lecture #22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BA1284-4588-1142-B114-CD43E895ECBA}" type="datetime1">
              <a:rPr lang="en-US" smtClean="0"/>
              <a:pPr/>
              <a:t>7/26/2011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Summer 2011 </a:t>
            </a:r>
            <a:r>
              <a:rPr lang="en-US" dirty="0" smtClean="0"/>
              <a:t>-- </a:t>
            </a:r>
            <a:r>
              <a:rPr lang="en-US" dirty="0" smtClean="0"/>
              <a:t>Lecture #22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C63E4C-4642-794D-A2FD-70F6B81535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2" r:id="rId13"/>
  </p:sldLayoutIdLst>
  <p:timing>
    <p:tnLst>
      <p:par>
        <p:cTn id="1" dur="indefinite" restart="never" nodeType="tmRoot"/>
      </p:par>
    </p:tnLst>
  </p:timing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rgbClr val="FF00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jpeg"/><Relationship Id="rId5" Type="http://schemas.openxmlformats.org/officeDocument/2006/relationships/oleObject" Target="../embeddings/oleObject1.bin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inst.eecs.berkeley.edu/~cs61c/sp11/picker/?go" TargetMode="Externa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50851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CS 61C: Great Ideas in Computer Architecture (Machine Structures)</a:t>
            </a:r>
            <a:br>
              <a:rPr lang="en-US" dirty="0" smtClean="0"/>
            </a:br>
            <a:r>
              <a:rPr lang="en-US" i="1" dirty="0" smtClean="0"/>
              <a:t>Instruction Level Parallelism—</a:t>
            </a:r>
            <a:br>
              <a:rPr lang="en-US" i="1" dirty="0" smtClean="0"/>
            </a:br>
            <a:r>
              <a:rPr lang="en-US" i="1" dirty="0" smtClean="0"/>
              <a:t>Pipelining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Instructor: Michael Greenbaum</a:t>
            </a:r>
            <a:endParaRPr lang="en-US" dirty="0" smtClean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59C65-8E85-E14F-8A8A-1BD2A55B937E}" type="datetime1">
              <a:rPr lang="en-US" smtClean="0"/>
              <a:pPr/>
              <a:t>7/27/2011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Summer 2011 </a:t>
            </a:r>
            <a:r>
              <a:rPr lang="en-US" dirty="0" smtClean="0"/>
              <a:t>-- </a:t>
            </a:r>
            <a:r>
              <a:rPr lang="en-US" dirty="0" smtClean="0"/>
              <a:t>Lecture #22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87141-14EA-614A-9DC5-7B2C137AE455}" type="datetime1">
              <a:rPr lang="en-US" smtClean="0"/>
              <a:pPr/>
              <a:t>7/27/2011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623272" y="6356350"/>
            <a:ext cx="2133600" cy="365125"/>
          </a:xfrm>
        </p:spPr>
        <p:txBody>
          <a:bodyPr/>
          <a:lstStyle/>
          <a:p>
            <a:r>
              <a:rPr lang="en-US" dirty="0" smtClean="0"/>
              <a:t>Summer 2011 </a:t>
            </a:r>
            <a:r>
              <a:rPr lang="en-US" dirty="0" smtClean="0"/>
              <a:t>-- </a:t>
            </a:r>
            <a:r>
              <a:rPr lang="en-US" dirty="0" smtClean="0"/>
              <a:t>Lecture #22</a:t>
            </a:r>
            <a:endParaRPr lang="en-AU" dirty="0"/>
          </a:p>
        </p:txBody>
      </p:sp>
      <p:sp>
        <p:nvSpPr>
          <p:cNvPr id="335874" name="Rectangle 2"/>
          <p:cNvSpPr>
            <a:spLocks noGrp="1" noChangeArrowheads="1"/>
          </p:cNvSpPr>
          <p:nvPr>
            <p:ph type="title"/>
          </p:nvPr>
        </p:nvSpPr>
        <p:spPr>
          <a:xfrm>
            <a:off x="474785" y="125169"/>
            <a:ext cx="8229600" cy="1143000"/>
          </a:xfrm>
        </p:spPr>
        <p:txBody>
          <a:bodyPr/>
          <a:lstStyle/>
          <a:p>
            <a:r>
              <a:rPr lang="en-US"/>
              <a:t>Hazards</a:t>
            </a:r>
            <a:endParaRPr lang="en-AU"/>
          </a:p>
        </p:txBody>
      </p:sp>
      <p:sp>
        <p:nvSpPr>
          <p:cNvPr id="335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57301"/>
            <a:ext cx="8229600" cy="4525963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buNone/>
            </a:pPr>
            <a:r>
              <a:rPr lang="en-US" dirty="0"/>
              <a:t>Situations that prevent starting the </a:t>
            </a:r>
            <a:r>
              <a:rPr lang="en-US" dirty="0" smtClean="0"/>
              <a:t>next </a:t>
            </a:r>
            <a:r>
              <a:rPr lang="en-US" dirty="0" smtClean="0"/>
              <a:t>instruction </a:t>
            </a:r>
            <a:r>
              <a:rPr lang="en-US" dirty="0"/>
              <a:t>in the next</a:t>
            </a:r>
            <a:r>
              <a:rPr lang="en-US" dirty="0" smtClean="0"/>
              <a:t> clock </a:t>
            </a:r>
            <a:r>
              <a:rPr lang="en-US" dirty="0" smtClean="0"/>
              <a:t>cycle</a:t>
            </a:r>
            <a:endParaRPr lang="en-US" dirty="0"/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US" b="1" dirty="0" smtClean="0">
                <a:solidFill>
                  <a:srgbClr val="FF0000"/>
                </a:solidFill>
              </a:rPr>
              <a:t>Structural </a:t>
            </a:r>
            <a:r>
              <a:rPr lang="en-US" b="1" dirty="0">
                <a:solidFill>
                  <a:srgbClr val="FF0000"/>
                </a:solidFill>
              </a:rPr>
              <a:t>hazards</a:t>
            </a:r>
            <a:endParaRPr lang="en-US" b="1" dirty="0" smtClean="0">
              <a:solidFill>
                <a:srgbClr val="FF000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dirty="0" smtClean="0"/>
              <a:t>A required </a:t>
            </a:r>
            <a:r>
              <a:rPr lang="en-US" dirty="0"/>
              <a:t>resource is </a:t>
            </a:r>
            <a:r>
              <a:rPr lang="en-US" dirty="0" smtClean="0"/>
              <a:t>busy (e.g., needed in multiple stages)</a:t>
            </a:r>
            <a:endParaRPr lang="en-US" dirty="0" smtClean="0"/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US" b="1" dirty="0">
                <a:solidFill>
                  <a:srgbClr val="FF0000"/>
                </a:solidFill>
              </a:rPr>
              <a:t>Data </a:t>
            </a:r>
            <a:r>
              <a:rPr lang="en-US" b="1" dirty="0" smtClean="0">
                <a:solidFill>
                  <a:srgbClr val="FF0000"/>
                </a:solidFill>
              </a:rPr>
              <a:t>hazard</a:t>
            </a:r>
          </a:p>
          <a:p>
            <a:pPr marL="914400" lvl="1" indent="-514350">
              <a:lnSpc>
                <a:spcPct val="90000"/>
              </a:lnSpc>
            </a:pPr>
            <a:r>
              <a:rPr lang="en-US" dirty="0" smtClean="0"/>
              <a:t>Data dependency between instructions.</a:t>
            </a:r>
            <a:endParaRPr lang="en-US" dirty="0" smtClean="0"/>
          </a:p>
          <a:p>
            <a:pPr marL="914400" lvl="1" indent="-514350">
              <a:lnSpc>
                <a:spcPct val="90000"/>
              </a:lnSpc>
            </a:pPr>
            <a:r>
              <a:rPr lang="en-US" dirty="0" smtClean="0"/>
              <a:t>Need </a:t>
            </a:r>
            <a:r>
              <a:rPr lang="en-US" dirty="0"/>
              <a:t>to wait for previous instruction to complete its data </a:t>
            </a:r>
            <a:r>
              <a:rPr lang="en-US" dirty="0" smtClean="0"/>
              <a:t>read/write</a:t>
            </a:r>
            <a:endParaRPr lang="en-US" dirty="0" smtClean="0"/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US" b="1" dirty="0">
                <a:solidFill>
                  <a:srgbClr val="FF0000"/>
                </a:solidFill>
              </a:rPr>
              <a:t>Control hazard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Flow of execution depends </a:t>
            </a:r>
            <a:r>
              <a:rPr lang="en-US" dirty="0"/>
              <a:t>on previous </a:t>
            </a:r>
            <a:r>
              <a:rPr lang="en-US" dirty="0" smtClean="0"/>
              <a:t>instruction</a:t>
            </a: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240D1-56A2-AB4C-B78F-A4BC0FF70308}" type="datetime1">
              <a:rPr lang="en-US" smtClean="0"/>
              <a:pPr/>
              <a:t>7/27/2011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640668" y="6356350"/>
            <a:ext cx="2133600" cy="365125"/>
          </a:xfrm>
        </p:spPr>
        <p:txBody>
          <a:bodyPr/>
          <a:lstStyle/>
          <a:p>
            <a:r>
              <a:rPr lang="en-US" dirty="0" smtClean="0"/>
              <a:t>Summer 2011 </a:t>
            </a:r>
            <a:r>
              <a:rPr lang="en-US" dirty="0" smtClean="0"/>
              <a:t>-- </a:t>
            </a:r>
            <a:r>
              <a:rPr lang="en-US" dirty="0" smtClean="0"/>
              <a:t>Lecture #22</a:t>
            </a:r>
            <a:endParaRPr lang="en-AU" dirty="0"/>
          </a:p>
        </p:txBody>
      </p:sp>
      <p:sp>
        <p:nvSpPr>
          <p:cNvPr id="337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Structural </a:t>
            </a:r>
            <a:r>
              <a:rPr lang="en-US" dirty="0"/>
              <a:t>Hazards</a:t>
            </a:r>
            <a:endParaRPr lang="en-AU" dirty="0"/>
          </a:p>
        </p:txBody>
      </p:sp>
      <p:sp>
        <p:nvSpPr>
          <p:cNvPr id="337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Conflict for use of a resource</a:t>
            </a:r>
          </a:p>
          <a:p>
            <a:r>
              <a:rPr lang="en-US" dirty="0"/>
              <a:t>In MIPS pipeline with a single memory</a:t>
            </a:r>
          </a:p>
          <a:p>
            <a:pPr lvl="1"/>
            <a:r>
              <a:rPr lang="en-US" dirty="0"/>
              <a:t>Load</a:t>
            </a:r>
            <a:r>
              <a:rPr lang="en-US" dirty="0" smtClean="0"/>
              <a:t>/Store </a:t>
            </a:r>
            <a:r>
              <a:rPr lang="en-US" dirty="0"/>
              <a:t>requires</a:t>
            </a:r>
            <a:r>
              <a:rPr lang="en-US" dirty="0" smtClean="0"/>
              <a:t> memory access for data</a:t>
            </a:r>
          </a:p>
          <a:p>
            <a:pPr lvl="1"/>
            <a:r>
              <a:rPr lang="en-US" dirty="0"/>
              <a:t>Instruction fetch would have to </a:t>
            </a:r>
            <a:r>
              <a:rPr lang="en-US" i="1" dirty="0">
                <a:solidFill>
                  <a:srgbClr val="FF0000"/>
                </a:solidFill>
              </a:rPr>
              <a:t>stall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for that cycle</a:t>
            </a:r>
            <a:endParaRPr lang="en-US" dirty="0" smtClean="0"/>
          </a:p>
          <a:p>
            <a:pPr lvl="2"/>
            <a:r>
              <a:rPr lang="en-US" dirty="0" smtClean="0"/>
              <a:t>Causes </a:t>
            </a:r>
            <a:r>
              <a:rPr lang="en-US" dirty="0"/>
              <a:t>a pipeline “</a:t>
            </a:r>
            <a:r>
              <a:rPr lang="en-US" i="1" dirty="0">
                <a:solidFill>
                  <a:srgbClr val="FF0000"/>
                </a:solidFill>
              </a:rPr>
              <a:t>bubble</a:t>
            </a:r>
            <a:r>
              <a:rPr lang="en-US" dirty="0"/>
              <a:t>”</a:t>
            </a:r>
          </a:p>
          <a:p>
            <a:r>
              <a:rPr lang="en-US" dirty="0"/>
              <a:t>Hence, pipelined </a:t>
            </a:r>
            <a:r>
              <a:rPr lang="en-US" dirty="0" err="1"/>
              <a:t>datapaths</a:t>
            </a:r>
            <a:r>
              <a:rPr lang="en-US" dirty="0"/>
              <a:t> require separate instruction/data memories</a:t>
            </a:r>
            <a:endParaRPr lang="en-US" dirty="0" smtClean="0"/>
          </a:p>
          <a:p>
            <a:pPr lvl="1"/>
            <a:r>
              <a:rPr lang="en-US" dirty="0" smtClean="0"/>
              <a:t>Separate L1 </a:t>
            </a:r>
            <a:r>
              <a:rPr lang="en-US" dirty="0" smtClean="0"/>
              <a:t>I$ and L1 D</a:t>
            </a:r>
            <a:r>
              <a:rPr lang="en-US" dirty="0" smtClean="0"/>
              <a:t>$ take care of this.</a:t>
            </a: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086225" y="1819747"/>
            <a:ext cx="1019175" cy="3089275"/>
            <a:chOff x="2470" y="1034"/>
            <a:chExt cx="642" cy="1946"/>
          </a:xfrm>
        </p:grpSpPr>
        <p:sp>
          <p:nvSpPr>
            <p:cNvPr id="2743301" name="Oval 5"/>
            <p:cNvSpPr>
              <a:spLocks noChangeArrowheads="1"/>
            </p:cNvSpPr>
            <p:nvPr/>
          </p:nvSpPr>
          <p:spPr bwMode="auto">
            <a:xfrm>
              <a:off x="2470" y="2481"/>
              <a:ext cx="623" cy="499"/>
            </a:xfrm>
            <a:prstGeom prst="ellipse">
              <a:avLst/>
            </a:prstGeom>
            <a:noFill/>
            <a:ln w="5715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3302" name="Oval 6"/>
            <p:cNvSpPr>
              <a:spLocks noChangeArrowheads="1"/>
            </p:cNvSpPr>
            <p:nvPr/>
          </p:nvSpPr>
          <p:spPr bwMode="auto">
            <a:xfrm>
              <a:off x="2489" y="1034"/>
              <a:ext cx="623" cy="566"/>
            </a:xfrm>
            <a:prstGeom prst="ellipse">
              <a:avLst/>
            </a:prstGeom>
            <a:noFill/>
            <a:ln w="5715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508000" y="1052985"/>
            <a:ext cx="7797800" cy="5302250"/>
            <a:chOff x="216" y="551"/>
            <a:chExt cx="4912" cy="3340"/>
          </a:xfrm>
        </p:grpSpPr>
        <p:grpSp>
          <p:nvGrpSpPr>
            <p:cNvPr id="4" name="Group 8"/>
            <p:cNvGrpSpPr>
              <a:grpSpLocks/>
            </p:cNvGrpSpPr>
            <p:nvPr/>
          </p:nvGrpSpPr>
          <p:grpSpPr bwMode="auto">
            <a:xfrm>
              <a:off x="2624" y="1200"/>
              <a:ext cx="340" cy="289"/>
              <a:chOff x="2624" y="1200"/>
              <a:chExt cx="340" cy="289"/>
            </a:xfrm>
          </p:grpSpPr>
          <p:sp>
            <p:nvSpPr>
              <p:cNvPr id="2743305" name="Freeform 9"/>
              <p:cNvSpPr>
                <a:spLocks/>
              </p:cNvSpPr>
              <p:nvPr/>
            </p:nvSpPr>
            <p:spPr bwMode="auto">
              <a:xfrm>
                <a:off x="2624" y="1200"/>
                <a:ext cx="170" cy="289"/>
              </a:xfrm>
              <a:custGeom>
                <a:avLst/>
                <a:gdLst/>
                <a:ahLst/>
                <a:cxnLst>
                  <a:cxn ang="0">
                    <a:pos x="169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69" y="288"/>
                  </a:cxn>
                </a:cxnLst>
                <a:rect l="0" t="0" r="r" b="b"/>
                <a:pathLst>
                  <a:path w="170" h="289">
                    <a:moveTo>
                      <a:pt x="169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9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3306" name="Freeform 10"/>
              <p:cNvSpPr>
                <a:spLocks/>
              </p:cNvSpPr>
              <p:nvPr/>
            </p:nvSpPr>
            <p:spPr bwMode="auto">
              <a:xfrm>
                <a:off x="2793" y="1200"/>
                <a:ext cx="171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0" y="0"/>
                  </a:cxn>
                  <a:cxn ang="0">
                    <a:pos x="170" y="288"/>
                  </a:cxn>
                  <a:cxn ang="0">
                    <a:pos x="0" y="288"/>
                  </a:cxn>
                </a:cxnLst>
                <a:rect l="0" t="0" r="r" b="b"/>
                <a:pathLst>
                  <a:path w="171" h="289">
                    <a:moveTo>
                      <a:pt x="0" y="0"/>
                    </a:moveTo>
                    <a:lnTo>
                      <a:pt x="170" y="0"/>
                    </a:lnTo>
                    <a:lnTo>
                      <a:pt x="170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" name="Group 11"/>
            <p:cNvGrpSpPr>
              <a:grpSpLocks/>
            </p:cNvGrpSpPr>
            <p:nvPr/>
          </p:nvGrpSpPr>
          <p:grpSpPr bwMode="auto">
            <a:xfrm>
              <a:off x="2624" y="2592"/>
              <a:ext cx="340" cy="289"/>
              <a:chOff x="2624" y="2592"/>
              <a:chExt cx="340" cy="289"/>
            </a:xfrm>
          </p:grpSpPr>
          <p:sp>
            <p:nvSpPr>
              <p:cNvPr id="2743308" name="Freeform 12"/>
              <p:cNvSpPr>
                <a:spLocks/>
              </p:cNvSpPr>
              <p:nvPr/>
            </p:nvSpPr>
            <p:spPr bwMode="auto">
              <a:xfrm>
                <a:off x="2624" y="2592"/>
                <a:ext cx="170" cy="289"/>
              </a:xfrm>
              <a:custGeom>
                <a:avLst/>
                <a:gdLst/>
                <a:ahLst/>
                <a:cxnLst>
                  <a:cxn ang="0">
                    <a:pos x="169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69" y="288"/>
                  </a:cxn>
                </a:cxnLst>
                <a:rect l="0" t="0" r="r" b="b"/>
                <a:pathLst>
                  <a:path w="170" h="289">
                    <a:moveTo>
                      <a:pt x="169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9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3309" name="Freeform 13"/>
              <p:cNvSpPr>
                <a:spLocks/>
              </p:cNvSpPr>
              <p:nvPr/>
            </p:nvSpPr>
            <p:spPr bwMode="auto">
              <a:xfrm>
                <a:off x="2793" y="2592"/>
                <a:ext cx="171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0" y="0"/>
                  </a:cxn>
                  <a:cxn ang="0">
                    <a:pos x="170" y="288"/>
                  </a:cxn>
                  <a:cxn ang="0">
                    <a:pos x="0" y="288"/>
                  </a:cxn>
                </a:cxnLst>
                <a:rect l="0" t="0" r="r" b="b"/>
                <a:pathLst>
                  <a:path w="171" h="289">
                    <a:moveTo>
                      <a:pt x="0" y="0"/>
                    </a:moveTo>
                    <a:lnTo>
                      <a:pt x="170" y="0"/>
                    </a:lnTo>
                    <a:lnTo>
                      <a:pt x="170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43310" name="Rectangle 14"/>
            <p:cNvSpPr>
              <a:spLocks noChangeArrowheads="1"/>
            </p:cNvSpPr>
            <p:nvPr/>
          </p:nvSpPr>
          <p:spPr bwMode="auto">
            <a:xfrm>
              <a:off x="2605" y="2594"/>
              <a:ext cx="292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  I$</a:t>
              </a:r>
            </a:p>
          </p:txBody>
        </p:sp>
        <p:sp>
          <p:nvSpPr>
            <p:cNvPr id="2743311" name="Line 15"/>
            <p:cNvSpPr>
              <a:spLocks noChangeShapeType="1"/>
            </p:cNvSpPr>
            <p:nvPr/>
          </p:nvSpPr>
          <p:spPr bwMode="auto">
            <a:xfrm>
              <a:off x="584" y="1224"/>
              <a:ext cx="0" cy="203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3312" name="Line 16"/>
            <p:cNvSpPr>
              <a:spLocks noChangeShapeType="1"/>
            </p:cNvSpPr>
            <p:nvPr/>
          </p:nvSpPr>
          <p:spPr bwMode="auto">
            <a:xfrm>
              <a:off x="984" y="840"/>
              <a:ext cx="397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3313" name="Rectangle 17"/>
            <p:cNvSpPr>
              <a:spLocks noChangeArrowheads="1"/>
            </p:cNvSpPr>
            <p:nvPr/>
          </p:nvSpPr>
          <p:spPr bwMode="auto">
            <a:xfrm>
              <a:off x="579" y="1302"/>
              <a:ext cx="649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Load</a:t>
              </a:r>
            </a:p>
          </p:txBody>
        </p:sp>
        <p:sp>
          <p:nvSpPr>
            <p:cNvPr id="2743314" name="Rectangle 18"/>
            <p:cNvSpPr>
              <a:spLocks noChangeArrowheads="1"/>
            </p:cNvSpPr>
            <p:nvPr/>
          </p:nvSpPr>
          <p:spPr bwMode="auto">
            <a:xfrm>
              <a:off x="563" y="1718"/>
              <a:ext cx="786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Instr 1</a:t>
              </a:r>
            </a:p>
          </p:txBody>
        </p:sp>
        <p:sp>
          <p:nvSpPr>
            <p:cNvPr id="2743315" name="Rectangle 19"/>
            <p:cNvSpPr>
              <a:spLocks noChangeArrowheads="1"/>
            </p:cNvSpPr>
            <p:nvPr/>
          </p:nvSpPr>
          <p:spPr bwMode="auto">
            <a:xfrm>
              <a:off x="555" y="2182"/>
              <a:ext cx="786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Instr 2</a:t>
              </a:r>
            </a:p>
          </p:txBody>
        </p:sp>
        <p:sp>
          <p:nvSpPr>
            <p:cNvPr id="2743316" name="Rectangle 20"/>
            <p:cNvSpPr>
              <a:spLocks noChangeArrowheads="1"/>
            </p:cNvSpPr>
            <p:nvPr/>
          </p:nvSpPr>
          <p:spPr bwMode="auto">
            <a:xfrm>
              <a:off x="598" y="2612"/>
              <a:ext cx="786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Instr 3</a:t>
              </a:r>
            </a:p>
          </p:txBody>
        </p:sp>
        <p:sp>
          <p:nvSpPr>
            <p:cNvPr id="2743317" name="Rectangle 21"/>
            <p:cNvSpPr>
              <a:spLocks noChangeArrowheads="1"/>
            </p:cNvSpPr>
            <p:nvPr/>
          </p:nvSpPr>
          <p:spPr bwMode="auto">
            <a:xfrm>
              <a:off x="587" y="3067"/>
              <a:ext cx="786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Instr 4</a:t>
              </a:r>
            </a:p>
          </p:txBody>
        </p:sp>
        <p:sp>
          <p:nvSpPr>
            <p:cNvPr id="2743318" name="Line 22"/>
            <p:cNvSpPr>
              <a:spLocks noChangeShapeType="1"/>
            </p:cNvSpPr>
            <p:nvPr/>
          </p:nvSpPr>
          <p:spPr bwMode="auto">
            <a:xfrm>
              <a:off x="1728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3319" name="Line 23"/>
            <p:cNvSpPr>
              <a:spLocks noChangeShapeType="1"/>
            </p:cNvSpPr>
            <p:nvPr/>
          </p:nvSpPr>
          <p:spPr bwMode="auto">
            <a:xfrm>
              <a:off x="2160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3320" name="Line 24"/>
            <p:cNvSpPr>
              <a:spLocks noChangeShapeType="1"/>
            </p:cNvSpPr>
            <p:nvPr/>
          </p:nvSpPr>
          <p:spPr bwMode="auto">
            <a:xfrm>
              <a:off x="2592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3321" name="Line 25"/>
            <p:cNvSpPr>
              <a:spLocks noChangeShapeType="1"/>
            </p:cNvSpPr>
            <p:nvPr/>
          </p:nvSpPr>
          <p:spPr bwMode="auto">
            <a:xfrm>
              <a:off x="3024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3322" name="Line 26"/>
            <p:cNvSpPr>
              <a:spLocks noChangeShapeType="1"/>
            </p:cNvSpPr>
            <p:nvPr/>
          </p:nvSpPr>
          <p:spPr bwMode="auto">
            <a:xfrm>
              <a:off x="3456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3323" name="Line 27"/>
            <p:cNvSpPr>
              <a:spLocks noChangeShapeType="1"/>
            </p:cNvSpPr>
            <p:nvPr/>
          </p:nvSpPr>
          <p:spPr bwMode="auto">
            <a:xfrm>
              <a:off x="3888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3324" name="Line 28"/>
            <p:cNvSpPr>
              <a:spLocks noChangeShapeType="1"/>
            </p:cNvSpPr>
            <p:nvPr/>
          </p:nvSpPr>
          <p:spPr bwMode="auto">
            <a:xfrm>
              <a:off x="4320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3325" name="Line 29"/>
            <p:cNvSpPr>
              <a:spLocks noChangeShapeType="1"/>
            </p:cNvSpPr>
            <p:nvPr/>
          </p:nvSpPr>
          <p:spPr bwMode="auto">
            <a:xfrm>
              <a:off x="4752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6" name="Group 30"/>
            <p:cNvGrpSpPr>
              <a:grpSpLocks/>
            </p:cNvGrpSpPr>
            <p:nvPr/>
          </p:nvGrpSpPr>
          <p:grpSpPr bwMode="auto">
            <a:xfrm>
              <a:off x="2257" y="1152"/>
              <a:ext cx="225" cy="481"/>
              <a:chOff x="2257" y="1152"/>
              <a:chExt cx="225" cy="481"/>
            </a:xfrm>
          </p:grpSpPr>
          <p:sp>
            <p:nvSpPr>
              <p:cNvPr id="2743327" name="Freeform 31"/>
              <p:cNvSpPr>
                <a:spLocks/>
              </p:cNvSpPr>
              <p:nvPr/>
            </p:nvSpPr>
            <p:spPr bwMode="auto">
              <a:xfrm>
                <a:off x="2269" y="1152"/>
                <a:ext cx="213" cy="481"/>
              </a:xfrm>
              <a:custGeom>
                <a:avLst/>
                <a:gdLst/>
                <a:ahLst/>
                <a:cxnLst>
                  <a:cxn ang="0">
                    <a:pos x="0" y="320"/>
                  </a:cxn>
                  <a:cxn ang="0">
                    <a:pos x="71" y="240"/>
                  </a:cxn>
                  <a:cxn ang="0">
                    <a:pos x="0" y="160"/>
                  </a:cxn>
                  <a:cxn ang="0">
                    <a:pos x="0" y="0"/>
                  </a:cxn>
                  <a:cxn ang="0">
                    <a:pos x="212" y="160"/>
                  </a:cxn>
                  <a:cxn ang="0">
                    <a:pos x="212" y="320"/>
                  </a:cxn>
                  <a:cxn ang="0">
                    <a:pos x="0" y="480"/>
                  </a:cxn>
                  <a:cxn ang="0">
                    <a:pos x="0" y="320"/>
                  </a:cxn>
                </a:cxnLst>
                <a:rect l="0" t="0" r="r" b="b"/>
                <a:pathLst>
                  <a:path w="213" h="481">
                    <a:moveTo>
                      <a:pt x="0" y="320"/>
                    </a:moveTo>
                    <a:lnTo>
                      <a:pt x="71" y="240"/>
                    </a:lnTo>
                    <a:lnTo>
                      <a:pt x="0" y="160"/>
                    </a:lnTo>
                    <a:lnTo>
                      <a:pt x="0" y="0"/>
                    </a:lnTo>
                    <a:lnTo>
                      <a:pt x="212" y="160"/>
                    </a:lnTo>
                    <a:lnTo>
                      <a:pt x="212" y="320"/>
                    </a:lnTo>
                    <a:lnTo>
                      <a:pt x="0" y="480"/>
                    </a:lnTo>
                    <a:lnTo>
                      <a:pt x="0" y="32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3328" name="Rectangle 32"/>
              <p:cNvSpPr>
                <a:spLocks noChangeArrowheads="1"/>
              </p:cNvSpPr>
              <p:nvPr/>
            </p:nvSpPr>
            <p:spPr bwMode="auto">
              <a:xfrm rot="5400000">
                <a:off x="2170" y="1274"/>
                <a:ext cx="38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ALU</a:t>
                </a:r>
              </a:p>
            </p:txBody>
          </p:sp>
        </p:grpSp>
        <p:grpSp>
          <p:nvGrpSpPr>
            <p:cNvPr id="7" name="Group 33"/>
            <p:cNvGrpSpPr>
              <a:grpSpLocks/>
            </p:cNvGrpSpPr>
            <p:nvPr/>
          </p:nvGrpSpPr>
          <p:grpSpPr bwMode="auto">
            <a:xfrm>
              <a:off x="1324" y="1248"/>
              <a:ext cx="359" cy="289"/>
              <a:chOff x="1324" y="1248"/>
              <a:chExt cx="359" cy="289"/>
            </a:xfrm>
          </p:grpSpPr>
          <p:sp>
            <p:nvSpPr>
              <p:cNvPr id="2743330" name="Rectangle 34"/>
              <p:cNvSpPr>
                <a:spLocks noChangeArrowheads="1"/>
              </p:cNvSpPr>
              <p:nvPr/>
            </p:nvSpPr>
            <p:spPr bwMode="auto">
              <a:xfrm>
                <a:off x="1324" y="1250"/>
                <a:ext cx="292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  I$</a:t>
                </a:r>
              </a:p>
            </p:txBody>
          </p:sp>
          <p:grpSp>
            <p:nvGrpSpPr>
              <p:cNvPr id="8" name="Group 35"/>
              <p:cNvGrpSpPr>
                <a:grpSpLocks/>
              </p:cNvGrpSpPr>
              <p:nvPr/>
            </p:nvGrpSpPr>
            <p:grpSpPr bwMode="auto">
              <a:xfrm>
                <a:off x="1343" y="1248"/>
                <a:ext cx="340" cy="289"/>
                <a:chOff x="1343" y="1248"/>
                <a:chExt cx="340" cy="289"/>
              </a:xfrm>
            </p:grpSpPr>
            <p:sp>
              <p:nvSpPr>
                <p:cNvPr id="2743332" name="Freeform 36"/>
                <p:cNvSpPr>
                  <a:spLocks/>
                </p:cNvSpPr>
                <p:nvPr/>
              </p:nvSpPr>
              <p:spPr bwMode="auto">
                <a:xfrm>
                  <a:off x="1343" y="1248"/>
                  <a:ext cx="170" cy="289"/>
                </a:xfrm>
                <a:custGeom>
                  <a:avLst/>
                  <a:gdLst/>
                  <a:ahLst/>
                  <a:cxnLst>
                    <a:cxn ang="0">
                      <a:pos x="169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69" y="288"/>
                    </a:cxn>
                  </a:cxnLst>
                  <a:rect l="0" t="0" r="r" b="b"/>
                  <a:pathLst>
                    <a:path w="170" h="289">
                      <a:moveTo>
                        <a:pt x="169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9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43333" name="Freeform 37"/>
                <p:cNvSpPr>
                  <a:spLocks/>
                </p:cNvSpPr>
                <p:nvPr/>
              </p:nvSpPr>
              <p:spPr bwMode="auto">
                <a:xfrm>
                  <a:off x="1512" y="1248"/>
                  <a:ext cx="171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70" y="0"/>
                    </a:cxn>
                    <a:cxn ang="0">
                      <a:pos x="170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71" h="289">
                      <a:moveTo>
                        <a:pt x="0" y="0"/>
                      </a:moveTo>
                      <a:lnTo>
                        <a:pt x="170" y="0"/>
                      </a:lnTo>
                      <a:lnTo>
                        <a:pt x="170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743334" name="Rectangle 38"/>
            <p:cNvSpPr>
              <a:spLocks noChangeArrowheads="1"/>
            </p:cNvSpPr>
            <p:nvPr/>
          </p:nvSpPr>
          <p:spPr bwMode="auto">
            <a:xfrm>
              <a:off x="1784" y="1255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grpSp>
          <p:nvGrpSpPr>
            <p:cNvPr id="9" name="Group 39"/>
            <p:cNvGrpSpPr>
              <a:grpSpLocks/>
            </p:cNvGrpSpPr>
            <p:nvPr/>
          </p:nvGrpSpPr>
          <p:grpSpPr bwMode="auto">
            <a:xfrm>
              <a:off x="1803" y="1248"/>
              <a:ext cx="296" cy="289"/>
              <a:chOff x="1803" y="1248"/>
              <a:chExt cx="296" cy="289"/>
            </a:xfrm>
          </p:grpSpPr>
          <p:sp>
            <p:nvSpPr>
              <p:cNvPr id="2743336" name="Freeform 40"/>
              <p:cNvSpPr>
                <a:spLocks/>
              </p:cNvSpPr>
              <p:nvPr/>
            </p:nvSpPr>
            <p:spPr bwMode="auto">
              <a:xfrm>
                <a:off x="1803" y="1248"/>
                <a:ext cx="149" cy="289"/>
              </a:xfrm>
              <a:custGeom>
                <a:avLst/>
                <a:gdLst/>
                <a:ahLst/>
                <a:cxnLst>
                  <a:cxn ang="0">
                    <a:pos x="148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8" y="288"/>
                  </a:cxn>
                </a:cxnLst>
                <a:rect l="0" t="0" r="r" b="b"/>
                <a:pathLst>
                  <a:path w="149" h="289">
                    <a:moveTo>
                      <a:pt x="148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8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3337" name="Freeform 41"/>
              <p:cNvSpPr>
                <a:spLocks/>
              </p:cNvSpPr>
              <p:nvPr/>
            </p:nvSpPr>
            <p:spPr bwMode="auto">
              <a:xfrm>
                <a:off x="1951" y="1248"/>
                <a:ext cx="148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7" y="0"/>
                  </a:cxn>
                  <a:cxn ang="0">
                    <a:pos x="147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8" h="289">
                    <a:moveTo>
                      <a:pt x="0" y="0"/>
                    </a:moveTo>
                    <a:lnTo>
                      <a:pt x="147" y="0"/>
                    </a:lnTo>
                    <a:lnTo>
                      <a:pt x="147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43338" name="Line 42"/>
            <p:cNvSpPr>
              <a:spLocks noChangeShapeType="1"/>
            </p:cNvSpPr>
            <p:nvPr/>
          </p:nvSpPr>
          <p:spPr bwMode="auto">
            <a:xfrm>
              <a:off x="1688" y="1392"/>
              <a:ext cx="9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3339" name="Freeform 43"/>
            <p:cNvSpPr>
              <a:spLocks/>
            </p:cNvSpPr>
            <p:nvPr/>
          </p:nvSpPr>
          <p:spPr bwMode="auto">
            <a:xfrm>
              <a:off x="1750" y="1296"/>
              <a:ext cx="48" cy="97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0" y="0"/>
                </a:cxn>
                <a:cxn ang="0">
                  <a:pos x="47" y="0"/>
                </a:cxn>
                <a:cxn ang="0">
                  <a:pos x="47" y="0"/>
                </a:cxn>
              </a:cxnLst>
              <a:rect l="0" t="0" r="r" b="b"/>
              <a:pathLst>
                <a:path w="48" h="97">
                  <a:moveTo>
                    <a:pt x="0" y="96"/>
                  </a:moveTo>
                  <a:lnTo>
                    <a:pt x="0" y="0"/>
                  </a:lnTo>
                  <a:lnTo>
                    <a:pt x="47" y="0"/>
                  </a:lnTo>
                  <a:lnTo>
                    <a:pt x="47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3340" name="Line 44"/>
            <p:cNvSpPr>
              <a:spLocks noChangeShapeType="1"/>
            </p:cNvSpPr>
            <p:nvPr/>
          </p:nvSpPr>
          <p:spPr bwMode="auto">
            <a:xfrm>
              <a:off x="2104" y="1296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3341" name="Rectangle 45"/>
            <p:cNvSpPr>
              <a:spLocks noChangeArrowheads="1"/>
            </p:cNvSpPr>
            <p:nvPr/>
          </p:nvSpPr>
          <p:spPr bwMode="auto">
            <a:xfrm>
              <a:off x="2601" y="1250"/>
              <a:ext cx="334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  D$</a:t>
              </a:r>
            </a:p>
          </p:txBody>
        </p:sp>
        <p:sp>
          <p:nvSpPr>
            <p:cNvPr id="2743342" name="Rectangle 46"/>
            <p:cNvSpPr>
              <a:spLocks noChangeArrowheads="1"/>
            </p:cNvSpPr>
            <p:nvPr/>
          </p:nvSpPr>
          <p:spPr bwMode="auto">
            <a:xfrm>
              <a:off x="3093" y="1250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grpSp>
          <p:nvGrpSpPr>
            <p:cNvPr id="10" name="Group 47"/>
            <p:cNvGrpSpPr>
              <a:grpSpLocks/>
            </p:cNvGrpSpPr>
            <p:nvPr/>
          </p:nvGrpSpPr>
          <p:grpSpPr bwMode="auto">
            <a:xfrm>
              <a:off x="3120" y="1248"/>
              <a:ext cx="284" cy="289"/>
              <a:chOff x="3120" y="1248"/>
              <a:chExt cx="284" cy="289"/>
            </a:xfrm>
          </p:grpSpPr>
          <p:sp>
            <p:nvSpPr>
              <p:cNvPr id="2743344" name="Freeform 48"/>
              <p:cNvSpPr>
                <a:spLocks/>
              </p:cNvSpPr>
              <p:nvPr/>
            </p:nvSpPr>
            <p:spPr bwMode="auto">
              <a:xfrm>
                <a:off x="3120" y="1248"/>
                <a:ext cx="142" cy="289"/>
              </a:xfrm>
              <a:custGeom>
                <a:avLst/>
                <a:gdLst/>
                <a:ahLst/>
                <a:cxnLst>
                  <a:cxn ang="0">
                    <a:pos x="14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1" y="288"/>
                  </a:cxn>
                </a:cxnLst>
                <a:rect l="0" t="0" r="r" b="b"/>
                <a:pathLst>
                  <a:path w="142" h="289">
                    <a:moveTo>
                      <a:pt x="14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1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3345" name="Freeform 49"/>
              <p:cNvSpPr>
                <a:spLocks/>
              </p:cNvSpPr>
              <p:nvPr/>
            </p:nvSpPr>
            <p:spPr bwMode="auto">
              <a:xfrm>
                <a:off x="3261" y="1248"/>
                <a:ext cx="143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2" y="0"/>
                  </a:cxn>
                  <a:cxn ang="0">
                    <a:pos x="142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3" h="289">
                    <a:moveTo>
                      <a:pt x="0" y="0"/>
                    </a:moveTo>
                    <a:lnTo>
                      <a:pt x="142" y="0"/>
                    </a:lnTo>
                    <a:lnTo>
                      <a:pt x="142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43346" name="Line 50"/>
            <p:cNvSpPr>
              <a:spLocks noChangeShapeType="1"/>
            </p:cNvSpPr>
            <p:nvPr/>
          </p:nvSpPr>
          <p:spPr bwMode="auto">
            <a:xfrm>
              <a:off x="2973" y="1392"/>
              <a:ext cx="13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3347" name="Line 51"/>
            <p:cNvSpPr>
              <a:spLocks noChangeShapeType="1"/>
            </p:cNvSpPr>
            <p:nvPr/>
          </p:nvSpPr>
          <p:spPr bwMode="auto">
            <a:xfrm>
              <a:off x="2489" y="1392"/>
              <a:ext cx="15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3348" name="Freeform 52"/>
            <p:cNvSpPr>
              <a:spLocks/>
            </p:cNvSpPr>
            <p:nvPr/>
          </p:nvSpPr>
          <p:spPr bwMode="auto">
            <a:xfrm>
              <a:off x="2610" y="1392"/>
              <a:ext cx="431" cy="1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2"/>
                </a:cxn>
                <a:cxn ang="0">
                  <a:pos x="391" y="192"/>
                </a:cxn>
                <a:cxn ang="0">
                  <a:pos x="391" y="64"/>
                </a:cxn>
                <a:cxn ang="0">
                  <a:pos x="430" y="0"/>
                </a:cxn>
              </a:cxnLst>
              <a:rect l="0" t="0" r="r" b="b"/>
              <a:pathLst>
                <a:path w="431" h="193">
                  <a:moveTo>
                    <a:pt x="0" y="0"/>
                  </a:moveTo>
                  <a:lnTo>
                    <a:pt x="0" y="192"/>
                  </a:lnTo>
                  <a:lnTo>
                    <a:pt x="391" y="192"/>
                  </a:lnTo>
                  <a:lnTo>
                    <a:pt x="391" y="64"/>
                  </a:lnTo>
                  <a:lnTo>
                    <a:pt x="43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3349" name="Line 53"/>
            <p:cNvSpPr>
              <a:spLocks noChangeShapeType="1"/>
            </p:cNvSpPr>
            <p:nvPr/>
          </p:nvSpPr>
          <p:spPr bwMode="auto">
            <a:xfrm>
              <a:off x="2104" y="1488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3350" name="Freeform 54"/>
            <p:cNvSpPr>
              <a:spLocks/>
            </p:cNvSpPr>
            <p:nvPr/>
          </p:nvSpPr>
          <p:spPr bwMode="auto">
            <a:xfrm>
              <a:off x="2197" y="1387"/>
              <a:ext cx="337" cy="278"/>
            </a:xfrm>
            <a:custGeom>
              <a:avLst/>
              <a:gdLst/>
              <a:ahLst/>
              <a:cxnLst>
                <a:cxn ang="0">
                  <a:pos x="0" y="101"/>
                </a:cxn>
                <a:cxn ang="0">
                  <a:pos x="0" y="277"/>
                </a:cxn>
                <a:cxn ang="0">
                  <a:pos x="294" y="277"/>
                </a:cxn>
                <a:cxn ang="0">
                  <a:pos x="294" y="90"/>
                </a:cxn>
                <a:cxn ang="0">
                  <a:pos x="336" y="0"/>
                </a:cxn>
              </a:cxnLst>
              <a:rect l="0" t="0" r="r" b="b"/>
              <a:pathLst>
                <a:path w="337" h="278">
                  <a:moveTo>
                    <a:pt x="0" y="101"/>
                  </a:moveTo>
                  <a:lnTo>
                    <a:pt x="0" y="277"/>
                  </a:lnTo>
                  <a:lnTo>
                    <a:pt x="294" y="277"/>
                  </a:lnTo>
                  <a:lnTo>
                    <a:pt x="294" y="90"/>
                  </a:lnTo>
                  <a:lnTo>
                    <a:pt x="33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1" name="Group 55"/>
            <p:cNvGrpSpPr>
              <a:grpSpLocks/>
            </p:cNvGrpSpPr>
            <p:nvPr/>
          </p:nvGrpSpPr>
          <p:grpSpPr bwMode="auto">
            <a:xfrm>
              <a:off x="1751" y="1600"/>
              <a:ext cx="2096" cy="513"/>
              <a:chOff x="1751" y="1600"/>
              <a:chExt cx="2096" cy="513"/>
            </a:xfrm>
          </p:grpSpPr>
          <p:grpSp>
            <p:nvGrpSpPr>
              <p:cNvPr id="12" name="Group 56"/>
              <p:cNvGrpSpPr>
                <a:grpSpLocks/>
              </p:cNvGrpSpPr>
              <p:nvPr/>
            </p:nvGrpSpPr>
            <p:grpSpPr bwMode="auto">
              <a:xfrm>
                <a:off x="2684" y="1600"/>
                <a:ext cx="225" cy="481"/>
                <a:chOff x="2684" y="1600"/>
                <a:chExt cx="225" cy="481"/>
              </a:xfrm>
            </p:grpSpPr>
            <p:sp>
              <p:nvSpPr>
                <p:cNvPr id="2743353" name="Freeform 57"/>
                <p:cNvSpPr>
                  <a:spLocks/>
                </p:cNvSpPr>
                <p:nvPr/>
              </p:nvSpPr>
              <p:spPr bwMode="auto">
                <a:xfrm>
                  <a:off x="2696" y="1600"/>
                  <a:ext cx="213" cy="481"/>
                </a:xfrm>
                <a:custGeom>
                  <a:avLst/>
                  <a:gdLst/>
                  <a:ahLst/>
                  <a:cxnLst>
                    <a:cxn ang="0">
                      <a:pos x="0" y="320"/>
                    </a:cxn>
                    <a:cxn ang="0">
                      <a:pos x="71" y="240"/>
                    </a:cxn>
                    <a:cxn ang="0">
                      <a:pos x="0" y="160"/>
                    </a:cxn>
                    <a:cxn ang="0">
                      <a:pos x="0" y="0"/>
                    </a:cxn>
                    <a:cxn ang="0">
                      <a:pos x="212" y="160"/>
                    </a:cxn>
                    <a:cxn ang="0">
                      <a:pos x="212" y="320"/>
                    </a:cxn>
                    <a:cxn ang="0">
                      <a:pos x="0" y="480"/>
                    </a:cxn>
                    <a:cxn ang="0">
                      <a:pos x="0" y="320"/>
                    </a:cxn>
                  </a:cxnLst>
                  <a:rect l="0" t="0" r="r" b="b"/>
                  <a:pathLst>
                    <a:path w="213" h="481">
                      <a:moveTo>
                        <a:pt x="0" y="320"/>
                      </a:moveTo>
                      <a:lnTo>
                        <a:pt x="71" y="240"/>
                      </a:lnTo>
                      <a:lnTo>
                        <a:pt x="0" y="160"/>
                      </a:lnTo>
                      <a:lnTo>
                        <a:pt x="0" y="0"/>
                      </a:lnTo>
                      <a:lnTo>
                        <a:pt x="212" y="160"/>
                      </a:lnTo>
                      <a:lnTo>
                        <a:pt x="212" y="320"/>
                      </a:lnTo>
                      <a:lnTo>
                        <a:pt x="0" y="480"/>
                      </a:lnTo>
                      <a:lnTo>
                        <a:pt x="0" y="32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43354" name="Rectangle 58"/>
                <p:cNvSpPr>
                  <a:spLocks noChangeArrowheads="1"/>
                </p:cNvSpPr>
                <p:nvPr/>
              </p:nvSpPr>
              <p:spPr bwMode="auto">
                <a:xfrm rot="5400000">
                  <a:off x="2597" y="1722"/>
                  <a:ext cx="384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600" b="1">
                      <a:solidFill>
                        <a:schemeClr val="tx1"/>
                      </a:solidFill>
                      <a:latin typeface="Times" pitchFamily="-65" charset="0"/>
                    </a:rPr>
                    <a:t>ALU</a:t>
                  </a:r>
                </a:p>
              </p:txBody>
            </p:sp>
          </p:grpSp>
          <p:grpSp>
            <p:nvGrpSpPr>
              <p:cNvPr id="13" name="Group 59"/>
              <p:cNvGrpSpPr>
                <a:grpSpLocks/>
              </p:cNvGrpSpPr>
              <p:nvPr/>
            </p:nvGrpSpPr>
            <p:grpSpPr bwMode="auto">
              <a:xfrm>
                <a:off x="1751" y="1696"/>
                <a:ext cx="359" cy="289"/>
                <a:chOff x="1751" y="1696"/>
                <a:chExt cx="359" cy="289"/>
              </a:xfrm>
            </p:grpSpPr>
            <p:sp>
              <p:nvSpPr>
                <p:cNvPr id="2743356" name="Rectangle 60"/>
                <p:cNvSpPr>
                  <a:spLocks noChangeArrowheads="1"/>
                </p:cNvSpPr>
                <p:nvPr/>
              </p:nvSpPr>
              <p:spPr bwMode="auto">
                <a:xfrm>
                  <a:off x="1751" y="1698"/>
                  <a:ext cx="292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600" b="1">
                      <a:solidFill>
                        <a:schemeClr val="tx1"/>
                      </a:solidFill>
                      <a:latin typeface="Times" pitchFamily="-65" charset="0"/>
                    </a:rPr>
                    <a:t>  I$</a:t>
                  </a:r>
                </a:p>
              </p:txBody>
            </p:sp>
            <p:grpSp>
              <p:nvGrpSpPr>
                <p:cNvPr id="14" name="Group 61"/>
                <p:cNvGrpSpPr>
                  <a:grpSpLocks/>
                </p:cNvGrpSpPr>
                <p:nvPr/>
              </p:nvGrpSpPr>
              <p:grpSpPr bwMode="auto">
                <a:xfrm>
                  <a:off x="1770" y="1696"/>
                  <a:ext cx="340" cy="289"/>
                  <a:chOff x="1770" y="1696"/>
                  <a:chExt cx="340" cy="289"/>
                </a:xfrm>
              </p:grpSpPr>
              <p:sp>
                <p:nvSpPr>
                  <p:cNvPr id="2743358" name="Freeform 62"/>
                  <p:cNvSpPr>
                    <a:spLocks/>
                  </p:cNvSpPr>
                  <p:nvPr/>
                </p:nvSpPr>
                <p:spPr bwMode="auto">
                  <a:xfrm>
                    <a:off x="1770" y="1696"/>
                    <a:ext cx="170" cy="289"/>
                  </a:xfrm>
                  <a:custGeom>
                    <a:avLst/>
                    <a:gdLst/>
                    <a:ahLst/>
                    <a:cxnLst>
                      <a:cxn ang="0">
                        <a:pos x="169" y="0"/>
                      </a:cxn>
                      <a:cxn ang="0">
                        <a:pos x="0" y="0"/>
                      </a:cxn>
                      <a:cxn ang="0">
                        <a:pos x="0" y="288"/>
                      </a:cxn>
                      <a:cxn ang="0">
                        <a:pos x="169" y="288"/>
                      </a:cxn>
                    </a:cxnLst>
                    <a:rect l="0" t="0" r="r" b="b"/>
                    <a:pathLst>
                      <a:path w="170" h="289">
                        <a:moveTo>
                          <a:pt x="169" y="0"/>
                        </a:moveTo>
                        <a:lnTo>
                          <a:pt x="0" y="0"/>
                        </a:lnTo>
                        <a:lnTo>
                          <a:pt x="0" y="288"/>
                        </a:lnTo>
                        <a:lnTo>
                          <a:pt x="169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43359" name="Freeform 63"/>
                  <p:cNvSpPr>
                    <a:spLocks/>
                  </p:cNvSpPr>
                  <p:nvPr/>
                </p:nvSpPr>
                <p:spPr bwMode="auto">
                  <a:xfrm>
                    <a:off x="1939" y="1696"/>
                    <a:ext cx="171" cy="289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70" y="0"/>
                      </a:cxn>
                      <a:cxn ang="0">
                        <a:pos x="170" y="288"/>
                      </a:cxn>
                      <a:cxn ang="0">
                        <a:pos x="0" y="288"/>
                      </a:cxn>
                    </a:cxnLst>
                    <a:rect l="0" t="0" r="r" b="b"/>
                    <a:pathLst>
                      <a:path w="171" h="289">
                        <a:moveTo>
                          <a:pt x="0" y="0"/>
                        </a:moveTo>
                        <a:lnTo>
                          <a:pt x="170" y="0"/>
                        </a:lnTo>
                        <a:lnTo>
                          <a:pt x="170" y="288"/>
                        </a:lnTo>
                        <a:lnTo>
                          <a:pt x="0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2743360" name="Rectangle 64"/>
              <p:cNvSpPr>
                <a:spLocks noChangeArrowheads="1"/>
              </p:cNvSpPr>
              <p:nvPr/>
            </p:nvSpPr>
            <p:spPr bwMode="auto">
              <a:xfrm>
                <a:off x="2211" y="1703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Reg</a:t>
                </a:r>
              </a:p>
            </p:txBody>
          </p:sp>
          <p:grpSp>
            <p:nvGrpSpPr>
              <p:cNvPr id="15" name="Group 65"/>
              <p:cNvGrpSpPr>
                <a:grpSpLocks/>
              </p:cNvGrpSpPr>
              <p:nvPr/>
            </p:nvGrpSpPr>
            <p:grpSpPr bwMode="auto">
              <a:xfrm>
                <a:off x="2230" y="1696"/>
                <a:ext cx="296" cy="289"/>
                <a:chOff x="2230" y="1696"/>
                <a:chExt cx="296" cy="289"/>
              </a:xfrm>
            </p:grpSpPr>
            <p:sp>
              <p:nvSpPr>
                <p:cNvPr id="2743362" name="Freeform 66"/>
                <p:cNvSpPr>
                  <a:spLocks/>
                </p:cNvSpPr>
                <p:nvPr/>
              </p:nvSpPr>
              <p:spPr bwMode="auto">
                <a:xfrm>
                  <a:off x="2230" y="1696"/>
                  <a:ext cx="149" cy="289"/>
                </a:xfrm>
                <a:custGeom>
                  <a:avLst/>
                  <a:gdLst/>
                  <a:ahLst/>
                  <a:cxnLst>
                    <a:cxn ang="0">
                      <a:pos x="148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8" y="288"/>
                    </a:cxn>
                  </a:cxnLst>
                  <a:rect l="0" t="0" r="r" b="b"/>
                  <a:pathLst>
                    <a:path w="149" h="289">
                      <a:moveTo>
                        <a:pt x="148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8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43363" name="Freeform 67"/>
                <p:cNvSpPr>
                  <a:spLocks/>
                </p:cNvSpPr>
                <p:nvPr/>
              </p:nvSpPr>
              <p:spPr bwMode="auto">
                <a:xfrm>
                  <a:off x="2378" y="1696"/>
                  <a:ext cx="148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7" y="0"/>
                    </a:cxn>
                    <a:cxn ang="0">
                      <a:pos x="147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8" h="289">
                      <a:moveTo>
                        <a:pt x="0" y="0"/>
                      </a:moveTo>
                      <a:lnTo>
                        <a:pt x="147" y="0"/>
                      </a:lnTo>
                      <a:lnTo>
                        <a:pt x="147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43364" name="Line 68"/>
              <p:cNvSpPr>
                <a:spLocks noChangeShapeType="1"/>
              </p:cNvSpPr>
              <p:nvPr/>
            </p:nvSpPr>
            <p:spPr bwMode="auto">
              <a:xfrm>
                <a:off x="2115" y="1840"/>
                <a:ext cx="9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3365" name="Freeform 69"/>
              <p:cNvSpPr>
                <a:spLocks/>
              </p:cNvSpPr>
              <p:nvPr/>
            </p:nvSpPr>
            <p:spPr bwMode="auto">
              <a:xfrm>
                <a:off x="2177" y="1744"/>
                <a:ext cx="48" cy="97"/>
              </a:xfrm>
              <a:custGeom>
                <a:avLst/>
                <a:gdLst/>
                <a:ahLst/>
                <a:cxnLst>
                  <a:cxn ang="0">
                    <a:pos x="0" y="96"/>
                  </a:cxn>
                  <a:cxn ang="0">
                    <a:pos x="0" y="0"/>
                  </a:cxn>
                  <a:cxn ang="0">
                    <a:pos x="47" y="0"/>
                  </a:cxn>
                  <a:cxn ang="0">
                    <a:pos x="47" y="0"/>
                  </a:cxn>
                </a:cxnLst>
                <a:rect l="0" t="0" r="r" b="b"/>
                <a:pathLst>
                  <a:path w="48" h="97">
                    <a:moveTo>
                      <a:pt x="0" y="96"/>
                    </a:moveTo>
                    <a:lnTo>
                      <a:pt x="0" y="0"/>
                    </a:lnTo>
                    <a:lnTo>
                      <a:pt x="47" y="0"/>
                    </a:lnTo>
                    <a:lnTo>
                      <a:pt x="47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3366" name="Line 70"/>
              <p:cNvSpPr>
                <a:spLocks noChangeShapeType="1"/>
              </p:cNvSpPr>
              <p:nvPr/>
            </p:nvSpPr>
            <p:spPr bwMode="auto">
              <a:xfrm>
                <a:off x="2531" y="1744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3367" name="Rectangle 71"/>
              <p:cNvSpPr>
                <a:spLocks noChangeArrowheads="1"/>
              </p:cNvSpPr>
              <p:nvPr/>
            </p:nvSpPr>
            <p:spPr bwMode="auto">
              <a:xfrm>
                <a:off x="3028" y="1698"/>
                <a:ext cx="33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  D$</a:t>
                </a:r>
              </a:p>
            </p:txBody>
          </p:sp>
          <p:grpSp>
            <p:nvGrpSpPr>
              <p:cNvPr id="16" name="Group 72"/>
              <p:cNvGrpSpPr>
                <a:grpSpLocks/>
              </p:cNvGrpSpPr>
              <p:nvPr/>
            </p:nvGrpSpPr>
            <p:grpSpPr bwMode="auto">
              <a:xfrm>
                <a:off x="3079" y="1696"/>
                <a:ext cx="325" cy="289"/>
                <a:chOff x="3079" y="1696"/>
                <a:chExt cx="325" cy="289"/>
              </a:xfrm>
            </p:grpSpPr>
            <p:sp>
              <p:nvSpPr>
                <p:cNvPr id="2743369" name="Freeform 73"/>
                <p:cNvSpPr>
                  <a:spLocks/>
                </p:cNvSpPr>
                <p:nvPr/>
              </p:nvSpPr>
              <p:spPr bwMode="auto">
                <a:xfrm>
                  <a:off x="3079" y="1696"/>
                  <a:ext cx="162" cy="289"/>
                </a:xfrm>
                <a:custGeom>
                  <a:avLst/>
                  <a:gdLst/>
                  <a:ahLst/>
                  <a:cxnLst>
                    <a:cxn ang="0">
                      <a:pos x="16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61" y="288"/>
                    </a:cxn>
                  </a:cxnLst>
                  <a:rect l="0" t="0" r="r" b="b"/>
                  <a:pathLst>
                    <a:path w="162" h="289">
                      <a:moveTo>
                        <a:pt x="16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43370" name="Freeform 74"/>
                <p:cNvSpPr>
                  <a:spLocks/>
                </p:cNvSpPr>
                <p:nvPr/>
              </p:nvSpPr>
              <p:spPr bwMode="auto">
                <a:xfrm>
                  <a:off x="3240" y="1696"/>
                  <a:ext cx="164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63" y="0"/>
                    </a:cxn>
                    <a:cxn ang="0">
                      <a:pos x="163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64" h="289">
                      <a:moveTo>
                        <a:pt x="0" y="0"/>
                      </a:moveTo>
                      <a:lnTo>
                        <a:pt x="163" y="0"/>
                      </a:lnTo>
                      <a:lnTo>
                        <a:pt x="163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43371" name="Rectangle 75"/>
              <p:cNvSpPr>
                <a:spLocks noChangeArrowheads="1"/>
              </p:cNvSpPr>
              <p:nvPr/>
            </p:nvSpPr>
            <p:spPr bwMode="auto">
              <a:xfrm>
                <a:off x="3520" y="1698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Reg</a:t>
                </a:r>
              </a:p>
            </p:txBody>
          </p:sp>
          <p:grpSp>
            <p:nvGrpSpPr>
              <p:cNvPr id="17" name="Group 76"/>
              <p:cNvGrpSpPr>
                <a:grpSpLocks/>
              </p:cNvGrpSpPr>
              <p:nvPr/>
            </p:nvGrpSpPr>
            <p:grpSpPr bwMode="auto">
              <a:xfrm>
                <a:off x="3547" y="1696"/>
                <a:ext cx="284" cy="289"/>
                <a:chOff x="3547" y="1696"/>
                <a:chExt cx="284" cy="289"/>
              </a:xfrm>
            </p:grpSpPr>
            <p:sp>
              <p:nvSpPr>
                <p:cNvPr id="2743373" name="Freeform 77"/>
                <p:cNvSpPr>
                  <a:spLocks/>
                </p:cNvSpPr>
                <p:nvPr/>
              </p:nvSpPr>
              <p:spPr bwMode="auto">
                <a:xfrm>
                  <a:off x="3547" y="1696"/>
                  <a:ext cx="142" cy="289"/>
                </a:xfrm>
                <a:custGeom>
                  <a:avLst/>
                  <a:gdLst/>
                  <a:ahLst/>
                  <a:cxnLst>
                    <a:cxn ang="0">
                      <a:pos x="14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1" y="288"/>
                    </a:cxn>
                  </a:cxnLst>
                  <a:rect l="0" t="0" r="r" b="b"/>
                  <a:pathLst>
                    <a:path w="142" h="289">
                      <a:moveTo>
                        <a:pt x="14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43374" name="Freeform 78"/>
                <p:cNvSpPr>
                  <a:spLocks/>
                </p:cNvSpPr>
                <p:nvPr/>
              </p:nvSpPr>
              <p:spPr bwMode="auto">
                <a:xfrm>
                  <a:off x="3688" y="1696"/>
                  <a:ext cx="143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2" y="0"/>
                    </a:cxn>
                    <a:cxn ang="0">
                      <a:pos x="142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3" h="289">
                      <a:moveTo>
                        <a:pt x="0" y="0"/>
                      </a:moveTo>
                      <a:lnTo>
                        <a:pt x="142" y="0"/>
                      </a:lnTo>
                      <a:lnTo>
                        <a:pt x="142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43375" name="Line 79"/>
              <p:cNvSpPr>
                <a:spLocks noChangeShapeType="1"/>
              </p:cNvSpPr>
              <p:nvPr/>
            </p:nvSpPr>
            <p:spPr bwMode="auto">
              <a:xfrm>
                <a:off x="3400" y="1840"/>
                <a:ext cx="139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3376" name="Line 80"/>
              <p:cNvSpPr>
                <a:spLocks noChangeShapeType="1"/>
              </p:cNvSpPr>
              <p:nvPr/>
            </p:nvSpPr>
            <p:spPr bwMode="auto">
              <a:xfrm>
                <a:off x="2916" y="1840"/>
                <a:ext cx="15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3377" name="Freeform 81"/>
              <p:cNvSpPr>
                <a:spLocks/>
              </p:cNvSpPr>
              <p:nvPr/>
            </p:nvSpPr>
            <p:spPr bwMode="auto">
              <a:xfrm>
                <a:off x="3037" y="1840"/>
                <a:ext cx="431" cy="19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92"/>
                  </a:cxn>
                  <a:cxn ang="0">
                    <a:pos x="391" y="192"/>
                  </a:cxn>
                  <a:cxn ang="0">
                    <a:pos x="391" y="64"/>
                  </a:cxn>
                  <a:cxn ang="0">
                    <a:pos x="430" y="0"/>
                  </a:cxn>
                </a:cxnLst>
                <a:rect l="0" t="0" r="r" b="b"/>
                <a:pathLst>
                  <a:path w="431" h="193">
                    <a:moveTo>
                      <a:pt x="0" y="0"/>
                    </a:moveTo>
                    <a:lnTo>
                      <a:pt x="0" y="192"/>
                    </a:lnTo>
                    <a:lnTo>
                      <a:pt x="391" y="192"/>
                    </a:lnTo>
                    <a:lnTo>
                      <a:pt x="391" y="64"/>
                    </a:lnTo>
                    <a:lnTo>
                      <a:pt x="430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3378" name="Line 82"/>
              <p:cNvSpPr>
                <a:spLocks noChangeShapeType="1"/>
              </p:cNvSpPr>
              <p:nvPr/>
            </p:nvSpPr>
            <p:spPr bwMode="auto">
              <a:xfrm>
                <a:off x="2531" y="1936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3379" name="Freeform 83"/>
              <p:cNvSpPr>
                <a:spLocks/>
              </p:cNvSpPr>
              <p:nvPr/>
            </p:nvSpPr>
            <p:spPr bwMode="auto">
              <a:xfrm>
                <a:off x="2624" y="1835"/>
                <a:ext cx="337" cy="278"/>
              </a:xfrm>
              <a:custGeom>
                <a:avLst/>
                <a:gdLst/>
                <a:ahLst/>
                <a:cxnLst>
                  <a:cxn ang="0">
                    <a:pos x="0" y="101"/>
                  </a:cxn>
                  <a:cxn ang="0">
                    <a:pos x="0" y="277"/>
                  </a:cxn>
                  <a:cxn ang="0">
                    <a:pos x="294" y="277"/>
                  </a:cxn>
                  <a:cxn ang="0">
                    <a:pos x="294" y="90"/>
                  </a:cxn>
                  <a:cxn ang="0">
                    <a:pos x="336" y="0"/>
                  </a:cxn>
                </a:cxnLst>
                <a:rect l="0" t="0" r="r" b="b"/>
                <a:pathLst>
                  <a:path w="337" h="278">
                    <a:moveTo>
                      <a:pt x="0" y="101"/>
                    </a:moveTo>
                    <a:lnTo>
                      <a:pt x="0" y="277"/>
                    </a:lnTo>
                    <a:lnTo>
                      <a:pt x="294" y="277"/>
                    </a:lnTo>
                    <a:lnTo>
                      <a:pt x="294" y="90"/>
                    </a:lnTo>
                    <a:lnTo>
                      <a:pt x="336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8" name="Group 84"/>
            <p:cNvGrpSpPr>
              <a:grpSpLocks/>
            </p:cNvGrpSpPr>
            <p:nvPr/>
          </p:nvGrpSpPr>
          <p:grpSpPr bwMode="auto">
            <a:xfrm>
              <a:off x="2178" y="2048"/>
              <a:ext cx="2096" cy="513"/>
              <a:chOff x="2178" y="2048"/>
              <a:chExt cx="2096" cy="513"/>
            </a:xfrm>
          </p:grpSpPr>
          <p:grpSp>
            <p:nvGrpSpPr>
              <p:cNvPr id="19" name="Group 85"/>
              <p:cNvGrpSpPr>
                <a:grpSpLocks/>
              </p:cNvGrpSpPr>
              <p:nvPr/>
            </p:nvGrpSpPr>
            <p:grpSpPr bwMode="auto">
              <a:xfrm>
                <a:off x="3111" y="2048"/>
                <a:ext cx="225" cy="481"/>
                <a:chOff x="3111" y="2048"/>
                <a:chExt cx="225" cy="481"/>
              </a:xfrm>
            </p:grpSpPr>
            <p:sp>
              <p:nvSpPr>
                <p:cNvPr id="2743382" name="Freeform 86"/>
                <p:cNvSpPr>
                  <a:spLocks/>
                </p:cNvSpPr>
                <p:nvPr/>
              </p:nvSpPr>
              <p:spPr bwMode="auto">
                <a:xfrm>
                  <a:off x="3123" y="2048"/>
                  <a:ext cx="213" cy="481"/>
                </a:xfrm>
                <a:custGeom>
                  <a:avLst/>
                  <a:gdLst/>
                  <a:ahLst/>
                  <a:cxnLst>
                    <a:cxn ang="0">
                      <a:pos x="0" y="320"/>
                    </a:cxn>
                    <a:cxn ang="0">
                      <a:pos x="71" y="240"/>
                    </a:cxn>
                    <a:cxn ang="0">
                      <a:pos x="0" y="160"/>
                    </a:cxn>
                    <a:cxn ang="0">
                      <a:pos x="0" y="0"/>
                    </a:cxn>
                    <a:cxn ang="0">
                      <a:pos x="212" y="160"/>
                    </a:cxn>
                    <a:cxn ang="0">
                      <a:pos x="212" y="320"/>
                    </a:cxn>
                    <a:cxn ang="0">
                      <a:pos x="0" y="480"/>
                    </a:cxn>
                    <a:cxn ang="0">
                      <a:pos x="0" y="320"/>
                    </a:cxn>
                  </a:cxnLst>
                  <a:rect l="0" t="0" r="r" b="b"/>
                  <a:pathLst>
                    <a:path w="213" h="481">
                      <a:moveTo>
                        <a:pt x="0" y="320"/>
                      </a:moveTo>
                      <a:lnTo>
                        <a:pt x="71" y="240"/>
                      </a:lnTo>
                      <a:lnTo>
                        <a:pt x="0" y="160"/>
                      </a:lnTo>
                      <a:lnTo>
                        <a:pt x="0" y="0"/>
                      </a:lnTo>
                      <a:lnTo>
                        <a:pt x="212" y="160"/>
                      </a:lnTo>
                      <a:lnTo>
                        <a:pt x="212" y="320"/>
                      </a:lnTo>
                      <a:lnTo>
                        <a:pt x="0" y="480"/>
                      </a:lnTo>
                      <a:lnTo>
                        <a:pt x="0" y="32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43383" name="Rectangle 87"/>
                <p:cNvSpPr>
                  <a:spLocks noChangeArrowheads="1"/>
                </p:cNvSpPr>
                <p:nvPr/>
              </p:nvSpPr>
              <p:spPr bwMode="auto">
                <a:xfrm rot="5400000">
                  <a:off x="3024" y="2170"/>
                  <a:ext cx="384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600" b="1">
                      <a:solidFill>
                        <a:schemeClr val="tx1"/>
                      </a:solidFill>
                      <a:latin typeface="Times" pitchFamily="-65" charset="0"/>
                    </a:rPr>
                    <a:t>ALU</a:t>
                  </a:r>
                </a:p>
              </p:txBody>
            </p:sp>
          </p:grpSp>
          <p:grpSp>
            <p:nvGrpSpPr>
              <p:cNvPr id="20" name="Group 88"/>
              <p:cNvGrpSpPr>
                <a:grpSpLocks/>
              </p:cNvGrpSpPr>
              <p:nvPr/>
            </p:nvGrpSpPr>
            <p:grpSpPr bwMode="auto">
              <a:xfrm>
                <a:off x="2178" y="2144"/>
                <a:ext cx="359" cy="289"/>
                <a:chOff x="2178" y="2144"/>
                <a:chExt cx="359" cy="289"/>
              </a:xfrm>
            </p:grpSpPr>
            <p:sp>
              <p:nvSpPr>
                <p:cNvPr id="2743385" name="Rectangle 89"/>
                <p:cNvSpPr>
                  <a:spLocks noChangeArrowheads="1"/>
                </p:cNvSpPr>
                <p:nvPr/>
              </p:nvSpPr>
              <p:spPr bwMode="auto">
                <a:xfrm>
                  <a:off x="2178" y="2146"/>
                  <a:ext cx="292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600" b="1">
                      <a:solidFill>
                        <a:schemeClr val="tx1"/>
                      </a:solidFill>
                      <a:latin typeface="Times" pitchFamily="-65" charset="0"/>
                    </a:rPr>
                    <a:t>  I$</a:t>
                  </a:r>
                </a:p>
              </p:txBody>
            </p:sp>
            <p:grpSp>
              <p:nvGrpSpPr>
                <p:cNvPr id="21" name="Group 90"/>
                <p:cNvGrpSpPr>
                  <a:grpSpLocks/>
                </p:cNvGrpSpPr>
                <p:nvPr/>
              </p:nvGrpSpPr>
              <p:grpSpPr bwMode="auto">
                <a:xfrm>
                  <a:off x="2197" y="2144"/>
                  <a:ext cx="340" cy="289"/>
                  <a:chOff x="2197" y="2144"/>
                  <a:chExt cx="340" cy="289"/>
                </a:xfrm>
              </p:grpSpPr>
              <p:sp>
                <p:nvSpPr>
                  <p:cNvPr id="2743387" name="Freeform 91"/>
                  <p:cNvSpPr>
                    <a:spLocks/>
                  </p:cNvSpPr>
                  <p:nvPr/>
                </p:nvSpPr>
                <p:spPr bwMode="auto">
                  <a:xfrm>
                    <a:off x="2197" y="2144"/>
                    <a:ext cx="170" cy="289"/>
                  </a:xfrm>
                  <a:custGeom>
                    <a:avLst/>
                    <a:gdLst/>
                    <a:ahLst/>
                    <a:cxnLst>
                      <a:cxn ang="0">
                        <a:pos x="169" y="0"/>
                      </a:cxn>
                      <a:cxn ang="0">
                        <a:pos x="0" y="0"/>
                      </a:cxn>
                      <a:cxn ang="0">
                        <a:pos x="0" y="288"/>
                      </a:cxn>
                      <a:cxn ang="0">
                        <a:pos x="169" y="288"/>
                      </a:cxn>
                    </a:cxnLst>
                    <a:rect l="0" t="0" r="r" b="b"/>
                    <a:pathLst>
                      <a:path w="170" h="289">
                        <a:moveTo>
                          <a:pt x="169" y="0"/>
                        </a:moveTo>
                        <a:lnTo>
                          <a:pt x="0" y="0"/>
                        </a:lnTo>
                        <a:lnTo>
                          <a:pt x="0" y="288"/>
                        </a:lnTo>
                        <a:lnTo>
                          <a:pt x="169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43388" name="Freeform 92"/>
                  <p:cNvSpPr>
                    <a:spLocks/>
                  </p:cNvSpPr>
                  <p:nvPr/>
                </p:nvSpPr>
                <p:spPr bwMode="auto">
                  <a:xfrm>
                    <a:off x="2366" y="2144"/>
                    <a:ext cx="171" cy="289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70" y="0"/>
                      </a:cxn>
                      <a:cxn ang="0">
                        <a:pos x="170" y="288"/>
                      </a:cxn>
                      <a:cxn ang="0">
                        <a:pos x="0" y="288"/>
                      </a:cxn>
                    </a:cxnLst>
                    <a:rect l="0" t="0" r="r" b="b"/>
                    <a:pathLst>
                      <a:path w="171" h="289">
                        <a:moveTo>
                          <a:pt x="0" y="0"/>
                        </a:moveTo>
                        <a:lnTo>
                          <a:pt x="170" y="0"/>
                        </a:lnTo>
                        <a:lnTo>
                          <a:pt x="170" y="288"/>
                        </a:lnTo>
                        <a:lnTo>
                          <a:pt x="0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2743389" name="Rectangle 93"/>
              <p:cNvSpPr>
                <a:spLocks noChangeArrowheads="1"/>
              </p:cNvSpPr>
              <p:nvPr/>
            </p:nvSpPr>
            <p:spPr bwMode="auto">
              <a:xfrm>
                <a:off x="2638" y="2151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Reg</a:t>
                </a:r>
              </a:p>
            </p:txBody>
          </p:sp>
          <p:grpSp>
            <p:nvGrpSpPr>
              <p:cNvPr id="22" name="Group 94"/>
              <p:cNvGrpSpPr>
                <a:grpSpLocks/>
              </p:cNvGrpSpPr>
              <p:nvPr/>
            </p:nvGrpSpPr>
            <p:grpSpPr bwMode="auto">
              <a:xfrm>
                <a:off x="2657" y="2144"/>
                <a:ext cx="296" cy="289"/>
                <a:chOff x="2657" y="2144"/>
                <a:chExt cx="296" cy="289"/>
              </a:xfrm>
            </p:grpSpPr>
            <p:sp>
              <p:nvSpPr>
                <p:cNvPr id="2743391" name="Freeform 95"/>
                <p:cNvSpPr>
                  <a:spLocks/>
                </p:cNvSpPr>
                <p:nvPr/>
              </p:nvSpPr>
              <p:spPr bwMode="auto">
                <a:xfrm>
                  <a:off x="2657" y="2144"/>
                  <a:ext cx="149" cy="289"/>
                </a:xfrm>
                <a:custGeom>
                  <a:avLst/>
                  <a:gdLst/>
                  <a:ahLst/>
                  <a:cxnLst>
                    <a:cxn ang="0">
                      <a:pos x="148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8" y="288"/>
                    </a:cxn>
                  </a:cxnLst>
                  <a:rect l="0" t="0" r="r" b="b"/>
                  <a:pathLst>
                    <a:path w="149" h="289">
                      <a:moveTo>
                        <a:pt x="148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8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43392" name="Freeform 96"/>
                <p:cNvSpPr>
                  <a:spLocks/>
                </p:cNvSpPr>
                <p:nvPr/>
              </p:nvSpPr>
              <p:spPr bwMode="auto">
                <a:xfrm>
                  <a:off x="2805" y="2144"/>
                  <a:ext cx="148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7" y="0"/>
                    </a:cxn>
                    <a:cxn ang="0">
                      <a:pos x="147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8" h="289">
                      <a:moveTo>
                        <a:pt x="0" y="0"/>
                      </a:moveTo>
                      <a:lnTo>
                        <a:pt x="147" y="0"/>
                      </a:lnTo>
                      <a:lnTo>
                        <a:pt x="147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43393" name="Line 97"/>
              <p:cNvSpPr>
                <a:spLocks noChangeShapeType="1"/>
              </p:cNvSpPr>
              <p:nvPr/>
            </p:nvSpPr>
            <p:spPr bwMode="auto">
              <a:xfrm>
                <a:off x="2542" y="2288"/>
                <a:ext cx="9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3394" name="Freeform 98"/>
              <p:cNvSpPr>
                <a:spLocks/>
              </p:cNvSpPr>
              <p:nvPr/>
            </p:nvSpPr>
            <p:spPr bwMode="auto">
              <a:xfrm>
                <a:off x="2604" y="2192"/>
                <a:ext cx="48" cy="97"/>
              </a:xfrm>
              <a:custGeom>
                <a:avLst/>
                <a:gdLst/>
                <a:ahLst/>
                <a:cxnLst>
                  <a:cxn ang="0">
                    <a:pos x="0" y="96"/>
                  </a:cxn>
                  <a:cxn ang="0">
                    <a:pos x="0" y="0"/>
                  </a:cxn>
                  <a:cxn ang="0">
                    <a:pos x="47" y="0"/>
                  </a:cxn>
                  <a:cxn ang="0">
                    <a:pos x="47" y="0"/>
                  </a:cxn>
                </a:cxnLst>
                <a:rect l="0" t="0" r="r" b="b"/>
                <a:pathLst>
                  <a:path w="48" h="97">
                    <a:moveTo>
                      <a:pt x="0" y="96"/>
                    </a:moveTo>
                    <a:lnTo>
                      <a:pt x="0" y="0"/>
                    </a:lnTo>
                    <a:lnTo>
                      <a:pt x="47" y="0"/>
                    </a:lnTo>
                    <a:lnTo>
                      <a:pt x="47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3395" name="Line 99"/>
              <p:cNvSpPr>
                <a:spLocks noChangeShapeType="1"/>
              </p:cNvSpPr>
              <p:nvPr/>
            </p:nvSpPr>
            <p:spPr bwMode="auto">
              <a:xfrm>
                <a:off x="2958" y="2192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3396" name="Rectangle 100"/>
              <p:cNvSpPr>
                <a:spLocks noChangeArrowheads="1"/>
              </p:cNvSpPr>
              <p:nvPr/>
            </p:nvSpPr>
            <p:spPr bwMode="auto">
              <a:xfrm>
                <a:off x="3455" y="2146"/>
                <a:ext cx="33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  D$</a:t>
                </a:r>
              </a:p>
            </p:txBody>
          </p:sp>
          <p:grpSp>
            <p:nvGrpSpPr>
              <p:cNvPr id="23" name="Group 101"/>
              <p:cNvGrpSpPr>
                <a:grpSpLocks/>
              </p:cNvGrpSpPr>
              <p:nvPr/>
            </p:nvGrpSpPr>
            <p:grpSpPr bwMode="auto">
              <a:xfrm>
                <a:off x="3506" y="2144"/>
                <a:ext cx="325" cy="289"/>
                <a:chOff x="3506" y="2144"/>
                <a:chExt cx="325" cy="289"/>
              </a:xfrm>
            </p:grpSpPr>
            <p:sp>
              <p:nvSpPr>
                <p:cNvPr id="2743398" name="Freeform 102"/>
                <p:cNvSpPr>
                  <a:spLocks/>
                </p:cNvSpPr>
                <p:nvPr/>
              </p:nvSpPr>
              <p:spPr bwMode="auto">
                <a:xfrm>
                  <a:off x="3506" y="2144"/>
                  <a:ext cx="162" cy="289"/>
                </a:xfrm>
                <a:custGeom>
                  <a:avLst/>
                  <a:gdLst/>
                  <a:ahLst/>
                  <a:cxnLst>
                    <a:cxn ang="0">
                      <a:pos x="16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61" y="288"/>
                    </a:cxn>
                  </a:cxnLst>
                  <a:rect l="0" t="0" r="r" b="b"/>
                  <a:pathLst>
                    <a:path w="162" h="289">
                      <a:moveTo>
                        <a:pt x="16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43399" name="Freeform 103"/>
                <p:cNvSpPr>
                  <a:spLocks/>
                </p:cNvSpPr>
                <p:nvPr/>
              </p:nvSpPr>
              <p:spPr bwMode="auto">
                <a:xfrm>
                  <a:off x="3667" y="2144"/>
                  <a:ext cx="164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63" y="0"/>
                    </a:cxn>
                    <a:cxn ang="0">
                      <a:pos x="163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64" h="289">
                      <a:moveTo>
                        <a:pt x="0" y="0"/>
                      </a:moveTo>
                      <a:lnTo>
                        <a:pt x="163" y="0"/>
                      </a:lnTo>
                      <a:lnTo>
                        <a:pt x="163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43400" name="Rectangle 104"/>
              <p:cNvSpPr>
                <a:spLocks noChangeArrowheads="1"/>
              </p:cNvSpPr>
              <p:nvPr/>
            </p:nvSpPr>
            <p:spPr bwMode="auto">
              <a:xfrm>
                <a:off x="3947" y="2146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Reg</a:t>
                </a:r>
              </a:p>
            </p:txBody>
          </p:sp>
          <p:grpSp>
            <p:nvGrpSpPr>
              <p:cNvPr id="24" name="Group 105"/>
              <p:cNvGrpSpPr>
                <a:grpSpLocks/>
              </p:cNvGrpSpPr>
              <p:nvPr/>
            </p:nvGrpSpPr>
            <p:grpSpPr bwMode="auto">
              <a:xfrm>
                <a:off x="3974" y="2144"/>
                <a:ext cx="284" cy="289"/>
                <a:chOff x="3974" y="2144"/>
                <a:chExt cx="284" cy="289"/>
              </a:xfrm>
            </p:grpSpPr>
            <p:sp>
              <p:nvSpPr>
                <p:cNvPr id="2743402" name="Freeform 106"/>
                <p:cNvSpPr>
                  <a:spLocks/>
                </p:cNvSpPr>
                <p:nvPr/>
              </p:nvSpPr>
              <p:spPr bwMode="auto">
                <a:xfrm>
                  <a:off x="3974" y="2144"/>
                  <a:ext cx="142" cy="289"/>
                </a:xfrm>
                <a:custGeom>
                  <a:avLst/>
                  <a:gdLst/>
                  <a:ahLst/>
                  <a:cxnLst>
                    <a:cxn ang="0">
                      <a:pos x="14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1" y="288"/>
                    </a:cxn>
                  </a:cxnLst>
                  <a:rect l="0" t="0" r="r" b="b"/>
                  <a:pathLst>
                    <a:path w="142" h="289">
                      <a:moveTo>
                        <a:pt x="14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43403" name="Freeform 107"/>
                <p:cNvSpPr>
                  <a:spLocks/>
                </p:cNvSpPr>
                <p:nvPr/>
              </p:nvSpPr>
              <p:spPr bwMode="auto">
                <a:xfrm>
                  <a:off x="4115" y="2144"/>
                  <a:ext cx="143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2" y="0"/>
                    </a:cxn>
                    <a:cxn ang="0">
                      <a:pos x="142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3" h="289">
                      <a:moveTo>
                        <a:pt x="0" y="0"/>
                      </a:moveTo>
                      <a:lnTo>
                        <a:pt x="142" y="0"/>
                      </a:lnTo>
                      <a:lnTo>
                        <a:pt x="142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43404" name="Line 108"/>
              <p:cNvSpPr>
                <a:spLocks noChangeShapeType="1"/>
              </p:cNvSpPr>
              <p:nvPr/>
            </p:nvSpPr>
            <p:spPr bwMode="auto">
              <a:xfrm>
                <a:off x="3827" y="2288"/>
                <a:ext cx="139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3405" name="Line 109"/>
              <p:cNvSpPr>
                <a:spLocks noChangeShapeType="1"/>
              </p:cNvSpPr>
              <p:nvPr/>
            </p:nvSpPr>
            <p:spPr bwMode="auto">
              <a:xfrm>
                <a:off x="3343" y="2288"/>
                <a:ext cx="15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3406" name="Freeform 110"/>
              <p:cNvSpPr>
                <a:spLocks/>
              </p:cNvSpPr>
              <p:nvPr/>
            </p:nvSpPr>
            <p:spPr bwMode="auto">
              <a:xfrm>
                <a:off x="3464" y="2288"/>
                <a:ext cx="431" cy="19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92"/>
                  </a:cxn>
                  <a:cxn ang="0">
                    <a:pos x="391" y="192"/>
                  </a:cxn>
                  <a:cxn ang="0">
                    <a:pos x="391" y="64"/>
                  </a:cxn>
                  <a:cxn ang="0">
                    <a:pos x="430" y="0"/>
                  </a:cxn>
                </a:cxnLst>
                <a:rect l="0" t="0" r="r" b="b"/>
                <a:pathLst>
                  <a:path w="431" h="193">
                    <a:moveTo>
                      <a:pt x="0" y="0"/>
                    </a:moveTo>
                    <a:lnTo>
                      <a:pt x="0" y="192"/>
                    </a:lnTo>
                    <a:lnTo>
                      <a:pt x="391" y="192"/>
                    </a:lnTo>
                    <a:lnTo>
                      <a:pt x="391" y="64"/>
                    </a:lnTo>
                    <a:lnTo>
                      <a:pt x="430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3407" name="Line 111"/>
              <p:cNvSpPr>
                <a:spLocks noChangeShapeType="1"/>
              </p:cNvSpPr>
              <p:nvPr/>
            </p:nvSpPr>
            <p:spPr bwMode="auto">
              <a:xfrm>
                <a:off x="2958" y="2384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3408" name="Freeform 112"/>
              <p:cNvSpPr>
                <a:spLocks/>
              </p:cNvSpPr>
              <p:nvPr/>
            </p:nvSpPr>
            <p:spPr bwMode="auto">
              <a:xfrm>
                <a:off x="3051" y="2283"/>
                <a:ext cx="337" cy="278"/>
              </a:xfrm>
              <a:custGeom>
                <a:avLst/>
                <a:gdLst/>
                <a:ahLst/>
                <a:cxnLst>
                  <a:cxn ang="0">
                    <a:pos x="0" y="101"/>
                  </a:cxn>
                  <a:cxn ang="0">
                    <a:pos x="0" y="277"/>
                  </a:cxn>
                  <a:cxn ang="0">
                    <a:pos x="294" y="277"/>
                  </a:cxn>
                  <a:cxn ang="0">
                    <a:pos x="294" y="90"/>
                  </a:cxn>
                  <a:cxn ang="0">
                    <a:pos x="336" y="0"/>
                  </a:cxn>
                </a:cxnLst>
                <a:rect l="0" t="0" r="r" b="b"/>
                <a:pathLst>
                  <a:path w="337" h="278">
                    <a:moveTo>
                      <a:pt x="0" y="101"/>
                    </a:moveTo>
                    <a:lnTo>
                      <a:pt x="0" y="277"/>
                    </a:lnTo>
                    <a:lnTo>
                      <a:pt x="294" y="277"/>
                    </a:lnTo>
                    <a:lnTo>
                      <a:pt x="294" y="90"/>
                    </a:lnTo>
                    <a:lnTo>
                      <a:pt x="336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5" name="Group 113"/>
            <p:cNvGrpSpPr>
              <a:grpSpLocks/>
            </p:cNvGrpSpPr>
            <p:nvPr/>
          </p:nvGrpSpPr>
          <p:grpSpPr bwMode="auto">
            <a:xfrm>
              <a:off x="3538" y="2496"/>
              <a:ext cx="225" cy="481"/>
              <a:chOff x="3538" y="2496"/>
              <a:chExt cx="225" cy="481"/>
            </a:xfrm>
          </p:grpSpPr>
          <p:sp>
            <p:nvSpPr>
              <p:cNvPr id="2743410" name="Freeform 114"/>
              <p:cNvSpPr>
                <a:spLocks/>
              </p:cNvSpPr>
              <p:nvPr/>
            </p:nvSpPr>
            <p:spPr bwMode="auto">
              <a:xfrm>
                <a:off x="3550" y="2496"/>
                <a:ext cx="213" cy="481"/>
              </a:xfrm>
              <a:custGeom>
                <a:avLst/>
                <a:gdLst/>
                <a:ahLst/>
                <a:cxnLst>
                  <a:cxn ang="0">
                    <a:pos x="0" y="320"/>
                  </a:cxn>
                  <a:cxn ang="0">
                    <a:pos x="71" y="240"/>
                  </a:cxn>
                  <a:cxn ang="0">
                    <a:pos x="0" y="160"/>
                  </a:cxn>
                  <a:cxn ang="0">
                    <a:pos x="0" y="0"/>
                  </a:cxn>
                  <a:cxn ang="0">
                    <a:pos x="212" y="160"/>
                  </a:cxn>
                  <a:cxn ang="0">
                    <a:pos x="212" y="320"/>
                  </a:cxn>
                  <a:cxn ang="0">
                    <a:pos x="0" y="480"/>
                  </a:cxn>
                  <a:cxn ang="0">
                    <a:pos x="0" y="320"/>
                  </a:cxn>
                </a:cxnLst>
                <a:rect l="0" t="0" r="r" b="b"/>
                <a:pathLst>
                  <a:path w="213" h="481">
                    <a:moveTo>
                      <a:pt x="0" y="320"/>
                    </a:moveTo>
                    <a:lnTo>
                      <a:pt x="71" y="240"/>
                    </a:lnTo>
                    <a:lnTo>
                      <a:pt x="0" y="160"/>
                    </a:lnTo>
                    <a:lnTo>
                      <a:pt x="0" y="0"/>
                    </a:lnTo>
                    <a:lnTo>
                      <a:pt x="212" y="160"/>
                    </a:lnTo>
                    <a:lnTo>
                      <a:pt x="212" y="320"/>
                    </a:lnTo>
                    <a:lnTo>
                      <a:pt x="0" y="480"/>
                    </a:lnTo>
                    <a:lnTo>
                      <a:pt x="0" y="32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3411" name="Rectangle 115"/>
              <p:cNvSpPr>
                <a:spLocks noChangeArrowheads="1"/>
              </p:cNvSpPr>
              <p:nvPr/>
            </p:nvSpPr>
            <p:spPr bwMode="auto">
              <a:xfrm rot="5400000">
                <a:off x="3451" y="2618"/>
                <a:ext cx="38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ALU</a:t>
                </a:r>
              </a:p>
            </p:txBody>
          </p:sp>
        </p:grpSp>
        <p:sp>
          <p:nvSpPr>
            <p:cNvPr id="2743412" name="Rectangle 116"/>
            <p:cNvSpPr>
              <a:spLocks noChangeArrowheads="1"/>
            </p:cNvSpPr>
            <p:nvPr/>
          </p:nvSpPr>
          <p:spPr bwMode="auto">
            <a:xfrm>
              <a:off x="3065" y="2599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grpSp>
          <p:nvGrpSpPr>
            <p:cNvPr id="26" name="Group 117"/>
            <p:cNvGrpSpPr>
              <a:grpSpLocks/>
            </p:cNvGrpSpPr>
            <p:nvPr/>
          </p:nvGrpSpPr>
          <p:grpSpPr bwMode="auto">
            <a:xfrm>
              <a:off x="3084" y="2592"/>
              <a:ext cx="296" cy="289"/>
              <a:chOff x="3084" y="2592"/>
              <a:chExt cx="296" cy="289"/>
            </a:xfrm>
          </p:grpSpPr>
          <p:sp>
            <p:nvSpPr>
              <p:cNvPr id="2743414" name="Freeform 118"/>
              <p:cNvSpPr>
                <a:spLocks/>
              </p:cNvSpPr>
              <p:nvPr/>
            </p:nvSpPr>
            <p:spPr bwMode="auto">
              <a:xfrm>
                <a:off x="3084" y="2592"/>
                <a:ext cx="149" cy="289"/>
              </a:xfrm>
              <a:custGeom>
                <a:avLst/>
                <a:gdLst/>
                <a:ahLst/>
                <a:cxnLst>
                  <a:cxn ang="0">
                    <a:pos x="148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8" y="288"/>
                  </a:cxn>
                </a:cxnLst>
                <a:rect l="0" t="0" r="r" b="b"/>
                <a:pathLst>
                  <a:path w="149" h="289">
                    <a:moveTo>
                      <a:pt x="148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8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3415" name="Freeform 119"/>
              <p:cNvSpPr>
                <a:spLocks/>
              </p:cNvSpPr>
              <p:nvPr/>
            </p:nvSpPr>
            <p:spPr bwMode="auto">
              <a:xfrm>
                <a:off x="3232" y="2592"/>
                <a:ext cx="148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7" y="0"/>
                  </a:cxn>
                  <a:cxn ang="0">
                    <a:pos x="147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8" h="289">
                    <a:moveTo>
                      <a:pt x="0" y="0"/>
                    </a:moveTo>
                    <a:lnTo>
                      <a:pt x="147" y="0"/>
                    </a:lnTo>
                    <a:lnTo>
                      <a:pt x="147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43416" name="Line 120"/>
            <p:cNvSpPr>
              <a:spLocks noChangeShapeType="1"/>
            </p:cNvSpPr>
            <p:nvPr/>
          </p:nvSpPr>
          <p:spPr bwMode="auto">
            <a:xfrm>
              <a:off x="2969" y="2736"/>
              <a:ext cx="9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3417" name="Freeform 121"/>
            <p:cNvSpPr>
              <a:spLocks/>
            </p:cNvSpPr>
            <p:nvPr/>
          </p:nvSpPr>
          <p:spPr bwMode="auto">
            <a:xfrm>
              <a:off x="3031" y="2640"/>
              <a:ext cx="48" cy="97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0" y="0"/>
                </a:cxn>
                <a:cxn ang="0">
                  <a:pos x="47" y="0"/>
                </a:cxn>
                <a:cxn ang="0">
                  <a:pos x="47" y="0"/>
                </a:cxn>
              </a:cxnLst>
              <a:rect l="0" t="0" r="r" b="b"/>
              <a:pathLst>
                <a:path w="48" h="97">
                  <a:moveTo>
                    <a:pt x="0" y="96"/>
                  </a:moveTo>
                  <a:lnTo>
                    <a:pt x="0" y="0"/>
                  </a:lnTo>
                  <a:lnTo>
                    <a:pt x="47" y="0"/>
                  </a:lnTo>
                  <a:lnTo>
                    <a:pt x="47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3418" name="Line 122"/>
            <p:cNvSpPr>
              <a:spLocks noChangeShapeType="1"/>
            </p:cNvSpPr>
            <p:nvPr/>
          </p:nvSpPr>
          <p:spPr bwMode="auto">
            <a:xfrm>
              <a:off x="3385" y="2640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3419" name="Rectangle 123"/>
            <p:cNvSpPr>
              <a:spLocks noChangeArrowheads="1"/>
            </p:cNvSpPr>
            <p:nvPr/>
          </p:nvSpPr>
          <p:spPr bwMode="auto">
            <a:xfrm>
              <a:off x="3882" y="2594"/>
              <a:ext cx="334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  D$</a:t>
              </a:r>
            </a:p>
          </p:txBody>
        </p:sp>
        <p:grpSp>
          <p:nvGrpSpPr>
            <p:cNvPr id="27" name="Group 124"/>
            <p:cNvGrpSpPr>
              <a:grpSpLocks/>
            </p:cNvGrpSpPr>
            <p:nvPr/>
          </p:nvGrpSpPr>
          <p:grpSpPr bwMode="auto">
            <a:xfrm>
              <a:off x="3933" y="2592"/>
              <a:ext cx="325" cy="289"/>
              <a:chOff x="3933" y="2592"/>
              <a:chExt cx="325" cy="289"/>
            </a:xfrm>
          </p:grpSpPr>
          <p:sp>
            <p:nvSpPr>
              <p:cNvPr id="2743421" name="Freeform 125"/>
              <p:cNvSpPr>
                <a:spLocks/>
              </p:cNvSpPr>
              <p:nvPr/>
            </p:nvSpPr>
            <p:spPr bwMode="auto">
              <a:xfrm>
                <a:off x="3933" y="2592"/>
                <a:ext cx="162" cy="289"/>
              </a:xfrm>
              <a:custGeom>
                <a:avLst/>
                <a:gdLst/>
                <a:ahLst/>
                <a:cxnLst>
                  <a:cxn ang="0">
                    <a:pos x="16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61" y="288"/>
                  </a:cxn>
                </a:cxnLst>
                <a:rect l="0" t="0" r="r" b="b"/>
                <a:pathLst>
                  <a:path w="162" h="289">
                    <a:moveTo>
                      <a:pt x="16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1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3422" name="Freeform 126"/>
              <p:cNvSpPr>
                <a:spLocks/>
              </p:cNvSpPr>
              <p:nvPr/>
            </p:nvSpPr>
            <p:spPr bwMode="auto">
              <a:xfrm>
                <a:off x="4094" y="2592"/>
                <a:ext cx="164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3" y="0"/>
                  </a:cxn>
                  <a:cxn ang="0">
                    <a:pos x="163" y="288"/>
                  </a:cxn>
                  <a:cxn ang="0">
                    <a:pos x="0" y="288"/>
                  </a:cxn>
                </a:cxnLst>
                <a:rect l="0" t="0" r="r" b="b"/>
                <a:pathLst>
                  <a:path w="164" h="289">
                    <a:moveTo>
                      <a:pt x="0" y="0"/>
                    </a:moveTo>
                    <a:lnTo>
                      <a:pt x="163" y="0"/>
                    </a:lnTo>
                    <a:lnTo>
                      <a:pt x="163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43423" name="Rectangle 127"/>
            <p:cNvSpPr>
              <a:spLocks noChangeArrowheads="1"/>
            </p:cNvSpPr>
            <p:nvPr/>
          </p:nvSpPr>
          <p:spPr bwMode="auto">
            <a:xfrm>
              <a:off x="4374" y="2594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grpSp>
          <p:nvGrpSpPr>
            <p:cNvPr id="28" name="Group 128"/>
            <p:cNvGrpSpPr>
              <a:grpSpLocks/>
            </p:cNvGrpSpPr>
            <p:nvPr/>
          </p:nvGrpSpPr>
          <p:grpSpPr bwMode="auto">
            <a:xfrm>
              <a:off x="4401" y="2592"/>
              <a:ext cx="284" cy="289"/>
              <a:chOff x="4401" y="2592"/>
              <a:chExt cx="284" cy="289"/>
            </a:xfrm>
          </p:grpSpPr>
          <p:sp>
            <p:nvSpPr>
              <p:cNvPr id="2743425" name="Freeform 129"/>
              <p:cNvSpPr>
                <a:spLocks/>
              </p:cNvSpPr>
              <p:nvPr/>
            </p:nvSpPr>
            <p:spPr bwMode="auto">
              <a:xfrm>
                <a:off x="4401" y="2592"/>
                <a:ext cx="142" cy="289"/>
              </a:xfrm>
              <a:custGeom>
                <a:avLst/>
                <a:gdLst/>
                <a:ahLst/>
                <a:cxnLst>
                  <a:cxn ang="0">
                    <a:pos x="14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1" y="288"/>
                  </a:cxn>
                </a:cxnLst>
                <a:rect l="0" t="0" r="r" b="b"/>
                <a:pathLst>
                  <a:path w="142" h="289">
                    <a:moveTo>
                      <a:pt x="14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1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3426" name="Freeform 130"/>
              <p:cNvSpPr>
                <a:spLocks/>
              </p:cNvSpPr>
              <p:nvPr/>
            </p:nvSpPr>
            <p:spPr bwMode="auto">
              <a:xfrm>
                <a:off x="4542" y="2592"/>
                <a:ext cx="143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2" y="0"/>
                  </a:cxn>
                  <a:cxn ang="0">
                    <a:pos x="142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3" h="289">
                    <a:moveTo>
                      <a:pt x="0" y="0"/>
                    </a:moveTo>
                    <a:lnTo>
                      <a:pt x="142" y="0"/>
                    </a:lnTo>
                    <a:lnTo>
                      <a:pt x="142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43427" name="Line 131"/>
            <p:cNvSpPr>
              <a:spLocks noChangeShapeType="1"/>
            </p:cNvSpPr>
            <p:nvPr/>
          </p:nvSpPr>
          <p:spPr bwMode="auto">
            <a:xfrm>
              <a:off x="4254" y="2736"/>
              <a:ext cx="13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3428" name="Line 132"/>
            <p:cNvSpPr>
              <a:spLocks noChangeShapeType="1"/>
            </p:cNvSpPr>
            <p:nvPr/>
          </p:nvSpPr>
          <p:spPr bwMode="auto">
            <a:xfrm>
              <a:off x="3770" y="2736"/>
              <a:ext cx="15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3429" name="Freeform 133"/>
            <p:cNvSpPr>
              <a:spLocks/>
            </p:cNvSpPr>
            <p:nvPr/>
          </p:nvSpPr>
          <p:spPr bwMode="auto">
            <a:xfrm>
              <a:off x="3891" y="2736"/>
              <a:ext cx="431" cy="1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2"/>
                </a:cxn>
                <a:cxn ang="0">
                  <a:pos x="391" y="192"/>
                </a:cxn>
                <a:cxn ang="0">
                  <a:pos x="391" y="64"/>
                </a:cxn>
                <a:cxn ang="0">
                  <a:pos x="430" y="0"/>
                </a:cxn>
              </a:cxnLst>
              <a:rect l="0" t="0" r="r" b="b"/>
              <a:pathLst>
                <a:path w="431" h="193">
                  <a:moveTo>
                    <a:pt x="0" y="0"/>
                  </a:moveTo>
                  <a:lnTo>
                    <a:pt x="0" y="192"/>
                  </a:lnTo>
                  <a:lnTo>
                    <a:pt x="391" y="192"/>
                  </a:lnTo>
                  <a:lnTo>
                    <a:pt x="391" y="64"/>
                  </a:lnTo>
                  <a:lnTo>
                    <a:pt x="43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3430" name="Line 134"/>
            <p:cNvSpPr>
              <a:spLocks noChangeShapeType="1"/>
            </p:cNvSpPr>
            <p:nvPr/>
          </p:nvSpPr>
          <p:spPr bwMode="auto">
            <a:xfrm>
              <a:off x="3385" y="2832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3431" name="Freeform 135"/>
            <p:cNvSpPr>
              <a:spLocks/>
            </p:cNvSpPr>
            <p:nvPr/>
          </p:nvSpPr>
          <p:spPr bwMode="auto">
            <a:xfrm>
              <a:off x="3478" y="2731"/>
              <a:ext cx="337" cy="278"/>
            </a:xfrm>
            <a:custGeom>
              <a:avLst/>
              <a:gdLst/>
              <a:ahLst/>
              <a:cxnLst>
                <a:cxn ang="0">
                  <a:pos x="0" y="101"/>
                </a:cxn>
                <a:cxn ang="0">
                  <a:pos x="0" y="277"/>
                </a:cxn>
                <a:cxn ang="0">
                  <a:pos x="294" y="277"/>
                </a:cxn>
                <a:cxn ang="0">
                  <a:pos x="294" y="90"/>
                </a:cxn>
                <a:cxn ang="0">
                  <a:pos x="336" y="0"/>
                </a:cxn>
              </a:cxnLst>
              <a:rect l="0" t="0" r="r" b="b"/>
              <a:pathLst>
                <a:path w="337" h="278">
                  <a:moveTo>
                    <a:pt x="0" y="101"/>
                  </a:moveTo>
                  <a:lnTo>
                    <a:pt x="0" y="277"/>
                  </a:lnTo>
                  <a:lnTo>
                    <a:pt x="294" y="277"/>
                  </a:lnTo>
                  <a:lnTo>
                    <a:pt x="294" y="90"/>
                  </a:lnTo>
                  <a:lnTo>
                    <a:pt x="33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9" name="Group 136"/>
            <p:cNvGrpSpPr>
              <a:grpSpLocks/>
            </p:cNvGrpSpPr>
            <p:nvPr/>
          </p:nvGrpSpPr>
          <p:grpSpPr bwMode="auto">
            <a:xfrm>
              <a:off x="3032" y="2944"/>
              <a:ext cx="2096" cy="513"/>
              <a:chOff x="3032" y="2944"/>
              <a:chExt cx="2096" cy="513"/>
            </a:xfrm>
          </p:grpSpPr>
          <p:grpSp>
            <p:nvGrpSpPr>
              <p:cNvPr id="30" name="Group 137"/>
              <p:cNvGrpSpPr>
                <a:grpSpLocks/>
              </p:cNvGrpSpPr>
              <p:nvPr/>
            </p:nvGrpSpPr>
            <p:grpSpPr bwMode="auto">
              <a:xfrm>
                <a:off x="3965" y="2944"/>
                <a:ext cx="225" cy="481"/>
                <a:chOff x="3965" y="2944"/>
                <a:chExt cx="225" cy="481"/>
              </a:xfrm>
            </p:grpSpPr>
            <p:sp>
              <p:nvSpPr>
                <p:cNvPr id="2743434" name="Freeform 138"/>
                <p:cNvSpPr>
                  <a:spLocks/>
                </p:cNvSpPr>
                <p:nvPr/>
              </p:nvSpPr>
              <p:spPr bwMode="auto">
                <a:xfrm>
                  <a:off x="3977" y="2944"/>
                  <a:ext cx="213" cy="481"/>
                </a:xfrm>
                <a:custGeom>
                  <a:avLst/>
                  <a:gdLst/>
                  <a:ahLst/>
                  <a:cxnLst>
                    <a:cxn ang="0">
                      <a:pos x="0" y="320"/>
                    </a:cxn>
                    <a:cxn ang="0">
                      <a:pos x="71" y="240"/>
                    </a:cxn>
                    <a:cxn ang="0">
                      <a:pos x="0" y="160"/>
                    </a:cxn>
                    <a:cxn ang="0">
                      <a:pos x="0" y="0"/>
                    </a:cxn>
                    <a:cxn ang="0">
                      <a:pos x="212" y="160"/>
                    </a:cxn>
                    <a:cxn ang="0">
                      <a:pos x="212" y="320"/>
                    </a:cxn>
                    <a:cxn ang="0">
                      <a:pos x="0" y="480"/>
                    </a:cxn>
                    <a:cxn ang="0">
                      <a:pos x="0" y="320"/>
                    </a:cxn>
                  </a:cxnLst>
                  <a:rect l="0" t="0" r="r" b="b"/>
                  <a:pathLst>
                    <a:path w="213" h="481">
                      <a:moveTo>
                        <a:pt x="0" y="320"/>
                      </a:moveTo>
                      <a:lnTo>
                        <a:pt x="71" y="240"/>
                      </a:lnTo>
                      <a:lnTo>
                        <a:pt x="0" y="160"/>
                      </a:lnTo>
                      <a:lnTo>
                        <a:pt x="0" y="0"/>
                      </a:lnTo>
                      <a:lnTo>
                        <a:pt x="212" y="160"/>
                      </a:lnTo>
                      <a:lnTo>
                        <a:pt x="212" y="320"/>
                      </a:lnTo>
                      <a:lnTo>
                        <a:pt x="0" y="480"/>
                      </a:lnTo>
                      <a:lnTo>
                        <a:pt x="0" y="32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43435" name="Rectangle 139"/>
                <p:cNvSpPr>
                  <a:spLocks noChangeArrowheads="1"/>
                </p:cNvSpPr>
                <p:nvPr/>
              </p:nvSpPr>
              <p:spPr bwMode="auto">
                <a:xfrm rot="5400000">
                  <a:off x="3878" y="3066"/>
                  <a:ext cx="384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600" b="1">
                      <a:solidFill>
                        <a:schemeClr val="tx1"/>
                      </a:solidFill>
                      <a:latin typeface="Times" pitchFamily="-65" charset="0"/>
                    </a:rPr>
                    <a:t>ALU</a:t>
                  </a:r>
                </a:p>
              </p:txBody>
            </p:sp>
          </p:grpSp>
          <p:grpSp>
            <p:nvGrpSpPr>
              <p:cNvPr id="31" name="Group 140"/>
              <p:cNvGrpSpPr>
                <a:grpSpLocks/>
              </p:cNvGrpSpPr>
              <p:nvPr/>
            </p:nvGrpSpPr>
            <p:grpSpPr bwMode="auto">
              <a:xfrm>
                <a:off x="3032" y="3040"/>
                <a:ext cx="359" cy="289"/>
                <a:chOff x="3032" y="3040"/>
                <a:chExt cx="359" cy="289"/>
              </a:xfrm>
            </p:grpSpPr>
            <p:sp>
              <p:nvSpPr>
                <p:cNvPr id="2743437" name="Rectangle 141"/>
                <p:cNvSpPr>
                  <a:spLocks noChangeArrowheads="1"/>
                </p:cNvSpPr>
                <p:nvPr/>
              </p:nvSpPr>
              <p:spPr bwMode="auto">
                <a:xfrm>
                  <a:off x="3032" y="3042"/>
                  <a:ext cx="292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600" b="1">
                      <a:solidFill>
                        <a:schemeClr val="tx1"/>
                      </a:solidFill>
                      <a:latin typeface="Times" pitchFamily="-65" charset="0"/>
                    </a:rPr>
                    <a:t>  I$</a:t>
                  </a:r>
                </a:p>
              </p:txBody>
            </p:sp>
            <p:grpSp>
              <p:nvGrpSpPr>
                <p:cNvPr id="2743329" name="Group 142"/>
                <p:cNvGrpSpPr>
                  <a:grpSpLocks/>
                </p:cNvGrpSpPr>
                <p:nvPr/>
              </p:nvGrpSpPr>
              <p:grpSpPr bwMode="auto">
                <a:xfrm>
                  <a:off x="3051" y="3040"/>
                  <a:ext cx="340" cy="289"/>
                  <a:chOff x="3051" y="3040"/>
                  <a:chExt cx="340" cy="289"/>
                </a:xfrm>
              </p:grpSpPr>
              <p:sp>
                <p:nvSpPr>
                  <p:cNvPr id="2743439" name="Freeform 143"/>
                  <p:cNvSpPr>
                    <a:spLocks/>
                  </p:cNvSpPr>
                  <p:nvPr/>
                </p:nvSpPr>
                <p:spPr bwMode="auto">
                  <a:xfrm>
                    <a:off x="3051" y="3040"/>
                    <a:ext cx="170" cy="289"/>
                  </a:xfrm>
                  <a:custGeom>
                    <a:avLst/>
                    <a:gdLst/>
                    <a:ahLst/>
                    <a:cxnLst>
                      <a:cxn ang="0">
                        <a:pos x="169" y="0"/>
                      </a:cxn>
                      <a:cxn ang="0">
                        <a:pos x="0" y="0"/>
                      </a:cxn>
                      <a:cxn ang="0">
                        <a:pos x="0" y="288"/>
                      </a:cxn>
                      <a:cxn ang="0">
                        <a:pos x="169" y="288"/>
                      </a:cxn>
                    </a:cxnLst>
                    <a:rect l="0" t="0" r="r" b="b"/>
                    <a:pathLst>
                      <a:path w="170" h="289">
                        <a:moveTo>
                          <a:pt x="169" y="0"/>
                        </a:moveTo>
                        <a:lnTo>
                          <a:pt x="0" y="0"/>
                        </a:lnTo>
                        <a:lnTo>
                          <a:pt x="0" y="288"/>
                        </a:lnTo>
                        <a:lnTo>
                          <a:pt x="169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43440" name="Freeform 144"/>
                  <p:cNvSpPr>
                    <a:spLocks/>
                  </p:cNvSpPr>
                  <p:nvPr/>
                </p:nvSpPr>
                <p:spPr bwMode="auto">
                  <a:xfrm>
                    <a:off x="3220" y="3040"/>
                    <a:ext cx="171" cy="289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70" y="0"/>
                      </a:cxn>
                      <a:cxn ang="0">
                        <a:pos x="170" y="288"/>
                      </a:cxn>
                      <a:cxn ang="0">
                        <a:pos x="0" y="288"/>
                      </a:cxn>
                    </a:cxnLst>
                    <a:rect l="0" t="0" r="r" b="b"/>
                    <a:pathLst>
                      <a:path w="171" h="289">
                        <a:moveTo>
                          <a:pt x="0" y="0"/>
                        </a:moveTo>
                        <a:lnTo>
                          <a:pt x="170" y="0"/>
                        </a:lnTo>
                        <a:lnTo>
                          <a:pt x="170" y="288"/>
                        </a:lnTo>
                        <a:lnTo>
                          <a:pt x="0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2743441" name="Rectangle 145"/>
              <p:cNvSpPr>
                <a:spLocks noChangeArrowheads="1"/>
              </p:cNvSpPr>
              <p:nvPr/>
            </p:nvSpPr>
            <p:spPr bwMode="auto">
              <a:xfrm>
                <a:off x="3492" y="3047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Reg</a:t>
                </a:r>
              </a:p>
            </p:txBody>
          </p:sp>
          <p:grpSp>
            <p:nvGrpSpPr>
              <p:cNvPr id="2743331" name="Group 146"/>
              <p:cNvGrpSpPr>
                <a:grpSpLocks/>
              </p:cNvGrpSpPr>
              <p:nvPr/>
            </p:nvGrpSpPr>
            <p:grpSpPr bwMode="auto">
              <a:xfrm>
                <a:off x="3511" y="3040"/>
                <a:ext cx="296" cy="289"/>
                <a:chOff x="3511" y="3040"/>
                <a:chExt cx="296" cy="289"/>
              </a:xfrm>
            </p:grpSpPr>
            <p:sp>
              <p:nvSpPr>
                <p:cNvPr id="2743443" name="Freeform 147"/>
                <p:cNvSpPr>
                  <a:spLocks/>
                </p:cNvSpPr>
                <p:nvPr/>
              </p:nvSpPr>
              <p:spPr bwMode="auto">
                <a:xfrm>
                  <a:off x="3511" y="3040"/>
                  <a:ext cx="149" cy="289"/>
                </a:xfrm>
                <a:custGeom>
                  <a:avLst/>
                  <a:gdLst/>
                  <a:ahLst/>
                  <a:cxnLst>
                    <a:cxn ang="0">
                      <a:pos x="148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8" y="288"/>
                    </a:cxn>
                  </a:cxnLst>
                  <a:rect l="0" t="0" r="r" b="b"/>
                  <a:pathLst>
                    <a:path w="149" h="289">
                      <a:moveTo>
                        <a:pt x="148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8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43444" name="Freeform 148"/>
                <p:cNvSpPr>
                  <a:spLocks/>
                </p:cNvSpPr>
                <p:nvPr/>
              </p:nvSpPr>
              <p:spPr bwMode="auto">
                <a:xfrm>
                  <a:off x="3659" y="3040"/>
                  <a:ext cx="148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7" y="0"/>
                    </a:cxn>
                    <a:cxn ang="0">
                      <a:pos x="147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8" h="289">
                      <a:moveTo>
                        <a:pt x="0" y="0"/>
                      </a:moveTo>
                      <a:lnTo>
                        <a:pt x="147" y="0"/>
                      </a:lnTo>
                      <a:lnTo>
                        <a:pt x="147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43445" name="Line 149"/>
              <p:cNvSpPr>
                <a:spLocks noChangeShapeType="1"/>
              </p:cNvSpPr>
              <p:nvPr/>
            </p:nvSpPr>
            <p:spPr bwMode="auto">
              <a:xfrm>
                <a:off x="3396" y="3184"/>
                <a:ext cx="9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3446" name="Freeform 150"/>
              <p:cNvSpPr>
                <a:spLocks/>
              </p:cNvSpPr>
              <p:nvPr/>
            </p:nvSpPr>
            <p:spPr bwMode="auto">
              <a:xfrm>
                <a:off x="3458" y="3088"/>
                <a:ext cx="48" cy="97"/>
              </a:xfrm>
              <a:custGeom>
                <a:avLst/>
                <a:gdLst/>
                <a:ahLst/>
                <a:cxnLst>
                  <a:cxn ang="0">
                    <a:pos x="0" y="96"/>
                  </a:cxn>
                  <a:cxn ang="0">
                    <a:pos x="0" y="0"/>
                  </a:cxn>
                  <a:cxn ang="0">
                    <a:pos x="47" y="0"/>
                  </a:cxn>
                  <a:cxn ang="0">
                    <a:pos x="47" y="0"/>
                  </a:cxn>
                </a:cxnLst>
                <a:rect l="0" t="0" r="r" b="b"/>
                <a:pathLst>
                  <a:path w="48" h="97">
                    <a:moveTo>
                      <a:pt x="0" y="96"/>
                    </a:moveTo>
                    <a:lnTo>
                      <a:pt x="0" y="0"/>
                    </a:lnTo>
                    <a:lnTo>
                      <a:pt x="47" y="0"/>
                    </a:lnTo>
                    <a:lnTo>
                      <a:pt x="47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3447" name="Line 151"/>
              <p:cNvSpPr>
                <a:spLocks noChangeShapeType="1"/>
              </p:cNvSpPr>
              <p:nvPr/>
            </p:nvSpPr>
            <p:spPr bwMode="auto">
              <a:xfrm>
                <a:off x="3812" y="3088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3448" name="Rectangle 152"/>
              <p:cNvSpPr>
                <a:spLocks noChangeArrowheads="1"/>
              </p:cNvSpPr>
              <p:nvPr/>
            </p:nvSpPr>
            <p:spPr bwMode="auto">
              <a:xfrm>
                <a:off x="4309" y="3042"/>
                <a:ext cx="33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  D$</a:t>
                </a:r>
              </a:p>
            </p:txBody>
          </p:sp>
          <p:grpSp>
            <p:nvGrpSpPr>
              <p:cNvPr id="2743335" name="Group 153"/>
              <p:cNvGrpSpPr>
                <a:grpSpLocks/>
              </p:cNvGrpSpPr>
              <p:nvPr/>
            </p:nvGrpSpPr>
            <p:grpSpPr bwMode="auto">
              <a:xfrm>
                <a:off x="4360" y="3040"/>
                <a:ext cx="325" cy="289"/>
                <a:chOff x="4360" y="3040"/>
                <a:chExt cx="325" cy="289"/>
              </a:xfrm>
            </p:grpSpPr>
            <p:sp>
              <p:nvSpPr>
                <p:cNvPr id="2743450" name="Freeform 154"/>
                <p:cNvSpPr>
                  <a:spLocks/>
                </p:cNvSpPr>
                <p:nvPr/>
              </p:nvSpPr>
              <p:spPr bwMode="auto">
                <a:xfrm>
                  <a:off x="4360" y="3040"/>
                  <a:ext cx="162" cy="289"/>
                </a:xfrm>
                <a:custGeom>
                  <a:avLst/>
                  <a:gdLst/>
                  <a:ahLst/>
                  <a:cxnLst>
                    <a:cxn ang="0">
                      <a:pos x="16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61" y="288"/>
                    </a:cxn>
                  </a:cxnLst>
                  <a:rect l="0" t="0" r="r" b="b"/>
                  <a:pathLst>
                    <a:path w="162" h="289">
                      <a:moveTo>
                        <a:pt x="16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43451" name="Freeform 155"/>
                <p:cNvSpPr>
                  <a:spLocks/>
                </p:cNvSpPr>
                <p:nvPr/>
              </p:nvSpPr>
              <p:spPr bwMode="auto">
                <a:xfrm>
                  <a:off x="4521" y="3040"/>
                  <a:ext cx="164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63" y="0"/>
                    </a:cxn>
                    <a:cxn ang="0">
                      <a:pos x="163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64" h="289">
                      <a:moveTo>
                        <a:pt x="0" y="0"/>
                      </a:moveTo>
                      <a:lnTo>
                        <a:pt x="163" y="0"/>
                      </a:lnTo>
                      <a:lnTo>
                        <a:pt x="163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43452" name="Rectangle 156"/>
              <p:cNvSpPr>
                <a:spLocks noChangeArrowheads="1"/>
              </p:cNvSpPr>
              <p:nvPr/>
            </p:nvSpPr>
            <p:spPr bwMode="auto">
              <a:xfrm>
                <a:off x="4801" y="3042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Reg</a:t>
                </a:r>
              </a:p>
            </p:txBody>
          </p:sp>
          <p:grpSp>
            <p:nvGrpSpPr>
              <p:cNvPr id="2743343" name="Group 157"/>
              <p:cNvGrpSpPr>
                <a:grpSpLocks/>
              </p:cNvGrpSpPr>
              <p:nvPr/>
            </p:nvGrpSpPr>
            <p:grpSpPr bwMode="auto">
              <a:xfrm>
                <a:off x="4828" y="3040"/>
                <a:ext cx="284" cy="289"/>
                <a:chOff x="4828" y="3040"/>
                <a:chExt cx="284" cy="289"/>
              </a:xfrm>
            </p:grpSpPr>
            <p:sp>
              <p:nvSpPr>
                <p:cNvPr id="2743454" name="Freeform 158"/>
                <p:cNvSpPr>
                  <a:spLocks/>
                </p:cNvSpPr>
                <p:nvPr/>
              </p:nvSpPr>
              <p:spPr bwMode="auto">
                <a:xfrm>
                  <a:off x="4828" y="3040"/>
                  <a:ext cx="142" cy="289"/>
                </a:xfrm>
                <a:custGeom>
                  <a:avLst/>
                  <a:gdLst/>
                  <a:ahLst/>
                  <a:cxnLst>
                    <a:cxn ang="0">
                      <a:pos x="14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1" y="288"/>
                    </a:cxn>
                  </a:cxnLst>
                  <a:rect l="0" t="0" r="r" b="b"/>
                  <a:pathLst>
                    <a:path w="142" h="289">
                      <a:moveTo>
                        <a:pt x="14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43455" name="Freeform 159"/>
                <p:cNvSpPr>
                  <a:spLocks/>
                </p:cNvSpPr>
                <p:nvPr/>
              </p:nvSpPr>
              <p:spPr bwMode="auto">
                <a:xfrm>
                  <a:off x="4969" y="3040"/>
                  <a:ext cx="143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2" y="0"/>
                    </a:cxn>
                    <a:cxn ang="0">
                      <a:pos x="142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3" h="289">
                      <a:moveTo>
                        <a:pt x="0" y="0"/>
                      </a:moveTo>
                      <a:lnTo>
                        <a:pt x="142" y="0"/>
                      </a:lnTo>
                      <a:lnTo>
                        <a:pt x="142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43456" name="Line 160"/>
              <p:cNvSpPr>
                <a:spLocks noChangeShapeType="1"/>
              </p:cNvSpPr>
              <p:nvPr/>
            </p:nvSpPr>
            <p:spPr bwMode="auto">
              <a:xfrm>
                <a:off x="4681" y="3184"/>
                <a:ext cx="139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3457" name="Line 161"/>
              <p:cNvSpPr>
                <a:spLocks noChangeShapeType="1"/>
              </p:cNvSpPr>
              <p:nvPr/>
            </p:nvSpPr>
            <p:spPr bwMode="auto">
              <a:xfrm>
                <a:off x="4197" y="3184"/>
                <a:ext cx="15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3458" name="Freeform 162"/>
              <p:cNvSpPr>
                <a:spLocks/>
              </p:cNvSpPr>
              <p:nvPr/>
            </p:nvSpPr>
            <p:spPr bwMode="auto">
              <a:xfrm>
                <a:off x="4318" y="3184"/>
                <a:ext cx="431" cy="19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92"/>
                  </a:cxn>
                  <a:cxn ang="0">
                    <a:pos x="391" y="192"/>
                  </a:cxn>
                  <a:cxn ang="0">
                    <a:pos x="391" y="64"/>
                  </a:cxn>
                  <a:cxn ang="0">
                    <a:pos x="430" y="0"/>
                  </a:cxn>
                </a:cxnLst>
                <a:rect l="0" t="0" r="r" b="b"/>
                <a:pathLst>
                  <a:path w="431" h="193">
                    <a:moveTo>
                      <a:pt x="0" y="0"/>
                    </a:moveTo>
                    <a:lnTo>
                      <a:pt x="0" y="192"/>
                    </a:lnTo>
                    <a:lnTo>
                      <a:pt x="391" y="192"/>
                    </a:lnTo>
                    <a:lnTo>
                      <a:pt x="391" y="64"/>
                    </a:lnTo>
                    <a:lnTo>
                      <a:pt x="430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3459" name="Line 163"/>
              <p:cNvSpPr>
                <a:spLocks noChangeShapeType="1"/>
              </p:cNvSpPr>
              <p:nvPr/>
            </p:nvSpPr>
            <p:spPr bwMode="auto">
              <a:xfrm>
                <a:off x="3812" y="3280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3460" name="Freeform 164"/>
              <p:cNvSpPr>
                <a:spLocks/>
              </p:cNvSpPr>
              <p:nvPr/>
            </p:nvSpPr>
            <p:spPr bwMode="auto">
              <a:xfrm>
                <a:off x="3905" y="3179"/>
                <a:ext cx="337" cy="278"/>
              </a:xfrm>
              <a:custGeom>
                <a:avLst/>
                <a:gdLst/>
                <a:ahLst/>
                <a:cxnLst>
                  <a:cxn ang="0">
                    <a:pos x="0" y="101"/>
                  </a:cxn>
                  <a:cxn ang="0">
                    <a:pos x="0" y="277"/>
                  </a:cxn>
                  <a:cxn ang="0">
                    <a:pos x="294" y="277"/>
                  </a:cxn>
                  <a:cxn ang="0">
                    <a:pos x="294" y="90"/>
                  </a:cxn>
                  <a:cxn ang="0">
                    <a:pos x="336" y="0"/>
                  </a:cxn>
                </a:cxnLst>
                <a:rect l="0" t="0" r="r" b="b"/>
                <a:pathLst>
                  <a:path w="337" h="278">
                    <a:moveTo>
                      <a:pt x="0" y="101"/>
                    </a:moveTo>
                    <a:lnTo>
                      <a:pt x="0" y="277"/>
                    </a:lnTo>
                    <a:lnTo>
                      <a:pt x="294" y="277"/>
                    </a:lnTo>
                    <a:lnTo>
                      <a:pt x="294" y="90"/>
                    </a:lnTo>
                    <a:lnTo>
                      <a:pt x="336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43461" name="Rectangle 165"/>
            <p:cNvSpPr>
              <a:spLocks noChangeArrowheads="1"/>
            </p:cNvSpPr>
            <p:nvPr/>
          </p:nvSpPr>
          <p:spPr bwMode="auto">
            <a:xfrm>
              <a:off x="216" y="876"/>
              <a:ext cx="288" cy="301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I</a:t>
              </a:r>
            </a:p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n</a:t>
              </a:r>
            </a:p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s</a:t>
              </a:r>
            </a:p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t</a:t>
              </a:r>
            </a:p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r.</a:t>
              </a:r>
            </a:p>
            <a:p>
              <a:pPr algn="ctr"/>
              <a:endParaRPr lang="en-US" sz="2800" b="1">
                <a:solidFill>
                  <a:schemeClr val="tx1"/>
                </a:solidFill>
                <a:latin typeface="Arial" pitchFamily="-65" charset="0"/>
              </a:endParaRPr>
            </a:p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O</a:t>
              </a:r>
            </a:p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r</a:t>
              </a:r>
            </a:p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d</a:t>
              </a:r>
            </a:p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e</a:t>
              </a:r>
            </a:p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r</a:t>
              </a:r>
            </a:p>
          </p:txBody>
        </p:sp>
        <p:sp>
          <p:nvSpPr>
            <p:cNvPr id="2743462" name="Rectangle 166"/>
            <p:cNvSpPr>
              <a:spLocks noChangeArrowheads="1"/>
            </p:cNvSpPr>
            <p:nvPr/>
          </p:nvSpPr>
          <p:spPr bwMode="auto">
            <a:xfrm>
              <a:off x="1867" y="551"/>
              <a:ext cx="2168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Time (clock cycles)</a:t>
              </a:r>
            </a:p>
          </p:txBody>
        </p:sp>
      </p:grpSp>
      <p:sp>
        <p:nvSpPr>
          <p:cNvPr id="167" name="Title 16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Structural </a:t>
            </a:r>
            <a:r>
              <a:rPr lang="en-US" sz="3600" dirty="0" smtClean="0"/>
              <a:t>Hazard #1: Single Memory</a:t>
            </a:r>
            <a:endParaRPr lang="en-US" sz="3600" dirty="0"/>
          </a:p>
        </p:txBody>
      </p:sp>
      <p:sp>
        <p:nvSpPr>
          <p:cNvPr id="168" name="Date Placeholder 16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7D698-B78F-5244-897B-E27AE07A8DDB}" type="datetime1">
              <a:rPr lang="en-US" smtClean="0"/>
              <a:pPr/>
              <a:t>7/26/2011</a:t>
            </a:fld>
            <a:endParaRPr lang="en-US" dirty="0"/>
          </a:p>
        </p:txBody>
      </p:sp>
      <p:sp>
        <p:nvSpPr>
          <p:cNvPr id="169" name="Slide Number Placeholder 16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170" name="Footer Placeholder 16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Summer 2011 </a:t>
            </a:r>
            <a:r>
              <a:rPr lang="en-US" dirty="0" smtClean="0"/>
              <a:t>-- </a:t>
            </a:r>
            <a:r>
              <a:rPr lang="en-US" dirty="0" smtClean="0"/>
              <a:t>Lecture #22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7394" name="Rectangle 2"/>
          <p:cNvSpPr>
            <a:spLocks noGrp="1" noChangeArrowheads="1"/>
          </p:cNvSpPr>
          <p:nvPr>
            <p:ph type="title"/>
          </p:nvPr>
        </p:nvSpPr>
        <p:spPr>
          <a:xfrm>
            <a:off x="337440" y="211138"/>
            <a:ext cx="8534400" cy="4746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Structural </a:t>
            </a:r>
            <a:r>
              <a:rPr lang="en-US" dirty="0"/>
              <a:t>Hazard #2: Registers (1/2)</a:t>
            </a:r>
          </a:p>
        </p:txBody>
      </p:sp>
      <p:sp>
        <p:nvSpPr>
          <p:cNvPr id="2747395" name="Rectangle 3"/>
          <p:cNvSpPr>
            <a:spLocks noChangeArrowheads="1"/>
          </p:cNvSpPr>
          <p:nvPr/>
        </p:nvSpPr>
        <p:spPr bwMode="auto">
          <a:xfrm>
            <a:off x="914400" y="5939445"/>
            <a:ext cx="7382954" cy="5206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 dirty="0"/>
              <a:t>Can we read and write to registers simultaneously?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598988" y="1781918"/>
            <a:ext cx="1090612" cy="2986087"/>
            <a:chOff x="2897" y="1099"/>
            <a:chExt cx="687" cy="1881"/>
          </a:xfrm>
        </p:grpSpPr>
        <p:sp>
          <p:nvSpPr>
            <p:cNvPr id="2747397" name="Oval 5"/>
            <p:cNvSpPr>
              <a:spLocks noChangeArrowheads="1"/>
            </p:cNvSpPr>
            <p:nvPr/>
          </p:nvSpPr>
          <p:spPr bwMode="auto">
            <a:xfrm>
              <a:off x="2897" y="2481"/>
              <a:ext cx="623" cy="499"/>
            </a:xfrm>
            <a:prstGeom prst="ellipse">
              <a:avLst/>
            </a:prstGeom>
            <a:noFill/>
            <a:ln w="5715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7398" name="Oval 6"/>
            <p:cNvSpPr>
              <a:spLocks noChangeArrowheads="1"/>
            </p:cNvSpPr>
            <p:nvPr/>
          </p:nvSpPr>
          <p:spPr bwMode="auto">
            <a:xfrm>
              <a:off x="2961" y="1099"/>
              <a:ext cx="623" cy="566"/>
            </a:xfrm>
            <a:prstGeom prst="ellipse">
              <a:avLst/>
            </a:prstGeom>
            <a:noFill/>
            <a:ln w="5715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342900" y="911968"/>
            <a:ext cx="7797800" cy="5056187"/>
            <a:chOff x="216" y="551"/>
            <a:chExt cx="4912" cy="3185"/>
          </a:xfrm>
        </p:grpSpPr>
        <p:grpSp>
          <p:nvGrpSpPr>
            <p:cNvPr id="4" name="Group 8"/>
            <p:cNvGrpSpPr>
              <a:grpSpLocks/>
            </p:cNvGrpSpPr>
            <p:nvPr/>
          </p:nvGrpSpPr>
          <p:grpSpPr bwMode="auto">
            <a:xfrm>
              <a:off x="2624" y="1200"/>
              <a:ext cx="340" cy="289"/>
              <a:chOff x="2624" y="1200"/>
              <a:chExt cx="340" cy="289"/>
            </a:xfrm>
          </p:grpSpPr>
          <p:sp>
            <p:nvSpPr>
              <p:cNvPr id="2747401" name="Freeform 9"/>
              <p:cNvSpPr>
                <a:spLocks/>
              </p:cNvSpPr>
              <p:nvPr/>
            </p:nvSpPr>
            <p:spPr bwMode="auto">
              <a:xfrm>
                <a:off x="2624" y="1200"/>
                <a:ext cx="170" cy="289"/>
              </a:xfrm>
              <a:custGeom>
                <a:avLst/>
                <a:gdLst/>
                <a:ahLst/>
                <a:cxnLst>
                  <a:cxn ang="0">
                    <a:pos x="169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69" y="288"/>
                  </a:cxn>
                </a:cxnLst>
                <a:rect l="0" t="0" r="r" b="b"/>
                <a:pathLst>
                  <a:path w="170" h="289">
                    <a:moveTo>
                      <a:pt x="169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9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7402" name="Freeform 10"/>
              <p:cNvSpPr>
                <a:spLocks/>
              </p:cNvSpPr>
              <p:nvPr/>
            </p:nvSpPr>
            <p:spPr bwMode="auto">
              <a:xfrm>
                <a:off x="2793" y="1200"/>
                <a:ext cx="171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0" y="0"/>
                  </a:cxn>
                  <a:cxn ang="0">
                    <a:pos x="170" y="288"/>
                  </a:cxn>
                  <a:cxn ang="0">
                    <a:pos x="0" y="288"/>
                  </a:cxn>
                </a:cxnLst>
                <a:rect l="0" t="0" r="r" b="b"/>
                <a:pathLst>
                  <a:path w="171" h="289">
                    <a:moveTo>
                      <a:pt x="0" y="0"/>
                    </a:moveTo>
                    <a:lnTo>
                      <a:pt x="170" y="0"/>
                    </a:lnTo>
                    <a:lnTo>
                      <a:pt x="170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" name="Group 11"/>
            <p:cNvGrpSpPr>
              <a:grpSpLocks/>
            </p:cNvGrpSpPr>
            <p:nvPr/>
          </p:nvGrpSpPr>
          <p:grpSpPr bwMode="auto">
            <a:xfrm>
              <a:off x="2624" y="2592"/>
              <a:ext cx="340" cy="289"/>
              <a:chOff x="2624" y="2592"/>
              <a:chExt cx="340" cy="289"/>
            </a:xfrm>
          </p:grpSpPr>
          <p:sp>
            <p:nvSpPr>
              <p:cNvPr id="2747404" name="Freeform 12"/>
              <p:cNvSpPr>
                <a:spLocks/>
              </p:cNvSpPr>
              <p:nvPr/>
            </p:nvSpPr>
            <p:spPr bwMode="auto">
              <a:xfrm>
                <a:off x="2624" y="2592"/>
                <a:ext cx="170" cy="289"/>
              </a:xfrm>
              <a:custGeom>
                <a:avLst/>
                <a:gdLst/>
                <a:ahLst/>
                <a:cxnLst>
                  <a:cxn ang="0">
                    <a:pos x="169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69" y="288"/>
                  </a:cxn>
                </a:cxnLst>
                <a:rect l="0" t="0" r="r" b="b"/>
                <a:pathLst>
                  <a:path w="170" h="289">
                    <a:moveTo>
                      <a:pt x="169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9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7405" name="Freeform 13"/>
              <p:cNvSpPr>
                <a:spLocks/>
              </p:cNvSpPr>
              <p:nvPr/>
            </p:nvSpPr>
            <p:spPr bwMode="auto">
              <a:xfrm>
                <a:off x="2793" y="2592"/>
                <a:ext cx="171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0" y="0"/>
                  </a:cxn>
                  <a:cxn ang="0">
                    <a:pos x="170" y="288"/>
                  </a:cxn>
                  <a:cxn ang="0">
                    <a:pos x="0" y="288"/>
                  </a:cxn>
                </a:cxnLst>
                <a:rect l="0" t="0" r="r" b="b"/>
                <a:pathLst>
                  <a:path w="171" h="289">
                    <a:moveTo>
                      <a:pt x="0" y="0"/>
                    </a:moveTo>
                    <a:lnTo>
                      <a:pt x="170" y="0"/>
                    </a:lnTo>
                    <a:lnTo>
                      <a:pt x="170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47406" name="Rectangle 14"/>
            <p:cNvSpPr>
              <a:spLocks noChangeArrowheads="1"/>
            </p:cNvSpPr>
            <p:nvPr/>
          </p:nvSpPr>
          <p:spPr bwMode="auto">
            <a:xfrm>
              <a:off x="2605" y="2594"/>
              <a:ext cx="292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  I$</a:t>
              </a:r>
            </a:p>
          </p:txBody>
        </p:sp>
        <p:sp>
          <p:nvSpPr>
            <p:cNvPr id="2747407" name="Line 15"/>
            <p:cNvSpPr>
              <a:spLocks noChangeShapeType="1"/>
            </p:cNvSpPr>
            <p:nvPr/>
          </p:nvSpPr>
          <p:spPr bwMode="auto">
            <a:xfrm>
              <a:off x="584" y="1224"/>
              <a:ext cx="0" cy="203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7408" name="Line 16"/>
            <p:cNvSpPr>
              <a:spLocks noChangeShapeType="1"/>
            </p:cNvSpPr>
            <p:nvPr/>
          </p:nvSpPr>
          <p:spPr bwMode="auto">
            <a:xfrm>
              <a:off x="984" y="840"/>
              <a:ext cx="397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7409" name="Rectangle 17"/>
            <p:cNvSpPr>
              <a:spLocks noChangeArrowheads="1"/>
            </p:cNvSpPr>
            <p:nvPr/>
          </p:nvSpPr>
          <p:spPr bwMode="auto">
            <a:xfrm>
              <a:off x="579" y="1302"/>
              <a:ext cx="383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Courier" pitchFamily="-65" charset="0"/>
                </a:rPr>
                <a:t>sw</a:t>
              </a:r>
              <a:endParaRPr lang="en-US" sz="2800" b="1">
                <a:solidFill>
                  <a:schemeClr val="tx1"/>
                </a:solidFill>
                <a:latin typeface="Arial" pitchFamily="-65" charset="0"/>
              </a:endParaRPr>
            </a:p>
          </p:txBody>
        </p:sp>
        <p:sp>
          <p:nvSpPr>
            <p:cNvPr id="2747410" name="Rectangle 18"/>
            <p:cNvSpPr>
              <a:spLocks noChangeArrowheads="1"/>
            </p:cNvSpPr>
            <p:nvPr/>
          </p:nvSpPr>
          <p:spPr bwMode="auto">
            <a:xfrm>
              <a:off x="563" y="1718"/>
              <a:ext cx="786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Instr 1</a:t>
              </a:r>
            </a:p>
          </p:txBody>
        </p:sp>
        <p:sp>
          <p:nvSpPr>
            <p:cNvPr id="2747411" name="Rectangle 19"/>
            <p:cNvSpPr>
              <a:spLocks noChangeArrowheads="1"/>
            </p:cNvSpPr>
            <p:nvPr/>
          </p:nvSpPr>
          <p:spPr bwMode="auto">
            <a:xfrm>
              <a:off x="555" y="2182"/>
              <a:ext cx="786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Instr 2</a:t>
              </a:r>
            </a:p>
          </p:txBody>
        </p:sp>
        <p:sp>
          <p:nvSpPr>
            <p:cNvPr id="2747412" name="Rectangle 20"/>
            <p:cNvSpPr>
              <a:spLocks noChangeArrowheads="1"/>
            </p:cNvSpPr>
            <p:nvPr/>
          </p:nvSpPr>
          <p:spPr bwMode="auto">
            <a:xfrm>
              <a:off x="598" y="2612"/>
              <a:ext cx="786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Instr 3</a:t>
              </a:r>
            </a:p>
          </p:txBody>
        </p:sp>
        <p:sp>
          <p:nvSpPr>
            <p:cNvPr id="2747413" name="Rectangle 21"/>
            <p:cNvSpPr>
              <a:spLocks noChangeArrowheads="1"/>
            </p:cNvSpPr>
            <p:nvPr/>
          </p:nvSpPr>
          <p:spPr bwMode="auto">
            <a:xfrm>
              <a:off x="587" y="3067"/>
              <a:ext cx="786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Instr 4</a:t>
              </a:r>
            </a:p>
          </p:txBody>
        </p:sp>
        <p:sp>
          <p:nvSpPr>
            <p:cNvPr id="2747414" name="Line 22"/>
            <p:cNvSpPr>
              <a:spLocks noChangeShapeType="1"/>
            </p:cNvSpPr>
            <p:nvPr/>
          </p:nvSpPr>
          <p:spPr bwMode="auto">
            <a:xfrm>
              <a:off x="1728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7415" name="Line 23"/>
            <p:cNvSpPr>
              <a:spLocks noChangeShapeType="1"/>
            </p:cNvSpPr>
            <p:nvPr/>
          </p:nvSpPr>
          <p:spPr bwMode="auto">
            <a:xfrm>
              <a:off x="2160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7416" name="Line 24"/>
            <p:cNvSpPr>
              <a:spLocks noChangeShapeType="1"/>
            </p:cNvSpPr>
            <p:nvPr/>
          </p:nvSpPr>
          <p:spPr bwMode="auto">
            <a:xfrm>
              <a:off x="2592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7417" name="Line 25"/>
            <p:cNvSpPr>
              <a:spLocks noChangeShapeType="1"/>
            </p:cNvSpPr>
            <p:nvPr/>
          </p:nvSpPr>
          <p:spPr bwMode="auto">
            <a:xfrm>
              <a:off x="3024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7418" name="Line 26"/>
            <p:cNvSpPr>
              <a:spLocks noChangeShapeType="1"/>
            </p:cNvSpPr>
            <p:nvPr/>
          </p:nvSpPr>
          <p:spPr bwMode="auto">
            <a:xfrm>
              <a:off x="3456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7419" name="Line 27"/>
            <p:cNvSpPr>
              <a:spLocks noChangeShapeType="1"/>
            </p:cNvSpPr>
            <p:nvPr/>
          </p:nvSpPr>
          <p:spPr bwMode="auto">
            <a:xfrm>
              <a:off x="3888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7420" name="Line 28"/>
            <p:cNvSpPr>
              <a:spLocks noChangeShapeType="1"/>
            </p:cNvSpPr>
            <p:nvPr/>
          </p:nvSpPr>
          <p:spPr bwMode="auto">
            <a:xfrm>
              <a:off x="4320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7421" name="Line 29"/>
            <p:cNvSpPr>
              <a:spLocks noChangeShapeType="1"/>
            </p:cNvSpPr>
            <p:nvPr/>
          </p:nvSpPr>
          <p:spPr bwMode="auto">
            <a:xfrm>
              <a:off x="4752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6" name="Group 30"/>
            <p:cNvGrpSpPr>
              <a:grpSpLocks/>
            </p:cNvGrpSpPr>
            <p:nvPr/>
          </p:nvGrpSpPr>
          <p:grpSpPr bwMode="auto">
            <a:xfrm>
              <a:off x="2257" y="1152"/>
              <a:ext cx="225" cy="481"/>
              <a:chOff x="2257" y="1152"/>
              <a:chExt cx="225" cy="481"/>
            </a:xfrm>
          </p:grpSpPr>
          <p:sp>
            <p:nvSpPr>
              <p:cNvPr id="2747423" name="Freeform 31"/>
              <p:cNvSpPr>
                <a:spLocks/>
              </p:cNvSpPr>
              <p:nvPr/>
            </p:nvSpPr>
            <p:spPr bwMode="auto">
              <a:xfrm>
                <a:off x="2269" y="1152"/>
                <a:ext cx="213" cy="481"/>
              </a:xfrm>
              <a:custGeom>
                <a:avLst/>
                <a:gdLst/>
                <a:ahLst/>
                <a:cxnLst>
                  <a:cxn ang="0">
                    <a:pos x="0" y="320"/>
                  </a:cxn>
                  <a:cxn ang="0">
                    <a:pos x="71" y="240"/>
                  </a:cxn>
                  <a:cxn ang="0">
                    <a:pos x="0" y="160"/>
                  </a:cxn>
                  <a:cxn ang="0">
                    <a:pos x="0" y="0"/>
                  </a:cxn>
                  <a:cxn ang="0">
                    <a:pos x="212" y="160"/>
                  </a:cxn>
                  <a:cxn ang="0">
                    <a:pos x="212" y="320"/>
                  </a:cxn>
                  <a:cxn ang="0">
                    <a:pos x="0" y="480"/>
                  </a:cxn>
                  <a:cxn ang="0">
                    <a:pos x="0" y="320"/>
                  </a:cxn>
                </a:cxnLst>
                <a:rect l="0" t="0" r="r" b="b"/>
                <a:pathLst>
                  <a:path w="213" h="481">
                    <a:moveTo>
                      <a:pt x="0" y="320"/>
                    </a:moveTo>
                    <a:lnTo>
                      <a:pt x="71" y="240"/>
                    </a:lnTo>
                    <a:lnTo>
                      <a:pt x="0" y="160"/>
                    </a:lnTo>
                    <a:lnTo>
                      <a:pt x="0" y="0"/>
                    </a:lnTo>
                    <a:lnTo>
                      <a:pt x="212" y="160"/>
                    </a:lnTo>
                    <a:lnTo>
                      <a:pt x="212" y="320"/>
                    </a:lnTo>
                    <a:lnTo>
                      <a:pt x="0" y="480"/>
                    </a:lnTo>
                    <a:lnTo>
                      <a:pt x="0" y="32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7424" name="Rectangle 32"/>
              <p:cNvSpPr>
                <a:spLocks noChangeArrowheads="1"/>
              </p:cNvSpPr>
              <p:nvPr/>
            </p:nvSpPr>
            <p:spPr bwMode="auto">
              <a:xfrm rot="5400000">
                <a:off x="2170" y="1274"/>
                <a:ext cx="38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ALU</a:t>
                </a:r>
              </a:p>
            </p:txBody>
          </p:sp>
        </p:grpSp>
        <p:grpSp>
          <p:nvGrpSpPr>
            <p:cNvPr id="7" name="Group 33"/>
            <p:cNvGrpSpPr>
              <a:grpSpLocks/>
            </p:cNvGrpSpPr>
            <p:nvPr/>
          </p:nvGrpSpPr>
          <p:grpSpPr bwMode="auto">
            <a:xfrm>
              <a:off x="1324" y="1248"/>
              <a:ext cx="359" cy="289"/>
              <a:chOff x="1324" y="1248"/>
              <a:chExt cx="359" cy="289"/>
            </a:xfrm>
          </p:grpSpPr>
          <p:sp>
            <p:nvSpPr>
              <p:cNvPr id="2747426" name="Rectangle 34"/>
              <p:cNvSpPr>
                <a:spLocks noChangeArrowheads="1"/>
              </p:cNvSpPr>
              <p:nvPr/>
            </p:nvSpPr>
            <p:spPr bwMode="auto">
              <a:xfrm>
                <a:off x="1324" y="1250"/>
                <a:ext cx="292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  I$</a:t>
                </a:r>
              </a:p>
            </p:txBody>
          </p:sp>
          <p:grpSp>
            <p:nvGrpSpPr>
              <p:cNvPr id="8" name="Group 35"/>
              <p:cNvGrpSpPr>
                <a:grpSpLocks/>
              </p:cNvGrpSpPr>
              <p:nvPr/>
            </p:nvGrpSpPr>
            <p:grpSpPr bwMode="auto">
              <a:xfrm>
                <a:off x="1343" y="1248"/>
                <a:ext cx="340" cy="289"/>
                <a:chOff x="1343" y="1248"/>
                <a:chExt cx="340" cy="289"/>
              </a:xfrm>
            </p:grpSpPr>
            <p:sp>
              <p:nvSpPr>
                <p:cNvPr id="2747428" name="Freeform 36"/>
                <p:cNvSpPr>
                  <a:spLocks/>
                </p:cNvSpPr>
                <p:nvPr/>
              </p:nvSpPr>
              <p:spPr bwMode="auto">
                <a:xfrm>
                  <a:off x="1343" y="1248"/>
                  <a:ext cx="170" cy="289"/>
                </a:xfrm>
                <a:custGeom>
                  <a:avLst/>
                  <a:gdLst/>
                  <a:ahLst/>
                  <a:cxnLst>
                    <a:cxn ang="0">
                      <a:pos x="169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69" y="288"/>
                    </a:cxn>
                  </a:cxnLst>
                  <a:rect l="0" t="0" r="r" b="b"/>
                  <a:pathLst>
                    <a:path w="170" h="289">
                      <a:moveTo>
                        <a:pt x="169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9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47429" name="Freeform 37"/>
                <p:cNvSpPr>
                  <a:spLocks/>
                </p:cNvSpPr>
                <p:nvPr/>
              </p:nvSpPr>
              <p:spPr bwMode="auto">
                <a:xfrm>
                  <a:off x="1512" y="1248"/>
                  <a:ext cx="171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70" y="0"/>
                    </a:cxn>
                    <a:cxn ang="0">
                      <a:pos x="170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71" h="289">
                      <a:moveTo>
                        <a:pt x="0" y="0"/>
                      </a:moveTo>
                      <a:lnTo>
                        <a:pt x="170" y="0"/>
                      </a:lnTo>
                      <a:lnTo>
                        <a:pt x="170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747430" name="Rectangle 38"/>
            <p:cNvSpPr>
              <a:spLocks noChangeArrowheads="1"/>
            </p:cNvSpPr>
            <p:nvPr/>
          </p:nvSpPr>
          <p:spPr bwMode="auto">
            <a:xfrm>
              <a:off x="1784" y="1255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grpSp>
          <p:nvGrpSpPr>
            <p:cNvPr id="9" name="Group 39"/>
            <p:cNvGrpSpPr>
              <a:grpSpLocks/>
            </p:cNvGrpSpPr>
            <p:nvPr/>
          </p:nvGrpSpPr>
          <p:grpSpPr bwMode="auto">
            <a:xfrm>
              <a:off x="1803" y="1248"/>
              <a:ext cx="296" cy="289"/>
              <a:chOff x="1803" y="1248"/>
              <a:chExt cx="296" cy="289"/>
            </a:xfrm>
          </p:grpSpPr>
          <p:sp>
            <p:nvSpPr>
              <p:cNvPr id="2747432" name="Freeform 40"/>
              <p:cNvSpPr>
                <a:spLocks/>
              </p:cNvSpPr>
              <p:nvPr/>
            </p:nvSpPr>
            <p:spPr bwMode="auto">
              <a:xfrm>
                <a:off x="1803" y="1248"/>
                <a:ext cx="149" cy="289"/>
              </a:xfrm>
              <a:custGeom>
                <a:avLst/>
                <a:gdLst/>
                <a:ahLst/>
                <a:cxnLst>
                  <a:cxn ang="0">
                    <a:pos x="148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8" y="288"/>
                  </a:cxn>
                </a:cxnLst>
                <a:rect l="0" t="0" r="r" b="b"/>
                <a:pathLst>
                  <a:path w="149" h="289">
                    <a:moveTo>
                      <a:pt x="148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8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7433" name="Freeform 41"/>
              <p:cNvSpPr>
                <a:spLocks/>
              </p:cNvSpPr>
              <p:nvPr/>
            </p:nvSpPr>
            <p:spPr bwMode="auto">
              <a:xfrm>
                <a:off x="1951" y="1248"/>
                <a:ext cx="148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7" y="0"/>
                  </a:cxn>
                  <a:cxn ang="0">
                    <a:pos x="147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8" h="289">
                    <a:moveTo>
                      <a:pt x="0" y="0"/>
                    </a:moveTo>
                    <a:lnTo>
                      <a:pt x="147" y="0"/>
                    </a:lnTo>
                    <a:lnTo>
                      <a:pt x="147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47434" name="Line 42"/>
            <p:cNvSpPr>
              <a:spLocks noChangeShapeType="1"/>
            </p:cNvSpPr>
            <p:nvPr/>
          </p:nvSpPr>
          <p:spPr bwMode="auto">
            <a:xfrm>
              <a:off x="1688" y="1392"/>
              <a:ext cx="9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7435" name="Freeform 43"/>
            <p:cNvSpPr>
              <a:spLocks/>
            </p:cNvSpPr>
            <p:nvPr/>
          </p:nvSpPr>
          <p:spPr bwMode="auto">
            <a:xfrm>
              <a:off x="1750" y="1296"/>
              <a:ext cx="48" cy="97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0" y="0"/>
                </a:cxn>
                <a:cxn ang="0">
                  <a:pos x="47" y="0"/>
                </a:cxn>
                <a:cxn ang="0">
                  <a:pos x="47" y="0"/>
                </a:cxn>
              </a:cxnLst>
              <a:rect l="0" t="0" r="r" b="b"/>
              <a:pathLst>
                <a:path w="48" h="97">
                  <a:moveTo>
                    <a:pt x="0" y="96"/>
                  </a:moveTo>
                  <a:lnTo>
                    <a:pt x="0" y="0"/>
                  </a:lnTo>
                  <a:lnTo>
                    <a:pt x="47" y="0"/>
                  </a:lnTo>
                  <a:lnTo>
                    <a:pt x="47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7436" name="Line 44"/>
            <p:cNvSpPr>
              <a:spLocks noChangeShapeType="1"/>
            </p:cNvSpPr>
            <p:nvPr/>
          </p:nvSpPr>
          <p:spPr bwMode="auto">
            <a:xfrm>
              <a:off x="2104" y="1296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7437" name="Rectangle 45"/>
            <p:cNvSpPr>
              <a:spLocks noChangeArrowheads="1"/>
            </p:cNvSpPr>
            <p:nvPr/>
          </p:nvSpPr>
          <p:spPr bwMode="auto">
            <a:xfrm>
              <a:off x="2601" y="1250"/>
              <a:ext cx="334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  D$</a:t>
              </a:r>
            </a:p>
          </p:txBody>
        </p:sp>
        <p:sp>
          <p:nvSpPr>
            <p:cNvPr id="2747438" name="Rectangle 46"/>
            <p:cNvSpPr>
              <a:spLocks noChangeArrowheads="1"/>
            </p:cNvSpPr>
            <p:nvPr/>
          </p:nvSpPr>
          <p:spPr bwMode="auto">
            <a:xfrm>
              <a:off x="3093" y="1250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grpSp>
          <p:nvGrpSpPr>
            <p:cNvPr id="10" name="Group 47"/>
            <p:cNvGrpSpPr>
              <a:grpSpLocks/>
            </p:cNvGrpSpPr>
            <p:nvPr/>
          </p:nvGrpSpPr>
          <p:grpSpPr bwMode="auto">
            <a:xfrm>
              <a:off x="3120" y="1248"/>
              <a:ext cx="284" cy="289"/>
              <a:chOff x="3120" y="1248"/>
              <a:chExt cx="284" cy="289"/>
            </a:xfrm>
          </p:grpSpPr>
          <p:sp>
            <p:nvSpPr>
              <p:cNvPr id="2747440" name="Freeform 48"/>
              <p:cNvSpPr>
                <a:spLocks/>
              </p:cNvSpPr>
              <p:nvPr/>
            </p:nvSpPr>
            <p:spPr bwMode="auto">
              <a:xfrm>
                <a:off x="3120" y="1248"/>
                <a:ext cx="142" cy="289"/>
              </a:xfrm>
              <a:custGeom>
                <a:avLst/>
                <a:gdLst/>
                <a:ahLst/>
                <a:cxnLst>
                  <a:cxn ang="0">
                    <a:pos x="14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1" y="288"/>
                  </a:cxn>
                </a:cxnLst>
                <a:rect l="0" t="0" r="r" b="b"/>
                <a:pathLst>
                  <a:path w="142" h="289">
                    <a:moveTo>
                      <a:pt x="14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1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7441" name="Freeform 49"/>
              <p:cNvSpPr>
                <a:spLocks/>
              </p:cNvSpPr>
              <p:nvPr/>
            </p:nvSpPr>
            <p:spPr bwMode="auto">
              <a:xfrm>
                <a:off x="3261" y="1248"/>
                <a:ext cx="143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2" y="0"/>
                  </a:cxn>
                  <a:cxn ang="0">
                    <a:pos x="142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3" h="289">
                    <a:moveTo>
                      <a:pt x="0" y="0"/>
                    </a:moveTo>
                    <a:lnTo>
                      <a:pt x="142" y="0"/>
                    </a:lnTo>
                    <a:lnTo>
                      <a:pt x="142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47442" name="Line 50"/>
            <p:cNvSpPr>
              <a:spLocks noChangeShapeType="1"/>
            </p:cNvSpPr>
            <p:nvPr/>
          </p:nvSpPr>
          <p:spPr bwMode="auto">
            <a:xfrm>
              <a:off x="2973" y="1392"/>
              <a:ext cx="13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7443" name="Line 51"/>
            <p:cNvSpPr>
              <a:spLocks noChangeShapeType="1"/>
            </p:cNvSpPr>
            <p:nvPr/>
          </p:nvSpPr>
          <p:spPr bwMode="auto">
            <a:xfrm>
              <a:off x="2489" y="1392"/>
              <a:ext cx="15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7444" name="Freeform 52"/>
            <p:cNvSpPr>
              <a:spLocks/>
            </p:cNvSpPr>
            <p:nvPr/>
          </p:nvSpPr>
          <p:spPr bwMode="auto">
            <a:xfrm>
              <a:off x="2610" y="1392"/>
              <a:ext cx="431" cy="1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2"/>
                </a:cxn>
                <a:cxn ang="0">
                  <a:pos x="391" y="192"/>
                </a:cxn>
                <a:cxn ang="0">
                  <a:pos x="391" y="64"/>
                </a:cxn>
                <a:cxn ang="0">
                  <a:pos x="430" y="0"/>
                </a:cxn>
              </a:cxnLst>
              <a:rect l="0" t="0" r="r" b="b"/>
              <a:pathLst>
                <a:path w="431" h="193">
                  <a:moveTo>
                    <a:pt x="0" y="0"/>
                  </a:moveTo>
                  <a:lnTo>
                    <a:pt x="0" y="192"/>
                  </a:lnTo>
                  <a:lnTo>
                    <a:pt x="391" y="192"/>
                  </a:lnTo>
                  <a:lnTo>
                    <a:pt x="391" y="64"/>
                  </a:lnTo>
                  <a:lnTo>
                    <a:pt x="43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7445" name="Line 53"/>
            <p:cNvSpPr>
              <a:spLocks noChangeShapeType="1"/>
            </p:cNvSpPr>
            <p:nvPr/>
          </p:nvSpPr>
          <p:spPr bwMode="auto">
            <a:xfrm>
              <a:off x="2104" y="1488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7446" name="Freeform 54"/>
            <p:cNvSpPr>
              <a:spLocks/>
            </p:cNvSpPr>
            <p:nvPr/>
          </p:nvSpPr>
          <p:spPr bwMode="auto">
            <a:xfrm>
              <a:off x="2197" y="1387"/>
              <a:ext cx="337" cy="278"/>
            </a:xfrm>
            <a:custGeom>
              <a:avLst/>
              <a:gdLst/>
              <a:ahLst/>
              <a:cxnLst>
                <a:cxn ang="0">
                  <a:pos x="0" y="101"/>
                </a:cxn>
                <a:cxn ang="0">
                  <a:pos x="0" y="277"/>
                </a:cxn>
                <a:cxn ang="0">
                  <a:pos x="294" y="277"/>
                </a:cxn>
                <a:cxn ang="0">
                  <a:pos x="294" y="90"/>
                </a:cxn>
                <a:cxn ang="0">
                  <a:pos x="336" y="0"/>
                </a:cxn>
              </a:cxnLst>
              <a:rect l="0" t="0" r="r" b="b"/>
              <a:pathLst>
                <a:path w="337" h="278">
                  <a:moveTo>
                    <a:pt x="0" y="101"/>
                  </a:moveTo>
                  <a:lnTo>
                    <a:pt x="0" y="277"/>
                  </a:lnTo>
                  <a:lnTo>
                    <a:pt x="294" y="277"/>
                  </a:lnTo>
                  <a:lnTo>
                    <a:pt x="294" y="90"/>
                  </a:lnTo>
                  <a:lnTo>
                    <a:pt x="33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1" name="Group 55"/>
            <p:cNvGrpSpPr>
              <a:grpSpLocks/>
            </p:cNvGrpSpPr>
            <p:nvPr/>
          </p:nvGrpSpPr>
          <p:grpSpPr bwMode="auto">
            <a:xfrm>
              <a:off x="1751" y="1600"/>
              <a:ext cx="2096" cy="513"/>
              <a:chOff x="1751" y="1600"/>
              <a:chExt cx="2096" cy="513"/>
            </a:xfrm>
          </p:grpSpPr>
          <p:grpSp>
            <p:nvGrpSpPr>
              <p:cNvPr id="12" name="Group 56"/>
              <p:cNvGrpSpPr>
                <a:grpSpLocks/>
              </p:cNvGrpSpPr>
              <p:nvPr/>
            </p:nvGrpSpPr>
            <p:grpSpPr bwMode="auto">
              <a:xfrm>
                <a:off x="2684" y="1600"/>
                <a:ext cx="225" cy="481"/>
                <a:chOff x="2684" y="1600"/>
                <a:chExt cx="225" cy="481"/>
              </a:xfrm>
            </p:grpSpPr>
            <p:sp>
              <p:nvSpPr>
                <p:cNvPr id="2747449" name="Freeform 57"/>
                <p:cNvSpPr>
                  <a:spLocks/>
                </p:cNvSpPr>
                <p:nvPr/>
              </p:nvSpPr>
              <p:spPr bwMode="auto">
                <a:xfrm>
                  <a:off x="2696" y="1600"/>
                  <a:ext cx="213" cy="481"/>
                </a:xfrm>
                <a:custGeom>
                  <a:avLst/>
                  <a:gdLst/>
                  <a:ahLst/>
                  <a:cxnLst>
                    <a:cxn ang="0">
                      <a:pos x="0" y="320"/>
                    </a:cxn>
                    <a:cxn ang="0">
                      <a:pos x="71" y="240"/>
                    </a:cxn>
                    <a:cxn ang="0">
                      <a:pos x="0" y="160"/>
                    </a:cxn>
                    <a:cxn ang="0">
                      <a:pos x="0" y="0"/>
                    </a:cxn>
                    <a:cxn ang="0">
                      <a:pos x="212" y="160"/>
                    </a:cxn>
                    <a:cxn ang="0">
                      <a:pos x="212" y="320"/>
                    </a:cxn>
                    <a:cxn ang="0">
                      <a:pos x="0" y="480"/>
                    </a:cxn>
                    <a:cxn ang="0">
                      <a:pos x="0" y="320"/>
                    </a:cxn>
                  </a:cxnLst>
                  <a:rect l="0" t="0" r="r" b="b"/>
                  <a:pathLst>
                    <a:path w="213" h="481">
                      <a:moveTo>
                        <a:pt x="0" y="320"/>
                      </a:moveTo>
                      <a:lnTo>
                        <a:pt x="71" y="240"/>
                      </a:lnTo>
                      <a:lnTo>
                        <a:pt x="0" y="160"/>
                      </a:lnTo>
                      <a:lnTo>
                        <a:pt x="0" y="0"/>
                      </a:lnTo>
                      <a:lnTo>
                        <a:pt x="212" y="160"/>
                      </a:lnTo>
                      <a:lnTo>
                        <a:pt x="212" y="320"/>
                      </a:lnTo>
                      <a:lnTo>
                        <a:pt x="0" y="480"/>
                      </a:lnTo>
                      <a:lnTo>
                        <a:pt x="0" y="32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47450" name="Rectangle 58"/>
                <p:cNvSpPr>
                  <a:spLocks noChangeArrowheads="1"/>
                </p:cNvSpPr>
                <p:nvPr/>
              </p:nvSpPr>
              <p:spPr bwMode="auto">
                <a:xfrm rot="5400000">
                  <a:off x="2597" y="1722"/>
                  <a:ext cx="384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600" b="1">
                      <a:solidFill>
                        <a:schemeClr val="tx1"/>
                      </a:solidFill>
                      <a:latin typeface="Times" pitchFamily="-65" charset="0"/>
                    </a:rPr>
                    <a:t>ALU</a:t>
                  </a:r>
                </a:p>
              </p:txBody>
            </p:sp>
          </p:grpSp>
          <p:grpSp>
            <p:nvGrpSpPr>
              <p:cNvPr id="13" name="Group 59"/>
              <p:cNvGrpSpPr>
                <a:grpSpLocks/>
              </p:cNvGrpSpPr>
              <p:nvPr/>
            </p:nvGrpSpPr>
            <p:grpSpPr bwMode="auto">
              <a:xfrm>
                <a:off x="1751" y="1696"/>
                <a:ext cx="359" cy="289"/>
                <a:chOff x="1751" y="1696"/>
                <a:chExt cx="359" cy="289"/>
              </a:xfrm>
            </p:grpSpPr>
            <p:sp>
              <p:nvSpPr>
                <p:cNvPr id="2747452" name="Rectangle 60"/>
                <p:cNvSpPr>
                  <a:spLocks noChangeArrowheads="1"/>
                </p:cNvSpPr>
                <p:nvPr/>
              </p:nvSpPr>
              <p:spPr bwMode="auto">
                <a:xfrm>
                  <a:off x="1751" y="1698"/>
                  <a:ext cx="292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600" b="1">
                      <a:solidFill>
                        <a:schemeClr val="tx1"/>
                      </a:solidFill>
                      <a:latin typeface="Times" pitchFamily="-65" charset="0"/>
                    </a:rPr>
                    <a:t>  I$</a:t>
                  </a:r>
                </a:p>
              </p:txBody>
            </p:sp>
            <p:grpSp>
              <p:nvGrpSpPr>
                <p:cNvPr id="14" name="Group 61"/>
                <p:cNvGrpSpPr>
                  <a:grpSpLocks/>
                </p:cNvGrpSpPr>
                <p:nvPr/>
              </p:nvGrpSpPr>
              <p:grpSpPr bwMode="auto">
                <a:xfrm>
                  <a:off x="1770" y="1696"/>
                  <a:ext cx="340" cy="289"/>
                  <a:chOff x="1770" y="1696"/>
                  <a:chExt cx="340" cy="289"/>
                </a:xfrm>
              </p:grpSpPr>
              <p:sp>
                <p:nvSpPr>
                  <p:cNvPr id="2747454" name="Freeform 62"/>
                  <p:cNvSpPr>
                    <a:spLocks/>
                  </p:cNvSpPr>
                  <p:nvPr/>
                </p:nvSpPr>
                <p:spPr bwMode="auto">
                  <a:xfrm>
                    <a:off x="1770" y="1696"/>
                    <a:ext cx="170" cy="289"/>
                  </a:xfrm>
                  <a:custGeom>
                    <a:avLst/>
                    <a:gdLst/>
                    <a:ahLst/>
                    <a:cxnLst>
                      <a:cxn ang="0">
                        <a:pos x="169" y="0"/>
                      </a:cxn>
                      <a:cxn ang="0">
                        <a:pos x="0" y="0"/>
                      </a:cxn>
                      <a:cxn ang="0">
                        <a:pos x="0" y="288"/>
                      </a:cxn>
                      <a:cxn ang="0">
                        <a:pos x="169" y="288"/>
                      </a:cxn>
                    </a:cxnLst>
                    <a:rect l="0" t="0" r="r" b="b"/>
                    <a:pathLst>
                      <a:path w="170" h="289">
                        <a:moveTo>
                          <a:pt x="169" y="0"/>
                        </a:moveTo>
                        <a:lnTo>
                          <a:pt x="0" y="0"/>
                        </a:lnTo>
                        <a:lnTo>
                          <a:pt x="0" y="288"/>
                        </a:lnTo>
                        <a:lnTo>
                          <a:pt x="169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47455" name="Freeform 63"/>
                  <p:cNvSpPr>
                    <a:spLocks/>
                  </p:cNvSpPr>
                  <p:nvPr/>
                </p:nvSpPr>
                <p:spPr bwMode="auto">
                  <a:xfrm>
                    <a:off x="1939" y="1696"/>
                    <a:ext cx="171" cy="289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70" y="0"/>
                      </a:cxn>
                      <a:cxn ang="0">
                        <a:pos x="170" y="288"/>
                      </a:cxn>
                      <a:cxn ang="0">
                        <a:pos x="0" y="288"/>
                      </a:cxn>
                    </a:cxnLst>
                    <a:rect l="0" t="0" r="r" b="b"/>
                    <a:pathLst>
                      <a:path w="171" h="289">
                        <a:moveTo>
                          <a:pt x="0" y="0"/>
                        </a:moveTo>
                        <a:lnTo>
                          <a:pt x="170" y="0"/>
                        </a:lnTo>
                        <a:lnTo>
                          <a:pt x="170" y="288"/>
                        </a:lnTo>
                        <a:lnTo>
                          <a:pt x="0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2747456" name="Rectangle 64"/>
              <p:cNvSpPr>
                <a:spLocks noChangeArrowheads="1"/>
              </p:cNvSpPr>
              <p:nvPr/>
            </p:nvSpPr>
            <p:spPr bwMode="auto">
              <a:xfrm>
                <a:off x="2211" y="1703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Reg</a:t>
                </a:r>
              </a:p>
            </p:txBody>
          </p:sp>
          <p:grpSp>
            <p:nvGrpSpPr>
              <p:cNvPr id="15" name="Group 65"/>
              <p:cNvGrpSpPr>
                <a:grpSpLocks/>
              </p:cNvGrpSpPr>
              <p:nvPr/>
            </p:nvGrpSpPr>
            <p:grpSpPr bwMode="auto">
              <a:xfrm>
                <a:off x="2230" y="1696"/>
                <a:ext cx="296" cy="289"/>
                <a:chOff x="2230" y="1696"/>
                <a:chExt cx="296" cy="289"/>
              </a:xfrm>
            </p:grpSpPr>
            <p:sp>
              <p:nvSpPr>
                <p:cNvPr id="2747458" name="Freeform 66"/>
                <p:cNvSpPr>
                  <a:spLocks/>
                </p:cNvSpPr>
                <p:nvPr/>
              </p:nvSpPr>
              <p:spPr bwMode="auto">
                <a:xfrm>
                  <a:off x="2230" y="1696"/>
                  <a:ext cx="149" cy="289"/>
                </a:xfrm>
                <a:custGeom>
                  <a:avLst/>
                  <a:gdLst/>
                  <a:ahLst/>
                  <a:cxnLst>
                    <a:cxn ang="0">
                      <a:pos x="148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8" y="288"/>
                    </a:cxn>
                  </a:cxnLst>
                  <a:rect l="0" t="0" r="r" b="b"/>
                  <a:pathLst>
                    <a:path w="149" h="289">
                      <a:moveTo>
                        <a:pt x="148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8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47459" name="Freeform 67"/>
                <p:cNvSpPr>
                  <a:spLocks/>
                </p:cNvSpPr>
                <p:nvPr/>
              </p:nvSpPr>
              <p:spPr bwMode="auto">
                <a:xfrm>
                  <a:off x="2378" y="1696"/>
                  <a:ext cx="148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7" y="0"/>
                    </a:cxn>
                    <a:cxn ang="0">
                      <a:pos x="147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8" h="289">
                      <a:moveTo>
                        <a:pt x="0" y="0"/>
                      </a:moveTo>
                      <a:lnTo>
                        <a:pt x="147" y="0"/>
                      </a:lnTo>
                      <a:lnTo>
                        <a:pt x="147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47460" name="Line 68"/>
              <p:cNvSpPr>
                <a:spLocks noChangeShapeType="1"/>
              </p:cNvSpPr>
              <p:nvPr/>
            </p:nvSpPr>
            <p:spPr bwMode="auto">
              <a:xfrm>
                <a:off x="2115" y="1840"/>
                <a:ext cx="9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7461" name="Freeform 69"/>
              <p:cNvSpPr>
                <a:spLocks/>
              </p:cNvSpPr>
              <p:nvPr/>
            </p:nvSpPr>
            <p:spPr bwMode="auto">
              <a:xfrm>
                <a:off x="2177" y="1744"/>
                <a:ext cx="48" cy="97"/>
              </a:xfrm>
              <a:custGeom>
                <a:avLst/>
                <a:gdLst/>
                <a:ahLst/>
                <a:cxnLst>
                  <a:cxn ang="0">
                    <a:pos x="0" y="96"/>
                  </a:cxn>
                  <a:cxn ang="0">
                    <a:pos x="0" y="0"/>
                  </a:cxn>
                  <a:cxn ang="0">
                    <a:pos x="47" y="0"/>
                  </a:cxn>
                  <a:cxn ang="0">
                    <a:pos x="47" y="0"/>
                  </a:cxn>
                </a:cxnLst>
                <a:rect l="0" t="0" r="r" b="b"/>
                <a:pathLst>
                  <a:path w="48" h="97">
                    <a:moveTo>
                      <a:pt x="0" y="96"/>
                    </a:moveTo>
                    <a:lnTo>
                      <a:pt x="0" y="0"/>
                    </a:lnTo>
                    <a:lnTo>
                      <a:pt x="47" y="0"/>
                    </a:lnTo>
                    <a:lnTo>
                      <a:pt x="47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7462" name="Line 70"/>
              <p:cNvSpPr>
                <a:spLocks noChangeShapeType="1"/>
              </p:cNvSpPr>
              <p:nvPr/>
            </p:nvSpPr>
            <p:spPr bwMode="auto">
              <a:xfrm>
                <a:off x="2531" y="1744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7463" name="Rectangle 71"/>
              <p:cNvSpPr>
                <a:spLocks noChangeArrowheads="1"/>
              </p:cNvSpPr>
              <p:nvPr/>
            </p:nvSpPr>
            <p:spPr bwMode="auto">
              <a:xfrm>
                <a:off x="3028" y="1698"/>
                <a:ext cx="33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  D$</a:t>
                </a:r>
              </a:p>
            </p:txBody>
          </p:sp>
          <p:grpSp>
            <p:nvGrpSpPr>
              <p:cNvPr id="16" name="Group 72"/>
              <p:cNvGrpSpPr>
                <a:grpSpLocks/>
              </p:cNvGrpSpPr>
              <p:nvPr/>
            </p:nvGrpSpPr>
            <p:grpSpPr bwMode="auto">
              <a:xfrm>
                <a:off x="3079" y="1696"/>
                <a:ext cx="325" cy="289"/>
                <a:chOff x="3079" y="1696"/>
                <a:chExt cx="325" cy="289"/>
              </a:xfrm>
            </p:grpSpPr>
            <p:sp>
              <p:nvSpPr>
                <p:cNvPr id="2747465" name="Freeform 73"/>
                <p:cNvSpPr>
                  <a:spLocks/>
                </p:cNvSpPr>
                <p:nvPr/>
              </p:nvSpPr>
              <p:spPr bwMode="auto">
                <a:xfrm>
                  <a:off x="3079" y="1696"/>
                  <a:ext cx="162" cy="289"/>
                </a:xfrm>
                <a:custGeom>
                  <a:avLst/>
                  <a:gdLst/>
                  <a:ahLst/>
                  <a:cxnLst>
                    <a:cxn ang="0">
                      <a:pos x="16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61" y="288"/>
                    </a:cxn>
                  </a:cxnLst>
                  <a:rect l="0" t="0" r="r" b="b"/>
                  <a:pathLst>
                    <a:path w="162" h="289">
                      <a:moveTo>
                        <a:pt x="16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47466" name="Freeform 74"/>
                <p:cNvSpPr>
                  <a:spLocks/>
                </p:cNvSpPr>
                <p:nvPr/>
              </p:nvSpPr>
              <p:spPr bwMode="auto">
                <a:xfrm>
                  <a:off x="3240" y="1696"/>
                  <a:ext cx="164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63" y="0"/>
                    </a:cxn>
                    <a:cxn ang="0">
                      <a:pos x="163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64" h="289">
                      <a:moveTo>
                        <a:pt x="0" y="0"/>
                      </a:moveTo>
                      <a:lnTo>
                        <a:pt x="163" y="0"/>
                      </a:lnTo>
                      <a:lnTo>
                        <a:pt x="163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47467" name="Rectangle 75"/>
              <p:cNvSpPr>
                <a:spLocks noChangeArrowheads="1"/>
              </p:cNvSpPr>
              <p:nvPr/>
            </p:nvSpPr>
            <p:spPr bwMode="auto">
              <a:xfrm>
                <a:off x="3520" y="1698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Reg</a:t>
                </a:r>
              </a:p>
            </p:txBody>
          </p:sp>
          <p:grpSp>
            <p:nvGrpSpPr>
              <p:cNvPr id="17" name="Group 76"/>
              <p:cNvGrpSpPr>
                <a:grpSpLocks/>
              </p:cNvGrpSpPr>
              <p:nvPr/>
            </p:nvGrpSpPr>
            <p:grpSpPr bwMode="auto">
              <a:xfrm>
                <a:off x="3547" y="1696"/>
                <a:ext cx="284" cy="289"/>
                <a:chOff x="3547" y="1696"/>
                <a:chExt cx="284" cy="289"/>
              </a:xfrm>
            </p:grpSpPr>
            <p:sp>
              <p:nvSpPr>
                <p:cNvPr id="2747469" name="Freeform 77"/>
                <p:cNvSpPr>
                  <a:spLocks/>
                </p:cNvSpPr>
                <p:nvPr/>
              </p:nvSpPr>
              <p:spPr bwMode="auto">
                <a:xfrm>
                  <a:off x="3547" y="1696"/>
                  <a:ext cx="142" cy="289"/>
                </a:xfrm>
                <a:custGeom>
                  <a:avLst/>
                  <a:gdLst/>
                  <a:ahLst/>
                  <a:cxnLst>
                    <a:cxn ang="0">
                      <a:pos x="14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1" y="288"/>
                    </a:cxn>
                  </a:cxnLst>
                  <a:rect l="0" t="0" r="r" b="b"/>
                  <a:pathLst>
                    <a:path w="142" h="289">
                      <a:moveTo>
                        <a:pt x="14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47470" name="Freeform 78"/>
                <p:cNvSpPr>
                  <a:spLocks/>
                </p:cNvSpPr>
                <p:nvPr/>
              </p:nvSpPr>
              <p:spPr bwMode="auto">
                <a:xfrm>
                  <a:off x="3688" y="1696"/>
                  <a:ext cx="143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2" y="0"/>
                    </a:cxn>
                    <a:cxn ang="0">
                      <a:pos x="142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3" h="289">
                      <a:moveTo>
                        <a:pt x="0" y="0"/>
                      </a:moveTo>
                      <a:lnTo>
                        <a:pt x="142" y="0"/>
                      </a:lnTo>
                      <a:lnTo>
                        <a:pt x="142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47471" name="Line 79"/>
              <p:cNvSpPr>
                <a:spLocks noChangeShapeType="1"/>
              </p:cNvSpPr>
              <p:nvPr/>
            </p:nvSpPr>
            <p:spPr bwMode="auto">
              <a:xfrm>
                <a:off x="3400" y="1840"/>
                <a:ext cx="139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7472" name="Line 80"/>
              <p:cNvSpPr>
                <a:spLocks noChangeShapeType="1"/>
              </p:cNvSpPr>
              <p:nvPr/>
            </p:nvSpPr>
            <p:spPr bwMode="auto">
              <a:xfrm>
                <a:off x="2916" y="1840"/>
                <a:ext cx="15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7473" name="Freeform 81"/>
              <p:cNvSpPr>
                <a:spLocks/>
              </p:cNvSpPr>
              <p:nvPr/>
            </p:nvSpPr>
            <p:spPr bwMode="auto">
              <a:xfrm>
                <a:off x="3037" y="1840"/>
                <a:ext cx="431" cy="19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92"/>
                  </a:cxn>
                  <a:cxn ang="0">
                    <a:pos x="391" y="192"/>
                  </a:cxn>
                  <a:cxn ang="0">
                    <a:pos x="391" y="64"/>
                  </a:cxn>
                  <a:cxn ang="0">
                    <a:pos x="430" y="0"/>
                  </a:cxn>
                </a:cxnLst>
                <a:rect l="0" t="0" r="r" b="b"/>
                <a:pathLst>
                  <a:path w="431" h="193">
                    <a:moveTo>
                      <a:pt x="0" y="0"/>
                    </a:moveTo>
                    <a:lnTo>
                      <a:pt x="0" y="192"/>
                    </a:lnTo>
                    <a:lnTo>
                      <a:pt x="391" y="192"/>
                    </a:lnTo>
                    <a:lnTo>
                      <a:pt x="391" y="64"/>
                    </a:lnTo>
                    <a:lnTo>
                      <a:pt x="430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7474" name="Line 82"/>
              <p:cNvSpPr>
                <a:spLocks noChangeShapeType="1"/>
              </p:cNvSpPr>
              <p:nvPr/>
            </p:nvSpPr>
            <p:spPr bwMode="auto">
              <a:xfrm>
                <a:off x="2531" y="1936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7475" name="Freeform 83"/>
              <p:cNvSpPr>
                <a:spLocks/>
              </p:cNvSpPr>
              <p:nvPr/>
            </p:nvSpPr>
            <p:spPr bwMode="auto">
              <a:xfrm>
                <a:off x="2624" y="1835"/>
                <a:ext cx="337" cy="278"/>
              </a:xfrm>
              <a:custGeom>
                <a:avLst/>
                <a:gdLst/>
                <a:ahLst/>
                <a:cxnLst>
                  <a:cxn ang="0">
                    <a:pos x="0" y="101"/>
                  </a:cxn>
                  <a:cxn ang="0">
                    <a:pos x="0" y="277"/>
                  </a:cxn>
                  <a:cxn ang="0">
                    <a:pos x="294" y="277"/>
                  </a:cxn>
                  <a:cxn ang="0">
                    <a:pos x="294" y="90"/>
                  </a:cxn>
                  <a:cxn ang="0">
                    <a:pos x="336" y="0"/>
                  </a:cxn>
                </a:cxnLst>
                <a:rect l="0" t="0" r="r" b="b"/>
                <a:pathLst>
                  <a:path w="337" h="278">
                    <a:moveTo>
                      <a:pt x="0" y="101"/>
                    </a:moveTo>
                    <a:lnTo>
                      <a:pt x="0" y="277"/>
                    </a:lnTo>
                    <a:lnTo>
                      <a:pt x="294" y="277"/>
                    </a:lnTo>
                    <a:lnTo>
                      <a:pt x="294" y="90"/>
                    </a:lnTo>
                    <a:lnTo>
                      <a:pt x="336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8" name="Group 84"/>
            <p:cNvGrpSpPr>
              <a:grpSpLocks/>
            </p:cNvGrpSpPr>
            <p:nvPr/>
          </p:nvGrpSpPr>
          <p:grpSpPr bwMode="auto">
            <a:xfrm>
              <a:off x="2178" y="2048"/>
              <a:ext cx="2096" cy="513"/>
              <a:chOff x="2178" y="2048"/>
              <a:chExt cx="2096" cy="513"/>
            </a:xfrm>
          </p:grpSpPr>
          <p:grpSp>
            <p:nvGrpSpPr>
              <p:cNvPr id="19" name="Group 85"/>
              <p:cNvGrpSpPr>
                <a:grpSpLocks/>
              </p:cNvGrpSpPr>
              <p:nvPr/>
            </p:nvGrpSpPr>
            <p:grpSpPr bwMode="auto">
              <a:xfrm>
                <a:off x="3111" y="2048"/>
                <a:ext cx="225" cy="481"/>
                <a:chOff x="3111" y="2048"/>
                <a:chExt cx="225" cy="481"/>
              </a:xfrm>
            </p:grpSpPr>
            <p:sp>
              <p:nvSpPr>
                <p:cNvPr id="2747478" name="Freeform 86"/>
                <p:cNvSpPr>
                  <a:spLocks/>
                </p:cNvSpPr>
                <p:nvPr/>
              </p:nvSpPr>
              <p:spPr bwMode="auto">
                <a:xfrm>
                  <a:off x="3123" y="2048"/>
                  <a:ext cx="213" cy="481"/>
                </a:xfrm>
                <a:custGeom>
                  <a:avLst/>
                  <a:gdLst/>
                  <a:ahLst/>
                  <a:cxnLst>
                    <a:cxn ang="0">
                      <a:pos x="0" y="320"/>
                    </a:cxn>
                    <a:cxn ang="0">
                      <a:pos x="71" y="240"/>
                    </a:cxn>
                    <a:cxn ang="0">
                      <a:pos x="0" y="160"/>
                    </a:cxn>
                    <a:cxn ang="0">
                      <a:pos x="0" y="0"/>
                    </a:cxn>
                    <a:cxn ang="0">
                      <a:pos x="212" y="160"/>
                    </a:cxn>
                    <a:cxn ang="0">
                      <a:pos x="212" y="320"/>
                    </a:cxn>
                    <a:cxn ang="0">
                      <a:pos x="0" y="480"/>
                    </a:cxn>
                    <a:cxn ang="0">
                      <a:pos x="0" y="320"/>
                    </a:cxn>
                  </a:cxnLst>
                  <a:rect l="0" t="0" r="r" b="b"/>
                  <a:pathLst>
                    <a:path w="213" h="481">
                      <a:moveTo>
                        <a:pt x="0" y="320"/>
                      </a:moveTo>
                      <a:lnTo>
                        <a:pt x="71" y="240"/>
                      </a:lnTo>
                      <a:lnTo>
                        <a:pt x="0" y="160"/>
                      </a:lnTo>
                      <a:lnTo>
                        <a:pt x="0" y="0"/>
                      </a:lnTo>
                      <a:lnTo>
                        <a:pt x="212" y="160"/>
                      </a:lnTo>
                      <a:lnTo>
                        <a:pt x="212" y="320"/>
                      </a:lnTo>
                      <a:lnTo>
                        <a:pt x="0" y="480"/>
                      </a:lnTo>
                      <a:lnTo>
                        <a:pt x="0" y="32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47479" name="Rectangle 87"/>
                <p:cNvSpPr>
                  <a:spLocks noChangeArrowheads="1"/>
                </p:cNvSpPr>
                <p:nvPr/>
              </p:nvSpPr>
              <p:spPr bwMode="auto">
                <a:xfrm rot="5400000">
                  <a:off x="3024" y="2170"/>
                  <a:ext cx="384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600" b="1">
                      <a:solidFill>
                        <a:schemeClr val="tx1"/>
                      </a:solidFill>
                      <a:latin typeface="Times" pitchFamily="-65" charset="0"/>
                    </a:rPr>
                    <a:t>ALU</a:t>
                  </a:r>
                </a:p>
              </p:txBody>
            </p:sp>
          </p:grpSp>
          <p:grpSp>
            <p:nvGrpSpPr>
              <p:cNvPr id="20" name="Group 88"/>
              <p:cNvGrpSpPr>
                <a:grpSpLocks/>
              </p:cNvGrpSpPr>
              <p:nvPr/>
            </p:nvGrpSpPr>
            <p:grpSpPr bwMode="auto">
              <a:xfrm>
                <a:off x="2178" y="2144"/>
                <a:ext cx="359" cy="289"/>
                <a:chOff x="2178" y="2144"/>
                <a:chExt cx="359" cy="289"/>
              </a:xfrm>
            </p:grpSpPr>
            <p:sp>
              <p:nvSpPr>
                <p:cNvPr id="2747481" name="Rectangle 89"/>
                <p:cNvSpPr>
                  <a:spLocks noChangeArrowheads="1"/>
                </p:cNvSpPr>
                <p:nvPr/>
              </p:nvSpPr>
              <p:spPr bwMode="auto">
                <a:xfrm>
                  <a:off x="2178" y="2146"/>
                  <a:ext cx="292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600" b="1">
                      <a:solidFill>
                        <a:schemeClr val="tx1"/>
                      </a:solidFill>
                      <a:latin typeface="Times" pitchFamily="-65" charset="0"/>
                    </a:rPr>
                    <a:t>  I$</a:t>
                  </a:r>
                </a:p>
              </p:txBody>
            </p:sp>
            <p:grpSp>
              <p:nvGrpSpPr>
                <p:cNvPr id="21" name="Group 90"/>
                <p:cNvGrpSpPr>
                  <a:grpSpLocks/>
                </p:cNvGrpSpPr>
                <p:nvPr/>
              </p:nvGrpSpPr>
              <p:grpSpPr bwMode="auto">
                <a:xfrm>
                  <a:off x="2197" y="2144"/>
                  <a:ext cx="340" cy="289"/>
                  <a:chOff x="2197" y="2144"/>
                  <a:chExt cx="340" cy="289"/>
                </a:xfrm>
              </p:grpSpPr>
              <p:sp>
                <p:nvSpPr>
                  <p:cNvPr id="2747483" name="Freeform 91"/>
                  <p:cNvSpPr>
                    <a:spLocks/>
                  </p:cNvSpPr>
                  <p:nvPr/>
                </p:nvSpPr>
                <p:spPr bwMode="auto">
                  <a:xfrm>
                    <a:off x="2197" y="2144"/>
                    <a:ext cx="170" cy="289"/>
                  </a:xfrm>
                  <a:custGeom>
                    <a:avLst/>
                    <a:gdLst/>
                    <a:ahLst/>
                    <a:cxnLst>
                      <a:cxn ang="0">
                        <a:pos x="169" y="0"/>
                      </a:cxn>
                      <a:cxn ang="0">
                        <a:pos x="0" y="0"/>
                      </a:cxn>
                      <a:cxn ang="0">
                        <a:pos x="0" y="288"/>
                      </a:cxn>
                      <a:cxn ang="0">
                        <a:pos x="169" y="288"/>
                      </a:cxn>
                    </a:cxnLst>
                    <a:rect l="0" t="0" r="r" b="b"/>
                    <a:pathLst>
                      <a:path w="170" h="289">
                        <a:moveTo>
                          <a:pt x="169" y="0"/>
                        </a:moveTo>
                        <a:lnTo>
                          <a:pt x="0" y="0"/>
                        </a:lnTo>
                        <a:lnTo>
                          <a:pt x="0" y="288"/>
                        </a:lnTo>
                        <a:lnTo>
                          <a:pt x="169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47484" name="Freeform 92"/>
                  <p:cNvSpPr>
                    <a:spLocks/>
                  </p:cNvSpPr>
                  <p:nvPr/>
                </p:nvSpPr>
                <p:spPr bwMode="auto">
                  <a:xfrm>
                    <a:off x="2366" y="2144"/>
                    <a:ext cx="171" cy="289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70" y="0"/>
                      </a:cxn>
                      <a:cxn ang="0">
                        <a:pos x="170" y="288"/>
                      </a:cxn>
                      <a:cxn ang="0">
                        <a:pos x="0" y="288"/>
                      </a:cxn>
                    </a:cxnLst>
                    <a:rect l="0" t="0" r="r" b="b"/>
                    <a:pathLst>
                      <a:path w="171" h="289">
                        <a:moveTo>
                          <a:pt x="0" y="0"/>
                        </a:moveTo>
                        <a:lnTo>
                          <a:pt x="170" y="0"/>
                        </a:lnTo>
                        <a:lnTo>
                          <a:pt x="170" y="288"/>
                        </a:lnTo>
                        <a:lnTo>
                          <a:pt x="0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2747485" name="Rectangle 93"/>
              <p:cNvSpPr>
                <a:spLocks noChangeArrowheads="1"/>
              </p:cNvSpPr>
              <p:nvPr/>
            </p:nvSpPr>
            <p:spPr bwMode="auto">
              <a:xfrm>
                <a:off x="2638" y="2151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Reg</a:t>
                </a:r>
              </a:p>
            </p:txBody>
          </p:sp>
          <p:grpSp>
            <p:nvGrpSpPr>
              <p:cNvPr id="22" name="Group 94"/>
              <p:cNvGrpSpPr>
                <a:grpSpLocks/>
              </p:cNvGrpSpPr>
              <p:nvPr/>
            </p:nvGrpSpPr>
            <p:grpSpPr bwMode="auto">
              <a:xfrm>
                <a:off x="2657" y="2144"/>
                <a:ext cx="296" cy="289"/>
                <a:chOff x="2657" y="2144"/>
                <a:chExt cx="296" cy="289"/>
              </a:xfrm>
            </p:grpSpPr>
            <p:sp>
              <p:nvSpPr>
                <p:cNvPr id="2747487" name="Freeform 95"/>
                <p:cNvSpPr>
                  <a:spLocks/>
                </p:cNvSpPr>
                <p:nvPr/>
              </p:nvSpPr>
              <p:spPr bwMode="auto">
                <a:xfrm>
                  <a:off x="2657" y="2144"/>
                  <a:ext cx="149" cy="289"/>
                </a:xfrm>
                <a:custGeom>
                  <a:avLst/>
                  <a:gdLst/>
                  <a:ahLst/>
                  <a:cxnLst>
                    <a:cxn ang="0">
                      <a:pos x="148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8" y="288"/>
                    </a:cxn>
                  </a:cxnLst>
                  <a:rect l="0" t="0" r="r" b="b"/>
                  <a:pathLst>
                    <a:path w="149" h="289">
                      <a:moveTo>
                        <a:pt x="148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8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47488" name="Freeform 96"/>
                <p:cNvSpPr>
                  <a:spLocks/>
                </p:cNvSpPr>
                <p:nvPr/>
              </p:nvSpPr>
              <p:spPr bwMode="auto">
                <a:xfrm>
                  <a:off x="2805" y="2144"/>
                  <a:ext cx="148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7" y="0"/>
                    </a:cxn>
                    <a:cxn ang="0">
                      <a:pos x="147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8" h="289">
                      <a:moveTo>
                        <a:pt x="0" y="0"/>
                      </a:moveTo>
                      <a:lnTo>
                        <a:pt x="147" y="0"/>
                      </a:lnTo>
                      <a:lnTo>
                        <a:pt x="147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47489" name="Line 97"/>
              <p:cNvSpPr>
                <a:spLocks noChangeShapeType="1"/>
              </p:cNvSpPr>
              <p:nvPr/>
            </p:nvSpPr>
            <p:spPr bwMode="auto">
              <a:xfrm>
                <a:off x="2542" y="2288"/>
                <a:ext cx="9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7490" name="Freeform 98"/>
              <p:cNvSpPr>
                <a:spLocks/>
              </p:cNvSpPr>
              <p:nvPr/>
            </p:nvSpPr>
            <p:spPr bwMode="auto">
              <a:xfrm>
                <a:off x="2604" y="2192"/>
                <a:ext cx="48" cy="97"/>
              </a:xfrm>
              <a:custGeom>
                <a:avLst/>
                <a:gdLst/>
                <a:ahLst/>
                <a:cxnLst>
                  <a:cxn ang="0">
                    <a:pos x="0" y="96"/>
                  </a:cxn>
                  <a:cxn ang="0">
                    <a:pos x="0" y="0"/>
                  </a:cxn>
                  <a:cxn ang="0">
                    <a:pos x="47" y="0"/>
                  </a:cxn>
                  <a:cxn ang="0">
                    <a:pos x="47" y="0"/>
                  </a:cxn>
                </a:cxnLst>
                <a:rect l="0" t="0" r="r" b="b"/>
                <a:pathLst>
                  <a:path w="48" h="97">
                    <a:moveTo>
                      <a:pt x="0" y="96"/>
                    </a:moveTo>
                    <a:lnTo>
                      <a:pt x="0" y="0"/>
                    </a:lnTo>
                    <a:lnTo>
                      <a:pt x="47" y="0"/>
                    </a:lnTo>
                    <a:lnTo>
                      <a:pt x="47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7491" name="Line 99"/>
              <p:cNvSpPr>
                <a:spLocks noChangeShapeType="1"/>
              </p:cNvSpPr>
              <p:nvPr/>
            </p:nvSpPr>
            <p:spPr bwMode="auto">
              <a:xfrm>
                <a:off x="2958" y="2192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7492" name="Rectangle 100"/>
              <p:cNvSpPr>
                <a:spLocks noChangeArrowheads="1"/>
              </p:cNvSpPr>
              <p:nvPr/>
            </p:nvSpPr>
            <p:spPr bwMode="auto">
              <a:xfrm>
                <a:off x="3455" y="2146"/>
                <a:ext cx="33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  D$</a:t>
                </a:r>
              </a:p>
            </p:txBody>
          </p:sp>
          <p:grpSp>
            <p:nvGrpSpPr>
              <p:cNvPr id="23" name="Group 101"/>
              <p:cNvGrpSpPr>
                <a:grpSpLocks/>
              </p:cNvGrpSpPr>
              <p:nvPr/>
            </p:nvGrpSpPr>
            <p:grpSpPr bwMode="auto">
              <a:xfrm>
                <a:off x="3506" y="2144"/>
                <a:ext cx="325" cy="289"/>
                <a:chOff x="3506" y="2144"/>
                <a:chExt cx="325" cy="289"/>
              </a:xfrm>
            </p:grpSpPr>
            <p:sp>
              <p:nvSpPr>
                <p:cNvPr id="2747494" name="Freeform 102"/>
                <p:cNvSpPr>
                  <a:spLocks/>
                </p:cNvSpPr>
                <p:nvPr/>
              </p:nvSpPr>
              <p:spPr bwMode="auto">
                <a:xfrm>
                  <a:off x="3506" y="2144"/>
                  <a:ext cx="162" cy="289"/>
                </a:xfrm>
                <a:custGeom>
                  <a:avLst/>
                  <a:gdLst/>
                  <a:ahLst/>
                  <a:cxnLst>
                    <a:cxn ang="0">
                      <a:pos x="16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61" y="288"/>
                    </a:cxn>
                  </a:cxnLst>
                  <a:rect l="0" t="0" r="r" b="b"/>
                  <a:pathLst>
                    <a:path w="162" h="289">
                      <a:moveTo>
                        <a:pt x="16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47495" name="Freeform 103"/>
                <p:cNvSpPr>
                  <a:spLocks/>
                </p:cNvSpPr>
                <p:nvPr/>
              </p:nvSpPr>
              <p:spPr bwMode="auto">
                <a:xfrm>
                  <a:off x="3667" y="2144"/>
                  <a:ext cx="164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63" y="0"/>
                    </a:cxn>
                    <a:cxn ang="0">
                      <a:pos x="163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64" h="289">
                      <a:moveTo>
                        <a:pt x="0" y="0"/>
                      </a:moveTo>
                      <a:lnTo>
                        <a:pt x="163" y="0"/>
                      </a:lnTo>
                      <a:lnTo>
                        <a:pt x="163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47496" name="Rectangle 104"/>
              <p:cNvSpPr>
                <a:spLocks noChangeArrowheads="1"/>
              </p:cNvSpPr>
              <p:nvPr/>
            </p:nvSpPr>
            <p:spPr bwMode="auto">
              <a:xfrm>
                <a:off x="3947" y="2146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Reg</a:t>
                </a:r>
              </a:p>
            </p:txBody>
          </p:sp>
          <p:grpSp>
            <p:nvGrpSpPr>
              <p:cNvPr id="24" name="Group 105"/>
              <p:cNvGrpSpPr>
                <a:grpSpLocks/>
              </p:cNvGrpSpPr>
              <p:nvPr/>
            </p:nvGrpSpPr>
            <p:grpSpPr bwMode="auto">
              <a:xfrm>
                <a:off x="3974" y="2144"/>
                <a:ext cx="284" cy="289"/>
                <a:chOff x="3974" y="2144"/>
                <a:chExt cx="284" cy="289"/>
              </a:xfrm>
            </p:grpSpPr>
            <p:sp>
              <p:nvSpPr>
                <p:cNvPr id="2747498" name="Freeform 106"/>
                <p:cNvSpPr>
                  <a:spLocks/>
                </p:cNvSpPr>
                <p:nvPr/>
              </p:nvSpPr>
              <p:spPr bwMode="auto">
                <a:xfrm>
                  <a:off x="3974" y="2144"/>
                  <a:ext cx="142" cy="289"/>
                </a:xfrm>
                <a:custGeom>
                  <a:avLst/>
                  <a:gdLst/>
                  <a:ahLst/>
                  <a:cxnLst>
                    <a:cxn ang="0">
                      <a:pos x="14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1" y="288"/>
                    </a:cxn>
                  </a:cxnLst>
                  <a:rect l="0" t="0" r="r" b="b"/>
                  <a:pathLst>
                    <a:path w="142" h="289">
                      <a:moveTo>
                        <a:pt x="14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47499" name="Freeform 107"/>
                <p:cNvSpPr>
                  <a:spLocks/>
                </p:cNvSpPr>
                <p:nvPr/>
              </p:nvSpPr>
              <p:spPr bwMode="auto">
                <a:xfrm>
                  <a:off x="4115" y="2144"/>
                  <a:ext cx="143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2" y="0"/>
                    </a:cxn>
                    <a:cxn ang="0">
                      <a:pos x="142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3" h="289">
                      <a:moveTo>
                        <a:pt x="0" y="0"/>
                      </a:moveTo>
                      <a:lnTo>
                        <a:pt x="142" y="0"/>
                      </a:lnTo>
                      <a:lnTo>
                        <a:pt x="142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47500" name="Line 108"/>
              <p:cNvSpPr>
                <a:spLocks noChangeShapeType="1"/>
              </p:cNvSpPr>
              <p:nvPr/>
            </p:nvSpPr>
            <p:spPr bwMode="auto">
              <a:xfrm>
                <a:off x="3827" y="2288"/>
                <a:ext cx="139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7501" name="Line 109"/>
              <p:cNvSpPr>
                <a:spLocks noChangeShapeType="1"/>
              </p:cNvSpPr>
              <p:nvPr/>
            </p:nvSpPr>
            <p:spPr bwMode="auto">
              <a:xfrm>
                <a:off x="3343" y="2288"/>
                <a:ext cx="15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7502" name="Freeform 110"/>
              <p:cNvSpPr>
                <a:spLocks/>
              </p:cNvSpPr>
              <p:nvPr/>
            </p:nvSpPr>
            <p:spPr bwMode="auto">
              <a:xfrm>
                <a:off x="3464" y="2288"/>
                <a:ext cx="431" cy="19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92"/>
                  </a:cxn>
                  <a:cxn ang="0">
                    <a:pos x="391" y="192"/>
                  </a:cxn>
                  <a:cxn ang="0">
                    <a:pos x="391" y="64"/>
                  </a:cxn>
                  <a:cxn ang="0">
                    <a:pos x="430" y="0"/>
                  </a:cxn>
                </a:cxnLst>
                <a:rect l="0" t="0" r="r" b="b"/>
                <a:pathLst>
                  <a:path w="431" h="193">
                    <a:moveTo>
                      <a:pt x="0" y="0"/>
                    </a:moveTo>
                    <a:lnTo>
                      <a:pt x="0" y="192"/>
                    </a:lnTo>
                    <a:lnTo>
                      <a:pt x="391" y="192"/>
                    </a:lnTo>
                    <a:lnTo>
                      <a:pt x="391" y="64"/>
                    </a:lnTo>
                    <a:lnTo>
                      <a:pt x="430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7503" name="Line 111"/>
              <p:cNvSpPr>
                <a:spLocks noChangeShapeType="1"/>
              </p:cNvSpPr>
              <p:nvPr/>
            </p:nvSpPr>
            <p:spPr bwMode="auto">
              <a:xfrm>
                <a:off x="2958" y="2384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7504" name="Freeform 112"/>
              <p:cNvSpPr>
                <a:spLocks/>
              </p:cNvSpPr>
              <p:nvPr/>
            </p:nvSpPr>
            <p:spPr bwMode="auto">
              <a:xfrm>
                <a:off x="3051" y="2283"/>
                <a:ext cx="337" cy="278"/>
              </a:xfrm>
              <a:custGeom>
                <a:avLst/>
                <a:gdLst/>
                <a:ahLst/>
                <a:cxnLst>
                  <a:cxn ang="0">
                    <a:pos x="0" y="101"/>
                  </a:cxn>
                  <a:cxn ang="0">
                    <a:pos x="0" y="277"/>
                  </a:cxn>
                  <a:cxn ang="0">
                    <a:pos x="294" y="277"/>
                  </a:cxn>
                  <a:cxn ang="0">
                    <a:pos x="294" y="90"/>
                  </a:cxn>
                  <a:cxn ang="0">
                    <a:pos x="336" y="0"/>
                  </a:cxn>
                </a:cxnLst>
                <a:rect l="0" t="0" r="r" b="b"/>
                <a:pathLst>
                  <a:path w="337" h="278">
                    <a:moveTo>
                      <a:pt x="0" y="101"/>
                    </a:moveTo>
                    <a:lnTo>
                      <a:pt x="0" y="277"/>
                    </a:lnTo>
                    <a:lnTo>
                      <a:pt x="294" y="277"/>
                    </a:lnTo>
                    <a:lnTo>
                      <a:pt x="294" y="90"/>
                    </a:lnTo>
                    <a:lnTo>
                      <a:pt x="336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5" name="Group 113"/>
            <p:cNvGrpSpPr>
              <a:grpSpLocks/>
            </p:cNvGrpSpPr>
            <p:nvPr/>
          </p:nvGrpSpPr>
          <p:grpSpPr bwMode="auto">
            <a:xfrm>
              <a:off x="3538" y="2496"/>
              <a:ext cx="225" cy="481"/>
              <a:chOff x="3538" y="2496"/>
              <a:chExt cx="225" cy="481"/>
            </a:xfrm>
          </p:grpSpPr>
          <p:sp>
            <p:nvSpPr>
              <p:cNvPr id="2747506" name="Freeform 114"/>
              <p:cNvSpPr>
                <a:spLocks/>
              </p:cNvSpPr>
              <p:nvPr/>
            </p:nvSpPr>
            <p:spPr bwMode="auto">
              <a:xfrm>
                <a:off x="3550" y="2496"/>
                <a:ext cx="213" cy="481"/>
              </a:xfrm>
              <a:custGeom>
                <a:avLst/>
                <a:gdLst/>
                <a:ahLst/>
                <a:cxnLst>
                  <a:cxn ang="0">
                    <a:pos x="0" y="320"/>
                  </a:cxn>
                  <a:cxn ang="0">
                    <a:pos x="71" y="240"/>
                  </a:cxn>
                  <a:cxn ang="0">
                    <a:pos x="0" y="160"/>
                  </a:cxn>
                  <a:cxn ang="0">
                    <a:pos x="0" y="0"/>
                  </a:cxn>
                  <a:cxn ang="0">
                    <a:pos x="212" y="160"/>
                  </a:cxn>
                  <a:cxn ang="0">
                    <a:pos x="212" y="320"/>
                  </a:cxn>
                  <a:cxn ang="0">
                    <a:pos x="0" y="480"/>
                  </a:cxn>
                  <a:cxn ang="0">
                    <a:pos x="0" y="320"/>
                  </a:cxn>
                </a:cxnLst>
                <a:rect l="0" t="0" r="r" b="b"/>
                <a:pathLst>
                  <a:path w="213" h="481">
                    <a:moveTo>
                      <a:pt x="0" y="320"/>
                    </a:moveTo>
                    <a:lnTo>
                      <a:pt x="71" y="240"/>
                    </a:lnTo>
                    <a:lnTo>
                      <a:pt x="0" y="160"/>
                    </a:lnTo>
                    <a:lnTo>
                      <a:pt x="0" y="0"/>
                    </a:lnTo>
                    <a:lnTo>
                      <a:pt x="212" y="160"/>
                    </a:lnTo>
                    <a:lnTo>
                      <a:pt x="212" y="320"/>
                    </a:lnTo>
                    <a:lnTo>
                      <a:pt x="0" y="480"/>
                    </a:lnTo>
                    <a:lnTo>
                      <a:pt x="0" y="32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7507" name="Rectangle 115"/>
              <p:cNvSpPr>
                <a:spLocks noChangeArrowheads="1"/>
              </p:cNvSpPr>
              <p:nvPr/>
            </p:nvSpPr>
            <p:spPr bwMode="auto">
              <a:xfrm rot="5400000">
                <a:off x="3451" y="2618"/>
                <a:ext cx="38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ALU</a:t>
                </a:r>
              </a:p>
            </p:txBody>
          </p:sp>
        </p:grpSp>
        <p:sp>
          <p:nvSpPr>
            <p:cNvPr id="2747508" name="Rectangle 116"/>
            <p:cNvSpPr>
              <a:spLocks noChangeArrowheads="1"/>
            </p:cNvSpPr>
            <p:nvPr/>
          </p:nvSpPr>
          <p:spPr bwMode="auto">
            <a:xfrm>
              <a:off x="3065" y="2599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grpSp>
          <p:nvGrpSpPr>
            <p:cNvPr id="26" name="Group 117"/>
            <p:cNvGrpSpPr>
              <a:grpSpLocks/>
            </p:cNvGrpSpPr>
            <p:nvPr/>
          </p:nvGrpSpPr>
          <p:grpSpPr bwMode="auto">
            <a:xfrm>
              <a:off x="3084" y="2592"/>
              <a:ext cx="296" cy="289"/>
              <a:chOff x="3084" y="2592"/>
              <a:chExt cx="296" cy="289"/>
            </a:xfrm>
          </p:grpSpPr>
          <p:sp>
            <p:nvSpPr>
              <p:cNvPr id="2747510" name="Freeform 118"/>
              <p:cNvSpPr>
                <a:spLocks/>
              </p:cNvSpPr>
              <p:nvPr/>
            </p:nvSpPr>
            <p:spPr bwMode="auto">
              <a:xfrm>
                <a:off x="3084" y="2592"/>
                <a:ext cx="149" cy="289"/>
              </a:xfrm>
              <a:custGeom>
                <a:avLst/>
                <a:gdLst/>
                <a:ahLst/>
                <a:cxnLst>
                  <a:cxn ang="0">
                    <a:pos x="148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8" y="288"/>
                  </a:cxn>
                </a:cxnLst>
                <a:rect l="0" t="0" r="r" b="b"/>
                <a:pathLst>
                  <a:path w="149" h="289">
                    <a:moveTo>
                      <a:pt x="148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8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7511" name="Freeform 119"/>
              <p:cNvSpPr>
                <a:spLocks/>
              </p:cNvSpPr>
              <p:nvPr/>
            </p:nvSpPr>
            <p:spPr bwMode="auto">
              <a:xfrm>
                <a:off x="3232" y="2592"/>
                <a:ext cx="148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7" y="0"/>
                  </a:cxn>
                  <a:cxn ang="0">
                    <a:pos x="147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8" h="289">
                    <a:moveTo>
                      <a:pt x="0" y="0"/>
                    </a:moveTo>
                    <a:lnTo>
                      <a:pt x="147" y="0"/>
                    </a:lnTo>
                    <a:lnTo>
                      <a:pt x="147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47512" name="Line 120"/>
            <p:cNvSpPr>
              <a:spLocks noChangeShapeType="1"/>
            </p:cNvSpPr>
            <p:nvPr/>
          </p:nvSpPr>
          <p:spPr bwMode="auto">
            <a:xfrm>
              <a:off x="2969" y="2736"/>
              <a:ext cx="9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7513" name="Freeform 121"/>
            <p:cNvSpPr>
              <a:spLocks/>
            </p:cNvSpPr>
            <p:nvPr/>
          </p:nvSpPr>
          <p:spPr bwMode="auto">
            <a:xfrm>
              <a:off x="3031" y="2640"/>
              <a:ext cx="48" cy="97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0" y="0"/>
                </a:cxn>
                <a:cxn ang="0">
                  <a:pos x="47" y="0"/>
                </a:cxn>
                <a:cxn ang="0">
                  <a:pos x="47" y="0"/>
                </a:cxn>
              </a:cxnLst>
              <a:rect l="0" t="0" r="r" b="b"/>
              <a:pathLst>
                <a:path w="48" h="97">
                  <a:moveTo>
                    <a:pt x="0" y="96"/>
                  </a:moveTo>
                  <a:lnTo>
                    <a:pt x="0" y="0"/>
                  </a:lnTo>
                  <a:lnTo>
                    <a:pt x="47" y="0"/>
                  </a:lnTo>
                  <a:lnTo>
                    <a:pt x="47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7514" name="Line 122"/>
            <p:cNvSpPr>
              <a:spLocks noChangeShapeType="1"/>
            </p:cNvSpPr>
            <p:nvPr/>
          </p:nvSpPr>
          <p:spPr bwMode="auto">
            <a:xfrm>
              <a:off x="3385" y="2640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7515" name="Rectangle 123"/>
            <p:cNvSpPr>
              <a:spLocks noChangeArrowheads="1"/>
            </p:cNvSpPr>
            <p:nvPr/>
          </p:nvSpPr>
          <p:spPr bwMode="auto">
            <a:xfrm>
              <a:off x="3882" y="2594"/>
              <a:ext cx="334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  D$</a:t>
              </a:r>
            </a:p>
          </p:txBody>
        </p:sp>
        <p:grpSp>
          <p:nvGrpSpPr>
            <p:cNvPr id="27" name="Group 124"/>
            <p:cNvGrpSpPr>
              <a:grpSpLocks/>
            </p:cNvGrpSpPr>
            <p:nvPr/>
          </p:nvGrpSpPr>
          <p:grpSpPr bwMode="auto">
            <a:xfrm>
              <a:off x="3933" y="2592"/>
              <a:ext cx="325" cy="289"/>
              <a:chOff x="3933" y="2592"/>
              <a:chExt cx="325" cy="289"/>
            </a:xfrm>
          </p:grpSpPr>
          <p:sp>
            <p:nvSpPr>
              <p:cNvPr id="2747517" name="Freeform 125"/>
              <p:cNvSpPr>
                <a:spLocks/>
              </p:cNvSpPr>
              <p:nvPr/>
            </p:nvSpPr>
            <p:spPr bwMode="auto">
              <a:xfrm>
                <a:off x="3933" y="2592"/>
                <a:ext cx="162" cy="289"/>
              </a:xfrm>
              <a:custGeom>
                <a:avLst/>
                <a:gdLst/>
                <a:ahLst/>
                <a:cxnLst>
                  <a:cxn ang="0">
                    <a:pos x="16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61" y="288"/>
                  </a:cxn>
                </a:cxnLst>
                <a:rect l="0" t="0" r="r" b="b"/>
                <a:pathLst>
                  <a:path w="162" h="289">
                    <a:moveTo>
                      <a:pt x="16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1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7518" name="Freeform 126"/>
              <p:cNvSpPr>
                <a:spLocks/>
              </p:cNvSpPr>
              <p:nvPr/>
            </p:nvSpPr>
            <p:spPr bwMode="auto">
              <a:xfrm>
                <a:off x="4094" y="2592"/>
                <a:ext cx="164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3" y="0"/>
                  </a:cxn>
                  <a:cxn ang="0">
                    <a:pos x="163" y="288"/>
                  </a:cxn>
                  <a:cxn ang="0">
                    <a:pos x="0" y="288"/>
                  </a:cxn>
                </a:cxnLst>
                <a:rect l="0" t="0" r="r" b="b"/>
                <a:pathLst>
                  <a:path w="164" h="289">
                    <a:moveTo>
                      <a:pt x="0" y="0"/>
                    </a:moveTo>
                    <a:lnTo>
                      <a:pt x="163" y="0"/>
                    </a:lnTo>
                    <a:lnTo>
                      <a:pt x="163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47519" name="Rectangle 127"/>
            <p:cNvSpPr>
              <a:spLocks noChangeArrowheads="1"/>
            </p:cNvSpPr>
            <p:nvPr/>
          </p:nvSpPr>
          <p:spPr bwMode="auto">
            <a:xfrm>
              <a:off x="4374" y="2594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grpSp>
          <p:nvGrpSpPr>
            <p:cNvPr id="28" name="Group 128"/>
            <p:cNvGrpSpPr>
              <a:grpSpLocks/>
            </p:cNvGrpSpPr>
            <p:nvPr/>
          </p:nvGrpSpPr>
          <p:grpSpPr bwMode="auto">
            <a:xfrm>
              <a:off x="4401" y="2592"/>
              <a:ext cx="284" cy="289"/>
              <a:chOff x="4401" y="2592"/>
              <a:chExt cx="284" cy="289"/>
            </a:xfrm>
          </p:grpSpPr>
          <p:sp>
            <p:nvSpPr>
              <p:cNvPr id="2747521" name="Freeform 129"/>
              <p:cNvSpPr>
                <a:spLocks/>
              </p:cNvSpPr>
              <p:nvPr/>
            </p:nvSpPr>
            <p:spPr bwMode="auto">
              <a:xfrm>
                <a:off x="4401" y="2592"/>
                <a:ext cx="142" cy="289"/>
              </a:xfrm>
              <a:custGeom>
                <a:avLst/>
                <a:gdLst/>
                <a:ahLst/>
                <a:cxnLst>
                  <a:cxn ang="0">
                    <a:pos x="14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1" y="288"/>
                  </a:cxn>
                </a:cxnLst>
                <a:rect l="0" t="0" r="r" b="b"/>
                <a:pathLst>
                  <a:path w="142" h="289">
                    <a:moveTo>
                      <a:pt x="14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1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7522" name="Freeform 130"/>
              <p:cNvSpPr>
                <a:spLocks/>
              </p:cNvSpPr>
              <p:nvPr/>
            </p:nvSpPr>
            <p:spPr bwMode="auto">
              <a:xfrm>
                <a:off x="4542" y="2592"/>
                <a:ext cx="143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2" y="0"/>
                  </a:cxn>
                  <a:cxn ang="0">
                    <a:pos x="142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3" h="289">
                    <a:moveTo>
                      <a:pt x="0" y="0"/>
                    </a:moveTo>
                    <a:lnTo>
                      <a:pt x="142" y="0"/>
                    </a:lnTo>
                    <a:lnTo>
                      <a:pt x="142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47523" name="Line 131"/>
            <p:cNvSpPr>
              <a:spLocks noChangeShapeType="1"/>
            </p:cNvSpPr>
            <p:nvPr/>
          </p:nvSpPr>
          <p:spPr bwMode="auto">
            <a:xfrm>
              <a:off x="4254" y="2736"/>
              <a:ext cx="13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7524" name="Line 132"/>
            <p:cNvSpPr>
              <a:spLocks noChangeShapeType="1"/>
            </p:cNvSpPr>
            <p:nvPr/>
          </p:nvSpPr>
          <p:spPr bwMode="auto">
            <a:xfrm>
              <a:off x="3770" y="2736"/>
              <a:ext cx="15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7525" name="Freeform 133"/>
            <p:cNvSpPr>
              <a:spLocks/>
            </p:cNvSpPr>
            <p:nvPr/>
          </p:nvSpPr>
          <p:spPr bwMode="auto">
            <a:xfrm>
              <a:off x="3891" y="2736"/>
              <a:ext cx="431" cy="1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2"/>
                </a:cxn>
                <a:cxn ang="0">
                  <a:pos x="391" y="192"/>
                </a:cxn>
                <a:cxn ang="0">
                  <a:pos x="391" y="64"/>
                </a:cxn>
                <a:cxn ang="0">
                  <a:pos x="430" y="0"/>
                </a:cxn>
              </a:cxnLst>
              <a:rect l="0" t="0" r="r" b="b"/>
              <a:pathLst>
                <a:path w="431" h="193">
                  <a:moveTo>
                    <a:pt x="0" y="0"/>
                  </a:moveTo>
                  <a:lnTo>
                    <a:pt x="0" y="192"/>
                  </a:lnTo>
                  <a:lnTo>
                    <a:pt x="391" y="192"/>
                  </a:lnTo>
                  <a:lnTo>
                    <a:pt x="391" y="64"/>
                  </a:lnTo>
                  <a:lnTo>
                    <a:pt x="43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7526" name="Line 134"/>
            <p:cNvSpPr>
              <a:spLocks noChangeShapeType="1"/>
            </p:cNvSpPr>
            <p:nvPr/>
          </p:nvSpPr>
          <p:spPr bwMode="auto">
            <a:xfrm>
              <a:off x="3385" y="2832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7527" name="Freeform 135"/>
            <p:cNvSpPr>
              <a:spLocks/>
            </p:cNvSpPr>
            <p:nvPr/>
          </p:nvSpPr>
          <p:spPr bwMode="auto">
            <a:xfrm>
              <a:off x="3478" y="2731"/>
              <a:ext cx="337" cy="278"/>
            </a:xfrm>
            <a:custGeom>
              <a:avLst/>
              <a:gdLst/>
              <a:ahLst/>
              <a:cxnLst>
                <a:cxn ang="0">
                  <a:pos x="0" y="101"/>
                </a:cxn>
                <a:cxn ang="0">
                  <a:pos x="0" y="277"/>
                </a:cxn>
                <a:cxn ang="0">
                  <a:pos x="294" y="277"/>
                </a:cxn>
                <a:cxn ang="0">
                  <a:pos x="294" y="90"/>
                </a:cxn>
                <a:cxn ang="0">
                  <a:pos x="336" y="0"/>
                </a:cxn>
              </a:cxnLst>
              <a:rect l="0" t="0" r="r" b="b"/>
              <a:pathLst>
                <a:path w="337" h="278">
                  <a:moveTo>
                    <a:pt x="0" y="101"/>
                  </a:moveTo>
                  <a:lnTo>
                    <a:pt x="0" y="277"/>
                  </a:lnTo>
                  <a:lnTo>
                    <a:pt x="294" y="277"/>
                  </a:lnTo>
                  <a:lnTo>
                    <a:pt x="294" y="90"/>
                  </a:lnTo>
                  <a:lnTo>
                    <a:pt x="33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9" name="Group 136"/>
            <p:cNvGrpSpPr>
              <a:grpSpLocks/>
            </p:cNvGrpSpPr>
            <p:nvPr/>
          </p:nvGrpSpPr>
          <p:grpSpPr bwMode="auto">
            <a:xfrm>
              <a:off x="3032" y="2944"/>
              <a:ext cx="2096" cy="513"/>
              <a:chOff x="3032" y="2944"/>
              <a:chExt cx="2096" cy="513"/>
            </a:xfrm>
          </p:grpSpPr>
          <p:grpSp>
            <p:nvGrpSpPr>
              <p:cNvPr id="30" name="Group 137"/>
              <p:cNvGrpSpPr>
                <a:grpSpLocks/>
              </p:cNvGrpSpPr>
              <p:nvPr/>
            </p:nvGrpSpPr>
            <p:grpSpPr bwMode="auto">
              <a:xfrm>
                <a:off x="3965" y="2944"/>
                <a:ext cx="225" cy="481"/>
                <a:chOff x="3965" y="2944"/>
                <a:chExt cx="225" cy="481"/>
              </a:xfrm>
            </p:grpSpPr>
            <p:sp>
              <p:nvSpPr>
                <p:cNvPr id="2747530" name="Freeform 138"/>
                <p:cNvSpPr>
                  <a:spLocks/>
                </p:cNvSpPr>
                <p:nvPr/>
              </p:nvSpPr>
              <p:spPr bwMode="auto">
                <a:xfrm>
                  <a:off x="3977" y="2944"/>
                  <a:ext cx="213" cy="481"/>
                </a:xfrm>
                <a:custGeom>
                  <a:avLst/>
                  <a:gdLst/>
                  <a:ahLst/>
                  <a:cxnLst>
                    <a:cxn ang="0">
                      <a:pos x="0" y="320"/>
                    </a:cxn>
                    <a:cxn ang="0">
                      <a:pos x="71" y="240"/>
                    </a:cxn>
                    <a:cxn ang="0">
                      <a:pos x="0" y="160"/>
                    </a:cxn>
                    <a:cxn ang="0">
                      <a:pos x="0" y="0"/>
                    </a:cxn>
                    <a:cxn ang="0">
                      <a:pos x="212" y="160"/>
                    </a:cxn>
                    <a:cxn ang="0">
                      <a:pos x="212" y="320"/>
                    </a:cxn>
                    <a:cxn ang="0">
                      <a:pos x="0" y="480"/>
                    </a:cxn>
                    <a:cxn ang="0">
                      <a:pos x="0" y="320"/>
                    </a:cxn>
                  </a:cxnLst>
                  <a:rect l="0" t="0" r="r" b="b"/>
                  <a:pathLst>
                    <a:path w="213" h="481">
                      <a:moveTo>
                        <a:pt x="0" y="320"/>
                      </a:moveTo>
                      <a:lnTo>
                        <a:pt x="71" y="240"/>
                      </a:lnTo>
                      <a:lnTo>
                        <a:pt x="0" y="160"/>
                      </a:lnTo>
                      <a:lnTo>
                        <a:pt x="0" y="0"/>
                      </a:lnTo>
                      <a:lnTo>
                        <a:pt x="212" y="160"/>
                      </a:lnTo>
                      <a:lnTo>
                        <a:pt x="212" y="320"/>
                      </a:lnTo>
                      <a:lnTo>
                        <a:pt x="0" y="480"/>
                      </a:lnTo>
                      <a:lnTo>
                        <a:pt x="0" y="32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47531" name="Rectangle 139"/>
                <p:cNvSpPr>
                  <a:spLocks noChangeArrowheads="1"/>
                </p:cNvSpPr>
                <p:nvPr/>
              </p:nvSpPr>
              <p:spPr bwMode="auto">
                <a:xfrm rot="5400000">
                  <a:off x="3878" y="3066"/>
                  <a:ext cx="384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600" b="1">
                      <a:solidFill>
                        <a:schemeClr val="tx1"/>
                      </a:solidFill>
                      <a:latin typeface="Times" pitchFamily="-65" charset="0"/>
                    </a:rPr>
                    <a:t>ALU</a:t>
                  </a:r>
                </a:p>
              </p:txBody>
            </p:sp>
          </p:grpSp>
          <p:grpSp>
            <p:nvGrpSpPr>
              <p:cNvPr id="31" name="Group 140"/>
              <p:cNvGrpSpPr>
                <a:grpSpLocks/>
              </p:cNvGrpSpPr>
              <p:nvPr/>
            </p:nvGrpSpPr>
            <p:grpSpPr bwMode="auto">
              <a:xfrm>
                <a:off x="3032" y="3040"/>
                <a:ext cx="359" cy="289"/>
                <a:chOff x="3032" y="3040"/>
                <a:chExt cx="359" cy="289"/>
              </a:xfrm>
            </p:grpSpPr>
            <p:sp>
              <p:nvSpPr>
                <p:cNvPr id="2747533" name="Rectangle 141"/>
                <p:cNvSpPr>
                  <a:spLocks noChangeArrowheads="1"/>
                </p:cNvSpPr>
                <p:nvPr/>
              </p:nvSpPr>
              <p:spPr bwMode="auto">
                <a:xfrm>
                  <a:off x="3032" y="3042"/>
                  <a:ext cx="292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600" b="1">
                      <a:solidFill>
                        <a:schemeClr val="tx1"/>
                      </a:solidFill>
                      <a:latin typeface="Times" pitchFamily="-65" charset="0"/>
                    </a:rPr>
                    <a:t>  I$</a:t>
                  </a:r>
                </a:p>
              </p:txBody>
            </p:sp>
            <p:grpSp>
              <p:nvGrpSpPr>
                <p:cNvPr id="2747392" name="Group 142"/>
                <p:cNvGrpSpPr>
                  <a:grpSpLocks/>
                </p:cNvGrpSpPr>
                <p:nvPr/>
              </p:nvGrpSpPr>
              <p:grpSpPr bwMode="auto">
                <a:xfrm>
                  <a:off x="3051" y="3040"/>
                  <a:ext cx="340" cy="289"/>
                  <a:chOff x="3051" y="3040"/>
                  <a:chExt cx="340" cy="289"/>
                </a:xfrm>
              </p:grpSpPr>
              <p:sp>
                <p:nvSpPr>
                  <p:cNvPr id="2747535" name="Freeform 143"/>
                  <p:cNvSpPr>
                    <a:spLocks/>
                  </p:cNvSpPr>
                  <p:nvPr/>
                </p:nvSpPr>
                <p:spPr bwMode="auto">
                  <a:xfrm>
                    <a:off x="3051" y="3040"/>
                    <a:ext cx="170" cy="289"/>
                  </a:xfrm>
                  <a:custGeom>
                    <a:avLst/>
                    <a:gdLst/>
                    <a:ahLst/>
                    <a:cxnLst>
                      <a:cxn ang="0">
                        <a:pos x="169" y="0"/>
                      </a:cxn>
                      <a:cxn ang="0">
                        <a:pos x="0" y="0"/>
                      </a:cxn>
                      <a:cxn ang="0">
                        <a:pos x="0" y="288"/>
                      </a:cxn>
                      <a:cxn ang="0">
                        <a:pos x="169" y="288"/>
                      </a:cxn>
                    </a:cxnLst>
                    <a:rect l="0" t="0" r="r" b="b"/>
                    <a:pathLst>
                      <a:path w="170" h="289">
                        <a:moveTo>
                          <a:pt x="169" y="0"/>
                        </a:moveTo>
                        <a:lnTo>
                          <a:pt x="0" y="0"/>
                        </a:lnTo>
                        <a:lnTo>
                          <a:pt x="0" y="288"/>
                        </a:lnTo>
                        <a:lnTo>
                          <a:pt x="169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47536" name="Freeform 144"/>
                  <p:cNvSpPr>
                    <a:spLocks/>
                  </p:cNvSpPr>
                  <p:nvPr/>
                </p:nvSpPr>
                <p:spPr bwMode="auto">
                  <a:xfrm>
                    <a:off x="3220" y="3040"/>
                    <a:ext cx="171" cy="289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70" y="0"/>
                      </a:cxn>
                      <a:cxn ang="0">
                        <a:pos x="170" y="288"/>
                      </a:cxn>
                      <a:cxn ang="0">
                        <a:pos x="0" y="288"/>
                      </a:cxn>
                    </a:cxnLst>
                    <a:rect l="0" t="0" r="r" b="b"/>
                    <a:pathLst>
                      <a:path w="171" h="289">
                        <a:moveTo>
                          <a:pt x="0" y="0"/>
                        </a:moveTo>
                        <a:lnTo>
                          <a:pt x="170" y="0"/>
                        </a:lnTo>
                        <a:lnTo>
                          <a:pt x="170" y="288"/>
                        </a:lnTo>
                        <a:lnTo>
                          <a:pt x="0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2747537" name="Rectangle 145"/>
              <p:cNvSpPr>
                <a:spLocks noChangeArrowheads="1"/>
              </p:cNvSpPr>
              <p:nvPr/>
            </p:nvSpPr>
            <p:spPr bwMode="auto">
              <a:xfrm>
                <a:off x="3492" y="3047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Reg</a:t>
                </a:r>
              </a:p>
            </p:txBody>
          </p:sp>
          <p:grpSp>
            <p:nvGrpSpPr>
              <p:cNvPr id="2747393" name="Group 146"/>
              <p:cNvGrpSpPr>
                <a:grpSpLocks/>
              </p:cNvGrpSpPr>
              <p:nvPr/>
            </p:nvGrpSpPr>
            <p:grpSpPr bwMode="auto">
              <a:xfrm>
                <a:off x="3511" y="3040"/>
                <a:ext cx="296" cy="289"/>
                <a:chOff x="3511" y="3040"/>
                <a:chExt cx="296" cy="289"/>
              </a:xfrm>
            </p:grpSpPr>
            <p:sp>
              <p:nvSpPr>
                <p:cNvPr id="2747539" name="Freeform 147"/>
                <p:cNvSpPr>
                  <a:spLocks/>
                </p:cNvSpPr>
                <p:nvPr/>
              </p:nvSpPr>
              <p:spPr bwMode="auto">
                <a:xfrm>
                  <a:off x="3511" y="3040"/>
                  <a:ext cx="149" cy="289"/>
                </a:xfrm>
                <a:custGeom>
                  <a:avLst/>
                  <a:gdLst/>
                  <a:ahLst/>
                  <a:cxnLst>
                    <a:cxn ang="0">
                      <a:pos x="148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8" y="288"/>
                    </a:cxn>
                  </a:cxnLst>
                  <a:rect l="0" t="0" r="r" b="b"/>
                  <a:pathLst>
                    <a:path w="149" h="289">
                      <a:moveTo>
                        <a:pt x="148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8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47540" name="Freeform 148"/>
                <p:cNvSpPr>
                  <a:spLocks/>
                </p:cNvSpPr>
                <p:nvPr/>
              </p:nvSpPr>
              <p:spPr bwMode="auto">
                <a:xfrm>
                  <a:off x="3659" y="3040"/>
                  <a:ext cx="148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7" y="0"/>
                    </a:cxn>
                    <a:cxn ang="0">
                      <a:pos x="147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8" h="289">
                      <a:moveTo>
                        <a:pt x="0" y="0"/>
                      </a:moveTo>
                      <a:lnTo>
                        <a:pt x="147" y="0"/>
                      </a:lnTo>
                      <a:lnTo>
                        <a:pt x="147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47541" name="Line 149"/>
              <p:cNvSpPr>
                <a:spLocks noChangeShapeType="1"/>
              </p:cNvSpPr>
              <p:nvPr/>
            </p:nvSpPr>
            <p:spPr bwMode="auto">
              <a:xfrm>
                <a:off x="3396" y="3184"/>
                <a:ext cx="9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7542" name="Freeform 150"/>
              <p:cNvSpPr>
                <a:spLocks/>
              </p:cNvSpPr>
              <p:nvPr/>
            </p:nvSpPr>
            <p:spPr bwMode="auto">
              <a:xfrm>
                <a:off x="3458" y="3088"/>
                <a:ext cx="48" cy="97"/>
              </a:xfrm>
              <a:custGeom>
                <a:avLst/>
                <a:gdLst/>
                <a:ahLst/>
                <a:cxnLst>
                  <a:cxn ang="0">
                    <a:pos x="0" y="96"/>
                  </a:cxn>
                  <a:cxn ang="0">
                    <a:pos x="0" y="0"/>
                  </a:cxn>
                  <a:cxn ang="0">
                    <a:pos x="47" y="0"/>
                  </a:cxn>
                  <a:cxn ang="0">
                    <a:pos x="47" y="0"/>
                  </a:cxn>
                </a:cxnLst>
                <a:rect l="0" t="0" r="r" b="b"/>
                <a:pathLst>
                  <a:path w="48" h="97">
                    <a:moveTo>
                      <a:pt x="0" y="96"/>
                    </a:moveTo>
                    <a:lnTo>
                      <a:pt x="0" y="0"/>
                    </a:lnTo>
                    <a:lnTo>
                      <a:pt x="47" y="0"/>
                    </a:lnTo>
                    <a:lnTo>
                      <a:pt x="47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7543" name="Line 151"/>
              <p:cNvSpPr>
                <a:spLocks noChangeShapeType="1"/>
              </p:cNvSpPr>
              <p:nvPr/>
            </p:nvSpPr>
            <p:spPr bwMode="auto">
              <a:xfrm>
                <a:off x="3812" y="3088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7544" name="Rectangle 152"/>
              <p:cNvSpPr>
                <a:spLocks noChangeArrowheads="1"/>
              </p:cNvSpPr>
              <p:nvPr/>
            </p:nvSpPr>
            <p:spPr bwMode="auto">
              <a:xfrm>
                <a:off x="4309" y="3042"/>
                <a:ext cx="33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  D$</a:t>
                </a:r>
              </a:p>
            </p:txBody>
          </p:sp>
          <p:grpSp>
            <p:nvGrpSpPr>
              <p:cNvPr id="2747396" name="Group 153"/>
              <p:cNvGrpSpPr>
                <a:grpSpLocks/>
              </p:cNvGrpSpPr>
              <p:nvPr/>
            </p:nvGrpSpPr>
            <p:grpSpPr bwMode="auto">
              <a:xfrm>
                <a:off x="4360" y="3040"/>
                <a:ext cx="325" cy="289"/>
                <a:chOff x="4360" y="3040"/>
                <a:chExt cx="325" cy="289"/>
              </a:xfrm>
            </p:grpSpPr>
            <p:sp>
              <p:nvSpPr>
                <p:cNvPr id="2747546" name="Freeform 154"/>
                <p:cNvSpPr>
                  <a:spLocks/>
                </p:cNvSpPr>
                <p:nvPr/>
              </p:nvSpPr>
              <p:spPr bwMode="auto">
                <a:xfrm>
                  <a:off x="4360" y="3040"/>
                  <a:ext cx="162" cy="289"/>
                </a:xfrm>
                <a:custGeom>
                  <a:avLst/>
                  <a:gdLst/>
                  <a:ahLst/>
                  <a:cxnLst>
                    <a:cxn ang="0">
                      <a:pos x="16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61" y="288"/>
                    </a:cxn>
                  </a:cxnLst>
                  <a:rect l="0" t="0" r="r" b="b"/>
                  <a:pathLst>
                    <a:path w="162" h="289">
                      <a:moveTo>
                        <a:pt x="16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47547" name="Freeform 155"/>
                <p:cNvSpPr>
                  <a:spLocks/>
                </p:cNvSpPr>
                <p:nvPr/>
              </p:nvSpPr>
              <p:spPr bwMode="auto">
                <a:xfrm>
                  <a:off x="4521" y="3040"/>
                  <a:ext cx="164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63" y="0"/>
                    </a:cxn>
                    <a:cxn ang="0">
                      <a:pos x="163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64" h="289">
                      <a:moveTo>
                        <a:pt x="0" y="0"/>
                      </a:moveTo>
                      <a:lnTo>
                        <a:pt x="163" y="0"/>
                      </a:lnTo>
                      <a:lnTo>
                        <a:pt x="163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47548" name="Rectangle 156"/>
              <p:cNvSpPr>
                <a:spLocks noChangeArrowheads="1"/>
              </p:cNvSpPr>
              <p:nvPr/>
            </p:nvSpPr>
            <p:spPr bwMode="auto">
              <a:xfrm>
                <a:off x="4801" y="3042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Reg</a:t>
                </a:r>
              </a:p>
            </p:txBody>
          </p:sp>
          <p:grpSp>
            <p:nvGrpSpPr>
              <p:cNvPr id="2747399" name="Group 157"/>
              <p:cNvGrpSpPr>
                <a:grpSpLocks/>
              </p:cNvGrpSpPr>
              <p:nvPr/>
            </p:nvGrpSpPr>
            <p:grpSpPr bwMode="auto">
              <a:xfrm>
                <a:off x="4828" y="3040"/>
                <a:ext cx="284" cy="289"/>
                <a:chOff x="4828" y="3040"/>
                <a:chExt cx="284" cy="289"/>
              </a:xfrm>
            </p:grpSpPr>
            <p:sp>
              <p:nvSpPr>
                <p:cNvPr id="2747550" name="Freeform 158"/>
                <p:cNvSpPr>
                  <a:spLocks/>
                </p:cNvSpPr>
                <p:nvPr/>
              </p:nvSpPr>
              <p:spPr bwMode="auto">
                <a:xfrm>
                  <a:off x="4828" y="3040"/>
                  <a:ext cx="142" cy="289"/>
                </a:xfrm>
                <a:custGeom>
                  <a:avLst/>
                  <a:gdLst/>
                  <a:ahLst/>
                  <a:cxnLst>
                    <a:cxn ang="0">
                      <a:pos x="14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1" y="288"/>
                    </a:cxn>
                  </a:cxnLst>
                  <a:rect l="0" t="0" r="r" b="b"/>
                  <a:pathLst>
                    <a:path w="142" h="289">
                      <a:moveTo>
                        <a:pt x="14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47551" name="Freeform 159"/>
                <p:cNvSpPr>
                  <a:spLocks/>
                </p:cNvSpPr>
                <p:nvPr/>
              </p:nvSpPr>
              <p:spPr bwMode="auto">
                <a:xfrm>
                  <a:off x="4969" y="3040"/>
                  <a:ext cx="143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2" y="0"/>
                    </a:cxn>
                    <a:cxn ang="0">
                      <a:pos x="142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3" h="289">
                      <a:moveTo>
                        <a:pt x="0" y="0"/>
                      </a:moveTo>
                      <a:lnTo>
                        <a:pt x="142" y="0"/>
                      </a:lnTo>
                      <a:lnTo>
                        <a:pt x="142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47552" name="Line 160"/>
              <p:cNvSpPr>
                <a:spLocks noChangeShapeType="1"/>
              </p:cNvSpPr>
              <p:nvPr/>
            </p:nvSpPr>
            <p:spPr bwMode="auto">
              <a:xfrm>
                <a:off x="4681" y="3184"/>
                <a:ext cx="139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7553" name="Line 161"/>
              <p:cNvSpPr>
                <a:spLocks noChangeShapeType="1"/>
              </p:cNvSpPr>
              <p:nvPr/>
            </p:nvSpPr>
            <p:spPr bwMode="auto">
              <a:xfrm>
                <a:off x="4197" y="3184"/>
                <a:ext cx="15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7554" name="Freeform 162"/>
              <p:cNvSpPr>
                <a:spLocks/>
              </p:cNvSpPr>
              <p:nvPr/>
            </p:nvSpPr>
            <p:spPr bwMode="auto">
              <a:xfrm>
                <a:off x="4318" y="3184"/>
                <a:ext cx="431" cy="19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92"/>
                  </a:cxn>
                  <a:cxn ang="0">
                    <a:pos x="391" y="192"/>
                  </a:cxn>
                  <a:cxn ang="0">
                    <a:pos x="391" y="64"/>
                  </a:cxn>
                  <a:cxn ang="0">
                    <a:pos x="430" y="0"/>
                  </a:cxn>
                </a:cxnLst>
                <a:rect l="0" t="0" r="r" b="b"/>
                <a:pathLst>
                  <a:path w="431" h="193">
                    <a:moveTo>
                      <a:pt x="0" y="0"/>
                    </a:moveTo>
                    <a:lnTo>
                      <a:pt x="0" y="192"/>
                    </a:lnTo>
                    <a:lnTo>
                      <a:pt x="391" y="192"/>
                    </a:lnTo>
                    <a:lnTo>
                      <a:pt x="391" y="64"/>
                    </a:lnTo>
                    <a:lnTo>
                      <a:pt x="430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7555" name="Line 163"/>
              <p:cNvSpPr>
                <a:spLocks noChangeShapeType="1"/>
              </p:cNvSpPr>
              <p:nvPr/>
            </p:nvSpPr>
            <p:spPr bwMode="auto">
              <a:xfrm>
                <a:off x="3812" y="3280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7556" name="Freeform 164"/>
              <p:cNvSpPr>
                <a:spLocks/>
              </p:cNvSpPr>
              <p:nvPr/>
            </p:nvSpPr>
            <p:spPr bwMode="auto">
              <a:xfrm>
                <a:off x="3905" y="3179"/>
                <a:ext cx="337" cy="278"/>
              </a:xfrm>
              <a:custGeom>
                <a:avLst/>
                <a:gdLst/>
                <a:ahLst/>
                <a:cxnLst>
                  <a:cxn ang="0">
                    <a:pos x="0" y="101"/>
                  </a:cxn>
                  <a:cxn ang="0">
                    <a:pos x="0" y="277"/>
                  </a:cxn>
                  <a:cxn ang="0">
                    <a:pos x="294" y="277"/>
                  </a:cxn>
                  <a:cxn ang="0">
                    <a:pos x="294" y="90"/>
                  </a:cxn>
                  <a:cxn ang="0">
                    <a:pos x="336" y="0"/>
                  </a:cxn>
                </a:cxnLst>
                <a:rect l="0" t="0" r="r" b="b"/>
                <a:pathLst>
                  <a:path w="337" h="278">
                    <a:moveTo>
                      <a:pt x="0" y="101"/>
                    </a:moveTo>
                    <a:lnTo>
                      <a:pt x="0" y="277"/>
                    </a:lnTo>
                    <a:lnTo>
                      <a:pt x="294" y="277"/>
                    </a:lnTo>
                    <a:lnTo>
                      <a:pt x="294" y="90"/>
                    </a:lnTo>
                    <a:lnTo>
                      <a:pt x="336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47557" name="Rectangle 165"/>
            <p:cNvSpPr>
              <a:spLocks noChangeArrowheads="1"/>
            </p:cNvSpPr>
            <p:nvPr/>
          </p:nvSpPr>
          <p:spPr bwMode="auto">
            <a:xfrm>
              <a:off x="216" y="576"/>
              <a:ext cx="288" cy="301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I</a:t>
              </a:r>
            </a:p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n</a:t>
              </a:r>
            </a:p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s</a:t>
              </a:r>
            </a:p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t</a:t>
              </a:r>
            </a:p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r.</a:t>
              </a:r>
            </a:p>
            <a:p>
              <a:pPr algn="ctr"/>
              <a:endParaRPr lang="en-US" sz="2800" b="1">
                <a:solidFill>
                  <a:schemeClr val="tx1"/>
                </a:solidFill>
                <a:latin typeface="Arial" pitchFamily="-65" charset="0"/>
              </a:endParaRPr>
            </a:p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O</a:t>
              </a:r>
            </a:p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r</a:t>
              </a:r>
            </a:p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d</a:t>
              </a:r>
            </a:p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e</a:t>
              </a:r>
            </a:p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r</a:t>
              </a:r>
            </a:p>
          </p:txBody>
        </p:sp>
        <p:sp>
          <p:nvSpPr>
            <p:cNvPr id="2747558" name="Rectangle 166"/>
            <p:cNvSpPr>
              <a:spLocks noChangeArrowheads="1"/>
            </p:cNvSpPr>
            <p:nvPr/>
          </p:nvSpPr>
          <p:spPr bwMode="auto">
            <a:xfrm>
              <a:off x="1867" y="551"/>
              <a:ext cx="2168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Time (clock cycles)</a:t>
              </a:r>
            </a:p>
          </p:txBody>
        </p:sp>
      </p:grpSp>
      <p:sp>
        <p:nvSpPr>
          <p:cNvPr id="167" name="Date Placeholder 16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175C3-64E3-1E4D-961A-775D4BF5AE37}" type="datetime1">
              <a:rPr lang="en-US" smtClean="0"/>
              <a:pPr/>
              <a:t>7/26/2011</a:t>
            </a:fld>
            <a:endParaRPr lang="en-US" dirty="0"/>
          </a:p>
        </p:txBody>
      </p:sp>
      <p:sp>
        <p:nvSpPr>
          <p:cNvPr id="168" name="Slide Number Placeholder 16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169" name="Footer Placeholder 16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Summer 2011 </a:t>
            </a:r>
            <a:r>
              <a:rPr lang="en-US" dirty="0" smtClean="0"/>
              <a:t>-- </a:t>
            </a:r>
            <a:r>
              <a:rPr lang="en-US" dirty="0" smtClean="0"/>
              <a:t>Lecture #22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47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7395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9442" name="Rectangle 2"/>
          <p:cNvSpPr>
            <a:spLocks noGrp="1" noChangeArrowheads="1"/>
          </p:cNvSpPr>
          <p:nvPr>
            <p:ph type="title"/>
          </p:nvPr>
        </p:nvSpPr>
        <p:spPr>
          <a:xfrm>
            <a:off x="307200" y="211138"/>
            <a:ext cx="8534400" cy="4746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1. Structural </a:t>
            </a:r>
            <a:r>
              <a:rPr lang="en-US" dirty="0"/>
              <a:t>Hazard #2: Registers (2/2)</a:t>
            </a:r>
          </a:p>
        </p:txBody>
      </p:sp>
      <p:sp>
        <p:nvSpPr>
          <p:cNvPr id="2749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162550"/>
          </a:xfrm>
        </p:spPr>
        <p:txBody>
          <a:bodyPr/>
          <a:lstStyle/>
          <a:p>
            <a:r>
              <a:rPr lang="en-US" dirty="0"/>
              <a:t>Two different solutions have been used:</a:t>
            </a:r>
          </a:p>
          <a:p>
            <a:pPr lvl="1">
              <a:buFontTx/>
              <a:buNone/>
            </a:pPr>
            <a:r>
              <a:rPr lang="en-US" dirty="0"/>
              <a:t>1) </a:t>
            </a:r>
            <a:r>
              <a:rPr lang="en-US" dirty="0" err="1"/>
              <a:t>RegFile</a:t>
            </a:r>
            <a:r>
              <a:rPr lang="en-US" dirty="0"/>
              <a:t> access is </a:t>
            </a:r>
            <a:r>
              <a:rPr lang="en-US" i="1" dirty="0"/>
              <a:t>VERY</a:t>
            </a:r>
            <a:r>
              <a:rPr lang="en-US" dirty="0"/>
              <a:t> fast: takes less than half the time of ALU stage</a:t>
            </a:r>
          </a:p>
          <a:p>
            <a:pPr lvl="2"/>
            <a:r>
              <a:rPr lang="en-US" dirty="0"/>
              <a:t>Write to Registers during first half of each clock cycle</a:t>
            </a:r>
          </a:p>
          <a:p>
            <a:pPr lvl="2"/>
            <a:r>
              <a:rPr lang="en-US" dirty="0"/>
              <a:t>Read from Registers during second half of each clock cycle</a:t>
            </a:r>
          </a:p>
          <a:p>
            <a:pPr lvl="1">
              <a:buFontTx/>
              <a:buNone/>
            </a:pPr>
            <a:r>
              <a:rPr lang="en-US" dirty="0"/>
              <a:t>2) Build </a:t>
            </a:r>
            <a:r>
              <a:rPr lang="en-US" dirty="0" err="1"/>
              <a:t>RegFile</a:t>
            </a:r>
            <a:r>
              <a:rPr lang="en-US" dirty="0"/>
              <a:t> with independent read and write ports</a:t>
            </a:r>
          </a:p>
          <a:p>
            <a:pPr>
              <a:buClr>
                <a:schemeClr val="tx1"/>
              </a:buClr>
            </a:pPr>
            <a:r>
              <a:rPr lang="en-US" dirty="0">
                <a:solidFill>
                  <a:srgbClr val="FF0000"/>
                </a:solidFill>
              </a:rPr>
              <a:t>Result: can perform Read and Write during same clock cycle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37E2D-28BF-A440-96A2-109F7D284E5A}" type="datetime1">
              <a:rPr lang="en-US" smtClean="0"/>
              <a:pPr/>
              <a:t>7/26/2011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Summer 2011 </a:t>
            </a:r>
            <a:r>
              <a:rPr lang="en-US" dirty="0" smtClean="0"/>
              <a:t>-- </a:t>
            </a:r>
            <a:r>
              <a:rPr lang="en-US" dirty="0" smtClean="0"/>
              <a:t>Lecture #22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Data Hazards (1/2)</a:t>
            </a:r>
          </a:p>
        </p:txBody>
      </p:sp>
      <p:sp>
        <p:nvSpPr>
          <p:cNvPr id="57347" name="Rectangle 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Consider the following sequence of instructions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693985" y="2710961"/>
            <a:ext cx="4048125" cy="3411538"/>
            <a:chOff x="624" y="1536"/>
            <a:chExt cx="2550" cy="2149"/>
          </a:xfrm>
        </p:grpSpPr>
        <p:sp>
          <p:nvSpPr>
            <p:cNvPr id="57349" name="Rectangle 4"/>
            <p:cNvSpPr>
              <a:spLocks noChangeArrowheads="1"/>
            </p:cNvSpPr>
            <p:nvPr/>
          </p:nvSpPr>
          <p:spPr bwMode="auto">
            <a:xfrm>
              <a:off x="672" y="1536"/>
              <a:ext cx="2399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800" b="1" dirty="0">
                  <a:solidFill>
                    <a:schemeClr val="tx1"/>
                  </a:solidFill>
                  <a:latin typeface="Courier New" pitchFamily="49" charset="0"/>
                </a:rPr>
                <a:t>add </a:t>
              </a:r>
              <a:r>
                <a:rPr lang="en-US" sz="2800" b="1" u="sng" dirty="0">
                  <a:solidFill>
                    <a:srgbClr val="FF0000"/>
                  </a:solidFill>
                  <a:latin typeface="Courier New" pitchFamily="49" charset="0"/>
                </a:rPr>
                <a:t>$t0</a:t>
              </a:r>
              <a:r>
                <a:rPr lang="en-US" sz="2800" b="1" dirty="0">
                  <a:solidFill>
                    <a:schemeClr val="tx1"/>
                  </a:solidFill>
                  <a:latin typeface="Courier New" pitchFamily="49" charset="0"/>
                </a:rPr>
                <a:t>, $t1, $t2</a:t>
              </a:r>
            </a:p>
          </p:txBody>
        </p:sp>
        <p:sp>
          <p:nvSpPr>
            <p:cNvPr id="57350" name="Rectangle 5"/>
            <p:cNvSpPr>
              <a:spLocks noChangeArrowheads="1"/>
            </p:cNvSpPr>
            <p:nvPr/>
          </p:nvSpPr>
          <p:spPr bwMode="auto">
            <a:xfrm>
              <a:off x="656" y="1992"/>
              <a:ext cx="2399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800" b="1" dirty="0">
                  <a:solidFill>
                    <a:schemeClr val="tx1"/>
                  </a:solidFill>
                  <a:latin typeface="Courier New" pitchFamily="49" charset="0"/>
                </a:rPr>
                <a:t>sub $t4, </a:t>
              </a:r>
              <a:r>
                <a:rPr lang="en-US" sz="2800" b="1" u="sng" dirty="0">
                  <a:solidFill>
                    <a:srgbClr val="FF0000"/>
                  </a:solidFill>
                  <a:latin typeface="Courier New" pitchFamily="49" charset="0"/>
                </a:rPr>
                <a:t>$t0</a:t>
              </a:r>
              <a:r>
                <a:rPr lang="en-US" sz="2800" b="1" dirty="0">
                  <a:solidFill>
                    <a:schemeClr val="hlink"/>
                  </a:solidFill>
                  <a:latin typeface="Courier New" pitchFamily="49" charset="0"/>
                </a:rPr>
                <a:t> </a:t>
              </a:r>
              <a:r>
                <a:rPr lang="en-US" sz="2800" b="1" dirty="0">
                  <a:solidFill>
                    <a:schemeClr val="tx1"/>
                  </a:solidFill>
                  <a:latin typeface="Courier New" pitchFamily="49" charset="0"/>
                </a:rPr>
                <a:t>,$t3</a:t>
              </a:r>
            </a:p>
          </p:txBody>
        </p:sp>
        <p:sp>
          <p:nvSpPr>
            <p:cNvPr id="57351" name="Rectangle 6"/>
            <p:cNvSpPr>
              <a:spLocks noChangeArrowheads="1"/>
            </p:cNvSpPr>
            <p:nvPr/>
          </p:nvSpPr>
          <p:spPr bwMode="auto">
            <a:xfrm>
              <a:off x="640" y="2448"/>
              <a:ext cx="2399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800" b="1" dirty="0">
                  <a:solidFill>
                    <a:schemeClr val="tx1"/>
                  </a:solidFill>
                  <a:latin typeface="Courier New" pitchFamily="49" charset="0"/>
                </a:rPr>
                <a:t>and $t5, </a:t>
              </a:r>
              <a:r>
                <a:rPr lang="en-US" sz="2800" b="1" u="sng" dirty="0">
                  <a:solidFill>
                    <a:srgbClr val="FF0000"/>
                  </a:solidFill>
                  <a:latin typeface="Courier New" pitchFamily="49" charset="0"/>
                </a:rPr>
                <a:t>$t0</a:t>
              </a:r>
              <a:r>
                <a:rPr lang="en-US" sz="2800" b="1" dirty="0">
                  <a:solidFill>
                    <a:srgbClr val="FF0000"/>
                  </a:solidFill>
                  <a:latin typeface="Courier New" pitchFamily="49" charset="0"/>
                </a:rPr>
                <a:t> </a:t>
              </a:r>
              <a:r>
                <a:rPr lang="en-US" sz="2800" b="1" dirty="0">
                  <a:solidFill>
                    <a:schemeClr val="tx1"/>
                  </a:solidFill>
                  <a:latin typeface="Courier New" pitchFamily="49" charset="0"/>
                </a:rPr>
                <a:t>,$t6</a:t>
              </a:r>
            </a:p>
          </p:txBody>
        </p:sp>
        <p:sp>
          <p:nvSpPr>
            <p:cNvPr id="57352" name="Rectangle 7"/>
            <p:cNvSpPr>
              <a:spLocks noChangeArrowheads="1"/>
            </p:cNvSpPr>
            <p:nvPr/>
          </p:nvSpPr>
          <p:spPr bwMode="auto">
            <a:xfrm>
              <a:off x="624" y="2904"/>
              <a:ext cx="2399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800" b="1" dirty="0">
                  <a:solidFill>
                    <a:schemeClr val="tx1"/>
                  </a:solidFill>
                  <a:latin typeface="Courier New" pitchFamily="49" charset="0"/>
                </a:rPr>
                <a:t>or  $t7, </a:t>
              </a:r>
              <a:r>
                <a:rPr lang="en-US" sz="2800" b="1" u="sng" dirty="0">
                  <a:solidFill>
                    <a:srgbClr val="FF0000"/>
                  </a:solidFill>
                  <a:latin typeface="Courier New" pitchFamily="49" charset="0"/>
                </a:rPr>
                <a:t>$t0</a:t>
              </a:r>
              <a:r>
                <a:rPr lang="en-US" sz="2800" b="1" dirty="0">
                  <a:solidFill>
                    <a:srgbClr val="FF0000"/>
                  </a:solidFill>
                  <a:latin typeface="Courier New" pitchFamily="49" charset="0"/>
                </a:rPr>
                <a:t> </a:t>
              </a:r>
              <a:r>
                <a:rPr lang="en-US" sz="2800" b="1" dirty="0">
                  <a:solidFill>
                    <a:schemeClr val="tx1"/>
                  </a:solidFill>
                  <a:latin typeface="Courier New" pitchFamily="49" charset="0"/>
                </a:rPr>
                <a:t>,$t8</a:t>
              </a:r>
            </a:p>
          </p:txBody>
        </p:sp>
        <p:sp>
          <p:nvSpPr>
            <p:cNvPr id="57353" name="Rectangle 8"/>
            <p:cNvSpPr>
              <a:spLocks noChangeArrowheads="1"/>
            </p:cNvSpPr>
            <p:nvPr/>
          </p:nvSpPr>
          <p:spPr bwMode="auto">
            <a:xfrm>
              <a:off x="640" y="3360"/>
              <a:ext cx="2534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800" b="1" dirty="0" err="1">
                  <a:solidFill>
                    <a:schemeClr val="tx1"/>
                  </a:solidFill>
                  <a:latin typeface="Courier New" pitchFamily="49" charset="0"/>
                </a:rPr>
                <a:t>xor</a:t>
              </a:r>
              <a:r>
                <a:rPr lang="en-US" sz="2800" b="1" dirty="0">
                  <a:solidFill>
                    <a:schemeClr val="tx1"/>
                  </a:solidFill>
                  <a:latin typeface="Courier New" pitchFamily="49" charset="0"/>
                </a:rPr>
                <a:t> $t9, </a:t>
              </a:r>
              <a:r>
                <a:rPr lang="en-US" sz="2800" b="1" u="sng" dirty="0">
                  <a:solidFill>
                    <a:srgbClr val="FF0000"/>
                  </a:solidFill>
                  <a:latin typeface="Courier New" pitchFamily="49" charset="0"/>
                </a:rPr>
                <a:t>$t0</a:t>
              </a:r>
              <a:r>
                <a:rPr lang="en-US" sz="2800" b="1" dirty="0">
                  <a:solidFill>
                    <a:srgbClr val="FF0000"/>
                  </a:solidFill>
                  <a:latin typeface="Courier New" pitchFamily="49" charset="0"/>
                </a:rPr>
                <a:t> </a:t>
              </a:r>
              <a:r>
                <a:rPr lang="en-US" sz="2800" b="1" dirty="0">
                  <a:solidFill>
                    <a:schemeClr val="tx1"/>
                  </a:solidFill>
                  <a:latin typeface="Courier New" pitchFamily="49" charset="0"/>
                </a:rPr>
                <a:t>,$t10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Freeform 14" descr="25%"/>
          <p:cNvSpPr>
            <a:spLocks/>
          </p:cNvSpPr>
          <p:nvPr/>
        </p:nvSpPr>
        <p:spPr bwMode="auto">
          <a:xfrm>
            <a:off x="6734422" y="5620232"/>
            <a:ext cx="234950" cy="458788"/>
          </a:xfrm>
          <a:custGeom>
            <a:avLst/>
            <a:gdLst>
              <a:gd name="T0" fmla="*/ 0 w 148"/>
              <a:gd name="T1" fmla="*/ 0 h 289"/>
              <a:gd name="T2" fmla="*/ 233363 w 148"/>
              <a:gd name="T3" fmla="*/ 0 h 289"/>
              <a:gd name="T4" fmla="*/ 233363 w 148"/>
              <a:gd name="T5" fmla="*/ 457200 h 289"/>
              <a:gd name="T6" fmla="*/ 0 w 148"/>
              <a:gd name="T7" fmla="*/ 457200 h 289"/>
              <a:gd name="T8" fmla="*/ 0 60000 65536"/>
              <a:gd name="T9" fmla="*/ 0 60000 65536"/>
              <a:gd name="T10" fmla="*/ 0 60000 65536"/>
              <a:gd name="T11" fmla="*/ 0 60000 65536"/>
              <a:gd name="T12" fmla="*/ 0 w 148"/>
              <a:gd name="T13" fmla="*/ 0 h 289"/>
              <a:gd name="T14" fmla="*/ 148 w 148"/>
              <a:gd name="T15" fmla="*/ 289 h 28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48" h="289">
                <a:moveTo>
                  <a:pt x="0" y="0"/>
                </a:moveTo>
                <a:lnTo>
                  <a:pt x="147" y="0"/>
                </a:lnTo>
                <a:lnTo>
                  <a:pt x="147" y="288"/>
                </a:lnTo>
                <a:lnTo>
                  <a:pt x="0" y="288"/>
                </a:lnTo>
              </a:path>
            </a:pathLst>
          </a:custGeom>
          <a:pattFill prst="pct25">
            <a:fgClr>
              <a:schemeClr val="accent1"/>
            </a:fgClr>
            <a:bgClr>
              <a:srgbClr val="FFFFFF"/>
            </a:bgClr>
          </a:pattFill>
          <a:ln w="2540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90006"/>
            <a:ext cx="8229600" cy="1143000"/>
          </a:xfrm>
        </p:spPr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Data Hazards (2/2)</a:t>
            </a:r>
          </a:p>
        </p:txBody>
      </p:sp>
      <p:sp>
        <p:nvSpPr>
          <p:cNvPr id="59396" name="Content Placeholder 169"/>
          <p:cNvSpPr>
            <a:spLocks noGrp="1"/>
          </p:cNvSpPr>
          <p:nvPr>
            <p:ph idx="1"/>
          </p:nvPr>
        </p:nvSpPr>
        <p:spPr>
          <a:xfrm>
            <a:off x="301872" y="946632"/>
            <a:ext cx="7848600" cy="2138363"/>
          </a:xfrm>
        </p:spPr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Data-flow backward in time are hazards</a:t>
            </a:r>
          </a:p>
          <a:p>
            <a:pPr>
              <a:buFont typeface="Times" charset="0"/>
              <a:buNone/>
            </a:pPr>
            <a:endParaRPr lang="en-US" dirty="0" smtClean="0">
              <a:ea typeface="ＭＳ Ｐゴシック" pitchFamily="34" charset="-128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667372" y="2264257"/>
            <a:ext cx="4800600" cy="4470400"/>
            <a:chOff x="2245" y="1216"/>
            <a:chExt cx="3024" cy="2816"/>
          </a:xfrm>
        </p:grpSpPr>
        <p:sp>
          <p:nvSpPr>
            <p:cNvPr id="59552" name="Line 5"/>
            <p:cNvSpPr>
              <a:spLocks noChangeShapeType="1"/>
            </p:cNvSpPr>
            <p:nvPr/>
          </p:nvSpPr>
          <p:spPr bwMode="auto">
            <a:xfrm>
              <a:off x="2245" y="1216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53" name="Line 6"/>
            <p:cNvSpPr>
              <a:spLocks noChangeShapeType="1"/>
            </p:cNvSpPr>
            <p:nvPr/>
          </p:nvSpPr>
          <p:spPr bwMode="auto">
            <a:xfrm>
              <a:off x="2677" y="1216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54" name="Line 7"/>
            <p:cNvSpPr>
              <a:spLocks noChangeShapeType="1"/>
            </p:cNvSpPr>
            <p:nvPr/>
          </p:nvSpPr>
          <p:spPr bwMode="auto">
            <a:xfrm>
              <a:off x="3109" y="1216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55" name="Line 8"/>
            <p:cNvSpPr>
              <a:spLocks noChangeShapeType="1"/>
            </p:cNvSpPr>
            <p:nvPr/>
          </p:nvSpPr>
          <p:spPr bwMode="auto">
            <a:xfrm>
              <a:off x="3541" y="1216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56" name="Line 9"/>
            <p:cNvSpPr>
              <a:spLocks noChangeShapeType="1"/>
            </p:cNvSpPr>
            <p:nvPr/>
          </p:nvSpPr>
          <p:spPr bwMode="auto">
            <a:xfrm>
              <a:off x="3973" y="1216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57" name="Line 10"/>
            <p:cNvSpPr>
              <a:spLocks noChangeShapeType="1"/>
            </p:cNvSpPr>
            <p:nvPr/>
          </p:nvSpPr>
          <p:spPr bwMode="auto">
            <a:xfrm>
              <a:off x="4405" y="1216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58" name="Line 11"/>
            <p:cNvSpPr>
              <a:spLocks noChangeShapeType="1"/>
            </p:cNvSpPr>
            <p:nvPr/>
          </p:nvSpPr>
          <p:spPr bwMode="auto">
            <a:xfrm>
              <a:off x="4837" y="1216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59" name="Line 12"/>
            <p:cNvSpPr>
              <a:spLocks noChangeShapeType="1"/>
            </p:cNvSpPr>
            <p:nvPr/>
          </p:nvSpPr>
          <p:spPr bwMode="auto">
            <a:xfrm>
              <a:off x="5269" y="1216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840035" y="3343757"/>
            <a:ext cx="6191250" cy="814388"/>
            <a:chOff x="464" y="1896"/>
            <a:chExt cx="3900" cy="513"/>
          </a:xfrm>
        </p:grpSpPr>
        <p:sp>
          <p:nvSpPr>
            <p:cNvPr id="59524" name="Freeform 14" descr="25%"/>
            <p:cNvSpPr>
              <a:spLocks/>
            </p:cNvSpPr>
            <p:nvPr/>
          </p:nvSpPr>
          <p:spPr bwMode="auto">
            <a:xfrm>
              <a:off x="2895" y="1992"/>
              <a:ext cx="148" cy="289"/>
            </a:xfrm>
            <a:custGeom>
              <a:avLst/>
              <a:gdLst>
                <a:gd name="T0" fmla="*/ 0 w 148"/>
                <a:gd name="T1" fmla="*/ 0 h 289"/>
                <a:gd name="T2" fmla="*/ 147 w 148"/>
                <a:gd name="T3" fmla="*/ 0 h 289"/>
                <a:gd name="T4" fmla="*/ 147 w 148"/>
                <a:gd name="T5" fmla="*/ 288 h 289"/>
                <a:gd name="T6" fmla="*/ 0 w 148"/>
                <a:gd name="T7" fmla="*/ 288 h 28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48"/>
                <a:gd name="T13" fmla="*/ 0 h 289"/>
                <a:gd name="T14" fmla="*/ 148 w 148"/>
                <a:gd name="T15" fmla="*/ 289 h 28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48" h="289">
                  <a:moveTo>
                    <a:pt x="0" y="0"/>
                  </a:moveTo>
                  <a:lnTo>
                    <a:pt x="147" y="0"/>
                  </a:lnTo>
                  <a:lnTo>
                    <a:pt x="147" y="288"/>
                  </a:lnTo>
                  <a:lnTo>
                    <a:pt x="0" y="288"/>
                  </a:lnTo>
                </a:path>
              </a:pathLst>
            </a:custGeom>
            <a:pattFill prst="pct25">
              <a:fgClr>
                <a:schemeClr val="accent1"/>
              </a:fgClr>
              <a:bgClr>
                <a:srgbClr val="FFFFFF"/>
              </a:bgClr>
            </a:pattFill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525" name="Rectangle 15"/>
            <p:cNvSpPr>
              <a:spLocks noChangeArrowheads="1"/>
            </p:cNvSpPr>
            <p:nvPr/>
          </p:nvSpPr>
          <p:spPr bwMode="auto">
            <a:xfrm>
              <a:off x="464" y="1993"/>
              <a:ext cx="1462" cy="28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400" b="1">
                  <a:solidFill>
                    <a:schemeClr val="tx1"/>
                  </a:solidFill>
                  <a:latin typeface="Arial" pitchFamily="34" charset="0"/>
                </a:rPr>
                <a:t>sub $t4,</a:t>
              </a:r>
              <a:r>
                <a:rPr lang="en-US" sz="2400" b="1" u="sng">
                  <a:solidFill>
                    <a:srgbClr val="FC0128"/>
                  </a:solidFill>
                  <a:latin typeface="Arial" pitchFamily="34" charset="0"/>
                </a:rPr>
                <a:t>$t0</a:t>
              </a:r>
              <a:r>
                <a:rPr lang="en-US" sz="2400" b="1">
                  <a:solidFill>
                    <a:schemeClr val="tx1"/>
                  </a:solidFill>
                  <a:latin typeface="Arial" pitchFamily="34" charset="0"/>
                </a:rPr>
                <a:t>,$t3</a:t>
              </a:r>
            </a:p>
          </p:txBody>
        </p:sp>
        <p:grpSp>
          <p:nvGrpSpPr>
            <p:cNvPr id="4" name="Group 16"/>
            <p:cNvGrpSpPr>
              <a:grpSpLocks/>
            </p:cNvGrpSpPr>
            <p:nvPr/>
          </p:nvGrpSpPr>
          <p:grpSpPr bwMode="auto">
            <a:xfrm>
              <a:off x="3203" y="1896"/>
              <a:ext cx="223" cy="481"/>
              <a:chOff x="3278" y="1701"/>
              <a:chExt cx="223" cy="481"/>
            </a:xfrm>
          </p:grpSpPr>
          <p:sp>
            <p:nvSpPr>
              <p:cNvPr id="59550" name="Freeform 17"/>
              <p:cNvSpPr>
                <a:spLocks/>
              </p:cNvSpPr>
              <p:nvPr/>
            </p:nvSpPr>
            <p:spPr bwMode="auto">
              <a:xfrm>
                <a:off x="3288" y="1701"/>
                <a:ext cx="213" cy="481"/>
              </a:xfrm>
              <a:custGeom>
                <a:avLst/>
                <a:gdLst>
                  <a:gd name="T0" fmla="*/ 0 w 213"/>
                  <a:gd name="T1" fmla="*/ 320 h 481"/>
                  <a:gd name="T2" fmla="*/ 71 w 213"/>
                  <a:gd name="T3" fmla="*/ 240 h 481"/>
                  <a:gd name="T4" fmla="*/ 0 w 213"/>
                  <a:gd name="T5" fmla="*/ 160 h 481"/>
                  <a:gd name="T6" fmla="*/ 0 w 213"/>
                  <a:gd name="T7" fmla="*/ 0 h 481"/>
                  <a:gd name="T8" fmla="*/ 212 w 213"/>
                  <a:gd name="T9" fmla="*/ 160 h 481"/>
                  <a:gd name="T10" fmla="*/ 212 w 213"/>
                  <a:gd name="T11" fmla="*/ 320 h 481"/>
                  <a:gd name="T12" fmla="*/ 0 w 213"/>
                  <a:gd name="T13" fmla="*/ 480 h 481"/>
                  <a:gd name="T14" fmla="*/ 0 w 213"/>
                  <a:gd name="T15" fmla="*/ 320 h 48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13"/>
                  <a:gd name="T25" fmla="*/ 0 h 481"/>
                  <a:gd name="T26" fmla="*/ 213 w 213"/>
                  <a:gd name="T27" fmla="*/ 481 h 481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13" h="481">
                    <a:moveTo>
                      <a:pt x="0" y="320"/>
                    </a:moveTo>
                    <a:lnTo>
                      <a:pt x="71" y="240"/>
                    </a:lnTo>
                    <a:lnTo>
                      <a:pt x="0" y="160"/>
                    </a:lnTo>
                    <a:lnTo>
                      <a:pt x="0" y="0"/>
                    </a:lnTo>
                    <a:lnTo>
                      <a:pt x="212" y="160"/>
                    </a:lnTo>
                    <a:lnTo>
                      <a:pt x="212" y="320"/>
                    </a:lnTo>
                    <a:lnTo>
                      <a:pt x="0" y="480"/>
                    </a:lnTo>
                    <a:lnTo>
                      <a:pt x="0" y="320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551" name="Rectangle 18"/>
              <p:cNvSpPr>
                <a:spLocks noChangeArrowheads="1"/>
              </p:cNvSpPr>
              <p:nvPr/>
            </p:nvSpPr>
            <p:spPr bwMode="auto">
              <a:xfrm rot="5400000">
                <a:off x="3191" y="1824"/>
                <a:ext cx="38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charset="0"/>
                  </a:rPr>
                  <a:t>ALU</a:t>
                </a:r>
              </a:p>
            </p:txBody>
          </p:sp>
        </p:grpSp>
        <p:grpSp>
          <p:nvGrpSpPr>
            <p:cNvPr id="5" name="Group 19"/>
            <p:cNvGrpSpPr>
              <a:grpSpLocks/>
            </p:cNvGrpSpPr>
            <p:nvPr/>
          </p:nvGrpSpPr>
          <p:grpSpPr bwMode="auto">
            <a:xfrm>
              <a:off x="2287" y="1992"/>
              <a:ext cx="340" cy="289"/>
              <a:chOff x="2362" y="1797"/>
              <a:chExt cx="340" cy="289"/>
            </a:xfrm>
          </p:grpSpPr>
          <p:sp>
            <p:nvSpPr>
              <p:cNvPr id="59546" name="Rectangle 20"/>
              <p:cNvSpPr>
                <a:spLocks noChangeArrowheads="1"/>
              </p:cNvSpPr>
              <p:nvPr/>
            </p:nvSpPr>
            <p:spPr bwMode="auto">
              <a:xfrm>
                <a:off x="2368" y="1799"/>
                <a:ext cx="228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7" tIns="44450" rIns="90487" bIns="44450">
                <a:spAutoFit/>
              </a:bodyPr>
              <a:lstStyle/>
              <a:p>
                <a:pPr algn="ctr"/>
                <a:r>
                  <a:rPr lang="en-US" sz="1600" b="1">
                    <a:solidFill>
                      <a:schemeClr val="tx1"/>
                    </a:solidFill>
                    <a:latin typeface="Times" charset="0"/>
                  </a:rPr>
                  <a:t>I$</a:t>
                </a:r>
              </a:p>
            </p:txBody>
          </p:sp>
          <p:grpSp>
            <p:nvGrpSpPr>
              <p:cNvPr id="6" name="Group 21"/>
              <p:cNvGrpSpPr>
                <a:grpSpLocks/>
              </p:cNvGrpSpPr>
              <p:nvPr/>
            </p:nvGrpSpPr>
            <p:grpSpPr bwMode="auto">
              <a:xfrm>
                <a:off x="2362" y="1797"/>
                <a:ext cx="340" cy="289"/>
                <a:chOff x="2362" y="1797"/>
                <a:chExt cx="340" cy="289"/>
              </a:xfrm>
            </p:grpSpPr>
            <p:sp>
              <p:nvSpPr>
                <p:cNvPr id="59548" name="Freeform 22"/>
                <p:cNvSpPr>
                  <a:spLocks/>
                </p:cNvSpPr>
                <p:nvPr/>
              </p:nvSpPr>
              <p:spPr bwMode="auto">
                <a:xfrm>
                  <a:off x="2362" y="1797"/>
                  <a:ext cx="170" cy="289"/>
                </a:xfrm>
                <a:custGeom>
                  <a:avLst/>
                  <a:gdLst>
                    <a:gd name="T0" fmla="*/ 169 w 170"/>
                    <a:gd name="T1" fmla="*/ 0 h 289"/>
                    <a:gd name="T2" fmla="*/ 0 w 170"/>
                    <a:gd name="T3" fmla="*/ 0 h 289"/>
                    <a:gd name="T4" fmla="*/ 0 w 170"/>
                    <a:gd name="T5" fmla="*/ 288 h 289"/>
                    <a:gd name="T6" fmla="*/ 169 w 170"/>
                    <a:gd name="T7" fmla="*/ 288 h 289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70"/>
                    <a:gd name="T13" fmla="*/ 0 h 289"/>
                    <a:gd name="T14" fmla="*/ 170 w 170"/>
                    <a:gd name="T15" fmla="*/ 289 h 289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70" h="289">
                      <a:moveTo>
                        <a:pt x="169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9" y="288"/>
                      </a:lnTo>
                    </a:path>
                  </a:pathLst>
                </a:custGeom>
                <a:noFill/>
                <a:ln w="25400" cap="rnd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549" name="Freeform 23"/>
                <p:cNvSpPr>
                  <a:spLocks/>
                </p:cNvSpPr>
                <p:nvPr/>
              </p:nvSpPr>
              <p:spPr bwMode="auto">
                <a:xfrm>
                  <a:off x="2531" y="1797"/>
                  <a:ext cx="171" cy="289"/>
                </a:xfrm>
                <a:custGeom>
                  <a:avLst/>
                  <a:gdLst>
                    <a:gd name="T0" fmla="*/ 0 w 171"/>
                    <a:gd name="T1" fmla="*/ 0 h 289"/>
                    <a:gd name="T2" fmla="*/ 170 w 171"/>
                    <a:gd name="T3" fmla="*/ 0 h 289"/>
                    <a:gd name="T4" fmla="*/ 170 w 171"/>
                    <a:gd name="T5" fmla="*/ 288 h 289"/>
                    <a:gd name="T6" fmla="*/ 0 w 171"/>
                    <a:gd name="T7" fmla="*/ 288 h 289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71"/>
                    <a:gd name="T13" fmla="*/ 0 h 289"/>
                    <a:gd name="T14" fmla="*/ 171 w 171"/>
                    <a:gd name="T15" fmla="*/ 289 h 289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71" h="289">
                      <a:moveTo>
                        <a:pt x="0" y="0"/>
                      </a:moveTo>
                      <a:lnTo>
                        <a:pt x="170" y="0"/>
                      </a:lnTo>
                      <a:lnTo>
                        <a:pt x="170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59528" name="Rectangle 24"/>
            <p:cNvSpPr>
              <a:spLocks noChangeArrowheads="1"/>
            </p:cNvSpPr>
            <p:nvPr/>
          </p:nvSpPr>
          <p:spPr bwMode="auto">
            <a:xfrm>
              <a:off x="2728" y="1999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charset="0"/>
                </a:rPr>
                <a:t>Reg</a:t>
              </a:r>
            </a:p>
          </p:txBody>
        </p:sp>
        <p:sp>
          <p:nvSpPr>
            <p:cNvPr id="59529" name="Freeform 25"/>
            <p:cNvSpPr>
              <a:spLocks/>
            </p:cNvSpPr>
            <p:nvPr/>
          </p:nvSpPr>
          <p:spPr bwMode="auto">
            <a:xfrm>
              <a:off x="2747" y="1992"/>
              <a:ext cx="149" cy="289"/>
            </a:xfrm>
            <a:custGeom>
              <a:avLst/>
              <a:gdLst>
                <a:gd name="T0" fmla="*/ 148 w 149"/>
                <a:gd name="T1" fmla="*/ 0 h 289"/>
                <a:gd name="T2" fmla="*/ 0 w 149"/>
                <a:gd name="T3" fmla="*/ 0 h 289"/>
                <a:gd name="T4" fmla="*/ 0 w 149"/>
                <a:gd name="T5" fmla="*/ 288 h 289"/>
                <a:gd name="T6" fmla="*/ 148 w 149"/>
                <a:gd name="T7" fmla="*/ 288 h 28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49"/>
                <a:gd name="T13" fmla="*/ 0 h 289"/>
                <a:gd name="T14" fmla="*/ 149 w 149"/>
                <a:gd name="T15" fmla="*/ 289 h 28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49" h="289">
                  <a:moveTo>
                    <a:pt x="148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148" y="288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530" name="Line 26"/>
            <p:cNvSpPr>
              <a:spLocks noChangeShapeType="1"/>
            </p:cNvSpPr>
            <p:nvPr/>
          </p:nvSpPr>
          <p:spPr bwMode="auto">
            <a:xfrm>
              <a:off x="2632" y="2136"/>
              <a:ext cx="9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31" name="Freeform 27"/>
            <p:cNvSpPr>
              <a:spLocks/>
            </p:cNvSpPr>
            <p:nvPr/>
          </p:nvSpPr>
          <p:spPr bwMode="auto">
            <a:xfrm>
              <a:off x="2694" y="2040"/>
              <a:ext cx="48" cy="97"/>
            </a:xfrm>
            <a:custGeom>
              <a:avLst/>
              <a:gdLst>
                <a:gd name="T0" fmla="*/ 0 w 48"/>
                <a:gd name="T1" fmla="*/ 96 h 97"/>
                <a:gd name="T2" fmla="*/ 0 w 48"/>
                <a:gd name="T3" fmla="*/ 0 h 97"/>
                <a:gd name="T4" fmla="*/ 47 w 48"/>
                <a:gd name="T5" fmla="*/ 0 h 97"/>
                <a:gd name="T6" fmla="*/ 47 w 48"/>
                <a:gd name="T7" fmla="*/ 0 h 9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8"/>
                <a:gd name="T13" fmla="*/ 0 h 97"/>
                <a:gd name="T14" fmla="*/ 48 w 48"/>
                <a:gd name="T15" fmla="*/ 97 h 9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8" h="97">
                  <a:moveTo>
                    <a:pt x="0" y="96"/>
                  </a:moveTo>
                  <a:lnTo>
                    <a:pt x="0" y="0"/>
                  </a:lnTo>
                  <a:lnTo>
                    <a:pt x="47" y="0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532" name="Line 28"/>
            <p:cNvSpPr>
              <a:spLocks noChangeShapeType="1"/>
            </p:cNvSpPr>
            <p:nvPr/>
          </p:nvSpPr>
          <p:spPr bwMode="auto">
            <a:xfrm>
              <a:off x="3048" y="2040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33" name="Rectangle 29"/>
            <p:cNvSpPr>
              <a:spLocks noChangeArrowheads="1"/>
            </p:cNvSpPr>
            <p:nvPr/>
          </p:nvSpPr>
          <p:spPr bwMode="auto">
            <a:xfrm>
              <a:off x="3545" y="1994"/>
              <a:ext cx="302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charset="0"/>
                </a:rPr>
                <a:t> D$</a:t>
              </a:r>
            </a:p>
          </p:txBody>
        </p:sp>
        <p:grpSp>
          <p:nvGrpSpPr>
            <p:cNvPr id="7" name="Group 30"/>
            <p:cNvGrpSpPr>
              <a:grpSpLocks/>
            </p:cNvGrpSpPr>
            <p:nvPr/>
          </p:nvGrpSpPr>
          <p:grpSpPr bwMode="auto">
            <a:xfrm>
              <a:off x="3596" y="1992"/>
              <a:ext cx="325" cy="289"/>
              <a:chOff x="3671" y="1797"/>
              <a:chExt cx="325" cy="289"/>
            </a:xfrm>
          </p:grpSpPr>
          <p:sp>
            <p:nvSpPr>
              <p:cNvPr id="59544" name="Freeform 31"/>
              <p:cNvSpPr>
                <a:spLocks/>
              </p:cNvSpPr>
              <p:nvPr/>
            </p:nvSpPr>
            <p:spPr bwMode="auto">
              <a:xfrm>
                <a:off x="3671" y="1797"/>
                <a:ext cx="162" cy="289"/>
              </a:xfrm>
              <a:custGeom>
                <a:avLst/>
                <a:gdLst>
                  <a:gd name="T0" fmla="*/ 161 w 162"/>
                  <a:gd name="T1" fmla="*/ 0 h 289"/>
                  <a:gd name="T2" fmla="*/ 0 w 162"/>
                  <a:gd name="T3" fmla="*/ 0 h 289"/>
                  <a:gd name="T4" fmla="*/ 0 w 162"/>
                  <a:gd name="T5" fmla="*/ 288 h 289"/>
                  <a:gd name="T6" fmla="*/ 161 w 162"/>
                  <a:gd name="T7" fmla="*/ 288 h 28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62"/>
                  <a:gd name="T13" fmla="*/ 0 h 289"/>
                  <a:gd name="T14" fmla="*/ 162 w 162"/>
                  <a:gd name="T15" fmla="*/ 289 h 28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62" h="289">
                    <a:moveTo>
                      <a:pt x="16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1" y="288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545" name="Freeform 32"/>
              <p:cNvSpPr>
                <a:spLocks/>
              </p:cNvSpPr>
              <p:nvPr/>
            </p:nvSpPr>
            <p:spPr bwMode="auto">
              <a:xfrm>
                <a:off x="3832" y="1797"/>
                <a:ext cx="164" cy="289"/>
              </a:xfrm>
              <a:custGeom>
                <a:avLst/>
                <a:gdLst>
                  <a:gd name="T0" fmla="*/ 0 w 164"/>
                  <a:gd name="T1" fmla="*/ 0 h 289"/>
                  <a:gd name="T2" fmla="*/ 163 w 164"/>
                  <a:gd name="T3" fmla="*/ 0 h 289"/>
                  <a:gd name="T4" fmla="*/ 163 w 164"/>
                  <a:gd name="T5" fmla="*/ 288 h 289"/>
                  <a:gd name="T6" fmla="*/ 0 w 164"/>
                  <a:gd name="T7" fmla="*/ 288 h 28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64"/>
                  <a:gd name="T13" fmla="*/ 0 h 289"/>
                  <a:gd name="T14" fmla="*/ 164 w 164"/>
                  <a:gd name="T15" fmla="*/ 289 h 28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64" h="289">
                    <a:moveTo>
                      <a:pt x="0" y="0"/>
                    </a:moveTo>
                    <a:lnTo>
                      <a:pt x="163" y="0"/>
                    </a:lnTo>
                    <a:lnTo>
                      <a:pt x="163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9535" name="Rectangle 33"/>
            <p:cNvSpPr>
              <a:spLocks noChangeArrowheads="1"/>
            </p:cNvSpPr>
            <p:nvPr/>
          </p:nvSpPr>
          <p:spPr bwMode="auto">
            <a:xfrm>
              <a:off x="4037" y="1994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charset="0"/>
                </a:rPr>
                <a:t>Reg</a:t>
              </a:r>
            </a:p>
          </p:txBody>
        </p:sp>
        <p:grpSp>
          <p:nvGrpSpPr>
            <p:cNvPr id="8" name="Group 34"/>
            <p:cNvGrpSpPr>
              <a:grpSpLocks/>
            </p:cNvGrpSpPr>
            <p:nvPr/>
          </p:nvGrpSpPr>
          <p:grpSpPr bwMode="auto">
            <a:xfrm>
              <a:off x="4064" y="1992"/>
              <a:ext cx="284" cy="289"/>
              <a:chOff x="4139" y="1797"/>
              <a:chExt cx="284" cy="289"/>
            </a:xfrm>
          </p:grpSpPr>
          <p:sp>
            <p:nvSpPr>
              <p:cNvPr id="59542" name="Freeform 35"/>
              <p:cNvSpPr>
                <a:spLocks/>
              </p:cNvSpPr>
              <p:nvPr/>
            </p:nvSpPr>
            <p:spPr bwMode="auto">
              <a:xfrm>
                <a:off x="4139" y="1797"/>
                <a:ext cx="142" cy="289"/>
              </a:xfrm>
              <a:custGeom>
                <a:avLst/>
                <a:gdLst>
                  <a:gd name="T0" fmla="*/ 141 w 142"/>
                  <a:gd name="T1" fmla="*/ 0 h 289"/>
                  <a:gd name="T2" fmla="*/ 0 w 142"/>
                  <a:gd name="T3" fmla="*/ 0 h 289"/>
                  <a:gd name="T4" fmla="*/ 0 w 142"/>
                  <a:gd name="T5" fmla="*/ 288 h 289"/>
                  <a:gd name="T6" fmla="*/ 141 w 142"/>
                  <a:gd name="T7" fmla="*/ 288 h 28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2"/>
                  <a:gd name="T13" fmla="*/ 0 h 289"/>
                  <a:gd name="T14" fmla="*/ 142 w 142"/>
                  <a:gd name="T15" fmla="*/ 289 h 28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2" h="289">
                    <a:moveTo>
                      <a:pt x="14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1" y="288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543" name="Freeform 36"/>
              <p:cNvSpPr>
                <a:spLocks/>
              </p:cNvSpPr>
              <p:nvPr/>
            </p:nvSpPr>
            <p:spPr bwMode="auto">
              <a:xfrm>
                <a:off x="4280" y="1797"/>
                <a:ext cx="143" cy="289"/>
              </a:xfrm>
              <a:custGeom>
                <a:avLst/>
                <a:gdLst>
                  <a:gd name="T0" fmla="*/ 0 w 143"/>
                  <a:gd name="T1" fmla="*/ 0 h 289"/>
                  <a:gd name="T2" fmla="*/ 142 w 143"/>
                  <a:gd name="T3" fmla="*/ 0 h 289"/>
                  <a:gd name="T4" fmla="*/ 142 w 143"/>
                  <a:gd name="T5" fmla="*/ 288 h 289"/>
                  <a:gd name="T6" fmla="*/ 0 w 143"/>
                  <a:gd name="T7" fmla="*/ 288 h 28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3"/>
                  <a:gd name="T13" fmla="*/ 0 h 289"/>
                  <a:gd name="T14" fmla="*/ 143 w 143"/>
                  <a:gd name="T15" fmla="*/ 289 h 28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3" h="289">
                    <a:moveTo>
                      <a:pt x="0" y="0"/>
                    </a:moveTo>
                    <a:lnTo>
                      <a:pt x="142" y="0"/>
                    </a:lnTo>
                    <a:lnTo>
                      <a:pt x="142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9537" name="Line 37"/>
            <p:cNvSpPr>
              <a:spLocks noChangeShapeType="1"/>
            </p:cNvSpPr>
            <p:nvPr/>
          </p:nvSpPr>
          <p:spPr bwMode="auto">
            <a:xfrm>
              <a:off x="3917" y="2136"/>
              <a:ext cx="13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38" name="Line 38"/>
            <p:cNvSpPr>
              <a:spLocks noChangeShapeType="1"/>
            </p:cNvSpPr>
            <p:nvPr/>
          </p:nvSpPr>
          <p:spPr bwMode="auto">
            <a:xfrm>
              <a:off x="3433" y="2136"/>
              <a:ext cx="15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39" name="Freeform 39"/>
            <p:cNvSpPr>
              <a:spLocks/>
            </p:cNvSpPr>
            <p:nvPr/>
          </p:nvSpPr>
          <p:spPr bwMode="auto">
            <a:xfrm>
              <a:off x="3554" y="2136"/>
              <a:ext cx="431" cy="193"/>
            </a:xfrm>
            <a:custGeom>
              <a:avLst/>
              <a:gdLst>
                <a:gd name="T0" fmla="*/ 0 w 431"/>
                <a:gd name="T1" fmla="*/ 0 h 193"/>
                <a:gd name="T2" fmla="*/ 0 w 431"/>
                <a:gd name="T3" fmla="*/ 192 h 193"/>
                <a:gd name="T4" fmla="*/ 391 w 431"/>
                <a:gd name="T5" fmla="*/ 192 h 193"/>
                <a:gd name="T6" fmla="*/ 391 w 431"/>
                <a:gd name="T7" fmla="*/ 64 h 193"/>
                <a:gd name="T8" fmla="*/ 430 w 431"/>
                <a:gd name="T9" fmla="*/ 0 h 1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31"/>
                <a:gd name="T16" fmla="*/ 0 h 193"/>
                <a:gd name="T17" fmla="*/ 431 w 431"/>
                <a:gd name="T18" fmla="*/ 193 h 1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31" h="193">
                  <a:moveTo>
                    <a:pt x="0" y="0"/>
                  </a:moveTo>
                  <a:lnTo>
                    <a:pt x="0" y="192"/>
                  </a:lnTo>
                  <a:lnTo>
                    <a:pt x="391" y="192"/>
                  </a:lnTo>
                  <a:lnTo>
                    <a:pt x="391" y="64"/>
                  </a:lnTo>
                  <a:lnTo>
                    <a:pt x="430" y="0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540" name="Line 40"/>
            <p:cNvSpPr>
              <a:spLocks noChangeShapeType="1"/>
            </p:cNvSpPr>
            <p:nvPr/>
          </p:nvSpPr>
          <p:spPr bwMode="auto">
            <a:xfrm>
              <a:off x="3048" y="2232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41" name="Freeform 41"/>
            <p:cNvSpPr>
              <a:spLocks/>
            </p:cNvSpPr>
            <p:nvPr/>
          </p:nvSpPr>
          <p:spPr bwMode="auto">
            <a:xfrm>
              <a:off x="3141" y="2131"/>
              <a:ext cx="337" cy="278"/>
            </a:xfrm>
            <a:custGeom>
              <a:avLst/>
              <a:gdLst>
                <a:gd name="T0" fmla="*/ 0 w 337"/>
                <a:gd name="T1" fmla="*/ 101 h 278"/>
                <a:gd name="T2" fmla="*/ 0 w 337"/>
                <a:gd name="T3" fmla="*/ 277 h 278"/>
                <a:gd name="T4" fmla="*/ 294 w 337"/>
                <a:gd name="T5" fmla="*/ 277 h 278"/>
                <a:gd name="T6" fmla="*/ 294 w 337"/>
                <a:gd name="T7" fmla="*/ 90 h 278"/>
                <a:gd name="T8" fmla="*/ 336 w 337"/>
                <a:gd name="T9" fmla="*/ 0 h 27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37"/>
                <a:gd name="T16" fmla="*/ 0 h 278"/>
                <a:gd name="T17" fmla="*/ 337 w 337"/>
                <a:gd name="T18" fmla="*/ 278 h 27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37" h="278">
                  <a:moveTo>
                    <a:pt x="0" y="101"/>
                  </a:moveTo>
                  <a:lnTo>
                    <a:pt x="0" y="277"/>
                  </a:lnTo>
                  <a:lnTo>
                    <a:pt x="294" y="277"/>
                  </a:lnTo>
                  <a:lnTo>
                    <a:pt x="294" y="90"/>
                  </a:lnTo>
                  <a:lnTo>
                    <a:pt x="336" y="0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" name="Group 42"/>
          <p:cNvGrpSpPr>
            <a:grpSpLocks/>
          </p:cNvGrpSpPr>
          <p:nvPr/>
        </p:nvGrpSpPr>
        <p:grpSpPr bwMode="auto">
          <a:xfrm>
            <a:off x="814635" y="4054957"/>
            <a:ext cx="6894512" cy="814388"/>
            <a:chOff x="448" y="2344"/>
            <a:chExt cx="4343" cy="513"/>
          </a:xfrm>
        </p:grpSpPr>
        <p:sp>
          <p:nvSpPr>
            <p:cNvPr id="59496" name="Line 43"/>
            <p:cNvSpPr>
              <a:spLocks noChangeShapeType="1"/>
            </p:cNvSpPr>
            <p:nvPr/>
          </p:nvSpPr>
          <p:spPr bwMode="auto">
            <a:xfrm>
              <a:off x="3475" y="2488"/>
              <a:ext cx="17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97" name="Freeform 44" descr="25%"/>
            <p:cNvSpPr>
              <a:spLocks/>
            </p:cNvSpPr>
            <p:nvPr/>
          </p:nvSpPr>
          <p:spPr bwMode="auto">
            <a:xfrm>
              <a:off x="3322" y="2440"/>
              <a:ext cx="148" cy="289"/>
            </a:xfrm>
            <a:custGeom>
              <a:avLst/>
              <a:gdLst>
                <a:gd name="T0" fmla="*/ 0 w 148"/>
                <a:gd name="T1" fmla="*/ 0 h 289"/>
                <a:gd name="T2" fmla="*/ 147 w 148"/>
                <a:gd name="T3" fmla="*/ 0 h 289"/>
                <a:gd name="T4" fmla="*/ 147 w 148"/>
                <a:gd name="T5" fmla="*/ 288 h 289"/>
                <a:gd name="T6" fmla="*/ 0 w 148"/>
                <a:gd name="T7" fmla="*/ 288 h 28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48"/>
                <a:gd name="T13" fmla="*/ 0 h 289"/>
                <a:gd name="T14" fmla="*/ 148 w 148"/>
                <a:gd name="T15" fmla="*/ 289 h 28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48" h="289">
                  <a:moveTo>
                    <a:pt x="0" y="0"/>
                  </a:moveTo>
                  <a:lnTo>
                    <a:pt x="147" y="0"/>
                  </a:lnTo>
                  <a:lnTo>
                    <a:pt x="147" y="288"/>
                  </a:lnTo>
                  <a:lnTo>
                    <a:pt x="0" y="288"/>
                  </a:lnTo>
                </a:path>
              </a:pathLst>
            </a:custGeom>
            <a:pattFill prst="pct25">
              <a:fgClr>
                <a:schemeClr val="accent1"/>
              </a:fgClr>
              <a:bgClr>
                <a:srgbClr val="FFFFFF"/>
              </a:bgClr>
            </a:pattFill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498" name="Rectangle 45"/>
            <p:cNvSpPr>
              <a:spLocks noChangeArrowheads="1"/>
            </p:cNvSpPr>
            <p:nvPr/>
          </p:nvSpPr>
          <p:spPr bwMode="auto">
            <a:xfrm>
              <a:off x="448" y="2449"/>
              <a:ext cx="1462" cy="28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400" b="1" dirty="0">
                  <a:solidFill>
                    <a:schemeClr val="tx1"/>
                  </a:solidFill>
                  <a:latin typeface="Arial" pitchFamily="34" charset="0"/>
                </a:rPr>
                <a:t>and $t5,</a:t>
              </a:r>
              <a:r>
                <a:rPr lang="en-US" sz="2400" b="1" u="sng" dirty="0">
                  <a:solidFill>
                    <a:srgbClr val="FC0128"/>
                  </a:solidFill>
                  <a:latin typeface="Arial" pitchFamily="34" charset="0"/>
                </a:rPr>
                <a:t>$t0</a:t>
              </a:r>
              <a:r>
                <a:rPr lang="en-US" sz="2400" b="1" dirty="0">
                  <a:solidFill>
                    <a:schemeClr val="tx1"/>
                  </a:solidFill>
                  <a:latin typeface="Arial" pitchFamily="34" charset="0"/>
                </a:rPr>
                <a:t>,$t6</a:t>
              </a:r>
            </a:p>
          </p:txBody>
        </p:sp>
        <p:sp>
          <p:nvSpPr>
            <p:cNvPr id="59499" name="Freeform 46"/>
            <p:cNvSpPr>
              <a:spLocks/>
            </p:cNvSpPr>
            <p:nvPr/>
          </p:nvSpPr>
          <p:spPr bwMode="auto">
            <a:xfrm>
              <a:off x="3981" y="2584"/>
              <a:ext cx="431" cy="193"/>
            </a:xfrm>
            <a:custGeom>
              <a:avLst/>
              <a:gdLst>
                <a:gd name="T0" fmla="*/ 0 w 431"/>
                <a:gd name="T1" fmla="*/ 0 h 193"/>
                <a:gd name="T2" fmla="*/ 0 w 431"/>
                <a:gd name="T3" fmla="*/ 192 h 193"/>
                <a:gd name="T4" fmla="*/ 391 w 431"/>
                <a:gd name="T5" fmla="*/ 192 h 193"/>
                <a:gd name="T6" fmla="*/ 391 w 431"/>
                <a:gd name="T7" fmla="*/ 64 h 193"/>
                <a:gd name="T8" fmla="*/ 430 w 431"/>
                <a:gd name="T9" fmla="*/ 0 h 1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31"/>
                <a:gd name="T16" fmla="*/ 0 h 193"/>
                <a:gd name="T17" fmla="*/ 431 w 431"/>
                <a:gd name="T18" fmla="*/ 193 h 1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31" h="193">
                  <a:moveTo>
                    <a:pt x="0" y="0"/>
                  </a:moveTo>
                  <a:lnTo>
                    <a:pt x="0" y="192"/>
                  </a:lnTo>
                  <a:lnTo>
                    <a:pt x="391" y="192"/>
                  </a:lnTo>
                  <a:lnTo>
                    <a:pt x="391" y="64"/>
                  </a:lnTo>
                  <a:lnTo>
                    <a:pt x="430" y="0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" name="Group 47"/>
            <p:cNvGrpSpPr>
              <a:grpSpLocks/>
            </p:cNvGrpSpPr>
            <p:nvPr/>
          </p:nvGrpSpPr>
          <p:grpSpPr bwMode="auto">
            <a:xfrm>
              <a:off x="3630" y="2344"/>
              <a:ext cx="223" cy="481"/>
              <a:chOff x="3705" y="2149"/>
              <a:chExt cx="223" cy="481"/>
            </a:xfrm>
          </p:grpSpPr>
          <p:sp>
            <p:nvSpPr>
              <p:cNvPr id="59522" name="Freeform 48"/>
              <p:cNvSpPr>
                <a:spLocks/>
              </p:cNvSpPr>
              <p:nvPr/>
            </p:nvSpPr>
            <p:spPr bwMode="auto">
              <a:xfrm>
                <a:off x="3715" y="2149"/>
                <a:ext cx="213" cy="481"/>
              </a:xfrm>
              <a:custGeom>
                <a:avLst/>
                <a:gdLst>
                  <a:gd name="T0" fmla="*/ 0 w 213"/>
                  <a:gd name="T1" fmla="*/ 320 h 481"/>
                  <a:gd name="T2" fmla="*/ 71 w 213"/>
                  <a:gd name="T3" fmla="*/ 240 h 481"/>
                  <a:gd name="T4" fmla="*/ 0 w 213"/>
                  <a:gd name="T5" fmla="*/ 160 h 481"/>
                  <a:gd name="T6" fmla="*/ 0 w 213"/>
                  <a:gd name="T7" fmla="*/ 0 h 481"/>
                  <a:gd name="T8" fmla="*/ 212 w 213"/>
                  <a:gd name="T9" fmla="*/ 160 h 481"/>
                  <a:gd name="T10" fmla="*/ 212 w 213"/>
                  <a:gd name="T11" fmla="*/ 320 h 481"/>
                  <a:gd name="T12" fmla="*/ 0 w 213"/>
                  <a:gd name="T13" fmla="*/ 480 h 481"/>
                  <a:gd name="T14" fmla="*/ 0 w 213"/>
                  <a:gd name="T15" fmla="*/ 320 h 48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13"/>
                  <a:gd name="T25" fmla="*/ 0 h 481"/>
                  <a:gd name="T26" fmla="*/ 213 w 213"/>
                  <a:gd name="T27" fmla="*/ 481 h 481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13" h="481">
                    <a:moveTo>
                      <a:pt x="0" y="320"/>
                    </a:moveTo>
                    <a:lnTo>
                      <a:pt x="71" y="240"/>
                    </a:lnTo>
                    <a:lnTo>
                      <a:pt x="0" y="160"/>
                    </a:lnTo>
                    <a:lnTo>
                      <a:pt x="0" y="0"/>
                    </a:lnTo>
                    <a:lnTo>
                      <a:pt x="212" y="160"/>
                    </a:lnTo>
                    <a:lnTo>
                      <a:pt x="212" y="320"/>
                    </a:lnTo>
                    <a:lnTo>
                      <a:pt x="0" y="480"/>
                    </a:lnTo>
                    <a:lnTo>
                      <a:pt x="0" y="320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523" name="Rectangle 49"/>
              <p:cNvSpPr>
                <a:spLocks noChangeArrowheads="1"/>
              </p:cNvSpPr>
              <p:nvPr/>
            </p:nvSpPr>
            <p:spPr bwMode="auto">
              <a:xfrm rot="5400000">
                <a:off x="3618" y="2272"/>
                <a:ext cx="38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charset="0"/>
                  </a:rPr>
                  <a:t>ALU</a:t>
                </a:r>
              </a:p>
            </p:txBody>
          </p:sp>
        </p:grpSp>
        <p:grpSp>
          <p:nvGrpSpPr>
            <p:cNvPr id="11" name="Group 50"/>
            <p:cNvGrpSpPr>
              <a:grpSpLocks/>
            </p:cNvGrpSpPr>
            <p:nvPr/>
          </p:nvGrpSpPr>
          <p:grpSpPr bwMode="auto">
            <a:xfrm>
              <a:off x="2714" y="2440"/>
              <a:ext cx="340" cy="289"/>
              <a:chOff x="2789" y="2245"/>
              <a:chExt cx="340" cy="289"/>
            </a:xfrm>
          </p:grpSpPr>
          <p:sp>
            <p:nvSpPr>
              <p:cNvPr id="59518" name="Rectangle 51"/>
              <p:cNvSpPr>
                <a:spLocks noChangeArrowheads="1"/>
              </p:cNvSpPr>
              <p:nvPr/>
            </p:nvSpPr>
            <p:spPr bwMode="auto">
              <a:xfrm>
                <a:off x="2795" y="2247"/>
                <a:ext cx="228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7" tIns="44450" rIns="90487" bIns="44450">
                <a:spAutoFit/>
              </a:bodyPr>
              <a:lstStyle/>
              <a:p>
                <a:pPr algn="ctr"/>
                <a:r>
                  <a:rPr lang="en-US" sz="1600" b="1">
                    <a:solidFill>
                      <a:schemeClr val="tx1"/>
                    </a:solidFill>
                    <a:latin typeface="Times" charset="0"/>
                  </a:rPr>
                  <a:t>I$</a:t>
                </a:r>
              </a:p>
            </p:txBody>
          </p:sp>
          <p:grpSp>
            <p:nvGrpSpPr>
              <p:cNvPr id="12" name="Group 52"/>
              <p:cNvGrpSpPr>
                <a:grpSpLocks/>
              </p:cNvGrpSpPr>
              <p:nvPr/>
            </p:nvGrpSpPr>
            <p:grpSpPr bwMode="auto">
              <a:xfrm>
                <a:off x="2789" y="2245"/>
                <a:ext cx="340" cy="289"/>
                <a:chOff x="2789" y="2245"/>
                <a:chExt cx="340" cy="289"/>
              </a:xfrm>
            </p:grpSpPr>
            <p:sp>
              <p:nvSpPr>
                <p:cNvPr id="59520" name="Freeform 53"/>
                <p:cNvSpPr>
                  <a:spLocks/>
                </p:cNvSpPr>
                <p:nvPr/>
              </p:nvSpPr>
              <p:spPr bwMode="auto">
                <a:xfrm>
                  <a:off x="2789" y="2245"/>
                  <a:ext cx="170" cy="289"/>
                </a:xfrm>
                <a:custGeom>
                  <a:avLst/>
                  <a:gdLst>
                    <a:gd name="T0" fmla="*/ 169 w 170"/>
                    <a:gd name="T1" fmla="*/ 0 h 289"/>
                    <a:gd name="T2" fmla="*/ 0 w 170"/>
                    <a:gd name="T3" fmla="*/ 0 h 289"/>
                    <a:gd name="T4" fmla="*/ 0 w 170"/>
                    <a:gd name="T5" fmla="*/ 288 h 289"/>
                    <a:gd name="T6" fmla="*/ 169 w 170"/>
                    <a:gd name="T7" fmla="*/ 288 h 289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70"/>
                    <a:gd name="T13" fmla="*/ 0 h 289"/>
                    <a:gd name="T14" fmla="*/ 170 w 170"/>
                    <a:gd name="T15" fmla="*/ 289 h 289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70" h="289">
                      <a:moveTo>
                        <a:pt x="169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9" y="288"/>
                      </a:lnTo>
                    </a:path>
                  </a:pathLst>
                </a:custGeom>
                <a:noFill/>
                <a:ln w="25400" cap="rnd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521" name="Freeform 54"/>
                <p:cNvSpPr>
                  <a:spLocks/>
                </p:cNvSpPr>
                <p:nvPr/>
              </p:nvSpPr>
              <p:spPr bwMode="auto">
                <a:xfrm>
                  <a:off x="2958" y="2245"/>
                  <a:ext cx="171" cy="289"/>
                </a:xfrm>
                <a:custGeom>
                  <a:avLst/>
                  <a:gdLst>
                    <a:gd name="T0" fmla="*/ 0 w 171"/>
                    <a:gd name="T1" fmla="*/ 0 h 289"/>
                    <a:gd name="T2" fmla="*/ 170 w 171"/>
                    <a:gd name="T3" fmla="*/ 0 h 289"/>
                    <a:gd name="T4" fmla="*/ 170 w 171"/>
                    <a:gd name="T5" fmla="*/ 288 h 289"/>
                    <a:gd name="T6" fmla="*/ 0 w 171"/>
                    <a:gd name="T7" fmla="*/ 288 h 289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71"/>
                    <a:gd name="T13" fmla="*/ 0 h 289"/>
                    <a:gd name="T14" fmla="*/ 171 w 171"/>
                    <a:gd name="T15" fmla="*/ 289 h 289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71" h="289">
                      <a:moveTo>
                        <a:pt x="0" y="0"/>
                      </a:moveTo>
                      <a:lnTo>
                        <a:pt x="170" y="0"/>
                      </a:lnTo>
                      <a:lnTo>
                        <a:pt x="170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59502" name="Rectangle 55"/>
            <p:cNvSpPr>
              <a:spLocks noChangeArrowheads="1"/>
            </p:cNvSpPr>
            <p:nvPr/>
          </p:nvSpPr>
          <p:spPr bwMode="auto">
            <a:xfrm>
              <a:off x="3155" y="2447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charset="0"/>
                </a:rPr>
                <a:t>Reg</a:t>
              </a:r>
            </a:p>
          </p:txBody>
        </p:sp>
        <p:sp>
          <p:nvSpPr>
            <p:cNvPr id="59503" name="Freeform 56"/>
            <p:cNvSpPr>
              <a:spLocks/>
            </p:cNvSpPr>
            <p:nvPr/>
          </p:nvSpPr>
          <p:spPr bwMode="auto">
            <a:xfrm>
              <a:off x="3174" y="2440"/>
              <a:ext cx="149" cy="289"/>
            </a:xfrm>
            <a:custGeom>
              <a:avLst/>
              <a:gdLst>
                <a:gd name="T0" fmla="*/ 148 w 149"/>
                <a:gd name="T1" fmla="*/ 0 h 289"/>
                <a:gd name="T2" fmla="*/ 0 w 149"/>
                <a:gd name="T3" fmla="*/ 0 h 289"/>
                <a:gd name="T4" fmla="*/ 0 w 149"/>
                <a:gd name="T5" fmla="*/ 288 h 289"/>
                <a:gd name="T6" fmla="*/ 148 w 149"/>
                <a:gd name="T7" fmla="*/ 288 h 28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49"/>
                <a:gd name="T13" fmla="*/ 0 h 289"/>
                <a:gd name="T14" fmla="*/ 149 w 149"/>
                <a:gd name="T15" fmla="*/ 289 h 28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49" h="289">
                  <a:moveTo>
                    <a:pt x="148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148" y="288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504" name="Line 57"/>
            <p:cNvSpPr>
              <a:spLocks noChangeShapeType="1"/>
            </p:cNvSpPr>
            <p:nvPr/>
          </p:nvSpPr>
          <p:spPr bwMode="auto">
            <a:xfrm>
              <a:off x="3059" y="2584"/>
              <a:ext cx="9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05" name="Freeform 58"/>
            <p:cNvSpPr>
              <a:spLocks/>
            </p:cNvSpPr>
            <p:nvPr/>
          </p:nvSpPr>
          <p:spPr bwMode="auto">
            <a:xfrm>
              <a:off x="3121" y="2488"/>
              <a:ext cx="48" cy="97"/>
            </a:xfrm>
            <a:custGeom>
              <a:avLst/>
              <a:gdLst>
                <a:gd name="T0" fmla="*/ 0 w 48"/>
                <a:gd name="T1" fmla="*/ 96 h 97"/>
                <a:gd name="T2" fmla="*/ 0 w 48"/>
                <a:gd name="T3" fmla="*/ 0 h 97"/>
                <a:gd name="T4" fmla="*/ 47 w 48"/>
                <a:gd name="T5" fmla="*/ 0 h 97"/>
                <a:gd name="T6" fmla="*/ 47 w 48"/>
                <a:gd name="T7" fmla="*/ 0 h 9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8"/>
                <a:gd name="T13" fmla="*/ 0 h 97"/>
                <a:gd name="T14" fmla="*/ 48 w 48"/>
                <a:gd name="T15" fmla="*/ 97 h 9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8" h="97">
                  <a:moveTo>
                    <a:pt x="0" y="96"/>
                  </a:moveTo>
                  <a:lnTo>
                    <a:pt x="0" y="0"/>
                  </a:lnTo>
                  <a:lnTo>
                    <a:pt x="47" y="0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506" name="Rectangle 59"/>
            <p:cNvSpPr>
              <a:spLocks noChangeArrowheads="1"/>
            </p:cNvSpPr>
            <p:nvPr/>
          </p:nvSpPr>
          <p:spPr bwMode="auto">
            <a:xfrm>
              <a:off x="3972" y="2442"/>
              <a:ext cx="302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charset="0"/>
                </a:rPr>
                <a:t> D$</a:t>
              </a:r>
            </a:p>
          </p:txBody>
        </p:sp>
        <p:grpSp>
          <p:nvGrpSpPr>
            <p:cNvPr id="13" name="Group 60"/>
            <p:cNvGrpSpPr>
              <a:grpSpLocks/>
            </p:cNvGrpSpPr>
            <p:nvPr/>
          </p:nvGrpSpPr>
          <p:grpSpPr bwMode="auto">
            <a:xfrm>
              <a:off x="4023" y="2440"/>
              <a:ext cx="325" cy="289"/>
              <a:chOff x="4098" y="2245"/>
              <a:chExt cx="325" cy="289"/>
            </a:xfrm>
          </p:grpSpPr>
          <p:sp>
            <p:nvSpPr>
              <p:cNvPr id="59516" name="Freeform 61"/>
              <p:cNvSpPr>
                <a:spLocks/>
              </p:cNvSpPr>
              <p:nvPr/>
            </p:nvSpPr>
            <p:spPr bwMode="auto">
              <a:xfrm>
                <a:off x="4098" y="2245"/>
                <a:ext cx="162" cy="289"/>
              </a:xfrm>
              <a:custGeom>
                <a:avLst/>
                <a:gdLst>
                  <a:gd name="T0" fmla="*/ 161 w 162"/>
                  <a:gd name="T1" fmla="*/ 0 h 289"/>
                  <a:gd name="T2" fmla="*/ 0 w 162"/>
                  <a:gd name="T3" fmla="*/ 0 h 289"/>
                  <a:gd name="T4" fmla="*/ 0 w 162"/>
                  <a:gd name="T5" fmla="*/ 288 h 289"/>
                  <a:gd name="T6" fmla="*/ 161 w 162"/>
                  <a:gd name="T7" fmla="*/ 288 h 28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62"/>
                  <a:gd name="T13" fmla="*/ 0 h 289"/>
                  <a:gd name="T14" fmla="*/ 162 w 162"/>
                  <a:gd name="T15" fmla="*/ 289 h 28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62" h="289">
                    <a:moveTo>
                      <a:pt x="16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1" y="288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517" name="Freeform 62"/>
              <p:cNvSpPr>
                <a:spLocks/>
              </p:cNvSpPr>
              <p:nvPr/>
            </p:nvSpPr>
            <p:spPr bwMode="auto">
              <a:xfrm>
                <a:off x="4259" y="2245"/>
                <a:ext cx="164" cy="289"/>
              </a:xfrm>
              <a:custGeom>
                <a:avLst/>
                <a:gdLst>
                  <a:gd name="T0" fmla="*/ 0 w 164"/>
                  <a:gd name="T1" fmla="*/ 0 h 289"/>
                  <a:gd name="T2" fmla="*/ 163 w 164"/>
                  <a:gd name="T3" fmla="*/ 0 h 289"/>
                  <a:gd name="T4" fmla="*/ 163 w 164"/>
                  <a:gd name="T5" fmla="*/ 288 h 289"/>
                  <a:gd name="T6" fmla="*/ 0 w 164"/>
                  <a:gd name="T7" fmla="*/ 288 h 28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64"/>
                  <a:gd name="T13" fmla="*/ 0 h 289"/>
                  <a:gd name="T14" fmla="*/ 164 w 164"/>
                  <a:gd name="T15" fmla="*/ 289 h 28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64" h="289">
                    <a:moveTo>
                      <a:pt x="0" y="0"/>
                    </a:moveTo>
                    <a:lnTo>
                      <a:pt x="163" y="0"/>
                    </a:lnTo>
                    <a:lnTo>
                      <a:pt x="163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9508" name="Rectangle 63"/>
            <p:cNvSpPr>
              <a:spLocks noChangeArrowheads="1"/>
            </p:cNvSpPr>
            <p:nvPr/>
          </p:nvSpPr>
          <p:spPr bwMode="auto">
            <a:xfrm>
              <a:off x="4464" y="2442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charset="0"/>
                </a:rPr>
                <a:t>Reg</a:t>
              </a:r>
            </a:p>
          </p:txBody>
        </p:sp>
        <p:grpSp>
          <p:nvGrpSpPr>
            <p:cNvPr id="14" name="Group 64"/>
            <p:cNvGrpSpPr>
              <a:grpSpLocks/>
            </p:cNvGrpSpPr>
            <p:nvPr/>
          </p:nvGrpSpPr>
          <p:grpSpPr bwMode="auto">
            <a:xfrm>
              <a:off x="4491" y="2440"/>
              <a:ext cx="284" cy="289"/>
              <a:chOff x="4566" y="2245"/>
              <a:chExt cx="284" cy="289"/>
            </a:xfrm>
          </p:grpSpPr>
          <p:sp>
            <p:nvSpPr>
              <p:cNvPr id="59514" name="Freeform 65"/>
              <p:cNvSpPr>
                <a:spLocks/>
              </p:cNvSpPr>
              <p:nvPr/>
            </p:nvSpPr>
            <p:spPr bwMode="auto">
              <a:xfrm>
                <a:off x="4566" y="2245"/>
                <a:ext cx="142" cy="289"/>
              </a:xfrm>
              <a:custGeom>
                <a:avLst/>
                <a:gdLst>
                  <a:gd name="T0" fmla="*/ 141 w 142"/>
                  <a:gd name="T1" fmla="*/ 0 h 289"/>
                  <a:gd name="T2" fmla="*/ 0 w 142"/>
                  <a:gd name="T3" fmla="*/ 0 h 289"/>
                  <a:gd name="T4" fmla="*/ 0 w 142"/>
                  <a:gd name="T5" fmla="*/ 288 h 289"/>
                  <a:gd name="T6" fmla="*/ 141 w 142"/>
                  <a:gd name="T7" fmla="*/ 288 h 28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2"/>
                  <a:gd name="T13" fmla="*/ 0 h 289"/>
                  <a:gd name="T14" fmla="*/ 142 w 142"/>
                  <a:gd name="T15" fmla="*/ 289 h 28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2" h="289">
                    <a:moveTo>
                      <a:pt x="14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1" y="288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515" name="Freeform 66"/>
              <p:cNvSpPr>
                <a:spLocks/>
              </p:cNvSpPr>
              <p:nvPr/>
            </p:nvSpPr>
            <p:spPr bwMode="auto">
              <a:xfrm>
                <a:off x="4707" y="2245"/>
                <a:ext cx="143" cy="289"/>
              </a:xfrm>
              <a:custGeom>
                <a:avLst/>
                <a:gdLst>
                  <a:gd name="T0" fmla="*/ 0 w 143"/>
                  <a:gd name="T1" fmla="*/ 0 h 289"/>
                  <a:gd name="T2" fmla="*/ 142 w 143"/>
                  <a:gd name="T3" fmla="*/ 0 h 289"/>
                  <a:gd name="T4" fmla="*/ 142 w 143"/>
                  <a:gd name="T5" fmla="*/ 288 h 289"/>
                  <a:gd name="T6" fmla="*/ 0 w 143"/>
                  <a:gd name="T7" fmla="*/ 288 h 28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3"/>
                  <a:gd name="T13" fmla="*/ 0 h 289"/>
                  <a:gd name="T14" fmla="*/ 143 w 143"/>
                  <a:gd name="T15" fmla="*/ 289 h 28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3" h="289">
                    <a:moveTo>
                      <a:pt x="0" y="0"/>
                    </a:moveTo>
                    <a:lnTo>
                      <a:pt x="142" y="0"/>
                    </a:lnTo>
                    <a:lnTo>
                      <a:pt x="142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9510" name="Line 67"/>
            <p:cNvSpPr>
              <a:spLocks noChangeShapeType="1"/>
            </p:cNvSpPr>
            <p:nvPr/>
          </p:nvSpPr>
          <p:spPr bwMode="auto">
            <a:xfrm>
              <a:off x="4344" y="2584"/>
              <a:ext cx="13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11" name="Line 68"/>
            <p:cNvSpPr>
              <a:spLocks noChangeShapeType="1"/>
            </p:cNvSpPr>
            <p:nvPr/>
          </p:nvSpPr>
          <p:spPr bwMode="auto">
            <a:xfrm>
              <a:off x="3860" y="2584"/>
              <a:ext cx="15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12" name="Line 69"/>
            <p:cNvSpPr>
              <a:spLocks noChangeShapeType="1"/>
            </p:cNvSpPr>
            <p:nvPr/>
          </p:nvSpPr>
          <p:spPr bwMode="auto">
            <a:xfrm>
              <a:off x="3475" y="2680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13" name="Freeform 70"/>
            <p:cNvSpPr>
              <a:spLocks/>
            </p:cNvSpPr>
            <p:nvPr/>
          </p:nvSpPr>
          <p:spPr bwMode="auto">
            <a:xfrm>
              <a:off x="3568" y="2579"/>
              <a:ext cx="337" cy="278"/>
            </a:xfrm>
            <a:custGeom>
              <a:avLst/>
              <a:gdLst>
                <a:gd name="T0" fmla="*/ 0 w 337"/>
                <a:gd name="T1" fmla="*/ 101 h 278"/>
                <a:gd name="T2" fmla="*/ 0 w 337"/>
                <a:gd name="T3" fmla="*/ 277 h 278"/>
                <a:gd name="T4" fmla="*/ 294 w 337"/>
                <a:gd name="T5" fmla="*/ 277 h 278"/>
                <a:gd name="T6" fmla="*/ 294 w 337"/>
                <a:gd name="T7" fmla="*/ 90 h 278"/>
                <a:gd name="T8" fmla="*/ 336 w 337"/>
                <a:gd name="T9" fmla="*/ 0 h 27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37"/>
                <a:gd name="T16" fmla="*/ 0 h 278"/>
                <a:gd name="T17" fmla="*/ 337 w 337"/>
                <a:gd name="T18" fmla="*/ 278 h 27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37" h="278">
                  <a:moveTo>
                    <a:pt x="0" y="101"/>
                  </a:moveTo>
                  <a:lnTo>
                    <a:pt x="0" y="277"/>
                  </a:lnTo>
                  <a:lnTo>
                    <a:pt x="294" y="277"/>
                  </a:lnTo>
                  <a:lnTo>
                    <a:pt x="294" y="90"/>
                  </a:lnTo>
                  <a:lnTo>
                    <a:pt x="336" y="0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5" name="Group 71"/>
          <p:cNvGrpSpPr>
            <a:grpSpLocks/>
          </p:cNvGrpSpPr>
          <p:nvPr/>
        </p:nvGrpSpPr>
        <p:grpSpPr bwMode="auto">
          <a:xfrm>
            <a:off x="789235" y="4766157"/>
            <a:ext cx="7597775" cy="814388"/>
            <a:chOff x="432" y="2792"/>
            <a:chExt cx="4786" cy="513"/>
          </a:xfrm>
        </p:grpSpPr>
        <p:sp>
          <p:nvSpPr>
            <p:cNvPr id="59473" name="Line 72"/>
            <p:cNvSpPr>
              <a:spLocks noChangeShapeType="1"/>
            </p:cNvSpPr>
            <p:nvPr/>
          </p:nvSpPr>
          <p:spPr bwMode="auto">
            <a:xfrm>
              <a:off x="3902" y="2936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74" name="Freeform 73" descr="25%"/>
            <p:cNvSpPr>
              <a:spLocks/>
            </p:cNvSpPr>
            <p:nvPr/>
          </p:nvSpPr>
          <p:spPr bwMode="auto">
            <a:xfrm>
              <a:off x="3749" y="2888"/>
              <a:ext cx="148" cy="289"/>
            </a:xfrm>
            <a:custGeom>
              <a:avLst/>
              <a:gdLst>
                <a:gd name="T0" fmla="*/ 0 w 148"/>
                <a:gd name="T1" fmla="*/ 0 h 289"/>
                <a:gd name="T2" fmla="*/ 147 w 148"/>
                <a:gd name="T3" fmla="*/ 0 h 289"/>
                <a:gd name="T4" fmla="*/ 147 w 148"/>
                <a:gd name="T5" fmla="*/ 288 h 289"/>
                <a:gd name="T6" fmla="*/ 0 w 148"/>
                <a:gd name="T7" fmla="*/ 288 h 28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48"/>
                <a:gd name="T13" fmla="*/ 0 h 289"/>
                <a:gd name="T14" fmla="*/ 148 w 148"/>
                <a:gd name="T15" fmla="*/ 289 h 28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48" h="289">
                  <a:moveTo>
                    <a:pt x="0" y="0"/>
                  </a:moveTo>
                  <a:lnTo>
                    <a:pt x="147" y="0"/>
                  </a:lnTo>
                  <a:lnTo>
                    <a:pt x="147" y="288"/>
                  </a:lnTo>
                  <a:lnTo>
                    <a:pt x="0" y="288"/>
                  </a:lnTo>
                </a:path>
              </a:pathLst>
            </a:custGeom>
            <a:pattFill prst="pct25">
              <a:fgClr>
                <a:schemeClr val="accent1"/>
              </a:fgClr>
              <a:bgClr>
                <a:srgbClr val="FFFFFF"/>
              </a:bgClr>
            </a:pattFill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475" name="Rectangle 74"/>
            <p:cNvSpPr>
              <a:spLocks noChangeArrowheads="1"/>
            </p:cNvSpPr>
            <p:nvPr/>
          </p:nvSpPr>
          <p:spPr bwMode="auto">
            <a:xfrm>
              <a:off x="432" y="2905"/>
              <a:ext cx="1472" cy="28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400" b="1" dirty="0">
                  <a:solidFill>
                    <a:schemeClr val="tx1"/>
                  </a:solidFill>
                  <a:latin typeface="Arial" pitchFamily="34" charset="0"/>
                </a:rPr>
                <a:t>or   $</a:t>
              </a:r>
              <a:r>
                <a:rPr lang="en-US" sz="2400" b="1" dirty="0" smtClean="0">
                  <a:solidFill>
                    <a:schemeClr val="tx1"/>
                  </a:solidFill>
                  <a:latin typeface="Arial" pitchFamily="34" charset="0"/>
                </a:rPr>
                <a:t>t7</a:t>
              </a:r>
              <a:r>
                <a:rPr lang="en-US" sz="2400" b="1" dirty="0" smtClean="0">
                  <a:latin typeface="Arial" pitchFamily="34" charset="0"/>
                </a:rPr>
                <a:t>,</a:t>
              </a:r>
              <a:r>
                <a:rPr lang="en-US" sz="2400" b="1" u="sng" dirty="0" smtClean="0">
                  <a:solidFill>
                    <a:srgbClr val="063DE8"/>
                  </a:solidFill>
                  <a:latin typeface="Arial" pitchFamily="34" charset="0"/>
                </a:rPr>
                <a:t>$</a:t>
              </a:r>
              <a:r>
                <a:rPr lang="en-US" sz="2400" b="1" u="sng" dirty="0" smtClean="0">
                  <a:solidFill>
                    <a:srgbClr val="063DE8"/>
                  </a:solidFill>
                  <a:latin typeface="Arial" pitchFamily="34" charset="0"/>
                </a:rPr>
                <a:t>t0</a:t>
              </a:r>
              <a:r>
                <a:rPr lang="en-US" sz="2400" b="1" dirty="0" smtClean="0">
                  <a:solidFill>
                    <a:schemeClr val="tx1"/>
                  </a:solidFill>
                  <a:latin typeface="Arial" pitchFamily="34" charset="0"/>
                </a:rPr>
                <a:t>,$</a:t>
              </a:r>
              <a:r>
                <a:rPr lang="en-US" sz="2400" b="1" dirty="0">
                  <a:solidFill>
                    <a:schemeClr val="tx1"/>
                  </a:solidFill>
                  <a:latin typeface="Arial" pitchFamily="34" charset="0"/>
                </a:rPr>
                <a:t>t8</a:t>
              </a:r>
            </a:p>
          </p:txBody>
        </p:sp>
        <p:sp>
          <p:nvSpPr>
            <p:cNvPr id="59476" name="Freeform 75"/>
            <p:cNvSpPr>
              <a:spLocks/>
            </p:cNvSpPr>
            <p:nvPr/>
          </p:nvSpPr>
          <p:spPr bwMode="auto">
            <a:xfrm>
              <a:off x="4067" y="2792"/>
              <a:ext cx="213" cy="481"/>
            </a:xfrm>
            <a:custGeom>
              <a:avLst/>
              <a:gdLst>
                <a:gd name="T0" fmla="*/ 0 w 213"/>
                <a:gd name="T1" fmla="*/ 320 h 481"/>
                <a:gd name="T2" fmla="*/ 71 w 213"/>
                <a:gd name="T3" fmla="*/ 240 h 481"/>
                <a:gd name="T4" fmla="*/ 0 w 213"/>
                <a:gd name="T5" fmla="*/ 160 h 481"/>
                <a:gd name="T6" fmla="*/ 0 w 213"/>
                <a:gd name="T7" fmla="*/ 0 h 481"/>
                <a:gd name="T8" fmla="*/ 212 w 213"/>
                <a:gd name="T9" fmla="*/ 160 h 481"/>
                <a:gd name="T10" fmla="*/ 212 w 213"/>
                <a:gd name="T11" fmla="*/ 320 h 481"/>
                <a:gd name="T12" fmla="*/ 0 w 213"/>
                <a:gd name="T13" fmla="*/ 480 h 481"/>
                <a:gd name="T14" fmla="*/ 0 w 213"/>
                <a:gd name="T15" fmla="*/ 320 h 48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13"/>
                <a:gd name="T25" fmla="*/ 0 h 481"/>
                <a:gd name="T26" fmla="*/ 213 w 213"/>
                <a:gd name="T27" fmla="*/ 481 h 48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3" h="481">
                  <a:moveTo>
                    <a:pt x="0" y="320"/>
                  </a:moveTo>
                  <a:lnTo>
                    <a:pt x="71" y="240"/>
                  </a:lnTo>
                  <a:lnTo>
                    <a:pt x="0" y="160"/>
                  </a:lnTo>
                  <a:lnTo>
                    <a:pt x="0" y="0"/>
                  </a:lnTo>
                  <a:lnTo>
                    <a:pt x="212" y="160"/>
                  </a:lnTo>
                  <a:lnTo>
                    <a:pt x="212" y="320"/>
                  </a:lnTo>
                  <a:lnTo>
                    <a:pt x="0" y="480"/>
                  </a:lnTo>
                  <a:lnTo>
                    <a:pt x="0" y="320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477" name="Freeform 76"/>
            <p:cNvSpPr>
              <a:spLocks/>
            </p:cNvSpPr>
            <p:nvPr/>
          </p:nvSpPr>
          <p:spPr bwMode="auto">
            <a:xfrm>
              <a:off x="4408" y="3032"/>
              <a:ext cx="431" cy="193"/>
            </a:xfrm>
            <a:custGeom>
              <a:avLst/>
              <a:gdLst>
                <a:gd name="T0" fmla="*/ 0 w 431"/>
                <a:gd name="T1" fmla="*/ 0 h 193"/>
                <a:gd name="T2" fmla="*/ 0 w 431"/>
                <a:gd name="T3" fmla="*/ 192 h 193"/>
                <a:gd name="T4" fmla="*/ 391 w 431"/>
                <a:gd name="T5" fmla="*/ 192 h 193"/>
                <a:gd name="T6" fmla="*/ 391 w 431"/>
                <a:gd name="T7" fmla="*/ 64 h 193"/>
                <a:gd name="T8" fmla="*/ 430 w 431"/>
                <a:gd name="T9" fmla="*/ 0 h 1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31"/>
                <a:gd name="T16" fmla="*/ 0 h 193"/>
                <a:gd name="T17" fmla="*/ 431 w 431"/>
                <a:gd name="T18" fmla="*/ 193 h 1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31" h="193">
                  <a:moveTo>
                    <a:pt x="0" y="0"/>
                  </a:moveTo>
                  <a:lnTo>
                    <a:pt x="0" y="192"/>
                  </a:lnTo>
                  <a:lnTo>
                    <a:pt x="391" y="192"/>
                  </a:lnTo>
                  <a:lnTo>
                    <a:pt x="391" y="64"/>
                  </a:lnTo>
                  <a:lnTo>
                    <a:pt x="430" y="0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478" name="Freeform 77"/>
            <p:cNvSpPr>
              <a:spLocks/>
            </p:cNvSpPr>
            <p:nvPr/>
          </p:nvSpPr>
          <p:spPr bwMode="auto">
            <a:xfrm>
              <a:off x="3141" y="2888"/>
              <a:ext cx="170" cy="289"/>
            </a:xfrm>
            <a:custGeom>
              <a:avLst/>
              <a:gdLst>
                <a:gd name="T0" fmla="*/ 169 w 170"/>
                <a:gd name="T1" fmla="*/ 0 h 289"/>
                <a:gd name="T2" fmla="*/ 0 w 170"/>
                <a:gd name="T3" fmla="*/ 0 h 289"/>
                <a:gd name="T4" fmla="*/ 0 w 170"/>
                <a:gd name="T5" fmla="*/ 288 h 289"/>
                <a:gd name="T6" fmla="*/ 169 w 170"/>
                <a:gd name="T7" fmla="*/ 288 h 28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0"/>
                <a:gd name="T13" fmla="*/ 0 h 289"/>
                <a:gd name="T14" fmla="*/ 170 w 170"/>
                <a:gd name="T15" fmla="*/ 289 h 28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70" h="289">
                  <a:moveTo>
                    <a:pt x="169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169" y="288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479" name="Freeform 78"/>
            <p:cNvSpPr>
              <a:spLocks/>
            </p:cNvSpPr>
            <p:nvPr/>
          </p:nvSpPr>
          <p:spPr bwMode="auto">
            <a:xfrm>
              <a:off x="3310" y="2888"/>
              <a:ext cx="171" cy="289"/>
            </a:xfrm>
            <a:custGeom>
              <a:avLst/>
              <a:gdLst>
                <a:gd name="T0" fmla="*/ 0 w 171"/>
                <a:gd name="T1" fmla="*/ 0 h 289"/>
                <a:gd name="T2" fmla="*/ 170 w 171"/>
                <a:gd name="T3" fmla="*/ 0 h 289"/>
                <a:gd name="T4" fmla="*/ 170 w 171"/>
                <a:gd name="T5" fmla="*/ 288 h 289"/>
                <a:gd name="T6" fmla="*/ 0 w 171"/>
                <a:gd name="T7" fmla="*/ 288 h 28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1"/>
                <a:gd name="T13" fmla="*/ 0 h 289"/>
                <a:gd name="T14" fmla="*/ 171 w 171"/>
                <a:gd name="T15" fmla="*/ 289 h 28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71" h="289">
                  <a:moveTo>
                    <a:pt x="0" y="0"/>
                  </a:moveTo>
                  <a:lnTo>
                    <a:pt x="170" y="0"/>
                  </a:lnTo>
                  <a:lnTo>
                    <a:pt x="170" y="288"/>
                  </a:lnTo>
                  <a:lnTo>
                    <a:pt x="0" y="288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480" name="Rectangle 79"/>
            <p:cNvSpPr>
              <a:spLocks noChangeArrowheads="1"/>
            </p:cNvSpPr>
            <p:nvPr/>
          </p:nvSpPr>
          <p:spPr bwMode="auto">
            <a:xfrm>
              <a:off x="3122" y="2890"/>
              <a:ext cx="228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charset="0"/>
                </a:rPr>
                <a:t>I$</a:t>
              </a:r>
            </a:p>
          </p:txBody>
        </p:sp>
        <p:sp>
          <p:nvSpPr>
            <p:cNvPr id="59481" name="Rectangle 80"/>
            <p:cNvSpPr>
              <a:spLocks noChangeArrowheads="1"/>
            </p:cNvSpPr>
            <p:nvPr/>
          </p:nvSpPr>
          <p:spPr bwMode="auto">
            <a:xfrm rot="5400000">
              <a:off x="3970" y="2915"/>
              <a:ext cx="384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charset="0"/>
                </a:rPr>
                <a:t>ALU</a:t>
              </a:r>
            </a:p>
          </p:txBody>
        </p:sp>
        <p:sp>
          <p:nvSpPr>
            <p:cNvPr id="59482" name="Rectangle 81"/>
            <p:cNvSpPr>
              <a:spLocks noChangeArrowheads="1"/>
            </p:cNvSpPr>
            <p:nvPr/>
          </p:nvSpPr>
          <p:spPr bwMode="auto">
            <a:xfrm>
              <a:off x="3582" y="2895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charset="0"/>
                </a:rPr>
                <a:t>Reg</a:t>
              </a:r>
            </a:p>
          </p:txBody>
        </p:sp>
        <p:sp>
          <p:nvSpPr>
            <p:cNvPr id="59483" name="Freeform 82"/>
            <p:cNvSpPr>
              <a:spLocks/>
            </p:cNvSpPr>
            <p:nvPr/>
          </p:nvSpPr>
          <p:spPr bwMode="auto">
            <a:xfrm>
              <a:off x="3601" y="2888"/>
              <a:ext cx="149" cy="289"/>
            </a:xfrm>
            <a:custGeom>
              <a:avLst/>
              <a:gdLst>
                <a:gd name="T0" fmla="*/ 148 w 149"/>
                <a:gd name="T1" fmla="*/ 0 h 289"/>
                <a:gd name="T2" fmla="*/ 0 w 149"/>
                <a:gd name="T3" fmla="*/ 0 h 289"/>
                <a:gd name="T4" fmla="*/ 0 w 149"/>
                <a:gd name="T5" fmla="*/ 288 h 289"/>
                <a:gd name="T6" fmla="*/ 148 w 149"/>
                <a:gd name="T7" fmla="*/ 288 h 28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49"/>
                <a:gd name="T13" fmla="*/ 0 h 289"/>
                <a:gd name="T14" fmla="*/ 149 w 149"/>
                <a:gd name="T15" fmla="*/ 289 h 28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49" h="289">
                  <a:moveTo>
                    <a:pt x="148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148" y="288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484" name="Line 83"/>
            <p:cNvSpPr>
              <a:spLocks noChangeShapeType="1"/>
            </p:cNvSpPr>
            <p:nvPr/>
          </p:nvSpPr>
          <p:spPr bwMode="auto">
            <a:xfrm>
              <a:off x="3486" y="3032"/>
              <a:ext cx="9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85" name="Freeform 84"/>
            <p:cNvSpPr>
              <a:spLocks/>
            </p:cNvSpPr>
            <p:nvPr/>
          </p:nvSpPr>
          <p:spPr bwMode="auto">
            <a:xfrm>
              <a:off x="3548" y="2936"/>
              <a:ext cx="48" cy="97"/>
            </a:xfrm>
            <a:custGeom>
              <a:avLst/>
              <a:gdLst>
                <a:gd name="T0" fmla="*/ 0 w 48"/>
                <a:gd name="T1" fmla="*/ 96 h 97"/>
                <a:gd name="T2" fmla="*/ 0 w 48"/>
                <a:gd name="T3" fmla="*/ 0 h 97"/>
                <a:gd name="T4" fmla="*/ 47 w 48"/>
                <a:gd name="T5" fmla="*/ 0 h 97"/>
                <a:gd name="T6" fmla="*/ 47 w 48"/>
                <a:gd name="T7" fmla="*/ 0 h 9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8"/>
                <a:gd name="T13" fmla="*/ 0 h 97"/>
                <a:gd name="T14" fmla="*/ 48 w 48"/>
                <a:gd name="T15" fmla="*/ 97 h 9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8" h="97">
                  <a:moveTo>
                    <a:pt x="0" y="96"/>
                  </a:moveTo>
                  <a:lnTo>
                    <a:pt x="0" y="0"/>
                  </a:lnTo>
                  <a:lnTo>
                    <a:pt x="47" y="0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486" name="Rectangle 85"/>
            <p:cNvSpPr>
              <a:spLocks noChangeArrowheads="1"/>
            </p:cNvSpPr>
            <p:nvPr/>
          </p:nvSpPr>
          <p:spPr bwMode="auto">
            <a:xfrm>
              <a:off x="4399" y="2890"/>
              <a:ext cx="302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charset="0"/>
                </a:rPr>
                <a:t> D$</a:t>
              </a:r>
            </a:p>
          </p:txBody>
        </p:sp>
        <p:sp>
          <p:nvSpPr>
            <p:cNvPr id="59487" name="Freeform 86"/>
            <p:cNvSpPr>
              <a:spLocks/>
            </p:cNvSpPr>
            <p:nvPr/>
          </p:nvSpPr>
          <p:spPr bwMode="auto">
            <a:xfrm>
              <a:off x="4450" y="2888"/>
              <a:ext cx="162" cy="289"/>
            </a:xfrm>
            <a:custGeom>
              <a:avLst/>
              <a:gdLst>
                <a:gd name="T0" fmla="*/ 161 w 162"/>
                <a:gd name="T1" fmla="*/ 0 h 289"/>
                <a:gd name="T2" fmla="*/ 0 w 162"/>
                <a:gd name="T3" fmla="*/ 0 h 289"/>
                <a:gd name="T4" fmla="*/ 0 w 162"/>
                <a:gd name="T5" fmla="*/ 288 h 289"/>
                <a:gd name="T6" fmla="*/ 161 w 162"/>
                <a:gd name="T7" fmla="*/ 288 h 28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62"/>
                <a:gd name="T13" fmla="*/ 0 h 289"/>
                <a:gd name="T14" fmla="*/ 162 w 162"/>
                <a:gd name="T15" fmla="*/ 289 h 28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62" h="289">
                  <a:moveTo>
                    <a:pt x="161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161" y="288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488" name="Freeform 87"/>
            <p:cNvSpPr>
              <a:spLocks/>
            </p:cNvSpPr>
            <p:nvPr/>
          </p:nvSpPr>
          <p:spPr bwMode="auto">
            <a:xfrm>
              <a:off x="4611" y="2888"/>
              <a:ext cx="164" cy="289"/>
            </a:xfrm>
            <a:custGeom>
              <a:avLst/>
              <a:gdLst>
                <a:gd name="T0" fmla="*/ 0 w 164"/>
                <a:gd name="T1" fmla="*/ 0 h 289"/>
                <a:gd name="T2" fmla="*/ 163 w 164"/>
                <a:gd name="T3" fmla="*/ 0 h 289"/>
                <a:gd name="T4" fmla="*/ 163 w 164"/>
                <a:gd name="T5" fmla="*/ 288 h 289"/>
                <a:gd name="T6" fmla="*/ 0 w 164"/>
                <a:gd name="T7" fmla="*/ 288 h 28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64"/>
                <a:gd name="T13" fmla="*/ 0 h 289"/>
                <a:gd name="T14" fmla="*/ 164 w 164"/>
                <a:gd name="T15" fmla="*/ 289 h 28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64" h="289">
                  <a:moveTo>
                    <a:pt x="0" y="0"/>
                  </a:moveTo>
                  <a:lnTo>
                    <a:pt x="163" y="0"/>
                  </a:lnTo>
                  <a:lnTo>
                    <a:pt x="163" y="288"/>
                  </a:lnTo>
                  <a:lnTo>
                    <a:pt x="0" y="288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489" name="Rectangle 88"/>
            <p:cNvSpPr>
              <a:spLocks noChangeArrowheads="1"/>
            </p:cNvSpPr>
            <p:nvPr/>
          </p:nvSpPr>
          <p:spPr bwMode="auto">
            <a:xfrm>
              <a:off x="4891" y="2890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charset="0"/>
                </a:rPr>
                <a:t>Reg</a:t>
              </a:r>
            </a:p>
          </p:txBody>
        </p:sp>
        <p:sp>
          <p:nvSpPr>
            <p:cNvPr id="59490" name="Freeform 89"/>
            <p:cNvSpPr>
              <a:spLocks/>
            </p:cNvSpPr>
            <p:nvPr/>
          </p:nvSpPr>
          <p:spPr bwMode="auto">
            <a:xfrm>
              <a:off x="4918" y="2888"/>
              <a:ext cx="142" cy="289"/>
            </a:xfrm>
            <a:custGeom>
              <a:avLst/>
              <a:gdLst>
                <a:gd name="T0" fmla="*/ 141 w 142"/>
                <a:gd name="T1" fmla="*/ 0 h 289"/>
                <a:gd name="T2" fmla="*/ 0 w 142"/>
                <a:gd name="T3" fmla="*/ 0 h 289"/>
                <a:gd name="T4" fmla="*/ 0 w 142"/>
                <a:gd name="T5" fmla="*/ 288 h 289"/>
                <a:gd name="T6" fmla="*/ 141 w 142"/>
                <a:gd name="T7" fmla="*/ 288 h 28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42"/>
                <a:gd name="T13" fmla="*/ 0 h 289"/>
                <a:gd name="T14" fmla="*/ 142 w 142"/>
                <a:gd name="T15" fmla="*/ 289 h 28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42" h="289">
                  <a:moveTo>
                    <a:pt x="141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141" y="288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491" name="Freeform 90"/>
            <p:cNvSpPr>
              <a:spLocks/>
            </p:cNvSpPr>
            <p:nvPr/>
          </p:nvSpPr>
          <p:spPr bwMode="auto">
            <a:xfrm>
              <a:off x="5059" y="2888"/>
              <a:ext cx="143" cy="289"/>
            </a:xfrm>
            <a:custGeom>
              <a:avLst/>
              <a:gdLst>
                <a:gd name="T0" fmla="*/ 0 w 143"/>
                <a:gd name="T1" fmla="*/ 0 h 289"/>
                <a:gd name="T2" fmla="*/ 142 w 143"/>
                <a:gd name="T3" fmla="*/ 0 h 289"/>
                <a:gd name="T4" fmla="*/ 142 w 143"/>
                <a:gd name="T5" fmla="*/ 288 h 289"/>
                <a:gd name="T6" fmla="*/ 0 w 143"/>
                <a:gd name="T7" fmla="*/ 288 h 28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43"/>
                <a:gd name="T13" fmla="*/ 0 h 289"/>
                <a:gd name="T14" fmla="*/ 143 w 143"/>
                <a:gd name="T15" fmla="*/ 289 h 28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43" h="289">
                  <a:moveTo>
                    <a:pt x="0" y="0"/>
                  </a:moveTo>
                  <a:lnTo>
                    <a:pt x="142" y="0"/>
                  </a:lnTo>
                  <a:lnTo>
                    <a:pt x="142" y="288"/>
                  </a:lnTo>
                  <a:lnTo>
                    <a:pt x="0" y="288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492" name="Line 91"/>
            <p:cNvSpPr>
              <a:spLocks noChangeShapeType="1"/>
            </p:cNvSpPr>
            <p:nvPr/>
          </p:nvSpPr>
          <p:spPr bwMode="auto">
            <a:xfrm>
              <a:off x="4771" y="3032"/>
              <a:ext cx="13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93" name="Line 92"/>
            <p:cNvSpPr>
              <a:spLocks noChangeShapeType="1"/>
            </p:cNvSpPr>
            <p:nvPr/>
          </p:nvSpPr>
          <p:spPr bwMode="auto">
            <a:xfrm>
              <a:off x="4287" y="3032"/>
              <a:ext cx="15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94" name="Line 93"/>
            <p:cNvSpPr>
              <a:spLocks noChangeShapeType="1"/>
            </p:cNvSpPr>
            <p:nvPr/>
          </p:nvSpPr>
          <p:spPr bwMode="auto">
            <a:xfrm>
              <a:off x="3902" y="3128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95" name="Freeform 94"/>
            <p:cNvSpPr>
              <a:spLocks/>
            </p:cNvSpPr>
            <p:nvPr/>
          </p:nvSpPr>
          <p:spPr bwMode="auto">
            <a:xfrm>
              <a:off x="3995" y="3027"/>
              <a:ext cx="337" cy="278"/>
            </a:xfrm>
            <a:custGeom>
              <a:avLst/>
              <a:gdLst>
                <a:gd name="T0" fmla="*/ 0 w 337"/>
                <a:gd name="T1" fmla="*/ 101 h 278"/>
                <a:gd name="T2" fmla="*/ 0 w 337"/>
                <a:gd name="T3" fmla="*/ 277 h 278"/>
                <a:gd name="T4" fmla="*/ 294 w 337"/>
                <a:gd name="T5" fmla="*/ 277 h 278"/>
                <a:gd name="T6" fmla="*/ 294 w 337"/>
                <a:gd name="T7" fmla="*/ 90 h 278"/>
                <a:gd name="T8" fmla="*/ 336 w 337"/>
                <a:gd name="T9" fmla="*/ 0 h 27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37"/>
                <a:gd name="T16" fmla="*/ 0 h 278"/>
                <a:gd name="T17" fmla="*/ 337 w 337"/>
                <a:gd name="T18" fmla="*/ 278 h 27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37" h="278">
                  <a:moveTo>
                    <a:pt x="0" y="101"/>
                  </a:moveTo>
                  <a:lnTo>
                    <a:pt x="0" y="277"/>
                  </a:lnTo>
                  <a:lnTo>
                    <a:pt x="294" y="277"/>
                  </a:lnTo>
                  <a:lnTo>
                    <a:pt x="294" y="90"/>
                  </a:lnTo>
                  <a:lnTo>
                    <a:pt x="336" y="0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6" name="Group 95"/>
          <p:cNvGrpSpPr>
            <a:grpSpLocks/>
          </p:cNvGrpSpPr>
          <p:nvPr/>
        </p:nvGrpSpPr>
        <p:grpSpPr bwMode="auto">
          <a:xfrm>
            <a:off x="814635" y="5477357"/>
            <a:ext cx="8250237" cy="814388"/>
            <a:chOff x="448" y="3240"/>
            <a:chExt cx="5197" cy="513"/>
          </a:xfrm>
        </p:grpSpPr>
        <p:sp>
          <p:nvSpPr>
            <p:cNvPr id="59443" name="Rectangle 96"/>
            <p:cNvSpPr>
              <a:spLocks noChangeArrowheads="1"/>
            </p:cNvSpPr>
            <p:nvPr/>
          </p:nvSpPr>
          <p:spPr bwMode="auto">
            <a:xfrm>
              <a:off x="448" y="3361"/>
              <a:ext cx="1527" cy="28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400" b="1" dirty="0" err="1">
                  <a:solidFill>
                    <a:schemeClr val="tx1"/>
                  </a:solidFill>
                  <a:latin typeface="Arial" pitchFamily="34" charset="0"/>
                </a:rPr>
                <a:t>xor</a:t>
              </a:r>
              <a:r>
                <a:rPr lang="en-US" sz="2400" b="1" dirty="0">
                  <a:solidFill>
                    <a:schemeClr val="tx1"/>
                  </a:solidFill>
                  <a:latin typeface="Arial" pitchFamily="34" charset="0"/>
                </a:rPr>
                <a:t> $t9,</a:t>
              </a:r>
              <a:r>
                <a:rPr lang="en-US" sz="2400" b="1" u="sng" dirty="0">
                  <a:solidFill>
                    <a:srgbClr val="063DE8"/>
                  </a:solidFill>
                  <a:latin typeface="Arial" pitchFamily="34" charset="0"/>
                </a:rPr>
                <a:t>$t0</a:t>
              </a:r>
              <a:r>
                <a:rPr lang="en-US" sz="2400" b="1" dirty="0">
                  <a:solidFill>
                    <a:schemeClr val="tx1"/>
                  </a:solidFill>
                  <a:latin typeface="Arial" pitchFamily="34" charset="0"/>
                </a:rPr>
                <a:t>,$t10</a:t>
              </a:r>
            </a:p>
          </p:txBody>
        </p:sp>
        <p:grpSp>
          <p:nvGrpSpPr>
            <p:cNvPr id="17" name="Group 97"/>
            <p:cNvGrpSpPr>
              <a:grpSpLocks/>
            </p:cNvGrpSpPr>
            <p:nvPr/>
          </p:nvGrpSpPr>
          <p:grpSpPr bwMode="auto">
            <a:xfrm>
              <a:off x="3568" y="3240"/>
              <a:ext cx="2077" cy="513"/>
              <a:chOff x="3643" y="3045"/>
              <a:chExt cx="2077" cy="513"/>
            </a:xfrm>
          </p:grpSpPr>
          <p:grpSp>
            <p:nvGrpSpPr>
              <p:cNvPr id="18" name="Group 98"/>
              <p:cNvGrpSpPr>
                <a:grpSpLocks/>
              </p:cNvGrpSpPr>
              <p:nvPr/>
            </p:nvGrpSpPr>
            <p:grpSpPr bwMode="auto">
              <a:xfrm>
                <a:off x="4559" y="3045"/>
                <a:ext cx="223" cy="481"/>
                <a:chOff x="4559" y="3045"/>
                <a:chExt cx="223" cy="481"/>
              </a:xfrm>
            </p:grpSpPr>
            <p:sp>
              <p:nvSpPr>
                <p:cNvPr id="59471" name="Freeform 99"/>
                <p:cNvSpPr>
                  <a:spLocks/>
                </p:cNvSpPr>
                <p:nvPr/>
              </p:nvSpPr>
              <p:spPr bwMode="auto">
                <a:xfrm>
                  <a:off x="4569" y="3045"/>
                  <a:ext cx="213" cy="481"/>
                </a:xfrm>
                <a:custGeom>
                  <a:avLst/>
                  <a:gdLst>
                    <a:gd name="T0" fmla="*/ 0 w 213"/>
                    <a:gd name="T1" fmla="*/ 320 h 481"/>
                    <a:gd name="T2" fmla="*/ 71 w 213"/>
                    <a:gd name="T3" fmla="*/ 240 h 481"/>
                    <a:gd name="T4" fmla="*/ 0 w 213"/>
                    <a:gd name="T5" fmla="*/ 160 h 481"/>
                    <a:gd name="T6" fmla="*/ 0 w 213"/>
                    <a:gd name="T7" fmla="*/ 0 h 481"/>
                    <a:gd name="T8" fmla="*/ 212 w 213"/>
                    <a:gd name="T9" fmla="*/ 160 h 481"/>
                    <a:gd name="T10" fmla="*/ 212 w 213"/>
                    <a:gd name="T11" fmla="*/ 320 h 481"/>
                    <a:gd name="T12" fmla="*/ 0 w 213"/>
                    <a:gd name="T13" fmla="*/ 480 h 481"/>
                    <a:gd name="T14" fmla="*/ 0 w 213"/>
                    <a:gd name="T15" fmla="*/ 320 h 48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213"/>
                    <a:gd name="T25" fmla="*/ 0 h 481"/>
                    <a:gd name="T26" fmla="*/ 213 w 213"/>
                    <a:gd name="T27" fmla="*/ 481 h 48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213" h="481">
                      <a:moveTo>
                        <a:pt x="0" y="320"/>
                      </a:moveTo>
                      <a:lnTo>
                        <a:pt x="71" y="240"/>
                      </a:lnTo>
                      <a:lnTo>
                        <a:pt x="0" y="160"/>
                      </a:lnTo>
                      <a:lnTo>
                        <a:pt x="0" y="0"/>
                      </a:lnTo>
                      <a:lnTo>
                        <a:pt x="212" y="160"/>
                      </a:lnTo>
                      <a:lnTo>
                        <a:pt x="212" y="320"/>
                      </a:lnTo>
                      <a:lnTo>
                        <a:pt x="0" y="480"/>
                      </a:lnTo>
                      <a:lnTo>
                        <a:pt x="0" y="320"/>
                      </a:lnTo>
                    </a:path>
                  </a:pathLst>
                </a:custGeom>
                <a:noFill/>
                <a:ln w="25400" cap="rnd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472" name="Rectangle 100"/>
                <p:cNvSpPr>
                  <a:spLocks noChangeArrowheads="1"/>
                </p:cNvSpPr>
                <p:nvPr/>
              </p:nvSpPr>
              <p:spPr bwMode="auto">
                <a:xfrm rot="5400000">
                  <a:off x="4472" y="3168"/>
                  <a:ext cx="384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90487" tIns="44450" rIns="90487" bIns="44450">
                  <a:spAutoFit/>
                </a:bodyPr>
                <a:lstStyle/>
                <a:p>
                  <a:r>
                    <a:rPr lang="en-US" sz="1600" b="1">
                      <a:solidFill>
                        <a:schemeClr val="tx1"/>
                      </a:solidFill>
                      <a:latin typeface="Times" charset="0"/>
                    </a:rPr>
                    <a:t>ALU</a:t>
                  </a:r>
                </a:p>
              </p:txBody>
            </p:sp>
          </p:grpSp>
          <p:grpSp>
            <p:nvGrpSpPr>
              <p:cNvPr id="19" name="Group 101"/>
              <p:cNvGrpSpPr>
                <a:grpSpLocks/>
              </p:cNvGrpSpPr>
              <p:nvPr/>
            </p:nvGrpSpPr>
            <p:grpSpPr bwMode="auto">
              <a:xfrm>
                <a:off x="3643" y="3141"/>
                <a:ext cx="340" cy="289"/>
                <a:chOff x="3643" y="3141"/>
                <a:chExt cx="340" cy="289"/>
              </a:xfrm>
            </p:grpSpPr>
            <p:sp>
              <p:nvSpPr>
                <p:cNvPr id="59467" name="Rectangle 102"/>
                <p:cNvSpPr>
                  <a:spLocks noChangeArrowheads="1"/>
                </p:cNvSpPr>
                <p:nvPr/>
              </p:nvSpPr>
              <p:spPr bwMode="auto">
                <a:xfrm>
                  <a:off x="3649" y="3143"/>
                  <a:ext cx="228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90487" tIns="44450" rIns="90487" bIns="44450">
                  <a:spAutoFit/>
                </a:bodyPr>
                <a:lstStyle/>
                <a:p>
                  <a:pPr algn="ctr"/>
                  <a:r>
                    <a:rPr lang="en-US" sz="1600" b="1">
                      <a:solidFill>
                        <a:schemeClr val="tx1"/>
                      </a:solidFill>
                      <a:latin typeface="Times" charset="0"/>
                    </a:rPr>
                    <a:t>I$</a:t>
                  </a:r>
                </a:p>
              </p:txBody>
            </p:sp>
            <p:grpSp>
              <p:nvGrpSpPr>
                <p:cNvPr id="20" name="Group 103"/>
                <p:cNvGrpSpPr>
                  <a:grpSpLocks/>
                </p:cNvGrpSpPr>
                <p:nvPr/>
              </p:nvGrpSpPr>
              <p:grpSpPr bwMode="auto">
                <a:xfrm>
                  <a:off x="3643" y="3141"/>
                  <a:ext cx="340" cy="289"/>
                  <a:chOff x="3643" y="3141"/>
                  <a:chExt cx="340" cy="289"/>
                </a:xfrm>
              </p:grpSpPr>
              <p:sp>
                <p:nvSpPr>
                  <p:cNvPr id="59469" name="Freeform 104"/>
                  <p:cNvSpPr>
                    <a:spLocks/>
                  </p:cNvSpPr>
                  <p:nvPr/>
                </p:nvSpPr>
                <p:spPr bwMode="auto">
                  <a:xfrm>
                    <a:off x="3643" y="3141"/>
                    <a:ext cx="170" cy="289"/>
                  </a:xfrm>
                  <a:custGeom>
                    <a:avLst/>
                    <a:gdLst>
                      <a:gd name="T0" fmla="*/ 169 w 170"/>
                      <a:gd name="T1" fmla="*/ 0 h 289"/>
                      <a:gd name="T2" fmla="*/ 0 w 170"/>
                      <a:gd name="T3" fmla="*/ 0 h 289"/>
                      <a:gd name="T4" fmla="*/ 0 w 170"/>
                      <a:gd name="T5" fmla="*/ 288 h 289"/>
                      <a:gd name="T6" fmla="*/ 169 w 170"/>
                      <a:gd name="T7" fmla="*/ 288 h 289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170"/>
                      <a:gd name="T13" fmla="*/ 0 h 289"/>
                      <a:gd name="T14" fmla="*/ 170 w 170"/>
                      <a:gd name="T15" fmla="*/ 289 h 289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170" h="289">
                        <a:moveTo>
                          <a:pt x="169" y="0"/>
                        </a:moveTo>
                        <a:lnTo>
                          <a:pt x="0" y="0"/>
                        </a:lnTo>
                        <a:lnTo>
                          <a:pt x="0" y="288"/>
                        </a:lnTo>
                        <a:lnTo>
                          <a:pt x="169" y="288"/>
                        </a:lnTo>
                      </a:path>
                    </a:pathLst>
                  </a:custGeom>
                  <a:noFill/>
                  <a:ln w="25400" cap="rnd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9470" name="Freeform 105"/>
                  <p:cNvSpPr>
                    <a:spLocks/>
                  </p:cNvSpPr>
                  <p:nvPr/>
                </p:nvSpPr>
                <p:spPr bwMode="auto">
                  <a:xfrm>
                    <a:off x="3812" y="3141"/>
                    <a:ext cx="171" cy="289"/>
                  </a:xfrm>
                  <a:custGeom>
                    <a:avLst/>
                    <a:gdLst>
                      <a:gd name="T0" fmla="*/ 0 w 171"/>
                      <a:gd name="T1" fmla="*/ 0 h 289"/>
                      <a:gd name="T2" fmla="*/ 170 w 171"/>
                      <a:gd name="T3" fmla="*/ 0 h 289"/>
                      <a:gd name="T4" fmla="*/ 170 w 171"/>
                      <a:gd name="T5" fmla="*/ 288 h 289"/>
                      <a:gd name="T6" fmla="*/ 0 w 171"/>
                      <a:gd name="T7" fmla="*/ 288 h 289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171"/>
                      <a:gd name="T13" fmla="*/ 0 h 289"/>
                      <a:gd name="T14" fmla="*/ 171 w 171"/>
                      <a:gd name="T15" fmla="*/ 289 h 289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171" h="289">
                        <a:moveTo>
                          <a:pt x="0" y="0"/>
                        </a:moveTo>
                        <a:lnTo>
                          <a:pt x="170" y="0"/>
                        </a:lnTo>
                        <a:lnTo>
                          <a:pt x="170" y="288"/>
                        </a:lnTo>
                        <a:lnTo>
                          <a:pt x="0" y="288"/>
                        </a:lnTo>
                      </a:path>
                    </a:pathLst>
                  </a:custGeom>
                  <a:noFill/>
                  <a:ln w="25400" cap="rnd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59447" name="Rectangle 106"/>
              <p:cNvSpPr>
                <a:spLocks noChangeArrowheads="1"/>
              </p:cNvSpPr>
              <p:nvPr/>
            </p:nvSpPr>
            <p:spPr bwMode="auto">
              <a:xfrm>
                <a:off x="4084" y="3148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charset="0"/>
                  </a:rPr>
                  <a:t>Reg</a:t>
                </a:r>
              </a:p>
            </p:txBody>
          </p:sp>
          <p:grpSp>
            <p:nvGrpSpPr>
              <p:cNvPr id="21" name="Group 107"/>
              <p:cNvGrpSpPr>
                <a:grpSpLocks/>
              </p:cNvGrpSpPr>
              <p:nvPr/>
            </p:nvGrpSpPr>
            <p:grpSpPr bwMode="auto">
              <a:xfrm>
                <a:off x="4088" y="3141"/>
                <a:ext cx="311" cy="289"/>
                <a:chOff x="4088" y="3141"/>
                <a:chExt cx="311" cy="289"/>
              </a:xfrm>
            </p:grpSpPr>
            <p:sp>
              <p:nvSpPr>
                <p:cNvPr id="59465" name="Freeform 108"/>
                <p:cNvSpPr>
                  <a:spLocks/>
                </p:cNvSpPr>
                <p:nvPr/>
              </p:nvSpPr>
              <p:spPr bwMode="auto">
                <a:xfrm>
                  <a:off x="4088" y="3141"/>
                  <a:ext cx="149" cy="289"/>
                </a:xfrm>
                <a:custGeom>
                  <a:avLst/>
                  <a:gdLst>
                    <a:gd name="T0" fmla="*/ 148 w 149"/>
                    <a:gd name="T1" fmla="*/ 0 h 289"/>
                    <a:gd name="T2" fmla="*/ 0 w 149"/>
                    <a:gd name="T3" fmla="*/ 0 h 289"/>
                    <a:gd name="T4" fmla="*/ 0 w 149"/>
                    <a:gd name="T5" fmla="*/ 288 h 289"/>
                    <a:gd name="T6" fmla="*/ 148 w 149"/>
                    <a:gd name="T7" fmla="*/ 288 h 289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49"/>
                    <a:gd name="T13" fmla="*/ 0 h 289"/>
                    <a:gd name="T14" fmla="*/ 149 w 149"/>
                    <a:gd name="T15" fmla="*/ 289 h 289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49" h="289">
                      <a:moveTo>
                        <a:pt x="148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8" y="288"/>
                      </a:lnTo>
                    </a:path>
                  </a:pathLst>
                </a:custGeom>
                <a:noFill/>
                <a:ln w="25400" cap="rnd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b="1"/>
                </a:p>
              </p:txBody>
            </p:sp>
            <p:sp>
              <p:nvSpPr>
                <p:cNvPr id="59466" name="Freeform 109"/>
                <p:cNvSpPr>
                  <a:spLocks/>
                </p:cNvSpPr>
                <p:nvPr/>
              </p:nvSpPr>
              <p:spPr bwMode="auto">
                <a:xfrm>
                  <a:off x="4251" y="3141"/>
                  <a:ext cx="148" cy="289"/>
                </a:xfrm>
                <a:custGeom>
                  <a:avLst/>
                  <a:gdLst>
                    <a:gd name="T0" fmla="*/ 0 w 148"/>
                    <a:gd name="T1" fmla="*/ 0 h 289"/>
                    <a:gd name="T2" fmla="*/ 147 w 148"/>
                    <a:gd name="T3" fmla="*/ 0 h 289"/>
                    <a:gd name="T4" fmla="*/ 147 w 148"/>
                    <a:gd name="T5" fmla="*/ 288 h 289"/>
                    <a:gd name="T6" fmla="*/ 0 w 148"/>
                    <a:gd name="T7" fmla="*/ 288 h 289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48"/>
                    <a:gd name="T13" fmla="*/ 0 h 289"/>
                    <a:gd name="T14" fmla="*/ 148 w 148"/>
                    <a:gd name="T15" fmla="*/ 289 h 289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48" h="289">
                      <a:moveTo>
                        <a:pt x="0" y="0"/>
                      </a:moveTo>
                      <a:lnTo>
                        <a:pt x="147" y="0"/>
                      </a:lnTo>
                      <a:lnTo>
                        <a:pt x="147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59449" name="Line 110"/>
              <p:cNvSpPr>
                <a:spLocks noChangeShapeType="1"/>
              </p:cNvSpPr>
              <p:nvPr/>
            </p:nvSpPr>
            <p:spPr bwMode="auto">
              <a:xfrm>
                <a:off x="3988" y="3285"/>
                <a:ext cx="9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450" name="Freeform 111"/>
              <p:cNvSpPr>
                <a:spLocks/>
              </p:cNvSpPr>
              <p:nvPr/>
            </p:nvSpPr>
            <p:spPr bwMode="auto">
              <a:xfrm>
                <a:off x="4050" y="3189"/>
                <a:ext cx="48" cy="97"/>
              </a:xfrm>
              <a:custGeom>
                <a:avLst/>
                <a:gdLst>
                  <a:gd name="T0" fmla="*/ 0 w 48"/>
                  <a:gd name="T1" fmla="*/ 96 h 97"/>
                  <a:gd name="T2" fmla="*/ 0 w 48"/>
                  <a:gd name="T3" fmla="*/ 0 h 97"/>
                  <a:gd name="T4" fmla="*/ 47 w 48"/>
                  <a:gd name="T5" fmla="*/ 0 h 97"/>
                  <a:gd name="T6" fmla="*/ 47 w 48"/>
                  <a:gd name="T7" fmla="*/ 0 h 9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8"/>
                  <a:gd name="T13" fmla="*/ 0 h 97"/>
                  <a:gd name="T14" fmla="*/ 48 w 48"/>
                  <a:gd name="T15" fmla="*/ 97 h 9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8" h="97">
                    <a:moveTo>
                      <a:pt x="0" y="96"/>
                    </a:moveTo>
                    <a:lnTo>
                      <a:pt x="0" y="0"/>
                    </a:lnTo>
                    <a:lnTo>
                      <a:pt x="47" y="0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451" name="Line 112"/>
              <p:cNvSpPr>
                <a:spLocks noChangeShapeType="1"/>
              </p:cNvSpPr>
              <p:nvPr/>
            </p:nvSpPr>
            <p:spPr bwMode="auto">
              <a:xfrm>
                <a:off x="4404" y="3189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452" name="Rectangle 113"/>
              <p:cNvSpPr>
                <a:spLocks noChangeArrowheads="1"/>
              </p:cNvSpPr>
              <p:nvPr/>
            </p:nvSpPr>
            <p:spPr bwMode="auto">
              <a:xfrm>
                <a:off x="4901" y="3143"/>
                <a:ext cx="302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charset="0"/>
                  </a:rPr>
                  <a:t> D$</a:t>
                </a:r>
              </a:p>
            </p:txBody>
          </p:sp>
          <p:grpSp>
            <p:nvGrpSpPr>
              <p:cNvPr id="22" name="Group 114"/>
              <p:cNvGrpSpPr>
                <a:grpSpLocks/>
              </p:cNvGrpSpPr>
              <p:nvPr/>
            </p:nvGrpSpPr>
            <p:grpSpPr bwMode="auto">
              <a:xfrm>
                <a:off x="4952" y="3141"/>
                <a:ext cx="325" cy="289"/>
                <a:chOff x="4952" y="3141"/>
                <a:chExt cx="325" cy="289"/>
              </a:xfrm>
            </p:grpSpPr>
            <p:sp>
              <p:nvSpPr>
                <p:cNvPr id="59463" name="Freeform 115"/>
                <p:cNvSpPr>
                  <a:spLocks/>
                </p:cNvSpPr>
                <p:nvPr/>
              </p:nvSpPr>
              <p:spPr bwMode="auto">
                <a:xfrm>
                  <a:off x="4952" y="3141"/>
                  <a:ext cx="162" cy="289"/>
                </a:xfrm>
                <a:custGeom>
                  <a:avLst/>
                  <a:gdLst>
                    <a:gd name="T0" fmla="*/ 161 w 162"/>
                    <a:gd name="T1" fmla="*/ 0 h 289"/>
                    <a:gd name="T2" fmla="*/ 0 w 162"/>
                    <a:gd name="T3" fmla="*/ 0 h 289"/>
                    <a:gd name="T4" fmla="*/ 0 w 162"/>
                    <a:gd name="T5" fmla="*/ 288 h 289"/>
                    <a:gd name="T6" fmla="*/ 161 w 162"/>
                    <a:gd name="T7" fmla="*/ 288 h 289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62"/>
                    <a:gd name="T13" fmla="*/ 0 h 289"/>
                    <a:gd name="T14" fmla="*/ 162 w 162"/>
                    <a:gd name="T15" fmla="*/ 289 h 289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62" h="289">
                      <a:moveTo>
                        <a:pt x="16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1" y="288"/>
                      </a:lnTo>
                    </a:path>
                  </a:pathLst>
                </a:custGeom>
                <a:noFill/>
                <a:ln w="25400" cap="rnd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464" name="Freeform 116"/>
                <p:cNvSpPr>
                  <a:spLocks/>
                </p:cNvSpPr>
                <p:nvPr/>
              </p:nvSpPr>
              <p:spPr bwMode="auto">
                <a:xfrm>
                  <a:off x="5113" y="3141"/>
                  <a:ext cx="164" cy="289"/>
                </a:xfrm>
                <a:custGeom>
                  <a:avLst/>
                  <a:gdLst>
                    <a:gd name="T0" fmla="*/ 0 w 164"/>
                    <a:gd name="T1" fmla="*/ 0 h 289"/>
                    <a:gd name="T2" fmla="*/ 163 w 164"/>
                    <a:gd name="T3" fmla="*/ 0 h 289"/>
                    <a:gd name="T4" fmla="*/ 163 w 164"/>
                    <a:gd name="T5" fmla="*/ 288 h 289"/>
                    <a:gd name="T6" fmla="*/ 0 w 164"/>
                    <a:gd name="T7" fmla="*/ 288 h 289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64"/>
                    <a:gd name="T13" fmla="*/ 0 h 289"/>
                    <a:gd name="T14" fmla="*/ 164 w 164"/>
                    <a:gd name="T15" fmla="*/ 289 h 289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64" h="289">
                      <a:moveTo>
                        <a:pt x="0" y="0"/>
                      </a:moveTo>
                      <a:lnTo>
                        <a:pt x="163" y="0"/>
                      </a:lnTo>
                      <a:lnTo>
                        <a:pt x="163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59454" name="Rectangle 117"/>
              <p:cNvSpPr>
                <a:spLocks noChangeArrowheads="1"/>
              </p:cNvSpPr>
              <p:nvPr/>
            </p:nvSpPr>
            <p:spPr bwMode="auto">
              <a:xfrm>
                <a:off x="5393" y="3143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charset="0"/>
                  </a:rPr>
                  <a:t>Reg</a:t>
                </a:r>
              </a:p>
            </p:txBody>
          </p:sp>
          <p:grpSp>
            <p:nvGrpSpPr>
              <p:cNvPr id="23" name="Group 118"/>
              <p:cNvGrpSpPr>
                <a:grpSpLocks/>
              </p:cNvGrpSpPr>
              <p:nvPr/>
            </p:nvGrpSpPr>
            <p:grpSpPr bwMode="auto">
              <a:xfrm>
                <a:off x="5420" y="3141"/>
                <a:ext cx="284" cy="289"/>
                <a:chOff x="5420" y="3141"/>
                <a:chExt cx="284" cy="289"/>
              </a:xfrm>
            </p:grpSpPr>
            <p:sp>
              <p:nvSpPr>
                <p:cNvPr id="59461" name="Freeform 119"/>
                <p:cNvSpPr>
                  <a:spLocks/>
                </p:cNvSpPr>
                <p:nvPr/>
              </p:nvSpPr>
              <p:spPr bwMode="auto">
                <a:xfrm>
                  <a:off x="5420" y="3141"/>
                  <a:ext cx="142" cy="289"/>
                </a:xfrm>
                <a:custGeom>
                  <a:avLst/>
                  <a:gdLst>
                    <a:gd name="T0" fmla="*/ 141 w 142"/>
                    <a:gd name="T1" fmla="*/ 0 h 289"/>
                    <a:gd name="T2" fmla="*/ 0 w 142"/>
                    <a:gd name="T3" fmla="*/ 0 h 289"/>
                    <a:gd name="T4" fmla="*/ 0 w 142"/>
                    <a:gd name="T5" fmla="*/ 288 h 289"/>
                    <a:gd name="T6" fmla="*/ 141 w 142"/>
                    <a:gd name="T7" fmla="*/ 288 h 289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42"/>
                    <a:gd name="T13" fmla="*/ 0 h 289"/>
                    <a:gd name="T14" fmla="*/ 142 w 142"/>
                    <a:gd name="T15" fmla="*/ 289 h 289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42" h="289">
                      <a:moveTo>
                        <a:pt x="14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1" y="288"/>
                      </a:lnTo>
                    </a:path>
                  </a:pathLst>
                </a:custGeom>
                <a:noFill/>
                <a:ln w="25400" cap="rnd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462" name="Freeform 120"/>
                <p:cNvSpPr>
                  <a:spLocks/>
                </p:cNvSpPr>
                <p:nvPr/>
              </p:nvSpPr>
              <p:spPr bwMode="auto">
                <a:xfrm>
                  <a:off x="5561" y="3141"/>
                  <a:ext cx="143" cy="289"/>
                </a:xfrm>
                <a:custGeom>
                  <a:avLst/>
                  <a:gdLst>
                    <a:gd name="T0" fmla="*/ 0 w 143"/>
                    <a:gd name="T1" fmla="*/ 0 h 289"/>
                    <a:gd name="T2" fmla="*/ 142 w 143"/>
                    <a:gd name="T3" fmla="*/ 0 h 289"/>
                    <a:gd name="T4" fmla="*/ 142 w 143"/>
                    <a:gd name="T5" fmla="*/ 288 h 289"/>
                    <a:gd name="T6" fmla="*/ 0 w 143"/>
                    <a:gd name="T7" fmla="*/ 288 h 289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43"/>
                    <a:gd name="T13" fmla="*/ 0 h 289"/>
                    <a:gd name="T14" fmla="*/ 143 w 143"/>
                    <a:gd name="T15" fmla="*/ 289 h 289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43" h="289">
                      <a:moveTo>
                        <a:pt x="0" y="0"/>
                      </a:moveTo>
                      <a:lnTo>
                        <a:pt x="142" y="0"/>
                      </a:lnTo>
                      <a:lnTo>
                        <a:pt x="142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59456" name="Line 121"/>
              <p:cNvSpPr>
                <a:spLocks noChangeShapeType="1"/>
              </p:cNvSpPr>
              <p:nvPr/>
            </p:nvSpPr>
            <p:spPr bwMode="auto">
              <a:xfrm>
                <a:off x="5273" y="3285"/>
                <a:ext cx="139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457" name="Line 122"/>
              <p:cNvSpPr>
                <a:spLocks noChangeShapeType="1"/>
              </p:cNvSpPr>
              <p:nvPr/>
            </p:nvSpPr>
            <p:spPr bwMode="auto">
              <a:xfrm>
                <a:off x="4789" y="3285"/>
                <a:ext cx="15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458" name="Freeform 123"/>
              <p:cNvSpPr>
                <a:spLocks/>
              </p:cNvSpPr>
              <p:nvPr/>
            </p:nvSpPr>
            <p:spPr bwMode="auto">
              <a:xfrm>
                <a:off x="4910" y="3285"/>
                <a:ext cx="431" cy="193"/>
              </a:xfrm>
              <a:custGeom>
                <a:avLst/>
                <a:gdLst>
                  <a:gd name="T0" fmla="*/ 0 w 431"/>
                  <a:gd name="T1" fmla="*/ 0 h 193"/>
                  <a:gd name="T2" fmla="*/ 0 w 431"/>
                  <a:gd name="T3" fmla="*/ 192 h 193"/>
                  <a:gd name="T4" fmla="*/ 391 w 431"/>
                  <a:gd name="T5" fmla="*/ 192 h 193"/>
                  <a:gd name="T6" fmla="*/ 391 w 431"/>
                  <a:gd name="T7" fmla="*/ 64 h 193"/>
                  <a:gd name="T8" fmla="*/ 430 w 431"/>
                  <a:gd name="T9" fmla="*/ 0 h 19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31"/>
                  <a:gd name="T16" fmla="*/ 0 h 193"/>
                  <a:gd name="T17" fmla="*/ 431 w 431"/>
                  <a:gd name="T18" fmla="*/ 193 h 19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31" h="193">
                    <a:moveTo>
                      <a:pt x="0" y="0"/>
                    </a:moveTo>
                    <a:lnTo>
                      <a:pt x="0" y="192"/>
                    </a:lnTo>
                    <a:lnTo>
                      <a:pt x="391" y="192"/>
                    </a:lnTo>
                    <a:lnTo>
                      <a:pt x="391" y="64"/>
                    </a:lnTo>
                    <a:lnTo>
                      <a:pt x="430" y="0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459" name="Line 124"/>
              <p:cNvSpPr>
                <a:spLocks noChangeShapeType="1"/>
              </p:cNvSpPr>
              <p:nvPr/>
            </p:nvSpPr>
            <p:spPr bwMode="auto">
              <a:xfrm>
                <a:off x="4404" y="3381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460" name="Freeform 125"/>
              <p:cNvSpPr>
                <a:spLocks/>
              </p:cNvSpPr>
              <p:nvPr/>
            </p:nvSpPr>
            <p:spPr bwMode="auto">
              <a:xfrm>
                <a:off x="4497" y="3280"/>
                <a:ext cx="337" cy="278"/>
              </a:xfrm>
              <a:custGeom>
                <a:avLst/>
                <a:gdLst>
                  <a:gd name="T0" fmla="*/ 0 w 337"/>
                  <a:gd name="T1" fmla="*/ 101 h 278"/>
                  <a:gd name="T2" fmla="*/ 0 w 337"/>
                  <a:gd name="T3" fmla="*/ 277 h 278"/>
                  <a:gd name="T4" fmla="*/ 294 w 337"/>
                  <a:gd name="T5" fmla="*/ 277 h 278"/>
                  <a:gd name="T6" fmla="*/ 294 w 337"/>
                  <a:gd name="T7" fmla="*/ 90 h 278"/>
                  <a:gd name="T8" fmla="*/ 336 w 337"/>
                  <a:gd name="T9" fmla="*/ 0 h 27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37"/>
                  <a:gd name="T16" fmla="*/ 0 h 278"/>
                  <a:gd name="T17" fmla="*/ 337 w 337"/>
                  <a:gd name="T18" fmla="*/ 278 h 27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37" h="278">
                    <a:moveTo>
                      <a:pt x="0" y="101"/>
                    </a:moveTo>
                    <a:lnTo>
                      <a:pt x="0" y="277"/>
                    </a:lnTo>
                    <a:lnTo>
                      <a:pt x="294" y="277"/>
                    </a:lnTo>
                    <a:lnTo>
                      <a:pt x="294" y="90"/>
                    </a:lnTo>
                    <a:lnTo>
                      <a:pt x="336" y="0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59403" name="Line 127"/>
          <p:cNvSpPr>
            <a:spLocks noChangeShapeType="1"/>
          </p:cNvSpPr>
          <p:nvPr/>
        </p:nvSpPr>
        <p:spPr bwMode="auto">
          <a:xfrm flipH="1">
            <a:off x="6137030" y="3121269"/>
            <a:ext cx="35168" cy="1811216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404" name="Line 128"/>
          <p:cNvSpPr>
            <a:spLocks noChangeShapeType="1"/>
          </p:cNvSpPr>
          <p:nvPr/>
        </p:nvSpPr>
        <p:spPr bwMode="auto">
          <a:xfrm>
            <a:off x="6260123" y="3112477"/>
            <a:ext cx="421912" cy="2476005"/>
          </a:xfrm>
          <a:prstGeom prst="line">
            <a:avLst/>
          </a:prstGeom>
          <a:noFill/>
          <a:ln w="508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4" name="Group 129"/>
          <p:cNvGrpSpPr>
            <a:grpSpLocks/>
          </p:cNvGrpSpPr>
          <p:nvPr/>
        </p:nvGrpSpPr>
        <p:grpSpPr bwMode="auto">
          <a:xfrm>
            <a:off x="822572" y="2457932"/>
            <a:ext cx="5634038" cy="989013"/>
            <a:chOff x="453" y="1338"/>
            <a:chExt cx="3549" cy="623"/>
          </a:xfrm>
        </p:grpSpPr>
        <p:sp>
          <p:nvSpPr>
            <p:cNvPr id="59414" name="Freeform 130" descr="25%"/>
            <p:cNvSpPr>
              <a:spLocks/>
            </p:cNvSpPr>
            <p:nvPr/>
          </p:nvSpPr>
          <p:spPr bwMode="auto">
            <a:xfrm>
              <a:off x="3637" y="1544"/>
              <a:ext cx="142" cy="289"/>
            </a:xfrm>
            <a:custGeom>
              <a:avLst/>
              <a:gdLst>
                <a:gd name="T0" fmla="*/ 141 w 142"/>
                <a:gd name="T1" fmla="*/ 0 h 289"/>
                <a:gd name="T2" fmla="*/ 0 w 142"/>
                <a:gd name="T3" fmla="*/ 0 h 289"/>
                <a:gd name="T4" fmla="*/ 0 w 142"/>
                <a:gd name="T5" fmla="*/ 288 h 289"/>
                <a:gd name="T6" fmla="*/ 141 w 142"/>
                <a:gd name="T7" fmla="*/ 288 h 28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42"/>
                <a:gd name="T13" fmla="*/ 0 h 289"/>
                <a:gd name="T14" fmla="*/ 142 w 142"/>
                <a:gd name="T15" fmla="*/ 289 h 28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42" h="289">
                  <a:moveTo>
                    <a:pt x="141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141" y="288"/>
                  </a:lnTo>
                </a:path>
              </a:pathLst>
            </a:custGeom>
            <a:pattFill prst="pct25">
              <a:fgClr>
                <a:schemeClr val="accent1"/>
              </a:fgClr>
              <a:bgClr>
                <a:srgbClr val="FFFFFF"/>
              </a:bgClr>
            </a:pattFill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415" name="Rectangle 131"/>
            <p:cNvSpPr>
              <a:spLocks noChangeArrowheads="1"/>
            </p:cNvSpPr>
            <p:nvPr/>
          </p:nvSpPr>
          <p:spPr bwMode="auto">
            <a:xfrm>
              <a:off x="453" y="1537"/>
              <a:ext cx="1462" cy="28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400" b="1">
                  <a:solidFill>
                    <a:schemeClr val="tx1"/>
                  </a:solidFill>
                  <a:latin typeface="Arial" pitchFamily="34" charset="0"/>
                </a:rPr>
                <a:t>add </a:t>
              </a:r>
              <a:r>
                <a:rPr lang="en-US" sz="2400" b="1" u="sng">
                  <a:solidFill>
                    <a:srgbClr val="800080"/>
                  </a:solidFill>
                  <a:latin typeface="Arial" pitchFamily="34" charset="0"/>
                </a:rPr>
                <a:t>$t0</a:t>
              </a:r>
              <a:r>
                <a:rPr lang="en-US" sz="2400" b="1">
                  <a:solidFill>
                    <a:schemeClr val="tx1"/>
                  </a:solidFill>
                  <a:latin typeface="Arial" pitchFamily="34" charset="0"/>
                </a:rPr>
                <a:t>,$t1,$t2</a:t>
              </a:r>
            </a:p>
          </p:txBody>
        </p:sp>
        <p:sp>
          <p:nvSpPr>
            <p:cNvPr id="59416" name="Rectangle 132"/>
            <p:cNvSpPr>
              <a:spLocks noChangeArrowheads="1"/>
            </p:cNvSpPr>
            <p:nvPr/>
          </p:nvSpPr>
          <p:spPr bwMode="auto">
            <a:xfrm>
              <a:off x="1896" y="1338"/>
              <a:ext cx="250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7" tIns="44450" rIns="90487" bIns="44450">
              <a:spAutoFit/>
            </a:bodyPr>
            <a:lstStyle/>
            <a:p>
              <a:r>
                <a:rPr lang="en-US" sz="1800" b="1">
                  <a:solidFill>
                    <a:schemeClr val="tx1"/>
                  </a:solidFill>
                  <a:latin typeface="Arial" pitchFamily="34" charset="0"/>
                </a:rPr>
                <a:t>IF</a:t>
              </a:r>
            </a:p>
          </p:txBody>
        </p:sp>
        <p:sp>
          <p:nvSpPr>
            <p:cNvPr id="59417" name="Rectangle 133"/>
            <p:cNvSpPr>
              <a:spLocks noChangeArrowheads="1"/>
            </p:cNvSpPr>
            <p:nvPr/>
          </p:nvSpPr>
          <p:spPr bwMode="auto">
            <a:xfrm>
              <a:off x="2248" y="1338"/>
              <a:ext cx="498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7" tIns="44450" rIns="90487" bIns="44450">
              <a:spAutoFit/>
            </a:bodyPr>
            <a:lstStyle/>
            <a:p>
              <a:r>
                <a:rPr lang="en-US" sz="1800" b="1">
                  <a:solidFill>
                    <a:schemeClr val="tx1"/>
                  </a:solidFill>
                  <a:latin typeface="Arial" pitchFamily="34" charset="0"/>
                </a:rPr>
                <a:t>ID/RF</a:t>
              </a:r>
            </a:p>
          </p:txBody>
        </p:sp>
        <p:sp>
          <p:nvSpPr>
            <p:cNvPr id="59418" name="Rectangle 134"/>
            <p:cNvSpPr>
              <a:spLocks noChangeArrowheads="1"/>
            </p:cNvSpPr>
            <p:nvPr/>
          </p:nvSpPr>
          <p:spPr bwMode="auto">
            <a:xfrm>
              <a:off x="2803" y="1338"/>
              <a:ext cx="314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7" tIns="44450" rIns="90487" bIns="44450">
              <a:spAutoFit/>
            </a:bodyPr>
            <a:lstStyle/>
            <a:p>
              <a:r>
                <a:rPr lang="en-US" sz="1800" b="1">
                  <a:solidFill>
                    <a:schemeClr val="tx1"/>
                  </a:solidFill>
                  <a:latin typeface="Arial" pitchFamily="34" charset="0"/>
                </a:rPr>
                <a:t>EX</a:t>
              </a:r>
            </a:p>
          </p:txBody>
        </p:sp>
        <p:sp>
          <p:nvSpPr>
            <p:cNvPr id="59419" name="Rectangle 135"/>
            <p:cNvSpPr>
              <a:spLocks noChangeArrowheads="1"/>
            </p:cNvSpPr>
            <p:nvPr/>
          </p:nvSpPr>
          <p:spPr bwMode="auto">
            <a:xfrm>
              <a:off x="3133" y="1338"/>
              <a:ext cx="458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7" tIns="44450" rIns="90487" bIns="44450">
              <a:spAutoFit/>
            </a:bodyPr>
            <a:lstStyle/>
            <a:p>
              <a:r>
                <a:rPr lang="en-US" sz="1800" b="1">
                  <a:solidFill>
                    <a:schemeClr val="tx1"/>
                  </a:solidFill>
                  <a:latin typeface="Arial" pitchFamily="34" charset="0"/>
                </a:rPr>
                <a:t>MEM</a:t>
              </a:r>
            </a:p>
          </p:txBody>
        </p:sp>
        <p:sp>
          <p:nvSpPr>
            <p:cNvPr id="59420" name="Rectangle 136"/>
            <p:cNvSpPr>
              <a:spLocks noChangeArrowheads="1"/>
            </p:cNvSpPr>
            <p:nvPr/>
          </p:nvSpPr>
          <p:spPr bwMode="auto">
            <a:xfrm>
              <a:off x="3640" y="1338"/>
              <a:ext cx="362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7" tIns="44450" rIns="90487" bIns="44450">
              <a:spAutoFit/>
            </a:bodyPr>
            <a:lstStyle/>
            <a:p>
              <a:r>
                <a:rPr lang="en-US" sz="1800" b="1">
                  <a:solidFill>
                    <a:schemeClr val="tx1"/>
                  </a:solidFill>
                  <a:latin typeface="Arial" pitchFamily="34" charset="0"/>
                </a:rPr>
                <a:t>WB</a:t>
              </a:r>
            </a:p>
          </p:txBody>
        </p:sp>
        <p:sp>
          <p:nvSpPr>
            <p:cNvPr id="59421" name="Freeform 137"/>
            <p:cNvSpPr>
              <a:spLocks/>
            </p:cNvSpPr>
            <p:nvPr/>
          </p:nvSpPr>
          <p:spPr bwMode="auto">
            <a:xfrm>
              <a:off x="3169" y="1544"/>
              <a:ext cx="162" cy="289"/>
            </a:xfrm>
            <a:custGeom>
              <a:avLst/>
              <a:gdLst>
                <a:gd name="T0" fmla="*/ 161 w 162"/>
                <a:gd name="T1" fmla="*/ 0 h 289"/>
                <a:gd name="T2" fmla="*/ 0 w 162"/>
                <a:gd name="T3" fmla="*/ 0 h 289"/>
                <a:gd name="T4" fmla="*/ 0 w 162"/>
                <a:gd name="T5" fmla="*/ 288 h 289"/>
                <a:gd name="T6" fmla="*/ 161 w 162"/>
                <a:gd name="T7" fmla="*/ 288 h 28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62"/>
                <a:gd name="T13" fmla="*/ 0 h 289"/>
                <a:gd name="T14" fmla="*/ 162 w 162"/>
                <a:gd name="T15" fmla="*/ 289 h 28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62" h="289">
                  <a:moveTo>
                    <a:pt x="161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161" y="288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422" name="Freeform 138"/>
            <p:cNvSpPr>
              <a:spLocks/>
            </p:cNvSpPr>
            <p:nvPr/>
          </p:nvSpPr>
          <p:spPr bwMode="auto">
            <a:xfrm>
              <a:off x="3330" y="1544"/>
              <a:ext cx="164" cy="289"/>
            </a:xfrm>
            <a:custGeom>
              <a:avLst/>
              <a:gdLst>
                <a:gd name="T0" fmla="*/ 0 w 164"/>
                <a:gd name="T1" fmla="*/ 0 h 289"/>
                <a:gd name="T2" fmla="*/ 163 w 164"/>
                <a:gd name="T3" fmla="*/ 0 h 289"/>
                <a:gd name="T4" fmla="*/ 163 w 164"/>
                <a:gd name="T5" fmla="*/ 288 h 289"/>
                <a:gd name="T6" fmla="*/ 0 w 164"/>
                <a:gd name="T7" fmla="*/ 288 h 28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64"/>
                <a:gd name="T13" fmla="*/ 0 h 289"/>
                <a:gd name="T14" fmla="*/ 164 w 164"/>
                <a:gd name="T15" fmla="*/ 289 h 28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64" h="289">
                  <a:moveTo>
                    <a:pt x="0" y="0"/>
                  </a:moveTo>
                  <a:lnTo>
                    <a:pt x="163" y="0"/>
                  </a:lnTo>
                  <a:lnTo>
                    <a:pt x="163" y="288"/>
                  </a:lnTo>
                  <a:lnTo>
                    <a:pt x="0" y="288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423" name="Freeform 139"/>
            <p:cNvSpPr>
              <a:spLocks/>
            </p:cNvSpPr>
            <p:nvPr/>
          </p:nvSpPr>
          <p:spPr bwMode="auto">
            <a:xfrm>
              <a:off x="2786" y="1448"/>
              <a:ext cx="213" cy="481"/>
            </a:xfrm>
            <a:custGeom>
              <a:avLst/>
              <a:gdLst>
                <a:gd name="T0" fmla="*/ 0 w 213"/>
                <a:gd name="T1" fmla="*/ 320 h 481"/>
                <a:gd name="T2" fmla="*/ 71 w 213"/>
                <a:gd name="T3" fmla="*/ 240 h 481"/>
                <a:gd name="T4" fmla="*/ 0 w 213"/>
                <a:gd name="T5" fmla="*/ 160 h 481"/>
                <a:gd name="T6" fmla="*/ 0 w 213"/>
                <a:gd name="T7" fmla="*/ 0 h 481"/>
                <a:gd name="T8" fmla="*/ 212 w 213"/>
                <a:gd name="T9" fmla="*/ 160 h 481"/>
                <a:gd name="T10" fmla="*/ 212 w 213"/>
                <a:gd name="T11" fmla="*/ 320 h 481"/>
                <a:gd name="T12" fmla="*/ 0 w 213"/>
                <a:gd name="T13" fmla="*/ 480 h 481"/>
                <a:gd name="T14" fmla="*/ 0 w 213"/>
                <a:gd name="T15" fmla="*/ 320 h 48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13"/>
                <a:gd name="T25" fmla="*/ 0 h 481"/>
                <a:gd name="T26" fmla="*/ 213 w 213"/>
                <a:gd name="T27" fmla="*/ 481 h 48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3" h="481">
                  <a:moveTo>
                    <a:pt x="0" y="320"/>
                  </a:moveTo>
                  <a:lnTo>
                    <a:pt x="71" y="240"/>
                  </a:lnTo>
                  <a:lnTo>
                    <a:pt x="0" y="160"/>
                  </a:lnTo>
                  <a:lnTo>
                    <a:pt x="0" y="0"/>
                  </a:lnTo>
                  <a:lnTo>
                    <a:pt x="212" y="160"/>
                  </a:lnTo>
                  <a:lnTo>
                    <a:pt x="212" y="320"/>
                  </a:lnTo>
                  <a:lnTo>
                    <a:pt x="0" y="480"/>
                  </a:lnTo>
                  <a:lnTo>
                    <a:pt x="0" y="320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424" name="Rectangle 140"/>
            <p:cNvSpPr>
              <a:spLocks noChangeArrowheads="1"/>
            </p:cNvSpPr>
            <p:nvPr/>
          </p:nvSpPr>
          <p:spPr bwMode="auto">
            <a:xfrm rot="5400000">
              <a:off x="2689" y="1571"/>
              <a:ext cx="384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charset="0"/>
                </a:rPr>
                <a:t>ALU</a:t>
              </a:r>
            </a:p>
          </p:txBody>
        </p:sp>
        <p:sp>
          <p:nvSpPr>
            <p:cNvPr id="59425" name="Rectangle 141"/>
            <p:cNvSpPr>
              <a:spLocks noChangeArrowheads="1"/>
            </p:cNvSpPr>
            <p:nvPr/>
          </p:nvSpPr>
          <p:spPr bwMode="auto">
            <a:xfrm>
              <a:off x="1920" y="1578"/>
              <a:ext cx="228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pPr algn="ctr"/>
              <a:r>
                <a:rPr lang="en-US" sz="1600" b="1">
                  <a:solidFill>
                    <a:schemeClr val="tx1"/>
                  </a:solidFill>
                  <a:latin typeface="Times" charset="0"/>
                </a:rPr>
                <a:t>I$</a:t>
              </a:r>
            </a:p>
          </p:txBody>
        </p:sp>
        <p:grpSp>
          <p:nvGrpSpPr>
            <p:cNvPr id="25" name="Group 142"/>
            <p:cNvGrpSpPr>
              <a:grpSpLocks/>
            </p:cNvGrpSpPr>
            <p:nvPr/>
          </p:nvGrpSpPr>
          <p:grpSpPr bwMode="auto">
            <a:xfrm>
              <a:off x="1860" y="1544"/>
              <a:ext cx="340" cy="289"/>
              <a:chOff x="1935" y="1349"/>
              <a:chExt cx="340" cy="289"/>
            </a:xfrm>
          </p:grpSpPr>
          <p:sp>
            <p:nvSpPr>
              <p:cNvPr id="59441" name="Freeform 143"/>
              <p:cNvSpPr>
                <a:spLocks/>
              </p:cNvSpPr>
              <p:nvPr/>
            </p:nvSpPr>
            <p:spPr bwMode="auto">
              <a:xfrm>
                <a:off x="1935" y="1349"/>
                <a:ext cx="170" cy="289"/>
              </a:xfrm>
              <a:custGeom>
                <a:avLst/>
                <a:gdLst>
                  <a:gd name="T0" fmla="*/ 169 w 170"/>
                  <a:gd name="T1" fmla="*/ 0 h 289"/>
                  <a:gd name="T2" fmla="*/ 0 w 170"/>
                  <a:gd name="T3" fmla="*/ 0 h 289"/>
                  <a:gd name="T4" fmla="*/ 0 w 170"/>
                  <a:gd name="T5" fmla="*/ 288 h 289"/>
                  <a:gd name="T6" fmla="*/ 169 w 170"/>
                  <a:gd name="T7" fmla="*/ 288 h 28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70"/>
                  <a:gd name="T13" fmla="*/ 0 h 289"/>
                  <a:gd name="T14" fmla="*/ 170 w 170"/>
                  <a:gd name="T15" fmla="*/ 289 h 28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70" h="289">
                    <a:moveTo>
                      <a:pt x="169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9" y="288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442" name="Freeform 144"/>
              <p:cNvSpPr>
                <a:spLocks/>
              </p:cNvSpPr>
              <p:nvPr/>
            </p:nvSpPr>
            <p:spPr bwMode="auto">
              <a:xfrm>
                <a:off x="2104" y="1349"/>
                <a:ext cx="171" cy="289"/>
              </a:xfrm>
              <a:custGeom>
                <a:avLst/>
                <a:gdLst>
                  <a:gd name="T0" fmla="*/ 0 w 171"/>
                  <a:gd name="T1" fmla="*/ 0 h 289"/>
                  <a:gd name="T2" fmla="*/ 170 w 171"/>
                  <a:gd name="T3" fmla="*/ 0 h 289"/>
                  <a:gd name="T4" fmla="*/ 170 w 171"/>
                  <a:gd name="T5" fmla="*/ 288 h 289"/>
                  <a:gd name="T6" fmla="*/ 0 w 171"/>
                  <a:gd name="T7" fmla="*/ 288 h 28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71"/>
                  <a:gd name="T13" fmla="*/ 0 h 289"/>
                  <a:gd name="T14" fmla="*/ 171 w 171"/>
                  <a:gd name="T15" fmla="*/ 289 h 28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71" h="289">
                    <a:moveTo>
                      <a:pt x="0" y="0"/>
                    </a:moveTo>
                    <a:lnTo>
                      <a:pt x="170" y="0"/>
                    </a:lnTo>
                    <a:lnTo>
                      <a:pt x="170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9427" name="Rectangle 145"/>
            <p:cNvSpPr>
              <a:spLocks noChangeArrowheads="1"/>
            </p:cNvSpPr>
            <p:nvPr/>
          </p:nvSpPr>
          <p:spPr bwMode="auto">
            <a:xfrm>
              <a:off x="2301" y="1551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charset="0"/>
                </a:rPr>
                <a:t>Reg</a:t>
              </a:r>
            </a:p>
          </p:txBody>
        </p:sp>
        <p:sp>
          <p:nvSpPr>
            <p:cNvPr id="59428" name="Freeform 146"/>
            <p:cNvSpPr>
              <a:spLocks/>
            </p:cNvSpPr>
            <p:nvPr/>
          </p:nvSpPr>
          <p:spPr bwMode="auto">
            <a:xfrm>
              <a:off x="2320" y="1544"/>
              <a:ext cx="149" cy="289"/>
            </a:xfrm>
            <a:custGeom>
              <a:avLst/>
              <a:gdLst>
                <a:gd name="T0" fmla="*/ 148 w 149"/>
                <a:gd name="T1" fmla="*/ 0 h 289"/>
                <a:gd name="T2" fmla="*/ 0 w 149"/>
                <a:gd name="T3" fmla="*/ 0 h 289"/>
                <a:gd name="T4" fmla="*/ 0 w 149"/>
                <a:gd name="T5" fmla="*/ 288 h 289"/>
                <a:gd name="T6" fmla="*/ 148 w 149"/>
                <a:gd name="T7" fmla="*/ 288 h 28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49"/>
                <a:gd name="T13" fmla="*/ 0 h 289"/>
                <a:gd name="T14" fmla="*/ 149 w 149"/>
                <a:gd name="T15" fmla="*/ 289 h 28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49" h="289">
                  <a:moveTo>
                    <a:pt x="148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148" y="288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429" name="Freeform 147"/>
            <p:cNvSpPr>
              <a:spLocks/>
            </p:cNvSpPr>
            <p:nvPr/>
          </p:nvSpPr>
          <p:spPr bwMode="auto">
            <a:xfrm>
              <a:off x="2468" y="1544"/>
              <a:ext cx="148" cy="289"/>
            </a:xfrm>
            <a:custGeom>
              <a:avLst/>
              <a:gdLst>
                <a:gd name="T0" fmla="*/ 0 w 148"/>
                <a:gd name="T1" fmla="*/ 0 h 289"/>
                <a:gd name="T2" fmla="*/ 147 w 148"/>
                <a:gd name="T3" fmla="*/ 0 h 289"/>
                <a:gd name="T4" fmla="*/ 147 w 148"/>
                <a:gd name="T5" fmla="*/ 288 h 289"/>
                <a:gd name="T6" fmla="*/ 0 w 148"/>
                <a:gd name="T7" fmla="*/ 288 h 28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48"/>
                <a:gd name="T13" fmla="*/ 0 h 289"/>
                <a:gd name="T14" fmla="*/ 148 w 148"/>
                <a:gd name="T15" fmla="*/ 289 h 28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48" h="289">
                  <a:moveTo>
                    <a:pt x="0" y="0"/>
                  </a:moveTo>
                  <a:lnTo>
                    <a:pt x="147" y="0"/>
                  </a:lnTo>
                  <a:lnTo>
                    <a:pt x="147" y="288"/>
                  </a:lnTo>
                  <a:lnTo>
                    <a:pt x="0" y="288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430" name="Line 148"/>
            <p:cNvSpPr>
              <a:spLocks noChangeShapeType="1"/>
            </p:cNvSpPr>
            <p:nvPr/>
          </p:nvSpPr>
          <p:spPr bwMode="auto">
            <a:xfrm>
              <a:off x="2205" y="1688"/>
              <a:ext cx="9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31" name="Freeform 149"/>
            <p:cNvSpPr>
              <a:spLocks/>
            </p:cNvSpPr>
            <p:nvPr/>
          </p:nvSpPr>
          <p:spPr bwMode="auto">
            <a:xfrm>
              <a:off x="2267" y="1592"/>
              <a:ext cx="48" cy="97"/>
            </a:xfrm>
            <a:custGeom>
              <a:avLst/>
              <a:gdLst>
                <a:gd name="T0" fmla="*/ 0 w 48"/>
                <a:gd name="T1" fmla="*/ 96 h 97"/>
                <a:gd name="T2" fmla="*/ 0 w 48"/>
                <a:gd name="T3" fmla="*/ 0 h 97"/>
                <a:gd name="T4" fmla="*/ 47 w 48"/>
                <a:gd name="T5" fmla="*/ 0 h 97"/>
                <a:gd name="T6" fmla="*/ 47 w 48"/>
                <a:gd name="T7" fmla="*/ 0 h 9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8"/>
                <a:gd name="T13" fmla="*/ 0 h 97"/>
                <a:gd name="T14" fmla="*/ 48 w 48"/>
                <a:gd name="T15" fmla="*/ 97 h 9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8" h="97">
                  <a:moveTo>
                    <a:pt x="0" y="96"/>
                  </a:moveTo>
                  <a:lnTo>
                    <a:pt x="0" y="0"/>
                  </a:lnTo>
                  <a:lnTo>
                    <a:pt x="47" y="0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432" name="Line 150"/>
            <p:cNvSpPr>
              <a:spLocks noChangeShapeType="1"/>
            </p:cNvSpPr>
            <p:nvPr/>
          </p:nvSpPr>
          <p:spPr bwMode="auto">
            <a:xfrm>
              <a:off x="2621" y="1592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33" name="Rectangle 151"/>
            <p:cNvSpPr>
              <a:spLocks noChangeArrowheads="1"/>
            </p:cNvSpPr>
            <p:nvPr/>
          </p:nvSpPr>
          <p:spPr bwMode="auto">
            <a:xfrm>
              <a:off x="3150" y="1588"/>
              <a:ext cx="302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charset="0"/>
                </a:rPr>
                <a:t> D$</a:t>
              </a:r>
            </a:p>
          </p:txBody>
        </p:sp>
        <p:sp>
          <p:nvSpPr>
            <p:cNvPr id="59434" name="Rectangle 152"/>
            <p:cNvSpPr>
              <a:spLocks noChangeArrowheads="1"/>
            </p:cNvSpPr>
            <p:nvPr/>
          </p:nvSpPr>
          <p:spPr bwMode="auto">
            <a:xfrm>
              <a:off x="3610" y="1546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charset="0"/>
                </a:rPr>
                <a:t>Reg</a:t>
              </a:r>
            </a:p>
          </p:txBody>
        </p:sp>
        <p:sp>
          <p:nvSpPr>
            <p:cNvPr id="59435" name="Freeform 153"/>
            <p:cNvSpPr>
              <a:spLocks/>
            </p:cNvSpPr>
            <p:nvPr/>
          </p:nvSpPr>
          <p:spPr bwMode="auto">
            <a:xfrm>
              <a:off x="3778" y="1544"/>
              <a:ext cx="143" cy="289"/>
            </a:xfrm>
            <a:custGeom>
              <a:avLst/>
              <a:gdLst>
                <a:gd name="T0" fmla="*/ 0 w 143"/>
                <a:gd name="T1" fmla="*/ 0 h 289"/>
                <a:gd name="T2" fmla="*/ 142 w 143"/>
                <a:gd name="T3" fmla="*/ 0 h 289"/>
                <a:gd name="T4" fmla="*/ 142 w 143"/>
                <a:gd name="T5" fmla="*/ 288 h 289"/>
                <a:gd name="T6" fmla="*/ 0 w 143"/>
                <a:gd name="T7" fmla="*/ 288 h 28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43"/>
                <a:gd name="T13" fmla="*/ 0 h 289"/>
                <a:gd name="T14" fmla="*/ 143 w 143"/>
                <a:gd name="T15" fmla="*/ 289 h 28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43" h="289">
                  <a:moveTo>
                    <a:pt x="0" y="0"/>
                  </a:moveTo>
                  <a:lnTo>
                    <a:pt x="142" y="0"/>
                  </a:lnTo>
                  <a:lnTo>
                    <a:pt x="142" y="288"/>
                  </a:lnTo>
                  <a:lnTo>
                    <a:pt x="0" y="288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436" name="Line 154"/>
            <p:cNvSpPr>
              <a:spLocks noChangeShapeType="1"/>
            </p:cNvSpPr>
            <p:nvPr/>
          </p:nvSpPr>
          <p:spPr bwMode="auto">
            <a:xfrm>
              <a:off x="3490" y="1688"/>
              <a:ext cx="13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37" name="Line 155"/>
            <p:cNvSpPr>
              <a:spLocks noChangeShapeType="1"/>
            </p:cNvSpPr>
            <p:nvPr/>
          </p:nvSpPr>
          <p:spPr bwMode="auto">
            <a:xfrm>
              <a:off x="3006" y="1688"/>
              <a:ext cx="15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38" name="Freeform 156"/>
            <p:cNvSpPr>
              <a:spLocks/>
            </p:cNvSpPr>
            <p:nvPr/>
          </p:nvSpPr>
          <p:spPr bwMode="auto">
            <a:xfrm>
              <a:off x="3127" y="1688"/>
              <a:ext cx="431" cy="193"/>
            </a:xfrm>
            <a:custGeom>
              <a:avLst/>
              <a:gdLst>
                <a:gd name="T0" fmla="*/ 0 w 431"/>
                <a:gd name="T1" fmla="*/ 0 h 193"/>
                <a:gd name="T2" fmla="*/ 0 w 431"/>
                <a:gd name="T3" fmla="*/ 192 h 193"/>
                <a:gd name="T4" fmla="*/ 391 w 431"/>
                <a:gd name="T5" fmla="*/ 192 h 193"/>
                <a:gd name="T6" fmla="*/ 391 w 431"/>
                <a:gd name="T7" fmla="*/ 64 h 193"/>
                <a:gd name="T8" fmla="*/ 430 w 431"/>
                <a:gd name="T9" fmla="*/ 0 h 1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31"/>
                <a:gd name="T16" fmla="*/ 0 h 193"/>
                <a:gd name="T17" fmla="*/ 431 w 431"/>
                <a:gd name="T18" fmla="*/ 193 h 1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31" h="193">
                  <a:moveTo>
                    <a:pt x="0" y="0"/>
                  </a:moveTo>
                  <a:lnTo>
                    <a:pt x="0" y="192"/>
                  </a:lnTo>
                  <a:lnTo>
                    <a:pt x="391" y="192"/>
                  </a:lnTo>
                  <a:lnTo>
                    <a:pt x="391" y="64"/>
                  </a:lnTo>
                  <a:lnTo>
                    <a:pt x="430" y="0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439" name="Line 157"/>
            <p:cNvSpPr>
              <a:spLocks noChangeShapeType="1"/>
            </p:cNvSpPr>
            <p:nvPr/>
          </p:nvSpPr>
          <p:spPr bwMode="auto">
            <a:xfrm>
              <a:off x="2621" y="1784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40" name="Freeform 158"/>
            <p:cNvSpPr>
              <a:spLocks/>
            </p:cNvSpPr>
            <p:nvPr/>
          </p:nvSpPr>
          <p:spPr bwMode="auto">
            <a:xfrm>
              <a:off x="2714" y="1683"/>
              <a:ext cx="337" cy="278"/>
            </a:xfrm>
            <a:custGeom>
              <a:avLst/>
              <a:gdLst>
                <a:gd name="T0" fmla="*/ 0 w 337"/>
                <a:gd name="T1" fmla="*/ 101 h 278"/>
                <a:gd name="T2" fmla="*/ 0 w 337"/>
                <a:gd name="T3" fmla="*/ 277 h 278"/>
                <a:gd name="T4" fmla="*/ 294 w 337"/>
                <a:gd name="T5" fmla="*/ 277 h 278"/>
                <a:gd name="T6" fmla="*/ 294 w 337"/>
                <a:gd name="T7" fmla="*/ 90 h 278"/>
                <a:gd name="T8" fmla="*/ 336 w 337"/>
                <a:gd name="T9" fmla="*/ 0 h 27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37"/>
                <a:gd name="T16" fmla="*/ 0 h 278"/>
                <a:gd name="T17" fmla="*/ 337 w 337"/>
                <a:gd name="T18" fmla="*/ 278 h 27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37" h="278">
                  <a:moveTo>
                    <a:pt x="0" y="101"/>
                  </a:moveTo>
                  <a:lnTo>
                    <a:pt x="0" y="277"/>
                  </a:lnTo>
                  <a:lnTo>
                    <a:pt x="294" y="277"/>
                  </a:lnTo>
                  <a:lnTo>
                    <a:pt x="294" y="90"/>
                  </a:lnTo>
                  <a:lnTo>
                    <a:pt x="336" y="0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9406" name="Oval 159"/>
          <p:cNvSpPr>
            <a:spLocks noChangeArrowheads="1"/>
          </p:cNvSpPr>
          <p:nvPr/>
        </p:nvSpPr>
        <p:spPr bwMode="auto">
          <a:xfrm>
            <a:off x="6116641" y="2949813"/>
            <a:ext cx="93662" cy="93663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6" name="Group 160"/>
          <p:cNvGrpSpPr>
            <a:grpSpLocks/>
          </p:cNvGrpSpPr>
          <p:nvPr/>
        </p:nvGrpSpPr>
        <p:grpSpPr bwMode="auto">
          <a:xfrm>
            <a:off x="265360" y="1724507"/>
            <a:ext cx="569912" cy="4786313"/>
            <a:chOff x="102" y="876"/>
            <a:chExt cx="359" cy="3015"/>
          </a:xfrm>
        </p:grpSpPr>
        <p:sp>
          <p:nvSpPr>
            <p:cNvPr id="59412" name="Line 161"/>
            <p:cNvSpPr>
              <a:spLocks noChangeShapeType="1"/>
            </p:cNvSpPr>
            <p:nvPr/>
          </p:nvSpPr>
          <p:spPr bwMode="auto">
            <a:xfrm>
              <a:off x="461" y="1659"/>
              <a:ext cx="0" cy="20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13" name="Rectangle 162"/>
            <p:cNvSpPr>
              <a:spLocks noChangeArrowheads="1"/>
            </p:cNvSpPr>
            <p:nvPr/>
          </p:nvSpPr>
          <p:spPr bwMode="auto">
            <a:xfrm>
              <a:off x="102" y="876"/>
              <a:ext cx="288" cy="301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34" charset="0"/>
                </a:rPr>
                <a:t>I</a:t>
              </a:r>
            </a:p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34" charset="0"/>
                </a:rPr>
                <a:t>n</a:t>
              </a:r>
            </a:p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34" charset="0"/>
                </a:rPr>
                <a:t>s</a:t>
              </a:r>
            </a:p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34" charset="0"/>
                </a:rPr>
                <a:t>t</a:t>
              </a:r>
            </a:p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34" charset="0"/>
                </a:rPr>
                <a:t>r.</a:t>
              </a:r>
            </a:p>
            <a:p>
              <a:pPr algn="ctr"/>
              <a:endParaRPr lang="en-US" sz="2800" b="1">
                <a:solidFill>
                  <a:schemeClr val="tx1"/>
                </a:solidFill>
                <a:latin typeface="Arial" pitchFamily="34" charset="0"/>
              </a:endParaRPr>
            </a:p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34" charset="0"/>
                </a:rPr>
                <a:t>O</a:t>
              </a:r>
            </a:p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34" charset="0"/>
                </a:rPr>
                <a:t>r</a:t>
              </a:r>
            </a:p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34" charset="0"/>
                </a:rPr>
                <a:t>d</a:t>
              </a:r>
            </a:p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34" charset="0"/>
                </a:rPr>
                <a:t>e</a:t>
              </a:r>
            </a:p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34" charset="0"/>
                </a:rPr>
                <a:t>r</a:t>
              </a:r>
            </a:p>
          </p:txBody>
        </p:sp>
      </p:grpSp>
      <p:grpSp>
        <p:nvGrpSpPr>
          <p:cNvPr id="27" name="Group 163"/>
          <p:cNvGrpSpPr>
            <a:grpSpLocks/>
          </p:cNvGrpSpPr>
          <p:nvPr/>
        </p:nvGrpSpPr>
        <p:grpSpPr bwMode="auto">
          <a:xfrm>
            <a:off x="1235322" y="1632432"/>
            <a:ext cx="7707313" cy="515938"/>
            <a:chOff x="713" y="818"/>
            <a:chExt cx="4855" cy="325"/>
          </a:xfrm>
        </p:grpSpPr>
        <p:sp>
          <p:nvSpPr>
            <p:cNvPr id="59410" name="Line 164"/>
            <p:cNvSpPr>
              <a:spLocks noChangeShapeType="1"/>
            </p:cNvSpPr>
            <p:nvPr/>
          </p:nvSpPr>
          <p:spPr bwMode="auto">
            <a:xfrm>
              <a:off x="764" y="1143"/>
              <a:ext cx="48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11" name="Rectangle 165"/>
            <p:cNvSpPr>
              <a:spLocks noChangeArrowheads="1"/>
            </p:cNvSpPr>
            <p:nvPr/>
          </p:nvSpPr>
          <p:spPr bwMode="auto">
            <a:xfrm>
              <a:off x="713" y="818"/>
              <a:ext cx="2168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800" b="1" dirty="0">
                  <a:solidFill>
                    <a:schemeClr val="tx1"/>
                  </a:solidFill>
                  <a:latin typeface="Arial" pitchFamily="34" charset="0"/>
                </a:rPr>
                <a:t>Time (clock cycles)</a:t>
              </a:r>
            </a:p>
          </p:txBody>
        </p:sp>
      </p:grpSp>
      <p:sp>
        <p:nvSpPr>
          <p:cNvPr id="59409" name="Line 166"/>
          <p:cNvSpPr>
            <a:spLocks noChangeShapeType="1"/>
          </p:cNvSpPr>
          <p:nvPr/>
        </p:nvSpPr>
        <p:spPr bwMode="auto">
          <a:xfrm flipH="1">
            <a:off x="4691310" y="3033347"/>
            <a:ext cx="1410552" cy="505674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402" name="Line 126"/>
          <p:cNvSpPr>
            <a:spLocks noChangeShapeType="1"/>
          </p:cNvSpPr>
          <p:nvPr/>
        </p:nvSpPr>
        <p:spPr bwMode="auto">
          <a:xfrm flipH="1">
            <a:off x="5318372" y="3094893"/>
            <a:ext cx="809866" cy="112199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Freeform 14" descr="25%"/>
          <p:cNvSpPr>
            <a:spLocks/>
          </p:cNvSpPr>
          <p:nvPr/>
        </p:nvSpPr>
        <p:spPr bwMode="auto">
          <a:xfrm>
            <a:off x="6591300" y="5101488"/>
            <a:ext cx="234950" cy="458788"/>
          </a:xfrm>
          <a:custGeom>
            <a:avLst/>
            <a:gdLst>
              <a:gd name="T0" fmla="*/ 0 w 148"/>
              <a:gd name="T1" fmla="*/ 0 h 289"/>
              <a:gd name="T2" fmla="*/ 233363 w 148"/>
              <a:gd name="T3" fmla="*/ 0 h 289"/>
              <a:gd name="T4" fmla="*/ 233363 w 148"/>
              <a:gd name="T5" fmla="*/ 457200 h 289"/>
              <a:gd name="T6" fmla="*/ 0 w 148"/>
              <a:gd name="T7" fmla="*/ 457200 h 289"/>
              <a:gd name="T8" fmla="*/ 0 60000 65536"/>
              <a:gd name="T9" fmla="*/ 0 60000 65536"/>
              <a:gd name="T10" fmla="*/ 0 60000 65536"/>
              <a:gd name="T11" fmla="*/ 0 60000 65536"/>
              <a:gd name="T12" fmla="*/ 0 w 148"/>
              <a:gd name="T13" fmla="*/ 0 h 289"/>
              <a:gd name="T14" fmla="*/ 148 w 148"/>
              <a:gd name="T15" fmla="*/ 289 h 28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48" h="289">
                <a:moveTo>
                  <a:pt x="0" y="0"/>
                </a:moveTo>
                <a:lnTo>
                  <a:pt x="147" y="0"/>
                </a:lnTo>
                <a:lnTo>
                  <a:pt x="147" y="288"/>
                </a:lnTo>
                <a:lnTo>
                  <a:pt x="0" y="288"/>
                </a:lnTo>
              </a:path>
            </a:pathLst>
          </a:custGeom>
          <a:pattFill prst="pct25">
            <a:fgClr>
              <a:schemeClr val="accent1"/>
            </a:fgClr>
            <a:bgClr>
              <a:srgbClr val="FFFFFF"/>
            </a:bgClr>
          </a:pattFill>
          <a:ln w="2540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169134"/>
            <a:ext cx="8229600" cy="1143000"/>
          </a:xfrm>
        </p:spPr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Data Hazard Solution: Forwarding</a:t>
            </a:r>
          </a:p>
        </p:txBody>
      </p:sp>
      <p:sp>
        <p:nvSpPr>
          <p:cNvPr id="61444" name="Content Placeholder 163"/>
          <p:cNvSpPr>
            <a:spLocks noGrp="1"/>
          </p:cNvSpPr>
          <p:nvPr>
            <p:ph idx="1"/>
          </p:nvPr>
        </p:nvSpPr>
        <p:spPr>
          <a:xfrm>
            <a:off x="457200" y="1134224"/>
            <a:ext cx="8229600" cy="4525963"/>
          </a:xfrm>
        </p:spPr>
        <p:txBody>
          <a:bodyPr/>
          <a:lstStyle/>
          <a:p>
            <a:r>
              <a:rPr lang="en-US" sz="2800" dirty="0" smtClean="0">
                <a:ea typeface="ＭＳ Ｐゴシック" pitchFamily="34" charset="-128"/>
              </a:rPr>
              <a:t> Forward result from one stage to another</a:t>
            </a:r>
            <a:endParaRPr lang="en-US" sz="2000" dirty="0" smtClean="0">
              <a:latin typeface="Times" charset="0"/>
              <a:ea typeface="ＭＳ Ｐゴシック" pitchFamily="34" charset="-128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517900" y="1740751"/>
            <a:ext cx="4800600" cy="4310062"/>
            <a:chOff x="2149" y="960"/>
            <a:chExt cx="3024" cy="2715"/>
          </a:xfrm>
        </p:grpSpPr>
        <p:sp>
          <p:nvSpPr>
            <p:cNvPr id="61596" name="Line 5"/>
            <p:cNvSpPr>
              <a:spLocks noChangeShapeType="1"/>
            </p:cNvSpPr>
            <p:nvPr/>
          </p:nvSpPr>
          <p:spPr bwMode="auto">
            <a:xfrm>
              <a:off x="2149" y="960"/>
              <a:ext cx="0" cy="266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97" name="Line 6"/>
            <p:cNvSpPr>
              <a:spLocks noChangeShapeType="1"/>
            </p:cNvSpPr>
            <p:nvPr/>
          </p:nvSpPr>
          <p:spPr bwMode="auto">
            <a:xfrm>
              <a:off x="2581" y="960"/>
              <a:ext cx="0" cy="261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98" name="Line 7"/>
            <p:cNvSpPr>
              <a:spLocks noChangeShapeType="1"/>
            </p:cNvSpPr>
            <p:nvPr/>
          </p:nvSpPr>
          <p:spPr bwMode="auto">
            <a:xfrm>
              <a:off x="3013" y="960"/>
              <a:ext cx="0" cy="261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99" name="Line 8"/>
            <p:cNvSpPr>
              <a:spLocks noChangeShapeType="1"/>
            </p:cNvSpPr>
            <p:nvPr/>
          </p:nvSpPr>
          <p:spPr bwMode="auto">
            <a:xfrm>
              <a:off x="3445" y="960"/>
              <a:ext cx="0" cy="261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00" name="Line 9"/>
            <p:cNvSpPr>
              <a:spLocks noChangeShapeType="1"/>
            </p:cNvSpPr>
            <p:nvPr/>
          </p:nvSpPr>
          <p:spPr bwMode="auto">
            <a:xfrm>
              <a:off x="3877" y="960"/>
              <a:ext cx="0" cy="266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01" name="Line 10"/>
            <p:cNvSpPr>
              <a:spLocks noChangeShapeType="1"/>
            </p:cNvSpPr>
            <p:nvPr/>
          </p:nvSpPr>
          <p:spPr bwMode="auto">
            <a:xfrm>
              <a:off x="4309" y="960"/>
              <a:ext cx="0" cy="266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02" name="Line 11"/>
            <p:cNvSpPr>
              <a:spLocks noChangeShapeType="1"/>
            </p:cNvSpPr>
            <p:nvPr/>
          </p:nvSpPr>
          <p:spPr bwMode="auto">
            <a:xfrm flipH="1">
              <a:off x="4725" y="960"/>
              <a:ext cx="16" cy="271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03" name="Line 12"/>
            <p:cNvSpPr>
              <a:spLocks noChangeShapeType="1"/>
            </p:cNvSpPr>
            <p:nvPr/>
          </p:nvSpPr>
          <p:spPr bwMode="auto">
            <a:xfrm flipH="1">
              <a:off x="5157" y="960"/>
              <a:ext cx="16" cy="266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690563" y="2820251"/>
            <a:ext cx="6191250" cy="814387"/>
            <a:chOff x="368" y="1640"/>
            <a:chExt cx="3900" cy="513"/>
          </a:xfrm>
        </p:grpSpPr>
        <p:sp>
          <p:nvSpPr>
            <p:cNvPr id="61568" name="Freeform 14" descr="25%"/>
            <p:cNvSpPr>
              <a:spLocks/>
            </p:cNvSpPr>
            <p:nvPr/>
          </p:nvSpPr>
          <p:spPr bwMode="auto">
            <a:xfrm>
              <a:off x="2799" y="1736"/>
              <a:ext cx="148" cy="289"/>
            </a:xfrm>
            <a:custGeom>
              <a:avLst/>
              <a:gdLst>
                <a:gd name="T0" fmla="*/ 0 w 148"/>
                <a:gd name="T1" fmla="*/ 0 h 289"/>
                <a:gd name="T2" fmla="*/ 147 w 148"/>
                <a:gd name="T3" fmla="*/ 0 h 289"/>
                <a:gd name="T4" fmla="*/ 147 w 148"/>
                <a:gd name="T5" fmla="*/ 288 h 289"/>
                <a:gd name="T6" fmla="*/ 0 w 148"/>
                <a:gd name="T7" fmla="*/ 288 h 28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48"/>
                <a:gd name="T13" fmla="*/ 0 h 289"/>
                <a:gd name="T14" fmla="*/ 148 w 148"/>
                <a:gd name="T15" fmla="*/ 289 h 28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48" h="289">
                  <a:moveTo>
                    <a:pt x="0" y="0"/>
                  </a:moveTo>
                  <a:lnTo>
                    <a:pt x="147" y="0"/>
                  </a:lnTo>
                  <a:lnTo>
                    <a:pt x="147" y="288"/>
                  </a:lnTo>
                  <a:lnTo>
                    <a:pt x="0" y="288"/>
                  </a:lnTo>
                </a:path>
              </a:pathLst>
            </a:custGeom>
            <a:pattFill prst="pct25">
              <a:fgClr>
                <a:schemeClr val="accent1"/>
              </a:fgClr>
              <a:bgClr>
                <a:srgbClr val="FFFFFF"/>
              </a:bgClr>
            </a:pattFill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569" name="Rectangle 15"/>
            <p:cNvSpPr>
              <a:spLocks noChangeArrowheads="1"/>
            </p:cNvSpPr>
            <p:nvPr/>
          </p:nvSpPr>
          <p:spPr bwMode="auto">
            <a:xfrm>
              <a:off x="368" y="1737"/>
              <a:ext cx="1516" cy="28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400" b="1" dirty="0">
                  <a:solidFill>
                    <a:schemeClr val="tx1"/>
                  </a:solidFill>
                  <a:latin typeface="Arial" pitchFamily="34" charset="0"/>
                </a:rPr>
                <a:t>sub $t4</a:t>
              </a:r>
              <a:r>
                <a:rPr lang="en-US" sz="2400" b="1" dirty="0" smtClean="0">
                  <a:solidFill>
                    <a:schemeClr val="tx1"/>
                  </a:solidFill>
                  <a:latin typeface="Arial" pitchFamily="34" charset="0"/>
                </a:rPr>
                <a:t>,</a:t>
              </a:r>
              <a:r>
                <a:rPr lang="en-US" sz="2400" b="1" u="sng" dirty="0" smtClean="0">
                  <a:solidFill>
                    <a:srgbClr val="063DE8"/>
                  </a:solidFill>
                  <a:latin typeface="Arial" pitchFamily="34" charset="0"/>
                </a:rPr>
                <a:t>$</a:t>
              </a:r>
              <a:r>
                <a:rPr lang="en-US" sz="2400" b="1" u="sng" dirty="0" smtClean="0">
                  <a:solidFill>
                    <a:srgbClr val="063DE8"/>
                  </a:solidFill>
                  <a:latin typeface="Arial" pitchFamily="34" charset="0"/>
                </a:rPr>
                <a:t>t0</a:t>
              </a:r>
              <a:r>
                <a:rPr lang="en-US" sz="2400" b="1" dirty="0" smtClean="0">
                  <a:solidFill>
                    <a:schemeClr val="tx1"/>
                  </a:solidFill>
                  <a:latin typeface="Arial" pitchFamily="34" charset="0"/>
                </a:rPr>
                <a:t>,$</a:t>
              </a:r>
              <a:r>
                <a:rPr lang="en-US" sz="2400" b="1" dirty="0">
                  <a:solidFill>
                    <a:schemeClr val="tx1"/>
                  </a:solidFill>
                  <a:latin typeface="Arial" pitchFamily="34" charset="0"/>
                </a:rPr>
                <a:t>t3</a:t>
              </a:r>
            </a:p>
          </p:txBody>
        </p:sp>
        <p:grpSp>
          <p:nvGrpSpPr>
            <p:cNvPr id="4" name="Group 16"/>
            <p:cNvGrpSpPr>
              <a:grpSpLocks/>
            </p:cNvGrpSpPr>
            <p:nvPr/>
          </p:nvGrpSpPr>
          <p:grpSpPr bwMode="auto">
            <a:xfrm>
              <a:off x="3107" y="1640"/>
              <a:ext cx="223" cy="481"/>
              <a:chOff x="3278" y="1701"/>
              <a:chExt cx="223" cy="481"/>
            </a:xfrm>
          </p:grpSpPr>
          <p:sp>
            <p:nvSpPr>
              <p:cNvPr id="61594" name="Freeform 17"/>
              <p:cNvSpPr>
                <a:spLocks/>
              </p:cNvSpPr>
              <p:nvPr/>
            </p:nvSpPr>
            <p:spPr bwMode="auto">
              <a:xfrm>
                <a:off x="3288" y="1701"/>
                <a:ext cx="213" cy="481"/>
              </a:xfrm>
              <a:custGeom>
                <a:avLst/>
                <a:gdLst>
                  <a:gd name="T0" fmla="*/ 0 w 213"/>
                  <a:gd name="T1" fmla="*/ 320 h 481"/>
                  <a:gd name="T2" fmla="*/ 71 w 213"/>
                  <a:gd name="T3" fmla="*/ 240 h 481"/>
                  <a:gd name="T4" fmla="*/ 0 w 213"/>
                  <a:gd name="T5" fmla="*/ 160 h 481"/>
                  <a:gd name="T6" fmla="*/ 0 w 213"/>
                  <a:gd name="T7" fmla="*/ 0 h 481"/>
                  <a:gd name="T8" fmla="*/ 212 w 213"/>
                  <a:gd name="T9" fmla="*/ 160 h 481"/>
                  <a:gd name="T10" fmla="*/ 212 w 213"/>
                  <a:gd name="T11" fmla="*/ 320 h 481"/>
                  <a:gd name="T12" fmla="*/ 0 w 213"/>
                  <a:gd name="T13" fmla="*/ 480 h 481"/>
                  <a:gd name="T14" fmla="*/ 0 w 213"/>
                  <a:gd name="T15" fmla="*/ 320 h 48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13"/>
                  <a:gd name="T25" fmla="*/ 0 h 481"/>
                  <a:gd name="T26" fmla="*/ 213 w 213"/>
                  <a:gd name="T27" fmla="*/ 481 h 481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13" h="481">
                    <a:moveTo>
                      <a:pt x="0" y="320"/>
                    </a:moveTo>
                    <a:lnTo>
                      <a:pt x="71" y="240"/>
                    </a:lnTo>
                    <a:lnTo>
                      <a:pt x="0" y="160"/>
                    </a:lnTo>
                    <a:lnTo>
                      <a:pt x="0" y="0"/>
                    </a:lnTo>
                    <a:lnTo>
                      <a:pt x="212" y="160"/>
                    </a:lnTo>
                    <a:lnTo>
                      <a:pt x="212" y="320"/>
                    </a:lnTo>
                    <a:lnTo>
                      <a:pt x="0" y="480"/>
                    </a:lnTo>
                    <a:lnTo>
                      <a:pt x="0" y="320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95" name="Rectangle 18"/>
              <p:cNvSpPr>
                <a:spLocks noChangeArrowheads="1"/>
              </p:cNvSpPr>
              <p:nvPr/>
            </p:nvSpPr>
            <p:spPr bwMode="auto">
              <a:xfrm rot="5400000">
                <a:off x="3191" y="1824"/>
                <a:ext cx="38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charset="0"/>
                  </a:rPr>
                  <a:t>ALU</a:t>
                </a:r>
              </a:p>
            </p:txBody>
          </p:sp>
        </p:grpSp>
        <p:grpSp>
          <p:nvGrpSpPr>
            <p:cNvPr id="5" name="Group 19"/>
            <p:cNvGrpSpPr>
              <a:grpSpLocks/>
            </p:cNvGrpSpPr>
            <p:nvPr/>
          </p:nvGrpSpPr>
          <p:grpSpPr bwMode="auto">
            <a:xfrm>
              <a:off x="2191" y="1736"/>
              <a:ext cx="340" cy="289"/>
              <a:chOff x="2362" y="1797"/>
              <a:chExt cx="340" cy="289"/>
            </a:xfrm>
          </p:grpSpPr>
          <p:sp>
            <p:nvSpPr>
              <p:cNvPr id="61590" name="Rectangle 20"/>
              <p:cNvSpPr>
                <a:spLocks noChangeArrowheads="1"/>
              </p:cNvSpPr>
              <p:nvPr/>
            </p:nvSpPr>
            <p:spPr bwMode="auto">
              <a:xfrm>
                <a:off x="2368" y="1799"/>
                <a:ext cx="228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7" tIns="44450" rIns="90487" bIns="44450">
                <a:spAutoFit/>
              </a:bodyPr>
              <a:lstStyle/>
              <a:p>
                <a:pPr algn="ctr"/>
                <a:r>
                  <a:rPr lang="en-US" sz="1600" b="1">
                    <a:solidFill>
                      <a:schemeClr val="tx1"/>
                    </a:solidFill>
                    <a:latin typeface="Times" charset="0"/>
                  </a:rPr>
                  <a:t>I$</a:t>
                </a:r>
              </a:p>
            </p:txBody>
          </p:sp>
          <p:grpSp>
            <p:nvGrpSpPr>
              <p:cNvPr id="6" name="Group 21"/>
              <p:cNvGrpSpPr>
                <a:grpSpLocks/>
              </p:cNvGrpSpPr>
              <p:nvPr/>
            </p:nvGrpSpPr>
            <p:grpSpPr bwMode="auto">
              <a:xfrm>
                <a:off x="2362" y="1797"/>
                <a:ext cx="340" cy="289"/>
                <a:chOff x="2362" y="1797"/>
                <a:chExt cx="340" cy="289"/>
              </a:xfrm>
            </p:grpSpPr>
            <p:sp>
              <p:nvSpPr>
                <p:cNvPr id="61592" name="Freeform 22"/>
                <p:cNvSpPr>
                  <a:spLocks/>
                </p:cNvSpPr>
                <p:nvPr/>
              </p:nvSpPr>
              <p:spPr bwMode="auto">
                <a:xfrm>
                  <a:off x="2362" y="1797"/>
                  <a:ext cx="170" cy="289"/>
                </a:xfrm>
                <a:custGeom>
                  <a:avLst/>
                  <a:gdLst>
                    <a:gd name="T0" fmla="*/ 169 w 170"/>
                    <a:gd name="T1" fmla="*/ 0 h 289"/>
                    <a:gd name="T2" fmla="*/ 0 w 170"/>
                    <a:gd name="T3" fmla="*/ 0 h 289"/>
                    <a:gd name="T4" fmla="*/ 0 w 170"/>
                    <a:gd name="T5" fmla="*/ 288 h 289"/>
                    <a:gd name="T6" fmla="*/ 169 w 170"/>
                    <a:gd name="T7" fmla="*/ 288 h 289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70"/>
                    <a:gd name="T13" fmla="*/ 0 h 289"/>
                    <a:gd name="T14" fmla="*/ 170 w 170"/>
                    <a:gd name="T15" fmla="*/ 289 h 289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70" h="289">
                      <a:moveTo>
                        <a:pt x="169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9" y="288"/>
                      </a:lnTo>
                    </a:path>
                  </a:pathLst>
                </a:custGeom>
                <a:noFill/>
                <a:ln w="25400" cap="rnd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593" name="Freeform 23"/>
                <p:cNvSpPr>
                  <a:spLocks/>
                </p:cNvSpPr>
                <p:nvPr/>
              </p:nvSpPr>
              <p:spPr bwMode="auto">
                <a:xfrm>
                  <a:off x="2531" y="1797"/>
                  <a:ext cx="171" cy="289"/>
                </a:xfrm>
                <a:custGeom>
                  <a:avLst/>
                  <a:gdLst>
                    <a:gd name="T0" fmla="*/ 0 w 171"/>
                    <a:gd name="T1" fmla="*/ 0 h 289"/>
                    <a:gd name="T2" fmla="*/ 170 w 171"/>
                    <a:gd name="T3" fmla="*/ 0 h 289"/>
                    <a:gd name="T4" fmla="*/ 170 w 171"/>
                    <a:gd name="T5" fmla="*/ 288 h 289"/>
                    <a:gd name="T6" fmla="*/ 0 w 171"/>
                    <a:gd name="T7" fmla="*/ 288 h 289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71"/>
                    <a:gd name="T13" fmla="*/ 0 h 289"/>
                    <a:gd name="T14" fmla="*/ 171 w 171"/>
                    <a:gd name="T15" fmla="*/ 289 h 289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71" h="289">
                      <a:moveTo>
                        <a:pt x="0" y="0"/>
                      </a:moveTo>
                      <a:lnTo>
                        <a:pt x="170" y="0"/>
                      </a:lnTo>
                      <a:lnTo>
                        <a:pt x="170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61572" name="Rectangle 24"/>
            <p:cNvSpPr>
              <a:spLocks noChangeArrowheads="1"/>
            </p:cNvSpPr>
            <p:nvPr/>
          </p:nvSpPr>
          <p:spPr bwMode="auto">
            <a:xfrm>
              <a:off x="2632" y="1743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charset="0"/>
                </a:rPr>
                <a:t>Reg</a:t>
              </a:r>
            </a:p>
          </p:txBody>
        </p:sp>
        <p:sp>
          <p:nvSpPr>
            <p:cNvPr id="61573" name="Freeform 25"/>
            <p:cNvSpPr>
              <a:spLocks/>
            </p:cNvSpPr>
            <p:nvPr/>
          </p:nvSpPr>
          <p:spPr bwMode="auto">
            <a:xfrm>
              <a:off x="2651" y="1736"/>
              <a:ext cx="149" cy="289"/>
            </a:xfrm>
            <a:custGeom>
              <a:avLst/>
              <a:gdLst>
                <a:gd name="T0" fmla="*/ 148 w 149"/>
                <a:gd name="T1" fmla="*/ 0 h 289"/>
                <a:gd name="T2" fmla="*/ 0 w 149"/>
                <a:gd name="T3" fmla="*/ 0 h 289"/>
                <a:gd name="T4" fmla="*/ 0 w 149"/>
                <a:gd name="T5" fmla="*/ 288 h 289"/>
                <a:gd name="T6" fmla="*/ 148 w 149"/>
                <a:gd name="T7" fmla="*/ 288 h 28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49"/>
                <a:gd name="T13" fmla="*/ 0 h 289"/>
                <a:gd name="T14" fmla="*/ 149 w 149"/>
                <a:gd name="T15" fmla="*/ 289 h 28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49" h="289">
                  <a:moveTo>
                    <a:pt x="148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148" y="288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574" name="Line 26"/>
            <p:cNvSpPr>
              <a:spLocks noChangeShapeType="1"/>
            </p:cNvSpPr>
            <p:nvPr/>
          </p:nvSpPr>
          <p:spPr bwMode="auto">
            <a:xfrm>
              <a:off x="2536" y="1880"/>
              <a:ext cx="9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75" name="Freeform 27"/>
            <p:cNvSpPr>
              <a:spLocks/>
            </p:cNvSpPr>
            <p:nvPr/>
          </p:nvSpPr>
          <p:spPr bwMode="auto">
            <a:xfrm>
              <a:off x="2598" y="1784"/>
              <a:ext cx="48" cy="97"/>
            </a:xfrm>
            <a:custGeom>
              <a:avLst/>
              <a:gdLst>
                <a:gd name="T0" fmla="*/ 0 w 48"/>
                <a:gd name="T1" fmla="*/ 96 h 97"/>
                <a:gd name="T2" fmla="*/ 0 w 48"/>
                <a:gd name="T3" fmla="*/ 0 h 97"/>
                <a:gd name="T4" fmla="*/ 47 w 48"/>
                <a:gd name="T5" fmla="*/ 0 h 97"/>
                <a:gd name="T6" fmla="*/ 47 w 48"/>
                <a:gd name="T7" fmla="*/ 0 h 9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8"/>
                <a:gd name="T13" fmla="*/ 0 h 97"/>
                <a:gd name="T14" fmla="*/ 48 w 48"/>
                <a:gd name="T15" fmla="*/ 97 h 9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8" h="97">
                  <a:moveTo>
                    <a:pt x="0" y="96"/>
                  </a:moveTo>
                  <a:lnTo>
                    <a:pt x="0" y="0"/>
                  </a:lnTo>
                  <a:lnTo>
                    <a:pt x="47" y="0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576" name="Line 28"/>
            <p:cNvSpPr>
              <a:spLocks noChangeShapeType="1"/>
            </p:cNvSpPr>
            <p:nvPr/>
          </p:nvSpPr>
          <p:spPr bwMode="auto">
            <a:xfrm>
              <a:off x="2952" y="1784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77" name="Rectangle 29"/>
            <p:cNvSpPr>
              <a:spLocks noChangeArrowheads="1"/>
            </p:cNvSpPr>
            <p:nvPr/>
          </p:nvSpPr>
          <p:spPr bwMode="auto">
            <a:xfrm>
              <a:off x="3449" y="1738"/>
              <a:ext cx="302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charset="0"/>
                </a:rPr>
                <a:t> D$</a:t>
              </a:r>
            </a:p>
          </p:txBody>
        </p:sp>
        <p:grpSp>
          <p:nvGrpSpPr>
            <p:cNvPr id="7" name="Group 30"/>
            <p:cNvGrpSpPr>
              <a:grpSpLocks/>
            </p:cNvGrpSpPr>
            <p:nvPr/>
          </p:nvGrpSpPr>
          <p:grpSpPr bwMode="auto">
            <a:xfrm>
              <a:off x="3500" y="1736"/>
              <a:ext cx="325" cy="289"/>
              <a:chOff x="3671" y="1797"/>
              <a:chExt cx="325" cy="289"/>
            </a:xfrm>
          </p:grpSpPr>
          <p:sp>
            <p:nvSpPr>
              <p:cNvPr id="61588" name="Freeform 31"/>
              <p:cNvSpPr>
                <a:spLocks/>
              </p:cNvSpPr>
              <p:nvPr/>
            </p:nvSpPr>
            <p:spPr bwMode="auto">
              <a:xfrm>
                <a:off x="3671" y="1797"/>
                <a:ext cx="162" cy="289"/>
              </a:xfrm>
              <a:custGeom>
                <a:avLst/>
                <a:gdLst>
                  <a:gd name="T0" fmla="*/ 161 w 162"/>
                  <a:gd name="T1" fmla="*/ 0 h 289"/>
                  <a:gd name="T2" fmla="*/ 0 w 162"/>
                  <a:gd name="T3" fmla="*/ 0 h 289"/>
                  <a:gd name="T4" fmla="*/ 0 w 162"/>
                  <a:gd name="T5" fmla="*/ 288 h 289"/>
                  <a:gd name="T6" fmla="*/ 161 w 162"/>
                  <a:gd name="T7" fmla="*/ 288 h 28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62"/>
                  <a:gd name="T13" fmla="*/ 0 h 289"/>
                  <a:gd name="T14" fmla="*/ 162 w 162"/>
                  <a:gd name="T15" fmla="*/ 289 h 28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62" h="289">
                    <a:moveTo>
                      <a:pt x="16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1" y="288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89" name="Freeform 32"/>
              <p:cNvSpPr>
                <a:spLocks/>
              </p:cNvSpPr>
              <p:nvPr/>
            </p:nvSpPr>
            <p:spPr bwMode="auto">
              <a:xfrm>
                <a:off x="3832" y="1797"/>
                <a:ext cx="164" cy="289"/>
              </a:xfrm>
              <a:custGeom>
                <a:avLst/>
                <a:gdLst>
                  <a:gd name="T0" fmla="*/ 0 w 164"/>
                  <a:gd name="T1" fmla="*/ 0 h 289"/>
                  <a:gd name="T2" fmla="*/ 163 w 164"/>
                  <a:gd name="T3" fmla="*/ 0 h 289"/>
                  <a:gd name="T4" fmla="*/ 163 w 164"/>
                  <a:gd name="T5" fmla="*/ 288 h 289"/>
                  <a:gd name="T6" fmla="*/ 0 w 164"/>
                  <a:gd name="T7" fmla="*/ 288 h 28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64"/>
                  <a:gd name="T13" fmla="*/ 0 h 289"/>
                  <a:gd name="T14" fmla="*/ 164 w 164"/>
                  <a:gd name="T15" fmla="*/ 289 h 28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64" h="289">
                    <a:moveTo>
                      <a:pt x="0" y="0"/>
                    </a:moveTo>
                    <a:lnTo>
                      <a:pt x="163" y="0"/>
                    </a:lnTo>
                    <a:lnTo>
                      <a:pt x="163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1579" name="Rectangle 33"/>
            <p:cNvSpPr>
              <a:spLocks noChangeArrowheads="1"/>
            </p:cNvSpPr>
            <p:nvPr/>
          </p:nvSpPr>
          <p:spPr bwMode="auto">
            <a:xfrm>
              <a:off x="3941" y="1738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charset="0"/>
                </a:rPr>
                <a:t>Reg</a:t>
              </a:r>
            </a:p>
          </p:txBody>
        </p:sp>
        <p:grpSp>
          <p:nvGrpSpPr>
            <p:cNvPr id="8" name="Group 34"/>
            <p:cNvGrpSpPr>
              <a:grpSpLocks/>
            </p:cNvGrpSpPr>
            <p:nvPr/>
          </p:nvGrpSpPr>
          <p:grpSpPr bwMode="auto">
            <a:xfrm>
              <a:off x="3968" y="1736"/>
              <a:ext cx="284" cy="289"/>
              <a:chOff x="4139" y="1797"/>
              <a:chExt cx="284" cy="289"/>
            </a:xfrm>
          </p:grpSpPr>
          <p:sp>
            <p:nvSpPr>
              <p:cNvPr id="61586" name="Freeform 35"/>
              <p:cNvSpPr>
                <a:spLocks/>
              </p:cNvSpPr>
              <p:nvPr/>
            </p:nvSpPr>
            <p:spPr bwMode="auto">
              <a:xfrm>
                <a:off x="4139" y="1797"/>
                <a:ext cx="142" cy="289"/>
              </a:xfrm>
              <a:custGeom>
                <a:avLst/>
                <a:gdLst>
                  <a:gd name="T0" fmla="*/ 141 w 142"/>
                  <a:gd name="T1" fmla="*/ 0 h 289"/>
                  <a:gd name="T2" fmla="*/ 0 w 142"/>
                  <a:gd name="T3" fmla="*/ 0 h 289"/>
                  <a:gd name="T4" fmla="*/ 0 w 142"/>
                  <a:gd name="T5" fmla="*/ 288 h 289"/>
                  <a:gd name="T6" fmla="*/ 141 w 142"/>
                  <a:gd name="T7" fmla="*/ 288 h 28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2"/>
                  <a:gd name="T13" fmla="*/ 0 h 289"/>
                  <a:gd name="T14" fmla="*/ 142 w 142"/>
                  <a:gd name="T15" fmla="*/ 289 h 28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2" h="289">
                    <a:moveTo>
                      <a:pt x="14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1" y="288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87" name="Freeform 36"/>
              <p:cNvSpPr>
                <a:spLocks/>
              </p:cNvSpPr>
              <p:nvPr/>
            </p:nvSpPr>
            <p:spPr bwMode="auto">
              <a:xfrm>
                <a:off x="4280" y="1797"/>
                <a:ext cx="143" cy="289"/>
              </a:xfrm>
              <a:custGeom>
                <a:avLst/>
                <a:gdLst>
                  <a:gd name="T0" fmla="*/ 0 w 143"/>
                  <a:gd name="T1" fmla="*/ 0 h 289"/>
                  <a:gd name="T2" fmla="*/ 142 w 143"/>
                  <a:gd name="T3" fmla="*/ 0 h 289"/>
                  <a:gd name="T4" fmla="*/ 142 w 143"/>
                  <a:gd name="T5" fmla="*/ 288 h 289"/>
                  <a:gd name="T6" fmla="*/ 0 w 143"/>
                  <a:gd name="T7" fmla="*/ 288 h 28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3"/>
                  <a:gd name="T13" fmla="*/ 0 h 289"/>
                  <a:gd name="T14" fmla="*/ 143 w 143"/>
                  <a:gd name="T15" fmla="*/ 289 h 28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3" h="289">
                    <a:moveTo>
                      <a:pt x="0" y="0"/>
                    </a:moveTo>
                    <a:lnTo>
                      <a:pt x="142" y="0"/>
                    </a:lnTo>
                    <a:lnTo>
                      <a:pt x="142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1581" name="Line 37"/>
            <p:cNvSpPr>
              <a:spLocks noChangeShapeType="1"/>
            </p:cNvSpPr>
            <p:nvPr/>
          </p:nvSpPr>
          <p:spPr bwMode="auto">
            <a:xfrm>
              <a:off x="3821" y="1880"/>
              <a:ext cx="13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82" name="Line 38"/>
            <p:cNvSpPr>
              <a:spLocks noChangeShapeType="1"/>
            </p:cNvSpPr>
            <p:nvPr/>
          </p:nvSpPr>
          <p:spPr bwMode="auto">
            <a:xfrm>
              <a:off x="3337" y="1880"/>
              <a:ext cx="15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83" name="Freeform 39"/>
            <p:cNvSpPr>
              <a:spLocks/>
            </p:cNvSpPr>
            <p:nvPr/>
          </p:nvSpPr>
          <p:spPr bwMode="auto">
            <a:xfrm>
              <a:off x="3458" y="1880"/>
              <a:ext cx="431" cy="193"/>
            </a:xfrm>
            <a:custGeom>
              <a:avLst/>
              <a:gdLst>
                <a:gd name="T0" fmla="*/ 0 w 431"/>
                <a:gd name="T1" fmla="*/ 0 h 193"/>
                <a:gd name="T2" fmla="*/ 0 w 431"/>
                <a:gd name="T3" fmla="*/ 192 h 193"/>
                <a:gd name="T4" fmla="*/ 391 w 431"/>
                <a:gd name="T5" fmla="*/ 192 h 193"/>
                <a:gd name="T6" fmla="*/ 391 w 431"/>
                <a:gd name="T7" fmla="*/ 64 h 193"/>
                <a:gd name="T8" fmla="*/ 430 w 431"/>
                <a:gd name="T9" fmla="*/ 0 h 1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31"/>
                <a:gd name="T16" fmla="*/ 0 h 193"/>
                <a:gd name="T17" fmla="*/ 431 w 431"/>
                <a:gd name="T18" fmla="*/ 193 h 1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31" h="193">
                  <a:moveTo>
                    <a:pt x="0" y="0"/>
                  </a:moveTo>
                  <a:lnTo>
                    <a:pt x="0" y="192"/>
                  </a:lnTo>
                  <a:lnTo>
                    <a:pt x="391" y="192"/>
                  </a:lnTo>
                  <a:lnTo>
                    <a:pt x="391" y="64"/>
                  </a:lnTo>
                  <a:lnTo>
                    <a:pt x="430" y="0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584" name="Line 40"/>
            <p:cNvSpPr>
              <a:spLocks noChangeShapeType="1"/>
            </p:cNvSpPr>
            <p:nvPr/>
          </p:nvSpPr>
          <p:spPr bwMode="auto">
            <a:xfrm>
              <a:off x="2952" y="1976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85" name="Freeform 41"/>
            <p:cNvSpPr>
              <a:spLocks/>
            </p:cNvSpPr>
            <p:nvPr/>
          </p:nvSpPr>
          <p:spPr bwMode="auto">
            <a:xfrm>
              <a:off x="3045" y="1875"/>
              <a:ext cx="337" cy="278"/>
            </a:xfrm>
            <a:custGeom>
              <a:avLst/>
              <a:gdLst>
                <a:gd name="T0" fmla="*/ 0 w 337"/>
                <a:gd name="T1" fmla="*/ 101 h 278"/>
                <a:gd name="T2" fmla="*/ 0 w 337"/>
                <a:gd name="T3" fmla="*/ 277 h 278"/>
                <a:gd name="T4" fmla="*/ 294 w 337"/>
                <a:gd name="T5" fmla="*/ 277 h 278"/>
                <a:gd name="T6" fmla="*/ 294 w 337"/>
                <a:gd name="T7" fmla="*/ 90 h 278"/>
                <a:gd name="T8" fmla="*/ 336 w 337"/>
                <a:gd name="T9" fmla="*/ 0 h 27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37"/>
                <a:gd name="T16" fmla="*/ 0 h 278"/>
                <a:gd name="T17" fmla="*/ 337 w 337"/>
                <a:gd name="T18" fmla="*/ 278 h 27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37" h="278">
                  <a:moveTo>
                    <a:pt x="0" y="101"/>
                  </a:moveTo>
                  <a:lnTo>
                    <a:pt x="0" y="277"/>
                  </a:lnTo>
                  <a:lnTo>
                    <a:pt x="294" y="277"/>
                  </a:lnTo>
                  <a:lnTo>
                    <a:pt x="294" y="90"/>
                  </a:lnTo>
                  <a:lnTo>
                    <a:pt x="336" y="0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" name="Group 42"/>
          <p:cNvGrpSpPr>
            <a:grpSpLocks/>
          </p:cNvGrpSpPr>
          <p:nvPr/>
        </p:nvGrpSpPr>
        <p:grpSpPr bwMode="auto">
          <a:xfrm>
            <a:off x="665163" y="3531451"/>
            <a:ext cx="6894512" cy="814387"/>
            <a:chOff x="352" y="2088"/>
            <a:chExt cx="4343" cy="513"/>
          </a:xfrm>
        </p:grpSpPr>
        <p:sp>
          <p:nvSpPr>
            <p:cNvPr id="61540" name="Freeform 43" descr="25%"/>
            <p:cNvSpPr>
              <a:spLocks/>
            </p:cNvSpPr>
            <p:nvPr/>
          </p:nvSpPr>
          <p:spPr bwMode="auto">
            <a:xfrm>
              <a:off x="3226" y="2184"/>
              <a:ext cx="148" cy="289"/>
            </a:xfrm>
            <a:custGeom>
              <a:avLst/>
              <a:gdLst>
                <a:gd name="T0" fmla="*/ 0 w 148"/>
                <a:gd name="T1" fmla="*/ 0 h 289"/>
                <a:gd name="T2" fmla="*/ 147 w 148"/>
                <a:gd name="T3" fmla="*/ 0 h 289"/>
                <a:gd name="T4" fmla="*/ 147 w 148"/>
                <a:gd name="T5" fmla="*/ 288 h 289"/>
                <a:gd name="T6" fmla="*/ 0 w 148"/>
                <a:gd name="T7" fmla="*/ 288 h 28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48"/>
                <a:gd name="T13" fmla="*/ 0 h 289"/>
                <a:gd name="T14" fmla="*/ 148 w 148"/>
                <a:gd name="T15" fmla="*/ 289 h 28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48" h="289">
                  <a:moveTo>
                    <a:pt x="0" y="0"/>
                  </a:moveTo>
                  <a:lnTo>
                    <a:pt x="147" y="0"/>
                  </a:lnTo>
                  <a:lnTo>
                    <a:pt x="147" y="288"/>
                  </a:lnTo>
                  <a:lnTo>
                    <a:pt x="0" y="288"/>
                  </a:lnTo>
                </a:path>
              </a:pathLst>
            </a:custGeom>
            <a:pattFill prst="pct25">
              <a:fgClr>
                <a:schemeClr val="accent1"/>
              </a:fgClr>
              <a:bgClr>
                <a:srgbClr val="FFFFFF"/>
              </a:bgClr>
            </a:pattFill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541" name="Rectangle 44"/>
            <p:cNvSpPr>
              <a:spLocks noChangeArrowheads="1"/>
            </p:cNvSpPr>
            <p:nvPr/>
          </p:nvSpPr>
          <p:spPr bwMode="auto">
            <a:xfrm>
              <a:off x="352" y="2193"/>
              <a:ext cx="1462" cy="28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400" b="1" dirty="0">
                  <a:solidFill>
                    <a:schemeClr val="tx1"/>
                  </a:solidFill>
                  <a:latin typeface="Arial" pitchFamily="34" charset="0"/>
                </a:rPr>
                <a:t>and $t5,</a:t>
              </a:r>
              <a:r>
                <a:rPr lang="en-US" sz="2400" b="1" u="sng" dirty="0">
                  <a:solidFill>
                    <a:srgbClr val="063DE8"/>
                  </a:solidFill>
                  <a:latin typeface="Arial" pitchFamily="34" charset="0"/>
                </a:rPr>
                <a:t>$t0</a:t>
              </a:r>
              <a:r>
                <a:rPr lang="en-US" sz="2400" b="1" dirty="0">
                  <a:solidFill>
                    <a:schemeClr val="tx1"/>
                  </a:solidFill>
                  <a:latin typeface="Arial" pitchFamily="34" charset="0"/>
                </a:rPr>
                <a:t>,$t6</a:t>
              </a:r>
            </a:p>
          </p:txBody>
        </p:sp>
        <p:sp>
          <p:nvSpPr>
            <p:cNvPr id="61542" name="Freeform 45"/>
            <p:cNvSpPr>
              <a:spLocks/>
            </p:cNvSpPr>
            <p:nvPr/>
          </p:nvSpPr>
          <p:spPr bwMode="auto">
            <a:xfrm>
              <a:off x="3885" y="2328"/>
              <a:ext cx="431" cy="193"/>
            </a:xfrm>
            <a:custGeom>
              <a:avLst/>
              <a:gdLst>
                <a:gd name="T0" fmla="*/ 0 w 431"/>
                <a:gd name="T1" fmla="*/ 0 h 193"/>
                <a:gd name="T2" fmla="*/ 0 w 431"/>
                <a:gd name="T3" fmla="*/ 192 h 193"/>
                <a:gd name="T4" fmla="*/ 391 w 431"/>
                <a:gd name="T5" fmla="*/ 192 h 193"/>
                <a:gd name="T6" fmla="*/ 391 w 431"/>
                <a:gd name="T7" fmla="*/ 64 h 193"/>
                <a:gd name="T8" fmla="*/ 430 w 431"/>
                <a:gd name="T9" fmla="*/ 0 h 1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31"/>
                <a:gd name="T16" fmla="*/ 0 h 193"/>
                <a:gd name="T17" fmla="*/ 431 w 431"/>
                <a:gd name="T18" fmla="*/ 193 h 1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31" h="193">
                  <a:moveTo>
                    <a:pt x="0" y="0"/>
                  </a:moveTo>
                  <a:lnTo>
                    <a:pt x="0" y="192"/>
                  </a:lnTo>
                  <a:lnTo>
                    <a:pt x="391" y="192"/>
                  </a:lnTo>
                  <a:lnTo>
                    <a:pt x="391" y="64"/>
                  </a:lnTo>
                  <a:lnTo>
                    <a:pt x="430" y="0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" name="Group 46"/>
            <p:cNvGrpSpPr>
              <a:grpSpLocks/>
            </p:cNvGrpSpPr>
            <p:nvPr/>
          </p:nvGrpSpPr>
          <p:grpSpPr bwMode="auto">
            <a:xfrm>
              <a:off x="3534" y="2088"/>
              <a:ext cx="223" cy="481"/>
              <a:chOff x="3705" y="2149"/>
              <a:chExt cx="223" cy="481"/>
            </a:xfrm>
          </p:grpSpPr>
          <p:sp>
            <p:nvSpPr>
              <p:cNvPr id="61566" name="Freeform 47"/>
              <p:cNvSpPr>
                <a:spLocks/>
              </p:cNvSpPr>
              <p:nvPr/>
            </p:nvSpPr>
            <p:spPr bwMode="auto">
              <a:xfrm>
                <a:off x="3715" y="2149"/>
                <a:ext cx="213" cy="481"/>
              </a:xfrm>
              <a:custGeom>
                <a:avLst/>
                <a:gdLst>
                  <a:gd name="T0" fmla="*/ 0 w 213"/>
                  <a:gd name="T1" fmla="*/ 320 h 481"/>
                  <a:gd name="T2" fmla="*/ 71 w 213"/>
                  <a:gd name="T3" fmla="*/ 240 h 481"/>
                  <a:gd name="T4" fmla="*/ 0 w 213"/>
                  <a:gd name="T5" fmla="*/ 160 h 481"/>
                  <a:gd name="T6" fmla="*/ 0 w 213"/>
                  <a:gd name="T7" fmla="*/ 0 h 481"/>
                  <a:gd name="T8" fmla="*/ 212 w 213"/>
                  <a:gd name="T9" fmla="*/ 160 h 481"/>
                  <a:gd name="T10" fmla="*/ 212 w 213"/>
                  <a:gd name="T11" fmla="*/ 320 h 481"/>
                  <a:gd name="T12" fmla="*/ 0 w 213"/>
                  <a:gd name="T13" fmla="*/ 480 h 481"/>
                  <a:gd name="T14" fmla="*/ 0 w 213"/>
                  <a:gd name="T15" fmla="*/ 320 h 48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13"/>
                  <a:gd name="T25" fmla="*/ 0 h 481"/>
                  <a:gd name="T26" fmla="*/ 213 w 213"/>
                  <a:gd name="T27" fmla="*/ 481 h 481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13" h="481">
                    <a:moveTo>
                      <a:pt x="0" y="320"/>
                    </a:moveTo>
                    <a:lnTo>
                      <a:pt x="71" y="240"/>
                    </a:lnTo>
                    <a:lnTo>
                      <a:pt x="0" y="160"/>
                    </a:lnTo>
                    <a:lnTo>
                      <a:pt x="0" y="0"/>
                    </a:lnTo>
                    <a:lnTo>
                      <a:pt x="212" y="160"/>
                    </a:lnTo>
                    <a:lnTo>
                      <a:pt x="212" y="320"/>
                    </a:lnTo>
                    <a:lnTo>
                      <a:pt x="0" y="480"/>
                    </a:lnTo>
                    <a:lnTo>
                      <a:pt x="0" y="320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67" name="Rectangle 48"/>
              <p:cNvSpPr>
                <a:spLocks noChangeArrowheads="1"/>
              </p:cNvSpPr>
              <p:nvPr/>
            </p:nvSpPr>
            <p:spPr bwMode="auto">
              <a:xfrm rot="5400000">
                <a:off x="3618" y="2272"/>
                <a:ext cx="38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charset="0"/>
                  </a:rPr>
                  <a:t>ALU</a:t>
                </a:r>
              </a:p>
            </p:txBody>
          </p:sp>
        </p:grpSp>
        <p:grpSp>
          <p:nvGrpSpPr>
            <p:cNvPr id="11" name="Group 49"/>
            <p:cNvGrpSpPr>
              <a:grpSpLocks/>
            </p:cNvGrpSpPr>
            <p:nvPr/>
          </p:nvGrpSpPr>
          <p:grpSpPr bwMode="auto">
            <a:xfrm>
              <a:off x="2618" y="2184"/>
              <a:ext cx="340" cy="289"/>
              <a:chOff x="2789" y="2245"/>
              <a:chExt cx="340" cy="289"/>
            </a:xfrm>
          </p:grpSpPr>
          <p:sp>
            <p:nvSpPr>
              <p:cNvPr id="61562" name="Rectangle 50"/>
              <p:cNvSpPr>
                <a:spLocks noChangeArrowheads="1"/>
              </p:cNvSpPr>
              <p:nvPr/>
            </p:nvSpPr>
            <p:spPr bwMode="auto">
              <a:xfrm>
                <a:off x="2795" y="2247"/>
                <a:ext cx="228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7" tIns="44450" rIns="90487" bIns="44450">
                <a:spAutoFit/>
              </a:bodyPr>
              <a:lstStyle/>
              <a:p>
                <a:pPr algn="ctr"/>
                <a:r>
                  <a:rPr lang="en-US" sz="1600" b="1">
                    <a:solidFill>
                      <a:schemeClr val="tx1"/>
                    </a:solidFill>
                    <a:latin typeface="Times" charset="0"/>
                  </a:rPr>
                  <a:t>I$</a:t>
                </a:r>
              </a:p>
            </p:txBody>
          </p:sp>
          <p:grpSp>
            <p:nvGrpSpPr>
              <p:cNvPr id="12" name="Group 51"/>
              <p:cNvGrpSpPr>
                <a:grpSpLocks/>
              </p:cNvGrpSpPr>
              <p:nvPr/>
            </p:nvGrpSpPr>
            <p:grpSpPr bwMode="auto">
              <a:xfrm>
                <a:off x="2789" y="2245"/>
                <a:ext cx="340" cy="289"/>
                <a:chOff x="2789" y="2245"/>
                <a:chExt cx="340" cy="289"/>
              </a:xfrm>
            </p:grpSpPr>
            <p:sp>
              <p:nvSpPr>
                <p:cNvPr id="61564" name="Freeform 52"/>
                <p:cNvSpPr>
                  <a:spLocks/>
                </p:cNvSpPr>
                <p:nvPr/>
              </p:nvSpPr>
              <p:spPr bwMode="auto">
                <a:xfrm>
                  <a:off x="2789" y="2245"/>
                  <a:ext cx="170" cy="289"/>
                </a:xfrm>
                <a:custGeom>
                  <a:avLst/>
                  <a:gdLst>
                    <a:gd name="T0" fmla="*/ 169 w 170"/>
                    <a:gd name="T1" fmla="*/ 0 h 289"/>
                    <a:gd name="T2" fmla="*/ 0 w 170"/>
                    <a:gd name="T3" fmla="*/ 0 h 289"/>
                    <a:gd name="T4" fmla="*/ 0 w 170"/>
                    <a:gd name="T5" fmla="*/ 288 h 289"/>
                    <a:gd name="T6" fmla="*/ 169 w 170"/>
                    <a:gd name="T7" fmla="*/ 288 h 289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70"/>
                    <a:gd name="T13" fmla="*/ 0 h 289"/>
                    <a:gd name="T14" fmla="*/ 170 w 170"/>
                    <a:gd name="T15" fmla="*/ 289 h 289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70" h="289">
                      <a:moveTo>
                        <a:pt x="169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9" y="288"/>
                      </a:lnTo>
                    </a:path>
                  </a:pathLst>
                </a:custGeom>
                <a:noFill/>
                <a:ln w="25400" cap="rnd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565" name="Freeform 53"/>
                <p:cNvSpPr>
                  <a:spLocks/>
                </p:cNvSpPr>
                <p:nvPr/>
              </p:nvSpPr>
              <p:spPr bwMode="auto">
                <a:xfrm>
                  <a:off x="2958" y="2245"/>
                  <a:ext cx="171" cy="289"/>
                </a:xfrm>
                <a:custGeom>
                  <a:avLst/>
                  <a:gdLst>
                    <a:gd name="T0" fmla="*/ 0 w 171"/>
                    <a:gd name="T1" fmla="*/ 0 h 289"/>
                    <a:gd name="T2" fmla="*/ 170 w 171"/>
                    <a:gd name="T3" fmla="*/ 0 h 289"/>
                    <a:gd name="T4" fmla="*/ 170 w 171"/>
                    <a:gd name="T5" fmla="*/ 288 h 289"/>
                    <a:gd name="T6" fmla="*/ 0 w 171"/>
                    <a:gd name="T7" fmla="*/ 288 h 289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71"/>
                    <a:gd name="T13" fmla="*/ 0 h 289"/>
                    <a:gd name="T14" fmla="*/ 171 w 171"/>
                    <a:gd name="T15" fmla="*/ 289 h 289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71" h="289">
                      <a:moveTo>
                        <a:pt x="0" y="0"/>
                      </a:moveTo>
                      <a:lnTo>
                        <a:pt x="170" y="0"/>
                      </a:lnTo>
                      <a:lnTo>
                        <a:pt x="170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61545" name="Rectangle 54"/>
            <p:cNvSpPr>
              <a:spLocks noChangeArrowheads="1"/>
            </p:cNvSpPr>
            <p:nvPr/>
          </p:nvSpPr>
          <p:spPr bwMode="auto">
            <a:xfrm>
              <a:off x="3059" y="2191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charset="0"/>
                </a:rPr>
                <a:t>Reg</a:t>
              </a:r>
            </a:p>
          </p:txBody>
        </p:sp>
        <p:sp>
          <p:nvSpPr>
            <p:cNvPr id="61546" name="Freeform 55"/>
            <p:cNvSpPr>
              <a:spLocks/>
            </p:cNvSpPr>
            <p:nvPr/>
          </p:nvSpPr>
          <p:spPr bwMode="auto">
            <a:xfrm>
              <a:off x="3078" y="2184"/>
              <a:ext cx="149" cy="289"/>
            </a:xfrm>
            <a:custGeom>
              <a:avLst/>
              <a:gdLst>
                <a:gd name="T0" fmla="*/ 148 w 149"/>
                <a:gd name="T1" fmla="*/ 0 h 289"/>
                <a:gd name="T2" fmla="*/ 0 w 149"/>
                <a:gd name="T3" fmla="*/ 0 h 289"/>
                <a:gd name="T4" fmla="*/ 0 w 149"/>
                <a:gd name="T5" fmla="*/ 288 h 289"/>
                <a:gd name="T6" fmla="*/ 148 w 149"/>
                <a:gd name="T7" fmla="*/ 288 h 28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49"/>
                <a:gd name="T13" fmla="*/ 0 h 289"/>
                <a:gd name="T14" fmla="*/ 149 w 149"/>
                <a:gd name="T15" fmla="*/ 289 h 28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49" h="289">
                  <a:moveTo>
                    <a:pt x="148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148" y="288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547" name="Line 56"/>
            <p:cNvSpPr>
              <a:spLocks noChangeShapeType="1"/>
            </p:cNvSpPr>
            <p:nvPr/>
          </p:nvSpPr>
          <p:spPr bwMode="auto">
            <a:xfrm>
              <a:off x="2963" y="2328"/>
              <a:ext cx="9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48" name="Freeform 57"/>
            <p:cNvSpPr>
              <a:spLocks/>
            </p:cNvSpPr>
            <p:nvPr/>
          </p:nvSpPr>
          <p:spPr bwMode="auto">
            <a:xfrm>
              <a:off x="3025" y="2232"/>
              <a:ext cx="48" cy="97"/>
            </a:xfrm>
            <a:custGeom>
              <a:avLst/>
              <a:gdLst>
                <a:gd name="T0" fmla="*/ 0 w 48"/>
                <a:gd name="T1" fmla="*/ 96 h 97"/>
                <a:gd name="T2" fmla="*/ 0 w 48"/>
                <a:gd name="T3" fmla="*/ 0 h 97"/>
                <a:gd name="T4" fmla="*/ 47 w 48"/>
                <a:gd name="T5" fmla="*/ 0 h 97"/>
                <a:gd name="T6" fmla="*/ 47 w 48"/>
                <a:gd name="T7" fmla="*/ 0 h 9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8"/>
                <a:gd name="T13" fmla="*/ 0 h 97"/>
                <a:gd name="T14" fmla="*/ 48 w 48"/>
                <a:gd name="T15" fmla="*/ 97 h 9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8" h="97">
                  <a:moveTo>
                    <a:pt x="0" y="96"/>
                  </a:moveTo>
                  <a:lnTo>
                    <a:pt x="0" y="0"/>
                  </a:lnTo>
                  <a:lnTo>
                    <a:pt x="47" y="0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549" name="Line 58"/>
            <p:cNvSpPr>
              <a:spLocks noChangeShapeType="1"/>
            </p:cNvSpPr>
            <p:nvPr/>
          </p:nvSpPr>
          <p:spPr bwMode="auto">
            <a:xfrm>
              <a:off x="3379" y="2232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50" name="Rectangle 59"/>
            <p:cNvSpPr>
              <a:spLocks noChangeArrowheads="1"/>
            </p:cNvSpPr>
            <p:nvPr/>
          </p:nvSpPr>
          <p:spPr bwMode="auto">
            <a:xfrm>
              <a:off x="3876" y="2186"/>
              <a:ext cx="302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charset="0"/>
                </a:rPr>
                <a:t> D$</a:t>
              </a:r>
            </a:p>
          </p:txBody>
        </p:sp>
        <p:grpSp>
          <p:nvGrpSpPr>
            <p:cNvPr id="13" name="Group 60"/>
            <p:cNvGrpSpPr>
              <a:grpSpLocks/>
            </p:cNvGrpSpPr>
            <p:nvPr/>
          </p:nvGrpSpPr>
          <p:grpSpPr bwMode="auto">
            <a:xfrm>
              <a:off x="3927" y="2184"/>
              <a:ext cx="325" cy="289"/>
              <a:chOff x="4098" y="2245"/>
              <a:chExt cx="325" cy="289"/>
            </a:xfrm>
          </p:grpSpPr>
          <p:sp>
            <p:nvSpPr>
              <p:cNvPr id="61560" name="Freeform 61"/>
              <p:cNvSpPr>
                <a:spLocks/>
              </p:cNvSpPr>
              <p:nvPr/>
            </p:nvSpPr>
            <p:spPr bwMode="auto">
              <a:xfrm>
                <a:off x="4098" y="2245"/>
                <a:ext cx="162" cy="289"/>
              </a:xfrm>
              <a:custGeom>
                <a:avLst/>
                <a:gdLst>
                  <a:gd name="T0" fmla="*/ 161 w 162"/>
                  <a:gd name="T1" fmla="*/ 0 h 289"/>
                  <a:gd name="T2" fmla="*/ 0 w 162"/>
                  <a:gd name="T3" fmla="*/ 0 h 289"/>
                  <a:gd name="T4" fmla="*/ 0 w 162"/>
                  <a:gd name="T5" fmla="*/ 288 h 289"/>
                  <a:gd name="T6" fmla="*/ 161 w 162"/>
                  <a:gd name="T7" fmla="*/ 288 h 28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62"/>
                  <a:gd name="T13" fmla="*/ 0 h 289"/>
                  <a:gd name="T14" fmla="*/ 162 w 162"/>
                  <a:gd name="T15" fmla="*/ 289 h 28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62" h="289">
                    <a:moveTo>
                      <a:pt x="16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1" y="288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61" name="Freeform 62"/>
              <p:cNvSpPr>
                <a:spLocks/>
              </p:cNvSpPr>
              <p:nvPr/>
            </p:nvSpPr>
            <p:spPr bwMode="auto">
              <a:xfrm>
                <a:off x="4259" y="2245"/>
                <a:ext cx="164" cy="289"/>
              </a:xfrm>
              <a:custGeom>
                <a:avLst/>
                <a:gdLst>
                  <a:gd name="T0" fmla="*/ 0 w 164"/>
                  <a:gd name="T1" fmla="*/ 0 h 289"/>
                  <a:gd name="T2" fmla="*/ 163 w 164"/>
                  <a:gd name="T3" fmla="*/ 0 h 289"/>
                  <a:gd name="T4" fmla="*/ 163 w 164"/>
                  <a:gd name="T5" fmla="*/ 288 h 289"/>
                  <a:gd name="T6" fmla="*/ 0 w 164"/>
                  <a:gd name="T7" fmla="*/ 288 h 28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64"/>
                  <a:gd name="T13" fmla="*/ 0 h 289"/>
                  <a:gd name="T14" fmla="*/ 164 w 164"/>
                  <a:gd name="T15" fmla="*/ 289 h 28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64" h="289">
                    <a:moveTo>
                      <a:pt x="0" y="0"/>
                    </a:moveTo>
                    <a:lnTo>
                      <a:pt x="163" y="0"/>
                    </a:lnTo>
                    <a:lnTo>
                      <a:pt x="163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1552" name="Rectangle 63"/>
            <p:cNvSpPr>
              <a:spLocks noChangeArrowheads="1"/>
            </p:cNvSpPr>
            <p:nvPr/>
          </p:nvSpPr>
          <p:spPr bwMode="auto">
            <a:xfrm>
              <a:off x="4368" y="2186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charset="0"/>
                </a:rPr>
                <a:t>Reg</a:t>
              </a:r>
            </a:p>
          </p:txBody>
        </p:sp>
        <p:grpSp>
          <p:nvGrpSpPr>
            <p:cNvPr id="14" name="Group 64"/>
            <p:cNvGrpSpPr>
              <a:grpSpLocks/>
            </p:cNvGrpSpPr>
            <p:nvPr/>
          </p:nvGrpSpPr>
          <p:grpSpPr bwMode="auto">
            <a:xfrm>
              <a:off x="4395" y="2184"/>
              <a:ext cx="284" cy="289"/>
              <a:chOff x="4566" y="2245"/>
              <a:chExt cx="284" cy="289"/>
            </a:xfrm>
          </p:grpSpPr>
          <p:sp>
            <p:nvSpPr>
              <p:cNvPr id="61558" name="Freeform 65"/>
              <p:cNvSpPr>
                <a:spLocks/>
              </p:cNvSpPr>
              <p:nvPr/>
            </p:nvSpPr>
            <p:spPr bwMode="auto">
              <a:xfrm>
                <a:off x="4566" y="2245"/>
                <a:ext cx="142" cy="289"/>
              </a:xfrm>
              <a:custGeom>
                <a:avLst/>
                <a:gdLst>
                  <a:gd name="T0" fmla="*/ 141 w 142"/>
                  <a:gd name="T1" fmla="*/ 0 h 289"/>
                  <a:gd name="T2" fmla="*/ 0 w 142"/>
                  <a:gd name="T3" fmla="*/ 0 h 289"/>
                  <a:gd name="T4" fmla="*/ 0 w 142"/>
                  <a:gd name="T5" fmla="*/ 288 h 289"/>
                  <a:gd name="T6" fmla="*/ 141 w 142"/>
                  <a:gd name="T7" fmla="*/ 288 h 28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2"/>
                  <a:gd name="T13" fmla="*/ 0 h 289"/>
                  <a:gd name="T14" fmla="*/ 142 w 142"/>
                  <a:gd name="T15" fmla="*/ 289 h 28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2" h="289">
                    <a:moveTo>
                      <a:pt x="14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1" y="288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59" name="Freeform 66"/>
              <p:cNvSpPr>
                <a:spLocks/>
              </p:cNvSpPr>
              <p:nvPr/>
            </p:nvSpPr>
            <p:spPr bwMode="auto">
              <a:xfrm>
                <a:off x="4707" y="2245"/>
                <a:ext cx="143" cy="289"/>
              </a:xfrm>
              <a:custGeom>
                <a:avLst/>
                <a:gdLst>
                  <a:gd name="T0" fmla="*/ 0 w 143"/>
                  <a:gd name="T1" fmla="*/ 0 h 289"/>
                  <a:gd name="T2" fmla="*/ 142 w 143"/>
                  <a:gd name="T3" fmla="*/ 0 h 289"/>
                  <a:gd name="T4" fmla="*/ 142 w 143"/>
                  <a:gd name="T5" fmla="*/ 288 h 289"/>
                  <a:gd name="T6" fmla="*/ 0 w 143"/>
                  <a:gd name="T7" fmla="*/ 288 h 28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3"/>
                  <a:gd name="T13" fmla="*/ 0 h 289"/>
                  <a:gd name="T14" fmla="*/ 143 w 143"/>
                  <a:gd name="T15" fmla="*/ 289 h 28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3" h="289">
                    <a:moveTo>
                      <a:pt x="0" y="0"/>
                    </a:moveTo>
                    <a:lnTo>
                      <a:pt x="142" y="0"/>
                    </a:lnTo>
                    <a:lnTo>
                      <a:pt x="142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1554" name="Line 67"/>
            <p:cNvSpPr>
              <a:spLocks noChangeShapeType="1"/>
            </p:cNvSpPr>
            <p:nvPr/>
          </p:nvSpPr>
          <p:spPr bwMode="auto">
            <a:xfrm>
              <a:off x="4248" y="2328"/>
              <a:ext cx="13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55" name="Line 68"/>
            <p:cNvSpPr>
              <a:spLocks noChangeShapeType="1"/>
            </p:cNvSpPr>
            <p:nvPr/>
          </p:nvSpPr>
          <p:spPr bwMode="auto">
            <a:xfrm>
              <a:off x="3764" y="2328"/>
              <a:ext cx="15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56" name="Line 69"/>
            <p:cNvSpPr>
              <a:spLocks noChangeShapeType="1"/>
            </p:cNvSpPr>
            <p:nvPr/>
          </p:nvSpPr>
          <p:spPr bwMode="auto">
            <a:xfrm>
              <a:off x="3379" y="2424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57" name="Freeform 70"/>
            <p:cNvSpPr>
              <a:spLocks/>
            </p:cNvSpPr>
            <p:nvPr/>
          </p:nvSpPr>
          <p:spPr bwMode="auto">
            <a:xfrm>
              <a:off x="3472" y="2323"/>
              <a:ext cx="337" cy="278"/>
            </a:xfrm>
            <a:custGeom>
              <a:avLst/>
              <a:gdLst>
                <a:gd name="T0" fmla="*/ 0 w 337"/>
                <a:gd name="T1" fmla="*/ 101 h 278"/>
                <a:gd name="T2" fmla="*/ 0 w 337"/>
                <a:gd name="T3" fmla="*/ 277 h 278"/>
                <a:gd name="T4" fmla="*/ 294 w 337"/>
                <a:gd name="T5" fmla="*/ 277 h 278"/>
                <a:gd name="T6" fmla="*/ 294 w 337"/>
                <a:gd name="T7" fmla="*/ 90 h 278"/>
                <a:gd name="T8" fmla="*/ 336 w 337"/>
                <a:gd name="T9" fmla="*/ 0 h 27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37"/>
                <a:gd name="T16" fmla="*/ 0 h 278"/>
                <a:gd name="T17" fmla="*/ 337 w 337"/>
                <a:gd name="T18" fmla="*/ 278 h 27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37" h="278">
                  <a:moveTo>
                    <a:pt x="0" y="101"/>
                  </a:moveTo>
                  <a:lnTo>
                    <a:pt x="0" y="277"/>
                  </a:lnTo>
                  <a:lnTo>
                    <a:pt x="294" y="277"/>
                  </a:lnTo>
                  <a:lnTo>
                    <a:pt x="294" y="90"/>
                  </a:lnTo>
                  <a:lnTo>
                    <a:pt x="336" y="0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5" name="Group 71"/>
          <p:cNvGrpSpPr>
            <a:grpSpLocks/>
          </p:cNvGrpSpPr>
          <p:nvPr/>
        </p:nvGrpSpPr>
        <p:grpSpPr bwMode="auto">
          <a:xfrm>
            <a:off x="639763" y="4242651"/>
            <a:ext cx="7597775" cy="814387"/>
            <a:chOff x="336" y="2536"/>
            <a:chExt cx="4786" cy="513"/>
          </a:xfrm>
        </p:grpSpPr>
        <p:sp>
          <p:nvSpPr>
            <p:cNvPr id="61517" name="Freeform 72"/>
            <p:cNvSpPr>
              <a:spLocks/>
            </p:cNvSpPr>
            <p:nvPr/>
          </p:nvSpPr>
          <p:spPr bwMode="auto">
            <a:xfrm>
              <a:off x="3971" y="2536"/>
              <a:ext cx="213" cy="481"/>
            </a:xfrm>
            <a:custGeom>
              <a:avLst/>
              <a:gdLst>
                <a:gd name="T0" fmla="*/ 0 w 213"/>
                <a:gd name="T1" fmla="*/ 320 h 481"/>
                <a:gd name="T2" fmla="*/ 71 w 213"/>
                <a:gd name="T3" fmla="*/ 240 h 481"/>
                <a:gd name="T4" fmla="*/ 0 w 213"/>
                <a:gd name="T5" fmla="*/ 160 h 481"/>
                <a:gd name="T6" fmla="*/ 0 w 213"/>
                <a:gd name="T7" fmla="*/ 0 h 481"/>
                <a:gd name="T8" fmla="*/ 212 w 213"/>
                <a:gd name="T9" fmla="*/ 160 h 481"/>
                <a:gd name="T10" fmla="*/ 212 w 213"/>
                <a:gd name="T11" fmla="*/ 320 h 481"/>
                <a:gd name="T12" fmla="*/ 0 w 213"/>
                <a:gd name="T13" fmla="*/ 480 h 481"/>
                <a:gd name="T14" fmla="*/ 0 w 213"/>
                <a:gd name="T15" fmla="*/ 320 h 48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13"/>
                <a:gd name="T25" fmla="*/ 0 h 481"/>
                <a:gd name="T26" fmla="*/ 213 w 213"/>
                <a:gd name="T27" fmla="*/ 481 h 48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3" h="481">
                  <a:moveTo>
                    <a:pt x="0" y="320"/>
                  </a:moveTo>
                  <a:lnTo>
                    <a:pt x="71" y="240"/>
                  </a:lnTo>
                  <a:lnTo>
                    <a:pt x="0" y="160"/>
                  </a:lnTo>
                  <a:lnTo>
                    <a:pt x="0" y="0"/>
                  </a:lnTo>
                  <a:lnTo>
                    <a:pt x="212" y="160"/>
                  </a:lnTo>
                  <a:lnTo>
                    <a:pt x="212" y="320"/>
                  </a:lnTo>
                  <a:lnTo>
                    <a:pt x="0" y="480"/>
                  </a:lnTo>
                  <a:lnTo>
                    <a:pt x="0" y="320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518" name="Freeform 73" descr="25%"/>
            <p:cNvSpPr>
              <a:spLocks/>
            </p:cNvSpPr>
            <p:nvPr/>
          </p:nvSpPr>
          <p:spPr bwMode="auto">
            <a:xfrm>
              <a:off x="3653" y="2632"/>
              <a:ext cx="148" cy="289"/>
            </a:xfrm>
            <a:custGeom>
              <a:avLst/>
              <a:gdLst>
                <a:gd name="T0" fmla="*/ 0 w 148"/>
                <a:gd name="T1" fmla="*/ 0 h 289"/>
                <a:gd name="T2" fmla="*/ 147 w 148"/>
                <a:gd name="T3" fmla="*/ 0 h 289"/>
                <a:gd name="T4" fmla="*/ 147 w 148"/>
                <a:gd name="T5" fmla="*/ 288 h 289"/>
                <a:gd name="T6" fmla="*/ 0 w 148"/>
                <a:gd name="T7" fmla="*/ 288 h 28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48"/>
                <a:gd name="T13" fmla="*/ 0 h 289"/>
                <a:gd name="T14" fmla="*/ 148 w 148"/>
                <a:gd name="T15" fmla="*/ 289 h 28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48" h="289">
                  <a:moveTo>
                    <a:pt x="0" y="0"/>
                  </a:moveTo>
                  <a:lnTo>
                    <a:pt x="147" y="0"/>
                  </a:lnTo>
                  <a:lnTo>
                    <a:pt x="147" y="288"/>
                  </a:lnTo>
                  <a:lnTo>
                    <a:pt x="0" y="288"/>
                  </a:lnTo>
                </a:path>
              </a:pathLst>
            </a:custGeom>
            <a:pattFill prst="pct25">
              <a:fgClr>
                <a:schemeClr val="accent1"/>
              </a:fgClr>
              <a:bgClr>
                <a:srgbClr val="FFFFFF"/>
              </a:bgClr>
            </a:pattFill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519" name="Rectangle 74"/>
            <p:cNvSpPr>
              <a:spLocks noChangeArrowheads="1"/>
            </p:cNvSpPr>
            <p:nvPr/>
          </p:nvSpPr>
          <p:spPr bwMode="auto">
            <a:xfrm>
              <a:off x="336" y="2649"/>
              <a:ext cx="1419" cy="28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400" b="1" dirty="0">
                  <a:solidFill>
                    <a:schemeClr val="tx1"/>
                  </a:solidFill>
                  <a:latin typeface="Arial" pitchFamily="34" charset="0"/>
                </a:rPr>
                <a:t>or   $t7,</a:t>
              </a:r>
              <a:r>
                <a:rPr lang="en-US" sz="2400" b="1" u="sng" dirty="0">
                  <a:solidFill>
                    <a:srgbClr val="063DE8"/>
                  </a:solidFill>
                  <a:latin typeface="Arial" pitchFamily="34" charset="0"/>
                </a:rPr>
                <a:t>$t0</a:t>
              </a:r>
              <a:r>
                <a:rPr lang="en-US" sz="2400" b="1" dirty="0">
                  <a:solidFill>
                    <a:schemeClr val="tx1"/>
                  </a:solidFill>
                  <a:latin typeface="Arial" pitchFamily="34" charset="0"/>
                </a:rPr>
                <a:t>,$t8</a:t>
              </a:r>
            </a:p>
          </p:txBody>
        </p:sp>
        <p:sp>
          <p:nvSpPr>
            <p:cNvPr id="61520" name="Freeform 75"/>
            <p:cNvSpPr>
              <a:spLocks/>
            </p:cNvSpPr>
            <p:nvPr/>
          </p:nvSpPr>
          <p:spPr bwMode="auto">
            <a:xfrm>
              <a:off x="4312" y="2776"/>
              <a:ext cx="431" cy="193"/>
            </a:xfrm>
            <a:custGeom>
              <a:avLst/>
              <a:gdLst>
                <a:gd name="T0" fmla="*/ 0 w 431"/>
                <a:gd name="T1" fmla="*/ 0 h 193"/>
                <a:gd name="T2" fmla="*/ 0 w 431"/>
                <a:gd name="T3" fmla="*/ 192 h 193"/>
                <a:gd name="T4" fmla="*/ 391 w 431"/>
                <a:gd name="T5" fmla="*/ 192 h 193"/>
                <a:gd name="T6" fmla="*/ 391 w 431"/>
                <a:gd name="T7" fmla="*/ 64 h 193"/>
                <a:gd name="T8" fmla="*/ 430 w 431"/>
                <a:gd name="T9" fmla="*/ 0 h 1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31"/>
                <a:gd name="T16" fmla="*/ 0 h 193"/>
                <a:gd name="T17" fmla="*/ 431 w 431"/>
                <a:gd name="T18" fmla="*/ 193 h 1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31" h="193">
                  <a:moveTo>
                    <a:pt x="0" y="0"/>
                  </a:moveTo>
                  <a:lnTo>
                    <a:pt x="0" y="192"/>
                  </a:lnTo>
                  <a:lnTo>
                    <a:pt x="391" y="192"/>
                  </a:lnTo>
                  <a:lnTo>
                    <a:pt x="391" y="64"/>
                  </a:lnTo>
                  <a:lnTo>
                    <a:pt x="430" y="0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521" name="Freeform 76"/>
            <p:cNvSpPr>
              <a:spLocks/>
            </p:cNvSpPr>
            <p:nvPr/>
          </p:nvSpPr>
          <p:spPr bwMode="auto">
            <a:xfrm>
              <a:off x="3045" y="2632"/>
              <a:ext cx="170" cy="289"/>
            </a:xfrm>
            <a:custGeom>
              <a:avLst/>
              <a:gdLst>
                <a:gd name="T0" fmla="*/ 169 w 170"/>
                <a:gd name="T1" fmla="*/ 0 h 289"/>
                <a:gd name="T2" fmla="*/ 0 w 170"/>
                <a:gd name="T3" fmla="*/ 0 h 289"/>
                <a:gd name="T4" fmla="*/ 0 w 170"/>
                <a:gd name="T5" fmla="*/ 288 h 289"/>
                <a:gd name="T6" fmla="*/ 169 w 170"/>
                <a:gd name="T7" fmla="*/ 288 h 28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0"/>
                <a:gd name="T13" fmla="*/ 0 h 289"/>
                <a:gd name="T14" fmla="*/ 170 w 170"/>
                <a:gd name="T15" fmla="*/ 289 h 28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70" h="289">
                  <a:moveTo>
                    <a:pt x="169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169" y="288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522" name="Freeform 77"/>
            <p:cNvSpPr>
              <a:spLocks/>
            </p:cNvSpPr>
            <p:nvPr/>
          </p:nvSpPr>
          <p:spPr bwMode="auto">
            <a:xfrm>
              <a:off x="3214" y="2632"/>
              <a:ext cx="171" cy="289"/>
            </a:xfrm>
            <a:custGeom>
              <a:avLst/>
              <a:gdLst>
                <a:gd name="T0" fmla="*/ 0 w 171"/>
                <a:gd name="T1" fmla="*/ 0 h 289"/>
                <a:gd name="T2" fmla="*/ 170 w 171"/>
                <a:gd name="T3" fmla="*/ 0 h 289"/>
                <a:gd name="T4" fmla="*/ 170 w 171"/>
                <a:gd name="T5" fmla="*/ 288 h 289"/>
                <a:gd name="T6" fmla="*/ 0 w 171"/>
                <a:gd name="T7" fmla="*/ 288 h 28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1"/>
                <a:gd name="T13" fmla="*/ 0 h 289"/>
                <a:gd name="T14" fmla="*/ 171 w 171"/>
                <a:gd name="T15" fmla="*/ 289 h 28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71" h="289">
                  <a:moveTo>
                    <a:pt x="0" y="0"/>
                  </a:moveTo>
                  <a:lnTo>
                    <a:pt x="170" y="0"/>
                  </a:lnTo>
                  <a:lnTo>
                    <a:pt x="170" y="288"/>
                  </a:lnTo>
                  <a:lnTo>
                    <a:pt x="0" y="288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523" name="Rectangle 78"/>
            <p:cNvSpPr>
              <a:spLocks noChangeArrowheads="1"/>
            </p:cNvSpPr>
            <p:nvPr/>
          </p:nvSpPr>
          <p:spPr bwMode="auto">
            <a:xfrm>
              <a:off x="3026" y="2634"/>
              <a:ext cx="228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charset="0"/>
                </a:rPr>
                <a:t>I$</a:t>
              </a:r>
            </a:p>
          </p:txBody>
        </p:sp>
        <p:sp>
          <p:nvSpPr>
            <p:cNvPr id="61524" name="Rectangle 79"/>
            <p:cNvSpPr>
              <a:spLocks noChangeArrowheads="1"/>
            </p:cNvSpPr>
            <p:nvPr/>
          </p:nvSpPr>
          <p:spPr bwMode="auto">
            <a:xfrm rot="5400000">
              <a:off x="3874" y="2659"/>
              <a:ext cx="384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charset="0"/>
                </a:rPr>
                <a:t>ALU</a:t>
              </a:r>
            </a:p>
          </p:txBody>
        </p:sp>
        <p:sp>
          <p:nvSpPr>
            <p:cNvPr id="61525" name="Rectangle 80"/>
            <p:cNvSpPr>
              <a:spLocks noChangeArrowheads="1"/>
            </p:cNvSpPr>
            <p:nvPr/>
          </p:nvSpPr>
          <p:spPr bwMode="auto">
            <a:xfrm>
              <a:off x="3486" y="2639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charset="0"/>
                </a:rPr>
                <a:t>Reg</a:t>
              </a:r>
            </a:p>
          </p:txBody>
        </p:sp>
        <p:sp>
          <p:nvSpPr>
            <p:cNvPr id="61526" name="Freeform 81"/>
            <p:cNvSpPr>
              <a:spLocks/>
            </p:cNvSpPr>
            <p:nvPr/>
          </p:nvSpPr>
          <p:spPr bwMode="auto">
            <a:xfrm>
              <a:off x="3505" y="2632"/>
              <a:ext cx="149" cy="289"/>
            </a:xfrm>
            <a:custGeom>
              <a:avLst/>
              <a:gdLst>
                <a:gd name="T0" fmla="*/ 148 w 149"/>
                <a:gd name="T1" fmla="*/ 0 h 289"/>
                <a:gd name="T2" fmla="*/ 0 w 149"/>
                <a:gd name="T3" fmla="*/ 0 h 289"/>
                <a:gd name="T4" fmla="*/ 0 w 149"/>
                <a:gd name="T5" fmla="*/ 288 h 289"/>
                <a:gd name="T6" fmla="*/ 148 w 149"/>
                <a:gd name="T7" fmla="*/ 288 h 28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49"/>
                <a:gd name="T13" fmla="*/ 0 h 289"/>
                <a:gd name="T14" fmla="*/ 149 w 149"/>
                <a:gd name="T15" fmla="*/ 289 h 28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49" h="289">
                  <a:moveTo>
                    <a:pt x="148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148" y="288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527" name="Line 82"/>
            <p:cNvSpPr>
              <a:spLocks noChangeShapeType="1"/>
            </p:cNvSpPr>
            <p:nvPr/>
          </p:nvSpPr>
          <p:spPr bwMode="auto">
            <a:xfrm>
              <a:off x="3390" y="2776"/>
              <a:ext cx="9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28" name="Freeform 83"/>
            <p:cNvSpPr>
              <a:spLocks/>
            </p:cNvSpPr>
            <p:nvPr/>
          </p:nvSpPr>
          <p:spPr bwMode="auto">
            <a:xfrm>
              <a:off x="3452" y="2680"/>
              <a:ext cx="48" cy="97"/>
            </a:xfrm>
            <a:custGeom>
              <a:avLst/>
              <a:gdLst>
                <a:gd name="T0" fmla="*/ 0 w 48"/>
                <a:gd name="T1" fmla="*/ 96 h 97"/>
                <a:gd name="T2" fmla="*/ 0 w 48"/>
                <a:gd name="T3" fmla="*/ 0 h 97"/>
                <a:gd name="T4" fmla="*/ 47 w 48"/>
                <a:gd name="T5" fmla="*/ 0 h 97"/>
                <a:gd name="T6" fmla="*/ 47 w 48"/>
                <a:gd name="T7" fmla="*/ 0 h 9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8"/>
                <a:gd name="T13" fmla="*/ 0 h 97"/>
                <a:gd name="T14" fmla="*/ 48 w 48"/>
                <a:gd name="T15" fmla="*/ 97 h 9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8" h="97">
                  <a:moveTo>
                    <a:pt x="0" y="96"/>
                  </a:moveTo>
                  <a:lnTo>
                    <a:pt x="0" y="0"/>
                  </a:lnTo>
                  <a:lnTo>
                    <a:pt x="47" y="0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529" name="Line 84"/>
            <p:cNvSpPr>
              <a:spLocks noChangeShapeType="1"/>
            </p:cNvSpPr>
            <p:nvPr/>
          </p:nvSpPr>
          <p:spPr bwMode="auto">
            <a:xfrm>
              <a:off x="3806" y="2680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30" name="Rectangle 85"/>
            <p:cNvSpPr>
              <a:spLocks noChangeArrowheads="1"/>
            </p:cNvSpPr>
            <p:nvPr/>
          </p:nvSpPr>
          <p:spPr bwMode="auto">
            <a:xfrm>
              <a:off x="4303" y="2634"/>
              <a:ext cx="302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charset="0"/>
                </a:rPr>
                <a:t> D$</a:t>
              </a:r>
            </a:p>
          </p:txBody>
        </p:sp>
        <p:sp>
          <p:nvSpPr>
            <p:cNvPr id="61531" name="Freeform 86"/>
            <p:cNvSpPr>
              <a:spLocks/>
            </p:cNvSpPr>
            <p:nvPr/>
          </p:nvSpPr>
          <p:spPr bwMode="auto">
            <a:xfrm>
              <a:off x="4354" y="2632"/>
              <a:ext cx="162" cy="289"/>
            </a:xfrm>
            <a:custGeom>
              <a:avLst/>
              <a:gdLst>
                <a:gd name="T0" fmla="*/ 161 w 162"/>
                <a:gd name="T1" fmla="*/ 0 h 289"/>
                <a:gd name="T2" fmla="*/ 0 w 162"/>
                <a:gd name="T3" fmla="*/ 0 h 289"/>
                <a:gd name="T4" fmla="*/ 0 w 162"/>
                <a:gd name="T5" fmla="*/ 288 h 289"/>
                <a:gd name="T6" fmla="*/ 161 w 162"/>
                <a:gd name="T7" fmla="*/ 288 h 28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62"/>
                <a:gd name="T13" fmla="*/ 0 h 289"/>
                <a:gd name="T14" fmla="*/ 162 w 162"/>
                <a:gd name="T15" fmla="*/ 289 h 28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62" h="289">
                  <a:moveTo>
                    <a:pt x="161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161" y="288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532" name="Freeform 87"/>
            <p:cNvSpPr>
              <a:spLocks/>
            </p:cNvSpPr>
            <p:nvPr/>
          </p:nvSpPr>
          <p:spPr bwMode="auto">
            <a:xfrm>
              <a:off x="4515" y="2632"/>
              <a:ext cx="164" cy="289"/>
            </a:xfrm>
            <a:custGeom>
              <a:avLst/>
              <a:gdLst>
                <a:gd name="T0" fmla="*/ 0 w 164"/>
                <a:gd name="T1" fmla="*/ 0 h 289"/>
                <a:gd name="T2" fmla="*/ 163 w 164"/>
                <a:gd name="T3" fmla="*/ 0 h 289"/>
                <a:gd name="T4" fmla="*/ 163 w 164"/>
                <a:gd name="T5" fmla="*/ 288 h 289"/>
                <a:gd name="T6" fmla="*/ 0 w 164"/>
                <a:gd name="T7" fmla="*/ 288 h 28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64"/>
                <a:gd name="T13" fmla="*/ 0 h 289"/>
                <a:gd name="T14" fmla="*/ 164 w 164"/>
                <a:gd name="T15" fmla="*/ 289 h 28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64" h="289">
                  <a:moveTo>
                    <a:pt x="0" y="0"/>
                  </a:moveTo>
                  <a:lnTo>
                    <a:pt x="163" y="0"/>
                  </a:lnTo>
                  <a:lnTo>
                    <a:pt x="163" y="288"/>
                  </a:lnTo>
                  <a:lnTo>
                    <a:pt x="0" y="288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533" name="Rectangle 88"/>
            <p:cNvSpPr>
              <a:spLocks noChangeArrowheads="1"/>
            </p:cNvSpPr>
            <p:nvPr/>
          </p:nvSpPr>
          <p:spPr bwMode="auto">
            <a:xfrm>
              <a:off x="4795" y="2634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charset="0"/>
                </a:rPr>
                <a:t>Reg</a:t>
              </a:r>
            </a:p>
          </p:txBody>
        </p:sp>
        <p:sp>
          <p:nvSpPr>
            <p:cNvPr id="61534" name="Freeform 89"/>
            <p:cNvSpPr>
              <a:spLocks/>
            </p:cNvSpPr>
            <p:nvPr/>
          </p:nvSpPr>
          <p:spPr bwMode="auto">
            <a:xfrm>
              <a:off x="4822" y="2632"/>
              <a:ext cx="142" cy="289"/>
            </a:xfrm>
            <a:custGeom>
              <a:avLst/>
              <a:gdLst>
                <a:gd name="T0" fmla="*/ 141 w 142"/>
                <a:gd name="T1" fmla="*/ 0 h 289"/>
                <a:gd name="T2" fmla="*/ 0 w 142"/>
                <a:gd name="T3" fmla="*/ 0 h 289"/>
                <a:gd name="T4" fmla="*/ 0 w 142"/>
                <a:gd name="T5" fmla="*/ 288 h 289"/>
                <a:gd name="T6" fmla="*/ 141 w 142"/>
                <a:gd name="T7" fmla="*/ 288 h 28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42"/>
                <a:gd name="T13" fmla="*/ 0 h 289"/>
                <a:gd name="T14" fmla="*/ 142 w 142"/>
                <a:gd name="T15" fmla="*/ 289 h 28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42" h="289">
                  <a:moveTo>
                    <a:pt x="141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141" y="288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535" name="Freeform 90"/>
            <p:cNvSpPr>
              <a:spLocks/>
            </p:cNvSpPr>
            <p:nvPr/>
          </p:nvSpPr>
          <p:spPr bwMode="auto">
            <a:xfrm>
              <a:off x="4963" y="2632"/>
              <a:ext cx="143" cy="289"/>
            </a:xfrm>
            <a:custGeom>
              <a:avLst/>
              <a:gdLst>
                <a:gd name="T0" fmla="*/ 0 w 143"/>
                <a:gd name="T1" fmla="*/ 0 h 289"/>
                <a:gd name="T2" fmla="*/ 142 w 143"/>
                <a:gd name="T3" fmla="*/ 0 h 289"/>
                <a:gd name="T4" fmla="*/ 142 w 143"/>
                <a:gd name="T5" fmla="*/ 288 h 289"/>
                <a:gd name="T6" fmla="*/ 0 w 143"/>
                <a:gd name="T7" fmla="*/ 288 h 28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43"/>
                <a:gd name="T13" fmla="*/ 0 h 289"/>
                <a:gd name="T14" fmla="*/ 143 w 143"/>
                <a:gd name="T15" fmla="*/ 289 h 28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43" h="289">
                  <a:moveTo>
                    <a:pt x="0" y="0"/>
                  </a:moveTo>
                  <a:lnTo>
                    <a:pt x="142" y="0"/>
                  </a:lnTo>
                  <a:lnTo>
                    <a:pt x="142" y="288"/>
                  </a:lnTo>
                  <a:lnTo>
                    <a:pt x="0" y="288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536" name="Line 91"/>
            <p:cNvSpPr>
              <a:spLocks noChangeShapeType="1"/>
            </p:cNvSpPr>
            <p:nvPr/>
          </p:nvSpPr>
          <p:spPr bwMode="auto">
            <a:xfrm>
              <a:off x="4675" y="2776"/>
              <a:ext cx="13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37" name="Line 92"/>
            <p:cNvSpPr>
              <a:spLocks noChangeShapeType="1"/>
            </p:cNvSpPr>
            <p:nvPr/>
          </p:nvSpPr>
          <p:spPr bwMode="auto">
            <a:xfrm>
              <a:off x="4191" y="2776"/>
              <a:ext cx="15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38" name="Line 93"/>
            <p:cNvSpPr>
              <a:spLocks noChangeShapeType="1"/>
            </p:cNvSpPr>
            <p:nvPr/>
          </p:nvSpPr>
          <p:spPr bwMode="auto">
            <a:xfrm>
              <a:off x="3806" y="2872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39" name="Freeform 94"/>
            <p:cNvSpPr>
              <a:spLocks/>
            </p:cNvSpPr>
            <p:nvPr/>
          </p:nvSpPr>
          <p:spPr bwMode="auto">
            <a:xfrm>
              <a:off x="3899" y="2771"/>
              <a:ext cx="337" cy="278"/>
            </a:xfrm>
            <a:custGeom>
              <a:avLst/>
              <a:gdLst>
                <a:gd name="T0" fmla="*/ 0 w 337"/>
                <a:gd name="T1" fmla="*/ 101 h 278"/>
                <a:gd name="T2" fmla="*/ 0 w 337"/>
                <a:gd name="T3" fmla="*/ 277 h 278"/>
                <a:gd name="T4" fmla="*/ 294 w 337"/>
                <a:gd name="T5" fmla="*/ 277 h 278"/>
                <a:gd name="T6" fmla="*/ 294 w 337"/>
                <a:gd name="T7" fmla="*/ 90 h 278"/>
                <a:gd name="T8" fmla="*/ 336 w 337"/>
                <a:gd name="T9" fmla="*/ 0 h 27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37"/>
                <a:gd name="T16" fmla="*/ 0 h 278"/>
                <a:gd name="T17" fmla="*/ 337 w 337"/>
                <a:gd name="T18" fmla="*/ 278 h 27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37" h="278">
                  <a:moveTo>
                    <a:pt x="0" y="101"/>
                  </a:moveTo>
                  <a:lnTo>
                    <a:pt x="0" y="277"/>
                  </a:lnTo>
                  <a:lnTo>
                    <a:pt x="294" y="277"/>
                  </a:lnTo>
                  <a:lnTo>
                    <a:pt x="294" y="90"/>
                  </a:lnTo>
                  <a:lnTo>
                    <a:pt x="336" y="0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6" name="Group 95"/>
          <p:cNvGrpSpPr>
            <a:grpSpLocks/>
          </p:cNvGrpSpPr>
          <p:nvPr/>
        </p:nvGrpSpPr>
        <p:grpSpPr bwMode="auto">
          <a:xfrm>
            <a:off x="665163" y="4953851"/>
            <a:ext cx="8250237" cy="814387"/>
            <a:chOff x="352" y="2984"/>
            <a:chExt cx="5197" cy="513"/>
          </a:xfrm>
        </p:grpSpPr>
        <p:sp>
          <p:nvSpPr>
            <p:cNvPr id="61487" name="Rectangle 96"/>
            <p:cNvSpPr>
              <a:spLocks noChangeArrowheads="1"/>
            </p:cNvSpPr>
            <p:nvPr/>
          </p:nvSpPr>
          <p:spPr bwMode="auto">
            <a:xfrm>
              <a:off x="352" y="3105"/>
              <a:ext cx="1527" cy="28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400" b="1">
                  <a:solidFill>
                    <a:schemeClr val="tx1"/>
                  </a:solidFill>
                  <a:latin typeface="Arial" pitchFamily="34" charset="0"/>
                </a:rPr>
                <a:t>xor $t9,</a:t>
              </a:r>
              <a:r>
                <a:rPr lang="en-US" sz="2400" b="1" u="sng">
                  <a:solidFill>
                    <a:srgbClr val="063DE8"/>
                  </a:solidFill>
                  <a:latin typeface="Arial" pitchFamily="34" charset="0"/>
                </a:rPr>
                <a:t>$t0</a:t>
              </a:r>
              <a:r>
                <a:rPr lang="en-US" sz="2400" b="1">
                  <a:solidFill>
                    <a:schemeClr val="tx1"/>
                  </a:solidFill>
                  <a:latin typeface="Arial" pitchFamily="34" charset="0"/>
                </a:rPr>
                <a:t>,$t10</a:t>
              </a:r>
            </a:p>
          </p:txBody>
        </p:sp>
        <p:grpSp>
          <p:nvGrpSpPr>
            <p:cNvPr id="17" name="Group 97"/>
            <p:cNvGrpSpPr>
              <a:grpSpLocks/>
            </p:cNvGrpSpPr>
            <p:nvPr/>
          </p:nvGrpSpPr>
          <p:grpSpPr bwMode="auto">
            <a:xfrm>
              <a:off x="3472" y="2984"/>
              <a:ext cx="2077" cy="513"/>
              <a:chOff x="3643" y="3045"/>
              <a:chExt cx="2077" cy="513"/>
            </a:xfrm>
          </p:grpSpPr>
          <p:grpSp>
            <p:nvGrpSpPr>
              <p:cNvPr id="18" name="Group 98"/>
              <p:cNvGrpSpPr>
                <a:grpSpLocks/>
              </p:cNvGrpSpPr>
              <p:nvPr/>
            </p:nvGrpSpPr>
            <p:grpSpPr bwMode="auto">
              <a:xfrm>
                <a:off x="4559" y="3045"/>
                <a:ext cx="223" cy="481"/>
                <a:chOff x="4559" y="3045"/>
                <a:chExt cx="223" cy="481"/>
              </a:xfrm>
            </p:grpSpPr>
            <p:sp>
              <p:nvSpPr>
                <p:cNvPr id="61515" name="Freeform 99"/>
                <p:cNvSpPr>
                  <a:spLocks/>
                </p:cNvSpPr>
                <p:nvPr/>
              </p:nvSpPr>
              <p:spPr bwMode="auto">
                <a:xfrm>
                  <a:off x="4569" y="3045"/>
                  <a:ext cx="213" cy="481"/>
                </a:xfrm>
                <a:custGeom>
                  <a:avLst/>
                  <a:gdLst>
                    <a:gd name="T0" fmla="*/ 0 w 213"/>
                    <a:gd name="T1" fmla="*/ 320 h 481"/>
                    <a:gd name="T2" fmla="*/ 71 w 213"/>
                    <a:gd name="T3" fmla="*/ 240 h 481"/>
                    <a:gd name="T4" fmla="*/ 0 w 213"/>
                    <a:gd name="T5" fmla="*/ 160 h 481"/>
                    <a:gd name="T6" fmla="*/ 0 w 213"/>
                    <a:gd name="T7" fmla="*/ 0 h 481"/>
                    <a:gd name="T8" fmla="*/ 212 w 213"/>
                    <a:gd name="T9" fmla="*/ 160 h 481"/>
                    <a:gd name="T10" fmla="*/ 212 w 213"/>
                    <a:gd name="T11" fmla="*/ 320 h 481"/>
                    <a:gd name="T12" fmla="*/ 0 w 213"/>
                    <a:gd name="T13" fmla="*/ 480 h 481"/>
                    <a:gd name="T14" fmla="*/ 0 w 213"/>
                    <a:gd name="T15" fmla="*/ 320 h 48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213"/>
                    <a:gd name="T25" fmla="*/ 0 h 481"/>
                    <a:gd name="T26" fmla="*/ 213 w 213"/>
                    <a:gd name="T27" fmla="*/ 481 h 48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213" h="481">
                      <a:moveTo>
                        <a:pt x="0" y="320"/>
                      </a:moveTo>
                      <a:lnTo>
                        <a:pt x="71" y="240"/>
                      </a:lnTo>
                      <a:lnTo>
                        <a:pt x="0" y="160"/>
                      </a:lnTo>
                      <a:lnTo>
                        <a:pt x="0" y="0"/>
                      </a:lnTo>
                      <a:lnTo>
                        <a:pt x="212" y="160"/>
                      </a:lnTo>
                      <a:lnTo>
                        <a:pt x="212" y="320"/>
                      </a:lnTo>
                      <a:lnTo>
                        <a:pt x="0" y="480"/>
                      </a:lnTo>
                      <a:lnTo>
                        <a:pt x="0" y="320"/>
                      </a:lnTo>
                    </a:path>
                  </a:pathLst>
                </a:custGeom>
                <a:noFill/>
                <a:ln w="25400" cap="rnd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516" name="Rectangle 100"/>
                <p:cNvSpPr>
                  <a:spLocks noChangeArrowheads="1"/>
                </p:cNvSpPr>
                <p:nvPr/>
              </p:nvSpPr>
              <p:spPr bwMode="auto">
                <a:xfrm rot="5400000">
                  <a:off x="4472" y="3168"/>
                  <a:ext cx="384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90487" tIns="44450" rIns="90487" bIns="44450">
                  <a:spAutoFit/>
                </a:bodyPr>
                <a:lstStyle/>
                <a:p>
                  <a:r>
                    <a:rPr lang="en-US" sz="1600" b="1">
                      <a:solidFill>
                        <a:schemeClr val="tx1"/>
                      </a:solidFill>
                      <a:latin typeface="Times" charset="0"/>
                    </a:rPr>
                    <a:t>ALU</a:t>
                  </a:r>
                </a:p>
              </p:txBody>
            </p:sp>
          </p:grpSp>
          <p:grpSp>
            <p:nvGrpSpPr>
              <p:cNvPr id="19" name="Group 101"/>
              <p:cNvGrpSpPr>
                <a:grpSpLocks/>
              </p:cNvGrpSpPr>
              <p:nvPr/>
            </p:nvGrpSpPr>
            <p:grpSpPr bwMode="auto">
              <a:xfrm>
                <a:off x="3643" y="3141"/>
                <a:ext cx="340" cy="289"/>
                <a:chOff x="3643" y="3141"/>
                <a:chExt cx="340" cy="289"/>
              </a:xfrm>
            </p:grpSpPr>
            <p:sp>
              <p:nvSpPr>
                <p:cNvPr id="61511" name="Rectangle 102"/>
                <p:cNvSpPr>
                  <a:spLocks noChangeArrowheads="1"/>
                </p:cNvSpPr>
                <p:nvPr/>
              </p:nvSpPr>
              <p:spPr bwMode="auto">
                <a:xfrm>
                  <a:off x="3649" y="3143"/>
                  <a:ext cx="228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90487" tIns="44450" rIns="90487" bIns="44450">
                  <a:spAutoFit/>
                </a:bodyPr>
                <a:lstStyle/>
                <a:p>
                  <a:pPr algn="ctr"/>
                  <a:r>
                    <a:rPr lang="en-US" sz="1600" b="1">
                      <a:solidFill>
                        <a:schemeClr val="tx1"/>
                      </a:solidFill>
                      <a:latin typeface="Times" charset="0"/>
                    </a:rPr>
                    <a:t>I$</a:t>
                  </a:r>
                </a:p>
              </p:txBody>
            </p:sp>
            <p:grpSp>
              <p:nvGrpSpPr>
                <p:cNvPr id="20" name="Group 103"/>
                <p:cNvGrpSpPr>
                  <a:grpSpLocks/>
                </p:cNvGrpSpPr>
                <p:nvPr/>
              </p:nvGrpSpPr>
              <p:grpSpPr bwMode="auto">
                <a:xfrm>
                  <a:off x="3643" y="3141"/>
                  <a:ext cx="340" cy="289"/>
                  <a:chOff x="3643" y="3141"/>
                  <a:chExt cx="340" cy="289"/>
                </a:xfrm>
              </p:grpSpPr>
              <p:sp>
                <p:nvSpPr>
                  <p:cNvPr id="61513" name="Freeform 104"/>
                  <p:cNvSpPr>
                    <a:spLocks/>
                  </p:cNvSpPr>
                  <p:nvPr/>
                </p:nvSpPr>
                <p:spPr bwMode="auto">
                  <a:xfrm>
                    <a:off x="3643" y="3141"/>
                    <a:ext cx="170" cy="289"/>
                  </a:xfrm>
                  <a:custGeom>
                    <a:avLst/>
                    <a:gdLst>
                      <a:gd name="T0" fmla="*/ 169 w 170"/>
                      <a:gd name="T1" fmla="*/ 0 h 289"/>
                      <a:gd name="T2" fmla="*/ 0 w 170"/>
                      <a:gd name="T3" fmla="*/ 0 h 289"/>
                      <a:gd name="T4" fmla="*/ 0 w 170"/>
                      <a:gd name="T5" fmla="*/ 288 h 289"/>
                      <a:gd name="T6" fmla="*/ 169 w 170"/>
                      <a:gd name="T7" fmla="*/ 288 h 289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170"/>
                      <a:gd name="T13" fmla="*/ 0 h 289"/>
                      <a:gd name="T14" fmla="*/ 170 w 170"/>
                      <a:gd name="T15" fmla="*/ 289 h 289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170" h="289">
                        <a:moveTo>
                          <a:pt x="169" y="0"/>
                        </a:moveTo>
                        <a:lnTo>
                          <a:pt x="0" y="0"/>
                        </a:lnTo>
                        <a:lnTo>
                          <a:pt x="0" y="288"/>
                        </a:lnTo>
                        <a:lnTo>
                          <a:pt x="169" y="288"/>
                        </a:lnTo>
                      </a:path>
                    </a:pathLst>
                  </a:custGeom>
                  <a:noFill/>
                  <a:ln w="25400" cap="rnd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1514" name="Freeform 105"/>
                  <p:cNvSpPr>
                    <a:spLocks/>
                  </p:cNvSpPr>
                  <p:nvPr/>
                </p:nvSpPr>
                <p:spPr bwMode="auto">
                  <a:xfrm>
                    <a:off x="3812" y="3141"/>
                    <a:ext cx="171" cy="289"/>
                  </a:xfrm>
                  <a:custGeom>
                    <a:avLst/>
                    <a:gdLst>
                      <a:gd name="T0" fmla="*/ 0 w 171"/>
                      <a:gd name="T1" fmla="*/ 0 h 289"/>
                      <a:gd name="T2" fmla="*/ 170 w 171"/>
                      <a:gd name="T3" fmla="*/ 0 h 289"/>
                      <a:gd name="T4" fmla="*/ 170 w 171"/>
                      <a:gd name="T5" fmla="*/ 288 h 289"/>
                      <a:gd name="T6" fmla="*/ 0 w 171"/>
                      <a:gd name="T7" fmla="*/ 288 h 289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171"/>
                      <a:gd name="T13" fmla="*/ 0 h 289"/>
                      <a:gd name="T14" fmla="*/ 171 w 171"/>
                      <a:gd name="T15" fmla="*/ 289 h 289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171" h="289">
                        <a:moveTo>
                          <a:pt x="0" y="0"/>
                        </a:moveTo>
                        <a:lnTo>
                          <a:pt x="170" y="0"/>
                        </a:lnTo>
                        <a:lnTo>
                          <a:pt x="170" y="288"/>
                        </a:lnTo>
                        <a:lnTo>
                          <a:pt x="0" y="288"/>
                        </a:lnTo>
                      </a:path>
                    </a:pathLst>
                  </a:custGeom>
                  <a:noFill/>
                  <a:ln w="25400" cap="rnd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61491" name="Rectangle 106"/>
              <p:cNvSpPr>
                <a:spLocks noChangeArrowheads="1"/>
              </p:cNvSpPr>
              <p:nvPr/>
            </p:nvSpPr>
            <p:spPr bwMode="auto">
              <a:xfrm>
                <a:off x="4084" y="3148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charset="0"/>
                  </a:rPr>
                  <a:t>Reg</a:t>
                </a:r>
              </a:p>
            </p:txBody>
          </p:sp>
          <p:grpSp>
            <p:nvGrpSpPr>
              <p:cNvPr id="21" name="Group 107"/>
              <p:cNvGrpSpPr>
                <a:grpSpLocks/>
              </p:cNvGrpSpPr>
              <p:nvPr/>
            </p:nvGrpSpPr>
            <p:grpSpPr bwMode="auto">
              <a:xfrm>
                <a:off x="4103" y="3141"/>
                <a:ext cx="296" cy="289"/>
                <a:chOff x="4103" y="3141"/>
                <a:chExt cx="296" cy="289"/>
              </a:xfrm>
            </p:grpSpPr>
            <p:sp>
              <p:nvSpPr>
                <p:cNvPr id="61509" name="Freeform 108"/>
                <p:cNvSpPr>
                  <a:spLocks/>
                </p:cNvSpPr>
                <p:nvPr/>
              </p:nvSpPr>
              <p:spPr bwMode="auto">
                <a:xfrm>
                  <a:off x="4103" y="3141"/>
                  <a:ext cx="149" cy="289"/>
                </a:xfrm>
                <a:custGeom>
                  <a:avLst/>
                  <a:gdLst>
                    <a:gd name="T0" fmla="*/ 148 w 149"/>
                    <a:gd name="T1" fmla="*/ 0 h 289"/>
                    <a:gd name="T2" fmla="*/ 0 w 149"/>
                    <a:gd name="T3" fmla="*/ 0 h 289"/>
                    <a:gd name="T4" fmla="*/ 0 w 149"/>
                    <a:gd name="T5" fmla="*/ 288 h 289"/>
                    <a:gd name="T6" fmla="*/ 148 w 149"/>
                    <a:gd name="T7" fmla="*/ 288 h 289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49"/>
                    <a:gd name="T13" fmla="*/ 0 h 289"/>
                    <a:gd name="T14" fmla="*/ 149 w 149"/>
                    <a:gd name="T15" fmla="*/ 289 h 289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49" h="289">
                      <a:moveTo>
                        <a:pt x="148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8" y="288"/>
                      </a:lnTo>
                    </a:path>
                  </a:pathLst>
                </a:custGeom>
                <a:noFill/>
                <a:ln w="25400" cap="rnd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510" name="Freeform 109"/>
                <p:cNvSpPr>
                  <a:spLocks/>
                </p:cNvSpPr>
                <p:nvPr/>
              </p:nvSpPr>
              <p:spPr bwMode="auto">
                <a:xfrm>
                  <a:off x="4251" y="3141"/>
                  <a:ext cx="148" cy="289"/>
                </a:xfrm>
                <a:custGeom>
                  <a:avLst/>
                  <a:gdLst>
                    <a:gd name="T0" fmla="*/ 0 w 148"/>
                    <a:gd name="T1" fmla="*/ 0 h 289"/>
                    <a:gd name="T2" fmla="*/ 147 w 148"/>
                    <a:gd name="T3" fmla="*/ 0 h 289"/>
                    <a:gd name="T4" fmla="*/ 147 w 148"/>
                    <a:gd name="T5" fmla="*/ 288 h 289"/>
                    <a:gd name="T6" fmla="*/ 0 w 148"/>
                    <a:gd name="T7" fmla="*/ 288 h 289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48"/>
                    <a:gd name="T13" fmla="*/ 0 h 289"/>
                    <a:gd name="T14" fmla="*/ 148 w 148"/>
                    <a:gd name="T15" fmla="*/ 289 h 289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48" h="289">
                      <a:moveTo>
                        <a:pt x="0" y="0"/>
                      </a:moveTo>
                      <a:lnTo>
                        <a:pt x="147" y="0"/>
                      </a:lnTo>
                      <a:lnTo>
                        <a:pt x="147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61493" name="Line 110"/>
              <p:cNvSpPr>
                <a:spLocks noChangeShapeType="1"/>
              </p:cNvSpPr>
              <p:nvPr/>
            </p:nvSpPr>
            <p:spPr bwMode="auto">
              <a:xfrm>
                <a:off x="3988" y="3285"/>
                <a:ext cx="9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494" name="Freeform 111"/>
              <p:cNvSpPr>
                <a:spLocks/>
              </p:cNvSpPr>
              <p:nvPr/>
            </p:nvSpPr>
            <p:spPr bwMode="auto">
              <a:xfrm>
                <a:off x="4050" y="3189"/>
                <a:ext cx="48" cy="97"/>
              </a:xfrm>
              <a:custGeom>
                <a:avLst/>
                <a:gdLst>
                  <a:gd name="T0" fmla="*/ 0 w 48"/>
                  <a:gd name="T1" fmla="*/ 96 h 97"/>
                  <a:gd name="T2" fmla="*/ 0 w 48"/>
                  <a:gd name="T3" fmla="*/ 0 h 97"/>
                  <a:gd name="T4" fmla="*/ 47 w 48"/>
                  <a:gd name="T5" fmla="*/ 0 h 97"/>
                  <a:gd name="T6" fmla="*/ 47 w 48"/>
                  <a:gd name="T7" fmla="*/ 0 h 9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8"/>
                  <a:gd name="T13" fmla="*/ 0 h 97"/>
                  <a:gd name="T14" fmla="*/ 48 w 48"/>
                  <a:gd name="T15" fmla="*/ 97 h 9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8" h="97">
                    <a:moveTo>
                      <a:pt x="0" y="96"/>
                    </a:moveTo>
                    <a:lnTo>
                      <a:pt x="0" y="0"/>
                    </a:lnTo>
                    <a:lnTo>
                      <a:pt x="47" y="0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495" name="Line 112"/>
              <p:cNvSpPr>
                <a:spLocks noChangeShapeType="1"/>
              </p:cNvSpPr>
              <p:nvPr/>
            </p:nvSpPr>
            <p:spPr bwMode="auto">
              <a:xfrm>
                <a:off x="4404" y="3189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496" name="Rectangle 113"/>
              <p:cNvSpPr>
                <a:spLocks noChangeArrowheads="1"/>
              </p:cNvSpPr>
              <p:nvPr/>
            </p:nvSpPr>
            <p:spPr bwMode="auto">
              <a:xfrm>
                <a:off x="4901" y="3143"/>
                <a:ext cx="302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charset="0"/>
                  </a:rPr>
                  <a:t> D$</a:t>
                </a:r>
              </a:p>
            </p:txBody>
          </p:sp>
          <p:grpSp>
            <p:nvGrpSpPr>
              <p:cNvPr id="22" name="Group 114"/>
              <p:cNvGrpSpPr>
                <a:grpSpLocks/>
              </p:cNvGrpSpPr>
              <p:nvPr/>
            </p:nvGrpSpPr>
            <p:grpSpPr bwMode="auto">
              <a:xfrm>
                <a:off x="4952" y="3141"/>
                <a:ext cx="325" cy="289"/>
                <a:chOff x="4952" y="3141"/>
                <a:chExt cx="325" cy="289"/>
              </a:xfrm>
            </p:grpSpPr>
            <p:sp>
              <p:nvSpPr>
                <p:cNvPr id="61507" name="Freeform 115"/>
                <p:cNvSpPr>
                  <a:spLocks/>
                </p:cNvSpPr>
                <p:nvPr/>
              </p:nvSpPr>
              <p:spPr bwMode="auto">
                <a:xfrm>
                  <a:off x="4952" y="3141"/>
                  <a:ext cx="162" cy="289"/>
                </a:xfrm>
                <a:custGeom>
                  <a:avLst/>
                  <a:gdLst>
                    <a:gd name="T0" fmla="*/ 161 w 162"/>
                    <a:gd name="T1" fmla="*/ 0 h 289"/>
                    <a:gd name="T2" fmla="*/ 0 w 162"/>
                    <a:gd name="T3" fmla="*/ 0 h 289"/>
                    <a:gd name="T4" fmla="*/ 0 w 162"/>
                    <a:gd name="T5" fmla="*/ 288 h 289"/>
                    <a:gd name="T6" fmla="*/ 161 w 162"/>
                    <a:gd name="T7" fmla="*/ 288 h 289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62"/>
                    <a:gd name="T13" fmla="*/ 0 h 289"/>
                    <a:gd name="T14" fmla="*/ 162 w 162"/>
                    <a:gd name="T15" fmla="*/ 289 h 289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62" h="289">
                      <a:moveTo>
                        <a:pt x="16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1" y="288"/>
                      </a:lnTo>
                    </a:path>
                  </a:pathLst>
                </a:custGeom>
                <a:noFill/>
                <a:ln w="25400" cap="rnd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508" name="Freeform 116"/>
                <p:cNvSpPr>
                  <a:spLocks/>
                </p:cNvSpPr>
                <p:nvPr/>
              </p:nvSpPr>
              <p:spPr bwMode="auto">
                <a:xfrm>
                  <a:off x="5113" y="3141"/>
                  <a:ext cx="164" cy="289"/>
                </a:xfrm>
                <a:custGeom>
                  <a:avLst/>
                  <a:gdLst>
                    <a:gd name="T0" fmla="*/ 0 w 164"/>
                    <a:gd name="T1" fmla="*/ 0 h 289"/>
                    <a:gd name="T2" fmla="*/ 163 w 164"/>
                    <a:gd name="T3" fmla="*/ 0 h 289"/>
                    <a:gd name="T4" fmla="*/ 163 w 164"/>
                    <a:gd name="T5" fmla="*/ 288 h 289"/>
                    <a:gd name="T6" fmla="*/ 0 w 164"/>
                    <a:gd name="T7" fmla="*/ 288 h 289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64"/>
                    <a:gd name="T13" fmla="*/ 0 h 289"/>
                    <a:gd name="T14" fmla="*/ 164 w 164"/>
                    <a:gd name="T15" fmla="*/ 289 h 289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64" h="289">
                      <a:moveTo>
                        <a:pt x="0" y="0"/>
                      </a:moveTo>
                      <a:lnTo>
                        <a:pt x="163" y="0"/>
                      </a:lnTo>
                      <a:lnTo>
                        <a:pt x="163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61498" name="Rectangle 117"/>
              <p:cNvSpPr>
                <a:spLocks noChangeArrowheads="1"/>
              </p:cNvSpPr>
              <p:nvPr/>
            </p:nvSpPr>
            <p:spPr bwMode="auto">
              <a:xfrm>
                <a:off x="5393" y="3143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charset="0"/>
                  </a:rPr>
                  <a:t>Reg</a:t>
                </a:r>
              </a:p>
            </p:txBody>
          </p:sp>
          <p:grpSp>
            <p:nvGrpSpPr>
              <p:cNvPr id="23" name="Group 118"/>
              <p:cNvGrpSpPr>
                <a:grpSpLocks/>
              </p:cNvGrpSpPr>
              <p:nvPr/>
            </p:nvGrpSpPr>
            <p:grpSpPr bwMode="auto">
              <a:xfrm>
                <a:off x="5420" y="3141"/>
                <a:ext cx="284" cy="289"/>
                <a:chOff x="5420" y="3141"/>
                <a:chExt cx="284" cy="289"/>
              </a:xfrm>
            </p:grpSpPr>
            <p:sp>
              <p:nvSpPr>
                <p:cNvPr id="61505" name="Freeform 119"/>
                <p:cNvSpPr>
                  <a:spLocks/>
                </p:cNvSpPr>
                <p:nvPr/>
              </p:nvSpPr>
              <p:spPr bwMode="auto">
                <a:xfrm>
                  <a:off x="5420" y="3141"/>
                  <a:ext cx="142" cy="289"/>
                </a:xfrm>
                <a:custGeom>
                  <a:avLst/>
                  <a:gdLst>
                    <a:gd name="T0" fmla="*/ 141 w 142"/>
                    <a:gd name="T1" fmla="*/ 0 h 289"/>
                    <a:gd name="T2" fmla="*/ 0 w 142"/>
                    <a:gd name="T3" fmla="*/ 0 h 289"/>
                    <a:gd name="T4" fmla="*/ 0 w 142"/>
                    <a:gd name="T5" fmla="*/ 288 h 289"/>
                    <a:gd name="T6" fmla="*/ 141 w 142"/>
                    <a:gd name="T7" fmla="*/ 288 h 289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42"/>
                    <a:gd name="T13" fmla="*/ 0 h 289"/>
                    <a:gd name="T14" fmla="*/ 142 w 142"/>
                    <a:gd name="T15" fmla="*/ 289 h 289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42" h="289">
                      <a:moveTo>
                        <a:pt x="14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1" y="288"/>
                      </a:lnTo>
                    </a:path>
                  </a:pathLst>
                </a:custGeom>
                <a:noFill/>
                <a:ln w="25400" cap="rnd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506" name="Freeform 120"/>
                <p:cNvSpPr>
                  <a:spLocks/>
                </p:cNvSpPr>
                <p:nvPr/>
              </p:nvSpPr>
              <p:spPr bwMode="auto">
                <a:xfrm>
                  <a:off x="5561" y="3141"/>
                  <a:ext cx="143" cy="289"/>
                </a:xfrm>
                <a:custGeom>
                  <a:avLst/>
                  <a:gdLst>
                    <a:gd name="T0" fmla="*/ 0 w 143"/>
                    <a:gd name="T1" fmla="*/ 0 h 289"/>
                    <a:gd name="T2" fmla="*/ 142 w 143"/>
                    <a:gd name="T3" fmla="*/ 0 h 289"/>
                    <a:gd name="T4" fmla="*/ 142 w 143"/>
                    <a:gd name="T5" fmla="*/ 288 h 289"/>
                    <a:gd name="T6" fmla="*/ 0 w 143"/>
                    <a:gd name="T7" fmla="*/ 288 h 289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43"/>
                    <a:gd name="T13" fmla="*/ 0 h 289"/>
                    <a:gd name="T14" fmla="*/ 143 w 143"/>
                    <a:gd name="T15" fmla="*/ 289 h 289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43" h="289">
                      <a:moveTo>
                        <a:pt x="0" y="0"/>
                      </a:moveTo>
                      <a:lnTo>
                        <a:pt x="142" y="0"/>
                      </a:lnTo>
                      <a:lnTo>
                        <a:pt x="142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61500" name="Line 121"/>
              <p:cNvSpPr>
                <a:spLocks noChangeShapeType="1"/>
              </p:cNvSpPr>
              <p:nvPr/>
            </p:nvSpPr>
            <p:spPr bwMode="auto">
              <a:xfrm>
                <a:off x="5273" y="3285"/>
                <a:ext cx="139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01" name="Line 122"/>
              <p:cNvSpPr>
                <a:spLocks noChangeShapeType="1"/>
              </p:cNvSpPr>
              <p:nvPr/>
            </p:nvSpPr>
            <p:spPr bwMode="auto">
              <a:xfrm>
                <a:off x="4789" y="3285"/>
                <a:ext cx="15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02" name="Freeform 123"/>
              <p:cNvSpPr>
                <a:spLocks/>
              </p:cNvSpPr>
              <p:nvPr/>
            </p:nvSpPr>
            <p:spPr bwMode="auto">
              <a:xfrm>
                <a:off x="4910" y="3285"/>
                <a:ext cx="431" cy="193"/>
              </a:xfrm>
              <a:custGeom>
                <a:avLst/>
                <a:gdLst>
                  <a:gd name="T0" fmla="*/ 0 w 431"/>
                  <a:gd name="T1" fmla="*/ 0 h 193"/>
                  <a:gd name="T2" fmla="*/ 0 w 431"/>
                  <a:gd name="T3" fmla="*/ 192 h 193"/>
                  <a:gd name="T4" fmla="*/ 391 w 431"/>
                  <a:gd name="T5" fmla="*/ 192 h 193"/>
                  <a:gd name="T6" fmla="*/ 391 w 431"/>
                  <a:gd name="T7" fmla="*/ 64 h 193"/>
                  <a:gd name="T8" fmla="*/ 430 w 431"/>
                  <a:gd name="T9" fmla="*/ 0 h 19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31"/>
                  <a:gd name="T16" fmla="*/ 0 h 193"/>
                  <a:gd name="T17" fmla="*/ 431 w 431"/>
                  <a:gd name="T18" fmla="*/ 193 h 19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31" h="193">
                    <a:moveTo>
                      <a:pt x="0" y="0"/>
                    </a:moveTo>
                    <a:lnTo>
                      <a:pt x="0" y="192"/>
                    </a:lnTo>
                    <a:lnTo>
                      <a:pt x="391" y="192"/>
                    </a:lnTo>
                    <a:lnTo>
                      <a:pt x="391" y="64"/>
                    </a:lnTo>
                    <a:lnTo>
                      <a:pt x="430" y="0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03" name="Line 124"/>
              <p:cNvSpPr>
                <a:spLocks noChangeShapeType="1"/>
              </p:cNvSpPr>
              <p:nvPr/>
            </p:nvSpPr>
            <p:spPr bwMode="auto">
              <a:xfrm>
                <a:off x="4404" y="3381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04" name="Freeform 125"/>
              <p:cNvSpPr>
                <a:spLocks/>
              </p:cNvSpPr>
              <p:nvPr/>
            </p:nvSpPr>
            <p:spPr bwMode="auto">
              <a:xfrm>
                <a:off x="4497" y="3280"/>
                <a:ext cx="337" cy="278"/>
              </a:xfrm>
              <a:custGeom>
                <a:avLst/>
                <a:gdLst>
                  <a:gd name="T0" fmla="*/ 0 w 337"/>
                  <a:gd name="T1" fmla="*/ 101 h 278"/>
                  <a:gd name="T2" fmla="*/ 0 w 337"/>
                  <a:gd name="T3" fmla="*/ 277 h 278"/>
                  <a:gd name="T4" fmla="*/ 294 w 337"/>
                  <a:gd name="T5" fmla="*/ 277 h 278"/>
                  <a:gd name="T6" fmla="*/ 294 w 337"/>
                  <a:gd name="T7" fmla="*/ 90 h 278"/>
                  <a:gd name="T8" fmla="*/ 336 w 337"/>
                  <a:gd name="T9" fmla="*/ 0 h 27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37"/>
                  <a:gd name="T16" fmla="*/ 0 h 278"/>
                  <a:gd name="T17" fmla="*/ 337 w 337"/>
                  <a:gd name="T18" fmla="*/ 278 h 27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37" h="278">
                    <a:moveTo>
                      <a:pt x="0" y="101"/>
                    </a:moveTo>
                    <a:lnTo>
                      <a:pt x="0" y="277"/>
                    </a:lnTo>
                    <a:lnTo>
                      <a:pt x="294" y="277"/>
                    </a:lnTo>
                    <a:lnTo>
                      <a:pt x="294" y="90"/>
                    </a:lnTo>
                    <a:lnTo>
                      <a:pt x="336" y="0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61450" name="Line 126"/>
          <p:cNvSpPr>
            <a:spLocks noChangeShapeType="1"/>
          </p:cNvSpPr>
          <p:nvPr/>
        </p:nvSpPr>
        <p:spPr bwMode="auto">
          <a:xfrm>
            <a:off x="5930900" y="2507513"/>
            <a:ext cx="601663" cy="2674938"/>
          </a:xfrm>
          <a:prstGeom prst="line">
            <a:avLst/>
          </a:prstGeom>
          <a:noFill/>
          <a:ln w="50800">
            <a:solidFill>
              <a:srgbClr val="063DE8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51" name="Line 127"/>
          <p:cNvSpPr>
            <a:spLocks noChangeShapeType="1"/>
          </p:cNvSpPr>
          <p:nvPr/>
        </p:nvSpPr>
        <p:spPr bwMode="auto">
          <a:xfrm>
            <a:off x="4813300" y="2507513"/>
            <a:ext cx="101600" cy="558800"/>
          </a:xfrm>
          <a:prstGeom prst="line">
            <a:avLst/>
          </a:prstGeom>
          <a:noFill/>
          <a:ln w="50800">
            <a:solidFill>
              <a:srgbClr val="063DE8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52" name="Line 128"/>
          <p:cNvSpPr>
            <a:spLocks noChangeShapeType="1"/>
          </p:cNvSpPr>
          <p:nvPr/>
        </p:nvSpPr>
        <p:spPr bwMode="auto">
          <a:xfrm>
            <a:off x="4813300" y="2507513"/>
            <a:ext cx="787400" cy="1244600"/>
          </a:xfrm>
          <a:prstGeom prst="line">
            <a:avLst/>
          </a:prstGeom>
          <a:noFill/>
          <a:ln w="50800">
            <a:solidFill>
              <a:srgbClr val="063DE8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4" name="Group 129"/>
          <p:cNvGrpSpPr>
            <a:grpSpLocks/>
          </p:cNvGrpSpPr>
          <p:nvPr/>
        </p:nvGrpSpPr>
        <p:grpSpPr bwMode="auto">
          <a:xfrm>
            <a:off x="673100" y="1934426"/>
            <a:ext cx="5570538" cy="989012"/>
            <a:chOff x="357" y="1082"/>
            <a:chExt cx="3509" cy="623"/>
          </a:xfrm>
        </p:grpSpPr>
        <p:sp>
          <p:nvSpPr>
            <p:cNvPr id="61458" name="Freeform 130"/>
            <p:cNvSpPr>
              <a:spLocks/>
            </p:cNvSpPr>
            <p:nvPr/>
          </p:nvSpPr>
          <p:spPr bwMode="auto">
            <a:xfrm>
              <a:off x="2618" y="1427"/>
              <a:ext cx="337" cy="278"/>
            </a:xfrm>
            <a:custGeom>
              <a:avLst/>
              <a:gdLst>
                <a:gd name="T0" fmla="*/ 0 w 337"/>
                <a:gd name="T1" fmla="*/ 101 h 278"/>
                <a:gd name="T2" fmla="*/ 0 w 337"/>
                <a:gd name="T3" fmla="*/ 277 h 278"/>
                <a:gd name="T4" fmla="*/ 294 w 337"/>
                <a:gd name="T5" fmla="*/ 277 h 278"/>
                <a:gd name="T6" fmla="*/ 294 w 337"/>
                <a:gd name="T7" fmla="*/ 90 h 278"/>
                <a:gd name="T8" fmla="*/ 336 w 337"/>
                <a:gd name="T9" fmla="*/ 0 h 27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37"/>
                <a:gd name="T16" fmla="*/ 0 h 278"/>
                <a:gd name="T17" fmla="*/ 337 w 337"/>
                <a:gd name="T18" fmla="*/ 278 h 27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37" h="278">
                  <a:moveTo>
                    <a:pt x="0" y="101"/>
                  </a:moveTo>
                  <a:lnTo>
                    <a:pt x="0" y="277"/>
                  </a:lnTo>
                  <a:lnTo>
                    <a:pt x="294" y="277"/>
                  </a:lnTo>
                  <a:lnTo>
                    <a:pt x="294" y="90"/>
                  </a:lnTo>
                  <a:lnTo>
                    <a:pt x="336" y="0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459" name="Freeform 131" descr="25%"/>
            <p:cNvSpPr>
              <a:spLocks/>
            </p:cNvSpPr>
            <p:nvPr/>
          </p:nvSpPr>
          <p:spPr bwMode="auto">
            <a:xfrm>
              <a:off x="3541" y="1288"/>
              <a:ext cx="142" cy="289"/>
            </a:xfrm>
            <a:custGeom>
              <a:avLst/>
              <a:gdLst>
                <a:gd name="T0" fmla="*/ 141 w 142"/>
                <a:gd name="T1" fmla="*/ 0 h 289"/>
                <a:gd name="T2" fmla="*/ 0 w 142"/>
                <a:gd name="T3" fmla="*/ 0 h 289"/>
                <a:gd name="T4" fmla="*/ 0 w 142"/>
                <a:gd name="T5" fmla="*/ 288 h 289"/>
                <a:gd name="T6" fmla="*/ 141 w 142"/>
                <a:gd name="T7" fmla="*/ 288 h 28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42"/>
                <a:gd name="T13" fmla="*/ 0 h 289"/>
                <a:gd name="T14" fmla="*/ 142 w 142"/>
                <a:gd name="T15" fmla="*/ 289 h 28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42" h="289">
                  <a:moveTo>
                    <a:pt x="141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141" y="288"/>
                  </a:lnTo>
                </a:path>
              </a:pathLst>
            </a:custGeom>
            <a:pattFill prst="pct25">
              <a:fgClr>
                <a:schemeClr val="accent1"/>
              </a:fgClr>
              <a:bgClr>
                <a:srgbClr val="FFFFFF"/>
              </a:bgClr>
            </a:pattFill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460" name="Rectangle 132"/>
            <p:cNvSpPr>
              <a:spLocks noChangeArrowheads="1"/>
            </p:cNvSpPr>
            <p:nvPr/>
          </p:nvSpPr>
          <p:spPr bwMode="auto">
            <a:xfrm>
              <a:off x="357" y="1281"/>
              <a:ext cx="1462" cy="28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400" b="1">
                  <a:solidFill>
                    <a:schemeClr val="tx1"/>
                  </a:solidFill>
                  <a:latin typeface="Arial" pitchFamily="34" charset="0"/>
                </a:rPr>
                <a:t>add </a:t>
              </a:r>
              <a:r>
                <a:rPr lang="en-US" sz="2400" b="1" u="sng">
                  <a:solidFill>
                    <a:srgbClr val="800080"/>
                  </a:solidFill>
                  <a:latin typeface="Arial" pitchFamily="34" charset="0"/>
                </a:rPr>
                <a:t>$t0</a:t>
              </a:r>
              <a:r>
                <a:rPr lang="en-US" sz="2400" b="1">
                  <a:solidFill>
                    <a:schemeClr val="tx1"/>
                  </a:solidFill>
                  <a:latin typeface="Arial" pitchFamily="34" charset="0"/>
                </a:rPr>
                <a:t>,$t1,$t2</a:t>
              </a:r>
            </a:p>
          </p:txBody>
        </p:sp>
        <p:sp>
          <p:nvSpPr>
            <p:cNvPr id="61461" name="Rectangle 133"/>
            <p:cNvSpPr>
              <a:spLocks noChangeArrowheads="1"/>
            </p:cNvSpPr>
            <p:nvPr/>
          </p:nvSpPr>
          <p:spPr bwMode="auto">
            <a:xfrm>
              <a:off x="1800" y="1082"/>
              <a:ext cx="250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7" tIns="44450" rIns="90487" bIns="44450">
              <a:spAutoFit/>
            </a:bodyPr>
            <a:lstStyle/>
            <a:p>
              <a:r>
                <a:rPr lang="en-US" sz="1800" b="1">
                  <a:solidFill>
                    <a:schemeClr val="tx1"/>
                  </a:solidFill>
                  <a:latin typeface="Arial" pitchFamily="34" charset="0"/>
                </a:rPr>
                <a:t>IF</a:t>
              </a:r>
            </a:p>
          </p:txBody>
        </p:sp>
        <p:sp>
          <p:nvSpPr>
            <p:cNvPr id="61462" name="Rectangle 134"/>
            <p:cNvSpPr>
              <a:spLocks noChangeArrowheads="1"/>
            </p:cNvSpPr>
            <p:nvPr/>
          </p:nvSpPr>
          <p:spPr bwMode="auto">
            <a:xfrm>
              <a:off x="2112" y="1082"/>
              <a:ext cx="498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7" tIns="44450" rIns="90487" bIns="44450">
              <a:spAutoFit/>
            </a:bodyPr>
            <a:lstStyle/>
            <a:p>
              <a:r>
                <a:rPr lang="en-US" sz="1800" b="1">
                  <a:solidFill>
                    <a:schemeClr val="tx1"/>
                  </a:solidFill>
                  <a:latin typeface="Arial" pitchFamily="34" charset="0"/>
                </a:rPr>
                <a:t>ID/RF</a:t>
              </a:r>
            </a:p>
          </p:txBody>
        </p:sp>
        <p:sp>
          <p:nvSpPr>
            <p:cNvPr id="61463" name="Rectangle 135"/>
            <p:cNvSpPr>
              <a:spLocks noChangeArrowheads="1"/>
            </p:cNvSpPr>
            <p:nvPr/>
          </p:nvSpPr>
          <p:spPr bwMode="auto">
            <a:xfrm>
              <a:off x="2710" y="1082"/>
              <a:ext cx="314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7" tIns="44450" rIns="90487" bIns="44450">
              <a:spAutoFit/>
            </a:bodyPr>
            <a:lstStyle/>
            <a:p>
              <a:r>
                <a:rPr lang="en-US" sz="1800" b="1">
                  <a:solidFill>
                    <a:schemeClr val="tx1"/>
                  </a:solidFill>
                  <a:latin typeface="Arial" pitchFamily="34" charset="0"/>
                </a:rPr>
                <a:t>EX</a:t>
              </a:r>
            </a:p>
          </p:txBody>
        </p:sp>
        <p:sp>
          <p:nvSpPr>
            <p:cNvPr id="61464" name="Rectangle 136"/>
            <p:cNvSpPr>
              <a:spLocks noChangeArrowheads="1"/>
            </p:cNvSpPr>
            <p:nvPr/>
          </p:nvSpPr>
          <p:spPr bwMode="auto">
            <a:xfrm>
              <a:off x="3024" y="1082"/>
              <a:ext cx="458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7" tIns="44450" rIns="90487" bIns="44450">
              <a:spAutoFit/>
            </a:bodyPr>
            <a:lstStyle/>
            <a:p>
              <a:r>
                <a:rPr lang="en-US" sz="1800" b="1">
                  <a:solidFill>
                    <a:schemeClr val="tx1"/>
                  </a:solidFill>
                  <a:latin typeface="Arial" pitchFamily="34" charset="0"/>
                </a:rPr>
                <a:t>MEM</a:t>
              </a:r>
            </a:p>
          </p:txBody>
        </p:sp>
        <p:sp>
          <p:nvSpPr>
            <p:cNvPr id="61465" name="Rectangle 137"/>
            <p:cNvSpPr>
              <a:spLocks noChangeArrowheads="1"/>
            </p:cNvSpPr>
            <p:nvPr/>
          </p:nvSpPr>
          <p:spPr bwMode="auto">
            <a:xfrm>
              <a:off x="3504" y="1082"/>
              <a:ext cx="362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7" tIns="44450" rIns="90487" bIns="44450">
              <a:spAutoFit/>
            </a:bodyPr>
            <a:lstStyle/>
            <a:p>
              <a:r>
                <a:rPr lang="en-US" sz="1800" b="1">
                  <a:solidFill>
                    <a:schemeClr val="tx1"/>
                  </a:solidFill>
                  <a:latin typeface="Arial" pitchFamily="34" charset="0"/>
                </a:rPr>
                <a:t>WB</a:t>
              </a:r>
            </a:p>
          </p:txBody>
        </p:sp>
        <p:sp>
          <p:nvSpPr>
            <p:cNvPr id="61466" name="Freeform 138"/>
            <p:cNvSpPr>
              <a:spLocks/>
            </p:cNvSpPr>
            <p:nvPr/>
          </p:nvSpPr>
          <p:spPr bwMode="auto">
            <a:xfrm>
              <a:off x="3073" y="1288"/>
              <a:ext cx="162" cy="289"/>
            </a:xfrm>
            <a:custGeom>
              <a:avLst/>
              <a:gdLst>
                <a:gd name="T0" fmla="*/ 161 w 162"/>
                <a:gd name="T1" fmla="*/ 0 h 289"/>
                <a:gd name="T2" fmla="*/ 0 w 162"/>
                <a:gd name="T3" fmla="*/ 0 h 289"/>
                <a:gd name="T4" fmla="*/ 0 w 162"/>
                <a:gd name="T5" fmla="*/ 288 h 289"/>
                <a:gd name="T6" fmla="*/ 161 w 162"/>
                <a:gd name="T7" fmla="*/ 288 h 28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62"/>
                <a:gd name="T13" fmla="*/ 0 h 289"/>
                <a:gd name="T14" fmla="*/ 162 w 162"/>
                <a:gd name="T15" fmla="*/ 289 h 28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62" h="289">
                  <a:moveTo>
                    <a:pt x="161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161" y="288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467" name="Freeform 139"/>
            <p:cNvSpPr>
              <a:spLocks/>
            </p:cNvSpPr>
            <p:nvPr/>
          </p:nvSpPr>
          <p:spPr bwMode="auto">
            <a:xfrm>
              <a:off x="3234" y="1288"/>
              <a:ext cx="164" cy="289"/>
            </a:xfrm>
            <a:custGeom>
              <a:avLst/>
              <a:gdLst>
                <a:gd name="T0" fmla="*/ 0 w 164"/>
                <a:gd name="T1" fmla="*/ 0 h 289"/>
                <a:gd name="T2" fmla="*/ 163 w 164"/>
                <a:gd name="T3" fmla="*/ 0 h 289"/>
                <a:gd name="T4" fmla="*/ 163 w 164"/>
                <a:gd name="T5" fmla="*/ 288 h 289"/>
                <a:gd name="T6" fmla="*/ 0 w 164"/>
                <a:gd name="T7" fmla="*/ 288 h 28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64"/>
                <a:gd name="T13" fmla="*/ 0 h 289"/>
                <a:gd name="T14" fmla="*/ 164 w 164"/>
                <a:gd name="T15" fmla="*/ 289 h 28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64" h="289">
                  <a:moveTo>
                    <a:pt x="0" y="0"/>
                  </a:moveTo>
                  <a:lnTo>
                    <a:pt x="163" y="0"/>
                  </a:lnTo>
                  <a:lnTo>
                    <a:pt x="163" y="288"/>
                  </a:lnTo>
                  <a:lnTo>
                    <a:pt x="0" y="288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468" name="Freeform 140"/>
            <p:cNvSpPr>
              <a:spLocks/>
            </p:cNvSpPr>
            <p:nvPr/>
          </p:nvSpPr>
          <p:spPr bwMode="auto">
            <a:xfrm>
              <a:off x="2690" y="1192"/>
              <a:ext cx="213" cy="481"/>
            </a:xfrm>
            <a:custGeom>
              <a:avLst/>
              <a:gdLst>
                <a:gd name="T0" fmla="*/ 0 w 213"/>
                <a:gd name="T1" fmla="*/ 320 h 481"/>
                <a:gd name="T2" fmla="*/ 71 w 213"/>
                <a:gd name="T3" fmla="*/ 240 h 481"/>
                <a:gd name="T4" fmla="*/ 0 w 213"/>
                <a:gd name="T5" fmla="*/ 160 h 481"/>
                <a:gd name="T6" fmla="*/ 0 w 213"/>
                <a:gd name="T7" fmla="*/ 0 h 481"/>
                <a:gd name="T8" fmla="*/ 212 w 213"/>
                <a:gd name="T9" fmla="*/ 160 h 481"/>
                <a:gd name="T10" fmla="*/ 212 w 213"/>
                <a:gd name="T11" fmla="*/ 320 h 481"/>
                <a:gd name="T12" fmla="*/ 0 w 213"/>
                <a:gd name="T13" fmla="*/ 480 h 481"/>
                <a:gd name="T14" fmla="*/ 0 w 213"/>
                <a:gd name="T15" fmla="*/ 320 h 48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13"/>
                <a:gd name="T25" fmla="*/ 0 h 481"/>
                <a:gd name="T26" fmla="*/ 213 w 213"/>
                <a:gd name="T27" fmla="*/ 481 h 48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3" h="481">
                  <a:moveTo>
                    <a:pt x="0" y="320"/>
                  </a:moveTo>
                  <a:lnTo>
                    <a:pt x="71" y="240"/>
                  </a:lnTo>
                  <a:lnTo>
                    <a:pt x="0" y="160"/>
                  </a:lnTo>
                  <a:lnTo>
                    <a:pt x="0" y="0"/>
                  </a:lnTo>
                  <a:lnTo>
                    <a:pt x="212" y="160"/>
                  </a:lnTo>
                  <a:lnTo>
                    <a:pt x="212" y="320"/>
                  </a:lnTo>
                  <a:lnTo>
                    <a:pt x="0" y="480"/>
                  </a:lnTo>
                  <a:lnTo>
                    <a:pt x="0" y="320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469" name="Rectangle 141"/>
            <p:cNvSpPr>
              <a:spLocks noChangeArrowheads="1"/>
            </p:cNvSpPr>
            <p:nvPr/>
          </p:nvSpPr>
          <p:spPr bwMode="auto">
            <a:xfrm rot="5400000">
              <a:off x="2593" y="1315"/>
              <a:ext cx="384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charset="0"/>
                </a:rPr>
                <a:t>ALU</a:t>
              </a:r>
            </a:p>
          </p:txBody>
        </p:sp>
        <p:sp>
          <p:nvSpPr>
            <p:cNvPr id="61470" name="Rectangle 142"/>
            <p:cNvSpPr>
              <a:spLocks noChangeArrowheads="1"/>
            </p:cNvSpPr>
            <p:nvPr/>
          </p:nvSpPr>
          <p:spPr bwMode="auto">
            <a:xfrm>
              <a:off x="1824" y="1322"/>
              <a:ext cx="228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pPr algn="ctr"/>
              <a:r>
                <a:rPr lang="en-US" sz="1600" b="1">
                  <a:solidFill>
                    <a:schemeClr val="tx1"/>
                  </a:solidFill>
                  <a:latin typeface="Times" charset="0"/>
                </a:rPr>
                <a:t>I$</a:t>
              </a:r>
            </a:p>
          </p:txBody>
        </p:sp>
        <p:grpSp>
          <p:nvGrpSpPr>
            <p:cNvPr id="25" name="Group 143"/>
            <p:cNvGrpSpPr>
              <a:grpSpLocks/>
            </p:cNvGrpSpPr>
            <p:nvPr/>
          </p:nvGrpSpPr>
          <p:grpSpPr bwMode="auto">
            <a:xfrm>
              <a:off x="1764" y="1288"/>
              <a:ext cx="340" cy="289"/>
              <a:chOff x="1935" y="1349"/>
              <a:chExt cx="340" cy="289"/>
            </a:xfrm>
          </p:grpSpPr>
          <p:sp>
            <p:nvSpPr>
              <p:cNvPr id="61485" name="Freeform 144"/>
              <p:cNvSpPr>
                <a:spLocks/>
              </p:cNvSpPr>
              <p:nvPr/>
            </p:nvSpPr>
            <p:spPr bwMode="auto">
              <a:xfrm>
                <a:off x="1935" y="1349"/>
                <a:ext cx="170" cy="289"/>
              </a:xfrm>
              <a:custGeom>
                <a:avLst/>
                <a:gdLst>
                  <a:gd name="T0" fmla="*/ 169 w 170"/>
                  <a:gd name="T1" fmla="*/ 0 h 289"/>
                  <a:gd name="T2" fmla="*/ 0 w 170"/>
                  <a:gd name="T3" fmla="*/ 0 h 289"/>
                  <a:gd name="T4" fmla="*/ 0 w 170"/>
                  <a:gd name="T5" fmla="*/ 288 h 289"/>
                  <a:gd name="T6" fmla="*/ 169 w 170"/>
                  <a:gd name="T7" fmla="*/ 288 h 28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70"/>
                  <a:gd name="T13" fmla="*/ 0 h 289"/>
                  <a:gd name="T14" fmla="*/ 170 w 170"/>
                  <a:gd name="T15" fmla="*/ 289 h 28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70" h="289">
                    <a:moveTo>
                      <a:pt x="169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9" y="288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486" name="Freeform 145"/>
              <p:cNvSpPr>
                <a:spLocks/>
              </p:cNvSpPr>
              <p:nvPr/>
            </p:nvSpPr>
            <p:spPr bwMode="auto">
              <a:xfrm>
                <a:off x="2104" y="1349"/>
                <a:ext cx="171" cy="289"/>
              </a:xfrm>
              <a:custGeom>
                <a:avLst/>
                <a:gdLst>
                  <a:gd name="T0" fmla="*/ 0 w 171"/>
                  <a:gd name="T1" fmla="*/ 0 h 289"/>
                  <a:gd name="T2" fmla="*/ 170 w 171"/>
                  <a:gd name="T3" fmla="*/ 0 h 289"/>
                  <a:gd name="T4" fmla="*/ 170 w 171"/>
                  <a:gd name="T5" fmla="*/ 288 h 289"/>
                  <a:gd name="T6" fmla="*/ 0 w 171"/>
                  <a:gd name="T7" fmla="*/ 288 h 28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71"/>
                  <a:gd name="T13" fmla="*/ 0 h 289"/>
                  <a:gd name="T14" fmla="*/ 171 w 171"/>
                  <a:gd name="T15" fmla="*/ 289 h 28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71" h="289">
                    <a:moveTo>
                      <a:pt x="0" y="0"/>
                    </a:moveTo>
                    <a:lnTo>
                      <a:pt x="170" y="0"/>
                    </a:lnTo>
                    <a:lnTo>
                      <a:pt x="170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1472" name="Rectangle 146"/>
            <p:cNvSpPr>
              <a:spLocks noChangeArrowheads="1"/>
            </p:cNvSpPr>
            <p:nvPr/>
          </p:nvSpPr>
          <p:spPr bwMode="auto">
            <a:xfrm>
              <a:off x="2205" y="1295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charset="0"/>
                </a:rPr>
                <a:t>Reg</a:t>
              </a:r>
            </a:p>
          </p:txBody>
        </p:sp>
        <p:sp>
          <p:nvSpPr>
            <p:cNvPr id="61473" name="Freeform 147"/>
            <p:cNvSpPr>
              <a:spLocks/>
            </p:cNvSpPr>
            <p:nvPr/>
          </p:nvSpPr>
          <p:spPr bwMode="auto">
            <a:xfrm>
              <a:off x="2224" y="1288"/>
              <a:ext cx="149" cy="289"/>
            </a:xfrm>
            <a:custGeom>
              <a:avLst/>
              <a:gdLst>
                <a:gd name="T0" fmla="*/ 148 w 149"/>
                <a:gd name="T1" fmla="*/ 0 h 289"/>
                <a:gd name="T2" fmla="*/ 0 w 149"/>
                <a:gd name="T3" fmla="*/ 0 h 289"/>
                <a:gd name="T4" fmla="*/ 0 w 149"/>
                <a:gd name="T5" fmla="*/ 288 h 289"/>
                <a:gd name="T6" fmla="*/ 148 w 149"/>
                <a:gd name="T7" fmla="*/ 288 h 28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49"/>
                <a:gd name="T13" fmla="*/ 0 h 289"/>
                <a:gd name="T14" fmla="*/ 149 w 149"/>
                <a:gd name="T15" fmla="*/ 289 h 28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49" h="289">
                  <a:moveTo>
                    <a:pt x="148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148" y="288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474" name="Freeform 148"/>
            <p:cNvSpPr>
              <a:spLocks/>
            </p:cNvSpPr>
            <p:nvPr/>
          </p:nvSpPr>
          <p:spPr bwMode="auto">
            <a:xfrm>
              <a:off x="2372" y="1288"/>
              <a:ext cx="148" cy="289"/>
            </a:xfrm>
            <a:custGeom>
              <a:avLst/>
              <a:gdLst>
                <a:gd name="T0" fmla="*/ 0 w 148"/>
                <a:gd name="T1" fmla="*/ 0 h 289"/>
                <a:gd name="T2" fmla="*/ 147 w 148"/>
                <a:gd name="T3" fmla="*/ 0 h 289"/>
                <a:gd name="T4" fmla="*/ 147 w 148"/>
                <a:gd name="T5" fmla="*/ 288 h 289"/>
                <a:gd name="T6" fmla="*/ 0 w 148"/>
                <a:gd name="T7" fmla="*/ 288 h 28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48"/>
                <a:gd name="T13" fmla="*/ 0 h 289"/>
                <a:gd name="T14" fmla="*/ 148 w 148"/>
                <a:gd name="T15" fmla="*/ 289 h 28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48" h="289">
                  <a:moveTo>
                    <a:pt x="0" y="0"/>
                  </a:moveTo>
                  <a:lnTo>
                    <a:pt x="147" y="0"/>
                  </a:lnTo>
                  <a:lnTo>
                    <a:pt x="147" y="288"/>
                  </a:lnTo>
                  <a:lnTo>
                    <a:pt x="0" y="288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475" name="Line 149"/>
            <p:cNvSpPr>
              <a:spLocks noChangeShapeType="1"/>
            </p:cNvSpPr>
            <p:nvPr/>
          </p:nvSpPr>
          <p:spPr bwMode="auto">
            <a:xfrm>
              <a:off x="2109" y="1432"/>
              <a:ext cx="9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476" name="Freeform 150"/>
            <p:cNvSpPr>
              <a:spLocks/>
            </p:cNvSpPr>
            <p:nvPr/>
          </p:nvSpPr>
          <p:spPr bwMode="auto">
            <a:xfrm>
              <a:off x="2171" y="1336"/>
              <a:ext cx="48" cy="97"/>
            </a:xfrm>
            <a:custGeom>
              <a:avLst/>
              <a:gdLst>
                <a:gd name="T0" fmla="*/ 0 w 48"/>
                <a:gd name="T1" fmla="*/ 96 h 97"/>
                <a:gd name="T2" fmla="*/ 0 w 48"/>
                <a:gd name="T3" fmla="*/ 0 h 97"/>
                <a:gd name="T4" fmla="*/ 47 w 48"/>
                <a:gd name="T5" fmla="*/ 0 h 97"/>
                <a:gd name="T6" fmla="*/ 47 w 48"/>
                <a:gd name="T7" fmla="*/ 0 h 9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8"/>
                <a:gd name="T13" fmla="*/ 0 h 97"/>
                <a:gd name="T14" fmla="*/ 48 w 48"/>
                <a:gd name="T15" fmla="*/ 97 h 9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8" h="97">
                  <a:moveTo>
                    <a:pt x="0" y="96"/>
                  </a:moveTo>
                  <a:lnTo>
                    <a:pt x="0" y="0"/>
                  </a:lnTo>
                  <a:lnTo>
                    <a:pt x="47" y="0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477" name="Line 151"/>
            <p:cNvSpPr>
              <a:spLocks noChangeShapeType="1"/>
            </p:cNvSpPr>
            <p:nvPr/>
          </p:nvSpPr>
          <p:spPr bwMode="auto">
            <a:xfrm>
              <a:off x="2525" y="1336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478" name="Rectangle 152"/>
            <p:cNvSpPr>
              <a:spLocks noChangeArrowheads="1"/>
            </p:cNvSpPr>
            <p:nvPr/>
          </p:nvSpPr>
          <p:spPr bwMode="auto">
            <a:xfrm>
              <a:off x="3054" y="1332"/>
              <a:ext cx="302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charset="0"/>
                </a:rPr>
                <a:t> D$</a:t>
              </a:r>
            </a:p>
          </p:txBody>
        </p:sp>
        <p:sp>
          <p:nvSpPr>
            <p:cNvPr id="61479" name="Rectangle 153"/>
            <p:cNvSpPr>
              <a:spLocks noChangeArrowheads="1"/>
            </p:cNvSpPr>
            <p:nvPr/>
          </p:nvSpPr>
          <p:spPr bwMode="auto">
            <a:xfrm>
              <a:off x="3514" y="1290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charset="0"/>
                </a:rPr>
                <a:t>Reg</a:t>
              </a:r>
            </a:p>
          </p:txBody>
        </p:sp>
        <p:sp>
          <p:nvSpPr>
            <p:cNvPr id="61480" name="Freeform 154"/>
            <p:cNvSpPr>
              <a:spLocks/>
            </p:cNvSpPr>
            <p:nvPr/>
          </p:nvSpPr>
          <p:spPr bwMode="auto">
            <a:xfrm>
              <a:off x="3682" y="1288"/>
              <a:ext cx="143" cy="289"/>
            </a:xfrm>
            <a:custGeom>
              <a:avLst/>
              <a:gdLst>
                <a:gd name="T0" fmla="*/ 0 w 143"/>
                <a:gd name="T1" fmla="*/ 0 h 289"/>
                <a:gd name="T2" fmla="*/ 142 w 143"/>
                <a:gd name="T3" fmla="*/ 0 h 289"/>
                <a:gd name="T4" fmla="*/ 142 w 143"/>
                <a:gd name="T5" fmla="*/ 288 h 289"/>
                <a:gd name="T6" fmla="*/ 0 w 143"/>
                <a:gd name="T7" fmla="*/ 288 h 28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43"/>
                <a:gd name="T13" fmla="*/ 0 h 289"/>
                <a:gd name="T14" fmla="*/ 143 w 143"/>
                <a:gd name="T15" fmla="*/ 289 h 28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43" h="289">
                  <a:moveTo>
                    <a:pt x="0" y="0"/>
                  </a:moveTo>
                  <a:lnTo>
                    <a:pt x="142" y="0"/>
                  </a:lnTo>
                  <a:lnTo>
                    <a:pt x="142" y="288"/>
                  </a:lnTo>
                  <a:lnTo>
                    <a:pt x="0" y="288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481" name="Line 155"/>
            <p:cNvSpPr>
              <a:spLocks noChangeShapeType="1"/>
            </p:cNvSpPr>
            <p:nvPr/>
          </p:nvSpPr>
          <p:spPr bwMode="auto">
            <a:xfrm>
              <a:off x="3394" y="1432"/>
              <a:ext cx="13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482" name="Line 156"/>
            <p:cNvSpPr>
              <a:spLocks noChangeShapeType="1"/>
            </p:cNvSpPr>
            <p:nvPr/>
          </p:nvSpPr>
          <p:spPr bwMode="auto">
            <a:xfrm>
              <a:off x="2910" y="1432"/>
              <a:ext cx="15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483" name="Freeform 157"/>
            <p:cNvSpPr>
              <a:spLocks/>
            </p:cNvSpPr>
            <p:nvPr/>
          </p:nvSpPr>
          <p:spPr bwMode="auto">
            <a:xfrm>
              <a:off x="3031" y="1432"/>
              <a:ext cx="431" cy="193"/>
            </a:xfrm>
            <a:custGeom>
              <a:avLst/>
              <a:gdLst>
                <a:gd name="T0" fmla="*/ 0 w 431"/>
                <a:gd name="T1" fmla="*/ 0 h 193"/>
                <a:gd name="T2" fmla="*/ 0 w 431"/>
                <a:gd name="T3" fmla="*/ 192 h 193"/>
                <a:gd name="T4" fmla="*/ 391 w 431"/>
                <a:gd name="T5" fmla="*/ 192 h 193"/>
                <a:gd name="T6" fmla="*/ 391 w 431"/>
                <a:gd name="T7" fmla="*/ 64 h 193"/>
                <a:gd name="T8" fmla="*/ 430 w 431"/>
                <a:gd name="T9" fmla="*/ 0 h 1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31"/>
                <a:gd name="T16" fmla="*/ 0 h 193"/>
                <a:gd name="T17" fmla="*/ 431 w 431"/>
                <a:gd name="T18" fmla="*/ 193 h 1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31" h="193">
                  <a:moveTo>
                    <a:pt x="0" y="0"/>
                  </a:moveTo>
                  <a:lnTo>
                    <a:pt x="0" y="192"/>
                  </a:lnTo>
                  <a:lnTo>
                    <a:pt x="391" y="192"/>
                  </a:lnTo>
                  <a:lnTo>
                    <a:pt x="391" y="64"/>
                  </a:lnTo>
                  <a:lnTo>
                    <a:pt x="430" y="0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484" name="Line 158"/>
            <p:cNvSpPr>
              <a:spLocks noChangeShapeType="1"/>
            </p:cNvSpPr>
            <p:nvPr/>
          </p:nvSpPr>
          <p:spPr bwMode="auto">
            <a:xfrm>
              <a:off x="2525" y="1528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1454" name="Oval 159"/>
          <p:cNvSpPr>
            <a:spLocks noChangeArrowheads="1"/>
          </p:cNvSpPr>
          <p:nvPr/>
        </p:nvSpPr>
        <p:spPr bwMode="auto">
          <a:xfrm>
            <a:off x="4757738" y="2461476"/>
            <a:ext cx="93662" cy="93662"/>
          </a:xfrm>
          <a:prstGeom prst="ellipse">
            <a:avLst/>
          </a:prstGeom>
          <a:solidFill>
            <a:srgbClr val="00FF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55" name="Oval 160"/>
          <p:cNvSpPr>
            <a:spLocks noChangeArrowheads="1"/>
          </p:cNvSpPr>
          <p:nvPr/>
        </p:nvSpPr>
        <p:spPr bwMode="auto">
          <a:xfrm>
            <a:off x="5900738" y="2461476"/>
            <a:ext cx="93662" cy="93662"/>
          </a:xfrm>
          <a:prstGeom prst="ellipse">
            <a:avLst/>
          </a:prstGeom>
          <a:solidFill>
            <a:srgbClr val="00FF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56" name="Rectangle 161"/>
          <p:cNvSpPr>
            <a:spLocks noChangeArrowheads="1"/>
          </p:cNvSpPr>
          <p:nvPr/>
        </p:nvSpPr>
        <p:spPr bwMode="auto">
          <a:xfrm>
            <a:off x="258763" y="6113463"/>
            <a:ext cx="6910160" cy="5206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r>
              <a:rPr lang="en-US" sz="2800" b="1" dirty="0">
                <a:solidFill>
                  <a:schemeClr val="tx1"/>
                </a:solidFill>
              </a:rPr>
              <a:t> 	</a:t>
            </a:r>
            <a:r>
              <a:rPr lang="en-US" sz="2800" b="1" dirty="0" smtClean="0">
                <a:solidFill>
                  <a:schemeClr val="tx1"/>
                </a:solidFill>
              </a:rPr>
              <a:t>(“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</a:rPr>
              <a:t>or</a:t>
            </a:r>
            <a:r>
              <a:rPr lang="en-US" sz="2800" b="1" dirty="0">
                <a:solidFill>
                  <a:schemeClr val="tx1"/>
                </a:solidFill>
              </a:rPr>
              <a:t>” hazard solved by register </a:t>
            </a:r>
            <a:r>
              <a:rPr lang="en-US" sz="2800" b="1" dirty="0" smtClean="0">
                <a:solidFill>
                  <a:schemeClr val="tx1"/>
                </a:solidFill>
              </a:rPr>
              <a:t>hardware)</a:t>
            </a:r>
            <a:endParaRPr lang="en-US" sz="2400" b="1" dirty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61457" name="Line 162"/>
          <p:cNvSpPr>
            <a:spLocks noChangeShapeType="1"/>
          </p:cNvSpPr>
          <p:nvPr/>
        </p:nvSpPr>
        <p:spPr bwMode="auto">
          <a:xfrm>
            <a:off x="5930900" y="2507513"/>
            <a:ext cx="0" cy="2159000"/>
          </a:xfrm>
          <a:prstGeom prst="line">
            <a:avLst/>
          </a:prstGeom>
          <a:noFill/>
          <a:ln w="50800">
            <a:solidFill>
              <a:srgbClr val="063DE8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6D590-3870-C14F-BBB5-87D8C6CB51CE}" type="datetime1">
              <a:rPr lang="en-US" smtClean="0"/>
              <a:pPr/>
              <a:t>7/27/2011</a:t>
            </a:fld>
            <a:endParaRPr 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623272" y="6356350"/>
            <a:ext cx="2133600" cy="365125"/>
          </a:xfrm>
        </p:spPr>
        <p:txBody>
          <a:bodyPr/>
          <a:lstStyle/>
          <a:p>
            <a:r>
              <a:rPr lang="en-US" smtClean="0"/>
              <a:t>Spring 2011 -- Lecture #20</a:t>
            </a:r>
            <a:endParaRPr lang="en-AU"/>
          </a:p>
        </p:txBody>
      </p:sp>
      <p:pic>
        <p:nvPicPr>
          <p:cNvPr id="376838" name="Picture 6" descr="f04-41-P37449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570" y="1654965"/>
            <a:ext cx="9056690" cy="4174335"/>
          </a:xfrm>
          <a:prstGeom prst="rect">
            <a:avLst/>
          </a:prstGeom>
          <a:noFill/>
        </p:spPr>
      </p:pic>
      <p:sp>
        <p:nvSpPr>
          <p:cNvPr id="3768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Corrected </a:t>
            </a:r>
            <a:r>
              <a:rPr lang="en-US" dirty="0" err="1"/>
              <a:t>Datapath</a:t>
            </a:r>
            <a:r>
              <a:rPr lang="en-US" dirty="0"/>
              <a:t> for</a:t>
            </a:r>
            <a:r>
              <a:rPr lang="en-US" dirty="0" smtClean="0"/>
              <a:t> Forwarding?</a:t>
            </a: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Data Hazard: Loads (1/4)</a:t>
            </a:r>
          </a:p>
        </p:txBody>
      </p:sp>
      <p:sp>
        <p:nvSpPr>
          <p:cNvPr id="63491" name="Content Placeholder 75"/>
          <p:cNvSpPr>
            <a:spLocks noGrp="1"/>
          </p:cNvSpPr>
          <p:nvPr>
            <p:ph idx="1"/>
          </p:nvPr>
        </p:nvSpPr>
        <p:spPr>
          <a:xfrm>
            <a:off x="762000" y="1143000"/>
            <a:ext cx="7848600" cy="5081954"/>
          </a:xfrm>
        </p:spPr>
        <p:txBody>
          <a:bodyPr>
            <a:normAutofit/>
          </a:bodyPr>
          <a:lstStyle/>
          <a:p>
            <a:r>
              <a:rPr lang="en-US" sz="2800" dirty="0" smtClean="0">
                <a:ea typeface="ＭＳ Ｐゴシック" pitchFamily="34" charset="-128"/>
              </a:rPr>
              <a:t>Dataflow backwards in time are hazards</a:t>
            </a:r>
          </a:p>
          <a:p>
            <a:endParaRPr lang="en-US" sz="2800" dirty="0" smtClean="0">
              <a:ea typeface="ＭＳ Ｐゴシック" pitchFamily="34" charset="-128"/>
            </a:endParaRPr>
          </a:p>
          <a:p>
            <a:endParaRPr lang="en-US" sz="2800" dirty="0" smtClean="0">
              <a:ea typeface="ＭＳ Ｐゴシック" pitchFamily="34" charset="-128"/>
            </a:endParaRPr>
          </a:p>
          <a:p>
            <a:endParaRPr lang="en-US" sz="2800" dirty="0" smtClean="0">
              <a:ea typeface="ＭＳ Ｐゴシック" pitchFamily="34" charset="-128"/>
            </a:endParaRPr>
          </a:p>
          <a:p>
            <a:endParaRPr lang="en-US" sz="2800" dirty="0" smtClean="0">
              <a:ea typeface="ＭＳ Ｐゴシック" pitchFamily="34" charset="-128"/>
            </a:endParaRPr>
          </a:p>
          <a:p>
            <a:endParaRPr lang="en-US" sz="2800" dirty="0" smtClean="0">
              <a:ea typeface="ＭＳ Ｐゴシック" pitchFamily="34" charset="-128"/>
            </a:endParaRPr>
          </a:p>
          <a:p>
            <a:endParaRPr lang="en-US" sz="2800" dirty="0" smtClean="0">
              <a:ea typeface="ＭＳ Ｐゴシック" pitchFamily="34" charset="-128"/>
            </a:endParaRPr>
          </a:p>
          <a:p>
            <a:pPr>
              <a:buFontTx/>
              <a:buChar char="•"/>
            </a:pPr>
            <a:r>
              <a:rPr lang="en-US" sz="2800" dirty="0" smtClean="0">
                <a:ea typeface="ＭＳ Ｐゴシック" pitchFamily="34" charset="-128"/>
              </a:rPr>
              <a:t>Can’t solve all cases with forwarding</a:t>
            </a:r>
          </a:p>
          <a:p>
            <a:pPr>
              <a:buFontTx/>
              <a:buChar char="•"/>
            </a:pPr>
            <a:r>
              <a:rPr lang="en-US" sz="2800" dirty="0" smtClean="0">
                <a:ea typeface="ＭＳ Ｐゴシック" pitchFamily="34" charset="-128"/>
              </a:rPr>
              <a:t>Must stall instruction dependent on load, then forward (more hardware)</a:t>
            </a:r>
            <a:endParaRPr lang="en-US" sz="2000" dirty="0" smtClean="0">
              <a:latin typeface="Times" charset="0"/>
              <a:ea typeface="ＭＳ Ｐゴシック" pitchFamily="34" charset="-128"/>
            </a:endParaRPr>
          </a:p>
          <a:p>
            <a:pPr>
              <a:buNone/>
            </a:pPr>
            <a:endParaRPr lang="en-US" dirty="0" smtClean="0">
              <a:ea typeface="ＭＳ Ｐゴシック" pitchFamily="34" charset="-128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683000" y="1985112"/>
            <a:ext cx="4800600" cy="2481263"/>
            <a:chOff x="2320" y="1021"/>
            <a:chExt cx="3024" cy="1563"/>
          </a:xfrm>
        </p:grpSpPr>
        <p:sp>
          <p:nvSpPr>
            <p:cNvPr id="63554" name="Line 5"/>
            <p:cNvSpPr>
              <a:spLocks noChangeShapeType="1"/>
            </p:cNvSpPr>
            <p:nvPr/>
          </p:nvSpPr>
          <p:spPr bwMode="auto">
            <a:xfrm>
              <a:off x="2320" y="1021"/>
              <a:ext cx="0" cy="156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55" name="Line 6"/>
            <p:cNvSpPr>
              <a:spLocks noChangeShapeType="1"/>
            </p:cNvSpPr>
            <p:nvPr/>
          </p:nvSpPr>
          <p:spPr bwMode="auto">
            <a:xfrm>
              <a:off x="2752" y="1021"/>
              <a:ext cx="0" cy="156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56" name="Line 7"/>
            <p:cNvSpPr>
              <a:spLocks noChangeShapeType="1"/>
            </p:cNvSpPr>
            <p:nvPr/>
          </p:nvSpPr>
          <p:spPr bwMode="auto">
            <a:xfrm>
              <a:off x="3184" y="1021"/>
              <a:ext cx="0" cy="156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57" name="Line 8"/>
            <p:cNvSpPr>
              <a:spLocks noChangeShapeType="1"/>
            </p:cNvSpPr>
            <p:nvPr/>
          </p:nvSpPr>
          <p:spPr bwMode="auto">
            <a:xfrm>
              <a:off x="3616" y="1021"/>
              <a:ext cx="0" cy="156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58" name="Line 9"/>
            <p:cNvSpPr>
              <a:spLocks noChangeShapeType="1"/>
            </p:cNvSpPr>
            <p:nvPr/>
          </p:nvSpPr>
          <p:spPr bwMode="auto">
            <a:xfrm>
              <a:off x="4048" y="1021"/>
              <a:ext cx="0" cy="156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59" name="Line 10"/>
            <p:cNvSpPr>
              <a:spLocks noChangeShapeType="1"/>
            </p:cNvSpPr>
            <p:nvPr/>
          </p:nvSpPr>
          <p:spPr bwMode="auto">
            <a:xfrm>
              <a:off x="4480" y="1021"/>
              <a:ext cx="0" cy="156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60" name="Line 11"/>
            <p:cNvSpPr>
              <a:spLocks noChangeShapeType="1"/>
            </p:cNvSpPr>
            <p:nvPr/>
          </p:nvSpPr>
          <p:spPr bwMode="auto">
            <a:xfrm>
              <a:off x="4912" y="1021"/>
              <a:ext cx="0" cy="156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61" name="Line 12"/>
            <p:cNvSpPr>
              <a:spLocks noChangeShapeType="1"/>
            </p:cNvSpPr>
            <p:nvPr/>
          </p:nvSpPr>
          <p:spPr bwMode="auto">
            <a:xfrm>
              <a:off x="5344" y="1021"/>
              <a:ext cx="0" cy="156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855663" y="3064612"/>
            <a:ext cx="6191250" cy="814388"/>
            <a:chOff x="539" y="2008"/>
            <a:chExt cx="3900" cy="513"/>
          </a:xfrm>
        </p:grpSpPr>
        <p:sp>
          <p:nvSpPr>
            <p:cNvPr id="63526" name="Freeform 14" descr="25%"/>
            <p:cNvSpPr>
              <a:spLocks/>
            </p:cNvSpPr>
            <p:nvPr/>
          </p:nvSpPr>
          <p:spPr bwMode="auto">
            <a:xfrm>
              <a:off x="2970" y="2104"/>
              <a:ext cx="148" cy="289"/>
            </a:xfrm>
            <a:custGeom>
              <a:avLst/>
              <a:gdLst>
                <a:gd name="T0" fmla="*/ 0 w 148"/>
                <a:gd name="T1" fmla="*/ 0 h 289"/>
                <a:gd name="T2" fmla="*/ 147 w 148"/>
                <a:gd name="T3" fmla="*/ 0 h 289"/>
                <a:gd name="T4" fmla="*/ 147 w 148"/>
                <a:gd name="T5" fmla="*/ 288 h 289"/>
                <a:gd name="T6" fmla="*/ 0 w 148"/>
                <a:gd name="T7" fmla="*/ 288 h 28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48"/>
                <a:gd name="T13" fmla="*/ 0 h 289"/>
                <a:gd name="T14" fmla="*/ 148 w 148"/>
                <a:gd name="T15" fmla="*/ 289 h 28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48" h="289">
                  <a:moveTo>
                    <a:pt x="0" y="0"/>
                  </a:moveTo>
                  <a:lnTo>
                    <a:pt x="147" y="0"/>
                  </a:lnTo>
                  <a:lnTo>
                    <a:pt x="147" y="288"/>
                  </a:lnTo>
                  <a:lnTo>
                    <a:pt x="0" y="288"/>
                  </a:lnTo>
                </a:path>
              </a:pathLst>
            </a:custGeom>
            <a:pattFill prst="pct25">
              <a:fgClr>
                <a:schemeClr val="accent1"/>
              </a:fgClr>
              <a:bgClr>
                <a:srgbClr val="FFFFFF"/>
              </a:bgClr>
            </a:pattFill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27" name="Rectangle 15"/>
            <p:cNvSpPr>
              <a:spLocks noChangeArrowheads="1"/>
            </p:cNvSpPr>
            <p:nvPr/>
          </p:nvSpPr>
          <p:spPr bwMode="auto">
            <a:xfrm>
              <a:off x="539" y="2105"/>
              <a:ext cx="1686" cy="32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Arial" pitchFamily="34" charset="0"/>
                </a:rPr>
                <a:t>sub $t3,</a:t>
              </a:r>
              <a:r>
                <a:rPr lang="en-US" sz="2800" b="1" u="sng">
                  <a:solidFill>
                    <a:schemeClr val="accent2"/>
                  </a:solidFill>
                  <a:latin typeface="Arial" pitchFamily="34" charset="0"/>
                </a:rPr>
                <a:t>$t0</a:t>
              </a:r>
              <a:r>
                <a:rPr lang="en-US" sz="2800" b="1">
                  <a:solidFill>
                    <a:schemeClr val="tx1"/>
                  </a:solidFill>
                  <a:latin typeface="Arial" pitchFamily="34" charset="0"/>
                </a:rPr>
                <a:t>,$t2</a:t>
              </a:r>
            </a:p>
          </p:txBody>
        </p:sp>
        <p:grpSp>
          <p:nvGrpSpPr>
            <p:cNvPr id="4" name="Group 16"/>
            <p:cNvGrpSpPr>
              <a:grpSpLocks/>
            </p:cNvGrpSpPr>
            <p:nvPr/>
          </p:nvGrpSpPr>
          <p:grpSpPr bwMode="auto">
            <a:xfrm>
              <a:off x="3278" y="2008"/>
              <a:ext cx="223" cy="481"/>
              <a:chOff x="3278" y="1701"/>
              <a:chExt cx="223" cy="481"/>
            </a:xfrm>
          </p:grpSpPr>
          <p:sp>
            <p:nvSpPr>
              <p:cNvPr id="63552" name="Freeform 17"/>
              <p:cNvSpPr>
                <a:spLocks/>
              </p:cNvSpPr>
              <p:nvPr/>
            </p:nvSpPr>
            <p:spPr bwMode="auto">
              <a:xfrm>
                <a:off x="3288" y="1701"/>
                <a:ext cx="213" cy="481"/>
              </a:xfrm>
              <a:custGeom>
                <a:avLst/>
                <a:gdLst>
                  <a:gd name="T0" fmla="*/ 0 w 213"/>
                  <a:gd name="T1" fmla="*/ 320 h 481"/>
                  <a:gd name="T2" fmla="*/ 71 w 213"/>
                  <a:gd name="T3" fmla="*/ 240 h 481"/>
                  <a:gd name="T4" fmla="*/ 0 w 213"/>
                  <a:gd name="T5" fmla="*/ 160 h 481"/>
                  <a:gd name="T6" fmla="*/ 0 w 213"/>
                  <a:gd name="T7" fmla="*/ 0 h 481"/>
                  <a:gd name="T8" fmla="*/ 212 w 213"/>
                  <a:gd name="T9" fmla="*/ 160 h 481"/>
                  <a:gd name="T10" fmla="*/ 212 w 213"/>
                  <a:gd name="T11" fmla="*/ 320 h 481"/>
                  <a:gd name="T12" fmla="*/ 0 w 213"/>
                  <a:gd name="T13" fmla="*/ 480 h 481"/>
                  <a:gd name="T14" fmla="*/ 0 w 213"/>
                  <a:gd name="T15" fmla="*/ 320 h 48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13"/>
                  <a:gd name="T25" fmla="*/ 0 h 481"/>
                  <a:gd name="T26" fmla="*/ 213 w 213"/>
                  <a:gd name="T27" fmla="*/ 481 h 481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13" h="481">
                    <a:moveTo>
                      <a:pt x="0" y="320"/>
                    </a:moveTo>
                    <a:lnTo>
                      <a:pt x="71" y="240"/>
                    </a:lnTo>
                    <a:lnTo>
                      <a:pt x="0" y="160"/>
                    </a:lnTo>
                    <a:lnTo>
                      <a:pt x="0" y="0"/>
                    </a:lnTo>
                    <a:lnTo>
                      <a:pt x="212" y="160"/>
                    </a:lnTo>
                    <a:lnTo>
                      <a:pt x="212" y="320"/>
                    </a:lnTo>
                    <a:lnTo>
                      <a:pt x="0" y="480"/>
                    </a:lnTo>
                    <a:lnTo>
                      <a:pt x="0" y="320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553" name="Rectangle 18"/>
              <p:cNvSpPr>
                <a:spLocks noChangeArrowheads="1"/>
              </p:cNvSpPr>
              <p:nvPr/>
            </p:nvSpPr>
            <p:spPr bwMode="auto">
              <a:xfrm rot="5400000">
                <a:off x="3191" y="1824"/>
                <a:ext cx="38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charset="0"/>
                  </a:rPr>
                  <a:t>ALU</a:t>
                </a:r>
              </a:p>
            </p:txBody>
          </p:sp>
        </p:grpSp>
        <p:grpSp>
          <p:nvGrpSpPr>
            <p:cNvPr id="5" name="Group 19"/>
            <p:cNvGrpSpPr>
              <a:grpSpLocks/>
            </p:cNvGrpSpPr>
            <p:nvPr/>
          </p:nvGrpSpPr>
          <p:grpSpPr bwMode="auto">
            <a:xfrm>
              <a:off x="2362" y="2104"/>
              <a:ext cx="340" cy="289"/>
              <a:chOff x="2362" y="1797"/>
              <a:chExt cx="340" cy="289"/>
            </a:xfrm>
          </p:grpSpPr>
          <p:sp>
            <p:nvSpPr>
              <p:cNvPr id="63548" name="Rectangle 20"/>
              <p:cNvSpPr>
                <a:spLocks noChangeArrowheads="1"/>
              </p:cNvSpPr>
              <p:nvPr/>
            </p:nvSpPr>
            <p:spPr bwMode="auto">
              <a:xfrm>
                <a:off x="2368" y="1799"/>
                <a:ext cx="228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7" tIns="44450" rIns="90487" bIns="44450">
                <a:spAutoFit/>
              </a:bodyPr>
              <a:lstStyle/>
              <a:p>
                <a:pPr algn="ctr"/>
                <a:r>
                  <a:rPr lang="en-US" sz="1600" b="1">
                    <a:solidFill>
                      <a:schemeClr val="tx1"/>
                    </a:solidFill>
                    <a:latin typeface="Times" charset="0"/>
                  </a:rPr>
                  <a:t>I$</a:t>
                </a:r>
              </a:p>
            </p:txBody>
          </p:sp>
          <p:grpSp>
            <p:nvGrpSpPr>
              <p:cNvPr id="6" name="Group 21"/>
              <p:cNvGrpSpPr>
                <a:grpSpLocks/>
              </p:cNvGrpSpPr>
              <p:nvPr/>
            </p:nvGrpSpPr>
            <p:grpSpPr bwMode="auto">
              <a:xfrm>
                <a:off x="2362" y="1797"/>
                <a:ext cx="340" cy="289"/>
                <a:chOff x="2362" y="1797"/>
                <a:chExt cx="340" cy="289"/>
              </a:xfrm>
            </p:grpSpPr>
            <p:sp>
              <p:nvSpPr>
                <p:cNvPr id="63550" name="Freeform 22"/>
                <p:cNvSpPr>
                  <a:spLocks/>
                </p:cNvSpPr>
                <p:nvPr/>
              </p:nvSpPr>
              <p:spPr bwMode="auto">
                <a:xfrm>
                  <a:off x="2362" y="1797"/>
                  <a:ext cx="170" cy="289"/>
                </a:xfrm>
                <a:custGeom>
                  <a:avLst/>
                  <a:gdLst>
                    <a:gd name="T0" fmla="*/ 169 w 170"/>
                    <a:gd name="T1" fmla="*/ 0 h 289"/>
                    <a:gd name="T2" fmla="*/ 0 w 170"/>
                    <a:gd name="T3" fmla="*/ 0 h 289"/>
                    <a:gd name="T4" fmla="*/ 0 w 170"/>
                    <a:gd name="T5" fmla="*/ 288 h 289"/>
                    <a:gd name="T6" fmla="*/ 169 w 170"/>
                    <a:gd name="T7" fmla="*/ 288 h 289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70"/>
                    <a:gd name="T13" fmla="*/ 0 h 289"/>
                    <a:gd name="T14" fmla="*/ 170 w 170"/>
                    <a:gd name="T15" fmla="*/ 289 h 289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70" h="289">
                      <a:moveTo>
                        <a:pt x="169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9" y="288"/>
                      </a:lnTo>
                    </a:path>
                  </a:pathLst>
                </a:custGeom>
                <a:noFill/>
                <a:ln w="25400" cap="rnd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551" name="Freeform 23"/>
                <p:cNvSpPr>
                  <a:spLocks/>
                </p:cNvSpPr>
                <p:nvPr/>
              </p:nvSpPr>
              <p:spPr bwMode="auto">
                <a:xfrm>
                  <a:off x="2531" y="1797"/>
                  <a:ext cx="171" cy="289"/>
                </a:xfrm>
                <a:custGeom>
                  <a:avLst/>
                  <a:gdLst>
                    <a:gd name="T0" fmla="*/ 0 w 171"/>
                    <a:gd name="T1" fmla="*/ 0 h 289"/>
                    <a:gd name="T2" fmla="*/ 170 w 171"/>
                    <a:gd name="T3" fmla="*/ 0 h 289"/>
                    <a:gd name="T4" fmla="*/ 170 w 171"/>
                    <a:gd name="T5" fmla="*/ 288 h 289"/>
                    <a:gd name="T6" fmla="*/ 0 w 171"/>
                    <a:gd name="T7" fmla="*/ 288 h 289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71"/>
                    <a:gd name="T13" fmla="*/ 0 h 289"/>
                    <a:gd name="T14" fmla="*/ 171 w 171"/>
                    <a:gd name="T15" fmla="*/ 289 h 289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71" h="289">
                      <a:moveTo>
                        <a:pt x="0" y="0"/>
                      </a:moveTo>
                      <a:lnTo>
                        <a:pt x="170" y="0"/>
                      </a:lnTo>
                      <a:lnTo>
                        <a:pt x="170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63530" name="Rectangle 24"/>
            <p:cNvSpPr>
              <a:spLocks noChangeArrowheads="1"/>
            </p:cNvSpPr>
            <p:nvPr/>
          </p:nvSpPr>
          <p:spPr bwMode="auto">
            <a:xfrm>
              <a:off x="2803" y="2111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charset="0"/>
                </a:rPr>
                <a:t>Reg</a:t>
              </a:r>
            </a:p>
          </p:txBody>
        </p:sp>
        <p:sp>
          <p:nvSpPr>
            <p:cNvPr id="63531" name="Freeform 25"/>
            <p:cNvSpPr>
              <a:spLocks/>
            </p:cNvSpPr>
            <p:nvPr/>
          </p:nvSpPr>
          <p:spPr bwMode="auto">
            <a:xfrm>
              <a:off x="2822" y="2104"/>
              <a:ext cx="149" cy="289"/>
            </a:xfrm>
            <a:custGeom>
              <a:avLst/>
              <a:gdLst>
                <a:gd name="T0" fmla="*/ 148 w 149"/>
                <a:gd name="T1" fmla="*/ 0 h 289"/>
                <a:gd name="T2" fmla="*/ 0 w 149"/>
                <a:gd name="T3" fmla="*/ 0 h 289"/>
                <a:gd name="T4" fmla="*/ 0 w 149"/>
                <a:gd name="T5" fmla="*/ 288 h 289"/>
                <a:gd name="T6" fmla="*/ 148 w 149"/>
                <a:gd name="T7" fmla="*/ 288 h 28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49"/>
                <a:gd name="T13" fmla="*/ 0 h 289"/>
                <a:gd name="T14" fmla="*/ 149 w 149"/>
                <a:gd name="T15" fmla="*/ 289 h 28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49" h="289">
                  <a:moveTo>
                    <a:pt x="148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148" y="288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32" name="Line 26"/>
            <p:cNvSpPr>
              <a:spLocks noChangeShapeType="1"/>
            </p:cNvSpPr>
            <p:nvPr/>
          </p:nvSpPr>
          <p:spPr bwMode="auto">
            <a:xfrm>
              <a:off x="2707" y="2248"/>
              <a:ext cx="9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33" name="Freeform 27"/>
            <p:cNvSpPr>
              <a:spLocks/>
            </p:cNvSpPr>
            <p:nvPr/>
          </p:nvSpPr>
          <p:spPr bwMode="auto">
            <a:xfrm>
              <a:off x="2769" y="2152"/>
              <a:ext cx="48" cy="97"/>
            </a:xfrm>
            <a:custGeom>
              <a:avLst/>
              <a:gdLst>
                <a:gd name="T0" fmla="*/ 0 w 48"/>
                <a:gd name="T1" fmla="*/ 96 h 97"/>
                <a:gd name="T2" fmla="*/ 0 w 48"/>
                <a:gd name="T3" fmla="*/ 0 h 97"/>
                <a:gd name="T4" fmla="*/ 47 w 48"/>
                <a:gd name="T5" fmla="*/ 0 h 97"/>
                <a:gd name="T6" fmla="*/ 47 w 48"/>
                <a:gd name="T7" fmla="*/ 0 h 9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8"/>
                <a:gd name="T13" fmla="*/ 0 h 97"/>
                <a:gd name="T14" fmla="*/ 48 w 48"/>
                <a:gd name="T15" fmla="*/ 97 h 9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8" h="97">
                  <a:moveTo>
                    <a:pt x="0" y="96"/>
                  </a:moveTo>
                  <a:lnTo>
                    <a:pt x="0" y="0"/>
                  </a:lnTo>
                  <a:lnTo>
                    <a:pt x="47" y="0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34" name="Line 28"/>
            <p:cNvSpPr>
              <a:spLocks noChangeShapeType="1"/>
            </p:cNvSpPr>
            <p:nvPr/>
          </p:nvSpPr>
          <p:spPr bwMode="auto">
            <a:xfrm>
              <a:off x="3123" y="2152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35" name="Rectangle 29"/>
            <p:cNvSpPr>
              <a:spLocks noChangeArrowheads="1"/>
            </p:cNvSpPr>
            <p:nvPr/>
          </p:nvSpPr>
          <p:spPr bwMode="auto">
            <a:xfrm>
              <a:off x="3620" y="2106"/>
              <a:ext cx="302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charset="0"/>
                </a:rPr>
                <a:t> D$</a:t>
              </a:r>
            </a:p>
          </p:txBody>
        </p:sp>
        <p:grpSp>
          <p:nvGrpSpPr>
            <p:cNvPr id="7" name="Group 30"/>
            <p:cNvGrpSpPr>
              <a:grpSpLocks/>
            </p:cNvGrpSpPr>
            <p:nvPr/>
          </p:nvGrpSpPr>
          <p:grpSpPr bwMode="auto">
            <a:xfrm>
              <a:off x="3671" y="2104"/>
              <a:ext cx="325" cy="289"/>
              <a:chOff x="3671" y="1797"/>
              <a:chExt cx="325" cy="289"/>
            </a:xfrm>
          </p:grpSpPr>
          <p:sp>
            <p:nvSpPr>
              <p:cNvPr id="63546" name="Freeform 31"/>
              <p:cNvSpPr>
                <a:spLocks/>
              </p:cNvSpPr>
              <p:nvPr/>
            </p:nvSpPr>
            <p:spPr bwMode="auto">
              <a:xfrm>
                <a:off x="3671" y="1797"/>
                <a:ext cx="162" cy="289"/>
              </a:xfrm>
              <a:custGeom>
                <a:avLst/>
                <a:gdLst>
                  <a:gd name="T0" fmla="*/ 161 w 162"/>
                  <a:gd name="T1" fmla="*/ 0 h 289"/>
                  <a:gd name="T2" fmla="*/ 0 w 162"/>
                  <a:gd name="T3" fmla="*/ 0 h 289"/>
                  <a:gd name="T4" fmla="*/ 0 w 162"/>
                  <a:gd name="T5" fmla="*/ 288 h 289"/>
                  <a:gd name="T6" fmla="*/ 161 w 162"/>
                  <a:gd name="T7" fmla="*/ 288 h 28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62"/>
                  <a:gd name="T13" fmla="*/ 0 h 289"/>
                  <a:gd name="T14" fmla="*/ 162 w 162"/>
                  <a:gd name="T15" fmla="*/ 289 h 28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62" h="289">
                    <a:moveTo>
                      <a:pt x="16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1" y="288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547" name="Freeform 32"/>
              <p:cNvSpPr>
                <a:spLocks/>
              </p:cNvSpPr>
              <p:nvPr/>
            </p:nvSpPr>
            <p:spPr bwMode="auto">
              <a:xfrm>
                <a:off x="3832" y="1797"/>
                <a:ext cx="164" cy="289"/>
              </a:xfrm>
              <a:custGeom>
                <a:avLst/>
                <a:gdLst>
                  <a:gd name="T0" fmla="*/ 0 w 164"/>
                  <a:gd name="T1" fmla="*/ 0 h 289"/>
                  <a:gd name="T2" fmla="*/ 163 w 164"/>
                  <a:gd name="T3" fmla="*/ 0 h 289"/>
                  <a:gd name="T4" fmla="*/ 163 w 164"/>
                  <a:gd name="T5" fmla="*/ 288 h 289"/>
                  <a:gd name="T6" fmla="*/ 0 w 164"/>
                  <a:gd name="T7" fmla="*/ 288 h 28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64"/>
                  <a:gd name="T13" fmla="*/ 0 h 289"/>
                  <a:gd name="T14" fmla="*/ 164 w 164"/>
                  <a:gd name="T15" fmla="*/ 289 h 28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64" h="289">
                    <a:moveTo>
                      <a:pt x="0" y="0"/>
                    </a:moveTo>
                    <a:lnTo>
                      <a:pt x="163" y="0"/>
                    </a:lnTo>
                    <a:lnTo>
                      <a:pt x="163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3537" name="Rectangle 33"/>
            <p:cNvSpPr>
              <a:spLocks noChangeArrowheads="1"/>
            </p:cNvSpPr>
            <p:nvPr/>
          </p:nvSpPr>
          <p:spPr bwMode="auto">
            <a:xfrm>
              <a:off x="4112" y="2106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charset="0"/>
                </a:rPr>
                <a:t>Reg</a:t>
              </a:r>
            </a:p>
          </p:txBody>
        </p:sp>
        <p:grpSp>
          <p:nvGrpSpPr>
            <p:cNvPr id="8" name="Group 34"/>
            <p:cNvGrpSpPr>
              <a:grpSpLocks/>
            </p:cNvGrpSpPr>
            <p:nvPr/>
          </p:nvGrpSpPr>
          <p:grpSpPr bwMode="auto">
            <a:xfrm>
              <a:off x="4139" y="2104"/>
              <a:ext cx="284" cy="289"/>
              <a:chOff x="4139" y="1797"/>
              <a:chExt cx="284" cy="289"/>
            </a:xfrm>
          </p:grpSpPr>
          <p:sp>
            <p:nvSpPr>
              <p:cNvPr id="63544" name="Freeform 35"/>
              <p:cNvSpPr>
                <a:spLocks/>
              </p:cNvSpPr>
              <p:nvPr/>
            </p:nvSpPr>
            <p:spPr bwMode="auto">
              <a:xfrm>
                <a:off x="4139" y="1797"/>
                <a:ext cx="142" cy="289"/>
              </a:xfrm>
              <a:custGeom>
                <a:avLst/>
                <a:gdLst>
                  <a:gd name="T0" fmla="*/ 141 w 142"/>
                  <a:gd name="T1" fmla="*/ 0 h 289"/>
                  <a:gd name="T2" fmla="*/ 0 w 142"/>
                  <a:gd name="T3" fmla="*/ 0 h 289"/>
                  <a:gd name="T4" fmla="*/ 0 w 142"/>
                  <a:gd name="T5" fmla="*/ 288 h 289"/>
                  <a:gd name="T6" fmla="*/ 141 w 142"/>
                  <a:gd name="T7" fmla="*/ 288 h 28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2"/>
                  <a:gd name="T13" fmla="*/ 0 h 289"/>
                  <a:gd name="T14" fmla="*/ 142 w 142"/>
                  <a:gd name="T15" fmla="*/ 289 h 28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2" h="289">
                    <a:moveTo>
                      <a:pt x="14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1" y="288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545" name="Freeform 36"/>
              <p:cNvSpPr>
                <a:spLocks/>
              </p:cNvSpPr>
              <p:nvPr/>
            </p:nvSpPr>
            <p:spPr bwMode="auto">
              <a:xfrm>
                <a:off x="4280" y="1797"/>
                <a:ext cx="143" cy="289"/>
              </a:xfrm>
              <a:custGeom>
                <a:avLst/>
                <a:gdLst>
                  <a:gd name="T0" fmla="*/ 0 w 143"/>
                  <a:gd name="T1" fmla="*/ 0 h 289"/>
                  <a:gd name="T2" fmla="*/ 142 w 143"/>
                  <a:gd name="T3" fmla="*/ 0 h 289"/>
                  <a:gd name="T4" fmla="*/ 142 w 143"/>
                  <a:gd name="T5" fmla="*/ 288 h 289"/>
                  <a:gd name="T6" fmla="*/ 0 w 143"/>
                  <a:gd name="T7" fmla="*/ 288 h 28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3"/>
                  <a:gd name="T13" fmla="*/ 0 h 289"/>
                  <a:gd name="T14" fmla="*/ 143 w 143"/>
                  <a:gd name="T15" fmla="*/ 289 h 28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3" h="289">
                    <a:moveTo>
                      <a:pt x="0" y="0"/>
                    </a:moveTo>
                    <a:lnTo>
                      <a:pt x="142" y="0"/>
                    </a:lnTo>
                    <a:lnTo>
                      <a:pt x="142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3539" name="Line 37"/>
            <p:cNvSpPr>
              <a:spLocks noChangeShapeType="1"/>
            </p:cNvSpPr>
            <p:nvPr/>
          </p:nvSpPr>
          <p:spPr bwMode="auto">
            <a:xfrm>
              <a:off x="3992" y="2248"/>
              <a:ext cx="13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40" name="Line 38"/>
            <p:cNvSpPr>
              <a:spLocks noChangeShapeType="1"/>
            </p:cNvSpPr>
            <p:nvPr/>
          </p:nvSpPr>
          <p:spPr bwMode="auto">
            <a:xfrm>
              <a:off x="3508" y="2248"/>
              <a:ext cx="15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41" name="Freeform 39"/>
            <p:cNvSpPr>
              <a:spLocks/>
            </p:cNvSpPr>
            <p:nvPr/>
          </p:nvSpPr>
          <p:spPr bwMode="auto">
            <a:xfrm>
              <a:off x="3629" y="2248"/>
              <a:ext cx="431" cy="193"/>
            </a:xfrm>
            <a:custGeom>
              <a:avLst/>
              <a:gdLst>
                <a:gd name="T0" fmla="*/ 0 w 431"/>
                <a:gd name="T1" fmla="*/ 0 h 193"/>
                <a:gd name="T2" fmla="*/ 0 w 431"/>
                <a:gd name="T3" fmla="*/ 192 h 193"/>
                <a:gd name="T4" fmla="*/ 391 w 431"/>
                <a:gd name="T5" fmla="*/ 192 h 193"/>
                <a:gd name="T6" fmla="*/ 391 w 431"/>
                <a:gd name="T7" fmla="*/ 64 h 193"/>
                <a:gd name="T8" fmla="*/ 430 w 431"/>
                <a:gd name="T9" fmla="*/ 0 h 1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31"/>
                <a:gd name="T16" fmla="*/ 0 h 193"/>
                <a:gd name="T17" fmla="*/ 431 w 431"/>
                <a:gd name="T18" fmla="*/ 193 h 1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31" h="193">
                  <a:moveTo>
                    <a:pt x="0" y="0"/>
                  </a:moveTo>
                  <a:lnTo>
                    <a:pt x="0" y="192"/>
                  </a:lnTo>
                  <a:lnTo>
                    <a:pt x="391" y="192"/>
                  </a:lnTo>
                  <a:lnTo>
                    <a:pt x="391" y="64"/>
                  </a:lnTo>
                  <a:lnTo>
                    <a:pt x="430" y="0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42" name="Line 40"/>
            <p:cNvSpPr>
              <a:spLocks noChangeShapeType="1"/>
            </p:cNvSpPr>
            <p:nvPr/>
          </p:nvSpPr>
          <p:spPr bwMode="auto">
            <a:xfrm>
              <a:off x="3123" y="2344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43" name="Freeform 41"/>
            <p:cNvSpPr>
              <a:spLocks/>
            </p:cNvSpPr>
            <p:nvPr/>
          </p:nvSpPr>
          <p:spPr bwMode="auto">
            <a:xfrm>
              <a:off x="3216" y="2243"/>
              <a:ext cx="337" cy="278"/>
            </a:xfrm>
            <a:custGeom>
              <a:avLst/>
              <a:gdLst>
                <a:gd name="T0" fmla="*/ 0 w 337"/>
                <a:gd name="T1" fmla="*/ 101 h 278"/>
                <a:gd name="T2" fmla="*/ 0 w 337"/>
                <a:gd name="T3" fmla="*/ 277 h 278"/>
                <a:gd name="T4" fmla="*/ 294 w 337"/>
                <a:gd name="T5" fmla="*/ 277 h 278"/>
                <a:gd name="T6" fmla="*/ 294 w 337"/>
                <a:gd name="T7" fmla="*/ 90 h 278"/>
                <a:gd name="T8" fmla="*/ 336 w 337"/>
                <a:gd name="T9" fmla="*/ 0 h 27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37"/>
                <a:gd name="T16" fmla="*/ 0 h 278"/>
                <a:gd name="T17" fmla="*/ 337 w 337"/>
                <a:gd name="T18" fmla="*/ 278 h 27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37" h="278">
                  <a:moveTo>
                    <a:pt x="0" y="101"/>
                  </a:moveTo>
                  <a:lnTo>
                    <a:pt x="0" y="277"/>
                  </a:lnTo>
                  <a:lnTo>
                    <a:pt x="294" y="277"/>
                  </a:lnTo>
                  <a:lnTo>
                    <a:pt x="294" y="90"/>
                  </a:lnTo>
                  <a:lnTo>
                    <a:pt x="336" y="0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3494" name="Line 42"/>
          <p:cNvSpPr>
            <a:spLocks noChangeShapeType="1"/>
          </p:cNvSpPr>
          <p:nvPr/>
        </p:nvSpPr>
        <p:spPr bwMode="auto">
          <a:xfrm flipH="1">
            <a:off x="5064368" y="2828075"/>
            <a:ext cx="650631" cy="565756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495" name="Oval 43"/>
          <p:cNvSpPr>
            <a:spLocks noChangeArrowheads="1"/>
          </p:cNvSpPr>
          <p:nvPr/>
        </p:nvSpPr>
        <p:spPr bwMode="auto">
          <a:xfrm>
            <a:off x="5684838" y="2705837"/>
            <a:ext cx="93662" cy="93663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496" name="Freeform 44" descr="25%"/>
          <p:cNvSpPr>
            <a:spLocks/>
          </p:cNvSpPr>
          <p:nvPr/>
        </p:nvSpPr>
        <p:spPr bwMode="auto">
          <a:xfrm>
            <a:off x="5892800" y="2505812"/>
            <a:ext cx="225425" cy="458788"/>
          </a:xfrm>
          <a:custGeom>
            <a:avLst/>
            <a:gdLst>
              <a:gd name="T0" fmla="*/ 223838 w 142"/>
              <a:gd name="T1" fmla="*/ 0 h 289"/>
              <a:gd name="T2" fmla="*/ 0 w 142"/>
              <a:gd name="T3" fmla="*/ 0 h 289"/>
              <a:gd name="T4" fmla="*/ 0 w 142"/>
              <a:gd name="T5" fmla="*/ 457200 h 289"/>
              <a:gd name="T6" fmla="*/ 223838 w 142"/>
              <a:gd name="T7" fmla="*/ 457200 h 289"/>
              <a:gd name="T8" fmla="*/ 0 60000 65536"/>
              <a:gd name="T9" fmla="*/ 0 60000 65536"/>
              <a:gd name="T10" fmla="*/ 0 60000 65536"/>
              <a:gd name="T11" fmla="*/ 0 60000 65536"/>
              <a:gd name="T12" fmla="*/ 0 w 142"/>
              <a:gd name="T13" fmla="*/ 0 h 289"/>
              <a:gd name="T14" fmla="*/ 142 w 142"/>
              <a:gd name="T15" fmla="*/ 289 h 28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42" h="289">
                <a:moveTo>
                  <a:pt x="141" y="0"/>
                </a:moveTo>
                <a:lnTo>
                  <a:pt x="0" y="0"/>
                </a:lnTo>
                <a:lnTo>
                  <a:pt x="0" y="288"/>
                </a:lnTo>
                <a:lnTo>
                  <a:pt x="141" y="288"/>
                </a:lnTo>
              </a:path>
            </a:pathLst>
          </a:custGeom>
          <a:pattFill prst="pct25">
            <a:fgClr>
              <a:schemeClr val="accent1"/>
            </a:fgClr>
            <a:bgClr>
              <a:srgbClr val="FFFFFF"/>
            </a:bgClr>
          </a:pattFill>
          <a:ln w="2540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497" name="Rectangle 45"/>
          <p:cNvSpPr>
            <a:spLocks noChangeArrowheads="1"/>
          </p:cNvSpPr>
          <p:nvPr/>
        </p:nvSpPr>
        <p:spPr bwMode="auto">
          <a:xfrm>
            <a:off x="881063" y="2494700"/>
            <a:ext cx="2238375" cy="520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r>
              <a:rPr lang="en-US" sz="2800" b="1">
                <a:solidFill>
                  <a:schemeClr val="tx1"/>
                </a:solidFill>
                <a:latin typeface="Arial" pitchFamily="34" charset="0"/>
              </a:rPr>
              <a:t>lw </a:t>
            </a:r>
            <a:r>
              <a:rPr lang="en-US" sz="2800" b="1" u="sng">
                <a:solidFill>
                  <a:schemeClr val="accent2"/>
                </a:solidFill>
                <a:latin typeface="Arial" pitchFamily="34" charset="0"/>
              </a:rPr>
              <a:t>$t0</a:t>
            </a:r>
            <a:r>
              <a:rPr lang="en-US" sz="2800" b="1">
                <a:solidFill>
                  <a:schemeClr val="tx1"/>
                </a:solidFill>
                <a:latin typeface="Arial" pitchFamily="34" charset="0"/>
              </a:rPr>
              <a:t>,0($t1)</a:t>
            </a:r>
          </a:p>
        </p:txBody>
      </p:sp>
      <p:sp>
        <p:nvSpPr>
          <p:cNvPr id="63498" name="Rectangle 46"/>
          <p:cNvSpPr>
            <a:spLocks noChangeArrowheads="1"/>
          </p:cNvSpPr>
          <p:nvPr/>
        </p:nvSpPr>
        <p:spPr bwMode="auto">
          <a:xfrm>
            <a:off x="3128963" y="2178787"/>
            <a:ext cx="3968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r>
              <a:rPr lang="en-US" sz="1800" b="1">
                <a:solidFill>
                  <a:schemeClr val="tx1"/>
                </a:solidFill>
                <a:latin typeface="Arial" pitchFamily="34" charset="0"/>
              </a:rPr>
              <a:t>IF</a:t>
            </a:r>
          </a:p>
        </p:txBody>
      </p:sp>
      <p:sp>
        <p:nvSpPr>
          <p:cNvPr id="63499" name="Rectangle 47"/>
          <p:cNvSpPr>
            <a:spLocks noChangeArrowheads="1"/>
          </p:cNvSpPr>
          <p:nvPr/>
        </p:nvSpPr>
        <p:spPr bwMode="auto">
          <a:xfrm>
            <a:off x="3657600" y="2178787"/>
            <a:ext cx="7905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r>
              <a:rPr lang="en-US" sz="1800" b="1">
                <a:solidFill>
                  <a:schemeClr val="tx1"/>
                </a:solidFill>
                <a:latin typeface="Arial" pitchFamily="34" charset="0"/>
              </a:rPr>
              <a:t>ID/RF</a:t>
            </a:r>
          </a:p>
        </p:txBody>
      </p:sp>
      <p:sp>
        <p:nvSpPr>
          <p:cNvPr id="63500" name="Rectangle 48"/>
          <p:cNvSpPr>
            <a:spLocks noChangeArrowheads="1"/>
          </p:cNvSpPr>
          <p:nvPr/>
        </p:nvSpPr>
        <p:spPr bwMode="auto">
          <a:xfrm>
            <a:off x="4576763" y="2178787"/>
            <a:ext cx="4984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r>
              <a:rPr lang="en-US" sz="1800" b="1">
                <a:solidFill>
                  <a:schemeClr val="tx1"/>
                </a:solidFill>
                <a:latin typeface="Arial" pitchFamily="34" charset="0"/>
              </a:rPr>
              <a:t>EX</a:t>
            </a:r>
          </a:p>
        </p:txBody>
      </p:sp>
      <p:sp>
        <p:nvSpPr>
          <p:cNvPr id="63501" name="Rectangle 49"/>
          <p:cNvSpPr>
            <a:spLocks noChangeArrowheads="1"/>
          </p:cNvSpPr>
          <p:nvPr/>
        </p:nvSpPr>
        <p:spPr bwMode="auto">
          <a:xfrm>
            <a:off x="5105400" y="2162912"/>
            <a:ext cx="7270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r>
              <a:rPr lang="en-US" sz="1800" b="1">
                <a:solidFill>
                  <a:schemeClr val="tx1"/>
                </a:solidFill>
                <a:latin typeface="Arial" pitchFamily="34" charset="0"/>
              </a:rPr>
              <a:t>MEM</a:t>
            </a:r>
          </a:p>
        </p:txBody>
      </p:sp>
      <p:sp>
        <p:nvSpPr>
          <p:cNvPr id="63502" name="Rectangle 50"/>
          <p:cNvSpPr>
            <a:spLocks noChangeArrowheads="1"/>
          </p:cNvSpPr>
          <p:nvPr/>
        </p:nvSpPr>
        <p:spPr bwMode="auto">
          <a:xfrm>
            <a:off x="5867400" y="2178787"/>
            <a:ext cx="5746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r>
              <a:rPr lang="en-US" sz="1800" b="1">
                <a:solidFill>
                  <a:schemeClr val="tx1"/>
                </a:solidFill>
                <a:latin typeface="Arial" pitchFamily="34" charset="0"/>
              </a:rPr>
              <a:t>WB</a:t>
            </a:r>
          </a:p>
        </p:txBody>
      </p:sp>
      <p:sp>
        <p:nvSpPr>
          <p:cNvPr id="63503" name="Freeform 51"/>
          <p:cNvSpPr>
            <a:spLocks/>
          </p:cNvSpPr>
          <p:nvPr/>
        </p:nvSpPr>
        <p:spPr bwMode="auto">
          <a:xfrm>
            <a:off x="4541838" y="2353412"/>
            <a:ext cx="338137" cy="763588"/>
          </a:xfrm>
          <a:custGeom>
            <a:avLst/>
            <a:gdLst>
              <a:gd name="T0" fmla="*/ 0 w 213"/>
              <a:gd name="T1" fmla="*/ 508000 h 481"/>
              <a:gd name="T2" fmla="*/ 112712 w 213"/>
              <a:gd name="T3" fmla="*/ 381000 h 481"/>
              <a:gd name="T4" fmla="*/ 0 w 213"/>
              <a:gd name="T5" fmla="*/ 254000 h 481"/>
              <a:gd name="T6" fmla="*/ 0 w 213"/>
              <a:gd name="T7" fmla="*/ 0 h 481"/>
              <a:gd name="T8" fmla="*/ 336550 w 213"/>
              <a:gd name="T9" fmla="*/ 254000 h 481"/>
              <a:gd name="T10" fmla="*/ 336550 w 213"/>
              <a:gd name="T11" fmla="*/ 508000 h 481"/>
              <a:gd name="T12" fmla="*/ 0 w 213"/>
              <a:gd name="T13" fmla="*/ 762000 h 481"/>
              <a:gd name="T14" fmla="*/ 0 w 213"/>
              <a:gd name="T15" fmla="*/ 508000 h 481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13"/>
              <a:gd name="T25" fmla="*/ 0 h 481"/>
              <a:gd name="T26" fmla="*/ 213 w 213"/>
              <a:gd name="T27" fmla="*/ 481 h 481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3" h="481">
                <a:moveTo>
                  <a:pt x="0" y="320"/>
                </a:moveTo>
                <a:lnTo>
                  <a:pt x="71" y="240"/>
                </a:lnTo>
                <a:lnTo>
                  <a:pt x="0" y="160"/>
                </a:lnTo>
                <a:lnTo>
                  <a:pt x="0" y="0"/>
                </a:lnTo>
                <a:lnTo>
                  <a:pt x="212" y="160"/>
                </a:lnTo>
                <a:lnTo>
                  <a:pt x="212" y="320"/>
                </a:lnTo>
                <a:lnTo>
                  <a:pt x="0" y="480"/>
                </a:lnTo>
                <a:lnTo>
                  <a:pt x="0" y="320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504" name="Rectangle 52"/>
          <p:cNvSpPr>
            <a:spLocks noChangeArrowheads="1"/>
          </p:cNvSpPr>
          <p:nvPr/>
        </p:nvSpPr>
        <p:spPr bwMode="auto">
          <a:xfrm rot="5400000">
            <a:off x="4387851" y="2548674"/>
            <a:ext cx="609600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r>
              <a:rPr lang="en-US" sz="1600" b="1">
                <a:solidFill>
                  <a:schemeClr val="tx1"/>
                </a:solidFill>
                <a:latin typeface="Times" charset="0"/>
              </a:rPr>
              <a:t>ALU</a:t>
            </a:r>
          </a:p>
        </p:txBody>
      </p:sp>
      <p:sp>
        <p:nvSpPr>
          <p:cNvPr id="63505" name="Rectangle 53"/>
          <p:cNvSpPr>
            <a:spLocks noChangeArrowheads="1"/>
          </p:cNvSpPr>
          <p:nvPr/>
        </p:nvSpPr>
        <p:spPr bwMode="auto">
          <a:xfrm>
            <a:off x="3167063" y="2559787"/>
            <a:ext cx="361950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US" sz="1600" b="1">
                <a:solidFill>
                  <a:schemeClr val="tx1"/>
                </a:solidFill>
                <a:latin typeface="Times" charset="0"/>
              </a:rPr>
              <a:t>I$</a:t>
            </a:r>
          </a:p>
        </p:txBody>
      </p:sp>
      <p:grpSp>
        <p:nvGrpSpPr>
          <p:cNvPr id="9" name="Group 54"/>
          <p:cNvGrpSpPr>
            <a:grpSpLocks/>
          </p:cNvGrpSpPr>
          <p:nvPr/>
        </p:nvGrpSpPr>
        <p:grpSpPr bwMode="auto">
          <a:xfrm>
            <a:off x="3071813" y="2505812"/>
            <a:ext cx="539750" cy="458788"/>
            <a:chOff x="1935" y="1349"/>
            <a:chExt cx="340" cy="289"/>
          </a:xfrm>
        </p:grpSpPr>
        <p:sp>
          <p:nvSpPr>
            <p:cNvPr id="63524" name="Freeform 55"/>
            <p:cNvSpPr>
              <a:spLocks/>
            </p:cNvSpPr>
            <p:nvPr/>
          </p:nvSpPr>
          <p:spPr bwMode="auto">
            <a:xfrm>
              <a:off x="1935" y="1349"/>
              <a:ext cx="170" cy="289"/>
            </a:xfrm>
            <a:custGeom>
              <a:avLst/>
              <a:gdLst>
                <a:gd name="T0" fmla="*/ 169 w 170"/>
                <a:gd name="T1" fmla="*/ 0 h 289"/>
                <a:gd name="T2" fmla="*/ 0 w 170"/>
                <a:gd name="T3" fmla="*/ 0 h 289"/>
                <a:gd name="T4" fmla="*/ 0 w 170"/>
                <a:gd name="T5" fmla="*/ 288 h 289"/>
                <a:gd name="T6" fmla="*/ 169 w 170"/>
                <a:gd name="T7" fmla="*/ 288 h 28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0"/>
                <a:gd name="T13" fmla="*/ 0 h 289"/>
                <a:gd name="T14" fmla="*/ 170 w 170"/>
                <a:gd name="T15" fmla="*/ 289 h 28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70" h="289">
                  <a:moveTo>
                    <a:pt x="169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169" y="288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25" name="Freeform 56"/>
            <p:cNvSpPr>
              <a:spLocks/>
            </p:cNvSpPr>
            <p:nvPr/>
          </p:nvSpPr>
          <p:spPr bwMode="auto">
            <a:xfrm>
              <a:off x="2104" y="1349"/>
              <a:ext cx="171" cy="289"/>
            </a:xfrm>
            <a:custGeom>
              <a:avLst/>
              <a:gdLst>
                <a:gd name="T0" fmla="*/ 0 w 171"/>
                <a:gd name="T1" fmla="*/ 0 h 289"/>
                <a:gd name="T2" fmla="*/ 170 w 171"/>
                <a:gd name="T3" fmla="*/ 0 h 289"/>
                <a:gd name="T4" fmla="*/ 170 w 171"/>
                <a:gd name="T5" fmla="*/ 288 h 289"/>
                <a:gd name="T6" fmla="*/ 0 w 171"/>
                <a:gd name="T7" fmla="*/ 288 h 28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1"/>
                <a:gd name="T13" fmla="*/ 0 h 289"/>
                <a:gd name="T14" fmla="*/ 171 w 171"/>
                <a:gd name="T15" fmla="*/ 289 h 28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71" h="289">
                  <a:moveTo>
                    <a:pt x="0" y="0"/>
                  </a:moveTo>
                  <a:lnTo>
                    <a:pt x="170" y="0"/>
                  </a:lnTo>
                  <a:lnTo>
                    <a:pt x="170" y="288"/>
                  </a:lnTo>
                  <a:lnTo>
                    <a:pt x="0" y="288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3507" name="Rectangle 57"/>
          <p:cNvSpPr>
            <a:spLocks noChangeArrowheads="1"/>
          </p:cNvSpPr>
          <p:nvPr/>
        </p:nvSpPr>
        <p:spPr bwMode="auto">
          <a:xfrm>
            <a:off x="3771900" y="2516925"/>
            <a:ext cx="519113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r>
              <a:rPr lang="en-US" sz="1600" b="1">
                <a:solidFill>
                  <a:schemeClr val="tx1"/>
                </a:solidFill>
                <a:latin typeface="Times" charset="0"/>
              </a:rPr>
              <a:t>Reg</a:t>
            </a:r>
          </a:p>
        </p:txBody>
      </p:sp>
      <p:sp>
        <p:nvSpPr>
          <p:cNvPr id="63508" name="Freeform 58"/>
          <p:cNvSpPr>
            <a:spLocks/>
          </p:cNvSpPr>
          <p:nvPr/>
        </p:nvSpPr>
        <p:spPr bwMode="auto">
          <a:xfrm>
            <a:off x="3802063" y="2505812"/>
            <a:ext cx="236537" cy="458788"/>
          </a:xfrm>
          <a:custGeom>
            <a:avLst/>
            <a:gdLst>
              <a:gd name="T0" fmla="*/ 234950 w 149"/>
              <a:gd name="T1" fmla="*/ 0 h 289"/>
              <a:gd name="T2" fmla="*/ 0 w 149"/>
              <a:gd name="T3" fmla="*/ 0 h 289"/>
              <a:gd name="T4" fmla="*/ 0 w 149"/>
              <a:gd name="T5" fmla="*/ 457200 h 289"/>
              <a:gd name="T6" fmla="*/ 234950 w 149"/>
              <a:gd name="T7" fmla="*/ 457200 h 289"/>
              <a:gd name="T8" fmla="*/ 0 60000 65536"/>
              <a:gd name="T9" fmla="*/ 0 60000 65536"/>
              <a:gd name="T10" fmla="*/ 0 60000 65536"/>
              <a:gd name="T11" fmla="*/ 0 60000 65536"/>
              <a:gd name="T12" fmla="*/ 0 w 149"/>
              <a:gd name="T13" fmla="*/ 0 h 289"/>
              <a:gd name="T14" fmla="*/ 149 w 149"/>
              <a:gd name="T15" fmla="*/ 289 h 28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49" h="289">
                <a:moveTo>
                  <a:pt x="148" y="0"/>
                </a:moveTo>
                <a:lnTo>
                  <a:pt x="0" y="0"/>
                </a:lnTo>
                <a:lnTo>
                  <a:pt x="0" y="288"/>
                </a:lnTo>
                <a:lnTo>
                  <a:pt x="148" y="288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509" name="Freeform 59"/>
          <p:cNvSpPr>
            <a:spLocks/>
          </p:cNvSpPr>
          <p:nvPr/>
        </p:nvSpPr>
        <p:spPr bwMode="auto">
          <a:xfrm>
            <a:off x="4037013" y="2505812"/>
            <a:ext cx="234950" cy="458788"/>
          </a:xfrm>
          <a:custGeom>
            <a:avLst/>
            <a:gdLst>
              <a:gd name="T0" fmla="*/ 0 w 148"/>
              <a:gd name="T1" fmla="*/ 0 h 289"/>
              <a:gd name="T2" fmla="*/ 233363 w 148"/>
              <a:gd name="T3" fmla="*/ 0 h 289"/>
              <a:gd name="T4" fmla="*/ 233363 w 148"/>
              <a:gd name="T5" fmla="*/ 457200 h 289"/>
              <a:gd name="T6" fmla="*/ 0 w 148"/>
              <a:gd name="T7" fmla="*/ 457200 h 289"/>
              <a:gd name="T8" fmla="*/ 0 60000 65536"/>
              <a:gd name="T9" fmla="*/ 0 60000 65536"/>
              <a:gd name="T10" fmla="*/ 0 60000 65536"/>
              <a:gd name="T11" fmla="*/ 0 60000 65536"/>
              <a:gd name="T12" fmla="*/ 0 w 148"/>
              <a:gd name="T13" fmla="*/ 0 h 289"/>
              <a:gd name="T14" fmla="*/ 148 w 148"/>
              <a:gd name="T15" fmla="*/ 289 h 28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48" h="289">
                <a:moveTo>
                  <a:pt x="0" y="0"/>
                </a:moveTo>
                <a:lnTo>
                  <a:pt x="147" y="0"/>
                </a:lnTo>
                <a:lnTo>
                  <a:pt x="147" y="288"/>
                </a:lnTo>
                <a:lnTo>
                  <a:pt x="0" y="288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510" name="Line 60"/>
          <p:cNvSpPr>
            <a:spLocks noChangeShapeType="1"/>
          </p:cNvSpPr>
          <p:nvPr/>
        </p:nvSpPr>
        <p:spPr bwMode="auto">
          <a:xfrm>
            <a:off x="3619500" y="2734412"/>
            <a:ext cx="152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511" name="Freeform 61"/>
          <p:cNvSpPr>
            <a:spLocks/>
          </p:cNvSpPr>
          <p:nvPr/>
        </p:nvSpPr>
        <p:spPr bwMode="auto">
          <a:xfrm>
            <a:off x="3717925" y="2582012"/>
            <a:ext cx="76200" cy="153988"/>
          </a:xfrm>
          <a:custGeom>
            <a:avLst/>
            <a:gdLst>
              <a:gd name="T0" fmla="*/ 0 w 48"/>
              <a:gd name="T1" fmla="*/ 152400 h 97"/>
              <a:gd name="T2" fmla="*/ 0 w 48"/>
              <a:gd name="T3" fmla="*/ 0 h 97"/>
              <a:gd name="T4" fmla="*/ 74613 w 48"/>
              <a:gd name="T5" fmla="*/ 0 h 97"/>
              <a:gd name="T6" fmla="*/ 74613 w 48"/>
              <a:gd name="T7" fmla="*/ 0 h 97"/>
              <a:gd name="T8" fmla="*/ 0 60000 65536"/>
              <a:gd name="T9" fmla="*/ 0 60000 65536"/>
              <a:gd name="T10" fmla="*/ 0 60000 65536"/>
              <a:gd name="T11" fmla="*/ 0 60000 65536"/>
              <a:gd name="T12" fmla="*/ 0 w 48"/>
              <a:gd name="T13" fmla="*/ 0 h 97"/>
              <a:gd name="T14" fmla="*/ 48 w 48"/>
              <a:gd name="T15" fmla="*/ 97 h 9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8" h="97">
                <a:moveTo>
                  <a:pt x="0" y="96"/>
                </a:moveTo>
                <a:lnTo>
                  <a:pt x="0" y="0"/>
                </a:lnTo>
                <a:lnTo>
                  <a:pt x="47" y="0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512" name="Line 62"/>
          <p:cNvSpPr>
            <a:spLocks noChangeShapeType="1"/>
          </p:cNvSpPr>
          <p:nvPr/>
        </p:nvSpPr>
        <p:spPr bwMode="auto">
          <a:xfrm>
            <a:off x="4279900" y="2582012"/>
            <a:ext cx="24923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513" name="Rectangle 63"/>
          <p:cNvSpPr>
            <a:spLocks noChangeArrowheads="1"/>
          </p:cNvSpPr>
          <p:nvPr/>
        </p:nvSpPr>
        <p:spPr bwMode="auto">
          <a:xfrm>
            <a:off x="5119688" y="2575662"/>
            <a:ext cx="479425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r>
              <a:rPr lang="en-US" sz="1600" b="1">
                <a:solidFill>
                  <a:schemeClr val="tx1"/>
                </a:solidFill>
                <a:latin typeface="Times" charset="0"/>
              </a:rPr>
              <a:t> D$</a:t>
            </a:r>
          </a:p>
        </p:txBody>
      </p:sp>
      <p:sp>
        <p:nvSpPr>
          <p:cNvPr id="63514" name="Rectangle 64"/>
          <p:cNvSpPr>
            <a:spLocks noChangeArrowheads="1"/>
          </p:cNvSpPr>
          <p:nvPr/>
        </p:nvSpPr>
        <p:spPr bwMode="auto">
          <a:xfrm>
            <a:off x="5849938" y="2508987"/>
            <a:ext cx="519112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r>
              <a:rPr lang="en-US" sz="1600" b="1">
                <a:solidFill>
                  <a:schemeClr val="tx1"/>
                </a:solidFill>
                <a:latin typeface="Times" charset="0"/>
              </a:rPr>
              <a:t>Reg</a:t>
            </a:r>
          </a:p>
        </p:txBody>
      </p:sp>
      <p:sp>
        <p:nvSpPr>
          <p:cNvPr id="63515" name="Freeform 65"/>
          <p:cNvSpPr>
            <a:spLocks/>
          </p:cNvSpPr>
          <p:nvPr/>
        </p:nvSpPr>
        <p:spPr bwMode="auto">
          <a:xfrm>
            <a:off x="6116638" y="2505812"/>
            <a:ext cx="227012" cy="458788"/>
          </a:xfrm>
          <a:custGeom>
            <a:avLst/>
            <a:gdLst>
              <a:gd name="T0" fmla="*/ 0 w 143"/>
              <a:gd name="T1" fmla="*/ 0 h 289"/>
              <a:gd name="T2" fmla="*/ 225425 w 143"/>
              <a:gd name="T3" fmla="*/ 0 h 289"/>
              <a:gd name="T4" fmla="*/ 225425 w 143"/>
              <a:gd name="T5" fmla="*/ 457200 h 289"/>
              <a:gd name="T6" fmla="*/ 0 w 143"/>
              <a:gd name="T7" fmla="*/ 457200 h 289"/>
              <a:gd name="T8" fmla="*/ 0 60000 65536"/>
              <a:gd name="T9" fmla="*/ 0 60000 65536"/>
              <a:gd name="T10" fmla="*/ 0 60000 65536"/>
              <a:gd name="T11" fmla="*/ 0 60000 65536"/>
              <a:gd name="T12" fmla="*/ 0 w 143"/>
              <a:gd name="T13" fmla="*/ 0 h 289"/>
              <a:gd name="T14" fmla="*/ 143 w 143"/>
              <a:gd name="T15" fmla="*/ 289 h 28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43" h="289">
                <a:moveTo>
                  <a:pt x="0" y="0"/>
                </a:moveTo>
                <a:lnTo>
                  <a:pt x="142" y="0"/>
                </a:lnTo>
                <a:lnTo>
                  <a:pt x="142" y="288"/>
                </a:lnTo>
                <a:lnTo>
                  <a:pt x="0" y="288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516" name="Line 66"/>
          <p:cNvSpPr>
            <a:spLocks noChangeShapeType="1"/>
          </p:cNvSpPr>
          <p:nvPr/>
        </p:nvSpPr>
        <p:spPr bwMode="auto">
          <a:xfrm>
            <a:off x="5659438" y="2734412"/>
            <a:ext cx="22066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517" name="Line 67"/>
          <p:cNvSpPr>
            <a:spLocks noChangeShapeType="1"/>
          </p:cNvSpPr>
          <p:nvPr/>
        </p:nvSpPr>
        <p:spPr bwMode="auto">
          <a:xfrm>
            <a:off x="4891088" y="2734412"/>
            <a:ext cx="24606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518" name="Freeform 68"/>
          <p:cNvSpPr>
            <a:spLocks/>
          </p:cNvSpPr>
          <p:nvPr/>
        </p:nvSpPr>
        <p:spPr bwMode="auto">
          <a:xfrm>
            <a:off x="5083175" y="2734412"/>
            <a:ext cx="684213" cy="306388"/>
          </a:xfrm>
          <a:custGeom>
            <a:avLst/>
            <a:gdLst>
              <a:gd name="T0" fmla="*/ 0 w 431"/>
              <a:gd name="T1" fmla="*/ 0 h 193"/>
              <a:gd name="T2" fmla="*/ 0 w 431"/>
              <a:gd name="T3" fmla="*/ 304800 h 193"/>
              <a:gd name="T4" fmla="*/ 620713 w 431"/>
              <a:gd name="T5" fmla="*/ 304800 h 193"/>
              <a:gd name="T6" fmla="*/ 620713 w 431"/>
              <a:gd name="T7" fmla="*/ 101600 h 193"/>
              <a:gd name="T8" fmla="*/ 682625 w 431"/>
              <a:gd name="T9" fmla="*/ 0 h 19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31"/>
              <a:gd name="T16" fmla="*/ 0 h 193"/>
              <a:gd name="T17" fmla="*/ 431 w 431"/>
              <a:gd name="T18" fmla="*/ 193 h 19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31" h="193">
                <a:moveTo>
                  <a:pt x="0" y="0"/>
                </a:moveTo>
                <a:lnTo>
                  <a:pt x="0" y="192"/>
                </a:lnTo>
                <a:lnTo>
                  <a:pt x="391" y="192"/>
                </a:lnTo>
                <a:lnTo>
                  <a:pt x="391" y="64"/>
                </a:lnTo>
                <a:lnTo>
                  <a:pt x="430" y="0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519" name="Line 69"/>
          <p:cNvSpPr>
            <a:spLocks noChangeShapeType="1"/>
          </p:cNvSpPr>
          <p:nvPr/>
        </p:nvSpPr>
        <p:spPr bwMode="auto">
          <a:xfrm>
            <a:off x="4279900" y="2886812"/>
            <a:ext cx="24923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520" name="Freeform 70"/>
          <p:cNvSpPr>
            <a:spLocks/>
          </p:cNvSpPr>
          <p:nvPr/>
        </p:nvSpPr>
        <p:spPr bwMode="auto">
          <a:xfrm>
            <a:off x="4427538" y="2726475"/>
            <a:ext cx="534987" cy="441325"/>
          </a:xfrm>
          <a:custGeom>
            <a:avLst/>
            <a:gdLst>
              <a:gd name="T0" fmla="*/ 0 w 337"/>
              <a:gd name="T1" fmla="*/ 160338 h 278"/>
              <a:gd name="T2" fmla="*/ 0 w 337"/>
              <a:gd name="T3" fmla="*/ 439738 h 278"/>
              <a:gd name="T4" fmla="*/ 466725 w 337"/>
              <a:gd name="T5" fmla="*/ 439738 h 278"/>
              <a:gd name="T6" fmla="*/ 466725 w 337"/>
              <a:gd name="T7" fmla="*/ 142875 h 278"/>
              <a:gd name="T8" fmla="*/ 533400 w 337"/>
              <a:gd name="T9" fmla="*/ 0 h 27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37"/>
              <a:gd name="T16" fmla="*/ 0 h 278"/>
              <a:gd name="T17" fmla="*/ 337 w 337"/>
              <a:gd name="T18" fmla="*/ 278 h 27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37" h="278">
                <a:moveTo>
                  <a:pt x="0" y="101"/>
                </a:moveTo>
                <a:lnTo>
                  <a:pt x="0" y="277"/>
                </a:lnTo>
                <a:lnTo>
                  <a:pt x="294" y="277"/>
                </a:lnTo>
                <a:lnTo>
                  <a:pt x="294" y="90"/>
                </a:lnTo>
                <a:lnTo>
                  <a:pt x="336" y="0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0" name="Group 71"/>
          <p:cNvGrpSpPr>
            <a:grpSpLocks/>
          </p:cNvGrpSpPr>
          <p:nvPr/>
        </p:nvGrpSpPr>
        <p:grpSpPr bwMode="auto">
          <a:xfrm>
            <a:off x="5122863" y="2542325"/>
            <a:ext cx="515937" cy="458787"/>
            <a:chOff x="3671" y="1797"/>
            <a:chExt cx="325" cy="289"/>
          </a:xfrm>
        </p:grpSpPr>
        <p:sp>
          <p:nvSpPr>
            <p:cNvPr id="63522" name="Freeform 72"/>
            <p:cNvSpPr>
              <a:spLocks/>
            </p:cNvSpPr>
            <p:nvPr/>
          </p:nvSpPr>
          <p:spPr bwMode="auto">
            <a:xfrm>
              <a:off x="3671" y="1797"/>
              <a:ext cx="162" cy="289"/>
            </a:xfrm>
            <a:custGeom>
              <a:avLst/>
              <a:gdLst>
                <a:gd name="T0" fmla="*/ 161 w 162"/>
                <a:gd name="T1" fmla="*/ 0 h 289"/>
                <a:gd name="T2" fmla="*/ 0 w 162"/>
                <a:gd name="T3" fmla="*/ 0 h 289"/>
                <a:gd name="T4" fmla="*/ 0 w 162"/>
                <a:gd name="T5" fmla="*/ 288 h 289"/>
                <a:gd name="T6" fmla="*/ 161 w 162"/>
                <a:gd name="T7" fmla="*/ 288 h 28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62"/>
                <a:gd name="T13" fmla="*/ 0 h 289"/>
                <a:gd name="T14" fmla="*/ 162 w 162"/>
                <a:gd name="T15" fmla="*/ 289 h 28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62" h="289">
                  <a:moveTo>
                    <a:pt x="161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161" y="288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23" name="Freeform 73"/>
            <p:cNvSpPr>
              <a:spLocks/>
            </p:cNvSpPr>
            <p:nvPr/>
          </p:nvSpPr>
          <p:spPr bwMode="auto">
            <a:xfrm>
              <a:off x="3832" y="1797"/>
              <a:ext cx="164" cy="289"/>
            </a:xfrm>
            <a:custGeom>
              <a:avLst/>
              <a:gdLst>
                <a:gd name="T0" fmla="*/ 0 w 164"/>
                <a:gd name="T1" fmla="*/ 0 h 289"/>
                <a:gd name="T2" fmla="*/ 163 w 164"/>
                <a:gd name="T3" fmla="*/ 0 h 289"/>
                <a:gd name="T4" fmla="*/ 163 w 164"/>
                <a:gd name="T5" fmla="*/ 288 h 289"/>
                <a:gd name="T6" fmla="*/ 0 w 164"/>
                <a:gd name="T7" fmla="*/ 288 h 28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64"/>
                <a:gd name="T13" fmla="*/ 0 h 289"/>
                <a:gd name="T14" fmla="*/ 164 w 164"/>
                <a:gd name="T15" fmla="*/ 289 h 28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64" h="289">
                  <a:moveTo>
                    <a:pt x="0" y="0"/>
                  </a:moveTo>
                  <a:lnTo>
                    <a:pt x="163" y="0"/>
                  </a:lnTo>
                  <a:lnTo>
                    <a:pt x="163" y="288"/>
                  </a:lnTo>
                  <a:lnTo>
                    <a:pt x="0" y="288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120266" y="2214862"/>
            <a:ext cx="1023734" cy="709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6627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37576"/>
            <a:ext cx="8229600" cy="1143000"/>
          </a:xfrm>
        </p:spPr>
        <p:txBody>
          <a:bodyPr>
            <a:normAutofit/>
          </a:bodyPr>
          <a:lstStyle/>
          <a:p>
            <a:pPr>
              <a:lnSpc>
                <a:spcPct val="85000"/>
              </a:lnSpc>
            </a:pPr>
            <a:r>
              <a:rPr lang="en-US" dirty="0" smtClean="0"/>
              <a:t>You Are Here!</a:t>
            </a:r>
            <a:endParaRPr lang="en-US" dirty="0"/>
          </a:p>
        </p:txBody>
      </p:sp>
      <p:sp>
        <p:nvSpPr>
          <p:cNvPr id="43" name="Content Placeholder 42"/>
          <p:cNvSpPr>
            <a:spLocks noGrp="1"/>
          </p:cNvSpPr>
          <p:nvPr>
            <p:ph sz="half" idx="1"/>
          </p:nvPr>
        </p:nvSpPr>
        <p:spPr>
          <a:xfrm>
            <a:off x="0" y="1387066"/>
            <a:ext cx="3421902" cy="4525963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2400" dirty="0" smtClean="0"/>
              <a:t>Parallel Requests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dirty="0" smtClean="0"/>
              <a:t>Assigned to computer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dirty="0" smtClean="0"/>
              <a:t>e.g., Search “Katz”</a:t>
            </a:r>
          </a:p>
          <a:p>
            <a:pPr>
              <a:lnSpc>
                <a:spcPct val="90000"/>
              </a:lnSpc>
              <a:buClr>
                <a:schemeClr val="tx1"/>
              </a:buClr>
            </a:pPr>
            <a:r>
              <a:rPr lang="en-US" sz="2400" dirty="0" smtClean="0"/>
              <a:t>Parallel Threads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dirty="0" smtClean="0"/>
              <a:t>Assigned to core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dirty="0" smtClean="0"/>
              <a:t>e.g., Lookup, Ads</a:t>
            </a:r>
          </a:p>
          <a:p>
            <a:pPr>
              <a:lnSpc>
                <a:spcPct val="90000"/>
              </a:lnSpc>
              <a:buClr>
                <a:schemeClr val="tx1"/>
              </a:buClr>
            </a:pPr>
            <a:r>
              <a:rPr lang="en-US" sz="2400" dirty="0" smtClean="0">
                <a:solidFill>
                  <a:srgbClr val="FF0000"/>
                </a:solidFill>
              </a:rPr>
              <a:t>Parallel Instructions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dirty="0" smtClean="0">
                <a:solidFill>
                  <a:srgbClr val="FF0000"/>
                </a:solidFill>
              </a:rPr>
              <a:t>&gt;1 instruction @ one time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dirty="0" smtClean="0">
                <a:solidFill>
                  <a:srgbClr val="FF0000"/>
                </a:solidFill>
              </a:rPr>
              <a:t>e.g., 5 pipelined instructions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Parallel Data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dirty="0" smtClean="0"/>
              <a:t>&gt;1 data item @ one time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dirty="0" smtClean="0"/>
              <a:t>e.g., Add of 4 pairs of words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Hardware descriptions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dirty="0" smtClean="0"/>
              <a:t>All gates functioning in parallel at same time</a:t>
            </a:r>
          </a:p>
        </p:txBody>
      </p:sp>
      <p:sp>
        <p:nvSpPr>
          <p:cNvPr id="44" name="Date Placeholder 4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2CFA6-FFFC-074E-8663-8EAC89605640}" type="datetime1">
              <a:rPr lang="en-US" smtClean="0"/>
              <a:pPr/>
              <a:t>7/27/2011</a:t>
            </a:fld>
            <a:endParaRPr lang="en-US"/>
          </a:p>
        </p:txBody>
      </p:sp>
      <p:sp>
        <p:nvSpPr>
          <p:cNvPr id="46" name="Footer Placeholder 4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Summer 2011 </a:t>
            </a:r>
            <a:r>
              <a:rPr lang="en-US" dirty="0" smtClean="0"/>
              <a:t>-- </a:t>
            </a:r>
            <a:r>
              <a:rPr lang="en-US" dirty="0" smtClean="0"/>
              <a:t>Lecture #22</a:t>
            </a:r>
            <a:endParaRPr lang="en-US" dirty="0"/>
          </a:p>
        </p:txBody>
      </p:sp>
      <p:sp>
        <p:nvSpPr>
          <p:cNvPr id="45" name="Slide Number Placeholder 4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97" name="TextBox 96"/>
          <p:cNvSpPr txBox="1"/>
          <p:nvPr/>
        </p:nvSpPr>
        <p:spPr>
          <a:xfrm>
            <a:off x="8170342" y="1665638"/>
            <a:ext cx="787395" cy="5447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ct val="80000"/>
              </a:lnSpc>
            </a:pPr>
            <a:r>
              <a:rPr lang="en-US" dirty="0" smtClean="0"/>
              <a:t>Smart</a:t>
            </a:r>
            <a:br>
              <a:rPr lang="en-US" dirty="0" smtClean="0"/>
            </a:br>
            <a:r>
              <a:rPr lang="en-US" dirty="0" smtClean="0"/>
              <a:t>Phone</a:t>
            </a:r>
            <a:endParaRPr lang="en-US" dirty="0"/>
          </a:p>
        </p:txBody>
      </p:sp>
      <p:sp>
        <p:nvSpPr>
          <p:cNvPr id="118" name="TextBox 117"/>
          <p:cNvSpPr txBox="1"/>
          <p:nvPr/>
        </p:nvSpPr>
        <p:spPr>
          <a:xfrm>
            <a:off x="3916478" y="1665944"/>
            <a:ext cx="1305493" cy="7663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80000"/>
              </a:lnSpc>
            </a:pPr>
            <a:r>
              <a:rPr lang="en-US" dirty="0" smtClean="0"/>
              <a:t>Warehouse Scale Computer</a:t>
            </a:r>
            <a:endParaRPr lang="en-US" dirty="0"/>
          </a:p>
        </p:txBody>
      </p:sp>
      <p:cxnSp>
        <p:nvCxnSpPr>
          <p:cNvPr id="168" name="Straight Connector 167"/>
          <p:cNvCxnSpPr/>
          <p:nvPr/>
        </p:nvCxnSpPr>
        <p:spPr>
          <a:xfrm rot="5400000">
            <a:off x="736707" y="3834054"/>
            <a:ext cx="5250171" cy="1588"/>
          </a:xfrm>
          <a:prstGeom prst="line">
            <a:avLst/>
          </a:prstGeom>
          <a:ln w="1524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9" name="TextBox 168"/>
          <p:cNvSpPr txBox="1"/>
          <p:nvPr/>
        </p:nvSpPr>
        <p:spPr>
          <a:xfrm>
            <a:off x="1869899" y="1062860"/>
            <a:ext cx="31762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Software        Hardware</a:t>
            </a:r>
            <a:endParaRPr lang="en-US" sz="2400" i="1" dirty="0"/>
          </a:p>
        </p:txBody>
      </p:sp>
      <p:sp>
        <p:nvSpPr>
          <p:cNvPr id="171" name="TextBox 170"/>
          <p:cNvSpPr txBox="1"/>
          <p:nvPr/>
        </p:nvSpPr>
        <p:spPr>
          <a:xfrm>
            <a:off x="2559950" y="2275669"/>
            <a:ext cx="1619354" cy="1205458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000" i="1" dirty="0" smtClean="0"/>
              <a:t>Harness</a:t>
            </a:r>
            <a:br>
              <a:rPr lang="en-US" sz="2000" i="1" dirty="0" smtClean="0"/>
            </a:br>
            <a:r>
              <a:rPr lang="en-US" sz="2000" i="1" dirty="0" smtClean="0"/>
              <a:t>Parallelism &amp;</a:t>
            </a:r>
          </a:p>
          <a:p>
            <a:pPr algn="ctr">
              <a:lnSpc>
                <a:spcPct val="90000"/>
              </a:lnSpc>
            </a:pPr>
            <a:r>
              <a:rPr lang="en-US" sz="2000" i="1" dirty="0" smtClean="0"/>
              <a:t>Achieve High</a:t>
            </a:r>
            <a:br>
              <a:rPr lang="en-US" sz="2000" i="1" dirty="0" smtClean="0"/>
            </a:br>
            <a:r>
              <a:rPr lang="en-US" sz="2000" i="1" dirty="0" smtClean="0"/>
              <a:t>Performance</a:t>
            </a:r>
            <a:endParaRPr lang="en-US" sz="2000" i="1" dirty="0"/>
          </a:p>
        </p:txBody>
      </p:sp>
      <p:grpSp>
        <p:nvGrpSpPr>
          <p:cNvPr id="2" name="Group 50"/>
          <p:cNvGrpSpPr/>
          <p:nvPr/>
        </p:nvGrpSpPr>
        <p:grpSpPr>
          <a:xfrm>
            <a:off x="5831288" y="5537200"/>
            <a:ext cx="3360062" cy="1289820"/>
            <a:chOff x="5831288" y="5537200"/>
            <a:chExt cx="3360062" cy="1289820"/>
          </a:xfrm>
        </p:grpSpPr>
        <p:sp>
          <p:nvSpPr>
            <p:cNvPr id="166" name="TextBox 165"/>
            <p:cNvSpPr txBox="1"/>
            <p:nvPr/>
          </p:nvSpPr>
          <p:spPr>
            <a:xfrm>
              <a:off x="7942290" y="5985754"/>
              <a:ext cx="12490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Logic Gates</a:t>
              </a:r>
              <a:endParaRPr lang="en-US" dirty="0"/>
            </a:p>
          </p:txBody>
        </p:sp>
        <p:cxnSp>
          <p:nvCxnSpPr>
            <p:cNvPr id="172" name="Straight Connector 171"/>
            <p:cNvCxnSpPr>
              <a:stCxn id="104" idx="2"/>
              <a:endCxn id="177" idx="3"/>
            </p:cNvCxnSpPr>
            <p:nvPr/>
          </p:nvCxnSpPr>
          <p:spPr>
            <a:xfrm flipH="1">
              <a:off x="7920438" y="5537200"/>
              <a:ext cx="54947" cy="581173"/>
            </a:xfrm>
            <a:prstGeom prst="line">
              <a:avLst/>
            </a:prstGeom>
            <a:ln w="25400" cap="flat" cmpd="sng" algn="ctr">
              <a:solidFill>
                <a:schemeClr val="accent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Straight Connector 173"/>
            <p:cNvCxnSpPr>
              <a:stCxn id="104" idx="1"/>
              <a:endCxn id="177" idx="0"/>
            </p:cNvCxnSpPr>
            <p:nvPr/>
          </p:nvCxnSpPr>
          <p:spPr>
            <a:xfrm flipH="1">
              <a:off x="6543773" y="5537200"/>
              <a:ext cx="955786" cy="581173"/>
            </a:xfrm>
            <a:prstGeom prst="line">
              <a:avLst/>
            </a:prstGeom>
            <a:ln w="25400" cap="flat" cmpd="sng" algn="ctr">
              <a:solidFill>
                <a:schemeClr val="accent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" name="Group 177"/>
            <p:cNvGrpSpPr/>
            <p:nvPr/>
          </p:nvGrpSpPr>
          <p:grpSpPr>
            <a:xfrm>
              <a:off x="5831288" y="6109003"/>
              <a:ext cx="2089150" cy="718017"/>
              <a:chOff x="5831288" y="6139983"/>
              <a:chExt cx="2089150" cy="718017"/>
            </a:xfrm>
          </p:grpSpPr>
          <p:graphicFrame>
            <p:nvGraphicFramePr>
              <p:cNvPr id="93186" name="Object 2"/>
              <p:cNvGraphicFramePr>
                <a:graphicFrameLocks noChangeAspect="1"/>
              </p:cNvGraphicFramePr>
              <p:nvPr/>
            </p:nvGraphicFramePr>
            <p:xfrm>
              <a:off x="6560469" y="6139983"/>
              <a:ext cx="1044389" cy="718017"/>
            </p:xfrm>
            <a:graphic>
              <a:graphicData uri="http://schemas.openxmlformats.org/presentationml/2006/ole">
                <p:oleObj spid="_x0000_s101378" name="Image" r:id="rId5" imgW="3492063" imgH="2400000" progId="">
                  <p:embed/>
                </p:oleObj>
              </a:graphicData>
            </a:graphic>
          </p:graphicFrame>
          <p:sp>
            <p:nvSpPr>
              <p:cNvPr id="177" name="Freeform 176"/>
              <p:cNvSpPr/>
              <p:nvPr/>
            </p:nvSpPr>
            <p:spPr>
              <a:xfrm>
                <a:off x="5831288" y="6149353"/>
                <a:ext cx="2089150" cy="708647"/>
              </a:xfrm>
              <a:custGeom>
                <a:avLst/>
                <a:gdLst>
                  <a:gd name="connsiteX0" fmla="*/ 749300 w 2197100"/>
                  <a:gd name="connsiteY0" fmla="*/ 0 h 603250"/>
                  <a:gd name="connsiteX1" fmla="*/ 0 w 2197100"/>
                  <a:gd name="connsiteY1" fmla="*/ 603250 h 603250"/>
                  <a:gd name="connsiteX2" fmla="*/ 1568450 w 2197100"/>
                  <a:gd name="connsiteY2" fmla="*/ 603250 h 603250"/>
                  <a:gd name="connsiteX3" fmla="*/ 2197100 w 2197100"/>
                  <a:gd name="connsiteY3" fmla="*/ 0 h 603250"/>
                  <a:gd name="connsiteX4" fmla="*/ 749300 w 2197100"/>
                  <a:gd name="connsiteY4" fmla="*/ 0 h 603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97100" h="603250">
                    <a:moveTo>
                      <a:pt x="749300" y="0"/>
                    </a:moveTo>
                    <a:lnTo>
                      <a:pt x="0" y="603250"/>
                    </a:lnTo>
                    <a:lnTo>
                      <a:pt x="1568450" y="603250"/>
                    </a:lnTo>
                    <a:lnTo>
                      <a:pt x="2197100" y="0"/>
                    </a:lnTo>
                    <a:lnTo>
                      <a:pt x="749300" y="0"/>
                    </a:lnTo>
                    <a:close/>
                  </a:path>
                </a:pathLst>
              </a:custGeom>
              <a:noFill/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90000"/>
                  </a:lnSpc>
                </a:pPr>
                <a:r>
                  <a:rPr lang="en-US" dirty="0" smtClean="0">
                    <a:solidFill>
                      <a:srgbClr val="000000"/>
                    </a:solidFill>
                  </a:rPr>
                  <a:t>    </a:t>
                </a:r>
                <a:endParaRPr lang="en-US" dirty="0">
                  <a:solidFill>
                    <a:srgbClr val="000000"/>
                  </a:solidFill>
                </a:endParaRPr>
              </a:p>
            </p:txBody>
          </p:sp>
        </p:grpSp>
      </p:grpSp>
      <p:pic>
        <p:nvPicPr>
          <p:cNvPr id="117" name="Picture 116" descr="cern-racks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173656" y="1334878"/>
            <a:ext cx="2859651" cy="1667628"/>
          </a:xfrm>
          <a:prstGeom prst="rect">
            <a:avLst/>
          </a:prstGeom>
        </p:spPr>
      </p:pic>
      <p:grpSp>
        <p:nvGrpSpPr>
          <p:cNvPr id="4" name="Group 55"/>
          <p:cNvGrpSpPr/>
          <p:nvPr/>
        </p:nvGrpSpPr>
        <p:grpSpPr>
          <a:xfrm>
            <a:off x="3442017" y="2980266"/>
            <a:ext cx="5143176" cy="1625601"/>
            <a:chOff x="3442017" y="2980266"/>
            <a:chExt cx="5143176" cy="1625601"/>
          </a:xfrm>
        </p:grpSpPr>
        <p:grpSp>
          <p:nvGrpSpPr>
            <p:cNvPr id="5" name="Group 53"/>
            <p:cNvGrpSpPr/>
            <p:nvPr/>
          </p:nvGrpSpPr>
          <p:grpSpPr>
            <a:xfrm>
              <a:off x="3442017" y="2980266"/>
              <a:ext cx="5143176" cy="1625601"/>
              <a:chOff x="3442017" y="2980266"/>
              <a:chExt cx="5143176" cy="1625601"/>
            </a:xfrm>
          </p:grpSpPr>
          <p:pic>
            <p:nvPicPr>
              <p:cNvPr id="48" name="Picture 5"/>
              <p:cNvPicPr>
                <a:picLocks noChangeAspect="1"/>
              </p:cNvPicPr>
              <p:nvPr/>
            </p:nvPicPr>
            <p:blipFill>
              <a:blip r:embed="rId7"/>
              <a:srcRect/>
              <a:stretch>
                <a:fillRect/>
              </a:stretch>
            </p:blipFill>
            <p:spPr bwMode="auto">
              <a:xfrm>
                <a:off x="3442017" y="3451864"/>
                <a:ext cx="1792390" cy="85688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cxnSp>
            <p:nvCxnSpPr>
              <p:cNvPr id="135" name="Straight Connector 134"/>
              <p:cNvCxnSpPr>
                <a:endCxn id="98" idx="1"/>
              </p:cNvCxnSpPr>
              <p:nvPr/>
            </p:nvCxnSpPr>
            <p:spPr>
              <a:xfrm rot="10800000" flipV="1">
                <a:off x="5432954" y="2980266"/>
                <a:ext cx="1729843" cy="389478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Straight Connector 136"/>
              <p:cNvCxnSpPr>
                <a:endCxn id="98" idx="0"/>
              </p:cNvCxnSpPr>
              <p:nvPr/>
            </p:nvCxnSpPr>
            <p:spPr>
              <a:xfrm>
                <a:off x="7501460" y="2980267"/>
                <a:ext cx="1083733" cy="389477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6" name="Group 144"/>
              <p:cNvGrpSpPr/>
              <p:nvPr/>
            </p:nvGrpSpPr>
            <p:grpSpPr>
              <a:xfrm>
                <a:off x="3894659" y="3369744"/>
                <a:ext cx="4690534" cy="1236123"/>
                <a:chOff x="3539066" y="3369744"/>
                <a:chExt cx="4690534" cy="1236123"/>
              </a:xfrm>
            </p:grpSpPr>
            <p:sp>
              <p:nvSpPr>
                <p:cNvPr id="98" name="Freeform 97"/>
                <p:cNvSpPr/>
                <p:nvPr/>
              </p:nvSpPr>
              <p:spPr>
                <a:xfrm>
                  <a:off x="3539066" y="3369744"/>
                  <a:ext cx="4690534" cy="1236123"/>
                </a:xfrm>
                <a:custGeom>
                  <a:avLst/>
                  <a:gdLst>
                    <a:gd name="connsiteX0" fmla="*/ 3149600 w 3149600"/>
                    <a:gd name="connsiteY0" fmla="*/ 0 h 948267"/>
                    <a:gd name="connsiteX1" fmla="*/ 1032934 w 3149600"/>
                    <a:gd name="connsiteY1" fmla="*/ 0 h 948267"/>
                    <a:gd name="connsiteX2" fmla="*/ 0 w 3149600"/>
                    <a:gd name="connsiteY2" fmla="*/ 948267 h 948267"/>
                    <a:gd name="connsiteX3" fmla="*/ 2252134 w 3149600"/>
                    <a:gd name="connsiteY3" fmla="*/ 948267 h 948267"/>
                    <a:gd name="connsiteX4" fmla="*/ 3149600 w 3149600"/>
                    <a:gd name="connsiteY4" fmla="*/ 0 h 94826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49600" h="948267">
                      <a:moveTo>
                        <a:pt x="3149600" y="0"/>
                      </a:moveTo>
                      <a:lnTo>
                        <a:pt x="1032934" y="0"/>
                      </a:lnTo>
                      <a:lnTo>
                        <a:pt x="0" y="948267"/>
                      </a:lnTo>
                      <a:lnTo>
                        <a:pt x="2252134" y="948267"/>
                      </a:lnTo>
                      <a:lnTo>
                        <a:pt x="3149600" y="0"/>
                      </a:lnTo>
                      <a:close/>
                    </a:path>
                  </a:pathLst>
                </a:custGeom>
                <a:noFill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2" name="Freeform 131"/>
                <p:cNvSpPr/>
                <p:nvPr/>
              </p:nvSpPr>
              <p:spPr>
                <a:xfrm>
                  <a:off x="4758265" y="3454411"/>
                  <a:ext cx="1185333" cy="314727"/>
                </a:xfrm>
                <a:custGeom>
                  <a:avLst/>
                  <a:gdLst>
                    <a:gd name="connsiteX0" fmla="*/ 3149600 w 3149600"/>
                    <a:gd name="connsiteY0" fmla="*/ 0 h 948267"/>
                    <a:gd name="connsiteX1" fmla="*/ 1032934 w 3149600"/>
                    <a:gd name="connsiteY1" fmla="*/ 0 h 948267"/>
                    <a:gd name="connsiteX2" fmla="*/ 0 w 3149600"/>
                    <a:gd name="connsiteY2" fmla="*/ 948267 h 948267"/>
                    <a:gd name="connsiteX3" fmla="*/ 2252134 w 3149600"/>
                    <a:gd name="connsiteY3" fmla="*/ 948267 h 948267"/>
                    <a:gd name="connsiteX4" fmla="*/ 3149600 w 3149600"/>
                    <a:gd name="connsiteY4" fmla="*/ 0 h 94826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49600" h="948267">
                      <a:moveTo>
                        <a:pt x="3149600" y="0"/>
                      </a:moveTo>
                      <a:lnTo>
                        <a:pt x="1032934" y="0"/>
                      </a:lnTo>
                      <a:lnTo>
                        <a:pt x="0" y="948267"/>
                      </a:lnTo>
                      <a:lnTo>
                        <a:pt x="2252134" y="948267"/>
                      </a:lnTo>
                      <a:lnTo>
                        <a:pt x="3149600" y="0"/>
                      </a:lnTo>
                      <a:close/>
                    </a:path>
                  </a:pathLst>
                </a:custGeom>
                <a:noFill/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>
                      <a:solidFill>
                        <a:schemeClr val="tx1"/>
                      </a:solidFill>
                    </a:rPr>
                    <a:t>Core</a:t>
                  </a:r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3" name="Freeform 132"/>
                <p:cNvSpPr/>
                <p:nvPr/>
              </p:nvSpPr>
              <p:spPr>
                <a:xfrm>
                  <a:off x="6790242" y="3454411"/>
                  <a:ext cx="1185333" cy="314727"/>
                </a:xfrm>
                <a:custGeom>
                  <a:avLst/>
                  <a:gdLst>
                    <a:gd name="connsiteX0" fmla="*/ 3149600 w 3149600"/>
                    <a:gd name="connsiteY0" fmla="*/ 0 h 948267"/>
                    <a:gd name="connsiteX1" fmla="*/ 1032934 w 3149600"/>
                    <a:gd name="connsiteY1" fmla="*/ 0 h 948267"/>
                    <a:gd name="connsiteX2" fmla="*/ 0 w 3149600"/>
                    <a:gd name="connsiteY2" fmla="*/ 948267 h 948267"/>
                    <a:gd name="connsiteX3" fmla="*/ 2252134 w 3149600"/>
                    <a:gd name="connsiteY3" fmla="*/ 948267 h 948267"/>
                    <a:gd name="connsiteX4" fmla="*/ 3149600 w 3149600"/>
                    <a:gd name="connsiteY4" fmla="*/ 0 h 94826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49600" h="948267">
                      <a:moveTo>
                        <a:pt x="3149600" y="0"/>
                      </a:moveTo>
                      <a:lnTo>
                        <a:pt x="1032934" y="0"/>
                      </a:lnTo>
                      <a:lnTo>
                        <a:pt x="0" y="948267"/>
                      </a:lnTo>
                      <a:lnTo>
                        <a:pt x="2252134" y="948267"/>
                      </a:lnTo>
                      <a:lnTo>
                        <a:pt x="3149600" y="0"/>
                      </a:lnTo>
                      <a:close/>
                    </a:path>
                  </a:pathLst>
                </a:custGeom>
                <a:noFill/>
                <a:ln>
                  <a:solidFill>
                    <a:srgbClr val="FF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>
                      <a:solidFill>
                        <a:srgbClr val="FF0000"/>
                      </a:solidFill>
                    </a:rPr>
                    <a:t>Core</a:t>
                  </a:r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138" name="Rectangle 137"/>
                <p:cNvSpPr/>
                <p:nvPr/>
              </p:nvSpPr>
              <p:spPr>
                <a:xfrm>
                  <a:off x="6242320" y="3413668"/>
                  <a:ext cx="344039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dirty="0" smtClean="0"/>
                    <a:t>…</a:t>
                  </a:r>
                  <a:endParaRPr lang="en-US" dirty="0"/>
                </a:p>
              </p:txBody>
            </p:sp>
            <p:sp>
              <p:nvSpPr>
                <p:cNvPr id="140" name="Freeform 139"/>
                <p:cNvSpPr/>
                <p:nvPr/>
              </p:nvSpPr>
              <p:spPr>
                <a:xfrm>
                  <a:off x="4284134" y="3810000"/>
                  <a:ext cx="3302000" cy="355600"/>
                </a:xfrm>
                <a:custGeom>
                  <a:avLst/>
                  <a:gdLst>
                    <a:gd name="connsiteX0" fmla="*/ 423334 w 3302000"/>
                    <a:gd name="connsiteY0" fmla="*/ 0 h 355600"/>
                    <a:gd name="connsiteX1" fmla="*/ 3302000 w 3302000"/>
                    <a:gd name="connsiteY1" fmla="*/ 0 h 355600"/>
                    <a:gd name="connsiteX2" fmla="*/ 2895600 w 3302000"/>
                    <a:gd name="connsiteY2" fmla="*/ 355600 h 355600"/>
                    <a:gd name="connsiteX3" fmla="*/ 0 w 3302000"/>
                    <a:gd name="connsiteY3" fmla="*/ 338666 h 355600"/>
                    <a:gd name="connsiteX4" fmla="*/ 423334 w 3302000"/>
                    <a:gd name="connsiteY4" fmla="*/ 0 h 3556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302000" h="355600">
                      <a:moveTo>
                        <a:pt x="423334" y="0"/>
                      </a:moveTo>
                      <a:lnTo>
                        <a:pt x="3302000" y="0"/>
                      </a:lnTo>
                      <a:lnTo>
                        <a:pt x="2895600" y="355600"/>
                      </a:lnTo>
                      <a:lnTo>
                        <a:pt x="0" y="338666"/>
                      </a:lnTo>
                      <a:lnTo>
                        <a:pt x="423334" y="0"/>
                      </a:lnTo>
                      <a:close/>
                    </a:path>
                  </a:pathLst>
                </a:custGeom>
                <a:noFill/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>
                      <a:solidFill>
                        <a:srgbClr val="000000"/>
                      </a:solidFill>
                    </a:rPr>
                    <a:t>     Memory               (Cache)</a:t>
                  </a:r>
                  <a:endParaRPr lang="en-US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44" name="Freeform 143"/>
                <p:cNvSpPr/>
                <p:nvPr/>
              </p:nvSpPr>
              <p:spPr>
                <a:xfrm>
                  <a:off x="3826935" y="4199466"/>
                  <a:ext cx="3302000" cy="355600"/>
                </a:xfrm>
                <a:custGeom>
                  <a:avLst/>
                  <a:gdLst>
                    <a:gd name="connsiteX0" fmla="*/ 423334 w 3302000"/>
                    <a:gd name="connsiteY0" fmla="*/ 0 h 355600"/>
                    <a:gd name="connsiteX1" fmla="*/ 3302000 w 3302000"/>
                    <a:gd name="connsiteY1" fmla="*/ 0 h 355600"/>
                    <a:gd name="connsiteX2" fmla="*/ 2895600 w 3302000"/>
                    <a:gd name="connsiteY2" fmla="*/ 355600 h 355600"/>
                    <a:gd name="connsiteX3" fmla="*/ 0 w 3302000"/>
                    <a:gd name="connsiteY3" fmla="*/ 338666 h 355600"/>
                    <a:gd name="connsiteX4" fmla="*/ 423334 w 3302000"/>
                    <a:gd name="connsiteY4" fmla="*/ 0 h 3556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302000" h="355600">
                      <a:moveTo>
                        <a:pt x="423334" y="0"/>
                      </a:moveTo>
                      <a:lnTo>
                        <a:pt x="3302000" y="0"/>
                      </a:lnTo>
                      <a:lnTo>
                        <a:pt x="2895600" y="355600"/>
                      </a:lnTo>
                      <a:lnTo>
                        <a:pt x="0" y="338666"/>
                      </a:lnTo>
                      <a:lnTo>
                        <a:pt x="423334" y="0"/>
                      </a:lnTo>
                      <a:close/>
                    </a:path>
                  </a:pathLst>
                </a:custGeom>
                <a:noFill/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>
                      <a:solidFill>
                        <a:srgbClr val="000000"/>
                      </a:solidFill>
                    </a:rPr>
                    <a:t>Input/Output</a:t>
                  </a:r>
                  <a:endParaRPr lang="en-US" dirty="0">
                    <a:solidFill>
                      <a:srgbClr val="000000"/>
                    </a:solidFill>
                  </a:endParaRPr>
                </a:p>
              </p:txBody>
            </p:sp>
          </p:grpSp>
        </p:grpSp>
        <p:sp>
          <p:nvSpPr>
            <p:cNvPr id="55" name="TextBox 54"/>
            <p:cNvSpPr txBox="1"/>
            <p:nvPr/>
          </p:nvSpPr>
          <p:spPr>
            <a:xfrm>
              <a:off x="6760107" y="3049938"/>
              <a:ext cx="1126593" cy="3231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>
                <a:lnSpc>
                  <a:spcPct val="80000"/>
                </a:lnSpc>
              </a:pPr>
              <a:r>
                <a:rPr lang="en-US" dirty="0" smtClean="0"/>
                <a:t>Computer</a:t>
              </a:r>
            </a:p>
          </p:txBody>
        </p:sp>
      </p:grpSp>
      <p:grpSp>
        <p:nvGrpSpPr>
          <p:cNvPr id="7" name="Group 90"/>
          <p:cNvGrpSpPr/>
          <p:nvPr/>
        </p:nvGrpSpPr>
        <p:grpSpPr>
          <a:xfrm>
            <a:off x="3365862" y="3454411"/>
            <a:ext cx="5625738" cy="2622539"/>
            <a:chOff x="3365862" y="3454411"/>
            <a:chExt cx="5625738" cy="2622539"/>
          </a:xfrm>
        </p:grpSpPr>
        <p:sp>
          <p:nvSpPr>
            <p:cNvPr id="151" name="Freeform 150"/>
            <p:cNvSpPr/>
            <p:nvPr/>
          </p:nvSpPr>
          <p:spPr>
            <a:xfrm>
              <a:off x="3971023" y="5625230"/>
              <a:ext cx="3626511" cy="341684"/>
            </a:xfrm>
            <a:custGeom>
              <a:avLst/>
              <a:gdLst>
                <a:gd name="connsiteX0" fmla="*/ 423334 w 3302000"/>
                <a:gd name="connsiteY0" fmla="*/ 0 h 355600"/>
                <a:gd name="connsiteX1" fmla="*/ 3302000 w 3302000"/>
                <a:gd name="connsiteY1" fmla="*/ 0 h 355600"/>
                <a:gd name="connsiteX2" fmla="*/ 2895600 w 3302000"/>
                <a:gd name="connsiteY2" fmla="*/ 355600 h 355600"/>
                <a:gd name="connsiteX3" fmla="*/ 0 w 3302000"/>
                <a:gd name="connsiteY3" fmla="*/ 338666 h 355600"/>
                <a:gd name="connsiteX4" fmla="*/ 423334 w 3302000"/>
                <a:gd name="connsiteY4" fmla="*/ 0 h 355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02000" h="355600">
                  <a:moveTo>
                    <a:pt x="423334" y="0"/>
                  </a:moveTo>
                  <a:lnTo>
                    <a:pt x="3302000" y="0"/>
                  </a:lnTo>
                  <a:lnTo>
                    <a:pt x="2895600" y="355600"/>
                  </a:lnTo>
                  <a:lnTo>
                    <a:pt x="0" y="338666"/>
                  </a:lnTo>
                  <a:lnTo>
                    <a:pt x="423334" y="0"/>
                  </a:lnTo>
                  <a:close/>
                </a:path>
              </a:pathLst>
            </a:custGeom>
            <a:noFill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Cache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grpSp>
          <p:nvGrpSpPr>
            <p:cNvPr id="8" name="Group 89"/>
            <p:cNvGrpSpPr/>
            <p:nvPr/>
          </p:nvGrpSpPr>
          <p:grpSpPr>
            <a:xfrm>
              <a:off x="3365862" y="3454411"/>
              <a:ext cx="5625738" cy="2622539"/>
              <a:chOff x="3365862" y="3454411"/>
              <a:chExt cx="5625738" cy="2622539"/>
            </a:xfrm>
          </p:grpSpPr>
          <p:grpSp>
            <p:nvGrpSpPr>
              <p:cNvPr id="9" name="Group 48"/>
              <p:cNvGrpSpPr/>
              <p:nvPr/>
            </p:nvGrpSpPr>
            <p:grpSpPr>
              <a:xfrm>
                <a:off x="3365862" y="3454411"/>
                <a:ext cx="5625738" cy="2622539"/>
                <a:chOff x="3365862" y="3454411"/>
                <a:chExt cx="5454288" cy="2850775"/>
              </a:xfrm>
            </p:grpSpPr>
            <p:sp>
              <p:nvSpPr>
                <p:cNvPr id="147" name="Freeform 146"/>
                <p:cNvSpPr/>
                <p:nvPr/>
              </p:nvSpPr>
              <p:spPr>
                <a:xfrm>
                  <a:off x="3365862" y="4775213"/>
                  <a:ext cx="5454288" cy="1529973"/>
                </a:xfrm>
                <a:custGeom>
                  <a:avLst/>
                  <a:gdLst>
                    <a:gd name="connsiteX0" fmla="*/ 3149600 w 3149600"/>
                    <a:gd name="connsiteY0" fmla="*/ 0 h 948267"/>
                    <a:gd name="connsiteX1" fmla="*/ 1032934 w 3149600"/>
                    <a:gd name="connsiteY1" fmla="*/ 0 h 948267"/>
                    <a:gd name="connsiteX2" fmla="*/ 0 w 3149600"/>
                    <a:gd name="connsiteY2" fmla="*/ 948267 h 948267"/>
                    <a:gd name="connsiteX3" fmla="*/ 2252134 w 3149600"/>
                    <a:gd name="connsiteY3" fmla="*/ 948267 h 948267"/>
                    <a:gd name="connsiteX4" fmla="*/ 3149600 w 3149600"/>
                    <a:gd name="connsiteY4" fmla="*/ 0 h 94826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49600" h="948267">
                      <a:moveTo>
                        <a:pt x="3149600" y="0"/>
                      </a:moveTo>
                      <a:lnTo>
                        <a:pt x="1032934" y="0"/>
                      </a:lnTo>
                      <a:lnTo>
                        <a:pt x="0" y="948267"/>
                      </a:lnTo>
                      <a:lnTo>
                        <a:pt x="2252134" y="948267"/>
                      </a:lnTo>
                      <a:lnTo>
                        <a:pt x="3149600" y="0"/>
                      </a:lnTo>
                      <a:close/>
                    </a:path>
                  </a:pathLst>
                </a:custGeom>
                <a:noFill/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56" name="Straight Connector 155"/>
                <p:cNvCxnSpPr>
                  <a:stCxn id="133" idx="1"/>
                  <a:endCxn id="147" idx="1"/>
                </p:cNvCxnSpPr>
                <p:nvPr/>
              </p:nvCxnSpPr>
              <p:spPr>
                <a:xfrm flipH="1">
                  <a:off x="5154635" y="3454411"/>
                  <a:ext cx="2252893" cy="1320802"/>
                </a:xfrm>
                <a:prstGeom prst="line">
                  <a:avLst/>
                </a:prstGeom>
                <a:ln w="25400" cap="flat" cmpd="sng" algn="ctr">
                  <a:solidFill>
                    <a:srgbClr val="FF0000"/>
                  </a:solidFill>
                  <a:prstDash val="sysDash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8" name="Straight Connector 157"/>
                <p:cNvCxnSpPr>
                  <a:stCxn id="133" idx="0"/>
                  <a:endCxn id="147" idx="0"/>
                </p:cNvCxnSpPr>
                <p:nvPr/>
              </p:nvCxnSpPr>
              <p:spPr>
                <a:xfrm>
                  <a:off x="8179845" y="3454411"/>
                  <a:ext cx="640305" cy="1320802"/>
                </a:xfrm>
                <a:prstGeom prst="line">
                  <a:avLst/>
                </a:prstGeom>
                <a:ln w="25400" cap="flat" cmpd="sng" algn="ctr">
                  <a:solidFill>
                    <a:srgbClr val="FF0000"/>
                  </a:solidFill>
                  <a:prstDash val="sysDash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62" name="TextBox 161"/>
              <p:cNvSpPr txBox="1"/>
              <p:nvPr/>
            </p:nvSpPr>
            <p:spPr>
              <a:xfrm>
                <a:off x="7515253" y="4306692"/>
                <a:ext cx="64130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rgbClr val="FF0000"/>
                    </a:solidFill>
                  </a:rPr>
                  <a:t>Core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63" name="Freeform 162"/>
              <p:cNvSpPr/>
              <p:nvPr/>
            </p:nvSpPr>
            <p:spPr>
              <a:xfrm>
                <a:off x="4108450" y="4718050"/>
                <a:ext cx="2705100" cy="850900"/>
              </a:xfrm>
              <a:custGeom>
                <a:avLst/>
                <a:gdLst>
                  <a:gd name="connsiteX0" fmla="*/ 749300 w 2197100"/>
                  <a:gd name="connsiteY0" fmla="*/ 0 h 603250"/>
                  <a:gd name="connsiteX1" fmla="*/ 0 w 2197100"/>
                  <a:gd name="connsiteY1" fmla="*/ 603250 h 603250"/>
                  <a:gd name="connsiteX2" fmla="*/ 1568450 w 2197100"/>
                  <a:gd name="connsiteY2" fmla="*/ 603250 h 603250"/>
                  <a:gd name="connsiteX3" fmla="*/ 2197100 w 2197100"/>
                  <a:gd name="connsiteY3" fmla="*/ 0 h 603250"/>
                  <a:gd name="connsiteX4" fmla="*/ 749300 w 2197100"/>
                  <a:gd name="connsiteY4" fmla="*/ 0 h 603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97100" h="603250">
                    <a:moveTo>
                      <a:pt x="749300" y="0"/>
                    </a:moveTo>
                    <a:lnTo>
                      <a:pt x="0" y="603250"/>
                    </a:lnTo>
                    <a:lnTo>
                      <a:pt x="1568450" y="603250"/>
                    </a:lnTo>
                    <a:lnTo>
                      <a:pt x="2197100" y="0"/>
                    </a:lnTo>
                    <a:lnTo>
                      <a:pt x="749300" y="0"/>
                    </a:lnTo>
                    <a:close/>
                  </a:path>
                </a:pathLst>
              </a:custGeom>
              <a:noFill/>
              <a:ln>
                <a:solidFill>
                  <a:srgbClr val="FF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90000"/>
                  </a:lnSpc>
                </a:pPr>
                <a:r>
                  <a:rPr lang="en-US" dirty="0" smtClean="0">
                    <a:solidFill>
                      <a:srgbClr val="FF0000"/>
                    </a:solidFill>
                  </a:rPr>
                  <a:t>         Instruction </a:t>
                </a:r>
                <a:r>
                  <a:rPr lang="en-US" dirty="0" err="1" smtClean="0">
                    <a:solidFill>
                      <a:srgbClr val="FF0000"/>
                    </a:solidFill>
                  </a:rPr>
                  <a:t>Unit(s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)</a:t>
                </a:r>
              </a:p>
              <a:p>
                <a:pPr algn="ctr">
                  <a:lnSpc>
                    <a:spcPct val="90000"/>
                  </a:lnSpc>
                </a:pPr>
                <a:endParaRPr lang="en-US" dirty="0" smtClean="0">
                  <a:solidFill>
                    <a:srgbClr val="000000"/>
                  </a:solidFill>
                </a:endParaRPr>
              </a:p>
              <a:p>
                <a:pPr algn="ctr">
                  <a:lnSpc>
                    <a:spcPct val="90000"/>
                  </a:lnSpc>
                </a:pPr>
                <a:endParaRPr lang="en-US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65" name="Freeform 164"/>
              <p:cNvSpPr/>
              <p:nvPr/>
            </p:nvSpPr>
            <p:spPr>
              <a:xfrm>
                <a:off x="6438900" y="4686300"/>
                <a:ext cx="2362199" cy="488950"/>
              </a:xfrm>
              <a:custGeom>
                <a:avLst/>
                <a:gdLst>
                  <a:gd name="connsiteX0" fmla="*/ 749300 w 2197100"/>
                  <a:gd name="connsiteY0" fmla="*/ 0 h 603250"/>
                  <a:gd name="connsiteX1" fmla="*/ 0 w 2197100"/>
                  <a:gd name="connsiteY1" fmla="*/ 603250 h 603250"/>
                  <a:gd name="connsiteX2" fmla="*/ 1568450 w 2197100"/>
                  <a:gd name="connsiteY2" fmla="*/ 603250 h 603250"/>
                  <a:gd name="connsiteX3" fmla="*/ 2197100 w 2197100"/>
                  <a:gd name="connsiteY3" fmla="*/ 0 h 603250"/>
                  <a:gd name="connsiteX4" fmla="*/ 749300 w 2197100"/>
                  <a:gd name="connsiteY4" fmla="*/ 0 h 603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97100" h="603250">
                    <a:moveTo>
                      <a:pt x="749300" y="0"/>
                    </a:moveTo>
                    <a:lnTo>
                      <a:pt x="0" y="603250"/>
                    </a:lnTo>
                    <a:lnTo>
                      <a:pt x="1568450" y="603250"/>
                    </a:lnTo>
                    <a:lnTo>
                      <a:pt x="2197100" y="0"/>
                    </a:lnTo>
                    <a:lnTo>
                      <a:pt x="749300" y="0"/>
                    </a:lnTo>
                    <a:close/>
                  </a:path>
                </a:pathLst>
              </a:custGeom>
              <a:noFill/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90000"/>
                  </a:lnSpc>
                </a:pPr>
                <a:r>
                  <a:rPr lang="en-US" dirty="0" smtClean="0">
                    <a:solidFill>
                      <a:srgbClr val="000000"/>
                    </a:solidFill>
                  </a:rPr>
                  <a:t>      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Functional</a:t>
                </a:r>
              </a:p>
              <a:p>
                <a:pPr algn="ctr">
                  <a:lnSpc>
                    <a:spcPct val="90000"/>
                  </a:lnSpc>
                </a:pPr>
                <a:r>
                  <a:rPr lang="en-US" dirty="0" err="1" smtClean="0">
                    <a:solidFill>
                      <a:srgbClr val="FF0000"/>
                    </a:solidFill>
                  </a:rPr>
                  <a:t>Unit(s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)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</p:grpSp>
        <p:pic>
          <p:nvPicPr>
            <p:cNvPr id="57" name="Picture 56" descr="600px-Pipeline_5.png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4875262" y="4921249"/>
              <a:ext cx="908064" cy="654673"/>
            </a:xfrm>
            <a:prstGeom prst="rect">
              <a:avLst/>
            </a:prstGeom>
          </p:spPr>
        </p:pic>
        <p:grpSp>
          <p:nvGrpSpPr>
            <p:cNvPr id="10" name="Group 88"/>
            <p:cNvGrpSpPr/>
            <p:nvPr/>
          </p:nvGrpSpPr>
          <p:grpSpPr>
            <a:xfrm>
              <a:off x="6108909" y="5194300"/>
              <a:ext cx="2127517" cy="361950"/>
              <a:chOff x="6108909" y="5194300"/>
              <a:chExt cx="2127517" cy="361950"/>
            </a:xfrm>
          </p:grpSpPr>
          <p:grpSp>
            <p:nvGrpSpPr>
              <p:cNvPr id="11" name="Group 68"/>
              <p:cNvGrpSpPr/>
              <p:nvPr/>
            </p:nvGrpSpPr>
            <p:grpSpPr>
              <a:xfrm>
                <a:off x="7499559" y="5194300"/>
                <a:ext cx="736867" cy="342900"/>
                <a:chOff x="7499559" y="5194300"/>
                <a:chExt cx="736867" cy="342900"/>
              </a:xfrm>
            </p:grpSpPr>
            <p:sp>
              <p:nvSpPr>
                <p:cNvPr id="114" name="TextBox 113"/>
                <p:cNvSpPr txBox="1"/>
                <p:nvPr/>
              </p:nvSpPr>
              <p:spPr>
                <a:xfrm>
                  <a:off x="7532797" y="5196494"/>
                  <a:ext cx="703629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 smtClean="0"/>
                    <a:t>A</a:t>
                  </a:r>
                  <a:r>
                    <a:rPr lang="en-US" sz="1400" baseline="-25000" dirty="0" smtClean="0"/>
                    <a:t>3</a:t>
                  </a:r>
                  <a:r>
                    <a:rPr lang="en-US" sz="1400" dirty="0" smtClean="0"/>
                    <a:t>+B</a:t>
                  </a:r>
                  <a:r>
                    <a:rPr lang="en-US" sz="1400" baseline="-25000" dirty="0" smtClean="0"/>
                    <a:t>3</a:t>
                  </a:r>
                  <a:endParaRPr lang="en-US" sz="1400" dirty="0"/>
                </a:p>
              </p:txBody>
            </p:sp>
            <p:sp>
              <p:nvSpPr>
                <p:cNvPr id="104" name="Freeform 103"/>
                <p:cNvSpPr/>
                <p:nvPr/>
              </p:nvSpPr>
              <p:spPr>
                <a:xfrm>
                  <a:off x="7499559" y="5194300"/>
                  <a:ext cx="666541" cy="342900"/>
                </a:xfrm>
                <a:custGeom>
                  <a:avLst/>
                  <a:gdLst>
                    <a:gd name="connsiteX0" fmla="*/ 749300 w 2197100"/>
                    <a:gd name="connsiteY0" fmla="*/ 0 h 603250"/>
                    <a:gd name="connsiteX1" fmla="*/ 0 w 2197100"/>
                    <a:gd name="connsiteY1" fmla="*/ 603250 h 603250"/>
                    <a:gd name="connsiteX2" fmla="*/ 1568450 w 2197100"/>
                    <a:gd name="connsiteY2" fmla="*/ 603250 h 603250"/>
                    <a:gd name="connsiteX3" fmla="*/ 2197100 w 2197100"/>
                    <a:gd name="connsiteY3" fmla="*/ 0 h 603250"/>
                    <a:gd name="connsiteX4" fmla="*/ 749300 w 2197100"/>
                    <a:gd name="connsiteY4" fmla="*/ 0 h 6032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197100" h="603250">
                      <a:moveTo>
                        <a:pt x="749300" y="0"/>
                      </a:moveTo>
                      <a:lnTo>
                        <a:pt x="0" y="603250"/>
                      </a:lnTo>
                      <a:lnTo>
                        <a:pt x="1568450" y="603250"/>
                      </a:lnTo>
                      <a:lnTo>
                        <a:pt x="2197100" y="0"/>
                      </a:lnTo>
                      <a:lnTo>
                        <a:pt x="749300" y="0"/>
                      </a:lnTo>
                      <a:close/>
                    </a:path>
                  </a:pathLst>
                </a:custGeom>
                <a:noFill/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90000"/>
                    </a:lnSpc>
                  </a:pPr>
                  <a:endParaRPr lang="en-US" dirty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2" name="Group 79"/>
              <p:cNvGrpSpPr/>
              <p:nvPr/>
            </p:nvGrpSpPr>
            <p:grpSpPr>
              <a:xfrm>
                <a:off x="7036009" y="5200650"/>
                <a:ext cx="736867" cy="342900"/>
                <a:chOff x="7499559" y="5194300"/>
                <a:chExt cx="736867" cy="342900"/>
              </a:xfrm>
            </p:grpSpPr>
            <p:sp>
              <p:nvSpPr>
                <p:cNvPr id="81" name="TextBox 80"/>
                <p:cNvSpPr txBox="1"/>
                <p:nvPr/>
              </p:nvSpPr>
              <p:spPr>
                <a:xfrm>
                  <a:off x="7532797" y="5196494"/>
                  <a:ext cx="703629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 smtClean="0"/>
                    <a:t>A</a:t>
                  </a:r>
                  <a:r>
                    <a:rPr lang="en-US" sz="1400" baseline="-25000" dirty="0" smtClean="0"/>
                    <a:t>2</a:t>
                  </a:r>
                  <a:r>
                    <a:rPr lang="en-US" sz="1400" dirty="0" smtClean="0"/>
                    <a:t>+B</a:t>
                  </a:r>
                  <a:r>
                    <a:rPr lang="en-US" sz="1400" baseline="-25000" dirty="0" smtClean="0"/>
                    <a:t>2</a:t>
                  </a:r>
                  <a:endParaRPr lang="en-US" sz="1400" dirty="0"/>
                </a:p>
              </p:txBody>
            </p:sp>
            <p:sp>
              <p:nvSpPr>
                <p:cNvPr id="82" name="Freeform 81"/>
                <p:cNvSpPr/>
                <p:nvPr/>
              </p:nvSpPr>
              <p:spPr>
                <a:xfrm>
                  <a:off x="7499559" y="5194300"/>
                  <a:ext cx="666541" cy="342900"/>
                </a:xfrm>
                <a:custGeom>
                  <a:avLst/>
                  <a:gdLst>
                    <a:gd name="connsiteX0" fmla="*/ 749300 w 2197100"/>
                    <a:gd name="connsiteY0" fmla="*/ 0 h 603250"/>
                    <a:gd name="connsiteX1" fmla="*/ 0 w 2197100"/>
                    <a:gd name="connsiteY1" fmla="*/ 603250 h 603250"/>
                    <a:gd name="connsiteX2" fmla="*/ 1568450 w 2197100"/>
                    <a:gd name="connsiteY2" fmla="*/ 603250 h 603250"/>
                    <a:gd name="connsiteX3" fmla="*/ 2197100 w 2197100"/>
                    <a:gd name="connsiteY3" fmla="*/ 0 h 603250"/>
                    <a:gd name="connsiteX4" fmla="*/ 749300 w 2197100"/>
                    <a:gd name="connsiteY4" fmla="*/ 0 h 6032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197100" h="603250">
                      <a:moveTo>
                        <a:pt x="749300" y="0"/>
                      </a:moveTo>
                      <a:lnTo>
                        <a:pt x="0" y="603250"/>
                      </a:lnTo>
                      <a:lnTo>
                        <a:pt x="1568450" y="603250"/>
                      </a:lnTo>
                      <a:lnTo>
                        <a:pt x="2197100" y="0"/>
                      </a:lnTo>
                      <a:lnTo>
                        <a:pt x="749300" y="0"/>
                      </a:lnTo>
                      <a:close/>
                    </a:path>
                  </a:pathLst>
                </a:custGeom>
                <a:noFill/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90000"/>
                    </a:lnSpc>
                  </a:pPr>
                  <a:endParaRPr lang="en-US" dirty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3" name="Group 82"/>
              <p:cNvGrpSpPr/>
              <p:nvPr/>
            </p:nvGrpSpPr>
            <p:grpSpPr>
              <a:xfrm>
                <a:off x="6572459" y="5207000"/>
                <a:ext cx="736867" cy="342900"/>
                <a:chOff x="7499559" y="5194300"/>
                <a:chExt cx="736867" cy="342900"/>
              </a:xfrm>
            </p:grpSpPr>
            <p:sp>
              <p:nvSpPr>
                <p:cNvPr id="84" name="TextBox 83"/>
                <p:cNvSpPr txBox="1"/>
                <p:nvPr/>
              </p:nvSpPr>
              <p:spPr>
                <a:xfrm>
                  <a:off x="7532797" y="5196494"/>
                  <a:ext cx="703629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 smtClean="0"/>
                    <a:t>A</a:t>
                  </a:r>
                  <a:r>
                    <a:rPr lang="en-US" sz="1400" baseline="-25000" dirty="0" smtClean="0"/>
                    <a:t>1</a:t>
                  </a:r>
                  <a:r>
                    <a:rPr lang="en-US" sz="1400" dirty="0" smtClean="0"/>
                    <a:t>+B</a:t>
                  </a:r>
                  <a:r>
                    <a:rPr lang="en-US" sz="1400" baseline="-25000" dirty="0" smtClean="0"/>
                    <a:t>1</a:t>
                  </a:r>
                  <a:endParaRPr lang="en-US" sz="1400" dirty="0"/>
                </a:p>
              </p:txBody>
            </p:sp>
            <p:sp>
              <p:nvSpPr>
                <p:cNvPr id="85" name="Freeform 84"/>
                <p:cNvSpPr/>
                <p:nvPr/>
              </p:nvSpPr>
              <p:spPr>
                <a:xfrm>
                  <a:off x="7499559" y="5194300"/>
                  <a:ext cx="666541" cy="342900"/>
                </a:xfrm>
                <a:custGeom>
                  <a:avLst/>
                  <a:gdLst>
                    <a:gd name="connsiteX0" fmla="*/ 749300 w 2197100"/>
                    <a:gd name="connsiteY0" fmla="*/ 0 h 603250"/>
                    <a:gd name="connsiteX1" fmla="*/ 0 w 2197100"/>
                    <a:gd name="connsiteY1" fmla="*/ 603250 h 603250"/>
                    <a:gd name="connsiteX2" fmla="*/ 1568450 w 2197100"/>
                    <a:gd name="connsiteY2" fmla="*/ 603250 h 603250"/>
                    <a:gd name="connsiteX3" fmla="*/ 2197100 w 2197100"/>
                    <a:gd name="connsiteY3" fmla="*/ 0 h 603250"/>
                    <a:gd name="connsiteX4" fmla="*/ 749300 w 2197100"/>
                    <a:gd name="connsiteY4" fmla="*/ 0 h 6032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197100" h="603250">
                      <a:moveTo>
                        <a:pt x="749300" y="0"/>
                      </a:moveTo>
                      <a:lnTo>
                        <a:pt x="0" y="603250"/>
                      </a:lnTo>
                      <a:lnTo>
                        <a:pt x="1568450" y="603250"/>
                      </a:lnTo>
                      <a:lnTo>
                        <a:pt x="2197100" y="0"/>
                      </a:lnTo>
                      <a:lnTo>
                        <a:pt x="749300" y="0"/>
                      </a:lnTo>
                      <a:close/>
                    </a:path>
                  </a:pathLst>
                </a:custGeom>
                <a:noFill/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90000"/>
                    </a:lnSpc>
                  </a:pPr>
                  <a:endParaRPr lang="en-US" dirty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4" name="Group 85"/>
              <p:cNvGrpSpPr/>
              <p:nvPr/>
            </p:nvGrpSpPr>
            <p:grpSpPr>
              <a:xfrm>
                <a:off x="6108909" y="5213350"/>
                <a:ext cx="736867" cy="342900"/>
                <a:chOff x="7499559" y="5194300"/>
                <a:chExt cx="736867" cy="342900"/>
              </a:xfrm>
            </p:grpSpPr>
            <p:sp>
              <p:nvSpPr>
                <p:cNvPr id="87" name="TextBox 86"/>
                <p:cNvSpPr txBox="1"/>
                <p:nvPr/>
              </p:nvSpPr>
              <p:spPr>
                <a:xfrm>
                  <a:off x="7532797" y="5196494"/>
                  <a:ext cx="703629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 smtClean="0"/>
                    <a:t>A</a:t>
                  </a:r>
                  <a:r>
                    <a:rPr lang="en-US" sz="1400" baseline="-25000" dirty="0" smtClean="0"/>
                    <a:t>0</a:t>
                  </a:r>
                  <a:r>
                    <a:rPr lang="en-US" sz="1400" dirty="0" smtClean="0"/>
                    <a:t>+B</a:t>
                  </a:r>
                  <a:r>
                    <a:rPr lang="en-US" sz="1400" baseline="-25000" dirty="0" smtClean="0"/>
                    <a:t>0</a:t>
                  </a:r>
                  <a:endParaRPr lang="en-US" sz="1400" dirty="0"/>
                </a:p>
              </p:txBody>
            </p:sp>
            <p:sp>
              <p:nvSpPr>
                <p:cNvPr id="88" name="Freeform 87"/>
                <p:cNvSpPr/>
                <p:nvPr/>
              </p:nvSpPr>
              <p:spPr>
                <a:xfrm>
                  <a:off x="7499559" y="5194300"/>
                  <a:ext cx="666541" cy="342900"/>
                </a:xfrm>
                <a:custGeom>
                  <a:avLst/>
                  <a:gdLst>
                    <a:gd name="connsiteX0" fmla="*/ 749300 w 2197100"/>
                    <a:gd name="connsiteY0" fmla="*/ 0 h 603250"/>
                    <a:gd name="connsiteX1" fmla="*/ 0 w 2197100"/>
                    <a:gd name="connsiteY1" fmla="*/ 603250 h 603250"/>
                    <a:gd name="connsiteX2" fmla="*/ 1568450 w 2197100"/>
                    <a:gd name="connsiteY2" fmla="*/ 603250 h 603250"/>
                    <a:gd name="connsiteX3" fmla="*/ 2197100 w 2197100"/>
                    <a:gd name="connsiteY3" fmla="*/ 0 h 603250"/>
                    <a:gd name="connsiteX4" fmla="*/ 749300 w 2197100"/>
                    <a:gd name="connsiteY4" fmla="*/ 0 h 6032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197100" h="603250">
                      <a:moveTo>
                        <a:pt x="749300" y="0"/>
                      </a:moveTo>
                      <a:lnTo>
                        <a:pt x="0" y="603250"/>
                      </a:lnTo>
                      <a:lnTo>
                        <a:pt x="1568450" y="603250"/>
                      </a:lnTo>
                      <a:lnTo>
                        <a:pt x="2197100" y="0"/>
                      </a:lnTo>
                      <a:lnTo>
                        <a:pt x="749300" y="0"/>
                      </a:lnTo>
                      <a:close/>
                    </a:path>
                  </a:pathLst>
                </a:custGeom>
                <a:noFill/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90000"/>
                    </a:lnSpc>
                  </a:pPr>
                  <a:endParaRPr lang="en-US" dirty="0">
                    <a:solidFill>
                      <a:srgbClr val="000000"/>
                    </a:solidFill>
                  </a:endParaRPr>
                </a:p>
              </p:txBody>
            </p:sp>
          </p:grpSp>
        </p:grpSp>
      </p:grpSp>
      <p:sp>
        <p:nvSpPr>
          <p:cNvPr id="78" name="TextBox 77"/>
          <p:cNvSpPr txBox="1"/>
          <p:nvPr/>
        </p:nvSpPr>
        <p:spPr>
          <a:xfrm>
            <a:off x="3488267" y="4724400"/>
            <a:ext cx="8850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Today’s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Lecture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142758"/>
            <a:ext cx="8229600" cy="1143000"/>
          </a:xfrm>
        </p:spPr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Data Hazard: Loads (2/4)</a:t>
            </a:r>
          </a:p>
        </p:txBody>
      </p:sp>
      <p:sp>
        <p:nvSpPr>
          <p:cNvPr id="65539" name="Content Placeholder 134"/>
          <p:cNvSpPr>
            <a:spLocks noGrp="1"/>
          </p:cNvSpPr>
          <p:nvPr>
            <p:ph idx="1"/>
          </p:nvPr>
        </p:nvSpPr>
        <p:spPr>
          <a:xfrm>
            <a:off x="685800" y="1143000"/>
            <a:ext cx="7848600" cy="1546225"/>
          </a:xfrm>
        </p:spPr>
        <p:txBody>
          <a:bodyPr/>
          <a:lstStyle/>
          <a:p>
            <a:pPr>
              <a:buFontTx/>
              <a:buChar char="•"/>
            </a:pPr>
            <a:r>
              <a:rPr lang="en-US" sz="2800" dirty="0" smtClean="0">
                <a:solidFill>
                  <a:schemeClr val="accent2"/>
                </a:solidFill>
                <a:ea typeface="ＭＳ Ｐゴシック" pitchFamily="34" charset="-128"/>
              </a:rPr>
              <a:t>Hardware </a:t>
            </a:r>
            <a:r>
              <a:rPr lang="en-US" sz="2800" dirty="0" smtClean="0">
                <a:ea typeface="ＭＳ Ｐゴシック" pitchFamily="34" charset="-128"/>
              </a:rPr>
              <a:t>stalls pipeline</a:t>
            </a:r>
          </a:p>
          <a:p>
            <a:pPr lvl="1"/>
            <a:r>
              <a:rPr lang="en-US" sz="2400" dirty="0" smtClean="0">
                <a:ea typeface="ＭＳ Ｐゴシック" pitchFamily="34" charset="-128"/>
              </a:rPr>
              <a:t>Called “</a:t>
            </a:r>
            <a:r>
              <a:rPr lang="en-US" sz="2400" u="sng" dirty="0" smtClean="0">
                <a:ea typeface="ＭＳ Ｐゴシック" pitchFamily="34" charset="-128"/>
              </a:rPr>
              <a:t>interlock</a:t>
            </a:r>
            <a:r>
              <a:rPr lang="en-US" sz="2400" dirty="0" smtClean="0">
                <a:ea typeface="ＭＳ Ｐゴシック" pitchFamily="34" charset="-128"/>
              </a:rPr>
              <a:t>”</a:t>
            </a:r>
            <a:endParaRPr lang="en-US" sz="1600" dirty="0" smtClean="0">
              <a:latin typeface="Times" charset="0"/>
              <a:ea typeface="ＭＳ Ｐゴシック" pitchFamily="34" charset="-128"/>
            </a:endParaRPr>
          </a:p>
          <a:p>
            <a:endParaRPr lang="en-US" dirty="0" smtClean="0">
              <a:ea typeface="ＭＳ Ｐゴシック" pitchFamily="34" charset="-128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211513" y="2243138"/>
            <a:ext cx="4800600" cy="4310062"/>
            <a:chOff x="1934" y="1056"/>
            <a:chExt cx="3024" cy="2715"/>
          </a:xfrm>
        </p:grpSpPr>
        <p:sp>
          <p:nvSpPr>
            <p:cNvPr id="65547" name="Line 5"/>
            <p:cNvSpPr>
              <a:spLocks noChangeShapeType="1"/>
            </p:cNvSpPr>
            <p:nvPr/>
          </p:nvSpPr>
          <p:spPr bwMode="auto">
            <a:xfrm>
              <a:off x="1934" y="1056"/>
              <a:ext cx="0" cy="266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48" name="Line 6"/>
            <p:cNvSpPr>
              <a:spLocks noChangeShapeType="1"/>
            </p:cNvSpPr>
            <p:nvPr/>
          </p:nvSpPr>
          <p:spPr bwMode="auto">
            <a:xfrm>
              <a:off x="2366" y="1056"/>
              <a:ext cx="0" cy="261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49" name="Line 7"/>
            <p:cNvSpPr>
              <a:spLocks noChangeShapeType="1"/>
            </p:cNvSpPr>
            <p:nvPr/>
          </p:nvSpPr>
          <p:spPr bwMode="auto">
            <a:xfrm>
              <a:off x="2798" y="1056"/>
              <a:ext cx="0" cy="261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50" name="Line 8"/>
            <p:cNvSpPr>
              <a:spLocks noChangeShapeType="1"/>
            </p:cNvSpPr>
            <p:nvPr/>
          </p:nvSpPr>
          <p:spPr bwMode="auto">
            <a:xfrm>
              <a:off x="3230" y="1056"/>
              <a:ext cx="0" cy="261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51" name="Line 9"/>
            <p:cNvSpPr>
              <a:spLocks noChangeShapeType="1"/>
            </p:cNvSpPr>
            <p:nvPr/>
          </p:nvSpPr>
          <p:spPr bwMode="auto">
            <a:xfrm>
              <a:off x="3662" y="1056"/>
              <a:ext cx="0" cy="266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52" name="Line 10"/>
            <p:cNvSpPr>
              <a:spLocks noChangeShapeType="1"/>
            </p:cNvSpPr>
            <p:nvPr/>
          </p:nvSpPr>
          <p:spPr bwMode="auto">
            <a:xfrm>
              <a:off x="4094" y="1056"/>
              <a:ext cx="0" cy="266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53" name="Line 11"/>
            <p:cNvSpPr>
              <a:spLocks noChangeShapeType="1"/>
            </p:cNvSpPr>
            <p:nvPr/>
          </p:nvSpPr>
          <p:spPr bwMode="auto">
            <a:xfrm flipH="1">
              <a:off x="4510" y="1056"/>
              <a:ext cx="16" cy="271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54" name="Line 12"/>
            <p:cNvSpPr>
              <a:spLocks noChangeShapeType="1"/>
            </p:cNvSpPr>
            <p:nvPr/>
          </p:nvSpPr>
          <p:spPr bwMode="auto">
            <a:xfrm flipH="1">
              <a:off x="4942" y="1056"/>
              <a:ext cx="16" cy="266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531812" y="3578227"/>
            <a:ext cx="7458075" cy="823913"/>
            <a:chOff x="246" y="1897"/>
            <a:chExt cx="4698" cy="519"/>
          </a:xfrm>
          <a:noFill/>
        </p:grpSpPr>
        <p:sp>
          <p:nvSpPr>
            <p:cNvPr id="2790414" name="Rectangle 14"/>
            <p:cNvSpPr>
              <a:spLocks noChangeArrowheads="1"/>
            </p:cNvSpPr>
            <p:nvPr/>
          </p:nvSpPr>
          <p:spPr bwMode="auto">
            <a:xfrm>
              <a:off x="246" y="1961"/>
              <a:ext cx="1686" cy="328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pPr>
                <a:defRPr/>
              </a:pPr>
              <a:r>
                <a:rPr lang="en-US" sz="2800" b="1" dirty="0">
                  <a:solidFill>
                    <a:schemeClr val="tx1"/>
                  </a:solidFill>
                  <a:latin typeface="Arial" pitchFamily="-65" charset="0"/>
                  <a:ea typeface="+mn-ea"/>
                </a:rPr>
                <a:t>sub $t3,</a:t>
              </a:r>
              <a:r>
                <a:rPr lang="en-US" sz="2800" b="1" dirty="0">
                  <a:latin typeface="Arial" pitchFamily="-65" charset="0"/>
                  <a:ea typeface="+mn-ea"/>
                </a:rPr>
                <a:t>$t0</a:t>
              </a:r>
              <a:r>
                <a:rPr lang="en-US" sz="2800" b="1" dirty="0">
                  <a:solidFill>
                    <a:schemeClr val="tx1"/>
                  </a:solidFill>
                  <a:latin typeface="Arial" pitchFamily="-65" charset="0"/>
                  <a:ea typeface="+mn-ea"/>
                </a:rPr>
                <a:t>,$t2</a:t>
              </a:r>
            </a:p>
            <a:p>
              <a:pPr>
                <a:defRPr/>
              </a:pPr>
              <a:endParaRPr lang="en-US" sz="2800" b="1" dirty="0">
                <a:solidFill>
                  <a:schemeClr val="tx1"/>
                </a:solidFill>
                <a:latin typeface="Arial" pitchFamily="-65" charset="0"/>
                <a:ea typeface="+mn-ea"/>
              </a:endParaRPr>
            </a:p>
          </p:txBody>
        </p:sp>
        <p:sp>
          <p:nvSpPr>
            <p:cNvPr id="2790415" name="Freeform 15" descr="25%"/>
            <p:cNvSpPr>
              <a:spLocks/>
            </p:cNvSpPr>
            <p:nvPr/>
          </p:nvSpPr>
          <p:spPr bwMode="auto">
            <a:xfrm>
              <a:off x="2995" y="1999"/>
              <a:ext cx="148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7" y="0"/>
                </a:cxn>
                <a:cxn ang="0">
                  <a:pos x="147" y="288"/>
                </a:cxn>
                <a:cxn ang="0">
                  <a:pos x="0" y="288"/>
                </a:cxn>
              </a:cxnLst>
              <a:rect l="0" t="0" r="r" b="b"/>
              <a:pathLst>
                <a:path w="148" h="289">
                  <a:moveTo>
                    <a:pt x="0" y="0"/>
                  </a:moveTo>
                  <a:lnTo>
                    <a:pt x="147" y="0"/>
                  </a:lnTo>
                  <a:lnTo>
                    <a:pt x="147" y="288"/>
                  </a:lnTo>
                  <a:lnTo>
                    <a:pt x="0" y="288"/>
                  </a:lnTo>
                </a:path>
              </a:pathLst>
            </a:custGeom>
            <a:grp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  <p:grpSp>
          <p:nvGrpSpPr>
            <p:cNvPr id="4" name="Group 16"/>
            <p:cNvGrpSpPr>
              <a:grpSpLocks/>
            </p:cNvGrpSpPr>
            <p:nvPr/>
          </p:nvGrpSpPr>
          <p:grpSpPr bwMode="auto">
            <a:xfrm>
              <a:off x="3782" y="1897"/>
              <a:ext cx="225" cy="481"/>
              <a:chOff x="3276" y="1701"/>
              <a:chExt cx="225" cy="481"/>
            </a:xfrm>
            <a:grpFill/>
          </p:grpSpPr>
          <p:sp>
            <p:nvSpPr>
              <p:cNvPr id="2790417" name="Freeform 17"/>
              <p:cNvSpPr>
                <a:spLocks/>
              </p:cNvSpPr>
              <p:nvPr/>
            </p:nvSpPr>
            <p:spPr bwMode="auto">
              <a:xfrm>
                <a:off x="3288" y="1701"/>
                <a:ext cx="213" cy="481"/>
              </a:xfrm>
              <a:custGeom>
                <a:avLst/>
                <a:gdLst/>
                <a:ahLst/>
                <a:cxnLst>
                  <a:cxn ang="0">
                    <a:pos x="0" y="320"/>
                  </a:cxn>
                  <a:cxn ang="0">
                    <a:pos x="71" y="240"/>
                  </a:cxn>
                  <a:cxn ang="0">
                    <a:pos x="0" y="160"/>
                  </a:cxn>
                  <a:cxn ang="0">
                    <a:pos x="0" y="0"/>
                  </a:cxn>
                  <a:cxn ang="0">
                    <a:pos x="212" y="160"/>
                  </a:cxn>
                  <a:cxn ang="0">
                    <a:pos x="212" y="320"/>
                  </a:cxn>
                  <a:cxn ang="0">
                    <a:pos x="0" y="480"/>
                  </a:cxn>
                  <a:cxn ang="0">
                    <a:pos x="0" y="320"/>
                  </a:cxn>
                </a:cxnLst>
                <a:rect l="0" t="0" r="r" b="b"/>
                <a:pathLst>
                  <a:path w="213" h="481">
                    <a:moveTo>
                      <a:pt x="0" y="320"/>
                    </a:moveTo>
                    <a:lnTo>
                      <a:pt x="71" y="240"/>
                    </a:lnTo>
                    <a:lnTo>
                      <a:pt x="0" y="160"/>
                    </a:lnTo>
                    <a:lnTo>
                      <a:pt x="0" y="0"/>
                    </a:lnTo>
                    <a:lnTo>
                      <a:pt x="212" y="160"/>
                    </a:lnTo>
                    <a:lnTo>
                      <a:pt x="212" y="320"/>
                    </a:lnTo>
                    <a:lnTo>
                      <a:pt x="0" y="480"/>
                    </a:lnTo>
                    <a:lnTo>
                      <a:pt x="0" y="320"/>
                    </a:lnTo>
                  </a:path>
                </a:pathLst>
              </a:custGeom>
              <a:grp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2790418" name="Rectangle 18"/>
              <p:cNvSpPr>
                <a:spLocks noChangeArrowheads="1"/>
              </p:cNvSpPr>
              <p:nvPr/>
            </p:nvSpPr>
            <p:spPr bwMode="auto">
              <a:xfrm rot="5400000">
                <a:off x="3189" y="1823"/>
                <a:ext cx="384" cy="210"/>
              </a:xfrm>
              <a:prstGeom prst="rect">
                <a:avLst/>
              </a:prstGeom>
              <a:grp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spAutoFit/>
              </a:bodyPr>
              <a:lstStyle/>
              <a:p>
                <a:pPr>
                  <a:defRPr/>
                </a:pPr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  <a:ea typeface="+mn-ea"/>
                  </a:rPr>
                  <a:t>ALU</a:t>
                </a:r>
              </a:p>
            </p:txBody>
          </p:sp>
        </p:grpSp>
        <p:grpSp>
          <p:nvGrpSpPr>
            <p:cNvPr id="5" name="Group 19"/>
            <p:cNvGrpSpPr>
              <a:grpSpLocks/>
            </p:cNvGrpSpPr>
            <p:nvPr/>
          </p:nvGrpSpPr>
          <p:grpSpPr bwMode="auto">
            <a:xfrm>
              <a:off x="2387" y="1999"/>
              <a:ext cx="340" cy="289"/>
              <a:chOff x="2362" y="1797"/>
              <a:chExt cx="340" cy="289"/>
            </a:xfrm>
            <a:grpFill/>
          </p:grpSpPr>
          <p:sp>
            <p:nvSpPr>
              <p:cNvPr id="2790420" name="Rectangle 20"/>
              <p:cNvSpPr>
                <a:spLocks noChangeArrowheads="1"/>
              </p:cNvSpPr>
              <p:nvPr/>
            </p:nvSpPr>
            <p:spPr bwMode="auto">
              <a:xfrm>
                <a:off x="2368" y="1799"/>
                <a:ext cx="228" cy="210"/>
              </a:xfrm>
              <a:prstGeom prst="rect">
                <a:avLst/>
              </a:prstGeom>
              <a:grp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spAutoFit/>
              </a:bodyPr>
              <a:lstStyle/>
              <a:p>
                <a:pPr algn="ctr">
                  <a:defRPr/>
                </a:pPr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  <a:ea typeface="+mn-ea"/>
                  </a:rPr>
                  <a:t>I$</a:t>
                </a:r>
              </a:p>
            </p:txBody>
          </p:sp>
          <p:grpSp>
            <p:nvGrpSpPr>
              <p:cNvPr id="6" name="Group 21"/>
              <p:cNvGrpSpPr>
                <a:grpSpLocks/>
              </p:cNvGrpSpPr>
              <p:nvPr/>
            </p:nvGrpSpPr>
            <p:grpSpPr bwMode="auto">
              <a:xfrm>
                <a:off x="2362" y="1797"/>
                <a:ext cx="340" cy="289"/>
                <a:chOff x="2362" y="1797"/>
                <a:chExt cx="340" cy="289"/>
              </a:xfrm>
              <a:grpFill/>
            </p:grpSpPr>
            <p:sp>
              <p:nvSpPr>
                <p:cNvPr id="2790422" name="Freeform 22"/>
                <p:cNvSpPr>
                  <a:spLocks/>
                </p:cNvSpPr>
                <p:nvPr/>
              </p:nvSpPr>
              <p:spPr bwMode="auto">
                <a:xfrm>
                  <a:off x="2362" y="1797"/>
                  <a:ext cx="170" cy="289"/>
                </a:xfrm>
                <a:custGeom>
                  <a:avLst/>
                  <a:gdLst/>
                  <a:ahLst/>
                  <a:cxnLst>
                    <a:cxn ang="0">
                      <a:pos x="169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69" y="288"/>
                    </a:cxn>
                  </a:cxnLst>
                  <a:rect l="0" t="0" r="r" b="b"/>
                  <a:pathLst>
                    <a:path w="170" h="289">
                      <a:moveTo>
                        <a:pt x="169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9" y="288"/>
                      </a:lnTo>
                    </a:path>
                  </a:pathLst>
                </a:custGeom>
                <a:grp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ea typeface="+mn-ea"/>
                  </a:endParaRPr>
                </a:p>
              </p:txBody>
            </p:sp>
            <p:sp>
              <p:nvSpPr>
                <p:cNvPr id="2790423" name="Freeform 23"/>
                <p:cNvSpPr>
                  <a:spLocks/>
                </p:cNvSpPr>
                <p:nvPr/>
              </p:nvSpPr>
              <p:spPr bwMode="auto">
                <a:xfrm>
                  <a:off x="2531" y="1797"/>
                  <a:ext cx="171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70" y="0"/>
                    </a:cxn>
                    <a:cxn ang="0">
                      <a:pos x="170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71" h="289">
                      <a:moveTo>
                        <a:pt x="0" y="0"/>
                      </a:moveTo>
                      <a:lnTo>
                        <a:pt x="170" y="0"/>
                      </a:lnTo>
                      <a:lnTo>
                        <a:pt x="170" y="288"/>
                      </a:lnTo>
                      <a:lnTo>
                        <a:pt x="0" y="288"/>
                      </a:lnTo>
                    </a:path>
                  </a:pathLst>
                </a:custGeom>
                <a:grp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ea typeface="+mn-ea"/>
                  </a:endParaRPr>
                </a:p>
              </p:txBody>
            </p:sp>
          </p:grpSp>
        </p:grpSp>
        <p:sp>
          <p:nvSpPr>
            <p:cNvPr id="2790424" name="Rectangle 24"/>
            <p:cNvSpPr>
              <a:spLocks noChangeArrowheads="1"/>
            </p:cNvSpPr>
            <p:nvPr/>
          </p:nvSpPr>
          <p:spPr bwMode="auto">
            <a:xfrm>
              <a:off x="2828" y="2006"/>
              <a:ext cx="327" cy="210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pPr>
                <a:defRPr/>
              </a:pPr>
              <a:r>
                <a:rPr lang="en-US" sz="1600" b="1">
                  <a:solidFill>
                    <a:schemeClr val="tx1"/>
                  </a:solidFill>
                  <a:latin typeface="Times" pitchFamily="-65" charset="0"/>
                  <a:ea typeface="+mn-ea"/>
                </a:rPr>
                <a:t>Reg</a:t>
              </a:r>
            </a:p>
          </p:txBody>
        </p:sp>
        <p:sp>
          <p:nvSpPr>
            <p:cNvPr id="2790425" name="Freeform 25"/>
            <p:cNvSpPr>
              <a:spLocks/>
            </p:cNvSpPr>
            <p:nvPr/>
          </p:nvSpPr>
          <p:spPr bwMode="auto">
            <a:xfrm>
              <a:off x="2847" y="1999"/>
              <a:ext cx="149" cy="289"/>
            </a:xfrm>
            <a:custGeom>
              <a:avLst/>
              <a:gdLst/>
              <a:ahLst/>
              <a:cxnLst>
                <a:cxn ang="0">
                  <a:pos x="148" y="0"/>
                </a:cxn>
                <a:cxn ang="0">
                  <a:pos x="0" y="0"/>
                </a:cxn>
                <a:cxn ang="0">
                  <a:pos x="0" y="288"/>
                </a:cxn>
                <a:cxn ang="0">
                  <a:pos x="148" y="288"/>
                </a:cxn>
              </a:cxnLst>
              <a:rect l="0" t="0" r="r" b="b"/>
              <a:pathLst>
                <a:path w="149" h="289">
                  <a:moveTo>
                    <a:pt x="148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148" y="288"/>
                  </a:lnTo>
                </a:path>
              </a:pathLst>
            </a:custGeom>
            <a:grp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  <p:sp>
          <p:nvSpPr>
            <p:cNvPr id="2790426" name="Line 26"/>
            <p:cNvSpPr>
              <a:spLocks noChangeShapeType="1"/>
            </p:cNvSpPr>
            <p:nvPr/>
          </p:nvSpPr>
          <p:spPr bwMode="auto">
            <a:xfrm>
              <a:off x="2732" y="2143"/>
              <a:ext cx="96" cy="0"/>
            </a:xfrm>
            <a:prstGeom prst="line">
              <a:avLst/>
            </a:prstGeom>
            <a:grp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  <p:sp>
          <p:nvSpPr>
            <p:cNvPr id="2790427" name="Freeform 27"/>
            <p:cNvSpPr>
              <a:spLocks/>
            </p:cNvSpPr>
            <p:nvPr/>
          </p:nvSpPr>
          <p:spPr bwMode="auto">
            <a:xfrm>
              <a:off x="2794" y="2047"/>
              <a:ext cx="48" cy="97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0" y="0"/>
                </a:cxn>
                <a:cxn ang="0">
                  <a:pos x="47" y="0"/>
                </a:cxn>
                <a:cxn ang="0">
                  <a:pos x="47" y="0"/>
                </a:cxn>
              </a:cxnLst>
              <a:rect l="0" t="0" r="r" b="b"/>
              <a:pathLst>
                <a:path w="48" h="97">
                  <a:moveTo>
                    <a:pt x="0" y="96"/>
                  </a:moveTo>
                  <a:lnTo>
                    <a:pt x="0" y="0"/>
                  </a:lnTo>
                  <a:lnTo>
                    <a:pt x="47" y="0"/>
                  </a:lnTo>
                  <a:lnTo>
                    <a:pt x="47" y="0"/>
                  </a:lnTo>
                </a:path>
              </a:pathLst>
            </a:custGeom>
            <a:grp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  <p:sp>
          <p:nvSpPr>
            <p:cNvPr id="2790428" name="Line 28"/>
            <p:cNvSpPr>
              <a:spLocks noChangeShapeType="1"/>
            </p:cNvSpPr>
            <p:nvPr/>
          </p:nvSpPr>
          <p:spPr bwMode="auto">
            <a:xfrm>
              <a:off x="3628" y="2047"/>
              <a:ext cx="157" cy="0"/>
            </a:xfrm>
            <a:prstGeom prst="line">
              <a:avLst/>
            </a:prstGeom>
            <a:grp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  <p:sp>
          <p:nvSpPr>
            <p:cNvPr id="2790429" name="Rectangle 29"/>
            <p:cNvSpPr>
              <a:spLocks noChangeArrowheads="1"/>
            </p:cNvSpPr>
            <p:nvPr/>
          </p:nvSpPr>
          <p:spPr bwMode="auto">
            <a:xfrm>
              <a:off x="4125" y="2001"/>
              <a:ext cx="302" cy="210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pPr>
                <a:defRPr/>
              </a:pPr>
              <a:r>
                <a:rPr lang="en-US" sz="1600" b="1">
                  <a:solidFill>
                    <a:schemeClr val="tx1"/>
                  </a:solidFill>
                  <a:latin typeface="Times" pitchFamily="-65" charset="0"/>
                  <a:ea typeface="+mn-ea"/>
                </a:rPr>
                <a:t> D$</a:t>
              </a:r>
            </a:p>
          </p:txBody>
        </p:sp>
        <p:grpSp>
          <p:nvGrpSpPr>
            <p:cNvPr id="7" name="Group 30"/>
            <p:cNvGrpSpPr>
              <a:grpSpLocks/>
            </p:cNvGrpSpPr>
            <p:nvPr/>
          </p:nvGrpSpPr>
          <p:grpSpPr bwMode="auto">
            <a:xfrm>
              <a:off x="4176" y="1999"/>
              <a:ext cx="325" cy="289"/>
              <a:chOff x="3671" y="1797"/>
              <a:chExt cx="325" cy="289"/>
            </a:xfrm>
            <a:grpFill/>
          </p:grpSpPr>
          <p:sp>
            <p:nvSpPr>
              <p:cNvPr id="2790431" name="Freeform 31"/>
              <p:cNvSpPr>
                <a:spLocks/>
              </p:cNvSpPr>
              <p:nvPr/>
            </p:nvSpPr>
            <p:spPr bwMode="auto">
              <a:xfrm>
                <a:off x="3671" y="1797"/>
                <a:ext cx="162" cy="289"/>
              </a:xfrm>
              <a:custGeom>
                <a:avLst/>
                <a:gdLst/>
                <a:ahLst/>
                <a:cxnLst>
                  <a:cxn ang="0">
                    <a:pos x="16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61" y="288"/>
                  </a:cxn>
                </a:cxnLst>
                <a:rect l="0" t="0" r="r" b="b"/>
                <a:pathLst>
                  <a:path w="162" h="289">
                    <a:moveTo>
                      <a:pt x="16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1" y="288"/>
                    </a:lnTo>
                  </a:path>
                </a:pathLst>
              </a:custGeom>
              <a:grp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2790432" name="Freeform 32"/>
              <p:cNvSpPr>
                <a:spLocks/>
              </p:cNvSpPr>
              <p:nvPr/>
            </p:nvSpPr>
            <p:spPr bwMode="auto">
              <a:xfrm>
                <a:off x="3832" y="1797"/>
                <a:ext cx="164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3" y="0"/>
                  </a:cxn>
                  <a:cxn ang="0">
                    <a:pos x="163" y="288"/>
                  </a:cxn>
                  <a:cxn ang="0">
                    <a:pos x="0" y="288"/>
                  </a:cxn>
                </a:cxnLst>
                <a:rect l="0" t="0" r="r" b="b"/>
                <a:pathLst>
                  <a:path w="164" h="289">
                    <a:moveTo>
                      <a:pt x="0" y="0"/>
                    </a:moveTo>
                    <a:lnTo>
                      <a:pt x="163" y="0"/>
                    </a:lnTo>
                    <a:lnTo>
                      <a:pt x="163" y="288"/>
                    </a:lnTo>
                    <a:lnTo>
                      <a:pt x="0" y="288"/>
                    </a:lnTo>
                  </a:path>
                </a:pathLst>
              </a:custGeom>
              <a:grp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</p:grpSp>
        <p:sp>
          <p:nvSpPr>
            <p:cNvPr id="2790433" name="Rectangle 33"/>
            <p:cNvSpPr>
              <a:spLocks noChangeArrowheads="1"/>
            </p:cNvSpPr>
            <p:nvPr/>
          </p:nvSpPr>
          <p:spPr bwMode="auto">
            <a:xfrm>
              <a:off x="4617" y="2001"/>
              <a:ext cx="327" cy="210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pPr>
                <a:defRPr/>
              </a:pPr>
              <a:r>
                <a:rPr lang="en-US" sz="1600" b="1">
                  <a:solidFill>
                    <a:schemeClr val="tx1"/>
                  </a:solidFill>
                  <a:latin typeface="Times" pitchFamily="-65" charset="0"/>
                  <a:ea typeface="+mn-ea"/>
                </a:rPr>
                <a:t>Reg</a:t>
              </a:r>
            </a:p>
          </p:txBody>
        </p:sp>
        <p:grpSp>
          <p:nvGrpSpPr>
            <p:cNvPr id="8" name="Group 34"/>
            <p:cNvGrpSpPr>
              <a:grpSpLocks/>
            </p:cNvGrpSpPr>
            <p:nvPr/>
          </p:nvGrpSpPr>
          <p:grpSpPr bwMode="auto">
            <a:xfrm>
              <a:off x="4644" y="1999"/>
              <a:ext cx="284" cy="289"/>
              <a:chOff x="4139" y="1797"/>
              <a:chExt cx="284" cy="289"/>
            </a:xfrm>
            <a:grpFill/>
          </p:grpSpPr>
          <p:sp>
            <p:nvSpPr>
              <p:cNvPr id="2790435" name="Freeform 35"/>
              <p:cNvSpPr>
                <a:spLocks/>
              </p:cNvSpPr>
              <p:nvPr/>
            </p:nvSpPr>
            <p:spPr bwMode="auto">
              <a:xfrm>
                <a:off x="4139" y="1797"/>
                <a:ext cx="142" cy="289"/>
              </a:xfrm>
              <a:custGeom>
                <a:avLst/>
                <a:gdLst/>
                <a:ahLst/>
                <a:cxnLst>
                  <a:cxn ang="0">
                    <a:pos x="14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1" y="288"/>
                  </a:cxn>
                </a:cxnLst>
                <a:rect l="0" t="0" r="r" b="b"/>
                <a:pathLst>
                  <a:path w="142" h="289">
                    <a:moveTo>
                      <a:pt x="14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1" y="288"/>
                    </a:lnTo>
                  </a:path>
                </a:pathLst>
              </a:custGeom>
              <a:grp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2790436" name="Freeform 36"/>
              <p:cNvSpPr>
                <a:spLocks/>
              </p:cNvSpPr>
              <p:nvPr/>
            </p:nvSpPr>
            <p:spPr bwMode="auto">
              <a:xfrm>
                <a:off x="4280" y="1797"/>
                <a:ext cx="143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2" y="0"/>
                  </a:cxn>
                  <a:cxn ang="0">
                    <a:pos x="142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3" h="289">
                    <a:moveTo>
                      <a:pt x="0" y="0"/>
                    </a:moveTo>
                    <a:lnTo>
                      <a:pt x="142" y="0"/>
                    </a:lnTo>
                    <a:lnTo>
                      <a:pt x="142" y="288"/>
                    </a:lnTo>
                    <a:lnTo>
                      <a:pt x="0" y="288"/>
                    </a:lnTo>
                  </a:path>
                </a:pathLst>
              </a:custGeom>
              <a:grp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</p:grpSp>
        <p:sp>
          <p:nvSpPr>
            <p:cNvPr id="2790437" name="Line 37"/>
            <p:cNvSpPr>
              <a:spLocks noChangeShapeType="1"/>
            </p:cNvSpPr>
            <p:nvPr/>
          </p:nvSpPr>
          <p:spPr bwMode="auto">
            <a:xfrm>
              <a:off x="4497" y="2143"/>
              <a:ext cx="139" cy="0"/>
            </a:xfrm>
            <a:prstGeom prst="line">
              <a:avLst/>
            </a:prstGeom>
            <a:grp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  <p:sp>
          <p:nvSpPr>
            <p:cNvPr id="2790438" name="Line 38"/>
            <p:cNvSpPr>
              <a:spLocks noChangeShapeType="1"/>
            </p:cNvSpPr>
            <p:nvPr/>
          </p:nvSpPr>
          <p:spPr bwMode="auto">
            <a:xfrm>
              <a:off x="4013" y="2143"/>
              <a:ext cx="155" cy="0"/>
            </a:xfrm>
            <a:prstGeom prst="line">
              <a:avLst/>
            </a:prstGeom>
            <a:grp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  <p:sp>
          <p:nvSpPr>
            <p:cNvPr id="2790439" name="Freeform 39"/>
            <p:cNvSpPr>
              <a:spLocks/>
            </p:cNvSpPr>
            <p:nvPr/>
          </p:nvSpPr>
          <p:spPr bwMode="auto">
            <a:xfrm>
              <a:off x="4134" y="2143"/>
              <a:ext cx="431" cy="1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2"/>
                </a:cxn>
                <a:cxn ang="0">
                  <a:pos x="391" y="192"/>
                </a:cxn>
                <a:cxn ang="0">
                  <a:pos x="391" y="64"/>
                </a:cxn>
                <a:cxn ang="0">
                  <a:pos x="430" y="0"/>
                </a:cxn>
              </a:cxnLst>
              <a:rect l="0" t="0" r="r" b="b"/>
              <a:pathLst>
                <a:path w="431" h="193">
                  <a:moveTo>
                    <a:pt x="0" y="0"/>
                  </a:moveTo>
                  <a:lnTo>
                    <a:pt x="0" y="192"/>
                  </a:lnTo>
                  <a:lnTo>
                    <a:pt x="391" y="192"/>
                  </a:lnTo>
                  <a:lnTo>
                    <a:pt x="391" y="64"/>
                  </a:lnTo>
                  <a:lnTo>
                    <a:pt x="430" y="0"/>
                  </a:lnTo>
                </a:path>
              </a:pathLst>
            </a:custGeom>
            <a:grp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  <p:sp>
          <p:nvSpPr>
            <p:cNvPr id="2790440" name="Line 40"/>
            <p:cNvSpPr>
              <a:spLocks noChangeShapeType="1"/>
            </p:cNvSpPr>
            <p:nvPr/>
          </p:nvSpPr>
          <p:spPr bwMode="auto">
            <a:xfrm>
              <a:off x="3628" y="2239"/>
              <a:ext cx="157" cy="0"/>
            </a:xfrm>
            <a:prstGeom prst="line">
              <a:avLst/>
            </a:prstGeom>
            <a:grp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  <p:sp>
          <p:nvSpPr>
            <p:cNvPr id="2790441" name="Freeform 41"/>
            <p:cNvSpPr>
              <a:spLocks/>
            </p:cNvSpPr>
            <p:nvPr/>
          </p:nvSpPr>
          <p:spPr bwMode="auto">
            <a:xfrm>
              <a:off x="3721" y="2138"/>
              <a:ext cx="337" cy="278"/>
            </a:xfrm>
            <a:custGeom>
              <a:avLst/>
              <a:gdLst/>
              <a:ahLst/>
              <a:cxnLst>
                <a:cxn ang="0">
                  <a:pos x="0" y="101"/>
                </a:cxn>
                <a:cxn ang="0">
                  <a:pos x="0" y="277"/>
                </a:cxn>
                <a:cxn ang="0">
                  <a:pos x="294" y="277"/>
                </a:cxn>
                <a:cxn ang="0">
                  <a:pos x="294" y="90"/>
                </a:cxn>
                <a:cxn ang="0">
                  <a:pos x="336" y="0"/>
                </a:cxn>
              </a:cxnLst>
              <a:rect l="0" t="0" r="r" b="b"/>
              <a:pathLst>
                <a:path w="337" h="278">
                  <a:moveTo>
                    <a:pt x="0" y="101"/>
                  </a:moveTo>
                  <a:lnTo>
                    <a:pt x="0" y="277"/>
                  </a:lnTo>
                  <a:lnTo>
                    <a:pt x="294" y="277"/>
                  </a:lnTo>
                  <a:lnTo>
                    <a:pt x="294" y="90"/>
                  </a:lnTo>
                  <a:lnTo>
                    <a:pt x="336" y="0"/>
                  </a:lnTo>
                </a:path>
              </a:pathLst>
            </a:custGeom>
            <a:grp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  <p:grpSp>
          <p:nvGrpSpPr>
            <p:cNvPr id="9" name="Group 42"/>
            <p:cNvGrpSpPr>
              <a:grpSpLocks/>
            </p:cNvGrpSpPr>
            <p:nvPr/>
          </p:nvGrpSpPr>
          <p:grpSpPr bwMode="auto">
            <a:xfrm>
              <a:off x="3155" y="1899"/>
              <a:ext cx="497" cy="417"/>
              <a:chOff x="2115" y="2560"/>
              <a:chExt cx="497" cy="417"/>
            </a:xfrm>
            <a:grpFill/>
          </p:grpSpPr>
          <p:sp>
            <p:nvSpPr>
              <p:cNvPr id="2790443" name="AutoShape 43"/>
              <p:cNvSpPr>
                <a:spLocks noChangeArrowheads="1"/>
              </p:cNvSpPr>
              <p:nvPr/>
            </p:nvSpPr>
            <p:spPr bwMode="auto">
              <a:xfrm>
                <a:off x="2115" y="2560"/>
                <a:ext cx="490" cy="417"/>
              </a:xfrm>
              <a:prstGeom prst="cloudCallout">
                <a:avLst>
                  <a:gd name="adj1" fmla="val -28569"/>
                  <a:gd name="adj2" fmla="val 42088"/>
                </a:avLst>
              </a:prstGeom>
              <a:grp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3200">
                  <a:solidFill>
                    <a:schemeClr val="tx1"/>
                  </a:solidFill>
                  <a:latin typeface="Arial" pitchFamily="-65" charset="0"/>
                  <a:ea typeface="+mn-ea"/>
                </a:endParaRPr>
              </a:p>
            </p:txBody>
          </p:sp>
          <p:sp>
            <p:nvSpPr>
              <p:cNvPr id="2790444" name="Text Box 44"/>
              <p:cNvSpPr txBox="1">
                <a:spLocks noChangeArrowheads="1"/>
              </p:cNvSpPr>
              <p:nvPr/>
            </p:nvSpPr>
            <p:spPr bwMode="auto">
              <a:xfrm>
                <a:off x="2177" y="2573"/>
                <a:ext cx="435" cy="404"/>
              </a:xfrm>
              <a:prstGeom prst="rect">
                <a:avLst/>
              </a:prstGeom>
              <a:grp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US" sz="1800" b="1">
                    <a:solidFill>
                      <a:schemeClr val="tx1"/>
                    </a:solidFill>
                    <a:latin typeface="Arial" pitchFamily="-65" charset="0"/>
                    <a:ea typeface="+mn-ea"/>
                  </a:rPr>
                  <a:t>bubble</a:t>
                </a:r>
              </a:p>
            </p:txBody>
          </p:sp>
        </p:grpSp>
      </p:grpSp>
      <p:grpSp>
        <p:nvGrpSpPr>
          <p:cNvPr id="10" name="Group 45"/>
          <p:cNvGrpSpPr>
            <a:grpSpLocks/>
          </p:cNvGrpSpPr>
          <p:nvPr/>
        </p:nvGrpSpPr>
        <p:grpSpPr bwMode="auto">
          <a:xfrm>
            <a:off x="522287" y="4440237"/>
            <a:ext cx="8104188" cy="814388"/>
            <a:chOff x="240" y="2440"/>
            <a:chExt cx="5105" cy="513"/>
          </a:xfrm>
          <a:noFill/>
        </p:grpSpPr>
        <p:sp>
          <p:nvSpPr>
            <p:cNvPr id="2790446" name="Rectangle 46"/>
            <p:cNvSpPr>
              <a:spLocks noChangeArrowheads="1"/>
            </p:cNvSpPr>
            <p:nvPr/>
          </p:nvSpPr>
          <p:spPr bwMode="auto">
            <a:xfrm>
              <a:off x="240" y="2549"/>
              <a:ext cx="1686" cy="328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pPr>
                <a:defRPr/>
              </a:pPr>
              <a:r>
                <a:rPr lang="en-US" sz="2800" b="1" dirty="0">
                  <a:solidFill>
                    <a:schemeClr val="tx1"/>
                  </a:solidFill>
                  <a:latin typeface="Arial" pitchFamily="-65" charset="0"/>
                  <a:ea typeface="+mn-ea"/>
                </a:rPr>
                <a:t>and $t5,</a:t>
              </a:r>
              <a:r>
                <a:rPr lang="en-US" sz="2800" b="1" dirty="0">
                  <a:latin typeface="Arial" pitchFamily="-65" charset="0"/>
                  <a:ea typeface="+mn-ea"/>
                </a:rPr>
                <a:t>$t0</a:t>
              </a:r>
              <a:r>
                <a:rPr lang="en-US" sz="2800" b="1" dirty="0">
                  <a:solidFill>
                    <a:schemeClr val="tx1"/>
                  </a:solidFill>
                  <a:latin typeface="Arial" pitchFamily="-65" charset="0"/>
                  <a:ea typeface="+mn-ea"/>
                </a:rPr>
                <a:t>,$t4</a:t>
              </a:r>
            </a:p>
          </p:txBody>
        </p:sp>
        <p:sp>
          <p:nvSpPr>
            <p:cNvPr id="2790447" name="Freeform 47" descr="25%"/>
            <p:cNvSpPr>
              <a:spLocks/>
            </p:cNvSpPr>
            <p:nvPr/>
          </p:nvSpPr>
          <p:spPr bwMode="auto">
            <a:xfrm>
              <a:off x="3876" y="2536"/>
              <a:ext cx="148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7" y="0"/>
                </a:cxn>
                <a:cxn ang="0">
                  <a:pos x="147" y="288"/>
                </a:cxn>
                <a:cxn ang="0">
                  <a:pos x="0" y="288"/>
                </a:cxn>
              </a:cxnLst>
              <a:rect l="0" t="0" r="r" b="b"/>
              <a:pathLst>
                <a:path w="148" h="289">
                  <a:moveTo>
                    <a:pt x="0" y="0"/>
                  </a:moveTo>
                  <a:lnTo>
                    <a:pt x="147" y="0"/>
                  </a:lnTo>
                  <a:lnTo>
                    <a:pt x="147" y="288"/>
                  </a:lnTo>
                  <a:lnTo>
                    <a:pt x="0" y="288"/>
                  </a:lnTo>
                </a:path>
              </a:pathLst>
            </a:custGeom>
            <a:grp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  <p:sp>
          <p:nvSpPr>
            <p:cNvPr id="2790448" name="Freeform 48"/>
            <p:cNvSpPr>
              <a:spLocks/>
            </p:cNvSpPr>
            <p:nvPr/>
          </p:nvSpPr>
          <p:spPr bwMode="auto">
            <a:xfrm>
              <a:off x="4535" y="2680"/>
              <a:ext cx="431" cy="1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2"/>
                </a:cxn>
                <a:cxn ang="0">
                  <a:pos x="391" y="192"/>
                </a:cxn>
                <a:cxn ang="0">
                  <a:pos x="391" y="64"/>
                </a:cxn>
                <a:cxn ang="0">
                  <a:pos x="430" y="0"/>
                </a:cxn>
              </a:cxnLst>
              <a:rect l="0" t="0" r="r" b="b"/>
              <a:pathLst>
                <a:path w="431" h="193">
                  <a:moveTo>
                    <a:pt x="0" y="0"/>
                  </a:moveTo>
                  <a:lnTo>
                    <a:pt x="0" y="192"/>
                  </a:lnTo>
                  <a:lnTo>
                    <a:pt x="391" y="192"/>
                  </a:lnTo>
                  <a:lnTo>
                    <a:pt x="391" y="64"/>
                  </a:lnTo>
                  <a:lnTo>
                    <a:pt x="430" y="0"/>
                  </a:lnTo>
                </a:path>
              </a:pathLst>
            </a:custGeom>
            <a:grp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  <p:grpSp>
          <p:nvGrpSpPr>
            <p:cNvPr id="11" name="Group 49"/>
            <p:cNvGrpSpPr>
              <a:grpSpLocks/>
            </p:cNvGrpSpPr>
            <p:nvPr/>
          </p:nvGrpSpPr>
          <p:grpSpPr bwMode="auto">
            <a:xfrm>
              <a:off x="4182" y="2440"/>
              <a:ext cx="225" cy="481"/>
              <a:chOff x="3703" y="2149"/>
              <a:chExt cx="225" cy="481"/>
            </a:xfrm>
            <a:grpFill/>
          </p:grpSpPr>
          <p:sp>
            <p:nvSpPr>
              <p:cNvPr id="2790450" name="Freeform 50"/>
              <p:cNvSpPr>
                <a:spLocks/>
              </p:cNvSpPr>
              <p:nvPr/>
            </p:nvSpPr>
            <p:spPr bwMode="auto">
              <a:xfrm>
                <a:off x="3715" y="2149"/>
                <a:ext cx="213" cy="481"/>
              </a:xfrm>
              <a:custGeom>
                <a:avLst/>
                <a:gdLst/>
                <a:ahLst/>
                <a:cxnLst>
                  <a:cxn ang="0">
                    <a:pos x="0" y="320"/>
                  </a:cxn>
                  <a:cxn ang="0">
                    <a:pos x="71" y="240"/>
                  </a:cxn>
                  <a:cxn ang="0">
                    <a:pos x="0" y="160"/>
                  </a:cxn>
                  <a:cxn ang="0">
                    <a:pos x="0" y="0"/>
                  </a:cxn>
                  <a:cxn ang="0">
                    <a:pos x="212" y="160"/>
                  </a:cxn>
                  <a:cxn ang="0">
                    <a:pos x="212" y="320"/>
                  </a:cxn>
                  <a:cxn ang="0">
                    <a:pos x="0" y="480"/>
                  </a:cxn>
                  <a:cxn ang="0">
                    <a:pos x="0" y="320"/>
                  </a:cxn>
                </a:cxnLst>
                <a:rect l="0" t="0" r="r" b="b"/>
                <a:pathLst>
                  <a:path w="213" h="481">
                    <a:moveTo>
                      <a:pt x="0" y="320"/>
                    </a:moveTo>
                    <a:lnTo>
                      <a:pt x="71" y="240"/>
                    </a:lnTo>
                    <a:lnTo>
                      <a:pt x="0" y="160"/>
                    </a:lnTo>
                    <a:lnTo>
                      <a:pt x="0" y="0"/>
                    </a:lnTo>
                    <a:lnTo>
                      <a:pt x="212" y="160"/>
                    </a:lnTo>
                    <a:lnTo>
                      <a:pt x="212" y="320"/>
                    </a:lnTo>
                    <a:lnTo>
                      <a:pt x="0" y="480"/>
                    </a:lnTo>
                    <a:lnTo>
                      <a:pt x="0" y="320"/>
                    </a:lnTo>
                  </a:path>
                </a:pathLst>
              </a:custGeom>
              <a:grp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2790451" name="Rectangle 51"/>
              <p:cNvSpPr>
                <a:spLocks noChangeArrowheads="1"/>
              </p:cNvSpPr>
              <p:nvPr/>
            </p:nvSpPr>
            <p:spPr bwMode="auto">
              <a:xfrm rot="5400000">
                <a:off x="3616" y="2271"/>
                <a:ext cx="384" cy="210"/>
              </a:xfrm>
              <a:prstGeom prst="rect">
                <a:avLst/>
              </a:prstGeom>
              <a:grp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spAutoFit/>
              </a:bodyPr>
              <a:lstStyle/>
              <a:p>
                <a:pPr>
                  <a:defRPr/>
                </a:pPr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  <a:ea typeface="+mn-ea"/>
                  </a:rPr>
                  <a:t>ALU</a:t>
                </a:r>
              </a:p>
            </p:txBody>
          </p:sp>
        </p:grpSp>
        <p:grpSp>
          <p:nvGrpSpPr>
            <p:cNvPr id="12" name="Group 52"/>
            <p:cNvGrpSpPr>
              <a:grpSpLocks/>
            </p:cNvGrpSpPr>
            <p:nvPr/>
          </p:nvGrpSpPr>
          <p:grpSpPr bwMode="auto">
            <a:xfrm>
              <a:off x="2863" y="2536"/>
              <a:ext cx="340" cy="289"/>
              <a:chOff x="2789" y="2245"/>
              <a:chExt cx="340" cy="289"/>
            </a:xfrm>
            <a:grpFill/>
          </p:grpSpPr>
          <p:sp>
            <p:nvSpPr>
              <p:cNvPr id="2790453" name="Rectangle 53"/>
              <p:cNvSpPr>
                <a:spLocks noChangeArrowheads="1"/>
              </p:cNvSpPr>
              <p:nvPr/>
            </p:nvSpPr>
            <p:spPr bwMode="auto">
              <a:xfrm>
                <a:off x="2795" y="2247"/>
                <a:ext cx="228" cy="210"/>
              </a:xfrm>
              <a:prstGeom prst="rect">
                <a:avLst/>
              </a:prstGeom>
              <a:grp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spAutoFit/>
              </a:bodyPr>
              <a:lstStyle/>
              <a:p>
                <a:pPr algn="ctr">
                  <a:defRPr/>
                </a:pPr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  <a:ea typeface="+mn-ea"/>
                  </a:rPr>
                  <a:t>I$</a:t>
                </a:r>
              </a:p>
            </p:txBody>
          </p:sp>
          <p:grpSp>
            <p:nvGrpSpPr>
              <p:cNvPr id="13" name="Group 54"/>
              <p:cNvGrpSpPr>
                <a:grpSpLocks/>
              </p:cNvGrpSpPr>
              <p:nvPr/>
            </p:nvGrpSpPr>
            <p:grpSpPr bwMode="auto">
              <a:xfrm>
                <a:off x="2789" y="2245"/>
                <a:ext cx="340" cy="289"/>
                <a:chOff x="2789" y="2245"/>
                <a:chExt cx="340" cy="289"/>
              </a:xfrm>
              <a:grpFill/>
            </p:grpSpPr>
            <p:sp>
              <p:nvSpPr>
                <p:cNvPr id="2790455" name="Freeform 55"/>
                <p:cNvSpPr>
                  <a:spLocks/>
                </p:cNvSpPr>
                <p:nvPr/>
              </p:nvSpPr>
              <p:spPr bwMode="auto">
                <a:xfrm>
                  <a:off x="2789" y="2245"/>
                  <a:ext cx="170" cy="289"/>
                </a:xfrm>
                <a:custGeom>
                  <a:avLst/>
                  <a:gdLst/>
                  <a:ahLst/>
                  <a:cxnLst>
                    <a:cxn ang="0">
                      <a:pos x="169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69" y="288"/>
                    </a:cxn>
                  </a:cxnLst>
                  <a:rect l="0" t="0" r="r" b="b"/>
                  <a:pathLst>
                    <a:path w="170" h="289">
                      <a:moveTo>
                        <a:pt x="169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9" y="288"/>
                      </a:lnTo>
                    </a:path>
                  </a:pathLst>
                </a:custGeom>
                <a:grp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ea typeface="+mn-ea"/>
                  </a:endParaRPr>
                </a:p>
              </p:txBody>
            </p:sp>
            <p:sp>
              <p:nvSpPr>
                <p:cNvPr id="2790456" name="Freeform 56"/>
                <p:cNvSpPr>
                  <a:spLocks/>
                </p:cNvSpPr>
                <p:nvPr/>
              </p:nvSpPr>
              <p:spPr bwMode="auto">
                <a:xfrm>
                  <a:off x="2958" y="2245"/>
                  <a:ext cx="171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70" y="0"/>
                    </a:cxn>
                    <a:cxn ang="0">
                      <a:pos x="170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71" h="289">
                      <a:moveTo>
                        <a:pt x="0" y="0"/>
                      </a:moveTo>
                      <a:lnTo>
                        <a:pt x="170" y="0"/>
                      </a:lnTo>
                      <a:lnTo>
                        <a:pt x="170" y="288"/>
                      </a:lnTo>
                      <a:lnTo>
                        <a:pt x="0" y="288"/>
                      </a:lnTo>
                    </a:path>
                  </a:pathLst>
                </a:custGeom>
                <a:grp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ea typeface="+mn-ea"/>
                  </a:endParaRPr>
                </a:p>
              </p:txBody>
            </p:sp>
          </p:grpSp>
        </p:grpSp>
        <p:sp>
          <p:nvSpPr>
            <p:cNvPr id="2790457" name="Rectangle 57"/>
            <p:cNvSpPr>
              <a:spLocks noChangeArrowheads="1"/>
            </p:cNvSpPr>
            <p:nvPr/>
          </p:nvSpPr>
          <p:spPr bwMode="auto">
            <a:xfrm>
              <a:off x="3709" y="2543"/>
              <a:ext cx="327" cy="210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pPr>
                <a:defRPr/>
              </a:pPr>
              <a:r>
                <a:rPr lang="en-US" sz="1600" b="1">
                  <a:solidFill>
                    <a:schemeClr val="tx1"/>
                  </a:solidFill>
                  <a:latin typeface="Times" pitchFamily="-65" charset="0"/>
                  <a:ea typeface="+mn-ea"/>
                </a:rPr>
                <a:t>Reg</a:t>
              </a:r>
            </a:p>
          </p:txBody>
        </p:sp>
        <p:sp>
          <p:nvSpPr>
            <p:cNvPr id="2790458" name="Freeform 58"/>
            <p:cNvSpPr>
              <a:spLocks/>
            </p:cNvSpPr>
            <p:nvPr/>
          </p:nvSpPr>
          <p:spPr bwMode="auto">
            <a:xfrm>
              <a:off x="3728" y="2536"/>
              <a:ext cx="149" cy="289"/>
            </a:xfrm>
            <a:custGeom>
              <a:avLst/>
              <a:gdLst/>
              <a:ahLst/>
              <a:cxnLst>
                <a:cxn ang="0">
                  <a:pos x="148" y="0"/>
                </a:cxn>
                <a:cxn ang="0">
                  <a:pos x="0" y="0"/>
                </a:cxn>
                <a:cxn ang="0">
                  <a:pos x="0" y="288"/>
                </a:cxn>
                <a:cxn ang="0">
                  <a:pos x="148" y="288"/>
                </a:cxn>
              </a:cxnLst>
              <a:rect l="0" t="0" r="r" b="b"/>
              <a:pathLst>
                <a:path w="149" h="289">
                  <a:moveTo>
                    <a:pt x="148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148" y="288"/>
                  </a:lnTo>
                </a:path>
              </a:pathLst>
            </a:custGeom>
            <a:grp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  <p:sp>
          <p:nvSpPr>
            <p:cNvPr id="2790459" name="Line 59"/>
            <p:cNvSpPr>
              <a:spLocks noChangeShapeType="1"/>
            </p:cNvSpPr>
            <p:nvPr/>
          </p:nvSpPr>
          <p:spPr bwMode="auto">
            <a:xfrm>
              <a:off x="3613" y="2680"/>
              <a:ext cx="96" cy="0"/>
            </a:xfrm>
            <a:prstGeom prst="line">
              <a:avLst/>
            </a:prstGeom>
            <a:grp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  <p:sp>
          <p:nvSpPr>
            <p:cNvPr id="2790460" name="Freeform 60"/>
            <p:cNvSpPr>
              <a:spLocks/>
            </p:cNvSpPr>
            <p:nvPr/>
          </p:nvSpPr>
          <p:spPr bwMode="auto">
            <a:xfrm>
              <a:off x="3675" y="2584"/>
              <a:ext cx="48" cy="97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0" y="0"/>
                </a:cxn>
                <a:cxn ang="0">
                  <a:pos x="47" y="0"/>
                </a:cxn>
                <a:cxn ang="0">
                  <a:pos x="47" y="0"/>
                </a:cxn>
              </a:cxnLst>
              <a:rect l="0" t="0" r="r" b="b"/>
              <a:pathLst>
                <a:path w="48" h="97">
                  <a:moveTo>
                    <a:pt x="0" y="96"/>
                  </a:moveTo>
                  <a:lnTo>
                    <a:pt x="0" y="0"/>
                  </a:lnTo>
                  <a:lnTo>
                    <a:pt x="47" y="0"/>
                  </a:lnTo>
                  <a:lnTo>
                    <a:pt x="47" y="0"/>
                  </a:lnTo>
                </a:path>
              </a:pathLst>
            </a:custGeom>
            <a:grp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  <p:sp>
          <p:nvSpPr>
            <p:cNvPr id="2790461" name="Line 61"/>
            <p:cNvSpPr>
              <a:spLocks noChangeShapeType="1"/>
            </p:cNvSpPr>
            <p:nvPr/>
          </p:nvSpPr>
          <p:spPr bwMode="auto">
            <a:xfrm>
              <a:off x="4029" y="2584"/>
              <a:ext cx="157" cy="0"/>
            </a:xfrm>
            <a:prstGeom prst="line">
              <a:avLst/>
            </a:prstGeom>
            <a:grp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  <p:sp>
          <p:nvSpPr>
            <p:cNvPr id="2790462" name="Rectangle 62"/>
            <p:cNvSpPr>
              <a:spLocks noChangeArrowheads="1"/>
            </p:cNvSpPr>
            <p:nvPr/>
          </p:nvSpPr>
          <p:spPr bwMode="auto">
            <a:xfrm>
              <a:off x="4526" y="2538"/>
              <a:ext cx="302" cy="210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pPr>
                <a:defRPr/>
              </a:pPr>
              <a:r>
                <a:rPr lang="en-US" sz="1600" b="1">
                  <a:solidFill>
                    <a:schemeClr val="tx1"/>
                  </a:solidFill>
                  <a:latin typeface="Times" pitchFamily="-65" charset="0"/>
                  <a:ea typeface="+mn-ea"/>
                </a:rPr>
                <a:t> D$</a:t>
              </a:r>
            </a:p>
          </p:txBody>
        </p:sp>
        <p:grpSp>
          <p:nvGrpSpPr>
            <p:cNvPr id="14" name="Group 63"/>
            <p:cNvGrpSpPr>
              <a:grpSpLocks/>
            </p:cNvGrpSpPr>
            <p:nvPr/>
          </p:nvGrpSpPr>
          <p:grpSpPr bwMode="auto">
            <a:xfrm>
              <a:off x="4577" y="2536"/>
              <a:ext cx="325" cy="289"/>
              <a:chOff x="4098" y="2245"/>
              <a:chExt cx="325" cy="289"/>
            </a:xfrm>
            <a:grpFill/>
          </p:grpSpPr>
          <p:sp>
            <p:nvSpPr>
              <p:cNvPr id="2790464" name="Freeform 64"/>
              <p:cNvSpPr>
                <a:spLocks/>
              </p:cNvSpPr>
              <p:nvPr/>
            </p:nvSpPr>
            <p:spPr bwMode="auto">
              <a:xfrm>
                <a:off x="4098" y="2245"/>
                <a:ext cx="162" cy="289"/>
              </a:xfrm>
              <a:custGeom>
                <a:avLst/>
                <a:gdLst/>
                <a:ahLst/>
                <a:cxnLst>
                  <a:cxn ang="0">
                    <a:pos x="16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61" y="288"/>
                  </a:cxn>
                </a:cxnLst>
                <a:rect l="0" t="0" r="r" b="b"/>
                <a:pathLst>
                  <a:path w="162" h="289">
                    <a:moveTo>
                      <a:pt x="16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1" y="288"/>
                    </a:lnTo>
                  </a:path>
                </a:pathLst>
              </a:custGeom>
              <a:grp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2790465" name="Freeform 65"/>
              <p:cNvSpPr>
                <a:spLocks/>
              </p:cNvSpPr>
              <p:nvPr/>
            </p:nvSpPr>
            <p:spPr bwMode="auto">
              <a:xfrm>
                <a:off x="4259" y="2245"/>
                <a:ext cx="164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3" y="0"/>
                  </a:cxn>
                  <a:cxn ang="0">
                    <a:pos x="163" y="288"/>
                  </a:cxn>
                  <a:cxn ang="0">
                    <a:pos x="0" y="288"/>
                  </a:cxn>
                </a:cxnLst>
                <a:rect l="0" t="0" r="r" b="b"/>
                <a:pathLst>
                  <a:path w="164" h="289">
                    <a:moveTo>
                      <a:pt x="0" y="0"/>
                    </a:moveTo>
                    <a:lnTo>
                      <a:pt x="163" y="0"/>
                    </a:lnTo>
                    <a:lnTo>
                      <a:pt x="163" y="288"/>
                    </a:lnTo>
                    <a:lnTo>
                      <a:pt x="0" y="288"/>
                    </a:lnTo>
                  </a:path>
                </a:pathLst>
              </a:custGeom>
              <a:grp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</p:grpSp>
        <p:sp>
          <p:nvSpPr>
            <p:cNvPr id="2790466" name="Rectangle 66"/>
            <p:cNvSpPr>
              <a:spLocks noChangeArrowheads="1"/>
            </p:cNvSpPr>
            <p:nvPr/>
          </p:nvSpPr>
          <p:spPr bwMode="auto">
            <a:xfrm>
              <a:off x="5018" y="2538"/>
              <a:ext cx="327" cy="210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pPr>
                <a:defRPr/>
              </a:pPr>
              <a:r>
                <a:rPr lang="en-US" sz="1600" b="1">
                  <a:solidFill>
                    <a:schemeClr val="tx1"/>
                  </a:solidFill>
                  <a:latin typeface="Times" pitchFamily="-65" charset="0"/>
                  <a:ea typeface="+mn-ea"/>
                </a:rPr>
                <a:t>Reg</a:t>
              </a:r>
            </a:p>
          </p:txBody>
        </p:sp>
        <p:grpSp>
          <p:nvGrpSpPr>
            <p:cNvPr id="15" name="Group 67"/>
            <p:cNvGrpSpPr>
              <a:grpSpLocks/>
            </p:cNvGrpSpPr>
            <p:nvPr/>
          </p:nvGrpSpPr>
          <p:grpSpPr bwMode="auto">
            <a:xfrm>
              <a:off x="5045" y="2536"/>
              <a:ext cx="284" cy="289"/>
              <a:chOff x="4566" y="2245"/>
              <a:chExt cx="284" cy="289"/>
            </a:xfrm>
            <a:grpFill/>
          </p:grpSpPr>
          <p:sp>
            <p:nvSpPr>
              <p:cNvPr id="2790468" name="Freeform 68"/>
              <p:cNvSpPr>
                <a:spLocks/>
              </p:cNvSpPr>
              <p:nvPr/>
            </p:nvSpPr>
            <p:spPr bwMode="auto">
              <a:xfrm>
                <a:off x="4566" y="2245"/>
                <a:ext cx="142" cy="289"/>
              </a:xfrm>
              <a:custGeom>
                <a:avLst/>
                <a:gdLst/>
                <a:ahLst/>
                <a:cxnLst>
                  <a:cxn ang="0">
                    <a:pos x="14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1" y="288"/>
                  </a:cxn>
                </a:cxnLst>
                <a:rect l="0" t="0" r="r" b="b"/>
                <a:pathLst>
                  <a:path w="142" h="289">
                    <a:moveTo>
                      <a:pt x="14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1" y="288"/>
                    </a:lnTo>
                  </a:path>
                </a:pathLst>
              </a:custGeom>
              <a:grp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2790469" name="Freeform 69"/>
              <p:cNvSpPr>
                <a:spLocks/>
              </p:cNvSpPr>
              <p:nvPr/>
            </p:nvSpPr>
            <p:spPr bwMode="auto">
              <a:xfrm>
                <a:off x="4707" y="2245"/>
                <a:ext cx="143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2" y="0"/>
                  </a:cxn>
                  <a:cxn ang="0">
                    <a:pos x="142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3" h="289">
                    <a:moveTo>
                      <a:pt x="0" y="0"/>
                    </a:moveTo>
                    <a:lnTo>
                      <a:pt x="142" y="0"/>
                    </a:lnTo>
                    <a:lnTo>
                      <a:pt x="142" y="288"/>
                    </a:lnTo>
                    <a:lnTo>
                      <a:pt x="0" y="288"/>
                    </a:lnTo>
                  </a:path>
                </a:pathLst>
              </a:custGeom>
              <a:grp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</p:grpSp>
        <p:sp>
          <p:nvSpPr>
            <p:cNvPr id="2790470" name="Line 70"/>
            <p:cNvSpPr>
              <a:spLocks noChangeShapeType="1"/>
            </p:cNvSpPr>
            <p:nvPr/>
          </p:nvSpPr>
          <p:spPr bwMode="auto">
            <a:xfrm>
              <a:off x="4898" y="2680"/>
              <a:ext cx="139" cy="0"/>
            </a:xfrm>
            <a:prstGeom prst="line">
              <a:avLst/>
            </a:prstGeom>
            <a:grp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  <p:sp>
          <p:nvSpPr>
            <p:cNvPr id="2790471" name="Line 71"/>
            <p:cNvSpPr>
              <a:spLocks noChangeShapeType="1"/>
            </p:cNvSpPr>
            <p:nvPr/>
          </p:nvSpPr>
          <p:spPr bwMode="auto">
            <a:xfrm>
              <a:off x="4414" y="2680"/>
              <a:ext cx="155" cy="0"/>
            </a:xfrm>
            <a:prstGeom prst="line">
              <a:avLst/>
            </a:prstGeom>
            <a:grp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  <p:sp>
          <p:nvSpPr>
            <p:cNvPr id="2790472" name="Line 72"/>
            <p:cNvSpPr>
              <a:spLocks noChangeShapeType="1"/>
            </p:cNvSpPr>
            <p:nvPr/>
          </p:nvSpPr>
          <p:spPr bwMode="auto">
            <a:xfrm>
              <a:off x="4029" y="2776"/>
              <a:ext cx="157" cy="0"/>
            </a:xfrm>
            <a:prstGeom prst="line">
              <a:avLst/>
            </a:prstGeom>
            <a:grp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  <p:sp>
          <p:nvSpPr>
            <p:cNvPr id="2790473" name="Freeform 73"/>
            <p:cNvSpPr>
              <a:spLocks/>
            </p:cNvSpPr>
            <p:nvPr/>
          </p:nvSpPr>
          <p:spPr bwMode="auto">
            <a:xfrm>
              <a:off x="4122" y="2675"/>
              <a:ext cx="337" cy="278"/>
            </a:xfrm>
            <a:custGeom>
              <a:avLst/>
              <a:gdLst/>
              <a:ahLst/>
              <a:cxnLst>
                <a:cxn ang="0">
                  <a:pos x="0" y="101"/>
                </a:cxn>
                <a:cxn ang="0">
                  <a:pos x="0" y="277"/>
                </a:cxn>
                <a:cxn ang="0">
                  <a:pos x="294" y="277"/>
                </a:cxn>
                <a:cxn ang="0">
                  <a:pos x="294" y="90"/>
                </a:cxn>
                <a:cxn ang="0">
                  <a:pos x="336" y="0"/>
                </a:cxn>
              </a:cxnLst>
              <a:rect l="0" t="0" r="r" b="b"/>
              <a:pathLst>
                <a:path w="337" h="278">
                  <a:moveTo>
                    <a:pt x="0" y="101"/>
                  </a:moveTo>
                  <a:lnTo>
                    <a:pt x="0" y="277"/>
                  </a:lnTo>
                  <a:lnTo>
                    <a:pt x="294" y="277"/>
                  </a:lnTo>
                  <a:lnTo>
                    <a:pt x="294" y="90"/>
                  </a:lnTo>
                  <a:lnTo>
                    <a:pt x="336" y="0"/>
                  </a:lnTo>
                </a:path>
              </a:pathLst>
            </a:custGeom>
            <a:grp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  <p:grpSp>
          <p:nvGrpSpPr>
            <p:cNvPr id="16" name="Group 74"/>
            <p:cNvGrpSpPr>
              <a:grpSpLocks/>
            </p:cNvGrpSpPr>
            <p:nvPr/>
          </p:nvGrpSpPr>
          <p:grpSpPr bwMode="auto">
            <a:xfrm>
              <a:off x="3202" y="2476"/>
              <a:ext cx="497" cy="417"/>
              <a:chOff x="2115" y="2560"/>
              <a:chExt cx="497" cy="417"/>
            </a:xfrm>
            <a:grpFill/>
          </p:grpSpPr>
          <p:sp>
            <p:nvSpPr>
              <p:cNvPr id="2790475" name="AutoShape 75"/>
              <p:cNvSpPr>
                <a:spLocks noChangeArrowheads="1"/>
              </p:cNvSpPr>
              <p:nvPr/>
            </p:nvSpPr>
            <p:spPr bwMode="auto">
              <a:xfrm>
                <a:off x="2115" y="2560"/>
                <a:ext cx="490" cy="417"/>
              </a:xfrm>
              <a:prstGeom prst="cloudCallout">
                <a:avLst>
                  <a:gd name="adj1" fmla="val -28569"/>
                  <a:gd name="adj2" fmla="val 42088"/>
                </a:avLst>
              </a:prstGeom>
              <a:grp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3200">
                  <a:solidFill>
                    <a:schemeClr val="tx1"/>
                  </a:solidFill>
                  <a:latin typeface="Arial" pitchFamily="-65" charset="0"/>
                  <a:ea typeface="+mn-ea"/>
                </a:endParaRPr>
              </a:p>
            </p:txBody>
          </p:sp>
          <p:sp>
            <p:nvSpPr>
              <p:cNvPr id="2790476" name="Text Box 76"/>
              <p:cNvSpPr txBox="1">
                <a:spLocks noChangeArrowheads="1"/>
              </p:cNvSpPr>
              <p:nvPr/>
            </p:nvSpPr>
            <p:spPr bwMode="auto">
              <a:xfrm>
                <a:off x="2177" y="2573"/>
                <a:ext cx="435" cy="404"/>
              </a:xfrm>
              <a:prstGeom prst="rect">
                <a:avLst/>
              </a:prstGeom>
              <a:grp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US" sz="1800" b="1">
                    <a:solidFill>
                      <a:schemeClr val="tx1"/>
                    </a:solidFill>
                    <a:latin typeface="Arial" pitchFamily="-65" charset="0"/>
                    <a:ea typeface="+mn-ea"/>
                  </a:rPr>
                  <a:t>bubble</a:t>
                </a:r>
              </a:p>
            </p:txBody>
          </p:sp>
        </p:grpSp>
      </p:grpSp>
      <p:grpSp>
        <p:nvGrpSpPr>
          <p:cNvPr id="17" name="Group 77"/>
          <p:cNvGrpSpPr>
            <a:grpSpLocks/>
          </p:cNvGrpSpPr>
          <p:nvPr/>
        </p:nvGrpSpPr>
        <p:grpSpPr bwMode="auto">
          <a:xfrm>
            <a:off x="522287" y="5432425"/>
            <a:ext cx="8316913" cy="814387"/>
            <a:chOff x="240" y="3065"/>
            <a:chExt cx="5239" cy="513"/>
          </a:xfrm>
          <a:noFill/>
        </p:grpSpPr>
        <p:sp>
          <p:nvSpPr>
            <p:cNvPr id="2790478" name="Rectangle 78"/>
            <p:cNvSpPr>
              <a:spLocks noChangeArrowheads="1"/>
            </p:cNvSpPr>
            <p:nvPr/>
          </p:nvSpPr>
          <p:spPr bwMode="auto">
            <a:xfrm>
              <a:off x="240" y="3125"/>
              <a:ext cx="1636" cy="328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pPr>
                <a:defRPr/>
              </a:pPr>
              <a:r>
                <a:rPr lang="en-US" sz="2800" b="1" dirty="0">
                  <a:solidFill>
                    <a:schemeClr val="tx1"/>
                  </a:solidFill>
                  <a:latin typeface="Arial" pitchFamily="-65" charset="0"/>
                  <a:ea typeface="+mn-ea"/>
                </a:rPr>
                <a:t>or   $t7,</a:t>
              </a:r>
              <a:r>
                <a:rPr lang="en-US" sz="2800" b="1" dirty="0">
                  <a:latin typeface="Arial" pitchFamily="-65" charset="0"/>
                  <a:ea typeface="+mn-ea"/>
                </a:rPr>
                <a:t>$t0</a:t>
              </a:r>
              <a:r>
                <a:rPr lang="en-US" sz="2800" b="1" dirty="0">
                  <a:solidFill>
                    <a:schemeClr val="tx1"/>
                  </a:solidFill>
                  <a:latin typeface="Arial" pitchFamily="-65" charset="0"/>
                  <a:ea typeface="+mn-ea"/>
                </a:rPr>
                <a:t>,$t6</a:t>
              </a:r>
            </a:p>
          </p:txBody>
        </p:sp>
        <p:sp>
          <p:nvSpPr>
            <p:cNvPr id="2790479" name="Freeform 79" descr="25%"/>
            <p:cNvSpPr>
              <a:spLocks/>
            </p:cNvSpPr>
            <p:nvPr/>
          </p:nvSpPr>
          <p:spPr bwMode="auto">
            <a:xfrm>
              <a:off x="4318" y="3161"/>
              <a:ext cx="148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7" y="0"/>
                </a:cxn>
                <a:cxn ang="0">
                  <a:pos x="147" y="288"/>
                </a:cxn>
                <a:cxn ang="0">
                  <a:pos x="0" y="288"/>
                </a:cxn>
              </a:cxnLst>
              <a:rect l="0" t="0" r="r" b="b"/>
              <a:pathLst>
                <a:path w="148" h="289">
                  <a:moveTo>
                    <a:pt x="0" y="0"/>
                  </a:moveTo>
                  <a:lnTo>
                    <a:pt x="147" y="0"/>
                  </a:lnTo>
                  <a:lnTo>
                    <a:pt x="147" y="288"/>
                  </a:lnTo>
                  <a:lnTo>
                    <a:pt x="0" y="288"/>
                  </a:lnTo>
                </a:path>
              </a:pathLst>
            </a:custGeom>
            <a:grp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  <p:sp>
          <p:nvSpPr>
            <p:cNvPr id="2790480" name="Freeform 80"/>
            <p:cNvSpPr>
              <a:spLocks/>
            </p:cNvSpPr>
            <p:nvPr/>
          </p:nvSpPr>
          <p:spPr bwMode="auto">
            <a:xfrm>
              <a:off x="4636" y="3065"/>
              <a:ext cx="213" cy="481"/>
            </a:xfrm>
            <a:custGeom>
              <a:avLst/>
              <a:gdLst/>
              <a:ahLst/>
              <a:cxnLst>
                <a:cxn ang="0">
                  <a:pos x="0" y="320"/>
                </a:cxn>
                <a:cxn ang="0">
                  <a:pos x="71" y="240"/>
                </a:cxn>
                <a:cxn ang="0">
                  <a:pos x="0" y="160"/>
                </a:cxn>
                <a:cxn ang="0">
                  <a:pos x="0" y="0"/>
                </a:cxn>
                <a:cxn ang="0">
                  <a:pos x="212" y="160"/>
                </a:cxn>
                <a:cxn ang="0">
                  <a:pos x="212" y="320"/>
                </a:cxn>
                <a:cxn ang="0">
                  <a:pos x="0" y="480"/>
                </a:cxn>
                <a:cxn ang="0">
                  <a:pos x="0" y="320"/>
                </a:cxn>
              </a:cxnLst>
              <a:rect l="0" t="0" r="r" b="b"/>
              <a:pathLst>
                <a:path w="213" h="481">
                  <a:moveTo>
                    <a:pt x="0" y="320"/>
                  </a:moveTo>
                  <a:lnTo>
                    <a:pt x="71" y="240"/>
                  </a:lnTo>
                  <a:lnTo>
                    <a:pt x="0" y="160"/>
                  </a:lnTo>
                  <a:lnTo>
                    <a:pt x="0" y="0"/>
                  </a:lnTo>
                  <a:lnTo>
                    <a:pt x="212" y="160"/>
                  </a:lnTo>
                  <a:lnTo>
                    <a:pt x="212" y="320"/>
                  </a:lnTo>
                  <a:lnTo>
                    <a:pt x="0" y="480"/>
                  </a:lnTo>
                  <a:lnTo>
                    <a:pt x="0" y="320"/>
                  </a:lnTo>
                </a:path>
              </a:pathLst>
            </a:custGeom>
            <a:grp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  <p:sp>
          <p:nvSpPr>
            <p:cNvPr id="2790481" name="Freeform 81"/>
            <p:cNvSpPr>
              <a:spLocks/>
            </p:cNvSpPr>
            <p:nvPr/>
          </p:nvSpPr>
          <p:spPr bwMode="auto">
            <a:xfrm>
              <a:off x="4977" y="3305"/>
              <a:ext cx="431" cy="1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2"/>
                </a:cxn>
                <a:cxn ang="0">
                  <a:pos x="391" y="192"/>
                </a:cxn>
                <a:cxn ang="0">
                  <a:pos x="391" y="64"/>
                </a:cxn>
                <a:cxn ang="0">
                  <a:pos x="430" y="0"/>
                </a:cxn>
              </a:cxnLst>
              <a:rect l="0" t="0" r="r" b="b"/>
              <a:pathLst>
                <a:path w="431" h="193">
                  <a:moveTo>
                    <a:pt x="0" y="0"/>
                  </a:moveTo>
                  <a:lnTo>
                    <a:pt x="0" y="192"/>
                  </a:lnTo>
                  <a:lnTo>
                    <a:pt x="391" y="192"/>
                  </a:lnTo>
                  <a:lnTo>
                    <a:pt x="391" y="64"/>
                  </a:lnTo>
                  <a:lnTo>
                    <a:pt x="430" y="0"/>
                  </a:lnTo>
                </a:path>
              </a:pathLst>
            </a:custGeom>
            <a:grp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  <p:sp>
          <p:nvSpPr>
            <p:cNvPr id="2790482" name="Freeform 82"/>
            <p:cNvSpPr>
              <a:spLocks/>
            </p:cNvSpPr>
            <p:nvPr/>
          </p:nvSpPr>
          <p:spPr bwMode="auto">
            <a:xfrm>
              <a:off x="3710" y="3161"/>
              <a:ext cx="170" cy="289"/>
            </a:xfrm>
            <a:custGeom>
              <a:avLst/>
              <a:gdLst/>
              <a:ahLst/>
              <a:cxnLst>
                <a:cxn ang="0">
                  <a:pos x="169" y="0"/>
                </a:cxn>
                <a:cxn ang="0">
                  <a:pos x="0" y="0"/>
                </a:cxn>
                <a:cxn ang="0">
                  <a:pos x="0" y="288"/>
                </a:cxn>
                <a:cxn ang="0">
                  <a:pos x="169" y="288"/>
                </a:cxn>
              </a:cxnLst>
              <a:rect l="0" t="0" r="r" b="b"/>
              <a:pathLst>
                <a:path w="170" h="289">
                  <a:moveTo>
                    <a:pt x="169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169" y="288"/>
                  </a:lnTo>
                </a:path>
              </a:pathLst>
            </a:custGeom>
            <a:grp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  <p:sp>
          <p:nvSpPr>
            <p:cNvPr id="2790483" name="Freeform 83"/>
            <p:cNvSpPr>
              <a:spLocks/>
            </p:cNvSpPr>
            <p:nvPr/>
          </p:nvSpPr>
          <p:spPr bwMode="auto">
            <a:xfrm>
              <a:off x="3868" y="3155"/>
              <a:ext cx="171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70" y="0"/>
                </a:cxn>
                <a:cxn ang="0">
                  <a:pos x="170" y="288"/>
                </a:cxn>
                <a:cxn ang="0">
                  <a:pos x="0" y="288"/>
                </a:cxn>
              </a:cxnLst>
              <a:rect l="0" t="0" r="r" b="b"/>
              <a:pathLst>
                <a:path w="171" h="289">
                  <a:moveTo>
                    <a:pt x="0" y="0"/>
                  </a:moveTo>
                  <a:lnTo>
                    <a:pt x="170" y="0"/>
                  </a:lnTo>
                  <a:lnTo>
                    <a:pt x="170" y="288"/>
                  </a:lnTo>
                  <a:lnTo>
                    <a:pt x="0" y="288"/>
                  </a:lnTo>
                </a:path>
              </a:pathLst>
            </a:custGeom>
            <a:grp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  <p:sp>
          <p:nvSpPr>
            <p:cNvPr id="2790484" name="Rectangle 84"/>
            <p:cNvSpPr>
              <a:spLocks noChangeArrowheads="1"/>
            </p:cNvSpPr>
            <p:nvPr/>
          </p:nvSpPr>
          <p:spPr bwMode="auto">
            <a:xfrm>
              <a:off x="3691" y="3163"/>
              <a:ext cx="228" cy="210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pPr>
                <a:defRPr/>
              </a:pPr>
              <a:r>
                <a:rPr lang="en-US" sz="1600" b="1">
                  <a:solidFill>
                    <a:schemeClr val="tx1"/>
                  </a:solidFill>
                  <a:latin typeface="Times" pitchFamily="-65" charset="0"/>
                  <a:ea typeface="+mn-ea"/>
                </a:rPr>
                <a:t>I$</a:t>
              </a:r>
            </a:p>
          </p:txBody>
        </p:sp>
        <p:sp>
          <p:nvSpPr>
            <p:cNvPr id="2790485" name="Rectangle 85"/>
            <p:cNvSpPr>
              <a:spLocks noChangeArrowheads="1"/>
            </p:cNvSpPr>
            <p:nvPr/>
          </p:nvSpPr>
          <p:spPr bwMode="auto">
            <a:xfrm rot="5400000">
              <a:off x="4537" y="3187"/>
              <a:ext cx="384" cy="210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pPr>
                <a:defRPr/>
              </a:pPr>
              <a:r>
                <a:rPr lang="en-US" sz="1600" b="1">
                  <a:solidFill>
                    <a:schemeClr val="tx1"/>
                  </a:solidFill>
                  <a:latin typeface="Times" pitchFamily="-65" charset="0"/>
                  <a:ea typeface="+mn-ea"/>
                </a:rPr>
                <a:t>ALU</a:t>
              </a:r>
            </a:p>
          </p:txBody>
        </p:sp>
        <p:sp>
          <p:nvSpPr>
            <p:cNvPr id="2790486" name="Rectangle 86"/>
            <p:cNvSpPr>
              <a:spLocks noChangeArrowheads="1"/>
            </p:cNvSpPr>
            <p:nvPr/>
          </p:nvSpPr>
          <p:spPr bwMode="auto">
            <a:xfrm>
              <a:off x="4151" y="3168"/>
              <a:ext cx="327" cy="210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pPr>
                <a:defRPr/>
              </a:pPr>
              <a:r>
                <a:rPr lang="en-US" sz="1600" b="1">
                  <a:solidFill>
                    <a:schemeClr val="tx1"/>
                  </a:solidFill>
                  <a:latin typeface="Times" pitchFamily="-65" charset="0"/>
                  <a:ea typeface="+mn-ea"/>
                </a:rPr>
                <a:t>Reg</a:t>
              </a:r>
            </a:p>
          </p:txBody>
        </p:sp>
        <p:sp>
          <p:nvSpPr>
            <p:cNvPr id="2790487" name="Freeform 87"/>
            <p:cNvSpPr>
              <a:spLocks/>
            </p:cNvSpPr>
            <p:nvPr/>
          </p:nvSpPr>
          <p:spPr bwMode="auto">
            <a:xfrm>
              <a:off x="4170" y="3161"/>
              <a:ext cx="149" cy="289"/>
            </a:xfrm>
            <a:custGeom>
              <a:avLst/>
              <a:gdLst/>
              <a:ahLst/>
              <a:cxnLst>
                <a:cxn ang="0">
                  <a:pos x="148" y="0"/>
                </a:cxn>
                <a:cxn ang="0">
                  <a:pos x="0" y="0"/>
                </a:cxn>
                <a:cxn ang="0">
                  <a:pos x="0" y="288"/>
                </a:cxn>
                <a:cxn ang="0">
                  <a:pos x="148" y="288"/>
                </a:cxn>
              </a:cxnLst>
              <a:rect l="0" t="0" r="r" b="b"/>
              <a:pathLst>
                <a:path w="149" h="289">
                  <a:moveTo>
                    <a:pt x="148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148" y="288"/>
                  </a:lnTo>
                </a:path>
              </a:pathLst>
            </a:custGeom>
            <a:grp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  <p:sp>
          <p:nvSpPr>
            <p:cNvPr id="2790488" name="Line 88"/>
            <p:cNvSpPr>
              <a:spLocks noChangeShapeType="1"/>
            </p:cNvSpPr>
            <p:nvPr/>
          </p:nvSpPr>
          <p:spPr bwMode="auto">
            <a:xfrm>
              <a:off x="4055" y="3305"/>
              <a:ext cx="96" cy="0"/>
            </a:xfrm>
            <a:prstGeom prst="line">
              <a:avLst/>
            </a:prstGeom>
            <a:grp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  <p:sp>
          <p:nvSpPr>
            <p:cNvPr id="2790489" name="Freeform 89"/>
            <p:cNvSpPr>
              <a:spLocks/>
            </p:cNvSpPr>
            <p:nvPr/>
          </p:nvSpPr>
          <p:spPr bwMode="auto">
            <a:xfrm>
              <a:off x="4117" y="3209"/>
              <a:ext cx="48" cy="97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0" y="0"/>
                </a:cxn>
                <a:cxn ang="0">
                  <a:pos x="47" y="0"/>
                </a:cxn>
                <a:cxn ang="0">
                  <a:pos x="47" y="0"/>
                </a:cxn>
              </a:cxnLst>
              <a:rect l="0" t="0" r="r" b="b"/>
              <a:pathLst>
                <a:path w="48" h="97">
                  <a:moveTo>
                    <a:pt x="0" y="96"/>
                  </a:moveTo>
                  <a:lnTo>
                    <a:pt x="0" y="0"/>
                  </a:lnTo>
                  <a:lnTo>
                    <a:pt x="47" y="0"/>
                  </a:lnTo>
                  <a:lnTo>
                    <a:pt x="47" y="0"/>
                  </a:lnTo>
                </a:path>
              </a:pathLst>
            </a:custGeom>
            <a:grp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  <p:sp>
          <p:nvSpPr>
            <p:cNvPr id="2790490" name="Line 90"/>
            <p:cNvSpPr>
              <a:spLocks noChangeShapeType="1"/>
            </p:cNvSpPr>
            <p:nvPr/>
          </p:nvSpPr>
          <p:spPr bwMode="auto">
            <a:xfrm>
              <a:off x="4471" y="3209"/>
              <a:ext cx="157" cy="0"/>
            </a:xfrm>
            <a:prstGeom prst="line">
              <a:avLst/>
            </a:prstGeom>
            <a:grp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  <p:sp>
          <p:nvSpPr>
            <p:cNvPr id="2790491" name="Rectangle 91"/>
            <p:cNvSpPr>
              <a:spLocks noChangeArrowheads="1"/>
            </p:cNvSpPr>
            <p:nvPr/>
          </p:nvSpPr>
          <p:spPr bwMode="auto">
            <a:xfrm>
              <a:off x="4968" y="3163"/>
              <a:ext cx="302" cy="210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pPr>
                <a:defRPr/>
              </a:pPr>
              <a:r>
                <a:rPr lang="en-US" sz="1600" b="1">
                  <a:solidFill>
                    <a:schemeClr val="tx1"/>
                  </a:solidFill>
                  <a:latin typeface="Times" pitchFamily="-65" charset="0"/>
                  <a:ea typeface="+mn-ea"/>
                </a:rPr>
                <a:t> D$</a:t>
              </a:r>
            </a:p>
          </p:txBody>
        </p:sp>
        <p:sp>
          <p:nvSpPr>
            <p:cNvPr id="2790492" name="Freeform 92"/>
            <p:cNvSpPr>
              <a:spLocks/>
            </p:cNvSpPr>
            <p:nvPr/>
          </p:nvSpPr>
          <p:spPr bwMode="auto">
            <a:xfrm>
              <a:off x="5019" y="3161"/>
              <a:ext cx="162" cy="289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0" y="0"/>
                </a:cxn>
                <a:cxn ang="0">
                  <a:pos x="0" y="288"/>
                </a:cxn>
                <a:cxn ang="0">
                  <a:pos x="161" y="288"/>
                </a:cxn>
              </a:cxnLst>
              <a:rect l="0" t="0" r="r" b="b"/>
              <a:pathLst>
                <a:path w="162" h="289">
                  <a:moveTo>
                    <a:pt x="161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161" y="288"/>
                  </a:lnTo>
                </a:path>
              </a:pathLst>
            </a:custGeom>
            <a:grp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  <p:sp>
          <p:nvSpPr>
            <p:cNvPr id="2790493" name="Freeform 93"/>
            <p:cNvSpPr>
              <a:spLocks/>
            </p:cNvSpPr>
            <p:nvPr/>
          </p:nvSpPr>
          <p:spPr bwMode="auto">
            <a:xfrm>
              <a:off x="5180" y="3161"/>
              <a:ext cx="164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3" y="0"/>
                </a:cxn>
                <a:cxn ang="0">
                  <a:pos x="163" y="288"/>
                </a:cxn>
                <a:cxn ang="0">
                  <a:pos x="0" y="288"/>
                </a:cxn>
              </a:cxnLst>
              <a:rect l="0" t="0" r="r" b="b"/>
              <a:pathLst>
                <a:path w="164" h="289">
                  <a:moveTo>
                    <a:pt x="0" y="0"/>
                  </a:moveTo>
                  <a:lnTo>
                    <a:pt x="163" y="0"/>
                  </a:lnTo>
                  <a:lnTo>
                    <a:pt x="163" y="288"/>
                  </a:lnTo>
                  <a:lnTo>
                    <a:pt x="0" y="288"/>
                  </a:lnTo>
                </a:path>
              </a:pathLst>
            </a:custGeom>
            <a:grp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  <p:sp>
          <p:nvSpPr>
            <p:cNvPr id="2790494" name="Line 94"/>
            <p:cNvSpPr>
              <a:spLocks noChangeShapeType="1"/>
            </p:cNvSpPr>
            <p:nvPr/>
          </p:nvSpPr>
          <p:spPr bwMode="auto">
            <a:xfrm>
              <a:off x="5340" y="3305"/>
              <a:ext cx="139" cy="0"/>
            </a:xfrm>
            <a:prstGeom prst="line">
              <a:avLst/>
            </a:prstGeom>
            <a:grp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  <p:sp>
          <p:nvSpPr>
            <p:cNvPr id="2790495" name="Line 95"/>
            <p:cNvSpPr>
              <a:spLocks noChangeShapeType="1"/>
            </p:cNvSpPr>
            <p:nvPr/>
          </p:nvSpPr>
          <p:spPr bwMode="auto">
            <a:xfrm>
              <a:off x="4856" y="3305"/>
              <a:ext cx="155" cy="0"/>
            </a:xfrm>
            <a:prstGeom prst="line">
              <a:avLst/>
            </a:prstGeom>
            <a:grp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  <p:sp>
          <p:nvSpPr>
            <p:cNvPr id="2790496" name="Line 96"/>
            <p:cNvSpPr>
              <a:spLocks noChangeShapeType="1"/>
            </p:cNvSpPr>
            <p:nvPr/>
          </p:nvSpPr>
          <p:spPr bwMode="auto">
            <a:xfrm>
              <a:off x="4471" y="3401"/>
              <a:ext cx="157" cy="0"/>
            </a:xfrm>
            <a:prstGeom prst="line">
              <a:avLst/>
            </a:prstGeom>
            <a:grp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  <p:sp>
          <p:nvSpPr>
            <p:cNvPr id="2790497" name="Freeform 97"/>
            <p:cNvSpPr>
              <a:spLocks/>
            </p:cNvSpPr>
            <p:nvPr/>
          </p:nvSpPr>
          <p:spPr bwMode="auto">
            <a:xfrm>
              <a:off x="4564" y="3300"/>
              <a:ext cx="337" cy="278"/>
            </a:xfrm>
            <a:custGeom>
              <a:avLst/>
              <a:gdLst/>
              <a:ahLst/>
              <a:cxnLst>
                <a:cxn ang="0">
                  <a:pos x="0" y="101"/>
                </a:cxn>
                <a:cxn ang="0">
                  <a:pos x="0" y="277"/>
                </a:cxn>
                <a:cxn ang="0">
                  <a:pos x="294" y="277"/>
                </a:cxn>
                <a:cxn ang="0">
                  <a:pos x="294" y="90"/>
                </a:cxn>
                <a:cxn ang="0">
                  <a:pos x="336" y="0"/>
                </a:cxn>
              </a:cxnLst>
              <a:rect l="0" t="0" r="r" b="b"/>
              <a:pathLst>
                <a:path w="337" h="278">
                  <a:moveTo>
                    <a:pt x="0" y="101"/>
                  </a:moveTo>
                  <a:lnTo>
                    <a:pt x="0" y="277"/>
                  </a:lnTo>
                  <a:lnTo>
                    <a:pt x="294" y="277"/>
                  </a:lnTo>
                  <a:lnTo>
                    <a:pt x="294" y="90"/>
                  </a:lnTo>
                  <a:lnTo>
                    <a:pt x="336" y="0"/>
                  </a:lnTo>
                </a:path>
              </a:pathLst>
            </a:custGeom>
            <a:grp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  <p:grpSp>
          <p:nvGrpSpPr>
            <p:cNvPr id="18" name="Group 98"/>
            <p:cNvGrpSpPr>
              <a:grpSpLocks/>
            </p:cNvGrpSpPr>
            <p:nvPr/>
          </p:nvGrpSpPr>
          <p:grpSpPr bwMode="auto">
            <a:xfrm>
              <a:off x="3202" y="3065"/>
              <a:ext cx="497" cy="417"/>
              <a:chOff x="2115" y="2560"/>
              <a:chExt cx="497" cy="417"/>
            </a:xfrm>
            <a:grpFill/>
          </p:grpSpPr>
          <p:sp>
            <p:nvSpPr>
              <p:cNvPr id="2790499" name="AutoShape 99"/>
              <p:cNvSpPr>
                <a:spLocks noChangeArrowheads="1"/>
              </p:cNvSpPr>
              <p:nvPr/>
            </p:nvSpPr>
            <p:spPr bwMode="auto">
              <a:xfrm>
                <a:off x="2115" y="2560"/>
                <a:ext cx="490" cy="417"/>
              </a:xfrm>
              <a:prstGeom prst="cloudCallout">
                <a:avLst>
                  <a:gd name="adj1" fmla="val -28569"/>
                  <a:gd name="adj2" fmla="val 42088"/>
                </a:avLst>
              </a:prstGeom>
              <a:grp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3200">
                  <a:solidFill>
                    <a:schemeClr val="tx1"/>
                  </a:solidFill>
                  <a:latin typeface="Arial" pitchFamily="-65" charset="0"/>
                  <a:ea typeface="+mn-ea"/>
                </a:endParaRPr>
              </a:p>
            </p:txBody>
          </p:sp>
          <p:sp>
            <p:nvSpPr>
              <p:cNvPr id="2790500" name="Text Box 100"/>
              <p:cNvSpPr txBox="1">
                <a:spLocks noChangeArrowheads="1"/>
              </p:cNvSpPr>
              <p:nvPr/>
            </p:nvSpPr>
            <p:spPr bwMode="auto">
              <a:xfrm>
                <a:off x="2177" y="2573"/>
                <a:ext cx="435" cy="404"/>
              </a:xfrm>
              <a:prstGeom prst="rect">
                <a:avLst/>
              </a:prstGeom>
              <a:grp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US" sz="1800" b="1">
                    <a:solidFill>
                      <a:schemeClr val="tx1"/>
                    </a:solidFill>
                    <a:latin typeface="Arial" pitchFamily="-65" charset="0"/>
                    <a:ea typeface="+mn-ea"/>
                  </a:rPr>
                  <a:t>bubble</a:t>
                </a:r>
              </a:p>
            </p:txBody>
          </p:sp>
        </p:grpSp>
      </p:grpSp>
      <p:sp>
        <p:nvSpPr>
          <p:cNvPr id="65544" name="Line 101"/>
          <p:cNvSpPr>
            <a:spLocks noChangeShapeType="1"/>
          </p:cNvSpPr>
          <p:nvPr/>
        </p:nvSpPr>
        <p:spPr bwMode="auto">
          <a:xfrm>
            <a:off x="5954713" y="3100388"/>
            <a:ext cx="168275" cy="715962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9" name="Group 102"/>
          <p:cNvGrpSpPr>
            <a:grpSpLocks/>
          </p:cNvGrpSpPr>
          <p:nvPr/>
        </p:nvGrpSpPr>
        <p:grpSpPr bwMode="auto">
          <a:xfrm>
            <a:off x="674687" y="2532063"/>
            <a:ext cx="5919788" cy="1009650"/>
            <a:chOff x="336" y="1238"/>
            <a:chExt cx="3729" cy="636"/>
          </a:xfrm>
          <a:noFill/>
        </p:grpSpPr>
        <p:sp>
          <p:nvSpPr>
            <p:cNvPr id="2790503" name="Rectangle 103"/>
            <p:cNvSpPr>
              <a:spLocks noChangeArrowheads="1"/>
            </p:cNvSpPr>
            <p:nvPr/>
          </p:nvSpPr>
          <p:spPr bwMode="auto">
            <a:xfrm>
              <a:off x="336" y="1337"/>
              <a:ext cx="1473" cy="328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pPr>
                <a:defRPr/>
              </a:pPr>
              <a:r>
                <a:rPr lang="en-US" sz="2800" b="1" dirty="0" err="1">
                  <a:solidFill>
                    <a:schemeClr val="tx1"/>
                  </a:solidFill>
                  <a:latin typeface="Arial" pitchFamily="-65" charset="0"/>
                  <a:ea typeface="+mn-ea"/>
                </a:rPr>
                <a:t>lw</a:t>
              </a:r>
              <a:r>
                <a:rPr lang="en-US" sz="2800" b="1" dirty="0">
                  <a:solidFill>
                    <a:schemeClr val="tx1"/>
                  </a:solidFill>
                  <a:latin typeface="Arial" pitchFamily="-65" charset="0"/>
                  <a:ea typeface="+mn-ea"/>
                </a:rPr>
                <a:t> </a:t>
              </a:r>
              <a:r>
                <a:rPr lang="en-US" sz="2800" b="1" dirty="0">
                  <a:solidFill>
                    <a:schemeClr val="accent2"/>
                  </a:solidFill>
                  <a:latin typeface="Arial" pitchFamily="-65" charset="0"/>
                  <a:ea typeface="+mn-ea"/>
                </a:rPr>
                <a:t>$t0</a:t>
              </a:r>
              <a:r>
                <a:rPr lang="en-US" sz="2800" b="1" dirty="0">
                  <a:solidFill>
                    <a:schemeClr val="tx1"/>
                  </a:solidFill>
                  <a:latin typeface="Arial" pitchFamily="-65" charset="0"/>
                  <a:ea typeface="+mn-ea"/>
                </a:rPr>
                <a:t>, 0($t1)</a:t>
              </a:r>
            </a:p>
            <a:p>
              <a:pPr>
                <a:defRPr/>
              </a:pPr>
              <a:endParaRPr lang="en-US" sz="2800" b="1" dirty="0">
                <a:solidFill>
                  <a:schemeClr val="tx1"/>
                </a:solidFill>
                <a:latin typeface="Arial" pitchFamily="-65" charset="0"/>
                <a:ea typeface="+mn-ea"/>
              </a:endParaRPr>
            </a:p>
          </p:txBody>
        </p:sp>
        <p:sp>
          <p:nvSpPr>
            <p:cNvPr id="2790504" name="Freeform 104" descr="25%"/>
            <p:cNvSpPr>
              <a:spLocks/>
            </p:cNvSpPr>
            <p:nvPr/>
          </p:nvSpPr>
          <p:spPr bwMode="auto">
            <a:xfrm>
              <a:off x="3742" y="1457"/>
              <a:ext cx="142" cy="289"/>
            </a:xfrm>
            <a:custGeom>
              <a:avLst/>
              <a:gdLst/>
              <a:ahLst/>
              <a:cxnLst>
                <a:cxn ang="0">
                  <a:pos x="141" y="0"/>
                </a:cxn>
                <a:cxn ang="0">
                  <a:pos x="0" y="0"/>
                </a:cxn>
                <a:cxn ang="0">
                  <a:pos x="0" y="288"/>
                </a:cxn>
                <a:cxn ang="0">
                  <a:pos x="141" y="288"/>
                </a:cxn>
              </a:cxnLst>
              <a:rect l="0" t="0" r="r" b="b"/>
              <a:pathLst>
                <a:path w="142" h="289">
                  <a:moveTo>
                    <a:pt x="141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141" y="288"/>
                  </a:lnTo>
                </a:path>
              </a:pathLst>
            </a:custGeom>
            <a:grp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  <p:sp>
          <p:nvSpPr>
            <p:cNvPr id="2790505" name="Rectangle 105"/>
            <p:cNvSpPr>
              <a:spLocks noChangeArrowheads="1"/>
            </p:cNvSpPr>
            <p:nvPr/>
          </p:nvSpPr>
          <p:spPr bwMode="auto">
            <a:xfrm>
              <a:off x="2001" y="1251"/>
              <a:ext cx="250" cy="229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>
              <a:spAutoFit/>
            </a:bodyPr>
            <a:lstStyle/>
            <a:p>
              <a:pPr>
                <a:defRPr/>
              </a:pPr>
              <a:r>
                <a:rPr lang="en-US" sz="1800" b="1">
                  <a:solidFill>
                    <a:schemeClr val="tx1"/>
                  </a:solidFill>
                  <a:latin typeface="Arial" pitchFamily="-65" charset="0"/>
                  <a:ea typeface="+mn-ea"/>
                </a:rPr>
                <a:t>IF</a:t>
              </a:r>
            </a:p>
          </p:txBody>
        </p:sp>
        <p:sp>
          <p:nvSpPr>
            <p:cNvPr id="2790506" name="Rectangle 106"/>
            <p:cNvSpPr>
              <a:spLocks noChangeArrowheads="1"/>
            </p:cNvSpPr>
            <p:nvPr/>
          </p:nvSpPr>
          <p:spPr bwMode="auto">
            <a:xfrm>
              <a:off x="2359" y="1251"/>
              <a:ext cx="498" cy="229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>
              <a:spAutoFit/>
            </a:bodyPr>
            <a:lstStyle/>
            <a:p>
              <a:pPr>
                <a:defRPr/>
              </a:pPr>
              <a:r>
                <a:rPr lang="en-US" sz="1800" b="1" dirty="0">
                  <a:solidFill>
                    <a:schemeClr val="tx1"/>
                  </a:solidFill>
                  <a:latin typeface="Arial" pitchFamily="-65" charset="0"/>
                  <a:ea typeface="+mn-ea"/>
                </a:rPr>
                <a:t>ID/RF</a:t>
              </a:r>
            </a:p>
          </p:txBody>
        </p:sp>
        <p:sp>
          <p:nvSpPr>
            <p:cNvPr id="2790507" name="Rectangle 107"/>
            <p:cNvSpPr>
              <a:spLocks noChangeArrowheads="1"/>
            </p:cNvSpPr>
            <p:nvPr/>
          </p:nvSpPr>
          <p:spPr bwMode="auto">
            <a:xfrm>
              <a:off x="2913" y="1251"/>
              <a:ext cx="314" cy="229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>
              <a:spAutoFit/>
            </a:bodyPr>
            <a:lstStyle/>
            <a:p>
              <a:pPr>
                <a:defRPr/>
              </a:pPr>
              <a:r>
                <a:rPr lang="en-US" sz="1800" b="1">
                  <a:solidFill>
                    <a:schemeClr val="tx1"/>
                  </a:solidFill>
                  <a:latin typeface="Arial" pitchFamily="-65" charset="0"/>
                  <a:ea typeface="+mn-ea"/>
                </a:rPr>
                <a:t>EX</a:t>
              </a:r>
            </a:p>
          </p:txBody>
        </p:sp>
        <p:sp>
          <p:nvSpPr>
            <p:cNvPr id="2790508" name="Rectangle 108"/>
            <p:cNvSpPr>
              <a:spLocks noChangeArrowheads="1"/>
            </p:cNvSpPr>
            <p:nvPr/>
          </p:nvSpPr>
          <p:spPr bwMode="auto">
            <a:xfrm>
              <a:off x="3245" y="1238"/>
              <a:ext cx="458" cy="229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>
              <a:spAutoFit/>
            </a:bodyPr>
            <a:lstStyle/>
            <a:p>
              <a:pPr>
                <a:defRPr/>
              </a:pPr>
              <a:r>
                <a:rPr lang="en-US" sz="1800" b="1" dirty="0">
                  <a:solidFill>
                    <a:schemeClr val="tx1"/>
                  </a:solidFill>
                  <a:latin typeface="Arial" pitchFamily="-65" charset="0"/>
                  <a:ea typeface="+mn-ea"/>
                </a:rPr>
                <a:t>MEM</a:t>
              </a:r>
            </a:p>
          </p:txBody>
        </p:sp>
        <p:sp>
          <p:nvSpPr>
            <p:cNvPr id="2790509" name="Rectangle 109"/>
            <p:cNvSpPr>
              <a:spLocks noChangeArrowheads="1"/>
            </p:cNvSpPr>
            <p:nvPr/>
          </p:nvSpPr>
          <p:spPr bwMode="auto">
            <a:xfrm>
              <a:off x="3703" y="1251"/>
              <a:ext cx="362" cy="229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>
              <a:spAutoFit/>
            </a:bodyPr>
            <a:lstStyle/>
            <a:p>
              <a:pPr>
                <a:defRPr/>
              </a:pPr>
              <a:r>
                <a:rPr lang="en-US" sz="1800" b="1" dirty="0">
                  <a:solidFill>
                    <a:schemeClr val="tx1"/>
                  </a:solidFill>
                  <a:latin typeface="Arial" pitchFamily="-65" charset="0"/>
                  <a:ea typeface="+mn-ea"/>
                </a:rPr>
                <a:t>WB</a:t>
              </a:r>
            </a:p>
          </p:txBody>
        </p:sp>
        <p:sp>
          <p:nvSpPr>
            <p:cNvPr id="2790510" name="Freeform 110"/>
            <p:cNvSpPr>
              <a:spLocks/>
            </p:cNvSpPr>
            <p:nvPr/>
          </p:nvSpPr>
          <p:spPr bwMode="auto">
            <a:xfrm>
              <a:off x="2891" y="1361"/>
              <a:ext cx="213" cy="481"/>
            </a:xfrm>
            <a:custGeom>
              <a:avLst/>
              <a:gdLst/>
              <a:ahLst/>
              <a:cxnLst>
                <a:cxn ang="0">
                  <a:pos x="0" y="320"/>
                </a:cxn>
                <a:cxn ang="0">
                  <a:pos x="71" y="240"/>
                </a:cxn>
                <a:cxn ang="0">
                  <a:pos x="0" y="160"/>
                </a:cxn>
                <a:cxn ang="0">
                  <a:pos x="0" y="0"/>
                </a:cxn>
                <a:cxn ang="0">
                  <a:pos x="212" y="160"/>
                </a:cxn>
                <a:cxn ang="0">
                  <a:pos x="212" y="320"/>
                </a:cxn>
                <a:cxn ang="0">
                  <a:pos x="0" y="480"/>
                </a:cxn>
                <a:cxn ang="0">
                  <a:pos x="0" y="320"/>
                </a:cxn>
              </a:cxnLst>
              <a:rect l="0" t="0" r="r" b="b"/>
              <a:pathLst>
                <a:path w="213" h="481">
                  <a:moveTo>
                    <a:pt x="0" y="320"/>
                  </a:moveTo>
                  <a:lnTo>
                    <a:pt x="71" y="240"/>
                  </a:lnTo>
                  <a:lnTo>
                    <a:pt x="0" y="160"/>
                  </a:lnTo>
                  <a:lnTo>
                    <a:pt x="0" y="0"/>
                  </a:lnTo>
                  <a:lnTo>
                    <a:pt x="212" y="160"/>
                  </a:lnTo>
                  <a:lnTo>
                    <a:pt x="212" y="320"/>
                  </a:lnTo>
                  <a:lnTo>
                    <a:pt x="0" y="480"/>
                  </a:lnTo>
                  <a:lnTo>
                    <a:pt x="0" y="320"/>
                  </a:lnTo>
                </a:path>
              </a:pathLst>
            </a:custGeom>
            <a:grp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  <p:sp>
          <p:nvSpPr>
            <p:cNvPr id="2790511" name="Rectangle 111"/>
            <p:cNvSpPr>
              <a:spLocks noChangeArrowheads="1"/>
            </p:cNvSpPr>
            <p:nvPr/>
          </p:nvSpPr>
          <p:spPr bwMode="auto">
            <a:xfrm rot="5400000">
              <a:off x="2792" y="1483"/>
              <a:ext cx="384" cy="210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pPr>
                <a:defRPr/>
              </a:pPr>
              <a:r>
                <a:rPr lang="en-US" sz="1600" b="1">
                  <a:solidFill>
                    <a:schemeClr val="tx1"/>
                  </a:solidFill>
                  <a:latin typeface="Times" pitchFamily="-65" charset="0"/>
                  <a:ea typeface="+mn-ea"/>
                </a:rPr>
                <a:t>ALU</a:t>
              </a:r>
            </a:p>
          </p:txBody>
        </p:sp>
        <p:sp>
          <p:nvSpPr>
            <p:cNvPr id="2790512" name="Rectangle 112"/>
            <p:cNvSpPr>
              <a:spLocks noChangeArrowheads="1"/>
            </p:cNvSpPr>
            <p:nvPr/>
          </p:nvSpPr>
          <p:spPr bwMode="auto">
            <a:xfrm>
              <a:off x="2025" y="1491"/>
              <a:ext cx="228" cy="210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pPr algn="ctr">
                <a:defRPr/>
              </a:pPr>
              <a:r>
                <a:rPr lang="en-US" sz="1600" b="1">
                  <a:solidFill>
                    <a:schemeClr val="tx1"/>
                  </a:solidFill>
                  <a:latin typeface="Times" pitchFamily="-65" charset="0"/>
                  <a:ea typeface="+mn-ea"/>
                </a:rPr>
                <a:t>I$</a:t>
              </a:r>
            </a:p>
          </p:txBody>
        </p:sp>
        <p:grpSp>
          <p:nvGrpSpPr>
            <p:cNvPr id="20" name="Group 113"/>
            <p:cNvGrpSpPr>
              <a:grpSpLocks/>
            </p:cNvGrpSpPr>
            <p:nvPr/>
          </p:nvGrpSpPr>
          <p:grpSpPr bwMode="auto">
            <a:xfrm>
              <a:off x="1965" y="1457"/>
              <a:ext cx="340" cy="289"/>
              <a:chOff x="1935" y="1349"/>
              <a:chExt cx="340" cy="289"/>
            </a:xfrm>
            <a:grpFill/>
          </p:grpSpPr>
          <p:sp>
            <p:nvSpPr>
              <p:cNvPr id="2790514" name="Freeform 114"/>
              <p:cNvSpPr>
                <a:spLocks/>
              </p:cNvSpPr>
              <p:nvPr/>
            </p:nvSpPr>
            <p:spPr bwMode="auto">
              <a:xfrm>
                <a:off x="1935" y="1349"/>
                <a:ext cx="170" cy="289"/>
              </a:xfrm>
              <a:custGeom>
                <a:avLst/>
                <a:gdLst/>
                <a:ahLst/>
                <a:cxnLst>
                  <a:cxn ang="0">
                    <a:pos x="169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69" y="288"/>
                  </a:cxn>
                </a:cxnLst>
                <a:rect l="0" t="0" r="r" b="b"/>
                <a:pathLst>
                  <a:path w="170" h="289">
                    <a:moveTo>
                      <a:pt x="169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9" y="288"/>
                    </a:lnTo>
                  </a:path>
                </a:pathLst>
              </a:custGeom>
              <a:grp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2790515" name="Freeform 115"/>
              <p:cNvSpPr>
                <a:spLocks/>
              </p:cNvSpPr>
              <p:nvPr/>
            </p:nvSpPr>
            <p:spPr bwMode="auto">
              <a:xfrm>
                <a:off x="2104" y="1349"/>
                <a:ext cx="171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0" y="0"/>
                  </a:cxn>
                  <a:cxn ang="0">
                    <a:pos x="170" y="288"/>
                  </a:cxn>
                  <a:cxn ang="0">
                    <a:pos x="0" y="288"/>
                  </a:cxn>
                </a:cxnLst>
                <a:rect l="0" t="0" r="r" b="b"/>
                <a:pathLst>
                  <a:path w="171" h="289">
                    <a:moveTo>
                      <a:pt x="0" y="0"/>
                    </a:moveTo>
                    <a:lnTo>
                      <a:pt x="170" y="0"/>
                    </a:lnTo>
                    <a:lnTo>
                      <a:pt x="170" y="288"/>
                    </a:lnTo>
                    <a:lnTo>
                      <a:pt x="0" y="288"/>
                    </a:lnTo>
                  </a:path>
                </a:pathLst>
              </a:custGeom>
              <a:grp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</p:grpSp>
        <p:sp>
          <p:nvSpPr>
            <p:cNvPr id="2790516" name="Rectangle 116"/>
            <p:cNvSpPr>
              <a:spLocks noChangeArrowheads="1"/>
            </p:cNvSpPr>
            <p:nvPr/>
          </p:nvSpPr>
          <p:spPr bwMode="auto">
            <a:xfrm>
              <a:off x="2406" y="1464"/>
              <a:ext cx="327" cy="210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pPr>
                <a:defRPr/>
              </a:pPr>
              <a:r>
                <a:rPr lang="en-US" sz="1600" b="1">
                  <a:solidFill>
                    <a:schemeClr val="tx1"/>
                  </a:solidFill>
                  <a:latin typeface="Times" pitchFamily="-65" charset="0"/>
                  <a:ea typeface="+mn-ea"/>
                </a:rPr>
                <a:t>Reg</a:t>
              </a:r>
            </a:p>
          </p:txBody>
        </p:sp>
        <p:sp>
          <p:nvSpPr>
            <p:cNvPr id="2790517" name="Freeform 117"/>
            <p:cNvSpPr>
              <a:spLocks/>
            </p:cNvSpPr>
            <p:nvPr/>
          </p:nvSpPr>
          <p:spPr bwMode="auto">
            <a:xfrm>
              <a:off x="2425" y="1457"/>
              <a:ext cx="149" cy="289"/>
            </a:xfrm>
            <a:custGeom>
              <a:avLst/>
              <a:gdLst/>
              <a:ahLst/>
              <a:cxnLst>
                <a:cxn ang="0">
                  <a:pos x="148" y="0"/>
                </a:cxn>
                <a:cxn ang="0">
                  <a:pos x="0" y="0"/>
                </a:cxn>
                <a:cxn ang="0">
                  <a:pos x="0" y="288"/>
                </a:cxn>
                <a:cxn ang="0">
                  <a:pos x="148" y="288"/>
                </a:cxn>
              </a:cxnLst>
              <a:rect l="0" t="0" r="r" b="b"/>
              <a:pathLst>
                <a:path w="149" h="289">
                  <a:moveTo>
                    <a:pt x="148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148" y="288"/>
                  </a:lnTo>
                </a:path>
              </a:pathLst>
            </a:custGeom>
            <a:grp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  <p:sp>
          <p:nvSpPr>
            <p:cNvPr id="2790518" name="Freeform 118"/>
            <p:cNvSpPr>
              <a:spLocks/>
            </p:cNvSpPr>
            <p:nvPr/>
          </p:nvSpPr>
          <p:spPr bwMode="auto">
            <a:xfrm>
              <a:off x="2573" y="1457"/>
              <a:ext cx="148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7" y="0"/>
                </a:cxn>
                <a:cxn ang="0">
                  <a:pos x="147" y="288"/>
                </a:cxn>
                <a:cxn ang="0">
                  <a:pos x="0" y="288"/>
                </a:cxn>
              </a:cxnLst>
              <a:rect l="0" t="0" r="r" b="b"/>
              <a:pathLst>
                <a:path w="148" h="289">
                  <a:moveTo>
                    <a:pt x="0" y="0"/>
                  </a:moveTo>
                  <a:lnTo>
                    <a:pt x="147" y="0"/>
                  </a:lnTo>
                  <a:lnTo>
                    <a:pt x="147" y="288"/>
                  </a:lnTo>
                  <a:lnTo>
                    <a:pt x="0" y="288"/>
                  </a:lnTo>
                </a:path>
              </a:pathLst>
            </a:custGeom>
            <a:grp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  <p:sp>
          <p:nvSpPr>
            <p:cNvPr id="2790519" name="Line 119"/>
            <p:cNvSpPr>
              <a:spLocks noChangeShapeType="1"/>
            </p:cNvSpPr>
            <p:nvPr/>
          </p:nvSpPr>
          <p:spPr bwMode="auto">
            <a:xfrm>
              <a:off x="2310" y="1601"/>
              <a:ext cx="96" cy="0"/>
            </a:xfrm>
            <a:prstGeom prst="line">
              <a:avLst/>
            </a:prstGeom>
            <a:grp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  <p:sp>
          <p:nvSpPr>
            <p:cNvPr id="2790520" name="Freeform 120"/>
            <p:cNvSpPr>
              <a:spLocks/>
            </p:cNvSpPr>
            <p:nvPr/>
          </p:nvSpPr>
          <p:spPr bwMode="auto">
            <a:xfrm>
              <a:off x="2372" y="1505"/>
              <a:ext cx="48" cy="97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0" y="0"/>
                </a:cxn>
                <a:cxn ang="0">
                  <a:pos x="47" y="0"/>
                </a:cxn>
                <a:cxn ang="0">
                  <a:pos x="47" y="0"/>
                </a:cxn>
              </a:cxnLst>
              <a:rect l="0" t="0" r="r" b="b"/>
              <a:pathLst>
                <a:path w="48" h="97">
                  <a:moveTo>
                    <a:pt x="0" y="96"/>
                  </a:moveTo>
                  <a:lnTo>
                    <a:pt x="0" y="0"/>
                  </a:lnTo>
                  <a:lnTo>
                    <a:pt x="47" y="0"/>
                  </a:lnTo>
                  <a:lnTo>
                    <a:pt x="47" y="0"/>
                  </a:lnTo>
                </a:path>
              </a:pathLst>
            </a:custGeom>
            <a:grp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  <p:sp>
          <p:nvSpPr>
            <p:cNvPr id="2790521" name="Line 121"/>
            <p:cNvSpPr>
              <a:spLocks noChangeShapeType="1"/>
            </p:cNvSpPr>
            <p:nvPr/>
          </p:nvSpPr>
          <p:spPr bwMode="auto">
            <a:xfrm>
              <a:off x="2726" y="1505"/>
              <a:ext cx="157" cy="0"/>
            </a:xfrm>
            <a:prstGeom prst="line">
              <a:avLst/>
            </a:prstGeom>
            <a:grp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  <p:sp>
          <p:nvSpPr>
            <p:cNvPr id="2790522" name="Rectangle 122"/>
            <p:cNvSpPr>
              <a:spLocks noChangeArrowheads="1"/>
            </p:cNvSpPr>
            <p:nvPr/>
          </p:nvSpPr>
          <p:spPr bwMode="auto">
            <a:xfrm>
              <a:off x="3255" y="1501"/>
              <a:ext cx="302" cy="210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pPr>
                <a:defRPr/>
              </a:pPr>
              <a:r>
                <a:rPr lang="en-US" sz="1600" b="1">
                  <a:solidFill>
                    <a:schemeClr val="tx1"/>
                  </a:solidFill>
                  <a:latin typeface="Times" pitchFamily="-65" charset="0"/>
                  <a:ea typeface="+mn-ea"/>
                </a:rPr>
                <a:t> D$</a:t>
              </a:r>
            </a:p>
          </p:txBody>
        </p:sp>
        <p:sp>
          <p:nvSpPr>
            <p:cNvPr id="2790523" name="Rectangle 123"/>
            <p:cNvSpPr>
              <a:spLocks noChangeArrowheads="1"/>
            </p:cNvSpPr>
            <p:nvPr/>
          </p:nvSpPr>
          <p:spPr bwMode="auto">
            <a:xfrm>
              <a:off x="3715" y="1459"/>
              <a:ext cx="327" cy="210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pPr>
                <a:defRPr/>
              </a:pPr>
              <a:r>
                <a:rPr lang="en-US" sz="1600" b="1">
                  <a:solidFill>
                    <a:schemeClr val="tx1"/>
                  </a:solidFill>
                  <a:latin typeface="Times" pitchFamily="-65" charset="0"/>
                  <a:ea typeface="+mn-ea"/>
                </a:rPr>
                <a:t>Reg</a:t>
              </a:r>
            </a:p>
          </p:txBody>
        </p:sp>
        <p:sp>
          <p:nvSpPr>
            <p:cNvPr id="2790524" name="Freeform 124"/>
            <p:cNvSpPr>
              <a:spLocks/>
            </p:cNvSpPr>
            <p:nvPr/>
          </p:nvSpPr>
          <p:spPr bwMode="auto">
            <a:xfrm>
              <a:off x="3883" y="1457"/>
              <a:ext cx="143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2" y="0"/>
                </a:cxn>
                <a:cxn ang="0">
                  <a:pos x="142" y="288"/>
                </a:cxn>
                <a:cxn ang="0">
                  <a:pos x="0" y="288"/>
                </a:cxn>
              </a:cxnLst>
              <a:rect l="0" t="0" r="r" b="b"/>
              <a:pathLst>
                <a:path w="143" h="289">
                  <a:moveTo>
                    <a:pt x="0" y="0"/>
                  </a:moveTo>
                  <a:lnTo>
                    <a:pt x="142" y="0"/>
                  </a:lnTo>
                  <a:lnTo>
                    <a:pt x="142" y="288"/>
                  </a:lnTo>
                  <a:lnTo>
                    <a:pt x="0" y="288"/>
                  </a:lnTo>
                </a:path>
              </a:pathLst>
            </a:custGeom>
            <a:grp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  <p:sp>
          <p:nvSpPr>
            <p:cNvPr id="2790525" name="Line 125"/>
            <p:cNvSpPr>
              <a:spLocks noChangeShapeType="1"/>
            </p:cNvSpPr>
            <p:nvPr/>
          </p:nvSpPr>
          <p:spPr bwMode="auto">
            <a:xfrm>
              <a:off x="3595" y="1601"/>
              <a:ext cx="139" cy="0"/>
            </a:xfrm>
            <a:prstGeom prst="line">
              <a:avLst/>
            </a:prstGeom>
            <a:grp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  <p:sp>
          <p:nvSpPr>
            <p:cNvPr id="2790526" name="Line 126"/>
            <p:cNvSpPr>
              <a:spLocks noChangeShapeType="1"/>
            </p:cNvSpPr>
            <p:nvPr/>
          </p:nvSpPr>
          <p:spPr bwMode="auto">
            <a:xfrm>
              <a:off x="3111" y="1601"/>
              <a:ext cx="155" cy="0"/>
            </a:xfrm>
            <a:prstGeom prst="line">
              <a:avLst/>
            </a:prstGeom>
            <a:grp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  <p:sp>
          <p:nvSpPr>
            <p:cNvPr id="2790527" name="Freeform 127"/>
            <p:cNvSpPr>
              <a:spLocks/>
            </p:cNvSpPr>
            <p:nvPr/>
          </p:nvSpPr>
          <p:spPr bwMode="auto">
            <a:xfrm>
              <a:off x="3232" y="1601"/>
              <a:ext cx="431" cy="1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2"/>
                </a:cxn>
                <a:cxn ang="0">
                  <a:pos x="391" y="192"/>
                </a:cxn>
                <a:cxn ang="0">
                  <a:pos x="391" y="64"/>
                </a:cxn>
                <a:cxn ang="0">
                  <a:pos x="430" y="0"/>
                </a:cxn>
              </a:cxnLst>
              <a:rect l="0" t="0" r="r" b="b"/>
              <a:pathLst>
                <a:path w="431" h="193">
                  <a:moveTo>
                    <a:pt x="0" y="0"/>
                  </a:moveTo>
                  <a:lnTo>
                    <a:pt x="0" y="192"/>
                  </a:lnTo>
                  <a:lnTo>
                    <a:pt x="391" y="192"/>
                  </a:lnTo>
                  <a:lnTo>
                    <a:pt x="391" y="64"/>
                  </a:lnTo>
                  <a:lnTo>
                    <a:pt x="430" y="0"/>
                  </a:lnTo>
                </a:path>
              </a:pathLst>
            </a:custGeom>
            <a:grp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  <p:sp>
          <p:nvSpPr>
            <p:cNvPr id="2790528" name="Line 128"/>
            <p:cNvSpPr>
              <a:spLocks noChangeShapeType="1"/>
            </p:cNvSpPr>
            <p:nvPr/>
          </p:nvSpPr>
          <p:spPr bwMode="auto">
            <a:xfrm>
              <a:off x="2726" y="1697"/>
              <a:ext cx="157" cy="0"/>
            </a:xfrm>
            <a:prstGeom prst="line">
              <a:avLst/>
            </a:prstGeom>
            <a:grp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  <p:sp>
          <p:nvSpPr>
            <p:cNvPr id="2790529" name="Freeform 129"/>
            <p:cNvSpPr>
              <a:spLocks/>
            </p:cNvSpPr>
            <p:nvPr/>
          </p:nvSpPr>
          <p:spPr bwMode="auto">
            <a:xfrm>
              <a:off x="2819" y="1596"/>
              <a:ext cx="337" cy="278"/>
            </a:xfrm>
            <a:custGeom>
              <a:avLst/>
              <a:gdLst/>
              <a:ahLst/>
              <a:cxnLst>
                <a:cxn ang="0">
                  <a:pos x="0" y="101"/>
                </a:cxn>
                <a:cxn ang="0">
                  <a:pos x="0" y="277"/>
                </a:cxn>
                <a:cxn ang="0">
                  <a:pos x="294" y="277"/>
                </a:cxn>
                <a:cxn ang="0">
                  <a:pos x="294" y="90"/>
                </a:cxn>
                <a:cxn ang="0">
                  <a:pos x="336" y="0"/>
                </a:cxn>
              </a:cxnLst>
              <a:rect l="0" t="0" r="r" b="b"/>
              <a:pathLst>
                <a:path w="337" h="278">
                  <a:moveTo>
                    <a:pt x="0" y="101"/>
                  </a:moveTo>
                  <a:lnTo>
                    <a:pt x="0" y="277"/>
                  </a:lnTo>
                  <a:lnTo>
                    <a:pt x="294" y="277"/>
                  </a:lnTo>
                  <a:lnTo>
                    <a:pt x="294" y="90"/>
                  </a:lnTo>
                  <a:lnTo>
                    <a:pt x="336" y="0"/>
                  </a:lnTo>
                </a:path>
              </a:pathLst>
            </a:custGeom>
            <a:grp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  <p:grpSp>
          <p:nvGrpSpPr>
            <p:cNvPr id="21" name="Group 130"/>
            <p:cNvGrpSpPr>
              <a:grpSpLocks/>
            </p:cNvGrpSpPr>
            <p:nvPr/>
          </p:nvGrpSpPr>
          <p:grpSpPr bwMode="auto">
            <a:xfrm>
              <a:off x="3265" y="1435"/>
              <a:ext cx="325" cy="289"/>
              <a:chOff x="3671" y="1797"/>
              <a:chExt cx="325" cy="289"/>
            </a:xfrm>
            <a:grpFill/>
          </p:grpSpPr>
          <p:sp>
            <p:nvSpPr>
              <p:cNvPr id="2790531" name="Freeform 131"/>
              <p:cNvSpPr>
                <a:spLocks/>
              </p:cNvSpPr>
              <p:nvPr/>
            </p:nvSpPr>
            <p:spPr bwMode="auto">
              <a:xfrm>
                <a:off x="3671" y="1797"/>
                <a:ext cx="162" cy="289"/>
              </a:xfrm>
              <a:custGeom>
                <a:avLst/>
                <a:gdLst/>
                <a:ahLst/>
                <a:cxnLst>
                  <a:cxn ang="0">
                    <a:pos x="16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61" y="288"/>
                  </a:cxn>
                </a:cxnLst>
                <a:rect l="0" t="0" r="r" b="b"/>
                <a:pathLst>
                  <a:path w="162" h="289">
                    <a:moveTo>
                      <a:pt x="16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1" y="288"/>
                    </a:lnTo>
                  </a:path>
                </a:pathLst>
              </a:custGeom>
              <a:grp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  <p:sp>
            <p:nvSpPr>
              <p:cNvPr id="2790532" name="Freeform 132"/>
              <p:cNvSpPr>
                <a:spLocks/>
              </p:cNvSpPr>
              <p:nvPr/>
            </p:nvSpPr>
            <p:spPr bwMode="auto">
              <a:xfrm>
                <a:off x="3832" y="1797"/>
                <a:ext cx="164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3" y="0"/>
                  </a:cxn>
                  <a:cxn ang="0">
                    <a:pos x="163" y="288"/>
                  </a:cxn>
                  <a:cxn ang="0">
                    <a:pos x="0" y="288"/>
                  </a:cxn>
                </a:cxnLst>
                <a:rect l="0" t="0" r="r" b="b"/>
                <a:pathLst>
                  <a:path w="164" h="289">
                    <a:moveTo>
                      <a:pt x="0" y="0"/>
                    </a:moveTo>
                    <a:lnTo>
                      <a:pt x="163" y="0"/>
                    </a:lnTo>
                    <a:lnTo>
                      <a:pt x="163" y="288"/>
                    </a:lnTo>
                    <a:lnTo>
                      <a:pt x="0" y="288"/>
                    </a:lnTo>
                  </a:path>
                </a:pathLst>
              </a:custGeom>
              <a:grp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ea typeface="+mn-ea"/>
                </a:endParaRPr>
              </a:p>
            </p:txBody>
          </p:sp>
        </p:grpSp>
      </p:grpSp>
      <p:sp>
        <p:nvSpPr>
          <p:cNvPr id="65546" name="Oval 133"/>
          <p:cNvSpPr>
            <a:spLocks noChangeArrowheads="1"/>
          </p:cNvSpPr>
          <p:nvPr/>
        </p:nvSpPr>
        <p:spPr bwMode="auto">
          <a:xfrm>
            <a:off x="5170488" y="3462338"/>
            <a:ext cx="884237" cy="2859087"/>
          </a:xfrm>
          <a:prstGeom prst="ellips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27888"/>
            <a:ext cx="7772400" cy="304800"/>
          </a:xfrm>
          <a:solidFill>
            <a:schemeClr val="bg1"/>
          </a:solidFill>
        </p:spPr>
        <p:txBody>
          <a:bodyPr wrap="square" lIns="90487" tIns="44450" rIns="90487" bIns="44450" anchor="ctr">
            <a:normAutofit fontScale="90000"/>
          </a:bodyPr>
          <a:lstStyle/>
          <a:p>
            <a:r>
              <a:rPr lang="en-US" dirty="0" smtClean="0">
                <a:ea typeface="ＭＳ Ｐゴシック" pitchFamily="34" charset="-128"/>
              </a:rPr>
              <a:t>Data Hazard: Loads (3/4)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13336"/>
            <a:ext cx="8229600" cy="5019675"/>
          </a:xfrm>
        </p:spPr>
        <p:txBody>
          <a:bodyPr>
            <a:normAutofit fontScale="92500"/>
          </a:bodyPr>
          <a:lstStyle/>
          <a:p>
            <a:r>
              <a:rPr lang="en-US" dirty="0" smtClean="0">
                <a:ea typeface="ＭＳ Ｐゴシック" pitchFamily="34" charset="-128"/>
              </a:rPr>
              <a:t>Instruction slot after a load is called “</a:t>
            </a:r>
            <a:r>
              <a:rPr lang="en-US" u="sng" dirty="0" smtClean="0">
                <a:solidFill>
                  <a:schemeClr val="accent1"/>
                </a:solidFill>
                <a:ea typeface="ＭＳ Ｐゴシック" pitchFamily="34" charset="-128"/>
              </a:rPr>
              <a:t>load delay slot</a:t>
            </a:r>
            <a:r>
              <a:rPr lang="en-US" dirty="0" smtClean="0">
                <a:ea typeface="ＭＳ Ｐゴシック" pitchFamily="34" charset="-128"/>
              </a:rPr>
              <a:t>”</a:t>
            </a:r>
          </a:p>
          <a:p>
            <a:r>
              <a:rPr lang="en-US" dirty="0" smtClean="0">
                <a:ea typeface="ＭＳ Ｐゴシック" pitchFamily="34" charset="-128"/>
              </a:rPr>
              <a:t>If that instruction uses the result of the load, then the hardware interlock will stall it for one cycle.</a:t>
            </a:r>
          </a:p>
          <a:p>
            <a:r>
              <a:rPr lang="en-US" dirty="0" smtClean="0">
                <a:ea typeface="ＭＳ Ｐゴシック" pitchFamily="34" charset="-128"/>
              </a:rPr>
              <a:t>If the compiler puts an unrelated instruction in that slot, then no stall</a:t>
            </a:r>
          </a:p>
          <a:p>
            <a:r>
              <a:rPr lang="en-US" dirty="0" smtClean="0">
                <a:ea typeface="ＭＳ Ｐゴシック" pitchFamily="34" charset="-128"/>
              </a:rPr>
              <a:t>Letting the hardware stall the instruction in the delay slot is equivalent to putting a </a:t>
            </a:r>
            <a:r>
              <a:rPr lang="en-US" dirty="0" err="1" smtClean="0">
                <a:ea typeface="ＭＳ Ｐゴシック" pitchFamily="34" charset="-128"/>
              </a:rPr>
              <a:t>nop</a:t>
            </a:r>
            <a:r>
              <a:rPr lang="en-US" dirty="0" smtClean="0">
                <a:ea typeface="ＭＳ Ｐゴシック" pitchFamily="34" charset="-128"/>
              </a:rPr>
              <a:t> in the slot  (except the latter uses more code space)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Data Hazard: Loads (4/4)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5232"/>
            <a:ext cx="8229600" cy="4525963"/>
          </a:xfrm>
        </p:spPr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Stall is equivalent to </a:t>
            </a:r>
            <a:r>
              <a:rPr lang="en-US" dirty="0" err="1" smtClean="0">
                <a:ea typeface="ＭＳ Ｐゴシック" pitchFamily="34" charset="-128"/>
              </a:rPr>
              <a:t>nop</a:t>
            </a:r>
            <a:endParaRPr lang="en-US" dirty="0" smtClean="0">
              <a:ea typeface="ＭＳ Ｐゴシック" pitchFamily="34" charset="-128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048000" y="2042250"/>
            <a:ext cx="4800600" cy="4310063"/>
            <a:chOff x="1934" y="1056"/>
            <a:chExt cx="3024" cy="2715"/>
          </a:xfrm>
        </p:grpSpPr>
        <p:sp>
          <p:nvSpPr>
            <p:cNvPr id="69736" name="Line 5"/>
            <p:cNvSpPr>
              <a:spLocks noChangeShapeType="1"/>
            </p:cNvSpPr>
            <p:nvPr/>
          </p:nvSpPr>
          <p:spPr bwMode="auto">
            <a:xfrm>
              <a:off x="1934" y="1056"/>
              <a:ext cx="0" cy="266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737" name="Line 6"/>
            <p:cNvSpPr>
              <a:spLocks noChangeShapeType="1"/>
            </p:cNvSpPr>
            <p:nvPr/>
          </p:nvSpPr>
          <p:spPr bwMode="auto">
            <a:xfrm>
              <a:off x="2366" y="1056"/>
              <a:ext cx="0" cy="261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738" name="Line 7"/>
            <p:cNvSpPr>
              <a:spLocks noChangeShapeType="1"/>
            </p:cNvSpPr>
            <p:nvPr/>
          </p:nvSpPr>
          <p:spPr bwMode="auto">
            <a:xfrm>
              <a:off x="2798" y="1056"/>
              <a:ext cx="0" cy="261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739" name="Line 8"/>
            <p:cNvSpPr>
              <a:spLocks noChangeShapeType="1"/>
            </p:cNvSpPr>
            <p:nvPr/>
          </p:nvSpPr>
          <p:spPr bwMode="auto">
            <a:xfrm>
              <a:off x="3230" y="1056"/>
              <a:ext cx="0" cy="261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740" name="Line 9"/>
            <p:cNvSpPr>
              <a:spLocks noChangeShapeType="1"/>
            </p:cNvSpPr>
            <p:nvPr/>
          </p:nvSpPr>
          <p:spPr bwMode="auto">
            <a:xfrm>
              <a:off x="3662" y="1056"/>
              <a:ext cx="0" cy="266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741" name="Line 10"/>
            <p:cNvSpPr>
              <a:spLocks noChangeShapeType="1"/>
            </p:cNvSpPr>
            <p:nvPr/>
          </p:nvSpPr>
          <p:spPr bwMode="auto">
            <a:xfrm>
              <a:off x="4094" y="1056"/>
              <a:ext cx="0" cy="266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742" name="Line 11"/>
            <p:cNvSpPr>
              <a:spLocks noChangeShapeType="1"/>
            </p:cNvSpPr>
            <p:nvPr/>
          </p:nvSpPr>
          <p:spPr bwMode="auto">
            <a:xfrm flipH="1">
              <a:off x="4510" y="1056"/>
              <a:ext cx="16" cy="271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743" name="Line 12"/>
            <p:cNvSpPr>
              <a:spLocks noChangeShapeType="1"/>
            </p:cNvSpPr>
            <p:nvPr/>
          </p:nvSpPr>
          <p:spPr bwMode="auto">
            <a:xfrm flipH="1">
              <a:off x="4942" y="1056"/>
              <a:ext cx="16" cy="266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9637" name="Rectangle 13"/>
          <p:cNvSpPr>
            <a:spLocks noChangeArrowheads="1"/>
          </p:cNvSpPr>
          <p:nvPr/>
        </p:nvSpPr>
        <p:spPr bwMode="auto">
          <a:xfrm>
            <a:off x="390525" y="4071075"/>
            <a:ext cx="2657475" cy="520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r>
              <a:rPr lang="en-US" sz="2800" b="1">
                <a:solidFill>
                  <a:schemeClr val="tx1"/>
                </a:solidFill>
                <a:latin typeface="Arial" pitchFamily="34" charset="0"/>
              </a:rPr>
              <a:t>sub $t3,</a:t>
            </a:r>
            <a:r>
              <a:rPr lang="en-US" sz="2800" b="1">
                <a:solidFill>
                  <a:schemeClr val="accent2"/>
                </a:solidFill>
                <a:latin typeface="Arial" pitchFamily="34" charset="0"/>
              </a:rPr>
              <a:t>$t0</a:t>
            </a:r>
            <a:r>
              <a:rPr lang="en-US" sz="2800" b="1">
                <a:solidFill>
                  <a:schemeClr val="tx1"/>
                </a:solidFill>
                <a:latin typeface="Arial" pitchFamily="34" charset="0"/>
              </a:rPr>
              <a:t>,$t2</a:t>
            </a:r>
          </a:p>
          <a:p>
            <a:endParaRPr lang="en-US" sz="2800" b="1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69638" name="Rectangle 14"/>
          <p:cNvSpPr>
            <a:spLocks noChangeArrowheads="1"/>
          </p:cNvSpPr>
          <p:nvPr/>
        </p:nvSpPr>
        <p:spPr bwMode="auto">
          <a:xfrm>
            <a:off x="381000" y="4785450"/>
            <a:ext cx="2676525" cy="520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r>
              <a:rPr lang="en-US" sz="2800" b="1">
                <a:solidFill>
                  <a:schemeClr val="tx1"/>
                </a:solidFill>
                <a:latin typeface="Arial" pitchFamily="34" charset="0"/>
              </a:rPr>
              <a:t>and $t5,</a:t>
            </a:r>
            <a:r>
              <a:rPr lang="en-US" sz="2800" b="1">
                <a:latin typeface="Arial" pitchFamily="34" charset="0"/>
              </a:rPr>
              <a:t>$t0</a:t>
            </a:r>
            <a:r>
              <a:rPr lang="en-US" sz="2800" b="1">
                <a:solidFill>
                  <a:schemeClr val="tx1"/>
                </a:solidFill>
                <a:latin typeface="Arial" pitchFamily="34" charset="0"/>
              </a:rPr>
              <a:t>,$t4</a:t>
            </a:r>
          </a:p>
        </p:txBody>
      </p: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381000" y="5495063"/>
            <a:ext cx="8316913" cy="814387"/>
            <a:chOff x="240" y="2991"/>
            <a:chExt cx="5239" cy="513"/>
          </a:xfrm>
          <a:noFill/>
        </p:grpSpPr>
        <p:sp>
          <p:nvSpPr>
            <p:cNvPr id="2794512" name="Rectangle 16"/>
            <p:cNvSpPr>
              <a:spLocks noChangeArrowheads="1"/>
            </p:cNvSpPr>
            <p:nvPr/>
          </p:nvSpPr>
          <p:spPr bwMode="auto">
            <a:xfrm>
              <a:off x="240" y="3051"/>
              <a:ext cx="1636" cy="328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pPr>
                <a:defRPr/>
              </a:pPr>
              <a:r>
                <a:rPr lang="en-US" sz="2800" b="1" dirty="0">
                  <a:solidFill>
                    <a:schemeClr val="tx1"/>
                  </a:solidFill>
                  <a:latin typeface="Arial" pitchFamily="-65" charset="0"/>
                  <a:ea typeface="+mn-ea"/>
                </a:rPr>
                <a:t>or   $t7,</a:t>
              </a:r>
              <a:r>
                <a:rPr lang="en-US" sz="2800" b="1" dirty="0">
                  <a:latin typeface="Arial" pitchFamily="-65" charset="0"/>
                  <a:ea typeface="+mn-ea"/>
                </a:rPr>
                <a:t>$t0</a:t>
              </a:r>
              <a:r>
                <a:rPr lang="en-US" sz="2800" b="1" dirty="0">
                  <a:solidFill>
                    <a:schemeClr val="tx1"/>
                  </a:solidFill>
                  <a:latin typeface="Arial" pitchFamily="-65" charset="0"/>
                  <a:ea typeface="+mn-ea"/>
                </a:rPr>
                <a:t>,$t6</a:t>
              </a:r>
            </a:p>
          </p:txBody>
        </p:sp>
        <p:sp>
          <p:nvSpPr>
            <p:cNvPr id="2794513" name="Freeform 17" descr="25%"/>
            <p:cNvSpPr>
              <a:spLocks/>
            </p:cNvSpPr>
            <p:nvPr/>
          </p:nvSpPr>
          <p:spPr bwMode="auto">
            <a:xfrm>
              <a:off x="4318" y="3087"/>
              <a:ext cx="148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7" y="0"/>
                </a:cxn>
                <a:cxn ang="0">
                  <a:pos x="147" y="288"/>
                </a:cxn>
                <a:cxn ang="0">
                  <a:pos x="0" y="288"/>
                </a:cxn>
              </a:cxnLst>
              <a:rect l="0" t="0" r="r" b="b"/>
              <a:pathLst>
                <a:path w="148" h="289">
                  <a:moveTo>
                    <a:pt x="0" y="0"/>
                  </a:moveTo>
                  <a:lnTo>
                    <a:pt x="147" y="0"/>
                  </a:lnTo>
                  <a:lnTo>
                    <a:pt x="147" y="288"/>
                  </a:lnTo>
                  <a:lnTo>
                    <a:pt x="0" y="288"/>
                  </a:lnTo>
                </a:path>
              </a:pathLst>
            </a:custGeom>
            <a:grp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  <p:sp>
          <p:nvSpPr>
            <p:cNvPr id="2794514" name="Freeform 18"/>
            <p:cNvSpPr>
              <a:spLocks/>
            </p:cNvSpPr>
            <p:nvPr/>
          </p:nvSpPr>
          <p:spPr bwMode="auto">
            <a:xfrm>
              <a:off x="4636" y="2991"/>
              <a:ext cx="213" cy="481"/>
            </a:xfrm>
            <a:custGeom>
              <a:avLst/>
              <a:gdLst/>
              <a:ahLst/>
              <a:cxnLst>
                <a:cxn ang="0">
                  <a:pos x="0" y="320"/>
                </a:cxn>
                <a:cxn ang="0">
                  <a:pos x="71" y="240"/>
                </a:cxn>
                <a:cxn ang="0">
                  <a:pos x="0" y="160"/>
                </a:cxn>
                <a:cxn ang="0">
                  <a:pos x="0" y="0"/>
                </a:cxn>
                <a:cxn ang="0">
                  <a:pos x="212" y="160"/>
                </a:cxn>
                <a:cxn ang="0">
                  <a:pos x="212" y="320"/>
                </a:cxn>
                <a:cxn ang="0">
                  <a:pos x="0" y="480"/>
                </a:cxn>
                <a:cxn ang="0">
                  <a:pos x="0" y="320"/>
                </a:cxn>
              </a:cxnLst>
              <a:rect l="0" t="0" r="r" b="b"/>
              <a:pathLst>
                <a:path w="213" h="481">
                  <a:moveTo>
                    <a:pt x="0" y="320"/>
                  </a:moveTo>
                  <a:lnTo>
                    <a:pt x="71" y="240"/>
                  </a:lnTo>
                  <a:lnTo>
                    <a:pt x="0" y="160"/>
                  </a:lnTo>
                  <a:lnTo>
                    <a:pt x="0" y="0"/>
                  </a:lnTo>
                  <a:lnTo>
                    <a:pt x="212" y="160"/>
                  </a:lnTo>
                  <a:lnTo>
                    <a:pt x="212" y="320"/>
                  </a:lnTo>
                  <a:lnTo>
                    <a:pt x="0" y="480"/>
                  </a:lnTo>
                  <a:lnTo>
                    <a:pt x="0" y="320"/>
                  </a:lnTo>
                </a:path>
              </a:pathLst>
            </a:custGeom>
            <a:grp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  <p:sp>
          <p:nvSpPr>
            <p:cNvPr id="2794515" name="Freeform 19"/>
            <p:cNvSpPr>
              <a:spLocks/>
            </p:cNvSpPr>
            <p:nvPr/>
          </p:nvSpPr>
          <p:spPr bwMode="auto">
            <a:xfrm>
              <a:off x="4977" y="3231"/>
              <a:ext cx="431" cy="1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2"/>
                </a:cxn>
                <a:cxn ang="0">
                  <a:pos x="391" y="192"/>
                </a:cxn>
                <a:cxn ang="0">
                  <a:pos x="391" y="64"/>
                </a:cxn>
                <a:cxn ang="0">
                  <a:pos x="430" y="0"/>
                </a:cxn>
              </a:cxnLst>
              <a:rect l="0" t="0" r="r" b="b"/>
              <a:pathLst>
                <a:path w="431" h="193">
                  <a:moveTo>
                    <a:pt x="0" y="0"/>
                  </a:moveTo>
                  <a:lnTo>
                    <a:pt x="0" y="192"/>
                  </a:lnTo>
                  <a:lnTo>
                    <a:pt x="391" y="192"/>
                  </a:lnTo>
                  <a:lnTo>
                    <a:pt x="391" y="64"/>
                  </a:lnTo>
                  <a:lnTo>
                    <a:pt x="430" y="0"/>
                  </a:lnTo>
                </a:path>
              </a:pathLst>
            </a:custGeom>
            <a:grp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  <p:sp>
          <p:nvSpPr>
            <p:cNvPr id="2794516" name="Freeform 20"/>
            <p:cNvSpPr>
              <a:spLocks/>
            </p:cNvSpPr>
            <p:nvPr/>
          </p:nvSpPr>
          <p:spPr bwMode="auto">
            <a:xfrm>
              <a:off x="3710" y="3087"/>
              <a:ext cx="170" cy="289"/>
            </a:xfrm>
            <a:custGeom>
              <a:avLst/>
              <a:gdLst/>
              <a:ahLst/>
              <a:cxnLst>
                <a:cxn ang="0">
                  <a:pos x="169" y="0"/>
                </a:cxn>
                <a:cxn ang="0">
                  <a:pos x="0" y="0"/>
                </a:cxn>
                <a:cxn ang="0">
                  <a:pos x="0" y="288"/>
                </a:cxn>
                <a:cxn ang="0">
                  <a:pos x="169" y="288"/>
                </a:cxn>
              </a:cxnLst>
              <a:rect l="0" t="0" r="r" b="b"/>
              <a:pathLst>
                <a:path w="170" h="289">
                  <a:moveTo>
                    <a:pt x="169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169" y="288"/>
                  </a:lnTo>
                </a:path>
              </a:pathLst>
            </a:custGeom>
            <a:grp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  <p:sp>
          <p:nvSpPr>
            <p:cNvPr id="2794517" name="Freeform 21"/>
            <p:cNvSpPr>
              <a:spLocks/>
            </p:cNvSpPr>
            <p:nvPr/>
          </p:nvSpPr>
          <p:spPr bwMode="auto">
            <a:xfrm>
              <a:off x="3868" y="3081"/>
              <a:ext cx="171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70" y="0"/>
                </a:cxn>
                <a:cxn ang="0">
                  <a:pos x="170" y="288"/>
                </a:cxn>
                <a:cxn ang="0">
                  <a:pos x="0" y="288"/>
                </a:cxn>
              </a:cxnLst>
              <a:rect l="0" t="0" r="r" b="b"/>
              <a:pathLst>
                <a:path w="171" h="289">
                  <a:moveTo>
                    <a:pt x="0" y="0"/>
                  </a:moveTo>
                  <a:lnTo>
                    <a:pt x="170" y="0"/>
                  </a:lnTo>
                  <a:lnTo>
                    <a:pt x="170" y="288"/>
                  </a:lnTo>
                  <a:lnTo>
                    <a:pt x="0" y="288"/>
                  </a:lnTo>
                </a:path>
              </a:pathLst>
            </a:custGeom>
            <a:grp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  <p:sp>
          <p:nvSpPr>
            <p:cNvPr id="2794518" name="Rectangle 22"/>
            <p:cNvSpPr>
              <a:spLocks noChangeArrowheads="1"/>
            </p:cNvSpPr>
            <p:nvPr/>
          </p:nvSpPr>
          <p:spPr bwMode="auto">
            <a:xfrm>
              <a:off x="3691" y="3089"/>
              <a:ext cx="228" cy="210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pPr>
                <a:defRPr/>
              </a:pPr>
              <a:r>
                <a:rPr lang="en-US" sz="1600" b="1">
                  <a:solidFill>
                    <a:schemeClr val="tx1"/>
                  </a:solidFill>
                  <a:latin typeface="Times" pitchFamily="-65" charset="0"/>
                  <a:ea typeface="+mn-ea"/>
                </a:rPr>
                <a:t>I$</a:t>
              </a:r>
            </a:p>
          </p:txBody>
        </p:sp>
        <p:sp>
          <p:nvSpPr>
            <p:cNvPr id="2794519" name="Rectangle 23"/>
            <p:cNvSpPr>
              <a:spLocks noChangeArrowheads="1"/>
            </p:cNvSpPr>
            <p:nvPr/>
          </p:nvSpPr>
          <p:spPr bwMode="auto">
            <a:xfrm rot="5400000">
              <a:off x="4537" y="3114"/>
              <a:ext cx="384" cy="210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pPr>
                <a:defRPr/>
              </a:pPr>
              <a:r>
                <a:rPr lang="en-US" sz="1600" b="1">
                  <a:solidFill>
                    <a:schemeClr val="tx1"/>
                  </a:solidFill>
                  <a:latin typeface="Times" pitchFamily="-65" charset="0"/>
                  <a:ea typeface="+mn-ea"/>
                </a:rPr>
                <a:t>ALU</a:t>
              </a:r>
            </a:p>
          </p:txBody>
        </p:sp>
        <p:sp>
          <p:nvSpPr>
            <p:cNvPr id="2794520" name="Rectangle 24"/>
            <p:cNvSpPr>
              <a:spLocks noChangeArrowheads="1"/>
            </p:cNvSpPr>
            <p:nvPr/>
          </p:nvSpPr>
          <p:spPr bwMode="auto">
            <a:xfrm>
              <a:off x="4151" y="3094"/>
              <a:ext cx="327" cy="210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pPr>
                <a:defRPr/>
              </a:pPr>
              <a:r>
                <a:rPr lang="en-US" sz="1600" b="1">
                  <a:solidFill>
                    <a:schemeClr val="tx1"/>
                  </a:solidFill>
                  <a:latin typeface="Times" pitchFamily="-65" charset="0"/>
                  <a:ea typeface="+mn-ea"/>
                </a:rPr>
                <a:t>Reg</a:t>
              </a:r>
            </a:p>
          </p:txBody>
        </p:sp>
        <p:sp>
          <p:nvSpPr>
            <p:cNvPr id="2794521" name="Freeform 25"/>
            <p:cNvSpPr>
              <a:spLocks/>
            </p:cNvSpPr>
            <p:nvPr/>
          </p:nvSpPr>
          <p:spPr bwMode="auto">
            <a:xfrm>
              <a:off x="4170" y="3087"/>
              <a:ext cx="149" cy="289"/>
            </a:xfrm>
            <a:custGeom>
              <a:avLst/>
              <a:gdLst/>
              <a:ahLst/>
              <a:cxnLst>
                <a:cxn ang="0">
                  <a:pos x="148" y="0"/>
                </a:cxn>
                <a:cxn ang="0">
                  <a:pos x="0" y="0"/>
                </a:cxn>
                <a:cxn ang="0">
                  <a:pos x="0" y="288"/>
                </a:cxn>
                <a:cxn ang="0">
                  <a:pos x="148" y="288"/>
                </a:cxn>
              </a:cxnLst>
              <a:rect l="0" t="0" r="r" b="b"/>
              <a:pathLst>
                <a:path w="149" h="289">
                  <a:moveTo>
                    <a:pt x="148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148" y="288"/>
                  </a:lnTo>
                </a:path>
              </a:pathLst>
            </a:custGeom>
            <a:grp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  <p:sp>
          <p:nvSpPr>
            <p:cNvPr id="2794522" name="Line 26"/>
            <p:cNvSpPr>
              <a:spLocks noChangeShapeType="1"/>
            </p:cNvSpPr>
            <p:nvPr/>
          </p:nvSpPr>
          <p:spPr bwMode="auto">
            <a:xfrm>
              <a:off x="4055" y="3231"/>
              <a:ext cx="96" cy="0"/>
            </a:xfrm>
            <a:prstGeom prst="line">
              <a:avLst/>
            </a:prstGeom>
            <a:grp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  <p:sp>
          <p:nvSpPr>
            <p:cNvPr id="2794523" name="Freeform 27"/>
            <p:cNvSpPr>
              <a:spLocks/>
            </p:cNvSpPr>
            <p:nvPr/>
          </p:nvSpPr>
          <p:spPr bwMode="auto">
            <a:xfrm>
              <a:off x="4117" y="3135"/>
              <a:ext cx="48" cy="97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0" y="0"/>
                </a:cxn>
                <a:cxn ang="0">
                  <a:pos x="47" y="0"/>
                </a:cxn>
                <a:cxn ang="0">
                  <a:pos x="47" y="0"/>
                </a:cxn>
              </a:cxnLst>
              <a:rect l="0" t="0" r="r" b="b"/>
              <a:pathLst>
                <a:path w="48" h="97">
                  <a:moveTo>
                    <a:pt x="0" y="96"/>
                  </a:moveTo>
                  <a:lnTo>
                    <a:pt x="0" y="0"/>
                  </a:lnTo>
                  <a:lnTo>
                    <a:pt x="47" y="0"/>
                  </a:lnTo>
                  <a:lnTo>
                    <a:pt x="47" y="0"/>
                  </a:lnTo>
                </a:path>
              </a:pathLst>
            </a:custGeom>
            <a:grp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  <p:sp>
          <p:nvSpPr>
            <p:cNvPr id="2794524" name="Line 28"/>
            <p:cNvSpPr>
              <a:spLocks noChangeShapeType="1"/>
            </p:cNvSpPr>
            <p:nvPr/>
          </p:nvSpPr>
          <p:spPr bwMode="auto">
            <a:xfrm>
              <a:off x="4471" y="3135"/>
              <a:ext cx="157" cy="0"/>
            </a:xfrm>
            <a:prstGeom prst="line">
              <a:avLst/>
            </a:prstGeom>
            <a:grp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  <p:sp>
          <p:nvSpPr>
            <p:cNvPr id="2794525" name="Rectangle 29"/>
            <p:cNvSpPr>
              <a:spLocks noChangeArrowheads="1"/>
            </p:cNvSpPr>
            <p:nvPr/>
          </p:nvSpPr>
          <p:spPr bwMode="auto">
            <a:xfrm>
              <a:off x="4968" y="3089"/>
              <a:ext cx="302" cy="210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pPr>
                <a:defRPr/>
              </a:pPr>
              <a:r>
                <a:rPr lang="en-US" sz="1600" b="1">
                  <a:solidFill>
                    <a:schemeClr val="tx1"/>
                  </a:solidFill>
                  <a:latin typeface="Times" pitchFamily="-65" charset="0"/>
                  <a:ea typeface="+mn-ea"/>
                </a:rPr>
                <a:t> D$</a:t>
              </a:r>
            </a:p>
          </p:txBody>
        </p:sp>
        <p:sp>
          <p:nvSpPr>
            <p:cNvPr id="2794526" name="Freeform 30"/>
            <p:cNvSpPr>
              <a:spLocks/>
            </p:cNvSpPr>
            <p:nvPr/>
          </p:nvSpPr>
          <p:spPr bwMode="auto">
            <a:xfrm>
              <a:off x="5019" y="3087"/>
              <a:ext cx="162" cy="289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0" y="0"/>
                </a:cxn>
                <a:cxn ang="0">
                  <a:pos x="0" y="288"/>
                </a:cxn>
                <a:cxn ang="0">
                  <a:pos x="161" y="288"/>
                </a:cxn>
              </a:cxnLst>
              <a:rect l="0" t="0" r="r" b="b"/>
              <a:pathLst>
                <a:path w="162" h="289">
                  <a:moveTo>
                    <a:pt x="161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161" y="288"/>
                  </a:lnTo>
                </a:path>
              </a:pathLst>
            </a:custGeom>
            <a:grp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  <p:sp>
          <p:nvSpPr>
            <p:cNvPr id="2794527" name="Freeform 31"/>
            <p:cNvSpPr>
              <a:spLocks/>
            </p:cNvSpPr>
            <p:nvPr/>
          </p:nvSpPr>
          <p:spPr bwMode="auto">
            <a:xfrm>
              <a:off x="5180" y="3087"/>
              <a:ext cx="164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3" y="0"/>
                </a:cxn>
                <a:cxn ang="0">
                  <a:pos x="163" y="288"/>
                </a:cxn>
                <a:cxn ang="0">
                  <a:pos x="0" y="288"/>
                </a:cxn>
              </a:cxnLst>
              <a:rect l="0" t="0" r="r" b="b"/>
              <a:pathLst>
                <a:path w="164" h="289">
                  <a:moveTo>
                    <a:pt x="0" y="0"/>
                  </a:moveTo>
                  <a:lnTo>
                    <a:pt x="163" y="0"/>
                  </a:lnTo>
                  <a:lnTo>
                    <a:pt x="163" y="288"/>
                  </a:lnTo>
                  <a:lnTo>
                    <a:pt x="0" y="288"/>
                  </a:lnTo>
                </a:path>
              </a:pathLst>
            </a:custGeom>
            <a:grp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  <p:sp>
          <p:nvSpPr>
            <p:cNvPr id="2794528" name="Line 32"/>
            <p:cNvSpPr>
              <a:spLocks noChangeShapeType="1"/>
            </p:cNvSpPr>
            <p:nvPr/>
          </p:nvSpPr>
          <p:spPr bwMode="auto">
            <a:xfrm>
              <a:off x="5340" y="3231"/>
              <a:ext cx="139" cy="0"/>
            </a:xfrm>
            <a:prstGeom prst="line">
              <a:avLst/>
            </a:prstGeom>
            <a:grp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  <p:sp>
          <p:nvSpPr>
            <p:cNvPr id="2794529" name="Line 33"/>
            <p:cNvSpPr>
              <a:spLocks noChangeShapeType="1"/>
            </p:cNvSpPr>
            <p:nvPr/>
          </p:nvSpPr>
          <p:spPr bwMode="auto">
            <a:xfrm>
              <a:off x="4856" y="3231"/>
              <a:ext cx="155" cy="0"/>
            </a:xfrm>
            <a:prstGeom prst="line">
              <a:avLst/>
            </a:prstGeom>
            <a:grp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  <p:sp>
          <p:nvSpPr>
            <p:cNvPr id="2794530" name="Line 34"/>
            <p:cNvSpPr>
              <a:spLocks noChangeShapeType="1"/>
            </p:cNvSpPr>
            <p:nvPr/>
          </p:nvSpPr>
          <p:spPr bwMode="auto">
            <a:xfrm>
              <a:off x="4471" y="3327"/>
              <a:ext cx="157" cy="0"/>
            </a:xfrm>
            <a:prstGeom prst="line">
              <a:avLst/>
            </a:prstGeom>
            <a:grp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  <p:sp>
          <p:nvSpPr>
            <p:cNvPr id="2794531" name="Freeform 35"/>
            <p:cNvSpPr>
              <a:spLocks/>
            </p:cNvSpPr>
            <p:nvPr/>
          </p:nvSpPr>
          <p:spPr bwMode="auto">
            <a:xfrm>
              <a:off x="4564" y="3226"/>
              <a:ext cx="337" cy="278"/>
            </a:xfrm>
            <a:custGeom>
              <a:avLst/>
              <a:gdLst/>
              <a:ahLst/>
              <a:cxnLst>
                <a:cxn ang="0">
                  <a:pos x="0" y="101"/>
                </a:cxn>
                <a:cxn ang="0">
                  <a:pos x="0" y="277"/>
                </a:cxn>
                <a:cxn ang="0">
                  <a:pos x="294" y="277"/>
                </a:cxn>
                <a:cxn ang="0">
                  <a:pos x="294" y="90"/>
                </a:cxn>
                <a:cxn ang="0">
                  <a:pos x="336" y="0"/>
                </a:cxn>
              </a:cxnLst>
              <a:rect l="0" t="0" r="r" b="b"/>
              <a:pathLst>
                <a:path w="337" h="278">
                  <a:moveTo>
                    <a:pt x="0" y="101"/>
                  </a:moveTo>
                  <a:lnTo>
                    <a:pt x="0" y="277"/>
                  </a:lnTo>
                  <a:lnTo>
                    <a:pt x="294" y="277"/>
                  </a:lnTo>
                  <a:lnTo>
                    <a:pt x="294" y="90"/>
                  </a:lnTo>
                  <a:lnTo>
                    <a:pt x="336" y="0"/>
                  </a:lnTo>
                </a:path>
              </a:pathLst>
            </a:custGeom>
            <a:grp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</p:grpSp>
      <p:sp>
        <p:nvSpPr>
          <p:cNvPr id="69640" name="Rectangle 36"/>
          <p:cNvSpPr>
            <a:spLocks noChangeArrowheads="1"/>
          </p:cNvSpPr>
          <p:nvPr/>
        </p:nvSpPr>
        <p:spPr bwMode="auto">
          <a:xfrm>
            <a:off x="533400" y="2107338"/>
            <a:ext cx="2338388" cy="520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r>
              <a:rPr lang="en-US" sz="2800" b="1">
                <a:solidFill>
                  <a:schemeClr val="tx1"/>
                </a:solidFill>
                <a:latin typeface="Arial" pitchFamily="34" charset="0"/>
              </a:rPr>
              <a:t>lw </a:t>
            </a:r>
            <a:r>
              <a:rPr lang="en-US" sz="2800" b="1">
                <a:solidFill>
                  <a:schemeClr val="accent2"/>
                </a:solidFill>
                <a:latin typeface="Arial" pitchFamily="34" charset="0"/>
              </a:rPr>
              <a:t>$t0</a:t>
            </a:r>
            <a:r>
              <a:rPr lang="en-US" sz="2800" b="1">
                <a:solidFill>
                  <a:schemeClr val="tx1"/>
                </a:solidFill>
                <a:latin typeface="Arial" pitchFamily="34" charset="0"/>
              </a:rPr>
              <a:t>, 0($t1)</a:t>
            </a:r>
          </a:p>
          <a:p>
            <a:endParaRPr lang="en-US" sz="2800" b="1">
              <a:solidFill>
                <a:schemeClr val="tx1"/>
              </a:solidFill>
              <a:latin typeface="Arial" pitchFamily="34" charset="0"/>
            </a:endParaRPr>
          </a:p>
        </p:txBody>
      </p:sp>
      <p:grpSp>
        <p:nvGrpSpPr>
          <p:cNvPr id="4" name="Group 37"/>
          <p:cNvGrpSpPr>
            <a:grpSpLocks/>
          </p:cNvGrpSpPr>
          <p:nvPr/>
        </p:nvGrpSpPr>
        <p:grpSpPr bwMode="auto">
          <a:xfrm>
            <a:off x="3119438" y="2145438"/>
            <a:ext cx="3297237" cy="814387"/>
            <a:chOff x="1965" y="881"/>
            <a:chExt cx="2077" cy="513"/>
          </a:xfrm>
        </p:grpSpPr>
        <p:sp>
          <p:nvSpPr>
            <p:cNvPr id="69712" name="Freeform 38" descr="25%"/>
            <p:cNvSpPr>
              <a:spLocks/>
            </p:cNvSpPr>
            <p:nvPr/>
          </p:nvSpPr>
          <p:spPr bwMode="auto">
            <a:xfrm>
              <a:off x="3742" y="977"/>
              <a:ext cx="142" cy="289"/>
            </a:xfrm>
            <a:custGeom>
              <a:avLst/>
              <a:gdLst>
                <a:gd name="T0" fmla="*/ 141 w 142"/>
                <a:gd name="T1" fmla="*/ 0 h 289"/>
                <a:gd name="T2" fmla="*/ 0 w 142"/>
                <a:gd name="T3" fmla="*/ 0 h 289"/>
                <a:gd name="T4" fmla="*/ 0 w 142"/>
                <a:gd name="T5" fmla="*/ 288 h 289"/>
                <a:gd name="T6" fmla="*/ 141 w 142"/>
                <a:gd name="T7" fmla="*/ 288 h 28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42"/>
                <a:gd name="T13" fmla="*/ 0 h 289"/>
                <a:gd name="T14" fmla="*/ 142 w 142"/>
                <a:gd name="T15" fmla="*/ 289 h 28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42" h="289">
                  <a:moveTo>
                    <a:pt x="141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141" y="288"/>
                  </a:lnTo>
                </a:path>
              </a:pathLst>
            </a:custGeom>
            <a:pattFill prst="pct25">
              <a:fgClr>
                <a:schemeClr val="accent1"/>
              </a:fgClr>
              <a:bgClr>
                <a:srgbClr val="FFFFFF"/>
              </a:bgClr>
            </a:pattFill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713" name="Freeform 39"/>
            <p:cNvSpPr>
              <a:spLocks/>
            </p:cNvSpPr>
            <p:nvPr/>
          </p:nvSpPr>
          <p:spPr bwMode="auto">
            <a:xfrm>
              <a:off x="2891" y="881"/>
              <a:ext cx="213" cy="481"/>
            </a:xfrm>
            <a:custGeom>
              <a:avLst/>
              <a:gdLst>
                <a:gd name="T0" fmla="*/ 0 w 213"/>
                <a:gd name="T1" fmla="*/ 320 h 481"/>
                <a:gd name="T2" fmla="*/ 71 w 213"/>
                <a:gd name="T3" fmla="*/ 240 h 481"/>
                <a:gd name="T4" fmla="*/ 0 w 213"/>
                <a:gd name="T5" fmla="*/ 160 h 481"/>
                <a:gd name="T6" fmla="*/ 0 w 213"/>
                <a:gd name="T7" fmla="*/ 0 h 481"/>
                <a:gd name="T8" fmla="*/ 212 w 213"/>
                <a:gd name="T9" fmla="*/ 160 h 481"/>
                <a:gd name="T10" fmla="*/ 212 w 213"/>
                <a:gd name="T11" fmla="*/ 320 h 481"/>
                <a:gd name="T12" fmla="*/ 0 w 213"/>
                <a:gd name="T13" fmla="*/ 480 h 481"/>
                <a:gd name="T14" fmla="*/ 0 w 213"/>
                <a:gd name="T15" fmla="*/ 320 h 48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13"/>
                <a:gd name="T25" fmla="*/ 0 h 481"/>
                <a:gd name="T26" fmla="*/ 213 w 213"/>
                <a:gd name="T27" fmla="*/ 481 h 48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3" h="481">
                  <a:moveTo>
                    <a:pt x="0" y="320"/>
                  </a:moveTo>
                  <a:lnTo>
                    <a:pt x="71" y="240"/>
                  </a:lnTo>
                  <a:lnTo>
                    <a:pt x="0" y="160"/>
                  </a:lnTo>
                  <a:lnTo>
                    <a:pt x="0" y="0"/>
                  </a:lnTo>
                  <a:lnTo>
                    <a:pt x="212" y="160"/>
                  </a:lnTo>
                  <a:lnTo>
                    <a:pt x="212" y="320"/>
                  </a:lnTo>
                  <a:lnTo>
                    <a:pt x="0" y="480"/>
                  </a:lnTo>
                  <a:lnTo>
                    <a:pt x="0" y="320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714" name="Rectangle 40"/>
            <p:cNvSpPr>
              <a:spLocks noChangeArrowheads="1"/>
            </p:cNvSpPr>
            <p:nvPr/>
          </p:nvSpPr>
          <p:spPr bwMode="auto">
            <a:xfrm rot="5400000">
              <a:off x="2792" y="1004"/>
              <a:ext cx="384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charset="0"/>
                </a:rPr>
                <a:t>ALU</a:t>
              </a:r>
            </a:p>
          </p:txBody>
        </p:sp>
        <p:sp>
          <p:nvSpPr>
            <p:cNvPr id="69715" name="Rectangle 41"/>
            <p:cNvSpPr>
              <a:spLocks noChangeArrowheads="1"/>
            </p:cNvSpPr>
            <p:nvPr/>
          </p:nvSpPr>
          <p:spPr bwMode="auto">
            <a:xfrm>
              <a:off x="2025" y="1011"/>
              <a:ext cx="228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pPr algn="ctr"/>
              <a:r>
                <a:rPr lang="en-US" sz="1600" b="1">
                  <a:solidFill>
                    <a:schemeClr val="tx1"/>
                  </a:solidFill>
                  <a:latin typeface="Times" charset="0"/>
                </a:rPr>
                <a:t>I$</a:t>
              </a:r>
            </a:p>
          </p:txBody>
        </p:sp>
        <p:grpSp>
          <p:nvGrpSpPr>
            <p:cNvPr id="5" name="Group 42"/>
            <p:cNvGrpSpPr>
              <a:grpSpLocks/>
            </p:cNvGrpSpPr>
            <p:nvPr/>
          </p:nvGrpSpPr>
          <p:grpSpPr bwMode="auto">
            <a:xfrm>
              <a:off x="1965" y="977"/>
              <a:ext cx="340" cy="289"/>
              <a:chOff x="1935" y="1349"/>
              <a:chExt cx="340" cy="289"/>
            </a:xfrm>
          </p:grpSpPr>
          <p:sp>
            <p:nvSpPr>
              <p:cNvPr id="69734" name="Freeform 43"/>
              <p:cNvSpPr>
                <a:spLocks/>
              </p:cNvSpPr>
              <p:nvPr/>
            </p:nvSpPr>
            <p:spPr bwMode="auto">
              <a:xfrm>
                <a:off x="1935" y="1349"/>
                <a:ext cx="170" cy="289"/>
              </a:xfrm>
              <a:custGeom>
                <a:avLst/>
                <a:gdLst>
                  <a:gd name="T0" fmla="*/ 169 w 170"/>
                  <a:gd name="T1" fmla="*/ 0 h 289"/>
                  <a:gd name="T2" fmla="*/ 0 w 170"/>
                  <a:gd name="T3" fmla="*/ 0 h 289"/>
                  <a:gd name="T4" fmla="*/ 0 w 170"/>
                  <a:gd name="T5" fmla="*/ 288 h 289"/>
                  <a:gd name="T6" fmla="*/ 169 w 170"/>
                  <a:gd name="T7" fmla="*/ 288 h 28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70"/>
                  <a:gd name="T13" fmla="*/ 0 h 289"/>
                  <a:gd name="T14" fmla="*/ 170 w 170"/>
                  <a:gd name="T15" fmla="*/ 289 h 28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70" h="289">
                    <a:moveTo>
                      <a:pt x="169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9" y="288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735" name="Freeform 44"/>
              <p:cNvSpPr>
                <a:spLocks/>
              </p:cNvSpPr>
              <p:nvPr/>
            </p:nvSpPr>
            <p:spPr bwMode="auto">
              <a:xfrm>
                <a:off x="2104" y="1349"/>
                <a:ext cx="171" cy="289"/>
              </a:xfrm>
              <a:custGeom>
                <a:avLst/>
                <a:gdLst>
                  <a:gd name="T0" fmla="*/ 0 w 171"/>
                  <a:gd name="T1" fmla="*/ 0 h 289"/>
                  <a:gd name="T2" fmla="*/ 170 w 171"/>
                  <a:gd name="T3" fmla="*/ 0 h 289"/>
                  <a:gd name="T4" fmla="*/ 170 w 171"/>
                  <a:gd name="T5" fmla="*/ 288 h 289"/>
                  <a:gd name="T6" fmla="*/ 0 w 171"/>
                  <a:gd name="T7" fmla="*/ 288 h 28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71"/>
                  <a:gd name="T13" fmla="*/ 0 h 289"/>
                  <a:gd name="T14" fmla="*/ 171 w 171"/>
                  <a:gd name="T15" fmla="*/ 289 h 28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71" h="289">
                    <a:moveTo>
                      <a:pt x="0" y="0"/>
                    </a:moveTo>
                    <a:lnTo>
                      <a:pt x="170" y="0"/>
                    </a:lnTo>
                    <a:lnTo>
                      <a:pt x="170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9717" name="Rectangle 45"/>
            <p:cNvSpPr>
              <a:spLocks noChangeArrowheads="1"/>
            </p:cNvSpPr>
            <p:nvPr/>
          </p:nvSpPr>
          <p:spPr bwMode="auto">
            <a:xfrm>
              <a:off x="2406" y="984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charset="0"/>
                </a:rPr>
                <a:t>Reg</a:t>
              </a:r>
            </a:p>
          </p:txBody>
        </p:sp>
        <p:sp>
          <p:nvSpPr>
            <p:cNvPr id="69718" name="Freeform 46"/>
            <p:cNvSpPr>
              <a:spLocks/>
            </p:cNvSpPr>
            <p:nvPr/>
          </p:nvSpPr>
          <p:spPr bwMode="auto">
            <a:xfrm>
              <a:off x="2425" y="977"/>
              <a:ext cx="149" cy="289"/>
            </a:xfrm>
            <a:custGeom>
              <a:avLst/>
              <a:gdLst>
                <a:gd name="T0" fmla="*/ 148 w 149"/>
                <a:gd name="T1" fmla="*/ 0 h 289"/>
                <a:gd name="T2" fmla="*/ 0 w 149"/>
                <a:gd name="T3" fmla="*/ 0 h 289"/>
                <a:gd name="T4" fmla="*/ 0 w 149"/>
                <a:gd name="T5" fmla="*/ 288 h 289"/>
                <a:gd name="T6" fmla="*/ 148 w 149"/>
                <a:gd name="T7" fmla="*/ 288 h 28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49"/>
                <a:gd name="T13" fmla="*/ 0 h 289"/>
                <a:gd name="T14" fmla="*/ 149 w 149"/>
                <a:gd name="T15" fmla="*/ 289 h 28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49" h="289">
                  <a:moveTo>
                    <a:pt x="148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148" y="288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719" name="Freeform 47"/>
            <p:cNvSpPr>
              <a:spLocks/>
            </p:cNvSpPr>
            <p:nvPr/>
          </p:nvSpPr>
          <p:spPr bwMode="auto">
            <a:xfrm>
              <a:off x="2573" y="977"/>
              <a:ext cx="148" cy="289"/>
            </a:xfrm>
            <a:custGeom>
              <a:avLst/>
              <a:gdLst>
                <a:gd name="T0" fmla="*/ 0 w 148"/>
                <a:gd name="T1" fmla="*/ 0 h 289"/>
                <a:gd name="T2" fmla="*/ 147 w 148"/>
                <a:gd name="T3" fmla="*/ 0 h 289"/>
                <a:gd name="T4" fmla="*/ 147 w 148"/>
                <a:gd name="T5" fmla="*/ 288 h 289"/>
                <a:gd name="T6" fmla="*/ 0 w 148"/>
                <a:gd name="T7" fmla="*/ 288 h 28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48"/>
                <a:gd name="T13" fmla="*/ 0 h 289"/>
                <a:gd name="T14" fmla="*/ 148 w 148"/>
                <a:gd name="T15" fmla="*/ 289 h 28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48" h="289">
                  <a:moveTo>
                    <a:pt x="0" y="0"/>
                  </a:moveTo>
                  <a:lnTo>
                    <a:pt x="147" y="0"/>
                  </a:lnTo>
                  <a:lnTo>
                    <a:pt x="147" y="288"/>
                  </a:lnTo>
                  <a:lnTo>
                    <a:pt x="0" y="288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720" name="Line 48"/>
            <p:cNvSpPr>
              <a:spLocks noChangeShapeType="1"/>
            </p:cNvSpPr>
            <p:nvPr/>
          </p:nvSpPr>
          <p:spPr bwMode="auto">
            <a:xfrm>
              <a:off x="2310" y="1121"/>
              <a:ext cx="9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721" name="Freeform 49"/>
            <p:cNvSpPr>
              <a:spLocks/>
            </p:cNvSpPr>
            <p:nvPr/>
          </p:nvSpPr>
          <p:spPr bwMode="auto">
            <a:xfrm>
              <a:off x="2372" y="1025"/>
              <a:ext cx="48" cy="97"/>
            </a:xfrm>
            <a:custGeom>
              <a:avLst/>
              <a:gdLst>
                <a:gd name="T0" fmla="*/ 0 w 48"/>
                <a:gd name="T1" fmla="*/ 96 h 97"/>
                <a:gd name="T2" fmla="*/ 0 w 48"/>
                <a:gd name="T3" fmla="*/ 0 h 97"/>
                <a:gd name="T4" fmla="*/ 47 w 48"/>
                <a:gd name="T5" fmla="*/ 0 h 97"/>
                <a:gd name="T6" fmla="*/ 47 w 48"/>
                <a:gd name="T7" fmla="*/ 0 h 9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8"/>
                <a:gd name="T13" fmla="*/ 0 h 97"/>
                <a:gd name="T14" fmla="*/ 48 w 48"/>
                <a:gd name="T15" fmla="*/ 97 h 9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8" h="97">
                  <a:moveTo>
                    <a:pt x="0" y="96"/>
                  </a:moveTo>
                  <a:lnTo>
                    <a:pt x="0" y="0"/>
                  </a:lnTo>
                  <a:lnTo>
                    <a:pt x="47" y="0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722" name="Line 50"/>
            <p:cNvSpPr>
              <a:spLocks noChangeShapeType="1"/>
            </p:cNvSpPr>
            <p:nvPr/>
          </p:nvSpPr>
          <p:spPr bwMode="auto">
            <a:xfrm>
              <a:off x="2726" y="1025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723" name="Rectangle 51"/>
            <p:cNvSpPr>
              <a:spLocks noChangeArrowheads="1"/>
            </p:cNvSpPr>
            <p:nvPr/>
          </p:nvSpPr>
          <p:spPr bwMode="auto">
            <a:xfrm>
              <a:off x="3255" y="1021"/>
              <a:ext cx="302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charset="0"/>
                </a:rPr>
                <a:t> D$</a:t>
              </a:r>
            </a:p>
          </p:txBody>
        </p:sp>
        <p:sp>
          <p:nvSpPr>
            <p:cNvPr id="69724" name="Rectangle 52"/>
            <p:cNvSpPr>
              <a:spLocks noChangeArrowheads="1"/>
            </p:cNvSpPr>
            <p:nvPr/>
          </p:nvSpPr>
          <p:spPr bwMode="auto">
            <a:xfrm>
              <a:off x="3715" y="979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charset="0"/>
                </a:rPr>
                <a:t>Reg</a:t>
              </a:r>
            </a:p>
          </p:txBody>
        </p:sp>
        <p:sp>
          <p:nvSpPr>
            <p:cNvPr id="69725" name="Freeform 53"/>
            <p:cNvSpPr>
              <a:spLocks/>
            </p:cNvSpPr>
            <p:nvPr/>
          </p:nvSpPr>
          <p:spPr bwMode="auto">
            <a:xfrm>
              <a:off x="3883" y="977"/>
              <a:ext cx="143" cy="289"/>
            </a:xfrm>
            <a:custGeom>
              <a:avLst/>
              <a:gdLst>
                <a:gd name="T0" fmla="*/ 0 w 143"/>
                <a:gd name="T1" fmla="*/ 0 h 289"/>
                <a:gd name="T2" fmla="*/ 142 w 143"/>
                <a:gd name="T3" fmla="*/ 0 h 289"/>
                <a:gd name="T4" fmla="*/ 142 w 143"/>
                <a:gd name="T5" fmla="*/ 288 h 289"/>
                <a:gd name="T6" fmla="*/ 0 w 143"/>
                <a:gd name="T7" fmla="*/ 288 h 28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43"/>
                <a:gd name="T13" fmla="*/ 0 h 289"/>
                <a:gd name="T14" fmla="*/ 143 w 143"/>
                <a:gd name="T15" fmla="*/ 289 h 28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43" h="289">
                  <a:moveTo>
                    <a:pt x="0" y="0"/>
                  </a:moveTo>
                  <a:lnTo>
                    <a:pt x="142" y="0"/>
                  </a:lnTo>
                  <a:lnTo>
                    <a:pt x="142" y="288"/>
                  </a:lnTo>
                  <a:lnTo>
                    <a:pt x="0" y="288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726" name="Line 54"/>
            <p:cNvSpPr>
              <a:spLocks noChangeShapeType="1"/>
            </p:cNvSpPr>
            <p:nvPr/>
          </p:nvSpPr>
          <p:spPr bwMode="auto">
            <a:xfrm>
              <a:off x="3595" y="1121"/>
              <a:ext cx="13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727" name="Line 55"/>
            <p:cNvSpPr>
              <a:spLocks noChangeShapeType="1"/>
            </p:cNvSpPr>
            <p:nvPr/>
          </p:nvSpPr>
          <p:spPr bwMode="auto">
            <a:xfrm>
              <a:off x="3111" y="1121"/>
              <a:ext cx="15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728" name="Freeform 56"/>
            <p:cNvSpPr>
              <a:spLocks/>
            </p:cNvSpPr>
            <p:nvPr/>
          </p:nvSpPr>
          <p:spPr bwMode="auto">
            <a:xfrm>
              <a:off x="3232" y="1121"/>
              <a:ext cx="431" cy="193"/>
            </a:xfrm>
            <a:custGeom>
              <a:avLst/>
              <a:gdLst>
                <a:gd name="T0" fmla="*/ 0 w 431"/>
                <a:gd name="T1" fmla="*/ 0 h 193"/>
                <a:gd name="T2" fmla="*/ 0 w 431"/>
                <a:gd name="T3" fmla="*/ 192 h 193"/>
                <a:gd name="T4" fmla="*/ 391 w 431"/>
                <a:gd name="T5" fmla="*/ 192 h 193"/>
                <a:gd name="T6" fmla="*/ 391 w 431"/>
                <a:gd name="T7" fmla="*/ 64 h 193"/>
                <a:gd name="T8" fmla="*/ 430 w 431"/>
                <a:gd name="T9" fmla="*/ 0 h 1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31"/>
                <a:gd name="T16" fmla="*/ 0 h 193"/>
                <a:gd name="T17" fmla="*/ 431 w 431"/>
                <a:gd name="T18" fmla="*/ 193 h 1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31" h="193">
                  <a:moveTo>
                    <a:pt x="0" y="0"/>
                  </a:moveTo>
                  <a:lnTo>
                    <a:pt x="0" y="192"/>
                  </a:lnTo>
                  <a:lnTo>
                    <a:pt x="391" y="192"/>
                  </a:lnTo>
                  <a:lnTo>
                    <a:pt x="391" y="64"/>
                  </a:lnTo>
                  <a:lnTo>
                    <a:pt x="430" y="0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729" name="Line 57"/>
            <p:cNvSpPr>
              <a:spLocks noChangeShapeType="1"/>
            </p:cNvSpPr>
            <p:nvPr/>
          </p:nvSpPr>
          <p:spPr bwMode="auto">
            <a:xfrm>
              <a:off x="2726" y="1217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730" name="Freeform 58"/>
            <p:cNvSpPr>
              <a:spLocks/>
            </p:cNvSpPr>
            <p:nvPr/>
          </p:nvSpPr>
          <p:spPr bwMode="auto">
            <a:xfrm>
              <a:off x="2819" y="1116"/>
              <a:ext cx="337" cy="278"/>
            </a:xfrm>
            <a:custGeom>
              <a:avLst/>
              <a:gdLst>
                <a:gd name="T0" fmla="*/ 0 w 337"/>
                <a:gd name="T1" fmla="*/ 101 h 278"/>
                <a:gd name="T2" fmla="*/ 0 w 337"/>
                <a:gd name="T3" fmla="*/ 277 h 278"/>
                <a:gd name="T4" fmla="*/ 294 w 337"/>
                <a:gd name="T5" fmla="*/ 277 h 278"/>
                <a:gd name="T6" fmla="*/ 294 w 337"/>
                <a:gd name="T7" fmla="*/ 90 h 278"/>
                <a:gd name="T8" fmla="*/ 336 w 337"/>
                <a:gd name="T9" fmla="*/ 0 h 27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37"/>
                <a:gd name="T16" fmla="*/ 0 h 278"/>
                <a:gd name="T17" fmla="*/ 337 w 337"/>
                <a:gd name="T18" fmla="*/ 278 h 27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37" h="278">
                  <a:moveTo>
                    <a:pt x="0" y="101"/>
                  </a:moveTo>
                  <a:lnTo>
                    <a:pt x="0" y="277"/>
                  </a:lnTo>
                  <a:lnTo>
                    <a:pt x="294" y="277"/>
                  </a:lnTo>
                  <a:lnTo>
                    <a:pt x="294" y="90"/>
                  </a:lnTo>
                  <a:lnTo>
                    <a:pt x="336" y="0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6" name="Group 59"/>
            <p:cNvGrpSpPr>
              <a:grpSpLocks/>
            </p:cNvGrpSpPr>
            <p:nvPr/>
          </p:nvGrpSpPr>
          <p:grpSpPr bwMode="auto">
            <a:xfrm>
              <a:off x="3265" y="955"/>
              <a:ext cx="325" cy="289"/>
              <a:chOff x="3671" y="1797"/>
              <a:chExt cx="325" cy="289"/>
            </a:xfrm>
          </p:grpSpPr>
          <p:sp>
            <p:nvSpPr>
              <p:cNvPr id="69732" name="Freeform 60"/>
              <p:cNvSpPr>
                <a:spLocks/>
              </p:cNvSpPr>
              <p:nvPr/>
            </p:nvSpPr>
            <p:spPr bwMode="auto">
              <a:xfrm>
                <a:off x="3671" y="1797"/>
                <a:ext cx="162" cy="289"/>
              </a:xfrm>
              <a:custGeom>
                <a:avLst/>
                <a:gdLst>
                  <a:gd name="T0" fmla="*/ 161 w 162"/>
                  <a:gd name="T1" fmla="*/ 0 h 289"/>
                  <a:gd name="T2" fmla="*/ 0 w 162"/>
                  <a:gd name="T3" fmla="*/ 0 h 289"/>
                  <a:gd name="T4" fmla="*/ 0 w 162"/>
                  <a:gd name="T5" fmla="*/ 288 h 289"/>
                  <a:gd name="T6" fmla="*/ 161 w 162"/>
                  <a:gd name="T7" fmla="*/ 288 h 28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62"/>
                  <a:gd name="T13" fmla="*/ 0 h 289"/>
                  <a:gd name="T14" fmla="*/ 162 w 162"/>
                  <a:gd name="T15" fmla="*/ 289 h 28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62" h="289">
                    <a:moveTo>
                      <a:pt x="16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1" y="288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733" name="Freeform 61"/>
              <p:cNvSpPr>
                <a:spLocks/>
              </p:cNvSpPr>
              <p:nvPr/>
            </p:nvSpPr>
            <p:spPr bwMode="auto">
              <a:xfrm>
                <a:off x="3832" y="1797"/>
                <a:ext cx="164" cy="289"/>
              </a:xfrm>
              <a:custGeom>
                <a:avLst/>
                <a:gdLst>
                  <a:gd name="T0" fmla="*/ 0 w 164"/>
                  <a:gd name="T1" fmla="*/ 0 h 289"/>
                  <a:gd name="T2" fmla="*/ 163 w 164"/>
                  <a:gd name="T3" fmla="*/ 0 h 289"/>
                  <a:gd name="T4" fmla="*/ 163 w 164"/>
                  <a:gd name="T5" fmla="*/ 288 h 289"/>
                  <a:gd name="T6" fmla="*/ 0 w 164"/>
                  <a:gd name="T7" fmla="*/ 288 h 28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64"/>
                  <a:gd name="T13" fmla="*/ 0 h 289"/>
                  <a:gd name="T14" fmla="*/ 164 w 164"/>
                  <a:gd name="T15" fmla="*/ 289 h 28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64" h="289">
                    <a:moveTo>
                      <a:pt x="0" y="0"/>
                    </a:moveTo>
                    <a:lnTo>
                      <a:pt x="163" y="0"/>
                    </a:lnTo>
                    <a:lnTo>
                      <a:pt x="163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7" name="Group 62"/>
          <p:cNvGrpSpPr>
            <a:grpSpLocks/>
          </p:cNvGrpSpPr>
          <p:nvPr/>
        </p:nvGrpSpPr>
        <p:grpSpPr bwMode="auto">
          <a:xfrm>
            <a:off x="3657600" y="3032850"/>
            <a:ext cx="3527425" cy="685800"/>
            <a:chOff x="3202" y="2544"/>
            <a:chExt cx="2222" cy="432"/>
          </a:xfrm>
        </p:grpSpPr>
        <p:grpSp>
          <p:nvGrpSpPr>
            <p:cNvPr id="8" name="Group 63"/>
            <p:cNvGrpSpPr>
              <a:grpSpLocks/>
            </p:cNvGrpSpPr>
            <p:nvPr/>
          </p:nvGrpSpPr>
          <p:grpSpPr bwMode="auto">
            <a:xfrm>
              <a:off x="3202" y="2559"/>
              <a:ext cx="497" cy="417"/>
              <a:chOff x="2115" y="2560"/>
              <a:chExt cx="497" cy="417"/>
            </a:xfrm>
          </p:grpSpPr>
          <p:sp>
            <p:nvSpPr>
              <p:cNvPr id="69710" name="AutoShape 64"/>
              <p:cNvSpPr>
                <a:spLocks noChangeArrowheads="1"/>
              </p:cNvSpPr>
              <p:nvPr/>
            </p:nvSpPr>
            <p:spPr bwMode="auto">
              <a:xfrm>
                <a:off x="2115" y="2560"/>
                <a:ext cx="490" cy="417"/>
              </a:xfrm>
              <a:prstGeom prst="cloudCallout">
                <a:avLst>
                  <a:gd name="adj1" fmla="val -28569"/>
                  <a:gd name="adj2" fmla="val 42088"/>
                </a:avLst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 sz="3200">
                  <a:solidFill>
                    <a:schemeClr val="tx1"/>
                  </a:solidFill>
                  <a:latin typeface="Arial" pitchFamily="34" charset="0"/>
                </a:endParaRPr>
              </a:p>
            </p:txBody>
          </p:sp>
          <p:sp>
            <p:nvSpPr>
              <p:cNvPr id="69711" name="Text Box 65"/>
              <p:cNvSpPr txBox="1">
                <a:spLocks noChangeArrowheads="1"/>
              </p:cNvSpPr>
              <p:nvPr/>
            </p:nvSpPr>
            <p:spPr bwMode="auto">
              <a:xfrm>
                <a:off x="2177" y="2573"/>
                <a:ext cx="435" cy="40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800" b="1">
                    <a:solidFill>
                      <a:schemeClr val="tx1"/>
                    </a:solidFill>
                    <a:latin typeface="Arial" pitchFamily="34" charset="0"/>
                  </a:rPr>
                  <a:t>bubble</a:t>
                </a:r>
              </a:p>
            </p:txBody>
          </p:sp>
        </p:grpSp>
        <p:grpSp>
          <p:nvGrpSpPr>
            <p:cNvPr id="9" name="Group 66"/>
            <p:cNvGrpSpPr>
              <a:grpSpLocks/>
            </p:cNvGrpSpPr>
            <p:nvPr/>
          </p:nvGrpSpPr>
          <p:grpSpPr bwMode="auto">
            <a:xfrm>
              <a:off x="3600" y="2544"/>
              <a:ext cx="497" cy="417"/>
              <a:chOff x="2115" y="2560"/>
              <a:chExt cx="497" cy="417"/>
            </a:xfrm>
          </p:grpSpPr>
          <p:sp>
            <p:nvSpPr>
              <p:cNvPr id="69708" name="AutoShape 67"/>
              <p:cNvSpPr>
                <a:spLocks noChangeArrowheads="1"/>
              </p:cNvSpPr>
              <p:nvPr/>
            </p:nvSpPr>
            <p:spPr bwMode="auto">
              <a:xfrm>
                <a:off x="2115" y="2560"/>
                <a:ext cx="490" cy="417"/>
              </a:xfrm>
              <a:prstGeom prst="cloudCallout">
                <a:avLst>
                  <a:gd name="adj1" fmla="val -28569"/>
                  <a:gd name="adj2" fmla="val 42088"/>
                </a:avLst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 sz="3200">
                  <a:solidFill>
                    <a:schemeClr val="tx1"/>
                  </a:solidFill>
                  <a:latin typeface="Arial" pitchFamily="34" charset="0"/>
                </a:endParaRPr>
              </a:p>
            </p:txBody>
          </p:sp>
          <p:sp>
            <p:nvSpPr>
              <p:cNvPr id="69709" name="Text Box 68"/>
              <p:cNvSpPr txBox="1">
                <a:spLocks noChangeArrowheads="1"/>
              </p:cNvSpPr>
              <p:nvPr/>
            </p:nvSpPr>
            <p:spPr bwMode="auto">
              <a:xfrm>
                <a:off x="2177" y="2573"/>
                <a:ext cx="435" cy="40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800" b="1">
                    <a:solidFill>
                      <a:schemeClr val="tx1"/>
                    </a:solidFill>
                    <a:latin typeface="Arial" pitchFamily="34" charset="0"/>
                  </a:rPr>
                  <a:t>bubble</a:t>
                </a:r>
              </a:p>
            </p:txBody>
          </p:sp>
        </p:grpSp>
        <p:grpSp>
          <p:nvGrpSpPr>
            <p:cNvPr id="10" name="Group 69"/>
            <p:cNvGrpSpPr>
              <a:grpSpLocks/>
            </p:cNvGrpSpPr>
            <p:nvPr/>
          </p:nvGrpSpPr>
          <p:grpSpPr bwMode="auto">
            <a:xfrm>
              <a:off x="4032" y="2544"/>
              <a:ext cx="497" cy="417"/>
              <a:chOff x="2115" y="2560"/>
              <a:chExt cx="497" cy="417"/>
            </a:xfrm>
          </p:grpSpPr>
          <p:sp>
            <p:nvSpPr>
              <p:cNvPr id="69706" name="AutoShape 70"/>
              <p:cNvSpPr>
                <a:spLocks noChangeArrowheads="1"/>
              </p:cNvSpPr>
              <p:nvPr/>
            </p:nvSpPr>
            <p:spPr bwMode="auto">
              <a:xfrm>
                <a:off x="2115" y="2560"/>
                <a:ext cx="490" cy="417"/>
              </a:xfrm>
              <a:prstGeom prst="cloudCallout">
                <a:avLst>
                  <a:gd name="adj1" fmla="val -28569"/>
                  <a:gd name="adj2" fmla="val 42088"/>
                </a:avLst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 sz="3200">
                  <a:solidFill>
                    <a:schemeClr val="tx1"/>
                  </a:solidFill>
                  <a:latin typeface="Arial" pitchFamily="34" charset="0"/>
                </a:endParaRPr>
              </a:p>
            </p:txBody>
          </p:sp>
          <p:sp>
            <p:nvSpPr>
              <p:cNvPr id="69707" name="Text Box 71"/>
              <p:cNvSpPr txBox="1">
                <a:spLocks noChangeArrowheads="1"/>
              </p:cNvSpPr>
              <p:nvPr/>
            </p:nvSpPr>
            <p:spPr bwMode="auto">
              <a:xfrm>
                <a:off x="2177" y="2573"/>
                <a:ext cx="435" cy="40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800" b="1">
                    <a:solidFill>
                      <a:schemeClr val="tx1"/>
                    </a:solidFill>
                    <a:latin typeface="Arial" pitchFamily="34" charset="0"/>
                  </a:rPr>
                  <a:t>bubble</a:t>
                </a:r>
              </a:p>
            </p:txBody>
          </p:sp>
        </p:grpSp>
        <p:grpSp>
          <p:nvGrpSpPr>
            <p:cNvPr id="11" name="Group 72"/>
            <p:cNvGrpSpPr>
              <a:grpSpLocks/>
            </p:cNvGrpSpPr>
            <p:nvPr/>
          </p:nvGrpSpPr>
          <p:grpSpPr bwMode="auto">
            <a:xfrm>
              <a:off x="4495" y="2544"/>
              <a:ext cx="497" cy="417"/>
              <a:chOff x="2115" y="2560"/>
              <a:chExt cx="497" cy="417"/>
            </a:xfrm>
          </p:grpSpPr>
          <p:sp>
            <p:nvSpPr>
              <p:cNvPr id="69704" name="AutoShape 73"/>
              <p:cNvSpPr>
                <a:spLocks noChangeArrowheads="1"/>
              </p:cNvSpPr>
              <p:nvPr/>
            </p:nvSpPr>
            <p:spPr bwMode="auto">
              <a:xfrm>
                <a:off x="2115" y="2560"/>
                <a:ext cx="490" cy="417"/>
              </a:xfrm>
              <a:prstGeom prst="cloudCallout">
                <a:avLst>
                  <a:gd name="adj1" fmla="val -28569"/>
                  <a:gd name="adj2" fmla="val 42088"/>
                </a:avLst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 sz="3200">
                  <a:solidFill>
                    <a:schemeClr val="tx1"/>
                  </a:solidFill>
                  <a:latin typeface="Arial" pitchFamily="34" charset="0"/>
                </a:endParaRPr>
              </a:p>
            </p:txBody>
          </p:sp>
          <p:sp>
            <p:nvSpPr>
              <p:cNvPr id="69705" name="Text Box 74"/>
              <p:cNvSpPr txBox="1">
                <a:spLocks noChangeArrowheads="1"/>
              </p:cNvSpPr>
              <p:nvPr/>
            </p:nvSpPr>
            <p:spPr bwMode="auto">
              <a:xfrm>
                <a:off x="2177" y="2573"/>
                <a:ext cx="435" cy="40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800" b="1">
                    <a:solidFill>
                      <a:schemeClr val="tx1"/>
                    </a:solidFill>
                    <a:latin typeface="Arial" pitchFamily="34" charset="0"/>
                  </a:rPr>
                  <a:t>bubble</a:t>
                </a:r>
              </a:p>
            </p:txBody>
          </p:sp>
        </p:grpSp>
        <p:grpSp>
          <p:nvGrpSpPr>
            <p:cNvPr id="12" name="Group 75"/>
            <p:cNvGrpSpPr>
              <a:grpSpLocks/>
            </p:cNvGrpSpPr>
            <p:nvPr/>
          </p:nvGrpSpPr>
          <p:grpSpPr bwMode="auto">
            <a:xfrm>
              <a:off x="4927" y="2544"/>
              <a:ext cx="497" cy="417"/>
              <a:chOff x="2115" y="2560"/>
              <a:chExt cx="497" cy="417"/>
            </a:xfrm>
          </p:grpSpPr>
          <p:sp>
            <p:nvSpPr>
              <p:cNvPr id="69702" name="AutoShape 76"/>
              <p:cNvSpPr>
                <a:spLocks noChangeArrowheads="1"/>
              </p:cNvSpPr>
              <p:nvPr/>
            </p:nvSpPr>
            <p:spPr bwMode="auto">
              <a:xfrm>
                <a:off x="2115" y="2560"/>
                <a:ext cx="490" cy="417"/>
              </a:xfrm>
              <a:prstGeom prst="cloudCallout">
                <a:avLst>
                  <a:gd name="adj1" fmla="val -28569"/>
                  <a:gd name="adj2" fmla="val 42088"/>
                </a:avLst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 sz="3200">
                  <a:solidFill>
                    <a:schemeClr val="tx1"/>
                  </a:solidFill>
                  <a:latin typeface="Arial" pitchFamily="34" charset="0"/>
                </a:endParaRPr>
              </a:p>
            </p:txBody>
          </p:sp>
          <p:sp>
            <p:nvSpPr>
              <p:cNvPr id="69703" name="Text Box 77"/>
              <p:cNvSpPr txBox="1">
                <a:spLocks noChangeArrowheads="1"/>
              </p:cNvSpPr>
              <p:nvPr/>
            </p:nvSpPr>
            <p:spPr bwMode="auto">
              <a:xfrm>
                <a:off x="2177" y="2573"/>
                <a:ext cx="435" cy="40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800" b="1">
                    <a:solidFill>
                      <a:schemeClr val="tx1"/>
                    </a:solidFill>
                    <a:latin typeface="Arial" pitchFamily="34" charset="0"/>
                  </a:rPr>
                  <a:t>bubble</a:t>
                </a:r>
              </a:p>
            </p:txBody>
          </p:sp>
        </p:grpSp>
      </p:grpSp>
      <p:sp>
        <p:nvSpPr>
          <p:cNvPr id="69643" name="Freeform 78"/>
          <p:cNvSpPr>
            <a:spLocks/>
          </p:cNvSpPr>
          <p:nvPr/>
        </p:nvSpPr>
        <p:spPr bwMode="auto">
          <a:xfrm>
            <a:off x="2909888" y="2070825"/>
            <a:ext cx="3733800" cy="4321175"/>
          </a:xfrm>
          <a:custGeom>
            <a:avLst/>
            <a:gdLst>
              <a:gd name="T0" fmla="*/ 17463 w 2352"/>
              <a:gd name="T1" fmla="*/ 404813 h 2722"/>
              <a:gd name="T2" fmla="*/ 288925 w 2352"/>
              <a:gd name="T3" fmla="*/ 992188 h 2722"/>
              <a:gd name="T4" fmla="*/ 500063 w 2352"/>
              <a:gd name="T5" fmla="*/ 1298575 h 2722"/>
              <a:gd name="T6" fmla="*/ 606425 w 2352"/>
              <a:gd name="T7" fmla="*/ 1439863 h 2722"/>
              <a:gd name="T8" fmla="*/ 817563 w 2352"/>
              <a:gd name="T9" fmla="*/ 1639888 h 2722"/>
              <a:gd name="T10" fmla="*/ 935038 w 2352"/>
              <a:gd name="T11" fmla="*/ 1757363 h 2722"/>
              <a:gd name="T12" fmla="*/ 1146175 w 2352"/>
              <a:gd name="T13" fmla="*/ 1992313 h 2722"/>
              <a:gd name="T14" fmla="*/ 1228725 w 2352"/>
              <a:gd name="T15" fmla="*/ 2085975 h 2722"/>
              <a:gd name="T16" fmla="*/ 1370013 w 2352"/>
              <a:gd name="T17" fmla="*/ 2239963 h 2722"/>
              <a:gd name="T18" fmla="*/ 1404938 w 2352"/>
              <a:gd name="T19" fmla="*/ 2309813 h 2722"/>
              <a:gd name="T20" fmla="*/ 1570038 w 2352"/>
              <a:gd name="T21" fmla="*/ 2557463 h 2722"/>
              <a:gd name="T22" fmla="*/ 1781175 w 2352"/>
              <a:gd name="T23" fmla="*/ 2838450 h 2722"/>
              <a:gd name="T24" fmla="*/ 2122488 w 2352"/>
              <a:gd name="T25" fmla="*/ 3203575 h 2722"/>
              <a:gd name="T26" fmla="*/ 2451100 w 2352"/>
              <a:gd name="T27" fmla="*/ 3532188 h 2722"/>
              <a:gd name="T28" fmla="*/ 2605088 w 2352"/>
              <a:gd name="T29" fmla="*/ 3709988 h 2722"/>
              <a:gd name="T30" fmla="*/ 2709863 w 2352"/>
              <a:gd name="T31" fmla="*/ 3803650 h 2722"/>
              <a:gd name="T32" fmla="*/ 2805113 w 2352"/>
              <a:gd name="T33" fmla="*/ 3886200 h 2722"/>
              <a:gd name="T34" fmla="*/ 2946400 w 2352"/>
              <a:gd name="T35" fmla="*/ 4049713 h 2722"/>
              <a:gd name="T36" fmla="*/ 3144838 w 2352"/>
              <a:gd name="T37" fmla="*/ 4191000 h 2722"/>
              <a:gd name="T38" fmla="*/ 3533775 w 2352"/>
              <a:gd name="T39" fmla="*/ 4308475 h 2722"/>
              <a:gd name="T40" fmla="*/ 3698875 w 2352"/>
              <a:gd name="T41" fmla="*/ 4238625 h 2722"/>
              <a:gd name="T42" fmla="*/ 3675063 w 2352"/>
              <a:gd name="T43" fmla="*/ 3732213 h 2722"/>
              <a:gd name="T44" fmla="*/ 3544888 w 2352"/>
              <a:gd name="T45" fmla="*/ 3579813 h 2722"/>
              <a:gd name="T46" fmla="*/ 3216275 w 2352"/>
              <a:gd name="T47" fmla="*/ 3297238 h 2722"/>
              <a:gd name="T48" fmla="*/ 2863850 w 2352"/>
              <a:gd name="T49" fmla="*/ 2933700 h 2722"/>
              <a:gd name="T50" fmla="*/ 2487613 w 2352"/>
              <a:gd name="T51" fmla="*/ 2544763 h 2722"/>
              <a:gd name="T52" fmla="*/ 2357438 w 2352"/>
              <a:gd name="T53" fmla="*/ 2357438 h 2722"/>
              <a:gd name="T54" fmla="*/ 2216150 w 2352"/>
              <a:gd name="T55" fmla="*/ 2144713 h 2722"/>
              <a:gd name="T56" fmla="*/ 2063750 w 2352"/>
              <a:gd name="T57" fmla="*/ 1885950 h 2722"/>
              <a:gd name="T58" fmla="*/ 2005013 w 2352"/>
              <a:gd name="T59" fmla="*/ 1816100 h 2722"/>
              <a:gd name="T60" fmla="*/ 1604963 w 2352"/>
              <a:gd name="T61" fmla="*/ 1357313 h 2722"/>
              <a:gd name="T62" fmla="*/ 1500188 w 2352"/>
              <a:gd name="T63" fmla="*/ 1250950 h 2722"/>
              <a:gd name="T64" fmla="*/ 958850 w 2352"/>
              <a:gd name="T65" fmla="*/ 769938 h 2722"/>
              <a:gd name="T66" fmla="*/ 735013 w 2352"/>
              <a:gd name="T67" fmla="*/ 381000 h 2722"/>
              <a:gd name="T68" fmla="*/ 500063 w 2352"/>
              <a:gd name="T69" fmla="*/ 98425 h 2722"/>
              <a:gd name="T70" fmla="*/ 265113 w 2352"/>
              <a:gd name="T71" fmla="*/ 4763 h 2722"/>
              <a:gd name="T72" fmla="*/ 53975 w 2352"/>
              <a:gd name="T73" fmla="*/ 252413 h 2722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2352"/>
              <a:gd name="T112" fmla="*/ 0 h 2722"/>
              <a:gd name="T113" fmla="*/ 2352 w 2352"/>
              <a:gd name="T114" fmla="*/ 2722 h 2722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2352" h="2722">
                <a:moveTo>
                  <a:pt x="34" y="159"/>
                </a:moveTo>
                <a:cubicBezTo>
                  <a:pt x="22" y="193"/>
                  <a:pt x="17" y="218"/>
                  <a:pt x="11" y="255"/>
                </a:cubicBezTo>
                <a:cubicBezTo>
                  <a:pt x="19" y="384"/>
                  <a:pt x="13" y="432"/>
                  <a:pt x="100" y="522"/>
                </a:cubicBezTo>
                <a:cubicBezTo>
                  <a:pt x="115" y="562"/>
                  <a:pt x="146" y="603"/>
                  <a:pt x="182" y="625"/>
                </a:cubicBezTo>
                <a:cubicBezTo>
                  <a:pt x="213" y="675"/>
                  <a:pt x="233" y="740"/>
                  <a:pt x="285" y="773"/>
                </a:cubicBezTo>
                <a:cubicBezTo>
                  <a:pt x="295" y="788"/>
                  <a:pt x="302" y="805"/>
                  <a:pt x="315" y="818"/>
                </a:cubicBezTo>
                <a:cubicBezTo>
                  <a:pt x="322" y="825"/>
                  <a:pt x="331" y="832"/>
                  <a:pt x="337" y="840"/>
                </a:cubicBezTo>
                <a:cubicBezTo>
                  <a:pt x="353" y="861"/>
                  <a:pt x="361" y="891"/>
                  <a:pt x="382" y="907"/>
                </a:cubicBezTo>
                <a:cubicBezTo>
                  <a:pt x="402" y="922"/>
                  <a:pt x="417" y="931"/>
                  <a:pt x="433" y="951"/>
                </a:cubicBezTo>
                <a:cubicBezTo>
                  <a:pt x="458" y="982"/>
                  <a:pt x="482" y="1010"/>
                  <a:pt x="515" y="1033"/>
                </a:cubicBezTo>
                <a:cubicBezTo>
                  <a:pt x="561" y="1100"/>
                  <a:pt x="499" y="1019"/>
                  <a:pt x="552" y="1062"/>
                </a:cubicBezTo>
                <a:cubicBezTo>
                  <a:pt x="567" y="1074"/>
                  <a:pt x="577" y="1092"/>
                  <a:pt x="589" y="1107"/>
                </a:cubicBezTo>
                <a:cubicBezTo>
                  <a:pt x="602" y="1122"/>
                  <a:pt x="648" y="1190"/>
                  <a:pt x="656" y="1196"/>
                </a:cubicBezTo>
                <a:cubicBezTo>
                  <a:pt x="695" y="1223"/>
                  <a:pt x="672" y="1205"/>
                  <a:pt x="722" y="1255"/>
                </a:cubicBezTo>
                <a:cubicBezTo>
                  <a:pt x="771" y="1304"/>
                  <a:pt x="700" y="1252"/>
                  <a:pt x="759" y="1292"/>
                </a:cubicBezTo>
                <a:cubicBezTo>
                  <a:pt x="764" y="1299"/>
                  <a:pt x="768" y="1308"/>
                  <a:pt x="774" y="1314"/>
                </a:cubicBezTo>
                <a:cubicBezTo>
                  <a:pt x="780" y="1320"/>
                  <a:pt x="790" y="1322"/>
                  <a:pt x="796" y="1329"/>
                </a:cubicBezTo>
                <a:cubicBezTo>
                  <a:pt x="825" y="1362"/>
                  <a:pt x="829" y="1388"/>
                  <a:pt x="863" y="1411"/>
                </a:cubicBezTo>
                <a:cubicBezTo>
                  <a:pt x="868" y="1418"/>
                  <a:pt x="874" y="1425"/>
                  <a:pt x="878" y="1433"/>
                </a:cubicBezTo>
                <a:cubicBezTo>
                  <a:pt x="881" y="1440"/>
                  <a:pt x="881" y="1448"/>
                  <a:pt x="885" y="1455"/>
                </a:cubicBezTo>
                <a:cubicBezTo>
                  <a:pt x="894" y="1470"/>
                  <a:pt x="915" y="1499"/>
                  <a:pt x="915" y="1499"/>
                </a:cubicBezTo>
                <a:cubicBezTo>
                  <a:pt x="924" y="1529"/>
                  <a:pt x="968" y="1584"/>
                  <a:pt x="989" y="1611"/>
                </a:cubicBezTo>
                <a:cubicBezTo>
                  <a:pt x="1020" y="1651"/>
                  <a:pt x="1042" y="1708"/>
                  <a:pt x="1078" y="1744"/>
                </a:cubicBezTo>
                <a:cubicBezTo>
                  <a:pt x="1093" y="1759"/>
                  <a:pt x="1111" y="1771"/>
                  <a:pt x="1122" y="1788"/>
                </a:cubicBezTo>
                <a:cubicBezTo>
                  <a:pt x="1145" y="1823"/>
                  <a:pt x="1184" y="1869"/>
                  <a:pt x="1219" y="1892"/>
                </a:cubicBezTo>
                <a:cubicBezTo>
                  <a:pt x="1252" y="1943"/>
                  <a:pt x="1293" y="1974"/>
                  <a:pt x="1337" y="2018"/>
                </a:cubicBezTo>
                <a:cubicBezTo>
                  <a:pt x="1350" y="2031"/>
                  <a:pt x="1352" y="2052"/>
                  <a:pt x="1367" y="2062"/>
                </a:cubicBezTo>
                <a:cubicBezTo>
                  <a:pt x="1433" y="2107"/>
                  <a:pt x="1476" y="2182"/>
                  <a:pt x="1544" y="2225"/>
                </a:cubicBezTo>
                <a:cubicBezTo>
                  <a:pt x="1566" y="2259"/>
                  <a:pt x="1597" y="2285"/>
                  <a:pt x="1626" y="2314"/>
                </a:cubicBezTo>
                <a:cubicBezTo>
                  <a:pt x="1632" y="2320"/>
                  <a:pt x="1635" y="2331"/>
                  <a:pt x="1641" y="2337"/>
                </a:cubicBezTo>
                <a:cubicBezTo>
                  <a:pt x="1647" y="2343"/>
                  <a:pt x="1657" y="2345"/>
                  <a:pt x="1663" y="2351"/>
                </a:cubicBezTo>
                <a:lnTo>
                  <a:pt x="1707" y="2396"/>
                </a:lnTo>
                <a:cubicBezTo>
                  <a:pt x="1707" y="2396"/>
                  <a:pt x="1707" y="2396"/>
                  <a:pt x="1707" y="2396"/>
                </a:cubicBezTo>
                <a:cubicBezTo>
                  <a:pt x="1722" y="2418"/>
                  <a:pt x="1767" y="2448"/>
                  <a:pt x="1767" y="2448"/>
                </a:cubicBezTo>
                <a:cubicBezTo>
                  <a:pt x="1787" y="2478"/>
                  <a:pt x="1811" y="2509"/>
                  <a:pt x="1841" y="2529"/>
                </a:cubicBezTo>
                <a:cubicBezTo>
                  <a:pt x="1846" y="2536"/>
                  <a:pt x="1849" y="2545"/>
                  <a:pt x="1856" y="2551"/>
                </a:cubicBezTo>
                <a:cubicBezTo>
                  <a:pt x="1869" y="2563"/>
                  <a:pt x="1900" y="2581"/>
                  <a:pt x="1900" y="2581"/>
                </a:cubicBezTo>
                <a:cubicBezTo>
                  <a:pt x="1920" y="2611"/>
                  <a:pt x="1950" y="2619"/>
                  <a:pt x="1981" y="2640"/>
                </a:cubicBezTo>
                <a:cubicBezTo>
                  <a:pt x="2034" y="2675"/>
                  <a:pt x="2075" y="2711"/>
                  <a:pt x="2137" y="2722"/>
                </a:cubicBezTo>
                <a:cubicBezTo>
                  <a:pt x="2167" y="2719"/>
                  <a:pt x="2197" y="2718"/>
                  <a:pt x="2226" y="2714"/>
                </a:cubicBezTo>
                <a:cubicBezTo>
                  <a:pt x="2246" y="2711"/>
                  <a:pt x="2285" y="2700"/>
                  <a:pt x="2285" y="2700"/>
                </a:cubicBezTo>
                <a:cubicBezTo>
                  <a:pt x="2300" y="2690"/>
                  <a:pt x="2325" y="2687"/>
                  <a:pt x="2330" y="2670"/>
                </a:cubicBezTo>
                <a:cubicBezTo>
                  <a:pt x="2347" y="2615"/>
                  <a:pt x="2340" y="2640"/>
                  <a:pt x="2352" y="2596"/>
                </a:cubicBezTo>
                <a:cubicBezTo>
                  <a:pt x="2346" y="2506"/>
                  <a:pt x="2343" y="2434"/>
                  <a:pt x="2315" y="2351"/>
                </a:cubicBezTo>
                <a:cubicBezTo>
                  <a:pt x="2308" y="2330"/>
                  <a:pt x="2296" y="2297"/>
                  <a:pt x="2278" y="2285"/>
                </a:cubicBezTo>
                <a:cubicBezTo>
                  <a:pt x="2263" y="2275"/>
                  <a:pt x="2233" y="2255"/>
                  <a:pt x="2233" y="2255"/>
                </a:cubicBezTo>
                <a:cubicBezTo>
                  <a:pt x="2198" y="2200"/>
                  <a:pt x="2138" y="2158"/>
                  <a:pt x="2085" y="2122"/>
                </a:cubicBezTo>
                <a:cubicBezTo>
                  <a:pt x="2068" y="2097"/>
                  <a:pt x="2055" y="2087"/>
                  <a:pt x="2026" y="2077"/>
                </a:cubicBezTo>
                <a:cubicBezTo>
                  <a:pt x="1978" y="2029"/>
                  <a:pt x="1935" y="1974"/>
                  <a:pt x="1885" y="1929"/>
                </a:cubicBezTo>
                <a:cubicBezTo>
                  <a:pt x="1857" y="1904"/>
                  <a:pt x="1835" y="1868"/>
                  <a:pt x="1804" y="1848"/>
                </a:cubicBezTo>
                <a:cubicBezTo>
                  <a:pt x="1773" y="1800"/>
                  <a:pt x="1721" y="1772"/>
                  <a:pt x="1685" y="1729"/>
                </a:cubicBezTo>
                <a:cubicBezTo>
                  <a:pt x="1651" y="1689"/>
                  <a:pt x="1611" y="1633"/>
                  <a:pt x="1567" y="1603"/>
                </a:cubicBezTo>
                <a:cubicBezTo>
                  <a:pt x="1546" y="1573"/>
                  <a:pt x="1528" y="1537"/>
                  <a:pt x="1507" y="1507"/>
                </a:cubicBezTo>
                <a:cubicBezTo>
                  <a:pt x="1501" y="1499"/>
                  <a:pt x="1492" y="1493"/>
                  <a:pt x="1485" y="1485"/>
                </a:cubicBezTo>
                <a:cubicBezTo>
                  <a:pt x="1479" y="1478"/>
                  <a:pt x="1475" y="1470"/>
                  <a:pt x="1470" y="1462"/>
                </a:cubicBezTo>
                <a:cubicBezTo>
                  <a:pt x="1455" y="1416"/>
                  <a:pt x="1424" y="1387"/>
                  <a:pt x="1396" y="1351"/>
                </a:cubicBezTo>
                <a:cubicBezTo>
                  <a:pt x="1372" y="1320"/>
                  <a:pt x="1365" y="1293"/>
                  <a:pt x="1345" y="1262"/>
                </a:cubicBezTo>
                <a:cubicBezTo>
                  <a:pt x="1329" y="1238"/>
                  <a:pt x="1317" y="1212"/>
                  <a:pt x="1300" y="1188"/>
                </a:cubicBezTo>
                <a:cubicBezTo>
                  <a:pt x="1294" y="1180"/>
                  <a:pt x="1285" y="1174"/>
                  <a:pt x="1278" y="1166"/>
                </a:cubicBezTo>
                <a:cubicBezTo>
                  <a:pt x="1272" y="1159"/>
                  <a:pt x="1268" y="1151"/>
                  <a:pt x="1263" y="1144"/>
                </a:cubicBezTo>
                <a:cubicBezTo>
                  <a:pt x="1250" y="1103"/>
                  <a:pt x="1216" y="1046"/>
                  <a:pt x="1174" y="1033"/>
                </a:cubicBezTo>
                <a:cubicBezTo>
                  <a:pt x="1136" y="979"/>
                  <a:pt x="1066" y="893"/>
                  <a:pt x="1011" y="855"/>
                </a:cubicBezTo>
                <a:cubicBezTo>
                  <a:pt x="995" y="832"/>
                  <a:pt x="961" y="795"/>
                  <a:pt x="937" y="781"/>
                </a:cubicBezTo>
                <a:cubicBezTo>
                  <a:pt x="934" y="779"/>
                  <a:pt x="948" y="791"/>
                  <a:pt x="945" y="788"/>
                </a:cubicBezTo>
                <a:cubicBezTo>
                  <a:pt x="887" y="730"/>
                  <a:pt x="798" y="703"/>
                  <a:pt x="745" y="640"/>
                </a:cubicBezTo>
                <a:cubicBezTo>
                  <a:pt x="700" y="587"/>
                  <a:pt x="647" y="540"/>
                  <a:pt x="604" y="485"/>
                </a:cubicBezTo>
                <a:cubicBezTo>
                  <a:pt x="561" y="429"/>
                  <a:pt x="531" y="365"/>
                  <a:pt x="493" y="307"/>
                </a:cubicBezTo>
                <a:cubicBezTo>
                  <a:pt x="479" y="286"/>
                  <a:pt x="478" y="262"/>
                  <a:pt x="463" y="240"/>
                </a:cubicBezTo>
                <a:cubicBezTo>
                  <a:pt x="445" y="185"/>
                  <a:pt x="401" y="125"/>
                  <a:pt x="352" y="92"/>
                </a:cubicBezTo>
                <a:cubicBezTo>
                  <a:pt x="325" y="53"/>
                  <a:pt x="352" y="83"/>
                  <a:pt x="315" y="62"/>
                </a:cubicBezTo>
                <a:cubicBezTo>
                  <a:pt x="300" y="53"/>
                  <a:pt x="288" y="39"/>
                  <a:pt x="271" y="33"/>
                </a:cubicBezTo>
                <a:cubicBezTo>
                  <a:pt x="236" y="21"/>
                  <a:pt x="202" y="14"/>
                  <a:pt x="167" y="3"/>
                </a:cubicBezTo>
                <a:cubicBezTo>
                  <a:pt x="87" y="9"/>
                  <a:pt x="61" y="0"/>
                  <a:pt x="19" y="62"/>
                </a:cubicBezTo>
                <a:cubicBezTo>
                  <a:pt x="26" y="170"/>
                  <a:pt x="0" y="189"/>
                  <a:pt x="34" y="159"/>
                </a:cubicBezTo>
                <a:close/>
              </a:path>
            </a:pathLst>
          </a:custGeom>
          <a:noFill/>
          <a:ln w="2857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3" name="Group 79"/>
          <p:cNvGrpSpPr>
            <a:grpSpLocks/>
          </p:cNvGrpSpPr>
          <p:nvPr/>
        </p:nvGrpSpPr>
        <p:grpSpPr bwMode="auto">
          <a:xfrm>
            <a:off x="4495800" y="3871050"/>
            <a:ext cx="3297238" cy="814388"/>
            <a:chOff x="1965" y="881"/>
            <a:chExt cx="2077" cy="513"/>
          </a:xfrm>
        </p:grpSpPr>
        <p:sp>
          <p:nvSpPr>
            <p:cNvPr id="69673" name="Freeform 80" descr="25%"/>
            <p:cNvSpPr>
              <a:spLocks/>
            </p:cNvSpPr>
            <p:nvPr/>
          </p:nvSpPr>
          <p:spPr bwMode="auto">
            <a:xfrm>
              <a:off x="3742" y="977"/>
              <a:ext cx="142" cy="289"/>
            </a:xfrm>
            <a:custGeom>
              <a:avLst/>
              <a:gdLst>
                <a:gd name="T0" fmla="*/ 141 w 142"/>
                <a:gd name="T1" fmla="*/ 0 h 289"/>
                <a:gd name="T2" fmla="*/ 0 w 142"/>
                <a:gd name="T3" fmla="*/ 0 h 289"/>
                <a:gd name="T4" fmla="*/ 0 w 142"/>
                <a:gd name="T5" fmla="*/ 288 h 289"/>
                <a:gd name="T6" fmla="*/ 141 w 142"/>
                <a:gd name="T7" fmla="*/ 288 h 28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42"/>
                <a:gd name="T13" fmla="*/ 0 h 289"/>
                <a:gd name="T14" fmla="*/ 142 w 142"/>
                <a:gd name="T15" fmla="*/ 289 h 28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42" h="289">
                  <a:moveTo>
                    <a:pt x="141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141" y="288"/>
                  </a:lnTo>
                </a:path>
              </a:pathLst>
            </a:custGeom>
            <a:pattFill prst="pct25">
              <a:fgClr>
                <a:schemeClr val="accent1"/>
              </a:fgClr>
              <a:bgClr>
                <a:srgbClr val="FFFFFF"/>
              </a:bgClr>
            </a:pattFill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674" name="Freeform 81"/>
            <p:cNvSpPr>
              <a:spLocks/>
            </p:cNvSpPr>
            <p:nvPr/>
          </p:nvSpPr>
          <p:spPr bwMode="auto">
            <a:xfrm>
              <a:off x="2891" y="881"/>
              <a:ext cx="213" cy="481"/>
            </a:xfrm>
            <a:custGeom>
              <a:avLst/>
              <a:gdLst>
                <a:gd name="T0" fmla="*/ 0 w 213"/>
                <a:gd name="T1" fmla="*/ 320 h 481"/>
                <a:gd name="T2" fmla="*/ 71 w 213"/>
                <a:gd name="T3" fmla="*/ 240 h 481"/>
                <a:gd name="T4" fmla="*/ 0 w 213"/>
                <a:gd name="T5" fmla="*/ 160 h 481"/>
                <a:gd name="T6" fmla="*/ 0 w 213"/>
                <a:gd name="T7" fmla="*/ 0 h 481"/>
                <a:gd name="T8" fmla="*/ 212 w 213"/>
                <a:gd name="T9" fmla="*/ 160 h 481"/>
                <a:gd name="T10" fmla="*/ 212 w 213"/>
                <a:gd name="T11" fmla="*/ 320 h 481"/>
                <a:gd name="T12" fmla="*/ 0 w 213"/>
                <a:gd name="T13" fmla="*/ 480 h 481"/>
                <a:gd name="T14" fmla="*/ 0 w 213"/>
                <a:gd name="T15" fmla="*/ 320 h 48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13"/>
                <a:gd name="T25" fmla="*/ 0 h 481"/>
                <a:gd name="T26" fmla="*/ 213 w 213"/>
                <a:gd name="T27" fmla="*/ 481 h 48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3" h="481">
                  <a:moveTo>
                    <a:pt x="0" y="320"/>
                  </a:moveTo>
                  <a:lnTo>
                    <a:pt x="71" y="240"/>
                  </a:lnTo>
                  <a:lnTo>
                    <a:pt x="0" y="160"/>
                  </a:lnTo>
                  <a:lnTo>
                    <a:pt x="0" y="0"/>
                  </a:lnTo>
                  <a:lnTo>
                    <a:pt x="212" y="160"/>
                  </a:lnTo>
                  <a:lnTo>
                    <a:pt x="212" y="320"/>
                  </a:lnTo>
                  <a:lnTo>
                    <a:pt x="0" y="480"/>
                  </a:lnTo>
                  <a:lnTo>
                    <a:pt x="0" y="320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675" name="Rectangle 82"/>
            <p:cNvSpPr>
              <a:spLocks noChangeArrowheads="1"/>
            </p:cNvSpPr>
            <p:nvPr/>
          </p:nvSpPr>
          <p:spPr bwMode="auto">
            <a:xfrm rot="5400000">
              <a:off x="2792" y="1004"/>
              <a:ext cx="384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charset="0"/>
                </a:rPr>
                <a:t>ALU</a:t>
              </a:r>
            </a:p>
          </p:txBody>
        </p:sp>
        <p:sp>
          <p:nvSpPr>
            <p:cNvPr id="69676" name="Rectangle 83"/>
            <p:cNvSpPr>
              <a:spLocks noChangeArrowheads="1"/>
            </p:cNvSpPr>
            <p:nvPr/>
          </p:nvSpPr>
          <p:spPr bwMode="auto">
            <a:xfrm>
              <a:off x="2025" y="1011"/>
              <a:ext cx="228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pPr algn="ctr"/>
              <a:r>
                <a:rPr lang="en-US" sz="1600" b="1">
                  <a:solidFill>
                    <a:schemeClr val="tx1"/>
                  </a:solidFill>
                  <a:latin typeface="Times" charset="0"/>
                </a:rPr>
                <a:t>I$</a:t>
              </a:r>
            </a:p>
          </p:txBody>
        </p:sp>
        <p:grpSp>
          <p:nvGrpSpPr>
            <p:cNvPr id="14" name="Group 84"/>
            <p:cNvGrpSpPr>
              <a:grpSpLocks/>
            </p:cNvGrpSpPr>
            <p:nvPr/>
          </p:nvGrpSpPr>
          <p:grpSpPr bwMode="auto">
            <a:xfrm>
              <a:off x="1965" y="977"/>
              <a:ext cx="340" cy="289"/>
              <a:chOff x="1935" y="1349"/>
              <a:chExt cx="340" cy="289"/>
            </a:xfrm>
          </p:grpSpPr>
          <p:sp>
            <p:nvSpPr>
              <p:cNvPr id="69695" name="Freeform 85"/>
              <p:cNvSpPr>
                <a:spLocks/>
              </p:cNvSpPr>
              <p:nvPr/>
            </p:nvSpPr>
            <p:spPr bwMode="auto">
              <a:xfrm>
                <a:off x="1935" y="1349"/>
                <a:ext cx="170" cy="289"/>
              </a:xfrm>
              <a:custGeom>
                <a:avLst/>
                <a:gdLst>
                  <a:gd name="T0" fmla="*/ 169 w 170"/>
                  <a:gd name="T1" fmla="*/ 0 h 289"/>
                  <a:gd name="T2" fmla="*/ 0 w 170"/>
                  <a:gd name="T3" fmla="*/ 0 h 289"/>
                  <a:gd name="T4" fmla="*/ 0 w 170"/>
                  <a:gd name="T5" fmla="*/ 288 h 289"/>
                  <a:gd name="T6" fmla="*/ 169 w 170"/>
                  <a:gd name="T7" fmla="*/ 288 h 28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70"/>
                  <a:gd name="T13" fmla="*/ 0 h 289"/>
                  <a:gd name="T14" fmla="*/ 170 w 170"/>
                  <a:gd name="T15" fmla="*/ 289 h 28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70" h="289">
                    <a:moveTo>
                      <a:pt x="169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9" y="288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696" name="Freeform 86"/>
              <p:cNvSpPr>
                <a:spLocks/>
              </p:cNvSpPr>
              <p:nvPr/>
            </p:nvSpPr>
            <p:spPr bwMode="auto">
              <a:xfrm>
                <a:off x="2104" y="1349"/>
                <a:ext cx="171" cy="289"/>
              </a:xfrm>
              <a:custGeom>
                <a:avLst/>
                <a:gdLst>
                  <a:gd name="T0" fmla="*/ 0 w 171"/>
                  <a:gd name="T1" fmla="*/ 0 h 289"/>
                  <a:gd name="T2" fmla="*/ 170 w 171"/>
                  <a:gd name="T3" fmla="*/ 0 h 289"/>
                  <a:gd name="T4" fmla="*/ 170 w 171"/>
                  <a:gd name="T5" fmla="*/ 288 h 289"/>
                  <a:gd name="T6" fmla="*/ 0 w 171"/>
                  <a:gd name="T7" fmla="*/ 288 h 28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71"/>
                  <a:gd name="T13" fmla="*/ 0 h 289"/>
                  <a:gd name="T14" fmla="*/ 171 w 171"/>
                  <a:gd name="T15" fmla="*/ 289 h 28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71" h="289">
                    <a:moveTo>
                      <a:pt x="0" y="0"/>
                    </a:moveTo>
                    <a:lnTo>
                      <a:pt x="170" y="0"/>
                    </a:lnTo>
                    <a:lnTo>
                      <a:pt x="170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9678" name="Rectangle 87"/>
            <p:cNvSpPr>
              <a:spLocks noChangeArrowheads="1"/>
            </p:cNvSpPr>
            <p:nvPr/>
          </p:nvSpPr>
          <p:spPr bwMode="auto">
            <a:xfrm>
              <a:off x="2406" y="984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charset="0"/>
                </a:rPr>
                <a:t>Reg</a:t>
              </a:r>
            </a:p>
          </p:txBody>
        </p:sp>
        <p:sp>
          <p:nvSpPr>
            <p:cNvPr id="69679" name="Freeform 88"/>
            <p:cNvSpPr>
              <a:spLocks/>
            </p:cNvSpPr>
            <p:nvPr/>
          </p:nvSpPr>
          <p:spPr bwMode="auto">
            <a:xfrm>
              <a:off x="2425" y="977"/>
              <a:ext cx="149" cy="289"/>
            </a:xfrm>
            <a:custGeom>
              <a:avLst/>
              <a:gdLst>
                <a:gd name="T0" fmla="*/ 148 w 149"/>
                <a:gd name="T1" fmla="*/ 0 h 289"/>
                <a:gd name="T2" fmla="*/ 0 w 149"/>
                <a:gd name="T3" fmla="*/ 0 h 289"/>
                <a:gd name="T4" fmla="*/ 0 w 149"/>
                <a:gd name="T5" fmla="*/ 288 h 289"/>
                <a:gd name="T6" fmla="*/ 148 w 149"/>
                <a:gd name="T7" fmla="*/ 288 h 28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49"/>
                <a:gd name="T13" fmla="*/ 0 h 289"/>
                <a:gd name="T14" fmla="*/ 149 w 149"/>
                <a:gd name="T15" fmla="*/ 289 h 28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49" h="289">
                  <a:moveTo>
                    <a:pt x="148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148" y="288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680" name="Freeform 89"/>
            <p:cNvSpPr>
              <a:spLocks/>
            </p:cNvSpPr>
            <p:nvPr/>
          </p:nvSpPr>
          <p:spPr bwMode="auto">
            <a:xfrm>
              <a:off x="2573" y="977"/>
              <a:ext cx="148" cy="289"/>
            </a:xfrm>
            <a:custGeom>
              <a:avLst/>
              <a:gdLst>
                <a:gd name="T0" fmla="*/ 0 w 148"/>
                <a:gd name="T1" fmla="*/ 0 h 289"/>
                <a:gd name="T2" fmla="*/ 147 w 148"/>
                <a:gd name="T3" fmla="*/ 0 h 289"/>
                <a:gd name="T4" fmla="*/ 147 w 148"/>
                <a:gd name="T5" fmla="*/ 288 h 289"/>
                <a:gd name="T6" fmla="*/ 0 w 148"/>
                <a:gd name="T7" fmla="*/ 288 h 28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48"/>
                <a:gd name="T13" fmla="*/ 0 h 289"/>
                <a:gd name="T14" fmla="*/ 148 w 148"/>
                <a:gd name="T15" fmla="*/ 289 h 28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48" h="289">
                  <a:moveTo>
                    <a:pt x="0" y="0"/>
                  </a:moveTo>
                  <a:lnTo>
                    <a:pt x="147" y="0"/>
                  </a:lnTo>
                  <a:lnTo>
                    <a:pt x="147" y="288"/>
                  </a:lnTo>
                  <a:lnTo>
                    <a:pt x="0" y="288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681" name="Line 90"/>
            <p:cNvSpPr>
              <a:spLocks noChangeShapeType="1"/>
            </p:cNvSpPr>
            <p:nvPr/>
          </p:nvSpPr>
          <p:spPr bwMode="auto">
            <a:xfrm>
              <a:off x="2310" y="1121"/>
              <a:ext cx="9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82" name="Freeform 91"/>
            <p:cNvSpPr>
              <a:spLocks/>
            </p:cNvSpPr>
            <p:nvPr/>
          </p:nvSpPr>
          <p:spPr bwMode="auto">
            <a:xfrm>
              <a:off x="2372" y="1025"/>
              <a:ext cx="48" cy="97"/>
            </a:xfrm>
            <a:custGeom>
              <a:avLst/>
              <a:gdLst>
                <a:gd name="T0" fmla="*/ 0 w 48"/>
                <a:gd name="T1" fmla="*/ 96 h 97"/>
                <a:gd name="T2" fmla="*/ 0 w 48"/>
                <a:gd name="T3" fmla="*/ 0 h 97"/>
                <a:gd name="T4" fmla="*/ 47 w 48"/>
                <a:gd name="T5" fmla="*/ 0 h 97"/>
                <a:gd name="T6" fmla="*/ 47 w 48"/>
                <a:gd name="T7" fmla="*/ 0 h 9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8"/>
                <a:gd name="T13" fmla="*/ 0 h 97"/>
                <a:gd name="T14" fmla="*/ 48 w 48"/>
                <a:gd name="T15" fmla="*/ 97 h 9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8" h="97">
                  <a:moveTo>
                    <a:pt x="0" y="96"/>
                  </a:moveTo>
                  <a:lnTo>
                    <a:pt x="0" y="0"/>
                  </a:lnTo>
                  <a:lnTo>
                    <a:pt x="47" y="0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683" name="Line 92"/>
            <p:cNvSpPr>
              <a:spLocks noChangeShapeType="1"/>
            </p:cNvSpPr>
            <p:nvPr/>
          </p:nvSpPr>
          <p:spPr bwMode="auto">
            <a:xfrm>
              <a:off x="2726" y="1025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84" name="Rectangle 93"/>
            <p:cNvSpPr>
              <a:spLocks noChangeArrowheads="1"/>
            </p:cNvSpPr>
            <p:nvPr/>
          </p:nvSpPr>
          <p:spPr bwMode="auto">
            <a:xfrm>
              <a:off x="3255" y="1021"/>
              <a:ext cx="302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charset="0"/>
                </a:rPr>
                <a:t> D$</a:t>
              </a:r>
            </a:p>
          </p:txBody>
        </p:sp>
        <p:sp>
          <p:nvSpPr>
            <p:cNvPr id="69685" name="Rectangle 94"/>
            <p:cNvSpPr>
              <a:spLocks noChangeArrowheads="1"/>
            </p:cNvSpPr>
            <p:nvPr/>
          </p:nvSpPr>
          <p:spPr bwMode="auto">
            <a:xfrm>
              <a:off x="3715" y="979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charset="0"/>
                </a:rPr>
                <a:t>Reg</a:t>
              </a:r>
            </a:p>
          </p:txBody>
        </p:sp>
        <p:sp>
          <p:nvSpPr>
            <p:cNvPr id="69686" name="Freeform 95"/>
            <p:cNvSpPr>
              <a:spLocks/>
            </p:cNvSpPr>
            <p:nvPr/>
          </p:nvSpPr>
          <p:spPr bwMode="auto">
            <a:xfrm>
              <a:off x="3883" y="977"/>
              <a:ext cx="143" cy="289"/>
            </a:xfrm>
            <a:custGeom>
              <a:avLst/>
              <a:gdLst>
                <a:gd name="T0" fmla="*/ 0 w 143"/>
                <a:gd name="T1" fmla="*/ 0 h 289"/>
                <a:gd name="T2" fmla="*/ 142 w 143"/>
                <a:gd name="T3" fmla="*/ 0 h 289"/>
                <a:gd name="T4" fmla="*/ 142 w 143"/>
                <a:gd name="T5" fmla="*/ 288 h 289"/>
                <a:gd name="T6" fmla="*/ 0 w 143"/>
                <a:gd name="T7" fmla="*/ 288 h 28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43"/>
                <a:gd name="T13" fmla="*/ 0 h 289"/>
                <a:gd name="T14" fmla="*/ 143 w 143"/>
                <a:gd name="T15" fmla="*/ 289 h 28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43" h="289">
                  <a:moveTo>
                    <a:pt x="0" y="0"/>
                  </a:moveTo>
                  <a:lnTo>
                    <a:pt x="142" y="0"/>
                  </a:lnTo>
                  <a:lnTo>
                    <a:pt x="142" y="288"/>
                  </a:lnTo>
                  <a:lnTo>
                    <a:pt x="0" y="288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687" name="Line 96"/>
            <p:cNvSpPr>
              <a:spLocks noChangeShapeType="1"/>
            </p:cNvSpPr>
            <p:nvPr/>
          </p:nvSpPr>
          <p:spPr bwMode="auto">
            <a:xfrm>
              <a:off x="3595" y="1121"/>
              <a:ext cx="13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88" name="Line 97"/>
            <p:cNvSpPr>
              <a:spLocks noChangeShapeType="1"/>
            </p:cNvSpPr>
            <p:nvPr/>
          </p:nvSpPr>
          <p:spPr bwMode="auto">
            <a:xfrm>
              <a:off x="3111" y="1121"/>
              <a:ext cx="15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89" name="Freeform 98"/>
            <p:cNvSpPr>
              <a:spLocks/>
            </p:cNvSpPr>
            <p:nvPr/>
          </p:nvSpPr>
          <p:spPr bwMode="auto">
            <a:xfrm>
              <a:off x="3232" y="1121"/>
              <a:ext cx="431" cy="193"/>
            </a:xfrm>
            <a:custGeom>
              <a:avLst/>
              <a:gdLst>
                <a:gd name="T0" fmla="*/ 0 w 431"/>
                <a:gd name="T1" fmla="*/ 0 h 193"/>
                <a:gd name="T2" fmla="*/ 0 w 431"/>
                <a:gd name="T3" fmla="*/ 192 h 193"/>
                <a:gd name="T4" fmla="*/ 391 w 431"/>
                <a:gd name="T5" fmla="*/ 192 h 193"/>
                <a:gd name="T6" fmla="*/ 391 w 431"/>
                <a:gd name="T7" fmla="*/ 64 h 193"/>
                <a:gd name="T8" fmla="*/ 430 w 431"/>
                <a:gd name="T9" fmla="*/ 0 h 1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31"/>
                <a:gd name="T16" fmla="*/ 0 h 193"/>
                <a:gd name="T17" fmla="*/ 431 w 431"/>
                <a:gd name="T18" fmla="*/ 193 h 1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31" h="193">
                  <a:moveTo>
                    <a:pt x="0" y="0"/>
                  </a:moveTo>
                  <a:lnTo>
                    <a:pt x="0" y="192"/>
                  </a:lnTo>
                  <a:lnTo>
                    <a:pt x="391" y="192"/>
                  </a:lnTo>
                  <a:lnTo>
                    <a:pt x="391" y="64"/>
                  </a:lnTo>
                  <a:lnTo>
                    <a:pt x="430" y="0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690" name="Line 99"/>
            <p:cNvSpPr>
              <a:spLocks noChangeShapeType="1"/>
            </p:cNvSpPr>
            <p:nvPr/>
          </p:nvSpPr>
          <p:spPr bwMode="auto">
            <a:xfrm>
              <a:off x="2726" y="1217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91" name="Freeform 100"/>
            <p:cNvSpPr>
              <a:spLocks/>
            </p:cNvSpPr>
            <p:nvPr/>
          </p:nvSpPr>
          <p:spPr bwMode="auto">
            <a:xfrm>
              <a:off x="2819" y="1116"/>
              <a:ext cx="337" cy="278"/>
            </a:xfrm>
            <a:custGeom>
              <a:avLst/>
              <a:gdLst>
                <a:gd name="T0" fmla="*/ 0 w 337"/>
                <a:gd name="T1" fmla="*/ 101 h 278"/>
                <a:gd name="T2" fmla="*/ 0 w 337"/>
                <a:gd name="T3" fmla="*/ 277 h 278"/>
                <a:gd name="T4" fmla="*/ 294 w 337"/>
                <a:gd name="T5" fmla="*/ 277 h 278"/>
                <a:gd name="T6" fmla="*/ 294 w 337"/>
                <a:gd name="T7" fmla="*/ 90 h 278"/>
                <a:gd name="T8" fmla="*/ 336 w 337"/>
                <a:gd name="T9" fmla="*/ 0 h 27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37"/>
                <a:gd name="T16" fmla="*/ 0 h 278"/>
                <a:gd name="T17" fmla="*/ 337 w 337"/>
                <a:gd name="T18" fmla="*/ 278 h 27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37" h="278">
                  <a:moveTo>
                    <a:pt x="0" y="101"/>
                  </a:moveTo>
                  <a:lnTo>
                    <a:pt x="0" y="277"/>
                  </a:lnTo>
                  <a:lnTo>
                    <a:pt x="294" y="277"/>
                  </a:lnTo>
                  <a:lnTo>
                    <a:pt x="294" y="90"/>
                  </a:lnTo>
                  <a:lnTo>
                    <a:pt x="336" y="0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5" name="Group 101"/>
            <p:cNvGrpSpPr>
              <a:grpSpLocks/>
            </p:cNvGrpSpPr>
            <p:nvPr/>
          </p:nvGrpSpPr>
          <p:grpSpPr bwMode="auto">
            <a:xfrm>
              <a:off x="3265" y="955"/>
              <a:ext cx="325" cy="289"/>
              <a:chOff x="3671" y="1797"/>
              <a:chExt cx="325" cy="289"/>
            </a:xfrm>
          </p:grpSpPr>
          <p:sp>
            <p:nvSpPr>
              <p:cNvPr id="69693" name="Freeform 102"/>
              <p:cNvSpPr>
                <a:spLocks/>
              </p:cNvSpPr>
              <p:nvPr/>
            </p:nvSpPr>
            <p:spPr bwMode="auto">
              <a:xfrm>
                <a:off x="3671" y="1797"/>
                <a:ext cx="162" cy="289"/>
              </a:xfrm>
              <a:custGeom>
                <a:avLst/>
                <a:gdLst>
                  <a:gd name="T0" fmla="*/ 161 w 162"/>
                  <a:gd name="T1" fmla="*/ 0 h 289"/>
                  <a:gd name="T2" fmla="*/ 0 w 162"/>
                  <a:gd name="T3" fmla="*/ 0 h 289"/>
                  <a:gd name="T4" fmla="*/ 0 w 162"/>
                  <a:gd name="T5" fmla="*/ 288 h 289"/>
                  <a:gd name="T6" fmla="*/ 161 w 162"/>
                  <a:gd name="T7" fmla="*/ 288 h 28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62"/>
                  <a:gd name="T13" fmla="*/ 0 h 289"/>
                  <a:gd name="T14" fmla="*/ 162 w 162"/>
                  <a:gd name="T15" fmla="*/ 289 h 28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62" h="289">
                    <a:moveTo>
                      <a:pt x="16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1" y="288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694" name="Freeform 103"/>
              <p:cNvSpPr>
                <a:spLocks/>
              </p:cNvSpPr>
              <p:nvPr/>
            </p:nvSpPr>
            <p:spPr bwMode="auto">
              <a:xfrm>
                <a:off x="3832" y="1797"/>
                <a:ext cx="164" cy="289"/>
              </a:xfrm>
              <a:custGeom>
                <a:avLst/>
                <a:gdLst>
                  <a:gd name="T0" fmla="*/ 0 w 164"/>
                  <a:gd name="T1" fmla="*/ 0 h 289"/>
                  <a:gd name="T2" fmla="*/ 163 w 164"/>
                  <a:gd name="T3" fmla="*/ 0 h 289"/>
                  <a:gd name="T4" fmla="*/ 163 w 164"/>
                  <a:gd name="T5" fmla="*/ 288 h 289"/>
                  <a:gd name="T6" fmla="*/ 0 w 164"/>
                  <a:gd name="T7" fmla="*/ 288 h 28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64"/>
                  <a:gd name="T13" fmla="*/ 0 h 289"/>
                  <a:gd name="T14" fmla="*/ 164 w 164"/>
                  <a:gd name="T15" fmla="*/ 289 h 28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64" h="289">
                    <a:moveTo>
                      <a:pt x="0" y="0"/>
                    </a:moveTo>
                    <a:lnTo>
                      <a:pt x="163" y="0"/>
                    </a:lnTo>
                    <a:lnTo>
                      <a:pt x="163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6" name="Group 104"/>
          <p:cNvGrpSpPr>
            <a:grpSpLocks/>
          </p:cNvGrpSpPr>
          <p:nvPr/>
        </p:nvGrpSpPr>
        <p:grpSpPr bwMode="auto">
          <a:xfrm>
            <a:off x="5181600" y="4709250"/>
            <a:ext cx="3297238" cy="814388"/>
            <a:chOff x="1965" y="881"/>
            <a:chExt cx="2077" cy="513"/>
          </a:xfrm>
        </p:grpSpPr>
        <p:sp>
          <p:nvSpPr>
            <p:cNvPr id="69649" name="Freeform 105" descr="25%"/>
            <p:cNvSpPr>
              <a:spLocks/>
            </p:cNvSpPr>
            <p:nvPr/>
          </p:nvSpPr>
          <p:spPr bwMode="auto">
            <a:xfrm>
              <a:off x="3742" y="977"/>
              <a:ext cx="142" cy="289"/>
            </a:xfrm>
            <a:custGeom>
              <a:avLst/>
              <a:gdLst>
                <a:gd name="T0" fmla="*/ 141 w 142"/>
                <a:gd name="T1" fmla="*/ 0 h 289"/>
                <a:gd name="T2" fmla="*/ 0 w 142"/>
                <a:gd name="T3" fmla="*/ 0 h 289"/>
                <a:gd name="T4" fmla="*/ 0 w 142"/>
                <a:gd name="T5" fmla="*/ 288 h 289"/>
                <a:gd name="T6" fmla="*/ 141 w 142"/>
                <a:gd name="T7" fmla="*/ 288 h 28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42"/>
                <a:gd name="T13" fmla="*/ 0 h 289"/>
                <a:gd name="T14" fmla="*/ 142 w 142"/>
                <a:gd name="T15" fmla="*/ 289 h 28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42" h="289">
                  <a:moveTo>
                    <a:pt x="141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141" y="288"/>
                  </a:lnTo>
                </a:path>
              </a:pathLst>
            </a:custGeom>
            <a:pattFill prst="pct25">
              <a:fgClr>
                <a:schemeClr val="accent1"/>
              </a:fgClr>
              <a:bgClr>
                <a:srgbClr val="FFFFFF"/>
              </a:bgClr>
            </a:pattFill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650" name="Freeform 106"/>
            <p:cNvSpPr>
              <a:spLocks/>
            </p:cNvSpPr>
            <p:nvPr/>
          </p:nvSpPr>
          <p:spPr bwMode="auto">
            <a:xfrm>
              <a:off x="2891" y="881"/>
              <a:ext cx="213" cy="481"/>
            </a:xfrm>
            <a:custGeom>
              <a:avLst/>
              <a:gdLst>
                <a:gd name="T0" fmla="*/ 0 w 213"/>
                <a:gd name="T1" fmla="*/ 320 h 481"/>
                <a:gd name="T2" fmla="*/ 71 w 213"/>
                <a:gd name="T3" fmla="*/ 240 h 481"/>
                <a:gd name="T4" fmla="*/ 0 w 213"/>
                <a:gd name="T5" fmla="*/ 160 h 481"/>
                <a:gd name="T6" fmla="*/ 0 w 213"/>
                <a:gd name="T7" fmla="*/ 0 h 481"/>
                <a:gd name="T8" fmla="*/ 212 w 213"/>
                <a:gd name="T9" fmla="*/ 160 h 481"/>
                <a:gd name="T10" fmla="*/ 212 w 213"/>
                <a:gd name="T11" fmla="*/ 320 h 481"/>
                <a:gd name="T12" fmla="*/ 0 w 213"/>
                <a:gd name="T13" fmla="*/ 480 h 481"/>
                <a:gd name="T14" fmla="*/ 0 w 213"/>
                <a:gd name="T15" fmla="*/ 320 h 48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13"/>
                <a:gd name="T25" fmla="*/ 0 h 481"/>
                <a:gd name="T26" fmla="*/ 213 w 213"/>
                <a:gd name="T27" fmla="*/ 481 h 48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3" h="481">
                  <a:moveTo>
                    <a:pt x="0" y="320"/>
                  </a:moveTo>
                  <a:lnTo>
                    <a:pt x="71" y="240"/>
                  </a:lnTo>
                  <a:lnTo>
                    <a:pt x="0" y="160"/>
                  </a:lnTo>
                  <a:lnTo>
                    <a:pt x="0" y="0"/>
                  </a:lnTo>
                  <a:lnTo>
                    <a:pt x="212" y="160"/>
                  </a:lnTo>
                  <a:lnTo>
                    <a:pt x="212" y="320"/>
                  </a:lnTo>
                  <a:lnTo>
                    <a:pt x="0" y="480"/>
                  </a:lnTo>
                  <a:lnTo>
                    <a:pt x="0" y="320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651" name="Rectangle 107"/>
            <p:cNvSpPr>
              <a:spLocks noChangeArrowheads="1"/>
            </p:cNvSpPr>
            <p:nvPr/>
          </p:nvSpPr>
          <p:spPr bwMode="auto">
            <a:xfrm rot="5400000">
              <a:off x="2792" y="1004"/>
              <a:ext cx="384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charset="0"/>
                </a:rPr>
                <a:t>ALU</a:t>
              </a:r>
            </a:p>
          </p:txBody>
        </p:sp>
        <p:sp>
          <p:nvSpPr>
            <p:cNvPr id="69652" name="Rectangle 108"/>
            <p:cNvSpPr>
              <a:spLocks noChangeArrowheads="1"/>
            </p:cNvSpPr>
            <p:nvPr/>
          </p:nvSpPr>
          <p:spPr bwMode="auto">
            <a:xfrm>
              <a:off x="2025" y="1011"/>
              <a:ext cx="228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pPr algn="ctr"/>
              <a:r>
                <a:rPr lang="en-US" sz="1600" b="1">
                  <a:solidFill>
                    <a:schemeClr val="tx1"/>
                  </a:solidFill>
                  <a:latin typeface="Times" charset="0"/>
                </a:rPr>
                <a:t>I$</a:t>
              </a:r>
            </a:p>
          </p:txBody>
        </p:sp>
        <p:grpSp>
          <p:nvGrpSpPr>
            <p:cNvPr id="17" name="Group 109"/>
            <p:cNvGrpSpPr>
              <a:grpSpLocks/>
            </p:cNvGrpSpPr>
            <p:nvPr/>
          </p:nvGrpSpPr>
          <p:grpSpPr bwMode="auto">
            <a:xfrm>
              <a:off x="1965" y="977"/>
              <a:ext cx="340" cy="289"/>
              <a:chOff x="1935" y="1349"/>
              <a:chExt cx="340" cy="289"/>
            </a:xfrm>
          </p:grpSpPr>
          <p:sp>
            <p:nvSpPr>
              <p:cNvPr id="69671" name="Freeform 110"/>
              <p:cNvSpPr>
                <a:spLocks/>
              </p:cNvSpPr>
              <p:nvPr/>
            </p:nvSpPr>
            <p:spPr bwMode="auto">
              <a:xfrm>
                <a:off x="1935" y="1349"/>
                <a:ext cx="170" cy="289"/>
              </a:xfrm>
              <a:custGeom>
                <a:avLst/>
                <a:gdLst>
                  <a:gd name="T0" fmla="*/ 169 w 170"/>
                  <a:gd name="T1" fmla="*/ 0 h 289"/>
                  <a:gd name="T2" fmla="*/ 0 w 170"/>
                  <a:gd name="T3" fmla="*/ 0 h 289"/>
                  <a:gd name="T4" fmla="*/ 0 w 170"/>
                  <a:gd name="T5" fmla="*/ 288 h 289"/>
                  <a:gd name="T6" fmla="*/ 169 w 170"/>
                  <a:gd name="T7" fmla="*/ 288 h 28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70"/>
                  <a:gd name="T13" fmla="*/ 0 h 289"/>
                  <a:gd name="T14" fmla="*/ 170 w 170"/>
                  <a:gd name="T15" fmla="*/ 289 h 28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70" h="289">
                    <a:moveTo>
                      <a:pt x="169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9" y="288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672" name="Freeform 111"/>
              <p:cNvSpPr>
                <a:spLocks/>
              </p:cNvSpPr>
              <p:nvPr/>
            </p:nvSpPr>
            <p:spPr bwMode="auto">
              <a:xfrm>
                <a:off x="2104" y="1349"/>
                <a:ext cx="171" cy="289"/>
              </a:xfrm>
              <a:custGeom>
                <a:avLst/>
                <a:gdLst>
                  <a:gd name="T0" fmla="*/ 0 w 171"/>
                  <a:gd name="T1" fmla="*/ 0 h 289"/>
                  <a:gd name="T2" fmla="*/ 170 w 171"/>
                  <a:gd name="T3" fmla="*/ 0 h 289"/>
                  <a:gd name="T4" fmla="*/ 170 w 171"/>
                  <a:gd name="T5" fmla="*/ 288 h 289"/>
                  <a:gd name="T6" fmla="*/ 0 w 171"/>
                  <a:gd name="T7" fmla="*/ 288 h 28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71"/>
                  <a:gd name="T13" fmla="*/ 0 h 289"/>
                  <a:gd name="T14" fmla="*/ 171 w 171"/>
                  <a:gd name="T15" fmla="*/ 289 h 28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71" h="289">
                    <a:moveTo>
                      <a:pt x="0" y="0"/>
                    </a:moveTo>
                    <a:lnTo>
                      <a:pt x="170" y="0"/>
                    </a:lnTo>
                    <a:lnTo>
                      <a:pt x="170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9654" name="Rectangle 112"/>
            <p:cNvSpPr>
              <a:spLocks noChangeArrowheads="1"/>
            </p:cNvSpPr>
            <p:nvPr/>
          </p:nvSpPr>
          <p:spPr bwMode="auto">
            <a:xfrm>
              <a:off x="2406" y="984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charset="0"/>
                </a:rPr>
                <a:t>Reg</a:t>
              </a:r>
            </a:p>
          </p:txBody>
        </p:sp>
        <p:sp>
          <p:nvSpPr>
            <p:cNvPr id="69655" name="Freeform 113"/>
            <p:cNvSpPr>
              <a:spLocks/>
            </p:cNvSpPr>
            <p:nvPr/>
          </p:nvSpPr>
          <p:spPr bwMode="auto">
            <a:xfrm>
              <a:off x="2425" y="977"/>
              <a:ext cx="149" cy="289"/>
            </a:xfrm>
            <a:custGeom>
              <a:avLst/>
              <a:gdLst>
                <a:gd name="T0" fmla="*/ 148 w 149"/>
                <a:gd name="T1" fmla="*/ 0 h 289"/>
                <a:gd name="T2" fmla="*/ 0 w 149"/>
                <a:gd name="T3" fmla="*/ 0 h 289"/>
                <a:gd name="T4" fmla="*/ 0 w 149"/>
                <a:gd name="T5" fmla="*/ 288 h 289"/>
                <a:gd name="T6" fmla="*/ 148 w 149"/>
                <a:gd name="T7" fmla="*/ 288 h 28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49"/>
                <a:gd name="T13" fmla="*/ 0 h 289"/>
                <a:gd name="T14" fmla="*/ 149 w 149"/>
                <a:gd name="T15" fmla="*/ 289 h 28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49" h="289">
                  <a:moveTo>
                    <a:pt x="148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148" y="288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656" name="Freeform 114"/>
            <p:cNvSpPr>
              <a:spLocks/>
            </p:cNvSpPr>
            <p:nvPr/>
          </p:nvSpPr>
          <p:spPr bwMode="auto">
            <a:xfrm>
              <a:off x="2573" y="977"/>
              <a:ext cx="148" cy="289"/>
            </a:xfrm>
            <a:custGeom>
              <a:avLst/>
              <a:gdLst>
                <a:gd name="T0" fmla="*/ 0 w 148"/>
                <a:gd name="T1" fmla="*/ 0 h 289"/>
                <a:gd name="T2" fmla="*/ 147 w 148"/>
                <a:gd name="T3" fmla="*/ 0 h 289"/>
                <a:gd name="T4" fmla="*/ 147 w 148"/>
                <a:gd name="T5" fmla="*/ 288 h 289"/>
                <a:gd name="T6" fmla="*/ 0 w 148"/>
                <a:gd name="T7" fmla="*/ 288 h 28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48"/>
                <a:gd name="T13" fmla="*/ 0 h 289"/>
                <a:gd name="T14" fmla="*/ 148 w 148"/>
                <a:gd name="T15" fmla="*/ 289 h 28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48" h="289">
                  <a:moveTo>
                    <a:pt x="0" y="0"/>
                  </a:moveTo>
                  <a:lnTo>
                    <a:pt x="147" y="0"/>
                  </a:lnTo>
                  <a:lnTo>
                    <a:pt x="147" y="288"/>
                  </a:lnTo>
                  <a:lnTo>
                    <a:pt x="0" y="288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657" name="Line 115"/>
            <p:cNvSpPr>
              <a:spLocks noChangeShapeType="1"/>
            </p:cNvSpPr>
            <p:nvPr/>
          </p:nvSpPr>
          <p:spPr bwMode="auto">
            <a:xfrm>
              <a:off x="2310" y="1121"/>
              <a:ext cx="9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58" name="Freeform 116"/>
            <p:cNvSpPr>
              <a:spLocks/>
            </p:cNvSpPr>
            <p:nvPr/>
          </p:nvSpPr>
          <p:spPr bwMode="auto">
            <a:xfrm>
              <a:off x="2372" y="1025"/>
              <a:ext cx="48" cy="97"/>
            </a:xfrm>
            <a:custGeom>
              <a:avLst/>
              <a:gdLst>
                <a:gd name="T0" fmla="*/ 0 w 48"/>
                <a:gd name="T1" fmla="*/ 96 h 97"/>
                <a:gd name="T2" fmla="*/ 0 w 48"/>
                <a:gd name="T3" fmla="*/ 0 h 97"/>
                <a:gd name="T4" fmla="*/ 47 w 48"/>
                <a:gd name="T5" fmla="*/ 0 h 97"/>
                <a:gd name="T6" fmla="*/ 47 w 48"/>
                <a:gd name="T7" fmla="*/ 0 h 9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8"/>
                <a:gd name="T13" fmla="*/ 0 h 97"/>
                <a:gd name="T14" fmla="*/ 48 w 48"/>
                <a:gd name="T15" fmla="*/ 97 h 9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8" h="97">
                  <a:moveTo>
                    <a:pt x="0" y="96"/>
                  </a:moveTo>
                  <a:lnTo>
                    <a:pt x="0" y="0"/>
                  </a:lnTo>
                  <a:lnTo>
                    <a:pt x="47" y="0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659" name="Line 117"/>
            <p:cNvSpPr>
              <a:spLocks noChangeShapeType="1"/>
            </p:cNvSpPr>
            <p:nvPr/>
          </p:nvSpPr>
          <p:spPr bwMode="auto">
            <a:xfrm>
              <a:off x="2726" y="1025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60" name="Rectangle 118"/>
            <p:cNvSpPr>
              <a:spLocks noChangeArrowheads="1"/>
            </p:cNvSpPr>
            <p:nvPr/>
          </p:nvSpPr>
          <p:spPr bwMode="auto">
            <a:xfrm>
              <a:off x="3255" y="1021"/>
              <a:ext cx="302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charset="0"/>
                </a:rPr>
                <a:t> D$</a:t>
              </a:r>
            </a:p>
          </p:txBody>
        </p:sp>
        <p:sp>
          <p:nvSpPr>
            <p:cNvPr id="69661" name="Rectangle 119"/>
            <p:cNvSpPr>
              <a:spLocks noChangeArrowheads="1"/>
            </p:cNvSpPr>
            <p:nvPr/>
          </p:nvSpPr>
          <p:spPr bwMode="auto">
            <a:xfrm>
              <a:off x="3715" y="979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charset="0"/>
                </a:rPr>
                <a:t>Reg</a:t>
              </a:r>
            </a:p>
          </p:txBody>
        </p:sp>
        <p:sp>
          <p:nvSpPr>
            <p:cNvPr id="69662" name="Freeform 120"/>
            <p:cNvSpPr>
              <a:spLocks/>
            </p:cNvSpPr>
            <p:nvPr/>
          </p:nvSpPr>
          <p:spPr bwMode="auto">
            <a:xfrm>
              <a:off x="3883" y="977"/>
              <a:ext cx="143" cy="289"/>
            </a:xfrm>
            <a:custGeom>
              <a:avLst/>
              <a:gdLst>
                <a:gd name="T0" fmla="*/ 0 w 143"/>
                <a:gd name="T1" fmla="*/ 0 h 289"/>
                <a:gd name="T2" fmla="*/ 142 w 143"/>
                <a:gd name="T3" fmla="*/ 0 h 289"/>
                <a:gd name="T4" fmla="*/ 142 w 143"/>
                <a:gd name="T5" fmla="*/ 288 h 289"/>
                <a:gd name="T6" fmla="*/ 0 w 143"/>
                <a:gd name="T7" fmla="*/ 288 h 28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43"/>
                <a:gd name="T13" fmla="*/ 0 h 289"/>
                <a:gd name="T14" fmla="*/ 143 w 143"/>
                <a:gd name="T15" fmla="*/ 289 h 28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43" h="289">
                  <a:moveTo>
                    <a:pt x="0" y="0"/>
                  </a:moveTo>
                  <a:lnTo>
                    <a:pt x="142" y="0"/>
                  </a:lnTo>
                  <a:lnTo>
                    <a:pt x="142" y="288"/>
                  </a:lnTo>
                  <a:lnTo>
                    <a:pt x="0" y="288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663" name="Line 121"/>
            <p:cNvSpPr>
              <a:spLocks noChangeShapeType="1"/>
            </p:cNvSpPr>
            <p:nvPr/>
          </p:nvSpPr>
          <p:spPr bwMode="auto">
            <a:xfrm>
              <a:off x="3595" y="1121"/>
              <a:ext cx="13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64" name="Line 122"/>
            <p:cNvSpPr>
              <a:spLocks noChangeShapeType="1"/>
            </p:cNvSpPr>
            <p:nvPr/>
          </p:nvSpPr>
          <p:spPr bwMode="auto">
            <a:xfrm>
              <a:off x="3111" y="1121"/>
              <a:ext cx="15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65" name="Freeform 123"/>
            <p:cNvSpPr>
              <a:spLocks/>
            </p:cNvSpPr>
            <p:nvPr/>
          </p:nvSpPr>
          <p:spPr bwMode="auto">
            <a:xfrm>
              <a:off x="3232" y="1121"/>
              <a:ext cx="431" cy="193"/>
            </a:xfrm>
            <a:custGeom>
              <a:avLst/>
              <a:gdLst>
                <a:gd name="T0" fmla="*/ 0 w 431"/>
                <a:gd name="T1" fmla="*/ 0 h 193"/>
                <a:gd name="T2" fmla="*/ 0 w 431"/>
                <a:gd name="T3" fmla="*/ 192 h 193"/>
                <a:gd name="T4" fmla="*/ 391 w 431"/>
                <a:gd name="T5" fmla="*/ 192 h 193"/>
                <a:gd name="T6" fmla="*/ 391 w 431"/>
                <a:gd name="T7" fmla="*/ 64 h 193"/>
                <a:gd name="T8" fmla="*/ 430 w 431"/>
                <a:gd name="T9" fmla="*/ 0 h 1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31"/>
                <a:gd name="T16" fmla="*/ 0 h 193"/>
                <a:gd name="T17" fmla="*/ 431 w 431"/>
                <a:gd name="T18" fmla="*/ 193 h 1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31" h="193">
                  <a:moveTo>
                    <a:pt x="0" y="0"/>
                  </a:moveTo>
                  <a:lnTo>
                    <a:pt x="0" y="192"/>
                  </a:lnTo>
                  <a:lnTo>
                    <a:pt x="391" y="192"/>
                  </a:lnTo>
                  <a:lnTo>
                    <a:pt x="391" y="64"/>
                  </a:lnTo>
                  <a:lnTo>
                    <a:pt x="430" y="0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666" name="Line 124"/>
            <p:cNvSpPr>
              <a:spLocks noChangeShapeType="1"/>
            </p:cNvSpPr>
            <p:nvPr/>
          </p:nvSpPr>
          <p:spPr bwMode="auto">
            <a:xfrm>
              <a:off x="2726" y="1217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67" name="Freeform 125"/>
            <p:cNvSpPr>
              <a:spLocks/>
            </p:cNvSpPr>
            <p:nvPr/>
          </p:nvSpPr>
          <p:spPr bwMode="auto">
            <a:xfrm>
              <a:off x="2819" y="1116"/>
              <a:ext cx="337" cy="278"/>
            </a:xfrm>
            <a:custGeom>
              <a:avLst/>
              <a:gdLst>
                <a:gd name="T0" fmla="*/ 0 w 337"/>
                <a:gd name="T1" fmla="*/ 101 h 278"/>
                <a:gd name="T2" fmla="*/ 0 w 337"/>
                <a:gd name="T3" fmla="*/ 277 h 278"/>
                <a:gd name="T4" fmla="*/ 294 w 337"/>
                <a:gd name="T5" fmla="*/ 277 h 278"/>
                <a:gd name="T6" fmla="*/ 294 w 337"/>
                <a:gd name="T7" fmla="*/ 90 h 278"/>
                <a:gd name="T8" fmla="*/ 336 w 337"/>
                <a:gd name="T9" fmla="*/ 0 h 27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37"/>
                <a:gd name="T16" fmla="*/ 0 h 278"/>
                <a:gd name="T17" fmla="*/ 337 w 337"/>
                <a:gd name="T18" fmla="*/ 278 h 27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37" h="278">
                  <a:moveTo>
                    <a:pt x="0" y="101"/>
                  </a:moveTo>
                  <a:lnTo>
                    <a:pt x="0" y="277"/>
                  </a:lnTo>
                  <a:lnTo>
                    <a:pt x="294" y="277"/>
                  </a:lnTo>
                  <a:lnTo>
                    <a:pt x="294" y="90"/>
                  </a:lnTo>
                  <a:lnTo>
                    <a:pt x="336" y="0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8" name="Group 126"/>
            <p:cNvGrpSpPr>
              <a:grpSpLocks/>
            </p:cNvGrpSpPr>
            <p:nvPr/>
          </p:nvGrpSpPr>
          <p:grpSpPr bwMode="auto">
            <a:xfrm>
              <a:off x="3265" y="955"/>
              <a:ext cx="325" cy="289"/>
              <a:chOff x="3671" y="1797"/>
              <a:chExt cx="325" cy="289"/>
            </a:xfrm>
          </p:grpSpPr>
          <p:sp>
            <p:nvSpPr>
              <p:cNvPr id="69669" name="Freeform 127"/>
              <p:cNvSpPr>
                <a:spLocks/>
              </p:cNvSpPr>
              <p:nvPr/>
            </p:nvSpPr>
            <p:spPr bwMode="auto">
              <a:xfrm>
                <a:off x="3671" y="1797"/>
                <a:ext cx="162" cy="289"/>
              </a:xfrm>
              <a:custGeom>
                <a:avLst/>
                <a:gdLst>
                  <a:gd name="T0" fmla="*/ 161 w 162"/>
                  <a:gd name="T1" fmla="*/ 0 h 289"/>
                  <a:gd name="T2" fmla="*/ 0 w 162"/>
                  <a:gd name="T3" fmla="*/ 0 h 289"/>
                  <a:gd name="T4" fmla="*/ 0 w 162"/>
                  <a:gd name="T5" fmla="*/ 288 h 289"/>
                  <a:gd name="T6" fmla="*/ 161 w 162"/>
                  <a:gd name="T7" fmla="*/ 288 h 28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62"/>
                  <a:gd name="T13" fmla="*/ 0 h 289"/>
                  <a:gd name="T14" fmla="*/ 162 w 162"/>
                  <a:gd name="T15" fmla="*/ 289 h 28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62" h="289">
                    <a:moveTo>
                      <a:pt x="16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1" y="288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670" name="Freeform 128"/>
              <p:cNvSpPr>
                <a:spLocks/>
              </p:cNvSpPr>
              <p:nvPr/>
            </p:nvSpPr>
            <p:spPr bwMode="auto">
              <a:xfrm>
                <a:off x="3832" y="1797"/>
                <a:ext cx="164" cy="289"/>
              </a:xfrm>
              <a:custGeom>
                <a:avLst/>
                <a:gdLst>
                  <a:gd name="T0" fmla="*/ 0 w 164"/>
                  <a:gd name="T1" fmla="*/ 0 h 289"/>
                  <a:gd name="T2" fmla="*/ 163 w 164"/>
                  <a:gd name="T3" fmla="*/ 0 h 289"/>
                  <a:gd name="T4" fmla="*/ 163 w 164"/>
                  <a:gd name="T5" fmla="*/ 288 h 289"/>
                  <a:gd name="T6" fmla="*/ 0 w 164"/>
                  <a:gd name="T7" fmla="*/ 288 h 28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64"/>
                  <a:gd name="T13" fmla="*/ 0 h 289"/>
                  <a:gd name="T14" fmla="*/ 164 w 164"/>
                  <a:gd name="T15" fmla="*/ 289 h 28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64" h="289">
                    <a:moveTo>
                      <a:pt x="0" y="0"/>
                    </a:moveTo>
                    <a:lnTo>
                      <a:pt x="163" y="0"/>
                    </a:lnTo>
                    <a:lnTo>
                      <a:pt x="163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69646" name="Rectangle 129"/>
          <p:cNvSpPr>
            <a:spLocks noChangeArrowheads="1"/>
          </p:cNvSpPr>
          <p:nvPr/>
        </p:nvSpPr>
        <p:spPr bwMode="auto">
          <a:xfrm>
            <a:off x="457200" y="3109050"/>
            <a:ext cx="831850" cy="5159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r>
              <a:rPr lang="en-US" sz="2800" b="1">
                <a:solidFill>
                  <a:schemeClr val="tx1"/>
                </a:solidFill>
                <a:latin typeface="Arial" pitchFamily="34" charset="0"/>
              </a:rPr>
              <a:t>nop</a:t>
            </a:r>
          </a:p>
        </p:txBody>
      </p:sp>
      <p:sp>
        <p:nvSpPr>
          <p:cNvPr id="69647" name="Line 126"/>
          <p:cNvSpPr>
            <a:spLocks noChangeShapeType="1"/>
          </p:cNvSpPr>
          <p:nvPr/>
        </p:nvSpPr>
        <p:spPr bwMode="auto">
          <a:xfrm>
            <a:off x="5799138" y="2551838"/>
            <a:ext cx="68262" cy="1477962"/>
          </a:xfrm>
          <a:prstGeom prst="line">
            <a:avLst/>
          </a:prstGeom>
          <a:noFill/>
          <a:ln w="50800">
            <a:solidFill>
              <a:srgbClr val="063DE8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9648" name="Oval 159"/>
          <p:cNvSpPr>
            <a:spLocks noChangeArrowheads="1"/>
          </p:cNvSpPr>
          <p:nvPr/>
        </p:nvSpPr>
        <p:spPr bwMode="auto">
          <a:xfrm>
            <a:off x="5761038" y="2505800"/>
            <a:ext cx="93662" cy="93663"/>
          </a:xfrm>
          <a:prstGeom prst="ellipse">
            <a:avLst/>
          </a:prstGeom>
          <a:solidFill>
            <a:srgbClr val="00FF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I’ll be gone for tomorrow, Justin (TA) will be giving a guest lecture.</a:t>
            </a:r>
          </a:p>
          <a:p>
            <a:r>
              <a:rPr lang="en-US" dirty="0" smtClean="0"/>
              <a:t>Project </a:t>
            </a:r>
            <a:r>
              <a:rPr lang="en-US" dirty="0" smtClean="0"/>
              <a:t>2 Part 2 due Sunday.</a:t>
            </a:r>
          </a:p>
          <a:p>
            <a:pPr lvl="1"/>
            <a:r>
              <a:rPr lang="en-US" dirty="0" smtClean="0"/>
              <a:t>Slides at end of July 12 lecture contain useful info.</a:t>
            </a:r>
          </a:p>
          <a:p>
            <a:r>
              <a:rPr lang="en-US" dirty="0" smtClean="0"/>
              <a:t>Lab </a:t>
            </a:r>
            <a:r>
              <a:rPr lang="en-US" dirty="0" smtClean="0"/>
              <a:t>12 cancelled!</a:t>
            </a:r>
          </a:p>
          <a:p>
            <a:pPr lvl="1"/>
            <a:r>
              <a:rPr lang="en-US" dirty="0" smtClean="0"/>
              <a:t>Replaced with free study session where you can catch up on labs / work on project 2.</a:t>
            </a:r>
          </a:p>
          <a:p>
            <a:pPr lvl="1"/>
            <a:r>
              <a:rPr lang="en-US" dirty="0" smtClean="0"/>
              <a:t>The TA’s will still be there</a:t>
            </a:r>
            <a:r>
              <a:rPr lang="en-US" dirty="0" smtClean="0"/>
              <a:t>.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6F73E-7C52-C048-BE1A-BE7619EADA24}" type="datetime1">
              <a:rPr lang="en-US" smtClean="0"/>
              <a:pPr/>
              <a:t>7/27/2011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1600200"/>
            <a:ext cx="7561385" cy="4525963"/>
          </a:xfrm>
        </p:spPr>
        <p:txBody>
          <a:bodyPr/>
          <a:lstStyle/>
          <a:p>
            <a:r>
              <a:rPr lang="en-US" sz="3200" dirty="0" smtClean="0">
                <a:solidFill>
                  <a:schemeClr val="bg1">
                    <a:lumMod val="65000"/>
                  </a:schemeClr>
                </a:solidFill>
              </a:rPr>
              <a:t>Pipelining Performance</a:t>
            </a:r>
          </a:p>
          <a:p>
            <a:r>
              <a:rPr lang="en-US" sz="3200" dirty="0" smtClean="0">
                <a:solidFill>
                  <a:schemeClr val="bg1">
                    <a:lumMod val="65000"/>
                  </a:schemeClr>
                </a:solidFill>
              </a:rPr>
              <a:t>Pipelining Hazards</a:t>
            </a:r>
          </a:p>
          <a:p>
            <a:r>
              <a:rPr lang="en-US" sz="3200" dirty="0" smtClean="0">
                <a:solidFill>
                  <a:schemeClr val="bg1">
                    <a:lumMod val="65000"/>
                  </a:schemeClr>
                </a:solidFill>
              </a:rPr>
              <a:t>Administrivia</a:t>
            </a:r>
          </a:p>
          <a:p>
            <a:r>
              <a:rPr lang="en-US" sz="3200" dirty="0" smtClean="0"/>
              <a:t>Pipelining Hazards (cont’d)</a:t>
            </a:r>
          </a:p>
          <a:p>
            <a:r>
              <a:rPr lang="en-US" sz="3200" dirty="0" smtClean="0">
                <a:solidFill>
                  <a:schemeClr val="bg1">
                    <a:lumMod val="65000"/>
                  </a:schemeClr>
                </a:solidFill>
              </a:rPr>
              <a:t>Break</a:t>
            </a:r>
          </a:p>
          <a:p>
            <a:r>
              <a:rPr lang="en-US" sz="3200" dirty="0" smtClean="0">
                <a:solidFill>
                  <a:schemeClr val="bg1">
                    <a:lumMod val="65000"/>
                  </a:schemeClr>
                </a:solidFill>
              </a:rPr>
              <a:t>Multiple Instruction Issue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2DE64-F001-BF48-BCB6-40100FCEAE53}" type="datetime1">
              <a:rPr lang="en-US" smtClean="0"/>
              <a:pPr/>
              <a:t>7/27/2011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Summer 2011 -- Lecture #22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1FC74-8DCB-664C-80F8-399B2D9B52E3}" type="datetime1">
              <a:rPr lang="en-US" smtClean="0"/>
              <a:pPr/>
              <a:t>7/26/2011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595770" y="6356350"/>
            <a:ext cx="2133600" cy="365125"/>
          </a:xfrm>
        </p:spPr>
        <p:txBody>
          <a:bodyPr/>
          <a:lstStyle/>
          <a:p>
            <a:r>
              <a:rPr lang="en-US" dirty="0" smtClean="0"/>
              <a:t>Summer 2011 </a:t>
            </a:r>
            <a:r>
              <a:rPr lang="en-US" dirty="0" smtClean="0"/>
              <a:t>-- </a:t>
            </a:r>
            <a:r>
              <a:rPr lang="en-US" dirty="0" smtClean="0"/>
              <a:t>Lecture #22</a:t>
            </a:r>
            <a:endParaRPr lang="en-AU" dirty="0"/>
          </a:p>
        </p:txBody>
      </p:sp>
      <p:sp>
        <p:nvSpPr>
          <p:cNvPr id="333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Pipelining and ISA Design</a:t>
            </a:r>
            <a:endParaRPr lang="en-AU"/>
          </a:p>
        </p:txBody>
      </p:sp>
      <p:sp>
        <p:nvSpPr>
          <p:cNvPr id="333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66733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MIPS</a:t>
            </a:r>
            <a:r>
              <a:rPr lang="en-US" dirty="0" smtClean="0"/>
              <a:t> Instruction Set designed </a:t>
            </a:r>
            <a:r>
              <a:rPr lang="en-US" dirty="0"/>
              <a:t>for </a:t>
            </a:r>
            <a:r>
              <a:rPr lang="en-US" dirty="0" smtClean="0"/>
              <a:t>pipelining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MIPS originally stood for </a:t>
            </a:r>
            <a:r>
              <a:rPr lang="en-US" b="1" dirty="0" smtClean="0"/>
              <a:t>M</a:t>
            </a:r>
            <a:r>
              <a:rPr lang="en-US" dirty="0" smtClean="0"/>
              <a:t>icroprocessor without </a:t>
            </a:r>
            <a:r>
              <a:rPr lang="en-US" b="1" dirty="0" smtClean="0"/>
              <a:t>I</a:t>
            </a:r>
            <a:r>
              <a:rPr lang="en-US" dirty="0" smtClean="0"/>
              <a:t>nterlocked </a:t>
            </a:r>
            <a:r>
              <a:rPr lang="en-US" b="1" dirty="0" smtClean="0"/>
              <a:t>P</a:t>
            </a:r>
            <a:r>
              <a:rPr lang="en-US" dirty="0" smtClean="0"/>
              <a:t>ipeline </a:t>
            </a:r>
            <a:r>
              <a:rPr lang="en-US" b="1" dirty="0" smtClean="0"/>
              <a:t>S</a:t>
            </a:r>
            <a:r>
              <a:rPr lang="en-US" dirty="0" smtClean="0"/>
              <a:t>tages.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All instructions are 32-bits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Easier to fetch and decode in one cycle</a:t>
            </a: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x86</a:t>
            </a:r>
            <a:r>
              <a:rPr lang="en-US" dirty="0"/>
              <a:t>: 1- to 17-byte </a:t>
            </a:r>
            <a:r>
              <a:rPr lang="en-US" dirty="0" smtClean="0"/>
              <a:t>instructions</a:t>
            </a:r>
          </a:p>
          <a:p>
            <a:pPr lvl="1">
              <a:lnSpc>
                <a:spcPct val="90000"/>
              </a:lnSpc>
              <a:buNone/>
            </a:pPr>
            <a:r>
              <a:rPr lang="en-US" dirty="0" smtClean="0"/>
              <a:t>(x86 HW actually translates to internal RISC instructions!)</a:t>
            </a:r>
          </a:p>
          <a:p>
            <a:pPr>
              <a:lnSpc>
                <a:spcPct val="90000"/>
              </a:lnSpc>
            </a:pPr>
            <a:r>
              <a:rPr lang="en-US" dirty="0"/>
              <a:t>Few and regular instruction </a:t>
            </a:r>
            <a:r>
              <a:rPr lang="en-US" dirty="0" smtClean="0"/>
              <a:t>formats, 2 source register fields always in same place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Can decode and read registers in one step</a:t>
            </a: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Memory operands only in Loads and Stores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Can calculate address</a:t>
            </a:r>
            <a:r>
              <a:rPr lang="en-US" dirty="0" smtClean="0"/>
              <a:t> 3</a:t>
            </a:r>
            <a:r>
              <a:rPr lang="en-US" baseline="30000" dirty="0" smtClean="0"/>
              <a:t>rd</a:t>
            </a:r>
            <a:r>
              <a:rPr lang="en-US" dirty="0" smtClean="0"/>
              <a:t> </a:t>
            </a:r>
            <a:r>
              <a:rPr lang="en-US" dirty="0"/>
              <a:t>stage, access memory</a:t>
            </a:r>
            <a:r>
              <a:rPr lang="en-US" dirty="0" smtClean="0"/>
              <a:t> 4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dirty="0"/>
              <a:t>stage</a:t>
            </a:r>
          </a:p>
          <a:p>
            <a:pPr>
              <a:lnSpc>
                <a:spcPct val="90000"/>
              </a:lnSpc>
            </a:pPr>
            <a:r>
              <a:rPr lang="en-US" dirty="0"/>
              <a:t>Alignment of memory operands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Memory access takes only one cycle</a:t>
            </a: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A413A-9077-EF48-8AC9-967800980F81}" type="datetime1">
              <a:rPr lang="en-US" smtClean="0"/>
              <a:pPr/>
              <a:t>7/26/2011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595770" y="6356350"/>
            <a:ext cx="2133600" cy="365125"/>
          </a:xfrm>
        </p:spPr>
        <p:txBody>
          <a:bodyPr/>
          <a:lstStyle/>
          <a:p>
            <a:r>
              <a:rPr lang="en-US" dirty="0" smtClean="0"/>
              <a:t>Summer 2011 </a:t>
            </a:r>
            <a:r>
              <a:rPr lang="en-US" dirty="0" smtClean="0"/>
              <a:t>-- </a:t>
            </a:r>
            <a:r>
              <a:rPr lang="en-US" dirty="0" smtClean="0"/>
              <a:t>Lecture #22</a:t>
            </a:r>
            <a:endParaRPr lang="en-AU" dirty="0"/>
          </a:p>
        </p:txBody>
      </p:sp>
      <p:sp>
        <p:nvSpPr>
          <p:cNvPr id="348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Control </a:t>
            </a:r>
            <a:r>
              <a:rPr lang="en-US" dirty="0"/>
              <a:t>Hazards</a:t>
            </a:r>
            <a:endParaRPr lang="en-AU" dirty="0"/>
          </a:p>
        </p:txBody>
      </p:sp>
      <p:sp>
        <p:nvSpPr>
          <p:cNvPr id="348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1753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Branch determines flow of control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Fetching next instruction depends on branch outcome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Pipeline can’t always fetch correct instruction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Still working on </a:t>
            </a:r>
            <a:r>
              <a:rPr lang="en-US" dirty="0" smtClean="0"/>
              <a:t>Decode</a:t>
            </a:r>
            <a:r>
              <a:rPr lang="en-US" dirty="0" smtClean="0"/>
              <a:t> </a:t>
            </a:r>
            <a:r>
              <a:rPr lang="en-US" dirty="0"/>
              <a:t>stage of branch</a:t>
            </a: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BEQ, BNE in MIPS pipeline 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Simple solution Option 1: </a:t>
            </a:r>
            <a:r>
              <a:rPr lang="en-US" i="1" dirty="0" smtClean="0">
                <a:solidFill>
                  <a:srgbClr val="FF0000"/>
                </a:solidFill>
              </a:rPr>
              <a:t>Stall </a:t>
            </a:r>
            <a:r>
              <a:rPr lang="en-US" dirty="0" smtClean="0"/>
              <a:t>on every branch until have new PC value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Would add 2 bubbles/clock cycles for every Branch! (~ 20% of instructions executed</a:t>
            </a:r>
            <a:r>
              <a:rPr lang="en-US" dirty="0" smtClean="0"/>
              <a:t>)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1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Stall =&gt; 2 Bubbles/Clocks</a:t>
            </a:r>
            <a:endParaRPr lang="en-US" dirty="0"/>
          </a:p>
        </p:txBody>
      </p:sp>
      <p:sp>
        <p:nvSpPr>
          <p:cNvPr id="2761731" name="Rectangle 3"/>
          <p:cNvSpPr>
            <a:spLocks noChangeArrowheads="1"/>
          </p:cNvSpPr>
          <p:nvPr/>
        </p:nvSpPr>
        <p:spPr bwMode="auto">
          <a:xfrm>
            <a:off x="647832" y="6068719"/>
            <a:ext cx="7903680" cy="5206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 dirty="0">
                <a:latin typeface="18 VAG Rounded Bold   07390"/>
              </a:rPr>
              <a:t>Where do we do the compare for the branch?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30225" y="1179513"/>
            <a:ext cx="7800975" cy="5056188"/>
            <a:chOff x="214" y="551"/>
            <a:chExt cx="4914" cy="3185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2624" y="1200"/>
              <a:ext cx="340" cy="289"/>
              <a:chOff x="2624" y="1200"/>
              <a:chExt cx="340" cy="289"/>
            </a:xfrm>
          </p:grpSpPr>
          <p:sp>
            <p:nvSpPr>
              <p:cNvPr id="2761734" name="Freeform 6"/>
              <p:cNvSpPr>
                <a:spLocks/>
              </p:cNvSpPr>
              <p:nvPr/>
            </p:nvSpPr>
            <p:spPr bwMode="auto">
              <a:xfrm>
                <a:off x="2624" y="1200"/>
                <a:ext cx="170" cy="289"/>
              </a:xfrm>
              <a:custGeom>
                <a:avLst/>
                <a:gdLst/>
                <a:ahLst/>
                <a:cxnLst>
                  <a:cxn ang="0">
                    <a:pos x="169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69" y="288"/>
                  </a:cxn>
                </a:cxnLst>
                <a:rect l="0" t="0" r="r" b="b"/>
                <a:pathLst>
                  <a:path w="170" h="289">
                    <a:moveTo>
                      <a:pt x="169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9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735" name="Freeform 7"/>
              <p:cNvSpPr>
                <a:spLocks/>
              </p:cNvSpPr>
              <p:nvPr/>
            </p:nvSpPr>
            <p:spPr bwMode="auto">
              <a:xfrm>
                <a:off x="2793" y="1200"/>
                <a:ext cx="171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0" y="0"/>
                  </a:cxn>
                  <a:cxn ang="0">
                    <a:pos x="170" y="288"/>
                  </a:cxn>
                  <a:cxn ang="0">
                    <a:pos x="0" y="288"/>
                  </a:cxn>
                </a:cxnLst>
                <a:rect l="0" t="0" r="r" b="b"/>
                <a:pathLst>
                  <a:path w="171" h="289">
                    <a:moveTo>
                      <a:pt x="0" y="0"/>
                    </a:moveTo>
                    <a:lnTo>
                      <a:pt x="170" y="0"/>
                    </a:lnTo>
                    <a:lnTo>
                      <a:pt x="170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" name="Group 8"/>
            <p:cNvGrpSpPr>
              <a:grpSpLocks/>
            </p:cNvGrpSpPr>
            <p:nvPr/>
          </p:nvGrpSpPr>
          <p:grpSpPr bwMode="auto">
            <a:xfrm>
              <a:off x="2624" y="2592"/>
              <a:ext cx="340" cy="289"/>
              <a:chOff x="2624" y="2592"/>
              <a:chExt cx="340" cy="289"/>
            </a:xfrm>
          </p:grpSpPr>
          <p:sp>
            <p:nvSpPr>
              <p:cNvPr id="2761737" name="Freeform 9"/>
              <p:cNvSpPr>
                <a:spLocks/>
              </p:cNvSpPr>
              <p:nvPr/>
            </p:nvSpPr>
            <p:spPr bwMode="auto">
              <a:xfrm>
                <a:off x="2624" y="2592"/>
                <a:ext cx="170" cy="289"/>
              </a:xfrm>
              <a:custGeom>
                <a:avLst/>
                <a:gdLst/>
                <a:ahLst/>
                <a:cxnLst>
                  <a:cxn ang="0">
                    <a:pos x="169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69" y="288"/>
                  </a:cxn>
                </a:cxnLst>
                <a:rect l="0" t="0" r="r" b="b"/>
                <a:pathLst>
                  <a:path w="170" h="289">
                    <a:moveTo>
                      <a:pt x="169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9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738" name="Freeform 10"/>
              <p:cNvSpPr>
                <a:spLocks/>
              </p:cNvSpPr>
              <p:nvPr/>
            </p:nvSpPr>
            <p:spPr bwMode="auto">
              <a:xfrm>
                <a:off x="2793" y="2592"/>
                <a:ext cx="171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0" y="0"/>
                  </a:cxn>
                  <a:cxn ang="0">
                    <a:pos x="170" y="288"/>
                  </a:cxn>
                  <a:cxn ang="0">
                    <a:pos x="0" y="288"/>
                  </a:cxn>
                </a:cxnLst>
                <a:rect l="0" t="0" r="r" b="b"/>
                <a:pathLst>
                  <a:path w="171" h="289">
                    <a:moveTo>
                      <a:pt x="0" y="0"/>
                    </a:moveTo>
                    <a:lnTo>
                      <a:pt x="170" y="0"/>
                    </a:lnTo>
                    <a:lnTo>
                      <a:pt x="170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61739" name="Rectangle 11"/>
            <p:cNvSpPr>
              <a:spLocks noChangeArrowheads="1"/>
            </p:cNvSpPr>
            <p:nvPr/>
          </p:nvSpPr>
          <p:spPr bwMode="auto">
            <a:xfrm>
              <a:off x="2605" y="2594"/>
              <a:ext cx="292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  I$</a:t>
              </a:r>
            </a:p>
          </p:txBody>
        </p:sp>
        <p:sp>
          <p:nvSpPr>
            <p:cNvPr id="2761740" name="Line 12"/>
            <p:cNvSpPr>
              <a:spLocks noChangeShapeType="1"/>
            </p:cNvSpPr>
            <p:nvPr/>
          </p:nvSpPr>
          <p:spPr bwMode="auto">
            <a:xfrm>
              <a:off x="584" y="1224"/>
              <a:ext cx="0" cy="203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741" name="Line 13"/>
            <p:cNvSpPr>
              <a:spLocks noChangeShapeType="1"/>
            </p:cNvSpPr>
            <p:nvPr/>
          </p:nvSpPr>
          <p:spPr bwMode="auto">
            <a:xfrm>
              <a:off x="984" y="840"/>
              <a:ext cx="397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742" name="Rectangle 14"/>
            <p:cNvSpPr>
              <a:spLocks noChangeArrowheads="1"/>
            </p:cNvSpPr>
            <p:nvPr/>
          </p:nvSpPr>
          <p:spPr bwMode="auto">
            <a:xfrm>
              <a:off x="579" y="1302"/>
              <a:ext cx="517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Courier" pitchFamily="-65" charset="0"/>
                </a:rPr>
                <a:t>beq</a:t>
              </a:r>
              <a:endParaRPr lang="en-US" sz="2800" b="1">
                <a:solidFill>
                  <a:schemeClr val="tx1"/>
                </a:solidFill>
                <a:latin typeface="Arial" pitchFamily="-65" charset="0"/>
              </a:endParaRPr>
            </a:p>
          </p:txBody>
        </p:sp>
        <p:sp>
          <p:nvSpPr>
            <p:cNvPr id="2761743" name="Rectangle 15"/>
            <p:cNvSpPr>
              <a:spLocks noChangeArrowheads="1"/>
            </p:cNvSpPr>
            <p:nvPr/>
          </p:nvSpPr>
          <p:spPr bwMode="auto">
            <a:xfrm>
              <a:off x="563" y="1718"/>
              <a:ext cx="786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Instr 1</a:t>
              </a:r>
            </a:p>
          </p:txBody>
        </p:sp>
        <p:sp>
          <p:nvSpPr>
            <p:cNvPr id="2761744" name="Rectangle 16"/>
            <p:cNvSpPr>
              <a:spLocks noChangeArrowheads="1"/>
            </p:cNvSpPr>
            <p:nvPr/>
          </p:nvSpPr>
          <p:spPr bwMode="auto">
            <a:xfrm>
              <a:off x="555" y="2182"/>
              <a:ext cx="786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Instr 2</a:t>
              </a:r>
            </a:p>
          </p:txBody>
        </p:sp>
        <p:sp>
          <p:nvSpPr>
            <p:cNvPr id="2761745" name="Rectangle 17"/>
            <p:cNvSpPr>
              <a:spLocks noChangeArrowheads="1"/>
            </p:cNvSpPr>
            <p:nvPr/>
          </p:nvSpPr>
          <p:spPr bwMode="auto">
            <a:xfrm>
              <a:off x="560" y="2612"/>
              <a:ext cx="786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 dirty="0" err="1">
                  <a:solidFill>
                    <a:schemeClr val="tx1"/>
                  </a:solidFill>
                  <a:latin typeface="Arial" pitchFamily="-65" charset="0"/>
                </a:rPr>
                <a:t>Instr</a:t>
              </a:r>
              <a:r>
                <a:rPr lang="en-US" sz="2800" b="1" dirty="0">
                  <a:solidFill>
                    <a:schemeClr val="tx1"/>
                  </a:solidFill>
                  <a:latin typeface="Arial" pitchFamily="-65" charset="0"/>
                </a:rPr>
                <a:t> 3</a:t>
              </a:r>
            </a:p>
          </p:txBody>
        </p:sp>
        <p:sp>
          <p:nvSpPr>
            <p:cNvPr id="2761746" name="Rectangle 18"/>
            <p:cNvSpPr>
              <a:spLocks noChangeArrowheads="1"/>
            </p:cNvSpPr>
            <p:nvPr/>
          </p:nvSpPr>
          <p:spPr bwMode="auto">
            <a:xfrm>
              <a:off x="587" y="3067"/>
              <a:ext cx="786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Instr 4</a:t>
              </a:r>
            </a:p>
          </p:txBody>
        </p:sp>
        <p:sp>
          <p:nvSpPr>
            <p:cNvPr id="2761747" name="Line 19"/>
            <p:cNvSpPr>
              <a:spLocks noChangeShapeType="1"/>
            </p:cNvSpPr>
            <p:nvPr/>
          </p:nvSpPr>
          <p:spPr bwMode="auto">
            <a:xfrm>
              <a:off x="1728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748" name="Line 20"/>
            <p:cNvSpPr>
              <a:spLocks noChangeShapeType="1"/>
            </p:cNvSpPr>
            <p:nvPr/>
          </p:nvSpPr>
          <p:spPr bwMode="auto">
            <a:xfrm>
              <a:off x="2160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749" name="Line 21"/>
            <p:cNvSpPr>
              <a:spLocks noChangeShapeType="1"/>
            </p:cNvSpPr>
            <p:nvPr/>
          </p:nvSpPr>
          <p:spPr bwMode="auto">
            <a:xfrm>
              <a:off x="2592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750" name="Line 22"/>
            <p:cNvSpPr>
              <a:spLocks noChangeShapeType="1"/>
            </p:cNvSpPr>
            <p:nvPr/>
          </p:nvSpPr>
          <p:spPr bwMode="auto">
            <a:xfrm>
              <a:off x="3024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751" name="Line 23"/>
            <p:cNvSpPr>
              <a:spLocks noChangeShapeType="1"/>
            </p:cNvSpPr>
            <p:nvPr/>
          </p:nvSpPr>
          <p:spPr bwMode="auto">
            <a:xfrm>
              <a:off x="3456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752" name="Line 24"/>
            <p:cNvSpPr>
              <a:spLocks noChangeShapeType="1"/>
            </p:cNvSpPr>
            <p:nvPr/>
          </p:nvSpPr>
          <p:spPr bwMode="auto">
            <a:xfrm>
              <a:off x="3888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753" name="Line 25"/>
            <p:cNvSpPr>
              <a:spLocks noChangeShapeType="1"/>
            </p:cNvSpPr>
            <p:nvPr/>
          </p:nvSpPr>
          <p:spPr bwMode="auto">
            <a:xfrm>
              <a:off x="4320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754" name="Line 26"/>
            <p:cNvSpPr>
              <a:spLocks noChangeShapeType="1"/>
            </p:cNvSpPr>
            <p:nvPr/>
          </p:nvSpPr>
          <p:spPr bwMode="auto">
            <a:xfrm>
              <a:off x="4752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5" name="Group 27"/>
            <p:cNvGrpSpPr>
              <a:grpSpLocks/>
            </p:cNvGrpSpPr>
            <p:nvPr/>
          </p:nvGrpSpPr>
          <p:grpSpPr bwMode="auto">
            <a:xfrm>
              <a:off x="2257" y="1152"/>
              <a:ext cx="225" cy="481"/>
              <a:chOff x="2257" y="1152"/>
              <a:chExt cx="225" cy="481"/>
            </a:xfrm>
          </p:grpSpPr>
          <p:sp>
            <p:nvSpPr>
              <p:cNvPr id="2761756" name="Freeform 28"/>
              <p:cNvSpPr>
                <a:spLocks/>
              </p:cNvSpPr>
              <p:nvPr/>
            </p:nvSpPr>
            <p:spPr bwMode="auto">
              <a:xfrm>
                <a:off x="2269" y="1152"/>
                <a:ext cx="213" cy="481"/>
              </a:xfrm>
              <a:custGeom>
                <a:avLst/>
                <a:gdLst/>
                <a:ahLst/>
                <a:cxnLst>
                  <a:cxn ang="0">
                    <a:pos x="0" y="320"/>
                  </a:cxn>
                  <a:cxn ang="0">
                    <a:pos x="71" y="240"/>
                  </a:cxn>
                  <a:cxn ang="0">
                    <a:pos x="0" y="160"/>
                  </a:cxn>
                  <a:cxn ang="0">
                    <a:pos x="0" y="0"/>
                  </a:cxn>
                  <a:cxn ang="0">
                    <a:pos x="212" y="160"/>
                  </a:cxn>
                  <a:cxn ang="0">
                    <a:pos x="212" y="320"/>
                  </a:cxn>
                  <a:cxn ang="0">
                    <a:pos x="0" y="480"/>
                  </a:cxn>
                  <a:cxn ang="0">
                    <a:pos x="0" y="320"/>
                  </a:cxn>
                </a:cxnLst>
                <a:rect l="0" t="0" r="r" b="b"/>
                <a:pathLst>
                  <a:path w="213" h="481">
                    <a:moveTo>
                      <a:pt x="0" y="320"/>
                    </a:moveTo>
                    <a:lnTo>
                      <a:pt x="71" y="240"/>
                    </a:lnTo>
                    <a:lnTo>
                      <a:pt x="0" y="160"/>
                    </a:lnTo>
                    <a:lnTo>
                      <a:pt x="0" y="0"/>
                    </a:lnTo>
                    <a:lnTo>
                      <a:pt x="212" y="160"/>
                    </a:lnTo>
                    <a:lnTo>
                      <a:pt x="212" y="320"/>
                    </a:lnTo>
                    <a:lnTo>
                      <a:pt x="0" y="480"/>
                    </a:lnTo>
                    <a:lnTo>
                      <a:pt x="0" y="32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757" name="Rectangle 29"/>
              <p:cNvSpPr>
                <a:spLocks noChangeArrowheads="1"/>
              </p:cNvSpPr>
              <p:nvPr/>
            </p:nvSpPr>
            <p:spPr bwMode="auto">
              <a:xfrm rot="5400000">
                <a:off x="2170" y="1274"/>
                <a:ext cx="38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ALU</a:t>
                </a:r>
              </a:p>
            </p:txBody>
          </p:sp>
        </p:grpSp>
        <p:grpSp>
          <p:nvGrpSpPr>
            <p:cNvPr id="6" name="Group 30"/>
            <p:cNvGrpSpPr>
              <a:grpSpLocks/>
            </p:cNvGrpSpPr>
            <p:nvPr/>
          </p:nvGrpSpPr>
          <p:grpSpPr bwMode="auto">
            <a:xfrm>
              <a:off x="1324" y="1248"/>
              <a:ext cx="359" cy="289"/>
              <a:chOff x="1324" y="1248"/>
              <a:chExt cx="359" cy="289"/>
            </a:xfrm>
          </p:grpSpPr>
          <p:sp>
            <p:nvSpPr>
              <p:cNvPr id="2761759" name="Rectangle 31"/>
              <p:cNvSpPr>
                <a:spLocks noChangeArrowheads="1"/>
              </p:cNvSpPr>
              <p:nvPr/>
            </p:nvSpPr>
            <p:spPr bwMode="auto">
              <a:xfrm>
                <a:off x="1324" y="1250"/>
                <a:ext cx="292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  I$</a:t>
                </a:r>
              </a:p>
            </p:txBody>
          </p:sp>
          <p:grpSp>
            <p:nvGrpSpPr>
              <p:cNvPr id="7" name="Group 32"/>
              <p:cNvGrpSpPr>
                <a:grpSpLocks/>
              </p:cNvGrpSpPr>
              <p:nvPr/>
            </p:nvGrpSpPr>
            <p:grpSpPr bwMode="auto">
              <a:xfrm>
                <a:off x="1343" y="1248"/>
                <a:ext cx="340" cy="289"/>
                <a:chOff x="1343" y="1248"/>
                <a:chExt cx="340" cy="289"/>
              </a:xfrm>
            </p:grpSpPr>
            <p:sp>
              <p:nvSpPr>
                <p:cNvPr id="2761761" name="Freeform 33"/>
                <p:cNvSpPr>
                  <a:spLocks/>
                </p:cNvSpPr>
                <p:nvPr/>
              </p:nvSpPr>
              <p:spPr bwMode="auto">
                <a:xfrm>
                  <a:off x="1343" y="1248"/>
                  <a:ext cx="170" cy="289"/>
                </a:xfrm>
                <a:custGeom>
                  <a:avLst/>
                  <a:gdLst/>
                  <a:ahLst/>
                  <a:cxnLst>
                    <a:cxn ang="0">
                      <a:pos x="169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69" y="288"/>
                    </a:cxn>
                  </a:cxnLst>
                  <a:rect l="0" t="0" r="r" b="b"/>
                  <a:pathLst>
                    <a:path w="170" h="289">
                      <a:moveTo>
                        <a:pt x="169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9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1762" name="Freeform 34"/>
                <p:cNvSpPr>
                  <a:spLocks/>
                </p:cNvSpPr>
                <p:nvPr/>
              </p:nvSpPr>
              <p:spPr bwMode="auto">
                <a:xfrm>
                  <a:off x="1512" y="1248"/>
                  <a:ext cx="171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70" y="0"/>
                    </a:cxn>
                    <a:cxn ang="0">
                      <a:pos x="170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71" h="289">
                      <a:moveTo>
                        <a:pt x="0" y="0"/>
                      </a:moveTo>
                      <a:lnTo>
                        <a:pt x="170" y="0"/>
                      </a:lnTo>
                      <a:lnTo>
                        <a:pt x="170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761763" name="Rectangle 35"/>
            <p:cNvSpPr>
              <a:spLocks noChangeArrowheads="1"/>
            </p:cNvSpPr>
            <p:nvPr/>
          </p:nvSpPr>
          <p:spPr bwMode="auto">
            <a:xfrm>
              <a:off x="1784" y="1255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grpSp>
          <p:nvGrpSpPr>
            <p:cNvPr id="8" name="Group 36"/>
            <p:cNvGrpSpPr>
              <a:grpSpLocks/>
            </p:cNvGrpSpPr>
            <p:nvPr/>
          </p:nvGrpSpPr>
          <p:grpSpPr bwMode="auto">
            <a:xfrm>
              <a:off x="1803" y="1248"/>
              <a:ext cx="296" cy="289"/>
              <a:chOff x="1803" y="1248"/>
              <a:chExt cx="296" cy="289"/>
            </a:xfrm>
          </p:grpSpPr>
          <p:sp>
            <p:nvSpPr>
              <p:cNvPr id="2761765" name="Freeform 37"/>
              <p:cNvSpPr>
                <a:spLocks/>
              </p:cNvSpPr>
              <p:nvPr/>
            </p:nvSpPr>
            <p:spPr bwMode="auto">
              <a:xfrm>
                <a:off x="1803" y="1248"/>
                <a:ext cx="149" cy="289"/>
              </a:xfrm>
              <a:custGeom>
                <a:avLst/>
                <a:gdLst/>
                <a:ahLst/>
                <a:cxnLst>
                  <a:cxn ang="0">
                    <a:pos x="148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8" y="288"/>
                  </a:cxn>
                </a:cxnLst>
                <a:rect l="0" t="0" r="r" b="b"/>
                <a:pathLst>
                  <a:path w="149" h="289">
                    <a:moveTo>
                      <a:pt x="148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8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766" name="Freeform 38"/>
              <p:cNvSpPr>
                <a:spLocks/>
              </p:cNvSpPr>
              <p:nvPr/>
            </p:nvSpPr>
            <p:spPr bwMode="auto">
              <a:xfrm>
                <a:off x="1951" y="1248"/>
                <a:ext cx="148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7" y="0"/>
                  </a:cxn>
                  <a:cxn ang="0">
                    <a:pos x="147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8" h="289">
                    <a:moveTo>
                      <a:pt x="0" y="0"/>
                    </a:moveTo>
                    <a:lnTo>
                      <a:pt x="147" y="0"/>
                    </a:lnTo>
                    <a:lnTo>
                      <a:pt x="147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61767" name="Line 39"/>
            <p:cNvSpPr>
              <a:spLocks noChangeShapeType="1"/>
            </p:cNvSpPr>
            <p:nvPr/>
          </p:nvSpPr>
          <p:spPr bwMode="auto">
            <a:xfrm>
              <a:off x="1688" y="1392"/>
              <a:ext cx="9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768" name="Freeform 40"/>
            <p:cNvSpPr>
              <a:spLocks/>
            </p:cNvSpPr>
            <p:nvPr/>
          </p:nvSpPr>
          <p:spPr bwMode="auto">
            <a:xfrm>
              <a:off x="1750" y="1296"/>
              <a:ext cx="48" cy="97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0" y="0"/>
                </a:cxn>
                <a:cxn ang="0">
                  <a:pos x="47" y="0"/>
                </a:cxn>
                <a:cxn ang="0">
                  <a:pos x="47" y="0"/>
                </a:cxn>
              </a:cxnLst>
              <a:rect l="0" t="0" r="r" b="b"/>
              <a:pathLst>
                <a:path w="48" h="97">
                  <a:moveTo>
                    <a:pt x="0" y="96"/>
                  </a:moveTo>
                  <a:lnTo>
                    <a:pt x="0" y="0"/>
                  </a:lnTo>
                  <a:lnTo>
                    <a:pt x="47" y="0"/>
                  </a:lnTo>
                  <a:lnTo>
                    <a:pt x="47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769" name="Line 41"/>
            <p:cNvSpPr>
              <a:spLocks noChangeShapeType="1"/>
            </p:cNvSpPr>
            <p:nvPr/>
          </p:nvSpPr>
          <p:spPr bwMode="auto">
            <a:xfrm>
              <a:off x="2104" y="1296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770" name="Rectangle 42"/>
            <p:cNvSpPr>
              <a:spLocks noChangeArrowheads="1"/>
            </p:cNvSpPr>
            <p:nvPr/>
          </p:nvSpPr>
          <p:spPr bwMode="auto">
            <a:xfrm>
              <a:off x="2601" y="1250"/>
              <a:ext cx="334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  D$</a:t>
              </a:r>
            </a:p>
          </p:txBody>
        </p:sp>
        <p:sp>
          <p:nvSpPr>
            <p:cNvPr id="2761771" name="Rectangle 43"/>
            <p:cNvSpPr>
              <a:spLocks noChangeArrowheads="1"/>
            </p:cNvSpPr>
            <p:nvPr/>
          </p:nvSpPr>
          <p:spPr bwMode="auto">
            <a:xfrm>
              <a:off x="3093" y="1250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grpSp>
          <p:nvGrpSpPr>
            <p:cNvPr id="9" name="Group 44"/>
            <p:cNvGrpSpPr>
              <a:grpSpLocks/>
            </p:cNvGrpSpPr>
            <p:nvPr/>
          </p:nvGrpSpPr>
          <p:grpSpPr bwMode="auto">
            <a:xfrm>
              <a:off x="3120" y="1248"/>
              <a:ext cx="284" cy="289"/>
              <a:chOff x="3120" y="1248"/>
              <a:chExt cx="284" cy="289"/>
            </a:xfrm>
          </p:grpSpPr>
          <p:sp>
            <p:nvSpPr>
              <p:cNvPr id="2761773" name="Freeform 45"/>
              <p:cNvSpPr>
                <a:spLocks/>
              </p:cNvSpPr>
              <p:nvPr/>
            </p:nvSpPr>
            <p:spPr bwMode="auto">
              <a:xfrm>
                <a:off x="3120" y="1248"/>
                <a:ext cx="142" cy="289"/>
              </a:xfrm>
              <a:custGeom>
                <a:avLst/>
                <a:gdLst/>
                <a:ahLst/>
                <a:cxnLst>
                  <a:cxn ang="0">
                    <a:pos x="14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1" y="288"/>
                  </a:cxn>
                </a:cxnLst>
                <a:rect l="0" t="0" r="r" b="b"/>
                <a:pathLst>
                  <a:path w="142" h="289">
                    <a:moveTo>
                      <a:pt x="14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1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774" name="Freeform 46"/>
              <p:cNvSpPr>
                <a:spLocks/>
              </p:cNvSpPr>
              <p:nvPr/>
            </p:nvSpPr>
            <p:spPr bwMode="auto">
              <a:xfrm>
                <a:off x="3261" y="1248"/>
                <a:ext cx="143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2" y="0"/>
                  </a:cxn>
                  <a:cxn ang="0">
                    <a:pos x="142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3" h="289">
                    <a:moveTo>
                      <a:pt x="0" y="0"/>
                    </a:moveTo>
                    <a:lnTo>
                      <a:pt x="142" y="0"/>
                    </a:lnTo>
                    <a:lnTo>
                      <a:pt x="142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61775" name="Line 47"/>
            <p:cNvSpPr>
              <a:spLocks noChangeShapeType="1"/>
            </p:cNvSpPr>
            <p:nvPr/>
          </p:nvSpPr>
          <p:spPr bwMode="auto">
            <a:xfrm>
              <a:off x="2973" y="1392"/>
              <a:ext cx="13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776" name="Line 48"/>
            <p:cNvSpPr>
              <a:spLocks noChangeShapeType="1"/>
            </p:cNvSpPr>
            <p:nvPr/>
          </p:nvSpPr>
          <p:spPr bwMode="auto">
            <a:xfrm>
              <a:off x="2489" y="1392"/>
              <a:ext cx="15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777" name="Freeform 49"/>
            <p:cNvSpPr>
              <a:spLocks/>
            </p:cNvSpPr>
            <p:nvPr/>
          </p:nvSpPr>
          <p:spPr bwMode="auto">
            <a:xfrm>
              <a:off x="2610" y="1392"/>
              <a:ext cx="431" cy="1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2"/>
                </a:cxn>
                <a:cxn ang="0">
                  <a:pos x="391" y="192"/>
                </a:cxn>
                <a:cxn ang="0">
                  <a:pos x="391" y="64"/>
                </a:cxn>
                <a:cxn ang="0">
                  <a:pos x="430" y="0"/>
                </a:cxn>
              </a:cxnLst>
              <a:rect l="0" t="0" r="r" b="b"/>
              <a:pathLst>
                <a:path w="431" h="193">
                  <a:moveTo>
                    <a:pt x="0" y="0"/>
                  </a:moveTo>
                  <a:lnTo>
                    <a:pt x="0" y="192"/>
                  </a:lnTo>
                  <a:lnTo>
                    <a:pt x="391" y="192"/>
                  </a:lnTo>
                  <a:lnTo>
                    <a:pt x="391" y="64"/>
                  </a:lnTo>
                  <a:lnTo>
                    <a:pt x="43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778" name="Line 50"/>
            <p:cNvSpPr>
              <a:spLocks noChangeShapeType="1"/>
            </p:cNvSpPr>
            <p:nvPr/>
          </p:nvSpPr>
          <p:spPr bwMode="auto">
            <a:xfrm>
              <a:off x="2104" y="1488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779" name="Freeform 51"/>
            <p:cNvSpPr>
              <a:spLocks/>
            </p:cNvSpPr>
            <p:nvPr/>
          </p:nvSpPr>
          <p:spPr bwMode="auto">
            <a:xfrm>
              <a:off x="2197" y="1387"/>
              <a:ext cx="337" cy="278"/>
            </a:xfrm>
            <a:custGeom>
              <a:avLst/>
              <a:gdLst/>
              <a:ahLst/>
              <a:cxnLst>
                <a:cxn ang="0">
                  <a:pos x="0" y="101"/>
                </a:cxn>
                <a:cxn ang="0">
                  <a:pos x="0" y="277"/>
                </a:cxn>
                <a:cxn ang="0">
                  <a:pos x="294" y="277"/>
                </a:cxn>
                <a:cxn ang="0">
                  <a:pos x="294" y="90"/>
                </a:cxn>
                <a:cxn ang="0">
                  <a:pos x="336" y="0"/>
                </a:cxn>
              </a:cxnLst>
              <a:rect l="0" t="0" r="r" b="b"/>
              <a:pathLst>
                <a:path w="337" h="278">
                  <a:moveTo>
                    <a:pt x="0" y="101"/>
                  </a:moveTo>
                  <a:lnTo>
                    <a:pt x="0" y="277"/>
                  </a:lnTo>
                  <a:lnTo>
                    <a:pt x="294" y="277"/>
                  </a:lnTo>
                  <a:lnTo>
                    <a:pt x="294" y="90"/>
                  </a:lnTo>
                  <a:lnTo>
                    <a:pt x="33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0" name="Group 52"/>
            <p:cNvGrpSpPr>
              <a:grpSpLocks/>
            </p:cNvGrpSpPr>
            <p:nvPr/>
          </p:nvGrpSpPr>
          <p:grpSpPr bwMode="auto">
            <a:xfrm>
              <a:off x="1751" y="1600"/>
              <a:ext cx="2096" cy="513"/>
              <a:chOff x="1751" y="1600"/>
              <a:chExt cx="2096" cy="513"/>
            </a:xfrm>
          </p:grpSpPr>
          <p:grpSp>
            <p:nvGrpSpPr>
              <p:cNvPr id="11" name="Group 53"/>
              <p:cNvGrpSpPr>
                <a:grpSpLocks/>
              </p:cNvGrpSpPr>
              <p:nvPr/>
            </p:nvGrpSpPr>
            <p:grpSpPr bwMode="auto">
              <a:xfrm>
                <a:off x="2684" y="1600"/>
                <a:ext cx="225" cy="481"/>
                <a:chOff x="2684" y="1600"/>
                <a:chExt cx="225" cy="481"/>
              </a:xfrm>
            </p:grpSpPr>
            <p:sp>
              <p:nvSpPr>
                <p:cNvPr id="2761782" name="Freeform 54"/>
                <p:cNvSpPr>
                  <a:spLocks/>
                </p:cNvSpPr>
                <p:nvPr/>
              </p:nvSpPr>
              <p:spPr bwMode="auto">
                <a:xfrm>
                  <a:off x="2696" y="1600"/>
                  <a:ext cx="213" cy="481"/>
                </a:xfrm>
                <a:custGeom>
                  <a:avLst/>
                  <a:gdLst/>
                  <a:ahLst/>
                  <a:cxnLst>
                    <a:cxn ang="0">
                      <a:pos x="0" y="320"/>
                    </a:cxn>
                    <a:cxn ang="0">
                      <a:pos x="71" y="240"/>
                    </a:cxn>
                    <a:cxn ang="0">
                      <a:pos x="0" y="160"/>
                    </a:cxn>
                    <a:cxn ang="0">
                      <a:pos x="0" y="0"/>
                    </a:cxn>
                    <a:cxn ang="0">
                      <a:pos x="212" y="160"/>
                    </a:cxn>
                    <a:cxn ang="0">
                      <a:pos x="212" y="320"/>
                    </a:cxn>
                    <a:cxn ang="0">
                      <a:pos x="0" y="480"/>
                    </a:cxn>
                    <a:cxn ang="0">
                      <a:pos x="0" y="320"/>
                    </a:cxn>
                  </a:cxnLst>
                  <a:rect l="0" t="0" r="r" b="b"/>
                  <a:pathLst>
                    <a:path w="213" h="481">
                      <a:moveTo>
                        <a:pt x="0" y="320"/>
                      </a:moveTo>
                      <a:lnTo>
                        <a:pt x="71" y="240"/>
                      </a:lnTo>
                      <a:lnTo>
                        <a:pt x="0" y="160"/>
                      </a:lnTo>
                      <a:lnTo>
                        <a:pt x="0" y="0"/>
                      </a:lnTo>
                      <a:lnTo>
                        <a:pt x="212" y="160"/>
                      </a:lnTo>
                      <a:lnTo>
                        <a:pt x="212" y="320"/>
                      </a:lnTo>
                      <a:lnTo>
                        <a:pt x="0" y="480"/>
                      </a:lnTo>
                      <a:lnTo>
                        <a:pt x="0" y="32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1783" name="Rectangle 55"/>
                <p:cNvSpPr>
                  <a:spLocks noChangeArrowheads="1"/>
                </p:cNvSpPr>
                <p:nvPr/>
              </p:nvSpPr>
              <p:spPr bwMode="auto">
                <a:xfrm rot="5400000">
                  <a:off x="2597" y="1722"/>
                  <a:ext cx="384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600" b="1">
                      <a:solidFill>
                        <a:schemeClr val="tx1"/>
                      </a:solidFill>
                      <a:latin typeface="Times" pitchFamily="-65" charset="0"/>
                    </a:rPr>
                    <a:t>ALU</a:t>
                  </a:r>
                </a:p>
              </p:txBody>
            </p:sp>
          </p:grpSp>
          <p:grpSp>
            <p:nvGrpSpPr>
              <p:cNvPr id="12" name="Group 56"/>
              <p:cNvGrpSpPr>
                <a:grpSpLocks/>
              </p:cNvGrpSpPr>
              <p:nvPr/>
            </p:nvGrpSpPr>
            <p:grpSpPr bwMode="auto">
              <a:xfrm>
                <a:off x="1751" y="1696"/>
                <a:ext cx="359" cy="289"/>
                <a:chOff x="1751" y="1696"/>
                <a:chExt cx="359" cy="289"/>
              </a:xfrm>
            </p:grpSpPr>
            <p:sp>
              <p:nvSpPr>
                <p:cNvPr id="2761785" name="Rectangle 57"/>
                <p:cNvSpPr>
                  <a:spLocks noChangeArrowheads="1"/>
                </p:cNvSpPr>
                <p:nvPr/>
              </p:nvSpPr>
              <p:spPr bwMode="auto">
                <a:xfrm>
                  <a:off x="1751" y="1698"/>
                  <a:ext cx="292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600" b="1">
                      <a:solidFill>
                        <a:schemeClr val="tx1"/>
                      </a:solidFill>
                      <a:latin typeface="Times" pitchFamily="-65" charset="0"/>
                    </a:rPr>
                    <a:t>  I$</a:t>
                  </a:r>
                </a:p>
              </p:txBody>
            </p:sp>
            <p:grpSp>
              <p:nvGrpSpPr>
                <p:cNvPr id="13" name="Group 58"/>
                <p:cNvGrpSpPr>
                  <a:grpSpLocks/>
                </p:cNvGrpSpPr>
                <p:nvPr/>
              </p:nvGrpSpPr>
              <p:grpSpPr bwMode="auto">
                <a:xfrm>
                  <a:off x="1770" y="1696"/>
                  <a:ext cx="340" cy="289"/>
                  <a:chOff x="1770" y="1696"/>
                  <a:chExt cx="340" cy="289"/>
                </a:xfrm>
              </p:grpSpPr>
              <p:sp>
                <p:nvSpPr>
                  <p:cNvPr id="2761787" name="Freeform 59"/>
                  <p:cNvSpPr>
                    <a:spLocks/>
                  </p:cNvSpPr>
                  <p:nvPr/>
                </p:nvSpPr>
                <p:spPr bwMode="auto">
                  <a:xfrm>
                    <a:off x="1770" y="1696"/>
                    <a:ext cx="170" cy="289"/>
                  </a:xfrm>
                  <a:custGeom>
                    <a:avLst/>
                    <a:gdLst/>
                    <a:ahLst/>
                    <a:cxnLst>
                      <a:cxn ang="0">
                        <a:pos x="169" y="0"/>
                      </a:cxn>
                      <a:cxn ang="0">
                        <a:pos x="0" y="0"/>
                      </a:cxn>
                      <a:cxn ang="0">
                        <a:pos x="0" y="288"/>
                      </a:cxn>
                      <a:cxn ang="0">
                        <a:pos x="169" y="288"/>
                      </a:cxn>
                    </a:cxnLst>
                    <a:rect l="0" t="0" r="r" b="b"/>
                    <a:pathLst>
                      <a:path w="170" h="289">
                        <a:moveTo>
                          <a:pt x="169" y="0"/>
                        </a:moveTo>
                        <a:lnTo>
                          <a:pt x="0" y="0"/>
                        </a:lnTo>
                        <a:lnTo>
                          <a:pt x="0" y="288"/>
                        </a:lnTo>
                        <a:lnTo>
                          <a:pt x="169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61788" name="Freeform 60"/>
                  <p:cNvSpPr>
                    <a:spLocks/>
                  </p:cNvSpPr>
                  <p:nvPr/>
                </p:nvSpPr>
                <p:spPr bwMode="auto">
                  <a:xfrm>
                    <a:off x="1939" y="1696"/>
                    <a:ext cx="171" cy="289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70" y="0"/>
                      </a:cxn>
                      <a:cxn ang="0">
                        <a:pos x="170" y="288"/>
                      </a:cxn>
                      <a:cxn ang="0">
                        <a:pos x="0" y="288"/>
                      </a:cxn>
                    </a:cxnLst>
                    <a:rect l="0" t="0" r="r" b="b"/>
                    <a:pathLst>
                      <a:path w="171" h="289">
                        <a:moveTo>
                          <a:pt x="0" y="0"/>
                        </a:moveTo>
                        <a:lnTo>
                          <a:pt x="170" y="0"/>
                        </a:lnTo>
                        <a:lnTo>
                          <a:pt x="170" y="288"/>
                        </a:lnTo>
                        <a:lnTo>
                          <a:pt x="0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2761789" name="Rectangle 61"/>
              <p:cNvSpPr>
                <a:spLocks noChangeArrowheads="1"/>
              </p:cNvSpPr>
              <p:nvPr/>
            </p:nvSpPr>
            <p:spPr bwMode="auto">
              <a:xfrm>
                <a:off x="2211" y="1703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Reg</a:t>
                </a:r>
              </a:p>
            </p:txBody>
          </p:sp>
          <p:grpSp>
            <p:nvGrpSpPr>
              <p:cNvPr id="14" name="Group 62"/>
              <p:cNvGrpSpPr>
                <a:grpSpLocks/>
              </p:cNvGrpSpPr>
              <p:nvPr/>
            </p:nvGrpSpPr>
            <p:grpSpPr bwMode="auto">
              <a:xfrm>
                <a:off x="2230" y="1696"/>
                <a:ext cx="296" cy="289"/>
                <a:chOff x="2230" y="1696"/>
                <a:chExt cx="296" cy="289"/>
              </a:xfrm>
            </p:grpSpPr>
            <p:sp>
              <p:nvSpPr>
                <p:cNvPr id="2761791" name="Freeform 63"/>
                <p:cNvSpPr>
                  <a:spLocks/>
                </p:cNvSpPr>
                <p:nvPr/>
              </p:nvSpPr>
              <p:spPr bwMode="auto">
                <a:xfrm>
                  <a:off x="2230" y="1696"/>
                  <a:ext cx="149" cy="289"/>
                </a:xfrm>
                <a:custGeom>
                  <a:avLst/>
                  <a:gdLst/>
                  <a:ahLst/>
                  <a:cxnLst>
                    <a:cxn ang="0">
                      <a:pos x="148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8" y="288"/>
                    </a:cxn>
                  </a:cxnLst>
                  <a:rect l="0" t="0" r="r" b="b"/>
                  <a:pathLst>
                    <a:path w="149" h="289">
                      <a:moveTo>
                        <a:pt x="148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8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1792" name="Freeform 64"/>
                <p:cNvSpPr>
                  <a:spLocks/>
                </p:cNvSpPr>
                <p:nvPr/>
              </p:nvSpPr>
              <p:spPr bwMode="auto">
                <a:xfrm>
                  <a:off x="2378" y="1696"/>
                  <a:ext cx="148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7" y="0"/>
                    </a:cxn>
                    <a:cxn ang="0">
                      <a:pos x="147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8" h="289">
                      <a:moveTo>
                        <a:pt x="0" y="0"/>
                      </a:moveTo>
                      <a:lnTo>
                        <a:pt x="147" y="0"/>
                      </a:lnTo>
                      <a:lnTo>
                        <a:pt x="147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61793" name="Line 65"/>
              <p:cNvSpPr>
                <a:spLocks noChangeShapeType="1"/>
              </p:cNvSpPr>
              <p:nvPr/>
            </p:nvSpPr>
            <p:spPr bwMode="auto">
              <a:xfrm>
                <a:off x="2115" y="1840"/>
                <a:ext cx="9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794" name="Freeform 66"/>
              <p:cNvSpPr>
                <a:spLocks/>
              </p:cNvSpPr>
              <p:nvPr/>
            </p:nvSpPr>
            <p:spPr bwMode="auto">
              <a:xfrm>
                <a:off x="2177" y="1744"/>
                <a:ext cx="48" cy="97"/>
              </a:xfrm>
              <a:custGeom>
                <a:avLst/>
                <a:gdLst/>
                <a:ahLst/>
                <a:cxnLst>
                  <a:cxn ang="0">
                    <a:pos x="0" y="96"/>
                  </a:cxn>
                  <a:cxn ang="0">
                    <a:pos x="0" y="0"/>
                  </a:cxn>
                  <a:cxn ang="0">
                    <a:pos x="47" y="0"/>
                  </a:cxn>
                  <a:cxn ang="0">
                    <a:pos x="47" y="0"/>
                  </a:cxn>
                </a:cxnLst>
                <a:rect l="0" t="0" r="r" b="b"/>
                <a:pathLst>
                  <a:path w="48" h="97">
                    <a:moveTo>
                      <a:pt x="0" y="96"/>
                    </a:moveTo>
                    <a:lnTo>
                      <a:pt x="0" y="0"/>
                    </a:lnTo>
                    <a:lnTo>
                      <a:pt x="47" y="0"/>
                    </a:lnTo>
                    <a:lnTo>
                      <a:pt x="47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795" name="Line 67"/>
              <p:cNvSpPr>
                <a:spLocks noChangeShapeType="1"/>
              </p:cNvSpPr>
              <p:nvPr/>
            </p:nvSpPr>
            <p:spPr bwMode="auto">
              <a:xfrm>
                <a:off x="2531" y="1744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796" name="Rectangle 68"/>
              <p:cNvSpPr>
                <a:spLocks noChangeArrowheads="1"/>
              </p:cNvSpPr>
              <p:nvPr/>
            </p:nvSpPr>
            <p:spPr bwMode="auto">
              <a:xfrm>
                <a:off x="3028" y="1698"/>
                <a:ext cx="33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  D$</a:t>
                </a:r>
              </a:p>
            </p:txBody>
          </p:sp>
          <p:grpSp>
            <p:nvGrpSpPr>
              <p:cNvPr id="15" name="Group 69"/>
              <p:cNvGrpSpPr>
                <a:grpSpLocks/>
              </p:cNvGrpSpPr>
              <p:nvPr/>
            </p:nvGrpSpPr>
            <p:grpSpPr bwMode="auto">
              <a:xfrm>
                <a:off x="3079" y="1696"/>
                <a:ext cx="325" cy="289"/>
                <a:chOff x="3079" y="1696"/>
                <a:chExt cx="325" cy="289"/>
              </a:xfrm>
            </p:grpSpPr>
            <p:sp>
              <p:nvSpPr>
                <p:cNvPr id="2761798" name="Freeform 70"/>
                <p:cNvSpPr>
                  <a:spLocks/>
                </p:cNvSpPr>
                <p:nvPr/>
              </p:nvSpPr>
              <p:spPr bwMode="auto">
                <a:xfrm>
                  <a:off x="3079" y="1696"/>
                  <a:ext cx="162" cy="289"/>
                </a:xfrm>
                <a:custGeom>
                  <a:avLst/>
                  <a:gdLst/>
                  <a:ahLst/>
                  <a:cxnLst>
                    <a:cxn ang="0">
                      <a:pos x="16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61" y="288"/>
                    </a:cxn>
                  </a:cxnLst>
                  <a:rect l="0" t="0" r="r" b="b"/>
                  <a:pathLst>
                    <a:path w="162" h="289">
                      <a:moveTo>
                        <a:pt x="16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1799" name="Freeform 71"/>
                <p:cNvSpPr>
                  <a:spLocks/>
                </p:cNvSpPr>
                <p:nvPr/>
              </p:nvSpPr>
              <p:spPr bwMode="auto">
                <a:xfrm>
                  <a:off x="3240" y="1696"/>
                  <a:ext cx="164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63" y="0"/>
                    </a:cxn>
                    <a:cxn ang="0">
                      <a:pos x="163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64" h="289">
                      <a:moveTo>
                        <a:pt x="0" y="0"/>
                      </a:moveTo>
                      <a:lnTo>
                        <a:pt x="163" y="0"/>
                      </a:lnTo>
                      <a:lnTo>
                        <a:pt x="163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61800" name="Rectangle 72"/>
              <p:cNvSpPr>
                <a:spLocks noChangeArrowheads="1"/>
              </p:cNvSpPr>
              <p:nvPr/>
            </p:nvSpPr>
            <p:spPr bwMode="auto">
              <a:xfrm>
                <a:off x="3520" y="1698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Reg</a:t>
                </a:r>
              </a:p>
            </p:txBody>
          </p:sp>
          <p:grpSp>
            <p:nvGrpSpPr>
              <p:cNvPr id="16" name="Group 73"/>
              <p:cNvGrpSpPr>
                <a:grpSpLocks/>
              </p:cNvGrpSpPr>
              <p:nvPr/>
            </p:nvGrpSpPr>
            <p:grpSpPr bwMode="auto">
              <a:xfrm>
                <a:off x="3547" y="1696"/>
                <a:ext cx="284" cy="289"/>
                <a:chOff x="3547" y="1696"/>
                <a:chExt cx="284" cy="289"/>
              </a:xfrm>
            </p:grpSpPr>
            <p:sp>
              <p:nvSpPr>
                <p:cNvPr id="2761802" name="Freeform 74"/>
                <p:cNvSpPr>
                  <a:spLocks/>
                </p:cNvSpPr>
                <p:nvPr/>
              </p:nvSpPr>
              <p:spPr bwMode="auto">
                <a:xfrm>
                  <a:off x="3547" y="1696"/>
                  <a:ext cx="142" cy="289"/>
                </a:xfrm>
                <a:custGeom>
                  <a:avLst/>
                  <a:gdLst/>
                  <a:ahLst/>
                  <a:cxnLst>
                    <a:cxn ang="0">
                      <a:pos x="14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1" y="288"/>
                    </a:cxn>
                  </a:cxnLst>
                  <a:rect l="0" t="0" r="r" b="b"/>
                  <a:pathLst>
                    <a:path w="142" h="289">
                      <a:moveTo>
                        <a:pt x="14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1803" name="Freeform 75"/>
                <p:cNvSpPr>
                  <a:spLocks/>
                </p:cNvSpPr>
                <p:nvPr/>
              </p:nvSpPr>
              <p:spPr bwMode="auto">
                <a:xfrm>
                  <a:off x="3688" y="1696"/>
                  <a:ext cx="143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2" y="0"/>
                    </a:cxn>
                    <a:cxn ang="0">
                      <a:pos x="142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3" h="289">
                      <a:moveTo>
                        <a:pt x="0" y="0"/>
                      </a:moveTo>
                      <a:lnTo>
                        <a:pt x="142" y="0"/>
                      </a:lnTo>
                      <a:lnTo>
                        <a:pt x="142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61804" name="Line 76"/>
              <p:cNvSpPr>
                <a:spLocks noChangeShapeType="1"/>
              </p:cNvSpPr>
              <p:nvPr/>
            </p:nvSpPr>
            <p:spPr bwMode="auto">
              <a:xfrm>
                <a:off x="3400" y="1840"/>
                <a:ext cx="139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05" name="Line 77"/>
              <p:cNvSpPr>
                <a:spLocks noChangeShapeType="1"/>
              </p:cNvSpPr>
              <p:nvPr/>
            </p:nvSpPr>
            <p:spPr bwMode="auto">
              <a:xfrm>
                <a:off x="2916" y="1840"/>
                <a:ext cx="15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06" name="Freeform 78"/>
              <p:cNvSpPr>
                <a:spLocks/>
              </p:cNvSpPr>
              <p:nvPr/>
            </p:nvSpPr>
            <p:spPr bwMode="auto">
              <a:xfrm>
                <a:off x="3037" y="1840"/>
                <a:ext cx="431" cy="19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92"/>
                  </a:cxn>
                  <a:cxn ang="0">
                    <a:pos x="391" y="192"/>
                  </a:cxn>
                  <a:cxn ang="0">
                    <a:pos x="391" y="64"/>
                  </a:cxn>
                  <a:cxn ang="0">
                    <a:pos x="430" y="0"/>
                  </a:cxn>
                </a:cxnLst>
                <a:rect l="0" t="0" r="r" b="b"/>
                <a:pathLst>
                  <a:path w="431" h="193">
                    <a:moveTo>
                      <a:pt x="0" y="0"/>
                    </a:moveTo>
                    <a:lnTo>
                      <a:pt x="0" y="192"/>
                    </a:lnTo>
                    <a:lnTo>
                      <a:pt x="391" y="192"/>
                    </a:lnTo>
                    <a:lnTo>
                      <a:pt x="391" y="64"/>
                    </a:lnTo>
                    <a:lnTo>
                      <a:pt x="430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07" name="Line 79"/>
              <p:cNvSpPr>
                <a:spLocks noChangeShapeType="1"/>
              </p:cNvSpPr>
              <p:nvPr/>
            </p:nvSpPr>
            <p:spPr bwMode="auto">
              <a:xfrm>
                <a:off x="2531" y="1936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08" name="Freeform 80"/>
              <p:cNvSpPr>
                <a:spLocks/>
              </p:cNvSpPr>
              <p:nvPr/>
            </p:nvSpPr>
            <p:spPr bwMode="auto">
              <a:xfrm>
                <a:off x="2624" y="1835"/>
                <a:ext cx="337" cy="278"/>
              </a:xfrm>
              <a:custGeom>
                <a:avLst/>
                <a:gdLst/>
                <a:ahLst/>
                <a:cxnLst>
                  <a:cxn ang="0">
                    <a:pos x="0" y="101"/>
                  </a:cxn>
                  <a:cxn ang="0">
                    <a:pos x="0" y="277"/>
                  </a:cxn>
                  <a:cxn ang="0">
                    <a:pos x="294" y="277"/>
                  </a:cxn>
                  <a:cxn ang="0">
                    <a:pos x="294" y="90"/>
                  </a:cxn>
                  <a:cxn ang="0">
                    <a:pos x="336" y="0"/>
                  </a:cxn>
                </a:cxnLst>
                <a:rect l="0" t="0" r="r" b="b"/>
                <a:pathLst>
                  <a:path w="337" h="278">
                    <a:moveTo>
                      <a:pt x="0" y="101"/>
                    </a:moveTo>
                    <a:lnTo>
                      <a:pt x="0" y="277"/>
                    </a:lnTo>
                    <a:lnTo>
                      <a:pt x="294" y="277"/>
                    </a:lnTo>
                    <a:lnTo>
                      <a:pt x="294" y="90"/>
                    </a:lnTo>
                    <a:lnTo>
                      <a:pt x="336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7" name="Group 81"/>
            <p:cNvGrpSpPr>
              <a:grpSpLocks/>
            </p:cNvGrpSpPr>
            <p:nvPr/>
          </p:nvGrpSpPr>
          <p:grpSpPr bwMode="auto">
            <a:xfrm>
              <a:off x="2178" y="2048"/>
              <a:ext cx="2096" cy="513"/>
              <a:chOff x="2178" y="2048"/>
              <a:chExt cx="2096" cy="513"/>
            </a:xfrm>
          </p:grpSpPr>
          <p:grpSp>
            <p:nvGrpSpPr>
              <p:cNvPr id="18" name="Group 82"/>
              <p:cNvGrpSpPr>
                <a:grpSpLocks/>
              </p:cNvGrpSpPr>
              <p:nvPr/>
            </p:nvGrpSpPr>
            <p:grpSpPr bwMode="auto">
              <a:xfrm>
                <a:off x="3111" y="2048"/>
                <a:ext cx="225" cy="481"/>
                <a:chOff x="3111" y="2048"/>
                <a:chExt cx="225" cy="481"/>
              </a:xfrm>
            </p:grpSpPr>
            <p:sp>
              <p:nvSpPr>
                <p:cNvPr id="2761811" name="Freeform 83"/>
                <p:cNvSpPr>
                  <a:spLocks/>
                </p:cNvSpPr>
                <p:nvPr/>
              </p:nvSpPr>
              <p:spPr bwMode="auto">
                <a:xfrm>
                  <a:off x="3123" y="2048"/>
                  <a:ext cx="213" cy="481"/>
                </a:xfrm>
                <a:custGeom>
                  <a:avLst/>
                  <a:gdLst/>
                  <a:ahLst/>
                  <a:cxnLst>
                    <a:cxn ang="0">
                      <a:pos x="0" y="320"/>
                    </a:cxn>
                    <a:cxn ang="0">
                      <a:pos x="71" y="240"/>
                    </a:cxn>
                    <a:cxn ang="0">
                      <a:pos x="0" y="160"/>
                    </a:cxn>
                    <a:cxn ang="0">
                      <a:pos x="0" y="0"/>
                    </a:cxn>
                    <a:cxn ang="0">
                      <a:pos x="212" y="160"/>
                    </a:cxn>
                    <a:cxn ang="0">
                      <a:pos x="212" y="320"/>
                    </a:cxn>
                    <a:cxn ang="0">
                      <a:pos x="0" y="480"/>
                    </a:cxn>
                    <a:cxn ang="0">
                      <a:pos x="0" y="320"/>
                    </a:cxn>
                  </a:cxnLst>
                  <a:rect l="0" t="0" r="r" b="b"/>
                  <a:pathLst>
                    <a:path w="213" h="481">
                      <a:moveTo>
                        <a:pt x="0" y="320"/>
                      </a:moveTo>
                      <a:lnTo>
                        <a:pt x="71" y="240"/>
                      </a:lnTo>
                      <a:lnTo>
                        <a:pt x="0" y="160"/>
                      </a:lnTo>
                      <a:lnTo>
                        <a:pt x="0" y="0"/>
                      </a:lnTo>
                      <a:lnTo>
                        <a:pt x="212" y="160"/>
                      </a:lnTo>
                      <a:lnTo>
                        <a:pt x="212" y="320"/>
                      </a:lnTo>
                      <a:lnTo>
                        <a:pt x="0" y="480"/>
                      </a:lnTo>
                      <a:lnTo>
                        <a:pt x="0" y="32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1812" name="Rectangle 84"/>
                <p:cNvSpPr>
                  <a:spLocks noChangeArrowheads="1"/>
                </p:cNvSpPr>
                <p:nvPr/>
              </p:nvSpPr>
              <p:spPr bwMode="auto">
                <a:xfrm rot="5400000">
                  <a:off x="3024" y="2170"/>
                  <a:ext cx="384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600" b="1">
                      <a:solidFill>
                        <a:schemeClr val="tx1"/>
                      </a:solidFill>
                      <a:latin typeface="Times" pitchFamily="-65" charset="0"/>
                    </a:rPr>
                    <a:t>ALU</a:t>
                  </a:r>
                </a:p>
              </p:txBody>
            </p:sp>
          </p:grpSp>
          <p:grpSp>
            <p:nvGrpSpPr>
              <p:cNvPr id="19" name="Group 85"/>
              <p:cNvGrpSpPr>
                <a:grpSpLocks/>
              </p:cNvGrpSpPr>
              <p:nvPr/>
            </p:nvGrpSpPr>
            <p:grpSpPr bwMode="auto">
              <a:xfrm>
                <a:off x="2178" y="2144"/>
                <a:ext cx="359" cy="289"/>
                <a:chOff x="2178" y="2144"/>
                <a:chExt cx="359" cy="289"/>
              </a:xfrm>
            </p:grpSpPr>
            <p:sp>
              <p:nvSpPr>
                <p:cNvPr id="2761814" name="Rectangle 86"/>
                <p:cNvSpPr>
                  <a:spLocks noChangeArrowheads="1"/>
                </p:cNvSpPr>
                <p:nvPr/>
              </p:nvSpPr>
              <p:spPr bwMode="auto">
                <a:xfrm>
                  <a:off x="2178" y="2146"/>
                  <a:ext cx="292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600" b="1">
                      <a:solidFill>
                        <a:schemeClr val="tx1"/>
                      </a:solidFill>
                      <a:latin typeface="Times" pitchFamily="-65" charset="0"/>
                    </a:rPr>
                    <a:t>  I$</a:t>
                  </a:r>
                </a:p>
              </p:txBody>
            </p:sp>
            <p:grpSp>
              <p:nvGrpSpPr>
                <p:cNvPr id="20" name="Group 87"/>
                <p:cNvGrpSpPr>
                  <a:grpSpLocks/>
                </p:cNvGrpSpPr>
                <p:nvPr/>
              </p:nvGrpSpPr>
              <p:grpSpPr bwMode="auto">
                <a:xfrm>
                  <a:off x="2197" y="2144"/>
                  <a:ext cx="340" cy="289"/>
                  <a:chOff x="2197" y="2144"/>
                  <a:chExt cx="340" cy="289"/>
                </a:xfrm>
              </p:grpSpPr>
              <p:sp>
                <p:nvSpPr>
                  <p:cNvPr id="2761816" name="Freeform 88"/>
                  <p:cNvSpPr>
                    <a:spLocks/>
                  </p:cNvSpPr>
                  <p:nvPr/>
                </p:nvSpPr>
                <p:spPr bwMode="auto">
                  <a:xfrm>
                    <a:off x="2197" y="2144"/>
                    <a:ext cx="170" cy="289"/>
                  </a:xfrm>
                  <a:custGeom>
                    <a:avLst/>
                    <a:gdLst/>
                    <a:ahLst/>
                    <a:cxnLst>
                      <a:cxn ang="0">
                        <a:pos x="169" y="0"/>
                      </a:cxn>
                      <a:cxn ang="0">
                        <a:pos x="0" y="0"/>
                      </a:cxn>
                      <a:cxn ang="0">
                        <a:pos x="0" y="288"/>
                      </a:cxn>
                      <a:cxn ang="0">
                        <a:pos x="169" y="288"/>
                      </a:cxn>
                    </a:cxnLst>
                    <a:rect l="0" t="0" r="r" b="b"/>
                    <a:pathLst>
                      <a:path w="170" h="289">
                        <a:moveTo>
                          <a:pt x="169" y="0"/>
                        </a:moveTo>
                        <a:lnTo>
                          <a:pt x="0" y="0"/>
                        </a:lnTo>
                        <a:lnTo>
                          <a:pt x="0" y="288"/>
                        </a:lnTo>
                        <a:lnTo>
                          <a:pt x="169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61817" name="Freeform 89"/>
                  <p:cNvSpPr>
                    <a:spLocks/>
                  </p:cNvSpPr>
                  <p:nvPr/>
                </p:nvSpPr>
                <p:spPr bwMode="auto">
                  <a:xfrm>
                    <a:off x="2366" y="2144"/>
                    <a:ext cx="171" cy="289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70" y="0"/>
                      </a:cxn>
                      <a:cxn ang="0">
                        <a:pos x="170" y="288"/>
                      </a:cxn>
                      <a:cxn ang="0">
                        <a:pos x="0" y="288"/>
                      </a:cxn>
                    </a:cxnLst>
                    <a:rect l="0" t="0" r="r" b="b"/>
                    <a:pathLst>
                      <a:path w="171" h="289">
                        <a:moveTo>
                          <a:pt x="0" y="0"/>
                        </a:moveTo>
                        <a:lnTo>
                          <a:pt x="170" y="0"/>
                        </a:lnTo>
                        <a:lnTo>
                          <a:pt x="170" y="288"/>
                        </a:lnTo>
                        <a:lnTo>
                          <a:pt x="0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2761818" name="Rectangle 90"/>
              <p:cNvSpPr>
                <a:spLocks noChangeArrowheads="1"/>
              </p:cNvSpPr>
              <p:nvPr/>
            </p:nvSpPr>
            <p:spPr bwMode="auto">
              <a:xfrm>
                <a:off x="2638" y="2151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Reg</a:t>
                </a:r>
              </a:p>
            </p:txBody>
          </p:sp>
          <p:grpSp>
            <p:nvGrpSpPr>
              <p:cNvPr id="21" name="Group 91"/>
              <p:cNvGrpSpPr>
                <a:grpSpLocks/>
              </p:cNvGrpSpPr>
              <p:nvPr/>
            </p:nvGrpSpPr>
            <p:grpSpPr bwMode="auto">
              <a:xfrm>
                <a:off x="2657" y="2144"/>
                <a:ext cx="296" cy="289"/>
                <a:chOff x="2657" y="2144"/>
                <a:chExt cx="296" cy="289"/>
              </a:xfrm>
            </p:grpSpPr>
            <p:sp>
              <p:nvSpPr>
                <p:cNvPr id="2761820" name="Freeform 92"/>
                <p:cNvSpPr>
                  <a:spLocks/>
                </p:cNvSpPr>
                <p:nvPr/>
              </p:nvSpPr>
              <p:spPr bwMode="auto">
                <a:xfrm>
                  <a:off x="2657" y="2144"/>
                  <a:ext cx="149" cy="289"/>
                </a:xfrm>
                <a:custGeom>
                  <a:avLst/>
                  <a:gdLst/>
                  <a:ahLst/>
                  <a:cxnLst>
                    <a:cxn ang="0">
                      <a:pos x="148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8" y="288"/>
                    </a:cxn>
                  </a:cxnLst>
                  <a:rect l="0" t="0" r="r" b="b"/>
                  <a:pathLst>
                    <a:path w="149" h="289">
                      <a:moveTo>
                        <a:pt x="148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8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1821" name="Freeform 93"/>
                <p:cNvSpPr>
                  <a:spLocks/>
                </p:cNvSpPr>
                <p:nvPr/>
              </p:nvSpPr>
              <p:spPr bwMode="auto">
                <a:xfrm>
                  <a:off x="2805" y="2144"/>
                  <a:ext cx="148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7" y="0"/>
                    </a:cxn>
                    <a:cxn ang="0">
                      <a:pos x="147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8" h="289">
                      <a:moveTo>
                        <a:pt x="0" y="0"/>
                      </a:moveTo>
                      <a:lnTo>
                        <a:pt x="147" y="0"/>
                      </a:lnTo>
                      <a:lnTo>
                        <a:pt x="147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61822" name="Line 94"/>
              <p:cNvSpPr>
                <a:spLocks noChangeShapeType="1"/>
              </p:cNvSpPr>
              <p:nvPr/>
            </p:nvSpPr>
            <p:spPr bwMode="auto">
              <a:xfrm>
                <a:off x="2542" y="2288"/>
                <a:ext cx="9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23" name="Freeform 95"/>
              <p:cNvSpPr>
                <a:spLocks/>
              </p:cNvSpPr>
              <p:nvPr/>
            </p:nvSpPr>
            <p:spPr bwMode="auto">
              <a:xfrm>
                <a:off x="2604" y="2192"/>
                <a:ext cx="48" cy="97"/>
              </a:xfrm>
              <a:custGeom>
                <a:avLst/>
                <a:gdLst/>
                <a:ahLst/>
                <a:cxnLst>
                  <a:cxn ang="0">
                    <a:pos x="0" y="96"/>
                  </a:cxn>
                  <a:cxn ang="0">
                    <a:pos x="0" y="0"/>
                  </a:cxn>
                  <a:cxn ang="0">
                    <a:pos x="47" y="0"/>
                  </a:cxn>
                  <a:cxn ang="0">
                    <a:pos x="47" y="0"/>
                  </a:cxn>
                </a:cxnLst>
                <a:rect l="0" t="0" r="r" b="b"/>
                <a:pathLst>
                  <a:path w="48" h="97">
                    <a:moveTo>
                      <a:pt x="0" y="96"/>
                    </a:moveTo>
                    <a:lnTo>
                      <a:pt x="0" y="0"/>
                    </a:lnTo>
                    <a:lnTo>
                      <a:pt x="47" y="0"/>
                    </a:lnTo>
                    <a:lnTo>
                      <a:pt x="47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24" name="Line 96"/>
              <p:cNvSpPr>
                <a:spLocks noChangeShapeType="1"/>
              </p:cNvSpPr>
              <p:nvPr/>
            </p:nvSpPr>
            <p:spPr bwMode="auto">
              <a:xfrm>
                <a:off x="2958" y="2192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25" name="Rectangle 97"/>
              <p:cNvSpPr>
                <a:spLocks noChangeArrowheads="1"/>
              </p:cNvSpPr>
              <p:nvPr/>
            </p:nvSpPr>
            <p:spPr bwMode="auto">
              <a:xfrm>
                <a:off x="3455" y="2146"/>
                <a:ext cx="33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  D$</a:t>
                </a:r>
              </a:p>
            </p:txBody>
          </p:sp>
          <p:grpSp>
            <p:nvGrpSpPr>
              <p:cNvPr id="22" name="Group 98"/>
              <p:cNvGrpSpPr>
                <a:grpSpLocks/>
              </p:cNvGrpSpPr>
              <p:nvPr/>
            </p:nvGrpSpPr>
            <p:grpSpPr bwMode="auto">
              <a:xfrm>
                <a:off x="3506" y="2144"/>
                <a:ext cx="325" cy="289"/>
                <a:chOff x="3506" y="2144"/>
                <a:chExt cx="325" cy="289"/>
              </a:xfrm>
            </p:grpSpPr>
            <p:sp>
              <p:nvSpPr>
                <p:cNvPr id="2761827" name="Freeform 99"/>
                <p:cNvSpPr>
                  <a:spLocks/>
                </p:cNvSpPr>
                <p:nvPr/>
              </p:nvSpPr>
              <p:spPr bwMode="auto">
                <a:xfrm>
                  <a:off x="3506" y="2144"/>
                  <a:ext cx="162" cy="289"/>
                </a:xfrm>
                <a:custGeom>
                  <a:avLst/>
                  <a:gdLst/>
                  <a:ahLst/>
                  <a:cxnLst>
                    <a:cxn ang="0">
                      <a:pos x="16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61" y="288"/>
                    </a:cxn>
                  </a:cxnLst>
                  <a:rect l="0" t="0" r="r" b="b"/>
                  <a:pathLst>
                    <a:path w="162" h="289">
                      <a:moveTo>
                        <a:pt x="16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1828" name="Freeform 100"/>
                <p:cNvSpPr>
                  <a:spLocks/>
                </p:cNvSpPr>
                <p:nvPr/>
              </p:nvSpPr>
              <p:spPr bwMode="auto">
                <a:xfrm>
                  <a:off x="3667" y="2144"/>
                  <a:ext cx="164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63" y="0"/>
                    </a:cxn>
                    <a:cxn ang="0">
                      <a:pos x="163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64" h="289">
                      <a:moveTo>
                        <a:pt x="0" y="0"/>
                      </a:moveTo>
                      <a:lnTo>
                        <a:pt x="163" y="0"/>
                      </a:lnTo>
                      <a:lnTo>
                        <a:pt x="163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61829" name="Rectangle 101"/>
              <p:cNvSpPr>
                <a:spLocks noChangeArrowheads="1"/>
              </p:cNvSpPr>
              <p:nvPr/>
            </p:nvSpPr>
            <p:spPr bwMode="auto">
              <a:xfrm>
                <a:off x="3947" y="2146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Reg</a:t>
                </a:r>
              </a:p>
            </p:txBody>
          </p:sp>
          <p:grpSp>
            <p:nvGrpSpPr>
              <p:cNvPr id="23" name="Group 102"/>
              <p:cNvGrpSpPr>
                <a:grpSpLocks/>
              </p:cNvGrpSpPr>
              <p:nvPr/>
            </p:nvGrpSpPr>
            <p:grpSpPr bwMode="auto">
              <a:xfrm>
                <a:off x="3974" y="2144"/>
                <a:ext cx="284" cy="289"/>
                <a:chOff x="3974" y="2144"/>
                <a:chExt cx="284" cy="289"/>
              </a:xfrm>
            </p:grpSpPr>
            <p:sp>
              <p:nvSpPr>
                <p:cNvPr id="2761831" name="Freeform 103"/>
                <p:cNvSpPr>
                  <a:spLocks/>
                </p:cNvSpPr>
                <p:nvPr/>
              </p:nvSpPr>
              <p:spPr bwMode="auto">
                <a:xfrm>
                  <a:off x="3974" y="2144"/>
                  <a:ext cx="142" cy="289"/>
                </a:xfrm>
                <a:custGeom>
                  <a:avLst/>
                  <a:gdLst/>
                  <a:ahLst/>
                  <a:cxnLst>
                    <a:cxn ang="0">
                      <a:pos x="14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1" y="288"/>
                    </a:cxn>
                  </a:cxnLst>
                  <a:rect l="0" t="0" r="r" b="b"/>
                  <a:pathLst>
                    <a:path w="142" h="289">
                      <a:moveTo>
                        <a:pt x="14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1832" name="Freeform 104"/>
                <p:cNvSpPr>
                  <a:spLocks/>
                </p:cNvSpPr>
                <p:nvPr/>
              </p:nvSpPr>
              <p:spPr bwMode="auto">
                <a:xfrm>
                  <a:off x="4115" y="2144"/>
                  <a:ext cx="143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2" y="0"/>
                    </a:cxn>
                    <a:cxn ang="0">
                      <a:pos x="142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3" h="289">
                      <a:moveTo>
                        <a:pt x="0" y="0"/>
                      </a:moveTo>
                      <a:lnTo>
                        <a:pt x="142" y="0"/>
                      </a:lnTo>
                      <a:lnTo>
                        <a:pt x="142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61833" name="Line 105"/>
              <p:cNvSpPr>
                <a:spLocks noChangeShapeType="1"/>
              </p:cNvSpPr>
              <p:nvPr/>
            </p:nvSpPr>
            <p:spPr bwMode="auto">
              <a:xfrm>
                <a:off x="3827" y="2288"/>
                <a:ext cx="139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34" name="Line 106"/>
              <p:cNvSpPr>
                <a:spLocks noChangeShapeType="1"/>
              </p:cNvSpPr>
              <p:nvPr/>
            </p:nvSpPr>
            <p:spPr bwMode="auto">
              <a:xfrm>
                <a:off x="3343" y="2288"/>
                <a:ext cx="15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35" name="Freeform 107"/>
              <p:cNvSpPr>
                <a:spLocks/>
              </p:cNvSpPr>
              <p:nvPr/>
            </p:nvSpPr>
            <p:spPr bwMode="auto">
              <a:xfrm>
                <a:off x="3464" y="2288"/>
                <a:ext cx="431" cy="19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92"/>
                  </a:cxn>
                  <a:cxn ang="0">
                    <a:pos x="391" y="192"/>
                  </a:cxn>
                  <a:cxn ang="0">
                    <a:pos x="391" y="64"/>
                  </a:cxn>
                  <a:cxn ang="0">
                    <a:pos x="430" y="0"/>
                  </a:cxn>
                </a:cxnLst>
                <a:rect l="0" t="0" r="r" b="b"/>
                <a:pathLst>
                  <a:path w="431" h="193">
                    <a:moveTo>
                      <a:pt x="0" y="0"/>
                    </a:moveTo>
                    <a:lnTo>
                      <a:pt x="0" y="192"/>
                    </a:lnTo>
                    <a:lnTo>
                      <a:pt x="391" y="192"/>
                    </a:lnTo>
                    <a:lnTo>
                      <a:pt x="391" y="64"/>
                    </a:lnTo>
                    <a:lnTo>
                      <a:pt x="430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36" name="Line 108"/>
              <p:cNvSpPr>
                <a:spLocks noChangeShapeType="1"/>
              </p:cNvSpPr>
              <p:nvPr/>
            </p:nvSpPr>
            <p:spPr bwMode="auto">
              <a:xfrm>
                <a:off x="2958" y="2384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37" name="Freeform 109"/>
              <p:cNvSpPr>
                <a:spLocks/>
              </p:cNvSpPr>
              <p:nvPr/>
            </p:nvSpPr>
            <p:spPr bwMode="auto">
              <a:xfrm>
                <a:off x="3051" y="2283"/>
                <a:ext cx="337" cy="278"/>
              </a:xfrm>
              <a:custGeom>
                <a:avLst/>
                <a:gdLst/>
                <a:ahLst/>
                <a:cxnLst>
                  <a:cxn ang="0">
                    <a:pos x="0" y="101"/>
                  </a:cxn>
                  <a:cxn ang="0">
                    <a:pos x="0" y="277"/>
                  </a:cxn>
                  <a:cxn ang="0">
                    <a:pos x="294" y="277"/>
                  </a:cxn>
                  <a:cxn ang="0">
                    <a:pos x="294" y="90"/>
                  </a:cxn>
                  <a:cxn ang="0">
                    <a:pos x="336" y="0"/>
                  </a:cxn>
                </a:cxnLst>
                <a:rect l="0" t="0" r="r" b="b"/>
                <a:pathLst>
                  <a:path w="337" h="278">
                    <a:moveTo>
                      <a:pt x="0" y="101"/>
                    </a:moveTo>
                    <a:lnTo>
                      <a:pt x="0" y="277"/>
                    </a:lnTo>
                    <a:lnTo>
                      <a:pt x="294" y="277"/>
                    </a:lnTo>
                    <a:lnTo>
                      <a:pt x="294" y="90"/>
                    </a:lnTo>
                    <a:lnTo>
                      <a:pt x="336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4" name="Group 110"/>
            <p:cNvGrpSpPr>
              <a:grpSpLocks/>
            </p:cNvGrpSpPr>
            <p:nvPr/>
          </p:nvGrpSpPr>
          <p:grpSpPr bwMode="auto">
            <a:xfrm>
              <a:off x="3538" y="2496"/>
              <a:ext cx="225" cy="481"/>
              <a:chOff x="3538" y="2496"/>
              <a:chExt cx="225" cy="481"/>
            </a:xfrm>
          </p:grpSpPr>
          <p:sp>
            <p:nvSpPr>
              <p:cNvPr id="2761839" name="Freeform 111"/>
              <p:cNvSpPr>
                <a:spLocks/>
              </p:cNvSpPr>
              <p:nvPr/>
            </p:nvSpPr>
            <p:spPr bwMode="auto">
              <a:xfrm>
                <a:off x="3550" y="2496"/>
                <a:ext cx="213" cy="481"/>
              </a:xfrm>
              <a:custGeom>
                <a:avLst/>
                <a:gdLst/>
                <a:ahLst/>
                <a:cxnLst>
                  <a:cxn ang="0">
                    <a:pos x="0" y="320"/>
                  </a:cxn>
                  <a:cxn ang="0">
                    <a:pos x="71" y="240"/>
                  </a:cxn>
                  <a:cxn ang="0">
                    <a:pos x="0" y="160"/>
                  </a:cxn>
                  <a:cxn ang="0">
                    <a:pos x="0" y="0"/>
                  </a:cxn>
                  <a:cxn ang="0">
                    <a:pos x="212" y="160"/>
                  </a:cxn>
                  <a:cxn ang="0">
                    <a:pos x="212" y="320"/>
                  </a:cxn>
                  <a:cxn ang="0">
                    <a:pos x="0" y="480"/>
                  </a:cxn>
                  <a:cxn ang="0">
                    <a:pos x="0" y="320"/>
                  </a:cxn>
                </a:cxnLst>
                <a:rect l="0" t="0" r="r" b="b"/>
                <a:pathLst>
                  <a:path w="213" h="481">
                    <a:moveTo>
                      <a:pt x="0" y="320"/>
                    </a:moveTo>
                    <a:lnTo>
                      <a:pt x="71" y="240"/>
                    </a:lnTo>
                    <a:lnTo>
                      <a:pt x="0" y="160"/>
                    </a:lnTo>
                    <a:lnTo>
                      <a:pt x="0" y="0"/>
                    </a:lnTo>
                    <a:lnTo>
                      <a:pt x="212" y="160"/>
                    </a:lnTo>
                    <a:lnTo>
                      <a:pt x="212" y="320"/>
                    </a:lnTo>
                    <a:lnTo>
                      <a:pt x="0" y="480"/>
                    </a:lnTo>
                    <a:lnTo>
                      <a:pt x="0" y="32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40" name="Rectangle 112"/>
              <p:cNvSpPr>
                <a:spLocks noChangeArrowheads="1"/>
              </p:cNvSpPr>
              <p:nvPr/>
            </p:nvSpPr>
            <p:spPr bwMode="auto">
              <a:xfrm rot="5400000">
                <a:off x="3451" y="2618"/>
                <a:ext cx="38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ALU</a:t>
                </a:r>
              </a:p>
            </p:txBody>
          </p:sp>
        </p:grpSp>
        <p:sp>
          <p:nvSpPr>
            <p:cNvPr id="2761841" name="Rectangle 113"/>
            <p:cNvSpPr>
              <a:spLocks noChangeArrowheads="1"/>
            </p:cNvSpPr>
            <p:nvPr/>
          </p:nvSpPr>
          <p:spPr bwMode="auto">
            <a:xfrm>
              <a:off x="3065" y="2599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grpSp>
          <p:nvGrpSpPr>
            <p:cNvPr id="25" name="Group 114"/>
            <p:cNvGrpSpPr>
              <a:grpSpLocks/>
            </p:cNvGrpSpPr>
            <p:nvPr/>
          </p:nvGrpSpPr>
          <p:grpSpPr bwMode="auto">
            <a:xfrm>
              <a:off x="3084" y="2592"/>
              <a:ext cx="296" cy="289"/>
              <a:chOff x="3084" y="2592"/>
              <a:chExt cx="296" cy="289"/>
            </a:xfrm>
          </p:grpSpPr>
          <p:sp>
            <p:nvSpPr>
              <p:cNvPr id="2761843" name="Freeform 115"/>
              <p:cNvSpPr>
                <a:spLocks/>
              </p:cNvSpPr>
              <p:nvPr/>
            </p:nvSpPr>
            <p:spPr bwMode="auto">
              <a:xfrm>
                <a:off x="3084" y="2592"/>
                <a:ext cx="149" cy="289"/>
              </a:xfrm>
              <a:custGeom>
                <a:avLst/>
                <a:gdLst/>
                <a:ahLst/>
                <a:cxnLst>
                  <a:cxn ang="0">
                    <a:pos x="148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8" y="288"/>
                  </a:cxn>
                </a:cxnLst>
                <a:rect l="0" t="0" r="r" b="b"/>
                <a:pathLst>
                  <a:path w="149" h="289">
                    <a:moveTo>
                      <a:pt x="148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8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44" name="Freeform 116"/>
              <p:cNvSpPr>
                <a:spLocks/>
              </p:cNvSpPr>
              <p:nvPr/>
            </p:nvSpPr>
            <p:spPr bwMode="auto">
              <a:xfrm>
                <a:off x="3232" y="2592"/>
                <a:ext cx="148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7" y="0"/>
                  </a:cxn>
                  <a:cxn ang="0">
                    <a:pos x="147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8" h="289">
                    <a:moveTo>
                      <a:pt x="0" y="0"/>
                    </a:moveTo>
                    <a:lnTo>
                      <a:pt x="147" y="0"/>
                    </a:lnTo>
                    <a:lnTo>
                      <a:pt x="147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61845" name="Line 117"/>
            <p:cNvSpPr>
              <a:spLocks noChangeShapeType="1"/>
            </p:cNvSpPr>
            <p:nvPr/>
          </p:nvSpPr>
          <p:spPr bwMode="auto">
            <a:xfrm>
              <a:off x="2969" y="2736"/>
              <a:ext cx="9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846" name="Freeform 118"/>
            <p:cNvSpPr>
              <a:spLocks/>
            </p:cNvSpPr>
            <p:nvPr/>
          </p:nvSpPr>
          <p:spPr bwMode="auto">
            <a:xfrm>
              <a:off x="3031" y="2640"/>
              <a:ext cx="48" cy="97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0" y="0"/>
                </a:cxn>
                <a:cxn ang="0">
                  <a:pos x="47" y="0"/>
                </a:cxn>
                <a:cxn ang="0">
                  <a:pos x="47" y="0"/>
                </a:cxn>
              </a:cxnLst>
              <a:rect l="0" t="0" r="r" b="b"/>
              <a:pathLst>
                <a:path w="48" h="97">
                  <a:moveTo>
                    <a:pt x="0" y="96"/>
                  </a:moveTo>
                  <a:lnTo>
                    <a:pt x="0" y="0"/>
                  </a:lnTo>
                  <a:lnTo>
                    <a:pt x="47" y="0"/>
                  </a:lnTo>
                  <a:lnTo>
                    <a:pt x="47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847" name="Line 119"/>
            <p:cNvSpPr>
              <a:spLocks noChangeShapeType="1"/>
            </p:cNvSpPr>
            <p:nvPr/>
          </p:nvSpPr>
          <p:spPr bwMode="auto">
            <a:xfrm>
              <a:off x="3385" y="2640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848" name="Rectangle 120"/>
            <p:cNvSpPr>
              <a:spLocks noChangeArrowheads="1"/>
            </p:cNvSpPr>
            <p:nvPr/>
          </p:nvSpPr>
          <p:spPr bwMode="auto">
            <a:xfrm>
              <a:off x="3882" y="2594"/>
              <a:ext cx="334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  D$</a:t>
              </a:r>
            </a:p>
          </p:txBody>
        </p:sp>
        <p:grpSp>
          <p:nvGrpSpPr>
            <p:cNvPr id="26" name="Group 121"/>
            <p:cNvGrpSpPr>
              <a:grpSpLocks/>
            </p:cNvGrpSpPr>
            <p:nvPr/>
          </p:nvGrpSpPr>
          <p:grpSpPr bwMode="auto">
            <a:xfrm>
              <a:off x="3933" y="2592"/>
              <a:ext cx="325" cy="289"/>
              <a:chOff x="3933" y="2592"/>
              <a:chExt cx="325" cy="289"/>
            </a:xfrm>
          </p:grpSpPr>
          <p:sp>
            <p:nvSpPr>
              <p:cNvPr id="2761850" name="Freeform 122"/>
              <p:cNvSpPr>
                <a:spLocks/>
              </p:cNvSpPr>
              <p:nvPr/>
            </p:nvSpPr>
            <p:spPr bwMode="auto">
              <a:xfrm>
                <a:off x="3933" y="2592"/>
                <a:ext cx="162" cy="289"/>
              </a:xfrm>
              <a:custGeom>
                <a:avLst/>
                <a:gdLst/>
                <a:ahLst/>
                <a:cxnLst>
                  <a:cxn ang="0">
                    <a:pos x="16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61" y="288"/>
                  </a:cxn>
                </a:cxnLst>
                <a:rect l="0" t="0" r="r" b="b"/>
                <a:pathLst>
                  <a:path w="162" h="289">
                    <a:moveTo>
                      <a:pt x="16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1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51" name="Freeform 123"/>
              <p:cNvSpPr>
                <a:spLocks/>
              </p:cNvSpPr>
              <p:nvPr/>
            </p:nvSpPr>
            <p:spPr bwMode="auto">
              <a:xfrm>
                <a:off x="4094" y="2592"/>
                <a:ext cx="164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3" y="0"/>
                  </a:cxn>
                  <a:cxn ang="0">
                    <a:pos x="163" y="288"/>
                  </a:cxn>
                  <a:cxn ang="0">
                    <a:pos x="0" y="288"/>
                  </a:cxn>
                </a:cxnLst>
                <a:rect l="0" t="0" r="r" b="b"/>
                <a:pathLst>
                  <a:path w="164" h="289">
                    <a:moveTo>
                      <a:pt x="0" y="0"/>
                    </a:moveTo>
                    <a:lnTo>
                      <a:pt x="163" y="0"/>
                    </a:lnTo>
                    <a:lnTo>
                      <a:pt x="163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61852" name="Rectangle 124"/>
            <p:cNvSpPr>
              <a:spLocks noChangeArrowheads="1"/>
            </p:cNvSpPr>
            <p:nvPr/>
          </p:nvSpPr>
          <p:spPr bwMode="auto">
            <a:xfrm>
              <a:off x="4374" y="2594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grpSp>
          <p:nvGrpSpPr>
            <p:cNvPr id="27" name="Group 125"/>
            <p:cNvGrpSpPr>
              <a:grpSpLocks/>
            </p:cNvGrpSpPr>
            <p:nvPr/>
          </p:nvGrpSpPr>
          <p:grpSpPr bwMode="auto">
            <a:xfrm>
              <a:off x="4401" y="2592"/>
              <a:ext cx="284" cy="289"/>
              <a:chOff x="4401" y="2592"/>
              <a:chExt cx="284" cy="289"/>
            </a:xfrm>
          </p:grpSpPr>
          <p:sp>
            <p:nvSpPr>
              <p:cNvPr id="2761854" name="Freeform 126"/>
              <p:cNvSpPr>
                <a:spLocks/>
              </p:cNvSpPr>
              <p:nvPr/>
            </p:nvSpPr>
            <p:spPr bwMode="auto">
              <a:xfrm>
                <a:off x="4401" y="2592"/>
                <a:ext cx="142" cy="289"/>
              </a:xfrm>
              <a:custGeom>
                <a:avLst/>
                <a:gdLst/>
                <a:ahLst/>
                <a:cxnLst>
                  <a:cxn ang="0">
                    <a:pos x="14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1" y="288"/>
                  </a:cxn>
                </a:cxnLst>
                <a:rect l="0" t="0" r="r" b="b"/>
                <a:pathLst>
                  <a:path w="142" h="289">
                    <a:moveTo>
                      <a:pt x="14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1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55" name="Freeform 127"/>
              <p:cNvSpPr>
                <a:spLocks/>
              </p:cNvSpPr>
              <p:nvPr/>
            </p:nvSpPr>
            <p:spPr bwMode="auto">
              <a:xfrm>
                <a:off x="4542" y="2592"/>
                <a:ext cx="143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2" y="0"/>
                  </a:cxn>
                  <a:cxn ang="0">
                    <a:pos x="142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3" h="289">
                    <a:moveTo>
                      <a:pt x="0" y="0"/>
                    </a:moveTo>
                    <a:lnTo>
                      <a:pt x="142" y="0"/>
                    </a:lnTo>
                    <a:lnTo>
                      <a:pt x="142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61856" name="Line 128"/>
            <p:cNvSpPr>
              <a:spLocks noChangeShapeType="1"/>
            </p:cNvSpPr>
            <p:nvPr/>
          </p:nvSpPr>
          <p:spPr bwMode="auto">
            <a:xfrm>
              <a:off x="4254" y="2736"/>
              <a:ext cx="13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857" name="Line 129"/>
            <p:cNvSpPr>
              <a:spLocks noChangeShapeType="1"/>
            </p:cNvSpPr>
            <p:nvPr/>
          </p:nvSpPr>
          <p:spPr bwMode="auto">
            <a:xfrm>
              <a:off x="3770" y="2736"/>
              <a:ext cx="15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858" name="Freeform 130"/>
            <p:cNvSpPr>
              <a:spLocks/>
            </p:cNvSpPr>
            <p:nvPr/>
          </p:nvSpPr>
          <p:spPr bwMode="auto">
            <a:xfrm>
              <a:off x="3891" y="2736"/>
              <a:ext cx="431" cy="1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2"/>
                </a:cxn>
                <a:cxn ang="0">
                  <a:pos x="391" y="192"/>
                </a:cxn>
                <a:cxn ang="0">
                  <a:pos x="391" y="64"/>
                </a:cxn>
                <a:cxn ang="0">
                  <a:pos x="430" y="0"/>
                </a:cxn>
              </a:cxnLst>
              <a:rect l="0" t="0" r="r" b="b"/>
              <a:pathLst>
                <a:path w="431" h="193">
                  <a:moveTo>
                    <a:pt x="0" y="0"/>
                  </a:moveTo>
                  <a:lnTo>
                    <a:pt x="0" y="192"/>
                  </a:lnTo>
                  <a:lnTo>
                    <a:pt x="391" y="192"/>
                  </a:lnTo>
                  <a:lnTo>
                    <a:pt x="391" y="64"/>
                  </a:lnTo>
                  <a:lnTo>
                    <a:pt x="43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859" name="Line 131"/>
            <p:cNvSpPr>
              <a:spLocks noChangeShapeType="1"/>
            </p:cNvSpPr>
            <p:nvPr/>
          </p:nvSpPr>
          <p:spPr bwMode="auto">
            <a:xfrm>
              <a:off x="3385" y="2832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860" name="Freeform 132"/>
            <p:cNvSpPr>
              <a:spLocks/>
            </p:cNvSpPr>
            <p:nvPr/>
          </p:nvSpPr>
          <p:spPr bwMode="auto">
            <a:xfrm>
              <a:off x="3478" y="2731"/>
              <a:ext cx="337" cy="278"/>
            </a:xfrm>
            <a:custGeom>
              <a:avLst/>
              <a:gdLst/>
              <a:ahLst/>
              <a:cxnLst>
                <a:cxn ang="0">
                  <a:pos x="0" y="101"/>
                </a:cxn>
                <a:cxn ang="0">
                  <a:pos x="0" y="277"/>
                </a:cxn>
                <a:cxn ang="0">
                  <a:pos x="294" y="277"/>
                </a:cxn>
                <a:cxn ang="0">
                  <a:pos x="294" y="90"/>
                </a:cxn>
                <a:cxn ang="0">
                  <a:pos x="336" y="0"/>
                </a:cxn>
              </a:cxnLst>
              <a:rect l="0" t="0" r="r" b="b"/>
              <a:pathLst>
                <a:path w="337" h="278">
                  <a:moveTo>
                    <a:pt x="0" y="101"/>
                  </a:moveTo>
                  <a:lnTo>
                    <a:pt x="0" y="277"/>
                  </a:lnTo>
                  <a:lnTo>
                    <a:pt x="294" y="277"/>
                  </a:lnTo>
                  <a:lnTo>
                    <a:pt x="294" y="90"/>
                  </a:lnTo>
                  <a:lnTo>
                    <a:pt x="33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8" name="Group 133"/>
            <p:cNvGrpSpPr>
              <a:grpSpLocks/>
            </p:cNvGrpSpPr>
            <p:nvPr/>
          </p:nvGrpSpPr>
          <p:grpSpPr bwMode="auto">
            <a:xfrm>
              <a:off x="3032" y="2944"/>
              <a:ext cx="2096" cy="513"/>
              <a:chOff x="3032" y="2944"/>
              <a:chExt cx="2096" cy="513"/>
            </a:xfrm>
          </p:grpSpPr>
          <p:grpSp>
            <p:nvGrpSpPr>
              <p:cNvPr id="29" name="Group 134"/>
              <p:cNvGrpSpPr>
                <a:grpSpLocks/>
              </p:cNvGrpSpPr>
              <p:nvPr/>
            </p:nvGrpSpPr>
            <p:grpSpPr bwMode="auto">
              <a:xfrm>
                <a:off x="3965" y="2944"/>
                <a:ext cx="225" cy="481"/>
                <a:chOff x="3965" y="2944"/>
                <a:chExt cx="225" cy="481"/>
              </a:xfrm>
            </p:grpSpPr>
            <p:sp>
              <p:nvSpPr>
                <p:cNvPr id="2761863" name="Freeform 135"/>
                <p:cNvSpPr>
                  <a:spLocks/>
                </p:cNvSpPr>
                <p:nvPr/>
              </p:nvSpPr>
              <p:spPr bwMode="auto">
                <a:xfrm>
                  <a:off x="3977" y="2944"/>
                  <a:ext cx="213" cy="481"/>
                </a:xfrm>
                <a:custGeom>
                  <a:avLst/>
                  <a:gdLst/>
                  <a:ahLst/>
                  <a:cxnLst>
                    <a:cxn ang="0">
                      <a:pos x="0" y="320"/>
                    </a:cxn>
                    <a:cxn ang="0">
                      <a:pos x="71" y="240"/>
                    </a:cxn>
                    <a:cxn ang="0">
                      <a:pos x="0" y="160"/>
                    </a:cxn>
                    <a:cxn ang="0">
                      <a:pos x="0" y="0"/>
                    </a:cxn>
                    <a:cxn ang="0">
                      <a:pos x="212" y="160"/>
                    </a:cxn>
                    <a:cxn ang="0">
                      <a:pos x="212" y="320"/>
                    </a:cxn>
                    <a:cxn ang="0">
                      <a:pos x="0" y="480"/>
                    </a:cxn>
                    <a:cxn ang="0">
                      <a:pos x="0" y="320"/>
                    </a:cxn>
                  </a:cxnLst>
                  <a:rect l="0" t="0" r="r" b="b"/>
                  <a:pathLst>
                    <a:path w="213" h="481">
                      <a:moveTo>
                        <a:pt x="0" y="320"/>
                      </a:moveTo>
                      <a:lnTo>
                        <a:pt x="71" y="240"/>
                      </a:lnTo>
                      <a:lnTo>
                        <a:pt x="0" y="160"/>
                      </a:lnTo>
                      <a:lnTo>
                        <a:pt x="0" y="0"/>
                      </a:lnTo>
                      <a:lnTo>
                        <a:pt x="212" y="160"/>
                      </a:lnTo>
                      <a:lnTo>
                        <a:pt x="212" y="320"/>
                      </a:lnTo>
                      <a:lnTo>
                        <a:pt x="0" y="480"/>
                      </a:lnTo>
                      <a:lnTo>
                        <a:pt x="0" y="32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1864" name="Rectangle 136"/>
                <p:cNvSpPr>
                  <a:spLocks noChangeArrowheads="1"/>
                </p:cNvSpPr>
                <p:nvPr/>
              </p:nvSpPr>
              <p:spPr bwMode="auto">
                <a:xfrm rot="5400000">
                  <a:off x="3878" y="3066"/>
                  <a:ext cx="384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600" b="1">
                      <a:solidFill>
                        <a:schemeClr val="tx1"/>
                      </a:solidFill>
                      <a:latin typeface="Times" pitchFamily="-65" charset="0"/>
                    </a:rPr>
                    <a:t>ALU</a:t>
                  </a:r>
                </a:p>
              </p:txBody>
            </p:sp>
          </p:grpSp>
          <p:grpSp>
            <p:nvGrpSpPr>
              <p:cNvPr id="30" name="Group 137"/>
              <p:cNvGrpSpPr>
                <a:grpSpLocks/>
              </p:cNvGrpSpPr>
              <p:nvPr/>
            </p:nvGrpSpPr>
            <p:grpSpPr bwMode="auto">
              <a:xfrm>
                <a:off x="3032" y="3040"/>
                <a:ext cx="359" cy="289"/>
                <a:chOff x="3032" y="3040"/>
                <a:chExt cx="359" cy="289"/>
              </a:xfrm>
            </p:grpSpPr>
            <p:sp>
              <p:nvSpPr>
                <p:cNvPr id="2761866" name="Rectangle 138"/>
                <p:cNvSpPr>
                  <a:spLocks noChangeArrowheads="1"/>
                </p:cNvSpPr>
                <p:nvPr/>
              </p:nvSpPr>
              <p:spPr bwMode="auto">
                <a:xfrm>
                  <a:off x="3032" y="3042"/>
                  <a:ext cx="292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600" b="1">
                      <a:solidFill>
                        <a:schemeClr val="tx1"/>
                      </a:solidFill>
                      <a:latin typeface="Times" pitchFamily="-65" charset="0"/>
                    </a:rPr>
                    <a:t>  I$</a:t>
                  </a:r>
                </a:p>
              </p:txBody>
            </p:sp>
            <p:grpSp>
              <p:nvGrpSpPr>
                <p:cNvPr id="31" name="Group 139"/>
                <p:cNvGrpSpPr>
                  <a:grpSpLocks/>
                </p:cNvGrpSpPr>
                <p:nvPr/>
              </p:nvGrpSpPr>
              <p:grpSpPr bwMode="auto">
                <a:xfrm>
                  <a:off x="3051" y="3040"/>
                  <a:ext cx="340" cy="289"/>
                  <a:chOff x="3051" y="3040"/>
                  <a:chExt cx="340" cy="289"/>
                </a:xfrm>
              </p:grpSpPr>
              <p:sp>
                <p:nvSpPr>
                  <p:cNvPr id="2761868" name="Freeform 140"/>
                  <p:cNvSpPr>
                    <a:spLocks/>
                  </p:cNvSpPr>
                  <p:nvPr/>
                </p:nvSpPr>
                <p:spPr bwMode="auto">
                  <a:xfrm>
                    <a:off x="3051" y="3040"/>
                    <a:ext cx="170" cy="289"/>
                  </a:xfrm>
                  <a:custGeom>
                    <a:avLst/>
                    <a:gdLst/>
                    <a:ahLst/>
                    <a:cxnLst>
                      <a:cxn ang="0">
                        <a:pos x="169" y="0"/>
                      </a:cxn>
                      <a:cxn ang="0">
                        <a:pos x="0" y="0"/>
                      </a:cxn>
                      <a:cxn ang="0">
                        <a:pos x="0" y="288"/>
                      </a:cxn>
                      <a:cxn ang="0">
                        <a:pos x="169" y="288"/>
                      </a:cxn>
                    </a:cxnLst>
                    <a:rect l="0" t="0" r="r" b="b"/>
                    <a:pathLst>
                      <a:path w="170" h="289">
                        <a:moveTo>
                          <a:pt x="169" y="0"/>
                        </a:moveTo>
                        <a:lnTo>
                          <a:pt x="0" y="0"/>
                        </a:lnTo>
                        <a:lnTo>
                          <a:pt x="0" y="288"/>
                        </a:lnTo>
                        <a:lnTo>
                          <a:pt x="169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61869" name="Freeform 141"/>
                  <p:cNvSpPr>
                    <a:spLocks/>
                  </p:cNvSpPr>
                  <p:nvPr/>
                </p:nvSpPr>
                <p:spPr bwMode="auto">
                  <a:xfrm>
                    <a:off x="3220" y="3040"/>
                    <a:ext cx="171" cy="289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70" y="0"/>
                      </a:cxn>
                      <a:cxn ang="0">
                        <a:pos x="170" y="288"/>
                      </a:cxn>
                      <a:cxn ang="0">
                        <a:pos x="0" y="288"/>
                      </a:cxn>
                    </a:cxnLst>
                    <a:rect l="0" t="0" r="r" b="b"/>
                    <a:pathLst>
                      <a:path w="171" h="289">
                        <a:moveTo>
                          <a:pt x="0" y="0"/>
                        </a:moveTo>
                        <a:lnTo>
                          <a:pt x="170" y="0"/>
                        </a:lnTo>
                        <a:lnTo>
                          <a:pt x="170" y="288"/>
                        </a:lnTo>
                        <a:lnTo>
                          <a:pt x="0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2761870" name="Rectangle 142"/>
              <p:cNvSpPr>
                <a:spLocks noChangeArrowheads="1"/>
              </p:cNvSpPr>
              <p:nvPr/>
            </p:nvSpPr>
            <p:spPr bwMode="auto">
              <a:xfrm>
                <a:off x="3492" y="3047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Reg</a:t>
                </a:r>
              </a:p>
            </p:txBody>
          </p:sp>
          <p:grpSp>
            <p:nvGrpSpPr>
              <p:cNvPr id="2761728" name="Group 143"/>
              <p:cNvGrpSpPr>
                <a:grpSpLocks/>
              </p:cNvGrpSpPr>
              <p:nvPr/>
            </p:nvGrpSpPr>
            <p:grpSpPr bwMode="auto">
              <a:xfrm>
                <a:off x="3511" y="3040"/>
                <a:ext cx="296" cy="289"/>
                <a:chOff x="3511" y="3040"/>
                <a:chExt cx="296" cy="289"/>
              </a:xfrm>
            </p:grpSpPr>
            <p:sp>
              <p:nvSpPr>
                <p:cNvPr id="2761872" name="Freeform 144"/>
                <p:cNvSpPr>
                  <a:spLocks/>
                </p:cNvSpPr>
                <p:nvPr/>
              </p:nvSpPr>
              <p:spPr bwMode="auto">
                <a:xfrm>
                  <a:off x="3511" y="3040"/>
                  <a:ext cx="149" cy="289"/>
                </a:xfrm>
                <a:custGeom>
                  <a:avLst/>
                  <a:gdLst/>
                  <a:ahLst/>
                  <a:cxnLst>
                    <a:cxn ang="0">
                      <a:pos x="148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8" y="288"/>
                    </a:cxn>
                  </a:cxnLst>
                  <a:rect l="0" t="0" r="r" b="b"/>
                  <a:pathLst>
                    <a:path w="149" h="289">
                      <a:moveTo>
                        <a:pt x="148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8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1873" name="Freeform 145"/>
                <p:cNvSpPr>
                  <a:spLocks/>
                </p:cNvSpPr>
                <p:nvPr/>
              </p:nvSpPr>
              <p:spPr bwMode="auto">
                <a:xfrm>
                  <a:off x="3659" y="3040"/>
                  <a:ext cx="148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7" y="0"/>
                    </a:cxn>
                    <a:cxn ang="0">
                      <a:pos x="147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8" h="289">
                      <a:moveTo>
                        <a:pt x="0" y="0"/>
                      </a:moveTo>
                      <a:lnTo>
                        <a:pt x="147" y="0"/>
                      </a:lnTo>
                      <a:lnTo>
                        <a:pt x="147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61874" name="Line 146"/>
              <p:cNvSpPr>
                <a:spLocks noChangeShapeType="1"/>
              </p:cNvSpPr>
              <p:nvPr/>
            </p:nvSpPr>
            <p:spPr bwMode="auto">
              <a:xfrm>
                <a:off x="3396" y="3184"/>
                <a:ext cx="9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75" name="Freeform 147"/>
              <p:cNvSpPr>
                <a:spLocks/>
              </p:cNvSpPr>
              <p:nvPr/>
            </p:nvSpPr>
            <p:spPr bwMode="auto">
              <a:xfrm>
                <a:off x="3458" y="3088"/>
                <a:ext cx="48" cy="97"/>
              </a:xfrm>
              <a:custGeom>
                <a:avLst/>
                <a:gdLst/>
                <a:ahLst/>
                <a:cxnLst>
                  <a:cxn ang="0">
                    <a:pos x="0" y="96"/>
                  </a:cxn>
                  <a:cxn ang="0">
                    <a:pos x="0" y="0"/>
                  </a:cxn>
                  <a:cxn ang="0">
                    <a:pos x="47" y="0"/>
                  </a:cxn>
                  <a:cxn ang="0">
                    <a:pos x="47" y="0"/>
                  </a:cxn>
                </a:cxnLst>
                <a:rect l="0" t="0" r="r" b="b"/>
                <a:pathLst>
                  <a:path w="48" h="97">
                    <a:moveTo>
                      <a:pt x="0" y="96"/>
                    </a:moveTo>
                    <a:lnTo>
                      <a:pt x="0" y="0"/>
                    </a:lnTo>
                    <a:lnTo>
                      <a:pt x="47" y="0"/>
                    </a:lnTo>
                    <a:lnTo>
                      <a:pt x="47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76" name="Line 148"/>
              <p:cNvSpPr>
                <a:spLocks noChangeShapeType="1"/>
              </p:cNvSpPr>
              <p:nvPr/>
            </p:nvSpPr>
            <p:spPr bwMode="auto">
              <a:xfrm>
                <a:off x="3812" y="3088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77" name="Rectangle 149"/>
              <p:cNvSpPr>
                <a:spLocks noChangeArrowheads="1"/>
              </p:cNvSpPr>
              <p:nvPr/>
            </p:nvSpPr>
            <p:spPr bwMode="auto">
              <a:xfrm>
                <a:off x="4309" y="3042"/>
                <a:ext cx="33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  D$</a:t>
                </a:r>
              </a:p>
            </p:txBody>
          </p:sp>
          <p:grpSp>
            <p:nvGrpSpPr>
              <p:cNvPr id="2761729" name="Group 150"/>
              <p:cNvGrpSpPr>
                <a:grpSpLocks/>
              </p:cNvGrpSpPr>
              <p:nvPr/>
            </p:nvGrpSpPr>
            <p:grpSpPr bwMode="auto">
              <a:xfrm>
                <a:off x="4360" y="3040"/>
                <a:ext cx="325" cy="289"/>
                <a:chOff x="4360" y="3040"/>
                <a:chExt cx="325" cy="289"/>
              </a:xfrm>
            </p:grpSpPr>
            <p:sp>
              <p:nvSpPr>
                <p:cNvPr id="2761879" name="Freeform 151"/>
                <p:cNvSpPr>
                  <a:spLocks/>
                </p:cNvSpPr>
                <p:nvPr/>
              </p:nvSpPr>
              <p:spPr bwMode="auto">
                <a:xfrm>
                  <a:off x="4360" y="3040"/>
                  <a:ext cx="162" cy="289"/>
                </a:xfrm>
                <a:custGeom>
                  <a:avLst/>
                  <a:gdLst/>
                  <a:ahLst/>
                  <a:cxnLst>
                    <a:cxn ang="0">
                      <a:pos x="16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61" y="288"/>
                    </a:cxn>
                  </a:cxnLst>
                  <a:rect l="0" t="0" r="r" b="b"/>
                  <a:pathLst>
                    <a:path w="162" h="289">
                      <a:moveTo>
                        <a:pt x="16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1880" name="Freeform 152"/>
                <p:cNvSpPr>
                  <a:spLocks/>
                </p:cNvSpPr>
                <p:nvPr/>
              </p:nvSpPr>
              <p:spPr bwMode="auto">
                <a:xfrm>
                  <a:off x="4521" y="3040"/>
                  <a:ext cx="164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63" y="0"/>
                    </a:cxn>
                    <a:cxn ang="0">
                      <a:pos x="163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64" h="289">
                      <a:moveTo>
                        <a:pt x="0" y="0"/>
                      </a:moveTo>
                      <a:lnTo>
                        <a:pt x="163" y="0"/>
                      </a:lnTo>
                      <a:lnTo>
                        <a:pt x="163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61881" name="Rectangle 153"/>
              <p:cNvSpPr>
                <a:spLocks noChangeArrowheads="1"/>
              </p:cNvSpPr>
              <p:nvPr/>
            </p:nvSpPr>
            <p:spPr bwMode="auto">
              <a:xfrm>
                <a:off x="4801" y="3042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Reg</a:t>
                </a:r>
              </a:p>
            </p:txBody>
          </p:sp>
          <p:grpSp>
            <p:nvGrpSpPr>
              <p:cNvPr id="2761732" name="Group 154"/>
              <p:cNvGrpSpPr>
                <a:grpSpLocks/>
              </p:cNvGrpSpPr>
              <p:nvPr/>
            </p:nvGrpSpPr>
            <p:grpSpPr bwMode="auto">
              <a:xfrm>
                <a:off x="4828" y="3040"/>
                <a:ext cx="284" cy="289"/>
                <a:chOff x="4828" y="3040"/>
                <a:chExt cx="284" cy="289"/>
              </a:xfrm>
            </p:grpSpPr>
            <p:sp>
              <p:nvSpPr>
                <p:cNvPr id="2761883" name="Freeform 155"/>
                <p:cNvSpPr>
                  <a:spLocks/>
                </p:cNvSpPr>
                <p:nvPr/>
              </p:nvSpPr>
              <p:spPr bwMode="auto">
                <a:xfrm>
                  <a:off x="4828" y="3040"/>
                  <a:ext cx="142" cy="289"/>
                </a:xfrm>
                <a:custGeom>
                  <a:avLst/>
                  <a:gdLst/>
                  <a:ahLst/>
                  <a:cxnLst>
                    <a:cxn ang="0">
                      <a:pos x="14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1" y="288"/>
                    </a:cxn>
                  </a:cxnLst>
                  <a:rect l="0" t="0" r="r" b="b"/>
                  <a:pathLst>
                    <a:path w="142" h="289">
                      <a:moveTo>
                        <a:pt x="14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1884" name="Freeform 156"/>
                <p:cNvSpPr>
                  <a:spLocks/>
                </p:cNvSpPr>
                <p:nvPr/>
              </p:nvSpPr>
              <p:spPr bwMode="auto">
                <a:xfrm>
                  <a:off x="4969" y="3040"/>
                  <a:ext cx="143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2" y="0"/>
                    </a:cxn>
                    <a:cxn ang="0">
                      <a:pos x="142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3" h="289">
                      <a:moveTo>
                        <a:pt x="0" y="0"/>
                      </a:moveTo>
                      <a:lnTo>
                        <a:pt x="142" y="0"/>
                      </a:lnTo>
                      <a:lnTo>
                        <a:pt x="142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61885" name="Line 157"/>
              <p:cNvSpPr>
                <a:spLocks noChangeShapeType="1"/>
              </p:cNvSpPr>
              <p:nvPr/>
            </p:nvSpPr>
            <p:spPr bwMode="auto">
              <a:xfrm>
                <a:off x="4681" y="3184"/>
                <a:ext cx="139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86" name="Line 158"/>
              <p:cNvSpPr>
                <a:spLocks noChangeShapeType="1"/>
              </p:cNvSpPr>
              <p:nvPr/>
            </p:nvSpPr>
            <p:spPr bwMode="auto">
              <a:xfrm>
                <a:off x="4197" y="3184"/>
                <a:ext cx="15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87" name="Freeform 159"/>
              <p:cNvSpPr>
                <a:spLocks/>
              </p:cNvSpPr>
              <p:nvPr/>
            </p:nvSpPr>
            <p:spPr bwMode="auto">
              <a:xfrm>
                <a:off x="4318" y="3184"/>
                <a:ext cx="431" cy="19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92"/>
                  </a:cxn>
                  <a:cxn ang="0">
                    <a:pos x="391" y="192"/>
                  </a:cxn>
                  <a:cxn ang="0">
                    <a:pos x="391" y="64"/>
                  </a:cxn>
                  <a:cxn ang="0">
                    <a:pos x="430" y="0"/>
                  </a:cxn>
                </a:cxnLst>
                <a:rect l="0" t="0" r="r" b="b"/>
                <a:pathLst>
                  <a:path w="431" h="193">
                    <a:moveTo>
                      <a:pt x="0" y="0"/>
                    </a:moveTo>
                    <a:lnTo>
                      <a:pt x="0" y="192"/>
                    </a:lnTo>
                    <a:lnTo>
                      <a:pt x="391" y="192"/>
                    </a:lnTo>
                    <a:lnTo>
                      <a:pt x="391" y="64"/>
                    </a:lnTo>
                    <a:lnTo>
                      <a:pt x="430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88" name="Line 160"/>
              <p:cNvSpPr>
                <a:spLocks noChangeShapeType="1"/>
              </p:cNvSpPr>
              <p:nvPr/>
            </p:nvSpPr>
            <p:spPr bwMode="auto">
              <a:xfrm>
                <a:off x="3812" y="3280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89" name="Freeform 161"/>
              <p:cNvSpPr>
                <a:spLocks/>
              </p:cNvSpPr>
              <p:nvPr/>
            </p:nvSpPr>
            <p:spPr bwMode="auto">
              <a:xfrm>
                <a:off x="3905" y="3179"/>
                <a:ext cx="337" cy="278"/>
              </a:xfrm>
              <a:custGeom>
                <a:avLst/>
                <a:gdLst/>
                <a:ahLst/>
                <a:cxnLst>
                  <a:cxn ang="0">
                    <a:pos x="0" y="101"/>
                  </a:cxn>
                  <a:cxn ang="0">
                    <a:pos x="0" y="277"/>
                  </a:cxn>
                  <a:cxn ang="0">
                    <a:pos x="294" y="277"/>
                  </a:cxn>
                  <a:cxn ang="0">
                    <a:pos x="294" y="90"/>
                  </a:cxn>
                  <a:cxn ang="0">
                    <a:pos x="336" y="0"/>
                  </a:cxn>
                </a:cxnLst>
                <a:rect l="0" t="0" r="r" b="b"/>
                <a:pathLst>
                  <a:path w="337" h="278">
                    <a:moveTo>
                      <a:pt x="0" y="101"/>
                    </a:moveTo>
                    <a:lnTo>
                      <a:pt x="0" y="277"/>
                    </a:lnTo>
                    <a:lnTo>
                      <a:pt x="294" y="277"/>
                    </a:lnTo>
                    <a:lnTo>
                      <a:pt x="294" y="90"/>
                    </a:lnTo>
                    <a:lnTo>
                      <a:pt x="336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61890" name="Rectangle 162"/>
            <p:cNvSpPr>
              <a:spLocks noChangeArrowheads="1"/>
            </p:cNvSpPr>
            <p:nvPr/>
          </p:nvSpPr>
          <p:spPr bwMode="auto">
            <a:xfrm>
              <a:off x="214" y="876"/>
              <a:ext cx="291" cy="245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2800" b="1" dirty="0">
                  <a:solidFill>
                    <a:schemeClr val="tx1"/>
                  </a:solidFill>
                  <a:latin typeface="Arial" pitchFamily="-65" charset="0"/>
                </a:rPr>
                <a:t>I</a:t>
              </a:r>
            </a:p>
            <a:p>
              <a:pPr algn="ctr">
                <a:lnSpc>
                  <a:spcPct val="80000"/>
                </a:lnSpc>
              </a:pPr>
              <a:r>
                <a:rPr lang="en-US" sz="2800" b="1" dirty="0" err="1">
                  <a:solidFill>
                    <a:schemeClr val="tx1"/>
                  </a:solidFill>
                  <a:latin typeface="Arial" pitchFamily="-65" charset="0"/>
                </a:rPr>
                <a:t>n</a:t>
              </a:r>
              <a:endParaRPr lang="en-US" sz="2800" b="1" dirty="0">
                <a:solidFill>
                  <a:schemeClr val="tx1"/>
                </a:solidFill>
                <a:latin typeface="Arial" pitchFamily="-65" charset="0"/>
              </a:endParaRPr>
            </a:p>
            <a:p>
              <a:pPr algn="ctr">
                <a:lnSpc>
                  <a:spcPct val="80000"/>
                </a:lnSpc>
              </a:pPr>
              <a:r>
                <a:rPr lang="en-US" sz="2800" b="1" dirty="0" err="1">
                  <a:solidFill>
                    <a:schemeClr val="tx1"/>
                  </a:solidFill>
                  <a:latin typeface="Arial" pitchFamily="-65" charset="0"/>
                </a:rPr>
                <a:t>s</a:t>
              </a:r>
              <a:endParaRPr lang="en-US" sz="2800" b="1" dirty="0">
                <a:solidFill>
                  <a:schemeClr val="tx1"/>
                </a:solidFill>
                <a:latin typeface="Arial" pitchFamily="-65" charset="0"/>
              </a:endParaRPr>
            </a:p>
            <a:p>
              <a:pPr algn="ctr">
                <a:lnSpc>
                  <a:spcPct val="80000"/>
                </a:lnSpc>
              </a:pPr>
              <a:r>
                <a:rPr lang="en-US" sz="2800" b="1" dirty="0" err="1">
                  <a:solidFill>
                    <a:schemeClr val="tx1"/>
                  </a:solidFill>
                  <a:latin typeface="Arial" pitchFamily="-65" charset="0"/>
                </a:rPr>
                <a:t>t</a:t>
              </a:r>
              <a:endParaRPr lang="en-US" sz="2800" b="1" dirty="0">
                <a:solidFill>
                  <a:schemeClr val="tx1"/>
                </a:solidFill>
                <a:latin typeface="Arial" pitchFamily="-65" charset="0"/>
              </a:endParaRPr>
            </a:p>
            <a:p>
              <a:pPr algn="ctr">
                <a:lnSpc>
                  <a:spcPct val="80000"/>
                </a:lnSpc>
              </a:pPr>
              <a:r>
                <a:rPr lang="en-US" sz="2800" b="1" dirty="0" err="1">
                  <a:solidFill>
                    <a:schemeClr val="tx1"/>
                  </a:solidFill>
                  <a:latin typeface="Arial" pitchFamily="-65" charset="0"/>
                </a:rPr>
                <a:t>r</a:t>
              </a:r>
              <a:r>
                <a:rPr lang="en-US" sz="2800" b="1" dirty="0">
                  <a:solidFill>
                    <a:schemeClr val="tx1"/>
                  </a:solidFill>
                  <a:latin typeface="Arial" pitchFamily="-65" charset="0"/>
                </a:rPr>
                <a:t>.</a:t>
              </a:r>
            </a:p>
            <a:p>
              <a:pPr algn="ctr">
                <a:lnSpc>
                  <a:spcPct val="80000"/>
                </a:lnSpc>
              </a:pPr>
              <a:endParaRPr lang="en-US" sz="2800" b="1" dirty="0">
                <a:solidFill>
                  <a:schemeClr val="tx1"/>
                </a:solidFill>
                <a:latin typeface="Arial" pitchFamily="-65" charset="0"/>
              </a:endParaRPr>
            </a:p>
            <a:p>
              <a:pPr algn="ctr">
                <a:lnSpc>
                  <a:spcPct val="80000"/>
                </a:lnSpc>
              </a:pPr>
              <a:r>
                <a:rPr lang="en-US" sz="2800" b="1" dirty="0">
                  <a:solidFill>
                    <a:schemeClr val="tx1"/>
                  </a:solidFill>
                  <a:latin typeface="Arial" pitchFamily="-65" charset="0"/>
                </a:rPr>
                <a:t>O</a:t>
              </a:r>
            </a:p>
            <a:p>
              <a:pPr algn="ctr">
                <a:lnSpc>
                  <a:spcPct val="80000"/>
                </a:lnSpc>
              </a:pPr>
              <a:r>
                <a:rPr lang="en-US" sz="2800" b="1" dirty="0" err="1">
                  <a:solidFill>
                    <a:schemeClr val="tx1"/>
                  </a:solidFill>
                  <a:latin typeface="Arial" pitchFamily="-65" charset="0"/>
                </a:rPr>
                <a:t>r</a:t>
              </a:r>
              <a:endParaRPr lang="en-US" sz="2800" b="1" dirty="0">
                <a:solidFill>
                  <a:schemeClr val="tx1"/>
                </a:solidFill>
                <a:latin typeface="Arial" pitchFamily="-65" charset="0"/>
              </a:endParaRPr>
            </a:p>
            <a:p>
              <a:pPr algn="ctr">
                <a:lnSpc>
                  <a:spcPct val="80000"/>
                </a:lnSpc>
              </a:pPr>
              <a:r>
                <a:rPr lang="en-US" sz="2800" b="1" dirty="0" err="1">
                  <a:solidFill>
                    <a:schemeClr val="tx1"/>
                  </a:solidFill>
                  <a:latin typeface="Arial" pitchFamily="-65" charset="0"/>
                </a:rPr>
                <a:t>d</a:t>
              </a:r>
              <a:endParaRPr lang="en-US" sz="2800" b="1" dirty="0">
                <a:solidFill>
                  <a:schemeClr val="tx1"/>
                </a:solidFill>
                <a:latin typeface="Arial" pitchFamily="-65" charset="0"/>
              </a:endParaRPr>
            </a:p>
            <a:p>
              <a:pPr algn="ctr">
                <a:lnSpc>
                  <a:spcPct val="80000"/>
                </a:lnSpc>
              </a:pPr>
              <a:r>
                <a:rPr lang="en-US" sz="2800" b="1" dirty="0" err="1">
                  <a:solidFill>
                    <a:schemeClr val="tx1"/>
                  </a:solidFill>
                  <a:latin typeface="Arial" pitchFamily="-65" charset="0"/>
                </a:rPr>
                <a:t>e</a:t>
              </a:r>
              <a:endParaRPr lang="en-US" sz="2800" b="1" dirty="0">
                <a:solidFill>
                  <a:schemeClr val="tx1"/>
                </a:solidFill>
                <a:latin typeface="Arial" pitchFamily="-65" charset="0"/>
              </a:endParaRPr>
            </a:p>
            <a:p>
              <a:pPr algn="ctr">
                <a:lnSpc>
                  <a:spcPct val="80000"/>
                </a:lnSpc>
              </a:pPr>
              <a:r>
                <a:rPr lang="en-US" sz="2800" b="1" dirty="0" err="1">
                  <a:solidFill>
                    <a:schemeClr val="tx1"/>
                  </a:solidFill>
                  <a:latin typeface="Arial" pitchFamily="-65" charset="0"/>
                </a:rPr>
                <a:t>r</a:t>
              </a:r>
              <a:endParaRPr lang="en-US" sz="2800" b="1" dirty="0">
                <a:solidFill>
                  <a:schemeClr val="tx1"/>
                </a:solidFill>
                <a:latin typeface="Arial" pitchFamily="-65" charset="0"/>
              </a:endParaRPr>
            </a:p>
          </p:txBody>
        </p:sp>
        <p:sp>
          <p:nvSpPr>
            <p:cNvPr id="2761891" name="Rectangle 163"/>
            <p:cNvSpPr>
              <a:spLocks noChangeArrowheads="1"/>
            </p:cNvSpPr>
            <p:nvPr/>
          </p:nvSpPr>
          <p:spPr bwMode="auto">
            <a:xfrm>
              <a:off x="1867" y="551"/>
              <a:ext cx="2168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Time (clock cycles)</a:t>
              </a:r>
            </a:p>
          </p:txBody>
        </p:sp>
      </p:grpSp>
      <p:sp>
        <p:nvSpPr>
          <p:cNvPr id="2761892" name="Line 164"/>
          <p:cNvSpPr>
            <a:spLocks noChangeShapeType="1"/>
          </p:cNvSpPr>
          <p:nvPr/>
        </p:nvSpPr>
        <p:spPr bwMode="auto">
          <a:xfrm>
            <a:off x="4229100" y="2590800"/>
            <a:ext cx="76200" cy="17526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5" name="Date Placeholder 16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0CAAD-1A26-A841-A5BC-5264D8EAE105}" type="datetime1">
              <a:rPr lang="en-US" smtClean="0"/>
              <a:pPr/>
              <a:t>7/26/2011</a:t>
            </a:fld>
            <a:endParaRPr lang="en-US" dirty="0"/>
          </a:p>
        </p:txBody>
      </p:sp>
      <p:sp>
        <p:nvSpPr>
          <p:cNvPr id="166" name="Slide Number Placeholder 16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167" name="Footer Placeholder 16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Summer 2011 </a:t>
            </a:r>
            <a:r>
              <a:rPr lang="en-US" dirty="0" smtClean="0"/>
              <a:t>-- </a:t>
            </a:r>
            <a:r>
              <a:rPr lang="en-US" dirty="0" smtClean="0"/>
              <a:t>Lecture #22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1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1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761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1731" grpId="0" autoUpdateAnimBg="0"/>
      <p:bldP spid="2761892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7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Control Hazard: Branching</a:t>
            </a:r>
            <a:endParaRPr lang="en-US" dirty="0"/>
          </a:p>
        </p:txBody>
      </p:sp>
      <p:sp>
        <p:nvSpPr>
          <p:cNvPr id="2767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Optimization #1:</a:t>
            </a:r>
          </a:p>
          <a:p>
            <a:pPr lvl="1"/>
            <a:r>
              <a:rPr lang="en-US" dirty="0" smtClean="0"/>
              <a:t>Insert </a:t>
            </a:r>
            <a:r>
              <a:rPr lang="en-US" dirty="0" smtClean="0">
                <a:solidFill>
                  <a:srgbClr val="FF0000"/>
                </a:solidFill>
              </a:rPr>
              <a:t>special branch comparator </a:t>
            </a:r>
            <a:r>
              <a:rPr lang="en-US" dirty="0" smtClean="0"/>
              <a:t>in Stage 2</a:t>
            </a:r>
          </a:p>
          <a:p>
            <a:pPr lvl="1"/>
            <a:r>
              <a:rPr lang="en-US" dirty="0" smtClean="0"/>
              <a:t>As soon as instruction is decoded (</a:t>
            </a:r>
            <a:r>
              <a:rPr lang="en-US" dirty="0" err="1" smtClean="0"/>
              <a:t>Opcode</a:t>
            </a:r>
            <a:r>
              <a:rPr lang="en-US" dirty="0" smtClean="0"/>
              <a:t> identifies it as a branch), immediately make a decision and set the new value of the PC</a:t>
            </a:r>
          </a:p>
          <a:p>
            <a:pPr lvl="1"/>
            <a:r>
              <a:rPr lang="en-US" dirty="0" smtClean="0"/>
              <a:t>Benefit: since branch is complete in Stage 2, only one unnecessary instruction is fetched, so only one no-op is needed</a:t>
            </a:r>
          </a:p>
          <a:p>
            <a:pPr lvl="1"/>
            <a:r>
              <a:rPr lang="en-US" dirty="0" smtClean="0"/>
              <a:t>Side Note: means that branches are idle in Stages 3, 4 and 5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74927-0855-B54E-9A84-6F932D1BFE72}" type="datetime1">
              <a:rPr lang="en-US" smtClean="0"/>
              <a:pPr/>
              <a:t>7/26/2011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Summer 2011 </a:t>
            </a:r>
            <a:r>
              <a:rPr lang="en-US" dirty="0" smtClean="0"/>
              <a:t>-- </a:t>
            </a:r>
            <a:r>
              <a:rPr lang="en-US" dirty="0" smtClean="0"/>
              <a:t>Lecture #22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6D590-3870-C14F-BBB5-87D8C6CB51CE}" type="datetime1">
              <a:rPr lang="en-US" smtClean="0"/>
              <a:pPr/>
              <a:t>7/26/2011</a:t>
            </a:fld>
            <a:endParaRPr 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623272" y="6356350"/>
            <a:ext cx="2133600" cy="365125"/>
          </a:xfrm>
        </p:spPr>
        <p:txBody>
          <a:bodyPr/>
          <a:lstStyle/>
          <a:p>
            <a:r>
              <a:rPr lang="en-US" dirty="0" smtClean="0"/>
              <a:t>Summer 2011 </a:t>
            </a:r>
            <a:r>
              <a:rPr lang="en-US" dirty="0" smtClean="0"/>
              <a:t>-- </a:t>
            </a:r>
            <a:r>
              <a:rPr lang="en-US" dirty="0" smtClean="0"/>
              <a:t>Lecture #22</a:t>
            </a:r>
            <a:endParaRPr lang="en-AU" dirty="0"/>
          </a:p>
        </p:txBody>
      </p:sp>
      <p:pic>
        <p:nvPicPr>
          <p:cNvPr id="376838" name="Picture 6" descr="f04-41-P37449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570" y="1654965"/>
            <a:ext cx="9056690" cy="4174335"/>
          </a:xfrm>
          <a:prstGeom prst="rect">
            <a:avLst/>
          </a:prstGeom>
          <a:noFill/>
        </p:spPr>
      </p:pic>
      <p:sp>
        <p:nvSpPr>
          <p:cNvPr id="3768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Corrected </a:t>
            </a:r>
            <a:r>
              <a:rPr lang="en-US" dirty="0" err="1"/>
              <a:t>Datapath</a:t>
            </a:r>
            <a:r>
              <a:rPr lang="en-US" dirty="0"/>
              <a:t> for</a:t>
            </a:r>
            <a:r>
              <a:rPr lang="en-US" dirty="0" smtClean="0"/>
              <a:t> BEQ/BNE?</a:t>
            </a: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6D590-3870-C14F-BBB5-87D8C6CB51CE}" type="datetime1">
              <a:rPr lang="en-US" smtClean="0"/>
              <a:pPr/>
              <a:t>7/27/2011</a:t>
            </a:fld>
            <a:endParaRPr 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623272" y="6356350"/>
            <a:ext cx="2133600" cy="365125"/>
          </a:xfrm>
        </p:spPr>
        <p:txBody>
          <a:bodyPr/>
          <a:lstStyle/>
          <a:p>
            <a:r>
              <a:rPr lang="en-US" dirty="0" smtClean="0"/>
              <a:t>Summer 2011 </a:t>
            </a:r>
            <a:r>
              <a:rPr lang="en-US" dirty="0" smtClean="0"/>
              <a:t>-- </a:t>
            </a:r>
            <a:r>
              <a:rPr lang="en-US" dirty="0" smtClean="0"/>
              <a:t>Lecture #22</a:t>
            </a:r>
            <a:endParaRPr lang="en-AU" dirty="0"/>
          </a:p>
        </p:txBody>
      </p:sp>
      <p:pic>
        <p:nvPicPr>
          <p:cNvPr id="376838" name="Picture 6" descr="f04-41-P37449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570" y="1654965"/>
            <a:ext cx="9056690" cy="4174335"/>
          </a:xfrm>
          <a:prstGeom prst="rect">
            <a:avLst/>
          </a:prstGeom>
          <a:noFill/>
        </p:spPr>
      </p:pic>
      <p:sp>
        <p:nvSpPr>
          <p:cNvPr id="376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Pipelined </a:t>
            </a:r>
            <a:r>
              <a:rPr lang="en-US" dirty="0" err="1" smtClean="0"/>
              <a:t>Datapath</a:t>
            </a: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9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Clock Cycle Stall</a:t>
            </a:r>
            <a:endParaRPr lang="en-US" dirty="0"/>
          </a:p>
        </p:txBody>
      </p:sp>
      <p:sp>
        <p:nvSpPr>
          <p:cNvPr id="2769923" name="Rectangle 3"/>
          <p:cNvSpPr>
            <a:spLocks noChangeArrowheads="1"/>
          </p:cNvSpPr>
          <p:nvPr/>
        </p:nvSpPr>
        <p:spPr bwMode="auto">
          <a:xfrm>
            <a:off x="1066800" y="6035528"/>
            <a:ext cx="7725196" cy="5206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sz="2800" b="1" dirty="0">
                <a:latin typeface="18 VAG Rounded Bold   07390"/>
              </a:rPr>
              <a:t>Branch comparator moved to Decode stage.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97763" y="1116058"/>
            <a:ext cx="7800975" cy="5056188"/>
            <a:chOff x="214" y="551"/>
            <a:chExt cx="4914" cy="3185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2624" y="1200"/>
              <a:ext cx="340" cy="289"/>
              <a:chOff x="2624" y="1200"/>
              <a:chExt cx="340" cy="289"/>
            </a:xfrm>
          </p:grpSpPr>
          <p:sp>
            <p:nvSpPr>
              <p:cNvPr id="2769926" name="Freeform 6"/>
              <p:cNvSpPr>
                <a:spLocks/>
              </p:cNvSpPr>
              <p:nvPr/>
            </p:nvSpPr>
            <p:spPr bwMode="auto">
              <a:xfrm>
                <a:off x="2624" y="1200"/>
                <a:ext cx="170" cy="289"/>
              </a:xfrm>
              <a:custGeom>
                <a:avLst/>
                <a:gdLst/>
                <a:ahLst/>
                <a:cxnLst>
                  <a:cxn ang="0">
                    <a:pos x="169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69" y="288"/>
                  </a:cxn>
                </a:cxnLst>
                <a:rect l="0" t="0" r="r" b="b"/>
                <a:pathLst>
                  <a:path w="170" h="289">
                    <a:moveTo>
                      <a:pt x="169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9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9927" name="Freeform 7"/>
              <p:cNvSpPr>
                <a:spLocks/>
              </p:cNvSpPr>
              <p:nvPr/>
            </p:nvSpPr>
            <p:spPr bwMode="auto">
              <a:xfrm>
                <a:off x="2793" y="1200"/>
                <a:ext cx="171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0" y="0"/>
                  </a:cxn>
                  <a:cxn ang="0">
                    <a:pos x="170" y="288"/>
                  </a:cxn>
                  <a:cxn ang="0">
                    <a:pos x="0" y="288"/>
                  </a:cxn>
                </a:cxnLst>
                <a:rect l="0" t="0" r="r" b="b"/>
                <a:pathLst>
                  <a:path w="171" h="289">
                    <a:moveTo>
                      <a:pt x="0" y="0"/>
                    </a:moveTo>
                    <a:lnTo>
                      <a:pt x="170" y="0"/>
                    </a:lnTo>
                    <a:lnTo>
                      <a:pt x="170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" name="Group 8"/>
            <p:cNvGrpSpPr>
              <a:grpSpLocks/>
            </p:cNvGrpSpPr>
            <p:nvPr/>
          </p:nvGrpSpPr>
          <p:grpSpPr bwMode="auto">
            <a:xfrm>
              <a:off x="2624" y="2592"/>
              <a:ext cx="340" cy="289"/>
              <a:chOff x="2624" y="2592"/>
              <a:chExt cx="340" cy="289"/>
            </a:xfrm>
          </p:grpSpPr>
          <p:sp>
            <p:nvSpPr>
              <p:cNvPr id="2769929" name="Freeform 9"/>
              <p:cNvSpPr>
                <a:spLocks/>
              </p:cNvSpPr>
              <p:nvPr/>
            </p:nvSpPr>
            <p:spPr bwMode="auto">
              <a:xfrm>
                <a:off x="2624" y="2592"/>
                <a:ext cx="170" cy="289"/>
              </a:xfrm>
              <a:custGeom>
                <a:avLst/>
                <a:gdLst/>
                <a:ahLst/>
                <a:cxnLst>
                  <a:cxn ang="0">
                    <a:pos x="169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69" y="288"/>
                  </a:cxn>
                </a:cxnLst>
                <a:rect l="0" t="0" r="r" b="b"/>
                <a:pathLst>
                  <a:path w="170" h="289">
                    <a:moveTo>
                      <a:pt x="169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9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9930" name="Freeform 10"/>
              <p:cNvSpPr>
                <a:spLocks/>
              </p:cNvSpPr>
              <p:nvPr/>
            </p:nvSpPr>
            <p:spPr bwMode="auto">
              <a:xfrm>
                <a:off x="2793" y="2592"/>
                <a:ext cx="171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0" y="0"/>
                  </a:cxn>
                  <a:cxn ang="0">
                    <a:pos x="170" y="288"/>
                  </a:cxn>
                  <a:cxn ang="0">
                    <a:pos x="0" y="288"/>
                  </a:cxn>
                </a:cxnLst>
                <a:rect l="0" t="0" r="r" b="b"/>
                <a:pathLst>
                  <a:path w="171" h="289">
                    <a:moveTo>
                      <a:pt x="0" y="0"/>
                    </a:moveTo>
                    <a:lnTo>
                      <a:pt x="170" y="0"/>
                    </a:lnTo>
                    <a:lnTo>
                      <a:pt x="170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69931" name="Rectangle 11"/>
            <p:cNvSpPr>
              <a:spLocks noChangeArrowheads="1"/>
            </p:cNvSpPr>
            <p:nvPr/>
          </p:nvSpPr>
          <p:spPr bwMode="auto">
            <a:xfrm>
              <a:off x="2605" y="2594"/>
              <a:ext cx="292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  I$</a:t>
              </a:r>
            </a:p>
          </p:txBody>
        </p:sp>
        <p:sp>
          <p:nvSpPr>
            <p:cNvPr id="2769932" name="Line 12"/>
            <p:cNvSpPr>
              <a:spLocks noChangeShapeType="1"/>
            </p:cNvSpPr>
            <p:nvPr/>
          </p:nvSpPr>
          <p:spPr bwMode="auto">
            <a:xfrm>
              <a:off x="584" y="1224"/>
              <a:ext cx="0" cy="203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9933" name="Line 13"/>
            <p:cNvSpPr>
              <a:spLocks noChangeShapeType="1"/>
            </p:cNvSpPr>
            <p:nvPr/>
          </p:nvSpPr>
          <p:spPr bwMode="auto">
            <a:xfrm>
              <a:off x="984" y="840"/>
              <a:ext cx="397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9934" name="Rectangle 14"/>
            <p:cNvSpPr>
              <a:spLocks noChangeArrowheads="1"/>
            </p:cNvSpPr>
            <p:nvPr/>
          </p:nvSpPr>
          <p:spPr bwMode="auto">
            <a:xfrm>
              <a:off x="579" y="1302"/>
              <a:ext cx="517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Courier" pitchFamily="-65" charset="0"/>
                </a:rPr>
                <a:t>beq</a:t>
              </a:r>
              <a:endParaRPr lang="en-US" sz="2800" b="1">
                <a:solidFill>
                  <a:schemeClr val="tx1"/>
                </a:solidFill>
                <a:latin typeface="Arial" pitchFamily="-65" charset="0"/>
              </a:endParaRPr>
            </a:p>
          </p:txBody>
        </p:sp>
        <p:sp>
          <p:nvSpPr>
            <p:cNvPr id="2769935" name="Rectangle 15"/>
            <p:cNvSpPr>
              <a:spLocks noChangeArrowheads="1"/>
            </p:cNvSpPr>
            <p:nvPr/>
          </p:nvSpPr>
          <p:spPr bwMode="auto">
            <a:xfrm>
              <a:off x="563" y="1718"/>
              <a:ext cx="786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Instr 1</a:t>
              </a:r>
            </a:p>
          </p:txBody>
        </p:sp>
        <p:sp>
          <p:nvSpPr>
            <p:cNvPr id="2769936" name="Rectangle 16"/>
            <p:cNvSpPr>
              <a:spLocks noChangeArrowheads="1"/>
            </p:cNvSpPr>
            <p:nvPr/>
          </p:nvSpPr>
          <p:spPr bwMode="auto">
            <a:xfrm>
              <a:off x="555" y="2182"/>
              <a:ext cx="786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Instr 2</a:t>
              </a:r>
            </a:p>
          </p:txBody>
        </p:sp>
        <p:sp>
          <p:nvSpPr>
            <p:cNvPr id="2769937" name="Rectangle 17"/>
            <p:cNvSpPr>
              <a:spLocks noChangeArrowheads="1"/>
            </p:cNvSpPr>
            <p:nvPr/>
          </p:nvSpPr>
          <p:spPr bwMode="auto">
            <a:xfrm>
              <a:off x="560" y="2612"/>
              <a:ext cx="786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 dirty="0" err="1">
                  <a:solidFill>
                    <a:schemeClr val="tx1"/>
                  </a:solidFill>
                  <a:latin typeface="Arial" pitchFamily="-65" charset="0"/>
                </a:rPr>
                <a:t>Instr</a:t>
              </a:r>
              <a:r>
                <a:rPr lang="en-US" sz="2800" b="1" dirty="0">
                  <a:solidFill>
                    <a:schemeClr val="tx1"/>
                  </a:solidFill>
                  <a:latin typeface="Arial" pitchFamily="-65" charset="0"/>
                </a:rPr>
                <a:t> 3</a:t>
              </a:r>
            </a:p>
          </p:txBody>
        </p:sp>
        <p:sp>
          <p:nvSpPr>
            <p:cNvPr id="2769938" name="Rectangle 18"/>
            <p:cNvSpPr>
              <a:spLocks noChangeArrowheads="1"/>
            </p:cNvSpPr>
            <p:nvPr/>
          </p:nvSpPr>
          <p:spPr bwMode="auto">
            <a:xfrm>
              <a:off x="587" y="3067"/>
              <a:ext cx="786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Instr 4</a:t>
              </a:r>
            </a:p>
          </p:txBody>
        </p:sp>
        <p:sp>
          <p:nvSpPr>
            <p:cNvPr id="2769939" name="Line 19"/>
            <p:cNvSpPr>
              <a:spLocks noChangeShapeType="1"/>
            </p:cNvSpPr>
            <p:nvPr/>
          </p:nvSpPr>
          <p:spPr bwMode="auto">
            <a:xfrm>
              <a:off x="1728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9940" name="Line 20"/>
            <p:cNvSpPr>
              <a:spLocks noChangeShapeType="1"/>
            </p:cNvSpPr>
            <p:nvPr/>
          </p:nvSpPr>
          <p:spPr bwMode="auto">
            <a:xfrm>
              <a:off x="2160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9941" name="Line 21"/>
            <p:cNvSpPr>
              <a:spLocks noChangeShapeType="1"/>
            </p:cNvSpPr>
            <p:nvPr/>
          </p:nvSpPr>
          <p:spPr bwMode="auto">
            <a:xfrm>
              <a:off x="2592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9942" name="Line 22"/>
            <p:cNvSpPr>
              <a:spLocks noChangeShapeType="1"/>
            </p:cNvSpPr>
            <p:nvPr/>
          </p:nvSpPr>
          <p:spPr bwMode="auto">
            <a:xfrm>
              <a:off x="3024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9943" name="Line 23"/>
            <p:cNvSpPr>
              <a:spLocks noChangeShapeType="1"/>
            </p:cNvSpPr>
            <p:nvPr/>
          </p:nvSpPr>
          <p:spPr bwMode="auto">
            <a:xfrm>
              <a:off x="3456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9944" name="Line 24"/>
            <p:cNvSpPr>
              <a:spLocks noChangeShapeType="1"/>
            </p:cNvSpPr>
            <p:nvPr/>
          </p:nvSpPr>
          <p:spPr bwMode="auto">
            <a:xfrm>
              <a:off x="3888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9945" name="Line 25"/>
            <p:cNvSpPr>
              <a:spLocks noChangeShapeType="1"/>
            </p:cNvSpPr>
            <p:nvPr/>
          </p:nvSpPr>
          <p:spPr bwMode="auto">
            <a:xfrm>
              <a:off x="4320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9946" name="Line 26"/>
            <p:cNvSpPr>
              <a:spLocks noChangeShapeType="1"/>
            </p:cNvSpPr>
            <p:nvPr/>
          </p:nvSpPr>
          <p:spPr bwMode="auto">
            <a:xfrm>
              <a:off x="4752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5" name="Group 27"/>
            <p:cNvGrpSpPr>
              <a:grpSpLocks/>
            </p:cNvGrpSpPr>
            <p:nvPr/>
          </p:nvGrpSpPr>
          <p:grpSpPr bwMode="auto">
            <a:xfrm>
              <a:off x="2257" y="1152"/>
              <a:ext cx="225" cy="481"/>
              <a:chOff x="2257" y="1152"/>
              <a:chExt cx="225" cy="481"/>
            </a:xfrm>
          </p:grpSpPr>
          <p:sp>
            <p:nvSpPr>
              <p:cNvPr id="2769948" name="Freeform 28"/>
              <p:cNvSpPr>
                <a:spLocks/>
              </p:cNvSpPr>
              <p:nvPr/>
            </p:nvSpPr>
            <p:spPr bwMode="auto">
              <a:xfrm>
                <a:off x="2269" y="1152"/>
                <a:ext cx="213" cy="481"/>
              </a:xfrm>
              <a:custGeom>
                <a:avLst/>
                <a:gdLst/>
                <a:ahLst/>
                <a:cxnLst>
                  <a:cxn ang="0">
                    <a:pos x="0" y="320"/>
                  </a:cxn>
                  <a:cxn ang="0">
                    <a:pos x="71" y="240"/>
                  </a:cxn>
                  <a:cxn ang="0">
                    <a:pos x="0" y="160"/>
                  </a:cxn>
                  <a:cxn ang="0">
                    <a:pos x="0" y="0"/>
                  </a:cxn>
                  <a:cxn ang="0">
                    <a:pos x="212" y="160"/>
                  </a:cxn>
                  <a:cxn ang="0">
                    <a:pos x="212" y="320"/>
                  </a:cxn>
                  <a:cxn ang="0">
                    <a:pos x="0" y="480"/>
                  </a:cxn>
                  <a:cxn ang="0">
                    <a:pos x="0" y="320"/>
                  </a:cxn>
                </a:cxnLst>
                <a:rect l="0" t="0" r="r" b="b"/>
                <a:pathLst>
                  <a:path w="213" h="481">
                    <a:moveTo>
                      <a:pt x="0" y="320"/>
                    </a:moveTo>
                    <a:lnTo>
                      <a:pt x="71" y="240"/>
                    </a:lnTo>
                    <a:lnTo>
                      <a:pt x="0" y="160"/>
                    </a:lnTo>
                    <a:lnTo>
                      <a:pt x="0" y="0"/>
                    </a:lnTo>
                    <a:lnTo>
                      <a:pt x="212" y="160"/>
                    </a:lnTo>
                    <a:lnTo>
                      <a:pt x="212" y="320"/>
                    </a:lnTo>
                    <a:lnTo>
                      <a:pt x="0" y="480"/>
                    </a:lnTo>
                    <a:lnTo>
                      <a:pt x="0" y="32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9949" name="Rectangle 29"/>
              <p:cNvSpPr>
                <a:spLocks noChangeArrowheads="1"/>
              </p:cNvSpPr>
              <p:nvPr/>
            </p:nvSpPr>
            <p:spPr bwMode="auto">
              <a:xfrm rot="5400000">
                <a:off x="2170" y="1274"/>
                <a:ext cx="38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ALU</a:t>
                </a:r>
              </a:p>
            </p:txBody>
          </p:sp>
        </p:grpSp>
        <p:grpSp>
          <p:nvGrpSpPr>
            <p:cNvPr id="6" name="Group 30"/>
            <p:cNvGrpSpPr>
              <a:grpSpLocks/>
            </p:cNvGrpSpPr>
            <p:nvPr/>
          </p:nvGrpSpPr>
          <p:grpSpPr bwMode="auto">
            <a:xfrm>
              <a:off x="1324" y="1248"/>
              <a:ext cx="359" cy="289"/>
              <a:chOff x="1324" y="1248"/>
              <a:chExt cx="359" cy="289"/>
            </a:xfrm>
          </p:grpSpPr>
          <p:sp>
            <p:nvSpPr>
              <p:cNvPr id="2769951" name="Rectangle 31"/>
              <p:cNvSpPr>
                <a:spLocks noChangeArrowheads="1"/>
              </p:cNvSpPr>
              <p:nvPr/>
            </p:nvSpPr>
            <p:spPr bwMode="auto">
              <a:xfrm>
                <a:off x="1324" y="1250"/>
                <a:ext cx="292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  I$</a:t>
                </a:r>
              </a:p>
            </p:txBody>
          </p:sp>
          <p:grpSp>
            <p:nvGrpSpPr>
              <p:cNvPr id="7" name="Group 32"/>
              <p:cNvGrpSpPr>
                <a:grpSpLocks/>
              </p:cNvGrpSpPr>
              <p:nvPr/>
            </p:nvGrpSpPr>
            <p:grpSpPr bwMode="auto">
              <a:xfrm>
                <a:off x="1343" y="1248"/>
                <a:ext cx="340" cy="289"/>
                <a:chOff x="1343" y="1248"/>
                <a:chExt cx="340" cy="289"/>
              </a:xfrm>
            </p:grpSpPr>
            <p:sp>
              <p:nvSpPr>
                <p:cNvPr id="2769953" name="Freeform 33"/>
                <p:cNvSpPr>
                  <a:spLocks/>
                </p:cNvSpPr>
                <p:nvPr/>
              </p:nvSpPr>
              <p:spPr bwMode="auto">
                <a:xfrm>
                  <a:off x="1343" y="1248"/>
                  <a:ext cx="170" cy="289"/>
                </a:xfrm>
                <a:custGeom>
                  <a:avLst/>
                  <a:gdLst/>
                  <a:ahLst/>
                  <a:cxnLst>
                    <a:cxn ang="0">
                      <a:pos x="169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69" y="288"/>
                    </a:cxn>
                  </a:cxnLst>
                  <a:rect l="0" t="0" r="r" b="b"/>
                  <a:pathLst>
                    <a:path w="170" h="289">
                      <a:moveTo>
                        <a:pt x="169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9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9954" name="Freeform 34"/>
                <p:cNvSpPr>
                  <a:spLocks/>
                </p:cNvSpPr>
                <p:nvPr/>
              </p:nvSpPr>
              <p:spPr bwMode="auto">
                <a:xfrm>
                  <a:off x="1512" y="1248"/>
                  <a:ext cx="171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70" y="0"/>
                    </a:cxn>
                    <a:cxn ang="0">
                      <a:pos x="170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71" h="289">
                      <a:moveTo>
                        <a:pt x="0" y="0"/>
                      </a:moveTo>
                      <a:lnTo>
                        <a:pt x="170" y="0"/>
                      </a:lnTo>
                      <a:lnTo>
                        <a:pt x="170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769955" name="Rectangle 35"/>
            <p:cNvSpPr>
              <a:spLocks noChangeArrowheads="1"/>
            </p:cNvSpPr>
            <p:nvPr/>
          </p:nvSpPr>
          <p:spPr bwMode="auto">
            <a:xfrm>
              <a:off x="1784" y="1255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grpSp>
          <p:nvGrpSpPr>
            <p:cNvPr id="8" name="Group 36"/>
            <p:cNvGrpSpPr>
              <a:grpSpLocks/>
            </p:cNvGrpSpPr>
            <p:nvPr/>
          </p:nvGrpSpPr>
          <p:grpSpPr bwMode="auto">
            <a:xfrm>
              <a:off x="1803" y="1248"/>
              <a:ext cx="296" cy="289"/>
              <a:chOff x="1803" y="1248"/>
              <a:chExt cx="296" cy="289"/>
            </a:xfrm>
          </p:grpSpPr>
          <p:sp>
            <p:nvSpPr>
              <p:cNvPr id="2769957" name="Freeform 37"/>
              <p:cNvSpPr>
                <a:spLocks/>
              </p:cNvSpPr>
              <p:nvPr/>
            </p:nvSpPr>
            <p:spPr bwMode="auto">
              <a:xfrm>
                <a:off x="1803" y="1248"/>
                <a:ext cx="149" cy="289"/>
              </a:xfrm>
              <a:custGeom>
                <a:avLst/>
                <a:gdLst/>
                <a:ahLst/>
                <a:cxnLst>
                  <a:cxn ang="0">
                    <a:pos x="148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8" y="288"/>
                  </a:cxn>
                </a:cxnLst>
                <a:rect l="0" t="0" r="r" b="b"/>
                <a:pathLst>
                  <a:path w="149" h="289">
                    <a:moveTo>
                      <a:pt x="148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8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9958" name="Freeform 38"/>
              <p:cNvSpPr>
                <a:spLocks/>
              </p:cNvSpPr>
              <p:nvPr/>
            </p:nvSpPr>
            <p:spPr bwMode="auto">
              <a:xfrm>
                <a:off x="1951" y="1248"/>
                <a:ext cx="148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7" y="0"/>
                  </a:cxn>
                  <a:cxn ang="0">
                    <a:pos x="147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8" h="289">
                    <a:moveTo>
                      <a:pt x="0" y="0"/>
                    </a:moveTo>
                    <a:lnTo>
                      <a:pt x="147" y="0"/>
                    </a:lnTo>
                    <a:lnTo>
                      <a:pt x="147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69959" name="Line 39"/>
            <p:cNvSpPr>
              <a:spLocks noChangeShapeType="1"/>
            </p:cNvSpPr>
            <p:nvPr/>
          </p:nvSpPr>
          <p:spPr bwMode="auto">
            <a:xfrm>
              <a:off x="1688" y="1392"/>
              <a:ext cx="9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9960" name="Freeform 40"/>
            <p:cNvSpPr>
              <a:spLocks/>
            </p:cNvSpPr>
            <p:nvPr/>
          </p:nvSpPr>
          <p:spPr bwMode="auto">
            <a:xfrm>
              <a:off x="1750" y="1296"/>
              <a:ext cx="48" cy="97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0" y="0"/>
                </a:cxn>
                <a:cxn ang="0">
                  <a:pos x="47" y="0"/>
                </a:cxn>
                <a:cxn ang="0">
                  <a:pos x="47" y="0"/>
                </a:cxn>
              </a:cxnLst>
              <a:rect l="0" t="0" r="r" b="b"/>
              <a:pathLst>
                <a:path w="48" h="97">
                  <a:moveTo>
                    <a:pt x="0" y="96"/>
                  </a:moveTo>
                  <a:lnTo>
                    <a:pt x="0" y="0"/>
                  </a:lnTo>
                  <a:lnTo>
                    <a:pt x="47" y="0"/>
                  </a:lnTo>
                  <a:lnTo>
                    <a:pt x="47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9961" name="Line 41"/>
            <p:cNvSpPr>
              <a:spLocks noChangeShapeType="1"/>
            </p:cNvSpPr>
            <p:nvPr/>
          </p:nvSpPr>
          <p:spPr bwMode="auto">
            <a:xfrm>
              <a:off x="2104" y="1296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9962" name="Rectangle 42"/>
            <p:cNvSpPr>
              <a:spLocks noChangeArrowheads="1"/>
            </p:cNvSpPr>
            <p:nvPr/>
          </p:nvSpPr>
          <p:spPr bwMode="auto">
            <a:xfrm>
              <a:off x="2601" y="1250"/>
              <a:ext cx="334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  D$</a:t>
              </a:r>
            </a:p>
          </p:txBody>
        </p:sp>
        <p:sp>
          <p:nvSpPr>
            <p:cNvPr id="2769963" name="Rectangle 43"/>
            <p:cNvSpPr>
              <a:spLocks noChangeArrowheads="1"/>
            </p:cNvSpPr>
            <p:nvPr/>
          </p:nvSpPr>
          <p:spPr bwMode="auto">
            <a:xfrm>
              <a:off x="3093" y="1250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grpSp>
          <p:nvGrpSpPr>
            <p:cNvPr id="9" name="Group 44"/>
            <p:cNvGrpSpPr>
              <a:grpSpLocks/>
            </p:cNvGrpSpPr>
            <p:nvPr/>
          </p:nvGrpSpPr>
          <p:grpSpPr bwMode="auto">
            <a:xfrm>
              <a:off x="3120" y="1248"/>
              <a:ext cx="284" cy="289"/>
              <a:chOff x="3120" y="1248"/>
              <a:chExt cx="284" cy="289"/>
            </a:xfrm>
          </p:grpSpPr>
          <p:sp>
            <p:nvSpPr>
              <p:cNvPr id="2769965" name="Freeform 45"/>
              <p:cNvSpPr>
                <a:spLocks/>
              </p:cNvSpPr>
              <p:nvPr/>
            </p:nvSpPr>
            <p:spPr bwMode="auto">
              <a:xfrm>
                <a:off x="3120" y="1248"/>
                <a:ext cx="142" cy="289"/>
              </a:xfrm>
              <a:custGeom>
                <a:avLst/>
                <a:gdLst/>
                <a:ahLst/>
                <a:cxnLst>
                  <a:cxn ang="0">
                    <a:pos x="14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1" y="288"/>
                  </a:cxn>
                </a:cxnLst>
                <a:rect l="0" t="0" r="r" b="b"/>
                <a:pathLst>
                  <a:path w="142" h="289">
                    <a:moveTo>
                      <a:pt x="14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1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9966" name="Freeform 46"/>
              <p:cNvSpPr>
                <a:spLocks/>
              </p:cNvSpPr>
              <p:nvPr/>
            </p:nvSpPr>
            <p:spPr bwMode="auto">
              <a:xfrm>
                <a:off x="3261" y="1248"/>
                <a:ext cx="143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2" y="0"/>
                  </a:cxn>
                  <a:cxn ang="0">
                    <a:pos x="142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3" h="289">
                    <a:moveTo>
                      <a:pt x="0" y="0"/>
                    </a:moveTo>
                    <a:lnTo>
                      <a:pt x="142" y="0"/>
                    </a:lnTo>
                    <a:lnTo>
                      <a:pt x="142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69967" name="Line 47"/>
            <p:cNvSpPr>
              <a:spLocks noChangeShapeType="1"/>
            </p:cNvSpPr>
            <p:nvPr/>
          </p:nvSpPr>
          <p:spPr bwMode="auto">
            <a:xfrm>
              <a:off x="2973" y="1392"/>
              <a:ext cx="13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9968" name="Line 48"/>
            <p:cNvSpPr>
              <a:spLocks noChangeShapeType="1"/>
            </p:cNvSpPr>
            <p:nvPr/>
          </p:nvSpPr>
          <p:spPr bwMode="auto">
            <a:xfrm>
              <a:off x="2489" y="1392"/>
              <a:ext cx="15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9969" name="Freeform 49"/>
            <p:cNvSpPr>
              <a:spLocks/>
            </p:cNvSpPr>
            <p:nvPr/>
          </p:nvSpPr>
          <p:spPr bwMode="auto">
            <a:xfrm>
              <a:off x="2610" y="1392"/>
              <a:ext cx="431" cy="1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2"/>
                </a:cxn>
                <a:cxn ang="0">
                  <a:pos x="391" y="192"/>
                </a:cxn>
                <a:cxn ang="0">
                  <a:pos x="391" y="64"/>
                </a:cxn>
                <a:cxn ang="0">
                  <a:pos x="430" y="0"/>
                </a:cxn>
              </a:cxnLst>
              <a:rect l="0" t="0" r="r" b="b"/>
              <a:pathLst>
                <a:path w="431" h="193">
                  <a:moveTo>
                    <a:pt x="0" y="0"/>
                  </a:moveTo>
                  <a:lnTo>
                    <a:pt x="0" y="192"/>
                  </a:lnTo>
                  <a:lnTo>
                    <a:pt x="391" y="192"/>
                  </a:lnTo>
                  <a:lnTo>
                    <a:pt x="391" y="64"/>
                  </a:lnTo>
                  <a:lnTo>
                    <a:pt x="43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9970" name="Line 50"/>
            <p:cNvSpPr>
              <a:spLocks noChangeShapeType="1"/>
            </p:cNvSpPr>
            <p:nvPr/>
          </p:nvSpPr>
          <p:spPr bwMode="auto">
            <a:xfrm>
              <a:off x="2104" y="1488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9971" name="Freeform 51"/>
            <p:cNvSpPr>
              <a:spLocks/>
            </p:cNvSpPr>
            <p:nvPr/>
          </p:nvSpPr>
          <p:spPr bwMode="auto">
            <a:xfrm>
              <a:off x="2197" y="1387"/>
              <a:ext cx="337" cy="278"/>
            </a:xfrm>
            <a:custGeom>
              <a:avLst/>
              <a:gdLst/>
              <a:ahLst/>
              <a:cxnLst>
                <a:cxn ang="0">
                  <a:pos x="0" y="101"/>
                </a:cxn>
                <a:cxn ang="0">
                  <a:pos x="0" y="277"/>
                </a:cxn>
                <a:cxn ang="0">
                  <a:pos x="294" y="277"/>
                </a:cxn>
                <a:cxn ang="0">
                  <a:pos x="294" y="90"/>
                </a:cxn>
                <a:cxn ang="0">
                  <a:pos x="336" y="0"/>
                </a:cxn>
              </a:cxnLst>
              <a:rect l="0" t="0" r="r" b="b"/>
              <a:pathLst>
                <a:path w="337" h="278">
                  <a:moveTo>
                    <a:pt x="0" y="101"/>
                  </a:moveTo>
                  <a:lnTo>
                    <a:pt x="0" y="277"/>
                  </a:lnTo>
                  <a:lnTo>
                    <a:pt x="294" y="277"/>
                  </a:lnTo>
                  <a:lnTo>
                    <a:pt x="294" y="90"/>
                  </a:lnTo>
                  <a:lnTo>
                    <a:pt x="33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0" name="Group 52"/>
            <p:cNvGrpSpPr>
              <a:grpSpLocks/>
            </p:cNvGrpSpPr>
            <p:nvPr/>
          </p:nvGrpSpPr>
          <p:grpSpPr bwMode="auto">
            <a:xfrm>
              <a:off x="1751" y="1600"/>
              <a:ext cx="2096" cy="513"/>
              <a:chOff x="1751" y="1600"/>
              <a:chExt cx="2096" cy="513"/>
            </a:xfrm>
          </p:grpSpPr>
          <p:grpSp>
            <p:nvGrpSpPr>
              <p:cNvPr id="11" name="Group 53"/>
              <p:cNvGrpSpPr>
                <a:grpSpLocks/>
              </p:cNvGrpSpPr>
              <p:nvPr/>
            </p:nvGrpSpPr>
            <p:grpSpPr bwMode="auto">
              <a:xfrm>
                <a:off x="2684" y="1600"/>
                <a:ext cx="225" cy="481"/>
                <a:chOff x="2684" y="1600"/>
                <a:chExt cx="225" cy="481"/>
              </a:xfrm>
            </p:grpSpPr>
            <p:sp>
              <p:nvSpPr>
                <p:cNvPr id="2769974" name="Freeform 54"/>
                <p:cNvSpPr>
                  <a:spLocks/>
                </p:cNvSpPr>
                <p:nvPr/>
              </p:nvSpPr>
              <p:spPr bwMode="auto">
                <a:xfrm>
                  <a:off x="2696" y="1600"/>
                  <a:ext cx="213" cy="481"/>
                </a:xfrm>
                <a:custGeom>
                  <a:avLst/>
                  <a:gdLst/>
                  <a:ahLst/>
                  <a:cxnLst>
                    <a:cxn ang="0">
                      <a:pos x="0" y="320"/>
                    </a:cxn>
                    <a:cxn ang="0">
                      <a:pos x="71" y="240"/>
                    </a:cxn>
                    <a:cxn ang="0">
                      <a:pos x="0" y="160"/>
                    </a:cxn>
                    <a:cxn ang="0">
                      <a:pos x="0" y="0"/>
                    </a:cxn>
                    <a:cxn ang="0">
                      <a:pos x="212" y="160"/>
                    </a:cxn>
                    <a:cxn ang="0">
                      <a:pos x="212" y="320"/>
                    </a:cxn>
                    <a:cxn ang="0">
                      <a:pos x="0" y="480"/>
                    </a:cxn>
                    <a:cxn ang="0">
                      <a:pos x="0" y="320"/>
                    </a:cxn>
                  </a:cxnLst>
                  <a:rect l="0" t="0" r="r" b="b"/>
                  <a:pathLst>
                    <a:path w="213" h="481">
                      <a:moveTo>
                        <a:pt x="0" y="320"/>
                      </a:moveTo>
                      <a:lnTo>
                        <a:pt x="71" y="240"/>
                      </a:lnTo>
                      <a:lnTo>
                        <a:pt x="0" y="160"/>
                      </a:lnTo>
                      <a:lnTo>
                        <a:pt x="0" y="0"/>
                      </a:lnTo>
                      <a:lnTo>
                        <a:pt x="212" y="160"/>
                      </a:lnTo>
                      <a:lnTo>
                        <a:pt x="212" y="320"/>
                      </a:lnTo>
                      <a:lnTo>
                        <a:pt x="0" y="480"/>
                      </a:lnTo>
                      <a:lnTo>
                        <a:pt x="0" y="32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9975" name="Rectangle 55"/>
                <p:cNvSpPr>
                  <a:spLocks noChangeArrowheads="1"/>
                </p:cNvSpPr>
                <p:nvPr/>
              </p:nvSpPr>
              <p:spPr bwMode="auto">
                <a:xfrm rot="5400000">
                  <a:off x="2597" y="1722"/>
                  <a:ext cx="384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600" b="1">
                      <a:solidFill>
                        <a:schemeClr val="tx1"/>
                      </a:solidFill>
                      <a:latin typeface="Times" pitchFamily="-65" charset="0"/>
                    </a:rPr>
                    <a:t>ALU</a:t>
                  </a:r>
                </a:p>
              </p:txBody>
            </p:sp>
          </p:grpSp>
          <p:grpSp>
            <p:nvGrpSpPr>
              <p:cNvPr id="12" name="Group 56"/>
              <p:cNvGrpSpPr>
                <a:grpSpLocks/>
              </p:cNvGrpSpPr>
              <p:nvPr/>
            </p:nvGrpSpPr>
            <p:grpSpPr bwMode="auto">
              <a:xfrm>
                <a:off x="1751" y="1696"/>
                <a:ext cx="359" cy="289"/>
                <a:chOff x="1751" y="1696"/>
                <a:chExt cx="359" cy="289"/>
              </a:xfrm>
            </p:grpSpPr>
            <p:sp>
              <p:nvSpPr>
                <p:cNvPr id="2769977" name="Rectangle 57"/>
                <p:cNvSpPr>
                  <a:spLocks noChangeArrowheads="1"/>
                </p:cNvSpPr>
                <p:nvPr/>
              </p:nvSpPr>
              <p:spPr bwMode="auto">
                <a:xfrm>
                  <a:off x="1751" y="1698"/>
                  <a:ext cx="292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600" b="1">
                      <a:solidFill>
                        <a:schemeClr val="tx1"/>
                      </a:solidFill>
                      <a:latin typeface="Times" pitchFamily="-65" charset="0"/>
                    </a:rPr>
                    <a:t>  I$</a:t>
                  </a:r>
                </a:p>
              </p:txBody>
            </p:sp>
            <p:grpSp>
              <p:nvGrpSpPr>
                <p:cNvPr id="13" name="Group 58"/>
                <p:cNvGrpSpPr>
                  <a:grpSpLocks/>
                </p:cNvGrpSpPr>
                <p:nvPr/>
              </p:nvGrpSpPr>
              <p:grpSpPr bwMode="auto">
                <a:xfrm>
                  <a:off x="1770" y="1696"/>
                  <a:ext cx="340" cy="289"/>
                  <a:chOff x="1770" y="1696"/>
                  <a:chExt cx="340" cy="289"/>
                </a:xfrm>
              </p:grpSpPr>
              <p:sp>
                <p:nvSpPr>
                  <p:cNvPr id="2769979" name="Freeform 59"/>
                  <p:cNvSpPr>
                    <a:spLocks/>
                  </p:cNvSpPr>
                  <p:nvPr/>
                </p:nvSpPr>
                <p:spPr bwMode="auto">
                  <a:xfrm>
                    <a:off x="1770" y="1696"/>
                    <a:ext cx="170" cy="289"/>
                  </a:xfrm>
                  <a:custGeom>
                    <a:avLst/>
                    <a:gdLst/>
                    <a:ahLst/>
                    <a:cxnLst>
                      <a:cxn ang="0">
                        <a:pos x="169" y="0"/>
                      </a:cxn>
                      <a:cxn ang="0">
                        <a:pos x="0" y="0"/>
                      </a:cxn>
                      <a:cxn ang="0">
                        <a:pos x="0" y="288"/>
                      </a:cxn>
                      <a:cxn ang="0">
                        <a:pos x="169" y="288"/>
                      </a:cxn>
                    </a:cxnLst>
                    <a:rect l="0" t="0" r="r" b="b"/>
                    <a:pathLst>
                      <a:path w="170" h="289">
                        <a:moveTo>
                          <a:pt x="169" y="0"/>
                        </a:moveTo>
                        <a:lnTo>
                          <a:pt x="0" y="0"/>
                        </a:lnTo>
                        <a:lnTo>
                          <a:pt x="0" y="288"/>
                        </a:lnTo>
                        <a:lnTo>
                          <a:pt x="169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69980" name="Freeform 60"/>
                  <p:cNvSpPr>
                    <a:spLocks/>
                  </p:cNvSpPr>
                  <p:nvPr/>
                </p:nvSpPr>
                <p:spPr bwMode="auto">
                  <a:xfrm>
                    <a:off x="1939" y="1696"/>
                    <a:ext cx="171" cy="289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70" y="0"/>
                      </a:cxn>
                      <a:cxn ang="0">
                        <a:pos x="170" y="288"/>
                      </a:cxn>
                      <a:cxn ang="0">
                        <a:pos x="0" y="288"/>
                      </a:cxn>
                    </a:cxnLst>
                    <a:rect l="0" t="0" r="r" b="b"/>
                    <a:pathLst>
                      <a:path w="171" h="289">
                        <a:moveTo>
                          <a:pt x="0" y="0"/>
                        </a:moveTo>
                        <a:lnTo>
                          <a:pt x="170" y="0"/>
                        </a:lnTo>
                        <a:lnTo>
                          <a:pt x="170" y="288"/>
                        </a:lnTo>
                        <a:lnTo>
                          <a:pt x="0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2769981" name="Rectangle 61"/>
              <p:cNvSpPr>
                <a:spLocks noChangeArrowheads="1"/>
              </p:cNvSpPr>
              <p:nvPr/>
            </p:nvSpPr>
            <p:spPr bwMode="auto">
              <a:xfrm>
                <a:off x="2211" y="1703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Reg</a:t>
                </a:r>
              </a:p>
            </p:txBody>
          </p:sp>
          <p:grpSp>
            <p:nvGrpSpPr>
              <p:cNvPr id="14" name="Group 62"/>
              <p:cNvGrpSpPr>
                <a:grpSpLocks/>
              </p:cNvGrpSpPr>
              <p:nvPr/>
            </p:nvGrpSpPr>
            <p:grpSpPr bwMode="auto">
              <a:xfrm>
                <a:off x="2230" y="1696"/>
                <a:ext cx="296" cy="289"/>
                <a:chOff x="2230" y="1696"/>
                <a:chExt cx="296" cy="289"/>
              </a:xfrm>
            </p:grpSpPr>
            <p:sp>
              <p:nvSpPr>
                <p:cNvPr id="2769983" name="Freeform 63"/>
                <p:cNvSpPr>
                  <a:spLocks/>
                </p:cNvSpPr>
                <p:nvPr/>
              </p:nvSpPr>
              <p:spPr bwMode="auto">
                <a:xfrm>
                  <a:off x="2230" y="1696"/>
                  <a:ext cx="149" cy="289"/>
                </a:xfrm>
                <a:custGeom>
                  <a:avLst/>
                  <a:gdLst/>
                  <a:ahLst/>
                  <a:cxnLst>
                    <a:cxn ang="0">
                      <a:pos x="148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8" y="288"/>
                    </a:cxn>
                  </a:cxnLst>
                  <a:rect l="0" t="0" r="r" b="b"/>
                  <a:pathLst>
                    <a:path w="149" h="289">
                      <a:moveTo>
                        <a:pt x="148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8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9984" name="Freeform 64"/>
                <p:cNvSpPr>
                  <a:spLocks/>
                </p:cNvSpPr>
                <p:nvPr/>
              </p:nvSpPr>
              <p:spPr bwMode="auto">
                <a:xfrm>
                  <a:off x="2378" y="1696"/>
                  <a:ext cx="148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7" y="0"/>
                    </a:cxn>
                    <a:cxn ang="0">
                      <a:pos x="147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8" h="289">
                      <a:moveTo>
                        <a:pt x="0" y="0"/>
                      </a:moveTo>
                      <a:lnTo>
                        <a:pt x="147" y="0"/>
                      </a:lnTo>
                      <a:lnTo>
                        <a:pt x="147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69985" name="Line 65"/>
              <p:cNvSpPr>
                <a:spLocks noChangeShapeType="1"/>
              </p:cNvSpPr>
              <p:nvPr/>
            </p:nvSpPr>
            <p:spPr bwMode="auto">
              <a:xfrm>
                <a:off x="2115" y="1840"/>
                <a:ext cx="9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9986" name="Freeform 66"/>
              <p:cNvSpPr>
                <a:spLocks/>
              </p:cNvSpPr>
              <p:nvPr/>
            </p:nvSpPr>
            <p:spPr bwMode="auto">
              <a:xfrm>
                <a:off x="2177" y="1744"/>
                <a:ext cx="48" cy="97"/>
              </a:xfrm>
              <a:custGeom>
                <a:avLst/>
                <a:gdLst/>
                <a:ahLst/>
                <a:cxnLst>
                  <a:cxn ang="0">
                    <a:pos x="0" y="96"/>
                  </a:cxn>
                  <a:cxn ang="0">
                    <a:pos x="0" y="0"/>
                  </a:cxn>
                  <a:cxn ang="0">
                    <a:pos x="47" y="0"/>
                  </a:cxn>
                  <a:cxn ang="0">
                    <a:pos x="47" y="0"/>
                  </a:cxn>
                </a:cxnLst>
                <a:rect l="0" t="0" r="r" b="b"/>
                <a:pathLst>
                  <a:path w="48" h="97">
                    <a:moveTo>
                      <a:pt x="0" y="96"/>
                    </a:moveTo>
                    <a:lnTo>
                      <a:pt x="0" y="0"/>
                    </a:lnTo>
                    <a:lnTo>
                      <a:pt x="47" y="0"/>
                    </a:lnTo>
                    <a:lnTo>
                      <a:pt x="47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9987" name="Line 67"/>
              <p:cNvSpPr>
                <a:spLocks noChangeShapeType="1"/>
              </p:cNvSpPr>
              <p:nvPr/>
            </p:nvSpPr>
            <p:spPr bwMode="auto">
              <a:xfrm>
                <a:off x="2531" y="1744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9988" name="Rectangle 68"/>
              <p:cNvSpPr>
                <a:spLocks noChangeArrowheads="1"/>
              </p:cNvSpPr>
              <p:nvPr/>
            </p:nvSpPr>
            <p:spPr bwMode="auto">
              <a:xfrm>
                <a:off x="3028" y="1698"/>
                <a:ext cx="33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  D$</a:t>
                </a:r>
              </a:p>
            </p:txBody>
          </p:sp>
          <p:grpSp>
            <p:nvGrpSpPr>
              <p:cNvPr id="15" name="Group 69"/>
              <p:cNvGrpSpPr>
                <a:grpSpLocks/>
              </p:cNvGrpSpPr>
              <p:nvPr/>
            </p:nvGrpSpPr>
            <p:grpSpPr bwMode="auto">
              <a:xfrm>
                <a:off x="3079" y="1696"/>
                <a:ext cx="325" cy="289"/>
                <a:chOff x="3079" y="1696"/>
                <a:chExt cx="325" cy="289"/>
              </a:xfrm>
            </p:grpSpPr>
            <p:sp>
              <p:nvSpPr>
                <p:cNvPr id="2769990" name="Freeform 70"/>
                <p:cNvSpPr>
                  <a:spLocks/>
                </p:cNvSpPr>
                <p:nvPr/>
              </p:nvSpPr>
              <p:spPr bwMode="auto">
                <a:xfrm>
                  <a:off x="3079" y="1696"/>
                  <a:ext cx="162" cy="289"/>
                </a:xfrm>
                <a:custGeom>
                  <a:avLst/>
                  <a:gdLst/>
                  <a:ahLst/>
                  <a:cxnLst>
                    <a:cxn ang="0">
                      <a:pos x="16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61" y="288"/>
                    </a:cxn>
                  </a:cxnLst>
                  <a:rect l="0" t="0" r="r" b="b"/>
                  <a:pathLst>
                    <a:path w="162" h="289">
                      <a:moveTo>
                        <a:pt x="16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9991" name="Freeform 71"/>
                <p:cNvSpPr>
                  <a:spLocks/>
                </p:cNvSpPr>
                <p:nvPr/>
              </p:nvSpPr>
              <p:spPr bwMode="auto">
                <a:xfrm>
                  <a:off x="3240" y="1696"/>
                  <a:ext cx="164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63" y="0"/>
                    </a:cxn>
                    <a:cxn ang="0">
                      <a:pos x="163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64" h="289">
                      <a:moveTo>
                        <a:pt x="0" y="0"/>
                      </a:moveTo>
                      <a:lnTo>
                        <a:pt x="163" y="0"/>
                      </a:lnTo>
                      <a:lnTo>
                        <a:pt x="163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69992" name="Rectangle 72"/>
              <p:cNvSpPr>
                <a:spLocks noChangeArrowheads="1"/>
              </p:cNvSpPr>
              <p:nvPr/>
            </p:nvSpPr>
            <p:spPr bwMode="auto">
              <a:xfrm>
                <a:off x="3520" y="1698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Reg</a:t>
                </a:r>
              </a:p>
            </p:txBody>
          </p:sp>
          <p:grpSp>
            <p:nvGrpSpPr>
              <p:cNvPr id="16" name="Group 73"/>
              <p:cNvGrpSpPr>
                <a:grpSpLocks/>
              </p:cNvGrpSpPr>
              <p:nvPr/>
            </p:nvGrpSpPr>
            <p:grpSpPr bwMode="auto">
              <a:xfrm>
                <a:off x="3547" y="1696"/>
                <a:ext cx="284" cy="289"/>
                <a:chOff x="3547" y="1696"/>
                <a:chExt cx="284" cy="289"/>
              </a:xfrm>
            </p:grpSpPr>
            <p:sp>
              <p:nvSpPr>
                <p:cNvPr id="2769994" name="Freeform 74"/>
                <p:cNvSpPr>
                  <a:spLocks/>
                </p:cNvSpPr>
                <p:nvPr/>
              </p:nvSpPr>
              <p:spPr bwMode="auto">
                <a:xfrm>
                  <a:off x="3547" y="1696"/>
                  <a:ext cx="142" cy="289"/>
                </a:xfrm>
                <a:custGeom>
                  <a:avLst/>
                  <a:gdLst/>
                  <a:ahLst/>
                  <a:cxnLst>
                    <a:cxn ang="0">
                      <a:pos x="14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1" y="288"/>
                    </a:cxn>
                  </a:cxnLst>
                  <a:rect l="0" t="0" r="r" b="b"/>
                  <a:pathLst>
                    <a:path w="142" h="289">
                      <a:moveTo>
                        <a:pt x="14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9995" name="Freeform 75"/>
                <p:cNvSpPr>
                  <a:spLocks/>
                </p:cNvSpPr>
                <p:nvPr/>
              </p:nvSpPr>
              <p:spPr bwMode="auto">
                <a:xfrm>
                  <a:off x="3688" y="1696"/>
                  <a:ext cx="143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2" y="0"/>
                    </a:cxn>
                    <a:cxn ang="0">
                      <a:pos x="142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3" h="289">
                      <a:moveTo>
                        <a:pt x="0" y="0"/>
                      </a:moveTo>
                      <a:lnTo>
                        <a:pt x="142" y="0"/>
                      </a:lnTo>
                      <a:lnTo>
                        <a:pt x="142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69996" name="Line 76"/>
              <p:cNvSpPr>
                <a:spLocks noChangeShapeType="1"/>
              </p:cNvSpPr>
              <p:nvPr/>
            </p:nvSpPr>
            <p:spPr bwMode="auto">
              <a:xfrm>
                <a:off x="3400" y="1840"/>
                <a:ext cx="139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9997" name="Line 77"/>
              <p:cNvSpPr>
                <a:spLocks noChangeShapeType="1"/>
              </p:cNvSpPr>
              <p:nvPr/>
            </p:nvSpPr>
            <p:spPr bwMode="auto">
              <a:xfrm>
                <a:off x="2916" y="1840"/>
                <a:ext cx="15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9998" name="Freeform 78"/>
              <p:cNvSpPr>
                <a:spLocks/>
              </p:cNvSpPr>
              <p:nvPr/>
            </p:nvSpPr>
            <p:spPr bwMode="auto">
              <a:xfrm>
                <a:off x="3037" y="1840"/>
                <a:ext cx="431" cy="19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92"/>
                  </a:cxn>
                  <a:cxn ang="0">
                    <a:pos x="391" y="192"/>
                  </a:cxn>
                  <a:cxn ang="0">
                    <a:pos x="391" y="64"/>
                  </a:cxn>
                  <a:cxn ang="0">
                    <a:pos x="430" y="0"/>
                  </a:cxn>
                </a:cxnLst>
                <a:rect l="0" t="0" r="r" b="b"/>
                <a:pathLst>
                  <a:path w="431" h="193">
                    <a:moveTo>
                      <a:pt x="0" y="0"/>
                    </a:moveTo>
                    <a:lnTo>
                      <a:pt x="0" y="192"/>
                    </a:lnTo>
                    <a:lnTo>
                      <a:pt x="391" y="192"/>
                    </a:lnTo>
                    <a:lnTo>
                      <a:pt x="391" y="64"/>
                    </a:lnTo>
                    <a:lnTo>
                      <a:pt x="430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9999" name="Line 79"/>
              <p:cNvSpPr>
                <a:spLocks noChangeShapeType="1"/>
              </p:cNvSpPr>
              <p:nvPr/>
            </p:nvSpPr>
            <p:spPr bwMode="auto">
              <a:xfrm>
                <a:off x="2531" y="1936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0000" name="Freeform 80"/>
              <p:cNvSpPr>
                <a:spLocks/>
              </p:cNvSpPr>
              <p:nvPr/>
            </p:nvSpPr>
            <p:spPr bwMode="auto">
              <a:xfrm>
                <a:off x="2624" y="1835"/>
                <a:ext cx="337" cy="278"/>
              </a:xfrm>
              <a:custGeom>
                <a:avLst/>
                <a:gdLst/>
                <a:ahLst/>
                <a:cxnLst>
                  <a:cxn ang="0">
                    <a:pos x="0" y="101"/>
                  </a:cxn>
                  <a:cxn ang="0">
                    <a:pos x="0" y="277"/>
                  </a:cxn>
                  <a:cxn ang="0">
                    <a:pos x="294" y="277"/>
                  </a:cxn>
                  <a:cxn ang="0">
                    <a:pos x="294" y="90"/>
                  </a:cxn>
                  <a:cxn ang="0">
                    <a:pos x="336" y="0"/>
                  </a:cxn>
                </a:cxnLst>
                <a:rect l="0" t="0" r="r" b="b"/>
                <a:pathLst>
                  <a:path w="337" h="278">
                    <a:moveTo>
                      <a:pt x="0" y="101"/>
                    </a:moveTo>
                    <a:lnTo>
                      <a:pt x="0" y="277"/>
                    </a:lnTo>
                    <a:lnTo>
                      <a:pt x="294" y="277"/>
                    </a:lnTo>
                    <a:lnTo>
                      <a:pt x="294" y="90"/>
                    </a:lnTo>
                    <a:lnTo>
                      <a:pt x="336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7" name="Group 81"/>
            <p:cNvGrpSpPr>
              <a:grpSpLocks/>
            </p:cNvGrpSpPr>
            <p:nvPr/>
          </p:nvGrpSpPr>
          <p:grpSpPr bwMode="auto">
            <a:xfrm>
              <a:off x="2178" y="2048"/>
              <a:ext cx="2096" cy="513"/>
              <a:chOff x="2178" y="2048"/>
              <a:chExt cx="2096" cy="513"/>
            </a:xfrm>
          </p:grpSpPr>
          <p:grpSp>
            <p:nvGrpSpPr>
              <p:cNvPr id="18" name="Group 82"/>
              <p:cNvGrpSpPr>
                <a:grpSpLocks/>
              </p:cNvGrpSpPr>
              <p:nvPr/>
            </p:nvGrpSpPr>
            <p:grpSpPr bwMode="auto">
              <a:xfrm>
                <a:off x="3111" y="2048"/>
                <a:ext cx="225" cy="481"/>
                <a:chOff x="3111" y="2048"/>
                <a:chExt cx="225" cy="481"/>
              </a:xfrm>
            </p:grpSpPr>
            <p:sp>
              <p:nvSpPr>
                <p:cNvPr id="2770003" name="Freeform 83"/>
                <p:cNvSpPr>
                  <a:spLocks/>
                </p:cNvSpPr>
                <p:nvPr/>
              </p:nvSpPr>
              <p:spPr bwMode="auto">
                <a:xfrm>
                  <a:off x="3123" y="2048"/>
                  <a:ext cx="213" cy="481"/>
                </a:xfrm>
                <a:custGeom>
                  <a:avLst/>
                  <a:gdLst/>
                  <a:ahLst/>
                  <a:cxnLst>
                    <a:cxn ang="0">
                      <a:pos x="0" y="320"/>
                    </a:cxn>
                    <a:cxn ang="0">
                      <a:pos x="71" y="240"/>
                    </a:cxn>
                    <a:cxn ang="0">
                      <a:pos x="0" y="160"/>
                    </a:cxn>
                    <a:cxn ang="0">
                      <a:pos x="0" y="0"/>
                    </a:cxn>
                    <a:cxn ang="0">
                      <a:pos x="212" y="160"/>
                    </a:cxn>
                    <a:cxn ang="0">
                      <a:pos x="212" y="320"/>
                    </a:cxn>
                    <a:cxn ang="0">
                      <a:pos x="0" y="480"/>
                    </a:cxn>
                    <a:cxn ang="0">
                      <a:pos x="0" y="320"/>
                    </a:cxn>
                  </a:cxnLst>
                  <a:rect l="0" t="0" r="r" b="b"/>
                  <a:pathLst>
                    <a:path w="213" h="481">
                      <a:moveTo>
                        <a:pt x="0" y="320"/>
                      </a:moveTo>
                      <a:lnTo>
                        <a:pt x="71" y="240"/>
                      </a:lnTo>
                      <a:lnTo>
                        <a:pt x="0" y="160"/>
                      </a:lnTo>
                      <a:lnTo>
                        <a:pt x="0" y="0"/>
                      </a:lnTo>
                      <a:lnTo>
                        <a:pt x="212" y="160"/>
                      </a:lnTo>
                      <a:lnTo>
                        <a:pt x="212" y="320"/>
                      </a:lnTo>
                      <a:lnTo>
                        <a:pt x="0" y="480"/>
                      </a:lnTo>
                      <a:lnTo>
                        <a:pt x="0" y="32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70004" name="Rectangle 84"/>
                <p:cNvSpPr>
                  <a:spLocks noChangeArrowheads="1"/>
                </p:cNvSpPr>
                <p:nvPr/>
              </p:nvSpPr>
              <p:spPr bwMode="auto">
                <a:xfrm rot="5400000">
                  <a:off x="3024" y="2170"/>
                  <a:ext cx="384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600" b="1">
                      <a:solidFill>
                        <a:schemeClr val="tx1"/>
                      </a:solidFill>
                      <a:latin typeface="Times" pitchFamily="-65" charset="0"/>
                    </a:rPr>
                    <a:t>ALU</a:t>
                  </a:r>
                </a:p>
              </p:txBody>
            </p:sp>
          </p:grpSp>
          <p:grpSp>
            <p:nvGrpSpPr>
              <p:cNvPr id="19" name="Group 85"/>
              <p:cNvGrpSpPr>
                <a:grpSpLocks/>
              </p:cNvGrpSpPr>
              <p:nvPr/>
            </p:nvGrpSpPr>
            <p:grpSpPr bwMode="auto">
              <a:xfrm>
                <a:off x="2178" y="2144"/>
                <a:ext cx="359" cy="289"/>
                <a:chOff x="2178" y="2144"/>
                <a:chExt cx="359" cy="289"/>
              </a:xfrm>
            </p:grpSpPr>
            <p:sp>
              <p:nvSpPr>
                <p:cNvPr id="2770006" name="Rectangle 86"/>
                <p:cNvSpPr>
                  <a:spLocks noChangeArrowheads="1"/>
                </p:cNvSpPr>
                <p:nvPr/>
              </p:nvSpPr>
              <p:spPr bwMode="auto">
                <a:xfrm>
                  <a:off x="2178" y="2146"/>
                  <a:ext cx="292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600" b="1">
                      <a:solidFill>
                        <a:schemeClr val="tx1"/>
                      </a:solidFill>
                      <a:latin typeface="Times" pitchFamily="-65" charset="0"/>
                    </a:rPr>
                    <a:t>  I$</a:t>
                  </a:r>
                </a:p>
              </p:txBody>
            </p:sp>
            <p:grpSp>
              <p:nvGrpSpPr>
                <p:cNvPr id="20" name="Group 87"/>
                <p:cNvGrpSpPr>
                  <a:grpSpLocks/>
                </p:cNvGrpSpPr>
                <p:nvPr/>
              </p:nvGrpSpPr>
              <p:grpSpPr bwMode="auto">
                <a:xfrm>
                  <a:off x="2197" y="2144"/>
                  <a:ext cx="340" cy="289"/>
                  <a:chOff x="2197" y="2144"/>
                  <a:chExt cx="340" cy="289"/>
                </a:xfrm>
              </p:grpSpPr>
              <p:sp>
                <p:nvSpPr>
                  <p:cNvPr id="2770008" name="Freeform 88"/>
                  <p:cNvSpPr>
                    <a:spLocks/>
                  </p:cNvSpPr>
                  <p:nvPr/>
                </p:nvSpPr>
                <p:spPr bwMode="auto">
                  <a:xfrm>
                    <a:off x="2197" y="2144"/>
                    <a:ext cx="170" cy="289"/>
                  </a:xfrm>
                  <a:custGeom>
                    <a:avLst/>
                    <a:gdLst/>
                    <a:ahLst/>
                    <a:cxnLst>
                      <a:cxn ang="0">
                        <a:pos x="169" y="0"/>
                      </a:cxn>
                      <a:cxn ang="0">
                        <a:pos x="0" y="0"/>
                      </a:cxn>
                      <a:cxn ang="0">
                        <a:pos x="0" y="288"/>
                      </a:cxn>
                      <a:cxn ang="0">
                        <a:pos x="169" y="288"/>
                      </a:cxn>
                    </a:cxnLst>
                    <a:rect l="0" t="0" r="r" b="b"/>
                    <a:pathLst>
                      <a:path w="170" h="289">
                        <a:moveTo>
                          <a:pt x="169" y="0"/>
                        </a:moveTo>
                        <a:lnTo>
                          <a:pt x="0" y="0"/>
                        </a:lnTo>
                        <a:lnTo>
                          <a:pt x="0" y="288"/>
                        </a:lnTo>
                        <a:lnTo>
                          <a:pt x="169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70009" name="Freeform 89"/>
                  <p:cNvSpPr>
                    <a:spLocks/>
                  </p:cNvSpPr>
                  <p:nvPr/>
                </p:nvSpPr>
                <p:spPr bwMode="auto">
                  <a:xfrm>
                    <a:off x="2366" y="2144"/>
                    <a:ext cx="171" cy="289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70" y="0"/>
                      </a:cxn>
                      <a:cxn ang="0">
                        <a:pos x="170" y="288"/>
                      </a:cxn>
                      <a:cxn ang="0">
                        <a:pos x="0" y="288"/>
                      </a:cxn>
                    </a:cxnLst>
                    <a:rect l="0" t="0" r="r" b="b"/>
                    <a:pathLst>
                      <a:path w="171" h="289">
                        <a:moveTo>
                          <a:pt x="0" y="0"/>
                        </a:moveTo>
                        <a:lnTo>
                          <a:pt x="170" y="0"/>
                        </a:lnTo>
                        <a:lnTo>
                          <a:pt x="170" y="288"/>
                        </a:lnTo>
                        <a:lnTo>
                          <a:pt x="0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2770010" name="Rectangle 90"/>
              <p:cNvSpPr>
                <a:spLocks noChangeArrowheads="1"/>
              </p:cNvSpPr>
              <p:nvPr/>
            </p:nvSpPr>
            <p:spPr bwMode="auto">
              <a:xfrm>
                <a:off x="2638" y="2151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Reg</a:t>
                </a:r>
              </a:p>
            </p:txBody>
          </p:sp>
          <p:grpSp>
            <p:nvGrpSpPr>
              <p:cNvPr id="21" name="Group 91"/>
              <p:cNvGrpSpPr>
                <a:grpSpLocks/>
              </p:cNvGrpSpPr>
              <p:nvPr/>
            </p:nvGrpSpPr>
            <p:grpSpPr bwMode="auto">
              <a:xfrm>
                <a:off x="2657" y="2144"/>
                <a:ext cx="296" cy="289"/>
                <a:chOff x="2657" y="2144"/>
                <a:chExt cx="296" cy="289"/>
              </a:xfrm>
            </p:grpSpPr>
            <p:sp>
              <p:nvSpPr>
                <p:cNvPr id="2770012" name="Freeform 92"/>
                <p:cNvSpPr>
                  <a:spLocks/>
                </p:cNvSpPr>
                <p:nvPr/>
              </p:nvSpPr>
              <p:spPr bwMode="auto">
                <a:xfrm>
                  <a:off x="2657" y="2144"/>
                  <a:ext cx="149" cy="289"/>
                </a:xfrm>
                <a:custGeom>
                  <a:avLst/>
                  <a:gdLst/>
                  <a:ahLst/>
                  <a:cxnLst>
                    <a:cxn ang="0">
                      <a:pos x="148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8" y="288"/>
                    </a:cxn>
                  </a:cxnLst>
                  <a:rect l="0" t="0" r="r" b="b"/>
                  <a:pathLst>
                    <a:path w="149" h="289">
                      <a:moveTo>
                        <a:pt x="148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8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70013" name="Freeform 93"/>
                <p:cNvSpPr>
                  <a:spLocks/>
                </p:cNvSpPr>
                <p:nvPr/>
              </p:nvSpPr>
              <p:spPr bwMode="auto">
                <a:xfrm>
                  <a:off x="2805" y="2144"/>
                  <a:ext cx="148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7" y="0"/>
                    </a:cxn>
                    <a:cxn ang="0">
                      <a:pos x="147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8" h="289">
                      <a:moveTo>
                        <a:pt x="0" y="0"/>
                      </a:moveTo>
                      <a:lnTo>
                        <a:pt x="147" y="0"/>
                      </a:lnTo>
                      <a:lnTo>
                        <a:pt x="147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70014" name="Line 94"/>
              <p:cNvSpPr>
                <a:spLocks noChangeShapeType="1"/>
              </p:cNvSpPr>
              <p:nvPr/>
            </p:nvSpPr>
            <p:spPr bwMode="auto">
              <a:xfrm>
                <a:off x="2542" y="2288"/>
                <a:ext cx="9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0015" name="Freeform 95"/>
              <p:cNvSpPr>
                <a:spLocks/>
              </p:cNvSpPr>
              <p:nvPr/>
            </p:nvSpPr>
            <p:spPr bwMode="auto">
              <a:xfrm>
                <a:off x="2604" y="2192"/>
                <a:ext cx="48" cy="97"/>
              </a:xfrm>
              <a:custGeom>
                <a:avLst/>
                <a:gdLst/>
                <a:ahLst/>
                <a:cxnLst>
                  <a:cxn ang="0">
                    <a:pos x="0" y="96"/>
                  </a:cxn>
                  <a:cxn ang="0">
                    <a:pos x="0" y="0"/>
                  </a:cxn>
                  <a:cxn ang="0">
                    <a:pos x="47" y="0"/>
                  </a:cxn>
                  <a:cxn ang="0">
                    <a:pos x="47" y="0"/>
                  </a:cxn>
                </a:cxnLst>
                <a:rect l="0" t="0" r="r" b="b"/>
                <a:pathLst>
                  <a:path w="48" h="97">
                    <a:moveTo>
                      <a:pt x="0" y="96"/>
                    </a:moveTo>
                    <a:lnTo>
                      <a:pt x="0" y="0"/>
                    </a:lnTo>
                    <a:lnTo>
                      <a:pt x="47" y="0"/>
                    </a:lnTo>
                    <a:lnTo>
                      <a:pt x="47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0016" name="Line 96"/>
              <p:cNvSpPr>
                <a:spLocks noChangeShapeType="1"/>
              </p:cNvSpPr>
              <p:nvPr/>
            </p:nvSpPr>
            <p:spPr bwMode="auto">
              <a:xfrm>
                <a:off x="2958" y="2192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0017" name="Rectangle 97"/>
              <p:cNvSpPr>
                <a:spLocks noChangeArrowheads="1"/>
              </p:cNvSpPr>
              <p:nvPr/>
            </p:nvSpPr>
            <p:spPr bwMode="auto">
              <a:xfrm>
                <a:off x="3455" y="2146"/>
                <a:ext cx="33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  D$</a:t>
                </a:r>
              </a:p>
            </p:txBody>
          </p:sp>
          <p:grpSp>
            <p:nvGrpSpPr>
              <p:cNvPr id="22" name="Group 98"/>
              <p:cNvGrpSpPr>
                <a:grpSpLocks/>
              </p:cNvGrpSpPr>
              <p:nvPr/>
            </p:nvGrpSpPr>
            <p:grpSpPr bwMode="auto">
              <a:xfrm>
                <a:off x="3506" y="2144"/>
                <a:ext cx="325" cy="289"/>
                <a:chOff x="3506" y="2144"/>
                <a:chExt cx="325" cy="289"/>
              </a:xfrm>
            </p:grpSpPr>
            <p:sp>
              <p:nvSpPr>
                <p:cNvPr id="2770019" name="Freeform 99"/>
                <p:cNvSpPr>
                  <a:spLocks/>
                </p:cNvSpPr>
                <p:nvPr/>
              </p:nvSpPr>
              <p:spPr bwMode="auto">
                <a:xfrm>
                  <a:off x="3506" y="2144"/>
                  <a:ext cx="162" cy="289"/>
                </a:xfrm>
                <a:custGeom>
                  <a:avLst/>
                  <a:gdLst/>
                  <a:ahLst/>
                  <a:cxnLst>
                    <a:cxn ang="0">
                      <a:pos x="16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61" y="288"/>
                    </a:cxn>
                  </a:cxnLst>
                  <a:rect l="0" t="0" r="r" b="b"/>
                  <a:pathLst>
                    <a:path w="162" h="289">
                      <a:moveTo>
                        <a:pt x="16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70020" name="Freeform 100"/>
                <p:cNvSpPr>
                  <a:spLocks/>
                </p:cNvSpPr>
                <p:nvPr/>
              </p:nvSpPr>
              <p:spPr bwMode="auto">
                <a:xfrm>
                  <a:off x="3667" y="2144"/>
                  <a:ext cx="164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63" y="0"/>
                    </a:cxn>
                    <a:cxn ang="0">
                      <a:pos x="163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64" h="289">
                      <a:moveTo>
                        <a:pt x="0" y="0"/>
                      </a:moveTo>
                      <a:lnTo>
                        <a:pt x="163" y="0"/>
                      </a:lnTo>
                      <a:lnTo>
                        <a:pt x="163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70021" name="Rectangle 101"/>
              <p:cNvSpPr>
                <a:spLocks noChangeArrowheads="1"/>
              </p:cNvSpPr>
              <p:nvPr/>
            </p:nvSpPr>
            <p:spPr bwMode="auto">
              <a:xfrm>
                <a:off x="3947" y="2146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Reg</a:t>
                </a:r>
              </a:p>
            </p:txBody>
          </p:sp>
          <p:grpSp>
            <p:nvGrpSpPr>
              <p:cNvPr id="23" name="Group 102"/>
              <p:cNvGrpSpPr>
                <a:grpSpLocks/>
              </p:cNvGrpSpPr>
              <p:nvPr/>
            </p:nvGrpSpPr>
            <p:grpSpPr bwMode="auto">
              <a:xfrm>
                <a:off x="3974" y="2144"/>
                <a:ext cx="284" cy="289"/>
                <a:chOff x="3974" y="2144"/>
                <a:chExt cx="284" cy="289"/>
              </a:xfrm>
            </p:grpSpPr>
            <p:sp>
              <p:nvSpPr>
                <p:cNvPr id="2770023" name="Freeform 103"/>
                <p:cNvSpPr>
                  <a:spLocks/>
                </p:cNvSpPr>
                <p:nvPr/>
              </p:nvSpPr>
              <p:spPr bwMode="auto">
                <a:xfrm>
                  <a:off x="3974" y="2144"/>
                  <a:ext cx="142" cy="289"/>
                </a:xfrm>
                <a:custGeom>
                  <a:avLst/>
                  <a:gdLst/>
                  <a:ahLst/>
                  <a:cxnLst>
                    <a:cxn ang="0">
                      <a:pos x="14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1" y="288"/>
                    </a:cxn>
                  </a:cxnLst>
                  <a:rect l="0" t="0" r="r" b="b"/>
                  <a:pathLst>
                    <a:path w="142" h="289">
                      <a:moveTo>
                        <a:pt x="14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70024" name="Freeform 104"/>
                <p:cNvSpPr>
                  <a:spLocks/>
                </p:cNvSpPr>
                <p:nvPr/>
              </p:nvSpPr>
              <p:spPr bwMode="auto">
                <a:xfrm>
                  <a:off x="4115" y="2144"/>
                  <a:ext cx="143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2" y="0"/>
                    </a:cxn>
                    <a:cxn ang="0">
                      <a:pos x="142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3" h="289">
                      <a:moveTo>
                        <a:pt x="0" y="0"/>
                      </a:moveTo>
                      <a:lnTo>
                        <a:pt x="142" y="0"/>
                      </a:lnTo>
                      <a:lnTo>
                        <a:pt x="142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70025" name="Line 105"/>
              <p:cNvSpPr>
                <a:spLocks noChangeShapeType="1"/>
              </p:cNvSpPr>
              <p:nvPr/>
            </p:nvSpPr>
            <p:spPr bwMode="auto">
              <a:xfrm>
                <a:off x="3827" y="2288"/>
                <a:ext cx="139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0026" name="Line 106"/>
              <p:cNvSpPr>
                <a:spLocks noChangeShapeType="1"/>
              </p:cNvSpPr>
              <p:nvPr/>
            </p:nvSpPr>
            <p:spPr bwMode="auto">
              <a:xfrm>
                <a:off x="3343" y="2288"/>
                <a:ext cx="15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0027" name="Freeform 107"/>
              <p:cNvSpPr>
                <a:spLocks/>
              </p:cNvSpPr>
              <p:nvPr/>
            </p:nvSpPr>
            <p:spPr bwMode="auto">
              <a:xfrm>
                <a:off x="3464" y="2288"/>
                <a:ext cx="431" cy="19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92"/>
                  </a:cxn>
                  <a:cxn ang="0">
                    <a:pos x="391" y="192"/>
                  </a:cxn>
                  <a:cxn ang="0">
                    <a:pos x="391" y="64"/>
                  </a:cxn>
                  <a:cxn ang="0">
                    <a:pos x="430" y="0"/>
                  </a:cxn>
                </a:cxnLst>
                <a:rect l="0" t="0" r="r" b="b"/>
                <a:pathLst>
                  <a:path w="431" h="193">
                    <a:moveTo>
                      <a:pt x="0" y="0"/>
                    </a:moveTo>
                    <a:lnTo>
                      <a:pt x="0" y="192"/>
                    </a:lnTo>
                    <a:lnTo>
                      <a:pt x="391" y="192"/>
                    </a:lnTo>
                    <a:lnTo>
                      <a:pt x="391" y="64"/>
                    </a:lnTo>
                    <a:lnTo>
                      <a:pt x="430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0028" name="Line 108"/>
              <p:cNvSpPr>
                <a:spLocks noChangeShapeType="1"/>
              </p:cNvSpPr>
              <p:nvPr/>
            </p:nvSpPr>
            <p:spPr bwMode="auto">
              <a:xfrm>
                <a:off x="2958" y="2384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0029" name="Freeform 109"/>
              <p:cNvSpPr>
                <a:spLocks/>
              </p:cNvSpPr>
              <p:nvPr/>
            </p:nvSpPr>
            <p:spPr bwMode="auto">
              <a:xfrm>
                <a:off x="3051" y="2283"/>
                <a:ext cx="337" cy="278"/>
              </a:xfrm>
              <a:custGeom>
                <a:avLst/>
                <a:gdLst/>
                <a:ahLst/>
                <a:cxnLst>
                  <a:cxn ang="0">
                    <a:pos x="0" y="101"/>
                  </a:cxn>
                  <a:cxn ang="0">
                    <a:pos x="0" y="277"/>
                  </a:cxn>
                  <a:cxn ang="0">
                    <a:pos x="294" y="277"/>
                  </a:cxn>
                  <a:cxn ang="0">
                    <a:pos x="294" y="90"/>
                  </a:cxn>
                  <a:cxn ang="0">
                    <a:pos x="336" y="0"/>
                  </a:cxn>
                </a:cxnLst>
                <a:rect l="0" t="0" r="r" b="b"/>
                <a:pathLst>
                  <a:path w="337" h="278">
                    <a:moveTo>
                      <a:pt x="0" y="101"/>
                    </a:moveTo>
                    <a:lnTo>
                      <a:pt x="0" y="277"/>
                    </a:lnTo>
                    <a:lnTo>
                      <a:pt x="294" y="277"/>
                    </a:lnTo>
                    <a:lnTo>
                      <a:pt x="294" y="90"/>
                    </a:lnTo>
                    <a:lnTo>
                      <a:pt x="336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4" name="Group 110"/>
            <p:cNvGrpSpPr>
              <a:grpSpLocks/>
            </p:cNvGrpSpPr>
            <p:nvPr/>
          </p:nvGrpSpPr>
          <p:grpSpPr bwMode="auto">
            <a:xfrm>
              <a:off x="3538" y="2496"/>
              <a:ext cx="225" cy="481"/>
              <a:chOff x="3538" y="2496"/>
              <a:chExt cx="225" cy="481"/>
            </a:xfrm>
          </p:grpSpPr>
          <p:sp>
            <p:nvSpPr>
              <p:cNvPr id="2770031" name="Freeform 111"/>
              <p:cNvSpPr>
                <a:spLocks/>
              </p:cNvSpPr>
              <p:nvPr/>
            </p:nvSpPr>
            <p:spPr bwMode="auto">
              <a:xfrm>
                <a:off x="3550" y="2496"/>
                <a:ext cx="213" cy="481"/>
              </a:xfrm>
              <a:custGeom>
                <a:avLst/>
                <a:gdLst/>
                <a:ahLst/>
                <a:cxnLst>
                  <a:cxn ang="0">
                    <a:pos x="0" y="320"/>
                  </a:cxn>
                  <a:cxn ang="0">
                    <a:pos x="71" y="240"/>
                  </a:cxn>
                  <a:cxn ang="0">
                    <a:pos x="0" y="160"/>
                  </a:cxn>
                  <a:cxn ang="0">
                    <a:pos x="0" y="0"/>
                  </a:cxn>
                  <a:cxn ang="0">
                    <a:pos x="212" y="160"/>
                  </a:cxn>
                  <a:cxn ang="0">
                    <a:pos x="212" y="320"/>
                  </a:cxn>
                  <a:cxn ang="0">
                    <a:pos x="0" y="480"/>
                  </a:cxn>
                  <a:cxn ang="0">
                    <a:pos x="0" y="320"/>
                  </a:cxn>
                </a:cxnLst>
                <a:rect l="0" t="0" r="r" b="b"/>
                <a:pathLst>
                  <a:path w="213" h="481">
                    <a:moveTo>
                      <a:pt x="0" y="320"/>
                    </a:moveTo>
                    <a:lnTo>
                      <a:pt x="71" y="240"/>
                    </a:lnTo>
                    <a:lnTo>
                      <a:pt x="0" y="160"/>
                    </a:lnTo>
                    <a:lnTo>
                      <a:pt x="0" y="0"/>
                    </a:lnTo>
                    <a:lnTo>
                      <a:pt x="212" y="160"/>
                    </a:lnTo>
                    <a:lnTo>
                      <a:pt x="212" y="320"/>
                    </a:lnTo>
                    <a:lnTo>
                      <a:pt x="0" y="480"/>
                    </a:lnTo>
                    <a:lnTo>
                      <a:pt x="0" y="32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0032" name="Rectangle 112"/>
              <p:cNvSpPr>
                <a:spLocks noChangeArrowheads="1"/>
              </p:cNvSpPr>
              <p:nvPr/>
            </p:nvSpPr>
            <p:spPr bwMode="auto">
              <a:xfrm rot="5400000">
                <a:off x="3451" y="2618"/>
                <a:ext cx="38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ALU</a:t>
                </a:r>
              </a:p>
            </p:txBody>
          </p:sp>
        </p:grpSp>
        <p:sp>
          <p:nvSpPr>
            <p:cNvPr id="2770033" name="Rectangle 113"/>
            <p:cNvSpPr>
              <a:spLocks noChangeArrowheads="1"/>
            </p:cNvSpPr>
            <p:nvPr/>
          </p:nvSpPr>
          <p:spPr bwMode="auto">
            <a:xfrm>
              <a:off x="3065" y="2599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grpSp>
          <p:nvGrpSpPr>
            <p:cNvPr id="25" name="Group 114"/>
            <p:cNvGrpSpPr>
              <a:grpSpLocks/>
            </p:cNvGrpSpPr>
            <p:nvPr/>
          </p:nvGrpSpPr>
          <p:grpSpPr bwMode="auto">
            <a:xfrm>
              <a:off x="3084" y="2592"/>
              <a:ext cx="296" cy="289"/>
              <a:chOff x="3084" y="2592"/>
              <a:chExt cx="296" cy="289"/>
            </a:xfrm>
          </p:grpSpPr>
          <p:sp>
            <p:nvSpPr>
              <p:cNvPr id="2770035" name="Freeform 115"/>
              <p:cNvSpPr>
                <a:spLocks/>
              </p:cNvSpPr>
              <p:nvPr/>
            </p:nvSpPr>
            <p:spPr bwMode="auto">
              <a:xfrm>
                <a:off x="3084" y="2592"/>
                <a:ext cx="149" cy="289"/>
              </a:xfrm>
              <a:custGeom>
                <a:avLst/>
                <a:gdLst/>
                <a:ahLst/>
                <a:cxnLst>
                  <a:cxn ang="0">
                    <a:pos x="148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8" y="288"/>
                  </a:cxn>
                </a:cxnLst>
                <a:rect l="0" t="0" r="r" b="b"/>
                <a:pathLst>
                  <a:path w="149" h="289">
                    <a:moveTo>
                      <a:pt x="148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8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0036" name="Freeform 116"/>
              <p:cNvSpPr>
                <a:spLocks/>
              </p:cNvSpPr>
              <p:nvPr/>
            </p:nvSpPr>
            <p:spPr bwMode="auto">
              <a:xfrm>
                <a:off x="3232" y="2592"/>
                <a:ext cx="148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7" y="0"/>
                  </a:cxn>
                  <a:cxn ang="0">
                    <a:pos x="147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8" h="289">
                    <a:moveTo>
                      <a:pt x="0" y="0"/>
                    </a:moveTo>
                    <a:lnTo>
                      <a:pt x="147" y="0"/>
                    </a:lnTo>
                    <a:lnTo>
                      <a:pt x="147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70037" name="Line 117"/>
            <p:cNvSpPr>
              <a:spLocks noChangeShapeType="1"/>
            </p:cNvSpPr>
            <p:nvPr/>
          </p:nvSpPr>
          <p:spPr bwMode="auto">
            <a:xfrm>
              <a:off x="2969" y="2736"/>
              <a:ext cx="9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70038" name="Freeform 118"/>
            <p:cNvSpPr>
              <a:spLocks/>
            </p:cNvSpPr>
            <p:nvPr/>
          </p:nvSpPr>
          <p:spPr bwMode="auto">
            <a:xfrm>
              <a:off x="3031" y="2640"/>
              <a:ext cx="48" cy="97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0" y="0"/>
                </a:cxn>
                <a:cxn ang="0">
                  <a:pos x="47" y="0"/>
                </a:cxn>
                <a:cxn ang="0">
                  <a:pos x="47" y="0"/>
                </a:cxn>
              </a:cxnLst>
              <a:rect l="0" t="0" r="r" b="b"/>
              <a:pathLst>
                <a:path w="48" h="97">
                  <a:moveTo>
                    <a:pt x="0" y="96"/>
                  </a:moveTo>
                  <a:lnTo>
                    <a:pt x="0" y="0"/>
                  </a:lnTo>
                  <a:lnTo>
                    <a:pt x="47" y="0"/>
                  </a:lnTo>
                  <a:lnTo>
                    <a:pt x="47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70039" name="Line 119"/>
            <p:cNvSpPr>
              <a:spLocks noChangeShapeType="1"/>
            </p:cNvSpPr>
            <p:nvPr/>
          </p:nvSpPr>
          <p:spPr bwMode="auto">
            <a:xfrm>
              <a:off x="3385" y="2640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70040" name="Rectangle 120"/>
            <p:cNvSpPr>
              <a:spLocks noChangeArrowheads="1"/>
            </p:cNvSpPr>
            <p:nvPr/>
          </p:nvSpPr>
          <p:spPr bwMode="auto">
            <a:xfrm>
              <a:off x="3882" y="2594"/>
              <a:ext cx="334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  D$</a:t>
              </a:r>
            </a:p>
          </p:txBody>
        </p:sp>
        <p:grpSp>
          <p:nvGrpSpPr>
            <p:cNvPr id="26" name="Group 121"/>
            <p:cNvGrpSpPr>
              <a:grpSpLocks/>
            </p:cNvGrpSpPr>
            <p:nvPr/>
          </p:nvGrpSpPr>
          <p:grpSpPr bwMode="auto">
            <a:xfrm>
              <a:off x="3933" y="2592"/>
              <a:ext cx="325" cy="289"/>
              <a:chOff x="3933" y="2592"/>
              <a:chExt cx="325" cy="289"/>
            </a:xfrm>
          </p:grpSpPr>
          <p:sp>
            <p:nvSpPr>
              <p:cNvPr id="2770042" name="Freeform 122"/>
              <p:cNvSpPr>
                <a:spLocks/>
              </p:cNvSpPr>
              <p:nvPr/>
            </p:nvSpPr>
            <p:spPr bwMode="auto">
              <a:xfrm>
                <a:off x="3933" y="2592"/>
                <a:ext cx="162" cy="289"/>
              </a:xfrm>
              <a:custGeom>
                <a:avLst/>
                <a:gdLst/>
                <a:ahLst/>
                <a:cxnLst>
                  <a:cxn ang="0">
                    <a:pos x="16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61" y="288"/>
                  </a:cxn>
                </a:cxnLst>
                <a:rect l="0" t="0" r="r" b="b"/>
                <a:pathLst>
                  <a:path w="162" h="289">
                    <a:moveTo>
                      <a:pt x="16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1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0043" name="Freeform 123"/>
              <p:cNvSpPr>
                <a:spLocks/>
              </p:cNvSpPr>
              <p:nvPr/>
            </p:nvSpPr>
            <p:spPr bwMode="auto">
              <a:xfrm>
                <a:off x="4094" y="2592"/>
                <a:ext cx="164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3" y="0"/>
                  </a:cxn>
                  <a:cxn ang="0">
                    <a:pos x="163" y="288"/>
                  </a:cxn>
                  <a:cxn ang="0">
                    <a:pos x="0" y="288"/>
                  </a:cxn>
                </a:cxnLst>
                <a:rect l="0" t="0" r="r" b="b"/>
                <a:pathLst>
                  <a:path w="164" h="289">
                    <a:moveTo>
                      <a:pt x="0" y="0"/>
                    </a:moveTo>
                    <a:lnTo>
                      <a:pt x="163" y="0"/>
                    </a:lnTo>
                    <a:lnTo>
                      <a:pt x="163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70044" name="Rectangle 124"/>
            <p:cNvSpPr>
              <a:spLocks noChangeArrowheads="1"/>
            </p:cNvSpPr>
            <p:nvPr/>
          </p:nvSpPr>
          <p:spPr bwMode="auto">
            <a:xfrm>
              <a:off x="4374" y="2594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grpSp>
          <p:nvGrpSpPr>
            <p:cNvPr id="27" name="Group 125"/>
            <p:cNvGrpSpPr>
              <a:grpSpLocks/>
            </p:cNvGrpSpPr>
            <p:nvPr/>
          </p:nvGrpSpPr>
          <p:grpSpPr bwMode="auto">
            <a:xfrm>
              <a:off x="4401" y="2592"/>
              <a:ext cx="284" cy="289"/>
              <a:chOff x="4401" y="2592"/>
              <a:chExt cx="284" cy="289"/>
            </a:xfrm>
          </p:grpSpPr>
          <p:sp>
            <p:nvSpPr>
              <p:cNvPr id="2770046" name="Freeform 126"/>
              <p:cNvSpPr>
                <a:spLocks/>
              </p:cNvSpPr>
              <p:nvPr/>
            </p:nvSpPr>
            <p:spPr bwMode="auto">
              <a:xfrm>
                <a:off x="4401" y="2592"/>
                <a:ext cx="142" cy="289"/>
              </a:xfrm>
              <a:custGeom>
                <a:avLst/>
                <a:gdLst/>
                <a:ahLst/>
                <a:cxnLst>
                  <a:cxn ang="0">
                    <a:pos x="14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1" y="288"/>
                  </a:cxn>
                </a:cxnLst>
                <a:rect l="0" t="0" r="r" b="b"/>
                <a:pathLst>
                  <a:path w="142" h="289">
                    <a:moveTo>
                      <a:pt x="14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1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0047" name="Freeform 127"/>
              <p:cNvSpPr>
                <a:spLocks/>
              </p:cNvSpPr>
              <p:nvPr/>
            </p:nvSpPr>
            <p:spPr bwMode="auto">
              <a:xfrm>
                <a:off x="4542" y="2592"/>
                <a:ext cx="143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2" y="0"/>
                  </a:cxn>
                  <a:cxn ang="0">
                    <a:pos x="142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3" h="289">
                    <a:moveTo>
                      <a:pt x="0" y="0"/>
                    </a:moveTo>
                    <a:lnTo>
                      <a:pt x="142" y="0"/>
                    </a:lnTo>
                    <a:lnTo>
                      <a:pt x="142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70048" name="Line 128"/>
            <p:cNvSpPr>
              <a:spLocks noChangeShapeType="1"/>
            </p:cNvSpPr>
            <p:nvPr/>
          </p:nvSpPr>
          <p:spPr bwMode="auto">
            <a:xfrm>
              <a:off x="4254" y="2736"/>
              <a:ext cx="13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70049" name="Line 129"/>
            <p:cNvSpPr>
              <a:spLocks noChangeShapeType="1"/>
            </p:cNvSpPr>
            <p:nvPr/>
          </p:nvSpPr>
          <p:spPr bwMode="auto">
            <a:xfrm>
              <a:off x="3770" y="2736"/>
              <a:ext cx="15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70050" name="Freeform 130"/>
            <p:cNvSpPr>
              <a:spLocks/>
            </p:cNvSpPr>
            <p:nvPr/>
          </p:nvSpPr>
          <p:spPr bwMode="auto">
            <a:xfrm>
              <a:off x="3891" y="2736"/>
              <a:ext cx="431" cy="1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2"/>
                </a:cxn>
                <a:cxn ang="0">
                  <a:pos x="391" y="192"/>
                </a:cxn>
                <a:cxn ang="0">
                  <a:pos x="391" y="64"/>
                </a:cxn>
                <a:cxn ang="0">
                  <a:pos x="430" y="0"/>
                </a:cxn>
              </a:cxnLst>
              <a:rect l="0" t="0" r="r" b="b"/>
              <a:pathLst>
                <a:path w="431" h="193">
                  <a:moveTo>
                    <a:pt x="0" y="0"/>
                  </a:moveTo>
                  <a:lnTo>
                    <a:pt x="0" y="192"/>
                  </a:lnTo>
                  <a:lnTo>
                    <a:pt x="391" y="192"/>
                  </a:lnTo>
                  <a:lnTo>
                    <a:pt x="391" y="64"/>
                  </a:lnTo>
                  <a:lnTo>
                    <a:pt x="43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70051" name="Line 131"/>
            <p:cNvSpPr>
              <a:spLocks noChangeShapeType="1"/>
            </p:cNvSpPr>
            <p:nvPr/>
          </p:nvSpPr>
          <p:spPr bwMode="auto">
            <a:xfrm>
              <a:off x="3385" y="2832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70052" name="Freeform 132"/>
            <p:cNvSpPr>
              <a:spLocks/>
            </p:cNvSpPr>
            <p:nvPr/>
          </p:nvSpPr>
          <p:spPr bwMode="auto">
            <a:xfrm>
              <a:off x="3478" y="2731"/>
              <a:ext cx="337" cy="278"/>
            </a:xfrm>
            <a:custGeom>
              <a:avLst/>
              <a:gdLst/>
              <a:ahLst/>
              <a:cxnLst>
                <a:cxn ang="0">
                  <a:pos x="0" y="101"/>
                </a:cxn>
                <a:cxn ang="0">
                  <a:pos x="0" y="277"/>
                </a:cxn>
                <a:cxn ang="0">
                  <a:pos x="294" y="277"/>
                </a:cxn>
                <a:cxn ang="0">
                  <a:pos x="294" y="90"/>
                </a:cxn>
                <a:cxn ang="0">
                  <a:pos x="336" y="0"/>
                </a:cxn>
              </a:cxnLst>
              <a:rect l="0" t="0" r="r" b="b"/>
              <a:pathLst>
                <a:path w="337" h="278">
                  <a:moveTo>
                    <a:pt x="0" y="101"/>
                  </a:moveTo>
                  <a:lnTo>
                    <a:pt x="0" y="277"/>
                  </a:lnTo>
                  <a:lnTo>
                    <a:pt x="294" y="277"/>
                  </a:lnTo>
                  <a:lnTo>
                    <a:pt x="294" y="90"/>
                  </a:lnTo>
                  <a:lnTo>
                    <a:pt x="33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8" name="Group 133"/>
            <p:cNvGrpSpPr>
              <a:grpSpLocks/>
            </p:cNvGrpSpPr>
            <p:nvPr/>
          </p:nvGrpSpPr>
          <p:grpSpPr bwMode="auto">
            <a:xfrm>
              <a:off x="3032" y="2944"/>
              <a:ext cx="2096" cy="513"/>
              <a:chOff x="3032" y="2944"/>
              <a:chExt cx="2096" cy="513"/>
            </a:xfrm>
          </p:grpSpPr>
          <p:grpSp>
            <p:nvGrpSpPr>
              <p:cNvPr id="29" name="Group 134"/>
              <p:cNvGrpSpPr>
                <a:grpSpLocks/>
              </p:cNvGrpSpPr>
              <p:nvPr/>
            </p:nvGrpSpPr>
            <p:grpSpPr bwMode="auto">
              <a:xfrm>
                <a:off x="3965" y="2944"/>
                <a:ext cx="225" cy="481"/>
                <a:chOff x="3965" y="2944"/>
                <a:chExt cx="225" cy="481"/>
              </a:xfrm>
            </p:grpSpPr>
            <p:sp>
              <p:nvSpPr>
                <p:cNvPr id="2770055" name="Freeform 135"/>
                <p:cNvSpPr>
                  <a:spLocks/>
                </p:cNvSpPr>
                <p:nvPr/>
              </p:nvSpPr>
              <p:spPr bwMode="auto">
                <a:xfrm>
                  <a:off x="3977" y="2944"/>
                  <a:ext cx="213" cy="481"/>
                </a:xfrm>
                <a:custGeom>
                  <a:avLst/>
                  <a:gdLst/>
                  <a:ahLst/>
                  <a:cxnLst>
                    <a:cxn ang="0">
                      <a:pos x="0" y="320"/>
                    </a:cxn>
                    <a:cxn ang="0">
                      <a:pos x="71" y="240"/>
                    </a:cxn>
                    <a:cxn ang="0">
                      <a:pos x="0" y="160"/>
                    </a:cxn>
                    <a:cxn ang="0">
                      <a:pos x="0" y="0"/>
                    </a:cxn>
                    <a:cxn ang="0">
                      <a:pos x="212" y="160"/>
                    </a:cxn>
                    <a:cxn ang="0">
                      <a:pos x="212" y="320"/>
                    </a:cxn>
                    <a:cxn ang="0">
                      <a:pos x="0" y="480"/>
                    </a:cxn>
                    <a:cxn ang="0">
                      <a:pos x="0" y="320"/>
                    </a:cxn>
                  </a:cxnLst>
                  <a:rect l="0" t="0" r="r" b="b"/>
                  <a:pathLst>
                    <a:path w="213" h="481">
                      <a:moveTo>
                        <a:pt x="0" y="320"/>
                      </a:moveTo>
                      <a:lnTo>
                        <a:pt x="71" y="240"/>
                      </a:lnTo>
                      <a:lnTo>
                        <a:pt x="0" y="160"/>
                      </a:lnTo>
                      <a:lnTo>
                        <a:pt x="0" y="0"/>
                      </a:lnTo>
                      <a:lnTo>
                        <a:pt x="212" y="160"/>
                      </a:lnTo>
                      <a:lnTo>
                        <a:pt x="212" y="320"/>
                      </a:lnTo>
                      <a:lnTo>
                        <a:pt x="0" y="480"/>
                      </a:lnTo>
                      <a:lnTo>
                        <a:pt x="0" y="32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70056" name="Rectangle 136"/>
                <p:cNvSpPr>
                  <a:spLocks noChangeArrowheads="1"/>
                </p:cNvSpPr>
                <p:nvPr/>
              </p:nvSpPr>
              <p:spPr bwMode="auto">
                <a:xfrm rot="5400000">
                  <a:off x="3878" y="3066"/>
                  <a:ext cx="384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600" b="1">
                      <a:solidFill>
                        <a:schemeClr val="tx1"/>
                      </a:solidFill>
                      <a:latin typeface="Times" pitchFamily="-65" charset="0"/>
                    </a:rPr>
                    <a:t>ALU</a:t>
                  </a:r>
                </a:p>
              </p:txBody>
            </p:sp>
          </p:grpSp>
          <p:grpSp>
            <p:nvGrpSpPr>
              <p:cNvPr id="30" name="Group 137"/>
              <p:cNvGrpSpPr>
                <a:grpSpLocks/>
              </p:cNvGrpSpPr>
              <p:nvPr/>
            </p:nvGrpSpPr>
            <p:grpSpPr bwMode="auto">
              <a:xfrm>
                <a:off x="3032" y="3040"/>
                <a:ext cx="359" cy="289"/>
                <a:chOff x="3032" y="3040"/>
                <a:chExt cx="359" cy="289"/>
              </a:xfrm>
            </p:grpSpPr>
            <p:sp>
              <p:nvSpPr>
                <p:cNvPr id="2770058" name="Rectangle 138"/>
                <p:cNvSpPr>
                  <a:spLocks noChangeArrowheads="1"/>
                </p:cNvSpPr>
                <p:nvPr/>
              </p:nvSpPr>
              <p:spPr bwMode="auto">
                <a:xfrm>
                  <a:off x="3032" y="3042"/>
                  <a:ext cx="292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600" b="1">
                      <a:solidFill>
                        <a:schemeClr val="tx1"/>
                      </a:solidFill>
                      <a:latin typeface="Times" pitchFamily="-65" charset="0"/>
                    </a:rPr>
                    <a:t>  I$</a:t>
                  </a:r>
                </a:p>
              </p:txBody>
            </p:sp>
            <p:grpSp>
              <p:nvGrpSpPr>
                <p:cNvPr id="31" name="Group 139"/>
                <p:cNvGrpSpPr>
                  <a:grpSpLocks/>
                </p:cNvGrpSpPr>
                <p:nvPr/>
              </p:nvGrpSpPr>
              <p:grpSpPr bwMode="auto">
                <a:xfrm>
                  <a:off x="3051" y="3040"/>
                  <a:ext cx="340" cy="289"/>
                  <a:chOff x="3051" y="3040"/>
                  <a:chExt cx="340" cy="289"/>
                </a:xfrm>
              </p:grpSpPr>
              <p:sp>
                <p:nvSpPr>
                  <p:cNvPr id="2770060" name="Freeform 140"/>
                  <p:cNvSpPr>
                    <a:spLocks/>
                  </p:cNvSpPr>
                  <p:nvPr/>
                </p:nvSpPr>
                <p:spPr bwMode="auto">
                  <a:xfrm>
                    <a:off x="3051" y="3040"/>
                    <a:ext cx="170" cy="289"/>
                  </a:xfrm>
                  <a:custGeom>
                    <a:avLst/>
                    <a:gdLst/>
                    <a:ahLst/>
                    <a:cxnLst>
                      <a:cxn ang="0">
                        <a:pos x="169" y="0"/>
                      </a:cxn>
                      <a:cxn ang="0">
                        <a:pos x="0" y="0"/>
                      </a:cxn>
                      <a:cxn ang="0">
                        <a:pos x="0" y="288"/>
                      </a:cxn>
                      <a:cxn ang="0">
                        <a:pos x="169" y="288"/>
                      </a:cxn>
                    </a:cxnLst>
                    <a:rect l="0" t="0" r="r" b="b"/>
                    <a:pathLst>
                      <a:path w="170" h="289">
                        <a:moveTo>
                          <a:pt x="169" y="0"/>
                        </a:moveTo>
                        <a:lnTo>
                          <a:pt x="0" y="0"/>
                        </a:lnTo>
                        <a:lnTo>
                          <a:pt x="0" y="288"/>
                        </a:lnTo>
                        <a:lnTo>
                          <a:pt x="169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70061" name="Freeform 141"/>
                  <p:cNvSpPr>
                    <a:spLocks/>
                  </p:cNvSpPr>
                  <p:nvPr/>
                </p:nvSpPr>
                <p:spPr bwMode="auto">
                  <a:xfrm>
                    <a:off x="3220" y="3040"/>
                    <a:ext cx="171" cy="289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70" y="0"/>
                      </a:cxn>
                      <a:cxn ang="0">
                        <a:pos x="170" y="288"/>
                      </a:cxn>
                      <a:cxn ang="0">
                        <a:pos x="0" y="288"/>
                      </a:cxn>
                    </a:cxnLst>
                    <a:rect l="0" t="0" r="r" b="b"/>
                    <a:pathLst>
                      <a:path w="171" h="289">
                        <a:moveTo>
                          <a:pt x="0" y="0"/>
                        </a:moveTo>
                        <a:lnTo>
                          <a:pt x="170" y="0"/>
                        </a:lnTo>
                        <a:lnTo>
                          <a:pt x="170" y="288"/>
                        </a:lnTo>
                        <a:lnTo>
                          <a:pt x="0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2770062" name="Rectangle 142"/>
              <p:cNvSpPr>
                <a:spLocks noChangeArrowheads="1"/>
              </p:cNvSpPr>
              <p:nvPr/>
            </p:nvSpPr>
            <p:spPr bwMode="auto">
              <a:xfrm>
                <a:off x="3492" y="3047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Reg</a:t>
                </a:r>
              </a:p>
            </p:txBody>
          </p:sp>
          <p:grpSp>
            <p:nvGrpSpPr>
              <p:cNvPr id="2769989" name="Group 143"/>
              <p:cNvGrpSpPr>
                <a:grpSpLocks/>
              </p:cNvGrpSpPr>
              <p:nvPr/>
            </p:nvGrpSpPr>
            <p:grpSpPr bwMode="auto">
              <a:xfrm>
                <a:off x="3511" y="3040"/>
                <a:ext cx="296" cy="289"/>
                <a:chOff x="3511" y="3040"/>
                <a:chExt cx="296" cy="289"/>
              </a:xfrm>
            </p:grpSpPr>
            <p:sp>
              <p:nvSpPr>
                <p:cNvPr id="2770064" name="Freeform 144"/>
                <p:cNvSpPr>
                  <a:spLocks/>
                </p:cNvSpPr>
                <p:nvPr/>
              </p:nvSpPr>
              <p:spPr bwMode="auto">
                <a:xfrm>
                  <a:off x="3511" y="3040"/>
                  <a:ext cx="149" cy="289"/>
                </a:xfrm>
                <a:custGeom>
                  <a:avLst/>
                  <a:gdLst/>
                  <a:ahLst/>
                  <a:cxnLst>
                    <a:cxn ang="0">
                      <a:pos x="148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8" y="288"/>
                    </a:cxn>
                  </a:cxnLst>
                  <a:rect l="0" t="0" r="r" b="b"/>
                  <a:pathLst>
                    <a:path w="149" h="289">
                      <a:moveTo>
                        <a:pt x="148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8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70065" name="Freeform 145"/>
                <p:cNvSpPr>
                  <a:spLocks/>
                </p:cNvSpPr>
                <p:nvPr/>
              </p:nvSpPr>
              <p:spPr bwMode="auto">
                <a:xfrm>
                  <a:off x="3659" y="3040"/>
                  <a:ext cx="148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7" y="0"/>
                    </a:cxn>
                    <a:cxn ang="0">
                      <a:pos x="147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8" h="289">
                      <a:moveTo>
                        <a:pt x="0" y="0"/>
                      </a:moveTo>
                      <a:lnTo>
                        <a:pt x="147" y="0"/>
                      </a:lnTo>
                      <a:lnTo>
                        <a:pt x="147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70066" name="Line 146"/>
              <p:cNvSpPr>
                <a:spLocks noChangeShapeType="1"/>
              </p:cNvSpPr>
              <p:nvPr/>
            </p:nvSpPr>
            <p:spPr bwMode="auto">
              <a:xfrm>
                <a:off x="3396" y="3184"/>
                <a:ext cx="9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0067" name="Freeform 147"/>
              <p:cNvSpPr>
                <a:spLocks/>
              </p:cNvSpPr>
              <p:nvPr/>
            </p:nvSpPr>
            <p:spPr bwMode="auto">
              <a:xfrm>
                <a:off x="3458" y="3088"/>
                <a:ext cx="48" cy="97"/>
              </a:xfrm>
              <a:custGeom>
                <a:avLst/>
                <a:gdLst/>
                <a:ahLst/>
                <a:cxnLst>
                  <a:cxn ang="0">
                    <a:pos x="0" y="96"/>
                  </a:cxn>
                  <a:cxn ang="0">
                    <a:pos x="0" y="0"/>
                  </a:cxn>
                  <a:cxn ang="0">
                    <a:pos x="47" y="0"/>
                  </a:cxn>
                  <a:cxn ang="0">
                    <a:pos x="47" y="0"/>
                  </a:cxn>
                </a:cxnLst>
                <a:rect l="0" t="0" r="r" b="b"/>
                <a:pathLst>
                  <a:path w="48" h="97">
                    <a:moveTo>
                      <a:pt x="0" y="96"/>
                    </a:moveTo>
                    <a:lnTo>
                      <a:pt x="0" y="0"/>
                    </a:lnTo>
                    <a:lnTo>
                      <a:pt x="47" y="0"/>
                    </a:lnTo>
                    <a:lnTo>
                      <a:pt x="47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0068" name="Line 148"/>
              <p:cNvSpPr>
                <a:spLocks noChangeShapeType="1"/>
              </p:cNvSpPr>
              <p:nvPr/>
            </p:nvSpPr>
            <p:spPr bwMode="auto">
              <a:xfrm>
                <a:off x="3812" y="3088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0069" name="Rectangle 149"/>
              <p:cNvSpPr>
                <a:spLocks noChangeArrowheads="1"/>
              </p:cNvSpPr>
              <p:nvPr/>
            </p:nvSpPr>
            <p:spPr bwMode="auto">
              <a:xfrm>
                <a:off x="4309" y="3042"/>
                <a:ext cx="33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  D$</a:t>
                </a:r>
              </a:p>
            </p:txBody>
          </p:sp>
          <p:grpSp>
            <p:nvGrpSpPr>
              <p:cNvPr id="2769993" name="Group 150"/>
              <p:cNvGrpSpPr>
                <a:grpSpLocks/>
              </p:cNvGrpSpPr>
              <p:nvPr/>
            </p:nvGrpSpPr>
            <p:grpSpPr bwMode="auto">
              <a:xfrm>
                <a:off x="4360" y="3040"/>
                <a:ext cx="325" cy="289"/>
                <a:chOff x="4360" y="3040"/>
                <a:chExt cx="325" cy="289"/>
              </a:xfrm>
            </p:grpSpPr>
            <p:sp>
              <p:nvSpPr>
                <p:cNvPr id="2770071" name="Freeform 151"/>
                <p:cNvSpPr>
                  <a:spLocks/>
                </p:cNvSpPr>
                <p:nvPr/>
              </p:nvSpPr>
              <p:spPr bwMode="auto">
                <a:xfrm>
                  <a:off x="4360" y="3040"/>
                  <a:ext cx="162" cy="289"/>
                </a:xfrm>
                <a:custGeom>
                  <a:avLst/>
                  <a:gdLst/>
                  <a:ahLst/>
                  <a:cxnLst>
                    <a:cxn ang="0">
                      <a:pos x="16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61" y="288"/>
                    </a:cxn>
                  </a:cxnLst>
                  <a:rect l="0" t="0" r="r" b="b"/>
                  <a:pathLst>
                    <a:path w="162" h="289">
                      <a:moveTo>
                        <a:pt x="16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70072" name="Freeform 152"/>
                <p:cNvSpPr>
                  <a:spLocks/>
                </p:cNvSpPr>
                <p:nvPr/>
              </p:nvSpPr>
              <p:spPr bwMode="auto">
                <a:xfrm>
                  <a:off x="4521" y="3040"/>
                  <a:ext cx="164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63" y="0"/>
                    </a:cxn>
                    <a:cxn ang="0">
                      <a:pos x="163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64" h="289">
                      <a:moveTo>
                        <a:pt x="0" y="0"/>
                      </a:moveTo>
                      <a:lnTo>
                        <a:pt x="163" y="0"/>
                      </a:lnTo>
                      <a:lnTo>
                        <a:pt x="163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70073" name="Rectangle 153"/>
              <p:cNvSpPr>
                <a:spLocks noChangeArrowheads="1"/>
              </p:cNvSpPr>
              <p:nvPr/>
            </p:nvSpPr>
            <p:spPr bwMode="auto">
              <a:xfrm>
                <a:off x="4801" y="3042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Reg</a:t>
                </a:r>
              </a:p>
            </p:txBody>
          </p:sp>
          <p:grpSp>
            <p:nvGrpSpPr>
              <p:cNvPr id="2770001" name="Group 154"/>
              <p:cNvGrpSpPr>
                <a:grpSpLocks/>
              </p:cNvGrpSpPr>
              <p:nvPr/>
            </p:nvGrpSpPr>
            <p:grpSpPr bwMode="auto">
              <a:xfrm>
                <a:off x="4828" y="3040"/>
                <a:ext cx="284" cy="289"/>
                <a:chOff x="4828" y="3040"/>
                <a:chExt cx="284" cy="289"/>
              </a:xfrm>
            </p:grpSpPr>
            <p:sp>
              <p:nvSpPr>
                <p:cNvPr id="2770075" name="Freeform 155"/>
                <p:cNvSpPr>
                  <a:spLocks/>
                </p:cNvSpPr>
                <p:nvPr/>
              </p:nvSpPr>
              <p:spPr bwMode="auto">
                <a:xfrm>
                  <a:off x="4828" y="3040"/>
                  <a:ext cx="142" cy="289"/>
                </a:xfrm>
                <a:custGeom>
                  <a:avLst/>
                  <a:gdLst/>
                  <a:ahLst/>
                  <a:cxnLst>
                    <a:cxn ang="0">
                      <a:pos x="14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1" y="288"/>
                    </a:cxn>
                  </a:cxnLst>
                  <a:rect l="0" t="0" r="r" b="b"/>
                  <a:pathLst>
                    <a:path w="142" h="289">
                      <a:moveTo>
                        <a:pt x="14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70076" name="Freeform 156"/>
                <p:cNvSpPr>
                  <a:spLocks/>
                </p:cNvSpPr>
                <p:nvPr/>
              </p:nvSpPr>
              <p:spPr bwMode="auto">
                <a:xfrm>
                  <a:off x="4969" y="3040"/>
                  <a:ext cx="143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2" y="0"/>
                    </a:cxn>
                    <a:cxn ang="0">
                      <a:pos x="142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3" h="289">
                      <a:moveTo>
                        <a:pt x="0" y="0"/>
                      </a:moveTo>
                      <a:lnTo>
                        <a:pt x="142" y="0"/>
                      </a:lnTo>
                      <a:lnTo>
                        <a:pt x="142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70077" name="Line 157"/>
              <p:cNvSpPr>
                <a:spLocks noChangeShapeType="1"/>
              </p:cNvSpPr>
              <p:nvPr/>
            </p:nvSpPr>
            <p:spPr bwMode="auto">
              <a:xfrm>
                <a:off x="4681" y="3184"/>
                <a:ext cx="139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0078" name="Line 158"/>
              <p:cNvSpPr>
                <a:spLocks noChangeShapeType="1"/>
              </p:cNvSpPr>
              <p:nvPr/>
            </p:nvSpPr>
            <p:spPr bwMode="auto">
              <a:xfrm>
                <a:off x="4197" y="3184"/>
                <a:ext cx="15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0079" name="Freeform 159"/>
              <p:cNvSpPr>
                <a:spLocks/>
              </p:cNvSpPr>
              <p:nvPr/>
            </p:nvSpPr>
            <p:spPr bwMode="auto">
              <a:xfrm>
                <a:off x="4318" y="3184"/>
                <a:ext cx="431" cy="19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92"/>
                  </a:cxn>
                  <a:cxn ang="0">
                    <a:pos x="391" y="192"/>
                  </a:cxn>
                  <a:cxn ang="0">
                    <a:pos x="391" y="64"/>
                  </a:cxn>
                  <a:cxn ang="0">
                    <a:pos x="430" y="0"/>
                  </a:cxn>
                </a:cxnLst>
                <a:rect l="0" t="0" r="r" b="b"/>
                <a:pathLst>
                  <a:path w="431" h="193">
                    <a:moveTo>
                      <a:pt x="0" y="0"/>
                    </a:moveTo>
                    <a:lnTo>
                      <a:pt x="0" y="192"/>
                    </a:lnTo>
                    <a:lnTo>
                      <a:pt x="391" y="192"/>
                    </a:lnTo>
                    <a:lnTo>
                      <a:pt x="391" y="64"/>
                    </a:lnTo>
                    <a:lnTo>
                      <a:pt x="430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0080" name="Line 160"/>
              <p:cNvSpPr>
                <a:spLocks noChangeShapeType="1"/>
              </p:cNvSpPr>
              <p:nvPr/>
            </p:nvSpPr>
            <p:spPr bwMode="auto">
              <a:xfrm>
                <a:off x="3812" y="3280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0081" name="Freeform 161"/>
              <p:cNvSpPr>
                <a:spLocks/>
              </p:cNvSpPr>
              <p:nvPr/>
            </p:nvSpPr>
            <p:spPr bwMode="auto">
              <a:xfrm>
                <a:off x="3905" y="3179"/>
                <a:ext cx="337" cy="278"/>
              </a:xfrm>
              <a:custGeom>
                <a:avLst/>
                <a:gdLst/>
                <a:ahLst/>
                <a:cxnLst>
                  <a:cxn ang="0">
                    <a:pos x="0" y="101"/>
                  </a:cxn>
                  <a:cxn ang="0">
                    <a:pos x="0" y="277"/>
                  </a:cxn>
                  <a:cxn ang="0">
                    <a:pos x="294" y="277"/>
                  </a:cxn>
                  <a:cxn ang="0">
                    <a:pos x="294" y="90"/>
                  </a:cxn>
                  <a:cxn ang="0">
                    <a:pos x="336" y="0"/>
                  </a:cxn>
                </a:cxnLst>
                <a:rect l="0" t="0" r="r" b="b"/>
                <a:pathLst>
                  <a:path w="337" h="278">
                    <a:moveTo>
                      <a:pt x="0" y="101"/>
                    </a:moveTo>
                    <a:lnTo>
                      <a:pt x="0" y="277"/>
                    </a:lnTo>
                    <a:lnTo>
                      <a:pt x="294" y="277"/>
                    </a:lnTo>
                    <a:lnTo>
                      <a:pt x="294" y="90"/>
                    </a:lnTo>
                    <a:lnTo>
                      <a:pt x="336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70082" name="Rectangle 162"/>
            <p:cNvSpPr>
              <a:spLocks noChangeArrowheads="1"/>
            </p:cNvSpPr>
            <p:nvPr/>
          </p:nvSpPr>
          <p:spPr bwMode="auto">
            <a:xfrm>
              <a:off x="214" y="1076"/>
              <a:ext cx="291" cy="245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2800" b="1" dirty="0">
                  <a:solidFill>
                    <a:schemeClr val="tx1"/>
                  </a:solidFill>
                  <a:latin typeface="Arial" pitchFamily="-65" charset="0"/>
                </a:rPr>
                <a:t>I</a:t>
              </a:r>
            </a:p>
            <a:p>
              <a:pPr algn="ctr">
                <a:lnSpc>
                  <a:spcPct val="80000"/>
                </a:lnSpc>
              </a:pPr>
              <a:r>
                <a:rPr lang="en-US" sz="2800" b="1" dirty="0" err="1">
                  <a:solidFill>
                    <a:schemeClr val="tx1"/>
                  </a:solidFill>
                  <a:latin typeface="Arial" pitchFamily="-65" charset="0"/>
                </a:rPr>
                <a:t>n</a:t>
              </a:r>
              <a:endParaRPr lang="en-US" sz="2800" b="1" dirty="0">
                <a:solidFill>
                  <a:schemeClr val="tx1"/>
                </a:solidFill>
                <a:latin typeface="Arial" pitchFamily="-65" charset="0"/>
              </a:endParaRPr>
            </a:p>
            <a:p>
              <a:pPr algn="ctr">
                <a:lnSpc>
                  <a:spcPct val="80000"/>
                </a:lnSpc>
              </a:pPr>
              <a:r>
                <a:rPr lang="en-US" sz="2800" b="1" dirty="0" err="1">
                  <a:solidFill>
                    <a:schemeClr val="tx1"/>
                  </a:solidFill>
                  <a:latin typeface="Arial" pitchFamily="-65" charset="0"/>
                </a:rPr>
                <a:t>s</a:t>
              </a:r>
              <a:endParaRPr lang="en-US" sz="2800" b="1" dirty="0">
                <a:solidFill>
                  <a:schemeClr val="tx1"/>
                </a:solidFill>
                <a:latin typeface="Arial" pitchFamily="-65" charset="0"/>
              </a:endParaRPr>
            </a:p>
            <a:p>
              <a:pPr algn="ctr">
                <a:lnSpc>
                  <a:spcPct val="80000"/>
                </a:lnSpc>
              </a:pPr>
              <a:r>
                <a:rPr lang="en-US" sz="2800" b="1" dirty="0" err="1">
                  <a:solidFill>
                    <a:schemeClr val="tx1"/>
                  </a:solidFill>
                  <a:latin typeface="Arial" pitchFamily="-65" charset="0"/>
                </a:rPr>
                <a:t>t</a:t>
              </a:r>
              <a:endParaRPr lang="en-US" sz="2800" b="1" dirty="0">
                <a:solidFill>
                  <a:schemeClr val="tx1"/>
                </a:solidFill>
                <a:latin typeface="Arial" pitchFamily="-65" charset="0"/>
              </a:endParaRPr>
            </a:p>
            <a:p>
              <a:pPr algn="ctr">
                <a:lnSpc>
                  <a:spcPct val="80000"/>
                </a:lnSpc>
              </a:pPr>
              <a:r>
                <a:rPr lang="en-US" sz="2800" b="1" dirty="0" err="1">
                  <a:solidFill>
                    <a:schemeClr val="tx1"/>
                  </a:solidFill>
                  <a:latin typeface="Arial" pitchFamily="-65" charset="0"/>
                </a:rPr>
                <a:t>r</a:t>
              </a:r>
              <a:r>
                <a:rPr lang="en-US" sz="2800" b="1" dirty="0">
                  <a:solidFill>
                    <a:schemeClr val="tx1"/>
                  </a:solidFill>
                  <a:latin typeface="Arial" pitchFamily="-65" charset="0"/>
                </a:rPr>
                <a:t>.</a:t>
              </a:r>
            </a:p>
            <a:p>
              <a:pPr algn="ctr">
                <a:lnSpc>
                  <a:spcPct val="80000"/>
                </a:lnSpc>
              </a:pPr>
              <a:endParaRPr lang="en-US" sz="2800" b="1" dirty="0">
                <a:solidFill>
                  <a:schemeClr val="tx1"/>
                </a:solidFill>
                <a:latin typeface="Arial" pitchFamily="-65" charset="0"/>
              </a:endParaRPr>
            </a:p>
            <a:p>
              <a:pPr algn="ctr">
                <a:lnSpc>
                  <a:spcPct val="80000"/>
                </a:lnSpc>
              </a:pPr>
              <a:r>
                <a:rPr lang="en-US" sz="2800" b="1" dirty="0">
                  <a:solidFill>
                    <a:schemeClr val="tx1"/>
                  </a:solidFill>
                  <a:latin typeface="Arial" pitchFamily="-65" charset="0"/>
                </a:rPr>
                <a:t>O</a:t>
              </a:r>
            </a:p>
            <a:p>
              <a:pPr algn="ctr">
                <a:lnSpc>
                  <a:spcPct val="80000"/>
                </a:lnSpc>
              </a:pPr>
              <a:r>
                <a:rPr lang="en-US" sz="2800" b="1" dirty="0" err="1">
                  <a:solidFill>
                    <a:schemeClr val="tx1"/>
                  </a:solidFill>
                  <a:latin typeface="Arial" pitchFamily="-65" charset="0"/>
                </a:rPr>
                <a:t>r</a:t>
              </a:r>
              <a:endParaRPr lang="en-US" sz="2800" b="1" dirty="0">
                <a:solidFill>
                  <a:schemeClr val="tx1"/>
                </a:solidFill>
                <a:latin typeface="Arial" pitchFamily="-65" charset="0"/>
              </a:endParaRPr>
            </a:p>
            <a:p>
              <a:pPr algn="ctr">
                <a:lnSpc>
                  <a:spcPct val="80000"/>
                </a:lnSpc>
              </a:pPr>
              <a:r>
                <a:rPr lang="en-US" sz="2800" b="1" dirty="0" err="1">
                  <a:solidFill>
                    <a:schemeClr val="tx1"/>
                  </a:solidFill>
                  <a:latin typeface="Arial" pitchFamily="-65" charset="0"/>
                </a:rPr>
                <a:t>d</a:t>
              </a:r>
              <a:endParaRPr lang="en-US" sz="2800" b="1" dirty="0">
                <a:solidFill>
                  <a:schemeClr val="tx1"/>
                </a:solidFill>
                <a:latin typeface="Arial" pitchFamily="-65" charset="0"/>
              </a:endParaRPr>
            </a:p>
            <a:p>
              <a:pPr algn="ctr">
                <a:lnSpc>
                  <a:spcPct val="80000"/>
                </a:lnSpc>
              </a:pPr>
              <a:r>
                <a:rPr lang="en-US" sz="2800" b="1" dirty="0" err="1">
                  <a:solidFill>
                    <a:schemeClr val="tx1"/>
                  </a:solidFill>
                  <a:latin typeface="Arial" pitchFamily="-65" charset="0"/>
                </a:rPr>
                <a:t>e</a:t>
              </a:r>
              <a:endParaRPr lang="en-US" sz="2800" b="1" dirty="0">
                <a:solidFill>
                  <a:schemeClr val="tx1"/>
                </a:solidFill>
                <a:latin typeface="Arial" pitchFamily="-65" charset="0"/>
              </a:endParaRPr>
            </a:p>
            <a:p>
              <a:pPr algn="ctr">
                <a:lnSpc>
                  <a:spcPct val="80000"/>
                </a:lnSpc>
              </a:pPr>
              <a:r>
                <a:rPr lang="en-US" sz="2800" b="1" dirty="0" err="1">
                  <a:solidFill>
                    <a:schemeClr val="tx1"/>
                  </a:solidFill>
                  <a:latin typeface="Arial" pitchFamily="-65" charset="0"/>
                </a:rPr>
                <a:t>r</a:t>
              </a:r>
              <a:endParaRPr lang="en-US" sz="2800" b="1" dirty="0">
                <a:solidFill>
                  <a:schemeClr val="tx1"/>
                </a:solidFill>
                <a:latin typeface="Arial" pitchFamily="-65" charset="0"/>
              </a:endParaRPr>
            </a:p>
          </p:txBody>
        </p:sp>
        <p:sp>
          <p:nvSpPr>
            <p:cNvPr id="2770083" name="Rectangle 163"/>
            <p:cNvSpPr>
              <a:spLocks noChangeArrowheads="1"/>
            </p:cNvSpPr>
            <p:nvPr/>
          </p:nvSpPr>
          <p:spPr bwMode="auto">
            <a:xfrm>
              <a:off x="1867" y="551"/>
              <a:ext cx="2168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Time (clock cycles)</a:t>
              </a:r>
            </a:p>
          </p:txBody>
        </p:sp>
      </p:grpSp>
      <p:sp>
        <p:nvSpPr>
          <p:cNvPr id="2770084" name="Line 164"/>
          <p:cNvSpPr>
            <a:spLocks noChangeShapeType="1"/>
          </p:cNvSpPr>
          <p:nvPr/>
        </p:nvSpPr>
        <p:spPr bwMode="auto">
          <a:xfrm>
            <a:off x="3610838" y="2603545"/>
            <a:ext cx="76200" cy="1066800"/>
          </a:xfrm>
          <a:prstGeom prst="line">
            <a:avLst/>
          </a:prstGeom>
          <a:noFill/>
          <a:ln w="38100">
            <a:solidFill>
              <a:srgbClr val="EA157A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5" name="Date Placeholder 16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54374-5369-5848-A92D-3EE9967688BF}" type="datetime1">
              <a:rPr lang="en-US" smtClean="0"/>
              <a:pPr/>
              <a:t>7/26/2011</a:t>
            </a:fld>
            <a:endParaRPr lang="en-US" dirty="0"/>
          </a:p>
        </p:txBody>
      </p:sp>
      <p:sp>
        <p:nvSpPr>
          <p:cNvPr id="166" name="Slide Number Placeholder 16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30</a:t>
            </a:fld>
            <a:endParaRPr lang="en-US" dirty="0"/>
          </a:p>
        </p:txBody>
      </p:sp>
      <p:sp>
        <p:nvSpPr>
          <p:cNvPr id="167" name="Footer Placeholder 16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Summer 2011 </a:t>
            </a:r>
            <a:r>
              <a:rPr lang="en-US" dirty="0" smtClean="0"/>
              <a:t>-- </a:t>
            </a:r>
            <a:r>
              <a:rPr lang="en-US" dirty="0" smtClean="0"/>
              <a:t>Lecture #22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9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0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770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9923" grpId="0" autoUpdateAnimBg="0"/>
      <p:bldP spid="2770084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Control Hazards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Option 2: </a:t>
            </a:r>
            <a:r>
              <a:rPr lang="en-US" i="1" dirty="0" smtClean="0">
                <a:solidFill>
                  <a:srgbClr val="FF0000"/>
                </a:solidFill>
              </a:rPr>
              <a:t>Predict </a:t>
            </a:r>
            <a:r>
              <a:rPr lang="en-US" dirty="0" smtClean="0"/>
              <a:t>outcome of a branch, fix up if guess wrong </a:t>
            </a:r>
          </a:p>
          <a:p>
            <a:pPr lvl="1"/>
            <a:r>
              <a:rPr lang="en-US" dirty="0" smtClean="0"/>
              <a:t>Must cancel all instructions in pipeline that depended on guess that was wrong</a:t>
            </a:r>
          </a:p>
          <a:p>
            <a:r>
              <a:rPr lang="en-US" dirty="0" smtClean="0"/>
              <a:t>Simplest hardware if we predict that all branches are NOT taken</a:t>
            </a:r>
          </a:p>
          <a:p>
            <a:pPr lvl="1"/>
            <a:r>
              <a:rPr lang="en-US" dirty="0" smtClean="0"/>
              <a:t>Why?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8EA6E-D8B4-874D-A828-FE852BE1BB7E}" type="datetime1">
              <a:rPr lang="en-US" smtClean="0"/>
              <a:pPr/>
              <a:t>7/26/2011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Summer 2011 </a:t>
            </a:r>
            <a:r>
              <a:rPr lang="en-US" dirty="0" smtClean="0"/>
              <a:t>-- </a:t>
            </a:r>
            <a:r>
              <a:rPr lang="en-US" dirty="0" smtClean="0"/>
              <a:t>Lecture #22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31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995509" y="6564492"/>
            <a:ext cx="14984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hlinkClick r:id="rId3"/>
              </a:rPr>
              <a:t>Student Roulette?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6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Control Hazard: Branching</a:t>
            </a:r>
            <a:endParaRPr lang="en-US" dirty="0"/>
          </a:p>
        </p:txBody>
      </p:sp>
      <p:sp>
        <p:nvSpPr>
          <p:cNvPr id="2776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Option #3: Redefine branches</a:t>
            </a:r>
          </a:p>
          <a:p>
            <a:pPr lvl="1"/>
            <a:r>
              <a:rPr lang="en-US" dirty="0" smtClean="0"/>
              <a:t>Old definition: if we take the branch, none of the instructions after the branch get executed by accident</a:t>
            </a:r>
          </a:p>
          <a:p>
            <a:pPr lvl="1"/>
            <a:r>
              <a:rPr lang="en-US" dirty="0" smtClean="0"/>
              <a:t>New definition: whether or not we take the branch, the single instruction immediately following the branch gets executed (the </a:t>
            </a:r>
            <a:r>
              <a:rPr lang="en-US" i="1" dirty="0" smtClean="0">
                <a:solidFill>
                  <a:srgbClr val="FF0000"/>
                </a:solidFill>
              </a:rPr>
              <a:t>branch-delay slot</a:t>
            </a:r>
            <a:r>
              <a:rPr lang="en-US" dirty="0" smtClean="0"/>
              <a:t>)</a:t>
            </a:r>
          </a:p>
          <a:p>
            <a:pPr>
              <a:buClr>
                <a:schemeClr val="tx1"/>
              </a:buClr>
            </a:pPr>
            <a:r>
              <a:rPr lang="en-US" i="1" dirty="0" smtClean="0">
                <a:solidFill>
                  <a:srgbClr val="FF0000"/>
                </a:solidFill>
              </a:rPr>
              <a:t>Delayed Branch </a:t>
            </a:r>
            <a:r>
              <a:rPr lang="en-US" dirty="0" smtClean="0"/>
              <a:t>means </a:t>
            </a:r>
            <a:r>
              <a:rPr lang="en-US" i="1" dirty="0" smtClean="0">
                <a:solidFill>
                  <a:srgbClr val="FF0000"/>
                </a:solidFill>
              </a:rPr>
              <a:t>we always execute inst after branch</a:t>
            </a:r>
          </a:p>
          <a:p>
            <a:pPr>
              <a:buClr>
                <a:schemeClr val="tx1"/>
              </a:buClr>
            </a:pPr>
            <a:r>
              <a:rPr lang="en-US" dirty="0" smtClean="0">
                <a:solidFill>
                  <a:srgbClr val="FF0000"/>
                </a:solidFill>
              </a:rPr>
              <a:t>This optimization is used with MIPS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2F85C-716B-C04A-8051-669E1D6C5EA5}" type="datetime1">
              <a:rPr lang="en-US" smtClean="0"/>
              <a:pPr/>
              <a:t>7/26/2011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Summer 2011 </a:t>
            </a:r>
            <a:r>
              <a:rPr lang="en-US" dirty="0" smtClean="0"/>
              <a:t>-- </a:t>
            </a:r>
            <a:r>
              <a:rPr lang="en-US" dirty="0" smtClean="0"/>
              <a:t>Lecture #22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8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Control Hazard: Branching</a:t>
            </a:r>
            <a:endParaRPr lang="en-US" dirty="0"/>
          </a:p>
        </p:txBody>
      </p:sp>
      <p:sp>
        <p:nvSpPr>
          <p:cNvPr id="2778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Notes on </a:t>
            </a:r>
            <a:r>
              <a:rPr lang="en-US" dirty="0" smtClean="0">
                <a:solidFill>
                  <a:srgbClr val="FF0000"/>
                </a:solidFill>
              </a:rPr>
              <a:t>Branch-Delay Slot</a:t>
            </a:r>
          </a:p>
          <a:p>
            <a:pPr lvl="1"/>
            <a:r>
              <a:rPr lang="en-US" dirty="0" smtClean="0"/>
              <a:t>Worst-Case Scenario: put a no-op in the branch-delay slot</a:t>
            </a:r>
          </a:p>
          <a:p>
            <a:pPr lvl="1"/>
            <a:r>
              <a:rPr lang="en-US" dirty="0" smtClean="0"/>
              <a:t>Better Case: place some instruction preceding the branch in the branch-delay slot—as long as the changed doesn’t affect the logic of program</a:t>
            </a:r>
          </a:p>
          <a:p>
            <a:pPr lvl="2"/>
            <a:r>
              <a:rPr lang="en-US" dirty="0" smtClean="0"/>
              <a:t>Re-ordering instructions is  common way to speed up programs</a:t>
            </a:r>
          </a:p>
          <a:p>
            <a:pPr lvl="2"/>
            <a:r>
              <a:rPr lang="en-US" dirty="0" smtClean="0"/>
              <a:t>Compiler usually finds such an instruction 50% of time</a:t>
            </a:r>
          </a:p>
          <a:p>
            <a:pPr lvl="2"/>
            <a:r>
              <a:rPr lang="en-US" dirty="0" smtClean="0"/>
              <a:t>Jumps also have a delay slot 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5FCC8-4CF2-794B-A572-DB6320290F91}" type="datetime1">
              <a:rPr lang="en-US" smtClean="0"/>
              <a:pPr/>
              <a:t>7/26/2011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Summer 2011 </a:t>
            </a:r>
            <a:r>
              <a:rPr lang="en-US" dirty="0" smtClean="0"/>
              <a:t>-- </a:t>
            </a:r>
            <a:r>
              <a:rPr lang="en-US" dirty="0" smtClean="0"/>
              <a:t>Lecture #22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0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Example: </a:t>
            </a:r>
            <a:r>
              <a:rPr lang="en-US" sz="3600" dirty="0" err="1" smtClean="0"/>
              <a:t>Nondelayed</a:t>
            </a:r>
            <a:r>
              <a:rPr lang="en-US" sz="3600" dirty="0" smtClean="0"/>
              <a:t> vs. Delayed Branch</a:t>
            </a:r>
            <a:endParaRPr lang="en-US" sz="3600" dirty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072453" y="1677987"/>
            <a:ext cx="3630612" cy="3516313"/>
            <a:chOff x="507" y="854"/>
            <a:chExt cx="2287" cy="2215"/>
          </a:xfrm>
        </p:grpSpPr>
        <p:sp>
          <p:nvSpPr>
            <p:cNvPr id="2780164" name="Rectangle 4"/>
            <p:cNvSpPr>
              <a:spLocks noChangeArrowheads="1"/>
            </p:cNvSpPr>
            <p:nvPr/>
          </p:nvSpPr>
          <p:spPr bwMode="auto">
            <a:xfrm>
              <a:off x="507" y="1342"/>
              <a:ext cx="2015" cy="32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dirty="0">
                  <a:solidFill>
                    <a:schemeClr val="tx1"/>
                  </a:solidFill>
                  <a:latin typeface="Courier New"/>
                  <a:cs typeface="Courier New"/>
                </a:rPr>
                <a:t>add $</a:t>
              </a:r>
              <a:r>
                <a:rPr lang="en-US" sz="2800" dirty="0" smtClean="0">
                  <a:solidFill>
                    <a:schemeClr val="tx1"/>
                  </a:solidFill>
                  <a:latin typeface="Courier New"/>
                  <a:cs typeface="Courier New"/>
                </a:rPr>
                <a:t>1, $</a:t>
              </a:r>
              <a:r>
                <a:rPr lang="en-US" sz="2800" dirty="0">
                  <a:solidFill>
                    <a:schemeClr val="tx1"/>
                  </a:solidFill>
                  <a:latin typeface="Courier New"/>
                  <a:cs typeface="Courier New"/>
                </a:rPr>
                <a:t>2</a:t>
              </a:r>
              <a:r>
                <a:rPr lang="en-US" sz="2800" dirty="0" smtClean="0">
                  <a:solidFill>
                    <a:schemeClr val="tx1"/>
                  </a:solidFill>
                  <a:latin typeface="Courier New"/>
                  <a:cs typeface="Courier New"/>
                </a:rPr>
                <a:t>, $</a:t>
              </a:r>
              <a:r>
                <a:rPr lang="en-US" sz="2800" dirty="0">
                  <a:solidFill>
                    <a:schemeClr val="tx1"/>
                  </a:solidFill>
                  <a:latin typeface="Courier New"/>
                  <a:cs typeface="Courier New"/>
                </a:rPr>
                <a:t>3</a:t>
              </a:r>
            </a:p>
          </p:txBody>
        </p:sp>
        <p:sp>
          <p:nvSpPr>
            <p:cNvPr id="2780165" name="Rectangle 5"/>
            <p:cNvSpPr>
              <a:spLocks noChangeArrowheads="1"/>
            </p:cNvSpPr>
            <p:nvPr/>
          </p:nvSpPr>
          <p:spPr bwMode="auto">
            <a:xfrm>
              <a:off x="507" y="1798"/>
              <a:ext cx="2015" cy="32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dirty="0">
                  <a:solidFill>
                    <a:schemeClr val="tx1"/>
                  </a:solidFill>
                  <a:latin typeface="Courier New"/>
                  <a:cs typeface="Courier New"/>
                </a:rPr>
                <a:t>sub $4, $5</a:t>
              </a:r>
              <a:r>
                <a:rPr lang="en-US" sz="2800" dirty="0" smtClean="0">
                  <a:solidFill>
                    <a:schemeClr val="tx1"/>
                  </a:solidFill>
                  <a:latin typeface="Courier New"/>
                  <a:cs typeface="Courier New"/>
                </a:rPr>
                <a:t>, $</a:t>
              </a:r>
              <a:r>
                <a:rPr lang="en-US" sz="2800" dirty="0">
                  <a:solidFill>
                    <a:schemeClr val="tx1"/>
                  </a:solidFill>
                  <a:latin typeface="Courier New"/>
                  <a:cs typeface="Courier New"/>
                </a:rPr>
                <a:t>6</a:t>
              </a:r>
            </a:p>
          </p:txBody>
        </p:sp>
        <p:sp>
          <p:nvSpPr>
            <p:cNvPr id="2780166" name="Rectangle 6"/>
            <p:cNvSpPr>
              <a:spLocks noChangeArrowheads="1"/>
            </p:cNvSpPr>
            <p:nvPr/>
          </p:nvSpPr>
          <p:spPr bwMode="auto">
            <a:xfrm>
              <a:off x="507" y="2254"/>
              <a:ext cx="2265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dirty="0" err="1">
                  <a:solidFill>
                    <a:schemeClr val="tx1"/>
                  </a:solidFill>
                  <a:latin typeface="Courier New"/>
                  <a:cs typeface="Courier New"/>
                </a:rPr>
                <a:t>beq</a:t>
              </a:r>
              <a:r>
                <a:rPr lang="en-US" sz="2800" dirty="0">
                  <a:solidFill>
                    <a:schemeClr val="tx1"/>
                  </a:solidFill>
                  <a:latin typeface="Courier New"/>
                  <a:cs typeface="Courier New"/>
                </a:rPr>
                <a:t> $1, $4, Exit</a:t>
              </a:r>
            </a:p>
          </p:txBody>
        </p:sp>
        <p:sp>
          <p:nvSpPr>
            <p:cNvPr id="2780167" name="Rectangle 7"/>
            <p:cNvSpPr>
              <a:spLocks noChangeArrowheads="1"/>
            </p:cNvSpPr>
            <p:nvPr/>
          </p:nvSpPr>
          <p:spPr bwMode="auto">
            <a:xfrm>
              <a:off x="507" y="854"/>
              <a:ext cx="2151" cy="32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dirty="0">
                  <a:solidFill>
                    <a:srgbClr val="FF0000"/>
                  </a:solidFill>
                  <a:latin typeface="Courier New"/>
                  <a:cs typeface="Courier New"/>
                </a:rPr>
                <a:t>or </a:t>
              </a:r>
              <a:r>
                <a:rPr lang="en-US" sz="2800" dirty="0" smtClean="0">
                  <a:solidFill>
                    <a:srgbClr val="FF0000"/>
                  </a:solidFill>
                  <a:latin typeface="Courier New"/>
                  <a:cs typeface="Courier New"/>
                </a:rPr>
                <a:t> $</a:t>
              </a:r>
              <a:r>
                <a:rPr lang="en-US" sz="2800" dirty="0">
                  <a:solidFill>
                    <a:srgbClr val="FF0000"/>
                  </a:solidFill>
                  <a:latin typeface="Courier New"/>
                  <a:cs typeface="Courier New"/>
                </a:rPr>
                <a:t>8, $</a:t>
              </a:r>
              <a:r>
                <a:rPr lang="en-US" sz="2800" dirty="0" smtClean="0">
                  <a:solidFill>
                    <a:srgbClr val="FF0000"/>
                  </a:solidFill>
                  <a:latin typeface="Courier New"/>
                  <a:cs typeface="Courier New"/>
                </a:rPr>
                <a:t>9, $</a:t>
              </a:r>
              <a:r>
                <a:rPr lang="en-US" sz="2800" dirty="0">
                  <a:solidFill>
                    <a:srgbClr val="FF0000"/>
                  </a:solidFill>
                  <a:latin typeface="Courier New"/>
                  <a:cs typeface="Courier New"/>
                </a:rPr>
                <a:t>10</a:t>
              </a:r>
            </a:p>
          </p:txBody>
        </p:sp>
        <p:sp>
          <p:nvSpPr>
            <p:cNvPr id="2780168" name="Rectangle 8"/>
            <p:cNvSpPr>
              <a:spLocks noChangeArrowheads="1"/>
            </p:cNvSpPr>
            <p:nvPr/>
          </p:nvSpPr>
          <p:spPr bwMode="auto">
            <a:xfrm>
              <a:off x="507" y="2741"/>
              <a:ext cx="2287" cy="32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dirty="0" err="1">
                  <a:solidFill>
                    <a:schemeClr val="tx1"/>
                  </a:solidFill>
                  <a:latin typeface="Courier New"/>
                  <a:cs typeface="Courier New"/>
                </a:rPr>
                <a:t>xor</a:t>
              </a:r>
              <a:r>
                <a:rPr lang="en-US" sz="2800" dirty="0">
                  <a:solidFill>
                    <a:schemeClr val="tx1"/>
                  </a:solidFill>
                  <a:latin typeface="Courier New"/>
                  <a:cs typeface="Courier New"/>
                </a:rPr>
                <a:t> $10, $1</a:t>
              </a:r>
              <a:r>
                <a:rPr lang="en-US" sz="2800" dirty="0" smtClean="0">
                  <a:solidFill>
                    <a:schemeClr val="tx1"/>
                  </a:solidFill>
                  <a:latin typeface="Courier New"/>
                  <a:cs typeface="Courier New"/>
                </a:rPr>
                <a:t>, $</a:t>
              </a:r>
              <a:r>
                <a:rPr lang="en-US" sz="2800" dirty="0">
                  <a:solidFill>
                    <a:schemeClr val="tx1"/>
                  </a:solidFill>
                  <a:latin typeface="Courier New"/>
                  <a:cs typeface="Courier New"/>
                </a:rPr>
                <a:t>11</a:t>
              </a:r>
            </a:p>
          </p:txBody>
        </p:sp>
      </p:grpSp>
      <p:sp>
        <p:nvSpPr>
          <p:cNvPr id="2780169" name="Text Box 9"/>
          <p:cNvSpPr txBox="1">
            <a:spLocks noChangeArrowheads="1"/>
          </p:cNvSpPr>
          <p:nvPr/>
        </p:nvSpPr>
        <p:spPr bwMode="auto">
          <a:xfrm>
            <a:off x="942278" y="1206500"/>
            <a:ext cx="3288080" cy="52322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 dirty="0" err="1">
                <a:latin typeface="18 VAG Rounded Bold   07390"/>
              </a:rPr>
              <a:t>Nondelayed</a:t>
            </a:r>
            <a:r>
              <a:rPr lang="en-US" sz="2800" b="1" dirty="0">
                <a:latin typeface="18 VAG Rounded Bold   07390"/>
              </a:rPr>
              <a:t> Branch</a:t>
            </a:r>
          </a:p>
        </p:txBody>
      </p: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5472113" y="1725612"/>
            <a:ext cx="3630612" cy="3468688"/>
            <a:chOff x="3107" y="884"/>
            <a:chExt cx="2287" cy="2185"/>
          </a:xfrm>
        </p:grpSpPr>
        <p:sp>
          <p:nvSpPr>
            <p:cNvPr id="2780171" name="Rectangle 11"/>
            <p:cNvSpPr>
              <a:spLocks noChangeArrowheads="1"/>
            </p:cNvSpPr>
            <p:nvPr/>
          </p:nvSpPr>
          <p:spPr bwMode="auto">
            <a:xfrm>
              <a:off x="3107" y="884"/>
              <a:ext cx="1880" cy="32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dirty="0">
                  <a:solidFill>
                    <a:schemeClr val="tx1"/>
                  </a:solidFill>
                  <a:latin typeface="Courier New" pitchFamily="-65" charset="0"/>
                </a:rPr>
                <a:t>add $</a:t>
              </a:r>
              <a:r>
                <a:rPr lang="en-US" sz="2800" dirty="0" smtClean="0">
                  <a:solidFill>
                    <a:schemeClr val="tx1"/>
                  </a:solidFill>
                  <a:latin typeface="Courier New" pitchFamily="-65" charset="0"/>
                </a:rPr>
                <a:t>1, $</a:t>
              </a:r>
              <a:r>
                <a:rPr lang="en-US" sz="2800" dirty="0">
                  <a:solidFill>
                    <a:schemeClr val="tx1"/>
                  </a:solidFill>
                  <a:latin typeface="Courier New" pitchFamily="-65" charset="0"/>
                </a:rPr>
                <a:t>2,$3</a:t>
              </a:r>
            </a:p>
          </p:txBody>
        </p:sp>
        <p:sp>
          <p:nvSpPr>
            <p:cNvPr id="2780172" name="Rectangle 12"/>
            <p:cNvSpPr>
              <a:spLocks noChangeArrowheads="1"/>
            </p:cNvSpPr>
            <p:nvPr/>
          </p:nvSpPr>
          <p:spPr bwMode="auto">
            <a:xfrm>
              <a:off x="3107" y="1340"/>
              <a:ext cx="2015" cy="32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dirty="0">
                  <a:solidFill>
                    <a:schemeClr val="tx1"/>
                  </a:solidFill>
                  <a:latin typeface="Courier New" pitchFamily="-65" charset="0"/>
                </a:rPr>
                <a:t>sub $4, $5</a:t>
              </a:r>
              <a:r>
                <a:rPr lang="en-US" sz="2800" dirty="0" smtClean="0">
                  <a:solidFill>
                    <a:schemeClr val="tx1"/>
                  </a:solidFill>
                  <a:latin typeface="Courier New" pitchFamily="-65" charset="0"/>
                </a:rPr>
                <a:t>, $</a:t>
              </a:r>
              <a:r>
                <a:rPr lang="en-US" sz="2800" dirty="0">
                  <a:solidFill>
                    <a:schemeClr val="tx1"/>
                  </a:solidFill>
                  <a:latin typeface="Courier New" pitchFamily="-65" charset="0"/>
                </a:rPr>
                <a:t>6</a:t>
              </a:r>
            </a:p>
          </p:txBody>
        </p:sp>
        <p:sp>
          <p:nvSpPr>
            <p:cNvPr id="2780173" name="Rectangle 13"/>
            <p:cNvSpPr>
              <a:spLocks noChangeArrowheads="1"/>
            </p:cNvSpPr>
            <p:nvPr/>
          </p:nvSpPr>
          <p:spPr bwMode="auto">
            <a:xfrm>
              <a:off x="3107" y="1796"/>
              <a:ext cx="2287" cy="32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dirty="0" err="1">
                  <a:solidFill>
                    <a:schemeClr val="tx1"/>
                  </a:solidFill>
                  <a:latin typeface="Courier New" pitchFamily="-65" charset="0"/>
                </a:rPr>
                <a:t>beq</a:t>
              </a:r>
              <a:r>
                <a:rPr lang="en-US" sz="2800" dirty="0">
                  <a:solidFill>
                    <a:schemeClr val="tx1"/>
                  </a:solidFill>
                  <a:latin typeface="Courier New" pitchFamily="-65" charset="0"/>
                </a:rPr>
                <a:t> $1, $4</a:t>
              </a:r>
              <a:r>
                <a:rPr lang="en-US" sz="2800" dirty="0" smtClean="0">
                  <a:solidFill>
                    <a:schemeClr val="tx1"/>
                  </a:solidFill>
                  <a:latin typeface="Courier New" pitchFamily="-65" charset="0"/>
                </a:rPr>
                <a:t>, Exit</a:t>
              </a:r>
              <a:endParaRPr lang="en-US" sz="2800" dirty="0">
                <a:solidFill>
                  <a:schemeClr val="tx1"/>
                </a:solidFill>
                <a:latin typeface="Courier New" pitchFamily="-65" charset="0"/>
              </a:endParaRPr>
            </a:p>
          </p:txBody>
        </p:sp>
        <p:sp>
          <p:nvSpPr>
            <p:cNvPr id="2780174" name="Rectangle 14"/>
            <p:cNvSpPr>
              <a:spLocks noChangeArrowheads="1"/>
            </p:cNvSpPr>
            <p:nvPr/>
          </p:nvSpPr>
          <p:spPr bwMode="auto">
            <a:xfrm>
              <a:off x="3107" y="2254"/>
              <a:ext cx="2151" cy="32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 dirty="0">
                  <a:solidFill>
                    <a:srgbClr val="FF0000"/>
                  </a:solidFill>
                  <a:latin typeface="Courier New" pitchFamily="-65" charset="0"/>
                </a:rPr>
                <a:t>or </a:t>
              </a:r>
              <a:r>
                <a:rPr lang="en-US" sz="2800" b="1" dirty="0" smtClean="0">
                  <a:solidFill>
                    <a:srgbClr val="FF0000"/>
                  </a:solidFill>
                  <a:latin typeface="Courier New" pitchFamily="-65" charset="0"/>
                </a:rPr>
                <a:t> $</a:t>
              </a:r>
              <a:r>
                <a:rPr lang="en-US" sz="2800" b="1" dirty="0">
                  <a:solidFill>
                    <a:srgbClr val="FF0000"/>
                  </a:solidFill>
                  <a:latin typeface="Courier New" pitchFamily="-65" charset="0"/>
                </a:rPr>
                <a:t>8, $</a:t>
              </a:r>
              <a:r>
                <a:rPr lang="en-US" sz="2800" b="1" dirty="0" smtClean="0">
                  <a:solidFill>
                    <a:srgbClr val="FF0000"/>
                  </a:solidFill>
                  <a:latin typeface="Courier New" pitchFamily="-65" charset="0"/>
                </a:rPr>
                <a:t>9, $</a:t>
              </a:r>
              <a:r>
                <a:rPr lang="en-US" sz="2800" b="1" dirty="0">
                  <a:solidFill>
                    <a:srgbClr val="FF0000"/>
                  </a:solidFill>
                  <a:latin typeface="Courier New" pitchFamily="-65" charset="0"/>
                </a:rPr>
                <a:t>10</a:t>
              </a:r>
            </a:p>
          </p:txBody>
        </p:sp>
        <p:sp>
          <p:nvSpPr>
            <p:cNvPr id="2780175" name="Rectangle 15"/>
            <p:cNvSpPr>
              <a:spLocks noChangeArrowheads="1"/>
            </p:cNvSpPr>
            <p:nvPr/>
          </p:nvSpPr>
          <p:spPr bwMode="auto">
            <a:xfrm>
              <a:off x="3107" y="2741"/>
              <a:ext cx="2287" cy="32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dirty="0" err="1">
                  <a:solidFill>
                    <a:schemeClr val="tx1"/>
                  </a:solidFill>
                  <a:latin typeface="Courier New" pitchFamily="-65" charset="0"/>
                </a:rPr>
                <a:t>xor</a:t>
              </a:r>
              <a:r>
                <a:rPr lang="en-US" sz="2800" dirty="0">
                  <a:solidFill>
                    <a:schemeClr val="tx1"/>
                  </a:solidFill>
                  <a:latin typeface="Courier New" pitchFamily="-65" charset="0"/>
                </a:rPr>
                <a:t> $10, $1</a:t>
              </a:r>
              <a:r>
                <a:rPr lang="en-US" sz="2800" dirty="0" smtClean="0">
                  <a:solidFill>
                    <a:schemeClr val="tx1"/>
                  </a:solidFill>
                  <a:latin typeface="Courier New" pitchFamily="-65" charset="0"/>
                </a:rPr>
                <a:t>, $</a:t>
              </a:r>
              <a:r>
                <a:rPr lang="en-US" sz="2800" dirty="0">
                  <a:solidFill>
                    <a:schemeClr val="tx1"/>
                  </a:solidFill>
                  <a:latin typeface="Courier New" pitchFamily="-65" charset="0"/>
                </a:rPr>
                <a:t>11</a:t>
              </a:r>
            </a:p>
          </p:txBody>
        </p:sp>
      </p:grpSp>
      <p:sp>
        <p:nvSpPr>
          <p:cNvPr id="2780176" name="Text Box 16"/>
          <p:cNvSpPr txBox="1">
            <a:spLocks noChangeArrowheads="1"/>
          </p:cNvSpPr>
          <p:nvPr/>
        </p:nvSpPr>
        <p:spPr bwMode="auto">
          <a:xfrm>
            <a:off x="5667375" y="1206500"/>
            <a:ext cx="2672526" cy="52322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>
                <a:latin typeface="18 VAG Rounded Bold   07390"/>
              </a:rPr>
              <a:t>Delayed Branch</a:t>
            </a:r>
          </a:p>
        </p:txBody>
      </p: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267590" y="1806605"/>
            <a:ext cx="1247775" cy="4749800"/>
            <a:chOff x="0" y="981"/>
            <a:chExt cx="786" cy="2992"/>
          </a:xfrm>
        </p:grpSpPr>
        <p:sp>
          <p:nvSpPr>
            <p:cNvPr id="2780178" name="Rectangle 18"/>
            <p:cNvSpPr>
              <a:spLocks noChangeArrowheads="1"/>
            </p:cNvSpPr>
            <p:nvPr/>
          </p:nvSpPr>
          <p:spPr bwMode="auto">
            <a:xfrm>
              <a:off x="0" y="3648"/>
              <a:ext cx="786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Courier New" pitchFamily="-65" charset="0"/>
                </a:rPr>
                <a:t>Exit:</a:t>
              </a:r>
            </a:p>
          </p:txBody>
        </p:sp>
        <p:sp>
          <p:nvSpPr>
            <p:cNvPr id="2780179" name="Freeform 19"/>
            <p:cNvSpPr>
              <a:spLocks/>
            </p:cNvSpPr>
            <p:nvPr/>
          </p:nvSpPr>
          <p:spPr bwMode="auto">
            <a:xfrm>
              <a:off x="21" y="981"/>
              <a:ext cx="436" cy="2720"/>
            </a:xfrm>
            <a:custGeom>
              <a:avLst/>
              <a:gdLst/>
              <a:ahLst/>
              <a:cxnLst>
                <a:cxn ang="0">
                  <a:pos x="406" y="0"/>
                </a:cxn>
                <a:cxn ang="0">
                  <a:pos x="416" y="1163"/>
                </a:cxn>
                <a:cxn ang="0">
                  <a:pos x="427" y="1291"/>
                </a:cxn>
                <a:cxn ang="0">
                  <a:pos x="427" y="1398"/>
                </a:cxn>
                <a:cxn ang="0">
                  <a:pos x="416" y="1430"/>
                </a:cxn>
                <a:cxn ang="0">
                  <a:pos x="427" y="1526"/>
                </a:cxn>
                <a:cxn ang="0">
                  <a:pos x="384" y="1536"/>
                </a:cxn>
                <a:cxn ang="0">
                  <a:pos x="352" y="1547"/>
                </a:cxn>
                <a:cxn ang="0">
                  <a:pos x="310" y="1558"/>
                </a:cxn>
                <a:cxn ang="0">
                  <a:pos x="128" y="1686"/>
                </a:cxn>
                <a:cxn ang="0">
                  <a:pos x="43" y="1899"/>
                </a:cxn>
                <a:cxn ang="0">
                  <a:pos x="0" y="2155"/>
                </a:cxn>
                <a:cxn ang="0">
                  <a:pos x="11" y="2592"/>
                </a:cxn>
                <a:cxn ang="0">
                  <a:pos x="75" y="2624"/>
                </a:cxn>
                <a:cxn ang="0">
                  <a:pos x="235" y="2720"/>
                </a:cxn>
              </a:cxnLst>
              <a:rect l="0" t="0" r="r" b="b"/>
              <a:pathLst>
                <a:path w="436" h="2720">
                  <a:moveTo>
                    <a:pt x="406" y="0"/>
                  </a:moveTo>
                  <a:cubicBezTo>
                    <a:pt x="434" y="390"/>
                    <a:pt x="422" y="769"/>
                    <a:pt x="416" y="1163"/>
                  </a:cubicBezTo>
                  <a:cubicBezTo>
                    <a:pt x="419" y="1205"/>
                    <a:pt x="427" y="1248"/>
                    <a:pt x="427" y="1291"/>
                  </a:cubicBezTo>
                  <a:cubicBezTo>
                    <a:pt x="427" y="1413"/>
                    <a:pt x="402" y="1325"/>
                    <a:pt x="427" y="1398"/>
                  </a:cubicBezTo>
                  <a:cubicBezTo>
                    <a:pt x="423" y="1408"/>
                    <a:pt x="416" y="1418"/>
                    <a:pt x="416" y="1430"/>
                  </a:cubicBezTo>
                  <a:cubicBezTo>
                    <a:pt x="416" y="1462"/>
                    <a:pt x="436" y="1495"/>
                    <a:pt x="427" y="1526"/>
                  </a:cubicBezTo>
                  <a:cubicBezTo>
                    <a:pt x="422" y="1540"/>
                    <a:pt x="398" y="1532"/>
                    <a:pt x="384" y="1536"/>
                  </a:cubicBezTo>
                  <a:cubicBezTo>
                    <a:pt x="373" y="1539"/>
                    <a:pt x="362" y="1543"/>
                    <a:pt x="352" y="1547"/>
                  </a:cubicBezTo>
                  <a:cubicBezTo>
                    <a:pt x="338" y="1551"/>
                    <a:pt x="324" y="1554"/>
                    <a:pt x="310" y="1558"/>
                  </a:cubicBezTo>
                  <a:cubicBezTo>
                    <a:pt x="257" y="1590"/>
                    <a:pt x="163" y="1630"/>
                    <a:pt x="128" y="1686"/>
                  </a:cubicBezTo>
                  <a:cubicBezTo>
                    <a:pt x="88" y="1747"/>
                    <a:pt x="61" y="1828"/>
                    <a:pt x="43" y="1899"/>
                  </a:cubicBezTo>
                  <a:cubicBezTo>
                    <a:pt x="33" y="1989"/>
                    <a:pt x="20" y="2066"/>
                    <a:pt x="0" y="2155"/>
                  </a:cubicBezTo>
                  <a:cubicBezTo>
                    <a:pt x="3" y="2300"/>
                    <a:pt x="0" y="2446"/>
                    <a:pt x="11" y="2592"/>
                  </a:cubicBezTo>
                  <a:cubicBezTo>
                    <a:pt x="12" y="2617"/>
                    <a:pt x="64" y="2621"/>
                    <a:pt x="75" y="2624"/>
                  </a:cubicBezTo>
                  <a:cubicBezTo>
                    <a:pt x="142" y="2640"/>
                    <a:pt x="186" y="2671"/>
                    <a:pt x="235" y="2720"/>
                  </a:cubicBezTo>
                </a:path>
              </a:pathLst>
            </a:custGeom>
            <a:noFill/>
            <a:ln w="28575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" name="Group 20"/>
          <p:cNvGrpSpPr>
            <a:grpSpLocks/>
          </p:cNvGrpSpPr>
          <p:nvPr/>
        </p:nvGrpSpPr>
        <p:grpSpPr bwMode="auto">
          <a:xfrm>
            <a:off x="4716463" y="1792006"/>
            <a:ext cx="1247775" cy="4749800"/>
            <a:chOff x="2631" y="981"/>
            <a:chExt cx="786" cy="2992"/>
          </a:xfrm>
        </p:grpSpPr>
        <p:sp>
          <p:nvSpPr>
            <p:cNvPr id="2780181" name="Rectangle 21"/>
            <p:cNvSpPr>
              <a:spLocks noChangeArrowheads="1"/>
            </p:cNvSpPr>
            <p:nvPr/>
          </p:nvSpPr>
          <p:spPr bwMode="auto">
            <a:xfrm>
              <a:off x="2631" y="3648"/>
              <a:ext cx="786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Courier New" pitchFamily="-65" charset="0"/>
                </a:rPr>
                <a:t>Exit:</a:t>
              </a:r>
            </a:p>
          </p:txBody>
        </p:sp>
        <p:sp>
          <p:nvSpPr>
            <p:cNvPr id="2780182" name="Freeform 22"/>
            <p:cNvSpPr>
              <a:spLocks/>
            </p:cNvSpPr>
            <p:nvPr/>
          </p:nvSpPr>
          <p:spPr bwMode="auto">
            <a:xfrm>
              <a:off x="2640" y="981"/>
              <a:ext cx="436" cy="2720"/>
            </a:xfrm>
            <a:custGeom>
              <a:avLst/>
              <a:gdLst/>
              <a:ahLst/>
              <a:cxnLst>
                <a:cxn ang="0">
                  <a:pos x="406" y="0"/>
                </a:cxn>
                <a:cxn ang="0">
                  <a:pos x="416" y="1163"/>
                </a:cxn>
                <a:cxn ang="0">
                  <a:pos x="427" y="1291"/>
                </a:cxn>
                <a:cxn ang="0">
                  <a:pos x="427" y="1398"/>
                </a:cxn>
                <a:cxn ang="0">
                  <a:pos x="416" y="1430"/>
                </a:cxn>
                <a:cxn ang="0">
                  <a:pos x="427" y="1526"/>
                </a:cxn>
                <a:cxn ang="0">
                  <a:pos x="384" y="1536"/>
                </a:cxn>
                <a:cxn ang="0">
                  <a:pos x="352" y="1547"/>
                </a:cxn>
                <a:cxn ang="0">
                  <a:pos x="310" y="1558"/>
                </a:cxn>
                <a:cxn ang="0">
                  <a:pos x="128" y="1686"/>
                </a:cxn>
                <a:cxn ang="0">
                  <a:pos x="43" y="1899"/>
                </a:cxn>
                <a:cxn ang="0">
                  <a:pos x="0" y="2155"/>
                </a:cxn>
                <a:cxn ang="0">
                  <a:pos x="11" y="2592"/>
                </a:cxn>
                <a:cxn ang="0">
                  <a:pos x="75" y="2624"/>
                </a:cxn>
                <a:cxn ang="0">
                  <a:pos x="235" y="2720"/>
                </a:cxn>
              </a:cxnLst>
              <a:rect l="0" t="0" r="r" b="b"/>
              <a:pathLst>
                <a:path w="436" h="2720">
                  <a:moveTo>
                    <a:pt x="406" y="0"/>
                  </a:moveTo>
                  <a:cubicBezTo>
                    <a:pt x="434" y="390"/>
                    <a:pt x="422" y="769"/>
                    <a:pt x="416" y="1163"/>
                  </a:cubicBezTo>
                  <a:cubicBezTo>
                    <a:pt x="419" y="1205"/>
                    <a:pt x="427" y="1248"/>
                    <a:pt x="427" y="1291"/>
                  </a:cubicBezTo>
                  <a:cubicBezTo>
                    <a:pt x="427" y="1413"/>
                    <a:pt x="402" y="1325"/>
                    <a:pt x="427" y="1398"/>
                  </a:cubicBezTo>
                  <a:cubicBezTo>
                    <a:pt x="423" y="1408"/>
                    <a:pt x="416" y="1418"/>
                    <a:pt x="416" y="1430"/>
                  </a:cubicBezTo>
                  <a:cubicBezTo>
                    <a:pt x="416" y="1462"/>
                    <a:pt x="436" y="1495"/>
                    <a:pt x="427" y="1526"/>
                  </a:cubicBezTo>
                  <a:cubicBezTo>
                    <a:pt x="422" y="1540"/>
                    <a:pt x="398" y="1532"/>
                    <a:pt x="384" y="1536"/>
                  </a:cubicBezTo>
                  <a:cubicBezTo>
                    <a:pt x="373" y="1539"/>
                    <a:pt x="362" y="1543"/>
                    <a:pt x="352" y="1547"/>
                  </a:cubicBezTo>
                  <a:cubicBezTo>
                    <a:pt x="338" y="1551"/>
                    <a:pt x="324" y="1554"/>
                    <a:pt x="310" y="1558"/>
                  </a:cubicBezTo>
                  <a:cubicBezTo>
                    <a:pt x="257" y="1590"/>
                    <a:pt x="163" y="1630"/>
                    <a:pt x="128" y="1686"/>
                  </a:cubicBezTo>
                  <a:cubicBezTo>
                    <a:pt x="88" y="1747"/>
                    <a:pt x="61" y="1828"/>
                    <a:pt x="43" y="1899"/>
                  </a:cubicBezTo>
                  <a:cubicBezTo>
                    <a:pt x="33" y="1989"/>
                    <a:pt x="20" y="2066"/>
                    <a:pt x="0" y="2155"/>
                  </a:cubicBezTo>
                  <a:cubicBezTo>
                    <a:pt x="3" y="2300"/>
                    <a:pt x="0" y="2446"/>
                    <a:pt x="11" y="2592"/>
                  </a:cubicBezTo>
                  <a:cubicBezTo>
                    <a:pt x="12" y="2617"/>
                    <a:pt x="64" y="2621"/>
                    <a:pt x="75" y="2624"/>
                  </a:cubicBezTo>
                  <a:cubicBezTo>
                    <a:pt x="142" y="2640"/>
                    <a:pt x="186" y="2671"/>
                    <a:pt x="235" y="2720"/>
                  </a:cubicBezTo>
                </a:path>
              </a:pathLst>
            </a:custGeom>
            <a:noFill/>
            <a:ln w="28575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780183" name="Line 23"/>
          <p:cNvSpPr>
            <a:spLocks noChangeShapeType="1"/>
          </p:cNvSpPr>
          <p:nvPr/>
        </p:nvSpPr>
        <p:spPr bwMode="auto">
          <a:xfrm>
            <a:off x="4522788" y="2193925"/>
            <a:ext cx="1082675" cy="17938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80184" name="Line 24"/>
          <p:cNvSpPr>
            <a:spLocks noChangeShapeType="1"/>
          </p:cNvSpPr>
          <p:nvPr/>
        </p:nvSpPr>
        <p:spPr bwMode="auto">
          <a:xfrm flipV="1">
            <a:off x="4930775" y="3627437"/>
            <a:ext cx="747713" cy="509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F275D-4E49-9949-8556-C8701F124413}" type="datetime1">
              <a:rPr lang="en-US" smtClean="0"/>
              <a:pPr/>
              <a:t>7/26/2011</a:t>
            </a:fld>
            <a:endParaRPr lang="en-US" dirty="0"/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34</a:t>
            </a:fld>
            <a:endParaRPr lang="en-US" dirty="0"/>
          </a:p>
        </p:txBody>
      </p:sp>
      <p:sp>
        <p:nvSpPr>
          <p:cNvPr id="27" name="Footer Placeholder 2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Summer 2011 </a:t>
            </a:r>
            <a:r>
              <a:rPr lang="en-US" dirty="0" smtClean="0"/>
              <a:t>-- </a:t>
            </a:r>
            <a:r>
              <a:rPr lang="en-US" dirty="0" smtClean="0"/>
              <a:t>Lecture #22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80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80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0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2780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0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780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80169" grpId="0" autoUpdateAnimBg="0"/>
      <p:bldP spid="2780176" grpId="0" autoUpdateAnimBg="0"/>
      <p:bldP spid="2780183" grpId="0" animBg="1"/>
      <p:bldP spid="2780184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Delayed Branch/Jump and MIPS ISA?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does JAL put PC+8 in register 31?</a:t>
            </a:r>
          </a:p>
          <a:p>
            <a:r>
              <a:rPr lang="en-US" i="1" dirty="0" smtClean="0"/>
              <a:t>JAL executes following instruction (PC+4) so should return to PC+8</a:t>
            </a:r>
            <a:endParaRPr lang="en-US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C10B0-E1A5-2548-8A0D-ECC93ECE615F}" type="datetime1">
              <a:rPr lang="en-US" smtClean="0"/>
              <a:pPr/>
              <a:t>7/26/2011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Summer 2011 </a:t>
            </a:r>
            <a:r>
              <a:rPr lang="en-US" dirty="0" smtClean="0"/>
              <a:t>-- </a:t>
            </a:r>
            <a:r>
              <a:rPr lang="en-US" dirty="0" smtClean="0"/>
              <a:t>Lecture #22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35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08FA-CA6D-D140-AF04-565D216567E5}" type="datetime1">
              <a:rPr lang="en-US" smtClean="0"/>
              <a:pPr/>
              <a:t>7/26/2011</a:t>
            </a:fld>
            <a:endParaRPr lang="en-US" dirty="0"/>
          </a:p>
        </p:txBody>
      </p:sp>
      <p:sp>
        <p:nvSpPr>
          <p:cNvPr id="23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640668" y="6356350"/>
            <a:ext cx="2133600" cy="365125"/>
          </a:xfrm>
        </p:spPr>
        <p:txBody>
          <a:bodyPr/>
          <a:lstStyle/>
          <a:p>
            <a:r>
              <a:rPr lang="en-US" dirty="0" smtClean="0"/>
              <a:t>Summer 2011 </a:t>
            </a:r>
            <a:r>
              <a:rPr lang="en-US" dirty="0" smtClean="0"/>
              <a:t>-- </a:t>
            </a:r>
            <a:r>
              <a:rPr lang="en-US" dirty="0" smtClean="0"/>
              <a:t>Lecture #22</a:t>
            </a:r>
            <a:endParaRPr lang="en-AU" dirty="0"/>
          </a:p>
        </p:txBody>
      </p:sp>
      <p:sp>
        <p:nvSpPr>
          <p:cNvPr id="346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Code Scheduling to Avoid Stalls</a:t>
            </a:r>
            <a:endParaRPr lang="en-AU" sz="4000"/>
          </a:p>
        </p:txBody>
      </p:sp>
      <p:sp>
        <p:nvSpPr>
          <p:cNvPr id="346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125538"/>
            <a:ext cx="8270875" cy="1843087"/>
          </a:xfrm>
        </p:spPr>
        <p:txBody>
          <a:bodyPr/>
          <a:lstStyle/>
          <a:p>
            <a:r>
              <a:rPr lang="en-US"/>
              <a:t>Reorder code to avoid use of load result in the next instruction</a:t>
            </a:r>
          </a:p>
          <a:p>
            <a:r>
              <a:rPr lang="en-US"/>
              <a:t>C code for </a:t>
            </a:r>
            <a:r>
              <a:rPr lang="en-US">
                <a:latin typeface="Lucida Console" charset="0"/>
              </a:rPr>
              <a:t>A = B + E; C = B + F;</a:t>
            </a:r>
            <a:endParaRPr lang="en-AU">
              <a:latin typeface="Lucida Console" charset="0"/>
            </a:endParaRPr>
          </a:p>
        </p:txBody>
      </p:sp>
      <p:sp>
        <p:nvSpPr>
          <p:cNvPr id="346116" name="Text Box 4"/>
          <p:cNvSpPr txBox="1">
            <a:spLocks noChangeArrowheads="1"/>
          </p:cNvSpPr>
          <p:nvPr/>
        </p:nvSpPr>
        <p:spPr bwMode="auto">
          <a:xfrm>
            <a:off x="2146300" y="3225800"/>
            <a:ext cx="2794000" cy="2587625"/>
          </a:xfrm>
          <a:prstGeom prst="rect">
            <a:avLst/>
          </a:prstGeom>
          <a:solidFill>
            <a:srgbClr val="F2F2F2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defTabSz="628650">
              <a:spcBef>
                <a:spcPct val="20000"/>
              </a:spcBef>
            </a:pPr>
            <a:r>
              <a:rPr lang="en-US" sz="2000" dirty="0" err="1">
                <a:latin typeface="Lucida Console" charset="0"/>
              </a:rPr>
              <a:t>lw</a:t>
            </a:r>
            <a:r>
              <a:rPr lang="en-US" sz="2000" dirty="0">
                <a:latin typeface="Lucida Console" charset="0"/>
              </a:rPr>
              <a:t>	$t1, 0($t0)</a:t>
            </a:r>
          </a:p>
          <a:p>
            <a:pPr algn="l" defTabSz="628650">
              <a:spcBef>
                <a:spcPct val="20000"/>
              </a:spcBef>
            </a:pPr>
            <a:r>
              <a:rPr lang="en-US" sz="2000" dirty="0" err="1">
                <a:latin typeface="Lucida Console" charset="0"/>
              </a:rPr>
              <a:t>lw</a:t>
            </a:r>
            <a:r>
              <a:rPr lang="en-US" sz="2000" dirty="0">
                <a:latin typeface="Lucida Console" charset="0"/>
              </a:rPr>
              <a:t>	</a:t>
            </a:r>
            <a:r>
              <a:rPr lang="en-US" sz="2000" dirty="0">
                <a:solidFill>
                  <a:srgbClr val="FF0000"/>
                </a:solidFill>
                <a:latin typeface="Lucida Console" charset="0"/>
              </a:rPr>
              <a:t>$t2</a:t>
            </a:r>
            <a:r>
              <a:rPr lang="en-US" sz="2000" dirty="0">
                <a:latin typeface="Lucida Console" charset="0"/>
              </a:rPr>
              <a:t>, 4($t0)</a:t>
            </a:r>
          </a:p>
          <a:p>
            <a:pPr algn="l" defTabSz="628650">
              <a:spcBef>
                <a:spcPct val="20000"/>
              </a:spcBef>
            </a:pPr>
            <a:r>
              <a:rPr lang="en-US" sz="2000" dirty="0">
                <a:latin typeface="Lucida Console" charset="0"/>
              </a:rPr>
              <a:t>add	$t3, $t1, </a:t>
            </a:r>
            <a:r>
              <a:rPr lang="en-US" sz="2000" dirty="0">
                <a:solidFill>
                  <a:srgbClr val="FF0000"/>
                </a:solidFill>
                <a:latin typeface="Lucida Console" charset="0"/>
              </a:rPr>
              <a:t>$t2</a:t>
            </a:r>
          </a:p>
          <a:p>
            <a:pPr algn="l" defTabSz="628650">
              <a:spcBef>
                <a:spcPct val="20000"/>
              </a:spcBef>
            </a:pPr>
            <a:r>
              <a:rPr lang="en-US" sz="2000" dirty="0" err="1">
                <a:latin typeface="Lucida Console" charset="0"/>
              </a:rPr>
              <a:t>sw</a:t>
            </a:r>
            <a:r>
              <a:rPr lang="en-US" sz="2000" dirty="0">
                <a:latin typeface="Lucida Console" charset="0"/>
              </a:rPr>
              <a:t>	$t3, 12($t0)</a:t>
            </a:r>
          </a:p>
          <a:p>
            <a:pPr algn="l" defTabSz="628650">
              <a:spcBef>
                <a:spcPct val="20000"/>
              </a:spcBef>
            </a:pPr>
            <a:r>
              <a:rPr lang="en-US" sz="2000" dirty="0" err="1">
                <a:latin typeface="Lucida Console" charset="0"/>
              </a:rPr>
              <a:t>lw</a:t>
            </a:r>
            <a:r>
              <a:rPr lang="en-US" sz="2000" dirty="0">
                <a:latin typeface="Lucida Console" charset="0"/>
              </a:rPr>
              <a:t>	</a:t>
            </a:r>
            <a:r>
              <a:rPr lang="en-US" sz="2000" dirty="0">
                <a:solidFill>
                  <a:srgbClr val="FF0000"/>
                </a:solidFill>
                <a:latin typeface="Lucida Console" charset="0"/>
              </a:rPr>
              <a:t>$t4</a:t>
            </a:r>
            <a:r>
              <a:rPr lang="en-US" sz="2000" dirty="0">
                <a:latin typeface="Lucida Console" charset="0"/>
              </a:rPr>
              <a:t>, 8($t0)</a:t>
            </a:r>
          </a:p>
          <a:p>
            <a:pPr algn="l" defTabSz="628650">
              <a:spcBef>
                <a:spcPct val="20000"/>
              </a:spcBef>
            </a:pPr>
            <a:r>
              <a:rPr lang="en-US" sz="2000" dirty="0">
                <a:latin typeface="Lucida Console" charset="0"/>
              </a:rPr>
              <a:t>add	$t5, $t1, </a:t>
            </a:r>
            <a:r>
              <a:rPr lang="en-US" sz="2000" dirty="0">
                <a:solidFill>
                  <a:srgbClr val="FF0000"/>
                </a:solidFill>
                <a:latin typeface="Lucida Console" charset="0"/>
              </a:rPr>
              <a:t>$t4</a:t>
            </a:r>
          </a:p>
          <a:p>
            <a:pPr algn="l" defTabSz="628650">
              <a:spcBef>
                <a:spcPct val="20000"/>
              </a:spcBef>
            </a:pPr>
            <a:r>
              <a:rPr lang="en-US" sz="2000" dirty="0" err="1">
                <a:latin typeface="Lucida Console" charset="0"/>
              </a:rPr>
              <a:t>sw</a:t>
            </a:r>
            <a:r>
              <a:rPr lang="en-US" sz="2000" dirty="0">
                <a:latin typeface="Lucida Console" charset="0"/>
              </a:rPr>
              <a:t>	$t5, 16($t0)</a:t>
            </a:r>
            <a:endParaRPr lang="en-AU" sz="2000" dirty="0">
              <a:latin typeface="Lucida Console" charset="0"/>
            </a:endParaRPr>
          </a:p>
        </p:txBody>
      </p:sp>
      <p:sp>
        <p:nvSpPr>
          <p:cNvPr id="346117" name="AutoShape 5"/>
          <p:cNvSpPr>
            <a:spLocks/>
          </p:cNvSpPr>
          <p:nvPr/>
        </p:nvSpPr>
        <p:spPr bwMode="auto">
          <a:xfrm>
            <a:off x="777875" y="4078288"/>
            <a:ext cx="914400" cy="401637"/>
          </a:xfrm>
          <a:prstGeom prst="borderCallout1">
            <a:avLst>
              <a:gd name="adj1" fmla="val 28458"/>
              <a:gd name="adj2" fmla="val 108333"/>
              <a:gd name="adj3" fmla="val 25296"/>
              <a:gd name="adj4" fmla="val 147917"/>
            </a:avLst>
          </a:prstGeom>
          <a:solidFill>
            <a:srgbClr val="E6B9B8"/>
          </a:solidFill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r>
              <a:rPr lang="en-US" sz="1800"/>
              <a:t>stall</a:t>
            </a:r>
            <a:endParaRPr lang="en-AU" sz="1800"/>
          </a:p>
        </p:txBody>
      </p:sp>
      <p:sp>
        <p:nvSpPr>
          <p:cNvPr id="346118" name="AutoShape 6"/>
          <p:cNvSpPr>
            <a:spLocks/>
          </p:cNvSpPr>
          <p:nvPr/>
        </p:nvSpPr>
        <p:spPr bwMode="auto">
          <a:xfrm>
            <a:off x="777875" y="5157788"/>
            <a:ext cx="914400" cy="401637"/>
          </a:xfrm>
          <a:prstGeom prst="borderCallout1">
            <a:avLst>
              <a:gd name="adj1" fmla="val 28458"/>
              <a:gd name="adj2" fmla="val 108333"/>
              <a:gd name="adj3" fmla="val 25296"/>
              <a:gd name="adj4" fmla="val 147917"/>
            </a:avLst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r>
              <a:rPr lang="en-US" sz="1800"/>
              <a:t>stall</a:t>
            </a:r>
            <a:endParaRPr lang="en-AU" sz="1800"/>
          </a:p>
        </p:txBody>
      </p:sp>
      <p:sp>
        <p:nvSpPr>
          <p:cNvPr id="346119" name="Text Box 7"/>
          <p:cNvSpPr txBox="1">
            <a:spLocks noChangeArrowheads="1"/>
          </p:cNvSpPr>
          <p:nvPr/>
        </p:nvSpPr>
        <p:spPr bwMode="auto">
          <a:xfrm>
            <a:off x="5457825" y="3225800"/>
            <a:ext cx="2794000" cy="258762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defTabSz="628650">
              <a:spcBef>
                <a:spcPct val="20000"/>
              </a:spcBef>
            </a:pPr>
            <a:r>
              <a:rPr lang="en-US" sz="2000" dirty="0" err="1">
                <a:latin typeface="Lucida Console" charset="0"/>
              </a:rPr>
              <a:t>lw</a:t>
            </a:r>
            <a:r>
              <a:rPr lang="en-US" sz="2000" dirty="0">
                <a:latin typeface="Lucida Console" charset="0"/>
              </a:rPr>
              <a:t>	$t1, 0($t0)</a:t>
            </a:r>
          </a:p>
          <a:p>
            <a:pPr algn="l" defTabSz="628650">
              <a:spcBef>
                <a:spcPct val="20000"/>
              </a:spcBef>
            </a:pPr>
            <a:r>
              <a:rPr lang="en-US" sz="2000" dirty="0" err="1">
                <a:latin typeface="Lucida Console" charset="0"/>
              </a:rPr>
              <a:t>lw</a:t>
            </a:r>
            <a:r>
              <a:rPr lang="en-US" sz="2000" dirty="0">
                <a:latin typeface="Lucida Console" charset="0"/>
              </a:rPr>
              <a:t>	</a:t>
            </a:r>
            <a:r>
              <a:rPr lang="en-US" sz="2000" dirty="0">
                <a:solidFill>
                  <a:srgbClr val="FF0000"/>
                </a:solidFill>
                <a:latin typeface="Lucida Console" charset="0"/>
              </a:rPr>
              <a:t>$t2</a:t>
            </a:r>
            <a:r>
              <a:rPr lang="en-US" sz="2000" dirty="0">
                <a:latin typeface="Lucida Console" charset="0"/>
              </a:rPr>
              <a:t>, 4($t0)</a:t>
            </a:r>
          </a:p>
          <a:p>
            <a:pPr algn="l" defTabSz="628650">
              <a:spcBef>
                <a:spcPct val="20000"/>
              </a:spcBef>
            </a:pPr>
            <a:r>
              <a:rPr lang="en-US" sz="2000" dirty="0" err="1">
                <a:latin typeface="Lucida Console" charset="0"/>
              </a:rPr>
              <a:t>lw</a:t>
            </a:r>
            <a:r>
              <a:rPr lang="en-US" sz="2000" dirty="0">
                <a:latin typeface="Lucida Console" charset="0"/>
              </a:rPr>
              <a:t>	</a:t>
            </a:r>
            <a:r>
              <a:rPr lang="en-US" sz="2000" dirty="0">
                <a:solidFill>
                  <a:srgbClr val="FF0000"/>
                </a:solidFill>
                <a:latin typeface="Lucida Console" charset="0"/>
              </a:rPr>
              <a:t>$t4</a:t>
            </a:r>
            <a:r>
              <a:rPr lang="en-US" sz="2000" dirty="0">
                <a:latin typeface="Lucida Console" charset="0"/>
              </a:rPr>
              <a:t>, 8($t0)</a:t>
            </a:r>
          </a:p>
          <a:p>
            <a:pPr algn="l" defTabSz="628650">
              <a:spcBef>
                <a:spcPct val="20000"/>
              </a:spcBef>
            </a:pPr>
            <a:r>
              <a:rPr lang="en-US" sz="2000" dirty="0">
                <a:latin typeface="Lucida Console" charset="0"/>
              </a:rPr>
              <a:t>add	$t3, $t1, </a:t>
            </a:r>
            <a:r>
              <a:rPr lang="en-US" sz="2000" dirty="0">
                <a:solidFill>
                  <a:srgbClr val="FF0000"/>
                </a:solidFill>
                <a:latin typeface="Lucida Console" charset="0"/>
              </a:rPr>
              <a:t>$t2</a:t>
            </a:r>
          </a:p>
          <a:p>
            <a:pPr algn="l" defTabSz="628650">
              <a:spcBef>
                <a:spcPct val="20000"/>
              </a:spcBef>
            </a:pPr>
            <a:r>
              <a:rPr lang="en-US" sz="2000" dirty="0" err="1">
                <a:latin typeface="Lucida Console" charset="0"/>
              </a:rPr>
              <a:t>sw</a:t>
            </a:r>
            <a:r>
              <a:rPr lang="en-US" sz="2000" dirty="0">
                <a:latin typeface="Lucida Console" charset="0"/>
              </a:rPr>
              <a:t>	$t3, 12($t0)</a:t>
            </a:r>
          </a:p>
          <a:p>
            <a:pPr algn="l" defTabSz="628650">
              <a:spcBef>
                <a:spcPct val="20000"/>
              </a:spcBef>
            </a:pPr>
            <a:r>
              <a:rPr lang="en-US" sz="2000" dirty="0">
                <a:latin typeface="Lucida Console" charset="0"/>
              </a:rPr>
              <a:t>add	$t5, $t1, </a:t>
            </a:r>
            <a:r>
              <a:rPr lang="en-US" sz="2000" dirty="0">
                <a:solidFill>
                  <a:srgbClr val="FF0000"/>
                </a:solidFill>
                <a:latin typeface="Lucida Console" charset="0"/>
              </a:rPr>
              <a:t>$t4</a:t>
            </a:r>
          </a:p>
          <a:p>
            <a:pPr algn="l" defTabSz="628650">
              <a:spcBef>
                <a:spcPct val="20000"/>
              </a:spcBef>
            </a:pPr>
            <a:r>
              <a:rPr lang="en-US" sz="2000" dirty="0" err="1">
                <a:latin typeface="Lucida Console" charset="0"/>
              </a:rPr>
              <a:t>sw</a:t>
            </a:r>
            <a:r>
              <a:rPr lang="en-US" sz="2000" dirty="0">
                <a:latin typeface="Lucida Console" charset="0"/>
              </a:rPr>
              <a:t>	$t5, 16($t0)</a:t>
            </a:r>
            <a:endParaRPr lang="en-AU" sz="2000" dirty="0">
              <a:latin typeface="Lucida Console" charset="0"/>
            </a:endParaRPr>
          </a:p>
        </p:txBody>
      </p:sp>
      <p:sp>
        <p:nvSpPr>
          <p:cNvPr id="346120" name="Line 8"/>
          <p:cNvSpPr>
            <a:spLocks noChangeShapeType="1"/>
          </p:cNvSpPr>
          <p:nvPr/>
        </p:nvSpPr>
        <p:spPr bwMode="auto">
          <a:xfrm flipV="1">
            <a:off x="4572000" y="4221163"/>
            <a:ext cx="936625" cy="6477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6121" name="Oval 9"/>
          <p:cNvSpPr>
            <a:spLocks noChangeArrowheads="1"/>
          </p:cNvSpPr>
          <p:nvPr/>
        </p:nvSpPr>
        <p:spPr bwMode="auto">
          <a:xfrm>
            <a:off x="2771775" y="3573463"/>
            <a:ext cx="647700" cy="431800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6122" name="Oval 10"/>
          <p:cNvSpPr>
            <a:spLocks noChangeArrowheads="1"/>
          </p:cNvSpPr>
          <p:nvPr/>
        </p:nvSpPr>
        <p:spPr bwMode="auto">
          <a:xfrm>
            <a:off x="4284663" y="3933825"/>
            <a:ext cx="647700" cy="431800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6123" name="Oval 11"/>
          <p:cNvSpPr>
            <a:spLocks noChangeArrowheads="1"/>
          </p:cNvSpPr>
          <p:nvPr/>
        </p:nvSpPr>
        <p:spPr bwMode="auto">
          <a:xfrm>
            <a:off x="2771775" y="4652963"/>
            <a:ext cx="647700" cy="431800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6124" name="Oval 12"/>
          <p:cNvSpPr>
            <a:spLocks noChangeArrowheads="1"/>
          </p:cNvSpPr>
          <p:nvPr/>
        </p:nvSpPr>
        <p:spPr bwMode="auto">
          <a:xfrm>
            <a:off x="4284663" y="5013325"/>
            <a:ext cx="647700" cy="431800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6125" name="Oval 13"/>
          <p:cNvSpPr>
            <a:spLocks noChangeArrowheads="1"/>
          </p:cNvSpPr>
          <p:nvPr/>
        </p:nvSpPr>
        <p:spPr bwMode="auto">
          <a:xfrm>
            <a:off x="6084888" y="3573463"/>
            <a:ext cx="647700" cy="431800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6126" name="Oval 14"/>
          <p:cNvSpPr>
            <a:spLocks noChangeArrowheads="1"/>
          </p:cNvSpPr>
          <p:nvPr/>
        </p:nvSpPr>
        <p:spPr bwMode="auto">
          <a:xfrm>
            <a:off x="7596188" y="4292600"/>
            <a:ext cx="647700" cy="431800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6127" name="Oval 15"/>
          <p:cNvSpPr>
            <a:spLocks noChangeArrowheads="1"/>
          </p:cNvSpPr>
          <p:nvPr/>
        </p:nvSpPr>
        <p:spPr bwMode="auto">
          <a:xfrm>
            <a:off x="7596188" y="5013325"/>
            <a:ext cx="647700" cy="431800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6128" name="Oval 16"/>
          <p:cNvSpPr>
            <a:spLocks noChangeArrowheads="1"/>
          </p:cNvSpPr>
          <p:nvPr/>
        </p:nvSpPr>
        <p:spPr bwMode="auto">
          <a:xfrm>
            <a:off x="6084888" y="3933825"/>
            <a:ext cx="647700" cy="431800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6129" name="Line 17"/>
          <p:cNvSpPr>
            <a:spLocks noChangeShapeType="1"/>
          </p:cNvSpPr>
          <p:nvPr/>
        </p:nvSpPr>
        <p:spPr bwMode="auto">
          <a:xfrm>
            <a:off x="3409950" y="3819525"/>
            <a:ext cx="879475" cy="2921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6130" name="Line 18"/>
          <p:cNvSpPr>
            <a:spLocks noChangeShapeType="1"/>
          </p:cNvSpPr>
          <p:nvPr/>
        </p:nvSpPr>
        <p:spPr bwMode="auto">
          <a:xfrm>
            <a:off x="3400425" y="4918075"/>
            <a:ext cx="903288" cy="2159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6131" name="Line 19"/>
          <p:cNvSpPr>
            <a:spLocks noChangeShapeType="1"/>
          </p:cNvSpPr>
          <p:nvPr/>
        </p:nvSpPr>
        <p:spPr bwMode="auto">
          <a:xfrm>
            <a:off x="6726238" y="3829050"/>
            <a:ext cx="895350" cy="608013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6132" name="Line 20"/>
          <p:cNvSpPr>
            <a:spLocks noChangeShapeType="1"/>
          </p:cNvSpPr>
          <p:nvPr/>
        </p:nvSpPr>
        <p:spPr bwMode="auto">
          <a:xfrm>
            <a:off x="6654800" y="4287838"/>
            <a:ext cx="966788" cy="846137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6133" name="Text Box 21"/>
          <p:cNvSpPr txBox="1">
            <a:spLocks noChangeArrowheads="1"/>
          </p:cNvSpPr>
          <p:nvPr/>
        </p:nvSpPr>
        <p:spPr bwMode="auto">
          <a:xfrm>
            <a:off x="6300788" y="5876925"/>
            <a:ext cx="1146175" cy="376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/>
              <a:t>11 cycles</a:t>
            </a:r>
            <a:endParaRPr lang="en-AU" sz="1800"/>
          </a:p>
        </p:txBody>
      </p:sp>
      <p:sp>
        <p:nvSpPr>
          <p:cNvPr id="346134" name="Text Box 22"/>
          <p:cNvSpPr txBox="1">
            <a:spLocks noChangeArrowheads="1"/>
          </p:cNvSpPr>
          <p:nvPr/>
        </p:nvSpPr>
        <p:spPr bwMode="auto">
          <a:xfrm>
            <a:off x="2987675" y="5876925"/>
            <a:ext cx="1146175" cy="376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/>
              <a:t>13 cycles</a:t>
            </a:r>
            <a:endParaRPr lang="en-AU" sz="1800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1491" name="Rectangle 3"/>
          <p:cNvSpPr>
            <a:spLocks noChangeArrowheads="1"/>
          </p:cNvSpPr>
          <p:nvPr/>
        </p:nvSpPr>
        <p:spPr bwMode="auto">
          <a:xfrm>
            <a:off x="0" y="1992489"/>
            <a:ext cx="7467600" cy="155632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63500" tIns="25400" rIns="63500" bIns="25400">
            <a:prstTxWarp prst="textNoShape">
              <a:avLst/>
            </a:prstTxWarp>
            <a:spAutoFit/>
          </a:bodyPr>
          <a:lstStyle/>
          <a:p>
            <a:pPr marL="609600" indent="-609600">
              <a:lnSpc>
                <a:spcPct val="85000"/>
              </a:lnSpc>
              <a:spcBef>
                <a:spcPct val="65000"/>
              </a:spcBef>
              <a:buSzPct val="100000"/>
              <a:buFont typeface="+mj-lt"/>
              <a:buAutoNum type="romanUcPeriod"/>
              <a:tabLst>
                <a:tab pos="738188" algn="l"/>
              </a:tabLst>
            </a:pPr>
            <a:r>
              <a:rPr lang="en-US" sz="2400" b="1" dirty="0">
                <a:solidFill>
                  <a:schemeClr val="tx1"/>
                </a:solidFill>
                <a:latin typeface="18 VAG Rounded Bold   07390"/>
              </a:rPr>
              <a:t>Thanks to pipelining, I have </a:t>
            </a:r>
            <a:r>
              <a:rPr lang="en-US" sz="2400" b="1" dirty="0">
                <a:solidFill>
                  <a:srgbClr val="FF0000"/>
                </a:solidFill>
                <a:latin typeface="18 VAG Rounded Bold   07390"/>
              </a:rPr>
              <a:t>reduced the time </a:t>
            </a:r>
            <a:r>
              <a:rPr lang="en-US" sz="2400" b="1" dirty="0">
                <a:solidFill>
                  <a:schemeClr val="tx1"/>
                </a:solidFill>
                <a:latin typeface="18 VAG Rounded Bold   07390"/>
              </a:rPr>
              <a:t>it took me to wash my one shirt.</a:t>
            </a:r>
          </a:p>
          <a:p>
            <a:pPr marL="609600" indent="-609600">
              <a:lnSpc>
                <a:spcPct val="85000"/>
              </a:lnSpc>
              <a:spcBef>
                <a:spcPct val="65000"/>
              </a:spcBef>
              <a:buSzPct val="100000"/>
              <a:buFont typeface="+mj-lt"/>
              <a:buAutoNum type="romanUcPeriod"/>
              <a:tabLst>
                <a:tab pos="738188" algn="l"/>
              </a:tabLst>
            </a:pPr>
            <a:r>
              <a:rPr lang="en-US" sz="2400" b="1" dirty="0">
                <a:solidFill>
                  <a:schemeClr val="tx1"/>
                </a:solidFill>
                <a:latin typeface="18 VAG Rounded Bold   07390"/>
              </a:rPr>
              <a:t>Longer pipelines are </a:t>
            </a:r>
            <a:r>
              <a:rPr lang="en-US" sz="2400" b="1" dirty="0">
                <a:solidFill>
                  <a:srgbClr val="FF0000"/>
                </a:solidFill>
                <a:latin typeface="18 VAG Rounded Bold   07390"/>
              </a:rPr>
              <a:t>always a win</a:t>
            </a:r>
            <a:r>
              <a:rPr lang="en-US" sz="2400" b="1" dirty="0">
                <a:solidFill>
                  <a:schemeClr val="accent2"/>
                </a:solidFill>
                <a:latin typeface="18 VAG Rounded Bold   07390"/>
              </a:rPr>
              <a:t> </a:t>
            </a:r>
            <a:r>
              <a:rPr lang="en-US" sz="2400" b="1" dirty="0">
                <a:solidFill>
                  <a:schemeClr val="tx1"/>
                </a:solidFill>
                <a:latin typeface="18 VAG Rounded Bold   07390"/>
              </a:rPr>
              <a:t>(since less work per stage &amp; a faster clock).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Peer Instruction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62001" y="4243494"/>
          <a:ext cx="8043332" cy="2072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0433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b="1" dirty="0" err="1" smtClean="0">
                          <a:solidFill>
                            <a:srgbClr val="FF0000"/>
                          </a:solidFill>
                        </a:rPr>
                        <a:t>A)(red</a:t>
                      </a:r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)   		I is True</a:t>
                      </a:r>
                      <a:r>
                        <a:rPr lang="en-US" sz="2800" b="1" baseline="0" dirty="0" smtClean="0">
                          <a:solidFill>
                            <a:srgbClr val="FF0000"/>
                          </a:solidFill>
                        </a:rPr>
                        <a:t> and II is True</a:t>
                      </a:r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chemeClr val="accent1"/>
                          </a:solidFill>
                        </a:rPr>
                        <a:t>B</a:t>
                      </a:r>
                      <a:r>
                        <a:rPr lang="en-US" sz="2800" b="1" dirty="0" smtClean="0">
                          <a:solidFill>
                            <a:schemeClr val="accent1"/>
                          </a:solidFill>
                        </a:rPr>
                        <a:t>)(blue) </a:t>
                      </a:r>
                      <a:r>
                        <a:rPr lang="en-US" sz="2800" b="1" dirty="0" smtClean="0">
                          <a:solidFill>
                            <a:schemeClr val="accent1"/>
                          </a:solidFill>
                        </a:rPr>
                        <a:t>	</a:t>
                      </a:r>
                      <a:r>
                        <a:rPr lang="en-US" sz="2800" b="1" dirty="0" smtClean="0">
                          <a:solidFill>
                            <a:schemeClr val="accent1"/>
                          </a:solidFill>
                        </a:rPr>
                        <a:t>      I </a:t>
                      </a:r>
                      <a:r>
                        <a:rPr lang="en-US" sz="2800" b="1" dirty="0" smtClean="0">
                          <a:solidFill>
                            <a:schemeClr val="accent1"/>
                          </a:solidFill>
                        </a:rPr>
                        <a:t>is False and II is True</a:t>
                      </a:r>
                      <a:endParaRPr lang="en-US" sz="280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dirty="0" err="1" smtClean="0">
                          <a:solidFill>
                            <a:srgbClr val="008000"/>
                          </a:solidFill>
                        </a:rPr>
                        <a:t>C)(green</a:t>
                      </a:r>
                      <a:r>
                        <a:rPr lang="en-US" sz="2800" b="1" dirty="0" smtClean="0">
                          <a:solidFill>
                            <a:srgbClr val="008000"/>
                          </a:solidFill>
                        </a:rPr>
                        <a:t>) 	I is True and II is False</a:t>
                      </a:r>
                      <a:endParaRPr lang="en-US" sz="28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dirty="0" err="1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FFFF00"/>
                          </a:solidFill>
                        </a:rPr>
                        <a:t>D)(yellow</a:t>
                      </a:r>
                      <a:r>
                        <a:rPr lang="en-US" sz="2800" b="1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FFFF00"/>
                          </a:solidFill>
                        </a:rPr>
                        <a:t>) 	I is False and II is False </a:t>
                      </a:r>
                      <a:endParaRPr lang="en-US" sz="28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8A429-5ACC-F34A-B92B-10EBFB51D339}" type="datetime1">
              <a:rPr lang="en-US" smtClean="0"/>
              <a:pPr/>
              <a:t>7/26/2011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Summer 2011 </a:t>
            </a:r>
            <a:r>
              <a:rPr lang="en-US" dirty="0" smtClean="0"/>
              <a:t>-- </a:t>
            </a:r>
            <a:r>
              <a:rPr lang="en-US" dirty="0" smtClean="0"/>
              <a:t>Lecture #22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-4704" y="4600222"/>
            <a:ext cx="7467600" cy="155632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63500" tIns="25400" rIns="63500" bIns="25400">
            <a:prstTxWarp prst="textNoShape">
              <a:avLst/>
            </a:prstTxWarp>
            <a:spAutoFit/>
          </a:bodyPr>
          <a:lstStyle/>
          <a:p>
            <a:pPr marL="609600" indent="-609600">
              <a:lnSpc>
                <a:spcPct val="85000"/>
              </a:lnSpc>
              <a:spcBef>
                <a:spcPct val="65000"/>
              </a:spcBef>
              <a:buSzPct val="100000"/>
              <a:buFont typeface="+mj-lt"/>
              <a:buAutoNum type="arabicParenR"/>
              <a:tabLst>
                <a:tab pos="738188" algn="l"/>
              </a:tabLst>
            </a:pPr>
            <a:r>
              <a:rPr lang="en-US" sz="2400" b="1" dirty="0">
                <a:solidFill>
                  <a:schemeClr val="tx1"/>
                </a:solidFill>
                <a:latin typeface="18 VAG Rounded Bold   07390"/>
              </a:rPr>
              <a:t>Thanks to pipelining, I have </a:t>
            </a:r>
            <a:r>
              <a:rPr lang="en-US" sz="2400" b="1" u="sng" dirty="0">
                <a:solidFill>
                  <a:schemeClr val="accent2"/>
                </a:solidFill>
                <a:latin typeface="18 VAG Rounded Bold   07390"/>
              </a:rPr>
              <a:t>reduced the time</a:t>
            </a:r>
            <a:r>
              <a:rPr lang="en-US" sz="2400" b="1" dirty="0">
                <a:solidFill>
                  <a:schemeClr val="accent2"/>
                </a:solidFill>
                <a:latin typeface="18 VAG Rounded Bold   07390"/>
              </a:rPr>
              <a:t> </a:t>
            </a:r>
            <a:r>
              <a:rPr lang="en-US" sz="2400" b="1" dirty="0">
                <a:solidFill>
                  <a:schemeClr val="tx1"/>
                </a:solidFill>
                <a:latin typeface="18 VAG Rounded Bold   07390"/>
              </a:rPr>
              <a:t>it took me to wash my one shirt.</a:t>
            </a:r>
          </a:p>
          <a:p>
            <a:pPr marL="609600" indent="-609600">
              <a:lnSpc>
                <a:spcPct val="85000"/>
              </a:lnSpc>
              <a:spcBef>
                <a:spcPct val="65000"/>
              </a:spcBef>
              <a:buSzPct val="100000"/>
              <a:buFont typeface="+mj-lt"/>
              <a:buAutoNum type="arabicParenR"/>
              <a:tabLst>
                <a:tab pos="738188" algn="l"/>
              </a:tabLst>
            </a:pPr>
            <a:r>
              <a:rPr lang="en-US" sz="2400" b="1" dirty="0">
                <a:solidFill>
                  <a:schemeClr val="tx1"/>
                </a:solidFill>
                <a:latin typeface="18 VAG Rounded Bold   07390"/>
              </a:rPr>
              <a:t>Longer pipelines are </a:t>
            </a:r>
            <a:r>
              <a:rPr lang="en-US" sz="2400" b="1" u="sng" dirty="0">
                <a:solidFill>
                  <a:schemeClr val="accent2"/>
                </a:solidFill>
                <a:latin typeface="18 VAG Rounded Bold   07390"/>
              </a:rPr>
              <a:t>always a win</a:t>
            </a:r>
            <a:r>
              <a:rPr lang="en-US" sz="2400" b="1" dirty="0">
                <a:solidFill>
                  <a:schemeClr val="accent2"/>
                </a:solidFill>
                <a:latin typeface="18 VAG Rounded Bold   07390"/>
              </a:rPr>
              <a:t> </a:t>
            </a:r>
            <a:r>
              <a:rPr lang="en-US" sz="2400" b="1" dirty="0">
                <a:solidFill>
                  <a:schemeClr val="tx1"/>
                </a:solidFill>
                <a:latin typeface="18 VAG Rounded Bold   07390"/>
              </a:rPr>
              <a:t>(since less work per stage &amp; a faster clock).</a:t>
            </a:r>
          </a:p>
        </p:txBody>
      </p:sp>
      <p:sp>
        <p:nvSpPr>
          <p:cNvPr id="2753541" name="Text Box 5"/>
          <p:cNvSpPr txBox="1">
            <a:spLocks noChangeArrowheads="1"/>
          </p:cNvSpPr>
          <p:nvPr/>
        </p:nvSpPr>
        <p:spPr bwMode="auto">
          <a:xfrm>
            <a:off x="990600" y="5149850"/>
            <a:ext cx="3862388" cy="1098550"/>
          </a:xfrm>
          <a:prstGeom prst="rect">
            <a:avLst/>
          </a:prstGeom>
          <a:noFill/>
          <a:ln w="1270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6600" b="1"/>
              <a:t>F A L S E</a:t>
            </a:r>
          </a:p>
        </p:txBody>
      </p:sp>
      <p:sp>
        <p:nvSpPr>
          <p:cNvPr id="2753542" name="Text Box 6"/>
          <p:cNvSpPr txBox="1">
            <a:spLocks noChangeArrowheads="1"/>
          </p:cNvSpPr>
          <p:nvPr/>
        </p:nvSpPr>
        <p:spPr bwMode="auto">
          <a:xfrm>
            <a:off x="990600" y="4267200"/>
            <a:ext cx="3862388" cy="1098550"/>
          </a:xfrm>
          <a:prstGeom prst="rect">
            <a:avLst/>
          </a:prstGeom>
          <a:noFill/>
          <a:ln w="1270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6600" b="1"/>
              <a:t>F A L S E</a:t>
            </a:r>
          </a:p>
        </p:txBody>
      </p:sp>
      <p:sp>
        <p:nvSpPr>
          <p:cNvPr id="2753543" name="Text Box 7"/>
          <p:cNvSpPr txBox="1">
            <a:spLocks noChangeArrowheads="1"/>
          </p:cNvSpPr>
          <p:nvPr/>
        </p:nvSpPr>
        <p:spPr bwMode="auto">
          <a:xfrm>
            <a:off x="757238" y="2374851"/>
            <a:ext cx="7929562" cy="45140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marL="514350" indent="-514350">
              <a:lnSpc>
                <a:spcPct val="80000"/>
              </a:lnSpc>
              <a:buFont typeface="+mj-lt"/>
              <a:buAutoNum type="arabicParenR"/>
            </a:pPr>
            <a:r>
              <a:rPr lang="en-US" sz="2800" b="1" u="sng" dirty="0">
                <a:solidFill>
                  <a:srgbClr val="FF0000"/>
                </a:solidFill>
                <a:latin typeface="18 VAG Rounded Bold   07390"/>
              </a:rPr>
              <a:t>Throughput</a:t>
            </a:r>
            <a:r>
              <a:rPr lang="en-US" sz="2800" b="1" dirty="0">
                <a:solidFill>
                  <a:srgbClr val="FF0000"/>
                </a:solidFill>
                <a:latin typeface="18 VAG Rounded Bold   07390"/>
              </a:rPr>
              <a:t> better, not</a:t>
            </a:r>
            <a:r>
              <a:rPr lang="en-US" sz="2800" b="1" dirty="0" smtClean="0">
                <a:solidFill>
                  <a:srgbClr val="FF0000"/>
                </a:solidFill>
                <a:latin typeface="18 VAG Rounded Bold   07390"/>
              </a:rPr>
              <a:t> latency!</a:t>
            </a:r>
            <a:endParaRPr lang="en-US" sz="2800" b="1" dirty="0">
              <a:solidFill>
                <a:srgbClr val="FF0000"/>
              </a:solidFill>
              <a:latin typeface="18 VAG Rounded Bold   07390"/>
            </a:endParaRPr>
          </a:p>
        </p:txBody>
      </p:sp>
      <p:sp>
        <p:nvSpPr>
          <p:cNvPr id="2753544" name="Rectangle 8"/>
          <p:cNvSpPr>
            <a:spLocks noChangeArrowheads="1"/>
          </p:cNvSpPr>
          <p:nvPr/>
        </p:nvSpPr>
        <p:spPr bwMode="auto">
          <a:xfrm>
            <a:off x="762000" y="2990801"/>
            <a:ext cx="7870825" cy="8191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marL="514350" indent="-514350">
              <a:lnSpc>
                <a:spcPct val="90000"/>
              </a:lnSpc>
              <a:buFont typeface="+mj-lt"/>
              <a:buAutoNum type="arabicParenR" startAt="2"/>
            </a:pPr>
            <a:r>
              <a:rPr lang="en-US" sz="2600" b="1" dirty="0">
                <a:solidFill>
                  <a:srgbClr val="FF0000"/>
                </a:solidFill>
                <a:latin typeface="18 VAG Rounded Bold   07390"/>
              </a:rPr>
              <a:t>“…longer pipelines do usually mean faster </a:t>
            </a:r>
            <a:r>
              <a:rPr lang="en-US" sz="2600" b="1" dirty="0" smtClean="0">
                <a:solidFill>
                  <a:srgbClr val="FF0000"/>
                </a:solidFill>
                <a:latin typeface="18 VAG Rounded Bold   07390"/>
              </a:rPr>
              <a:t>clock rate, </a:t>
            </a:r>
            <a:r>
              <a:rPr lang="en-US" sz="2600" b="1" dirty="0">
                <a:solidFill>
                  <a:srgbClr val="FF0000"/>
                </a:solidFill>
                <a:latin typeface="18 VAG Rounded Bold   07390"/>
              </a:rPr>
              <a:t>but</a:t>
            </a:r>
            <a:r>
              <a:rPr lang="en-US" sz="2600" b="1" dirty="0" smtClean="0">
                <a:solidFill>
                  <a:srgbClr val="FF0000"/>
                </a:solidFill>
                <a:latin typeface="18 VAG Rounded Bold   07390"/>
              </a:rPr>
              <a:t> hazards can cause </a:t>
            </a:r>
            <a:r>
              <a:rPr lang="en-US" sz="2600" b="1" dirty="0">
                <a:solidFill>
                  <a:srgbClr val="FF0000"/>
                </a:solidFill>
                <a:latin typeface="18 VAG Rounded Bold   07390"/>
              </a:rPr>
              <a:t>problems!”</a:t>
            </a:r>
            <a:endParaRPr lang="en-US" sz="2800" b="1" dirty="0">
              <a:solidFill>
                <a:srgbClr val="FF0000"/>
              </a:solidFill>
              <a:latin typeface="18 VAG Rounded Bold   07390"/>
            </a:endParaRPr>
          </a:p>
        </p:txBody>
      </p:sp>
      <p:sp>
        <p:nvSpPr>
          <p:cNvPr id="2753546" name="AutoShape 10"/>
          <p:cNvSpPr>
            <a:spLocks noChangeArrowheads="1"/>
          </p:cNvSpPr>
          <p:nvPr/>
        </p:nvSpPr>
        <p:spPr bwMode="auto">
          <a:xfrm>
            <a:off x="7505700" y="4841875"/>
            <a:ext cx="1409700" cy="339725"/>
          </a:xfrm>
          <a:prstGeom prst="roundRect">
            <a:avLst>
              <a:gd name="adj" fmla="val 16667"/>
            </a:avLst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Peer Instruction Answer</a:t>
            </a:r>
            <a:endParaRPr lang="en-US" dirty="0"/>
          </a:p>
        </p:txBody>
      </p:sp>
      <p:sp>
        <p:nvSpPr>
          <p:cNvPr id="13" name="Rectangle 4"/>
          <p:cNvSpPr>
            <a:spLocks noChangeArrowheads="1"/>
          </p:cNvSpPr>
          <p:nvPr/>
        </p:nvSpPr>
        <p:spPr bwMode="auto">
          <a:xfrm>
            <a:off x="7556500" y="4495800"/>
            <a:ext cx="1371600" cy="17033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</a:bodyPr>
          <a:lstStyle/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   12</a:t>
            </a: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a) </a:t>
            </a:r>
            <a:r>
              <a:rPr lang="en-US" sz="2400" b="1">
                <a:latin typeface="Courier New" pitchFamily="-65" charset="0"/>
              </a:rPr>
              <a:t>FF</a:t>
            </a:r>
            <a:endParaRPr lang="en-US" sz="2400" b="1">
              <a:solidFill>
                <a:schemeClr val="tx1"/>
              </a:solidFill>
              <a:latin typeface="Courier New" pitchFamily="-65" charset="0"/>
            </a:endParaRP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b) </a:t>
            </a:r>
            <a:r>
              <a:rPr lang="en-US" sz="2400" b="1">
                <a:latin typeface="Courier New" pitchFamily="-65" charset="0"/>
              </a:rPr>
              <a:t>F</a:t>
            </a:r>
            <a:r>
              <a:rPr lang="en-US" sz="2400" b="1">
                <a:solidFill>
                  <a:srgbClr val="EA157A"/>
                </a:solidFill>
                <a:latin typeface="Courier New" pitchFamily="-65" charset="0"/>
              </a:rPr>
              <a:t>T</a:t>
            </a: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c) </a:t>
            </a:r>
            <a:r>
              <a:rPr lang="en-US" sz="2400" b="1">
                <a:solidFill>
                  <a:srgbClr val="EA157A"/>
                </a:solidFill>
                <a:latin typeface="Courier New" pitchFamily="-65" charset="0"/>
              </a:rPr>
              <a:t>T</a:t>
            </a:r>
            <a:r>
              <a:rPr lang="en-US" sz="2400" b="1">
                <a:latin typeface="Courier New" pitchFamily="-65" charset="0"/>
              </a:rPr>
              <a:t>F</a:t>
            </a:r>
            <a:endParaRPr lang="en-US" sz="2400" b="1">
              <a:solidFill>
                <a:schemeClr val="tx1"/>
              </a:solidFill>
              <a:latin typeface="Courier New" pitchFamily="-65" charset="0"/>
            </a:endParaRP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d) </a:t>
            </a:r>
            <a:r>
              <a:rPr lang="en-US" sz="2400" b="1">
                <a:solidFill>
                  <a:srgbClr val="EA157A"/>
                </a:solidFill>
                <a:latin typeface="Courier New" pitchFamily="-65" charset="0"/>
              </a:rPr>
              <a:t>TT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9A067-DEAB-9043-81B4-0637EEF8A6ED}" type="datetime1">
              <a:rPr lang="en-US" smtClean="0"/>
              <a:pPr/>
              <a:t>7/26/2011</a:t>
            </a:fld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38</a:t>
            </a:fld>
            <a:endParaRPr lang="en-US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Summer 2011 </a:t>
            </a:r>
            <a:r>
              <a:rPr lang="en-US" dirty="0" smtClean="0"/>
              <a:t>-- </a:t>
            </a:r>
            <a:r>
              <a:rPr lang="en-US" dirty="0" smtClean="0"/>
              <a:t>Lecture #22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53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53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53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53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53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53541" grpId="0" autoUpdateAnimBg="0"/>
      <p:bldP spid="2753542" grpId="0" autoUpdateAnimBg="0"/>
      <p:bldP spid="2753543" grpId="0" autoUpdateAnimBg="0"/>
      <p:bldP spid="2753544" grpId="0" autoUpdateAnimBg="0"/>
      <p:bldP spid="2753546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03200" y="729190"/>
            <a:ext cx="8712200" cy="2555875"/>
          </a:xfrm>
        </p:spPr>
        <p:txBody>
          <a:bodyPr>
            <a:normAutofit/>
          </a:bodyPr>
          <a:lstStyle/>
          <a:p>
            <a:pPr marL="457200" lvl="1" indent="0">
              <a:buNone/>
              <a:tabLst>
                <a:tab pos="2116138" algn="l"/>
                <a:tab pos="5486400" algn="l"/>
              </a:tabLst>
            </a:pPr>
            <a:r>
              <a:rPr lang="en-US" dirty="0" smtClean="0">
                <a:latin typeface="+mj-lt"/>
                <a:cs typeface="Courier New"/>
              </a:rPr>
              <a:t>For each code sequence, chose whether </a:t>
            </a:r>
            <a:br>
              <a:rPr lang="en-US" dirty="0" smtClean="0">
                <a:latin typeface="+mj-lt"/>
                <a:cs typeface="Courier New"/>
              </a:rPr>
            </a:br>
            <a:r>
              <a:rPr lang="en-US" dirty="0" smtClean="0">
                <a:latin typeface="+mj-lt"/>
                <a:cs typeface="Courier New"/>
              </a:rPr>
              <a:t>I. It must stall</a:t>
            </a:r>
            <a:br>
              <a:rPr lang="en-US" dirty="0" smtClean="0">
                <a:latin typeface="+mj-lt"/>
                <a:cs typeface="Courier New"/>
              </a:rPr>
            </a:br>
            <a:r>
              <a:rPr lang="en-US" dirty="0" smtClean="0">
                <a:latin typeface="+mj-lt"/>
                <a:cs typeface="Courier New"/>
              </a:rPr>
              <a:t>II. It can avoid stalls using only forwarding</a:t>
            </a:r>
            <a:br>
              <a:rPr lang="en-US" dirty="0" smtClean="0">
                <a:latin typeface="+mj-lt"/>
                <a:cs typeface="Courier New"/>
              </a:rPr>
            </a:br>
            <a:r>
              <a:rPr lang="en-US" dirty="0" smtClean="0">
                <a:latin typeface="+mj-lt"/>
                <a:cs typeface="Courier New"/>
              </a:rPr>
              <a:t>III. It can execute without stalling or forwarding</a:t>
            </a:r>
          </a:p>
          <a:p>
            <a:pPr marL="457200" lvl="1" indent="0">
              <a:buNone/>
              <a:tabLst>
                <a:tab pos="2116138" algn="l"/>
                <a:tab pos="5486400" algn="l"/>
              </a:tabLst>
            </a:pPr>
            <a:endParaRPr lang="en-US" sz="800" dirty="0" smtClean="0">
              <a:latin typeface="+mj-lt"/>
              <a:cs typeface="Courier New"/>
            </a:endParaRPr>
          </a:p>
          <a:p>
            <a:pPr>
              <a:lnSpc>
                <a:spcPct val="65000"/>
              </a:lnSpc>
              <a:buFont typeface="Times" charset="0"/>
              <a:buNone/>
            </a:pPr>
            <a:endParaRPr lang="en-US" sz="2800" b="1" dirty="0">
              <a:solidFill>
                <a:schemeClr val="accent2"/>
              </a:solidFill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title"/>
          </p:nvPr>
        </p:nvSpPr>
        <p:spPr>
          <a:xfrm>
            <a:off x="609599" y="211138"/>
            <a:ext cx="7958667" cy="4746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Peer Question: Stall, Forward, OK? 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745067" y="4241806"/>
          <a:ext cx="7823199" cy="2072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79022"/>
                <a:gridCol w="4344177"/>
              </a:tblGrid>
              <a:tr h="370840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Red: </a:t>
                      </a:r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1 </a:t>
                      </a:r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II, </a:t>
                      </a:r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2 </a:t>
                      </a:r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II, </a:t>
                      </a:r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3 </a:t>
                      </a:r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III</a:t>
                      </a:r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White: 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1 I, 2 I, 3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</a:rPr>
                        <a:t> II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3366FF"/>
                          </a:solidFill>
                        </a:rPr>
                        <a:t>Blue: 1</a:t>
                      </a:r>
                      <a:r>
                        <a:rPr lang="en-US" sz="2800" b="1" baseline="0" dirty="0" smtClean="0">
                          <a:solidFill>
                            <a:srgbClr val="3366FF"/>
                          </a:solidFill>
                        </a:rPr>
                        <a:t> II, 2 </a:t>
                      </a:r>
                      <a:r>
                        <a:rPr lang="en-US" sz="2800" b="1" baseline="0" dirty="0" smtClean="0">
                          <a:solidFill>
                            <a:srgbClr val="3366FF"/>
                          </a:solidFill>
                        </a:rPr>
                        <a:t>III, </a:t>
                      </a:r>
                      <a:r>
                        <a:rPr lang="en-US" sz="2800" b="1" baseline="0" dirty="0" smtClean="0">
                          <a:solidFill>
                            <a:srgbClr val="3366FF"/>
                          </a:solidFill>
                        </a:rPr>
                        <a:t>3 III</a:t>
                      </a:r>
                      <a:endParaRPr lang="en-US" sz="2800" dirty="0">
                        <a:solidFill>
                          <a:srgbClr val="3366FF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008000"/>
                          </a:solidFill>
                        </a:rPr>
                        <a:t>Green: 1 I, 2 I, 3 III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chemeClr val="accent4"/>
                          </a:solidFill>
                        </a:rPr>
                        <a:t>Purple: All II (must forward)</a:t>
                      </a:r>
                      <a:endParaRPr lang="en-US" sz="2800" dirty="0">
                        <a:solidFill>
                          <a:schemeClr val="accent4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FFFF00"/>
                          </a:solidFill>
                        </a:rPr>
                        <a:t>Yellow: 1 I, 2 II, 3 III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 smtClean="0">
                        <a:solidFill>
                          <a:srgbClr val="CCFFCC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C4416-B646-834E-8543-A40DA41A35E9}" type="datetime1">
              <a:rPr lang="en-US" smtClean="0"/>
              <a:pPr/>
              <a:t>7/27/2011</a:t>
            </a:fld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39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#21</a:t>
            </a:r>
            <a:endParaRPr lang="en-US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626535" y="2446866"/>
          <a:ext cx="8043332" cy="1676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11265"/>
                <a:gridCol w="2517933"/>
                <a:gridCol w="3014134"/>
              </a:tblGrid>
              <a:tr h="440009">
                <a:tc>
                  <a:txBody>
                    <a:bodyPr/>
                    <a:lstStyle/>
                    <a:p>
                      <a:pPr algn="l">
                        <a:tabLst>
                          <a:tab pos="627063" algn="l"/>
                        </a:tabLst>
                      </a:pPr>
                      <a:r>
                        <a:rPr lang="en-US" sz="2800" baseline="0" dirty="0" smtClean="0">
                          <a:latin typeface="+mn-lt"/>
                        </a:rPr>
                        <a:t>1:</a:t>
                      </a:r>
                    </a:p>
                    <a:p>
                      <a:pPr algn="l">
                        <a:tabLst>
                          <a:tab pos="627063" algn="l"/>
                        </a:tabLst>
                      </a:pPr>
                      <a:r>
                        <a:rPr lang="en-US" sz="2000" baseline="0" dirty="0" err="1" smtClean="0">
                          <a:latin typeface="Courier New"/>
                          <a:cs typeface="Courier New"/>
                        </a:rPr>
                        <a:t>lw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Courier New"/>
                          <a:ea typeface="+mn-ea"/>
                          <a:cs typeface="Courier New"/>
                        </a:rPr>
                        <a:t>	</a:t>
                      </a:r>
                      <a:r>
                        <a:rPr lang="en-US" sz="2000" baseline="0" dirty="0" smtClean="0">
                          <a:latin typeface="Courier New"/>
                          <a:cs typeface="Courier New"/>
                        </a:rPr>
                        <a:t>$t0,0($t0)</a:t>
                      </a:r>
                    </a:p>
                    <a:p>
                      <a:pPr algn="l">
                        <a:tabLst>
                          <a:tab pos="627063" algn="l"/>
                        </a:tabLst>
                      </a:pPr>
                      <a:r>
                        <a:rPr lang="en-US" sz="2000" baseline="0" dirty="0" smtClean="0">
                          <a:latin typeface="Courier New"/>
                          <a:cs typeface="Courier New"/>
                        </a:rPr>
                        <a:t>add $t1,$t0,$t0</a:t>
                      </a:r>
                      <a:endParaRPr lang="en-US" sz="2000" dirty="0">
                        <a:solidFill>
                          <a:srgbClr val="00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2:</a:t>
                      </a:r>
                    </a:p>
                    <a:p>
                      <a:r>
                        <a:rPr lang="en-US" sz="2000" kern="1200" baseline="0" dirty="0" smtClean="0">
                          <a:solidFill>
                            <a:schemeClr val="tx1"/>
                          </a:solidFill>
                          <a:latin typeface="Courier New"/>
                          <a:ea typeface="+mn-ea"/>
                          <a:cs typeface="Courier New"/>
                        </a:rPr>
                        <a:t>add $t1,$t0,$t0</a:t>
                      </a:r>
                    </a:p>
                    <a:p>
                      <a:r>
                        <a:rPr lang="en-US" sz="2000" kern="1200" baseline="0" dirty="0" smtClean="0">
                          <a:solidFill>
                            <a:schemeClr val="tx1"/>
                          </a:solidFill>
                          <a:latin typeface="Courier New"/>
                          <a:ea typeface="+mn-ea"/>
                          <a:cs typeface="Courier New"/>
                        </a:rPr>
                        <a:t>addi $t2,$</a:t>
                      </a:r>
                      <a:r>
                        <a:rPr lang="en-US" sz="2000" kern="1200" baseline="0" dirty="0" smtClean="0">
                          <a:solidFill>
                            <a:schemeClr val="tx1"/>
                          </a:solidFill>
                          <a:latin typeface="Courier New"/>
                          <a:ea typeface="+mn-ea"/>
                          <a:cs typeface="Courier New"/>
                        </a:rPr>
                        <a:t>t0,5</a:t>
                      </a:r>
                      <a:endParaRPr lang="en-US" sz="2000" kern="1200" baseline="0" dirty="0" smtClean="0">
                        <a:solidFill>
                          <a:schemeClr val="tx1"/>
                        </a:solidFill>
                        <a:latin typeface="Courier New"/>
                        <a:ea typeface="+mn-ea"/>
                        <a:cs typeface="Courier New"/>
                      </a:endParaRPr>
                    </a:p>
                    <a:p>
                      <a:r>
                        <a:rPr lang="en-US" sz="2000" kern="1200" baseline="0" dirty="0" smtClean="0">
                          <a:solidFill>
                            <a:schemeClr val="tx1"/>
                          </a:solidFill>
                          <a:latin typeface="Courier New"/>
                          <a:ea typeface="+mn-ea"/>
                          <a:cs typeface="Courier New"/>
                        </a:rPr>
                        <a:t>addi $t4,$</a:t>
                      </a:r>
                      <a:r>
                        <a:rPr lang="en-US" sz="2000" kern="1200" baseline="0" dirty="0" smtClean="0">
                          <a:solidFill>
                            <a:schemeClr val="tx1"/>
                          </a:solidFill>
                          <a:latin typeface="Courier New"/>
                          <a:ea typeface="+mn-ea"/>
                          <a:cs typeface="Courier New"/>
                        </a:rPr>
                        <a:t>t1,5</a:t>
                      </a:r>
                      <a:endParaRPr lang="en-US" sz="2000" dirty="0">
                        <a:solidFill>
                          <a:srgbClr val="00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tabLst>
                          <a:tab pos="338138" algn="l"/>
                        </a:tabLst>
                      </a:pPr>
                      <a:r>
                        <a:rPr lang="en-US" sz="2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3: 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ourier New"/>
                        </a:rPr>
                        <a:t>	</a:t>
                      </a:r>
                      <a:r>
                        <a:rPr lang="en-US" sz="2000" kern="1200" baseline="0" dirty="0" smtClean="0">
                          <a:solidFill>
                            <a:schemeClr val="tx1"/>
                          </a:solidFill>
                          <a:latin typeface="Courier New"/>
                          <a:ea typeface="+mn-ea"/>
                          <a:cs typeface="Courier New"/>
                        </a:rPr>
                        <a:t>addi $t1,$</a:t>
                      </a:r>
                      <a:r>
                        <a:rPr lang="en-US" sz="2000" kern="1200" baseline="0" dirty="0" smtClean="0">
                          <a:solidFill>
                            <a:schemeClr val="tx1"/>
                          </a:solidFill>
                          <a:latin typeface="Courier New"/>
                          <a:ea typeface="+mn-ea"/>
                          <a:cs typeface="Courier New"/>
                        </a:rPr>
                        <a:t>t0,1</a:t>
                      </a:r>
                      <a:endParaRPr lang="en-US" sz="2000" kern="1200" baseline="0" dirty="0" smtClean="0">
                        <a:solidFill>
                          <a:schemeClr val="tx1"/>
                        </a:solidFill>
                        <a:latin typeface="Courier New"/>
                        <a:ea typeface="+mn-ea"/>
                        <a:cs typeface="Courier New"/>
                      </a:endParaRPr>
                    </a:p>
                    <a:p>
                      <a:pPr>
                        <a:tabLst>
                          <a:tab pos="338138" algn="l"/>
                        </a:tabLst>
                      </a:pP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Courier New"/>
                          <a:ea typeface="+mn-ea"/>
                          <a:cs typeface="Courier New"/>
                        </a:rPr>
                        <a:t>	</a:t>
                      </a:r>
                      <a:r>
                        <a:rPr lang="en-US" sz="2000" kern="1200" baseline="0" dirty="0" smtClean="0">
                          <a:solidFill>
                            <a:schemeClr val="tx1"/>
                          </a:solidFill>
                          <a:latin typeface="Courier New"/>
                          <a:ea typeface="+mn-ea"/>
                          <a:cs typeface="Courier New"/>
                        </a:rPr>
                        <a:t>addi $t2,$</a:t>
                      </a:r>
                      <a:r>
                        <a:rPr lang="en-US" sz="2000" kern="1200" baseline="0" dirty="0" smtClean="0">
                          <a:solidFill>
                            <a:schemeClr val="tx1"/>
                          </a:solidFill>
                          <a:latin typeface="Courier New"/>
                          <a:ea typeface="+mn-ea"/>
                          <a:cs typeface="Courier New"/>
                        </a:rPr>
                        <a:t>t0,2</a:t>
                      </a:r>
                      <a:endParaRPr lang="en-US" sz="2000" kern="1200" baseline="0" dirty="0" smtClean="0">
                        <a:solidFill>
                          <a:schemeClr val="tx1"/>
                        </a:solidFill>
                        <a:latin typeface="Courier New"/>
                        <a:ea typeface="+mn-ea"/>
                        <a:cs typeface="Courier New"/>
                      </a:endParaRPr>
                    </a:p>
                    <a:p>
                      <a:pPr>
                        <a:tabLst>
                          <a:tab pos="338138" algn="l"/>
                        </a:tabLst>
                      </a:pP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Courier New"/>
                          <a:ea typeface="+mn-ea"/>
                          <a:cs typeface="Courier New"/>
                        </a:rPr>
                        <a:t>	</a:t>
                      </a:r>
                      <a:r>
                        <a:rPr lang="en-US" sz="2000" kern="1200" baseline="0" dirty="0" smtClean="0">
                          <a:solidFill>
                            <a:schemeClr val="tx1"/>
                          </a:solidFill>
                          <a:latin typeface="Courier New"/>
                          <a:ea typeface="+mn-ea"/>
                          <a:cs typeface="Courier New"/>
                        </a:rPr>
                        <a:t>addi $t3,$</a:t>
                      </a:r>
                      <a:r>
                        <a:rPr lang="en-US" sz="2000" kern="1200" baseline="0" dirty="0" smtClean="0">
                          <a:solidFill>
                            <a:schemeClr val="tx1"/>
                          </a:solidFill>
                          <a:latin typeface="Courier New"/>
                          <a:ea typeface="+mn-ea"/>
                          <a:cs typeface="Courier New"/>
                        </a:rPr>
                        <a:t>t0,2</a:t>
                      </a:r>
                      <a:endParaRPr lang="en-US" sz="2000" kern="1200" baseline="0" dirty="0" smtClean="0">
                        <a:solidFill>
                          <a:schemeClr val="tx1"/>
                        </a:solidFill>
                        <a:latin typeface="Courier New"/>
                        <a:ea typeface="+mn-ea"/>
                        <a:cs typeface="Courier New"/>
                      </a:endParaRPr>
                    </a:p>
                    <a:p>
                      <a:pPr>
                        <a:tabLst>
                          <a:tab pos="338138" algn="l"/>
                        </a:tabLst>
                      </a:pP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Courier New"/>
                          <a:ea typeface="+mn-ea"/>
                          <a:cs typeface="Courier New"/>
                        </a:rPr>
                        <a:t>	</a:t>
                      </a:r>
                      <a:r>
                        <a:rPr lang="en-US" sz="2000" kern="1200" baseline="0" dirty="0" smtClean="0">
                          <a:solidFill>
                            <a:schemeClr val="tx1"/>
                          </a:solidFill>
                          <a:latin typeface="Courier New"/>
                          <a:ea typeface="+mn-ea"/>
                          <a:cs typeface="Courier New"/>
                        </a:rPr>
                        <a:t>addi $t3,$</a:t>
                      </a:r>
                      <a:r>
                        <a:rPr lang="en-US" sz="2000" kern="1200" baseline="0" dirty="0" smtClean="0">
                          <a:solidFill>
                            <a:schemeClr val="tx1"/>
                          </a:solidFill>
                          <a:latin typeface="Courier New"/>
                          <a:ea typeface="+mn-ea"/>
                          <a:cs typeface="Courier New"/>
                        </a:rPr>
                        <a:t>t0,4</a:t>
                      </a:r>
                      <a:endParaRPr lang="en-US" sz="2000" kern="1200" baseline="0" dirty="0" smtClean="0">
                        <a:solidFill>
                          <a:schemeClr val="tx1"/>
                        </a:solidFill>
                        <a:latin typeface="Courier New"/>
                        <a:ea typeface="+mn-ea"/>
                        <a:cs typeface="Courier New"/>
                      </a:endParaRPr>
                    </a:p>
                    <a:p>
                      <a:pPr>
                        <a:tabLst>
                          <a:tab pos="338138" algn="l"/>
                        </a:tabLst>
                      </a:pP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Courier New"/>
                          <a:ea typeface="+mn-ea"/>
                          <a:cs typeface="Courier New"/>
                        </a:rPr>
                        <a:t>	</a:t>
                      </a:r>
                      <a:r>
                        <a:rPr lang="en-US" sz="2000" kern="1200" baseline="0" dirty="0" smtClean="0">
                          <a:solidFill>
                            <a:schemeClr val="tx1"/>
                          </a:solidFill>
                          <a:latin typeface="Courier New"/>
                          <a:ea typeface="+mn-ea"/>
                          <a:cs typeface="Courier New"/>
                        </a:rPr>
                        <a:t>addi $t5,$</a:t>
                      </a:r>
                      <a:r>
                        <a:rPr lang="en-US" sz="2000" kern="1200" baseline="0" dirty="0" smtClean="0">
                          <a:solidFill>
                            <a:schemeClr val="tx1"/>
                          </a:solidFill>
                          <a:latin typeface="Courier New"/>
                          <a:ea typeface="+mn-ea"/>
                          <a:cs typeface="Courier New"/>
                        </a:rPr>
                        <a:t>t1,5</a:t>
                      </a:r>
                      <a:endParaRPr lang="en-US" sz="2000" dirty="0">
                        <a:solidFill>
                          <a:srgbClr val="00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42900" y="2071688"/>
            <a:ext cx="576263" cy="4786312"/>
            <a:chOff x="216" y="876"/>
            <a:chExt cx="363" cy="3015"/>
          </a:xfrm>
        </p:grpSpPr>
        <p:sp>
          <p:nvSpPr>
            <p:cNvPr id="2733060" name="Rectangle 4"/>
            <p:cNvSpPr>
              <a:spLocks noChangeArrowheads="1"/>
            </p:cNvSpPr>
            <p:nvPr/>
          </p:nvSpPr>
          <p:spPr bwMode="auto">
            <a:xfrm>
              <a:off x="216" y="876"/>
              <a:ext cx="288" cy="301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I</a:t>
              </a:r>
            </a:p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n</a:t>
              </a:r>
            </a:p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s</a:t>
              </a:r>
            </a:p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t</a:t>
              </a:r>
            </a:p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r.</a:t>
              </a:r>
            </a:p>
            <a:p>
              <a:pPr algn="ctr"/>
              <a:endParaRPr lang="en-US" sz="2800" b="1">
                <a:solidFill>
                  <a:schemeClr val="tx1"/>
                </a:solidFill>
                <a:latin typeface="Arial" pitchFamily="-65" charset="0"/>
              </a:endParaRPr>
            </a:p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O</a:t>
              </a:r>
            </a:p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r</a:t>
              </a:r>
            </a:p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d</a:t>
              </a:r>
            </a:p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e</a:t>
              </a:r>
            </a:p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r</a:t>
              </a:r>
            </a:p>
          </p:txBody>
        </p:sp>
        <p:sp>
          <p:nvSpPr>
            <p:cNvPr id="2733061" name="Line 5"/>
            <p:cNvSpPr>
              <a:spLocks noChangeShapeType="1"/>
            </p:cNvSpPr>
            <p:nvPr/>
          </p:nvSpPr>
          <p:spPr bwMode="auto">
            <a:xfrm>
              <a:off x="579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881063" y="2747963"/>
            <a:ext cx="1090612" cy="3317875"/>
            <a:chOff x="555" y="1302"/>
            <a:chExt cx="687" cy="2090"/>
          </a:xfrm>
        </p:grpSpPr>
        <p:sp>
          <p:nvSpPr>
            <p:cNvPr id="2733063" name="Rectangle 7"/>
            <p:cNvSpPr>
              <a:spLocks noChangeArrowheads="1"/>
            </p:cNvSpPr>
            <p:nvPr/>
          </p:nvSpPr>
          <p:spPr bwMode="auto">
            <a:xfrm>
              <a:off x="579" y="1302"/>
              <a:ext cx="649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Load</a:t>
              </a:r>
            </a:p>
          </p:txBody>
        </p:sp>
        <p:sp>
          <p:nvSpPr>
            <p:cNvPr id="2733064" name="Rectangle 8"/>
            <p:cNvSpPr>
              <a:spLocks noChangeArrowheads="1"/>
            </p:cNvSpPr>
            <p:nvPr/>
          </p:nvSpPr>
          <p:spPr bwMode="auto">
            <a:xfrm>
              <a:off x="563" y="1718"/>
              <a:ext cx="549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Add</a:t>
              </a:r>
            </a:p>
          </p:txBody>
        </p:sp>
        <p:sp>
          <p:nvSpPr>
            <p:cNvPr id="2733065" name="Rectangle 9"/>
            <p:cNvSpPr>
              <a:spLocks noChangeArrowheads="1"/>
            </p:cNvSpPr>
            <p:nvPr/>
          </p:nvSpPr>
          <p:spPr bwMode="auto">
            <a:xfrm>
              <a:off x="555" y="2182"/>
              <a:ext cx="687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Store</a:t>
              </a:r>
            </a:p>
          </p:txBody>
        </p:sp>
        <p:sp>
          <p:nvSpPr>
            <p:cNvPr id="2733066" name="Rectangle 10"/>
            <p:cNvSpPr>
              <a:spLocks noChangeArrowheads="1"/>
            </p:cNvSpPr>
            <p:nvPr/>
          </p:nvSpPr>
          <p:spPr bwMode="auto">
            <a:xfrm>
              <a:off x="598" y="2612"/>
              <a:ext cx="537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Sub</a:t>
              </a:r>
            </a:p>
          </p:txBody>
        </p:sp>
        <p:sp>
          <p:nvSpPr>
            <p:cNvPr id="2733067" name="Rectangle 11"/>
            <p:cNvSpPr>
              <a:spLocks noChangeArrowheads="1"/>
            </p:cNvSpPr>
            <p:nvPr/>
          </p:nvSpPr>
          <p:spPr bwMode="auto">
            <a:xfrm>
              <a:off x="587" y="3067"/>
              <a:ext cx="375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Or</a:t>
              </a:r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2743200" y="2141538"/>
            <a:ext cx="4800600" cy="4470400"/>
            <a:chOff x="1728" y="920"/>
            <a:chExt cx="3024" cy="2816"/>
          </a:xfrm>
        </p:grpSpPr>
        <p:sp>
          <p:nvSpPr>
            <p:cNvPr id="2733069" name="Line 13"/>
            <p:cNvSpPr>
              <a:spLocks noChangeShapeType="1"/>
            </p:cNvSpPr>
            <p:nvPr/>
          </p:nvSpPr>
          <p:spPr bwMode="auto">
            <a:xfrm>
              <a:off x="1728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3070" name="Line 14"/>
            <p:cNvSpPr>
              <a:spLocks noChangeShapeType="1"/>
            </p:cNvSpPr>
            <p:nvPr/>
          </p:nvSpPr>
          <p:spPr bwMode="auto">
            <a:xfrm>
              <a:off x="2160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3071" name="Line 15"/>
            <p:cNvSpPr>
              <a:spLocks noChangeShapeType="1"/>
            </p:cNvSpPr>
            <p:nvPr/>
          </p:nvSpPr>
          <p:spPr bwMode="auto">
            <a:xfrm>
              <a:off x="2592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3072" name="Line 16"/>
            <p:cNvSpPr>
              <a:spLocks noChangeShapeType="1"/>
            </p:cNvSpPr>
            <p:nvPr/>
          </p:nvSpPr>
          <p:spPr bwMode="auto">
            <a:xfrm>
              <a:off x="3024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3073" name="Line 17"/>
            <p:cNvSpPr>
              <a:spLocks noChangeShapeType="1"/>
            </p:cNvSpPr>
            <p:nvPr/>
          </p:nvSpPr>
          <p:spPr bwMode="auto">
            <a:xfrm>
              <a:off x="3456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3074" name="Line 18"/>
            <p:cNvSpPr>
              <a:spLocks noChangeShapeType="1"/>
            </p:cNvSpPr>
            <p:nvPr/>
          </p:nvSpPr>
          <p:spPr bwMode="auto">
            <a:xfrm>
              <a:off x="3888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3075" name="Line 19"/>
            <p:cNvSpPr>
              <a:spLocks noChangeShapeType="1"/>
            </p:cNvSpPr>
            <p:nvPr/>
          </p:nvSpPr>
          <p:spPr bwMode="auto">
            <a:xfrm>
              <a:off x="4320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3076" name="Line 20"/>
            <p:cNvSpPr>
              <a:spLocks noChangeShapeType="1"/>
            </p:cNvSpPr>
            <p:nvPr/>
          </p:nvSpPr>
          <p:spPr bwMode="auto">
            <a:xfrm>
              <a:off x="4752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" name="Group 21"/>
          <p:cNvGrpSpPr>
            <a:grpSpLocks/>
          </p:cNvGrpSpPr>
          <p:nvPr/>
        </p:nvGrpSpPr>
        <p:grpSpPr bwMode="auto">
          <a:xfrm>
            <a:off x="2101850" y="2662238"/>
            <a:ext cx="569913" cy="458787"/>
            <a:chOff x="1324" y="1248"/>
            <a:chExt cx="359" cy="289"/>
          </a:xfrm>
        </p:grpSpPr>
        <p:sp>
          <p:nvSpPr>
            <p:cNvPr id="2733078" name="Rectangle 22"/>
            <p:cNvSpPr>
              <a:spLocks noChangeArrowheads="1"/>
            </p:cNvSpPr>
            <p:nvPr/>
          </p:nvSpPr>
          <p:spPr bwMode="auto">
            <a:xfrm>
              <a:off x="1324" y="1250"/>
              <a:ext cx="292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  I$</a:t>
              </a:r>
            </a:p>
          </p:txBody>
        </p:sp>
        <p:grpSp>
          <p:nvGrpSpPr>
            <p:cNvPr id="6" name="Group 23"/>
            <p:cNvGrpSpPr>
              <a:grpSpLocks/>
            </p:cNvGrpSpPr>
            <p:nvPr/>
          </p:nvGrpSpPr>
          <p:grpSpPr bwMode="auto">
            <a:xfrm>
              <a:off x="1343" y="1248"/>
              <a:ext cx="340" cy="289"/>
              <a:chOff x="1343" y="1248"/>
              <a:chExt cx="340" cy="289"/>
            </a:xfrm>
          </p:grpSpPr>
          <p:sp>
            <p:nvSpPr>
              <p:cNvPr id="2733080" name="Freeform 24"/>
              <p:cNvSpPr>
                <a:spLocks/>
              </p:cNvSpPr>
              <p:nvPr/>
            </p:nvSpPr>
            <p:spPr bwMode="auto">
              <a:xfrm>
                <a:off x="1343" y="1248"/>
                <a:ext cx="170" cy="289"/>
              </a:xfrm>
              <a:custGeom>
                <a:avLst/>
                <a:gdLst/>
                <a:ahLst/>
                <a:cxnLst>
                  <a:cxn ang="0">
                    <a:pos x="169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69" y="288"/>
                  </a:cxn>
                </a:cxnLst>
                <a:rect l="0" t="0" r="r" b="b"/>
                <a:pathLst>
                  <a:path w="170" h="289">
                    <a:moveTo>
                      <a:pt x="169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9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33081" name="Freeform 25"/>
              <p:cNvSpPr>
                <a:spLocks/>
              </p:cNvSpPr>
              <p:nvPr/>
            </p:nvSpPr>
            <p:spPr bwMode="auto">
              <a:xfrm>
                <a:off x="1512" y="1248"/>
                <a:ext cx="171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0" y="0"/>
                  </a:cxn>
                  <a:cxn ang="0">
                    <a:pos x="170" y="288"/>
                  </a:cxn>
                  <a:cxn ang="0">
                    <a:pos x="0" y="288"/>
                  </a:cxn>
                </a:cxnLst>
                <a:rect l="0" t="0" r="r" b="b"/>
                <a:pathLst>
                  <a:path w="171" h="289">
                    <a:moveTo>
                      <a:pt x="0" y="0"/>
                    </a:moveTo>
                    <a:lnTo>
                      <a:pt x="170" y="0"/>
                    </a:lnTo>
                    <a:lnTo>
                      <a:pt x="170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7" name="Group 26"/>
          <p:cNvGrpSpPr>
            <a:grpSpLocks/>
          </p:cNvGrpSpPr>
          <p:nvPr/>
        </p:nvGrpSpPr>
        <p:grpSpPr bwMode="auto">
          <a:xfrm>
            <a:off x="1562100" y="1617662"/>
            <a:ext cx="6311900" cy="515938"/>
            <a:chOff x="984" y="551"/>
            <a:chExt cx="3976" cy="325"/>
          </a:xfrm>
        </p:grpSpPr>
        <p:sp>
          <p:nvSpPr>
            <p:cNvPr id="2733083" name="Line 27"/>
            <p:cNvSpPr>
              <a:spLocks noChangeShapeType="1"/>
            </p:cNvSpPr>
            <p:nvPr/>
          </p:nvSpPr>
          <p:spPr bwMode="auto">
            <a:xfrm>
              <a:off x="984" y="840"/>
              <a:ext cx="397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3084" name="Rectangle 28"/>
            <p:cNvSpPr>
              <a:spLocks noChangeArrowheads="1"/>
            </p:cNvSpPr>
            <p:nvPr/>
          </p:nvSpPr>
          <p:spPr bwMode="auto">
            <a:xfrm>
              <a:off x="1867" y="551"/>
              <a:ext cx="2168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Time (clock cycles)</a:t>
              </a:r>
            </a:p>
          </p:txBody>
        </p:sp>
      </p:grpSp>
      <p:grpSp>
        <p:nvGrpSpPr>
          <p:cNvPr id="8" name="Group 29"/>
          <p:cNvGrpSpPr>
            <a:grpSpLocks/>
          </p:cNvGrpSpPr>
          <p:nvPr/>
        </p:nvGrpSpPr>
        <p:grpSpPr bwMode="auto">
          <a:xfrm>
            <a:off x="3340100" y="2509838"/>
            <a:ext cx="857250" cy="2033587"/>
            <a:chOff x="2104" y="1437"/>
            <a:chExt cx="540" cy="1281"/>
          </a:xfrm>
        </p:grpSpPr>
        <p:sp>
          <p:nvSpPr>
            <p:cNvPr id="2733086" name="Line 30"/>
            <p:cNvSpPr>
              <a:spLocks noChangeShapeType="1"/>
            </p:cNvSpPr>
            <p:nvPr/>
          </p:nvSpPr>
          <p:spPr bwMode="auto">
            <a:xfrm>
              <a:off x="2489" y="1677"/>
              <a:ext cx="15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3087" name="Freeform 31" descr="25%"/>
            <p:cNvSpPr>
              <a:spLocks/>
            </p:cNvSpPr>
            <p:nvPr/>
          </p:nvSpPr>
          <p:spPr bwMode="auto">
            <a:xfrm>
              <a:off x="2396" y="1965"/>
              <a:ext cx="148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7" y="0"/>
                </a:cxn>
                <a:cxn ang="0">
                  <a:pos x="147" y="288"/>
                </a:cxn>
                <a:cxn ang="0">
                  <a:pos x="0" y="288"/>
                </a:cxn>
              </a:cxnLst>
              <a:rect l="0" t="0" r="r" b="b"/>
              <a:pathLst>
                <a:path w="148" h="289">
                  <a:moveTo>
                    <a:pt x="0" y="0"/>
                  </a:moveTo>
                  <a:lnTo>
                    <a:pt x="147" y="0"/>
                  </a:lnTo>
                  <a:lnTo>
                    <a:pt x="147" y="288"/>
                  </a:lnTo>
                  <a:lnTo>
                    <a:pt x="0" y="288"/>
                  </a:lnTo>
                </a:path>
              </a:pathLst>
            </a:custGeom>
            <a:pattFill prst="pct25">
              <a:fgClr>
                <a:schemeClr val="accent1"/>
              </a:fgClr>
              <a:bgClr>
                <a:srgbClr val="FFFFFF"/>
              </a:bgClr>
            </a:patt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9" name="Group 32"/>
            <p:cNvGrpSpPr>
              <a:grpSpLocks/>
            </p:cNvGrpSpPr>
            <p:nvPr/>
          </p:nvGrpSpPr>
          <p:grpSpPr bwMode="auto">
            <a:xfrm>
              <a:off x="2178" y="2429"/>
              <a:ext cx="359" cy="289"/>
              <a:chOff x="2178" y="2144"/>
              <a:chExt cx="359" cy="289"/>
            </a:xfrm>
          </p:grpSpPr>
          <p:sp>
            <p:nvSpPr>
              <p:cNvPr id="2733089" name="Rectangle 33"/>
              <p:cNvSpPr>
                <a:spLocks noChangeArrowheads="1"/>
              </p:cNvSpPr>
              <p:nvPr/>
            </p:nvSpPr>
            <p:spPr bwMode="auto">
              <a:xfrm>
                <a:off x="2178" y="2146"/>
                <a:ext cx="292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  I$</a:t>
                </a:r>
              </a:p>
            </p:txBody>
          </p:sp>
          <p:grpSp>
            <p:nvGrpSpPr>
              <p:cNvPr id="10" name="Group 34"/>
              <p:cNvGrpSpPr>
                <a:grpSpLocks/>
              </p:cNvGrpSpPr>
              <p:nvPr/>
            </p:nvGrpSpPr>
            <p:grpSpPr bwMode="auto">
              <a:xfrm>
                <a:off x="2197" y="2144"/>
                <a:ext cx="340" cy="289"/>
                <a:chOff x="2197" y="2144"/>
                <a:chExt cx="340" cy="289"/>
              </a:xfrm>
            </p:grpSpPr>
            <p:sp>
              <p:nvSpPr>
                <p:cNvPr id="2733091" name="Freeform 35"/>
                <p:cNvSpPr>
                  <a:spLocks/>
                </p:cNvSpPr>
                <p:nvPr/>
              </p:nvSpPr>
              <p:spPr bwMode="auto">
                <a:xfrm>
                  <a:off x="2197" y="2144"/>
                  <a:ext cx="170" cy="289"/>
                </a:xfrm>
                <a:custGeom>
                  <a:avLst/>
                  <a:gdLst/>
                  <a:ahLst/>
                  <a:cxnLst>
                    <a:cxn ang="0">
                      <a:pos x="169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69" y="288"/>
                    </a:cxn>
                  </a:cxnLst>
                  <a:rect l="0" t="0" r="r" b="b"/>
                  <a:pathLst>
                    <a:path w="170" h="289">
                      <a:moveTo>
                        <a:pt x="169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9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33092" name="Freeform 36"/>
                <p:cNvSpPr>
                  <a:spLocks/>
                </p:cNvSpPr>
                <p:nvPr/>
              </p:nvSpPr>
              <p:spPr bwMode="auto">
                <a:xfrm>
                  <a:off x="2366" y="2144"/>
                  <a:ext cx="171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70" y="0"/>
                    </a:cxn>
                    <a:cxn ang="0">
                      <a:pos x="170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71" h="289">
                      <a:moveTo>
                        <a:pt x="0" y="0"/>
                      </a:moveTo>
                      <a:lnTo>
                        <a:pt x="170" y="0"/>
                      </a:lnTo>
                      <a:lnTo>
                        <a:pt x="170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1" name="Group 37"/>
            <p:cNvGrpSpPr>
              <a:grpSpLocks/>
            </p:cNvGrpSpPr>
            <p:nvPr/>
          </p:nvGrpSpPr>
          <p:grpSpPr bwMode="auto">
            <a:xfrm>
              <a:off x="2255" y="1437"/>
              <a:ext cx="227" cy="481"/>
              <a:chOff x="2255" y="1152"/>
              <a:chExt cx="227" cy="481"/>
            </a:xfrm>
          </p:grpSpPr>
          <p:sp>
            <p:nvSpPr>
              <p:cNvPr id="2733094" name="Freeform 38"/>
              <p:cNvSpPr>
                <a:spLocks/>
              </p:cNvSpPr>
              <p:nvPr/>
            </p:nvSpPr>
            <p:spPr bwMode="auto">
              <a:xfrm>
                <a:off x="2269" y="1152"/>
                <a:ext cx="213" cy="481"/>
              </a:xfrm>
              <a:custGeom>
                <a:avLst/>
                <a:gdLst/>
                <a:ahLst/>
                <a:cxnLst>
                  <a:cxn ang="0">
                    <a:pos x="0" y="320"/>
                  </a:cxn>
                  <a:cxn ang="0">
                    <a:pos x="71" y="240"/>
                  </a:cxn>
                  <a:cxn ang="0">
                    <a:pos x="0" y="160"/>
                  </a:cxn>
                  <a:cxn ang="0">
                    <a:pos x="0" y="0"/>
                  </a:cxn>
                  <a:cxn ang="0">
                    <a:pos x="212" y="160"/>
                  </a:cxn>
                  <a:cxn ang="0">
                    <a:pos x="212" y="320"/>
                  </a:cxn>
                  <a:cxn ang="0">
                    <a:pos x="0" y="480"/>
                  </a:cxn>
                  <a:cxn ang="0">
                    <a:pos x="0" y="320"/>
                  </a:cxn>
                </a:cxnLst>
                <a:rect l="0" t="0" r="r" b="b"/>
                <a:pathLst>
                  <a:path w="213" h="481">
                    <a:moveTo>
                      <a:pt x="0" y="320"/>
                    </a:moveTo>
                    <a:lnTo>
                      <a:pt x="71" y="240"/>
                    </a:lnTo>
                    <a:lnTo>
                      <a:pt x="0" y="160"/>
                    </a:lnTo>
                    <a:lnTo>
                      <a:pt x="0" y="0"/>
                    </a:lnTo>
                    <a:lnTo>
                      <a:pt x="212" y="160"/>
                    </a:lnTo>
                    <a:lnTo>
                      <a:pt x="212" y="320"/>
                    </a:lnTo>
                    <a:lnTo>
                      <a:pt x="0" y="480"/>
                    </a:lnTo>
                    <a:lnTo>
                      <a:pt x="0" y="32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33095" name="Rectangle 39"/>
              <p:cNvSpPr>
                <a:spLocks noChangeArrowheads="1"/>
              </p:cNvSpPr>
              <p:nvPr/>
            </p:nvSpPr>
            <p:spPr bwMode="auto">
              <a:xfrm rot="5400000">
                <a:off x="2168" y="1273"/>
                <a:ext cx="38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ALU</a:t>
                </a:r>
              </a:p>
            </p:txBody>
          </p:sp>
        </p:grpSp>
        <p:sp>
          <p:nvSpPr>
            <p:cNvPr id="2733096" name="Line 40"/>
            <p:cNvSpPr>
              <a:spLocks noChangeShapeType="1"/>
            </p:cNvSpPr>
            <p:nvPr/>
          </p:nvSpPr>
          <p:spPr bwMode="auto">
            <a:xfrm>
              <a:off x="2104" y="1581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3097" name="Line 41"/>
            <p:cNvSpPr>
              <a:spLocks noChangeShapeType="1"/>
            </p:cNvSpPr>
            <p:nvPr/>
          </p:nvSpPr>
          <p:spPr bwMode="auto">
            <a:xfrm>
              <a:off x="2104" y="1773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3098" name="Freeform 42"/>
            <p:cNvSpPr>
              <a:spLocks/>
            </p:cNvSpPr>
            <p:nvPr/>
          </p:nvSpPr>
          <p:spPr bwMode="auto">
            <a:xfrm>
              <a:off x="2197" y="1672"/>
              <a:ext cx="337" cy="278"/>
            </a:xfrm>
            <a:custGeom>
              <a:avLst/>
              <a:gdLst/>
              <a:ahLst/>
              <a:cxnLst>
                <a:cxn ang="0">
                  <a:pos x="0" y="101"/>
                </a:cxn>
                <a:cxn ang="0">
                  <a:pos x="0" y="277"/>
                </a:cxn>
                <a:cxn ang="0">
                  <a:pos x="294" y="277"/>
                </a:cxn>
                <a:cxn ang="0">
                  <a:pos x="294" y="90"/>
                </a:cxn>
                <a:cxn ang="0">
                  <a:pos x="336" y="0"/>
                </a:cxn>
              </a:cxnLst>
              <a:rect l="0" t="0" r="r" b="b"/>
              <a:pathLst>
                <a:path w="337" h="278">
                  <a:moveTo>
                    <a:pt x="0" y="101"/>
                  </a:moveTo>
                  <a:lnTo>
                    <a:pt x="0" y="277"/>
                  </a:lnTo>
                  <a:lnTo>
                    <a:pt x="294" y="277"/>
                  </a:lnTo>
                  <a:lnTo>
                    <a:pt x="294" y="90"/>
                  </a:lnTo>
                  <a:lnTo>
                    <a:pt x="33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3099" name="Rectangle 43"/>
            <p:cNvSpPr>
              <a:spLocks noChangeArrowheads="1"/>
            </p:cNvSpPr>
            <p:nvPr/>
          </p:nvSpPr>
          <p:spPr bwMode="auto">
            <a:xfrm>
              <a:off x="2211" y="1988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grpSp>
          <p:nvGrpSpPr>
            <p:cNvPr id="12" name="Group 44"/>
            <p:cNvGrpSpPr>
              <a:grpSpLocks/>
            </p:cNvGrpSpPr>
            <p:nvPr/>
          </p:nvGrpSpPr>
          <p:grpSpPr bwMode="auto">
            <a:xfrm>
              <a:off x="2230" y="1981"/>
              <a:ext cx="296" cy="289"/>
              <a:chOff x="2230" y="1696"/>
              <a:chExt cx="296" cy="289"/>
            </a:xfrm>
          </p:grpSpPr>
          <p:sp>
            <p:nvSpPr>
              <p:cNvPr id="2733101" name="Freeform 45"/>
              <p:cNvSpPr>
                <a:spLocks/>
              </p:cNvSpPr>
              <p:nvPr/>
            </p:nvSpPr>
            <p:spPr bwMode="auto">
              <a:xfrm>
                <a:off x="2230" y="1696"/>
                <a:ext cx="149" cy="289"/>
              </a:xfrm>
              <a:custGeom>
                <a:avLst/>
                <a:gdLst/>
                <a:ahLst/>
                <a:cxnLst>
                  <a:cxn ang="0">
                    <a:pos x="148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8" y="288"/>
                  </a:cxn>
                </a:cxnLst>
                <a:rect l="0" t="0" r="r" b="b"/>
                <a:pathLst>
                  <a:path w="149" h="289">
                    <a:moveTo>
                      <a:pt x="148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8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33102" name="Freeform 46"/>
              <p:cNvSpPr>
                <a:spLocks/>
              </p:cNvSpPr>
              <p:nvPr/>
            </p:nvSpPr>
            <p:spPr bwMode="auto">
              <a:xfrm>
                <a:off x="2378" y="1696"/>
                <a:ext cx="148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7" y="0"/>
                  </a:cxn>
                  <a:cxn ang="0">
                    <a:pos x="147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8" h="289">
                    <a:moveTo>
                      <a:pt x="0" y="0"/>
                    </a:moveTo>
                    <a:lnTo>
                      <a:pt x="147" y="0"/>
                    </a:lnTo>
                    <a:lnTo>
                      <a:pt x="147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33103" name="Line 47"/>
            <p:cNvSpPr>
              <a:spLocks noChangeShapeType="1"/>
            </p:cNvSpPr>
            <p:nvPr/>
          </p:nvSpPr>
          <p:spPr bwMode="auto">
            <a:xfrm>
              <a:off x="2115" y="2125"/>
              <a:ext cx="9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3104" name="Freeform 48"/>
            <p:cNvSpPr>
              <a:spLocks/>
            </p:cNvSpPr>
            <p:nvPr/>
          </p:nvSpPr>
          <p:spPr bwMode="auto">
            <a:xfrm>
              <a:off x="2177" y="2029"/>
              <a:ext cx="48" cy="97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0" y="0"/>
                </a:cxn>
                <a:cxn ang="0">
                  <a:pos x="47" y="0"/>
                </a:cxn>
                <a:cxn ang="0">
                  <a:pos x="47" y="0"/>
                </a:cxn>
              </a:cxnLst>
              <a:rect l="0" t="0" r="r" b="b"/>
              <a:pathLst>
                <a:path w="48" h="97">
                  <a:moveTo>
                    <a:pt x="0" y="96"/>
                  </a:moveTo>
                  <a:lnTo>
                    <a:pt x="0" y="0"/>
                  </a:lnTo>
                  <a:lnTo>
                    <a:pt x="47" y="0"/>
                  </a:lnTo>
                  <a:lnTo>
                    <a:pt x="47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3" name="Group 49"/>
          <p:cNvGrpSpPr>
            <a:grpSpLocks/>
          </p:cNvGrpSpPr>
          <p:nvPr/>
        </p:nvGrpSpPr>
        <p:grpSpPr bwMode="auto">
          <a:xfrm>
            <a:off x="4017963" y="2586038"/>
            <a:ext cx="857250" cy="2668587"/>
            <a:chOff x="2531" y="1485"/>
            <a:chExt cx="540" cy="1681"/>
          </a:xfrm>
        </p:grpSpPr>
        <p:sp>
          <p:nvSpPr>
            <p:cNvPr id="2733106" name="Line 50"/>
            <p:cNvSpPr>
              <a:spLocks noChangeShapeType="1"/>
            </p:cNvSpPr>
            <p:nvPr/>
          </p:nvSpPr>
          <p:spPr bwMode="auto">
            <a:xfrm>
              <a:off x="2916" y="2125"/>
              <a:ext cx="15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3107" name="Freeform 51"/>
            <p:cNvSpPr>
              <a:spLocks/>
            </p:cNvSpPr>
            <p:nvPr/>
          </p:nvSpPr>
          <p:spPr bwMode="auto">
            <a:xfrm>
              <a:off x="2610" y="1677"/>
              <a:ext cx="431" cy="1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2"/>
                </a:cxn>
                <a:cxn ang="0">
                  <a:pos x="391" y="192"/>
                </a:cxn>
                <a:cxn ang="0">
                  <a:pos x="391" y="64"/>
                </a:cxn>
                <a:cxn ang="0">
                  <a:pos x="430" y="0"/>
                </a:cxn>
              </a:cxnLst>
              <a:rect l="0" t="0" r="r" b="b"/>
              <a:pathLst>
                <a:path w="431" h="193">
                  <a:moveTo>
                    <a:pt x="0" y="0"/>
                  </a:moveTo>
                  <a:lnTo>
                    <a:pt x="0" y="192"/>
                  </a:lnTo>
                  <a:lnTo>
                    <a:pt x="391" y="192"/>
                  </a:lnTo>
                  <a:lnTo>
                    <a:pt x="391" y="64"/>
                  </a:lnTo>
                  <a:lnTo>
                    <a:pt x="43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3108" name="Freeform 52" descr="25%"/>
            <p:cNvSpPr>
              <a:spLocks/>
            </p:cNvSpPr>
            <p:nvPr/>
          </p:nvSpPr>
          <p:spPr bwMode="auto">
            <a:xfrm>
              <a:off x="2806" y="2436"/>
              <a:ext cx="148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7" y="0"/>
                </a:cxn>
                <a:cxn ang="0">
                  <a:pos x="147" y="288"/>
                </a:cxn>
                <a:cxn ang="0">
                  <a:pos x="0" y="288"/>
                </a:cxn>
              </a:cxnLst>
              <a:rect l="0" t="0" r="r" b="b"/>
              <a:pathLst>
                <a:path w="148" h="289">
                  <a:moveTo>
                    <a:pt x="0" y="0"/>
                  </a:moveTo>
                  <a:lnTo>
                    <a:pt x="147" y="0"/>
                  </a:lnTo>
                  <a:lnTo>
                    <a:pt x="147" y="288"/>
                  </a:lnTo>
                  <a:lnTo>
                    <a:pt x="0" y="288"/>
                  </a:lnTo>
                </a:path>
              </a:pathLst>
            </a:custGeom>
            <a:pattFill prst="pct25">
              <a:fgClr>
                <a:schemeClr val="accent1"/>
              </a:fgClr>
              <a:bgClr>
                <a:srgbClr val="FFFFFF"/>
              </a:bgClr>
            </a:patt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4" name="Group 53"/>
            <p:cNvGrpSpPr>
              <a:grpSpLocks/>
            </p:cNvGrpSpPr>
            <p:nvPr/>
          </p:nvGrpSpPr>
          <p:grpSpPr bwMode="auto">
            <a:xfrm>
              <a:off x="2624" y="1485"/>
              <a:ext cx="340" cy="289"/>
              <a:chOff x="2624" y="1200"/>
              <a:chExt cx="340" cy="289"/>
            </a:xfrm>
          </p:grpSpPr>
          <p:sp>
            <p:nvSpPr>
              <p:cNvPr id="2733110" name="Freeform 54"/>
              <p:cNvSpPr>
                <a:spLocks/>
              </p:cNvSpPr>
              <p:nvPr/>
            </p:nvSpPr>
            <p:spPr bwMode="auto">
              <a:xfrm>
                <a:off x="2624" y="1200"/>
                <a:ext cx="170" cy="289"/>
              </a:xfrm>
              <a:custGeom>
                <a:avLst/>
                <a:gdLst/>
                <a:ahLst/>
                <a:cxnLst>
                  <a:cxn ang="0">
                    <a:pos x="169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69" y="288"/>
                  </a:cxn>
                </a:cxnLst>
                <a:rect l="0" t="0" r="r" b="b"/>
                <a:pathLst>
                  <a:path w="170" h="289">
                    <a:moveTo>
                      <a:pt x="169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9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33111" name="Freeform 55"/>
              <p:cNvSpPr>
                <a:spLocks/>
              </p:cNvSpPr>
              <p:nvPr/>
            </p:nvSpPr>
            <p:spPr bwMode="auto">
              <a:xfrm>
                <a:off x="2793" y="1200"/>
                <a:ext cx="171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0" y="0"/>
                  </a:cxn>
                  <a:cxn ang="0">
                    <a:pos x="170" y="288"/>
                  </a:cxn>
                  <a:cxn ang="0">
                    <a:pos x="0" y="288"/>
                  </a:cxn>
                </a:cxnLst>
                <a:rect l="0" t="0" r="r" b="b"/>
                <a:pathLst>
                  <a:path w="171" h="289">
                    <a:moveTo>
                      <a:pt x="0" y="0"/>
                    </a:moveTo>
                    <a:lnTo>
                      <a:pt x="170" y="0"/>
                    </a:lnTo>
                    <a:lnTo>
                      <a:pt x="170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33112" name="Rectangle 56"/>
            <p:cNvSpPr>
              <a:spLocks noChangeArrowheads="1"/>
            </p:cNvSpPr>
            <p:nvPr/>
          </p:nvSpPr>
          <p:spPr bwMode="auto">
            <a:xfrm>
              <a:off x="2638" y="2436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grpSp>
          <p:nvGrpSpPr>
            <p:cNvPr id="15" name="Group 57"/>
            <p:cNvGrpSpPr>
              <a:grpSpLocks/>
            </p:cNvGrpSpPr>
            <p:nvPr/>
          </p:nvGrpSpPr>
          <p:grpSpPr bwMode="auto">
            <a:xfrm>
              <a:off x="2657" y="2429"/>
              <a:ext cx="296" cy="289"/>
              <a:chOff x="2657" y="2144"/>
              <a:chExt cx="296" cy="289"/>
            </a:xfrm>
          </p:grpSpPr>
          <p:sp>
            <p:nvSpPr>
              <p:cNvPr id="2733114" name="Freeform 58"/>
              <p:cNvSpPr>
                <a:spLocks/>
              </p:cNvSpPr>
              <p:nvPr/>
            </p:nvSpPr>
            <p:spPr bwMode="auto">
              <a:xfrm>
                <a:off x="2657" y="2144"/>
                <a:ext cx="149" cy="289"/>
              </a:xfrm>
              <a:custGeom>
                <a:avLst/>
                <a:gdLst/>
                <a:ahLst/>
                <a:cxnLst>
                  <a:cxn ang="0">
                    <a:pos x="148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8" y="288"/>
                  </a:cxn>
                </a:cxnLst>
                <a:rect l="0" t="0" r="r" b="b"/>
                <a:pathLst>
                  <a:path w="149" h="289">
                    <a:moveTo>
                      <a:pt x="148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8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33115" name="Freeform 59"/>
              <p:cNvSpPr>
                <a:spLocks/>
              </p:cNvSpPr>
              <p:nvPr/>
            </p:nvSpPr>
            <p:spPr bwMode="auto">
              <a:xfrm>
                <a:off x="2805" y="2144"/>
                <a:ext cx="148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7" y="0"/>
                  </a:cxn>
                  <a:cxn ang="0">
                    <a:pos x="147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8" h="289">
                    <a:moveTo>
                      <a:pt x="0" y="0"/>
                    </a:moveTo>
                    <a:lnTo>
                      <a:pt x="147" y="0"/>
                    </a:lnTo>
                    <a:lnTo>
                      <a:pt x="147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33116" name="Line 60"/>
            <p:cNvSpPr>
              <a:spLocks noChangeShapeType="1"/>
            </p:cNvSpPr>
            <p:nvPr/>
          </p:nvSpPr>
          <p:spPr bwMode="auto">
            <a:xfrm>
              <a:off x="2542" y="2573"/>
              <a:ext cx="9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3117" name="Freeform 61"/>
            <p:cNvSpPr>
              <a:spLocks/>
            </p:cNvSpPr>
            <p:nvPr/>
          </p:nvSpPr>
          <p:spPr bwMode="auto">
            <a:xfrm>
              <a:off x="2604" y="2477"/>
              <a:ext cx="48" cy="97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0" y="0"/>
                </a:cxn>
                <a:cxn ang="0">
                  <a:pos x="47" y="0"/>
                </a:cxn>
                <a:cxn ang="0">
                  <a:pos x="47" y="0"/>
                </a:cxn>
              </a:cxnLst>
              <a:rect l="0" t="0" r="r" b="b"/>
              <a:pathLst>
                <a:path w="48" h="97">
                  <a:moveTo>
                    <a:pt x="0" y="96"/>
                  </a:moveTo>
                  <a:lnTo>
                    <a:pt x="0" y="0"/>
                  </a:lnTo>
                  <a:lnTo>
                    <a:pt x="47" y="0"/>
                  </a:lnTo>
                  <a:lnTo>
                    <a:pt x="47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6" name="Group 62"/>
            <p:cNvGrpSpPr>
              <a:grpSpLocks/>
            </p:cNvGrpSpPr>
            <p:nvPr/>
          </p:nvGrpSpPr>
          <p:grpSpPr bwMode="auto">
            <a:xfrm>
              <a:off x="2624" y="2877"/>
              <a:ext cx="340" cy="289"/>
              <a:chOff x="2624" y="2592"/>
              <a:chExt cx="340" cy="289"/>
            </a:xfrm>
          </p:grpSpPr>
          <p:sp>
            <p:nvSpPr>
              <p:cNvPr id="2733119" name="Freeform 63"/>
              <p:cNvSpPr>
                <a:spLocks/>
              </p:cNvSpPr>
              <p:nvPr/>
            </p:nvSpPr>
            <p:spPr bwMode="auto">
              <a:xfrm>
                <a:off x="2624" y="2592"/>
                <a:ext cx="170" cy="289"/>
              </a:xfrm>
              <a:custGeom>
                <a:avLst/>
                <a:gdLst/>
                <a:ahLst/>
                <a:cxnLst>
                  <a:cxn ang="0">
                    <a:pos x="169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69" y="288"/>
                  </a:cxn>
                </a:cxnLst>
                <a:rect l="0" t="0" r="r" b="b"/>
                <a:pathLst>
                  <a:path w="170" h="289">
                    <a:moveTo>
                      <a:pt x="169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9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33120" name="Freeform 64"/>
              <p:cNvSpPr>
                <a:spLocks/>
              </p:cNvSpPr>
              <p:nvPr/>
            </p:nvSpPr>
            <p:spPr bwMode="auto">
              <a:xfrm>
                <a:off x="2793" y="2592"/>
                <a:ext cx="171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0" y="0"/>
                  </a:cxn>
                  <a:cxn ang="0">
                    <a:pos x="170" y="288"/>
                  </a:cxn>
                  <a:cxn ang="0">
                    <a:pos x="0" y="288"/>
                  </a:cxn>
                </a:cxnLst>
                <a:rect l="0" t="0" r="r" b="b"/>
                <a:pathLst>
                  <a:path w="171" h="289">
                    <a:moveTo>
                      <a:pt x="0" y="0"/>
                    </a:moveTo>
                    <a:lnTo>
                      <a:pt x="170" y="0"/>
                    </a:lnTo>
                    <a:lnTo>
                      <a:pt x="170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33121" name="Rectangle 65"/>
            <p:cNvSpPr>
              <a:spLocks noChangeArrowheads="1"/>
            </p:cNvSpPr>
            <p:nvPr/>
          </p:nvSpPr>
          <p:spPr bwMode="auto">
            <a:xfrm>
              <a:off x="2605" y="2879"/>
              <a:ext cx="292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  I$</a:t>
              </a:r>
            </a:p>
          </p:txBody>
        </p:sp>
        <p:sp>
          <p:nvSpPr>
            <p:cNvPr id="2733122" name="Rectangle 66"/>
            <p:cNvSpPr>
              <a:spLocks noChangeArrowheads="1"/>
            </p:cNvSpPr>
            <p:nvPr/>
          </p:nvSpPr>
          <p:spPr bwMode="auto">
            <a:xfrm>
              <a:off x="2601" y="1535"/>
              <a:ext cx="334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  D$</a:t>
              </a:r>
            </a:p>
          </p:txBody>
        </p:sp>
        <p:grpSp>
          <p:nvGrpSpPr>
            <p:cNvPr id="17" name="Group 67"/>
            <p:cNvGrpSpPr>
              <a:grpSpLocks/>
            </p:cNvGrpSpPr>
            <p:nvPr/>
          </p:nvGrpSpPr>
          <p:grpSpPr bwMode="auto">
            <a:xfrm>
              <a:off x="2682" y="1885"/>
              <a:ext cx="227" cy="481"/>
              <a:chOff x="2682" y="1600"/>
              <a:chExt cx="227" cy="481"/>
            </a:xfrm>
          </p:grpSpPr>
          <p:sp>
            <p:nvSpPr>
              <p:cNvPr id="2733124" name="Freeform 68"/>
              <p:cNvSpPr>
                <a:spLocks/>
              </p:cNvSpPr>
              <p:nvPr/>
            </p:nvSpPr>
            <p:spPr bwMode="auto">
              <a:xfrm>
                <a:off x="2696" y="1600"/>
                <a:ext cx="213" cy="481"/>
              </a:xfrm>
              <a:custGeom>
                <a:avLst/>
                <a:gdLst/>
                <a:ahLst/>
                <a:cxnLst>
                  <a:cxn ang="0">
                    <a:pos x="0" y="320"/>
                  </a:cxn>
                  <a:cxn ang="0">
                    <a:pos x="71" y="240"/>
                  </a:cxn>
                  <a:cxn ang="0">
                    <a:pos x="0" y="160"/>
                  </a:cxn>
                  <a:cxn ang="0">
                    <a:pos x="0" y="0"/>
                  </a:cxn>
                  <a:cxn ang="0">
                    <a:pos x="212" y="160"/>
                  </a:cxn>
                  <a:cxn ang="0">
                    <a:pos x="212" y="320"/>
                  </a:cxn>
                  <a:cxn ang="0">
                    <a:pos x="0" y="480"/>
                  </a:cxn>
                  <a:cxn ang="0">
                    <a:pos x="0" y="320"/>
                  </a:cxn>
                </a:cxnLst>
                <a:rect l="0" t="0" r="r" b="b"/>
                <a:pathLst>
                  <a:path w="213" h="481">
                    <a:moveTo>
                      <a:pt x="0" y="320"/>
                    </a:moveTo>
                    <a:lnTo>
                      <a:pt x="71" y="240"/>
                    </a:lnTo>
                    <a:lnTo>
                      <a:pt x="0" y="160"/>
                    </a:lnTo>
                    <a:lnTo>
                      <a:pt x="0" y="0"/>
                    </a:lnTo>
                    <a:lnTo>
                      <a:pt x="212" y="160"/>
                    </a:lnTo>
                    <a:lnTo>
                      <a:pt x="212" y="320"/>
                    </a:lnTo>
                    <a:lnTo>
                      <a:pt x="0" y="480"/>
                    </a:lnTo>
                    <a:lnTo>
                      <a:pt x="0" y="32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33125" name="Rectangle 69"/>
              <p:cNvSpPr>
                <a:spLocks noChangeArrowheads="1"/>
              </p:cNvSpPr>
              <p:nvPr/>
            </p:nvSpPr>
            <p:spPr bwMode="auto">
              <a:xfrm rot="5400000">
                <a:off x="2595" y="1721"/>
                <a:ext cx="38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ALU</a:t>
                </a:r>
              </a:p>
            </p:txBody>
          </p:sp>
        </p:grpSp>
        <p:sp>
          <p:nvSpPr>
            <p:cNvPr id="2733126" name="Line 70"/>
            <p:cNvSpPr>
              <a:spLocks noChangeShapeType="1"/>
            </p:cNvSpPr>
            <p:nvPr/>
          </p:nvSpPr>
          <p:spPr bwMode="auto">
            <a:xfrm>
              <a:off x="2531" y="2029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3127" name="Line 71"/>
            <p:cNvSpPr>
              <a:spLocks noChangeShapeType="1"/>
            </p:cNvSpPr>
            <p:nvPr/>
          </p:nvSpPr>
          <p:spPr bwMode="auto">
            <a:xfrm>
              <a:off x="2531" y="2221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3128" name="Freeform 72"/>
            <p:cNvSpPr>
              <a:spLocks/>
            </p:cNvSpPr>
            <p:nvPr/>
          </p:nvSpPr>
          <p:spPr bwMode="auto">
            <a:xfrm>
              <a:off x="2624" y="2120"/>
              <a:ext cx="337" cy="278"/>
            </a:xfrm>
            <a:custGeom>
              <a:avLst/>
              <a:gdLst/>
              <a:ahLst/>
              <a:cxnLst>
                <a:cxn ang="0">
                  <a:pos x="0" y="101"/>
                </a:cxn>
                <a:cxn ang="0">
                  <a:pos x="0" y="277"/>
                </a:cxn>
                <a:cxn ang="0">
                  <a:pos x="294" y="277"/>
                </a:cxn>
                <a:cxn ang="0">
                  <a:pos x="294" y="90"/>
                </a:cxn>
                <a:cxn ang="0">
                  <a:pos x="336" y="0"/>
                </a:cxn>
              </a:cxnLst>
              <a:rect l="0" t="0" r="r" b="b"/>
              <a:pathLst>
                <a:path w="337" h="278">
                  <a:moveTo>
                    <a:pt x="0" y="101"/>
                  </a:moveTo>
                  <a:lnTo>
                    <a:pt x="0" y="277"/>
                  </a:lnTo>
                  <a:lnTo>
                    <a:pt x="294" y="277"/>
                  </a:lnTo>
                  <a:lnTo>
                    <a:pt x="294" y="90"/>
                  </a:lnTo>
                  <a:lnTo>
                    <a:pt x="33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8" name="Group 73"/>
          <p:cNvGrpSpPr>
            <a:grpSpLocks/>
          </p:cNvGrpSpPr>
          <p:nvPr/>
        </p:nvGrpSpPr>
        <p:grpSpPr bwMode="auto">
          <a:xfrm>
            <a:off x="4695825" y="2662238"/>
            <a:ext cx="857250" cy="3303587"/>
            <a:chOff x="2958" y="1533"/>
            <a:chExt cx="540" cy="2081"/>
          </a:xfrm>
        </p:grpSpPr>
        <p:sp>
          <p:nvSpPr>
            <p:cNvPr id="2733130" name="Line 74"/>
            <p:cNvSpPr>
              <a:spLocks noChangeShapeType="1"/>
            </p:cNvSpPr>
            <p:nvPr/>
          </p:nvSpPr>
          <p:spPr bwMode="auto">
            <a:xfrm>
              <a:off x="3343" y="2573"/>
              <a:ext cx="15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3131" name="Freeform 75"/>
            <p:cNvSpPr>
              <a:spLocks/>
            </p:cNvSpPr>
            <p:nvPr/>
          </p:nvSpPr>
          <p:spPr bwMode="auto">
            <a:xfrm>
              <a:off x="3037" y="2125"/>
              <a:ext cx="431" cy="1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2"/>
                </a:cxn>
                <a:cxn ang="0">
                  <a:pos x="391" y="192"/>
                </a:cxn>
                <a:cxn ang="0">
                  <a:pos x="391" y="64"/>
                </a:cxn>
                <a:cxn ang="0">
                  <a:pos x="430" y="0"/>
                </a:cxn>
              </a:cxnLst>
              <a:rect l="0" t="0" r="r" b="b"/>
              <a:pathLst>
                <a:path w="431" h="193">
                  <a:moveTo>
                    <a:pt x="0" y="0"/>
                  </a:moveTo>
                  <a:lnTo>
                    <a:pt x="0" y="192"/>
                  </a:lnTo>
                  <a:lnTo>
                    <a:pt x="391" y="192"/>
                  </a:lnTo>
                  <a:lnTo>
                    <a:pt x="391" y="64"/>
                  </a:lnTo>
                  <a:lnTo>
                    <a:pt x="43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3132" name="Freeform 76" descr="25%"/>
            <p:cNvSpPr>
              <a:spLocks/>
            </p:cNvSpPr>
            <p:nvPr/>
          </p:nvSpPr>
          <p:spPr bwMode="auto">
            <a:xfrm>
              <a:off x="3237" y="2871"/>
              <a:ext cx="148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7" y="0"/>
                </a:cxn>
                <a:cxn ang="0">
                  <a:pos x="147" y="288"/>
                </a:cxn>
                <a:cxn ang="0">
                  <a:pos x="0" y="288"/>
                </a:cxn>
              </a:cxnLst>
              <a:rect l="0" t="0" r="r" b="b"/>
              <a:pathLst>
                <a:path w="148" h="289">
                  <a:moveTo>
                    <a:pt x="0" y="0"/>
                  </a:moveTo>
                  <a:lnTo>
                    <a:pt x="147" y="0"/>
                  </a:lnTo>
                  <a:lnTo>
                    <a:pt x="147" y="288"/>
                  </a:lnTo>
                  <a:lnTo>
                    <a:pt x="0" y="288"/>
                  </a:lnTo>
                </a:path>
              </a:pathLst>
            </a:custGeom>
            <a:pattFill prst="pct25">
              <a:fgClr>
                <a:schemeClr val="accent1"/>
              </a:fgClr>
              <a:bgClr>
                <a:srgbClr val="FFFFFF"/>
              </a:bgClr>
            </a:patt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3133" name="Freeform 77" descr="25%"/>
            <p:cNvSpPr>
              <a:spLocks/>
            </p:cNvSpPr>
            <p:nvPr/>
          </p:nvSpPr>
          <p:spPr bwMode="auto">
            <a:xfrm flipH="1">
              <a:off x="3123" y="1540"/>
              <a:ext cx="148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7" y="0"/>
                </a:cxn>
                <a:cxn ang="0">
                  <a:pos x="147" y="288"/>
                </a:cxn>
                <a:cxn ang="0">
                  <a:pos x="0" y="288"/>
                </a:cxn>
              </a:cxnLst>
              <a:rect l="0" t="0" r="r" b="b"/>
              <a:pathLst>
                <a:path w="148" h="289">
                  <a:moveTo>
                    <a:pt x="0" y="0"/>
                  </a:moveTo>
                  <a:lnTo>
                    <a:pt x="147" y="0"/>
                  </a:lnTo>
                  <a:lnTo>
                    <a:pt x="147" y="288"/>
                  </a:lnTo>
                  <a:lnTo>
                    <a:pt x="0" y="288"/>
                  </a:lnTo>
                </a:path>
              </a:pathLst>
            </a:custGeom>
            <a:pattFill prst="pct25">
              <a:fgClr>
                <a:schemeClr val="accent1"/>
              </a:fgClr>
              <a:bgClr>
                <a:srgbClr val="FFFFFF"/>
              </a:bgClr>
            </a:patt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9" name="Group 78"/>
            <p:cNvGrpSpPr>
              <a:grpSpLocks/>
            </p:cNvGrpSpPr>
            <p:nvPr/>
          </p:nvGrpSpPr>
          <p:grpSpPr bwMode="auto">
            <a:xfrm>
              <a:off x="3109" y="2333"/>
              <a:ext cx="227" cy="481"/>
              <a:chOff x="3109" y="2048"/>
              <a:chExt cx="227" cy="481"/>
            </a:xfrm>
          </p:grpSpPr>
          <p:sp>
            <p:nvSpPr>
              <p:cNvPr id="2733135" name="Freeform 79"/>
              <p:cNvSpPr>
                <a:spLocks/>
              </p:cNvSpPr>
              <p:nvPr/>
            </p:nvSpPr>
            <p:spPr bwMode="auto">
              <a:xfrm>
                <a:off x="3123" y="2048"/>
                <a:ext cx="213" cy="481"/>
              </a:xfrm>
              <a:custGeom>
                <a:avLst/>
                <a:gdLst/>
                <a:ahLst/>
                <a:cxnLst>
                  <a:cxn ang="0">
                    <a:pos x="0" y="320"/>
                  </a:cxn>
                  <a:cxn ang="0">
                    <a:pos x="71" y="240"/>
                  </a:cxn>
                  <a:cxn ang="0">
                    <a:pos x="0" y="160"/>
                  </a:cxn>
                  <a:cxn ang="0">
                    <a:pos x="0" y="0"/>
                  </a:cxn>
                  <a:cxn ang="0">
                    <a:pos x="212" y="160"/>
                  </a:cxn>
                  <a:cxn ang="0">
                    <a:pos x="212" y="320"/>
                  </a:cxn>
                  <a:cxn ang="0">
                    <a:pos x="0" y="480"/>
                  </a:cxn>
                  <a:cxn ang="0">
                    <a:pos x="0" y="320"/>
                  </a:cxn>
                </a:cxnLst>
                <a:rect l="0" t="0" r="r" b="b"/>
                <a:pathLst>
                  <a:path w="213" h="481">
                    <a:moveTo>
                      <a:pt x="0" y="320"/>
                    </a:moveTo>
                    <a:lnTo>
                      <a:pt x="71" y="240"/>
                    </a:lnTo>
                    <a:lnTo>
                      <a:pt x="0" y="160"/>
                    </a:lnTo>
                    <a:lnTo>
                      <a:pt x="0" y="0"/>
                    </a:lnTo>
                    <a:lnTo>
                      <a:pt x="212" y="160"/>
                    </a:lnTo>
                    <a:lnTo>
                      <a:pt x="212" y="320"/>
                    </a:lnTo>
                    <a:lnTo>
                      <a:pt x="0" y="480"/>
                    </a:lnTo>
                    <a:lnTo>
                      <a:pt x="0" y="32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33136" name="Rectangle 80"/>
              <p:cNvSpPr>
                <a:spLocks noChangeArrowheads="1"/>
              </p:cNvSpPr>
              <p:nvPr/>
            </p:nvSpPr>
            <p:spPr bwMode="auto">
              <a:xfrm rot="5400000">
                <a:off x="3022" y="2169"/>
                <a:ext cx="38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ALU</a:t>
                </a:r>
              </a:p>
            </p:txBody>
          </p:sp>
        </p:grpSp>
        <p:sp>
          <p:nvSpPr>
            <p:cNvPr id="2733137" name="Line 81"/>
            <p:cNvSpPr>
              <a:spLocks noChangeShapeType="1"/>
            </p:cNvSpPr>
            <p:nvPr/>
          </p:nvSpPr>
          <p:spPr bwMode="auto">
            <a:xfrm>
              <a:off x="2958" y="2477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3138" name="Line 82"/>
            <p:cNvSpPr>
              <a:spLocks noChangeShapeType="1"/>
            </p:cNvSpPr>
            <p:nvPr/>
          </p:nvSpPr>
          <p:spPr bwMode="auto">
            <a:xfrm>
              <a:off x="2958" y="2669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3139" name="Freeform 83"/>
            <p:cNvSpPr>
              <a:spLocks/>
            </p:cNvSpPr>
            <p:nvPr/>
          </p:nvSpPr>
          <p:spPr bwMode="auto">
            <a:xfrm>
              <a:off x="3051" y="2568"/>
              <a:ext cx="337" cy="278"/>
            </a:xfrm>
            <a:custGeom>
              <a:avLst/>
              <a:gdLst/>
              <a:ahLst/>
              <a:cxnLst>
                <a:cxn ang="0">
                  <a:pos x="0" y="101"/>
                </a:cxn>
                <a:cxn ang="0">
                  <a:pos x="0" y="277"/>
                </a:cxn>
                <a:cxn ang="0">
                  <a:pos x="294" y="277"/>
                </a:cxn>
                <a:cxn ang="0">
                  <a:pos x="294" y="90"/>
                </a:cxn>
                <a:cxn ang="0">
                  <a:pos x="336" y="0"/>
                </a:cxn>
              </a:cxnLst>
              <a:rect l="0" t="0" r="r" b="b"/>
              <a:pathLst>
                <a:path w="337" h="278">
                  <a:moveTo>
                    <a:pt x="0" y="101"/>
                  </a:moveTo>
                  <a:lnTo>
                    <a:pt x="0" y="277"/>
                  </a:lnTo>
                  <a:lnTo>
                    <a:pt x="294" y="277"/>
                  </a:lnTo>
                  <a:lnTo>
                    <a:pt x="294" y="90"/>
                  </a:lnTo>
                  <a:lnTo>
                    <a:pt x="33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3140" name="Rectangle 84"/>
            <p:cNvSpPr>
              <a:spLocks noChangeArrowheads="1"/>
            </p:cNvSpPr>
            <p:nvPr/>
          </p:nvSpPr>
          <p:spPr bwMode="auto">
            <a:xfrm>
              <a:off x="3093" y="1535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grpSp>
          <p:nvGrpSpPr>
            <p:cNvPr id="20" name="Group 85"/>
            <p:cNvGrpSpPr>
              <a:grpSpLocks/>
            </p:cNvGrpSpPr>
            <p:nvPr/>
          </p:nvGrpSpPr>
          <p:grpSpPr bwMode="auto">
            <a:xfrm>
              <a:off x="3120" y="1533"/>
              <a:ext cx="284" cy="289"/>
              <a:chOff x="3120" y="1248"/>
              <a:chExt cx="284" cy="289"/>
            </a:xfrm>
          </p:grpSpPr>
          <p:sp>
            <p:nvSpPr>
              <p:cNvPr id="2733142" name="Freeform 86"/>
              <p:cNvSpPr>
                <a:spLocks/>
              </p:cNvSpPr>
              <p:nvPr/>
            </p:nvSpPr>
            <p:spPr bwMode="auto">
              <a:xfrm>
                <a:off x="3120" y="1248"/>
                <a:ext cx="142" cy="289"/>
              </a:xfrm>
              <a:custGeom>
                <a:avLst/>
                <a:gdLst/>
                <a:ahLst/>
                <a:cxnLst>
                  <a:cxn ang="0">
                    <a:pos x="14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1" y="288"/>
                  </a:cxn>
                </a:cxnLst>
                <a:rect l="0" t="0" r="r" b="b"/>
                <a:pathLst>
                  <a:path w="142" h="289">
                    <a:moveTo>
                      <a:pt x="14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1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33143" name="Freeform 87"/>
              <p:cNvSpPr>
                <a:spLocks/>
              </p:cNvSpPr>
              <p:nvPr/>
            </p:nvSpPr>
            <p:spPr bwMode="auto">
              <a:xfrm>
                <a:off x="3261" y="1248"/>
                <a:ext cx="143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2" y="0"/>
                  </a:cxn>
                  <a:cxn ang="0">
                    <a:pos x="142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3" h="289">
                    <a:moveTo>
                      <a:pt x="0" y="0"/>
                    </a:moveTo>
                    <a:lnTo>
                      <a:pt x="142" y="0"/>
                    </a:lnTo>
                    <a:lnTo>
                      <a:pt x="142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33144" name="Line 88"/>
            <p:cNvSpPr>
              <a:spLocks noChangeShapeType="1"/>
            </p:cNvSpPr>
            <p:nvPr/>
          </p:nvSpPr>
          <p:spPr bwMode="auto">
            <a:xfrm>
              <a:off x="2973" y="1677"/>
              <a:ext cx="13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3145" name="Rectangle 89"/>
            <p:cNvSpPr>
              <a:spLocks noChangeArrowheads="1"/>
            </p:cNvSpPr>
            <p:nvPr/>
          </p:nvSpPr>
          <p:spPr bwMode="auto">
            <a:xfrm>
              <a:off x="3028" y="1983"/>
              <a:ext cx="334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  D$</a:t>
              </a:r>
            </a:p>
          </p:txBody>
        </p:sp>
        <p:grpSp>
          <p:nvGrpSpPr>
            <p:cNvPr id="21" name="Group 90"/>
            <p:cNvGrpSpPr>
              <a:grpSpLocks/>
            </p:cNvGrpSpPr>
            <p:nvPr/>
          </p:nvGrpSpPr>
          <p:grpSpPr bwMode="auto">
            <a:xfrm>
              <a:off x="3079" y="1981"/>
              <a:ext cx="325" cy="289"/>
              <a:chOff x="3079" y="1696"/>
              <a:chExt cx="325" cy="289"/>
            </a:xfrm>
          </p:grpSpPr>
          <p:sp>
            <p:nvSpPr>
              <p:cNvPr id="2733147" name="Freeform 91"/>
              <p:cNvSpPr>
                <a:spLocks/>
              </p:cNvSpPr>
              <p:nvPr/>
            </p:nvSpPr>
            <p:spPr bwMode="auto">
              <a:xfrm>
                <a:off x="3079" y="1696"/>
                <a:ext cx="162" cy="289"/>
              </a:xfrm>
              <a:custGeom>
                <a:avLst/>
                <a:gdLst/>
                <a:ahLst/>
                <a:cxnLst>
                  <a:cxn ang="0">
                    <a:pos x="16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61" y="288"/>
                  </a:cxn>
                </a:cxnLst>
                <a:rect l="0" t="0" r="r" b="b"/>
                <a:pathLst>
                  <a:path w="162" h="289">
                    <a:moveTo>
                      <a:pt x="16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1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33148" name="Freeform 92"/>
              <p:cNvSpPr>
                <a:spLocks/>
              </p:cNvSpPr>
              <p:nvPr/>
            </p:nvSpPr>
            <p:spPr bwMode="auto">
              <a:xfrm>
                <a:off x="3240" y="1696"/>
                <a:ext cx="164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3" y="0"/>
                  </a:cxn>
                  <a:cxn ang="0">
                    <a:pos x="163" y="288"/>
                  </a:cxn>
                  <a:cxn ang="0">
                    <a:pos x="0" y="288"/>
                  </a:cxn>
                </a:cxnLst>
                <a:rect l="0" t="0" r="r" b="b"/>
                <a:pathLst>
                  <a:path w="164" h="289">
                    <a:moveTo>
                      <a:pt x="0" y="0"/>
                    </a:moveTo>
                    <a:lnTo>
                      <a:pt x="163" y="0"/>
                    </a:lnTo>
                    <a:lnTo>
                      <a:pt x="163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33149" name="Rectangle 93"/>
            <p:cNvSpPr>
              <a:spLocks noChangeArrowheads="1"/>
            </p:cNvSpPr>
            <p:nvPr/>
          </p:nvSpPr>
          <p:spPr bwMode="auto">
            <a:xfrm>
              <a:off x="3065" y="2884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grpSp>
          <p:nvGrpSpPr>
            <p:cNvPr id="22" name="Group 94"/>
            <p:cNvGrpSpPr>
              <a:grpSpLocks/>
            </p:cNvGrpSpPr>
            <p:nvPr/>
          </p:nvGrpSpPr>
          <p:grpSpPr bwMode="auto">
            <a:xfrm>
              <a:off x="3084" y="2877"/>
              <a:ext cx="296" cy="289"/>
              <a:chOff x="3084" y="2592"/>
              <a:chExt cx="296" cy="289"/>
            </a:xfrm>
          </p:grpSpPr>
          <p:sp>
            <p:nvSpPr>
              <p:cNvPr id="2733151" name="Freeform 95"/>
              <p:cNvSpPr>
                <a:spLocks/>
              </p:cNvSpPr>
              <p:nvPr/>
            </p:nvSpPr>
            <p:spPr bwMode="auto">
              <a:xfrm>
                <a:off x="3084" y="2592"/>
                <a:ext cx="149" cy="289"/>
              </a:xfrm>
              <a:custGeom>
                <a:avLst/>
                <a:gdLst/>
                <a:ahLst/>
                <a:cxnLst>
                  <a:cxn ang="0">
                    <a:pos x="148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8" y="288"/>
                  </a:cxn>
                </a:cxnLst>
                <a:rect l="0" t="0" r="r" b="b"/>
                <a:pathLst>
                  <a:path w="149" h="289">
                    <a:moveTo>
                      <a:pt x="148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8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33152" name="Freeform 96"/>
              <p:cNvSpPr>
                <a:spLocks/>
              </p:cNvSpPr>
              <p:nvPr/>
            </p:nvSpPr>
            <p:spPr bwMode="auto">
              <a:xfrm>
                <a:off x="3232" y="2592"/>
                <a:ext cx="148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7" y="0"/>
                  </a:cxn>
                  <a:cxn ang="0">
                    <a:pos x="147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8" h="289">
                    <a:moveTo>
                      <a:pt x="0" y="0"/>
                    </a:moveTo>
                    <a:lnTo>
                      <a:pt x="147" y="0"/>
                    </a:lnTo>
                    <a:lnTo>
                      <a:pt x="147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33153" name="Line 97"/>
            <p:cNvSpPr>
              <a:spLocks noChangeShapeType="1"/>
            </p:cNvSpPr>
            <p:nvPr/>
          </p:nvSpPr>
          <p:spPr bwMode="auto">
            <a:xfrm>
              <a:off x="2969" y="3021"/>
              <a:ext cx="9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3154" name="Freeform 98"/>
            <p:cNvSpPr>
              <a:spLocks/>
            </p:cNvSpPr>
            <p:nvPr/>
          </p:nvSpPr>
          <p:spPr bwMode="auto">
            <a:xfrm>
              <a:off x="3031" y="2925"/>
              <a:ext cx="48" cy="97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0" y="0"/>
                </a:cxn>
                <a:cxn ang="0">
                  <a:pos x="47" y="0"/>
                </a:cxn>
                <a:cxn ang="0">
                  <a:pos x="47" y="0"/>
                </a:cxn>
              </a:cxnLst>
              <a:rect l="0" t="0" r="r" b="b"/>
              <a:pathLst>
                <a:path w="48" h="97">
                  <a:moveTo>
                    <a:pt x="0" y="96"/>
                  </a:moveTo>
                  <a:lnTo>
                    <a:pt x="0" y="0"/>
                  </a:lnTo>
                  <a:lnTo>
                    <a:pt x="47" y="0"/>
                  </a:lnTo>
                  <a:lnTo>
                    <a:pt x="47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3" name="Group 99"/>
            <p:cNvGrpSpPr>
              <a:grpSpLocks/>
            </p:cNvGrpSpPr>
            <p:nvPr/>
          </p:nvGrpSpPr>
          <p:grpSpPr bwMode="auto">
            <a:xfrm>
              <a:off x="3032" y="3325"/>
              <a:ext cx="359" cy="289"/>
              <a:chOff x="3032" y="3040"/>
              <a:chExt cx="359" cy="289"/>
            </a:xfrm>
          </p:grpSpPr>
          <p:sp>
            <p:nvSpPr>
              <p:cNvPr id="2733156" name="Rectangle 100"/>
              <p:cNvSpPr>
                <a:spLocks noChangeArrowheads="1"/>
              </p:cNvSpPr>
              <p:nvPr/>
            </p:nvSpPr>
            <p:spPr bwMode="auto">
              <a:xfrm>
                <a:off x="3032" y="3042"/>
                <a:ext cx="292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  I$</a:t>
                </a:r>
              </a:p>
            </p:txBody>
          </p:sp>
          <p:grpSp>
            <p:nvGrpSpPr>
              <p:cNvPr id="24" name="Group 101"/>
              <p:cNvGrpSpPr>
                <a:grpSpLocks/>
              </p:cNvGrpSpPr>
              <p:nvPr/>
            </p:nvGrpSpPr>
            <p:grpSpPr bwMode="auto">
              <a:xfrm>
                <a:off x="3051" y="3040"/>
                <a:ext cx="340" cy="289"/>
                <a:chOff x="3051" y="3040"/>
                <a:chExt cx="340" cy="289"/>
              </a:xfrm>
            </p:grpSpPr>
            <p:sp>
              <p:nvSpPr>
                <p:cNvPr id="2733158" name="Freeform 102"/>
                <p:cNvSpPr>
                  <a:spLocks/>
                </p:cNvSpPr>
                <p:nvPr/>
              </p:nvSpPr>
              <p:spPr bwMode="auto">
                <a:xfrm>
                  <a:off x="3051" y="3040"/>
                  <a:ext cx="170" cy="289"/>
                </a:xfrm>
                <a:custGeom>
                  <a:avLst/>
                  <a:gdLst/>
                  <a:ahLst/>
                  <a:cxnLst>
                    <a:cxn ang="0">
                      <a:pos x="169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69" y="288"/>
                    </a:cxn>
                  </a:cxnLst>
                  <a:rect l="0" t="0" r="r" b="b"/>
                  <a:pathLst>
                    <a:path w="170" h="289">
                      <a:moveTo>
                        <a:pt x="169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9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33159" name="Freeform 103"/>
                <p:cNvSpPr>
                  <a:spLocks/>
                </p:cNvSpPr>
                <p:nvPr/>
              </p:nvSpPr>
              <p:spPr bwMode="auto">
                <a:xfrm>
                  <a:off x="3220" y="3040"/>
                  <a:ext cx="171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70" y="0"/>
                    </a:cxn>
                    <a:cxn ang="0">
                      <a:pos x="170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71" h="289">
                      <a:moveTo>
                        <a:pt x="0" y="0"/>
                      </a:moveTo>
                      <a:lnTo>
                        <a:pt x="170" y="0"/>
                      </a:lnTo>
                      <a:lnTo>
                        <a:pt x="170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25" name="Group 104"/>
          <p:cNvGrpSpPr>
            <a:grpSpLocks/>
          </p:cNvGrpSpPr>
          <p:nvPr/>
        </p:nvGrpSpPr>
        <p:grpSpPr bwMode="auto">
          <a:xfrm>
            <a:off x="5373688" y="3373438"/>
            <a:ext cx="809625" cy="2603500"/>
            <a:chOff x="3385" y="1981"/>
            <a:chExt cx="510" cy="1640"/>
          </a:xfrm>
        </p:grpSpPr>
        <p:sp>
          <p:nvSpPr>
            <p:cNvPr id="2733161" name="Freeform 105"/>
            <p:cNvSpPr>
              <a:spLocks/>
            </p:cNvSpPr>
            <p:nvPr/>
          </p:nvSpPr>
          <p:spPr bwMode="auto">
            <a:xfrm>
              <a:off x="3464" y="2573"/>
              <a:ext cx="431" cy="1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2"/>
                </a:cxn>
                <a:cxn ang="0">
                  <a:pos x="391" y="192"/>
                </a:cxn>
                <a:cxn ang="0">
                  <a:pos x="391" y="64"/>
                </a:cxn>
                <a:cxn ang="0">
                  <a:pos x="430" y="0"/>
                </a:cxn>
              </a:cxnLst>
              <a:rect l="0" t="0" r="r" b="b"/>
              <a:pathLst>
                <a:path w="431" h="193">
                  <a:moveTo>
                    <a:pt x="0" y="0"/>
                  </a:moveTo>
                  <a:lnTo>
                    <a:pt x="0" y="192"/>
                  </a:lnTo>
                  <a:lnTo>
                    <a:pt x="391" y="192"/>
                  </a:lnTo>
                  <a:lnTo>
                    <a:pt x="391" y="64"/>
                  </a:lnTo>
                  <a:lnTo>
                    <a:pt x="43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3162" name="Freeform 106" descr="25%"/>
            <p:cNvSpPr>
              <a:spLocks/>
            </p:cNvSpPr>
            <p:nvPr/>
          </p:nvSpPr>
          <p:spPr bwMode="auto">
            <a:xfrm>
              <a:off x="3660" y="3332"/>
              <a:ext cx="148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7" y="0"/>
                </a:cxn>
                <a:cxn ang="0">
                  <a:pos x="147" y="288"/>
                </a:cxn>
                <a:cxn ang="0">
                  <a:pos x="0" y="288"/>
                </a:cxn>
              </a:cxnLst>
              <a:rect l="0" t="0" r="r" b="b"/>
              <a:pathLst>
                <a:path w="148" h="289">
                  <a:moveTo>
                    <a:pt x="0" y="0"/>
                  </a:moveTo>
                  <a:lnTo>
                    <a:pt x="147" y="0"/>
                  </a:lnTo>
                  <a:lnTo>
                    <a:pt x="147" y="288"/>
                  </a:lnTo>
                  <a:lnTo>
                    <a:pt x="0" y="288"/>
                  </a:lnTo>
                </a:path>
              </a:pathLst>
            </a:custGeom>
            <a:pattFill prst="pct25">
              <a:fgClr>
                <a:schemeClr val="accent1"/>
              </a:fgClr>
              <a:bgClr>
                <a:srgbClr val="FFFFFF"/>
              </a:bgClr>
            </a:patt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3163" name="Freeform 107" descr="25%"/>
            <p:cNvSpPr>
              <a:spLocks/>
            </p:cNvSpPr>
            <p:nvPr/>
          </p:nvSpPr>
          <p:spPr bwMode="auto">
            <a:xfrm flipH="1">
              <a:off x="3547" y="1988"/>
              <a:ext cx="148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7" y="0"/>
                </a:cxn>
                <a:cxn ang="0">
                  <a:pos x="147" y="288"/>
                </a:cxn>
                <a:cxn ang="0">
                  <a:pos x="0" y="288"/>
                </a:cxn>
              </a:cxnLst>
              <a:rect l="0" t="0" r="r" b="b"/>
              <a:pathLst>
                <a:path w="148" h="289">
                  <a:moveTo>
                    <a:pt x="0" y="0"/>
                  </a:moveTo>
                  <a:lnTo>
                    <a:pt x="147" y="0"/>
                  </a:lnTo>
                  <a:lnTo>
                    <a:pt x="147" y="288"/>
                  </a:lnTo>
                  <a:lnTo>
                    <a:pt x="0" y="288"/>
                  </a:lnTo>
                </a:path>
              </a:pathLst>
            </a:custGeom>
            <a:pattFill prst="pct25">
              <a:fgClr>
                <a:schemeClr val="accent1"/>
              </a:fgClr>
              <a:bgClr>
                <a:srgbClr val="FFFFFF"/>
              </a:bgClr>
            </a:patt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3164" name="Rectangle 108"/>
            <p:cNvSpPr>
              <a:spLocks noChangeArrowheads="1"/>
            </p:cNvSpPr>
            <p:nvPr/>
          </p:nvSpPr>
          <p:spPr bwMode="auto">
            <a:xfrm>
              <a:off x="3455" y="2431"/>
              <a:ext cx="334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  D$</a:t>
              </a:r>
            </a:p>
          </p:txBody>
        </p:sp>
        <p:grpSp>
          <p:nvGrpSpPr>
            <p:cNvPr id="26" name="Group 109"/>
            <p:cNvGrpSpPr>
              <a:grpSpLocks/>
            </p:cNvGrpSpPr>
            <p:nvPr/>
          </p:nvGrpSpPr>
          <p:grpSpPr bwMode="auto">
            <a:xfrm>
              <a:off x="3506" y="2429"/>
              <a:ext cx="325" cy="289"/>
              <a:chOff x="3506" y="2144"/>
              <a:chExt cx="325" cy="289"/>
            </a:xfrm>
          </p:grpSpPr>
          <p:sp>
            <p:nvSpPr>
              <p:cNvPr id="2733166" name="Freeform 110"/>
              <p:cNvSpPr>
                <a:spLocks/>
              </p:cNvSpPr>
              <p:nvPr/>
            </p:nvSpPr>
            <p:spPr bwMode="auto">
              <a:xfrm>
                <a:off x="3506" y="2144"/>
                <a:ext cx="162" cy="289"/>
              </a:xfrm>
              <a:custGeom>
                <a:avLst/>
                <a:gdLst/>
                <a:ahLst/>
                <a:cxnLst>
                  <a:cxn ang="0">
                    <a:pos x="16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61" y="288"/>
                  </a:cxn>
                </a:cxnLst>
                <a:rect l="0" t="0" r="r" b="b"/>
                <a:pathLst>
                  <a:path w="162" h="289">
                    <a:moveTo>
                      <a:pt x="16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1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33167" name="Freeform 111"/>
              <p:cNvSpPr>
                <a:spLocks/>
              </p:cNvSpPr>
              <p:nvPr/>
            </p:nvSpPr>
            <p:spPr bwMode="auto">
              <a:xfrm>
                <a:off x="3667" y="2144"/>
                <a:ext cx="164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3" y="0"/>
                  </a:cxn>
                  <a:cxn ang="0">
                    <a:pos x="163" y="288"/>
                  </a:cxn>
                  <a:cxn ang="0">
                    <a:pos x="0" y="288"/>
                  </a:cxn>
                </a:cxnLst>
                <a:rect l="0" t="0" r="r" b="b"/>
                <a:pathLst>
                  <a:path w="164" h="289">
                    <a:moveTo>
                      <a:pt x="0" y="0"/>
                    </a:moveTo>
                    <a:lnTo>
                      <a:pt x="163" y="0"/>
                    </a:lnTo>
                    <a:lnTo>
                      <a:pt x="163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33168" name="Rectangle 112"/>
            <p:cNvSpPr>
              <a:spLocks noChangeArrowheads="1"/>
            </p:cNvSpPr>
            <p:nvPr/>
          </p:nvSpPr>
          <p:spPr bwMode="auto">
            <a:xfrm>
              <a:off x="3520" y="1983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grpSp>
          <p:nvGrpSpPr>
            <p:cNvPr id="27" name="Group 113"/>
            <p:cNvGrpSpPr>
              <a:grpSpLocks/>
            </p:cNvGrpSpPr>
            <p:nvPr/>
          </p:nvGrpSpPr>
          <p:grpSpPr bwMode="auto">
            <a:xfrm>
              <a:off x="3547" y="1981"/>
              <a:ext cx="284" cy="289"/>
              <a:chOff x="3547" y="1696"/>
              <a:chExt cx="284" cy="289"/>
            </a:xfrm>
          </p:grpSpPr>
          <p:sp>
            <p:nvSpPr>
              <p:cNvPr id="2733170" name="Freeform 114"/>
              <p:cNvSpPr>
                <a:spLocks/>
              </p:cNvSpPr>
              <p:nvPr/>
            </p:nvSpPr>
            <p:spPr bwMode="auto">
              <a:xfrm>
                <a:off x="3547" y="1696"/>
                <a:ext cx="142" cy="289"/>
              </a:xfrm>
              <a:custGeom>
                <a:avLst/>
                <a:gdLst/>
                <a:ahLst/>
                <a:cxnLst>
                  <a:cxn ang="0">
                    <a:pos x="14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1" y="288"/>
                  </a:cxn>
                </a:cxnLst>
                <a:rect l="0" t="0" r="r" b="b"/>
                <a:pathLst>
                  <a:path w="142" h="289">
                    <a:moveTo>
                      <a:pt x="14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1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33171" name="Freeform 115"/>
              <p:cNvSpPr>
                <a:spLocks/>
              </p:cNvSpPr>
              <p:nvPr/>
            </p:nvSpPr>
            <p:spPr bwMode="auto">
              <a:xfrm>
                <a:off x="3688" y="1696"/>
                <a:ext cx="143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2" y="0"/>
                  </a:cxn>
                  <a:cxn ang="0">
                    <a:pos x="142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3" h="289">
                    <a:moveTo>
                      <a:pt x="0" y="0"/>
                    </a:moveTo>
                    <a:lnTo>
                      <a:pt x="142" y="0"/>
                    </a:lnTo>
                    <a:lnTo>
                      <a:pt x="142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33172" name="Line 116"/>
            <p:cNvSpPr>
              <a:spLocks noChangeShapeType="1"/>
            </p:cNvSpPr>
            <p:nvPr/>
          </p:nvSpPr>
          <p:spPr bwMode="auto">
            <a:xfrm>
              <a:off x="3400" y="2125"/>
              <a:ext cx="13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8" name="Group 117"/>
            <p:cNvGrpSpPr>
              <a:grpSpLocks/>
            </p:cNvGrpSpPr>
            <p:nvPr/>
          </p:nvGrpSpPr>
          <p:grpSpPr bwMode="auto">
            <a:xfrm>
              <a:off x="3536" y="2781"/>
              <a:ext cx="227" cy="481"/>
              <a:chOff x="3536" y="2496"/>
              <a:chExt cx="227" cy="481"/>
            </a:xfrm>
          </p:grpSpPr>
          <p:sp>
            <p:nvSpPr>
              <p:cNvPr id="2733174" name="Freeform 118"/>
              <p:cNvSpPr>
                <a:spLocks/>
              </p:cNvSpPr>
              <p:nvPr/>
            </p:nvSpPr>
            <p:spPr bwMode="auto">
              <a:xfrm>
                <a:off x="3550" y="2496"/>
                <a:ext cx="213" cy="481"/>
              </a:xfrm>
              <a:custGeom>
                <a:avLst/>
                <a:gdLst/>
                <a:ahLst/>
                <a:cxnLst>
                  <a:cxn ang="0">
                    <a:pos x="0" y="320"/>
                  </a:cxn>
                  <a:cxn ang="0">
                    <a:pos x="71" y="240"/>
                  </a:cxn>
                  <a:cxn ang="0">
                    <a:pos x="0" y="160"/>
                  </a:cxn>
                  <a:cxn ang="0">
                    <a:pos x="0" y="0"/>
                  </a:cxn>
                  <a:cxn ang="0">
                    <a:pos x="212" y="160"/>
                  </a:cxn>
                  <a:cxn ang="0">
                    <a:pos x="212" y="320"/>
                  </a:cxn>
                  <a:cxn ang="0">
                    <a:pos x="0" y="480"/>
                  </a:cxn>
                  <a:cxn ang="0">
                    <a:pos x="0" y="320"/>
                  </a:cxn>
                </a:cxnLst>
                <a:rect l="0" t="0" r="r" b="b"/>
                <a:pathLst>
                  <a:path w="213" h="481">
                    <a:moveTo>
                      <a:pt x="0" y="320"/>
                    </a:moveTo>
                    <a:lnTo>
                      <a:pt x="71" y="240"/>
                    </a:lnTo>
                    <a:lnTo>
                      <a:pt x="0" y="160"/>
                    </a:lnTo>
                    <a:lnTo>
                      <a:pt x="0" y="0"/>
                    </a:lnTo>
                    <a:lnTo>
                      <a:pt x="212" y="160"/>
                    </a:lnTo>
                    <a:lnTo>
                      <a:pt x="212" y="320"/>
                    </a:lnTo>
                    <a:lnTo>
                      <a:pt x="0" y="480"/>
                    </a:lnTo>
                    <a:lnTo>
                      <a:pt x="0" y="32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33175" name="Rectangle 119"/>
              <p:cNvSpPr>
                <a:spLocks noChangeArrowheads="1"/>
              </p:cNvSpPr>
              <p:nvPr/>
            </p:nvSpPr>
            <p:spPr bwMode="auto">
              <a:xfrm rot="5400000">
                <a:off x="3449" y="2617"/>
                <a:ext cx="38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ALU</a:t>
                </a:r>
              </a:p>
            </p:txBody>
          </p:sp>
        </p:grpSp>
        <p:sp>
          <p:nvSpPr>
            <p:cNvPr id="2733176" name="Line 120"/>
            <p:cNvSpPr>
              <a:spLocks noChangeShapeType="1"/>
            </p:cNvSpPr>
            <p:nvPr/>
          </p:nvSpPr>
          <p:spPr bwMode="auto">
            <a:xfrm>
              <a:off x="3385" y="2925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3177" name="Line 121"/>
            <p:cNvSpPr>
              <a:spLocks noChangeShapeType="1"/>
            </p:cNvSpPr>
            <p:nvPr/>
          </p:nvSpPr>
          <p:spPr bwMode="auto">
            <a:xfrm>
              <a:off x="3385" y="3117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3178" name="Freeform 122"/>
            <p:cNvSpPr>
              <a:spLocks/>
            </p:cNvSpPr>
            <p:nvPr/>
          </p:nvSpPr>
          <p:spPr bwMode="auto">
            <a:xfrm>
              <a:off x="3478" y="3016"/>
              <a:ext cx="337" cy="278"/>
            </a:xfrm>
            <a:custGeom>
              <a:avLst/>
              <a:gdLst/>
              <a:ahLst/>
              <a:cxnLst>
                <a:cxn ang="0">
                  <a:pos x="0" y="101"/>
                </a:cxn>
                <a:cxn ang="0">
                  <a:pos x="0" y="277"/>
                </a:cxn>
                <a:cxn ang="0">
                  <a:pos x="294" y="277"/>
                </a:cxn>
                <a:cxn ang="0">
                  <a:pos x="294" y="90"/>
                </a:cxn>
                <a:cxn ang="0">
                  <a:pos x="336" y="0"/>
                </a:cxn>
              </a:cxnLst>
              <a:rect l="0" t="0" r="r" b="b"/>
              <a:pathLst>
                <a:path w="337" h="278">
                  <a:moveTo>
                    <a:pt x="0" y="101"/>
                  </a:moveTo>
                  <a:lnTo>
                    <a:pt x="0" y="277"/>
                  </a:lnTo>
                  <a:lnTo>
                    <a:pt x="294" y="277"/>
                  </a:lnTo>
                  <a:lnTo>
                    <a:pt x="294" y="90"/>
                  </a:lnTo>
                  <a:lnTo>
                    <a:pt x="33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3179" name="Rectangle 123"/>
            <p:cNvSpPr>
              <a:spLocks noChangeArrowheads="1"/>
            </p:cNvSpPr>
            <p:nvPr/>
          </p:nvSpPr>
          <p:spPr bwMode="auto">
            <a:xfrm>
              <a:off x="3492" y="3332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grpSp>
          <p:nvGrpSpPr>
            <p:cNvPr id="29" name="Group 124"/>
            <p:cNvGrpSpPr>
              <a:grpSpLocks/>
            </p:cNvGrpSpPr>
            <p:nvPr/>
          </p:nvGrpSpPr>
          <p:grpSpPr bwMode="auto">
            <a:xfrm>
              <a:off x="3511" y="3325"/>
              <a:ext cx="296" cy="289"/>
              <a:chOff x="3511" y="3040"/>
              <a:chExt cx="296" cy="289"/>
            </a:xfrm>
          </p:grpSpPr>
          <p:sp>
            <p:nvSpPr>
              <p:cNvPr id="2733181" name="Freeform 125"/>
              <p:cNvSpPr>
                <a:spLocks/>
              </p:cNvSpPr>
              <p:nvPr/>
            </p:nvSpPr>
            <p:spPr bwMode="auto">
              <a:xfrm>
                <a:off x="3511" y="3040"/>
                <a:ext cx="149" cy="289"/>
              </a:xfrm>
              <a:custGeom>
                <a:avLst/>
                <a:gdLst/>
                <a:ahLst/>
                <a:cxnLst>
                  <a:cxn ang="0">
                    <a:pos x="148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8" y="288"/>
                  </a:cxn>
                </a:cxnLst>
                <a:rect l="0" t="0" r="r" b="b"/>
                <a:pathLst>
                  <a:path w="149" h="289">
                    <a:moveTo>
                      <a:pt x="148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8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33182" name="Freeform 126"/>
              <p:cNvSpPr>
                <a:spLocks/>
              </p:cNvSpPr>
              <p:nvPr/>
            </p:nvSpPr>
            <p:spPr bwMode="auto">
              <a:xfrm>
                <a:off x="3659" y="3040"/>
                <a:ext cx="148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7" y="0"/>
                  </a:cxn>
                  <a:cxn ang="0">
                    <a:pos x="147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8" h="289">
                    <a:moveTo>
                      <a:pt x="0" y="0"/>
                    </a:moveTo>
                    <a:lnTo>
                      <a:pt x="147" y="0"/>
                    </a:lnTo>
                    <a:lnTo>
                      <a:pt x="147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33183" name="Line 127"/>
            <p:cNvSpPr>
              <a:spLocks noChangeShapeType="1"/>
            </p:cNvSpPr>
            <p:nvPr/>
          </p:nvSpPr>
          <p:spPr bwMode="auto">
            <a:xfrm>
              <a:off x="3396" y="3469"/>
              <a:ext cx="9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3184" name="Freeform 128"/>
            <p:cNvSpPr>
              <a:spLocks/>
            </p:cNvSpPr>
            <p:nvPr/>
          </p:nvSpPr>
          <p:spPr bwMode="auto">
            <a:xfrm>
              <a:off x="3458" y="3373"/>
              <a:ext cx="48" cy="97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0" y="0"/>
                </a:cxn>
                <a:cxn ang="0">
                  <a:pos x="47" y="0"/>
                </a:cxn>
                <a:cxn ang="0">
                  <a:pos x="47" y="0"/>
                </a:cxn>
              </a:cxnLst>
              <a:rect l="0" t="0" r="r" b="b"/>
              <a:pathLst>
                <a:path w="48" h="97">
                  <a:moveTo>
                    <a:pt x="0" y="96"/>
                  </a:moveTo>
                  <a:lnTo>
                    <a:pt x="0" y="0"/>
                  </a:lnTo>
                  <a:lnTo>
                    <a:pt x="47" y="0"/>
                  </a:lnTo>
                  <a:lnTo>
                    <a:pt x="47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0" name="Group 129"/>
          <p:cNvGrpSpPr>
            <a:grpSpLocks/>
          </p:cNvGrpSpPr>
          <p:nvPr/>
        </p:nvGrpSpPr>
        <p:grpSpPr bwMode="auto">
          <a:xfrm>
            <a:off x="7431088" y="5497513"/>
            <a:ext cx="709612" cy="468312"/>
            <a:chOff x="4681" y="3034"/>
            <a:chExt cx="447" cy="295"/>
          </a:xfrm>
        </p:grpSpPr>
        <p:sp>
          <p:nvSpPr>
            <p:cNvPr id="2733186" name="Freeform 130" descr="25%"/>
            <p:cNvSpPr>
              <a:spLocks/>
            </p:cNvSpPr>
            <p:nvPr/>
          </p:nvSpPr>
          <p:spPr bwMode="auto">
            <a:xfrm flipH="1">
              <a:off x="4828" y="3034"/>
              <a:ext cx="148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7" y="0"/>
                </a:cxn>
                <a:cxn ang="0">
                  <a:pos x="147" y="288"/>
                </a:cxn>
                <a:cxn ang="0">
                  <a:pos x="0" y="288"/>
                </a:cxn>
              </a:cxnLst>
              <a:rect l="0" t="0" r="r" b="b"/>
              <a:pathLst>
                <a:path w="148" h="289">
                  <a:moveTo>
                    <a:pt x="0" y="0"/>
                  </a:moveTo>
                  <a:lnTo>
                    <a:pt x="147" y="0"/>
                  </a:lnTo>
                  <a:lnTo>
                    <a:pt x="147" y="288"/>
                  </a:lnTo>
                  <a:lnTo>
                    <a:pt x="0" y="288"/>
                  </a:lnTo>
                </a:path>
              </a:pathLst>
            </a:custGeom>
            <a:pattFill prst="pct25">
              <a:fgClr>
                <a:schemeClr val="accent1"/>
              </a:fgClr>
              <a:bgClr>
                <a:srgbClr val="FFFFFF"/>
              </a:bgClr>
            </a:patt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3187" name="Rectangle 131"/>
            <p:cNvSpPr>
              <a:spLocks noChangeArrowheads="1"/>
            </p:cNvSpPr>
            <p:nvPr/>
          </p:nvSpPr>
          <p:spPr bwMode="auto">
            <a:xfrm>
              <a:off x="4801" y="3042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grpSp>
          <p:nvGrpSpPr>
            <p:cNvPr id="31" name="Group 132"/>
            <p:cNvGrpSpPr>
              <a:grpSpLocks/>
            </p:cNvGrpSpPr>
            <p:nvPr/>
          </p:nvGrpSpPr>
          <p:grpSpPr bwMode="auto">
            <a:xfrm>
              <a:off x="4828" y="3040"/>
              <a:ext cx="284" cy="289"/>
              <a:chOff x="4828" y="3040"/>
              <a:chExt cx="284" cy="289"/>
            </a:xfrm>
          </p:grpSpPr>
          <p:sp>
            <p:nvSpPr>
              <p:cNvPr id="2733189" name="Freeform 133"/>
              <p:cNvSpPr>
                <a:spLocks/>
              </p:cNvSpPr>
              <p:nvPr/>
            </p:nvSpPr>
            <p:spPr bwMode="auto">
              <a:xfrm>
                <a:off x="4828" y="3040"/>
                <a:ext cx="142" cy="289"/>
              </a:xfrm>
              <a:custGeom>
                <a:avLst/>
                <a:gdLst/>
                <a:ahLst/>
                <a:cxnLst>
                  <a:cxn ang="0">
                    <a:pos x="14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1" y="288"/>
                  </a:cxn>
                </a:cxnLst>
                <a:rect l="0" t="0" r="r" b="b"/>
                <a:pathLst>
                  <a:path w="142" h="289">
                    <a:moveTo>
                      <a:pt x="14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1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33190" name="Freeform 134"/>
              <p:cNvSpPr>
                <a:spLocks/>
              </p:cNvSpPr>
              <p:nvPr/>
            </p:nvSpPr>
            <p:spPr bwMode="auto">
              <a:xfrm>
                <a:off x="4969" y="3040"/>
                <a:ext cx="143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2" y="0"/>
                  </a:cxn>
                  <a:cxn ang="0">
                    <a:pos x="142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3" h="289">
                    <a:moveTo>
                      <a:pt x="0" y="0"/>
                    </a:moveTo>
                    <a:lnTo>
                      <a:pt x="142" y="0"/>
                    </a:lnTo>
                    <a:lnTo>
                      <a:pt x="142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33191" name="Line 135"/>
            <p:cNvSpPr>
              <a:spLocks noChangeShapeType="1"/>
            </p:cNvSpPr>
            <p:nvPr/>
          </p:nvSpPr>
          <p:spPr bwMode="auto">
            <a:xfrm>
              <a:off x="4681" y="3184"/>
              <a:ext cx="13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733056" name="Group 136"/>
          <p:cNvGrpSpPr>
            <a:grpSpLocks/>
          </p:cNvGrpSpPr>
          <p:nvPr/>
        </p:nvGrpSpPr>
        <p:grpSpPr bwMode="auto">
          <a:xfrm>
            <a:off x="6662738" y="4786313"/>
            <a:ext cx="876300" cy="1255712"/>
            <a:chOff x="4197" y="2586"/>
            <a:chExt cx="552" cy="791"/>
          </a:xfrm>
        </p:grpSpPr>
        <p:sp>
          <p:nvSpPr>
            <p:cNvPr id="2733193" name="Freeform 137" descr="25%"/>
            <p:cNvSpPr>
              <a:spLocks/>
            </p:cNvSpPr>
            <p:nvPr/>
          </p:nvSpPr>
          <p:spPr bwMode="auto">
            <a:xfrm flipH="1">
              <a:off x="4401" y="2586"/>
              <a:ext cx="148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7" y="0"/>
                </a:cxn>
                <a:cxn ang="0">
                  <a:pos x="147" y="288"/>
                </a:cxn>
                <a:cxn ang="0">
                  <a:pos x="0" y="288"/>
                </a:cxn>
              </a:cxnLst>
              <a:rect l="0" t="0" r="r" b="b"/>
              <a:pathLst>
                <a:path w="148" h="289">
                  <a:moveTo>
                    <a:pt x="0" y="0"/>
                  </a:moveTo>
                  <a:lnTo>
                    <a:pt x="147" y="0"/>
                  </a:lnTo>
                  <a:lnTo>
                    <a:pt x="147" y="288"/>
                  </a:lnTo>
                  <a:lnTo>
                    <a:pt x="0" y="288"/>
                  </a:lnTo>
                </a:path>
              </a:pathLst>
            </a:custGeom>
            <a:pattFill prst="pct25">
              <a:fgClr>
                <a:schemeClr val="accent1"/>
              </a:fgClr>
              <a:bgClr>
                <a:srgbClr val="FFFFFF"/>
              </a:bgClr>
            </a:patt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3194" name="Rectangle 138"/>
            <p:cNvSpPr>
              <a:spLocks noChangeArrowheads="1"/>
            </p:cNvSpPr>
            <p:nvPr/>
          </p:nvSpPr>
          <p:spPr bwMode="auto">
            <a:xfrm>
              <a:off x="4374" y="2594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grpSp>
          <p:nvGrpSpPr>
            <p:cNvPr id="2733057" name="Group 139"/>
            <p:cNvGrpSpPr>
              <a:grpSpLocks/>
            </p:cNvGrpSpPr>
            <p:nvPr/>
          </p:nvGrpSpPr>
          <p:grpSpPr bwMode="auto">
            <a:xfrm>
              <a:off x="4401" y="2592"/>
              <a:ext cx="284" cy="289"/>
              <a:chOff x="4401" y="2592"/>
              <a:chExt cx="284" cy="289"/>
            </a:xfrm>
          </p:grpSpPr>
          <p:sp>
            <p:nvSpPr>
              <p:cNvPr id="2733196" name="Freeform 140"/>
              <p:cNvSpPr>
                <a:spLocks/>
              </p:cNvSpPr>
              <p:nvPr/>
            </p:nvSpPr>
            <p:spPr bwMode="auto">
              <a:xfrm>
                <a:off x="4401" y="2592"/>
                <a:ext cx="142" cy="289"/>
              </a:xfrm>
              <a:custGeom>
                <a:avLst/>
                <a:gdLst/>
                <a:ahLst/>
                <a:cxnLst>
                  <a:cxn ang="0">
                    <a:pos x="14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1" y="288"/>
                  </a:cxn>
                </a:cxnLst>
                <a:rect l="0" t="0" r="r" b="b"/>
                <a:pathLst>
                  <a:path w="142" h="289">
                    <a:moveTo>
                      <a:pt x="14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1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33197" name="Freeform 141"/>
              <p:cNvSpPr>
                <a:spLocks/>
              </p:cNvSpPr>
              <p:nvPr/>
            </p:nvSpPr>
            <p:spPr bwMode="auto">
              <a:xfrm>
                <a:off x="4542" y="2592"/>
                <a:ext cx="143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2" y="0"/>
                  </a:cxn>
                  <a:cxn ang="0">
                    <a:pos x="142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3" h="289">
                    <a:moveTo>
                      <a:pt x="0" y="0"/>
                    </a:moveTo>
                    <a:lnTo>
                      <a:pt x="142" y="0"/>
                    </a:lnTo>
                    <a:lnTo>
                      <a:pt x="142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33198" name="Line 142"/>
            <p:cNvSpPr>
              <a:spLocks noChangeShapeType="1"/>
            </p:cNvSpPr>
            <p:nvPr/>
          </p:nvSpPr>
          <p:spPr bwMode="auto">
            <a:xfrm>
              <a:off x="4254" y="2736"/>
              <a:ext cx="13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3199" name="Rectangle 143"/>
            <p:cNvSpPr>
              <a:spLocks noChangeArrowheads="1"/>
            </p:cNvSpPr>
            <p:nvPr/>
          </p:nvSpPr>
          <p:spPr bwMode="auto">
            <a:xfrm>
              <a:off x="4309" y="3042"/>
              <a:ext cx="334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  D$</a:t>
              </a:r>
            </a:p>
          </p:txBody>
        </p:sp>
        <p:grpSp>
          <p:nvGrpSpPr>
            <p:cNvPr id="2733058" name="Group 144"/>
            <p:cNvGrpSpPr>
              <a:grpSpLocks/>
            </p:cNvGrpSpPr>
            <p:nvPr/>
          </p:nvGrpSpPr>
          <p:grpSpPr bwMode="auto">
            <a:xfrm>
              <a:off x="4360" y="3040"/>
              <a:ext cx="325" cy="289"/>
              <a:chOff x="4360" y="3040"/>
              <a:chExt cx="325" cy="289"/>
            </a:xfrm>
          </p:grpSpPr>
          <p:sp>
            <p:nvSpPr>
              <p:cNvPr id="2733201" name="Freeform 145"/>
              <p:cNvSpPr>
                <a:spLocks/>
              </p:cNvSpPr>
              <p:nvPr/>
            </p:nvSpPr>
            <p:spPr bwMode="auto">
              <a:xfrm>
                <a:off x="4360" y="3040"/>
                <a:ext cx="162" cy="289"/>
              </a:xfrm>
              <a:custGeom>
                <a:avLst/>
                <a:gdLst/>
                <a:ahLst/>
                <a:cxnLst>
                  <a:cxn ang="0">
                    <a:pos x="16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61" y="288"/>
                  </a:cxn>
                </a:cxnLst>
                <a:rect l="0" t="0" r="r" b="b"/>
                <a:pathLst>
                  <a:path w="162" h="289">
                    <a:moveTo>
                      <a:pt x="16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1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33202" name="Freeform 146"/>
              <p:cNvSpPr>
                <a:spLocks/>
              </p:cNvSpPr>
              <p:nvPr/>
            </p:nvSpPr>
            <p:spPr bwMode="auto">
              <a:xfrm>
                <a:off x="4521" y="3040"/>
                <a:ext cx="164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3" y="0"/>
                  </a:cxn>
                  <a:cxn ang="0">
                    <a:pos x="163" y="288"/>
                  </a:cxn>
                  <a:cxn ang="0">
                    <a:pos x="0" y="288"/>
                  </a:cxn>
                </a:cxnLst>
                <a:rect l="0" t="0" r="r" b="b"/>
                <a:pathLst>
                  <a:path w="164" h="289">
                    <a:moveTo>
                      <a:pt x="0" y="0"/>
                    </a:moveTo>
                    <a:lnTo>
                      <a:pt x="163" y="0"/>
                    </a:lnTo>
                    <a:lnTo>
                      <a:pt x="163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33203" name="Line 147"/>
            <p:cNvSpPr>
              <a:spLocks noChangeShapeType="1"/>
            </p:cNvSpPr>
            <p:nvPr/>
          </p:nvSpPr>
          <p:spPr bwMode="auto">
            <a:xfrm>
              <a:off x="4197" y="3184"/>
              <a:ext cx="15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3204" name="Freeform 148"/>
            <p:cNvSpPr>
              <a:spLocks/>
            </p:cNvSpPr>
            <p:nvPr/>
          </p:nvSpPr>
          <p:spPr bwMode="auto">
            <a:xfrm>
              <a:off x="4318" y="3184"/>
              <a:ext cx="431" cy="1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2"/>
                </a:cxn>
                <a:cxn ang="0">
                  <a:pos x="391" y="192"/>
                </a:cxn>
                <a:cxn ang="0">
                  <a:pos x="391" y="64"/>
                </a:cxn>
                <a:cxn ang="0">
                  <a:pos x="430" y="0"/>
                </a:cxn>
              </a:cxnLst>
              <a:rect l="0" t="0" r="r" b="b"/>
              <a:pathLst>
                <a:path w="431" h="193">
                  <a:moveTo>
                    <a:pt x="0" y="0"/>
                  </a:moveTo>
                  <a:lnTo>
                    <a:pt x="0" y="192"/>
                  </a:lnTo>
                  <a:lnTo>
                    <a:pt x="391" y="192"/>
                  </a:lnTo>
                  <a:lnTo>
                    <a:pt x="391" y="64"/>
                  </a:lnTo>
                  <a:lnTo>
                    <a:pt x="43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733059" name="Group 149"/>
          <p:cNvGrpSpPr>
            <a:grpSpLocks/>
          </p:cNvGrpSpPr>
          <p:nvPr/>
        </p:nvGrpSpPr>
        <p:grpSpPr bwMode="auto">
          <a:xfrm>
            <a:off x="5984875" y="4084638"/>
            <a:ext cx="876300" cy="2084387"/>
            <a:chOff x="3770" y="2144"/>
            <a:chExt cx="552" cy="1313"/>
          </a:xfrm>
        </p:grpSpPr>
        <p:sp>
          <p:nvSpPr>
            <p:cNvPr id="2733206" name="Rectangle 150"/>
            <p:cNvSpPr>
              <a:spLocks noChangeArrowheads="1"/>
            </p:cNvSpPr>
            <p:nvPr/>
          </p:nvSpPr>
          <p:spPr bwMode="auto">
            <a:xfrm>
              <a:off x="3947" y="2146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grpSp>
          <p:nvGrpSpPr>
            <p:cNvPr id="2733062" name="Group 151"/>
            <p:cNvGrpSpPr>
              <a:grpSpLocks/>
            </p:cNvGrpSpPr>
            <p:nvPr/>
          </p:nvGrpSpPr>
          <p:grpSpPr bwMode="auto">
            <a:xfrm>
              <a:off x="3974" y="2144"/>
              <a:ext cx="284" cy="289"/>
              <a:chOff x="3974" y="2144"/>
              <a:chExt cx="284" cy="289"/>
            </a:xfrm>
          </p:grpSpPr>
          <p:sp>
            <p:nvSpPr>
              <p:cNvPr id="2733208" name="Freeform 152"/>
              <p:cNvSpPr>
                <a:spLocks/>
              </p:cNvSpPr>
              <p:nvPr/>
            </p:nvSpPr>
            <p:spPr bwMode="auto">
              <a:xfrm>
                <a:off x="3974" y="2144"/>
                <a:ext cx="142" cy="289"/>
              </a:xfrm>
              <a:custGeom>
                <a:avLst/>
                <a:gdLst/>
                <a:ahLst/>
                <a:cxnLst>
                  <a:cxn ang="0">
                    <a:pos x="14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1" y="288"/>
                  </a:cxn>
                </a:cxnLst>
                <a:rect l="0" t="0" r="r" b="b"/>
                <a:pathLst>
                  <a:path w="142" h="289">
                    <a:moveTo>
                      <a:pt x="14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1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33209" name="Freeform 153"/>
              <p:cNvSpPr>
                <a:spLocks/>
              </p:cNvSpPr>
              <p:nvPr/>
            </p:nvSpPr>
            <p:spPr bwMode="auto">
              <a:xfrm>
                <a:off x="4115" y="2144"/>
                <a:ext cx="143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2" y="0"/>
                  </a:cxn>
                  <a:cxn ang="0">
                    <a:pos x="142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3" h="289">
                    <a:moveTo>
                      <a:pt x="0" y="0"/>
                    </a:moveTo>
                    <a:lnTo>
                      <a:pt x="142" y="0"/>
                    </a:lnTo>
                    <a:lnTo>
                      <a:pt x="142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33210" name="Line 154"/>
            <p:cNvSpPr>
              <a:spLocks noChangeShapeType="1"/>
            </p:cNvSpPr>
            <p:nvPr/>
          </p:nvSpPr>
          <p:spPr bwMode="auto">
            <a:xfrm>
              <a:off x="3827" y="2288"/>
              <a:ext cx="13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3211" name="Rectangle 155"/>
            <p:cNvSpPr>
              <a:spLocks noChangeArrowheads="1"/>
            </p:cNvSpPr>
            <p:nvPr/>
          </p:nvSpPr>
          <p:spPr bwMode="auto">
            <a:xfrm>
              <a:off x="3882" y="2594"/>
              <a:ext cx="334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  D$</a:t>
              </a:r>
            </a:p>
          </p:txBody>
        </p:sp>
        <p:grpSp>
          <p:nvGrpSpPr>
            <p:cNvPr id="2733068" name="Group 156"/>
            <p:cNvGrpSpPr>
              <a:grpSpLocks/>
            </p:cNvGrpSpPr>
            <p:nvPr/>
          </p:nvGrpSpPr>
          <p:grpSpPr bwMode="auto">
            <a:xfrm>
              <a:off x="3933" y="2592"/>
              <a:ext cx="325" cy="289"/>
              <a:chOff x="3933" y="2592"/>
              <a:chExt cx="325" cy="289"/>
            </a:xfrm>
          </p:grpSpPr>
          <p:sp>
            <p:nvSpPr>
              <p:cNvPr id="2733213" name="Freeform 157"/>
              <p:cNvSpPr>
                <a:spLocks/>
              </p:cNvSpPr>
              <p:nvPr/>
            </p:nvSpPr>
            <p:spPr bwMode="auto">
              <a:xfrm>
                <a:off x="3933" y="2592"/>
                <a:ext cx="162" cy="289"/>
              </a:xfrm>
              <a:custGeom>
                <a:avLst/>
                <a:gdLst/>
                <a:ahLst/>
                <a:cxnLst>
                  <a:cxn ang="0">
                    <a:pos x="16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61" y="288"/>
                  </a:cxn>
                </a:cxnLst>
                <a:rect l="0" t="0" r="r" b="b"/>
                <a:pathLst>
                  <a:path w="162" h="289">
                    <a:moveTo>
                      <a:pt x="16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1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33214" name="Freeform 158"/>
              <p:cNvSpPr>
                <a:spLocks/>
              </p:cNvSpPr>
              <p:nvPr/>
            </p:nvSpPr>
            <p:spPr bwMode="auto">
              <a:xfrm>
                <a:off x="4094" y="2592"/>
                <a:ext cx="164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3" y="0"/>
                  </a:cxn>
                  <a:cxn ang="0">
                    <a:pos x="163" y="288"/>
                  </a:cxn>
                  <a:cxn ang="0">
                    <a:pos x="0" y="288"/>
                  </a:cxn>
                </a:cxnLst>
                <a:rect l="0" t="0" r="r" b="b"/>
                <a:pathLst>
                  <a:path w="164" h="289">
                    <a:moveTo>
                      <a:pt x="0" y="0"/>
                    </a:moveTo>
                    <a:lnTo>
                      <a:pt x="163" y="0"/>
                    </a:lnTo>
                    <a:lnTo>
                      <a:pt x="163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33215" name="Line 159"/>
            <p:cNvSpPr>
              <a:spLocks noChangeShapeType="1"/>
            </p:cNvSpPr>
            <p:nvPr/>
          </p:nvSpPr>
          <p:spPr bwMode="auto">
            <a:xfrm>
              <a:off x="3770" y="2736"/>
              <a:ext cx="15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3216" name="Freeform 160"/>
            <p:cNvSpPr>
              <a:spLocks/>
            </p:cNvSpPr>
            <p:nvPr/>
          </p:nvSpPr>
          <p:spPr bwMode="auto">
            <a:xfrm>
              <a:off x="3891" y="2736"/>
              <a:ext cx="431" cy="1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2"/>
                </a:cxn>
                <a:cxn ang="0">
                  <a:pos x="391" y="192"/>
                </a:cxn>
                <a:cxn ang="0">
                  <a:pos x="391" y="64"/>
                </a:cxn>
                <a:cxn ang="0">
                  <a:pos x="430" y="0"/>
                </a:cxn>
              </a:cxnLst>
              <a:rect l="0" t="0" r="r" b="b"/>
              <a:pathLst>
                <a:path w="431" h="193">
                  <a:moveTo>
                    <a:pt x="0" y="0"/>
                  </a:moveTo>
                  <a:lnTo>
                    <a:pt x="0" y="192"/>
                  </a:lnTo>
                  <a:lnTo>
                    <a:pt x="391" y="192"/>
                  </a:lnTo>
                  <a:lnTo>
                    <a:pt x="391" y="64"/>
                  </a:lnTo>
                  <a:lnTo>
                    <a:pt x="43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733077" name="Group 161"/>
            <p:cNvGrpSpPr>
              <a:grpSpLocks/>
            </p:cNvGrpSpPr>
            <p:nvPr/>
          </p:nvGrpSpPr>
          <p:grpSpPr bwMode="auto">
            <a:xfrm>
              <a:off x="3963" y="2944"/>
              <a:ext cx="227" cy="481"/>
              <a:chOff x="3963" y="2944"/>
              <a:chExt cx="227" cy="481"/>
            </a:xfrm>
          </p:grpSpPr>
          <p:sp>
            <p:nvSpPr>
              <p:cNvPr id="2733218" name="Freeform 162"/>
              <p:cNvSpPr>
                <a:spLocks/>
              </p:cNvSpPr>
              <p:nvPr/>
            </p:nvSpPr>
            <p:spPr bwMode="auto">
              <a:xfrm>
                <a:off x="3977" y="2944"/>
                <a:ext cx="213" cy="481"/>
              </a:xfrm>
              <a:custGeom>
                <a:avLst/>
                <a:gdLst/>
                <a:ahLst/>
                <a:cxnLst>
                  <a:cxn ang="0">
                    <a:pos x="0" y="320"/>
                  </a:cxn>
                  <a:cxn ang="0">
                    <a:pos x="71" y="240"/>
                  </a:cxn>
                  <a:cxn ang="0">
                    <a:pos x="0" y="160"/>
                  </a:cxn>
                  <a:cxn ang="0">
                    <a:pos x="0" y="0"/>
                  </a:cxn>
                  <a:cxn ang="0">
                    <a:pos x="212" y="160"/>
                  </a:cxn>
                  <a:cxn ang="0">
                    <a:pos x="212" y="320"/>
                  </a:cxn>
                  <a:cxn ang="0">
                    <a:pos x="0" y="480"/>
                  </a:cxn>
                  <a:cxn ang="0">
                    <a:pos x="0" y="320"/>
                  </a:cxn>
                </a:cxnLst>
                <a:rect l="0" t="0" r="r" b="b"/>
                <a:pathLst>
                  <a:path w="213" h="481">
                    <a:moveTo>
                      <a:pt x="0" y="320"/>
                    </a:moveTo>
                    <a:lnTo>
                      <a:pt x="71" y="240"/>
                    </a:lnTo>
                    <a:lnTo>
                      <a:pt x="0" y="160"/>
                    </a:lnTo>
                    <a:lnTo>
                      <a:pt x="0" y="0"/>
                    </a:lnTo>
                    <a:lnTo>
                      <a:pt x="212" y="160"/>
                    </a:lnTo>
                    <a:lnTo>
                      <a:pt x="212" y="320"/>
                    </a:lnTo>
                    <a:lnTo>
                      <a:pt x="0" y="480"/>
                    </a:lnTo>
                    <a:lnTo>
                      <a:pt x="0" y="32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33219" name="Rectangle 163"/>
              <p:cNvSpPr>
                <a:spLocks noChangeArrowheads="1"/>
              </p:cNvSpPr>
              <p:nvPr/>
            </p:nvSpPr>
            <p:spPr bwMode="auto">
              <a:xfrm rot="5400000">
                <a:off x="3876" y="3065"/>
                <a:ext cx="38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ALU</a:t>
                </a:r>
              </a:p>
            </p:txBody>
          </p:sp>
        </p:grpSp>
        <p:sp>
          <p:nvSpPr>
            <p:cNvPr id="2733220" name="Line 164"/>
            <p:cNvSpPr>
              <a:spLocks noChangeShapeType="1"/>
            </p:cNvSpPr>
            <p:nvPr/>
          </p:nvSpPr>
          <p:spPr bwMode="auto">
            <a:xfrm>
              <a:off x="3812" y="3088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3221" name="Line 165"/>
            <p:cNvSpPr>
              <a:spLocks noChangeShapeType="1"/>
            </p:cNvSpPr>
            <p:nvPr/>
          </p:nvSpPr>
          <p:spPr bwMode="auto">
            <a:xfrm>
              <a:off x="3812" y="3280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3222" name="Freeform 166"/>
            <p:cNvSpPr>
              <a:spLocks/>
            </p:cNvSpPr>
            <p:nvPr/>
          </p:nvSpPr>
          <p:spPr bwMode="auto">
            <a:xfrm>
              <a:off x="3905" y="3179"/>
              <a:ext cx="337" cy="278"/>
            </a:xfrm>
            <a:custGeom>
              <a:avLst/>
              <a:gdLst/>
              <a:ahLst/>
              <a:cxnLst>
                <a:cxn ang="0">
                  <a:pos x="0" y="101"/>
                </a:cxn>
                <a:cxn ang="0">
                  <a:pos x="0" y="277"/>
                </a:cxn>
                <a:cxn ang="0">
                  <a:pos x="294" y="277"/>
                </a:cxn>
                <a:cxn ang="0">
                  <a:pos x="294" y="90"/>
                </a:cxn>
                <a:cxn ang="0">
                  <a:pos x="336" y="0"/>
                </a:cxn>
              </a:cxnLst>
              <a:rect l="0" t="0" r="r" b="b"/>
              <a:pathLst>
                <a:path w="337" h="278">
                  <a:moveTo>
                    <a:pt x="0" y="101"/>
                  </a:moveTo>
                  <a:lnTo>
                    <a:pt x="0" y="277"/>
                  </a:lnTo>
                  <a:lnTo>
                    <a:pt x="294" y="277"/>
                  </a:lnTo>
                  <a:lnTo>
                    <a:pt x="294" y="90"/>
                  </a:lnTo>
                  <a:lnTo>
                    <a:pt x="33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733223" name="Rectangle 167"/>
          <p:cNvSpPr>
            <a:spLocks noChangeArrowheads="1"/>
          </p:cNvSpPr>
          <p:nvPr/>
        </p:nvSpPr>
        <p:spPr bwMode="auto">
          <a:xfrm>
            <a:off x="990600" y="1143000"/>
            <a:ext cx="6710570" cy="5206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(In </a:t>
            </a:r>
            <a:r>
              <a:rPr lang="en-US" sz="2800" b="1" dirty="0" err="1">
                <a:solidFill>
                  <a:schemeClr val="tx1"/>
                </a:solidFill>
              </a:rPr>
              <a:t>Reg</a:t>
            </a:r>
            <a:r>
              <a:rPr lang="en-US" sz="2800" b="1" dirty="0">
                <a:solidFill>
                  <a:schemeClr val="tx1"/>
                </a:solidFill>
              </a:rPr>
              <a:t>, right half highlight read, left half write)</a:t>
            </a:r>
            <a:endParaRPr lang="en-US" sz="1800" dirty="0">
              <a:solidFill>
                <a:schemeClr val="tx1"/>
              </a:solidFill>
            </a:endParaRPr>
          </a:p>
        </p:txBody>
      </p:sp>
      <p:grpSp>
        <p:nvGrpSpPr>
          <p:cNvPr id="2733079" name="Group 168"/>
          <p:cNvGrpSpPr>
            <a:grpSpLocks/>
          </p:cNvGrpSpPr>
          <p:nvPr/>
        </p:nvGrpSpPr>
        <p:grpSpPr bwMode="auto">
          <a:xfrm>
            <a:off x="2679700" y="2660650"/>
            <a:ext cx="673100" cy="1146175"/>
            <a:chOff x="1688" y="1247"/>
            <a:chExt cx="424" cy="722"/>
          </a:xfrm>
        </p:grpSpPr>
        <p:sp>
          <p:nvSpPr>
            <p:cNvPr id="2733225" name="Freeform 169" descr="25%"/>
            <p:cNvSpPr>
              <a:spLocks/>
            </p:cNvSpPr>
            <p:nvPr/>
          </p:nvSpPr>
          <p:spPr bwMode="auto">
            <a:xfrm>
              <a:off x="1939" y="1247"/>
              <a:ext cx="148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7" y="0"/>
                </a:cxn>
                <a:cxn ang="0">
                  <a:pos x="147" y="288"/>
                </a:cxn>
                <a:cxn ang="0">
                  <a:pos x="0" y="288"/>
                </a:cxn>
              </a:cxnLst>
              <a:rect l="0" t="0" r="r" b="b"/>
              <a:pathLst>
                <a:path w="148" h="289">
                  <a:moveTo>
                    <a:pt x="0" y="0"/>
                  </a:moveTo>
                  <a:lnTo>
                    <a:pt x="147" y="0"/>
                  </a:lnTo>
                  <a:lnTo>
                    <a:pt x="147" y="288"/>
                  </a:lnTo>
                  <a:lnTo>
                    <a:pt x="0" y="288"/>
                  </a:lnTo>
                </a:path>
              </a:pathLst>
            </a:custGeom>
            <a:pattFill prst="pct25">
              <a:fgClr>
                <a:schemeClr val="accent1"/>
              </a:fgClr>
              <a:bgClr>
                <a:srgbClr val="FFFFFF"/>
              </a:bgClr>
            </a:patt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3226" name="Rectangle 170"/>
            <p:cNvSpPr>
              <a:spLocks noChangeArrowheads="1"/>
            </p:cNvSpPr>
            <p:nvPr/>
          </p:nvSpPr>
          <p:spPr bwMode="auto">
            <a:xfrm>
              <a:off x="1784" y="1255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sp>
          <p:nvSpPr>
            <p:cNvPr id="2733227" name="Rectangle 171"/>
            <p:cNvSpPr>
              <a:spLocks noChangeArrowheads="1"/>
            </p:cNvSpPr>
            <p:nvPr/>
          </p:nvSpPr>
          <p:spPr bwMode="auto">
            <a:xfrm>
              <a:off x="1751" y="1698"/>
              <a:ext cx="292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  I$</a:t>
              </a:r>
            </a:p>
          </p:txBody>
        </p:sp>
        <p:grpSp>
          <p:nvGrpSpPr>
            <p:cNvPr id="2733082" name="Group 172"/>
            <p:cNvGrpSpPr>
              <a:grpSpLocks/>
            </p:cNvGrpSpPr>
            <p:nvPr/>
          </p:nvGrpSpPr>
          <p:grpSpPr bwMode="auto">
            <a:xfrm>
              <a:off x="1803" y="1248"/>
              <a:ext cx="296" cy="289"/>
              <a:chOff x="1803" y="1248"/>
              <a:chExt cx="296" cy="289"/>
            </a:xfrm>
          </p:grpSpPr>
          <p:sp>
            <p:nvSpPr>
              <p:cNvPr id="2733229" name="Freeform 173"/>
              <p:cNvSpPr>
                <a:spLocks/>
              </p:cNvSpPr>
              <p:nvPr/>
            </p:nvSpPr>
            <p:spPr bwMode="auto">
              <a:xfrm>
                <a:off x="1803" y="1248"/>
                <a:ext cx="149" cy="289"/>
              </a:xfrm>
              <a:custGeom>
                <a:avLst/>
                <a:gdLst/>
                <a:ahLst/>
                <a:cxnLst>
                  <a:cxn ang="0">
                    <a:pos x="148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8" y="288"/>
                  </a:cxn>
                </a:cxnLst>
                <a:rect l="0" t="0" r="r" b="b"/>
                <a:pathLst>
                  <a:path w="149" h="289">
                    <a:moveTo>
                      <a:pt x="148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8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33230" name="Freeform 174"/>
              <p:cNvSpPr>
                <a:spLocks/>
              </p:cNvSpPr>
              <p:nvPr/>
            </p:nvSpPr>
            <p:spPr bwMode="auto">
              <a:xfrm>
                <a:off x="1951" y="1248"/>
                <a:ext cx="148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7" y="0"/>
                  </a:cxn>
                  <a:cxn ang="0">
                    <a:pos x="147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8" h="289">
                    <a:moveTo>
                      <a:pt x="0" y="0"/>
                    </a:moveTo>
                    <a:lnTo>
                      <a:pt x="147" y="0"/>
                    </a:lnTo>
                    <a:lnTo>
                      <a:pt x="147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33231" name="Line 175"/>
            <p:cNvSpPr>
              <a:spLocks noChangeShapeType="1"/>
            </p:cNvSpPr>
            <p:nvPr/>
          </p:nvSpPr>
          <p:spPr bwMode="auto">
            <a:xfrm>
              <a:off x="1688" y="1392"/>
              <a:ext cx="9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3232" name="Freeform 176"/>
            <p:cNvSpPr>
              <a:spLocks/>
            </p:cNvSpPr>
            <p:nvPr/>
          </p:nvSpPr>
          <p:spPr bwMode="auto">
            <a:xfrm>
              <a:off x="1750" y="1296"/>
              <a:ext cx="48" cy="97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0" y="0"/>
                </a:cxn>
                <a:cxn ang="0">
                  <a:pos x="47" y="0"/>
                </a:cxn>
                <a:cxn ang="0">
                  <a:pos x="47" y="0"/>
                </a:cxn>
              </a:cxnLst>
              <a:rect l="0" t="0" r="r" b="b"/>
              <a:pathLst>
                <a:path w="48" h="97">
                  <a:moveTo>
                    <a:pt x="0" y="96"/>
                  </a:moveTo>
                  <a:lnTo>
                    <a:pt x="0" y="0"/>
                  </a:lnTo>
                  <a:lnTo>
                    <a:pt x="47" y="0"/>
                  </a:lnTo>
                  <a:lnTo>
                    <a:pt x="47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733085" name="Group 177"/>
            <p:cNvGrpSpPr>
              <a:grpSpLocks/>
            </p:cNvGrpSpPr>
            <p:nvPr/>
          </p:nvGrpSpPr>
          <p:grpSpPr bwMode="auto">
            <a:xfrm>
              <a:off x="1753" y="1680"/>
              <a:ext cx="359" cy="289"/>
              <a:chOff x="1324" y="1248"/>
              <a:chExt cx="359" cy="289"/>
            </a:xfrm>
          </p:grpSpPr>
          <p:sp>
            <p:nvSpPr>
              <p:cNvPr id="2733234" name="Rectangle 178"/>
              <p:cNvSpPr>
                <a:spLocks noChangeArrowheads="1"/>
              </p:cNvSpPr>
              <p:nvPr/>
            </p:nvSpPr>
            <p:spPr bwMode="auto">
              <a:xfrm>
                <a:off x="1324" y="1250"/>
                <a:ext cx="146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 </a:t>
                </a:r>
              </a:p>
            </p:txBody>
          </p:sp>
          <p:grpSp>
            <p:nvGrpSpPr>
              <p:cNvPr id="2733088" name="Group 179"/>
              <p:cNvGrpSpPr>
                <a:grpSpLocks/>
              </p:cNvGrpSpPr>
              <p:nvPr/>
            </p:nvGrpSpPr>
            <p:grpSpPr bwMode="auto">
              <a:xfrm>
                <a:off x="1343" y="1248"/>
                <a:ext cx="340" cy="289"/>
                <a:chOff x="1343" y="1248"/>
                <a:chExt cx="340" cy="289"/>
              </a:xfrm>
            </p:grpSpPr>
            <p:sp>
              <p:nvSpPr>
                <p:cNvPr id="2733236" name="Freeform 180"/>
                <p:cNvSpPr>
                  <a:spLocks/>
                </p:cNvSpPr>
                <p:nvPr/>
              </p:nvSpPr>
              <p:spPr bwMode="auto">
                <a:xfrm>
                  <a:off x="1343" y="1248"/>
                  <a:ext cx="170" cy="289"/>
                </a:xfrm>
                <a:custGeom>
                  <a:avLst/>
                  <a:gdLst/>
                  <a:ahLst/>
                  <a:cxnLst>
                    <a:cxn ang="0">
                      <a:pos x="169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69" y="288"/>
                    </a:cxn>
                  </a:cxnLst>
                  <a:rect l="0" t="0" r="r" b="b"/>
                  <a:pathLst>
                    <a:path w="170" h="289">
                      <a:moveTo>
                        <a:pt x="169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9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33237" name="Freeform 181"/>
                <p:cNvSpPr>
                  <a:spLocks/>
                </p:cNvSpPr>
                <p:nvPr/>
              </p:nvSpPr>
              <p:spPr bwMode="auto">
                <a:xfrm>
                  <a:off x="1512" y="1248"/>
                  <a:ext cx="171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70" y="0"/>
                    </a:cxn>
                    <a:cxn ang="0">
                      <a:pos x="170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71" h="289">
                      <a:moveTo>
                        <a:pt x="0" y="0"/>
                      </a:moveTo>
                      <a:lnTo>
                        <a:pt x="170" y="0"/>
                      </a:lnTo>
                      <a:lnTo>
                        <a:pt x="170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182" name="Title 18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Graphical Pipeline Representation</a:t>
            </a:r>
            <a:endParaRPr lang="en-US" dirty="0"/>
          </a:p>
        </p:txBody>
      </p:sp>
      <p:sp>
        <p:nvSpPr>
          <p:cNvPr id="183" name="Date Placeholder 18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EB5F9-17E9-E443-88EF-2AF682B052F4}" type="datetime1">
              <a:rPr lang="en-US" smtClean="0"/>
              <a:pPr/>
              <a:t>7/27/2011</a:t>
            </a:fld>
            <a:endParaRPr lang="en-US" dirty="0"/>
          </a:p>
        </p:txBody>
      </p:sp>
      <p:sp>
        <p:nvSpPr>
          <p:cNvPr id="184" name="Slide Number Placeholder 18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185" name="Footer Placeholder 18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Summer 2011 </a:t>
            </a:r>
            <a:r>
              <a:rPr lang="en-US" dirty="0" smtClean="0"/>
              <a:t>-- </a:t>
            </a:r>
            <a:r>
              <a:rPr lang="en-US" dirty="0" smtClean="0"/>
              <a:t>Lecture #22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33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73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3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2733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3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2733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33223" grpId="0" autoUpdateAnimBg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1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Sequence 1</a:t>
            </a:r>
            <a:endParaRPr lang="en-US" dirty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33400" y="1179513"/>
            <a:ext cx="7797800" cy="5302250"/>
            <a:chOff x="216" y="551"/>
            <a:chExt cx="4912" cy="3340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2624" y="1200"/>
              <a:ext cx="340" cy="289"/>
              <a:chOff x="2624" y="1200"/>
              <a:chExt cx="340" cy="289"/>
            </a:xfrm>
          </p:grpSpPr>
          <p:sp>
            <p:nvSpPr>
              <p:cNvPr id="2761734" name="Freeform 6"/>
              <p:cNvSpPr>
                <a:spLocks/>
              </p:cNvSpPr>
              <p:nvPr/>
            </p:nvSpPr>
            <p:spPr bwMode="auto">
              <a:xfrm>
                <a:off x="2624" y="1200"/>
                <a:ext cx="170" cy="289"/>
              </a:xfrm>
              <a:custGeom>
                <a:avLst/>
                <a:gdLst/>
                <a:ahLst/>
                <a:cxnLst>
                  <a:cxn ang="0">
                    <a:pos x="169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69" y="288"/>
                  </a:cxn>
                </a:cxnLst>
                <a:rect l="0" t="0" r="r" b="b"/>
                <a:pathLst>
                  <a:path w="170" h="289">
                    <a:moveTo>
                      <a:pt x="169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9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735" name="Freeform 7"/>
              <p:cNvSpPr>
                <a:spLocks/>
              </p:cNvSpPr>
              <p:nvPr/>
            </p:nvSpPr>
            <p:spPr bwMode="auto">
              <a:xfrm>
                <a:off x="2793" y="1200"/>
                <a:ext cx="171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0" y="0"/>
                  </a:cxn>
                  <a:cxn ang="0">
                    <a:pos x="170" y="288"/>
                  </a:cxn>
                  <a:cxn ang="0">
                    <a:pos x="0" y="288"/>
                  </a:cxn>
                </a:cxnLst>
                <a:rect l="0" t="0" r="r" b="b"/>
                <a:pathLst>
                  <a:path w="171" h="289">
                    <a:moveTo>
                      <a:pt x="0" y="0"/>
                    </a:moveTo>
                    <a:lnTo>
                      <a:pt x="170" y="0"/>
                    </a:lnTo>
                    <a:lnTo>
                      <a:pt x="170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" name="Group 8"/>
            <p:cNvGrpSpPr>
              <a:grpSpLocks/>
            </p:cNvGrpSpPr>
            <p:nvPr/>
          </p:nvGrpSpPr>
          <p:grpSpPr bwMode="auto">
            <a:xfrm>
              <a:off x="2624" y="2592"/>
              <a:ext cx="340" cy="289"/>
              <a:chOff x="2624" y="2592"/>
              <a:chExt cx="340" cy="289"/>
            </a:xfrm>
          </p:grpSpPr>
          <p:sp>
            <p:nvSpPr>
              <p:cNvPr id="2761737" name="Freeform 9"/>
              <p:cNvSpPr>
                <a:spLocks/>
              </p:cNvSpPr>
              <p:nvPr/>
            </p:nvSpPr>
            <p:spPr bwMode="auto">
              <a:xfrm>
                <a:off x="2624" y="2592"/>
                <a:ext cx="170" cy="289"/>
              </a:xfrm>
              <a:custGeom>
                <a:avLst/>
                <a:gdLst/>
                <a:ahLst/>
                <a:cxnLst>
                  <a:cxn ang="0">
                    <a:pos x="169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69" y="288"/>
                  </a:cxn>
                </a:cxnLst>
                <a:rect l="0" t="0" r="r" b="b"/>
                <a:pathLst>
                  <a:path w="170" h="289">
                    <a:moveTo>
                      <a:pt x="169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9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738" name="Freeform 10"/>
              <p:cNvSpPr>
                <a:spLocks/>
              </p:cNvSpPr>
              <p:nvPr/>
            </p:nvSpPr>
            <p:spPr bwMode="auto">
              <a:xfrm>
                <a:off x="2793" y="2592"/>
                <a:ext cx="171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0" y="0"/>
                  </a:cxn>
                  <a:cxn ang="0">
                    <a:pos x="170" y="288"/>
                  </a:cxn>
                  <a:cxn ang="0">
                    <a:pos x="0" y="288"/>
                  </a:cxn>
                </a:cxnLst>
                <a:rect l="0" t="0" r="r" b="b"/>
                <a:pathLst>
                  <a:path w="171" h="289">
                    <a:moveTo>
                      <a:pt x="0" y="0"/>
                    </a:moveTo>
                    <a:lnTo>
                      <a:pt x="170" y="0"/>
                    </a:lnTo>
                    <a:lnTo>
                      <a:pt x="170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61739" name="Rectangle 11"/>
            <p:cNvSpPr>
              <a:spLocks noChangeArrowheads="1"/>
            </p:cNvSpPr>
            <p:nvPr/>
          </p:nvSpPr>
          <p:spPr bwMode="auto">
            <a:xfrm>
              <a:off x="2605" y="2594"/>
              <a:ext cx="292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  I$</a:t>
              </a:r>
            </a:p>
          </p:txBody>
        </p:sp>
        <p:sp>
          <p:nvSpPr>
            <p:cNvPr id="2761740" name="Line 12"/>
            <p:cNvSpPr>
              <a:spLocks noChangeShapeType="1"/>
            </p:cNvSpPr>
            <p:nvPr/>
          </p:nvSpPr>
          <p:spPr bwMode="auto">
            <a:xfrm>
              <a:off x="584" y="1224"/>
              <a:ext cx="0" cy="203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741" name="Line 13"/>
            <p:cNvSpPr>
              <a:spLocks noChangeShapeType="1"/>
            </p:cNvSpPr>
            <p:nvPr/>
          </p:nvSpPr>
          <p:spPr bwMode="auto">
            <a:xfrm>
              <a:off x="984" y="840"/>
              <a:ext cx="397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742" name="Rectangle 14"/>
            <p:cNvSpPr>
              <a:spLocks noChangeArrowheads="1"/>
            </p:cNvSpPr>
            <p:nvPr/>
          </p:nvSpPr>
          <p:spPr bwMode="auto">
            <a:xfrm>
              <a:off x="579" y="1302"/>
              <a:ext cx="390" cy="32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 dirty="0" err="1" smtClean="0">
                  <a:solidFill>
                    <a:schemeClr val="tx1"/>
                  </a:solidFill>
                  <a:latin typeface="Courier" pitchFamily="-65" charset="0"/>
                </a:rPr>
                <a:t>lw</a:t>
              </a:r>
              <a:endParaRPr lang="en-US" sz="2800" b="1" dirty="0">
                <a:solidFill>
                  <a:schemeClr val="tx1"/>
                </a:solidFill>
                <a:latin typeface="Arial" pitchFamily="-65" charset="0"/>
              </a:endParaRPr>
            </a:p>
          </p:txBody>
        </p:sp>
        <p:sp>
          <p:nvSpPr>
            <p:cNvPr id="2761743" name="Rectangle 15"/>
            <p:cNvSpPr>
              <a:spLocks noChangeArrowheads="1"/>
            </p:cNvSpPr>
            <p:nvPr/>
          </p:nvSpPr>
          <p:spPr bwMode="auto">
            <a:xfrm>
              <a:off x="563" y="1718"/>
              <a:ext cx="522" cy="32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 dirty="0" smtClean="0">
                  <a:latin typeface="Courier" pitchFamily="-65" charset="0"/>
                </a:rPr>
                <a:t>add</a:t>
              </a:r>
              <a:endParaRPr lang="en-US" sz="2800" b="1" dirty="0">
                <a:solidFill>
                  <a:schemeClr val="tx1"/>
                </a:solidFill>
                <a:latin typeface="Arial" pitchFamily="-65" charset="0"/>
              </a:endParaRPr>
            </a:p>
          </p:txBody>
        </p:sp>
        <p:sp>
          <p:nvSpPr>
            <p:cNvPr id="2761744" name="Rectangle 16"/>
            <p:cNvSpPr>
              <a:spLocks noChangeArrowheads="1"/>
            </p:cNvSpPr>
            <p:nvPr/>
          </p:nvSpPr>
          <p:spPr bwMode="auto">
            <a:xfrm>
              <a:off x="555" y="2182"/>
              <a:ext cx="794" cy="32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 dirty="0" err="1" smtClean="0">
                  <a:latin typeface="Courier" pitchFamily="-65" charset="0"/>
                </a:rPr>
                <a:t>instr</a:t>
              </a:r>
              <a:endParaRPr lang="en-US" sz="2800" b="1" dirty="0">
                <a:solidFill>
                  <a:schemeClr val="tx1"/>
                </a:solidFill>
                <a:latin typeface="Arial" pitchFamily="-65" charset="0"/>
              </a:endParaRPr>
            </a:p>
          </p:txBody>
        </p:sp>
        <p:sp>
          <p:nvSpPr>
            <p:cNvPr id="2761745" name="Rectangle 17"/>
            <p:cNvSpPr>
              <a:spLocks noChangeArrowheads="1"/>
            </p:cNvSpPr>
            <p:nvPr/>
          </p:nvSpPr>
          <p:spPr bwMode="auto">
            <a:xfrm>
              <a:off x="598" y="2612"/>
              <a:ext cx="794" cy="32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 dirty="0" err="1" smtClean="0">
                  <a:latin typeface="Courier" pitchFamily="-65" charset="0"/>
                </a:rPr>
                <a:t>instr</a:t>
              </a:r>
              <a:endParaRPr lang="en-US" sz="2800" b="1" dirty="0">
                <a:solidFill>
                  <a:schemeClr val="tx1"/>
                </a:solidFill>
                <a:latin typeface="Arial" pitchFamily="-65" charset="0"/>
              </a:endParaRPr>
            </a:p>
          </p:txBody>
        </p:sp>
        <p:sp>
          <p:nvSpPr>
            <p:cNvPr id="2761746" name="Rectangle 18"/>
            <p:cNvSpPr>
              <a:spLocks noChangeArrowheads="1"/>
            </p:cNvSpPr>
            <p:nvPr/>
          </p:nvSpPr>
          <p:spPr bwMode="auto">
            <a:xfrm>
              <a:off x="587" y="3067"/>
              <a:ext cx="794" cy="32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 dirty="0" err="1" smtClean="0">
                  <a:latin typeface="Courier" pitchFamily="-65" charset="0"/>
                </a:rPr>
                <a:t>instr</a:t>
              </a:r>
              <a:endParaRPr lang="en-US" sz="2800" b="1" dirty="0">
                <a:solidFill>
                  <a:schemeClr val="tx1"/>
                </a:solidFill>
                <a:latin typeface="Arial" pitchFamily="-65" charset="0"/>
              </a:endParaRPr>
            </a:p>
          </p:txBody>
        </p:sp>
        <p:sp>
          <p:nvSpPr>
            <p:cNvPr id="2761747" name="Line 19"/>
            <p:cNvSpPr>
              <a:spLocks noChangeShapeType="1"/>
            </p:cNvSpPr>
            <p:nvPr/>
          </p:nvSpPr>
          <p:spPr bwMode="auto">
            <a:xfrm>
              <a:off x="1728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748" name="Line 20"/>
            <p:cNvSpPr>
              <a:spLocks noChangeShapeType="1"/>
            </p:cNvSpPr>
            <p:nvPr/>
          </p:nvSpPr>
          <p:spPr bwMode="auto">
            <a:xfrm>
              <a:off x="2160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749" name="Line 21"/>
            <p:cNvSpPr>
              <a:spLocks noChangeShapeType="1"/>
            </p:cNvSpPr>
            <p:nvPr/>
          </p:nvSpPr>
          <p:spPr bwMode="auto">
            <a:xfrm>
              <a:off x="2592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750" name="Line 22"/>
            <p:cNvSpPr>
              <a:spLocks noChangeShapeType="1"/>
            </p:cNvSpPr>
            <p:nvPr/>
          </p:nvSpPr>
          <p:spPr bwMode="auto">
            <a:xfrm>
              <a:off x="3024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751" name="Line 23"/>
            <p:cNvSpPr>
              <a:spLocks noChangeShapeType="1"/>
            </p:cNvSpPr>
            <p:nvPr/>
          </p:nvSpPr>
          <p:spPr bwMode="auto">
            <a:xfrm>
              <a:off x="3456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752" name="Line 24"/>
            <p:cNvSpPr>
              <a:spLocks noChangeShapeType="1"/>
            </p:cNvSpPr>
            <p:nvPr/>
          </p:nvSpPr>
          <p:spPr bwMode="auto">
            <a:xfrm>
              <a:off x="3888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753" name="Line 25"/>
            <p:cNvSpPr>
              <a:spLocks noChangeShapeType="1"/>
            </p:cNvSpPr>
            <p:nvPr/>
          </p:nvSpPr>
          <p:spPr bwMode="auto">
            <a:xfrm>
              <a:off x="4320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754" name="Line 26"/>
            <p:cNvSpPr>
              <a:spLocks noChangeShapeType="1"/>
            </p:cNvSpPr>
            <p:nvPr/>
          </p:nvSpPr>
          <p:spPr bwMode="auto">
            <a:xfrm>
              <a:off x="4752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5" name="Group 27"/>
            <p:cNvGrpSpPr>
              <a:grpSpLocks/>
            </p:cNvGrpSpPr>
            <p:nvPr/>
          </p:nvGrpSpPr>
          <p:grpSpPr bwMode="auto">
            <a:xfrm>
              <a:off x="2257" y="1152"/>
              <a:ext cx="225" cy="481"/>
              <a:chOff x="2257" y="1152"/>
              <a:chExt cx="225" cy="481"/>
            </a:xfrm>
          </p:grpSpPr>
          <p:sp>
            <p:nvSpPr>
              <p:cNvPr id="2761756" name="Freeform 28"/>
              <p:cNvSpPr>
                <a:spLocks/>
              </p:cNvSpPr>
              <p:nvPr/>
            </p:nvSpPr>
            <p:spPr bwMode="auto">
              <a:xfrm>
                <a:off x="2269" y="1152"/>
                <a:ext cx="213" cy="481"/>
              </a:xfrm>
              <a:custGeom>
                <a:avLst/>
                <a:gdLst/>
                <a:ahLst/>
                <a:cxnLst>
                  <a:cxn ang="0">
                    <a:pos x="0" y="320"/>
                  </a:cxn>
                  <a:cxn ang="0">
                    <a:pos x="71" y="240"/>
                  </a:cxn>
                  <a:cxn ang="0">
                    <a:pos x="0" y="160"/>
                  </a:cxn>
                  <a:cxn ang="0">
                    <a:pos x="0" y="0"/>
                  </a:cxn>
                  <a:cxn ang="0">
                    <a:pos x="212" y="160"/>
                  </a:cxn>
                  <a:cxn ang="0">
                    <a:pos x="212" y="320"/>
                  </a:cxn>
                  <a:cxn ang="0">
                    <a:pos x="0" y="480"/>
                  </a:cxn>
                  <a:cxn ang="0">
                    <a:pos x="0" y="320"/>
                  </a:cxn>
                </a:cxnLst>
                <a:rect l="0" t="0" r="r" b="b"/>
                <a:pathLst>
                  <a:path w="213" h="481">
                    <a:moveTo>
                      <a:pt x="0" y="320"/>
                    </a:moveTo>
                    <a:lnTo>
                      <a:pt x="71" y="240"/>
                    </a:lnTo>
                    <a:lnTo>
                      <a:pt x="0" y="160"/>
                    </a:lnTo>
                    <a:lnTo>
                      <a:pt x="0" y="0"/>
                    </a:lnTo>
                    <a:lnTo>
                      <a:pt x="212" y="160"/>
                    </a:lnTo>
                    <a:lnTo>
                      <a:pt x="212" y="320"/>
                    </a:lnTo>
                    <a:lnTo>
                      <a:pt x="0" y="480"/>
                    </a:lnTo>
                    <a:lnTo>
                      <a:pt x="0" y="32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757" name="Rectangle 29"/>
              <p:cNvSpPr>
                <a:spLocks noChangeArrowheads="1"/>
              </p:cNvSpPr>
              <p:nvPr/>
            </p:nvSpPr>
            <p:spPr bwMode="auto">
              <a:xfrm rot="5400000">
                <a:off x="2170" y="1274"/>
                <a:ext cx="38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ALU</a:t>
                </a:r>
              </a:p>
            </p:txBody>
          </p:sp>
        </p:grpSp>
        <p:grpSp>
          <p:nvGrpSpPr>
            <p:cNvPr id="6" name="Group 30"/>
            <p:cNvGrpSpPr>
              <a:grpSpLocks/>
            </p:cNvGrpSpPr>
            <p:nvPr/>
          </p:nvGrpSpPr>
          <p:grpSpPr bwMode="auto">
            <a:xfrm>
              <a:off x="1324" y="1248"/>
              <a:ext cx="359" cy="289"/>
              <a:chOff x="1324" y="1248"/>
              <a:chExt cx="359" cy="289"/>
            </a:xfrm>
          </p:grpSpPr>
          <p:sp>
            <p:nvSpPr>
              <p:cNvPr id="2761759" name="Rectangle 31"/>
              <p:cNvSpPr>
                <a:spLocks noChangeArrowheads="1"/>
              </p:cNvSpPr>
              <p:nvPr/>
            </p:nvSpPr>
            <p:spPr bwMode="auto">
              <a:xfrm>
                <a:off x="1324" y="1250"/>
                <a:ext cx="292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  I$</a:t>
                </a:r>
              </a:p>
            </p:txBody>
          </p:sp>
          <p:grpSp>
            <p:nvGrpSpPr>
              <p:cNvPr id="7" name="Group 32"/>
              <p:cNvGrpSpPr>
                <a:grpSpLocks/>
              </p:cNvGrpSpPr>
              <p:nvPr/>
            </p:nvGrpSpPr>
            <p:grpSpPr bwMode="auto">
              <a:xfrm>
                <a:off x="1343" y="1248"/>
                <a:ext cx="340" cy="289"/>
                <a:chOff x="1343" y="1248"/>
                <a:chExt cx="340" cy="289"/>
              </a:xfrm>
            </p:grpSpPr>
            <p:sp>
              <p:nvSpPr>
                <p:cNvPr id="2761761" name="Freeform 33"/>
                <p:cNvSpPr>
                  <a:spLocks/>
                </p:cNvSpPr>
                <p:nvPr/>
              </p:nvSpPr>
              <p:spPr bwMode="auto">
                <a:xfrm>
                  <a:off x="1343" y="1248"/>
                  <a:ext cx="170" cy="289"/>
                </a:xfrm>
                <a:custGeom>
                  <a:avLst/>
                  <a:gdLst/>
                  <a:ahLst/>
                  <a:cxnLst>
                    <a:cxn ang="0">
                      <a:pos x="169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69" y="288"/>
                    </a:cxn>
                  </a:cxnLst>
                  <a:rect l="0" t="0" r="r" b="b"/>
                  <a:pathLst>
                    <a:path w="170" h="289">
                      <a:moveTo>
                        <a:pt x="169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9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1762" name="Freeform 34"/>
                <p:cNvSpPr>
                  <a:spLocks/>
                </p:cNvSpPr>
                <p:nvPr/>
              </p:nvSpPr>
              <p:spPr bwMode="auto">
                <a:xfrm>
                  <a:off x="1512" y="1248"/>
                  <a:ext cx="171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70" y="0"/>
                    </a:cxn>
                    <a:cxn ang="0">
                      <a:pos x="170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71" h="289">
                      <a:moveTo>
                        <a:pt x="0" y="0"/>
                      </a:moveTo>
                      <a:lnTo>
                        <a:pt x="170" y="0"/>
                      </a:lnTo>
                      <a:lnTo>
                        <a:pt x="170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761763" name="Rectangle 35"/>
            <p:cNvSpPr>
              <a:spLocks noChangeArrowheads="1"/>
            </p:cNvSpPr>
            <p:nvPr/>
          </p:nvSpPr>
          <p:spPr bwMode="auto">
            <a:xfrm>
              <a:off x="1784" y="1255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grpSp>
          <p:nvGrpSpPr>
            <p:cNvPr id="8" name="Group 36"/>
            <p:cNvGrpSpPr>
              <a:grpSpLocks/>
            </p:cNvGrpSpPr>
            <p:nvPr/>
          </p:nvGrpSpPr>
          <p:grpSpPr bwMode="auto">
            <a:xfrm>
              <a:off x="1803" y="1248"/>
              <a:ext cx="296" cy="289"/>
              <a:chOff x="1803" y="1248"/>
              <a:chExt cx="296" cy="289"/>
            </a:xfrm>
          </p:grpSpPr>
          <p:sp>
            <p:nvSpPr>
              <p:cNvPr id="2761765" name="Freeform 37"/>
              <p:cNvSpPr>
                <a:spLocks/>
              </p:cNvSpPr>
              <p:nvPr/>
            </p:nvSpPr>
            <p:spPr bwMode="auto">
              <a:xfrm>
                <a:off x="1803" y="1248"/>
                <a:ext cx="149" cy="289"/>
              </a:xfrm>
              <a:custGeom>
                <a:avLst/>
                <a:gdLst/>
                <a:ahLst/>
                <a:cxnLst>
                  <a:cxn ang="0">
                    <a:pos x="148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8" y="288"/>
                  </a:cxn>
                </a:cxnLst>
                <a:rect l="0" t="0" r="r" b="b"/>
                <a:pathLst>
                  <a:path w="149" h="289">
                    <a:moveTo>
                      <a:pt x="148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8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766" name="Freeform 38"/>
              <p:cNvSpPr>
                <a:spLocks/>
              </p:cNvSpPr>
              <p:nvPr/>
            </p:nvSpPr>
            <p:spPr bwMode="auto">
              <a:xfrm>
                <a:off x="1951" y="1248"/>
                <a:ext cx="148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7" y="0"/>
                  </a:cxn>
                  <a:cxn ang="0">
                    <a:pos x="147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8" h="289">
                    <a:moveTo>
                      <a:pt x="0" y="0"/>
                    </a:moveTo>
                    <a:lnTo>
                      <a:pt x="147" y="0"/>
                    </a:lnTo>
                    <a:lnTo>
                      <a:pt x="147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61767" name="Line 39"/>
            <p:cNvSpPr>
              <a:spLocks noChangeShapeType="1"/>
            </p:cNvSpPr>
            <p:nvPr/>
          </p:nvSpPr>
          <p:spPr bwMode="auto">
            <a:xfrm>
              <a:off x="1688" y="1392"/>
              <a:ext cx="9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768" name="Freeform 40"/>
            <p:cNvSpPr>
              <a:spLocks/>
            </p:cNvSpPr>
            <p:nvPr/>
          </p:nvSpPr>
          <p:spPr bwMode="auto">
            <a:xfrm>
              <a:off x="1750" y="1296"/>
              <a:ext cx="48" cy="97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0" y="0"/>
                </a:cxn>
                <a:cxn ang="0">
                  <a:pos x="47" y="0"/>
                </a:cxn>
                <a:cxn ang="0">
                  <a:pos x="47" y="0"/>
                </a:cxn>
              </a:cxnLst>
              <a:rect l="0" t="0" r="r" b="b"/>
              <a:pathLst>
                <a:path w="48" h="97">
                  <a:moveTo>
                    <a:pt x="0" y="96"/>
                  </a:moveTo>
                  <a:lnTo>
                    <a:pt x="0" y="0"/>
                  </a:lnTo>
                  <a:lnTo>
                    <a:pt x="47" y="0"/>
                  </a:lnTo>
                  <a:lnTo>
                    <a:pt x="47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769" name="Line 41"/>
            <p:cNvSpPr>
              <a:spLocks noChangeShapeType="1"/>
            </p:cNvSpPr>
            <p:nvPr/>
          </p:nvSpPr>
          <p:spPr bwMode="auto">
            <a:xfrm>
              <a:off x="2104" y="1296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770" name="Rectangle 42"/>
            <p:cNvSpPr>
              <a:spLocks noChangeArrowheads="1"/>
            </p:cNvSpPr>
            <p:nvPr/>
          </p:nvSpPr>
          <p:spPr bwMode="auto">
            <a:xfrm>
              <a:off x="2601" y="1250"/>
              <a:ext cx="334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  D$</a:t>
              </a:r>
            </a:p>
          </p:txBody>
        </p:sp>
        <p:sp>
          <p:nvSpPr>
            <p:cNvPr id="2761771" name="Rectangle 43"/>
            <p:cNvSpPr>
              <a:spLocks noChangeArrowheads="1"/>
            </p:cNvSpPr>
            <p:nvPr/>
          </p:nvSpPr>
          <p:spPr bwMode="auto">
            <a:xfrm>
              <a:off x="3093" y="1250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grpSp>
          <p:nvGrpSpPr>
            <p:cNvPr id="9" name="Group 44"/>
            <p:cNvGrpSpPr>
              <a:grpSpLocks/>
            </p:cNvGrpSpPr>
            <p:nvPr/>
          </p:nvGrpSpPr>
          <p:grpSpPr bwMode="auto">
            <a:xfrm>
              <a:off x="3120" y="1248"/>
              <a:ext cx="284" cy="289"/>
              <a:chOff x="3120" y="1248"/>
              <a:chExt cx="284" cy="289"/>
            </a:xfrm>
          </p:grpSpPr>
          <p:sp>
            <p:nvSpPr>
              <p:cNvPr id="2761773" name="Freeform 45"/>
              <p:cNvSpPr>
                <a:spLocks/>
              </p:cNvSpPr>
              <p:nvPr/>
            </p:nvSpPr>
            <p:spPr bwMode="auto">
              <a:xfrm>
                <a:off x="3120" y="1248"/>
                <a:ext cx="142" cy="289"/>
              </a:xfrm>
              <a:custGeom>
                <a:avLst/>
                <a:gdLst/>
                <a:ahLst/>
                <a:cxnLst>
                  <a:cxn ang="0">
                    <a:pos x="14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1" y="288"/>
                  </a:cxn>
                </a:cxnLst>
                <a:rect l="0" t="0" r="r" b="b"/>
                <a:pathLst>
                  <a:path w="142" h="289">
                    <a:moveTo>
                      <a:pt x="14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1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774" name="Freeform 46"/>
              <p:cNvSpPr>
                <a:spLocks/>
              </p:cNvSpPr>
              <p:nvPr/>
            </p:nvSpPr>
            <p:spPr bwMode="auto">
              <a:xfrm>
                <a:off x="3261" y="1248"/>
                <a:ext cx="143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2" y="0"/>
                  </a:cxn>
                  <a:cxn ang="0">
                    <a:pos x="142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3" h="289">
                    <a:moveTo>
                      <a:pt x="0" y="0"/>
                    </a:moveTo>
                    <a:lnTo>
                      <a:pt x="142" y="0"/>
                    </a:lnTo>
                    <a:lnTo>
                      <a:pt x="142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61775" name="Line 47"/>
            <p:cNvSpPr>
              <a:spLocks noChangeShapeType="1"/>
            </p:cNvSpPr>
            <p:nvPr/>
          </p:nvSpPr>
          <p:spPr bwMode="auto">
            <a:xfrm>
              <a:off x="2973" y="1392"/>
              <a:ext cx="13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776" name="Line 48"/>
            <p:cNvSpPr>
              <a:spLocks noChangeShapeType="1"/>
            </p:cNvSpPr>
            <p:nvPr/>
          </p:nvSpPr>
          <p:spPr bwMode="auto">
            <a:xfrm>
              <a:off x="2489" y="1392"/>
              <a:ext cx="15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777" name="Freeform 49"/>
            <p:cNvSpPr>
              <a:spLocks/>
            </p:cNvSpPr>
            <p:nvPr/>
          </p:nvSpPr>
          <p:spPr bwMode="auto">
            <a:xfrm>
              <a:off x="2610" y="1392"/>
              <a:ext cx="431" cy="1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2"/>
                </a:cxn>
                <a:cxn ang="0">
                  <a:pos x="391" y="192"/>
                </a:cxn>
                <a:cxn ang="0">
                  <a:pos x="391" y="64"/>
                </a:cxn>
                <a:cxn ang="0">
                  <a:pos x="430" y="0"/>
                </a:cxn>
              </a:cxnLst>
              <a:rect l="0" t="0" r="r" b="b"/>
              <a:pathLst>
                <a:path w="431" h="193">
                  <a:moveTo>
                    <a:pt x="0" y="0"/>
                  </a:moveTo>
                  <a:lnTo>
                    <a:pt x="0" y="192"/>
                  </a:lnTo>
                  <a:lnTo>
                    <a:pt x="391" y="192"/>
                  </a:lnTo>
                  <a:lnTo>
                    <a:pt x="391" y="64"/>
                  </a:lnTo>
                  <a:lnTo>
                    <a:pt x="43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778" name="Line 50"/>
            <p:cNvSpPr>
              <a:spLocks noChangeShapeType="1"/>
            </p:cNvSpPr>
            <p:nvPr/>
          </p:nvSpPr>
          <p:spPr bwMode="auto">
            <a:xfrm>
              <a:off x="2104" y="1488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779" name="Freeform 51"/>
            <p:cNvSpPr>
              <a:spLocks/>
            </p:cNvSpPr>
            <p:nvPr/>
          </p:nvSpPr>
          <p:spPr bwMode="auto">
            <a:xfrm>
              <a:off x="2197" y="1387"/>
              <a:ext cx="337" cy="278"/>
            </a:xfrm>
            <a:custGeom>
              <a:avLst/>
              <a:gdLst/>
              <a:ahLst/>
              <a:cxnLst>
                <a:cxn ang="0">
                  <a:pos x="0" y="101"/>
                </a:cxn>
                <a:cxn ang="0">
                  <a:pos x="0" y="277"/>
                </a:cxn>
                <a:cxn ang="0">
                  <a:pos x="294" y="277"/>
                </a:cxn>
                <a:cxn ang="0">
                  <a:pos x="294" y="90"/>
                </a:cxn>
                <a:cxn ang="0">
                  <a:pos x="336" y="0"/>
                </a:cxn>
              </a:cxnLst>
              <a:rect l="0" t="0" r="r" b="b"/>
              <a:pathLst>
                <a:path w="337" h="278">
                  <a:moveTo>
                    <a:pt x="0" y="101"/>
                  </a:moveTo>
                  <a:lnTo>
                    <a:pt x="0" y="277"/>
                  </a:lnTo>
                  <a:lnTo>
                    <a:pt x="294" y="277"/>
                  </a:lnTo>
                  <a:lnTo>
                    <a:pt x="294" y="90"/>
                  </a:lnTo>
                  <a:lnTo>
                    <a:pt x="33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0" name="Group 52"/>
            <p:cNvGrpSpPr>
              <a:grpSpLocks/>
            </p:cNvGrpSpPr>
            <p:nvPr/>
          </p:nvGrpSpPr>
          <p:grpSpPr bwMode="auto">
            <a:xfrm>
              <a:off x="1751" y="1600"/>
              <a:ext cx="2096" cy="513"/>
              <a:chOff x="1751" y="1600"/>
              <a:chExt cx="2096" cy="513"/>
            </a:xfrm>
          </p:grpSpPr>
          <p:grpSp>
            <p:nvGrpSpPr>
              <p:cNvPr id="11" name="Group 53"/>
              <p:cNvGrpSpPr>
                <a:grpSpLocks/>
              </p:cNvGrpSpPr>
              <p:nvPr/>
            </p:nvGrpSpPr>
            <p:grpSpPr bwMode="auto">
              <a:xfrm>
                <a:off x="2684" y="1600"/>
                <a:ext cx="225" cy="481"/>
                <a:chOff x="2684" y="1600"/>
                <a:chExt cx="225" cy="481"/>
              </a:xfrm>
            </p:grpSpPr>
            <p:sp>
              <p:nvSpPr>
                <p:cNvPr id="2761782" name="Freeform 54"/>
                <p:cNvSpPr>
                  <a:spLocks/>
                </p:cNvSpPr>
                <p:nvPr/>
              </p:nvSpPr>
              <p:spPr bwMode="auto">
                <a:xfrm>
                  <a:off x="2696" y="1600"/>
                  <a:ext cx="213" cy="481"/>
                </a:xfrm>
                <a:custGeom>
                  <a:avLst/>
                  <a:gdLst/>
                  <a:ahLst/>
                  <a:cxnLst>
                    <a:cxn ang="0">
                      <a:pos x="0" y="320"/>
                    </a:cxn>
                    <a:cxn ang="0">
                      <a:pos x="71" y="240"/>
                    </a:cxn>
                    <a:cxn ang="0">
                      <a:pos x="0" y="160"/>
                    </a:cxn>
                    <a:cxn ang="0">
                      <a:pos x="0" y="0"/>
                    </a:cxn>
                    <a:cxn ang="0">
                      <a:pos x="212" y="160"/>
                    </a:cxn>
                    <a:cxn ang="0">
                      <a:pos x="212" y="320"/>
                    </a:cxn>
                    <a:cxn ang="0">
                      <a:pos x="0" y="480"/>
                    </a:cxn>
                    <a:cxn ang="0">
                      <a:pos x="0" y="320"/>
                    </a:cxn>
                  </a:cxnLst>
                  <a:rect l="0" t="0" r="r" b="b"/>
                  <a:pathLst>
                    <a:path w="213" h="481">
                      <a:moveTo>
                        <a:pt x="0" y="320"/>
                      </a:moveTo>
                      <a:lnTo>
                        <a:pt x="71" y="240"/>
                      </a:lnTo>
                      <a:lnTo>
                        <a:pt x="0" y="160"/>
                      </a:lnTo>
                      <a:lnTo>
                        <a:pt x="0" y="0"/>
                      </a:lnTo>
                      <a:lnTo>
                        <a:pt x="212" y="160"/>
                      </a:lnTo>
                      <a:lnTo>
                        <a:pt x="212" y="320"/>
                      </a:lnTo>
                      <a:lnTo>
                        <a:pt x="0" y="480"/>
                      </a:lnTo>
                      <a:lnTo>
                        <a:pt x="0" y="32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1783" name="Rectangle 55"/>
                <p:cNvSpPr>
                  <a:spLocks noChangeArrowheads="1"/>
                </p:cNvSpPr>
                <p:nvPr/>
              </p:nvSpPr>
              <p:spPr bwMode="auto">
                <a:xfrm rot="5400000">
                  <a:off x="2597" y="1722"/>
                  <a:ext cx="384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600" b="1">
                      <a:solidFill>
                        <a:schemeClr val="tx1"/>
                      </a:solidFill>
                      <a:latin typeface="Times" pitchFamily="-65" charset="0"/>
                    </a:rPr>
                    <a:t>ALU</a:t>
                  </a:r>
                </a:p>
              </p:txBody>
            </p:sp>
          </p:grpSp>
          <p:grpSp>
            <p:nvGrpSpPr>
              <p:cNvPr id="12" name="Group 56"/>
              <p:cNvGrpSpPr>
                <a:grpSpLocks/>
              </p:cNvGrpSpPr>
              <p:nvPr/>
            </p:nvGrpSpPr>
            <p:grpSpPr bwMode="auto">
              <a:xfrm>
                <a:off x="1751" y="1696"/>
                <a:ext cx="359" cy="289"/>
                <a:chOff x="1751" y="1696"/>
                <a:chExt cx="359" cy="289"/>
              </a:xfrm>
            </p:grpSpPr>
            <p:sp>
              <p:nvSpPr>
                <p:cNvPr id="2761785" name="Rectangle 57"/>
                <p:cNvSpPr>
                  <a:spLocks noChangeArrowheads="1"/>
                </p:cNvSpPr>
                <p:nvPr/>
              </p:nvSpPr>
              <p:spPr bwMode="auto">
                <a:xfrm>
                  <a:off x="1751" y="1698"/>
                  <a:ext cx="292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600" b="1">
                      <a:solidFill>
                        <a:schemeClr val="tx1"/>
                      </a:solidFill>
                      <a:latin typeface="Times" pitchFamily="-65" charset="0"/>
                    </a:rPr>
                    <a:t>  I$</a:t>
                  </a:r>
                </a:p>
              </p:txBody>
            </p:sp>
            <p:grpSp>
              <p:nvGrpSpPr>
                <p:cNvPr id="13" name="Group 58"/>
                <p:cNvGrpSpPr>
                  <a:grpSpLocks/>
                </p:cNvGrpSpPr>
                <p:nvPr/>
              </p:nvGrpSpPr>
              <p:grpSpPr bwMode="auto">
                <a:xfrm>
                  <a:off x="1770" y="1696"/>
                  <a:ext cx="340" cy="289"/>
                  <a:chOff x="1770" y="1696"/>
                  <a:chExt cx="340" cy="289"/>
                </a:xfrm>
              </p:grpSpPr>
              <p:sp>
                <p:nvSpPr>
                  <p:cNvPr id="2761787" name="Freeform 59"/>
                  <p:cNvSpPr>
                    <a:spLocks/>
                  </p:cNvSpPr>
                  <p:nvPr/>
                </p:nvSpPr>
                <p:spPr bwMode="auto">
                  <a:xfrm>
                    <a:off x="1770" y="1696"/>
                    <a:ext cx="170" cy="289"/>
                  </a:xfrm>
                  <a:custGeom>
                    <a:avLst/>
                    <a:gdLst/>
                    <a:ahLst/>
                    <a:cxnLst>
                      <a:cxn ang="0">
                        <a:pos x="169" y="0"/>
                      </a:cxn>
                      <a:cxn ang="0">
                        <a:pos x="0" y="0"/>
                      </a:cxn>
                      <a:cxn ang="0">
                        <a:pos x="0" y="288"/>
                      </a:cxn>
                      <a:cxn ang="0">
                        <a:pos x="169" y="288"/>
                      </a:cxn>
                    </a:cxnLst>
                    <a:rect l="0" t="0" r="r" b="b"/>
                    <a:pathLst>
                      <a:path w="170" h="289">
                        <a:moveTo>
                          <a:pt x="169" y="0"/>
                        </a:moveTo>
                        <a:lnTo>
                          <a:pt x="0" y="0"/>
                        </a:lnTo>
                        <a:lnTo>
                          <a:pt x="0" y="288"/>
                        </a:lnTo>
                        <a:lnTo>
                          <a:pt x="169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61788" name="Freeform 60"/>
                  <p:cNvSpPr>
                    <a:spLocks/>
                  </p:cNvSpPr>
                  <p:nvPr/>
                </p:nvSpPr>
                <p:spPr bwMode="auto">
                  <a:xfrm>
                    <a:off x="1939" y="1696"/>
                    <a:ext cx="171" cy="289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70" y="0"/>
                      </a:cxn>
                      <a:cxn ang="0">
                        <a:pos x="170" y="288"/>
                      </a:cxn>
                      <a:cxn ang="0">
                        <a:pos x="0" y="288"/>
                      </a:cxn>
                    </a:cxnLst>
                    <a:rect l="0" t="0" r="r" b="b"/>
                    <a:pathLst>
                      <a:path w="171" h="289">
                        <a:moveTo>
                          <a:pt x="0" y="0"/>
                        </a:moveTo>
                        <a:lnTo>
                          <a:pt x="170" y="0"/>
                        </a:lnTo>
                        <a:lnTo>
                          <a:pt x="170" y="288"/>
                        </a:lnTo>
                        <a:lnTo>
                          <a:pt x="0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2761789" name="Rectangle 61"/>
              <p:cNvSpPr>
                <a:spLocks noChangeArrowheads="1"/>
              </p:cNvSpPr>
              <p:nvPr/>
            </p:nvSpPr>
            <p:spPr bwMode="auto">
              <a:xfrm>
                <a:off x="2211" y="1703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Reg</a:t>
                </a:r>
              </a:p>
            </p:txBody>
          </p:sp>
          <p:grpSp>
            <p:nvGrpSpPr>
              <p:cNvPr id="14" name="Group 62"/>
              <p:cNvGrpSpPr>
                <a:grpSpLocks/>
              </p:cNvGrpSpPr>
              <p:nvPr/>
            </p:nvGrpSpPr>
            <p:grpSpPr bwMode="auto">
              <a:xfrm>
                <a:off x="2230" y="1696"/>
                <a:ext cx="296" cy="289"/>
                <a:chOff x="2230" y="1696"/>
                <a:chExt cx="296" cy="289"/>
              </a:xfrm>
            </p:grpSpPr>
            <p:sp>
              <p:nvSpPr>
                <p:cNvPr id="2761791" name="Freeform 63"/>
                <p:cNvSpPr>
                  <a:spLocks/>
                </p:cNvSpPr>
                <p:nvPr/>
              </p:nvSpPr>
              <p:spPr bwMode="auto">
                <a:xfrm>
                  <a:off x="2230" y="1696"/>
                  <a:ext cx="149" cy="289"/>
                </a:xfrm>
                <a:custGeom>
                  <a:avLst/>
                  <a:gdLst/>
                  <a:ahLst/>
                  <a:cxnLst>
                    <a:cxn ang="0">
                      <a:pos x="148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8" y="288"/>
                    </a:cxn>
                  </a:cxnLst>
                  <a:rect l="0" t="0" r="r" b="b"/>
                  <a:pathLst>
                    <a:path w="149" h="289">
                      <a:moveTo>
                        <a:pt x="148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8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1792" name="Freeform 64"/>
                <p:cNvSpPr>
                  <a:spLocks/>
                </p:cNvSpPr>
                <p:nvPr/>
              </p:nvSpPr>
              <p:spPr bwMode="auto">
                <a:xfrm>
                  <a:off x="2378" y="1696"/>
                  <a:ext cx="148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7" y="0"/>
                    </a:cxn>
                    <a:cxn ang="0">
                      <a:pos x="147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8" h="289">
                      <a:moveTo>
                        <a:pt x="0" y="0"/>
                      </a:moveTo>
                      <a:lnTo>
                        <a:pt x="147" y="0"/>
                      </a:lnTo>
                      <a:lnTo>
                        <a:pt x="147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61793" name="Line 65"/>
              <p:cNvSpPr>
                <a:spLocks noChangeShapeType="1"/>
              </p:cNvSpPr>
              <p:nvPr/>
            </p:nvSpPr>
            <p:spPr bwMode="auto">
              <a:xfrm>
                <a:off x="2115" y="1840"/>
                <a:ext cx="9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794" name="Freeform 66"/>
              <p:cNvSpPr>
                <a:spLocks/>
              </p:cNvSpPr>
              <p:nvPr/>
            </p:nvSpPr>
            <p:spPr bwMode="auto">
              <a:xfrm>
                <a:off x="2177" y="1744"/>
                <a:ext cx="48" cy="97"/>
              </a:xfrm>
              <a:custGeom>
                <a:avLst/>
                <a:gdLst/>
                <a:ahLst/>
                <a:cxnLst>
                  <a:cxn ang="0">
                    <a:pos x="0" y="96"/>
                  </a:cxn>
                  <a:cxn ang="0">
                    <a:pos x="0" y="0"/>
                  </a:cxn>
                  <a:cxn ang="0">
                    <a:pos x="47" y="0"/>
                  </a:cxn>
                  <a:cxn ang="0">
                    <a:pos x="47" y="0"/>
                  </a:cxn>
                </a:cxnLst>
                <a:rect l="0" t="0" r="r" b="b"/>
                <a:pathLst>
                  <a:path w="48" h="97">
                    <a:moveTo>
                      <a:pt x="0" y="96"/>
                    </a:moveTo>
                    <a:lnTo>
                      <a:pt x="0" y="0"/>
                    </a:lnTo>
                    <a:lnTo>
                      <a:pt x="47" y="0"/>
                    </a:lnTo>
                    <a:lnTo>
                      <a:pt x="47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795" name="Line 67"/>
              <p:cNvSpPr>
                <a:spLocks noChangeShapeType="1"/>
              </p:cNvSpPr>
              <p:nvPr/>
            </p:nvSpPr>
            <p:spPr bwMode="auto">
              <a:xfrm>
                <a:off x="2531" y="1744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796" name="Rectangle 68"/>
              <p:cNvSpPr>
                <a:spLocks noChangeArrowheads="1"/>
              </p:cNvSpPr>
              <p:nvPr/>
            </p:nvSpPr>
            <p:spPr bwMode="auto">
              <a:xfrm>
                <a:off x="3028" y="1698"/>
                <a:ext cx="33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  D$</a:t>
                </a:r>
              </a:p>
            </p:txBody>
          </p:sp>
          <p:grpSp>
            <p:nvGrpSpPr>
              <p:cNvPr id="15" name="Group 69"/>
              <p:cNvGrpSpPr>
                <a:grpSpLocks/>
              </p:cNvGrpSpPr>
              <p:nvPr/>
            </p:nvGrpSpPr>
            <p:grpSpPr bwMode="auto">
              <a:xfrm>
                <a:off x="3079" y="1696"/>
                <a:ext cx="325" cy="289"/>
                <a:chOff x="3079" y="1696"/>
                <a:chExt cx="325" cy="289"/>
              </a:xfrm>
            </p:grpSpPr>
            <p:sp>
              <p:nvSpPr>
                <p:cNvPr id="2761798" name="Freeform 70"/>
                <p:cNvSpPr>
                  <a:spLocks/>
                </p:cNvSpPr>
                <p:nvPr/>
              </p:nvSpPr>
              <p:spPr bwMode="auto">
                <a:xfrm>
                  <a:off x="3079" y="1696"/>
                  <a:ext cx="162" cy="289"/>
                </a:xfrm>
                <a:custGeom>
                  <a:avLst/>
                  <a:gdLst/>
                  <a:ahLst/>
                  <a:cxnLst>
                    <a:cxn ang="0">
                      <a:pos x="16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61" y="288"/>
                    </a:cxn>
                  </a:cxnLst>
                  <a:rect l="0" t="0" r="r" b="b"/>
                  <a:pathLst>
                    <a:path w="162" h="289">
                      <a:moveTo>
                        <a:pt x="16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1799" name="Freeform 71"/>
                <p:cNvSpPr>
                  <a:spLocks/>
                </p:cNvSpPr>
                <p:nvPr/>
              </p:nvSpPr>
              <p:spPr bwMode="auto">
                <a:xfrm>
                  <a:off x="3240" y="1696"/>
                  <a:ext cx="164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63" y="0"/>
                    </a:cxn>
                    <a:cxn ang="0">
                      <a:pos x="163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64" h="289">
                      <a:moveTo>
                        <a:pt x="0" y="0"/>
                      </a:moveTo>
                      <a:lnTo>
                        <a:pt x="163" y="0"/>
                      </a:lnTo>
                      <a:lnTo>
                        <a:pt x="163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61800" name="Rectangle 72"/>
              <p:cNvSpPr>
                <a:spLocks noChangeArrowheads="1"/>
              </p:cNvSpPr>
              <p:nvPr/>
            </p:nvSpPr>
            <p:spPr bwMode="auto">
              <a:xfrm>
                <a:off x="3520" y="1698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Reg</a:t>
                </a:r>
              </a:p>
            </p:txBody>
          </p:sp>
          <p:grpSp>
            <p:nvGrpSpPr>
              <p:cNvPr id="16" name="Group 73"/>
              <p:cNvGrpSpPr>
                <a:grpSpLocks/>
              </p:cNvGrpSpPr>
              <p:nvPr/>
            </p:nvGrpSpPr>
            <p:grpSpPr bwMode="auto">
              <a:xfrm>
                <a:off x="3547" y="1696"/>
                <a:ext cx="284" cy="289"/>
                <a:chOff x="3547" y="1696"/>
                <a:chExt cx="284" cy="289"/>
              </a:xfrm>
            </p:grpSpPr>
            <p:sp>
              <p:nvSpPr>
                <p:cNvPr id="2761802" name="Freeform 74"/>
                <p:cNvSpPr>
                  <a:spLocks/>
                </p:cNvSpPr>
                <p:nvPr/>
              </p:nvSpPr>
              <p:spPr bwMode="auto">
                <a:xfrm>
                  <a:off x="3547" y="1696"/>
                  <a:ext cx="142" cy="289"/>
                </a:xfrm>
                <a:custGeom>
                  <a:avLst/>
                  <a:gdLst/>
                  <a:ahLst/>
                  <a:cxnLst>
                    <a:cxn ang="0">
                      <a:pos x="14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1" y="288"/>
                    </a:cxn>
                  </a:cxnLst>
                  <a:rect l="0" t="0" r="r" b="b"/>
                  <a:pathLst>
                    <a:path w="142" h="289">
                      <a:moveTo>
                        <a:pt x="14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1803" name="Freeform 75"/>
                <p:cNvSpPr>
                  <a:spLocks/>
                </p:cNvSpPr>
                <p:nvPr/>
              </p:nvSpPr>
              <p:spPr bwMode="auto">
                <a:xfrm>
                  <a:off x="3688" y="1696"/>
                  <a:ext cx="143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2" y="0"/>
                    </a:cxn>
                    <a:cxn ang="0">
                      <a:pos x="142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3" h="289">
                      <a:moveTo>
                        <a:pt x="0" y="0"/>
                      </a:moveTo>
                      <a:lnTo>
                        <a:pt x="142" y="0"/>
                      </a:lnTo>
                      <a:lnTo>
                        <a:pt x="142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61804" name="Line 76"/>
              <p:cNvSpPr>
                <a:spLocks noChangeShapeType="1"/>
              </p:cNvSpPr>
              <p:nvPr/>
            </p:nvSpPr>
            <p:spPr bwMode="auto">
              <a:xfrm>
                <a:off x="3400" y="1840"/>
                <a:ext cx="139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05" name="Line 77"/>
              <p:cNvSpPr>
                <a:spLocks noChangeShapeType="1"/>
              </p:cNvSpPr>
              <p:nvPr/>
            </p:nvSpPr>
            <p:spPr bwMode="auto">
              <a:xfrm>
                <a:off x="2916" y="1840"/>
                <a:ext cx="15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06" name="Freeform 78"/>
              <p:cNvSpPr>
                <a:spLocks/>
              </p:cNvSpPr>
              <p:nvPr/>
            </p:nvSpPr>
            <p:spPr bwMode="auto">
              <a:xfrm>
                <a:off x="3037" y="1840"/>
                <a:ext cx="431" cy="19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92"/>
                  </a:cxn>
                  <a:cxn ang="0">
                    <a:pos x="391" y="192"/>
                  </a:cxn>
                  <a:cxn ang="0">
                    <a:pos x="391" y="64"/>
                  </a:cxn>
                  <a:cxn ang="0">
                    <a:pos x="430" y="0"/>
                  </a:cxn>
                </a:cxnLst>
                <a:rect l="0" t="0" r="r" b="b"/>
                <a:pathLst>
                  <a:path w="431" h="193">
                    <a:moveTo>
                      <a:pt x="0" y="0"/>
                    </a:moveTo>
                    <a:lnTo>
                      <a:pt x="0" y="192"/>
                    </a:lnTo>
                    <a:lnTo>
                      <a:pt x="391" y="192"/>
                    </a:lnTo>
                    <a:lnTo>
                      <a:pt x="391" y="64"/>
                    </a:lnTo>
                    <a:lnTo>
                      <a:pt x="430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07" name="Line 79"/>
              <p:cNvSpPr>
                <a:spLocks noChangeShapeType="1"/>
              </p:cNvSpPr>
              <p:nvPr/>
            </p:nvSpPr>
            <p:spPr bwMode="auto">
              <a:xfrm>
                <a:off x="2531" y="1936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08" name="Freeform 80"/>
              <p:cNvSpPr>
                <a:spLocks/>
              </p:cNvSpPr>
              <p:nvPr/>
            </p:nvSpPr>
            <p:spPr bwMode="auto">
              <a:xfrm>
                <a:off x="2624" y="1835"/>
                <a:ext cx="337" cy="278"/>
              </a:xfrm>
              <a:custGeom>
                <a:avLst/>
                <a:gdLst/>
                <a:ahLst/>
                <a:cxnLst>
                  <a:cxn ang="0">
                    <a:pos x="0" y="101"/>
                  </a:cxn>
                  <a:cxn ang="0">
                    <a:pos x="0" y="277"/>
                  </a:cxn>
                  <a:cxn ang="0">
                    <a:pos x="294" y="277"/>
                  </a:cxn>
                  <a:cxn ang="0">
                    <a:pos x="294" y="90"/>
                  </a:cxn>
                  <a:cxn ang="0">
                    <a:pos x="336" y="0"/>
                  </a:cxn>
                </a:cxnLst>
                <a:rect l="0" t="0" r="r" b="b"/>
                <a:pathLst>
                  <a:path w="337" h="278">
                    <a:moveTo>
                      <a:pt x="0" y="101"/>
                    </a:moveTo>
                    <a:lnTo>
                      <a:pt x="0" y="277"/>
                    </a:lnTo>
                    <a:lnTo>
                      <a:pt x="294" y="277"/>
                    </a:lnTo>
                    <a:lnTo>
                      <a:pt x="294" y="90"/>
                    </a:lnTo>
                    <a:lnTo>
                      <a:pt x="336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7" name="Group 81"/>
            <p:cNvGrpSpPr>
              <a:grpSpLocks/>
            </p:cNvGrpSpPr>
            <p:nvPr/>
          </p:nvGrpSpPr>
          <p:grpSpPr bwMode="auto">
            <a:xfrm>
              <a:off x="2178" y="2048"/>
              <a:ext cx="2096" cy="513"/>
              <a:chOff x="2178" y="2048"/>
              <a:chExt cx="2096" cy="513"/>
            </a:xfrm>
          </p:grpSpPr>
          <p:grpSp>
            <p:nvGrpSpPr>
              <p:cNvPr id="18" name="Group 82"/>
              <p:cNvGrpSpPr>
                <a:grpSpLocks/>
              </p:cNvGrpSpPr>
              <p:nvPr/>
            </p:nvGrpSpPr>
            <p:grpSpPr bwMode="auto">
              <a:xfrm>
                <a:off x="3111" y="2048"/>
                <a:ext cx="225" cy="481"/>
                <a:chOff x="3111" y="2048"/>
                <a:chExt cx="225" cy="481"/>
              </a:xfrm>
            </p:grpSpPr>
            <p:sp>
              <p:nvSpPr>
                <p:cNvPr id="2761811" name="Freeform 83"/>
                <p:cNvSpPr>
                  <a:spLocks/>
                </p:cNvSpPr>
                <p:nvPr/>
              </p:nvSpPr>
              <p:spPr bwMode="auto">
                <a:xfrm>
                  <a:off x="3123" y="2048"/>
                  <a:ext cx="213" cy="481"/>
                </a:xfrm>
                <a:custGeom>
                  <a:avLst/>
                  <a:gdLst/>
                  <a:ahLst/>
                  <a:cxnLst>
                    <a:cxn ang="0">
                      <a:pos x="0" y="320"/>
                    </a:cxn>
                    <a:cxn ang="0">
                      <a:pos x="71" y="240"/>
                    </a:cxn>
                    <a:cxn ang="0">
                      <a:pos x="0" y="160"/>
                    </a:cxn>
                    <a:cxn ang="0">
                      <a:pos x="0" y="0"/>
                    </a:cxn>
                    <a:cxn ang="0">
                      <a:pos x="212" y="160"/>
                    </a:cxn>
                    <a:cxn ang="0">
                      <a:pos x="212" y="320"/>
                    </a:cxn>
                    <a:cxn ang="0">
                      <a:pos x="0" y="480"/>
                    </a:cxn>
                    <a:cxn ang="0">
                      <a:pos x="0" y="320"/>
                    </a:cxn>
                  </a:cxnLst>
                  <a:rect l="0" t="0" r="r" b="b"/>
                  <a:pathLst>
                    <a:path w="213" h="481">
                      <a:moveTo>
                        <a:pt x="0" y="320"/>
                      </a:moveTo>
                      <a:lnTo>
                        <a:pt x="71" y="240"/>
                      </a:lnTo>
                      <a:lnTo>
                        <a:pt x="0" y="160"/>
                      </a:lnTo>
                      <a:lnTo>
                        <a:pt x="0" y="0"/>
                      </a:lnTo>
                      <a:lnTo>
                        <a:pt x="212" y="160"/>
                      </a:lnTo>
                      <a:lnTo>
                        <a:pt x="212" y="320"/>
                      </a:lnTo>
                      <a:lnTo>
                        <a:pt x="0" y="480"/>
                      </a:lnTo>
                      <a:lnTo>
                        <a:pt x="0" y="32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1812" name="Rectangle 84"/>
                <p:cNvSpPr>
                  <a:spLocks noChangeArrowheads="1"/>
                </p:cNvSpPr>
                <p:nvPr/>
              </p:nvSpPr>
              <p:spPr bwMode="auto">
                <a:xfrm rot="5400000">
                  <a:off x="3024" y="2170"/>
                  <a:ext cx="384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600" b="1">
                      <a:solidFill>
                        <a:schemeClr val="tx1"/>
                      </a:solidFill>
                      <a:latin typeface="Times" pitchFamily="-65" charset="0"/>
                    </a:rPr>
                    <a:t>ALU</a:t>
                  </a:r>
                </a:p>
              </p:txBody>
            </p:sp>
          </p:grpSp>
          <p:grpSp>
            <p:nvGrpSpPr>
              <p:cNvPr id="19" name="Group 85"/>
              <p:cNvGrpSpPr>
                <a:grpSpLocks/>
              </p:cNvGrpSpPr>
              <p:nvPr/>
            </p:nvGrpSpPr>
            <p:grpSpPr bwMode="auto">
              <a:xfrm>
                <a:off x="2178" y="2144"/>
                <a:ext cx="359" cy="289"/>
                <a:chOff x="2178" y="2144"/>
                <a:chExt cx="359" cy="289"/>
              </a:xfrm>
            </p:grpSpPr>
            <p:sp>
              <p:nvSpPr>
                <p:cNvPr id="2761814" name="Rectangle 86"/>
                <p:cNvSpPr>
                  <a:spLocks noChangeArrowheads="1"/>
                </p:cNvSpPr>
                <p:nvPr/>
              </p:nvSpPr>
              <p:spPr bwMode="auto">
                <a:xfrm>
                  <a:off x="2178" y="2146"/>
                  <a:ext cx="292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600" b="1">
                      <a:solidFill>
                        <a:schemeClr val="tx1"/>
                      </a:solidFill>
                      <a:latin typeface="Times" pitchFamily="-65" charset="0"/>
                    </a:rPr>
                    <a:t>  I$</a:t>
                  </a:r>
                </a:p>
              </p:txBody>
            </p:sp>
            <p:grpSp>
              <p:nvGrpSpPr>
                <p:cNvPr id="20" name="Group 87"/>
                <p:cNvGrpSpPr>
                  <a:grpSpLocks/>
                </p:cNvGrpSpPr>
                <p:nvPr/>
              </p:nvGrpSpPr>
              <p:grpSpPr bwMode="auto">
                <a:xfrm>
                  <a:off x="2197" y="2144"/>
                  <a:ext cx="340" cy="289"/>
                  <a:chOff x="2197" y="2144"/>
                  <a:chExt cx="340" cy="289"/>
                </a:xfrm>
              </p:grpSpPr>
              <p:sp>
                <p:nvSpPr>
                  <p:cNvPr id="2761816" name="Freeform 88"/>
                  <p:cNvSpPr>
                    <a:spLocks/>
                  </p:cNvSpPr>
                  <p:nvPr/>
                </p:nvSpPr>
                <p:spPr bwMode="auto">
                  <a:xfrm>
                    <a:off x="2197" y="2144"/>
                    <a:ext cx="170" cy="289"/>
                  </a:xfrm>
                  <a:custGeom>
                    <a:avLst/>
                    <a:gdLst/>
                    <a:ahLst/>
                    <a:cxnLst>
                      <a:cxn ang="0">
                        <a:pos x="169" y="0"/>
                      </a:cxn>
                      <a:cxn ang="0">
                        <a:pos x="0" y="0"/>
                      </a:cxn>
                      <a:cxn ang="0">
                        <a:pos x="0" y="288"/>
                      </a:cxn>
                      <a:cxn ang="0">
                        <a:pos x="169" y="288"/>
                      </a:cxn>
                    </a:cxnLst>
                    <a:rect l="0" t="0" r="r" b="b"/>
                    <a:pathLst>
                      <a:path w="170" h="289">
                        <a:moveTo>
                          <a:pt x="169" y="0"/>
                        </a:moveTo>
                        <a:lnTo>
                          <a:pt x="0" y="0"/>
                        </a:lnTo>
                        <a:lnTo>
                          <a:pt x="0" y="288"/>
                        </a:lnTo>
                        <a:lnTo>
                          <a:pt x="169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61817" name="Freeform 89"/>
                  <p:cNvSpPr>
                    <a:spLocks/>
                  </p:cNvSpPr>
                  <p:nvPr/>
                </p:nvSpPr>
                <p:spPr bwMode="auto">
                  <a:xfrm>
                    <a:off x="2366" y="2144"/>
                    <a:ext cx="171" cy="289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70" y="0"/>
                      </a:cxn>
                      <a:cxn ang="0">
                        <a:pos x="170" y="288"/>
                      </a:cxn>
                      <a:cxn ang="0">
                        <a:pos x="0" y="288"/>
                      </a:cxn>
                    </a:cxnLst>
                    <a:rect l="0" t="0" r="r" b="b"/>
                    <a:pathLst>
                      <a:path w="171" h="289">
                        <a:moveTo>
                          <a:pt x="0" y="0"/>
                        </a:moveTo>
                        <a:lnTo>
                          <a:pt x="170" y="0"/>
                        </a:lnTo>
                        <a:lnTo>
                          <a:pt x="170" y="288"/>
                        </a:lnTo>
                        <a:lnTo>
                          <a:pt x="0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2761818" name="Rectangle 90"/>
              <p:cNvSpPr>
                <a:spLocks noChangeArrowheads="1"/>
              </p:cNvSpPr>
              <p:nvPr/>
            </p:nvSpPr>
            <p:spPr bwMode="auto">
              <a:xfrm>
                <a:off x="2638" y="2151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Reg</a:t>
                </a:r>
              </a:p>
            </p:txBody>
          </p:sp>
          <p:grpSp>
            <p:nvGrpSpPr>
              <p:cNvPr id="21" name="Group 91"/>
              <p:cNvGrpSpPr>
                <a:grpSpLocks/>
              </p:cNvGrpSpPr>
              <p:nvPr/>
            </p:nvGrpSpPr>
            <p:grpSpPr bwMode="auto">
              <a:xfrm>
                <a:off x="2657" y="2144"/>
                <a:ext cx="296" cy="289"/>
                <a:chOff x="2657" y="2144"/>
                <a:chExt cx="296" cy="289"/>
              </a:xfrm>
            </p:grpSpPr>
            <p:sp>
              <p:nvSpPr>
                <p:cNvPr id="2761820" name="Freeform 92"/>
                <p:cNvSpPr>
                  <a:spLocks/>
                </p:cNvSpPr>
                <p:nvPr/>
              </p:nvSpPr>
              <p:spPr bwMode="auto">
                <a:xfrm>
                  <a:off x="2657" y="2144"/>
                  <a:ext cx="149" cy="289"/>
                </a:xfrm>
                <a:custGeom>
                  <a:avLst/>
                  <a:gdLst/>
                  <a:ahLst/>
                  <a:cxnLst>
                    <a:cxn ang="0">
                      <a:pos x="148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8" y="288"/>
                    </a:cxn>
                  </a:cxnLst>
                  <a:rect l="0" t="0" r="r" b="b"/>
                  <a:pathLst>
                    <a:path w="149" h="289">
                      <a:moveTo>
                        <a:pt x="148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8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1821" name="Freeform 93"/>
                <p:cNvSpPr>
                  <a:spLocks/>
                </p:cNvSpPr>
                <p:nvPr/>
              </p:nvSpPr>
              <p:spPr bwMode="auto">
                <a:xfrm>
                  <a:off x="2805" y="2144"/>
                  <a:ext cx="148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7" y="0"/>
                    </a:cxn>
                    <a:cxn ang="0">
                      <a:pos x="147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8" h="289">
                      <a:moveTo>
                        <a:pt x="0" y="0"/>
                      </a:moveTo>
                      <a:lnTo>
                        <a:pt x="147" y="0"/>
                      </a:lnTo>
                      <a:lnTo>
                        <a:pt x="147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61822" name="Line 94"/>
              <p:cNvSpPr>
                <a:spLocks noChangeShapeType="1"/>
              </p:cNvSpPr>
              <p:nvPr/>
            </p:nvSpPr>
            <p:spPr bwMode="auto">
              <a:xfrm>
                <a:off x="2542" y="2288"/>
                <a:ext cx="9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23" name="Freeform 95"/>
              <p:cNvSpPr>
                <a:spLocks/>
              </p:cNvSpPr>
              <p:nvPr/>
            </p:nvSpPr>
            <p:spPr bwMode="auto">
              <a:xfrm>
                <a:off x="2604" y="2192"/>
                <a:ext cx="48" cy="97"/>
              </a:xfrm>
              <a:custGeom>
                <a:avLst/>
                <a:gdLst/>
                <a:ahLst/>
                <a:cxnLst>
                  <a:cxn ang="0">
                    <a:pos x="0" y="96"/>
                  </a:cxn>
                  <a:cxn ang="0">
                    <a:pos x="0" y="0"/>
                  </a:cxn>
                  <a:cxn ang="0">
                    <a:pos x="47" y="0"/>
                  </a:cxn>
                  <a:cxn ang="0">
                    <a:pos x="47" y="0"/>
                  </a:cxn>
                </a:cxnLst>
                <a:rect l="0" t="0" r="r" b="b"/>
                <a:pathLst>
                  <a:path w="48" h="97">
                    <a:moveTo>
                      <a:pt x="0" y="96"/>
                    </a:moveTo>
                    <a:lnTo>
                      <a:pt x="0" y="0"/>
                    </a:lnTo>
                    <a:lnTo>
                      <a:pt x="47" y="0"/>
                    </a:lnTo>
                    <a:lnTo>
                      <a:pt x="47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24" name="Line 96"/>
              <p:cNvSpPr>
                <a:spLocks noChangeShapeType="1"/>
              </p:cNvSpPr>
              <p:nvPr/>
            </p:nvSpPr>
            <p:spPr bwMode="auto">
              <a:xfrm>
                <a:off x="2958" y="2192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25" name="Rectangle 97"/>
              <p:cNvSpPr>
                <a:spLocks noChangeArrowheads="1"/>
              </p:cNvSpPr>
              <p:nvPr/>
            </p:nvSpPr>
            <p:spPr bwMode="auto">
              <a:xfrm>
                <a:off x="3455" y="2146"/>
                <a:ext cx="33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  D$</a:t>
                </a:r>
              </a:p>
            </p:txBody>
          </p:sp>
          <p:grpSp>
            <p:nvGrpSpPr>
              <p:cNvPr id="22" name="Group 98"/>
              <p:cNvGrpSpPr>
                <a:grpSpLocks/>
              </p:cNvGrpSpPr>
              <p:nvPr/>
            </p:nvGrpSpPr>
            <p:grpSpPr bwMode="auto">
              <a:xfrm>
                <a:off x="3506" y="2144"/>
                <a:ext cx="325" cy="289"/>
                <a:chOff x="3506" y="2144"/>
                <a:chExt cx="325" cy="289"/>
              </a:xfrm>
            </p:grpSpPr>
            <p:sp>
              <p:nvSpPr>
                <p:cNvPr id="2761827" name="Freeform 99"/>
                <p:cNvSpPr>
                  <a:spLocks/>
                </p:cNvSpPr>
                <p:nvPr/>
              </p:nvSpPr>
              <p:spPr bwMode="auto">
                <a:xfrm>
                  <a:off x="3506" y="2144"/>
                  <a:ext cx="162" cy="289"/>
                </a:xfrm>
                <a:custGeom>
                  <a:avLst/>
                  <a:gdLst/>
                  <a:ahLst/>
                  <a:cxnLst>
                    <a:cxn ang="0">
                      <a:pos x="16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61" y="288"/>
                    </a:cxn>
                  </a:cxnLst>
                  <a:rect l="0" t="0" r="r" b="b"/>
                  <a:pathLst>
                    <a:path w="162" h="289">
                      <a:moveTo>
                        <a:pt x="16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1828" name="Freeform 100"/>
                <p:cNvSpPr>
                  <a:spLocks/>
                </p:cNvSpPr>
                <p:nvPr/>
              </p:nvSpPr>
              <p:spPr bwMode="auto">
                <a:xfrm>
                  <a:off x="3667" y="2144"/>
                  <a:ext cx="164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63" y="0"/>
                    </a:cxn>
                    <a:cxn ang="0">
                      <a:pos x="163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64" h="289">
                      <a:moveTo>
                        <a:pt x="0" y="0"/>
                      </a:moveTo>
                      <a:lnTo>
                        <a:pt x="163" y="0"/>
                      </a:lnTo>
                      <a:lnTo>
                        <a:pt x="163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61829" name="Rectangle 101"/>
              <p:cNvSpPr>
                <a:spLocks noChangeArrowheads="1"/>
              </p:cNvSpPr>
              <p:nvPr/>
            </p:nvSpPr>
            <p:spPr bwMode="auto">
              <a:xfrm>
                <a:off x="3947" y="2146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Reg</a:t>
                </a:r>
              </a:p>
            </p:txBody>
          </p:sp>
          <p:grpSp>
            <p:nvGrpSpPr>
              <p:cNvPr id="23" name="Group 102"/>
              <p:cNvGrpSpPr>
                <a:grpSpLocks/>
              </p:cNvGrpSpPr>
              <p:nvPr/>
            </p:nvGrpSpPr>
            <p:grpSpPr bwMode="auto">
              <a:xfrm>
                <a:off x="3974" y="2144"/>
                <a:ext cx="284" cy="289"/>
                <a:chOff x="3974" y="2144"/>
                <a:chExt cx="284" cy="289"/>
              </a:xfrm>
            </p:grpSpPr>
            <p:sp>
              <p:nvSpPr>
                <p:cNvPr id="2761831" name="Freeform 103"/>
                <p:cNvSpPr>
                  <a:spLocks/>
                </p:cNvSpPr>
                <p:nvPr/>
              </p:nvSpPr>
              <p:spPr bwMode="auto">
                <a:xfrm>
                  <a:off x="3974" y="2144"/>
                  <a:ext cx="142" cy="289"/>
                </a:xfrm>
                <a:custGeom>
                  <a:avLst/>
                  <a:gdLst/>
                  <a:ahLst/>
                  <a:cxnLst>
                    <a:cxn ang="0">
                      <a:pos x="14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1" y="288"/>
                    </a:cxn>
                  </a:cxnLst>
                  <a:rect l="0" t="0" r="r" b="b"/>
                  <a:pathLst>
                    <a:path w="142" h="289">
                      <a:moveTo>
                        <a:pt x="14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1832" name="Freeform 104"/>
                <p:cNvSpPr>
                  <a:spLocks/>
                </p:cNvSpPr>
                <p:nvPr/>
              </p:nvSpPr>
              <p:spPr bwMode="auto">
                <a:xfrm>
                  <a:off x="4115" y="2144"/>
                  <a:ext cx="143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2" y="0"/>
                    </a:cxn>
                    <a:cxn ang="0">
                      <a:pos x="142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3" h="289">
                      <a:moveTo>
                        <a:pt x="0" y="0"/>
                      </a:moveTo>
                      <a:lnTo>
                        <a:pt x="142" y="0"/>
                      </a:lnTo>
                      <a:lnTo>
                        <a:pt x="142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61833" name="Line 105"/>
              <p:cNvSpPr>
                <a:spLocks noChangeShapeType="1"/>
              </p:cNvSpPr>
              <p:nvPr/>
            </p:nvSpPr>
            <p:spPr bwMode="auto">
              <a:xfrm>
                <a:off x="3827" y="2288"/>
                <a:ext cx="139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34" name="Line 106"/>
              <p:cNvSpPr>
                <a:spLocks noChangeShapeType="1"/>
              </p:cNvSpPr>
              <p:nvPr/>
            </p:nvSpPr>
            <p:spPr bwMode="auto">
              <a:xfrm>
                <a:off x="3343" y="2288"/>
                <a:ext cx="15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35" name="Freeform 107"/>
              <p:cNvSpPr>
                <a:spLocks/>
              </p:cNvSpPr>
              <p:nvPr/>
            </p:nvSpPr>
            <p:spPr bwMode="auto">
              <a:xfrm>
                <a:off x="3464" y="2288"/>
                <a:ext cx="431" cy="19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92"/>
                  </a:cxn>
                  <a:cxn ang="0">
                    <a:pos x="391" y="192"/>
                  </a:cxn>
                  <a:cxn ang="0">
                    <a:pos x="391" y="64"/>
                  </a:cxn>
                  <a:cxn ang="0">
                    <a:pos x="430" y="0"/>
                  </a:cxn>
                </a:cxnLst>
                <a:rect l="0" t="0" r="r" b="b"/>
                <a:pathLst>
                  <a:path w="431" h="193">
                    <a:moveTo>
                      <a:pt x="0" y="0"/>
                    </a:moveTo>
                    <a:lnTo>
                      <a:pt x="0" y="192"/>
                    </a:lnTo>
                    <a:lnTo>
                      <a:pt x="391" y="192"/>
                    </a:lnTo>
                    <a:lnTo>
                      <a:pt x="391" y="64"/>
                    </a:lnTo>
                    <a:lnTo>
                      <a:pt x="430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36" name="Line 108"/>
              <p:cNvSpPr>
                <a:spLocks noChangeShapeType="1"/>
              </p:cNvSpPr>
              <p:nvPr/>
            </p:nvSpPr>
            <p:spPr bwMode="auto">
              <a:xfrm>
                <a:off x="2958" y="2384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37" name="Freeform 109"/>
              <p:cNvSpPr>
                <a:spLocks/>
              </p:cNvSpPr>
              <p:nvPr/>
            </p:nvSpPr>
            <p:spPr bwMode="auto">
              <a:xfrm>
                <a:off x="3051" y="2283"/>
                <a:ext cx="337" cy="278"/>
              </a:xfrm>
              <a:custGeom>
                <a:avLst/>
                <a:gdLst/>
                <a:ahLst/>
                <a:cxnLst>
                  <a:cxn ang="0">
                    <a:pos x="0" y="101"/>
                  </a:cxn>
                  <a:cxn ang="0">
                    <a:pos x="0" y="277"/>
                  </a:cxn>
                  <a:cxn ang="0">
                    <a:pos x="294" y="277"/>
                  </a:cxn>
                  <a:cxn ang="0">
                    <a:pos x="294" y="90"/>
                  </a:cxn>
                  <a:cxn ang="0">
                    <a:pos x="336" y="0"/>
                  </a:cxn>
                </a:cxnLst>
                <a:rect l="0" t="0" r="r" b="b"/>
                <a:pathLst>
                  <a:path w="337" h="278">
                    <a:moveTo>
                      <a:pt x="0" y="101"/>
                    </a:moveTo>
                    <a:lnTo>
                      <a:pt x="0" y="277"/>
                    </a:lnTo>
                    <a:lnTo>
                      <a:pt x="294" y="277"/>
                    </a:lnTo>
                    <a:lnTo>
                      <a:pt x="294" y="90"/>
                    </a:lnTo>
                    <a:lnTo>
                      <a:pt x="336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4" name="Group 110"/>
            <p:cNvGrpSpPr>
              <a:grpSpLocks/>
            </p:cNvGrpSpPr>
            <p:nvPr/>
          </p:nvGrpSpPr>
          <p:grpSpPr bwMode="auto">
            <a:xfrm>
              <a:off x="3538" y="2496"/>
              <a:ext cx="225" cy="481"/>
              <a:chOff x="3538" y="2496"/>
              <a:chExt cx="225" cy="481"/>
            </a:xfrm>
          </p:grpSpPr>
          <p:sp>
            <p:nvSpPr>
              <p:cNvPr id="2761839" name="Freeform 111"/>
              <p:cNvSpPr>
                <a:spLocks/>
              </p:cNvSpPr>
              <p:nvPr/>
            </p:nvSpPr>
            <p:spPr bwMode="auto">
              <a:xfrm>
                <a:off x="3550" y="2496"/>
                <a:ext cx="213" cy="481"/>
              </a:xfrm>
              <a:custGeom>
                <a:avLst/>
                <a:gdLst/>
                <a:ahLst/>
                <a:cxnLst>
                  <a:cxn ang="0">
                    <a:pos x="0" y="320"/>
                  </a:cxn>
                  <a:cxn ang="0">
                    <a:pos x="71" y="240"/>
                  </a:cxn>
                  <a:cxn ang="0">
                    <a:pos x="0" y="160"/>
                  </a:cxn>
                  <a:cxn ang="0">
                    <a:pos x="0" y="0"/>
                  </a:cxn>
                  <a:cxn ang="0">
                    <a:pos x="212" y="160"/>
                  </a:cxn>
                  <a:cxn ang="0">
                    <a:pos x="212" y="320"/>
                  </a:cxn>
                  <a:cxn ang="0">
                    <a:pos x="0" y="480"/>
                  </a:cxn>
                  <a:cxn ang="0">
                    <a:pos x="0" y="320"/>
                  </a:cxn>
                </a:cxnLst>
                <a:rect l="0" t="0" r="r" b="b"/>
                <a:pathLst>
                  <a:path w="213" h="481">
                    <a:moveTo>
                      <a:pt x="0" y="320"/>
                    </a:moveTo>
                    <a:lnTo>
                      <a:pt x="71" y="240"/>
                    </a:lnTo>
                    <a:lnTo>
                      <a:pt x="0" y="160"/>
                    </a:lnTo>
                    <a:lnTo>
                      <a:pt x="0" y="0"/>
                    </a:lnTo>
                    <a:lnTo>
                      <a:pt x="212" y="160"/>
                    </a:lnTo>
                    <a:lnTo>
                      <a:pt x="212" y="320"/>
                    </a:lnTo>
                    <a:lnTo>
                      <a:pt x="0" y="480"/>
                    </a:lnTo>
                    <a:lnTo>
                      <a:pt x="0" y="32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40" name="Rectangle 112"/>
              <p:cNvSpPr>
                <a:spLocks noChangeArrowheads="1"/>
              </p:cNvSpPr>
              <p:nvPr/>
            </p:nvSpPr>
            <p:spPr bwMode="auto">
              <a:xfrm rot="5400000">
                <a:off x="3451" y="2618"/>
                <a:ext cx="38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ALU</a:t>
                </a:r>
              </a:p>
            </p:txBody>
          </p:sp>
        </p:grpSp>
        <p:sp>
          <p:nvSpPr>
            <p:cNvPr id="2761841" name="Rectangle 113"/>
            <p:cNvSpPr>
              <a:spLocks noChangeArrowheads="1"/>
            </p:cNvSpPr>
            <p:nvPr/>
          </p:nvSpPr>
          <p:spPr bwMode="auto">
            <a:xfrm>
              <a:off x="3065" y="2599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grpSp>
          <p:nvGrpSpPr>
            <p:cNvPr id="25" name="Group 114"/>
            <p:cNvGrpSpPr>
              <a:grpSpLocks/>
            </p:cNvGrpSpPr>
            <p:nvPr/>
          </p:nvGrpSpPr>
          <p:grpSpPr bwMode="auto">
            <a:xfrm>
              <a:off x="3084" y="2592"/>
              <a:ext cx="296" cy="289"/>
              <a:chOff x="3084" y="2592"/>
              <a:chExt cx="296" cy="289"/>
            </a:xfrm>
          </p:grpSpPr>
          <p:sp>
            <p:nvSpPr>
              <p:cNvPr id="2761843" name="Freeform 115"/>
              <p:cNvSpPr>
                <a:spLocks/>
              </p:cNvSpPr>
              <p:nvPr/>
            </p:nvSpPr>
            <p:spPr bwMode="auto">
              <a:xfrm>
                <a:off x="3084" y="2592"/>
                <a:ext cx="149" cy="289"/>
              </a:xfrm>
              <a:custGeom>
                <a:avLst/>
                <a:gdLst/>
                <a:ahLst/>
                <a:cxnLst>
                  <a:cxn ang="0">
                    <a:pos x="148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8" y="288"/>
                  </a:cxn>
                </a:cxnLst>
                <a:rect l="0" t="0" r="r" b="b"/>
                <a:pathLst>
                  <a:path w="149" h="289">
                    <a:moveTo>
                      <a:pt x="148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8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44" name="Freeform 116"/>
              <p:cNvSpPr>
                <a:spLocks/>
              </p:cNvSpPr>
              <p:nvPr/>
            </p:nvSpPr>
            <p:spPr bwMode="auto">
              <a:xfrm>
                <a:off x="3232" y="2592"/>
                <a:ext cx="148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7" y="0"/>
                  </a:cxn>
                  <a:cxn ang="0">
                    <a:pos x="147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8" h="289">
                    <a:moveTo>
                      <a:pt x="0" y="0"/>
                    </a:moveTo>
                    <a:lnTo>
                      <a:pt x="147" y="0"/>
                    </a:lnTo>
                    <a:lnTo>
                      <a:pt x="147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61845" name="Line 117"/>
            <p:cNvSpPr>
              <a:spLocks noChangeShapeType="1"/>
            </p:cNvSpPr>
            <p:nvPr/>
          </p:nvSpPr>
          <p:spPr bwMode="auto">
            <a:xfrm>
              <a:off x="2969" y="2736"/>
              <a:ext cx="9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846" name="Freeform 118"/>
            <p:cNvSpPr>
              <a:spLocks/>
            </p:cNvSpPr>
            <p:nvPr/>
          </p:nvSpPr>
          <p:spPr bwMode="auto">
            <a:xfrm>
              <a:off x="3031" y="2640"/>
              <a:ext cx="48" cy="97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0" y="0"/>
                </a:cxn>
                <a:cxn ang="0">
                  <a:pos x="47" y="0"/>
                </a:cxn>
                <a:cxn ang="0">
                  <a:pos x="47" y="0"/>
                </a:cxn>
              </a:cxnLst>
              <a:rect l="0" t="0" r="r" b="b"/>
              <a:pathLst>
                <a:path w="48" h="97">
                  <a:moveTo>
                    <a:pt x="0" y="96"/>
                  </a:moveTo>
                  <a:lnTo>
                    <a:pt x="0" y="0"/>
                  </a:lnTo>
                  <a:lnTo>
                    <a:pt x="47" y="0"/>
                  </a:lnTo>
                  <a:lnTo>
                    <a:pt x="47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847" name="Line 119"/>
            <p:cNvSpPr>
              <a:spLocks noChangeShapeType="1"/>
            </p:cNvSpPr>
            <p:nvPr/>
          </p:nvSpPr>
          <p:spPr bwMode="auto">
            <a:xfrm>
              <a:off x="3385" y="2640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848" name="Rectangle 120"/>
            <p:cNvSpPr>
              <a:spLocks noChangeArrowheads="1"/>
            </p:cNvSpPr>
            <p:nvPr/>
          </p:nvSpPr>
          <p:spPr bwMode="auto">
            <a:xfrm>
              <a:off x="3882" y="2594"/>
              <a:ext cx="334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  D$</a:t>
              </a:r>
            </a:p>
          </p:txBody>
        </p:sp>
        <p:grpSp>
          <p:nvGrpSpPr>
            <p:cNvPr id="26" name="Group 121"/>
            <p:cNvGrpSpPr>
              <a:grpSpLocks/>
            </p:cNvGrpSpPr>
            <p:nvPr/>
          </p:nvGrpSpPr>
          <p:grpSpPr bwMode="auto">
            <a:xfrm>
              <a:off x="3933" y="2592"/>
              <a:ext cx="325" cy="289"/>
              <a:chOff x="3933" y="2592"/>
              <a:chExt cx="325" cy="289"/>
            </a:xfrm>
          </p:grpSpPr>
          <p:sp>
            <p:nvSpPr>
              <p:cNvPr id="2761850" name="Freeform 122"/>
              <p:cNvSpPr>
                <a:spLocks/>
              </p:cNvSpPr>
              <p:nvPr/>
            </p:nvSpPr>
            <p:spPr bwMode="auto">
              <a:xfrm>
                <a:off x="3933" y="2592"/>
                <a:ext cx="162" cy="289"/>
              </a:xfrm>
              <a:custGeom>
                <a:avLst/>
                <a:gdLst/>
                <a:ahLst/>
                <a:cxnLst>
                  <a:cxn ang="0">
                    <a:pos x="16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61" y="288"/>
                  </a:cxn>
                </a:cxnLst>
                <a:rect l="0" t="0" r="r" b="b"/>
                <a:pathLst>
                  <a:path w="162" h="289">
                    <a:moveTo>
                      <a:pt x="16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1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51" name="Freeform 123"/>
              <p:cNvSpPr>
                <a:spLocks/>
              </p:cNvSpPr>
              <p:nvPr/>
            </p:nvSpPr>
            <p:spPr bwMode="auto">
              <a:xfrm>
                <a:off x="4094" y="2592"/>
                <a:ext cx="164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3" y="0"/>
                  </a:cxn>
                  <a:cxn ang="0">
                    <a:pos x="163" y="288"/>
                  </a:cxn>
                  <a:cxn ang="0">
                    <a:pos x="0" y="288"/>
                  </a:cxn>
                </a:cxnLst>
                <a:rect l="0" t="0" r="r" b="b"/>
                <a:pathLst>
                  <a:path w="164" h="289">
                    <a:moveTo>
                      <a:pt x="0" y="0"/>
                    </a:moveTo>
                    <a:lnTo>
                      <a:pt x="163" y="0"/>
                    </a:lnTo>
                    <a:lnTo>
                      <a:pt x="163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61852" name="Rectangle 124"/>
            <p:cNvSpPr>
              <a:spLocks noChangeArrowheads="1"/>
            </p:cNvSpPr>
            <p:nvPr/>
          </p:nvSpPr>
          <p:spPr bwMode="auto">
            <a:xfrm>
              <a:off x="4374" y="2594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grpSp>
          <p:nvGrpSpPr>
            <p:cNvPr id="27" name="Group 125"/>
            <p:cNvGrpSpPr>
              <a:grpSpLocks/>
            </p:cNvGrpSpPr>
            <p:nvPr/>
          </p:nvGrpSpPr>
          <p:grpSpPr bwMode="auto">
            <a:xfrm>
              <a:off x="4401" y="2592"/>
              <a:ext cx="284" cy="289"/>
              <a:chOff x="4401" y="2592"/>
              <a:chExt cx="284" cy="289"/>
            </a:xfrm>
          </p:grpSpPr>
          <p:sp>
            <p:nvSpPr>
              <p:cNvPr id="2761854" name="Freeform 126"/>
              <p:cNvSpPr>
                <a:spLocks/>
              </p:cNvSpPr>
              <p:nvPr/>
            </p:nvSpPr>
            <p:spPr bwMode="auto">
              <a:xfrm>
                <a:off x="4401" y="2592"/>
                <a:ext cx="142" cy="289"/>
              </a:xfrm>
              <a:custGeom>
                <a:avLst/>
                <a:gdLst/>
                <a:ahLst/>
                <a:cxnLst>
                  <a:cxn ang="0">
                    <a:pos x="14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1" y="288"/>
                  </a:cxn>
                </a:cxnLst>
                <a:rect l="0" t="0" r="r" b="b"/>
                <a:pathLst>
                  <a:path w="142" h="289">
                    <a:moveTo>
                      <a:pt x="14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1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55" name="Freeform 127"/>
              <p:cNvSpPr>
                <a:spLocks/>
              </p:cNvSpPr>
              <p:nvPr/>
            </p:nvSpPr>
            <p:spPr bwMode="auto">
              <a:xfrm>
                <a:off x="4542" y="2592"/>
                <a:ext cx="143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2" y="0"/>
                  </a:cxn>
                  <a:cxn ang="0">
                    <a:pos x="142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3" h="289">
                    <a:moveTo>
                      <a:pt x="0" y="0"/>
                    </a:moveTo>
                    <a:lnTo>
                      <a:pt x="142" y="0"/>
                    </a:lnTo>
                    <a:lnTo>
                      <a:pt x="142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61856" name="Line 128"/>
            <p:cNvSpPr>
              <a:spLocks noChangeShapeType="1"/>
            </p:cNvSpPr>
            <p:nvPr/>
          </p:nvSpPr>
          <p:spPr bwMode="auto">
            <a:xfrm>
              <a:off x="4254" y="2736"/>
              <a:ext cx="13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857" name="Line 129"/>
            <p:cNvSpPr>
              <a:spLocks noChangeShapeType="1"/>
            </p:cNvSpPr>
            <p:nvPr/>
          </p:nvSpPr>
          <p:spPr bwMode="auto">
            <a:xfrm>
              <a:off x="3770" y="2736"/>
              <a:ext cx="15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858" name="Freeform 130"/>
            <p:cNvSpPr>
              <a:spLocks/>
            </p:cNvSpPr>
            <p:nvPr/>
          </p:nvSpPr>
          <p:spPr bwMode="auto">
            <a:xfrm>
              <a:off x="3891" y="2736"/>
              <a:ext cx="431" cy="1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2"/>
                </a:cxn>
                <a:cxn ang="0">
                  <a:pos x="391" y="192"/>
                </a:cxn>
                <a:cxn ang="0">
                  <a:pos x="391" y="64"/>
                </a:cxn>
                <a:cxn ang="0">
                  <a:pos x="430" y="0"/>
                </a:cxn>
              </a:cxnLst>
              <a:rect l="0" t="0" r="r" b="b"/>
              <a:pathLst>
                <a:path w="431" h="193">
                  <a:moveTo>
                    <a:pt x="0" y="0"/>
                  </a:moveTo>
                  <a:lnTo>
                    <a:pt x="0" y="192"/>
                  </a:lnTo>
                  <a:lnTo>
                    <a:pt x="391" y="192"/>
                  </a:lnTo>
                  <a:lnTo>
                    <a:pt x="391" y="64"/>
                  </a:lnTo>
                  <a:lnTo>
                    <a:pt x="43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859" name="Line 131"/>
            <p:cNvSpPr>
              <a:spLocks noChangeShapeType="1"/>
            </p:cNvSpPr>
            <p:nvPr/>
          </p:nvSpPr>
          <p:spPr bwMode="auto">
            <a:xfrm>
              <a:off x="3385" y="2832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860" name="Freeform 132"/>
            <p:cNvSpPr>
              <a:spLocks/>
            </p:cNvSpPr>
            <p:nvPr/>
          </p:nvSpPr>
          <p:spPr bwMode="auto">
            <a:xfrm>
              <a:off x="3478" y="2731"/>
              <a:ext cx="337" cy="278"/>
            </a:xfrm>
            <a:custGeom>
              <a:avLst/>
              <a:gdLst/>
              <a:ahLst/>
              <a:cxnLst>
                <a:cxn ang="0">
                  <a:pos x="0" y="101"/>
                </a:cxn>
                <a:cxn ang="0">
                  <a:pos x="0" y="277"/>
                </a:cxn>
                <a:cxn ang="0">
                  <a:pos x="294" y="277"/>
                </a:cxn>
                <a:cxn ang="0">
                  <a:pos x="294" y="90"/>
                </a:cxn>
                <a:cxn ang="0">
                  <a:pos x="336" y="0"/>
                </a:cxn>
              </a:cxnLst>
              <a:rect l="0" t="0" r="r" b="b"/>
              <a:pathLst>
                <a:path w="337" h="278">
                  <a:moveTo>
                    <a:pt x="0" y="101"/>
                  </a:moveTo>
                  <a:lnTo>
                    <a:pt x="0" y="277"/>
                  </a:lnTo>
                  <a:lnTo>
                    <a:pt x="294" y="277"/>
                  </a:lnTo>
                  <a:lnTo>
                    <a:pt x="294" y="90"/>
                  </a:lnTo>
                  <a:lnTo>
                    <a:pt x="33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8" name="Group 133"/>
            <p:cNvGrpSpPr>
              <a:grpSpLocks/>
            </p:cNvGrpSpPr>
            <p:nvPr/>
          </p:nvGrpSpPr>
          <p:grpSpPr bwMode="auto">
            <a:xfrm>
              <a:off x="3032" y="2944"/>
              <a:ext cx="2096" cy="513"/>
              <a:chOff x="3032" y="2944"/>
              <a:chExt cx="2096" cy="513"/>
            </a:xfrm>
          </p:grpSpPr>
          <p:grpSp>
            <p:nvGrpSpPr>
              <p:cNvPr id="29" name="Group 134"/>
              <p:cNvGrpSpPr>
                <a:grpSpLocks/>
              </p:cNvGrpSpPr>
              <p:nvPr/>
            </p:nvGrpSpPr>
            <p:grpSpPr bwMode="auto">
              <a:xfrm>
                <a:off x="3965" y="2944"/>
                <a:ext cx="225" cy="481"/>
                <a:chOff x="3965" y="2944"/>
                <a:chExt cx="225" cy="481"/>
              </a:xfrm>
            </p:grpSpPr>
            <p:sp>
              <p:nvSpPr>
                <p:cNvPr id="2761863" name="Freeform 135"/>
                <p:cNvSpPr>
                  <a:spLocks/>
                </p:cNvSpPr>
                <p:nvPr/>
              </p:nvSpPr>
              <p:spPr bwMode="auto">
                <a:xfrm>
                  <a:off x="3977" y="2944"/>
                  <a:ext cx="213" cy="481"/>
                </a:xfrm>
                <a:custGeom>
                  <a:avLst/>
                  <a:gdLst/>
                  <a:ahLst/>
                  <a:cxnLst>
                    <a:cxn ang="0">
                      <a:pos x="0" y="320"/>
                    </a:cxn>
                    <a:cxn ang="0">
                      <a:pos x="71" y="240"/>
                    </a:cxn>
                    <a:cxn ang="0">
                      <a:pos x="0" y="160"/>
                    </a:cxn>
                    <a:cxn ang="0">
                      <a:pos x="0" y="0"/>
                    </a:cxn>
                    <a:cxn ang="0">
                      <a:pos x="212" y="160"/>
                    </a:cxn>
                    <a:cxn ang="0">
                      <a:pos x="212" y="320"/>
                    </a:cxn>
                    <a:cxn ang="0">
                      <a:pos x="0" y="480"/>
                    </a:cxn>
                    <a:cxn ang="0">
                      <a:pos x="0" y="320"/>
                    </a:cxn>
                  </a:cxnLst>
                  <a:rect l="0" t="0" r="r" b="b"/>
                  <a:pathLst>
                    <a:path w="213" h="481">
                      <a:moveTo>
                        <a:pt x="0" y="320"/>
                      </a:moveTo>
                      <a:lnTo>
                        <a:pt x="71" y="240"/>
                      </a:lnTo>
                      <a:lnTo>
                        <a:pt x="0" y="160"/>
                      </a:lnTo>
                      <a:lnTo>
                        <a:pt x="0" y="0"/>
                      </a:lnTo>
                      <a:lnTo>
                        <a:pt x="212" y="160"/>
                      </a:lnTo>
                      <a:lnTo>
                        <a:pt x="212" y="320"/>
                      </a:lnTo>
                      <a:lnTo>
                        <a:pt x="0" y="480"/>
                      </a:lnTo>
                      <a:lnTo>
                        <a:pt x="0" y="32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1864" name="Rectangle 136"/>
                <p:cNvSpPr>
                  <a:spLocks noChangeArrowheads="1"/>
                </p:cNvSpPr>
                <p:nvPr/>
              </p:nvSpPr>
              <p:spPr bwMode="auto">
                <a:xfrm rot="5400000">
                  <a:off x="3878" y="3066"/>
                  <a:ext cx="384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600" b="1">
                      <a:solidFill>
                        <a:schemeClr val="tx1"/>
                      </a:solidFill>
                      <a:latin typeface="Times" pitchFamily="-65" charset="0"/>
                    </a:rPr>
                    <a:t>ALU</a:t>
                  </a:r>
                </a:p>
              </p:txBody>
            </p:sp>
          </p:grpSp>
          <p:grpSp>
            <p:nvGrpSpPr>
              <p:cNvPr id="30" name="Group 137"/>
              <p:cNvGrpSpPr>
                <a:grpSpLocks/>
              </p:cNvGrpSpPr>
              <p:nvPr/>
            </p:nvGrpSpPr>
            <p:grpSpPr bwMode="auto">
              <a:xfrm>
                <a:off x="3032" y="3040"/>
                <a:ext cx="359" cy="289"/>
                <a:chOff x="3032" y="3040"/>
                <a:chExt cx="359" cy="289"/>
              </a:xfrm>
            </p:grpSpPr>
            <p:sp>
              <p:nvSpPr>
                <p:cNvPr id="2761866" name="Rectangle 138"/>
                <p:cNvSpPr>
                  <a:spLocks noChangeArrowheads="1"/>
                </p:cNvSpPr>
                <p:nvPr/>
              </p:nvSpPr>
              <p:spPr bwMode="auto">
                <a:xfrm>
                  <a:off x="3032" y="3042"/>
                  <a:ext cx="292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600" b="1">
                      <a:solidFill>
                        <a:schemeClr val="tx1"/>
                      </a:solidFill>
                      <a:latin typeface="Times" pitchFamily="-65" charset="0"/>
                    </a:rPr>
                    <a:t>  I$</a:t>
                  </a:r>
                </a:p>
              </p:txBody>
            </p:sp>
            <p:grpSp>
              <p:nvGrpSpPr>
                <p:cNvPr id="31" name="Group 139"/>
                <p:cNvGrpSpPr>
                  <a:grpSpLocks/>
                </p:cNvGrpSpPr>
                <p:nvPr/>
              </p:nvGrpSpPr>
              <p:grpSpPr bwMode="auto">
                <a:xfrm>
                  <a:off x="3051" y="3040"/>
                  <a:ext cx="340" cy="289"/>
                  <a:chOff x="3051" y="3040"/>
                  <a:chExt cx="340" cy="289"/>
                </a:xfrm>
              </p:grpSpPr>
              <p:sp>
                <p:nvSpPr>
                  <p:cNvPr id="2761868" name="Freeform 140"/>
                  <p:cNvSpPr>
                    <a:spLocks/>
                  </p:cNvSpPr>
                  <p:nvPr/>
                </p:nvSpPr>
                <p:spPr bwMode="auto">
                  <a:xfrm>
                    <a:off x="3051" y="3040"/>
                    <a:ext cx="170" cy="289"/>
                  </a:xfrm>
                  <a:custGeom>
                    <a:avLst/>
                    <a:gdLst/>
                    <a:ahLst/>
                    <a:cxnLst>
                      <a:cxn ang="0">
                        <a:pos x="169" y="0"/>
                      </a:cxn>
                      <a:cxn ang="0">
                        <a:pos x="0" y="0"/>
                      </a:cxn>
                      <a:cxn ang="0">
                        <a:pos x="0" y="288"/>
                      </a:cxn>
                      <a:cxn ang="0">
                        <a:pos x="169" y="288"/>
                      </a:cxn>
                    </a:cxnLst>
                    <a:rect l="0" t="0" r="r" b="b"/>
                    <a:pathLst>
                      <a:path w="170" h="289">
                        <a:moveTo>
                          <a:pt x="169" y="0"/>
                        </a:moveTo>
                        <a:lnTo>
                          <a:pt x="0" y="0"/>
                        </a:lnTo>
                        <a:lnTo>
                          <a:pt x="0" y="288"/>
                        </a:lnTo>
                        <a:lnTo>
                          <a:pt x="169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61869" name="Freeform 141"/>
                  <p:cNvSpPr>
                    <a:spLocks/>
                  </p:cNvSpPr>
                  <p:nvPr/>
                </p:nvSpPr>
                <p:spPr bwMode="auto">
                  <a:xfrm>
                    <a:off x="3220" y="3040"/>
                    <a:ext cx="171" cy="289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70" y="0"/>
                      </a:cxn>
                      <a:cxn ang="0">
                        <a:pos x="170" y="288"/>
                      </a:cxn>
                      <a:cxn ang="0">
                        <a:pos x="0" y="288"/>
                      </a:cxn>
                    </a:cxnLst>
                    <a:rect l="0" t="0" r="r" b="b"/>
                    <a:pathLst>
                      <a:path w="171" h="289">
                        <a:moveTo>
                          <a:pt x="0" y="0"/>
                        </a:moveTo>
                        <a:lnTo>
                          <a:pt x="170" y="0"/>
                        </a:lnTo>
                        <a:lnTo>
                          <a:pt x="170" y="288"/>
                        </a:lnTo>
                        <a:lnTo>
                          <a:pt x="0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2761870" name="Rectangle 142"/>
              <p:cNvSpPr>
                <a:spLocks noChangeArrowheads="1"/>
              </p:cNvSpPr>
              <p:nvPr/>
            </p:nvSpPr>
            <p:spPr bwMode="auto">
              <a:xfrm>
                <a:off x="3492" y="3047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Reg</a:t>
                </a:r>
              </a:p>
            </p:txBody>
          </p:sp>
          <p:grpSp>
            <p:nvGrpSpPr>
              <p:cNvPr id="2761728" name="Group 143"/>
              <p:cNvGrpSpPr>
                <a:grpSpLocks/>
              </p:cNvGrpSpPr>
              <p:nvPr/>
            </p:nvGrpSpPr>
            <p:grpSpPr bwMode="auto">
              <a:xfrm>
                <a:off x="3511" y="3040"/>
                <a:ext cx="296" cy="289"/>
                <a:chOff x="3511" y="3040"/>
                <a:chExt cx="296" cy="289"/>
              </a:xfrm>
            </p:grpSpPr>
            <p:sp>
              <p:nvSpPr>
                <p:cNvPr id="2761872" name="Freeform 144"/>
                <p:cNvSpPr>
                  <a:spLocks/>
                </p:cNvSpPr>
                <p:nvPr/>
              </p:nvSpPr>
              <p:spPr bwMode="auto">
                <a:xfrm>
                  <a:off x="3511" y="3040"/>
                  <a:ext cx="149" cy="289"/>
                </a:xfrm>
                <a:custGeom>
                  <a:avLst/>
                  <a:gdLst/>
                  <a:ahLst/>
                  <a:cxnLst>
                    <a:cxn ang="0">
                      <a:pos x="148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8" y="288"/>
                    </a:cxn>
                  </a:cxnLst>
                  <a:rect l="0" t="0" r="r" b="b"/>
                  <a:pathLst>
                    <a:path w="149" h="289">
                      <a:moveTo>
                        <a:pt x="148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8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1873" name="Freeform 145"/>
                <p:cNvSpPr>
                  <a:spLocks/>
                </p:cNvSpPr>
                <p:nvPr/>
              </p:nvSpPr>
              <p:spPr bwMode="auto">
                <a:xfrm>
                  <a:off x="3659" y="3040"/>
                  <a:ext cx="148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7" y="0"/>
                    </a:cxn>
                    <a:cxn ang="0">
                      <a:pos x="147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8" h="289">
                      <a:moveTo>
                        <a:pt x="0" y="0"/>
                      </a:moveTo>
                      <a:lnTo>
                        <a:pt x="147" y="0"/>
                      </a:lnTo>
                      <a:lnTo>
                        <a:pt x="147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61874" name="Line 146"/>
              <p:cNvSpPr>
                <a:spLocks noChangeShapeType="1"/>
              </p:cNvSpPr>
              <p:nvPr/>
            </p:nvSpPr>
            <p:spPr bwMode="auto">
              <a:xfrm>
                <a:off x="3396" y="3184"/>
                <a:ext cx="9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75" name="Freeform 147"/>
              <p:cNvSpPr>
                <a:spLocks/>
              </p:cNvSpPr>
              <p:nvPr/>
            </p:nvSpPr>
            <p:spPr bwMode="auto">
              <a:xfrm>
                <a:off x="3458" y="3088"/>
                <a:ext cx="48" cy="97"/>
              </a:xfrm>
              <a:custGeom>
                <a:avLst/>
                <a:gdLst/>
                <a:ahLst/>
                <a:cxnLst>
                  <a:cxn ang="0">
                    <a:pos x="0" y="96"/>
                  </a:cxn>
                  <a:cxn ang="0">
                    <a:pos x="0" y="0"/>
                  </a:cxn>
                  <a:cxn ang="0">
                    <a:pos x="47" y="0"/>
                  </a:cxn>
                  <a:cxn ang="0">
                    <a:pos x="47" y="0"/>
                  </a:cxn>
                </a:cxnLst>
                <a:rect l="0" t="0" r="r" b="b"/>
                <a:pathLst>
                  <a:path w="48" h="97">
                    <a:moveTo>
                      <a:pt x="0" y="96"/>
                    </a:moveTo>
                    <a:lnTo>
                      <a:pt x="0" y="0"/>
                    </a:lnTo>
                    <a:lnTo>
                      <a:pt x="47" y="0"/>
                    </a:lnTo>
                    <a:lnTo>
                      <a:pt x="47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76" name="Line 148"/>
              <p:cNvSpPr>
                <a:spLocks noChangeShapeType="1"/>
              </p:cNvSpPr>
              <p:nvPr/>
            </p:nvSpPr>
            <p:spPr bwMode="auto">
              <a:xfrm>
                <a:off x="3812" y="3088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77" name="Rectangle 149"/>
              <p:cNvSpPr>
                <a:spLocks noChangeArrowheads="1"/>
              </p:cNvSpPr>
              <p:nvPr/>
            </p:nvSpPr>
            <p:spPr bwMode="auto">
              <a:xfrm>
                <a:off x="4309" y="3042"/>
                <a:ext cx="33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  D$</a:t>
                </a:r>
              </a:p>
            </p:txBody>
          </p:sp>
          <p:grpSp>
            <p:nvGrpSpPr>
              <p:cNvPr id="2761729" name="Group 150"/>
              <p:cNvGrpSpPr>
                <a:grpSpLocks/>
              </p:cNvGrpSpPr>
              <p:nvPr/>
            </p:nvGrpSpPr>
            <p:grpSpPr bwMode="auto">
              <a:xfrm>
                <a:off x="4360" y="3040"/>
                <a:ext cx="325" cy="289"/>
                <a:chOff x="4360" y="3040"/>
                <a:chExt cx="325" cy="289"/>
              </a:xfrm>
            </p:grpSpPr>
            <p:sp>
              <p:nvSpPr>
                <p:cNvPr id="2761879" name="Freeform 151"/>
                <p:cNvSpPr>
                  <a:spLocks/>
                </p:cNvSpPr>
                <p:nvPr/>
              </p:nvSpPr>
              <p:spPr bwMode="auto">
                <a:xfrm>
                  <a:off x="4360" y="3040"/>
                  <a:ext cx="162" cy="289"/>
                </a:xfrm>
                <a:custGeom>
                  <a:avLst/>
                  <a:gdLst/>
                  <a:ahLst/>
                  <a:cxnLst>
                    <a:cxn ang="0">
                      <a:pos x="16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61" y="288"/>
                    </a:cxn>
                  </a:cxnLst>
                  <a:rect l="0" t="0" r="r" b="b"/>
                  <a:pathLst>
                    <a:path w="162" h="289">
                      <a:moveTo>
                        <a:pt x="16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1880" name="Freeform 152"/>
                <p:cNvSpPr>
                  <a:spLocks/>
                </p:cNvSpPr>
                <p:nvPr/>
              </p:nvSpPr>
              <p:spPr bwMode="auto">
                <a:xfrm>
                  <a:off x="4521" y="3040"/>
                  <a:ext cx="164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63" y="0"/>
                    </a:cxn>
                    <a:cxn ang="0">
                      <a:pos x="163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64" h="289">
                      <a:moveTo>
                        <a:pt x="0" y="0"/>
                      </a:moveTo>
                      <a:lnTo>
                        <a:pt x="163" y="0"/>
                      </a:lnTo>
                      <a:lnTo>
                        <a:pt x="163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61881" name="Rectangle 153"/>
              <p:cNvSpPr>
                <a:spLocks noChangeArrowheads="1"/>
              </p:cNvSpPr>
              <p:nvPr/>
            </p:nvSpPr>
            <p:spPr bwMode="auto">
              <a:xfrm>
                <a:off x="4801" y="3042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Reg</a:t>
                </a:r>
              </a:p>
            </p:txBody>
          </p:sp>
          <p:grpSp>
            <p:nvGrpSpPr>
              <p:cNvPr id="2761731" name="Group 154"/>
              <p:cNvGrpSpPr>
                <a:grpSpLocks/>
              </p:cNvGrpSpPr>
              <p:nvPr/>
            </p:nvGrpSpPr>
            <p:grpSpPr bwMode="auto">
              <a:xfrm>
                <a:off x="4828" y="3040"/>
                <a:ext cx="284" cy="289"/>
                <a:chOff x="4828" y="3040"/>
                <a:chExt cx="284" cy="289"/>
              </a:xfrm>
            </p:grpSpPr>
            <p:sp>
              <p:nvSpPr>
                <p:cNvPr id="2761883" name="Freeform 155"/>
                <p:cNvSpPr>
                  <a:spLocks/>
                </p:cNvSpPr>
                <p:nvPr/>
              </p:nvSpPr>
              <p:spPr bwMode="auto">
                <a:xfrm>
                  <a:off x="4828" y="3040"/>
                  <a:ext cx="142" cy="289"/>
                </a:xfrm>
                <a:custGeom>
                  <a:avLst/>
                  <a:gdLst/>
                  <a:ahLst/>
                  <a:cxnLst>
                    <a:cxn ang="0">
                      <a:pos x="14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1" y="288"/>
                    </a:cxn>
                  </a:cxnLst>
                  <a:rect l="0" t="0" r="r" b="b"/>
                  <a:pathLst>
                    <a:path w="142" h="289">
                      <a:moveTo>
                        <a:pt x="14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1884" name="Freeform 156"/>
                <p:cNvSpPr>
                  <a:spLocks/>
                </p:cNvSpPr>
                <p:nvPr/>
              </p:nvSpPr>
              <p:spPr bwMode="auto">
                <a:xfrm>
                  <a:off x="4969" y="3040"/>
                  <a:ext cx="143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2" y="0"/>
                    </a:cxn>
                    <a:cxn ang="0">
                      <a:pos x="142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3" h="289">
                      <a:moveTo>
                        <a:pt x="0" y="0"/>
                      </a:moveTo>
                      <a:lnTo>
                        <a:pt x="142" y="0"/>
                      </a:lnTo>
                      <a:lnTo>
                        <a:pt x="142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61885" name="Line 157"/>
              <p:cNvSpPr>
                <a:spLocks noChangeShapeType="1"/>
              </p:cNvSpPr>
              <p:nvPr/>
            </p:nvSpPr>
            <p:spPr bwMode="auto">
              <a:xfrm>
                <a:off x="4681" y="3184"/>
                <a:ext cx="139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86" name="Line 158"/>
              <p:cNvSpPr>
                <a:spLocks noChangeShapeType="1"/>
              </p:cNvSpPr>
              <p:nvPr/>
            </p:nvSpPr>
            <p:spPr bwMode="auto">
              <a:xfrm>
                <a:off x="4197" y="3184"/>
                <a:ext cx="15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87" name="Freeform 159"/>
              <p:cNvSpPr>
                <a:spLocks/>
              </p:cNvSpPr>
              <p:nvPr/>
            </p:nvSpPr>
            <p:spPr bwMode="auto">
              <a:xfrm>
                <a:off x="4318" y="3184"/>
                <a:ext cx="431" cy="19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92"/>
                  </a:cxn>
                  <a:cxn ang="0">
                    <a:pos x="391" y="192"/>
                  </a:cxn>
                  <a:cxn ang="0">
                    <a:pos x="391" y="64"/>
                  </a:cxn>
                  <a:cxn ang="0">
                    <a:pos x="430" y="0"/>
                  </a:cxn>
                </a:cxnLst>
                <a:rect l="0" t="0" r="r" b="b"/>
                <a:pathLst>
                  <a:path w="431" h="193">
                    <a:moveTo>
                      <a:pt x="0" y="0"/>
                    </a:moveTo>
                    <a:lnTo>
                      <a:pt x="0" y="192"/>
                    </a:lnTo>
                    <a:lnTo>
                      <a:pt x="391" y="192"/>
                    </a:lnTo>
                    <a:lnTo>
                      <a:pt x="391" y="64"/>
                    </a:lnTo>
                    <a:lnTo>
                      <a:pt x="430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88" name="Line 160"/>
              <p:cNvSpPr>
                <a:spLocks noChangeShapeType="1"/>
              </p:cNvSpPr>
              <p:nvPr/>
            </p:nvSpPr>
            <p:spPr bwMode="auto">
              <a:xfrm>
                <a:off x="3812" y="3280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89" name="Freeform 161"/>
              <p:cNvSpPr>
                <a:spLocks/>
              </p:cNvSpPr>
              <p:nvPr/>
            </p:nvSpPr>
            <p:spPr bwMode="auto">
              <a:xfrm>
                <a:off x="3905" y="3179"/>
                <a:ext cx="337" cy="278"/>
              </a:xfrm>
              <a:custGeom>
                <a:avLst/>
                <a:gdLst/>
                <a:ahLst/>
                <a:cxnLst>
                  <a:cxn ang="0">
                    <a:pos x="0" y="101"/>
                  </a:cxn>
                  <a:cxn ang="0">
                    <a:pos x="0" y="277"/>
                  </a:cxn>
                  <a:cxn ang="0">
                    <a:pos x="294" y="277"/>
                  </a:cxn>
                  <a:cxn ang="0">
                    <a:pos x="294" y="90"/>
                  </a:cxn>
                  <a:cxn ang="0">
                    <a:pos x="336" y="0"/>
                  </a:cxn>
                </a:cxnLst>
                <a:rect l="0" t="0" r="r" b="b"/>
                <a:pathLst>
                  <a:path w="337" h="278">
                    <a:moveTo>
                      <a:pt x="0" y="101"/>
                    </a:moveTo>
                    <a:lnTo>
                      <a:pt x="0" y="277"/>
                    </a:lnTo>
                    <a:lnTo>
                      <a:pt x="294" y="277"/>
                    </a:lnTo>
                    <a:lnTo>
                      <a:pt x="294" y="90"/>
                    </a:lnTo>
                    <a:lnTo>
                      <a:pt x="336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61890" name="Rectangle 162"/>
            <p:cNvSpPr>
              <a:spLocks noChangeArrowheads="1"/>
            </p:cNvSpPr>
            <p:nvPr/>
          </p:nvSpPr>
          <p:spPr bwMode="auto">
            <a:xfrm>
              <a:off x="216" y="876"/>
              <a:ext cx="288" cy="301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I</a:t>
              </a:r>
            </a:p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n</a:t>
              </a:r>
            </a:p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s</a:t>
              </a:r>
            </a:p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t</a:t>
              </a:r>
            </a:p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r.</a:t>
              </a:r>
            </a:p>
            <a:p>
              <a:pPr algn="ctr"/>
              <a:endParaRPr lang="en-US" sz="2800" b="1">
                <a:solidFill>
                  <a:schemeClr val="tx1"/>
                </a:solidFill>
                <a:latin typeface="Arial" pitchFamily="-65" charset="0"/>
              </a:endParaRPr>
            </a:p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O</a:t>
              </a:r>
            </a:p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r</a:t>
              </a:r>
            </a:p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d</a:t>
              </a:r>
            </a:p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e</a:t>
              </a:r>
            </a:p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r</a:t>
              </a:r>
            </a:p>
          </p:txBody>
        </p:sp>
        <p:sp>
          <p:nvSpPr>
            <p:cNvPr id="2761891" name="Rectangle 163"/>
            <p:cNvSpPr>
              <a:spLocks noChangeArrowheads="1"/>
            </p:cNvSpPr>
            <p:nvPr/>
          </p:nvSpPr>
          <p:spPr bwMode="auto">
            <a:xfrm>
              <a:off x="1867" y="551"/>
              <a:ext cx="2168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Time (clock cycles)</a:t>
              </a:r>
            </a:p>
          </p:txBody>
        </p:sp>
      </p:grpSp>
      <p:sp>
        <p:nvSpPr>
          <p:cNvPr id="2761892" name="Line 164"/>
          <p:cNvSpPr>
            <a:spLocks noChangeShapeType="1"/>
          </p:cNvSpPr>
          <p:nvPr/>
        </p:nvSpPr>
        <p:spPr bwMode="auto">
          <a:xfrm flipH="1">
            <a:off x="4317022" y="2453054"/>
            <a:ext cx="580291" cy="720969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" name="Date Placeholder 16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A1F27-2DCE-D441-B962-92F24359BA77}" type="datetime1">
              <a:rPr lang="en-US" smtClean="0"/>
              <a:pPr/>
              <a:t>7/27/2011</a:t>
            </a:fld>
            <a:endParaRPr lang="en-US" dirty="0"/>
          </a:p>
        </p:txBody>
      </p:sp>
      <p:sp>
        <p:nvSpPr>
          <p:cNvPr id="165" name="Slide Number Placeholder 16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40</a:t>
            </a:fld>
            <a:endParaRPr lang="en-US" dirty="0"/>
          </a:p>
        </p:txBody>
      </p:sp>
      <p:sp>
        <p:nvSpPr>
          <p:cNvPr id="166" name="Footer Placeholder 16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#21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1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761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1892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1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Sequence 2</a:t>
            </a:r>
            <a:endParaRPr lang="en-US" dirty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33400" y="1179513"/>
            <a:ext cx="7797800" cy="5302250"/>
            <a:chOff x="216" y="551"/>
            <a:chExt cx="4912" cy="3340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2624" y="1200"/>
              <a:ext cx="340" cy="289"/>
              <a:chOff x="2624" y="1200"/>
              <a:chExt cx="340" cy="289"/>
            </a:xfrm>
          </p:grpSpPr>
          <p:sp>
            <p:nvSpPr>
              <p:cNvPr id="2761734" name="Freeform 6"/>
              <p:cNvSpPr>
                <a:spLocks/>
              </p:cNvSpPr>
              <p:nvPr/>
            </p:nvSpPr>
            <p:spPr bwMode="auto">
              <a:xfrm>
                <a:off x="2624" y="1200"/>
                <a:ext cx="170" cy="289"/>
              </a:xfrm>
              <a:custGeom>
                <a:avLst/>
                <a:gdLst/>
                <a:ahLst/>
                <a:cxnLst>
                  <a:cxn ang="0">
                    <a:pos x="169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69" y="288"/>
                  </a:cxn>
                </a:cxnLst>
                <a:rect l="0" t="0" r="r" b="b"/>
                <a:pathLst>
                  <a:path w="170" h="289">
                    <a:moveTo>
                      <a:pt x="169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9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735" name="Freeform 7"/>
              <p:cNvSpPr>
                <a:spLocks/>
              </p:cNvSpPr>
              <p:nvPr/>
            </p:nvSpPr>
            <p:spPr bwMode="auto">
              <a:xfrm>
                <a:off x="2793" y="1200"/>
                <a:ext cx="171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0" y="0"/>
                  </a:cxn>
                  <a:cxn ang="0">
                    <a:pos x="170" y="288"/>
                  </a:cxn>
                  <a:cxn ang="0">
                    <a:pos x="0" y="288"/>
                  </a:cxn>
                </a:cxnLst>
                <a:rect l="0" t="0" r="r" b="b"/>
                <a:pathLst>
                  <a:path w="171" h="289">
                    <a:moveTo>
                      <a:pt x="0" y="0"/>
                    </a:moveTo>
                    <a:lnTo>
                      <a:pt x="170" y="0"/>
                    </a:lnTo>
                    <a:lnTo>
                      <a:pt x="170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" name="Group 8"/>
            <p:cNvGrpSpPr>
              <a:grpSpLocks/>
            </p:cNvGrpSpPr>
            <p:nvPr/>
          </p:nvGrpSpPr>
          <p:grpSpPr bwMode="auto">
            <a:xfrm>
              <a:off x="2624" y="2592"/>
              <a:ext cx="340" cy="289"/>
              <a:chOff x="2624" y="2592"/>
              <a:chExt cx="340" cy="289"/>
            </a:xfrm>
          </p:grpSpPr>
          <p:sp>
            <p:nvSpPr>
              <p:cNvPr id="2761737" name="Freeform 9"/>
              <p:cNvSpPr>
                <a:spLocks/>
              </p:cNvSpPr>
              <p:nvPr/>
            </p:nvSpPr>
            <p:spPr bwMode="auto">
              <a:xfrm>
                <a:off x="2624" y="2592"/>
                <a:ext cx="170" cy="289"/>
              </a:xfrm>
              <a:custGeom>
                <a:avLst/>
                <a:gdLst/>
                <a:ahLst/>
                <a:cxnLst>
                  <a:cxn ang="0">
                    <a:pos x="169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69" y="288"/>
                  </a:cxn>
                </a:cxnLst>
                <a:rect l="0" t="0" r="r" b="b"/>
                <a:pathLst>
                  <a:path w="170" h="289">
                    <a:moveTo>
                      <a:pt x="169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9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738" name="Freeform 10"/>
              <p:cNvSpPr>
                <a:spLocks/>
              </p:cNvSpPr>
              <p:nvPr/>
            </p:nvSpPr>
            <p:spPr bwMode="auto">
              <a:xfrm>
                <a:off x="2793" y="2592"/>
                <a:ext cx="171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0" y="0"/>
                  </a:cxn>
                  <a:cxn ang="0">
                    <a:pos x="170" y="288"/>
                  </a:cxn>
                  <a:cxn ang="0">
                    <a:pos x="0" y="288"/>
                  </a:cxn>
                </a:cxnLst>
                <a:rect l="0" t="0" r="r" b="b"/>
                <a:pathLst>
                  <a:path w="171" h="289">
                    <a:moveTo>
                      <a:pt x="0" y="0"/>
                    </a:moveTo>
                    <a:lnTo>
                      <a:pt x="170" y="0"/>
                    </a:lnTo>
                    <a:lnTo>
                      <a:pt x="170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61739" name="Rectangle 11"/>
            <p:cNvSpPr>
              <a:spLocks noChangeArrowheads="1"/>
            </p:cNvSpPr>
            <p:nvPr/>
          </p:nvSpPr>
          <p:spPr bwMode="auto">
            <a:xfrm>
              <a:off x="2605" y="2594"/>
              <a:ext cx="292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  I$</a:t>
              </a:r>
            </a:p>
          </p:txBody>
        </p:sp>
        <p:sp>
          <p:nvSpPr>
            <p:cNvPr id="2761740" name="Line 12"/>
            <p:cNvSpPr>
              <a:spLocks noChangeShapeType="1"/>
            </p:cNvSpPr>
            <p:nvPr/>
          </p:nvSpPr>
          <p:spPr bwMode="auto">
            <a:xfrm>
              <a:off x="584" y="1224"/>
              <a:ext cx="0" cy="203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741" name="Line 13"/>
            <p:cNvSpPr>
              <a:spLocks noChangeShapeType="1"/>
            </p:cNvSpPr>
            <p:nvPr/>
          </p:nvSpPr>
          <p:spPr bwMode="auto">
            <a:xfrm>
              <a:off x="984" y="840"/>
              <a:ext cx="397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742" name="Rectangle 14"/>
            <p:cNvSpPr>
              <a:spLocks noChangeArrowheads="1"/>
            </p:cNvSpPr>
            <p:nvPr/>
          </p:nvSpPr>
          <p:spPr bwMode="auto">
            <a:xfrm>
              <a:off x="579" y="1302"/>
              <a:ext cx="522" cy="32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 dirty="0" smtClean="0">
                  <a:solidFill>
                    <a:schemeClr val="tx1"/>
                  </a:solidFill>
                  <a:latin typeface="Courier" pitchFamily="-65" charset="0"/>
                </a:rPr>
                <a:t>add</a:t>
              </a:r>
              <a:endParaRPr lang="en-US" sz="2800" b="1" dirty="0">
                <a:solidFill>
                  <a:schemeClr val="tx1"/>
                </a:solidFill>
                <a:latin typeface="Arial" pitchFamily="-65" charset="0"/>
              </a:endParaRPr>
            </a:p>
          </p:txBody>
        </p:sp>
        <p:sp>
          <p:nvSpPr>
            <p:cNvPr id="2761743" name="Rectangle 15"/>
            <p:cNvSpPr>
              <a:spLocks noChangeArrowheads="1"/>
            </p:cNvSpPr>
            <p:nvPr/>
          </p:nvSpPr>
          <p:spPr bwMode="auto">
            <a:xfrm>
              <a:off x="563" y="1718"/>
              <a:ext cx="658" cy="32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 dirty="0" err="1" smtClean="0">
                  <a:latin typeface="Courier" pitchFamily="-65" charset="0"/>
                </a:rPr>
                <a:t>addi</a:t>
              </a:r>
              <a:endParaRPr lang="en-US" sz="2800" b="1" dirty="0">
                <a:solidFill>
                  <a:schemeClr val="tx1"/>
                </a:solidFill>
                <a:latin typeface="Arial" pitchFamily="-65" charset="0"/>
              </a:endParaRPr>
            </a:p>
          </p:txBody>
        </p:sp>
        <p:sp>
          <p:nvSpPr>
            <p:cNvPr id="2761744" name="Rectangle 16"/>
            <p:cNvSpPr>
              <a:spLocks noChangeArrowheads="1"/>
            </p:cNvSpPr>
            <p:nvPr/>
          </p:nvSpPr>
          <p:spPr bwMode="auto">
            <a:xfrm>
              <a:off x="555" y="2182"/>
              <a:ext cx="658" cy="32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 dirty="0" err="1" smtClean="0">
                  <a:latin typeface="Courier" pitchFamily="-65" charset="0"/>
                </a:rPr>
                <a:t>addi</a:t>
              </a:r>
              <a:endParaRPr lang="en-US" sz="2800" b="1" dirty="0">
                <a:solidFill>
                  <a:schemeClr val="tx1"/>
                </a:solidFill>
                <a:latin typeface="Arial" pitchFamily="-65" charset="0"/>
              </a:endParaRPr>
            </a:p>
          </p:txBody>
        </p:sp>
        <p:sp>
          <p:nvSpPr>
            <p:cNvPr id="2761745" name="Rectangle 17"/>
            <p:cNvSpPr>
              <a:spLocks noChangeArrowheads="1"/>
            </p:cNvSpPr>
            <p:nvPr/>
          </p:nvSpPr>
          <p:spPr bwMode="auto">
            <a:xfrm>
              <a:off x="598" y="2612"/>
              <a:ext cx="794" cy="32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 dirty="0" err="1" smtClean="0">
                  <a:latin typeface="Courier" pitchFamily="-65" charset="0"/>
                </a:rPr>
                <a:t>instr</a:t>
              </a:r>
              <a:endParaRPr lang="en-US" sz="2800" b="1" dirty="0">
                <a:solidFill>
                  <a:schemeClr val="tx1"/>
                </a:solidFill>
                <a:latin typeface="Arial" pitchFamily="-65" charset="0"/>
              </a:endParaRPr>
            </a:p>
          </p:txBody>
        </p:sp>
        <p:sp>
          <p:nvSpPr>
            <p:cNvPr id="2761746" name="Rectangle 18"/>
            <p:cNvSpPr>
              <a:spLocks noChangeArrowheads="1"/>
            </p:cNvSpPr>
            <p:nvPr/>
          </p:nvSpPr>
          <p:spPr bwMode="auto">
            <a:xfrm>
              <a:off x="587" y="3067"/>
              <a:ext cx="794" cy="32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 dirty="0" err="1" smtClean="0">
                  <a:latin typeface="Courier" pitchFamily="-65" charset="0"/>
                </a:rPr>
                <a:t>instr</a:t>
              </a:r>
              <a:endParaRPr lang="en-US" sz="2800" b="1" dirty="0">
                <a:solidFill>
                  <a:schemeClr val="tx1"/>
                </a:solidFill>
                <a:latin typeface="Arial" pitchFamily="-65" charset="0"/>
              </a:endParaRPr>
            </a:p>
          </p:txBody>
        </p:sp>
        <p:sp>
          <p:nvSpPr>
            <p:cNvPr id="2761747" name="Line 19"/>
            <p:cNvSpPr>
              <a:spLocks noChangeShapeType="1"/>
            </p:cNvSpPr>
            <p:nvPr/>
          </p:nvSpPr>
          <p:spPr bwMode="auto">
            <a:xfrm>
              <a:off x="1728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748" name="Line 20"/>
            <p:cNvSpPr>
              <a:spLocks noChangeShapeType="1"/>
            </p:cNvSpPr>
            <p:nvPr/>
          </p:nvSpPr>
          <p:spPr bwMode="auto">
            <a:xfrm>
              <a:off x="2160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749" name="Line 21"/>
            <p:cNvSpPr>
              <a:spLocks noChangeShapeType="1"/>
            </p:cNvSpPr>
            <p:nvPr/>
          </p:nvSpPr>
          <p:spPr bwMode="auto">
            <a:xfrm>
              <a:off x="2592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750" name="Line 22"/>
            <p:cNvSpPr>
              <a:spLocks noChangeShapeType="1"/>
            </p:cNvSpPr>
            <p:nvPr/>
          </p:nvSpPr>
          <p:spPr bwMode="auto">
            <a:xfrm>
              <a:off x="3024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751" name="Line 23"/>
            <p:cNvSpPr>
              <a:spLocks noChangeShapeType="1"/>
            </p:cNvSpPr>
            <p:nvPr/>
          </p:nvSpPr>
          <p:spPr bwMode="auto">
            <a:xfrm>
              <a:off x="3456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752" name="Line 24"/>
            <p:cNvSpPr>
              <a:spLocks noChangeShapeType="1"/>
            </p:cNvSpPr>
            <p:nvPr/>
          </p:nvSpPr>
          <p:spPr bwMode="auto">
            <a:xfrm>
              <a:off x="3888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753" name="Line 25"/>
            <p:cNvSpPr>
              <a:spLocks noChangeShapeType="1"/>
            </p:cNvSpPr>
            <p:nvPr/>
          </p:nvSpPr>
          <p:spPr bwMode="auto">
            <a:xfrm>
              <a:off x="4320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754" name="Line 26"/>
            <p:cNvSpPr>
              <a:spLocks noChangeShapeType="1"/>
            </p:cNvSpPr>
            <p:nvPr/>
          </p:nvSpPr>
          <p:spPr bwMode="auto">
            <a:xfrm>
              <a:off x="4752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5" name="Group 27"/>
            <p:cNvGrpSpPr>
              <a:grpSpLocks/>
            </p:cNvGrpSpPr>
            <p:nvPr/>
          </p:nvGrpSpPr>
          <p:grpSpPr bwMode="auto">
            <a:xfrm>
              <a:off x="2257" y="1152"/>
              <a:ext cx="225" cy="481"/>
              <a:chOff x="2257" y="1152"/>
              <a:chExt cx="225" cy="481"/>
            </a:xfrm>
          </p:grpSpPr>
          <p:sp>
            <p:nvSpPr>
              <p:cNvPr id="2761756" name="Freeform 28"/>
              <p:cNvSpPr>
                <a:spLocks/>
              </p:cNvSpPr>
              <p:nvPr/>
            </p:nvSpPr>
            <p:spPr bwMode="auto">
              <a:xfrm>
                <a:off x="2269" y="1152"/>
                <a:ext cx="213" cy="481"/>
              </a:xfrm>
              <a:custGeom>
                <a:avLst/>
                <a:gdLst/>
                <a:ahLst/>
                <a:cxnLst>
                  <a:cxn ang="0">
                    <a:pos x="0" y="320"/>
                  </a:cxn>
                  <a:cxn ang="0">
                    <a:pos x="71" y="240"/>
                  </a:cxn>
                  <a:cxn ang="0">
                    <a:pos x="0" y="160"/>
                  </a:cxn>
                  <a:cxn ang="0">
                    <a:pos x="0" y="0"/>
                  </a:cxn>
                  <a:cxn ang="0">
                    <a:pos x="212" y="160"/>
                  </a:cxn>
                  <a:cxn ang="0">
                    <a:pos x="212" y="320"/>
                  </a:cxn>
                  <a:cxn ang="0">
                    <a:pos x="0" y="480"/>
                  </a:cxn>
                  <a:cxn ang="0">
                    <a:pos x="0" y="320"/>
                  </a:cxn>
                </a:cxnLst>
                <a:rect l="0" t="0" r="r" b="b"/>
                <a:pathLst>
                  <a:path w="213" h="481">
                    <a:moveTo>
                      <a:pt x="0" y="320"/>
                    </a:moveTo>
                    <a:lnTo>
                      <a:pt x="71" y="240"/>
                    </a:lnTo>
                    <a:lnTo>
                      <a:pt x="0" y="160"/>
                    </a:lnTo>
                    <a:lnTo>
                      <a:pt x="0" y="0"/>
                    </a:lnTo>
                    <a:lnTo>
                      <a:pt x="212" y="160"/>
                    </a:lnTo>
                    <a:lnTo>
                      <a:pt x="212" y="320"/>
                    </a:lnTo>
                    <a:lnTo>
                      <a:pt x="0" y="480"/>
                    </a:lnTo>
                    <a:lnTo>
                      <a:pt x="0" y="32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757" name="Rectangle 29"/>
              <p:cNvSpPr>
                <a:spLocks noChangeArrowheads="1"/>
              </p:cNvSpPr>
              <p:nvPr/>
            </p:nvSpPr>
            <p:spPr bwMode="auto">
              <a:xfrm rot="5400000">
                <a:off x="2170" y="1274"/>
                <a:ext cx="38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ALU</a:t>
                </a:r>
              </a:p>
            </p:txBody>
          </p:sp>
        </p:grpSp>
        <p:grpSp>
          <p:nvGrpSpPr>
            <p:cNvPr id="6" name="Group 30"/>
            <p:cNvGrpSpPr>
              <a:grpSpLocks/>
            </p:cNvGrpSpPr>
            <p:nvPr/>
          </p:nvGrpSpPr>
          <p:grpSpPr bwMode="auto">
            <a:xfrm>
              <a:off x="1324" y="1248"/>
              <a:ext cx="359" cy="289"/>
              <a:chOff x="1324" y="1248"/>
              <a:chExt cx="359" cy="289"/>
            </a:xfrm>
          </p:grpSpPr>
          <p:sp>
            <p:nvSpPr>
              <p:cNvPr id="2761759" name="Rectangle 31"/>
              <p:cNvSpPr>
                <a:spLocks noChangeArrowheads="1"/>
              </p:cNvSpPr>
              <p:nvPr/>
            </p:nvSpPr>
            <p:spPr bwMode="auto">
              <a:xfrm>
                <a:off x="1324" y="1250"/>
                <a:ext cx="292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  I$</a:t>
                </a:r>
              </a:p>
            </p:txBody>
          </p:sp>
          <p:grpSp>
            <p:nvGrpSpPr>
              <p:cNvPr id="7" name="Group 32"/>
              <p:cNvGrpSpPr>
                <a:grpSpLocks/>
              </p:cNvGrpSpPr>
              <p:nvPr/>
            </p:nvGrpSpPr>
            <p:grpSpPr bwMode="auto">
              <a:xfrm>
                <a:off x="1343" y="1248"/>
                <a:ext cx="340" cy="289"/>
                <a:chOff x="1343" y="1248"/>
                <a:chExt cx="340" cy="289"/>
              </a:xfrm>
            </p:grpSpPr>
            <p:sp>
              <p:nvSpPr>
                <p:cNvPr id="2761761" name="Freeform 33"/>
                <p:cNvSpPr>
                  <a:spLocks/>
                </p:cNvSpPr>
                <p:nvPr/>
              </p:nvSpPr>
              <p:spPr bwMode="auto">
                <a:xfrm>
                  <a:off x="1343" y="1248"/>
                  <a:ext cx="170" cy="289"/>
                </a:xfrm>
                <a:custGeom>
                  <a:avLst/>
                  <a:gdLst/>
                  <a:ahLst/>
                  <a:cxnLst>
                    <a:cxn ang="0">
                      <a:pos x="169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69" y="288"/>
                    </a:cxn>
                  </a:cxnLst>
                  <a:rect l="0" t="0" r="r" b="b"/>
                  <a:pathLst>
                    <a:path w="170" h="289">
                      <a:moveTo>
                        <a:pt x="169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9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1762" name="Freeform 34"/>
                <p:cNvSpPr>
                  <a:spLocks/>
                </p:cNvSpPr>
                <p:nvPr/>
              </p:nvSpPr>
              <p:spPr bwMode="auto">
                <a:xfrm>
                  <a:off x="1512" y="1248"/>
                  <a:ext cx="171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70" y="0"/>
                    </a:cxn>
                    <a:cxn ang="0">
                      <a:pos x="170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71" h="289">
                      <a:moveTo>
                        <a:pt x="0" y="0"/>
                      </a:moveTo>
                      <a:lnTo>
                        <a:pt x="170" y="0"/>
                      </a:lnTo>
                      <a:lnTo>
                        <a:pt x="170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761763" name="Rectangle 35"/>
            <p:cNvSpPr>
              <a:spLocks noChangeArrowheads="1"/>
            </p:cNvSpPr>
            <p:nvPr/>
          </p:nvSpPr>
          <p:spPr bwMode="auto">
            <a:xfrm>
              <a:off x="1784" y="1255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grpSp>
          <p:nvGrpSpPr>
            <p:cNvPr id="8" name="Group 36"/>
            <p:cNvGrpSpPr>
              <a:grpSpLocks/>
            </p:cNvGrpSpPr>
            <p:nvPr/>
          </p:nvGrpSpPr>
          <p:grpSpPr bwMode="auto">
            <a:xfrm>
              <a:off x="1803" y="1248"/>
              <a:ext cx="296" cy="289"/>
              <a:chOff x="1803" y="1248"/>
              <a:chExt cx="296" cy="289"/>
            </a:xfrm>
          </p:grpSpPr>
          <p:sp>
            <p:nvSpPr>
              <p:cNvPr id="2761765" name="Freeform 37"/>
              <p:cNvSpPr>
                <a:spLocks/>
              </p:cNvSpPr>
              <p:nvPr/>
            </p:nvSpPr>
            <p:spPr bwMode="auto">
              <a:xfrm>
                <a:off x="1803" y="1248"/>
                <a:ext cx="149" cy="289"/>
              </a:xfrm>
              <a:custGeom>
                <a:avLst/>
                <a:gdLst/>
                <a:ahLst/>
                <a:cxnLst>
                  <a:cxn ang="0">
                    <a:pos x="148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8" y="288"/>
                  </a:cxn>
                </a:cxnLst>
                <a:rect l="0" t="0" r="r" b="b"/>
                <a:pathLst>
                  <a:path w="149" h="289">
                    <a:moveTo>
                      <a:pt x="148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8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766" name="Freeform 38"/>
              <p:cNvSpPr>
                <a:spLocks/>
              </p:cNvSpPr>
              <p:nvPr/>
            </p:nvSpPr>
            <p:spPr bwMode="auto">
              <a:xfrm>
                <a:off x="1951" y="1248"/>
                <a:ext cx="148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7" y="0"/>
                  </a:cxn>
                  <a:cxn ang="0">
                    <a:pos x="147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8" h="289">
                    <a:moveTo>
                      <a:pt x="0" y="0"/>
                    </a:moveTo>
                    <a:lnTo>
                      <a:pt x="147" y="0"/>
                    </a:lnTo>
                    <a:lnTo>
                      <a:pt x="147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61767" name="Line 39"/>
            <p:cNvSpPr>
              <a:spLocks noChangeShapeType="1"/>
            </p:cNvSpPr>
            <p:nvPr/>
          </p:nvSpPr>
          <p:spPr bwMode="auto">
            <a:xfrm>
              <a:off x="1688" y="1392"/>
              <a:ext cx="9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768" name="Freeform 40"/>
            <p:cNvSpPr>
              <a:spLocks/>
            </p:cNvSpPr>
            <p:nvPr/>
          </p:nvSpPr>
          <p:spPr bwMode="auto">
            <a:xfrm>
              <a:off x="1750" y="1296"/>
              <a:ext cx="48" cy="97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0" y="0"/>
                </a:cxn>
                <a:cxn ang="0">
                  <a:pos x="47" y="0"/>
                </a:cxn>
                <a:cxn ang="0">
                  <a:pos x="47" y="0"/>
                </a:cxn>
              </a:cxnLst>
              <a:rect l="0" t="0" r="r" b="b"/>
              <a:pathLst>
                <a:path w="48" h="97">
                  <a:moveTo>
                    <a:pt x="0" y="96"/>
                  </a:moveTo>
                  <a:lnTo>
                    <a:pt x="0" y="0"/>
                  </a:lnTo>
                  <a:lnTo>
                    <a:pt x="47" y="0"/>
                  </a:lnTo>
                  <a:lnTo>
                    <a:pt x="47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769" name="Line 41"/>
            <p:cNvSpPr>
              <a:spLocks noChangeShapeType="1"/>
            </p:cNvSpPr>
            <p:nvPr/>
          </p:nvSpPr>
          <p:spPr bwMode="auto">
            <a:xfrm>
              <a:off x="2104" y="1296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770" name="Rectangle 42"/>
            <p:cNvSpPr>
              <a:spLocks noChangeArrowheads="1"/>
            </p:cNvSpPr>
            <p:nvPr/>
          </p:nvSpPr>
          <p:spPr bwMode="auto">
            <a:xfrm>
              <a:off x="2601" y="1250"/>
              <a:ext cx="334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  D$</a:t>
              </a:r>
            </a:p>
          </p:txBody>
        </p:sp>
        <p:sp>
          <p:nvSpPr>
            <p:cNvPr id="2761771" name="Rectangle 43"/>
            <p:cNvSpPr>
              <a:spLocks noChangeArrowheads="1"/>
            </p:cNvSpPr>
            <p:nvPr/>
          </p:nvSpPr>
          <p:spPr bwMode="auto">
            <a:xfrm>
              <a:off x="3093" y="1250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grpSp>
          <p:nvGrpSpPr>
            <p:cNvPr id="9" name="Group 44"/>
            <p:cNvGrpSpPr>
              <a:grpSpLocks/>
            </p:cNvGrpSpPr>
            <p:nvPr/>
          </p:nvGrpSpPr>
          <p:grpSpPr bwMode="auto">
            <a:xfrm>
              <a:off x="3120" y="1248"/>
              <a:ext cx="284" cy="289"/>
              <a:chOff x="3120" y="1248"/>
              <a:chExt cx="284" cy="289"/>
            </a:xfrm>
          </p:grpSpPr>
          <p:sp>
            <p:nvSpPr>
              <p:cNvPr id="2761773" name="Freeform 45"/>
              <p:cNvSpPr>
                <a:spLocks/>
              </p:cNvSpPr>
              <p:nvPr/>
            </p:nvSpPr>
            <p:spPr bwMode="auto">
              <a:xfrm>
                <a:off x="3120" y="1248"/>
                <a:ext cx="142" cy="289"/>
              </a:xfrm>
              <a:custGeom>
                <a:avLst/>
                <a:gdLst/>
                <a:ahLst/>
                <a:cxnLst>
                  <a:cxn ang="0">
                    <a:pos x="14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1" y="288"/>
                  </a:cxn>
                </a:cxnLst>
                <a:rect l="0" t="0" r="r" b="b"/>
                <a:pathLst>
                  <a:path w="142" h="289">
                    <a:moveTo>
                      <a:pt x="14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1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774" name="Freeform 46"/>
              <p:cNvSpPr>
                <a:spLocks/>
              </p:cNvSpPr>
              <p:nvPr/>
            </p:nvSpPr>
            <p:spPr bwMode="auto">
              <a:xfrm>
                <a:off x="3261" y="1248"/>
                <a:ext cx="143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2" y="0"/>
                  </a:cxn>
                  <a:cxn ang="0">
                    <a:pos x="142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3" h="289">
                    <a:moveTo>
                      <a:pt x="0" y="0"/>
                    </a:moveTo>
                    <a:lnTo>
                      <a:pt x="142" y="0"/>
                    </a:lnTo>
                    <a:lnTo>
                      <a:pt x="142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61775" name="Line 47"/>
            <p:cNvSpPr>
              <a:spLocks noChangeShapeType="1"/>
            </p:cNvSpPr>
            <p:nvPr/>
          </p:nvSpPr>
          <p:spPr bwMode="auto">
            <a:xfrm>
              <a:off x="2973" y="1392"/>
              <a:ext cx="13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776" name="Line 48"/>
            <p:cNvSpPr>
              <a:spLocks noChangeShapeType="1"/>
            </p:cNvSpPr>
            <p:nvPr/>
          </p:nvSpPr>
          <p:spPr bwMode="auto">
            <a:xfrm>
              <a:off x="2489" y="1392"/>
              <a:ext cx="15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777" name="Freeform 49"/>
            <p:cNvSpPr>
              <a:spLocks/>
            </p:cNvSpPr>
            <p:nvPr/>
          </p:nvSpPr>
          <p:spPr bwMode="auto">
            <a:xfrm>
              <a:off x="2610" y="1392"/>
              <a:ext cx="431" cy="1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2"/>
                </a:cxn>
                <a:cxn ang="0">
                  <a:pos x="391" y="192"/>
                </a:cxn>
                <a:cxn ang="0">
                  <a:pos x="391" y="64"/>
                </a:cxn>
                <a:cxn ang="0">
                  <a:pos x="430" y="0"/>
                </a:cxn>
              </a:cxnLst>
              <a:rect l="0" t="0" r="r" b="b"/>
              <a:pathLst>
                <a:path w="431" h="193">
                  <a:moveTo>
                    <a:pt x="0" y="0"/>
                  </a:moveTo>
                  <a:lnTo>
                    <a:pt x="0" y="192"/>
                  </a:lnTo>
                  <a:lnTo>
                    <a:pt x="391" y="192"/>
                  </a:lnTo>
                  <a:lnTo>
                    <a:pt x="391" y="64"/>
                  </a:lnTo>
                  <a:lnTo>
                    <a:pt x="43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778" name="Line 50"/>
            <p:cNvSpPr>
              <a:spLocks noChangeShapeType="1"/>
            </p:cNvSpPr>
            <p:nvPr/>
          </p:nvSpPr>
          <p:spPr bwMode="auto">
            <a:xfrm>
              <a:off x="2104" y="1488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779" name="Freeform 51"/>
            <p:cNvSpPr>
              <a:spLocks/>
            </p:cNvSpPr>
            <p:nvPr/>
          </p:nvSpPr>
          <p:spPr bwMode="auto">
            <a:xfrm>
              <a:off x="2197" y="1387"/>
              <a:ext cx="337" cy="278"/>
            </a:xfrm>
            <a:custGeom>
              <a:avLst/>
              <a:gdLst/>
              <a:ahLst/>
              <a:cxnLst>
                <a:cxn ang="0">
                  <a:pos x="0" y="101"/>
                </a:cxn>
                <a:cxn ang="0">
                  <a:pos x="0" y="277"/>
                </a:cxn>
                <a:cxn ang="0">
                  <a:pos x="294" y="277"/>
                </a:cxn>
                <a:cxn ang="0">
                  <a:pos x="294" y="90"/>
                </a:cxn>
                <a:cxn ang="0">
                  <a:pos x="336" y="0"/>
                </a:cxn>
              </a:cxnLst>
              <a:rect l="0" t="0" r="r" b="b"/>
              <a:pathLst>
                <a:path w="337" h="278">
                  <a:moveTo>
                    <a:pt x="0" y="101"/>
                  </a:moveTo>
                  <a:lnTo>
                    <a:pt x="0" y="277"/>
                  </a:lnTo>
                  <a:lnTo>
                    <a:pt x="294" y="277"/>
                  </a:lnTo>
                  <a:lnTo>
                    <a:pt x="294" y="90"/>
                  </a:lnTo>
                  <a:lnTo>
                    <a:pt x="33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0" name="Group 52"/>
            <p:cNvGrpSpPr>
              <a:grpSpLocks/>
            </p:cNvGrpSpPr>
            <p:nvPr/>
          </p:nvGrpSpPr>
          <p:grpSpPr bwMode="auto">
            <a:xfrm>
              <a:off x="1751" y="1600"/>
              <a:ext cx="2096" cy="513"/>
              <a:chOff x="1751" y="1600"/>
              <a:chExt cx="2096" cy="513"/>
            </a:xfrm>
          </p:grpSpPr>
          <p:grpSp>
            <p:nvGrpSpPr>
              <p:cNvPr id="11" name="Group 53"/>
              <p:cNvGrpSpPr>
                <a:grpSpLocks/>
              </p:cNvGrpSpPr>
              <p:nvPr/>
            </p:nvGrpSpPr>
            <p:grpSpPr bwMode="auto">
              <a:xfrm>
                <a:off x="2684" y="1600"/>
                <a:ext cx="225" cy="481"/>
                <a:chOff x="2684" y="1600"/>
                <a:chExt cx="225" cy="481"/>
              </a:xfrm>
            </p:grpSpPr>
            <p:sp>
              <p:nvSpPr>
                <p:cNvPr id="2761782" name="Freeform 54"/>
                <p:cNvSpPr>
                  <a:spLocks/>
                </p:cNvSpPr>
                <p:nvPr/>
              </p:nvSpPr>
              <p:spPr bwMode="auto">
                <a:xfrm>
                  <a:off x="2696" y="1600"/>
                  <a:ext cx="213" cy="481"/>
                </a:xfrm>
                <a:custGeom>
                  <a:avLst/>
                  <a:gdLst/>
                  <a:ahLst/>
                  <a:cxnLst>
                    <a:cxn ang="0">
                      <a:pos x="0" y="320"/>
                    </a:cxn>
                    <a:cxn ang="0">
                      <a:pos x="71" y="240"/>
                    </a:cxn>
                    <a:cxn ang="0">
                      <a:pos x="0" y="160"/>
                    </a:cxn>
                    <a:cxn ang="0">
                      <a:pos x="0" y="0"/>
                    </a:cxn>
                    <a:cxn ang="0">
                      <a:pos x="212" y="160"/>
                    </a:cxn>
                    <a:cxn ang="0">
                      <a:pos x="212" y="320"/>
                    </a:cxn>
                    <a:cxn ang="0">
                      <a:pos x="0" y="480"/>
                    </a:cxn>
                    <a:cxn ang="0">
                      <a:pos x="0" y="320"/>
                    </a:cxn>
                  </a:cxnLst>
                  <a:rect l="0" t="0" r="r" b="b"/>
                  <a:pathLst>
                    <a:path w="213" h="481">
                      <a:moveTo>
                        <a:pt x="0" y="320"/>
                      </a:moveTo>
                      <a:lnTo>
                        <a:pt x="71" y="240"/>
                      </a:lnTo>
                      <a:lnTo>
                        <a:pt x="0" y="160"/>
                      </a:lnTo>
                      <a:lnTo>
                        <a:pt x="0" y="0"/>
                      </a:lnTo>
                      <a:lnTo>
                        <a:pt x="212" y="160"/>
                      </a:lnTo>
                      <a:lnTo>
                        <a:pt x="212" y="320"/>
                      </a:lnTo>
                      <a:lnTo>
                        <a:pt x="0" y="480"/>
                      </a:lnTo>
                      <a:lnTo>
                        <a:pt x="0" y="32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1783" name="Rectangle 55"/>
                <p:cNvSpPr>
                  <a:spLocks noChangeArrowheads="1"/>
                </p:cNvSpPr>
                <p:nvPr/>
              </p:nvSpPr>
              <p:spPr bwMode="auto">
                <a:xfrm rot="5400000">
                  <a:off x="2597" y="1722"/>
                  <a:ext cx="384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600" b="1">
                      <a:solidFill>
                        <a:schemeClr val="tx1"/>
                      </a:solidFill>
                      <a:latin typeface="Times" pitchFamily="-65" charset="0"/>
                    </a:rPr>
                    <a:t>ALU</a:t>
                  </a:r>
                </a:p>
              </p:txBody>
            </p:sp>
          </p:grpSp>
          <p:grpSp>
            <p:nvGrpSpPr>
              <p:cNvPr id="12" name="Group 56"/>
              <p:cNvGrpSpPr>
                <a:grpSpLocks/>
              </p:cNvGrpSpPr>
              <p:nvPr/>
            </p:nvGrpSpPr>
            <p:grpSpPr bwMode="auto">
              <a:xfrm>
                <a:off x="1751" y="1696"/>
                <a:ext cx="359" cy="289"/>
                <a:chOff x="1751" y="1696"/>
                <a:chExt cx="359" cy="289"/>
              </a:xfrm>
            </p:grpSpPr>
            <p:sp>
              <p:nvSpPr>
                <p:cNvPr id="2761785" name="Rectangle 57"/>
                <p:cNvSpPr>
                  <a:spLocks noChangeArrowheads="1"/>
                </p:cNvSpPr>
                <p:nvPr/>
              </p:nvSpPr>
              <p:spPr bwMode="auto">
                <a:xfrm>
                  <a:off x="1751" y="1698"/>
                  <a:ext cx="292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600" b="1">
                      <a:solidFill>
                        <a:schemeClr val="tx1"/>
                      </a:solidFill>
                      <a:latin typeface="Times" pitchFamily="-65" charset="0"/>
                    </a:rPr>
                    <a:t>  I$</a:t>
                  </a:r>
                </a:p>
              </p:txBody>
            </p:sp>
            <p:grpSp>
              <p:nvGrpSpPr>
                <p:cNvPr id="13" name="Group 58"/>
                <p:cNvGrpSpPr>
                  <a:grpSpLocks/>
                </p:cNvGrpSpPr>
                <p:nvPr/>
              </p:nvGrpSpPr>
              <p:grpSpPr bwMode="auto">
                <a:xfrm>
                  <a:off x="1770" y="1696"/>
                  <a:ext cx="340" cy="289"/>
                  <a:chOff x="1770" y="1696"/>
                  <a:chExt cx="340" cy="289"/>
                </a:xfrm>
              </p:grpSpPr>
              <p:sp>
                <p:nvSpPr>
                  <p:cNvPr id="2761787" name="Freeform 59"/>
                  <p:cNvSpPr>
                    <a:spLocks/>
                  </p:cNvSpPr>
                  <p:nvPr/>
                </p:nvSpPr>
                <p:spPr bwMode="auto">
                  <a:xfrm>
                    <a:off x="1770" y="1696"/>
                    <a:ext cx="170" cy="289"/>
                  </a:xfrm>
                  <a:custGeom>
                    <a:avLst/>
                    <a:gdLst/>
                    <a:ahLst/>
                    <a:cxnLst>
                      <a:cxn ang="0">
                        <a:pos x="169" y="0"/>
                      </a:cxn>
                      <a:cxn ang="0">
                        <a:pos x="0" y="0"/>
                      </a:cxn>
                      <a:cxn ang="0">
                        <a:pos x="0" y="288"/>
                      </a:cxn>
                      <a:cxn ang="0">
                        <a:pos x="169" y="288"/>
                      </a:cxn>
                    </a:cxnLst>
                    <a:rect l="0" t="0" r="r" b="b"/>
                    <a:pathLst>
                      <a:path w="170" h="289">
                        <a:moveTo>
                          <a:pt x="169" y="0"/>
                        </a:moveTo>
                        <a:lnTo>
                          <a:pt x="0" y="0"/>
                        </a:lnTo>
                        <a:lnTo>
                          <a:pt x="0" y="288"/>
                        </a:lnTo>
                        <a:lnTo>
                          <a:pt x="169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61788" name="Freeform 60"/>
                  <p:cNvSpPr>
                    <a:spLocks/>
                  </p:cNvSpPr>
                  <p:nvPr/>
                </p:nvSpPr>
                <p:spPr bwMode="auto">
                  <a:xfrm>
                    <a:off x="1939" y="1696"/>
                    <a:ext cx="171" cy="289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70" y="0"/>
                      </a:cxn>
                      <a:cxn ang="0">
                        <a:pos x="170" y="288"/>
                      </a:cxn>
                      <a:cxn ang="0">
                        <a:pos x="0" y="288"/>
                      </a:cxn>
                    </a:cxnLst>
                    <a:rect l="0" t="0" r="r" b="b"/>
                    <a:pathLst>
                      <a:path w="171" h="289">
                        <a:moveTo>
                          <a:pt x="0" y="0"/>
                        </a:moveTo>
                        <a:lnTo>
                          <a:pt x="170" y="0"/>
                        </a:lnTo>
                        <a:lnTo>
                          <a:pt x="170" y="288"/>
                        </a:lnTo>
                        <a:lnTo>
                          <a:pt x="0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2761789" name="Rectangle 61"/>
              <p:cNvSpPr>
                <a:spLocks noChangeArrowheads="1"/>
              </p:cNvSpPr>
              <p:nvPr/>
            </p:nvSpPr>
            <p:spPr bwMode="auto">
              <a:xfrm>
                <a:off x="2211" y="1703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Reg</a:t>
                </a:r>
              </a:p>
            </p:txBody>
          </p:sp>
          <p:grpSp>
            <p:nvGrpSpPr>
              <p:cNvPr id="14" name="Group 62"/>
              <p:cNvGrpSpPr>
                <a:grpSpLocks/>
              </p:cNvGrpSpPr>
              <p:nvPr/>
            </p:nvGrpSpPr>
            <p:grpSpPr bwMode="auto">
              <a:xfrm>
                <a:off x="2230" y="1696"/>
                <a:ext cx="296" cy="289"/>
                <a:chOff x="2230" y="1696"/>
                <a:chExt cx="296" cy="289"/>
              </a:xfrm>
            </p:grpSpPr>
            <p:sp>
              <p:nvSpPr>
                <p:cNvPr id="2761791" name="Freeform 63"/>
                <p:cNvSpPr>
                  <a:spLocks/>
                </p:cNvSpPr>
                <p:nvPr/>
              </p:nvSpPr>
              <p:spPr bwMode="auto">
                <a:xfrm>
                  <a:off x="2230" y="1696"/>
                  <a:ext cx="149" cy="289"/>
                </a:xfrm>
                <a:custGeom>
                  <a:avLst/>
                  <a:gdLst/>
                  <a:ahLst/>
                  <a:cxnLst>
                    <a:cxn ang="0">
                      <a:pos x="148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8" y="288"/>
                    </a:cxn>
                  </a:cxnLst>
                  <a:rect l="0" t="0" r="r" b="b"/>
                  <a:pathLst>
                    <a:path w="149" h="289">
                      <a:moveTo>
                        <a:pt x="148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8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1792" name="Freeform 64"/>
                <p:cNvSpPr>
                  <a:spLocks/>
                </p:cNvSpPr>
                <p:nvPr/>
              </p:nvSpPr>
              <p:spPr bwMode="auto">
                <a:xfrm>
                  <a:off x="2378" y="1696"/>
                  <a:ext cx="148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7" y="0"/>
                    </a:cxn>
                    <a:cxn ang="0">
                      <a:pos x="147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8" h="289">
                      <a:moveTo>
                        <a:pt x="0" y="0"/>
                      </a:moveTo>
                      <a:lnTo>
                        <a:pt x="147" y="0"/>
                      </a:lnTo>
                      <a:lnTo>
                        <a:pt x="147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61793" name="Line 65"/>
              <p:cNvSpPr>
                <a:spLocks noChangeShapeType="1"/>
              </p:cNvSpPr>
              <p:nvPr/>
            </p:nvSpPr>
            <p:spPr bwMode="auto">
              <a:xfrm>
                <a:off x="2115" y="1840"/>
                <a:ext cx="9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794" name="Freeform 66"/>
              <p:cNvSpPr>
                <a:spLocks/>
              </p:cNvSpPr>
              <p:nvPr/>
            </p:nvSpPr>
            <p:spPr bwMode="auto">
              <a:xfrm>
                <a:off x="2177" y="1744"/>
                <a:ext cx="48" cy="97"/>
              </a:xfrm>
              <a:custGeom>
                <a:avLst/>
                <a:gdLst/>
                <a:ahLst/>
                <a:cxnLst>
                  <a:cxn ang="0">
                    <a:pos x="0" y="96"/>
                  </a:cxn>
                  <a:cxn ang="0">
                    <a:pos x="0" y="0"/>
                  </a:cxn>
                  <a:cxn ang="0">
                    <a:pos x="47" y="0"/>
                  </a:cxn>
                  <a:cxn ang="0">
                    <a:pos x="47" y="0"/>
                  </a:cxn>
                </a:cxnLst>
                <a:rect l="0" t="0" r="r" b="b"/>
                <a:pathLst>
                  <a:path w="48" h="97">
                    <a:moveTo>
                      <a:pt x="0" y="96"/>
                    </a:moveTo>
                    <a:lnTo>
                      <a:pt x="0" y="0"/>
                    </a:lnTo>
                    <a:lnTo>
                      <a:pt x="47" y="0"/>
                    </a:lnTo>
                    <a:lnTo>
                      <a:pt x="47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795" name="Line 67"/>
              <p:cNvSpPr>
                <a:spLocks noChangeShapeType="1"/>
              </p:cNvSpPr>
              <p:nvPr/>
            </p:nvSpPr>
            <p:spPr bwMode="auto">
              <a:xfrm>
                <a:off x="2531" y="1744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796" name="Rectangle 68"/>
              <p:cNvSpPr>
                <a:spLocks noChangeArrowheads="1"/>
              </p:cNvSpPr>
              <p:nvPr/>
            </p:nvSpPr>
            <p:spPr bwMode="auto">
              <a:xfrm>
                <a:off x="3028" y="1698"/>
                <a:ext cx="33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  D$</a:t>
                </a:r>
              </a:p>
            </p:txBody>
          </p:sp>
          <p:grpSp>
            <p:nvGrpSpPr>
              <p:cNvPr id="15" name="Group 69"/>
              <p:cNvGrpSpPr>
                <a:grpSpLocks/>
              </p:cNvGrpSpPr>
              <p:nvPr/>
            </p:nvGrpSpPr>
            <p:grpSpPr bwMode="auto">
              <a:xfrm>
                <a:off x="3079" y="1696"/>
                <a:ext cx="325" cy="289"/>
                <a:chOff x="3079" y="1696"/>
                <a:chExt cx="325" cy="289"/>
              </a:xfrm>
            </p:grpSpPr>
            <p:sp>
              <p:nvSpPr>
                <p:cNvPr id="2761798" name="Freeform 70"/>
                <p:cNvSpPr>
                  <a:spLocks/>
                </p:cNvSpPr>
                <p:nvPr/>
              </p:nvSpPr>
              <p:spPr bwMode="auto">
                <a:xfrm>
                  <a:off x="3079" y="1696"/>
                  <a:ext cx="162" cy="289"/>
                </a:xfrm>
                <a:custGeom>
                  <a:avLst/>
                  <a:gdLst/>
                  <a:ahLst/>
                  <a:cxnLst>
                    <a:cxn ang="0">
                      <a:pos x="16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61" y="288"/>
                    </a:cxn>
                  </a:cxnLst>
                  <a:rect l="0" t="0" r="r" b="b"/>
                  <a:pathLst>
                    <a:path w="162" h="289">
                      <a:moveTo>
                        <a:pt x="16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1799" name="Freeform 71"/>
                <p:cNvSpPr>
                  <a:spLocks/>
                </p:cNvSpPr>
                <p:nvPr/>
              </p:nvSpPr>
              <p:spPr bwMode="auto">
                <a:xfrm>
                  <a:off x="3240" y="1696"/>
                  <a:ext cx="164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63" y="0"/>
                    </a:cxn>
                    <a:cxn ang="0">
                      <a:pos x="163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64" h="289">
                      <a:moveTo>
                        <a:pt x="0" y="0"/>
                      </a:moveTo>
                      <a:lnTo>
                        <a:pt x="163" y="0"/>
                      </a:lnTo>
                      <a:lnTo>
                        <a:pt x="163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61800" name="Rectangle 72"/>
              <p:cNvSpPr>
                <a:spLocks noChangeArrowheads="1"/>
              </p:cNvSpPr>
              <p:nvPr/>
            </p:nvSpPr>
            <p:spPr bwMode="auto">
              <a:xfrm>
                <a:off x="3520" y="1698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Reg</a:t>
                </a:r>
              </a:p>
            </p:txBody>
          </p:sp>
          <p:grpSp>
            <p:nvGrpSpPr>
              <p:cNvPr id="16" name="Group 73"/>
              <p:cNvGrpSpPr>
                <a:grpSpLocks/>
              </p:cNvGrpSpPr>
              <p:nvPr/>
            </p:nvGrpSpPr>
            <p:grpSpPr bwMode="auto">
              <a:xfrm>
                <a:off x="3547" y="1696"/>
                <a:ext cx="284" cy="289"/>
                <a:chOff x="3547" y="1696"/>
                <a:chExt cx="284" cy="289"/>
              </a:xfrm>
            </p:grpSpPr>
            <p:sp>
              <p:nvSpPr>
                <p:cNvPr id="2761802" name="Freeform 74"/>
                <p:cNvSpPr>
                  <a:spLocks/>
                </p:cNvSpPr>
                <p:nvPr/>
              </p:nvSpPr>
              <p:spPr bwMode="auto">
                <a:xfrm>
                  <a:off x="3547" y="1696"/>
                  <a:ext cx="142" cy="289"/>
                </a:xfrm>
                <a:custGeom>
                  <a:avLst/>
                  <a:gdLst/>
                  <a:ahLst/>
                  <a:cxnLst>
                    <a:cxn ang="0">
                      <a:pos x="14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1" y="288"/>
                    </a:cxn>
                  </a:cxnLst>
                  <a:rect l="0" t="0" r="r" b="b"/>
                  <a:pathLst>
                    <a:path w="142" h="289">
                      <a:moveTo>
                        <a:pt x="14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1803" name="Freeform 75"/>
                <p:cNvSpPr>
                  <a:spLocks/>
                </p:cNvSpPr>
                <p:nvPr/>
              </p:nvSpPr>
              <p:spPr bwMode="auto">
                <a:xfrm>
                  <a:off x="3688" y="1696"/>
                  <a:ext cx="143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2" y="0"/>
                    </a:cxn>
                    <a:cxn ang="0">
                      <a:pos x="142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3" h="289">
                      <a:moveTo>
                        <a:pt x="0" y="0"/>
                      </a:moveTo>
                      <a:lnTo>
                        <a:pt x="142" y="0"/>
                      </a:lnTo>
                      <a:lnTo>
                        <a:pt x="142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61804" name="Line 76"/>
              <p:cNvSpPr>
                <a:spLocks noChangeShapeType="1"/>
              </p:cNvSpPr>
              <p:nvPr/>
            </p:nvSpPr>
            <p:spPr bwMode="auto">
              <a:xfrm>
                <a:off x="3400" y="1840"/>
                <a:ext cx="139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05" name="Line 77"/>
              <p:cNvSpPr>
                <a:spLocks noChangeShapeType="1"/>
              </p:cNvSpPr>
              <p:nvPr/>
            </p:nvSpPr>
            <p:spPr bwMode="auto">
              <a:xfrm>
                <a:off x="2916" y="1840"/>
                <a:ext cx="15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06" name="Freeform 78"/>
              <p:cNvSpPr>
                <a:spLocks/>
              </p:cNvSpPr>
              <p:nvPr/>
            </p:nvSpPr>
            <p:spPr bwMode="auto">
              <a:xfrm>
                <a:off x="3037" y="1840"/>
                <a:ext cx="431" cy="19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92"/>
                  </a:cxn>
                  <a:cxn ang="0">
                    <a:pos x="391" y="192"/>
                  </a:cxn>
                  <a:cxn ang="0">
                    <a:pos x="391" y="64"/>
                  </a:cxn>
                  <a:cxn ang="0">
                    <a:pos x="430" y="0"/>
                  </a:cxn>
                </a:cxnLst>
                <a:rect l="0" t="0" r="r" b="b"/>
                <a:pathLst>
                  <a:path w="431" h="193">
                    <a:moveTo>
                      <a:pt x="0" y="0"/>
                    </a:moveTo>
                    <a:lnTo>
                      <a:pt x="0" y="192"/>
                    </a:lnTo>
                    <a:lnTo>
                      <a:pt x="391" y="192"/>
                    </a:lnTo>
                    <a:lnTo>
                      <a:pt x="391" y="64"/>
                    </a:lnTo>
                    <a:lnTo>
                      <a:pt x="430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07" name="Line 79"/>
              <p:cNvSpPr>
                <a:spLocks noChangeShapeType="1"/>
              </p:cNvSpPr>
              <p:nvPr/>
            </p:nvSpPr>
            <p:spPr bwMode="auto">
              <a:xfrm>
                <a:off x="2531" y="1936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08" name="Freeform 80"/>
              <p:cNvSpPr>
                <a:spLocks/>
              </p:cNvSpPr>
              <p:nvPr/>
            </p:nvSpPr>
            <p:spPr bwMode="auto">
              <a:xfrm>
                <a:off x="2624" y="1835"/>
                <a:ext cx="337" cy="278"/>
              </a:xfrm>
              <a:custGeom>
                <a:avLst/>
                <a:gdLst/>
                <a:ahLst/>
                <a:cxnLst>
                  <a:cxn ang="0">
                    <a:pos x="0" y="101"/>
                  </a:cxn>
                  <a:cxn ang="0">
                    <a:pos x="0" y="277"/>
                  </a:cxn>
                  <a:cxn ang="0">
                    <a:pos x="294" y="277"/>
                  </a:cxn>
                  <a:cxn ang="0">
                    <a:pos x="294" y="90"/>
                  </a:cxn>
                  <a:cxn ang="0">
                    <a:pos x="336" y="0"/>
                  </a:cxn>
                </a:cxnLst>
                <a:rect l="0" t="0" r="r" b="b"/>
                <a:pathLst>
                  <a:path w="337" h="278">
                    <a:moveTo>
                      <a:pt x="0" y="101"/>
                    </a:moveTo>
                    <a:lnTo>
                      <a:pt x="0" y="277"/>
                    </a:lnTo>
                    <a:lnTo>
                      <a:pt x="294" y="277"/>
                    </a:lnTo>
                    <a:lnTo>
                      <a:pt x="294" y="90"/>
                    </a:lnTo>
                    <a:lnTo>
                      <a:pt x="336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7" name="Group 81"/>
            <p:cNvGrpSpPr>
              <a:grpSpLocks/>
            </p:cNvGrpSpPr>
            <p:nvPr/>
          </p:nvGrpSpPr>
          <p:grpSpPr bwMode="auto">
            <a:xfrm>
              <a:off x="2178" y="2048"/>
              <a:ext cx="2096" cy="513"/>
              <a:chOff x="2178" y="2048"/>
              <a:chExt cx="2096" cy="513"/>
            </a:xfrm>
          </p:grpSpPr>
          <p:grpSp>
            <p:nvGrpSpPr>
              <p:cNvPr id="18" name="Group 82"/>
              <p:cNvGrpSpPr>
                <a:grpSpLocks/>
              </p:cNvGrpSpPr>
              <p:nvPr/>
            </p:nvGrpSpPr>
            <p:grpSpPr bwMode="auto">
              <a:xfrm>
                <a:off x="3111" y="2048"/>
                <a:ext cx="225" cy="481"/>
                <a:chOff x="3111" y="2048"/>
                <a:chExt cx="225" cy="481"/>
              </a:xfrm>
            </p:grpSpPr>
            <p:sp>
              <p:nvSpPr>
                <p:cNvPr id="2761811" name="Freeform 83"/>
                <p:cNvSpPr>
                  <a:spLocks/>
                </p:cNvSpPr>
                <p:nvPr/>
              </p:nvSpPr>
              <p:spPr bwMode="auto">
                <a:xfrm>
                  <a:off x="3123" y="2048"/>
                  <a:ext cx="213" cy="481"/>
                </a:xfrm>
                <a:custGeom>
                  <a:avLst/>
                  <a:gdLst/>
                  <a:ahLst/>
                  <a:cxnLst>
                    <a:cxn ang="0">
                      <a:pos x="0" y="320"/>
                    </a:cxn>
                    <a:cxn ang="0">
                      <a:pos x="71" y="240"/>
                    </a:cxn>
                    <a:cxn ang="0">
                      <a:pos x="0" y="160"/>
                    </a:cxn>
                    <a:cxn ang="0">
                      <a:pos x="0" y="0"/>
                    </a:cxn>
                    <a:cxn ang="0">
                      <a:pos x="212" y="160"/>
                    </a:cxn>
                    <a:cxn ang="0">
                      <a:pos x="212" y="320"/>
                    </a:cxn>
                    <a:cxn ang="0">
                      <a:pos x="0" y="480"/>
                    </a:cxn>
                    <a:cxn ang="0">
                      <a:pos x="0" y="320"/>
                    </a:cxn>
                  </a:cxnLst>
                  <a:rect l="0" t="0" r="r" b="b"/>
                  <a:pathLst>
                    <a:path w="213" h="481">
                      <a:moveTo>
                        <a:pt x="0" y="320"/>
                      </a:moveTo>
                      <a:lnTo>
                        <a:pt x="71" y="240"/>
                      </a:lnTo>
                      <a:lnTo>
                        <a:pt x="0" y="160"/>
                      </a:lnTo>
                      <a:lnTo>
                        <a:pt x="0" y="0"/>
                      </a:lnTo>
                      <a:lnTo>
                        <a:pt x="212" y="160"/>
                      </a:lnTo>
                      <a:lnTo>
                        <a:pt x="212" y="320"/>
                      </a:lnTo>
                      <a:lnTo>
                        <a:pt x="0" y="480"/>
                      </a:lnTo>
                      <a:lnTo>
                        <a:pt x="0" y="32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1812" name="Rectangle 84"/>
                <p:cNvSpPr>
                  <a:spLocks noChangeArrowheads="1"/>
                </p:cNvSpPr>
                <p:nvPr/>
              </p:nvSpPr>
              <p:spPr bwMode="auto">
                <a:xfrm rot="5400000">
                  <a:off x="3024" y="2170"/>
                  <a:ext cx="384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600" b="1">
                      <a:solidFill>
                        <a:schemeClr val="tx1"/>
                      </a:solidFill>
                      <a:latin typeface="Times" pitchFamily="-65" charset="0"/>
                    </a:rPr>
                    <a:t>ALU</a:t>
                  </a:r>
                </a:p>
              </p:txBody>
            </p:sp>
          </p:grpSp>
          <p:grpSp>
            <p:nvGrpSpPr>
              <p:cNvPr id="19" name="Group 85"/>
              <p:cNvGrpSpPr>
                <a:grpSpLocks/>
              </p:cNvGrpSpPr>
              <p:nvPr/>
            </p:nvGrpSpPr>
            <p:grpSpPr bwMode="auto">
              <a:xfrm>
                <a:off x="2178" y="2144"/>
                <a:ext cx="359" cy="289"/>
                <a:chOff x="2178" y="2144"/>
                <a:chExt cx="359" cy="289"/>
              </a:xfrm>
            </p:grpSpPr>
            <p:sp>
              <p:nvSpPr>
                <p:cNvPr id="2761814" name="Rectangle 86"/>
                <p:cNvSpPr>
                  <a:spLocks noChangeArrowheads="1"/>
                </p:cNvSpPr>
                <p:nvPr/>
              </p:nvSpPr>
              <p:spPr bwMode="auto">
                <a:xfrm>
                  <a:off x="2178" y="2146"/>
                  <a:ext cx="292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600" b="1">
                      <a:solidFill>
                        <a:schemeClr val="tx1"/>
                      </a:solidFill>
                      <a:latin typeface="Times" pitchFamily="-65" charset="0"/>
                    </a:rPr>
                    <a:t>  I$</a:t>
                  </a:r>
                </a:p>
              </p:txBody>
            </p:sp>
            <p:grpSp>
              <p:nvGrpSpPr>
                <p:cNvPr id="20" name="Group 87"/>
                <p:cNvGrpSpPr>
                  <a:grpSpLocks/>
                </p:cNvGrpSpPr>
                <p:nvPr/>
              </p:nvGrpSpPr>
              <p:grpSpPr bwMode="auto">
                <a:xfrm>
                  <a:off x="2197" y="2144"/>
                  <a:ext cx="340" cy="289"/>
                  <a:chOff x="2197" y="2144"/>
                  <a:chExt cx="340" cy="289"/>
                </a:xfrm>
              </p:grpSpPr>
              <p:sp>
                <p:nvSpPr>
                  <p:cNvPr id="2761816" name="Freeform 88"/>
                  <p:cNvSpPr>
                    <a:spLocks/>
                  </p:cNvSpPr>
                  <p:nvPr/>
                </p:nvSpPr>
                <p:spPr bwMode="auto">
                  <a:xfrm>
                    <a:off x="2197" y="2144"/>
                    <a:ext cx="170" cy="289"/>
                  </a:xfrm>
                  <a:custGeom>
                    <a:avLst/>
                    <a:gdLst/>
                    <a:ahLst/>
                    <a:cxnLst>
                      <a:cxn ang="0">
                        <a:pos x="169" y="0"/>
                      </a:cxn>
                      <a:cxn ang="0">
                        <a:pos x="0" y="0"/>
                      </a:cxn>
                      <a:cxn ang="0">
                        <a:pos x="0" y="288"/>
                      </a:cxn>
                      <a:cxn ang="0">
                        <a:pos x="169" y="288"/>
                      </a:cxn>
                    </a:cxnLst>
                    <a:rect l="0" t="0" r="r" b="b"/>
                    <a:pathLst>
                      <a:path w="170" h="289">
                        <a:moveTo>
                          <a:pt x="169" y="0"/>
                        </a:moveTo>
                        <a:lnTo>
                          <a:pt x="0" y="0"/>
                        </a:lnTo>
                        <a:lnTo>
                          <a:pt x="0" y="288"/>
                        </a:lnTo>
                        <a:lnTo>
                          <a:pt x="169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61817" name="Freeform 89"/>
                  <p:cNvSpPr>
                    <a:spLocks/>
                  </p:cNvSpPr>
                  <p:nvPr/>
                </p:nvSpPr>
                <p:spPr bwMode="auto">
                  <a:xfrm>
                    <a:off x="2366" y="2144"/>
                    <a:ext cx="171" cy="289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70" y="0"/>
                      </a:cxn>
                      <a:cxn ang="0">
                        <a:pos x="170" y="288"/>
                      </a:cxn>
                      <a:cxn ang="0">
                        <a:pos x="0" y="288"/>
                      </a:cxn>
                    </a:cxnLst>
                    <a:rect l="0" t="0" r="r" b="b"/>
                    <a:pathLst>
                      <a:path w="171" h="289">
                        <a:moveTo>
                          <a:pt x="0" y="0"/>
                        </a:moveTo>
                        <a:lnTo>
                          <a:pt x="170" y="0"/>
                        </a:lnTo>
                        <a:lnTo>
                          <a:pt x="170" y="288"/>
                        </a:lnTo>
                        <a:lnTo>
                          <a:pt x="0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2761818" name="Rectangle 90"/>
              <p:cNvSpPr>
                <a:spLocks noChangeArrowheads="1"/>
              </p:cNvSpPr>
              <p:nvPr/>
            </p:nvSpPr>
            <p:spPr bwMode="auto">
              <a:xfrm>
                <a:off x="2638" y="2151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Reg</a:t>
                </a:r>
              </a:p>
            </p:txBody>
          </p:sp>
          <p:grpSp>
            <p:nvGrpSpPr>
              <p:cNvPr id="21" name="Group 91"/>
              <p:cNvGrpSpPr>
                <a:grpSpLocks/>
              </p:cNvGrpSpPr>
              <p:nvPr/>
            </p:nvGrpSpPr>
            <p:grpSpPr bwMode="auto">
              <a:xfrm>
                <a:off x="2657" y="2144"/>
                <a:ext cx="296" cy="289"/>
                <a:chOff x="2657" y="2144"/>
                <a:chExt cx="296" cy="289"/>
              </a:xfrm>
            </p:grpSpPr>
            <p:sp>
              <p:nvSpPr>
                <p:cNvPr id="2761820" name="Freeform 92"/>
                <p:cNvSpPr>
                  <a:spLocks/>
                </p:cNvSpPr>
                <p:nvPr/>
              </p:nvSpPr>
              <p:spPr bwMode="auto">
                <a:xfrm>
                  <a:off x="2657" y="2144"/>
                  <a:ext cx="149" cy="289"/>
                </a:xfrm>
                <a:custGeom>
                  <a:avLst/>
                  <a:gdLst/>
                  <a:ahLst/>
                  <a:cxnLst>
                    <a:cxn ang="0">
                      <a:pos x="148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8" y="288"/>
                    </a:cxn>
                  </a:cxnLst>
                  <a:rect l="0" t="0" r="r" b="b"/>
                  <a:pathLst>
                    <a:path w="149" h="289">
                      <a:moveTo>
                        <a:pt x="148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8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1821" name="Freeform 93"/>
                <p:cNvSpPr>
                  <a:spLocks/>
                </p:cNvSpPr>
                <p:nvPr/>
              </p:nvSpPr>
              <p:spPr bwMode="auto">
                <a:xfrm>
                  <a:off x="2805" y="2144"/>
                  <a:ext cx="148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7" y="0"/>
                    </a:cxn>
                    <a:cxn ang="0">
                      <a:pos x="147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8" h="289">
                      <a:moveTo>
                        <a:pt x="0" y="0"/>
                      </a:moveTo>
                      <a:lnTo>
                        <a:pt x="147" y="0"/>
                      </a:lnTo>
                      <a:lnTo>
                        <a:pt x="147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61822" name="Line 94"/>
              <p:cNvSpPr>
                <a:spLocks noChangeShapeType="1"/>
              </p:cNvSpPr>
              <p:nvPr/>
            </p:nvSpPr>
            <p:spPr bwMode="auto">
              <a:xfrm>
                <a:off x="2542" y="2288"/>
                <a:ext cx="9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23" name="Freeform 95"/>
              <p:cNvSpPr>
                <a:spLocks/>
              </p:cNvSpPr>
              <p:nvPr/>
            </p:nvSpPr>
            <p:spPr bwMode="auto">
              <a:xfrm>
                <a:off x="2604" y="2192"/>
                <a:ext cx="48" cy="97"/>
              </a:xfrm>
              <a:custGeom>
                <a:avLst/>
                <a:gdLst/>
                <a:ahLst/>
                <a:cxnLst>
                  <a:cxn ang="0">
                    <a:pos x="0" y="96"/>
                  </a:cxn>
                  <a:cxn ang="0">
                    <a:pos x="0" y="0"/>
                  </a:cxn>
                  <a:cxn ang="0">
                    <a:pos x="47" y="0"/>
                  </a:cxn>
                  <a:cxn ang="0">
                    <a:pos x="47" y="0"/>
                  </a:cxn>
                </a:cxnLst>
                <a:rect l="0" t="0" r="r" b="b"/>
                <a:pathLst>
                  <a:path w="48" h="97">
                    <a:moveTo>
                      <a:pt x="0" y="96"/>
                    </a:moveTo>
                    <a:lnTo>
                      <a:pt x="0" y="0"/>
                    </a:lnTo>
                    <a:lnTo>
                      <a:pt x="47" y="0"/>
                    </a:lnTo>
                    <a:lnTo>
                      <a:pt x="47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24" name="Line 96"/>
              <p:cNvSpPr>
                <a:spLocks noChangeShapeType="1"/>
              </p:cNvSpPr>
              <p:nvPr/>
            </p:nvSpPr>
            <p:spPr bwMode="auto">
              <a:xfrm>
                <a:off x="2958" y="2192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25" name="Rectangle 97"/>
              <p:cNvSpPr>
                <a:spLocks noChangeArrowheads="1"/>
              </p:cNvSpPr>
              <p:nvPr/>
            </p:nvSpPr>
            <p:spPr bwMode="auto">
              <a:xfrm>
                <a:off x="3455" y="2146"/>
                <a:ext cx="33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  D$</a:t>
                </a:r>
              </a:p>
            </p:txBody>
          </p:sp>
          <p:grpSp>
            <p:nvGrpSpPr>
              <p:cNvPr id="22" name="Group 98"/>
              <p:cNvGrpSpPr>
                <a:grpSpLocks/>
              </p:cNvGrpSpPr>
              <p:nvPr/>
            </p:nvGrpSpPr>
            <p:grpSpPr bwMode="auto">
              <a:xfrm>
                <a:off x="3506" y="2144"/>
                <a:ext cx="325" cy="289"/>
                <a:chOff x="3506" y="2144"/>
                <a:chExt cx="325" cy="289"/>
              </a:xfrm>
            </p:grpSpPr>
            <p:sp>
              <p:nvSpPr>
                <p:cNvPr id="2761827" name="Freeform 99"/>
                <p:cNvSpPr>
                  <a:spLocks/>
                </p:cNvSpPr>
                <p:nvPr/>
              </p:nvSpPr>
              <p:spPr bwMode="auto">
                <a:xfrm>
                  <a:off x="3506" y="2144"/>
                  <a:ext cx="162" cy="289"/>
                </a:xfrm>
                <a:custGeom>
                  <a:avLst/>
                  <a:gdLst/>
                  <a:ahLst/>
                  <a:cxnLst>
                    <a:cxn ang="0">
                      <a:pos x="16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61" y="288"/>
                    </a:cxn>
                  </a:cxnLst>
                  <a:rect l="0" t="0" r="r" b="b"/>
                  <a:pathLst>
                    <a:path w="162" h="289">
                      <a:moveTo>
                        <a:pt x="16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1828" name="Freeform 100"/>
                <p:cNvSpPr>
                  <a:spLocks/>
                </p:cNvSpPr>
                <p:nvPr/>
              </p:nvSpPr>
              <p:spPr bwMode="auto">
                <a:xfrm>
                  <a:off x="3667" y="2144"/>
                  <a:ext cx="164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63" y="0"/>
                    </a:cxn>
                    <a:cxn ang="0">
                      <a:pos x="163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64" h="289">
                      <a:moveTo>
                        <a:pt x="0" y="0"/>
                      </a:moveTo>
                      <a:lnTo>
                        <a:pt x="163" y="0"/>
                      </a:lnTo>
                      <a:lnTo>
                        <a:pt x="163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61829" name="Rectangle 101"/>
              <p:cNvSpPr>
                <a:spLocks noChangeArrowheads="1"/>
              </p:cNvSpPr>
              <p:nvPr/>
            </p:nvSpPr>
            <p:spPr bwMode="auto">
              <a:xfrm>
                <a:off x="3947" y="2146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Reg</a:t>
                </a:r>
              </a:p>
            </p:txBody>
          </p:sp>
          <p:grpSp>
            <p:nvGrpSpPr>
              <p:cNvPr id="23" name="Group 102"/>
              <p:cNvGrpSpPr>
                <a:grpSpLocks/>
              </p:cNvGrpSpPr>
              <p:nvPr/>
            </p:nvGrpSpPr>
            <p:grpSpPr bwMode="auto">
              <a:xfrm>
                <a:off x="3974" y="2144"/>
                <a:ext cx="284" cy="289"/>
                <a:chOff x="3974" y="2144"/>
                <a:chExt cx="284" cy="289"/>
              </a:xfrm>
            </p:grpSpPr>
            <p:sp>
              <p:nvSpPr>
                <p:cNvPr id="2761831" name="Freeform 103"/>
                <p:cNvSpPr>
                  <a:spLocks/>
                </p:cNvSpPr>
                <p:nvPr/>
              </p:nvSpPr>
              <p:spPr bwMode="auto">
                <a:xfrm>
                  <a:off x="3974" y="2144"/>
                  <a:ext cx="142" cy="289"/>
                </a:xfrm>
                <a:custGeom>
                  <a:avLst/>
                  <a:gdLst/>
                  <a:ahLst/>
                  <a:cxnLst>
                    <a:cxn ang="0">
                      <a:pos x="14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1" y="288"/>
                    </a:cxn>
                  </a:cxnLst>
                  <a:rect l="0" t="0" r="r" b="b"/>
                  <a:pathLst>
                    <a:path w="142" h="289">
                      <a:moveTo>
                        <a:pt x="14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1832" name="Freeform 104"/>
                <p:cNvSpPr>
                  <a:spLocks/>
                </p:cNvSpPr>
                <p:nvPr/>
              </p:nvSpPr>
              <p:spPr bwMode="auto">
                <a:xfrm>
                  <a:off x="4115" y="2144"/>
                  <a:ext cx="143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2" y="0"/>
                    </a:cxn>
                    <a:cxn ang="0">
                      <a:pos x="142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3" h="289">
                      <a:moveTo>
                        <a:pt x="0" y="0"/>
                      </a:moveTo>
                      <a:lnTo>
                        <a:pt x="142" y="0"/>
                      </a:lnTo>
                      <a:lnTo>
                        <a:pt x="142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61833" name="Line 105"/>
              <p:cNvSpPr>
                <a:spLocks noChangeShapeType="1"/>
              </p:cNvSpPr>
              <p:nvPr/>
            </p:nvSpPr>
            <p:spPr bwMode="auto">
              <a:xfrm>
                <a:off x="3827" y="2288"/>
                <a:ext cx="139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34" name="Line 106"/>
              <p:cNvSpPr>
                <a:spLocks noChangeShapeType="1"/>
              </p:cNvSpPr>
              <p:nvPr/>
            </p:nvSpPr>
            <p:spPr bwMode="auto">
              <a:xfrm>
                <a:off x="3343" y="2288"/>
                <a:ext cx="15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35" name="Freeform 107"/>
              <p:cNvSpPr>
                <a:spLocks/>
              </p:cNvSpPr>
              <p:nvPr/>
            </p:nvSpPr>
            <p:spPr bwMode="auto">
              <a:xfrm>
                <a:off x="3464" y="2288"/>
                <a:ext cx="431" cy="19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92"/>
                  </a:cxn>
                  <a:cxn ang="0">
                    <a:pos x="391" y="192"/>
                  </a:cxn>
                  <a:cxn ang="0">
                    <a:pos x="391" y="64"/>
                  </a:cxn>
                  <a:cxn ang="0">
                    <a:pos x="430" y="0"/>
                  </a:cxn>
                </a:cxnLst>
                <a:rect l="0" t="0" r="r" b="b"/>
                <a:pathLst>
                  <a:path w="431" h="193">
                    <a:moveTo>
                      <a:pt x="0" y="0"/>
                    </a:moveTo>
                    <a:lnTo>
                      <a:pt x="0" y="192"/>
                    </a:lnTo>
                    <a:lnTo>
                      <a:pt x="391" y="192"/>
                    </a:lnTo>
                    <a:lnTo>
                      <a:pt x="391" y="64"/>
                    </a:lnTo>
                    <a:lnTo>
                      <a:pt x="430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36" name="Line 108"/>
              <p:cNvSpPr>
                <a:spLocks noChangeShapeType="1"/>
              </p:cNvSpPr>
              <p:nvPr/>
            </p:nvSpPr>
            <p:spPr bwMode="auto">
              <a:xfrm>
                <a:off x="2958" y="2384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37" name="Freeform 109"/>
              <p:cNvSpPr>
                <a:spLocks/>
              </p:cNvSpPr>
              <p:nvPr/>
            </p:nvSpPr>
            <p:spPr bwMode="auto">
              <a:xfrm>
                <a:off x="3051" y="2283"/>
                <a:ext cx="337" cy="278"/>
              </a:xfrm>
              <a:custGeom>
                <a:avLst/>
                <a:gdLst/>
                <a:ahLst/>
                <a:cxnLst>
                  <a:cxn ang="0">
                    <a:pos x="0" y="101"/>
                  </a:cxn>
                  <a:cxn ang="0">
                    <a:pos x="0" y="277"/>
                  </a:cxn>
                  <a:cxn ang="0">
                    <a:pos x="294" y="277"/>
                  </a:cxn>
                  <a:cxn ang="0">
                    <a:pos x="294" y="90"/>
                  </a:cxn>
                  <a:cxn ang="0">
                    <a:pos x="336" y="0"/>
                  </a:cxn>
                </a:cxnLst>
                <a:rect l="0" t="0" r="r" b="b"/>
                <a:pathLst>
                  <a:path w="337" h="278">
                    <a:moveTo>
                      <a:pt x="0" y="101"/>
                    </a:moveTo>
                    <a:lnTo>
                      <a:pt x="0" y="277"/>
                    </a:lnTo>
                    <a:lnTo>
                      <a:pt x="294" y="277"/>
                    </a:lnTo>
                    <a:lnTo>
                      <a:pt x="294" y="90"/>
                    </a:lnTo>
                    <a:lnTo>
                      <a:pt x="336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4" name="Group 110"/>
            <p:cNvGrpSpPr>
              <a:grpSpLocks/>
            </p:cNvGrpSpPr>
            <p:nvPr/>
          </p:nvGrpSpPr>
          <p:grpSpPr bwMode="auto">
            <a:xfrm>
              <a:off x="3538" y="2496"/>
              <a:ext cx="225" cy="481"/>
              <a:chOff x="3538" y="2496"/>
              <a:chExt cx="225" cy="481"/>
            </a:xfrm>
          </p:grpSpPr>
          <p:sp>
            <p:nvSpPr>
              <p:cNvPr id="2761839" name="Freeform 111"/>
              <p:cNvSpPr>
                <a:spLocks/>
              </p:cNvSpPr>
              <p:nvPr/>
            </p:nvSpPr>
            <p:spPr bwMode="auto">
              <a:xfrm>
                <a:off x="3550" y="2496"/>
                <a:ext cx="213" cy="481"/>
              </a:xfrm>
              <a:custGeom>
                <a:avLst/>
                <a:gdLst/>
                <a:ahLst/>
                <a:cxnLst>
                  <a:cxn ang="0">
                    <a:pos x="0" y="320"/>
                  </a:cxn>
                  <a:cxn ang="0">
                    <a:pos x="71" y="240"/>
                  </a:cxn>
                  <a:cxn ang="0">
                    <a:pos x="0" y="160"/>
                  </a:cxn>
                  <a:cxn ang="0">
                    <a:pos x="0" y="0"/>
                  </a:cxn>
                  <a:cxn ang="0">
                    <a:pos x="212" y="160"/>
                  </a:cxn>
                  <a:cxn ang="0">
                    <a:pos x="212" y="320"/>
                  </a:cxn>
                  <a:cxn ang="0">
                    <a:pos x="0" y="480"/>
                  </a:cxn>
                  <a:cxn ang="0">
                    <a:pos x="0" y="320"/>
                  </a:cxn>
                </a:cxnLst>
                <a:rect l="0" t="0" r="r" b="b"/>
                <a:pathLst>
                  <a:path w="213" h="481">
                    <a:moveTo>
                      <a:pt x="0" y="320"/>
                    </a:moveTo>
                    <a:lnTo>
                      <a:pt x="71" y="240"/>
                    </a:lnTo>
                    <a:lnTo>
                      <a:pt x="0" y="160"/>
                    </a:lnTo>
                    <a:lnTo>
                      <a:pt x="0" y="0"/>
                    </a:lnTo>
                    <a:lnTo>
                      <a:pt x="212" y="160"/>
                    </a:lnTo>
                    <a:lnTo>
                      <a:pt x="212" y="320"/>
                    </a:lnTo>
                    <a:lnTo>
                      <a:pt x="0" y="480"/>
                    </a:lnTo>
                    <a:lnTo>
                      <a:pt x="0" y="32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40" name="Rectangle 112"/>
              <p:cNvSpPr>
                <a:spLocks noChangeArrowheads="1"/>
              </p:cNvSpPr>
              <p:nvPr/>
            </p:nvSpPr>
            <p:spPr bwMode="auto">
              <a:xfrm rot="5400000">
                <a:off x="3451" y="2618"/>
                <a:ext cx="38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ALU</a:t>
                </a:r>
              </a:p>
            </p:txBody>
          </p:sp>
        </p:grpSp>
        <p:sp>
          <p:nvSpPr>
            <p:cNvPr id="2761841" name="Rectangle 113"/>
            <p:cNvSpPr>
              <a:spLocks noChangeArrowheads="1"/>
            </p:cNvSpPr>
            <p:nvPr/>
          </p:nvSpPr>
          <p:spPr bwMode="auto">
            <a:xfrm>
              <a:off x="3065" y="2599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grpSp>
          <p:nvGrpSpPr>
            <p:cNvPr id="25" name="Group 114"/>
            <p:cNvGrpSpPr>
              <a:grpSpLocks/>
            </p:cNvGrpSpPr>
            <p:nvPr/>
          </p:nvGrpSpPr>
          <p:grpSpPr bwMode="auto">
            <a:xfrm>
              <a:off x="3084" y="2592"/>
              <a:ext cx="296" cy="289"/>
              <a:chOff x="3084" y="2592"/>
              <a:chExt cx="296" cy="289"/>
            </a:xfrm>
          </p:grpSpPr>
          <p:sp>
            <p:nvSpPr>
              <p:cNvPr id="2761843" name="Freeform 115"/>
              <p:cNvSpPr>
                <a:spLocks/>
              </p:cNvSpPr>
              <p:nvPr/>
            </p:nvSpPr>
            <p:spPr bwMode="auto">
              <a:xfrm>
                <a:off x="3084" y="2592"/>
                <a:ext cx="149" cy="289"/>
              </a:xfrm>
              <a:custGeom>
                <a:avLst/>
                <a:gdLst/>
                <a:ahLst/>
                <a:cxnLst>
                  <a:cxn ang="0">
                    <a:pos x="148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8" y="288"/>
                  </a:cxn>
                </a:cxnLst>
                <a:rect l="0" t="0" r="r" b="b"/>
                <a:pathLst>
                  <a:path w="149" h="289">
                    <a:moveTo>
                      <a:pt x="148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8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44" name="Freeform 116"/>
              <p:cNvSpPr>
                <a:spLocks/>
              </p:cNvSpPr>
              <p:nvPr/>
            </p:nvSpPr>
            <p:spPr bwMode="auto">
              <a:xfrm>
                <a:off x="3232" y="2592"/>
                <a:ext cx="148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7" y="0"/>
                  </a:cxn>
                  <a:cxn ang="0">
                    <a:pos x="147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8" h="289">
                    <a:moveTo>
                      <a:pt x="0" y="0"/>
                    </a:moveTo>
                    <a:lnTo>
                      <a:pt x="147" y="0"/>
                    </a:lnTo>
                    <a:lnTo>
                      <a:pt x="147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61845" name="Line 117"/>
            <p:cNvSpPr>
              <a:spLocks noChangeShapeType="1"/>
            </p:cNvSpPr>
            <p:nvPr/>
          </p:nvSpPr>
          <p:spPr bwMode="auto">
            <a:xfrm>
              <a:off x="2969" y="2736"/>
              <a:ext cx="9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846" name="Freeform 118"/>
            <p:cNvSpPr>
              <a:spLocks/>
            </p:cNvSpPr>
            <p:nvPr/>
          </p:nvSpPr>
          <p:spPr bwMode="auto">
            <a:xfrm>
              <a:off x="3031" y="2640"/>
              <a:ext cx="48" cy="97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0" y="0"/>
                </a:cxn>
                <a:cxn ang="0">
                  <a:pos x="47" y="0"/>
                </a:cxn>
                <a:cxn ang="0">
                  <a:pos x="47" y="0"/>
                </a:cxn>
              </a:cxnLst>
              <a:rect l="0" t="0" r="r" b="b"/>
              <a:pathLst>
                <a:path w="48" h="97">
                  <a:moveTo>
                    <a:pt x="0" y="96"/>
                  </a:moveTo>
                  <a:lnTo>
                    <a:pt x="0" y="0"/>
                  </a:lnTo>
                  <a:lnTo>
                    <a:pt x="47" y="0"/>
                  </a:lnTo>
                  <a:lnTo>
                    <a:pt x="47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847" name="Line 119"/>
            <p:cNvSpPr>
              <a:spLocks noChangeShapeType="1"/>
            </p:cNvSpPr>
            <p:nvPr/>
          </p:nvSpPr>
          <p:spPr bwMode="auto">
            <a:xfrm>
              <a:off x="3385" y="2640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848" name="Rectangle 120"/>
            <p:cNvSpPr>
              <a:spLocks noChangeArrowheads="1"/>
            </p:cNvSpPr>
            <p:nvPr/>
          </p:nvSpPr>
          <p:spPr bwMode="auto">
            <a:xfrm>
              <a:off x="3882" y="2594"/>
              <a:ext cx="334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  D$</a:t>
              </a:r>
            </a:p>
          </p:txBody>
        </p:sp>
        <p:grpSp>
          <p:nvGrpSpPr>
            <p:cNvPr id="26" name="Group 121"/>
            <p:cNvGrpSpPr>
              <a:grpSpLocks/>
            </p:cNvGrpSpPr>
            <p:nvPr/>
          </p:nvGrpSpPr>
          <p:grpSpPr bwMode="auto">
            <a:xfrm>
              <a:off x="3933" y="2592"/>
              <a:ext cx="325" cy="289"/>
              <a:chOff x="3933" y="2592"/>
              <a:chExt cx="325" cy="289"/>
            </a:xfrm>
          </p:grpSpPr>
          <p:sp>
            <p:nvSpPr>
              <p:cNvPr id="2761850" name="Freeform 122"/>
              <p:cNvSpPr>
                <a:spLocks/>
              </p:cNvSpPr>
              <p:nvPr/>
            </p:nvSpPr>
            <p:spPr bwMode="auto">
              <a:xfrm>
                <a:off x="3933" y="2592"/>
                <a:ext cx="162" cy="289"/>
              </a:xfrm>
              <a:custGeom>
                <a:avLst/>
                <a:gdLst/>
                <a:ahLst/>
                <a:cxnLst>
                  <a:cxn ang="0">
                    <a:pos x="16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61" y="288"/>
                  </a:cxn>
                </a:cxnLst>
                <a:rect l="0" t="0" r="r" b="b"/>
                <a:pathLst>
                  <a:path w="162" h="289">
                    <a:moveTo>
                      <a:pt x="16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1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51" name="Freeform 123"/>
              <p:cNvSpPr>
                <a:spLocks/>
              </p:cNvSpPr>
              <p:nvPr/>
            </p:nvSpPr>
            <p:spPr bwMode="auto">
              <a:xfrm>
                <a:off x="4094" y="2592"/>
                <a:ext cx="164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3" y="0"/>
                  </a:cxn>
                  <a:cxn ang="0">
                    <a:pos x="163" y="288"/>
                  </a:cxn>
                  <a:cxn ang="0">
                    <a:pos x="0" y="288"/>
                  </a:cxn>
                </a:cxnLst>
                <a:rect l="0" t="0" r="r" b="b"/>
                <a:pathLst>
                  <a:path w="164" h="289">
                    <a:moveTo>
                      <a:pt x="0" y="0"/>
                    </a:moveTo>
                    <a:lnTo>
                      <a:pt x="163" y="0"/>
                    </a:lnTo>
                    <a:lnTo>
                      <a:pt x="163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61852" name="Rectangle 124"/>
            <p:cNvSpPr>
              <a:spLocks noChangeArrowheads="1"/>
            </p:cNvSpPr>
            <p:nvPr/>
          </p:nvSpPr>
          <p:spPr bwMode="auto">
            <a:xfrm>
              <a:off x="4374" y="2594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grpSp>
          <p:nvGrpSpPr>
            <p:cNvPr id="27" name="Group 125"/>
            <p:cNvGrpSpPr>
              <a:grpSpLocks/>
            </p:cNvGrpSpPr>
            <p:nvPr/>
          </p:nvGrpSpPr>
          <p:grpSpPr bwMode="auto">
            <a:xfrm>
              <a:off x="4401" y="2592"/>
              <a:ext cx="284" cy="289"/>
              <a:chOff x="4401" y="2592"/>
              <a:chExt cx="284" cy="289"/>
            </a:xfrm>
          </p:grpSpPr>
          <p:sp>
            <p:nvSpPr>
              <p:cNvPr id="2761854" name="Freeform 126"/>
              <p:cNvSpPr>
                <a:spLocks/>
              </p:cNvSpPr>
              <p:nvPr/>
            </p:nvSpPr>
            <p:spPr bwMode="auto">
              <a:xfrm>
                <a:off x="4401" y="2592"/>
                <a:ext cx="142" cy="289"/>
              </a:xfrm>
              <a:custGeom>
                <a:avLst/>
                <a:gdLst/>
                <a:ahLst/>
                <a:cxnLst>
                  <a:cxn ang="0">
                    <a:pos x="14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1" y="288"/>
                  </a:cxn>
                </a:cxnLst>
                <a:rect l="0" t="0" r="r" b="b"/>
                <a:pathLst>
                  <a:path w="142" h="289">
                    <a:moveTo>
                      <a:pt x="14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1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55" name="Freeform 127"/>
              <p:cNvSpPr>
                <a:spLocks/>
              </p:cNvSpPr>
              <p:nvPr/>
            </p:nvSpPr>
            <p:spPr bwMode="auto">
              <a:xfrm>
                <a:off x="4542" y="2592"/>
                <a:ext cx="143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2" y="0"/>
                  </a:cxn>
                  <a:cxn ang="0">
                    <a:pos x="142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3" h="289">
                    <a:moveTo>
                      <a:pt x="0" y="0"/>
                    </a:moveTo>
                    <a:lnTo>
                      <a:pt x="142" y="0"/>
                    </a:lnTo>
                    <a:lnTo>
                      <a:pt x="142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61856" name="Line 128"/>
            <p:cNvSpPr>
              <a:spLocks noChangeShapeType="1"/>
            </p:cNvSpPr>
            <p:nvPr/>
          </p:nvSpPr>
          <p:spPr bwMode="auto">
            <a:xfrm>
              <a:off x="4254" y="2736"/>
              <a:ext cx="13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857" name="Line 129"/>
            <p:cNvSpPr>
              <a:spLocks noChangeShapeType="1"/>
            </p:cNvSpPr>
            <p:nvPr/>
          </p:nvSpPr>
          <p:spPr bwMode="auto">
            <a:xfrm>
              <a:off x="3770" y="2736"/>
              <a:ext cx="15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858" name="Freeform 130"/>
            <p:cNvSpPr>
              <a:spLocks/>
            </p:cNvSpPr>
            <p:nvPr/>
          </p:nvSpPr>
          <p:spPr bwMode="auto">
            <a:xfrm>
              <a:off x="3891" y="2736"/>
              <a:ext cx="431" cy="1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2"/>
                </a:cxn>
                <a:cxn ang="0">
                  <a:pos x="391" y="192"/>
                </a:cxn>
                <a:cxn ang="0">
                  <a:pos x="391" y="64"/>
                </a:cxn>
                <a:cxn ang="0">
                  <a:pos x="430" y="0"/>
                </a:cxn>
              </a:cxnLst>
              <a:rect l="0" t="0" r="r" b="b"/>
              <a:pathLst>
                <a:path w="431" h="193">
                  <a:moveTo>
                    <a:pt x="0" y="0"/>
                  </a:moveTo>
                  <a:lnTo>
                    <a:pt x="0" y="192"/>
                  </a:lnTo>
                  <a:lnTo>
                    <a:pt x="391" y="192"/>
                  </a:lnTo>
                  <a:lnTo>
                    <a:pt x="391" y="64"/>
                  </a:lnTo>
                  <a:lnTo>
                    <a:pt x="43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859" name="Line 131"/>
            <p:cNvSpPr>
              <a:spLocks noChangeShapeType="1"/>
            </p:cNvSpPr>
            <p:nvPr/>
          </p:nvSpPr>
          <p:spPr bwMode="auto">
            <a:xfrm>
              <a:off x="3385" y="2832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860" name="Freeform 132"/>
            <p:cNvSpPr>
              <a:spLocks/>
            </p:cNvSpPr>
            <p:nvPr/>
          </p:nvSpPr>
          <p:spPr bwMode="auto">
            <a:xfrm>
              <a:off x="3478" y="2731"/>
              <a:ext cx="337" cy="278"/>
            </a:xfrm>
            <a:custGeom>
              <a:avLst/>
              <a:gdLst/>
              <a:ahLst/>
              <a:cxnLst>
                <a:cxn ang="0">
                  <a:pos x="0" y="101"/>
                </a:cxn>
                <a:cxn ang="0">
                  <a:pos x="0" y="277"/>
                </a:cxn>
                <a:cxn ang="0">
                  <a:pos x="294" y="277"/>
                </a:cxn>
                <a:cxn ang="0">
                  <a:pos x="294" y="90"/>
                </a:cxn>
                <a:cxn ang="0">
                  <a:pos x="336" y="0"/>
                </a:cxn>
              </a:cxnLst>
              <a:rect l="0" t="0" r="r" b="b"/>
              <a:pathLst>
                <a:path w="337" h="278">
                  <a:moveTo>
                    <a:pt x="0" y="101"/>
                  </a:moveTo>
                  <a:lnTo>
                    <a:pt x="0" y="277"/>
                  </a:lnTo>
                  <a:lnTo>
                    <a:pt x="294" y="277"/>
                  </a:lnTo>
                  <a:lnTo>
                    <a:pt x="294" y="90"/>
                  </a:lnTo>
                  <a:lnTo>
                    <a:pt x="33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8" name="Group 133"/>
            <p:cNvGrpSpPr>
              <a:grpSpLocks/>
            </p:cNvGrpSpPr>
            <p:nvPr/>
          </p:nvGrpSpPr>
          <p:grpSpPr bwMode="auto">
            <a:xfrm>
              <a:off x="3032" y="2944"/>
              <a:ext cx="2096" cy="513"/>
              <a:chOff x="3032" y="2944"/>
              <a:chExt cx="2096" cy="513"/>
            </a:xfrm>
          </p:grpSpPr>
          <p:grpSp>
            <p:nvGrpSpPr>
              <p:cNvPr id="29" name="Group 134"/>
              <p:cNvGrpSpPr>
                <a:grpSpLocks/>
              </p:cNvGrpSpPr>
              <p:nvPr/>
            </p:nvGrpSpPr>
            <p:grpSpPr bwMode="auto">
              <a:xfrm>
                <a:off x="3965" y="2944"/>
                <a:ext cx="225" cy="481"/>
                <a:chOff x="3965" y="2944"/>
                <a:chExt cx="225" cy="481"/>
              </a:xfrm>
            </p:grpSpPr>
            <p:sp>
              <p:nvSpPr>
                <p:cNvPr id="2761863" name="Freeform 135"/>
                <p:cNvSpPr>
                  <a:spLocks/>
                </p:cNvSpPr>
                <p:nvPr/>
              </p:nvSpPr>
              <p:spPr bwMode="auto">
                <a:xfrm>
                  <a:off x="3977" y="2944"/>
                  <a:ext cx="213" cy="481"/>
                </a:xfrm>
                <a:custGeom>
                  <a:avLst/>
                  <a:gdLst/>
                  <a:ahLst/>
                  <a:cxnLst>
                    <a:cxn ang="0">
                      <a:pos x="0" y="320"/>
                    </a:cxn>
                    <a:cxn ang="0">
                      <a:pos x="71" y="240"/>
                    </a:cxn>
                    <a:cxn ang="0">
                      <a:pos x="0" y="160"/>
                    </a:cxn>
                    <a:cxn ang="0">
                      <a:pos x="0" y="0"/>
                    </a:cxn>
                    <a:cxn ang="0">
                      <a:pos x="212" y="160"/>
                    </a:cxn>
                    <a:cxn ang="0">
                      <a:pos x="212" y="320"/>
                    </a:cxn>
                    <a:cxn ang="0">
                      <a:pos x="0" y="480"/>
                    </a:cxn>
                    <a:cxn ang="0">
                      <a:pos x="0" y="320"/>
                    </a:cxn>
                  </a:cxnLst>
                  <a:rect l="0" t="0" r="r" b="b"/>
                  <a:pathLst>
                    <a:path w="213" h="481">
                      <a:moveTo>
                        <a:pt x="0" y="320"/>
                      </a:moveTo>
                      <a:lnTo>
                        <a:pt x="71" y="240"/>
                      </a:lnTo>
                      <a:lnTo>
                        <a:pt x="0" y="160"/>
                      </a:lnTo>
                      <a:lnTo>
                        <a:pt x="0" y="0"/>
                      </a:lnTo>
                      <a:lnTo>
                        <a:pt x="212" y="160"/>
                      </a:lnTo>
                      <a:lnTo>
                        <a:pt x="212" y="320"/>
                      </a:lnTo>
                      <a:lnTo>
                        <a:pt x="0" y="480"/>
                      </a:lnTo>
                      <a:lnTo>
                        <a:pt x="0" y="32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1864" name="Rectangle 136"/>
                <p:cNvSpPr>
                  <a:spLocks noChangeArrowheads="1"/>
                </p:cNvSpPr>
                <p:nvPr/>
              </p:nvSpPr>
              <p:spPr bwMode="auto">
                <a:xfrm rot="5400000">
                  <a:off x="3878" y="3066"/>
                  <a:ext cx="384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600" b="1">
                      <a:solidFill>
                        <a:schemeClr val="tx1"/>
                      </a:solidFill>
                      <a:latin typeface="Times" pitchFamily="-65" charset="0"/>
                    </a:rPr>
                    <a:t>ALU</a:t>
                  </a:r>
                </a:p>
              </p:txBody>
            </p:sp>
          </p:grpSp>
          <p:grpSp>
            <p:nvGrpSpPr>
              <p:cNvPr id="30" name="Group 137"/>
              <p:cNvGrpSpPr>
                <a:grpSpLocks/>
              </p:cNvGrpSpPr>
              <p:nvPr/>
            </p:nvGrpSpPr>
            <p:grpSpPr bwMode="auto">
              <a:xfrm>
                <a:off x="3032" y="3040"/>
                <a:ext cx="359" cy="289"/>
                <a:chOff x="3032" y="3040"/>
                <a:chExt cx="359" cy="289"/>
              </a:xfrm>
            </p:grpSpPr>
            <p:sp>
              <p:nvSpPr>
                <p:cNvPr id="2761866" name="Rectangle 138"/>
                <p:cNvSpPr>
                  <a:spLocks noChangeArrowheads="1"/>
                </p:cNvSpPr>
                <p:nvPr/>
              </p:nvSpPr>
              <p:spPr bwMode="auto">
                <a:xfrm>
                  <a:off x="3032" y="3042"/>
                  <a:ext cx="292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600" b="1">
                      <a:solidFill>
                        <a:schemeClr val="tx1"/>
                      </a:solidFill>
                      <a:latin typeface="Times" pitchFamily="-65" charset="0"/>
                    </a:rPr>
                    <a:t>  I$</a:t>
                  </a:r>
                </a:p>
              </p:txBody>
            </p:sp>
            <p:grpSp>
              <p:nvGrpSpPr>
                <p:cNvPr id="31" name="Group 139"/>
                <p:cNvGrpSpPr>
                  <a:grpSpLocks/>
                </p:cNvGrpSpPr>
                <p:nvPr/>
              </p:nvGrpSpPr>
              <p:grpSpPr bwMode="auto">
                <a:xfrm>
                  <a:off x="3051" y="3040"/>
                  <a:ext cx="340" cy="289"/>
                  <a:chOff x="3051" y="3040"/>
                  <a:chExt cx="340" cy="289"/>
                </a:xfrm>
              </p:grpSpPr>
              <p:sp>
                <p:nvSpPr>
                  <p:cNvPr id="2761868" name="Freeform 140"/>
                  <p:cNvSpPr>
                    <a:spLocks/>
                  </p:cNvSpPr>
                  <p:nvPr/>
                </p:nvSpPr>
                <p:spPr bwMode="auto">
                  <a:xfrm>
                    <a:off x="3051" y="3040"/>
                    <a:ext cx="170" cy="289"/>
                  </a:xfrm>
                  <a:custGeom>
                    <a:avLst/>
                    <a:gdLst/>
                    <a:ahLst/>
                    <a:cxnLst>
                      <a:cxn ang="0">
                        <a:pos x="169" y="0"/>
                      </a:cxn>
                      <a:cxn ang="0">
                        <a:pos x="0" y="0"/>
                      </a:cxn>
                      <a:cxn ang="0">
                        <a:pos x="0" y="288"/>
                      </a:cxn>
                      <a:cxn ang="0">
                        <a:pos x="169" y="288"/>
                      </a:cxn>
                    </a:cxnLst>
                    <a:rect l="0" t="0" r="r" b="b"/>
                    <a:pathLst>
                      <a:path w="170" h="289">
                        <a:moveTo>
                          <a:pt x="169" y="0"/>
                        </a:moveTo>
                        <a:lnTo>
                          <a:pt x="0" y="0"/>
                        </a:lnTo>
                        <a:lnTo>
                          <a:pt x="0" y="288"/>
                        </a:lnTo>
                        <a:lnTo>
                          <a:pt x="169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61869" name="Freeform 141"/>
                  <p:cNvSpPr>
                    <a:spLocks/>
                  </p:cNvSpPr>
                  <p:nvPr/>
                </p:nvSpPr>
                <p:spPr bwMode="auto">
                  <a:xfrm>
                    <a:off x="3220" y="3040"/>
                    <a:ext cx="171" cy="289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70" y="0"/>
                      </a:cxn>
                      <a:cxn ang="0">
                        <a:pos x="170" y="288"/>
                      </a:cxn>
                      <a:cxn ang="0">
                        <a:pos x="0" y="288"/>
                      </a:cxn>
                    </a:cxnLst>
                    <a:rect l="0" t="0" r="r" b="b"/>
                    <a:pathLst>
                      <a:path w="171" h="289">
                        <a:moveTo>
                          <a:pt x="0" y="0"/>
                        </a:moveTo>
                        <a:lnTo>
                          <a:pt x="170" y="0"/>
                        </a:lnTo>
                        <a:lnTo>
                          <a:pt x="170" y="288"/>
                        </a:lnTo>
                        <a:lnTo>
                          <a:pt x="0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2761870" name="Rectangle 142"/>
              <p:cNvSpPr>
                <a:spLocks noChangeArrowheads="1"/>
              </p:cNvSpPr>
              <p:nvPr/>
            </p:nvSpPr>
            <p:spPr bwMode="auto">
              <a:xfrm>
                <a:off x="3492" y="3047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Reg</a:t>
                </a:r>
              </a:p>
            </p:txBody>
          </p:sp>
          <p:grpSp>
            <p:nvGrpSpPr>
              <p:cNvPr id="2761728" name="Group 143"/>
              <p:cNvGrpSpPr>
                <a:grpSpLocks/>
              </p:cNvGrpSpPr>
              <p:nvPr/>
            </p:nvGrpSpPr>
            <p:grpSpPr bwMode="auto">
              <a:xfrm>
                <a:off x="3511" y="3040"/>
                <a:ext cx="296" cy="289"/>
                <a:chOff x="3511" y="3040"/>
                <a:chExt cx="296" cy="289"/>
              </a:xfrm>
            </p:grpSpPr>
            <p:sp>
              <p:nvSpPr>
                <p:cNvPr id="2761872" name="Freeform 144"/>
                <p:cNvSpPr>
                  <a:spLocks/>
                </p:cNvSpPr>
                <p:nvPr/>
              </p:nvSpPr>
              <p:spPr bwMode="auto">
                <a:xfrm>
                  <a:off x="3511" y="3040"/>
                  <a:ext cx="149" cy="289"/>
                </a:xfrm>
                <a:custGeom>
                  <a:avLst/>
                  <a:gdLst/>
                  <a:ahLst/>
                  <a:cxnLst>
                    <a:cxn ang="0">
                      <a:pos x="148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8" y="288"/>
                    </a:cxn>
                  </a:cxnLst>
                  <a:rect l="0" t="0" r="r" b="b"/>
                  <a:pathLst>
                    <a:path w="149" h="289">
                      <a:moveTo>
                        <a:pt x="148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8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1873" name="Freeform 145"/>
                <p:cNvSpPr>
                  <a:spLocks/>
                </p:cNvSpPr>
                <p:nvPr/>
              </p:nvSpPr>
              <p:spPr bwMode="auto">
                <a:xfrm>
                  <a:off x="3659" y="3040"/>
                  <a:ext cx="148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7" y="0"/>
                    </a:cxn>
                    <a:cxn ang="0">
                      <a:pos x="147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8" h="289">
                      <a:moveTo>
                        <a:pt x="0" y="0"/>
                      </a:moveTo>
                      <a:lnTo>
                        <a:pt x="147" y="0"/>
                      </a:lnTo>
                      <a:lnTo>
                        <a:pt x="147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61874" name="Line 146"/>
              <p:cNvSpPr>
                <a:spLocks noChangeShapeType="1"/>
              </p:cNvSpPr>
              <p:nvPr/>
            </p:nvSpPr>
            <p:spPr bwMode="auto">
              <a:xfrm>
                <a:off x="3396" y="3184"/>
                <a:ext cx="9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75" name="Freeform 147"/>
              <p:cNvSpPr>
                <a:spLocks/>
              </p:cNvSpPr>
              <p:nvPr/>
            </p:nvSpPr>
            <p:spPr bwMode="auto">
              <a:xfrm>
                <a:off x="3458" y="3088"/>
                <a:ext cx="48" cy="97"/>
              </a:xfrm>
              <a:custGeom>
                <a:avLst/>
                <a:gdLst/>
                <a:ahLst/>
                <a:cxnLst>
                  <a:cxn ang="0">
                    <a:pos x="0" y="96"/>
                  </a:cxn>
                  <a:cxn ang="0">
                    <a:pos x="0" y="0"/>
                  </a:cxn>
                  <a:cxn ang="0">
                    <a:pos x="47" y="0"/>
                  </a:cxn>
                  <a:cxn ang="0">
                    <a:pos x="47" y="0"/>
                  </a:cxn>
                </a:cxnLst>
                <a:rect l="0" t="0" r="r" b="b"/>
                <a:pathLst>
                  <a:path w="48" h="97">
                    <a:moveTo>
                      <a:pt x="0" y="96"/>
                    </a:moveTo>
                    <a:lnTo>
                      <a:pt x="0" y="0"/>
                    </a:lnTo>
                    <a:lnTo>
                      <a:pt x="47" y="0"/>
                    </a:lnTo>
                    <a:lnTo>
                      <a:pt x="47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76" name="Line 148"/>
              <p:cNvSpPr>
                <a:spLocks noChangeShapeType="1"/>
              </p:cNvSpPr>
              <p:nvPr/>
            </p:nvSpPr>
            <p:spPr bwMode="auto">
              <a:xfrm>
                <a:off x="3812" y="3088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77" name="Rectangle 149"/>
              <p:cNvSpPr>
                <a:spLocks noChangeArrowheads="1"/>
              </p:cNvSpPr>
              <p:nvPr/>
            </p:nvSpPr>
            <p:spPr bwMode="auto">
              <a:xfrm>
                <a:off x="4309" y="3042"/>
                <a:ext cx="33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  D$</a:t>
                </a:r>
              </a:p>
            </p:txBody>
          </p:sp>
          <p:grpSp>
            <p:nvGrpSpPr>
              <p:cNvPr id="2761729" name="Group 150"/>
              <p:cNvGrpSpPr>
                <a:grpSpLocks/>
              </p:cNvGrpSpPr>
              <p:nvPr/>
            </p:nvGrpSpPr>
            <p:grpSpPr bwMode="auto">
              <a:xfrm>
                <a:off x="4360" y="3040"/>
                <a:ext cx="325" cy="289"/>
                <a:chOff x="4360" y="3040"/>
                <a:chExt cx="325" cy="289"/>
              </a:xfrm>
            </p:grpSpPr>
            <p:sp>
              <p:nvSpPr>
                <p:cNvPr id="2761879" name="Freeform 151"/>
                <p:cNvSpPr>
                  <a:spLocks/>
                </p:cNvSpPr>
                <p:nvPr/>
              </p:nvSpPr>
              <p:spPr bwMode="auto">
                <a:xfrm>
                  <a:off x="4360" y="3040"/>
                  <a:ext cx="162" cy="289"/>
                </a:xfrm>
                <a:custGeom>
                  <a:avLst/>
                  <a:gdLst/>
                  <a:ahLst/>
                  <a:cxnLst>
                    <a:cxn ang="0">
                      <a:pos x="16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61" y="288"/>
                    </a:cxn>
                  </a:cxnLst>
                  <a:rect l="0" t="0" r="r" b="b"/>
                  <a:pathLst>
                    <a:path w="162" h="289">
                      <a:moveTo>
                        <a:pt x="16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1880" name="Freeform 152"/>
                <p:cNvSpPr>
                  <a:spLocks/>
                </p:cNvSpPr>
                <p:nvPr/>
              </p:nvSpPr>
              <p:spPr bwMode="auto">
                <a:xfrm>
                  <a:off x="4521" y="3040"/>
                  <a:ext cx="164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63" y="0"/>
                    </a:cxn>
                    <a:cxn ang="0">
                      <a:pos x="163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64" h="289">
                      <a:moveTo>
                        <a:pt x="0" y="0"/>
                      </a:moveTo>
                      <a:lnTo>
                        <a:pt x="163" y="0"/>
                      </a:lnTo>
                      <a:lnTo>
                        <a:pt x="163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61881" name="Rectangle 153"/>
              <p:cNvSpPr>
                <a:spLocks noChangeArrowheads="1"/>
              </p:cNvSpPr>
              <p:nvPr/>
            </p:nvSpPr>
            <p:spPr bwMode="auto">
              <a:xfrm>
                <a:off x="4801" y="3042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Reg</a:t>
                </a:r>
              </a:p>
            </p:txBody>
          </p:sp>
          <p:grpSp>
            <p:nvGrpSpPr>
              <p:cNvPr id="2761731" name="Group 154"/>
              <p:cNvGrpSpPr>
                <a:grpSpLocks/>
              </p:cNvGrpSpPr>
              <p:nvPr/>
            </p:nvGrpSpPr>
            <p:grpSpPr bwMode="auto">
              <a:xfrm>
                <a:off x="4828" y="3040"/>
                <a:ext cx="284" cy="289"/>
                <a:chOff x="4828" y="3040"/>
                <a:chExt cx="284" cy="289"/>
              </a:xfrm>
            </p:grpSpPr>
            <p:sp>
              <p:nvSpPr>
                <p:cNvPr id="2761883" name="Freeform 155"/>
                <p:cNvSpPr>
                  <a:spLocks/>
                </p:cNvSpPr>
                <p:nvPr/>
              </p:nvSpPr>
              <p:spPr bwMode="auto">
                <a:xfrm>
                  <a:off x="4828" y="3040"/>
                  <a:ext cx="142" cy="289"/>
                </a:xfrm>
                <a:custGeom>
                  <a:avLst/>
                  <a:gdLst/>
                  <a:ahLst/>
                  <a:cxnLst>
                    <a:cxn ang="0">
                      <a:pos x="14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1" y="288"/>
                    </a:cxn>
                  </a:cxnLst>
                  <a:rect l="0" t="0" r="r" b="b"/>
                  <a:pathLst>
                    <a:path w="142" h="289">
                      <a:moveTo>
                        <a:pt x="14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1884" name="Freeform 156"/>
                <p:cNvSpPr>
                  <a:spLocks/>
                </p:cNvSpPr>
                <p:nvPr/>
              </p:nvSpPr>
              <p:spPr bwMode="auto">
                <a:xfrm>
                  <a:off x="4969" y="3040"/>
                  <a:ext cx="143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2" y="0"/>
                    </a:cxn>
                    <a:cxn ang="0">
                      <a:pos x="142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3" h="289">
                      <a:moveTo>
                        <a:pt x="0" y="0"/>
                      </a:moveTo>
                      <a:lnTo>
                        <a:pt x="142" y="0"/>
                      </a:lnTo>
                      <a:lnTo>
                        <a:pt x="142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61885" name="Line 157"/>
              <p:cNvSpPr>
                <a:spLocks noChangeShapeType="1"/>
              </p:cNvSpPr>
              <p:nvPr/>
            </p:nvSpPr>
            <p:spPr bwMode="auto">
              <a:xfrm>
                <a:off x="4681" y="3184"/>
                <a:ext cx="139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86" name="Line 158"/>
              <p:cNvSpPr>
                <a:spLocks noChangeShapeType="1"/>
              </p:cNvSpPr>
              <p:nvPr/>
            </p:nvSpPr>
            <p:spPr bwMode="auto">
              <a:xfrm>
                <a:off x="4197" y="3184"/>
                <a:ext cx="15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87" name="Freeform 159"/>
              <p:cNvSpPr>
                <a:spLocks/>
              </p:cNvSpPr>
              <p:nvPr/>
            </p:nvSpPr>
            <p:spPr bwMode="auto">
              <a:xfrm>
                <a:off x="4318" y="3184"/>
                <a:ext cx="431" cy="19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92"/>
                  </a:cxn>
                  <a:cxn ang="0">
                    <a:pos x="391" y="192"/>
                  </a:cxn>
                  <a:cxn ang="0">
                    <a:pos x="391" y="64"/>
                  </a:cxn>
                  <a:cxn ang="0">
                    <a:pos x="430" y="0"/>
                  </a:cxn>
                </a:cxnLst>
                <a:rect l="0" t="0" r="r" b="b"/>
                <a:pathLst>
                  <a:path w="431" h="193">
                    <a:moveTo>
                      <a:pt x="0" y="0"/>
                    </a:moveTo>
                    <a:lnTo>
                      <a:pt x="0" y="192"/>
                    </a:lnTo>
                    <a:lnTo>
                      <a:pt x="391" y="192"/>
                    </a:lnTo>
                    <a:lnTo>
                      <a:pt x="391" y="64"/>
                    </a:lnTo>
                    <a:lnTo>
                      <a:pt x="430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88" name="Line 160"/>
              <p:cNvSpPr>
                <a:spLocks noChangeShapeType="1"/>
              </p:cNvSpPr>
              <p:nvPr/>
            </p:nvSpPr>
            <p:spPr bwMode="auto">
              <a:xfrm>
                <a:off x="3812" y="3280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89" name="Freeform 161"/>
              <p:cNvSpPr>
                <a:spLocks/>
              </p:cNvSpPr>
              <p:nvPr/>
            </p:nvSpPr>
            <p:spPr bwMode="auto">
              <a:xfrm>
                <a:off x="3905" y="3179"/>
                <a:ext cx="337" cy="278"/>
              </a:xfrm>
              <a:custGeom>
                <a:avLst/>
                <a:gdLst/>
                <a:ahLst/>
                <a:cxnLst>
                  <a:cxn ang="0">
                    <a:pos x="0" y="101"/>
                  </a:cxn>
                  <a:cxn ang="0">
                    <a:pos x="0" y="277"/>
                  </a:cxn>
                  <a:cxn ang="0">
                    <a:pos x="294" y="277"/>
                  </a:cxn>
                  <a:cxn ang="0">
                    <a:pos x="294" y="90"/>
                  </a:cxn>
                  <a:cxn ang="0">
                    <a:pos x="336" y="0"/>
                  </a:cxn>
                </a:cxnLst>
                <a:rect l="0" t="0" r="r" b="b"/>
                <a:pathLst>
                  <a:path w="337" h="278">
                    <a:moveTo>
                      <a:pt x="0" y="101"/>
                    </a:moveTo>
                    <a:lnTo>
                      <a:pt x="0" y="277"/>
                    </a:lnTo>
                    <a:lnTo>
                      <a:pt x="294" y="277"/>
                    </a:lnTo>
                    <a:lnTo>
                      <a:pt x="294" y="90"/>
                    </a:lnTo>
                    <a:lnTo>
                      <a:pt x="336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61890" name="Rectangle 162"/>
            <p:cNvSpPr>
              <a:spLocks noChangeArrowheads="1"/>
            </p:cNvSpPr>
            <p:nvPr/>
          </p:nvSpPr>
          <p:spPr bwMode="auto">
            <a:xfrm>
              <a:off x="216" y="876"/>
              <a:ext cx="288" cy="301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I</a:t>
              </a:r>
            </a:p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n</a:t>
              </a:r>
            </a:p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s</a:t>
              </a:r>
            </a:p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t</a:t>
              </a:r>
            </a:p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r.</a:t>
              </a:r>
            </a:p>
            <a:p>
              <a:pPr algn="ctr"/>
              <a:endParaRPr lang="en-US" sz="2800" b="1">
                <a:solidFill>
                  <a:schemeClr val="tx1"/>
                </a:solidFill>
                <a:latin typeface="Arial" pitchFamily="-65" charset="0"/>
              </a:endParaRPr>
            </a:p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O</a:t>
              </a:r>
            </a:p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r</a:t>
              </a:r>
            </a:p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d</a:t>
              </a:r>
            </a:p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e</a:t>
              </a:r>
            </a:p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r</a:t>
              </a:r>
            </a:p>
          </p:txBody>
        </p:sp>
        <p:sp>
          <p:nvSpPr>
            <p:cNvPr id="2761891" name="Rectangle 163"/>
            <p:cNvSpPr>
              <a:spLocks noChangeArrowheads="1"/>
            </p:cNvSpPr>
            <p:nvPr/>
          </p:nvSpPr>
          <p:spPr bwMode="auto">
            <a:xfrm>
              <a:off x="1867" y="551"/>
              <a:ext cx="2168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Time (clock cycles)</a:t>
              </a:r>
            </a:p>
          </p:txBody>
        </p:sp>
      </p:grpSp>
      <p:sp>
        <p:nvSpPr>
          <p:cNvPr id="2761892" name="Line 164"/>
          <p:cNvSpPr>
            <a:spLocks noChangeShapeType="1"/>
          </p:cNvSpPr>
          <p:nvPr/>
        </p:nvSpPr>
        <p:spPr bwMode="auto">
          <a:xfrm>
            <a:off x="4305623" y="2497992"/>
            <a:ext cx="697200" cy="1484923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" name="Date Placeholder 16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69D0-E107-F24E-BE3E-68331C3BBF7B}" type="datetime1">
              <a:rPr lang="en-US" smtClean="0"/>
              <a:pPr/>
              <a:t>7/27/2011</a:t>
            </a:fld>
            <a:endParaRPr lang="en-US" dirty="0"/>
          </a:p>
        </p:txBody>
      </p:sp>
      <p:sp>
        <p:nvSpPr>
          <p:cNvPr id="165" name="Slide Number Placeholder 16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41</a:t>
            </a:fld>
            <a:endParaRPr lang="en-US" dirty="0"/>
          </a:p>
        </p:txBody>
      </p:sp>
      <p:sp>
        <p:nvSpPr>
          <p:cNvPr id="166" name="Footer Placeholder 16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#21</a:t>
            </a:r>
            <a:endParaRPr lang="en-US" dirty="0"/>
          </a:p>
        </p:txBody>
      </p:sp>
      <p:sp>
        <p:nvSpPr>
          <p:cNvPr id="167" name="TextBox 166"/>
          <p:cNvSpPr txBox="1"/>
          <p:nvPr/>
        </p:nvSpPr>
        <p:spPr>
          <a:xfrm>
            <a:off x="3358661" y="1732085"/>
            <a:ext cx="16441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</a:rPr>
              <a:t>forwarding</a:t>
            </a:r>
            <a:endParaRPr lang="en-US" sz="2000" b="1" dirty="0">
              <a:solidFill>
                <a:schemeClr val="tx2"/>
              </a:solidFill>
            </a:endParaRPr>
          </a:p>
        </p:txBody>
      </p:sp>
      <p:sp>
        <p:nvSpPr>
          <p:cNvPr id="168" name="Line 164"/>
          <p:cNvSpPr>
            <a:spLocks noChangeShapeType="1"/>
          </p:cNvSpPr>
          <p:nvPr/>
        </p:nvSpPr>
        <p:spPr bwMode="auto">
          <a:xfrm flipH="1">
            <a:off x="4369777" y="2523392"/>
            <a:ext cx="1248508" cy="145952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rgbClr val="FF0000"/>
              </a:solidFill>
            </a:endParaRPr>
          </a:p>
        </p:txBody>
      </p:sp>
      <p:sp>
        <p:nvSpPr>
          <p:cNvPr id="169" name="TextBox 168"/>
          <p:cNvSpPr txBox="1"/>
          <p:nvPr/>
        </p:nvSpPr>
        <p:spPr>
          <a:xfrm>
            <a:off x="5691554" y="2069123"/>
            <a:ext cx="19929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no forwarding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1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761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1892" grpId="0" animBg="1"/>
      <p:bldP spid="167" grpId="0"/>
      <p:bldP spid="168" grpId="0" animBg="1"/>
      <p:bldP spid="169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1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Sequence 3</a:t>
            </a:r>
            <a:endParaRPr lang="en-US" dirty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33400" y="1179513"/>
            <a:ext cx="7797800" cy="5302250"/>
            <a:chOff x="216" y="551"/>
            <a:chExt cx="4912" cy="3340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2624" y="1200"/>
              <a:ext cx="340" cy="289"/>
              <a:chOff x="2624" y="1200"/>
              <a:chExt cx="340" cy="289"/>
            </a:xfrm>
          </p:grpSpPr>
          <p:sp>
            <p:nvSpPr>
              <p:cNvPr id="2761734" name="Freeform 6"/>
              <p:cNvSpPr>
                <a:spLocks/>
              </p:cNvSpPr>
              <p:nvPr/>
            </p:nvSpPr>
            <p:spPr bwMode="auto">
              <a:xfrm>
                <a:off x="2624" y="1200"/>
                <a:ext cx="170" cy="289"/>
              </a:xfrm>
              <a:custGeom>
                <a:avLst/>
                <a:gdLst/>
                <a:ahLst/>
                <a:cxnLst>
                  <a:cxn ang="0">
                    <a:pos x="169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69" y="288"/>
                  </a:cxn>
                </a:cxnLst>
                <a:rect l="0" t="0" r="r" b="b"/>
                <a:pathLst>
                  <a:path w="170" h="289">
                    <a:moveTo>
                      <a:pt x="169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9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735" name="Freeform 7"/>
              <p:cNvSpPr>
                <a:spLocks/>
              </p:cNvSpPr>
              <p:nvPr/>
            </p:nvSpPr>
            <p:spPr bwMode="auto">
              <a:xfrm>
                <a:off x="2793" y="1200"/>
                <a:ext cx="171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0" y="0"/>
                  </a:cxn>
                  <a:cxn ang="0">
                    <a:pos x="170" y="288"/>
                  </a:cxn>
                  <a:cxn ang="0">
                    <a:pos x="0" y="288"/>
                  </a:cxn>
                </a:cxnLst>
                <a:rect l="0" t="0" r="r" b="b"/>
                <a:pathLst>
                  <a:path w="171" h="289">
                    <a:moveTo>
                      <a:pt x="0" y="0"/>
                    </a:moveTo>
                    <a:lnTo>
                      <a:pt x="170" y="0"/>
                    </a:lnTo>
                    <a:lnTo>
                      <a:pt x="170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" name="Group 8"/>
            <p:cNvGrpSpPr>
              <a:grpSpLocks/>
            </p:cNvGrpSpPr>
            <p:nvPr/>
          </p:nvGrpSpPr>
          <p:grpSpPr bwMode="auto">
            <a:xfrm>
              <a:off x="2624" y="2592"/>
              <a:ext cx="340" cy="289"/>
              <a:chOff x="2624" y="2592"/>
              <a:chExt cx="340" cy="289"/>
            </a:xfrm>
          </p:grpSpPr>
          <p:sp>
            <p:nvSpPr>
              <p:cNvPr id="2761737" name="Freeform 9"/>
              <p:cNvSpPr>
                <a:spLocks/>
              </p:cNvSpPr>
              <p:nvPr/>
            </p:nvSpPr>
            <p:spPr bwMode="auto">
              <a:xfrm>
                <a:off x="2624" y="2592"/>
                <a:ext cx="170" cy="289"/>
              </a:xfrm>
              <a:custGeom>
                <a:avLst/>
                <a:gdLst/>
                <a:ahLst/>
                <a:cxnLst>
                  <a:cxn ang="0">
                    <a:pos x="169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69" y="288"/>
                  </a:cxn>
                </a:cxnLst>
                <a:rect l="0" t="0" r="r" b="b"/>
                <a:pathLst>
                  <a:path w="170" h="289">
                    <a:moveTo>
                      <a:pt x="169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9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738" name="Freeform 10"/>
              <p:cNvSpPr>
                <a:spLocks/>
              </p:cNvSpPr>
              <p:nvPr/>
            </p:nvSpPr>
            <p:spPr bwMode="auto">
              <a:xfrm>
                <a:off x="2793" y="2592"/>
                <a:ext cx="171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0" y="0"/>
                  </a:cxn>
                  <a:cxn ang="0">
                    <a:pos x="170" y="288"/>
                  </a:cxn>
                  <a:cxn ang="0">
                    <a:pos x="0" y="288"/>
                  </a:cxn>
                </a:cxnLst>
                <a:rect l="0" t="0" r="r" b="b"/>
                <a:pathLst>
                  <a:path w="171" h="289">
                    <a:moveTo>
                      <a:pt x="0" y="0"/>
                    </a:moveTo>
                    <a:lnTo>
                      <a:pt x="170" y="0"/>
                    </a:lnTo>
                    <a:lnTo>
                      <a:pt x="170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61739" name="Rectangle 11"/>
            <p:cNvSpPr>
              <a:spLocks noChangeArrowheads="1"/>
            </p:cNvSpPr>
            <p:nvPr/>
          </p:nvSpPr>
          <p:spPr bwMode="auto">
            <a:xfrm>
              <a:off x="2605" y="2594"/>
              <a:ext cx="292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  I$</a:t>
              </a:r>
            </a:p>
          </p:txBody>
        </p:sp>
        <p:sp>
          <p:nvSpPr>
            <p:cNvPr id="2761740" name="Line 12"/>
            <p:cNvSpPr>
              <a:spLocks noChangeShapeType="1"/>
            </p:cNvSpPr>
            <p:nvPr/>
          </p:nvSpPr>
          <p:spPr bwMode="auto">
            <a:xfrm>
              <a:off x="584" y="1224"/>
              <a:ext cx="0" cy="203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741" name="Line 13"/>
            <p:cNvSpPr>
              <a:spLocks noChangeShapeType="1"/>
            </p:cNvSpPr>
            <p:nvPr/>
          </p:nvSpPr>
          <p:spPr bwMode="auto">
            <a:xfrm>
              <a:off x="984" y="840"/>
              <a:ext cx="397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742" name="Rectangle 14"/>
            <p:cNvSpPr>
              <a:spLocks noChangeArrowheads="1"/>
            </p:cNvSpPr>
            <p:nvPr/>
          </p:nvSpPr>
          <p:spPr bwMode="auto">
            <a:xfrm>
              <a:off x="579" y="1302"/>
              <a:ext cx="658" cy="32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 dirty="0" err="1" smtClean="0">
                  <a:solidFill>
                    <a:schemeClr val="tx1"/>
                  </a:solidFill>
                  <a:latin typeface="Courier" pitchFamily="-65" charset="0"/>
                </a:rPr>
                <a:t>addi</a:t>
              </a:r>
              <a:endParaRPr lang="en-US" sz="2800" b="1" dirty="0">
                <a:solidFill>
                  <a:schemeClr val="tx1"/>
                </a:solidFill>
                <a:latin typeface="Arial" pitchFamily="-65" charset="0"/>
              </a:endParaRPr>
            </a:p>
          </p:txBody>
        </p:sp>
        <p:sp>
          <p:nvSpPr>
            <p:cNvPr id="2761743" name="Rectangle 15"/>
            <p:cNvSpPr>
              <a:spLocks noChangeArrowheads="1"/>
            </p:cNvSpPr>
            <p:nvPr/>
          </p:nvSpPr>
          <p:spPr bwMode="auto">
            <a:xfrm>
              <a:off x="563" y="1718"/>
              <a:ext cx="658" cy="32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 dirty="0" err="1" smtClean="0">
                  <a:latin typeface="Courier" pitchFamily="-65" charset="0"/>
                </a:rPr>
                <a:t>addi</a:t>
              </a:r>
              <a:endParaRPr lang="en-US" sz="2800" b="1" dirty="0">
                <a:solidFill>
                  <a:schemeClr val="tx1"/>
                </a:solidFill>
                <a:latin typeface="Arial" pitchFamily="-65" charset="0"/>
              </a:endParaRPr>
            </a:p>
          </p:txBody>
        </p:sp>
        <p:sp>
          <p:nvSpPr>
            <p:cNvPr id="2761744" name="Rectangle 16"/>
            <p:cNvSpPr>
              <a:spLocks noChangeArrowheads="1"/>
            </p:cNvSpPr>
            <p:nvPr/>
          </p:nvSpPr>
          <p:spPr bwMode="auto">
            <a:xfrm>
              <a:off x="555" y="2182"/>
              <a:ext cx="658" cy="32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 dirty="0" err="1" smtClean="0">
                  <a:latin typeface="Courier" pitchFamily="-65" charset="0"/>
                </a:rPr>
                <a:t>addi</a:t>
              </a:r>
              <a:endParaRPr lang="en-US" sz="2800" b="1" dirty="0">
                <a:solidFill>
                  <a:schemeClr val="tx1"/>
                </a:solidFill>
                <a:latin typeface="Arial" pitchFamily="-65" charset="0"/>
              </a:endParaRPr>
            </a:p>
          </p:txBody>
        </p:sp>
        <p:sp>
          <p:nvSpPr>
            <p:cNvPr id="2761745" name="Rectangle 17"/>
            <p:cNvSpPr>
              <a:spLocks noChangeArrowheads="1"/>
            </p:cNvSpPr>
            <p:nvPr/>
          </p:nvSpPr>
          <p:spPr bwMode="auto">
            <a:xfrm>
              <a:off x="598" y="2612"/>
              <a:ext cx="658" cy="32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 dirty="0" err="1" smtClean="0">
                  <a:latin typeface="Courier" pitchFamily="-65" charset="0"/>
                </a:rPr>
                <a:t>addi</a:t>
              </a:r>
              <a:endParaRPr lang="en-US" sz="2800" b="1" dirty="0">
                <a:solidFill>
                  <a:schemeClr val="tx1"/>
                </a:solidFill>
                <a:latin typeface="Arial" pitchFamily="-65" charset="0"/>
              </a:endParaRPr>
            </a:p>
          </p:txBody>
        </p:sp>
        <p:sp>
          <p:nvSpPr>
            <p:cNvPr id="2761746" name="Rectangle 18"/>
            <p:cNvSpPr>
              <a:spLocks noChangeArrowheads="1"/>
            </p:cNvSpPr>
            <p:nvPr/>
          </p:nvSpPr>
          <p:spPr bwMode="auto">
            <a:xfrm>
              <a:off x="587" y="3067"/>
              <a:ext cx="658" cy="32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 dirty="0" err="1" smtClean="0">
                  <a:latin typeface="Courier" pitchFamily="-65" charset="0"/>
                </a:rPr>
                <a:t>addi</a:t>
              </a:r>
              <a:endParaRPr lang="en-US" sz="2800" b="1" dirty="0">
                <a:solidFill>
                  <a:schemeClr val="tx1"/>
                </a:solidFill>
                <a:latin typeface="Arial" pitchFamily="-65" charset="0"/>
              </a:endParaRPr>
            </a:p>
          </p:txBody>
        </p:sp>
        <p:sp>
          <p:nvSpPr>
            <p:cNvPr id="2761747" name="Line 19"/>
            <p:cNvSpPr>
              <a:spLocks noChangeShapeType="1"/>
            </p:cNvSpPr>
            <p:nvPr/>
          </p:nvSpPr>
          <p:spPr bwMode="auto">
            <a:xfrm>
              <a:off x="1728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748" name="Line 20"/>
            <p:cNvSpPr>
              <a:spLocks noChangeShapeType="1"/>
            </p:cNvSpPr>
            <p:nvPr/>
          </p:nvSpPr>
          <p:spPr bwMode="auto">
            <a:xfrm>
              <a:off x="2160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749" name="Line 21"/>
            <p:cNvSpPr>
              <a:spLocks noChangeShapeType="1"/>
            </p:cNvSpPr>
            <p:nvPr/>
          </p:nvSpPr>
          <p:spPr bwMode="auto">
            <a:xfrm>
              <a:off x="2592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750" name="Line 22"/>
            <p:cNvSpPr>
              <a:spLocks noChangeShapeType="1"/>
            </p:cNvSpPr>
            <p:nvPr/>
          </p:nvSpPr>
          <p:spPr bwMode="auto">
            <a:xfrm>
              <a:off x="3024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751" name="Line 23"/>
            <p:cNvSpPr>
              <a:spLocks noChangeShapeType="1"/>
            </p:cNvSpPr>
            <p:nvPr/>
          </p:nvSpPr>
          <p:spPr bwMode="auto">
            <a:xfrm>
              <a:off x="3456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752" name="Line 24"/>
            <p:cNvSpPr>
              <a:spLocks noChangeShapeType="1"/>
            </p:cNvSpPr>
            <p:nvPr/>
          </p:nvSpPr>
          <p:spPr bwMode="auto">
            <a:xfrm>
              <a:off x="3888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753" name="Line 25"/>
            <p:cNvSpPr>
              <a:spLocks noChangeShapeType="1"/>
            </p:cNvSpPr>
            <p:nvPr/>
          </p:nvSpPr>
          <p:spPr bwMode="auto">
            <a:xfrm>
              <a:off x="4320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754" name="Line 26"/>
            <p:cNvSpPr>
              <a:spLocks noChangeShapeType="1"/>
            </p:cNvSpPr>
            <p:nvPr/>
          </p:nvSpPr>
          <p:spPr bwMode="auto">
            <a:xfrm>
              <a:off x="4752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5" name="Group 27"/>
            <p:cNvGrpSpPr>
              <a:grpSpLocks/>
            </p:cNvGrpSpPr>
            <p:nvPr/>
          </p:nvGrpSpPr>
          <p:grpSpPr bwMode="auto">
            <a:xfrm>
              <a:off x="2257" y="1152"/>
              <a:ext cx="225" cy="481"/>
              <a:chOff x="2257" y="1152"/>
              <a:chExt cx="225" cy="481"/>
            </a:xfrm>
          </p:grpSpPr>
          <p:sp>
            <p:nvSpPr>
              <p:cNvPr id="2761756" name="Freeform 28"/>
              <p:cNvSpPr>
                <a:spLocks/>
              </p:cNvSpPr>
              <p:nvPr/>
            </p:nvSpPr>
            <p:spPr bwMode="auto">
              <a:xfrm>
                <a:off x="2269" y="1152"/>
                <a:ext cx="213" cy="481"/>
              </a:xfrm>
              <a:custGeom>
                <a:avLst/>
                <a:gdLst/>
                <a:ahLst/>
                <a:cxnLst>
                  <a:cxn ang="0">
                    <a:pos x="0" y="320"/>
                  </a:cxn>
                  <a:cxn ang="0">
                    <a:pos x="71" y="240"/>
                  </a:cxn>
                  <a:cxn ang="0">
                    <a:pos x="0" y="160"/>
                  </a:cxn>
                  <a:cxn ang="0">
                    <a:pos x="0" y="0"/>
                  </a:cxn>
                  <a:cxn ang="0">
                    <a:pos x="212" y="160"/>
                  </a:cxn>
                  <a:cxn ang="0">
                    <a:pos x="212" y="320"/>
                  </a:cxn>
                  <a:cxn ang="0">
                    <a:pos x="0" y="480"/>
                  </a:cxn>
                  <a:cxn ang="0">
                    <a:pos x="0" y="320"/>
                  </a:cxn>
                </a:cxnLst>
                <a:rect l="0" t="0" r="r" b="b"/>
                <a:pathLst>
                  <a:path w="213" h="481">
                    <a:moveTo>
                      <a:pt x="0" y="320"/>
                    </a:moveTo>
                    <a:lnTo>
                      <a:pt x="71" y="240"/>
                    </a:lnTo>
                    <a:lnTo>
                      <a:pt x="0" y="160"/>
                    </a:lnTo>
                    <a:lnTo>
                      <a:pt x="0" y="0"/>
                    </a:lnTo>
                    <a:lnTo>
                      <a:pt x="212" y="160"/>
                    </a:lnTo>
                    <a:lnTo>
                      <a:pt x="212" y="320"/>
                    </a:lnTo>
                    <a:lnTo>
                      <a:pt x="0" y="480"/>
                    </a:lnTo>
                    <a:lnTo>
                      <a:pt x="0" y="32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757" name="Rectangle 29"/>
              <p:cNvSpPr>
                <a:spLocks noChangeArrowheads="1"/>
              </p:cNvSpPr>
              <p:nvPr/>
            </p:nvSpPr>
            <p:spPr bwMode="auto">
              <a:xfrm rot="5400000">
                <a:off x="2170" y="1274"/>
                <a:ext cx="38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ALU</a:t>
                </a:r>
              </a:p>
            </p:txBody>
          </p:sp>
        </p:grpSp>
        <p:grpSp>
          <p:nvGrpSpPr>
            <p:cNvPr id="6" name="Group 30"/>
            <p:cNvGrpSpPr>
              <a:grpSpLocks/>
            </p:cNvGrpSpPr>
            <p:nvPr/>
          </p:nvGrpSpPr>
          <p:grpSpPr bwMode="auto">
            <a:xfrm>
              <a:off x="1324" y="1248"/>
              <a:ext cx="359" cy="289"/>
              <a:chOff x="1324" y="1248"/>
              <a:chExt cx="359" cy="289"/>
            </a:xfrm>
          </p:grpSpPr>
          <p:sp>
            <p:nvSpPr>
              <p:cNvPr id="2761759" name="Rectangle 31"/>
              <p:cNvSpPr>
                <a:spLocks noChangeArrowheads="1"/>
              </p:cNvSpPr>
              <p:nvPr/>
            </p:nvSpPr>
            <p:spPr bwMode="auto">
              <a:xfrm>
                <a:off x="1324" y="1250"/>
                <a:ext cx="292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  I$</a:t>
                </a:r>
              </a:p>
            </p:txBody>
          </p:sp>
          <p:grpSp>
            <p:nvGrpSpPr>
              <p:cNvPr id="7" name="Group 32"/>
              <p:cNvGrpSpPr>
                <a:grpSpLocks/>
              </p:cNvGrpSpPr>
              <p:nvPr/>
            </p:nvGrpSpPr>
            <p:grpSpPr bwMode="auto">
              <a:xfrm>
                <a:off x="1343" y="1248"/>
                <a:ext cx="340" cy="289"/>
                <a:chOff x="1343" y="1248"/>
                <a:chExt cx="340" cy="289"/>
              </a:xfrm>
            </p:grpSpPr>
            <p:sp>
              <p:nvSpPr>
                <p:cNvPr id="2761761" name="Freeform 33"/>
                <p:cNvSpPr>
                  <a:spLocks/>
                </p:cNvSpPr>
                <p:nvPr/>
              </p:nvSpPr>
              <p:spPr bwMode="auto">
                <a:xfrm>
                  <a:off x="1343" y="1248"/>
                  <a:ext cx="170" cy="289"/>
                </a:xfrm>
                <a:custGeom>
                  <a:avLst/>
                  <a:gdLst/>
                  <a:ahLst/>
                  <a:cxnLst>
                    <a:cxn ang="0">
                      <a:pos x="169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69" y="288"/>
                    </a:cxn>
                  </a:cxnLst>
                  <a:rect l="0" t="0" r="r" b="b"/>
                  <a:pathLst>
                    <a:path w="170" h="289">
                      <a:moveTo>
                        <a:pt x="169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9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1762" name="Freeform 34"/>
                <p:cNvSpPr>
                  <a:spLocks/>
                </p:cNvSpPr>
                <p:nvPr/>
              </p:nvSpPr>
              <p:spPr bwMode="auto">
                <a:xfrm>
                  <a:off x="1512" y="1248"/>
                  <a:ext cx="171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70" y="0"/>
                    </a:cxn>
                    <a:cxn ang="0">
                      <a:pos x="170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71" h="289">
                      <a:moveTo>
                        <a:pt x="0" y="0"/>
                      </a:moveTo>
                      <a:lnTo>
                        <a:pt x="170" y="0"/>
                      </a:lnTo>
                      <a:lnTo>
                        <a:pt x="170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761763" name="Rectangle 35"/>
            <p:cNvSpPr>
              <a:spLocks noChangeArrowheads="1"/>
            </p:cNvSpPr>
            <p:nvPr/>
          </p:nvSpPr>
          <p:spPr bwMode="auto">
            <a:xfrm>
              <a:off x="1784" y="1255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grpSp>
          <p:nvGrpSpPr>
            <p:cNvPr id="8" name="Group 36"/>
            <p:cNvGrpSpPr>
              <a:grpSpLocks/>
            </p:cNvGrpSpPr>
            <p:nvPr/>
          </p:nvGrpSpPr>
          <p:grpSpPr bwMode="auto">
            <a:xfrm>
              <a:off x="1803" y="1248"/>
              <a:ext cx="296" cy="289"/>
              <a:chOff x="1803" y="1248"/>
              <a:chExt cx="296" cy="289"/>
            </a:xfrm>
          </p:grpSpPr>
          <p:sp>
            <p:nvSpPr>
              <p:cNvPr id="2761765" name="Freeform 37"/>
              <p:cNvSpPr>
                <a:spLocks/>
              </p:cNvSpPr>
              <p:nvPr/>
            </p:nvSpPr>
            <p:spPr bwMode="auto">
              <a:xfrm>
                <a:off x="1803" y="1248"/>
                <a:ext cx="149" cy="289"/>
              </a:xfrm>
              <a:custGeom>
                <a:avLst/>
                <a:gdLst/>
                <a:ahLst/>
                <a:cxnLst>
                  <a:cxn ang="0">
                    <a:pos x="148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8" y="288"/>
                  </a:cxn>
                </a:cxnLst>
                <a:rect l="0" t="0" r="r" b="b"/>
                <a:pathLst>
                  <a:path w="149" h="289">
                    <a:moveTo>
                      <a:pt x="148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8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766" name="Freeform 38"/>
              <p:cNvSpPr>
                <a:spLocks/>
              </p:cNvSpPr>
              <p:nvPr/>
            </p:nvSpPr>
            <p:spPr bwMode="auto">
              <a:xfrm>
                <a:off x="1951" y="1248"/>
                <a:ext cx="148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7" y="0"/>
                  </a:cxn>
                  <a:cxn ang="0">
                    <a:pos x="147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8" h="289">
                    <a:moveTo>
                      <a:pt x="0" y="0"/>
                    </a:moveTo>
                    <a:lnTo>
                      <a:pt x="147" y="0"/>
                    </a:lnTo>
                    <a:lnTo>
                      <a:pt x="147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61767" name="Line 39"/>
            <p:cNvSpPr>
              <a:spLocks noChangeShapeType="1"/>
            </p:cNvSpPr>
            <p:nvPr/>
          </p:nvSpPr>
          <p:spPr bwMode="auto">
            <a:xfrm>
              <a:off x="1688" y="1392"/>
              <a:ext cx="9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768" name="Freeform 40"/>
            <p:cNvSpPr>
              <a:spLocks/>
            </p:cNvSpPr>
            <p:nvPr/>
          </p:nvSpPr>
          <p:spPr bwMode="auto">
            <a:xfrm>
              <a:off x="1750" y="1296"/>
              <a:ext cx="48" cy="97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0" y="0"/>
                </a:cxn>
                <a:cxn ang="0">
                  <a:pos x="47" y="0"/>
                </a:cxn>
                <a:cxn ang="0">
                  <a:pos x="47" y="0"/>
                </a:cxn>
              </a:cxnLst>
              <a:rect l="0" t="0" r="r" b="b"/>
              <a:pathLst>
                <a:path w="48" h="97">
                  <a:moveTo>
                    <a:pt x="0" y="96"/>
                  </a:moveTo>
                  <a:lnTo>
                    <a:pt x="0" y="0"/>
                  </a:lnTo>
                  <a:lnTo>
                    <a:pt x="47" y="0"/>
                  </a:lnTo>
                  <a:lnTo>
                    <a:pt x="47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769" name="Line 41"/>
            <p:cNvSpPr>
              <a:spLocks noChangeShapeType="1"/>
            </p:cNvSpPr>
            <p:nvPr/>
          </p:nvSpPr>
          <p:spPr bwMode="auto">
            <a:xfrm>
              <a:off x="2104" y="1296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770" name="Rectangle 42"/>
            <p:cNvSpPr>
              <a:spLocks noChangeArrowheads="1"/>
            </p:cNvSpPr>
            <p:nvPr/>
          </p:nvSpPr>
          <p:spPr bwMode="auto">
            <a:xfrm>
              <a:off x="2601" y="1250"/>
              <a:ext cx="334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  D$</a:t>
              </a:r>
            </a:p>
          </p:txBody>
        </p:sp>
        <p:sp>
          <p:nvSpPr>
            <p:cNvPr id="2761771" name="Rectangle 43"/>
            <p:cNvSpPr>
              <a:spLocks noChangeArrowheads="1"/>
            </p:cNvSpPr>
            <p:nvPr/>
          </p:nvSpPr>
          <p:spPr bwMode="auto">
            <a:xfrm>
              <a:off x="3093" y="1250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 dirty="0" err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  <a:endParaRPr lang="en-US" sz="1600" b="1" dirty="0">
                <a:solidFill>
                  <a:schemeClr val="tx1"/>
                </a:solidFill>
                <a:latin typeface="Times" pitchFamily="-65" charset="0"/>
              </a:endParaRPr>
            </a:p>
          </p:txBody>
        </p:sp>
        <p:grpSp>
          <p:nvGrpSpPr>
            <p:cNvPr id="9" name="Group 44"/>
            <p:cNvGrpSpPr>
              <a:grpSpLocks/>
            </p:cNvGrpSpPr>
            <p:nvPr/>
          </p:nvGrpSpPr>
          <p:grpSpPr bwMode="auto">
            <a:xfrm>
              <a:off x="3120" y="1248"/>
              <a:ext cx="284" cy="289"/>
              <a:chOff x="3120" y="1248"/>
              <a:chExt cx="284" cy="289"/>
            </a:xfrm>
          </p:grpSpPr>
          <p:sp>
            <p:nvSpPr>
              <p:cNvPr id="2761773" name="Freeform 45"/>
              <p:cNvSpPr>
                <a:spLocks/>
              </p:cNvSpPr>
              <p:nvPr/>
            </p:nvSpPr>
            <p:spPr bwMode="auto">
              <a:xfrm>
                <a:off x="3120" y="1248"/>
                <a:ext cx="142" cy="289"/>
              </a:xfrm>
              <a:custGeom>
                <a:avLst/>
                <a:gdLst/>
                <a:ahLst/>
                <a:cxnLst>
                  <a:cxn ang="0">
                    <a:pos x="14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1" y="288"/>
                  </a:cxn>
                </a:cxnLst>
                <a:rect l="0" t="0" r="r" b="b"/>
                <a:pathLst>
                  <a:path w="142" h="289">
                    <a:moveTo>
                      <a:pt x="14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1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774" name="Freeform 46"/>
              <p:cNvSpPr>
                <a:spLocks/>
              </p:cNvSpPr>
              <p:nvPr/>
            </p:nvSpPr>
            <p:spPr bwMode="auto">
              <a:xfrm>
                <a:off x="3261" y="1248"/>
                <a:ext cx="143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2" y="0"/>
                  </a:cxn>
                  <a:cxn ang="0">
                    <a:pos x="142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3" h="289">
                    <a:moveTo>
                      <a:pt x="0" y="0"/>
                    </a:moveTo>
                    <a:lnTo>
                      <a:pt x="142" y="0"/>
                    </a:lnTo>
                    <a:lnTo>
                      <a:pt x="142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61775" name="Line 47"/>
            <p:cNvSpPr>
              <a:spLocks noChangeShapeType="1"/>
            </p:cNvSpPr>
            <p:nvPr/>
          </p:nvSpPr>
          <p:spPr bwMode="auto">
            <a:xfrm>
              <a:off x="2973" y="1392"/>
              <a:ext cx="13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776" name="Line 48"/>
            <p:cNvSpPr>
              <a:spLocks noChangeShapeType="1"/>
            </p:cNvSpPr>
            <p:nvPr/>
          </p:nvSpPr>
          <p:spPr bwMode="auto">
            <a:xfrm>
              <a:off x="2489" y="1392"/>
              <a:ext cx="15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777" name="Freeform 49"/>
            <p:cNvSpPr>
              <a:spLocks/>
            </p:cNvSpPr>
            <p:nvPr/>
          </p:nvSpPr>
          <p:spPr bwMode="auto">
            <a:xfrm>
              <a:off x="2610" y="1392"/>
              <a:ext cx="431" cy="1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2"/>
                </a:cxn>
                <a:cxn ang="0">
                  <a:pos x="391" y="192"/>
                </a:cxn>
                <a:cxn ang="0">
                  <a:pos x="391" y="64"/>
                </a:cxn>
                <a:cxn ang="0">
                  <a:pos x="430" y="0"/>
                </a:cxn>
              </a:cxnLst>
              <a:rect l="0" t="0" r="r" b="b"/>
              <a:pathLst>
                <a:path w="431" h="193">
                  <a:moveTo>
                    <a:pt x="0" y="0"/>
                  </a:moveTo>
                  <a:lnTo>
                    <a:pt x="0" y="192"/>
                  </a:lnTo>
                  <a:lnTo>
                    <a:pt x="391" y="192"/>
                  </a:lnTo>
                  <a:lnTo>
                    <a:pt x="391" y="64"/>
                  </a:lnTo>
                  <a:lnTo>
                    <a:pt x="43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778" name="Line 50"/>
            <p:cNvSpPr>
              <a:spLocks noChangeShapeType="1"/>
            </p:cNvSpPr>
            <p:nvPr/>
          </p:nvSpPr>
          <p:spPr bwMode="auto">
            <a:xfrm>
              <a:off x="2104" y="1488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779" name="Freeform 51"/>
            <p:cNvSpPr>
              <a:spLocks/>
            </p:cNvSpPr>
            <p:nvPr/>
          </p:nvSpPr>
          <p:spPr bwMode="auto">
            <a:xfrm>
              <a:off x="2197" y="1387"/>
              <a:ext cx="337" cy="278"/>
            </a:xfrm>
            <a:custGeom>
              <a:avLst/>
              <a:gdLst/>
              <a:ahLst/>
              <a:cxnLst>
                <a:cxn ang="0">
                  <a:pos x="0" y="101"/>
                </a:cxn>
                <a:cxn ang="0">
                  <a:pos x="0" y="277"/>
                </a:cxn>
                <a:cxn ang="0">
                  <a:pos x="294" y="277"/>
                </a:cxn>
                <a:cxn ang="0">
                  <a:pos x="294" y="90"/>
                </a:cxn>
                <a:cxn ang="0">
                  <a:pos x="336" y="0"/>
                </a:cxn>
              </a:cxnLst>
              <a:rect l="0" t="0" r="r" b="b"/>
              <a:pathLst>
                <a:path w="337" h="278">
                  <a:moveTo>
                    <a:pt x="0" y="101"/>
                  </a:moveTo>
                  <a:lnTo>
                    <a:pt x="0" y="277"/>
                  </a:lnTo>
                  <a:lnTo>
                    <a:pt x="294" y="277"/>
                  </a:lnTo>
                  <a:lnTo>
                    <a:pt x="294" y="90"/>
                  </a:lnTo>
                  <a:lnTo>
                    <a:pt x="33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0" name="Group 52"/>
            <p:cNvGrpSpPr>
              <a:grpSpLocks/>
            </p:cNvGrpSpPr>
            <p:nvPr/>
          </p:nvGrpSpPr>
          <p:grpSpPr bwMode="auto">
            <a:xfrm>
              <a:off x="1751" y="1600"/>
              <a:ext cx="2096" cy="513"/>
              <a:chOff x="1751" y="1600"/>
              <a:chExt cx="2096" cy="513"/>
            </a:xfrm>
          </p:grpSpPr>
          <p:grpSp>
            <p:nvGrpSpPr>
              <p:cNvPr id="11" name="Group 53"/>
              <p:cNvGrpSpPr>
                <a:grpSpLocks/>
              </p:cNvGrpSpPr>
              <p:nvPr/>
            </p:nvGrpSpPr>
            <p:grpSpPr bwMode="auto">
              <a:xfrm>
                <a:off x="2684" y="1600"/>
                <a:ext cx="225" cy="481"/>
                <a:chOff x="2684" y="1600"/>
                <a:chExt cx="225" cy="481"/>
              </a:xfrm>
            </p:grpSpPr>
            <p:sp>
              <p:nvSpPr>
                <p:cNvPr id="2761782" name="Freeform 54"/>
                <p:cNvSpPr>
                  <a:spLocks/>
                </p:cNvSpPr>
                <p:nvPr/>
              </p:nvSpPr>
              <p:spPr bwMode="auto">
                <a:xfrm>
                  <a:off x="2696" y="1600"/>
                  <a:ext cx="213" cy="481"/>
                </a:xfrm>
                <a:custGeom>
                  <a:avLst/>
                  <a:gdLst/>
                  <a:ahLst/>
                  <a:cxnLst>
                    <a:cxn ang="0">
                      <a:pos x="0" y="320"/>
                    </a:cxn>
                    <a:cxn ang="0">
                      <a:pos x="71" y="240"/>
                    </a:cxn>
                    <a:cxn ang="0">
                      <a:pos x="0" y="160"/>
                    </a:cxn>
                    <a:cxn ang="0">
                      <a:pos x="0" y="0"/>
                    </a:cxn>
                    <a:cxn ang="0">
                      <a:pos x="212" y="160"/>
                    </a:cxn>
                    <a:cxn ang="0">
                      <a:pos x="212" y="320"/>
                    </a:cxn>
                    <a:cxn ang="0">
                      <a:pos x="0" y="480"/>
                    </a:cxn>
                    <a:cxn ang="0">
                      <a:pos x="0" y="320"/>
                    </a:cxn>
                  </a:cxnLst>
                  <a:rect l="0" t="0" r="r" b="b"/>
                  <a:pathLst>
                    <a:path w="213" h="481">
                      <a:moveTo>
                        <a:pt x="0" y="320"/>
                      </a:moveTo>
                      <a:lnTo>
                        <a:pt x="71" y="240"/>
                      </a:lnTo>
                      <a:lnTo>
                        <a:pt x="0" y="160"/>
                      </a:lnTo>
                      <a:lnTo>
                        <a:pt x="0" y="0"/>
                      </a:lnTo>
                      <a:lnTo>
                        <a:pt x="212" y="160"/>
                      </a:lnTo>
                      <a:lnTo>
                        <a:pt x="212" y="320"/>
                      </a:lnTo>
                      <a:lnTo>
                        <a:pt x="0" y="480"/>
                      </a:lnTo>
                      <a:lnTo>
                        <a:pt x="0" y="32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1783" name="Rectangle 55"/>
                <p:cNvSpPr>
                  <a:spLocks noChangeArrowheads="1"/>
                </p:cNvSpPr>
                <p:nvPr/>
              </p:nvSpPr>
              <p:spPr bwMode="auto">
                <a:xfrm rot="5400000">
                  <a:off x="2597" y="1722"/>
                  <a:ext cx="384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600" b="1">
                      <a:solidFill>
                        <a:schemeClr val="tx1"/>
                      </a:solidFill>
                      <a:latin typeface="Times" pitchFamily="-65" charset="0"/>
                    </a:rPr>
                    <a:t>ALU</a:t>
                  </a:r>
                </a:p>
              </p:txBody>
            </p:sp>
          </p:grpSp>
          <p:grpSp>
            <p:nvGrpSpPr>
              <p:cNvPr id="12" name="Group 56"/>
              <p:cNvGrpSpPr>
                <a:grpSpLocks/>
              </p:cNvGrpSpPr>
              <p:nvPr/>
            </p:nvGrpSpPr>
            <p:grpSpPr bwMode="auto">
              <a:xfrm>
                <a:off x="1751" y="1696"/>
                <a:ext cx="359" cy="289"/>
                <a:chOff x="1751" y="1696"/>
                <a:chExt cx="359" cy="289"/>
              </a:xfrm>
            </p:grpSpPr>
            <p:sp>
              <p:nvSpPr>
                <p:cNvPr id="2761785" name="Rectangle 57"/>
                <p:cNvSpPr>
                  <a:spLocks noChangeArrowheads="1"/>
                </p:cNvSpPr>
                <p:nvPr/>
              </p:nvSpPr>
              <p:spPr bwMode="auto">
                <a:xfrm>
                  <a:off x="1751" y="1698"/>
                  <a:ext cx="292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600" b="1">
                      <a:solidFill>
                        <a:schemeClr val="tx1"/>
                      </a:solidFill>
                      <a:latin typeface="Times" pitchFamily="-65" charset="0"/>
                    </a:rPr>
                    <a:t>  I$</a:t>
                  </a:r>
                </a:p>
              </p:txBody>
            </p:sp>
            <p:grpSp>
              <p:nvGrpSpPr>
                <p:cNvPr id="13" name="Group 58"/>
                <p:cNvGrpSpPr>
                  <a:grpSpLocks/>
                </p:cNvGrpSpPr>
                <p:nvPr/>
              </p:nvGrpSpPr>
              <p:grpSpPr bwMode="auto">
                <a:xfrm>
                  <a:off x="1770" y="1696"/>
                  <a:ext cx="340" cy="289"/>
                  <a:chOff x="1770" y="1696"/>
                  <a:chExt cx="340" cy="289"/>
                </a:xfrm>
              </p:grpSpPr>
              <p:sp>
                <p:nvSpPr>
                  <p:cNvPr id="2761787" name="Freeform 59"/>
                  <p:cNvSpPr>
                    <a:spLocks/>
                  </p:cNvSpPr>
                  <p:nvPr/>
                </p:nvSpPr>
                <p:spPr bwMode="auto">
                  <a:xfrm>
                    <a:off x="1770" y="1696"/>
                    <a:ext cx="170" cy="289"/>
                  </a:xfrm>
                  <a:custGeom>
                    <a:avLst/>
                    <a:gdLst/>
                    <a:ahLst/>
                    <a:cxnLst>
                      <a:cxn ang="0">
                        <a:pos x="169" y="0"/>
                      </a:cxn>
                      <a:cxn ang="0">
                        <a:pos x="0" y="0"/>
                      </a:cxn>
                      <a:cxn ang="0">
                        <a:pos x="0" y="288"/>
                      </a:cxn>
                      <a:cxn ang="0">
                        <a:pos x="169" y="288"/>
                      </a:cxn>
                    </a:cxnLst>
                    <a:rect l="0" t="0" r="r" b="b"/>
                    <a:pathLst>
                      <a:path w="170" h="289">
                        <a:moveTo>
                          <a:pt x="169" y="0"/>
                        </a:moveTo>
                        <a:lnTo>
                          <a:pt x="0" y="0"/>
                        </a:lnTo>
                        <a:lnTo>
                          <a:pt x="0" y="288"/>
                        </a:lnTo>
                        <a:lnTo>
                          <a:pt x="169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61788" name="Freeform 60"/>
                  <p:cNvSpPr>
                    <a:spLocks/>
                  </p:cNvSpPr>
                  <p:nvPr/>
                </p:nvSpPr>
                <p:spPr bwMode="auto">
                  <a:xfrm>
                    <a:off x="1939" y="1696"/>
                    <a:ext cx="171" cy="289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70" y="0"/>
                      </a:cxn>
                      <a:cxn ang="0">
                        <a:pos x="170" y="288"/>
                      </a:cxn>
                      <a:cxn ang="0">
                        <a:pos x="0" y="288"/>
                      </a:cxn>
                    </a:cxnLst>
                    <a:rect l="0" t="0" r="r" b="b"/>
                    <a:pathLst>
                      <a:path w="171" h="289">
                        <a:moveTo>
                          <a:pt x="0" y="0"/>
                        </a:moveTo>
                        <a:lnTo>
                          <a:pt x="170" y="0"/>
                        </a:lnTo>
                        <a:lnTo>
                          <a:pt x="170" y="288"/>
                        </a:lnTo>
                        <a:lnTo>
                          <a:pt x="0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2761789" name="Rectangle 61"/>
              <p:cNvSpPr>
                <a:spLocks noChangeArrowheads="1"/>
              </p:cNvSpPr>
              <p:nvPr/>
            </p:nvSpPr>
            <p:spPr bwMode="auto">
              <a:xfrm>
                <a:off x="2211" y="1703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Reg</a:t>
                </a:r>
              </a:p>
            </p:txBody>
          </p:sp>
          <p:grpSp>
            <p:nvGrpSpPr>
              <p:cNvPr id="14" name="Group 62"/>
              <p:cNvGrpSpPr>
                <a:grpSpLocks/>
              </p:cNvGrpSpPr>
              <p:nvPr/>
            </p:nvGrpSpPr>
            <p:grpSpPr bwMode="auto">
              <a:xfrm>
                <a:off x="2230" y="1696"/>
                <a:ext cx="296" cy="289"/>
                <a:chOff x="2230" y="1696"/>
                <a:chExt cx="296" cy="289"/>
              </a:xfrm>
            </p:grpSpPr>
            <p:sp>
              <p:nvSpPr>
                <p:cNvPr id="2761791" name="Freeform 63"/>
                <p:cNvSpPr>
                  <a:spLocks/>
                </p:cNvSpPr>
                <p:nvPr/>
              </p:nvSpPr>
              <p:spPr bwMode="auto">
                <a:xfrm>
                  <a:off x="2230" y="1696"/>
                  <a:ext cx="149" cy="289"/>
                </a:xfrm>
                <a:custGeom>
                  <a:avLst/>
                  <a:gdLst/>
                  <a:ahLst/>
                  <a:cxnLst>
                    <a:cxn ang="0">
                      <a:pos x="148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8" y="288"/>
                    </a:cxn>
                  </a:cxnLst>
                  <a:rect l="0" t="0" r="r" b="b"/>
                  <a:pathLst>
                    <a:path w="149" h="289">
                      <a:moveTo>
                        <a:pt x="148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8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1792" name="Freeform 64"/>
                <p:cNvSpPr>
                  <a:spLocks/>
                </p:cNvSpPr>
                <p:nvPr/>
              </p:nvSpPr>
              <p:spPr bwMode="auto">
                <a:xfrm>
                  <a:off x="2378" y="1696"/>
                  <a:ext cx="148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7" y="0"/>
                    </a:cxn>
                    <a:cxn ang="0">
                      <a:pos x="147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8" h="289">
                      <a:moveTo>
                        <a:pt x="0" y="0"/>
                      </a:moveTo>
                      <a:lnTo>
                        <a:pt x="147" y="0"/>
                      </a:lnTo>
                      <a:lnTo>
                        <a:pt x="147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61793" name="Line 65"/>
              <p:cNvSpPr>
                <a:spLocks noChangeShapeType="1"/>
              </p:cNvSpPr>
              <p:nvPr/>
            </p:nvSpPr>
            <p:spPr bwMode="auto">
              <a:xfrm>
                <a:off x="2115" y="1840"/>
                <a:ext cx="9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794" name="Freeform 66"/>
              <p:cNvSpPr>
                <a:spLocks/>
              </p:cNvSpPr>
              <p:nvPr/>
            </p:nvSpPr>
            <p:spPr bwMode="auto">
              <a:xfrm>
                <a:off x="2177" y="1744"/>
                <a:ext cx="48" cy="97"/>
              </a:xfrm>
              <a:custGeom>
                <a:avLst/>
                <a:gdLst/>
                <a:ahLst/>
                <a:cxnLst>
                  <a:cxn ang="0">
                    <a:pos x="0" y="96"/>
                  </a:cxn>
                  <a:cxn ang="0">
                    <a:pos x="0" y="0"/>
                  </a:cxn>
                  <a:cxn ang="0">
                    <a:pos x="47" y="0"/>
                  </a:cxn>
                  <a:cxn ang="0">
                    <a:pos x="47" y="0"/>
                  </a:cxn>
                </a:cxnLst>
                <a:rect l="0" t="0" r="r" b="b"/>
                <a:pathLst>
                  <a:path w="48" h="97">
                    <a:moveTo>
                      <a:pt x="0" y="96"/>
                    </a:moveTo>
                    <a:lnTo>
                      <a:pt x="0" y="0"/>
                    </a:lnTo>
                    <a:lnTo>
                      <a:pt x="47" y="0"/>
                    </a:lnTo>
                    <a:lnTo>
                      <a:pt x="47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795" name="Line 67"/>
              <p:cNvSpPr>
                <a:spLocks noChangeShapeType="1"/>
              </p:cNvSpPr>
              <p:nvPr/>
            </p:nvSpPr>
            <p:spPr bwMode="auto">
              <a:xfrm>
                <a:off x="2531" y="1744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796" name="Rectangle 68"/>
              <p:cNvSpPr>
                <a:spLocks noChangeArrowheads="1"/>
              </p:cNvSpPr>
              <p:nvPr/>
            </p:nvSpPr>
            <p:spPr bwMode="auto">
              <a:xfrm>
                <a:off x="3028" y="1698"/>
                <a:ext cx="33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  D$</a:t>
                </a:r>
              </a:p>
            </p:txBody>
          </p:sp>
          <p:grpSp>
            <p:nvGrpSpPr>
              <p:cNvPr id="15" name="Group 69"/>
              <p:cNvGrpSpPr>
                <a:grpSpLocks/>
              </p:cNvGrpSpPr>
              <p:nvPr/>
            </p:nvGrpSpPr>
            <p:grpSpPr bwMode="auto">
              <a:xfrm>
                <a:off x="3079" y="1696"/>
                <a:ext cx="325" cy="289"/>
                <a:chOff x="3079" y="1696"/>
                <a:chExt cx="325" cy="289"/>
              </a:xfrm>
            </p:grpSpPr>
            <p:sp>
              <p:nvSpPr>
                <p:cNvPr id="2761798" name="Freeform 70"/>
                <p:cNvSpPr>
                  <a:spLocks/>
                </p:cNvSpPr>
                <p:nvPr/>
              </p:nvSpPr>
              <p:spPr bwMode="auto">
                <a:xfrm>
                  <a:off x="3079" y="1696"/>
                  <a:ext cx="162" cy="289"/>
                </a:xfrm>
                <a:custGeom>
                  <a:avLst/>
                  <a:gdLst/>
                  <a:ahLst/>
                  <a:cxnLst>
                    <a:cxn ang="0">
                      <a:pos x="16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61" y="288"/>
                    </a:cxn>
                  </a:cxnLst>
                  <a:rect l="0" t="0" r="r" b="b"/>
                  <a:pathLst>
                    <a:path w="162" h="289">
                      <a:moveTo>
                        <a:pt x="16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1799" name="Freeform 71"/>
                <p:cNvSpPr>
                  <a:spLocks/>
                </p:cNvSpPr>
                <p:nvPr/>
              </p:nvSpPr>
              <p:spPr bwMode="auto">
                <a:xfrm>
                  <a:off x="3240" y="1696"/>
                  <a:ext cx="164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63" y="0"/>
                    </a:cxn>
                    <a:cxn ang="0">
                      <a:pos x="163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64" h="289">
                      <a:moveTo>
                        <a:pt x="0" y="0"/>
                      </a:moveTo>
                      <a:lnTo>
                        <a:pt x="163" y="0"/>
                      </a:lnTo>
                      <a:lnTo>
                        <a:pt x="163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61800" name="Rectangle 72"/>
              <p:cNvSpPr>
                <a:spLocks noChangeArrowheads="1"/>
              </p:cNvSpPr>
              <p:nvPr/>
            </p:nvSpPr>
            <p:spPr bwMode="auto">
              <a:xfrm>
                <a:off x="3520" y="1698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Reg</a:t>
                </a:r>
              </a:p>
            </p:txBody>
          </p:sp>
          <p:grpSp>
            <p:nvGrpSpPr>
              <p:cNvPr id="16" name="Group 73"/>
              <p:cNvGrpSpPr>
                <a:grpSpLocks/>
              </p:cNvGrpSpPr>
              <p:nvPr/>
            </p:nvGrpSpPr>
            <p:grpSpPr bwMode="auto">
              <a:xfrm>
                <a:off x="3547" y="1696"/>
                <a:ext cx="284" cy="289"/>
                <a:chOff x="3547" y="1696"/>
                <a:chExt cx="284" cy="289"/>
              </a:xfrm>
            </p:grpSpPr>
            <p:sp>
              <p:nvSpPr>
                <p:cNvPr id="2761802" name="Freeform 74"/>
                <p:cNvSpPr>
                  <a:spLocks/>
                </p:cNvSpPr>
                <p:nvPr/>
              </p:nvSpPr>
              <p:spPr bwMode="auto">
                <a:xfrm>
                  <a:off x="3547" y="1696"/>
                  <a:ext cx="142" cy="289"/>
                </a:xfrm>
                <a:custGeom>
                  <a:avLst/>
                  <a:gdLst/>
                  <a:ahLst/>
                  <a:cxnLst>
                    <a:cxn ang="0">
                      <a:pos x="14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1" y="288"/>
                    </a:cxn>
                  </a:cxnLst>
                  <a:rect l="0" t="0" r="r" b="b"/>
                  <a:pathLst>
                    <a:path w="142" h="289">
                      <a:moveTo>
                        <a:pt x="14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1803" name="Freeform 75"/>
                <p:cNvSpPr>
                  <a:spLocks/>
                </p:cNvSpPr>
                <p:nvPr/>
              </p:nvSpPr>
              <p:spPr bwMode="auto">
                <a:xfrm>
                  <a:off x="3688" y="1696"/>
                  <a:ext cx="143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2" y="0"/>
                    </a:cxn>
                    <a:cxn ang="0">
                      <a:pos x="142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3" h="289">
                      <a:moveTo>
                        <a:pt x="0" y="0"/>
                      </a:moveTo>
                      <a:lnTo>
                        <a:pt x="142" y="0"/>
                      </a:lnTo>
                      <a:lnTo>
                        <a:pt x="142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61804" name="Line 76"/>
              <p:cNvSpPr>
                <a:spLocks noChangeShapeType="1"/>
              </p:cNvSpPr>
              <p:nvPr/>
            </p:nvSpPr>
            <p:spPr bwMode="auto">
              <a:xfrm>
                <a:off x="3400" y="1840"/>
                <a:ext cx="139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05" name="Line 77"/>
              <p:cNvSpPr>
                <a:spLocks noChangeShapeType="1"/>
              </p:cNvSpPr>
              <p:nvPr/>
            </p:nvSpPr>
            <p:spPr bwMode="auto">
              <a:xfrm>
                <a:off x="2916" y="1840"/>
                <a:ext cx="15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06" name="Freeform 78"/>
              <p:cNvSpPr>
                <a:spLocks/>
              </p:cNvSpPr>
              <p:nvPr/>
            </p:nvSpPr>
            <p:spPr bwMode="auto">
              <a:xfrm>
                <a:off x="3037" y="1840"/>
                <a:ext cx="431" cy="19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92"/>
                  </a:cxn>
                  <a:cxn ang="0">
                    <a:pos x="391" y="192"/>
                  </a:cxn>
                  <a:cxn ang="0">
                    <a:pos x="391" y="64"/>
                  </a:cxn>
                  <a:cxn ang="0">
                    <a:pos x="430" y="0"/>
                  </a:cxn>
                </a:cxnLst>
                <a:rect l="0" t="0" r="r" b="b"/>
                <a:pathLst>
                  <a:path w="431" h="193">
                    <a:moveTo>
                      <a:pt x="0" y="0"/>
                    </a:moveTo>
                    <a:lnTo>
                      <a:pt x="0" y="192"/>
                    </a:lnTo>
                    <a:lnTo>
                      <a:pt x="391" y="192"/>
                    </a:lnTo>
                    <a:lnTo>
                      <a:pt x="391" y="64"/>
                    </a:lnTo>
                    <a:lnTo>
                      <a:pt x="430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07" name="Line 79"/>
              <p:cNvSpPr>
                <a:spLocks noChangeShapeType="1"/>
              </p:cNvSpPr>
              <p:nvPr/>
            </p:nvSpPr>
            <p:spPr bwMode="auto">
              <a:xfrm>
                <a:off x="2531" y="1936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08" name="Freeform 80"/>
              <p:cNvSpPr>
                <a:spLocks/>
              </p:cNvSpPr>
              <p:nvPr/>
            </p:nvSpPr>
            <p:spPr bwMode="auto">
              <a:xfrm>
                <a:off x="2624" y="1835"/>
                <a:ext cx="337" cy="278"/>
              </a:xfrm>
              <a:custGeom>
                <a:avLst/>
                <a:gdLst/>
                <a:ahLst/>
                <a:cxnLst>
                  <a:cxn ang="0">
                    <a:pos x="0" y="101"/>
                  </a:cxn>
                  <a:cxn ang="0">
                    <a:pos x="0" y="277"/>
                  </a:cxn>
                  <a:cxn ang="0">
                    <a:pos x="294" y="277"/>
                  </a:cxn>
                  <a:cxn ang="0">
                    <a:pos x="294" y="90"/>
                  </a:cxn>
                  <a:cxn ang="0">
                    <a:pos x="336" y="0"/>
                  </a:cxn>
                </a:cxnLst>
                <a:rect l="0" t="0" r="r" b="b"/>
                <a:pathLst>
                  <a:path w="337" h="278">
                    <a:moveTo>
                      <a:pt x="0" y="101"/>
                    </a:moveTo>
                    <a:lnTo>
                      <a:pt x="0" y="277"/>
                    </a:lnTo>
                    <a:lnTo>
                      <a:pt x="294" y="277"/>
                    </a:lnTo>
                    <a:lnTo>
                      <a:pt x="294" y="90"/>
                    </a:lnTo>
                    <a:lnTo>
                      <a:pt x="336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7" name="Group 81"/>
            <p:cNvGrpSpPr>
              <a:grpSpLocks/>
            </p:cNvGrpSpPr>
            <p:nvPr/>
          </p:nvGrpSpPr>
          <p:grpSpPr bwMode="auto">
            <a:xfrm>
              <a:off x="2178" y="2048"/>
              <a:ext cx="2096" cy="513"/>
              <a:chOff x="2178" y="2048"/>
              <a:chExt cx="2096" cy="513"/>
            </a:xfrm>
          </p:grpSpPr>
          <p:grpSp>
            <p:nvGrpSpPr>
              <p:cNvPr id="18" name="Group 82"/>
              <p:cNvGrpSpPr>
                <a:grpSpLocks/>
              </p:cNvGrpSpPr>
              <p:nvPr/>
            </p:nvGrpSpPr>
            <p:grpSpPr bwMode="auto">
              <a:xfrm>
                <a:off x="3111" y="2048"/>
                <a:ext cx="225" cy="481"/>
                <a:chOff x="3111" y="2048"/>
                <a:chExt cx="225" cy="481"/>
              </a:xfrm>
            </p:grpSpPr>
            <p:sp>
              <p:nvSpPr>
                <p:cNvPr id="2761811" name="Freeform 83"/>
                <p:cNvSpPr>
                  <a:spLocks/>
                </p:cNvSpPr>
                <p:nvPr/>
              </p:nvSpPr>
              <p:spPr bwMode="auto">
                <a:xfrm>
                  <a:off x="3123" y="2048"/>
                  <a:ext cx="213" cy="481"/>
                </a:xfrm>
                <a:custGeom>
                  <a:avLst/>
                  <a:gdLst/>
                  <a:ahLst/>
                  <a:cxnLst>
                    <a:cxn ang="0">
                      <a:pos x="0" y="320"/>
                    </a:cxn>
                    <a:cxn ang="0">
                      <a:pos x="71" y="240"/>
                    </a:cxn>
                    <a:cxn ang="0">
                      <a:pos x="0" y="160"/>
                    </a:cxn>
                    <a:cxn ang="0">
                      <a:pos x="0" y="0"/>
                    </a:cxn>
                    <a:cxn ang="0">
                      <a:pos x="212" y="160"/>
                    </a:cxn>
                    <a:cxn ang="0">
                      <a:pos x="212" y="320"/>
                    </a:cxn>
                    <a:cxn ang="0">
                      <a:pos x="0" y="480"/>
                    </a:cxn>
                    <a:cxn ang="0">
                      <a:pos x="0" y="320"/>
                    </a:cxn>
                  </a:cxnLst>
                  <a:rect l="0" t="0" r="r" b="b"/>
                  <a:pathLst>
                    <a:path w="213" h="481">
                      <a:moveTo>
                        <a:pt x="0" y="320"/>
                      </a:moveTo>
                      <a:lnTo>
                        <a:pt x="71" y="240"/>
                      </a:lnTo>
                      <a:lnTo>
                        <a:pt x="0" y="160"/>
                      </a:lnTo>
                      <a:lnTo>
                        <a:pt x="0" y="0"/>
                      </a:lnTo>
                      <a:lnTo>
                        <a:pt x="212" y="160"/>
                      </a:lnTo>
                      <a:lnTo>
                        <a:pt x="212" y="320"/>
                      </a:lnTo>
                      <a:lnTo>
                        <a:pt x="0" y="480"/>
                      </a:lnTo>
                      <a:lnTo>
                        <a:pt x="0" y="32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1812" name="Rectangle 84"/>
                <p:cNvSpPr>
                  <a:spLocks noChangeArrowheads="1"/>
                </p:cNvSpPr>
                <p:nvPr/>
              </p:nvSpPr>
              <p:spPr bwMode="auto">
                <a:xfrm rot="5400000">
                  <a:off x="3024" y="2170"/>
                  <a:ext cx="384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600" b="1">
                      <a:solidFill>
                        <a:schemeClr val="tx1"/>
                      </a:solidFill>
                      <a:latin typeface="Times" pitchFamily="-65" charset="0"/>
                    </a:rPr>
                    <a:t>ALU</a:t>
                  </a:r>
                </a:p>
              </p:txBody>
            </p:sp>
          </p:grpSp>
          <p:grpSp>
            <p:nvGrpSpPr>
              <p:cNvPr id="19" name="Group 85"/>
              <p:cNvGrpSpPr>
                <a:grpSpLocks/>
              </p:cNvGrpSpPr>
              <p:nvPr/>
            </p:nvGrpSpPr>
            <p:grpSpPr bwMode="auto">
              <a:xfrm>
                <a:off x="2178" y="2144"/>
                <a:ext cx="359" cy="289"/>
                <a:chOff x="2178" y="2144"/>
                <a:chExt cx="359" cy="289"/>
              </a:xfrm>
            </p:grpSpPr>
            <p:sp>
              <p:nvSpPr>
                <p:cNvPr id="2761814" name="Rectangle 86"/>
                <p:cNvSpPr>
                  <a:spLocks noChangeArrowheads="1"/>
                </p:cNvSpPr>
                <p:nvPr/>
              </p:nvSpPr>
              <p:spPr bwMode="auto">
                <a:xfrm>
                  <a:off x="2178" y="2146"/>
                  <a:ext cx="292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600" b="1">
                      <a:solidFill>
                        <a:schemeClr val="tx1"/>
                      </a:solidFill>
                      <a:latin typeface="Times" pitchFamily="-65" charset="0"/>
                    </a:rPr>
                    <a:t>  I$</a:t>
                  </a:r>
                </a:p>
              </p:txBody>
            </p:sp>
            <p:grpSp>
              <p:nvGrpSpPr>
                <p:cNvPr id="20" name="Group 87"/>
                <p:cNvGrpSpPr>
                  <a:grpSpLocks/>
                </p:cNvGrpSpPr>
                <p:nvPr/>
              </p:nvGrpSpPr>
              <p:grpSpPr bwMode="auto">
                <a:xfrm>
                  <a:off x="2197" y="2144"/>
                  <a:ext cx="340" cy="289"/>
                  <a:chOff x="2197" y="2144"/>
                  <a:chExt cx="340" cy="289"/>
                </a:xfrm>
              </p:grpSpPr>
              <p:sp>
                <p:nvSpPr>
                  <p:cNvPr id="2761816" name="Freeform 88"/>
                  <p:cNvSpPr>
                    <a:spLocks/>
                  </p:cNvSpPr>
                  <p:nvPr/>
                </p:nvSpPr>
                <p:spPr bwMode="auto">
                  <a:xfrm>
                    <a:off x="2197" y="2144"/>
                    <a:ext cx="170" cy="289"/>
                  </a:xfrm>
                  <a:custGeom>
                    <a:avLst/>
                    <a:gdLst/>
                    <a:ahLst/>
                    <a:cxnLst>
                      <a:cxn ang="0">
                        <a:pos x="169" y="0"/>
                      </a:cxn>
                      <a:cxn ang="0">
                        <a:pos x="0" y="0"/>
                      </a:cxn>
                      <a:cxn ang="0">
                        <a:pos x="0" y="288"/>
                      </a:cxn>
                      <a:cxn ang="0">
                        <a:pos x="169" y="288"/>
                      </a:cxn>
                    </a:cxnLst>
                    <a:rect l="0" t="0" r="r" b="b"/>
                    <a:pathLst>
                      <a:path w="170" h="289">
                        <a:moveTo>
                          <a:pt x="169" y="0"/>
                        </a:moveTo>
                        <a:lnTo>
                          <a:pt x="0" y="0"/>
                        </a:lnTo>
                        <a:lnTo>
                          <a:pt x="0" y="288"/>
                        </a:lnTo>
                        <a:lnTo>
                          <a:pt x="169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61817" name="Freeform 89"/>
                  <p:cNvSpPr>
                    <a:spLocks/>
                  </p:cNvSpPr>
                  <p:nvPr/>
                </p:nvSpPr>
                <p:spPr bwMode="auto">
                  <a:xfrm>
                    <a:off x="2366" y="2144"/>
                    <a:ext cx="171" cy="289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70" y="0"/>
                      </a:cxn>
                      <a:cxn ang="0">
                        <a:pos x="170" y="288"/>
                      </a:cxn>
                      <a:cxn ang="0">
                        <a:pos x="0" y="288"/>
                      </a:cxn>
                    </a:cxnLst>
                    <a:rect l="0" t="0" r="r" b="b"/>
                    <a:pathLst>
                      <a:path w="171" h="289">
                        <a:moveTo>
                          <a:pt x="0" y="0"/>
                        </a:moveTo>
                        <a:lnTo>
                          <a:pt x="170" y="0"/>
                        </a:lnTo>
                        <a:lnTo>
                          <a:pt x="170" y="288"/>
                        </a:lnTo>
                        <a:lnTo>
                          <a:pt x="0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2761818" name="Rectangle 90"/>
              <p:cNvSpPr>
                <a:spLocks noChangeArrowheads="1"/>
              </p:cNvSpPr>
              <p:nvPr/>
            </p:nvSpPr>
            <p:spPr bwMode="auto">
              <a:xfrm>
                <a:off x="2638" y="2151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Reg</a:t>
                </a:r>
              </a:p>
            </p:txBody>
          </p:sp>
          <p:grpSp>
            <p:nvGrpSpPr>
              <p:cNvPr id="21" name="Group 91"/>
              <p:cNvGrpSpPr>
                <a:grpSpLocks/>
              </p:cNvGrpSpPr>
              <p:nvPr/>
            </p:nvGrpSpPr>
            <p:grpSpPr bwMode="auto">
              <a:xfrm>
                <a:off x="2657" y="2144"/>
                <a:ext cx="296" cy="289"/>
                <a:chOff x="2657" y="2144"/>
                <a:chExt cx="296" cy="289"/>
              </a:xfrm>
            </p:grpSpPr>
            <p:sp>
              <p:nvSpPr>
                <p:cNvPr id="2761820" name="Freeform 92"/>
                <p:cNvSpPr>
                  <a:spLocks/>
                </p:cNvSpPr>
                <p:nvPr/>
              </p:nvSpPr>
              <p:spPr bwMode="auto">
                <a:xfrm>
                  <a:off x="2657" y="2144"/>
                  <a:ext cx="149" cy="289"/>
                </a:xfrm>
                <a:custGeom>
                  <a:avLst/>
                  <a:gdLst/>
                  <a:ahLst/>
                  <a:cxnLst>
                    <a:cxn ang="0">
                      <a:pos x="148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8" y="288"/>
                    </a:cxn>
                  </a:cxnLst>
                  <a:rect l="0" t="0" r="r" b="b"/>
                  <a:pathLst>
                    <a:path w="149" h="289">
                      <a:moveTo>
                        <a:pt x="148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8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1821" name="Freeform 93"/>
                <p:cNvSpPr>
                  <a:spLocks/>
                </p:cNvSpPr>
                <p:nvPr/>
              </p:nvSpPr>
              <p:spPr bwMode="auto">
                <a:xfrm>
                  <a:off x="2805" y="2144"/>
                  <a:ext cx="148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7" y="0"/>
                    </a:cxn>
                    <a:cxn ang="0">
                      <a:pos x="147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8" h="289">
                      <a:moveTo>
                        <a:pt x="0" y="0"/>
                      </a:moveTo>
                      <a:lnTo>
                        <a:pt x="147" y="0"/>
                      </a:lnTo>
                      <a:lnTo>
                        <a:pt x="147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61822" name="Line 94"/>
              <p:cNvSpPr>
                <a:spLocks noChangeShapeType="1"/>
              </p:cNvSpPr>
              <p:nvPr/>
            </p:nvSpPr>
            <p:spPr bwMode="auto">
              <a:xfrm>
                <a:off x="2542" y="2288"/>
                <a:ext cx="9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23" name="Freeform 95"/>
              <p:cNvSpPr>
                <a:spLocks/>
              </p:cNvSpPr>
              <p:nvPr/>
            </p:nvSpPr>
            <p:spPr bwMode="auto">
              <a:xfrm>
                <a:off x="2604" y="2192"/>
                <a:ext cx="48" cy="97"/>
              </a:xfrm>
              <a:custGeom>
                <a:avLst/>
                <a:gdLst/>
                <a:ahLst/>
                <a:cxnLst>
                  <a:cxn ang="0">
                    <a:pos x="0" y="96"/>
                  </a:cxn>
                  <a:cxn ang="0">
                    <a:pos x="0" y="0"/>
                  </a:cxn>
                  <a:cxn ang="0">
                    <a:pos x="47" y="0"/>
                  </a:cxn>
                  <a:cxn ang="0">
                    <a:pos x="47" y="0"/>
                  </a:cxn>
                </a:cxnLst>
                <a:rect l="0" t="0" r="r" b="b"/>
                <a:pathLst>
                  <a:path w="48" h="97">
                    <a:moveTo>
                      <a:pt x="0" y="96"/>
                    </a:moveTo>
                    <a:lnTo>
                      <a:pt x="0" y="0"/>
                    </a:lnTo>
                    <a:lnTo>
                      <a:pt x="47" y="0"/>
                    </a:lnTo>
                    <a:lnTo>
                      <a:pt x="47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24" name="Line 96"/>
              <p:cNvSpPr>
                <a:spLocks noChangeShapeType="1"/>
              </p:cNvSpPr>
              <p:nvPr/>
            </p:nvSpPr>
            <p:spPr bwMode="auto">
              <a:xfrm>
                <a:off x="2958" y="2192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25" name="Rectangle 97"/>
              <p:cNvSpPr>
                <a:spLocks noChangeArrowheads="1"/>
              </p:cNvSpPr>
              <p:nvPr/>
            </p:nvSpPr>
            <p:spPr bwMode="auto">
              <a:xfrm>
                <a:off x="3455" y="2146"/>
                <a:ext cx="33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  D$</a:t>
                </a:r>
              </a:p>
            </p:txBody>
          </p:sp>
          <p:grpSp>
            <p:nvGrpSpPr>
              <p:cNvPr id="22" name="Group 98"/>
              <p:cNvGrpSpPr>
                <a:grpSpLocks/>
              </p:cNvGrpSpPr>
              <p:nvPr/>
            </p:nvGrpSpPr>
            <p:grpSpPr bwMode="auto">
              <a:xfrm>
                <a:off x="3506" y="2144"/>
                <a:ext cx="325" cy="289"/>
                <a:chOff x="3506" y="2144"/>
                <a:chExt cx="325" cy="289"/>
              </a:xfrm>
            </p:grpSpPr>
            <p:sp>
              <p:nvSpPr>
                <p:cNvPr id="2761827" name="Freeform 99"/>
                <p:cNvSpPr>
                  <a:spLocks/>
                </p:cNvSpPr>
                <p:nvPr/>
              </p:nvSpPr>
              <p:spPr bwMode="auto">
                <a:xfrm>
                  <a:off x="3506" y="2144"/>
                  <a:ext cx="162" cy="289"/>
                </a:xfrm>
                <a:custGeom>
                  <a:avLst/>
                  <a:gdLst/>
                  <a:ahLst/>
                  <a:cxnLst>
                    <a:cxn ang="0">
                      <a:pos x="16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61" y="288"/>
                    </a:cxn>
                  </a:cxnLst>
                  <a:rect l="0" t="0" r="r" b="b"/>
                  <a:pathLst>
                    <a:path w="162" h="289">
                      <a:moveTo>
                        <a:pt x="16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1828" name="Freeform 100"/>
                <p:cNvSpPr>
                  <a:spLocks/>
                </p:cNvSpPr>
                <p:nvPr/>
              </p:nvSpPr>
              <p:spPr bwMode="auto">
                <a:xfrm>
                  <a:off x="3667" y="2144"/>
                  <a:ext cx="164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63" y="0"/>
                    </a:cxn>
                    <a:cxn ang="0">
                      <a:pos x="163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64" h="289">
                      <a:moveTo>
                        <a:pt x="0" y="0"/>
                      </a:moveTo>
                      <a:lnTo>
                        <a:pt x="163" y="0"/>
                      </a:lnTo>
                      <a:lnTo>
                        <a:pt x="163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61829" name="Rectangle 101"/>
              <p:cNvSpPr>
                <a:spLocks noChangeArrowheads="1"/>
              </p:cNvSpPr>
              <p:nvPr/>
            </p:nvSpPr>
            <p:spPr bwMode="auto">
              <a:xfrm>
                <a:off x="3947" y="2146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Reg</a:t>
                </a:r>
              </a:p>
            </p:txBody>
          </p:sp>
          <p:grpSp>
            <p:nvGrpSpPr>
              <p:cNvPr id="23" name="Group 102"/>
              <p:cNvGrpSpPr>
                <a:grpSpLocks/>
              </p:cNvGrpSpPr>
              <p:nvPr/>
            </p:nvGrpSpPr>
            <p:grpSpPr bwMode="auto">
              <a:xfrm>
                <a:off x="3974" y="2144"/>
                <a:ext cx="284" cy="289"/>
                <a:chOff x="3974" y="2144"/>
                <a:chExt cx="284" cy="289"/>
              </a:xfrm>
            </p:grpSpPr>
            <p:sp>
              <p:nvSpPr>
                <p:cNvPr id="2761831" name="Freeform 103"/>
                <p:cNvSpPr>
                  <a:spLocks/>
                </p:cNvSpPr>
                <p:nvPr/>
              </p:nvSpPr>
              <p:spPr bwMode="auto">
                <a:xfrm>
                  <a:off x="3974" y="2144"/>
                  <a:ext cx="142" cy="289"/>
                </a:xfrm>
                <a:custGeom>
                  <a:avLst/>
                  <a:gdLst/>
                  <a:ahLst/>
                  <a:cxnLst>
                    <a:cxn ang="0">
                      <a:pos x="14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1" y="288"/>
                    </a:cxn>
                  </a:cxnLst>
                  <a:rect l="0" t="0" r="r" b="b"/>
                  <a:pathLst>
                    <a:path w="142" h="289">
                      <a:moveTo>
                        <a:pt x="14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1832" name="Freeform 104"/>
                <p:cNvSpPr>
                  <a:spLocks/>
                </p:cNvSpPr>
                <p:nvPr/>
              </p:nvSpPr>
              <p:spPr bwMode="auto">
                <a:xfrm>
                  <a:off x="4115" y="2144"/>
                  <a:ext cx="143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2" y="0"/>
                    </a:cxn>
                    <a:cxn ang="0">
                      <a:pos x="142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3" h="289">
                      <a:moveTo>
                        <a:pt x="0" y="0"/>
                      </a:moveTo>
                      <a:lnTo>
                        <a:pt x="142" y="0"/>
                      </a:lnTo>
                      <a:lnTo>
                        <a:pt x="142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61833" name="Line 105"/>
              <p:cNvSpPr>
                <a:spLocks noChangeShapeType="1"/>
              </p:cNvSpPr>
              <p:nvPr/>
            </p:nvSpPr>
            <p:spPr bwMode="auto">
              <a:xfrm>
                <a:off x="3827" y="2288"/>
                <a:ext cx="139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34" name="Line 106"/>
              <p:cNvSpPr>
                <a:spLocks noChangeShapeType="1"/>
              </p:cNvSpPr>
              <p:nvPr/>
            </p:nvSpPr>
            <p:spPr bwMode="auto">
              <a:xfrm>
                <a:off x="3343" y="2288"/>
                <a:ext cx="15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35" name="Freeform 107"/>
              <p:cNvSpPr>
                <a:spLocks/>
              </p:cNvSpPr>
              <p:nvPr/>
            </p:nvSpPr>
            <p:spPr bwMode="auto">
              <a:xfrm>
                <a:off x="3464" y="2288"/>
                <a:ext cx="431" cy="19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92"/>
                  </a:cxn>
                  <a:cxn ang="0">
                    <a:pos x="391" y="192"/>
                  </a:cxn>
                  <a:cxn ang="0">
                    <a:pos x="391" y="64"/>
                  </a:cxn>
                  <a:cxn ang="0">
                    <a:pos x="430" y="0"/>
                  </a:cxn>
                </a:cxnLst>
                <a:rect l="0" t="0" r="r" b="b"/>
                <a:pathLst>
                  <a:path w="431" h="193">
                    <a:moveTo>
                      <a:pt x="0" y="0"/>
                    </a:moveTo>
                    <a:lnTo>
                      <a:pt x="0" y="192"/>
                    </a:lnTo>
                    <a:lnTo>
                      <a:pt x="391" y="192"/>
                    </a:lnTo>
                    <a:lnTo>
                      <a:pt x="391" y="64"/>
                    </a:lnTo>
                    <a:lnTo>
                      <a:pt x="430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36" name="Line 108"/>
              <p:cNvSpPr>
                <a:spLocks noChangeShapeType="1"/>
              </p:cNvSpPr>
              <p:nvPr/>
            </p:nvSpPr>
            <p:spPr bwMode="auto">
              <a:xfrm>
                <a:off x="2958" y="2384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37" name="Freeform 109"/>
              <p:cNvSpPr>
                <a:spLocks/>
              </p:cNvSpPr>
              <p:nvPr/>
            </p:nvSpPr>
            <p:spPr bwMode="auto">
              <a:xfrm>
                <a:off x="3051" y="2283"/>
                <a:ext cx="337" cy="278"/>
              </a:xfrm>
              <a:custGeom>
                <a:avLst/>
                <a:gdLst/>
                <a:ahLst/>
                <a:cxnLst>
                  <a:cxn ang="0">
                    <a:pos x="0" y="101"/>
                  </a:cxn>
                  <a:cxn ang="0">
                    <a:pos x="0" y="277"/>
                  </a:cxn>
                  <a:cxn ang="0">
                    <a:pos x="294" y="277"/>
                  </a:cxn>
                  <a:cxn ang="0">
                    <a:pos x="294" y="90"/>
                  </a:cxn>
                  <a:cxn ang="0">
                    <a:pos x="336" y="0"/>
                  </a:cxn>
                </a:cxnLst>
                <a:rect l="0" t="0" r="r" b="b"/>
                <a:pathLst>
                  <a:path w="337" h="278">
                    <a:moveTo>
                      <a:pt x="0" y="101"/>
                    </a:moveTo>
                    <a:lnTo>
                      <a:pt x="0" y="277"/>
                    </a:lnTo>
                    <a:lnTo>
                      <a:pt x="294" y="277"/>
                    </a:lnTo>
                    <a:lnTo>
                      <a:pt x="294" y="90"/>
                    </a:lnTo>
                    <a:lnTo>
                      <a:pt x="336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4" name="Group 110"/>
            <p:cNvGrpSpPr>
              <a:grpSpLocks/>
            </p:cNvGrpSpPr>
            <p:nvPr/>
          </p:nvGrpSpPr>
          <p:grpSpPr bwMode="auto">
            <a:xfrm>
              <a:off x="3538" y="2496"/>
              <a:ext cx="225" cy="481"/>
              <a:chOff x="3538" y="2496"/>
              <a:chExt cx="225" cy="481"/>
            </a:xfrm>
          </p:grpSpPr>
          <p:sp>
            <p:nvSpPr>
              <p:cNvPr id="2761839" name="Freeform 111"/>
              <p:cNvSpPr>
                <a:spLocks/>
              </p:cNvSpPr>
              <p:nvPr/>
            </p:nvSpPr>
            <p:spPr bwMode="auto">
              <a:xfrm>
                <a:off x="3550" y="2496"/>
                <a:ext cx="213" cy="481"/>
              </a:xfrm>
              <a:custGeom>
                <a:avLst/>
                <a:gdLst/>
                <a:ahLst/>
                <a:cxnLst>
                  <a:cxn ang="0">
                    <a:pos x="0" y="320"/>
                  </a:cxn>
                  <a:cxn ang="0">
                    <a:pos x="71" y="240"/>
                  </a:cxn>
                  <a:cxn ang="0">
                    <a:pos x="0" y="160"/>
                  </a:cxn>
                  <a:cxn ang="0">
                    <a:pos x="0" y="0"/>
                  </a:cxn>
                  <a:cxn ang="0">
                    <a:pos x="212" y="160"/>
                  </a:cxn>
                  <a:cxn ang="0">
                    <a:pos x="212" y="320"/>
                  </a:cxn>
                  <a:cxn ang="0">
                    <a:pos x="0" y="480"/>
                  </a:cxn>
                  <a:cxn ang="0">
                    <a:pos x="0" y="320"/>
                  </a:cxn>
                </a:cxnLst>
                <a:rect l="0" t="0" r="r" b="b"/>
                <a:pathLst>
                  <a:path w="213" h="481">
                    <a:moveTo>
                      <a:pt x="0" y="320"/>
                    </a:moveTo>
                    <a:lnTo>
                      <a:pt x="71" y="240"/>
                    </a:lnTo>
                    <a:lnTo>
                      <a:pt x="0" y="160"/>
                    </a:lnTo>
                    <a:lnTo>
                      <a:pt x="0" y="0"/>
                    </a:lnTo>
                    <a:lnTo>
                      <a:pt x="212" y="160"/>
                    </a:lnTo>
                    <a:lnTo>
                      <a:pt x="212" y="320"/>
                    </a:lnTo>
                    <a:lnTo>
                      <a:pt x="0" y="480"/>
                    </a:lnTo>
                    <a:lnTo>
                      <a:pt x="0" y="32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40" name="Rectangle 112"/>
              <p:cNvSpPr>
                <a:spLocks noChangeArrowheads="1"/>
              </p:cNvSpPr>
              <p:nvPr/>
            </p:nvSpPr>
            <p:spPr bwMode="auto">
              <a:xfrm rot="5400000">
                <a:off x="3451" y="2618"/>
                <a:ext cx="38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ALU</a:t>
                </a:r>
              </a:p>
            </p:txBody>
          </p:sp>
        </p:grpSp>
        <p:sp>
          <p:nvSpPr>
            <p:cNvPr id="2761841" name="Rectangle 113"/>
            <p:cNvSpPr>
              <a:spLocks noChangeArrowheads="1"/>
            </p:cNvSpPr>
            <p:nvPr/>
          </p:nvSpPr>
          <p:spPr bwMode="auto">
            <a:xfrm>
              <a:off x="3065" y="2599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grpSp>
          <p:nvGrpSpPr>
            <p:cNvPr id="25" name="Group 114"/>
            <p:cNvGrpSpPr>
              <a:grpSpLocks/>
            </p:cNvGrpSpPr>
            <p:nvPr/>
          </p:nvGrpSpPr>
          <p:grpSpPr bwMode="auto">
            <a:xfrm>
              <a:off x="3084" y="2592"/>
              <a:ext cx="296" cy="289"/>
              <a:chOff x="3084" y="2592"/>
              <a:chExt cx="296" cy="289"/>
            </a:xfrm>
          </p:grpSpPr>
          <p:sp>
            <p:nvSpPr>
              <p:cNvPr id="2761843" name="Freeform 115"/>
              <p:cNvSpPr>
                <a:spLocks/>
              </p:cNvSpPr>
              <p:nvPr/>
            </p:nvSpPr>
            <p:spPr bwMode="auto">
              <a:xfrm>
                <a:off x="3084" y="2592"/>
                <a:ext cx="149" cy="289"/>
              </a:xfrm>
              <a:custGeom>
                <a:avLst/>
                <a:gdLst/>
                <a:ahLst/>
                <a:cxnLst>
                  <a:cxn ang="0">
                    <a:pos x="148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8" y="288"/>
                  </a:cxn>
                </a:cxnLst>
                <a:rect l="0" t="0" r="r" b="b"/>
                <a:pathLst>
                  <a:path w="149" h="289">
                    <a:moveTo>
                      <a:pt x="148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8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44" name="Freeform 116"/>
              <p:cNvSpPr>
                <a:spLocks/>
              </p:cNvSpPr>
              <p:nvPr/>
            </p:nvSpPr>
            <p:spPr bwMode="auto">
              <a:xfrm>
                <a:off x="3232" y="2592"/>
                <a:ext cx="148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7" y="0"/>
                  </a:cxn>
                  <a:cxn ang="0">
                    <a:pos x="147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8" h="289">
                    <a:moveTo>
                      <a:pt x="0" y="0"/>
                    </a:moveTo>
                    <a:lnTo>
                      <a:pt x="147" y="0"/>
                    </a:lnTo>
                    <a:lnTo>
                      <a:pt x="147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61845" name="Line 117"/>
            <p:cNvSpPr>
              <a:spLocks noChangeShapeType="1"/>
            </p:cNvSpPr>
            <p:nvPr/>
          </p:nvSpPr>
          <p:spPr bwMode="auto">
            <a:xfrm>
              <a:off x="2969" y="2736"/>
              <a:ext cx="9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846" name="Freeform 118"/>
            <p:cNvSpPr>
              <a:spLocks/>
            </p:cNvSpPr>
            <p:nvPr/>
          </p:nvSpPr>
          <p:spPr bwMode="auto">
            <a:xfrm>
              <a:off x="3031" y="2640"/>
              <a:ext cx="48" cy="97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0" y="0"/>
                </a:cxn>
                <a:cxn ang="0">
                  <a:pos x="47" y="0"/>
                </a:cxn>
                <a:cxn ang="0">
                  <a:pos x="47" y="0"/>
                </a:cxn>
              </a:cxnLst>
              <a:rect l="0" t="0" r="r" b="b"/>
              <a:pathLst>
                <a:path w="48" h="97">
                  <a:moveTo>
                    <a:pt x="0" y="96"/>
                  </a:moveTo>
                  <a:lnTo>
                    <a:pt x="0" y="0"/>
                  </a:lnTo>
                  <a:lnTo>
                    <a:pt x="47" y="0"/>
                  </a:lnTo>
                  <a:lnTo>
                    <a:pt x="47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847" name="Line 119"/>
            <p:cNvSpPr>
              <a:spLocks noChangeShapeType="1"/>
            </p:cNvSpPr>
            <p:nvPr/>
          </p:nvSpPr>
          <p:spPr bwMode="auto">
            <a:xfrm>
              <a:off x="3385" y="2640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848" name="Rectangle 120"/>
            <p:cNvSpPr>
              <a:spLocks noChangeArrowheads="1"/>
            </p:cNvSpPr>
            <p:nvPr/>
          </p:nvSpPr>
          <p:spPr bwMode="auto">
            <a:xfrm>
              <a:off x="3882" y="2594"/>
              <a:ext cx="334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  D$</a:t>
              </a:r>
            </a:p>
          </p:txBody>
        </p:sp>
        <p:grpSp>
          <p:nvGrpSpPr>
            <p:cNvPr id="26" name="Group 121"/>
            <p:cNvGrpSpPr>
              <a:grpSpLocks/>
            </p:cNvGrpSpPr>
            <p:nvPr/>
          </p:nvGrpSpPr>
          <p:grpSpPr bwMode="auto">
            <a:xfrm>
              <a:off x="3933" y="2592"/>
              <a:ext cx="325" cy="289"/>
              <a:chOff x="3933" y="2592"/>
              <a:chExt cx="325" cy="289"/>
            </a:xfrm>
          </p:grpSpPr>
          <p:sp>
            <p:nvSpPr>
              <p:cNvPr id="2761850" name="Freeform 122"/>
              <p:cNvSpPr>
                <a:spLocks/>
              </p:cNvSpPr>
              <p:nvPr/>
            </p:nvSpPr>
            <p:spPr bwMode="auto">
              <a:xfrm>
                <a:off x="3933" y="2592"/>
                <a:ext cx="162" cy="289"/>
              </a:xfrm>
              <a:custGeom>
                <a:avLst/>
                <a:gdLst/>
                <a:ahLst/>
                <a:cxnLst>
                  <a:cxn ang="0">
                    <a:pos x="16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61" y="288"/>
                  </a:cxn>
                </a:cxnLst>
                <a:rect l="0" t="0" r="r" b="b"/>
                <a:pathLst>
                  <a:path w="162" h="289">
                    <a:moveTo>
                      <a:pt x="16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1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51" name="Freeform 123"/>
              <p:cNvSpPr>
                <a:spLocks/>
              </p:cNvSpPr>
              <p:nvPr/>
            </p:nvSpPr>
            <p:spPr bwMode="auto">
              <a:xfrm>
                <a:off x="4094" y="2592"/>
                <a:ext cx="164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3" y="0"/>
                  </a:cxn>
                  <a:cxn ang="0">
                    <a:pos x="163" y="288"/>
                  </a:cxn>
                  <a:cxn ang="0">
                    <a:pos x="0" y="288"/>
                  </a:cxn>
                </a:cxnLst>
                <a:rect l="0" t="0" r="r" b="b"/>
                <a:pathLst>
                  <a:path w="164" h="289">
                    <a:moveTo>
                      <a:pt x="0" y="0"/>
                    </a:moveTo>
                    <a:lnTo>
                      <a:pt x="163" y="0"/>
                    </a:lnTo>
                    <a:lnTo>
                      <a:pt x="163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61852" name="Rectangle 124"/>
            <p:cNvSpPr>
              <a:spLocks noChangeArrowheads="1"/>
            </p:cNvSpPr>
            <p:nvPr/>
          </p:nvSpPr>
          <p:spPr bwMode="auto">
            <a:xfrm>
              <a:off x="4374" y="2594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grpSp>
          <p:nvGrpSpPr>
            <p:cNvPr id="27" name="Group 125"/>
            <p:cNvGrpSpPr>
              <a:grpSpLocks/>
            </p:cNvGrpSpPr>
            <p:nvPr/>
          </p:nvGrpSpPr>
          <p:grpSpPr bwMode="auto">
            <a:xfrm>
              <a:off x="4401" y="2592"/>
              <a:ext cx="284" cy="289"/>
              <a:chOff x="4401" y="2592"/>
              <a:chExt cx="284" cy="289"/>
            </a:xfrm>
          </p:grpSpPr>
          <p:sp>
            <p:nvSpPr>
              <p:cNvPr id="2761854" name="Freeform 126"/>
              <p:cNvSpPr>
                <a:spLocks/>
              </p:cNvSpPr>
              <p:nvPr/>
            </p:nvSpPr>
            <p:spPr bwMode="auto">
              <a:xfrm>
                <a:off x="4401" y="2592"/>
                <a:ext cx="142" cy="289"/>
              </a:xfrm>
              <a:custGeom>
                <a:avLst/>
                <a:gdLst/>
                <a:ahLst/>
                <a:cxnLst>
                  <a:cxn ang="0">
                    <a:pos x="14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1" y="288"/>
                  </a:cxn>
                </a:cxnLst>
                <a:rect l="0" t="0" r="r" b="b"/>
                <a:pathLst>
                  <a:path w="142" h="289">
                    <a:moveTo>
                      <a:pt x="14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1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55" name="Freeform 127"/>
              <p:cNvSpPr>
                <a:spLocks/>
              </p:cNvSpPr>
              <p:nvPr/>
            </p:nvSpPr>
            <p:spPr bwMode="auto">
              <a:xfrm>
                <a:off x="4542" y="2592"/>
                <a:ext cx="143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2" y="0"/>
                  </a:cxn>
                  <a:cxn ang="0">
                    <a:pos x="142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3" h="289">
                    <a:moveTo>
                      <a:pt x="0" y="0"/>
                    </a:moveTo>
                    <a:lnTo>
                      <a:pt x="142" y="0"/>
                    </a:lnTo>
                    <a:lnTo>
                      <a:pt x="142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61856" name="Line 128"/>
            <p:cNvSpPr>
              <a:spLocks noChangeShapeType="1"/>
            </p:cNvSpPr>
            <p:nvPr/>
          </p:nvSpPr>
          <p:spPr bwMode="auto">
            <a:xfrm>
              <a:off x="4254" y="2736"/>
              <a:ext cx="13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857" name="Line 129"/>
            <p:cNvSpPr>
              <a:spLocks noChangeShapeType="1"/>
            </p:cNvSpPr>
            <p:nvPr/>
          </p:nvSpPr>
          <p:spPr bwMode="auto">
            <a:xfrm>
              <a:off x="3770" y="2736"/>
              <a:ext cx="15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858" name="Freeform 130"/>
            <p:cNvSpPr>
              <a:spLocks/>
            </p:cNvSpPr>
            <p:nvPr/>
          </p:nvSpPr>
          <p:spPr bwMode="auto">
            <a:xfrm>
              <a:off x="3891" y="2736"/>
              <a:ext cx="431" cy="1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2"/>
                </a:cxn>
                <a:cxn ang="0">
                  <a:pos x="391" y="192"/>
                </a:cxn>
                <a:cxn ang="0">
                  <a:pos x="391" y="64"/>
                </a:cxn>
                <a:cxn ang="0">
                  <a:pos x="430" y="0"/>
                </a:cxn>
              </a:cxnLst>
              <a:rect l="0" t="0" r="r" b="b"/>
              <a:pathLst>
                <a:path w="431" h="193">
                  <a:moveTo>
                    <a:pt x="0" y="0"/>
                  </a:moveTo>
                  <a:lnTo>
                    <a:pt x="0" y="192"/>
                  </a:lnTo>
                  <a:lnTo>
                    <a:pt x="391" y="192"/>
                  </a:lnTo>
                  <a:lnTo>
                    <a:pt x="391" y="64"/>
                  </a:lnTo>
                  <a:lnTo>
                    <a:pt x="43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859" name="Line 131"/>
            <p:cNvSpPr>
              <a:spLocks noChangeShapeType="1"/>
            </p:cNvSpPr>
            <p:nvPr/>
          </p:nvSpPr>
          <p:spPr bwMode="auto">
            <a:xfrm>
              <a:off x="3385" y="2832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860" name="Freeform 132"/>
            <p:cNvSpPr>
              <a:spLocks/>
            </p:cNvSpPr>
            <p:nvPr/>
          </p:nvSpPr>
          <p:spPr bwMode="auto">
            <a:xfrm>
              <a:off x="3478" y="2731"/>
              <a:ext cx="337" cy="278"/>
            </a:xfrm>
            <a:custGeom>
              <a:avLst/>
              <a:gdLst/>
              <a:ahLst/>
              <a:cxnLst>
                <a:cxn ang="0">
                  <a:pos x="0" y="101"/>
                </a:cxn>
                <a:cxn ang="0">
                  <a:pos x="0" y="277"/>
                </a:cxn>
                <a:cxn ang="0">
                  <a:pos x="294" y="277"/>
                </a:cxn>
                <a:cxn ang="0">
                  <a:pos x="294" y="90"/>
                </a:cxn>
                <a:cxn ang="0">
                  <a:pos x="336" y="0"/>
                </a:cxn>
              </a:cxnLst>
              <a:rect l="0" t="0" r="r" b="b"/>
              <a:pathLst>
                <a:path w="337" h="278">
                  <a:moveTo>
                    <a:pt x="0" y="101"/>
                  </a:moveTo>
                  <a:lnTo>
                    <a:pt x="0" y="277"/>
                  </a:lnTo>
                  <a:lnTo>
                    <a:pt x="294" y="277"/>
                  </a:lnTo>
                  <a:lnTo>
                    <a:pt x="294" y="90"/>
                  </a:lnTo>
                  <a:lnTo>
                    <a:pt x="33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8" name="Group 133"/>
            <p:cNvGrpSpPr>
              <a:grpSpLocks/>
            </p:cNvGrpSpPr>
            <p:nvPr/>
          </p:nvGrpSpPr>
          <p:grpSpPr bwMode="auto">
            <a:xfrm>
              <a:off x="3032" y="2944"/>
              <a:ext cx="2096" cy="513"/>
              <a:chOff x="3032" y="2944"/>
              <a:chExt cx="2096" cy="513"/>
            </a:xfrm>
          </p:grpSpPr>
          <p:grpSp>
            <p:nvGrpSpPr>
              <p:cNvPr id="29" name="Group 134"/>
              <p:cNvGrpSpPr>
                <a:grpSpLocks/>
              </p:cNvGrpSpPr>
              <p:nvPr/>
            </p:nvGrpSpPr>
            <p:grpSpPr bwMode="auto">
              <a:xfrm>
                <a:off x="3965" y="2944"/>
                <a:ext cx="225" cy="481"/>
                <a:chOff x="3965" y="2944"/>
                <a:chExt cx="225" cy="481"/>
              </a:xfrm>
            </p:grpSpPr>
            <p:sp>
              <p:nvSpPr>
                <p:cNvPr id="2761863" name="Freeform 135"/>
                <p:cNvSpPr>
                  <a:spLocks/>
                </p:cNvSpPr>
                <p:nvPr/>
              </p:nvSpPr>
              <p:spPr bwMode="auto">
                <a:xfrm>
                  <a:off x="3977" y="2944"/>
                  <a:ext cx="213" cy="481"/>
                </a:xfrm>
                <a:custGeom>
                  <a:avLst/>
                  <a:gdLst/>
                  <a:ahLst/>
                  <a:cxnLst>
                    <a:cxn ang="0">
                      <a:pos x="0" y="320"/>
                    </a:cxn>
                    <a:cxn ang="0">
                      <a:pos x="71" y="240"/>
                    </a:cxn>
                    <a:cxn ang="0">
                      <a:pos x="0" y="160"/>
                    </a:cxn>
                    <a:cxn ang="0">
                      <a:pos x="0" y="0"/>
                    </a:cxn>
                    <a:cxn ang="0">
                      <a:pos x="212" y="160"/>
                    </a:cxn>
                    <a:cxn ang="0">
                      <a:pos x="212" y="320"/>
                    </a:cxn>
                    <a:cxn ang="0">
                      <a:pos x="0" y="480"/>
                    </a:cxn>
                    <a:cxn ang="0">
                      <a:pos x="0" y="320"/>
                    </a:cxn>
                  </a:cxnLst>
                  <a:rect l="0" t="0" r="r" b="b"/>
                  <a:pathLst>
                    <a:path w="213" h="481">
                      <a:moveTo>
                        <a:pt x="0" y="320"/>
                      </a:moveTo>
                      <a:lnTo>
                        <a:pt x="71" y="240"/>
                      </a:lnTo>
                      <a:lnTo>
                        <a:pt x="0" y="160"/>
                      </a:lnTo>
                      <a:lnTo>
                        <a:pt x="0" y="0"/>
                      </a:lnTo>
                      <a:lnTo>
                        <a:pt x="212" y="160"/>
                      </a:lnTo>
                      <a:lnTo>
                        <a:pt x="212" y="320"/>
                      </a:lnTo>
                      <a:lnTo>
                        <a:pt x="0" y="480"/>
                      </a:lnTo>
                      <a:lnTo>
                        <a:pt x="0" y="32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1864" name="Rectangle 136"/>
                <p:cNvSpPr>
                  <a:spLocks noChangeArrowheads="1"/>
                </p:cNvSpPr>
                <p:nvPr/>
              </p:nvSpPr>
              <p:spPr bwMode="auto">
                <a:xfrm rot="5400000">
                  <a:off x="3878" y="3066"/>
                  <a:ext cx="384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600" b="1">
                      <a:solidFill>
                        <a:schemeClr val="tx1"/>
                      </a:solidFill>
                      <a:latin typeface="Times" pitchFamily="-65" charset="0"/>
                    </a:rPr>
                    <a:t>ALU</a:t>
                  </a:r>
                </a:p>
              </p:txBody>
            </p:sp>
          </p:grpSp>
          <p:grpSp>
            <p:nvGrpSpPr>
              <p:cNvPr id="30" name="Group 137"/>
              <p:cNvGrpSpPr>
                <a:grpSpLocks/>
              </p:cNvGrpSpPr>
              <p:nvPr/>
            </p:nvGrpSpPr>
            <p:grpSpPr bwMode="auto">
              <a:xfrm>
                <a:off x="3032" y="3040"/>
                <a:ext cx="359" cy="289"/>
                <a:chOff x="3032" y="3040"/>
                <a:chExt cx="359" cy="289"/>
              </a:xfrm>
            </p:grpSpPr>
            <p:sp>
              <p:nvSpPr>
                <p:cNvPr id="2761866" name="Rectangle 138"/>
                <p:cNvSpPr>
                  <a:spLocks noChangeArrowheads="1"/>
                </p:cNvSpPr>
                <p:nvPr/>
              </p:nvSpPr>
              <p:spPr bwMode="auto">
                <a:xfrm>
                  <a:off x="3032" y="3042"/>
                  <a:ext cx="292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600" b="1">
                      <a:solidFill>
                        <a:schemeClr val="tx1"/>
                      </a:solidFill>
                      <a:latin typeface="Times" pitchFamily="-65" charset="0"/>
                    </a:rPr>
                    <a:t>  I$</a:t>
                  </a:r>
                </a:p>
              </p:txBody>
            </p:sp>
            <p:grpSp>
              <p:nvGrpSpPr>
                <p:cNvPr id="31" name="Group 139"/>
                <p:cNvGrpSpPr>
                  <a:grpSpLocks/>
                </p:cNvGrpSpPr>
                <p:nvPr/>
              </p:nvGrpSpPr>
              <p:grpSpPr bwMode="auto">
                <a:xfrm>
                  <a:off x="3051" y="3040"/>
                  <a:ext cx="340" cy="289"/>
                  <a:chOff x="3051" y="3040"/>
                  <a:chExt cx="340" cy="289"/>
                </a:xfrm>
              </p:grpSpPr>
              <p:sp>
                <p:nvSpPr>
                  <p:cNvPr id="2761868" name="Freeform 140"/>
                  <p:cNvSpPr>
                    <a:spLocks/>
                  </p:cNvSpPr>
                  <p:nvPr/>
                </p:nvSpPr>
                <p:spPr bwMode="auto">
                  <a:xfrm>
                    <a:off x="3051" y="3040"/>
                    <a:ext cx="170" cy="289"/>
                  </a:xfrm>
                  <a:custGeom>
                    <a:avLst/>
                    <a:gdLst/>
                    <a:ahLst/>
                    <a:cxnLst>
                      <a:cxn ang="0">
                        <a:pos x="169" y="0"/>
                      </a:cxn>
                      <a:cxn ang="0">
                        <a:pos x="0" y="0"/>
                      </a:cxn>
                      <a:cxn ang="0">
                        <a:pos x="0" y="288"/>
                      </a:cxn>
                      <a:cxn ang="0">
                        <a:pos x="169" y="288"/>
                      </a:cxn>
                    </a:cxnLst>
                    <a:rect l="0" t="0" r="r" b="b"/>
                    <a:pathLst>
                      <a:path w="170" h="289">
                        <a:moveTo>
                          <a:pt x="169" y="0"/>
                        </a:moveTo>
                        <a:lnTo>
                          <a:pt x="0" y="0"/>
                        </a:lnTo>
                        <a:lnTo>
                          <a:pt x="0" y="288"/>
                        </a:lnTo>
                        <a:lnTo>
                          <a:pt x="169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61869" name="Freeform 141"/>
                  <p:cNvSpPr>
                    <a:spLocks/>
                  </p:cNvSpPr>
                  <p:nvPr/>
                </p:nvSpPr>
                <p:spPr bwMode="auto">
                  <a:xfrm>
                    <a:off x="3220" y="3040"/>
                    <a:ext cx="171" cy="289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70" y="0"/>
                      </a:cxn>
                      <a:cxn ang="0">
                        <a:pos x="170" y="288"/>
                      </a:cxn>
                      <a:cxn ang="0">
                        <a:pos x="0" y="288"/>
                      </a:cxn>
                    </a:cxnLst>
                    <a:rect l="0" t="0" r="r" b="b"/>
                    <a:pathLst>
                      <a:path w="171" h="289">
                        <a:moveTo>
                          <a:pt x="0" y="0"/>
                        </a:moveTo>
                        <a:lnTo>
                          <a:pt x="170" y="0"/>
                        </a:lnTo>
                        <a:lnTo>
                          <a:pt x="170" y="288"/>
                        </a:lnTo>
                        <a:lnTo>
                          <a:pt x="0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2761870" name="Rectangle 142"/>
              <p:cNvSpPr>
                <a:spLocks noChangeArrowheads="1"/>
              </p:cNvSpPr>
              <p:nvPr/>
            </p:nvSpPr>
            <p:spPr bwMode="auto">
              <a:xfrm>
                <a:off x="3492" y="3047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Reg</a:t>
                </a:r>
              </a:p>
            </p:txBody>
          </p:sp>
          <p:grpSp>
            <p:nvGrpSpPr>
              <p:cNvPr id="2761728" name="Group 143"/>
              <p:cNvGrpSpPr>
                <a:grpSpLocks/>
              </p:cNvGrpSpPr>
              <p:nvPr/>
            </p:nvGrpSpPr>
            <p:grpSpPr bwMode="auto">
              <a:xfrm>
                <a:off x="3511" y="3040"/>
                <a:ext cx="296" cy="289"/>
                <a:chOff x="3511" y="3040"/>
                <a:chExt cx="296" cy="289"/>
              </a:xfrm>
            </p:grpSpPr>
            <p:sp>
              <p:nvSpPr>
                <p:cNvPr id="2761872" name="Freeform 144"/>
                <p:cNvSpPr>
                  <a:spLocks/>
                </p:cNvSpPr>
                <p:nvPr/>
              </p:nvSpPr>
              <p:spPr bwMode="auto">
                <a:xfrm>
                  <a:off x="3511" y="3040"/>
                  <a:ext cx="149" cy="289"/>
                </a:xfrm>
                <a:custGeom>
                  <a:avLst/>
                  <a:gdLst/>
                  <a:ahLst/>
                  <a:cxnLst>
                    <a:cxn ang="0">
                      <a:pos x="148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8" y="288"/>
                    </a:cxn>
                  </a:cxnLst>
                  <a:rect l="0" t="0" r="r" b="b"/>
                  <a:pathLst>
                    <a:path w="149" h="289">
                      <a:moveTo>
                        <a:pt x="148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8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1873" name="Freeform 145"/>
                <p:cNvSpPr>
                  <a:spLocks/>
                </p:cNvSpPr>
                <p:nvPr/>
              </p:nvSpPr>
              <p:spPr bwMode="auto">
                <a:xfrm>
                  <a:off x="3659" y="3040"/>
                  <a:ext cx="148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7" y="0"/>
                    </a:cxn>
                    <a:cxn ang="0">
                      <a:pos x="147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8" h="289">
                      <a:moveTo>
                        <a:pt x="0" y="0"/>
                      </a:moveTo>
                      <a:lnTo>
                        <a:pt x="147" y="0"/>
                      </a:lnTo>
                      <a:lnTo>
                        <a:pt x="147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61874" name="Line 146"/>
              <p:cNvSpPr>
                <a:spLocks noChangeShapeType="1"/>
              </p:cNvSpPr>
              <p:nvPr/>
            </p:nvSpPr>
            <p:spPr bwMode="auto">
              <a:xfrm>
                <a:off x="3396" y="3184"/>
                <a:ext cx="9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75" name="Freeform 147"/>
              <p:cNvSpPr>
                <a:spLocks/>
              </p:cNvSpPr>
              <p:nvPr/>
            </p:nvSpPr>
            <p:spPr bwMode="auto">
              <a:xfrm>
                <a:off x="3458" y="3088"/>
                <a:ext cx="48" cy="97"/>
              </a:xfrm>
              <a:custGeom>
                <a:avLst/>
                <a:gdLst/>
                <a:ahLst/>
                <a:cxnLst>
                  <a:cxn ang="0">
                    <a:pos x="0" y="96"/>
                  </a:cxn>
                  <a:cxn ang="0">
                    <a:pos x="0" y="0"/>
                  </a:cxn>
                  <a:cxn ang="0">
                    <a:pos x="47" y="0"/>
                  </a:cxn>
                  <a:cxn ang="0">
                    <a:pos x="47" y="0"/>
                  </a:cxn>
                </a:cxnLst>
                <a:rect l="0" t="0" r="r" b="b"/>
                <a:pathLst>
                  <a:path w="48" h="97">
                    <a:moveTo>
                      <a:pt x="0" y="96"/>
                    </a:moveTo>
                    <a:lnTo>
                      <a:pt x="0" y="0"/>
                    </a:lnTo>
                    <a:lnTo>
                      <a:pt x="47" y="0"/>
                    </a:lnTo>
                    <a:lnTo>
                      <a:pt x="47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76" name="Line 148"/>
              <p:cNvSpPr>
                <a:spLocks noChangeShapeType="1"/>
              </p:cNvSpPr>
              <p:nvPr/>
            </p:nvSpPr>
            <p:spPr bwMode="auto">
              <a:xfrm>
                <a:off x="3812" y="3088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77" name="Rectangle 149"/>
              <p:cNvSpPr>
                <a:spLocks noChangeArrowheads="1"/>
              </p:cNvSpPr>
              <p:nvPr/>
            </p:nvSpPr>
            <p:spPr bwMode="auto">
              <a:xfrm>
                <a:off x="4309" y="3042"/>
                <a:ext cx="33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  D$</a:t>
                </a:r>
              </a:p>
            </p:txBody>
          </p:sp>
          <p:grpSp>
            <p:nvGrpSpPr>
              <p:cNvPr id="2761729" name="Group 150"/>
              <p:cNvGrpSpPr>
                <a:grpSpLocks/>
              </p:cNvGrpSpPr>
              <p:nvPr/>
            </p:nvGrpSpPr>
            <p:grpSpPr bwMode="auto">
              <a:xfrm>
                <a:off x="4360" y="3040"/>
                <a:ext cx="325" cy="289"/>
                <a:chOff x="4360" y="3040"/>
                <a:chExt cx="325" cy="289"/>
              </a:xfrm>
            </p:grpSpPr>
            <p:sp>
              <p:nvSpPr>
                <p:cNvPr id="2761879" name="Freeform 151"/>
                <p:cNvSpPr>
                  <a:spLocks/>
                </p:cNvSpPr>
                <p:nvPr/>
              </p:nvSpPr>
              <p:spPr bwMode="auto">
                <a:xfrm>
                  <a:off x="4360" y="3040"/>
                  <a:ext cx="162" cy="289"/>
                </a:xfrm>
                <a:custGeom>
                  <a:avLst/>
                  <a:gdLst/>
                  <a:ahLst/>
                  <a:cxnLst>
                    <a:cxn ang="0">
                      <a:pos x="16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61" y="288"/>
                    </a:cxn>
                  </a:cxnLst>
                  <a:rect l="0" t="0" r="r" b="b"/>
                  <a:pathLst>
                    <a:path w="162" h="289">
                      <a:moveTo>
                        <a:pt x="16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1880" name="Freeform 152"/>
                <p:cNvSpPr>
                  <a:spLocks/>
                </p:cNvSpPr>
                <p:nvPr/>
              </p:nvSpPr>
              <p:spPr bwMode="auto">
                <a:xfrm>
                  <a:off x="4521" y="3040"/>
                  <a:ext cx="164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63" y="0"/>
                    </a:cxn>
                    <a:cxn ang="0">
                      <a:pos x="163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64" h="289">
                      <a:moveTo>
                        <a:pt x="0" y="0"/>
                      </a:moveTo>
                      <a:lnTo>
                        <a:pt x="163" y="0"/>
                      </a:lnTo>
                      <a:lnTo>
                        <a:pt x="163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61881" name="Rectangle 153"/>
              <p:cNvSpPr>
                <a:spLocks noChangeArrowheads="1"/>
              </p:cNvSpPr>
              <p:nvPr/>
            </p:nvSpPr>
            <p:spPr bwMode="auto">
              <a:xfrm>
                <a:off x="4801" y="3042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Reg</a:t>
                </a:r>
              </a:p>
            </p:txBody>
          </p:sp>
          <p:grpSp>
            <p:nvGrpSpPr>
              <p:cNvPr id="2761731" name="Group 154"/>
              <p:cNvGrpSpPr>
                <a:grpSpLocks/>
              </p:cNvGrpSpPr>
              <p:nvPr/>
            </p:nvGrpSpPr>
            <p:grpSpPr bwMode="auto">
              <a:xfrm>
                <a:off x="4828" y="3040"/>
                <a:ext cx="284" cy="289"/>
                <a:chOff x="4828" y="3040"/>
                <a:chExt cx="284" cy="289"/>
              </a:xfrm>
            </p:grpSpPr>
            <p:sp>
              <p:nvSpPr>
                <p:cNvPr id="2761883" name="Freeform 155"/>
                <p:cNvSpPr>
                  <a:spLocks/>
                </p:cNvSpPr>
                <p:nvPr/>
              </p:nvSpPr>
              <p:spPr bwMode="auto">
                <a:xfrm>
                  <a:off x="4828" y="3040"/>
                  <a:ext cx="142" cy="289"/>
                </a:xfrm>
                <a:custGeom>
                  <a:avLst/>
                  <a:gdLst/>
                  <a:ahLst/>
                  <a:cxnLst>
                    <a:cxn ang="0">
                      <a:pos x="14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1" y="288"/>
                    </a:cxn>
                  </a:cxnLst>
                  <a:rect l="0" t="0" r="r" b="b"/>
                  <a:pathLst>
                    <a:path w="142" h="289">
                      <a:moveTo>
                        <a:pt x="14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1884" name="Freeform 156"/>
                <p:cNvSpPr>
                  <a:spLocks/>
                </p:cNvSpPr>
                <p:nvPr/>
              </p:nvSpPr>
              <p:spPr bwMode="auto">
                <a:xfrm>
                  <a:off x="4969" y="3040"/>
                  <a:ext cx="143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2" y="0"/>
                    </a:cxn>
                    <a:cxn ang="0">
                      <a:pos x="142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3" h="289">
                      <a:moveTo>
                        <a:pt x="0" y="0"/>
                      </a:moveTo>
                      <a:lnTo>
                        <a:pt x="142" y="0"/>
                      </a:lnTo>
                      <a:lnTo>
                        <a:pt x="142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61885" name="Line 157"/>
              <p:cNvSpPr>
                <a:spLocks noChangeShapeType="1"/>
              </p:cNvSpPr>
              <p:nvPr/>
            </p:nvSpPr>
            <p:spPr bwMode="auto">
              <a:xfrm>
                <a:off x="4681" y="3184"/>
                <a:ext cx="139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86" name="Line 158"/>
              <p:cNvSpPr>
                <a:spLocks noChangeShapeType="1"/>
              </p:cNvSpPr>
              <p:nvPr/>
            </p:nvSpPr>
            <p:spPr bwMode="auto">
              <a:xfrm>
                <a:off x="4197" y="3184"/>
                <a:ext cx="15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87" name="Freeform 159"/>
              <p:cNvSpPr>
                <a:spLocks/>
              </p:cNvSpPr>
              <p:nvPr/>
            </p:nvSpPr>
            <p:spPr bwMode="auto">
              <a:xfrm>
                <a:off x="4318" y="3184"/>
                <a:ext cx="431" cy="19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92"/>
                  </a:cxn>
                  <a:cxn ang="0">
                    <a:pos x="391" y="192"/>
                  </a:cxn>
                  <a:cxn ang="0">
                    <a:pos x="391" y="64"/>
                  </a:cxn>
                  <a:cxn ang="0">
                    <a:pos x="430" y="0"/>
                  </a:cxn>
                </a:cxnLst>
                <a:rect l="0" t="0" r="r" b="b"/>
                <a:pathLst>
                  <a:path w="431" h="193">
                    <a:moveTo>
                      <a:pt x="0" y="0"/>
                    </a:moveTo>
                    <a:lnTo>
                      <a:pt x="0" y="192"/>
                    </a:lnTo>
                    <a:lnTo>
                      <a:pt x="391" y="192"/>
                    </a:lnTo>
                    <a:lnTo>
                      <a:pt x="391" y="64"/>
                    </a:lnTo>
                    <a:lnTo>
                      <a:pt x="430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88" name="Line 160"/>
              <p:cNvSpPr>
                <a:spLocks noChangeShapeType="1"/>
              </p:cNvSpPr>
              <p:nvPr/>
            </p:nvSpPr>
            <p:spPr bwMode="auto">
              <a:xfrm>
                <a:off x="3812" y="3280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89" name="Freeform 161"/>
              <p:cNvSpPr>
                <a:spLocks/>
              </p:cNvSpPr>
              <p:nvPr/>
            </p:nvSpPr>
            <p:spPr bwMode="auto">
              <a:xfrm>
                <a:off x="3905" y="3179"/>
                <a:ext cx="337" cy="278"/>
              </a:xfrm>
              <a:custGeom>
                <a:avLst/>
                <a:gdLst/>
                <a:ahLst/>
                <a:cxnLst>
                  <a:cxn ang="0">
                    <a:pos x="0" y="101"/>
                  </a:cxn>
                  <a:cxn ang="0">
                    <a:pos x="0" y="277"/>
                  </a:cxn>
                  <a:cxn ang="0">
                    <a:pos x="294" y="277"/>
                  </a:cxn>
                  <a:cxn ang="0">
                    <a:pos x="294" y="90"/>
                  </a:cxn>
                  <a:cxn ang="0">
                    <a:pos x="336" y="0"/>
                  </a:cxn>
                </a:cxnLst>
                <a:rect l="0" t="0" r="r" b="b"/>
                <a:pathLst>
                  <a:path w="337" h="278">
                    <a:moveTo>
                      <a:pt x="0" y="101"/>
                    </a:moveTo>
                    <a:lnTo>
                      <a:pt x="0" y="277"/>
                    </a:lnTo>
                    <a:lnTo>
                      <a:pt x="294" y="277"/>
                    </a:lnTo>
                    <a:lnTo>
                      <a:pt x="294" y="90"/>
                    </a:lnTo>
                    <a:lnTo>
                      <a:pt x="336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61890" name="Rectangle 162"/>
            <p:cNvSpPr>
              <a:spLocks noChangeArrowheads="1"/>
            </p:cNvSpPr>
            <p:nvPr/>
          </p:nvSpPr>
          <p:spPr bwMode="auto">
            <a:xfrm>
              <a:off x="216" y="876"/>
              <a:ext cx="288" cy="301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I</a:t>
              </a:r>
            </a:p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n</a:t>
              </a:r>
            </a:p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s</a:t>
              </a:r>
            </a:p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t</a:t>
              </a:r>
            </a:p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r.</a:t>
              </a:r>
            </a:p>
            <a:p>
              <a:pPr algn="ctr"/>
              <a:endParaRPr lang="en-US" sz="2800" b="1">
                <a:solidFill>
                  <a:schemeClr val="tx1"/>
                </a:solidFill>
                <a:latin typeface="Arial" pitchFamily="-65" charset="0"/>
              </a:endParaRPr>
            </a:p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O</a:t>
              </a:r>
            </a:p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r</a:t>
              </a:r>
            </a:p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d</a:t>
              </a:r>
            </a:p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e</a:t>
              </a:r>
            </a:p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r</a:t>
              </a:r>
            </a:p>
          </p:txBody>
        </p:sp>
        <p:sp>
          <p:nvSpPr>
            <p:cNvPr id="2761891" name="Rectangle 163"/>
            <p:cNvSpPr>
              <a:spLocks noChangeArrowheads="1"/>
            </p:cNvSpPr>
            <p:nvPr/>
          </p:nvSpPr>
          <p:spPr bwMode="auto">
            <a:xfrm>
              <a:off x="1867" y="551"/>
              <a:ext cx="2168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Time (clock cycles)</a:t>
              </a:r>
            </a:p>
          </p:txBody>
        </p:sp>
      </p:grpSp>
      <p:sp>
        <p:nvSpPr>
          <p:cNvPr id="2761892" name="Line 164"/>
          <p:cNvSpPr>
            <a:spLocks noChangeShapeType="1"/>
          </p:cNvSpPr>
          <p:nvPr/>
        </p:nvSpPr>
        <p:spPr bwMode="auto">
          <a:xfrm>
            <a:off x="5363307" y="2602522"/>
            <a:ext cx="413239" cy="2769577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" name="Date Placeholder 16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2D283-3373-9A44-86A4-D6102B5392A6}" type="datetime1">
              <a:rPr lang="en-US" smtClean="0"/>
              <a:pPr/>
              <a:t>7/27/2011</a:t>
            </a:fld>
            <a:endParaRPr lang="en-US" dirty="0"/>
          </a:p>
        </p:txBody>
      </p:sp>
      <p:sp>
        <p:nvSpPr>
          <p:cNvPr id="165" name="Slide Number Placeholder 16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42</a:t>
            </a:fld>
            <a:endParaRPr lang="en-US" dirty="0"/>
          </a:p>
        </p:txBody>
      </p:sp>
      <p:sp>
        <p:nvSpPr>
          <p:cNvPr id="166" name="Footer Placeholder 16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#21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1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761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1892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03200" y="729190"/>
            <a:ext cx="8712200" cy="2555875"/>
          </a:xfrm>
        </p:spPr>
        <p:txBody>
          <a:bodyPr>
            <a:normAutofit/>
          </a:bodyPr>
          <a:lstStyle/>
          <a:p>
            <a:pPr marL="457200" lvl="1" indent="0">
              <a:buNone/>
              <a:tabLst>
                <a:tab pos="2116138" algn="l"/>
                <a:tab pos="5486400" algn="l"/>
              </a:tabLst>
            </a:pPr>
            <a:r>
              <a:rPr lang="en-US" dirty="0" smtClean="0">
                <a:latin typeface="+mj-lt"/>
                <a:cs typeface="Courier New"/>
              </a:rPr>
              <a:t>For each code sequence, chose whether </a:t>
            </a:r>
            <a:br>
              <a:rPr lang="en-US" dirty="0" smtClean="0">
                <a:latin typeface="+mj-lt"/>
                <a:cs typeface="Courier New"/>
              </a:rPr>
            </a:br>
            <a:r>
              <a:rPr lang="en-US" dirty="0" smtClean="0">
                <a:latin typeface="+mj-lt"/>
                <a:cs typeface="Courier New"/>
              </a:rPr>
              <a:t>I. It must stall</a:t>
            </a:r>
            <a:br>
              <a:rPr lang="en-US" dirty="0" smtClean="0">
                <a:latin typeface="+mj-lt"/>
                <a:cs typeface="Courier New"/>
              </a:rPr>
            </a:br>
            <a:r>
              <a:rPr lang="en-US" dirty="0" smtClean="0">
                <a:latin typeface="+mj-lt"/>
                <a:cs typeface="Courier New"/>
              </a:rPr>
              <a:t>II. It can avoid stalls using only forwarding</a:t>
            </a:r>
            <a:br>
              <a:rPr lang="en-US" dirty="0" smtClean="0">
                <a:latin typeface="+mj-lt"/>
                <a:cs typeface="Courier New"/>
              </a:rPr>
            </a:br>
            <a:r>
              <a:rPr lang="en-US" dirty="0" smtClean="0">
                <a:latin typeface="+mj-lt"/>
                <a:cs typeface="Courier New"/>
              </a:rPr>
              <a:t>III. It can execute without stalling or forwarding</a:t>
            </a:r>
          </a:p>
          <a:p>
            <a:pPr marL="457200" lvl="1" indent="0">
              <a:buNone/>
              <a:tabLst>
                <a:tab pos="2116138" algn="l"/>
                <a:tab pos="5486400" algn="l"/>
              </a:tabLst>
            </a:pPr>
            <a:endParaRPr lang="en-US" sz="800" dirty="0" smtClean="0">
              <a:latin typeface="+mj-lt"/>
              <a:cs typeface="Courier New"/>
            </a:endParaRPr>
          </a:p>
          <a:p>
            <a:pPr>
              <a:lnSpc>
                <a:spcPct val="65000"/>
              </a:lnSpc>
              <a:buFont typeface="Times" charset="0"/>
              <a:buNone/>
            </a:pPr>
            <a:endParaRPr lang="en-US" sz="2800" b="1" dirty="0">
              <a:solidFill>
                <a:schemeClr val="accent2"/>
              </a:solidFill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title"/>
          </p:nvPr>
        </p:nvSpPr>
        <p:spPr>
          <a:xfrm>
            <a:off x="609599" y="211138"/>
            <a:ext cx="7958667" cy="4746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Peer Question: Stall, Forward, OK? 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3689C-F3C2-DD4D-BB93-32101298D54F}" type="datetime1">
              <a:rPr lang="en-US" smtClean="0"/>
              <a:pPr/>
              <a:t>7/27/2011</a:t>
            </a:fld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43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#21</a:t>
            </a:r>
            <a:endParaRPr lang="en-US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626535" y="2446866"/>
          <a:ext cx="8043332" cy="1676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11265"/>
                <a:gridCol w="2517933"/>
                <a:gridCol w="3014134"/>
              </a:tblGrid>
              <a:tr h="440009">
                <a:tc>
                  <a:txBody>
                    <a:bodyPr/>
                    <a:lstStyle/>
                    <a:p>
                      <a:pPr algn="l">
                        <a:tabLst>
                          <a:tab pos="627063" algn="l"/>
                        </a:tabLst>
                      </a:pPr>
                      <a:r>
                        <a:rPr lang="en-US" sz="2800" baseline="0" dirty="0" smtClean="0">
                          <a:latin typeface="+mn-lt"/>
                        </a:rPr>
                        <a:t>1:</a:t>
                      </a:r>
                    </a:p>
                    <a:p>
                      <a:pPr algn="l">
                        <a:tabLst>
                          <a:tab pos="627063" algn="l"/>
                        </a:tabLst>
                      </a:pPr>
                      <a:r>
                        <a:rPr lang="en-US" sz="2000" baseline="0" dirty="0" err="1" smtClean="0">
                          <a:latin typeface="Courier New"/>
                          <a:cs typeface="Courier New"/>
                        </a:rPr>
                        <a:t>lw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Courier New"/>
                          <a:ea typeface="+mn-ea"/>
                          <a:cs typeface="Courier New"/>
                        </a:rPr>
                        <a:t>	</a:t>
                      </a:r>
                      <a:r>
                        <a:rPr lang="en-US" sz="2000" baseline="0" dirty="0" smtClean="0">
                          <a:latin typeface="Courier New"/>
                          <a:cs typeface="Courier New"/>
                        </a:rPr>
                        <a:t>$t0,0($t0)</a:t>
                      </a:r>
                    </a:p>
                    <a:p>
                      <a:pPr algn="l">
                        <a:tabLst>
                          <a:tab pos="627063" algn="l"/>
                        </a:tabLst>
                      </a:pPr>
                      <a:r>
                        <a:rPr lang="en-US" sz="2000" baseline="0" dirty="0" smtClean="0">
                          <a:latin typeface="Courier New"/>
                          <a:cs typeface="Courier New"/>
                        </a:rPr>
                        <a:t>add $t1,$t0,$t0</a:t>
                      </a:r>
                      <a:endParaRPr lang="en-US" sz="2000" dirty="0">
                        <a:solidFill>
                          <a:srgbClr val="00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2:</a:t>
                      </a:r>
                    </a:p>
                    <a:p>
                      <a:r>
                        <a:rPr lang="en-US" sz="2000" kern="1200" baseline="0" dirty="0" smtClean="0">
                          <a:solidFill>
                            <a:schemeClr val="tx1"/>
                          </a:solidFill>
                          <a:latin typeface="Courier New"/>
                          <a:ea typeface="+mn-ea"/>
                          <a:cs typeface="Courier New"/>
                        </a:rPr>
                        <a:t>add $t1,$t0,$t0</a:t>
                      </a:r>
                    </a:p>
                    <a:p>
                      <a:r>
                        <a:rPr lang="en-US" sz="2000" kern="1200" baseline="0" dirty="0" err="1" smtClean="0">
                          <a:solidFill>
                            <a:schemeClr val="tx1"/>
                          </a:solidFill>
                          <a:latin typeface="Courier New"/>
                          <a:ea typeface="+mn-ea"/>
                          <a:cs typeface="Courier New"/>
                        </a:rPr>
                        <a:t>addi</a:t>
                      </a:r>
                      <a:r>
                        <a:rPr lang="en-US" sz="2000" kern="1200" baseline="0" dirty="0" smtClean="0">
                          <a:solidFill>
                            <a:schemeClr val="tx1"/>
                          </a:solidFill>
                          <a:latin typeface="Courier New"/>
                          <a:ea typeface="+mn-ea"/>
                          <a:cs typeface="Courier New"/>
                        </a:rPr>
                        <a:t> $t2,$t0,#5</a:t>
                      </a:r>
                    </a:p>
                    <a:p>
                      <a:r>
                        <a:rPr lang="en-US" sz="2000" kern="1200" baseline="0" dirty="0" err="1" smtClean="0">
                          <a:solidFill>
                            <a:schemeClr val="tx1"/>
                          </a:solidFill>
                          <a:latin typeface="Courier New"/>
                          <a:ea typeface="+mn-ea"/>
                          <a:cs typeface="Courier New"/>
                        </a:rPr>
                        <a:t>addi</a:t>
                      </a:r>
                      <a:r>
                        <a:rPr lang="en-US" sz="2000" kern="1200" baseline="0" dirty="0" smtClean="0">
                          <a:solidFill>
                            <a:schemeClr val="tx1"/>
                          </a:solidFill>
                          <a:latin typeface="Courier New"/>
                          <a:ea typeface="+mn-ea"/>
                          <a:cs typeface="Courier New"/>
                        </a:rPr>
                        <a:t> $t4,$t1,#5</a:t>
                      </a:r>
                      <a:endParaRPr lang="en-US" sz="2000" dirty="0">
                        <a:solidFill>
                          <a:srgbClr val="00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tabLst>
                          <a:tab pos="338138" algn="l"/>
                        </a:tabLst>
                      </a:pPr>
                      <a:r>
                        <a:rPr lang="en-US" sz="2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3: 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ourier New"/>
                        </a:rPr>
                        <a:t>	</a:t>
                      </a:r>
                      <a:r>
                        <a:rPr lang="en-US" sz="2000" kern="1200" baseline="0" dirty="0" err="1" smtClean="0">
                          <a:solidFill>
                            <a:schemeClr val="tx1"/>
                          </a:solidFill>
                          <a:latin typeface="Courier New"/>
                          <a:ea typeface="+mn-ea"/>
                          <a:cs typeface="Courier New"/>
                        </a:rPr>
                        <a:t>addi</a:t>
                      </a:r>
                      <a:r>
                        <a:rPr lang="en-US" sz="2000" kern="1200" baseline="0" dirty="0" smtClean="0">
                          <a:solidFill>
                            <a:schemeClr val="tx1"/>
                          </a:solidFill>
                          <a:latin typeface="Courier New"/>
                          <a:ea typeface="+mn-ea"/>
                          <a:cs typeface="Courier New"/>
                        </a:rPr>
                        <a:t> $t1,$t0,#1</a:t>
                      </a:r>
                    </a:p>
                    <a:p>
                      <a:pPr>
                        <a:tabLst>
                          <a:tab pos="338138" algn="l"/>
                        </a:tabLst>
                      </a:pP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Courier New"/>
                          <a:ea typeface="+mn-ea"/>
                          <a:cs typeface="Courier New"/>
                        </a:rPr>
                        <a:t>	</a:t>
                      </a:r>
                      <a:r>
                        <a:rPr lang="en-US" sz="2000" kern="1200" baseline="0" dirty="0" err="1" smtClean="0">
                          <a:solidFill>
                            <a:schemeClr val="tx1"/>
                          </a:solidFill>
                          <a:latin typeface="Courier New"/>
                          <a:ea typeface="+mn-ea"/>
                          <a:cs typeface="Courier New"/>
                        </a:rPr>
                        <a:t>addi</a:t>
                      </a:r>
                      <a:r>
                        <a:rPr lang="en-US" sz="2000" kern="1200" baseline="0" dirty="0" smtClean="0">
                          <a:solidFill>
                            <a:schemeClr val="tx1"/>
                          </a:solidFill>
                          <a:latin typeface="Courier New"/>
                          <a:ea typeface="+mn-ea"/>
                          <a:cs typeface="Courier New"/>
                        </a:rPr>
                        <a:t> $t2,$t0,#2</a:t>
                      </a:r>
                    </a:p>
                    <a:p>
                      <a:pPr>
                        <a:tabLst>
                          <a:tab pos="338138" algn="l"/>
                        </a:tabLst>
                      </a:pP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Courier New"/>
                          <a:ea typeface="+mn-ea"/>
                          <a:cs typeface="Courier New"/>
                        </a:rPr>
                        <a:t>	</a:t>
                      </a:r>
                      <a:r>
                        <a:rPr lang="en-US" sz="2000" kern="1200" baseline="0" dirty="0" err="1" smtClean="0">
                          <a:solidFill>
                            <a:schemeClr val="tx1"/>
                          </a:solidFill>
                          <a:latin typeface="Courier New"/>
                          <a:ea typeface="+mn-ea"/>
                          <a:cs typeface="Courier New"/>
                        </a:rPr>
                        <a:t>addi</a:t>
                      </a:r>
                      <a:r>
                        <a:rPr lang="en-US" sz="2000" kern="1200" baseline="0" dirty="0" smtClean="0">
                          <a:solidFill>
                            <a:schemeClr val="tx1"/>
                          </a:solidFill>
                          <a:latin typeface="Courier New"/>
                          <a:ea typeface="+mn-ea"/>
                          <a:cs typeface="Courier New"/>
                        </a:rPr>
                        <a:t> $t3,$t0,#2</a:t>
                      </a:r>
                    </a:p>
                    <a:p>
                      <a:pPr>
                        <a:tabLst>
                          <a:tab pos="338138" algn="l"/>
                        </a:tabLst>
                      </a:pP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Courier New"/>
                          <a:ea typeface="+mn-ea"/>
                          <a:cs typeface="Courier New"/>
                        </a:rPr>
                        <a:t>	</a:t>
                      </a:r>
                      <a:r>
                        <a:rPr lang="en-US" sz="2000" kern="1200" baseline="0" dirty="0" err="1" smtClean="0">
                          <a:solidFill>
                            <a:schemeClr val="tx1"/>
                          </a:solidFill>
                          <a:latin typeface="Courier New"/>
                          <a:ea typeface="+mn-ea"/>
                          <a:cs typeface="Courier New"/>
                        </a:rPr>
                        <a:t>addi</a:t>
                      </a:r>
                      <a:r>
                        <a:rPr lang="en-US" sz="2000" kern="1200" baseline="0" dirty="0" smtClean="0">
                          <a:solidFill>
                            <a:schemeClr val="tx1"/>
                          </a:solidFill>
                          <a:latin typeface="Courier New"/>
                          <a:ea typeface="+mn-ea"/>
                          <a:cs typeface="Courier New"/>
                        </a:rPr>
                        <a:t> $t3,$t0,#4</a:t>
                      </a:r>
                    </a:p>
                    <a:p>
                      <a:pPr>
                        <a:tabLst>
                          <a:tab pos="338138" algn="l"/>
                        </a:tabLst>
                      </a:pP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Courier New"/>
                          <a:ea typeface="+mn-ea"/>
                          <a:cs typeface="Courier New"/>
                        </a:rPr>
                        <a:t>	</a:t>
                      </a:r>
                      <a:r>
                        <a:rPr lang="en-US" sz="2000" kern="1200" baseline="0" dirty="0" err="1" smtClean="0">
                          <a:solidFill>
                            <a:schemeClr val="tx1"/>
                          </a:solidFill>
                          <a:latin typeface="Courier New"/>
                          <a:ea typeface="+mn-ea"/>
                          <a:cs typeface="Courier New"/>
                        </a:rPr>
                        <a:t>addi</a:t>
                      </a:r>
                      <a:r>
                        <a:rPr lang="en-US" sz="2000" kern="1200" baseline="0" dirty="0" smtClean="0">
                          <a:solidFill>
                            <a:schemeClr val="tx1"/>
                          </a:solidFill>
                          <a:latin typeface="Courier New"/>
                          <a:ea typeface="+mn-ea"/>
                          <a:cs typeface="Courier New"/>
                        </a:rPr>
                        <a:t> $t5,$t1,#5</a:t>
                      </a:r>
                      <a:endParaRPr lang="en-US" sz="2000" dirty="0">
                        <a:solidFill>
                          <a:srgbClr val="00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Frame 8"/>
          <p:cNvSpPr/>
          <p:nvPr/>
        </p:nvSpPr>
        <p:spPr>
          <a:xfrm>
            <a:off x="558800" y="5791204"/>
            <a:ext cx="3369733" cy="558801"/>
          </a:xfrm>
          <a:prstGeom prst="frame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745067" y="4241806"/>
          <a:ext cx="7823199" cy="2072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79022"/>
                <a:gridCol w="4344177"/>
              </a:tblGrid>
              <a:tr h="370840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Red: </a:t>
                      </a:r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1 </a:t>
                      </a:r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II, </a:t>
                      </a:r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2 </a:t>
                      </a:r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II, </a:t>
                      </a:r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3 </a:t>
                      </a:r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III</a:t>
                      </a:r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White: 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1 I, 2 I, 3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</a:rPr>
                        <a:t> II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3366FF"/>
                          </a:solidFill>
                        </a:rPr>
                        <a:t>Blue: 1</a:t>
                      </a:r>
                      <a:r>
                        <a:rPr lang="en-US" sz="2800" b="1" baseline="0" dirty="0" smtClean="0">
                          <a:solidFill>
                            <a:srgbClr val="3366FF"/>
                          </a:solidFill>
                        </a:rPr>
                        <a:t> II, 2 </a:t>
                      </a:r>
                      <a:r>
                        <a:rPr lang="en-US" sz="2800" b="1" baseline="0" dirty="0" smtClean="0">
                          <a:solidFill>
                            <a:srgbClr val="3366FF"/>
                          </a:solidFill>
                        </a:rPr>
                        <a:t>III, </a:t>
                      </a:r>
                      <a:r>
                        <a:rPr lang="en-US" sz="2800" b="1" baseline="0" dirty="0" smtClean="0">
                          <a:solidFill>
                            <a:srgbClr val="3366FF"/>
                          </a:solidFill>
                        </a:rPr>
                        <a:t>3 III</a:t>
                      </a:r>
                      <a:endParaRPr lang="en-US" sz="2800" dirty="0">
                        <a:solidFill>
                          <a:srgbClr val="3366FF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008000"/>
                          </a:solidFill>
                        </a:rPr>
                        <a:t>Green: 1 I, 2 I, 3 III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chemeClr val="accent4"/>
                          </a:solidFill>
                        </a:rPr>
                        <a:t>Purple: All II (must forward)</a:t>
                      </a:r>
                      <a:endParaRPr lang="en-US" sz="2800" dirty="0">
                        <a:solidFill>
                          <a:schemeClr val="accent4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FFFF00"/>
                          </a:solidFill>
                        </a:rPr>
                        <a:t>Yellow: 1 I, 2 II, 3 III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 smtClean="0">
                        <a:solidFill>
                          <a:srgbClr val="CCFFCC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1600200"/>
            <a:ext cx="7561385" cy="4525963"/>
          </a:xfrm>
        </p:spPr>
        <p:txBody>
          <a:bodyPr/>
          <a:lstStyle/>
          <a:p>
            <a:r>
              <a:rPr lang="en-US" sz="3200" dirty="0" smtClean="0">
                <a:solidFill>
                  <a:schemeClr val="bg1">
                    <a:lumMod val="65000"/>
                  </a:schemeClr>
                </a:solidFill>
              </a:rPr>
              <a:t>Pipelining Performance</a:t>
            </a:r>
          </a:p>
          <a:p>
            <a:r>
              <a:rPr lang="en-US" sz="3200" dirty="0" smtClean="0">
                <a:solidFill>
                  <a:schemeClr val="bg1">
                    <a:lumMod val="65000"/>
                  </a:schemeClr>
                </a:solidFill>
              </a:rPr>
              <a:t>Pipelining Hazards</a:t>
            </a:r>
          </a:p>
          <a:p>
            <a:r>
              <a:rPr lang="en-US" sz="3200" dirty="0" smtClean="0">
                <a:solidFill>
                  <a:schemeClr val="bg1">
                    <a:lumMod val="65000"/>
                  </a:schemeClr>
                </a:solidFill>
              </a:rPr>
              <a:t>Administrivia</a:t>
            </a:r>
          </a:p>
          <a:p>
            <a:r>
              <a:rPr lang="en-US" sz="3200" dirty="0" smtClean="0">
                <a:solidFill>
                  <a:schemeClr val="bg1">
                    <a:lumMod val="65000"/>
                  </a:schemeClr>
                </a:solidFill>
              </a:rPr>
              <a:t>Pipelining Hazards (cont’d)</a:t>
            </a:r>
          </a:p>
          <a:p>
            <a:r>
              <a:rPr lang="en-US" sz="3200" dirty="0" smtClean="0">
                <a:solidFill>
                  <a:schemeClr val="bg1">
                    <a:lumMod val="65000"/>
                  </a:schemeClr>
                </a:solidFill>
              </a:rPr>
              <a:t>Break</a:t>
            </a:r>
          </a:p>
          <a:p>
            <a:r>
              <a:rPr lang="en-US" sz="3200" dirty="0" smtClean="0"/>
              <a:t>Multiple Instruction Issue</a:t>
            </a:r>
          </a:p>
          <a:p>
            <a:endParaRPr lang="en-US" sz="3200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2DE64-F001-BF48-BCB6-40100FCEAE53}" type="datetime1">
              <a:rPr lang="en-US" smtClean="0"/>
              <a:pPr/>
              <a:t>7/27/2011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Summer 2011 -- Lecture #22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83381-42C3-6745-94A4-D0A4F0A6DD7A}" type="datetime1">
              <a:rPr lang="en-US" smtClean="0"/>
              <a:pPr/>
              <a:t>7/27/2011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623671" y="6356350"/>
            <a:ext cx="2133600" cy="365125"/>
          </a:xfrm>
        </p:spPr>
        <p:txBody>
          <a:bodyPr/>
          <a:lstStyle/>
          <a:p>
            <a:r>
              <a:rPr lang="en-US" smtClean="0"/>
              <a:t>Spring 2011 -- Lecture #21</a:t>
            </a:r>
            <a:endParaRPr lang="en-AU" dirty="0"/>
          </a:p>
        </p:txBody>
      </p:sp>
      <p:sp>
        <p:nvSpPr>
          <p:cNvPr id="479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Greater Instruction</a:t>
            </a:r>
            <a:r>
              <a:rPr lang="en-US" sz="3600" dirty="0"/>
              <a:t>-Level Parallelism (ILP)</a:t>
            </a:r>
            <a:endParaRPr lang="en-AU" sz="3600" dirty="0"/>
          </a:p>
        </p:txBody>
      </p:sp>
      <p:sp>
        <p:nvSpPr>
          <p:cNvPr id="479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Deeper pipeline (5 =&gt; 10 =&gt; 15 stages)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Less work per stage </a:t>
            </a:r>
            <a:r>
              <a:rPr lang="en-US" dirty="0" err="1">
                <a:sym typeface="Symbol" charset="2"/>
              </a:rPr>
              <a:t></a:t>
            </a:r>
            <a:r>
              <a:rPr lang="en-US" dirty="0">
                <a:sym typeface="Symbol" charset="2"/>
              </a:rPr>
              <a:t> shorter clock cycle</a:t>
            </a:r>
          </a:p>
          <a:p>
            <a:pPr>
              <a:lnSpc>
                <a:spcPct val="90000"/>
              </a:lnSpc>
            </a:pPr>
            <a:r>
              <a:rPr lang="en-US" dirty="0">
                <a:sym typeface="Symbol" charset="2"/>
              </a:rPr>
              <a:t>Multiple </a:t>
            </a:r>
            <a:r>
              <a:rPr lang="en-US" dirty="0" smtClean="0">
                <a:sym typeface="Symbol" charset="2"/>
              </a:rPr>
              <a:t>issue </a:t>
            </a:r>
            <a:r>
              <a:rPr lang="en-US" i="1" dirty="0" smtClean="0">
                <a:solidFill>
                  <a:srgbClr val="FF0000"/>
                </a:solidFill>
                <a:sym typeface="Symbol" charset="2"/>
              </a:rPr>
              <a:t>(superscalar)</a:t>
            </a:r>
            <a:endParaRPr lang="en-US" i="1" dirty="0" smtClean="0">
              <a:solidFill>
                <a:srgbClr val="FF0000"/>
              </a:solidFill>
              <a:sym typeface="Symbol" charset="2"/>
            </a:endParaRPr>
          </a:p>
          <a:p>
            <a:pPr lvl="1">
              <a:lnSpc>
                <a:spcPct val="90000"/>
              </a:lnSpc>
            </a:pPr>
            <a:r>
              <a:rPr lang="en-US" dirty="0">
                <a:sym typeface="Symbol" charset="2"/>
              </a:rPr>
              <a:t>Replicate pipeline stages </a:t>
            </a:r>
            <a:r>
              <a:rPr lang="en-US" dirty="0" err="1">
                <a:sym typeface="Symbol" charset="2"/>
              </a:rPr>
              <a:t></a:t>
            </a:r>
            <a:r>
              <a:rPr lang="en-US" dirty="0">
                <a:sym typeface="Symbol" charset="2"/>
              </a:rPr>
              <a:t> multiple pipelines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ym typeface="Symbol" charset="2"/>
              </a:rPr>
              <a:t>Start multiple instructions per clock cycle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ym typeface="Symbol" charset="2"/>
              </a:rPr>
              <a:t>CPI &lt; 1, so use Instructions Per Cycle (IPC)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ym typeface="Symbol" charset="2"/>
              </a:rPr>
              <a:t>E.g., </a:t>
            </a:r>
            <a:r>
              <a:rPr lang="en-US" dirty="0" smtClean="0">
                <a:sym typeface="Symbol" charset="2"/>
              </a:rPr>
              <a:t>4 GHz </a:t>
            </a:r>
            <a:r>
              <a:rPr lang="en-US" dirty="0">
                <a:sym typeface="Symbol" charset="2"/>
              </a:rPr>
              <a:t>4-way multiple-issue</a:t>
            </a:r>
          </a:p>
          <a:p>
            <a:pPr lvl="2">
              <a:lnSpc>
                <a:spcPct val="90000"/>
              </a:lnSpc>
            </a:pPr>
            <a:r>
              <a:rPr lang="en-US" sz="2200" dirty="0">
                <a:sym typeface="Symbol" charset="2"/>
              </a:rPr>
              <a:t>16 BIPS, peak CPI = 0.25, peak IPC = 4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ym typeface="Symbol" charset="2"/>
              </a:rPr>
              <a:t>But dependencies reduce this in practice</a:t>
            </a:r>
          </a:p>
        </p:txBody>
      </p:sp>
      <p:sp>
        <p:nvSpPr>
          <p:cNvPr id="479236" name="Text Box 4"/>
          <p:cNvSpPr txBox="1">
            <a:spLocks noChangeArrowheads="1"/>
          </p:cNvSpPr>
          <p:nvPr/>
        </p:nvSpPr>
        <p:spPr bwMode="auto">
          <a:xfrm rot="5400000">
            <a:off x="5776119" y="3001169"/>
            <a:ext cx="6369050" cy="36671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>
                <a:solidFill>
                  <a:schemeClr val="folHlink"/>
                </a:solidFill>
              </a:rPr>
              <a:t>§4.10 </a:t>
            </a:r>
            <a:r>
              <a:rPr lang="en-AU" sz="1800">
                <a:solidFill>
                  <a:schemeClr val="folHlink"/>
                </a:solidFill>
              </a:rPr>
              <a:t>Parallelism and Advanced Instruction Level Parallelism</a:t>
            </a:r>
            <a:endParaRPr lang="en-US" sz="1800">
              <a:solidFill>
                <a:schemeClr val="folHlin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9F064-7860-3945-B8E5-E41085156154}" type="datetime1">
              <a:rPr lang="en-US" smtClean="0"/>
              <a:pPr/>
              <a:t>7/27/2011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640604" y="6356350"/>
            <a:ext cx="2133600" cy="365125"/>
          </a:xfrm>
        </p:spPr>
        <p:txBody>
          <a:bodyPr/>
          <a:lstStyle/>
          <a:p>
            <a:r>
              <a:rPr lang="en-US" smtClean="0"/>
              <a:t>Spring 2011 -- Lecture #21</a:t>
            </a:r>
            <a:endParaRPr lang="en-AU" dirty="0"/>
          </a:p>
        </p:txBody>
      </p:sp>
      <p:sp>
        <p:nvSpPr>
          <p:cNvPr id="481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Multiple Issue</a:t>
            </a:r>
            <a:endParaRPr lang="en-AU"/>
          </a:p>
        </p:txBody>
      </p:sp>
      <p:sp>
        <p:nvSpPr>
          <p:cNvPr id="481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Static multiple issue</a:t>
            </a:r>
          </a:p>
          <a:p>
            <a:pPr lvl="1"/>
            <a:r>
              <a:rPr lang="en-US" sz="2400"/>
              <a:t>Compiler groups instructions to be issued together</a:t>
            </a:r>
          </a:p>
          <a:p>
            <a:pPr lvl="1"/>
            <a:r>
              <a:rPr lang="en-US" sz="2400"/>
              <a:t>Packages them into “issue slots”</a:t>
            </a:r>
          </a:p>
          <a:p>
            <a:pPr lvl="1"/>
            <a:r>
              <a:rPr lang="en-US" sz="2400"/>
              <a:t>Compiler detects and avoids hazards</a:t>
            </a:r>
          </a:p>
          <a:p>
            <a:r>
              <a:rPr lang="en-US" sz="2800"/>
              <a:t>Dynamic multiple issue</a:t>
            </a:r>
          </a:p>
          <a:p>
            <a:pPr lvl="1"/>
            <a:r>
              <a:rPr lang="en-US" sz="2400"/>
              <a:t>CPU examines instruction stream and chooses instructions to issue each cycle</a:t>
            </a:r>
          </a:p>
          <a:p>
            <a:pPr lvl="1"/>
            <a:r>
              <a:rPr lang="en-US" sz="2400"/>
              <a:t>Compiler can help by reordering instructions</a:t>
            </a:r>
          </a:p>
          <a:p>
            <a:pPr lvl="1"/>
            <a:r>
              <a:rPr lang="en-US" sz="2400"/>
              <a:t>CPU resolves hazards using advanced techniques at runtime</a:t>
            </a:r>
            <a:endParaRPr lang="en-AU" sz="24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4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Superscalar Laundry: Parallel per stage</a:t>
            </a:r>
            <a:endParaRPr lang="en-US" sz="3600" dirty="0"/>
          </a:p>
        </p:txBody>
      </p:sp>
      <p:sp>
        <p:nvSpPr>
          <p:cNvPr id="2804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37262"/>
            <a:ext cx="8229600" cy="4525963"/>
          </a:xfrm>
        </p:spPr>
        <p:txBody>
          <a:bodyPr>
            <a:normAutofit fontScale="92500" lnSpcReduction="10000"/>
          </a:bodyPr>
          <a:lstStyle/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More resources, HW to match mix of parallel tasks?</a:t>
            </a:r>
            <a:endParaRPr lang="en-US" sz="2800" dirty="0"/>
          </a:p>
        </p:txBody>
      </p:sp>
      <p:sp>
        <p:nvSpPr>
          <p:cNvPr id="2804740" name="Rectangle 4"/>
          <p:cNvSpPr>
            <a:spLocks noChangeArrowheads="1"/>
          </p:cNvSpPr>
          <p:nvPr/>
        </p:nvSpPr>
        <p:spPr bwMode="auto">
          <a:xfrm>
            <a:off x="931863" y="2114550"/>
            <a:ext cx="417512" cy="3740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i="1">
                <a:solidFill>
                  <a:schemeClr val="tx1"/>
                </a:solidFill>
                <a:latin typeface="FranklinGothic" charset="0"/>
              </a:rPr>
              <a:t>T</a:t>
            </a:r>
          </a:p>
          <a:p>
            <a:pPr algn="ctr"/>
            <a:r>
              <a:rPr lang="en-US" sz="2400" i="1">
                <a:solidFill>
                  <a:schemeClr val="tx1"/>
                </a:solidFill>
                <a:latin typeface="FranklinGothic" charset="0"/>
              </a:rPr>
              <a:t>a</a:t>
            </a:r>
          </a:p>
          <a:p>
            <a:pPr algn="ctr"/>
            <a:r>
              <a:rPr lang="en-US" sz="2400" i="1">
                <a:solidFill>
                  <a:schemeClr val="tx1"/>
                </a:solidFill>
                <a:latin typeface="FranklinGothic" charset="0"/>
              </a:rPr>
              <a:t>s</a:t>
            </a:r>
          </a:p>
          <a:p>
            <a:pPr algn="ctr"/>
            <a:r>
              <a:rPr lang="en-US" sz="2400" i="1">
                <a:solidFill>
                  <a:schemeClr val="tx1"/>
                </a:solidFill>
                <a:latin typeface="FranklinGothic" charset="0"/>
              </a:rPr>
              <a:t>k</a:t>
            </a:r>
          </a:p>
          <a:p>
            <a:pPr algn="ctr"/>
            <a:endParaRPr lang="en-US" sz="2400" i="1">
              <a:solidFill>
                <a:schemeClr val="tx1"/>
              </a:solidFill>
              <a:latin typeface="FranklinGothic" charset="0"/>
            </a:endParaRPr>
          </a:p>
          <a:p>
            <a:pPr algn="ctr"/>
            <a:r>
              <a:rPr lang="en-US" sz="2400" i="1">
                <a:solidFill>
                  <a:schemeClr val="tx1"/>
                </a:solidFill>
                <a:latin typeface="FranklinGothic" charset="0"/>
              </a:rPr>
              <a:t>O</a:t>
            </a:r>
          </a:p>
          <a:p>
            <a:pPr algn="ctr"/>
            <a:r>
              <a:rPr lang="en-US" sz="2400" i="1">
                <a:solidFill>
                  <a:schemeClr val="tx1"/>
                </a:solidFill>
                <a:latin typeface="FranklinGothic" charset="0"/>
              </a:rPr>
              <a:t>r</a:t>
            </a:r>
          </a:p>
          <a:p>
            <a:pPr algn="ctr"/>
            <a:r>
              <a:rPr lang="en-US" sz="2400" i="1">
                <a:solidFill>
                  <a:schemeClr val="tx1"/>
                </a:solidFill>
                <a:latin typeface="FranklinGothic" charset="0"/>
              </a:rPr>
              <a:t>d</a:t>
            </a:r>
          </a:p>
          <a:p>
            <a:pPr algn="ctr"/>
            <a:r>
              <a:rPr lang="en-US" sz="2400" i="1">
                <a:solidFill>
                  <a:schemeClr val="tx1"/>
                </a:solidFill>
                <a:latin typeface="FranklinGothic" charset="0"/>
              </a:rPr>
              <a:t>e</a:t>
            </a:r>
          </a:p>
          <a:p>
            <a:pPr algn="ctr"/>
            <a:r>
              <a:rPr lang="en-US" sz="2400" i="1">
                <a:solidFill>
                  <a:schemeClr val="tx1"/>
                </a:solidFill>
                <a:latin typeface="FranklinGothic" charset="0"/>
              </a:rPr>
              <a:t>r</a:t>
            </a:r>
          </a:p>
        </p:txBody>
      </p:sp>
      <p:sp>
        <p:nvSpPr>
          <p:cNvPr id="2804741" name="Rectangle 5"/>
          <p:cNvSpPr>
            <a:spLocks noChangeArrowheads="1"/>
          </p:cNvSpPr>
          <p:nvPr/>
        </p:nvSpPr>
        <p:spPr bwMode="auto">
          <a:xfrm>
            <a:off x="6391275" y="1249363"/>
            <a:ext cx="5207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>
                <a:solidFill>
                  <a:schemeClr val="tx1"/>
                </a:solidFill>
                <a:latin typeface="FranklinGothic" charset="0"/>
              </a:rPr>
              <a:t>12</a:t>
            </a:r>
          </a:p>
        </p:txBody>
      </p:sp>
      <p:sp>
        <p:nvSpPr>
          <p:cNvPr id="2804742" name="Rectangle 6"/>
          <p:cNvSpPr>
            <a:spLocks noChangeArrowheads="1"/>
          </p:cNvSpPr>
          <p:nvPr/>
        </p:nvSpPr>
        <p:spPr bwMode="auto">
          <a:xfrm>
            <a:off x="7786688" y="1239838"/>
            <a:ext cx="909637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>
                <a:solidFill>
                  <a:schemeClr val="tx1"/>
                </a:solidFill>
                <a:latin typeface="FranklinGothic" charset="0"/>
              </a:rPr>
              <a:t>2 AM</a:t>
            </a:r>
          </a:p>
        </p:txBody>
      </p:sp>
      <p:sp>
        <p:nvSpPr>
          <p:cNvPr id="2804743" name="Rectangle 7"/>
          <p:cNvSpPr>
            <a:spLocks noChangeArrowheads="1"/>
          </p:cNvSpPr>
          <p:nvPr/>
        </p:nvSpPr>
        <p:spPr bwMode="auto">
          <a:xfrm>
            <a:off x="1581150" y="1255713"/>
            <a:ext cx="8921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2400" b="1">
                <a:solidFill>
                  <a:schemeClr val="tx1"/>
                </a:solidFill>
                <a:latin typeface="FranklinGothic" charset="0"/>
              </a:rPr>
              <a:t>6 PM</a:t>
            </a:r>
          </a:p>
        </p:txBody>
      </p:sp>
      <p:sp>
        <p:nvSpPr>
          <p:cNvPr id="2804744" name="Line 8"/>
          <p:cNvSpPr>
            <a:spLocks noChangeShapeType="1"/>
          </p:cNvSpPr>
          <p:nvPr/>
        </p:nvSpPr>
        <p:spPr bwMode="auto">
          <a:xfrm>
            <a:off x="1874838" y="1611313"/>
            <a:ext cx="0" cy="2524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4745" name="Rectangle 9"/>
          <p:cNvSpPr>
            <a:spLocks noChangeArrowheads="1"/>
          </p:cNvSpPr>
          <p:nvPr/>
        </p:nvSpPr>
        <p:spPr bwMode="auto">
          <a:xfrm>
            <a:off x="2546350" y="1276350"/>
            <a:ext cx="350838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2400" b="1">
                <a:solidFill>
                  <a:schemeClr val="tx1"/>
                </a:solidFill>
                <a:latin typeface="FranklinGothic" charset="0"/>
              </a:rPr>
              <a:t>7</a:t>
            </a:r>
          </a:p>
        </p:txBody>
      </p:sp>
      <p:sp>
        <p:nvSpPr>
          <p:cNvPr id="2804746" name="Rectangle 10"/>
          <p:cNvSpPr>
            <a:spLocks noChangeArrowheads="1"/>
          </p:cNvSpPr>
          <p:nvPr/>
        </p:nvSpPr>
        <p:spPr bwMode="auto">
          <a:xfrm>
            <a:off x="3321050" y="1266825"/>
            <a:ext cx="350838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2400" b="1">
                <a:solidFill>
                  <a:schemeClr val="tx1"/>
                </a:solidFill>
                <a:latin typeface="FranklinGothic" charset="0"/>
              </a:rPr>
              <a:t>8</a:t>
            </a:r>
          </a:p>
        </p:txBody>
      </p:sp>
      <p:sp>
        <p:nvSpPr>
          <p:cNvPr id="2804747" name="Rectangle 11"/>
          <p:cNvSpPr>
            <a:spLocks noChangeArrowheads="1"/>
          </p:cNvSpPr>
          <p:nvPr/>
        </p:nvSpPr>
        <p:spPr bwMode="auto">
          <a:xfrm>
            <a:off x="4133850" y="1293813"/>
            <a:ext cx="350838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2400" b="1">
                <a:solidFill>
                  <a:schemeClr val="tx1"/>
                </a:solidFill>
                <a:latin typeface="FranklinGothic" charset="0"/>
              </a:rPr>
              <a:t>9</a:t>
            </a:r>
          </a:p>
        </p:txBody>
      </p:sp>
      <p:sp>
        <p:nvSpPr>
          <p:cNvPr id="2804748" name="Rectangle 12"/>
          <p:cNvSpPr>
            <a:spLocks noChangeArrowheads="1"/>
          </p:cNvSpPr>
          <p:nvPr/>
        </p:nvSpPr>
        <p:spPr bwMode="auto">
          <a:xfrm>
            <a:off x="4865688" y="1279525"/>
            <a:ext cx="5207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2400" b="1">
                <a:solidFill>
                  <a:schemeClr val="tx1"/>
                </a:solidFill>
                <a:latin typeface="FranklinGothic" charset="0"/>
              </a:rPr>
              <a:t>10</a:t>
            </a:r>
          </a:p>
        </p:txBody>
      </p:sp>
      <p:sp>
        <p:nvSpPr>
          <p:cNvPr id="2804749" name="Rectangle 13"/>
          <p:cNvSpPr>
            <a:spLocks noChangeArrowheads="1"/>
          </p:cNvSpPr>
          <p:nvPr/>
        </p:nvSpPr>
        <p:spPr bwMode="auto">
          <a:xfrm>
            <a:off x="5667375" y="1276350"/>
            <a:ext cx="5207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2400" b="1">
                <a:solidFill>
                  <a:schemeClr val="tx1"/>
                </a:solidFill>
                <a:latin typeface="FranklinGothic" charset="0"/>
              </a:rPr>
              <a:t>11</a:t>
            </a:r>
          </a:p>
        </p:txBody>
      </p:sp>
      <p:sp>
        <p:nvSpPr>
          <p:cNvPr id="2804750" name="Rectangle 14"/>
          <p:cNvSpPr>
            <a:spLocks noChangeArrowheads="1"/>
          </p:cNvSpPr>
          <p:nvPr/>
        </p:nvSpPr>
        <p:spPr bwMode="auto">
          <a:xfrm>
            <a:off x="7288213" y="1265238"/>
            <a:ext cx="350837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>
                <a:solidFill>
                  <a:schemeClr val="tx1"/>
                </a:solidFill>
                <a:latin typeface="FranklinGothic" charset="0"/>
              </a:rPr>
              <a:t>1</a:t>
            </a:r>
          </a:p>
        </p:txBody>
      </p:sp>
      <p:sp>
        <p:nvSpPr>
          <p:cNvPr id="2804751" name="Line 15"/>
          <p:cNvSpPr>
            <a:spLocks noChangeShapeType="1"/>
          </p:cNvSpPr>
          <p:nvPr/>
        </p:nvSpPr>
        <p:spPr bwMode="auto">
          <a:xfrm>
            <a:off x="1885950" y="1758950"/>
            <a:ext cx="637063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4752" name="Line 16"/>
          <p:cNvSpPr>
            <a:spLocks noChangeShapeType="1"/>
          </p:cNvSpPr>
          <p:nvPr/>
        </p:nvSpPr>
        <p:spPr bwMode="auto">
          <a:xfrm>
            <a:off x="1339850" y="2417763"/>
            <a:ext cx="14288" cy="33035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4753" name="Rectangle 17"/>
          <p:cNvSpPr>
            <a:spLocks noChangeArrowheads="1"/>
          </p:cNvSpPr>
          <p:nvPr/>
        </p:nvSpPr>
        <p:spPr bwMode="auto">
          <a:xfrm>
            <a:off x="5575300" y="1908175"/>
            <a:ext cx="858838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2400" i="1">
                <a:solidFill>
                  <a:schemeClr val="tx1"/>
                </a:solidFill>
                <a:latin typeface="FranklinGothic" charset="0"/>
              </a:rPr>
              <a:t>Time</a:t>
            </a:r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1450975" y="3124200"/>
            <a:ext cx="401638" cy="454025"/>
            <a:chOff x="1028" y="1968"/>
            <a:chExt cx="285" cy="286"/>
          </a:xfrm>
        </p:grpSpPr>
        <p:sp>
          <p:nvSpPr>
            <p:cNvPr id="2804755" name="Freeform 19"/>
            <p:cNvSpPr>
              <a:spLocks/>
            </p:cNvSpPr>
            <p:nvPr/>
          </p:nvSpPr>
          <p:spPr bwMode="auto">
            <a:xfrm>
              <a:off x="1042" y="2011"/>
              <a:ext cx="237" cy="212"/>
            </a:xfrm>
            <a:custGeom>
              <a:avLst/>
              <a:gdLst/>
              <a:ahLst/>
              <a:cxnLst>
                <a:cxn ang="0">
                  <a:pos x="67" y="10"/>
                </a:cxn>
                <a:cxn ang="0">
                  <a:pos x="112" y="11"/>
                </a:cxn>
                <a:cxn ang="0">
                  <a:pos x="161" y="0"/>
                </a:cxn>
                <a:cxn ang="0">
                  <a:pos x="219" y="0"/>
                </a:cxn>
                <a:cxn ang="0">
                  <a:pos x="155" y="60"/>
                </a:cxn>
                <a:cxn ang="0">
                  <a:pos x="172" y="64"/>
                </a:cxn>
                <a:cxn ang="0">
                  <a:pos x="189" y="71"/>
                </a:cxn>
                <a:cxn ang="0">
                  <a:pos x="205" y="80"/>
                </a:cxn>
                <a:cxn ang="0">
                  <a:pos x="217" y="90"/>
                </a:cxn>
                <a:cxn ang="0">
                  <a:pos x="227" y="103"/>
                </a:cxn>
                <a:cxn ang="0">
                  <a:pos x="234" y="118"/>
                </a:cxn>
                <a:cxn ang="0">
                  <a:pos x="236" y="134"/>
                </a:cxn>
                <a:cxn ang="0">
                  <a:pos x="233" y="151"/>
                </a:cxn>
                <a:cxn ang="0">
                  <a:pos x="228" y="164"/>
                </a:cxn>
                <a:cxn ang="0">
                  <a:pos x="218" y="177"/>
                </a:cxn>
                <a:cxn ang="0">
                  <a:pos x="201" y="192"/>
                </a:cxn>
                <a:cxn ang="0">
                  <a:pos x="185" y="200"/>
                </a:cxn>
                <a:cxn ang="0">
                  <a:pos x="170" y="206"/>
                </a:cxn>
                <a:cxn ang="0">
                  <a:pos x="155" y="210"/>
                </a:cxn>
                <a:cxn ang="0">
                  <a:pos x="136" y="211"/>
                </a:cxn>
                <a:cxn ang="0">
                  <a:pos x="88" y="210"/>
                </a:cxn>
                <a:cxn ang="0">
                  <a:pos x="65" y="206"/>
                </a:cxn>
                <a:cxn ang="0">
                  <a:pos x="40" y="195"/>
                </a:cxn>
                <a:cxn ang="0">
                  <a:pos x="22" y="182"/>
                </a:cxn>
                <a:cxn ang="0">
                  <a:pos x="9" y="167"/>
                </a:cxn>
                <a:cxn ang="0">
                  <a:pos x="3" y="151"/>
                </a:cxn>
                <a:cxn ang="0">
                  <a:pos x="0" y="137"/>
                </a:cxn>
                <a:cxn ang="0">
                  <a:pos x="2" y="121"/>
                </a:cxn>
                <a:cxn ang="0">
                  <a:pos x="10" y="101"/>
                </a:cxn>
                <a:cxn ang="0">
                  <a:pos x="25" y="85"/>
                </a:cxn>
                <a:cxn ang="0">
                  <a:pos x="45" y="71"/>
                </a:cxn>
                <a:cxn ang="0">
                  <a:pos x="73" y="62"/>
                </a:cxn>
                <a:cxn ang="0">
                  <a:pos x="29" y="3"/>
                </a:cxn>
              </a:cxnLst>
              <a:rect l="0" t="0" r="r" b="b"/>
              <a:pathLst>
                <a:path w="237" h="212">
                  <a:moveTo>
                    <a:pt x="29" y="3"/>
                  </a:moveTo>
                  <a:lnTo>
                    <a:pt x="67" y="10"/>
                  </a:lnTo>
                  <a:lnTo>
                    <a:pt x="66" y="0"/>
                  </a:lnTo>
                  <a:lnTo>
                    <a:pt x="112" y="11"/>
                  </a:lnTo>
                  <a:lnTo>
                    <a:pt x="112" y="0"/>
                  </a:lnTo>
                  <a:lnTo>
                    <a:pt x="161" y="0"/>
                  </a:lnTo>
                  <a:lnTo>
                    <a:pt x="160" y="11"/>
                  </a:lnTo>
                  <a:lnTo>
                    <a:pt x="219" y="0"/>
                  </a:lnTo>
                  <a:lnTo>
                    <a:pt x="148" y="60"/>
                  </a:lnTo>
                  <a:lnTo>
                    <a:pt x="155" y="60"/>
                  </a:lnTo>
                  <a:lnTo>
                    <a:pt x="163" y="62"/>
                  </a:lnTo>
                  <a:lnTo>
                    <a:pt x="172" y="64"/>
                  </a:lnTo>
                  <a:lnTo>
                    <a:pt x="180" y="67"/>
                  </a:lnTo>
                  <a:lnTo>
                    <a:pt x="189" y="71"/>
                  </a:lnTo>
                  <a:lnTo>
                    <a:pt x="197" y="75"/>
                  </a:lnTo>
                  <a:lnTo>
                    <a:pt x="205" y="80"/>
                  </a:lnTo>
                  <a:lnTo>
                    <a:pt x="212" y="85"/>
                  </a:lnTo>
                  <a:lnTo>
                    <a:pt x="217" y="90"/>
                  </a:lnTo>
                  <a:lnTo>
                    <a:pt x="222" y="97"/>
                  </a:lnTo>
                  <a:lnTo>
                    <a:pt x="227" y="103"/>
                  </a:lnTo>
                  <a:lnTo>
                    <a:pt x="231" y="111"/>
                  </a:lnTo>
                  <a:lnTo>
                    <a:pt x="234" y="118"/>
                  </a:lnTo>
                  <a:lnTo>
                    <a:pt x="235" y="125"/>
                  </a:lnTo>
                  <a:lnTo>
                    <a:pt x="236" y="134"/>
                  </a:lnTo>
                  <a:lnTo>
                    <a:pt x="235" y="144"/>
                  </a:lnTo>
                  <a:lnTo>
                    <a:pt x="233" y="151"/>
                  </a:lnTo>
                  <a:lnTo>
                    <a:pt x="231" y="158"/>
                  </a:lnTo>
                  <a:lnTo>
                    <a:pt x="228" y="164"/>
                  </a:lnTo>
                  <a:lnTo>
                    <a:pt x="224" y="170"/>
                  </a:lnTo>
                  <a:lnTo>
                    <a:pt x="218" y="177"/>
                  </a:lnTo>
                  <a:lnTo>
                    <a:pt x="210" y="185"/>
                  </a:lnTo>
                  <a:lnTo>
                    <a:pt x="201" y="192"/>
                  </a:lnTo>
                  <a:lnTo>
                    <a:pt x="193" y="197"/>
                  </a:lnTo>
                  <a:lnTo>
                    <a:pt x="185" y="200"/>
                  </a:lnTo>
                  <a:lnTo>
                    <a:pt x="177" y="204"/>
                  </a:lnTo>
                  <a:lnTo>
                    <a:pt x="170" y="206"/>
                  </a:lnTo>
                  <a:lnTo>
                    <a:pt x="161" y="208"/>
                  </a:lnTo>
                  <a:lnTo>
                    <a:pt x="155" y="210"/>
                  </a:lnTo>
                  <a:lnTo>
                    <a:pt x="145" y="210"/>
                  </a:lnTo>
                  <a:lnTo>
                    <a:pt x="136" y="211"/>
                  </a:lnTo>
                  <a:lnTo>
                    <a:pt x="96" y="211"/>
                  </a:lnTo>
                  <a:lnTo>
                    <a:pt x="88" y="210"/>
                  </a:lnTo>
                  <a:lnTo>
                    <a:pt x="78" y="209"/>
                  </a:lnTo>
                  <a:lnTo>
                    <a:pt x="65" y="206"/>
                  </a:lnTo>
                  <a:lnTo>
                    <a:pt x="53" y="201"/>
                  </a:lnTo>
                  <a:lnTo>
                    <a:pt x="40" y="195"/>
                  </a:lnTo>
                  <a:lnTo>
                    <a:pt x="30" y="188"/>
                  </a:lnTo>
                  <a:lnTo>
                    <a:pt x="22" y="182"/>
                  </a:lnTo>
                  <a:lnTo>
                    <a:pt x="15" y="175"/>
                  </a:lnTo>
                  <a:lnTo>
                    <a:pt x="9" y="167"/>
                  </a:lnTo>
                  <a:lnTo>
                    <a:pt x="5" y="157"/>
                  </a:lnTo>
                  <a:lnTo>
                    <a:pt x="3" y="151"/>
                  </a:lnTo>
                  <a:lnTo>
                    <a:pt x="1" y="144"/>
                  </a:lnTo>
                  <a:lnTo>
                    <a:pt x="0" y="137"/>
                  </a:lnTo>
                  <a:lnTo>
                    <a:pt x="1" y="131"/>
                  </a:lnTo>
                  <a:lnTo>
                    <a:pt x="2" y="121"/>
                  </a:lnTo>
                  <a:lnTo>
                    <a:pt x="5" y="112"/>
                  </a:lnTo>
                  <a:lnTo>
                    <a:pt x="10" y="101"/>
                  </a:lnTo>
                  <a:lnTo>
                    <a:pt x="17" y="93"/>
                  </a:lnTo>
                  <a:lnTo>
                    <a:pt x="25" y="85"/>
                  </a:lnTo>
                  <a:lnTo>
                    <a:pt x="35" y="77"/>
                  </a:lnTo>
                  <a:lnTo>
                    <a:pt x="45" y="71"/>
                  </a:lnTo>
                  <a:lnTo>
                    <a:pt x="59" y="65"/>
                  </a:lnTo>
                  <a:lnTo>
                    <a:pt x="73" y="62"/>
                  </a:lnTo>
                  <a:lnTo>
                    <a:pt x="83" y="60"/>
                  </a:lnTo>
                  <a:lnTo>
                    <a:pt x="29" y="3"/>
                  </a:lnTo>
                </a:path>
              </a:pathLst>
            </a:custGeom>
            <a:solidFill>
              <a:srgbClr val="FC0128"/>
            </a:solidFill>
            <a:ln w="254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4756" name="Rectangle 20"/>
            <p:cNvSpPr>
              <a:spLocks noChangeArrowheads="1"/>
            </p:cNvSpPr>
            <p:nvPr/>
          </p:nvSpPr>
          <p:spPr bwMode="auto">
            <a:xfrm>
              <a:off x="1028" y="1968"/>
              <a:ext cx="285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chemeClr val="bg1"/>
                  </a:solidFill>
                  <a:latin typeface="FranklinGothic" charset="0"/>
                </a:rPr>
                <a:t>B</a:t>
              </a:r>
            </a:p>
          </p:txBody>
        </p:sp>
      </p:grpSp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1460500" y="3616325"/>
            <a:ext cx="401638" cy="454025"/>
            <a:chOff x="1034" y="2278"/>
            <a:chExt cx="286" cy="286"/>
          </a:xfrm>
        </p:grpSpPr>
        <p:sp>
          <p:nvSpPr>
            <p:cNvPr id="2804758" name="Freeform 22"/>
            <p:cNvSpPr>
              <a:spLocks/>
            </p:cNvSpPr>
            <p:nvPr/>
          </p:nvSpPr>
          <p:spPr bwMode="auto">
            <a:xfrm>
              <a:off x="1048" y="2322"/>
              <a:ext cx="237" cy="211"/>
            </a:xfrm>
            <a:custGeom>
              <a:avLst/>
              <a:gdLst/>
              <a:ahLst/>
              <a:cxnLst>
                <a:cxn ang="0">
                  <a:pos x="67" y="10"/>
                </a:cxn>
                <a:cxn ang="0">
                  <a:pos x="112" y="11"/>
                </a:cxn>
                <a:cxn ang="0">
                  <a:pos x="161" y="0"/>
                </a:cxn>
                <a:cxn ang="0">
                  <a:pos x="219" y="0"/>
                </a:cxn>
                <a:cxn ang="0">
                  <a:pos x="155" y="60"/>
                </a:cxn>
                <a:cxn ang="0">
                  <a:pos x="172" y="64"/>
                </a:cxn>
                <a:cxn ang="0">
                  <a:pos x="189" y="71"/>
                </a:cxn>
                <a:cxn ang="0">
                  <a:pos x="205" y="79"/>
                </a:cxn>
                <a:cxn ang="0">
                  <a:pos x="217" y="90"/>
                </a:cxn>
                <a:cxn ang="0">
                  <a:pos x="227" y="103"/>
                </a:cxn>
                <a:cxn ang="0">
                  <a:pos x="234" y="118"/>
                </a:cxn>
                <a:cxn ang="0">
                  <a:pos x="236" y="134"/>
                </a:cxn>
                <a:cxn ang="0">
                  <a:pos x="233" y="150"/>
                </a:cxn>
                <a:cxn ang="0">
                  <a:pos x="228" y="163"/>
                </a:cxn>
                <a:cxn ang="0">
                  <a:pos x="218" y="176"/>
                </a:cxn>
                <a:cxn ang="0">
                  <a:pos x="201" y="191"/>
                </a:cxn>
                <a:cxn ang="0">
                  <a:pos x="185" y="199"/>
                </a:cxn>
                <a:cxn ang="0">
                  <a:pos x="170" y="205"/>
                </a:cxn>
                <a:cxn ang="0">
                  <a:pos x="155" y="209"/>
                </a:cxn>
                <a:cxn ang="0">
                  <a:pos x="136" y="210"/>
                </a:cxn>
                <a:cxn ang="0">
                  <a:pos x="88" y="209"/>
                </a:cxn>
                <a:cxn ang="0">
                  <a:pos x="65" y="205"/>
                </a:cxn>
                <a:cxn ang="0">
                  <a:pos x="40" y="194"/>
                </a:cxn>
                <a:cxn ang="0">
                  <a:pos x="22" y="181"/>
                </a:cxn>
                <a:cxn ang="0">
                  <a:pos x="9" y="166"/>
                </a:cxn>
                <a:cxn ang="0">
                  <a:pos x="3" y="150"/>
                </a:cxn>
                <a:cxn ang="0">
                  <a:pos x="0" y="136"/>
                </a:cxn>
                <a:cxn ang="0">
                  <a:pos x="2" y="121"/>
                </a:cxn>
                <a:cxn ang="0">
                  <a:pos x="10" y="101"/>
                </a:cxn>
                <a:cxn ang="0">
                  <a:pos x="25" y="84"/>
                </a:cxn>
                <a:cxn ang="0">
                  <a:pos x="45" y="71"/>
                </a:cxn>
                <a:cxn ang="0">
                  <a:pos x="73" y="61"/>
                </a:cxn>
                <a:cxn ang="0">
                  <a:pos x="29" y="3"/>
                </a:cxn>
              </a:cxnLst>
              <a:rect l="0" t="0" r="r" b="b"/>
              <a:pathLst>
                <a:path w="237" h="211">
                  <a:moveTo>
                    <a:pt x="29" y="3"/>
                  </a:moveTo>
                  <a:lnTo>
                    <a:pt x="67" y="10"/>
                  </a:lnTo>
                  <a:lnTo>
                    <a:pt x="66" y="0"/>
                  </a:lnTo>
                  <a:lnTo>
                    <a:pt x="112" y="11"/>
                  </a:lnTo>
                  <a:lnTo>
                    <a:pt x="112" y="0"/>
                  </a:lnTo>
                  <a:lnTo>
                    <a:pt x="161" y="0"/>
                  </a:lnTo>
                  <a:lnTo>
                    <a:pt x="160" y="11"/>
                  </a:lnTo>
                  <a:lnTo>
                    <a:pt x="219" y="0"/>
                  </a:lnTo>
                  <a:lnTo>
                    <a:pt x="148" y="59"/>
                  </a:lnTo>
                  <a:lnTo>
                    <a:pt x="155" y="60"/>
                  </a:lnTo>
                  <a:lnTo>
                    <a:pt x="163" y="61"/>
                  </a:lnTo>
                  <a:lnTo>
                    <a:pt x="172" y="64"/>
                  </a:lnTo>
                  <a:lnTo>
                    <a:pt x="180" y="66"/>
                  </a:lnTo>
                  <a:lnTo>
                    <a:pt x="189" y="71"/>
                  </a:lnTo>
                  <a:lnTo>
                    <a:pt x="197" y="74"/>
                  </a:lnTo>
                  <a:lnTo>
                    <a:pt x="205" y="79"/>
                  </a:lnTo>
                  <a:lnTo>
                    <a:pt x="212" y="85"/>
                  </a:lnTo>
                  <a:lnTo>
                    <a:pt x="217" y="90"/>
                  </a:lnTo>
                  <a:lnTo>
                    <a:pt x="222" y="96"/>
                  </a:lnTo>
                  <a:lnTo>
                    <a:pt x="227" y="103"/>
                  </a:lnTo>
                  <a:lnTo>
                    <a:pt x="231" y="111"/>
                  </a:lnTo>
                  <a:lnTo>
                    <a:pt x="234" y="118"/>
                  </a:lnTo>
                  <a:lnTo>
                    <a:pt x="235" y="124"/>
                  </a:lnTo>
                  <a:lnTo>
                    <a:pt x="236" y="134"/>
                  </a:lnTo>
                  <a:lnTo>
                    <a:pt x="235" y="143"/>
                  </a:lnTo>
                  <a:lnTo>
                    <a:pt x="233" y="150"/>
                  </a:lnTo>
                  <a:lnTo>
                    <a:pt x="231" y="157"/>
                  </a:lnTo>
                  <a:lnTo>
                    <a:pt x="228" y="163"/>
                  </a:lnTo>
                  <a:lnTo>
                    <a:pt x="224" y="169"/>
                  </a:lnTo>
                  <a:lnTo>
                    <a:pt x="218" y="176"/>
                  </a:lnTo>
                  <a:lnTo>
                    <a:pt x="210" y="184"/>
                  </a:lnTo>
                  <a:lnTo>
                    <a:pt x="201" y="191"/>
                  </a:lnTo>
                  <a:lnTo>
                    <a:pt x="193" y="196"/>
                  </a:lnTo>
                  <a:lnTo>
                    <a:pt x="185" y="199"/>
                  </a:lnTo>
                  <a:lnTo>
                    <a:pt x="177" y="203"/>
                  </a:lnTo>
                  <a:lnTo>
                    <a:pt x="170" y="205"/>
                  </a:lnTo>
                  <a:lnTo>
                    <a:pt x="161" y="207"/>
                  </a:lnTo>
                  <a:lnTo>
                    <a:pt x="155" y="209"/>
                  </a:lnTo>
                  <a:lnTo>
                    <a:pt x="145" y="209"/>
                  </a:lnTo>
                  <a:lnTo>
                    <a:pt x="136" y="210"/>
                  </a:lnTo>
                  <a:lnTo>
                    <a:pt x="96" y="210"/>
                  </a:lnTo>
                  <a:lnTo>
                    <a:pt x="88" y="209"/>
                  </a:lnTo>
                  <a:lnTo>
                    <a:pt x="78" y="208"/>
                  </a:lnTo>
                  <a:lnTo>
                    <a:pt x="65" y="205"/>
                  </a:lnTo>
                  <a:lnTo>
                    <a:pt x="53" y="200"/>
                  </a:lnTo>
                  <a:lnTo>
                    <a:pt x="40" y="194"/>
                  </a:lnTo>
                  <a:lnTo>
                    <a:pt x="30" y="187"/>
                  </a:lnTo>
                  <a:lnTo>
                    <a:pt x="22" y="181"/>
                  </a:lnTo>
                  <a:lnTo>
                    <a:pt x="15" y="174"/>
                  </a:lnTo>
                  <a:lnTo>
                    <a:pt x="9" y="166"/>
                  </a:lnTo>
                  <a:lnTo>
                    <a:pt x="5" y="156"/>
                  </a:lnTo>
                  <a:lnTo>
                    <a:pt x="3" y="150"/>
                  </a:lnTo>
                  <a:lnTo>
                    <a:pt x="1" y="144"/>
                  </a:lnTo>
                  <a:lnTo>
                    <a:pt x="0" y="136"/>
                  </a:lnTo>
                  <a:lnTo>
                    <a:pt x="1" y="131"/>
                  </a:lnTo>
                  <a:lnTo>
                    <a:pt x="2" y="121"/>
                  </a:lnTo>
                  <a:lnTo>
                    <a:pt x="5" y="111"/>
                  </a:lnTo>
                  <a:lnTo>
                    <a:pt x="10" y="101"/>
                  </a:lnTo>
                  <a:lnTo>
                    <a:pt x="17" y="92"/>
                  </a:lnTo>
                  <a:lnTo>
                    <a:pt x="25" y="84"/>
                  </a:lnTo>
                  <a:lnTo>
                    <a:pt x="35" y="76"/>
                  </a:lnTo>
                  <a:lnTo>
                    <a:pt x="45" y="71"/>
                  </a:lnTo>
                  <a:lnTo>
                    <a:pt x="59" y="65"/>
                  </a:lnTo>
                  <a:lnTo>
                    <a:pt x="73" y="61"/>
                  </a:lnTo>
                  <a:lnTo>
                    <a:pt x="83" y="59"/>
                  </a:lnTo>
                  <a:lnTo>
                    <a:pt x="29" y="3"/>
                  </a:lnTo>
                </a:path>
              </a:pathLst>
            </a:custGeom>
            <a:solidFill>
              <a:srgbClr val="88680E"/>
            </a:solidFill>
            <a:ln w="254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4759" name="Rectangle 23"/>
            <p:cNvSpPr>
              <a:spLocks noChangeArrowheads="1"/>
            </p:cNvSpPr>
            <p:nvPr/>
          </p:nvSpPr>
          <p:spPr bwMode="auto">
            <a:xfrm>
              <a:off x="1034" y="2278"/>
              <a:ext cx="286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chemeClr val="bg1"/>
                  </a:solidFill>
                  <a:latin typeface="FranklinGothic" charset="0"/>
                </a:rPr>
                <a:t>C</a:t>
              </a:r>
            </a:p>
          </p:txBody>
        </p:sp>
      </p:grpSp>
      <p:sp>
        <p:nvSpPr>
          <p:cNvPr id="2804760" name="Freeform 24"/>
          <p:cNvSpPr>
            <a:spLocks/>
          </p:cNvSpPr>
          <p:nvPr/>
        </p:nvSpPr>
        <p:spPr bwMode="auto">
          <a:xfrm>
            <a:off x="1479550" y="4200525"/>
            <a:ext cx="333375" cy="336550"/>
          </a:xfrm>
          <a:custGeom>
            <a:avLst/>
            <a:gdLst/>
            <a:ahLst/>
            <a:cxnLst>
              <a:cxn ang="0">
                <a:pos x="67" y="10"/>
              </a:cxn>
              <a:cxn ang="0">
                <a:pos x="112" y="11"/>
              </a:cxn>
              <a:cxn ang="0">
                <a:pos x="161" y="0"/>
              </a:cxn>
              <a:cxn ang="0">
                <a:pos x="219" y="0"/>
              </a:cxn>
              <a:cxn ang="0">
                <a:pos x="155" y="60"/>
              </a:cxn>
              <a:cxn ang="0">
                <a:pos x="172" y="64"/>
              </a:cxn>
              <a:cxn ang="0">
                <a:pos x="189" y="71"/>
              </a:cxn>
              <a:cxn ang="0">
                <a:pos x="205" y="80"/>
              </a:cxn>
              <a:cxn ang="0">
                <a:pos x="217" y="90"/>
              </a:cxn>
              <a:cxn ang="0">
                <a:pos x="227" y="103"/>
              </a:cxn>
              <a:cxn ang="0">
                <a:pos x="234" y="118"/>
              </a:cxn>
              <a:cxn ang="0">
                <a:pos x="236" y="134"/>
              </a:cxn>
              <a:cxn ang="0">
                <a:pos x="233" y="151"/>
              </a:cxn>
              <a:cxn ang="0">
                <a:pos x="228" y="164"/>
              </a:cxn>
              <a:cxn ang="0">
                <a:pos x="218" y="177"/>
              </a:cxn>
              <a:cxn ang="0">
                <a:pos x="201" y="192"/>
              </a:cxn>
              <a:cxn ang="0">
                <a:pos x="185" y="200"/>
              </a:cxn>
              <a:cxn ang="0">
                <a:pos x="170" y="206"/>
              </a:cxn>
              <a:cxn ang="0">
                <a:pos x="155" y="210"/>
              </a:cxn>
              <a:cxn ang="0">
                <a:pos x="136" y="211"/>
              </a:cxn>
              <a:cxn ang="0">
                <a:pos x="88" y="210"/>
              </a:cxn>
              <a:cxn ang="0">
                <a:pos x="65" y="206"/>
              </a:cxn>
              <a:cxn ang="0">
                <a:pos x="40" y="195"/>
              </a:cxn>
              <a:cxn ang="0">
                <a:pos x="22" y="182"/>
              </a:cxn>
              <a:cxn ang="0">
                <a:pos x="9" y="167"/>
              </a:cxn>
              <a:cxn ang="0">
                <a:pos x="3" y="151"/>
              </a:cxn>
              <a:cxn ang="0">
                <a:pos x="0" y="137"/>
              </a:cxn>
              <a:cxn ang="0">
                <a:pos x="2" y="121"/>
              </a:cxn>
              <a:cxn ang="0">
                <a:pos x="10" y="101"/>
              </a:cxn>
              <a:cxn ang="0">
                <a:pos x="25" y="85"/>
              </a:cxn>
              <a:cxn ang="0">
                <a:pos x="45" y="71"/>
              </a:cxn>
              <a:cxn ang="0">
                <a:pos x="73" y="62"/>
              </a:cxn>
              <a:cxn ang="0">
                <a:pos x="29" y="3"/>
              </a:cxn>
            </a:cxnLst>
            <a:rect l="0" t="0" r="r" b="b"/>
            <a:pathLst>
              <a:path w="237" h="212">
                <a:moveTo>
                  <a:pt x="29" y="3"/>
                </a:moveTo>
                <a:lnTo>
                  <a:pt x="67" y="10"/>
                </a:lnTo>
                <a:lnTo>
                  <a:pt x="66" y="0"/>
                </a:lnTo>
                <a:lnTo>
                  <a:pt x="112" y="11"/>
                </a:lnTo>
                <a:lnTo>
                  <a:pt x="112" y="0"/>
                </a:lnTo>
                <a:lnTo>
                  <a:pt x="161" y="0"/>
                </a:lnTo>
                <a:lnTo>
                  <a:pt x="160" y="11"/>
                </a:lnTo>
                <a:lnTo>
                  <a:pt x="219" y="0"/>
                </a:lnTo>
                <a:lnTo>
                  <a:pt x="148" y="60"/>
                </a:lnTo>
                <a:lnTo>
                  <a:pt x="155" y="60"/>
                </a:lnTo>
                <a:lnTo>
                  <a:pt x="163" y="62"/>
                </a:lnTo>
                <a:lnTo>
                  <a:pt x="172" y="64"/>
                </a:lnTo>
                <a:lnTo>
                  <a:pt x="180" y="67"/>
                </a:lnTo>
                <a:lnTo>
                  <a:pt x="189" y="71"/>
                </a:lnTo>
                <a:lnTo>
                  <a:pt x="197" y="75"/>
                </a:lnTo>
                <a:lnTo>
                  <a:pt x="205" y="80"/>
                </a:lnTo>
                <a:lnTo>
                  <a:pt x="212" y="85"/>
                </a:lnTo>
                <a:lnTo>
                  <a:pt x="217" y="90"/>
                </a:lnTo>
                <a:lnTo>
                  <a:pt x="222" y="97"/>
                </a:lnTo>
                <a:lnTo>
                  <a:pt x="227" y="103"/>
                </a:lnTo>
                <a:lnTo>
                  <a:pt x="231" y="111"/>
                </a:lnTo>
                <a:lnTo>
                  <a:pt x="234" y="118"/>
                </a:lnTo>
                <a:lnTo>
                  <a:pt x="235" y="125"/>
                </a:lnTo>
                <a:lnTo>
                  <a:pt x="236" y="134"/>
                </a:lnTo>
                <a:lnTo>
                  <a:pt x="235" y="144"/>
                </a:lnTo>
                <a:lnTo>
                  <a:pt x="233" y="151"/>
                </a:lnTo>
                <a:lnTo>
                  <a:pt x="231" y="158"/>
                </a:lnTo>
                <a:lnTo>
                  <a:pt x="228" y="164"/>
                </a:lnTo>
                <a:lnTo>
                  <a:pt x="224" y="170"/>
                </a:lnTo>
                <a:lnTo>
                  <a:pt x="218" y="177"/>
                </a:lnTo>
                <a:lnTo>
                  <a:pt x="210" y="185"/>
                </a:lnTo>
                <a:lnTo>
                  <a:pt x="201" y="192"/>
                </a:lnTo>
                <a:lnTo>
                  <a:pt x="193" y="197"/>
                </a:lnTo>
                <a:lnTo>
                  <a:pt x="185" y="200"/>
                </a:lnTo>
                <a:lnTo>
                  <a:pt x="177" y="204"/>
                </a:lnTo>
                <a:lnTo>
                  <a:pt x="170" y="206"/>
                </a:lnTo>
                <a:lnTo>
                  <a:pt x="161" y="208"/>
                </a:lnTo>
                <a:lnTo>
                  <a:pt x="155" y="210"/>
                </a:lnTo>
                <a:lnTo>
                  <a:pt x="145" y="210"/>
                </a:lnTo>
                <a:lnTo>
                  <a:pt x="136" y="211"/>
                </a:lnTo>
                <a:lnTo>
                  <a:pt x="96" y="211"/>
                </a:lnTo>
                <a:lnTo>
                  <a:pt x="88" y="210"/>
                </a:lnTo>
                <a:lnTo>
                  <a:pt x="78" y="209"/>
                </a:lnTo>
                <a:lnTo>
                  <a:pt x="65" y="206"/>
                </a:lnTo>
                <a:lnTo>
                  <a:pt x="53" y="201"/>
                </a:lnTo>
                <a:lnTo>
                  <a:pt x="40" y="195"/>
                </a:lnTo>
                <a:lnTo>
                  <a:pt x="30" y="188"/>
                </a:lnTo>
                <a:lnTo>
                  <a:pt x="22" y="182"/>
                </a:lnTo>
                <a:lnTo>
                  <a:pt x="15" y="175"/>
                </a:lnTo>
                <a:lnTo>
                  <a:pt x="9" y="167"/>
                </a:lnTo>
                <a:lnTo>
                  <a:pt x="5" y="157"/>
                </a:lnTo>
                <a:lnTo>
                  <a:pt x="3" y="151"/>
                </a:lnTo>
                <a:lnTo>
                  <a:pt x="1" y="144"/>
                </a:lnTo>
                <a:lnTo>
                  <a:pt x="0" y="137"/>
                </a:lnTo>
                <a:lnTo>
                  <a:pt x="1" y="131"/>
                </a:lnTo>
                <a:lnTo>
                  <a:pt x="2" y="121"/>
                </a:lnTo>
                <a:lnTo>
                  <a:pt x="5" y="112"/>
                </a:lnTo>
                <a:lnTo>
                  <a:pt x="10" y="101"/>
                </a:lnTo>
                <a:lnTo>
                  <a:pt x="17" y="93"/>
                </a:lnTo>
                <a:lnTo>
                  <a:pt x="25" y="85"/>
                </a:lnTo>
                <a:lnTo>
                  <a:pt x="35" y="77"/>
                </a:lnTo>
                <a:lnTo>
                  <a:pt x="45" y="71"/>
                </a:lnTo>
                <a:lnTo>
                  <a:pt x="59" y="65"/>
                </a:lnTo>
                <a:lnTo>
                  <a:pt x="73" y="62"/>
                </a:lnTo>
                <a:lnTo>
                  <a:pt x="83" y="60"/>
                </a:lnTo>
                <a:lnTo>
                  <a:pt x="29" y="3"/>
                </a:lnTo>
              </a:path>
            </a:pathLst>
          </a:custGeom>
          <a:solidFill>
            <a:schemeClr val="bg1"/>
          </a:solidFill>
          <a:ln w="254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4761" name="Rectangle 25"/>
          <p:cNvSpPr>
            <a:spLocks noChangeArrowheads="1"/>
          </p:cNvSpPr>
          <p:nvPr/>
        </p:nvSpPr>
        <p:spPr bwMode="auto">
          <a:xfrm>
            <a:off x="1458913" y="4130675"/>
            <a:ext cx="401637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>
                <a:solidFill>
                  <a:schemeClr val="tx1"/>
                </a:solidFill>
                <a:latin typeface="FranklinGothic" charset="0"/>
              </a:rPr>
              <a:t>D</a:t>
            </a:r>
          </a:p>
        </p:txBody>
      </p:sp>
      <p:grpSp>
        <p:nvGrpSpPr>
          <p:cNvPr id="4" name="Group 26"/>
          <p:cNvGrpSpPr>
            <a:grpSpLocks/>
          </p:cNvGrpSpPr>
          <p:nvPr/>
        </p:nvGrpSpPr>
        <p:grpSpPr bwMode="auto">
          <a:xfrm>
            <a:off x="1450975" y="2497138"/>
            <a:ext cx="401638" cy="454025"/>
            <a:chOff x="1029" y="1573"/>
            <a:chExt cx="284" cy="286"/>
          </a:xfrm>
        </p:grpSpPr>
        <p:sp>
          <p:nvSpPr>
            <p:cNvPr id="2804763" name="Freeform 27"/>
            <p:cNvSpPr>
              <a:spLocks/>
            </p:cNvSpPr>
            <p:nvPr/>
          </p:nvSpPr>
          <p:spPr bwMode="auto">
            <a:xfrm>
              <a:off x="1042" y="1617"/>
              <a:ext cx="237" cy="211"/>
            </a:xfrm>
            <a:custGeom>
              <a:avLst/>
              <a:gdLst/>
              <a:ahLst/>
              <a:cxnLst>
                <a:cxn ang="0">
                  <a:pos x="67" y="10"/>
                </a:cxn>
                <a:cxn ang="0">
                  <a:pos x="112" y="11"/>
                </a:cxn>
                <a:cxn ang="0">
                  <a:pos x="161" y="0"/>
                </a:cxn>
                <a:cxn ang="0">
                  <a:pos x="219" y="0"/>
                </a:cxn>
                <a:cxn ang="0">
                  <a:pos x="155" y="60"/>
                </a:cxn>
                <a:cxn ang="0">
                  <a:pos x="172" y="64"/>
                </a:cxn>
                <a:cxn ang="0">
                  <a:pos x="189" y="71"/>
                </a:cxn>
                <a:cxn ang="0">
                  <a:pos x="205" y="79"/>
                </a:cxn>
                <a:cxn ang="0">
                  <a:pos x="217" y="90"/>
                </a:cxn>
                <a:cxn ang="0">
                  <a:pos x="227" y="103"/>
                </a:cxn>
                <a:cxn ang="0">
                  <a:pos x="234" y="118"/>
                </a:cxn>
                <a:cxn ang="0">
                  <a:pos x="236" y="134"/>
                </a:cxn>
                <a:cxn ang="0">
                  <a:pos x="233" y="150"/>
                </a:cxn>
                <a:cxn ang="0">
                  <a:pos x="228" y="163"/>
                </a:cxn>
                <a:cxn ang="0">
                  <a:pos x="218" y="176"/>
                </a:cxn>
                <a:cxn ang="0">
                  <a:pos x="201" y="191"/>
                </a:cxn>
                <a:cxn ang="0">
                  <a:pos x="185" y="199"/>
                </a:cxn>
                <a:cxn ang="0">
                  <a:pos x="170" y="205"/>
                </a:cxn>
                <a:cxn ang="0">
                  <a:pos x="155" y="209"/>
                </a:cxn>
                <a:cxn ang="0">
                  <a:pos x="136" y="210"/>
                </a:cxn>
                <a:cxn ang="0">
                  <a:pos x="88" y="209"/>
                </a:cxn>
                <a:cxn ang="0">
                  <a:pos x="65" y="205"/>
                </a:cxn>
                <a:cxn ang="0">
                  <a:pos x="40" y="194"/>
                </a:cxn>
                <a:cxn ang="0">
                  <a:pos x="22" y="181"/>
                </a:cxn>
                <a:cxn ang="0">
                  <a:pos x="9" y="166"/>
                </a:cxn>
                <a:cxn ang="0">
                  <a:pos x="3" y="150"/>
                </a:cxn>
                <a:cxn ang="0">
                  <a:pos x="0" y="136"/>
                </a:cxn>
                <a:cxn ang="0">
                  <a:pos x="2" y="121"/>
                </a:cxn>
                <a:cxn ang="0">
                  <a:pos x="10" y="101"/>
                </a:cxn>
                <a:cxn ang="0">
                  <a:pos x="25" y="84"/>
                </a:cxn>
                <a:cxn ang="0">
                  <a:pos x="45" y="71"/>
                </a:cxn>
                <a:cxn ang="0">
                  <a:pos x="73" y="61"/>
                </a:cxn>
                <a:cxn ang="0">
                  <a:pos x="29" y="3"/>
                </a:cxn>
              </a:cxnLst>
              <a:rect l="0" t="0" r="r" b="b"/>
              <a:pathLst>
                <a:path w="237" h="211">
                  <a:moveTo>
                    <a:pt x="29" y="3"/>
                  </a:moveTo>
                  <a:lnTo>
                    <a:pt x="67" y="10"/>
                  </a:lnTo>
                  <a:lnTo>
                    <a:pt x="66" y="0"/>
                  </a:lnTo>
                  <a:lnTo>
                    <a:pt x="112" y="11"/>
                  </a:lnTo>
                  <a:lnTo>
                    <a:pt x="112" y="0"/>
                  </a:lnTo>
                  <a:lnTo>
                    <a:pt x="161" y="0"/>
                  </a:lnTo>
                  <a:lnTo>
                    <a:pt x="160" y="11"/>
                  </a:lnTo>
                  <a:lnTo>
                    <a:pt x="219" y="0"/>
                  </a:lnTo>
                  <a:lnTo>
                    <a:pt x="148" y="59"/>
                  </a:lnTo>
                  <a:lnTo>
                    <a:pt x="155" y="60"/>
                  </a:lnTo>
                  <a:lnTo>
                    <a:pt x="163" y="61"/>
                  </a:lnTo>
                  <a:lnTo>
                    <a:pt x="172" y="64"/>
                  </a:lnTo>
                  <a:lnTo>
                    <a:pt x="180" y="66"/>
                  </a:lnTo>
                  <a:lnTo>
                    <a:pt x="189" y="71"/>
                  </a:lnTo>
                  <a:lnTo>
                    <a:pt x="197" y="74"/>
                  </a:lnTo>
                  <a:lnTo>
                    <a:pt x="205" y="79"/>
                  </a:lnTo>
                  <a:lnTo>
                    <a:pt x="212" y="85"/>
                  </a:lnTo>
                  <a:lnTo>
                    <a:pt x="217" y="90"/>
                  </a:lnTo>
                  <a:lnTo>
                    <a:pt x="222" y="96"/>
                  </a:lnTo>
                  <a:lnTo>
                    <a:pt x="227" y="103"/>
                  </a:lnTo>
                  <a:lnTo>
                    <a:pt x="231" y="111"/>
                  </a:lnTo>
                  <a:lnTo>
                    <a:pt x="234" y="118"/>
                  </a:lnTo>
                  <a:lnTo>
                    <a:pt x="235" y="124"/>
                  </a:lnTo>
                  <a:lnTo>
                    <a:pt x="236" y="134"/>
                  </a:lnTo>
                  <a:lnTo>
                    <a:pt x="235" y="143"/>
                  </a:lnTo>
                  <a:lnTo>
                    <a:pt x="233" y="150"/>
                  </a:lnTo>
                  <a:lnTo>
                    <a:pt x="231" y="157"/>
                  </a:lnTo>
                  <a:lnTo>
                    <a:pt x="228" y="163"/>
                  </a:lnTo>
                  <a:lnTo>
                    <a:pt x="224" y="169"/>
                  </a:lnTo>
                  <a:lnTo>
                    <a:pt x="218" y="176"/>
                  </a:lnTo>
                  <a:lnTo>
                    <a:pt x="210" y="184"/>
                  </a:lnTo>
                  <a:lnTo>
                    <a:pt x="201" y="191"/>
                  </a:lnTo>
                  <a:lnTo>
                    <a:pt x="193" y="196"/>
                  </a:lnTo>
                  <a:lnTo>
                    <a:pt x="185" y="199"/>
                  </a:lnTo>
                  <a:lnTo>
                    <a:pt x="177" y="203"/>
                  </a:lnTo>
                  <a:lnTo>
                    <a:pt x="170" y="205"/>
                  </a:lnTo>
                  <a:lnTo>
                    <a:pt x="161" y="207"/>
                  </a:lnTo>
                  <a:lnTo>
                    <a:pt x="155" y="209"/>
                  </a:lnTo>
                  <a:lnTo>
                    <a:pt x="145" y="209"/>
                  </a:lnTo>
                  <a:lnTo>
                    <a:pt x="136" y="210"/>
                  </a:lnTo>
                  <a:lnTo>
                    <a:pt x="96" y="210"/>
                  </a:lnTo>
                  <a:lnTo>
                    <a:pt x="88" y="209"/>
                  </a:lnTo>
                  <a:lnTo>
                    <a:pt x="78" y="208"/>
                  </a:lnTo>
                  <a:lnTo>
                    <a:pt x="65" y="205"/>
                  </a:lnTo>
                  <a:lnTo>
                    <a:pt x="53" y="200"/>
                  </a:lnTo>
                  <a:lnTo>
                    <a:pt x="40" y="194"/>
                  </a:lnTo>
                  <a:lnTo>
                    <a:pt x="30" y="187"/>
                  </a:lnTo>
                  <a:lnTo>
                    <a:pt x="22" y="181"/>
                  </a:lnTo>
                  <a:lnTo>
                    <a:pt x="15" y="174"/>
                  </a:lnTo>
                  <a:lnTo>
                    <a:pt x="9" y="166"/>
                  </a:lnTo>
                  <a:lnTo>
                    <a:pt x="5" y="156"/>
                  </a:lnTo>
                  <a:lnTo>
                    <a:pt x="3" y="150"/>
                  </a:lnTo>
                  <a:lnTo>
                    <a:pt x="1" y="144"/>
                  </a:lnTo>
                  <a:lnTo>
                    <a:pt x="0" y="136"/>
                  </a:lnTo>
                  <a:lnTo>
                    <a:pt x="1" y="131"/>
                  </a:lnTo>
                  <a:lnTo>
                    <a:pt x="2" y="121"/>
                  </a:lnTo>
                  <a:lnTo>
                    <a:pt x="5" y="111"/>
                  </a:lnTo>
                  <a:lnTo>
                    <a:pt x="10" y="101"/>
                  </a:lnTo>
                  <a:lnTo>
                    <a:pt x="17" y="92"/>
                  </a:lnTo>
                  <a:lnTo>
                    <a:pt x="25" y="84"/>
                  </a:lnTo>
                  <a:lnTo>
                    <a:pt x="35" y="76"/>
                  </a:lnTo>
                  <a:lnTo>
                    <a:pt x="45" y="71"/>
                  </a:lnTo>
                  <a:lnTo>
                    <a:pt x="59" y="65"/>
                  </a:lnTo>
                  <a:lnTo>
                    <a:pt x="73" y="61"/>
                  </a:lnTo>
                  <a:lnTo>
                    <a:pt x="83" y="59"/>
                  </a:lnTo>
                  <a:lnTo>
                    <a:pt x="29" y="3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4764" name="Rectangle 28"/>
            <p:cNvSpPr>
              <a:spLocks noChangeArrowheads="1"/>
            </p:cNvSpPr>
            <p:nvPr/>
          </p:nvSpPr>
          <p:spPr bwMode="auto">
            <a:xfrm>
              <a:off x="1029" y="1573"/>
              <a:ext cx="284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chemeClr val="tx1"/>
                  </a:solidFill>
                  <a:latin typeface="FranklinGothic" charset="0"/>
                </a:rPr>
                <a:t>A</a:t>
              </a:r>
            </a:p>
          </p:txBody>
        </p:sp>
      </p:grpSp>
      <p:sp>
        <p:nvSpPr>
          <p:cNvPr id="2804765" name="Freeform 29"/>
          <p:cNvSpPr>
            <a:spLocks/>
          </p:cNvSpPr>
          <p:nvPr/>
        </p:nvSpPr>
        <p:spPr bwMode="auto">
          <a:xfrm>
            <a:off x="1479550" y="4772025"/>
            <a:ext cx="333375" cy="336550"/>
          </a:xfrm>
          <a:custGeom>
            <a:avLst/>
            <a:gdLst/>
            <a:ahLst/>
            <a:cxnLst>
              <a:cxn ang="0">
                <a:pos x="67" y="10"/>
              </a:cxn>
              <a:cxn ang="0">
                <a:pos x="112" y="11"/>
              </a:cxn>
              <a:cxn ang="0">
                <a:pos x="161" y="0"/>
              </a:cxn>
              <a:cxn ang="0">
                <a:pos x="219" y="0"/>
              </a:cxn>
              <a:cxn ang="0">
                <a:pos x="155" y="60"/>
              </a:cxn>
              <a:cxn ang="0">
                <a:pos x="172" y="64"/>
              </a:cxn>
              <a:cxn ang="0">
                <a:pos x="189" y="71"/>
              </a:cxn>
              <a:cxn ang="0">
                <a:pos x="205" y="80"/>
              </a:cxn>
              <a:cxn ang="0">
                <a:pos x="217" y="90"/>
              </a:cxn>
              <a:cxn ang="0">
                <a:pos x="227" y="103"/>
              </a:cxn>
              <a:cxn ang="0">
                <a:pos x="234" y="118"/>
              </a:cxn>
              <a:cxn ang="0">
                <a:pos x="236" y="134"/>
              </a:cxn>
              <a:cxn ang="0">
                <a:pos x="233" y="151"/>
              </a:cxn>
              <a:cxn ang="0">
                <a:pos x="228" y="164"/>
              </a:cxn>
              <a:cxn ang="0">
                <a:pos x="218" y="177"/>
              </a:cxn>
              <a:cxn ang="0">
                <a:pos x="201" y="192"/>
              </a:cxn>
              <a:cxn ang="0">
                <a:pos x="185" y="200"/>
              </a:cxn>
              <a:cxn ang="0">
                <a:pos x="170" y="206"/>
              </a:cxn>
              <a:cxn ang="0">
                <a:pos x="155" y="210"/>
              </a:cxn>
              <a:cxn ang="0">
                <a:pos x="136" y="211"/>
              </a:cxn>
              <a:cxn ang="0">
                <a:pos x="88" y="210"/>
              </a:cxn>
              <a:cxn ang="0">
                <a:pos x="65" y="206"/>
              </a:cxn>
              <a:cxn ang="0">
                <a:pos x="40" y="195"/>
              </a:cxn>
              <a:cxn ang="0">
                <a:pos x="22" y="182"/>
              </a:cxn>
              <a:cxn ang="0">
                <a:pos x="9" y="167"/>
              </a:cxn>
              <a:cxn ang="0">
                <a:pos x="3" y="151"/>
              </a:cxn>
              <a:cxn ang="0">
                <a:pos x="0" y="137"/>
              </a:cxn>
              <a:cxn ang="0">
                <a:pos x="2" y="121"/>
              </a:cxn>
              <a:cxn ang="0">
                <a:pos x="10" y="101"/>
              </a:cxn>
              <a:cxn ang="0">
                <a:pos x="25" y="85"/>
              </a:cxn>
              <a:cxn ang="0">
                <a:pos x="45" y="71"/>
              </a:cxn>
              <a:cxn ang="0">
                <a:pos x="73" y="62"/>
              </a:cxn>
              <a:cxn ang="0">
                <a:pos x="29" y="3"/>
              </a:cxn>
            </a:cxnLst>
            <a:rect l="0" t="0" r="r" b="b"/>
            <a:pathLst>
              <a:path w="237" h="212">
                <a:moveTo>
                  <a:pt x="29" y="3"/>
                </a:moveTo>
                <a:lnTo>
                  <a:pt x="67" y="10"/>
                </a:lnTo>
                <a:lnTo>
                  <a:pt x="66" y="0"/>
                </a:lnTo>
                <a:lnTo>
                  <a:pt x="112" y="11"/>
                </a:lnTo>
                <a:lnTo>
                  <a:pt x="112" y="0"/>
                </a:lnTo>
                <a:lnTo>
                  <a:pt x="161" y="0"/>
                </a:lnTo>
                <a:lnTo>
                  <a:pt x="160" y="11"/>
                </a:lnTo>
                <a:lnTo>
                  <a:pt x="219" y="0"/>
                </a:lnTo>
                <a:lnTo>
                  <a:pt x="148" y="60"/>
                </a:lnTo>
                <a:lnTo>
                  <a:pt x="155" y="60"/>
                </a:lnTo>
                <a:lnTo>
                  <a:pt x="163" y="62"/>
                </a:lnTo>
                <a:lnTo>
                  <a:pt x="172" y="64"/>
                </a:lnTo>
                <a:lnTo>
                  <a:pt x="180" y="67"/>
                </a:lnTo>
                <a:lnTo>
                  <a:pt x="189" y="71"/>
                </a:lnTo>
                <a:lnTo>
                  <a:pt x="197" y="75"/>
                </a:lnTo>
                <a:lnTo>
                  <a:pt x="205" y="80"/>
                </a:lnTo>
                <a:lnTo>
                  <a:pt x="212" y="85"/>
                </a:lnTo>
                <a:lnTo>
                  <a:pt x="217" y="90"/>
                </a:lnTo>
                <a:lnTo>
                  <a:pt x="222" y="97"/>
                </a:lnTo>
                <a:lnTo>
                  <a:pt x="227" y="103"/>
                </a:lnTo>
                <a:lnTo>
                  <a:pt x="231" y="111"/>
                </a:lnTo>
                <a:lnTo>
                  <a:pt x="234" y="118"/>
                </a:lnTo>
                <a:lnTo>
                  <a:pt x="235" y="125"/>
                </a:lnTo>
                <a:lnTo>
                  <a:pt x="236" y="134"/>
                </a:lnTo>
                <a:lnTo>
                  <a:pt x="235" y="144"/>
                </a:lnTo>
                <a:lnTo>
                  <a:pt x="233" y="151"/>
                </a:lnTo>
                <a:lnTo>
                  <a:pt x="231" y="158"/>
                </a:lnTo>
                <a:lnTo>
                  <a:pt x="228" y="164"/>
                </a:lnTo>
                <a:lnTo>
                  <a:pt x="224" y="170"/>
                </a:lnTo>
                <a:lnTo>
                  <a:pt x="218" y="177"/>
                </a:lnTo>
                <a:lnTo>
                  <a:pt x="210" y="185"/>
                </a:lnTo>
                <a:lnTo>
                  <a:pt x="201" y="192"/>
                </a:lnTo>
                <a:lnTo>
                  <a:pt x="193" y="197"/>
                </a:lnTo>
                <a:lnTo>
                  <a:pt x="185" y="200"/>
                </a:lnTo>
                <a:lnTo>
                  <a:pt x="177" y="204"/>
                </a:lnTo>
                <a:lnTo>
                  <a:pt x="170" y="206"/>
                </a:lnTo>
                <a:lnTo>
                  <a:pt x="161" y="208"/>
                </a:lnTo>
                <a:lnTo>
                  <a:pt x="155" y="210"/>
                </a:lnTo>
                <a:lnTo>
                  <a:pt x="145" y="210"/>
                </a:lnTo>
                <a:lnTo>
                  <a:pt x="136" y="211"/>
                </a:lnTo>
                <a:lnTo>
                  <a:pt x="96" y="211"/>
                </a:lnTo>
                <a:lnTo>
                  <a:pt x="88" y="210"/>
                </a:lnTo>
                <a:lnTo>
                  <a:pt x="78" y="209"/>
                </a:lnTo>
                <a:lnTo>
                  <a:pt x="65" y="206"/>
                </a:lnTo>
                <a:lnTo>
                  <a:pt x="53" y="201"/>
                </a:lnTo>
                <a:lnTo>
                  <a:pt x="40" y="195"/>
                </a:lnTo>
                <a:lnTo>
                  <a:pt x="30" y="188"/>
                </a:lnTo>
                <a:lnTo>
                  <a:pt x="22" y="182"/>
                </a:lnTo>
                <a:lnTo>
                  <a:pt x="15" y="175"/>
                </a:lnTo>
                <a:lnTo>
                  <a:pt x="9" y="167"/>
                </a:lnTo>
                <a:lnTo>
                  <a:pt x="5" y="157"/>
                </a:lnTo>
                <a:lnTo>
                  <a:pt x="3" y="151"/>
                </a:lnTo>
                <a:lnTo>
                  <a:pt x="1" y="144"/>
                </a:lnTo>
                <a:lnTo>
                  <a:pt x="0" y="137"/>
                </a:lnTo>
                <a:lnTo>
                  <a:pt x="1" y="131"/>
                </a:lnTo>
                <a:lnTo>
                  <a:pt x="2" y="121"/>
                </a:lnTo>
                <a:lnTo>
                  <a:pt x="5" y="112"/>
                </a:lnTo>
                <a:lnTo>
                  <a:pt x="10" y="101"/>
                </a:lnTo>
                <a:lnTo>
                  <a:pt x="17" y="93"/>
                </a:lnTo>
                <a:lnTo>
                  <a:pt x="25" y="85"/>
                </a:lnTo>
                <a:lnTo>
                  <a:pt x="35" y="77"/>
                </a:lnTo>
                <a:lnTo>
                  <a:pt x="45" y="71"/>
                </a:lnTo>
                <a:lnTo>
                  <a:pt x="59" y="65"/>
                </a:lnTo>
                <a:lnTo>
                  <a:pt x="73" y="62"/>
                </a:lnTo>
                <a:lnTo>
                  <a:pt x="83" y="60"/>
                </a:lnTo>
                <a:lnTo>
                  <a:pt x="29" y="3"/>
                </a:lnTo>
              </a:path>
            </a:pathLst>
          </a:custGeom>
          <a:solidFill>
            <a:srgbClr val="FC0128"/>
          </a:solidFill>
          <a:ln w="254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4766" name="Rectangle 30"/>
          <p:cNvSpPr>
            <a:spLocks noChangeArrowheads="1"/>
          </p:cNvSpPr>
          <p:nvPr/>
        </p:nvSpPr>
        <p:spPr bwMode="auto">
          <a:xfrm>
            <a:off x="1470025" y="4702175"/>
            <a:ext cx="3841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>
                <a:solidFill>
                  <a:schemeClr val="bg1"/>
                </a:solidFill>
                <a:latin typeface="FranklinGothic" charset="0"/>
              </a:rPr>
              <a:t>E</a:t>
            </a:r>
          </a:p>
        </p:txBody>
      </p:sp>
      <p:sp>
        <p:nvSpPr>
          <p:cNvPr id="2804767" name="Freeform 31"/>
          <p:cNvSpPr>
            <a:spLocks/>
          </p:cNvSpPr>
          <p:nvPr/>
        </p:nvSpPr>
        <p:spPr bwMode="auto">
          <a:xfrm>
            <a:off x="1479550" y="5343525"/>
            <a:ext cx="333375" cy="336550"/>
          </a:xfrm>
          <a:custGeom>
            <a:avLst/>
            <a:gdLst/>
            <a:ahLst/>
            <a:cxnLst>
              <a:cxn ang="0">
                <a:pos x="67" y="10"/>
              </a:cxn>
              <a:cxn ang="0">
                <a:pos x="112" y="11"/>
              </a:cxn>
              <a:cxn ang="0">
                <a:pos x="161" y="0"/>
              </a:cxn>
              <a:cxn ang="0">
                <a:pos x="219" y="0"/>
              </a:cxn>
              <a:cxn ang="0">
                <a:pos x="155" y="60"/>
              </a:cxn>
              <a:cxn ang="0">
                <a:pos x="172" y="64"/>
              </a:cxn>
              <a:cxn ang="0">
                <a:pos x="189" y="71"/>
              </a:cxn>
              <a:cxn ang="0">
                <a:pos x="205" y="80"/>
              </a:cxn>
              <a:cxn ang="0">
                <a:pos x="217" y="90"/>
              </a:cxn>
              <a:cxn ang="0">
                <a:pos x="227" y="103"/>
              </a:cxn>
              <a:cxn ang="0">
                <a:pos x="234" y="118"/>
              </a:cxn>
              <a:cxn ang="0">
                <a:pos x="236" y="134"/>
              </a:cxn>
              <a:cxn ang="0">
                <a:pos x="233" y="151"/>
              </a:cxn>
              <a:cxn ang="0">
                <a:pos x="228" y="164"/>
              </a:cxn>
              <a:cxn ang="0">
                <a:pos x="218" y="177"/>
              </a:cxn>
              <a:cxn ang="0">
                <a:pos x="201" y="192"/>
              </a:cxn>
              <a:cxn ang="0">
                <a:pos x="185" y="200"/>
              </a:cxn>
              <a:cxn ang="0">
                <a:pos x="170" y="206"/>
              </a:cxn>
              <a:cxn ang="0">
                <a:pos x="155" y="210"/>
              </a:cxn>
              <a:cxn ang="0">
                <a:pos x="136" y="211"/>
              </a:cxn>
              <a:cxn ang="0">
                <a:pos x="88" y="210"/>
              </a:cxn>
              <a:cxn ang="0">
                <a:pos x="65" y="206"/>
              </a:cxn>
              <a:cxn ang="0">
                <a:pos x="40" y="195"/>
              </a:cxn>
              <a:cxn ang="0">
                <a:pos x="22" y="182"/>
              </a:cxn>
              <a:cxn ang="0">
                <a:pos x="9" y="167"/>
              </a:cxn>
              <a:cxn ang="0">
                <a:pos x="3" y="151"/>
              </a:cxn>
              <a:cxn ang="0">
                <a:pos x="0" y="137"/>
              </a:cxn>
              <a:cxn ang="0">
                <a:pos x="2" y="121"/>
              </a:cxn>
              <a:cxn ang="0">
                <a:pos x="10" y="101"/>
              </a:cxn>
              <a:cxn ang="0">
                <a:pos x="25" y="85"/>
              </a:cxn>
              <a:cxn ang="0">
                <a:pos x="45" y="71"/>
              </a:cxn>
              <a:cxn ang="0">
                <a:pos x="73" y="62"/>
              </a:cxn>
              <a:cxn ang="0">
                <a:pos x="29" y="3"/>
              </a:cxn>
            </a:cxnLst>
            <a:rect l="0" t="0" r="r" b="b"/>
            <a:pathLst>
              <a:path w="237" h="212">
                <a:moveTo>
                  <a:pt x="29" y="3"/>
                </a:moveTo>
                <a:lnTo>
                  <a:pt x="67" y="10"/>
                </a:lnTo>
                <a:lnTo>
                  <a:pt x="66" y="0"/>
                </a:lnTo>
                <a:lnTo>
                  <a:pt x="112" y="11"/>
                </a:lnTo>
                <a:lnTo>
                  <a:pt x="112" y="0"/>
                </a:lnTo>
                <a:lnTo>
                  <a:pt x="161" y="0"/>
                </a:lnTo>
                <a:lnTo>
                  <a:pt x="160" y="11"/>
                </a:lnTo>
                <a:lnTo>
                  <a:pt x="219" y="0"/>
                </a:lnTo>
                <a:lnTo>
                  <a:pt x="148" y="60"/>
                </a:lnTo>
                <a:lnTo>
                  <a:pt x="155" y="60"/>
                </a:lnTo>
                <a:lnTo>
                  <a:pt x="163" y="62"/>
                </a:lnTo>
                <a:lnTo>
                  <a:pt x="172" y="64"/>
                </a:lnTo>
                <a:lnTo>
                  <a:pt x="180" y="67"/>
                </a:lnTo>
                <a:lnTo>
                  <a:pt x="189" y="71"/>
                </a:lnTo>
                <a:lnTo>
                  <a:pt x="197" y="75"/>
                </a:lnTo>
                <a:lnTo>
                  <a:pt x="205" y="80"/>
                </a:lnTo>
                <a:lnTo>
                  <a:pt x="212" y="85"/>
                </a:lnTo>
                <a:lnTo>
                  <a:pt x="217" y="90"/>
                </a:lnTo>
                <a:lnTo>
                  <a:pt x="222" y="97"/>
                </a:lnTo>
                <a:lnTo>
                  <a:pt x="227" y="103"/>
                </a:lnTo>
                <a:lnTo>
                  <a:pt x="231" y="111"/>
                </a:lnTo>
                <a:lnTo>
                  <a:pt x="234" y="118"/>
                </a:lnTo>
                <a:lnTo>
                  <a:pt x="235" y="125"/>
                </a:lnTo>
                <a:lnTo>
                  <a:pt x="236" y="134"/>
                </a:lnTo>
                <a:lnTo>
                  <a:pt x="235" y="144"/>
                </a:lnTo>
                <a:lnTo>
                  <a:pt x="233" y="151"/>
                </a:lnTo>
                <a:lnTo>
                  <a:pt x="231" y="158"/>
                </a:lnTo>
                <a:lnTo>
                  <a:pt x="228" y="164"/>
                </a:lnTo>
                <a:lnTo>
                  <a:pt x="224" y="170"/>
                </a:lnTo>
                <a:lnTo>
                  <a:pt x="218" y="177"/>
                </a:lnTo>
                <a:lnTo>
                  <a:pt x="210" y="185"/>
                </a:lnTo>
                <a:lnTo>
                  <a:pt x="201" y="192"/>
                </a:lnTo>
                <a:lnTo>
                  <a:pt x="193" y="197"/>
                </a:lnTo>
                <a:lnTo>
                  <a:pt x="185" y="200"/>
                </a:lnTo>
                <a:lnTo>
                  <a:pt x="177" y="204"/>
                </a:lnTo>
                <a:lnTo>
                  <a:pt x="170" y="206"/>
                </a:lnTo>
                <a:lnTo>
                  <a:pt x="161" y="208"/>
                </a:lnTo>
                <a:lnTo>
                  <a:pt x="155" y="210"/>
                </a:lnTo>
                <a:lnTo>
                  <a:pt x="145" y="210"/>
                </a:lnTo>
                <a:lnTo>
                  <a:pt x="136" y="211"/>
                </a:lnTo>
                <a:lnTo>
                  <a:pt x="96" y="211"/>
                </a:lnTo>
                <a:lnTo>
                  <a:pt x="88" y="210"/>
                </a:lnTo>
                <a:lnTo>
                  <a:pt x="78" y="209"/>
                </a:lnTo>
                <a:lnTo>
                  <a:pt x="65" y="206"/>
                </a:lnTo>
                <a:lnTo>
                  <a:pt x="53" y="201"/>
                </a:lnTo>
                <a:lnTo>
                  <a:pt x="40" y="195"/>
                </a:lnTo>
                <a:lnTo>
                  <a:pt x="30" y="188"/>
                </a:lnTo>
                <a:lnTo>
                  <a:pt x="22" y="182"/>
                </a:lnTo>
                <a:lnTo>
                  <a:pt x="15" y="175"/>
                </a:lnTo>
                <a:lnTo>
                  <a:pt x="9" y="167"/>
                </a:lnTo>
                <a:lnTo>
                  <a:pt x="5" y="157"/>
                </a:lnTo>
                <a:lnTo>
                  <a:pt x="3" y="151"/>
                </a:lnTo>
                <a:lnTo>
                  <a:pt x="1" y="144"/>
                </a:lnTo>
                <a:lnTo>
                  <a:pt x="0" y="137"/>
                </a:lnTo>
                <a:lnTo>
                  <a:pt x="1" y="131"/>
                </a:lnTo>
                <a:lnTo>
                  <a:pt x="2" y="121"/>
                </a:lnTo>
                <a:lnTo>
                  <a:pt x="5" y="112"/>
                </a:lnTo>
                <a:lnTo>
                  <a:pt x="10" y="101"/>
                </a:lnTo>
                <a:lnTo>
                  <a:pt x="17" y="93"/>
                </a:lnTo>
                <a:lnTo>
                  <a:pt x="25" y="85"/>
                </a:lnTo>
                <a:lnTo>
                  <a:pt x="35" y="77"/>
                </a:lnTo>
                <a:lnTo>
                  <a:pt x="45" y="71"/>
                </a:lnTo>
                <a:lnTo>
                  <a:pt x="59" y="65"/>
                </a:lnTo>
                <a:lnTo>
                  <a:pt x="73" y="62"/>
                </a:lnTo>
                <a:lnTo>
                  <a:pt x="83" y="60"/>
                </a:lnTo>
                <a:lnTo>
                  <a:pt x="29" y="3"/>
                </a:lnTo>
              </a:path>
            </a:pathLst>
          </a:custGeom>
          <a:solidFill>
            <a:srgbClr val="88680E"/>
          </a:solidFill>
          <a:ln w="254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04768" name="Rectangle 32"/>
          <p:cNvSpPr>
            <a:spLocks noChangeArrowheads="1"/>
          </p:cNvSpPr>
          <p:nvPr/>
        </p:nvSpPr>
        <p:spPr bwMode="auto">
          <a:xfrm>
            <a:off x="1476375" y="5273675"/>
            <a:ext cx="366713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>
                <a:solidFill>
                  <a:schemeClr val="bg1"/>
                </a:solidFill>
                <a:latin typeface="FranklinGothic" charset="0"/>
              </a:rPr>
              <a:t>F</a:t>
            </a:r>
          </a:p>
        </p:txBody>
      </p:sp>
      <p:grpSp>
        <p:nvGrpSpPr>
          <p:cNvPr id="5" name="Group 33"/>
          <p:cNvGrpSpPr>
            <a:grpSpLocks/>
          </p:cNvGrpSpPr>
          <p:nvPr/>
        </p:nvGrpSpPr>
        <p:grpSpPr bwMode="auto">
          <a:xfrm>
            <a:off x="1920875" y="2501900"/>
            <a:ext cx="1392238" cy="1539875"/>
            <a:chOff x="1361" y="1576"/>
            <a:chExt cx="987" cy="970"/>
          </a:xfrm>
        </p:grpSpPr>
        <p:grpSp>
          <p:nvGrpSpPr>
            <p:cNvPr id="6" name="Group 34"/>
            <p:cNvGrpSpPr>
              <a:grpSpLocks/>
            </p:cNvGrpSpPr>
            <p:nvPr/>
          </p:nvGrpSpPr>
          <p:grpSpPr bwMode="auto">
            <a:xfrm>
              <a:off x="1373" y="1576"/>
              <a:ext cx="975" cy="310"/>
              <a:chOff x="1373" y="1576"/>
              <a:chExt cx="975" cy="310"/>
            </a:xfrm>
          </p:grpSpPr>
          <p:grpSp>
            <p:nvGrpSpPr>
              <p:cNvPr id="7" name="Group 35"/>
              <p:cNvGrpSpPr>
                <a:grpSpLocks/>
              </p:cNvGrpSpPr>
              <p:nvPr/>
            </p:nvGrpSpPr>
            <p:grpSpPr bwMode="auto">
              <a:xfrm>
                <a:off x="1373" y="1576"/>
                <a:ext cx="206" cy="310"/>
                <a:chOff x="1373" y="1576"/>
                <a:chExt cx="206" cy="310"/>
              </a:xfrm>
            </p:grpSpPr>
            <p:sp>
              <p:nvSpPr>
                <p:cNvPr id="2804772" name="AutoShape 36"/>
                <p:cNvSpPr>
                  <a:spLocks noChangeArrowheads="1"/>
                </p:cNvSpPr>
                <p:nvPr/>
              </p:nvSpPr>
              <p:spPr bwMode="auto">
                <a:xfrm>
                  <a:off x="1373" y="1626"/>
                  <a:ext cx="206" cy="260"/>
                </a:xfrm>
                <a:prstGeom prst="cube">
                  <a:avLst>
                    <a:gd name="adj" fmla="val 24995"/>
                  </a:avLst>
                </a:prstGeom>
                <a:solidFill>
                  <a:srgbClr val="DC008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04773" name="AutoShape 37"/>
                <p:cNvSpPr>
                  <a:spLocks noChangeArrowheads="1"/>
                </p:cNvSpPr>
                <p:nvPr/>
              </p:nvSpPr>
              <p:spPr bwMode="auto">
                <a:xfrm>
                  <a:off x="1421" y="1576"/>
                  <a:ext cx="158" cy="46"/>
                </a:xfrm>
                <a:prstGeom prst="cube">
                  <a:avLst>
                    <a:gd name="adj" fmla="val 24995"/>
                  </a:avLst>
                </a:prstGeom>
                <a:solidFill>
                  <a:srgbClr val="DC008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04774" name="AutoShape 38"/>
                <p:cNvSpPr>
                  <a:spLocks noChangeArrowheads="1"/>
                </p:cNvSpPr>
                <p:nvPr/>
              </p:nvSpPr>
              <p:spPr bwMode="auto">
                <a:xfrm>
                  <a:off x="1412" y="1647"/>
                  <a:ext cx="108" cy="15"/>
                </a:xfrm>
                <a:prstGeom prst="parallelogram">
                  <a:avLst>
                    <a:gd name="adj" fmla="val 179967"/>
                  </a:avLst>
                </a:prstGeom>
                <a:solidFill>
                  <a:srgbClr val="DC008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8" name="Group 39"/>
              <p:cNvGrpSpPr>
                <a:grpSpLocks/>
              </p:cNvGrpSpPr>
              <p:nvPr/>
            </p:nvGrpSpPr>
            <p:grpSpPr bwMode="auto">
              <a:xfrm>
                <a:off x="1891" y="1617"/>
                <a:ext cx="203" cy="257"/>
                <a:chOff x="1891" y="1617"/>
                <a:chExt cx="203" cy="257"/>
              </a:xfrm>
            </p:grpSpPr>
            <p:sp>
              <p:nvSpPr>
                <p:cNvPr id="2804776" name="Freeform 40"/>
                <p:cNvSpPr>
                  <a:spLocks/>
                </p:cNvSpPr>
                <p:nvPr/>
              </p:nvSpPr>
              <p:spPr bwMode="auto">
                <a:xfrm>
                  <a:off x="2020" y="1734"/>
                  <a:ext cx="62" cy="140"/>
                </a:xfrm>
                <a:custGeom>
                  <a:avLst/>
                  <a:gdLst/>
                  <a:ahLst/>
                  <a:cxnLst>
                    <a:cxn ang="0">
                      <a:pos x="44" y="0"/>
                    </a:cxn>
                    <a:cxn ang="0">
                      <a:pos x="61" y="0"/>
                    </a:cxn>
                    <a:cxn ang="0">
                      <a:pos x="17" y="139"/>
                    </a:cxn>
                    <a:cxn ang="0">
                      <a:pos x="0" y="139"/>
                    </a:cxn>
                    <a:cxn ang="0">
                      <a:pos x="44" y="0"/>
                    </a:cxn>
                  </a:cxnLst>
                  <a:rect l="0" t="0" r="r" b="b"/>
                  <a:pathLst>
                    <a:path w="62" h="140">
                      <a:moveTo>
                        <a:pt x="44" y="0"/>
                      </a:moveTo>
                      <a:lnTo>
                        <a:pt x="61" y="0"/>
                      </a:lnTo>
                      <a:lnTo>
                        <a:pt x="17" y="139"/>
                      </a:lnTo>
                      <a:lnTo>
                        <a:pt x="0" y="139"/>
                      </a:lnTo>
                      <a:lnTo>
                        <a:pt x="44" y="0"/>
                      </a:lnTo>
                    </a:path>
                  </a:pathLst>
                </a:custGeom>
                <a:solidFill>
                  <a:srgbClr val="F39FD1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04777" name="Rectangle 41"/>
                <p:cNvSpPr>
                  <a:spLocks noChangeArrowheads="1"/>
                </p:cNvSpPr>
                <p:nvPr/>
              </p:nvSpPr>
              <p:spPr bwMode="auto">
                <a:xfrm>
                  <a:off x="2017" y="1734"/>
                  <a:ext cx="77" cy="12"/>
                </a:xfrm>
                <a:prstGeom prst="rect">
                  <a:avLst/>
                </a:prstGeom>
                <a:solidFill>
                  <a:srgbClr val="F39FD1"/>
                </a:solidFill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04778" name="Rectangle 42"/>
                <p:cNvSpPr>
                  <a:spLocks noChangeArrowheads="1"/>
                </p:cNvSpPr>
                <p:nvPr/>
              </p:nvSpPr>
              <p:spPr bwMode="auto">
                <a:xfrm>
                  <a:off x="2023" y="1792"/>
                  <a:ext cx="58" cy="12"/>
                </a:xfrm>
                <a:prstGeom prst="rect">
                  <a:avLst/>
                </a:prstGeom>
                <a:solidFill>
                  <a:srgbClr val="F39FD1"/>
                </a:solidFill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04779" name="Rectangle 43"/>
                <p:cNvSpPr>
                  <a:spLocks noChangeArrowheads="1"/>
                </p:cNvSpPr>
                <p:nvPr/>
              </p:nvSpPr>
              <p:spPr bwMode="auto">
                <a:xfrm>
                  <a:off x="1892" y="1792"/>
                  <a:ext cx="74" cy="7"/>
                </a:xfrm>
                <a:prstGeom prst="rect">
                  <a:avLst/>
                </a:prstGeom>
                <a:solidFill>
                  <a:srgbClr val="F39FD1"/>
                </a:solidFill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04780" name="Oval 44"/>
                <p:cNvSpPr>
                  <a:spLocks noChangeArrowheads="1"/>
                </p:cNvSpPr>
                <p:nvPr/>
              </p:nvSpPr>
              <p:spPr bwMode="auto">
                <a:xfrm>
                  <a:off x="1952" y="1617"/>
                  <a:ext cx="22" cy="25"/>
                </a:xfrm>
                <a:prstGeom prst="ellipse">
                  <a:avLst/>
                </a:prstGeom>
                <a:solidFill>
                  <a:srgbClr val="F39FD1"/>
                </a:solidFill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04781" name="Freeform 45"/>
                <p:cNvSpPr>
                  <a:spLocks/>
                </p:cNvSpPr>
                <p:nvPr/>
              </p:nvSpPr>
              <p:spPr bwMode="auto">
                <a:xfrm>
                  <a:off x="1891" y="1661"/>
                  <a:ext cx="139" cy="213"/>
                </a:xfrm>
                <a:custGeom>
                  <a:avLst/>
                  <a:gdLst/>
                  <a:ahLst/>
                  <a:cxnLst>
                    <a:cxn ang="0">
                      <a:pos x="1" y="98"/>
                    </a:cxn>
                    <a:cxn ang="0">
                      <a:pos x="1" y="101"/>
                    </a:cxn>
                    <a:cxn ang="0">
                      <a:pos x="0" y="104"/>
                    </a:cxn>
                    <a:cxn ang="0">
                      <a:pos x="0" y="108"/>
                    </a:cxn>
                    <a:cxn ang="0">
                      <a:pos x="1" y="111"/>
                    </a:cxn>
                    <a:cxn ang="0">
                      <a:pos x="3" y="114"/>
                    </a:cxn>
                    <a:cxn ang="0">
                      <a:pos x="6" y="117"/>
                    </a:cxn>
                    <a:cxn ang="0">
                      <a:pos x="9" y="119"/>
                    </a:cxn>
                    <a:cxn ang="0">
                      <a:pos x="11" y="119"/>
                    </a:cxn>
                    <a:cxn ang="0">
                      <a:pos x="15" y="119"/>
                    </a:cxn>
                    <a:cxn ang="0">
                      <a:pos x="90" y="212"/>
                    </a:cxn>
                    <a:cxn ang="0">
                      <a:pos x="114" y="102"/>
                    </a:cxn>
                    <a:cxn ang="0">
                      <a:pos x="113" y="99"/>
                    </a:cxn>
                    <a:cxn ang="0">
                      <a:pos x="112" y="98"/>
                    </a:cxn>
                    <a:cxn ang="0">
                      <a:pos x="110" y="96"/>
                    </a:cxn>
                    <a:cxn ang="0">
                      <a:pos x="108" y="94"/>
                    </a:cxn>
                    <a:cxn ang="0">
                      <a:pos x="106" y="93"/>
                    </a:cxn>
                    <a:cxn ang="0">
                      <a:pos x="103" y="93"/>
                    </a:cxn>
                    <a:cxn ang="0">
                      <a:pos x="100" y="93"/>
                    </a:cxn>
                    <a:cxn ang="0">
                      <a:pos x="98" y="93"/>
                    </a:cxn>
                    <a:cxn ang="0">
                      <a:pos x="67" y="54"/>
                    </a:cxn>
                    <a:cxn ang="0">
                      <a:pos x="128" y="67"/>
                    </a:cxn>
                    <a:cxn ang="0">
                      <a:pos x="131" y="66"/>
                    </a:cxn>
                    <a:cxn ang="0">
                      <a:pos x="132" y="66"/>
                    </a:cxn>
                    <a:cxn ang="0">
                      <a:pos x="135" y="64"/>
                    </a:cxn>
                    <a:cxn ang="0">
                      <a:pos x="137" y="62"/>
                    </a:cxn>
                    <a:cxn ang="0">
                      <a:pos x="137" y="59"/>
                    </a:cxn>
                    <a:cxn ang="0">
                      <a:pos x="138" y="56"/>
                    </a:cxn>
                    <a:cxn ang="0">
                      <a:pos x="137" y="53"/>
                    </a:cxn>
                    <a:cxn ang="0">
                      <a:pos x="136" y="51"/>
                    </a:cxn>
                    <a:cxn ang="0">
                      <a:pos x="134" y="49"/>
                    </a:cxn>
                    <a:cxn ang="0">
                      <a:pos x="132" y="47"/>
                    </a:cxn>
                    <a:cxn ang="0">
                      <a:pos x="129" y="46"/>
                    </a:cxn>
                    <a:cxn ang="0">
                      <a:pos x="87" y="46"/>
                    </a:cxn>
                    <a:cxn ang="0">
                      <a:pos x="80" y="30"/>
                    </a:cxn>
                    <a:cxn ang="0">
                      <a:pos x="81" y="26"/>
                    </a:cxn>
                    <a:cxn ang="0">
                      <a:pos x="81" y="22"/>
                    </a:cxn>
                    <a:cxn ang="0">
                      <a:pos x="81" y="18"/>
                    </a:cxn>
                    <a:cxn ang="0">
                      <a:pos x="80" y="14"/>
                    </a:cxn>
                    <a:cxn ang="0">
                      <a:pos x="79" y="11"/>
                    </a:cxn>
                    <a:cxn ang="0">
                      <a:pos x="76" y="8"/>
                    </a:cxn>
                    <a:cxn ang="0">
                      <a:pos x="73" y="5"/>
                    </a:cxn>
                    <a:cxn ang="0">
                      <a:pos x="70" y="3"/>
                    </a:cxn>
                    <a:cxn ang="0">
                      <a:pos x="67" y="1"/>
                    </a:cxn>
                    <a:cxn ang="0">
                      <a:pos x="62" y="0"/>
                    </a:cxn>
                    <a:cxn ang="0">
                      <a:pos x="58" y="0"/>
                    </a:cxn>
                    <a:cxn ang="0">
                      <a:pos x="54" y="1"/>
                    </a:cxn>
                    <a:cxn ang="0">
                      <a:pos x="49" y="2"/>
                    </a:cxn>
                    <a:cxn ang="0">
                      <a:pos x="45" y="4"/>
                    </a:cxn>
                    <a:cxn ang="0">
                      <a:pos x="42" y="8"/>
                    </a:cxn>
                    <a:cxn ang="0">
                      <a:pos x="39" y="12"/>
                    </a:cxn>
                    <a:cxn ang="0">
                      <a:pos x="38" y="16"/>
                    </a:cxn>
                  </a:cxnLst>
                  <a:rect l="0" t="0" r="r" b="b"/>
                  <a:pathLst>
                    <a:path w="139" h="213">
                      <a:moveTo>
                        <a:pt x="38" y="16"/>
                      </a:moveTo>
                      <a:lnTo>
                        <a:pt x="1" y="98"/>
                      </a:lnTo>
                      <a:lnTo>
                        <a:pt x="1" y="99"/>
                      </a:lnTo>
                      <a:lnTo>
                        <a:pt x="1" y="101"/>
                      </a:lnTo>
                      <a:lnTo>
                        <a:pt x="0" y="102"/>
                      </a:lnTo>
                      <a:lnTo>
                        <a:pt x="0" y="104"/>
                      </a:lnTo>
                      <a:lnTo>
                        <a:pt x="0" y="106"/>
                      </a:lnTo>
                      <a:lnTo>
                        <a:pt x="0" y="108"/>
                      </a:lnTo>
                      <a:lnTo>
                        <a:pt x="1" y="109"/>
                      </a:lnTo>
                      <a:lnTo>
                        <a:pt x="1" y="111"/>
                      </a:lnTo>
                      <a:lnTo>
                        <a:pt x="2" y="113"/>
                      </a:lnTo>
                      <a:lnTo>
                        <a:pt x="3" y="114"/>
                      </a:lnTo>
                      <a:lnTo>
                        <a:pt x="4" y="116"/>
                      </a:lnTo>
                      <a:lnTo>
                        <a:pt x="6" y="117"/>
                      </a:lnTo>
                      <a:lnTo>
                        <a:pt x="7" y="118"/>
                      </a:lnTo>
                      <a:lnTo>
                        <a:pt x="9" y="119"/>
                      </a:lnTo>
                      <a:lnTo>
                        <a:pt x="10" y="119"/>
                      </a:lnTo>
                      <a:lnTo>
                        <a:pt x="11" y="119"/>
                      </a:lnTo>
                      <a:lnTo>
                        <a:pt x="13" y="119"/>
                      </a:lnTo>
                      <a:lnTo>
                        <a:pt x="15" y="119"/>
                      </a:lnTo>
                      <a:lnTo>
                        <a:pt x="90" y="119"/>
                      </a:lnTo>
                      <a:lnTo>
                        <a:pt x="90" y="212"/>
                      </a:lnTo>
                      <a:lnTo>
                        <a:pt x="114" y="212"/>
                      </a:lnTo>
                      <a:lnTo>
                        <a:pt x="114" y="102"/>
                      </a:lnTo>
                      <a:lnTo>
                        <a:pt x="114" y="101"/>
                      </a:lnTo>
                      <a:lnTo>
                        <a:pt x="113" y="99"/>
                      </a:lnTo>
                      <a:lnTo>
                        <a:pt x="113" y="98"/>
                      </a:lnTo>
                      <a:lnTo>
                        <a:pt x="112" y="98"/>
                      </a:lnTo>
                      <a:lnTo>
                        <a:pt x="112" y="97"/>
                      </a:lnTo>
                      <a:lnTo>
                        <a:pt x="110" y="96"/>
                      </a:lnTo>
                      <a:lnTo>
                        <a:pt x="110" y="95"/>
                      </a:lnTo>
                      <a:lnTo>
                        <a:pt x="108" y="94"/>
                      </a:lnTo>
                      <a:lnTo>
                        <a:pt x="107" y="94"/>
                      </a:lnTo>
                      <a:lnTo>
                        <a:pt x="106" y="93"/>
                      </a:lnTo>
                      <a:lnTo>
                        <a:pt x="105" y="93"/>
                      </a:lnTo>
                      <a:lnTo>
                        <a:pt x="103" y="93"/>
                      </a:lnTo>
                      <a:lnTo>
                        <a:pt x="102" y="93"/>
                      </a:lnTo>
                      <a:lnTo>
                        <a:pt x="100" y="93"/>
                      </a:lnTo>
                      <a:lnTo>
                        <a:pt x="99" y="93"/>
                      </a:lnTo>
                      <a:lnTo>
                        <a:pt x="98" y="93"/>
                      </a:lnTo>
                      <a:lnTo>
                        <a:pt x="54" y="90"/>
                      </a:lnTo>
                      <a:lnTo>
                        <a:pt x="67" y="54"/>
                      </a:lnTo>
                      <a:lnTo>
                        <a:pt x="75" y="67"/>
                      </a:lnTo>
                      <a:lnTo>
                        <a:pt x="128" y="67"/>
                      </a:lnTo>
                      <a:lnTo>
                        <a:pt x="129" y="66"/>
                      </a:lnTo>
                      <a:lnTo>
                        <a:pt x="131" y="66"/>
                      </a:lnTo>
                      <a:lnTo>
                        <a:pt x="132" y="66"/>
                      </a:lnTo>
                      <a:lnTo>
                        <a:pt x="132" y="66"/>
                      </a:lnTo>
                      <a:lnTo>
                        <a:pt x="134" y="64"/>
                      </a:lnTo>
                      <a:lnTo>
                        <a:pt x="135" y="64"/>
                      </a:lnTo>
                      <a:lnTo>
                        <a:pt x="136" y="63"/>
                      </a:lnTo>
                      <a:lnTo>
                        <a:pt x="137" y="62"/>
                      </a:lnTo>
                      <a:lnTo>
                        <a:pt x="137" y="61"/>
                      </a:lnTo>
                      <a:lnTo>
                        <a:pt x="137" y="59"/>
                      </a:lnTo>
                      <a:lnTo>
                        <a:pt x="138" y="58"/>
                      </a:lnTo>
                      <a:lnTo>
                        <a:pt x="138" y="56"/>
                      </a:lnTo>
                      <a:lnTo>
                        <a:pt x="138" y="54"/>
                      </a:lnTo>
                      <a:lnTo>
                        <a:pt x="137" y="53"/>
                      </a:lnTo>
                      <a:lnTo>
                        <a:pt x="137" y="52"/>
                      </a:lnTo>
                      <a:lnTo>
                        <a:pt x="136" y="51"/>
                      </a:lnTo>
                      <a:lnTo>
                        <a:pt x="135" y="49"/>
                      </a:lnTo>
                      <a:lnTo>
                        <a:pt x="134" y="49"/>
                      </a:lnTo>
                      <a:lnTo>
                        <a:pt x="133" y="48"/>
                      </a:lnTo>
                      <a:lnTo>
                        <a:pt x="132" y="47"/>
                      </a:lnTo>
                      <a:lnTo>
                        <a:pt x="131" y="46"/>
                      </a:lnTo>
                      <a:lnTo>
                        <a:pt x="129" y="46"/>
                      </a:lnTo>
                      <a:lnTo>
                        <a:pt x="128" y="46"/>
                      </a:lnTo>
                      <a:lnTo>
                        <a:pt x="87" y="46"/>
                      </a:lnTo>
                      <a:lnTo>
                        <a:pt x="79" y="31"/>
                      </a:lnTo>
                      <a:lnTo>
                        <a:pt x="80" y="30"/>
                      </a:lnTo>
                      <a:lnTo>
                        <a:pt x="81" y="28"/>
                      </a:lnTo>
                      <a:lnTo>
                        <a:pt x="81" y="26"/>
                      </a:lnTo>
                      <a:lnTo>
                        <a:pt x="81" y="24"/>
                      </a:lnTo>
                      <a:lnTo>
                        <a:pt x="81" y="22"/>
                      </a:lnTo>
                      <a:lnTo>
                        <a:pt x="81" y="20"/>
                      </a:lnTo>
                      <a:lnTo>
                        <a:pt x="81" y="18"/>
                      </a:lnTo>
                      <a:lnTo>
                        <a:pt x="81" y="16"/>
                      </a:lnTo>
                      <a:lnTo>
                        <a:pt x="80" y="14"/>
                      </a:lnTo>
                      <a:lnTo>
                        <a:pt x="79" y="13"/>
                      </a:lnTo>
                      <a:lnTo>
                        <a:pt x="79" y="11"/>
                      </a:lnTo>
                      <a:lnTo>
                        <a:pt x="78" y="9"/>
                      </a:lnTo>
                      <a:lnTo>
                        <a:pt x="76" y="8"/>
                      </a:lnTo>
                      <a:lnTo>
                        <a:pt x="75" y="6"/>
                      </a:lnTo>
                      <a:lnTo>
                        <a:pt x="73" y="5"/>
                      </a:lnTo>
                      <a:lnTo>
                        <a:pt x="72" y="4"/>
                      </a:lnTo>
                      <a:lnTo>
                        <a:pt x="70" y="3"/>
                      </a:lnTo>
                      <a:lnTo>
                        <a:pt x="68" y="2"/>
                      </a:lnTo>
                      <a:lnTo>
                        <a:pt x="67" y="1"/>
                      </a:lnTo>
                      <a:lnTo>
                        <a:pt x="64" y="1"/>
                      </a:lnTo>
                      <a:lnTo>
                        <a:pt x="62" y="0"/>
                      </a:lnTo>
                      <a:lnTo>
                        <a:pt x="60" y="0"/>
                      </a:lnTo>
                      <a:lnTo>
                        <a:pt x="58" y="0"/>
                      </a:lnTo>
                      <a:lnTo>
                        <a:pt x="56" y="0"/>
                      </a:lnTo>
                      <a:lnTo>
                        <a:pt x="54" y="1"/>
                      </a:lnTo>
                      <a:lnTo>
                        <a:pt x="52" y="1"/>
                      </a:lnTo>
                      <a:lnTo>
                        <a:pt x="49" y="2"/>
                      </a:lnTo>
                      <a:lnTo>
                        <a:pt x="47" y="3"/>
                      </a:lnTo>
                      <a:lnTo>
                        <a:pt x="45" y="4"/>
                      </a:lnTo>
                      <a:lnTo>
                        <a:pt x="44" y="6"/>
                      </a:lnTo>
                      <a:lnTo>
                        <a:pt x="42" y="8"/>
                      </a:lnTo>
                      <a:lnTo>
                        <a:pt x="41" y="9"/>
                      </a:lnTo>
                      <a:lnTo>
                        <a:pt x="39" y="12"/>
                      </a:lnTo>
                      <a:lnTo>
                        <a:pt x="38" y="14"/>
                      </a:lnTo>
                      <a:lnTo>
                        <a:pt x="38" y="16"/>
                      </a:lnTo>
                    </a:path>
                  </a:pathLst>
                </a:custGeom>
                <a:solidFill>
                  <a:srgbClr val="F39FD1"/>
                </a:solidFill>
                <a:ln w="1270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804782" name="Freeform 46"/>
              <p:cNvSpPr>
                <a:spLocks/>
              </p:cNvSpPr>
              <p:nvPr/>
            </p:nvSpPr>
            <p:spPr bwMode="auto">
              <a:xfrm>
                <a:off x="2148" y="1586"/>
                <a:ext cx="200" cy="291"/>
              </a:xfrm>
              <a:custGeom>
                <a:avLst/>
                <a:gdLst/>
                <a:ahLst/>
                <a:cxnLst>
                  <a:cxn ang="0">
                    <a:pos x="199" y="263"/>
                  </a:cxn>
                  <a:cxn ang="0">
                    <a:pos x="184" y="263"/>
                  </a:cxn>
                  <a:cxn ang="0">
                    <a:pos x="158" y="229"/>
                  </a:cxn>
                  <a:cxn ang="0">
                    <a:pos x="121" y="169"/>
                  </a:cxn>
                  <a:cxn ang="0">
                    <a:pos x="111" y="141"/>
                  </a:cxn>
                  <a:cxn ang="0">
                    <a:pos x="114" y="123"/>
                  </a:cxn>
                  <a:cxn ang="0">
                    <a:pos x="123" y="119"/>
                  </a:cxn>
                  <a:cxn ang="0">
                    <a:pos x="136" y="129"/>
                  </a:cxn>
                  <a:cxn ang="0">
                    <a:pos x="155" y="140"/>
                  </a:cxn>
                  <a:cxn ang="0">
                    <a:pos x="164" y="140"/>
                  </a:cxn>
                  <a:cxn ang="0">
                    <a:pos x="165" y="134"/>
                  </a:cxn>
                  <a:cxn ang="0">
                    <a:pos x="156" y="123"/>
                  </a:cxn>
                  <a:cxn ang="0">
                    <a:pos x="135" y="108"/>
                  </a:cxn>
                  <a:cxn ang="0">
                    <a:pos x="126" y="86"/>
                  </a:cxn>
                  <a:cxn ang="0">
                    <a:pos x="123" y="69"/>
                  </a:cxn>
                  <a:cxn ang="0">
                    <a:pos x="113" y="56"/>
                  </a:cxn>
                  <a:cxn ang="0">
                    <a:pos x="109" y="48"/>
                  </a:cxn>
                  <a:cxn ang="0">
                    <a:pos x="114" y="36"/>
                  </a:cxn>
                  <a:cxn ang="0">
                    <a:pos x="119" y="24"/>
                  </a:cxn>
                  <a:cxn ang="0">
                    <a:pos x="115" y="9"/>
                  </a:cxn>
                  <a:cxn ang="0">
                    <a:pos x="105" y="1"/>
                  </a:cxn>
                  <a:cxn ang="0">
                    <a:pos x="90" y="3"/>
                  </a:cxn>
                  <a:cxn ang="0">
                    <a:pos x="84" y="13"/>
                  </a:cxn>
                  <a:cxn ang="0">
                    <a:pos x="84" y="23"/>
                  </a:cxn>
                  <a:cxn ang="0">
                    <a:pos x="88" y="35"/>
                  </a:cxn>
                  <a:cxn ang="0">
                    <a:pos x="88" y="46"/>
                  </a:cxn>
                  <a:cxn ang="0">
                    <a:pos x="78" y="56"/>
                  </a:cxn>
                  <a:cxn ang="0">
                    <a:pos x="65" y="64"/>
                  </a:cxn>
                  <a:cxn ang="0">
                    <a:pos x="55" y="75"/>
                  </a:cxn>
                  <a:cxn ang="0">
                    <a:pos x="46" y="99"/>
                  </a:cxn>
                  <a:cxn ang="0">
                    <a:pos x="41" y="121"/>
                  </a:cxn>
                  <a:cxn ang="0">
                    <a:pos x="40" y="145"/>
                  </a:cxn>
                  <a:cxn ang="0">
                    <a:pos x="41" y="158"/>
                  </a:cxn>
                  <a:cxn ang="0">
                    <a:pos x="49" y="161"/>
                  </a:cxn>
                  <a:cxn ang="0">
                    <a:pos x="53" y="158"/>
                  </a:cxn>
                  <a:cxn ang="0">
                    <a:pos x="53" y="133"/>
                  </a:cxn>
                  <a:cxn ang="0">
                    <a:pos x="55" y="116"/>
                  </a:cxn>
                  <a:cxn ang="0">
                    <a:pos x="64" y="109"/>
                  </a:cxn>
                  <a:cxn ang="0">
                    <a:pos x="70" y="114"/>
                  </a:cxn>
                  <a:cxn ang="0">
                    <a:pos x="68" y="140"/>
                  </a:cxn>
                  <a:cxn ang="0">
                    <a:pos x="61" y="166"/>
                  </a:cxn>
                  <a:cxn ang="0">
                    <a:pos x="53" y="196"/>
                  </a:cxn>
                  <a:cxn ang="0">
                    <a:pos x="33" y="225"/>
                  </a:cxn>
                  <a:cxn ang="0">
                    <a:pos x="8" y="255"/>
                  </a:cxn>
                  <a:cxn ang="0">
                    <a:pos x="0" y="271"/>
                  </a:cxn>
                  <a:cxn ang="0">
                    <a:pos x="19" y="290"/>
                  </a:cxn>
                  <a:cxn ang="0">
                    <a:pos x="33" y="288"/>
                  </a:cxn>
                  <a:cxn ang="0">
                    <a:pos x="23" y="275"/>
                  </a:cxn>
                  <a:cxn ang="0">
                    <a:pos x="30" y="259"/>
                  </a:cxn>
                  <a:cxn ang="0">
                    <a:pos x="61" y="223"/>
                  </a:cxn>
                  <a:cxn ang="0">
                    <a:pos x="84" y="196"/>
                  </a:cxn>
                  <a:cxn ang="0">
                    <a:pos x="95" y="190"/>
                  </a:cxn>
                  <a:cxn ang="0">
                    <a:pos x="109" y="199"/>
                  </a:cxn>
                  <a:cxn ang="0">
                    <a:pos x="141" y="243"/>
                  </a:cxn>
                  <a:cxn ang="0">
                    <a:pos x="168" y="280"/>
                  </a:cxn>
                  <a:cxn ang="0">
                    <a:pos x="178" y="283"/>
                  </a:cxn>
                  <a:cxn ang="0">
                    <a:pos x="191" y="273"/>
                  </a:cxn>
                </a:cxnLst>
                <a:rect l="0" t="0" r="r" b="b"/>
                <a:pathLst>
                  <a:path w="200" h="291">
                    <a:moveTo>
                      <a:pt x="198" y="268"/>
                    </a:moveTo>
                    <a:lnTo>
                      <a:pt x="199" y="263"/>
                    </a:lnTo>
                    <a:lnTo>
                      <a:pt x="191" y="264"/>
                    </a:lnTo>
                    <a:lnTo>
                      <a:pt x="184" y="263"/>
                    </a:lnTo>
                    <a:lnTo>
                      <a:pt x="174" y="255"/>
                    </a:lnTo>
                    <a:lnTo>
                      <a:pt x="158" y="229"/>
                    </a:lnTo>
                    <a:lnTo>
                      <a:pt x="134" y="190"/>
                    </a:lnTo>
                    <a:lnTo>
                      <a:pt x="121" y="169"/>
                    </a:lnTo>
                    <a:lnTo>
                      <a:pt x="113" y="151"/>
                    </a:lnTo>
                    <a:lnTo>
                      <a:pt x="111" y="141"/>
                    </a:lnTo>
                    <a:lnTo>
                      <a:pt x="111" y="130"/>
                    </a:lnTo>
                    <a:lnTo>
                      <a:pt x="114" y="123"/>
                    </a:lnTo>
                    <a:lnTo>
                      <a:pt x="119" y="119"/>
                    </a:lnTo>
                    <a:lnTo>
                      <a:pt x="123" y="119"/>
                    </a:lnTo>
                    <a:lnTo>
                      <a:pt x="128" y="121"/>
                    </a:lnTo>
                    <a:lnTo>
                      <a:pt x="136" y="129"/>
                    </a:lnTo>
                    <a:lnTo>
                      <a:pt x="148" y="136"/>
                    </a:lnTo>
                    <a:lnTo>
                      <a:pt x="155" y="140"/>
                    </a:lnTo>
                    <a:lnTo>
                      <a:pt x="160" y="141"/>
                    </a:lnTo>
                    <a:lnTo>
                      <a:pt x="164" y="140"/>
                    </a:lnTo>
                    <a:lnTo>
                      <a:pt x="166" y="136"/>
                    </a:lnTo>
                    <a:lnTo>
                      <a:pt x="165" y="134"/>
                    </a:lnTo>
                    <a:lnTo>
                      <a:pt x="164" y="130"/>
                    </a:lnTo>
                    <a:lnTo>
                      <a:pt x="156" y="123"/>
                    </a:lnTo>
                    <a:lnTo>
                      <a:pt x="143" y="114"/>
                    </a:lnTo>
                    <a:lnTo>
                      <a:pt x="135" y="108"/>
                    </a:lnTo>
                    <a:lnTo>
                      <a:pt x="130" y="99"/>
                    </a:lnTo>
                    <a:lnTo>
                      <a:pt x="126" y="86"/>
                    </a:lnTo>
                    <a:lnTo>
                      <a:pt x="125" y="74"/>
                    </a:lnTo>
                    <a:lnTo>
                      <a:pt x="123" y="69"/>
                    </a:lnTo>
                    <a:lnTo>
                      <a:pt x="119" y="63"/>
                    </a:lnTo>
                    <a:lnTo>
                      <a:pt x="113" y="56"/>
                    </a:lnTo>
                    <a:lnTo>
                      <a:pt x="109" y="53"/>
                    </a:lnTo>
                    <a:lnTo>
                      <a:pt x="109" y="48"/>
                    </a:lnTo>
                    <a:lnTo>
                      <a:pt x="111" y="40"/>
                    </a:lnTo>
                    <a:lnTo>
                      <a:pt x="114" y="36"/>
                    </a:lnTo>
                    <a:lnTo>
                      <a:pt x="116" y="31"/>
                    </a:lnTo>
                    <a:lnTo>
                      <a:pt x="119" y="24"/>
                    </a:lnTo>
                    <a:lnTo>
                      <a:pt x="116" y="15"/>
                    </a:lnTo>
                    <a:lnTo>
                      <a:pt x="115" y="9"/>
                    </a:lnTo>
                    <a:lnTo>
                      <a:pt x="111" y="4"/>
                    </a:lnTo>
                    <a:lnTo>
                      <a:pt x="105" y="1"/>
                    </a:lnTo>
                    <a:lnTo>
                      <a:pt x="96" y="0"/>
                    </a:lnTo>
                    <a:lnTo>
                      <a:pt x="90" y="3"/>
                    </a:lnTo>
                    <a:lnTo>
                      <a:pt x="86" y="6"/>
                    </a:lnTo>
                    <a:lnTo>
                      <a:pt x="84" y="13"/>
                    </a:lnTo>
                    <a:lnTo>
                      <a:pt x="83" y="18"/>
                    </a:lnTo>
                    <a:lnTo>
                      <a:pt x="84" y="23"/>
                    </a:lnTo>
                    <a:lnTo>
                      <a:pt x="86" y="30"/>
                    </a:lnTo>
                    <a:lnTo>
                      <a:pt x="88" y="35"/>
                    </a:lnTo>
                    <a:lnTo>
                      <a:pt x="89" y="40"/>
                    </a:lnTo>
                    <a:lnTo>
                      <a:pt x="88" y="46"/>
                    </a:lnTo>
                    <a:lnTo>
                      <a:pt x="84" y="51"/>
                    </a:lnTo>
                    <a:lnTo>
                      <a:pt x="78" y="56"/>
                    </a:lnTo>
                    <a:lnTo>
                      <a:pt x="70" y="60"/>
                    </a:lnTo>
                    <a:lnTo>
                      <a:pt x="65" y="64"/>
                    </a:lnTo>
                    <a:lnTo>
                      <a:pt x="60" y="69"/>
                    </a:lnTo>
                    <a:lnTo>
                      <a:pt x="55" y="75"/>
                    </a:lnTo>
                    <a:lnTo>
                      <a:pt x="50" y="86"/>
                    </a:lnTo>
                    <a:lnTo>
                      <a:pt x="46" y="99"/>
                    </a:lnTo>
                    <a:lnTo>
                      <a:pt x="43" y="109"/>
                    </a:lnTo>
                    <a:lnTo>
                      <a:pt x="41" y="121"/>
                    </a:lnTo>
                    <a:lnTo>
                      <a:pt x="40" y="136"/>
                    </a:lnTo>
                    <a:lnTo>
                      <a:pt x="40" y="145"/>
                    </a:lnTo>
                    <a:lnTo>
                      <a:pt x="40" y="153"/>
                    </a:lnTo>
                    <a:lnTo>
                      <a:pt x="41" y="158"/>
                    </a:lnTo>
                    <a:lnTo>
                      <a:pt x="44" y="160"/>
                    </a:lnTo>
                    <a:lnTo>
                      <a:pt x="49" y="161"/>
                    </a:lnTo>
                    <a:lnTo>
                      <a:pt x="51" y="160"/>
                    </a:lnTo>
                    <a:lnTo>
                      <a:pt x="53" y="158"/>
                    </a:lnTo>
                    <a:lnTo>
                      <a:pt x="53" y="148"/>
                    </a:lnTo>
                    <a:lnTo>
                      <a:pt x="53" y="133"/>
                    </a:lnTo>
                    <a:lnTo>
                      <a:pt x="54" y="123"/>
                    </a:lnTo>
                    <a:lnTo>
                      <a:pt x="55" y="116"/>
                    </a:lnTo>
                    <a:lnTo>
                      <a:pt x="59" y="110"/>
                    </a:lnTo>
                    <a:lnTo>
                      <a:pt x="64" y="109"/>
                    </a:lnTo>
                    <a:lnTo>
                      <a:pt x="69" y="110"/>
                    </a:lnTo>
                    <a:lnTo>
                      <a:pt x="70" y="114"/>
                    </a:lnTo>
                    <a:lnTo>
                      <a:pt x="69" y="125"/>
                    </a:lnTo>
                    <a:lnTo>
                      <a:pt x="68" y="140"/>
                    </a:lnTo>
                    <a:lnTo>
                      <a:pt x="65" y="154"/>
                    </a:lnTo>
                    <a:lnTo>
                      <a:pt x="61" y="166"/>
                    </a:lnTo>
                    <a:lnTo>
                      <a:pt x="58" y="183"/>
                    </a:lnTo>
                    <a:lnTo>
                      <a:pt x="53" y="196"/>
                    </a:lnTo>
                    <a:lnTo>
                      <a:pt x="41" y="214"/>
                    </a:lnTo>
                    <a:lnTo>
                      <a:pt x="33" y="225"/>
                    </a:lnTo>
                    <a:lnTo>
                      <a:pt x="18" y="243"/>
                    </a:lnTo>
                    <a:lnTo>
                      <a:pt x="8" y="255"/>
                    </a:lnTo>
                    <a:lnTo>
                      <a:pt x="0" y="266"/>
                    </a:lnTo>
                    <a:lnTo>
                      <a:pt x="0" y="271"/>
                    </a:lnTo>
                    <a:lnTo>
                      <a:pt x="8" y="280"/>
                    </a:lnTo>
                    <a:lnTo>
                      <a:pt x="19" y="290"/>
                    </a:lnTo>
                    <a:lnTo>
                      <a:pt x="30" y="290"/>
                    </a:lnTo>
                    <a:lnTo>
                      <a:pt x="33" y="288"/>
                    </a:lnTo>
                    <a:lnTo>
                      <a:pt x="28" y="281"/>
                    </a:lnTo>
                    <a:lnTo>
                      <a:pt x="23" y="275"/>
                    </a:lnTo>
                    <a:lnTo>
                      <a:pt x="23" y="270"/>
                    </a:lnTo>
                    <a:lnTo>
                      <a:pt x="30" y="259"/>
                    </a:lnTo>
                    <a:lnTo>
                      <a:pt x="43" y="246"/>
                    </a:lnTo>
                    <a:lnTo>
                      <a:pt x="61" y="223"/>
                    </a:lnTo>
                    <a:lnTo>
                      <a:pt x="78" y="203"/>
                    </a:lnTo>
                    <a:lnTo>
                      <a:pt x="84" y="196"/>
                    </a:lnTo>
                    <a:lnTo>
                      <a:pt x="88" y="191"/>
                    </a:lnTo>
                    <a:lnTo>
                      <a:pt x="95" y="190"/>
                    </a:lnTo>
                    <a:lnTo>
                      <a:pt x="101" y="194"/>
                    </a:lnTo>
                    <a:lnTo>
                      <a:pt x="109" y="199"/>
                    </a:lnTo>
                    <a:lnTo>
                      <a:pt x="124" y="219"/>
                    </a:lnTo>
                    <a:lnTo>
                      <a:pt x="141" y="243"/>
                    </a:lnTo>
                    <a:lnTo>
                      <a:pt x="158" y="266"/>
                    </a:lnTo>
                    <a:lnTo>
                      <a:pt x="168" y="280"/>
                    </a:lnTo>
                    <a:lnTo>
                      <a:pt x="171" y="283"/>
                    </a:lnTo>
                    <a:lnTo>
                      <a:pt x="178" y="283"/>
                    </a:lnTo>
                    <a:lnTo>
                      <a:pt x="184" y="278"/>
                    </a:lnTo>
                    <a:lnTo>
                      <a:pt x="191" y="273"/>
                    </a:lnTo>
                    <a:lnTo>
                      <a:pt x="198" y="268"/>
                    </a:lnTo>
                  </a:path>
                </a:pathLst>
              </a:custGeom>
              <a:solidFill>
                <a:srgbClr val="CECECE"/>
              </a:solidFill>
              <a:ln w="25400" cap="rnd" cmpd="sng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9" name="Group 47"/>
              <p:cNvGrpSpPr>
                <a:grpSpLocks/>
              </p:cNvGrpSpPr>
              <p:nvPr/>
            </p:nvGrpSpPr>
            <p:grpSpPr bwMode="auto">
              <a:xfrm>
                <a:off x="1585" y="1576"/>
                <a:ext cx="259" cy="310"/>
                <a:chOff x="1585" y="1576"/>
                <a:chExt cx="259" cy="310"/>
              </a:xfrm>
            </p:grpSpPr>
            <p:grpSp>
              <p:nvGrpSpPr>
                <p:cNvPr id="10" name="Group 48"/>
                <p:cNvGrpSpPr>
                  <a:grpSpLocks/>
                </p:cNvGrpSpPr>
                <p:nvPr/>
              </p:nvGrpSpPr>
              <p:grpSpPr bwMode="auto">
                <a:xfrm>
                  <a:off x="1585" y="1576"/>
                  <a:ext cx="259" cy="310"/>
                  <a:chOff x="1585" y="1576"/>
                  <a:chExt cx="259" cy="310"/>
                </a:xfrm>
              </p:grpSpPr>
              <p:sp>
                <p:nvSpPr>
                  <p:cNvPr id="2804785" name="AutoShape 49"/>
                  <p:cNvSpPr>
                    <a:spLocks noChangeArrowheads="1"/>
                  </p:cNvSpPr>
                  <p:nvPr/>
                </p:nvSpPr>
                <p:spPr bwMode="auto">
                  <a:xfrm>
                    <a:off x="1585" y="1626"/>
                    <a:ext cx="259" cy="260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804786" name="AutoShape 50"/>
                  <p:cNvSpPr>
                    <a:spLocks noChangeArrowheads="1"/>
                  </p:cNvSpPr>
                  <p:nvPr/>
                </p:nvSpPr>
                <p:spPr bwMode="auto">
                  <a:xfrm>
                    <a:off x="1648" y="1576"/>
                    <a:ext cx="196" cy="46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2804787" name="Oval 51"/>
                <p:cNvSpPr>
                  <a:spLocks noChangeArrowheads="1"/>
                </p:cNvSpPr>
                <p:nvPr/>
              </p:nvSpPr>
              <p:spPr bwMode="auto">
                <a:xfrm>
                  <a:off x="1667" y="1602"/>
                  <a:ext cx="27" cy="8"/>
                </a:xfrm>
                <a:prstGeom prst="ellips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04788" name="AutoShape 52"/>
                <p:cNvSpPr>
                  <a:spLocks noChangeArrowheads="1"/>
                </p:cNvSpPr>
                <p:nvPr/>
              </p:nvSpPr>
              <p:spPr bwMode="auto">
                <a:xfrm>
                  <a:off x="1616" y="1750"/>
                  <a:ext cx="137" cy="55"/>
                </a:xfrm>
                <a:prstGeom prst="octagon">
                  <a:avLst>
                    <a:gd name="adj" fmla="val 29282"/>
                  </a:avLst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1" name="Group 53"/>
            <p:cNvGrpSpPr>
              <a:grpSpLocks/>
            </p:cNvGrpSpPr>
            <p:nvPr/>
          </p:nvGrpSpPr>
          <p:grpSpPr bwMode="auto">
            <a:xfrm>
              <a:off x="1361" y="1900"/>
              <a:ext cx="206" cy="310"/>
              <a:chOff x="1361" y="1900"/>
              <a:chExt cx="206" cy="310"/>
            </a:xfrm>
          </p:grpSpPr>
          <p:sp>
            <p:nvSpPr>
              <p:cNvPr id="2804790" name="AutoShape 54"/>
              <p:cNvSpPr>
                <a:spLocks noChangeArrowheads="1"/>
              </p:cNvSpPr>
              <p:nvPr/>
            </p:nvSpPr>
            <p:spPr bwMode="auto">
              <a:xfrm>
                <a:off x="1361" y="1950"/>
                <a:ext cx="206" cy="260"/>
              </a:xfrm>
              <a:prstGeom prst="cube">
                <a:avLst>
                  <a:gd name="adj" fmla="val 24995"/>
                </a:avLst>
              </a:prstGeom>
              <a:solidFill>
                <a:srgbClr val="00FF00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791" name="AutoShape 55"/>
              <p:cNvSpPr>
                <a:spLocks noChangeArrowheads="1"/>
              </p:cNvSpPr>
              <p:nvPr/>
            </p:nvSpPr>
            <p:spPr bwMode="auto">
              <a:xfrm>
                <a:off x="1409" y="1900"/>
                <a:ext cx="158" cy="46"/>
              </a:xfrm>
              <a:prstGeom prst="cube">
                <a:avLst>
                  <a:gd name="adj" fmla="val 24995"/>
                </a:avLst>
              </a:prstGeom>
              <a:solidFill>
                <a:srgbClr val="00FF00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792" name="AutoShape 56"/>
              <p:cNvSpPr>
                <a:spLocks noChangeArrowheads="1"/>
              </p:cNvSpPr>
              <p:nvPr/>
            </p:nvSpPr>
            <p:spPr bwMode="auto">
              <a:xfrm>
                <a:off x="1400" y="1971"/>
                <a:ext cx="108" cy="15"/>
              </a:xfrm>
              <a:prstGeom prst="parallelogram">
                <a:avLst>
                  <a:gd name="adj" fmla="val 179967"/>
                </a:avLst>
              </a:prstGeom>
              <a:solidFill>
                <a:srgbClr val="00FF00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" name="Group 57"/>
            <p:cNvGrpSpPr>
              <a:grpSpLocks/>
            </p:cNvGrpSpPr>
            <p:nvPr/>
          </p:nvGrpSpPr>
          <p:grpSpPr bwMode="auto">
            <a:xfrm>
              <a:off x="1879" y="1941"/>
              <a:ext cx="203" cy="257"/>
              <a:chOff x="1879" y="1941"/>
              <a:chExt cx="203" cy="257"/>
            </a:xfrm>
          </p:grpSpPr>
          <p:sp>
            <p:nvSpPr>
              <p:cNvPr id="2804794" name="Freeform 58"/>
              <p:cNvSpPr>
                <a:spLocks/>
              </p:cNvSpPr>
              <p:nvPr/>
            </p:nvSpPr>
            <p:spPr bwMode="auto">
              <a:xfrm>
                <a:off x="2008" y="2058"/>
                <a:ext cx="62" cy="140"/>
              </a:xfrm>
              <a:custGeom>
                <a:avLst/>
                <a:gdLst/>
                <a:ahLst/>
                <a:cxnLst>
                  <a:cxn ang="0">
                    <a:pos x="44" y="0"/>
                  </a:cxn>
                  <a:cxn ang="0">
                    <a:pos x="61" y="0"/>
                  </a:cxn>
                  <a:cxn ang="0">
                    <a:pos x="17" y="139"/>
                  </a:cxn>
                  <a:cxn ang="0">
                    <a:pos x="0" y="139"/>
                  </a:cxn>
                  <a:cxn ang="0">
                    <a:pos x="44" y="0"/>
                  </a:cxn>
                </a:cxnLst>
                <a:rect l="0" t="0" r="r" b="b"/>
                <a:pathLst>
                  <a:path w="62" h="140">
                    <a:moveTo>
                      <a:pt x="44" y="0"/>
                    </a:moveTo>
                    <a:lnTo>
                      <a:pt x="61" y="0"/>
                    </a:lnTo>
                    <a:lnTo>
                      <a:pt x="17" y="139"/>
                    </a:lnTo>
                    <a:lnTo>
                      <a:pt x="0" y="139"/>
                    </a:lnTo>
                    <a:lnTo>
                      <a:pt x="44" y="0"/>
                    </a:lnTo>
                  </a:path>
                </a:pathLst>
              </a:custGeom>
              <a:solidFill>
                <a:srgbClr val="F39FD1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795" name="Rectangle 59"/>
              <p:cNvSpPr>
                <a:spLocks noChangeArrowheads="1"/>
              </p:cNvSpPr>
              <p:nvPr/>
            </p:nvSpPr>
            <p:spPr bwMode="auto">
              <a:xfrm>
                <a:off x="2005" y="2058"/>
                <a:ext cx="77" cy="12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796" name="Rectangle 60"/>
              <p:cNvSpPr>
                <a:spLocks noChangeArrowheads="1"/>
              </p:cNvSpPr>
              <p:nvPr/>
            </p:nvSpPr>
            <p:spPr bwMode="auto">
              <a:xfrm>
                <a:off x="2011" y="2116"/>
                <a:ext cx="58" cy="12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797" name="Rectangle 61"/>
              <p:cNvSpPr>
                <a:spLocks noChangeArrowheads="1"/>
              </p:cNvSpPr>
              <p:nvPr/>
            </p:nvSpPr>
            <p:spPr bwMode="auto">
              <a:xfrm>
                <a:off x="1880" y="2116"/>
                <a:ext cx="74" cy="7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798" name="Oval 62"/>
              <p:cNvSpPr>
                <a:spLocks noChangeArrowheads="1"/>
              </p:cNvSpPr>
              <p:nvPr/>
            </p:nvSpPr>
            <p:spPr bwMode="auto">
              <a:xfrm>
                <a:off x="1940" y="1941"/>
                <a:ext cx="22" cy="25"/>
              </a:xfrm>
              <a:prstGeom prst="ellipse">
                <a:avLst/>
              </a:prstGeom>
              <a:solidFill>
                <a:srgbClr val="F39FD1"/>
              </a:solidFill>
              <a:ln w="254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799" name="Freeform 63"/>
              <p:cNvSpPr>
                <a:spLocks/>
              </p:cNvSpPr>
              <p:nvPr/>
            </p:nvSpPr>
            <p:spPr bwMode="auto">
              <a:xfrm>
                <a:off x="1879" y="1985"/>
                <a:ext cx="139" cy="213"/>
              </a:xfrm>
              <a:custGeom>
                <a:avLst/>
                <a:gdLst/>
                <a:ahLst/>
                <a:cxnLst>
                  <a:cxn ang="0">
                    <a:pos x="1" y="98"/>
                  </a:cxn>
                  <a:cxn ang="0">
                    <a:pos x="1" y="101"/>
                  </a:cxn>
                  <a:cxn ang="0">
                    <a:pos x="0" y="104"/>
                  </a:cxn>
                  <a:cxn ang="0">
                    <a:pos x="0" y="108"/>
                  </a:cxn>
                  <a:cxn ang="0">
                    <a:pos x="1" y="111"/>
                  </a:cxn>
                  <a:cxn ang="0">
                    <a:pos x="3" y="114"/>
                  </a:cxn>
                  <a:cxn ang="0">
                    <a:pos x="6" y="117"/>
                  </a:cxn>
                  <a:cxn ang="0">
                    <a:pos x="9" y="119"/>
                  </a:cxn>
                  <a:cxn ang="0">
                    <a:pos x="11" y="119"/>
                  </a:cxn>
                  <a:cxn ang="0">
                    <a:pos x="15" y="119"/>
                  </a:cxn>
                  <a:cxn ang="0">
                    <a:pos x="90" y="212"/>
                  </a:cxn>
                  <a:cxn ang="0">
                    <a:pos x="114" y="102"/>
                  </a:cxn>
                  <a:cxn ang="0">
                    <a:pos x="113" y="99"/>
                  </a:cxn>
                  <a:cxn ang="0">
                    <a:pos x="112" y="98"/>
                  </a:cxn>
                  <a:cxn ang="0">
                    <a:pos x="110" y="96"/>
                  </a:cxn>
                  <a:cxn ang="0">
                    <a:pos x="108" y="94"/>
                  </a:cxn>
                  <a:cxn ang="0">
                    <a:pos x="106" y="93"/>
                  </a:cxn>
                  <a:cxn ang="0">
                    <a:pos x="103" y="93"/>
                  </a:cxn>
                  <a:cxn ang="0">
                    <a:pos x="100" y="93"/>
                  </a:cxn>
                  <a:cxn ang="0">
                    <a:pos x="98" y="93"/>
                  </a:cxn>
                  <a:cxn ang="0">
                    <a:pos x="67" y="54"/>
                  </a:cxn>
                  <a:cxn ang="0">
                    <a:pos x="128" y="67"/>
                  </a:cxn>
                  <a:cxn ang="0">
                    <a:pos x="131" y="66"/>
                  </a:cxn>
                  <a:cxn ang="0">
                    <a:pos x="132" y="66"/>
                  </a:cxn>
                  <a:cxn ang="0">
                    <a:pos x="135" y="64"/>
                  </a:cxn>
                  <a:cxn ang="0">
                    <a:pos x="137" y="62"/>
                  </a:cxn>
                  <a:cxn ang="0">
                    <a:pos x="137" y="59"/>
                  </a:cxn>
                  <a:cxn ang="0">
                    <a:pos x="138" y="56"/>
                  </a:cxn>
                  <a:cxn ang="0">
                    <a:pos x="137" y="53"/>
                  </a:cxn>
                  <a:cxn ang="0">
                    <a:pos x="136" y="51"/>
                  </a:cxn>
                  <a:cxn ang="0">
                    <a:pos x="134" y="49"/>
                  </a:cxn>
                  <a:cxn ang="0">
                    <a:pos x="132" y="47"/>
                  </a:cxn>
                  <a:cxn ang="0">
                    <a:pos x="129" y="46"/>
                  </a:cxn>
                  <a:cxn ang="0">
                    <a:pos x="87" y="46"/>
                  </a:cxn>
                  <a:cxn ang="0">
                    <a:pos x="80" y="30"/>
                  </a:cxn>
                  <a:cxn ang="0">
                    <a:pos x="81" y="26"/>
                  </a:cxn>
                  <a:cxn ang="0">
                    <a:pos x="81" y="22"/>
                  </a:cxn>
                  <a:cxn ang="0">
                    <a:pos x="81" y="18"/>
                  </a:cxn>
                  <a:cxn ang="0">
                    <a:pos x="80" y="14"/>
                  </a:cxn>
                  <a:cxn ang="0">
                    <a:pos x="79" y="11"/>
                  </a:cxn>
                  <a:cxn ang="0">
                    <a:pos x="76" y="8"/>
                  </a:cxn>
                  <a:cxn ang="0">
                    <a:pos x="73" y="5"/>
                  </a:cxn>
                  <a:cxn ang="0">
                    <a:pos x="70" y="3"/>
                  </a:cxn>
                  <a:cxn ang="0">
                    <a:pos x="67" y="1"/>
                  </a:cxn>
                  <a:cxn ang="0">
                    <a:pos x="62" y="0"/>
                  </a:cxn>
                  <a:cxn ang="0">
                    <a:pos x="58" y="0"/>
                  </a:cxn>
                  <a:cxn ang="0">
                    <a:pos x="54" y="1"/>
                  </a:cxn>
                  <a:cxn ang="0">
                    <a:pos x="49" y="2"/>
                  </a:cxn>
                  <a:cxn ang="0">
                    <a:pos x="45" y="4"/>
                  </a:cxn>
                  <a:cxn ang="0">
                    <a:pos x="42" y="8"/>
                  </a:cxn>
                  <a:cxn ang="0">
                    <a:pos x="39" y="12"/>
                  </a:cxn>
                  <a:cxn ang="0">
                    <a:pos x="38" y="16"/>
                  </a:cxn>
                </a:cxnLst>
                <a:rect l="0" t="0" r="r" b="b"/>
                <a:pathLst>
                  <a:path w="139" h="213">
                    <a:moveTo>
                      <a:pt x="38" y="16"/>
                    </a:moveTo>
                    <a:lnTo>
                      <a:pt x="1" y="98"/>
                    </a:lnTo>
                    <a:lnTo>
                      <a:pt x="1" y="99"/>
                    </a:lnTo>
                    <a:lnTo>
                      <a:pt x="1" y="101"/>
                    </a:lnTo>
                    <a:lnTo>
                      <a:pt x="0" y="102"/>
                    </a:lnTo>
                    <a:lnTo>
                      <a:pt x="0" y="104"/>
                    </a:lnTo>
                    <a:lnTo>
                      <a:pt x="0" y="106"/>
                    </a:lnTo>
                    <a:lnTo>
                      <a:pt x="0" y="108"/>
                    </a:lnTo>
                    <a:lnTo>
                      <a:pt x="1" y="109"/>
                    </a:lnTo>
                    <a:lnTo>
                      <a:pt x="1" y="111"/>
                    </a:lnTo>
                    <a:lnTo>
                      <a:pt x="2" y="113"/>
                    </a:lnTo>
                    <a:lnTo>
                      <a:pt x="3" y="114"/>
                    </a:lnTo>
                    <a:lnTo>
                      <a:pt x="4" y="116"/>
                    </a:lnTo>
                    <a:lnTo>
                      <a:pt x="6" y="117"/>
                    </a:lnTo>
                    <a:lnTo>
                      <a:pt x="7" y="118"/>
                    </a:lnTo>
                    <a:lnTo>
                      <a:pt x="9" y="119"/>
                    </a:lnTo>
                    <a:lnTo>
                      <a:pt x="10" y="119"/>
                    </a:lnTo>
                    <a:lnTo>
                      <a:pt x="11" y="119"/>
                    </a:lnTo>
                    <a:lnTo>
                      <a:pt x="13" y="119"/>
                    </a:lnTo>
                    <a:lnTo>
                      <a:pt x="15" y="119"/>
                    </a:lnTo>
                    <a:lnTo>
                      <a:pt x="90" y="119"/>
                    </a:lnTo>
                    <a:lnTo>
                      <a:pt x="90" y="212"/>
                    </a:lnTo>
                    <a:lnTo>
                      <a:pt x="114" y="212"/>
                    </a:lnTo>
                    <a:lnTo>
                      <a:pt x="114" y="102"/>
                    </a:lnTo>
                    <a:lnTo>
                      <a:pt x="114" y="101"/>
                    </a:lnTo>
                    <a:lnTo>
                      <a:pt x="113" y="99"/>
                    </a:lnTo>
                    <a:lnTo>
                      <a:pt x="113" y="98"/>
                    </a:lnTo>
                    <a:lnTo>
                      <a:pt x="112" y="98"/>
                    </a:lnTo>
                    <a:lnTo>
                      <a:pt x="112" y="97"/>
                    </a:lnTo>
                    <a:lnTo>
                      <a:pt x="110" y="96"/>
                    </a:lnTo>
                    <a:lnTo>
                      <a:pt x="110" y="95"/>
                    </a:lnTo>
                    <a:lnTo>
                      <a:pt x="108" y="94"/>
                    </a:lnTo>
                    <a:lnTo>
                      <a:pt x="107" y="94"/>
                    </a:lnTo>
                    <a:lnTo>
                      <a:pt x="106" y="93"/>
                    </a:lnTo>
                    <a:lnTo>
                      <a:pt x="105" y="93"/>
                    </a:lnTo>
                    <a:lnTo>
                      <a:pt x="103" y="93"/>
                    </a:lnTo>
                    <a:lnTo>
                      <a:pt x="102" y="93"/>
                    </a:lnTo>
                    <a:lnTo>
                      <a:pt x="100" y="93"/>
                    </a:lnTo>
                    <a:lnTo>
                      <a:pt x="99" y="93"/>
                    </a:lnTo>
                    <a:lnTo>
                      <a:pt x="98" y="93"/>
                    </a:lnTo>
                    <a:lnTo>
                      <a:pt x="54" y="90"/>
                    </a:lnTo>
                    <a:lnTo>
                      <a:pt x="67" y="54"/>
                    </a:lnTo>
                    <a:lnTo>
                      <a:pt x="75" y="67"/>
                    </a:lnTo>
                    <a:lnTo>
                      <a:pt x="128" y="67"/>
                    </a:lnTo>
                    <a:lnTo>
                      <a:pt x="129" y="66"/>
                    </a:lnTo>
                    <a:lnTo>
                      <a:pt x="131" y="66"/>
                    </a:lnTo>
                    <a:lnTo>
                      <a:pt x="132" y="66"/>
                    </a:lnTo>
                    <a:lnTo>
                      <a:pt x="132" y="66"/>
                    </a:lnTo>
                    <a:lnTo>
                      <a:pt x="134" y="64"/>
                    </a:lnTo>
                    <a:lnTo>
                      <a:pt x="135" y="64"/>
                    </a:lnTo>
                    <a:lnTo>
                      <a:pt x="136" y="63"/>
                    </a:lnTo>
                    <a:lnTo>
                      <a:pt x="137" y="62"/>
                    </a:lnTo>
                    <a:lnTo>
                      <a:pt x="137" y="61"/>
                    </a:lnTo>
                    <a:lnTo>
                      <a:pt x="137" y="59"/>
                    </a:lnTo>
                    <a:lnTo>
                      <a:pt x="138" y="58"/>
                    </a:lnTo>
                    <a:lnTo>
                      <a:pt x="138" y="56"/>
                    </a:lnTo>
                    <a:lnTo>
                      <a:pt x="138" y="54"/>
                    </a:lnTo>
                    <a:lnTo>
                      <a:pt x="137" y="53"/>
                    </a:lnTo>
                    <a:lnTo>
                      <a:pt x="137" y="52"/>
                    </a:lnTo>
                    <a:lnTo>
                      <a:pt x="136" y="51"/>
                    </a:lnTo>
                    <a:lnTo>
                      <a:pt x="135" y="49"/>
                    </a:lnTo>
                    <a:lnTo>
                      <a:pt x="134" y="49"/>
                    </a:lnTo>
                    <a:lnTo>
                      <a:pt x="133" y="48"/>
                    </a:lnTo>
                    <a:lnTo>
                      <a:pt x="132" y="47"/>
                    </a:lnTo>
                    <a:lnTo>
                      <a:pt x="131" y="46"/>
                    </a:lnTo>
                    <a:lnTo>
                      <a:pt x="129" y="46"/>
                    </a:lnTo>
                    <a:lnTo>
                      <a:pt x="128" y="46"/>
                    </a:lnTo>
                    <a:lnTo>
                      <a:pt x="87" y="46"/>
                    </a:lnTo>
                    <a:lnTo>
                      <a:pt x="79" y="31"/>
                    </a:lnTo>
                    <a:lnTo>
                      <a:pt x="80" y="30"/>
                    </a:lnTo>
                    <a:lnTo>
                      <a:pt x="81" y="28"/>
                    </a:lnTo>
                    <a:lnTo>
                      <a:pt x="81" y="26"/>
                    </a:lnTo>
                    <a:lnTo>
                      <a:pt x="81" y="24"/>
                    </a:lnTo>
                    <a:lnTo>
                      <a:pt x="81" y="22"/>
                    </a:lnTo>
                    <a:lnTo>
                      <a:pt x="81" y="20"/>
                    </a:lnTo>
                    <a:lnTo>
                      <a:pt x="81" y="18"/>
                    </a:lnTo>
                    <a:lnTo>
                      <a:pt x="81" y="16"/>
                    </a:lnTo>
                    <a:lnTo>
                      <a:pt x="80" y="14"/>
                    </a:lnTo>
                    <a:lnTo>
                      <a:pt x="79" y="13"/>
                    </a:lnTo>
                    <a:lnTo>
                      <a:pt x="79" y="11"/>
                    </a:lnTo>
                    <a:lnTo>
                      <a:pt x="78" y="9"/>
                    </a:lnTo>
                    <a:lnTo>
                      <a:pt x="76" y="8"/>
                    </a:lnTo>
                    <a:lnTo>
                      <a:pt x="75" y="6"/>
                    </a:lnTo>
                    <a:lnTo>
                      <a:pt x="73" y="5"/>
                    </a:lnTo>
                    <a:lnTo>
                      <a:pt x="72" y="4"/>
                    </a:lnTo>
                    <a:lnTo>
                      <a:pt x="70" y="3"/>
                    </a:lnTo>
                    <a:lnTo>
                      <a:pt x="68" y="2"/>
                    </a:lnTo>
                    <a:lnTo>
                      <a:pt x="67" y="1"/>
                    </a:lnTo>
                    <a:lnTo>
                      <a:pt x="64" y="1"/>
                    </a:lnTo>
                    <a:lnTo>
                      <a:pt x="62" y="0"/>
                    </a:lnTo>
                    <a:lnTo>
                      <a:pt x="60" y="0"/>
                    </a:lnTo>
                    <a:lnTo>
                      <a:pt x="58" y="0"/>
                    </a:lnTo>
                    <a:lnTo>
                      <a:pt x="56" y="0"/>
                    </a:lnTo>
                    <a:lnTo>
                      <a:pt x="54" y="1"/>
                    </a:lnTo>
                    <a:lnTo>
                      <a:pt x="52" y="1"/>
                    </a:lnTo>
                    <a:lnTo>
                      <a:pt x="49" y="2"/>
                    </a:lnTo>
                    <a:lnTo>
                      <a:pt x="47" y="3"/>
                    </a:lnTo>
                    <a:lnTo>
                      <a:pt x="45" y="4"/>
                    </a:lnTo>
                    <a:lnTo>
                      <a:pt x="44" y="6"/>
                    </a:lnTo>
                    <a:lnTo>
                      <a:pt x="42" y="8"/>
                    </a:lnTo>
                    <a:lnTo>
                      <a:pt x="41" y="9"/>
                    </a:lnTo>
                    <a:lnTo>
                      <a:pt x="39" y="12"/>
                    </a:lnTo>
                    <a:lnTo>
                      <a:pt x="38" y="14"/>
                    </a:lnTo>
                    <a:lnTo>
                      <a:pt x="38" y="16"/>
                    </a:lnTo>
                  </a:path>
                </a:pathLst>
              </a:custGeom>
              <a:solidFill>
                <a:srgbClr val="F39FD1"/>
              </a:solidFill>
              <a:ln w="1270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804800" name="Freeform 64"/>
            <p:cNvSpPr>
              <a:spLocks/>
            </p:cNvSpPr>
            <p:nvPr/>
          </p:nvSpPr>
          <p:spPr bwMode="auto">
            <a:xfrm>
              <a:off x="2136" y="1910"/>
              <a:ext cx="200" cy="291"/>
            </a:xfrm>
            <a:custGeom>
              <a:avLst/>
              <a:gdLst/>
              <a:ahLst/>
              <a:cxnLst>
                <a:cxn ang="0">
                  <a:pos x="199" y="263"/>
                </a:cxn>
                <a:cxn ang="0">
                  <a:pos x="184" y="263"/>
                </a:cxn>
                <a:cxn ang="0">
                  <a:pos x="158" y="229"/>
                </a:cxn>
                <a:cxn ang="0">
                  <a:pos x="121" y="169"/>
                </a:cxn>
                <a:cxn ang="0">
                  <a:pos x="111" y="141"/>
                </a:cxn>
                <a:cxn ang="0">
                  <a:pos x="114" y="123"/>
                </a:cxn>
                <a:cxn ang="0">
                  <a:pos x="123" y="119"/>
                </a:cxn>
                <a:cxn ang="0">
                  <a:pos x="136" y="129"/>
                </a:cxn>
                <a:cxn ang="0">
                  <a:pos x="155" y="140"/>
                </a:cxn>
                <a:cxn ang="0">
                  <a:pos x="164" y="140"/>
                </a:cxn>
                <a:cxn ang="0">
                  <a:pos x="165" y="134"/>
                </a:cxn>
                <a:cxn ang="0">
                  <a:pos x="156" y="123"/>
                </a:cxn>
                <a:cxn ang="0">
                  <a:pos x="135" y="108"/>
                </a:cxn>
                <a:cxn ang="0">
                  <a:pos x="126" y="86"/>
                </a:cxn>
                <a:cxn ang="0">
                  <a:pos x="123" y="69"/>
                </a:cxn>
                <a:cxn ang="0">
                  <a:pos x="113" y="56"/>
                </a:cxn>
                <a:cxn ang="0">
                  <a:pos x="109" y="48"/>
                </a:cxn>
                <a:cxn ang="0">
                  <a:pos x="114" y="36"/>
                </a:cxn>
                <a:cxn ang="0">
                  <a:pos x="119" y="24"/>
                </a:cxn>
                <a:cxn ang="0">
                  <a:pos x="115" y="9"/>
                </a:cxn>
                <a:cxn ang="0">
                  <a:pos x="105" y="1"/>
                </a:cxn>
                <a:cxn ang="0">
                  <a:pos x="90" y="3"/>
                </a:cxn>
                <a:cxn ang="0">
                  <a:pos x="84" y="13"/>
                </a:cxn>
                <a:cxn ang="0">
                  <a:pos x="84" y="23"/>
                </a:cxn>
                <a:cxn ang="0">
                  <a:pos x="88" y="35"/>
                </a:cxn>
                <a:cxn ang="0">
                  <a:pos x="88" y="46"/>
                </a:cxn>
                <a:cxn ang="0">
                  <a:pos x="78" y="56"/>
                </a:cxn>
                <a:cxn ang="0">
                  <a:pos x="65" y="64"/>
                </a:cxn>
                <a:cxn ang="0">
                  <a:pos x="55" y="75"/>
                </a:cxn>
                <a:cxn ang="0">
                  <a:pos x="46" y="99"/>
                </a:cxn>
                <a:cxn ang="0">
                  <a:pos x="41" y="121"/>
                </a:cxn>
                <a:cxn ang="0">
                  <a:pos x="40" y="145"/>
                </a:cxn>
                <a:cxn ang="0">
                  <a:pos x="41" y="158"/>
                </a:cxn>
                <a:cxn ang="0">
                  <a:pos x="49" y="161"/>
                </a:cxn>
                <a:cxn ang="0">
                  <a:pos x="53" y="158"/>
                </a:cxn>
                <a:cxn ang="0">
                  <a:pos x="53" y="133"/>
                </a:cxn>
                <a:cxn ang="0">
                  <a:pos x="55" y="116"/>
                </a:cxn>
                <a:cxn ang="0">
                  <a:pos x="64" y="109"/>
                </a:cxn>
                <a:cxn ang="0">
                  <a:pos x="70" y="114"/>
                </a:cxn>
                <a:cxn ang="0">
                  <a:pos x="68" y="140"/>
                </a:cxn>
                <a:cxn ang="0">
                  <a:pos x="61" y="166"/>
                </a:cxn>
                <a:cxn ang="0">
                  <a:pos x="53" y="196"/>
                </a:cxn>
                <a:cxn ang="0">
                  <a:pos x="33" y="225"/>
                </a:cxn>
                <a:cxn ang="0">
                  <a:pos x="8" y="255"/>
                </a:cxn>
                <a:cxn ang="0">
                  <a:pos x="0" y="271"/>
                </a:cxn>
                <a:cxn ang="0">
                  <a:pos x="19" y="290"/>
                </a:cxn>
                <a:cxn ang="0">
                  <a:pos x="33" y="288"/>
                </a:cxn>
                <a:cxn ang="0">
                  <a:pos x="23" y="275"/>
                </a:cxn>
                <a:cxn ang="0">
                  <a:pos x="30" y="259"/>
                </a:cxn>
                <a:cxn ang="0">
                  <a:pos x="61" y="223"/>
                </a:cxn>
                <a:cxn ang="0">
                  <a:pos x="84" y="196"/>
                </a:cxn>
                <a:cxn ang="0">
                  <a:pos x="95" y="190"/>
                </a:cxn>
                <a:cxn ang="0">
                  <a:pos x="109" y="199"/>
                </a:cxn>
                <a:cxn ang="0">
                  <a:pos x="141" y="243"/>
                </a:cxn>
                <a:cxn ang="0">
                  <a:pos x="168" y="280"/>
                </a:cxn>
                <a:cxn ang="0">
                  <a:pos x="178" y="283"/>
                </a:cxn>
                <a:cxn ang="0">
                  <a:pos x="191" y="273"/>
                </a:cxn>
              </a:cxnLst>
              <a:rect l="0" t="0" r="r" b="b"/>
              <a:pathLst>
                <a:path w="200" h="291">
                  <a:moveTo>
                    <a:pt x="198" y="268"/>
                  </a:moveTo>
                  <a:lnTo>
                    <a:pt x="199" y="263"/>
                  </a:lnTo>
                  <a:lnTo>
                    <a:pt x="191" y="264"/>
                  </a:lnTo>
                  <a:lnTo>
                    <a:pt x="184" y="263"/>
                  </a:lnTo>
                  <a:lnTo>
                    <a:pt x="174" y="255"/>
                  </a:lnTo>
                  <a:lnTo>
                    <a:pt x="158" y="229"/>
                  </a:lnTo>
                  <a:lnTo>
                    <a:pt x="134" y="190"/>
                  </a:lnTo>
                  <a:lnTo>
                    <a:pt x="121" y="169"/>
                  </a:lnTo>
                  <a:lnTo>
                    <a:pt x="113" y="151"/>
                  </a:lnTo>
                  <a:lnTo>
                    <a:pt x="111" y="141"/>
                  </a:lnTo>
                  <a:lnTo>
                    <a:pt x="111" y="130"/>
                  </a:lnTo>
                  <a:lnTo>
                    <a:pt x="114" y="123"/>
                  </a:lnTo>
                  <a:lnTo>
                    <a:pt x="119" y="119"/>
                  </a:lnTo>
                  <a:lnTo>
                    <a:pt x="123" y="119"/>
                  </a:lnTo>
                  <a:lnTo>
                    <a:pt x="128" y="121"/>
                  </a:lnTo>
                  <a:lnTo>
                    <a:pt x="136" y="129"/>
                  </a:lnTo>
                  <a:lnTo>
                    <a:pt x="148" y="136"/>
                  </a:lnTo>
                  <a:lnTo>
                    <a:pt x="155" y="140"/>
                  </a:lnTo>
                  <a:lnTo>
                    <a:pt x="160" y="141"/>
                  </a:lnTo>
                  <a:lnTo>
                    <a:pt x="164" y="140"/>
                  </a:lnTo>
                  <a:lnTo>
                    <a:pt x="166" y="136"/>
                  </a:lnTo>
                  <a:lnTo>
                    <a:pt x="165" y="134"/>
                  </a:lnTo>
                  <a:lnTo>
                    <a:pt x="164" y="130"/>
                  </a:lnTo>
                  <a:lnTo>
                    <a:pt x="156" y="123"/>
                  </a:lnTo>
                  <a:lnTo>
                    <a:pt x="143" y="114"/>
                  </a:lnTo>
                  <a:lnTo>
                    <a:pt x="135" y="108"/>
                  </a:lnTo>
                  <a:lnTo>
                    <a:pt x="130" y="99"/>
                  </a:lnTo>
                  <a:lnTo>
                    <a:pt x="126" y="86"/>
                  </a:lnTo>
                  <a:lnTo>
                    <a:pt x="125" y="74"/>
                  </a:lnTo>
                  <a:lnTo>
                    <a:pt x="123" y="69"/>
                  </a:lnTo>
                  <a:lnTo>
                    <a:pt x="119" y="63"/>
                  </a:lnTo>
                  <a:lnTo>
                    <a:pt x="113" y="56"/>
                  </a:lnTo>
                  <a:lnTo>
                    <a:pt x="109" y="53"/>
                  </a:lnTo>
                  <a:lnTo>
                    <a:pt x="109" y="48"/>
                  </a:lnTo>
                  <a:lnTo>
                    <a:pt x="111" y="40"/>
                  </a:lnTo>
                  <a:lnTo>
                    <a:pt x="114" y="36"/>
                  </a:lnTo>
                  <a:lnTo>
                    <a:pt x="116" y="31"/>
                  </a:lnTo>
                  <a:lnTo>
                    <a:pt x="119" y="24"/>
                  </a:lnTo>
                  <a:lnTo>
                    <a:pt x="116" y="15"/>
                  </a:lnTo>
                  <a:lnTo>
                    <a:pt x="115" y="9"/>
                  </a:lnTo>
                  <a:lnTo>
                    <a:pt x="111" y="4"/>
                  </a:lnTo>
                  <a:lnTo>
                    <a:pt x="105" y="1"/>
                  </a:lnTo>
                  <a:lnTo>
                    <a:pt x="96" y="0"/>
                  </a:lnTo>
                  <a:lnTo>
                    <a:pt x="90" y="3"/>
                  </a:lnTo>
                  <a:lnTo>
                    <a:pt x="86" y="6"/>
                  </a:lnTo>
                  <a:lnTo>
                    <a:pt x="84" y="13"/>
                  </a:lnTo>
                  <a:lnTo>
                    <a:pt x="83" y="18"/>
                  </a:lnTo>
                  <a:lnTo>
                    <a:pt x="84" y="23"/>
                  </a:lnTo>
                  <a:lnTo>
                    <a:pt x="86" y="30"/>
                  </a:lnTo>
                  <a:lnTo>
                    <a:pt x="88" y="35"/>
                  </a:lnTo>
                  <a:lnTo>
                    <a:pt x="89" y="40"/>
                  </a:lnTo>
                  <a:lnTo>
                    <a:pt x="88" y="46"/>
                  </a:lnTo>
                  <a:lnTo>
                    <a:pt x="84" y="51"/>
                  </a:lnTo>
                  <a:lnTo>
                    <a:pt x="78" y="56"/>
                  </a:lnTo>
                  <a:lnTo>
                    <a:pt x="70" y="60"/>
                  </a:lnTo>
                  <a:lnTo>
                    <a:pt x="65" y="64"/>
                  </a:lnTo>
                  <a:lnTo>
                    <a:pt x="60" y="69"/>
                  </a:lnTo>
                  <a:lnTo>
                    <a:pt x="55" y="75"/>
                  </a:lnTo>
                  <a:lnTo>
                    <a:pt x="50" y="86"/>
                  </a:lnTo>
                  <a:lnTo>
                    <a:pt x="46" y="99"/>
                  </a:lnTo>
                  <a:lnTo>
                    <a:pt x="43" y="109"/>
                  </a:lnTo>
                  <a:lnTo>
                    <a:pt x="41" y="121"/>
                  </a:lnTo>
                  <a:lnTo>
                    <a:pt x="40" y="136"/>
                  </a:lnTo>
                  <a:lnTo>
                    <a:pt x="40" y="145"/>
                  </a:lnTo>
                  <a:lnTo>
                    <a:pt x="40" y="153"/>
                  </a:lnTo>
                  <a:lnTo>
                    <a:pt x="41" y="158"/>
                  </a:lnTo>
                  <a:lnTo>
                    <a:pt x="44" y="160"/>
                  </a:lnTo>
                  <a:lnTo>
                    <a:pt x="49" y="161"/>
                  </a:lnTo>
                  <a:lnTo>
                    <a:pt x="51" y="160"/>
                  </a:lnTo>
                  <a:lnTo>
                    <a:pt x="53" y="158"/>
                  </a:lnTo>
                  <a:lnTo>
                    <a:pt x="53" y="148"/>
                  </a:lnTo>
                  <a:lnTo>
                    <a:pt x="53" y="133"/>
                  </a:lnTo>
                  <a:lnTo>
                    <a:pt x="54" y="123"/>
                  </a:lnTo>
                  <a:lnTo>
                    <a:pt x="55" y="116"/>
                  </a:lnTo>
                  <a:lnTo>
                    <a:pt x="59" y="110"/>
                  </a:lnTo>
                  <a:lnTo>
                    <a:pt x="64" y="109"/>
                  </a:lnTo>
                  <a:lnTo>
                    <a:pt x="69" y="110"/>
                  </a:lnTo>
                  <a:lnTo>
                    <a:pt x="70" y="114"/>
                  </a:lnTo>
                  <a:lnTo>
                    <a:pt x="69" y="125"/>
                  </a:lnTo>
                  <a:lnTo>
                    <a:pt x="68" y="140"/>
                  </a:lnTo>
                  <a:lnTo>
                    <a:pt x="65" y="154"/>
                  </a:lnTo>
                  <a:lnTo>
                    <a:pt x="61" y="166"/>
                  </a:lnTo>
                  <a:lnTo>
                    <a:pt x="58" y="183"/>
                  </a:lnTo>
                  <a:lnTo>
                    <a:pt x="53" y="196"/>
                  </a:lnTo>
                  <a:lnTo>
                    <a:pt x="41" y="214"/>
                  </a:lnTo>
                  <a:lnTo>
                    <a:pt x="33" y="225"/>
                  </a:lnTo>
                  <a:lnTo>
                    <a:pt x="18" y="243"/>
                  </a:lnTo>
                  <a:lnTo>
                    <a:pt x="8" y="255"/>
                  </a:lnTo>
                  <a:lnTo>
                    <a:pt x="0" y="266"/>
                  </a:lnTo>
                  <a:lnTo>
                    <a:pt x="0" y="271"/>
                  </a:lnTo>
                  <a:lnTo>
                    <a:pt x="8" y="280"/>
                  </a:lnTo>
                  <a:lnTo>
                    <a:pt x="19" y="290"/>
                  </a:lnTo>
                  <a:lnTo>
                    <a:pt x="30" y="290"/>
                  </a:lnTo>
                  <a:lnTo>
                    <a:pt x="33" y="288"/>
                  </a:lnTo>
                  <a:lnTo>
                    <a:pt x="28" y="281"/>
                  </a:lnTo>
                  <a:lnTo>
                    <a:pt x="23" y="275"/>
                  </a:lnTo>
                  <a:lnTo>
                    <a:pt x="23" y="270"/>
                  </a:lnTo>
                  <a:lnTo>
                    <a:pt x="30" y="259"/>
                  </a:lnTo>
                  <a:lnTo>
                    <a:pt x="43" y="246"/>
                  </a:lnTo>
                  <a:lnTo>
                    <a:pt x="61" y="223"/>
                  </a:lnTo>
                  <a:lnTo>
                    <a:pt x="78" y="203"/>
                  </a:lnTo>
                  <a:lnTo>
                    <a:pt x="84" y="196"/>
                  </a:lnTo>
                  <a:lnTo>
                    <a:pt x="88" y="191"/>
                  </a:lnTo>
                  <a:lnTo>
                    <a:pt x="95" y="190"/>
                  </a:lnTo>
                  <a:lnTo>
                    <a:pt x="101" y="194"/>
                  </a:lnTo>
                  <a:lnTo>
                    <a:pt x="109" y="199"/>
                  </a:lnTo>
                  <a:lnTo>
                    <a:pt x="124" y="219"/>
                  </a:lnTo>
                  <a:lnTo>
                    <a:pt x="141" y="243"/>
                  </a:lnTo>
                  <a:lnTo>
                    <a:pt x="158" y="266"/>
                  </a:lnTo>
                  <a:lnTo>
                    <a:pt x="168" y="280"/>
                  </a:lnTo>
                  <a:lnTo>
                    <a:pt x="171" y="283"/>
                  </a:lnTo>
                  <a:lnTo>
                    <a:pt x="178" y="283"/>
                  </a:lnTo>
                  <a:lnTo>
                    <a:pt x="184" y="278"/>
                  </a:lnTo>
                  <a:lnTo>
                    <a:pt x="191" y="273"/>
                  </a:lnTo>
                  <a:lnTo>
                    <a:pt x="198" y="268"/>
                  </a:lnTo>
                </a:path>
              </a:pathLst>
            </a:custGeom>
            <a:solidFill>
              <a:srgbClr val="CECECE"/>
            </a:solidFill>
            <a:ln w="25400" cap="rnd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3" name="Group 65"/>
            <p:cNvGrpSpPr>
              <a:grpSpLocks/>
            </p:cNvGrpSpPr>
            <p:nvPr/>
          </p:nvGrpSpPr>
          <p:grpSpPr bwMode="auto">
            <a:xfrm>
              <a:off x="1573" y="1900"/>
              <a:ext cx="259" cy="310"/>
              <a:chOff x="1573" y="1900"/>
              <a:chExt cx="259" cy="310"/>
            </a:xfrm>
          </p:grpSpPr>
          <p:grpSp>
            <p:nvGrpSpPr>
              <p:cNvPr id="14" name="Group 66"/>
              <p:cNvGrpSpPr>
                <a:grpSpLocks/>
              </p:cNvGrpSpPr>
              <p:nvPr/>
            </p:nvGrpSpPr>
            <p:grpSpPr bwMode="auto">
              <a:xfrm>
                <a:off x="1573" y="1900"/>
                <a:ext cx="259" cy="310"/>
                <a:chOff x="1573" y="1900"/>
                <a:chExt cx="259" cy="310"/>
              </a:xfrm>
            </p:grpSpPr>
            <p:sp>
              <p:nvSpPr>
                <p:cNvPr id="2804803" name="AutoShape 67"/>
                <p:cNvSpPr>
                  <a:spLocks noChangeArrowheads="1"/>
                </p:cNvSpPr>
                <p:nvPr/>
              </p:nvSpPr>
              <p:spPr bwMode="auto">
                <a:xfrm>
                  <a:off x="1573" y="1950"/>
                  <a:ext cx="259" cy="260"/>
                </a:xfrm>
                <a:prstGeom prst="cube">
                  <a:avLst>
                    <a:gd name="adj" fmla="val 24995"/>
                  </a:avLst>
                </a:prstGeom>
                <a:solidFill>
                  <a:srgbClr val="FC0128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04804" name="AutoShape 68"/>
                <p:cNvSpPr>
                  <a:spLocks noChangeArrowheads="1"/>
                </p:cNvSpPr>
                <p:nvPr/>
              </p:nvSpPr>
              <p:spPr bwMode="auto">
                <a:xfrm>
                  <a:off x="1636" y="1900"/>
                  <a:ext cx="196" cy="46"/>
                </a:xfrm>
                <a:prstGeom prst="cube">
                  <a:avLst>
                    <a:gd name="adj" fmla="val 24995"/>
                  </a:avLst>
                </a:prstGeom>
                <a:solidFill>
                  <a:srgbClr val="FC0128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804805" name="Oval 69"/>
              <p:cNvSpPr>
                <a:spLocks noChangeArrowheads="1"/>
              </p:cNvSpPr>
              <p:nvPr/>
            </p:nvSpPr>
            <p:spPr bwMode="auto">
              <a:xfrm>
                <a:off x="1655" y="1926"/>
                <a:ext cx="27" cy="8"/>
              </a:xfrm>
              <a:prstGeom prst="ellipse">
                <a:avLst/>
              </a:prstGeom>
              <a:solidFill>
                <a:srgbClr val="FC0128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806" name="AutoShape 70"/>
              <p:cNvSpPr>
                <a:spLocks noChangeArrowheads="1"/>
              </p:cNvSpPr>
              <p:nvPr/>
            </p:nvSpPr>
            <p:spPr bwMode="auto">
              <a:xfrm>
                <a:off x="1604" y="2074"/>
                <a:ext cx="137" cy="55"/>
              </a:xfrm>
              <a:prstGeom prst="octagon">
                <a:avLst>
                  <a:gd name="adj" fmla="val 29282"/>
                </a:avLst>
              </a:prstGeom>
              <a:solidFill>
                <a:srgbClr val="FC0128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5" name="Group 71"/>
            <p:cNvGrpSpPr>
              <a:grpSpLocks/>
            </p:cNvGrpSpPr>
            <p:nvPr/>
          </p:nvGrpSpPr>
          <p:grpSpPr bwMode="auto">
            <a:xfrm>
              <a:off x="1373" y="2236"/>
              <a:ext cx="206" cy="310"/>
              <a:chOff x="1373" y="2236"/>
              <a:chExt cx="206" cy="310"/>
            </a:xfrm>
          </p:grpSpPr>
          <p:sp>
            <p:nvSpPr>
              <p:cNvPr id="2804808" name="AutoShape 72"/>
              <p:cNvSpPr>
                <a:spLocks noChangeArrowheads="1"/>
              </p:cNvSpPr>
              <p:nvPr/>
            </p:nvSpPr>
            <p:spPr bwMode="auto">
              <a:xfrm>
                <a:off x="1373" y="2286"/>
                <a:ext cx="206" cy="260"/>
              </a:xfrm>
              <a:prstGeom prst="cube">
                <a:avLst>
                  <a:gd name="adj" fmla="val 24995"/>
                </a:avLst>
              </a:prstGeom>
              <a:solidFill>
                <a:srgbClr val="00DFCA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809" name="AutoShape 73"/>
              <p:cNvSpPr>
                <a:spLocks noChangeArrowheads="1"/>
              </p:cNvSpPr>
              <p:nvPr/>
            </p:nvSpPr>
            <p:spPr bwMode="auto">
              <a:xfrm>
                <a:off x="1421" y="2236"/>
                <a:ext cx="158" cy="46"/>
              </a:xfrm>
              <a:prstGeom prst="cube">
                <a:avLst>
                  <a:gd name="adj" fmla="val 24995"/>
                </a:avLst>
              </a:prstGeom>
              <a:solidFill>
                <a:srgbClr val="00DFCA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810" name="AutoShape 74"/>
              <p:cNvSpPr>
                <a:spLocks noChangeArrowheads="1"/>
              </p:cNvSpPr>
              <p:nvPr/>
            </p:nvSpPr>
            <p:spPr bwMode="auto">
              <a:xfrm>
                <a:off x="1412" y="2307"/>
                <a:ext cx="108" cy="15"/>
              </a:xfrm>
              <a:prstGeom prst="parallelogram">
                <a:avLst>
                  <a:gd name="adj" fmla="val 179967"/>
                </a:avLst>
              </a:prstGeom>
              <a:solidFill>
                <a:srgbClr val="00DFCA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6" name="Group 75"/>
            <p:cNvGrpSpPr>
              <a:grpSpLocks/>
            </p:cNvGrpSpPr>
            <p:nvPr/>
          </p:nvGrpSpPr>
          <p:grpSpPr bwMode="auto">
            <a:xfrm>
              <a:off x="1891" y="2277"/>
              <a:ext cx="203" cy="257"/>
              <a:chOff x="1891" y="2277"/>
              <a:chExt cx="203" cy="257"/>
            </a:xfrm>
          </p:grpSpPr>
          <p:sp>
            <p:nvSpPr>
              <p:cNvPr id="2804812" name="Freeform 76"/>
              <p:cNvSpPr>
                <a:spLocks/>
              </p:cNvSpPr>
              <p:nvPr/>
            </p:nvSpPr>
            <p:spPr bwMode="auto">
              <a:xfrm>
                <a:off x="2020" y="2394"/>
                <a:ext cx="62" cy="140"/>
              </a:xfrm>
              <a:custGeom>
                <a:avLst/>
                <a:gdLst/>
                <a:ahLst/>
                <a:cxnLst>
                  <a:cxn ang="0">
                    <a:pos x="44" y="0"/>
                  </a:cxn>
                  <a:cxn ang="0">
                    <a:pos x="61" y="0"/>
                  </a:cxn>
                  <a:cxn ang="0">
                    <a:pos x="17" y="139"/>
                  </a:cxn>
                  <a:cxn ang="0">
                    <a:pos x="0" y="139"/>
                  </a:cxn>
                  <a:cxn ang="0">
                    <a:pos x="44" y="0"/>
                  </a:cxn>
                </a:cxnLst>
                <a:rect l="0" t="0" r="r" b="b"/>
                <a:pathLst>
                  <a:path w="62" h="140">
                    <a:moveTo>
                      <a:pt x="44" y="0"/>
                    </a:moveTo>
                    <a:lnTo>
                      <a:pt x="61" y="0"/>
                    </a:lnTo>
                    <a:lnTo>
                      <a:pt x="17" y="139"/>
                    </a:lnTo>
                    <a:lnTo>
                      <a:pt x="0" y="139"/>
                    </a:lnTo>
                    <a:lnTo>
                      <a:pt x="44" y="0"/>
                    </a:lnTo>
                  </a:path>
                </a:pathLst>
              </a:custGeom>
              <a:solidFill>
                <a:srgbClr val="F39FD1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813" name="Rectangle 77"/>
              <p:cNvSpPr>
                <a:spLocks noChangeArrowheads="1"/>
              </p:cNvSpPr>
              <p:nvPr/>
            </p:nvSpPr>
            <p:spPr bwMode="auto">
              <a:xfrm>
                <a:off x="2017" y="2394"/>
                <a:ext cx="77" cy="12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814" name="Rectangle 78"/>
              <p:cNvSpPr>
                <a:spLocks noChangeArrowheads="1"/>
              </p:cNvSpPr>
              <p:nvPr/>
            </p:nvSpPr>
            <p:spPr bwMode="auto">
              <a:xfrm>
                <a:off x="2023" y="2452"/>
                <a:ext cx="58" cy="12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815" name="Rectangle 79"/>
              <p:cNvSpPr>
                <a:spLocks noChangeArrowheads="1"/>
              </p:cNvSpPr>
              <p:nvPr/>
            </p:nvSpPr>
            <p:spPr bwMode="auto">
              <a:xfrm>
                <a:off x="1892" y="2452"/>
                <a:ext cx="74" cy="7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816" name="Oval 80"/>
              <p:cNvSpPr>
                <a:spLocks noChangeArrowheads="1"/>
              </p:cNvSpPr>
              <p:nvPr/>
            </p:nvSpPr>
            <p:spPr bwMode="auto">
              <a:xfrm>
                <a:off x="1952" y="2277"/>
                <a:ext cx="22" cy="25"/>
              </a:xfrm>
              <a:prstGeom prst="ellipse">
                <a:avLst/>
              </a:prstGeom>
              <a:solidFill>
                <a:srgbClr val="F39FD1"/>
              </a:solidFill>
              <a:ln w="254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817" name="Freeform 81"/>
              <p:cNvSpPr>
                <a:spLocks/>
              </p:cNvSpPr>
              <p:nvPr/>
            </p:nvSpPr>
            <p:spPr bwMode="auto">
              <a:xfrm>
                <a:off x="1891" y="2321"/>
                <a:ext cx="139" cy="213"/>
              </a:xfrm>
              <a:custGeom>
                <a:avLst/>
                <a:gdLst/>
                <a:ahLst/>
                <a:cxnLst>
                  <a:cxn ang="0">
                    <a:pos x="1" y="98"/>
                  </a:cxn>
                  <a:cxn ang="0">
                    <a:pos x="1" y="101"/>
                  </a:cxn>
                  <a:cxn ang="0">
                    <a:pos x="0" y="104"/>
                  </a:cxn>
                  <a:cxn ang="0">
                    <a:pos x="0" y="108"/>
                  </a:cxn>
                  <a:cxn ang="0">
                    <a:pos x="1" y="111"/>
                  </a:cxn>
                  <a:cxn ang="0">
                    <a:pos x="3" y="114"/>
                  </a:cxn>
                  <a:cxn ang="0">
                    <a:pos x="6" y="117"/>
                  </a:cxn>
                  <a:cxn ang="0">
                    <a:pos x="9" y="119"/>
                  </a:cxn>
                  <a:cxn ang="0">
                    <a:pos x="11" y="119"/>
                  </a:cxn>
                  <a:cxn ang="0">
                    <a:pos x="15" y="119"/>
                  </a:cxn>
                  <a:cxn ang="0">
                    <a:pos x="90" y="212"/>
                  </a:cxn>
                  <a:cxn ang="0">
                    <a:pos x="114" y="102"/>
                  </a:cxn>
                  <a:cxn ang="0">
                    <a:pos x="113" y="99"/>
                  </a:cxn>
                  <a:cxn ang="0">
                    <a:pos x="112" y="98"/>
                  </a:cxn>
                  <a:cxn ang="0">
                    <a:pos x="110" y="96"/>
                  </a:cxn>
                  <a:cxn ang="0">
                    <a:pos x="108" y="94"/>
                  </a:cxn>
                  <a:cxn ang="0">
                    <a:pos x="106" y="93"/>
                  </a:cxn>
                  <a:cxn ang="0">
                    <a:pos x="103" y="93"/>
                  </a:cxn>
                  <a:cxn ang="0">
                    <a:pos x="100" y="93"/>
                  </a:cxn>
                  <a:cxn ang="0">
                    <a:pos x="98" y="93"/>
                  </a:cxn>
                  <a:cxn ang="0">
                    <a:pos x="67" y="54"/>
                  </a:cxn>
                  <a:cxn ang="0">
                    <a:pos x="128" y="67"/>
                  </a:cxn>
                  <a:cxn ang="0">
                    <a:pos x="131" y="66"/>
                  </a:cxn>
                  <a:cxn ang="0">
                    <a:pos x="132" y="66"/>
                  </a:cxn>
                  <a:cxn ang="0">
                    <a:pos x="135" y="64"/>
                  </a:cxn>
                  <a:cxn ang="0">
                    <a:pos x="137" y="62"/>
                  </a:cxn>
                  <a:cxn ang="0">
                    <a:pos x="137" y="59"/>
                  </a:cxn>
                  <a:cxn ang="0">
                    <a:pos x="138" y="56"/>
                  </a:cxn>
                  <a:cxn ang="0">
                    <a:pos x="137" y="53"/>
                  </a:cxn>
                  <a:cxn ang="0">
                    <a:pos x="136" y="51"/>
                  </a:cxn>
                  <a:cxn ang="0">
                    <a:pos x="134" y="49"/>
                  </a:cxn>
                  <a:cxn ang="0">
                    <a:pos x="132" y="47"/>
                  </a:cxn>
                  <a:cxn ang="0">
                    <a:pos x="129" y="46"/>
                  </a:cxn>
                  <a:cxn ang="0">
                    <a:pos x="87" y="46"/>
                  </a:cxn>
                  <a:cxn ang="0">
                    <a:pos x="80" y="30"/>
                  </a:cxn>
                  <a:cxn ang="0">
                    <a:pos x="81" y="26"/>
                  </a:cxn>
                  <a:cxn ang="0">
                    <a:pos x="81" y="22"/>
                  </a:cxn>
                  <a:cxn ang="0">
                    <a:pos x="81" y="18"/>
                  </a:cxn>
                  <a:cxn ang="0">
                    <a:pos x="80" y="14"/>
                  </a:cxn>
                  <a:cxn ang="0">
                    <a:pos x="79" y="11"/>
                  </a:cxn>
                  <a:cxn ang="0">
                    <a:pos x="76" y="8"/>
                  </a:cxn>
                  <a:cxn ang="0">
                    <a:pos x="73" y="5"/>
                  </a:cxn>
                  <a:cxn ang="0">
                    <a:pos x="70" y="3"/>
                  </a:cxn>
                  <a:cxn ang="0">
                    <a:pos x="67" y="1"/>
                  </a:cxn>
                  <a:cxn ang="0">
                    <a:pos x="62" y="0"/>
                  </a:cxn>
                  <a:cxn ang="0">
                    <a:pos x="58" y="0"/>
                  </a:cxn>
                  <a:cxn ang="0">
                    <a:pos x="54" y="1"/>
                  </a:cxn>
                  <a:cxn ang="0">
                    <a:pos x="49" y="2"/>
                  </a:cxn>
                  <a:cxn ang="0">
                    <a:pos x="45" y="4"/>
                  </a:cxn>
                  <a:cxn ang="0">
                    <a:pos x="42" y="8"/>
                  </a:cxn>
                  <a:cxn ang="0">
                    <a:pos x="39" y="12"/>
                  </a:cxn>
                  <a:cxn ang="0">
                    <a:pos x="38" y="16"/>
                  </a:cxn>
                </a:cxnLst>
                <a:rect l="0" t="0" r="r" b="b"/>
                <a:pathLst>
                  <a:path w="139" h="213">
                    <a:moveTo>
                      <a:pt x="38" y="16"/>
                    </a:moveTo>
                    <a:lnTo>
                      <a:pt x="1" y="98"/>
                    </a:lnTo>
                    <a:lnTo>
                      <a:pt x="1" y="99"/>
                    </a:lnTo>
                    <a:lnTo>
                      <a:pt x="1" y="101"/>
                    </a:lnTo>
                    <a:lnTo>
                      <a:pt x="0" y="102"/>
                    </a:lnTo>
                    <a:lnTo>
                      <a:pt x="0" y="104"/>
                    </a:lnTo>
                    <a:lnTo>
                      <a:pt x="0" y="106"/>
                    </a:lnTo>
                    <a:lnTo>
                      <a:pt x="0" y="108"/>
                    </a:lnTo>
                    <a:lnTo>
                      <a:pt x="1" y="109"/>
                    </a:lnTo>
                    <a:lnTo>
                      <a:pt x="1" y="111"/>
                    </a:lnTo>
                    <a:lnTo>
                      <a:pt x="2" y="113"/>
                    </a:lnTo>
                    <a:lnTo>
                      <a:pt x="3" y="114"/>
                    </a:lnTo>
                    <a:lnTo>
                      <a:pt x="4" y="116"/>
                    </a:lnTo>
                    <a:lnTo>
                      <a:pt x="6" y="117"/>
                    </a:lnTo>
                    <a:lnTo>
                      <a:pt x="7" y="118"/>
                    </a:lnTo>
                    <a:lnTo>
                      <a:pt x="9" y="119"/>
                    </a:lnTo>
                    <a:lnTo>
                      <a:pt x="10" y="119"/>
                    </a:lnTo>
                    <a:lnTo>
                      <a:pt x="11" y="119"/>
                    </a:lnTo>
                    <a:lnTo>
                      <a:pt x="13" y="119"/>
                    </a:lnTo>
                    <a:lnTo>
                      <a:pt x="15" y="119"/>
                    </a:lnTo>
                    <a:lnTo>
                      <a:pt x="90" y="119"/>
                    </a:lnTo>
                    <a:lnTo>
                      <a:pt x="90" y="212"/>
                    </a:lnTo>
                    <a:lnTo>
                      <a:pt x="114" y="212"/>
                    </a:lnTo>
                    <a:lnTo>
                      <a:pt x="114" y="102"/>
                    </a:lnTo>
                    <a:lnTo>
                      <a:pt x="114" y="101"/>
                    </a:lnTo>
                    <a:lnTo>
                      <a:pt x="113" y="99"/>
                    </a:lnTo>
                    <a:lnTo>
                      <a:pt x="113" y="98"/>
                    </a:lnTo>
                    <a:lnTo>
                      <a:pt x="112" y="98"/>
                    </a:lnTo>
                    <a:lnTo>
                      <a:pt x="112" y="97"/>
                    </a:lnTo>
                    <a:lnTo>
                      <a:pt x="110" y="96"/>
                    </a:lnTo>
                    <a:lnTo>
                      <a:pt x="110" y="95"/>
                    </a:lnTo>
                    <a:lnTo>
                      <a:pt x="108" y="94"/>
                    </a:lnTo>
                    <a:lnTo>
                      <a:pt x="107" y="94"/>
                    </a:lnTo>
                    <a:lnTo>
                      <a:pt x="106" y="93"/>
                    </a:lnTo>
                    <a:lnTo>
                      <a:pt x="105" y="93"/>
                    </a:lnTo>
                    <a:lnTo>
                      <a:pt x="103" y="93"/>
                    </a:lnTo>
                    <a:lnTo>
                      <a:pt x="102" y="93"/>
                    </a:lnTo>
                    <a:lnTo>
                      <a:pt x="100" y="93"/>
                    </a:lnTo>
                    <a:lnTo>
                      <a:pt x="99" y="93"/>
                    </a:lnTo>
                    <a:lnTo>
                      <a:pt x="98" y="93"/>
                    </a:lnTo>
                    <a:lnTo>
                      <a:pt x="54" y="90"/>
                    </a:lnTo>
                    <a:lnTo>
                      <a:pt x="67" y="54"/>
                    </a:lnTo>
                    <a:lnTo>
                      <a:pt x="75" y="67"/>
                    </a:lnTo>
                    <a:lnTo>
                      <a:pt x="128" y="67"/>
                    </a:lnTo>
                    <a:lnTo>
                      <a:pt x="129" y="66"/>
                    </a:lnTo>
                    <a:lnTo>
                      <a:pt x="131" y="66"/>
                    </a:lnTo>
                    <a:lnTo>
                      <a:pt x="132" y="66"/>
                    </a:lnTo>
                    <a:lnTo>
                      <a:pt x="132" y="66"/>
                    </a:lnTo>
                    <a:lnTo>
                      <a:pt x="134" y="64"/>
                    </a:lnTo>
                    <a:lnTo>
                      <a:pt x="135" y="64"/>
                    </a:lnTo>
                    <a:lnTo>
                      <a:pt x="136" y="63"/>
                    </a:lnTo>
                    <a:lnTo>
                      <a:pt x="137" y="62"/>
                    </a:lnTo>
                    <a:lnTo>
                      <a:pt x="137" y="61"/>
                    </a:lnTo>
                    <a:lnTo>
                      <a:pt x="137" y="59"/>
                    </a:lnTo>
                    <a:lnTo>
                      <a:pt x="138" y="58"/>
                    </a:lnTo>
                    <a:lnTo>
                      <a:pt x="138" y="56"/>
                    </a:lnTo>
                    <a:lnTo>
                      <a:pt x="138" y="54"/>
                    </a:lnTo>
                    <a:lnTo>
                      <a:pt x="137" y="53"/>
                    </a:lnTo>
                    <a:lnTo>
                      <a:pt x="137" y="52"/>
                    </a:lnTo>
                    <a:lnTo>
                      <a:pt x="136" y="51"/>
                    </a:lnTo>
                    <a:lnTo>
                      <a:pt x="135" y="49"/>
                    </a:lnTo>
                    <a:lnTo>
                      <a:pt x="134" y="49"/>
                    </a:lnTo>
                    <a:lnTo>
                      <a:pt x="133" y="48"/>
                    </a:lnTo>
                    <a:lnTo>
                      <a:pt x="132" y="47"/>
                    </a:lnTo>
                    <a:lnTo>
                      <a:pt x="131" y="46"/>
                    </a:lnTo>
                    <a:lnTo>
                      <a:pt x="129" y="46"/>
                    </a:lnTo>
                    <a:lnTo>
                      <a:pt x="128" y="46"/>
                    </a:lnTo>
                    <a:lnTo>
                      <a:pt x="87" y="46"/>
                    </a:lnTo>
                    <a:lnTo>
                      <a:pt x="79" y="31"/>
                    </a:lnTo>
                    <a:lnTo>
                      <a:pt x="80" y="30"/>
                    </a:lnTo>
                    <a:lnTo>
                      <a:pt x="81" y="28"/>
                    </a:lnTo>
                    <a:lnTo>
                      <a:pt x="81" y="26"/>
                    </a:lnTo>
                    <a:lnTo>
                      <a:pt x="81" y="24"/>
                    </a:lnTo>
                    <a:lnTo>
                      <a:pt x="81" y="22"/>
                    </a:lnTo>
                    <a:lnTo>
                      <a:pt x="81" y="20"/>
                    </a:lnTo>
                    <a:lnTo>
                      <a:pt x="81" y="18"/>
                    </a:lnTo>
                    <a:lnTo>
                      <a:pt x="81" y="16"/>
                    </a:lnTo>
                    <a:lnTo>
                      <a:pt x="80" y="14"/>
                    </a:lnTo>
                    <a:lnTo>
                      <a:pt x="79" y="13"/>
                    </a:lnTo>
                    <a:lnTo>
                      <a:pt x="79" y="11"/>
                    </a:lnTo>
                    <a:lnTo>
                      <a:pt x="78" y="9"/>
                    </a:lnTo>
                    <a:lnTo>
                      <a:pt x="76" y="8"/>
                    </a:lnTo>
                    <a:lnTo>
                      <a:pt x="75" y="6"/>
                    </a:lnTo>
                    <a:lnTo>
                      <a:pt x="73" y="5"/>
                    </a:lnTo>
                    <a:lnTo>
                      <a:pt x="72" y="4"/>
                    </a:lnTo>
                    <a:lnTo>
                      <a:pt x="70" y="3"/>
                    </a:lnTo>
                    <a:lnTo>
                      <a:pt x="68" y="2"/>
                    </a:lnTo>
                    <a:lnTo>
                      <a:pt x="67" y="1"/>
                    </a:lnTo>
                    <a:lnTo>
                      <a:pt x="64" y="1"/>
                    </a:lnTo>
                    <a:lnTo>
                      <a:pt x="62" y="0"/>
                    </a:lnTo>
                    <a:lnTo>
                      <a:pt x="60" y="0"/>
                    </a:lnTo>
                    <a:lnTo>
                      <a:pt x="58" y="0"/>
                    </a:lnTo>
                    <a:lnTo>
                      <a:pt x="56" y="0"/>
                    </a:lnTo>
                    <a:lnTo>
                      <a:pt x="54" y="1"/>
                    </a:lnTo>
                    <a:lnTo>
                      <a:pt x="52" y="1"/>
                    </a:lnTo>
                    <a:lnTo>
                      <a:pt x="49" y="2"/>
                    </a:lnTo>
                    <a:lnTo>
                      <a:pt x="47" y="3"/>
                    </a:lnTo>
                    <a:lnTo>
                      <a:pt x="45" y="4"/>
                    </a:lnTo>
                    <a:lnTo>
                      <a:pt x="44" y="6"/>
                    </a:lnTo>
                    <a:lnTo>
                      <a:pt x="42" y="8"/>
                    </a:lnTo>
                    <a:lnTo>
                      <a:pt x="41" y="9"/>
                    </a:lnTo>
                    <a:lnTo>
                      <a:pt x="39" y="12"/>
                    </a:lnTo>
                    <a:lnTo>
                      <a:pt x="38" y="14"/>
                    </a:lnTo>
                    <a:lnTo>
                      <a:pt x="38" y="16"/>
                    </a:lnTo>
                  </a:path>
                </a:pathLst>
              </a:custGeom>
              <a:solidFill>
                <a:srgbClr val="F39FD1"/>
              </a:solidFill>
              <a:ln w="1270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804818" name="Freeform 82"/>
            <p:cNvSpPr>
              <a:spLocks/>
            </p:cNvSpPr>
            <p:nvPr/>
          </p:nvSpPr>
          <p:spPr bwMode="auto">
            <a:xfrm>
              <a:off x="2148" y="2246"/>
              <a:ext cx="200" cy="291"/>
            </a:xfrm>
            <a:custGeom>
              <a:avLst/>
              <a:gdLst/>
              <a:ahLst/>
              <a:cxnLst>
                <a:cxn ang="0">
                  <a:pos x="199" y="263"/>
                </a:cxn>
                <a:cxn ang="0">
                  <a:pos x="184" y="263"/>
                </a:cxn>
                <a:cxn ang="0">
                  <a:pos x="158" y="229"/>
                </a:cxn>
                <a:cxn ang="0">
                  <a:pos x="121" y="169"/>
                </a:cxn>
                <a:cxn ang="0">
                  <a:pos x="111" y="141"/>
                </a:cxn>
                <a:cxn ang="0">
                  <a:pos x="114" y="123"/>
                </a:cxn>
                <a:cxn ang="0">
                  <a:pos x="123" y="119"/>
                </a:cxn>
                <a:cxn ang="0">
                  <a:pos x="136" y="129"/>
                </a:cxn>
                <a:cxn ang="0">
                  <a:pos x="155" y="140"/>
                </a:cxn>
                <a:cxn ang="0">
                  <a:pos x="164" y="140"/>
                </a:cxn>
                <a:cxn ang="0">
                  <a:pos x="165" y="134"/>
                </a:cxn>
                <a:cxn ang="0">
                  <a:pos x="156" y="123"/>
                </a:cxn>
                <a:cxn ang="0">
                  <a:pos x="135" y="108"/>
                </a:cxn>
                <a:cxn ang="0">
                  <a:pos x="126" y="86"/>
                </a:cxn>
                <a:cxn ang="0">
                  <a:pos x="123" y="69"/>
                </a:cxn>
                <a:cxn ang="0">
                  <a:pos x="113" y="56"/>
                </a:cxn>
                <a:cxn ang="0">
                  <a:pos x="109" y="48"/>
                </a:cxn>
                <a:cxn ang="0">
                  <a:pos x="114" y="36"/>
                </a:cxn>
                <a:cxn ang="0">
                  <a:pos x="119" y="24"/>
                </a:cxn>
                <a:cxn ang="0">
                  <a:pos x="115" y="9"/>
                </a:cxn>
                <a:cxn ang="0">
                  <a:pos x="105" y="1"/>
                </a:cxn>
                <a:cxn ang="0">
                  <a:pos x="90" y="3"/>
                </a:cxn>
                <a:cxn ang="0">
                  <a:pos x="84" y="13"/>
                </a:cxn>
                <a:cxn ang="0">
                  <a:pos x="84" y="23"/>
                </a:cxn>
                <a:cxn ang="0">
                  <a:pos x="88" y="35"/>
                </a:cxn>
                <a:cxn ang="0">
                  <a:pos x="88" y="46"/>
                </a:cxn>
                <a:cxn ang="0">
                  <a:pos x="78" y="56"/>
                </a:cxn>
                <a:cxn ang="0">
                  <a:pos x="65" y="64"/>
                </a:cxn>
                <a:cxn ang="0">
                  <a:pos x="55" y="75"/>
                </a:cxn>
                <a:cxn ang="0">
                  <a:pos x="46" y="99"/>
                </a:cxn>
                <a:cxn ang="0">
                  <a:pos x="41" y="121"/>
                </a:cxn>
                <a:cxn ang="0">
                  <a:pos x="40" y="145"/>
                </a:cxn>
                <a:cxn ang="0">
                  <a:pos x="41" y="158"/>
                </a:cxn>
                <a:cxn ang="0">
                  <a:pos x="49" y="161"/>
                </a:cxn>
                <a:cxn ang="0">
                  <a:pos x="53" y="158"/>
                </a:cxn>
                <a:cxn ang="0">
                  <a:pos x="53" y="133"/>
                </a:cxn>
                <a:cxn ang="0">
                  <a:pos x="55" y="116"/>
                </a:cxn>
                <a:cxn ang="0">
                  <a:pos x="64" y="109"/>
                </a:cxn>
                <a:cxn ang="0">
                  <a:pos x="70" y="114"/>
                </a:cxn>
                <a:cxn ang="0">
                  <a:pos x="68" y="140"/>
                </a:cxn>
                <a:cxn ang="0">
                  <a:pos x="61" y="166"/>
                </a:cxn>
                <a:cxn ang="0">
                  <a:pos x="53" y="196"/>
                </a:cxn>
                <a:cxn ang="0">
                  <a:pos x="33" y="225"/>
                </a:cxn>
                <a:cxn ang="0">
                  <a:pos x="8" y="255"/>
                </a:cxn>
                <a:cxn ang="0">
                  <a:pos x="0" y="271"/>
                </a:cxn>
                <a:cxn ang="0">
                  <a:pos x="19" y="290"/>
                </a:cxn>
                <a:cxn ang="0">
                  <a:pos x="33" y="288"/>
                </a:cxn>
                <a:cxn ang="0">
                  <a:pos x="23" y="275"/>
                </a:cxn>
                <a:cxn ang="0">
                  <a:pos x="30" y="259"/>
                </a:cxn>
                <a:cxn ang="0">
                  <a:pos x="61" y="223"/>
                </a:cxn>
                <a:cxn ang="0">
                  <a:pos x="84" y="196"/>
                </a:cxn>
                <a:cxn ang="0">
                  <a:pos x="95" y="190"/>
                </a:cxn>
                <a:cxn ang="0">
                  <a:pos x="109" y="199"/>
                </a:cxn>
                <a:cxn ang="0">
                  <a:pos x="141" y="243"/>
                </a:cxn>
                <a:cxn ang="0">
                  <a:pos x="168" y="280"/>
                </a:cxn>
                <a:cxn ang="0">
                  <a:pos x="178" y="283"/>
                </a:cxn>
                <a:cxn ang="0">
                  <a:pos x="191" y="273"/>
                </a:cxn>
              </a:cxnLst>
              <a:rect l="0" t="0" r="r" b="b"/>
              <a:pathLst>
                <a:path w="200" h="291">
                  <a:moveTo>
                    <a:pt x="198" y="268"/>
                  </a:moveTo>
                  <a:lnTo>
                    <a:pt x="199" y="263"/>
                  </a:lnTo>
                  <a:lnTo>
                    <a:pt x="191" y="264"/>
                  </a:lnTo>
                  <a:lnTo>
                    <a:pt x="184" y="263"/>
                  </a:lnTo>
                  <a:lnTo>
                    <a:pt x="174" y="255"/>
                  </a:lnTo>
                  <a:lnTo>
                    <a:pt x="158" y="229"/>
                  </a:lnTo>
                  <a:lnTo>
                    <a:pt x="134" y="190"/>
                  </a:lnTo>
                  <a:lnTo>
                    <a:pt x="121" y="169"/>
                  </a:lnTo>
                  <a:lnTo>
                    <a:pt x="113" y="151"/>
                  </a:lnTo>
                  <a:lnTo>
                    <a:pt x="111" y="141"/>
                  </a:lnTo>
                  <a:lnTo>
                    <a:pt x="111" y="130"/>
                  </a:lnTo>
                  <a:lnTo>
                    <a:pt x="114" y="123"/>
                  </a:lnTo>
                  <a:lnTo>
                    <a:pt x="119" y="119"/>
                  </a:lnTo>
                  <a:lnTo>
                    <a:pt x="123" y="119"/>
                  </a:lnTo>
                  <a:lnTo>
                    <a:pt x="128" y="121"/>
                  </a:lnTo>
                  <a:lnTo>
                    <a:pt x="136" y="129"/>
                  </a:lnTo>
                  <a:lnTo>
                    <a:pt x="148" y="136"/>
                  </a:lnTo>
                  <a:lnTo>
                    <a:pt x="155" y="140"/>
                  </a:lnTo>
                  <a:lnTo>
                    <a:pt x="160" y="141"/>
                  </a:lnTo>
                  <a:lnTo>
                    <a:pt x="164" y="140"/>
                  </a:lnTo>
                  <a:lnTo>
                    <a:pt x="166" y="136"/>
                  </a:lnTo>
                  <a:lnTo>
                    <a:pt x="165" y="134"/>
                  </a:lnTo>
                  <a:lnTo>
                    <a:pt x="164" y="130"/>
                  </a:lnTo>
                  <a:lnTo>
                    <a:pt x="156" y="123"/>
                  </a:lnTo>
                  <a:lnTo>
                    <a:pt x="143" y="114"/>
                  </a:lnTo>
                  <a:lnTo>
                    <a:pt x="135" y="108"/>
                  </a:lnTo>
                  <a:lnTo>
                    <a:pt x="130" y="99"/>
                  </a:lnTo>
                  <a:lnTo>
                    <a:pt x="126" y="86"/>
                  </a:lnTo>
                  <a:lnTo>
                    <a:pt x="125" y="74"/>
                  </a:lnTo>
                  <a:lnTo>
                    <a:pt x="123" y="69"/>
                  </a:lnTo>
                  <a:lnTo>
                    <a:pt x="119" y="63"/>
                  </a:lnTo>
                  <a:lnTo>
                    <a:pt x="113" y="56"/>
                  </a:lnTo>
                  <a:lnTo>
                    <a:pt x="109" y="53"/>
                  </a:lnTo>
                  <a:lnTo>
                    <a:pt x="109" y="48"/>
                  </a:lnTo>
                  <a:lnTo>
                    <a:pt x="111" y="40"/>
                  </a:lnTo>
                  <a:lnTo>
                    <a:pt x="114" y="36"/>
                  </a:lnTo>
                  <a:lnTo>
                    <a:pt x="116" y="31"/>
                  </a:lnTo>
                  <a:lnTo>
                    <a:pt x="119" y="24"/>
                  </a:lnTo>
                  <a:lnTo>
                    <a:pt x="116" y="15"/>
                  </a:lnTo>
                  <a:lnTo>
                    <a:pt x="115" y="9"/>
                  </a:lnTo>
                  <a:lnTo>
                    <a:pt x="111" y="4"/>
                  </a:lnTo>
                  <a:lnTo>
                    <a:pt x="105" y="1"/>
                  </a:lnTo>
                  <a:lnTo>
                    <a:pt x="96" y="0"/>
                  </a:lnTo>
                  <a:lnTo>
                    <a:pt x="90" y="3"/>
                  </a:lnTo>
                  <a:lnTo>
                    <a:pt x="86" y="6"/>
                  </a:lnTo>
                  <a:lnTo>
                    <a:pt x="84" y="13"/>
                  </a:lnTo>
                  <a:lnTo>
                    <a:pt x="83" y="18"/>
                  </a:lnTo>
                  <a:lnTo>
                    <a:pt x="84" y="23"/>
                  </a:lnTo>
                  <a:lnTo>
                    <a:pt x="86" y="30"/>
                  </a:lnTo>
                  <a:lnTo>
                    <a:pt x="88" y="35"/>
                  </a:lnTo>
                  <a:lnTo>
                    <a:pt x="89" y="40"/>
                  </a:lnTo>
                  <a:lnTo>
                    <a:pt x="88" y="46"/>
                  </a:lnTo>
                  <a:lnTo>
                    <a:pt x="84" y="51"/>
                  </a:lnTo>
                  <a:lnTo>
                    <a:pt x="78" y="56"/>
                  </a:lnTo>
                  <a:lnTo>
                    <a:pt x="70" y="60"/>
                  </a:lnTo>
                  <a:lnTo>
                    <a:pt x="65" y="64"/>
                  </a:lnTo>
                  <a:lnTo>
                    <a:pt x="60" y="69"/>
                  </a:lnTo>
                  <a:lnTo>
                    <a:pt x="55" y="75"/>
                  </a:lnTo>
                  <a:lnTo>
                    <a:pt x="50" y="86"/>
                  </a:lnTo>
                  <a:lnTo>
                    <a:pt x="46" y="99"/>
                  </a:lnTo>
                  <a:lnTo>
                    <a:pt x="43" y="109"/>
                  </a:lnTo>
                  <a:lnTo>
                    <a:pt x="41" y="121"/>
                  </a:lnTo>
                  <a:lnTo>
                    <a:pt x="40" y="136"/>
                  </a:lnTo>
                  <a:lnTo>
                    <a:pt x="40" y="145"/>
                  </a:lnTo>
                  <a:lnTo>
                    <a:pt x="40" y="153"/>
                  </a:lnTo>
                  <a:lnTo>
                    <a:pt x="41" y="158"/>
                  </a:lnTo>
                  <a:lnTo>
                    <a:pt x="44" y="160"/>
                  </a:lnTo>
                  <a:lnTo>
                    <a:pt x="49" y="161"/>
                  </a:lnTo>
                  <a:lnTo>
                    <a:pt x="51" y="160"/>
                  </a:lnTo>
                  <a:lnTo>
                    <a:pt x="53" y="158"/>
                  </a:lnTo>
                  <a:lnTo>
                    <a:pt x="53" y="148"/>
                  </a:lnTo>
                  <a:lnTo>
                    <a:pt x="53" y="133"/>
                  </a:lnTo>
                  <a:lnTo>
                    <a:pt x="54" y="123"/>
                  </a:lnTo>
                  <a:lnTo>
                    <a:pt x="55" y="116"/>
                  </a:lnTo>
                  <a:lnTo>
                    <a:pt x="59" y="110"/>
                  </a:lnTo>
                  <a:lnTo>
                    <a:pt x="64" y="109"/>
                  </a:lnTo>
                  <a:lnTo>
                    <a:pt x="69" y="110"/>
                  </a:lnTo>
                  <a:lnTo>
                    <a:pt x="70" y="114"/>
                  </a:lnTo>
                  <a:lnTo>
                    <a:pt x="69" y="125"/>
                  </a:lnTo>
                  <a:lnTo>
                    <a:pt x="68" y="140"/>
                  </a:lnTo>
                  <a:lnTo>
                    <a:pt x="65" y="154"/>
                  </a:lnTo>
                  <a:lnTo>
                    <a:pt x="61" y="166"/>
                  </a:lnTo>
                  <a:lnTo>
                    <a:pt x="58" y="183"/>
                  </a:lnTo>
                  <a:lnTo>
                    <a:pt x="53" y="196"/>
                  </a:lnTo>
                  <a:lnTo>
                    <a:pt x="41" y="214"/>
                  </a:lnTo>
                  <a:lnTo>
                    <a:pt x="33" y="225"/>
                  </a:lnTo>
                  <a:lnTo>
                    <a:pt x="18" y="243"/>
                  </a:lnTo>
                  <a:lnTo>
                    <a:pt x="8" y="255"/>
                  </a:lnTo>
                  <a:lnTo>
                    <a:pt x="0" y="266"/>
                  </a:lnTo>
                  <a:lnTo>
                    <a:pt x="0" y="271"/>
                  </a:lnTo>
                  <a:lnTo>
                    <a:pt x="8" y="280"/>
                  </a:lnTo>
                  <a:lnTo>
                    <a:pt x="19" y="290"/>
                  </a:lnTo>
                  <a:lnTo>
                    <a:pt x="30" y="290"/>
                  </a:lnTo>
                  <a:lnTo>
                    <a:pt x="33" y="288"/>
                  </a:lnTo>
                  <a:lnTo>
                    <a:pt x="28" y="281"/>
                  </a:lnTo>
                  <a:lnTo>
                    <a:pt x="23" y="275"/>
                  </a:lnTo>
                  <a:lnTo>
                    <a:pt x="23" y="270"/>
                  </a:lnTo>
                  <a:lnTo>
                    <a:pt x="30" y="259"/>
                  </a:lnTo>
                  <a:lnTo>
                    <a:pt x="43" y="246"/>
                  </a:lnTo>
                  <a:lnTo>
                    <a:pt x="61" y="223"/>
                  </a:lnTo>
                  <a:lnTo>
                    <a:pt x="78" y="203"/>
                  </a:lnTo>
                  <a:lnTo>
                    <a:pt x="84" y="196"/>
                  </a:lnTo>
                  <a:lnTo>
                    <a:pt x="88" y="191"/>
                  </a:lnTo>
                  <a:lnTo>
                    <a:pt x="95" y="190"/>
                  </a:lnTo>
                  <a:lnTo>
                    <a:pt x="101" y="194"/>
                  </a:lnTo>
                  <a:lnTo>
                    <a:pt x="109" y="199"/>
                  </a:lnTo>
                  <a:lnTo>
                    <a:pt x="124" y="219"/>
                  </a:lnTo>
                  <a:lnTo>
                    <a:pt x="141" y="243"/>
                  </a:lnTo>
                  <a:lnTo>
                    <a:pt x="158" y="266"/>
                  </a:lnTo>
                  <a:lnTo>
                    <a:pt x="168" y="280"/>
                  </a:lnTo>
                  <a:lnTo>
                    <a:pt x="171" y="283"/>
                  </a:lnTo>
                  <a:lnTo>
                    <a:pt x="178" y="283"/>
                  </a:lnTo>
                  <a:lnTo>
                    <a:pt x="184" y="278"/>
                  </a:lnTo>
                  <a:lnTo>
                    <a:pt x="191" y="273"/>
                  </a:lnTo>
                  <a:lnTo>
                    <a:pt x="198" y="268"/>
                  </a:lnTo>
                </a:path>
              </a:pathLst>
            </a:custGeom>
            <a:solidFill>
              <a:srgbClr val="CECECE"/>
            </a:solidFill>
            <a:ln w="25400" cap="rnd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7" name="Group 83"/>
            <p:cNvGrpSpPr>
              <a:grpSpLocks/>
            </p:cNvGrpSpPr>
            <p:nvPr/>
          </p:nvGrpSpPr>
          <p:grpSpPr bwMode="auto">
            <a:xfrm>
              <a:off x="1585" y="2236"/>
              <a:ext cx="259" cy="310"/>
              <a:chOff x="1585" y="2236"/>
              <a:chExt cx="259" cy="310"/>
            </a:xfrm>
          </p:grpSpPr>
          <p:grpSp>
            <p:nvGrpSpPr>
              <p:cNvPr id="18" name="Group 84"/>
              <p:cNvGrpSpPr>
                <a:grpSpLocks/>
              </p:cNvGrpSpPr>
              <p:nvPr/>
            </p:nvGrpSpPr>
            <p:grpSpPr bwMode="auto">
              <a:xfrm>
                <a:off x="1585" y="2236"/>
                <a:ext cx="259" cy="310"/>
                <a:chOff x="1585" y="2236"/>
                <a:chExt cx="259" cy="310"/>
              </a:xfrm>
            </p:grpSpPr>
            <p:sp>
              <p:nvSpPr>
                <p:cNvPr id="2804821" name="AutoShape 85"/>
                <p:cNvSpPr>
                  <a:spLocks noChangeArrowheads="1"/>
                </p:cNvSpPr>
                <p:nvPr/>
              </p:nvSpPr>
              <p:spPr bwMode="auto">
                <a:xfrm>
                  <a:off x="1585" y="2286"/>
                  <a:ext cx="259" cy="260"/>
                </a:xfrm>
                <a:prstGeom prst="cube">
                  <a:avLst>
                    <a:gd name="adj" fmla="val 24995"/>
                  </a:avLst>
                </a:prstGeom>
                <a:solidFill>
                  <a:srgbClr val="FAFD00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04822" name="AutoShape 86"/>
                <p:cNvSpPr>
                  <a:spLocks noChangeArrowheads="1"/>
                </p:cNvSpPr>
                <p:nvPr/>
              </p:nvSpPr>
              <p:spPr bwMode="auto">
                <a:xfrm>
                  <a:off x="1648" y="2236"/>
                  <a:ext cx="196" cy="46"/>
                </a:xfrm>
                <a:prstGeom prst="cube">
                  <a:avLst>
                    <a:gd name="adj" fmla="val 24995"/>
                  </a:avLst>
                </a:prstGeom>
                <a:solidFill>
                  <a:srgbClr val="FAFD00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804823" name="Oval 87"/>
              <p:cNvSpPr>
                <a:spLocks noChangeArrowheads="1"/>
              </p:cNvSpPr>
              <p:nvPr/>
            </p:nvSpPr>
            <p:spPr bwMode="auto">
              <a:xfrm>
                <a:off x="1667" y="2262"/>
                <a:ext cx="27" cy="8"/>
              </a:xfrm>
              <a:prstGeom prst="ellipse">
                <a:avLst/>
              </a:prstGeom>
              <a:solidFill>
                <a:srgbClr val="FAFD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824" name="AutoShape 88"/>
              <p:cNvSpPr>
                <a:spLocks noChangeArrowheads="1"/>
              </p:cNvSpPr>
              <p:nvPr/>
            </p:nvSpPr>
            <p:spPr bwMode="auto">
              <a:xfrm>
                <a:off x="1616" y="2410"/>
                <a:ext cx="137" cy="55"/>
              </a:xfrm>
              <a:prstGeom prst="octagon">
                <a:avLst>
                  <a:gd name="adj" fmla="val 29282"/>
                </a:avLst>
              </a:prstGeom>
              <a:solidFill>
                <a:srgbClr val="FAFD00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9" name="Group 89"/>
          <p:cNvGrpSpPr>
            <a:grpSpLocks/>
          </p:cNvGrpSpPr>
          <p:nvPr/>
        </p:nvGrpSpPr>
        <p:grpSpPr bwMode="auto">
          <a:xfrm>
            <a:off x="2225675" y="4140200"/>
            <a:ext cx="1392238" cy="1539875"/>
            <a:chOff x="1577" y="2608"/>
            <a:chExt cx="987" cy="970"/>
          </a:xfrm>
        </p:grpSpPr>
        <p:grpSp>
          <p:nvGrpSpPr>
            <p:cNvPr id="20" name="Group 90"/>
            <p:cNvGrpSpPr>
              <a:grpSpLocks/>
            </p:cNvGrpSpPr>
            <p:nvPr/>
          </p:nvGrpSpPr>
          <p:grpSpPr bwMode="auto">
            <a:xfrm>
              <a:off x="1589" y="2608"/>
              <a:ext cx="975" cy="310"/>
              <a:chOff x="1589" y="2608"/>
              <a:chExt cx="975" cy="310"/>
            </a:xfrm>
          </p:grpSpPr>
          <p:grpSp>
            <p:nvGrpSpPr>
              <p:cNvPr id="21" name="Group 91"/>
              <p:cNvGrpSpPr>
                <a:grpSpLocks/>
              </p:cNvGrpSpPr>
              <p:nvPr/>
            </p:nvGrpSpPr>
            <p:grpSpPr bwMode="auto">
              <a:xfrm>
                <a:off x="1589" y="2608"/>
                <a:ext cx="206" cy="310"/>
                <a:chOff x="1589" y="2608"/>
                <a:chExt cx="206" cy="310"/>
              </a:xfrm>
            </p:grpSpPr>
            <p:sp>
              <p:nvSpPr>
                <p:cNvPr id="2804828" name="AutoShape 92"/>
                <p:cNvSpPr>
                  <a:spLocks noChangeArrowheads="1"/>
                </p:cNvSpPr>
                <p:nvPr/>
              </p:nvSpPr>
              <p:spPr bwMode="auto">
                <a:xfrm>
                  <a:off x="1589" y="2658"/>
                  <a:ext cx="206" cy="260"/>
                </a:xfrm>
                <a:prstGeom prst="cube">
                  <a:avLst>
                    <a:gd name="adj" fmla="val 24995"/>
                  </a:avLst>
                </a:prstGeom>
                <a:solidFill>
                  <a:srgbClr val="DC008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04829" name="AutoShape 93"/>
                <p:cNvSpPr>
                  <a:spLocks noChangeArrowheads="1"/>
                </p:cNvSpPr>
                <p:nvPr/>
              </p:nvSpPr>
              <p:spPr bwMode="auto">
                <a:xfrm>
                  <a:off x="1637" y="2608"/>
                  <a:ext cx="158" cy="46"/>
                </a:xfrm>
                <a:prstGeom prst="cube">
                  <a:avLst>
                    <a:gd name="adj" fmla="val 24995"/>
                  </a:avLst>
                </a:prstGeom>
                <a:solidFill>
                  <a:srgbClr val="DC008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04830" name="AutoShape 94"/>
                <p:cNvSpPr>
                  <a:spLocks noChangeArrowheads="1"/>
                </p:cNvSpPr>
                <p:nvPr/>
              </p:nvSpPr>
              <p:spPr bwMode="auto">
                <a:xfrm>
                  <a:off x="1628" y="2679"/>
                  <a:ext cx="108" cy="15"/>
                </a:xfrm>
                <a:prstGeom prst="parallelogram">
                  <a:avLst>
                    <a:gd name="adj" fmla="val 179967"/>
                  </a:avLst>
                </a:prstGeom>
                <a:solidFill>
                  <a:srgbClr val="DC008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" name="Group 95"/>
              <p:cNvGrpSpPr>
                <a:grpSpLocks/>
              </p:cNvGrpSpPr>
              <p:nvPr/>
            </p:nvGrpSpPr>
            <p:grpSpPr bwMode="auto">
              <a:xfrm>
                <a:off x="2107" y="2649"/>
                <a:ext cx="203" cy="257"/>
                <a:chOff x="2107" y="2649"/>
                <a:chExt cx="203" cy="257"/>
              </a:xfrm>
            </p:grpSpPr>
            <p:sp>
              <p:nvSpPr>
                <p:cNvPr id="2804832" name="Freeform 96"/>
                <p:cNvSpPr>
                  <a:spLocks/>
                </p:cNvSpPr>
                <p:nvPr/>
              </p:nvSpPr>
              <p:spPr bwMode="auto">
                <a:xfrm>
                  <a:off x="2236" y="2766"/>
                  <a:ext cx="62" cy="140"/>
                </a:xfrm>
                <a:custGeom>
                  <a:avLst/>
                  <a:gdLst/>
                  <a:ahLst/>
                  <a:cxnLst>
                    <a:cxn ang="0">
                      <a:pos x="44" y="0"/>
                    </a:cxn>
                    <a:cxn ang="0">
                      <a:pos x="61" y="0"/>
                    </a:cxn>
                    <a:cxn ang="0">
                      <a:pos x="17" y="139"/>
                    </a:cxn>
                    <a:cxn ang="0">
                      <a:pos x="0" y="139"/>
                    </a:cxn>
                    <a:cxn ang="0">
                      <a:pos x="44" y="0"/>
                    </a:cxn>
                  </a:cxnLst>
                  <a:rect l="0" t="0" r="r" b="b"/>
                  <a:pathLst>
                    <a:path w="62" h="140">
                      <a:moveTo>
                        <a:pt x="44" y="0"/>
                      </a:moveTo>
                      <a:lnTo>
                        <a:pt x="61" y="0"/>
                      </a:lnTo>
                      <a:lnTo>
                        <a:pt x="17" y="139"/>
                      </a:lnTo>
                      <a:lnTo>
                        <a:pt x="0" y="139"/>
                      </a:lnTo>
                      <a:lnTo>
                        <a:pt x="44" y="0"/>
                      </a:lnTo>
                    </a:path>
                  </a:pathLst>
                </a:custGeom>
                <a:solidFill>
                  <a:srgbClr val="F39FD1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04833" name="Rectangle 97"/>
                <p:cNvSpPr>
                  <a:spLocks noChangeArrowheads="1"/>
                </p:cNvSpPr>
                <p:nvPr/>
              </p:nvSpPr>
              <p:spPr bwMode="auto">
                <a:xfrm>
                  <a:off x="2233" y="2766"/>
                  <a:ext cx="77" cy="12"/>
                </a:xfrm>
                <a:prstGeom prst="rect">
                  <a:avLst/>
                </a:prstGeom>
                <a:solidFill>
                  <a:srgbClr val="F39FD1"/>
                </a:solidFill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04834" name="Rectangle 98"/>
                <p:cNvSpPr>
                  <a:spLocks noChangeArrowheads="1"/>
                </p:cNvSpPr>
                <p:nvPr/>
              </p:nvSpPr>
              <p:spPr bwMode="auto">
                <a:xfrm>
                  <a:off x="2239" y="2824"/>
                  <a:ext cx="58" cy="12"/>
                </a:xfrm>
                <a:prstGeom prst="rect">
                  <a:avLst/>
                </a:prstGeom>
                <a:solidFill>
                  <a:srgbClr val="F39FD1"/>
                </a:solidFill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04835" name="Rectangle 99"/>
                <p:cNvSpPr>
                  <a:spLocks noChangeArrowheads="1"/>
                </p:cNvSpPr>
                <p:nvPr/>
              </p:nvSpPr>
              <p:spPr bwMode="auto">
                <a:xfrm>
                  <a:off x="2108" y="2824"/>
                  <a:ext cx="74" cy="7"/>
                </a:xfrm>
                <a:prstGeom prst="rect">
                  <a:avLst/>
                </a:prstGeom>
                <a:solidFill>
                  <a:srgbClr val="F39FD1"/>
                </a:solidFill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04836" name="Oval 100"/>
                <p:cNvSpPr>
                  <a:spLocks noChangeArrowheads="1"/>
                </p:cNvSpPr>
                <p:nvPr/>
              </p:nvSpPr>
              <p:spPr bwMode="auto">
                <a:xfrm>
                  <a:off x="2168" y="2649"/>
                  <a:ext cx="22" cy="25"/>
                </a:xfrm>
                <a:prstGeom prst="ellipse">
                  <a:avLst/>
                </a:prstGeom>
                <a:solidFill>
                  <a:srgbClr val="F39FD1"/>
                </a:solidFill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04837" name="Freeform 101"/>
                <p:cNvSpPr>
                  <a:spLocks/>
                </p:cNvSpPr>
                <p:nvPr/>
              </p:nvSpPr>
              <p:spPr bwMode="auto">
                <a:xfrm>
                  <a:off x="2107" y="2693"/>
                  <a:ext cx="139" cy="213"/>
                </a:xfrm>
                <a:custGeom>
                  <a:avLst/>
                  <a:gdLst/>
                  <a:ahLst/>
                  <a:cxnLst>
                    <a:cxn ang="0">
                      <a:pos x="1" y="98"/>
                    </a:cxn>
                    <a:cxn ang="0">
                      <a:pos x="1" y="101"/>
                    </a:cxn>
                    <a:cxn ang="0">
                      <a:pos x="0" y="104"/>
                    </a:cxn>
                    <a:cxn ang="0">
                      <a:pos x="0" y="108"/>
                    </a:cxn>
                    <a:cxn ang="0">
                      <a:pos x="1" y="111"/>
                    </a:cxn>
                    <a:cxn ang="0">
                      <a:pos x="3" y="114"/>
                    </a:cxn>
                    <a:cxn ang="0">
                      <a:pos x="6" y="117"/>
                    </a:cxn>
                    <a:cxn ang="0">
                      <a:pos x="9" y="119"/>
                    </a:cxn>
                    <a:cxn ang="0">
                      <a:pos x="11" y="119"/>
                    </a:cxn>
                    <a:cxn ang="0">
                      <a:pos x="15" y="119"/>
                    </a:cxn>
                    <a:cxn ang="0">
                      <a:pos x="90" y="212"/>
                    </a:cxn>
                    <a:cxn ang="0">
                      <a:pos x="114" y="102"/>
                    </a:cxn>
                    <a:cxn ang="0">
                      <a:pos x="113" y="99"/>
                    </a:cxn>
                    <a:cxn ang="0">
                      <a:pos x="112" y="98"/>
                    </a:cxn>
                    <a:cxn ang="0">
                      <a:pos x="110" y="96"/>
                    </a:cxn>
                    <a:cxn ang="0">
                      <a:pos x="108" y="94"/>
                    </a:cxn>
                    <a:cxn ang="0">
                      <a:pos x="106" y="93"/>
                    </a:cxn>
                    <a:cxn ang="0">
                      <a:pos x="103" y="93"/>
                    </a:cxn>
                    <a:cxn ang="0">
                      <a:pos x="100" y="93"/>
                    </a:cxn>
                    <a:cxn ang="0">
                      <a:pos x="98" y="93"/>
                    </a:cxn>
                    <a:cxn ang="0">
                      <a:pos x="67" y="54"/>
                    </a:cxn>
                    <a:cxn ang="0">
                      <a:pos x="128" y="67"/>
                    </a:cxn>
                    <a:cxn ang="0">
                      <a:pos x="131" y="66"/>
                    </a:cxn>
                    <a:cxn ang="0">
                      <a:pos x="132" y="66"/>
                    </a:cxn>
                    <a:cxn ang="0">
                      <a:pos x="135" y="64"/>
                    </a:cxn>
                    <a:cxn ang="0">
                      <a:pos x="137" y="62"/>
                    </a:cxn>
                    <a:cxn ang="0">
                      <a:pos x="137" y="59"/>
                    </a:cxn>
                    <a:cxn ang="0">
                      <a:pos x="138" y="56"/>
                    </a:cxn>
                    <a:cxn ang="0">
                      <a:pos x="137" y="53"/>
                    </a:cxn>
                    <a:cxn ang="0">
                      <a:pos x="136" y="51"/>
                    </a:cxn>
                    <a:cxn ang="0">
                      <a:pos x="134" y="49"/>
                    </a:cxn>
                    <a:cxn ang="0">
                      <a:pos x="132" y="47"/>
                    </a:cxn>
                    <a:cxn ang="0">
                      <a:pos x="129" y="46"/>
                    </a:cxn>
                    <a:cxn ang="0">
                      <a:pos x="87" y="46"/>
                    </a:cxn>
                    <a:cxn ang="0">
                      <a:pos x="80" y="30"/>
                    </a:cxn>
                    <a:cxn ang="0">
                      <a:pos x="81" y="26"/>
                    </a:cxn>
                    <a:cxn ang="0">
                      <a:pos x="81" y="22"/>
                    </a:cxn>
                    <a:cxn ang="0">
                      <a:pos x="81" y="18"/>
                    </a:cxn>
                    <a:cxn ang="0">
                      <a:pos x="80" y="14"/>
                    </a:cxn>
                    <a:cxn ang="0">
                      <a:pos x="79" y="11"/>
                    </a:cxn>
                    <a:cxn ang="0">
                      <a:pos x="76" y="8"/>
                    </a:cxn>
                    <a:cxn ang="0">
                      <a:pos x="73" y="5"/>
                    </a:cxn>
                    <a:cxn ang="0">
                      <a:pos x="70" y="3"/>
                    </a:cxn>
                    <a:cxn ang="0">
                      <a:pos x="67" y="1"/>
                    </a:cxn>
                    <a:cxn ang="0">
                      <a:pos x="62" y="0"/>
                    </a:cxn>
                    <a:cxn ang="0">
                      <a:pos x="58" y="0"/>
                    </a:cxn>
                    <a:cxn ang="0">
                      <a:pos x="54" y="1"/>
                    </a:cxn>
                    <a:cxn ang="0">
                      <a:pos x="49" y="2"/>
                    </a:cxn>
                    <a:cxn ang="0">
                      <a:pos x="45" y="4"/>
                    </a:cxn>
                    <a:cxn ang="0">
                      <a:pos x="42" y="8"/>
                    </a:cxn>
                    <a:cxn ang="0">
                      <a:pos x="39" y="12"/>
                    </a:cxn>
                    <a:cxn ang="0">
                      <a:pos x="38" y="16"/>
                    </a:cxn>
                  </a:cxnLst>
                  <a:rect l="0" t="0" r="r" b="b"/>
                  <a:pathLst>
                    <a:path w="139" h="213">
                      <a:moveTo>
                        <a:pt x="38" y="16"/>
                      </a:moveTo>
                      <a:lnTo>
                        <a:pt x="1" y="98"/>
                      </a:lnTo>
                      <a:lnTo>
                        <a:pt x="1" y="99"/>
                      </a:lnTo>
                      <a:lnTo>
                        <a:pt x="1" y="101"/>
                      </a:lnTo>
                      <a:lnTo>
                        <a:pt x="0" y="102"/>
                      </a:lnTo>
                      <a:lnTo>
                        <a:pt x="0" y="104"/>
                      </a:lnTo>
                      <a:lnTo>
                        <a:pt x="0" y="106"/>
                      </a:lnTo>
                      <a:lnTo>
                        <a:pt x="0" y="108"/>
                      </a:lnTo>
                      <a:lnTo>
                        <a:pt x="1" y="109"/>
                      </a:lnTo>
                      <a:lnTo>
                        <a:pt x="1" y="111"/>
                      </a:lnTo>
                      <a:lnTo>
                        <a:pt x="2" y="113"/>
                      </a:lnTo>
                      <a:lnTo>
                        <a:pt x="3" y="114"/>
                      </a:lnTo>
                      <a:lnTo>
                        <a:pt x="4" y="116"/>
                      </a:lnTo>
                      <a:lnTo>
                        <a:pt x="6" y="117"/>
                      </a:lnTo>
                      <a:lnTo>
                        <a:pt x="7" y="118"/>
                      </a:lnTo>
                      <a:lnTo>
                        <a:pt x="9" y="119"/>
                      </a:lnTo>
                      <a:lnTo>
                        <a:pt x="10" y="119"/>
                      </a:lnTo>
                      <a:lnTo>
                        <a:pt x="11" y="119"/>
                      </a:lnTo>
                      <a:lnTo>
                        <a:pt x="13" y="119"/>
                      </a:lnTo>
                      <a:lnTo>
                        <a:pt x="15" y="119"/>
                      </a:lnTo>
                      <a:lnTo>
                        <a:pt x="90" y="119"/>
                      </a:lnTo>
                      <a:lnTo>
                        <a:pt x="90" y="212"/>
                      </a:lnTo>
                      <a:lnTo>
                        <a:pt x="114" y="212"/>
                      </a:lnTo>
                      <a:lnTo>
                        <a:pt x="114" y="102"/>
                      </a:lnTo>
                      <a:lnTo>
                        <a:pt x="114" y="101"/>
                      </a:lnTo>
                      <a:lnTo>
                        <a:pt x="113" y="99"/>
                      </a:lnTo>
                      <a:lnTo>
                        <a:pt x="113" y="98"/>
                      </a:lnTo>
                      <a:lnTo>
                        <a:pt x="112" y="98"/>
                      </a:lnTo>
                      <a:lnTo>
                        <a:pt x="112" y="97"/>
                      </a:lnTo>
                      <a:lnTo>
                        <a:pt x="110" y="96"/>
                      </a:lnTo>
                      <a:lnTo>
                        <a:pt x="110" y="95"/>
                      </a:lnTo>
                      <a:lnTo>
                        <a:pt x="108" y="94"/>
                      </a:lnTo>
                      <a:lnTo>
                        <a:pt x="107" y="94"/>
                      </a:lnTo>
                      <a:lnTo>
                        <a:pt x="106" y="93"/>
                      </a:lnTo>
                      <a:lnTo>
                        <a:pt x="105" y="93"/>
                      </a:lnTo>
                      <a:lnTo>
                        <a:pt x="103" y="93"/>
                      </a:lnTo>
                      <a:lnTo>
                        <a:pt x="102" y="93"/>
                      </a:lnTo>
                      <a:lnTo>
                        <a:pt x="100" y="93"/>
                      </a:lnTo>
                      <a:lnTo>
                        <a:pt x="99" y="93"/>
                      </a:lnTo>
                      <a:lnTo>
                        <a:pt x="98" y="93"/>
                      </a:lnTo>
                      <a:lnTo>
                        <a:pt x="54" y="90"/>
                      </a:lnTo>
                      <a:lnTo>
                        <a:pt x="67" y="54"/>
                      </a:lnTo>
                      <a:lnTo>
                        <a:pt x="75" y="67"/>
                      </a:lnTo>
                      <a:lnTo>
                        <a:pt x="128" y="67"/>
                      </a:lnTo>
                      <a:lnTo>
                        <a:pt x="129" y="66"/>
                      </a:lnTo>
                      <a:lnTo>
                        <a:pt x="131" y="66"/>
                      </a:lnTo>
                      <a:lnTo>
                        <a:pt x="132" y="66"/>
                      </a:lnTo>
                      <a:lnTo>
                        <a:pt x="132" y="66"/>
                      </a:lnTo>
                      <a:lnTo>
                        <a:pt x="134" y="64"/>
                      </a:lnTo>
                      <a:lnTo>
                        <a:pt x="135" y="64"/>
                      </a:lnTo>
                      <a:lnTo>
                        <a:pt x="136" y="63"/>
                      </a:lnTo>
                      <a:lnTo>
                        <a:pt x="137" y="62"/>
                      </a:lnTo>
                      <a:lnTo>
                        <a:pt x="137" y="61"/>
                      </a:lnTo>
                      <a:lnTo>
                        <a:pt x="137" y="59"/>
                      </a:lnTo>
                      <a:lnTo>
                        <a:pt x="138" y="58"/>
                      </a:lnTo>
                      <a:lnTo>
                        <a:pt x="138" y="56"/>
                      </a:lnTo>
                      <a:lnTo>
                        <a:pt x="138" y="54"/>
                      </a:lnTo>
                      <a:lnTo>
                        <a:pt x="137" y="53"/>
                      </a:lnTo>
                      <a:lnTo>
                        <a:pt x="137" y="52"/>
                      </a:lnTo>
                      <a:lnTo>
                        <a:pt x="136" y="51"/>
                      </a:lnTo>
                      <a:lnTo>
                        <a:pt x="135" y="49"/>
                      </a:lnTo>
                      <a:lnTo>
                        <a:pt x="134" y="49"/>
                      </a:lnTo>
                      <a:lnTo>
                        <a:pt x="133" y="48"/>
                      </a:lnTo>
                      <a:lnTo>
                        <a:pt x="132" y="47"/>
                      </a:lnTo>
                      <a:lnTo>
                        <a:pt x="131" y="46"/>
                      </a:lnTo>
                      <a:lnTo>
                        <a:pt x="129" y="46"/>
                      </a:lnTo>
                      <a:lnTo>
                        <a:pt x="128" y="46"/>
                      </a:lnTo>
                      <a:lnTo>
                        <a:pt x="87" y="46"/>
                      </a:lnTo>
                      <a:lnTo>
                        <a:pt x="79" y="31"/>
                      </a:lnTo>
                      <a:lnTo>
                        <a:pt x="80" y="30"/>
                      </a:lnTo>
                      <a:lnTo>
                        <a:pt x="81" y="28"/>
                      </a:lnTo>
                      <a:lnTo>
                        <a:pt x="81" y="26"/>
                      </a:lnTo>
                      <a:lnTo>
                        <a:pt x="81" y="24"/>
                      </a:lnTo>
                      <a:lnTo>
                        <a:pt x="81" y="22"/>
                      </a:lnTo>
                      <a:lnTo>
                        <a:pt x="81" y="20"/>
                      </a:lnTo>
                      <a:lnTo>
                        <a:pt x="81" y="18"/>
                      </a:lnTo>
                      <a:lnTo>
                        <a:pt x="81" y="16"/>
                      </a:lnTo>
                      <a:lnTo>
                        <a:pt x="80" y="14"/>
                      </a:lnTo>
                      <a:lnTo>
                        <a:pt x="79" y="13"/>
                      </a:lnTo>
                      <a:lnTo>
                        <a:pt x="79" y="11"/>
                      </a:lnTo>
                      <a:lnTo>
                        <a:pt x="78" y="9"/>
                      </a:lnTo>
                      <a:lnTo>
                        <a:pt x="76" y="8"/>
                      </a:lnTo>
                      <a:lnTo>
                        <a:pt x="75" y="6"/>
                      </a:lnTo>
                      <a:lnTo>
                        <a:pt x="73" y="5"/>
                      </a:lnTo>
                      <a:lnTo>
                        <a:pt x="72" y="4"/>
                      </a:lnTo>
                      <a:lnTo>
                        <a:pt x="70" y="3"/>
                      </a:lnTo>
                      <a:lnTo>
                        <a:pt x="68" y="2"/>
                      </a:lnTo>
                      <a:lnTo>
                        <a:pt x="67" y="1"/>
                      </a:lnTo>
                      <a:lnTo>
                        <a:pt x="64" y="1"/>
                      </a:lnTo>
                      <a:lnTo>
                        <a:pt x="62" y="0"/>
                      </a:lnTo>
                      <a:lnTo>
                        <a:pt x="60" y="0"/>
                      </a:lnTo>
                      <a:lnTo>
                        <a:pt x="58" y="0"/>
                      </a:lnTo>
                      <a:lnTo>
                        <a:pt x="56" y="0"/>
                      </a:lnTo>
                      <a:lnTo>
                        <a:pt x="54" y="1"/>
                      </a:lnTo>
                      <a:lnTo>
                        <a:pt x="52" y="1"/>
                      </a:lnTo>
                      <a:lnTo>
                        <a:pt x="49" y="2"/>
                      </a:lnTo>
                      <a:lnTo>
                        <a:pt x="47" y="3"/>
                      </a:lnTo>
                      <a:lnTo>
                        <a:pt x="45" y="4"/>
                      </a:lnTo>
                      <a:lnTo>
                        <a:pt x="44" y="6"/>
                      </a:lnTo>
                      <a:lnTo>
                        <a:pt x="42" y="8"/>
                      </a:lnTo>
                      <a:lnTo>
                        <a:pt x="41" y="9"/>
                      </a:lnTo>
                      <a:lnTo>
                        <a:pt x="39" y="12"/>
                      </a:lnTo>
                      <a:lnTo>
                        <a:pt x="38" y="14"/>
                      </a:lnTo>
                      <a:lnTo>
                        <a:pt x="38" y="16"/>
                      </a:lnTo>
                    </a:path>
                  </a:pathLst>
                </a:custGeom>
                <a:solidFill>
                  <a:srgbClr val="F39FD1"/>
                </a:solidFill>
                <a:ln w="1270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804838" name="Freeform 102"/>
              <p:cNvSpPr>
                <a:spLocks/>
              </p:cNvSpPr>
              <p:nvPr/>
            </p:nvSpPr>
            <p:spPr bwMode="auto">
              <a:xfrm>
                <a:off x="2364" y="2618"/>
                <a:ext cx="200" cy="291"/>
              </a:xfrm>
              <a:custGeom>
                <a:avLst/>
                <a:gdLst/>
                <a:ahLst/>
                <a:cxnLst>
                  <a:cxn ang="0">
                    <a:pos x="199" y="263"/>
                  </a:cxn>
                  <a:cxn ang="0">
                    <a:pos x="184" y="263"/>
                  </a:cxn>
                  <a:cxn ang="0">
                    <a:pos x="158" y="229"/>
                  </a:cxn>
                  <a:cxn ang="0">
                    <a:pos x="121" y="169"/>
                  </a:cxn>
                  <a:cxn ang="0">
                    <a:pos x="111" y="141"/>
                  </a:cxn>
                  <a:cxn ang="0">
                    <a:pos x="114" y="123"/>
                  </a:cxn>
                  <a:cxn ang="0">
                    <a:pos x="123" y="119"/>
                  </a:cxn>
                  <a:cxn ang="0">
                    <a:pos x="136" y="129"/>
                  </a:cxn>
                  <a:cxn ang="0">
                    <a:pos x="155" y="140"/>
                  </a:cxn>
                  <a:cxn ang="0">
                    <a:pos x="164" y="140"/>
                  </a:cxn>
                  <a:cxn ang="0">
                    <a:pos x="165" y="134"/>
                  </a:cxn>
                  <a:cxn ang="0">
                    <a:pos x="156" y="123"/>
                  </a:cxn>
                  <a:cxn ang="0">
                    <a:pos x="135" y="108"/>
                  </a:cxn>
                  <a:cxn ang="0">
                    <a:pos x="126" y="86"/>
                  </a:cxn>
                  <a:cxn ang="0">
                    <a:pos x="123" y="69"/>
                  </a:cxn>
                  <a:cxn ang="0">
                    <a:pos x="113" y="56"/>
                  </a:cxn>
                  <a:cxn ang="0">
                    <a:pos x="109" y="48"/>
                  </a:cxn>
                  <a:cxn ang="0">
                    <a:pos x="114" y="36"/>
                  </a:cxn>
                  <a:cxn ang="0">
                    <a:pos x="119" y="24"/>
                  </a:cxn>
                  <a:cxn ang="0">
                    <a:pos x="115" y="9"/>
                  </a:cxn>
                  <a:cxn ang="0">
                    <a:pos x="105" y="1"/>
                  </a:cxn>
                  <a:cxn ang="0">
                    <a:pos x="90" y="3"/>
                  </a:cxn>
                  <a:cxn ang="0">
                    <a:pos x="84" y="13"/>
                  </a:cxn>
                  <a:cxn ang="0">
                    <a:pos x="84" y="23"/>
                  </a:cxn>
                  <a:cxn ang="0">
                    <a:pos x="88" y="35"/>
                  </a:cxn>
                  <a:cxn ang="0">
                    <a:pos x="88" y="46"/>
                  </a:cxn>
                  <a:cxn ang="0">
                    <a:pos x="78" y="56"/>
                  </a:cxn>
                  <a:cxn ang="0">
                    <a:pos x="65" y="64"/>
                  </a:cxn>
                  <a:cxn ang="0">
                    <a:pos x="55" y="75"/>
                  </a:cxn>
                  <a:cxn ang="0">
                    <a:pos x="46" y="99"/>
                  </a:cxn>
                  <a:cxn ang="0">
                    <a:pos x="41" y="121"/>
                  </a:cxn>
                  <a:cxn ang="0">
                    <a:pos x="40" y="145"/>
                  </a:cxn>
                  <a:cxn ang="0">
                    <a:pos x="41" y="158"/>
                  </a:cxn>
                  <a:cxn ang="0">
                    <a:pos x="49" y="161"/>
                  </a:cxn>
                  <a:cxn ang="0">
                    <a:pos x="53" y="158"/>
                  </a:cxn>
                  <a:cxn ang="0">
                    <a:pos x="53" y="133"/>
                  </a:cxn>
                  <a:cxn ang="0">
                    <a:pos x="55" y="116"/>
                  </a:cxn>
                  <a:cxn ang="0">
                    <a:pos x="64" y="109"/>
                  </a:cxn>
                  <a:cxn ang="0">
                    <a:pos x="70" y="114"/>
                  </a:cxn>
                  <a:cxn ang="0">
                    <a:pos x="68" y="140"/>
                  </a:cxn>
                  <a:cxn ang="0">
                    <a:pos x="61" y="166"/>
                  </a:cxn>
                  <a:cxn ang="0">
                    <a:pos x="53" y="196"/>
                  </a:cxn>
                  <a:cxn ang="0">
                    <a:pos x="33" y="225"/>
                  </a:cxn>
                  <a:cxn ang="0">
                    <a:pos x="8" y="255"/>
                  </a:cxn>
                  <a:cxn ang="0">
                    <a:pos x="0" y="271"/>
                  </a:cxn>
                  <a:cxn ang="0">
                    <a:pos x="19" y="290"/>
                  </a:cxn>
                  <a:cxn ang="0">
                    <a:pos x="33" y="288"/>
                  </a:cxn>
                  <a:cxn ang="0">
                    <a:pos x="23" y="275"/>
                  </a:cxn>
                  <a:cxn ang="0">
                    <a:pos x="30" y="259"/>
                  </a:cxn>
                  <a:cxn ang="0">
                    <a:pos x="61" y="223"/>
                  </a:cxn>
                  <a:cxn ang="0">
                    <a:pos x="84" y="196"/>
                  </a:cxn>
                  <a:cxn ang="0">
                    <a:pos x="95" y="190"/>
                  </a:cxn>
                  <a:cxn ang="0">
                    <a:pos x="109" y="199"/>
                  </a:cxn>
                  <a:cxn ang="0">
                    <a:pos x="141" y="243"/>
                  </a:cxn>
                  <a:cxn ang="0">
                    <a:pos x="168" y="280"/>
                  </a:cxn>
                  <a:cxn ang="0">
                    <a:pos x="178" y="283"/>
                  </a:cxn>
                  <a:cxn ang="0">
                    <a:pos x="191" y="273"/>
                  </a:cxn>
                </a:cxnLst>
                <a:rect l="0" t="0" r="r" b="b"/>
                <a:pathLst>
                  <a:path w="200" h="291">
                    <a:moveTo>
                      <a:pt x="198" y="268"/>
                    </a:moveTo>
                    <a:lnTo>
                      <a:pt x="199" y="263"/>
                    </a:lnTo>
                    <a:lnTo>
                      <a:pt x="191" y="264"/>
                    </a:lnTo>
                    <a:lnTo>
                      <a:pt x="184" y="263"/>
                    </a:lnTo>
                    <a:lnTo>
                      <a:pt x="174" y="255"/>
                    </a:lnTo>
                    <a:lnTo>
                      <a:pt x="158" y="229"/>
                    </a:lnTo>
                    <a:lnTo>
                      <a:pt x="134" y="190"/>
                    </a:lnTo>
                    <a:lnTo>
                      <a:pt x="121" y="169"/>
                    </a:lnTo>
                    <a:lnTo>
                      <a:pt x="113" y="151"/>
                    </a:lnTo>
                    <a:lnTo>
                      <a:pt x="111" y="141"/>
                    </a:lnTo>
                    <a:lnTo>
                      <a:pt x="111" y="130"/>
                    </a:lnTo>
                    <a:lnTo>
                      <a:pt x="114" y="123"/>
                    </a:lnTo>
                    <a:lnTo>
                      <a:pt x="119" y="119"/>
                    </a:lnTo>
                    <a:lnTo>
                      <a:pt x="123" y="119"/>
                    </a:lnTo>
                    <a:lnTo>
                      <a:pt x="128" y="121"/>
                    </a:lnTo>
                    <a:lnTo>
                      <a:pt x="136" y="129"/>
                    </a:lnTo>
                    <a:lnTo>
                      <a:pt x="148" y="136"/>
                    </a:lnTo>
                    <a:lnTo>
                      <a:pt x="155" y="140"/>
                    </a:lnTo>
                    <a:lnTo>
                      <a:pt x="160" y="141"/>
                    </a:lnTo>
                    <a:lnTo>
                      <a:pt x="164" y="140"/>
                    </a:lnTo>
                    <a:lnTo>
                      <a:pt x="166" y="136"/>
                    </a:lnTo>
                    <a:lnTo>
                      <a:pt x="165" y="134"/>
                    </a:lnTo>
                    <a:lnTo>
                      <a:pt x="164" y="130"/>
                    </a:lnTo>
                    <a:lnTo>
                      <a:pt x="156" y="123"/>
                    </a:lnTo>
                    <a:lnTo>
                      <a:pt x="143" y="114"/>
                    </a:lnTo>
                    <a:lnTo>
                      <a:pt x="135" y="108"/>
                    </a:lnTo>
                    <a:lnTo>
                      <a:pt x="130" y="99"/>
                    </a:lnTo>
                    <a:lnTo>
                      <a:pt x="126" y="86"/>
                    </a:lnTo>
                    <a:lnTo>
                      <a:pt x="125" y="74"/>
                    </a:lnTo>
                    <a:lnTo>
                      <a:pt x="123" y="69"/>
                    </a:lnTo>
                    <a:lnTo>
                      <a:pt x="119" y="63"/>
                    </a:lnTo>
                    <a:lnTo>
                      <a:pt x="113" y="56"/>
                    </a:lnTo>
                    <a:lnTo>
                      <a:pt x="109" y="53"/>
                    </a:lnTo>
                    <a:lnTo>
                      <a:pt x="109" y="48"/>
                    </a:lnTo>
                    <a:lnTo>
                      <a:pt x="111" y="40"/>
                    </a:lnTo>
                    <a:lnTo>
                      <a:pt x="114" y="36"/>
                    </a:lnTo>
                    <a:lnTo>
                      <a:pt x="116" y="31"/>
                    </a:lnTo>
                    <a:lnTo>
                      <a:pt x="119" y="24"/>
                    </a:lnTo>
                    <a:lnTo>
                      <a:pt x="116" y="15"/>
                    </a:lnTo>
                    <a:lnTo>
                      <a:pt x="115" y="9"/>
                    </a:lnTo>
                    <a:lnTo>
                      <a:pt x="111" y="4"/>
                    </a:lnTo>
                    <a:lnTo>
                      <a:pt x="105" y="1"/>
                    </a:lnTo>
                    <a:lnTo>
                      <a:pt x="96" y="0"/>
                    </a:lnTo>
                    <a:lnTo>
                      <a:pt x="90" y="3"/>
                    </a:lnTo>
                    <a:lnTo>
                      <a:pt x="86" y="6"/>
                    </a:lnTo>
                    <a:lnTo>
                      <a:pt x="84" y="13"/>
                    </a:lnTo>
                    <a:lnTo>
                      <a:pt x="83" y="18"/>
                    </a:lnTo>
                    <a:lnTo>
                      <a:pt x="84" y="23"/>
                    </a:lnTo>
                    <a:lnTo>
                      <a:pt x="86" y="30"/>
                    </a:lnTo>
                    <a:lnTo>
                      <a:pt x="88" y="35"/>
                    </a:lnTo>
                    <a:lnTo>
                      <a:pt x="89" y="40"/>
                    </a:lnTo>
                    <a:lnTo>
                      <a:pt x="88" y="46"/>
                    </a:lnTo>
                    <a:lnTo>
                      <a:pt x="84" y="51"/>
                    </a:lnTo>
                    <a:lnTo>
                      <a:pt x="78" y="56"/>
                    </a:lnTo>
                    <a:lnTo>
                      <a:pt x="70" y="60"/>
                    </a:lnTo>
                    <a:lnTo>
                      <a:pt x="65" y="64"/>
                    </a:lnTo>
                    <a:lnTo>
                      <a:pt x="60" y="69"/>
                    </a:lnTo>
                    <a:lnTo>
                      <a:pt x="55" y="75"/>
                    </a:lnTo>
                    <a:lnTo>
                      <a:pt x="50" y="86"/>
                    </a:lnTo>
                    <a:lnTo>
                      <a:pt x="46" y="99"/>
                    </a:lnTo>
                    <a:lnTo>
                      <a:pt x="43" y="109"/>
                    </a:lnTo>
                    <a:lnTo>
                      <a:pt x="41" y="121"/>
                    </a:lnTo>
                    <a:lnTo>
                      <a:pt x="40" y="136"/>
                    </a:lnTo>
                    <a:lnTo>
                      <a:pt x="40" y="145"/>
                    </a:lnTo>
                    <a:lnTo>
                      <a:pt x="40" y="153"/>
                    </a:lnTo>
                    <a:lnTo>
                      <a:pt x="41" y="158"/>
                    </a:lnTo>
                    <a:lnTo>
                      <a:pt x="44" y="160"/>
                    </a:lnTo>
                    <a:lnTo>
                      <a:pt x="49" y="161"/>
                    </a:lnTo>
                    <a:lnTo>
                      <a:pt x="51" y="160"/>
                    </a:lnTo>
                    <a:lnTo>
                      <a:pt x="53" y="158"/>
                    </a:lnTo>
                    <a:lnTo>
                      <a:pt x="53" y="148"/>
                    </a:lnTo>
                    <a:lnTo>
                      <a:pt x="53" y="133"/>
                    </a:lnTo>
                    <a:lnTo>
                      <a:pt x="54" y="123"/>
                    </a:lnTo>
                    <a:lnTo>
                      <a:pt x="55" y="116"/>
                    </a:lnTo>
                    <a:lnTo>
                      <a:pt x="59" y="110"/>
                    </a:lnTo>
                    <a:lnTo>
                      <a:pt x="64" y="109"/>
                    </a:lnTo>
                    <a:lnTo>
                      <a:pt x="69" y="110"/>
                    </a:lnTo>
                    <a:lnTo>
                      <a:pt x="70" y="114"/>
                    </a:lnTo>
                    <a:lnTo>
                      <a:pt x="69" y="125"/>
                    </a:lnTo>
                    <a:lnTo>
                      <a:pt x="68" y="140"/>
                    </a:lnTo>
                    <a:lnTo>
                      <a:pt x="65" y="154"/>
                    </a:lnTo>
                    <a:lnTo>
                      <a:pt x="61" y="166"/>
                    </a:lnTo>
                    <a:lnTo>
                      <a:pt x="58" y="183"/>
                    </a:lnTo>
                    <a:lnTo>
                      <a:pt x="53" y="196"/>
                    </a:lnTo>
                    <a:lnTo>
                      <a:pt x="41" y="214"/>
                    </a:lnTo>
                    <a:lnTo>
                      <a:pt x="33" y="225"/>
                    </a:lnTo>
                    <a:lnTo>
                      <a:pt x="18" y="243"/>
                    </a:lnTo>
                    <a:lnTo>
                      <a:pt x="8" y="255"/>
                    </a:lnTo>
                    <a:lnTo>
                      <a:pt x="0" y="266"/>
                    </a:lnTo>
                    <a:lnTo>
                      <a:pt x="0" y="271"/>
                    </a:lnTo>
                    <a:lnTo>
                      <a:pt x="8" y="280"/>
                    </a:lnTo>
                    <a:lnTo>
                      <a:pt x="19" y="290"/>
                    </a:lnTo>
                    <a:lnTo>
                      <a:pt x="30" y="290"/>
                    </a:lnTo>
                    <a:lnTo>
                      <a:pt x="33" y="288"/>
                    </a:lnTo>
                    <a:lnTo>
                      <a:pt x="28" y="281"/>
                    </a:lnTo>
                    <a:lnTo>
                      <a:pt x="23" y="275"/>
                    </a:lnTo>
                    <a:lnTo>
                      <a:pt x="23" y="270"/>
                    </a:lnTo>
                    <a:lnTo>
                      <a:pt x="30" y="259"/>
                    </a:lnTo>
                    <a:lnTo>
                      <a:pt x="43" y="246"/>
                    </a:lnTo>
                    <a:lnTo>
                      <a:pt x="61" y="223"/>
                    </a:lnTo>
                    <a:lnTo>
                      <a:pt x="78" y="203"/>
                    </a:lnTo>
                    <a:lnTo>
                      <a:pt x="84" y="196"/>
                    </a:lnTo>
                    <a:lnTo>
                      <a:pt x="88" y="191"/>
                    </a:lnTo>
                    <a:lnTo>
                      <a:pt x="95" y="190"/>
                    </a:lnTo>
                    <a:lnTo>
                      <a:pt x="101" y="194"/>
                    </a:lnTo>
                    <a:lnTo>
                      <a:pt x="109" y="199"/>
                    </a:lnTo>
                    <a:lnTo>
                      <a:pt x="124" y="219"/>
                    </a:lnTo>
                    <a:lnTo>
                      <a:pt x="141" y="243"/>
                    </a:lnTo>
                    <a:lnTo>
                      <a:pt x="158" y="266"/>
                    </a:lnTo>
                    <a:lnTo>
                      <a:pt x="168" y="280"/>
                    </a:lnTo>
                    <a:lnTo>
                      <a:pt x="171" y="283"/>
                    </a:lnTo>
                    <a:lnTo>
                      <a:pt x="178" y="283"/>
                    </a:lnTo>
                    <a:lnTo>
                      <a:pt x="184" y="278"/>
                    </a:lnTo>
                    <a:lnTo>
                      <a:pt x="191" y="273"/>
                    </a:lnTo>
                    <a:lnTo>
                      <a:pt x="198" y="268"/>
                    </a:lnTo>
                  </a:path>
                </a:pathLst>
              </a:custGeom>
              <a:solidFill>
                <a:srgbClr val="CECECE"/>
              </a:solidFill>
              <a:ln w="25400" cap="rnd" cmpd="sng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23" name="Group 103"/>
              <p:cNvGrpSpPr>
                <a:grpSpLocks/>
              </p:cNvGrpSpPr>
              <p:nvPr/>
            </p:nvGrpSpPr>
            <p:grpSpPr bwMode="auto">
              <a:xfrm>
                <a:off x="1801" y="2608"/>
                <a:ext cx="259" cy="310"/>
                <a:chOff x="1801" y="2608"/>
                <a:chExt cx="259" cy="310"/>
              </a:xfrm>
            </p:grpSpPr>
            <p:grpSp>
              <p:nvGrpSpPr>
                <p:cNvPr id="24" name="Group 104"/>
                <p:cNvGrpSpPr>
                  <a:grpSpLocks/>
                </p:cNvGrpSpPr>
                <p:nvPr/>
              </p:nvGrpSpPr>
              <p:grpSpPr bwMode="auto">
                <a:xfrm>
                  <a:off x="1801" y="2608"/>
                  <a:ext cx="259" cy="310"/>
                  <a:chOff x="1801" y="2608"/>
                  <a:chExt cx="259" cy="310"/>
                </a:xfrm>
              </p:grpSpPr>
              <p:sp>
                <p:nvSpPr>
                  <p:cNvPr id="2804841" name="AutoShape 105"/>
                  <p:cNvSpPr>
                    <a:spLocks noChangeArrowheads="1"/>
                  </p:cNvSpPr>
                  <p:nvPr/>
                </p:nvSpPr>
                <p:spPr bwMode="auto">
                  <a:xfrm>
                    <a:off x="1801" y="2658"/>
                    <a:ext cx="259" cy="260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804842" name="AutoShape 106"/>
                  <p:cNvSpPr>
                    <a:spLocks noChangeArrowheads="1"/>
                  </p:cNvSpPr>
                  <p:nvPr/>
                </p:nvSpPr>
                <p:spPr bwMode="auto">
                  <a:xfrm>
                    <a:off x="1864" y="2608"/>
                    <a:ext cx="196" cy="46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2804843" name="Oval 107"/>
                <p:cNvSpPr>
                  <a:spLocks noChangeArrowheads="1"/>
                </p:cNvSpPr>
                <p:nvPr/>
              </p:nvSpPr>
              <p:spPr bwMode="auto">
                <a:xfrm>
                  <a:off x="1883" y="2634"/>
                  <a:ext cx="27" cy="8"/>
                </a:xfrm>
                <a:prstGeom prst="ellips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04844" name="AutoShape 108"/>
                <p:cNvSpPr>
                  <a:spLocks noChangeArrowheads="1"/>
                </p:cNvSpPr>
                <p:nvPr/>
              </p:nvSpPr>
              <p:spPr bwMode="auto">
                <a:xfrm>
                  <a:off x="1832" y="2782"/>
                  <a:ext cx="137" cy="55"/>
                </a:xfrm>
                <a:prstGeom prst="octagon">
                  <a:avLst>
                    <a:gd name="adj" fmla="val 29282"/>
                  </a:avLst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25" name="Group 109"/>
            <p:cNvGrpSpPr>
              <a:grpSpLocks/>
            </p:cNvGrpSpPr>
            <p:nvPr/>
          </p:nvGrpSpPr>
          <p:grpSpPr bwMode="auto">
            <a:xfrm>
              <a:off x="1577" y="2932"/>
              <a:ext cx="206" cy="310"/>
              <a:chOff x="1577" y="2932"/>
              <a:chExt cx="206" cy="310"/>
            </a:xfrm>
          </p:grpSpPr>
          <p:sp>
            <p:nvSpPr>
              <p:cNvPr id="2804846" name="AutoShape 110"/>
              <p:cNvSpPr>
                <a:spLocks noChangeArrowheads="1"/>
              </p:cNvSpPr>
              <p:nvPr/>
            </p:nvSpPr>
            <p:spPr bwMode="auto">
              <a:xfrm>
                <a:off x="1577" y="2982"/>
                <a:ext cx="206" cy="260"/>
              </a:xfrm>
              <a:prstGeom prst="cube">
                <a:avLst>
                  <a:gd name="adj" fmla="val 24995"/>
                </a:avLst>
              </a:prstGeom>
              <a:solidFill>
                <a:srgbClr val="00FF00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847" name="AutoShape 111"/>
              <p:cNvSpPr>
                <a:spLocks noChangeArrowheads="1"/>
              </p:cNvSpPr>
              <p:nvPr/>
            </p:nvSpPr>
            <p:spPr bwMode="auto">
              <a:xfrm>
                <a:off x="1625" y="2932"/>
                <a:ext cx="158" cy="46"/>
              </a:xfrm>
              <a:prstGeom prst="cube">
                <a:avLst>
                  <a:gd name="adj" fmla="val 24995"/>
                </a:avLst>
              </a:prstGeom>
              <a:solidFill>
                <a:srgbClr val="00FF00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848" name="AutoShape 112"/>
              <p:cNvSpPr>
                <a:spLocks noChangeArrowheads="1"/>
              </p:cNvSpPr>
              <p:nvPr/>
            </p:nvSpPr>
            <p:spPr bwMode="auto">
              <a:xfrm>
                <a:off x="1616" y="3003"/>
                <a:ext cx="108" cy="15"/>
              </a:xfrm>
              <a:prstGeom prst="parallelogram">
                <a:avLst>
                  <a:gd name="adj" fmla="val 179967"/>
                </a:avLst>
              </a:prstGeom>
              <a:solidFill>
                <a:srgbClr val="00FF00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6" name="Group 113"/>
            <p:cNvGrpSpPr>
              <a:grpSpLocks/>
            </p:cNvGrpSpPr>
            <p:nvPr/>
          </p:nvGrpSpPr>
          <p:grpSpPr bwMode="auto">
            <a:xfrm>
              <a:off x="2095" y="2973"/>
              <a:ext cx="203" cy="257"/>
              <a:chOff x="2095" y="2973"/>
              <a:chExt cx="203" cy="257"/>
            </a:xfrm>
          </p:grpSpPr>
          <p:sp>
            <p:nvSpPr>
              <p:cNvPr id="2804850" name="Freeform 114"/>
              <p:cNvSpPr>
                <a:spLocks/>
              </p:cNvSpPr>
              <p:nvPr/>
            </p:nvSpPr>
            <p:spPr bwMode="auto">
              <a:xfrm>
                <a:off x="2224" y="3090"/>
                <a:ext cx="62" cy="140"/>
              </a:xfrm>
              <a:custGeom>
                <a:avLst/>
                <a:gdLst/>
                <a:ahLst/>
                <a:cxnLst>
                  <a:cxn ang="0">
                    <a:pos x="44" y="0"/>
                  </a:cxn>
                  <a:cxn ang="0">
                    <a:pos x="61" y="0"/>
                  </a:cxn>
                  <a:cxn ang="0">
                    <a:pos x="17" y="139"/>
                  </a:cxn>
                  <a:cxn ang="0">
                    <a:pos x="0" y="139"/>
                  </a:cxn>
                  <a:cxn ang="0">
                    <a:pos x="44" y="0"/>
                  </a:cxn>
                </a:cxnLst>
                <a:rect l="0" t="0" r="r" b="b"/>
                <a:pathLst>
                  <a:path w="62" h="140">
                    <a:moveTo>
                      <a:pt x="44" y="0"/>
                    </a:moveTo>
                    <a:lnTo>
                      <a:pt x="61" y="0"/>
                    </a:lnTo>
                    <a:lnTo>
                      <a:pt x="17" y="139"/>
                    </a:lnTo>
                    <a:lnTo>
                      <a:pt x="0" y="139"/>
                    </a:lnTo>
                    <a:lnTo>
                      <a:pt x="44" y="0"/>
                    </a:lnTo>
                  </a:path>
                </a:pathLst>
              </a:custGeom>
              <a:solidFill>
                <a:srgbClr val="F39FD1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851" name="Rectangle 115"/>
              <p:cNvSpPr>
                <a:spLocks noChangeArrowheads="1"/>
              </p:cNvSpPr>
              <p:nvPr/>
            </p:nvSpPr>
            <p:spPr bwMode="auto">
              <a:xfrm>
                <a:off x="2221" y="3090"/>
                <a:ext cx="77" cy="12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852" name="Rectangle 116"/>
              <p:cNvSpPr>
                <a:spLocks noChangeArrowheads="1"/>
              </p:cNvSpPr>
              <p:nvPr/>
            </p:nvSpPr>
            <p:spPr bwMode="auto">
              <a:xfrm>
                <a:off x="2227" y="3148"/>
                <a:ext cx="58" cy="12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853" name="Rectangle 117"/>
              <p:cNvSpPr>
                <a:spLocks noChangeArrowheads="1"/>
              </p:cNvSpPr>
              <p:nvPr/>
            </p:nvSpPr>
            <p:spPr bwMode="auto">
              <a:xfrm>
                <a:off x="2096" y="3148"/>
                <a:ext cx="74" cy="7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854" name="Oval 118"/>
              <p:cNvSpPr>
                <a:spLocks noChangeArrowheads="1"/>
              </p:cNvSpPr>
              <p:nvPr/>
            </p:nvSpPr>
            <p:spPr bwMode="auto">
              <a:xfrm>
                <a:off x="2156" y="2973"/>
                <a:ext cx="22" cy="25"/>
              </a:xfrm>
              <a:prstGeom prst="ellipse">
                <a:avLst/>
              </a:prstGeom>
              <a:solidFill>
                <a:srgbClr val="F39FD1"/>
              </a:solidFill>
              <a:ln w="254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855" name="Freeform 119"/>
              <p:cNvSpPr>
                <a:spLocks/>
              </p:cNvSpPr>
              <p:nvPr/>
            </p:nvSpPr>
            <p:spPr bwMode="auto">
              <a:xfrm>
                <a:off x="2095" y="3017"/>
                <a:ext cx="139" cy="213"/>
              </a:xfrm>
              <a:custGeom>
                <a:avLst/>
                <a:gdLst/>
                <a:ahLst/>
                <a:cxnLst>
                  <a:cxn ang="0">
                    <a:pos x="1" y="98"/>
                  </a:cxn>
                  <a:cxn ang="0">
                    <a:pos x="1" y="101"/>
                  </a:cxn>
                  <a:cxn ang="0">
                    <a:pos x="0" y="104"/>
                  </a:cxn>
                  <a:cxn ang="0">
                    <a:pos x="0" y="108"/>
                  </a:cxn>
                  <a:cxn ang="0">
                    <a:pos x="1" y="111"/>
                  </a:cxn>
                  <a:cxn ang="0">
                    <a:pos x="3" y="114"/>
                  </a:cxn>
                  <a:cxn ang="0">
                    <a:pos x="6" y="117"/>
                  </a:cxn>
                  <a:cxn ang="0">
                    <a:pos x="9" y="119"/>
                  </a:cxn>
                  <a:cxn ang="0">
                    <a:pos x="11" y="119"/>
                  </a:cxn>
                  <a:cxn ang="0">
                    <a:pos x="15" y="119"/>
                  </a:cxn>
                  <a:cxn ang="0">
                    <a:pos x="90" y="212"/>
                  </a:cxn>
                  <a:cxn ang="0">
                    <a:pos x="114" y="102"/>
                  </a:cxn>
                  <a:cxn ang="0">
                    <a:pos x="113" y="99"/>
                  </a:cxn>
                  <a:cxn ang="0">
                    <a:pos x="112" y="98"/>
                  </a:cxn>
                  <a:cxn ang="0">
                    <a:pos x="110" y="96"/>
                  </a:cxn>
                  <a:cxn ang="0">
                    <a:pos x="108" y="94"/>
                  </a:cxn>
                  <a:cxn ang="0">
                    <a:pos x="106" y="93"/>
                  </a:cxn>
                  <a:cxn ang="0">
                    <a:pos x="103" y="93"/>
                  </a:cxn>
                  <a:cxn ang="0">
                    <a:pos x="100" y="93"/>
                  </a:cxn>
                  <a:cxn ang="0">
                    <a:pos x="98" y="93"/>
                  </a:cxn>
                  <a:cxn ang="0">
                    <a:pos x="67" y="54"/>
                  </a:cxn>
                  <a:cxn ang="0">
                    <a:pos x="128" y="67"/>
                  </a:cxn>
                  <a:cxn ang="0">
                    <a:pos x="131" y="66"/>
                  </a:cxn>
                  <a:cxn ang="0">
                    <a:pos x="132" y="66"/>
                  </a:cxn>
                  <a:cxn ang="0">
                    <a:pos x="135" y="64"/>
                  </a:cxn>
                  <a:cxn ang="0">
                    <a:pos x="137" y="62"/>
                  </a:cxn>
                  <a:cxn ang="0">
                    <a:pos x="137" y="59"/>
                  </a:cxn>
                  <a:cxn ang="0">
                    <a:pos x="138" y="56"/>
                  </a:cxn>
                  <a:cxn ang="0">
                    <a:pos x="137" y="53"/>
                  </a:cxn>
                  <a:cxn ang="0">
                    <a:pos x="136" y="51"/>
                  </a:cxn>
                  <a:cxn ang="0">
                    <a:pos x="134" y="49"/>
                  </a:cxn>
                  <a:cxn ang="0">
                    <a:pos x="132" y="47"/>
                  </a:cxn>
                  <a:cxn ang="0">
                    <a:pos x="129" y="46"/>
                  </a:cxn>
                  <a:cxn ang="0">
                    <a:pos x="87" y="46"/>
                  </a:cxn>
                  <a:cxn ang="0">
                    <a:pos x="80" y="30"/>
                  </a:cxn>
                  <a:cxn ang="0">
                    <a:pos x="81" y="26"/>
                  </a:cxn>
                  <a:cxn ang="0">
                    <a:pos x="81" y="22"/>
                  </a:cxn>
                  <a:cxn ang="0">
                    <a:pos x="81" y="18"/>
                  </a:cxn>
                  <a:cxn ang="0">
                    <a:pos x="80" y="14"/>
                  </a:cxn>
                  <a:cxn ang="0">
                    <a:pos x="79" y="11"/>
                  </a:cxn>
                  <a:cxn ang="0">
                    <a:pos x="76" y="8"/>
                  </a:cxn>
                  <a:cxn ang="0">
                    <a:pos x="73" y="5"/>
                  </a:cxn>
                  <a:cxn ang="0">
                    <a:pos x="70" y="3"/>
                  </a:cxn>
                  <a:cxn ang="0">
                    <a:pos x="67" y="1"/>
                  </a:cxn>
                  <a:cxn ang="0">
                    <a:pos x="62" y="0"/>
                  </a:cxn>
                  <a:cxn ang="0">
                    <a:pos x="58" y="0"/>
                  </a:cxn>
                  <a:cxn ang="0">
                    <a:pos x="54" y="1"/>
                  </a:cxn>
                  <a:cxn ang="0">
                    <a:pos x="49" y="2"/>
                  </a:cxn>
                  <a:cxn ang="0">
                    <a:pos x="45" y="4"/>
                  </a:cxn>
                  <a:cxn ang="0">
                    <a:pos x="42" y="8"/>
                  </a:cxn>
                  <a:cxn ang="0">
                    <a:pos x="39" y="12"/>
                  </a:cxn>
                  <a:cxn ang="0">
                    <a:pos x="38" y="16"/>
                  </a:cxn>
                </a:cxnLst>
                <a:rect l="0" t="0" r="r" b="b"/>
                <a:pathLst>
                  <a:path w="139" h="213">
                    <a:moveTo>
                      <a:pt x="38" y="16"/>
                    </a:moveTo>
                    <a:lnTo>
                      <a:pt x="1" y="98"/>
                    </a:lnTo>
                    <a:lnTo>
                      <a:pt x="1" y="99"/>
                    </a:lnTo>
                    <a:lnTo>
                      <a:pt x="1" y="101"/>
                    </a:lnTo>
                    <a:lnTo>
                      <a:pt x="0" y="102"/>
                    </a:lnTo>
                    <a:lnTo>
                      <a:pt x="0" y="104"/>
                    </a:lnTo>
                    <a:lnTo>
                      <a:pt x="0" y="106"/>
                    </a:lnTo>
                    <a:lnTo>
                      <a:pt x="0" y="108"/>
                    </a:lnTo>
                    <a:lnTo>
                      <a:pt x="1" y="109"/>
                    </a:lnTo>
                    <a:lnTo>
                      <a:pt x="1" y="111"/>
                    </a:lnTo>
                    <a:lnTo>
                      <a:pt x="2" y="113"/>
                    </a:lnTo>
                    <a:lnTo>
                      <a:pt x="3" y="114"/>
                    </a:lnTo>
                    <a:lnTo>
                      <a:pt x="4" y="116"/>
                    </a:lnTo>
                    <a:lnTo>
                      <a:pt x="6" y="117"/>
                    </a:lnTo>
                    <a:lnTo>
                      <a:pt x="7" y="118"/>
                    </a:lnTo>
                    <a:lnTo>
                      <a:pt x="9" y="119"/>
                    </a:lnTo>
                    <a:lnTo>
                      <a:pt x="10" y="119"/>
                    </a:lnTo>
                    <a:lnTo>
                      <a:pt x="11" y="119"/>
                    </a:lnTo>
                    <a:lnTo>
                      <a:pt x="13" y="119"/>
                    </a:lnTo>
                    <a:lnTo>
                      <a:pt x="15" y="119"/>
                    </a:lnTo>
                    <a:lnTo>
                      <a:pt x="90" y="119"/>
                    </a:lnTo>
                    <a:lnTo>
                      <a:pt x="90" y="212"/>
                    </a:lnTo>
                    <a:lnTo>
                      <a:pt x="114" y="212"/>
                    </a:lnTo>
                    <a:lnTo>
                      <a:pt x="114" y="102"/>
                    </a:lnTo>
                    <a:lnTo>
                      <a:pt x="114" y="101"/>
                    </a:lnTo>
                    <a:lnTo>
                      <a:pt x="113" y="99"/>
                    </a:lnTo>
                    <a:lnTo>
                      <a:pt x="113" y="98"/>
                    </a:lnTo>
                    <a:lnTo>
                      <a:pt x="112" y="98"/>
                    </a:lnTo>
                    <a:lnTo>
                      <a:pt x="112" y="97"/>
                    </a:lnTo>
                    <a:lnTo>
                      <a:pt x="110" y="96"/>
                    </a:lnTo>
                    <a:lnTo>
                      <a:pt x="110" y="95"/>
                    </a:lnTo>
                    <a:lnTo>
                      <a:pt x="108" y="94"/>
                    </a:lnTo>
                    <a:lnTo>
                      <a:pt x="107" y="94"/>
                    </a:lnTo>
                    <a:lnTo>
                      <a:pt x="106" y="93"/>
                    </a:lnTo>
                    <a:lnTo>
                      <a:pt x="105" y="93"/>
                    </a:lnTo>
                    <a:lnTo>
                      <a:pt x="103" y="93"/>
                    </a:lnTo>
                    <a:lnTo>
                      <a:pt x="102" y="93"/>
                    </a:lnTo>
                    <a:lnTo>
                      <a:pt x="100" y="93"/>
                    </a:lnTo>
                    <a:lnTo>
                      <a:pt x="99" y="93"/>
                    </a:lnTo>
                    <a:lnTo>
                      <a:pt x="98" y="93"/>
                    </a:lnTo>
                    <a:lnTo>
                      <a:pt x="54" y="90"/>
                    </a:lnTo>
                    <a:lnTo>
                      <a:pt x="67" y="54"/>
                    </a:lnTo>
                    <a:lnTo>
                      <a:pt x="75" y="67"/>
                    </a:lnTo>
                    <a:lnTo>
                      <a:pt x="128" y="67"/>
                    </a:lnTo>
                    <a:lnTo>
                      <a:pt x="129" y="66"/>
                    </a:lnTo>
                    <a:lnTo>
                      <a:pt x="131" y="66"/>
                    </a:lnTo>
                    <a:lnTo>
                      <a:pt x="132" y="66"/>
                    </a:lnTo>
                    <a:lnTo>
                      <a:pt x="132" y="66"/>
                    </a:lnTo>
                    <a:lnTo>
                      <a:pt x="134" y="64"/>
                    </a:lnTo>
                    <a:lnTo>
                      <a:pt x="135" y="64"/>
                    </a:lnTo>
                    <a:lnTo>
                      <a:pt x="136" y="63"/>
                    </a:lnTo>
                    <a:lnTo>
                      <a:pt x="137" y="62"/>
                    </a:lnTo>
                    <a:lnTo>
                      <a:pt x="137" y="61"/>
                    </a:lnTo>
                    <a:lnTo>
                      <a:pt x="137" y="59"/>
                    </a:lnTo>
                    <a:lnTo>
                      <a:pt x="138" y="58"/>
                    </a:lnTo>
                    <a:lnTo>
                      <a:pt x="138" y="56"/>
                    </a:lnTo>
                    <a:lnTo>
                      <a:pt x="138" y="54"/>
                    </a:lnTo>
                    <a:lnTo>
                      <a:pt x="137" y="53"/>
                    </a:lnTo>
                    <a:lnTo>
                      <a:pt x="137" y="52"/>
                    </a:lnTo>
                    <a:lnTo>
                      <a:pt x="136" y="51"/>
                    </a:lnTo>
                    <a:lnTo>
                      <a:pt x="135" y="49"/>
                    </a:lnTo>
                    <a:lnTo>
                      <a:pt x="134" y="49"/>
                    </a:lnTo>
                    <a:lnTo>
                      <a:pt x="133" y="48"/>
                    </a:lnTo>
                    <a:lnTo>
                      <a:pt x="132" y="47"/>
                    </a:lnTo>
                    <a:lnTo>
                      <a:pt x="131" y="46"/>
                    </a:lnTo>
                    <a:lnTo>
                      <a:pt x="129" y="46"/>
                    </a:lnTo>
                    <a:lnTo>
                      <a:pt x="128" y="46"/>
                    </a:lnTo>
                    <a:lnTo>
                      <a:pt x="87" y="46"/>
                    </a:lnTo>
                    <a:lnTo>
                      <a:pt x="79" y="31"/>
                    </a:lnTo>
                    <a:lnTo>
                      <a:pt x="80" y="30"/>
                    </a:lnTo>
                    <a:lnTo>
                      <a:pt x="81" y="28"/>
                    </a:lnTo>
                    <a:lnTo>
                      <a:pt x="81" y="26"/>
                    </a:lnTo>
                    <a:lnTo>
                      <a:pt x="81" y="24"/>
                    </a:lnTo>
                    <a:lnTo>
                      <a:pt x="81" y="22"/>
                    </a:lnTo>
                    <a:lnTo>
                      <a:pt x="81" y="20"/>
                    </a:lnTo>
                    <a:lnTo>
                      <a:pt x="81" y="18"/>
                    </a:lnTo>
                    <a:lnTo>
                      <a:pt x="81" y="16"/>
                    </a:lnTo>
                    <a:lnTo>
                      <a:pt x="80" y="14"/>
                    </a:lnTo>
                    <a:lnTo>
                      <a:pt x="79" y="13"/>
                    </a:lnTo>
                    <a:lnTo>
                      <a:pt x="79" y="11"/>
                    </a:lnTo>
                    <a:lnTo>
                      <a:pt x="78" y="9"/>
                    </a:lnTo>
                    <a:lnTo>
                      <a:pt x="76" y="8"/>
                    </a:lnTo>
                    <a:lnTo>
                      <a:pt x="75" y="6"/>
                    </a:lnTo>
                    <a:lnTo>
                      <a:pt x="73" y="5"/>
                    </a:lnTo>
                    <a:lnTo>
                      <a:pt x="72" y="4"/>
                    </a:lnTo>
                    <a:lnTo>
                      <a:pt x="70" y="3"/>
                    </a:lnTo>
                    <a:lnTo>
                      <a:pt x="68" y="2"/>
                    </a:lnTo>
                    <a:lnTo>
                      <a:pt x="67" y="1"/>
                    </a:lnTo>
                    <a:lnTo>
                      <a:pt x="64" y="1"/>
                    </a:lnTo>
                    <a:lnTo>
                      <a:pt x="62" y="0"/>
                    </a:lnTo>
                    <a:lnTo>
                      <a:pt x="60" y="0"/>
                    </a:lnTo>
                    <a:lnTo>
                      <a:pt x="58" y="0"/>
                    </a:lnTo>
                    <a:lnTo>
                      <a:pt x="56" y="0"/>
                    </a:lnTo>
                    <a:lnTo>
                      <a:pt x="54" y="1"/>
                    </a:lnTo>
                    <a:lnTo>
                      <a:pt x="52" y="1"/>
                    </a:lnTo>
                    <a:lnTo>
                      <a:pt x="49" y="2"/>
                    </a:lnTo>
                    <a:lnTo>
                      <a:pt x="47" y="3"/>
                    </a:lnTo>
                    <a:lnTo>
                      <a:pt x="45" y="4"/>
                    </a:lnTo>
                    <a:lnTo>
                      <a:pt x="44" y="6"/>
                    </a:lnTo>
                    <a:lnTo>
                      <a:pt x="42" y="8"/>
                    </a:lnTo>
                    <a:lnTo>
                      <a:pt x="41" y="9"/>
                    </a:lnTo>
                    <a:lnTo>
                      <a:pt x="39" y="12"/>
                    </a:lnTo>
                    <a:lnTo>
                      <a:pt x="38" y="14"/>
                    </a:lnTo>
                    <a:lnTo>
                      <a:pt x="38" y="16"/>
                    </a:lnTo>
                  </a:path>
                </a:pathLst>
              </a:custGeom>
              <a:solidFill>
                <a:srgbClr val="F39FD1"/>
              </a:solidFill>
              <a:ln w="1270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804856" name="Freeform 120"/>
            <p:cNvSpPr>
              <a:spLocks/>
            </p:cNvSpPr>
            <p:nvPr/>
          </p:nvSpPr>
          <p:spPr bwMode="auto">
            <a:xfrm>
              <a:off x="2352" y="2942"/>
              <a:ext cx="200" cy="291"/>
            </a:xfrm>
            <a:custGeom>
              <a:avLst/>
              <a:gdLst/>
              <a:ahLst/>
              <a:cxnLst>
                <a:cxn ang="0">
                  <a:pos x="199" y="263"/>
                </a:cxn>
                <a:cxn ang="0">
                  <a:pos x="184" y="263"/>
                </a:cxn>
                <a:cxn ang="0">
                  <a:pos x="158" y="229"/>
                </a:cxn>
                <a:cxn ang="0">
                  <a:pos x="121" y="169"/>
                </a:cxn>
                <a:cxn ang="0">
                  <a:pos x="111" y="141"/>
                </a:cxn>
                <a:cxn ang="0">
                  <a:pos x="114" y="123"/>
                </a:cxn>
                <a:cxn ang="0">
                  <a:pos x="123" y="119"/>
                </a:cxn>
                <a:cxn ang="0">
                  <a:pos x="136" y="129"/>
                </a:cxn>
                <a:cxn ang="0">
                  <a:pos x="155" y="140"/>
                </a:cxn>
                <a:cxn ang="0">
                  <a:pos x="164" y="140"/>
                </a:cxn>
                <a:cxn ang="0">
                  <a:pos x="165" y="134"/>
                </a:cxn>
                <a:cxn ang="0">
                  <a:pos x="156" y="123"/>
                </a:cxn>
                <a:cxn ang="0">
                  <a:pos x="135" y="108"/>
                </a:cxn>
                <a:cxn ang="0">
                  <a:pos x="126" y="86"/>
                </a:cxn>
                <a:cxn ang="0">
                  <a:pos x="123" y="69"/>
                </a:cxn>
                <a:cxn ang="0">
                  <a:pos x="113" y="56"/>
                </a:cxn>
                <a:cxn ang="0">
                  <a:pos x="109" y="48"/>
                </a:cxn>
                <a:cxn ang="0">
                  <a:pos x="114" y="36"/>
                </a:cxn>
                <a:cxn ang="0">
                  <a:pos x="119" y="24"/>
                </a:cxn>
                <a:cxn ang="0">
                  <a:pos x="115" y="9"/>
                </a:cxn>
                <a:cxn ang="0">
                  <a:pos x="105" y="1"/>
                </a:cxn>
                <a:cxn ang="0">
                  <a:pos x="90" y="3"/>
                </a:cxn>
                <a:cxn ang="0">
                  <a:pos x="84" y="13"/>
                </a:cxn>
                <a:cxn ang="0">
                  <a:pos x="84" y="23"/>
                </a:cxn>
                <a:cxn ang="0">
                  <a:pos x="88" y="35"/>
                </a:cxn>
                <a:cxn ang="0">
                  <a:pos x="88" y="46"/>
                </a:cxn>
                <a:cxn ang="0">
                  <a:pos x="78" y="56"/>
                </a:cxn>
                <a:cxn ang="0">
                  <a:pos x="65" y="64"/>
                </a:cxn>
                <a:cxn ang="0">
                  <a:pos x="55" y="75"/>
                </a:cxn>
                <a:cxn ang="0">
                  <a:pos x="46" y="99"/>
                </a:cxn>
                <a:cxn ang="0">
                  <a:pos x="41" y="121"/>
                </a:cxn>
                <a:cxn ang="0">
                  <a:pos x="40" y="145"/>
                </a:cxn>
                <a:cxn ang="0">
                  <a:pos x="41" y="158"/>
                </a:cxn>
                <a:cxn ang="0">
                  <a:pos x="49" y="161"/>
                </a:cxn>
                <a:cxn ang="0">
                  <a:pos x="53" y="158"/>
                </a:cxn>
                <a:cxn ang="0">
                  <a:pos x="53" y="133"/>
                </a:cxn>
                <a:cxn ang="0">
                  <a:pos x="55" y="116"/>
                </a:cxn>
                <a:cxn ang="0">
                  <a:pos x="64" y="109"/>
                </a:cxn>
                <a:cxn ang="0">
                  <a:pos x="70" y="114"/>
                </a:cxn>
                <a:cxn ang="0">
                  <a:pos x="68" y="140"/>
                </a:cxn>
                <a:cxn ang="0">
                  <a:pos x="61" y="166"/>
                </a:cxn>
                <a:cxn ang="0">
                  <a:pos x="53" y="196"/>
                </a:cxn>
                <a:cxn ang="0">
                  <a:pos x="33" y="225"/>
                </a:cxn>
                <a:cxn ang="0">
                  <a:pos x="8" y="255"/>
                </a:cxn>
                <a:cxn ang="0">
                  <a:pos x="0" y="271"/>
                </a:cxn>
                <a:cxn ang="0">
                  <a:pos x="19" y="290"/>
                </a:cxn>
                <a:cxn ang="0">
                  <a:pos x="33" y="288"/>
                </a:cxn>
                <a:cxn ang="0">
                  <a:pos x="23" y="275"/>
                </a:cxn>
                <a:cxn ang="0">
                  <a:pos x="30" y="259"/>
                </a:cxn>
                <a:cxn ang="0">
                  <a:pos x="61" y="223"/>
                </a:cxn>
                <a:cxn ang="0">
                  <a:pos x="84" y="196"/>
                </a:cxn>
                <a:cxn ang="0">
                  <a:pos x="95" y="190"/>
                </a:cxn>
                <a:cxn ang="0">
                  <a:pos x="109" y="199"/>
                </a:cxn>
                <a:cxn ang="0">
                  <a:pos x="141" y="243"/>
                </a:cxn>
                <a:cxn ang="0">
                  <a:pos x="168" y="280"/>
                </a:cxn>
                <a:cxn ang="0">
                  <a:pos x="178" y="283"/>
                </a:cxn>
                <a:cxn ang="0">
                  <a:pos x="191" y="273"/>
                </a:cxn>
              </a:cxnLst>
              <a:rect l="0" t="0" r="r" b="b"/>
              <a:pathLst>
                <a:path w="200" h="291">
                  <a:moveTo>
                    <a:pt x="198" y="268"/>
                  </a:moveTo>
                  <a:lnTo>
                    <a:pt x="199" y="263"/>
                  </a:lnTo>
                  <a:lnTo>
                    <a:pt x="191" y="264"/>
                  </a:lnTo>
                  <a:lnTo>
                    <a:pt x="184" y="263"/>
                  </a:lnTo>
                  <a:lnTo>
                    <a:pt x="174" y="255"/>
                  </a:lnTo>
                  <a:lnTo>
                    <a:pt x="158" y="229"/>
                  </a:lnTo>
                  <a:lnTo>
                    <a:pt x="134" y="190"/>
                  </a:lnTo>
                  <a:lnTo>
                    <a:pt x="121" y="169"/>
                  </a:lnTo>
                  <a:lnTo>
                    <a:pt x="113" y="151"/>
                  </a:lnTo>
                  <a:lnTo>
                    <a:pt x="111" y="141"/>
                  </a:lnTo>
                  <a:lnTo>
                    <a:pt x="111" y="130"/>
                  </a:lnTo>
                  <a:lnTo>
                    <a:pt x="114" y="123"/>
                  </a:lnTo>
                  <a:lnTo>
                    <a:pt x="119" y="119"/>
                  </a:lnTo>
                  <a:lnTo>
                    <a:pt x="123" y="119"/>
                  </a:lnTo>
                  <a:lnTo>
                    <a:pt x="128" y="121"/>
                  </a:lnTo>
                  <a:lnTo>
                    <a:pt x="136" y="129"/>
                  </a:lnTo>
                  <a:lnTo>
                    <a:pt x="148" y="136"/>
                  </a:lnTo>
                  <a:lnTo>
                    <a:pt x="155" y="140"/>
                  </a:lnTo>
                  <a:lnTo>
                    <a:pt x="160" y="141"/>
                  </a:lnTo>
                  <a:lnTo>
                    <a:pt x="164" y="140"/>
                  </a:lnTo>
                  <a:lnTo>
                    <a:pt x="166" y="136"/>
                  </a:lnTo>
                  <a:lnTo>
                    <a:pt x="165" y="134"/>
                  </a:lnTo>
                  <a:lnTo>
                    <a:pt x="164" y="130"/>
                  </a:lnTo>
                  <a:lnTo>
                    <a:pt x="156" y="123"/>
                  </a:lnTo>
                  <a:lnTo>
                    <a:pt x="143" y="114"/>
                  </a:lnTo>
                  <a:lnTo>
                    <a:pt x="135" y="108"/>
                  </a:lnTo>
                  <a:lnTo>
                    <a:pt x="130" y="99"/>
                  </a:lnTo>
                  <a:lnTo>
                    <a:pt x="126" y="86"/>
                  </a:lnTo>
                  <a:lnTo>
                    <a:pt x="125" y="74"/>
                  </a:lnTo>
                  <a:lnTo>
                    <a:pt x="123" y="69"/>
                  </a:lnTo>
                  <a:lnTo>
                    <a:pt x="119" y="63"/>
                  </a:lnTo>
                  <a:lnTo>
                    <a:pt x="113" y="56"/>
                  </a:lnTo>
                  <a:lnTo>
                    <a:pt x="109" y="53"/>
                  </a:lnTo>
                  <a:lnTo>
                    <a:pt x="109" y="48"/>
                  </a:lnTo>
                  <a:lnTo>
                    <a:pt x="111" y="40"/>
                  </a:lnTo>
                  <a:lnTo>
                    <a:pt x="114" y="36"/>
                  </a:lnTo>
                  <a:lnTo>
                    <a:pt x="116" y="31"/>
                  </a:lnTo>
                  <a:lnTo>
                    <a:pt x="119" y="24"/>
                  </a:lnTo>
                  <a:lnTo>
                    <a:pt x="116" y="15"/>
                  </a:lnTo>
                  <a:lnTo>
                    <a:pt x="115" y="9"/>
                  </a:lnTo>
                  <a:lnTo>
                    <a:pt x="111" y="4"/>
                  </a:lnTo>
                  <a:lnTo>
                    <a:pt x="105" y="1"/>
                  </a:lnTo>
                  <a:lnTo>
                    <a:pt x="96" y="0"/>
                  </a:lnTo>
                  <a:lnTo>
                    <a:pt x="90" y="3"/>
                  </a:lnTo>
                  <a:lnTo>
                    <a:pt x="86" y="6"/>
                  </a:lnTo>
                  <a:lnTo>
                    <a:pt x="84" y="13"/>
                  </a:lnTo>
                  <a:lnTo>
                    <a:pt x="83" y="18"/>
                  </a:lnTo>
                  <a:lnTo>
                    <a:pt x="84" y="23"/>
                  </a:lnTo>
                  <a:lnTo>
                    <a:pt x="86" y="30"/>
                  </a:lnTo>
                  <a:lnTo>
                    <a:pt x="88" y="35"/>
                  </a:lnTo>
                  <a:lnTo>
                    <a:pt x="89" y="40"/>
                  </a:lnTo>
                  <a:lnTo>
                    <a:pt x="88" y="46"/>
                  </a:lnTo>
                  <a:lnTo>
                    <a:pt x="84" y="51"/>
                  </a:lnTo>
                  <a:lnTo>
                    <a:pt x="78" y="56"/>
                  </a:lnTo>
                  <a:lnTo>
                    <a:pt x="70" y="60"/>
                  </a:lnTo>
                  <a:lnTo>
                    <a:pt x="65" y="64"/>
                  </a:lnTo>
                  <a:lnTo>
                    <a:pt x="60" y="69"/>
                  </a:lnTo>
                  <a:lnTo>
                    <a:pt x="55" y="75"/>
                  </a:lnTo>
                  <a:lnTo>
                    <a:pt x="50" y="86"/>
                  </a:lnTo>
                  <a:lnTo>
                    <a:pt x="46" y="99"/>
                  </a:lnTo>
                  <a:lnTo>
                    <a:pt x="43" y="109"/>
                  </a:lnTo>
                  <a:lnTo>
                    <a:pt x="41" y="121"/>
                  </a:lnTo>
                  <a:lnTo>
                    <a:pt x="40" y="136"/>
                  </a:lnTo>
                  <a:lnTo>
                    <a:pt x="40" y="145"/>
                  </a:lnTo>
                  <a:lnTo>
                    <a:pt x="40" y="153"/>
                  </a:lnTo>
                  <a:lnTo>
                    <a:pt x="41" y="158"/>
                  </a:lnTo>
                  <a:lnTo>
                    <a:pt x="44" y="160"/>
                  </a:lnTo>
                  <a:lnTo>
                    <a:pt x="49" y="161"/>
                  </a:lnTo>
                  <a:lnTo>
                    <a:pt x="51" y="160"/>
                  </a:lnTo>
                  <a:lnTo>
                    <a:pt x="53" y="158"/>
                  </a:lnTo>
                  <a:lnTo>
                    <a:pt x="53" y="148"/>
                  </a:lnTo>
                  <a:lnTo>
                    <a:pt x="53" y="133"/>
                  </a:lnTo>
                  <a:lnTo>
                    <a:pt x="54" y="123"/>
                  </a:lnTo>
                  <a:lnTo>
                    <a:pt x="55" y="116"/>
                  </a:lnTo>
                  <a:lnTo>
                    <a:pt x="59" y="110"/>
                  </a:lnTo>
                  <a:lnTo>
                    <a:pt x="64" y="109"/>
                  </a:lnTo>
                  <a:lnTo>
                    <a:pt x="69" y="110"/>
                  </a:lnTo>
                  <a:lnTo>
                    <a:pt x="70" y="114"/>
                  </a:lnTo>
                  <a:lnTo>
                    <a:pt x="69" y="125"/>
                  </a:lnTo>
                  <a:lnTo>
                    <a:pt x="68" y="140"/>
                  </a:lnTo>
                  <a:lnTo>
                    <a:pt x="65" y="154"/>
                  </a:lnTo>
                  <a:lnTo>
                    <a:pt x="61" y="166"/>
                  </a:lnTo>
                  <a:lnTo>
                    <a:pt x="58" y="183"/>
                  </a:lnTo>
                  <a:lnTo>
                    <a:pt x="53" y="196"/>
                  </a:lnTo>
                  <a:lnTo>
                    <a:pt x="41" y="214"/>
                  </a:lnTo>
                  <a:lnTo>
                    <a:pt x="33" y="225"/>
                  </a:lnTo>
                  <a:lnTo>
                    <a:pt x="18" y="243"/>
                  </a:lnTo>
                  <a:lnTo>
                    <a:pt x="8" y="255"/>
                  </a:lnTo>
                  <a:lnTo>
                    <a:pt x="0" y="266"/>
                  </a:lnTo>
                  <a:lnTo>
                    <a:pt x="0" y="271"/>
                  </a:lnTo>
                  <a:lnTo>
                    <a:pt x="8" y="280"/>
                  </a:lnTo>
                  <a:lnTo>
                    <a:pt x="19" y="290"/>
                  </a:lnTo>
                  <a:lnTo>
                    <a:pt x="30" y="290"/>
                  </a:lnTo>
                  <a:lnTo>
                    <a:pt x="33" y="288"/>
                  </a:lnTo>
                  <a:lnTo>
                    <a:pt x="28" y="281"/>
                  </a:lnTo>
                  <a:lnTo>
                    <a:pt x="23" y="275"/>
                  </a:lnTo>
                  <a:lnTo>
                    <a:pt x="23" y="270"/>
                  </a:lnTo>
                  <a:lnTo>
                    <a:pt x="30" y="259"/>
                  </a:lnTo>
                  <a:lnTo>
                    <a:pt x="43" y="246"/>
                  </a:lnTo>
                  <a:lnTo>
                    <a:pt x="61" y="223"/>
                  </a:lnTo>
                  <a:lnTo>
                    <a:pt x="78" y="203"/>
                  </a:lnTo>
                  <a:lnTo>
                    <a:pt x="84" y="196"/>
                  </a:lnTo>
                  <a:lnTo>
                    <a:pt x="88" y="191"/>
                  </a:lnTo>
                  <a:lnTo>
                    <a:pt x="95" y="190"/>
                  </a:lnTo>
                  <a:lnTo>
                    <a:pt x="101" y="194"/>
                  </a:lnTo>
                  <a:lnTo>
                    <a:pt x="109" y="199"/>
                  </a:lnTo>
                  <a:lnTo>
                    <a:pt x="124" y="219"/>
                  </a:lnTo>
                  <a:lnTo>
                    <a:pt x="141" y="243"/>
                  </a:lnTo>
                  <a:lnTo>
                    <a:pt x="158" y="266"/>
                  </a:lnTo>
                  <a:lnTo>
                    <a:pt x="168" y="280"/>
                  </a:lnTo>
                  <a:lnTo>
                    <a:pt x="171" y="283"/>
                  </a:lnTo>
                  <a:lnTo>
                    <a:pt x="178" y="283"/>
                  </a:lnTo>
                  <a:lnTo>
                    <a:pt x="184" y="278"/>
                  </a:lnTo>
                  <a:lnTo>
                    <a:pt x="191" y="273"/>
                  </a:lnTo>
                  <a:lnTo>
                    <a:pt x="198" y="268"/>
                  </a:lnTo>
                </a:path>
              </a:pathLst>
            </a:custGeom>
            <a:solidFill>
              <a:srgbClr val="CECECE"/>
            </a:solidFill>
            <a:ln w="25400" cap="rnd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7" name="Group 121"/>
            <p:cNvGrpSpPr>
              <a:grpSpLocks/>
            </p:cNvGrpSpPr>
            <p:nvPr/>
          </p:nvGrpSpPr>
          <p:grpSpPr bwMode="auto">
            <a:xfrm>
              <a:off x="1789" y="2932"/>
              <a:ext cx="259" cy="310"/>
              <a:chOff x="1789" y="2932"/>
              <a:chExt cx="259" cy="310"/>
            </a:xfrm>
          </p:grpSpPr>
          <p:grpSp>
            <p:nvGrpSpPr>
              <p:cNvPr id="28" name="Group 122"/>
              <p:cNvGrpSpPr>
                <a:grpSpLocks/>
              </p:cNvGrpSpPr>
              <p:nvPr/>
            </p:nvGrpSpPr>
            <p:grpSpPr bwMode="auto">
              <a:xfrm>
                <a:off x="1789" y="2932"/>
                <a:ext cx="259" cy="310"/>
                <a:chOff x="1789" y="2932"/>
                <a:chExt cx="259" cy="310"/>
              </a:xfrm>
            </p:grpSpPr>
            <p:sp>
              <p:nvSpPr>
                <p:cNvPr id="2804859" name="AutoShape 123"/>
                <p:cNvSpPr>
                  <a:spLocks noChangeArrowheads="1"/>
                </p:cNvSpPr>
                <p:nvPr/>
              </p:nvSpPr>
              <p:spPr bwMode="auto">
                <a:xfrm>
                  <a:off x="1789" y="2982"/>
                  <a:ext cx="259" cy="260"/>
                </a:xfrm>
                <a:prstGeom prst="cube">
                  <a:avLst>
                    <a:gd name="adj" fmla="val 24995"/>
                  </a:avLst>
                </a:prstGeom>
                <a:solidFill>
                  <a:srgbClr val="FC0128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04860" name="AutoShape 124"/>
                <p:cNvSpPr>
                  <a:spLocks noChangeArrowheads="1"/>
                </p:cNvSpPr>
                <p:nvPr/>
              </p:nvSpPr>
              <p:spPr bwMode="auto">
                <a:xfrm>
                  <a:off x="1852" y="2932"/>
                  <a:ext cx="196" cy="46"/>
                </a:xfrm>
                <a:prstGeom prst="cube">
                  <a:avLst>
                    <a:gd name="adj" fmla="val 24995"/>
                  </a:avLst>
                </a:prstGeom>
                <a:solidFill>
                  <a:srgbClr val="FC0128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804861" name="Oval 125"/>
              <p:cNvSpPr>
                <a:spLocks noChangeArrowheads="1"/>
              </p:cNvSpPr>
              <p:nvPr/>
            </p:nvSpPr>
            <p:spPr bwMode="auto">
              <a:xfrm>
                <a:off x="1871" y="2958"/>
                <a:ext cx="27" cy="8"/>
              </a:xfrm>
              <a:prstGeom prst="ellipse">
                <a:avLst/>
              </a:prstGeom>
              <a:solidFill>
                <a:srgbClr val="FC0128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862" name="AutoShape 126"/>
              <p:cNvSpPr>
                <a:spLocks noChangeArrowheads="1"/>
              </p:cNvSpPr>
              <p:nvPr/>
            </p:nvSpPr>
            <p:spPr bwMode="auto">
              <a:xfrm>
                <a:off x="1820" y="3106"/>
                <a:ext cx="137" cy="55"/>
              </a:xfrm>
              <a:prstGeom prst="octagon">
                <a:avLst>
                  <a:gd name="adj" fmla="val 29282"/>
                </a:avLst>
              </a:prstGeom>
              <a:solidFill>
                <a:srgbClr val="FC0128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9" name="Group 127"/>
            <p:cNvGrpSpPr>
              <a:grpSpLocks/>
            </p:cNvGrpSpPr>
            <p:nvPr/>
          </p:nvGrpSpPr>
          <p:grpSpPr bwMode="auto">
            <a:xfrm>
              <a:off x="1589" y="3268"/>
              <a:ext cx="206" cy="310"/>
              <a:chOff x="1589" y="3268"/>
              <a:chExt cx="206" cy="310"/>
            </a:xfrm>
          </p:grpSpPr>
          <p:sp>
            <p:nvSpPr>
              <p:cNvPr id="2804864" name="AutoShape 128"/>
              <p:cNvSpPr>
                <a:spLocks noChangeArrowheads="1"/>
              </p:cNvSpPr>
              <p:nvPr/>
            </p:nvSpPr>
            <p:spPr bwMode="auto">
              <a:xfrm>
                <a:off x="1589" y="3318"/>
                <a:ext cx="206" cy="260"/>
              </a:xfrm>
              <a:prstGeom prst="cube">
                <a:avLst>
                  <a:gd name="adj" fmla="val 24995"/>
                </a:avLst>
              </a:prstGeom>
              <a:solidFill>
                <a:srgbClr val="00DFCA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865" name="AutoShape 129"/>
              <p:cNvSpPr>
                <a:spLocks noChangeArrowheads="1"/>
              </p:cNvSpPr>
              <p:nvPr/>
            </p:nvSpPr>
            <p:spPr bwMode="auto">
              <a:xfrm>
                <a:off x="1637" y="3268"/>
                <a:ext cx="158" cy="46"/>
              </a:xfrm>
              <a:prstGeom prst="cube">
                <a:avLst>
                  <a:gd name="adj" fmla="val 24995"/>
                </a:avLst>
              </a:prstGeom>
              <a:solidFill>
                <a:srgbClr val="00DFCA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866" name="AutoShape 130"/>
              <p:cNvSpPr>
                <a:spLocks noChangeArrowheads="1"/>
              </p:cNvSpPr>
              <p:nvPr/>
            </p:nvSpPr>
            <p:spPr bwMode="auto">
              <a:xfrm>
                <a:off x="1628" y="3339"/>
                <a:ext cx="108" cy="15"/>
              </a:xfrm>
              <a:prstGeom prst="parallelogram">
                <a:avLst>
                  <a:gd name="adj" fmla="val 179967"/>
                </a:avLst>
              </a:prstGeom>
              <a:solidFill>
                <a:srgbClr val="00DFCA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30" name="Group 131"/>
            <p:cNvGrpSpPr>
              <a:grpSpLocks/>
            </p:cNvGrpSpPr>
            <p:nvPr/>
          </p:nvGrpSpPr>
          <p:grpSpPr bwMode="auto">
            <a:xfrm>
              <a:off x="2107" y="3309"/>
              <a:ext cx="203" cy="257"/>
              <a:chOff x="2107" y="3309"/>
              <a:chExt cx="203" cy="257"/>
            </a:xfrm>
          </p:grpSpPr>
          <p:sp>
            <p:nvSpPr>
              <p:cNvPr id="2804868" name="Freeform 132"/>
              <p:cNvSpPr>
                <a:spLocks/>
              </p:cNvSpPr>
              <p:nvPr/>
            </p:nvSpPr>
            <p:spPr bwMode="auto">
              <a:xfrm>
                <a:off x="2236" y="3426"/>
                <a:ext cx="62" cy="140"/>
              </a:xfrm>
              <a:custGeom>
                <a:avLst/>
                <a:gdLst/>
                <a:ahLst/>
                <a:cxnLst>
                  <a:cxn ang="0">
                    <a:pos x="44" y="0"/>
                  </a:cxn>
                  <a:cxn ang="0">
                    <a:pos x="61" y="0"/>
                  </a:cxn>
                  <a:cxn ang="0">
                    <a:pos x="17" y="139"/>
                  </a:cxn>
                  <a:cxn ang="0">
                    <a:pos x="0" y="139"/>
                  </a:cxn>
                  <a:cxn ang="0">
                    <a:pos x="44" y="0"/>
                  </a:cxn>
                </a:cxnLst>
                <a:rect l="0" t="0" r="r" b="b"/>
                <a:pathLst>
                  <a:path w="62" h="140">
                    <a:moveTo>
                      <a:pt x="44" y="0"/>
                    </a:moveTo>
                    <a:lnTo>
                      <a:pt x="61" y="0"/>
                    </a:lnTo>
                    <a:lnTo>
                      <a:pt x="17" y="139"/>
                    </a:lnTo>
                    <a:lnTo>
                      <a:pt x="0" y="139"/>
                    </a:lnTo>
                    <a:lnTo>
                      <a:pt x="44" y="0"/>
                    </a:lnTo>
                  </a:path>
                </a:pathLst>
              </a:custGeom>
              <a:solidFill>
                <a:srgbClr val="F39FD1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869" name="Rectangle 133"/>
              <p:cNvSpPr>
                <a:spLocks noChangeArrowheads="1"/>
              </p:cNvSpPr>
              <p:nvPr/>
            </p:nvSpPr>
            <p:spPr bwMode="auto">
              <a:xfrm>
                <a:off x="2233" y="3426"/>
                <a:ext cx="77" cy="12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870" name="Rectangle 134"/>
              <p:cNvSpPr>
                <a:spLocks noChangeArrowheads="1"/>
              </p:cNvSpPr>
              <p:nvPr/>
            </p:nvSpPr>
            <p:spPr bwMode="auto">
              <a:xfrm>
                <a:off x="2239" y="3484"/>
                <a:ext cx="58" cy="12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871" name="Rectangle 135"/>
              <p:cNvSpPr>
                <a:spLocks noChangeArrowheads="1"/>
              </p:cNvSpPr>
              <p:nvPr/>
            </p:nvSpPr>
            <p:spPr bwMode="auto">
              <a:xfrm>
                <a:off x="2108" y="3484"/>
                <a:ext cx="74" cy="7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872" name="Oval 136"/>
              <p:cNvSpPr>
                <a:spLocks noChangeArrowheads="1"/>
              </p:cNvSpPr>
              <p:nvPr/>
            </p:nvSpPr>
            <p:spPr bwMode="auto">
              <a:xfrm>
                <a:off x="2168" y="3309"/>
                <a:ext cx="22" cy="25"/>
              </a:xfrm>
              <a:prstGeom prst="ellipse">
                <a:avLst/>
              </a:prstGeom>
              <a:solidFill>
                <a:srgbClr val="F39FD1"/>
              </a:solidFill>
              <a:ln w="254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873" name="Freeform 137"/>
              <p:cNvSpPr>
                <a:spLocks/>
              </p:cNvSpPr>
              <p:nvPr/>
            </p:nvSpPr>
            <p:spPr bwMode="auto">
              <a:xfrm>
                <a:off x="2107" y="3353"/>
                <a:ext cx="139" cy="213"/>
              </a:xfrm>
              <a:custGeom>
                <a:avLst/>
                <a:gdLst/>
                <a:ahLst/>
                <a:cxnLst>
                  <a:cxn ang="0">
                    <a:pos x="1" y="98"/>
                  </a:cxn>
                  <a:cxn ang="0">
                    <a:pos x="1" y="101"/>
                  </a:cxn>
                  <a:cxn ang="0">
                    <a:pos x="0" y="104"/>
                  </a:cxn>
                  <a:cxn ang="0">
                    <a:pos x="0" y="108"/>
                  </a:cxn>
                  <a:cxn ang="0">
                    <a:pos x="1" y="111"/>
                  </a:cxn>
                  <a:cxn ang="0">
                    <a:pos x="3" y="114"/>
                  </a:cxn>
                  <a:cxn ang="0">
                    <a:pos x="6" y="117"/>
                  </a:cxn>
                  <a:cxn ang="0">
                    <a:pos x="9" y="119"/>
                  </a:cxn>
                  <a:cxn ang="0">
                    <a:pos x="11" y="119"/>
                  </a:cxn>
                  <a:cxn ang="0">
                    <a:pos x="15" y="119"/>
                  </a:cxn>
                  <a:cxn ang="0">
                    <a:pos x="90" y="212"/>
                  </a:cxn>
                  <a:cxn ang="0">
                    <a:pos x="114" y="102"/>
                  </a:cxn>
                  <a:cxn ang="0">
                    <a:pos x="113" y="99"/>
                  </a:cxn>
                  <a:cxn ang="0">
                    <a:pos x="112" y="98"/>
                  </a:cxn>
                  <a:cxn ang="0">
                    <a:pos x="110" y="96"/>
                  </a:cxn>
                  <a:cxn ang="0">
                    <a:pos x="108" y="94"/>
                  </a:cxn>
                  <a:cxn ang="0">
                    <a:pos x="106" y="93"/>
                  </a:cxn>
                  <a:cxn ang="0">
                    <a:pos x="103" y="93"/>
                  </a:cxn>
                  <a:cxn ang="0">
                    <a:pos x="100" y="93"/>
                  </a:cxn>
                  <a:cxn ang="0">
                    <a:pos x="98" y="93"/>
                  </a:cxn>
                  <a:cxn ang="0">
                    <a:pos x="67" y="54"/>
                  </a:cxn>
                  <a:cxn ang="0">
                    <a:pos x="128" y="67"/>
                  </a:cxn>
                  <a:cxn ang="0">
                    <a:pos x="131" y="66"/>
                  </a:cxn>
                  <a:cxn ang="0">
                    <a:pos x="132" y="66"/>
                  </a:cxn>
                  <a:cxn ang="0">
                    <a:pos x="135" y="64"/>
                  </a:cxn>
                  <a:cxn ang="0">
                    <a:pos x="137" y="62"/>
                  </a:cxn>
                  <a:cxn ang="0">
                    <a:pos x="137" y="59"/>
                  </a:cxn>
                  <a:cxn ang="0">
                    <a:pos x="138" y="56"/>
                  </a:cxn>
                  <a:cxn ang="0">
                    <a:pos x="137" y="53"/>
                  </a:cxn>
                  <a:cxn ang="0">
                    <a:pos x="136" y="51"/>
                  </a:cxn>
                  <a:cxn ang="0">
                    <a:pos x="134" y="49"/>
                  </a:cxn>
                  <a:cxn ang="0">
                    <a:pos x="132" y="47"/>
                  </a:cxn>
                  <a:cxn ang="0">
                    <a:pos x="129" y="46"/>
                  </a:cxn>
                  <a:cxn ang="0">
                    <a:pos x="87" y="46"/>
                  </a:cxn>
                  <a:cxn ang="0">
                    <a:pos x="80" y="30"/>
                  </a:cxn>
                  <a:cxn ang="0">
                    <a:pos x="81" y="26"/>
                  </a:cxn>
                  <a:cxn ang="0">
                    <a:pos x="81" y="22"/>
                  </a:cxn>
                  <a:cxn ang="0">
                    <a:pos x="81" y="18"/>
                  </a:cxn>
                  <a:cxn ang="0">
                    <a:pos x="80" y="14"/>
                  </a:cxn>
                  <a:cxn ang="0">
                    <a:pos x="79" y="11"/>
                  </a:cxn>
                  <a:cxn ang="0">
                    <a:pos x="76" y="8"/>
                  </a:cxn>
                  <a:cxn ang="0">
                    <a:pos x="73" y="5"/>
                  </a:cxn>
                  <a:cxn ang="0">
                    <a:pos x="70" y="3"/>
                  </a:cxn>
                  <a:cxn ang="0">
                    <a:pos x="67" y="1"/>
                  </a:cxn>
                  <a:cxn ang="0">
                    <a:pos x="62" y="0"/>
                  </a:cxn>
                  <a:cxn ang="0">
                    <a:pos x="58" y="0"/>
                  </a:cxn>
                  <a:cxn ang="0">
                    <a:pos x="54" y="1"/>
                  </a:cxn>
                  <a:cxn ang="0">
                    <a:pos x="49" y="2"/>
                  </a:cxn>
                  <a:cxn ang="0">
                    <a:pos x="45" y="4"/>
                  </a:cxn>
                  <a:cxn ang="0">
                    <a:pos x="42" y="8"/>
                  </a:cxn>
                  <a:cxn ang="0">
                    <a:pos x="39" y="12"/>
                  </a:cxn>
                  <a:cxn ang="0">
                    <a:pos x="38" y="16"/>
                  </a:cxn>
                </a:cxnLst>
                <a:rect l="0" t="0" r="r" b="b"/>
                <a:pathLst>
                  <a:path w="139" h="213">
                    <a:moveTo>
                      <a:pt x="38" y="16"/>
                    </a:moveTo>
                    <a:lnTo>
                      <a:pt x="1" y="98"/>
                    </a:lnTo>
                    <a:lnTo>
                      <a:pt x="1" y="99"/>
                    </a:lnTo>
                    <a:lnTo>
                      <a:pt x="1" y="101"/>
                    </a:lnTo>
                    <a:lnTo>
                      <a:pt x="0" y="102"/>
                    </a:lnTo>
                    <a:lnTo>
                      <a:pt x="0" y="104"/>
                    </a:lnTo>
                    <a:lnTo>
                      <a:pt x="0" y="106"/>
                    </a:lnTo>
                    <a:lnTo>
                      <a:pt x="0" y="108"/>
                    </a:lnTo>
                    <a:lnTo>
                      <a:pt x="1" y="109"/>
                    </a:lnTo>
                    <a:lnTo>
                      <a:pt x="1" y="111"/>
                    </a:lnTo>
                    <a:lnTo>
                      <a:pt x="2" y="113"/>
                    </a:lnTo>
                    <a:lnTo>
                      <a:pt x="3" y="114"/>
                    </a:lnTo>
                    <a:lnTo>
                      <a:pt x="4" y="116"/>
                    </a:lnTo>
                    <a:lnTo>
                      <a:pt x="6" y="117"/>
                    </a:lnTo>
                    <a:lnTo>
                      <a:pt x="7" y="118"/>
                    </a:lnTo>
                    <a:lnTo>
                      <a:pt x="9" y="119"/>
                    </a:lnTo>
                    <a:lnTo>
                      <a:pt x="10" y="119"/>
                    </a:lnTo>
                    <a:lnTo>
                      <a:pt x="11" y="119"/>
                    </a:lnTo>
                    <a:lnTo>
                      <a:pt x="13" y="119"/>
                    </a:lnTo>
                    <a:lnTo>
                      <a:pt x="15" y="119"/>
                    </a:lnTo>
                    <a:lnTo>
                      <a:pt x="90" y="119"/>
                    </a:lnTo>
                    <a:lnTo>
                      <a:pt x="90" y="212"/>
                    </a:lnTo>
                    <a:lnTo>
                      <a:pt x="114" y="212"/>
                    </a:lnTo>
                    <a:lnTo>
                      <a:pt x="114" y="102"/>
                    </a:lnTo>
                    <a:lnTo>
                      <a:pt x="114" y="101"/>
                    </a:lnTo>
                    <a:lnTo>
                      <a:pt x="113" y="99"/>
                    </a:lnTo>
                    <a:lnTo>
                      <a:pt x="113" y="98"/>
                    </a:lnTo>
                    <a:lnTo>
                      <a:pt x="112" y="98"/>
                    </a:lnTo>
                    <a:lnTo>
                      <a:pt x="112" y="97"/>
                    </a:lnTo>
                    <a:lnTo>
                      <a:pt x="110" y="96"/>
                    </a:lnTo>
                    <a:lnTo>
                      <a:pt x="110" y="95"/>
                    </a:lnTo>
                    <a:lnTo>
                      <a:pt x="108" y="94"/>
                    </a:lnTo>
                    <a:lnTo>
                      <a:pt x="107" y="94"/>
                    </a:lnTo>
                    <a:lnTo>
                      <a:pt x="106" y="93"/>
                    </a:lnTo>
                    <a:lnTo>
                      <a:pt x="105" y="93"/>
                    </a:lnTo>
                    <a:lnTo>
                      <a:pt x="103" y="93"/>
                    </a:lnTo>
                    <a:lnTo>
                      <a:pt x="102" y="93"/>
                    </a:lnTo>
                    <a:lnTo>
                      <a:pt x="100" y="93"/>
                    </a:lnTo>
                    <a:lnTo>
                      <a:pt x="99" y="93"/>
                    </a:lnTo>
                    <a:lnTo>
                      <a:pt x="98" y="93"/>
                    </a:lnTo>
                    <a:lnTo>
                      <a:pt x="54" y="90"/>
                    </a:lnTo>
                    <a:lnTo>
                      <a:pt x="67" y="54"/>
                    </a:lnTo>
                    <a:lnTo>
                      <a:pt x="75" y="67"/>
                    </a:lnTo>
                    <a:lnTo>
                      <a:pt x="128" y="67"/>
                    </a:lnTo>
                    <a:lnTo>
                      <a:pt x="129" y="66"/>
                    </a:lnTo>
                    <a:lnTo>
                      <a:pt x="131" y="66"/>
                    </a:lnTo>
                    <a:lnTo>
                      <a:pt x="132" y="66"/>
                    </a:lnTo>
                    <a:lnTo>
                      <a:pt x="132" y="66"/>
                    </a:lnTo>
                    <a:lnTo>
                      <a:pt x="134" y="64"/>
                    </a:lnTo>
                    <a:lnTo>
                      <a:pt x="135" y="64"/>
                    </a:lnTo>
                    <a:lnTo>
                      <a:pt x="136" y="63"/>
                    </a:lnTo>
                    <a:lnTo>
                      <a:pt x="137" y="62"/>
                    </a:lnTo>
                    <a:lnTo>
                      <a:pt x="137" y="61"/>
                    </a:lnTo>
                    <a:lnTo>
                      <a:pt x="137" y="59"/>
                    </a:lnTo>
                    <a:lnTo>
                      <a:pt x="138" y="58"/>
                    </a:lnTo>
                    <a:lnTo>
                      <a:pt x="138" y="56"/>
                    </a:lnTo>
                    <a:lnTo>
                      <a:pt x="138" y="54"/>
                    </a:lnTo>
                    <a:lnTo>
                      <a:pt x="137" y="53"/>
                    </a:lnTo>
                    <a:lnTo>
                      <a:pt x="137" y="52"/>
                    </a:lnTo>
                    <a:lnTo>
                      <a:pt x="136" y="51"/>
                    </a:lnTo>
                    <a:lnTo>
                      <a:pt x="135" y="49"/>
                    </a:lnTo>
                    <a:lnTo>
                      <a:pt x="134" y="49"/>
                    </a:lnTo>
                    <a:lnTo>
                      <a:pt x="133" y="48"/>
                    </a:lnTo>
                    <a:lnTo>
                      <a:pt x="132" y="47"/>
                    </a:lnTo>
                    <a:lnTo>
                      <a:pt x="131" y="46"/>
                    </a:lnTo>
                    <a:lnTo>
                      <a:pt x="129" y="46"/>
                    </a:lnTo>
                    <a:lnTo>
                      <a:pt x="128" y="46"/>
                    </a:lnTo>
                    <a:lnTo>
                      <a:pt x="87" y="46"/>
                    </a:lnTo>
                    <a:lnTo>
                      <a:pt x="79" y="31"/>
                    </a:lnTo>
                    <a:lnTo>
                      <a:pt x="80" y="30"/>
                    </a:lnTo>
                    <a:lnTo>
                      <a:pt x="81" y="28"/>
                    </a:lnTo>
                    <a:lnTo>
                      <a:pt x="81" y="26"/>
                    </a:lnTo>
                    <a:lnTo>
                      <a:pt x="81" y="24"/>
                    </a:lnTo>
                    <a:lnTo>
                      <a:pt x="81" y="22"/>
                    </a:lnTo>
                    <a:lnTo>
                      <a:pt x="81" y="20"/>
                    </a:lnTo>
                    <a:lnTo>
                      <a:pt x="81" y="18"/>
                    </a:lnTo>
                    <a:lnTo>
                      <a:pt x="81" y="16"/>
                    </a:lnTo>
                    <a:lnTo>
                      <a:pt x="80" y="14"/>
                    </a:lnTo>
                    <a:lnTo>
                      <a:pt x="79" y="13"/>
                    </a:lnTo>
                    <a:lnTo>
                      <a:pt x="79" y="11"/>
                    </a:lnTo>
                    <a:lnTo>
                      <a:pt x="78" y="9"/>
                    </a:lnTo>
                    <a:lnTo>
                      <a:pt x="76" y="8"/>
                    </a:lnTo>
                    <a:lnTo>
                      <a:pt x="75" y="6"/>
                    </a:lnTo>
                    <a:lnTo>
                      <a:pt x="73" y="5"/>
                    </a:lnTo>
                    <a:lnTo>
                      <a:pt x="72" y="4"/>
                    </a:lnTo>
                    <a:lnTo>
                      <a:pt x="70" y="3"/>
                    </a:lnTo>
                    <a:lnTo>
                      <a:pt x="68" y="2"/>
                    </a:lnTo>
                    <a:lnTo>
                      <a:pt x="67" y="1"/>
                    </a:lnTo>
                    <a:lnTo>
                      <a:pt x="64" y="1"/>
                    </a:lnTo>
                    <a:lnTo>
                      <a:pt x="62" y="0"/>
                    </a:lnTo>
                    <a:lnTo>
                      <a:pt x="60" y="0"/>
                    </a:lnTo>
                    <a:lnTo>
                      <a:pt x="58" y="0"/>
                    </a:lnTo>
                    <a:lnTo>
                      <a:pt x="56" y="0"/>
                    </a:lnTo>
                    <a:lnTo>
                      <a:pt x="54" y="1"/>
                    </a:lnTo>
                    <a:lnTo>
                      <a:pt x="52" y="1"/>
                    </a:lnTo>
                    <a:lnTo>
                      <a:pt x="49" y="2"/>
                    </a:lnTo>
                    <a:lnTo>
                      <a:pt x="47" y="3"/>
                    </a:lnTo>
                    <a:lnTo>
                      <a:pt x="45" y="4"/>
                    </a:lnTo>
                    <a:lnTo>
                      <a:pt x="44" y="6"/>
                    </a:lnTo>
                    <a:lnTo>
                      <a:pt x="42" y="8"/>
                    </a:lnTo>
                    <a:lnTo>
                      <a:pt x="41" y="9"/>
                    </a:lnTo>
                    <a:lnTo>
                      <a:pt x="39" y="12"/>
                    </a:lnTo>
                    <a:lnTo>
                      <a:pt x="38" y="14"/>
                    </a:lnTo>
                    <a:lnTo>
                      <a:pt x="38" y="16"/>
                    </a:lnTo>
                  </a:path>
                </a:pathLst>
              </a:custGeom>
              <a:solidFill>
                <a:srgbClr val="F39FD1"/>
              </a:solidFill>
              <a:ln w="1270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804874" name="Freeform 138"/>
            <p:cNvSpPr>
              <a:spLocks/>
            </p:cNvSpPr>
            <p:nvPr/>
          </p:nvSpPr>
          <p:spPr bwMode="auto">
            <a:xfrm>
              <a:off x="2364" y="3278"/>
              <a:ext cx="200" cy="291"/>
            </a:xfrm>
            <a:custGeom>
              <a:avLst/>
              <a:gdLst/>
              <a:ahLst/>
              <a:cxnLst>
                <a:cxn ang="0">
                  <a:pos x="199" y="263"/>
                </a:cxn>
                <a:cxn ang="0">
                  <a:pos x="184" y="263"/>
                </a:cxn>
                <a:cxn ang="0">
                  <a:pos x="158" y="229"/>
                </a:cxn>
                <a:cxn ang="0">
                  <a:pos x="121" y="169"/>
                </a:cxn>
                <a:cxn ang="0">
                  <a:pos x="111" y="141"/>
                </a:cxn>
                <a:cxn ang="0">
                  <a:pos x="114" y="123"/>
                </a:cxn>
                <a:cxn ang="0">
                  <a:pos x="123" y="119"/>
                </a:cxn>
                <a:cxn ang="0">
                  <a:pos x="136" y="129"/>
                </a:cxn>
                <a:cxn ang="0">
                  <a:pos x="155" y="140"/>
                </a:cxn>
                <a:cxn ang="0">
                  <a:pos x="164" y="140"/>
                </a:cxn>
                <a:cxn ang="0">
                  <a:pos x="165" y="134"/>
                </a:cxn>
                <a:cxn ang="0">
                  <a:pos x="156" y="123"/>
                </a:cxn>
                <a:cxn ang="0">
                  <a:pos x="135" y="108"/>
                </a:cxn>
                <a:cxn ang="0">
                  <a:pos x="126" y="86"/>
                </a:cxn>
                <a:cxn ang="0">
                  <a:pos x="123" y="69"/>
                </a:cxn>
                <a:cxn ang="0">
                  <a:pos x="113" y="56"/>
                </a:cxn>
                <a:cxn ang="0">
                  <a:pos x="109" y="48"/>
                </a:cxn>
                <a:cxn ang="0">
                  <a:pos x="114" y="36"/>
                </a:cxn>
                <a:cxn ang="0">
                  <a:pos x="119" y="24"/>
                </a:cxn>
                <a:cxn ang="0">
                  <a:pos x="115" y="9"/>
                </a:cxn>
                <a:cxn ang="0">
                  <a:pos x="105" y="1"/>
                </a:cxn>
                <a:cxn ang="0">
                  <a:pos x="90" y="3"/>
                </a:cxn>
                <a:cxn ang="0">
                  <a:pos x="84" y="13"/>
                </a:cxn>
                <a:cxn ang="0">
                  <a:pos x="84" y="23"/>
                </a:cxn>
                <a:cxn ang="0">
                  <a:pos x="88" y="35"/>
                </a:cxn>
                <a:cxn ang="0">
                  <a:pos x="88" y="46"/>
                </a:cxn>
                <a:cxn ang="0">
                  <a:pos x="78" y="56"/>
                </a:cxn>
                <a:cxn ang="0">
                  <a:pos x="65" y="64"/>
                </a:cxn>
                <a:cxn ang="0">
                  <a:pos x="55" y="75"/>
                </a:cxn>
                <a:cxn ang="0">
                  <a:pos x="46" y="99"/>
                </a:cxn>
                <a:cxn ang="0">
                  <a:pos x="41" y="121"/>
                </a:cxn>
                <a:cxn ang="0">
                  <a:pos x="40" y="145"/>
                </a:cxn>
                <a:cxn ang="0">
                  <a:pos x="41" y="158"/>
                </a:cxn>
                <a:cxn ang="0">
                  <a:pos x="49" y="161"/>
                </a:cxn>
                <a:cxn ang="0">
                  <a:pos x="53" y="158"/>
                </a:cxn>
                <a:cxn ang="0">
                  <a:pos x="53" y="133"/>
                </a:cxn>
                <a:cxn ang="0">
                  <a:pos x="55" y="116"/>
                </a:cxn>
                <a:cxn ang="0">
                  <a:pos x="64" y="109"/>
                </a:cxn>
                <a:cxn ang="0">
                  <a:pos x="70" y="114"/>
                </a:cxn>
                <a:cxn ang="0">
                  <a:pos x="68" y="140"/>
                </a:cxn>
                <a:cxn ang="0">
                  <a:pos x="61" y="166"/>
                </a:cxn>
                <a:cxn ang="0">
                  <a:pos x="53" y="196"/>
                </a:cxn>
                <a:cxn ang="0">
                  <a:pos x="33" y="225"/>
                </a:cxn>
                <a:cxn ang="0">
                  <a:pos x="8" y="255"/>
                </a:cxn>
                <a:cxn ang="0">
                  <a:pos x="0" y="271"/>
                </a:cxn>
                <a:cxn ang="0">
                  <a:pos x="19" y="290"/>
                </a:cxn>
                <a:cxn ang="0">
                  <a:pos x="33" y="288"/>
                </a:cxn>
                <a:cxn ang="0">
                  <a:pos x="23" y="275"/>
                </a:cxn>
                <a:cxn ang="0">
                  <a:pos x="30" y="259"/>
                </a:cxn>
                <a:cxn ang="0">
                  <a:pos x="61" y="223"/>
                </a:cxn>
                <a:cxn ang="0">
                  <a:pos x="84" y="196"/>
                </a:cxn>
                <a:cxn ang="0">
                  <a:pos x="95" y="190"/>
                </a:cxn>
                <a:cxn ang="0">
                  <a:pos x="109" y="199"/>
                </a:cxn>
                <a:cxn ang="0">
                  <a:pos x="141" y="243"/>
                </a:cxn>
                <a:cxn ang="0">
                  <a:pos x="168" y="280"/>
                </a:cxn>
                <a:cxn ang="0">
                  <a:pos x="178" y="283"/>
                </a:cxn>
                <a:cxn ang="0">
                  <a:pos x="191" y="273"/>
                </a:cxn>
              </a:cxnLst>
              <a:rect l="0" t="0" r="r" b="b"/>
              <a:pathLst>
                <a:path w="200" h="291">
                  <a:moveTo>
                    <a:pt x="198" y="268"/>
                  </a:moveTo>
                  <a:lnTo>
                    <a:pt x="199" y="263"/>
                  </a:lnTo>
                  <a:lnTo>
                    <a:pt x="191" y="264"/>
                  </a:lnTo>
                  <a:lnTo>
                    <a:pt x="184" y="263"/>
                  </a:lnTo>
                  <a:lnTo>
                    <a:pt x="174" y="255"/>
                  </a:lnTo>
                  <a:lnTo>
                    <a:pt x="158" y="229"/>
                  </a:lnTo>
                  <a:lnTo>
                    <a:pt x="134" y="190"/>
                  </a:lnTo>
                  <a:lnTo>
                    <a:pt x="121" y="169"/>
                  </a:lnTo>
                  <a:lnTo>
                    <a:pt x="113" y="151"/>
                  </a:lnTo>
                  <a:lnTo>
                    <a:pt x="111" y="141"/>
                  </a:lnTo>
                  <a:lnTo>
                    <a:pt x="111" y="130"/>
                  </a:lnTo>
                  <a:lnTo>
                    <a:pt x="114" y="123"/>
                  </a:lnTo>
                  <a:lnTo>
                    <a:pt x="119" y="119"/>
                  </a:lnTo>
                  <a:lnTo>
                    <a:pt x="123" y="119"/>
                  </a:lnTo>
                  <a:lnTo>
                    <a:pt x="128" y="121"/>
                  </a:lnTo>
                  <a:lnTo>
                    <a:pt x="136" y="129"/>
                  </a:lnTo>
                  <a:lnTo>
                    <a:pt x="148" y="136"/>
                  </a:lnTo>
                  <a:lnTo>
                    <a:pt x="155" y="140"/>
                  </a:lnTo>
                  <a:lnTo>
                    <a:pt x="160" y="141"/>
                  </a:lnTo>
                  <a:lnTo>
                    <a:pt x="164" y="140"/>
                  </a:lnTo>
                  <a:lnTo>
                    <a:pt x="166" y="136"/>
                  </a:lnTo>
                  <a:lnTo>
                    <a:pt x="165" y="134"/>
                  </a:lnTo>
                  <a:lnTo>
                    <a:pt x="164" y="130"/>
                  </a:lnTo>
                  <a:lnTo>
                    <a:pt x="156" y="123"/>
                  </a:lnTo>
                  <a:lnTo>
                    <a:pt x="143" y="114"/>
                  </a:lnTo>
                  <a:lnTo>
                    <a:pt x="135" y="108"/>
                  </a:lnTo>
                  <a:lnTo>
                    <a:pt x="130" y="99"/>
                  </a:lnTo>
                  <a:lnTo>
                    <a:pt x="126" y="86"/>
                  </a:lnTo>
                  <a:lnTo>
                    <a:pt x="125" y="74"/>
                  </a:lnTo>
                  <a:lnTo>
                    <a:pt x="123" y="69"/>
                  </a:lnTo>
                  <a:lnTo>
                    <a:pt x="119" y="63"/>
                  </a:lnTo>
                  <a:lnTo>
                    <a:pt x="113" y="56"/>
                  </a:lnTo>
                  <a:lnTo>
                    <a:pt x="109" y="53"/>
                  </a:lnTo>
                  <a:lnTo>
                    <a:pt x="109" y="48"/>
                  </a:lnTo>
                  <a:lnTo>
                    <a:pt x="111" y="40"/>
                  </a:lnTo>
                  <a:lnTo>
                    <a:pt x="114" y="36"/>
                  </a:lnTo>
                  <a:lnTo>
                    <a:pt x="116" y="31"/>
                  </a:lnTo>
                  <a:lnTo>
                    <a:pt x="119" y="24"/>
                  </a:lnTo>
                  <a:lnTo>
                    <a:pt x="116" y="15"/>
                  </a:lnTo>
                  <a:lnTo>
                    <a:pt x="115" y="9"/>
                  </a:lnTo>
                  <a:lnTo>
                    <a:pt x="111" y="4"/>
                  </a:lnTo>
                  <a:lnTo>
                    <a:pt x="105" y="1"/>
                  </a:lnTo>
                  <a:lnTo>
                    <a:pt x="96" y="0"/>
                  </a:lnTo>
                  <a:lnTo>
                    <a:pt x="90" y="3"/>
                  </a:lnTo>
                  <a:lnTo>
                    <a:pt x="86" y="6"/>
                  </a:lnTo>
                  <a:lnTo>
                    <a:pt x="84" y="13"/>
                  </a:lnTo>
                  <a:lnTo>
                    <a:pt x="83" y="18"/>
                  </a:lnTo>
                  <a:lnTo>
                    <a:pt x="84" y="23"/>
                  </a:lnTo>
                  <a:lnTo>
                    <a:pt x="86" y="30"/>
                  </a:lnTo>
                  <a:lnTo>
                    <a:pt x="88" y="35"/>
                  </a:lnTo>
                  <a:lnTo>
                    <a:pt x="89" y="40"/>
                  </a:lnTo>
                  <a:lnTo>
                    <a:pt x="88" y="46"/>
                  </a:lnTo>
                  <a:lnTo>
                    <a:pt x="84" y="51"/>
                  </a:lnTo>
                  <a:lnTo>
                    <a:pt x="78" y="56"/>
                  </a:lnTo>
                  <a:lnTo>
                    <a:pt x="70" y="60"/>
                  </a:lnTo>
                  <a:lnTo>
                    <a:pt x="65" y="64"/>
                  </a:lnTo>
                  <a:lnTo>
                    <a:pt x="60" y="69"/>
                  </a:lnTo>
                  <a:lnTo>
                    <a:pt x="55" y="75"/>
                  </a:lnTo>
                  <a:lnTo>
                    <a:pt x="50" y="86"/>
                  </a:lnTo>
                  <a:lnTo>
                    <a:pt x="46" y="99"/>
                  </a:lnTo>
                  <a:lnTo>
                    <a:pt x="43" y="109"/>
                  </a:lnTo>
                  <a:lnTo>
                    <a:pt x="41" y="121"/>
                  </a:lnTo>
                  <a:lnTo>
                    <a:pt x="40" y="136"/>
                  </a:lnTo>
                  <a:lnTo>
                    <a:pt x="40" y="145"/>
                  </a:lnTo>
                  <a:lnTo>
                    <a:pt x="40" y="153"/>
                  </a:lnTo>
                  <a:lnTo>
                    <a:pt x="41" y="158"/>
                  </a:lnTo>
                  <a:lnTo>
                    <a:pt x="44" y="160"/>
                  </a:lnTo>
                  <a:lnTo>
                    <a:pt x="49" y="161"/>
                  </a:lnTo>
                  <a:lnTo>
                    <a:pt x="51" y="160"/>
                  </a:lnTo>
                  <a:lnTo>
                    <a:pt x="53" y="158"/>
                  </a:lnTo>
                  <a:lnTo>
                    <a:pt x="53" y="148"/>
                  </a:lnTo>
                  <a:lnTo>
                    <a:pt x="53" y="133"/>
                  </a:lnTo>
                  <a:lnTo>
                    <a:pt x="54" y="123"/>
                  </a:lnTo>
                  <a:lnTo>
                    <a:pt x="55" y="116"/>
                  </a:lnTo>
                  <a:lnTo>
                    <a:pt x="59" y="110"/>
                  </a:lnTo>
                  <a:lnTo>
                    <a:pt x="64" y="109"/>
                  </a:lnTo>
                  <a:lnTo>
                    <a:pt x="69" y="110"/>
                  </a:lnTo>
                  <a:lnTo>
                    <a:pt x="70" y="114"/>
                  </a:lnTo>
                  <a:lnTo>
                    <a:pt x="69" y="125"/>
                  </a:lnTo>
                  <a:lnTo>
                    <a:pt x="68" y="140"/>
                  </a:lnTo>
                  <a:lnTo>
                    <a:pt x="65" y="154"/>
                  </a:lnTo>
                  <a:lnTo>
                    <a:pt x="61" y="166"/>
                  </a:lnTo>
                  <a:lnTo>
                    <a:pt x="58" y="183"/>
                  </a:lnTo>
                  <a:lnTo>
                    <a:pt x="53" y="196"/>
                  </a:lnTo>
                  <a:lnTo>
                    <a:pt x="41" y="214"/>
                  </a:lnTo>
                  <a:lnTo>
                    <a:pt x="33" y="225"/>
                  </a:lnTo>
                  <a:lnTo>
                    <a:pt x="18" y="243"/>
                  </a:lnTo>
                  <a:lnTo>
                    <a:pt x="8" y="255"/>
                  </a:lnTo>
                  <a:lnTo>
                    <a:pt x="0" y="266"/>
                  </a:lnTo>
                  <a:lnTo>
                    <a:pt x="0" y="271"/>
                  </a:lnTo>
                  <a:lnTo>
                    <a:pt x="8" y="280"/>
                  </a:lnTo>
                  <a:lnTo>
                    <a:pt x="19" y="290"/>
                  </a:lnTo>
                  <a:lnTo>
                    <a:pt x="30" y="290"/>
                  </a:lnTo>
                  <a:lnTo>
                    <a:pt x="33" y="288"/>
                  </a:lnTo>
                  <a:lnTo>
                    <a:pt x="28" y="281"/>
                  </a:lnTo>
                  <a:lnTo>
                    <a:pt x="23" y="275"/>
                  </a:lnTo>
                  <a:lnTo>
                    <a:pt x="23" y="270"/>
                  </a:lnTo>
                  <a:lnTo>
                    <a:pt x="30" y="259"/>
                  </a:lnTo>
                  <a:lnTo>
                    <a:pt x="43" y="246"/>
                  </a:lnTo>
                  <a:lnTo>
                    <a:pt x="61" y="223"/>
                  </a:lnTo>
                  <a:lnTo>
                    <a:pt x="78" y="203"/>
                  </a:lnTo>
                  <a:lnTo>
                    <a:pt x="84" y="196"/>
                  </a:lnTo>
                  <a:lnTo>
                    <a:pt x="88" y="191"/>
                  </a:lnTo>
                  <a:lnTo>
                    <a:pt x="95" y="190"/>
                  </a:lnTo>
                  <a:lnTo>
                    <a:pt x="101" y="194"/>
                  </a:lnTo>
                  <a:lnTo>
                    <a:pt x="109" y="199"/>
                  </a:lnTo>
                  <a:lnTo>
                    <a:pt x="124" y="219"/>
                  </a:lnTo>
                  <a:lnTo>
                    <a:pt x="141" y="243"/>
                  </a:lnTo>
                  <a:lnTo>
                    <a:pt x="158" y="266"/>
                  </a:lnTo>
                  <a:lnTo>
                    <a:pt x="168" y="280"/>
                  </a:lnTo>
                  <a:lnTo>
                    <a:pt x="171" y="283"/>
                  </a:lnTo>
                  <a:lnTo>
                    <a:pt x="178" y="283"/>
                  </a:lnTo>
                  <a:lnTo>
                    <a:pt x="184" y="278"/>
                  </a:lnTo>
                  <a:lnTo>
                    <a:pt x="191" y="273"/>
                  </a:lnTo>
                  <a:lnTo>
                    <a:pt x="198" y="268"/>
                  </a:lnTo>
                </a:path>
              </a:pathLst>
            </a:custGeom>
            <a:solidFill>
              <a:srgbClr val="CECECE"/>
            </a:solidFill>
            <a:ln w="25400" cap="rnd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31" name="Group 139"/>
            <p:cNvGrpSpPr>
              <a:grpSpLocks/>
            </p:cNvGrpSpPr>
            <p:nvPr/>
          </p:nvGrpSpPr>
          <p:grpSpPr bwMode="auto">
            <a:xfrm>
              <a:off x="1801" y="3268"/>
              <a:ext cx="259" cy="310"/>
              <a:chOff x="1801" y="3268"/>
              <a:chExt cx="259" cy="310"/>
            </a:xfrm>
          </p:grpSpPr>
          <p:grpSp>
            <p:nvGrpSpPr>
              <p:cNvPr id="2804736" name="Group 140"/>
              <p:cNvGrpSpPr>
                <a:grpSpLocks/>
              </p:cNvGrpSpPr>
              <p:nvPr/>
            </p:nvGrpSpPr>
            <p:grpSpPr bwMode="auto">
              <a:xfrm>
                <a:off x="1801" y="3268"/>
                <a:ext cx="259" cy="310"/>
                <a:chOff x="1801" y="3268"/>
                <a:chExt cx="259" cy="310"/>
              </a:xfrm>
            </p:grpSpPr>
            <p:sp>
              <p:nvSpPr>
                <p:cNvPr id="2804877" name="AutoShape 141"/>
                <p:cNvSpPr>
                  <a:spLocks noChangeArrowheads="1"/>
                </p:cNvSpPr>
                <p:nvPr/>
              </p:nvSpPr>
              <p:spPr bwMode="auto">
                <a:xfrm>
                  <a:off x="1801" y="3318"/>
                  <a:ext cx="259" cy="260"/>
                </a:xfrm>
                <a:prstGeom prst="cube">
                  <a:avLst>
                    <a:gd name="adj" fmla="val 24995"/>
                  </a:avLst>
                </a:prstGeom>
                <a:solidFill>
                  <a:srgbClr val="FAFD00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04878" name="AutoShape 142"/>
                <p:cNvSpPr>
                  <a:spLocks noChangeArrowheads="1"/>
                </p:cNvSpPr>
                <p:nvPr/>
              </p:nvSpPr>
              <p:spPr bwMode="auto">
                <a:xfrm>
                  <a:off x="1864" y="3268"/>
                  <a:ext cx="196" cy="46"/>
                </a:xfrm>
                <a:prstGeom prst="cube">
                  <a:avLst>
                    <a:gd name="adj" fmla="val 24995"/>
                  </a:avLst>
                </a:prstGeom>
                <a:solidFill>
                  <a:srgbClr val="FAFD00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804879" name="Oval 143"/>
              <p:cNvSpPr>
                <a:spLocks noChangeArrowheads="1"/>
              </p:cNvSpPr>
              <p:nvPr/>
            </p:nvSpPr>
            <p:spPr bwMode="auto">
              <a:xfrm>
                <a:off x="1883" y="3294"/>
                <a:ext cx="27" cy="8"/>
              </a:xfrm>
              <a:prstGeom prst="ellipse">
                <a:avLst/>
              </a:prstGeom>
              <a:solidFill>
                <a:srgbClr val="FAFD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4880" name="AutoShape 144"/>
              <p:cNvSpPr>
                <a:spLocks noChangeArrowheads="1"/>
              </p:cNvSpPr>
              <p:nvPr/>
            </p:nvSpPr>
            <p:spPr bwMode="auto">
              <a:xfrm>
                <a:off x="1832" y="3442"/>
                <a:ext cx="137" cy="55"/>
              </a:xfrm>
              <a:prstGeom prst="octagon">
                <a:avLst>
                  <a:gd name="adj" fmla="val 29282"/>
                </a:avLst>
              </a:prstGeom>
              <a:solidFill>
                <a:srgbClr val="FAFD00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2804737" name="Group 145"/>
          <p:cNvGrpSpPr>
            <a:grpSpLocks/>
          </p:cNvGrpSpPr>
          <p:nvPr/>
        </p:nvGrpSpPr>
        <p:grpSpPr bwMode="auto">
          <a:xfrm>
            <a:off x="3470275" y="2422525"/>
            <a:ext cx="3760788" cy="1547813"/>
            <a:chOff x="2459" y="1526"/>
            <a:chExt cx="2664" cy="975"/>
          </a:xfrm>
        </p:grpSpPr>
        <p:sp>
          <p:nvSpPr>
            <p:cNvPr id="2804882" name="Rectangle 146"/>
            <p:cNvSpPr>
              <a:spLocks noChangeArrowheads="1"/>
            </p:cNvSpPr>
            <p:nvPr/>
          </p:nvSpPr>
          <p:spPr bwMode="auto">
            <a:xfrm>
              <a:off x="2459" y="1526"/>
              <a:ext cx="2001" cy="36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3200">
                  <a:solidFill>
                    <a:schemeClr val="tx1"/>
                  </a:solidFill>
                  <a:latin typeface="Arial" pitchFamily="-65" charset="0"/>
                </a:rPr>
                <a:t> (light clothing)</a:t>
              </a:r>
            </a:p>
          </p:txBody>
        </p:sp>
        <p:sp>
          <p:nvSpPr>
            <p:cNvPr id="2804883" name="Rectangle 147"/>
            <p:cNvSpPr>
              <a:spLocks noChangeArrowheads="1"/>
            </p:cNvSpPr>
            <p:nvPr/>
          </p:nvSpPr>
          <p:spPr bwMode="auto">
            <a:xfrm>
              <a:off x="2483" y="1814"/>
              <a:ext cx="2032" cy="36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3200">
                  <a:solidFill>
                    <a:schemeClr val="tx1"/>
                  </a:solidFill>
                  <a:latin typeface="Arial" pitchFamily="-65" charset="0"/>
                </a:rPr>
                <a:t> (dark clothing)</a:t>
              </a:r>
            </a:p>
          </p:txBody>
        </p:sp>
        <p:sp>
          <p:nvSpPr>
            <p:cNvPr id="2804884" name="Rectangle 148"/>
            <p:cNvSpPr>
              <a:spLocks noChangeArrowheads="1"/>
            </p:cNvSpPr>
            <p:nvPr/>
          </p:nvSpPr>
          <p:spPr bwMode="auto">
            <a:xfrm>
              <a:off x="2483" y="2138"/>
              <a:ext cx="2640" cy="36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3200">
                  <a:solidFill>
                    <a:schemeClr val="tx1"/>
                  </a:solidFill>
                  <a:latin typeface="Arial" pitchFamily="-65" charset="0"/>
                </a:rPr>
                <a:t> (very dirty clothing)</a:t>
              </a:r>
            </a:p>
          </p:txBody>
        </p:sp>
      </p:grpSp>
      <p:grpSp>
        <p:nvGrpSpPr>
          <p:cNvPr id="2804754" name="Group 149"/>
          <p:cNvGrpSpPr>
            <a:grpSpLocks/>
          </p:cNvGrpSpPr>
          <p:nvPr/>
        </p:nvGrpSpPr>
        <p:grpSpPr bwMode="auto">
          <a:xfrm>
            <a:off x="4029075" y="4060825"/>
            <a:ext cx="3760788" cy="1547813"/>
            <a:chOff x="2855" y="2558"/>
            <a:chExt cx="2664" cy="975"/>
          </a:xfrm>
        </p:grpSpPr>
        <p:sp>
          <p:nvSpPr>
            <p:cNvPr id="2804886" name="Rectangle 150"/>
            <p:cNvSpPr>
              <a:spLocks noChangeArrowheads="1"/>
            </p:cNvSpPr>
            <p:nvPr/>
          </p:nvSpPr>
          <p:spPr bwMode="auto">
            <a:xfrm>
              <a:off x="2855" y="2558"/>
              <a:ext cx="2001" cy="36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3200">
                  <a:solidFill>
                    <a:schemeClr val="tx1"/>
                  </a:solidFill>
                  <a:latin typeface="Arial" pitchFamily="-65" charset="0"/>
                </a:rPr>
                <a:t> (light clothing)</a:t>
              </a:r>
            </a:p>
          </p:txBody>
        </p:sp>
        <p:sp>
          <p:nvSpPr>
            <p:cNvPr id="2804887" name="Rectangle 151"/>
            <p:cNvSpPr>
              <a:spLocks noChangeArrowheads="1"/>
            </p:cNvSpPr>
            <p:nvPr/>
          </p:nvSpPr>
          <p:spPr bwMode="auto">
            <a:xfrm>
              <a:off x="2879" y="2846"/>
              <a:ext cx="2032" cy="36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3200">
                  <a:solidFill>
                    <a:schemeClr val="tx1"/>
                  </a:solidFill>
                  <a:latin typeface="Arial" pitchFamily="-65" charset="0"/>
                </a:rPr>
                <a:t> (dark clothing)</a:t>
              </a:r>
            </a:p>
          </p:txBody>
        </p:sp>
        <p:sp>
          <p:nvSpPr>
            <p:cNvPr id="2804888" name="Rectangle 152"/>
            <p:cNvSpPr>
              <a:spLocks noChangeArrowheads="1"/>
            </p:cNvSpPr>
            <p:nvPr/>
          </p:nvSpPr>
          <p:spPr bwMode="auto">
            <a:xfrm>
              <a:off x="2879" y="3170"/>
              <a:ext cx="2640" cy="36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3200">
                  <a:solidFill>
                    <a:schemeClr val="tx1"/>
                  </a:solidFill>
                  <a:latin typeface="Arial" pitchFamily="-65" charset="0"/>
                </a:rPr>
                <a:t> (very dirty clothing)</a:t>
              </a:r>
            </a:p>
          </p:txBody>
        </p:sp>
      </p:grpSp>
      <p:grpSp>
        <p:nvGrpSpPr>
          <p:cNvPr id="2804757" name="Group 153"/>
          <p:cNvGrpSpPr>
            <a:grpSpLocks/>
          </p:cNvGrpSpPr>
          <p:nvPr/>
        </p:nvGrpSpPr>
        <p:grpSpPr bwMode="auto">
          <a:xfrm>
            <a:off x="1852613" y="1752600"/>
            <a:ext cx="2105025" cy="623888"/>
            <a:chOff x="1304" y="1181"/>
            <a:chExt cx="1493" cy="393"/>
          </a:xfrm>
        </p:grpSpPr>
        <p:sp>
          <p:nvSpPr>
            <p:cNvPr id="2804890" name="Line 154"/>
            <p:cNvSpPr>
              <a:spLocks noChangeShapeType="1"/>
            </p:cNvSpPr>
            <p:nvPr/>
          </p:nvSpPr>
          <p:spPr bwMode="auto">
            <a:xfrm flipH="1">
              <a:off x="1884" y="1181"/>
              <a:ext cx="19" cy="17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4891" name="Line 155"/>
            <p:cNvSpPr>
              <a:spLocks noChangeShapeType="1"/>
            </p:cNvSpPr>
            <p:nvPr/>
          </p:nvSpPr>
          <p:spPr bwMode="auto">
            <a:xfrm flipH="1">
              <a:off x="2169" y="1181"/>
              <a:ext cx="19" cy="17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4892" name="Line 156"/>
            <p:cNvSpPr>
              <a:spLocks noChangeShapeType="1"/>
            </p:cNvSpPr>
            <p:nvPr/>
          </p:nvSpPr>
          <p:spPr bwMode="auto">
            <a:xfrm flipH="1">
              <a:off x="2453" y="1181"/>
              <a:ext cx="19" cy="17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4893" name="Line 157"/>
            <p:cNvSpPr>
              <a:spLocks noChangeShapeType="1"/>
            </p:cNvSpPr>
            <p:nvPr/>
          </p:nvSpPr>
          <p:spPr bwMode="auto">
            <a:xfrm>
              <a:off x="1902" y="1253"/>
              <a:ext cx="26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4894" name="Line 158"/>
            <p:cNvSpPr>
              <a:spLocks noChangeShapeType="1"/>
            </p:cNvSpPr>
            <p:nvPr/>
          </p:nvSpPr>
          <p:spPr bwMode="auto">
            <a:xfrm flipH="1">
              <a:off x="2169" y="1181"/>
              <a:ext cx="19" cy="17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4895" name="Line 159"/>
            <p:cNvSpPr>
              <a:spLocks noChangeShapeType="1"/>
            </p:cNvSpPr>
            <p:nvPr/>
          </p:nvSpPr>
          <p:spPr bwMode="auto">
            <a:xfrm flipH="1">
              <a:off x="2453" y="1181"/>
              <a:ext cx="19" cy="17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4896" name="Rectangle 160"/>
            <p:cNvSpPr>
              <a:spLocks noChangeArrowheads="1"/>
            </p:cNvSpPr>
            <p:nvPr/>
          </p:nvSpPr>
          <p:spPr bwMode="auto">
            <a:xfrm>
              <a:off x="2428" y="1288"/>
              <a:ext cx="369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chemeClr val="tx1"/>
                  </a:solidFill>
                  <a:latin typeface="FranklinGothic" charset="0"/>
                </a:rPr>
                <a:t>30</a:t>
              </a:r>
            </a:p>
          </p:txBody>
        </p:sp>
        <p:sp>
          <p:nvSpPr>
            <p:cNvPr id="2804897" name="Line 161"/>
            <p:cNvSpPr>
              <a:spLocks noChangeShapeType="1"/>
            </p:cNvSpPr>
            <p:nvPr/>
          </p:nvSpPr>
          <p:spPr bwMode="auto">
            <a:xfrm flipH="1">
              <a:off x="2736" y="1181"/>
              <a:ext cx="19" cy="17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4898" name="Line 162"/>
            <p:cNvSpPr>
              <a:spLocks noChangeShapeType="1"/>
            </p:cNvSpPr>
            <p:nvPr/>
          </p:nvSpPr>
          <p:spPr bwMode="auto">
            <a:xfrm>
              <a:off x="2185" y="1253"/>
              <a:ext cx="26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4899" name="Line 163"/>
            <p:cNvSpPr>
              <a:spLocks noChangeShapeType="1"/>
            </p:cNvSpPr>
            <p:nvPr/>
          </p:nvSpPr>
          <p:spPr bwMode="auto">
            <a:xfrm flipH="1">
              <a:off x="2453" y="1181"/>
              <a:ext cx="19" cy="17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4900" name="Line 164"/>
            <p:cNvSpPr>
              <a:spLocks noChangeShapeType="1"/>
            </p:cNvSpPr>
            <p:nvPr/>
          </p:nvSpPr>
          <p:spPr bwMode="auto">
            <a:xfrm flipH="1">
              <a:off x="2736" y="1181"/>
              <a:ext cx="19" cy="17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4901" name="Line 165"/>
            <p:cNvSpPr>
              <a:spLocks noChangeShapeType="1"/>
            </p:cNvSpPr>
            <p:nvPr/>
          </p:nvSpPr>
          <p:spPr bwMode="auto">
            <a:xfrm>
              <a:off x="2469" y="1253"/>
              <a:ext cx="26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4902" name="Line 166"/>
            <p:cNvSpPr>
              <a:spLocks noChangeShapeType="1"/>
            </p:cNvSpPr>
            <p:nvPr/>
          </p:nvSpPr>
          <p:spPr bwMode="auto">
            <a:xfrm>
              <a:off x="1906" y="1208"/>
              <a:ext cx="252" cy="0"/>
            </a:xfrm>
            <a:prstGeom prst="line">
              <a:avLst/>
            </a:prstGeom>
            <a:noFill/>
            <a:ln w="25400">
              <a:solidFill>
                <a:srgbClr val="DC008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4903" name="Line 167"/>
            <p:cNvSpPr>
              <a:spLocks noChangeShapeType="1"/>
            </p:cNvSpPr>
            <p:nvPr/>
          </p:nvSpPr>
          <p:spPr bwMode="auto">
            <a:xfrm>
              <a:off x="2191" y="1208"/>
              <a:ext cx="252" cy="0"/>
            </a:xfrm>
            <a:prstGeom prst="line">
              <a:avLst/>
            </a:prstGeom>
            <a:noFill/>
            <a:ln w="25400">
              <a:solidFill>
                <a:srgbClr val="DC008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4904" name="Line 168"/>
            <p:cNvSpPr>
              <a:spLocks noChangeShapeType="1"/>
            </p:cNvSpPr>
            <p:nvPr/>
          </p:nvSpPr>
          <p:spPr bwMode="auto">
            <a:xfrm>
              <a:off x="1337" y="1208"/>
              <a:ext cx="254" cy="0"/>
            </a:xfrm>
            <a:prstGeom prst="line">
              <a:avLst/>
            </a:prstGeom>
            <a:noFill/>
            <a:ln w="25400">
              <a:solidFill>
                <a:srgbClr val="DC008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4905" name="Rectangle 169"/>
            <p:cNvSpPr>
              <a:spLocks noChangeArrowheads="1"/>
            </p:cNvSpPr>
            <p:nvPr/>
          </p:nvSpPr>
          <p:spPr bwMode="auto">
            <a:xfrm>
              <a:off x="1304" y="1288"/>
              <a:ext cx="369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chemeClr val="tx1"/>
                  </a:solidFill>
                  <a:latin typeface="FranklinGothic" charset="0"/>
                </a:rPr>
                <a:t>30</a:t>
              </a:r>
            </a:p>
          </p:txBody>
        </p:sp>
        <p:sp>
          <p:nvSpPr>
            <p:cNvPr id="2804906" name="Rectangle 170"/>
            <p:cNvSpPr>
              <a:spLocks noChangeArrowheads="1"/>
            </p:cNvSpPr>
            <p:nvPr/>
          </p:nvSpPr>
          <p:spPr bwMode="auto">
            <a:xfrm>
              <a:off x="1561" y="1288"/>
              <a:ext cx="369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chemeClr val="tx1"/>
                  </a:solidFill>
                  <a:latin typeface="FranklinGothic" charset="0"/>
                </a:rPr>
                <a:t>30</a:t>
              </a:r>
            </a:p>
          </p:txBody>
        </p:sp>
        <p:sp>
          <p:nvSpPr>
            <p:cNvPr id="2804907" name="Line 171"/>
            <p:cNvSpPr>
              <a:spLocks noChangeShapeType="1"/>
            </p:cNvSpPr>
            <p:nvPr/>
          </p:nvSpPr>
          <p:spPr bwMode="auto">
            <a:xfrm>
              <a:off x="1617" y="1253"/>
              <a:ext cx="26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4908" name="Rectangle 172"/>
            <p:cNvSpPr>
              <a:spLocks noChangeArrowheads="1"/>
            </p:cNvSpPr>
            <p:nvPr/>
          </p:nvSpPr>
          <p:spPr bwMode="auto">
            <a:xfrm>
              <a:off x="2145" y="1288"/>
              <a:ext cx="369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chemeClr val="tx1"/>
                  </a:solidFill>
                  <a:latin typeface="FranklinGothic" charset="0"/>
                </a:rPr>
                <a:t>30</a:t>
              </a:r>
            </a:p>
          </p:txBody>
        </p:sp>
        <p:sp>
          <p:nvSpPr>
            <p:cNvPr id="2804909" name="Rectangle 173"/>
            <p:cNvSpPr>
              <a:spLocks noChangeArrowheads="1"/>
            </p:cNvSpPr>
            <p:nvPr/>
          </p:nvSpPr>
          <p:spPr bwMode="auto">
            <a:xfrm>
              <a:off x="1856" y="1288"/>
              <a:ext cx="369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chemeClr val="tx1"/>
                  </a:solidFill>
                  <a:latin typeface="FranklinGothic" charset="0"/>
                </a:rPr>
                <a:t>30</a:t>
              </a:r>
            </a:p>
          </p:txBody>
        </p:sp>
        <p:sp>
          <p:nvSpPr>
            <p:cNvPr id="2804910" name="Line 174"/>
            <p:cNvSpPr>
              <a:spLocks noChangeShapeType="1"/>
            </p:cNvSpPr>
            <p:nvPr/>
          </p:nvSpPr>
          <p:spPr bwMode="auto">
            <a:xfrm>
              <a:off x="1909" y="1303"/>
              <a:ext cx="248" cy="0"/>
            </a:xfrm>
            <a:prstGeom prst="line">
              <a:avLst/>
            </a:prstGeom>
            <a:noFill/>
            <a:ln w="25400">
              <a:solidFill>
                <a:srgbClr val="F39FD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4911" name="Line 175"/>
            <p:cNvSpPr>
              <a:spLocks noChangeShapeType="1"/>
            </p:cNvSpPr>
            <p:nvPr/>
          </p:nvSpPr>
          <p:spPr bwMode="auto">
            <a:xfrm>
              <a:off x="2191" y="1347"/>
              <a:ext cx="250" cy="1"/>
            </a:xfrm>
            <a:prstGeom prst="line">
              <a:avLst/>
            </a:prstGeom>
            <a:noFill/>
            <a:ln w="25400">
              <a:solidFill>
                <a:srgbClr val="91919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4912" name="Line 176"/>
            <p:cNvSpPr>
              <a:spLocks noChangeShapeType="1"/>
            </p:cNvSpPr>
            <p:nvPr/>
          </p:nvSpPr>
          <p:spPr bwMode="auto">
            <a:xfrm>
              <a:off x="2191" y="1304"/>
              <a:ext cx="250" cy="0"/>
            </a:xfrm>
            <a:prstGeom prst="line">
              <a:avLst/>
            </a:prstGeom>
            <a:noFill/>
            <a:ln w="25400">
              <a:solidFill>
                <a:srgbClr val="F39FD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4913" name="Line 177"/>
            <p:cNvSpPr>
              <a:spLocks noChangeShapeType="1"/>
            </p:cNvSpPr>
            <p:nvPr/>
          </p:nvSpPr>
          <p:spPr bwMode="auto">
            <a:xfrm>
              <a:off x="2476" y="1303"/>
              <a:ext cx="250" cy="0"/>
            </a:xfrm>
            <a:prstGeom prst="line">
              <a:avLst/>
            </a:prstGeom>
            <a:noFill/>
            <a:ln w="25400">
              <a:solidFill>
                <a:srgbClr val="F39FD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4914" name="Line 178"/>
            <p:cNvSpPr>
              <a:spLocks noChangeShapeType="1"/>
            </p:cNvSpPr>
            <p:nvPr/>
          </p:nvSpPr>
          <p:spPr bwMode="auto">
            <a:xfrm>
              <a:off x="2475" y="1347"/>
              <a:ext cx="251" cy="1"/>
            </a:xfrm>
            <a:prstGeom prst="line">
              <a:avLst/>
            </a:prstGeom>
            <a:noFill/>
            <a:ln w="25400">
              <a:solidFill>
                <a:srgbClr val="91919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4915" name="Line 179"/>
            <p:cNvSpPr>
              <a:spLocks noChangeShapeType="1"/>
            </p:cNvSpPr>
            <p:nvPr/>
          </p:nvSpPr>
          <p:spPr bwMode="auto">
            <a:xfrm>
              <a:off x="1622" y="1208"/>
              <a:ext cx="253" cy="0"/>
            </a:xfrm>
            <a:prstGeom prst="line">
              <a:avLst/>
            </a:prstGeom>
            <a:noFill/>
            <a:ln w="25400">
              <a:solidFill>
                <a:srgbClr val="DC008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4916" name="Line 180"/>
            <p:cNvSpPr>
              <a:spLocks noChangeShapeType="1"/>
            </p:cNvSpPr>
            <p:nvPr/>
          </p:nvSpPr>
          <p:spPr bwMode="auto">
            <a:xfrm flipH="1">
              <a:off x="2736" y="1181"/>
              <a:ext cx="19" cy="17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4917" name="Line 181"/>
            <p:cNvSpPr>
              <a:spLocks noChangeShapeType="1"/>
            </p:cNvSpPr>
            <p:nvPr/>
          </p:nvSpPr>
          <p:spPr bwMode="auto">
            <a:xfrm>
              <a:off x="1609" y="1181"/>
              <a:ext cx="0" cy="18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4918" name="Line 182"/>
            <p:cNvSpPr>
              <a:spLocks noChangeShapeType="1"/>
            </p:cNvSpPr>
            <p:nvPr/>
          </p:nvSpPr>
          <p:spPr bwMode="auto">
            <a:xfrm>
              <a:off x="1894" y="1181"/>
              <a:ext cx="0" cy="18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4919" name="Line 183"/>
            <p:cNvSpPr>
              <a:spLocks noChangeShapeType="1"/>
            </p:cNvSpPr>
            <p:nvPr/>
          </p:nvSpPr>
          <p:spPr bwMode="auto">
            <a:xfrm>
              <a:off x="2178" y="1181"/>
              <a:ext cx="0" cy="18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4920" name="Line 184"/>
            <p:cNvSpPr>
              <a:spLocks noChangeShapeType="1"/>
            </p:cNvSpPr>
            <p:nvPr/>
          </p:nvSpPr>
          <p:spPr bwMode="auto">
            <a:xfrm>
              <a:off x="2462" y="1181"/>
              <a:ext cx="0" cy="18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85" name="Date Placeholder 18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FE7EA-E46E-C54F-BC43-BDE2C09822A9}" type="datetime1">
              <a:rPr lang="en-US" smtClean="0"/>
              <a:pPr/>
              <a:t>7/27/2011</a:t>
            </a:fld>
            <a:endParaRPr lang="en-US" dirty="0"/>
          </a:p>
        </p:txBody>
      </p:sp>
      <p:sp>
        <p:nvSpPr>
          <p:cNvPr id="186" name="Slide Number Placeholder 18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47</a:t>
            </a:fld>
            <a:endParaRPr lang="en-US" dirty="0"/>
          </a:p>
        </p:txBody>
      </p:sp>
      <p:sp>
        <p:nvSpPr>
          <p:cNvPr id="187" name="Footer Placeholder 18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#21</a:t>
            </a:r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EF979-C0A4-8849-ABDF-EBA01654B7BB}" type="datetime1">
              <a:rPr lang="en-US" smtClean="0"/>
              <a:pPr/>
              <a:t>7/27/2011</a:t>
            </a:fld>
            <a:endParaRPr lang="en-US" dirty="0"/>
          </a:p>
        </p:txBody>
      </p:sp>
      <p:sp>
        <p:nvSpPr>
          <p:cNvPr id="96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606738" y="6356350"/>
            <a:ext cx="2133600" cy="365125"/>
          </a:xfrm>
        </p:spPr>
        <p:txBody>
          <a:bodyPr/>
          <a:lstStyle/>
          <a:p>
            <a:r>
              <a:rPr lang="en-US" smtClean="0"/>
              <a:t>Spring 2011 -- Lecture #21</a:t>
            </a:r>
            <a:endParaRPr lang="en-AU" dirty="0"/>
          </a:p>
        </p:txBody>
      </p:sp>
      <p:sp>
        <p:nvSpPr>
          <p:cNvPr id="522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Pipeline Depth and Issue Width</a:t>
            </a:r>
            <a:endParaRPr lang="en-AU" dirty="0"/>
          </a:p>
        </p:txBody>
      </p:sp>
      <p:sp>
        <p:nvSpPr>
          <p:cNvPr id="522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125538"/>
            <a:ext cx="8270875" cy="1727200"/>
          </a:xfrm>
        </p:spPr>
        <p:txBody>
          <a:bodyPr/>
          <a:lstStyle/>
          <a:p>
            <a:r>
              <a:rPr lang="en-AU" dirty="0" smtClean="0"/>
              <a:t>Intel Processors over Time</a:t>
            </a:r>
          </a:p>
        </p:txBody>
      </p:sp>
      <p:graphicFrame>
        <p:nvGraphicFramePr>
          <p:cNvPr id="522391" name="Group 151"/>
          <p:cNvGraphicFramePr>
            <a:graphicFrameLocks noGrp="1"/>
          </p:cNvGraphicFramePr>
          <p:nvPr/>
        </p:nvGraphicFramePr>
        <p:xfrm>
          <a:off x="237067" y="2246841"/>
          <a:ext cx="8635998" cy="3566160"/>
        </p:xfrm>
        <a:graphic>
          <a:graphicData uri="http://schemas.openxmlformats.org/drawingml/2006/table">
            <a:tbl>
              <a:tblPr/>
              <a:tblGrid>
                <a:gridCol w="1896533"/>
                <a:gridCol w="945570"/>
                <a:gridCol w="1306467"/>
                <a:gridCol w="1194820"/>
                <a:gridCol w="1065544"/>
                <a:gridCol w="1030286"/>
                <a:gridCol w="1196778"/>
              </a:tblGrid>
              <a:tr h="384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Microprocessor</a:t>
                      </a:r>
                      <a:endParaRPr kumimoji="0" lang="en-A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Year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Clock Rate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Pipeline Stages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Issue width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Cores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Power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i486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1989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 MHz</a:t>
                      </a:r>
                      <a:endParaRPr kumimoji="0" lang="en-A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Pentium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1993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66 MHz</a:t>
                      </a:r>
                      <a:endParaRPr kumimoji="0" lang="en-A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Pentium Pro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1997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 MHz</a:t>
                      </a:r>
                      <a:endParaRPr kumimoji="0" lang="en-A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29W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2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P4 Willamette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2000 MHz</a:t>
                      </a:r>
                      <a:endParaRPr kumimoji="0" lang="en-A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75W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P4 Prescott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3600 MHz</a:t>
                      </a:r>
                      <a:endParaRPr kumimoji="0" lang="en-A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103W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Core 2 Conroe</a:t>
                      </a:r>
                      <a:endParaRPr kumimoji="0" lang="en-A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2930 MHz</a:t>
                      </a:r>
                      <a:endParaRPr kumimoji="0" lang="en-A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75W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Core 2 </a:t>
                      </a:r>
                      <a:r>
                        <a:rPr kumimoji="0" lang="en-A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Yorkfield</a:t>
                      </a:r>
                      <a:endParaRPr kumimoji="0" lang="en-A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2008</a:t>
                      </a:r>
                      <a:endParaRPr kumimoji="0" lang="en-A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  <a:defRPr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2930 MHz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</a:t>
                      </a:r>
                      <a:endParaRPr kumimoji="0" lang="en-A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endParaRPr kumimoji="0" lang="en-A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endParaRPr kumimoji="0" lang="en-A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95W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  <a:defRPr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Core i7 </a:t>
                      </a:r>
                      <a:r>
                        <a:rPr kumimoji="0" lang="en-A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Gulftown</a:t>
                      </a: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2010</a:t>
                      </a:r>
                      <a:endParaRPr kumimoji="0" lang="en-A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3460 MHz</a:t>
                      </a:r>
                      <a:endParaRPr kumimoji="0" lang="en-A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</a:t>
                      </a:r>
                      <a:endParaRPr kumimoji="0" lang="en-A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endParaRPr kumimoji="0" lang="en-A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en-A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130W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Pipeline Depth and Issue Width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DAF79-ECAE-4E4E-AE8B-AA2375DC2F0B}" type="datetime1">
              <a:rPr lang="en-US" smtClean="0"/>
              <a:pPr/>
              <a:t>7/27/2011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49</a:t>
            </a:fld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1600200"/>
            <a:ext cx="7561385" cy="4525963"/>
          </a:xfrm>
        </p:spPr>
        <p:txBody>
          <a:bodyPr/>
          <a:lstStyle/>
          <a:p>
            <a:r>
              <a:rPr lang="en-US" sz="3200" dirty="0" smtClean="0"/>
              <a:t>Pipelining Performance</a:t>
            </a:r>
          </a:p>
          <a:p>
            <a:r>
              <a:rPr lang="en-US" sz="3200" dirty="0" smtClean="0"/>
              <a:t>Pipelining Hazards</a:t>
            </a:r>
          </a:p>
          <a:p>
            <a:r>
              <a:rPr lang="en-US" sz="3200" dirty="0" smtClean="0"/>
              <a:t>Administrivia</a:t>
            </a:r>
          </a:p>
          <a:p>
            <a:r>
              <a:rPr lang="en-US" sz="3200" dirty="0" smtClean="0"/>
              <a:t>Pipelining Hazards (cont’d)</a:t>
            </a:r>
          </a:p>
          <a:p>
            <a:r>
              <a:rPr lang="en-US" sz="3200" dirty="0" smtClean="0"/>
              <a:t>Break</a:t>
            </a:r>
          </a:p>
          <a:p>
            <a:r>
              <a:rPr lang="en-US" sz="3200" dirty="0" smtClean="0"/>
              <a:t>Multiple Instruction Issue</a:t>
            </a:r>
          </a:p>
          <a:p>
            <a:endParaRPr lang="en-US" sz="3200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2DE64-F001-BF48-BCB6-40100FCEAE53}" type="datetime1">
              <a:rPr lang="en-US" smtClean="0"/>
              <a:pPr/>
              <a:t>7/27/2011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Summer 2011 -- Lecture #22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CE517-4A86-4046-8ED3-33D6612FB8B6}" type="datetime1">
              <a:rPr lang="en-US" smtClean="0"/>
              <a:pPr/>
              <a:t>7/27/2011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623671" y="6356350"/>
            <a:ext cx="2133600" cy="365125"/>
          </a:xfrm>
        </p:spPr>
        <p:txBody>
          <a:bodyPr/>
          <a:lstStyle/>
          <a:p>
            <a:r>
              <a:rPr lang="en-US" smtClean="0"/>
              <a:t>Spring 2011 -- Lecture #21</a:t>
            </a:r>
            <a:endParaRPr lang="en-AU" dirty="0"/>
          </a:p>
        </p:txBody>
      </p:sp>
      <p:sp>
        <p:nvSpPr>
          <p:cNvPr id="489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Static Multiple Issue</a:t>
            </a:r>
            <a:endParaRPr lang="en-AU" dirty="0"/>
          </a:p>
        </p:txBody>
      </p:sp>
      <p:sp>
        <p:nvSpPr>
          <p:cNvPr id="489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Compiler groups instructions into</a:t>
            </a:r>
            <a:r>
              <a:rPr lang="en-US" dirty="0" smtClean="0"/>
              <a:t> </a:t>
            </a:r>
            <a:r>
              <a:rPr lang="en-US" i="1" dirty="0" smtClean="0">
                <a:solidFill>
                  <a:srgbClr val="FF0000"/>
                </a:solidFill>
              </a:rPr>
              <a:t>issue packets</a:t>
            </a:r>
          </a:p>
          <a:p>
            <a:pPr lvl="1"/>
            <a:r>
              <a:rPr lang="en-US" dirty="0"/>
              <a:t>Group of instructions that can be issued on a single cycle</a:t>
            </a:r>
          </a:p>
          <a:p>
            <a:pPr lvl="1"/>
            <a:r>
              <a:rPr lang="en-US" dirty="0"/>
              <a:t>Determined by pipeline resources required</a:t>
            </a:r>
          </a:p>
          <a:p>
            <a:r>
              <a:rPr lang="en-US" dirty="0"/>
              <a:t>Think of an issue packet as a very long instruction</a:t>
            </a:r>
          </a:p>
          <a:p>
            <a:pPr lvl="1"/>
            <a:r>
              <a:rPr lang="en-US" dirty="0"/>
              <a:t>Specifies multiple concurrent </a:t>
            </a:r>
            <a:r>
              <a:rPr lang="en-US" dirty="0" smtClean="0"/>
              <a:t>operations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50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DA589-73D6-FB45-B4CE-E16AFE033384}" type="datetime1">
              <a:rPr lang="en-US" smtClean="0"/>
              <a:pPr/>
              <a:t>7/27/2011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606738" y="6356350"/>
            <a:ext cx="2133600" cy="365125"/>
          </a:xfrm>
        </p:spPr>
        <p:txBody>
          <a:bodyPr/>
          <a:lstStyle/>
          <a:p>
            <a:r>
              <a:rPr lang="en-US" smtClean="0"/>
              <a:t>Spring 2011 -- Lecture #21</a:t>
            </a:r>
            <a:endParaRPr lang="en-AU" dirty="0"/>
          </a:p>
        </p:txBody>
      </p:sp>
      <p:sp>
        <p:nvSpPr>
          <p:cNvPr id="4915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Scheduling Static Multiple Issue</a:t>
            </a:r>
            <a:endParaRPr lang="en-AU" dirty="0"/>
          </a:p>
        </p:txBody>
      </p:sp>
      <p:sp>
        <p:nvSpPr>
          <p:cNvPr id="491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Compiler must remove some/all hazards</a:t>
            </a:r>
          </a:p>
          <a:p>
            <a:pPr lvl="1"/>
            <a:r>
              <a:rPr lang="en-US" dirty="0"/>
              <a:t>Reorder instructions into issue packets</a:t>
            </a:r>
          </a:p>
          <a:p>
            <a:pPr lvl="1"/>
            <a:r>
              <a:rPr lang="en-US" i="1" dirty="0"/>
              <a:t>No </a:t>
            </a:r>
            <a:r>
              <a:rPr lang="en-US" dirty="0"/>
              <a:t>dependencies with a packet</a:t>
            </a:r>
          </a:p>
          <a:p>
            <a:pPr lvl="1"/>
            <a:r>
              <a:rPr lang="en-US" dirty="0"/>
              <a:t>Possibly some dependencies between packets</a:t>
            </a:r>
          </a:p>
          <a:p>
            <a:pPr lvl="2"/>
            <a:r>
              <a:rPr lang="en-US" dirty="0"/>
              <a:t>Varies between </a:t>
            </a:r>
            <a:r>
              <a:rPr lang="en-US" dirty="0" err="1"/>
              <a:t>ISAs</a:t>
            </a:r>
            <a:r>
              <a:rPr lang="en-US" dirty="0"/>
              <a:t>; compiler must know!</a:t>
            </a:r>
          </a:p>
          <a:p>
            <a:pPr lvl="1"/>
            <a:r>
              <a:rPr lang="en-US" dirty="0"/>
              <a:t>Pad with </a:t>
            </a:r>
            <a:r>
              <a:rPr lang="en-US" dirty="0" err="1"/>
              <a:t>nop</a:t>
            </a:r>
            <a:r>
              <a:rPr lang="en-US" dirty="0"/>
              <a:t> if necessary</a:t>
            </a:r>
            <a:endParaRPr lang="en-AU" dirty="0"/>
          </a:p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51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1A53C-11FB-B74C-84A4-C8A6609249DD}" type="datetime1">
              <a:rPr lang="en-US" smtClean="0"/>
              <a:pPr/>
              <a:t>7/27/2011</a:t>
            </a:fld>
            <a:endParaRPr lang="en-US" dirty="0"/>
          </a:p>
        </p:txBody>
      </p:sp>
      <p:sp>
        <p:nvSpPr>
          <p:cNvPr id="80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589805" y="6356350"/>
            <a:ext cx="2133600" cy="365125"/>
          </a:xfrm>
        </p:spPr>
        <p:txBody>
          <a:bodyPr/>
          <a:lstStyle/>
          <a:p>
            <a:r>
              <a:rPr lang="en-US" smtClean="0"/>
              <a:t>Spring 2011 -- Lecture #21</a:t>
            </a:r>
            <a:endParaRPr lang="en-AU" dirty="0"/>
          </a:p>
        </p:txBody>
      </p:sp>
      <p:sp>
        <p:nvSpPr>
          <p:cNvPr id="493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MIPS with Static Dual Issue</a:t>
            </a:r>
            <a:endParaRPr lang="en-AU"/>
          </a:p>
        </p:txBody>
      </p:sp>
      <p:sp>
        <p:nvSpPr>
          <p:cNvPr id="493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328734"/>
            <a:ext cx="8270875" cy="2765425"/>
          </a:xfrm>
        </p:spPr>
        <p:txBody>
          <a:bodyPr/>
          <a:lstStyle/>
          <a:p>
            <a:r>
              <a:rPr lang="en-US" sz="2800" dirty="0" smtClean="0"/>
              <a:t>Dual-</a:t>
            </a:r>
            <a:r>
              <a:rPr lang="en-US" sz="2800" dirty="0"/>
              <a:t>issue packets</a:t>
            </a:r>
          </a:p>
          <a:p>
            <a:pPr lvl="1"/>
            <a:r>
              <a:rPr lang="en-US" sz="2400" dirty="0"/>
              <a:t>One ALU/branch instruction</a:t>
            </a:r>
          </a:p>
          <a:p>
            <a:pPr lvl="1"/>
            <a:r>
              <a:rPr lang="en-US" sz="2400" dirty="0"/>
              <a:t>One load/store instruction</a:t>
            </a:r>
          </a:p>
          <a:p>
            <a:pPr lvl="1"/>
            <a:r>
              <a:rPr lang="en-US" sz="2400" dirty="0"/>
              <a:t>64-bit aligned</a:t>
            </a:r>
          </a:p>
          <a:p>
            <a:pPr lvl="2"/>
            <a:r>
              <a:rPr lang="en-US" sz="2000" dirty="0"/>
              <a:t>ALU/branch, then load/store</a:t>
            </a:r>
          </a:p>
          <a:p>
            <a:pPr lvl="2"/>
            <a:r>
              <a:rPr lang="en-US" sz="2000" dirty="0"/>
              <a:t>Pad an unused instruction with </a:t>
            </a:r>
            <a:r>
              <a:rPr lang="en-US" sz="2000" dirty="0" err="1"/>
              <a:t>nop</a:t>
            </a:r>
            <a:endParaRPr lang="en-AU" sz="2000" dirty="0"/>
          </a:p>
        </p:txBody>
      </p:sp>
      <p:graphicFrame>
        <p:nvGraphicFramePr>
          <p:cNvPr id="493656" name="Group 88"/>
          <p:cNvGraphicFramePr>
            <a:graphicFrameLocks noGrp="1"/>
          </p:cNvGraphicFramePr>
          <p:nvPr/>
        </p:nvGraphicFramePr>
        <p:xfrm>
          <a:off x="1258888" y="4005263"/>
          <a:ext cx="7231062" cy="2133600"/>
        </p:xfrm>
        <a:graphic>
          <a:graphicData uri="http://schemas.openxmlformats.org/drawingml/2006/table">
            <a:tbl>
              <a:tblPr/>
              <a:tblGrid>
                <a:gridCol w="936625"/>
                <a:gridCol w="1547812"/>
                <a:gridCol w="677863"/>
                <a:gridCol w="677862"/>
                <a:gridCol w="679450"/>
                <a:gridCol w="677863"/>
                <a:gridCol w="677862"/>
                <a:gridCol w="677863"/>
                <a:gridCol w="677862"/>
              </a:tblGrid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Address</a:t>
                      </a:r>
                      <a:endParaRPr kumimoji="0" lang="en-A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Instruction type</a:t>
                      </a:r>
                      <a:endParaRPr kumimoji="0" lang="en-A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Pipeline Stages</a:t>
                      </a:r>
                      <a:endParaRPr kumimoji="0" lang="en-A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8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  <a:endParaRPr kumimoji="0" lang="en-A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ALU/branch</a:t>
                      </a:r>
                      <a:endParaRPr kumimoji="0" lang="en-A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IF</a:t>
                      </a:r>
                      <a:endParaRPr kumimoji="0" lang="en-A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ID</a:t>
                      </a:r>
                      <a:endParaRPr kumimoji="0" lang="en-A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EX</a:t>
                      </a:r>
                      <a:endParaRPr kumimoji="0" lang="en-A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MEM</a:t>
                      </a:r>
                      <a:endParaRPr kumimoji="0" lang="en-A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WB</a:t>
                      </a:r>
                      <a:endParaRPr kumimoji="0" lang="en-A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 + 4</a:t>
                      </a:r>
                      <a:endParaRPr kumimoji="0" lang="en-A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Load/store</a:t>
                      </a:r>
                      <a:endParaRPr kumimoji="0" lang="en-A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IF</a:t>
                      </a:r>
                      <a:endParaRPr kumimoji="0" lang="en-A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ID</a:t>
                      </a:r>
                      <a:endParaRPr kumimoji="0" lang="en-A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EX</a:t>
                      </a:r>
                      <a:endParaRPr kumimoji="0" lang="en-A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MEM</a:t>
                      </a:r>
                      <a:endParaRPr kumimoji="0" lang="en-A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WB</a:t>
                      </a:r>
                      <a:endParaRPr kumimoji="0" lang="en-A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 + 8</a:t>
                      </a:r>
                      <a:endParaRPr kumimoji="0" lang="en-A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ALU/branch</a:t>
                      </a:r>
                      <a:endParaRPr kumimoji="0" lang="en-A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IF</a:t>
                      </a:r>
                      <a:endParaRPr kumimoji="0" lang="en-A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ID</a:t>
                      </a:r>
                      <a:endParaRPr kumimoji="0" lang="en-A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EX</a:t>
                      </a:r>
                      <a:endParaRPr kumimoji="0" lang="en-A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MEM</a:t>
                      </a:r>
                      <a:endParaRPr kumimoji="0" lang="en-A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WB</a:t>
                      </a:r>
                      <a:endParaRPr kumimoji="0" lang="en-A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 + 12</a:t>
                      </a:r>
                      <a:endParaRPr kumimoji="0" lang="en-A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Load/store</a:t>
                      </a:r>
                      <a:endParaRPr kumimoji="0" lang="en-A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IF</a:t>
                      </a:r>
                      <a:endParaRPr kumimoji="0" lang="en-A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ID</a:t>
                      </a:r>
                      <a:endParaRPr kumimoji="0" lang="en-A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EX</a:t>
                      </a:r>
                      <a:endParaRPr kumimoji="0" lang="en-A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MEM</a:t>
                      </a:r>
                      <a:endParaRPr kumimoji="0" lang="en-A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WB</a:t>
                      </a:r>
                      <a:endParaRPr kumimoji="0" lang="en-A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 + 16</a:t>
                      </a:r>
                      <a:endParaRPr kumimoji="0" lang="en-A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ALU/branch</a:t>
                      </a:r>
                      <a:endParaRPr kumimoji="0" lang="en-A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IF</a:t>
                      </a:r>
                      <a:endParaRPr kumimoji="0" lang="en-A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ID</a:t>
                      </a:r>
                      <a:endParaRPr kumimoji="0" lang="en-A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EX</a:t>
                      </a:r>
                      <a:endParaRPr kumimoji="0" lang="en-A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MEM</a:t>
                      </a:r>
                      <a:endParaRPr kumimoji="0" lang="en-A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WB</a:t>
                      </a:r>
                      <a:endParaRPr kumimoji="0" lang="en-A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 + 20</a:t>
                      </a:r>
                      <a:endParaRPr kumimoji="0" lang="en-A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Load/store</a:t>
                      </a:r>
                      <a:endParaRPr kumimoji="0" lang="en-A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IF</a:t>
                      </a:r>
                      <a:endParaRPr kumimoji="0" lang="en-A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ID</a:t>
                      </a:r>
                      <a:endParaRPr kumimoji="0" lang="en-A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EX</a:t>
                      </a:r>
                      <a:endParaRPr kumimoji="0" lang="en-A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MEM</a:t>
                      </a:r>
                      <a:endParaRPr kumimoji="0" lang="en-A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WB</a:t>
                      </a:r>
                      <a:endParaRPr kumimoji="0" lang="en-A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52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1DBC6-FD4A-F940-B7D6-3319C550CBDF}" type="datetime1">
              <a:rPr lang="en-US" smtClean="0"/>
              <a:pPr/>
              <a:t>7/27/2011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606738" y="6356350"/>
            <a:ext cx="2133600" cy="365125"/>
          </a:xfrm>
        </p:spPr>
        <p:txBody>
          <a:bodyPr/>
          <a:lstStyle/>
          <a:p>
            <a:r>
              <a:rPr lang="en-US" smtClean="0"/>
              <a:t>Spring 2011 -- Lecture #21</a:t>
            </a:r>
            <a:endParaRPr lang="en-AU" dirty="0"/>
          </a:p>
        </p:txBody>
      </p:sp>
      <p:sp>
        <p:nvSpPr>
          <p:cNvPr id="4976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Hazards in the Dual-Issue MIPS</a:t>
            </a:r>
            <a:endParaRPr lang="en-AU" dirty="0"/>
          </a:p>
        </p:txBody>
      </p:sp>
      <p:sp>
        <p:nvSpPr>
          <p:cNvPr id="497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More instructions executing in parallel</a:t>
            </a:r>
          </a:p>
          <a:p>
            <a:r>
              <a:rPr lang="en-US" sz="2800" dirty="0" smtClean="0"/>
              <a:t>EXECUTE stage </a:t>
            </a:r>
            <a:r>
              <a:rPr lang="en-US" sz="2800" dirty="0"/>
              <a:t>data hazard</a:t>
            </a:r>
          </a:p>
          <a:p>
            <a:pPr lvl="1"/>
            <a:r>
              <a:rPr lang="en-US" sz="2400" dirty="0"/>
              <a:t>Forwarding avoided stalls with single-issue</a:t>
            </a:r>
          </a:p>
          <a:p>
            <a:pPr lvl="1"/>
            <a:r>
              <a:rPr lang="en-US" sz="2400" dirty="0"/>
              <a:t>Now can’t use ALU result in load/store in same packet</a:t>
            </a:r>
          </a:p>
          <a:p>
            <a:pPr lvl="2"/>
            <a:r>
              <a:rPr lang="en-US" sz="2000" dirty="0">
                <a:latin typeface="Courier New"/>
                <a:cs typeface="Courier New"/>
              </a:rPr>
              <a:t>add  </a:t>
            </a:r>
            <a:r>
              <a:rPr lang="en-US" sz="2000" dirty="0">
                <a:solidFill>
                  <a:srgbClr val="FF0000"/>
                </a:solidFill>
                <a:latin typeface="Courier New"/>
                <a:cs typeface="Courier New"/>
              </a:rPr>
              <a:t>$t0</a:t>
            </a:r>
            <a:r>
              <a:rPr lang="en-US" sz="2000" dirty="0">
                <a:latin typeface="Courier New"/>
                <a:cs typeface="Courier New"/>
              </a:rPr>
              <a:t>, $s0, $s1</a:t>
            </a:r>
            <a:br>
              <a:rPr lang="en-US" sz="2000" dirty="0">
                <a:latin typeface="Courier New"/>
                <a:cs typeface="Courier New"/>
              </a:rPr>
            </a:br>
            <a:r>
              <a:rPr lang="en-US" sz="2000" dirty="0">
                <a:latin typeface="Courier New"/>
                <a:cs typeface="Courier New"/>
              </a:rPr>
              <a:t>load $s2, 0(</a:t>
            </a:r>
            <a:r>
              <a:rPr lang="en-US" sz="2000" dirty="0">
                <a:solidFill>
                  <a:srgbClr val="FF0000"/>
                </a:solidFill>
                <a:latin typeface="Courier New"/>
                <a:cs typeface="Courier New"/>
              </a:rPr>
              <a:t>$t0</a:t>
            </a:r>
            <a:r>
              <a:rPr lang="en-US" sz="2000" dirty="0">
                <a:latin typeface="Courier New"/>
                <a:cs typeface="Courier New"/>
              </a:rPr>
              <a:t>)</a:t>
            </a:r>
          </a:p>
          <a:p>
            <a:pPr lvl="2"/>
            <a:r>
              <a:rPr lang="en-US" sz="2000" dirty="0"/>
              <a:t>Split into two packets, effectively a stall</a:t>
            </a:r>
          </a:p>
          <a:p>
            <a:r>
              <a:rPr lang="en-US" sz="2800" dirty="0"/>
              <a:t>Load-use hazard</a:t>
            </a:r>
          </a:p>
          <a:p>
            <a:pPr lvl="1"/>
            <a:r>
              <a:rPr lang="en-US" sz="2400" dirty="0"/>
              <a:t>Still one cycle use latency, but now two instructions</a:t>
            </a:r>
          </a:p>
          <a:p>
            <a:r>
              <a:rPr lang="en-US" sz="2800" dirty="0"/>
              <a:t>More aggressive scheduling required</a:t>
            </a:r>
            <a:endParaRPr lang="en-AU" sz="2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53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8AC2-5ABE-D543-96BB-701A7E3D0EA0}" type="datetime1">
              <a:rPr lang="en-US" smtClean="0"/>
              <a:pPr/>
              <a:t>7/27/2011</a:t>
            </a:fld>
            <a:endParaRPr lang="en-US" dirty="0"/>
          </a:p>
        </p:txBody>
      </p:sp>
      <p:sp>
        <p:nvSpPr>
          <p:cNvPr id="38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623671" y="6356350"/>
            <a:ext cx="2133600" cy="365125"/>
          </a:xfrm>
        </p:spPr>
        <p:txBody>
          <a:bodyPr/>
          <a:lstStyle/>
          <a:p>
            <a:r>
              <a:rPr lang="en-US" smtClean="0"/>
              <a:t>Spring 2011 -- Lecture #21</a:t>
            </a:r>
            <a:endParaRPr lang="en-AU" dirty="0"/>
          </a:p>
        </p:txBody>
      </p:sp>
      <p:sp>
        <p:nvSpPr>
          <p:cNvPr id="499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Scheduling Example</a:t>
            </a:r>
            <a:endParaRPr lang="en-AU"/>
          </a:p>
        </p:txBody>
      </p:sp>
      <p:sp>
        <p:nvSpPr>
          <p:cNvPr id="499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294868"/>
            <a:ext cx="8270875" cy="690562"/>
          </a:xfrm>
        </p:spPr>
        <p:txBody>
          <a:bodyPr/>
          <a:lstStyle/>
          <a:p>
            <a:r>
              <a:rPr lang="en-US" dirty="0"/>
              <a:t>Schedule this for dual-issue MIPS</a:t>
            </a:r>
            <a:endParaRPr lang="en-AU" sz="2400" dirty="0">
              <a:latin typeface="Lucida Console" charset="0"/>
            </a:endParaRPr>
          </a:p>
        </p:txBody>
      </p:sp>
      <p:sp>
        <p:nvSpPr>
          <p:cNvPr id="499716" name="Rectangle 4"/>
          <p:cNvSpPr>
            <a:spLocks noChangeArrowheads="1"/>
          </p:cNvSpPr>
          <p:nvPr/>
        </p:nvSpPr>
        <p:spPr bwMode="auto">
          <a:xfrm>
            <a:off x="1258888" y="1989138"/>
            <a:ext cx="7448023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AU" sz="2000" dirty="0">
                <a:latin typeface="Courier New"/>
                <a:cs typeface="Courier New"/>
              </a:rPr>
              <a:t>Loop: </a:t>
            </a:r>
            <a:r>
              <a:rPr lang="en-AU" sz="2000" dirty="0" err="1">
                <a:latin typeface="Courier New"/>
                <a:cs typeface="Courier New"/>
              </a:rPr>
              <a:t>lw</a:t>
            </a:r>
            <a:r>
              <a:rPr lang="en-AU" sz="2000" dirty="0">
                <a:latin typeface="Courier New"/>
                <a:cs typeface="Courier New"/>
              </a:rPr>
              <a:t>   </a:t>
            </a:r>
            <a:r>
              <a:rPr lang="en-AU" sz="2000" dirty="0">
                <a:solidFill>
                  <a:srgbClr val="FF0000"/>
                </a:solidFill>
                <a:latin typeface="Courier New"/>
                <a:cs typeface="Courier New"/>
              </a:rPr>
              <a:t>$t0</a:t>
            </a:r>
            <a:r>
              <a:rPr lang="en-AU" sz="2000" dirty="0">
                <a:latin typeface="Courier New"/>
                <a:cs typeface="Courier New"/>
              </a:rPr>
              <a:t>, 0($s1)      # $t0=array element</a:t>
            </a:r>
            <a:br>
              <a:rPr lang="en-AU" sz="2000" dirty="0">
                <a:latin typeface="Courier New"/>
                <a:cs typeface="Courier New"/>
              </a:rPr>
            </a:br>
            <a:r>
              <a:rPr lang="en-AU" sz="2000" dirty="0">
                <a:latin typeface="Courier New"/>
                <a:cs typeface="Courier New"/>
              </a:rPr>
              <a:t>      </a:t>
            </a:r>
            <a:r>
              <a:rPr lang="en-AU" sz="2000" dirty="0" err="1">
                <a:latin typeface="Courier New"/>
                <a:cs typeface="Courier New"/>
              </a:rPr>
              <a:t>addu</a:t>
            </a:r>
            <a:r>
              <a:rPr lang="en-AU" sz="2000" dirty="0">
                <a:latin typeface="Courier New"/>
                <a:cs typeface="Courier New"/>
              </a:rPr>
              <a:t> </a:t>
            </a:r>
            <a:r>
              <a:rPr lang="en-AU" sz="2000" dirty="0">
                <a:solidFill>
                  <a:srgbClr val="009900"/>
                </a:solidFill>
                <a:latin typeface="Courier New"/>
                <a:cs typeface="Courier New"/>
              </a:rPr>
              <a:t>$t0</a:t>
            </a:r>
            <a:r>
              <a:rPr lang="en-AU" sz="2000" dirty="0">
                <a:latin typeface="Courier New"/>
                <a:cs typeface="Courier New"/>
              </a:rPr>
              <a:t>, </a:t>
            </a:r>
            <a:r>
              <a:rPr lang="en-AU" sz="2000" dirty="0">
                <a:solidFill>
                  <a:srgbClr val="FF0000"/>
                </a:solidFill>
                <a:latin typeface="Courier New"/>
                <a:cs typeface="Courier New"/>
              </a:rPr>
              <a:t>$t0</a:t>
            </a:r>
            <a:r>
              <a:rPr lang="en-AU" sz="2000" dirty="0">
                <a:latin typeface="Courier New"/>
                <a:cs typeface="Courier New"/>
              </a:rPr>
              <a:t>, $s2    # add scalar in $s2</a:t>
            </a:r>
            <a:br>
              <a:rPr lang="en-AU" sz="2000" dirty="0">
                <a:latin typeface="Courier New"/>
                <a:cs typeface="Courier New"/>
              </a:rPr>
            </a:br>
            <a:r>
              <a:rPr lang="en-AU" sz="2000" dirty="0">
                <a:latin typeface="Courier New"/>
                <a:cs typeface="Courier New"/>
              </a:rPr>
              <a:t>      </a:t>
            </a:r>
            <a:r>
              <a:rPr lang="en-AU" sz="2000" dirty="0" err="1">
                <a:latin typeface="Courier New"/>
                <a:cs typeface="Courier New"/>
              </a:rPr>
              <a:t>sw</a:t>
            </a:r>
            <a:r>
              <a:rPr lang="en-AU" sz="2000" dirty="0">
                <a:latin typeface="Courier New"/>
                <a:cs typeface="Courier New"/>
              </a:rPr>
              <a:t>   </a:t>
            </a:r>
            <a:r>
              <a:rPr lang="en-AU" sz="2000" dirty="0">
                <a:solidFill>
                  <a:srgbClr val="009900"/>
                </a:solidFill>
                <a:latin typeface="Courier New"/>
                <a:cs typeface="Courier New"/>
              </a:rPr>
              <a:t>$t0</a:t>
            </a:r>
            <a:r>
              <a:rPr lang="en-AU" sz="2000" dirty="0">
                <a:latin typeface="Courier New"/>
                <a:cs typeface="Courier New"/>
              </a:rPr>
              <a:t>, 0($s1)      # store result</a:t>
            </a:r>
            <a:br>
              <a:rPr lang="en-AU" sz="2000" dirty="0">
                <a:latin typeface="Courier New"/>
                <a:cs typeface="Courier New"/>
              </a:rPr>
            </a:br>
            <a:r>
              <a:rPr lang="en-AU" sz="2000" dirty="0">
                <a:latin typeface="Courier New"/>
                <a:cs typeface="Courier New"/>
              </a:rPr>
              <a:t>      </a:t>
            </a:r>
            <a:r>
              <a:rPr lang="en-AU" sz="2000" dirty="0" err="1">
                <a:latin typeface="Courier New"/>
                <a:cs typeface="Courier New"/>
              </a:rPr>
              <a:t>addi</a:t>
            </a:r>
            <a:r>
              <a:rPr lang="en-AU" sz="2000" dirty="0">
                <a:latin typeface="Courier New"/>
                <a:cs typeface="Courier New"/>
              </a:rPr>
              <a:t> </a:t>
            </a:r>
            <a:r>
              <a:rPr lang="en-AU" sz="2000" dirty="0">
                <a:solidFill>
                  <a:srgbClr val="0000FF"/>
                </a:solidFill>
                <a:latin typeface="Courier New"/>
                <a:cs typeface="Courier New"/>
              </a:rPr>
              <a:t>$s1</a:t>
            </a:r>
            <a:r>
              <a:rPr lang="en-AU" sz="2000" dirty="0">
                <a:latin typeface="Courier New"/>
                <a:cs typeface="Courier New"/>
              </a:rPr>
              <a:t>, $s1,–4      # decrement pointer</a:t>
            </a:r>
            <a:br>
              <a:rPr lang="en-AU" sz="2000" dirty="0">
                <a:latin typeface="Courier New"/>
                <a:cs typeface="Courier New"/>
              </a:rPr>
            </a:br>
            <a:r>
              <a:rPr lang="en-AU" sz="2000" dirty="0">
                <a:latin typeface="Courier New"/>
                <a:cs typeface="Courier New"/>
              </a:rPr>
              <a:t>      </a:t>
            </a:r>
            <a:r>
              <a:rPr lang="en-AU" sz="2000" dirty="0" err="1">
                <a:latin typeface="Courier New"/>
                <a:cs typeface="Courier New"/>
              </a:rPr>
              <a:t>bne</a:t>
            </a:r>
            <a:r>
              <a:rPr lang="en-AU" sz="2000" dirty="0">
                <a:latin typeface="Courier New"/>
                <a:cs typeface="Courier New"/>
              </a:rPr>
              <a:t>  </a:t>
            </a:r>
            <a:r>
              <a:rPr lang="en-AU" sz="2000" dirty="0">
                <a:solidFill>
                  <a:srgbClr val="0000FF"/>
                </a:solidFill>
                <a:latin typeface="Courier New"/>
                <a:cs typeface="Courier New"/>
              </a:rPr>
              <a:t>$s1</a:t>
            </a:r>
            <a:r>
              <a:rPr lang="en-AU" sz="2000" dirty="0">
                <a:latin typeface="Courier New"/>
                <a:cs typeface="Courier New"/>
              </a:rPr>
              <a:t>, $zero, Loop # branch $s1!=0</a:t>
            </a:r>
          </a:p>
        </p:txBody>
      </p:sp>
      <p:graphicFrame>
        <p:nvGraphicFramePr>
          <p:cNvPr id="499754" name="Group 42"/>
          <p:cNvGraphicFramePr>
            <a:graphicFrameLocks noGrp="1"/>
          </p:cNvGraphicFramePr>
          <p:nvPr/>
        </p:nvGraphicFramePr>
        <p:xfrm>
          <a:off x="1187450" y="3789363"/>
          <a:ext cx="7272338" cy="1676400"/>
        </p:xfrm>
        <a:graphic>
          <a:graphicData uri="http://schemas.openxmlformats.org/drawingml/2006/table">
            <a:tbl>
              <a:tblPr/>
              <a:tblGrid>
                <a:gridCol w="817563"/>
                <a:gridCol w="2803525"/>
                <a:gridCol w="2803525"/>
                <a:gridCol w="847725"/>
              </a:tblGrid>
              <a:tr h="288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ALU/branch</a:t>
                      </a:r>
                      <a:endParaRPr kumimoji="0" lang="en-A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Load/store</a:t>
                      </a:r>
                      <a:endParaRPr kumimoji="0" lang="en-A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cycle</a:t>
                      </a:r>
                      <a:endParaRPr kumimoji="0" lang="en-A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Loop:</a:t>
                      </a:r>
                      <a:endParaRPr kumimoji="0" lang="en-A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Lucida Console" charset="0"/>
                        </a:rPr>
                        <a:t>nop</a:t>
                      </a:r>
                      <a:endParaRPr kumimoji="0" lang="en-AU" sz="1600" b="0" i="0" u="none" strike="noStrike" cap="none" normalizeH="0" baseline="0">
                        <a:ln>
                          <a:noFill/>
                        </a:ln>
                        <a:solidFill>
                          <a:srgbClr val="C0C0C0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lw</a:t>
                      </a:r>
                      <a:r>
                        <a:rPr kumimoji="0" lang="en-A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   </a:t>
                      </a:r>
                      <a:r>
                        <a:rPr kumimoji="0" lang="en-A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Lucida Console" charset="0"/>
                        </a:rPr>
                        <a:t>$t0</a:t>
                      </a:r>
                      <a:r>
                        <a:rPr kumimoji="0" lang="en-A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, 0($s1)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1</a:t>
                      </a:r>
                      <a:endParaRPr kumimoji="0" lang="en-A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addi</a:t>
                      </a:r>
                      <a:r>
                        <a:rPr kumimoji="0" lang="en-A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 </a:t>
                      </a:r>
                      <a:r>
                        <a:rPr kumimoji="0" lang="en-A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Lucida Console" charset="0"/>
                        </a:rPr>
                        <a:t>$s1</a:t>
                      </a:r>
                      <a:r>
                        <a:rPr kumimoji="0" lang="en-A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, $s1,–4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Lucida Console" charset="0"/>
                        </a:rPr>
                        <a:t>nop</a:t>
                      </a:r>
                      <a:endParaRPr kumimoji="0" lang="en-A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2</a:t>
                      </a:r>
                      <a:endParaRPr kumimoji="0" lang="en-A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addu</a:t>
                      </a:r>
                      <a:r>
                        <a:rPr kumimoji="0" lang="en-A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 </a:t>
                      </a:r>
                      <a:r>
                        <a:rPr kumimoji="0" lang="en-A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Lucida Console" charset="0"/>
                        </a:rPr>
                        <a:t>$t0</a:t>
                      </a:r>
                      <a:r>
                        <a:rPr kumimoji="0" lang="en-A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, </a:t>
                      </a:r>
                      <a:r>
                        <a:rPr kumimoji="0" lang="en-A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Lucida Console" charset="0"/>
                        </a:rPr>
                        <a:t>$t0</a:t>
                      </a:r>
                      <a:r>
                        <a:rPr kumimoji="0" lang="en-A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, $s2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Lucida Console" charset="0"/>
                        </a:rPr>
                        <a:t>nop</a:t>
                      </a:r>
                      <a:endParaRPr kumimoji="0" lang="en-AU" sz="1600" b="0" i="0" u="none" strike="noStrike" cap="none" normalizeH="0" baseline="0">
                        <a:ln>
                          <a:noFill/>
                        </a:ln>
                        <a:solidFill>
                          <a:srgbClr val="C0C0C0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3</a:t>
                      </a:r>
                      <a:endParaRPr kumimoji="0" lang="en-A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bne</a:t>
                      </a:r>
                      <a:r>
                        <a:rPr kumimoji="0" lang="en-A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  </a:t>
                      </a:r>
                      <a:r>
                        <a:rPr kumimoji="0" lang="en-A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Lucida Console" charset="0"/>
                        </a:rPr>
                        <a:t>$s1</a:t>
                      </a:r>
                      <a:r>
                        <a:rPr kumimoji="0" lang="en-A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, $zero, Loop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sw   </a:t>
                      </a: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Lucida Console" charset="0"/>
                        </a:rPr>
                        <a:t>$t0</a:t>
                      </a: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, 4($s1)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4</a:t>
                      </a:r>
                      <a:endParaRPr kumimoji="0" lang="en-A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99749" name="Rectangle 37"/>
          <p:cNvSpPr>
            <a:spLocks noChangeArrowheads="1"/>
          </p:cNvSpPr>
          <p:nvPr/>
        </p:nvSpPr>
        <p:spPr bwMode="auto">
          <a:xfrm>
            <a:off x="1182688" y="5661025"/>
            <a:ext cx="77724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742950" lvl="1" indent="-285750" algn="l" eaLnBrk="1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charset="2"/>
              <a:buChar char="n"/>
            </a:pPr>
            <a:r>
              <a:rPr lang="en-US" sz="2800">
                <a:ea typeface="ＭＳ Ｐゴシック" charset="-128"/>
              </a:rPr>
              <a:t>IPC = 5/4 = 1.25 (c.f. peak IPC = 2)</a:t>
            </a:r>
            <a:endParaRPr lang="en-AU" sz="2000">
              <a:latin typeface="Lucida Console" charset="0"/>
              <a:ea typeface="ＭＳ Ｐゴシック" charset="-128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54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D7EF2-E929-8D40-B935-EDCFCB199FFD}" type="datetime1">
              <a:rPr lang="en-US" smtClean="0"/>
              <a:pPr/>
              <a:t>7/27/2011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606738" y="6356350"/>
            <a:ext cx="2133600" cy="365125"/>
          </a:xfrm>
        </p:spPr>
        <p:txBody>
          <a:bodyPr/>
          <a:lstStyle/>
          <a:p>
            <a:r>
              <a:rPr lang="en-US" smtClean="0"/>
              <a:t>Spring 2011 -- Lecture #21</a:t>
            </a:r>
            <a:endParaRPr lang="en-AU" dirty="0"/>
          </a:p>
        </p:txBody>
      </p:sp>
      <p:sp>
        <p:nvSpPr>
          <p:cNvPr id="501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Loop Unrolling</a:t>
            </a:r>
            <a:endParaRPr lang="en-AU"/>
          </a:p>
        </p:txBody>
      </p:sp>
      <p:sp>
        <p:nvSpPr>
          <p:cNvPr id="501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Replicate loop body to expose more parallelism</a:t>
            </a:r>
          </a:p>
          <a:p>
            <a:r>
              <a:rPr lang="en-US" dirty="0" smtClean="0"/>
              <a:t>Use </a:t>
            </a:r>
            <a:r>
              <a:rPr lang="en-US" dirty="0"/>
              <a:t>different registers per replication</a:t>
            </a:r>
          </a:p>
          <a:p>
            <a:pPr lvl="1"/>
            <a:r>
              <a:rPr lang="en-US" dirty="0"/>
              <a:t>Called</a:t>
            </a:r>
            <a:r>
              <a:rPr lang="en-US" dirty="0" smtClean="0"/>
              <a:t> </a:t>
            </a:r>
            <a:r>
              <a:rPr lang="en-US" i="1" dirty="0" smtClean="0">
                <a:solidFill>
                  <a:srgbClr val="FF0000"/>
                </a:solidFill>
              </a:rPr>
              <a:t>register renaming</a:t>
            </a:r>
            <a:endParaRPr lang="en-AU" i="1" dirty="0" smtClean="0"/>
          </a:p>
          <a:p>
            <a:pPr lvl="1"/>
            <a:r>
              <a:rPr lang="en-US" dirty="0"/>
              <a:t>Avoid loop-carried</a:t>
            </a:r>
            <a:r>
              <a:rPr lang="en-US" dirty="0" smtClean="0"/>
              <a:t> </a:t>
            </a:r>
            <a:r>
              <a:rPr lang="en-US" i="1" dirty="0" smtClean="0">
                <a:solidFill>
                  <a:srgbClr val="FF0000"/>
                </a:solidFill>
              </a:rPr>
              <a:t>anti</a:t>
            </a:r>
            <a:r>
              <a:rPr lang="en-US" i="1" dirty="0">
                <a:solidFill>
                  <a:srgbClr val="FF0000"/>
                </a:solidFill>
              </a:rPr>
              <a:t>-</a:t>
            </a:r>
            <a:r>
              <a:rPr lang="en-US" i="1" dirty="0" smtClean="0">
                <a:solidFill>
                  <a:srgbClr val="FF0000"/>
                </a:solidFill>
              </a:rPr>
              <a:t>dependencies</a:t>
            </a:r>
          </a:p>
          <a:p>
            <a:pPr lvl="2"/>
            <a:r>
              <a:rPr lang="en-US" dirty="0"/>
              <a:t>Store followed by a load of the same register</a:t>
            </a:r>
          </a:p>
          <a:p>
            <a:pPr lvl="2"/>
            <a:r>
              <a:rPr lang="en-US" dirty="0"/>
              <a:t>Aka “name dependence”</a:t>
            </a:r>
            <a:r>
              <a:rPr lang="en-US" dirty="0">
                <a:ea typeface="Arial" charset="0"/>
                <a:cs typeface="Arial" charset="0"/>
              </a:rPr>
              <a:t> </a:t>
            </a:r>
          </a:p>
          <a:p>
            <a:pPr lvl="3"/>
            <a:r>
              <a:rPr lang="en-US" dirty="0"/>
              <a:t>Reuse of a register name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55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9DBB9-9037-5D4D-A8AC-F12E5E0EBB08}" type="datetime1">
              <a:rPr lang="en-US" smtClean="0"/>
              <a:pPr/>
              <a:t>7/27/2011</a:t>
            </a:fld>
            <a:endParaRPr lang="en-US" dirty="0"/>
          </a:p>
        </p:txBody>
      </p:sp>
      <p:sp>
        <p:nvSpPr>
          <p:cNvPr id="56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606738" y="6356350"/>
            <a:ext cx="2133600" cy="365125"/>
          </a:xfrm>
        </p:spPr>
        <p:txBody>
          <a:bodyPr/>
          <a:lstStyle/>
          <a:p>
            <a:r>
              <a:rPr lang="en-US" smtClean="0"/>
              <a:t>Spring 2011 -- Lecture #21</a:t>
            </a:r>
            <a:endParaRPr lang="en-AU" dirty="0"/>
          </a:p>
        </p:txBody>
      </p:sp>
      <p:sp>
        <p:nvSpPr>
          <p:cNvPr id="503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Loop Unrolling Example</a:t>
            </a:r>
            <a:endParaRPr lang="en-AU"/>
          </a:p>
        </p:txBody>
      </p:sp>
      <p:sp>
        <p:nvSpPr>
          <p:cNvPr id="503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4889500"/>
            <a:ext cx="8270875" cy="1347788"/>
          </a:xfrm>
        </p:spPr>
        <p:txBody>
          <a:bodyPr/>
          <a:lstStyle/>
          <a:p>
            <a:r>
              <a:rPr lang="en-US" sz="2800"/>
              <a:t>IPC = 14/8 = 1.75</a:t>
            </a:r>
          </a:p>
          <a:p>
            <a:pPr lvl="1"/>
            <a:r>
              <a:rPr lang="en-US" sz="2400"/>
              <a:t>Closer to 2, but at cost of registers and code size</a:t>
            </a:r>
            <a:endParaRPr lang="en-AU" sz="2400"/>
          </a:p>
        </p:txBody>
      </p:sp>
      <p:graphicFrame>
        <p:nvGraphicFramePr>
          <p:cNvPr id="503867" name="Group 59"/>
          <p:cNvGraphicFramePr>
            <a:graphicFrameLocks noGrp="1"/>
          </p:cNvGraphicFramePr>
          <p:nvPr/>
        </p:nvGraphicFramePr>
        <p:xfrm>
          <a:off x="1187450" y="1557338"/>
          <a:ext cx="7272338" cy="3017520"/>
        </p:xfrm>
        <a:graphic>
          <a:graphicData uri="http://schemas.openxmlformats.org/drawingml/2006/table">
            <a:tbl>
              <a:tblPr/>
              <a:tblGrid>
                <a:gridCol w="817563"/>
                <a:gridCol w="2803525"/>
                <a:gridCol w="2803525"/>
                <a:gridCol w="847725"/>
              </a:tblGrid>
              <a:tr h="288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ALU/branch</a:t>
                      </a:r>
                      <a:endParaRPr kumimoji="0" lang="en-A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Load/store</a:t>
                      </a:r>
                      <a:endParaRPr kumimoji="0" lang="en-A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cycle</a:t>
                      </a:r>
                      <a:endParaRPr kumimoji="0" lang="en-A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Loop:</a:t>
                      </a:r>
                      <a:endParaRPr kumimoji="0" lang="en-A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addi </a:t>
                      </a: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A47B38"/>
                          </a:solidFill>
                          <a:effectLst/>
                          <a:latin typeface="Lucida Console" charset="0"/>
                        </a:rPr>
                        <a:t>$s1</a:t>
                      </a: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, $s1,–16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lw   </a:t>
                      </a: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Lucida Console" charset="0"/>
                        </a:rPr>
                        <a:t>$t0</a:t>
                      </a: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, 0($s1)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1</a:t>
                      </a:r>
                      <a:endParaRPr kumimoji="0" lang="en-A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Lucida Console" charset="0"/>
                        </a:rPr>
                        <a:t>nop</a:t>
                      </a:r>
                      <a:endParaRPr kumimoji="0" lang="en-AU" sz="1600" b="0" i="0" u="none" strike="noStrike" cap="none" normalizeH="0" baseline="0">
                        <a:ln>
                          <a:noFill/>
                        </a:ln>
                        <a:solidFill>
                          <a:srgbClr val="C0C0C0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lw   </a:t>
                      </a: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Lucida Console" charset="0"/>
                        </a:rPr>
                        <a:t>$t1</a:t>
                      </a: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, 12($s1)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2</a:t>
                      </a:r>
                      <a:endParaRPr kumimoji="0" lang="en-A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addu </a:t>
                      </a: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Lucida Console" charset="0"/>
                        </a:rPr>
                        <a:t>$t0</a:t>
                      </a: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, </a:t>
                      </a: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Lucida Console" charset="0"/>
                        </a:rPr>
                        <a:t>$t0</a:t>
                      </a: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, $s2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lw   </a:t>
                      </a: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Lucida Console" charset="0"/>
                        </a:rPr>
                        <a:t>$t2</a:t>
                      </a: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, 8($s1)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3</a:t>
                      </a:r>
                      <a:endParaRPr kumimoji="0" lang="en-A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addu </a:t>
                      </a: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Lucida Console" charset="0"/>
                        </a:rPr>
                        <a:t>$t1</a:t>
                      </a: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, </a:t>
                      </a: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Lucida Console" charset="0"/>
                        </a:rPr>
                        <a:t>$t1</a:t>
                      </a: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, $s2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lw   </a:t>
                      </a: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Lucida Console" charset="0"/>
                        </a:rPr>
                        <a:t>$t3</a:t>
                      </a: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, 4($s1)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4</a:t>
                      </a:r>
                      <a:endParaRPr kumimoji="0" lang="en-A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addu </a:t>
                      </a: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Lucida Console" charset="0"/>
                        </a:rPr>
                        <a:t>$t2</a:t>
                      </a: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, </a:t>
                      </a: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Lucida Console" charset="0"/>
                        </a:rPr>
                        <a:t>$t2</a:t>
                      </a: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, $s2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sw   </a:t>
                      </a: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Lucida Console" charset="0"/>
                        </a:rPr>
                        <a:t>$t0</a:t>
                      </a: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, 16($s1)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5</a:t>
                      </a:r>
                      <a:endParaRPr kumimoji="0" lang="en-A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addu </a:t>
                      </a: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Lucida Console" charset="0"/>
                        </a:rPr>
                        <a:t>$t3</a:t>
                      </a: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, </a:t>
                      </a: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Lucida Console" charset="0"/>
                        </a:rPr>
                        <a:t>$t4</a:t>
                      </a: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, $s2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sw   </a:t>
                      </a: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Lucida Console" charset="0"/>
                        </a:rPr>
                        <a:t>$t1</a:t>
                      </a: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, 12($s1)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6</a:t>
                      </a:r>
                      <a:endParaRPr kumimoji="0" lang="en-A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Lucida Console" charset="0"/>
                        </a:rPr>
                        <a:t>nop</a:t>
                      </a:r>
                      <a:endParaRPr kumimoji="0" lang="en-AU" sz="1600" b="0" i="0" u="none" strike="noStrike" cap="none" normalizeH="0" baseline="0">
                        <a:ln>
                          <a:noFill/>
                        </a:ln>
                        <a:solidFill>
                          <a:srgbClr val="C0C0C0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sw   </a:t>
                      </a: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Lucida Console" charset="0"/>
                        </a:rPr>
                        <a:t>$t2</a:t>
                      </a: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, 8($s1)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7</a:t>
                      </a:r>
                      <a:endParaRPr kumimoji="0" lang="en-A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bne  </a:t>
                      </a: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A47B38"/>
                          </a:solidFill>
                          <a:effectLst/>
                          <a:latin typeface="Lucida Console" charset="0"/>
                        </a:rPr>
                        <a:t>$s1</a:t>
                      </a: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, $zero, Loop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sw   </a:t>
                      </a: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Lucida Console" charset="0"/>
                        </a:rPr>
                        <a:t>$t3</a:t>
                      </a:r>
                      <a:r>
                        <a:rPr kumimoji="0" lang="en-A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, 4($s1)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Console" charset="0"/>
                        </a:rPr>
                        <a:t>8</a:t>
                      </a:r>
                      <a:endParaRPr kumimoji="0" lang="en-A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56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“And in Conclusion, …”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817533"/>
          </a:xfrm>
        </p:spPr>
        <p:txBody>
          <a:bodyPr>
            <a:normAutofit/>
          </a:bodyPr>
          <a:lstStyle/>
          <a:p>
            <a:r>
              <a:rPr lang="en-US" dirty="0" smtClean="0"/>
              <a:t>Instruction Level Parallelism (ILP)</a:t>
            </a:r>
          </a:p>
          <a:p>
            <a:pPr lvl="1"/>
            <a:r>
              <a:rPr lang="en-US" dirty="0" smtClean="0"/>
              <a:t>Achieved by Pipelining, Multiple Instruction Issue</a:t>
            </a:r>
          </a:p>
          <a:p>
            <a:r>
              <a:rPr lang="en-US" dirty="0" smtClean="0"/>
              <a:t>Hazards are the enemy of ILP</a:t>
            </a:r>
          </a:p>
          <a:p>
            <a:pPr lvl="1"/>
            <a:r>
              <a:rPr lang="en-US" dirty="0" smtClean="0"/>
              <a:t>Structural Hazards</a:t>
            </a:r>
          </a:p>
          <a:p>
            <a:pPr lvl="1"/>
            <a:r>
              <a:rPr lang="en-US" dirty="0" smtClean="0"/>
              <a:t>Data Hazards</a:t>
            </a:r>
          </a:p>
          <a:p>
            <a:pPr lvl="1"/>
            <a:r>
              <a:rPr lang="en-US" dirty="0" smtClean="0"/>
              <a:t>Control Hazards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44E49-944D-3A4F-9EC4-84CC80BDDE0F}" type="datetime1">
              <a:rPr lang="en-US" smtClean="0"/>
              <a:pPr/>
              <a:t>7/27/2011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2011 -- Lecture #21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57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4BC03-94B3-A948-A33C-0BEC6EB4D7A3}" type="datetime1">
              <a:rPr lang="en-US" smtClean="0"/>
              <a:pPr/>
              <a:t>7/27/2011</a:t>
            </a:fld>
            <a:endParaRPr lang="en-US" dirty="0"/>
          </a:p>
        </p:txBody>
      </p:sp>
      <p:sp>
        <p:nvSpPr>
          <p:cNvPr id="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623272" y="6356350"/>
            <a:ext cx="2133600" cy="365125"/>
          </a:xfrm>
        </p:spPr>
        <p:txBody>
          <a:bodyPr/>
          <a:lstStyle/>
          <a:p>
            <a:r>
              <a:rPr lang="en-US" dirty="0" smtClean="0"/>
              <a:t>Summer 2011 </a:t>
            </a:r>
            <a:r>
              <a:rPr lang="en-US" dirty="0" smtClean="0"/>
              <a:t>-- </a:t>
            </a:r>
            <a:r>
              <a:rPr lang="en-US" dirty="0" smtClean="0"/>
              <a:t>Lecture #22</a:t>
            </a:r>
            <a:endParaRPr lang="en-AU" dirty="0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Pipeline Performance</a:t>
            </a:r>
            <a:endParaRPr lang="en-AU"/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125538"/>
            <a:ext cx="8270875" cy="2533650"/>
          </a:xfrm>
        </p:spPr>
        <p:txBody>
          <a:bodyPr>
            <a:normAutofit/>
          </a:bodyPr>
          <a:lstStyle/>
          <a:p>
            <a:r>
              <a:rPr lang="en-US" sz="2800" dirty="0"/>
              <a:t>Assume time for stages is</a:t>
            </a:r>
          </a:p>
          <a:p>
            <a:pPr lvl="1"/>
            <a:r>
              <a:rPr lang="en-US" sz="2400" dirty="0"/>
              <a:t>100ps for register read or write</a:t>
            </a:r>
          </a:p>
          <a:p>
            <a:pPr lvl="1"/>
            <a:r>
              <a:rPr lang="en-US" sz="2400" dirty="0"/>
              <a:t>200ps for other stages</a:t>
            </a:r>
            <a:endParaRPr lang="en-US" sz="2400" dirty="0" smtClean="0"/>
          </a:p>
          <a:p>
            <a:r>
              <a:rPr lang="en-US" sz="2800" dirty="0" smtClean="0"/>
              <a:t>What is pipelined clock rate?</a:t>
            </a:r>
          </a:p>
          <a:p>
            <a:pPr lvl="1"/>
            <a:r>
              <a:rPr lang="en-US" sz="2400" dirty="0" smtClean="0"/>
              <a:t>Compare </a:t>
            </a:r>
            <a:r>
              <a:rPr lang="en-US" sz="2400" dirty="0"/>
              <a:t>pipelined </a:t>
            </a:r>
            <a:r>
              <a:rPr lang="en-US" sz="2400" dirty="0" err="1"/>
              <a:t>datapath</a:t>
            </a:r>
            <a:r>
              <a:rPr lang="en-US" sz="2400" dirty="0"/>
              <a:t> with single-cycle </a:t>
            </a:r>
            <a:r>
              <a:rPr lang="en-US" sz="2400" dirty="0" err="1"/>
              <a:t>datapath</a:t>
            </a:r>
            <a:endParaRPr lang="en-US" sz="2400" dirty="0"/>
          </a:p>
        </p:txBody>
      </p:sp>
      <p:graphicFrame>
        <p:nvGraphicFramePr>
          <p:cNvPr id="327684" name="Group 4"/>
          <p:cNvGraphicFramePr>
            <a:graphicFrameLocks noGrp="1"/>
          </p:cNvGraphicFramePr>
          <p:nvPr/>
        </p:nvGraphicFramePr>
        <p:xfrm>
          <a:off x="395288" y="3846513"/>
          <a:ext cx="8353425" cy="2246631"/>
        </p:xfrm>
        <a:graphic>
          <a:graphicData uri="http://schemas.openxmlformats.org/drawingml/2006/table">
            <a:tbl>
              <a:tblPr/>
              <a:tblGrid>
                <a:gridCol w="1193800"/>
                <a:gridCol w="1192212"/>
                <a:gridCol w="1195388"/>
                <a:gridCol w="1190625"/>
                <a:gridCol w="1195387"/>
                <a:gridCol w="1192213"/>
                <a:gridCol w="1193800"/>
              </a:tblGrid>
              <a:tr h="446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Instr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Instr fetch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Register read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ALU op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Memory access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Register write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 time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lw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200ps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 ps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200ps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200ps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 ps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800ps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04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sw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200ps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 ps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200ps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200ps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700ps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R-format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200ps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 ps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200ps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 ps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600ps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1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beq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200ps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 ps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200ps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500ps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9469A-8233-6F49-8096-EB74EDD99AEB}" type="datetime1">
              <a:rPr lang="en-US" smtClean="0"/>
              <a:pPr/>
              <a:t>7/27/2011</a:t>
            </a:fld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640668" y="6356350"/>
            <a:ext cx="2133600" cy="365125"/>
          </a:xfrm>
        </p:spPr>
        <p:txBody>
          <a:bodyPr/>
          <a:lstStyle/>
          <a:p>
            <a:r>
              <a:rPr lang="en-US" dirty="0" smtClean="0"/>
              <a:t>Summer 2011 </a:t>
            </a:r>
            <a:r>
              <a:rPr lang="en-US" dirty="0" smtClean="0"/>
              <a:t>-- </a:t>
            </a:r>
            <a:r>
              <a:rPr lang="en-US" dirty="0" smtClean="0"/>
              <a:t>Lecture #22</a:t>
            </a:r>
            <a:endParaRPr lang="en-AU" dirty="0"/>
          </a:p>
        </p:txBody>
      </p:sp>
      <p:pic>
        <p:nvPicPr>
          <p:cNvPr id="329734" name="Picture 6" descr="f04-27-P37449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9139" y="1008913"/>
            <a:ext cx="7877711" cy="5507409"/>
          </a:xfrm>
          <a:prstGeom prst="rect">
            <a:avLst/>
          </a:prstGeom>
          <a:noFill/>
        </p:spPr>
      </p:pic>
      <p:sp>
        <p:nvSpPr>
          <p:cNvPr id="3297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47212"/>
            <a:ext cx="8229600" cy="1143000"/>
          </a:xfrm>
        </p:spPr>
        <p:txBody>
          <a:bodyPr/>
          <a:lstStyle/>
          <a:p>
            <a:r>
              <a:rPr lang="en-US" dirty="0"/>
              <a:t>Pipeline Performance</a:t>
            </a:r>
            <a:endParaRPr lang="en-AU" dirty="0"/>
          </a:p>
        </p:txBody>
      </p:sp>
      <p:sp>
        <p:nvSpPr>
          <p:cNvPr id="329732" name="Text Box 4"/>
          <p:cNvSpPr txBox="1">
            <a:spLocks noChangeArrowheads="1"/>
          </p:cNvSpPr>
          <p:nvPr/>
        </p:nvSpPr>
        <p:spPr bwMode="auto">
          <a:xfrm>
            <a:off x="3132138" y="675125"/>
            <a:ext cx="2676525" cy="376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/>
              <a:t>Single-cycle (T</a:t>
            </a:r>
            <a:r>
              <a:rPr lang="en-US" sz="1800" baseline="-25000"/>
              <a:t>c</a:t>
            </a:r>
            <a:r>
              <a:rPr lang="en-US" sz="1800"/>
              <a:t>= 800ps)</a:t>
            </a:r>
            <a:endParaRPr lang="en-AU" sz="1800"/>
          </a:p>
        </p:txBody>
      </p:sp>
      <p:sp>
        <p:nvSpPr>
          <p:cNvPr id="329733" name="Text Box 5"/>
          <p:cNvSpPr txBox="1">
            <a:spLocks noChangeArrowheads="1"/>
          </p:cNvSpPr>
          <p:nvPr/>
        </p:nvSpPr>
        <p:spPr bwMode="auto">
          <a:xfrm>
            <a:off x="3363580" y="3575320"/>
            <a:ext cx="2384425" cy="376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 dirty="0"/>
              <a:t>Pipelined (</a:t>
            </a:r>
            <a:r>
              <a:rPr lang="en-US" sz="1800" dirty="0" err="1"/>
              <a:t>T</a:t>
            </a:r>
            <a:r>
              <a:rPr lang="en-US" sz="1800" baseline="-25000" dirty="0" err="1"/>
              <a:t>c</a:t>
            </a:r>
            <a:r>
              <a:rPr lang="en-US" sz="1800" dirty="0"/>
              <a:t>= 200ps)</a:t>
            </a:r>
            <a:endParaRPr lang="en-AU" sz="18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32494-546C-DD4A-BBB9-319F574C0A31}" type="datetime1">
              <a:rPr lang="en-US" smtClean="0"/>
              <a:pPr/>
              <a:t>7/27/2011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658064" y="6356350"/>
            <a:ext cx="2133600" cy="365125"/>
          </a:xfrm>
        </p:spPr>
        <p:txBody>
          <a:bodyPr/>
          <a:lstStyle/>
          <a:p>
            <a:r>
              <a:rPr lang="en-US" dirty="0" smtClean="0"/>
              <a:t>Summer 2011 </a:t>
            </a:r>
            <a:r>
              <a:rPr lang="en-US" dirty="0" smtClean="0"/>
              <a:t>-- </a:t>
            </a:r>
            <a:r>
              <a:rPr lang="en-US" dirty="0" smtClean="0"/>
              <a:t>Lecture #22</a:t>
            </a:r>
            <a:endParaRPr lang="en-AU" dirty="0"/>
          </a:p>
        </p:txBody>
      </p:sp>
      <p:sp>
        <p:nvSpPr>
          <p:cNvPr id="331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Pipeline Speedup</a:t>
            </a:r>
            <a:endParaRPr lang="en-AU"/>
          </a:p>
        </p:txBody>
      </p:sp>
      <p:sp>
        <p:nvSpPr>
          <p:cNvPr id="331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/>
              <a:t>If all stages are balanced</a:t>
            </a:r>
          </a:p>
          <a:p>
            <a:pPr lvl="1"/>
            <a:r>
              <a:rPr lang="en-US"/>
              <a:t>i.e., all take the same time</a:t>
            </a:r>
          </a:p>
          <a:p>
            <a:pPr lvl="1">
              <a:lnSpc>
                <a:spcPct val="110000"/>
              </a:lnSpc>
            </a:pPr>
            <a:r>
              <a:rPr lang="en-US"/>
              <a:t>Time between instructions</a:t>
            </a:r>
            <a:r>
              <a:rPr lang="en-US" baseline="-25000"/>
              <a:t>pipelined</a:t>
            </a:r>
            <a:r>
              <a:rPr lang="en-US"/>
              <a:t/>
            </a:r>
            <a:br>
              <a:rPr lang="en-US"/>
            </a:br>
            <a:r>
              <a:rPr lang="en-US"/>
              <a:t>= Time between instructions</a:t>
            </a:r>
            <a:r>
              <a:rPr lang="en-US" baseline="-25000"/>
              <a:t>nonpipelined</a:t>
            </a:r>
            <a:r>
              <a:rPr lang="en-US"/>
              <a:t/>
            </a:r>
            <a:br>
              <a:rPr lang="en-US"/>
            </a:br>
            <a:r>
              <a:rPr lang="en-US"/>
              <a:t>		Number of stages</a:t>
            </a:r>
          </a:p>
          <a:p>
            <a:r>
              <a:rPr lang="en-US"/>
              <a:t>If not balanced, speedup is less</a:t>
            </a:r>
          </a:p>
          <a:p>
            <a:r>
              <a:rPr lang="en-US"/>
              <a:t>Speedup due to increased throughput</a:t>
            </a:r>
          </a:p>
          <a:p>
            <a:pPr lvl="1"/>
            <a:r>
              <a:rPr lang="en-US"/>
              <a:t>Latency (time for each instruction) does not decrease</a:t>
            </a:r>
            <a:endParaRPr lang="en-AU"/>
          </a:p>
        </p:txBody>
      </p:sp>
      <p:sp>
        <p:nvSpPr>
          <p:cNvPr id="331780" name="Line 4"/>
          <p:cNvSpPr>
            <a:spLocks noChangeShapeType="1"/>
          </p:cNvSpPr>
          <p:nvPr/>
        </p:nvSpPr>
        <p:spPr bwMode="auto">
          <a:xfrm>
            <a:off x="1242483" y="3555471"/>
            <a:ext cx="55451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1600200"/>
            <a:ext cx="7561385" cy="4525963"/>
          </a:xfrm>
        </p:spPr>
        <p:txBody>
          <a:bodyPr/>
          <a:lstStyle/>
          <a:p>
            <a:r>
              <a:rPr lang="en-US" sz="3200" dirty="0" smtClean="0">
                <a:solidFill>
                  <a:schemeClr val="bg1">
                    <a:lumMod val="65000"/>
                  </a:schemeClr>
                </a:solidFill>
              </a:rPr>
              <a:t>Pipelining Performance</a:t>
            </a:r>
          </a:p>
          <a:p>
            <a:r>
              <a:rPr lang="en-US" sz="3200" dirty="0" smtClean="0"/>
              <a:t>Pipelining Hazards</a:t>
            </a:r>
          </a:p>
          <a:p>
            <a:r>
              <a:rPr lang="en-US" sz="3200" dirty="0" smtClean="0">
                <a:solidFill>
                  <a:schemeClr val="bg1">
                    <a:lumMod val="65000"/>
                  </a:schemeClr>
                </a:solidFill>
              </a:rPr>
              <a:t>Administrivia</a:t>
            </a:r>
          </a:p>
          <a:p>
            <a:r>
              <a:rPr lang="en-US" sz="3200" dirty="0" smtClean="0">
                <a:solidFill>
                  <a:schemeClr val="bg1">
                    <a:lumMod val="65000"/>
                  </a:schemeClr>
                </a:solidFill>
              </a:rPr>
              <a:t>Pipelining Hazards (cont’d)</a:t>
            </a:r>
          </a:p>
          <a:p>
            <a:r>
              <a:rPr lang="en-US" sz="3200" dirty="0" smtClean="0">
                <a:solidFill>
                  <a:schemeClr val="bg1">
                    <a:lumMod val="65000"/>
                  </a:schemeClr>
                </a:solidFill>
              </a:rPr>
              <a:t>Break</a:t>
            </a:r>
          </a:p>
          <a:p>
            <a:r>
              <a:rPr lang="en-US" sz="3200" dirty="0" smtClean="0">
                <a:solidFill>
                  <a:schemeClr val="bg1">
                    <a:lumMod val="65000"/>
                  </a:schemeClr>
                </a:solidFill>
              </a:rPr>
              <a:t>Multiple Instruction Issue</a:t>
            </a:r>
          </a:p>
          <a:p>
            <a:endParaRPr lang="en-US" sz="3200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2DE64-F001-BF48-BCB6-40100FCEAE53}" type="datetime1">
              <a:rPr lang="en-US" smtClean="0"/>
              <a:pPr/>
              <a:t>7/27/2011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Summer 2011 -- Lecture #22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22097</TotalTime>
  <Words>4148</Words>
  <Application>Microsoft Office PowerPoint</Application>
  <PresentationFormat>On-screen Show (4:3)</PresentationFormat>
  <Paragraphs>1350</Paragraphs>
  <Slides>57</Slides>
  <Notes>48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57</vt:i4>
      </vt:variant>
    </vt:vector>
  </HeadingPairs>
  <TitlesOfParts>
    <vt:vector size="59" baseType="lpstr">
      <vt:lpstr>Office Theme</vt:lpstr>
      <vt:lpstr>Image</vt:lpstr>
      <vt:lpstr>CS 61C: Great Ideas in Computer Architecture (Machine Structures) Instruction Level Parallelism— Pipelining</vt:lpstr>
      <vt:lpstr>You Are Here!</vt:lpstr>
      <vt:lpstr>Review: Pipelined Datapath</vt:lpstr>
      <vt:lpstr>Graphical Pipeline Representation</vt:lpstr>
      <vt:lpstr>Agenda</vt:lpstr>
      <vt:lpstr>Pipeline Performance</vt:lpstr>
      <vt:lpstr>Pipeline Performance</vt:lpstr>
      <vt:lpstr>Pipeline Speedup</vt:lpstr>
      <vt:lpstr>Agenda</vt:lpstr>
      <vt:lpstr>Hazards</vt:lpstr>
      <vt:lpstr>1. Structural Hazards</vt:lpstr>
      <vt:lpstr>Structural Hazard #1: Single Memory</vt:lpstr>
      <vt:lpstr>Structural Hazard #2: Registers (1/2)</vt:lpstr>
      <vt:lpstr>1. Structural Hazard #2: Registers (2/2)</vt:lpstr>
      <vt:lpstr>Data Hazards (1/2)</vt:lpstr>
      <vt:lpstr>Data Hazards (2/2)</vt:lpstr>
      <vt:lpstr>Data Hazard Solution: Forwarding</vt:lpstr>
      <vt:lpstr>Corrected Datapath for Forwarding?</vt:lpstr>
      <vt:lpstr>Data Hazard: Loads (1/4)</vt:lpstr>
      <vt:lpstr>Data Hazard: Loads (2/4)</vt:lpstr>
      <vt:lpstr>Data Hazard: Loads (3/4)</vt:lpstr>
      <vt:lpstr>Data Hazard: Loads (4/4)</vt:lpstr>
      <vt:lpstr>Administrivia</vt:lpstr>
      <vt:lpstr>Agenda</vt:lpstr>
      <vt:lpstr>Pipelining and ISA Design</vt:lpstr>
      <vt:lpstr>3. Control Hazards</vt:lpstr>
      <vt:lpstr>Stall =&gt; 2 Bubbles/Clocks</vt:lpstr>
      <vt:lpstr>3. Control Hazard: Branching</vt:lpstr>
      <vt:lpstr>Corrected Datapath for BEQ/BNE?</vt:lpstr>
      <vt:lpstr>One Clock Cycle Stall</vt:lpstr>
      <vt:lpstr>3. Control Hazards</vt:lpstr>
      <vt:lpstr>3. Control Hazard: Branching</vt:lpstr>
      <vt:lpstr>3. Control Hazard: Branching</vt:lpstr>
      <vt:lpstr>Example: Nondelayed vs. Delayed Branch</vt:lpstr>
      <vt:lpstr>Delayed Branch/Jump and MIPS ISA?</vt:lpstr>
      <vt:lpstr>Code Scheduling to Avoid Stalls</vt:lpstr>
      <vt:lpstr>Peer Instruction</vt:lpstr>
      <vt:lpstr>Peer Instruction Answer</vt:lpstr>
      <vt:lpstr>Peer Question: Stall, Forward, OK? </vt:lpstr>
      <vt:lpstr>Sequence 1</vt:lpstr>
      <vt:lpstr>Sequence 2</vt:lpstr>
      <vt:lpstr>Sequence 3</vt:lpstr>
      <vt:lpstr>Peer Question: Stall, Forward, OK? </vt:lpstr>
      <vt:lpstr>Agenda</vt:lpstr>
      <vt:lpstr>Greater Instruction-Level Parallelism (ILP)</vt:lpstr>
      <vt:lpstr>Multiple Issue</vt:lpstr>
      <vt:lpstr>Superscalar Laundry: Parallel per stage</vt:lpstr>
      <vt:lpstr>Pipeline Depth and Issue Width</vt:lpstr>
      <vt:lpstr>Pipeline Depth and Issue Width</vt:lpstr>
      <vt:lpstr>Static Multiple Issue</vt:lpstr>
      <vt:lpstr>Scheduling Static Multiple Issue</vt:lpstr>
      <vt:lpstr>MIPS with Static Dual Issue</vt:lpstr>
      <vt:lpstr>Hazards in the Dual-Issue MIPS</vt:lpstr>
      <vt:lpstr>Scheduling Example</vt:lpstr>
      <vt:lpstr>Loop Unrolling</vt:lpstr>
      <vt:lpstr>Loop Unrolling Example</vt:lpstr>
      <vt:lpstr>“And in Conclusion, …”</vt:lpstr>
    </vt:vector>
  </TitlesOfParts>
  <Company>UC Berkeley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61C: Great Ideas in Computer Architecture (Machine Structures)</dc:title>
  <dc:creator>Randy Katz</dc:creator>
  <cp:lastModifiedBy>Michael</cp:lastModifiedBy>
  <cp:revision>249</cp:revision>
  <cp:lastPrinted>2011-03-29T23:03:08Z</cp:lastPrinted>
  <dcterms:created xsi:type="dcterms:W3CDTF">2011-04-01T20:43:10Z</dcterms:created>
  <dcterms:modified xsi:type="dcterms:W3CDTF">2011-07-27T11:17:12Z</dcterms:modified>
</cp:coreProperties>
</file>