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7" r:id="rId2"/>
    <p:sldId id="528" r:id="rId3"/>
    <p:sldId id="588" r:id="rId4"/>
    <p:sldId id="660" r:id="rId5"/>
    <p:sldId id="661" r:id="rId6"/>
    <p:sldId id="662" r:id="rId7"/>
    <p:sldId id="675" r:id="rId8"/>
    <p:sldId id="603" r:id="rId9"/>
    <p:sldId id="663" r:id="rId10"/>
    <p:sldId id="664" r:id="rId11"/>
    <p:sldId id="665" r:id="rId12"/>
    <p:sldId id="668" r:id="rId13"/>
    <p:sldId id="669" r:id="rId14"/>
    <p:sldId id="671" r:id="rId15"/>
    <p:sldId id="672" r:id="rId16"/>
    <p:sldId id="673" r:id="rId17"/>
    <p:sldId id="685" r:id="rId18"/>
    <p:sldId id="676" r:id="rId19"/>
    <p:sldId id="689" r:id="rId20"/>
    <p:sldId id="677" r:id="rId21"/>
    <p:sldId id="678" r:id="rId22"/>
    <p:sldId id="690" r:id="rId23"/>
    <p:sldId id="679" r:id="rId24"/>
    <p:sldId id="680" r:id="rId25"/>
    <p:sldId id="681" r:id="rId26"/>
    <p:sldId id="682" r:id="rId27"/>
    <p:sldId id="683" r:id="rId28"/>
    <p:sldId id="684" r:id="rId29"/>
    <p:sldId id="691" r:id="rId30"/>
    <p:sldId id="607" r:id="rId31"/>
    <p:sldId id="686" r:id="rId32"/>
    <p:sldId id="605" r:id="rId33"/>
    <p:sldId id="606" r:id="rId34"/>
    <p:sldId id="608" r:id="rId35"/>
    <p:sldId id="610" r:id="rId36"/>
    <p:sldId id="611" r:id="rId37"/>
    <p:sldId id="612" r:id="rId38"/>
    <p:sldId id="613" r:id="rId39"/>
    <p:sldId id="614" r:id="rId40"/>
    <p:sldId id="687" r:id="rId41"/>
    <p:sldId id="688" r:id="rId42"/>
    <p:sldId id="615" r:id="rId43"/>
    <p:sldId id="616" r:id="rId44"/>
    <p:sldId id="622" r:id="rId45"/>
    <p:sldId id="623" r:id="rId46"/>
    <p:sldId id="624" r:id="rId47"/>
    <p:sldId id="625" r:id="rId48"/>
    <p:sldId id="694" r:id="rId49"/>
    <p:sldId id="695" r:id="rId50"/>
    <p:sldId id="696" r:id="rId51"/>
    <p:sldId id="697" r:id="rId52"/>
    <p:sldId id="692" r:id="rId53"/>
    <p:sldId id="693"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C9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75" autoAdjust="0"/>
    <p:restoredTop sz="84825" autoAdjust="0"/>
  </p:normalViewPr>
  <p:slideViewPr>
    <p:cSldViewPr snapToGrid="0">
      <p:cViewPr>
        <p:scale>
          <a:sx n="100" d="100"/>
          <a:sy n="100" d="100"/>
        </p:scale>
        <p:origin x="-942" y="-36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60"/>
    </p:cViewPr>
  </p:sorterViewPr>
  <p:notesViewPr>
    <p:cSldViewPr snapToGrid="0" snapToObjects="1">
      <p:cViewPr varScale="1">
        <p:scale>
          <a:sx n="85" d="100"/>
          <a:sy n="85" d="100"/>
        </p:scale>
        <p:origin x="-312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7/24/2011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7/24/2011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4466"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94467"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6514"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96515"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62"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98563"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33795"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7270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2150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23555"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25603"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27651"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296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62050" y="698500"/>
            <a:ext cx="4535488" cy="3403600"/>
          </a:xfrm>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xfrm>
            <a:off x="515939"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3174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31</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bwMode="auto">
          <a:xfrm>
            <a:off x="1143000" y="685800"/>
            <a:ext cx="4572000" cy="3429000"/>
          </a:xfrm>
          <a:solidFill>
            <a:srgbClr val="FFFFFF"/>
          </a:solidFill>
          <a:ln>
            <a:solidFill>
              <a:srgbClr val="000000"/>
            </a:solidFill>
            <a:miter lim="800000"/>
            <a:headEnd/>
            <a:tailEnd/>
          </a:ln>
        </p:spPr>
      </p:sp>
      <p:sp>
        <p:nvSpPr>
          <p:cNvPr id="491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42" tIns="44971" rIns="89942" bIns="44971" numCol="1" anchor="t" anchorCtr="0" compatLnSpc="1">
            <a:prstTxWarp prst="textNoShape">
              <a:avLst/>
            </a:prstTxWarp>
          </a:bodyPr>
          <a:lstStyle/>
          <a:p>
            <a:endParaRPr lang="en-US">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48131"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017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smtClean="0">
              <a:latin typeface="Arial"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endParaRPr lang="en-US"/>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And here is the datapath that can do the trick.</a:t>
            </a:r>
          </a:p>
          <a:p>
            <a:r>
              <a:rPr lang="en-US"/>
              <a:t>First of all, we connect the register file’s Ra, Rb, and Rw input to the Rd, Rs, and Rt fields of the instruction bus (points to the format diagram).</a:t>
            </a:r>
          </a:p>
          <a:p>
            <a:r>
              <a:rPr lang="en-US"/>
              <a:t>Then we need to connect  busA and busB of the register file to the ALU.</a:t>
            </a:r>
          </a:p>
          <a:p>
            <a:r>
              <a:rPr lang="en-US"/>
              <a:t>Finally, we need to connect the output of the ALU to the input bus of the  register file.</a:t>
            </a:r>
          </a:p>
          <a:p>
            <a:r>
              <a:rPr lang="en-US"/>
              <a:t>Conceptually, this is how it works.</a:t>
            </a:r>
          </a:p>
          <a:p>
            <a:r>
              <a:rPr lang="en-US"/>
              <a:t>The instruction bus coming out of the Instruction memory will set the Ra and Rb to the register specifiers Rs and Rt.</a:t>
            </a:r>
          </a:p>
          <a:p>
            <a:r>
              <a:rPr lang="en-US"/>
              <a:t>This causes the register file to put the value of register Rs onto busA and the value of register Rt onto busB, respectively.</a:t>
            </a:r>
          </a:p>
          <a:p>
            <a:r>
              <a:rPr lang="en-US"/>
              <a:t>By setting the ALUctr appropriately, the ALU will perform either the Add and Subtract for us.</a:t>
            </a:r>
          </a:p>
          <a:p>
            <a:r>
              <a:rPr lang="en-US"/>
              <a:t>The result is then fed back to the register file where the register specifier Rw should already be set to the instruction bus’s Rd field.</a:t>
            </a:r>
          </a:p>
          <a:p>
            <a:r>
              <a:rPr lang="en-US"/>
              <a:t>Since the control, which we will design in our next lecture, should have already set the RegWr signal to 1, the result will be written back to the register file at the next clock tick (points to the Clk input).</a:t>
            </a:r>
          </a:p>
          <a:p>
            <a:r>
              <a:rPr lang="en-US"/>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56323"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Here is the </a:t>
            </a:r>
            <a:r>
              <a:rPr lang="en-US" dirty="0" err="1"/>
              <a:t>datapath</a:t>
            </a:r>
            <a:r>
              <a:rPr lang="en-US" dirty="0"/>
              <a:t> for the Or immediate instructions.</a:t>
            </a:r>
          </a:p>
          <a:p>
            <a:r>
              <a:rPr lang="en-US" dirty="0"/>
              <a:t>We cannot use the Rd field here (</a:t>
            </a:r>
            <a:r>
              <a:rPr lang="en-US" dirty="0" err="1"/>
              <a:t>Rw</a:t>
            </a:r>
            <a:r>
              <a:rPr lang="en-US" dirty="0"/>
              <a:t>) because in this instruction format, we don’t have a Rd field. The Rd field in the R-type is used here as part of the immediate field.</a:t>
            </a:r>
          </a:p>
          <a:p>
            <a:r>
              <a:rPr lang="en-US" dirty="0"/>
              <a:t>For this instruction type, </a:t>
            </a:r>
            <a:r>
              <a:rPr lang="en-US" dirty="0" err="1"/>
              <a:t>Rw</a:t>
            </a:r>
            <a:r>
              <a:rPr lang="en-US" dirty="0"/>
              <a:t> input of the register file, that is the address of the register to be written, comes from the </a:t>
            </a:r>
            <a:r>
              <a:rPr lang="en-US" dirty="0" err="1"/>
              <a:t>Rt</a:t>
            </a:r>
            <a:r>
              <a:rPr lang="en-US" dirty="0"/>
              <a:t> field of the instruction.</a:t>
            </a:r>
          </a:p>
          <a:p>
            <a:r>
              <a:rPr lang="en-US" dirty="0"/>
              <a:t>Recalled from earlier slide that for R-type instruction, the </a:t>
            </a:r>
            <a:r>
              <a:rPr lang="en-US" dirty="0" err="1"/>
              <a:t>Rw</a:t>
            </a:r>
            <a:r>
              <a:rPr lang="en-US" dirty="0"/>
              <a:t> comes from the Rd field.</a:t>
            </a:r>
          </a:p>
          <a:p>
            <a:r>
              <a:rPr lang="en-US" dirty="0"/>
              <a:t>That’s why we need a MUX here to put Rd onto </a:t>
            </a:r>
            <a:r>
              <a:rPr lang="en-US" dirty="0" err="1"/>
              <a:t>Rw</a:t>
            </a:r>
            <a:r>
              <a:rPr lang="en-US" dirty="0"/>
              <a:t> for R-type instructions and to put </a:t>
            </a:r>
            <a:r>
              <a:rPr lang="en-US" dirty="0" err="1"/>
              <a:t>Rt</a:t>
            </a:r>
            <a:r>
              <a:rPr lang="en-US" dirty="0"/>
              <a:t> onto </a:t>
            </a:r>
            <a:r>
              <a:rPr lang="en-US" dirty="0" err="1"/>
              <a:t>Rw</a:t>
            </a:r>
            <a:r>
              <a:rPr lang="en-US" dirty="0"/>
              <a:t> for the I-type instruction.</a:t>
            </a:r>
          </a:p>
          <a:p>
            <a:r>
              <a:rPr lang="en-US" dirty="0"/>
              <a:t>Since the second operation of this instruction will be the immediate field zero extended to 32 bits, we also need a MUX here to block off bus B from the register file.</a:t>
            </a:r>
          </a:p>
          <a:p>
            <a:r>
              <a:rPr lang="en-US" dirty="0"/>
              <a:t>Since bus B is blocked off by the MUX, the value on bus B is don’t care. Therefore we do not have to worry about what ends up on  the register file’s </a:t>
            </a:r>
            <a:r>
              <a:rPr lang="en-US" dirty="0" err="1"/>
              <a:t>Rb</a:t>
            </a:r>
            <a:r>
              <a:rPr lang="en-US" dirty="0"/>
              <a:t> register </a:t>
            </a:r>
            <a:r>
              <a:rPr lang="en-US" dirty="0" err="1"/>
              <a:t>specifier</a:t>
            </a:r>
            <a:r>
              <a:rPr lang="en-US" dirty="0"/>
              <a:t>.</a:t>
            </a:r>
          </a:p>
          <a:p>
            <a:r>
              <a:rPr lang="en-US" dirty="0"/>
              <a:t>To keep things simple, we may just as well keep it the same as the R-type instruction and put the </a:t>
            </a:r>
            <a:r>
              <a:rPr lang="en-US" dirty="0" err="1"/>
              <a:t>Rt</a:t>
            </a:r>
            <a:r>
              <a:rPr lang="en-US" dirty="0"/>
              <a:t> field here.</a:t>
            </a:r>
          </a:p>
          <a:p>
            <a:r>
              <a:rPr lang="en-US" dirty="0"/>
              <a:t>So to summarize, this is how this </a:t>
            </a:r>
            <a:r>
              <a:rPr lang="en-US" dirty="0" err="1"/>
              <a:t>datapath</a:t>
            </a:r>
            <a:r>
              <a:rPr lang="en-US" dirty="0"/>
              <a:t> works.  With Rs on Register File’s Ra input, bus A will get the value of Rs as the first ALU operand.</a:t>
            </a:r>
          </a:p>
          <a:p>
            <a:r>
              <a:rPr lang="en-US" dirty="0"/>
              <a:t>The second operand will come from the immediate field of the instruction.</a:t>
            </a:r>
          </a:p>
          <a:p>
            <a:r>
              <a:rPr lang="en-US" dirty="0"/>
              <a:t>Once the ALU complete the OR operation, the result will be written into the register specified by the instruction’s </a:t>
            </a:r>
            <a:r>
              <a:rPr lang="en-US" dirty="0" err="1"/>
              <a:t>Rt</a:t>
            </a:r>
            <a:r>
              <a:rPr lang="en-US" dirty="0"/>
              <a:t> field.</a:t>
            </a:r>
          </a:p>
          <a:p>
            <a:endParaRPr lang="en-US" dirty="0"/>
          </a:p>
          <a:p>
            <a:r>
              <a:rPr lang="en-US" dirty="0"/>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And here is the datapath for the store instruction.</a:t>
            </a:r>
          </a:p>
          <a:p>
            <a:r>
              <a:rPr lang="en-US" smtClean="0">
                <a:latin typeface="Arial" pitchFamily="34" charset="0"/>
                <a:ea typeface="ＭＳ Ｐゴシック" pitchFamily="34" charset="-128"/>
              </a:rPr>
              <a:t>The Register File, the ALU, and the Extender are the same as the datapath for the load instruction because the memory address has to be calculated the same exact way:</a:t>
            </a:r>
          </a:p>
          <a:p>
            <a:r>
              <a:rPr lang="en-US" smtClean="0">
                <a:latin typeface="Arial" pitchFamily="34" charset="0"/>
                <a:ea typeface="ＭＳ Ｐゴシック" pitchFamily="34" charset="-128"/>
              </a:rPr>
              <a:t>(a) Put the register selected by Rs onto bus A and sign extend the 16 bit immediate field.</a:t>
            </a:r>
          </a:p>
          <a:p>
            <a:r>
              <a:rPr lang="en-US" smtClean="0">
                <a:latin typeface="Arial" pitchFamily="34" charset="0"/>
                <a:ea typeface="ＭＳ Ｐゴシック" pitchFamily="34" charset="-128"/>
              </a:rPr>
              <a:t>(b) Then make the ALU (ALUctr) adds these two (busA and output of Extender) together.</a:t>
            </a:r>
          </a:p>
          <a:p>
            <a:r>
              <a:rPr lang="en-US" smtClean="0">
                <a:latin typeface="Arial" pitchFamily="34" charset="0"/>
                <a:ea typeface="ＭＳ Ｐゴシック" pitchFamily="34" charset="-128"/>
              </a:rPr>
              <a:t>The new thing we added here is busB extension (DataIn).</a:t>
            </a:r>
          </a:p>
          <a:p>
            <a:r>
              <a:rPr lang="en-US" smtClean="0">
                <a:latin typeface="Arial" pitchFamily="34" charset="0"/>
                <a:ea typeface="ＭＳ Ｐゴシック" pitchFamily="34" charset="-128"/>
              </a:rPr>
              <a:t>More specifically, in order to send the register selected by the Rt field (Rb of the register file) to data memory, we need to connect bus B to the data memory’s Data In bus.</a:t>
            </a:r>
          </a:p>
          <a:p>
            <a:r>
              <a:rPr lang="en-US" smtClean="0">
                <a:latin typeface="Arial" pitchFamily="34" charset="0"/>
                <a:ea typeface="ＭＳ Ｐゴシック" pitchFamily="34" charset="-128"/>
              </a:rPr>
              <a:t>Finally, the store instruction is the first instruction we encountered that does not do any register write  at the end.</a:t>
            </a:r>
          </a:p>
          <a:p>
            <a:r>
              <a:rPr lang="en-US" smtClean="0">
                <a:latin typeface="Arial" pitchFamily="34" charset="0"/>
                <a:ea typeface="ＭＳ Ｐゴシック" pitchFamily="34" charset="-128"/>
              </a:rPr>
              <a:t>Therefore the control unit must make sure RegWr is zero for this instruction.</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+2 = 64 min. (Y:44)</a:t>
            </a:r>
          </a:p>
        </p:txBody>
      </p:sp>
      <p:sp>
        <p:nvSpPr>
          <p:cNvPr id="34819"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bwMode="auto">
          <a:xfrm>
            <a:off x="1143000" y="685800"/>
            <a:ext cx="4572000" cy="3429000"/>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42" tIns="44971" rIns="89942" bIns="44971" numCol="1" anchor="t" anchorCtr="0" compatLnSpc="1">
            <a:prstTxWarp prst="textNoShape">
              <a:avLst/>
            </a:prstTxWarp>
          </a:bodyPr>
          <a:lstStyle/>
          <a:p>
            <a:endParaRPr lang="en-US">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And here is the datapath for the store instruction.</a:t>
            </a:r>
          </a:p>
          <a:p>
            <a:r>
              <a:rPr lang="en-US" smtClean="0">
                <a:latin typeface="Arial" pitchFamily="34" charset="0"/>
                <a:ea typeface="ＭＳ Ｐゴシック" pitchFamily="34" charset="-128"/>
              </a:rPr>
              <a:t>The Register File, the ALU, and the Extender are the same as the datapath for the load instruction because the memory address has to be calculated the same exact way:</a:t>
            </a:r>
          </a:p>
          <a:p>
            <a:r>
              <a:rPr lang="en-US" smtClean="0">
                <a:latin typeface="Arial" pitchFamily="34" charset="0"/>
                <a:ea typeface="ＭＳ Ｐゴシック" pitchFamily="34" charset="-128"/>
              </a:rPr>
              <a:t>(a) Put the register selected by Rs onto bus A and sign extend the 16 bit immediate field.</a:t>
            </a:r>
          </a:p>
          <a:p>
            <a:r>
              <a:rPr lang="en-US" smtClean="0">
                <a:latin typeface="Arial" pitchFamily="34" charset="0"/>
                <a:ea typeface="ＭＳ Ｐゴシック" pitchFamily="34" charset="-128"/>
              </a:rPr>
              <a:t>(b) Then make the ALU (ALUctr) adds these two (busA and output of Extender) together.</a:t>
            </a:r>
          </a:p>
          <a:p>
            <a:r>
              <a:rPr lang="en-US" smtClean="0">
                <a:latin typeface="Arial" pitchFamily="34" charset="0"/>
                <a:ea typeface="ＭＳ Ｐゴシック" pitchFamily="34" charset="-128"/>
              </a:rPr>
              <a:t>The new thing we added here is busB extension (DataIn).</a:t>
            </a:r>
          </a:p>
          <a:p>
            <a:r>
              <a:rPr lang="en-US" smtClean="0">
                <a:latin typeface="Arial" pitchFamily="34" charset="0"/>
                <a:ea typeface="ＭＳ Ｐゴシック" pitchFamily="34" charset="-128"/>
              </a:rPr>
              <a:t>More specifically, in order to send the register selected by the Rt field (Rb of the register file) to data memory, we need to connect bus B to the data memory’s Data In bus.</a:t>
            </a:r>
          </a:p>
          <a:p>
            <a:r>
              <a:rPr lang="en-US" smtClean="0">
                <a:latin typeface="Arial" pitchFamily="34" charset="0"/>
                <a:ea typeface="ＭＳ Ｐゴシック" pitchFamily="34" charset="-128"/>
              </a:rPr>
              <a:t>Finally, the store instruction is the first instruction we encountered that does not do any register write  at the end.</a:t>
            </a:r>
          </a:p>
          <a:p>
            <a:r>
              <a:rPr lang="en-US" smtClean="0">
                <a:latin typeface="Arial" pitchFamily="34" charset="0"/>
                <a:ea typeface="ＭＳ Ｐゴシック" pitchFamily="34" charset="-128"/>
              </a:rPr>
              <a:t>Therefore the control unit must make sure RegWr is zero for this instruction.</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+2 = 64 min. (Y:44)</a:t>
            </a:r>
          </a:p>
        </p:txBody>
      </p:sp>
      <p:sp>
        <p:nvSpPr>
          <p:cNvPr id="36867"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How does the branch on equal instruction work?</a:t>
            </a:r>
          </a:p>
          <a:p>
            <a:r>
              <a:rPr lang="en-US" smtClean="0">
                <a:latin typeface="Arial" pitchFamily="34" charset="0"/>
                <a:ea typeface="ＭＳ Ｐゴシック" pitchFamily="34" charset="-128"/>
              </a:rPr>
              <a:t>Well it calculates the branch condition by subtracting the register selected by the Rt field from the register selected by the Rs field.</a:t>
            </a:r>
          </a:p>
          <a:p>
            <a:r>
              <a:rPr lang="en-US" smtClean="0">
                <a:latin typeface="Arial" pitchFamily="34" charset="0"/>
                <a:ea typeface="ＭＳ Ｐゴシック" pitchFamily="34" charset="-128"/>
              </a:rPr>
              <a:t>If the result of the subtraction is zero, then these two registers are equal and we take a branch.  Otherwise, we keep going down the sequential path (PC = PC +4).</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+1 = 65 min. (Y:45)</a:t>
            </a:r>
          </a:p>
        </p:txBody>
      </p:sp>
      <p:sp>
        <p:nvSpPr>
          <p:cNvPr id="3891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The datapath for calculating the branch condition is rather simple.</a:t>
            </a:r>
          </a:p>
          <a:p>
            <a:r>
              <a:rPr lang="en-US" smtClean="0">
                <a:latin typeface="Arial" pitchFamily="34" charset="0"/>
                <a:ea typeface="ＭＳ Ｐゴシック" pitchFamily="34" charset="-128"/>
              </a:rPr>
              <a:t>All we have to do is feed the Rs and Rt fields of the instruction into the Ra and Rb inputs of the register file.</a:t>
            </a:r>
          </a:p>
          <a:p>
            <a:r>
              <a:rPr lang="en-US" smtClean="0">
                <a:latin typeface="Arial" pitchFamily="34" charset="0"/>
                <a:ea typeface="ＭＳ Ｐゴシック" pitchFamily="34" charset="-128"/>
              </a:rPr>
              <a:t>Bus A will then contain the value from the register selected by Rs.</a:t>
            </a:r>
          </a:p>
          <a:p>
            <a:r>
              <a:rPr lang="en-US" smtClean="0">
                <a:latin typeface="Arial" pitchFamily="34" charset="0"/>
                <a:ea typeface="ＭＳ Ｐゴシック" pitchFamily="34" charset="-128"/>
              </a:rPr>
              <a:t>And bus B will contain the value from the register selected by Rt.</a:t>
            </a:r>
          </a:p>
          <a:p>
            <a:r>
              <a:rPr lang="en-US" smtClean="0">
                <a:latin typeface="Arial" pitchFamily="34" charset="0"/>
                <a:ea typeface="ＭＳ Ｐゴシック" pitchFamily="34" charset="-128"/>
              </a:rPr>
              <a:t>The next thing to do is to ask the ALU to perform a subtract operation and feed the output Zero to the next address logic.</a:t>
            </a:r>
          </a:p>
          <a:p>
            <a:r>
              <a:rPr lang="en-US" smtClean="0">
                <a:latin typeface="Arial" pitchFamily="34" charset="0"/>
                <a:ea typeface="ＭＳ Ｐゴシック" pitchFamily="34" charset="-128"/>
              </a:rPr>
              <a:t>How does the next address logic block look like?</a:t>
            </a:r>
          </a:p>
          <a:p>
            <a:r>
              <a:rPr lang="en-US" smtClean="0">
                <a:latin typeface="Arial" pitchFamily="34" charset="0"/>
                <a:ea typeface="ＭＳ Ｐゴシック" pitchFamily="34" charset="-128"/>
              </a:rPr>
              <a:t>Well, before I show you that, let’s take a look at the binary arithmetics behind the program counter (PC).</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+2 = 67 min. (Y:47)</a:t>
            </a:r>
          </a:p>
        </p:txBody>
      </p:sp>
      <p:sp>
        <p:nvSpPr>
          <p:cNvPr id="40963"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So here is the single cycle datapath we just built.</a:t>
            </a:r>
          </a:p>
          <a:p>
            <a:r>
              <a:rPr lang="en-US" smtClean="0">
                <a:latin typeface="Arial" pitchFamily="34" charset="0"/>
                <a:ea typeface="ＭＳ Ｐゴシック" pitchFamily="34" charset="-128"/>
              </a:rPr>
              <a:t>If you push into the Instruction Fetch Unit, you will see the last slide showing the PC, the next address logic, and the Instruction Memory.</a:t>
            </a:r>
          </a:p>
          <a:p>
            <a:r>
              <a:rPr lang="en-US" smtClean="0">
                <a:latin typeface="Arial" pitchFamily="34" charset="0"/>
                <a:ea typeface="ＭＳ Ｐゴシック" pitchFamily="34" charset="-128"/>
              </a:rPr>
              <a:t>Here I have shown how we can get the Rt, Rs, Rd, and Imm16 fields out of the 32-bit instruction word.</a:t>
            </a:r>
          </a:p>
          <a:p>
            <a:r>
              <a:rPr lang="en-US" smtClean="0">
                <a:latin typeface="Arial" pitchFamily="34" charset="0"/>
                <a:ea typeface="ＭＳ Ｐゴシック" pitchFamily="34" charset="-128"/>
              </a:rPr>
              <a:t>The Rt, Rs, and Rd fields will go to the register file as register specifiers while the Imm16 field will go to the Extender where it is either Zero and Sign extended to 32 bits.</a:t>
            </a:r>
          </a:p>
          <a:p>
            <a:r>
              <a:rPr lang="en-US" smtClean="0">
                <a:latin typeface="Arial" pitchFamily="34" charset="0"/>
                <a:ea typeface="ＭＳ Ｐゴシック" pitchFamily="34" charset="-128"/>
              </a:rPr>
              <a:t>The signals ExtOp, ALUSrc, ALUctr, MemWr, MemtoReg, RegDst, RegWr, Branch, and Jump  are control signals.</a:t>
            </a:r>
          </a:p>
          <a:p>
            <a:r>
              <a:rPr lang="en-US" smtClean="0">
                <a:latin typeface="Arial" pitchFamily="34" charset="0"/>
                <a:ea typeface="ＭＳ Ｐゴシック" pitchFamily="34" charset="-128"/>
              </a:rPr>
              <a:t>And I will show you how to generate them on Friday.</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+2 = 80 min. (Z:00)</a:t>
            </a:r>
          </a:p>
        </p:txBody>
      </p:sp>
      <p:sp>
        <p:nvSpPr>
          <p:cNvPr id="43011"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smtClean="0">
                <a:latin typeface="Arial" pitchFamily="34" charset="0"/>
                <a:ea typeface="ＭＳ Ｐゴシック" pitchFamily="34" charset="-128"/>
              </a:rPr>
              <a:t>One thing you may noticed from our last slide is that almost all instructions, except Jump, require reading some registers, do some computation, and then do something else.</a:t>
            </a:r>
          </a:p>
          <a:p>
            <a:r>
              <a:rPr lang="en-US" smtClean="0">
                <a:latin typeface="Arial" pitchFamily="34" charset="0"/>
                <a:ea typeface="ＭＳ Ｐゴシック" pitchFamily="34" charset="-128"/>
              </a:rPr>
              <a:t>Therefore our datapath will look something like this.</a:t>
            </a:r>
          </a:p>
          <a:p>
            <a:r>
              <a:rPr lang="en-US" smtClean="0">
                <a:latin typeface="Arial" pitchFamily="34" charset="0"/>
                <a:ea typeface="ＭＳ Ｐゴシック" pitchFamily="34" charset="-128"/>
              </a:rPr>
              <a:t>For example, if we have an add instruction (points to the output of Instruction Memory), we will read the registers from the register file (Ra, Rb and then busA and busB).</a:t>
            </a:r>
          </a:p>
          <a:p>
            <a:r>
              <a:rPr lang="en-US" smtClean="0">
                <a:latin typeface="Arial" pitchFamily="34" charset="0"/>
                <a:ea typeface="ＭＳ Ｐゴシック" pitchFamily="34" charset="-128"/>
              </a:rPr>
              <a:t>Add the two numbers together (ALU) and then write the result back to the register file.</a:t>
            </a:r>
          </a:p>
          <a:p>
            <a:r>
              <a:rPr lang="en-US" smtClean="0">
                <a:latin typeface="Arial" pitchFamily="34" charset="0"/>
                <a:ea typeface="ＭＳ Ｐゴシック" pitchFamily="34" charset="-128"/>
              </a:rPr>
              <a:t>On the other hand, if we have a load instruction, we will first use the ALU to calculate the memory address.</a:t>
            </a:r>
          </a:p>
          <a:p>
            <a:r>
              <a:rPr lang="en-US" smtClean="0">
                <a:latin typeface="Arial" pitchFamily="34" charset="0"/>
                <a:ea typeface="ＭＳ Ｐゴシック" pitchFamily="34" charset="-128"/>
              </a:rPr>
              <a:t>Once the address is ready, we will use it to access the Data Memory.</a:t>
            </a:r>
          </a:p>
          <a:p>
            <a:r>
              <a:rPr lang="en-US" smtClean="0">
                <a:latin typeface="Arial" pitchFamily="34" charset="0"/>
                <a:ea typeface="ＭＳ Ｐゴシック" pitchFamily="34" charset="-128"/>
              </a:rPr>
              <a:t>And once the data is available on Data Memory’s output bus, we will write the data to the register file. Well, this is simple enough.</a:t>
            </a:r>
          </a:p>
          <a:p>
            <a:r>
              <a:rPr lang="en-US" smtClean="0">
                <a:latin typeface="Arial" pitchFamily="34" charset="0"/>
                <a:ea typeface="ＭＳ Ｐゴシック" pitchFamily="34" charset="-128"/>
              </a:rPr>
              <a:t>But if it is this simple, you probably won’t need to take this class.</a:t>
            </a:r>
          </a:p>
          <a:p>
            <a:r>
              <a:rPr lang="en-US" smtClean="0">
                <a:latin typeface="Arial" pitchFamily="34" charset="0"/>
                <a:ea typeface="ＭＳ Ｐゴシック" pitchFamily="34" charset="-128"/>
              </a:rPr>
              <a:t>So in today’s lecture, I will show you how to turn this abstract datapath into a real datapath by  making it slightly (JUST slightly) more complicated so it can do real work for you. </a:t>
            </a:r>
          </a:p>
          <a:p>
            <a:r>
              <a:rPr lang="en-US" smtClean="0">
                <a:latin typeface="Arial" pitchFamily="34" charset="0"/>
                <a:ea typeface="ＭＳ Ｐゴシック" pitchFamily="34" charset="-128"/>
              </a:rPr>
              <a:t>But before we do that, let’s do a quick review of the clocking methodology</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+3 = 16 (X:56)</a:t>
            </a:r>
          </a:p>
        </p:txBody>
      </p:sp>
      <p:sp>
        <p:nvSpPr>
          <p:cNvPr id="45059"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434" y="4342191"/>
            <a:ext cx="5909964" cy="4115405"/>
          </a:xfrm>
          <a:noFill/>
          <a:ln w="9525"/>
        </p:spPr>
        <p:txBody>
          <a:bodyPr lIns="90475" tIns="44444" rIns="90475" bIns="44444"/>
          <a:lstStyle/>
          <a:p>
            <a:r>
              <a:rPr lang="en-US"/>
              <a:t>That is, any computer, no matter how primitive or advance, can be divided into five parts:</a:t>
            </a:r>
          </a:p>
          <a:p>
            <a:r>
              <a:rPr lang="en-US"/>
              <a:t>1. The input devices bring the data from the outside world into the computer.</a:t>
            </a:r>
          </a:p>
          <a:p>
            <a:r>
              <a:rPr lang="en-US"/>
              <a:t>2. These data are kept in the computer’s memory  until ...</a:t>
            </a:r>
          </a:p>
          <a:p>
            <a:r>
              <a:rPr lang="en-US"/>
              <a:t>3. The datapath request and process them.</a:t>
            </a:r>
          </a:p>
          <a:p>
            <a:r>
              <a:rPr lang="en-US"/>
              <a:t>4. The operation of the datapath is controlled by the computer’s controller.</a:t>
            </a:r>
          </a:p>
          <a:p>
            <a:r>
              <a:rPr lang="en-US"/>
              <a:t>All the work done by the computer will NOT do us any good unless we can get the data back to the outside world. </a:t>
            </a:r>
          </a:p>
          <a:p>
            <a:r>
              <a:rPr lang="en-US"/>
              <a:t> 5. Getting the data back to the outside world is the job of the output devices.</a:t>
            </a:r>
          </a:p>
          <a:p>
            <a:endParaRPr lang="en-US"/>
          </a:p>
          <a:p>
            <a:r>
              <a:rPr lang="en-US"/>
              <a:t>The most COMMON way to connect these 5 components together is to use a network of busses.</a:t>
            </a:r>
          </a:p>
        </p:txBody>
      </p:sp>
      <p:sp>
        <p:nvSpPr>
          <p:cNvPr id="31747" name="Rectangle 3"/>
          <p:cNvSpPr>
            <a:spLocks noGrp="1" noRot="1" noChangeAspect="1" noChangeArrowheads="1"/>
          </p:cNvSpPr>
          <p:nvPr>
            <p:ph type="sldImg"/>
          </p:nvPr>
        </p:nvSpPr>
        <p:spPr>
          <a:xfrm>
            <a:off x="1158875" y="587375"/>
            <a:ext cx="4552950" cy="3416300"/>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6274"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86275"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22"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88323"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0370"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90371"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2418" name="Rectangle 2"/>
          <p:cNvSpPr>
            <a:spLocks noGrp="1" noRot="1" noChangeAspect="1" noChangeArrowheads="1"/>
          </p:cNvSpPr>
          <p:nvPr>
            <p:ph type="sldImg"/>
          </p:nvPr>
        </p:nvSpPr>
        <p:spPr bwMode="auto">
          <a:xfrm>
            <a:off x="1158875" y="587375"/>
            <a:ext cx="4552950" cy="3414713"/>
          </a:xfrm>
          <a:prstGeom prst="rect">
            <a:avLst/>
          </a:prstGeom>
          <a:solidFill>
            <a:srgbClr val="FFFFFF"/>
          </a:solidFill>
          <a:ln>
            <a:solidFill>
              <a:srgbClr val="000000"/>
            </a:solidFill>
            <a:miter lim="800000"/>
            <a:headEnd/>
            <a:tailEnd/>
          </a:ln>
        </p:spPr>
      </p:sp>
      <p:sp>
        <p:nvSpPr>
          <p:cNvPr id="2492419" name="Rectangle 3"/>
          <p:cNvSpPr>
            <a:spLocks noGrp="1" noChangeArrowheads="1"/>
          </p:cNvSpPr>
          <p:nvPr>
            <p:ph type="body" idx="1"/>
          </p:nvPr>
        </p:nvSpPr>
        <p:spPr bwMode="auto">
          <a:xfrm>
            <a:off x="516211" y="4342777"/>
            <a:ext cx="5909289" cy="4115111"/>
          </a:xfrm>
          <a:prstGeom prst="rect">
            <a:avLst/>
          </a:prstGeom>
          <a:solidFill>
            <a:srgbClr val="FFFFFF"/>
          </a:solidFill>
          <a:ln>
            <a:solidFill>
              <a:srgbClr val="000000"/>
            </a:solidFill>
            <a:miter lim="800000"/>
            <a:headEnd/>
            <a:tailEnd/>
          </a:ln>
        </p:spPr>
        <p:txBody>
          <a:bodyPr lIns="91427" tIns="45713" rIns="91427" bIns="45713">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C1AE731-C8CE-9542-A8AB-A474D09DB183}" type="datetime1">
              <a:rPr lang="en-US" smtClean="0"/>
              <a:pPr/>
              <a:t>7/24/2011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0E0C3-6C1D-244E-A154-4E0CBFB011E0}" type="datetime1">
              <a:rPr lang="en-US" smtClean="0"/>
              <a:pPr/>
              <a:t>7/24/2011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DFF91-D99A-594C-A9C3-0375A780B6BF}" type="datetime1">
              <a:rPr lang="en-US" smtClean="0"/>
              <a:pPr/>
              <a:t>7/24/2011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1" y="152401"/>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1" y="1143001"/>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1"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1" y="2287589"/>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6F73E-7C52-C048-BE1A-BE7619EADA24}" type="datetime1">
              <a:rPr lang="en-US" smtClean="0"/>
              <a:pPr/>
              <a:t>7/24/2011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09A65-5713-114D-A552-8F5E33A8CB5C}" type="datetime1">
              <a:rPr lang="en-US" smtClean="0"/>
              <a:pPr/>
              <a:t>7/24/2011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8EB23-C205-0849-9FBB-E1EE612F7FEA}" type="datetime1">
              <a:rPr lang="en-US" smtClean="0"/>
              <a:pPr/>
              <a:t>7/24/2011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C51733-CAE7-4F46-81D9-69D3B2400111}" type="datetime1">
              <a:rPr lang="en-US" smtClean="0"/>
              <a:pPr/>
              <a:t>7/24/2011</a:t>
            </a:fld>
            <a:endParaRPr lang="en-US" dirty="0"/>
          </a:p>
        </p:txBody>
      </p:sp>
      <p:sp>
        <p:nvSpPr>
          <p:cNvPr id="8" name="Footer Placeholder 7"/>
          <p:cNvSpPr>
            <a:spLocks noGrp="1"/>
          </p:cNvSpPr>
          <p:nvPr>
            <p:ph type="ftr" sz="quarter" idx="11"/>
          </p:nvPr>
        </p:nvSpPr>
        <p:spPr/>
        <p:txBody>
          <a:bodyPr/>
          <a:lstStyle/>
          <a:p>
            <a:r>
              <a:rPr lang="en-US" smtClean="0"/>
              <a:t>Spring 2011 -- Lecture #18</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903F6-2EA2-624B-8CD2-EBACBA094807}" type="datetime1">
              <a:rPr lang="en-US" smtClean="0"/>
              <a:pPr/>
              <a:t>7/24/2011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6D135-F357-F84B-B2B3-B3C779596EAB}" type="datetime1">
              <a:rPr lang="en-US" smtClean="0"/>
              <a:pPr/>
              <a:t>7/24/2011</a:t>
            </a:fld>
            <a:endParaRPr lang="en-US" dirty="0"/>
          </a:p>
        </p:txBody>
      </p:sp>
      <p:sp>
        <p:nvSpPr>
          <p:cNvPr id="3" name="Footer Placeholder 2"/>
          <p:cNvSpPr>
            <a:spLocks noGrp="1"/>
          </p:cNvSpPr>
          <p:nvPr>
            <p:ph type="ftr" sz="quarter" idx="11"/>
          </p:nvPr>
        </p:nvSpPr>
        <p:spPr/>
        <p:txBody>
          <a:bodyPr/>
          <a:lstStyle/>
          <a:p>
            <a:r>
              <a:rPr lang="en-US" smtClean="0"/>
              <a:t>Spring 2011 -- Lecture #18</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6D6C8-3B8D-F94B-9600-65B034EBB841}" type="datetime1">
              <a:rPr lang="en-US" smtClean="0"/>
              <a:pPr/>
              <a:t>7/24/2011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B5D16-D22E-9D4B-B8BB-1A7AA37AA532}" type="datetime1">
              <a:rPr lang="en-US" smtClean="0"/>
              <a:pPr/>
              <a:t>7/24/2011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DCF66-9021-E449-B6C8-316BA0E75279}" type="datetime1">
              <a:rPr lang="en-US" smtClean="0"/>
              <a:pPr/>
              <a:t>7/24/2011</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Spring 2011 -- Lecture #18</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068" y="2130426"/>
            <a:ext cx="8144933" cy="1470025"/>
          </a:xfrm>
        </p:spPr>
        <p:txBody>
          <a:bodyPr>
            <a:normAutofit fontScale="90000"/>
          </a:bodyPr>
          <a:lstStyle/>
          <a:p>
            <a:r>
              <a:rPr lang="en-US" dirty="0" smtClean="0"/>
              <a:t>CS 61C: Great Ideas in Computer Architecture (Machine Structures)</a:t>
            </a:r>
            <a:br>
              <a:rPr lang="en-US" dirty="0" smtClean="0"/>
            </a:br>
            <a:r>
              <a:rPr lang="en-US" i="1" dirty="0" smtClean="0"/>
              <a:t>MIPS CPU </a:t>
            </a:r>
            <a:r>
              <a:rPr lang="en-US" i="1" dirty="0" err="1" smtClean="0"/>
              <a:t>Datapath</a:t>
            </a:r>
            <a:endParaRPr lang="en-US" i="1" dirty="0"/>
          </a:p>
        </p:txBody>
      </p:sp>
      <p:sp>
        <p:nvSpPr>
          <p:cNvPr id="3" name="Subtitle 2"/>
          <p:cNvSpPr>
            <a:spLocks noGrp="1"/>
          </p:cNvSpPr>
          <p:nvPr>
            <p:ph type="subTitle" idx="1"/>
          </p:nvPr>
        </p:nvSpPr>
        <p:spPr/>
        <p:txBody>
          <a:bodyPr>
            <a:normAutofit/>
          </a:bodyPr>
          <a:lstStyle/>
          <a:p>
            <a:r>
              <a:rPr lang="en-US" dirty="0" smtClean="0"/>
              <a:t>Instructor:</a:t>
            </a:r>
            <a:r>
              <a:rPr lang="en-US" dirty="0" smtClean="0"/>
              <a:t/>
            </a:r>
            <a:br>
              <a:rPr lang="en-US" dirty="0" smtClean="0"/>
            </a:br>
            <a:r>
              <a:rPr lang="en-US" dirty="0" smtClean="0"/>
              <a:t>Michael Greenbaum</a:t>
            </a:r>
            <a:endParaRPr lang="en-US" dirty="0" smtClean="0"/>
          </a:p>
        </p:txBody>
      </p:sp>
      <p:sp>
        <p:nvSpPr>
          <p:cNvPr id="7" name="Date Placeholder 6"/>
          <p:cNvSpPr>
            <a:spLocks noGrp="1"/>
          </p:cNvSpPr>
          <p:nvPr>
            <p:ph type="dt" sz="half" idx="10"/>
          </p:nvPr>
        </p:nvSpPr>
        <p:spPr/>
        <p:txBody>
          <a:bodyPr/>
          <a:lstStyle/>
          <a:p>
            <a:fld id="{D0A527C0-C3C2-C74F-984A-774C28700DA1}" type="datetime1">
              <a:rPr lang="en-US" smtClean="0"/>
              <a:pPr/>
              <a:t>7/25/2011</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1</a:t>
            </a:fld>
            <a:endParaRPr lang="en-US" dirty="0"/>
          </a:p>
        </p:txBody>
      </p:sp>
      <p:sp>
        <p:nvSpPr>
          <p:cNvPr id="11" name="Footer Placeholder 10"/>
          <p:cNvSpPr>
            <a:spLocks noGrp="1"/>
          </p:cNvSpPr>
          <p:nvPr>
            <p:ph type="ftr" sz="quarter" idx="11"/>
          </p:nvPr>
        </p:nvSpPr>
        <p:spPr/>
        <p:txBody>
          <a:bodyPr/>
          <a:lstStyle/>
          <a:p>
            <a:r>
              <a:rPr lang="en-US" smtClean="0"/>
              <a:t>Spring 2011 -- Lecture #18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5250" name="Rectangle 2"/>
          <p:cNvSpPr>
            <a:spLocks noGrp="1" noChangeArrowheads="1"/>
          </p:cNvSpPr>
          <p:nvPr>
            <p:ph type="title"/>
          </p:nvPr>
        </p:nvSpPr>
        <p:spPr/>
        <p:txBody>
          <a:bodyPr/>
          <a:lstStyle/>
          <a:p>
            <a:r>
              <a:rPr lang="en-US" dirty="0" smtClean="0"/>
              <a:t>The Processor</a:t>
            </a:r>
            <a:endParaRPr lang="en-US" dirty="0"/>
          </a:p>
        </p:txBody>
      </p:sp>
      <p:sp>
        <p:nvSpPr>
          <p:cNvPr id="2485251" name="Rectangle 3"/>
          <p:cNvSpPr>
            <a:spLocks noGrp="1" noChangeArrowheads="1"/>
          </p:cNvSpPr>
          <p:nvPr>
            <p:ph type="body" idx="1"/>
          </p:nvPr>
        </p:nvSpPr>
        <p:spPr/>
        <p:txBody>
          <a:bodyPr>
            <a:normAutofit lnSpcReduction="10000"/>
          </a:bodyPr>
          <a:lstStyle/>
          <a:p>
            <a:r>
              <a:rPr lang="en-US" b="1" i="1" dirty="0" smtClean="0"/>
              <a:t>Processor</a:t>
            </a:r>
            <a:r>
              <a:rPr lang="en-US" dirty="0" smtClean="0"/>
              <a:t> (CPU): </a:t>
            </a:r>
            <a:r>
              <a:rPr lang="en-US" dirty="0" smtClean="0"/>
              <a:t>Implements the instructions of the Instruction Set Architecture (ISA)</a:t>
            </a:r>
            <a:endParaRPr lang="en-US" dirty="0" smtClean="0"/>
          </a:p>
          <a:p>
            <a:r>
              <a:rPr lang="en-US" b="1" i="1" dirty="0" err="1" smtClean="0"/>
              <a:t>Datapath</a:t>
            </a:r>
            <a:r>
              <a:rPr lang="en-US" dirty="0" smtClean="0"/>
              <a:t>: portion of the processor which contains hardware necessary to perform operations required by the processor (the brawn)</a:t>
            </a:r>
          </a:p>
          <a:p>
            <a:r>
              <a:rPr lang="en-US" b="1" i="1" dirty="0" smtClean="0"/>
              <a:t>Control</a:t>
            </a:r>
            <a:r>
              <a:rPr lang="en-US" dirty="0" smtClean="0"/>
              <a:t>: portion of the processor (also in hardware) which tells the </a:t>
            </a:r>
            <a:r>
              <a:rPr lang="en-US" dirty="0" err="1" smtClean="0"/>
              <a:t>datapath</a:t>
            </a:r>
            <a:r>
              <a:rPr lang="en-US" dirty="0" smtClean="0"/>
              <a:t> what needs to be done (the brain)</a:t>
            </a:r>
            <a:endParaRPr lang="en-US" dirty="0"/>
          </a:p>
        </p:txBody>
      </p:sp>
      <p:sp>
        <p:nvSpPr>
          <p:cNvPr id="4" name="Date Placeholder 3"/>
          <p:cNvSpPr>
            <a:spLocks noGrp="1"/>
          </p:cNvSpPr>
          <p:nvPr>
            <p:ph type="dt" sz="half" idx="10"/>
          </p:nvPr>
        </p:nvSpPr>
        <p:spPr/>
        <p:txBody>
          <a:bodyPr/>
          <a:lstStyle/>
          <a:p>
            <a:fld id="{4BA11129-5376-4D43-B2EF-07DB52A7960F}"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7298" name="Rectangle 2"/>
          <p:cNvSpPr>
            <a:spLocks noGrp="1" noChangeArrowheads="1"/>
          </p:cNvSpPr>
          <p:nvPr>
            <p:ph type="title"/>
          </p:nvPr>
        </p:nvSpPr>
        <p:spPr/>
        <p:txBody>
          <a:bodyPr/>
          <a:lstStyle/>
          <a:p>
            <a:r>
              <a:rPr lang="en-US" smtClean="0"/>
              <a:t>Stages of the Datapath : Overview</a:t>
            </a:r>
            <a:endParaRPr lang="en-US"/>
          </a:p>
        </p:txBody>
      </p:sp>
      <p:sp>
        <p:nvSpPr>
          <p:cNvPr id="2487299" name="Rectangle 3"/>
          <p:cNvSpPr>
            <a:spLocks noGrp="1" noChangeArrowheads="1"/>
          </p:cNvSpPr>
          <p:nvPr>
            <p:ph type="body" idx="1"/>
          </p:nvPr>
        </p:nvSpPr>
        <p:spPr/>
        <p:txBody>
          <a:bodyPr>
            <a:normAutofit fontScale="92500"/>
          </a:bodyPr>
          <a:lstStyle/>
          <a:p>
            <a:r>
              <a:rPr lang="en-US" dirty="0" smtClean="0"/>
              <a:t>B</a:t>
            </a:r>
            <a:r>
              <a:rPr lang="en-US" dirty="0" smtClean="0"/>
              <a:t>reak </a:t>
            </a:r>
            <a:r>
              <a:rPr lang="en-US" dirty="0" smtClean="0"/>
              <a:t>up the process of “executing an instruction” into </a:t>
            </a:r>
            <a:r>
              <a:rPr lang="en-US" i="1" dirty="0" smtClean="0"/>
              <a:t>stages </a:t>
            </a:r>
            <a:r>
              <a:rPr lang="en-US" dirty="0" smtClean="0"/>
              <a:t>or </a:t>
            </a:r>
            <a:r>
              <a:rPr lang="en-US" i="1" dirty="0" smtClean="0"/>
              <a:t>phases</a:t>
            </a:r>
            <a:r>
              <a:rPr lang="en-US" dirty="0" smtClean="0"/>
              <a:t>, and then connect the phases to create the whole </a:t>
            </a:r>
            <a:r>
              <a:rPr lang="en-US" dirty="0" err="1" smtClean="0"/>
              <a:t>datapath</a:t>
            </a:r>
            <a:endParaRPr lang="en-US" dirty="0" smtClean="0"/>
          </a:p>
          <a:p>
            <a:pPr lvl="1"/>
            <a:r>
              <a:rPr lang="en-US" dirty="0" smtClean="0"/>
              <a:t>Smaller phases are easier to design</a:t>
            </a:r>
          </a:p>
          <a:p>
            <a:pPr lvl="1"/>
            <a:r>
              <a:rPr lang="en-US" dirty="0" smtClean="0"/>
              <a:t>Easy to optimize (change) one phase without touching the </a:t>
            </a:r>
            <a:r>
              <a:rPr lang="en-US" dirty="0" smtClean="0"/>
              <a:t>others</a:t>
            </a:r>
          </a:p>
          <a:p>
            <a:r>
              <a:rPr lang="en-US" dirty="0" smtClean="0"/>
              <a:t>Project 1 had 3 phases: Fetch, Decode, Execute. Here, we expand Execute into ALU, Memory Access, and Register Write.</a:t>
            </a:r>
          </a:p>
          <a:p>
            <a:endParaRPr lang="en-US" dirty="0"/>
          </a:p>
        </p:txBody>
      </p:sp>
      <p:sp>
        <p:nvSpPr>
          <p:cNvPr id="4" name="Date Placeholder 3"/>
          <p:cNvSpPr>
            <a:spLocks noGrp="1"/>
          </p:cNvSpPr>
          <p:nvPr>
            <p:ph type="dt" sz="half" idx="10"/>
          </p:nvPr>
        </p:nvSpPr>
        <p:spPr/>
        <p:txBody>
          <a:bodyPr/>
          <a:lstStyle/>
          <a:p>
            <a:fld id="{9A201F3A-7F27-B040-A9BF-467B45134EA0}"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72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9346" name="Rectangle 2"/>
          <p:cNvSpPr>
            <a:spLocks noGrp="1" noChangeArrowheads="1"/>
          </p:cNvSpPr>
          <p:nvPr>
            <p:ph type="title"/>
          </p:nvPr>
        </p:nvSpPr>
        <p:spPr/>
        <p:txBody>
          <a:bodyPr/>
          <a:lstStyle/>
          <a:p>
            <a:r>
              <a:rPr lang="en-US" dirty="0" smtClean="0"/>
              <a:t>Phases of the </a:t>
            </a:r>
            <a:r>
              <a:rPr lang="en-US" dirty="0" err="1" smtClean="0"/>
              <a:t>Datapath</a:t>
            </a:r>
            <a:r>
              <a:rPr lang="en-US" dirty="0" smtClean="0"/>
              <a:t> (1/5)</a:t>
            </a:r>
            <a:endParaRPr lang="en-US" dirty="0"/>
          </a:p>
        </p:txBody>
      </p:sp>
      <p:sp>
        <p:nvSpPr>
          <p:cNvPr id="2489347" name="Rectangle 3"/>
          <p:cNvSpPr>
            <a:spLocks noGrp="1" noChangeArrowheads="1"/>
          </p:cNvSpPr>
          <p:nvPr>
            <p:ph type="body" idx="1"/>
          </p:nvPr>
        </p:nvSpPr>
        <p:spPr>
          <a:xfrm>
            <a:off x="487200" y="1611639"/>
            <a:ext cx="8229600" cy="4351011"/>
          </a:xfrm>
        </p:spPr>
        <p:txBody>
          <a:bodyPr>
            <a:normAutofit/>
          </a:bodyPr>
          <a:lstStyle/>
          <a:p>
            <a:r>
              <a:rPr lang="en-US" dirty="0" smtClean="0"/>
              <a:t>Phase </a:t>
            </a:r>
            <a:r>
              <a:rPr lang="en-US" dirty="0" smtClean="0"/>
              <a:t>1: </a:t>
            </a:r>
            <a:r>
              <a:rPr lang="en-US" i="1" dirty="0" smtClean="0"/>
              <a:t>Instruction Fetch</a:t>
            </a:r>
          </a:p>
          <a:p>
            <a:pPr lvl="1"/>
            <a:r>
              <a:rPr lang="en-US" dirty="0" smtClean="0"/>
              <a:t>No matter what the instruction, the 32-bit instruction word must first be fetched from memory (the cache-memory hierarchy)</a:t>
            </a:r>
          </a:p>
          <a:p>
            <a:pPr lvl="1"/>
            <a:r>
              <a:rPr lang="en-US" dirty="0" smtClean="0"/>
              <a:t>Also, this is where we Increment PC </a:t>
            </a:r>
            <a:br>
              <a:rPr lang="en-US" dirty="0" smtClean="0"/>
            </a:br>
            <a:r>
              <a:rPr lang="en-US" dirty="0" smtClean="0"/>
              <a:t>(that is, PC = PC + 4, to point to the next instruction: byte addressing so + 4</a:t>
            </a:r>
            <a:r>
              <a:rPr lang="en-US" dirty="0" smtClean="0"/>
              <a:t>)</a:t>
            </a:r>
            <a:endParaRPr lang="en-US" dirty="0" smtClean="0"/>
          </a:p>
        </p:txBody>
      </p:sp>
      <p:sp>
        <p:nvSpPr>
          <p:cNvPr id="4" name="Date Placeholder 3"/>
          <p:cNvSpPr>
            <a:spLocks noGrp="1"/>
          </p:cNvSpPr>
          <p:nvPr>
            <p:ph type="dt" sz="half" idx="10"/>
          </p:nvPr>
        </p:nvSpPr>
        <p:spPr/>
        <p:txBody>
          <a:bodyPr/>
          <a:lstStyle/>
          <a:p>
            <a:fld id="{037A9835-5252-DF4F-B5B0-5C276F30ECA2}"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893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893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89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93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1394" name="Rectangle 2"/>
          <p:cNvSpPr>
            <a:spLocks noGrp="1" noChangeArrowheads="1"/>
          </p:cNvSpPr>
          <p:nvPr>
            <p:ph type="title"/>
          </p:nvPr>
        </p:nvSpPr>
        <p:spPr/>
        <p:txBody>
          <a:bodyPr/>
          <a:lstStyle/>
          <a:p>
            <a:r>
              <a:rPr lang="en-US" dirty="0" smtClean="0"/>
              <a:t>Phases of the </a:t>
            </a:r>
            <a:r>
              <a:rPr lang="en-US" dirty="0" err="1" smtClean="0"/>
              <a:t>Datapath</a:t>
            </a:r>
            <a:r>
              <a:rPr lang="en-US" dirty="0" smtClean="0"/>
              <a:t> (2/5)</a:t>
            </a:r>
            <a:endParaRPr lang="en-US" dirty="0"/>
          </a:p>
        </p:txBody>
      </p:sp>
      <p:sp>
        <p:nvSpPr>
          <p:cNvPr id="2491395" name="Rectangle 3"/>
          <p:cNvSpPr>
            <a:spLocks noGrp="1" noChangeArrowheads="1"/>
          </p:cNvSpPr>
          <p:nvPr>
            <p:ph type="body" idx="1"/>
          </p:nvPr>
        </p:nvSpPr>
        <p:spPr/>
        <p:txBody>
          <a:bodyPr>
            <a:normAutofit fontScale="92500" lnSpcReduction="10000"/>
          </a:bodyPr>
          <a:lstStyle/>
          <a:p>
            <a:endParaRPr lang="en-US" dirty="0" smtClean="0"/>
          </a:p>
          <a:p>
            <a:r>
              <a:rPr lang="en-US" dirty="0" smtClean="0"/>
              <a:t>Phase </a:t>
            </a:r>
            <a:r>
              <a:rPr lang="en-US" dirty="0" smtClean="0"/>
              <a:t>2: </a:t>
            </a:r>
            <a:r>
              <a:rPr lang="en-US" i="1" dirty="0" smtClean="0"/>
              <a:t>Instruction Decode</a:t>
            </a:r>
          </a:p>
          <a:p>
            <a:pPr lvl="1"/>
            <a:r>
              <a:rPr lang="en-US" dirty="0" smtClean="0"/>
              <a:t>Upon fetching the instruction, we next gather data from the fields (decode all necessary instruction data)</a:t>
            </a:r>
          </a:p>
          <a:p>
            <a:pPr lvl="1"/>
            <a:r>
              <a:rPr lang="en-US" dirty="0" smtClean="0"/>
              <a:t>R</a:t>
            </a:r>
            <a:r>
              <a:rPr lang="en-US" dirty="0" smtClean="0"/>
              <a:t>ead </a:t>
            </a:r>
            <a:r>
              <a:rPr lang="en-US" dirty="0" smtClean="0"/>
              <a:t>the </a:t>
            </a:r>
            <a:r>
              <a:rPr lang="en-US" dirty="0" err="1" smtClean="0"/>
              <a:t>opcode</a:t>
            </a:r>
            <a:r>
              <a:rPr lang="en-US" dirty="0" smtClean="0"/>
              <a:t> </a:t>
            </a:r>
            <a:r>
              <a:rPr lang="en-US" dirty="0" smtClean="0"/>
              <a:t>and each of the possible fields from the 32 bits of the instruction.</a:t>
            </a:r>
            <a:endParaRPr lang="en-US" dirty="0" smtClean="0"/>
          </a:p>
          <a:p>
            <a:pPr lvl="1"/>
            <a:r>
              <a:rPr lang="en-US" dirty="0" smtClean="0"/>
              <a:t>Read </a:t>
            </a:r>
            <a:r>
              <a:rPr lang="en-US" dirty="0" smtClean="0"/>
              <a:t>data from all necessary </a:t>
            </a:r>
            <a:r>
              <a:rPr lang="en-US" dirty="0" smtClean="0"/>
              <a:t>registers (This differs from Project 1)</a:t>
            </a:r>
            <a:endParaRPr lang="en-US" dirty="0" smtClean="0"/>
          </a:p>
          <a:p>
            <a:pPr lvl="2"/>
            <a:r>
              <a:rPr lang="en-US" dirty="0" smtClean="0"/>
              <a:t>For add, read two registers</a:t>
            </a:r>
          </a:p>
          <a:p>
            <a:pPr lvl="2"/>
            <a:r>
              <a:rPr lang="en-US" dirty="0" smtClean="0"/>
              <a:t>For </a:t>
            </a:r>
            <a:r>
              <a:rPr lang="en-US" dirty="0" err="1" smtClean="0"/>
              <a:t>addi</a:t>
            </a:r>
            <a:r>
              <a:rPr lang="en-US" dirty="0" smtClean="0"/>
              <a:t>, read one register</a:t>
            </a:r>
          </a:p>
          <a:p>
            <a:pPr lvl="2"/>
            <a:r>
              <a:rPr lang="en-US" dirty="0" smtClean="0"/>
              <a:t>For </a:t>
            </a:r>
            <a:r>
              <a:rPr lang="en-US" dirty="0" err="1" smtClean="0"/>
              <a:t>jal</a:t>
            </a:r>
            <a:r>
              <a:rPr lang="en-US" dirty="0" smtClean="0"/>
              <a:t>, no reads necessary</a:t>
            </a:r>
            <a:endParaRPr lang="en-US" dirty="0"/>
          </a:p>
        </p:txBody>
      </p:sp>
      <p:sp>
        <p:nvSpPr>
          <p:cNvPr id="4" name="Date Placeholder 3"/>
          <p:cNvSpPr>
            <a:spLocks noGrp="1"/>
          </p:cNvSpPr>
          <p:nvPr>
            <p:ph type="dt" sz="half" idx="10"/>
          </p:nvPr>
        </p:nvSpPr>
        <p:spPr/>
        <p:txBody>
          <a:bodyPr/>
          <a:lstStyle/>
          <a:p>
            <a:fld id="{17B4E06B-B3C0-DE4F-959E-9661609C4671}"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grpSp>
        <p:nvGrpSpPr>
          <p:cNvPr id="7" name="Group 4"/>
          <p:cNvGrpSpPr>
            <a:grpSpLocks/>
          </p:cNvGrpSpPr>
          <p:nvPr/>
        </p:nvGrpSpPr>
        <p:grpSpPr bwMode="auto">
          <a:xfrm>
            <a:off x="1752600" y="1230313"/>
            <a:ext cx="5949950" cy="942975"/>
            <a:chOff x="1918" y="672"/>
            <a:chExt cx="3748" cy="594"/>
          </a:xfrm>
        </p:grpSpPr>
        <p:grpSp>
          <p:nvGrpSpPr>
            <p:cNvPr id="8" name="Group 5"/>
            <p:cNvGrpSpPr>
              <a:grpSpLocks/>
            </p:cNvGrpSpPr>
            <p:nvPr/>
          </p:nvGrpSpPr>
          <p:grpSpPr bwMode="auto">
            <a:xfrm>
              <a:off x="1918" y="672"/>
              <a:ext cx="3748" cy="402"/>
              <a:chOff x="1918" y="672"/>
              <a:chExt cx="3748" cy="402"/>
            </a:xfrm>
          </p:grpSpPr>
          <p:grpSp>
            <p:nvGrpSpPr>
              <p:cNvPr id="15" name="Group 6"/>
              <p:cNvGrpSpPr>
                <a:grpSpLocks/>
              </p:cNvGrpSpPr>
              <p:nvPr/>
            </p:nvGrpSpPr>
            <p:grpSpPr bwMode="auto">
              <a:xfrm>
                <a:off x="1979" y="864"/>
                <a:ext cx="3607" cy="210"/>
                <a:chOff x="1979" y="864"/>
                <a:chExt cx="3607" cy="210"/>
              </a:xfrm>
            </p:grpSpPr>
            <p:sp>
              <p:nvSpPr>
                <p:cNvPr id="23"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4" name="Group 8"/>
                <p:cNvGrpSpPr>
                  <a:grpSpLocks/>
                </p:cNvGrpSpPr>
                <p:nvPr/>
              </p:nvGrpSpPr>
              <p:grpSpPr bwMode="auto">
                <a:xfrm>
                  <a:off x="1979" y="864"/>
                  <a:ext cx="3607" cy="210"/>
                  <a:chOff x="1979" y="864"/>
                  <a:chExt cx="3607" cy="210"/>
                </a:xfrm>
              </p:grpSpPr>
              <p:grpSp>
                <p:nvGrpSpPr>
                  <p:cNvPr id="25" name="Group 9"/>
                  <p:cNvGrpSpPr>
                    <a:grpSpLocks/>
                  </p:cNvGrpSpPr>
                  <p:nvPr/>
                </p:nvGrpSpPr>
                <p:grpSpPr bwMode="auto">
                  <a:xfrm>
                    <a:off x="1979" y="864"/>
                    <a:ext cx="624" cy="210"/>
                    <a:chOff x="1979" y="864"/>
                    <a:chExt cx="624" cy="210"/>
                  </a:xfrm>
                </p:grpSpPr>
                <p:sp>
                  <p:nvSpPr>
                    <p:cNvPr id="41"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6" name="Group 12"/>
                  <p:cNvGrpSpPr>
                    <a:grpSpLocks/>
                  </p:cNvGrpSpPr>
                  <p:nvPr/>
                </p:nvGrpSpPr>
                <p:grpSpPr bwMode="auto">
                  <a:xfrm>
                    <a:off x="2611" y="864"/>
                    <a:ext cx="580" cy="210"/>
                    <a:chOff x="2611" y="864"/>
                    <a:chExt cx="580" cy="210"/>
                  </a:xfrm>
                </p:grpSpPr>
                <p:sp>
                  <p:nvSpPr>
                    <p:cNvPr id="39"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7" name="Group 15"/>
                  <p:cNvGrpSpPr>
                    <a:grpSpLocks/>
                  </p:cNvGrpSpPr>
                  <p:nvPr/>
                </p:nvGrpSpPr>
                <p:grpSpPr bwMode="auto">
                  <a:xfrm>
                    <a:off x="3199" y="864"/>
                    <a:ext cx="579" cy="210"/>
                    <a:chOff x="3199" y="864"/>
                    <a:chExt cx="579" cy="210"/>
                  </a:xfrm>
                </p:grpSpPr>
                <p:sp>
                  <p:nvSpPr>
                    <p:cNvPr id="37"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28" name="Group 18"/>
                  <p:cNvGrpSpPr>
                    <a:grpSpLocks/>
                  </p:cNvGrpSpPr>
                  <p:nvPr/>
                </p:nvGrpSpPr>
                <p:grpSpPr bwMode="auto">
                  <a:xfrm>
                    <a:off x="3786" y="864"/>
                    <a:ext cx="579" cy="210"/>
                    <a:chOff x="3786" y="864"/>
                    <a:chExt cx="579" cy="210"/>
                  </a:xfrm>
                </p:grpSpPr>
                <p:sp>
                  <p:nvSpPr>
                    <p:cNvPr id="35"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6"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29" name="Group 21"/>
                  <p:cNvGrpSpPr>
                    <a:grpSpLocks/>
                  </p:cNvGrpSpPr>
                  <p:nvPr/>
                </p:nvGrpSpPr>
                <p:grpSpPr bwMode="auto">
                  <a:xfrm>
                    <a:off x="4373" y="864"/>
                    <a:ext cx="580" cy="210"/>
                    <a:chOff x="4373" y="864"/>
                    <a:chExt cx="580" cy="210"/>
                  </a:xfrm>
                </p:grpSpPr>
                <p:sp>
                  <p:nvSpPr>
                    <p:cNvPr id="33"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4"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30" name="Group 29"/>
                  <p:cNvGrpSpPr>
                    <a:grpSpLocks/>
                  </p:cNvGrpSpPr>
                  <p:nvPr/>
                </p:nvGrpSpPr>
                <p:grpSpPr bwMode="auto">
                  <a:xfrm>
                    <a:off x="4961" y="864"/>
                    <a:ext cx="625" cy="210"/>
                    <a:chOff x="4961" y="864"/>
                    <a:chExt cx="625" cy="210"/>
                  </a:xfrm>
                </p:grpSpPr>
                <p:sp>
                  <p:nvSpPr>
                    <p:cNvPr id="31"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2"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err="1">
                          <a:latin typeface="Times" charset="0"/>
                        </a:rPr>
                        <a:t>funct</a:t>
                      </a:r>
                      <a:endParaRPr lang="en-US" sz="1600" b="1" dirty="0">
                        <a:latin typeface="Times" charset="0"/>
                      </a:endParaRPr>
                    </a:p>
                  </p:txBody>
                </p:sp>
              </p:grpSp>
            </p:grpSp>
          </p:grpSp>
          <p:sp>
            <p:nvSpPr>
              <p:cNvPr id="16"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latin typeface="Times" charset="0"/>
                  </a:rPr>
                  <a:t>0</a:t>
                </a:r>
              </a:p>
            </p:txBody>
          </p:sp>
          <p:sp>
            <p:nvSpPr>
              <p:cNvPr id="17"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18"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19"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0"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1"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2"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9"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10"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11"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2"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3"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4"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13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9139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9139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9139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9139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9139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91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13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Phases of the </a:t>
            </a:r>
            <a:r>
              <a:rPr lang="en-US" dirty="0" err="1" smtClean="0"/>
              <a:t>Datapath</a:t>
            </a:r>
            <a:r>
              <a:rPr lang="en-US" dirty="0" smtClean="0"/>
              <a:t> (3/5)</a:t>
            </a:r>
            <a:endParaRPr lang="en-US" dirty="0"/>
          </a:p>
        </p:txBody>
      </p:sp>
      <p:sp>
        <p:nvSpPr>
          <p:cNvPr id="2493443" name="Rectangle 3"/>
          <p:cNvSpPr>
            <a:spLocks noGrp="1" noChangeArrowheads="1"/>
          </p:cNvSpPr>
          <p:nvPr>
            <p:ph type="body" idx="1"/>
          </p:nvPr>
        </p:nvSpPr>
        <p:spPr/>
        <p:txBody>
          <a:bodyPr>
            <a:normAutofit/>
          </a:bodyPr>
          <a:lstStyle/>
          <a:p>
            <a:r>
              <a:rPr lang="en-US" dirty="0" smtClean="0"/>
              <a:t>Phase 3: </a:t>
            </a:r>
            <a:r>
              <a:rPr lang="en-US" i="1" dirty="0" smtClean="0"/>
              <a:t>ALU </a:t>
            </a:r>
            <a:r>
              <a:rPr lang="en-US" dirty="0" smtClean="0"/>
              <a:t>(Arithmetic-Logic Unit)</a:t>
            </a:r>
          </a:p>
          <a:p>
            <a:pPr lvl="1"/>
            <a:r>
              <a:rPr lang="en-US" dirty="0" smtClean="0"/>
              <a:t>Real work of most instructions is done here: arithmetic (+, -, *, /), shifting, logic (&amp;, |), comparisons (</a:t>
            </a:r>
            <a:r>
              <a:rPr lang="en-US" dirty="0" err="1" smtClean="0"/>
              <a:t>slt</a:t>
            </a:r>
            <a:r>
              <a:rPr lang="en-US" dirty="0" smtClean="0"/>
              <a:t>)</a:t>
            </a:r>
          </a:p>
          <a:p>
            <a:pPr lvl="1"/>
            <a:r>
              <a:rPr lang="en-US" dirty="0" smtClean="0"/>
              <a:t>What about loads and stores?</a:t>
            </a:r>
          </a:p>
          <a:p>
            <a:pPr lvl="2"/>
            <a:r>
              <a:rPr lang="en-US" dirty="0" err="1" smtClean="0"/>
              <a:t>eg</a:t>
            </a:r>
            <a:r>
              <a:rPr lang="en-US" dirty="0" smtClean="0"/>
              <a:t>, lw   </a:t>
            </a:r>
            <a:r>
              <a:rPr lang="en-US" dirty="0" smtClean="0"/>
              <a:t>$t0, 40($t1)</a:t>
            </a:r>
          </a:p>
          <a:p>
            <a:pPr lvl="2"/>
            <a:r>
              <a:rPr lang="en-US" dirty="0" smtClean="0"/>
              <a:t>Memory Address = Offset + Value in $t1</a:t>
            </a:r>
          </a:p>
          <a:p>
            <a:pPr lvl="2"/>
            <a:r>
              <a:rPr lang="en-US" dirty="0" smtClean="0"/>
              <a:t>We perform this addition in this stage.</a:t>
            </a:r>
            <a:endParaRPr lang="en-US" dirty="0" smtClean="0"/>
          </a:p>
        </p:txBody>
      </p:sp>
      <p:sp>
        <p:nvSpPr>
          <p:cNvPr id="5" name="Date Placeholder 4"/>
          <p:cNvSpPr>
            <a:spLocks noGrp="1"/>
          </p:cNvSpPr>
          <p:nvPr>
            <p:ph type="dt" sz="half" idx="10"/>
          </p:nvPr>
        </p:nvSpPr>
        <p:spPr/>
        <p:txBody>
          <a:bodyPr/>
          <a:lstStyle/>
          <a:p>
            <a:fld id="{D9F56FE3-6F41-FB4D-826E-97F847A945C3}" type="datetime1">
              <a:rPr lang="en-US" smtClean="0"/>
              <a:pPr/>
              <a:t>7/25/2011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34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934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934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934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934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93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34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5490" name="Rectangle 2"/>
          <p:cNvSpPr>
            <a:spLocks noGrp="1" noChangeArrowheads="1"/>
          </p:cNvSpPr>
          <p:nvPr>
            <p:ph type="title"/>
          </p:nvPr>
        </p:nvSpPr>
        <p:spPr/>
        <p:txBody>
          <a:bodyPr/>
          <a:lstStyle/>
          <a:p>
            <a:r>
              <a:rPr lang="en-US" dirty="0" smtClean="0"/>
              <a:t>Phases of the </a:t>
            </a:r>
            <a:r>
              <a:rPr lang="en-US" dirty="0" err="1" smtClean="0"/>
              <a:t>Datapath</a:t>
            </a:r>
            <a:r>
              <a:rPr lang="en-US" dirty="0" smtClean="0"/>
              <a:t> (4/5)</a:t>
            </a:r>
            <a:endParaRPr lang="en-US" dirty="0"/>
          </a:p>
        </p:txBody>
      </p:sp>
      <p:sp>
        <p:nvSpPr>
          <p:cNvPr id="2495491" name="Rectangle 3"/>
          <p:cNvSpPr>
            <a:spLocks noGrp="1" noChangeArrowheads="1"/>
          </p:cNvSpPr>
          <p:nvPr>
            <p:ph type="body" idx="1"/>
          </p:nvPr>
        </p:nvSpPr>
        <p:spPr>
          <a:xfrm>
            <a:off x="457200" y="1600200"/>
            <a:ext cx="8229600" cy="4700259"/>
          </a:xfrm>
        </p:spPr>
        <p:txBody>
          <a:bodyPr>
            <a:normAutofit/>
          </a:bodyPr>
          <a:lstStyle/>
          <a:p>
            <a:r>
              <a:rPr lang="en-US" dirty="0" smtClean="0"/>
              <a:t>Phase 4: </a:t>
            </a:r>
            <a:r>
              <a:rPr lang="en-US" i="1" dirty="0" smtClean="0"/>
              <a:t>Memory Access</a:t>
            </a:r>
          </a:p>
          <a:p>
            <a:pPr lvl="1"/>
            <a:r>
              <a:rPr lang="en-US" dirty="0" smtClean="0"/>
              <a:t>Only the </a:t>
            </a:r>
            <a:r>
              <a:rPr lang="en-US" dirty="0" smtClean="0"/>
              <a:t>load and store instructions do anything during this phase; the others remain </a:t>
            </a:r>
            <a:r>
              <a:rPr lang="en-US" dirty="0" smtClean="0"/>
              <a:t>idle or </a:t>
            </a:r>
            <a:r>
              <a:rPr lang="en-US" dirty="0" smtClean="0"/>
              <a:t>skip </a:t>
            </a:r>
            <a:r>
              <a:rPr lang="en-US" dirty="0" smtClean="0"/>
              <a:t>this phase</a:t>
            </a:r>
            <a:r>
              <a:rPr lang="en-US" dirty="0" smtClean="0"/>
              <a:t> </a:t>
            </a:r>
            <a:r>
              <a:rPr lang="en-US" dirty="0" smtClean="0"/>
              <a:t>all together</a:t>
            </a:r>
          </a:p>
          <a:p>
            <a:pPr lvl="1"/>
            <a:r>
              <a:rPr lang="en-US" dirty="0" smtClean="0"/>
              <a:t>Since these instructions have a unique step, we need this extra phase to account for them</a:t>
            </a:r>
          </a:p>
          <a:p>
            <a:pPr lvl="1"/>
            <a:r>
              <a:rPr lang="en-US" dirty="0" smtClean="0"/>
              <a:t>As a result of the cache system, this phase is expected to be </a:t>
            </a:r>
            <a:r>
              <a:rPr lang="en-US" dirty="0" smtClean="0"/>
              <a:t>fast</a:t>
            </a:r>
            <a:endParaRPr lang="en-US" dirty="0" smtClean="0"/>
          </a:p>
        </p:txBody>
      </p:sp>
      <p:sp>
        <p:nvSpPr>
          <p:cNvPr id="4" name="Date Placeholder 3"/>
          <p:cNvSpPr>
            <a:spLocks noGrp="1"/>
          </p:cNvSpPr>
          <p:nvPr>
            <p:ph type="dt" sz="half" idx="10"/>
          </p:nvPr>
        </p:nvSpPr>
        <p:spPr/>
        <p:txBody>
          <a:bodyPr/>
          <a:lstStyle/>
          <a:p>
            <a:fld id="{45677478-7B9F-B445-99F9-DA9F91771414}"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54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954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95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95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54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7538" name="Rectangle 2"/>
          <p:cNvSpPr>
            <a:spLocks noGrp="1" noChangeArrowheads="1"/>
          </p:cNvSpPr>
          <p:nvPr>
            <p:ph type="title"/>
          </p:nvPr>
        </p:nvSpPr>
        <p:spPr/>
        <p:txBody>
          <a:bodyPr/>
          <a:lstStyle/>
          <a:p>
            <a:r>
              <a:rPr lang="en-US" dirty="0" smtClean="0"/>
              <a:t>Phases of the </a:t>
            </a:r>
            <a:r>
              <a:rPr lang="en-US" dirty="0" err="1" smtClean="0"/>
              <a:t>Datapath</a:t>
            </a:r>
            <a:r>
              <a:rPr lang="en-US" dirty="0" smtClean="0"/>
              <a:t> (5/5)</a:t>
            </a:r>
            <a:endParaRPr lang="en-US" dirty="0"/>
          </a:p>
        </p:txBody>
      </p:sp>
      <p:sp>
        <p:nvSpPr>
          <p:cNvPr id="2497539" name="Rectangle 3"/>
          <p:cNvSpPr>
            <a:spLocks noGrp="1" noChangeArrowheads="1"/>
          </p:cNvSpPr>
          <p:nvPr>
            <p:ph type="body" idx="1"/>
          </p:nvPr>
        </p:nvSpPr>
        <p:spPr/>
        <p:txBody>
          <a:bodyPr>
            <a:normAutofit/>
          </a:bodyPr>
          <a:lstStyle/>
          <a:p>
            <a:r>
              <a:rPr lang="en-US" dirty="0" smtClean="0"/>
              <a:t>Phase 5: </a:t>
            </a:r>
            <a:r>
              <a:rPr lang="en-US" i="1" dirty="0" smtClean="0"/>
              <a:t>Register Write</a:t>
            </a:r>
          </a:p>
          <a:p>
            <a:pPr lvl="1"/>
            <a:r>
              <a:rPr lang="en-US" dirty="0" smtClean="0"/>
              <a:t>Most instructions write the result of some computation into a register</a:t>
            </a:r>
          </a:p>
          <a:p>
            <a:pPr lvl="1"/>
            <a:r>
              <a:rPr lang="en-US" dirty="0" smtClean="0"/>
              <a:t>E.g.,: arithmetic, logical, shifts, loads, </a:t>
            </a:r>
            <a:r>
              <a:rPr lang="en-US" dirty="0" smtClean="0"/>
              <a:t>slt, jal(!)</a:t>
            </a:r>
            <a:endParaRPr lang="en-US" dirty="0" smtClean="0"/>
          </a:p>
          <a:p>
            <a:pPr lvl="1"/>
            <a:r>
              <a:rPr lang="en-US" dirty="0" smtClean="0"/>
              <a:t>What about stores, branches, jumps?</a:t>
            </a:r>
          </a:p>
          <a:p>
            <a:pPr lvl="2"/>
            <a:r>
              <a:rPr lang="en-US" dirty="0" smtClean="0"/>
              <a:t>Don’t write anything into a register at the end</a:t>
            </a:r>
          </a:p>
          <a:p>
            <a:pPr lvl="2"/>
            <a:r>
              <a:rPr lang="en-US" dirty="0" smtClean="0"/>
              <a:t>These remain idle during this fifth phase or skip it all </a:t>
            </a:r>
            <a:r>
              <a:rPr lang="en-US" dirty="0" smtClean="0"/>
              <a:t>together</a:t>
            </a:r>
            <a:endParaRPr lang="en-US" dirty="0" smtClean="0"/>
          </a:p>
        </p:txBody>
      </p:sp>
      <p:sp>
        <p:nvSpPr>
          <p:cNvPr id="4" name="Date Placeholder 3"/>
          <p:cNvSpPr>
            <a:spLocks noGrp="1"/>
          </p:cNvSpPr>
          <p:nvPr>
            <p:ph type="dt" sz="half" idx="10"/>
          </p:nvPr>
        </p:nvSpPr>
        <p:spPr/>
        <p:txBody>
          <a:bodyPr/>
          <a:lstStyle/>
          <a:p>
            <a:fld id="{9D082DB4-0982-0A4A-A2F8-211842C63D15}" type="datetime1">
              <a:rPr lang="en-US" smtClean="0"/>
              <a:pPr/>
              <a:t>7/25/2011</a:t>
            </a:fld>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Spring 2010 -- Lecture #9</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7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975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975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97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97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97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75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ea typeface="ＭＳ Ｐゴシック" pitchFamily="34" charset="-128"/>
              </a:rPr>
              <a:t>Why Five Stages</a:t>
            </a:r>
            <a:r>
              <a:rPr lang="en-US" dirty="0" smtClean="0">
                <a:ea typeface="ＭＳ Ｐゴシック" pitchFamily="34" charset="-128"/>
              </a:rPr>
              <a:t>?</a:t>
            </a:r>
            <a:endParaRPr lang="en-US" dirty="0" smtClean="0">
              <a:ea typeface="ＭＳ Ｐゴシック" pitchFamily="34" charset="-128"/>
            </a:endParaRPr>
          </a:p>
        </p:txBody>
      </p:sp>
      <p:sp>
        <p:nvSpPr>
          <p:cNvPr id="32771" name="Rectangle 3"/>
          <p:cNvSpPr>
            <a:spLocks noGrp="1" noChangeArrowheads="1"/>
          </p:cNvSpPr>
          <p:nvPr>
            <p:ph type="body" idx="1"/>
          </p:nvPr>
        </p:nvSpPr>
        <p:spPr/>
        <p:txBody>
          <a:bodyPr/>
          <a:lstStyle/>
          <a:p>
            <a:r>
              <a:rPr lang="en-US" smtClean="0">
                <a:ea typeface="ＭＳ Ｐゴシック" pitchFamily="34" charset="-128"/>
              </a:rPr>
              <a:t>Could we have a different number of stages?</a:t>
            </a:r>
          </a:p>
          <a:p>
            <a:pPr lvl="1"/>
            <a:r>
              <a:rPr lang="en-US" smtClean="0">
                <a:ea typeface="ＭＳ Ｐゴシック" pitchFamily="34" charset="-128"/>
              </a:rPr>
              <a:t>Yes, and other architectures do</a:t>
            </a:r>
          </a:p>
          <a:p>
            <a:r>
              <a:rPr lang="en-US" smtClean="0">
                <a:ea typeface="ＭＳ Ｐゴシック" pitchFamily="34" charset="-128"/>
              </a:rPr>
              <a:t>So why does MIPS have five if instructions tend to idle for at least one stage?</a:t>
            </a:r>
          </a:p>
          <a:p>
            <a:pPr lvl="1"/>
            <a:r>
              <a:rPr lang="en-US" smtClean="0">
                <a:ea typeface="ＭＳ Ｐゴシック" pitchFamily="34" charset="-128"/>
              </a:rPr>
              <a:t>The five stages are the union of all the operations needed by all the instructions.</a:t>
            </a:r>
          </a:p>
          <a:p>
            <a:pPr lvl="1"/>
            <a:r>
              <a:rPr lang="en-US" smtClean="0">
                <a:ea typeface="ＭＳ Ｐゴシック" pitchFamily="34" charset="-128"/>
              </a:rPr>
              <a:t>There is one instruction that uses all five stages: the </a:t>
            </a:r>
            <a:r>
              <a:rPr lang="en-US" smtClean="0">
                <a:solidFill>
                  <a:schemeClr val="accent2"/>
                </a:solidFill>
                <a:ea typeface="ＭＳ Ｐゴシック" pitchFamily="34" charset="-128"/>
              </a:rPr>
              <a:t>load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34" charset="-128"/>
              </a:rPr>
              <a:t>Generic Steps of Datapath</a:t>
            </a:r>
          </a:p>
        </p:txBody>
      </p:sp>
      <p:sp>
        <p:nvSpPr>
          <p:cNvPr id="2499588" name="Rectangle 4"/>
          <p:cNvSpPr>
            <a:spLocks noChangeArrowheads="1"/>
          </p:cNvSpPr>
          <p:nvPr/>
        </p:nvSpPr>
        <p:spPr bwMode="auto">
          <a:xfrm>
            <a:off x="914400" y="2070100"/>
            <a:ext cx="381000" cy="1295400"/>
          </a:xfrm>
          <a:prstGeom prst="rect">
            <a:avLst/>
          </a:prstGeom>
          <a:solidFill>
            <a:schemeClr val="tx2">
              <a:lumMod val="10000"/>
              <a:lumOff val="90000"/>
            </a:schemeClr>
          </a:solidFill>
          <a:ln w="28575">
            <a:solidFill>
              <a:schemeClr val="tx1"/>
            </a:solidFill>
            <a:miter lim="800000"/>
            <a:headEnd/>
            <a:tailEnd/>
          </a:ln>
          <a:effectLst/>
        </p:spPr>
        <p:txBody>
          <a:bodyPr wrap="none" anchor="ctr"/>
          <a:lstStyle/>
          <a:p>
            <a:pPr>
              <a:defRPr/>
            </a:pPr>
            <a:endParaRPr lang="en-US" dirty="0">
              <a:solidFill>
                <a:srgbClr val="000000"/>
              </a:solidFill>
              <a:ea typeface="+mn-ea"/>
            </a:endParaRPr>
          </a:p>
        </p:txBody>
      </p:sp>
      <p:sp>
        <p:nvSpPr>
          <p:cNvPr id="2499589" name="Rectangle 5"/>
          <p:cNvSpPr>
            <a:spLocks noChangeArrowheads="1"/>
          </p:cNvSpPr>
          <p:nvPr/>
        </p:nvSpPr>
        <p:spPr bwMode="auto">
          <a:xfrm rot="-5400000">
            <a:off x="1600200" y="2374900"/>
            <a:ext cx="1981200" cy="1066800"/>
          </a:xfrm>
          <a:prstGeom prst="rect">
            <a:avLst/>
          </a:prstGeom>
          <a:solidFill>
            <a:schemeClr val="tx2">
              <a:lumMod val="10000"/>
              <a:lumOff val="90000"/>
            </a:schemeClr>
          </a:solidFill>
          <a:ln w="28575">
            <a:solidFill>
              <a:schemeClr val="tx1"/>
            </a:solidFill>
            <a:miter lim="800000"/>
            <a:headEnd/>
            <a:tailEnd/>
          </a:ln>
          <a:effectLst/>
        </p:spPr>
        <p:txBody>
          <a:bodyPr wrap="none" anchor="ctr"/>
          <a:lstStyle/>
          <a:p>
            <a:pPr algn="ctr">
              <a:defRPr/>
            </a:pPr>
            <a:r>
              <a:rPr lang="en-US" sz="2000">
                <a:solidFill>
                  <a:srgbClr val="000000"/>
                </a:solidFill>
                <a:ea typeface="+mn-ea"/>
              </a:rPr>
              <a:t>instruction</a:t>
            </a:r>
          </a:p>
          <a:p>
            <a:pPr algn="ctr">
              <a:defRPr/>
            </a:pPr>
            <a:r>
              <a:rPr lang="en-US" sz="2000">
                <a:solidFill>
                  <a:srgbClr val="000000"/>
                </a:solidFill>
                <a:ea typeface="+mn-ea"/>
              </a:rPr>
              <a:t>memory</a:t>
            </a:r>
          </a:p>
        </p:txBody>
      </p:sp>
      <p:sp>
        <p:nvSpPr>
          <p:cNvPr id="2499590" name="AutoShape 6"/>
          <p:cNvSpPr>
            <a:spLocks noChangeArrowheads="1"/>
          </p:cNvSpPr>
          <p:nvPr/>
        </p:nvSpPr>
        <p:spPr bwMode="auto">
          <a:xfrm>
            <a:off x="1524000" y="3502025"/>
            <a:ext cx="366713" cy="549275"/>
          </a:xfrm>
          <a:prstGeom prst="roundRect">
            <a:avLst>
              <a:gd name="adj" fmla="val 16667"/>
            </a:avLst>
          </a:prstGeom>
          <a:solidFill>
            <a:schemeClr val="tx2">
              <a:lumMod val="10000"/>
              <a:lumOff val="90000"/>
            </a:schemeClr>
          </a:solidFill>
          <a:ln w="28575">
            <a:solidFill>
              <a:schemeClr val="tx1"/>
            </a:solidFill>
            <a:round/>
            <a:headEnd/>
            <a:tailEnd/>
          </a:ln>
          <a:effectLst/>
        </p:spPr>
        <p:txBody>
          <a:bodyPr wrap="none" anchor="ctr"/>
          <a:lstStyle/>
          <a:p>
            <a:pPr algn="ctr">
              <a:defRPr/>
            </a:pPr>
            <a:r>
              <a:rPr lang="en-US" sz="2000">
                <a:solidFill>
                  <a:srgbClr val="000000"/>
                </a:solidFill>
                <a:ea typeface="+mn-ea"/>
              </a:rPr>
              <a:t>+4</a:t>
            </a:r>
          </a:p>
        </p:txBody>
      </p:sp>
      <p:sp>
        <p:nvSpPr>
          <p:cNvPr id="71686" name="Line 7"/>
          <p:cNvSpPr>
            <a:spLocks noChangeShapeType="1"/>
          </p:cNvSpPr>
          <p:nvPr/>
        </p:nvSpPr>
        <p:spPr bwMode="auto">
          <a:xfrm>
            <a:off x="1295400" y="2679700"/>
            <a:ext cx="762000" cy="0"/>
          </a:xfrm>
          <a:prstGeom prst="line">
            <a:avLst/>
          </a:prstGeom>
          <a:noFill/>
          <a:ln w="28575">
            <a:solidFill>
              <a:schemeClr val="tx1"/>
            </a:solidFill>
            <a:round/>
            <a:headEnd/>
            <a:tailEnd type="triangle" w="med" len="med"/>
          </a:ln>
        </p:spPr>
        <p:txBody>
          <a:bodyPr wrap="none" anchor="ctr"/>
          <a:lstStyle/>
          <a:p>
            <a:endParaRPr lang="en-US"/>
          </a:p>
        </p:txBody>
      </p:sp>
      <p:sp>
        <p:nvSpPr>
          <p:cNvPr id="2499592" name="Rectangle 8"/>
          <p:cNvSpPr>
            <a:spLocks noChangeArrowheads="1"/>
          </p:cNvSpPr>
          <p:nvPr/>
        </p:nvSpPr>
        <p:spPr bwMode="auto">
          <a:xfrm>
            <a:off x="3657600" y="2070100"/>
            <a:ext cx="990600" cy="1295400"/>
          </a:xfrm>
          <a:prstGeom prst="rect">
            <a:avLst/>
          </a:prstGeom>
          <a:solidFill>
            <a:schemeClr val="tx2">
              <a:lumMod val="10000"/>
              <a:lumOff val="90000"/>
            </a:schemeClr>
          </a:solidFill>
          <a:ln w="28575">
            <a:solidFill>
              <a:schemeClr val="tx1"/>
            </a:solidFill>
            <a:miter lim="800000"/>
            <a:headEnd/>
            <a:tailEnd/>
          </a:ln>
          <a:effectLst/>
        </p:spPr>
        <p:txBody>
          <a:bodyPr wrap="none" anchor="ctr"/>
          <a:lstStyle/>
          <a:p>
            <a:pPr>
              <a:defRPr/>
            </a:pPr>
            <a:endParaRPr lang="en-US">
              <a:ea typeface="+mn-ea"/>
            </a:endParaRPr>
          </a:p>
        </p:txBody>
      </p:sp>
      <p:sp>
        <p:nvSpPr>
          <p:cNvPr id="71688" name="Line 9"/>
          <p:cNvSpPr>
            <a:spLocks noChangeShapeType="1"/>
          </p:cNvSpPr>
          <p:nvPr/>
        </p:nvSpPr>
        <p:spPr bwMode="auto">
          <a:xfrm>
            <a:off x="3124200" y="252730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71689" name="Line 10"/>
          <p:cNvSpPr>
            <a:spLocks noChangeShapeType="1"/>
          </p:cNvSpPr>
          <p:nvPr/>
        </p:nvSpPr>
        <p:spPr bwMode="auto">
          <a:xfrm>
            <a:off x="3124200" y="2900363"/>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71690" name="Line 11"/>
          <p:cNvSpPr>
            <a:spLocks noChangeShapeType="1"/>
          </p:cNvSpPr>
          <p:nvPr/>
        </p:nvSpPr>
        <p:spPr bwMode="auto">
          <a:xfrm>
            <a:off x="3124200" y="321310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71691" name="Text Box 12"/>
          <p:cNvSpPr txBox="1">
            <a:spLocks noChangeArrowheads="1"/>
          </p:cNvSpPr>
          <p:nvPr/>
        </p:nvSpPr>
        <p:spPr bwMode="auto">
          <a:xfrm>
            <a:off x="3109913" y="2816225"/>
            <a:ext cx="339725" cy="396875"/>
          </a:xfrm>
          <a:prstGeom prst="rect">
            <a:avLst/>
          </a:prstGeom>
          <a:noFill/>
          <a:ln w="28575">
            <a:noFill/>
            <a:miter lim="800000"/>
            <a:headEnd/>
            <a:tailEnd/>
          </a:ln>
        </p:spPr>
        <p:txBody>
          <a:bodyPr wrap="none" anchor="ctr">
            <a:spAutoFit/>
          </a:bodyPr>
          <a:lstStyle/>
          <a:p>
            <a:pPr algn="ctr"/>
            <a:r>
              <a:rPr lang="en-US" sz="2000"/>
              <a:t>rt</a:t>
            </a:r>
          </a:p>
        </p:txBody>
      </p:sp>
      <p:sp>
        <p:nvSpPr>
          <p:cNvPr id="71692" name="Text Box 13"/>
          <p:cNvSpPr txBox="1">
            <a:spLocks noChangeArrowheads="1"/>
          </p:cNvSpPr>
          <p:nvPr/>
        </p:nvSpPr>
        <p:spPr bwMode="auto">
          <a:xfrm>
            <a:off x="3065463" y="2511425"/>
            <a:ext cx="395287" cy="396875"/>
          </a:xfrm>
          <a:prstGeom prst="rect">
            <a:avLst/>
          </a:prstGeom>
          <a:noFill/>
          <a:ln w="28575">
            <a:noFill/>
            <a:miter lim="800000"/>
            <a:headEnd/>
            <a:tailEnd/>
          </a:ln>
        </p:spPr>
        <p:txBody>
          <a:bodyPr wrap="none" anchor="ctr">
            <a:spAutoFit/>
          </a:bodyPr>
          <a:lstStyle/>
          <a:p>
            <a:pPr algn="ctr"/>
            <a:r>
              <a:rPr lang="en-US" sz="2000"/>
              <a:t>rs</a:t>
            </a:r>
          </a:p>
        </p:txBody>
      </p:sp>
      <p:sp>
        <p:nvSpPr>
          <p:cNvPr id="71693" name="Text Box 14"/>
          <p:cNvSpPr txBox="1">
            <a:spLocks noChangeArrowheads="1"/>
          </p:cNvSpPr>
          <p:nvPr/>
        </p:nvSpPr>
        <p:spPr bwMode="auto">
          <a:xfrm>
            <a:off x="3079750" y="2130425"/>
            <a:ext cx="409575" cy="396875"/>
          </a:xfrm>
          <a:prstGeom prst="rect">
            <a:avLst/>
          </a:prstGeom>
          <a:noFill/>
          <a:ln w="28575">
            <a:noFill/>
            <a:miter lim="800000"/>
            <a:headEnd/>
            <a:tailEnd/>
          </a:ln>
        </p:spPr>
        <p:txBody>
          <a:bodyPr wrap="none" anchor="ctr">
            <a:spAutoFit/>
          </a:bodyPr>
          <a:lstStyle/>
          <a:p>
            <a:pPr algn="ctr"/>
            <a:r>
              <a:rPr lang="en-US" sz="2000"/>
              <a:t>rd</a:t>
            </a:r>
          </a:p>
        </p:txBody>
      </p:sp>
      <p:sp>
        <p:nvSpPr>
          <p:cNvPr id="71694" name="Text Box 15"/>
          <p:cNvSpPr txBox="1">
            <a:spLocks noChangeArrowheads="1"/>
          </p:cNvSpPr>
          <p:nvPr/>
        </p:nvSpPr>
        <p:spPr bwMode="auto">
          <a:xfrm rot="-5400000">
            <a:off x="3533775" y="2424113"/>
            <a:ext cx="1171575" cy="400050"/>
          </a:xfrm>
          <a:prstGeom prst="rect">
            <a:avLst/>
          </a:prstGeom>
          <a:noFill/>
          <a:ln w="28575">
            <a:noFill/>
            <a:miter lim="800000"/>
            <a:headEnd/>
            <a:tailEnd/>
          </a:ln>
        </p:spPr>
        <p:txBody>
          <a:bodyPr wrap="none" anchor="ctr">
            <a:spAutoFit/>
          </a:bodyPr>
          <a:lstStyle/>
          <a:p>
            <a:pPr algn="ctr"/>
            <a:r>
              <a:rPr lang="en-US" sz="2000">
                <a:solidFill>
                  <a:srgbClr val="000000"/>
                </a:solidFill>
              </a:rPr>
              <a:t>registers</a:t>
            </a:r>
          </a:p>
        </p:txBody>
      </p:sp>
      <p:grpSp>
        <p:nvGrpSpPr>
          <p:cNvPr id="2" name="Group 16"/>
          <p:cNvGrpSpPr>
            <a:grpSpLocks/>
          </p:cNvGrpSpPr>
          <p:nvPr/>
        </p:nvGrpSpPr>
        <p:grpSpPr bwMode="auto">
          <a:xfrm>
            <a:off x="5334000" y="2130425"/>
            <a:ext cx="1219200" cy="1524000"/>
            <a:chOff x="3648" y="1348"/>
            <a:chExt cx="768" cy="960"/>
          </a:xfrm>
        </p:grpSpPr>
        <p:sp>
          <p:nvSpPr>
            <p:cNvPr id="2499602" name="Freeform 18"/>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solidFill>
              <a:schemeClr val="tx2">
                <a:lumMod val="10000"/>
                <a:lumOff val="90000"/>
              </a:schemeClr>
            </a:solidFill>
            <a:ln w="38100" cap="flat" cmpd="sng">
              <a:solidFill>
                <a:schemeClr val="tx1"/>
              </a:solidFill>
              <a:prstDash val="solid"/>
              <a:round/>
              <a:headEnd/>
              <a:tailEnd/>
            </a:ln>
            <a:effectLst/>
          </p:spPr>
          <p:txBody>
            <a:bodyPr wrap="none" anchor="ctr"/>
            <a:lstStyle/>
            <a:p>
              <a:pPr>
                <a:defRPr/>
              </a:pPr>
              <a:endParaRPr lang="en-US">
                <a:ea typeface="+mn-ea"/>
              </a:endParaRPr>
            </a:p>
          </p:txBody>
        </p:sp>
        <p:sp>
          <p:nvSpPr>
            <p:cNvPr id="71733" name="Line 19"/>
            <p:cNvSpPr>
              <a:spLocks noChangeShapeType="1"/>
            </p:cNvSpPr>
            <p:nvPr/>
          </p:nvSpPr>
          <p:spPr bwMode="auto">
            <a:xfrm>
              <a:off x="4176" y="1780"/>
              <a:ext cx="240" cy="0"/>
            </a:xfrm>
            <a:prstGeom prst="line">
              <a:avLst/>
            </a:prstGeom>
            <a:noFill/>
            <a:ln w="38100">
              <a:solidFill>
                <a:schemeClr val="tx1"/>
              </a:solidFill>
              <a:round/>
              <a:headEnd/>
              <a:tailEnd type="triangle" w="med" len="med"/>
            </a:ln>
          </p:spPr>
          <p:txBody>
            <a:bodyPr wrap="none" anchor="ctr"/>
            <a:lstStyle/>
            <a:p>
              <a:endParaRPr lang="en-US"/>
            </a:p>
          </p:txBody>
        </p:sp>
        <p:sp>
          <p:nvSpPr>
            <p:cNvPr id="71734" name="Text Box 17"/>
            <p:cNvSpPr txBox="1">
              <a:spLocks noChangeArrowheads="1"/>
            </p:cNvSpPr>
            <p:nvPr/>
          </p:nvSpPr>
          <p:spPr bwMode="auto">
            <a:xfrm>
              <a:off x="3723" y="1699"/>
              <a:ext cx="427" cy="250"/>
            </a:xfrm>
            <a:prstGeom prst="rect">
              <a:avLst/>
            </a:prstGeom>
            <a:noFill/>
            <a:ln w="12700">
              <a:noFill/>
              <a:miter lim="800000"/>
              <a:headEnd/>
              <a:tailEnd/>
            </a:ln>
          </p:spPr>
          <p:txBody>
            <a:bodyPr wrap="none">
              <a:spAutoFit/>
            </a:bodyPr>
            <a:lstStyle/>
            <a:p>
              <a:pPr algn="ctr"/>
              <a:r>
                <a:rPr lang="en-US" sz="2000">
                  <a:solidFill>
                    <a:srgbClr val="000000"/>
                  </a:solidFill>
                </a:rPr>
                <a:t>ALU</a:t>
              </a:r>
              <a:endParaRPr lang="en-US" sz="2400">
                <a:solidFill>
                  <a:srgbClr val="000000"/>
                </a:solidFill>
                <a:latin typeface="Times" charset="0"/>
              </a:endParaRPr>
            </a:p>
          </p:txBody>
        </p:sp>
      </p:grpSp>
      <p:sp>
        <p:nvSpPr>
          <p:cNvPr id="71696" name="Line 20"/>
          <p:cNvSpPr>
            <a:spLocks noChangeShapeType="1"/>
          </p:cNvSpPr>
          <p:nvPr/>
        </p:nvSpPr>
        <p:spPr bwMode="auto">
          <a:xfrm>
            <a:off x="4648200" y="3213100"/>
            <a:ext cx="685800" cy="0"/>
          </a:xfrm>
          <a:prstGeom prst="line">
            <a:avLst/>
          </a:prstGeom>
          <a:noFill/>
          <a:ln w="28575">
            <a:solidFill>
              <a:schemeClr val="tx1"/>
            </a:solidFill>
            <a:round/>
            <a:headEnd/>
            <a:tailEnd type="triangle" w="med" len="med"/>
          </a:ln>
        </p:spPr>
        <p:txBody>
          <a:bodyPr wrap="none" anchor="ctr"/>
          <a:lstStyle/>
          <a:p>
            <a:endParaRPr lang="en-US"/>
          </a:p>
        </p:txBody>
      </p:sp>
      <p:sp>
        <p:nvSpPr>
          <p:cNvPr id="71697" name="Line 21"/>
          <p:cNvSpPr>
            <a:spLocks noChangeShapeType="1"/>
          </p:cNvSpPr>
          <p:nvPr/>
        </p:nvSpPr>
        <p:spPr bwMode="auto">
          <a:xfrm>
            <a:off x="3094038" y="3563938"/>
            <a:ext cx="2209800" cy="0"/>
          </a:xfrm>
          <a:prstGeom prst="line">
            <a:avLst/>
          </a:prstGeom>
          <a:noFill/>
          <a:ln w="28575">
            <a:solidFill>
              <a:schemeClr val="tx1"/>
            </a:solidFill>
            <a:round/>
            <a:headEnd/>
            <a:tailEnd type="triangle" w="med" len="med"/>
          </a:ln>
        </p:spPr>
        <p:txBody>
          <a:bodyPr wrap="none" anchor="ctr"/>
          <a:lstStyle/>
          <a:p>
            <a:endParaRPr lang="en-US"/>
          </a:p>
        </p:txBody>
      </p:sp>
      <p:sp>
        <p:nvSpPr>
          <p:cNvPr id="71698" name="Line 22"/>
          <p:cNvSpPr>
            <a:spLocks noChangeShapeType="1"/>
          </p:cNvSpPr>
          <p:nvPr/>
        </p:nvSpPr>
        <p:spPr bwMode="auto">
          <a:xfrm>
            <a:off x="4648200" y="2398713"/>
            <a:ext cx="655638" cy="0"/>
          </a:xfrm>
          <a:prstGeom prst="line">
            <a:avLst/>
          </a:prstGeom>
          <a:noFill/>
          <a:ln w="28575">
            <a:solidFill>
              <a:schemeClr val="tx1"/>
            </a:solidFill>
            <a:round/>
            <a:headEnd/>
            <a:tailEnd type="triangle" w="med" len="med"/>
          </a:ln>
        </p:spPr>
        <p:txBody>
          <a:bodyPr wrap="none" anchor="ctr"/>
          <a:lstStyle/>
          <a:p>
            <a:endParaRPr lang="en-US"/>
          </a:p>
        </p:txBody>
      </p:sp>
      <p:sp>
        <p:nvSpPr>
          <p:cNvPr id="2499607" name="Rectangle 23"/>
          <p:cNvSpPr>
            <a:spLocks noChangeArrowheads="1"/>
          </p:cNvSpPr>
          <p:nvPr/>
        </p:nvSpPr>
        <p:spPr bwMode="auto">
          <a:xfrm rot="-5400000">
            <a:off x="6096000" y="2527300"/>
            <a:ext cx="1981200" cy="1066800"/>
          </a:xfrm>
          <a:prstGeom prst="rect">
            <a:avLst/>
          </a:prstGeom>
          <a:solidFill>
            <a:schemeClr val="tx2">
              <a:lumMod val="10000"/>
              <a:lumOff val="90000"/>
            </a:schemeClr>
          </a:solidFill>
          <a:ln w="28575">
            <a:solidFill>
              <a:schemeClr val="tx1"/>
            </a:solidFill>
            <a:miter lim="800000"/>
            <a:headEnd/>
            <a:tailEnd/>
          </a:ln>
          <a:effectLst/>
        </p:spPr>
        <p:txBody>
          <a:bodyPr wrap="none" anchor="ctr"/>
          <a:lstStyle/>
          <a:p>
            <a:pPr algn="ctr">
              <a:defRPr/>
            </a:pPr>
            <a:r>
              <a:rPr lang="en-US" sz="2000" dirty="0">
                <a:solidFill>
                  <a:srgbClr val="000000"/>
                </a:solidFill>
                <a:ea typeface="+mn-ea"/>
              </a:rPr>
              <a:t>Data</a:t>
            </a:r>
          </a:p>
          <a:p>
            <a:pPr algn="ctr">
              <a:defRPr/>
            </a:pPr>
            <a:r>
              <a:rPr lang="en-US" sz="2000" dirty="0">
                <a:solidFill>
                  <a:srgbClr val="000000"/>
                </a:solidFill>
                <a:ea typeface="+mn-ea"/>
              </a:rPr>
              <a:t>memory</a:t>
            </a:r>
          </a:p>
        </p:txBody>
      </p:sp>
      <p:sp>
        <p:nvSpPr>
          <p:cNvPr id="71700" name="Line 24"/>
          <p:cNvSpPr>
            <a:spLocks noChangeShapeType="1"/>
          </p:cNvSpPr>
          <p:nvPr/>
        </p:nvSpPr>
        <p:spPr bwMode="auto">
          <a:xfrm>
            <a:off x="4876800" y="3213100"/>
            <a:ext cx="0" cy="304800"/>
          </a:xfrm>
          <a:prstGeom prst="line">
            <a:avLst/>
          </a:prstGeom>
          <a:noFill/>
          <a:ln w="28575">
            <a:solidFill>
              <a:schemeClr val="tx1"/>
            </a:solidFill>
            <a:round/>
            <a:headEnd/>
            <a:tailEnd/>
          </a:ln>
        </p:spPr>
        <p:txBody>
          <a:bodyPr wrap="none" anchor="ctr"/>
          <a:lstStyle/>
          <a:p>
            <a:endParaRPr lang="en-US"/>
          </a:p>
        </p:txBody>
      </p:sp>
      <p:sp>
        <p:nvSpPr>
          <p:cNvPr id="71701" name="Line 25"/>
          <p:cNvSpPr>
            <a:spLocks noChangeShapeType="1"/>
          </p:cNvSpPr>
          <p:nvPr/>
        </p:nvSpPr>
        <p:spPr bwMode="auto">
          <a:xfrm>
            <a:off x="4876800" y="3594100"/>
            <a:ext cx="0" cy="304800"/>
          </a:xfrm>
          <a:prstGeom prst="line">
            <a:avLst/>
          </a:prstGeom>
          <a:noFill/>
          <a:ln w="28575">
            <a:solidFill>
              <a:schemeClr val="tx1"/>
            </a:solidFill>
            <a:round/>
            <a:headEnd/>
            <a:tailEnd/>
          </a:ln>
        </p:spPr>
        <p:txBody>
          <a:bodyPr wrap="none" anchor="ctr"/>
          <a:lstStyle/>
          <a:p>
            <a:endParaRPr lang="en-US"/>
          </a:p>
        </p:txBody>
      </p:sp>
      <p:sp>
        <p:nvSpPr>
          <p:cNvPr id="71702" name="Line 26"/>
          <p:cNvSpPr>
            <a:spLocks noChangeShapeType="1"/>
          </p:cNvSpPr>
          <p:nvPr/>
        </p:nvSpPr>
        <p:spPr bwMode="auto">
          <a:xfrm>
            <a:off x="4876800" y="3898900"/>
            <a:ext cx="1676400" cy="0"/>
          </a:xfrm>
          <a:prstGeom prst="line">
            <a:avLst/>
          </a:prstGeom>
          <a:noFill/>
          <a:ln w="28575">
            <a:solidFill>
              <a:schemeClr val="tx1"/>
            </a:solidFill>
            <a:round/>
            <a:headEnd/>
            <a:tailEnd type="triangle" w="med" len="med"/>
          </a:ln>
        </p:spPr>
        <p:txBody>
          <a:bodyPr wrap="none" anchor="ctr"/>
          <a:lstStyle/>
          <a:p>
            <a:endParaRPr lang="en-US"/>
          </a:p>
        </p:txBody>
      </p:sp>
      <p:sp>
        <p:nvSpPr>
          <p:cNvPr id="71703" name="Line 27"/>
          <p:cNvSpPr>
            <a:spLocks noChangeShapeType="1"/>
          </p:cNvSpPr>
          <p:nvPr/>
        </p:nvSpPr>
        <p:spPr bwMode="auto">
          <a:xfrm>
            <a:off x="7620000" y="2816225"/>
            <a:ext cx="304800" cy="0"/>
          </a:xfrm>
          <a:prstGeom prst="line">
            <a:avLst/>
          </a:prstGeom>
          <a:noFill/>
          <a:ln w="28575">
            <a:solidFill>
              <a:schemeClr val="tx1"/>
            </a:solidFill>
            <a:round/>
            <a:headEnd/>
            <a:tailEnd/>
          </a:ln>
        </p:spPr>
        <p:txBody>
          <a:bodyPr wrap="none" anchor="ctr"/>
          <a:lstStyle/>
          <a:p>
            <a:endParaRPr lang="en-US"/>
          </a:p>
        </p:txBody>
      </p:sp>
      <p:sp>
        <p:nvSpPr>
          <p:cNvPr id="71704" name="Line 28"/>
          <p:cNvSpPr>
            <a:spLocks noChangeShapeType="1"/>
          </p:cNvSpPr>
          <p:nvPr/>
        </p:nvSpPr>
        <p:spPr bwMode="auto">
          <a:xfrm flipV="1">
            <a:off x="7924800" y="1536700"/>
            <a:ext cx="0" cy="1279525"/>
          </a:xfrm>
          <a:prstGeom prst="line">
            <a:avLst/>
          </a:prstGeom>
          <a:noFill/>
          <a:ln w="28575">
            <a:solidFill>
              <a:schemeClr val="tx1"/>
            </a:solidFill>
            <a:round/>
            <a:headEnd/>
            <a:tailEnd/>
          </a:ln>
        </p:spPr>
        <p:txBody>
          <a:bodyPr wrap="none" anchor="ctr"/>
          <a:lstStyle/>
          <a:p>
            <a:endParaRPr lang="en-US"/>
          </a:p>
        </p:txBody>
      </p:sp>
      <p:sp>
        <p:nvSpPr>
          <p:cNvPr id="71705" name="Line 29"/>
          <p:cNvSpPr>
            <a:spLocks noChangeShapeType="1"/>
          </p:cNvSpPr>
          <p:nvPr/>
        </p:nvSpPr>
        <p:spPr bwMode="auto">
          <a:xfrm flipH="1">
            <a:off x="3921125" y="1536700"/>
            <a:ext cx="4003675" cy="0"/>
          </a:xfrm>
          <a:prstGeom prst="line">
            <a:avLst/>
          </a:prstGeom>
          <a:noFill/>
          <a:ln w="28575">
            <a:solidFill>
              <a:schemeClr val="tx1"/>
            </a:solidFill>
            <a:round/>
            <a:headEnd/>
            <a:tailEnd/>
          </a:ln>
        </p:spPr>
        <p:txBody>
          <a:bodyPr wrap="none" anchor="ctr"/>
          <a:lstStyle/>
          <a:p>
            <a:endParaRPr lang="en-US"/>
          </a:p>
        </p:txBody>
      </p:sp>
      <p:sp>
        <p:nvSpPr>
          <p:cNvPr id="71706" name="Line 30"/>
          <p:cNvSpPr>
            <a:spLocks noChangeShapeType="1"/>
          </p:cNvSpPr>
          <p:nvPr/>
        </p:nvSpPr>
        <p:spPr bwMode="auto">
          <a:xfrm>
            <a:off x="3921125" y="1536700"/>
            <a:ext cx="0" cy="533400"/>
          </a:xfrm>
          <a:prstGeom prst="line">
            <a:avLst/>
          </a:prstGeom>
          <a:noFill/>
          <a:ln w="28575">
            <a:solidFill>
              <a:schemeClr val="tx1"/>
            </a:solidFill>
            <a:round/>
            <a:headEnd/>
            <a:tailEnd type="triangle" w="med" len="med"/>
          </a:ln>
        </p:spPr>
        <p:txBody>
          <a:bodyPr wrap="none" anchor="ctr"/>
          <a:lstStyle/>
          <a:p>
            <a:endParaRPr lang="en-US"/>
          </a:p>
        </p:txBody>
      </p:sp>
      <p:sp>
        <p:nvSpPr>
          <p:cNvPr id="71707" name="Text Box 31"/>
          <p:cNvSpPr txBox="1">
            <a:spLocks noChangeArrowheads="1"/>
          </p:cNvSpPr>
          <p:nvPr/>
        </p:nvSpPr>
        <p:spPr bwMode="auto">
          <a:xfrm>
            <a:off x="3079750" y="3517900"/>
            <a:ext cx="663575" cy="396875"/>
          </a:xfrm>
          <a:prstGeom prst="rect">
            <a:avLst/>
          </a:prstGeom>
          <a:noFill/>
          <a:ln w="28575">
            <a:noFill/>
            <a:miter lim="800000"/>
            <a:headEnd/>
            <a:tailEnd/>
          </a:ln>
        </p:spPr>
        <p:txBody>
          <a:bodyPr wrap="none" anchor="ctr">
            <a:spAutoFit/>
          </a:bodyPr>
          <a:lstStyle/>
          <a:p>
            <a:pPr algn="ctr"/>
            <a:r>
              <a:rPr lang="en-US" sz="2000"/>
              <a:t>imm</a:t>
            </a:r>
          </a:p>
        </p:txBody>
      </p:sp>
      <p:sp>
        <p:nvSpPr>
          <p:cNvPr id="71708" name="Line 32"/>
          <p:cNvSpPr>
            <a:spLocks noChangeShapeType="1"/>
          </p:cNvSpPr>
          <p:nvPr/>
        </p:nvSpPr>
        <p:spPr bwMode="auto">
          <a:xfrm>
            <a:off x="1676400" y="2679700"/>
            <a:ext cx="0" cy="838200"/>
          </a:xfrm>
          <a:prstGeom prst="line">
            <a:avLst/>
          </a:prstGeom>
          <a:noFill/>
          <a:ln w="28575">
            <a:solidFill>
              <a:schemeClr val="tx1"/>
            </a:solidFill>
            <a:round/>
            <a:headEnd/>
            <a:tailEnd type="triangle" w="med" len="med"/>
          </a:ln>
        </p:spPr>
        <p:txBody>
          <a:bodyPr wrap="none" anchor="ctr"/>
          <a:lstStyle/>
          <a:p>
            <a:endParaRPr lang="en-US"/>
          </a:p>
        </p:txBody>
      </p:sp>
      <p:sp>
        <p:nvSpPr>
          <p:cNvPr id="2499617" name="AutoShape 33"/>
          <p:cNvSpPr>
            <a:spLocks noChangeArrowheads="1"/>
          </p:cNvSpPr>
          <p:nvPr/>
        </p:nvSpPr>
        <p:spPr bwMode="auto">
          <a:xfrm>
            <a:off x="914400" y="3581400"/>
            <a:ext cx="381000" cy="965200"/>
          </a:xfrm>
          <a:prstGeom prst="roundRect">
            <a:avLst>
              <a:gd name="adj" fmla="val 16667"/>
            </a:avLst>
          </a:prstGeom>
          <a:solidFill>
            <a:schemeClr val="tx2">
              <a:lumMod val="10000"/>
              <a:lumOff val="90000"/>
            </a:schemeClr>
          </a:solidFill>
          <a:ln w="28575">
            <a:solidFill>
              <a:schemeClr val="tx1"/>
            </a:solidFill>
            <a:round/>
            <a:headEnd/>
            <a:tailEnd/>
          </a:ln>
          <a:effectLst/>
        </p:spPr>
        <p:txBody>
          <a:bodyPr wrap="none" anchor="ctr"/>
          <a:lstStyle/>
          <a:p>
            <a:pPr>
              <a:defRPr/>
            </a:pPr>
            <a:endParaRPr lang="en-US">
              <a:ea typeface="+mn-ea"/>
            </a:endParaRPr>
          </a:p>
        </p:txBody>
      </p:sp>
      <p:sp>
        <p:nvSpPr>
          <p:cNvPr id="71710" name="Line 34"/>
          <p:cNvSpPr>
            <a:spLocks noChangeShapeType="1"/>
          </p:cNvSpPr>
          <p:nvPr/>
        </p:nvSpPr>
        <p:spPr bwMode="auto">
          <a:xfrm flipH="1">
            <a:off x="1295400" y="3876675"/>
            <a:ext cx="228600" cy="0"/>
          </a:xfrm>
          <a:prstGeom prst="line">
            <a:avLst/>
          </a:prstGeom>
          <a:noFill/>
          <a:ln w="28575">
            <a:solidFill>
              <a:schemeClr val="tx1"/>
            </a:solidFill>
            <a:round/>
            <a:headEnd/>
            <a:tailEnd type="triangle" w="med" len="med"/>
          </a:ln>
        </p:spPr>
        <p:txBody>
          <a:bodyPr wrap="none" anchor="ctr"/>
          <a:lstStyle/>
          <a:p>
            <a:endParaRPr lang="en-US"/>
          </a:p>
        </p:txBody>
      </p:sp>
      <p:sp>
        <p:nvSpPr>
          <p:cNvPr id="71711" name="Line 35"/>
          <p:cNvSpPr>
            <a:spLocks noChangeShapeType="1"/>
          </p:cNvSpPr>
          <p:nvPr/>
        </p:nvSpPr>
        <p:spPr bwMode="auto">
          <a:xfrm>
            <a:off x="3743325" y="3563938"/>
            <a:ext cx="0" cy="671512"/>
          </a:xfrm>
          <a:prstGeom prst="line">
            <a:avLst/>
          </a:prstGeom>
          <a:noFill/>
          <a:ln w="28575">
            <a:solidFill>
              <a:schemeClr val="tx1"/>
            </a:solidFill>
            <a:round/>
            <a:headEnd/>
            <a:tailEnd/>
          </a:ln>
        </p:spPr>
        <p:txBody>
          <a:bodyPr wrap="none" anchor="ctr"/>
          <a:lstStyle/>
          <a:p>
            <a:endParaRPr lang="en-US"/>
          </a:p>
        </p:txBody>
      </p:sp>
      <p:sp>
        <p:nvSpPr>
          <p:cNvPr id="71712" name="Line 36"/>
          <p:cNvSpPr>
            <a:spLocks noChangeShapeType="1"/>
          </p:cNvSpPr>
          <p:nvPr/>
        </p:nvSpPr>
        <p:spPr bwMode="auto">
          <a:xfrm flipH="1">
            <a:off x="1295400" y="4235450"/>
            <a:ext cx="2447925" cy="0"/>
          </a:xfrm>
          <a:prstGeom prst="line">
            <a:avLst/>
          </a:prstGeom>
          <a:noFill/>
          <a:ln w="28575">
            <a:solidFill>
              <a:schemeClr val="tx1"/>
            </a:solidFill>
            <a:round/>
            <a:headEnd/>
            <a:tailEnd type="triangle" w="med" len="med"/>
          </a:ln>
        </p:spPr>
        <p:txBody>
          <a:bodyPr wrap="none" anchor="ctr"/>
          <a:lstStyle/>
          <a:p>
            <a:endParaRPr lang="en-US"/>
          </a:p>
        </p:txBody>
      </p:sp>
      <p:sp>
        <p:nvSpPr>
          <p:cNvPr id="71713" name="Line 37"/>
          <p:cNvSpPr>
            <a:spLocks noChangeShapeType="1"/>
          </p:cNvSpPr>
          <p:nvPr/>
        </p:nvSpPr>
        <p:spPr bwMode="auto">
          <a:xfrm flipH="1">
            <a:off x="533400" y="4051300"/>
            <a:ext cx="381000" cy="0"/>
          </a:xfrm>
          <a:prstGeom prst="line">
            <a:avLst/>
          </a:prstGeom>
          <a:noFill/>
          <a:ln w="28575">
            <a:solidFill>
              <a:schemeClr val="tx1"/>
            </a:solidFill>
            <a:round/>
            <a:headEnd/>
            <a:tailEnd/>
          </a:ln>
        </p:spPr>
        <p:txBody>
          <a:bodyPr wrap="none" anchor="ctr"/>
          <a:lstStyle/>
          <a:p>
            <a:endParaRPr lang="en-US"/>
          </a:p>
        </p:txBody>
      </p:sp>
      <p:sp>
        <p:nvSpPr>
          <p:cNvPr id="71714" name="Line 38"/>
          <p:cNvSpPr>
            <a:spLocks noChangeShapeType="1"/>
          </p:cNvSpPr>
          <p:nvPr/>
        </p:nvSpPr>
        <p:spPr bwMode="auto">
          <a:xfrm flipV="1">
            <a:off x="533400" y="2679700"/>
            <a:ext cx="0" cy="1371600"/>
          </a:xfrm>
          <a:prstGeom prst="line">
            <a:avLst/>
          </a:prstGeom>
          <a:noFill/>
          <a:ln w="28575">
            <a:solidFill>
              <a:schemeClr val="tx1"/>
            </a:solidFill>
            <a:round/>
            <a:headEnd/>
            <a:tailEnd/>
          </a:ln>
        </p:spPr>
        <p:txBody>
          <a:bodyPr wrap="none" anchor="ctr"/>
          <a:lstStyle/>
          <a:p>
            <a:endParaRPr lang="en-US"/>
          </a:p>
        </p:txBody>
      </p:sp>
      <p:sp>
        <p:nvSpPr>
          <p:cNvPr id="71715" name="Line 39"/>
          <p:cNvSpPr>
            <a:spLocks noChangeShapeType="1"/>
          </p:cNvSpPr>
          <p:nvPr/>
        </p:nvSpPr>
        <p:spPr bwMode="auto">
          <a:xfrm>
            <a:off x="533400" y="2679700"/>
            <a:ext cx="381000" cy="0"/>
          </a:xfrm>
          <a:prstGeom prst="line">
            <a:avLst/>
          </a:prstGeom>
          <a:noFill/>
          <a:ln w="28575">
            <a:solidFill>
              <a:schemeClr val="tx1"/>
            </a:solidFill>
            <a:round/>
            <a:headEnd/>
            <a:tailEnd type="triangle" w="med" len="med"/>
          </a:ln>
        </p:spPr>
        <p:txBody>
          <a:bodyPr wrap="none" anchor="ctr"/>
          <a:lstStyle/>
          <a:p>
            <a:endParaRPr lang="en-US"/>
          </a:p>
        </p:txBody>
      </p:sp>
      <p:grpSp>
        <p:nvGrpSpPr>
          <p:cNvPr id="3" name="Group 40"/>
          <p:cNvGrpSpPr>
            <a:grpSpLocks/>
          </p:cNvGrpSpPr>
          <p:nvPr/>
        </p:nvGrpSpPr>
        <p:grpSpPr bwMode="auto">
          <a:xfrm>
            <a:off x="1109663" y="4724400"/>
            <a:ext cx="1970087" cy="701675"/>
            <a:chOff x="481" y="2832"/>
            <a:chExt cx="1603" cy="442"/>
          </a:xfrm>
        </p:grpSpPr>
        <p:sp>
          <p:nvSpPr>
            <p:cNvPr id="71730" name="Text Box 41"/>
            <p:cNvSpPr txBox="1">
              <a:spLocks noChangeArrowheads="1"/>
            </p:cNvSpPr>
            <p:nvPr/>
          </p:nvSpPr>
          <p:spPr bwMode="auto">
            <a:xfrm>
              <a:off x="481" y="2832"/>
              <a:ext cx="1333" cy="442"/>
            </a:xfrm>
            <a:prstGeom prst="rect">
              <a:avLst/>
            </a:prstGeom>
            <a:noFill/>
            <a:ln w="28575">
              <a:noFill/>
              <a:miter lim="800000"/>
              <a:headEnd/>
              <a:tailEnd/>
            </a:ln>
          </p:spPr>
          <p:txBody>
            <a:bodyPr wrap="none" anchor="ctr">
              <a:spAutoFit/>
            </a:bodyPr>
            <a:lstStyle/>
            <a:p>
              <a:pPr algn="ctr"/>
              <a:r>
                <a:rPr lang="en-US" sz="2000">
                  <a:solidFill>
                    <a:srgbClr val="FC0128"/>
                  </a:solidFill>
                </a:rPr>
                <a:t>1. Instruction</a:t>
              </a:r>
            </a:p>
            <a:p>
              <a:pPr algn="ctr"/>
              <a:r>
                <a:rPr lang="en-US" sz="2000">
                  <a:solidFill>
                    <a:srgbClr val="FC0128"/>
                  </a:solidFill>
                </a:rPr>
                <a:t>Fetch</a:t>
              </a:r>
            </a:p>
          </p:txBody>
        </p:sp>
        <p:sp>
          <p:nvSpPr>
            <p:cNvPr id="71731" name="Line 42"/>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4" name="Group 43"/>
          <p:cNvGrpSpPr>
            <a:grpSpLocks/>
          </p:cNvGrpSpPr>
          <p:nvPr/>
        </p:nvGrpSpPr>
        <p:grpSpPr bwMode="auto">
          <a:xfrm>
            <a:off x="3094038" y="4413250"/>
            <a:ext cx="1938337" cy="1323975"/>
            <a:chOff x="594" y="2636"/>
            <a:chExt cx="1490" cy="834"/>
          </a:xfrm>
        </p:grpSpPr>
        <p:sp>
          <p:nvSpPr>
            <p:cNvPr id="71728" name="Text Box 44"/>
            <p:cNvSpPr txBox="1">
              <a:spLocks noChangeArrowheads="1"/>
            </p:cNvSpPr>
            <p:nvPr/>
          </p:nvSpPr>
          <p:spPr bwMode="auto">
            <a:xfrm>
              <a:off x="594" y="2636"/>
              <a:ext cx="1118" cy="834"/>
            </a:xfrm>
            <a:prstGeom prst="rect">
              <a:avLst/>
            </a:prstGeom>
            <a:noFill/>
            <a:ln w="28575">
              <a:noFill/>
              <a:miter lim="800000"/>
              <a:headEnd/>
              <a:tailEnd/>
            </a:ln>
          </p:spPr>
          <p:txBody>
            <a:bodyPr wrap="none" anchor="ctr">
              <a:spAutoFit/>
            </a:bodyPr>
            <a:lstStyle/>
            <a:p>
              <a:pPr algn="ctr"/>
              <a:endParaRPr lang="en-US" sz="2000">
                <a:solidFill>
                  <a:srgbClr val="FC0128"/>
                </a:solidFill>
              </a:endParaRPr>
            </a:p>
            <a:p>
              <a:pPr algn="ctr"/>
              <a:r>
                <a:rPr lang="en-US" sz="2000">
                  <a:solidFill>
                    <a:srgbClr val="FC0128"/>
                  </a:solidFill>
                </a:rPr>
                <a:t>2. Decode/</a:t>
              </a:r>
            </a:p>
            <a:p>
              <a:pPr algn="ctr"/>
              <a:r>
                <a:rPr lang="en-US" sz="2000">
                  <a:solidFill>
                    <a:srgbClr val="FC0128"/>
                  </a:solidFill>
                </a:rPr>
                <a:t>    Register</a:t>
              </a:r>
            </a:p>
            <a:p>
              <a:pPr algn="ctr"/>
              <a:r>
                <a:rPr lang="en-US" sz="2000">
                  <a:solidFill>
                    <a:srgbClr val="FC0128"/>
                  </a:solidFill>
                </a:rPr>
                <a:t>Read</a:t>
              </a:r>
            </a:p>
          </p:txBody>
        </p:sp>
        <p:sp>
          <p:nvSpPr>
            <p:cNvPr id="71729" name="Line 45"/>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5" name="Group 46"/>
          <p:cNvGrpSpPr>
            <a:grpSpLocks/>
          </p:cNvGrpSpPr>
          <p:nvPr/>
        </p:nvGrpSpPr>
        <p:grpSpPr bwMode="auto">
          <a:xfrm>
            <a:off x="4930775" y="4724400"/>
            <a:ext cx="1725613" cy="549275"/>
            <a:chOff x="526" y="2832"/>
            <a:chExt cx="1558" cy="346"/>
          </a:xfrm>
        </p:grpSpPr>
        <p:sp>
          <p:nvSpPr>
            <p:cNvPr id="71726" name="Text Box 47"/>
            <p:cNvSpPr txBox="1">
              <a:spLocks noChangeArrowheads="1"/>
            </p:cNvSpPr>
            <p:nvPr/>
          </p:nvSpPr>
          <p:spPr bwMode="auto">
            <a:xfrm>
              <a:off x="526" y="2928"/>
              <a:ext cx="1250" cy="250"/>
            </a:xfrm>
            <a:prstGeom prst="rect">
              <a:avLst/>
            </a:prstGeom>
            <a:noFill/>
            <a:ln w="28575">
              <a:noFill/>
              <a:miter lim="800000"/>
              <a:headEnd/>
              <a:tailEnd/>
            </a:ln>
          </p:spPr>
          <p:txBody>
            <a:bodyPr wrap="none" anchor="ctr">
              <a:spAutoFit/>
            </a:bodyPr>
            <a:lstStyle/>
            <a:p>
              <a:pPr algn="ctr"/>
              <a:r>
                <a:rPr lang="en-US" sz="2000">
                  <a:solidFill>
                    <a:srgbClr val="FC0128"/>
                  </a:solidFill>
                </a:rPr>
                <a:t>3. Execute</a:t>
              </a:r>
            </a:p>
          </p:txBody>
        </p:sp>
        <p:sp>
          <p:nvSpPr>
            <p:cNvPr id="71727" name="Line 48"/>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6" name="Group 49"/>
          <p:cNvGrpSpPr>
            <a:grpSpLocks/>
          </p:cNvGrpSpPr>
          <p:nvPr/>
        </p:nvGrpSpPr>
        <p:grpSpPr bwMode="auto">
          <a:xfrm>
            <a:off x="6303963" y="4724400"/>
            <a:ext cx="1403350" cy="550863"/>
            <a:chOff x="22" y="2832"/>
            <a:chExt cx="2265" cy="347"/>
          </a:xfrm>
        </p:grpSpPr>
        <p:sp>
          <p:nvSpPr>
            <p:cNvPr id="71724" name="Text Box 50"/>
            <p:cNvSpPr txBox="1">
              <a:spLocks noChangeArrowheads="1"/>
            </p:cNvSpPr>
            <p:nvPr/>
          </p:nvSpPr>
          <p:spPr bwMode="auto">
            <a:xfrm>
              <a:off x="22" y="2927"/>
              <a:ext cx="2265" cy="252"/>
            </a:xfrm>
            <a:prstGeom prst="rect">
              <a:avLst/>
            </a:prstGeom>
            <a:noFill/>
            <a:ln w="28575">
              <a:noFill/>
              <a:miter lim="800000"/>
              <a:headEnd/>
              <a:tailEnd/>
            </a:ln>
          </p:spPr>
          <p:txBody>
            <a:bodyPr wrap="none" anchor="ctr">
              <a:spAutoFit/>
            </a:bodyPr>
            <a:lstStyle/>
            <a:p>
              <a:pPr algn="ctr"/>
              <a:r>
                <a:rPr lang="en-US" sz="2000">
                  <a:solidFill>
                    <a:srgbClr val="FC0128"/>
                  </a:solidFill>
                </a:rPr>
                <a:t>4. Memory</a:t>
              </a:r>
            </a:p>
          </p:txBody>
        </p:sp>
        <p:sp>
          <p:nvSpPr>
            <p:cNvPr id="71725" name="Line 51"/>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7" name="Group 52"/>
          <p:cNvGrpSpPr>
            <a:grpSpLocks/>
          </p:cNvGrpSpPr>
          <p:nvPr/>
        </p:nvGrpSpPr>
        <p:grpSpPr bwMode="auto">
          <a:xfrm>
            <a:off x="7508875" y="4724400"/>
            <a:ext cx="1285875" cy="701675"/>
            <a:chOff x="424" y="2832"/>
            <a:chExt cx="1660" cy="442"/>
          </a:xfrm>
        </p:grpSpPr>
        <p:sp>
          <p:nvSpPr>
            <p:cNvPr id="71722" name="Text Box 53"/>
            <p:cNvSpPr txBox="1">
              <a:spLocks noChangeArrowheads="1"/>
            </p:cNvSpPr>
            <p:nvPr/>
          </p:nvSpPr>
          <p:spPr bwMode="auto">
            <a:xfrm>
              <a:off x="424" y="2832"/>
              <a:ext cx="1459" cy="442"/>
            </a:xfrm>
            <a:prstGeom prst="rect">
              <a:avLst/>
            </a:prstGeom>
            <a:noFill/>
            <a:ln w="28575">
              <a:noFill/>
              <a:miter lim="800000"/>
              <a:headEnd/>
              <a:tailEnd/>
            </a:ln>
          </p:spPr>
          <p:txBody>
            <a:bodyPr wrap="none" anchor="ctr">
              <a:spAutoFit/>
            </a:bodyPr>
            <a:lstStyle/>
            <a:p>
              <a:pPr algn="ctr"/>
              <a:r>
                <a:rPr lang="en-US" sz="2000">
                  <a:solidFill>
                    <a:srgbClr val="FC0128"/>
                  </a:solidFill>
                </a:rPr>
                <a:t>5. Reg.</a:t>
              </a:r>
            </a:p>
            <a:p>
              <a:pPr algn="ctr"/>
              <a:r>
                <a:rPr lang="en-US" sz="2000">
                  <a:solidFill>
                    <a:srgbClr val="FC0128"/>
                  </a:solidFill>
                </a:rPr>
                <a:t>     Write</a:t>
              </a:r>
            </a:p>
          </p:txBody>
        </p:sp>
        <p:sp>
          <p:nvSpPr>
            <p:cNvPr id="71723" name="Line 54"/>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sp>
        <p:nvSpPr>
          <p:cNvPr id="71721" name="Text Box 3"/>
          <p:cNvSpPr txBox="1">
            <a:spLocks noChangeArrowheads="1"/>
          </p:cNvSpPr>
          <p:nvPr/>
        </p:nvSpPr>
        <p:spPr bwMode="auto">
          <a:xfrm rot="-5400000">
            <a:off x="861219" y="2466182"/>
            <a:ext cx="501650" cy="366712"/>
          </a:xfrm>
          <a:prstGeom prst="rect">
            <a:avLst/>
          </a:prstGeom>
          <a:noFill/>
          <a:ln w="28575">
            <a:noFill/>
            <a:miter lim="800000"/>
            <a:headEnd/>
            <a:tailEnd/>
          </a:ln>
        </p:spPr>
        <p:txBody>
          <a:bodyPr wrap="none" anchor="ctr">
            <a:spAutoFit/>
          </a:bodyPr>
          <a:lstStyle/>
          <a:p>
            <a:pPr algn="ctr"/>
            <a:r>
              <a:rPr lang="en-US" sz="1800">
                <a:solidFill>
                  <a:srgbClr val="000000"/>
                </a:solidFill>
              </a:rPr>
              <a:t>PC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normAutofit/>
          </a:bodyPr>
          <a:lstStyle/>
          <a:p>
            <a:pPr eaLnBrk="1" hangingPunct="1"/>
            <a:r>
              <a:rPr lang="en-US" dirty="0" smtClean="0">
                <a:solidFill>
                  <a:schemeClr val="bg1">
                    <a:lumMod val="65000"/>
                  </a:schemeClr>
                </a:solidFill>
              </a:rPr>
              <a:t>5 Stages of the </a:t>
            </a:r>
            <a:r>
              <a:rPr lang="en-US" dirty="0" err="1" smtClean="0">
                <a:solidFill>
                  <a:schemeClr val="bg1">
                    <a:lumMod val="65000"/>
                  </a:schemeClr>
                </a:solidFill>
              </a:rPr>
              <a:t>Datapath</a:t>
            </a:r>
            <a:endParaRPr lang="en-US" dirty="0" smtClean="0">
              <a:solidFill>
                <a:schemeClr val="bg1">
                  <a:lumMod val="65000"/>
                </a:schemeClr>
              </a:solidFill>
            </a:endParaRPr>
          </a:p>
          <a:p>
            <a:r>
              <a:rPr lang="en-US" dirty="0" smtClean="0"/>
              <a:t>Administrivia</a:t>
            </a:r>
            <a:endParaRPr lang="en-US" dirty="0" smtClean="0"/>
          </a:p>
          <a:p>
            <a:pPr eaLnBrk="1" hangingPunct="1"/>
            <a:r>
              <a:rPr lang="en-US" dirty="0" smtClean="0">
                <a:solidFill>
                  <a:schemeClr val="bg1">
                    <a:lumMod val="65000"/>
                  </a:schemeClr>
                </a:solidFill>
              </a:rPr>
              <a:t>Quick </a:t>
            </a:r>
            <a:r>
              <a:rPr lang="en-US" dirty="0" err="1" smtClean="0">
                <a:solidFill>
                  <a:schemeClr val="bg1">
                    <a:lumMod val="65000"/>
                  </a:schemeClr>
                </a:solidFill>
              </a:rPr>
              <a:t>Datapath</a:t>
            </a:r>
            <a:r>
              <a:rPr lang="en-US" dirty="0" smtClean="0">
                <a:solidFill>
                  <a:schemeClr val="bg1">
                    <a:lumMod val="65000"/>
                  </a:schemeClr>
                </a:solidFill>
              </a:rPr>
              <a:t> Walkthrough</a:t>
            </a:r>
            <a:endParaRPr lang="en-US" dirty="0" smtClean="0">
              <a:solidFill>
                <a:schemeClr val="bg1">
                  <a:lumMod val="65000"/>
                </a:schemeClr>
              </a:solidFill>
            </a:endParaRPr>
          </a:p>
          <a:p>
            <a:pPr eaLnBrk="1" hangingPunct="1"/>
            <a:r>
              <a:rPr lang="en-US" dirty="0" smtClean="0">
                <a:solidFill>
                  <a:schemeClr val="bg1">
                    <a:lumMod val="65000"/>
                  </a:schemeClr>
                </a:solidFill>
              </a:rPr>
              <a:t>Processor Design Process</a:t>
            </a:r>
          </a:p>
          <a:p>
            <a:pPr lvl="1"/>
            <a:r>
              <a:rPr lang="en-US" dirty="0" smtClean="0">
                <a:solidFill>
                  <a:schemeClr val="bg1">
                    <a:lumMod val="65000"/>
                  </a:schemeClr>
                </a:solidFill>
              </a:rPr>
              <a:t>Determine </a:t>
            </a:r>
            <a:r>
              <a:rPr lang="en-US" dirty="0" err="1" smtClean="0">
                <a:solidFill>
                  <a:schemeClr val="bg1">
                    <a:lumMod val="65000"/>
                  </a:schemeClr>
                </a:solidFill>
              </a:rPr>
              <a:t>datapath</a:t>
            </a:r>
            <a:r>
              <a:rPr lang="en-US" dirty="0" smtClean="0">
                <a:solidFill>
                  <a:schemeClr val="bg1">
                    <a:lumMod val="65000"/>
                  </a:schemeClr>
                </a:solidFill>
              </a:rPr>
              <a:t> requirements based on instruction set</a:t>
            </a:r>
          </a:p>
          <a:p>
            <a:pPr lvl="1"/>
            <a:r>
              <a:rPr lang="en-US" dirty="0" smtClean="0">
                <a:solidFill>
                  <a:schemeClr val="bg1">
                    <a:lumMod val="65000"/>
                  </a:schemeClr>
                </a:solidFill>
              </a:rPr>
              <a:t>Select </a:t>
            </a:r>
            <a:r>
              <a:rPr lang="en-US" dirty="0" err="1" smtClean="0">
                <a:solidFill>
                  <a:schemeClr val="bg1">
                    <a:lumMod val="65000"/>
                  </a:schemeClr>
                </a:solidFill>
              </a:rPr>
              <a:t>datapath</a:t>
            </a:r>
            <a:r>
              <a:rPr lang="en-US" dirty="0" smtClean="0">
                <a:solidFill>
                  <a:schemeClr val="bg1">
                    <a:lumMod val="65000"/>
                  </a:schemeClr>
                </a:solidFill>
              </a:rPr>
              <a:t> components</a:t>
            </a:r>
          </a:p>
          <a:p>
            <a:pPr lvl="1"/>
            <a:r>
              <a:rPr lang="en-US" dirty="0" smtClean="0">
                <a:solidFill>
                  <a:schemeClr val="bg1">
                    <a:lumMod val="65000"/>
                  </a:schemeClr>
                </a:solidFill>
              </a:rPr>
              <a:t>Assemble the </a:t>
            </a:r>
            <a:r>
              <a:rPr lang="en-US" dirty="0" err="1" smtClean="0">
                <a:solidFill>
                  <a:schemeClr val="bg1">
                    <a:lumMod val="65000"/>
                  </a:schemeClr>
                </a:solidFill>
              </a:rPr>
              <a:t>datapath</a:t>
            </a:r>
            <a:endParaRPr lang="en-US" dirty="0" smtClean="0">
              <a:solidFill>
                <a:schemeClr val="bg1">
                  <a:lumMod val="65000"/>
                </a:schemeClr>
              </a:solidFill>
            </a:endParaRPr>
          </a:p>
        </p:txBody>
      </p:sp>
      <p:sp>
        <p:nvSpPr>
          <p:cNvPr id="7" name="Date Placeholder 6"/>
          <p:cNvSpPr>
            <a:spLocks noGrp="1"/>
          </p:cNvSpPr>
          <p:nvPr>
            <p:ph type="dt" sz="quarter" idx="10"/>
          </p:nvPr>
        </p:nvSpPr>
        <p:spPr/>
        <p:txBody>
          <a:bodyPr/>
          <a:lstStyle/>
          <a:p>
            <a:pPr>
              <a:defRPr/>
            </a:pPr>
            <a:fld id="{742D3C8C-4EC3-D544-BEC6-1310B020C9F8}" type="datetime1">
              <a:rPr lang="en-US" smtClean="0"/>
              <a:pPr>
                <a:defRPr/>
              </a:pPr>
              <a:t>7/25/2011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19</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ChangeAspect="1"/>
          </p:cNvGraphicFramePr>
          <p:nvPr>
            <p:ph sz="quarter" idx="4294967295"/>
          </p:nvPr>
        </p:nvGraphicFramePr>
        <p:xfrm>
          <a:off x="4624388" y="5549900"/>
          <a:ext cx="1828800" cy="1257300"/>
        </p:xfrm>
        <a:graphic>
          <a:graphicData uri="http://schemas.openxmlformats.org/presentationml/2006/ole">
            <p:oleObj spid="_x0000_s66562" name="Image" r:id="rId4" imgW="3492063" imgH="2400000" progId="">
              <p:embed/>
            </p:oleObj>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5"/>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6" name="Date Placeholder 25"/>
          <p:cNvSpPr>
            <a:spLocks noGrp="1"/>
          </p:cNvSpPr>
          <p:nvPr>
            <p:ph type="dt" sz="quarter" idx="10"/>
          </p:nvPr>
        </p:nvSpPr>
        <p:spPr/>
        <p:txBody>
          <a:bodyPr/>
          <a:lstStyle/>
          <a:p>
            <a:pPr>
              <a:defRPr/>
            </a:pPr>
            <a:fld id="{B6238E7B-A3CC-BF49-A290-B0329A0F4F10}" type="datetime1">
              <a:rPr lang="en-US" smtClean="0"/>
              <a:pPr>
                <a:defRPr/>
              </a:pPr>
              <a:t>7/25/2011</a:t>
            </a:fld>
            <a:endParaRPr lang="en-US"/>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2</a:t>
            </a:fld>
            <a:endParaRPr lang="en-US"/>
          </a:p>
        </p:txBody>
      </p:sp>
      <p:sp>
        <p:nvSpPr>
          <p:cNvPr id="28" name="Footer Placeholder 27"/>
          <p:cNvSpPr>
            <a:spLocks noGrp="1"/>
          </p:cNvSpPr>
          <p:nvPr>
            <p:ph type="ftr" sz="quarter" idx="11"/>
          </p:nvPr>
        </p:nvSpPr>
        <p:spPr/>
        <p:txBody>
          <a:bodyPr/>
          <a:lstStyle/>
          <a:p>
            <a:pPr>
              <a:defRPr/>
            </a:pPr>
            <a:r>
              <a:rPr lang="en-US" smtClean="0"/>
              <a:t>Spring 2011 -- Lecture #18</a:t>
            </a:r>
            <a:endParaRPr lang="en-US"/>
          </a:p>
        </p:txBody>
      </p:sp>
      <p:sp>
        <p:nvSpPr>
          <p:cNvPr id="29" name="Rectangle 28"/>
          <p:cNvSpPr/>
          <p:nvPr/>
        </p:nvSpPr>
        <p:spPr>
          <a:xfrm>
            <a:off x="203200" y="4046538"/>
            <a:ext cx="6637339" cy="1544637"/>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Administrivia</a:t>
            </a:r>
            <a:endParaRPr lang="en-US" dirty="0"/>
          </a:p>
        </p:txBody>
      </p:sp>
      <p:sp>
        <p:nvSpPr>
          <p:cNvPr id="3" name="Content Placeholder 2"/>
          <p:cNvSpPr>
            <a:spLocks noGrp="1"/>
          </p:cNvSpPr>
          <p:nvPr>
            <p:ph idx="1"/>
          </p:nvPr>
        </p:nvSpPr>
        <p:spPr/>
        <p:txBody>
          <a:bodyPr>
            <a:normAutofit lnSpcReduction="10000"/>
          </a:bodyPr>
          <a:lstStyle/>
          <a:p>
            <a:r>
              <a:rPr lang="en-US" dirty="0" smtClean="0"/>
              <a:t>HW3 Due Wednesday at midnight</a:t>
            </a:r>
          </a:p>
          <a:p>
            <a:pPr lvl="1"/>
            <a:r>
              <a:rPr lang="en-US" dirty="0" smtClean="0"/>
              <a:t>Should be able to answer last two questions after today’s lecture.</a:t>
            </a:r>
          </a:p>
          <a:p>
            <a:r>
              <a:rPr lang="en-US" dirty="0" smtClean="0"/>
              <a:t>Project 2 Part 2 due Sunday.</a:t>
            </a:r>
          </a:p>
          <a:p>
            <a:r>
              <a:rPr lang="en-US" dirty="0" smtClean="0"/>
              <a:t>Lab 11 posted.</a:t>
            </a:r>
          </a:p>
          <a:p>
            <a:r>
              <a:rPr lang="en-US" dirty="0" smtClean="0"/>
              <a:t>Lab 12 cancelled!</a:t>
            </a:r>
          </a:p>
          <a:p>
            <a:pPr lvl="1"/>
            <a:r>
              <a:rPr lang="en-US" dirty="0" smtClean="0"/>
              <a:t>Replaced with free study session where you can catch up on labs / work on project 2.</a:t>
            </a:r>
          </a:p>
          <a:p>
            <a:pPr lvl="1"/>
            <a:r>
              <a:rPr lang="en-US" dirty="0" smtClean="0"/>
              <a:t>The TA’s will still be there.</a:t>
            </a:r>
          </a:p>
          <a:p>
            <a:endParaRPr lang="en-US" dirty="0"/>
          </a:p>
        </p:txBody>
      </p:sp>
      <p:sp>
        <p:nvSpPr>
          <p:cNvPr id="4" name="Date Placeholder 3"/>
          <p:cNvSpPr>
            <a:spLocks noGrp="1"/>
          </p:cNvSpPr>
          <p:nvPr>
            <p:ph type="dt" sz="half" idx="10"/>
          </p:nvPr>
        </p:nvSpPr>
        <p:spPr/>
        <p:txBody>
          <a:bodyPr/>
          <a:lstStyle/>
          <a:p>
            <a:fld id="{BAF6F73E-7C52-C048-BE1A-BE7619EADA24}" type="datetime1">
              <a:rPr lang="en-US" smtClean="0"/>
              <a:pPr/>
              <a:t>7/25/2011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cs61c in…</a:t>
            </a:r>
            <a:r>
              <a:rPr lang="en-US" dirty="0" err="1" smtClean="0"/>
              <a:t>Minecraft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Person builds 16-bit ALU in </a:t>
            </a:r>
            <a:r>
              <a:rPr lang="en-US" dirty="0" err="1" smtClean="0"/>
              <a:t>Minecraft</a:t>
            </a:r>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Let’s check out the video…</a:t>
            </a:r>
          </a:p>
        </p:txBody>
      </p:sp>
      <p:sp>
        <p:nvSpPr>
          <p:cNvPr id="4" name="Date Placeholder 3"/>
          <p:cNvSpPr>
            <a:spLocks noGrp="1"/>
          </p:cNvSpPr>
          <p:nvPr>
            <p:ph type="dt" sz="half" idx="10"/>
          </p:nvPr>
        </p:nvSpPr>
        <p:spPr/>
        <p:txBody>
          <a:bodyPr/>
          <a:lstStyle/>
          <a:p>
            <a:fld id="{BAF6F73E-7C52-C048-BE1A-BE7619EADA24}" type="datetime1">
              <a:rPr lang="en-US" smtClean="0"/>
              <a:pPr/>
              <a:t>7/25/2011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pic>
        <p:nvPicPr>
          <p:cNvPr id="286723" name="Picture 3"/>
          <p:cNvPicPr>
            <a:picLocks noChangeAspect="1" noChangeArrowheads="1"/>
          </p:cNvPicPr>
          <p:nvPr/>
        </p:nvPicPr>
        <p:blipFill>
          <a:blip r:embed="rId2"/>
          <a:srcRect/>
          <a:stretch>
            <a:fillRect/>
          </a:stretch>
        </p:blipFill>
        <p:spPr bwMode="auto">
          <a:xfrm>
            <a:off x="1919289" y="2276475"/>
            <a:ext cx="5539624" cy="298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normAutofit/>
          </a:bodyPr>
          <a:lstStyle/>
          <a:p>
            <a:pPr eaLnBrk="1" hangingPunct="1"/>
            <a:r>
              <a:rPr lang="en-US" dirty="0" smtClean="0">
                <a:solidFill>
                  <a:schemeClr val="bg1">
                    <a:lumMod val="65000"/>
                  </a:schemeClr>
                </a:solidFill>
              </a:rPr>
              <a:t>5 Stages of the </a:t>
            </a:r>
            <a:r>
              <a:rPr lang="en-US" dirty="0" err="1" smtClean="0">
                <a:solidFill>
                  <a:schemeClr val="bg1">
                    <a:lumMod val="65000"/>
                  </a:schemeClr>
                </a:solidFill>
              </a:rPr>
              <a:t>Datapath</a:t>
            </a:r>
            <a:endParaRPr lang="en-US" dirty="0" smtClean="0">
              <a:solidFill>
                <a:schemeClr val="bg1">
                  <a:lumMod val="65000"/>
                </a:schemeClr>
              </a:solidFill>
            </a:endParaRPr>
          </a:p>
          <a:p>
            <a:r>
              <a:rPr lang="en-US" dirty="0"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t>Quick </a:t>
            </a:r>
            <a:r>
              <a:rPr lang="en-US" dirty="0" err="1" smtClean="0"/>
              <a:t>Datapath</a:t>
            </a:r>
            <a:r>
              <a:rPr lang="en-US" dirty="0" smtClean="0"/>
              <a:t> Walkthrough</a:t>
            </a:r>
            <a:endParaRPr lang="en-US" dirty="0" smtClean="0"/>
          </a:p>
          <a:p>
            <a:pPr eaLnBrk="1" hangingPunct="1"/>
            <a:r>
              <a:rPr lang="en-US" dirty="0" smtClean="0">
                <a:solidFill>
                  <a:schemeClr val="bg1">
                    <a:lumMod val="65000"/>
                  </a:schemeClr>
                </a:solidFill>
              </a:rPr>
              <a:t>Processor Design Process</a:t>
            </a:r>
          </a:p>
          <a:p>
            <a:pPr lvl="1"/>
            <a:r>
              <a:rPr lang="en-US" dirty="0" smtClean="0">
                <a:solidFill>
                  <a:schemeClr val="bg1">
                    <a:lumMod val="65000"/>
                  </a:schemeClr>
                </a:solidFill>
              </a:rPr>
              <a:t>Determine </a:t>
            </a:r>
            <a:r>
              <a:rPr lang="en-US" dirty="0" err="1" smtClean="0">
                <a:solidFill>
                  <a:schemeClr val="bg1">
                    <a:lumMod val="65000"/>
                  </a:schemeClr>
                </a:solidFill>
              </a:rPr>
              <a:t>datapath</a:t>
            </a:r>
            <a:r>
              <a:rPr lang="en-US" dirty="0" smtClean="0">
                <a:solidFill>
                  <a:schemeClr val="bg1">
                    <a:lumMod val="65000"/>
                  </a:schemeClr>
                </a:solidFill>
              </a:rPr>
              <a:t> requirements based on instruction set</a:t>
            </a:r>
          </a:p>
          <a:p>
            <a:pPr lvl="1"/>
            <a:r>
              <a:rPr lang="en-US" dirty="0" smtClean="0">
                <a:solidFill>
                  <a:schemeClr val="bg1">
                    <a:lumMod val="65000"/>
                  </a:schemeClr>
                </a:solidFill>
              </a:rPr>
              <a:t>Select </a:t>
            </a:r>
            <a:r>
              <a:rPr lang="en-US" dirty="0" err="1" smtClean="0">
                <a:solidFill>
                  <a:schemeClr val="bg1">
                    <a:lumMod val="65000"/>
                  </a:schemeClr>
                </a:solidFill>
              </a:rPr>
              <a:t>datapath</a:t>
            </a:r>
            <a:r>
              <a:rPr lang="en-US" dirty="0" smtClean="0">
                <a:solidFill>
                  <a:schemeClr val="bg1">
                    <a:lumMod val="65000"/>
                  </a:schemeClr>
                </a:solidFill>
              </a:rPr>
              <a:t> components</a:t>
            </a:r>
          </a:p>
          <a:p>
            <a:pPr lvl="1"/>
            <a:r>
              <a:rPr lang="en-US" dirty="0" smtClean="0">
                <a:solidFill>
                  <a:schemeClr val="bg1">
                    <a:lumMod val="65000"/>
                  </a:schemeClr>
                </a:solidFill>
              </a:rPr>
              <a:t>Assemble the </a:t>
            </a:r>
            <a:r>
              <a:rPr lang="en-US" dirty="0" err="1" smtClean="0">
                <a:solidFill>
                  <a:schemeClr val="bg1">
                    <a:lumMod val="65000"/>
                  </a:schemeClr>
                </a:solidFill>
              </a:rPr>
              <a:t>datapath</a:t>
            </a:r>
            <a:endParaRPr lang="en-US" dirty="0" smtClean="0">
              <a:solidFill>
                <a:schemeClr val="bg1">
                  <a:lumMod val="65000"/>
                </a:schemeClr>
              </a:solidFill>
            </a:endParaRPr>
          </a:p>
        </p:txBody>
      </p:sp>
      <p:sp>
        <p:nvSpPr>
          <p:cNvPr id="7" name="Date Placeholder 6"/>
          <p:cNvSpPr>
            <a:spLocks noGrp="1"/>
          </p:cNvSpPr>
          <p:nvPr>
            <p:ph type="dt" sz="quarter" idx="10"/>
          </p:nvPr>
        </p:nvSpPr>
        <p:spPr/>
        <p:txBody>
          <a:bodyPr/>
          <a:lstStyle/>
          <a:p>
            <a:pPr>
              <a:defRPr/>
            </a:pPr>
            <a:fld id="{742D3C8C-4EC3-D544-BEC6-1310B020C9F8}" type="datetime1">
              <a:rPr lang="en-US" smtClean="0"/>
              <a:pPr>
                <a:defRPr/>
              </a:pPr>
              <a:t>7/25/2011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22</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228600" y="1743075"/>
            <a:ext cx="8686800" cy="3857625"/>
          </a:xfrm>
        </p:spPr>
        <p:txBody>
          <a:bodyPr/>
          <a:lstStyle/>
          <a:p>
            <a:r>
              <a:rPr lang="en-US" dirty="0" smtClean="0">
                <a:latin typeface="Courier New" pitchFamily="49" charset="0"/>
                <a:ea typeface="ＭＳ Ｐゴシック" pitchFamily="34" charset="-128"/>
              </a:rPr>
              <a:t>add   $3,$1,$2 </a:t>
            </a:r>
            <a:r>
              <a:rPr lang="en-US" dirty="0" smtClean="0">
                <a:solidFill>
                  <a:schemeClr val="accent1"/>
                </a:solidFill>
                <a:latin typeface="Courier New" pitchFamily="49" charset="0"/>
                <a:ea typeface="ＭＳ Ｐゴシック" pitchFamily="34" charset="-128"/>
              </a:rPr>
              <a:t># R[3] = R[1]+R[2]</a:t>
            </a:r>
            <a:endParaRPr lang="en-US" dirty="0" smtClean="0">
              <a:solidFill>
                <a:schemeClr val="accent1"/>
              </a:solidFill>
              <a:ea typeface="ＭＳ Ｐゴシック" pitchFamily="34" charset="-128"/>
            </a:endParaRPr>
          </a:p>
          <a:p>
            <a:pPr lvl="1"/>
            <a:r>
              <a:rPr lang="en-US" dirty="0" smtClean="0">
                <a:ea typeface="ＭＳ Ｐゴシック" pitchFamily="34" charset="-128"/>
              </a:rPr>
              <a:t>Stage 1: fetch this instruction, inc. PC</a:t>
            </a:r>
          </a:p>
          <a:p>
            <a:pPr lvl="1"/>
            <a:r>
              <a:rPr lang="en-US" dirty="0" smtClean="0">
                <a:ea typeface="ＭＳ Ｐゴシック" pitchFamily="34" charset="-128"/>
              </a:rPr>
              <a:t>Stage 2: decode to find it’s an </a:t>
            </a:r>
            <a:r>
              <a:rPr lang="en-US" dirty="0" smtClean="0">
                <a:latin typeface="Courier New" pitchFamily="49" charset="0"/>
                <a:ea typeface="ＭＳ Ｐゴシック" pitchFamily="34" charset="-128"/>
              </a:rPr>
              <a:t>add</a:t>
            </a:r>
            <a:r>
              <a:rPr lang="en-US" dirty="0" smtClean="0">
                <a:ea typeface="ＭＳ Ｐゴシック" pitchFamily="34" charset="-128"/>
              </a:rPr>
              <a:t>, then read registers </a:t>
            </a:r>
            <a:r>
              <a:rPr lang="en-US" dirty="0" smtClean="0">
                <a:latin typeface="Courier New" pitchFamily="49" charset="0"/>
                <a:ea typeface="ＭＳ Ｐゴシック" pitchFamily="34" charset="-128"/>
              </a:rPr>
              <a:t>$1</a:t>
            </a:r>
            <a:r>
              <a:rPr lang="en-US" dirty="0" smtClean="0">
                <a:ea typeface="ＭＳ Ｐゴシック" pitchFamily="34" charset="-128"/>
              </a:rPr>
              <a:t> and </a:t>
            </a:r>
            <a:r>
              <a:rPr lang="en-US" dirty="0" smtClean="0">
                <a:latin typeface="Courier New" pitchFamily="49" charset="0"/>
                <a:ea typeface="ＭＳ Ｐゴシック" pitchFamily="34" charset="-128"/>
              </a:rPr>
              <a:t>$2</a:t>
            </a:r>
            <a:endParaRPr lang="en-US" dirty="0" smtClean="0">
              <a:ea typeface="ＭＳ Ｐゴシック" pitchFamily="34" charset="-128"/>
            </a:endParaRPr>
          </a:p>
          <a:p>
            <a:pPr lvl="1"/>
            <a:r>
              <a:rPr lang="en-US" dirty="0" smtClean="0">
                <a:ea typeface="ＭＳ Ｐゴシック" pitchFamily="34" charset="-128"/>
              </a:rPr>
              <a:t>Stage 3: add the two values retrieved in Stage 2</a:t>
            </a:r>
          </a:p>
          <a:p>
            <a:pPr lvl="1"/>
            <a:r>
              <a:rPr lang="en-US" dirty="0" smtClean="0">
                <a:ea typeface="ＭＳ Ｐゴシック" pitchFamily="34" charset="-128"/>
              </a:rPr>
              <a:t>Stage 4: idle (nothing to write to memory)</a:t>
            </a:r>
          </a:p>
          <a:p>
            <a:pPr lvl="1"/>
            <a:r>
              <a:rPr lang="en-US" dirty="0" smtClean="0">
                <a:ea typeface="ＭＳ Ｐゴシック" pitchFamily="34" charset="-128"/>
              </a:rPr>
              <a:t>Stage 5: write result of Stage 3 into register </a:t>
            </a:r>
            <a:r>
              <a:rPr lang="en-US" dirty="0" smtClean="0">
                <a:latin typeface="Courier New" pitchFamily="49" charset="0"/>
                <a:ea typeface="ＭＳ Ｐゴシック" pitchFamily="34" charset="-128"/>
              </a:rPr>
              <a:t>$3</a:t>
            </a:r>
            <a:endParaRPr lang="en-US" dirty="0" smtClean="0">
              <a:ea typeface="ＭＳ Ｐゴシック" pitchFamily="34" charset="-128"/>
            </a:endParaRPr>
          </a:p>
        </p:txBody>
      </p:sp>
      <p:sp>
        <p:nvSpPr>
          <p:cNvPr id="20483" name="Title 3"/>
          <p:cNvSpPr>
            <a:spLocks noGrp="1"/>
          </p:cNvSpPr>
          <p:nvPr>
            <p:ph type="title"/>
          </p:nvPr>
        </p:nvSpPr>
        <p:spPr/>
        <p:txBody>
          <a:bodyPr/>
          <a:lstStyle/>
          <a:p>
            <a:r>
              <a:rPr lang="en-US" smtClean="0">
                <a:ea typeface="ＭＳ Ｐゴシック" pitchFamily="34" charset="-128"/>
              </a:rPr>
              <a:t>Datapath Walkthroughs (1/3)</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3684" name="Rectangle 4"/>
          <p:cNvSpPr>
            <a:spLocks noChangeArrowheads="1"/>
          </p:cNvSpPr>
          <p:nvPr/>
        </p:nvSpPr>
        <p:spPr bwMode="auto">
          <a:xfrm>
            <a:off x="1143000" y="2593975"/>
            <a:ext cx="381000" cy="1295400"/>
          </a:xfrm>
          <a:prstGeom prst="rect">
            <a:avLst/>
          </a:prstGeom>
          <a:solidFill>
            <a:schemeClr val="tx2">
              <a:lumMod val="20000"/>
              <a:lumOff val="80000"/>
            </a:schemeClr>
          </a:solidFill>
          <a:ln w="28575">
            <a:solidFill>
              <a:schemeClr val="tx1"/>
            </a:solidFill>
            <a:miter lim="800000"/>
            <a:headEnd/>
            <a:tailEnd/>
          </a:ln>
          <a:effectLst/>
        </p:spPr>
        <p:txBody>
          <a:bodyPr wrap="none" anchor="ctr"/>
          <a:lstStyle/>
          <a:p>
            <a:pPr>
              <a:defRPr/>
            </a:pPr>
            <a:endParaRPr lang="en-US" dirty="0">
              <a:solidFill>
                <a:schemeClr val="tx1"/>
              </a:solidFill>
              <a:ea typeface="+mn-ea"/>
            </a:endParaRPr>
          </a:p>
        </p:txBody>
      </p:sp>
      <p:sp>
        <p:nvSpPr>
          <p:cNvPr id="2503685" name="Rectangle 5"/>
          <p:cNvSpPr>
            <a:spLocks noChangeArrowheads="1"/>
          </p:cNvSpPr>
          <p:nvPr/>
        </p:nvSpPr>
        <p:spPr bwMode="auto">
          <a:xfrm rot="-5400000">
            <a:off x="1828800" y="2898775"/>
            <a:ext cx="1981200" cy="1066800"/>
          </a:xfrm>
          <a:prstGeom prst="rect">
            <a:avLst/>
          </a:prstGeom>
          <a:solidFill>
            <a:schemeClr val="tx2">
              <a:lumMod val="20000"/>
              <a:lumOff val="80000"/>
            </a:schemeClr>
          </a:solidFill>
          <a:ln w="28575">
            <a:solidFill>
              <a:schemeClr val="tx1"/>
            </a:solidFill>
            <a:miter lim="800000"/>
            <a:headEnd/>
            <a:tailEnd/>
          </a:ln>
          <a:effectLst/>
        </p:spPr>
        <p:txBody>
          <a:bodyPr wrap="none" anchor="ctr"/>
          <a:lstStyle/>
          <a:p>
            <a:pPr algn="ctr">
              <a:defRPr/>
            </a:pPr>
            <a:r>
              <a:rPr lang="en-US" sz="2000" dirty="0">
                <a:solidFill>
                  <a:srgbClr val="000000"/>
                </a:solidFill>
                <a:ea typeface="+mn-ea"/>
              </a:rPr>
              <a:t>instruction</a:t>
            </a:r>
          </a:p>
          <a:p>
            <a:pPr algn="ctr">
              <a:defRPr/>
            </a:pPr>
            <a:r>
              <a:rPr lang="en-US" sz="2000" dirty="0">
                <a:solidFill>
                  <a:srgbClr val="000000"/>
                </a:solidFill>
                <a:ea typeface="+mn-ea"/>
              </a:rPr>
              <a:t>memory</a:t>
            </a:r>
          </a:p>
        </p:txBody>
      </p:sp>
      <p:sp>
        <p:nvSpPr>
          <p:cNvPr id="22532" name="AutoShape 6"/>
          <p:cNvSpPr>
            <a:spLocks noChangeArrowheads="1"/>
          </p:cNvSpPr>
          <p:nvPr/>
        </p:nvSpPr>
        <p:spPr bwMode="auto">
          <a:xfrm>
            <a:off x="1752600" y="4165600"/>
            <a:ext cx="366713" cy="549275"/>
          </a:xfrm>
          <a:prstGeom prst="roundRect">
            <a:avLst>
              <a:gd name="adj" fmla="val 16667"/>
            </a:avLst>
          </a:prstGeom>
          <a:solidFill>
            <a:srgbClr val="CAD7FE"/>
          </a:solidFill>
          <a:ln w="28575">
            <a:solidFill>
              <a:schemeClr val="tx1"/>
            </a:solidFill>
            <a:round/>
            <a:headEnd/>
            <a:tailEnd/>
          </a:ln>
        </p:spPr>
        <p:txBody>
          <a:bodyPr wrap="none" anchor="ctr"/>
          <a:lstStyle/>
          <a:p>
            <a:pPr algn="ctr"/>
            <a:r>
              <a:rPr lang="en-US" sz="2000">
                <a:solidFill>
                  <a:srgbClr val="000000"/>
                </a:solidFill>
              </a:rPr>
              <a:t>+4</a:t>
            </a:r>
          </a:p>
        </p:txBody>
      </p:sp>
      <p:sp>
        <p:nvSpPr>
          <p:cNvPr id="22533" name="Line 7"/>
          <p:cNvSpPr>
            <a:spLocks noChangeShapeType="1"/>
          </p:cNvSpPr>
          <p:nvPr/>
        </p:nvSpPr>
        <p:spPr bwMode="auto">
          <a:xfrm>
            <a:off x="1524000" y="3203575"/>
            <a:ext cx="762000" cy="0"/>
          </a:xfrm>
          <a:prstGeom prst="line">
            <a:avLst/>
          </a:prstGeom>
          <a:noFill/>
          <a:ln w="28575">
            <a:solidFill>
              <a:schemeClr val="tx1"/>
            </a:solidFill>
            <a:round/>
            <a:headEnd/>
            <a:tailEnd type="triangle" w="med" len="med"/>
          </a:ln>
        </p:spPr>
        <p:txBody>
          <a:bodyPr wrap="none" anchor="ctr"/>
          <a:lstStyle/>
          <a:p>
            <a:endParaRPr lang="en-US"/>
          </a:p>
        </p:txBody>
      </p:sp>
      <p:sp>
        <p:nvSpPr>
          <p:cNvPr id="22534" name="Rectangle 8"/>
          <p:cNvSpPr>
            <a:spLocks noChangeArrowheads="1"/>
          </p:cNvSpPr>
          <p:nvPr/>
        </p:nvSpPr>
        <p:spPr bwMode="auto">
          <a:xfrm>
            <a:off x="3886200" y="2593975"/>
            <a:ext cx="990600" cy="1295400"/>
          </a:xfrm>
          <a:prstGeom prst="rect">
            <a:avLst/>
          </a:prstGeom>
          <a:solidFill>
            <a:srgbClr val="CAD7FE"/>
          </a:solidFill>
          <a:ln w="28575">
            <a:solidFill>
              <a:schemeClr val="tx1"/>
            </a:solidFill>
            <a:miter lim="800000"/>
            <a:headEnd/>
            <a:tailEnd/>
          </a:ln>
        </p:spPr>
        <p:txBody>
          <a:bodyPr wrap="none" anchor="ctr"/>
          <a:lstStyle/>
          <a:p>
            <a:endParaRPr lang="en-US"/>
          </a:p>
        </p:txBody>
      </p:sp>
      <p:sp>
        <p:nvSpPr>
          <p:cNvPr id="22535" name="Line 9"/>
          <p:cNvSpPr>
            <a:spLocks noChangeShapeType="1"/>
          </p:cNvSpPr>
          <p:nvPr/>
        </p:nvSpPr>
        <p:spPr bwMode="auto">
          <a:xfrm>
            <a:off x="3352800" y="3051175"/>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2536" name="Line 10"/>
          <p:cNvSpPr>
            <a:spLocks noChangeShapeType="1"/>
          </p:cNvSpPr>
          <p:nvPr/>
        </p:nvSpPr>
        <p:spPr bwMode="auto">
          <a:xfrm>
            <a:off x="3352800" y="3424238"/>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2537" name="Line 11"/>
          <p:cNvSpPr>
            <a:spLocks noChangeShapeType="1"/>
          </p:cNvSpPr>
          <p:nvPr/>
        </p:nvSpPr>
        <p:spPr bwMode="auto">
          <a:xfrm>
            <a:off x="3352800" y="3736975"/>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2538" name="Text Box 12"/>
          <p:cNvSpPr txBox="1">
            <a:spLocks noChangeArrowheads="1"/>
          </p:cNvSpPr>
          <p:nvPr/>
        </p:nvSpPr>
        <p:spPr bwMode="auto">
          <a:xfrm rot="-5400000">
            <a:off x="3786187" y="3014663"/>
            <a:ext cx="1171575" cy="400050"/>
          </a:xfrm>
          <a:prstGeom prst="rect">
            <a:avLst/>
          </a:prstGeom>
          <a:noFill/>
          <a:ln w="28575">
            <a:noFill/>
            <a:miter lim="800000"/>
            <a:headEnd/>
            <a:tailEnd/>
          </a:ln>
        </p:spPr>
        <p:txBody>
          <a:bodyPr wrap="none" anchor="ctr">
            <a:spAutoFit/>
          </a:bodyPr>
          <a:lstStyle/>
          <a:p>
            <a:pPr algn="ctr"/>
            <a:r>
              <a:rPr lang="en-US" sz="2000">
                <a:solidFill>
                  <a:srgbClr val="000000"/>
                </a:solidFill>
              </a:rPr>
              <a:t>registers</a:t>
            </a:r>
          </a:p>
        </p:txBody>
      </p:sp>
      <p:grpSp>
        <p:nvGrpSpPr>
          <p:cNvPr id="2" name="Group 13"/>
          <p:cNvGrpSpPr>
            <a:grpSpLocks/>
          </p:cNvGrpSpPr>
          <p:nvPr/>
        </p:nvGrpSpPr>
        <p:grpSpPr bwMode="auto">
          <a:xfrm>
            <a:off x="5600700" y="2654300"/>
            <a:ext cx="1219200" cy="1524000"/>
            <a:chOff x="3648" y="1348"/>
            <a:chExt cx="768" cy="960"/>
          </a:xfrm>
          <a:solidFill>
            <a:srgbClr val="CAD7FE"/>
          </a:solidFill>
        </p:grpSpPr>
        <p:sp>
          <p:nvSpPr>
            <p:cNvPr id="2503695" name="Freeform 15"/>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grpFill/>
            <a:ln w="38100" cap="flat" cmpd="sng">
              <a:solidFill>
                <a:schemeClr val="tx1"/>
              </a:solidFill>
              <a:prstDash val="solid"/>
              <a:round/>
              <a:headEnd/>
              <a:tailEnd/>
            </a:ln>
            <a:effectLst/>
          </p:spPr>
          <p:txBody>
            <a:bodyPr wrap="none" anchor="ctr"/>
            <a:lstStyle/>
            <a:p>
              <a:pPr>
                <a:defRPr/>
              </a:pPr>
              <a:endParaRPr lang="en-US">
                <a:ea typeface="+mn-ea"/>
              </a:endParaRPr>
            </a:p>
          </p:txBody>
        </p:sp>
        <p:sp>
          <p:nvSpPr>
            <p:cNvPr id="2503696" name="Line 16"/>
            <p:cNvSpPr>
              <a:spLocks noChangeShapeType="1"/>
            </p:cNvSpPr>
            <p:nvPr/>
          </p:nvSpPr>
          <p:spPr bwMode="auto">
            <a:xfrm>
              <a:off x="4176" y="1780"/>
              <a:ext cx="240" cy="0"/>
            </a:xfrm>
            <a:prstGeom prst="line">
              <a:avLst/>
            </a:prstGeom>
            <a:grpFill/>
            <a:ln w="38100">
              <a:solidFill>
                <a:schemeClr val="tx1"/>
              </a:solidFill>
              <a:round/>
              <a:headEnd/>
              <a:tailEnd type="triangle" w="med" len="med"/>
            </a:ln>
            <a:effectLst/>
          </p:spPr>
          <p:txBody>
            <a:bodyPr wrap="none" anchor="ctr"/>
            <a:lstStyle/>
            <a:p>
              <a:pPr>
                <a:defRPr/>
              </a:pPr>
              <a:endParaRPr lang="en-US">
                <a:ea typeface="+mn-ea"/>
              </a:endParaRPr>
            </a:p>
          </p:txBody>
        </p:sp>
        <p:sp>
          <p:nvSpPr>
            <p:cNvPr id="2503694" name="Text Box 14"/>
            <p:cNvSpPr txBox="1">
              <a:spLocks noChangeArrowheads="1"/>
            </p:cNvSpPr>
            <p:nvPr/>
          </p:nvSpPr>
          <p:spPr bwMode="auto">
            <a:xfrm>
              <a:off x="3723" y="1699"/>
              <a:ext cx="427" cy="250"/>
            </a:xfrm>
            <a:prstGeom prst="rect">
              <a:avLst/>
            </a:prstGeom>
            <a:grpFill/>
            <a:ln w="12700">
              <a:noFill/>
              <a:miter lim="800000"/>
              <a:headEnd/>
              <a:tailEnd/>
            </a:ln>
            <a:effectLst/>
          </p:spPr>
          <p:txBody>
            <a:bodyPr wrap="none">
              <a:spAutoFit/>
            </a:bodyPr>
            <a:lstStyle/>
            <a:p>
              <a:pPr algn="ctr">
                <a:defRPr/>
              </a:pPr>
              <a:r>
                <a:rPr lang="en-US" sz="2000" dirty="0">
                  <a:solidFill>
                    <a:srgbClr val="000000"/>
                  </a:solidFill>
                  <a:ea typeface="+mn-ea"/>
                </a:rPr>
                <a:t>ALU</a:t>
              </a:r>
              <a:endParaRPr lang="en-US" sz="2400" dirty="0">
                <a:solidFill>
                  <a:srgbClr val="000000"/>
                </a:solidFill>
                <a:latin typeface="Times" pitchFamily="-65" charset="0"/>
                <a:ea typeface="+mn-ea"/>
              </a:endParaRPr>
            </a:p>
          </p:txBody>
        </p:sp>
      </p:grpSp>
      <p:sp>
        <p:nvSpPr>
          <p:cNvPr id="22540" name="Line 17"/>
          <p:cNvSpPr>
            <a:spLocks noChangeShapeType="1"/>
          </p:cNvSpPr>
          <p:nvPr/>
        </p:nvSpPr>
        <p:spPr bwMode="auto">
          <a:xfrm>
            <a:off x="4876800" y="3736975"/>
            <a:ext cx="685800" cy="0"/>
          </a:xfrm>
          <a:prstGeom prst="line">
            <a:avLst/>
          </a:prstGeom>
          <a:noFill/>
          <a:ln w="28575">
            <a:solidFill>
              <a:schemeClr val="tx1"/>
            </a:solidFill>
            <a:round/>
            <a:headEnd/>
            <a:tailEnd type="triangle" w="med" len="med"/>
          </a:ln>
        </p:spPr>
        <p:txBody>
          <a:bodyPr wrap="none" anchor="ctr"/>
          <a:lstStyle/>
          <a:p>
            <a:endParaRPr lang="en-US"/>
          </a:p>
        </p:txBody>
      </p:sp>
      <p:sp>
        <p:nvSpPr>
          <p:cNvPr id="22541" name="Line 18"/>
          <p:cNvSpPr>
            <a:spLocks noChangeShapeType="1"/>
          </p:cNvSpPr>
          <p:nvPr/>
        </p:nvSpPr>
        <p:spPr bwMode="auto">
          <a:xfrm>
            <a:off x="3322638" y="4087813"/>
            <a:ext cx="2209800" cy="0"/>
          </a:xfrm>
          <a:prstGeom prst="line">
            <a:avLst/>
          </a:prstGeom>
          <a:noFill/>
          <a:ln w="28575">
            <a:solidFill>
              <a:schemeClr val="tx1"/>
            </a:solidFill>
            <a:round/>
            <a:headEnd/>
            <a:tailEnd type="triangle" w="med" len="med"/>
          </a:ln>
        </p:spPr>
        <p:txBody>
          <a:bodyPr wrap="none" anchor="ctr"/>
          <a:lstStyle/>
          <a:p>
            <a:endParaRPr lang="en-US"/>
          </a:p>
        </p:txBody>
      </p:sp>
      <p:sp>
        <p:nvSpPr>
          <p:cNvPr id="22542" name="Line 19"/>
          <p:cNvSpPr>
            <a:spLocks noChangeShapeType="1"/>
          </p:cNvSpPr>
          <p:nvPr/>
        </p:nvSpPr>
        <p:spPr bwMode="auto">
          <a:xfrm>
            <a:off x="4876800" y="2922588"/>
            <a:ext cx="655638" cy="0"/>
          </a:xfrm>
          <a:prstGeom prst="line">
            <a:avLst/>
          </a:prstGeom>
          <a:noFill/>
          <a:ln w="28575">
            <a:solidFill>
              <a:schemeClr val="tx1"/>
            </a:solidFill>
            <a:round/>
            <a:headEnd/>
            <a:tailEnd type="triangle" w="med" len="med"/>
          </a:ln>
        </p:spPr>
        <p:txBody>
          <a:bodyPr wrap="none" anchor="ctr"/>
          <a:lstStyle/>
          <a:p>
            <a:endParaRPr lang="en-US"/>
          </a:p>
        </p:txBody>
      </p:sp>
      <p:sp>
        <p:nvSpPr>
          <p:cNvPr id="22543" name="Rectangle 20"/>
          <p:cNvSpPr>
            <a:spLocks noChangeArrowheads="1"/>
          </p:cNvSpPr>
          <p:nvPr/>
        </p:nvSpPr>
        <p:spPr bwMode="auto">
          <a:xfrm rot="-5400000">
            <a:off x="6324600" y="3051175"/>
            <a:ext cx="1981200" cy="1066800"/>
          </a:xfrm>
          <a:prstGeom prst="rect">
            <a:avLst/>
          </a:prstGeom>
          <a:solidFill>
            <a:srgbClr val="CAD7FE"/>
          </a:solidFill>
          <a:ln w="28575">
            <a:solidFill>
              <a:schemeClr val="tx1"/>
            </a:solidFill>
            <a:miter lim="800000"/>
            <a:headEnd/>
            <a:tailEnd/>
          </a:ln>
        </p:spPr>
        <p:txBody>
          <a:bodyPr wrap="none" anchor="ctr"/>
          <a:lstStyle/>
          <a:p>
            <a:pPr algn="ctr"/>
            <a:r>
              <a:rPr lang="en-US" sz="2000" dirty="0">
                <a:solidFill>
                  <a:srgbClr val="000000"/>
                </a:solidFill>
              </a:rPr>
              <a:t>Data</a:t>
            </a:r>
          </a:p>
          <a:p>
            <a:pPr algn="ctr"/>
            <a:r>
              <a:rPr lang="en-US" sz="2000" dirty="0">
                <a:solidFill>
                  <a:srgbClr val="000000"/>
                </a:solidFill>
              </a:rPr>
              <a:t>memory</a:t>
            </a:r>
          </a:p>
        </p:txBody>
      </p:sp>
      <p:sp>
        <p:nvSpPr>
          <p:cNvPr id="22544" name="Line 21"/>
          <p:cNvSpPr>
            <a:spLocks noChangeShapeType="1"/>
          </p:cNvSpPr>
          <p:nvPr/>
        </p:nvSpPr>
        <p:spPr bwMode="auto">
          <a:xfrm>
            <a:off x="5105400" y="3736975"/>
            <a:ext cx="0" cy="304800"/>
          </a:xfrm>
          <a:prstGeom prst="line">
            <a:avLst/>
          </a:prstGeom>
          <a:noFill/>
          <a:ln w="28575">
            <a:solidFill>
              <a:schemeClr val="tx1"/>
            </a:solidFill>
            <a:round/>
            <a:headEnd/>
            <a:tailEnd/>
          </a:ln>
        </p:spPr>
        <p:txBody>
          <a:bodyPr wrap="none" anchor="ctr"/>
          <a:lstStyle/>
          <a:p>
            <a:endParaRPr lang="en-US"/>
          </a:p>
        </p:txBody>
      </p:sp>
      <p:sp>
        <p:nvSpPr>
          <p:cNvPr id="22545" name="Line 22"/>
          <p:cNvSpPr>
            <a:spLocks noChangeShapeType="1"/>
          </p:cNvSpPr>
          <p:nvPr/>
        </p:nvSpPr>
        <p:spPr bwMode="auto">
          <a:xfrm>
            <a:off x="5105400" y="4117975"/>
            <a:ext cx="0" cy="304800"/>
          </a:xfrm>
          <a:prstGeom prst="line">
            <a:avLst/>
          </a:prstGeom>
          <a:noFill/>
          <a:ln w="28575">
            <a:solidFill>
              <a:schemeClr val="tx1"/>
            </a:solidFill>
            <a:round/>
            <a:headEnd/>
            <a:tailEnd/>
          </a:ln>
        </p:spPr>
        <p:txBody>
          <a:bodyPr wrap="none" anchor="ctr"/>
          <a:lstStyle/>
          <a:p>
            <a:endParaRPr lang="en-US"/>
          </a:p>
        </p:txBody>
      </p:sp>
      <p:sp>
        <p:nvSpPr>
          <p:cNvPr id="22546" name="Line 23"/>
          <p:cNvSpPr>
            <a:spLocks noChangeShapeType="1"/>
          </p:cNvSpPr>
          <p:nvPr/>
        </p:nvSpPr>
        <p:spPr bwMode="auto">
          <a:xfrm>
            <a:off x="5105400" y="4422775"/>
            <a:ext cx="1676400" cy="0"/>
          </a:xfrm>
          <a:prstGeom prst="line">
            <a:avLst/>
          </a:prstGeom>
          <a:noFill/>
          <a:ln w="28575">
            <a:solidFill>
              <a:schemeClr val="tx1"/>
            </a:solidFill>
            <a:round/>
            <a:headEnd/>
            <a:tailEnd type="triangle" w="med" len="med"/>
          </a:ln>
        </p:spPr>
        <p:txBody>
          <a:bodyPr wrap="none" anchor="ctr"/>
          <a:lstStyle/>
          <a:p>
            <a:endParaRPr lang="en-US"/>
          </a:p>
        </p:txBody>
      </p:sp>
      <p:sp>
        <p:nvSpPr>
          <p:cNvPr id="22547" name="Line 24"/>
          <p:cNvSpPr>
            <a:spLocks noChangeShapeType="1"/>
          </p:cNvSpPr>
          <p:nvPr/>
        </p:nvSpPr>
        <p:spPr bwMode="auto">
          <a:xfrm>
            <a:off x="7848600" y="3340100"/>
            <a:ext cx="304800" cy="0"/>
          </a:xfrm>
          <a:prstGeom prst="line">
            <a:avLst/>
          </a:prstGeom>
          <a:noFill/>
          <a:ln w="28575">
            <a:solidFill>
              <a:schemeClr val="tx1"/>
            </a:solidFill>
            <a:round/>
            <a:headEnd/>
            <a:tailEnd/>
          </a:ln>
        </p:spPr>
        <p:txBody>
          <a:bodyPr wrap="none" anchor="ctr"/>
          <a:lstStyle/>
          <a:p>
            <a:endParaRPr lang="en-US"/>
          </a:p>
        </p:txBody>
      </p:sp>
      <p:sp>
        <p:nvSpPr>
          <p:cNvPr id="22548" name="Line 25"/>
          <p:cNvSpPr>
            <a:spLocks noChangeShapeType="1"/>
          </p:cNvSpPr>
          <p:nvPr/>
        </p:nvSpPr>
        <p:spPr bwMode="auto">
          <a:xfrm flipV="1">
            <a:off x="8153400" y="2060575"/>
            <a:ext cx="0" cy="1279525"/>
          </a:xfrm>
          <a:prstGeom prst="line">
            <a:avLst/>
          </a:prstGeom>
          <a:noFill/>
          <a:ln w="28575">
            <a:solidFill>
              <a:schemeClr val="tx1"/>
            </a:solidFill>
            <a:round/>
            <a:headEnd/>
            <a:tailEnd/>
          </a:ln>
        </p:spPr>
        <p:txBody>
          <a:bodyPr wrap="none" anchor="ctr"/>
          <a:lstStyle/>
          <a:p>
            <a:endParaRPr lang="en-US"/>
          </a:p>
        </p:txBody>
      </p:sp>
      <p:sp>
        <p:nvSpPr>
          <p:cNvPr id="22549" name="Line 26"/>
          <p:cNvSpPr>
            <a:spLocks noChangeShapeType="1"/>
          </p:cNvSpPr>
          <p:nvPr/>
        </p:nvSpPr>
        <p:spPr bwMode="auto">
          <a:xfrm flipH="1">
            <a:off x="4149725" y="2060575"/>
            <a:ext cx="4003675" cy="0"/>
          </a:xfrm>
          <a:prstGeom prst="line">
            <a:avLst/>
          </a:prstGeom>
          <a:noFill/>
          <a:ln w="28575">
            <a:solidFill>
              <a:schemeClr val="tx1"/>
            </a:solidFill>
            <a:round/>
            <a:headEnd/>
            <a:tailEnd/>
          </a:ln>
        </p:spPr>
        <p:txBody>
          <a:bodyPr wrap="none" anchor="ctr"/>
          <a:lstStyle/>
          <a:p>
            <a:endParaRPr lang="en-US"/>
          </a:p>
        </p:txBody>
      </p:sp>
      <p:sp>
        <p:nvSpPr>
          <p:cNvPr id="22550" name="Line 27"/>
          <p:cNvSpPr>
            <a:spLocks noChangeShapeType="1"/>
          </p:cNvSpPr>
          <p:nvPr/>
        </p:nvSpPr>
        <p:spPr bwMode="auto">
          <a:xfrm>
            <a:off x="4149725" y="2060575"/>
            <a:ext cx="0" cy="533400"/>
          </a:xfrm>
          <a:prstGeom prst="line">
            <a:avLst/>
          </a:prstGeom>
          <a:noFill/>
          <a:ln w="28575">
            <a:solidFill>
              <a:schemeClr val="tx1"/>
            </a:solidFill>
            <a:round/>
            <a:headEnd/>
            <a:tailEnd type="triangle" w="med" len="med"/>
          </a:ln>
        </p:spPr>
        <p:txBody>
          <a:bodyPr wrap="none" anchor="ctr"/>
          <a:lstStyle/>
          <a:p>
            <a:endParaRPr lang="en-US"/>
          </a:p>
        </p:txBody>
      </p:sp>
      <p:sp>
        <p:nvSpPr>
          <p:cNvPr id="22551" name="Text Box 28"/>
          <p:cNvSpPr txBox="1">
            <a:spLocks noChangeArrowheads="1"/>
          </p:cNvSpPr>
          <p:nvPr/>
        </p:nvSpPr>
        <p:spPr bwMode="auto">
          <a:xfrm>
            <a:off x="3308350" y="4041775"/>
            <a:ext cx="663575" cy="396875"/>
          </a:xfrm>
          <a:prstGeom prst="rect">
            <a:avLst/>
          </a:prstGeom>
          <a:noFill/>
          <a:ln w="28575">
            <a:noFill/>
            <a:miter lim="800000"/>
            <a:headEnd/>
            <a:tailEnd/>
          </a:ln>
        </p:spPr>
        <p:txBody>
          <a:bodyPr wrap="none" anchor="ctr">
            <a:spAutoFit/>
          </a:bodyPr>
          <a:lstStyle/>
          <a:p>
            <a:pPr algn="ctr"/>
            <a:r>
              <a:rPr lang="en-US" sz="2000"/>
              <a:t>imm</a:t>
            </a:r>
          </a:p>
        </p:txBody>
      </p:sp>
      <p:sp>
        <p:nvSpPr>
          <p:cNvPr id="22552" name="Line 29"/>
          <p:cNvSpPr>
            <a:spLocks noChangeShapeType="1"/>
          </p:cNvSpPr>
          <p:nvPr/>
        </p:nvSpPr>
        <p:spPr bwMode="auto">
          <a:xfrm>
            <a:off x="1905000" y="3203575"/>
            <a:ext cx="0" cy="914400"/>
          </a:xfrm>
          <a:prstGeom prst="line">
            <a:avLst/>
          </a:prstGeom>
          <a:noFill/>
          <a:ln w="28575">
            <a:solidFill>
              <a:schemeClr val="tx1"/>
            </a:solidFill>
            <a:round/>
            <a:headEnd/>
            <a:tailEnd type="triangle" w="med" len="med"/>
          </a:ln>
        </p:spPr>
        <p:txBody>
          <a:bodyPr wrap="none" anchor="ctr"/>
          <a:lstStyle/>
          <a:p>
            <a:endParaRPr lang="en-US"/>
          </a:p>
        </p:txBody>
      </p:sp>
      <p:sp>
        <p:nvSpPr>
          <p:cNvPr id="22553" name="AutoShape 30"/>
          <p:cNvSpPr>
            <a:spLocks noChangeArrowheads="1"/>
          </p:cNvSpPr>
          <p:nvPr/>
        </p:nvSpPr>
        <p:spPr bwMode="auto">
          <a:xfrm>
            <a:off x="1143000" y="4178300"/>
            <a:ext cx="381000" cy="809625"/>
          </a:xfrm>
          <a:prstGeom prst="roundRect">
            <a:avLst>
              <a:gd name="adj" fmla="val 16667"/>
            </a:avLst>
          </a:prstGeom>
          <a:solidFill>
            <a:srgbClr val="CAD7FE"/>
          </a:solidFill>
          <a:ln w="28575">
            <a:solidFill>
              <a:schemeClr val="tx1"/>
            </a:solidFill>
            <a:round/>
            <a:headEnd/>
            <a:tailEnd/>
          </a:ln>
        </p:spPr>
        <p:txBody>
          <a:bodyPr wrap="none" anchor="ctr"/>
          <a:lstStyle/>
          <a:p>
            <a:endParaRPr lang="en-US"/>
          </a:p>
        </p:txBody>
      </p:sp>
      <p:sp>
        <p:nvSpPr>
          <p:cNvPr id="22554" name="Line 31"/>
          <p:cNvSpPr>
            <a:spLocks noChangeShapeType="1"/>
          </p:cNvSpPr>
          <p:nvPr/>
        </p:nvSpPr>
        <p:spPr bwMode="auto">
          <a:xfrm flipH="1">
            <a:off x="1524000" y="4562475"/>
            <a:ext cx="228600" cy="0"/>
          </a:xfrm>
          <a:prstGeom prst="line">
            <a:avLst/>
          </a:prstGeom>
          <a:noFill/>
          <a:ln w="28575">
            <a:solidFill>
              <a:schemeClr val="tx1"/>
            </a:solidFill>
            <a:round/>
            <a:headEnd/>
            <a:tailEnd type="triangle" w="med" len="med"/>
          </a:ln>
        </p:spPr>
        <p:txBody>
          <a:bodyPr wrap="none" anchor="ctr"/>
          <a:lstStyle/>
          <a:p>
            <a:endParaRPr lang="en-US"/>
          </a:p>
        </p:txBody>
      </p:sp>
      <p:sp>
        <p:nvSpPr>
          <p:cNvPr id="22555" name="Line 32"/>
          <p:cNvSpPr>
            <a:spLocks noChangeShapeType="1"/>
          </p:cNvSpPr>
          <p:nvPr/>
        </p:nvSpPr>
        <p:spPr bwMode="auto">
          <a:xfrm>
            <a:off x="3971925" y="4087813"/>
            <a:ext cx="0" cy="671512"/>
          </a:xfrm>
          <a:prstGeom prst="line">
            <a:avLst/>
          </a:prstGeom>
          <a:noFill/>
          <a:ln w="28575">
            <a:solidFill>
              <a:schemeClr val="tx1"/>
            </a:solidFill>
            <a:round/>
            <a:headEnd/>
            <a:tailEnd/>
          </a:ln>
        </p:spPr>
        <p:txBody>
          <a:bodyPr wrap="none" anchor="ctr"/>
          <a:lstStyle/>
          <a:p>
            <a:endParaRPr lang="en-US"/>
          </a:p>
        </p:txBody>
      </p:sp>
      <p:sp>
        <p:nvSpPr>
          <p:cNvPr id="22556" name="Line 33"/>
          <p:cNvSpPr>
            <a:spLocks noChangeShapeType="1"/>
          </p:cNvSpPr>
          <p:nvPr/>
        </p:nvSpPr>
        <p:spPr bwMode="auto">
          <a:xfrm flipH="1">
            <a:off x="1524000" y="4759325"/>
            <a:ext cx="2447925" cy="0"/>
          </a:xfrm>
          <a:prstGeom prst="line">
            <a:avLst/>
          </a:prstGeom>
          <a:noFill/>
          <a:ln w="28575">
            <a:solidFill>
              <a:schemeClr val="tx1"/>
            </a:solidFill>
            <a:round/>
            <a:headEnd/>
            <a:tailEnd type="triangle" w="med" len="med"/>
          </a:ln>
        </p:spPr>
        <p:txBody>
          <a:bodyPr wrap="none" anchor="ctr"/>
          <a:lstStyle/>
          <a:p>
            <a:endParaRPr lang="en-US"/>
          </a:p>
        </p:txBody>
      </p:sp>
      <p:sp>
        <p:nvSpPr>
          <p:cNvPr id="22557" name="Line 34"/>
          <p:cNvSpPr>
            <a:spLocks noChangeShapeType="1"/>
          </p:cNvSpPr>
          <p:nvPr/>
        </p:nvSpPr>
        <p:spPr bwMode="auto">
          <a:xfrm flipH="1">
            <a:off x="762000" y="4575175"/>
            <a:ext cx="381000" cy="0"/>
          </a:xfrm>
          <a:prstGeom prst="line">
            <a:avLst/>
          </a:prstGeom>
          <a:noFill/>
          <a:ln w="28575">
            <a:solidFill>
              <a:schemeClr val="tx1"/>
            </a:solidFill>
            <a:round/>
            <a:headEnd/>
            <a:tailEnd/>
          </a:ln>
        </p:spPr>
        <p:txBody>
          <a:bodyPr wrap="none" anchor="ctr"/>
          <a:lstStyle/>
          <a:p>
            <a:endParaRPr lang="en-US"/>
          </a:p>
        </p:txBody>
      </p:sp>
      <p:sp>
        <p:nvSpPr>
          <p:cNvPr id="22558" name="Line 35"/>
          <p:cNvSpPr>
            <a:spLocks noChangeShapeType="1"/>
          </p:cNvSpPr>
          <p:nvPr/>
        </p:nvSpPr>
        <p:spPr bwMode="auto">
          <a:xfrm flipV="1">
            <a:off x="762000" y="3203575"/>
            <a:ext cx="0" cy="1371600"/>
          </a:xfrm>
          <a:prstGeom prst="line">
            <a:avLst/>
          </a:prstGeom>
          <a:noFill/>
          <a:ln w="28575">
            <a:solidFill>
              <a:schemeClr val="tx1"/>
            </a:solidFill>
            <a:round/>
            <a:headEnd/>
            <a:tailEnd/>
          </a:ln>
        </p:spPr>
        <p:txBody>
          <a:bodyPr wrap="none" anchor="ctr"/>
          <a:lstStyle/>
          <a:p>
            <a:endParaRPr lang="en-US"/>
          </a:p>
        </p:txBody>
      </p:sp>
      <p:sp>
        <p:nvSpPr>
          <p:cNvPr id="22559" name="Line 36"/>
          <p:cNvSpPr>
            <a:spLocks noChangeShapeType="1"/>
          </p:cNvSpPr>
          <p:nvPr/>
        </p:nvSpPr>
        <p:spPr bwMode="auto">
          <a:xfrm>
            <a:off x="762000" y="3203575"/>
            <a:ext cx="381000" cy="0"/>
          </a:xfrm>
          <a:prstGeom prst="line">
            <a:avLst/>
          </a:prstGeom>
          <a:noFill/>
          <a:ln w="28575">
            <a:solidFill>
              <a:schemeClr val="tx1"/>
            </a:solidFill>
            <a:round/>
            <a:headEnd/>
            <a:tailEnd type="triangle" w="med" len="med"/>
          </a:ln>
        </p:spPr>
        <p:txBody>
          <a:bodyPr wrap="none" anchor="ctr"/>
          <a:lstStyle/>
          <a:p>
            <a:endParaRPr lang="en-US"/>
          </a:p>
        </p:txBody>
      </p:sp>
      <p:sp>
        <p:nvSpPr>
          <p:cNvPr id="2503717" name="Line 37"/>
          <p:cNvSpPr>
            <a:spLocks noChangeShapeType="1"/>
          </p:cNvSpPr>
          <p:nvPr/>
        </p:nvSpPr>
        <p:spPr bwMode="auto">
          <a:xfrm>
            <a:off x="1524000" y="3187700"/>
            <a:ext cx="762000"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3" name="Group 38"/>
          <p:cNvGrpSpPr>
            <a:grpSpLocks/>
          </p:cNvGrpSpPr>
          <p:nvPr/>
        </p:nvGrpSpPr>
        <p:grpSpPr bwMode="auto">
          <a:xfrm>
            <a:off x="2497138" y="2654300"/>
            <a:ext cx="1825625" cy="2595563"/>
            <a:chOff x="1573" y="1198"/>
            <a:chExt cx="1150" cy="1635"/>
          </a:xfrm>
        </p:grpSpPr>
        <p:sp>
          <p:nvSpPr>
            <p:cNvPr id="22587" name="Text Box 39"/>
            <p:cNvSpPr txBox="1">
              <a:spLocks noChangeArrowheads="1"/>
            </p:cNvSpPr>
            <p:nvPr/>
          </p:nvSpPr>
          <p:spPr bwMode="auto">
            <a:xfrm>
              <a:off x="2110" y="1683"/>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2</a:t>
              </a:r>
              <a:endParaRPr lang="en-US" sz="2000"/>
            </a:p>
          </p:txBody>
        </p:sp>
        <p:sp>
          <p:nvSpPr>
            <p:cNvPr id="22588" name="Text Box 40"/>
            <p:cNvSpPr txBox="1">
              <a:spLocks noChangeArrowheads="1"/>
            </p:cNvSpPr>
            <p:nvPr/>
          </p:nvSpPr>
          <p:spPr bwMode="auto">
            <a:xfrm>
              <a:off x="2097" y="1438"/>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1</a:t>
              </a:r>
              <a:endParaRPr lang="en-US" sz="2000"/>
            </a:p>
          </p:txBody>
        </p:sp>
        <p:sp>
          <p:nvSpPr>
            <p:cNvPr id="22589" name="Text Box 41"/>
            <p:cNvSpPr txBox="1">
              <a:spLocks noChangeArrowheads="1"/>
            </p:cNvSpPr>
            <p:nvPr/>
          </p:nvSpPr>
          <p:spPr bwMode="auto">
            <a:xfrm>
              <a:off x="2110" y="1198"/>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3</a:t>
              </a:r>
              <a:endParaRPr lang="en-US" sz="2000"/>
            </a:p>
          </p:txBody>
        </p:sp>
        <p:sp>
          <p:nvSpPr>
            <p:cNvPr id="22590" name="Text Box 42"/>
            <p:cNvSpPr txBox="1">
              <a:spLocks noChangeArrowheads="1"/>
            </p:cNvSpPr>
            <p:nvPr/>
          </p:nvSpPr>
          <p:spPr bwMode="auto">
            <a:xfrm>
              <a:off x="1573" y="2581"/>
              <a:ext cx="1150" cy="252"/>
            </a:xfrm>
            <a:prstGeom prst="rect">
              <a:avLst/>
            </a:prstGeom>
            <a:noFill/>
            <a:ln w="28575">
              <a:noFill/>
              <a:miter lim="800000"/>
              <a:headEnd/>
              <a:tailEnd/>
            </a:ln>
          </p:spPr>
          <p:txBody>
            <a:bodyPr wrap="none" anchor="ctr">
              <a:spAutoFit/>
            </a:bodyPr>
            <a:lstStyle/>
            <a:p>
              <a:pPr algn="ctr"/>
              <a:r>
                <a:rPr lang="en-US" sz="2000">
                  <a:solidFill>
                    <a:schemeClr val="accent2"/>
                  </a:solidFill>
                </a:rPr>
                <a:t>add $3, $1, $2</a:t>
              </a:r>
            </a:p>
          </p:txBody>
        </p:sp>
      </p:grpSp>
      <p:sp>
        <p:nvSpPr>
          <p:cNvPr id="2503723" name="Line 43"/>
          <p:cNvSpPr>
            <a:spLocks noChangeShapeType="1"/>
          </p:cNvSpPr>
          <p:nvPr/>
        </p:nvSpPr>
        <p:spPr bwMode="auto">
          <a:xfrm>
            <a:off x="6800850" y="3352800"/>
            <a:ext cx="1352550"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4" name="Group 47"/>
          <p:cNvGrpSpPr>
            <a:grpSpLocks/>
          </p:cNvGrpSpPr>
          <p:nvPr/>
        </p:nvGrpSpPr>
        <p:grpSpPr bwMode="auto">
          <a:xfrm>
            <a:off x="3349625" y="2416175"/>
            <a:ext cx="2311400" cy="1320800"/>
            <a:chOff x="2110" y="1048"/>
            <a:chExt cx="1456" cy="832"/>
          </a:xfrm>
        </p:grpSpPr>
        <p:sp>
          <p:nvSpPr>
            <p:cNvPr id="22579" name="Line 48"/>
            <p:cNvSpPr>
              <a:spLocks noChangeShapeType="1"/>
            </p:cNvSpPr>
            <p:nvPr/>
          </p:nvSpPr>
          <p:spPr bwMode="auto">
            <a:xfrm>
              <a:off x="2112" y="1688"/>
              <a:ext cx="336" cy="0"/>
            </a:xfrm>
            <a:prstGeom prst="line">
              <a:avLst/>
            </a:prstGeom>
            <a:noFill/>
            <a:ln w="38100">
              <a:solidFill>
                <a:schemeClr val="accent2"/>
              </a:solidFill>
              <a:round/>
              <a:headEnd/>
              <a:tailEnd type="triangle" w="med" len="med"/>
            </a:ln>
          </p:spPr>
          <p:txBody>
            <a:bodyPr wrap="none" anchor="ctr"/>
            <a:lstStyle/>
            <a:p>
              <a:endParaRPr lang="en-US"/>
            </a:p>
          </p:txBody>
        </p:sp>
        <p:sp>
          <p:nvSpPr>
            <p:cNvPr id="22580" name="Line 49"/>
            <p:cNvSpPr>
              <a:spLocks noChangeShapeType="1"/>
            </p:cNvSpPr>
            <p:nvPr/>
          </p:nvSpPr>
          <p:spPr bwMode="auto">
            <a:xfrm>
              <a:off x="2110" y="1880"/>
              <a:ext cx="338"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5" name="Group 50"/>
            <p:cNvGrpSpPr>
              <a:grpSpLocks/>
            </p:cNvGrpSpPr>
            <p:nvPr/>
          </p:nvGrpSpPr>
          <p:grpSpPr bwMode="auto">
            <a:xfrm>
              <a:off x="3035" y="1048"/>
              <a:ext cx="531" cy="832"/>
              <a:chOff x="3035" y="1048"/>
              <a:chExt cx="531" cy="832"/>
            </a:xfrm>
          </p:grpSpPr>
          <p:sp>
            <p:nvSpPr>
              <p:cNvPr id="22583" name="Line 51"/>
              <p:cNvSpPr>
                <a:spLocks noChangeShapeType="1"/>
              </p:cNvSpPr>
              <p:nvPr/>
            </p:nvSpPr>
            <p:spPr bwMode="auto">
              <a:xfrm>
                <a:off x="3072" y="1880"/>
                <a:ext cx="413" cy="0"/>
              </a:xfrm>
              <a:prstGeom prst="line">
                <a:avLst/>
              </a:prstGeom>
              <a:noFill/>
              <a:ln w="38100">
                <a:solidFill>
                  <a:schemeClr val="accent2"/>
                </a:solidFill>
                <a:round/>
                <a:headEnd/>
                <a:tailEnd type="triangle" w="med" len="med"/>
              </a:ln>
            </p:spPr>
            <p:txBody>
              <a:bodyPr wrap="none" anchor="ctr"/>
              <a:lstStyle/>
              <a:p>
                <a:endParaRPr lang="en-US"/>
              </a:p>
            </p:txBody>
          </p:sp>
          <p:sp>
            <p:nvSpPr>
              <p:cNvPr id="22584" name="Line 52"/>
              <p:cNvSpPr>
                <a:spLocks noChangeShapeType="1"/>
              </p:cNvSpPr>
              <p:nvPr/>
            </p:nvSpPr>
            <p:spPr bwMode="auto">
              <a:xfrm>
                <a:off x="3072" y="1367"/>
                <a:ext cx="413" cy="0"/>
              </a:xfrm>
              <a:prstGeom prst="line">
                <a:avLst/>
              </a:prstGeom>
              <a:noFill/>
              <a:ln w="38100">
                <a:solidFill>
                  <a:schemeClr val="accent2"/>
                </a:solidFill>
                <a:round/>
                <a:headEnd/>
                <a:tailEnd type="triangle" w="med" len="med"/>
              </a:ln>
            </p:spPr>
            <p:txBody>
              <a:bodyPr wrap="none" anchor="ctr"/>
              <a:lstStyle/>
              <a:p>
                <a:endParaRPr lang="en-US"/>
              </a:p>
            </p:txBody>
          </p:sp>
          <p:sp>
            <p:nvSpPr>
              <p:cNvPr id="22585" name="Text Box 53"/>
              <p:cNvSpPr txBox="1">
                <a:spLocks noChangeArrowheads="1"/>
              </p:cNvSpPr>
              <p:nvPr/>
            </p:nvSpPr>
            <p:spPr bwMode="auto">
              <a:xfrm>
                <a:off x="3041" y="1630"/>
                <a:ext cx="525" cy="250"/>
              </a:xfrm>
              <a:prstGeom prst="rect">
                <a:avLst/>
              </a:prstGeom>
              <a:noFill/>
              <a:ln w="28575">
                <a:noFill/>
                <a:miter lim="800000"/>
                <a:headEnd/>
                <a:tailEnd/>
              </a:ln>
            </p:spPr>
            <p:txBody>
              <a:bodyPr wrap="none" anchor="ctr">
                <a:spAutoFit/>
              </a:bodyPr>
              <a:lstStyle/>
              <a:p>
                <a:pPr algn="ctr"/>
                <a:r>
                  <a:rPr lang="en-US" sz="2000">
                    <a:solidFill>
                      <a:schemeClr val="accent2"/>
                    </a:solidFill>
                  </a:rPr>
                  <a:t>reg[2]</a:t>
                </a:r>
                <a:endParaRPr lang="en-US" sz="2000"/>
              </a:p>
            </p:txBody>
          </p:sp>
          <p:sp>
            <p:nvSpPr>
              <p:cNvPr id="22586" name="Text Box 54"/>
              <p:cNvSpPr txBox="1">
                <a:spLocks noChangeArrowheads="1"/>
              </p:cNvSpPr>
              <p:nvPr/>
            </p:nvSpPr>
            <p:spPr bwMode="auto">
              <a:xfrm>
                <a:off x="3035" y="1048"/>
                <a:ext cx="525"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a:t>
                </a:r>
                <a:endParaRPr lang="en-US" sz="2000"/>
              </a:p>
            </p:txBody>
          </p:sp>
        </p:grpSp>
        <p:sp>
          <p:nvSpPr>
            <p:cNvPr id="22582" name="Line 55"/>
            <p:cNvSpPr>
              <a:spLocks noChangeShapeType="1"/>
            </p:cNvSpPr>
            <p:nvPr/>
          </p:nvSpPr>
          <p:spPr bwMode="auto">
            <a:xfrm>
              <a:off x="2112" y="1440"/>
              <a:ext cx="336" cy="0"/>
            </a:xfrm>
            <a:prstGeom prst="line">
              <a:avLst/>
            </a:prstGeom>
            <a:noFill/>
            <a:ln w="38100">
              <a:solidFill>
                <a:schemeClr val="accent2"/>
              </a:solidFill>
              <a:round/>
              <a:headEnd/>
              <a:tailEnd type="triangle" w="med" len="med"/>
            </a:ln>
          </p:spPr>
          <p:txBody>
            <a:bodyPr wrap="none" anchor="ctr"/>
            <a:lstStyle/>
            <a:p>
              <a:endParaRPr lang="en-US"/>
            </a:p>
          </p:txBody>
        </p:sp>
      </p:grpSp>
      <p:sp>
        <p:nvSpPr>
          <p:cNvPr id="2503736" name="Freeform 56"/>
          <p:cNvSpPr>
            <a:spLocks/>
          </p:cNvSpPr>
          <p:nvPr/>
        </p:nvSpPr>
        <p:spPr bwMode="auto">
          <a:xfrm>
            <a:off x="4191000" y="2047875"/>
            <a:ext cx="3962400" cy="1295400"/>
          </a:xfrm>
          <a:custGeom>
            <a:avLst/>
            <a:gdLst>
              <a:gd name="T0" fmla="*/ 2496 w 2496"/>
              <a:gd name="T1" fmla="*/ 816 h 816"/>
              <a:gd name="T2" fmla="*/ 2496 w 2496"/>
              <a:gd name="T3" fmla="*/ 0 h 816"/>
              <a:gd name="T4" fmla="*/ 0 w 2496"/>
              <a:gd name="T5" fmla="*/ 0 h 816"/>
              <a:gd name="T6" fmla="*/ 0 w 2496"/>
              <a:gd name="T7" fmla="*/ 336 h 816"/>
              <a:gd name="T8" fmla="*/ 0 60000 65536"/>
              <a:gd name="T9" fmla="*/ 0 60000 65536"/>
              <a:gd name="T10" fmla="*/ 0 60000 65536"/>
              <a:gd name="T11" fmla="*/ 0 60000 65536"/>
              <a:gd name="T12" fmla="*/ 0 w 2496"/>
              <a:gd name="T13" fmla="*/ 0 h 816"/>
              <a:gd name="T14" fmla="*/ 2496 w 2496"/>
              <a:gd name="T15" fmla="*/ 816 h 816"/>
            </a:gdLst>
            <a:ahLst/>
            <a:cxnLst>
              <a:cxn ang="T8">
                <a:pos x="T0" y="T1"/>
              </a:cxn>
              <a:cxn ang="T9">
                <a:pos x="T2" y="T3"/>
              </a:cxn>
              <a:cxn ang="T10">
                <a:pos x="T4" y="T5"/>
              </a:cxn>
              <a:cxn ang="T11">
                <a:pos x="T6" y="T7"/>
              </a:cxn>
            </a:cxnLst>
            <a:rect l="T12" t="T13" r="T14" b="T15"/>
            <a:pathLst>
              <a:path w="2496" h="816">
                <a:moveTo>
                  <a:pt x="2496" y="816"/>
                </a:moveTo>
                <a:lnTo>
                  <a:pt x="2496" y="0"/>
                </a:lnTo>
                <a:lnTo>
                  <a:pt x="0" y="0"/>
                </a:lnTo>
                <a:lnTo>
                  <a:pt x="0" y="336"/>
                </a:lnTo>
              </a:path>
            </a:pathLst>
          </a:custGeom>
          <a:noFill/>
          <a:ln w="38100">
            <a:solidFill>
              <a:schemeClr val="accent2"/>
            </a:solidFill>
            <a:round/>
            <a:headEnd/>
            <a:tailEnd type="triangle" w="med" len="med"/>
          </a:ln>
        </p:spPr>
        <p:txBody>
          <a:bodyPr wrap="none" anchor="ctr"/>
          <a:lstStyle/>
          <a:p>
            <a:endParaRPr lang="en-US"/>
          </a:p>
        </p:txBody>
      </p:sp>
      <p:grpSp>
        <p:nvGrpSpPr>
          <p:cNvPr id="6" name="Group 60"/>
          <p:cNvGrpSpPr>
            <a:grpSpLocks/>
          </p:cNvGrpSpPr>
          <p:nvPr/>
        </p:nvGrpSpPr>
        <p:grpSpPr bwMode="auto">
          <a:xfrm>
            <a:off x="762000" y="3187700"/>
            <a:ext cx="762000" cy="1374775"/>
            <a:chOff x="480" y="1534"/>
            <a:chExt cx="480" cy="866"/>
          </a:xfrm>
        </p:grpSpPr>
        <p:sp>
          <p:nvSpPr>
            <p:cNvPr id="22576" name="Line 61"/>
            <p:cNvSpPr>
              <a:spLocks noChangeShapeType="1"/>
            </p:cNvSpPr>
            <p:nvPr/>
          </p:nvSpPr>
          <p:spPr bwMode="auto">
            <a:xfrm flipH="1">
              <a:off x="480" y="2400"/>
              <a:ext cx="480" cy="0"/>
            </a:xfrm>
            <a:prstGeom prst="line">
              <a:avLst/>
            </a:prstGeom>
            <a:noFill/>
            <a:ln w="38100">
              <a:solidFill>
                <a:schemeClr val="accent2"/>
              </a:solidFill>
              <a:round/>
              <a:headEnd/>
              <a:tailEnd/>
            </a:ln>
          </p:spPr>
          <p:txBody>
            <a:bodyPr wrap="none" anchor="ctr"/>
            <a:lstStyle/>
            <a:p>
              <a:endParaRPr lang="en-US"/>
            </a:p>
          </p:txBody>
        </p:sp>
        <p:sp>
          <p:nvSpPr>
            <p:cNvPr id="22577" name="Line 62"/>
            <p:cNvSpPr>
              <a:spLocks noChangeShapeType="1"/>
            </p:cNvSpPr>
            <p:nvPr/>
          </p:nvSpPr>
          <p:spPr bwMode="auto">
            <a:xfrm flipV="1">
              <a:off x="480" y="1534"/>
              <a:ext cx="0" cy="866"/>
            </a:xfrm>
            <a:prstGeom prst="line">
              <a:avLst/>
            </a:prstGeom>
            <a:noFill/>
            <a:ln w="38100">
              <a:solidFill>
                <a:schemeClr val="accent2"/>
              </a:solidFill>
              <a:round/>
              <a:headEnd/>
              <a:tailEnd/>
            </a:ln>
          </p:spPr>
          <p:txBody>
            <a:bodyPr wrap="none" anchor="ctr"/>
            <a:lstStyle/>
            <a:p>
              <a:endParaRPr lang="en-US"/>
            </a:p>
          </p:txBody>
        </p:sp>
        <p:sp>
          <p:nvSpPr>
            <p:cNvPr id="22578" name="Line 63"/>
            <p:cNvSpPr>
              <a:spLocks noChangeShapeType="1"/>
            </p:cNvSpPr>
            <p:nvPr/>
          </p:nvSpPr>
          <p:spPr bwMode="auto">
            <a:xfrm>
              <a:off x="480" y="1534"/>
              <a:ext cx="240" cy="0"/>
            </a:xfrm>
            <a:prstGeom prst="line">
              <a:avLst/>
            </a:prstGeom>
            <a:noFill/>
            <a:ln w="38100">
              <a:solidFill>
                <a:schemeClr val="accent2"/>
              </a:solidFill>
              <a:round/>
              <a:headEnd/>
              <a:tailEnd type="triangle" w="med" len="med"/>
            </a:ln>
          </p:spPr>
          <p:txBody>
            <a:bodyPr wrap="none" anchor="ctr"/>
            <a:lstStyle/>
            <a:p>
              <a:endParaRPr lang="en-US"/>
            </a:p>
          </p:txBody>
        </p:sp>
      </p:grpSp>
      <p:sp>
        <p:nvSpPr>
          <p:cNvPr id="22566" name="Title 63"/>
          <p:cNvSpPr>
            <a:spLocks noGrp="1"/>
          </p:cNvSpPr>
          <p:nvPr>
            <p:ph type="title"/>
          </p:nvPr>
        </p:nvSpPr>
        <p:spPr/>
        <p:txBody>
          <a:bodyPr/>
          <a:lstStyle/>
          <a:p>
            <a:r>
              <a:rPr lang="en-US" smtClean="0">
                <a:ea typeface="ＭＳ Ｐゴシック" pitchFamily="34" charset="-128"/>
              </a:rPr>
              <a:t>Example: </a:t>
            </a:r>
            <a:r>
              <a:rPr lang="en-US" smtClean="0">
                <a:latin typeface="Courier New" pitchFamily="49" charset="0"/>
                <a:ea typeface="ＭＳ Ｐゴシック" pitchFamily="34" charset="-128"/>
              </a:rPr>
              <a:t>add</a:t>
            </a:r>
            <a:r>
              <a:rPr lang="en-US" smtClean="0">
                <a:ea typeface="ＭＳ Ｐゴシック" pitchFamily="34" charset="-128"/>
              </a:rPr>
              <a:t> Instruction</a:t>
            </a:r>
          </a:p>
        </p:txBody>
      </p:sp>
      <p:sp>
        <p:nvSpPr>
          <p:cNvPr id="22567" name="Text Box 3"/>
          <p:cNvSpPr txBox="1">
            <a:spLocks noChangeArrowheads="1"/>
          </p:cNvSpPr>
          <p:nvPr/>
        </p:nvSpPr>
        <p:spPr bwMode="auto">
          <a:xfrm rot="-5400000">
            <a:off x="1089819" y="2990057"/>
            <a:ext cx="501650" cy="366712"/>
          </a:xfrm>
          <a:prstGeom prst="rect">
            <a:avLst/>
          </a:prstGeom>
          <a:noFill/>
          <a:ln w="28575">
            <a:noFill/>
            <a:miter lim="800000"/>
            <a:headEnd/>
            <a:tailEnd/>
          </a:ln>
        </p:spPr>
        <p:txBody>
          <a:bodyPr wrap="none" anchor="ctr">
            <a:spAutoFit/>
          </a:bodyPr>
          <a:lstStyle/>
          <a:p>
            <a:pPr algn="ctr"/>
            <a:r>
              <a:rPr lang="en-US" sz="1800">
                <a:solidFill>
                  <a:srgbClr val="000000"/>
                </a:solidFill>
              </a:rPr>
              <a:t>PC</a:t>
            </a:r>
          </a:p>
        </p:txBody>
      </p:sp>
      <p:grpSp>
        <p:nvGrpSpPr>
          <p:cNvPr id="7" name="Group 66"/>
          <p:cNvGrpSpPr>
            <a:grpSpLocks/>
          </p:cNvGrpSpPr>
          <p:nvPr/>
        </p:nvGrpSpPr>
        <p:grpSpPr bwMode="auto">
          <a:xfrm>
            <a:off x="5715000" y="2200275"/>
            <a:ext cx="1631950" cy="1146175"/>
            <a:chOff x="5715000" y="1447800"/>
            <a:chExt cx="1631950" cy="1146175"/>
          </a:xfrm>
        </p:grpSpPr>
        <p:grpSp>
          <p:nvGrpSpPr>
            <p:cNvPr id="8" name="Group 44"/>
            <p:cNvGrpSpPr>
              <a:grpSpLocks/>
            </p:cNvGrpSpPr>
            <p:nvPr/>
          </p:nvGrpSpPr>
          <p:grpSpPr bwMode="auto">
            <a:xfrm>
              <a:off x="5715000" y="1447800"/>
              <a:ext cx="1631950" cy="1146175"/>
              <a:chOff x="3600" y="912"/>
              <a:chExt cx="1028" cy="722"/>
            </a:xfrm>
          </p:grpSpPr>
          <p:sp>
            <p:nvSpPr>
              <p:cNvPr id="22574" name="Text Box 45"/>
              <p:cNvSpPr txBox="1">
                <a:spLocks noChangeArrowheads="1"/>
              </p:cNvSpPr>
              <p:nvPr/>
            </p:nvSpPr>
            <p:spPr bwMode="auto">
              <a:xfrm>
                <a:off x="3600" y="912"/>
                <a:ext cx="1028"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reg[1]+reg[2]</a:t>
                </a:r>
                <a:endParaRPr lang="en-US" sz="2000"/>
              </a:p>
            </p:txBody>
          </p:sp>
          <p:sp>
            <p:nvSpPr>
              <p:cNvPr id="22575" name="Line 46"/>
              <p:cNvSpPr>
                <a:spLocks noChangeShapeType="1"/>
              </p:cNvSpPr>
              <p:nvPr/>
            </p:nvSpPr>
            <p:spPr bwMode="auto">
              <a:xfrm>
                <a:off x="4044" y="1634"/>
                <a:ext cx="240" cy="0"/>
              </a:xfrm>
              <a:prstGeom prst="line">
                <a:avLst/>
              </a:prstGeom>
              <a:noFill/>
              <a:ln w="38100">
                <a:solidFill>
                  <a:schemeClr val="accent2"/>
                </a:solidFill>
                <a:round/>
                <a:headEnd/>
                <a:tailEnd type="triangle" w="med" len="med"/>
              </a:ln>
            </p:spPr>
            <p:txBody>
              <a:bodyPr wrap="none" anchor="ctr"/>
              <a:lstStyle/>
              <a:p>
                <a:endParaRPr lang="en-US"/>
              </a:p>
            </p:txBody>
          </p:sp>
        </p:grpSp>
        <p:cxnSp>
          <p:nvCxnSpPr>
            <p:cNvPr id="22573" name="Straight Connector 65"/>
            <p:cNvCxnSpPr>
              <a:cxnSpLocks noChangeShapeType="1"/>
              <a:stCxn id="22574" idx="2"/>
            </p:cNvCxnSpPr>
            <p:nvPr/>
          </p:nvCxnSpPr>
          <p:spPr bwMode="auto">
            <a:xfrm rot="16200000" flipH="1">
              <a:off x="6207125" y="2168524"/>
              <a:ext cx="669925" cy="22225"/>
            </a:xfrm>
            <a:prstGeom prst="line">
              <a:avLst/>
            </a:prstGeom>
            <a:noFill/>
            <a:ln w="34925">
              <a:solidFill>
                <a:schemeClr val="tx1"/>
              </a:solidFill>
              <a:round/>
              <a:headEnd/>
              <a:tailEnd type="triangle" w="med" len="med"/>
            </a:ln>
          </p:spPr>
        </p:cxnSp>
      </p:grpSp>
      <p:grpSp>
        <p:nvGrpSpPr>
          <p:cNvPr id="9" name="Group 57"/>
          <p:cNvGrpSpPr>
            <a:grpSpLocks/>
          </p:cNvGrpSpPr>
          <p:nvPr/>
        </p:nvGrpSpPr>
        <p:grpSpPr bwMode="auto">
          <a:xfrm>
            <a:off x="1524000" y="3211513"/>
            <a:ext cx="381000" cy="1363662"/>
            <a:chOff x="960" y="1549"/>
            <a:chExt cx="240" cy="859"/>
          </a:xfrm>
        </p:grpSpPr>
        <p:sp>
          <p:nvSpPr>
            <p:cNvPr id="22570" name="Line 58"/>
            <p:cNvSpPr>
              <a:spLocks noChangeShapeType="1"/>
            </p:cNvSpPr>
            <p:nvPr/>
          </p:nvSpPr>
          <p:spPr bwMode="auto">
            <a:xfrm>
              <a:off x="1200" y="1549"/>
              <a:ext cx="0" cy="859"/>
            </a:xfrm>
            <a:prstGeom prst="line">
              <a:avLst/>
            </a:prstGeom>
            <a:noFill/>
            <a:ln w="38100">
              <a:solidFill>
                <a:schemeClr val="accent2"/>
              </a:solidFill>
              <a:round/>
              <a:headEnd/>
              <a:tailEnd/>
            </a:ln>
          </p:spPr>
          <p:txBody>
            <a:bodyPr wrap="none" anchor="ctr"/>
            <a:lstStyle/>
            <a:p>
              <a:endParaRPr lang="en-US"/>
            </a:p>
          </p:txBody>
        </p:sp>
        <p:sp>
          <p:nvSpPr>
            <p:cNvPr id="22571" name="Line 59"/>
            <p:cNvSpPr>
              <a:spLocks noChangeShapeType="1"/>
            </p:cNvSpPr>
            <p:nvPr/>
          </p:nvSpPr>
          <p:spPr bwMode="auto">
            <a:xfrm flipH="1">
              <a:off x="960" y="2400"/>
              <a:ext cx="240" cy="0"/>
            </a:xfrm>
            <a:prstGeom prst="line">
              <a:avLst/>
            </a:prstGeom>
            <a:noFill/>
            <a:ln w="38100">
              <a:solidFill>
                <a:schemeClr val="accent2"/>
              </a:solidFill>
              <a:round/>
              <a:headEnd/>
              <a:tailEnd type="triangle" w="med" len="me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3717"/>
                                        </p:tgtEl>
                                        <p:attrNameLst>
                                          <p:attrName>style.visibility</p:attrName>
                                        </p:attrNameLst>
                                      </p:cBhvr>
                                      <p:to>
                                        <p:strVal val="visible"/>
                                      </p:to>
                                    </p:set>
                                    <p:animEffect transition="in" filter="wipe(left)">
                                      <p:cBhvr>
                                        <p:cTn id="7" dur="500"/>
                                        <p:tgtEl>
                                          <p:spTgt spid="25037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503723"/>
                                        </p:tgtEl>
                                        <p:attrNameLst>
                                          <p:attrName>style.visibility</p:attrName>
                                        </p:attrNameLst>
                                      </p:cBhvr>
                                      <p:to>
                                        <p:strVal val="visible"/>
                                      </p:to>
                                    </p:set>
                                    <p:animEffect transition="in" filter="wipe(left)">
                                      <p:cBhvr>
                                        <p:cTn id="31" dur="500"/>
                                        <p:tgtEl>
                                          <p:spTgt spid="250372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2503736"/>
                                        </p:tgtEl>
                                        <p:attrNameLst>
                                          <p:attrName>style.visibility</p:attrName>
                                        </p:attrNameLst>
                                      </p:cBhvr>
                                      <p:to>
                                        <p:strVal val="visible"/>
                                      </p:to>
                                    </p:set>
                                    <p:animEffect transition="in" filter="wipe(right)">
                                      <p:cBhvr>
                                        <p:cTn id="36" dur="500"/>
                                        <p:tgtEl>
                                          <p:spTgt spid="250373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3717" grpId="0" animBg="1"/>
      <p:bldP spid="2503723" grpId="0" animBg="1"/>
      <p:bldP spid="250373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76200" y="1438275"/>
            <a:ext cx="8915400" cy="4343400"/>
          </a:xfrm>
        </p:spPr>
        <p:txBody>
          <a:bodyPr/>
          <a:lstStyle/>
          <a:p>
            <a:r>
              <a:rPr lang="en-US" dirty="0" smtClean="0">
                <a:latin typeface="Courier New" pitchFamily="49" charset="0"/>
                <a:ea typeface="ＭＳ Ｐゴシック" pitchFamily="34" charset="-128"/>
              </a:rPr>
              <a:t>slti   $3,$1,17</a:t>
            </a:r>
          </a:p>
          <a:p>
            <a:pPr marL="508000" lvl="1"/>
            <a:r>
              <a:rPr lang="en-US" dirty="0" smtClean="0">
                <a:ea typeface="ＭＳ Ｐゴシック" pitchFamily="34" charset="-128"/>
              </a:rPr>
              <a:t>Stage 1: fetch this instruction, inc. PC</a:t>
            </a:r>
          </a:p>
          <a:p>
            <a:pPr marL="508000" lvl="1"/>
            <a:r>
              <a:rPr lang="en-US" dirty="0" smtClean="0">
                <a:ea typeface="ＭＳ Ｐゴシック" pitchFamily="34" charset="-128"/>
              </a:rPr>
              <a:t>Stage 2: decode to find it’s an </a:t>
            </a:r>
            <a:r>
              <a:rPr lang="en-US" dirty="0" smtClean="0">
                <a:latin typeface="Courier New" pitchFamily="49" charset="0"/>
                <a:ea typeface="ＭＳ Ｐゴシック" pitchFamily="34" charset="-128"/>
              </a:rPr>
              <a:t>slti</a:t>
            </a:r>
            <a:r>
              <a:rPr lang="en-US" dirty="0" smtClean="0">
                <a:ea typeface="ＭＳ Ｐゴシック" pitchFamily="34" charset="-128"/>
              </a:rPr>
              <a:t>, then read register </a:t>
            </a:r>
            <a:r>
              <a:rPr lang="en-US" dirty="0" smtClean="0">
                <a:latin typeface="Courier New" pitchFamily="49" charset="0"/>
                <a:ea typeface="ＭＳ Ｐゴシック" pitchFamily="34" charset="-128"/>
              </a:rPr>
              <a:t>$1</a:t>
            </a:r>
          </a:p>
          <a:p>
            <a:pPr marL="508000" lvl="1"/>
            <a:r>
              <a:rPr lang="en-US" dirty="0" smtClean="0">
                <a:ea typeface="ＭＳ Ｐゴシック" pitchFamily="34" charset="-128"/>
              </a:rPr>
              <a:t>Stage 3: compare value retrieved in Stage 2 with the integer 17</a:t>
            </a:r>
          </a:p>
          <a:p>
            <a:pPr marL="508000" lvl="1"/>
            <a:r>
              <a:rPr lang="en-US" dirty="0" smtClean="0">
                <a:ea typeface="ＭＳ Ｐゴシック" pitchFamily="34" charset="-128"/>
              </a:rPr>
              <a:t>Stage 4: idle</a:t>
            </a:r>
          </a:p>
          <a:p>
            <a:pPr marL="508000" lvl="1"/>
            <a:r>
              <a:rPr lang="en-US" dirty="0" smtClean="0">
                <a:ea typeface="ＭＳ Ｐゴシック" pitchFamily="34" charset="-128"/>
              </a:rPr>
              <a:t>Stage 5: write the result of Stage 3 in register </a:t>
            </a:r>
            <a:r>
              <a:rPr lang="en-US" dirty="0" smtClean="0">
                <a:latin typeface="Courier New" pitchFamily="49" charset="0"/>
                <a:ea typeface="ＭＳ Ｐゴシック" pitchFamily="34" charset="-128"/>
              </a:rPr>
              <a:t>$3</a:t>
            </a:r>
          </a:p>
        </p:txBody>
      </p:sp>
      <p:sp>
        <p:nvSpPr>
          <p:cNvPr id="24579" name="Title 3"/>
          <p:cNvSpPr>
            <a:spLocks noGrp="1"/>
          </p:cNvSpPr>
          <p:nvPr>
            <p:ph type="title"/>
          </p:nvPr>
        </p:nvSpPr>
        <p:spPr/>
        <p:txBody>
          <a:bodyPr/>
          <a:lstStyle/>
          <a:p>
            <a:r>
              <a:rPr lang="en-US" smtClean="0">
                <a:ea typeface="ＭＳ Ｐゴシック" pitchFamily="34" charset="-128"/>
              </a:rPr>
              <a:t>Datapath Walkthroughs (2/3)</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1143000" y="2317750"/>
            <a:ext cx="381000" cy="1295400"/>
          </a:xfrm>
          <a:prstGeom prst="rect">
            <a:avLst/>
          </a:prstGeom>
          <a:solidFill>
            <a:srgbClr val="CAD7FE"/>
          </a:solidFill>
          <a:ln w="28575">
            <a:solidFill>
              <a:schemeClr val="tx1"/>
            </a:solidFill>
            <a:miter lim="800000"/>
            <a:headEnd/>
            <a:tailEnd/>
          </a:ln>
        </p:spPr>
        <p:txBody>
          <a:bodyPr wrap="none" anchor="ctr"/>
          <a:lstStyle/>
          <a:p>
            <a:endParaRPr lang="en-US"/>
          </a:p>
        </p:txBody>
      </p:sp>
      <p:sp>
        <p:nvSpPr>
          <p:cNvPr id="26627" name="Rectangle 5"/>
          <p:cNvSpPr>
            <a:spLocks noChangeArrowheads="1"/>
          </p:cNvSpPr>
          <p:nvPr/>
        </p:nvSpPr>
        <p:spPr bwMode="auto">
          <a:xfrm rot="-5400000">
            <a:off x="1828800" y="2622550"/>
            <a:ext cx="1981200" cy="1066800"/>
          </a:xfrm>
          <a:prstGeom prst="rect">
            <a:avLst/>
          </a:prstGeom>
          <a:solidFill>
            <a:srgbClr val="CAD7FE"/>
          </a:solidFill>
          <a:ln w="28575">
            <a:solidFill>
              <a:schemeClr val="tx1"/>
            </a:solidFill>
            <a:miter lim="800000"/>
            <a:headEnd/>
            <a:tailEnd/>
          </a:ln>
        </p:spPr>
        <p:txBody>
          <a:bodyPr wrap="none" anchor="ctr"/>
          <a:lstStyle/>
          <a:p>
            <a:pPr algn="ctr"/>
            <a:r>
              <a:rPr lang="en-US" sz="2000">
                <a:solidFill>
                  <a:srgbClr val="000000"/>
                </a:solidFill>
              </a:rPr>
              <a:t>instruction</a:t>
            </a:r>
          </a:p>
          <a:p>
            <a:pPr algn="ctr"/>
            <a:r>
              <a:rPr lang="en-US" sz="2000">
                <a:solidFill>
                  <a:srgbClr val="000000"/>
                </a:solidFill>
              </a:rPr>
              <a:t>memory</a:t>
            </a:r>
          </a:p>
        </p:txBody>
      </p:sp>
      <p:sp>
        <p:nvSpPr>
          <p:cNvPr id="26628" name="AutoShape 6"/>
          <p:cNvSpPr>
            <a:spLocks noChangeArrowheads="1"/>
          </p:cNvSpPr>
          <p:nvPr/>
        </p:nvSpPr>
        <p:spPr bwMode="auto">
          <a:xfrm>
            <a:off x="1752600" y="3889375"/>
            <a:ext cx="366713" cy="549275"/>
          </a:xfrm>
          <a:prstGeom prst="roundRect">
            <a:avLst>
              <a:gd name="adj" fmla="val 16667"/>
            </a:avLst>
          </a:prstGeom>
          <a:solidFill>
            <a:srgbClr val="CAD7FE"/>
          </a:solidFill>
          <a:ln w="28575">
            <a:solidFill>
              <a:schemeClr val="tx1"/>
            </a:solidFill>
            <a:round/>
            <a:headEnd/>
            <a:tailEnd/>
          </a:ln>
        </p:spPr>
        <p:txBody>
          <a:bodyPr wrap="none" anchor="ctr"/>
          <a:lstStyle/>
          <a:p>
            <a:pPr algn="ctr"/>
            <a:r>
              <a:rPr lang="en-US" sz="2000">
                <a:solidFill>
                  <a:srgbClr val="000000"/>
                </a:solidFill>
              </a:rPr>
              <a:t>+4</a:t>
            </a:r>
          </a:p>
        </p:txBody>
      </p:sp>
      <p:sp>
        <p:nvSpPr>
          <p:cNvPr id="26629" name="Line 7"/>
          <p:cNvSpPr>
            <a:spLocks noChangeShapeType="1"/>
          </p:cNvSpPr>
          <p:nvPr/>
        </p:nvSpPr>
        <p:spPr bwMode="auto">
          <a:xfrm>
            <a:off x="1524000" y="2927350"/>
            <a:ext cx="762000" cy="0"/>
          </a:xfrm>
          <a:prstGeom prst="line">
            <a:avLst/>
          </a:prstGeom>
          <a:noFill/>
          <a:ln w="28575">
            <a:solidFill>
              <a:schemeClr val="tx1"/>
            </a:solidFill>
            <a:round/>
            <a:headEnd/>
            <a:tailEnd type="triangle" w="med" len="med"/>
          </a:ln>
        </p:spPr>
        <p:txBody>
          <a:bodyPr wrap="none" anchor="ctr"/>
          <a:lstStyle/>
          <a:p>
            <a:endParaRPr lang="en-US"/>
          </a:p>
        </p:txBody>
      </p:sp>
      <p:sp>
        <p:nvSpPr>
          <p:cNvPr id="26630" name="Rectangle 8"/>
          <p:cNvSpPr>
            <a:spLocks noChangeArrowheads="1"/>
          </p:cNvSpPr>
          <p:nvPr/>
        </p:nvSpPr>
        <p:spPr bwMode="auto">
          <a:xfrm>
            <a:off x="3886200" y="2317750"/>
            <a:ext cx="990600" cy="1295400"/>
          </a:xfrm>
          <a:prstGeom prst="rect">
            <a:avLst/>
          </a:prstGeom>
          <a:solidFill>
            <a:srgbClr val="CAD7FE"/>
          </a:solidFill>
          <a:ln w="28575">
            <a:solidFill>
              <a:schemeClr val="tx1"/>
            </a:solidFill>
            <a:miter lim="800000"/>
            <a:headEnd/>
            <a:tailEnd/>
          </a:ln>
        </p:spPr>
        <p:txBody>
          <a:bodyPr wrap="none" anchor="ctr"/>
          <a:lstStyle/>
          <a:p>
            <a:endParaRPr lang="en-US"/>
          </a:p>
        </p:txBody>
      </p:sp>
      <p:sp>
        <p:nvSpPr>
          <p:cNvPr id="26631" name="Line 9"/>
          <p:cNvSpPr>
            <a:spLocks noChangeShapeType="1"/>
          </p:cNvSpPr>
          <p:nvPr/>
        </p:nvSpPr>
        <p:spPr bwMode="auto">
          <a:xfrm>
            <a:off x="3352800" y="277495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6632" name="Line 10"/>
          <p:cNvSpPr>
            <a:spLocks noChangeShapeType="1"/>
          </p:cNvSpPr>
          <p:nvPr/>
        </p:nvSpPr>
        <p:spPr bwMode="auto">
          <a:xfrm>
            <a:off x="3352800" y="3148013"/>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6633" name="Line 11"/>
          <p:cNvSpPr>
            <a:spLocks noChangeShapeType="1"/>
          </p:cNvSpPr>
          <p:nvPr/>
        </p:nvSpPr>
        <p:spPr bwMode="auto">
          <a:xfrm>
            <a:off x="3352800" y="346075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26634" name="Text Box 12"/>
          <p:cNvSpPr txBox="1">
            <a:spLocks noChangeArrowheads="1"/>
          </p:cNvSpPr>
          <p:nvPr/>
        </p:nvSpPr>
        <p:spPr bwMode="auto">
          <a:xfrm rot="-5400000">
            <a:off x="3762375" y="2684463"/>
            <a:ext cx="1171575" cy="400050"/>
          </a:xfrm>
          <a:prstGeom prst="rect">
            <a:avLst/>
          </a:prstGeom>
          <a:noFill/>
          <a:ln w="28575">
            <a:noFill/>
            <a:miter lim="800000"/>
            <a:headEnd/>
            <a:tailEnd/>
          </a:ln>
        </p:spPr>
        <p:txBody>
          <a:bodyPr wrap="none" anchor="ctr">
            <a:spAutoFit/>
          </a:bodyPr>
          <a:lstStyle/>
          <a:p>
            <a:pPr algn="ctr"/>
            <a:r>
              <a:rPr lang="en-US" sz="2000">
                <a:solidFill>
                  <a:srgbClr val="000000"/>
                </a:solidFill>
              </a:rPr>
              <a:t>registers</a:t>
            </a:r>
          </a:p>
        </p:txBody>
      </p:sp>
      <p:grpSp>
        <p:nvGrpSpPr>
          <p:cNvPr id="2" name="Group 13"/>
          <p:cNvGrpSpPr>
            <a:grpSpLocks/>
          </p:cNvGrpSpPr>
          <p:nvPr/>
        </p:nvGrpSpPr>
        <p:grpSpPr bwMode="auto">
          <a:xfrm>
            <a:off x="5562600" y="2378075"/>
            <a:ext cx="1219200" cy="1524000"/>
            <a:chOff x="3648" y="1348"/>
            <a:chExt cx="768" cy="960"/>
          </a:xfrm>
          <a:solidFill>
            <a:srgbClr val="CAD7FE"/>
          </a:solidFill>
        </p:grpSpPr>
        <p:sp>
          <p:nvSpPr>
            <p:cNvPr id="2507791" name="Freeform 15"/>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grpFill/>
            <a:ln w="38100" cap="flat" cmpd="sng">
              <a:solidFill>
                <a:schemeClr val="tx1"/>
              </a:solidFill>
              <a:prstDash val="solid"/>
              <a:round/>
              <a:headEnd/>
              <a:tailEnd/>
            </a:ln>
            <a:effectLst/>
          </p:spPr>
          <p:txBody>
            <a:bodyPr wrap="none" anchor="ctr"/>
            <a:lstStyle/>
            <a:p>
              <a:pPr>
                <a:defRPr/>
              </a:pPr>
              <a:endParaRPr lang="en-US">
                <a:ea typeface="+mn-ea"/>
              </a:endParaRPr>
            </a:p>
          </p:txBody>
        </p:sp>
        <p:sp>
          <p:nvSpPr>
            <p:cNvPr id="2507792" name="Line 16"/>
            <p:cNvSpPr>
              <a:spLocks noChangeShapeType="1"/>
            </p:cNvSpPr>
            <p:nvPr/>
          </p:nvSpPr>
          <p:spPr bwMode="auto">
            <a:xfrm>
              <a:off x="4176" y="1780"/>
              <a:ext cx="240" cy="0"/>
            </a:xfrm>
            <a:prstGeom prst="line">
              <a:avLst/>
            </a:prstGeom>
            <a:grpFill/>
            <a:ln w="38100">
              <a:solidFill>
                <a:schemeClr val="tx1"/>
              </a:solidFill>
              <a:round/>
              <a:headEnd/>
              <a:tailEnd type="triangle" w="med" len="med"/>
            </a:ln>
            <a:effectLst/>
          </p:spPr>
          <p:txBody>
            <a:bodyPr wrap="none" anchor="ctr"/>
            <a:lstStyle/>
            <a:p>
              <a:pPr>
                <a:defRPr/>
              </a:pPr>
              <a:endParaRPr lang="en-US">
                <a:ea typeface="+mn-ea"/>
              </a:endParaRPr>
            </a:p>
          </p:txBody>
        </p:sp>
        <p:sp>
          <p:nvSpPr>
            <p:cNvPr id="2507790" name="Text Box 14"/>
            <p:cNvSpPr txBox="1">
              <a:spLocks noChangeArrowheads="1"/>
            </p:cNvSpPr>
            <p:nvPr/>
          </p:nvSpPr>
          <p:spPr bwMode="auto">
            <a:xfrm>
              <a:off x="3724" y="1699"/>
              <a:ext cx="427" cy="250"/>
            </a:xfrm>
            <a:prstGeom prst="rect">
              <a:avLst/>
            </a:prstGeom>
            <a:grpFill/>
            <a:ln w="12700">
              <a:noFill/>
              <a:miter lim="800000"/>
              <a:headEnd/>
              <a:tailEnd/>
            </a:ln>
            <a:effectLst/>
          </p:spPr>
          <p:txBody>
            <a:bodyPr wrap="none">
              <a:spAutoFit/>
            </a:bodyPr>
            <a:lstStyle/>
            <a:p>
              <a:pPr algn="ctr">
                <a:defRPr/>
              </a:pPr>
              <a:r>
                <a:rPr lang="en-US" sz="2000" dirty="0">
                  <a:solidFill>
                    <a:srgbClr val="000000"/>
                  </a:solidFill>
                  <a:ea typeface="+mn-ea"/>
                </a:rPr>
                <a:t>ALU</a:t>
              </a:r>
              <a:endParaRPr lang="en-US" sz="2400" dirty="0">
                <a:solidFill>
                  <a:srgbClr val="000000"/>
                </a:solidFill>
                <a:latin typeface="Times" pitchFamily="-65" charset="0"/>
                <a:ea typeface="+mn-ea"/>
              </a:endParaRPr>
            </a:p>
          </p:txBody>
        </p:sp>
      </p:grpSp>
      <p:sp>
        <p:nvSpPr>
          <p:cNvPr id="26636" name="Line 17"/>
          <p:cNvSpPr>
            <a:spLocks noChangeShapeType="1"/>
          </p:cNvSpPr>
          <p:nvPr/>
        </p:nvSpPr>
        <p:spPr bwMode="auto">
          <a:xfrm>
            <a:off x="4876800" y="3460750"/>
            <a:ext cx="685800" cy="0"/>
          </a:xfrm>
          <a:prstGeom prst="line">
            <a:avLst/>
          </a:prstGeom>
          <a:noFill/>
          <a:ln w="28575">
            <a:solidFill>
              <a:schemeClr val="tx1"/>
            </a:solidFill>
            <a:round/>
            <a:headEnd/>
            <a:tailEnd type="triangle" w="med" len="med"/>
          </a:ln>
        </p:spPr>
        <p:txBody>
          <a:bodyPr wrap="none" anchor="ctr"/>
          <a:lstStyle/>
          <a:p>
            <a:endParaRPr lang="en-US"/>
          </a:p>
        </p:txBody>
      </p:sp>
      <p:sp>
        <p:nvSpPr>
          <p:cNvPr id="26637" name="Line 18"/>
          <p:cNvSpPr>
            <a:spLocks noChangeShapeType="1"/>
          </p:cNvSpPr>
          <p:nvPr/>
        </p:nvSpPr>
        <p:spPr bwMode="auto">
          <a:xfrm>
            <a:off x="3322638" y="3811588"/>
            <a:ext cx="2209800" cy="0"/>
          </a:xfrm>
          <a:prstGeom prst="line">
            <a:avLst/>
          </a:prstGeom>
          <a:noFill/>
          <a:ln w="28575">
            <a:solidFill>
              <a:schemeClr val="tx1"/>
            </a:solidFill>
            <a:round/>
            <a:headEnd/>
            <a:tailEnd type="triangle" w="med" len="med"/>
          </a:ln>
        </p:spPr>
        <p:txBody>
          <a:bodyPr wrap="none" anchor="ctr"/>
          <a:lstStyle/>
          <a:p>
            <a:endParaRPr lang="en-US"/>
          </a:p>
        </p:txBody>
      </p:sp>
      <p:sp>
        <p:nvSpPr>
          <p:cNvPr id="26638" name="Line 19"/>
          <p:cNvSpPr>
            <a:spLocks noChangeShapeType="1"/>
          </p:cNvSpPr>
          <p:nvPr/>
        </p:nvSpPr>
        <p:spPr bwMode="auto">
          <a:xfrm>
            <a:off x="4876800" y="2646363"/>
            <a:ext cx="655638" cy="0"/>
          </a:xfrm>
          <a:prstGeom prst="line">
            <a:avLst/>
          </a:prstGeom>
          <a:noFill/>
          <a:ln w="28575">
            <a:solidFill>
              <a:schemeClr val="tx1"/>
            </a:solidFill>
            <a:round/>
            <a:headEnd/>
            <a:tailEnd type="triangle" w="med" len="med"/>
          </a:ln>
        </p:spPr>
        <p:txBody>
          <a:bodyPr wrap="none" anchor="ctr"/>
          <a:lstStyle/>
          <a:p>
            <a:endParaRPr lang="en-US"/>
          </a:p>
        </p:txBody>
      </p:sp>
      <p:sp>
        <p:nvSpPr>
          <p:cNvPr id="26639" name="Rectangle 20"/>
          <p:cNvSpPr>
            <a:spLocks noChangeArrowheads="1"/>
          </p:cNvSpPr>
          <p:nvPr/>
        </p:nvSpPr>
        <p:spPr bwMode="auto">
          <a:xfrm rot="-5400000">
            <a:off x="6324600" y="2774950"/>
            <a:ext cx="1981200" cy="1066800"/>
          </a:xfrm>
          <a:prstGeom prst="rect">
            <a:avLst/>
          </a:prstGeom>
          <a:solidFill>
            <a:srgbClr val="CAD7FE"/>
          </a:solidFill>
          <a:ln w="28575">
            <a:solidFill>
              <a:schemeClr val="tx1"/>
            </a:solidFill>
            <a:miter lim="800000"/>
            <a:headEnd/>
            <a:tailEnd/>
          </a:ln>
        </p:spPr>
        <p:txBody>
          <a:bodyPr wrap="none" anchor="ctr"/>
          <a:lstStyle/>
          <a:p>
            <a:pPr algn="ctr"/>
            <a:r>
              <a:rPr lang="en-US" sz="2000">
                <a:solidFill>
                  <a:srgbClr val="000000"/>
                </a:solidFill>
              </a:rPr>
              <a:t>Data</a:t>
            </a:r>
          </a:p>
          <a:p>
            <a:pPr algn="ctr"/>
            <a:r>
              <a:rPr lang="en-US" sz="2000">
                <a:solidFill>
                  <a:srgbClr val="000000"/>
                </a:solidFill>
              </a:rPr>
              <a:t>memory</a:t>
            </a:r>
          </a:p>
        </p:txBody>
      </p:sp>
      <p:sp>
        <p:nvSpPr>
          <p:cNvPr id="26640" name="Line 21"/>
          <p:cNvSpPr>
            <a:spLocks noChangeShapeType="1"/>
          </p:cNvSpPr>
          <p:nvPr/>
        </p:nvSpPr>
        <p:spPr bwMode="auto">
          <a:xfrm>
            <a:off x="5105400" y="3460750"/>
            <a:ext cx="0" cy="304800"/>
          </a:xfrm>
          <a:prstGeom prst="line">
            <a:avLst/>
          </a:prstGeom>
          <a:noFill/>
          <a:ln w="28575">
            <a:solidFill>
              <a:schemeClr val="tx1"/>
            </a:solidFill>
            <a:round/>
            <a:headEnd/>
            <a:tailEnd/>
          </a:ln>
        </p:spPr>
        <p:txBody>
          <a:bodyPr wrap="none" anchor="ctr"/>
          <a:lstStyle/>
          <a:p>
            <a:endParaRPr lang="en-US"/>
          </a:p>
        </p:txBody>
      </p:sp>
      <p:sp>
        <p:nvSpPr>
          <p:cNvPr id="26641" name="Line 22"/>
          <p:cNvSpPr>
            <a:spLocks noChangeShapeType="1"/>
          </p:cNvSpPr>
          <p:nvPr/>
        </p:nvSpPr>
        <p:spPr bwMode="auto">
          <a:xfrm>
            <a:off x="5105400" y="3841750"/>
            <a:ext cx="0" cy="304800"/>
          </a:xfrm>
          <a:prstGeom prst="line">
            <a:avLst/>
          </a:prstGeom>
          <a:noFill/>
          <a:ln w="28575">
            <a:solidFill>
              <a:schemeClr val="tx1"/>
            </a:solidFill>
            <a:round/>
            <a:headEnd/>
            <a:tailEnd/>
          </a:ln>
        </p:spPr>
        <p:txBody>
          <a:bodyPr wrap="none" anchor="ctr"/>
          <a:lstStyle/>
          <a:p>
            <a:endParaRPr lang="en-US"/>
          </a:p>
        </p:txBody>
      </p:sp>
      <p:sp>
        <p:nvSpPr>
          <p:cNvPr id="26642" name="Line 23"/>
          <p:cNvSpPr>
            <a:spLocks noChangeShapeType="1"/>
          </p:cNvSpPr>
          <p:nvPr/>
        </p:nvSpPr>
        <p:spPr bwMode="auto">
          <a:xfrm>
            <a:off x="5105400" y="4146550"/>
            <a:ext cx="1676400" cy="0"/>
          </a:xfrm>
          <a:prstGeom prst="line">
            <a:avLst/>
          </a:prstGeom>
          <a:noFill/>
          <a:ln w="28575">
            <a:solidFill>
              <a:schemeClr val="tx1"/>
            </a:solidFill>
            <a:round/>
            <a:headEnd/>
            <a:tailEnd type="triangle" w="med" len="med"/>
          </a:ln>
        </p:spPr>
        <p:txBody>
          <a:bodyPr wrap="none" anchor="ctr"/>
          <a:lstStyle/>
          <a:p>
            <a:endParaRPr lang="en-US"/>
          </a:p>
        </p:txBody>
      </p:sp>
      <p:sp>
        <p:nvSpPr>
          <p:cNvPr id="26643" name="Line 24"/>
          <p:cNvSpPr>
            <a:spLocks noChangeShapeType="1"/>
          </p:cNvSpPr>
          <p:nvPr/>
        </p:nvSpPr>
        <p:spPr bwMode="auto">
          <a:xfrm>
            <a:off x="7848600" y="3063875"/>
            <a:ext cx="304800" cy="0"/>
          </a:xfrm>
          <a:prstGeom prst="line">
            <a:avLst/>
          </a:prstGeom>
          <a:noFill/>
          <a:ln w="28575">
            <a:solidFill>
              <a:schemeClr val="tx1"/>
            </a:solidFill>
            <a:round/>
            <a:headEnd/>
            <a:tailEnd/>
          </a:ln>
        </p:spPr>
        <p:txBody>
          <a:bodyPr wrap="none" anchor="ctr"/>
          <a:lstStyle/>
          <a:p>
            <a:endParaRPr lang="en-US"/>
          </a:p>
        </p:txBody>
      </p:sp>
      <p:sp>
        <p:nvSpPr>
          <p:cNvPr id="26644" name="Line 25"/>
          <p:cNvSpPr>
            <a:spLocks noChangeShapeType="1"/>
          </p:cNvSpPr>
          <p:nvPr/>
        </p:nvSpPr>
        <p:spPr bwMode="auto">
          <a:xfrm flipV="1">
            <a:off x="8153400" y="1784350"/>
            <a:ext cx="0" cy="1279525"/>
          </a:xfrm>
          <a:prstGeom prst="line">
            <a:avLst/>
          </a:prstGeom>
          <a:noFill/>
          <a:ln w="28575">
            <a:solidFill>
              <a:schemeClr val="tx1"/>
            </a:solidFill>
            <a:round/>
            <a:headEnd/>
            <a:tailEnd/>
          </a:ln>
        </p:spPr>
        <p:txBody>
          <a:bodyPr wrap="none" anchor="ctr"/>
          <a:lstStyle/>
          <a:p>
            <a:endParaRPr lang="en-US"/>
          </a:p>
        </p:txBody>
      </p:sp>
      <p:sp>
        <p:nvSpPr>
          <p:cNvPr id="26645" name="Line 26"/>
          <p:cNvSpPr>
            <a:spLocks noChangeShapeType="1"/>
          </p:cNvSpPr>
          <p:nvPr/>
        </p:nvSpPr>
        <p:spPr bwMode="auto">
          <a:xfrm flipH="1">
            <a:off x="4149725" y="1784350"/>
            <a:ext cx="4003675" cy="0"/>
          </a:xfrm>
          <a:prstGeom prst="line">
            <a:avLst/>
          </a:prstGeom>
          <a:noFill/>
          <a:ln w="28575">
            <a:solidFill>
              <a:schemeClr val="tx1"/>
            </a:solidFill>
            <a:round/>
            <a:headEnd/>
            <a:tailEnd/>
          </a:ln>
        </p:spPr>
        <p:txBody>
          <a:bodyPr wrap="none" anchor="ctr"/>
          <a:lstStyle/>
          <a:p>
            <a:endParaRPr lang="en-US"/>
          </a:p>
        </p:txBody>
      </p:sp>
      <p:sp>
        <p:nvSpPr>
          <p:cNvPr id="26646" name="Line 27"/>
          <p:cNvSpPr>
            <a:spLocks noChangeShapeType="1"/>
          </p:cNvSpPr>
          <p:nvPr/>
        </p:nvSpPr>
        <p:spPr bwMode="auto">
          <a:xfrm>
            <a:off x="4149725" y="1784350"/>
            <a:ext cx="0" cy="533400"/>
          </a:xfrm>
          <a:prstGeom prst="line">
            <a:avLst/>
          </a:prstGeom>
          <a:noFill/>
          <a:ln w="28575">
            <a:solidFill>
              <a:schemeClr val="tx1"/>
            </a:solidFill>
            <a:round/>
            <a:headEnd/>
            <a:tailEnd type="triangle" w="med" len="med"/>
          </a:ln>
        </p:spPr>
        <p:txBody>
          <a:bodyPr wrap="none" anchor="ctr"/>
          <a:lstStyle/>
          <a:p>
            <a:endParaRPr lang="en-US"/>
          </a:p>
        </p:txBody>
      </p:sp>
      <p:sp>
        <p:nvSpPr>
          <p:cNvPr id="26647" name="Text Box 28"/>
          <p:cNvSpPr txBox="1">
            <a:spLocks noChangeArrowheads="1"/>
          </p:cNvSpPr>
          <p:nvPr/>
        </p:nvSpPr>
        <p:spPr bwMode="auto">
          <a:xfrm>
            <a:off x="3308350" y="3765550"/>
            <a:ext cx="663575" cy="396875"/>
          </a:xfrm>
          <a:prstGeom prst="rect">
            <a:avLst/>
          </a:prstGeom>
          <a:noFill/>
          <a:ln w="28575">
            <a:noFill/>
            <a:miter lim="800000"/>
            <a:headEnd/>
            <a:tailEnd/>
          </a:ln>
        </p:spPr>
        <p:txBody>
          <a:bodyPr wrap="none" anchor="ctr">
            <a:spAutoFit/>
          </a:bodyPr>
          <a:lstStyle/>
          <a:p>
            <a:pPr algn="ctr"/>
            <a:r>
              <a:rPr lang="en-US" sz="2000"/>
              <a:t>imm</a:t>
            </a:r>
          </a:p>
        </p:txBody>
      </p:sp>
      <p:sp>
        <p:nvSpPr>
          <p:cNvPr id="26648" name="Line 29"/>
          <p:cNvSpPr>
            <a:spLocks noChangeShapeType="1"/>
          </p:cNvSpPr>
          <p:nvPr/>
        </p:nvSpPr>
        <p:spPr bwMode="auto">
          <a:xfrm>
            <a:off x="1905000" y="2927350"/>
            <a:ext cx="0" cy="962025"/>
          </a:xfrm>
          <a:prstGeom prst="line">
            <a:avLst/>
          </a:prstGeom>
          <a:noFill/>
          <a:ln w="28575">
            <a:solidFill>
              <a:schemeClr val="tx1"/>
            </a:solidFill>
            <a:round/>
            <a:headEnd/>
            <a:tailEnd type="triangle" w="med" len="med"/>
          </a:ln>
        </p:spPr>
        <p:txBody>
          <a:bodyPr wrap="none" anchor="ctr"/>
          <a:lstStyle/>
          <a:p>
            <a:endParaRPr lang="en-US"/>
          </a:p>
        </p:txBody>
      </p:sp>
      <p:sp>
        <p:nvSpPr>
          <p:cNvPr id="26649" name="AutoShape 30"/>
          <p:cNvSpPr>
            <a:spLocks noChangeArrowheads="1"/>
          </p:cNvSpPr>
          <p:nvPr/>
        </p:nvSpPr>
        <p:spPr bwMode="auto">
          <a:xfrm>
            <a:off x="1143000" y="3902075"/>
            <a:ext cx="381000" cy="809625"/>
          </a:xfrm>
          <a:prstGeom prst="roundRect">
            <a:avLst>
              <a:gd name="adj" fmla="val 16667"/>
            </a:avLst>
          </a:prstGeom>
          <a:solidFill>
            <a:srgbClr val="CAD7FE"/>
          </a:solidFill>
          <a:ln w="28575">
            <a:solidFill>
              <a:schemeClr val="tx1"/>
            </a:solidFill>
            <a:round/>
            <a:headEnd/>
            <a:tailEnd/>
          </a:ln>
        </p:spPr>
        <p:txBody>
          <a:bodyPr wrap="none" anchor="ctr"/>
          <a:lstStyle/>
          <a:p>
            <a:endParaRPr lang="en-US"/>
          </a:p>
        </p:txBody>
      </p:sp>
      <p:sp>
        <p:nvSpPr>
          <p:cNvPr id="26650" name="Line 31"/>
          <p:cNvSpPr>
            <a:spLocks noChangeShapeType="1"/>
          </p:cNvSpPr>
          <p:nvPr/>
        </p:nvSpPr>
        <p:spPr bwMode="auto">
          <a:xfrm flipH="1">
            <a:off x="1524000" y="4286250"/>
            <a:ext cx="228600" cy="0"/>
          </a:xfrm>
          <a:prstGeom prst="line">
            <a:avLst/>
          </a:prstGeom>
          <a:noFill/>
          <a:ln w="28575">
            <a:solidFill>
              <a:schemeClr val="tx1"/>
            </a:solidFill>
            <a:round/>
            <a:headEnd/>
            <a:tailEnd type="triangle" w="med" len="med"/>
          </a:ln>
        </p:spPr>
        <p:txBody>
          <a:bodyPr wrap="none" anchor="ctr"/>
          <a:lstStyle/>
          <a:p>
            <a:endParaRPr lang="en-US"/>
          </a:p>
        </p:txBody>
      </p:sp>
      <p:sp>
        <p:nvSpPr>
          <p:cNvPr id="26651" name="Line 32"/>
          <p:cNvSpPr>
            <a:spLocks noChangeShapeType="1"/>
          </p:cNvSpPr>
          <p:nvPr/>
        </p:nvSpPr>
        <p:spPr bwMode="auto">
          <a:xfrm>
            <a:off x="3971925" y="3811588"/>
            <a:ext cx="0" cy="671512"/>
          </a:xfrm>
          <a:prstGeom prst="line">
            <a:avLst/>
          </a:prstGeom>
          <a:noFill/>
          <a:ln w="28575">
            <a:solidFill>
              <a:schemeClr val="tx1"/>
            </a:solidFill>
            <a:round/>
            <a:headEnd/>
            <a:tailEnd/>
          </a:ln>
        </p:spPr>
        <p:txBody>
          <a:bodyPr wrap="none" anchor="ctr"/>
          <a:lstStyle/>
          <a:p>
            <a:endParaRPr lang="en-US"/>
          </a:p>
        </p:txBody>
      </p:sp>
      <p:sp>
        <p:nvSpPr>
          <p:cNvPr id="26652" name="Line 33"/>
          <p:cNvSpPr>
            <a:spLocks noChangeShapeType="1"/>
          </p:cNvSpPr>
          <p:nvPr/>
        </p:nvSpPr>
        <p:spPr bwMode="auto">
          <a:xfrm flipH="1">
            <a:off x="1524000" y="4483100"/>
            <a:ext cx="2447925" cy="0"/>
          </a:xfrm>
          <a:prstGeom prst="line">
            <a:avLst/>
          </a:prstGeom>
          <a:noFill/>
          <a:ln w="28575">
            <a:solidFill>
              <a:schemeClr val="tx1"/>
            </a:solidFill>
            <a:round/>
            <a:headEnd/>
            <a:tailEnd type="triangle" w="med" len="med"/>
          </a:ln>
        </p:spPr>
        <p:txBody>
          <a:bodyPr wrap="none" anchor="ctr"/>
          <a:lstStyle/>
          <a:p>
            <a:endParaRPr lang="en-US"/>
          </a:p>
        </p:txBody>
      </p:sp>
      <p:sp>
        <p:nvSpPr>
          <p:cNvPr id="26653" name="Line 34"/>
          <p:cNvSpPr>
            <a:spLocks noChangeShapeType="1"/>
          </p:cNvSpPr>
          <p:nvPr/>
        </p:nvSpPr>
        <p:spPr bwMode="auto">
          <a:xfrm flipH="1">
            <a:off x="762000" y="4298950"/>
            <a:ext cx="381000" cy="0"/>
          </a:xfrm>
          <a:prstGeom prst="line">
            <a:avLst/>
          </a:prstGeom>
          <a:noFill/>
          <a:ln w="28575">
            <a:solidFill>
              <a:schemeClr val="tx1"/>
            </a:solidFill>
            <a:round/>
            <a:headEnd/>
            <a:tailEnd/>
          </a:ln>
        </p:spPr>
        <p:txBody>
          <a:bodyPr wrap="none" anchor="ctr"/>
          <a:lstStyle/>
          <a:p>
            <a:endParaRPr lang="en-US"/>
          </a:p>
        </p:txBody>
      </p:sp>
      <p:sp>
        <p:nvSpPr>
          <p:cNvPr id="26654" name="Line 35"/>
          <p:cNvSpPr>
            <a:spLocks noChangeShapeType="1"/>
          </p:cNvSpPr>
          <p:nvPr/>
        </p:nvSpPr>
        <p:spPr bwMode="auto">
          <a:xfrm flipV="1">
            <a:off x="762000" y="2927350"/>
            <a:ext cx="0" cy="1371600"/>
          </a:xfrm>
          <a:prstGeom prst="line">
            <a:avLst/>
          </a:prstGeom>
          <a:noFill/>
          <a:ln w="28575">
            <a:solidFill>
              <a:schemeClr val="tx1"/>
            </a:solidFill>
            <a:round/>
            <a:headEnd/>
            <a:tailEnd/>
          </a:ln>
        </p:spPr>
        <p:txBody>
          <a:bodyPr wrap="none" anchor="ctr"/>
          <a:lstStyle/>
          <a:p>
            <a:endParaRPr lang="en-US"/>
          </a:p>
        </p:txBody>
      </p:sp>
      <p:sp>
        <p:nvSpPr>
          <p:cNvPr id="26655" name="Line 36"/>
          <p:cNvSpPr>
            <a:spLocks noChangeShapeType="1"/>
          </p:cNvSpPr>
          <p:nvPr/>
        </p:nvSpPr>
        <p:spPr bwMode="auto">
          <a:xfrm>
            <a:off x="762000" y="2927350"/>
            <a:ext cx="381000" cy="0"/>
          </a:xfrm>
          <a:prstGeom prst="line">
            <a:avLst/>
          </a:prstGeom>
          <a:noFill/>
          <a:ln w="28575">
            <a:solidFill>
              <a:schemeClr val="tx1"/>
            </a:solidFill>
            <a:round/>
            <a:headEnd/>
            <a:tailEnd type="triangle" w="med" len="med"/>
          </a:ln>
        </p:spPr>
        <p:txBody>
          <a:bodyPr wrap="none" anchor="ctr"/>
          <a:lstStyle/>
          <a:p>
            <a:endParaRPr lang="en-US"/>
          </a:p>
        </p:txBody>
      </p:sp>
      <p:sp>
        <p:nvSpPr>
          <p:cNvPr id="2507813" name="Line 37"/>
          <p:cNvSpPr>
            <a:spLocks noChangeShapeType="1"/>
          </p:cNvSpPr>
          <p:nvPr/>
        </p:nvSpPr>
        <p:spPr bwMode="auto">
          <a:xfrm>
            <a:off x="1524000" y="2911475"/>
            <a:ext cx="762000"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3" name="Group 38"/>
          <p:cNvGrpSpPr>
            <a:grpSpLocks/>
          </p:cNvGrpSpPr>
          <p:nvPr/>
        </p:nvGrpSpPr>
        <p:grpSpPr bwMode="auto">
          <a:xfrm>
            <a:off x="2678113" y="2378075"/>
            <a:ext cx="1711325" cy="2595563"/>
            <a:chOff x="1687" y="1198"/>
            <a:chExt cx="1078" cy="1635"/>
          </a:xfrm>
        </p:grpSpPr>
        <p:sp>
          <p:nvSpPr>
            <p:cNvPr id="26680" name="Text Box 39"/>
            <p:cNvSpPr txBox="1">
              <a:spLocks noChangeArrowheads="1"/>
            </p:cNvSpPr>
            <p:nvPr/>
          </p:nvSpPr>
          <p:spPr bwMode="auto">
            <a:xfrm>
              <a:off x="2110" y="1683"/>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3</a:t>
              </a:r>
              <a:endParaRPr lang="en-US" sz="2000"/>
            </a:p>
          </p:txBody>
        </p:sp>
        <p:sp>
          <p:nvSpPr>
            <p:cNvPr id="26681" name="Text Box 40"/>
            <p:cNvSpPr txBox="1">
              <a:spLocks noChangeArrowheads="1"/>
            </p:cNvSpPr>
            <p:nvPr/>
          </p:nvSpPr>
          <p:spPr bwMode="auto">
            <a:xfrm>
              <a:off x="2097" y="1438"/>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1</a:t>
              </a:r>
              <a:endParaRPr lang="en-US" sz="2000"/>
            </a:p>
          </p:txBody>
        </p:sp>
        <p:sp>
          <p:nvSpPr>
            <p:cNvPr id="26682" name="Text Box 41"/>
            <p:cNvSpPr txBox="1">
              <a:spLocks noChangeArrowheads="1"/>
            </p:cNvSpPr>
            <p:nvPr/>
          </p:nvSpPr>
          <p:spPr bwMode="auto">
            <a:xfrm>
              <a:off x="2114" y="1198"/>
              <a:ext cx="196" cy="250"/>
            </a:xfrm>
            <a:prstGeom prst="rect">
              <a:avLst/>
            </a:prstGeom>
            <a:noFill/>
            <a:ln w="28575">
              <a:noFill/>
              <a:miter lim="800000"/>
              <a:headEnd/>
              <a:tailEnd/>
            </a:ln>
          </p:spPr>
          <p:txBody>
            <a:bodyPr wrap="none" anchor="ctr">
              <a:spAutoFit/>
            </a:bodyPr>
            <a:lstStyle/>
            <a:p>
              <a:pPr algn="ctr"/>
              <a:r>
                <a:rPr lang="en-US" sz="2000">
                  <a:solidFill>
                    <a:schemeClr val="accent2"/>
                  </a:solidFill>
                </a:rPr>
                <a:t>x</a:t>
              </a:r>
              <a:endParaRPr lang="en-US" sz="2000"/>
            </a:p>
          </p:txBody>
        </p:sp>
        <p:sp>
          <p:nvSpPr>
            <p:cNvPr id="26683" name="Text Box 42"/>
            <p:cNvSpPr txBox="1">
              <a:spLocks noChangeArrowheads="1"/>
            </p:cNvSpPr>
            <p:nvPr/>
          </p:nvSpPr>
          <p:spPr bwMode="auto">
            <a:xfrm>
              <a:off x="1687" y="2581"/>
              <a:ext cx="1078" cy="252"/>
            </a:xfrm>
            <a:prstGeom prst="rect">
              <a:avLst/>
            </a:prstGeom>
            <a:noFill/>
            <a:ln w="28575">
              <a:noFill/>
              <a:miter lim="800000"/>
              <a:headEnd/>
              <a:tailEnd/>
            </a:ln>
          </p:spPr>
          <p:txBody>
            <a:bodyPr wrap="none" anchor="ctr">
              <a:spAutoFit/>
            </a:bodyPr>
            <a:lstStyle/>
            <a:p>
              <a:pPr algn="ctr"/>
              <a:r>
                <a:rPr lang="en-US" sz="2000">
                  <a:solidFill>
                    <a:schemeClr val="accent2"/>
                  </a:solidFill>
                </a:rPr>
                <a:t>slti $3, $1, 17</a:t>
              </a:r>
            </a:p>
          </p:txBody>
        </p:sp>
      </p:grpSp>
      <p:sp>
        <p:nvSpPr>
          <p:cNvPr id="2507819" name="Line 43"/>
          <p:cNvSpPr>
            <a:spLocks noChangeShapeType="1"/>
          </p:cNvSpPr>
          <p:nvPr/>
        </p:nvSpPr>
        <p:spPr bwMode="auto">
          <a:xfrm>
            <a:off x="6800850" y="3076575"/>
            <a:ext cx="1352550"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4" name="Group 44"/>
          <p:cNvGrpSpPr>
            <a:grpSpLocks/>
          </p:cNvGrpSpPr>
          <p:nvPr/>
        </p:nvGrpSpPr>
        <p:grpSpPr bwMode="auto">
          <a:xfrm>
            <a:off x="6011863" y="1908175"/>
            <a:ext cx="1406525" cy="1162050"/>
            <a:chOff x="3787" y="902"/>
            <a:chExt cx="886" cy="732"/>
          </a:xfrm>
        </p:grpSpPr>
        <p:sp>
          <p:nvSpPr>
            <p:cNvPr id="26678" name="Text Box 45"/>
            <p:cNvSpPr txBox="1">
              <a:spLocks noChangeArrowheads="1"/>
            </p:cNvSpPr>
            <p:nvPr/>
          </p:nvSpPr>
          <p:spPr bwMode="auto">
            <a:xfrm>
              <a:off x="3787" y="902"/>
              <a:ext cx="886"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reg[1]&lt;17?</a:t>
              </a:r>
              <a:endParaRPr lang="en-US" sz="2000"/>
            </a:p>
          </p:txBody>
        </p:sp>
        <p:sp>
          <p:nvSpPr>
            <p:cNvPr id="26679" name="Line 46"/>
            <p:cNvSpPr>
              <a:spLocks noChangeShapeType="1"/>
            </p:cNvSpPr>
            <p:nvPr/>
          </p:nvSpPr>
          <p:spPr bwMode="auto">
            <a:xfrm>
              <a:off x="4044" y="1634"/>
              <a:ext cx="240" cy="0"/>
            </a:xfrm>
            <a:prstGeom prst="line">
              <a:avLst/>
            </a:prstGeom>
            <a:noFill/>
            <a:ln w="38100">
              <a:solidFill>
                <a:schemeClr val="accent2"/>
              </a:solidFill>
              <a:round/>
              <a:headEnd/>
              <a:tailEnd type="triangle" w="med" len="med"/>
            </a:ln>
          </p:spPr>
          <p:txBody>
            <a:bodyPr wrap="none" anchor="ctr"/>
            <a:lstStyle/>
            <a:p>
              <a:endParaRPr lang="en-US"/>
            </a:p>
          </p:txBody>
        </p:sp>
      </p:grpSp>
      <p:grpSp>
        <p:nvGrpSpPr>
          <p:cNvPr id="5" name="Group 47"/>
          <p:cNvGrpSpPr>
            <a:grpSpLocks/>
          </p:cNvGrpSpPr>
          <p:nvPr/>
        </p:nvGrpSpPr>
        <p:grpSpPr bwMode="auto">
          <a:xfrm>
            <a:off x="3352800" y="2152650"/>
            <a:ext cx="2287588" cy="2073275"/>
            <a:chOff x="2112" y="1056"/>
            <a:chExt cx="1441" cy="1306"/>
          </a:xfrm>
        </p:grpSpPr>
        <p:sp>
          <p:nvSpPr>
            <p:cNvPr id="26672" name="Line 48"/>
            <p:cNvSpPr>
              <a:spLocks noChangeShapeType="1"/>
            </p:cNvSpPr>
            <p:nvPr/>
          </p:nvSpPr>
          <p:spPr bwMode="auto">
            <a:xfrm>
              <a:off x="2112" y="1680"/>
              <a:ext cx="336" cy="0"/>
            </a:xfrm>
            <a:prstGeom prst="line">
              <a:avLst/>
            </a:prstGeom>
            <a:noFill/>
            <a:ln w="38100">
              <a:solidFill>
                <a:schemeClr val="accent2"/>
              </a:solidFill>
              <a:round/>
              <a:headEnd/>
              <a:tailEnd type="triangle" w="med" len="med"/>
            </a:ln>
          </p:spPr>
          <p:txBody>
            <a:bodyPr wrap="none" anchor="ctr"/>
            <a:lstStyle/>
            <a:p>
              <a:endParaRPr lang="en-US"/>
            </a:p>
          </p:txBody>
        </p:sp>
        <p:sp>
          <p:nvSpPr>
            <p:cNvPr id="26673" name="Line 49"/>
            <p:cNvSpPr>
              <a:spLocks noChangeShapeType="1"/>
            </p:cNvSpPr>
            <p:nvPr/>
          </p:nvSpPr>
          <p:spPr bwMode="auto">
            <a:xfrm>
              <a:off x="2112" y="2112"/>
              <a:ext cx="1344" cy="0"/>
            </a:xfrm>
            <a:prstGeom prst="line">
              <a:avLst/>
            </a:prstGeom>
            <a:noFill/>
            <a:ln w="38100">
              <a:solidFill>
                <a:schemeClr val="accent2"/>
              </a:solidFill>
              <a:round/>
              <a:headEnd/>
              <a:tailEnd type="triangle" w="med" len="med"/>
            </a:ln>
          </p:spPr>
          <p:txBody>
            <a:bodyPr wrap="none" anchor="ctr"/>
            <a:lstStyle/>
            <a:p>
              <a:endParaRPr lang="en-US"/>
            </a:p>
          </p:txBody>
        </p:sp>
        <p:sp>
          <p:nvSpPr>
            <p:cNvPr id="26674" name="Line 50"/>
            <p:cNvSpPr>
              <a:spLocks noChangeShapeType="1"/>
            </p:cNvSpPr>
            <p:nvPr/>
          </p:nvSpPr>
          <p:spPr bwMode="auto">
            <a:xfrm>
              <a:off x="3072" y="1359"/>
              <a:ext cx="413" cy="0"/>
            </a:xfrm>
            <a:prstGeom prst="line">
              <a:avLst/>
            </a:prstGeom>
            <a:noFill/>
            <a:ln w="38100">
              <a:solidFill>
                <a:schemeClr val="accent2"/>
              </a:solidFill>
              <a:round/>
              <a:headEnd/>
              <a:tailEnd type="triangle" w="med" len="med"/>
            </a:ln>
          </p:spPr>
          <p:txBody>
            <a:bodyPr wrap="none" anchor="ctr"/>
            <a:lstStyle/>
            <a:p>
              <a:endParaRPr lang="en-US"/>
            </a:p>
          </p:txBody>
        </p:sp>
        <p:sp>
          <p:nvSpPr>
            <p:cNvPr id="26675" name="Text Box 51"/>
            <p:cNvSpPr txBox="1">
              <a:spLocks noChangeArrowheads="1"/>
            </p:cNvSpPr>
            <p:nvPr/>
          </p:nvSpPr>
          <p:spPr bwMode="auto">
            <a:xfrm>
              <a:off x="2640" y="2112"/>
              <a:ext cx="294" cy="250"/>
            </a:xfrm>
            <a:prstGeom prst="rect">
              <a:avLst/>
            </a:prstGeom>
            <a:noFill/>
            <a:ln w="28575">
              <a:noFill/>
              <a:miter lim="800000"/>
              <a:headEnd/>
              <a:tailEnd/>
            </a:ln>
          </p:spPr>
          <p:txBody>
            <a:bodyPr wrap="none" anchor="ctr">
              <a:spAutoFit/>
            </a:bodyPr>
            <a:lstStyle/>
            <a:p>
              <a:pPr algn="ctr"/>
              <a:r>
                <a:rPr lang="en-US" sz="2000">
                  <a:solidFill>
                    <a:schemeClr val="accent2"/>
                  </a:solidFill>
                </a:rPr>
                <a:t>17</a:t>
              </a:r>
              <a:endParaRPr lang="en-US" sz="2000"/>
            </a:p>
          </p:txBody>
        </p:sp>
        <p:sp>
          <p:nvSpPr>
            <p:cNvPr id="26676" name="Text Box 52"/>
            <p:cNvSpPr txBox="1">
              <a:spLocks noChangeArrowheads="1"/>
            </p:cNvSpPr>
            <p:nvPr/>
          </p:nvSpPr>
          <p:spPr bwMode="auto">
            <a:xfrm>
              <a:off x="3028" y="1056"/>
              <a:ext cx="525"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a:t>
              </a:r>
              <a:endParaRPr lang="en-US" sz="2000"/>
            </a:p>
          </p:txBody>
        </p:sp>
        <p:sp>
          <p:nvSpPr>
            <p:cNvPr id="26677" name="Line 53"/>
            <p:cNvSpPr>
              <a:spLocks noChangeShapeType="1"/>
            </p:cNvSpPr>
            <p:nvPr/>
          </p:nvSpPr>
          <p:spPr bwMode="auto">
            <a:xfrm>
              <a:off x="2112" y="1872"/>
              <a:ext cx="336" cy="0"/>
            </a:xfrm>
            <a:prstGeom prst="line">
              <a:avLst/>
            </a:prstGeom>
            <a:noFill/>
            <a:ln w="38100">
              <a:solidFill>
                <a:schemeClr val="accent2"/>
              </a:solidFill>
              <a:round/>
              <a:headEnd/>
              <a:tailEnd type="triangle" w="med" len="med"/>
            </a:ln>
          </p:spPr>
          <p:txBody>
            <a:bodyPr wrap="none" anchor="ctr"/>
            <a:lstStyle/>
            <a:p>
              <a:endParaRPr lang="en-US"/>
            </a:p>
          </p:txBody>
        </p:sp>
      </p:grpSp>
      <p:sp>
        <p:nvSpPr>
          <p:cNvPr id="2507830" name="Freeform 54"/>
          <p:cNvSpPr>
            <a:spLocks/>
          </p:cNvSpPr>
          <p:nvPr/>
        </p:nvSpPr>
        <p:spPr bwMode="auto">
          <a:xfrm>
            <a:off x="4191000" y="1771650"/>
            <a:ext cx="3962400" cy="1295400"/>
          </a:xfrm>
          <a:custGeom>
            <a:avLst/>
            <a:gdLst>
              <a:gd name="T0" fmla="*/ 2496 w 2496"/>
              <a:gd name="T1" fmla="*/ 816 h 816"/>
              <a:gd name="T2" fmla="*/ 2496 w 2496"/>
              <a:gd name="T3" fmla="*/ 0 h 816"/>
              <a:gd name="T4" fmla="*/ 0 w 2496"/>
              <a:gd name="T5" fmla="*/ 0 h 816"/>
              <a:gd name="T6" fmla="*/ 0 w 2496"/>
              <a:gd name="T7" fmla="*/ 336 h 816"/>
              <a:gd name="T8" fmla="*/ 0 60000 65536"/>
              <a:gd name="T9" fmla="*/ 0 60000 65536"/>
              <a:gd name="T10" fmla="*/ 0 60000 65536"/>
              <a:gd name="T11" fmla="*/ 0 60000 65536"/>
              <a:gd name="T12" fmla="*/ 0 w 2496"/>
              <a:gd name="T13" fmla="*/ 0 h 816"/>
              <a:gd name="T14" fmla="*/ 2496 w 2496"/>
              <a:gd name="T15" fmla="*/ 816 h 816"/>
            </a:gdLst>
            <a:ahLst/>
            <a:cxnLst>
              <a:cxn ang="T8">
                <a:pos x="T0" y="T1"/>
              </a:cxn>
              <a:cxn ang="T9">
                <a:pos x="T2" y="T3"/>
              </a:cxn>
              <a:cxn ang="T10">
                <a:pos x="T4" y="T5"/>
              </a:cxn>
              <a:cxn ang="T11">
                <a:pos x="T6" y="T7"/>
              </a:cxn>
            </a:cxnLst>
            <a:rect l="T12" t="T13" r="T14" b="T15"/>
            <a:pathLst>
              <a:path w="2496" h="816">
                <a:moveTo>
                  <a:pt x="2496" y="816"/>
                </a:moveTo>
                <a:lnTo>
                  <a:pt x="2496" y="0"/>
                </a:lnTo>
                <a:lnTo>
                  <a:pt x="0" y="0"/>
                </a:lnTo>
                <a:lnTo>
                  <a:pt x="0" y="336"/>
                </a:lnTo>
              </a:path>
            </a:pathLst>
          </a:custGeom>
          <a:noFill/>
          <a:ln w="38100">
            <a:solidFill>
              <a:schemeClr val="accent2"/>
            </a:solidFill>
            <a:round/>
            <a:headEnd/>
            <a:tailEnd type="triangle" w="med" len="med"/>
          </a:ln>
        </p:spPr>
        <p:txBody>
          <a:bodyPr wrap="none" anchor="ctr"/>
          <a:lstStyle/>
          <a:p>
            <a:endParaRPr lang="en-US"/>
          </a:p>
        </p:txBody>
      </p:sp>
      <p:grpSp>
        <p:nvGrpSpPr>
          <p:cNvPr id="6" name="Group 55"/>
          <p:cNvGrpSpPr>
            <a:grpSpLocks/>
          </p:cNvGrpSpPr>
          <p:nvPr/>
        </p:nvGrpSpPr>
        <p:grpSpPr bwMode="auto">
          <a:xfrm>
            <a:off x="1524000" y="2935288"/>
            <a:ext cx="381000" cy="1363662"/>
            <a:chOff x="960" y="1549"/>
            <a:chExt cx="240" cy="859"/>
          </a:xfrm>
        </p:grpSpPr>
        <p:sp>
          <p:nvSpPr>
            <p:cNvPr id="26670" name="Line 56"/>
            <p:cNvSpPr>
              <a:spLocks noChangeShapeType="1"/>
            </p:cNvSpPr>
            <p:nvPr/>
          </p:nvSpPr>
          <p:spPr bwMode="auto">
            <a:xfrm>
              <a:off x="1200" y="1549"/>
              <a:ext cx="0" cy="859"/>
            </a:xfrm>
            <a:prstGeom prst="line">
              <a:avLst/>
            </a:prstGeom>
            <a:noFill/>
            <a:ln w="38100">
              <a:solidFill>
                <a:schemeClr val="accent2"/>
              </a:solidFill>
              <a:round/>
              <a:headEnd/>
              <a:tailEnd/>
            </a:ln>
          </p:spPr>
          <p:txBody>
            <a:bodyPr wrap="none" anchor="ctr"/>
            <a:lstStyle/>
            <a:p>
              <a:endParaRPr lang="en-US"/>
            </a:p>
          </p:txBody>
        </p:sp>
        <p:sp>
          <p:nvSpPr>
            <p:cNvPr id="26671" name="Line 57"/>
            <p:cNvSpPr>
              <a:spLocks noChangeShapeType="1"/>
            </p:cNvSpPr>
            <p:nvPr/>
          </p:nvSpPr>
          <p:spPr bwMode="auto">
            <a:xfrm flipH="1">
              <a:off x="960" y="2400"/>
              <a:ext cx="240" cy="0"/>
            </a:xfrm>
            <a:prstGeom prst="line">
              <a:avLst/>
            </a:prstGeom>
            <a:noFill/>
            <a:ln w="38100">
              <a:solidFill>
                <a:schemeClr val="accent2"/>
              </a:solidFill>
              <a:round/>
              <a:headEnd/>
              <a:tailEnd type="triangle" w="med" len="med"/>
            </a:ln>
          </p:spPr>
          <p:txBody>
            <a:bodyPr wrap="none" anchor="ctr"/>
            <a:lstStyle/>
            <a:p>
              <a:endParaRPr lang="en-US"/>
            </a:p>
          </p:txBody>
        </p:sp>
      </p:grpSp>
      <p:grpSp>
        <p:nvGrpSpPr>
          <p:cNvPr id="7" name="Group 58"/>
          <p:cNvGrpSpPr>
            <a:grpSpLocks/>
          </p:cNvGrpSpPr>
          <p:nvPr/>
        </p:nvGrpSpPr>
        <p:grpSpPr bwMode="auto">
          <a:xfrm>
            <a:off x="762000" y="2911475"/>
            <a:ext cx="762000" cy="1374775"/>
            <a:chOff x="480" y="1534"/>
            <a:chExt cx="480" cy="866"/>
          </a:xfrm>
        </p:grpSpPr>
        <p:sp>
          <p:nvSpPr>
            <p:cNvPr id="26667" name="Line 59"/>
            <p:cNvSpPr>
              <a:spLocks noChangeShapeType="1"/>
            </p:cNvSpPr>
            <p:nvPr/>
          </p:nvSpPr>
          <p:spPr bwMode="auto">
            <a:xfrm flipH="1">
              <a:off x="480" y="2400"/>
              <a:ext cx="480" cy="0"/>
            </a:xfrm>
            <a:prstGeom prst="line">
              <a:avLst/>
            </a:prstGeom>
            <a:noFill/>
            <a:ln w="38100">
              <a:solidFill>
                <a:schemeClr val="accent2"/>
              </a:solidFill>
              <a:round/>
              <a:headEnd/>
              <a:tailEnd/>
            </a:ln>
          </p:spPr>
          <p:txBody>
            <a:bodyPr wrap="none" anchor="ctr"/>
            <a:lstStyle/>
            <a:p>
              <a:endParaRPr lang="en-US"/>
            </a:p>
          </p:txBody>
        </p:sp>
        <p:sp>
          <p:nvSpPr>
            <p:cNvPr id="26668" name="Line 60"/>
            <p:cNvSpPr>
              <a:spLocks noChangeShapeType="1"/>
            </p:cNvSpPr>
            <p:nvPr/>
          </p:nvSpPr>
          <p:spPr bwMode="auto">
            <a:xfrm flipV="1">
              <a:off x="480" y="1534"/>
              <a:ext cx="0" cy="866"/>
            </a:xfrm>
            <a:prstGeom prst="line">
              <a:avLst/>
            </a:prstGeom>
            <a:noFill/>
            <a:ln w="38100">
              <a:solidFill>
                <a:schemeClr val="accent2"/>
              </a:solidFill>
              <a:round/>
              <a:headEnd/>
              <a:tailEnd/>
            </a:ln>
          </p:spPr>
          <p:txBody>
            <a:bodyPr wrap="none" anchor="ctr"/>
            <a:lstStyle/>
            <a:p>
              <a:endParaRPr lang="en-US"/>
            </a:p>
          </p:txBody>
        </p:sp>
        <p:sp>
          <p:nvSpPr>
            <p:cNvPr id="26669" name="Line 61"/>
            <p:cNvSpPr>
              <a:spLocks noChangeShapeType="1"/>
            </p:cNvSpPr>
            <p:nvPr/>
          </p:nvSpPr>
          <p:spPr bwMode="auto">
            <a:xfrm>
              <a:off x="480" y="1534"/>
              <a:ext cx="240" cy="0"/>
            </a:xfrm>
            <a:prstGeom prst="line">
              <a:avLst/>
            </a:prstGeom>
            <a:noFill/>
            <a:ln w="38100">
              <a:solidFill>
                <a:schemeClr val="accent2"/>
              </a:solidFill>
              <a:round/>
              <a:headEnd/>
              <a:tailEnd type="triangle" w="med" len="med"/>
            </a:ln>
          </p:spPr>
          <p:txBody>
            <a:bodyPr wrap="none" anchor="ctr"/>
            <a:lstStyle/>
            <a:p>
              <a:endParaRPr lang="en-US"/>
            </a:p>
          </p:txBody>
        </p:sp>
      </p:grpSp>
      <p:sp>
        <p:nvSpPr>
          <p:cNvPr id="26664" name="Title 61"/>
          <p:cNvSpPr>
            <a:spLocks noGrp="1"/>
          </p:cNvSpPr>
          <p:nvPr>
            <p:ph type="title"/>
          </p:nvPr>
        </p:nvSpPr>
        <p:spPr/>
        <p:txBody>
          <a:bodyPr/>
          <a:lstStyle/>
          <a:p>
            <a:r>
              <a:rPr lang="en-US" smtClean="0">
                <a:ea typeface="ＭＳ Ｐゴシック" pitchFamily="34" charset="-128"/>
              </a:rPr>
              <a:t>Example: </a:t>
            </a:r>
            <a:r>
              <a:rPr lang="en-US" smtClean="0">
                <a:latin typeface="Courier New" pitchFamily="49" charset="0"/>
                <a:ea typeface="ＭＳ Ｐゴシック" pitchFamily="34" charset="-128"/>
              </a:rPr>
              <a:t>slti</a:t>
            </a:r>
            <a:r>
              <a:rPr lang="en-US" smtClean="0">
                <a:ea typeface="ＭＳ Ｐゴシック" pitchFamily="34" charset="-128"/>
              </a:rPr>
              <a:t> Instruction</a:t>
            </a:r>
          </a:p>
        </p:txBody>
      </p:sp>
      <p:sp>
        <p:nvSpPr>
          <p:cNvPr id="26665" name="Text Box 3"/>
          <p:cNvSpPr txBox="1">
            <a:spLocks noChangeArrowheads="1"/>
          </p:cNvSpPr>
          <p:nvPr/>
        </p:nvSpPr>
        <p:spPr bwMode="auto">
          <a:xfrm rot="-5400000">
            <a:off x="1089819" y="2713832"/>
            <a:ext cx="501650" cy="366712"/>
          </a:xfrm>
          <a:prstGeom prst="rect">
            <a:avLst/>
          </a:prstGeom>
          <a:noFill/>
          <a:ln w="28575">
            <a:noFill/>
            <a:miter lim="800000"/>
            <a:headEnd/>
            <a:tailEnd/>
          </a:ln>
        </p:spPr>
        <p:txBody>
          <a:bodyPr wrap="none" anchor="ctr">
            <a:spAutoFit/>
          </a:bodyPr>
          <a:lstStyle/>
          <a:p>
            <a:pPr algn="ctr"/>
            <a:r>
              <a:rPr lang="en-US" sz="1800">
                <a:solidFill>
                  <a:srgbClr val="000000"/>
                </a:solidFill>
              </a:rPr>
              <a:t>PC</a:t>
            </a:r>
          </a:p>
        </p:txBody>
      </p:sp>
      <p:cxnSp>
        <p:nvCxnSpPr>
          <p:cNvPr id="63" name="Straight Connector 62"/>
          <p:cNvCxnSpPr>
            <a:cxnSpLocks noChangeShapeType="1"/>
          </p:cNvCxnSpPr>
          <p:nvPr/>
        </p:nvCxnSpPr>
        <p:spPr bwMode="auto">
          <a:xfrm rot="16200000" flipH="1">
            <a:off x="6207125" y="2644775"/>
            <a:ext cx="669925" cy="22225"/>
          </a:xfrm>
          <a:prstGeom prst="line">
            <a:avLst/>
          </a:prstGeom>
          <a:noFill/>
          <a:ln w="34925">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7813"/>
                                        </p:tgtEl>
                                        <p:attrNameLst>
                                          <p:attrName>style.visibility</p:attrName>
                                        </p:attrNameLst>
                                      </p:cBhvr>
                                      <p:to>
                                        <p:strVal val="visible"/>
                                      </p:to>
                                    </p:set>
                                    <p:animEffect transition="in" filter="wipe(left)">
                                      <p:cBhvr>
                                        <p:cTn id="7" dur="500"/>
                                        <p:tgtEl>
                                          <p:spTgt spid="25078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par>
                                <p:cTn id="28" presetID="1" presetClass="entr" presetSubtype="0" fill="hold" nodeType="withEffect">
                                  <p:stCondLst>
                                    <p:cond delay="0"/>
                                  </p:stCondLst>
                                  <p:childTnLst>
                                    <p:set>
                                      <p:cBhvr>
                                        <p:cTn id="29" dur="1" fill="hold">
                                          <p:stCondLst>
                                            <p:cond delay="0"/>
                                          </p:stCondLst>
                                        </p:cTn>
                                        <p:tgtEl>
                                          <p:spTgt spid="6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507819"/>
                                        </p:tgtEl>
                                        <p:attrNameLst>
                                          <p:attrName>style.visibility</p:attrName>
                                        </p:attrNameLst>
                                      </p:cBhvr>
                                      <p:to>
                                        <p:strVal val="visible"/>
                                      </p:to>
                                    </p:set>
                                    <p:animEffect transition="in" filter="wipe(left)">
                                      <p:cBhvr>
                                        <p:cTn id="34" dur="500"/>
                                        <p:tgtEl>
                                          <p:spTgt spid="25078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2507830"/>
                                        </p:tgtEl>
                                        <p:attrNameLst>
                                          <p:attrName>style.visibility</p:attrName>
                                        </p:attrNameLst>
                                      </p:cBhvr>
                                      <p:to>
                                        <p:strVal val="visible"/>
                                      </p:to>
                                    </p:set>
                                    <p:animEffect transition="in" filter="wipe(right)">
                                      <p:cBhvr>
                                        <p:cTn id="39" dur="500"/>
                                        <p:tgtEl>
                                          <p:spTgt spid="250783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7813" grpId="0" animBg="1"/>
      <p:bldP spid="2507819" grpId="0" animBg="1"/>
      <p:bldP spid="250783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04800" y="1400175"/>
            <a:ext cx="8324850" cy="4953000"/>
          </a:xfrm>
        </p:spPr>
        <p:txBody>
          <a:bodyPr/>
          <a:lstStyle/>
          <a:p>
            <a:r>
              <a:rPr lang="en-US" dirty="0" smtClean="0">
                <a:latin typeface="Courier New" pitchFamily="49" charset="0"/>
                <a:ea typeface="ＭＳ Ｐゴシック" pitchFamily="34" charset="-128"/>
              </a:rPr>
              <a:t>sw   $3, 17($1)</a:t>
            </a:r>
            <a:endParaRPr lang="en-US" dirty="0" smtClean="0">
              <a:ea typeface="ＭＳ Ｐゴシック" pitchFamily="34" charset="-128"/>
            </a:endParaRPr>
          </a:p>
          <a:p>
            <a:pPr lvl="1"/>
            <a:r>
              <a:rPr lang="en-US" dirty="0" smtClean="0">
                <a:ea typeface="ＭＳ Ｐゴシック" pitchFamily="34" charset="-128"/>
              </a:rPr>
              <a:t>Stage 1: fetch this instruction, inc. PC</a:t>
            </a:r>
          </a:p>
          <a:p>
            <a:pPr lvl="1"/>
            <a:r>
              <a:rPr lang="en-US" dirty="0" smtClean="0">
                <a:ea typeface="ＭＳ Ｐゴシック" pitchFamily="34" charset="-128"/>
              </a:rPr>
              <a:t>Stage 2: decode to find it’s a </a:t>
            </a:r>
            <a:r>
              <a:rPr lang="en-US" dirty="0" smtClean="0">
                <a:latin typeface="Courier New" pitchFamily="49" charset="0"/>
                <a:ea typeface="ＭＳ Ｐゴシック" pitchFamily="34" charset="-128"/>
                <a:cs typeface="Courier New" pitchFamily="49" charset="0"/>
              </a:rPr>
              <a:t>sw</a:t>
            </a:r>
            <a:r>
              <a:rPr lang="en-US" dirty="0" smtClean="0">
                <a:ea typeface="ＭＳ Ｐゴシック" pitchFamily="34" charset="-128"/>
              </a:rPr>
              <a:t>, then read registers </a:t>
            </a:r>
            <a:r>
              <a:rPr lang="en-US" dirty="0" smtClean="0">
                <a:latin typeface="Courier New" pitchFamily="49" charset="0"/>
                <a:ea typeface="ＭＳ Ｐゴシック" pitchFamily="34" charset="-128"/>
                <a:cs typeface="Courier New" pitchFamily="49" charset="0"/>
              </a:rPr>
              <a:t>$1</a:t>
            </a:r>
            <a:r>
              <a:rPr lang="en-US" dirty="0" smtClean="0">
                <a:ea typeface="ＭＳ Ｐゴシック" pitchFamily="34" charset="-128"/>
              </a:rPr>
              <a:t> and </a:t>
            </a:r>
            <a:r>
              <a:rPr lang="en-US" dirty="0" smtClean="0">
                <a:latin typeface="Courier New" pitchFamily="49" charset="0"/>
                <a:ea typeface="ＭＳ Ｐゴシック" pitchFamily="34" charset="-128"/>
                <a:cs typeface="Courier New" pitchFamily="49" charset="0"/>
              </a:rPr>
              <a:t>$3</a:t>
            </a:r>
          </a:p>
          <a:p>
            <a:pPr lvl="1"/>
            <a:r>
              <a:rPr lang="en-US" dirty="0" smtClean="0">
                <a:ea typeface="ＭＳ Ｐゴシック" pitchFamily="34" charset="-128"/>
              </a:rPr>
              <a:t>Stage 3: add </a:t>
            </a:r>
            <a:r>
              <a:rPr lang="en-US" dirty="0" smtClean="0">
                <a:latin typeface="Courier New" pitchFamily="49" charset="0"/>
                <a:ea typeface="ＭＳ Ｐゴシック" pitchFamily="34" charset="-128"/>
                <a:cs typeface="Courier New" pitchFamily="49" charset="0"/>
              </a:rPr>
              <a:t>17</a:t>
            </a:r>
            <a:r>
              <a:rPr lang="en-US" dirty="0" smtClean="0">
                <a:ea typeface="ＭＳ Ｐゴシック" pitchFamily="34" charset="-128"/>
              </a:rPr>
              <a:t> to value in register </a:t>
            </a:r>
            <a:r>
              <a:rPr lang="en-US" dirty="0" smtClean="0">
                <a:latin typeface="Courier New" pitchFamily="49" charset="0"/>
                <a:ea typeface="ＭＳ Ｐゴシック" pitchFamily="34" charset="-128"/>
                <a:cs typeface="Courier New" pitchFamily="49" charset="0"/>
              </a:rPr>
              <a:t>$1</a:t>
            </a:r>
            <a:r>
              <a:rPr lang="en-US" dirty="0" smtClean="0">
                <a:ea typeface="ＭＳ Ｐゴシック" pitchFamily="34" charset="-128"/>
              </a:rPr>
              <a:t> (retrieved in Stage 2)</a:t>
            </a:r>
          </a:p>
          <a:p>
            <a:pPr lvl="1"/>
            <a:r>
              <a:rPr lang="en-US" dirty="0" smtClean="0">
                <a:ea typeface="ＭＳ Ｐゴシック" pitchFamily="34" charset="-128"/>
              </a:rPr>
              <a:t>Stage 4: write value in register </a:t>
            </a:r>
            <a:r>
              <a:rPr lang="en-US" dirty="0" smtClean="0">
                <a:latin typeface="Courier New" pitchFamily="49" charset="0"/>
                <a:ea typeface="ＭＳ Ｐゴシック" pitchFamily="34" charset="-128"/>
                <a:cs typeface="Courier New" pitchFamily="49" charset="0"/>
              </a:rPr>
              <a:t>$3</a:t>
            </a:r>
            <a:r>
              <a:rPr lang="en-US" dirty="0" smtClean="0">
                <a:ea typeface="ＭＳ Ｐゴシック" pitchFamily="34" charset="-128"/>
              </a:rPr>
              <a:t> (retrieved in Stage 2) into memory address computed in Stage 3</a:t>
            </a:r>
          </a:p>
          <a:p>
            <a:pPr lvl="1"/>
            <a:r>
              <a:rPr lang="en-US" dirty="0" smtClean="0">
                <a:ea typeface="ＭＳ Ｐゴシック" pitchFamily="34" charset="-128"/>
              </a:rPr>
              <a:t>Stage 5: idle (nothing to write into a register)</a:t>
            </a:r>
          </a:p>
        </p:txBody>
      </p:sp>
      <p:sp>
        <p:nvSpPr>
          <p:cNvPr id="28675" name="Title 3"/>
          <p:cNvSpPr>
            <a:spLocks noGrp="1"/>
          </p:cNvSpPr>
          <p:nvPr>
            <p:ph type="title"/>
          </p:nvPr>
        </p:nvSpPr>
        <p:spPr/>
        <p:txBody>
          <a:bodyPr/>
          <a:lstStyle/>
          <a:p>
            <a:r>
              <a:rPr lang="en-US" dirty="0" err="1" smtClean="0">
                <a:ea typeface="ＭＳ Ｐゴシック" pitchFamily="34" charset="-128"/>
              </a:rPr>
              <a:t>Datapath</a:t>
            </a:r>
            <a:r>
              <a:rPr lang="en-US" dirty="0" smtClean="0">
                <a:ea typeface="ＭＳ Ｐゴシック" pitchFamily="34" charset="-128"/>
              </a:rPr>
              <a:t> Walkthroughs (3/3)</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143000" y="2622550"/>
            <a:ext cx="381000" cy="1295400"/>
          </a:xfrm>
          <a:prstGeom prst="rect">
            <a:avLst/>
          </a:prstGeom>
          <a:solidFill>
            <a:srgbClr val="CAD7FE"/>
          </a:solidFill>
          <a:ln w="28575">
            <a:solidFill>
              <a:schemeClr val="tx1"/>
            </a:solidFill>
            <a:miter lim="800000"/>
            <a:headEnd/>
            <a:tailEnd/>
          </a:ln>
        </p:spPr>
        <p:txBody>
          <a:bodyPr wrap="none" anchor="ctr"/>
          <a:lstStyle/>
          <a:p>
            <a:endParaRPr lang="en-US"/>
          </a:p>
        </p:txBody>
      </p:sp>
      <p:sp>
        <p:nvSpPr>
          <p:cNvPr id="30723" name="Rectangle 5"/>
          <p:cNvSpPr>
            <a:spLocks noChangeArrowheads="1"/>
          </p:cNvSpPr>
          <p:nvPr/>
        </p:nvSpPr>
        <p:spPr bwMode="auto">
          <a:xfrm rot="-5400000">
            <a:off x="1828800" y="2927350"/>
            <a:ext cx="1981200" cy="1066800"/>
          </a:xfrm>
          <a:prstGeom prst="rect">
            <a:avLst/>
          </a:prstGeom>
          <a:solidFill>
            <a:srgbClr val="CAD7FE"/>
          </a:solidFill>
          <a:ln w="28575">
            <a:solidFill>
              <a:schemeClr val="tx1"/>
            </a:solidFill>
            <a:miter lim="800000"/>
            <a:headEnd/>
            <a:tailEnd/>
          </a:ln>
        </p:spPr>
        <p:txBody>
          <a:bodyPr wrap="none" anchor="ctr"/>
          <a:lstStyle/>
          <a:p>
            <a:pPr algn="ctr"/>
            <a:r>
              <a:rPr lang="en-US" sz="2000">
                <a:solidFill>
                  <a:srgbClr val="000000"/>
                </a:solidFill>
              </a:rPr>
              <a:t>instruction</a:t>
            </a:r>
          </a:p>
          <a:p>
            <a:pPr algn="ctr"/>
            <a:r>
              <a:rPr lang="en-US" sz="2000">
                <a:solidFill>
                  <a:srgbClr val="000000"/>
                </a:solidFill>
              </a:rPr>
              <a:t>memory</a:t>
            </a:r>
          </a:p>
        </p:txBody>
      </p:sp>
      <p:sp>
        <p:nvSpPr>
          <p:cNvPr id="30724" name="AutoShape 6"/>
          <p:cNvSpPr>
            <a:spLocks noChangeArrowheads="1"/>
          </p:cNvSpPr>
          <p:nvPr/>
        </p:nvSpPr>
        <p:spPr bwMode="auto">
          <a:xfrm>
            <a:off x="1752600" y="4194175"/>
            <a:ext cx="366713" cy="549275"/>
          </a:xfrm>
          <a:prstGeom prst="roundRect">
            <a:avLst>
              <a:gd name="adj" fmla="val 16667"/>
            </a:avLst>
          </a:prstGeom>
          <a:solidFill>
            <a:srgbClr val="CAD7FE"/>
          </a:solidFill>
          <a:ln w="28575">
            <a:solidFill>
              <a:schemeClr val="tx1"/>
            </a:solidFill>
            <a:round/>
            <a:headEnd/>
            <a:tailEnd/>
          </a:ln>
        </p:spPr>
        <p:txBody>
          <a:bodyPr wrap="none" anchor="ctr"/>
          <a:lstStyle/>
          <a:p>
            <a:pPr algn="ctr"/>
            <a:r>
              <a:rPr lang="en-US" sz="2000">
                <a:solidFill>
                  <a:srgbClr val="000000"/>
                </a:solidFill>
              </a:rPr>
              <a:t>+4</a:t>
            </a:r>
          </a:p>
        </p:txBody>
      </p:sp>
      <p:sp>
        <p:nvSpPr>
          <p:cNvPr id="30725" name="Line 7"/>
          <p:cNvSpPr>
            <a:spLocks noChangeShapeType="1"/>
          </p:cNvSpPr>
          <p:nvPr/>
        </p:nvSpPr>
        <p:spPr bwMode="auto">
          <a:xfrm>
            <a:off x="1524000" y="3232150"/>
            <a:ext cx="762000" cy="0"/>
          </a:xfrm>
          <a:prstGeom prst="line">
            <a:avLst/>
          </a:prstGeom>
          <a:noFill/>
          <a:ln w="28575">
            <a:solidFill>
              <a:schemeClr val="tx1"/>
            </a:solidFill>
            <a:round/>
            <a:headEnd/>
            <a:tailEnd type="triangle" w="med" len="med"/>
          </a:ln>
        </p:spPr>
        <p:txBody>
          <a:bodyPr wrap="none" anchor="ctr"/>
          <a:lstStyle/>
          <a:p>
            <a:endParaRPr lang="en-US"/>
          </a:p>
        </p:txBody>
      </p:sp>
      <p:sp>
        <p:nvSpPr>
          <p:cNvPr id="30726" name="Rectangle 8"/>
          <p:cNvSpPr>
            <a:spLocks noChangeArrowheads="1"/>
          </p:cNvSpPr>
          <p:nvPr/>
        </p:nvSpPr>
        <p:spPr bwMode="auto">
          <a:xfrm>
            <a:off x="3886200" y="2622550"/>
            <a:ext cx="990600" cy="1295400"/>
          </a:xfrm>
          <a:prstGeom prst="rect">
            <a:avLst/>
          </a:prstGeom>
          <a:solidFill>
            <a:srgbClr val="CAD7FE"/>
          </a:solidFill>
          <a:ln w="28575">
            <a:solidFill>
              <a:schemeClr val="tx1"/>
            </a:solidFill>
            <a:miter lim="800000"/>
            <a:headEnd/>
            <a:tailEnd/>
          </a:ln>
        </p:spPr>
        <p:txBody>
          <a:bodyPr wrap="none" anchor="ctr"/>
          <a:lstStyle/>
          <a:p>
            <a:endParaRPr lang="en-US"/>
          </a:p>
        </p:txBody>
      </p:sp>
      <p:sp>
        <p:nvSpPr>
          <p:cNvPr id="30727" name="Line 9"/>
          <p:cNvSpPr>
            <a:spLocks noChangeShapeType="1"/>
          </p:cNvSpPr>
          <p:nvPr/>
        </p:nvSpPr>
        <p:spPr bwMode="auto">
          <a:xfrm>
            <a:off x="3352800" y="307975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30728" name="Line 10"/>
          <p:cNvSpPr>
            <a:spLocks noChangeShapeType="1"/>
          </p:cNvSpPr>
          <p:nvPr/>
        </p:nvSpPr>
        <p:spPr bwMode="auto">
          <a:xfrm>
            <a:off x="3352800" y="3452813"/>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30729" name="Line 11"/>
          <p:cNvSpPr>
            <a:spLocks noChangeShapeType="1"/>
          </p:cNvSpPr>
          <p:nvPr/>
        </p:nvSpPr>
        <p:spPr bwMode="auto">
          <a:xfrm>
            <a:off x="3352800" y="3765550"/>
            <a:ext cx="533400" cy="0"/>
          </a:xfrm>
          <a:prstGeom prst="line">
            <a:avLst/>
          </a:prstGeom>
          <a:noFill/>
          <a:ln w="28575">
            <a:solidFill>
              <a:schemeClr val="tx1"/>
            </a:solidFill>
            <a:round/>
            <a:headEnd/>
            <a:tailEnd type="triangle" w="med" len="med"/>
          </a:ln>
        </p:spPr>
        <p:txBody>
          <a:bodyPr wrap="none" anchor="ctr"/>
          <a:lstStyle/>
          <a:p>
            <a:endParaRPr lang="en-US"/>
          </a:p>
        </p:txBody>
      </p:sp>
      <p:sp>
        <p:nvSpPr>
          <p:cNvPr id="30730" name="Text Box 12"/>
          <p:cNvSpPr txBox="1">
            <a:spLocks noChangeArrowheads="1"/>
          </p:cNvSpPr>
          <p:nvPr/>
        </p:nvSpPr>
        <p:spPr bwMode="auto">
          <a:xfrm rot="-5400000">
            <a:off x="3762375" y="3000376"/>
            <a:ext cx="1171575" cy="400050"/>
          </a:xfrm>
          <a:prstGeom prst="rect">
            <a:avLst/>
          </a:prstGeom>
          <a:noFill/>
          <a:ln w="28575">
            <a:noFill/>
            <a:miter lim="800000"/>
            <a:headEnd/>
            <a:tailEnd/>
          </a:ln>
        </p:spPr>
        <p:txBody>
          <a:bodyPr wrap="none" anchor="ctr">
            <a:spAutoFit/>
          </a:bodyPr>
          <a:lstStyle/>
          <a:p>
            <a:pPr algn="ctr"/>
            <a:r>
              <a:rPr lang="en-US" sz="2000">
                <a:solidFill>
                  <a:srgbClr val="000000"/>
                </a:solidFill>
              </a:rPr>
              <a:t>registers</a:t>
            </a:r>
          </a:p>
        </p:txBody>
      </p:sp>
      <p:grpSp>
        <p:nvGrpSpPr>
          <p:cNvPr id="2" name="Group 13"/>
          <p:cNvGrpSpPr>
            <a:grpSpLocks/>
          </p:cNvGrpSpPr>
          <p:nvPr/>
        </p:nvGrpSpPr>
        <p:grpSpPr bwMode="auto">
          <a:xfrm>
            <a:off x="5562600" y="2682875"/>
            <a:ext cx="1219200" cy="1524000"/>
            <a:chOff x="3648" y="1348"/>
            <a:chExt cx="768" cy="960"/>
          </a:xfrm>
          <a:solidFill>
            <a:srgbClr val="CAD7FE"/>
          </a:solidFill>
        </p:grpSpPr>
        <p:sp>
          <p:nvSpPr>
            <p:cNvPr id="2511887" name="Freeform 15"/>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grpFill/>
            <a:ln w="38100" cap="flat" cmpd="sng">
              <a:solidFill>
                <a:schemeClr val="tx1"/>
              </a:solidFill>
              <a:prstDash val="solid"/>
              <a:round/>
              <a:headEnd/>
              <a:tailEnd/>
            </a:ln>
            <a:effectLst/>
          </p:spPr>
          <p:txBody>
            <a:bodyPr wrap="none" anchor="ctr"/>
            <a:lstStyle/>
            <a:p>
              <a:pPr>
                <a:defRPr/>
              </a:pPr>
              <a:endParaRPr lang="en-US">
                <a:ea typeface="+mn-ea"/>
              </a:endParaRPr>
            </a:p>
          </p:txBody>
        </p:sp>
        <p:sp>
          <p:nvSpPr>
            <p:cNvPr id="2511888" name="Line 16"/>
            <p:cNvSpPr>
              <a:spLocks noChangeShapeType="1"/>
            </p:cNvSpPr>
            <p:nvPr/>
          </p:nvSpPr>
          <p:spPr bwMode="auto">
            <a:xfrm>
              <a:off x="4176" y="1780"/>
              <a:ext cx="240" cy="0"/>
            </a:xfrm>
            <a:prstGeom prst="line">
              <a:avLst/>
            </a:prstGeom>
            <a:grpFill/>
            <a:ln w="38100">
              <a:solidFill>
                <a:schemeClr val="tx1"/>
              </a:solidFill>
              <a:round/>
              <a:headEnd/>
              <a:tailEnd type="triangle" w="med" len="med"/>
            </a:ln>
            <a:effectLst/>
          </p:spPr>
          <p:txBody>
            <a:bodyPr wrap="none" anchor="ctr"/>
            <a:lstStyle/>
            <a:p>
              <a:pPr>
                <a:defRPr/>
              </a:pPr>
              <a:endParaRPr lang="en-US">
                <a:ea typeface="+mn-ea"/>
              </a:endParaRPr>
            </a:p>
          </p:txBody>
        </p:sp>
        <p:sp>
          <p:nvSpPr>
            <p:cNvPr id="2511886" name="Text Box 14"/>
            <p:cNvSpPr txBox="1">
              <a:spLocks noChangeArrowheads="1"/>
            </p:cNvSpPr>
            <p:nvPr/>
          </p:nvSpPr>
          <p:spPr bwMode="auto">
            <a:xfrm>
              <a:off x="3723" y="1699"/>
              <a:ext cx="427" cy="250"/>
            </a:xfrm>
            <a:prstGeom prst="rect">
              <a:avLst/>
            </a:prstGeom>
            <a:grpFill/>
            <a:ln w="12700">
              <a:noFill/>
              <a:miter lim="800000"/>
              <a:headEnd/>
              <a:tailEnd/>
            </a:ln>
            <a:effectLst/>
          </p:spPr>
          <p:txBody>
            <a:bodyPr wrap="none">
              <a:spAutoFit/>
            </a:bodyPr>
            <a:lstStyle/>
            <a:p>
              <a:pPr algn="ctr">
                <a:defRPr/>
              </a:pPr>
              <a:r>
                <a:rPr lang="en-US" sz="2000" dirty="0">
                  <a:solidFill>
                    <a:srgbClr val="000000"/>
                  </a:solidFill>
                  <a:ea typeface="+mn-ea"/>
                </a:rPr>
                <a:t>ALU</a:t>
              </a:r>
              <a:endParaRPr lang="en-US" sz="2400" dirty="0">
                <a:solidFill>
                  <a:srgbClr val="000000"/>
                </a:solidFill>
                <a:latin typeface="Times" pitchFamily="-65" charset="0"/>
                <a:ea typeface="+mn-ea"/>
              </a:endParaRPr>
            </a:p>
          </p:txBody>
        </p:sp>
      </p:grpSp>
      <p:sp>
        <p:nvSpPr>
          <p:cNvPr id="30732" name="Line 17"/>
          <p:cNvSpPr>
            <a:spLocks noChangeShapeType="1"/>
          </p:cNvSpPr>
          <p:nvPr/>
        </p:nvSpPr>
        <p:spPr bwMode="auto">
          <a:xfrm>
            <a:off x="4876800" y="3765550"/>
            <a:ext cx="685800" cy="0"/>
          </a:xfrm>
          <a:prstGeom prst="line">
            <a:avLst/>
          </a:prstGeom>
          <a:noFill/>
          <a:ln w="28575">
            <a:solidFill>
              <a:schemeClr val="tx1"/>
            </a:solidFill>
            <a:round/>
            <a:headEnd/>
            <a:tailEnd type="triangle" w="med" len="med"/>
          </a:ln>
        </p:spPr>
        <p:txBody>
          <a:bodyPr wrap="none" anchor="ctr"/>
          <a:lstStyle/>
          <a:p>
            <a:endParaRPr lang="en-US"/>
          </a:p>
        </p:txBody>
      </p:sp>
      <p:sp>
        <p:nvSpPr>
          <p:cNvPr id="30733" name="Line 18"/>
          <p:cNvSpPr>
            <a:spLocks noChangeShapeType="1"/>
          </p:cNvSpPr>
          <p:nvPr/>
        </p:nvSpPr>
        <p:spPr bwMode="auto">
          <a:xfrm>
            <a:off x="3322638" y="4116388"/>
            <a:ext cx="2209800" cy="0"/>
          </a:xfrm>
          <a:prstGeom prst="line">
            <a:avLst/>
          </a:prstGeom>
          <a:noFill/>
          <a:ln w="28575">
            <a:solidFill>
              <a:schemeClr val="tx1"/>
            </a:solidFill>
            <a:round/>
            <a:headEnd/>
            <a:tailEnd type="triangle" w="med" len="med"/>
          </a:ln>
        </p:spPr>
        <p:txBody>
          <a:bodyPr wrap="none" anchor="ctr"/>
          <a:lstStyle/>
          <a:p>
            <a:endParaRPr lang="en-US"/>
          </a:p>
        </p:txBody>
      </p:sp>
      <p:sp>
        <p:nvSpPr>
          <p:cNvPr id="30734" name="Line 19"/>
          <p:cNvSpPr>
            <a:spLocks noChangeShapeType="1"/>
          </p:cNvSpPr>
          <p:nvPr/>
        </p:nvSpPr>
        <p:spPr bwMode="auto">
          <a:xfrm>
            <a:off x="4876800" y="2951163"/>
            <a:ext cx="655638" cy="0"/>
          </a:xfrm>
          <a:prstGeom prst="line">
            <a:avLst/>
          </a:prstGeom>
          <a:noFill/>
          <a:ln w="28575">
            <a:solidFill>
              <a:schemeClr val="tx1"/>
            </a:solidFill>
            <a:round/>
            <a:headEnd/>
            <a:tailEnd type="triangle" w="med" len="med"/>
          </a:ln>
        </p:spPr>
        <p:txBody>
          <a:bodyPr wrap="none" anchor="ctr"/>
          <a:lstStyle/>
          <a:p>
            <a:endParaRPr lang="en-US"/>
          </a:p>
        </p:txBody>
      </p:sp>
      <p:sp>
        <p:nvSpPr>
          <p:cNvPr id="30735" name="Rectangle 20"/>
          <p:cNvSpPr>
            <a:spLocks noChangeArrowheads="1"/>
          </p:cNvSpPr>
          <p:nvPr/>
        </p:nvSpPr>
        <p:spPr bwMode="auto">
          <a:xfrm rot="-5400000">
            <a:off x="6324600" y="3079750"/>
            <a:ext cx="1981200" cy="1066800"/>
          </a:xfrm>
          <a:prstGeom prst="rect">
            <a:avLst/>
          </a:prstGeom>
          <a:solidFill>
            <a:srgbClr val="CAD7FE"/>
          </a:solidFill>
          <a:ln w="28575">
            <a:solidFill>
              <a:schemeClr val="tx1"/>
            </a:solidFill>
            <a:miter lim="800000"/>
            <a:headEnd/>
            <a:tailEnd/>
          </a:ln>
        </p:spPr>
        <p:txBody>
          <a:bodyPr wrap="none" anchor="ctr"/>
          <a:lstStyle/>
          <a:p>
            <a:pPr algn="ctr"/>
            <a:r>
              <a:rPr lang="en-US" sz="2000">
                <a:solidFill>
                  <a:srgbClr val="000000"/>
                </a:solidFill>
              </a:rPr>
              <a:t>Data</a:t>
            </a:r>
          </a:p>
          <a:p>
            <a:pPr algn="ctr"/>
            <a:r>
              <a:rPr lang="en-US" sz="2000">
                <a:solidFill>
                  <a:srgbClr val="000000"/>
                </a:solidFill>
              </a:rPr>
              <a:t>memory</a:t>
            </a:r>
          </a:p>
        </p:txBody>
      </p:sp>
      <p:sp>
        <p:nvSpPr>
          <p:cNvPr id="30736" name="Line 21"/>
          <p:cNvSpPr>
            <a:spLocks noChangeShapeType="1"/>
          </p:cNvSpPr>
          <p:nvPr/>
        </p:nvSpPr>
        <p:spPr bwMode="auto">
          <a:xfrm>
            <a:off x="5105400" y="3765550"/>
            <a:ext cx="0" cy="304800"/>
          </a:xfrm>
          <a:prstGeom prst="line">
            <a:avLst/>
          </a:prstGeom>
          <a:noFill/>
          <a:ln w="28575">
            <a:solidFill>
              <a:schemeClr val="tx1"/>
            </a:solidFill>
            <a:round/>
            <a:headEnd/>
            <a:tailEnd/>
          </a:ln>
        </p:spPr>
        <p:txBody>
          <a:bodyPr wrap="none" anchor="ctr"/>
          <a:lstStyle/>
          <a:p>
            <a:endParaRPr lang="en-US"/>
          </a:p>
        </p:txBody>
      </p:sp>
      <p:sp>
        <p:nvSpPr>
          <p:cNvPr id="30737" name="Line 22"/>
          <p:cNvSpPr>
            <a:spLocks noChangeShapeType="1"/>
          </p:cNvSpPr>
          <p:nvPr/>
        </p:nvSpPr>
        <p:spPr bwMode="auto">
          <a:xfrm>
            <a:off x="5105400" y="4146550"/>
            <a:ext cx="0" cy="304800"/>
          </a:xfrm>
          <a:prstGeom prst="line">
            <a:avLst/>
          </a:prstGeom>
          <a:noFill/>
          <a:ln w="28575">
            <a:solidFill>
              <a:schemeClr val="tx1"/>
            </a:solidFill>
            <a:round/>
            <a:headEnd/>
            <a:tailEnd/>
          </a:ln>
        </p:spPr>
        <p:txBody>
          <a:bodyPr wrap="none" anchor="ctr"/>
          <a:lstStyle/>
          <a:p>
            <a:endParaRPr lang="en-US"/>
          </a:p>
        </p:txBody>
      </p:sp>
      <p:sp>
        <p:nvSpPr>
          <p:cNvPr id="30738" name="Line 23"/>
          <p:cNvSpPr>
            <a:spLocks noChangeShapeType="1"/>
          </p:cNvSpPr>
          <p:nvPr/>
        </p:nvSpPr>
        <p:spPr bwMode="auto">
          <a:xfrm>
            <a:off x="5105400" y="4451350"/>
            <a:ext cx="1676400" cy="0"/>
          </a:xfrm>
          <a:prstGeom prst="line">
            <a:avLst/>
          </a:prstGeom>
          <a:noFill/>
          <a:ln w="28575">
            <a:solidFill>
              <a:schemeClr val="tx1"/>
            </a:solidFill>
            <a:round/>
            <a:headEnd/>
            <a:tailEnd type="triangle" w="med" len="med"/>
          </a:ln>
        </p:spPr>
        <p:txBody>
          <a:bodyPr wrap="none" anchor="ctr"/>
          <a:lstStyle/>
          <a:p>
            <a:endParaRPr lang="en-US"/>
          </a:p>
        </p:txBody>
      </p:sp>
      <p:sp>
        <p:nvSpPr>
          <p:cNvPr id="30739" name="Line 24"/>
          <p:cNvSpPr>
            <a:spLocks noChangeShapeType="1"/>
          </p:cNvSpPr>
          <p:nvPr/>
        </p:nvSpPr>
        <p:spPr bwMode="auto">
          <a:xfrm>
            <a:off x="7848600" y="3368675"/>
            <a:ext cx="304800" cy="0"/>
          </a:xfrm>
          <a:prstGeom prst="line">
            <a:avLst/>
          </a:prstGeom>
          <a:noFill/>
          <a:ln w="28575">
            <a:solidFill>
              <a:schemeClr val="tx1"/>
            </a:solidFill>
            <a:round/>
            <a:headEnd/>
            <a:tailEnd/>
          </a:ln>
        </p:spPr>
        <p:txBody>
          <a:bodyPr wrap="none" anchor="ctr"/>
          <a:lstStyle/>
          <a:p>
            <a:endParaRPr lang="en-US"/>
          </a:p>
        </p:txBody>
      </p:sp>
      <p:sp>
        <p:nvSpPr>
          <p:cNvPr id="30740" name="Line 25"/>
          <p:cNvSpPr>
            <a:spLocks noChangeShapeType="1"/>
          </p:cNvSpPr>
          <p:nvPr/>
        </p:nvSpPr>
        <p:spPr bwMode="auto">
          <a:xfrm flipV="1">
            <a:off x="8153400" y="2089150"/>
            <a:ext cx="0" cy="1279525"/>
          </a:xfrm>
          <a:prstGeom prst="line">
            <a:avLst/>
          </a:prstGeom>
          <a:noFill/>
          <a:ln w="28575">
            <a:solidFill>
              <a:schemeClr val="tx1"/>
            </a:solidFill>
            <a:round/>
            <a:headEnd/>
            <a:tailEnd/>
          </a:ln>
        </p:spPr>
        <p:txBody>
          <a:bodyPr wrap="none" anchor="ctr"/>
          <a:lstStyle/>
          <a:p>
            <a:endParaRPr lang="en-US"/>
          </a:p>
        </p:txBody>
      </p:sp>
      <p:sp>
        <p:nvSpPr>
          <p:cNvPr id="30741" name="Line 26"/>
          <p:cNvSpPr>
            <a:spLocks noChangeShapeType="1"/>
          </p:cNvSpPr>
          <p:nvPr/>
        </p:nvSpPr>
        <p:spPr bwMode="auto">
          <a:xfrm flipH="1">
            <a:off x="4149725" y="2089150"/>
            <a:ext cx="4003675" cy="0"/>
          </a:xfrm>
          <a:prstGeom prst="line">
            <a:avLst/>
          </a:prstGeom>
          <a:noFill/>
          <a:ln w="28575">
            <a:solidFill>
              <a:schemeClr val="tx1"/>
            </a:solidFill>
            <a:round/>
            <a:headEnd/>
            <a:tailEnd/>
          </a:ln>
        </p:spPr>
        <p:txBody>
          <a:bodyPr wrap="none" anchor="ctr"/>
          <a:lstStyle/>
          <a:p>
            <a:endParaRPr lang="en-US"/>
          </a:p>
        </p:txBody>
      </p:sp>
      <p:sp>
        <p:nvSpPr>
          <p:cNvPr id="30742" name="Line 27"/>
          <p:cNvSpPr>
            <a:spLocks noChangeShapeType="1"/>
          </p:cNvSpPr>
          <p:nvPr/>
        </p:nvSpPr>
        <p:spPr bwMode="auto">
          <a:xfrm>
            <a:off x="4149725" y="2089150"/>
            <a:ext cx="0" cy="533400"/>
          </a:xfrm>
          <a:prstGeom prst="line">
            <a:avLst/>
          </a:prstGeom>
          <a:noFill/>
          <a:ln w="28575">
            <a:solidFill>
              <a:schemeClr val="tx1"/>
            </a:solidFill>
            <a:round/>
            <a:headEnd/>
            <a:tailEnd type="triangle" w="med" len="med"/>
          </a:ln>
        </p:spPr>
        <p:txBody>
          <a:bodyPr wrap="none" anchor="ctr"/>
          <a:lstStyle/>
          <a:p>
            <a:endParaRPr lang="en-US"/>
          </a:p>
        </p:txBody>
      </p:sp>
      <p:sp>
        <p:nvSpPr>
          <p:cNvPr id="30743" name="Text Box 28"/>
          <p:cNvSpPr txBox="1">
            <a:spLocks noChangeArrowheads="1"/>
          </p:cNvSpPr>
          <p:nvPr/>
        </p:nvSpPr>
        <p:spPr bwMode="auto">
          <a:xfrm>
            <a:off x="3308350" y="4070350"/>
            <a:ext cx="663575" cy="396875"/>
          </a:xfrm>
          <a:prstGeom prst="rect">
            <a:avLst/>
          </a:prstGeom>
          <a:noFill/>
          <a:ln w="28575">
            <a:noFill/>
            <a:miter lim="800000"/>
            <a:headEnd/>
            <a:tailEnd/>
          </a:ln>
        </p:spPr>
        <p:txBody>
          <a:bodyPr wrap="none" anchor="ctr">
            <a:spAutoFit/>
          </a:bodyPr>
          <a:lstStyle/>
          <a:p>
            <a:pPr algn="ctr"/>
            <a:r>
              <a:rPr lang="en-US" sz="2000"/>
              <a:t>imm</a:t>
            </a:r>
          </a:p>
        </p:txBody>
      </p:sp>
      <p:sp>
        <p:nvSpPr>
          <p:cNvPr id="30744" name="Line 29"/>
          <p:cNvSpPr>
            <a:spLocks noChangeShapeType="1"/>
          </p:cNvSpPr>
          <p:nvPr/>
        </p:nvSpPr>
        <p:spPr bwMode="auto">
          <a:xfrm>
            <a:off x="1905000" y="3232150"/>
            <a:ext cx="0" cy="962025"/>
          </a:xfrm>
          <a:prstGeom prst="line">
            <a:avLst/>
          </a:prstGeom>
          <a:noFill/>
          <a:ln w="28575">
            <a:solidFill>
              <a:schemeClr val="tx1"/>
            </a:solidFill>
            <a:round/>
            <a:headEnd/>
            <a:tailEnd type="triangle" w="med" len="med"/>
          </a:ln>
        </p:spPr>
        <p:txBody>
          <a:bodyPr wrap="none" anchor="ctr"/>
          <a:lstStyle/>
          <a:p>
            <a:endParaRPr lang="en-US"/>
          </a:p>
        </p:txBody>
      </p:sp>
      <p:sp>
        <p:nvSpPr>
          <p:cNvPr id="30745" name="AutoShape 30"/>
          <p:cNvSpPr>
            <a:spLocks noChangeArrowheads="1"/>
          </p:cNvSpPr>
          <p:nvPr/>
        </p:nvSpPr>
        <p:spPr bwMode="auto">
          <a:xfrm>
            <a:off x="1143000" y="4206875"/>
            <a:ext cx="381000" cy="809625"/>
          </a:xfrm>
          <a:prstGeom prst="roundRect">
            <a:avLst>
              <a:gd name="adj" fmla="val 16667"/>
            </a:avLst>
          </a:prstGeom>
          <a:solidFill>
            <a:srgbClr val="CAD7FE"/>
          </a:solidFill>
          <a:ln w="28575">
            <a:solidFill>
              <a:schemeClr val="tx1"/>
            </a:solidFill>
            <a:round/>
            <a:headEnd/>
            <a:tailEnd/>
          </a:ln>
        </p:spPr>
        <p:txBody>
          <a:bodyPr wrap="none" anchor="ctr"/>
          <a:lstStyle/>
          <a:p>
            <a:endParaRPr lang="en-US"/>
          </a:p>
        </p:txBody>
      </p:sp>
      <p:sp>
        <p:nvSpPr>
          <p:cNvPr id="30746" name="Line 31"/>
          <p:cNvSpPr>
            <a:spLocks noChangeShapeType="1"/>
          </p:cNvSpPr>
          <p:nvPr/>
        </p:nvSpPr>
        <p:spPr bwMode="auto">
          <a:xfrm flipH="1">
            <a:off x="1524000" y="4591050"/>
            <a:ext cx="228600" cy="0"/>
          </a:xfrm>
          <a:prstGeom prst="line">
            <a:avLst/>
          </a:prstGeom>
          <a:noFill/>
          <a:ln w="28575">
            <a:solidFill>
              <a:schemeClr val="tx1"/>
            </a:solidFill>
            <a:round/>
            <a:headEnd/>
            <a:tailEnd type="triangle" w="med" len="med"/>
          </a:ln>
        </p:spPr>
        <p:txBody>
          <a:bodyPr wrap="none" anchor="ctr"/>
          <a:lstStyle/>
          <a:p>
            <a:endParaRPr lang="en-US"/>
          </a:p>
        </p:txBody>
      </p:sp>
      <p:sp>
        <p:nvSpPr>
          <p:cNvPr id="30747" name="Line 32"/>
          <p:cNvSpPr>
            <a:spLocks noChangeShapeType="1"/>
          </p:cNvSpPr>
          <p:nvPr/>
        </p:nvSpPr>
        <p:spPr bwMode="auto">
          <a:xfrm>
            <a:off x="3971925" y="4116388"/>
            <a:ext cx="0" cy="671512"/>
          </a:xfrm>
          <a:prstGeom prst="line">
            <a:avLst/>
          </a:prstGeom>
          <a:noFill/>
          <a:ln w="28575">
            <a:solidFill>
              <a:schemeClr val="tx1"/>
            </a:solidFill>
            <a:round/>
            <a:headEnd/>
            <a:tailEnd/>
          </a:ln>
        </p:spPr>
        <p:txBody>
          <a:bodyPr wrap="none" anchor="ctr"/>
          <a:lstStyle/>
          <a:p>
            <a:endParaRPr lang="en-US"/>
          </a:p>
        </p:txBody>
      </p:sp>
      <p:sp>
        <p:nvSpPr>
          <p:cNvPr id="30748" name="Line 33"/>
          <p:cNvSpPr>
            <a:spLocks noChangeShapeType="1"/>
          </p:cNvSpPr>
          <p:nvPr/>
        </p:nvSpPr>
        <p:spPr bwMode="auto">
          <a:xfrm flipH="1">
            <a:off x="1524000" y="4787900"/>
            <a:ext cx="2447925" cy="0"/>
          </a:xfrm>
          <a:prstGeom prst="line">
            <a:avLst/>
          </a:prstGeom>
          <a:noFill/>
          <a:ln w="28575">
            <a:solidFill>
              <a:schemeClr val="tx1"/>
            </a:solidFill>
            <a:round/>
            <a:headEnd/>
            <a:tailEnd type="triangle" w="med" len="med"/>
          </a:ln>
        </p:spPr>
        <p:txBody>
          <a:bodyPr wrap="none" anchor="ctr"/>
          <a:lstStyle/>
          <a:p>
            <a:endParaRPr lang="en-US"/>
          </a:p>
        </p:txBody>
      </p:sp>
      <p:sp>
        <p:nvSpPr>
          <p:cNvPr id="30749" name="Line 34"/>
          <p:cNvSpPr>
            <a:spLocks noChangeShapeType="1"/>
          </p:cNvSpPr>
          <p:nvPr/>
        </p:nvSpPr>
        <p:spPr bwMode="auto">
          <a:xfrm flipH="1">
            <a:off x="762000" y="4603750"/>
            <a:ext cx="381000" cy="0"/>
          </a:xfrm>
          <a:prstGeom prst="line">
            <a:avLst/>
          </a:prstGeom>
          <a:noFill/>
          <a:ln w="28575">
            <a:solidFill>
              <a:schemeClr val="tx1"/>
            </a:solidFill>
            <a:round/>
            <a:headEnd/>
            <a:tailEnd/>
          </a:ln>
        </p:spPr>
        <p:txBody>
          <a:bodyPr wrap="none" anchor="ctr"/>
          <a:lstStyle/>
          <a:p>
            <a:endParaRPr lang="en-US"/>
          </a:p>
        </p:txBody>
      </p:sp>
      <p:sp>
        <p:nvSpPr>
          <p:cNvPr id="30750" name="Line 35"/>
          <p:cNvSpPr>
            <a:spLocks noChangeShapeType="1"/>
          </p:cNvSpPr>
          <p:nvPr/>
        </p:nvSpPr>
        <p:spPr bwMode="auto">
          <a:xfrm flipV="1">
            <a:off x="762000" y="3232150"/>
            <a:ext cx="0" cy="1371600"/>
          </a:xfrm>
          <a:prstGeom prst="line">
            <a:avLst/>
          </a:prstGeom>
          <a:noFill/>
          <a:ln w="28575">
            <a:solidFill>
              <a:schemeClr val="tx1"/>
            </a:solidFill>
            <a:round/>
            <a:headEnd/>
            <a:tailEnd/>
          </a:ln>
        </p:spPr>
        <p:txBody>
          <a:bodyPr wrap="none" anchor="ctr"/>
          <a:lstStyle/>
          <a:p>
            <a:endParaRPr lang="en-US"/>
          </a:p>
        </p:txBody>
      </p:sp>
      <p:sp>
        <p:nvSpPr>
          <p:cNvPr id="30751" name="Line 36"/>
          <p:cNvSpPr>
            <a:spLocks noChangeShapeType="1"/>
          </p:cNvSpPr>
          <p:nvPr/>
        </p:nvSpPr>
        <p:spPr bwMode="auto">
          <a:xfrm>
            <a:off x="762000" y="3232150"/>
            <a:ext cx="381000" cy="0"/>
          </a:xfrm>
          <a:prstGeom prst="line">
            <a:avLst/>
          </a:prstGeom>
          <a:noFill/>
          <a:ln w="28575">
            <a:solidFill>
              <a:schemeClr val="tx1"/>
            </a:solidFill>
            <a:round/>
            <a:headEnd/>
            <a:tailEnd type="triangle" w="med" len="med"/>
          </a:ln>
        </p:spPr>
        <p:txBody>
          <a:bodyPr wrap="none" anchor="ctr"/>
          <a:lstStyle/>
          <a:p>
            <a:endParaRPr lang="en-US"/>
          </a:p>
        </p:txBody>
      </p:sp>
      <p:sp>
        <p:nvSpPr>
          <p:cNvPr id="2511909" name="Line 37"/>
          <p:cNvSpPr>
            <a:spLocks noChangeShapeType="1"/>
          </p:cNvSpPr>
          <p:nvPr/>
        </p:nvSpPr>
        <p:spPr bwMode="auto">
          <a:xfrm>
            <a:off x="1524000" y="3216275"/>
            <a:ext cx="762000" cy="0"/>
          </a:xfrm>
          <a:prstGeom prst="line">
            <a:avLst/>
          </a:prstGeom>
          <a:noFill/>
          <a:ln w="38100">
            <a:solidFill>
              <a:schemeClr val="accent2"/>
            </a:solidFill>
            <a:round/>
            <a:headEnd/>
            <a:tailEnd type="triangle" w="med" len="med"/>
          </a:ln>
        </p:spPr>
        <p:txBody>
          <a:bodyPr wrap="none" anchor="ctr"/>
          <a:lstStyle/>
          <a:p>
            <a:endParaRPr lang="en-US"/>
          </a:p>
        </p:txBody>
      </p:sp>
      <p:grpSp>
        <p:nvGrpSpPr>
          <p:cNvPr id="3" name="Group 38"/>
          <p:cNvGrpSpPr>
            <a:grpSpLocks/>
          </p:cNvGrpSpPr>
          <p:nvPr/>
        </p:nvGrpSpPr>
        <p:grpSpPr bwMode="auto">
          <a:xfrm>
            <a:off x="2722563" y="2682875"/>
            <a:ext cx="1838325" cy="2611438"/>
            <a:chOff x="1715" y="1198"/>
            <a:chExt cx="1158" cy="1645"/>
          </a:xfrm>
        </p:grpSpPr>
        <p:sp>
          <p:nvSpPr>
            <p:cNvPr id="30778" name="Text Box 39"/>
            <p:cNvSpPr txBox="1">
              <a:spLocks noChangeArrowheads="1"/>
            </p:cNvSpPr>
            <p:nvPr/>
          </p:nvSpPr>
          <p:spPr bwMode="auto">
            <a:xfrm>
              <a:off x="2110" y="1683"/>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3</a:t>
              </a:r>
              <a:endParaRPr lang="en-US" sz="2000"/>
            </a:p>
          </p:txBody>
        </p:sp>
        <p:sp>
          <p:nvSpPr>
            <p:cNvPr id="30779" name="Text Box 40"/>
            <p:cNvSpPr txBox="1">
              <a:spLocks noChangeArrowheads="1"/>
            </p:cNvSpPr>
            <p:nvPr/>
          </p:nvSpPr>
          <p:spPr bwMode="auto">
            <a:xfrm>
              <a:off x="2097" y="1438"/>
              <a:ext cx="205" cy="250"/>
            </a:xfrm>
            <a:prstGeom prst="rect">
              <a:avLst/>
            </a:prstGeom>
            <a:noFill/>
            <a:ln w="28575">
              <a:noFill/>
              <a:miter lim="800000"/>
              <a:headEnd/>
              <a:tailEnd/>
            </a:ln>
          </p:spPr>
          <p:txBody>
            <a:bodyPr wrap="none" anchor="ctr">
              <a:spAutoFit/>
            </a:bodyPr>
            <a:lstStyle/>
            <a:p>
              <a:pPr algn="ctr"/>
              <a:r>
                <a:rPr lang="en-US" sz="2000">
                  <a:solidFill>
                    <a:schemeClr val="accent2"/>
                  </a:solidFill>
                </a:rPr>
                <a:t>1</a:t>
              </a:r>
              <a:endParaRPr lang="en-US" sz="2000"/>
            </a:p>
          </p:txBody>
        </p:sp>
        <p:sp>
          <p:nvSpPr>
            <p:cNvPr id="30780" name="Text Box 41"/>
            <p:cNvSpPr txBox="1">
              <a:spLocks noChangeArrowheads="1"/>
            </p:cNvSpPr>
            <p:nvPr/>
          </p:nvSpPr>
          <p:spPr bwMode="auto">
            <a:xfrm>
              <a:off x="2114" y="1198"/>
              <a:ext cx="196" cy="250"/>
            </a:xfrm>
            <a:prstGeom prst="rect">
              <a:avLst/>
            </a:prstGeom>
            <a:noFill/>
            <a:ln w="28575">
              <a:noFill/>
              <a:miter lim="800000"/>
              <a:headEnd/>
              <a:tailEnd/>
            </a:ln>
          </p:spPr>
          <p:txBody>
            <a:bodyPr wrap="none" anchor="ctr">
              <a:spAutoFit/>
            </a:bodyPr>
            <a:lstStyle/>
            <a:p>
              <a:pPr algn="ctr"/>
              <a:r>
                <a:rPr lang="en-US" sz="2000">
                  <a:solidFill>
                    <a:schemeClr val="accent2"/>
                  </a:solidFill>
                </a:rPr>
                <a:t>x</a:t>
              </a:r>
              <a:endParaRPr lang="en-US" sz="2000"/>
            </a:p>
          </p:txBody>
        </p:sp>
        <p:sp>
          <p:nvSpPr>
            <p:cNvPr id="30781" name="Text Box 42"/>
            <p:cNvSpPr txBox="1">
              <a:spLocks noChangeArrowheads="1"/>
            </p:cNvSpPr>
            <p:nvPr/>
          </p:nvSpPr>
          <p:spPr bwMode="auto">
            <a:xfrm>
              <a:off x="1715" y="2591"/>
              <a:ext cx="1158" cy="252"/>
            </a:xfrm>
            <a:prstGeom prst="rect">
              <a:avLst/>
            </a:prstGeom>
            <a:noFill/>
            <a:ln w="28575">
              <a:noFill/>
              <a:miter lim="800000"/>
              <a:headEnd/>
              <a:tailEnd/>
            </a:ln>
          </p:spPr>
          <p:txBody>
            <a:bodyPr wrap="none" anchor="ctr">
              <a:spAutoFit/>
            </a:bodyPr>
            <a:lstStyle/>
            <a:p>
              <a:pPr algn="ctr"/>
              <a:r>
                <a:rPr lang="en-US" sz="2000">
                  <a:solidFill>
                    <a:schemeClr val="accent2"/>
                  </a:solidFill>
                </a:rPr>
                <a:t>SW $3, 17($1)</a:t>
              </a:r>
            </a:p>
          </p:txBody>
        </p:sp>
      </p:grpSp>
      <p:grpSp>
        <p:nvGrpSpPr>
          <p:cNvPr id="4" name="Group 43"/>
          <p:cNvGrpSpPr>
            <a:grpSpLocks/>
          </p:cNvGrpSpPr>
          <p:nvPr/>
        </p:nvGrpSpPr>
        <p:grpSpPr bwMode="auto">
          <a:xfrm>
            <a:off x="5943600" y="2212975"/>
            <a:ext cx="1265238" cy="1162050"/>
            <a:chOff x="3744" y="902"/>
            <a:chExt cx="797" cy="732"/>
          </a:xfrm>
        </p:grpSpPr>
        <p:sp>
          <p:nvSpPr>
            <p:cNvPr id="30776" name="Text Box 44"/>
            <p:cNvSpPr txBox="1">
              <a:spLocks noChangeArrowheads="1"/>
            </p:cNvSpPr>
            <p:nvPr/>
          </p:nvSpPr>
          <p:spPr bwMode="auto">
            <a:xfrm>
              <a:off x="3744" y="902"/>
              <a:ext cx="797"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reg[1]+17</a:t>
              </a:r>
              <a:endParaRPr lang="en-US" sz="2000"/>
            </a:p>
          </p:txBody>
        </p:sp>
        <p:sp>
          <p:nvSpPr>
            <p:cNvPr id="30777" name="Line 45"/>
            <p:cNvSpPr>
              <a:spLocks noChangeShapeType="1"/>
            </p:cNvSpPr>
            <p:nvPr/>
          </p:nvSpPr>
          <p:spPr bwMode="auto">
            <a:xfrm>
              <a:off x="4044" y="1634"/>
              <a:ext cx="240" cy="0"/>
            </a:xfrm>
            <a:prstGeom prst="line">
              <a:avLst/>
            </a:prstGeom>
            <a:noFill/>
            <a:ln w="38100">
              <a:solidFill>
                <a:schemeClr val="accent2"/>
              </a:solidFill>
              <a:round/>
              <a:headEnd/>
              <a:tailEnd type="triangle" w="med" len="med"/>
            </a:ln>
          </p:spPr>
          <p:txBody>
            <a:bodyPr wrap="none" anchor="ctr"/>
            <a:lstStyle/>
            <a:p>
              <a:endParaRPr lang="en-US"/>
            </a:p>
          </p:txBody>
        </p:sp>
      </p:grpSp>
      <p:grpSp>
        <p:nvGrpSpPr>
          <p:cNvPr id="5" name="Group 46"/>
          <p:cNvGrpSpPr>
            <a:grpSpLocks/>
          </p:cNvGrpSpPr>
          <p:nvPr/>
        </p:nvGrpSpPr>
        <p:grpSpPr bwMode="auto">
          <a:xfrm>
            <a:off x="3352800" y="2432050"/>
            <a:ext cx="2287588" cy="2098675"/>
            <a:chOff x="2112" y="1040"/>
            <a:chExt cx="1441" cy="1322"/>
          </a:xfrm>
        </p:grpSpPr>
        <p:sp>
          <p:nvSpPr>
            <p:cNvPr id="30770" name="Line 47"/>
            <p:cNvSpPr>
              <a:spLocks noChangeShapeType="1"/>
            </p:cNvSpPr>
            <p:nvPr/>
          </p:nvSpPr>
          <p:spPr bwMode="auto">
            <a:xfrm>
              <a:off x="2112" y="1680"/>
              <a:ext cx="336" cy="0"/>
            </a:xfrm>
            <a:prstGeom prst="line">
              <a:avLst/>
            </a:prstGeom>
            <a:noFill/>
            <a:ln w="38100">
              <a:solidFill>
                <a:schemeClr val="accent2"/>
              </a:solidFill>
              <a:round/>
              <a:headEnd/>
              <a:tailEnd type="triangle" w="med" len="med"/>
            </a:ln>
          </p:spPr>
          <p:txBody>
            <a:bodyPr wrap="none" anchor="ctr"/>
            <a:lstStyle/>
            <a:p>
              <a:endParaRPr lang="en-US"/>
            </a:p>
          </p:txBody>
        </p:sp>
        <p:sp>
          <p:nvSpPr>
            <p:cNvPr id="30771" name="Line 48"/>
            <p:cNvSpPr>
              <a:spLocks noChangeShapeType="1"/>
            </p:cNvSpPr>
            <p:nvPr/>
          </p:nvSpPr>
          <p:spPr bwMode="auto">
            <a:xfrm>
              <a:off x="2112" y="2112"/>
              <a:ext cx="1344" cy="0"/>
            </a:xfrm>
            <a:prstGeom prst="line">
              <a:avLst/>
            </a:prstGeom>
            <a:noFill/>
            <a:ln w="38100">
              <a:solidFill>
                <a:schemeClr val="accent2"/>
              </a:solidFill>
              <a:round/>
              <a:headEnd/>
              <a:tailEnd type="triangle" w="med" len="med"/>
            </a:ln>
          </p:spPr>
          <p:txBody>
            <a:bodyPr wrap="none" anchor="ctr"/>
            <a:lstStyle/>
            <a:p>
              <a:endParaRPr lang="en-US"/>
            </a:p>
          </p:txBody>
        </p:sp>
        <p:sp>
          <p:nvSpPr>
            <p:cNvPr id="30772" name="Line 49"/>
            <p:cNvSpPr>
              <a:spLocks noChangeShapeType="1"/>
            </p:cNvSpPr>
            <p:nvPr/>
          </p:nvSpPr>
          <p:spPr bwMode="auto">
            <a:xfrm>
              <a:off x="3072" y="1359"/>
              <a:ext cx="413" cy="0"/>
            </a:xfrm>
            <a:prstGeom prst="line">
              <a:avLst/>
            </a:prstGeom>
            <a:noFill/>
            <a:ln w="38100">
              <a:solidFill>
                <a:schemeClr val="accent2"/>
              </a:solidFill>
              <a:round/>
              <a:headEnd/>
              <a:tailEnd type="triangle" w="med" len="med"/>
            </a:ln>
          </p:spPr>
          <p:txBody>
            <a:bodyPr wrap="none" anchor="ctr"/>
            <a:lstStyle/>
            <a:p>
              <a:endParaRPr lang="en-US"/>
            </a:p>
          </p:txBody>
        </p:sp>
        <p:sp>
          <p:nvSpPr>
            <p:cNvPr id="30773" name="Text Box 50"/>
            <p:cNvSpPr txBox="1">
              <a:spLocks noChangeArrowheads="1"/>
            </p:cNvSpPr>
            <p:nvPr/>
          </p:nvSpPr>
          <p:spPr bwMode="auto">
            <a:xfrm>
              <a:off x="2640" y="2112"/>
              <a:ext cx="294" cy="250"/>
            </a:xfrm>
            <a:prstGeom prst="rect">
              <a:avLst/>
            </a:prstGeom>
            <a:noFill/>
            <a:ln w="28575">
              <a:noFill/>
              <a:miter lim="800000"/>
              <a:headEnd/>
              <a:tailEnd/>
            </a:ln>
          </p:spPr>
          <p:txBody>
            <a:bodyPr wrap="none" anchor="ctr">
              <a:spAutoFit/>
            </a:bodyPr>
            <a:lstStyle/>
            <a:p>
              <a:pPr algn="ctr"/>
              <a:r>
                <a:rPr lang="en-US" sz="2000">
                  <a:solidFill>
                    <a:schemeClr val="accent2"/>
                  </a:solidFill>
                </a:rPr>
                <a:t>17</a:t>
              </a:r>
              <a:endParaRPr lang="en-US" sz="2000"/>
            </a:p>
          </p:txBody>
        </p:sp>
        <p:sp>
          <p:nvSpPr>
            <p:cNvPr id="30774" name="Text Box 51"/>
            <p:cNvSpPr txBox="1">
              <a:spLocks noChangeArrowheads="1"/>
            </p:cNvSpPr>
            <p:nvPr/>
          </p:nvSpPr>
          <p:spPr bwMode="auto">
            <a:xfrm>
              <a:off x="3028" y="1040"/>
              <a:ext cx="525" cy="250"/>
            </a:xfrm>
            <a:prstGeom prst="rect">
              <a:avLst/>
            </a:prstGeom>
            <a:noFill/>
            <a:ln w="28575">
              <a:noFill/>
              <a:miter lim="800000"/>
              <a:headEnd/>
              <a:tailEnd/>
            </a:ln>
          </p:spPr>
          <p:txBody>
            <a:bodyPr wrap="none" anchor="ctr">
              <a:spAutoFit/>
            </a:bodyPr>
            <a:lstStyle/>
            <a:p>
              <a:pPr algn="ctr"/>
              <a:r>
                <a:rPr lang="en-US" sz="2000">
                  <a:solidFill>
                    <a:schemeClr val="accent2"/>
                  </a:solidFill>
                </a:rPr>
                <a:t>reg[1]</a:t>
              </a:r>
              <a:endParaRPr lang="en-US" sz="2000"/>
            </a:p>
          </p:txBody>
        </p:sp>
        <p:sp>
          <p:nvSpPr>
            <p:cNvPr id="30775" name="Line 52"/>
            <p:cNvSpPr>
              <a:spLocks noChangeShapeType="1"/>
            </p:cNvSpPr>
            <p:nvPr/>
          </p:nvSpPr>
          <p:spPr bwMode="auto">
            <a:xfrm>
              <a:off x="2114" y="1880"/>
              <a:ext cx="334" cy="0"/>
            </a:xfrm>
            <a:prstGeom prst="line">
              <a:avLst/>
            </a:prstGeom>
            <a:noFill/>
            <a:ln w="38100">
              <a:solidFill>
                <a:schemeClr val="accent2"/>
              </a:solidFill>
              <a:round/>
              <a:headEnd/>
              <a:tailEnd type="triangle" w="med" len="med"/>
            </a:ln>
          </p:spPr>
          <p:txBody>
            <a:bodyPr wrap="none" anchor="ctr"/>
            <a:lstStyle/>
            <a:p>
              <a:endParaRPr lang="en-US"/>
            </a:p>
          </p:txBody>
        </p:sp>
      </p:grpSp>
      <p:grpSp>
        <p:nvGrpSpPr>
          <p:cNvPr id="6" name="Group 53"/>
          <p:cNvGrpSpPr>
            <a:grpSpLocks/>
          </p:cNvGrpSpPr>
          <p:nvPr/>
        </p:nvGrpSpPr>
        <p:grpSpPr bwMode="auto">
          <a:xfrm>
            <a:off x="4800600" y="3371850"/>
            <a:ext cx="3536950" cy="1770063"/>
            <a:chOff x="3024" y="1632"/>
            <a:chExt cx="2228" cy="1115"/>
          </a:xfrm>
        </p:grpSpPr>
        <p:sp>
          <p:nvSpPr>
            <p:cNvPr id="30767" name="Text Box 54"/>
            <p:cNvSpPr txBox="1">
              <a:spLocks noChangeArrowheads="1"/>
            </p:cNvSpPr>
            <p:nvPr/>
          </p:nvSpPr>
          <p:spPr bwMode="auto">
            <a:xfrm>
              <a:off x="3941" y="2495"/>
              <a:ext cx="1311" cy="252"/>
            </a:xfrm>
            <a:prstGeom prst="rect">
              <a:avLst/>
            </a:prstGeom>
            <a:noFill/>
            <a:ln w="28575">
              <a:noFill/>
              <a:miter lim="800000"/>
              <a:headEnd/>
              <a:tailEnd/>
            </a:ln>
          </p:spPr>
          <p:txBody>
            <a:bodyPr wrap="none" anchor="ctr">
              <a:spAutoFit/>
            </a:bodyPr>
            <a:lstStyle/>
            <a:p>
              <a:pPr algn="ctr"/>
              <a:r>
                <a:rPr lang="en-US" sz="2000">
                  <a:solidFill>
                    <a:schemeClr val="accent2"/>
                  </a:solidFill>
                </a:rPr>
                <a:t>MEM[$1+17]=$3</a:t>
              </a:r>
              <a:endParaRPr lang="en-US" sz="2000"/>
            </a:p>
          </p:txBody>
        </p:sp>
        <p:sp>
          <p:nvSpPr>
            <p:cNvPr id="30768" name="Freeform 55"/>
            <p:cNvSpPr>
              <a:spLocks/>
            </p:cNvSpPr>
            <p:nvPr/>
          </p:nvSpPr>
          <p:spPr bwMode="auto">
            <a:xfrm>
              <a:off x="3072" y="1872"/>
              <a:ext cx="1152" cy="432"/>
            </a:xfrm>
            <a:custGeom>
              <a:avLst/>
              <a:gdLst>
                <a:gd name="T0" fmla="*/ 0 w 1152"/>
                <a:gd name="T1" fmla="*/ 0 h 432"/>
                <a:gd name="T2" fmla="*/ 144 w 1152"/>
                <a:gd name="T3" fmla="*/ 0 h 432"/>
                <a:gd name="T4" fmla="*/ 144 w 1152"/>
                <a:gd name="T5" fmla="*/ 432 h 432"/>
                <a:gd name="T6" fmla="*/ 1152 w 1152"/>
                <a:gd name="T7" fmla="*/ 432 h 432"/>
                <a:gd name="T8" fmla="*/ 0 60000 65536"/>
                <a:gd name="T9" fmla="*/ 0 60000 65536"/>
                <a:gd name="T10" fmla="*/ 0 60000 65536"/>
                <a:gd name="T11" fmla="*/ 0 60000 65536"/>
                <a:gd name="T12" fmla="*/ 0 w 1152"/>
                <a:gd name="T13" fmla="*/ 0 h 432"/>
                <a:gd name="T14" fmla="*/ 1152 w 1152"/>
                <a:gd name="T15" fmla="*/ 432 h 432"/>
              </a:gdLst>
              <a:ahLst/>
              <a:cxnLst>
                <a:cxn ang="T8">
                  <a:pos x="T0" y="T1"/>
                </a:cxn>
                <a:cxn ang="T9">
                  <a:pos x="T2" y="T3"/>
                </a:cxn>
                <a:cxn ang="T10">
                  <a:pos x="T4" y="T5"/>
                </a:cxn>
                <a:cxn ang="T11">
                  <a:pos x="T6" y="T7"/>
                </a:cxn>
              </a:cxnLst>
              <a:rect l="T12" t="T13" r="T14" b="T15"/>
              <a:pathLst>
                <a:path w="1152" h="432">
                  <a:moveTo>
                    <a:pt x="0" y="0"/>
                  </a:moveTo>
                  <a:lnTo>
                    <a:pt x="144" y="0"/>
                  </a:lnTo>
                  <a:lnTo>
                    <a:pt x="144" y="432"/>
                  </a:lnTo>
                  <a:lnTo>
                    <a:pt x="1152" y="432"/>
                  </a:lnTo>
                </a:path>
              </a:pathLst>
            </a:custGeom>
            <a:noFill/>
            <a:ln w="38100">
              <a:solidFill>
                <a:schemeClr val="accent2"/>
              </a:solidFill>
              <a:round/>
              <a:headEnd/>
              <a:tailEnd type="triangle" w="med" len="med"/>
            </a:ln>
          </p:spPr>
          <p:txBody>
            <a:bodyPr wrap="none" anchor="ctr"/>
            <a:lstStyle/>
            <a:p>
              <a:endParaRPr lang="en-US"/>
            </a:p>
          </p:txBody>
        </p:sp>
        <p:sp>
          <p:nvSpPr>
            <p:cNvPr id="30769" name="Text Box 56"/>
            <p:cNvSpPr txBox="1">
              <a:spLocks noChangeArrowheads="1"/>
            </p:cNvSpPr>
            <p:nvPr/>
          </p:nvSpPr>
          <p:spPr bwMode="auto">
            <a:xfrm>
              <a:off x="3024" y="1632"/>
              <a:ext cx="525" cy="250"/>
            </a:xfrm>
            <a:prstGeom prst="rect">
              <a:avLst/>
            </a:prstGeom>
            <a:noFill/>
            <a:ln w="28575">
              <a:noFill/>
              <a:miter lim="800000"/>
              <a:headEnd/>
              <a:tailEnd/>
            </a:ln>
          </p:spPr>
          <p:txBody>
            <a:bodyPr wrap="none" anchor="ctr">
              <a:spAutoFit/>
            </a:bodyPr>
            <a:lstStyle/>
            <a:p>
              <a:pPr algn="ctr"/>
              <a:r>
                <a:rPr lang="en-US" sz="2000">
                  <a:solidFill>
                    <a:schemeClr val="accent2"/>
                  </a:solidFill>
                </a:rPr>
                <a:t>reg[3]</a:t>
              </a:r>
            </a:p>
          </p:txBody>
        </p:sp>
      </p:grpSp>
      <p:grpSp>
        <p:nvGrpSpPr>
          <p:cNvPr id="7" name="Group 57"/>
          <p:cNvGrpSpPr>
            <a:grpSpLocks/>
          </p:cNvGrpSpPr>
          <p:nvPr/>
        </p:nvGrpSpPr>
        <p:grpSpPr bwMode="auto">
          <a:xfrm>
            <a:off x="1524000" y="3240088"/>
            <a:ext cx="381000" cy="1363662"/>
            <a:chOff x="960" y="1549"/>
            <a:chExt cx="240" cy="859"/>
          </a:xfrm>
        </p:grpSpPr>
        <p:sp>
          <p:nvSpPr>
            <p:cNvPr id="30765" name="Line 58"/>
            <p:cNvSpPr>
              <a:spLocks noChangeShapeType="1"/>
            </p:cNvSpPr>
            <p:nvPr/>
          </p:nvSpPr>
          <p:spPr bwMode="auto">
            <a:xfrm>
              <a:off x="1200" y="1549"/>
              <a:ext cx="0" cy="859"/>
            </a:xfrm>
            <a:prstGeom prst="line">
              <a:avLst/>
            </a:prstGeom>
            <a:noFill/>
            <a:ln w="38100">
              <a:solidFill>
                <a:schemeClr val="accent2"/>
              </a:solidFill>
              <a:round/>
              <a:headEnd/>
              <a:tailEnd/>
            </a:ln>
          </p:spPr>
          <p:txBody>
            <a:bodyPr wrap="none" anchor="ctr"/>
            <a:lstStyle/>
            <a:p>
              <a:endParaRPr lang="en-US"/>
            </a:p>
          </p:txBody>
        </p:sp>
        <p:sp>
          <p:nvSpPr>
            <p:cNvPr id="30766" name="Line 59"/>
            <p:cNvSpPr>
              <a:spLocks noChangeShapeType="1"/>
            </p:cNvSpPr>
            <p:nvPr/>
          </p:nvSpPr>
          <p:spPr bwMode="auto">
            <a:xfrm flipH="1">
              <a:off x="960" y="2400"/>
              <a:ext cx="240" cy="0"/>
            </a:xfrm>
            <a:prstGeom prst="line">
              <a:avLst/>
            </a:prstGeom>
            <a:noFill/>
            <a:ln w="38100">
              <a:solidFill>
                <a:schemeClr val="accent2"/>
              </a:solidFill>
              <a:round/>
              <a:headEnd/>
              <a:tailEnd type="triangle" w="med" len="med"/>
            </a:ln>
          </p:spPr>
          <p:txBody>
            <a:bodyPr wrap="none" anchor="ctr"/>
            <a:lstStyle/>
            <a:p>
              <a:endParaRPr lang="en-US"/>
            </a:p>
          </p:txBody>
        </p:sp>
      </p:grpSp>
      <p:grpSp>
        <p:nvGrpSpPr>
          <p:cNvPr id="8" name="Group 60"/>
          <p:cNvGrpSpPr>
            <a:grpSpLocks/>
          </p:cNvGrpSpPr>
          <p:nvPr/>
        </p:nvGrpSpPr>
        <p:grpSpPr bwMode="auto">
          <a:xfrm>
            <a:off x="762000" y="3216275"/>
            <a:ext cx="762000" cy="1374775"/>
            <a:chOff x="480" y="1534"/>
            <a:chExt cx="480" cy="866"/>
          </a:xfrm>
        </p:grpSpPr>
        <p:sp>
          <p:nvSpPr>
            <p:cNvPr id="30762" name="Line 61"/>
            <p:cNvSpPr>
              <a:spLocks noChangeShapeType="1"/>
            </p:cNvSpPr>
            <p:nvPr/>
          </p:nvSpPr>
          <p:spPr bwMode="auto">
            <a:xfrm flipH="1">
              <a:off x="480" y="2400"/>
              <a:ext cx="480" cy="0"/>
            </a:xfrm>
            <a:prstGeom prst="line">
              <a:avLst/>
            </a:prstGeom>
            <a:noFill/>
            <a:ln w="38100">
              <a:solidFill>
                <a:schemeClr val="accent2"/>
              </a:solidFill>
              <a:round/>
              <a:headEnd/>
              <a:tailEnd/>
            </a:ln>
          </p:spPr>
          <p:txBody>
            <a:bodyPr wrap="none" anchor="ctr"/>
            <a:lstStyle/>
            <a:p>
              <a:endParaRPr lang="en-US"/>
            </a:p>
          </p:txBody>
        </p:sp>
        <p:sp>
          <p:nvSpPr>
            <p:cNvPr id="30763" name="Line 62"/>
            <p:cNvSpPr>
              <a:spLocks noChangeShapeType="1"/>
            </p:cNvSpPr>
            <p:nvPr/>
          </p:nvSpPr>
          <p:spPr bwMode="auto">
            <a:xfrm flipV="1">
              <a:off x="480" y="1534"/>
              <a:ext cx="0" cy="866"/>
            </a:xfrm>
            <a:prstGeom prst="line">
              <a:avLst/>
            </a:prstGeom>
            <a:noFill/>
            <a:ln w="38100">
              <a:solidFill>
                <a:schemeClr val="accent2"/>
              </a:solidFill>
              <a:round/>
              <a:headEnd/>
              <a:tailEnd/>
            </a:ln>
          </p:spPr>
          <p:txBody>
            <a:bodyPr wrap="none" anchor="ctr"/>
            <a:lstStyle/>
            <a:p>
              <a:endParaRPr lang="en-US"/>
            </a:p>
          </p:txBody>
        </p:sp>
        <p:sp>
          <p:nvSpPr>
            <p:cNvPr id="30764" name="Line 63"/>
            <p:cNvSpPr>
              <a:spLocks noChangeShapeType="1"/>
            </p:cNvSpPr>
            <p:nvPr/>
          </p:nvSpPr>
          <p:spPr bwMode="auto">
            <a:xfrm>
              <a:off x="480" y="1534"/>
              <a:ext cx="240" cy="0"/>
            </a:xfrm>
            <a:prstGeom prst="line">
              <a:avLst/>
            </a:prstGeom>
            <a:noFill/>
            <a:ln w="38100">
              <a:solidFill>
                <a:schemeClr val="accent2"/>
              </a:solidFill>
              <a:round/>
              <a:headEnd/>
              <a:tailEnd type="triangle" w="med" len="med"/>
            </a:ln>
          </p:spPr>
          <p:txBody>
            <a:bodyPr wrap="none" anchor="ctr"/>
            <a:lstStyle/>
            <a:p>
              <a:endParaRPr lang="en-US"/>
            </a:p>
          </p:txBody>
        </p:sp>
      </p:grpSp>
      <p:sp>
        <p:nvSpPr>
          <p:cNvPr id="30759" name="Title 63"/>
          <p:cNvSpPr>
            <a:spLocks noGrp="1"/>
          </p:cNvSpPr>
          <p:nvPr>
            <p:ph type="title"/>
          </p:nvPr>
        </p:nvSpPr>
        <p:spPr/>
        <p:txBody>
          <a:bodyPr/>
          <a:lstStyle/>
          <a:p>
            <a:r>
              <a:rPr lang="en-US" smtClean="0">
                <a:ea typeface="ＭＳ Ｐゴシック" pitchFamily="34" charset="-128"/>
              </a:rPr>
              <a:t>Example: </a:t>
            </a:r>
            <a:r>
              <a:rPr lang="en-US" smtClean="0">
                <a:latin typeface="Courier New" pitchFamily="49" charset="0"/>
                <a:ea typeface="ＭＳ Ｐゴシック" pitchFamily="34" charset="-128"/>
              </a:rPr>
              <a:t>sw</a:t>
            </a:r>
            <a:r>
              <a:rPr lang="en-US" smtClean="0">
                <a:ea typeface="ＭＳ Ｐゴシック" pitchFamily="34" charset="-128"/>
              </a:rPr>
              <a:t> Instruction</a:t>
            </a:r>
          </a:p>
        </p:txBody>
      </p:sp>
      <p:sp>
        <p:nvSpPr>
          <p:cNvPr id="30760" name="Text Box 3"/>
          <p:cNvSpPr txBox="1">
            <a:spLocks noChangeArrowheads="1"/>
          </p:cNvSpPr>
          <p:nvPr/>
        </p:nvSpPr>
        <p:spPr bwMode="auto">
          <a:xfrm rot="-5400000">
            <a:off x="1089819" y="3018632"/>
            <a:ext cx="501650" cy="366712"/>
          </a:xfrm>
          <a:prstGeom prst="rect">
            <a:avLst/>
          </a:prstGeom>
          <a:noFill/>
          <a:ln w="28575">
            <a:noFill/>
            <a:miter lim="800000"/>
            <a:headEnd/>
            <a:tailEnd/>
          </a:ln>
        </p:spPr>
        <p:txBody>
          <a:bodyPr wrap="none" anchor="ctr">
            <a:spAutoFit/>
          </a:bodyPr>
          <a:lstStyle/>
          <a:p>
            <a:pPr algn="ctr"/>
            <a:r>
              <a:rPr lang="en-US" sz="1800">
                <a:solidFill>
                  <a:srgbClr val="000000"/>
                </a:solidFill>
              </a:rPr>
              <a:t>PC</a:t>
            </a:r>
          </a:p>
        </p:txBody>
      </p:sp>
      <p:cxnSp>
        <p:nvCxnSpPr>
          <p:cNvPr id="65" name="Straight Connector 64"/>
          <p:cNvCxnSpPr>
            <a:cxnSpLocks noChangeShapeType="1"/>
          </p:cNvCxnSpPr>
          <p:nvPr/>
        </p:nvCxnSpPr>
        <p:spPr bwMode="auto">
          <a:xfrm rot="16200000" flipH="1">
            <a:off x="6207125" y="2949575"/>
            <a:ext cx="669925" cy="22225"/>
          </a:xfrm>
          <a:prstGeom prst="line">
            <a:avLst/>
          </a:prstGeom>
          <a:noFill/>
          <a:ln w="34925">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1909"/>
                                        </p:tgtEl>
                                        <p:attrNameLst>
                                          <p:attrName>style.visibility</p:attrName>
                                        </p:attrNameLst>
                                      </p:cBhvr>
                                      <p:to>
                                        <p:strVal val="visible"/>
                                      </p:to>
                                    </p:set>
                                    <p:animEffect transition="in" filter="wipe(left)">
                                      <p:cBhvr>
                                        <p:cTn id="7" dur="500"/>
                                        <p:tgtEl>
                                          <p:spTgt spid="25119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par>
                                <p:cTn id="28" presetID="1" presetClass="entr" presetSubtype="0" fill="hold" nodeType="withEffect">
                                  <p:stCondLst>
                                    <p:cond delay="0"/>
                                  </p:stCondLst>
                                  <p:childTnLst>
                                    <p:set>
                                      <p:cBhvr>
                                        <p:cTn id="29" dur="1" fill="hold">
                                          <p:stCondLst>
                                            <p:cond delay="0"/>
                                          </p:stCondLst>
                                        </p:cTn>
                                        <p:tgtEl>
                                          <p:spTgt spid="6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190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normAutofit/>
          </a:bodyPr>
          <a:lstStyle/>
          <a:p>
            <a:pPr eaLnBrk="1" hangingPunct="1"/>
            <a:r>
              <a:rPr lang="en-US" dirty="0" smtClean="0">
                <a:solidFill>
                  <a:schemeClr val="bg1">
                    <a:lumMod val="65000"/>
                  </a:schemeClr>
                </a:solidFill>
              </a:rPr>
              <a:t>5 Stages of the </a:t>
            </a:r>
            <a:r>
              <a:rPr lang="en-US" dirty="0" err="1" smtClean="0">
                <a:solidFill>
                  <a:schemeClr val="bg1">
                    <a:lumMod val="65000"/>
                  </a:schemeClr>
                </a:solidFill>
              </a:rPr>
              <a:t>Datapath</a:t>
            </a:r>
            <a:endParaRPr lang="en-US" dirty="0" smtClean="0">
              <a:solidFill>
                <a:schemeClr val="bg1">
                  <a:lumMod val="65000"/>
                </a:schemeClr>
              </a:solidFill>
            </a:endParaRPr>
          </a:p>
          <a:p>
            <a:r>
              <a:rPr lang="en-US" dirty="0"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chemeClr val="bg1">
                    <a:lumMod val="65000"/>
                  </a:schemeClr>
                </a:solidFill>
              </a:rPr>
              <a:t>Quick </a:t>
            </a:r>
            <a:r>
              <a:rPr lang="en-US" dirty="0" err="1" smtClean="0">
                <a:solidFill>
                  <a:schemeClr val="bg1">
                    <a:lumMod val="65000"/>
                  </a:schemeClr>
                </a:solidFill>
              </a:rPr>
              <a:t>Datapath</a:t>
            </a:r>
            <a:r>
              <a:rPr lang="en-US" dirty="0" smtClean="0">
                <a:solidFill>
                  <a:schemeClr val="bg1">
                    <a:lumMod val="65000"/>
                  </a:schemeClr>
                </a:solidFill>
              </a:rPr>
              <a:t> Walkthrough</a:t>
            </a:r>
            <a:endParaRPr lang="en-US" dirty="0" smtClean="0">
              <a:solidFill>
                <a:schemeClr val="bg1">
                  <a:lumMod val="65000"/>
                </a:schemeClr>
              </a:solidFill>
            </a:endParaRPr>
          </a:p>
          <a:p>
            <a:pPr eaLnBrk="1" hangingPunct="1"/>
            <a:r>
              <a:rPr lang="en-US" dirty="0" smtClean="0"/>
              <a:t>Processor Design Process</a:t>
            </a:r>
          </a:p>
          <a:p>
            <a:pPr lvl="1"/>
            <a:r>
              <a:rPr lang="en-US" dirty="0" smtClean="0"/>
              <a:t>Determine </a:t>
            </a:r>
            <a:r>
              <a:rPr lang="en-US" dirty="0" err="1" smtClean="0"/>
              <a:t>datapath</a:t>
            </a:r>
            <a:r>
              <a:rPr lang="en-US" dirty="0" smtClean="0"/>
              <a:t> requirements based on instruction set</a:t>
            </a:r>
          </a:p>
          <a:p>
            <a:pPr lvl="1"/>
            <a:r>
              <a:rPr lang="en-US" dirty="0" smtClean="0"/>
              <a:t>Select </a:t>
            </a:r>
            <a:r>
              <a:rPr lang="en-US" dirty="0" err="1" smtClean="0"/>
              <a:t>datapath</a:t>
            </a:r>
            <a:r>
              <a:rPr lang="en-US" dirty="0" smtClean="0"/>
              <a:t> components</a:t>
            </a:r>
          </a:p>
          <a:p>
            <a:pPr lvl="1"/>
            <a:r>
              <a:rPr lang="en-US" dirty="0" smtClean="0"/>
              <a:t>Assemble the </a:t>
            </a:r>
            <a:r>
              <a:rPr lang="en-US" dirty="0" err="1" smtClean="0"/>
              <a:t>datapath</a:t>
            </a:r>
            <a:endParaRPr lang="en-US" dirty="0" smtClean="0"/>
          </a:p>
        </p:txBody>
      </p:sp>
      <p:sp>
        <p:nvSpPr>
          <p:cNvPr id="7" name="Date Placeholder 6"/>
          <p:cNvSpPr>
            <a:spLocks noGrp="1"/>
          </p:cNvSpPr>
          <p:nvPr>
            <p:ph type="dt" sz="quarter" idx="10"/>
          </p:nvPr>
        </p:nvSpPr>
        <p:spPr/>
        <p:txBody>
          <a:bodyPr/>
          <a:lstStyle/>
          <a:p>
            <a:pPr>
              <a:defRPr/>
            </a:pPr>
            <a:fld id="{742D3C8C-4EC3-D544-BEC6-1310B020C9F8}" type="datetime1">
              <a:rPr lang="en-US" smtClean="0"/>
              <a:pPr>
                <a:defRPr/>
              </a:pPr>
              <a:t>7/25/2011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29</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Review</a:t>
            </a:r>
          </a:p>
        </p:txBody>
      </p:sp>
      <p:sp>
        <p:nvSpPr>
          <p:cNvPr id="58371" name="Rectangle 3"/>
          <p:cNvSpPr>
            <a:spLocks noGrp="1" noChangeArrowheads="1"/>
          </p:cNvSpPr>
          <p:nvPr>
            <p:ph type="body" idx="1"/>
          </p:nvPr>
        </p:nvSpPr>
        <p:spPr/>
        <p:txBody>
          <a:bodyPr>
            <a:normAutofit lnSpcReduction="10000"/>
          </a:bodyPr>
          <a:lstStyle/>
          <a:p>
            <a:pPr>
              <a:spcBef>
                <a:spcPct val="0"/>
              </a:spcBef>
            </a:pPr>
            <a:r>
              <a:rPr lang="en-GB" dirty="0" smtClean="0"/>
              <a:t>D-Flip-Flops update output at rising edge of clock</a:t>
            </a:r>
            <a:endParaRPr lang="en-GB" dirty="0" smtClean="0"/>
          </a:p>
          <a:p>
            <a:pPr lvl="1">
              <a:spcBef>
                <a:spcPct val="0"/>
              </a:spcBef>
            </a:pPr>
            <a:r>
              <a:rPr lang="en-GB" dirty="0" smtClean="0"/>
              <a:t>Setup and Hold times </a:t>
            </a:r>
            <a:r>
              <a:rPr lang="en-GB" dirty="0" smtClean="0"/>
              <a:t>important</a:t>
            </a:r>
          </a:p>
          <a:p>
            <a:pPr>
              <a:spcBef>
                <a:spcPct val="0"/>
              </a:spcBef>
            </a:pPr>
            <a:r>
              <a:rPr lang="en-GB" dirty="0" smtClean="0"/>
              <a:t>Critical Path constrains clock rate.</a:t>
            </a:r>
            <a:endParaRPr lang="en-GB" dirty="0" smtClean="0"/>
          </a:p>
          <a:p>
            <a:pPr>
              <a:spcBef>
                <a:spcPct val="0"/>
              </a:spcBef>
            </a:pPr>
            <a:r>
              <a:rPr lang="en-GB" dirty="0" smtClean="0"/>
              <a:t>Finite </a:t>
            </a:r>
            <a:r>
              <a:rPr lang="en-GB" dirty="0" smtClean="0"/>
              <a:t>State Machines extremely useful</a:t>
            </a:r>
            <a:endParaRPr lang="en-US" dirty="0" smtClean="0"/>
          </a:p>
          <a:p>
            <a:r>
              <a:rPr lang="en-US" dirty="0" smtClean="0"/>
              <a:t>Use </a:t>
            </a:r>
            <a:r>
              <a:rPr lang="en-US" dirty="0" err="1" smtClean="0"/>
              <a:t>muxes</a:t>
            </a:r>
            <a:r>
              <a:rPr lang="en-US" dirty="0" smtClean="0"/>
              <a:t> to select among input</a:t>
            </a:r>
          </a:p>
          <a:p>
            <a:pPr lvl="1"/>
            <a:r>
              <a:rPr lang="en-US" dirty="0" smtClean="0"/>
              <a:t>S input bits selects 2</a:t>
            </a:r>
            <a:r>
              <a:rPr lang="en-US" baseline="30000" dirty="0" smtClean="0"/>
              <a:t>S</a:t>
            </a:r>
            <a:r>
              <a:rPr lang="en-US" dirty="0" smtClean="0"/>
              <a:t> inputs</a:t>
            </a:r>
          </a:p>
          <a:p>
            <a:pPr lvl="1"/>
            <a:r>
              <a:rPr lang="en-US" dirty="0" smtClean="0"/>
              <a:t>Each input can be n-bits wide, </a:t>
            </a:r>
            <a:r>
              <a:rPr lang="en-US" dirty="0" smtClean="0"/>
              <a:t>independent </a:t>
            </a:r>
            <a:r>
              <a:rPr lang="en-US" dirty="0" smtClean="0"/>
              <a:t>of S</a:t>
            </a:r>
          </a:p>
          <a:p>
            <a:r>
              <a:rPr lang="en-US" dirty="0" smtClean="0"/>
              <a:t>Build n-bit adder out of chained 1-bit adders.</a:t>
            </a:r>
            <a:endParaRPr lang="en-US" dirty="0" smtClean="0"/>
          </a:p>
        </p:txBody>
      </p:sp>
      <p:sp>
        <p:nvSpPr>
          <p:cNvPr id="4" name="Date Placeholder 3"/>
          <p:cNvSpPr>
            <a:spLocks noGrp="1"/>
          </p:cNvSpPr>
          <p:nvPr>
            <p:ph type="dt" sz="quarter" idx="10"/>
          </p:nvPr>
        </p:nvSpPr>
        <p:spPr/>
        <p:txBody>
          <a:bodyPr/>
          <a:lstStyle/>
          <a:p>
            <a:pPr>
              <a:defRPr/>
            </a:pPr>
            <a:fld id="{326414AB-5B4B-C440-B5DD-BFEB79F7F580}" type="datetime1">
              <a:rPr lang="en-US" smtClean="0"/>
              <a:pPr>
                <a:defRPr/>
              </a:pPr>
              <a:t>7/25/2011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826110B3-E7D8-7A4E-B012-10111FDED2F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smtClean="0"/>
              <a:t>Processor Design Process</a:t>
            </a:r>
          </a:p>
        </p:txBody>
      </p:sp>
      <p:sp>
        <p:nvSpPr>
          <p:cNvPr id="11" name="Content Placeholder 10"/>
          <p:cNvSpPr>
            <a:spLocks noGrp="1"/>
          </p:cNvSpPr>
          <p:nvPr>
            <p:ph idx="1"/>
          </p:nvPr>
        </p:nvSpPr>
        <p:spPr/>
        <p:txBody>
          <a:bodyPr>
            <a:normAutofit fontScale="92500" lnSpcReduction="10000"/>
          </a:bodyPr>
          <a:lstStyle/>
          <a:p>
            <a:pPr>
              <a:defRPr/>
            </a:pPr>
            <a:r>
              <a:rPr lang="en-US" dirty="0" smtClean="0"/>
              <a:t>Five steps to design a processor:</a:t>
            </a:r>
          </a:p>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a:t>
            </a:r>
            <a:r>
              <a:rPr lang="en-US" dirty="0" smtClean="0"/>
              <a:t>requirements</a:t>
            </a:r>
            <a:endParaRPr lang="en-US"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clocking methodology</a:t>
            </a:r>
          </a:p>
          <a:p>
            <a:pPr lvl="1">
              <a:buFont typeface="Arial" charset="0"/>
              <a:buNone/>
              <a:defRPr/>
            </a:pPr>
            <a:r>
              <a:rPr lang="en-US" dirty="0" smtClean="0"/>
              <a:t>Step 3: Assemble </a:t>
            </a:r>
            <a:r>
              <a:rPr lang="en-US" dirty="0" err="1" smtClean="0"/>
              <a:t>datapath</a:t>
            </a:r>
            <a:r>
              <a:rPr lang="en-US" dirty="0" smtClean="0"/>
              <a:t> components </a:t>
            </a:r>
            <a:r>
              <a:rPr lang="en-US" dirty="0" smtClean="0"/>
              <a:t>to meet </a:t>
            </a:r>
            <a:r>
              <a:rPr lang="en-US" dirty="0" smtClean="0"/>
              <a:t>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
        <p:nvSpPr>
          <p:cNvPr id="4" name="Date Placeholder 3"/>
          <p:cNvSpPr>
            <a:spLocks noGrp="1"/>
          </p:cNvSpPr>
          <p:nvPr>
            <p:ph type="dt" sz="quarter" idx="10"/>
          </p:nvPr>
        </p:nvSpPr>
        <p:spPr/>
        <p:txBody>
          <a:bodyPr/>
          <a:lstStyle/>
          <a:p>
            <a:pPr>
              <a:defRPr/>
            </a:pPr>
            <a:fld id="{CABEFFAF-E42D-144F-BA10-F4BB9D14BFBB}" type="datetime1">
              <a:rPr lang="en-US" smtClean="0"/>
              <a:pPr>
                <a:defRPr/>
              </a:pPr>
              <a:t>7/25/2011</a:t>
            </a:fld>
            <a:endParaRPr lang="en-US"/>
          </a:p>
        </p:txBody>
      </p:sp>
      <p:sp>
        <p:nvSpPr>
          <p:cNvPr id="5" name="Footer Placeholder 4"/>
          <p:cNvSpPr>
            <a:spLocks noGrp="1"/>
          </p:cNvSpPr>
          <p:nvPr>
            <p:ph type="ftr" sz="quarter" idx="11"/>
          </p:nvPr>
        </p:nvSpPr>
        <p:spPr/>
        <p:txBody>
          <a:bodyPr/>
          <a:lstStyle/>
          <a:p>
            <a:pPr>
              <a:defRPr/>
            </a:pPr>
            <a:r>
              <a:rPr lang="en-US" smtClean="0"/>
              <a:t>Spring 2011 -- Lecture #18</a:t>
            </a:r>
            <a:endParaRPr lang="en-US" dirty="0"/>
          </a:p>
        </p:txBody>
      </p:sp>
      <p:sp>
        <p:nvSpPr>
          <p:cNvPr id="6" name="Slide Number Placeholder 5"/>
          <p:cNvSpPr>
            <a:spLocks noGrp="1"/>
          </p:cNvSpPr>
          <p:nvPr>
            <p:ph type="sldNum" sz="quarter" idx="12"/>
          </p:nvPr>
        </p:nvSpPr>
        <p:spPr/>
        <p:txBody>
          <a:bodyPr/>
          <a:lstStyle/>
          <a:p>
            <a:pPr>
              <a:defRPr/>
            </a:pPr>
            <a:fld id="{A8312C37-6CA8-5141-940F-1E31D56C4F3D}"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smtClean="0"/>
              <a:t>Processor Design Process</a:t>
            </a:r>
          </a:p>
        </p:txBody>
      </p:sp>
      <p:sp>
        <p:nvSpPr>
          <p:cNvPr id="11" name="Content Placeholder 10"/>
          <p:cNvSpPr>
            <a:spLocks noGrp="1"/>
          </p:cNvSpPr>
          <p:nvPr>
            <p:ph idx="1"/>
          </p:nvPr>
        </p:nvSpPr>
        <p:spPr/>
        <p:txBody>
          <a:bodyPr>
            <a:normAutofit fontScale="92500" lnSpcReduction="10000"/>
          </a:bodyPr>
          <a:lstStyle/>
          <a:p>
            <a:pPr>
              <a:defRPr/>
            </a:pPr>
            <a:r>
              <a:rPr lang="en-US" dirty="0" smtClean="0"/>
              <a:t>Five steps to design a processor:</a:t>
            </a:r>
          </a:p>
          <a:p>
            <a:pPr lvl="1">
              <a:buFont typeface="Arial" charset="0"/>
              <a:buNone/>
              <a:defRPr/>
            </a:pPr>
            <a:r>
              <a:rPr lang="en-US" b="1" dirty="0" smtClean="0"/>
              <a:t>Step 1: Analyze instruction set </a:t>
            </a:r>
            <a:r>
              <a:rPr lang="en-US" b="1" dirty="0" smtClean="0">
                <a:sym typeface="Wingdings" charset="2"/>
              </a:rPr>
              <a:t>to determine</a:t>
            </a:r>
            <a:r>
              <a:rPr lang="en-US" b="1" dirty="0" smtClean="0"/>
              <a:t> </a:t>
            </a:r>
            <a:r>
              <a:rPr lang="en-US" b="1" dirty="0" err="1" smtClean="0"/>
              <a:t>datapath</a:t>
            </a:r>
            <a:r>
              <a:rPr lang="en-US" b="1" dirty="0" smtClean="0"/>
              <a:t> </a:t>
            </a:r>
            <a:r>
              <a:rPr lang="en-US" b="1" dirty="0" smtClean="0"/>
              <a:t>requirements</a:t>
            </a:r>
            <a:endParaRPr lang="en-US" b="1"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clocking methodology</a:t>
            </a:r>
          </a:p>
          <a:p>
            <a:pPr lvl="1">
              <a:buFont typeface="Arial" charset="0"/>
              <a:buNone/>
              <a:defRPr/>
            </a:pPr>
            <a:r>
              <a:rPr lang="en-US" dirty="0" smtClean="0"/>
              <a:t>Step 3: Assemble </a:t>
            </a:r>
            <a:r>
              <a:rPr lang="en-US" dirty="0" err="1" smtClean="0"/>
              <a:t>datapath</a:t>
            </a:r>
            <a:r>
              <a:rPr lang="en-US" dirty="0" smtClean="0"/>
              <a:t> components </a:t>
            </a:r>
            <a:r>
              <a:rPr lang="en-US" dirty="0" smtClean="0"/>
              <a:t>to meet </a:t>
            </a:r>
            <a:r>
              <a:rPr lang="en-US" dirty="0" smtClean="0"/>
              <a:t>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
        <p:nvSpPr>
          <p:cNvPr id="4" name="Date Placeholder 3"/>
          <p:cNvSpPr>
            <a:spLocks noGrp="1"/>
          </p:cNvSpPr>
          <p:nvPr>
            <p:ph type="dt" sz="quarter" idx="10"/>
          </p:nvPr>
        </p:nvSpPr>
        <p:spPr/>
        <p:txBody>
          <a:bodyPr/>
          <a:lstStyle/>
          <a:p>
            <a:pPr>
              <a:defRPr/>
            </a:pPr>
            <a:fld id="{CABEFFAF-E42D-144F-BA10-F4BB9D14BFBB}" type="datetime1">
              <a:rPr lang="en-US" smtClean="0"/>
              <a:pPr>
                <a:defRPr/>
              </a:pPr>
              <a:t>7/25/2011</a:t>
            </a:fld>
            <a:endParaRPr lang="en-US"/>
          </a:p>
        </p:txBody>
      </p:sp>
      <p:sp>
        <p:nvSpPr>
          <p:cNvPr id="5" name="Footer Placeholder 4"/>
          <p:cNvSpPr>
            <a:spLocks noGrp="1"/>
          </p:cNvSpPr>
          <p:nvPr>
            <p:ph type="ftr" sz="quarter" idx="11"/>
          </p:nvPr>
        </p:nvSpPr>
        <p:spPr/>
        <p:txBody>
          <a:bodyPr/>
          <a:lstStyle/>
          <a:p>
            <a:pPr>
              <a:defRPr/>
            </a:pPr>
            <a:r>
              <a:rPr lang="en-US" smtClean="0"/>
              <a:t>Spring 2011 -- Lecture #18</a:t>
            </a:r>
            <a:endParaRPr lang="en-US" dirty="0"/>
          </a:p>
        </p:txBody>
      </p:sp>
      <p:sp>
        <p:nvSpPr>
          <p:cNvPr id="6" name="Slide Number Placeholder 5"/>
          <p:cNvSpPr>
            <a:spLocks noGrp="1"/>
          </p:cNvSpPr>
          <p:nvPr>
            <p:ph type="sldNum" sz="quarter" idx="12"/>
          </p:nvPr>
        </p:nvSpPr>
        <p:spPr/>
        <p:txBody>
          <a:bodyPr/>
          <a:lstStyle/>
          <a:p>
            <a:pPr>
              <a:defRPr/>
            </a:pPr>
            <a:fld id="{A8312C37-6CA8-5141-940F-1E31D56C4F3D}"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dirty="0"/>
              <a:t>ADDU and SUBU</a:t>
            </a:r>
          </a:p>
          <a:p>
            <a:pPr lvl="1"/>
            <a:r>
              <a:rPr lang="en-US" sz="2400" dirty="0">
                <a:latin typeface="Courier New" charset="0"/>
              </a:rPr>
              <a:t>addu </a:t>
            </a:r>
            <a:r>
              <a:rPr lang="en-US" sz="2400" dirty="0" err="1">
                <a:latin typeface="Courier New" charset="0"/>
              </a:rPr>
              <a:t>rd,rs,rt</a:t>
            </a:r>
            <a:endParaRPr lang="en-US" sz="2400" dirty="0">
              <a:latin typeface="Courier New" charset="0"/>
            </a:endParaRPr>
          </a:p>
          <a:p>
            <a:pPr lvl="1"/>
            <a:r>
              <a:rPr lang="en-US" sz="2400" dirty="0" err="1">
                <a:latin typeface="Courier New" charset="0"/>
              </a:rPr>
              <a:t>subu</a:t>
            </a:r>
            <a:r>
              <a:rPr lang="en-US" sz="2400" dirty="0">
                <a:latin typeface="Courier New" charset="0"/>
              </a:rPr>
              <a:t> </a:t>
            </a:r>
            <a:r>
              <a:rPr lang="en-US" sz="2400" dirty="0" err="1">
                <a:latin typeface="Courier New" charset="0"/>
              </a:rPr>
              <a:t>rd,rs,rt</a:t>
            </a:r>
            <a:endParaRPr lang="en-US" sz="2400" dirty="0"/>
          </a:p>
          <a:p>
            <a:r>
              <a:rPr lang="en-US" sz="2800" dirty="0"/>
              <a:t>OR Immediate:</a:t>
            </a:r>
          </a:p>
          <a:p>
            <a:pPr lvl="1"/>
            <a:r>
              <a:rPr lang="en-US" sz="2400" dirty="0" err="1">
                <a:latin typeface="Courier New" charset="0"/>
              </a:rPr>
              <a:t>ori</a:t>
            </a:r>
            <a:r>
              <a:rPr lang="en-US" sz="2400" dirty="0">
                <a:latin typeface="Courier New" charset="0"/>
              </a:rPr>
              <a:t> rt,rs,imm16</a:t>
            </a:r>
            <a:endParaRPr lang="en-US" sz="2400" dirty="0"/>
          </a:p>
          <a:p>
            <a:r>
              <a:rPr lang="en-US" sz="2800" dirty="0"/>
              <a:t>LOAD and </a:t>
            </a:r>
            <a:br>
              <a:rPr lang="en-US" sz="2800" dirty="0"/>
            </a:br>
            <a:r>
              <a:rPr lang="en-US" sz="2800" dirty="0"/>
              <a:t>STORE Word</a:t>
            </a:r>
          </a:p>
          <a:p>
            <a:pPr lvl="1"/>
            <a:r>
              <a:rPr lang="en-US" sz="2400" dirty="0">
                <a:latin typeface="Courier New" charset="0"/>
              </a:rPr>
              <a:t>lw rt,rs,imm16</a:t>
            </a:r>
          </a:p>
          <a:p>
            <a:pPr lvl="1"/>
            <a:r>
              <a:rPr lang="en-US" sz="2400" dirty="0">
                <a:latin typeface="Courier New" charset="0"/>
              </a:rPr>
              <a:t>sw rt,rs,imm16</a:t>
            </a:r>
            <a:endParaRPr lang="en-US" sz="2400" dirty="0"/>
          </a:p>
          <a:p>
            <a:r>
              <a:rPr lang="en-US" sz="2800" dirty="0"/>
              <a:t>BRANCH:</a:t>
            </a:r>
          </a:p>
          <a:p>
            <a:pPr lvl="1"/>
            <a:r>
              <a:rPr lang="en-US" sz="2400" dirty="0">
                <a:latin typeface="Courier New" charset="0"/>
              </a:rPr>
              <a:t>beq rs,rt,imm16</a:t>
            </a:r>
            <a:endParaRPr lang="en-US" dirty="0"/>
          </a:p>
        </p:txBody>
      </p:sp>
      <p:grpSp>
        <p:nvGrpSpPr>
          <p:cNvPr id="2" name="Group 4"/>
          <p:cNvGrpSpPr>
            <a:grpSpLocks/>
          </p:cNvGrpSpPr>
          <p:nvPr/>
        </p:nvGrpSpPr>
        <p:grpSpPr bwMode="auto">
          <a:xfrm>
            <a:off x="3200400" y="1582738"/>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4"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7"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2"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8"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0"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9"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8"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10"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6"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11"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4"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err="1">
                          <a:latin typeface="Times" charset="0"/>
                        </a:rPr>
                        <a:t>funct</a:t>
                      </a:r>
                      <a:endParaRPr lang="en-US" sz="1600" b="1" dirty="0">
                        <a:latin typeface="Times" charset="0"/>
                      </a:endParaRPr>
                    </a:p>
                  </p:txBody>
                </p:sp>
              </p:grpSp>
            </p:grpSp>
          </p:grpSp>
          <p:sp>
            <p:nvSpPr>
              <p:cNvPr id="24658"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latin typeface="Times" charset="0"/>
                  </a:rPr>
                  <a:t>0</a:t>
                </a:r>
              </a:p>
            </p:txBody>
          </p:sp>
          <p:sp>
            <p:nvSpPr>
              <p:cNvPr id="24659"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2"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9" name="Rectangle 44"/>
              <p:cNvSpPr>
                <a:spLocks noChangeArrowheads="1"/>
              </p:cNvSpPr>
              <p:nvPr/>
            </p:nvSpPr>
            <p:spPr bwMode="auto">
              <a:xfrm>
                <a:off x="2161" y="15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4"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7" name="Rectangle 47"/>
              <p:cNvSpPr>
                <a:spLocks noChangeArrowheads="1"/>
              </p:cNvSpPr>
              <p:nvPr/>
            </p:nvSpPr>
            <p:spPr bwMode="auto">
              <a:xfrm>
                <a:off x="2776" y="158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5"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5" name="Rectangle 50"/>
              <p:cNvSpPr>
                <a:spLocks noChangeArrowheads="1"/>
              </p:cNvSpPr>
              <p:nvPr/>
            </p:nvSpPr>
            <p:spPr bwMode="auto">
              <a:xfrm>
                <a:off x="3363" y="158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34" name="Rectangle 52"/>
            <p:cNvSpPr>
              <a:spLocks noChangeArrowheads="1"/>
            </p:cNvSpPr>
            <p:nvPr/>
          </p:nvSpPr>
          <p:spPr bwMode="auto">
            <a:xfrm>
              <a:off x="4289" y="158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6"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8" name="Rectangle 66"/>
              <p:cNvSpPr>
                <a:spLocks noChangeArrowheads="1"/>
              </p:cNvSpPr>
              <p:nvPr/>
            </p:nvSpPr>
            <p:spPr bwMode="auto">
              <a:xfrm>
                <a:off x="2161" y="2107"/>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8"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6" name="Rectangle 69"/>
              <p:cNvSpPr>
                <a:spLocks noChangeArrowheads="1"/>
              </p:cNvSpPr>
              <p:nvPr/>
            </p:nvSpPr>
            <p:spPr bwMode="auto">
              <a:xfrm>
                <a:off x="2776" y="2107"/>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9"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4" name="Rectangle 72"/>
              <p:cNvSpPr>
                <a:spLocks noChangeArrowheads="1"/>
              </p:cNvSpPr>
              <p:nvPr/>
            </p:nvSpPr>
            <p:spPr bwMode="auto">
              <a:xfrm>
                <a:off x="3363" y="2107"/>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13" name="Rectangle 74"/>
            <p:cNvSpPr>
              <a:spLocks noChangeArrowheads="1"/>
            </p:cNvSpPr>
            <p:nvPr/>
          </p:nvSpPr>
          <p:spPr bwMode="auto">
            <a:xfrm>
              <a:off x="4289" y="210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20"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7" name="Rectangle 88"/>
              <p:cNvSpPr>
                <a:spLocks noChangeArrowheads="1"/>
              </p:cNvSpPr>
              <p:nvPr/>
            </p:nvSpPr>
            <p:spPr bwMode="auto">
              <a:xfrm>
                <a:off x="2161" y="2853"/>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2"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5" name="Rectangle 91"/>
              <p:cNvSpPr>
                <a:spLocks noChangeArrowheads="1"/>
              </p:cNvSpPr>
              <p:nvPr/>
            </p:nvSpPr>
            <p:spPr bwMode="auto">
              <a:xfrm>
                <a:off x="2776" y="2853"/>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3"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3" name="Rectangle 94"/>
              <p:cNvSpPr>
                <a:spLocks noChangeArrowheads="1"/>
              </p:cNvSpPr>
              <p:nvPr/>
            </p:nvSpPr>
            <p:spPr bwMode="auto">
              <a:xfrm>
                <a:off x="3363" y="2853"/>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592" name="Rectangle 96"/>
            <p:cNvSpPr>
              <a:spLocks noChangeArrowheads="1"/>
            </p:cNvSpPr>
            <p:nvPr/>
          </p:nvSpPr>
          <p:spPr bwMode="auto">
            <a:xfrm>
              <a:off x="4289" y="2853"/>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dirty="0" smtClean="0"/>
              <a:t>Step 1a: The </a:t>
            </a:r>
            <a:r>
              <a:rPr lang="en-US" sz="4000" dirty="0" smtClean="0"/>
              <a:t>MIPS-</a:t>
            </a:r>
            <a:r>
              <a:rPr lang="en-US" sz="4000" dirty="0" err="1" smtClean="0"/>
              <a:t>lite</a:t>
            </a:r>
            <a:r>
              <a:rPr lang="en-US" sz="4000" dirty="0" smtClean="0"/>
              <a:t> </a:t>
            </a:r>
            <a:r>
              <a:rPr lang="en-US" sz="4000" dirty="0" smtClean="0"/>
              <a:t>Subset for today</a:t>
            </a:r>
            <a:endParaRPr lang="en-US" sz="4000" dirty="0" smtClean="0"/>
          </a:p>
        </p:txBody>
      </p:sp>
      <p:sp>
        <p:nvSpPr>
          <p:cNvPr id="107" name="Date Placeholder 106"/>
          <p:cNvSpPr>
            <a:spLocks noGrp="1"/>
          </p:cNvSpPr>
          <p:nvPr>
            <p:ph type="dt" sz="quarter" idx="10"/>
          </p:nvPr>
        </p:nvSpPr>
        <p:spPr/>
        <p:txBody>
          <a:bodyPr/>
          <a:lstStyle/>
          <a:p>
            <a:pPr>
              <a:defRPr/>
            </a:pPr>
            <a:fld id="{DD82CC66-0E60-2246-A04D-D53558394DB6}" type="datetime1">
              <a:rPr lang="en-US" smtClean="0"/>
              <a:pPr>
                <a:defRPr/>
              </a:pPr>
              <a:t>7/25/2011</a:t>
            </a:fld>
            <a:endParaRPr lang="en-US"/>
          </a:p>
        </p:txBody>
      </p:sp>
      <p:sp>
        <p:nvSpPr>
          <p:cNvPr id="108" name="Slide Number Placeholder 107"/>
          <p:cNvSpPr>
            <a:spLocks noGrp="1"/>
          </p:cNvSpPr>
          <p:nvPr>
            <p:ph type="sldNum" sz="quarter" idx="12"/>
          </p:nvPr>
        </p:nvSpPr>
        <p:spPr/>
        <p:txBody>
          <a:bodyPr/>
          <a:lstStyle/>
          <a:p>
            <a:pPr>
              <a:defRPr/>
            </a:pPr>
            <a:fld id="{ECB4CA44-5126-3B46-8C29-2B9F756FE542}" type="slidenum">
              <a:rPr lang="en-US" smtClean="0"/>
              <a:pPr>
                <a:defRPr/>
              </a:pPr>
              <a:t>32</a:t>
            </a:fld>
            <a:endParaRPr lang="en-US"/>
          </a:p>
        </p:txBody>
      </p:sp>
      <p:sp>
        <p:nvSpPr>
          <p:cNvPr id="109" name="Footer Placeholder 108"/>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34975" y="1363663"/>
            <a:ext cx="8632825" cy="1920875"/>
          </a:xfrm>
        </p:spPr>
        <p:txBody>
          <a:bodyPr/>
          <a:lstStyle/>
          <a:p>
            <a:pPr>
              <a:lnSpc>
                <a:spcPct val="120000"/>
              </a:lnSpc>
              <a:spcBef>
                <a:spcPts val="50"/>
              </a:spcBef>
            </a:pPr>
            <a:r>
              <a:rPr lang="en-US" sz="2800" dirty="0"/>
              <a:t>RTL gives the </a:t>
            </a:r>
            <a:r>
              <a:rPr lang="en-US" sz="2800" u="sng" dirty="0">
                <a:solidFill>
                  <a:schemeClr val="accent2"/>
                </a:solidFill>
              </a:rPr>
              <a:t>meaning</a:t>
            </a:r>
            <a:r>
              <a:rPr lang="en-US" sz="2800" dirty="0"/>
              <a:t> of the instructions</a:t>
            </a:r>
            <a:br>
              <a:rPr lang="en-US" sz="2800" dirty="0"/>
            </a:br>
            <a:endParaRPr lang="en-US" sz="3600" dirty="0"/>
          </a:p>
          <a:p>
            <a:pPr>
              <a:buNone/>
            </a:pPr>
            <a:endParaRPr lang="en-US" sz="3600" dirty="0"/>
          </a:p>
        </p:txBody>
      </p:sp>
      <p:sp>
        <p:nvSpPr>
          <p:cNvPr id="26627" name="Rectangle 4"/>
          <p:cNvSpPr>
            <a:spLocks noChangeArrowheads="1"/>
          </p:cNvSpPr>
          <p:nvPr/>
        </p:nvSpPr>
        <p:spPr bwMode="auto">
          <a:xfrm>
            <a:off x="779463" y="1960563"/>
            <a:ext cx="8737600" cy="4233467"/>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1143000" algn="l"/>
                <a:tab pos="5367338" algn="l"/>
              </a:tabLst>
            </a:pPr>
            <a:r>
              <a:rPr lang="en-US" dirty="0">
                <a:latin typeface="Courier" charset="0"/>
                <a:ea typeface="Courier" charset="0"/>
                <a:cs typeface="Courier" charset="0"/>
              </a:rPr>
              <a:t>{op , </a:t>
            </a:r>
            <a:r>
              <a:rPr lang="en-US" dirty="0" err="1">
                <a:latin typeface="Courier" charset="0"/>
                <a:ea typeface="Courier" charset="0"/>
                <a:cs typeface="Courier" charset="0"/>
              </a:rPr>
              <a:t>rs</a:t>
            </a:r>
            <a:r>
              <a:rPr lang="en-US" dirty="0">
                <a:latin typeface="Courier" charset="0"/>
                <a:ea typeface="Courier" charset="0"/>
                <a:cs typeface="Courier" charset="0"/>
              </a:rPr>
              <a:t> , </a:t>
            </a:r>
            <a:r>
              <a:rPr lang="en-US" dirty="0" err="1">
                <a:latin typeface="Courier" charset="0"/>
                <a:ea typeface="Courier" charset="0"/>
                <a:cs typeface="Courier" charset="0"/>
              </a:rPr>
              <a:t>rt</a:t>
            </a:r>
            <a:r>
              <a:rPr lang="en-US" dirty="0">
                <a:latin typeface="Courier" charset="0"/>
                <a:ea typeface="Courier" charset="0"/>
                <a:cs typeface="Courier" charset="0"/>
              </a:rPr>
              <a:t> , rd , </a:t>
            </a:r>
            <a:r>
              <a:rPr lang="en-US" dirty="0" err="1">
                <a:latin typeface="Courier" charset="0"/>
                <a:ea typeface="Courier" charset="0"/>
                <a:cs typeface="Courier" charset="0"/>
              </a:rPr>
              <a:t>shamt</a:t>
            </a:r>
            <a:r>
              <a:rPr lang="en-US" dirty="0">
                <a:latin typeface="Courier" charset="0"/>
                <a:ea typeface="Courier" charset="0"/>
                <a:cs typeface="Courier" charset="0"/>
              </a:rPr>
              <a:t> , </a:t>
            </a:r>
            <a:r>
              <a:rPr lang="en-US" dirty="0" err="1">
                <a:latin typeface="Courier" charset="0"/>
                <a:ea typeface="Courier" charset="0"/>
                <a:cs typeface="Courier" charset="0"/>
              </a:rPr>
              <a:t>funct</a:t>
            </a:r>
            <a:r>
              <a:rPr lang="en-US" dirty="0">
                <a:latin typeface="Courier" charset="0"/>
                <a:ea typeface="Courier" charset="0"/>
                <a:cs typeface="Courier" charset="0"/>
              </a:rPr>
              <a:t>}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MEM[ PC ]</a:t>
            </a:r>
          </a:p>
          <a:p>
            <a:pPr>
              <a:spcBef>
                <a:spcPct val="50000"/>
              </a:spcBef>
              <a:tabLst>
                <a:tab pos="1143000" algn="l"/>
                <a:tab pos="5367338" algn="l"/>
              </a:tabLst>
            </a:pPr>
            <a:r>
              <a:rPr lang="en-US" dirty="0">
                <a:latin typeface="Courier" charset="0"/>
                <a:ea typeface="Courier" charset="0"/>
                <a:cs typeface="Courier" charset="0"/>
              </a:rPr>
              <a:t>{op , </a:t>
            </a:r>
            <a:r>
              <a:rPr lang="en-US" dirty="0" err="1">
                <a:latin typeface="Courier" charset="0"/>
                <a:ea typeface="Courier" charset="0"/>
                <a:cs typeface="Courier" charset="0"/>
              </a:rPr>
              <a:t>rs</a:t>
            </a:r>
            <a:r>
              <a:rPr lang="en-US" dirty="0">
                <a:latin typeface="Courier" charset="0"/>
                <a:ea typeface="Courier" charset="0"/>
                <a:cs typeface="Courier" charset="0"/>
              </a:rPr>
              <a:t> , </a:t>
            </a:r>
            <a:r>
              <a:rPr lang="en-US" dirty="0" err="1">
                <a:latin typeface="Courier" charset="0"/>
                <a:ea typeface="Courier" charset="0"/>
                <a:cs typeface="Courier" charset="0"/>
              </a:rPr>
              <a:t>rt</a:t>
            </a:r>
            <a:r>
              <a:rPr lang="en-US" dirty="0">
                <a:latin typeface="Courier" charset="0"/>
                <a:ea typeface="Courier" charset="0"/>
                <a:cs typeface="Courier" charset="0"/>
              </a:rPr>
              <a:t> ,   Imm16}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MEM[ PC ]</a:t>
            </a:r>
          </a:p>
          <a:p>
            <a:pPr>
              <a:tabLst>
                <a:tab pos="1143000" algn="l"/>
                <a:tab pos="5367338" algn="l"/>
              </a:tabLst>
            </a:pPr>
            <a:endParaRPr lang="en-US" sz="1600" b="1" u="sng" dirty="0">
              <a:latin typeface="Times" charset="0"/>
            </a:endParaRPr>
          </a:p>
          <a:p>
            <a:pPr>
              <a:lnSpc>
                <a:spcPct val="90000"/>
              </a:lnSpc>
              <a:spcBef>
                <a:spcPts val="800"/>
              </a:spcBef>
              <a:tabLst>
                <a:tab pos="1143000" algn="l"/>
                <a:tab pos="5367338" algn="l"/>
              </a:tabLst>
            </a:pPr>
            <a:r>
              <a:rPr lang="en-US" sz="2000" u="sng" dirty="0">
                <a:latin typeface="Courier" charset="0"/>
                <a:ea typeface="Courier" charset="0"/>
                <a:cs typeface="Courier" charset="0"/>
              </a:rPr>
              <a:t>Inst</a:t>
            </a:r>
            <a:r>
              <a:rPr lang="en-US" sz="2000" dirty="0">
                <a:latin typeface="Courier" charset="0"/>
                <a:ea typeface="Courier" charset="0"/>
                <a:cs typeface="Courier" charset="0"/>
              </a:rPr>
              <a:t>  </a:t>
            </a:r>
            <a:r>
              <a:rPr lang="en-US" sz="2000" u="sng" dirty="0">
                <a:latin typeface="Courier" charset="0"/>
                <a:ea typeface="Courier" charset="0"/>
                <a:cs typeface="Courier" charset="0"/>
              </a:rPr>
              <a:t>Register </a:t>
            </a:r>
            <a:r>
              <a:rPr lang="en-US" sz="2000" u="sng" dirty="0" smtClean="0">
                <a:latin typeface="Courier" charset="0"/>
                <a:ea typeface="Courier" charset="0"/>
                <a:cs typeface="Courier" charset="0"/>
              </a:rPr>
              <a:t>Transfers</a:t>
            </a:r>
            <a:endParaRPr lang="en-US" sz="2000" u="sng" dirty="0">
              <a:latin typeface="Courier" charset="0"/>
              <a:ea typeface="Courier" charset="0"/>
              <a:cs typeface="Courier" charset="0"/>
            </a:endParaRPr>
          </a:p>
          <a:p>
            <a:pPr>
              <a:lnSpc>
                <a:spcPct val="90000"/>
              </a:lnSpc>
              <a:spcBef>
                <a:spcPct val="50000"/>
              </a:spcBef>
              <a:tabLst>
                <a:tab pos="1143000" algn="l"/>
                <a:tab pos="5367338" algn="l"/>
              </a:tabLst>
            </a:pPr>
            <a:r>
              <a:rPr lang="en-US" dirty="0">
                <a:latin typeface="Courier" charset="0"/>
                <a:ea typeface="Courier" charset="0"/>
                <a:cs typeface="Courier" charset="0"/>
              </a:rPr>
              <a:t>ADDU   </a:t>
            </a:r>
            <a:r>
              <a:rPr lang="en-US" dirty="0" smtClean="0">
                <a:latin typeface="Courier" charset="0"/>
                <a:ea typeface="Courier" charset="0"/>
                <a:cs typeface="Courier" charset="0"/>
              </a:rPr>
              <a:t>	R[rd</a:t>
            </a:r>
            <a:r>
              <a:rPr lang="en-US" dirty="0">
                <a:latin typeface="Courier" charset="0"/>
                <a:ea typeface="Courier" charset="0"/>
                <a:cs typeface="Courier" charset="0"/>
              </a:rPr>
              <a:t>]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R[</a:t>
            </a:r>
            <a:r>
              <a:rPr lang="en-US" dirty="0" err="1">
                <a:latin typeface="Courier" charset="0"/>
                <a:ea typeface="Courier" charset="0"/>
                <a:cs typeface="Courier" charset="0"/>
              </a:rPr>
              <a:t>rs</a:t>
            </a:r>
            <a:r>
              <a:rPr lang="en-US" dirty="0">
                <a:latin typeface="Courier" charset="0"/>
                <a:ea typeface="Courier" charset="0"/>
                <a:cs typeface="Courier" charset="0"/>
              </a:rPr>
              <a:t>] + R[</a:t>
            </a:r>
            <a:r>
              <a:rPr lang="en-US" dirty="0" err="1">
                <a:latin typeface="Courier" charset="0"/>
                <a:ea typeface="Courier" charset="0"/>
                <a:cs typeface="Courier" charset="0"/>
              </a:rPr>
              <a:t>rt</a:t>
            </a:r>
            <a:r>
              <a:rPr lang="en-US" dirty="0">
                <a:latin typeface="Courier" charset="0"/>
                <a:ea typeface="Courier" charset="0"/>
                <a:cs typeface="Courier" charset="0"/>
              </a:rPr>
              <a:t>]; 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a:p>
            <a:pPr>
              <a:lnSpc>
                <a:spcPct val="90000"/>
              </a:lnSpc>
              <a:spcBef>
                <a:spcPct val="50000"/>
              </a:spcBef>
              <a:tabLst>
                <a:tab pos="1143000" algn="l"/>
                <a:tab pos="5367338" algn="l"/>
              </a:tabLst>
            </a:pPr>
            <a:r>
              <a:rPr lang="en-US" dirty="0">
                <a:latin typeface="Courier" charset="0"/>
                <a:ea typeface="Courier" charset="0"/>
                <a:cs typeface="Courier" charset="0"/>
              </a:rPr>
              <a:t>SUBU   </a:t>
            </a:r>
            <a:r>
              <a:rPr lang="en-US" dirty="0" smtClean="0">
                <a:latin typeface="Courier" charset="0"/>
                <a:ea typeface="Courier" charset="0"/>
                <a:cs typeface="Courier" charset="0"/>
              </a:rPr>
              <a:t>	R[rd</a:t>
            </a:r>
            <a:r>
              <a:rPr lang="en-US" dirty="0">
                <a:latin typeface="Courier" charset="0"/>
                <a:ea typeface="Courier" charset="0"/>
                <a:cs typeface="Courier" charset="0"/>
              </a:rPr>
              <a:t>]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R[</a:t>
            </a:r>
            <a:r>
              <a:rPr lang="en-US" dirty="0" err="1">
                <a:latin typeface="Courier" charset="0"/>
                <a:ea typeface="Courier" charset="0"/>
                <a:cs typeface="Courier" charset="0"/>
              </a:rPr>
              <a:t>rs</a:t>
            </a:r>
            <a:r>
              <a:rPr lang="en-US" dirty="0">
                <a:latin typeface="Courier" charset="0"/>
                <a:ea typeface="Courier" charset="0"/>
                <a:cs typeface="Courier" charset="0"/>
              </a:rPr>
              <a:t>] – R[</a:t>
            </a:r>
            <a:r>
              <a:rPr lang="en-US" dirty="0" err="1">
                <a:latin typeface="Courier" charset="0"/>
                <a:ea typeface="Courier" charset="0"/>
                <a:cs typeface="Courier" charset="0"/>
              </a:rPr>
              <a:t>rt</a:t>
            </a:r>
            <a:r>
              <a:rPr lang="en-US" dirty="0">
                <a:latin typeface="Courier" charset="0"/>
                <a:ea typeface="Courier" charset="0"/>
                <a:cs typeface="Courier" charset="0"/>
              </a:rPr>
              <a:t>]; 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a:p>
            <a:pPr>
              <a:lnSpc>
                <a:spcPct val="90000"/>
              </a:lnSpc>
              <a:spcBef>
                <a:spcPct val="50000"/>
              </a:spcBef>
              <a:tabLst>
                <a:tab pos="1143000" algn="l"/>
                <a:tab pos="5367338" algn="l"/>
              </a:tabLst>
            </a:pPr>
            <a:r>
              <a:rPr lang="en-US" dirty="0">
                <a:latin typeface="Courier" charset="0"/>
                <a:ea typeface="Courier" charset="0"/>
                <a:cs typeface="Courier" charset="0"/>
              </a:rPr>
              <a:t>ORI    </a:t>
            </a:r>
            <a:r>
              <a:rPr lang="en-US" dirty="0" smtClean="0">
                <a:latin typeface="Courier" charset="0"/>
                <a:ea typeface="Courier" charset="0"/>
                <a:cs typeface="Courier" charset="0"/>
              </a:rPr>
              <a:t>	R[</a:t>
            </a:r>
            <a:r>
              <a:rPr lang="en-US" dirty="0" err="1" smtClean="0">
                <a:latin typeface="Courier" charset="0"/>
                <a:ea typeface="Courier" charset="0"/>
                <a:cs typeface="Courier" charset="0"/>
              </a:rPr>
              <a:t>rt</a:t>
            </a:r>
            <a:r>
              <a:rPr lang="en-US" dirty="0">
                <a:latin typeface="Courier" charset="0"/>
                <a:ea typeface="Courier" charset="0"/>
                <a:cs typeface="Courier" charset="0"/>
              </a:rPr>
              <a:t>]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R[</a:t>
            </a:r>
            <a:r>
              <a:rPr lang="en-US" dirty="0" err="1">
                <a:latin typeface="Courier" charset="0"/>
                <a:ea typeface="Courier" charset="0"/>
                <a:cs typeface="Courier" charset="0"/>
              </a:rPr>
              <a:t>rs</a:t>
            </a:r>
            <a:r>
              <a:rPr lang="en-US" dirty="0">
                <a:latin typeface="Courier" charset="0"/>
                <a:ea typeface="Courier" charset="0"/>
                <a:cs typeface="Courier" charset="0"/>
              </a:rPr>
              <a:t>] | </a:t>
            </a:r>
            <a:r>
              <a:rPr lang="en-US" dirty="0" err="1">
                <a:latin typeface="Courier" charset="0"/>
                <a:ea typeface="Courier" charset="0"/>
                <a:cs typeface="Courier" charset="0"/>
              </a:rPr>
              <a:t>zero_ext</a:t>
            </a:r>
            <a:r>
              <a:rPr lang="en-US" dirty="0">
                <a:latin typeface="Courier" charset="0"/>
                <a:ea typeface="Courier" charset="0"/>
                <a:cs typeface="Courier" charset="0"/>
              </a:rPr>
              <a:t>(Imm16); 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a:p>
            <a:pPr>
              <a:lnSpc>
                <a:spcPct val="90000"/>
              </a:lnSpc>
              <a:spcBef>
                <a:spcPct val="50000"/>
              </a:spcBef>
              <a:tabLst>
                <a:tab pos="1143000" algn="l"/>
                <a:tab pos="5367338" algn="l"/>
              </a:tabLst>
            </a:pPr>
            <a:r>
              <a:rPr lang="en-US" dirty="0">
                <a:latin typeface="Courier" charset="0"/>
                <a:ea typeface="Courier" charset="0"/>
                <a:cs typeface="Courier" charset="0"/>
              </a:rPr>
              <a:t>LOAD   </a:t>
            </a:r>
            <a:r>
              <a:rPr lang="en-US" dirty="0" smtClean="0">
                <a:latin typeface="Courier" charset="0"/>
                <a:ea typeface="Courier" charset="0"/>
                <a:cs typeface="Courier" charset="0"/>
              </a:rPr>
              <a:t>	R[</a:t>
            </a:r>
            <a:r>
              <a:rPr lang="en-US" dirty="0" err="1" smtClean="0">
                <a:latin typeface="Courier" charset="0"/>
                <a:ea typeface="Courier" charset="0"/>
                <a:cs typeface="Courier" charset="0"/>
              </a:rPr>
              <a:t>rt</a:t>
            </a:r>
            <a:r>
              <a:rPr lang="en-US" dirty="0">
                <a:latin typeface="Courier" charset="0"/>
                <a:ea typeface="Courier" charset="0"/>
                <a:cs typeface="Courier" charset="0"/>
              </a:rPr>
              <a:t>]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MEM[ R[</a:t>
            </a:r>
            <a:r>
              <a:rPr lang="en-US" dirty="0" err="1">
                <a:latin typeface="Courier" charset="0"/>
                <a:ea typeface="Courier" charset="0"/>
                <a:cs typeface="Courier" charset="0"/>
              </a:rPr>
              <a:t>rs</a:t>
            </a:r>
            <a:r>
              <a:rPr lang="en-US" dirty="0">
                <a:latin typeface="Courier" charset="0"/>
                <a:ea typeface="Courier" charset="0"/>
                <a:cs typeface="Courier" charset="0"/>
              </a:rPr>
              <a:t>] + </a:t>
            </a:r>
            <a:r>
              <a:rPr lang="en-US" dirty="0" err="1">
                <a:latin typeface="Courier" charset="0"/>
                <a:ea typeface="Courier" charset="0"/>
                <a:cs typeface="Courier" charset="0"/>
              </a:rPr>
              <a:t>sign_ext</a:t>
            </a:r>
            <a:r>
              <a:rPr lang="en-US" dirty="0">
                <a:latin typeface="Courier" charset="0"/>
                <a:ea typeface="Courier" charset="0"/>
                <a:cs typeface="Courier" charset="0"/>
              </a:rPr>
              <a:t>(Imm16)]; 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a:p>
            <a:pPr>
              <a:lnSpc>
                <a:spcPct val="90000"/>
              </a:lnSpc>
              <a:spcBef>
                <a:spcPct val="50000"/>
              </a:spcBef>
              <a:tabLst>
                <a:tab pos="1143000" algn="l"/>
                <a:tab pos="5367338" algn="l"/>
              </a:tabLst>
            </a:pPr>
            <a:r>
              <a:rPr lang="en-US" dirty="0">
                <a:latin typeface="Courier" charset="0"/>
                <a:ea typeface="Courier" charset="0"/>
                <a:cs typeface="Courier" charset="0"/>
              </a:rPr>
              <a:t>STORE  </a:t>
            </a:r>
            <a:r>
              <a:rPr lang="en-US" dirty="0" smtClean="0">
                <a:latin typeface="Courier" charset="0"/>
                <a:ea typeface="Courier" charset="0"/>
                <a:cs typeface="Courier" charset="0"/>
              </a:rPr>
              <a:t>	MEM</a:t>
            </a:r>
            <a:r>
              <a:rPr lang="en-US" dirty="0">
                <a:latin typeface="Courier" charset="0"/>
                <a:ea typeface="Courier" charset="0"/>
                <a:cs typeface="Courier" charset="0"/>
              </a:rPr>
              <a:t>[ R[</a:t>
            </a:r>
            <a:r>
              <a:rPr lang="en-US" dirty="0" err="1">
                <a:latin typeface="Courier" charset="0"/>
                <a:ea typeface="Courier" charset="0"/>
                <a:cs typeface="Courier" charset="0"/>
              </a:rPr>
              <a:t>rs</a:t>
            </a:r>
            <a:r>
              <a:rPr lang="en-US" dirty="0">
                <a:latin typeface="Courier" charset="0"/>
                <a:ea typeface="Courier" charset="0"/>
                <a:cs typeface="Courier" charset="0"/>
              </a:rPr>
              <a:t>] + </a:t>
            </a:r>
            <a:r>
              <a:rPr lang="en-US" dirty="0" err="1">
                <a:latin typeface="Courier" charset="0"/>
                <a:ea typeface="Courier" charset="0"/>
                <a:cs typeface="Courier" charset="0"/>
              </a:rPr>
              <a:t>sign_ext</a:t>
            </a:r>
            <a:r>
              <a:rPr lang="en-US" dirty="0">
                <a:latin typeface="Courier" charset="0"/>
                <a:ea typeface="Courier" charset="0"/>
                <a:cs typeface="Courier" charset="0"/>
              </a:rPr>
              <a:t>(Imm16) ]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R[</a:t>
            </a:r>
            <a:r>
              <a:rPr lang="en-US" dirty="0" err="1">
                <a:latin typeface="Courier" charset="0"/>
                <a:ea typeface="Courier" charset="0"/>
                <a:cs typeface="Courier" charset="0"/>
              </a:rPr>
              <a:t>rt</a:t>
            </a:r>
            <a:r>
              <a:rPr lang="en-US" dirty="0">
                <a:latin typeface="Courier" charset="0"/>
                <a:ea typeface="Courier" charset="0"/>
                <a:cs typeface="Courier" charset="0"/>
              </a:rPr>
              <a:t>]; 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a:p>
            <a:pPr>
              <a:lnSpc>
                <a:spcPct val="90000"/>
              </a:lnSpc>
              <a:spcBef>
                <a:spcPct val="50000"/>
              </a:spcBef>
              <a:tabLst>
                <a:tab pos="1143000" algn="l"/>
                <a:tab pos="5367338" algn="l"/>
              </a:tabLst>
            </a:pPr>
            <a:r>
              <a:rPr lang="en-US" dirty="0">
                <a:latin typeface="Courier" charset="0"/>
                <a:ea typeface="Courier" charset="0"/>
                <a:cs typeface="Courier" charset="0"/>
              </a:rPr>
              <a:t>BEQ    </a:t>
            </a:r>
            <a:r>
              <a:rPr lang="en-US" dirty="0" smtClean="0">
                <a:latin typeface="Courier" charset="0"/>
                <a:ea typeface="Courier" charset="0"/>
                <a:cs typeface="Courier" charset="0"/>
              </a:rPr>
              <a:t>	if </a:t>
            </a:r>
            <a:r>
              <a:rPr lang="en-US" dirty="0">
                <a:latin typeface="Courier" charset="0"/>
                <a:ea typeface="Courier" charset="0"/>
                <a:cs typeface="Courier" charset="0"/>
              </a:rPr>
              <a:t>( R[</a:t>
            </a:r>
            <a:r>
              <a:rPr lang="en-US" dirty="0" err="1">
                <a:latin typeface="Courier" charset="0"/>
                <a:ea typeface="Courier" charset="0"/>
                <a:cs typeface="Courier" charset="0"/>
              </a:rPr>
              <a:t>rs</a:t>
            </a:r>
            <a:r>
              <a:rPr lang="en-US" dirty="0">
                <a:latin typeface="Courier" charset="0"/>
                <a:ea typeface="Courier" charset="0"/>
                <a:cs typeface="Courier" charset="0"/>
              </a:rPr>
              <a:t>] == R[</a:t>
            </a:r>
            <a:r>
              <a:rPr lang="en-US" dirty="0" err="1">
                <a:latin typeface="Courier" charset="0"/>
                <a:ea typeface="Courier" charset="0"/>
                <a:cs typeface="Courier" charset="0"/>
              </a:rPr>
              <a:t>rt</a:t>
            </a:r>
            <a:r>
              <a:rPr lang="en-US" dirty="0">
                <a:latin typeface="Courier" charset="0"/>
                <a:ea typeface="Courier" charset="0"/>
                <a:cs typeface="Courier" charset="0"/>
              </a:rPr>
              <a:t>]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smtClean="0">
                <a:latin typeface="Courier" charset="0"/>
                <a:ea typeface="Courier" charset="0"/>
                <a:cs typeface="Courier" charset="0"/>
              </a:rPr>
              <a:t>	    then </a:t>
            </a:r>
            <a:r>
              <a:rPr lang="en-US" dirty="0">
                <a:latin typeface="Courier" charset="0"/>
                <a:ea typeface="Courier" charset="0"/>
                <a:cs typeface="Courier" charset="0"/>
              </a:rPr>
              <a:t>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 + (</a:t>
            </a:r>
            <a:r>
              <a:rPr lang="en-US" dirty="0" err="1">
                <a:latin typeface="Courier" charset="0"/>
                <a:ea typeface="Courier" charset="0"/>
                <a:cs typeface="Courier" charset="0"/>
              </a:rPr>
              <a:t>sign_ext</a:t>
            </a:r>
            <a:r>
              <a:rPr lang="en-US" dirty="0">
                <a:latin typeface="Courier" charset="0"/>
                <a:ea typeface="Courier" charset="0"/>
                <a:cs typeface="Courier" charset="0"/>
              </a:rPr>
              <a:t>(Imm16) || 00)</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smtClean="0">
                <a:latin typeface="Courier" charset="0"/>
                <a:ea typeface="Courier" charset="0"/>
                <a:cs typeface="Courier" charset="0"/>
              </a:rPr>
              <a:t>       else </a:t>
            </a:r>
            <a:r>
              <a:rPr lang="en-US" dirty="0">
                <a:latin typeface="Courier" charset="0"/>
                <a:ea typeface="Courier" charset="0"/>
                <a:cs typeface="Courier" charset="0"/>
              </a:rPr>
              <a:t>PC </a:t>
            </a:r>
            <a:r>
              <a:rPr lang="en-US" dirty="0">
                <a:latin typeface="Courier" charset="0"/>
                <a:ea typeface="Courier" charset="0"/>
                <a:cs typeface="Courier" charset="0"/>
                <a:sym typeface="Symbol" charset="2"/>
              </a:rPr>
              <a:t></a:t>
            </a:r>
            <a:r>
              <a:rPr lang="en-US" dirty="0">
                <a:latin typeface="Courier" charset="0"/>
                <a:ea typeface="Courier" charset="0"/>
                <a:cs typeface="Courier" charset="0"/>
              </a:rPr>
              <a:t> PC + 4</a:t>
            </a:r>
          </a:p>
        </p:txBody>
      </p:sp>
      <p:sp>
        <p:nvSpPr>
          <p:cNvPr id="26628" name="Title 4"/>
          <p:cNvSpPr>
            <a:spLocks noGrp="1"/>
          </p:cNvSpPr>
          <p:nvPr>
            <p:ph type="title"/>
          </p:nvPr>
        </p:nvSpPr>
        <p:spPr/>
        <p:txBody>
          <a:bodyPr/>
          <a:lstStyle/>
          <a:p>
            <a:r>
              <a:rPr lang="en-US" smtClean="0"/>
              <a:t>Register Transfer Language (RTL)</a:t>
            </a:r>
          </a:p>
        </p:txBody>
      </p:sp>
      <p:sp>
        <p:nvSpPr>
          <p:cNvPr id="6" name="Date Placeholder 5"/>
          <p:cNvSpPr>
            <a:spLocks noGrp="1"/>
          </p:cNvSpPr>
          <p:nvPr>
            <p:ph type="dt" sz="quarter" idx="10"/>
          </p:nvPr>
        </p:nvSpPr>
        <p:spPr/>
        <p:txBody>
          <a:bodyPr/>
          <a:lstStyle/>
          <a:p>
            <a:pPr>
              <a:defRPr/>
            </a:pPr>
            <a:fld id="{576A3383-1ECD-2149-BF9C-B0F8B00B46AC}" type="datetime1">
              <a:rPr lang="en-US" smtClean="0"/>
              <a:pPr>
                <a:defRPr/>
              </a:pPr>
              <a:t>7/25/2011</a:t>
            </a:fld>
            <a:endParaRPr lang="en-US"/>
          </a:p>
        </p:txBody>
      </p:sp>
      <p:sp>
        <p:nvSpPr>
          <p:cNvPr id="7" name="Slide Number Placeholder 6"/>
          <p:cNvSpPr>
            <a:spLocks noGrp="1"/>
          </p:cNvSpPr>
          <p:nvPr>
            <p:ph type="sldNum" sz="quarter" idx="12"/>
          </p:nvPr>
        </p:nvSpPr>
        <p:spPr/>
        <p:txBody>
          <a:bodyPr/>
          <a:lstStyle/>
          <a:p>
            <a:pPr>
              <a:defRPr/>
            </a:pPr>
            <a:fld id="{D1D2FB8D-DAD8-0343-896B-C225A1C183D7}"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Spring 2011 -- Lecture #18</a:t>
            </a:r>
            <a:endParaRPr lang="en-US" dirty="0"/>
          </a:p>
        </p:txBody>
      </p:sp>
      <p:sp>
        <p:nvSpPr>
          <p:cNvPr id="9" name="TextBox 8"/>
          <p:cNvSpPr txBox="1"/>
          <p:nvPr/>
        </p:nvSpPr>
        <p:spPr>
          <a:xfrm>
            <a:off x="6095999" y="2124075"/>
            <a:ext cx="2238375" cy="369332"/>
          </a:xfrm>
          <a:prstGeom prst="rect">
            <a:avLst/>
          </a:prstGeom>
          <a:noFill/>
        </p:spPr>
        <p:txBody>
          <a:bodyPr wrap="square" rtlCol="0">
            <a:spAutoFit/>
          </a:bodyPr>
          <a:lstStyle/>
          <a:p>
            <a:r>
              <a:rPr lang="en-US" dirty="0" smtClean="0"/>
              <a:t>Instruction Fetches</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Step </a:t>
            </a:r>
            <a:r>
              <a:rPr lang="en-US" dirty="0" smtClean="0"/>
              <a:t>1b: </a:t>
            </a:r>
            <a:r>
              <a:rPr lang="en-US" dirty="0" smtClean="0"/>
              <a:t>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 really caches)</a:t>
            </a:r>
          </a:p>
          <a:p>
            <a:pPr>
              <a:defRPr/>
            </a:pPr>
            <a:r>
              <a:rPr lang="en-US" dirty="0" smtClean="0"/>
              <a:t>Registers (R: 32 </a:t>
            </a:r>
            <a:r>
              <a:rPr lang="en-US" dirty="0" err="1" smtClean="0"/>
              <a:t>x</a:t>
            </a:r>
            <a:r>
              <a:rPr lang="en-US" dirty="0" smtClean="0"/>
              <a:t> 32)</a:t>
            </a:r>
          </a:p>
          <a:p>
            <a:pPr lvl="1">
              <a:defRPr/>
            </a:pPr>
            <a:r>
              <a:rPr lang="en-US" dirty="0" smtClean="0"/>
              <a:t>Read </a:t>
            </a:r>
            <a:r>
              <a:rPr lang="en-US" i="1" dirty="0" err="1" smtClean="0"/>
              <a:t>rs</a:t>
            </a:r>
            <a:endParaRPr lang="en-US" i="1" dirty="0" smtClean="0"/>
          </a:p>
          <a:p>
            <a:pPr lvl="1">
              <a:defRPr/>
            </a:pPr>
            <a:r>
              <a:rPr lang="en-US" dirty="0" smtClean="0"/>
              <a:t>Read </a:t>
            </a:r>
            <a:r>
              <a:rPr lang="en-US" i="1" dirty="0" err="1" smtClean="0"/>
              <a:t>rt</a:t>
            </a:r>
            <a:endParaRPr lang="en-US" i="1" dirty="0" smtClean="0"/>
          </a:p>
          <a:p>
            <a:pPr lvl="1">
              <a:defRPr/>
            </a:pPr>
            <a:r>
              <a:rPr lang="en-US" dirty="0" smtClean="0"/>
              <a:t>Write </a:t>
            </a:r>
            <a:r>
              <a:rPr lang="en-US" i="1" dirty="0" err="1" smtClean="0"/>
              <a:t>rt</a:t>
            </a:r>
            <a:r>
              <a:rPr lang="en-US" i="1" dirty="0" smtClean="0"/>
              <a:t> </a:t>
            </a:r>
            <a:r>
              <a:rPr lang="en-US" dirty="0" smtClean="0"/>
              <a:t>or </a:t>
            </a:r>
            <a:r>
              <a:rPr lang="en-US" i="1" dirty="0" smtClean="0"/>
              <a:t>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if registers equal?</a:t>
            </a:r>
          </a:p>
        </p:txBody>
      </p:sp>
      <p:sp>
        <p:nvSpPr>
          <p:cNvPr id="4" name="Date Placeholder 3"/>
          <p:cNvSpPr>
            <a:spLocks noGrp="1"/>
          </p:cNvSpPr>
          <p:nvPr>
            <p:ph type="dt" sz="quarter" idx="10"/>
          </p:nvPr>
        </p:nvSpPr>
        <p:spPr/>
        <p:txBody>
          <a:bodyPr/>
          <a:lstStyle/>
          <a:p>
            <a:pPr>
              <a:defRPr/>
            </a:pPr>
            <a:fld id="{87820D04-AF82-7149-8AF0-4C081E0C3984}" type="datetime1">
              <a:rPr lang="en-US" smtClean="0"/>
              <a:pPr>
                <a:defRPr/>
              </a:pPr>
              <a:t>7/25/2011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F0A1DCCB-BD47-224F-A41D-FA22F8BD373D}" type="slidenum">
              <a:rPr lang="en-US" smtClean="0"/>
              <a:pPr>
                <a:defRPr/>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mtClean="0"/>
              <a:t>Step 2: Components of the Datapath</a:t>
            </a:r>
          </a:p>
        </p:txBody>
      </p:sp>
      <p:sp>
        <p:nvSpPr>
          <p:cNvPr id="33795" name="Rectangle 3"/>
          <p:cNvSpPr>
            <a:spLocks noGrp="1" noChangeArrowheads="1"/>
          </p:cNvSpPr>
          <p:nvPr>
            <p:ph type="body" idx="1"/>
          </p:nvPr>
        </p:nvSpPr>
        <p:spPr>
          <a:xfrm>
            <a:off x="457200" y="1600200"/>
            <a:ext cx="8229600" cy="4362450"/>
          </a:xfrm>
        </p:spPr>
        <p:txBody>
          <a:bodyPr>
            <a:normAutofit/>
          </a:bodyPr>
          <a:lstStyle/>
          <a:p>
            <a:r>
              <a:rPr lang="en-US" dirty="0" smtClean="0"/>
              <a:t>Combinational </a:t>
            </a:r>
            <a:r>
              <a:rPr lang="en-US" dirty="0" smtClean="0"/>
              <a:t>Elements</a:t>
            </a:r>
          </a:p>
          <a:p>
            <a:endParaRPr lang="en-US" dirty="0" smtClean="0"/>
          </a:p>
          <a:p>
            <a:endParaRPr lang="en-US" dirty="0" smtClean="0"/>
          </a:p>
          <a:p>
            <a:endParaRPr lang="en-US" dirty="0" smtClean="0"/>
          </a:p>
          <a:p>
            <a:endParaRPr lang="en-US" dirty="0" smtClean="0"/>
          </a:p>
          <a:p>
            <a:endParaRPr lang="en-US" dirty="0" smtClean="0"/>
          </a:p>
          <a:p>
            <a:r>
              <a:rPr lang="en-US" dirty="0" smtClean="0"/>
              <a:t>Storage Elements (Registers, Memory)</a:t>
            </a:r>
            <a:endParaRPr lang="en-US" dirty="0" smtClean="0"/>
          </a:p>
        </p:txBody>
      </p:sp>
      <p:sp>
        <p:nvSpPr>
          <p:cNvPr id="4" name="Date Placeholder 3"/>
          <p:cNvSpPr>
            <a:spLocks noGrp="1"/>
          </p:cNvSpPr>
          <p:nvPr>
            <p:ph type="dt" sz="quarter" idx="10"/>
          </p:nvPr>
        </p:nvSpPr>
        <p:spPr/>
        <p:txBody>
          <a:bodyPr/>
          <a:lstStyle/>
          <a:p>
            <a:pPr>
              <a:defRPr/>
            </a:pPr>
            <a:fld id="{CA7BE777-5816-6C42-B299-D30C642318A7}" type="datetime1">
              <a:rPr lang="en-US" smtClean="0"/>
              <a:pPr>
                <a:defRPr/>
              </a:pPr>
              <a:t>7/25/2011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6E05623E-6079-0F43-A2AA-97433E0D9185}" type="slidenum">
              <a:rPr lang="en-US" smtClean="0"/>
              <a:pPr>
                <a:defRPr/>
              </a:pPr>
              <a:t>35</a:t>
            </a:fld>
            <a:endParaRPr lang="en-US"/>
          </a:p>
        </p:txBody>
      </p:sp>
      <p:grpSp>
        <p:nvGrpSpPr>
          <p:cNvPr id="2" name="Group 120"/>
          <p:cNvGrpSpPr>
            <a:grpSpLocks/>
          </p:cNvGrpSpPr>
          <p:nvPr/>
        </p:nvGrpSpPr>
        <p:grpSpPr bwMode="auto">
          <a:xfrm>
            <a:off x="257175" y="2686050"/>
            <a:ext cx="3225800" cy="2162175"/>
            <a:chOff x="171003" y="3457002"/>
            <a:chExt cx="3225761" cy="2163289"/>
          </a:xfrm>
        </p:grpSpPr>
        <p:grpSp>
          <p:nvGrpSpPr>
            <p:cNvPr id="3"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CarryOut</a:t>
                </a:r>
                <a:endParaRPr lang="en-US" sz="1600" dirty="0">
                  <a:latin typeface="+mn-lt"/>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rPr>
                <a:t>Adder</a:t>
              </a:r>
            </a:p>
          </p:txBody>
        </p:sp>
      </p:grpSp>
      <p:grpSp>
        <p:nvGrpSpPr>
          <p:cNvPr id="7" name="Group 119"/>
          <p:cNvGrpSpPr>
            <a:grpSpLocks/>
          </p:cNvGrpSpPr>
          <p:nvPr/>
        </p:nvGrpSpPr>
        <p:grpSpPr bwMode="auto">
          <a:xfrm>
            <a:off x="3513138" y="2725738"/>
            <a:ext cx="2417762" cy="2057400"/>
            <a:chOff x="3926492" y="3512687"/>
            <a:chExt cx="2416331" cy="2058640"/>
          </a:xfrm>
        </p:grpSpPr>
        <p:grpSp>
          <p:nvGrpSpPr>
            <p:cNvPr id="8" name="Group 90"/>
            <p:cNvGrpSpPr>
              <a:grpSpLocks/>
            </p:cNvGrpSpPr>
            <p:nvPr/>
          </p:nvGrpSpPr>
          <p:grpSpPr bwMode="auto">
            <a:xfrm>
              <a:off x="3926492" y="3512687"/>
              <a:ext cx="2416331" cy="1663114"/>
              <a:chOff x="4577008" y="3357792"/>
              <a:chExt cx="2416331" cy="1663114"/>
            </a:xfrm>
          </p:grpSpPr>
          <p:grpSp>
            <p:nvGrpSpPr>
              <p:cNvPr id="9"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rPr>
                <a:t>Multiplexer</a:t>
              </a:r>
            </a:p>
          </p:txBody>
        </p:sp>
      </p:grpSp>
      <p:grpSp>
        <p:nvGrpSpPr>
          <p:cNvPr id="10" name="Group 93"/>
          <p:cNvGrpSpPr>
            <a:grpSpLocks/>
          </p:cNvGrpSpPr>
          <p:nvPr/>
        </p:nvGrpSpPr>
        <p:grpSpPr bwMode="auto">
          <a:xfrm>
            <a:off x="6022975" y="2452688"/>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OP</a:t>
              </a:r>
            </a:p>
          </p:txBody>
        </p:sp>
      </p:grpSp>
      <p:sp>
        <p:nvSpPr>
          <p:cNvPr id="122" name="TextBox 121"/>
          <p:cNvSpPr txBox="1"/>
          <p:nvPr/>
        </p:nvSpPr>
        <p:spPr>
          <a:xfrm>
            <a:off x="6929438" y="4373563"/>
            <a:ext cx="557212" cy="369887"/>
          </a:xfrm>
          <a:prstGeom prst="rect">
            <a:avLst/>
          </a:prstGeom>
          <a:noFill/>
        </p:spPr>
        <p:txBody>
          <a:bodyPr wrap="none">
            <a:spAutoFit/>
          </a:bodyPr>
          <a:lstStyle/>
          <a:p>
            <a:pPr>
              <a:defRPr/>
            </a:pPr>
            <a:r>
              <a:rPr lang="en-US" dirty="0">
                <a:latin typeface="+mn-lt"/>
              </a:rPr>
              <a:t>ALU</a:t>
            </a:r>
          </a:p>
        </p:txBody>
      </p:sp>
      <p:grpSp>
        <p:nvGrpSpPr>
          <p:cNvPr id="11" name="Group 66"/>
          <p:cNvGrpSpPr>
            <a:grpSpLocks/>
          </p:cNvGrpSpPr>
          <p:nvPr/>
        </p:nvGrpSpPr>
        <p:grpSpPr bwMode="auto">
          <a:xfrm>
            <a:off x="7064375" y="3095625"/>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66"/>
          <p:cNvGrpSpPr>
            <a:grpSpLocks/>
          </p:cNvGrpSpPr>
          <p:nvPr/>
        </p:nvGrpSpPr>
        <p:grpSpPr bwMode="auto">
          <a:xfrm>
            <a:off x="1303338" y="3065463"/>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dirty="0" smtClean="0"/>
              <a:t>Required ALU Operations</a:t>
            </a:r>
            <a:endParaRPr lang="en-US" dirty="0" smtClean="0"/>
          </a:p>
        </p:txBody>
      </p:sp>
      <p:sp>
        <p:nvSpPr>
          <p:cNvPr id="35843" name="Rectangle 3"/>
          <p:cNvSpPr>
            <a:spLocks noGrp="1" noChangeArrowheads="1"/>
          </p:cNvSpPr>
          <p:nvPr>
            <p:ph type="body" idx="1"/>
          </p:nvPr>
        </p:nvSpPr>
        <p:spPr>
          <a:xfrm>
            <a:off x="609600" y="1295400"/>
            <a:ext cx="8229600" cy="4525963"/>
          </a:xfrm>
        </p:spPr>
        <p:txBody>
          <a:bodyPr>
            <a:normAutofit fontScale="92500" lnSpcReduction="10000"/>
          </a:bodyPr>
          <a:lstStyle/>
          <a:p>
            <a:r>
              <a:rPr lang="en-US" dirty="0" smtClean="0"/>
              <a:t>Addition, subtraction, logical OR, ==:</a:t>
            </a:r>
          </a:p>
          <a:p>
            <a:pPr lvl="1">
              <a:buFont typeface="Arial" charset="0"/>
              <a:buNone/>
            </a:pPr>
            <a:r>
              <a:rPr lang="en-US" sz="2400" dirty="0" smtClean="0">
                <a:latin typeface="Courier New" charset="0"/>
                <a:ea typeface="Courier New" charset="0"/>
                <a:cs typeface="Courier New" charset="0"/>
              </a:rPr>
              <a:t>ADDU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p>
          <a:p>
            <a:pPr lvl="1">
              <a:buFont typeface="Arial" charset="0"/>
              <a:buNone/>
            </a:pPr>
            <a:r>
              <a:rPr lang="en-US" sz="2400" dirty="0" smtClean="0">
                <a:latin typeface="Courier New" charset="0"/>
                <a:ea typeface="Courier New" charset="0"/>
                <a:cs typeface="Courier New" charset="0"/>
              </a:rPr>
              <a:t>SUBU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p>
          <a:p>
            <a:pPr lvl="1">
              <a:buFont typeface="Arial" charset="0"/>
              <a:buNone/>
            </a:pPr>
            <a:r>
              <a:rPr lang="en-US" sz="2400" dirty="0" smtClean="0">
                <a:latin typeface="Courier New" charset="0"/>
                <a:ea typeface="Courier New" charset="0"/>
                <a:cs typeface="Courier New" charset="0"/>
              </a:rPr>
              <a:t>ORI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zero_ext(Imm16)... </a:t>
            </a:r>
          </a:p>
          <a:p>
            <a:pPr lvl="1">
              <a:buFont typeface="Arial" charset="0"/>
              <a:buNone/>
            </a:pPr>
            <a:r>
              <a:rPr lang="en-US" sz="2400" dirty="0" smtClean="0">
                <a:latin typeface="Courier New" charset="0"/>
                <a:ea typeface="Courier New" charset="0"/>
                <a:cs typeface="Courier New" charset="0"/>
              </a:rPr>
              <a:t>BEQ	 if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dirty="0" smtClean="0"/>
              <a:t> </a:t>
            </a:r>
          </a:p>
          <a:p>
            <a:r>
              <a:rPr lang="en-US" dirty="0" smtClean="0"/>
              <a:t>Test to see if output == 0 for any ALU operation gives == test. How?</a:t>
            </a:r>
          </a:p>
          <a:p>
            <a:r>
              <a:rPr lang="en-US" dirty="0" smtClean="0"/>
              <a:t>Full MIPS also </a:t>
            </a:r>
            <a:r>
              <a:rPr lang="en-US" dirty="0" smtClean="0"/>
              <a:t>adds AND, Set Less Than (1 if A &lt; B, 0 otherwise) </a:t>
            </a:r>
          </a:p>
          <a:p>
            <a:r>
              <a:rPr lang="en-US" dirty="0" smtClean="0"/>
              <a:t>ALU from Appendix C, section C.5</a:t>
            </a:r>
          </a:p>
        </p:txBody>
      </p:sp>
      <p:sp>
        <p:nvSpPr>
          <p:cNvPr id="4" name="Date Placeholder 3"/>
          <p:cNvSpPr>
            <a:spLocks noGrp="1"/>
          </p:cNvSpPr>
          <p:nvPr>
            <p:ph type="dt" sz="quarter" idx="10"/>
          </p:nvPr>
        </p:nvSpPr>
        <p:spPr/>
        <p:txBody>
          <a:bodyPr/>
          <a:lstStyle/>
          <a:p>
            <a:pPr>
              <a:defRPr/>
            </a:pPr>
            <a:fld id="{B7D65946-A7CD-D147-AF72-6C924DCBCE27}" type="datetime1">
              <a:rPr lang="en-US" smtClean="0"/>
              <a:pPr>
                <a:defRPr/>
              </a:pPr>
              <a:t>7/25/2011</a:t>
            </a:fld>
            <a:endParaRPr lang="en-US"/>
          </a:p>
        </p:txBody>
      </p:sp>
      <p:sp>
        <p:nvSpPr>
          <p:cNvPr id="5" name="Slide Number Placeholder 4"/>
          <p:cNvSpPr>
            <a:spLocks noGrp="1"/>
          </p:cNvSpPr>
          <p:nvPr>
            <p:ph type="sldNum" sz="quarter" idx="12"/>
          </p:nvPr>
        </p:nvSpPr>
        <p:spPr/>
        <p:txBody>
          <a:bodyPr/>
          <a:lstStyle/>
          <a:p>
            <a:pPr>
              <a:defRPr/>
            </a:pPr>
            <a:fld id="{8A57BE66-C2AB-7F44-98E5-C47ACABEB814}"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smtClean="0"/>
              <a:t>Storage Element: Idealized Memory</a:t>
            </a:r>
          </a:p>
        </p:txBody>
      </p:sp>
      <p:sp>
        <p:nvSpPr>
          <p:cNvPr id="52227" name="Rectangle 3"/>
          <p:cNvSpPr>
            <a:spLocks noGrp="1" noChangeArrowheads="1"/>
          </p:cNvSpPr>
          <p:nvPr>
            <p:ph type="body" idx="1"/>
          </p:nvPr>
        </p:nvSpPr>
        <p:spPr/>
        <p:txBody>
          <a:bodyPr>
            <a:normAutofit fontScale="85000" lnSpcReduction="20000"/>
          </a:bodyPr>
          <a:lstStyle/>
          <a:p>
            <a:pPr>
              <a:defRPr/>
            </a:pPr>
            <a:r>
              <a:rPr lang="en-US" dirty="0" smtClean="0"/>
              <a:t>Memory (idealized)</a:t>
            </a:r>
          </a:p>
          <a:p>
            <a:pPr lvl="1">
              <a:defRPr/>
            </a:pPr>
            <a:r>
              <a:rPr lang="en-US" dirty="0" smtClean="0"/>
              <a:t>One input bus: Data In</a:t>
            </a:r>
          </a:p>
          <a:p>
            <a:pPr lvl="1">
              <a:defRPr/>
            </a:pPr>
            <a:r>
              <a:rPr lang="en-US" dirty="0" smtClean="0"/>
              <a:t>One output bus: Data Out</a:t>
            </a:r>
          </a:p>
          <a:p>
            <a:pPr>
              <a:defRPr/>
            </a:pPr>
            <a:r>
              <a:rPr lang="en-US" dirty="0" smtClean="0"/>
              <a:t>Memory word is found by:</a:t>
            </a:r>
          </a:p>
          <a:p>
            <a:pPr lvl="1">
              <a:defRPr/>
            </a:pPr>
            <a:r>
              <a:rPr lang="en-US" dirty="0" smtClean="0"/>
              <a:t>Address selects the word to put on Data Out</a:t>
            </a:r>
          </a:p>
          <a:p>
            <a:pPr lvl="1">
              <a:defRPr/>
            </a:pPr>
            <a:r>
              <a:rPr lang="en-US" dirty="0" smtClean="0"/>
              <a:t>Write Enable = 1: address selects the memory</a:t>
            </a:r>
            <a:br>
              <a:rPr lang="en-US" dirty="0" smtClean="0"/>
            </a:br>
            <a:r>
              <a:rPr lang="en-US" dirty="0" smtClean="0"/>
              <a:t>word to be written via the Data In bus</a:t>
            </a:r>
          </a:p>
          <a:p>
            <a:pPr>
              <a:defRPr/>
            </a:pPr>
            <a:r>
              <a:rPr lang="en-US" dirty="0" smtClean="0"/>
              <a:t>Clock input (CLK) </a:t>
            </a:r>
          </a:p>
          <a:p>
            <a:pPr lvl="1">
              <a:defRPr/>
            </a:pPr>
            <a:r>
              <a:rPr lang="en-US" dirty="0" smtClean="0"/>
              <a:t>CLK input is a factor ONLY during write operation</a:t>
            </a:r>
          </a:p>
          <a:p>
            <a:pPr lvl="1">
              <a:defRPr/>
            </a:pPr>
            <a:r>
              <a:rPr lang="en-US" dirty="0" smtClean="0"/>
              <a:t>During read operation, behaves as a combinational logic </a:t>
            </a:r>
            <a:r>
              <a:rPr lang="en-US" dirty="0" smtClean="0"/>
              <a:t>block:</a:t>
            </a:r>
          </a:p>
          <a:p>
            <a:pPr lvl="2">
              <a:defRPr/>
            </a:pPr>
            <a:r>
              <a:rPr lang="en-US" dirty="0" smtClean="0"/>
              <a:t>Address </a:t>
            </a:r>
            <a:r>
              <a:rPr lang="en-US" dirty="0" smtClean="0"/>
              <a:t>valid </a:t>
            </a:r>
            <a:r>
              <a:rPr lang="en-US" dirty="0" smtClean="0">
                <a:sym typeface="Symbol" charset="2"/>
              </a:rPr>
              <a:t></a:t>
            </a:r>
            <a:r>
              <a:rPr lang="en-US" dirty="0" smtClean="0"/>
              <a:t> Data Out valid after “access time”</a:t>
            </a:r>
          </a:p>
        </p:txBody>
      </p:sp>
      <p:sp>
        <p:nvSpPr>
          <p:cNvPr id="21" name="Date Placeholder 20"/>
          <p:cNvSpPr>
            <a:spLocks noGrp="1"/>
          </p:cNvSpPr>
          <p:nvPr>
            <p:ph type="dt" sz="quarter" idx="10"/>
          </p:nvPr>
        </p:nvSpPr>
        <p:spPr/>
        <p:txBody>
          <a:bodyPr/>
          <a:lstStyle/>
          <a:p>
            <a:pPr>
              <a:defRPr/>
            </a:pPr>
            <a:fld id="{678A7755-1DF1-A342-A37F-B9EF4E6C6F91}" type="datetime1">
              <a:rPr lang="en-US" smtClean="0"/>
              <a:pPr>
                <a:defRPr/>
              </a:pPr>
              <a:t>7/24/2011</a:t>
            </a:fld>
            <a:endParaRPr lang="en-US"/>
          </a:p>
        </p:txBody>
      </p:sp>
      <p:sp>
        <p:nvSpPr>
          <p:cNvPr id="23" name="Footer Placeholder 22"/>
          <p:cNvSpPr>
            <a:spLocks noGrp="1"/>
          </p:cNvSpPr>
          <p:nvPr>
            <p:ph type="ftr" sz="quarter" idx="11"/>
          </p:nvPr>
        </p:nvSpPr>
        <p:spPr/>
        <p:txBody>
          <a:bodyPr/>
          <a:lstStyle/>
          <a:p>
            <a:pPr>
              <a:defRPr/>
            </a:pPr>
            <a:r>
              <a:rPr lang="en-US" smtClean="0"/>
              <a:t>Spring 2011 -- Lecture #18</a:t>
            </a:r>
            <a:endParaRPr lang="en-US" dirty="0"/>
          </a:p>
        </p:txBody>
      </p:sp>
      <p:sp>
        <p:nvSpPr>
          <p:cNvPr id="22" name="Slide Number Placeholder 21"/>
          <p:cNvSpPr>
            <a:spLocks noGrp="1"/>
          </p:cNvSpPr>
          <p:nvPr>
            <p:ph type="sldNum" sz="quarter" idx="12"/>
          </p:nvPr>
        </p:nvSpPr>
        <p:spPr/>
        <p:txBody>
          <a:bodyPr/>
          <a:lstStyle/>
          <a:p>
            <a:pPr>
              <a:defRPr/>
            </a:pPr>
            <a:fld id="{13868940-2CCB-794F-B4F5-1BFACDADE08D}" type="slidenum">
              <a:rPr lang="en-US" smtClean="0"/>
              <a:pPr>
                <a:defRPr/>
              </a:pPr>
              <a:t>37</a:t>
            </a:fld>
            <a:endParaRPr lang="en-US"/>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DataOut</a:t>
            </a:r>
            <a:endParaRPr lang="en-US" sz="2000" dirty="0">
              <a:latin typeface="+mn-lt"/>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smtClean="0"/>
              <a:t>Storage Element: Register (Building Block)</a:t>
            </a:r>
          </a:p>
        </p:txBody>
      </p:sp>
      <p:sp>
        <p:nvSpPr>
          <p:cNvPr id="39939"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Data Out will not change</a:t>
            </a:r>
          </a:p>
          <a:p>
            <a:pPr lvl="1"/>
            <a:r>
              <a:rPr lang="en-US" dirty="0" smtClean="0"/>
              <a:t>Asserted (1): Data Out will become Data In on rising edge of clock</a:t>
            </a:r>
          </a:p>
        </p:txBody>
      </p:sp>
      <p:grpSp>
        <p:nvGrpSpPr>
          <p:cNvPr id="2"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0" name="Date Placeholder 19"/>
          <p:cNvSpPr>
            <a:spLocks noGrp="1"/>
          </p:cNvSpPr>
          <p:nvPr>
            <p:ph type="dt" sz="quarter" idx="10"/>
          </p:nvPr>
        </p:nvSpPr>
        <p:spPr/>
        <p:txBody>
          <a:bodyPr/>
          <a:lstStyle/>
          <a:p>
            <a:pPr>
              <a:defRPr/>
            </a:pPr>
            <a:fld id="{77FC5C9C-36D6-7340-AC25-467E5D841B55}" type="datetime1">
              <a:rPr lang="en-US" smtClean="0"/>
              <a:pPr>
                <a:defRPr/>
              </a:pPr>
              <a:t>7/24/2011</a:t>
            </a:fld>
            <a:endParaRPr lang="en-US"/>
          </a:p>
        </p:txBody>
      </p:sp>
      <p:sp>
        <p:nvSpPr>
          <p:cNvPr id="21" name="Slide Number Placeholder 20"/>
          <p:cNvSpPr>
            <a:spLocks noGrp="1"/>
          </p:cNvSpPr>
          <p:nvPr>
            <p:ph type="sldNum" sz="quarter" idx="12"/>
          </p:nvPr>
        </p:nvSpPr>
        <p:spPr/>
        <p:txBody>
          <a:bodyPr/>
          <a:lstStyle/>
          <a:p>
            <a:pPr>
              <a:defRPr/>
            </a:pPr>
            <a:fld id="{66F0D781-9676-7642-909E-2802D4B6A55E}" type="slidenum">
              <a:rPr lang="en-US" smtClean="0"/>
              <a:pPr>
                <a:defRPr/>
              </a:pPr>
              <a:t>38</a:t>
            </a:fld>
            <a:endParaRPr lang="en-US"/>
          </a:p>
        </p:txBody>
      </p:sp>
      <p:sp>
        <p:nvSpPr>
          <p:cNvPr id="22" name="Footer Placeholder 21"/>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Storage Element: Register File</a:t>
            </a:r>
          </a:p>
        </p:txBody>
      </p:sp>
      <p:sp>
        <p:nvSpPr>
          <p:cNvPr id="56323" name="Rectangle 3"/>
          <p:cNvSpPr>
            <a:spLocks noGrp="1" noChangeArrowheads="1"/>
          </p:cNvSpPr>
          <p:nvPr>
            <p:ph type="body" idx="1"/>
          </p:nvPr>
        </p:nvSpPr>
        <p:spPr/>
        <p:txBody>
          <a:bodyPr>
            <a:normAutofit fontScale="77500" lnSpcReduction="20000"/>
          </a:bodyPr>
          <a:lstStyle/>
          <a:p>
            <a:pPr>
              <a:defRPr/>
            </a:pPr>
            <a:r>
              <a:rPr lang="en-US" dirty="0" smtClean="0"/>
              <a:t>Register File consists of 32 registers:</a:t>
            </a:r>
          </a:p>
          <a:p>
            <a:pPr lvl="1">
              <a:defRPr/>
            </a:pPr>
            <a:r>
              <a:rPr lang="en-US" dirty="0" smtClean="0"/>
              <a:t>Two 32-bit output busses:</a:t>
            </a:r>
          </a:p>
          <a:p>
            <a:pPr lvl="1">
              <a:buFont typeface="Arial" charset="0"/>
              <a:buNone/>
              <a:defRPr/>
            </a:pPr>
            <a:r>
              <a:rPr lang="en-US" dirty="0" smtClean="0"/>
              <a:t>	</a:t>
            </a:r>
            <a:r>
              <a:rPr lang="en-US" dirty="0" err="1" smtClean="0"/>
              <a:t>busA</a:t>
            </a:r>
            <a:r>
              <a:rPr lang="en-US" dirty="0" smtClean="0"/>
              <a:t> and </a:t>
            </a:r>
            <a:r>
              <a:rPr lang="en-US" dirty="0" err="1" smtClean="0"/>
              <a:t>busB</a:t>
            </a:r>
            <a:endParaRPr lang="en-US" dirty="0" smtClean="0"/>
          </a:p>
          <a:p>
            <a:pPr lvl="1">
              <a:defRPr/>
            </a:pPr>
            <a:r>
              <a:rPr lang="en-US" dirty="0" smtClean="0"/>
              <a:t>One 32-bit input bus: </a:t>
            </a:r>
            <a:r>
              <a:rPr lang="en-US" dirty="0" err="1" smtClean="0"/>
              <a:t>busW</a:t>
            </a:r>
            <a:endParaRPr lang="en-US" dirty="0" smtClean="0"/>
          </a:p>
          <a:p>
            <a:pPr>
              <a:defRPr/>
            </a:pPr>
            <a:r>
              <a:rPr lang="en-US" dirty="0" smtClean="0"/>
              <a:t>Register is selected by:</a:t>
            </a:r>
          </a:p>
          <a:p>
            <a:pPr lvl="1">
              <a:defRPr/>
            </a:pPr>
            <a:r>
              <a:rPr lang="en-US" dirty="0" smtClean="0"/>
              <a:t>RA (number) selects the register to put on </a:t>
            </a:r>
            <a:r>
              <a:rPr lang="en-US" dirty="0" err="1" smtClean="0"/>
              <a:t>busA</a:t>
            </a:r>
            <a:r>
              <a:rPr lang="en-US" dirty="0" smtClean="0"/>
              <a:t> (data)</a:t>
            </a:r>
          </a:p>
          <a:p>
            <a:pPr lvl="1">
              <a:defRPr/>
            </a:pPr>
            <a:r>
              <a:rPr lang="en-US" dirty="0" smtClean="0"/>
              <a:t>RB (number) selects the register to put on </a:t>
            </a:r>
            <a:r>
              <a:rPr lang="en-US" dirty="0" err="1" smtClean="0"/>
              <a:t>busB</a:t>
            </a:r>
            <a:r>
              <a:rPr lang="en-US" dirty="0" smtClean="0"/>
              <a:t> (data)</a:t>
            </a:r>
          </a:p>
          <a:p>
            <a:pPr lvl="1">
              <a:defRPr/>
            </a:pPr>
            <a:r>
              <a:rPr lang="en-US" dirty="0" smtClean="0"/>
              <a:t>RW (number) selects the register to be  written</a:t>
            </a:r>
            <a:br>
              <a:rPr lang="en-US" dirty="0" smtClean="0"/>
            </a:br>
            <a:r>
              <a:rPr lang="en-US" dirty="0" smtClean="0"/>
              <a:t>via </a:t>
            </a:r>
            <a:r>
              <a:rPr lang="en-US" dirty="0" err="1" smtClean="0"/>
              <a:t>busW</a:t>
            </a:r>
            <a:r>
              <a:rPr lang="en-US" dirty="0" smtClean="0"/>
              <a:t> (data) when Write Enable is 1</a:t>
            </a:r>
          </a:p>
          <a:p>
            <a:pPr>
              <a:defRPr/>
            </a:pPr>
            <a:r>
              <a:rPr lang="en-US" dirty="0" smtClean="0"/>
              <a:t>Clock input (</a:t>
            </a:r>
            <a:r>
              <a:rPr lang="en-US" dirty="0" err="1" smtClean="0"/>
              <a:t>clk</a:t>
            </a:r>
            <a:r>
              <a:rPr lang="en-US" dirty="0" smtClean="0"/>
              <a:t>) </a:t>
            </a:r>
          </a:p>
          <a:p>
            <a:pPr lvl="1">
              <a:defRPr/>
            </a:pPr>
            <a:r>
              <a:rPr lang="en-US" dirty="0" err="1" smtClean="0"/>
              <a:t>Clk</a:t>
            </a:r>
            <a:r>
              <a:rPr lang="en-US" dirty="0" smtClean="0"/>
              <a:t> input is a factor ONLY during write operation</a:t>
            </a:r>
          </a:p>
          <a:p>
            <a:pPr lvl="1">
              <a:defRPr/>
            </a:pPr>
            <a:r>
              <a:rPr lang="en-US" dirty="0" smtClean="0"/>
              <a:t>During read operation, behaves as a combinational logic block:</a:t>
            </a:r>
          </a:p>
          <a:p>
            <a:pPr lvl="2">
              <a:defRPr/>
            </a:pPr>
            <a:r>
              <a:rPr lang="en-US" dirty="0" smtClean="0"/>
              <a:t>RA or RB valid </a:t>
            </a:r>
            <a:r>
              <a:rPr lang="en-US" dirty="0" err="1" smtClean="0">
                <a:sym typeface="Symbol" charset="2"/>
              </a:rPr>
              <a:t></a:t>
            </a:r>
            <a:r>
              <a:rPr lang="en-US" dirty="0" smtClean="0"/>
              <a:t> </a:t>
            </a:r>
            <a:r>
              <a:rPr lang="en-US" dirty="0" err="1" smtClean="0"/>
              <a:t>busA</a:t>
            </a:r>
            <a:r>
              <a:rPr lang="en-US" dirty="0" smtClean="0"/>
              <a:t> or </a:t>
            </a:r>
            <a:r>
              <a:rPr lang="en-US" dirty="0" err="1" smtClean="0"/>
              <a:t>busB</a:t>
            </a:r>
            <a:r>
              <a:rPr lang="en-US" dirty="0" smtClean="0"/>
              <a:t> valid after “access time.”</a:t>
            </a:r>
          </a:p>
        </p:txBody>
      </p:sp>
      <p:sp>
        <p:nvSpPr>
          <p:cNvPr id="36" name="Date Placeholder 35"/>
          <p:cNvSpPr>
            <a:spLocks noGrp="1"/>
          </p:cNvSpPr>
          <p:nvPr>
            <p:ph type="dt" sz="quarter" idx="10"/>
          </p:nvPr>
        </p:nvSpPr>
        <p:spPr/>
        <p:txBody>
          <a:bodyPr/>
          <a:lstStyle/>
          <a:p>
            <a:pPr>
              <a:defRPr/>
            </a:pPr>
            <a:fld id="{6CAD11F1-37E8-C34E-9B41-93F8EB515103}" type="datetime1">
              <a:rPr lang="en-US" smtClean="0"/>
              <a:pPr>
                <a:defRPr/>
              </a:pPr>
              <a:t>7/24/2011</a:t>
            </a:fld>
            <a:endParaRPr lang="en-US"/>
          </a:p>
        </p:txBody>
      </p:sp>
      <p:sp>
        <p:nvSpPr>
          <p:cNvPr id="38" name="Footer Placeholder 37"/>
          <p:cNvSpPr>
            <a:spLocks noGrp="1"/>
          </p:cNvSpPr>
          <p:nvPr>
            <p:ph type="ftr" sz="quarter" idx="11"/>
          </p:nvPr>
        </p:nvSpPr>
        <p:spPr/>
        <p:txBody>
          <a:bodyPr/>
          <a:lstStyle/>
          <a:p>
            <a:pPr>
              <a:defRPr/>
            </a:pPr>
            <a:r>
              <a:rPr lang="en-US" smtClean="0"/>
              <a:t>Spring 2011 -- Lecture #18</a:t>
            </a:r>
            <a:endParaRPr lang="en-US" dirty="0"/>
          </a:p>
        </p:txBody>
      </p:sp>
      <p:sp>
        <p:nvSpPr>
          <p:cNvPr id="37" name="Slide Number Placeholder 36"/>
          <p:cNvSpPr>
            <a:spLocks noGrp="1"/>
          </p:cNvSpPr>
          <p:nvPr>
            <p:ph type="sldNum" sz="quarter" idx="12"/>
          </p:nvPr>
        </p:nvSpPr>
        <p:spPr/>
        <p:txBody>
          <a:bodyPr/>
          <a:lstStyle/>
          <a:p>
            <a:pPr>
              <a:defRPr/>
            </a:pPr>
            <a:fld id="{3A39C42A-756E-CD4C-986C-3C0AB42E87C3}" type="slidenum">
              <a:rPr lang="en-US" smtClean="0"/>
              <a:pPr>
                <a:defRPr/>
              </a:pPr>
              <a:t>39</a:t>
            </a:fld>
            <a:endParaRPr lang="en-US"/>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RB</a:t>
            </a:r>
          </a:p>
        </p:txBody>
      </p:sp>
      <p:sp>
        <p:nvSpPr>
          <p:cNvPr id="56353" name="Rectangle 33"/>
          <p:cNvSpPr>
            <a:spLocks noChangeArrowheads="1"/>
          </p:cNvSpPr>
          <p:nvPr/>
        </p:nvSpPr>
        <p:spPr bwMode="auto">
          <a:xfrm>
            <a:off x="6716713" y="2163763"/>
            <a:ext cx="1287462" cy="704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dirty="0" smtClean="0"/>
              <a:t>Review: N </a:t>
            </a:r>
            <a:r>
              <a:rPr lang="en-US" dirty="0"/>
              <a:t>x 1-bit Adders </a:t>
            </a:r>
            <a:r>
              <a:rPr lang="en-US" dirty="0">
                <a:latin typeface="Symbol" charset="2"/>
              </a:rPr>
              <a:t></a:t>
            </a:r>
            <a:r>
              <a:rPr lang="en-US" dirty="0"/>
              <a:t> 1 N-bit Adder</a:t>
            </a:r>
          </a:p>
        </p:txBody>
      </p:sp>
      <p:sp>
        <p:nvSpPr>
          <p:cNvPr id="10" name="Date Placeholder 9"/>
          <p:cNvSpPr>
            <a:spLocks noGrp="1"/>
          </p:cNvSpPr>
          <p:nvPr>
            <p:ph type="dt" sz="quarter" idx="10"/>
          </p:nvPr>
        </p:nvSpPr>
        <p:spPr/>
        <p:txBody>
          <a:bodyPr/>
          <a:lstStyle/>
          <a:p>
            <a:pPr>
              <a:defRPr/>
            </a:pPr>
            <a:fld id="{C75094FE-0E43-8F4A-9B32-689E7B68BDFF}" type="datetime1">
              <a:rPr lang="en-US"/>
              <a:pPr>
                <a:defRPr/>
              </a:pPr>
              <a:t>7/25/2011</a:t>
            </a:fld>
            <a:endParaRPr lang="en-US"/>
          </a:p>
        </p:txBody>
      </p:sp>
      <p:sp>
        <p:nvSpPr>
          <p:cNvPr id="12" name="Footer Placeholder 11"/>
          <p:cNvSpPr>
            <a:spLocks noGrp="1"/>
          </p:cNvSpPr>
          <p:nvPr>
            <p:ph type="ftr" sz="quarter" idx="11"/>
          </p:nvPr>
        </p:nvSpPr>
        <p:spPr/>
        <p:txBody>
          <a:bodyPr/>
          <a:lstStyle/>
          <a:p>
            <a:pPr>
              <a:defRPr/>
            </a:pPr>
            <a:r>
              <a:rPr lang="en-US" dirty="0" smtClean="0"/>
              <a:t>Summer 2011 </a:t>
            </a:r>
            <a:r>
              <a:rPr lang="en-US" dirty="0"/>
              <a:t>-- Lecture #24</a:t>
            </a:r>
          </a:p>
        </p:txBody>
      </p:sp>
      <p:sp>
        <p:nvSpPr>
          <p:cNvPr id="11" name="Slide Number Placeholder 10"/>
          <p:cNvSpPr>
            <a:spLocks noGrp="1"/>
          </p:cNvSpPr>
          <p:nvPr>
            <p:ph type="sldNum" sz="quarter" idx="12"/>
          </p:nvPr>
        </p:nvSpPr>
        <p:spPr/>
        <p:txBody>
          <a:bodyPr/>
          <a:lstStyle/>
          <a:p>
            <a:pPr>
              <a:defRPr/>
            </a:pPr>
            <a:fld id="{C9E645EF-D61A-FD43-919D-F24DE2F3BCA9}" type="slidenum">
              <a:rPr lang="en-US" smtClean="0"/>
              <a:pPr>
                <a:defRPr/>
              </a:pPr>
              <a:t>4</a:t>
            </a:fld>
            <a:endParaRPr lang="en-US"/>
          </a:p>
        </p:txBody>
      </p:sp>
      <p:pic>
        <p:nvPicPr>
          <p:cNvPr id="2458627" name="Picture 3"/>
          <p:cNvPicPr>
            <a:picLocks noGrp="1" noChangeAspect="1" noChangeArrowheads="1"/>
          </p:cNvPicPr>
          <p:nvPr>
            <p:ph idx="4294967295"/>
          </p:nvPr>
        </p:nvPicPr>
        <p:blipFill>
          <a:blip r:embed="rId3"/>
          <a:srcRect l="4909" t="6818" r="7500" b="14511"/>
          <a:stretch>
            <a:fillRect/>
          </a:stretch>
        </p:blipFill>
        <p:spPr>
          <a:xfrm>
            <a:off x="134939" y="2557464"/>
            <a:ext cx="8839200" cy="3290887"/>
          </a:xfrm>
        </p:spPr>
      </p:pic>
      <p:grpSp>
        <p:nvGrpSpPr>
          <p:cNvPr id="2" name="Group 5"/>
          <p:cNvGrpSpPr>
            <a:grpSpLocks/>
          </p:cNvGrpSpPr>
          <p:nvPr/>
        </p:nvGrpSpPr>
        <p:grpSpPr bwMode="auto">
          <a:xfrm>
            <a:off x="1738314" y="3395665"/>
            <a:ext cx="5859463" cy="1446212"/>
            <a:chOff x="1052" y="1392"/>
            <a:chExt cx="3691" cy="911"/>
          </a:xfrm>
        </p:grpSpPr>
        <p:sp>
          <p:nvSpPr>
            <p:cNvPr id="48138" name="Rectangle 6"/>
            <p:cNvSpPr>
              <a:spLocks noChangeArrowheads="1"/>
            </p:cNvSpPr>
            <p:nvPr/>
          </p:nvSpPr>
          <p:spPr bwMode="auto">
            <a:xfrm>
              <a:off x="1052" y="1392"/>
              <a:ext cx="470" cy="911"/>
            </a:xfrm>
            <a:prstGeom prst="rect">
              <a:avLst/>
            </a:prstGeom>
            <a:noFill/>
            <a:ln w="12700">
              <a:noFill/>
              <a:miter lim="800000"/>
              <a:headEnd/>
              <a:tailEnd/>
            </a:ln>
          </p:spPr>
          <p:txBody>
            <a:bodyPr wrap="none">
              <a:prstTxWarp prst="textNoShape">
                <a:avLst/>
              </a:prstTxWarp>
              <a:spAutoFit/>
            </a:bodyPr>
            <a:lstStyle/>
            <a:p>
              <a:pPr algn="ctr"/>
              <a:r>
                <a:rPr lang="en-US" sz="8800" b="1"/>
                <a:t>+</a:t>
              </a:r>
            </a:p>
          </p:txBody>
        </p:sp>
        <p:sp>
          <p:nvSpPr>
            <p:cNvPr id="48139" name="Rectangle 7"/>
            <p:cNvSpPr>
              <a:spLocks noChangeArrowheads="1"/>
            </p:cNvSpPr>
            <p:nvPr/>
          </p:nvSpPr>
          <p:spPr bwMode="auto">
            <a:xfrm>
              <a:off x="3016" y="1392"/>
              <a:ext cx="470" cy="911"/>
            </a:xfrm>
            <a:prstGeom prst="rect">
              <a:avLst/>
            </a:prstGeom>
            <a:noFill/>
            <a:ln w="12700">
              <a:noFill/>
              <a:miter lim="800000"/>
              <a:headEnd/>
              <a:tailEnd/>
            </a:ln>
          </p:spPr>
          <p:txBody>
            <a:bodyPr wrap="none">
              <a:prstTxWarp prst="textNoShape">
                <a:avLst/>
              </a:prstTxWarp>
              <a:spAutoFit/>
            </a:bodyPr>
            <a:lstStyle/>
            <a:p>
              <a:pPr algn="ctr"/>
              <a:r>
                <a:rPr lang="en-US" sz="8800" b="1" dirty="0"/>
                <a:t>+</a:t>
              </a:r>
            </a:p>
          </p:txBody>
        </p:sp>
        <p:sp>
          <p:nvSpPr>
            <p:cNvPr id="48140" name="Rectangle 8"/>
            <p:cNvSpPr>
              <a:spLocks noChangeArrowheads="1"/>
            </p:cNvSpPr>
            <p:nvPr/>
          </p:nvSpPr>
          <p:spPr bwMode="auto">
            <a:xfrm>
              <a:off x="4273" y="1392"/>
              <a:ext cx="470" cy="911"/>
            </a:xfrm>
            <a:prstGeom prst="rect">
              <a:avLst/>
            </a:prstGeom>
            <a:noFill/>
            <a:ln w="12700">
              <a:noFill/>
              <a:miter lim="800000"/>
              <a:headEnd/>
              <a:tailEnd/>
            </a:ln>
          </p:spPr>
          <p:txBody>
            <a:bodyPr wrap="none">
              <a:prstTxWarp prst="textNoShape">
                <a:avLst/>
              </a:prstTxWarp>
              <a:spAutoFit/>
            </a:bodyPr>
            <a:lstStyle/>
            <a:p>
              <a:pPr algn="ctr"/>
              <a:r>
                <a:rPr lang="en-US" sz="8800" b="1"/>
                <a:t>+</a:t>
              </a:r>
            </a:p>
          </p:txBody>
        </p:sp>
      </p:grpSp>
      <p:sp>
        <p:nvSpPr>
          <p:cNvPr id="2458633" name="Text Box 9"/>
          <p:cNvSpPr txBox="1">
            <a:spLocks noChangeArrowheads="1"/>
          </p:cNvSpPr>
          <p:nvPr/>
        </p:nvSpPr>
        <p:spPr bwMode="auto">
          <a:xfrm>
            <a:off x="6764339" y="2493963"/>
            <a:ext cx="685800" cy="461665"/>
          </a:xfrm>
          <a:prstGeom prst="rect">
            <a:avLst/>
          </a:prstGeom>
          <a:solidFill>
            <a:schemeClr val="bg1"/>
          </a:solidFill>
          <a:ln w="12700">
            <a:noFill/>
            <a:miter lim="800000"/>
            <a:headEnd/>
            <a:tailEnd/>
          </a:ln>
        </p:spPr>
        <p:txBody>
          <a:bodyPr>
            <a:prstTxWarp prst="textNoShape">
              <a:avLst/>
            </a:prstTxWarp>
            <a:spAutoFit/>
          </a:bodyPr>
          <a:lstStyle/>
          <a:p>
            <a:pPr algn="ctr">
              <a:spcBef>
                <a:spcPct val="50000"/>
              </a:spcBef>
            </a:pPr>
            <a:r>
              <a:rPr lang="en-US" sz="2400">
                <a:latin typeface="Comic Sans MS" charset="0"/>
              </a:rPr>
              <a:t>b</a:t>
            </a:r>
            <a:r>
              <a:rPr lang="en-US" sz="2400" baseline="-25000">
                <a:latin typeface="Comic Sans MS" charset="0"/>
              </a:rPr>
              <a:t>0</a:t>
            </a:r>
            <a:endParaRPr lang="en-US" sz="2800"/>
          </a:p>
        </p:txBody>
      </p:sp>
      <p:sp>
        <p:nvSpPr>
          <p:cNvPr id="13" name="TextBox 12"/>
          <p:cNvSpPr txBox="1"/>
          <p:nvPr/>
        </p:nvSpPr>
        <p:spPr>
          <a:xfrm>
            <a:off x="744539" y="1658939"/>
            <a:ext cx="5194676" cy="523220"/>
          </a:xfrm>
          <a:prstGeom prst="rect">
            <a:avLst/>
          </a:prstGeom>
          <a:noFill/>
        </p:spPr>
        <p:txBody>
          <a:bodyPr wrap="none">
            <a:spAutoFit/>
          </a:bodyPr>
          <a:lstStyle/>
          <a:p>
            <a:pPr>
              <a:defRPr/>
            </a:pPr>
            <a:r>
              <a:rPr lang="en-US" sz="2800" dirty="0">
                <a:latin typeface="+mn-lt"/>
              </a:rPr>
              <a:t>Connect Carry Out i-1 to Carry in </a:t>
            </a:r>
            <a:r>
              <a:rPr lang="en-US" sz="2800" dirty="0" err="1">
                <a:latin typeface="+mn-lt"/>
              </a:rPr>
              <a:t>i</a:t>
            </a:r>
            <a:r>
              <a:rPr lang="en-US" sz="2800" dirty="0">
                <a:latin typeface="+mn-lt"/>
              </a:rPr>
              <a: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511174" y="287338"/>
            <a:ext cx="8118475" cy="474662"/>
          </a:xfrm>
        </p:spPr>
        <p:txBody>
          <a:bodyPr>
            <a:normAutofit fontScale="90000"/>
          </a:bodyPr>
          <a:lstStyle/>
          <a:p>
            <a:r>
              <a:rPr lang="en-US" dirty="0" smtClean="0">
                <a:ea typeface="ＭＳ Ｐゴシック" pitchFamily="34" charset="-128"/>
              </a:rPr>
              <a:t>Clocking Methodology (1/2)</a:t>
            </a:r>
            <a:endParaRPr lang="en-US" dirty="0" smtClean="0">
              <a:ea typeface="ＭＳ Ｐゴシック" pitchFamily="34" charset="-128"/>
            </a:endParaRPr>
          </a:p>
        </p:txBody>
      </p:sp>
      <p:sp>
        <p:nvSpPr>
          <p:cNvPr id="47107" name="Rectangle 3"/>
          <p:cNvSpPr>
            <a:spLocks noGrp="1" noChangeArrowheads="1"/>
          </p:cNvSpPr>
          <p:nvPr>
            <p:ph type="body" idx="4294967295"/>
          </p:nvPr>
        </p:nvSpPr>
        <p:spPr>
          <a:xfrm>
            <a:off x="676275" y="1233488"/>
            <a:ext cx="7848600" cy="2138362"/>
          </a:xfrm>
        </p:spPr>
        <p:txBody>
          <a:bodyPr>
            <a:normAutofit fontScale="92500" lnSpcReduction="10000"/>
          </a:bodyPr>
          <a:lstStyle/>
          <a:p>
            <a:r>
              <a:rPr lang="en-US" dirty="0" smtClean="0">
                <a:ea typeface="ＭＳ Ｐゴシック" pitchFamily="34" charset="-128"/>
              </a:rPr>
              <a:t>Single Cycle CPU: All stages of an instruction are completed within one long clock cycle.  </a:t>
            </a:r>
          </a:p>
          <a:p>
            <a:pPr lvl="1"/>
            <a:r>
              <a:rPr lang="en-US" dirty="0" smtClean="0">
                <a:ea typeface="ＭＳ Ｐゴシック" pitchFamily="34" charset="-128"/>
              </a:rPr>
              <a:t>The clock cycle is made sufficient long to allow each instruction to complete all stages without interruption and within one cycle.</a:t>
            </a:r>
          </a:p>
        </p:txBody>
      </p:sp>
      <p:grpSp>
        <p:nvGrpSpPr>
          <p:cNvPr id="2" name="Group 5"/>
          <p:cNvGrpSpPr>
            <a:grpSpLocks/>
          </p:cNvGrpSpPr>
          <p:nvPr/>
        </p:nvGrpSpPr>
        <p:grpSpPr bwMode="auto">
          <a:xfrm>
            <a:off x="762000" y="3981450"/>
            <a:ext cx="1970088" cy="701675"/>
            <a:chOff x="481" y="2832"/>
            <a:chExt cx="1603" cy="442"/>
          </a:xfrm>
        </p:grpSpPr>
        <p:sp>
          <p:nvSpPr>
            <p:cNvPr id="47129" name="Text Box 6"/>
            <p:cNvSpPr txBox="1">
              <a:spLocks noChangeArrowheads="1"/>
            </p:cNvSpPr>
            <p:nvPr/>
          </p:nvSpPr>
          <p:spPr bwMode="auto">
            <a:xfrm>
              <a:off x="481" y="2832"/>
              <a:ext cx="1333" cy="442"/>
            </a:xfrm>
            <a:prstGeom prst="rect">
              <a:avLst/>
            </a:prstGeom>
            <a:noFill/>
            <a:ln w="28575">
              <a:noFill/>
              <a:miter lim="800000"/>
              <a:headEnd/>
              <a:tailEnd/>
            </a:ln>
          </p:spPr>
          <p:txBody>
            <a:bodyPr wrap="none" anchor="ctr">
              <a:spAutoFit/>
            </a:bodyPr>
            <a:lstStyle/>
            <a:p>
              <a:pPr algn="ctr"/>
              <a:r>
                <a:rPr lang="en-US" sz="2000">
                  <a:solidFill>
                    <a:schemeClr val="accent2"/>
                  </a:solidFill>
                </a:rPr>
                <a:t>1. Instruction</a:t>
              </a:r>
            </a:p>
            <a:p>
              <a:pPr algn="ctr"/>
              <a:r>
                <a:rPr lang="en-US" sz="2000">
                  <a:solidFill>
                    <a:schemeClr val="accent2"/>
                  </a:solidFill>
                </a:rPr>
                <a:t>Fetch</a:t>
              </a:r>
            </a:p>
          </p:txBody>
        </p:sp>
        <p:sp>
          <p:nvSpPr>
            <p:cNvPr id="47130" name="Line 7"/>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3" name="Group 8"/>
          <p:cNvGrpSpPr>
            <a:grpSpLocks/>
          </p:cNvGrpSpPr>
          <p:nvPr/>
        </p:nvGrpSpPr>
        <p:grpSpPr bwMode="auto">
          <a:xfrm>
            <a:off x="2767013" y="3676650"/>
            <a:ext cx="1917700" cy="1311275"/>
            <a:chOff x="610" y="2640"/>
            <a:chExt cx="1474" cy="826"/>
          </a:xfrm>
        </p:grpSpPr>
        <p:sp>
          <p:nvSpPr>
            <p:cNvPr id="47127" name="Text Box 9"/>
            <p:cNvSpPr txBox="1">
              <a:spLocks noChangeArrowheads="1"/>
            </p:cNvSpPr>
            <p:nvPr/>
          </p:nvSpPr>
          <p:spPr bwMode="auto">
            <a:xfrm>
              <a:off x="610" y="2640"/>
              <a:ext cx="1086" cy="826"/>
            </a:xfrm>
            <a:prstGeom prst="rect">
              <a:avLst/>
            </a:prstGeom>
            <a:noFill/>
            <a:ln w="28575">
              <a:noFill/>
              <a:miter lim="800000"/>
              <a:headEnd/>
              <a:tailEnd/>
            </a:ln>
          </p:spPr>
          <p:txBody>
            <a:bodyPr wrap="none" anchor="ctr">
              <a:spAutoFit/>
            </a:bodyPr>
            <a:lstStyle/>
            <a:p>
              <a:pPr algn="ctr"/>
              <a:endParaRPr lang="en-US" sz="2000">
                <a:solidFill>
                  <a:schemeClr val="accent2"/>
                </a:solidFill>
              </a:endParaRPr>
            </a:p>
            <a:p>
              <a:pPr algn="ctr"/>
              <a:r>
                <a:rPr lang="en-US" sz="2000">
                  <a:solidFill>
                    <a:schemeClr val="accent2"/>
                  </a:solidFill>
                </a:rPr>
                <a:t>2. Decode/</a:t>
              </a:r>
            </a:p>
            <a:p>
              <a:pPr algn="ctr"/>
              <a:r>
                <a:rPr lang="en-US" sz="2000">
                  <a:solidFill>
                    <a:schemeClr val="accent2"/>
                  </a:solidFill>
                </a:rPr>
                <a:t>    Register</a:t>
              </a:r>
            </a:p>
            <a:p>
              <a:pPr algn="ctr"/>
              <a:r>
                <a:rPr lang="en-US" sz="2000">
                  <a:solidFill>
                    <a:schemeClr val="accent2"/>
                  </a:solidFill>
                </a:rPr>
                <a:t>Read</a:t>
              </a:r>
            </a:p>
          </p:txBody>
        </p:sp>
        <p:sp>
          <p:nvSpPr>
            <p:cNvPr id="47128" name="Line 10"/>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4" name="Group 11"/>
          <p:cNvGrpSpPr>
            <a:grpSpLocks/>
          </p:cNvGrpSpPr>
          <p:nvPr/>
        </p:nvGrpSpPr>
        <p:grpSpPr bwMode="auto">
          <a:xfrm>
            <a:off x="4583113" y="3981450"/>
            <a:ext cx="1725612" cy="549275"/>
            <a:chOff x="526" y="2832"/>
            <a:chExt cx="1558" cy="346"/>
          </a:xfrm>
        </p:grpSpPr>
        <p:sp>
          <p:nvSpPr>
            <p:cNvPr id="47125" name="Text Box 12"/>
            <p:cNvSpPr txBox="1">
              <a:spLocks noChangeArrowheads="1"/>
            </p:cNvSpPr>
            <p:nvPr/>
          </p:nvSpPr>
          <p:spPr bwMode="auto">
            <a:xfrm>
              <a:off x="526" y="2928"/>
              <a:ext cx="1250" cy="250"/>
            </a:xfrm>
            <a:prstGeom prst="rect">
              <a:avLst/>
            </a:prstGeom>
            <a:noFill/>
            <a:ln w="28575">
              <a:noFill/>
              <a:miter lim="800000"/>
              <a:headEnd/>
              <a:tailEnd/>
            </a:ln>
          </p:spPr>
          <p:txBody>
            <a:bodyPr wrap="none" anchor="ctr">
              <a:spAutoFit/>
            </a:bodyPr>
            <a:lstStyle/>
            <a:p>
              <a:pPr algn="ctr"/>
              <a:r>
                <a:rPr lang="en-US" sz="2000">
                  <a:solidFill>
                    <a:schemeClr val="accent2"/>
                  </a:solidFill>
                </a:rPr>
                <a:t>3. Execute</a:t>
              </a:r>
            </a:p>
          </p:txBody>
        </p:sp>
        <p:sp>
          <p:nvSpPr>
            <p:cNvPr id="47126" name="Line 13"/>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5" name="Group 14"/>
          <p:cNvGrpSpPr>
            <a:grpSpLocks/>
          </p:cNvGrpSpPr>
          <p:nvPr/>
        </p:nvGrpSpPr>
        <p:grpSpPr bwMode="auto">
          <a:xfrm>
            <a:off x="5965825" y="3981450"/>
            <a:ext cx="1384300" cy="549275"/>
            <a:chOff x="37" y="2832"/>
            <a:chExt cx="2235" cy="346"/>
          </a:xfrm>
        </p:grpSpPr>
        <p:sp>
          <p:nvSpPr>
            <p:cNvPr id="47123" name="Text Box 15"/>
            <p:cNvSpPr txBox="1">
              <a:spLocks noChangeArrowheads="1"/>
            </p:cNvSpPr>
            <p:nvPr/>
          </p:nvSpPr>
          <p:spPr bwMode="auto">
            <a:xfrm>
              <a:off x="37" y="2928"/>
              <a:ext cx="2235" cy="250"/>
            </a:xfrm>
            <a:prstGeom prst="rect">
              <a:avLst/>
            </a:prstGeom>
            <a:noFill/>
            <a:ln w="28575">
              <a:noFill/>
              <a:miter lim="800000"/>
              <a:headEnd/>
              <a:tailEnd/>
            </a:ln>
          </p:spPr>
          <p:txBody>
            <a:bodyPr wrap="none" anchor="ctr">
              <a:spAutoFit/>
            </a:bodyPr>
            <a:lstStyle/>
            <a:p>
              <a:pPr algn="ctr"/>
              <a:r>
                <a:rPr lang="en-US" sz="2000">
                  <a:solidFill>
                    <a:schemeClr val="accent2"/>
                  </a:solidFill>
                </a:rPr>
                <a:t>4. Memory</a:t>
              </a:r>
            </a:p>
          </p:txBody>
        </p:sp>
        <p:sp>
          <p:nvSpPr>
            <p:cNvPr id="47124" name="Line 16"/>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6" name="Group 17"/>
          <p:cNvGrpSpPr>
            <a:grpSpLocks/>
          </p:cNvGrpSpPr>
          <p:nvPr/>
        </p:nvGrpSpPr>
        <p:grpSpPr bwMode="auto">
          <a:xfrm>
            <a:off x="7161213" y="3981450"/>
            <a:ext cx="1285875" cy="701675"/>
            <a:chOff x="424" y="2832"/>
            <a:chExt cx="1660" cy="442"/>
          </a:xfrm>
        </p:grpSpPr>
        <p:sp>
          <p:nvSpPr>
            <p:cNvPr id="47121" name="Text Box 18"/>
            <p:cNvSpPr txBox="1">
              <a:spLocks noChangeArrowheads="1"/>
            </p:cNvSpPr>
            <p:nvPr/>
          </p:nvSpPr>
          <p:spPr bwMode="auto">
            <a:xfrm>
              <a:off x="424" y="2832"/>
              <a:ext cx="1459" cy="442"/>
            </a:xfrm>
            <a:prstGeom prst="rect">
              <a:avLst/>
            </a:prstGeom>
            <a:noFill/>
            <a:ln w="28575">
              <a:noFill/>
              <a:miter lim="800000"/>
              <a:headEnd/>
              <a:tailEnd/>
            </a:ln>
          </p:spPr>
          <p:txBody>
            <a:bodyPr wrap="none" anchor="ctr">
              <a:spAutoFit/>
            </a:bodyPr>
            <a:lstStyle/>
            <a:p>
              <a:pPr algn="ctr"/>
              <a:r>
                <a:rPr lang="en-US" sz="2000">
                  <a:solidFill>
                    <a:schemeClr val="accent2"/>
                  </a:solidFill>
                </a:rPr>
                <a:t>5. Reg.</a:t>
              </a:r>
            </a:p>
            <a:p>
              <a:pPr algn="ctr"/>
              <a:r>
                <a:rPr lang="en-US" sz="2000">
                  <a:solidFill>
                    <a:schemeClr val="accent2"/>
                  </a:solidFill>
                </a:rPr>
                <a:t>     Write</a:t>
              </a:r>
            </a:p>
          </p:txBody>
        </p:sp>
        <p:sp>
          <p:nvSpPr>
            <p:cNvPr id="47122" name="Line 19"/>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sp>
        <p:nvSpPr>
          <p:cNvPr id="47114" name="Line 20"/>
          <p:cNvSpPr>
            <a:spLocks noChangeShapeType="1"/>
          </p:cNvSpPr>
          <p:nvPr/>
        </p:nvSpPr>
        <p:spPr bwMode="auto">
          <a:xfrm>
            <a:off x="609600" y="5505450"/>
            <a:ext cx="381000" cy="0"/>
          </a:xfrm>
          <a:prstGeom prst="line">
            <a:avLst/>
          </a:prstGeom>
          <a:noFill/>
          <a:ln w="38100">
            <a:solidFill>
              <a:schemeClr val="tx1"/>
            </a:solidFill>
            <a:round/>
            <a:headEnd/>
            <a:tailEnd/>
          </a:ln>
        </p:spPr>
        <p:txBody>
          <a:bodyPr wrap="none" anchor="ctr"/>
          <a:lstStyle/>
          <a:p>
            <a:endParaRPr lang="en-US"/>
          </a:p>
        </p:txBody>
      </p:sp>
      <p:sp>
        <p:nvSpPr>
          <p:cNvPr id="47115" name="Line 21"/>
          <p:cNvSpPr>
            <a:spLocks noChangeShapeType="1"/>
          </p:cNvSpPr>
          <p:nvPr/>
        </p:nvSpPr>
        <p:spPr bwMode="auto">
          <a:xfrm flipV="1">
            <a:off x="990600" y="4972050"/>
            <a:ext cx="0" cy="533400"/>
          </a:xfrm>
          <a:prstGeom prst="line">
            <a:avLst/>
          </a:prstGeom>
          <a:noFill/>
          <a:ln w="38100">
            <a:solidFill>
              <a:schemeClr val="tx1"/>
            </a:solidFill>
            <a:round/>
            <a:headEnd/>
            <a:tailEnd/>
          </a:ln>
        </p:spPr>
        <p:txBody>
          <a:bodyPr wrap="none" anchor="ctr"/>
          <a:lstStyle/>
          <a:p>
            <a:endParaRPr lang="en-US"/>
          </a:p>
        </p:txBody>
      </p:sp>
      <p:sp>
        <p:nvSpPr>
          <p:cNvPr id="47116" name="Line 22"/>
          <p:cNvSpPr>
            <a:spLocks noChangeShapeType="1"/>
          </p:cNvSpPr>
          <p:nvPr/>
        </p:nvSpPr>
        <p:spPr bwMode="auto">
          <a:xfrm>
            <a:off x="990600" y="4972050"/>
            <a:ext cx="3581400" cy="0"/>
          </a:xfrm>
          <a:prstGeom prst="line">
            <a:avLst/>
          </a:prstGeom>
          <a:noFill/>
          <a:ln w="38100">
            <a:solidFill>
              <a:schemeClr val="tx1"/>
            </a:solidFill>
            <a:round/>
            <a:headEnd/>
            <a:tailEnd/>
          </a:ln>
        </p:spPr>
        <p:txBody>
          <a:bodyPr wrap="none" anchor="ctr"/>
          <a:lstStyle/>
          <a:p>
            <a:endParaRPr lang="en-US"/>
          </a:p>
        </p:txBody>
      </p:sp>
      <p:sp>
        <p:nvSpPr>
          <p:cNvPr id="47117" name="Line 23"/>
          <p:cNvSpPr>
            <a:spLocks noChangeShapeType="1"/>
          </p:cNvSpPr>
          <p:nvPr/>
        </p:nvSpPr>
        <p:spPr bwMode="auto">
          <a:xfrm>
            <a:off x="4572000" y="4972050"/>
            <a:ext cx="0" cy="533400"/>
          </a:xfrm>
          <a:prstGeom prst="line">
            <a:avLst/>
          </a:prstGeom>
          <a:noFill/>
          <a:ln w="38100">
            <a:solidFill>
              <a:schemeClr val="tx1"/>
            </a:solidFill>
            <a:round/>
            <a:headEnd/>
            <a:tailEnd/>
          </a:ln>
        </p:spPr>
        <p:txBody>
          <a:bodyPr wrap="none" anchor="ctr"/>
          <a:lstStyle/>
          <a:p>
            <a:endParaRPr lang="en-US"/>
          </a:p>
        </p:txBody>
      </p:sp>
      <p:sp>
        <p:nvSpPr>
          <p:cNvPr id="47118" name="Line 24"/>
          <p:cNvSpPr>
            <a:spLocks noChangeShapeType="1"/>
          </p:cNvSpPr>
          <p:nvPr/>
        </p:nvSpPr>
        <p:spPr bwMode="auto">
          <a:xfrm>
            <a:off x="4572000" y="5505450"/>
            <a:ext cx="3886200" cy="0"/>
          </a:xfrm>
          <a:prstGeom prst="line">
            <a:avLst/>
          </a:prstGeom>
          <a:noFill/>
          <a:ln w="38100">
            <a:solidFill>
              <a:schemeClr val="tx1"/>
            </a:solidFill>
            <a:round/>
            <a:headEnd/>
            <a:tailEnd/>
          </a:ln>
        </p:spPr>
        <p:txBody>
          <a:bodyPr wrap="none" anchor="ctr"/>
          <a:lstStyle/>
          <a:p>
            <a:endParaRPr lang="en-US"/>
          </a:p>
        </p:txBody>
      </p:sp>
      <p:sp>
        <p:nvSpPr>
          <p:cNvPr id="47119" name="Line 25"/>
          <p:cNvSpPr>
            <a:spLocks noChangeShapeType="1"/>
          </p:cNvSpPr>
          <p:nvPr/>
        </p:nvSpPr>
        <p:spPr bwMode="auto">
          <a:xfrm flipV="1">
            <a:off x="8458200" y="4972050"/>
            <a:ext cx="0" cy="533400"/>
          </a:xfrm>
          <a:prstGeom prst="line">
            <a:avLst/>
          </a:prstGeom>
          <a:noFill/>
          <a:ln w="38100">
            <a:solidFill>
              <a:schemeClr val="tx1"/>
            </a:solidFill>
            <a:round/>
            <a:headEnd/>
            <a:tailEnd/>
          </a:ln>
        </p:spPr>
        <p:txBody>
          <a:bodyPr wrap="none" anchor="ctr"/>
          <a:lstStyle/>
          <a:p>
            <a:endParaRPr lang="en-US"/>
          </a:p>
        </p:txBody>
      </p:sp>
      <p:sp>
        <p:nvSpPr>
          <p:cNvPr id="47120" name="Line 26"/>
          <p:cNvSpPr>
            <a:spLocks noChangeShapeType="1"/>
          </p:cNvSpPr>
          <p:nvPr/>
        </p:nvSpPr>
        <p:spPr bwMode="auto">
          <a:xfrm>
            <a:off x="8458200" y="4972050"/>
            <a:ext cx="457200" cy="0"/>
          </a:xfrm>
          <a:prstGeom prst="line">
            <a:avLst/>
          </a:prstGeom>
          <a:noFill/>
          <a:ln w="38100">
            <a:solidFill>
              <a:schemeClr val="tx1"/>
            </a:solidFill>
            <a:round/>
            <a:headEnd/>
            <a:tailEnd/>
          </a:ln>
        </p:spPr>
        <p:txBody>
          <a:bodyPr wrap="none" anchor="ctr"/>
          <a:lstStyle/>
          <a:p>
            <a:endParaRPr lang="en-US"/>
          </a:p>
        </p:txBody>
      </p:sp>
      <p:sp>
        <p:nvSpPr>
          <p:cNvPr id="27" name="TextBox 26"/>
          <p:cNvSpPr txBox="1"/>
          <p:nvPr/>
        </p:nvSpPr>
        <p:spPr>
          <a:xfrm>
            <a:off x="666750" y="5905498"/>
            <a:ext cx="7839075" cy="584775"/>
          </a:xfrm>
          <a:prstGeom prst="rect">
            <a:avLst/>
          </a:prstGeom>
          <a:noFill/>
        </p:spPr>
        <p:txBody>
          <a:bodyPr wrap="square" rtlCol="0">
            <a:spAutoFit/>
          </a:bodyPr>
          <a:lstStyle/>
          <a:p>
            <a:pPr>
              <a:buFont typeface="Arial" pitchFamily="34" charset="0"/>
              <a:buChar char="•"/>
            </a:pPr>
            <a:r>
              <a:rPr lang="en-US" sz="3200" dirty="0" smtClean="0"/>
              <a:t> This is what we’ll talk about today.</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4294967295"/>
          </p:nvPr>
        </p:nvSpPr>
        <p:spPr>
          <a:xfrm>
            <a:off x="609600" y="1085850"/>
            <a:ext cx="7848600" cy="5543550"/>
          </a:xfrm>
        </p:spPr>
        <p:txBody>
          <a:bodyPr/>
          <a:lstStyle/>
          <a:p>
            <a:r>
              <a:rPr lang="en-US" sz="2700" dirty="0" smtClean="0">
                <a:ea typeface="ＭＳ Ｐゴシック" pitchFamily="34" charset="-128"/>
              </a:rPr>
              <a:t>Multiple-cycle CPU: Only one stage of instruction per clock cycle.  </a:t>
            </a:r>
          </a:p>
          <a:p>
            <a:pPr lvl="1"/>
            <a:r>
              <a:rPr lang="en-US" sz="2700" dirty="0" smtClean="0">
                <a:ea typeface="ＭＳ Ｐゴシック" pitchFamily="34" charset="-128"/>
              </a:rPr>
              <a:t>The clock is made as long as the </a:t>
            </a:r>
            <a:r>
              <a:rPr lang="en-US" sz="2700" dirty="0" smtClean="0">
                <a:solidFill>
                  <a:schemeClr val="accent1"/>
                </a:solidFill>
                <a:ea typeface="ＭＳ Ｐゴシック" pitchFamily="34" charset="-128"/>
              </a:rPr>
              <a:t>slowest </a:t>
            </a:r>
            <a:r>
              <a:rPr lang="en-US" sz="2700" dirty="0" smtClean="0">
                <a:ea typeface="ＭＳ Ｐゴシック" pitchFamily="34" charset="-128"/>
              </a:rPr>
              <a:t>stage.</a:t>
            </a:r>
          </a:p>
          <a:p>
            <a:pPr lvl="1"/>
            <a:endParaRPr lang="en-US" dirty="0" smtClean="0">
              <a:ea typeface="ＭＳ Ｐゴシック" pitchFamily="34" charset="-128"/>
            </a:endParaRPr>
          </a:p>
          <a:p>
            <a:pPr lvl="1"/>
            <a:endParaRPr lang="en-US" dirty="0" smtClean="0">
              <a:ea typeface="ＭＳ Ｐゴシック" pitchFamily="34" charset="-128"/>
            </a:endParaRPr>
          </a:p>
          <a:p>
            <a:pPr lvl="1">
              <a:buFontTx/>
              <a:buNone/>
            </a:pP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a:p>
            <a:pPr lvl="1"/>
            <a:r>
              <a:rPr lang="en-US" dirty="0" smtClean="0">
                <a:ea typeface="ＭＳ Ｐゴシック" pitchFamily="34" charset="-128"/>
              </a:rPr>
              <a:t>Several significant advantages over single cycle execution: Unused stages in a particular instruction can be skipped OR instructions can be pipelined (overlapped).</a:t>
            </a:r>
          </a:p>
        </p:txBody>
      </p:sp>
      <p:grpSp>
        <p:nvGrpSpPr>
          <p:cNvPr id="2" name="Group 5"/>
          <p:cNvGrpSpPr>
            <a:grpSpLocks/>
          </p:cNvGrpSpPr>
          <p:nvPr/>
        </p:nvGrpSpPr>
        <p:grpSpPr bwMode="auto">
          <a:xfrm>
            <a:off x="838200" y="2838450"/>
            <a:ext cx="1676400" cy="701675"/>
            <a:chOff x="528" y="1920"/>
            <a:chExt cx="1056" cy="442"/>
          </a:xfrm>
        </p:grpSpPr>
        <p:sp>
          <p:nvSpPr>
            <p:cNvPr id="49196" name="Text Box 6"/>
            <p:cNvSpPr txBox="1">
              <a:spLocks noChangeArrowheads="1"/>
            </p:cNvSpPr>
            <p:nvPr/>
          </p:nvSpPr>
          <p:spPr bwMode="auto">
            <a:xfrm>
              <a:off x="528" y="1920"/>
              <a:ext cx="1032" cy="442"/>
            </a:xfrm>
            <a:prstGeom prst="rect">
              <a:avLst/>
            </a:prstGeom>
            <a:noFill/>
            <a:ln w="28575">
              <a:noFill/>
              <a:miter lim="800000"/>
              <a:headEnd/>
              <a:tailEnd/>
            </a:ln>
          </p:spPr>
          <p:txBody>
            <a:bodyPr wrap="none" anchor="ctr">
              <a:spAutoFit/>
            </a:bodyPr>
            <a:lstStyle/>
            <a:p>
              <a:pPr algn="ctr"/>
              <a:r>
                <a:rPr lang="en-US" sz="2000">
                  <a:solidFill>
                    <a:schemeClr val="accent2"/>
                  </a:solidFill>
                </a:rPr>
                <a:t>1. Instruction</a:t>
              </a:r>
            </a:p>
            <a:p>
              <a:pPr algn="ctr"/>
              <a:r>
                <a:rPr lang="en-US" sz="2000">
                  <a:solidFill>
                    <a:schemeClr val="accent2"/>
                  </a:solidFill>
                </a:rPr>
                <a:t>Fetch</a:t>
              </a:r>
            </a:p>
          </p:txBody>
        </p:sp>
        <p:sp>
          <p:nvSpPr>
            <p:cNvPr id="49197" name="Line 7"/>
            <p:cNvSpPr>
              <a:spLocks noChangeShapeType="1"/>
            </p:cNvSpPr>
            <p:nvPr/>
          </p:nvSpPr>
          <p:spPr bwMode="auto">
            <a:xfrm>
              <a:off x="720" y="1920"/>
              <a:ext cx="864"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3" name="Group 8"/>
          <p:cNvGrpSpPr>
            <a:grpSpLocks/>
          </p:cNvGrpSpPr>
          <p:nvPr/>
        </p:nvGrpSpPr>
        <p:grpSpPr bwMode="auto">
          <a:xfrm>
            <a:off x="2500313" y="2533650"/>
            <a:ext cx="1576387" cy="1311275"/>
            <a:chOff x="1632" y="1728"/>
            <a:chExt cx="993" cy="826"/>
          </a:xfrm>
        </p:grpSpPr>
        <p:sp>
          <p:nvSpPr>
            <p:cNvPr id="49194" name="Text Box 9"/>
            <p:cNvSpPr txBox="1">
              <a:spLocks noChangeArrowheads="1"/>
            </p:cNvSpPr>
            <p:nvPr/>
          </p:nvSpPr>
          <p:spPr bwMode="auto">
            <a:xfrm>
              <a:off x="1632" y="1728"/>
              <a:ext cx="890" cy="826"/>
            </a:xfrm>
            <a:prstGeom prst="rect">
              <a:avLst/>
            </a:prstGeom>
            <a:noFill/>
            <a:ln w="28575">
              <a:noFill/>
              <a:miter lim="800000"/>
              <a:headEnd/>
              <a:tailEnd/>
            </a:ln>
          </p:spPr>
          <p:txBody>
            <a:bodyPr wrap="none" anchor="ctr">
              <a:spAutoFit/>
            </a:bodyPr>
            <a:lstStyle/>
            <a:p>
              <a:pPr algn="ctr"/>
              <a:endParaRPr lang="en-US" sz="2000">
                <a:solidFill>
                  <a:schemeClr val="accent2"/>
                </a:solidFill>
              </a:endParaRPr>
            </a:p>
            <a:p>
              <a:pPr algn="ctr"/>
              <a:r>
                <a:rPr lang="en-US" sz="2000">
                  <a:solidFill>
                    <a:schemeClr val="accent2"/>
                  </a:solidFill>
                </a:rPr>
                <a:t>2. Decode/</a:t>
              </a:r>
            </a:p>
            <a:p>
              <a:pPr algn="ctr"/>
              <a:r>
                <a:rPr lang="en-US" sz="2000">
                  <a:solidFill>
                    <a:schemeClr val="accent2"/>
                  </a:solidFill>
                </a:rPr>
                <a:t>    Register</a:t>
              </a:r>
            </a:p>
            <a:p>
              <a:pPr algn="ctr"/>
              <a:r>
                <a:rPr lang="en-US" sz="2000">
                  <a:solidFill>
                    <a:schemeClr val="accent2"/>
                  </a:solidFill>
                </a:rPr>
                <a:t>Read</a:t>
              </a:r>
            </a:p>
          </p:txBody>
        </p:sp>
        <p:sp>
          <p:nvSpPr>
            <p:cNvPr id="49195" name="Line 10"/>
            <p:cNvSpPr>
              <a:spLocks noChangeShapeType="1"/>
            </p:cNvSpPr>
            <p:nvPr/>
          </p:nvSpPr>
          <p:spPr bwMode="auto">
            <a:xfrm>
              <a:off x="1730" y="1920"/>
              <a:ext cx="89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4" name="Group 11"/>
          <p:cNvGrpSpPr>
            <a:grpSpLocks/>
          </p:cNvGrpSpPr>
          <p:nvPr/>
        </p:nvGrpSpPr>
        <p:grpSpPr bwMode="auto">
          <a:xfrm>
            <a:off x="3962400" y="2838450"/>
            <a:ext cx="1725613" cy="549275"/>
            <a:chOff x="526" y="2832"/>
            <a:chExt cx="1558" cy="346"/>
          </a:xfrm>
        </p:grpSpPr>
        <p:sp>
          <p:nvSpPr>
            <p:cNvPr id="49192" name="Text Box 12"/>
            <p:cNvSpPr txBox="1">
              <a:spLocks noChangeArrowheads="1"/>
            </p:cNvSpPr>
            <p:nvPr/>
          </p:nvSpPr>
          <p:spPr bwMode="auto">
            <a:xfrm>
              <a:off x="526" y="2928"/>
              <a:ext cx="1250" cy="250"/>
            </a:xfrm>
            <a:prstGeom prst="rect">
              <a:avLst/>
            </a:prstGeom>
            <a:noFill/>
            <a:ln w="28575">
              <a:noFill/>
              <a:miter lim="800000"/>
              <a:headEnd/>
              <a:tailEnd/>
            </a:ln>
          </p:spPr>
          <p:txBody>
            <a:bodyPr wrap="none" anchor="ctr">
              <a:spAutoFit/>
            </a:bodyPr>
            <a:lstStyle/>
            <a:p>
              <a:pPr algn="ctr"/>
              <a:r>
                <a:rPr lang="en-US" sz="2000">
                  <a:solidFill>
                    <a:schemeClr val="accent2"/>
                  </a:solidFill>
                </a:rPr>
                <a:t>3. Execute</a:t>
              </a:r>
            </a:p>
          </p:txBody>
        </p:sp>
        <p:sp>
          <p:nvSpPr>
            <p:cNvPr id="49193" name="Line 13"/>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5" name="Group 14"/>
          <p:cNvGrpSpPr>
            <a:grpSpLocks/>
          </p:cNvGrpSpPr>
          <p:nvPr/>
        </p:nvGrpSpPr>
        <p:grpSpPr bwMode="auto">
          <a:xfrm>
            <a:off x="5486400" y="2838450"/>
            <a:ext cx="1384300" cy="549275"/>
            <a:chOff x="37" y="2832"/>
            <a:chExt cx="2235" cy="346"/>
          </a:xfrm>
        </p:grpSpPr>
        <p:sp>
          <p:nvSpPr>
            <p:cNvPr id="49190" name="Text Box 15"/>
            <p:cNvSpPr txBox="1">
              <a:spLocks noChangeArrowheads="1"/>
            </p:cNvSpPr>
            <p:nvPr/>
          </p:nvSpPr>
          <p:spPr bwMode="auto">
            <a:xfrm>
              <a:off x="37" y="2928"/>
              <a:ext cx="2235" cy="250"/>
            </a:xfrm>
            <a:prstGeom prst="rect">
              <a:avLst/>
            </a:prstGeom>
            <a:noFill/>
            <a:ln w="28575">
              <a:noFill/>
              <a:miter lim="800000"/>
              <a:headEnd/>
              <a:tailEnd/>
            </a:ln>
          </p:spPr>
          <p:txBody>
            <a:bodyPr wrap="none" anchor="ctr">
              <a:spAutoFit/>
            </a:bodyPr>
            <a:lstStyle/>
            <a:p>
              <a:pPr algn="ctr"/>
              <a:r>
                <a:rPr lang="en-US" sz="2000">
                  <a:solidFill>
                    <a:schemeClr val="accent2"/>
                  </a:solidFill>
                </a:rPr>
                <a:t>4. Memory</a:t>
              </a:r>
            </a:p>
          </p:txBody>
        </p:sp>
        <p:sp>
          <p:nvSpPr>
            <p:cNvPr id="49191" name="Line 16"/>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grpSp>
        <p:nvGrpSpPr>
          <p:cNvPr id="6" name="Group 17"/>
          <p:cNvGrpSpPr>
            <a:grpSpLocks/>
          </p:cNvGrpSpPr>
          <p:nvPr/>
        </p:nvGrpSpPr>
        <p:grpSpPr bwMode="auto">
          <a:xfrm>
            <a:off x="7161213" y="2838450"/>
            <a:ext cx="1285875" cy="701675"/>
            <a:chOff x="424" y="2832"/>
            <a:chExt cx="1660" cy="442"/>
          </a:xfrm>
        </p:grpSpPr>
        <p:sp>
          <p:nvSpPr>
            <p:cNvPr id="49188" name="Text Box 18"/>
            <p:cNvSpPr txBox="1">
              <a:spLocks noChangeArrowheads="1"/>
            </p:cNvSpPr>
            <p:nvPr/>
          </p:nvSpPr>
          <p:spPr bwMode="auto">
            <a:xfrm>
              <a:off x="424" y="2832"/>
              <a:ext cx="1459" cy="442"/>
            </a:xfrm>
            <a:prstGeom prst="rect">
              <a:avLst/>
            </a:prstGeom>
            <a:noFill/>
            <a:ln w="28575">
              <a:noFill/>
              <a:miter lim="800000"/>
              <a:headEnd/>
              <a:tailEnd/>
            </a:ln>
          </p:spPr>
          <p:txBody>
            <a:bodyPr wrap="none" anchor="ctr">
              <a:spAutoFit/>
            </a:bodyPr>
            <a:lstStyle/>
            <a:p>
              <a:pPr algn="ctr"/>
              <a:r>
                <a:rPr lang="en-US" sz="2000">
                  <a:solidFill>
                    <a:schemeClr val="accent2"/>
                  </a:solidFill>
                </a:rPr>
                <a:t>5. Reg.</a:t>
              </a:r>
            </a:p>
            <a:p>
              <a:pPr algn="ctr"/>
              <a:r>
                <a:rPr lang="en-US" sz="2000">
                  <a:solidFill>
                    <a:schemeClr val="accent2"/>
                  </a:solidFill>
                </a:rPr>
                <a:t>     Write</a:t>
              </a:r>
            </a:p>
          </p:txBody>
        </p:sp>
        <p:sp>
          <p:nvSpPr>
            <p:cNvPr id="49189" name="Line 19"/>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p:spPr>
          <p:txBody>
            <a:bodyPr wrap="none" anchor="ctr"/>
            <a:lstStyle/>
            <a:p>
              <a:endParaRPr lang="en-US"/>
            </a:p>
          </p:txBody>
        </p:sp>
      </p:grpSp>
      <p:sp>
        <p:nvSpPr>
          <p:cNvPr id="49160" name="Line 20"/>
          <p:cNvSpPr>
            <a:spLocks noChangeShapeType="1"/>
          </p:cNvSpPr>
          <p:nvPr/>
        </p:nvSpPr>
        <p:spPr bwMode="auto">
          <a:xfrm>
            <a:off x="914400" y="4362450"/>
            <a:ext cx="228600" cy="0"/>
          </a:xfrm>
          <a:prstGeom prst="line">
            <a:avLst/>
          </a:prstGeom>
          <a:noFill/>
          <a:ln w="28575">
            <a:solidFill>
              <a:schemeClr val="tx1"/>
            </a:solidFill>
            <a:round/>
            <a:headEnd/>
            <a:tailEnd/>
          </a:ln>
        </p:spPr>
        <p:txBody>
          <a:bodyPr wrap="none" anchor="ctr"/>
          <a:lstStyle/>
          <a:p>
            <a:endParaRPr lang="en-US"/>
          </a:p>
        </p:txBody>
      </p:sp>
      <p:sp>
        <p:nvSpPr>
          <p:cNvPr id="49161" name="Line 21"/>
          <p:cNvSpPr>
            <a:spLocks noChangeShapeType="1"/>
          </p:cNvSpPr>
          <p:nvPr/>
        </p:nvSpPr>
        <p:spPr bwMode="auto">
          <a:xfrm flipV="1">
            <a:off x="1143000" y="3829050"/>
            <a:ext cx="0" cy="533400"/>
          </a:xfrm>
          <a:prstGeom prst="line">
            <a:avLst/>
          </a:prstGeom>
          <a:noFill/>
          <a:ln w="28575">
            <a:solidFill>
              <a:schemeClr val="tx1"/>
            </a:solidFill>
            <a:round/>
            <a:headEnd/>
            <a:tailEnd/>
          </a:ln>
        </p:spPr>
        <p:txBody>
          <a:bodyPr wrap="none" anchor="ctr"/>
          <a:lstStyle/>
          <a:p>
            <a:endParaRPr lang="en-US"/>
          </a:p>
        </p:txBody>
      </p:sp>
      <p:sp>
        <p:nvSpPr>
          <p:cNvPr id="49162" name="Line 22"/>
          <p:cNvSpPr>
            <a:spLocks noChangeShapeType="1"/>
          </p:cNvSpPr>
          <p:nvPr/>
        </p:nvSpPr>
        <p:spPr bwMode="auto">
          <a:xfrm>
            <a:off x="1143000" y="3829050"/>
            <a:ext cx="838200" cy="0"/>
          </a:xfrm>
          <a:prstGeom prst="line">
            <a:avLst/>
          </a:prstGeom>
          <a:noFill/>
          <a:ln w="28575">
            <a:solidFill>
              <a:schemeClr val="tx1"/>
            </a:solidFill>
            <a:round/>
            <a:headEnd/>
            <a:tailEnd/>
          </a:ln>
        </p:spPr>
        <p:txBody>
          <a:bodyPr wrap="none" anchor="ctr"/>
          <a:lstStyle/>
          <a:p>
            <a:endParaRPr lang="en-US"/>
          </a:p>
        </p:txBody>
      </p:sp>
      <p:sp>
        <p:nvSpPr>
          <p:cNvPr id="49163" name="Line 23"/>
          <p:cNvSpPr>
            <a:spLocks noChangeShapeType="1"/>
          </p:cNvSpPr>
          <p:nvPr/>
        </p:nvSpPr>
        <p:spPr bwMode="auto">
          <a:xfrm>
            <a:off x="1981200" y="3829050"/>
            <a:ext cx="0" cy="533400"/>
          </a:xfrm>
          <a:prstGeom prst="line">
            <a:avLst/>
          </a:prstGeom>
          <a:noFill/>
          <a:ln w="28575">
            <a:solidFill>
              <a:schemeClr val="tx1"/>
            </a:solidFill>
            <a:round/>
            <a:headEnd/>
            <a:tailEnd/>
          </a:ln>
        </p:spPr>
        <p:txBody>
          <a:bodyPr wrap="none" anchor="ctr"/>
          <a:lstStyle/>
          <a:p>
            <a:endParaRPr lang="en-US"/>
          </a:p>
        </p:txBody>
      </p:sp>
      <p:sp>
        <p:nvSpPr>
          <p:cNvPr id="49164" name="Line 24"/>
          <p:cNvSpPr>
            <a:spLocks noChangeShapeType="1"/>
          </p:cNvSpPr>
          <p:nvPr/>
        </p:nvSpPr>
        <p:spPr bwMode="auto">
          <a:xfrm>
            <a:off x="1981200" y="4362450"/>
            <a:ext cx="685800" cy="0"/>
          </a:xfrm>
          <a:prstGeom prst="line">
            <a:avLst/>
          </a:prstGeom>
          <a:noFill/>
          <a:ln w="28575">
            <a:solidFill>
              <a:schemeClr val="tx1"/>
            </a:solidFill>
            <a:round/>
            <a:headEnd/>
            <a:tailEnd/>
          </a:ln>
        </p:spPr>
        <p:txBody>
          <a:bodyPr wrap="none" anchor="ctr"/>
          <a:lstStyle/>
          <a:p>
            <a:endParaRPr lang="en-US"/>
          </a:p>
        </p:txBody>
      </p:sp>
      <p:sp>
        <p:nvSpPr>
          <p:cNvPr id="49165" name="Line 25"/>
          <p:cNvSpPr>
            <a:spLocks noChangeShapeType="1"/>
          </p:cNvSpPr>
          <p:nvPr/>
        </p:nvSpPr>
        <p:spPr bwMode="auto">
          <a:xfrm>
            <a:off x="2438400" y="4362450"/>
            <a:ext cx="228600" cy="0"/>
          </a:xfrm>
          <a:prstGeom prst="line">
            <a:avLst/>
          </a:prstGeom>
          <a:noFill/>
          <a:ln w="28575">
            <a:solidFill>
              <a:schemeClr val="tx1"/>
            </a:solidFill>
            <a:round/>
            <a:headEnd/>
            <a:tailEnd/>
          </a:ln>
        </p:spPr>
        <p:txBody>
          <a:bodyPr wrap="none" anchor="ctr"/>
          <a:lstStyle/>
          <a:p>
            <a:endParaRPr lang="en-US"/>
          </a:p>
        </p:txBody>
      </p:sp>
      <p:sp>
        <p:nvSpPr>
          <p:cNvPr id="49166" name="Line 26"/>
          <p:cNvSpPr>
            <a:spLocks noChangeShapeType="1"/>
          </p:cNvSpPr>
          <p:nvPr/>
        </p:nvSpPr>
        <p:spPr bwMode="auto">
          <a:xfrm flipV="1">
            <a:off x="2667000" y="3829050"/>
            <a:ext cx="0" cy="533400"/>
          </a:xfrm>
          <a:prstGeom prst="line">
            <a:avLst/>
          </a:prstGeom>
          <a:noFill/>
          <a:ln w="28575">
            <a:solidFill>
              <a:schemeClr val="tx1"/>
            </a:solidFill>
            <a:round/>
            <a:headEnd/>
            <a:tailEnd/>
          </a:ln>
        </p:spPr>
        <p:txBody>
          <a:bodyPr wrap="none" anchor="ctr"/>
          <a:lstStyle/>
          <a:p>
            <a:endParaRPr lang="en-US"/>
          </a:p>
        </p:txBody>
      </p:sp>
      <p:sp>
        <p:nvSpPr>
          <p:cNvPr id="49167" name="Line 27"/>
          <p:cNvSpPr>
            <a:spLocks noChangeShapeType="1"/>
          </p:cNvSpPr>
          <p:nvPr/>
        </p:nvSpPr>
        <p:spPr bwMode="auto">
          <a:xfrm>
            <a:off x="2667000" y="3829050"/>
            <a:ext cx="838200" cy="0"/>
          </a:xfrm>
          <a:prstGeom prst="line">
            <a:avLst/>
          </a:prstGeom>
          <a:noFill/>
          <a:ln w="28575">
            <a:solidFill>
              <a:schemeClr val="tx1"/>
            </a:solidFill>
            <a:round/>
            <a:headEnd/>
            <a:tailEnd/>
          </a:ln>
        </p:spPr>
        <p:txBody>
          <a:bodyPr wrap="none" anchor="ctr"/>
          <a:lstStyle/>
          <a:p>
            <a:endParaRPr lang="en-US"/>
          </a:p>
        </p:txBody>
      </p:sp>
      <p:sp>
        <p:nvSpPr>
          <p:cNvPr id="49168" name="Line 28"/>
          <p:cNvSpPr>
            <a:spLocks noChangeShapeType="1"/>
          </p:cNvSpPr>
          <p:nvPr/>
        </p:nvSpPr>
        <p:spPr bwMode="auto">
          <a:xfrm>
            <a:off x="3505200" y="3829050"/>
            <a:ext cx="0" cy="533400"/>
          </a:xfrm>
          <a:prstGeom prst="line">
            <a:avLst/>
          </a:prstGeom>
          <a:noFill/>
          <a:ln w="28575">
            <a:solidFill>
              <a:schemeClr val="tx1"/>
            </a:solidFill>
            <a:round/>
            <a:headEnd/>
            <a:tailEnd/>
          </a:ln>
        </p:spPr>
        <p:txBody>
          <a:bodyPr wrap="none" anchor="ctr"/>
          <a:lstStyle/>
          <a:p>
            <a:endParaRPr lang="en-US"/>
          </a:p>
        </p:txBody>
      </p:sp>
      <p:sp>
        <p:nvSpPr>
          <p:cNvPr id="49169" name="Line 29"/>
          <p:cNvSpPr>
            <a:spLocks noChangeShapeType="1"/>
          </p:cNvSpPr>
          <p:nvPr/>
        </p:nvSpPr>
        <p:spPr bwMode="auto">
          <a:xfrm>
            <a:off x="3505200" y="4362450"/>
            <a:ext cx="685800" cy="0"/>
          </a:xfrm>
          <a:prstGeom prst="line">
            <a:avLst/>
          </a:prstGeom>
          <a:noFill/>
          <a:ln w="28575">
            <a:solidFill>
              <a:schemeClr val="tx1"/>
            </a:solidFill>
            <a:round/>
            <a:headEnd/>
            <a:tailEnd/>
          </a:ln>
        </p:spPr>
        <p:txBody>
          <a:bodyPr wrap="none" anchor="ctr"/>
          <a:lstStyle/>
          <a:p>
            <a:endParaRPr lang="en-US"/>
          </a:p>
        </p:txBody>
      </p:sp>
      <p:sp>
        <p:nvSpPr>
          <p:cNvPr id="49170" name="Line 30"/>
          <p:cNvSpPr>
            <a:spLocks noChangeShapeType="1"/>
          </p:cNvSpPr>
          <p:nvPr/>
        </p:nvSpPr>
        <p:spPr bwMode="auto">
          <a:xfrm>
            <a:off x="3962400" y="4362450"/>
            <a:ext cx="228600" cy="0"/>
          </a:xfrm>
          <a:prstGeom prst="line">
            <a:avLst/>
          </a:prstGeom>
          <a:noFill/>
          <a:ln w="28575">
            <a:solidFill>
              <a:schemeClr val="tx1"/>
            </a:solidFill>
            <a:round/>
            <a:headEnd/>
            <a:tailEnd/>
          </a:ln>
        </p:spPr>
        <p:txBody>
          <a:bodyPr wrap="none" anchor="ctr"/>
          <a:lstStyle/>
          <a:p>
            <a:endParaRPr lang="en-US"/>
          </a:p>
        </p:txBody>
      </p:sp>
      <p:sp>
        <p:nvSpPr>
          <p:cNvPr id="49171" name="Line 31"/>
          <p:cNvSpPr>
            <a:spLocks noChangeShapeType="1"/>
          </p:cNvSpPr>
          <p:nvPr/>
        </p:nvSpPr>
        <p:spPr bwMode="auto">
          <a:xfrm flipV="1">
            <a:off x="4191000" y="3829050"/>
            <a:ext cx="0" cy="533400"/>
          </a:xfrm>
          <a:prstGeom prst="line">
            <a:avLst/>
          </a:prstGeom>
          <a:noFill/>
          <a:ln w="28575">
            <a:solidFill>
              <a:schemeClr val="tx1"/>
            </a:solidFill>
            <a:round/>
            <a:headEnd/>
            <a:tailEnd/>
          </a:ln>
        </p:spPr>
        <p:txBody>
          <a:bodyPr wrap="none" anchor="ctr"/>
          <a:lstStyle/>
          <a:p>
            <a:endParaRPr lang="en-US"/>
          </a:p>
        </p:txBody>
      </p:sp>
      <p:sp>
        <p:nvSpPr>
          <p:cNvPr id="49172" name="Line 32"/>
          <p:cNvSpPr>
            <a:spLocks noChangeShapeType="1"/>
          </p:cNvSpPr>
          <p:nvPr/>
        </p:nvSpPr>
        <p:spPr bwMode="auto">
          <a:xfrm>
            <a:off x="4191000" y="3829050"/>
            <a:ext cx="838200" cy="0"/>
          </a:xfrm>
          <a:prstGeom prst="line">
            <a:avLst/>
          </a:prstGeom>
          <a:noFill/>
          <a:ln w="28575">
            <a:solidFill>
              <a:schemeClr val="tx1"/>
            </a:solidFill>
            <a:round/>
            <a:headEnd/>
            <a:tailEnd/>
          </a:ln>
        </p:spPr>
        <p:txBody>
          <a:bodyPr wrap="none" anchor="ctr"/>
          <a:lstStyle/>
          <a:p>
            <a:endParaRPr lang="en-US"/>
          </a:p>
        </p:txBody>
      </p:sp>
      <p:sp>
        <p:nvSpPr>
          <p:cNvPr id="49173" name="Line 33"/>
          <p:cNvSpPr>
            <a:spLocks noChangeShapeType="1"/>
          </p:cNvSpPr>
          <p:nvPr/>
        </p:nvSpPr>
        <p:spPr bwMode="auto">
          <a:xfrm>
            <a:off x="5029200" y="3829050"/>
            <a:ext cx="0" cy="533400"/>
          </a:xfrm>
          <a:prstGeom prst="line">
            <a:avLst/>
          </a:prstGeom>
          <a:noFill/>
          <a:ln w="28575">
            <a:solidFill>
              <a:schemeClr val="tx1"/>
            </a:solidFill>
            <a:round/>
            <a:headEnd/>
            <a:tailEnd/>
          </a:ln>
        </p:spPr>
        <p:txBody>
          <a:bodyPr wrap="none" anchor="ctr"/>
          <a:lstStyle/>
          <a:p>
            <a:endParaRPr lang="en-US"/>
          </a:p>
        </p:txBody>
      </p:sp>
      <p:sp>
        <p:nvSpPr>
          <p:cNvPr id="49174" name="Line 34"/>
          <p:cNvSpPr>
            <a:spLocks noChangeShapeType="1"/>
          </p:cNvSpPr>
          <p:nvPr/>
        </p:nvSpPr>
        <p:spPr bwMode="auto">
          <a:xfrm>
            <a:off x="5029200" y="4362450"/>
            <a:ext cx="685800" cy="0"/>
          </a:xfrm>
          <a:prstGeom prst="line">
            <a:avLst/>
          </a:prstGeom>
          <a:noFill/>
          <a:ln w="28575">
            <a:solidFill>
              <a:schemeClr val="tx1"/>
            </a:solidFill>
            <a:round/>
            <a:headEnd/>
            <a:tailEnd/>
          </a:ln>
        </p:spPr>
        <p:txBody>
          <a:bodyPr wrap="none" anchor="ctr"/>
          <a:lstStyle/>
          <a:p>
            <a:endParaRPr lang="en-US"/>
          </a:p>
        </p:txBody>
      </p:sp>
      <p:sp>
        <p:nvSpPr>
          <p:cNvPr id="49175" name="Line 35"/>
          <p:cNvSpPr>
            <a:spLocks noChangeShapeType="1"/>
          </p:cNvSpPr>
          <p:nvPr/>
        </p:nvSpPr>
        <p:spPr bwMode="auto">
          <a:xfrm>
            <a:off x="5486400" y="4362450"/>
            <a:ext cx="228600" cy="0"/>
          </a:xfrm>
          <a:prstGeom prst="line">
            <a:avLst/>
          </a:prstGeom>
          <a:noFill/>
          <a:ln w="28575">
            <a:solidFill>
              <a:schemeClr val="tx1"/>
            </a:solidFill>
            <a:round/>
            <a:headEnd/>
            <a:tailEnd/>
          </a:ln>
        </p:spPr>
        <p:txBody>
          <a:bodyPr wrap="none" anchor="ctr"/>
          <a:lstStyle/>
          <a:p>
            <a:endParaRPr lang="en-US"/>
          </a:p>
        </p:txBody>
      </p:sp>
      <p:sp>
        <p:nvSpPr>
          <p:cNvPr id="49176" name="Line 36"/>
          <p:cNvSpPr>
            <a:spLocks noChangeShapeType="1"/>
          </p:cNvSpPr>
          <p:nvPr/>
        </p:nvSpPr>
        <p:spPr bwMode="auto">
          <a:xfrm flipV="1">
            <a:off x="5715000" y="3829050"/>
            <a:ext cx="0" cy="533400"/>
          </a:xfrm>
          <a:prstGeom prst="line">
            <a:avLst/>
          </a:prstGeom>
          <a:noFill/>
          <a:ln w="28575">
            <a:solidFill>
              <a:schemeClr val="tx1"/>
            </a:solidFill>
            <a:round/>
            <a:headEnd/>
            <a:tailEnd/>
          </a:ln>
        </p:spPr>
        <p:txBody>
          <a:bodyPr wrap="none" anchor="ctr"/>
          <a:lstStyle/>
          <a:p>
            <a:endParaRPr lang="en-US"/>
          </a:p>
        </p:txBody>
      </p:sp>
      <p:sp>
        <p:nvSpPr>
          <p:cNvPr id="49177" name="Line 37"/>
          <p:cNvSpPr>
            <a:spLocks noChangeShapeType="1"/>
          </p:cNvSpPr>
          <p:nvPr/>
        </p:nvSpPr>
        <p:spPr bwMode="auto">
          <a:xfrm>
            <a:off x="5715000" y="3829050"/>
            <a:ext cx="838200" cy="0"/>
          </a:xfrm>
          <a:prstGeom prst="line">
            <a:avLst/>
          </a:prstGeom>
          <a:noFill/>
          <a:ln w="28575">
            <a:solidFill>
              <a:schemeClr val="tx1"/>
            </a:solidFill>
            <a:round/>
            <a:headEnd/>
            <a:tailEnd/>
          </a:ln>
        </p:spPr>
        <p:txBody>
          <a:bodyPr wrap="none" anchor="ctr"/>
          <a:lstStyle/>
          <a:p>
            <a:endParaRPr lang="en-US"/>
          </a:p>
        </p:txBody>
      </p:sp>
      <p:sp>
        <p:nvSpPr>
          <p:cNvPr id="49178" name="Line 38"/>
          <p:cNvSpPr>
            <a:spLocks noChangeShapeType="1"/>
          </p:cNvSpPr>
          <p:nvPr/>
        </p:nvSpPr>
        <p:spPr bwMode="auto">
          <a:xfrm>
            <a:off x="6553200" y="3829050"/>
            <a:ext cx="0" cy="533400"/>
          </a:xfrm>
          <a:prstGeom prst="line">
            <a:avLst/>
          </a:prstGeom>
          <a:noFill/>
          <a:ln w="28575">
            <a:solidFill>
              <a:schemeClr val="tx1"/>
            </a:solidFill>
            <a:round/>
            <a:headEnd/>
            <a:tailEnd/>
          </a:ln>
        </p:spPr>
        <p:txBody>
          <a:bodyPr wrap="none" anchor="ctr"/>
          <a:lstStyle/>
          <a:p>
            <a:endParaRPr lang="en-US"/>
          </a:p>
        </p:txBody>
      </p:sp>
      <p:sp>
        <p:nvSpPr>
          <p:cNvPr id="49179" name="Line 39"/>
          <p:cNvSpPr>
            <a:spLocks noChangeShapeType="1"/>
          </p:cNvSpPr>
          <p:nvPr/>
        </p:nvSpPr>
        <p:spPr bwMode="auto">
          <a:xfrm>
            <a:off x="6553200" y="4362450"/>
            <a:ext cx="685800" cy="0"/>
          </a:xfrm>
          <a:prstGeom prst="line">
            <a:avLst/>
          </a:prstGeom>
          <a:noFill/>
          <a:ln w="28575">
            <a:solidFill>
              <a:schemeClr val="tx1"/>
            </a:solidFill>
            <a:round/>
            <a:headEnd/>
            <a:tailEnd/>
          </a:ln>
        </p:spPr>
        <p:txBody>
          <a:bodyPr wrap="none" anchor="ctr"/>
          <a:lstStyle/>
          <a:p>
            <a:endParaRPr lang="en-US"/>
          </a:p>
        </p:txBody>
      </p:sp>
      <p:sp>
        <p:nvSpPr>
          <p:cNvPr id="49180" name="Line 40"/>
          <p:cNvSpPr>
            <a:spLocks noChangeShapeType="1"/>
          </p:cNvSpPr>
          <p:nvPr/>
        </p:nvSpPr>
        <p:spPr bwMode="auto">
          <a:xfrm>
            <a:off x="7010400" y="4362450"/>
            <a:ext cx="228600" cy="0"/>
          </a:xfrm>
          <a:prstGeom prst="line">
            <a:avLst/>
          </a:prstGeom>
          <a:noFill/>
          <a:ln w="28575">
            <a:solidFill>
              <a:schemeClr val="tx1"/>
            </a:solidFill>
            <a:round/>
            <a:headEnd/>
            <a:tailEnd/>
          </a:ln>
        </p:spPr>
        <p:txBody>
          <a:bodyPr wrap="none" anchor="ctr"/>
          <a:lstStyle/>
          <a:p>
            <a:endParaRPr lang="en-US"/>
          </a:p>
        </p:txBody>
      </p:sp>
      <p:sp>
        <p:nvSpPr>
          <p:cNvPr id="49181" name="Line 41"/>
          <p:cNvSpPr>
            <a:spLocks noChangeShapeType="1"/>
          </p:cNvSpPr>
          <p:nvPr/>
        </p:nvSpPr>
        <p:spPr bwMode="auto">
          <a:xfrm flipV="1">
            <a:off x="7239000" y="3829050"/>
            <a:ext cx="0" cy="533400"/>
          </a:xfrm>
          <a:prstGeom prst="line">
            <a:avLst/>
          </a:prstGeom>
          <a:noFill/>
          <a:ln w="28575">
            <a:solidFill>
              <a:schemeClr val="tx1"/>
            </a:solidFill>
            <a:round/>
            <a:headEnd/>
            <a:tailEnd/>
          </a:ln>
        </p:spPr>
        <p:txBody>
          <a:bodyPr wrap="none" anchor="ctr"/>
          <a:lstStyle/>
          <a:p>
            <a:endParaRPr lang="en-US"/>
          </a:p>
        </p:txBody>
      </p:sp>
      <p:sp>
        <p:nvSpPr>
          <p:cNvPr id="49182" name="Line 42"/>
          <p:cNvSpPr>
            <a:spLocks noChangeShapeType="1"/>
          </p:cNvSpPr>
          <p:nvPr/>
        </p:nvSpPr>
        <p:spPr bwMode="auto">
          <a:xfrm>
            <a:off x="7239000" y="3829050"/>
            <a:ext cx="838200" cy="0"/>
          </a:xfrm>
          <a:prstGeom prst="line">
            <a:avLst/>
          </a:prstGeom>
          <a:noFill/>
          <a:ln w="28575">
            <a:solidFill>
              <a:schemeClr val="tx1"/>
            </a:solidFill>
            <a:round/>
            <a:headEnd/>
            <a:tailEnd/>
          </a:ln>
        </p:spPr>
        <p:txBody>
          <a:bodyPr wrap="none" anchor="ctr"/>
          <a:lstStyle/>
          <a:p>
            <a:endParaRPr lang="en-US"/>
          </a:p>
        </p:txBody>
      </p:sp>
      <p:sp>
        <p:nvSpPr>
          <p:cNvPr id="49183" name="Line 43"/>
          <p:cNvSpPr>
            <a:spLocks noChangeShapeType="1"/>
          </p:cNvSpPr>
          <p:nvPr/>
        </p:nvSpPr>
        <p:spPr bwMode="auto">
          <a:xfrm>
            <a:off x="8077200" y="3829050"/>
            <a:ext cx="0" cy="533400"/>
          </a:xfrm>
          <a:prstGeom prst="line">
            <a:avLst/>
          </a:prstGeom>
          <a:noFill/>
          <a:ln w="28575">
            <a:solidFill>
              <a:schemeClr val="tx1"/>
            </a:solidFill>
            <a:round/>
            <a:headEnd/>
            <a:tailEnd/>
          </a:ln>
        </p:spPr>
        <p:txBody>
          <a:bodyPr wrap="none" anchor="ctr"/>
          <a:lstStyle/>
          <a:p>
            <a:endParaRPr lang="en-US"/>
          </a:p>
        </p:txBody>
      </p:sp>
      <p:sp>
        <p:nvSpPr>
          <p:cNvPr id="49184" name="Line 44"/>
          <p:cNvSpPr>
            <a:spLocks noChangeShapeType="1"/>
          </p:cNvSpPr>
          <p:nvPr/>
        </p:nvSpPr>
        <p:spPr bwMode="auto">
          <a:xfrm>
            <a:off x="8077200" y="4362450"/>
            <a:ext cx="685800" cy="0"/>
          </a:xfrm>
          <a:prstGeom prst="line">
            <a:avLst/>
          </a:prstGeom>
          <a:noFill/>
          <a:ln w="28575">
            <a:solidFill>
              <a:schemeClr val="tx1"/>
            </a:solidFill>
            <a:round/>
            <a:headEnd/>
            <a:tailEnd/>
          </a:ln>
        </p:spPr>
        <p:txBody>
          <a:bodyPr wrap="none" anchor="ctr"/>
          <a:lstStyle/>
          <a:p>
            <a:endParaRPr lang="en-US"/>
          </a:p>
        </p:txBody>
      </p:sp>
      <p:sp>
        <p:nvSpPr>
          <p:cNvPr id="49185" name="Line 45"/>
          <p:cNvSpPr>
            <a:spLocks noChangeShapeType="1"/>
          </p:cNvSpPr>
          <p:nvPr/>
        </p:nvSpPr>
        <p:spPr bwMode="auto">
          <a:xfrm>
            <a:off x="8763000" y="3829050"/>
            <a:ext cx="0" cy="533400"/>
          </a:xfrm>
          <a:prstGeom prst="line">
            <a:avLst/>
          </a:prstGeom>
          <a:noFill/>
          <a:ln w="28575">
            <a:solidFill>
              <a:schemeClr val="tx1"/>
            </a:solidFill>
            <a:round/>
            <a:headEnd/>
            <a:tailEnd/>
          </a:ln>
        </p:spPr>
        <p:txBody>
          <a:bodyPr wrap="none" anchor="ctr"/>
          <a:lstStyle/>
          <a:p>
            <a:endParaRPr lang="en-US"/>
          </a:p>
        </p:txBody>
      </p:sp>
      <p:sp>
        <p:nvSpPr>
          <p:cNvPr id="47" name="Rectangle 2"/>
          <p:cNvSpPr txBox="1">
            <a:spLocks noChangeArrowheads="1"/>
          </p:cNvSpPr>
          <p:nvPr/>
        </p:nvSpPr>
        <p:spPr>
          <a:xfrm>
            <a:off x="520699" y="211138"/>
            <a:ext cx="8137526" cy="646112"/>
          </a:xfrm>
          <a:prstGeom prst="rect">
            <a:avLst/>
          </a:prstGeom>
        </p:spPr>
        <p:txBody>
          <a:bodyPr vert="horz" lIns="91440" tIns="45720" rIns="91440" bIns="45720" rtlCol="0" anchor="ctr">
            <a:normAutofit fontScale="90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ＭＳ Ｐゴシック" pitchFamily="34" charset="-128"/>
                <a:cs typeface="+mj-cs"/>
              </a:rPr>
              <a:t>Clocking Methodology (2/2)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dirty="0" smtClean="0"/>
              <a:t>Step 3: Assemble </a:t>
            </a:r>
            <a:r>
              <a:rPr lang="en-US" dirty="0" err="1" smtClean="0"/>
              <a:t>Datapath</a:t>
            </a:r>
            <a:r>
              <a:rPr lang="en-US" dirty="0" smtClean="0"/>
              <a:t> </a:t>
            </a:r>
            <a:r>
              <a:rPr lang="en-US" dirty="0" smtClean="0"/>
              <a:t>Meeting Requirements</a:t>
            </a:r>
          </a:p>
        </p:txBody>
      </p:sp>
      <p:sp>
        <p:nvSpPr>
          <p:cNvPr id="58371" name="Rectangle 3"/>
          <p:cNvSpPr>
            <a:spLocks noGrp="1" noChangeArrowheads="1"/>
          </p:cNvSpPr>
          <p:nvPr>
            <p:ph type="body" idx="1"/>
          </p:nvPr>
        </p:nvSpPr>
        <p:spPr>
          <a:xfrm>
            <a:off x="503238" y="2352674"/>
            <a:ext cx="5110162" cy="3922713"/>
          </a:xfrm>
        </p:spPr>
        <p:txBody>
          <a:bodyPr>
            <a:normAutofit fontScale="92500"/>
          </a:bodyPr>
          <a:lstStyle/>
          <a:p>
            <a:pPr>
              <a:defRPr/>
            </a:pPr>
            <a:r>
              <a:rPr lang="en-US" dirty="0" smtClean="0"/>
              <a:t>In common between all instructions:</a:t>
            </a:r>
            <a:endParaRPr lang="en-US" dirty="0" smtClean="0"/>
          </a:p>
          <a:p>
            <a:pPr lvl="1">
              <a:defRPr/>
            </a:pPr>
            <a:r>
              <a:rPr lang="en-US" dirty="0" smtClean="0"/>
              <a:t>Fetch </a:t>
            </a:r>
            <a:r>
              <a:rPr lang="en-US" dirty="0" smtClean="0"/>
              <a:t>the Instruction: </a:t>
            </a:r>
            <a:br>
              <a:rPr lang="en-US" dirty="0" smtClean="0"/>
            </a:br>
            <a:r>
              <a:rPr lang="en-US" dirty="0" err="1" smtClean="0"/>
              <a:t>mem</a:t>
            </a:r>
            <a:r>
              <a:rPr lang="en-US" dirty="0" smtClean="0"/>
              <a:t>[PC]</a:t>
            </a:r>
          </a:p>
          <a:p>
            <a:pPr lvl="1">
              <a:defRPr/>
            </a:pPr>
            <a:r>
              <a:rPr lang="en-US" dirty="0" smtClean="0"/>
              <a:t>Update the program counter:</a:t>
            </a:r>
          </a:p>
          <a:p>
            <a:pPr lvl="2">
              <a:defRPr/>
            </a:pPr>
            <a:r>
              <a:rPr lang="en-US" dirty="0" smtClean="0"/>
              <a:t>Sequential Code:	</a:t>
            </a:r>
            <a:br>
              <a:rPr lang="en-US" dirty="0" smtClean="0"/>
            </a:br>
            <a:r>
              <a:rPr lang="en-US" dirty="0" smtClean="0"/>
              <a:t>PC </a:t>
            </a:r>
            <a:r>
              <a:rPr lang="en-US" dirty="0" err="1" smtClean="0">
                <a:sym typeface="Symbol" charset="2"/>
              </a:rPr>
              <a:t></a:t>
            </a:r>
            <a:r>
              <a:rPr lang="en-US" dirty="0" smtClean="0"/>
              <a:t> PC + 4 </a:t>
            </a:r>
          </a:p>
          <a:p>
            <a:pPr lvl="2">
              <a:defRPr/>
            </a:pPr>
            <a:r>
              <a:rPr lang="en-US" dirty="0" smtClean="0"/>
              <a:t>Branch and Jump:	</a:t>
            </a:r>
            <a:br>
              <a:rPr lang="en-US" dirty="0" smtClean="0"/>
            </a:br>
            <a:r>
              <a:rPr lang="en-US" dirty="0" smtClean="0"/>
              <a:t>PC </a:t>
            </a:r>
            <a:r>
              <a:rPr lang="en-US" dirty="0" err="1" smtClean="0">
                <a:sym typeface="Symbol" charset="2"/>
              </a:rPr>
              <a:t></a:t>
            </a:r>
            <a:r>
              <a:rPr lang="en-US" dirty="0" smtClean="0"/>
              <a:t> “something else”</a:t>
            </a:r>
          </a:p>
        </p:txBody>
      </p:sp>
      <p:sp>
        <p:nvSpPr>
          <p:cNvPr id="4" name="Date Placeholder 3"/>
          <p:cNvSpPr>
            <a:spLocks noGrp="1"/>
          </p:cNvSpPr>
          <p:nvPr>
            <p:ph type="dt" sz="quarter" idx="10"/>
          </p:nvPr>
        </p:nvSpPr>
        <p:spPr/>
        <p:txBody>
          <a:bodyPr/>
          <a:lstStyle/>
          <a:p>
            <a:pPr>
              <a:defRPr/>
            </a:pPr>
            <a:fld id="{D9EFD5AD-5DF4-F142-97EF-00FBCC397757}" type="datetime1">
              <a:rPr lang="en-US" smtClean="0"/>
              <a:pPr>
                <a:defRPr/>
              </a:pPr>
              <a:t>7/25/2011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76B7C913-1C55-2A45-BCE7-BD72D202E134}" type="slidenum">
              <a:rPr lang="en-US" smtClean="0"/>
              <a:pPr>
                <a:defRPr/>
              </a:pPr>
              <a:t>42</a:t>
            </a:fld>
            <a:endParaRPr lang="en-US"/>
          </a:p>
        </p:txBody>
      </p:sp>
      <p:sp>
        <p:nvSpPr>
          <p:cNvPr id="12" name="Line 4"/>
          <p:cNvSpPr>
            <a:spLocks noChangeShapeType="1"/>
          </p:cNvSpPr>
          <p:nvPr/>
        </p:nvSpPr>
        <p:spPr bwMode="auto">
          <a:xfrm>
            <a:off x="6875462" y="5392738"/>
            <a:ext cx="2184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3" name="Line 5"/>
          <p:cNvSpPr>
            <a:spLocks noChangeShapeType="1"/>
          </p:cNvSpPr>
          <p:nvPr/>
        </p:nvSpPr>
        <p:spPr bwMode="auto">
          <a:xfrm flipH="1">
            <a:off x="7999412" y="5246688"/>
            <a:ext cx="241300" cy="2921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14" name="Rectangle 6"/>
          <p:cNvSpPr>
            <a:spLocks noChangeArrowheads="1"/>
          </p:cNvSpPr>
          <p:nvPr/>
        </p:nvSpPr>
        <p:spPr bwMode="auto">
          <a:xfrm>
            <a:off x="7942262" y="5532438"/>
            <a:ext cx="4429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endParaRPr lang="en-US" sz="1600">
              <a:latin typeface="+mn-lt"/>
            </a:endParaRPr>
          </a:p>
        </p:txBody>
      </p:sp>
      <p:sp>
        <p:nvSpPr>
          <p:cNvPr id="15" name="Rectangle 7"/>
          <p:cNvSpPr>
            <a:spLocks noChangeArrowheads="1"/>
          </p:cNvSpPr>
          <p:nvPr/>
        </p:nvSpPr>
        <p:spPr bwMode="auto">
          <a:xfrm>
            <a:off x="7161212" y="4859338"/>
            <a:ext cx="1982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 Word</a:t>
            </a:r>
          </a:p>
        </p:txBody>
      </p:sp>
      <p:grpSp>
        <p:nvGrpSpPr>
          <p:cNvPr id="2" name="Group 8"/>
          <p:cNvGrpSpPr>
            <a:grpSpLocks/>
          </p:cNvGrpSpPr>
          <p:nvPr/>
        </p:nvGrpSpPr>
        <p:grpSpPr bwMode="auto">
          <a:xfrm>
            <a:off x="5430837" y="4765675"/>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Instruction</a:t>
              </a:r>
            </a:p>
            <a:p>
              <a:pPr algn="ctr">
                <a:defRPr/>
              </a:pPr>
              <a:r>
                <a:rPr lang="en-US" sz="2000" dirty="0">
                  <a:latin typeface="+mn-lt"/>
                </a:rPr>
                <a:t>Memory</a:t>
              </a:r>
            </a:p>
          </p:txBody>
        </p:sp>
      </p:grpSp>
      <p:sp>
        <p:nvSpPr>
          <p:cNvPr id="20" name="Rectangle 12"/>
          <p:cNvSpPr>
            <a:spLocks noChangeArrowheads="1"/>
          </p:cNvSpPr>
          <p:nvPr/>
        </p:nvSpPr>
        <p:spPr bwMode="auto">
          <a:xfrm>
            <a:off x="5502275" y="3589338"/>
            <a:ext cx="1258887" cy="32226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1" name="Line 13"/>
          <p:cNvSpPr>
            <a:spLocks noChangeShapeType="1"/>
          </p:cNvSpPr>
          <p:nvPr/>
        </p:nvSpPr>
        <p:spPr bwMode="auto">
          <a:xfrm flipH="1">
            <a:off x="5173662" y="3748088"/>
            <a:ext cx="33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2" name="Rectangle 14"/>
          <p:cNvSpPr>
            <a:spLocks noChangeArrowheads="1"/>
          </p:cNvSpPr>
          <p:nvPr/>
        </p:nvSpPr>
        <p:spPr bwMode="auto">
          <a:xfrm>
            <a:off x="5884862" y="3563938"/>
            <a:ext cx="4556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PC</a:t>
            </a:r>
          </a:p>
        </p:txBody>
      </p:sp>
      <p:sp>
        <p:nvSpPr>
          <p:cNvPr id="23" name="Rectangle 15"/>
          <p:cNvSpPr>
            <a:spLocks noChangeArrowheads="1"/>
          </p:cNvSpPr>
          <p:nvPr/>
        </p:nvSpPr>
        <p:spPr bwMode="auto">
          <a:xfrm>
            <a:off x="4708525" y="3487738"/>
            <a:ext cx="4762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3" name="Group 16"/>
          <p:cNvGrpSpPr>
            <a:grpSpLocks/>
          </p:cNvGrpSpPr>
          <p:nvPr/>
        </p:nvGrpSpPr>
        <p:grpSpPr bwMode="auto">
          <a:xfrm>
            <a:off x="7040562" y="4041775"/>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Next Address</a:t>
              </a:r>
            </a:p>
            <a:p>
              <a:pPr algn="ctr">
                <a:defRPr/>
              </a:pPr>
              <a:r>
                <a:rPr lang="en-US" sz="1600">
                  <a:latin typeface="+mn-lt"/>
                </a:rPr>
                <a:t>Logic</a:t>
              </a:r>
            </a:p>
          </p:txBody>
        </p:sp>
      </p:grpSp>
      <p:sp>
        <p:nvSpPr>
          <p:cNvPr id="27" name="Line 19"/>
          <p:cNvSpPr>
            <a:spLocks noChangeShapeType="1"/>
          </p:cNvSpPr>
          <p:nvPr/>
        </p:nvSpPr>
        <p:spPr bwMode="auto">
          <a:xfrm>
            <a:off x="6100762" y="3957638"/>
            <a:ext cx="0" cy="8128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 name="Line 20"/>
          <p:cNvSpPr>
            <a:spLocks noChangeShapeType="1"/>
          </p:cNvSpPr>
          <p:nvPr/>
        </p:nvSpPr>
        <p:spPr bwMode="auto">
          <a:xfrm>
            <a:off x="6113462" y="4325938"/>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9" name="Line 21"/>
          <p:cNvSpPr>
            <a:spLocks noChangeShapeType="1"/>
          </p:cNvSpPr>
          <p:nvPr/>
        </p:nvSpPr>
        <p:spPr bwMode="auto">
          <a:xfrm>
            <a:off x="6100762" y="3043238"/>
            <a:ext cx="0" cy="508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 name="Line 22"/>
          <p:cNvSpPr>
            <a:spLocks noChangeShapeType="1"/>
          </p:cNvSpPr>
          <p:nvPr/>
        </p:nvSpPr>
        <p:spPr bwMode="auto">
          <a:xfrm>
            <a:off x="6113462" y="3049588"/>
            <a:ext cx="1574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1" name="Line 23"/>
          <p:cNvSpPr>
            <a:spLocks noChangeShapeType="1"/>
          </p:cNvSpPr>
          <p:nvPr/>
        </p:nvSpPr>
        <p:spPr bwMode="auto">
          <a:xfrm>
            <a:off x="7700962" y="3043238"/>
            <a:ext cx="0" cy="965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 name="Line 24"/>
          <p:cNvSpPr>
            <a:spLocks noChangeShapeType="1"/>
          </p:cNvSpPr>
          <p:nvPr/>
        </p:nvSpPr>
        <p:spPr bwMode="auto">
          <a:xfrm>
            <a:off x="5503862" y="367188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3" name="Line 25"/>
          <p:cNvSpPr>
            <a:spLocks noChangeShapeType="1"/>
          </p:cNvSpPr>
          <p:nvPr/>
        </p:nvSpPr>
        <p:spPr bwMode="auto">
          <a:xfrm flipH="1">
            <a:off x="5503862" y="374808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 name="TextBox 33"/>
          <p:cNvSpPr txBox="1"/>
          <p:nvPr/>
        </p:nvSpPr>
        <p:spPr>
          <a:xfrm>
            <a:off x="361949" y="1524001"/>
            <a:ext cx="8582026" cy="954107"/>
          </a:xfrm>
          <a:prstGeom prst="rect">
            <a:avLst/>
          </a:prstGeom>
          <a:noFill/>
        </p:spPr>
        <p:txBody>
          <a:bodyPr wrap="square" rtlCol="0">
            <a:spAutoFit/>
          </a:bodyPr>
          <a:lstStyle/>
          <a:p>
            <a:r>
              <a:rPr lang="en-US" sz="2800" dirty="0" smtClean="0"/>
              <a:t>Register Transfer Requirements </a:t>
            </a:r>
            <a:r>
              <a:rPr lang="en-US" sz="2800" dirty="0" smtClean="0">
                <a:sym typeface="Symbol" charset="2"/>
              </a:rPr>
              <a:t></a:t>
            </a:r>
            <a:r>
              <a:rPr lang="en-US" sz="2800" dirty="0" smtClean="0"/>
              <a:t>  Assembly of </a:t>
            </a:r>
            <a:r>
              <a:rPr lang="en-US" sz="2800" dirty="0" err="1" smtClean="0"/>
              <a:t>Datapath</a:t>
            </a:r>
            <a:endParaRPr lang="en-US" sz="2800" dirty="0" smtClean="0"/>
          </a:p>
          <a:p>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8371">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371">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8371">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371">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20" grpId="0" animBg="1"/>
      <p:bldP spid="21" grpId="0" animBg="1"/>
      <p:bldP spid="22" grpId="0"/>
      <p:bldP spid="23" grpId="0"/>
      <p:bldP spid="27" grpId="0" animBg="1"/>
      <p:bldP spid="28" grpId="0" animBg="1"/>
      <p:bldP spid="29" grpId="0" animBg="1"/>
      <p:bldP spid="30" grpId="0" animBg="1"/>
      <p:bldP spid="31" grpId="0" animBg="1"/>
      <p:bldP spid="32" grpId="0" animBg="1"/>
      <p:bldP spid="3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Add </a:t>
            </a:r>
            <a:r>
              <a:rPr lang="en-US" dirty="0" smtClean="0"/>
              <a:t>&amp; Subtract</a:t>
            </a:r>
          </a:p>
        </p:txBody>
      </p:sp>
      <p:sp>
        <p:nvSpPr>
          <p:cNvPr id="46083" name="Rectangle 3"/>
          <p:cNvSpPr>
            <a:spLocks noGrp="1" noChangeArrowheads="1"/>
          </p:cNvSpPr>
          <p:nvPr>
            <p:ph type="body" idx="1"/>
          </p:nvPr>
        </p:nvSpPr>
        <p:spPr>
          <a:xfrm>
            <a:off x="457200" y="1346200"/>
            <a:ext cx="8686800" cy="5274733"/>
          </a:xfrm>
        </p:spPr>
        <p:txBody>
          <a:bodyPr>
            <a:normAutofit fontScale="92500" lnSpcReduction="10000"/>
          </a:bodyPr>
          <a:lstStyle/>
          <a:p>
            <a:pPr>
              <a:spcBef>
                <a:spcPct val="0"/>
              </a:spcBef>
            </a:pPr>
            <a:r>
              <a:rPr lang="en-US" sz="2400" dirty="0" smtClean="0">
                <a:latin typeface="Courier New" charset="0"/>
                <a:ea typeface="Courier New" charset="0"/>
                <a:cs typeface="Courier New" charset="0"/>
              </a:rPr>
              <a:t>R[rd] = R[</a:t>
            </a:r>
            <a:r>
              <a:rPr lang="en-US" sz="2400" dirty="0" err="1" smtClean="0">
                <a:latin typeface="Courier New" charset="0"/>
                <a:ea typeface="Courier New" charset="0"/>
                <a:cs typeface="Courier New" charset="0"/>
              </a:rPr>
              <a:t>rs</a:t>
            </a:r>
            <a:r>
              <a:rPr lang="en-US" sz="2400" dirty="0" smtClean="0">
                <a:latin typeface="Courier New" charset="0"/>
                <a:ea typeface="Courier New" charset="0"/>
                <a:cs typeface="Courier New" charset="0"/>
              </a:rPr>
              <a:t>] op R[</a:t>
            </a:r>
            <a:r>
              <a:rPr lang="en-US" sz="2400" dirty="0" err="1" smtClean="0">
                <a:latin typeface="Courier New" charset="0"/>
                <a:ea typeface="Courier New" charset="0"/>
                <a:cs typeface="Courier New" charset="0"/>
              </a:rPr>
              <a:t>rt</a:t>
            </a:r>
            <a:r>
              <a:rPr lang="en-US" sz="2400" dirty="0" smtClean="0">
                <a:latin typeface="Courier New" charset="0"/>
                <a:ea typeface="Courier New" charset="0"/>
                <a:cs typeface="Courier New" charset="0"/>
              </a:rPr>
              <a:t>] (addu </a:t>
            </a:r>
            <a:r>
              <a:rPr lang="en-US" sz="2400" dirty="0" err="1" smtClean="0">
                <a:latin typeface="Courier New" charset="0"/>
                <a:ea typeface="Courier New" charset="0"/>
                <a:cs typeface="Courier New" charset="0"/>
              </a:rPr>
              <a:t>rd,rs,rt</a:t>
            </a:r>
            <a:r>
              <a:rPr lang="en-US" sz="2400" dirty="0" smtClean="0">
                <a:latin typeface="Courier New" charset="0"/>
                <a:ea typeface="Courier New" charset="0"/>
                <a:cs typeface="Courier New" charset="0"/>
              </a:rPr>
              <a:t>)</a:t>
            </a:r>
            <a:endParaRPr lang="en-US" sz="2400" dirty="0" smtClean="0">
              <a:latin typeface="Courier New" charset="0"/>
              <a:ea typeface="Courier New" charset="0"/>
              <a:cs typeface="Courier New" charset="0"/>
            </a:endParaRPr>
          </a:p>
          <a:p>
            <a:pPr lvl="1">
              <a:spcBef>
                <a:spcPct val="0"/>
              </a:spcBef>
            </a:pPr>
            <a:r>
              <a:rPr lang="en-US" sz="2400" dirty="0" smtClean="0"/>
              <a:t>Ra, </a:t>
            </a:r>
            <a:r>
              <a:rPr lang="en-US" sz="2400" dirty="0" err="1" smtClean="0"/>
              <a:t>Rb</a:t>
            </a:r>
            <a:r>
              <a:rPr lang="en-US" sz="2400" dirty="0" smtClean="0"/>
              <a:t>, and </a:t>
            </a:r>
            <a:r>
              <a:rPr lang="en-US" sz="2400" dirty="0" err="1" smtClean="0"/>
              <a:t>Rw</a:t>
            </a:r>
            <a:r>
              <a:rPr lang="en-US" sz="2400" dirty="0" smtClean="0"/>
              <a:t> come from instruction’s </a:t>
            </a:r>
            <a:r>
              <a:rPr lang="en-US" sz="2400" dirty="0" err="1" smtClean="0"/>
              <a:t>Rs</a:t>
            </a:r>
            <a:r>
              <a:rPr lang="en-US" sz="2400" dirty="0" smtClean="0"/>
              <a:t>, </a:t>
            </a:r>
            <a:r>
              <a:rPr lang="en-US" sz="2400" dirty="0" err="1" smtClean="0"/>
              <a:t>Rt</a:t>
            </a:r>
            <a:r>
              <a:rPr lang="en-US" sz="2400" dirty="0" smtClean="0"/>
              <a:t>, and Rd fields</a:t>
            </a:r>
          </a:p>
          <a:p>
            <a:pPr lvl="1">
              <a:spcBef>
                <a:spcPct val="0"/>
              </a:spcBef>
              <a:buFont typeface="Arial" charset="0"/>
              <a:buNone/>
            </a:pPr>
            <a:r>
              <a:rPr lang="en-US" dirty="0" smtClean="0"/>
              <a:t/>
            </a:r>
            <a:br>
              <a:rPr lang="en-US" dirty="0" smtClean="0"/>
            </a:br>
            <a:endParaRPr lang="en-US" dirty="0" smtClean="0"/>
          </a:p>
          <a:p>
            <a:pPr lvl="1">
              <a:spcBef>
                <a:spcPct val="0"/>
              </a:spcBef>
              <a:buFont typeface="Arial" charset="0"/>
              <a:buNone/>
            </a:pPr>
            <a:endParaRPr lang="en-US" dirty="0" smtClean="0"/>
          </a:p>
          <a:p>
            <a:pPr lvl="1">
              <a:spcBef>
                <a:spcPct val="0"/>
              </a:spcBef>
            </a:pPr>
            <a:r>
              <a:rPr lang="en-US" sz="2400" dirty="0" err="1" smtClean="0"/>
              <a:t>ALUctr</a:t>
            </a:r>
            <a:r>
              <a:rPr lang="en-US" sz="2400" dirty="0" smtClean="0"/>
              <a:t> and </a:t>
            </a:r>
            <a:r>
              <a:rPr lang="en-US" sz="2400" dirty="0" err="1" smtClean="0"/>
              <a:t>RegWr</a:t>
            </a:r>
            <a:r>
              <a:rPr lang="en-US" sz="2400" dirty="0" smtClean="0"/>
              <a:t>: control logic after decoding the instruction</a:t>
            </a:r>
          </a:p>
          <a:p>
            <a:pPr lvl="1">
              <a:spcBef>
                <a:spcPct val="0"/>
              </a:spcBef>
            </a:pPr>
            <a:endParaRPr lang="en-US" sz="2400" dirty="0" smtClean="0"/>
          </a:p>
          <a:p>
            <a:pPr lvl="1">
              <a:spcBef>
                <a:spcPct val="0"/>
              </a:spcBef>
            </a:pPr>
            <a:endParaRPr lang="en-US" sz="2400" dirty="0" smtClean="0"/>
          </a:p>
          <a:p>
            <a:pPr lvl="1">
              <a:spcBef>
                <a:spcPct val="0"/>
              </a:spcBef>
            </a:pPr>
            <a:endParaRPr lang="en-US" dirty="0" smtClean="0"/>
          </a:p>
          <a:p>
            <a:endParaRPr lang="en-US" dirty="0" smtClean="0"/>
          </a:p>
          <a:p>
            <a:pPr>
              <a:buFont typeface="Arial" charset="0"/>
              <a:buNone/>
            </a:pPr>
            <a:endParaRPr lang="en-US" dirty="0" smtClean="0"/>
          </a:p>
          <a:p>
            <a:pPr>
              <a:buFont typeface="Arial" charset="0"/>
              <a:buNone/>
            </a:pPr>
            <a:endParaRPr lang="en-US" dirty="0" smtClean="0"/>
          </a:p>
          <a:p>
            <a:pPr>
              <a:spcBef>
                <a:spcPts val="1600"/>
              </a:spcBef>
            </a:pPr>
            <a:r>
              <a:rPr lang="en-US" sz="2400" dirty="0" smtClean="0"/>
              <a:t>… Already defined the register file &amp; ALU             </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latin typeface="+mn-lt"/>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solidFill>
                  <a:schemeClr val="accent2"/>
                </a:solidFill>
                <a:latin typeface="+mn-lt"/>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solidFill>
                  <a:schemeClr val="accent2"/>
                </a:solidFill>
                <a:latin typeface="+mn-lt"/>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Rb</a:t>
            </a:r>
            <a:endParaRPr lang="en-US" sz="2000" dirty="0">
              <a:latin typeface="+mn-lt"/>
            </a:endParaRPr>
          </a:p>
        </p:txBody>
      </p:sp>
      <p:sp>
        <p:nvSpPr>
          <p:cNvPr id="46119" name="Rectangle 48"/>
          <p:cNvSpPr>
            <a:spLocks noChangeArrowheads="1"/>
          </p:cNvSpPr>
          <p:nvPr/>
        </p:nvSpPr>
        <p:spPr bwMode="auto">
          <a:xfrm>
            <a:off x="3035300" y="4419600"/>
            <a:ext cx="1287463" cy="7048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62508" name="Rectangle 52"/>
          <p:cNvSpPr>
            <a:spLocks noChangeArrowheads="1"/>
          </p:cNvSpPr>
          <p:nvPr/>
        </p:nvSpPr>
        <p:spPr bwMode="auto">
          <a:xfrm>
            <a:off x="3554413" y="3259138"/>
            <a:ext cx="368091"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rs</a:t>
            </a:r>
            <a:endParaRPr lang="en-US" sz="2000" dirty="0">
              <a:solidFill>
                <a:schemeClr val="accent2"/>
              </a:solidFill>
              <a:latin typeface="+mn-lt"/>
            </a:endParaRPr>
          </a:p>
        </p:txBody>
      </p:sp>
      <p:sp>
        <p:nvSpPr>
          <p:cNvPr id="62509" name="Rectangle 53"/>
          <p:cNvSpPr>
            <a:spLocks noChangeArrowheads="1"/>
          </p:cNvSpPr>
          <p:nvPr/>
        </p:nvSpPr>
        <p:spPr bwMode="auto">
          <a:xfrm>
            <a:off x="4011613" y="3259138"/>
            <a:ext cx="358072"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rt</a:t>
            </a:r>
            <a:endParaRPr lang="en-US" sz="2000" dirty="0">
              <a:solidFill>
                <a:schemeClr val="accent2"/>
              </a:solidFill>
              <a:latin typeface="+mn-lt"/>
            </a:endParaRPr>
          </a:p>
        </p:txBody>
      </p:sp>
      <p:sp>
        <p:nvSpPr>
          <p:cNvPr id="62510" name="Rectangle 54"/>
          <p:cNvSpPr>
            <a:spLocks noChangeArrowheads="1"/>
          </p:cNvSpPr>
          <p:nvPr/>
        </p:nvSpPr>
        <p:spPr bwMode="auto">
          <a:xfrm>
            <a:off x="3173413" y="3259138"/>
            <a:ext cx="403407"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smtClean="0">
                <a:solidFill>
                  <a:schemeClr val="accent2"/>
                </a:solidFill>
                <a:latin typeface="+mn-lt"/>
              </a:rPr>
              <a:t>rd</a:t>
            </a:r>
            <a:endParaRPr lang="en-US" sz="2000" dirty="0">
              <a:solidFill>
                <a:schemeClr val="accent2"/>
              </a:solidFill>
              <a:latin typeface="+mn-lt"/>
            </a:endParaRP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a:t>
            </a:r>
            <a:endParaRPr lang="en-US" sz="2000" dirty="0">
              <a:latin typeface="+mn-lt"/>
            </a:endParaRPr>
          </a:p>
        </p:txBody>
      </p:sp>
      <p:sp>
        <p:nvSpPr>
          <p:cNvPr id="62512" name="Rectangle 56"/>
          <p:cNvSpPr>
            <a:spLocks noChangeArrowheads="1"/>
          </p:cNvSpPr>
          <p:nvPr/>
        </p:nvSpPr>
        <p:spPr bwMode="auto">
          <a:xfrm>
            <a:off x="2944813" y="2408238"/>
            <a:ext cx="6070600"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3" name="Rectangle 57"/>
          <p:cNvSpPr>
            <a:spLocks noChangeArrowheads="1"/>
          </p:cNvSpPr>
          <p:nvPr/>
        </p:nvSpPr>
        <p:spPr bwMode="auto">
          <a:xfrm>
            <a:off x="29384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4" name="Rectangle 58"/>
          <p:cNvSpPr>
            <a:spLocks noChangeArrowheads="1"/>
          </p:cNvSpPr>
          <p:nvPr/>
        </p:nvSpPr>
        <p:spPr bwMode="auto">
          <a:xfrm>
            <a:off x="3251200" y="2332038"/>
            <a:ext cx="458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op</a:t>
            </a:r>
          </a:p>
        </p:txBody>
      </p:sp>
      <p:sp>
        <p:nvSpPr>
          <p:cNvPr id="62515" name="Rectangle 59"/>
          <p:cNvSpPr>
            <a:spLocks noChangeArrowheads="1"/>
          </p:cNvSpPr>
          <p:nvPr/>
        </p:nvSpPr>
        <p:spPr bwMode="auto">
          <a:xfrm>
            <a:off x="40052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6" name="Rectangle 60"/>
          <p:cNvSpPr>
            <a:spLocks noChangeArrowheads="1"/>
          </p:cNvSpPr>
          <p:nvPr/>
        </p:nvSpPr>
        <p:spPr bwMode="auto">
          <a:xfrm>
            <a:off x="4289425" y="2332038"/>
            <a:ext cx="3746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62517" name="Rectangle 61"/>
          <p:cNvSpPr>
            <a:spLocks noChangeArrowheads="1"/>
          </p:cNvSpPr>
          <p:nvPr/>
        </p:nvSpPr>
        <p:spPr bwMode="auto">
          <a:xfrm>
            <a:off x="49958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8" name="Rectangle 62"/>
          <p:cNvSpPr>
            <a:spLocks noChangeArrowheads="1"/>
          </p:cNvSpPr>
          <p:nvPr/>
        </p:nvSpPr>
        <p:spPr bwMode="auto">
          <a:xfrm>
            <a:off x="5280025" y="2332038"/>
            <a:ext cx="3635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62519" name="Rectangle 63"/>
          <p:cNvSpPr>
            <a:spLocks noChangeArrowheads="1"/>
          </p:cNvSpPr>
          <p:nvPr/>
        </p:nvSpPr>
        <p:spPr bwMode="auto">
          <a:xfrm>
            <a:off x="59864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0" name="Rectangle 64"/>
          <p:cNvSpPr>
            <a:spLocks noChangeArrowheads="1"/>
          </p:cNvSpPr>
          <p:nvPr/>
        </p:nvSpPr>
        <p:spPr bwMode="auto">
          <a:xfrm>
            <a:off x="6270625" y="2332038"/>
            <a:ext cx="407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62521" name="Rectangle 65"/>
          <p:cNvSpPr>
            <a:spLocks noChangeArrowheads="1"/>
          </p:cNvSpPr>
          <p:nvPr/>
        </p:nvSpPr>
        <p:spPr bwMode="auto">
          <a:xfrm>
            <a:off x="69770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2" name="Rectangle 66"/>
          <p:cNvSpPr>
            <a:spLocks noChangeArrowheads="1"/>
          </p:cNvSpPr>
          <p:nvPr/>
        </p:nvSpPr>
        <p:spPr bwMode="auto">
          <a:xfrm>
            <a:off x="7108825" y="2332038"/>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shamt</a:t>
            </a:r>
          </a:p>
        </p:txBody>
      </p:sp>
      <p:sp>
        <p:nvSpPr>
          <p:cNvPr id="62523" name="Rectangle 67"/>
          <p:cNvSpPr>
            <a:spLocks noChangeArrowheads="1"/>
          </p:cNvSpPr>
          <p:nvPr/>
        </p:nvSpPr>
        <p:spPr bwMode="auto">
          <a:xfrm>
            <a:off x="79676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4" name="Rectangle 68"/>
          <p:cNvSpPr>
            <a:spLocks noChangeArrowheads="1"/>
          </p:cNvSpPr>
          <p:nvPr/>
        </p:nvSpPr>
        <p:spPr bwMode="auto">
          <a:xfrm>
            <a:off x="8280400" y="2332038"/>
            <a:ext cx="74612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funct</a:t>
            </a:r>
          </a:p>
        </p:txBody>
      </p:sp>
      <p:sp>
        <p:nvSpPr>
          <p:cNvPr id="62525" name="Rectangle 69"/>
          <p:cNvSpPr>
            <a:spLocks noChangeArrowheads="1"/>
          </p:cNvSpPr>
          <p:nvPr/>
        </p:nvSpPr>
        <p:spPr bwMode="auto">
          <a:xfrm>
            <a:off x="8861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0</a:t>
            </a:r>
          </a:p>
        </p:txBody>
      </p:sp>
      <p:sp>
        <p:nvSpPr>
          <p:cNvPr id="62526" name="Rectangle 70"/>
          <p:cNvSpPr>
            <a:spLocks noChangeArrowheads="1"/>
          </p:cNvSpPr>
          <p:nvPr/>
        </p:nvSpPr>
        <p:spPr bwMode="auto">
          <a:xfrm>
            <a:off x="7718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a:t>
            </a:r>
          </a:p>
        </p:txBody>
      </p:sp>
      <p:sp>
        <p:nvSpPr>
          <p:cNvPr id="62527" name="Rectangle 71"/>
          <p:cNvSpPr>
            <a:spLocks noChangeArrowheads="1"/>
          </p:cNvSpPr>
          <p:nvPr/>
        </p:nvSpPr>
        <p:spPr bwMode="auto">
          <a:xfrm>
            <a:off x="665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11</a:t>
            </a:r>
          </a:p>
        </p:txBody>
      </p:sp>
      <p:sp>
        <p:nvSpPr>
          <p:cNvPr id="62528" name="Rectangle 72"/>
          <p:cNvSpPr>
            <a:spLocks noChangeArrowheads="1"/>
          </p:cNvSpPr>
          <p:nvPr/>
        </p:nvSpPr>
        <p:spPr bwMode="auto">
          <a:xfrm>
            <a:off x="56610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16</a:t>
            </a:r>
          </a:p>
        </p:txBody>
      </p:sp>
      <p:sp>
        <p:nvSpPr>
          <p:cNvPr id="62529" name="Rectangle 73"/>
          <p:cNvSpPr>
            <a:spLocks noChangeArrowheads="1"/>
          </p:cNvSpPr>
          <p:nvPr/>
        </p:nvSpPr>
        <p:spPr bwMode="auto">
          <a:xfrm>
            <a:off x="46704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21</a:t>
            </a:r>
          </a:p>
        </p:txBody>
      </p:sp>
      <p:sp>
        <p:nvSpPr>
          <p:cNvPr id="62530" name="Rectangle 74"/>
          <p:cNvSpPr>
            <a:spLocks noChangeArrowheads="1"/>
          </p:cNvSpPr>
          <p:nvPr/>
        </p:nvSpPr>
        <p:spPr bwMode="auto">
          <a:xfrm>
            <a:off x="36798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26</a:t>
            </a:r>
          </a:p>
        </p:txBody>
      </p:sp>
      <p:sp>
        <p:nvSpPr>
          <p:cNvPr id="62531" name="Rectangle 75"/>
          <p:cNvSpPr>
            <a:spLocks noChangeArrowheads="1"/>
          </p:cNvSpPr>
          <p:nvPr/>
        </p:nvSpPr>
        <p:spPr bwMode="auto">
          <a:xfrm>
            <a:off x="284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31</a:t>
            </a:r>
          </a:p>
        </p:txBody>
      </p:sp>
      <p:sp>
        <p:nvSpPr>
          <p:cNvPr id="62532" name="Rectangle 76"/>
          <p:cNvSpPr>
            <a:spLocks noChangeArrowheads="1"/>
          </p:cNvSpPr>
          <p:nvPr/>
        </p:nvSpPr>
        <p:spPr bwMode="auto">
          <a:xfrm>
            <a:off x="32226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3" name="Rectangle 77"/>
          <p:cNvSpPr>
            <a:spLocks noChangeArrowheads="1"/>
          </p:cNvSpPr>
          <p:nvPr/>
        </p:nvSpPr>
        <p:spPr bwMode="auto">
          <a:xfrm>
            <a:off x="8251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4" name="Rectangle 78"/>
          <p:cNvSpPr>
            <a:spLocks noChangeArrowheads="1"/>
          </p:cNvSpPr>
          <p:nvPr/>
        </p:nvSpPr>
        <p:spPr bwMode="auto">
          <a:xfrm>
            <a:off x="71850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5 bits</a:t>
            </a:r>
          </a:p>
        </p:txBody>
      </p:sp>
      <p:sp>
        <p:nvSpPr>
          <p:cNvPr id="62535" name="Rectangle 79"/>
          <p:cNvSpPr>
            <a:spLocks noChangeArrowheads="1"/>
          </p:cNvSpPr>
          <p:nvPr/>
        </p:nvSpPr>
        <p:spPr bwMode="auto">
          <a:xfrm>
            <a:off x="61944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6" name="Rectangle 80"/>
          <p:cNvSpPr>
            <a:spLocks noChangeArrowheads="1"/>
          </p:cNvSpPr>
          <p:nvPr/>
        </p:nvSpPr>
        <p:spPr bwMode="auto">
          <a:xfrm>
            <a:off x="5203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7" name="Rectangle 81"/>
          <p:cNvSpPr>
            <a:spLocks noChangeArrowheads="1"/>
          </p:cNvSpPr>
          <p:nvPr/>
        </p:nvSpPr>
        <p:spPr bwMode="auto">
          <a:xfrm>
            <a:off x="42132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84" name="Date Placeholder 83"/>
          <p:cNvSpPr>
            <a:spLocks noGrp="1"/>
          </p:cNvSpPr>
          <p:nvPr>
            <p:ph type="dt" sz="quarter" idx="10"/>
          </p:nvPr>
        </p:nvSpPr>
        <p:spPr/>
        <p:txBody>
          <a:bodyPr/>
          <a:lstStyle/>
          <a:p>
            <a:pPr>
              <a:defRPr/>
            </a:pPr>
            <a:fld id="{2EE056CD-0421-5842-BBB8-A0B7D7791395}" type="datetime1">
              <a:rPr lang="en-US" smtClean="0"/>
              <a:pPr>
                <a:defRPr/>
              </a:pPr>
              <a:t>7/25/2011</a:t>
            </a:fld>
            <a:endParaRPr lang="en-US" dirty="0"/>
          </a:p>
        </p:txBody>
      </p:sp>
      <p:sp>
        <p:nvSpPr>
          <p:cNvPr id="85" name="Slide Number Placeholder 84"/>
          <p:cNvSpPr>
            <a:spLocks noGrp="1"/>
          </p:cNvSpPr>
          <p:nvPr>
            <p:ph type="sldNum" sz="quarter" idx="12"/>
          </p:nvPr>
        </p:nvSpPr>
        <p:spPr/>
        <p:txBody>
          <a:bodyPr/>
          <a:lstStyle/>
          <a:p>
            <a:pPr>
              <a:defRPr/>
            </a:pPr>
            <a:fld id="{DC9AA7E3-C907-C945-A6C4-094A56DA5FEB}" type="slidenum">
              <a:rPr lang="en-US" smtClean="0"/>
              <a:pPr>
                <a:defRPr/>
              </a:pPr>
              <a:t>43</a:t>
            </a:fld>
            <a:endParaRPr lang="en-US" dirty="0"/>
          </a:p>
        </p:txBody>
      </p:sp>
      <p:sp>
        <p:nvSpPr>
          <p:cNvPr id="86" name="Footer Placeholder 85"/>
          <p:cNvSpPr>
            <a:spLocks noGrp="1"/>
          </p:cNvSpPr>
          <p:nvPr>
            <p:ph type="ftr" sz="quarter" idx="11"/>
          </p:nvPr>
        </p:nvSpPr>
        <p:spPr/>
        <p:txBody>
          <a:bodyPr/>
          <a:lstStyle/>
          <a:p>
            <a:pPr>
              <a:defRPr/>
            </a:pPr>
            <a:r>
              <a:rPr lang="en-US" smtClean="0"/>
              <a:t>Spring 2011 -- Lecture #18</a:t>
            </a:r>
            <a:endParaRPr lang="en-US" dirty="0"/>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Logical Operations with Immediate</a:t>
            </a:r>
          </a:p>
        </p:txBody>
      </p:sp>
      <p:sp>
        <p:nvSpPr>
          <p:cNvPr id="78" name="Date Placeholder 77"/>
          <p:cNvSpPr>
            <a:spLocks noGrp="1"/>
          </p:cNvSpPr>
          <p:nvPr>
            <p:ph type="dt" sz="quarter" idx="10"/>
          </p:nvPr>
        </p:nvSpPr>
        <p:spPr/>
        <p:txBody>
          <a:bodyPr/>
          <a:lstStyle/>
          <a:p>
            <a:pPr>
              <a:defRPr/>
            </a:pPr>
            <a:fld id="{2933EC78-020A-0E45-98D7-684135D90033}" type="datetime1">
              <a:rPr lang="en-US" smtClean="0"/>
              <a:pPr>
                <a:defRPr/>
              </a:pPr>
              <a:t>7/25/2011</a:t>
            </a:fld>
            <a:endParaRPr lang="en-US"/>
          </a:p>
        </p:txBody>
      </p:sp>
      <p:sp>
        <p:nvSpPr>
          <p:cNvPr id="80" name="Footer Placeholder 79"/>
          <p:cNvSpPr>
            <a:spLocks noGrp="1"/>
          </p:cNvSpPr>
          <p:nvPr>
            <p:ph type="ftr" sz="quarter" idx="11"/>
          </p:nvPr>
        </p:nvSpPr>
        <p:spPr/>
        <p:txBody>
          <a:bodyPr/>
          <a:lstStyle/>
          <a:p>
            <a:pPr>
              <a:defRPr/>
            </a:pPr>
            <a:r>
              <a:rPr lang="en-US" smtClean="0"/>
              <a:t>Spring 2011 -- Lecture #18</a:t>
            </a:r>
            <a:endParaRPr lang="en-US" dirty="0"/>
          </a:p>
        </p:txBody>
      </p:sp>
      <p:sp>
        <p:nvSpPr>
          <p:cNvPr id="79" name="Slide Number Placeholder 78"/>
          <p:cNvSpPr>
            <a:spLocks noGrp="1"/>
          </p:cNvSpPr>
          <p:nvPr>
            <p:ph type="sldNum" sz="quarter" idx="12"/>
          </p:nvPr>
        </p:nvSpPr>
        <p:spPr/>
        <p:txBody>
          <a:bodyPr/>
          <a:lstStyle/>
          <a:p>
            <a:pPr>
              <a:defRPr/>
            </a:pPr>
            <a:fld id="{9720E72C-2867-254E-B7BE-6540BBDBB132}" type="slidenum">
              <a:rPr lang="en-US" smtClean="0"/>
              <a:pPr>
                <a:defRPr/>
              </a:pPr>
              <a:t>44</a:t>
            </a:fld>
            <a:endParaRPr lang="en-US"/>
          </a:p>
        </p:txBody>
      </p:sp>
      <p:sp>
        <p:nvSpPr>
          <p:cNvPr id="55302" name="Rectangle 3"/>
          <p:cNvSpPr>
            <a:spLocks noGrp="1" noChangeArrowheads="1"/>
          </p:cNvSpPr>
          <p:nvPr>
            <p:ph type="body" idx="4294967295"/>
          </p:nvPr>
        </p:nvSpPr>
        <p:spPr>
          <a:xfrm>
            <a:off x="952500" y="1319213"/>
            <a:ext cx="8191500" cy="441325"/>
          </a:xfrm>
        </p:spPr>
        <p:txBody>
          <a:bodyPr>
            <a:normAutofit fontScale="85000" lnSpcReduction="20000"/>
          </a:bodyPr>
          <a:lstStyle/>
          <a:p>
            <a:r>
              <a:rPr lang="en-US"/>
              <a:t>R[</a:t>
            </a:r>
            <a:r>
              <a:rPr lang="en-US" u="sng">
                <a:solidFill>
                  <a:schemeClr val="accent1"/>
                </a:solidFill>
              </a:rPr>
              <a:t>rt</a:t>
            </a:r>
            <a:r>
              <a:rPr lang="en-US"/>
              <a:t>] = R[rs] op ZeroExt[imm16] </a:t>
            </a:r>
          </a:p>
        </p:txBody>
      </p:sp>
      <p:sp>
        <p:nvSpPr>
          <p:cNvPr id="30727" name="Rectangle 4"/>
          <p:cNvSpPr>
            <a:spLocks noChangeArrowheads="1"/>
          </p:cNvSpPr>
          <p:nvPr/>
        </p:nvSpPr>
        <p:spPr bwMode="auto">
          <a:xfrm>
            <a:off x="2770188" y="2166938"/>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2763838" y="2098675"/>
            <a:ext cx="990600" cy="360363"/>
            <a:chOff x="1939" y="813"/>
            <a:chExt cx="624" cy="227"/>
          </a:xfrm>
        </p:grpSpPr>
        <p:sp>
          <p:nvSpPr>
            <p:cNvPr id="3079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800" name="Rectangle 7"/>
            <p:cNvSpPr>
              <a:spLocks noChangeArrowheads="1"/>
            </p:cNvSpPr>
            <p:nvPr/>
          </p:nvSpPr>
          <p:spPr bwMode="auto">
            <a:xfrm>
              <a:off x="2121" y="813"/>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op</a:t>
              </a:r>
            </a:p>
          </p:txBody>
        </p:sp>
      </p:grpSp>
      <p:grpSp>
        <p:nvGrpSpPr>
          <p:cNvPr id="3" name="Group 8"/>
          <p:cNvGrpSpPr>
            <a:grpSpLocks/>
          </p:cNvGrpSpPr>
          <p:nvPr/>
        </p:nvGrpSpPr>
        <p:grpSpPr bwMode="auto">
          <a:xfrm>
            <a:off x="3767138" y="2109788"/>
            <a:ext cx="920750" cy="349250"/>
            <a:chOff x="2571" y="820"/>
            <a:chExt cx="580" cy="220"/>
          </a:xfrm>
        </p:grpSpPr>
        <p:sp>
          <p:nvSpPr>
            <p:cNvPr id="3079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8" name="Rectangle 10"/>
            <p:cNvSpPr>
              <a:spLocks noChangeArrowheads="1"/>
            </p:cNvSpPr>
            <p:nvPr/>
          </p:nvSpPr>
          <p:spPr bwMode="auto">
            <a:xfrm>
              <a:off x="2736" y="82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rs</a:t>
              </a:r>
              <a:endParaRPr lang="en-US" sz="1600" b="1" dirty="0">
                <a:latin typeface="+mn-lt"/>
              </a:endParaRPr>
            </a:p>
          </p:txBody>
        </p:sp>
      </p:grpSp>
      <p:grpSp>
        <p:nvGrpSpPr>
          <p:cNvPr id="4" name="Group 11"/>
          <p:cNvGrpSpPr>
            <a:grpSpLocks/>
          </p:cNvGrpSpPr>
          <p:nvPr/>
        </p:nvGrpSpPr>
        <p:grpSpPr bwMode="auto">
          <a:xfrm>
            <a:off x="4700588" y="2112963"/>
            <a:ext cx="919162" cy="336550"/>
            <a:chOff x="3159" y="828"/>
            <a:chExt cx="579" cy="212"/>
          </a:xfrm>
        </p:grpSpPr>
        <p:sp>
          <p:nvSpPr>
            <p:cNvPr id="3079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6" name="Rectangle 13"/>
            <p:cNvSpPr>
              <a:spLocks noChangeArrowheads="1"/>
            </p:cNvSpPr>
            <p:nvPr/>
          </p:nvSpPr>
          <p:spPr bwMode="auto">
            <a:xfrm>
              <a:off x="3323" y="82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rt</a:t>
              </a:r>
              <a:endParaRPr lang="en-US" sz="1600" b="1" dirty="0">
                <a:latin typeface="+mn-lt"/>
              </a:endParaRPr>
            </a:p>
          </p:txBody>
        </p:sp>
      </p:grpSp>
      <p:sp>
        <p:nvSpPr>
          <p:cNvPr id="30731" name="Rectangle 14"/>
          <p:cNvSpPr>
            <a:spLocks noChangeArrowheads="1"/>
          </p:cNvSpPr>
          <p:nvPr/>
        </p:nvSpPr>
        <p:spPr bwMode="auto">
          <a:xfrm>
            <a:off x="5632450" y="2160588"/>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32" name="Rectangle 15"/>
          <p:cNvSpPr>
            <a:spLocks noChangeArrowheads="1"/>
          </p:cNvSpPr>
          <p:nvPr/>
        </p:nvSpPr>
        <p:spPr bwMode="auto">
          <a:xfrm>
            <a:off x="6430963" y="2124075"/>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33" name="Rectangle 16"/>
          <p:cNvSpPr>
            <a:spLocks noChangeArrowheads="1"/>
          </p:cNvSpPr>
          <p:nvPr/>
        </p:nvSpPr>
        <p:spPr bwMode="auto">
          <a:xfrm>
            <a:off x="8334375" y="18494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4" name="Rectangle 17"/>
          <p:cNvSpPr>
            <a:spLocks noChangeArrowheads="1"/>
          </p:cNvSpPr>
          <p:nvPr/>
        </p:nvSpPr>
        <p:spPr bwMode="auto">
          <a:xfrm>
            <a:off x="53213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35" name="Rectangle 18"/>
          <p:cNvSpPr>
            <a:spLocks noChangeArrowheads="1"/>
          </p:cNvSpPr>
          <p:nvPr/>
        </p:nvSpPr>
        <p:spPr bwMode="auto">
          <a:xfrm>
            <a:off x="438785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36" name="Rectangle 19"/>
          <p:cNvSpPr>
            <a:spLocks noChangeArrowheads="1"/>
          </p:cNvSpPr>
          <p:nvPr/>
        </p:nvSpPr>
        <p:spPr bwMode="auto">
          <a:xfrm>
            <a:off x="34544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37" name="Rectangle 20"/>
          <p:cNvSpPr>
            <a:spLocks noChangeArrowheads="1"/>
          </p:cNvSpPr>
          <p:nvPr/>
        </p:nvSpPr>
        <p:spPr bwMode="auto">
          <a:xfrm>
            <a:off x="26670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38" name="Rectangle 21"/>
          <p:cNvSpPr>
            <a:spLocks noChangeArrowheads="1"/>
          </p:cNvSpPr>
          <p:nvPr/>
        </p:nvSpPr>
        <p:spPr bwMode="auto">
          <a:xfrm>
            <a:off x="302418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39" name="Rectangle 22"/>
          <p:cNvSpPr>
            <a:spLocks noChangeArrowheads="1"/>
          </p:cNvSpPr>
          <p:nvPr/>
        </p:nvSpPr>
        <p:spPr bwMode="auto">
          <a:xfrm>
            <a:off x="6683375" y="2459038"/>
            <a:ext cx="7413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40" name="Rectangle 23"/>
          <p:cNvSpPr>
            <a:spLocks noChangeArrowheads="1"/>
          </p:cNvSpPr>
          <p:nvPr/>
        </p:nvSpPr>
        <p:spPr bwMode="auto">
          <a:xfrm>
            <a:off x="4889500" y="2459038"/>
            <a:ext cx="63658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1" name="Rectangle 24"/>
          <p:cNvSpPr>
            <a:spLocks noChangeArrowheads="1"/>
          </p:cNvSpPr>
          <p:nvPr/>
        </p:nvSpPr>
        <p:spPr bwMode="auto">
          <a:xfrm>
            <a:off x="395763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2689225" y="2551113"/>
            <a:ext cx="5967413" cy="946150"/>
            <a:chOff x="1886" y="1196"/>
            <a:chExt cx="3759" cy="596"/>
          </a:xfrm>
        </p:grpSpPr>
        <p:sp>
          <p:nvSpPr>
            <p:cNvPr id="3078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7"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88"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89"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90"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
          <p:nvSpPr>
            <p:cNvPr id="30791" name="Rectangle 32"/>
            <p:cNvSpPr>
              <a:spLocks noChangeArrowheads="1"/>
            </p:cNvSpPr>
            <p:nvPr/>
          </p:nvSpPr>
          <p:spPr bwMode="auto">
            <a:xfrm>
              <a:off x="188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31</a:t>
              </a:r>
            </a:p>
          </p:txBody>
        </p:sp>
        <p:sp>
          <p:nvSpPr>
            <p:cNvPr id="30792"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3"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0743" name="Rectangle 36"/>
          <p:cNvSpPr>
            <a:spLocks noChangeArrowheads="1"/>
          </p:cNvSpPr>
          <p:nvPr/>
        </p:nvSpPr>
        <p:spPr bwMode="auto">
          <a:xfrm>
            <a:off x="5799138" y="48466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44" name="Rectangle 37"/>
          <p:cNvSpPr>
            <a:spLocks noChangeArrowheads="1"/>
          </p:cNvSpPr>
          <p:nvPr/>
        </p:nvSpPr>
        <p:spPr bwMode="auto">
          <a:xfrm>
            <a:off x="4987925" y="4071938"/>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0745" name="Rectangle 38"/>
          <p:cNvSpPr>
            <a:spLocks noChangeArrowheads="1"/>
          </p:cNvSpPr>
          <p:nvPr/>
        </p:nvSpPr>
        <p:spPr bwMode="auto">
          <a:xfrm>
            <a:off x="2373313" y="568483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0746" name="Rectangle 39"/>
          <p:cNvSpPr>
            <a:spLocks noChangeArrowheads="1"/>
          </p:cNvSpPr>
          <p:nvPr/>
        </p:nvSpPr>
        <p:spPr bwMode="auto">
          <a:xfrm>
            <a:off x="1828800" y="47799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0747" name="Rectangle 40"/>
          <p:cNvSpPr>
            <a:spLocks noChangeArrowheads="1"/>
          </p:cNvSpPr>
          <p:nvPr/>
        </p:nvSpPr>
        <p:spPr bwMode="auto">
          <a:xfrm>
            <a:off x="1951038" y="408463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0748" name="Line 41"/>
          <p:cNvSpPr>
            <a:spLocks noChangeShapeType="1"/>
          </p:cNvSpPr>
          <p:nvPr/>
        </p:nvSpPr>
        <p:spPr bwMode="auto">
          <a:xfrm flipH="1">
            <a:off x="4735513" y="49228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49" name="Rectangle 42"/>
          <p:cNvSpPr>
            <a:spLocks noChangeArrowheads="1"/>
          </p:cNvSpPr>
          <p:nvPr/>
        </p:nvSpPr>
        <p:spPr bwMode="auto">
          <a:xfrm>
            <a:off x="4656138" y="46180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0" name="Rectangle 43"/>
          <p:cNvSpPr>
            <a:spLocks noChangeArrowheads="1"/>
          </p:cNvSpPr>
          <p:nvPr/>
        </p:nvSpPr>
        <p:spPr bwMode="auto">
          <a:xfrm>
            <a:off x="4017963" y="46180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0751" name="Line 44"/>
          <p:cNvSpPr>
            <a:spLocks noChangeShapeType="1"/>
          </p:cNvSpPr>
          <p:nvPr/>
        </p:nvSpPr>
        <p:spPr bwMode="auto">
          <a:xfrm flipV="1">
            <a:off x="4735513" y="54562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2" name="Rectangle 45"/>
          <p:cNvSpPr>
            <a:spLocks noChangeArrowheads="1"/>
          </p:cNvSpPr>
          <p:nvPr/>
        </p:nvSpPr>
        <p:spPr bwMode="auto">
          <a:xfrm>
            <a:off x="4579938" y="55800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3" name="Rectangle 46"/>
          <p:cNvSpPr>
            <a:spLocks noChangeArrowheads="1"/>
          </p:cNvSpPr>
          <p:nvPr/>
        </p:nvSpPr>
        <p:spPr bwMode="auto">
          <a:xfrm>
            <a:off x="4049713" y="51514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0754" name="Line 47"/>
          <p:cNvSpPr>
            <a:spLocks noChangeShapeType="1"/>
          </p:cNvSpPr>
          <p:nvPr/>
        </p:nvSpPr>
        <p:spPr bwMode="auto">
          <a:xfrm flipV="1">
            <a:off x="36687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5" name="Line 48"/>
          <p:cNvSpPr>
            <a:spLocks noChangeShapeType="1"/>
          </p:cNvSpPr>
          <p:nvPr/>
        </p:nvSpPr>
        <p:spPr bwMode="auto">
          <a:xfrm flipV="1">
            <a:off x="2919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6" name="Rectangle 49"/>
          <p:cNvSpPr>
            <a:spLocks noChangeArrowheads="1"/>
          </p:cNvSpPr>
          <p:nvPr/>
        </p:nvSpPr>
        <p:spPr bwMode="auto">
          <a:xfrm>
            <a:off x="2776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7" name="Line 50"/>
          <p:cNvSpPr>
            <a:spLocks noChangeShapeType="1"/>
          </p:cNvSpPr>
          <p:nvPr/>
        </p:nvSpPr>
        <p:spPr bwMode="auto">
          <a:xfrm flipV="1">
            <a:off x="3300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8" name="Rectangle 51"/>
          <p:cNvSpPr>
            <a:spLocks noChangeArrowheads="1"/>
          </p:cNvSpPr>
          <p:nvPr/>
        </p:nvSpPr>
        <p:spPr bwMode="auto">
          <a:xfrm>
            <a:off x="3135313"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9" name="Rectangle 52"/>
          <p:cNvSpPr>
            <a:spLocks noChangeArrowheads="1"/>
          </p:cNvSpPr>
          <p:nvPr/>
        </p:nvSpPr>
        <p:spPr bwMode="auto">
          <a:xfrm>
            <a:off x="2714625" y="4689475"/>
            <a:ext cx="4397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0760" name="Rectangle 53"/>
          <p:cNvSpPr>
            <a:spLocks noChangeArrowheads="1"/>
          </p:cNvSpPr>
          <p:nvPr/>
        </p:nvSpPr>
        <p:spPr bwMode="auto">
          <a:xfrm>
            <a:off x="3171825" y="46894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0761" name="Rectangle 54"/>
          <p:cNvSpPr>
            <a:spLocks noChangeArrowheads="1"/>
          </p:cNvSpPr>
          <p:nvPr/>
        </p:nvSpPr>
        <p:spPr bwMode="auto">
          <a:xfrm>
            <a:off x="3552825" y="4689475"/>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0762" name="Rectangle 55"/>
          <p:cNvSpPr>
            <a:spLocks noChangeArrowheads="1"/>
          </p:cNvSpPr>
          <p:nvPr/>
        </p:nvSpPr>
        <p:spPr bwMode="auto">
          <a:xfrm>
            <a:off x="2714625" y="507523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0763" name="Rectangle 56"/>
          <p:cNvSpPr>
            <a:spLocks noChangeArrowheads="1"/>
          </p:cNvSpPr>
          <p:nvPr/>
        </p:nvSpPr>
        <p:spPr bwMode="auto">
          <a:xfrm>
            <a:off x="3135313" y="40846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0764" name="Rectangle 57"/>
          <p:cNvSpPr>
            <a:spLocks noChangeArrowheads="1"/>
          </p:cNvSpPr>
          <p:nvPr/>
        </p:nvSpPr>
        <p:spPr bwMode="auto">
          <a:xfrm>
            <a:off x="3516313" y="40846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0765" name="Rectangle 58"/>
          <p:cNvSpPr>
            <a:spLocks noChangeArrowheads="1"/>
          </p:cNvSpPr>
          <p:nvPr/>
        </p:nvSpPr>
        <p:spPr bwMode="auto">
          <a:xfrm>
            <a:off x="2525713" y="469423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6" name="Group 59"/>
          <p:cNvGrpSpPr>
            <a:grpSpLocks/>
          </p:cNvGrpSpPr>
          <p:nvPr/>
        </p:nvGrpSpPr>
        <p:grpSpPr bwMode="auto">
          <a:xfrm>
            <a:off x="5160963" y="4694238"/>
            <a:ext cx="485775" cy="1143000"/>
            <a:chOff x="4009" y="2304"/>
            <a:chExt cx="306" cy="720"/>
          </a:xfrm>
        </p:grpSpPr>
        <p:sp>
          <p:nvSpPr>
            <p:cNvPr id="30782" name="Rectangle 6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0783" name="Rectangle 6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0784" name="Freeform 6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0767" name="Line 63"/>
          <p:cNvSpPr>
            <a:spLocks noChangeShapeType="1"/>
          </p:cNvSpPr>
          <p:nvPr/>
        </p:nvSpPr>
        <p:spPr bwMode="auto">
          <a:xfrm>
            <a:off x="2678113" y="44656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8" name="Line 64"/>
          <p:cNvSpPr>
            <a:spLocks noChangeShapeType="1"/>
          </p:cNvSpPr>
          <p:nvPr/>
        </p:nvSpPr>
        <p:spPr bwMode="auto">
          <a:xfrm>
            <a:off x="2982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9" name="Line 65"/>
          <p:cNvSpPr>
            <a:spLocks noChangeShapeType="1"/>
          </p:cNvSpPr>
          <p:nvPr/>
        </p:nvSpPr>
        <p:spPr bwMode="auto">
          <a:xfrm>
            <a:off x="3363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0" name="Line 66"/>
          <p:cNvSpPr>
            <a:spLocks noChangeShapeType="1"/>
          </p:cNvSpPr>
          <p:nvPr/>
        </p:nvSpPr>
        <p:spPr bwMode="auto">
          <a:xfrm>
            <a:off x="3744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1" name="Rectangle 67"/>
          <p:cNvSpPr>
            <a:spLocks noChangeArrowheads="1"/>
          </p:cNvSpPr>
          <p:nvPr/>
        </p:nvSpPr>
        <p:spPr bwMode="auto">
          <a:xfrm>
            <a:off x="3538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72" name="Line 68"/>
          <p:cNvSpPr>
            <a:spLocks noChangeShapeType="1"/>
          </p:cNvSpPr>
          <p:nvPr/>
        </p:nvSpPr>
        <p:spPr bwMode="auto">
          <a:xfrm>
            <a:off x="3973513" y="49990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3" name="Line 69"/>
          <p:cNvSpPr>
            <a:spLocks noChangeShapeType="1"/>
          </p:cNvSpPr>
          <p:nvPr/>
        </p:nvSpPr>
        <p:spPr bwMode="auto">
          <a:xfrm>
            <a:off x="5494338" y="4465638"/>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4" name="Line 70"/>
          <p:cNvSpPr>
            <a:spLocks noChangeShapeType="1"/>
          </p:cNvSpPr>
          <p:nvPr/>
        </p:nvSpPr>
        <p:spPr bwMode="auto">
          <a:xfrm>
            <a:off x="3973513" y="55324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5" name="Line 71"/>
          <p:cNvSpPr>
            <a:spLocks noChangeShapeType="1"/>
          </p:cNvSpPr>
          <p:nvPr/>
        </p:nvSpPr>
        <p:spPr bwMode="auto">
          <a:xfrm flipH="1">
            <a:off x="27543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6" name="Line 72"/>
          <p:cNvSpPr>
            <a:spLocks noChangeShapeType="1"/>
          </p:cNvSpPr>
          <p:nvPr/>
        </p:nvSpPr>
        <p:spPr bwMode="auto">
          <a:xfrm>
            <a:off x="28305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7" name="Line 73"/>
          <p:cNvSpPr>
            <a:spLocks noChangeShapeType="1"/>
          </p:cNvSpPr>
          <p:nvPr/>
        </p:nvSpPr>
        <p:spPr bwMode="auto">
          <a:xfrm>
            <a:off x="2830513" y="56848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8" name="Line 74"/>
          <p:cNvSpPr>
            <a:spLocks noChangeShapeType="1"/>
          </p:cNvSpPr>
          <p:nvPr/>
        </p:nvSpPr>
        <p:spPr bwMode="auto">
          <a:xfrm flipH="1">
            <a:off x="5875338" y="51514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9" name="Rectangle 75"/>
          <p:cNvSpPr>
            <a:spLocks noChangeArrowheads="1"/>
          </p:cNvSpPr>
          <p:nvPr/>
        </p:nvSpPr>
        <p:spPr bwMode="auto">
          <a:xfrm>
            <a:off x="2789238" y="40846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0780" name="Freeform 76"/>
          <p:cNvSpPr>
            <a:spLocks/>
          </p:cNvSpPr>
          <p:nvPr/>
        </p:nvSpPr>
        <p:spPr bwMode="auto">
          <a:xfrm>
            <a:off x="1992313" y="5151438"/>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607181" name="Text Box 77"/>
          <p:cNvSpPr txBox="1">
            <a:spLocks noChangeArrowheads="1"/>
          </p:cNvSpPr>
          <p:nvPr/>
        </p:nvSpPr>
        <p:spPr bwMode="auto">
          <a:xfrm>
            <a:off x="3657600" y="3395663"/>
            <a:ext cx="4424363" cy="461962"/>
          </a:xfrm>
          <a:prstGeom prst="rect">
            <a:avLst/>
          </a:prstGeom>
          <a:noFill/>
          <a:ln w="12700">
            <a:noFill/>
            <a:miter lim="800000"/>
            <a:headEnd/>
            <a:tailEnd/>
          </a:ln>
        </p:spPr>
        <p:txBody>
          <a:bodyPr wrap="none">
            <a:prstTxWarp prst="textNoShape">
              <a:avLst/>
            </a:prstTxWarp>
            <a:spAutoFit/>
          </a:bodyPr>
          <a:lstStyle/>
          <a:p>
            <a:pPr>
              <a:defRPr/>
            </a:pPr>
            <a:r>
              <a:rPr lang="en-US" sz="2400" b="1" i="1">
                <a:solidFill>
                  <a:schemeClr val="accent2"/>
                </a:solidFill>
                <a:latin typeface="+mn-lt"/>
              </a:rPr>
              <a:t>But we’re writing to Rt register??</a:t>
            </a:r>
            <a:endParaRPr lang="en-US" sz="2400" b="1">
              <a:solidFill>
                <a:schemeClr val="accent2"/>
              </a:solidFill>
              <a:latin typeface="+mn-lt"/>
            </a:endParaRPr>
          </a:p>
        </p:txBody>
      </p:sp>
      <p:sp>
        <p:nvSpPr>
          <p:cNvPr id="81" name="Rectangle 31"/>
          <p:cNvSpPr>
            <a:spLocks noChangeArrowheads="1"/>
          </p:cNvSpPr>
          <p:nvPr/>
        </p:nvSpPr>
        <p:spPr bwMode="auto">
          <a:xfrm>
            <a:off x="5578475" y="185261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Logical Operations with Immediate</a:t>
            </a:r>
          </a:p>
        </p:txBody>
      </p:sp>
      <p:sp>
        <p:nvSpPr>
          <p:cNvPr id="103" name="Date Placeholder 102"/>
          <p:cNvSpPr>
            <a:spLocks noGrp="1"/>
          </p:cNvSpPr>
          <p:nvPr>
            <p:ph type="dt" sz="quarter" idx="10"/>
          </p:nvPr>
        </p:nvSpPr>
        <p:spPr/>
        <p:txBody>
          <a:bodyPr/>
          <a:lstStyle/>
          <a:p>
            <a:pPr>
              <a:defRPr/>
            </a:pPr>
            <a:fld id="{E970E81F-B43D-6946-A58B-8FB69CFF63B4}" type="datetime1">
              <a:rPr lang="en-US" smtClean="0"/>
              <a:pPr>
                <a:defRPr/>
              </a:pPr>
              <a:t>7/25/2011</a:t>
            </a:fld>
            <a:endParaRPr lang="en-US"/>
          </a:p>
        </p:txBody>
      </p:sp>
      <p:sp>
        <p:nvSpPr>
          <p:cNvPr id="105" name="Footer Placeholder 104"/>
          <p:cNvSpPr>
            <a:spLocks noGrp="1"/>
          </p:cNvSpPr>
          <p:nvPr>
            <p:ph type="ftr" sz="quarter" idx="11"/>
          </p:nvPr>
        </p:nvSpPr>
        <p:spPr/>
        <p:txBody>
          <a:bodyPr/>
          <a:lstStyle/>
          <a:p>
            <a:pPr>
              <a:defRPr/>
            </a:pPr>
            <a:r>
              <a:rPr lang="en-US" smtClean="0"/>
              <a:t>Spring 2011 -- Lecture #18</a:t>
            </a:r>
            <a:endParaRPr lang="en-US" dirty="0"/>
          </a:p>
        </p:txBody>
      </p:sp>
      <p:sp>
        <p:nvSpPr>
          <p:cNvPr id="104" name="Slide Number Placeholder 103"/>
          <p:cNvSpPr>
            <a:spLocks noGrp="1"/>
          </p:cNvSpPr>
          <p:nvPr>
            <p:ph type="sldNum" sz="quarter" idx="12"/>
          </p:nvPr>
        </p:nvSpPr>
        <p:spPr/>
        <p:txBody>
          <a:bodyPr/>
          <a:lstStyle/>
          <a:p>
            <a:pPr>
              <a:defRPr/>
            </a:pPr>
            <a:fld id="{FE59B922-9CF3-7E41-9EA2-D0BF7A0F86C4}" type="slidenum">
              <a:rPr lang="en-US" smtClean="0"/>
              <a:pPr>
                <a:defRPr/>
              </a:pPr>
              <a:t>45</a:t>
            </a:fld>
            <a:endParaRPr lang="en-US"/>
          </a:p>
        </p:txBody>
      </p:sp>
      <p:sp>
        <p:nvSpPr>
          <p:cNvPr id="57350" name="Rectangle 3"/>
          <p:cNvSpPr>
            <a:spLocks noGrp="1" noChangeArrowheads="1"/>
          </p:cNvSpPr>
          <p:nvPr>
            <p:ph type="body" idx="4294967295"/>
          </p:nvPr>
        </p:nvSpPr>
        <p:spPr>
          <a:xfrm>
            <a:off x="952500" y="1176338"/>
            <a:ext cx="8191500" cy="415925"/>
          </a:xfrm>
        </p:spPr>
        <p:txBody>
          <a:bodyPr>
            <a:normAutofit fontScale="77500" lnSpcReduction="20000"/>
          </a:bodyPr>
          <a:lstStyle/>
          <a:p>
            <a:r>
              <a:rPr lang="en-US"/>
              <a:t>R[</a:t>
            </a:r>
            <a:r>
              <a:rPr lang="en-US" u="sng">
                <a:solidFill>
                  <a:schemeClr val="accent1"/>
                </a:solidFill>
              </a:rPr>
              <a:t>rt</a:t>
            </a:r>
            <a:r>
              <a:rPr lang="en-US"/>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2791" name="Rectangle 36"/>
          <p:cNvSpPr>
            <a:spLocks noChangeArrowheads="1"/>
          </p:cNvSpPr>
          <p:nvPr/>
        </p:nvSpPr>
        <p:spPr bwMode="auto">
          <a:xfrm>
            <a:off x="5953125" y="4737100"/>
            <a:ext cx="3017838" cy="8969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400" dirty="0">
                <a:latin typeface="+mn-lt"/>
              </a:rPr>
              <a:t>Already defined </a:t>
            </a:r>
            <a:br>
              <a:rPr lang="en-US" sz="2400" dirty="0">
                <a:latin typeface="+mn-lt"/>
              </a:rPr>
            </a:br>
            <a:r>
              <a:rPr lang="en-US" sz="2400" dirty="0">
                <a:latin typeface="+mn-lt"/>
              </a:rPr>
              <a:t>32-bit MUX; </a:t>
            </a:r>
            <a:br>
              <a:rPr lang="en-US" sz="2400" dirty="0">
                <a:latin typeface="+mn-lt"/>
              </a:rPr>
            </a:br>
            <a:r>
              <a:rPr lang="en-US" sz="2400" dirty="0">
                <a:latin typeface="+mn-lt"/>
              </a:rPr>
              <a:t>Zero Ext?</a:t>
            </a:r>
            <a:endParaRPr lang="en-US" sz="2800" dirty="0">
              <a:latin typeface="+mn-lt"/>
            </a:endParaRP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796" name="Rectangle 41"/>
          <p:cNvSpPr>
            <a:spLocks noChangeArrowheads="1"/>
          </p:cNvSpPr>
          <p:nvPr/>
        </p:nvSpPr>
        <p:spPr bwMode="auto">
          <a:xfrm>
            <a:off x="1174750" y="3606800"/>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2814" name="Rectangle 59"/>
          <p:cNvSpPr>
            <a:spLocks noChangeArrowheads="1"/>
          </p:cNvSpPr>
          <p:nvPr/>
        </p:nvSpPr>
        <p:spPr bwMode="auto">
          <a:xfrm>
            <a:off x="2359025" y="36068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2815" name="Rectangle 60"/>
          <p:cNvSpPr>
            <a:spLocks noChangeArrowheads="1"/>
          </p:cNvSpPr>
          <p:nvPr/>
        </p:nvSpPr>
        <p:spPr bwMode="auto">
          <a:xfrm>
            <a:off x="2190750" y="2844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2816" name="Rectangle 61"/>
          <p:cNvSpPr>
            <a:spLocks noChangeArrowheads="1"/>
          </p:cNvSpPr>
          <p:nvPr/>
        </p:nvSpPr>
        <p:spPr bwMode="auto">
          <a:xfrm>
            <a:off x="2768193" y="3606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2817" name="Rectangle 62"/>
          <p:cNvSpPr>
            <a:spLocks noChangeArrowheads="1"/>
          </p:cNvSpPr>
          <p:nvPr/>
        </p:nvSpPr>
        <p:spPr bwMode="auto">
          <a:xfrm>
            <a:off x="1758950" y="28448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825" name="Rectangle 70"/>
          <p:cNvSpPr>
            <a:spLocks noChangeArrowheads="1"/>
          </p:cNvSpPr>
          <p:nvPr/>
        </p:nvSpPr>
        <p:spPr bwMode="auto">
          <a:xfrm>
            <a:off x="4340225" y="6121400"/>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a:t>
            </a:r>
            <a:br>
              <a:rPr lang="en-US" sz="2800"/>
            </a:br>
            <a:r>
              <a:rPr lang="en-US" sz="2800"/>
              <a:t>Example: </a:t>
            </a:r>
            <a:r>
              <a:rPr lang="en-US" sz="2800">
                <a:latin typeface="Courier New" charset="0"/>
              </a:rPr>
              <a:t>lw rt,rs,imm16</a:t>
            </a:r>
            <a:endParaRPr lang="en-US" sz="2800"/>
          </a:p>
        </p:txBody>
      </p:sp>
      <p:sp>
        <p:nvSpPr>
          <p:cNvPr id="91" name="Date Placeholder 90"/>
          <p:cNvSpPr>
            <a:spLocks noGrp="1"/>
          </p:cNvSpPr>
          <p:nvPr>
            <p:ph type="dt" sz="quarter" idx="10"/>
          </p:nvPr>
        </p:nvSpPr>
        <p:spPr/>
        <p:txBody>
          <a:bodyPr/>
          <a:lstStyle/>
          <a:p>
            <a:pPr>
              <a:defRPr/>
            </a:pPr>
            <a:fld id="{F24A0375-4A34-8549-84E1-20A3DCA5ABCC}" type="datetime1">
              <a:rPr lang="en-US" smtClean="0"/>
              <a:pPr>
                <a:defRPr/>
              </a:pPr>
              <a:t>7/25/2011</a:t>
            </a:fld>
            <a:endParaRPr lang="en-US"/>
          </a:p>
        </p:txBody>
      </p:sp>
      <p:sp>
        <p:nvSpPr>
          <p:cNvPr id="93" name="Footer Placeholder 92"/>
          <p:cNvSpPr>
            <a:spLocks noGrp="1"/>
          </p:cNvSpPr>
          <p:nvPr>
            <p:ph type="ftr" sz="quarter" idx="11"/>
          </p:nvPr>
        </p:nvSpPr>
        <p:spPr/>
        <p:txBody>
          <a:bodyPr/>
          <a:lstStyle/>
          <a:p>
            <a:pPr>
              <a:defRPr/>
            </a:pPr>
            <a:r>
              <a:rPr lang="en-US" smtClean="0"/>
              <a:t>Spring 2011 -- Lecture #18</a:t>
            </a:r>
            <a:endParaRPr lang="en-US" dirty="0"/>
          </a:p>
        </p:txBody>
      </p:sp>
      <p:sp>
        <p:nvSpPr>
          <p:cNvPr id="92" name="Slide Number Placeholder 91"/>
          <p:cNvSpPr>
            <a:spLocks noGrp="1"/>
          </p:cNvSpPr>
          <p:nvPr>
            <p:ph type="sldNum" sz="quarter" idx="12"/>
          </p:nvPr>
        </p:nvSpPr>
        <p:spPr/>
        <p:txBody>
          <a:bodyPr/>
          <a:lstStyle/>
          <a:p>
            <a:pPr>
              <a:defRPr/>
            </a:pPr>
            <a:fld id="{55333630-638F-BE42-89CC-BEA2D3F5B1FA}" type="slidenum">
              <a:rPr lang="en-US" smtClean="0"/>
              <a:pPr>
                <a:defRPr/>
              </a:pPr>
              <a:t>46</a:t>
            </a:fld>
            <a:endParaRPr lang="en-US" dirty="0"/>
          </a:p>
        </p:txBody>
      </p:sp>
      <p:grpSp>
        <p:nvGrpSpPr>
          <p:cNvPr id="2"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5" name="Rectangle 47"/>
          <p:cNvSpPr>
            <a:spLocks noChangeArrowheads="1"/>
          </p:cNvSpPr>
          <p:nvPr/>
        </p:nvSpPr>
        <p:spPr bwMode="auto">
          <a:xfrm>
            <a:off x="3425825" y="3598863"/>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6" name="Rectangle 48"/>
          <p:cNvSpPr>
            <a:spLocks noChangeArrowheads="1"/>
          </p:cNvSpPr>
          <p:nvPr/>
        </p:nvSpPr>
        <p:spPr bwMode="auto">
          <a:xfrm>
            <a:off x="3257550" y="2836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7" name="Rectangle 49"/>
          <p:cNvSpPr>
            <a:spLocks noChangeArrowheads="1"/>
          </p:cNvSpPr>
          <p:nvPr/>
        </p:nvSpPr>
        <p:spPr bwMode="auto">
          <a:xfrm>
            <a:off x="3834993" y="3598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8" name="Rectangle 50"/>
          <p:cNvSpPr>
            <a:spLocks noChangeArrowheads="1"/>
          </p:cNvSpPr>
          <p:nvPr/>
        </p:nvSpPr>
        <p:spPr bwMode="auto">
          <a:xfrm>
            <a:off x="2825750" y="2836863"/>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94" name="Text Box 37"/>
          <p:cNvSpPr txBox="1">
            <a:spLocks noChangeArrowheads="1"/>
          </p:cNvSpPr>
          <p:nvPr/>
        </p:nvSpPr>
        <p:spPr bwMode="auto">
          <a:xfrm>
            <a:off x="239184" y="5314949"/>
            <a:ext cx="1852084" cy="830997"/>
          </a:xfrm>
          <a:prstGeom prst="rect">
            <a:avLst/>
          </a:prstGeom>
          <a:noFill/>
          <a:ln w="12700">
            <a:noFill/>
            <a:miter lim="800000"/>
            <a:headEnd/>
            <a:tailEnd/>
          </a:ln>
        </p:spPr>
        <p:txBody>
          <a:bodyPr wrap="square">
            <a:prstTxWarp prst="textNoShape">
              <a:avLst/>
            </a:prstTxWarp>
            <a:spAutoFit/>
          </a:bodyPr>
          <a:lstStyle/>
          <a:p>
            <a:pPr>
              <a:defRPr/>
            </a:pPr>
            <a:r>
              <a:rPr lang="en-US" sz="2400" b="1" i="1" dirty="0">
                <a:solidFill>
                  <a:schemeClr val="accent2"/>
                </a:solidFill>
                <a:latin typeface="+mn-lt"/>
              </a:rPr>
              <a:t>What</a:t>
            </a:r>
            <a:r>
              <a:rPr lang="en-US" sz="2400" b="1" i="1" dirty="0" smtClean="0">
                <a:solidFill>
                  <a:schemeClr val="accent2"/>
                </a:solidFill>
                <a:latin typeface="+mn-lt"/>
              </a:rPr>
              <a:t> sign extending?</a:t>
            </a:r>
            <a:r>
              <a:rPr lang="en-US" sz="2400" b="1" i="1" dirty="0">
                <a:solidFill>
                  <a:schemeClr val="accent2"/>
                </a:solidFill>
                <a:latin typeface="+mn-lt"/>
              </a:rPr>
              <a:t>?</a:t>
            </a:r>
            <a:endParaRPr lang="en-US" sz="2400" b="1" dirty="0">
              <a:solidFill>
                <a:schemeClr val="accent2"/>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	</a:t>
            </a:r>
            <a:br>
              <a:rPr lang="en-US" sz="2800"/>
            </a:br>
            <a:r>
              <a:rPr lang="en-US" sz="2800"/>
              <a:t>Example: </a:t>
            </a:r>
            <a:r>
              <a:rPr lang="en-US" sz="2800">
                <a:latin typeface="Courier New" charset="0"/>
              </a:rPr>
              <a:t>lw rt,rs,imm16</a:t>
            </a:r>
            <a:endParaRPr lang="en-US" sz="2800"/>
          </a:p>
        </p:txBody>
      </p:sp>
      <p:sp>
        <p:nvSpPr>
          <p:cNvPr id="120" name="Date Placeholder 119"/>
          <p:cNvSpPr>
            <a:spLocks noGrp="1"/>
          </p:cNvSpPr>
          <p:nvPr>
            <p:ph type="dt" sz="quarter" idx="10"/>
          </p:nvPr>
        </p:nvSpPr>
        <p:spPr/>
        <p:txBody>
          <a:bodyPr/>
          <a:lstStyle/>
          <a:p>
            <a:pPr>
              <a:defRPr/>
            </a:pPr>
            <a:fld id="{04CFC326-F99A-D243-BAA6-156D67C1C295}" type="datetime1">
              <a:rPr lang="en-US" smtClean="0"/>
              <a:pPr>
                <a:defRPr/>
              </a:pPr>
              <a:t>7/25/2011</a:t>
            </a:fld>
            <a:endParaRPr lang="en-US"/>
          </a:p>
        </p:txBody>
      </p:sp>
      <p:sp>
        <p:nvSpPr>
          <p:cNvPr id="122" name="Footer Placeholder 121"/>
          <p:cNvSpPr>
            <a:spLocks noGrp="1"/>
          </p:cNvSpPr>
          <p:nvPr>
            <p:ph type="ftr" sz="quarter" idx="11"/>
          </p:nvPr>
        </p:nvSpPr>
        <p:spPr/>
        <p:txBody>
          <a:bodyPr/>
          <a:lstStyle/>
          <a:p>
            <a:pPr>
              <a:defRPr/>
            </a:pPr>
            <a:r>
              <a:rPr lang="en-US" smtClean="0"/>
              <a:t>Spring 2011 -- Lecture #18</a:t>
            </a:r>
            <a:endParaRPr lang="en-US" dirty="0"/>
          </a:p>
        </p:txBody>
      </p:sp>
      <p:sp>
        <p:nvSpPr>
          <p:cNvPr id="121" name="Slide Number Placeholder 120"/>
          <p:cNvSpPr>
            <a:spLocks noGrp="1"/>
          </p:cNvSpPr>
          <p:nvPr>
            <p:ph type="sldNum" sz="quarter" idx="12"/>
          </p:nvPr>
        </p:nvSpPr>
        <p:spPr/>
        <p:txBody>
          <a:bodyPr/>
          <a:lstStyle/>
          <a:p>
            <a:pPr>
              <a:defRPr/>
            </a:pPr>
            <a:fld id="{115157A2-B5CA-CA4F-A641-0EBA5EA12B5B}" type="slidenum">
              <a:rPr lang="en-US" smtClean="0"/>
              <a:pPr>
                <a:defRPr/>
              </a:pPr>
              <a:t>47</a:t>
            </a:fld>
            <a:endParaRPr lang="en-US"/>
          </a:p>
        </p:txBody>
      </p:sp>
      <p:grpSp>
        <p:nvGrpSpPr>
          <p:cNvPr id="2"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6876" name="Rectangle 30"/>
          <p:cNvSpPr>
            <a:spLocks noChangeArrowheads="1"/>
          </p:cNvSpPr>
          <p:nvPr/>
        </p:nvSpPr>
        <p:spPr bwMode="auto">
          <a:xfrm>
            <a:off x="1892300" y="349408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6894" name="Rectangle 48"/>
          <p:cNvSpPr>
            <a:spLocks noChangeArrowheads="1"/>
          </p:cNvSpPr>
          <p:nvPr/>
        </p:nvSpPr>
        <p:spPr bwMode="auto">
          <a:xfrm>
            <a:off x="3076575" y="3494088"/>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6895" name="Rectangle 49"/>
          <p:cNvSpPr>
            <a:spLocks noChangeArrowheads="1"/>
          </p:cNvSpPr>
          <p:nvPr/>
        </p:nvSpPr>
        <p:spPr bwMode="auto">
          <a:xfrm>
            <a:off x="2908300" y="2732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6896" name="Rectangle 50"/>
          <p:cNvSpPr>
            <a:spLocks noChangeArrowheads="1"/>
          </p:cNvSpPr>
          <p:nvPr/>
        </p:nvSpPr>
        <p:spPr bwMode="auto">
          <a:xfrm>
            <a:off x="3485743" y="3494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6897" name="Rectangle 51"/>
          <p:cNvSpPr>
            <a:spLocks noChangeArrowheads="1"/>
          </p:cNvSpPr>
          <p:nvPr/>
        </p:nvSpPr>
        <p:spPr bwMode="auto">
          <a:xfrm>
            <a:off x="2476500" y="2732088"/>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906" name="Rectangle 60"/>
          <p:cNvSpPr>
            <a:spLocks noChangeArrowheads="1"/>
          </p:cNvSpPr>
          <p:nvPr/>
        </p:nvSpPr>
        <p:spPr bwMode="auto">
          <a:xfrm>
            <a:off x="4524375" y="6161088"/>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6907" name="Rectangle 61"/>
          <p:cNvSpPr>
            <a:spLocks noChangeArrowheads="1"/>
          </p:cNvSpPr>
          <p:nvPr/>
        </p:nvSpPr>
        <p:spPr bwMode="auto">
          <a:xfrm>
            <a:off x="2847975" y="6237288"/>
            <a:ext cx="8096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09" name="Rectangle 63"/>
          <p:cNvSpPr>
            <a:spLocks noChangeArrowheads="1"/>
          </p:cNvSpPr>
          <p:nvPr/>
        </p:nvSpPr>
        <p:spPr bwMode="auto">
          <a:xfrm>
            <a:off x="6962775" y="2655888"/>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11" name="Rectangle 65"/>
          <p:cNvSpPr>
            <a:spLocks noChangeArrowheads="1"/>
          </p:cNvSpPr>
          <p:nvPr/>
        </p:nvSpPr>
        <p:spPr bwMode="auto">
          <a:xfrm>
            <a:off x="5286375" y="555148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6912" name="Line 66"/>
          <p:cNvSpPr>
            <a:spLocks noChangeShapeType="1"/>
          </p:cNvSpPr>
          <p:nvPr/>
        </p:nvSpPr>
        <p:spPr bwMode="auto">
          <a:xfrm flipH="1">
            <a:off x="5865813" y="54705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13" name="Rectangle 67"/>
          <p:cNvSpPr>
            <a:spLocks noChangeArrowheads="1"/>
          </p:cNvSpPr>
          <p:nvPr/>
        </p:nvSpPr>
        <p:spPr bwMode="auto">
          <a:xfrm>
            <a:off x="5895975" y="5246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14" name="Line 68"/>
          <p:cNvSpPr>
            <a:spLocks noChangeShapeType="1"/>
          </p:cNvSpPr>
          <p:nvPr/>
        </p:nvSpPr>
        <p:spPr bwMode="auto">
          <a:xfrm flipV="1">
            <a:off x="6569075" y="3494088"/>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15" name="Rectangle 69"/>
          <p:cNvSpPr>
            <a:spLocks noChangeArrowheads="1"/>
          </p:cNvSpPr>
          <p:nvPr/>
        </p:nvSpPr>
        <p:spPr bwMode="auto">
          <a:xfrm>
            <a:off x="6124575" y="3036888"/>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grpSp>
        <p:nvGrpSpPr>
          <p:cNvPr id="6"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7"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8"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24" name="Rectangle 87"/>
          <p:cNvSpPr>
            <a:spLocks noChangeArrowheads="1"/>
          </p:cNvSpPr>
          <p:nvPr/>
        </p:nvSpPr>
        <p:spPr bwMode="auto">
          <a:xfrm>
            <a:off x="6248400" y="5294313"/>
            <a:ext cx="63817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3" name="Line 116"/>
          <p:cNvSpPr>
            <a:spLocks noChangeShapeType="1"/>
          </p:cNvSpPr>
          <p:nvPr/>
        </p:nvSpPr>
        <p:spPr bwMode="auto">
          <a:xfrm>
            <a:off x="5743575" y="55514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4" name="Text Box 117"/>
          <p:cNvSpPr txBox="1">
            <a:spLocks noChangeArrowheads="1"/>
          </p:cNvSpPr>
          <p:nvPr/>
        </p:nvSpPr>
        <p:spPr bwMode="auto">
          <a:xfrm>
            <a:off x="5514975" y="5246688"/>
            <a:ext cx="303213" cy="400050"/>
          </a:xfrm>
          <a:prstGeom prst="rect">
            <a:avLst/>
          </a:prstGeom>
          <a:noFill/>
          <a:ln w="12700">
            <a:noFill/>
            <a:miter lim="800000"/>
            <a:headEnd/>
            <a:tailEnd/>
          </a:ln>
        </p:spPr>
        <p:txBody>
          <a:bodyPr wrap="none">
            <a:prstTxWarp prst="textNoShape">
              <a:avLst/>
            </a:prstTxWarp>
            <a:spAutoFit/>
          </a:bodyPr>
          <a:lstStyle/>
          <a:p>
            <a:pPr>
              <a:defRPr/>
            </a:pPr>
            <a:r>
              <a:rPr lang="en-US" sz="2000">
                <a:solidFill>
                  <a:schemeClr val="accent2"/>
                </a:solidFill>
                <a:latin typeface="+mn-lt"/>
              </a:rPr>
              <a:t>?</a:t>
            </a: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71675" y="200025"/>
            <a:ext cx="5705475" cy="474663"/>
          </a:xfrm>
        </p:spPr>
        <p:txBody>
          <a:bodyPr>
            <a:normAutofit fontScale="90000"/>
          </a:bodyPr>
          <a:lstStyle/>
          <a:p>
            <a:r>
              <a:rPr lang="en-US" dirty="0" smtClean="0">
                <a:ea typeface="ＭＳ Ｐゴシック" pitchFamily="34" charset="-128"/>
              </a:rPr>
              <a:t>Store </a:t>
            </a:r>
            <a:r>
              <a:rPr lang="en-US" dirty="0" smtClean="0">
                <a:ea typeface="ＭＳ Ｐゴシック" pitchFamily="34" charset="-128"/>
              </a:rPr>
              <a:t>Operations</a:t>
            </a:r>
          </a:p>
        </p:txBody>
      </p:sp>
      <p:sp>
        <p:nvSpPr>
          <p:cNvPr id="33795" name="Rectangle 3"/>
          <p:cNvSpPr>
            <a:spLocks noGrp="1" noChangeArrowheads="1"/>
          </p:cNvSpPr>
          <p:nvPr>
            <p:ph type="body" idx="1"/>
          </p:nvPr>
        </p:nvSpPr>
        <p:spPr>
          <a:xfrm>
            <a:off x="0" y="762000"/>
            <a:ext cx="9144000" cy="692150"/>
          </a:xfrm>
        </p:spPr>
        <p:txBody>
          <a:bodyPr>
            <a:normAutofit fontScale="85000" lnSpcReduction="20000"/>
          </a:bodyPr>
          <a:lstStyle/>
          <a:p>
            <a:r>
              <a:rPr lang="en-US" sz="2800" smtClean="0">
                <a:ea typeface="ＭＳ Ｐゴシック" pitchFamily="34" charset="-128"/>
              </a:rPr>
              <a:t>Mem[ R[rs] + SignExt[imm16] ] = R[rt]	</a:t>
            </a:r>
            <a:br>
              <a:rPr lang="en-US" sz="2800" smtClean="0">
                <a:ea typeface="ＭＳ Ｐゴシック" pitchFamily="34" charset="-128"/>
              </a:rPr>
            </a:br>
            <a:r>
              <a:rPr lang="en-US" sz="2800" smtClean="0">
                <a:ea typeface="ＭＳ Ｐゴシック" pitchFamily="34" charset="-128"/>
              </a:rPr>
              <a:t>Ex.: </a:t>
            </a:r>
            <a:r>
              <a:rPr lang="en-US" sz="2800" smtClean="0">
                <a:latin typeface="Courier New" pitchFamily="49" charset="0"/>
                <a:ea typeface="ＭＳ Ｐゴシック" pitchFamily="34" charset="-128"/>
              </a:rPr>
              <a:t>sw rt, rs, imm16</a:t>
            </a:r>
            <a:endParaRPr lang="en-US" smtClean="0">
              <a:ea typeface="ＭＳ Ｐゴシック" pitchFamily="34" charset="-128"/>
            </a:endParaRPr>
          </a:p>
        </p:txBody>
      </p:sp>
      <p:grpSp>
        <p:nvGrpSpPr>
          <p:cNvPr id="2" name="Group 4"/>
          <p:cNvGrpSpPr>
            <a:grpSpLocks/>
          </p:cNvGrpSpPr>
          <p:nvPr/>
        </p:nvGrpSpPr>
        <p:grpSpPr bwMode="auto">
          <a:xfrm>
            <a:off x="1608138" y="1495425"/>
            <a:ext cx="5975350" cy="1003300"/>
            <a:chOff x="1043" y="794"/>
            <a:chExt cx="3764" cy="632"/>
          </a:xfrm>
        </p:grpSpPr>
        <p:sp>
          <p:nvSpPr>
            <p:cNvPr id="33890"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endParaRPr lang="en-US"/>
            </a:p>
          </p:txBody>
        </p:sp>
        <p:grpSp>
          <p:nvGrpSpPr>
            <p:cNvPr id="3" name="Group 6"/>
            <p:cNvGrpSpPr>
              <a:grpSpLocks/>
            </p:cNvGrpSpPr>
            <p:nvPr/>
          </p:nvGrpSpPr>
          <p:grpSpPr bwMode="auto">
            <a:xfrm>
              <a:off x="1104" y="930"/>
              <a:ext cx="624" cy="250"/>
              <a:chOff x="1104" y="930"/>
              <a:chExt cx="624" cy="250"/>
            </a:xfrm>
          </p:grpSpPr>
          <p:sp>
            <p:nvSpPr>
              <p:cNvPr id="33909"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endParaRPr lang="en-US"/>
              </a:p>
            </p:txBody>
          </p:sp>
          <p:sp>
            <p:nvSpPr>
              <p:cNvPr id="33910" name="Rectangle 8"/>
              <p:cNvSpPr>
                <a:spLocks noChangeArrowheads="1"/>
              </p:cNvSpPr>
              <p:nvPr/>
            </p:nvSpPr>
            <p:spPr bwMode="auto">
              <a:xfrm>
                <a:off x="1286" y="930"/>
                <a:ext cx="286" cy="25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op</a:t>
                </a:r>
              </a:p>
            </p:txBody>
          </p:sp>
        </p:grpSp>
        <p:grpSp>
          <p:nvGrpSpPr>
            <p:cNvPr id="4" name="Group 9"/>
            <p:cNvGrpSpPr>
              <a:grpSpLocks/>
            </p:cNvGrpSpPr>
            <p:nvPr/>
          </p:nvGrpSpPr>
          <p:grpSpPr bwMode="auto">
            <a:xfrm>
              <a:off x="1736" y="938"/>
              <a:ext cx="580" cy="248"/>
              <a:chOff x="1736" y="938"/>
              <a:chExt cx="580" cy="248"/>
            </a:xfrm>
          </p:grpSpPr>
          <p:sp>
            <p:nvSpPr>
              <p:cNvPr id="33907"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endParaRPr lang="en-US"/>
              </a:p>
            </p:txBody>
          </p:sp>
          <p:sp>
            <p:nvSpPr>
              <p:cNvPr id="33908" name="Rectangle 11"/>
              <p:cNvSpPr>
                <a:spLocks noChangeArrowheads="1"/>
              </p:cNvSpPr>
              <p:nvPr/>
            </p:nvSpPr>
            <p:spPr bwMode="auto">
              <a:xfrm>
                <a:off x="1901" y="938"/>
                <a:ext cx="247"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rs</a:t>
                </a:r>
              </a:p>
            </p:txBody>
          </p:sp>
        </p:grpSp>
        <p:grpSp>
          <p:nvGrpSpPr>
            <p:cNvPr id="5" name="Group 12"/>
            <p:cNvGrpSpPr>
              <a:grpSpLocks/>
            </p:cNvGrpSpPr>
            <p:nvPr/>
          </p:nvGrpSpPr>
          <p:grpSpPr bwMode="auto">
            <a:xfrm>
              <a:off x="2324" y="938"/>
              <a:ext cx="579" cy="248"/>
              <a:chOff x="2324" y="938"/>
              <a:chExt cx="579" cy="248"/>
            </a:xfrm>
          </p:grpSpPr>
          <p:sp>
            <p:nvSpPr>
              <p:cNvPr id="33905"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endParaRPr lang="en-US"/>
              </a:p>
            </p:txBody>
          </p:sp>
          <p:sp>
            <p:nvSpPr>
              <p:cNvPr id="33906" name="Rectangle 14"/>
              <p:cNvSpPr>
                <a:spLocks noChangeArrowheads="1"/>
              </p:cNvSpPr>
              <p:nvPr/>
            </p:nvSpPr>
            <p:spPr bwMode="auto">
              <a:xfrm>
                <a:off x="2488" y="938"/>
                <a:ext cx="238"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rt</a:t>
                </a:r>
              </a:p>
            </p:txBody>
          </p:sp>
        </p:grpSp>
        <p:sp>
          <p:nvSpPr>
            <p:cNvPr id="33894"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endParaRPr lang="en-US"/>
            </a:p>
          </p:txBody>
        </p:sp>
        <p:sp>
          <p:nvSpPr>
            <p:cNvPr id="33895" name="Rectangle 16"/>
            <p:cNvSpPr>
              <a:spLocks noChangeArrowheads="1"/>
            </p:cNvSpPr>
            <p:nvPr/>
          </p:nvSpPr>
          <p:spPr bwMode="auto">
            <a:xfrm>
              <a:off x="3222" y="946"/>
              <a:ext cx="834"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immediate</a:t>
              </a:r>
            </a:p>
          </p:txBody>
        </p:sp>
        <p:sp>
          <p:nvSpPr>
            <p:cNvPr id="33896"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0</a:t>
              </a:r>
            </a:p>
          </p:txBody>
        </p:sp>
        <p:sp>
          <p:nvSpPr>
            <p:cNvPr id="33897"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a:t>
              </a:r>
            </a:p>
          </p:txBody>
        </p:sp>
        <p:sp>
          <p:nvSpPr>
            <p:cNvPr id="33898"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21</a:t>
              </a:r>
            </a:p>
          </p:txBody>
        </p:sp>
        <p:sp>
          <p:nvSpPr>
            <p:cNvPr id="33899"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26</a:t>
              </a:r>
            </a:p>
          </p:txBody>
        </p:sp>
        <p:sp>
          <p:nvSpPr>
            <p:cNvPr id="33900"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31</a:t>
              </a:r>
            </a:p>
          </p:txBody>
        </p:sp>
        <p:sp>
          <p:nvSpPr>
            <p:cNvPr id="33901"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6 bits</a:t>
              </a:r>
            </a:p>
          </p:txBody>
        </p:sp>
        <p:sp>
          <p:nvSpPr>
            <p:cNvPr id="33902"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 bits</a:t>
              </a:r>
            </a:p>
          </p:txBody>
        </p:sp>
        <p:sp>
          <p:nvSpPr>
            <p:cNvPr id="33903"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sp>
          <p:nvSpPr>
            <p:cNvPr id="33904"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grpSp>
      <p:sp>
        <p:nvSpPr>
          <p:cNvPr id="33797"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798"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spAutoFit/>
          </a:bodyPr>
          <a:lstStyle/>
          <a:p>
            <a:r>
              <a:rPr lang="en-US" sz="2000" u="sng">
                <a:solidFill>
                  <a:schemeClr val="tx1"/>
                </a:solidFill>
                <a:latin typeface="Times" charset="0"/>
              </a:rPr>
              <a:t>ALUctr</a:t>
            </a:r>
            <a:endParaRPr lang="en-US" sz="2000" u="sng">
              <a:latin typeface="Times" charset="0"/>
            </a:endParaRPr>
          </a:p>
        </p:txBody>
      </p:sp>
      <p:sp>
        <p:nvSpPr>
          <p:cNvPr id="33799"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33800"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busW</a:t>
            </a:r>
          </a:p>
        </p:txBody>
      </p:sp>
      <p:sp>
        <p:nvSpPr>
          <p:cNvPr id="33801"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RegWr</a:t>
            </a:r>
          </a:p>
        </p:txBody>
      </p:sp>
      <p:sp>
        <p:nvSpPr>
          <p:cNvPr id="33802"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lstStyle/>
          <a:p>
            <a:endParaRPr lang="en-US"/>
          </a:p>
        </p:txBody>
      </p:sp>
      <p:sp>
        <p:nvSpPr>
          <p:cNvPr id="33803"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804"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lstStyle/>
          <a:p>
            <a:endParaRPr lang="en-US"/>
          </a:p>
        </p:txBody>
      </p:sp>
      <p:sp>
        <p:nvSpPr>
          <p:cNvPr id="33805"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806"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busA</a:t>
            </a:r>
          </a:p>
        </p:txBody>
      </p:sp>
      <p:sp>
        <p:nvSpPr>
          <p:cNvPr id="33807"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lstStyle/>
          <a:p>
            <a:endParaRPr lang="en-US"/>
          </a:p>
        </p:txBody>
      </p:sp>
      <p:sp>
        <p:nvSpPr>
          <p:cNvPr id="33808"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809"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busB</a:t>
            </a:r>
          </a:p>
        </p:txBody>
      </p:sp>
      <p:sp>
        <p:nvSpPr>
          <p:cNvPr id="33810"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lstStyle/>
          <a:p>
            <a:endParaRPr lang="en-US"/>
          </a:p>
        </p:txBody>
      </p:sp>
      <p:sp>
        <p:nvSpPr>
          <p:cNvPr id="33811"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lstStyle/>
          <a:p>
            <a:endParaRPr lang="en-US"/>
          </a:p>
        </p:txBody>
      </p:sp>
      <p:sp>
        <p:nvSpPr>
          <p:cNvPr id="33812"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3813"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lstStyle/>
          <a:p>
            <a:endParaRPr lang="en-US"/>
          </a:p>
        </p:txBody>
      </p:sp>
      <p:sp>
        <p:nvSpPr>
          <p:cNvPr id="33814"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3815"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Rw</a:t>
            </a:r>
          </a:p>
        </p:txBody>
      </p:sp>
      <p:sp>
        <p:nvSpPr>
          <p:cNvPr id="33816"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Ra</a:t>
            </a:r>
          </a:p>
        </p:txBody>
      </p:sp>
      <p:sp>
        <p:nvSpPr>
          <p:cNvPr id="33817"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Rb</a:t>
            </a:r>
          </a:p>
        </p:txBody>
      </p:sp>
      <p:sp>
        <p:nvSpPr>
          <p:cNvPr id="33818"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RegFile</a:t>
            </a:r>
          </a:p>
        </p:txBody>
      </p:sp>
      <p:sp>
        <p:nvSpPr>
          <p:cNvPr id="33819"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Rs</a:t>
            </a:r>
          </a:p>
        </p:txBody>
      </p:sp>
      <p:sp>
        <p:nvSpPr>
          <p:cNvPr id="33820"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Rt</a:t>
            </a:r>
          </a:p>
        </p:txBody>
      </p:sp>
      <p:sp>
        <p:nvSpPr>
          <p:cNvPr id="33821"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spAutoFit/>
          </a:bodyPr>
          <a:lstStyle/>
          <a:p>
            <a:pPr algn="ctr"/>
            <a:r>
              <a:rPr lang="en-US" sz="1800">
                <a:solidFill>
                  <a:schemeClr val="tx1"/>
                </a:solidFill>
                <a:latin typeface="Times" charset="0"/>
              </a:rPr>
              <a:t>Rt</a:t>
            </a:r>
          </a:p>
        </p:txBody>
      </p:sp>
      <p:sp>
        <p:nvSpPr>
          <p:cNvPr id="33822"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Rd</a:t>
            </a:r>
          </a:p>
        </p:txBody>
      </p:sp>
      <p:sp>
        <p:nvSpPr>
          <p:cNvPr id="33823"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RegDst</a:t>
            </a:r>
          </a:p>
        </p:txBody>
      </p:sp>
      <p:sp>
        <p:nvSpPr>
          <p:cNvPr id="33824"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lstStyle/>
          <a:p>
            <a:endParaRPr lang="en-US"/>
          </a:p>
        </p:txBody>
      </p:sp>
      <p:sp>
        <p:nvSpPr>
          <p:cNvPr id="33825"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33826"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827"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lstStyle/>
          <a:p>
            <a:endParaRPr lang="en-US"/>
          </a:p>
        </p:txBody>
      </p:sp>
      <p:sp>
        <p:nvSpPr>
          <p:cNvPr id="33828"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lstStyle/>
          <a:p>
            <a:endParaRPr lang="en-US"/>
          </a:p>
        </p:txBody>
      </p:sp>
      <p:sp>
        <p:nvSpPr>
          <p:cNvPr id="33829"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16</a:t>
            </a:r>
          </a:p>
        </p:txBody>
      </p:sp>
      <p:sp>
        <p:nvSpPr>
          <p:cNvPr id="33830"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33831"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ALUSrc</a:t>
            </a:r>
          </a:p>
        </p:txBody>
      </p:sp>
      <p:sp>
        <p:nvSpPr>
          <p:cNvPr id="33832"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ExtOp</a:t>
            </a:r>
          </a:p>
        </p:txBody>
      </p:sp>
      <p:sp>
        <p:nvSpPr>
          <p:cNvPr id="33833"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lstStyle/>
          <a:p>
            <a:endParaRPr lang="en-US"/>
          </a:p>
        </p:txBody>
      </p:sp>
      <p:sp>
        <p:nvSpPr>
          <p:cNvPr id="33834"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MemtoReg</a:t>
            </a:r>
          </a:p>
        </p:txBody>
      </p:sp>
      <p:sp>
        <p:nvSpPr>
          <p:cNvPr id="33835"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33836"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Data In</a:t>
            </a:r>
          </a:p>
        </p:txBody>
      </p:sp>
      <p:sp>
        <p:nvSpPr>
          <p:cNvPr id="33837"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lstStyle/>
          <a:p>
            <a:endParaRPr lang="en-US"/>
          </a:p>
        </p:txBody>
      </p:sp>
      <p:sp>
        <p:nvSpPr>
          <p:cNvPr id="33838"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3839"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lstStyle/>
          <a:p>
            <a:endParaRPr lang="en-US"/>
          </a:p>
        </p:txBody>
      </p:sp>
      <p:sp>
        <p:nvSpPr>
          <p:cNvPr id="33840"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MemWr</a:t>
            </a:r>
          </a:p>
        </p:txBody>
      </p:sp>
      <p:grpSp>
        <p:nvGrpSpPr>
          <p:cNvPr id="6" name="Group 70"/>
          <p:cNvGrpSpPr>
            <a:grpSpLocks/>
          </p:cNvGrpSpPr>
          <p:nvPr/>
        </p:nvGrpSpPr>
        <p:grpSpPr bwMode="auto">
          <a:xfrm>
            <a:off x="2590800" y="2943225"/>
            <a:ext cx="838200" cy="333375"/>
            <a:chOff x="2640" y="1422"/>
            <a:chExt cx="528" cy="210"/>
          </a:xfrm>
        </p:grpSpPr>
        <p:sp>
          <p:nvSpPr>
            <p:cNvPr id="33887"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3888"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3889"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endParaRPr lang="en-US"/>
            </a:p>
          </p:txBody>
        </p:sp>
      </p:grpSp>
      <p:sp>
        <p:nvSpPr>
          <p:cNvPr id="33842"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lstStyle/>
          <a:p>
            <a:endParaRPr lang="en-US"/>
          </a:p>
        </p:txBody>
      </p:sp>
      <p:grpSp>
        <p:nvGrpSpPr>
          <p:cNvPr id="7" name="Group 75"/>
          <p:cNvGrpSpPr>
            <a:grpSpLocks/>
          </p:cNvGrpSpPr>
          <p:nvPr/>
        </p:nvGrpSpPr>
        <p:grpSpPr bwMode="auto">
          <a:xfrm>
            <a:off x="4899025" y="4495800"/>
            <a:ext cx="358775" cy="1219200"/>
            <a:chOff x="3518" y="2640"/>
            <a:chExt cx="226" cy="768"/>
          </a:xfrm>
        </p:grpSpPr>
        <p:sp>
          <p:nvSpPr>
            <p:cNvPr id="33884"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3885"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3886"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endParaRPr lang="en-US"/>
            </a:p>
          </p:txBody>
        </p:sp>
      </p:grpSp>
      <p:grpSp>
        <p:nvGrpSpPr>
          <p:cNvPr id="8" name="Group 79"/>
          <p:cNvGrpSpPr>
            <a:grpSpLocks/>
          </p:cNvGrpSpPr>
          <p:nvPr/>
        </p:nvGrpSpPr>
        <p:grpSpPr bwMode="auto">
          <a:xfrm>
            <a:off x="5762625" y="3886200"/>
            <a:ext cx="485775" cy="1143000"/>
            <a:chOff x="4009" y="2304"/>
            <a:chExt cx="306" cy="720"/>
          </a:xfrm>
        </p:grpSpPr>
        <p:sp>
          <p:nvSpPr>
            <p:cNvPr id="33881"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spAutoFit/>
            </a:bodyPr>
            <a:lstStyle/>
            <a:p>
              <a:endParaRPr lang="en-US" sz="1600" b="1">
                <a:solidFill>
                  <a:schemeClr val="tx1"/>
                </a:solidFill>
                <a:latin typeface="Times" charset="0"/>
              </a:endParaRPr>
            </a:p>
          </p:txBody>
        </p:sp>
        <p:sp>
          <p:nvSpPr>
            <p:cNvPr id="33882"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ALU</a:t>
              </a:r>
            </a:p>
          </p:txBody>
        </p:sp>
        <p:sp>
          <p:nvSpPr>
            <p:cNvPr id="33883"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sp>
        <p:nvSpPr>
          <p:cNvPr id="33845"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3846"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3847" name="Freeform 85"/>
          <p:cNvSpPr>
            <a:spLocks/>
          </p:cNvSpPr>
          <p:nvPr/>
        </p:nvSpPr>
        <p:spPr bwMode="auto">
          <a:xfrm>
            <a:off x="7848600" y="4267200"/>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endParaRPr lang="en-US"/>
          </a:p>
        </p:txBody>
      </p:sp>
      <p:sp>
        <p:nvSpPr>
          <p:cNvPr id="33848"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lstStyle/>
          <a:p>
            <a:endParaRPr lang="en-US"/>
          </a:p>
        </p:txBody>
      </p:sp>
      <p:sp>
        <p:nvSpPr>
          <p:cNvPr id="33849"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WrEn</a:t>
            </a:r>
          </a:p>
        </p:txBody>
      </p:sp>
      <p:sp>
        <p:nvSpPr>
          <p:cNvPr id="33850"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Adr</a:t>
            </a:r>
          </a:p>
        </p:txBody>
      </p:sp>
      <p:sp>
        <p:nvSpPr>
          <p:cNvPr id="33851"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3852"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lstStyle/>
          <a:p>
            <a:endParaRPr lang="en-US"/>
          </a:p>
        </p:txBody>
      </p:sp>
      <p:sp>
        <p:nvSpPr>
          <p:cNvPr id="33853"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lstStyle/>
          <a:p>
            <a:endParaRPr lang="en-US"/>
          </a:p>
        </p:txBody>
      </p:sp>
      <p:sp>
        <p:nvSpPr>
          <p:cNvPr id="33854"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lstStyle/>
          <a:p>
            <a:endParaRPr lang="en-US"/>
          </a:p>
        </p:txBody>
      </p:sp>
      <p:sp>
        <p:nvSpPr>
          <p:cNvPr id="33855"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lstStyle/>
          <a:p>
            <a:endParaRPr lang="en-US"/>
          </a:p>
        </p:txBody>
      </p:sp>
      <p:sp>
        <p:nvSpPr>
          <p:cNvPr id="33856" name="Freeform 94"/>
          <p:cNvSpPr>
            <a:spLocks/>
          </p:cNvSpPr>
          <p:nvPr/>
        </p:nvSpPr>
        <p:spPr bwMode="auto">
          <a:xfrm>
            <a:off x="2286000" y="2895600"/>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endParaRPr lang="en-US"/>
          </a:p>
        </p:txBody>
      </p:sp>
      <p:sp>
        <p:nvSpPr>
          <p:cNvPr id="33857"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lstStyle/>
          <a:p>
            <a:endParaRPr lang="en-US"/>
          </a:p>
        </p:txBody>
      </p:sp>
      <p:sp>
        <p:nvSpPr>
          <p:cNvPr id="33858"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lstStyle/>
          <a:p>
            <a:endParaRPr lang="en-US"/>
          </a:p>
        </p:txBody>
      </p:sp>
      <p:sp>
        <p:nvSpPr>
          <p:cNvPr id="33859"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lstStyle/>
          <a:p>
            <a:endParaRPr lang="en-US"/>
          </a:p>
        </p:txBody>
      </p:sp>
      <p:sp>
        <p:nvSpPr>
          <p:cNvPr id="33860"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lstStyle/>
          <a:p>
            <a:endParaRPr lang="en-US"/>
          </a:p>
        </p:txBody>
      </p:sp>
      <p:sp>
        <p:nvSpPr>
          <p:cNvPr id="33861"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3862"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lstStyle/>
          <a:p>
            <a:endParaRPr lang="en-US"/>
          </a:p>
        </p:txBody>
      </p:sp>
      <p:sp>
        <p:nvSpPr>
          <p:cNvPr id="33863"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lstStyle/>
          <a:p>
            <a:endParaRPr lang="en-US"/>
          </a:p>
        </p:txBody>
      </p:sp>
      <p:sp>
        <p:nvSpPr>
          <p:cNvPr id="33864"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lstStyle/>
          <a:p>
            <a:endParaRPr lang="en-US"/>
          </a:p>
        </p:txBody>
      </p:sp>
      <p:sp>
        <p:nvSpPr>
          <p:cNvPr id="33865"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lstStyle/>
          <a:p>
            <a:endParaRPr lang="en-US"/>
          </a:p>
        </p:txBody>
      </p:sp>
      <p:sp>
        <p:nvSpPr>
          <p:cNvPr id="33866"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33867"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33868"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lstStyle/>
          <a:p>
            <a:endParaRPr lang="en-US"/>
          </a:p>
        </p:txBody>
      </p:sp>
      <p:sp>
        <p:nvSpPr>
          <p:cNvPr id="33869"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lstStyle/>
          <a:p>
            <a:endParaRPr lang="en-US"/>
          </a:p>
        </p:txBody>
      </p:sp>
      <p:sp>
        <p:nvSpPr>
          <p:cNvPr id="33870"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lstStyle/>
          <a:p>
            <a:endParaRPr lang="en-US"/>
          </a:p>
        </p:txBody>
      </p:sp>
      <p:sp>
        <p:nvSpPr>
          <p:cNvPr id="33871"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lstStyle/>
          <a:p>
            <a:endParaRPr lang="en-US"/>
          </a:p>
        </p:txBody>
      </p:sp>
      <p:sp>
        <p:nvSpPr>
          <p:cNvPr id="33872"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lstStyle/>
          <a:p>
            <a:endParaRPr lang="en-US"/>
          </a:p>
        </p:txBody>
      </p:sp>
      <p:sp>
        <p:nvSpPr>
          <p:cNvPr id="33873"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lstStyle/>
          <a:p>
            <a:endParaRPr lang="en-US"/>
          </a:p>
        </p:txBody>
      </p:sp>
      <p:sp>
        <p:nvSpPr>
          <p:cNvPr id="33874"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lstStyle/>
          <a:p>
            <a:endParaRPr lang="en-US"/>
          </a:p>
        </p:txBody>
      </p:sp>
      <p:sp>
        <p:nvSpPr>
          <p:cNvPr id="33875"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lstStyle/>
          <a:p>
            <a:endParaRPr lang="en-US"/>
          </a:p>
        </p:txBody>
      </p:sp>
      <p:sp>
        <p:nvSpPr>
          <p:cNvPr id="33876"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lstStyle/>
          <a:p>
            <a:endParaRPr lang="en-US"/>
          </a:p>
        </p:txBody>
      </p:sp>
      <p:sp>
        <p:nvSpPr>
          <p:cNvPr id="33877" name="Freeform 115"/>
          <p:cNvSpPr>
            <a:spLocks/>
          </p:cNvSpPr>
          <p:nvPr/>
        </p:nvSpPr>
        <p:spPr bwMode="auto">
          <a:xfrm>
            <a:off x="2057400" y="4343400"/>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endParaRPr lang="en-US"/>
          </a:p>
        </p:txBody>
      </p:sp>
      <p:sp>
        <p:nvSpPr>
          <p:cNvPr id="33878"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lstStyle/>
          <a:p>
            <a:endParaRPr lang="en-US"/>
          </a:p>
        </p:txBody>
      </p:sp>
      <p:sp>
        <p:nvSpPr>
          <p:cNvPr id="33879"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33880"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733675" y="209550"/>
            <a:ext cx="4117975" cy="474663"/>
          </a:xfrm>
        </p:spPr>
        <p:txBody>
          <a:bodyPr>
            <a:normAutofit fontScale="90000"/>
          </a:bodyPr>
          <a:lstStyle/>
          <a:p>
            <a:r>
              <a:rPr lang="en-US" dirty="0" smtClean="0">
                <a:ea typeface="ＭＳ Ｐゴシック" pitchFamily="34" charset="-128"/>
              </a:rPr>
              <a:t>Store </a:t>
            </a:r>
            <a:r>
              <a:rPr lang="en-US" dirty="0" smtClean="0">
                <a:ea typeface="ＭＳ Ｐゴシック" pitchFamily="34" charset="-128"/>
              </a:rPr>
              <a:t>Operations</a:t>
            </a:r>
          </a:p>
        </p:txBody>
      </p:sp>
      <p:sp>
        <p:nvSpPr>
          <p:cNvPr id="35843" name="Rectangle 3"/>
          <p:cNvSpPr>
            <a:spLocks noGrp="1" noChangeArrowheads="1"/>
          </p:cNvSpPr>
          <p:nvPr>
            <p:ph type="body" idx="1"/>
          </p:nvPr>
        </p:nvSpPr>
        <p:spPr>
          <a:xfrm>
            <a:off x="0" y="762000"/>
            <a:ext cx="9144000" cy="692150"/>
          </a:xfrm>
        </p:spPr>
        <p:txBody>
          <a:bodyPr>
            <a:normAutofit fontScale="85000" lnSpcReduction="20000"/>
          </a:bodyPr>
          <a:lstStyle/>
          <a:p>
            <a:r>
              <a:rPr lang="en-US" sz="2800" smtClean="0">
                <a:ea typeface="ＭＳ Ｐゴシック" pitchFamily="34" charset="-128"/>
              </a:rPr>
              <a:t>Mem[ R[rs] + SignExt[imm16] ] = R[rt]	</a:t>
            </a:r>
            <a:br>
              <a:rPr lang="en-US" sz="2800" smtClean="0">
                <a:ea typeface="ＭＳ Ｐゴシック" pitchFamily="34" charset="-128"/>
              </a:rPr>
            </a:br>
            <a:r>
              <a:rPr lang="en-US" sz="2800" smtClean="0">
                <a:ea typeface="ＭＳ Ｐゴシック" pitchFamily="34" charset="-128"/>
              </a:rPr>
              <a:t>Ex.: </a:t>
            </a:r>
            <a:r>
              <a:rPr lang="en-US" sz="2800" smtClean="0">
                <a:latin typeface="Courier New" pitchFamily="49" charset="0"/>
                <a:ea typeface="ＭＳ Ｐゴシック" pitchFamily="34" charset="-128"/>
              </a:rPr>
              <a:t>sw rt, rs, imm16</a:t>
            </a:r>
            <a:endParaRPr lang="en-US" smtClean="0">
              <a:ea typeface="ＭＳ Ｐゴシック" pitchFamily="34" charset="-128"/>
            </a:endParaRPr>
          </a:p>
        </p:txBody>
      </p:sp>
      <p:grpSp>
        <p:nvGrpSpPr>
          <p:cNvPr id="2" name="Group 4"/>
          <p:cNvGrpSpPr>
            <a:grpSpLocks/>
          </p:cNvGrpSpPr>
          <p:nvPr/>
        </p:nvGrpSpPr>
        <p:grpSpPr bwMode="auto">
          <a:xfrm>
            <a:off x="1608138" y="1495425"/>
            <a:ext cx="5975350" cy="1003300"/>
            <a:chOff x="1043" y="794"/>
            <a:chExt cx="3764" cy="632"/>
          </a:xfrm>
        </p:grpSpPr>
        <p:sp>
          <p:nvSpPr>
            <p:cNvPr id="3593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endParaRPr lang="en-US"/>
            </a:p>
          </p:txBody>
        </p:sp>
        <p:grpSp>
          <p:nvGrpSpPr>
            <p:cNvPr id="3" name="Group 6"/>
            <p:cNvGrpSpPr>
              <a:grpSpLocks/>
            </p:cNvGrpSpPr>
            <p:nvPr/>
          </p:nvGrpSpPr>
          <p:grpSpPr bwMode="auto">
            <a:xfrm>
              <a:off x="1104" y="930"/>
              <a:ext cx="624" cy="248"/>
              <a:chOff x="1104" y="930"/>
              <a:chExt cx="624" cy="248"/>
            </a:xfrm>
          </p:grpSpPr>
          <p:sp>
            <p:nvSpPr>
              <p:cNvPr id="3595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endParaRPr lang="en-US"/>
              </a:p>
            </p:txBody>
          </p:sp>
          <p:sp>
            <p:nvSpPr>
              <p:cNvPr id="35959" name="Rectangle 8"/>
              <p:cNvSpPr>
                <a:spLocks noChangeArrowheads="1"/>
              </p:cNvSpPr>
              <p:nvPr/>
            </p:nvSpPr>
            <p:spPr bwMode="auto">
              <a:xfrm>
                <a:off x="1286" y="930"/>
                <a:ext cx="283"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op</a:t>
                </a:r>
              </a:p>
            </p:txBody>
          </p:sp>
        </p:grpSp>
        <p:grpSp>
          <p:nvGrpSpPr>
            <p:cNvPr id="4" name="Group 9"/>
            <p:cNvGrpSpPr>
              <a:grpSpLocks/>
            </p:cNvGrpSpPr>
            <p:nvPr/>
          </p:nvGrpSpPr>
          <p:grpSpPr bwMode="auto">
            <a:xfrm>
              <a:off x="1736" y="938"/>
              <a:ext cx="580" cy="248"/>
              <a:chOff x="1736" y="938"/>
              <a:chExt cx="580" cy="248"/>
            </a:xfrm>
          </p:grpSpPr>
          <p:sp>
            <p:nvSpPr>
              <p:cNvPr id="3595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endParaRPr lang="en-US"/>
              </a:p>
            </p:txBody>
          </p:sp>
          <p:sp>
            <p:nvSpPr>
              <p:cNvPr id="35957" name="Rectangle 11"/>
              <p:cNvSpPr>
                <a:spLocks noChangeArrowheads="1"/>
              </p:cNvSpPr>
              <p:nvPr/>
            </p:nvSpPr>
            <p:spPr bwMode="auto">
              <a:xfrm>
                <a:off x="1901" y="938"/>
                <a:ext cx="247"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rs</a:t>
                </a:r>
              </a:p>
            </p:txBody>
          </p:sp>
        </p:grpSp>
        <p:grpSp>
          <p:nvGrpSpPr>
            <p:cNvPr id="5" name="Group 12"/>
            <p:cNvGrpSpPr>
              <a:grpSpLocks/>
            </p:cNvGrpSpPr>
            <p:nvPr/>
          </p:nvGrpSpPr>
          <p:grpSpPr bwMode="auto">
            <a:xfrm>
              <a:off x="2324" y="938"/>
              <a:ext cx="579" cy="248"/>
              <a:chOff x="2324" y="938"/>
              <a:chExt cx="579" cy="248"/>
            </a:xfrm>
          </p:grpSpPr>
          <p:sp>
            <p:nvSpPr>
              <p:cNvPr id="3595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endParaRPr lang="en-US"/>
              </a:p>
            </p:txBody>
          </p:sp>
          <p:sp>
            <p:nvSpPr>
              <p:cNvPr id="35955" name="Rectangle 14"/>
              <p:cNvSpPr>
                <a:spLocks noChangeArrowheads="1"/>
              </p:cNvSpPr>
              <p:nvPr/>
            </p:nvSpPr>
            <p:spPr bwMode="auto">
              <a:xfrm>
                <a:off x="2488" y="938"/>
                <a:ext cx="238"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rt</a:t>
                </a:r>
              </a:p>
            </p:txBody>
          </p:sp>
        </p:grpSp>
        <p:sp>
          <p:nvSpPr>
            <p:cNvPr id="3594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endParaRPr lang="en-US"/>
            </a:p>
          </p:txBody>
        </p:sp>
        <p:sp>
          <p:nvSpPr>
            <p:cNvPr id="35944" name="Rectangle 16"/>
            <p:cNvSpPr>
              <a:spLocks noChangeArrowheads="1"/>
            </p:cNvSpPr>
            <p:nvPr/>
          </p:nvSpPr>
          <p:spPr bwMode="auto">
            <a:xfrm>
              <a:off x="3222" y="946"/>
              <a:ext cx="834"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immediate</a:t>
              </a:r>
            </a:p>
          </p:txBody>
        </p:sp>
        <p:sp>
          <p:nvSpPr>
            <p:cNvPr id="35945"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0</a:t>
              </a:r>
            </a:p>
          </p:txBody>
        </p:sp>
        <p:sp>
          <p:nvSpPr>
            <p:cNvPr id="35946"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a:t>
              </a:r>
            </a:p>
          </p:txBody>
        </p:sp>
        <p:sp>
          <p:nvSpPr>
            <p:cNvPr id="35947"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21</a:t>
              </a:r>
            </a:p>
          </p:txBody>
        </p:sp>
        <p:sp>
          <p:nvSpPr>
            <p:cNvPr id="35948"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26</a:t>
              </a:r>
            </a:p>
          </p:txBody>
        </p:sp>
        <p:sp>
          <p:nvSpPr>
            <p:cNvPr id="35949"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31</a:t>
              </a:r>
            </a:p>
          </p:txBody>
        </p:sp>
        <p:sp>
          <p:nvSpPr>
            <p:cNvPr id="35950"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6 bits</a:t>
              </a:r>
            </a:p>
          </p:txBody>
        </p:sp>
        <p:sp>
          <p:nvSpPr>
            <p:cNvPr id="35951"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 bits</a:t>
              </a:r>
            </a:p>
          </p:txBody>
        </p:sp>
        <p:sp>
          <p:nvSpPr>
            <p:cNvPr id="35952"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sp>
          <p:nvSpPr>
            <p:cNvPr id="35953"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grpSp>
      <p:sp>
        <p:nvSpPr>
          <p:cNvPr id="358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spAutoFit/>
          </a:bodyPr>
          <a:lstStyle/>
          <a:p>
            <a:r>
              <a:rPr lang="en-US" sz="2000" u="sng">
                <a:solidFill>
                  <a:schemeClr val="tx1"/>
                </a:solidFill>
                <a:latin typeface="Times" charset="0"/>
              </a:rPr>
              <a:t>ALUctr</a:t>
            </a:r>
            <a:endParaRPr lang="en-US" sz="2000" u="sng">
              <a:latin typeface="Times" charset="0"/>
            </a:endParaRPr>
          </a:p>
        </p:txBody>
      </p:sp>
      <p:sp>
        <p:nvSpPr>
          <p:cNvPr id="358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358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busW</a:t>
            </a:r>
          </a:p>
        </p:txBody>
      </p:sp>
      <p:sp>
        <p:nvSpPr>
          <p:cNvPr id="358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RegWr</a:t>
            </a:r>
          </a:p>
        </p:txBody>
      </p:sp>
      <p:sp>
        <p:nvSpPr>
          <p:cNvPr id="358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lstStyle/>
          <a:p>
            <a:endParaRPr lang="en-US"/>
          </a:p>
        </p:txBody>
      </p:sp>
      <p:sp>
        <p:nvSpPr>
          <p:cNvPr id="358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lstStyle/>
          <a:p>
            <a:endParaRPr lang="en-US"/>
          </a:p>
        </p:txBody>
      </p:sp>
      <p:sp>
        <p:nvSpPr>
          <p:cNvPr id="358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busA</a:t>
            </a:r>
          </a:p>
        </p:txBody>
      </p:sp>
      <p:sp>
        <p:nvSpPr>
          <p:cNvPr id="358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lstStyle/>
          <a:p>
            <a:endParaRPr lang="en-US"/>
          </a:p>
        </p:txBody>
      </p:sp>
      <p:sp>
        <p:nvSpPr>
          <p:cNvPr id="358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busB</a:t>
            </a:r>
          </a:p>
        </p:txBody>
      </p:sp>
      <p:sp>
        <p:nvSpPr>
          <p:cNvPr id="358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lstStyle/>
          <a:p>
            <a:endParaRPr lang="en-US"/>
          </a:p>
        </p:txBody>
      </p:sp>
      <p:sp>
        <p:nvSpPr>
          <p:cNvPr id="358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lstStyle/>
          <a:p>
            <a:endParaRPr lang="en-US"/>
          </a:p>
        </p:txBody>
      </p:sp>
      <p:sp>
        <p:nvSpPr>
          <p:cNvPr id="358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58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lstStyle/>
          <a:p>
            <a:endParaRPr lang="en-US"/>
          </a:p>
        </p:txBody>
      </p:sp>
      <p:sp>
        <p:nvSpPr>
          <p:cNvPr id="358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58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Rw</a:t>
            </a:r>
          </a:p>
        </p:txBody>
      </p:sp>
      <p:sp>
        <p:nvSpPr>
          <p:cNvPr id="358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Ra</a:t>
            </a:r>
          </a:p>
        </p:txBody>
      </p:sp>
      <p:sp>
        <p:nvSpPr>
          <p:cNvPr id="358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Rb</a:t>
            </a:r>
          </a:p>
        </p:txBody>
      </p:sp>
      <p:sp>
        <p:nvSpPr>
          <p:cNvPr id="358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RegFile</a:t>
            </a:r>
          </a:p>
        </p:txBody>
      </p:sp>
      <p:sp>
        <p:nvSpPr>
          <p:cNvPr id="358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Rs</a:t>
            </a:r>
          </a:p>
        </p:txBody>
      </p:sp>
      <p:sp>
        <p:nvSpPr>
          <p:cNvPr id="358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Rt</a:t>
            </a:r>
          </a:p>
        </p:txBody>
      </p:sp>
      <p:sp>
        <p:nvSpPr>
          <p:cNvPr id="358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spAutoFit/>
          </a:bodyPr>
          <a:lstStyle/>
          <a:p>
            <a:pPr algn="ctr"/>
            <a:r>
              <a:rPr lang="en-US" sz="1800">
                <a:solidFill>
                  <a:schemeClr val="tx1"/>
                </a:solidFill>
                <a:latin typeface="Times" charset="0"/>
              </a:rPr>
              <a:t>Rt</a:t>
            </a:r>
          </a:p>
        </p:txBody>
      </p:sp>
      <p:sp>
        <p:nvSpPr>
          <p:cNvPr id="358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Rd</a:t>
            </a:r>
          </a:p>
        </p:txBody>
      </p:sp>
      <p:sp>
        <p:nvSpPr>
          <p:cNvPr id="358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RegDst</a:t>
            </a:r>
          </a:p>
        </p:txBody>
      </p:sp>
      <p:sp>
        <p:nvSpPr>
          <p:cNvPr id="358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lstStyle/>
          <a:p>
            <a:endParaRPr lang="en-US"/>
          </a:p>
        </p:txBody>
      </p:sp>
      <p:sp>
        <p:nvSpPr>
          <p:cNvPr id="358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358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lstStyle/>
          <a:p>
            <a:endParaRPr lang="en-US"/>
          </a:p>
        </p:txBody>
      </p:sp>
      <p:sp>
        <p:nvSpPr>
          <p:cNvPr id="358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lstStyle/>
          <a:p>
            <a:endParaRPr lang="en-US"/>
          </a:p>
        </p:txBody>
      </p:sp>
      <p:sp>
        <p:nvSpPr>
          <p:cNvPr id="358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16</a:t>
            </a:r>
          </a:p>
        </p:txBody>
      </p:sp>
      <p:sp>
        <p:nvSpPr>
          <p:cNvPr id="358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35879"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ALUSrc</a:t>
            </a:r>
          </a:p>
        </p:txBody>
      </p:sp>
      <p:sp>
        <p:nvSpPr>
          <p:cNvPr id="358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ExtOp</a:t>
            </a:r>
          </a:p>
        </p:txBody>
      </p:sp>
      <p:sp>
        <p:nvSpPr>
          <p:cNvPr id="358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lstStyle/>
          <a:p>
            <a:endParaRPr lang="en-US"/>
          </a:p>
        </p:txBody>
      </p:sp>
      <p:sp>
        <p:nvSpPr>
          <p:cNvPr id="35882"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MemtoReg</a:t>
            </a:r>
          </a:p>
        </p:txBody>
      </p:sp>
      <p:sp>
        <p:nvSpPr>
          <p:cNvPr id="358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35884"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Data In</a:t>
            </a:r>
          </a:p>
        </p:txBody>
      </p:sp>
      <p:sp>
        <p:nvSpPr>
          <p:cNvPr id="358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lstStyle/>
          <a:p>
            <a:endParaRPr lang="en-US"/>
          </a:p>
        </p:txBody>
      </p:sp>
      <p:sp>
        <p:nvSpPr>
          <p:cNvPr id="358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5887"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lstStyle/>
          <a:p>
            <a:endParaRPr lang="en-US"/>
          </a:p>
        </p:txBody>
      </p:sp>
      <p:sp>
        <p:nvSpPr>
          <p:cNvPr id="35888"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MemWr</a:t>
            </a:r>
          </a:p>
        </p:txBody>
      </p:sp>
      <p:grpSp>
        <p:nvGrpSpPr>
          <p:cNvPr id="6" name="Group 70"/>
          <p:cNvGrpSpPr>
            <a:grpSpLocks/>
          </p:cNvGrpSpPr>
          <p:nvPr/>
        </p:nvGrpSpPr>
        <p:grpSpPr bwMode="auto">
          <a:xfrm>
            <a:off x="2590800" y="2943225"/>
            <a:ext cx="838200" cy="333375"/>
            <a:chOff x="2640" y="1422"/>
            <a:chExt cx="528" cy="210"/>
          </a:xfrm>
        </p:grpSpPr>
        <p:sp>
          <p:nvSpPr>
            <p:cNvPr id="35936"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5937"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5938"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endParaRPr lang="en-US"/>
            </a:p>
          </p:txBody>
        </p:sp>
      </p:grpSp>
      <p:sp>
        <p:nvSpPr>
          <p:cNvPr id="358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lstStyle/>
          <a:p>
            <a:endParaRPr lang="en-US"/>
          </a:p>
        </p:txBody>
      </p:sp>
      <p:grpSp>
        <p:nvGrpSpPr>
          <p:cNvPr id="7" name="Group 75"/>
          <p:cNvGrpSpPr>
            <a:grpSpLocks/>
          </p:cNvGrpSpPr>
          <p:nvPr/>
        </p:nvGrpSpPr>
        <p:grpSpPr bwMode="auto">
          <a:xfrm>
            <a:off x="4899025" y="4495800"/>
            <a:ext cx="358775" cy="1219200"/>
            <a:chOff x="3518" y="2640"/>
            <a:chExt cx="226" cy="768"/>
          </a:xfrm>
        </p:grpSpPr>
        <p:sp>
          <p:nvSpPr>
            <p:cNvPr id="35933"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5934"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5935"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endParaRPr lang="en-US"/>
            </a:p>
          </p:txBody>
        </p:sp>
      </p:grpSp>
      <p:grpSp>
        <p:nvGrpSpPr>
          <p:cNvPr id="8" name="Group 79"/>
          <p:cNvGrpSpPr>
            <a:grpSpLocks/>
          </p:cNvGrpSpPr>
          <p:nvPr/>
        </p:nvGrpSpPr>
        <p:grpSpPr bwMode="auto">
          <a:xfrm>
            <a:off x="5762625" y="3886200"/>
            <a:ext cx="485775" cy="1143000"/>
            <a:chOff x="4009" y="2304"/>
            <a:chExt cx="306" cy="720"/>
          </a:xfrm>
        </p:grpSpPr>
        <p:sp>
          <p:nvSpPr>
            <p:cNvPr id="35930"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spAutoFit/>
            </a:bodyPr>
            <a:lstStyle/>
            <a:p>
              <a:endParaRPr lang="en-US" sz="1600" b="1">
                <a:solidFill>
                  <a:schemeClr val="tx1"/>
                </a:solidFill>
                <a:latin typeface="Times" charset="0"/>
              </a:endParaRPr>
            </a:p>
          </p:txBody>
        </p:sp>
        <p:sp>
          <p:nvSpPr>
            <p:cNvPr id="35931"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ALU</a:t>
              </a:r>
            </a:p>
          </p:txBody>
        </p:sp>
        <p:sp>
          <p:nvSpPr>
            <p:cNvPr id="35932"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sp>
        <p:nvSpPr>
          <p:cNvPr id="358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358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35895" name="Freeform 85"/>
          <p:cNvSpPr>
            <a:spLocks/>
          </p:cNvSpPr>
          <p:nvPr/>
        </p:nvSpPr>
        <p:spPr bwMode="auto">
          <a:xfrm>
            <a:off x="7848600" y="4267200"/>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endParaRPr lang="en-US"/>
          </a:p>
        </p:txBody>
      </p:sp>
      <p:sp>
        <p:nvSpPr>
          <p:cNvPr id="35896"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lstStyle/>
          <a:p>
            <a:endParaRPr lang="en-US"/>
          </a:p>
        </p:txBody>
      </p:sp>
      <p:sp>
        <p:nvSpPr>
          <p:cNvPr id="358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WrEn</a:t>
            </a:r>
          </a:p>
        </p:txBody>
      </p:sp>
      <p:sp>
        <p:nvSpPr>
          <p:cNvPr id="358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Adr</a:t>
            </a:r>
          </a:p>
        </p:txBody>
      </p:sp>
      <p:sp>
        <p:nvSpPr>
          <p:cNvPr id="358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59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lstStyle/>
          <a:p>
            <a:endParaRPr lang="en-US"/>
          </a:p>
        </p:txBody>
      </p:sp>
      <p:sp>
        <p:nvSpPr>
          <p:cNvPr id="359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lstStyle/>
          <a:p>
            <a:endParaRPr lang="en-US"/>
          </a:p>
        </p:txBody>
      </p:sp>
      <p:sp>
        <p:nvSpPr>
          <p:cNvPr id="359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lstStyle/>
          <a:p>
            <a:endParaRPr lang="en-US"/>
          </a:p>
        </p:txBody>
      </p:sp>
      <p:sp>
        <p:nvSpPr>
          <p:cNvPr id="359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lstStyle/>
          <a:p>
            <a:endParaRPr lang="en-US"/>
          </a:p>
        </p:txBody>
      </p:sp>
      <p:sp>
        <p:nvSpPr>
          <p:cNvPr id="35904" name="Freeform 94"/>
          <p:cNvSpPr>
            <a:spLocks/>
          </p:cNvSpPr>
          <p:nvPr/>
        </p:nvSpPr>
        <p:spPr bwMode="auto">
          <a:xfrm>
            <a:off x="2286000" y="2895600"/>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endParaRPr lang="en-US"/>
          </a:p>
        </p:txBody>
      </p:sp>
      <p:sp>
        <p:nvSpPr>
          <p:cNvPr id="359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lstStyle/>
          <a:p>
            <a:endParaRPr lang="en-US"/>
          </a:p>
        </p:txBody>
      </p:sp>
      <p:sp>
        <p:nvSpPr>
          <p:cNvPr id="359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lstStyle/>
          <a:p>
            <a:endParaRPr lang="en-US"/>
          </a:p>
        </p:txBody>
      </p:sp>
      <p:sp>
        <p:nvSpPr>
          <p:cNvPr id="359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lstStyle/>
          <a:p>
            <a:endParaRPr lang="en-US"/>
          </a:p>
        </p:txBody>
      </p:sp>
      <p:sp>
        <p:nvSpPr>
          <p:cNvPr id="359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lstStyle/>
          <a:p>
            <a:endParaRPr lang="en-US"/>
          </a:p>
        </p:txBody>
      </p:sp>
      <p:sp>
        <p:nvSpPr>
          <p:cNvPr id="359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59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lstStyle/>
          <a:p>
            <a:endParaRPr lang="en-US"/>
          </a:p>
        </p:txBody>
      </p:sp>
      <p:sp>
        <p:nvSpPr>
          <p:cNvPr id="359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lstStyle/>
          <a:p>
            <a:endParaRPr lang="en-US"/>
          </a:p>
        </p:txBody>
      </p:sp>
      <p:sp>
        <p:nvSpPr>
          <p:cNvPr id="359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lstStyle/>
          <a:p>
            <a:endParaRPr lang="en-US"/>
          </a:p>
        </p:txBody>
      </p:sp>
      <p:sp>
        <p:nvSpPr>
          <p:cNvPr id="359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lstStyle/>
          <a:p>
            <a:endParaRPr lang="en-US"/>
          </a:p>
        </p:txBody>
      </p:sp>
      <p:sp>
        <p:nvSpPr>
          <p:cNvPr id="359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359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359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lstStyle/>
          <a:p>
            <a:endParaRPr lang="en-US"/>
          </a:p>
        </p:txBody>
      </p:sp>
      <p:sp>
        <p:nvSpPr>
          <p:cNvPr id="359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lstStyle/>
          <a:p>
            <a:endParaRPr lang="en-US"/>
          </a:p>
        </p:txBody>
      </p:sp>
      <p:sp>
        <p:nvSpPr>
          <p:cNvPr id="359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lstStyle/>
          <a:p>
            <a:endParaRPr lang="en-US"/>
          </a:p>
        </p:txBody>
      </p:sp>
      <p:sp>
        <p:nvSpPr>
          <p:cNvPr id="359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lstStyle/>
          <a:p>
            <a:endParaRPr lang="en-US"/>
          </a:p>
        </p:txBody>
      </p:sp>
      <p:sp>
        <p:nvSpPr>
          <p:cNvPr id="359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lstStyle/>
          <a:p>
            <a:endParaRPr lang="en-US"/>
          </a:p>
        </p:txBody>
      </p:sp>
      <p:sp>
        <p:nvSpPr>
          <p:cNvPr id="359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lstStyle/>
          <a:p>
            <a:endParaRPr lang="en-US"/>
          </a:p>
        </p:txBody>
      </p:sp>
      <p:sp>
        <p:nvSpPr>
          <p:cNvPr id="359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lstStyle/>
          <a:p>
            <a:endParaRPr lang="en-US"/>
          </a:p>
        </p:txBody>
      </p:sp>
      <p:sp>
        <p:nvSpPr>
          <p:cNvPr id="359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lstStyle/>
          <a:p>
            <a:endParaRPr lang="en-US"/>
          </a:p>
        </p:txBody>
      </p:sp>
      <p:sp>
        <p:nvSpPr>
          <p:cNvPr id="359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lstStyle/>
          <a:p>
            <a:endParaRPr lang="en-US"/>
          </a:p>
        </p:txBody>
      </p:sp>
      <p:sp>
        <p:nvSpPr>
          <p:cNvPr id="35925" name="Freeform 115"/>
          <p:cNvSpPr>
            <a:spLocks/>
          </p:cNvSpPr>
          <p:nvPr/>
        </p:nvSpPr>
        <p:spPr bwMode="auto">
          <a:xfrm>
            <a:off x="2057400" y="4343400"/>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endParaRPr lang="en-US"/>
          </a:p>
        </p:txBody>
      </p:sp>
      <p:sp>
        <p:nvSpPr>
          <p:cNvPr id="35926"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lstStyle/>
          <a:p>
            <a:endParaRPr lang="en-US"/>
          </a:p>
        </p:txBody>
      </p:sp>
      <p:sp>
        <p:nvSpPr>
          <p:cNvPr id="359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359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lstStyle/>
          <a:p>
            <a:endParaRPr lang="en-US"/>
          </a:p>
        </p:txBody>
      </p:sp>
      <p:sp>
        <p:nvSpPr>
          <p:cNvPr id="35929" name="Freeform 119"/>
          <p:cNvSpPr>
            <a:spLocks/>
          </p:cNvSpPr>
          <p:nvPr/>
        </p:nvSpPr>
        <p:spPr bwMode="auto">
          <a:xfrm>
            <a:off x="4648200" y="4721225"/>
            <a:ext cx="1219200" cy="609600"/>
          </a:xfrm>
          <a:custGeom>
            <a:avLst/>
            <a:gdLst>
              <a:gd name="T0" fmla="*/ 1935480000 w 768"/>
              <a:gd name="T1" fmla="*/ 967740000 h 384"/>
              <a:gd name="T2" fmla="*/ 0 w 768"/>
              <a:gd name="T3" fmla="*/ 9677400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detecting overflow?</a:t>
            </a:r>
            <a:endParaRPr lang="en-US" dirty="0"/>
          </a:p>
        </p:txBody>
      </p:sp>
      <p:sp>
        <p:nvSpPr>
          <p:cNvPr id="3" name="Date Placeholder 2"/>
          <p:cNvSpPr>
            <a:spLocks noGrp="1"/>
          </p:cNvSpPr>
          <p:nvPr>
            <p:ph type="dt" sz="half" idx="10"/>
          </p:nvPr>
        </p:nvSpPr>
        <p:spPr/>
        <p:txBody>
          <a:bodyPr/>
          <a:lstStyle/>
          <a:p>
            <a:fld id="{520903F6-2EA2-624B-8CD2-EBACBA094807}" type="datetime1">
              <a:rPr lang="en-US" smtClean="0"/>
              <a:pPr/>
              <a:t>7/25/2011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5</a:t>
            </a:fld>
            <a:endParaRPr lang="en-US" dirty="0"/>
          </a:p>
        </p:txBody>
      </p:sp>
      <p:sp>
        <p:nvSpPr>
          <p:cNvPr id="6" name="Content Placeholder 2"/>
          <p:cNvSpPr txBox="1">
            <a:spLocks/>
          </p:cNvSpPr>
          <p:nvPr/>
        </p:nvSpPr>
        <p:spPr>
          <a:xfrm>
            <a:off x="457200" y="1600201"/>
            <a:ext cx="8277225" cy="4525963"/>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Unsigned</a:t>
            </a:r>
            <a:r>
              <a:rPr kumimoji="0" lang="en-US" sz="2800" b="0" i="0" u="none" strike="noStrike" kern="1200" cap="none" spc="0" normalizeH="0" noProof="0" dirty="0" smtClean="0">
                <a:ln>
                  <a:noFill/>
                </a:ln>
                <a:solidFill>
                  <a:schemeClr val="tx1"/>
                </a:solidFill>
                <a:effectLst/>
                <a:uLnTx/>
                <a:uFillTx/>
                <a:latin typeface="+mn-lt"/>
                <a:ea typeface="+mn-ea"/>
                <a:cs typeface="+mn-cs"/>
              </a:rPr>
              <a:t> overflow - The carry out from the most significant bit.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800" baseline="0" dirty="0" smtClean="0"/>
              <a:t>Signed overflow</a:t>
            </a:r>
            <a:r>
              <a:rPr lang="en-US" sz="2800" dirty="0" smtClean="0"/>
              <a:t> - A bit more complicated, two cases:</a:t>
            </a:r>
          </a:p>
          <a:p>
            <a:pPr marL="800100" lvl="1" indent="-342900">
              <a:spcBef>
                <a:spcPct val="20000"/>
              </a:spcBef>
              <a:buFont typeface="Arial"/>
              <a:buChar char="•"/>
            </a:pPr>
            <a:r>
              <a:rPr lang="en-US" sz="2800" dirty="0" smtClean="0"/>
              <a:t>Overflow from adding “big” positive numbers.</a:t>
            </a:r>
          </a:p>
          <a:p>
            <a:pPr marL="800100" lvl="1" indent="-342900">
              <a:spcBef>
                <a:spcPct val="20000"/>
              </a:spcBef>
              <a:buFont typeface="Arial"/>
              <a:buChar char="•"/>
            </a:pPr>
            <a:r>
              <a:rPr lang="en-US" sz="2800" dirty="0" smtClean="0"/>
              <a:t>Overflow from adding “big” negative numbers.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066925" y="228600"/>
            <a:ext cx="5175250" cy="474663"/>
          </a:xfrm>
        </p:spPr>
        <p:txBody>
          <a:bodyPr>
            <a:normAutofit fontScale="90000"/>
          </a:bodyPr>
          <a:lstStyle/>
          <a:p>
            <a:r>
              <a:rPr lang="en-US" dirty="0" smtClean="0">
                <a:ea typeface="ＭＳ Ｐゴシック" pitchFamily="34" charset="-128"/>
              </a:rPr>
              <a:t>The </a:t>
            </a:r>
            <a:r>
              <a:rPr lang="en-US" dirty="0" smtClean="0">
                <a:ea typeface="ＭＳ Ｐゴシック" pitchFamily="34" charset="-128"/>
              </a:rPr>
              <a:t>Branch Instruction</a:t>
            </a:r>
          </a:p>
        </p:txBody>
      </p:sp>
      <p:sp>
        <p:nvSpPr>
          <p:cNvPr id="37891" name="Rectangle 3"/>
          <p:cNvSpPr>
            <a:spLocks noGrp="1" noChangeArrowheads="1"/>
          </p:cNvSpPr>
          <p:nvPr>
            <p:ph type="body" idx="1"/>
          </p:nvPr>
        </p:nvSpPr>
        <p:spPr>
          <a:xfrm>
            <a:off x="76200" y="1981200"/>
            <a:ext cx="8991600" cy="3508375"/>
          </a:xfrm>
        </p:spPr>
        <p:txBody>
          <a:bodyPr/>
          <a:lstStyle/>
          <a:p>
            <a:pPr>
              <a:buFont typeface="Times" charset="0"/>
              <a:buNone/>
            </a:pPr>
            <a:r>
              <a:rPr lang="en-US" smtClean="0">
                <a:latin typeface="Courier New" pitchFamily="49" charset="0"/>
                <a:ea typeface="ＭＳ Ｐゴシック" pitchFamily="34" charset="-128"/>
              </a:rPr>
              <a:t> beq rs, rt, imm16</a:t>
            </a:r>
          </a:p>
          <a:p>
            <a:pPr marL="508000" lvl="1"/>
            <a:r>
              <a:rPr lang="en-US" smtClean="0">
                <a:ea typeface="ＭＳ Ｐゴシック" pitchFamily="34" charset="-128"/>
              </a:rPr>
              <a:t>mem[PC] Fetch the instruction from memory</a:t>
            </a:r>
          </a:p>
          <a:p>
            <a:pPr marL="508000" lvl="1"/>
            <a:r>
              <a:rPr lang="en-US" smtClean="0">
                <a:ea typeface="ＭＳ Ｐゴシック" pitchFamily="34" charset="-128"/>
              </a:rPr>
              <a:t>Zero = R[rs] - R[rt]  Calculate branch condition</a:t>
            </a:r>
          </a:p>
          <a:p>
            <a:pPr marL="508000" lvl="1"/>
            <a:r>
              <a:rPr lang="en-US" smtClean="0">
                <a:ea typeface="ＭＳ Ｐゴシック" pitchFamily="34" charset="-128"/>
              </a:rPr>
              <a:t>if (Zero) Calculate the next instruction’s address</a:t>
            </a:r>
          </a:p>
          <a:p>
            <a:pPr marL="965200" lvl="2"/>
            <a:r>
              <a:rPr lang="en-US" smtClean="0">
                <a:ea typeface="ＭＳ Ｐゴシック" pitchFamily="34" charset="-128"/>
              </a:rPr>
              <a:t>PC  =  PC + 4 + ( SignExt(imm16) x 4 )</a:t>
            </a:r>
          </a:p>
          <a:p>
            <a:pPr marL="508000" lvl="1">
              <a:buFontTx/>
              <a:buNone/>
            </a:pPr>
            <a:r>
              <a:rPr lang="en-US" smtClean="0">
                <a:ea typeface="ＭＳ Ｐゴシック" pitchFamily="34" charset="-128"/>
              </a:rPr>
              <a:t>	else</a:t>
            </a:r>
          </a:p>
          <a:p>
            <a:pPr marL="965200" lvl="2"/>
            <a:r>
              <a:rPr lang="en-US" smtClean="0">
                <a:ea typeface="ＭＳ Ｐゴシック" pitchFamily="34" charset="-128"/>
              </a:rPr>
              <a:t>PC  =  PC + 4</a:t>
            </a:r>
          </a:p>
        </p:txBody>
      </p:sp>
      <p:grpSp>
        <p:nvGrpSpPr>
          <p:cNvPr id="2" name="Group 4"/>
          <p:cNvGrpSpPr>
            <a:grpSpLocks/>
          </p:cNvGrpSpPr>
          <p:nvPr/>
        </p:nvGrpSpPr>
        <p:grpSpPr bwMode="auto">
          <a:xfrm>
            <a:off x="1808163" y="803275"/>
            <a:ext cx="5975350" cy="1003300"/>
            <a:chOff x="1139" y="506"/>
            <a:chExt cx="3764" cy="632"/>
          </a:xfrm>
        </p:grpSpPr>
        <p:sp>
          <p:nvSpPr>
            <p:cNvPr id="378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lstStyle/>
            <a:p>
              <a:endParaRPr lang="en-US"/>
            </a:p>
          </p:txBody>
        </p:sp>
        <p:grpSp>
          <p:nvGrpSpPr>
            <p:cNvPr id="3" name="Group 6"/>
            <p:cNvGrpSpPr>
              <a:grpSpLocks/>
            </p:cNvGrpSpPr>
            <p:nvPr/>
          </p:nvGrpSpPr>
          <p:grpSpPr bwMode="auto">
            <a:xfrm>
              <a:off x="1200" y="664"/>
              <a:ext cx="624" cy="248"/>
              <a:chOff x="1200" y="664"/>
              <a:chExt cx="624" cy="248"/>
            </a:xfrm>
          </p:grpSpPr>
          <p:sp>
            <p:nvSpPr>
              <p:cNvPr id="379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lstStyle/>
              <a:p>
                <a:endParaRPr lang="en-US"/>
              </a:p>
            </p:txBody>
          </p:sp>
          <p:sp>
            <p:nvSpPr>
              <p:cNvPr id="379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op</a:t>
                </a:r>
              </a:p>
            </p:txBody>
          </p:sp>
        </p:grpSp>
        <p:grpSp>
          <p:nvGrpSpPr>
            <p:cNvPr id="4" name="Group 9"/>
            <p:cNvGrpSpPr>
              <a:grpSpLocks/>
            </p:cNvGrpSpPr>
            <p:nvPr/>
          </p:nvGrpSpPr>
          <p:grpSpPr bwMode="auto">
            <a:xfrm>
              <a:off x="1832" y="664"/>
              <a:ext cx="580" cy="248"/>
              <a:chOff x="1832" y="664"/>
              <a:chExt cx="580" cy="248"/>
            </a:xfrm>
          </p:grpSpPr>
          <p:sp>
            <p:nvSpPr>
              <p:cNvPr id="379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lstStyle/>
              <a:p>
                <a:endParaRPr lang="en-US"/>
              </a:p>
            </p:txBody>
          </p:sp>
          <p:sp>
            <p:nvSpPr>
              <p:cNvPr id="379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rs</a:t>
                </a:r>
              </a:p>
            </p:txBody>
          </p:sp>
        </p:grpSp>
        <p:grpSp>
          <p:nvGrpSpPr>
            <p:cNvPr id="5" name="Group 12"/>
            <p:cNvGrpSpPr>
              <a:grpSpLocks/>
            </p:cNvGrpSpPr>
            <p:nvPr/>
          </p:nvGrpSpPr>
          <p:grpSpPr bwMode="auto">
            <a:xfrm>
              <a:off x="2420" y="664"/>
              <a:ext cx="579" cy="248"/>
              <a:chOff x="2420" y="664"/>
              <a:chExt cx="579" cy="248"/>
            </a:xfrm>
          </p:grpSpPr>
          <p:sp>
            <p:nvSpPr>
              <p:cNvPr id="379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lstStyle/>
              <a:p>
                <a:endParaRPr lang="en-US"/>
              </a:p>
            </p:txBody>
          </p:sp>
          <p:sp>
            <p:nvSpPr>
              <p:cNvPr id="379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rt</a:t>
                </a:r>
              </a:p>
            </p:txBody>
          </p:sp>
        </p:grpSp>
        <p:sp>
          <p:nvSpPr>
            <p:cNvPr id="378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lstStyle/>
            <a:p>
              <a:endParaRPr lang="en-US"/>
            </a:p>
          </p:txBody>
        </p:sp>
        <p:sp>
          <p:nvSpPr>
            <p:cNvPr id="378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immediate</a:t>
              </a:r>
            </a:p>
          </p:txBody>
        </p:sp>
        <p:sp>
          <p:nvSpPr>
            <p:cNvPr id="378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0</a:t>
              </a:r>
            </a:p>
          </p:txBody>
        </p:sp>
        <p:sp>
          <p:nvSpPr>
            <p:cNvPr id="379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a:t>
              </a:r>
            </a:p>
          </p:txBody>
        </p:sp>
        <p:sp>
          <p:nvSpPr>
            <p:cNvPr id="379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21</a:t>
              </a:r>
            </a:p>
          </p:txBody>
        </p:sp>
        <p:sp>
          <p:nvSpPr>
            <p:cNvPr id="379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26</a:t>
              </a:r>
            </a:p>
          </p:txBody>
        </p:sp>
        <p:sp>
          <p:nvSpPr>
            <p:cNvPr id="379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31</a:t>
              </a:r>
            </a:p>
          </p:txBody>
        </p:sp>
        <p:sp>
          <p:nvSpPr>
            <p:cNvPr id="379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6 bits</a:t>
              </a:r>
            </a:p>
          </p:txBody>
        </p:sp>
        <p:sp>
          <p:nvSpPr>
            <p:cNvPr id="379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 bits</a:t>
              </a:r>
            </a:p>
          </p:txBody>
        </p:sp>
        <p:sp>
          <p:nvSpPr>
            <p:cNvPr id="379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sp>
          <p:nvSpPr>
            <p:cNvPr id="379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gr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566738" y="114300"/>
            <a:ext cx="7967662" cy="474663"/>
          </a:xfrm>
        </p:spPr>
        <p:txBody>
          <a:bodyPr>
            <a:normAutofit fontScale="90000"/>
          </a:bodyPr>
          <a:lstStyle/>
          <a:p>
            <a:r>
              <a:rPr lang="en-US" dirty="0" err="1" smtClean="0">
                <a:ea typeface="ＭＳ Ｐゴシック" pitchFamily="34" charset="-128"/>
              </a:rPr>
              <a:t>Datapath</a:t>
            </a:r>
            <a:r>
              <a:rPr lang="en-US" dirty="0" smtClean="0">
                <a:ea typeface="ＭＳ Ｐゴシック" pitchFamily="34" charset="-128"/>
              </a:rPr>
              <a:t> for Branch Operations</a:t>
            </a:r>
          </a:p>
        </p:txBody>
      </p:sp>
      <p:sp>
        <p:nvSpPr>
          <p:cNvPr id="39939" name="Rectangle 3"/>
          <p:cNvSpPr>
            <a:spLocks noGrp="1" noChangeArrowheads="1"/>
          </p:cNvSpPr>
          <p:nvPr>
            <p:ph type="body" idx="4294967295"/>
          </p:nvPr>
        </p:nvSpPr>
        <p:spPr>
          <a:xfrm>
            <a:off x="266700" y="666750"/>
            <a:ext cx="8191500" cy="811213"/>
          </a:xfrm>
        </p:spPr>
        <p:txBody>
          <a:bodyPr>
            <a:normAutofit fontScale="85000" lnSpcReduction="20000"/>
          </a:bodyPr>
          <a:lstStyle/>
          <a:p>
            <a:r>
              <a:rPr lang="en-US" smtClean="0">
                <a:ea typeface="ＭＳ Ｐゴシック" pitchFamily="34" charset="-128"/>
              </a:rPr>
              <a:t>beq    rs, rt, imm16		</a:t>
            </a:r>
            <a:br>
              <a:rPr lang="en-US" smtClean="0">
                <a:ea typeface="ＭＳ Ｐゴシック" pitchFamily="34" charset="-128"/>
              </a:rPr>
            </a:br>
            <a:r>
              <a:rPr lang="en-US" smtClean="0">
                <a:solidFill>
                  <a:schemeClr val="accent1"/>
                </a:solidFill>
                <a:ea typeface="ＭＳ Ｐゴシック" pitchFamily="34" charset="-128"/>
              </a:rPr>
              <a:t>Datapath generates condition (zero)</a:t>
            </a:r>
          </a:p>
        </p:txBody>
      </p:sp>
      <p:grpSp>
        <p:nvGrpSpPr>
          <p:cNvPr id="2" name="Group 4"/>
          <p:cNvGrpSpPr>
            <a:grpSpLocks/>
          </p:cNvGrpSpPr>
          <p:nvPr/>
        </p:nvGrpSpPr>
        <p:grpSpPr bwMode="auto">
          <a:xfrm>
            <a:off x="1655763" y="1446213"/>
            <a:ext cx="5975350" cy="1003300"/>
            <a:chOff x="1043" y="794"/>
            <a:chExt cx="3764" cy="632"/>
          </a:xfrm>
        </p:grpSpPr>
        <p:sp>
          <p:nvSpPr>
            <p:cNvPr id="40012"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endParaRPr lang="en-US"/>
            </a:p>
          </p:txBody>
        </p:sp>
        <p:grpSp>
          <p:nvGrpSpPr>
            <p:cNvPr id="3" name="Group 6"/>
            <p:cNvGrpSpPr>
              <a:grpSpLocks/>
            </p:cNvGrpSpPr>
            <p:nvPr/>
          </p:nvGrpSpPr>
          <p:grpSpPr bwMode="auto">
            <a:xfrm>
              <a:off x="1104" y="930"/>
              <a:ext cx="624" cy="248"/>
              <a:chOff x="1104" y="930"/>
              <a:chExt cx="624" cy="248"/>
            </a:xfrm>
          </p:grpSpPr>
          <p:sp>
            <p:nvSpPr>
              <p:cNvPr id="40031"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endParaRPr lang="en-US"/>
              </a:p>
            </p:txBody>
          </p:sp>
          <p:sp>
            <p:nvSpPr>
              <p:cNvPr id="40032" name="Rectangle 8"/>
              <p:cNvSpPr>
                <a:spLocks noChangeArrowheads="1"/>
              </p:cNvSpPr>
              <p:nvPr/>
            </p:nvSpPr>
            <p:spPr bwMode="auto">
              <a:xfrm>
                <a:off x="1286" y="930"/>
                <a:ext cx="283"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op</a:t>
                </a:r>
              </a:p>
            </p:txBody>
          </p:sp>
        </p:grpSp>
        <p:grpSp>
          <p:nvGrpSpPr>
            <p:cNvPr id="4" name="Group 9"/>
            <p:cNvGrpSpPr>
              <a:grpSpLocks/>
            </p:cNvGrpSpPr>
            <p:nvPr/>
          </p:nvGrpSpPr>
          <p:grpSpPr bwMode="auto">
            <a:xfrm>
              <a:off x="1736" y="946"/>
              <a:ext cx="580" cy="248"/>
              <a:chOff x="1736" y="946"/>
              <a:chExt cx="580" cy="248"/>
            </a:xfrm>
          </p:grpSpPr>
          <p:sp>
            <p:nvSpPr>
              <p:cNvPr id="40029"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endParaRPr lang="en-US"/>
              </a:p>
            </p:txBody>
          </p:sp>
          <p:sp>
            <p:nvSpPr>
              <p:cNvPr id="40030" name="Rectangle 11"/>
              <p:cNvSpPr>
                <a:spLocks noChangeArrowheads="1"/>
              </p:cNvSpPr>
              <p:nvPr/>
            </p:nvSpPr>
            <p:spPr bwMode="auto">
              <a:xfrm>
                <a:off x="1901" y="946"/>
                <a:ext cx="247"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rs</a:t>
                </a:r>
              </a:p>
            </p:txBody>
          </p:sp>
        </p:grpSp>
        <p:grpSp>
          <p:nvGrpSpPr>
            <p:cNvPr id="5" name="Group 12"/>
            <p:cNvGrpSpPr>
              <a:grpSpLocks/>
            </p:cNvGrpSpPr>
            <p:nvPr/>
          </p:nvGrpSpPr>
          <p:grpSpPr bwMode="auto">
            <a:xfrm>
              <a:off x="2324" y="946"/>
              <a:ext cx="579" cy="248"/>
              <a:chOff x="2324" y="946"/>
              <a:chExt cx="579" cy="248"/>
            </a:xfrm>
          </p:grpSpPr>
          <p:sp>
            <p:nvSpPr>
              <p:cNvPr id="40027"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endParaRPr lang="en-US"/>
              </a:p>
            </p:txBody>
          </p:sp>
          <p:sp>
            <p:nvSpPr>
              <p:cNvPr id="40028" name="Rectangle 14"/>
              <p:cNvSpPr>
                <a:spLocks noChangeArrowheads="1"/>
              </p:cNvSpPr>
              <p:nvPr/>
            </p:nvSpPr>
            <p:spPr bwMode="auto">
              <a:xfrm>
                <a:off x="2488" y="946"/>
                <a:ext cx="238"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rt</a:t>
                </a:r>
              </a:p>
            </p:txBody>
          </p:sp>
        </p:grpSp>
        <p:sp>
          <p:nvSpPr>
            <p:cNvPr id="40016"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endParaRPr lang="en-US"/>
            </a:p>
          </p:txBody>
        </p:sp>
        <p:sp>
          <p:nvSpPr>
            <p:cNvPr id="40017" name="Rectangle 16"/>
            <p:cNvSpPr>
              <a:spLocks noChangeArrowheads="1"/>
            </p:cNvSpPr>
            <p:nvPr/>
          </p:nvSpPr>
          <p:spPr bwMode="auto">
            <a:xfrm>
              <a:off x="3222" y="946"/>
              <a:ext cx="834" cy="248"/>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immediate</a:t>
              </a:r>
            </a:p>
          </p:txBody>
        </p:sp>
        <p:sp>
          <p:nvSpPr>
            <p:cNvPr id="40018"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0</a:t>
              </a:r>
            </a:p>
          </p:txBody>
        </p:sp>
        <p:sp>
          <p:nvSpPr>
            <p:cNvPr id="40019"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a:t>
              </a:r>
            </a:p>
          </p:txBody>
        </p:sp>
        <p:sp>
          <p:nvSpPr>
            <p:cNvPr id="40020"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21</a:t>
              </a:r>
            </a:p>
          </p:txBody>
        </p:sp>
        <p:sp>
          <p:nvSpPr>
            <p:cNvPr id="40021"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26</a:t>
              </a:r>
            </a:p>
          </p:txBody>
        </p:sp>
        <p:sp>
          <p:nvSpPr>
            <p:cNvPr id="40022"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31</a:t>
              </a:r>
            </a:p>
          </p:txBody>
        </p:sp>
        <p:sp>
          <p:nvSpPr>
            <p:cNvPr id="40023"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6 bits</a:t>
              </a:r>
            </a:p>
          </p:txBody>
        </p:sp>
        <p:sp>
          <p:nvSpPr>
            <p:cNvPr id="40024"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16 bits</a:t>
              </a:r>
            </a:p>
          </p:txBody>
        </p:sp>
        <p:sp>
          <p:nvSpPr>
            <p:cNvPr id="40025"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sp>
          <p:nvSpPr>
            <p:cNvPr id="40026"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5 bits</a:t>
              </a:r>
            </a:p>
          </p:txBody>
        </p:sp>
      </p:grpSp>
      <p:sp>
        <p:nvSpPr>
          <p:cNvPr id="39941"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39942"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39943"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grpSp>
        <p:nvGrpSpPr>
          <p:cNvPr id="6" name="Group 29"/>
          <p:cNvGrpSpPr>
            <a:grpSpLocks/>
          </p:cNvGrpSpPr>
          <p:nvPr/>
        </p:nvGrpSpPr>
        <p:grpSpPr bwMode="auto">
          <a:xfrm>
            <a:off x="2209800" y="3927475"/>
            <a:ext cx="349250" cy="1266825"/>
            <a:chOff x="1326" y="2338"/>
            <a:chExt cx="220" cy="798"/>
          </a:xfrm>
        </p:grpSpPr>
        <p:sp>
          <p:nvSpPr>
            <p:cNvPr id="40008"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endParaRPr lang="en-US"/>
            </a:p>
          </p:txBody>
        </p:sp>
        <p:sp>
          <p:nvSpPr>
            <p:cNvPr id="40009"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PC</a:t>
              </a:r>
            </a:p>
          </p:txBody>
        </p:sp>
        <p:sp>
          <p:nvSpPr>
            <p:cNvPr id="40010"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00</a:t>
              </a:r>
            </a:p>
          </p:txBody>
        </p:sp>
        <p:sp>
          <p:nvSpPr>
            <p:cNvPr id="40011"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endParaRPr lang="en-US"/>
            </a:p>
          </p:txBody>
        </p:sp>
      </p:grpSp>
      <p:sp>
        <p:nvSpPr>
          <p:cNvPr id="39945"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4</a:t>
            </a:r>
          </a:p>
        </p:txBody>
      </p:sp>
      <p:sp>
        <p:nvSpPr>
          <p:cNvPr id="39946"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nPC_sel</a:t>
            </a:r>
          </a:p>
        </p:txBody>
      </p:sp>
      <p:sp>
        <p:nvSpPr>
          <p:cNvPr id="39947"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lstStyle/>
          <a:p>
            <a:endParaRPr lang="en-US"/>
          </a:p>
        </p:txBody>
      </p:sp>
      <p:sp>
        <p:nvSpPr>
          <p:cNvPr id="39948"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lstStyle/>
          <a:p>
            <a:endParaRPr lang="en-US"/>
          </a:p>
        </p:txBody>
      </p:sp>
      <p:sp>
        <p:nvSpPr>
          <p:cNvPr id="39949"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PC Ext</a:t>
            </a:r>
          </a:p>
        </p:txBody>
      </p:sp>
      <p:sp>
        <p:nvSpPr>
          <p:cNvPr id="39950"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Adder</a:t>
            </a:r>
          </a:p>
        </p:txBody>
      </p:sp>
      <p:sp>
        <p:nvSpPr>
          <p:cNvPr id="39951" name="Freeform 40"/>
          <p:cNvSpPr>
            <a:spLocks/>
          </p:cNvSpPr>
          <p:nvPr/>
        </p:nvSpPr>
        <p:spPr bwMode="auto">
          <a:xfrm>
            <a:off x="1143000" y="3416300"/>
            <a:ext cx="381000" cy="1066800"/>
          </a:xfrm>
          <a:custGeom>
            <a:avLst/>
            <a:gdLst>
              <a:gd name="T0" fmla="*/ 0 w 240"/>
              <a:gd name="T1" fmla="*/ 0 h 672"/>
              <a:gd name="T2" fmla="*/ 0 w 240"/>
              <a:gd name="T3" fmla="*/ 725805000 h 672"/>
              <a:gd name="T4" fmla="*/ 120967500 w 240"/>
              <a:gd name="T5" fmla="*/ 846772500 h 672"/>
              <a:gd name="T6" fmla="*/ 0 w 240"/>
              <a:gd name="T7" fmla="*/ 967740000 h 672"/>
              <a:gd name="T8" fmla="*/ 0 w 240"/>
              <a:gd name="T9" fmla="*/ 1693545000 h 672"/>
              <a:gd name="T10" fmla="*/ 604837500 w 240"/>
              <a:gd name="T11" fmla="*/ 1209675000 h 672"/>
              <a:gd name="T12" fmla="*/ 604837500 w 240"/>
              <a:gd name="T13" fmla="*/ 4838700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endParaRPr lang="en-US"/>
          </a:p>
        </p:txBody>
      </p:sp>
      <p:sp>
        <p:nvSpPr>
          <p:cNvPr id="39952"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Adder</a:t>
            </a:r>
          </a:p>
        </p:txBody>
      </p:sp>
      <p:sp>
        <p:nvSpPr>
          <p:cNvPr id="39953" name="Freeform 42"/>
          <p:cNvSpPr>
            <a:spLocks/>
          </p:cNvSpPr>
          <p:nvPr/>
        </p:nvSpPr>
        <p:spPr bwMode="auto">
          <a:xfrm>
            <a:off x="1143000" y="4635500"/>
            <a:ext cx="381000" cy="1066800"/>
          </a:xfrm>
          <a:custGeom>
            <a:avLst/>
            <a:gdLst>
              <a:gd name="T0" fmla="*/ 0 w 240"/>
              <a:gd name="T1" fmla="*/ 0 h 672"/>
              <a:gd name="T2" fmla="*/ 0 w 240"/>
              <a:gd name="T3" fmla="*/ 725805000 h 672"/>
              <a:gd name="T4" fmla="*/ 120967500 w 240"/>
              <a:gd name="T5" fmla="*/ 846772500 h 672"/>
              <a:gd name="T6" fmla="*/ 0 w 240"/>
              <a:gd name="T7" fmla="*/ 967740000 h 672"/>
              <a:gd name="T8" fmla="*/ 0 w 240"/>
              <a:gd name="T9" fmla="*/ 1693545000 h 672"/>
              <a:gd name="T10" fmla="*/ 604837500 w 240"/>
              <a:gd name="T11" fmla="*/ 1209675000 h 672"/>
              <a:gd name="T12" fmla="*/ 604837500 w 240"/>
              <a:gd name="T13" fmla="*/ 4838700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endParaRPr lang="en-US"/>
          </a:p>
        </p:txBody>
      </p:sp>
      <p:sp>
        <p:nvSpPr>
          <p:cNvPr id="39954"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Mux</a:t>
            </a:r>
          </a:p>
        </p:txBody>
      </p:sp>
      <p:sp>
        <p:nvSpPr>
          <p:cNvPr id="39955" name="Freeform 44"/>
          <p:cNvSpPr>
            <a:spLocks/>
          </p:cNvSpPr>
          <p:nvPr/>
        </p:nvSpPr>
        <p:spPr bwMode="auto">
          <a:xfrm>
            <a:off x="1828800" y="3873500"/>
            <a:ext cx="228600" cy="1447800"/>
          </a:xfrm>
          <a:custGeom>
            <a:avLst/>
            <a:gdLst>
              <a:gd name="T0" fmla="*/ 0 w 144"/>
              <a:gd name="T1" fmla="*/ 0 h 912"/>
              <a:gd name="T2" fmla="*/ 0 w 144"/>
              <a:gd name="T3" fmla="*/ 2147483647 h 912"/>
              <a:gd name="T4" fmla="*/ 362902500 w 144"/>
              <a:gd name="T5" fmla="*/ 1935480000 h 912"/>
              <a:gd name="T6" fmla="*/ 362902500 w 144"/>
              <a:gd name="T7" fmla="*/ 3629025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endParaRPr lang="en-US"/>
          </a:p>
        </p:txBody>
      </p:sp>
      <p:sp>
        <p:nvSpPr>
          <p:cNvPr id="39956" name="Freeform 45"/>
          <p:cNvSpPr>
            <a:spLocks/>
          </p:cNvSpPr>
          <p:nvPr/>
        </p:nvSpPr>
        <p:spPr bwMode="auto">
          <a:xfrm>
            <a:off x="2514600" y="2819400"/>
            <a:ext cx="152400" cy="1816100"/>
          </a:xfrm>
          <a:custGeom>
            <a:avLst/>
            <a:gdLst>
              <a:gd name="T0" fmla="*/ 0 w 144"/>
              <a:gd name="T1" fmla="*/ 1908691672 h 1728"/>
              <a:gd name="T2" fmla="*/ 161290000 w 144"/>
              <a:gd name="T3" fmla="*/ 1908691672 h 1728"/>
              <a:gd name="T4" fmla="*/ 1612900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endParaRPr lang="en-US"/>
          </a:p>
        </p:txBody>
      </p:sp>
      <p:sp>
        <p:nvSpPr>
          <p:cNvPr id="39957" name="Freeform 46"/>
          <p:cNvSpPr>
            <a:spLocks/>
          </p:cNvSpPr>
          <p:nvPr/>
        </p:nvSpPr>
        <p:spPr bwMode="auto">
          <a:xfrm>
            <a:off x="457200" y="3111500"/>
            <a:ext cx="2209800" cy="1219200"/>
          </a:xfrm>
          <a:custGeom>
            <a:avLst/>
            <a:gdLst>
              <a:gd name="T0" fmla="*/ 2147483647 w 1440"/>
              <a:gd name="T1" fmla="*/ 0 h 768"/>
              <a:gd name="T2" fmla="*/ 0 w 1440"/>
              <a:gd name="T3" fmla="*/ 0 h 768"/>
              <a:gd name="T4" fmla="*/ 0 w 1440"/>
              <a:gd name="T5" fmla="*/ 1935480000 h 768"/>
              <a:gd name="T6" fmla="*/ 1017336675 w 1440"/>
              <a:gd name="T7" fmla="*/ 19354800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endParaRPr lang="en-US"/>
          </a:p>
        </p:txBody>
      </p:sp>
      <p:sp>
        <p:nvSpPr>
          <p:cNvPr id="39958"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39959"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39960" name="Freeform 49"/>
          <p:cNvSpPr>
            <a:spLocks/>
          </p:cNvSpPr>
          <p:nvPr/>
        </p:nvSpPr>
        <p:spPr bwMode="auto">
          <a:xfrm>
            <a:off x="762000" y="4025900"/>
            <a:ext cx="838200" cy="762000"/>
          </a:xfrm>
          <a:custGeom>
            <a:avLst/>
            <a:gdLst>
              <a:gd name="T0" fmla="*/ 1330642500 w 528"/>
              <a:gd name="T1" fmla="*/ 0 h 480"/>
              <a:gd name="T2" fmla="*/ 1330642500 w 528"/>
              <a:gd name="T3" fmla="*/ 846772500 h 480"/>
              <a:gd name="T4" fmla="*/ 0 w 528"/>
              <a:gd name="T5" fmla="*/ 846772500 h 480"/>
              <a:gd name="T6" fmla="*/ 0 w 528"/>
              <a:gd name="T7" fmla="*/ 1209675000 h 480"/>
              <a:gd name="T8" fmla="*/ 604837500 w 528"/>
              <a:gd name="T9" fmla="*/ 1209675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endParaRPr lang="en-US"/>
          </a:p>
        </p:txBody>
      </p:sp>
      <p:sp>
        <p:nvSpPr>
          <p:cNvPr id="39961"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lstStyle/>
          <a:p>
            <a:endParaRPr lang="en-US"/>
          </a:p>
        </p:txBody>
      </p:sp>
      <p:sp>
        <p:nvSpPr>
          <p:cNvPr id="39962" name="Freeform 51"/>
          <p:cNvSpPr>
            <a:spLocks/>
          </p:cNvSpPr>
          <p:nvPr/>
        </p:nvSpPr>
        <p:spPr bwMode="auto">
          <a:xfrm>
            <a:off x="381000" y="5549900"/>
            <a:ext cx="228600" cy="685800"/>
          </a:xfrm>
          <a:custGeom>
            <a:avLst/>
            <a:gdLst>
              <a:gd name="T0" fmla="*/ 0 w 144"/>
              <a:gd name="T1" fmla="*/ 1088707500 h 432"/>
              <a:gd name="T2" fmla="*/ 0 w 144"/>
              <a:gd name="T3" fmla="*/ 0 h 432"/>
              <a:gd name="T4" fmla="*/ 3629025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endParaRPr lang="en-US"/>
          </a:p>
        </p:txBody>
      </p:sp>
      <p:sp>
        <p:nvSpPr>
          <p:cNvPr id="39963"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lstStyle/>
          <a:p>
            <a:endParaRPr lang="en-US"/>
          </a:p>
        </p:txBody>
      </p:sp>
      <p:sp>
        <p:nvSpPr>
          <p:cNvPr id="39964"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lstStyle/>
          <a:p>
            <a:endParaRPr lang="en-US"/>
          </a:p>
        </p:txBody>
      </p:sp>
      <p:sp>
        <p:nvSpPr>
          <p:cNvPr id="39965"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spAutoFit/>
          </a:bodyPr>
          <a:lstStyle/>
          <a:p>
            <a:r>
              <a:rPr lang="en-US" sz="2000" b="1">
                <a:solidFill>
                  <a:schemeClr val="tx1"/>
                </a:solidFill>
                <a:latin typeface="Times" charset="0"/>
              </a:rPr>
              <a:t>Inst Address</a:t>
            </a:r>
            <a:endParaRPr lang="en-US" sz="2000"/>
          </a:p>
        </p:txBody>
      </p:sp>
      <p:sp>
        <p:nvSpPr>
          <p:cNvPr id="39966"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9967"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spAutoFit/>
          </a:bodyPr>
          <a:lstStyle/>
          <a:p>
            <a:r>
              <a:rPr lang="en-US" sz="2000" u="sng">
                <a:solidFill>
                  <a:schemeClr val="tx1"/>
                </a:solidFill>
                <a:latin typeface="Times" charset="0"/>
              </a:rPr>
              <a:t>ALUctr</a:t>
            </a:r>
          </a:p>
        </p:txBody>
      </p:sp>
      <p:sp>
        <p:nvSpPr>
          <p:cNvPr id="39968"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39969"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busW</a:t>
            </a:r>
          </a:p>
        </p:txBody>
      </p:sp>
      <p:sp>
        <p:nvSpPr>
          <p:cNvPr id="39970"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spAutoFit/>
          </a:bodyPr>
          <a:lstStyle/>
          <a:p>
            <a:r>
              <a:rPr lang="en-US" sz="2000" u="sng">
                <a:solidFill>
                  <a:schemeClr val="tx1"/>
                </a:solidFill>
                <a:latin typeface="Times" charset="0"/>
              </a:rPr>
              <a:t>RegWr</a:t>
            </a:r>
          </a:p>
        </p:txBody>
      </p:sp>
      <p:sp>
        <p:nvSpPr>
          <p:cNvPr id="39971"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lstStyle/>
          <a:p>
            <a:endParaRPr lang="en-US"/>
          </a:p>
        </p:txBody>
      </p:sp>
      <p:sp>
        <p:nvSpPr>
          <p:cNvPr id="39972"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9973"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busA</a:t>
            </a:r>
          </a:p>
        </p:txBody>
      </p:sp>
      <p:sp>
        <p:nvSpPr>
          <p:cNvPr id="39974"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lstStyle/>
          <a:p>
            <a:endParaRPr lang="en-US"/>
          </a:p>
        </p:txBody>
      </p:sp>
      <p:sp>
        <p:nvSpPr>
          <p:cNvPr id="39975"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39976"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busB</a:t>
            </a:r>
          </a:p>
        </p:txBody>
      </p:sp>
      <p:sp>
        <p:nvSpPr>
          <p:cNvPr id="39977"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lstStyle/>
          <a:p>
            <a:endParaRPr lang="en-US"/>
          </a:p>
        </p:txBody>
      </p:sp>
      <p:sp>
        <p:nvSpPr>
          <p:cNvPr id="39978"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lstStyle/>
          <a:p>
            <a:endParaRPr lang="en-US"/>
          </a:p>
        </p:txBody>
      </p:sp>
      <p:sp>
        <p:nvSpPr>
          <p:cNvPr id="39979"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9980"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lstStyle/>
          <a:p>
            <a:endParaRPr lang="en-US"/>
          </a:p>
        </p:txBody>
      </p:sp>
      <p:sp>
        <p:nvSpPr>
          <p:cNvPr id="39981"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9982"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Rw</a:t>
            </a:r>
          </a:p>
        </p:txBody>
      </p:sp>
      <p:sp>
        <p:nvSpPr>
          <p:cNvPr id="39983"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Ra</a:t>
            </a:r>
          </a:p>
        </p:txBody>
      </p:sp>
      <p:sp>
        <p:nvSpPr>
          <p:cNvPr id="39984"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Rb</a:t>
            </a:r>
          </a:p>
        </p:txBody>
      </p:sp>
      <p:sp>
        <p:nvSpPr>
          <p:cNvPr id="39985"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RegFile</a:t>
            </a:r>
          </a:p>
        </p:txBody>
      </p:sp>
      <p:sp>
        <p:nvSpPr>
          <p:cNvPr id="39986"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Rs</a:t>
            </a:r>
          </a:p>
        </p:txBody>
      </p:sp>
      <p:sp>
        <p:nvSpPr>
          <p:cNvPr id="39987"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spAutoFit/>
          </a:bodyPr>
          <a:lstStyle/>
          <a:p>
            <a:pPr algn="ctr"/>
            <a:r>
              <a:rPr lang="en-US" sz="1800">
                <a:solidFill>
                  <a:schemeClr val="tx1"/>
                </a:solidFill>
                <a:latin typeface="Times" charset="0"/>
              </a:rPr>
              <a:t>Rt</a:t>
            </a:r>
          </a:p>
        </p:txBody>
      </p:sp>
      <p:sp>
        <p:nvSpPr>
          <p:cNvPr id="39988"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lstStyle/>
          <a:p>
            <a:endParaRPr lang="en-US"/>
          </a:p>
        </p:txBody>
      </p:sp>
      <p:sp>
        <p:nvSpPr>
          <p:cNvPr id="39989"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spAutoFit/>
          </a:bodyPr>
          <a:lstStyle/>
          <a:p>
            <a:endParaRPr lang="en-US" sz="1600" b="1">
              <a:solidFill>
                <a:schemeClr val="tx1"/>
              </a:solidFill>
              <a:latin typeface="Times" charset="0"/>
            </a:endParaRPr>
          </a:p>
        </p:txBody>
      </p:sp>
      <p:sp>
        <p:nvSpPr>
          <p:cNvPr id="39990"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ALU</a:t>
            </a:r>
          </a:p>
        </p:txBody>
      </p:sp>
      <p:sp>
        <p:nvSpPr>
          <p:cNvPr id="39991" name="Freeform 80"/>
          <p:cNvSpPr>
            <a:spLocks/>
          </p:cNvSpPr>
          <p:nvPr/>
        </p:nvSpPr>
        <p:spPr bwMode="auto">
          <a:xfrm>
            <a:off x="6634163" y="4191000"/>
            <a:ext cx="449262" cy="1143000"/>
          </a:xfrm>
          <a:custGeom>
            <a:avLst/>
            <a:gdLst>
              <a:gd name="T0" fmla="*/ 0 w 240"/>
              <a:gd name="T1" fmla="*/ 0 h 672"/>
              <a:gd name="T2" fmla="*/ 0 w 240"/>
              <a:gd name="T3" fmla="*/ 833194272 h 672"/>
              <a:gd name="T4" fmla="*/ 168196205 w 240"/>
              <a:gd name="T5" fmla="*/ 972060268 h 672"/>
              <a:gd name="T6" fmla="*/ 0 w 240"/>
              <a:gd name="T7" fmla="*/ 1110926263 h 672"/>
              <a:gd name="T8" fmla="*/ 0 w 240"/>
              <a:gd name="T9" fmla="*/ 1944120536 h 672"/>
              <a:gd name="T10" fmla="*/ 840984769 w 240"/>
              <a:gd name="T11" fmla="*/ 1388656554 h 672"/>
              <a:gd name="T12" fmla="*/ 840984769 w 240"/>
              <a:gd name="T13" fmla="*/ 55546228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sp>
        <p:nvSpPr>
          <p:cNvPr id="39992"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lstStyle/>
          <a:p>
            <a:endParaRPr lang="en-US"/>
          </a:p>
        </p:txBody>
      </p:sp>
      <p:sp>
        <p:nvSpPr>
          <p:cNvPr id="39993"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lstStyle/>
          <a:p>
            <a:endParaRPr lang="en-US"/>
          </a:p>
        </p:txBody>
      </p:sp>
      <p:sp>
        <p:nvSpPr>
          <p:cNvPr id="39994"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lstStyle/>
          <a:p>
            <a:endParaRPr lang="en-US"/>
          </a:p>
        </p:txBody>
      </p:sp>
      <p:sp>
        <p:nvSpPr>
          <p:cNvPr id="39995"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lstStyle/>
          <a:p>
            <a:endParaRPr lang="en-US"/>
          </a:p>
        </p:txBody>
      </p:sp>
      <p:sp>
        <p:nvSpPr>
          <p:cNvPr id="39996"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39997"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lstStyle/>
          <a:p>
            <a:endParaRPr lang="en-US"/>
          </a:p>
        </p:txBody>
      </p:sp>
      <p:sp>
        <p:nvSpPr>
          <p:cNvPr id="39998"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lstStyle/>
          <a:p>
            <a:endParaRPr lang="en-US"/>
          </a:p>
        </p:txBody>
      </p:sp>
      <p:sp>
        <p:nvSpPr>
          <p:cNvPr id="39999"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lstStyle/>
          <a:p>
            <a:endParaRPr lang="en-US"/>
          </a:p>
        </p:txBody>
      </p:sp>
      <p:sp>
        <p:nvSpPr>
          <p:cNvPr id="40000"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lstStyle/>
          <a:p>
            <a:endParaRPr lang="en-US"/>
          </a:p>
        </p:txBody>
      </p:sp>
      <p:sp>
        <p:nvSpPr>
          <p:cNvPr id="40001"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lstStyle/>
          <a:p>
            <a:endParaRPr lang="en-US"/>
          </a:p>
        </p:txBody>
      </p:sp>
      <p:sp>
        <p:nvSpPr>
          <p:cNvPr id="40002"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lstStyle/>
          <a:p>
            <a:endParaRPr lang="en-US"/>
          </a:p>
        </p:txBody>
      </p:sp>
      <p:sp>
        <p:nvSpPr>
          <p:cNvPr id="40003"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lstStyle/>
          <a:p>
            <a:endParaRPr lang="en-US"/>
          </a:p>
        </p:txBody>
      </p:sp>
      <p:sp>
        <p:nvSpPr>
          <p:cNvPr id="40004" name="Freeform 93"/>
          <p:cNvSpPr>
            <a:spLocks/>
          </p:cNvSpPr>
          <p:nvPr/>
        </p:nvSpPr>
        <p:spPr bwMode="auto">
          <a:xfrm>
            <a:off x="3429000" y="4648200"/>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endParaRPr lang="en-US"/>
          </a:p>
        </p:txBody>
      </p:sp>
      <p:sp>
        <p:nvSpPr>
          <p:cNvPr id="40005" name="Text Box 94"/>
          <p:cNvSpPr txBox="1">
            <a:spLocks noChangeArrowheads="1"/>
          </p:cNvSpPr>
          <p:nvPr/>
        </p:nvSpPr>
        <p:spPr bwMode="auto">
          <a:xfrm>
            <a:off x="6581775" y="4165600"/>
            <a:ext cx="312738" cy="400050"/>
          </a:xfrm>
          <a:prstGeom prst="rect">
            <a:avLst/>
          </a:prstGeom>
          <a:noFill/>
          <a:ln w="12700">
            <a:noFill/>
            <a:miter lim="800000"/>
            <a:headEnd/>
            <a:tailEnd/>
          </a:ln>
        </p:spPr>
        <p:txBody>
          <a:bodyPr wrap="none">
            <a:spAutoFit/>
          </a:bodyPr>
          <a:lstStyle/>
          <a:p>
            <a:r>
              <a:rPr lang="en-US" sz="2000">
                <a:solidFill>
                  <a:schemeClr val="accent2"/>
                </a:solidFill>
              </a:rPr>
              <a:t>z</a:t>
            </a:r>
            <a:endParaRPr lang="en-US" sz="2000"/>
          </a:p>
        </p:txBody>
      </p:sp>
      <p:sp>
        <p:nvSpPr>
          <p:cNvPr id="40006" name="Freeform 95"/>
          <p:cNvSpPr>
            <a:spLocks/>
          </p:cNvSpPr>
          <p:nvPr/>
        </p:nvSpPr>
        <p:spPr bwMode="auto">
          <a:xfrm>
            <a:off x="6477000" y="3328988"/>
            <a:ext cx="228600" cy="914400"/>
          </a:xfrm>
          <a:custGeom>
            <a:avLst/>
            <a:gdLst>
              <a:gd name="T0" fmla="*/ 362902500 w 144"/>
              <a:gd name="T1" fmla="*/ 1451610000 h 576"/>
              <a:gd name="T2" fmla="*/ 362902500 w 144"/>
              <a:gd name="T3" fmla="*/ 967740000 h 576"/>
              <a:gd name="T4" fmla="*/ 0 w 144"/>
              <a:gd name="T5" fmla="*/ 9677400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tx1"/>
            </a:solidFill>
            <a:round/>
            <a:headEnd/>
            <a:tailEnd type="triangle" w="med" len="med"/>
          </a:ln>
        </p:spPr>
        <p:txBody>
          <a:bodyPr wrap="none" anchor="ctr"/>
          <a:lstStyle/>
          <a:p>
            <a:endParaRPr lang="en-US"/>
          </a:p>
        </p:txBody>
      </p:sp>
      <p:sp>
        <p:nvSpPr>
          <p:cNvPr id="40007" name="Rectangle 96"/>
          <p:cNvSpPr>
            <a:spLocks noChangeArrowheads="1"/>
          </p:cNvSpPr>
          <p:nvPr/>
        </p:nvSpPr>
        <p:spPr bwMode="auto">
          <a:xfrm>
            <a:off x="6019800" y="2959100"/>
            <a:ext cx="666750" cy="396875"/>
          </a:xfrm>
          <a:prstGeom prst="rect">
            <a:avLst/>
          </a:prstGeom>
          <a:noFill/>
          <a:ln w="12700">
            <a:noFill/>
            <a:miter lim="800000"/>
            <a:headEnd/>
            <a:tailEnd/>
          </a:ln>
        </p:spPr>
        <p:txBody>
          <a:bodyPr wrap="none" lIns="90488" tIns="44450" rIns="90488" bIns="44450">
            <a:spAutoFit/>
          </a:bodyPr>
          <a:lstStyle/>
          <a:p>
            <a:r>
              <a:rPr lang="en-US" sz="2000" u="sng">
                <a:latin typeface="Times" charset="0"/>
              </a:rPr>
              <a:t>Zero</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190500" y="47625"/>
            <a:ext cx="9763125" cy="474663"/>
          </a:xfrm>
        </p:spPr>
        <p:txBody>
          <a:bodyPr>
            <a:noAutofit/>
          </a:bodyPr>
          <a:lstStyle/>
          <a:p>
            <a:r>
              <a:rPr lang="en-US" sz="3600" dirty="0" smtClean="0">
                <a:ea typeface="ＭＳ Ｐゴシック" pitchFamily="34" charset="-128"/>
              </a:rPr>
              <a:t>Putting it All Together</a:t>
            </a:r>
            <a:r>
              <a:rPr lang="en-US" sz="3600" dirty="0" smtClean="0">
                <a:ea typeface="ＭＳ Ｐゴシック" pitchFamily="34" charset="-128"/>
              </a:rPr>
              <a:t>: A </a:t>
            </a:r>
            <a:r>
              <a:rPr lang="en-US" sz="3600" dirty="0" smtClean="0">
                <a:ea typeface="ＭＳ Ｐゴシック" pitchFamily="34" charset="-128"/>
              </a:rPr>
              <a:t>Single Cycle </a:t>
            </a:r>
            <a:r>
              <a:rPr lang="en-US" sz="3600" dirty="0" err="1" smtClean="0">
                <a:ea typeface="ＭＳ Ｐゴシック" pitchFamily="34" charset="-128"/>
              </a:rPr>
              <a:t>Datapath</a:t>
            </a:r>
            <a:endParaRPr lang="en-US" sz="3600" dirty="0" smtClean="0">
              <a:ea typeface="ＭＳ Ｐゴシック" pitchFamily="34" charset="-128"/>
            </a:endParaRPr>
          </a:p>
        </p:txBody>
      </p:sp>
      <p:sp>
        <p:nvSpPr>
          <p:cNvPr id="41987" name="Rectangle 3"/>
          <p:cNvSpPr>
            <a:spLocks noChangeArrowheads="1"/>
          </p:cNvSpPr>
          <p:nvPr/>
        </p:nvSpPr>
        <p:spPr bwMode="auto">
          <a:xfrm rot="10800000" flipV="1">
            <a:off x="76200" y="6019800"/>
            <a:ext cx="90011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41988" name="Rectangle 4"/>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1989" name="Rectangle 5"/>
          <p:cNvSpPr>
            <a:spLocks noChangeArrowheads="1"/>
          </p:cNvSpPr>
          <p:nvPr/>
        </p:nvSpPr>
        <p:spPr bwMode="auto">
          <a:xfrm>
            <a:off x="6046788" y="2273300"/>
            <a:ext cx="1039812" cy="393700"/>
          </a:xfrm>
          <a:prstGeom prst="rect">
            <a:avLst/>
          </a:prstGeom>
          <a:noFill/>
          <a:ln w="12700">
            <a:noFill/>
            <a:miter lim="800000"/>
            <a:headEnd/>
            <a:tailEnd/>
          </a:ln>
        </p:spPr>
        <p:txBody>
          <a:bodyPr lIns="90488" tIns="44450" rIns="90488" bIns="44450">
            <a:spAutoFit/>
          </a:bodyPr>
          <a:lstStyle/>
          <a:p>
            <a:r>
              <a:rPr lang="en-US" sz="2000" u="sng">
                <a:latin typeface="Times" charset="0"/>
              </a:rPr>
              <a:t>ALUctr</a:t>
            </a:r>
          </a:p>
        </p:txBody>
      </p:sp>
      <p:sp>
        <p:nvSpPr>
          <p:cNvPr id="41990" name="Rectangle 6"/>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41991" name="Rectangle 7"/>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busW</a:t>
            </a:r>
          </a:p>
        </p:txBody>
      </p:sp>
      <p:sp>
        <p:nvSpPr>
          <p:cNvPr id="41992" name="Rectangle 8"/>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RegWr</a:t>
            </a:r>
          </a:p>
        </p:txBody>
      </p:sp>
      <p:sp>
        <p:nvSpPr>
          <p:cNvPr id="41993" name="Line 9"/>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lstStyle/>
          <a:p>
            <a:endParaRPr lang="en-US"/>
          </a:p>
        </p:txBody>
      </p:sp>
      <p:sp>
        <p:nvSpPr>
          <p:cNvPr id="41994" name="Rectangle 10"/>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1995" name="Line 11"/>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lstStyle/>
          <a:p>
            <a:endParaRPr lang="en-US"/>
          </a:p>
        </p:txBody>
      </p:sp>
      <p:sp>
        <p:nvSpPr>
          <p:cNvPr id="41996" name="Rectangle 12"/>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1997" name="Rectangle 13"/>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busA</a:t>
            </a:r>
          </a:p>
        </p:txBody>
      </p:sp>
      <p:sp>
        <p:nvSpPr>
          <p:cNvPr id="41998" name="Line 14"/>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lstStyle/>
          <a:p>
            <a:endParaRPr lang="en-US"/>
          </a:p>
        </p:txBody>
      </p:sp>
      <p:sp>
        <p:nvSpPr>
          <p:cNvPr id="41999" name="Rectangle 15"/>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2000" name="Rectangle 16"/>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busB</a:t>
            </a:r>
          </a:p>
        </p:txBody>
      </p:sp>
      <p:sp>
        <p:nvSpPr>
          <p:cNvPr id="42001" name="Line 17"/>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lstStyle/>
          <a:p>
            <a:endParaRPr lang="en-US"/>
          </a:p>
        </p:txBody>
      </p:sp>
      <p:sp>
        <p:nvSpPr>
          <p:cNvPr id="42002" name="Line 18"/>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lstStyle/>
          <a:p>
            <a:endParaRPr lang="en-US"/>
          </a:p>
        </p:txBody>
      </p:sp>
      <p:sp>
        <p:nvSpPr>
          <p:cNvPr id="42003" name="Rectangle 19"/>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42004" name="Line 20"/>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lstStyle/>
          <a:p>
            <a:endParaRPr lang="en-US"/>
          </a:p>
        </p:txBody>
      </p:sp>
      <p:sp>
        <p:nvSpPr>
          <p:cNvPr id="42005" name="Rectangle 21"/>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42006" name="Rectangle 22"/>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Rw</a:t>
            </a:r>
          </a:p>
        </p:txBody>
      </p:sp>
      <p:sp>
        <p:nvSpPr>
          <p:cNvPr id="42007" name="Rectangle 23"/>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Ra</a:t>
            </a:r>
          </a:p>
        </p:txBody>
      </p:sp>
      <p:sp>
        <p:nvSpPr>
          <p:cNvPr id="42008" name="Rectangle 24"/>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Rb</a:t>
            </a:r>
          </a:p>
        </p:txBody>
      </p:sp>
      <p:sp>
        <p:nvSpPr>
          <p:cNvPr id="42009" name="Rectangle 25"/>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RegFile</a:t>
            </a:r>
          </a:p>
        </p:txBody>
      </p:sp>
      <p:sp>
        <p:nvSpPr>
          <p:cNvPr id="42010" name="Rectangle 26"/>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Rs</a:t>
            </a:r>
          </a:p>
        </p:txBody>
      </p:sp>
      <p:sp>
        <p:nvSpPr>
          <p:cNvPr id="42011" name="Rectangle 27"/>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Rt</a:t>
            </a:r>
          </a:p>
        </p:txBody>
      </p:sp>
      <p:sp>
        <p:nvSpPr>
          <p:cNvPr id="42012" name="Rectangle 28"/>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spAutoFit/>
          </a:bodyPr>
          <a:lstStyle/>
          <a:p>
            <a:pPr algn="ctr"/>
            <a:r>
              <a:rPr lang="en-US" sz="1800">
                <a:solidFill>
                  <a:schemeClr val="tx1"/>
                </a:solidFill>
                <a:latin typeface="Times" charset="0"/>
              </a:rPr>
              <a:t>Rt</a:t>
            </a:r>
          </a:p>
        </p:txBody>
      </p:sp>
      <p:sp>
        <p:nvSpPr>
          <p:cNvPr id="42013" name="Rectangle 29"/>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spAutoFit/>
          </a:bodyPr>
          <a:lstStyle/>
          <a:p>
            <a:r>
              <a:rPr lang="en-US" sz="1800">
                <a:solidFill>
                  <a:schemeClr val="tx1"/>
                </a:solidFill>
                <a:latin typeface="Times" charset="0"/>
              </a:rPr>
              <a:t>Rd</a:t>
            </a:r>
          </a:p>
        </p:txBody>
      </p:sp>
      <p:sp>
        <p:nvSpPr>
          <p:cNvPr id="42014" name="Rectangle 30"/>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RegDst</a:t>
            </a:r>
          </a:p>
        </p:txBody>
      </p:sp>
      <p:grpSp>
        <p:nvGrpSpPr>
          <p:cNvPr id="2" name="Group 31"/>
          <p:cNvGrpSpPr>
            <a:grpSpLocks/>
          </p:cNvGrpSpPr>
          <p:nvPr/>
        </p:nvGrpSpPr>
        <p:grpSpPr bwMode="auto">
          <a:xfrm>
            <a:off x="4521200" y="4894263"/>
            <a:ext cx="376238" cy="1082675"/>
            <a:chOff x="2848" y="3083"/>
            <a:chExt cx="237" cy="682"/>
          </a:xfrm>
        </p:grpSpPr>
        <p:sp>
          <p:nvSpPr>
            <p:cNvPr id="42136"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endParaRPr lang="en-US"/>
            </a:p>
          </p:txBody>
        </p:sp>
        <p:sp>
          <p:nvSpPr>
            <p:cNvPr id="42137"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2016" name="Rectangle 34"/>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2017" name="Line 35"/>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lstStyle/>
          <a:p>
            <a:endParaRPr lang="en-US"/>
          </a:p>
        </p:txBody>
      </p:sp>
      <p:sp>
        <p:nvSpPr>
          <p:cNvPr id="42018" name="Line 36"/>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lstStyle/>
          <a:p>
            <a:endParaRPr lang="en-US"/>
          </a:p>
        </p:txBody>
      </p:sp>
      <p:sp>
        <p:nvSpPr>
          <p:cNvPr id="42019" name="Rectangle 37"/>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16</a:t>
            </a:r>
          </a:p>
        </p:txBody>
      </p:sp>
      <p:sp>
        <p:nvSpPr>
          <p:cNvPr id="42020" name="Rectangle 38"/>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42021" name="Rectangle 39"/>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ALUSrc</a:t>
            </a:r>
          </a:p>
        </p:txBody>
      </p:sp>
      <p:sp>
        <p:nvSpPr>
          <p:cNvPr id="42022" name="Rectangle 40"/>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ExtOp</a:t>
            </a:r>
          </a:p>
        </p:txBody>
      </p:sp>
      <p:sp>
        <p:nvSpPr>
          <p:cNvPr id="42023" name="Line 41"/>
          <p:cNvSpPr>
            <a:spLocks noChangeShapeType="1"/>
          </p:cNvSpPr>
          <p:nvPr/>
        </p:nvSpPr>
        <p:spPr bwMode="auto">
          <a:xfrm flipV="1">
            <a:off x="8610600" y="2667000"/>
            <a:ext cx="0" cy="1482725"/>
          </a:xfrm>
          <a:prstGeom prst="line">
            <a:avLst/>
          </a:prstGeom>
          <a:noFill/>
          <a:ln w="19050">
            <a:solidFill>
              <a:schemeClr val="tx1"/>
            </a:solidFill>
            <a:round/>
            <a:headEnd type="triangle" w="med" len="med"/>
            <a:tailEnd/>
          </a:ln>
        </p:spPr>
        <p:txBody>
          <a:bodyPr wrap="none" anchor="ctr"/>
          <a:lstStyle/>
          <a:p>
            <a:endParaRPr lang="en-US"/>
          </a:p>
        </p:txBody>
      </p:sp>
      <p:sp>
        <p:nvSpPr>
          <p:cNvPr id="42024" name="Rectangle 42"/>
          <p:cNvSpPr>
            <a:spLocks noChangeArrowheads="1"/>
          </p:cNvSpPr>
          <p:nvPr/>
        </p:nvSpPr>
        <p:spPr bwMode="auto">
          <a:xfrm>
            <a:off x="7696200" y="2209800"/>
            <a:ext cx="1323975"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MemtoReg</a:t>
            </a:r>
          </a:p>
        </p:txBody>
      </p:sp>
      <p:sp>
        <p:nvSpPr>
          <p:cNvPr id="42025" name="Rectangle 43"/>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42026" name="Rectangle 44"/>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Data In</a:t>
            </a:r>
          </a:p>
        </p:txBody>
      </p:sp>
      <p:sp>
        <p:nvSpPr>
          <p:cNvPr id="42027" name="Line 45"/>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lstStyle/>
          <a:p>
            <a:endParaRPr lang="en-US"/>
          </a:p>
        </p:txBody>
      </p:sp>
      <p:sp>
        <p:nvSpPr>
          <p:cNvPr id="42028" name="Rectangle 46"/>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32</a:t>
            </a:r>
          </a:p>
        </p:txBody>
      </p:sp>
      <p:sp>
        <p:nvSpPr>
          <p:cNvPr id="42029" name="Line 47"/>
          <p:cNvSpPr>
            <a:spLocks noChangeShapeType="1"/>
          </p:cNvSpPr>
          <p:nvPr/>
        </p:nvSpPr>
        <p:spPr bwMode="auto">
          <a:xfrm flipV="1">
            <a:off x="7302500" y="3048000"/>
            <a:ext cx="12700" cy="1846263"/>
          </a:xfrm>
          <a:prstGeom prst="line">
            <a:avLst/>
          </a:prstGeom>
          <a:noFill/>
          <a:ln w="19050">
            <a:solidFill>
              <a:schemeClr val="tx1"/>
            </a:solidFill>
            <a:round/>
            <a:headEnd type="triangle" w="med" len="med"/>
            <a:tailEnd/>
          </a:ln>
        </p:spPr>
        <p:txBody>
          <a:bodyPr wrap="none" anchor="ctr"/>
          <a:lstStyle/>
          <a:p>
            <a:endParaRPr lang="en-US"/>
          </a:p>
        </p:txBody>
      </p:sp>
      <p:sp>
        <p:nvSpPr>
          <p:cNvPr id="42030" name="Rectangle 48"/>
          <p:cNvSpPr>
            <a:spLocks noChangeArrowheads="1"/>
          </p:cNvSpPr>
          <p:nvPr/>
        </p:nvSpPr>
        <p:spPr bwMode="auto">
          <a:xfrm>
            <a:off x="6858000" y="2590800"/>
            <a:ext cx="1041400"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MemWr</a:t>
            </a:r>
          </a:p>
        </p:txBody>
      </p:sp>
      <p:sp>
        <p:nvSpPr>
          <p:cNvPr id="42031" name="Rectangle 49"/>
          <p:cNvSpPr>
            <a:spLocks noChangeArrowheads="1"/>
          </p:cNvSpPr>
          <p:nvPr/>
        </p:nvSpPr>
        <p:spPr bwMode="auto">
          <a:xfrm>
            <a:off x="4976813" y="2306638"/>
            <a:ext cx="666750" cy="396875"/>
          </a:xfrm>
          <a:prstGeom prst="rect">
            <a:avLst/>
          </a:prstGeom>
          <a:noFill/>
          <a:ln w="12700">
            <a:noFill/>
            <a:miter lim="800000"/>
            <a:headEnd/>
            <a:tailEnd/>
          </a:ln>
        </p:spPr>
        <p:txBody>
          <a:bodyPr wrap="none" lIns="90488" tIns="44450" rIns="90488" bIns="44450">
            <a:spAutoFit/>
          </a:bodyPr>
          <a:lstStyle/>
          <a:p>
            <a:r>
              <a:rPr lang="en-US" sz="2000">
                <a:latin typeface="Times" charset="0"/>
              </a:rPr>
              <a:t>Zero</a:t>
            </a:r>
          </a:p>
        </p:txBody>
      </p:sp>
      <p:sp>
        <p:nvSpPr>
          <p:cNvPr id="42032" name="Line 50"/>
          <p:cNvSpPr>
            <a:spLocks noChangeShapeType="1"/>
          </p:cNvSpPr>
          <p:nvPr/>
        </p:nvSpPr>
        <p:spPr bwMode="auto">
          <a:xfrm>
            <a:off x="3092450" y="901700"/>
            <a:ext cx="2489200" cy="0"/>
          </a:xfrm>
          <a:prstGeom prst="line">
            <a:avLst/>
          </a:prstGeom>
          <a:noFill/>
          <a:ln w="25400">
            <a:solidFill>
              <a:schemeClr val="tx1"/>
            </a:solidFill>
            <a:round/>
            <a:headEnd/>
            <a:tailEnd type="triangle" w="med" len="sm"/>
          </a:ln>
        </p:spPr>
        <p:txBody>
          <a:bodyPr wrap="none" anchor="ctr"/>
          <a:lstStyle/>
          <a:p>
            <a:endParaRPr lang="en-US"/>
          </a:p>
        </p:txBody>
      </p:sp>
      <p:sp>
        <p:nvSpPr>
          <p:cNvPr id="42033" name="Rectangle 51"/>
          <p:cNvSpPr>
            <a:spLocks noChangeArrowheads="1"/>
          </p:cNvSpPr>
          <p:nvPr/>
        </p:nvSpPr>
        <p:spPr bwMode="auto">
          <a:xfrm>
            <a:off x="5562600" y="685800"/>
            <a:ext cx="201930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Instruction&lt;31:0&gt;</a:t>
            </a:r>
          </a:p>
        </p:txBody>
      </p:sp>
      <p:sp>
        <p:nvSpPr>
          <p:cNvPr id="42034" name="Line 52"/>
          <p:cNvSpPr>
            <a:spLocks noChangeShapeType="1"/>
          </p:cNvSpPr>
          <p:nvPr/>
        </p:nvSpPr>
        <p:spPr bwMode="auto">
          <a:xfrm>
            <a:off x="3429000" y="914400"/>
            <a:ext cx="0" cy="889000"/>
          </a:xfrm>
          <a:prstGeom prst="line">
            <a:avLst/>
          </a:prstGeom>
          <a:noFill/>
          <a:ln w="25400">
            <a:solidFill>
              <a:schemeClr val="tx1"/>
            </a:solidFill>
            <a:round/>
            <a:headEnd/>
            <a:tailEnd type="triangle" w="med" len="med"/>
          </a:ln>
        </p:spPr>
        <p:txBody>
          <a:bodyPr wrap="none" anchor="ctr"/>
          <a:lstStyle/>
          <a:p>
            <a:endParaRPr lang="en-US"/>
          </a:p>
        </p:txBody>
      </p:sp>
      <p:sp>
        <p:nvSpPr>
          <p:cNvPr id="42035" name="Rectangle 53"/>
          <p:cNvSpPr>
            <a:spLocks noChangeArrowheads="1"/>
          </p:cNvSpPr>
          <p:nvPr/>
        </p:nvSpPr>
        <p:spPr bwMode="auto">
          <a:xfrm rot="5400000">
            <a:off x="3064669" y="1181894"/>
            <a:ext cx="1046162"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&lt;21:25&gt;</a:t>
            </a:r>
          </a:p>
        </p:txBody>
      </p:sp>
      <p:sp>
        <p:nvSpPr>
          <p:cNvPr id="42036" name="Rectangle 54"/>
          <p:cNvSpPr>
            <a:spLocks noChangeArrowheads="1"/>
          </p:cNvSpPr>
          <p:nvPr/>
        </p:nvSpPr>
        <p:spPr bwMode="auto">
          <a:xfrm rot="5400000">
            <a:off x="3598069" y="1181894"/>
            <a:ext cx="1046162"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&lt;16:20&gt;</a:t>
            </a:r>
          </a:p>
        </p:txBody>
      </p:sp>
      <p:sp>
        <p:nvSpPr>
          <p:cNvPr id="42037" name="Rectangle 55"/>
          <p:cNvSpPr>
            <a:spLocks noChangeArrowheads="1"/>
          </p:cNvSpPr>
          <p:nvPr/>
        </p:nvSpPr>
        <p:spPr bwMode="auto">
          <a:xfrm rot="5400000">
            <a:off x="4131469" y="1181894"/>
            <a:ext cx="1046162"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&lt;11:15&gt;</a:t>
            </a:r>
          </a:p>
        </p:txBody>
      </p:sp>
      <p:sp>
        <p:nvSpPr>
          <p:cNvPr id="42038" name="Rectangle 56"/>
          <p:cNvSpPr>
            <a:spLocks noChangeArrowheads="1"/>
          </p:cNvSpPr>
          <p:nvPr/>
        </p:nvSpPr>
        <p:spPr bwMode="auto">
          <a:xfrm rot="5400000">
            <a:off x="4677569" y="1169194"/>
            <a:ext cx="919162"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&lt;0:15&gt;</a:t>
            </a:r>
          </a:p>
        </p:txBody>
      </p:sp>
      <p:sp>
        <p:nvSpPr>
          <p:cNvPr id="42039" name="Line 57"/>
          <p:cNvSpPr>
            <a:spLocks noChangeShapeType="1"/>
          </p:cNvSpPr>
          <p:nvPr/>
        </p:nvSpPr>
        <p:spPr bwMode="auto">
          <a:xfrm>
            <a:off x="3962400" y="914400"/>
            <a:ext cx="0" cy="889000"/>
          </a:xfrm>
          <a:prstGeom prst="line">
            <a:avLst/>
          </a:prstGeom>
          <a:noFill/>
          <a:ln w="25400">
            <a:solidFill>
              <a:schemeClr val="tx1"/>
            </a:solidFill>
            <a:round/>
            <a:headEnd/>
            <a:tailEnd type="triangle" w="med" len="med"/>
          </a:ln>
        </p:spPr>
        <p:txBody>
          <a:bodyPr wrap="none" anchor="ctr"/>
          <a:lstStyle/>
          <a:p>
            <a:endParaRPr lang="en-US"/>
          </a:p>
        </p:txBody>
      </p:sp>
      <p:sp>
        <p:nvSpPr>
          <p:cNvPr id="42040" name="Line 58"/>
          <p:cNvSpPr>
            <a:spLocks noChangeShapeType="1"/>
          </p:cNvSpPr>
          <p:nvPr/>
        </p:nvSpPr>
        <p:spPr bwMode="auto">
          <a:xfrm>
            <a:off x="4495800" y="914400"/>
            <a:ext cx="0" cy="889000"/>
          </a:xfrm>
          <a:prstGeom prst="line">
            <a:avLst/>
          </a:prstGeom>
          <a:noFill/>
          <a:ln w="25400">
            <a:solidFill>
              <a:schemeClr val="tx1"/>
            </a:solidFill>
            <a:round/>
            <a:headEnd/>
            <a:tailEnd type="triangle" w="med" len="med"/>
          </a:ln>
        </p:spPr>
        <p:txBody>
          <a:bodyPr wrap="none" anchor="ctr"/>
          <a:lstStyle/>
          <a:p>
            <a:endParaRPr lang="en-US"/>
          </a:p>
        </p:txBody>
      </p:sp>
      <p:sp>
        <p:nvSpPr>
          <p:cNvPr id="42041" name="Line 59"/>
          <p:cNvSpPr>
            <a:spLocks noChangeShapeType="1"/>
          </p:cNvSpPr>
          <p:nvPr/>
        </p:nvSpPr>
        <p:spPr bwMode="auto">
          <a:xfrm>
            <a:off x="5029200" y="914400"/>
            <a:ext cx="0" cy="889000"/>
          </a:xfrm>
          <a:prstGeom prst="line">
            <a:avLst/>
          </a:prstGeom>
          <a:noFill/>
          <a:ln w="25400">
            <a:solidFill>
              <a:schemeClr val="tx1"/>
            </a:solidFill>
            <a:round/>
            <a:headEnd/>
            <a:tailEnd type="triangle" w="med" len="med"/>
          </a:ln>
        </p:spPr>
        <p:txBody>
          <a:bodyPr wrap="none" anchor="ctr"/>
          <a:lstStyle/>
          <a:p>
            <a:endParaRPr lang="en-US"/>
          </a:p>
        </p:txBody>
      </p:sp>
      <p:sp>
        <p:nvSpPr>
          <p:cNvPr id="42042" name="Rectangle 60"/>
          <p:cNvSpPr>
            <a:spLocks noChangeArrowheads="1"/>
          </p:cNvSpPr>
          <p:nvPr/>
        </p:nvSpPr>
        <p:spPr bwMode="auto">
          <a:xfrm>
            <a:off x="4786313" y="1739900"/>
            <a:ext cx="91440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Imm16</a:t>
            </a:r>
          </a:p>
        </p:txBody>
      </p:sp>
      <p:sp>
        <p:nvSpPr>
          <p:cNvPr id="42043" name="Rectangle 61"/>
          <p:cNvSpPr>
            <a:spLocks noChangeArrowheads="1"/>
          </p:cNvSpPr>
          <p:nvPr/>
        </p:nvSpPr>
        <p:spPr bwMode="auto">
          <a:xfrm>
            <a:off x="4252913" y="1739900"/>
            <a:ext cx="477837" cy="393700"/>
          </a:xfrm>
          <a:prstGeom prst="rect">
            <a:avLst/>
          </a:prstGeom>
          <a:noFill/>
          <a:ln w="12700">
            <a:noFill/>
            <a:miter lim="800000"/>
            <a:headEnd/>
            <a:tailEnd/>
          </a:ln>
        </p:spPr>
        <p:txBody>
          <a:bodyPr wrap="none" lIns="90488" tIns="44450" rIns="90488" bIns="44450">
            <a:spAutoFit/>
          </a:bodyPr>
          <a:lstStyle/>
          <a:p>
            <a:r>
              <a:rPr lang="en-US" sz="2000" dirty="0">
                <a:solidFill>
                  <a:schemeClr val="tx1"/>
                </a:solidFill>
                <a:latin typeface="Times" charset="0"/>
              </a:rPr>
              <a:t>Rd</a:t>
            </a:r>
          </a:p>
        </p:txBody>
      </p:sp>
      <p:sp>
        <p:nvSpPr>
          <p:cNvPr id="42044" name="Rectangle 62"/>
          <p:cNvSpPr>
            <a:spLocks noChangeArrowheads="1"/>
          </p:cNvSpPr>
          <p:nvPr/>
        </p:nvSpPr>
        <p:spPr bwMode="auto">
          <a:xfrm>
            <a:off x="3795713" y="1739900"/>
            <a:ext cx="420687"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Rt</a:t>
            </a:r>
          </a:p>
        </p:txBody>
      </p:sp>
      <p:sp>
        <p:nvSpPr>
          <p:cNvPr id="42045" name="Rectangle 63"/>
          <p:cNvSpPr>
            <a:spLocks noChangeArrowheads="1"/>
          </p:cNvSpPr>
          <p:nvPr/>
        </p:nvSpPr>
        <p:spPr bwMode="auto">
          <a:xfrm>
            <a:off x="3262313" y="1739900"/>
            <a:ext cx="449262"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Rs</a:t>
            </a:r>
          </a:p>
        </p:txBody>
      </p:sp>
      <p:sp>
        <p:nvSpPr>
          <p:cNvPr id="42046" name="Rectangle 64"/>
          <p:cNvSpPr>
            <a:spLocks noChangeArrowheads="1"/>
          </p:cNvSpPr>
          <p:nvPr/>
        </p:nvSpPr>
        <p:spPr bwMode="auto">
          <a:xfrm>
            <a:off x="1981200" y="5105400"/>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grpSp>
        <p:nvGrpSpPr>
          <p:cNvPr id="3" name="Group 65"/>
          <p:cNvGrpSpPr>
            <a:grpSpLocks/>
          </p:cNvGrpSpPr>
          <p:nvPr/>
        </p:nvGrpSpPr>
        <p:grpSpPr bwMode="auto">
          <a:xfrm>
            <a:off x="2057400" y="3711575"/>
            <a:ext cx="354013" cy="1266825"/>
            <a:chOff x="1326" y="2338"/>
            <a:chExt cx="223" cy="798"/>
          </a:xfrm>
        </p:grpSpPr>
        <p:sp>
          <p:nvSpPr>
            <p:cNvPr id="42132"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endParaRPr lang="en-US"/>
            </a:p>
          </p:txBody>
        </p:sp>
        <p:sp>
          <p:nvSpPr>
            <p:cNvPr id="42133"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PC</a:t>
              </a:r>
            </a:p>
          </p:txBody>
        </p:sp>
        <p:sp>
          <p:nvSpPr>
            <p:cNvPr id="42134"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00</a:t>
              </a:r>
            </a:p>
          </p:txBody>
        </p:sp>
        <p:sp>
          <p:nvSpPr>
            <p:cNvPr id="42135"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endParaRPr lang="en-US"/>
            </a:p>
          </p:txBody>
        </p:sp>
      </p:grpSp>
      <p:sp>
        <p:nvSpPr>
          <p:cNvPr id="42048" name="Rectangle 70"/>
          <p:cNvSpPr>
            <a:spLocks noChangeArrowheads="1"/>
          </p:cNvSpPr>
          <p:nvPr/>
        </p:nvSpPr>
        <p:spPr bwMode="auto">
          <a:xfrm>
            <a:off x="1449388" y="855663"/>
            <a:ext cx="239712" cy="369887"/>
          </a:xfrm>
          <a:prstGeom prst="rect">
            <a:avLst/>
          </a:prstGeom>
          <a:noFill/>
          <a:ln w="12700">
            <a:noFill/>
            <a:miter lim="800000"/>
            <a:headEnd/>
            <a:tailEnd/>
          </a:ln>
        </p:spPr>
        <p:txBody>
          <a:bodyPr wrap="none" anchor="ctr"/>
          <a:lstStyle/>
          <a:p>
            <a:endParaRPr lang="en-US"/>
          </a:p>
        </p:txBody>
      </p:sp>
      <p:sp>
        <p:nvSpPr>
          <p:cNvPr id="42049" name="Rectangle 71"/>
          <p:cNvSpPr>
            <a:spLocks noChangeArrowheads="1"/>
          </p:cNvSpPr>
          <p:nvPr/>
        </p:nvSpPr>
        <p:spPr bwMode="auto">
          <a:xfrm>
            <a:off x="1449388" y="1673225"/>
            <a:ext cx="239712" cy="369888"/>
          </a:xfrm>
          <a:prstGeom prst="rect">
            <a:avLst/>
          </a:prstGeom>
          <a:noFill/>
          <a:ln w="12700">
            <a:noFill/>
            <a:miter lim="800000"/>
            <a:headEnd/>
            <a:tailEnd/>
          </a:ln>
        </p:spPr>
        <p:txBody>
          <a:bodyPr wrap="none" anchor="ctr"/>
          <a:lstStyle/>
          <a:p>
            <a:endParaRPr lang="en-US"/>
          </a:p>
        </p:txBody>
      </p:sp>
      <p:sp>
        <p:nvSpPr>
          <p:cNvPr id="42050" name="Rectangle 72"/>
          <p:cNvSpPr>
            <a:spLocks noChangeArrowheads="1"/>
          </p:cNvSpPr>
          <p:nvPr/>
        </p:nvSpPr>
        <p:spPr bwMode="auto">
          <a:xfrm>
            <a:off x="430213" y="3124200"/>
            <a:ext cx="30797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4</a:t>
            </a:r>
          </a:p>
        </p:txBody>
      </p:sp>
      <p:sp>
        <p:nvSpPr>
          <p:cNvPr id="42051" name="Rectangle 73"/>
          <p:cNvSpPr>
            <a:spLocks noChangeArrowheads="1"/>
          </p:cNvSpPr>
          <p:nvPr/>
        </p:nvSpPr>
        <p:spPr bwMode="auto">
          <a:xfrm>
            <a:off x="1295400" y="2057400"/>
            <a:ext cx="1027113" cy="393700"/>
          </a:xfrm>
          <a:prstGeom prst="rect">
            <a:avLst/>
          </a:prstGeom>
          <a:noFill/>
          <a:ln w="12700">
            <a:noFill/>
            <a:miter lim="800000"/>
            <a:headEnd/>
            <a:tailEnd/>
          </a:ln>
        </p:spPr>
        <p:txBody>
          <a:bodyPr wrap="none" lIns="90488" tIns="44450" rIns="90488" bIns="44450">
            <a:spAutoFit/>
          </a:bodyPr>
          <a:lstStyle/>
          <a:p>
            <a:r>
              <a:rPr lang="en-US" sz="2000" u="sng">
                <a:latin typeface="Times" charset="0"/>
              </a:rPr>
              <a:t>nPC_sel</a:t>
            </a:r>
          </a:p>
        </p:txBody>
      </p:sp>
      <p:sp>
        <p:nvSpPr>
          <p:cNvPr id="42052" name="Line 74"/>
          <p:cNvSpPr>
            <a:spLocks noChangeShapeType="1"/>
          </p:cNvSpPr>
          <p:nvPr/>
        </p:nvSpPr>
        <p:spPr bwMode="auto">
          <a:xfrm>
            <a:off x="1801813" y="2444750"/>
            <a:ext cx="0" cy="1292225"/>
          </a:xfrm>
          <a:prstGeom prst="line">
            <a:avLst/>
          </a:prstGeom>
          <a:noFill/>
          <a:ln w="12700">
            <a:solidFill>
              <a:schemeClr val="tx1"/>
            </a:solidFill>
            <a:round/>
            <a:headEnd/>
            <a:tailEnd type="triangle" w="med" len="med"/>
          </a:ln>
        </p:spPr>
        <p:txBody>
          <a:bodyPr wrap="none" anchor="ctr"/>
          <a:lstStyle/>
          <a:p>
            <a:endParaRPr lang="en-US"/>
          </a:p>
        </p:txBody>
      </p:sp>
      <p:grpSp>
        <p:nvGrpSpPr>
          <p:cNvPr id="4" name="Group 75"/>
          <p:cNvGrpSpPr>
            <a:grpSpLocks/>
          </p:cNvGrpSpPr>
          <p:nvPr/>
        </p:nvGrpSpPr>
        <p:grpSpPr bwMode="auto">
          <a:xfrm>
            <a:off x="438150" y="4800600"/>
            <a:ext cx="363538" cy="1066800"/>
            <a:chOff x="239" y="3168"/>
            <a:chExt cx="229" cy="672"/>
          </a:xfrm>
        </p:grpSpPr>
        <p:sp>
          <p:nvSpPr>
            <p:cNvPr id="42130"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lstStyle/>
            <a:p>
              <a:endParaRPr lang="en-US"/>
            </a:p>
          </p:txBody>
        </p:sp>
        <p:sp>
          <p:nvSpPr>
            <p:cNvPr id="42131"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PC Ext</a:t>
              </a:r>
            </a:p>
          </p:txBody>
        </p:sp>
      </p:grpSp>
      <p:grpSp>
        <p:nvGrpSpPr>
          <p:cNvPr id="5" name="Group 78"/>
          <p:cNvGrpSpPr>
            <a:grpSpLocks/>
          </p:cNvGrpSpPr>
          <p:nvPr/>
        </p:nvGrpSpPr>
        <p:grpSpPr bwMode="auto">
          <a:xfrm>
            <a:off x="1974850" y="673100"/>
            <a:ext cx="1123950" cy="1092200"/>
            <a:chOff x="1244" y="424"/>
            <a:chExt cx="708" cy="688"/>
          </a:xfrm>
        </p:grpSpPr>
        <p:sp>
          <p:nvSpPr>
            <p:cNvPr id="42127"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lstStyle/>
            <a:p>
              <a:endParaRPr lang="en-US"/>
            </a:p>
          </p:txBody>
        </p:sp>
        <p:sp>
          <p:nvSpPr>
            <p:cNvPr id="42128"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Adr</a:t>
              </a:r>
            </a:p>
          </p:txBody>
        </p:sp>
        <p:sp>
          <p:nvSpPr>
            <p:cNvPr id="42129"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6" name="Group 82"/>
          <p:cNvGrpSpPr>
            <a:grpSpLocks/>
          </p:cNvGrpSpPr>
          <p:nvPr/>
        </p:nvGrpSpPr>
        <p:grpSpPr bwMode="auto">
          <a:xfrm>
            <a:off x="990600" y="3200400"/>
            <a:ext cx="381000" cy="1066800"/>
            <a:chOff x="432" y="912"/>
            <a:chExt cx="240" cy="672"/>
          </a:xfrm>
        </p:grpSpPr>
        <p:sp>
          <p:nvSpPr>
            <p:cNvPr id="42125"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Adder</a:t>
              </a:r>
            </a:p>
          </p:txBody>
        </p:sp>
        <p:sp>
          <p:nvSpPr>
            <p:cNvPr id="42126"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grpSp>
        <p:nvGrpSpPr>
          <p:cNvPr id="7" name="Group 85"/>
          <p:cNvGrpSpPr>
            <a:grpSpLocks/>
          </p:cNvGrpSpPr>
          <p:nvPr/>
        </p:nvGrpSpPr>
        <p:grpSpPr bwMode="auto">
          <a:xfrm>
            <a:off x="990600" y="4419600"/>
            <a:ext cx="381000" cy="1066800"/>
            <a:chOff x="432" y="912"/>
            <a:chExt cx="240" cy="672"/>
          </a:xfrm>
        </p:grpSpPr>
        <p:sp>
          <p:nvSpPr>
            <p:cNvPr id="42123"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Adder</a:t>
              </a:r>
            </a:p>
          </p:txBody>
        </p:sp>
        <p:sp>
          <p:nvSpPr>
            <p:cNvPr id="42124"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grpSp>
        <p:nvGrpSpPr>
          <p:cNvPr id="8" name="Group 88"/>
          <p:cNvGrpSpPr>
            <a:grpSpLocks/>
          </p:cNvGrpSpPr>
          <p:nvPr/>
        </p:nvGrpSpPr>
        <p:grpSpPr bwMode="auto">
          <a:xfrm>
            <a:off x="1600200" y="3657600"/>
            <a:ext cx="363538" cy="1447800"/>
            <a:chOff x="480" y="864"/>
            <a:chExt cx="229" cy="912"/>
          </a:xfrm>
        </p:grpSpPr>
        <p:sp>
          <p:nvSpPr>
            <p:cNvPr id="42121"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Mux</a:t>
              </a:r>
            </a:p>
          </p:txBody>
        </p:sp>
        <p:sp>
          <p:nvSpPr>
            <p:cNvPr id="42122"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endParaRPr lang="en-US"/>
            </a:p>
          </p:txBody>
        </p:sp>
      </p:grpSp>
      <p:sp>
        <p:nvSpPr>
          <p:cNvPr id="42058" name="Freeform 91"/>
          <p:cNvSpPr>
            <a:spLocks/>
          </p:cNvSpPr>
          <p:nvPr/>
        </p:nvSpPr>
        <p:spPr bwMode="auto">
          <a:xfrm>
            <a:off x="2362200" y="1676400"/>
            <a:ext cx="152400" cy="2743200"/>
          </a:xfrm>
          <a:custGeom>
            <a:avLst/>
            <a:gdLst>
              <a:gd name="T0" fmla="*/ 0 w 144"/>
              <a:gd name="T1" fmla="*/ 2147483647 h 1728"/>
              <a:gd name="T2" fmla="*/ 161290000 w 144"/>
              <a:gd name="T3" fmla="*/ 2147483647 h 1728"/>
              <a:gd name="T4" fmla="*/ 1612900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endParaRPr lang="en-US"/>
          </a:p>
        </p:txBody>
      </p:sp>
      <p:sp>
        <p:nvSpPr>
          <p:cNvPr id="42059" name="Freeform 92"/>
          <p:cNvSpPr>
            <a:spLocks/>
          </p:cNvSpPr>
          <p:nvPr/>
        </p:nvSpPr>
        <p:spPr bwMode="auto">
          <a:xfrm>
            <a:off x="304800" y="2895600"/>
            <a:ext cx="2209800" cy="1219200"/>
          </a:xfrm>
          <a:custGeom>
            <a:avLst/>
            <a:gdLst>
              <a:gd name="T0" fmla="*/ 2147483647 w 1440"/>
              <a:gd name="T1" fmla="*/ 0 h 768"/>
              <a:gd name="T2" fmla="*/ 0 w 1440"/>
              <a:gd name="T3" fmla="*/ 0 h 768"/>
              <a:gd name="T4" fmla="*/ 0 w 1440"/>
              <a:gd name="T5" fmla="*/ 1935480000 h 768"/>
              <a:gd name="T6" fmla="*/ 1017336675 w 1440"/>
              <a:gd name="T7" fmla="*/ 19354800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endParaRPr lang="en-US"/>
          </a:p>
        </p:txBody>
      </p:sp>
      <p:sp>
        <p:nvSpPr>
          <p:cNvPr id="42060" name="Line 93"/>
          <p:cNvSpPr>
            <a:spLocks noChangeShapeType="1"/>
          </p:cNvSpPr>
          <p:nvPr/>
        </p:nvSpPr>
        <p:spPr bwMode="auto">
          <a:xfrm>
            <a:off x="685800" y="33528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42061" name="Line 94"/>
          <p:cNvSpPr>
            <a:spLocks noChangeShapeType="1"/>
          </p:cNvSpPr>
          <p:nvPr/>
        </p:nvSpPr>
        <p:spPr bwMode="auto">
          <a:xfrm>
            <a:off x="1371600" y="38100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42062" name="Freeform 95"/>
          <p:cNvSpPr>
            <a:spLocks/>
          </p:cNvSpPr>
          <p:nvPr/>
        </p:nvSpPr>
        <p:spPr bwMode="auto">
          <a:xfrm>
            <a:off x="609600" y="3810000"/>
            <a:ext cx="838200" cy="762000"/>
          </a:xfrm>
          <a:custGeom>
            <a:avLst/>
            <a:gdLst>
              <a:gd name="T0" fmla="*/ 1330642500 w 528"/>
              <a:gd name="T1" fmla="*/ 0 h 480"/>
              <a:gd name="T2" fmla="*/ 1330642500 w 528"/>
              <a:gd name="T3" fmla="*/ 846772500 h 480"/>
              <a:gd name="T4" fmla="*/ 0 w 528"/>
              <a:gd name="T5" fmla="*/ 846772500 h 480"/>
              <a:gd name="T6" fmla="*/ 0 w 528"/>
              <a:gd name="T7" fmla="*/ 1209675000 h 480"/>
              <a:gd name="T8" fmla="*/ 604837500 w 528"/>
              <a:gd name="T9" fmla="*/ 1209675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endParaRPr lang="en-US"/>
          </a:p>
        </p:txBody>
      </p:sp>
      <p:sp>
        <p:nvSpPr>
          <p:cNvPr id="42063" name="Line 96"/>
          <p:cNvSpPr>
            <a:spLocks noChangeShapeType="1"/>
          </p:cNvSpPr>
          <p:nvPr/>
        </p:nvSpPr>
        <p:spPr bwMode="auto">
          <a:xfrm>
            <a:off x="762000" y="5334000"/>
            <a:ext cx="228600" cy="0"/>
          </a:xfrm>
          <a:prstGeom prst="line">
            <a:avLst/>
          </a:prstGeom>
          <a:noFill/>
          <a:ln w="19050">
            <a:solidFill>
              <a:schemeClr val="tx1"/>
            </a:solidFill>
            <a:round/>
            <a:headEnd/>
            <a:tailEnd type="triangle" w="med" len="med"/>
          </a:ln>
        </p:spPr>
        <p:txBody>
          <a:bodyPr wrap="none" anchor="ctr"/>
          <a:lstStyle/>
          <a:p>
            <a:endParaRPr lang="en-US"/>
          </a:p>
        </p:txBody>
      </p:sp>
      <p:sp>
        <p:nvSpPr>
          <p:cNvPr id="42064" name="Freeform 97"/>
          <p:cNvSpPr>
            <a:spLocks/>
          </p:cNvSpPr>
          <p:nvPr/>
        </p:nvSpPr>
        <p:spPr bwMode="auto">
          <a:xfrm>
            <a:off x="228600" y="5334000"/>
            <a:ext cx="228600" cy="685800"/>
          </a:xfrm>
          <a:custGeom>
            <a:avLst/>
            <a:gdLst>
              <a:gd name="T0" fmla="*/ 0 w 144"/>
              <a:gd name="T1" fmla="*/ 1088707500 h 432"/>
              <a:gd name="T2" fmla="*/ 0 w 144"/>
              <a:gd name="T3" fmla="*/ 0 h 432"/>
              <a:gd name="T4" fmla="*/ 3629025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endParaRPr lang="en-US"/>
          </a:p>
        </p:txBody>
      </p:sp>
      <p:sp>
        <p:nvSpPr>
          <p:cNvPr id="42065" name="Line 98"/>
          <p:cNvSpPr>
            <a:spLocks noChangeShapeType="1"/>
          </p:cNvSpPr>
          <p:nvPr/>
        </p:nvSpPr>
        <p:spPr bwMode="auto">
          <a:xfrm>
            <a:off x="1371600" y="4953000"/>
            <a:ext cx="304800" cy="1588"/>
          </a:xfrm>
          <a:prstGeom prst="line">
            <a:avLst/>
          </a:prstGeom>
          <a:noFill/>
          <a:ln w="19050">
            <a:solidFill>
              <a:schemeClr val="tx1"/>
            </a:solidFill>
            <a:round/>
            <a:headEnd/>
            <a:tailEnd type="triangle" w="med" len="med"/>
          </a:ln>
        </p:spPr>
        <p:txBody>
          <a:bodyPr wrap="none" anchor="ctr"/>
          <a:lstStyle/>
          <a:p>
            <a:endParaRPr lang="en-US"/>
          </a:p>
        </p:txBody>
      </p:sp>
      <p:sp>
        <p:nvSpPr>
          <p:cNvPr id="42066" name="Line 99"/>
          <p:cNvSpPr>
            <a:spLocks noChangeShapeType="1"/>
          </p:cNvSpPr>
          <p:nvPr/>
        </p:nvSpPr>
        <p:spPr bwMode="auto">
          <a:xfrm>
            <a:off x="1905000" y="4419600"/>
            <a:ext cx="228600" cy="0"/>
          </a:xfrm>
          <a:prstGeom prst="line">
            <a:avLst/>
          </a:prstGeom>
          <a:noFill/>
          <a:ln w="19050">
            <a:solidFill>
              <a:schemeClr val="tx1"/>
            </a:solidFill>
            <a:round/>
            <a:headEnd/>
            <a:tailEnd/>
          </a:ln>
        </p:spPr>
        <p:txBody>
          <a:bodyPr wrap="none" anchor="ctr"/>
          <a:lstStyle/>
          <a:p>
            <a:endParaRPr lang="en-US"/>
          </a:p>
        </p:txBody>
      </p:sp>
      <p:grpSp>
        <p:nvGrpSpPr>
          <p:cNvPr id="9" name="Group 100"/>
          <p:cNvGrpSpPr>
            <a:grpSpLocks/>
          </p:cNvGrpSpPr>
          <p:nvPr/>
        </p:nvGrpSpPr>
        <p:grpSpPr bwMode="auto">
          <a:xfrm>
            <a:off x="3200400" y="2714625"/>
            <a:ext cx="838200" cy="333375"/>
            <a:chOff x="2640" y="1422"/>
            <a:chExt cx="528" cy="210"/>
          </a:xfrm>
        </p:grpSpPr>
        <p:sp>
          <p:nvSpPr>
            <p:cNvPr id="42118"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42119"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42120"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endParaRPr lang="en-US"/>
            </a:p>
          </p:txBody>
        </p:sp>
      </p:grpSp>
      <p:sp>
        <p:nvSpPr>
          <p:cNvPr id="42068" name="Rectangle 104"/>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lstStyle/>
          <a:p>
            <a:endParaRPr lang="en-US"/>
          </a:p>
        </p:txBody>
      </p:sp>
      <p:grpSp>
        <p:nvGrpSpPr>
          <p:cNvPr id="10" name="Group 105"/>
          <p:cNvGrpSpPr>
            <a:grpSpLocks/>
          </p:cNvGrpSpPr>
          <p:nvPr/>
        </p:nvGrpSpPr>
        <p:grpSpPr bwMode="auto">
          <a:xfrm>
            <a:off x="5508625" y="4267200"/>
            <a:ext cx="358775" cy="1219200"/>
            <a:chOff x="3518" y="2640"/>
            <a:chExt cx="226" cy="768"/>
          </a:xfrm>
        </p:grpSpPr>
        <p:sp>
          <p:nvSpPr>
            <p:cNvPr id="42115"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42116"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42117"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endParaRPr lang="en-US"/>
            </a:p>
          </p:txBody>
        </p:sp>
      </p:grpSp>
      <p:grpSp>
        <p:nvGrpSpPr>
          <p:cNvPr id="11" name="Group 109"/>
          <p:cNvGrpSpPr>
            <a:grpSpLocks/>
          </p:cNvGrpSpPr>
          <p:nvPr/>
        </p:nvGrpSpPr>
        <p:grpSpPr bwMode="auto">
          <a:xfrm>
            <a:off x="6372225" y="3657600"/>
            <a:ext cx="485775" cy="1143000"/>
            <a:chOff x="4009" y="2304"/>
            <a:chExt cx="306" cy="720"/>
          </a:xfrm>
        </p:grpSpPr>
        <p:sp>
          <p:nvSpPr>
            <p:cNvPr id="42112" name="Rectangle 110"/>
            <p:cNvSpPr>
              <a:spLocks noChangeArrowheads="1"/>
            </p:cNvSpPr>
            <p:nvPr/>
          </p:nvSpPr>
          <p:spPr bwMode="auto">
            <a:xfrm>
              <a:off x="4009" y="2322"/>
              <a:ext cx="172" cy="212"/>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z</a:t>
              </a:r>
            </a:p>
          </p:txBody>
        </p:sp>
        <p:sp>
          <p:nvSpPr>
            <p:cNvPr id="42113"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ALU</a:t>
              </a:r>
            </a:p>
          </p:txBody>
        </p:sp>
        <p:sp>
          <p:nvSpPr>
            <p:cNvPr id="42114" name="Freeform 11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grpSp>
        <p:nvGrpSpPr>
          <p:cNvPr id="12" name="Group 113"/>
          <p:cNvGrpSpPr>
            <a:grpSpLocks/>
          </p:cNvGrpSpPr>
          <p:nvPr/>
        </p:nvGrpSpPr>
        <p:grpSpPr bwMode="auto">
          <a:xfrm>
            <a:off x="8404225" y="4038600"/>
            <a:ext cx="358775" cy="1600200"/>
            <a:chOff x="5294" y="2544"/>
            <a:chExt cx="226" cy="1008"/>
          </a:xfrm>
        </p:grpSpPr>
        <p:sp>
          <p:nvSpPr>
            <p:cNvPr id="42109"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0</a:t>
              </a:r>
            </a:p>
          </p:txBody>
        </p:sp>
        <p:sp>
          <p:nvSpPr>
            <p:cNvPr id="42110"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1</a:t>
              </a:r>
            </a:p>
          </p:txBody>
        </p:sp>
        <p:sp>
          <p:nvSpPr>
            <p:cNvPr id="42111"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endParaRPr lang="en-US"/>
            </a:p>
          </p:txBody>
        </p:sp>
      </p:grpSp>
      <p:grpSp>
        <p:nvGrpSpPr>
          <p:cNvPr id="13" name="Group 117"/>
          <p:cNvGrpSpPr>
            <a:grpSpLocks/>
          </p:cNvGrpSpPr>
          <p:nvPr/>
        </p:nvGrpSpPr>
        <p:grpSpPr bwMode="auto">
          <a:xfrm>
            <a:off x="6981825" y="4848225"/>
            <a:ext cx="1146175" cy="1181100"/>
            <a:chOff x="4398" y="3054"/>
            <a:chExt cx="722" cy="744"/>
          </a:xfrm>
        </p:grpSpPr>
        <p:sp>
          <p:nvSpPr>
            <p:cNvPr id="42103"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endParaRPr lang="en-US"/>
            </a:p>
          </p:txBody>
        </p:sp>
        <p:sp>
          <p:nvSpPr>
            <p:cNvPr id="42104"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WrEn</a:t>
              </a:r>
            </a:p>
          </p:txBody>
        </p:sp>
        <p:sp>
          <p:nvSpPr>
            <p:cNvPr id="42105"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Adr</a:t>
              </a:r>
            </a:p>
          </p:txBody>
        </p:sp>
        <p:sp>
          <p:nvSpPr>
            <p:cNvPr id="42106"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2107"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endParaRPr lang="en-US"/>
            </a:p>
          </p:txBody>
        </p:sp>
        <p:sp>
          <p:nvSpPr>
            <p:cNvPr id="42108"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endParaRPr lang="en-US"/>
            </a:p>
          </p:txBody>
        </p:sp>
      </p:grpSp>
      <p:sp>
        <p:nvSpPr>
          <p:cNvPr id="42073" name="Line 124"/>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lstStyle/>
          <a:p>
            <a:endParaRPr lang="en-US"/>
          </a:p>
        </p:txBody>
      </p:sp>
      <p:sp>
        <p:nvSpPr>
          <p:cNvPr id="42074" name="Line 125"/>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lstStyle/>
          <a:p>
            <a:endParaRPr lang="en-US"/>
          </a:p>
        </p:txBody>
      </p:sp>
      <p:sp>
        <p:nvSpPr>
          <p:cNvPr id="42075" name="Freeform 126"/>
          <p:cNvSpPr>
            <a:spLocks/>
          </p:cNvSpPr>
          <p:nvPr/>
        </p:nvSpPr>
        <p:spPr bwMode="auto">
          <a:xfrm>
            <a:off x="2895600" y="23622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endParaRPr lang="en-US"/>
          </a:p>
        </p:txBody>
      </p:sp>
      <p:sp>
        <p:nvSpPr>
          <p:cNvPr id="42076" name="Line 127"/>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lstStyle/>
          <a:p>
            <a:endParaRPr lang="en-US"/>
          </a:p>
        </p:txBody>
      </p:sp>
      <p:sp>
        <p:nvSpPr>
          <p:cNvPr id="42077" name="Line 128"/>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lstStyle/>
          <a:p>
            <a:endParaRPr lang="en-US"/>
          </a:p>
        </p:txBody>
      </p:sp>
      <p:sp>
        <p:nvSpPr>
          <p:cNvPr id="42078" name="Line 129"/>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lstStyle/>
          <a:p>
            <a:endParaRPr lang="en-US"/>
          </a:p>
        </p:txBody>
      </p:sp>
      <p:sp>
        <p:nvSpPr>
          <p:cNvPr id="42079" name="Line 130"/>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lstStyle/>
          <a:p>
            <a:endParaRPr lang="en-US"/>
          </a:p>
        </p:txBody>
      </p:sp>
      <p:sp>
        <p:nvSpPr>
          <p:cNvPr id="42080" name="Rectangle 131"/>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spAutoFit/>
          </a:bodyPr>
          <a:lstStyle/>
          <a:p>
            <a:r>
              <a:rPr lang="en-US" sz="1600">
                <a:solidFill>
                  <a:schemeClr val="tx1"/>
                </a:solidFill>
                <a:latin typeface="Times" charset="0"/>
              </a:rPr>
              <a:t>5</a:t>
            </a:r>
          </a:p>
        </p:txBody>
      </p:sp>
      <p:sp>
        <p:nvSpPr>
          <p:cNvPr id="42081" name="Line 132"/>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lstStyle/>
          <a:p>
            <a:endParaRPr lang="en-US"/>
          </a:p>
        </p:txBody>
      </p:sp>
      <p:sp>
        <p:nvSpPr>
          <p:cNvPr id="42082" name="Freeform 133"/>
          <p:cNvSpPr>
            <a:spLocks/>
          </p:cNvSpPr>
          <p:nvPr/>
        </p:nvSpPr>
        <p:spPr bwMode="auto">
          <a:xfrm>
            <a:off x="5410200" y="2635250"/>
            <a:ext cx="1066800" cy="1066800"/>
          </a:xfrm>
          <a:custGeom>
            <a:avLst/>
            <a:gdLst>
              <a:gd name="T0" fmla="*/ 1693545000 w 672"/>
              <a:gd name="T1" fmla="*/ 1693545000 h 672"/>
              <a:gd name="T2" fmla="*/ 1693545000 w 672"/>
              <a:gd name="T3" fmla="*/ 725805000 h 672"/>
              <a:gd name="T4" fmla="*/ 0 w 672"/>
              <a:gd name="T5" fmla="*/ 7258050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lstStyle/>
          <a:p>
            <a:endParaRPr lang="en-US"/>
          </a:p>
        </p:txBody>
      </p:sp>
      <p:sp>
        <p:nvSpPr>
          <p:cNvPr id="42083" name="Line 134"/>
          <p:cNvSpPr>
            <a:spLocks noChangeShapeType="1"/>
          </p:cNvSpPr>
          <p:nvPr/>
        </p:nvSpPr>
        <p:spPr bwMode="auto">
          <a:xfrm>
            <a:off x="6705600" y="2628900"/>
            <a:ext cx="0" cy="1219200"/>
          </a:xfrm>
          <a:prstGeom prst="line">
            <a:avLst/>
          </a:prstGeom>
          <a:noFill/>
          <a:ln w="19050">
            <a:solidFill>
              <a:schemeClr val="tx1"/>
            </a:solidFill>
            <a:round/>
            <a:headEnd/>
            <a:tailEnd type="triangle" w="med" len="med"/>
          </a:ln>
        </p:spPr>
        <p:txBody>
          <a:bodyPr wrap="none" anchor="ctr"/>
          <a:lstStyle/>
          <a:p>
            <a:endParaRPr lang="en-US"/>
          </a:p>
        </p:txBody>
      </p:sp>
      <p:sp>
        <p:nvSpPr>
          <p:cNvPr id="42084" name="Line 135"/>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lstStyle/>
          <a:p>
            <a:endParaRPr lang="en-US"/>
          </a:p>
        </p:txBody>
      </p:sp>
      <p:sp>
        <p:nvSpPr>
          <p:cNvPr id="42085" name="Line 136"/>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lstStyle/>
          <a:p>
            <a:endParaRPr lang="en-US"/>
          </a:p>
        </p:txBody>
      </p:sp>
      <p:sp>
        <p:nvSpPr>
          <p:cNvPr id="42086" name="Freeform 137"/>
          <p:cNvSpPr>
            <a:spLocks/>
          </p:cNvSpPr>
          <p:nvPr/>
        </p:nvSpPr>
        <p:spPr bwMode="auto">
          <a:xfrm>
            <a:off x="5181600" y="4495800"/>
            <a:ext cx="1828800" cy="609600"/>
          </a:xfrm>
          <a:custGeom>
            <a:avLst/>
            <a:gdLst>
              <a:gd name="T0" fmla="*/ 0 w 1152"/>
              <a:gd name="T1" fmla="*/ 0 h 288"/>
              <a:gd name="T2" fmla="*/ 0 w 1152"/>
              <a:gd name="T3" fmla="*/ 1290320000 h 288"/>
              <a:gd name="T4" fmla="*/ 2147483647 w 1152"/>
              <a:gd name="T5" fmla="*/ 12903200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endParaRPr lang="en-US"/>
          </a:p>
        </p:txBody>
      </p:sp>
      <p:sp>
        <p:nvSpPr>
          <p:cNvPr id="42087" name="Line 138"/>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42088" name="Line 139"/>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lstStyle/>
          <a:p>
            <a:endParaRPr lang="en-US"/>
          </a:p>
        </p:txBody>
      </p:sp>
      <p:sp>
        <p:nvSpPr>
          <p:cNvPr id="42089" name="Line 140"/>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lstStyle/>
          <a:p>
            <a:endParaRPr lang="en-US"/>
          </a:p>
        </p:txBody>
      </p:sp>
      <p:sp>
        <p:nvSpPr>
          <p:cNvPr id="42090" name="Line 141"/>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lstStyle/>
          <a:p>
            <a:endParaRPr lang="en-US"/>
          </a:p>
        </p:txBody>
      </p:sp>
      <p:sp>
        <p:nvSpPr>
          <p:cNvPr id="42091" name="Line 142"/>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lstStyle/>
          <a:p>
            <a:endParaRPr lang="en-US"/>
          </a:p>
        </p:txBody>
      </p:sp>
      <p:sp>
        <p:nvSpPr>
          <p:cNvPr id="42092" name="Line 143"/>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lstStyle/>
          <a:p>
            <a:endParaRPr lang="en-US"/>
          </a:p>
        </p:txBody>
      </p:sp>
      <p:sp>
        <p:nvSpPr>
          <p:cNvPr id="42093" name="Line 144"/>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lstStyle/>
          <a:p>
            <a:endParaRPr lang="en-US"/>
          </a:p>
        </p:txBody>
      </p:sp>
      <p:sp>
        <p:nvSpPr>
          <p:cNvPr id="42094" name="Line 145"/>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lstStyle/>
          <a:p>
            <a:endParaRPr lang="en-US"/>
          </a:p>
        </p:txBody>
      </p:sp>
      <p:sp>
        <p:nvSpPr>
          <p:cNvPr id="42095" name="Line 146"/>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lstStyle/>
          <a:p>
            <a:endParaRPr lang="en-US"/>
          </a:p>
        </p:txBody>
      </p:sp>
      <p:sp>
        <p:nvSpPr>
          <p:cNvPr id="42096" name="Line 147"/>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lstStyle/>
          <a:p>
            <a:endParaRPr lang="en-US"/>
          </a:p>
        </p:txBody>
      </p:sp>
      <p:sp>
        <p:nvSpPr>
          <p:cNvPr id="42097" name="Line 148"/>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lstStyle/>
          <a:p>
            <a:endParaRPr lang="en-US"/>
          </a:p>
        </p:txBody>
      </p:sp>
      <p:sp>
        <p:nvSpPr>
          <p:cNvPr id="42098" name="Freeform 149"/>
          <p:cNvSpPr>
            <a:spLocks/>
          </p:cNvSpPr>
          <p:nvPr/>
        </p:nvSpPr>
        <p:spPr bwMode="auto">
          <a:xfrm>
            <a:off x="2667000" y="4114800"/>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endParaRPr lang="en-US"/>
          </a:p>
        </p:txBody>
      </p:sp>
      <p:sp>
        <p:nvSpPr>
          <p:cNvPr id="42099" name="Line 150"/>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lstStyle/>
          <a:p>
            <a:endParaRPr lang="en-US"/>
          </a:p>
        </p:txBody>
      </p:sp>
      <p:sp>
        <p:nvSpPr>
          <p:cNvPr id="42100" name="Line 151"/>
          <p:cNvSpPr>
            <a:spLocks noChangeShapeType="1"/>
          </p:cNvSpPr>
          <p:nvPr/>
        </p:nvSpPr>
        <p:spPr bwMode="auto">
          <a:xfrm flipV="1">
            <a:off x="2165350" y="4813300"/>
            <a:ext cx="76200" cy="152400"/>
          </a:xfrm>
          <a:prstGeom prst="line">
            <a:avLst/>
          </a:prstGeom>
          <a:noFill/>
          <a:ln w="19050">
            <a:solidFill>
              <a:schemeClr val="tx1"/>
            </a:solidFill>
            <a:round/>
            <a:headEnd/>
            <a:tailEnd/>
          </a:ln>
        </p:spPr>
        <p:txBody>
          <a:bodyPr wrap="none" anchor="ctr"/>
          <a:lstStyle/>
          <a:p>
            <a:endParaRPr lang="en-US"/>
          </a:p>
        </p:txBody>
      </p:sp>
      <p:sp>
        <p:nvSpPr>
          <p:cNvPr id="42101" name="Line 152"/>
          <p:cNvSpPr>
            <a:spLocks noChangeShapeType="1"/>
          </p:cNvSpPr>
          <p:nvPr/>
        </p:nvSpPr>
        <p:spPr bwMode="auto">
          <a:xfrm>
            <a:off x="2241550" y="4813300"/>
            <a:ext cx="76200" cy="152400"/>
          </a:xfrm>
          <a:prstGeom prst="line">
            <a:avLst/>
          </a:prstGeom>
          <a:noFill/>
          <a:ln w="19050">
            <a:solidFill>
              <a:schemeClr val="tx1"/>
            </a:solidFill>
            <a:round/>
            <a:headEnd/>
            <a:tailEnd/>
          </a:ln>
        </p:spPr>
        <p:txBody>
          <a:bodyPr wrap="none" anchor="ctr"/>
          <a:lstStyle/>
          <a:p>
            <a:endParaRPr lang="en-US"/>
          </a:p>
        </p:txBody>
      </p:sp>
      <p:sp>
        <p:nvSpPr>
          <p:cNvPr id="42102" name="Line 153"/>
          <p:cNvSpPr>
            <a:spLocks noChangeShapeType="1"/>
          </p:cNvSpPr>
          <p:nvPr/>
        </p:nvSpPr>
        <p:spPr bwMode="auto">
          <a:xfrm>
            <a:off x="2241550" y="4978400"/>
            <a:ext cx="0" cy="152400"/>
          </a:xfrm>
          <a:prstGeom prst="line">
            <a:avLst/>
          </a:prstGeom>
          <a:noFill/>
          <a:ln w="19050">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95275" y="361950"/>
            <a:ext cx="8848725" cy="474663"/>
          </a:xfrm>
        </p:spPr>
        <p:txBody>
          <a:bodyPr>
            <a:normAutofit fontScale="90000"/>
          </a:bodyPr>
          <a:lstStyle/>
          <a:p>
            <a:r>
              <a:rPr lang="en-US" dirty="0" smtClean="0">
                <a:ea typeface="ＭＳ Ｐゴシック" pitchFamily="34" charset="-128"/>
              </a:rPr>
              <a:t>An Abstract View of the Implementation</a:t>
            </a:r>
          </a:p>
        </p:txBody>
      </p:sp>
      <p:sp>
        <p:nvSpPr>
          <p:cNvPr id="44035" name="Rectangle 3"/>
          <p:cNvSpPr>
            <a:spLocks noChangeArrowheads="1"/>
          </p:cNvSpPr>
          <p:nvPr/>
        </p:nvSpPr>
        <p:spPr bwMode="auto">
          <a:xfrm>
            <a:off x="8407400" y="3621088"/>
            <a:ext cx="660400" cy="6985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Data</a:t>
            </a:r>
          </a:p>
          <a:p>
            <a:r>
              <a:rPr lang="en-US" sz="2000">
                <a:solidFill>
                  <a:schemeClr val="tx1"/>
                </a:solidFill>
                <a:latin typeface="Times" charset="0"/>
              </a:rPr>
              <a:t>Out</a:t>
            </a:r>
          </a:p>
        </p:txBody>
      </p:sp>
      <p:sp>
        <p:nvSpPr>
          <p:cNvPr id="44036" name="AutoShape 4"/>
          <p:cNvSpPr>
            <a:spLocks noChangeArrowheads="1"/>
          </p:cNvSpPr>
          <p:nvPr/>
        </p:nvSpPr>
        <p:spPr bwMode="auto">
          <a:xfrm>
            <a:off x="254000" y="3368675"/>
            <a:ext cx="6223000" cy="2781300"/>
          </a:xfrm>
          <a:prstGeom prst="roundRect">
            <a:avLst>
              <a:gd name="adj" fmla="val 12495"/>
            </a:avLst>
          </a:prstGeom>
          <a:noFill/>
          <a:ln w="25400">
            <a:solidFill>
              <a:schemeClr val="accent2"/>
            </a:solidFill>
            <a:prstDash val="dash"/>
            <a:round/>
            <a:headEnd/>
            <a:tailEnd/>
          </a:ln>
        </p:spPr>
        <p:txBody>
          <a:bodyPr wrap="none" anchor="ctr"/>
          <a:lstStyle/>
          <a:p>
            <a:endParaRPr lang="en-US"/>
          </a:p>
        </p:txBody>
      </p:sp>
      <p:sp>
        <p:nvSpPr>
          <p:cNvPr id="44037" name="AutoShape 5"/>
          <p:cNvSpPr>
            <a:spLocks noChangeArrowheads="1"/>
          </p:cNvSpPr>
          <p:nvPr/>
        </p:nvSpPr>
        <p:spPr bwMode="auto">
          <a:xfrm>
            <a:off x="2527300" y="1463675"/>
            <a:ext cx="6146800" cy="1333500"/>
          </a:xfrm>
          <a:prstGeom prst="roundRect">
            <a:avLst>
              <a:gd name="adj" fmla="val 12495"/>
            </a:avLst>
          </a:prstGeom>
          <a:noFill/>
          <a:ln w="25400">
            <a:solidFill>
              <a:schemeClr val="accent2"/>
            </a:solidFill>
            <a:prstDash val="dash"/>
            <a:round/>
            <a:headEnd/>
            <a:tailEnd/>
          </a:ln>
        </p:spPr>
        <p:txBody>
          <a:bodyPr wrap="none" anchor="ctr"/>
          <a:lstStyle/>
          <a:p>
            <a:endParaRPr lang="en-US"/>
          </a:p>
        </p:txBody>
      </p:sp>
      <p:sp>
        <p:nvSpPr>
          <p:cNvPr id="44038" name="Line 6"/>
          <p:cNvSpPr>
            <a:spLocks noChangeShapeType="1"/>
          </p:cNvSpPr>
          <p:nvPr/>
        </p:nvSpPr>
        <p:spPr bwMode="auto">
          <a:xfrm>
            <a:off x="3941763" y="4748213"/>
            <a:ext cx="1117600" cy="0"/>
          </a:xfrm>
          <a:prstGeom prst="line">
            <a:avLst/>
          </a:prstGeom>
          <a:noFill/>
          <a:ln w="25400">
            <a:solidFill>
              <a:schemeClr val="tx1"/>
            </a:solidFill>
            <a:round/>
            <a:headEnd/>
            <a:tailEnd type="triangle" w="med" len="med"/>
          </a:ln>
        </p:spPr>
        <p:txBody>
          <a:bodyPr wrap="none" anchor="ctr"/>
          <a:lstStyle/>
          <a:p>
            <a:endParaRPr lang="en-US"/>
          </a:p>
        </p:txBody>
      </p:sp>
      <p:sp>
        <p:nvSpPr>
          <p:cNvPr id="44039" name="Rectangle 7"/>
          <p:cNvSpPr>
            <a:spLocks noChangeArrowheads="1"/>
          </p:cNvSpPr>
          <p:nvPr/>
        </p:nvSpPr>
        <p:spPr bwMode="auto">
          <a:xfrm>
            <a:off x="2590800" y="5083175"/>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44040" name="Rectangle 8"/>
          <p:cNvSpPr>
            <a:spLocks noChangeArrowheads="1"/>
          </p:cNvSpPr>
          <p:nvPr/>
        </p:nvSpPr>
        <p:spPr bwMode="auto">
          <a:xfrm>
            <a:off x="2590800" y="3679825"/>
            <a:ext cx="1298575" cy="1263650"/>
          </a:xfrm>
          <a:prstGeom prst="rect">
            <a:avLst/>
          </a:prstGeom>
          <a:noFill/>
          <a:ln w="50800">
            <a:solidFill>
              <a:schemeClr val="tx1"/>
            </a:solidFill>
            <a:miter lim="800000"/>
            <a:headEnd/>
            <a:tailEnd/>
          </a:ln>
        </p:spPr>
        <p:txBody>
          <a:bodyPr wrap="none" anchor="ctr"/>
          <a:lstStyle/>
          <a:p>
            <a:endParaRPr lang="en-US"/>
          </a:p>
        </p:txBody>
      </p:sp>
      <p:sp>
        <p:nvSpPr>
          <p:cNvPr id="44041" name="Line 9"/>
          <p:cNvSpPr>
            <a:spLocks noChangeShapeType="1"/>
          </p:cNvSpPr>
          <p:nvPr/>
        </p:nvSpPr>
        <p:spPr bwMode="auto">
          <a:xfrm>
            <a:off x="2786063" y="2697163"/>
            <a:ext cx="0" cy="977900"/>
          </a:xfrm>
          <a:prstGeom prst="line">
            <a:avLst/>
          </a:prstGeom>
          <a:noFill/>
          <a:ln w="12700">
            <a:solidFill>
              <a:schemeClr val="tx1"/>
            </a:solidFill>
            <a:round/>
            <a:headEnd/>
            <a:tailEnd type="triangle" w="med" len="med"/>
          </a:ln>
        </p:spPr>
        <p:txBody>
          <a:bodyPr wrap="none" anchor="ctr"/>
          <a:lstStyle/>
          <a:p>
            <a:endParaRPr lang="en-US"/>
          </a:p>
        </p:txBody>
      </p:sp>
      <p:sp>
        <p:nvSpPr>
          <p:cNvPr id="44042" name="Line 10"/>
          <p:cNvSpPr>
            <a:spLocks noChangeShapeType="1"/>
          </p:cNvSpPr>
          <p:nvPr/>
        </p:nvSpPr>
        <p:spPr bwMode="auto">
          <a:xfrm flipV="1">
            <a:off x="2716213" y="3098800"/>
            <a:ext cx="188912" cy="207963"/>
          </a:xfrm>
          <a:prstGeom prst="line">
            <a:avLst/>
          </a:prstGeom>
          <a:noFill/>
          <a:ln w="12700">
            <a:solidFill>
              <a:schemeClr val="tx1"/>
            </a:solidFill>
            <a:round/>
            <a:headEnd/>
            <a:tailEnd/>
          </a:ln>
        </p:spPr>
        <p:txBody>
          <a:bodyPr wrap="none" anchor="ctr"/>
          <a:lstStyle/>
          <a:p>
            <a:endParaRPr lang="en-US"/>
          </a:p>
        </p:txBody>
      </p:sp>
      <p:sp>
        <p:nvSpPr>
          <p:cNvPr id="44043" name="Rectangle 11"/>
          <p:cNvSpPr>
            <a:spLocks noChangeArrowheads="1"/>
          </p:cNvSpPr>
          <p:nvPr/>
        </p:nvSpPr>
        <p:spPr bwMode="auto">
          <a:xfrm>
            <a:off x="2566988" y="2952750"/>
            <a:ext cx="369887" cy="393700"/>
          </a:xfrm>
          <a:prstGeom prst="rect">
            <a:avLst/>
          </a:prstGeom>
          <a:noFill/>
          <a:ln w="12700">
            <a:noFill/>
            <a:miter lim="800000"/>
            <a:headEnd/>
            <a:tailEnd/>
          </a:ln>
        </p:spPr>
        <p:txBody>
          <a:bodyPr lIns="90488" tIns="44450" rIns="90488" bIns="44450">
            <a:spAutoFit/>
          </a:bodyPr>
          <a:lstStyle/>
          <a:p>
            <a:r>
              <a:rPr lang="en-US" sz="2000">
                <a:solidFill>
                  <a:schemeClr val="tx1"/>
                </a:solidFill>
                <a:latin typeface="Times" charset="0"/>
              </a:rPr>
              <a:t>5</a:t>
            </a:r>
          </a:p>
        </p:txBody>
      </p:sp>
      <p:sp>
        <p:nvSpPr>
          <p:cNvPr id="44044" name="Rectangle 12"/>
          <p:cNvSpPr>
            <a:spLocks noChangeArrowheads="1"/>
          </p:cNvSpPr>
          <p:nvPr/>
        </p:nvSpPr>
        <p:spPr bwMode="auto">
          <a:xfrm>
            <a:off x="2590800" y="3648075"/>
            <a:ext cx="53340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Rw</a:t>
            </a:r>
          </a:p>
        </p:txBody>
      </p:sp>
      <p:sp>
        <p:nvSpPr>
          <p:cNvPr id="44045" name="Rectangle 13"/>
          <p:cNvSpPr>
            <a:spLocks noChangeArrowheads="1"/>
          </p:cNvSpPr>
          <p:nvPr/>
        </p:nvSpPr>
        <p:spPr bwMode="auto">
          <a:xfrm>
            <a:off x="3014663" y="3648075"/>
            <a:ext cx="463550"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Ra</a:t>
            </a:r>
          </a:p>
        </p:txBody>
      </p:sp>
      <p:sp>
        <p:nvSpPr>
          <p:cNvPr id="44046" name="Rectangle 14"/>
          <p:cNvSpPr>
            <a:spLocks noChangeArrowheads="1"/>
          </p:cNvSpPr>
          <p:nvPr/>
        </p:nvSpPr>
        <p:spPr bwMode="auto">
          <a:xfrm>
            <a:off x="3441700" y="3648075"/>
            <a:ext cx="4778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Rb</a:t>
            </a:r>
          </a:p>
        </p:txBody>
      </p:sp>
      <p:sp>
        <p:nvSpPr>
          <p:cNvPr id="44047" name="Rectangle 15"/>
          <p:cNvSpPr>
            <a:spLocks noChangeArrowheads="1"/>
          </p:cNvSpPr>
          <p:nvPr/>
        </p:nvSpPr>
        <p:spPr bwMode="auto">
          <a:xfrm>
            <a:off x="2703513" y="4092575"/>
            <a:ext cx="1084262" cy="638175"/>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2000" b="1">
                <a:solidFill>
                  <a:schemeClr val="tx1"/>
                </a:solidFill>
                <a:latin typeface="Times" charset="0"/>
              </a:rPr>
              <a:t>Register</a:t>
            </a:r>
          </a:p>
          <a:p>
            <a:pPr algn="ctr">
              <a:lnSpc>
                <a:spcPct val="90000"/>
              </a:lnSpc>
            </a:pPr>
            <a:r>
              <a:rPr lang="en-US" sz="2000" b="1">
                <a:solidFill>
                  <a:schemeClr val="tx1"/>
                </a:solidFill>
                <a:latin typeface="Times" charset="0"/>
              </a:rPr>
              <a:t>File</a:t>
            </a:r>
          </a:p>
        </p:txBody>
      </p:sp>
      <p:sp>
        <p:nvSpPr>
          <p:cNvPr id="44048" name="Rectangle 16"/>
          <p:cNvSpPr>
            <a:spLocks noChangeArrowheads="1"/>
          </p:cNvSpPr>
          <p:nvPr/>
        </p:nvSpPr>
        <p:spPr bwMode="auto">
          <a:xfrm>
            <a:off x="2409825" y="2724150"/>
            <a:ext cx="477838" cy="393700"/>
          </a:xfrm>
          <a:prstGeom prst="rect">
            <a:avLst/>
          </a:prstGeom>
          <a:noFill/>
          <a:ln w="12700">
            <a:noFill/>
            <a:miter lim="800000"/>
            <a:headEnd/>
            <a:tailEnd/>
          </a:ln>
        </p:spPr>
        <p:txBody>
          <a:bodyPr wrap="none" lIns="90488" tIns="44450" rIns="90488" bIns="44450">
            <a:spAutoFit/>
          </a:bodyPr>
          <a:lstStyle/>
          <a:p>
            <a:r>
              <a:rPr lang="en-US" sz="2000">
                <a:latin typeface="Times" charset="0"/>
              </a:rPr>
              <a:t>Rd</a:t>
            </a:r>
          </a:p>
        </p:txBody>
      </p:sp>
      <p:sp>
        <p:nvSpPr>
          <p:cNvPr id="44049" name="Rectangle 17"/>
          <p:cNvSpPr>
            <a:spLocks noChangeArrowheads="1"/>
          </p:cNvSpPr>
          <p:nvPr/>
        </p:nvSpPr>
        <p:spPr bwMode="auto">
          <a:xfrm>
            <a:off x="6454775" y="4638675"/>
            <a:ext cx="784225" cy="638175"/>
          </a:xfrm>
          <a:prstGeom prst="rect">
            <a:avLst/>
          </a:prstGeom>
          <a:noFill/>
          <a:ln w="12700">
            <a:noFill/>
            <a:miter lim="800000"/>
            <a:headEnd/>
            <a:tailEnd/>
          </a:ln>
        </p:spPr>
        <p:txBody>
          <a:bodyPr lIns="90488" tIns="44450" rIns="90488" bIns="44450">
            <a:spAutoFit/>
          </a:bodyPr>
          <a:lstStyle/>
          <a:p>
            <a:pPr algn="ctr">
              <a:lnSpc>
                <a:spcPct val="90000"/>
              </a:lnSpc>
            </a:pPr>
            <a:r>
              <a:rPr lang="en-US" sz="2000">
                <a:solidFill>
                  <a:schemeClr val="tx1"/>
                </a:solidFill>
                <a:latin typeface="Times" charset="0"/>
              </a:rPr>
              <a:t>Data In</a:t>
            </a:r>
          </a:p>
        </p:txBody>
      </p:sp>
      <p:sp>
        <p:nvSpPr>
          <p:cNvPr id="44050" name="Rectangle 18"/>
          <p:cNvSpPr>
            <a:spLocks noChangeArrowheads="1"/>
          </p:cNvSpPr>
          <p:nvPr/>
        </p:nvSpPr>
        <p:spPr bwMode="auto">
          <a:xfrm>
            <a:off x="7188200" y="3783013"/>
            <a:ext cx="1201738" cy="1087437"/>
          </a:xfrm>
          <a:prstGeom prst="rect">
            <a:avLst/>
          </a:prstGeom>
          <a:noFill/>
          <a:ln w="50800">
            <a:solidFill>
              <a:schemeClr val="tx1"/>
            </a:solidFill>
            <a:miter lim="800000"/>
            <a:headEnd/>
            <a:tailEnd/>
          </a:ln>
        </p:spPr>
        <p:txBody>
          <a:bodyPr wrap="none" anchor="ctr"/>
          <a:lstStyle/>
          <a:p>
            <a:endParaRPr lang="en-US"/>
          </a:p>
        </p:txBody>
      </p:sp>
      <p:sp>
        <p:nvSpPr>
          <p:cNvPr id="44051" name="Line 19"/>
          <p:cNvSpPr>
            <a:spLocks noChangeShapeType="1"/>
          </p:cNvSpPr>
          <p:nvPr/>
        </p:nvSpPr>
        <p:spPr bwMode="auto">
          <a:xfrm flipV="1">
            <a:off x="5562600" y="4181475"/>
            <a:ext cx="1600200" cy="0"/>
          </a:xfrm>
          <a:prstGeom prst="line">
            <a:avLst/>
          </a:prstGeom>
          <a:noFill/>
          <a:ln w="25400">
            <a:solidFill>
              <a:schemeClr val="tx1"/>
            </a:solidFill>
            <a:round/>
            <a:headEnd/>
            <a:tailEnd type="triangle" w="med" len="med"/>
          </a:ln>
        </p:spPr>
        <p:txBody>
          <a:bodyPr wrap="none" anchor="ctr"/>
          <a:lstStyle/>
          <a:p>
            <a:endParaRPr lang="en-US"/>
          </a:p>
        </p:txBody>
      </p:sp>
      <p:sp>
        <p:nvSpPr>
          <p:cNvPr id="44052" name="Rectangle 20"/>
          <p:cNvSpPr>
            <a:spLocks noChangeArrowheads="1"/>
          </p:cNvSpPr>
          <p:nvPr/>
        </p:nvSpPr>
        <p:spPr bwMode="auto">
          <a:xfrm>
            <a:off x="6459538" y="3571875"/>
            <a:ext cx="703262" cy="577850"/>
          </a:xfrm>
          <a:prstGeom prst="rect">
            <a:avLst/>
          </a:prstGeom>
          <a:noFill/>
          <a:ln w="12700">
            <a:noFill/>
            <a:miter lim="800000"/>
            <a:headEnd/>
            <a:tailEnd/>
          </a:ln>
        </p:spPr>
        <p:txBody>
          <a:bodyPr wrap="none" lIns="90488" tIns="44450" rIns="90488" bIns="44450">
            <a:spAutoFit/>
          </a:bodyPr>
          <a:lstStyle/>
          <a:p>
            <a:pPr algn="ctr">
              <a:lnSpc>
                <a:spcPct val="80000"/>
              </a:lnSpc>
            </a:pPr>
            <a:r>
              <a:rPr lang="en-US" sz="2000">
                <a:solidFill>
                  <a:schemeClr val="tx1"/>
                </a:solidFill>
                <a:latin typeface="Times" charset="0"/>
              </a:rPr>
              <a:t>Data</a:t>
            </a:r>
          </a:p>
          <a:p>
            <a:pPr algn="ctr">
              <a:lnSpc>
                <a:spcPct val="80000"/>
              </a:lnSpc>
            </a:pPr>
            <a:r>
              <a:rPr lang="en-US" sz="2000">
                <a:solidFill>
                  <a:schemeClr val="tx1"/>
                </a:solidFill>
                <a:latin typeface="Times" charset="0"/>
              </a:rPr>
              <a:t>Addr</a:t>
            </a:r>
          </a:p>
        </p:txBody>
      </p:sp>
      <p:sp>
        <p:nvSpPr>
          <p:cNvPr id="44053" name="Rectangle 21"/>
          <p:cNvSpPr>
            <a:spLocks noChangeArrowheads="1"/>
          </p:cNvSpPr>
          <p:nvPr/>
        </p:nvSpPr>
        <p:spPr bwMode="auto">
          <a:xfrm>
            <a:off x="7229475" y="3876675"/>
            <a:ext cx="1111250" cy="822325"/>
          </a:xfrm>
          <a:prstGeom prst="rect">
            <a:avLst/>
          </a:prstGeom>
          <a:noFill/>
          <a:ln w="12700">
            <a:noFill/>
            <a:miter lim="800000"/>
            <a:headEnd/>
            <a:tailEnd/>
          </a:ln>
        </p:spPr>
        <p:txBody>
          <a:bodyPr wrap="none" lIns="90488" tIns="44450" rIns="90488" bIns="44450">
            <a:spAutoFit/>
          </a:bodyPr>
          <a:lstStyle/>
          <a:p>
            <a:pPr algn="ctr">
              <a:lnSpc>
                <a:spcPct val="80000"/>
              </a:lnSpc>
            </a:pPr>
            <a:r>
              <a:rPr lang="en-US" sz="2000" b="1">
                <a:solidFill>
                  <a:schemeClr val="tx1"/>
                </a:solidFill>
                <a:latin typeface="Times" charset="0"/>
              </a:rPr>
              <a:t>Ideal</a:t>
            </a:r>
          </a:p>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4054" name="Rectangle 22"/>
          <p:cNvSpPr>
            <a:spLocks noChangeArrowheads="1"/>
          </p:cNvSpPr>
          <p:nvPr/>
        </p:nvSpPr>
        <p:spPr bwMode="auto">
          <a:xfrm>
            <a:off x="990600" y="1844675"/>
            <a:ext cx="1382713" cy="1201738"/>
          </a:xfrm>
          <a:prstGeom prst="rect">
            <a:avLst/>
          </a:prstGeom>
          <a:noFill/>
          <a:ln w="50800">
            <a:solidFill>
              <a:schemeClr val="tx1"/>
            </a:solidFill>
            <a:miter lim="800000"/>
            <a:headEnd/>
            <a:tailEnd/>
          </a:ln>
        </p:spPr>
        <p:txBody>
          <a:bodyPr wrap="none" anchor="ctr"/>
          <a:lstStyle/>
          <a:p>
            <a:endParaRPr lang="en-US"/>
          </a:p>
        </p:txBody>
      </p:sp>
      <p:sp>
        <p:nvSpPr>
          <p:cNvPr id="44055" name="Line 23"/>
          <p:cNvSpPr>
            <a:spLocks noChangeShapeType="1"/>
          </p:cNvSpPr>
          <p:nvPr/>
        </p:nvSpPr>
        <p:spPr bwMode="auto">
          <a:xfrm>
            <a:off x="2411413" y="2690813"/>
            <a:ext cx="1354137" cy="0"/>
          </a:xfrm>
          <a:prstGeom prst="line">
            <a:avLst/>
          </a:prstGeom>
          <a:noFill/>
          <a:ln w="12700">
            <a:solidFill>
              <a:schemeClr val="tx1"/>
            </a:solidFill>
            <a:round/>
            <a:headEnd/>
            <a:tailEnd/>
          </a:ln>
        </p:spPr>
        <p:txBody>
          <a:bodyPr wrap="none" anchor="ctr"/>
          <a:lstStyle/>
          <a:p>
            <a:endParaRPr lang="en-US"/>
          </a:p>
        </p:txBody>
      </p:sp>
      <p:sp>
        <p:nvSpPr>
          <p:cNvPr id="44056" name="Rectangle 24"/>
          <p:cNvSpPr>
            <a:spLocks noChangeArrowheads="1"/>
          </p:cNvSpPr>
          <p:nvPr/>
        </p:nvSpPr>
        <p:spPr bwMode="auto">
          <a:xfrm>
            <a:off x="2681288" y="2355850"/>
            <a:ext cx="1281112" cy="393700"/>
          </a:xfrm>
          <a:prstGeom prst="rect">
            <a:avLst/>
          </a:prstGeom>
          <a:noFill/>
          <a:ln w="12700">
            <a:noFill/>
            <a:miter lim="800000"/>
            <a:headEnd/>
            <a:tailEnd/>
          </a:ln>
        </p:spPr>
        <p:txBody>
          <a:bodyPr wrap="none" lIns="90488" tIns="44450" rIns="90488" bIns="44450">
            <a:spAutoFit/>
          </a:bodyPr>
          <a:lstStyle/>
          <a:p>
            <a:r>
              <a:rPr lang="en-US" sz="2000">
                <a:latin typeface="Times" charset="0"/>
              </a:rPr>
              <a:t>Instruction</a:t>
            </a:r>
          </a:p>
        </p:txBody>
      </p:sp>
      <p:sp>
        <p:nvSpPr>
          <p:cNvPr id="44057" name="Line 25"/>
          <p:cNvSpPr>
            <a:spLocks noChangeShapeType="1"/>
          </p:cNvSpPr>
          <p:nvPr/>
        </p:nvSpPr>
        <p:spPr bwMode="auto">
          <a:xfrm>
            <a:off x="1930400" y="3076575"/>
            <a:ext cx="0" cy="1270000"/>
          </a:xfrm>
          <a:prstGeom prst="line">
            <a:avLst/>
          </a:prstGeom>
          <a:noFill/>
          <a:ln w="25400">
            <a:solidFill>
              <a:schemeClr val="tx1"/>
            </a:solidFill>
            <a:round/>
            <a:headEnd type="triangle" w="med" len="med"/>
            <a:tailEnd/>
          </a:ln>
        </p:spPr>
        <p:txBody>
          <a:bodyPr wrap="none" anchor="ctr"/>
          <a:lstStyle/>
          <a:p>
            <a:endParaRPr lang="en-US"/>
          </a:p>
        </p:txBody>
      </p:sp>
      <p:sp>
        <p:nvSpPr>
          <p:cNvPr id="44058" name="Rectangle 26"/>
          <p:cNvSpPr>
            <a:spLocks noChangeArrowheads="1"/>
          </p:cNvSpPr>
          <p:nvPr/>
        </p:nvSpPr>
        <p:spPr bwMode="auto">
          <a:xfrm>
            <a:off x="600075" y="3038475"/>
            <a:ext cx="1281113" cy="698500"/>
          </a:xfrm>
          <a:prstGeom prst="rect">
            <a:avLst/>
          </a:prstGeom>
          <a:noFill/>
          <a:ln w="12700">
            <a:noFill/>
            <a:miter lim="800000"/>
            <a:headEnd/>
            <a:tailEnd/>
          </a:ln>
        </p:spPr>
        <p:txBody>
          <a:bodyPr wrap="none" lIns="90488" tIns="44450" rIns="90488" bIns="44450">
            <a:spAutoFit/>
          </a:bodyPr>
          <a:lstStyle/>
          <a:p>
            <a:pPr algn="r"/>
            <a:r>
              <a:rPr lang="en-US" sz="2000">
                <a:latin typeface="Times" charset="0"/>
              </a:rPr>
              <a:t>Instruction</a:t>
            </a:r>
          </a:p>
          <a:p>
            <a:pPr algn="r"/>
            <a:r>
              <a:rPr lang="en-US" sz="2000">
                <a:latin typeface="Times" charset="0"/>
              </a:rPr>
              <a:t>Address</a:t>
            </a:r>
          </a:p>
        </p:txBody>
      </p:sp>
      <p:sp>
        <p:nvSpPr>
          <p:cNvPr id="44059" name="Rectangle 27"/>
          <p:cNvSpPr>
            <a:spLocks noChangeArrowheads="1"/>
          </p:cNvSpPr>
          <p:nvPr/>
        </p:nvSpPr>
        <p:spPr bwMode="auto">
          <a:xfrm>
            <a:off x="990600" y="2000250"/>
            <a:ext cx="1395413" cy="912813"/>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2000" b="1">
                <a:solidFill>
                  <a:schemeClr val="tx1"/>
                </a:solidFill>
                <a:latin typeface="Times" charset="0"/>
              </a:rPr>
              <a:t>Ideal</a:t>
            </a:r>
          </a:p>
          <a:p>
            <a:pPr algn="ctr">
              <a:lnSpc>
                <a:spcPct val="90000"/>
              </a:lnSpc>
            </a:pPr>
            <a:r>
              <a:rPr lang="en-US" sz="2000" b="1">
                <a:solidFill>
                  <a:schemeClr val="tx1"/>
                </a:solidFill>
                <a:latin typeface="Times" charset="0"/>
              </a:rPr>
              <a:t>Instruction</a:t>
            </a:r>
          </a:p>
          <a:p>
            <a:pPr algn="ctr">
              <a:lnSpc>
                <a:spcPct val="90000"/>
              </a:lnSpc>
            </a:pPr>
            <a:r>
              <a:rPr lang="en-US" sz="2000" b="1">
                <a:solidFill>
                  <a:schemeClr val="tx1"/>
                </a:solidFill>
                <a:latin typeface="Times" charset="0"/>
              </a:rPr>
              <a:t>Memory</a:t>
            </a:r>
          </a:p>
        </p:txBody>
      </p:sp>
      <p:sp>
        <p:nvSpPr>
          <p:cNvPr id="44060" name="Rectangle 28"/>
          <p:cNvSpPr>
            <a:spLocks noChangeArrowheads="1"/>
          </p:cNvSpPr>
          <p:nvPr/>
        </p:nvSpPr>
        <p:spPr bwMode="auto">
          <a:xfrm>
            <a:off x="1343025" y="3765550"/>
            <a:ext cx="263525" cy="1187450"/>
          </a:xfrm>
          <a:prstGeom prst="rect">
            <a:avLst/>
          </a:prstGeom>
          <a:noFill/>
          <a:ln w="50800">
            <a:solidFill>
              <a:schemeClr val="tx1"/>
            </a:solidFill>
            <a:miter lim="800000"/>
            <a:headEnd/>
            <a:tailEnd/>
          </a:ln>
        </p:spPr>
        <p:txBody>
          <a:bodyPr wrap="none" anchor="ctr"/>
          <a:lstStyle/>
          <a:p>
            <a:endParaRPr lang="en-US"/>
          </a:p>
        </p:txBody>
      </p:sp>
      <p:sp>
        <p:nvSpPr>
          <p:cNvPr id="44061" name="Rectangle 29"/>
          <p:cNvSpPr>
            <a:spLocks noChangeArrowheads="1"/>
          </p:cNvSpPr>
          <p:nvPr/>
        </p:nvSpPr>
        <p:spPr bwMode="auto">
          <a:xfrm rot="-5400000">
            <a:off x="1235869" y="4142582"/>
            <a:ext cx="485775" cy="363537"/>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Times" charset="0"/>
              </a:rPr>
              <a:t>PC</a:t>
            </a:r>
          </a:p>
        </p:txBody>
      </p:sp>
      <p:sp>
        <p:nvSpPr>
          <p:cNvPr id="44062" name="Line 30"/>
          <p:cNvSpPr>
            <a:spLocks noChangeShapeType="1"/>
          </p:cNvSpPr>
          <p:nvPr/>
        </p:nvSpPr>
        <p:spPr bwMode="auto">
          <a:xfrm>
            <a:off x="3243263" y="2697163"/>
            <a:ext cx="0" cy="977900"/>
          </a:xfrm>
          <a:prstGeom prst="line">
            <a:avLst/>
          </a:prstGeom>
          <a:noFill/>
          <a:ln w="12700">
            <a:solidFill>
              <a:schemeClr val="tx1"/>
            </a:solidFill>
            <a:round/>
            <a:headEnd/>
            <a:tailEnd type="triangle" w="med" len="med"/>
          </a:ln>
        </p:spPr>
        <p:txBody>
          <a:bodyPr wrap="none" anchor="ctr"/>
          <a:lstStyle/>
          <a:p>
            <a:endParaRPr lang="en-US"/>
          </a:p>
        </p:txBody>
      </p:sp>
      <p:sp>
        <p:nvSpPr>
          <p:cNvPr id="44063" name="Line 31"/>
          <p:cNvSpPr>
            <a:spLocks noChangeShapeType="1"/>
          </p:cNvSpPr>
          <p:nvPr/>
        </p:nvSpPr>
        <p:spPr bwMode="auto">
          <a:xfrm flipV="1">
            <a:off x="3173413" y="3098800"/>
            <a:ext cx="188912" cy="207963"/>
          </a:xfrm>
          <a:prstGeom prst="line">
            <a:avLst/>
          </a:prstGeom>
          <a:noFill/>
          <a:ln w="12700">
            <a:solidFill>
              <a:schemeClr val="tx1"/>
            </a:solidFill>
            <a:round/>
            <a:headEnd/>
            <a:tailEnd/>
          </a:ln>
        </p:spPr>
        <p:txBody>
          <a:bodyPr wrap="none" anchor="ctr"/>
          <a:lstStyle/>
          <a:p>
            <a:endParaRPr lang="en-US"/>
          </a:p>
        </p:txBody>
      </p:sp>
      <p:sp>
        <p:nvSpPr>
          <p:cNvPr id="44064" name="Rectangle 32"/>
          <p:cNvSpPr>
            <a:spLocks noChangeArrowheads="1"/>
          </p:cNvSpPr>
          <p:nvPr/>
        </p:nvSpPr>
        <p:spPr bwMode="auto">
          <a:xfrm>
            <a:off x="3024188" y="2952750"/>
            <a:ext cx="369887" cy="393700"/>
          </a:xfrm>
          <a:prstGeom prst="rect">
            <a:avLst/>
          </a:prstGeom>
          <a:noFill/>
          <a:ln w="12700">
            <a:noFill/>
            <a:miter lim="800000"/>
            <a:headEnd/>
            <a:tailEnd/>
          </a:ln>
        </p:spPr>
        <p:txBody>
          <a:bodyPr lIns="90488" tIns="44450" rIns="90488" bIns="44450">
            <a:spAutoFit/>
          </a:bodyPr>
          <a:lstStyle/>
          <a:p>
            <a:r>
              <a:rPr lang="en-US" sz="2000">
                <a:solidFill>
                  <a:schemeClr val="tx1"/>
                </a:solidFill>
                <a:latin typeface="Times" charset="0"/>
              </a:rPr>
              <a:t>5</a:t>
            </a:r>
          </a:p>
        </p:txBody>
      </p:sp>
      <p:sp>
        <p:nvSpPr>
          <p:cNvPr id="44065" name="Rectangle 33"/>
          <p:cNvSpPr>
            <a:spLocks noChangeArrowheads="1"/>
          </p:cNvSpPr>
          <p:nvPr/>
        </p:nvSpPr>
        <p:spPr bwMode="auto">
          <a:xfrm>
            <a:off x="2867025" y="2724150"/>
            <a:ext cx="449263" cy="393700"/>
          </a:xfrm>
          <a:prstGeom prst="rect">
            <a:avLst/>
          </a:prstGeom>
          <a:noFill/>
          <a:ln w="12700">
            <a:noFill/>
            <a:miter lim="800000"/>
            <a:headEnd/>
            <a:tailEnd/>
          </a:ln>
        </p:spPr>
        <p:txBody>
          <a:bodyPr wrap="none" lIns="90488" tIns="44450" rIns="90488" bIns="44450">
            <a:spAutoFit/>
          </a:bodyPr>
          <a:lstStyle/>
          <a:p>
            <a:r>
              <a:rPr lang="en-US" sz="2000">
                <a:latin typeface="Times" charset="0"/>
              </a:rPr>
              <a:t>Rs</a:t>
            </a:r>
          </a:p>
        </p:txBody>
      </p:sp>
      <p:sp>
        <p:nvSpPr>
          <p:cNvPr id="44066" name="Line 34"/>
          <p:cNvSpPr>
            <a:spLocks noChangeShapeType="1"/>
          </p:cNvSpPr>
          <p:nvPr/>
        </p:nvSpPr>
        <p:spPr bwMode="auto">
          <a:xfrm>
            <a:off x="3776663" y="2697163"/>
            <a:ext cx="0" cy="977900"/>
          </a:xfrm>
          <a:prstGeom prst="line">
            <a:avLst/>
          </a:prstGeom>
          <a:noFill/>
          <a:ln w="12700">
            <a:solidFill>
              <a:schemeClr val="tx1"/>
            </a:solidFill>
            <a:round/>
            <a:headEnd/>
            <a:tailEnd type="triangle" w="med" len="med"/>
          </a:ln>
        </p:spPr>
        <p:txBody>
          <a:bodyPr wrap="none" anchor="ctr"/>
          <a:lstStyle/>
          <a:p>
            <a:endParaRPr lang="en-US"/>
          </a:p>
        </p:txBody>
      </p:sp>
      <p:sp>
        <p:nvSpPr>
          <p:cNvPr id="44067" name="Line 35"/>
          <p:cNvSpPr>
            <a:spLocks noChangeShapeType="1"/>
          </p:cNvSpPr>
          <p:nvPr/>
        </p:nvSpPr>
        <p:spPr bwMode="auto">
          <a:xfrm flipV="1">
            <a:off x="3706813" y="3098800"/>
            <a:ext cx="188912" cy="207963"/>
          </a:xfrm>
          <a:prstGeom prst="line">
            <a:avLst/>
          </a:prstGeom>
          <a:noFill/>
          <a:ln w="12700">
            <a:solidFill>
              <a:schemeClr val="tx1"/>
            </a:solidFill>
            <a:round/>
            <a:headEnd/>
            <a:tailEnd/>
          </a:ln>
        </p:spPr>
        <p:txBody>
          <a:bodyPr wrap="none" anchor="ctr"/>
          <a:lstStyle/>
          <a:p>
            <a:endParaRPr lang="en-US"/>
          </a:p>
        </p:txBody>
      </p:sp>
      <p:sp>
        <p:nvSpPr>
          <p:cNvPr id="44068" name="Rectangle 36"/>
          <p:cNvSpPr>
            <a:spLocks noChangeArrowheads="1"/>
          </p:cNvSpPr>
          <p:nvPr/>
        </p:nvSpPr>
        <p:spPr bwMode="auto">
          <a:xfrm>
            <a:off x="3557588" y="2952750"/>
            <a:ext cx="369887" cy="393700"/>
          </a:xfrm>
          <a:prstGeom prst="rect">
            <a:avLst/>
          </a:prstGeom>
          <a:noFill/>
          <a:ln w="12700">
            <a:noFill/>
            <a:miter lim="800000"/>
            <a:headEnd/>
            <a:tailEnd/>
          </a:ln>
        </p:spPr>
        <p:txBody>
          <a:bodyPr lIns="90488" tIns="44450" rIns="90488" bIns="44450">
            <a:spAutoFit/>
          </a:bodyPr>
          <a:lstStyle/>
          <a:p>
            <a:r>
              <a:rPr lang="en-US" sz="2000">
                <a:solidFill>
                  <a:schemeClr val="tx1"/>
                </a:solidFill>
                <a:latin typeface="Times" charset="0"/>
              </a:rPr>
              <a:t>5</a:t>
            </a:r>
          </a:p>
        </p:txBody>
      </p:sp>
      <p:sp>
        <p:nvSpPr>
          <p:cNvPr id="44069" name="Rectangle 37"/>
          <p:cNvSpPr>
            <a:spLocks noChangeArrowheads="1"/>
          </p:cNvSpPr>
          <p:nvPr/>
        </p:nvSpPr>
        <p:spPr bwMode="auto">
          <a:xfrm>
            <a:off x="3400425" y="2724150"/>
            <a:ext cx="420688" cy="393700"/>
          </a:xfrm>
          <a:prstGeom prst="rect">
            <a:avLst/>
          </a:prstGeom>
          <a:noFill/>
          <a:ln w="12700">
            <a:noFill/>
            <a:miter lim="800000"/>
            <a:headEnd/>
            <a:tailEnd/>
          </a:ln>
        </p:spPr>
        <p:txBody>
          <a:bodyPr wrap="none" lIns="90488" tIns="44450" rIns="90488" bIns="44450">
            <a:spAutoFit/>
          </a:bodyPr>
          <a:lstStyle/>
          <a:p>
            <a:r>
              <a:rPr lang="en-US" sz="2000">
                <a:latin typeface="Times" charset="0"/>
              </a:rPr>
              <a:t>Rt</a:t>
            </a:r>
          </a:p>
        </p:txBody>
      </p:sp>
      <p:sp>
        <p:nvSpPr>
          <p:cNvPr id="44070" name="Line 38"/>
          <p:cNvSpPr>
            <a:spLocks noChangeShapeType="1"/>
          </p:cNvSpPr>
          <p:nvPr/>
        </p:nvSpPr>
        <p:spPr bwMode="auto">
          <a:xfrm>
            <a:off x="3941763" y="3833813"/>
            <a:ext cx="1117600" cy="0"/>
          </a:xfrm>
          <a:prstGeom prst="line">
            <a:avLst/>
          </a:prstGeom>
          <a:noFill/>
          <a:ln w="25400">
            <a:solidFill>
              <a:schemeClr val="tx1"/>
            </a:solidFill>
            <a:round/>
            <a:headEnd/>
            <a:tailEnd type="triangle" w="med" len="med"/>
          </a:ln>
        </p:spPr>
        <p:txBody>
          <a:bodyPr wrap="none" anchor="ctr"/>
          <a:lstStyle/>
          <a:p>
            <a:endParaRPr lang="en-US"/>
          </a:p>
        </p:txBody>
      </p:sp>
      <p:sp>
        <p:nvSpPr>
          <p:cNvPr id="44071" name="Line 39"/>
          <p:cNvSpPr>
            <a:spLocks noChangeShapeType="1"/>
          </p:cNvSpPr>
          <p:nvPr/>
        </p:nvSpPr>
        <p:spPr bwMode="auto">
          <a:xfrm>
            <a:off x="4343400" y="4740275"/>
            <a:ext cx="0" cy="279400"/>
          </a:xfrm>
          <a:prstGeom prst="line">
            <a:avLst/>
          </a:prstGeom>
          <a:noFill/>
          <a:ln w="25400">
            <a:solidFill>
              <a:schemeClr val="tx1"/>
            </a:solidFill>
            <a:round/>
            <a:headEnd/>
            <a:tailEnd/>
          </a:ln>
        </p:spPr>
        <p:txBody>
          <a:bodyPr wrap="none" anchor="ctr"/>
          <a:lstStyle/>
          <a:p>
            <a:endParaRPr lang="en-US"/>
          </a:p>
        </p:txBody>
      </p:sp>
      <p:sp>
        <p:nvSpPr>
          <p:cNvPr id="44072" name="Line 40"/>
          <p:cNvSpPr>
            <a:spLocks noChangeShapeType="1"/>
          </p:cNvSpPr>
          <p:nvPr/>
        </p:nvSpPr>
        <p:spPr bwMode="auto">
          <a:xfrm flipV="1">
            <a:off x="4343400" y="5019675"/>
            <a:ext cx="1371600" cy="0"/>
          </a:xfrm>
          <a:prstGeom prst="line">
            <a:avLst/>
          </a:prstGeom>
          <a:noFill/>
          <a:ln w="25400">
            <a:solidFill>
              <a:schemeClr val="tx1"/>
            </a:solidFill>
            <a:round/>
            <a:headEnd/>
            <a:tailEnd/>
          </a:ln>
        </p:spPr>
        <p:txBody>
          <a:bodyPr wrap="none" anchor="ctr"/>
          <a:lstStyle/>
          <a:p>
            <a:endParaRPr lang="en-US"/>
          </a:p>
        </p:txBody>
      </p:sp>
      <p:sp>
        <p:nvSpPr>
          <p:cNvPr id="44073" name="Line 41"/>
          <p:cNvSpPr>
            <a:spLocks noChangeShapeType="1"/>
          </p:cNvSpPr>
          <p:nvPr/>
        </p:nvSpPr>
        <p:spPr bwMode="auto">
          <a:xfrm flipV="1">
            <a:off x="5715000" y="4638675"/>
            <a:ext cx="1447800" cy="0"/>
          </a:xfrm>
          <a:prstGeom prst="line">
            <a:avLst/>
          </a:prstGeom>
          <a:noFill/>
          <a:ln w="25400">
            <a:solidFill>
              <a:schemeClr val="tx1"/>
            </a:solidFill>
            <a:round/>
            <a:headEnd/>
            <a:tailEnd type="triangle" w="med" len="med"/>
          </a:ln>
        </p:spPr>
        <p:txBody>
          <a:bodyPr wrap="none" anchor="ctr"/>
          <a:lstStyle/>
          <a:p>
            <a:endParaRPr lang="en-US"/>
          </a:p>
        </p:txBody>
      </p:sp>
      <p:sp>
        <p:nvSpPr>
          <p:cNvPr id="44074" name="Line 42"/>
          <p:cNvSpPr>
            <a:spLocks noChangeShapeType="1"/>
          </p:cNvSpPr>
          <p:nvPr/>
        </p:nvSpPr>
        <p:spPr bwMode="auto">
          <a:xfrm flipH="1">
            <a:off x="5715000" y="4638675"/>
            <a:ext cx="0" cy="381000"/>
          </a:xfrm>
          <a:prstGeom prst="line">
            <a:avLst/>
          </a:prstGeom>
          <a:noFill/>
          <a:ln w="25400">
            <a:solidFill>
              <a:schemeClr val="tx1"/>
            </a:solidFill>
            <a:round/>
            <a:headEnd/>
            <a:tailEnd/>
          </a:ln>
        </p:spPr>
        <p:txBody>
          <a:bodyPr wrap="none" anchor="ctr"/>
          <a:lstStyle/>
          <a:p>
            <a:endParaRPr lang="en-US"/>
          </a:p>
        </p:txBody>
      </p:sp>
      <p:sp>
        <p:nvSpPr>
          <p:cNvPr id="44075" name="Line 43"/>
          <p:cNvSpPr>
            <a:spLocks noChangeShapeType="1"/>
          </p:cNvSpPr>
          <p:nvPr/>
        </p:nvSpPr>
        <p:spPr bwMode="auto">
          <a:xfrm flipH="1">
            <a:off x="4684713" y="4906963"/>
            <a:ext cx="165100" cy="215900"/>
          </a:xfrm>
          <a:prstGeom prst="line">
            <a:avLst/>
          </a:prstGeom>
          <a:noFill/>
          <a:ln w="12700">
            <a:solidFill>
              <a:schemeClr val="tx1"/>
            </a:solidFill>
            <a:round/>
            <a:headEnd/>
            <a:tailEnd/>
          </a:ln>
        </p:spPr>
        <p:txBody>
          <a:bodyPr wrap="none" anchor="ctr"/>
          <a:lstStyle/>
          <a:p>
            <a:endParaRPr lang="en-US"/>
          </a:p>
        </p:txBody>
      </p:sp>
      <p:sp>
        <p:nvSpPr>
          <p:cNvPr id="44076" name="Rectangle 44"/>
          <p:cNvSpPr>
            <a:spLocks noChangeArrowheads="1"/>
          </p:cNvSpPr>
          <p:nvPr/>
        </p:nvSpPr>
        <p:spPr bwMode="auto">
          <a:xfrm>
            <a:off x="4524375" y="5129213"/>
            <a:ext cx="434975"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32</a:t>
            </a:r>
          </a:p>
        </p:txBody>
      </p:sp>
      <p:sp>
        <p:nvSpPr>
          <p:cNvPr id="44077" name="Line 45"/>
          <p:cNvSpPr>
            <a:spLocks noChangeShapeType="1"/>
          </p:cNvSpPr>
          <p:nvPr/>
        </p:nvSpPr>
        <p:spPr bwMode="auto">
          <a:xfrm flipH="1">
            <a:off x="5715000" y="4105275"/>
            <a:ext cx="165100" cy="215900"/>
          </a:xfrm>
          <a:prstGeom prst="line">
            <a:avLst/>
          </a:prstGeom>
          <a:noFill/>
          <a:ln w="12700">
            <a:solidFill>
              <a:schemeClr val="tx1"/>
            </a:solidFill>
            <a:round/>
            <a:headEnd/>
            <a:tailEnd/>
          </a:ln>
        </p:spPr>
        <p:txBody>
          <a:bodyPr wrap="none" anchor="ctr"/>
          <a:lstStyle/>
          <a:p>
            <a:endParaRPr lang="en-US"/>
          </a:p>
        </p:txBody>
      </p:sp>
      <p:sp>
        <p:nvSpPr>
          <p:cNvPr id="44078" name="Rectangle 46"/>
          <p:cNvSpPr>
            <a:spLocks noChangeArrowheads="1"/>
          </p:cNvSpPr>
          <p:nvPr/>
        </p:nvSpPr>
        <p:spPr bwMode="auto">
          <a:xfrm>
            <a:off x="5514975" y="3787775"/>
            <a:ext cx="434975"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32</a:t>
            </a:r>
          </a:p>
        </p:txBody>
      </p:sp>
      <p:sp>
        <p:nvSpPr>
          <p:cNvPr id="44079" name="Rectangle 47"/>
          <p:cNvSpPr>
            <a:spLocks noChangeArrowheads="1"/>
          </p:cNvSpPr>
          <p:nvPr/>
        </p:nvSpPr>
        <p:spPr bwMode="auto">
          <a:xfrm>
            <a:off x="4067175" y="3910013"/>
            <a:ext cx="434975"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32</a:t>
            </a:r>
          </a:p>
        </p:txBody>
      </p:sp>
      <p:sp>
        <p:nvSpPr>
          <p:cNvPr id="44080" name="Line 48"/>
          <p:cNvSpPr>
            <a:spLocks noChangeShapeType="1"/>
          </p:cNvSpPr>
          <p:nvPr/>
        </p:nvSpPr>
        <p:spPr bwMode="auto">
          <a:xfrm>
            <a:off x="8686800" y="4303713"/>
            <a:ext cx="0" cy="1193800"/>
          </a:xfrm>
          <a:prstGeom prst="line">
            <a:avLst/>
          </a:prstGeom>
          <a:noFill/>
          <a:ln w="25400">
            <a:solidFill>
              <a:schemeClr val="tx1"/>
            </a:solidFill>
            <a:round/>
            <a:headEnd/>
            <a:tailEnd type="triangle" w="med" len="med"/>
          </a:ln>
        </p:spPr>
        <p:txBody>
          <a:bodyPr wrap="none" anchor="ctr"/>
          <a:lstStyle/>
          <a:p>
            <a:endParaRPr lang="en-US"/>
          </a:p>
        </p:txBody>
      </p:sp>
      <p:sp>
        <p:nvSpPr>
          <p:cNvPr id="44081" name="Line 49"/>
          <p:cNvSpPr>
            <a:spLocks noChangeShapeType="1"/>
          </p:cNvSpPr>
          <p:nvPr/>
        </p:nvSpPr>
        <p:spPr bwMode="auto">
          <a:xfrm>
            <a:off x="2100263" y="4227513"/>
            <a:ext cx="0" cy="1270000"/>
          </a:xfrm>
          <a:prstGeom prst="line">
            <a:avLst/>
          </a:prstGeom>
          <a:noFill/>
          <a:ln w="25400">
            <a:solidFill>
              <a:schemeClr val="tx1"/>
            </a:solidFill>
            <a:round/>
            <a:headEnd/>
            <a:tailEnd/>
          </a:ln>
        </p:spPr>
        <p:txBody>
          <a:bodyPr wrap="none" anchor="ctr"/>
          <a:lstStyle/>
          <a:p>
            <a:endParaRPr lang="en-US"/>
          </a:p>
        </p:txBody>
      </p:sp>
      <p:sp>
        <p:nvSpPr>
          <p:cNvPr id="44082" name="Line 50"/>
          <p:cNvSpPr>
            <a:spLocks noChangeShapeType="1"/>
          </p:cNvSpPr>
          <p:nvPr/>
        </p:nvSpPr>
        <p:spPr bwMode="auto">
          <a:xfrm>
            <a:off x="2095500" y="4214813"/>
            <a:ext cx="525463" cy="0"/>
          </a:xfrm>
          <a:prstGeom prst="line">
            <a:avLst/>
          </a:prstGeom>
          <a:noFill/>
          <a:ln w="25400">
            <a:solidFill>
              <a:schemeClr val="tx1"/>
            </a:solidFill>
            <a:round/>
            <a:headEnd/>
            <a:tailEnd type="triangle" w="med" len="med"/>
          </a:ln>
        </p:spPr>
        <p:txBody>
          <a:bodyPr wrap="none" anchor="ctr"/>
          <a:lstStyle/>
          <a:p>
            <a:endParaRPr lang="en-US"/>
          </a:p>
        </p:txBody>
      </p:sp>
      <p:sp>
        <p:nvSpPr>
          <p:cNvPr id="44083" name="Line 51"/>
          <p:cNvSpPr>
            <a:spLocks noChangeShapeType="1"/>
          </p:cNvSpPr>
          <p:nvPr/>
        </p:nvSpPr>
        <p:spPr bwMode="auto">
          <a:xfrm flipH="1">
            <a:off x="2170113" y="4144963"/>
            <a:ext cx="165100" cy="215900"/>
          </a:xfrm>
          <a:prstGeom prst="line">
            <a:avLst/>
          </a:prstGeom>
          <a:noFill/>
          <a:ln w="12700">
            <a:solidFill>
              <a:schemeClr val="tx1"/>
            </a:solidFill>
            <a:round/>
            <a:headEnd/>
            <a:tailEnd/>
          </a:ln>
        </p:spPr>
        <p:txBody>
          <a:bodyPr wrap="none" anchor="ctr"/>
          <a:lstStyle/>
          <a:p>
            <a:endParaRPr lang="en-US"/>
          </a:p>
        </p:txBody>
      </p:sp>
      <p:sp>
        <p:nvSpPr>
          <p:cNvPr id="44084" name="Rectangle 52"/>
          <p:cNvSpPr>
            <a:spLocks noChangeArrowheads="1"/>
          </p:cNvSpPr>
          <p:nvPr/>
        </p:nvSpPr>
        <p:spPr bwMode="auto">
          <a:xfrm>
            <a:off x="2085975" y="3833813"/>
            <a:ext cx="434975"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32</a:t>
            </a:r>
          </a:p>
        </p:txBody>
      </p:sp>
      <p:sp>
        <p:nvSpPr>
          <p:cNvPr id="44085" name="Line 53"/>
          <p:cNvSpPr>
            <a:spLocks noChangeShapeType="1"/>
          </p:cNvSpPr>
          <p:nvPr/>
        </p:nvSpPr>
        <p:spPr bwMode="auto">
          <a:xfrm flipH="1">
            <a:off x="5943600" y="4181475"/>
            <a:ext cx="0" cy="1295400"/>
          </a:xfrm>
          <a:prstGeom prst="line">
            <a:avLst/>
          </a:prstGeom>
          <a:noFill/>
          <a:ln w="25400">
            <a:solidFill>
              <a:schemeClr val="tx1"/>
            </a:solidFill>
            <a:round/>
            <a:headEnd/>
            <a:tailEnd type="triangle" w="med" len="med"/>
          </a:ln>
        </p:spPr>
        <p:txBody>
          <a:bodyPr wrap="none" anchor="ctr"/>
          <a:lstStyle/>
          <a:p>
            <a:endParaRPr lang="en-US"/>
          </a:p>
        </p:txBody>
      </p:sp>
      <p:sp>
        <p:nvSpPr>
          <p:cNvPr id="44086" name="Rectangle 54"/>
          <p:cNvSpPr>
            <a:spLocks noChangeArrowheads="1"/>
          </p:cNvSpPr>
          <p:nvPr/>
        </p:nvSpPr>
        <p:spPr bwMode="auto">
          <a:xfrm>
            <a:off x="4035425" y="3479800"/>
            <a:ext cx="365125"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A</a:t>
            </a:r>
          </a:p>
        </p:txBody>
      </p:sp>
      <p:sp>
        <p:nvSpPr>
          <p:cNvPr id="44087" name="Rectangle 55"/>
          <p:cNvSpPr>
            <a:spLocks noChangeArrowheads="1"/>
          </p:cNvSpPr>
          <p:nvPr/>
        </p:nvSpPr>
        <p:spPr bwMode="auto">
          <a:xfrm>
            <a:off x="4035425" y="4394200"/>
            <a:ext cx="3508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B</a:t>
            </a:r>
          </a:p>
        </p:txBody>
      </p:sp>
      <p:sp>
        <p:nvSpPr>
          <p:cNvPr id="44088" name="Line 56"/>
          <p:cNvSpPr>
            <a:spLocks noChangeShapeType="1"/>
          </p:cNvSpPr>
          <p:nvPr/>
        </p:nvSpPr>
        <p:spPr bwMode="auto">
          <a:xfrm flipH="1">
            <a:off x="4303713" y="3687763"/>
            <a:ext cx="165100" cy="215900"/>
          </a:xfrm>
          <a:prstGeom prst="line">
            <a:avLst/>
          </a:prstGeom>
          <a:noFill/>
          <a:ln w="12700">
            <a:solidFill>
              <a:schemeClr val="tx1"/>
            </a:solidFill>
            <a:round/>
            <a:headEnd/>
            <a:tailEnd/>
          </a:ln>
        </p:spPr>
        <p:txBody>
          <a:bodyPr wrap="none" anchor="ctr"/>
          <a:lstStyle/>
          <a:p>
            <a:endParaRPr lang="en-US"/>
          </a:p>
        </p:txBody>
      </p:sp>
      <p:sp>
        <p:nvSpPr>
          <p:cNvPr id="44089" name="Line 57"/>
          <p:cNvSpPr>
            <a:spLocks noChangeShapeType="1"/>
          </p:cNvSpPr>
          <p:nvPr/>
        </p:nvSpPr>
        <p:spPr bwMode="auto">
          <a:xfrm>
            <a:off x="8453438" y="4283075"/>
            <a:ext cx="203200" cy="0"/>
          </a:xfrm>
          <a:prstGeom prst="line">
            <a:avLst/>
          </a:prstGeom>
          <a:noFill/>
          <a:ln w="25400">
            <a:solidFill>
              <a:schemeClr val="tx1"/>
            </a:solidFill>
            <a:round/>
            <a:headEnd/>
            <a:tailEnd/>
          </a:ln>
        </p:spPr>
        <p:txBody>
          <a:bodyPr wrap="none" anchor="ctr"/>
          <a:lstStyle/>
          <a:p>
            <a:endParaRPr lang="en-US"/>
          </a:p>
        </p:txBody>
      </p:sp>
      <p:sp>
        <p:nvSpPr>
          <p:cNvPr id="44090" name="Line 58"/>
          <p:cNvSpPr>
            <a:spLocks noChangeShapeType="1"/>
          </p:cNvSpPr>
          <p:nvPr/>
        </p:nvSpPr>
        <p:spPr bwMode="auto">
          <a:xfrm>
            <a:off x="1638300" y="4359275"/>
            <a:ext cx="279400" cy="0"/>
          </a:xfrm>
          <a:prstGeom prst="line">
            <a:avLst/>
          </a:prstGeom>
          <a:noFill/>
          <a:ln w="25400">
            <a:solidFill>
              <a:schemeClr val="tx1"/>
            </a:solidFill>
            <a:round/>
            <a:headEnd/>
            <a:tailEnd/>
          </a:ln>
        </p:spPr>
        <p:txBody>
          <a:bodyPr wrap="none" anchor="ctr"/>
          <a:lstStyle/>
          <a:p>
            <a:endParaRPr lang="en-US"/>
          </a:p>
        </p:txBody>
      </p:sp>
      <p:sp>
        <p:nvSpPr>
          <p:cNvPr id="44091" name="AutoShape 59"/>
          <p:cNvSpPr>
            <a:spLocks noChangeArrowheads="1"/>
          </p:cNvSpPr>
          <p:nvPr/>
        </p:nvSpPr>
        <p:spPr bwMode="auto">
          <a:xfrm>
            <a:off x="717550" y="3756025"/>
            <a:ext cx="292100" cy="1568450"/>
          </a:xfrm>
          <a:prstGeom prst="octagon">
            <a:avLst>
              <a:gd name="adj" fmla="val 29282"/>
            </a:avLst>
          </a:prstGeom>
          <a:noFill/>
          <a:ln w="28575">
            <a:solidFill>
              <a:schemeClr val="tx1"/>
            </a:solidFill>
            <a:miter lim="800000"/>
            <a:headEnd/>
            <a:tailEnd/>
          </a:ln>
        </p:spPr>
        <p:txBody>
          <a:bodyPr wrap="none" anchor="ctr"/>
          <a:lstStyle/>
          <a:p>
            <a:endParaRPr lang="en-US"/>
          </a:p>
        </p:txBody>
      </p:sp>
      <p:sp>
        <p:nvSpPr>
          <p:cNvPr id="44092" name="Rectangle 60"/>
          <p:cNvSpPr>
            <a:spLocks noChangeArrowheads="1"/>
          </p:cNvSpPr>
          <p:nvPr/>
        </p:nvSpPr>
        <p:spPr bwMode="auto">
          <a:xfrm rot="-5400000">
            <a:off x="49212" y="4348163"/>
            <a:ext cx="1641475"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Next Address</a:t>
            </a:r>
          </a:p>
        </p:txBody>
      </p:sp>
      <p:sp>
        <p:nvSpPr>
          <p:cNvPr id="44093" name="Line 61"/>
          <p:cNvSpPr>
            <a:spLocks noChangeShapeType="1"/>
          </p:cNvSpPr>
          <p:nvPr/>
        </p:nvSpPr>
        <p:spPr bwMode="auto">
          <a:xfrm>
            <a:off x="1028700" y="4359275"/>
            <a:ext cx="279400" cy="0"/>
          </a:xfrm>
          <a:prstGeom prst="line">
            <a:avLst/>
          </a:prstGeom>
          <a:noFill/>
          <a:ln w="25400">
            <a:solidFill>
              <a:schemeClr val="tx1"/>
            </a:solidFill>
            <a:round/>
            <a:headEnd/>
            <a:tailEnd type="triangle" w="med" len="med"/>
          </a:ln>
        </p:spPr>
        <p:txBody>
          <a:bodyPr wrap="none" anchor="ctr"/>
          <a:lstStyle/>
          <a:p>
            <a:endParaRPr lang="en-US"/>
          </a:p>
        </p:txBody>
      </p:sp>
      <p:sp>
        <p:nvSpPr>
          <p:cNvPr id="44094" name="Freeform 62"/>
          <p:cNvSpPr>
            <a:spLocks/>
          </p:cNvSpPr>
          <p:nvPr/>
        </p:nvSpPr>
        <p:spPr bwMode="auto">
          <a:xfrm>
            <a:off x="406400" y="3673475"/>
            <a:ext cx="1525588" cy="687388"/>
          </a:xfrm>
          <a:custGeom>
            <a:avLst/>
            <a:gdLst>
              <a:gd name="T0" fmla="*/ 2147483647 w 961"/>
              <a:gd name="T1" fmla="*/ 0 h 433"/>
              <a:gd name="T2" fmla="*/ 0 w 961"/>
              <a:gd name="T3" fmla="*/ 0 h 433"/>
              <a:gd name="T4" fmla="*/ 0 w 961"/>
              <a:gd name="T5" fmla="*/ 1088708292 h 433"/>
              <a:gd name="T6" fmla="*/ 483870159 w 961"/>
              <a:gd name="T7" fmla="*/ 1088708292 h 433"/>
              <a:gd name="T8" fmla="*/ 0 60000 65536"/>
              <a:gd name="T9" fmla="*/ 0 60000 65536"/>
              <a:gd name="T10" fmla="*/ 0 60000 65536"/>
              <a:gd name="T11" fmla="*/ 0 60000 65536"/>
              <a:gd name="T12" fmla="*/ 0 w 961"/>
              <a:gd name="T13" fmla="*/ 0 h 433"/>
              <a:gd name="T14" fmla="*/ 961 w 961"/>
              <a:gd name="T15" fmla="*/ 433 h 433"/>
            </a:gdLst>
            <a:ahLst/>
            <a:cxnLst>
              <a:cxn ang="T8">
                <a:pos x="T0" y="T1"/>
              </a:cxn>
              <a:cxn ang="T9">
                <a:pos x="T2" y="T3"/>
              </a:cxn>
              <a:cxn ang="T10">
                <a:pos x="T4" y="T5"/>
              </a:cxn>
              <a:cxn ang="T11">
                <a:pos x="T6" y="T7"/>
              </a:cxn>
            </a:cxnLst>
            <a:rect l="T12" t="T13" r="T14" b="T15"/>
            <a:pathLst>
              <a:path w="961" h="433">
                <a:moveTo>
                  <a:pt x="960" y="0"/>
                </a:moveTo>
                <a:lnTo>
                  <a:pt x="0" y="0"/>
                </a:lnTo>
                <a:lnTo>
                  <a:pt x="0" y="432"/>
                </a:lnTo>
                <a:lnTo>
                  <a:pt x="192" y="432"/>
                </a:lnTo>
              </a:path>
            </a:pathLst>
          </a:custGeom>
          <a:noFill/>
          <a:ln w="25400" cap="rnd">
            <a:solidFill>
              <a:schemeClr val="tx1"/>
            </a:solidFill>
            <a:round/>
            <a:headEnd/>
            <a:tailEnd type="triangle" w="med" len="med"/>
          </a:ln>
        </p:spPr>
        <p:txBody>
          <a:bodyPr/>
          <a:lstStyle/>
          <a:p>
            <a:endParaRPr lang="en-US"/>
          </a:p>
        </p:txBody>
      </p:sp>
      <p:sp>
        <p:nvSpPr>
          <p:cNvPr id="44095" name="Line 63"/>
          <p:cNvSpPr>
            <a:spLocks noChangeShapeType="1"/>
          </p:cNvSpPr>
          <p:nvPr/>
        </p:nvSpPr>
        <p:spPr bwMode="auto">
          <a:xfrm flipH="1">
            <a:off x="2108200" y="5476875"/>
            <a:ext cx="6578600" cy="25400"/>
          </a:xfrm>
          <a:prstGeom prst="line">
            <a:avLst/>
          </a:prstGeom>
          <a:noFill/>
          <a:ln w="25400">
            <a:solidFill>
              <a:schemeClr val="tx1"/>
            </a:solidFill>
            <a:round/>
            <a:headEnd/>
            <a:tailEnd/>
          </a:ln>
        </p:spPr>
        <p:txBody>
          <a:bodyPr wrap="none" anchor="ctr"/>
          <a:lstStyle/>
          <a:p>
            <a:endParaRPr lang="en-US"/>
          </a:p>
        </p:txBody>
      </p:sp>
      <p:sp>
        <p:nvSpPr>
          <p:cNvPr id="44096" name="Rectangle 64"/>
          <p:cNvSpPr>
            <a:spLocks noChangeArrowheads="1"/>
          </p:cNvSpPr>
          <p:nvPr/>
        </p:nvSpPr>
        <p:spPr bwMode="auto">
          <a:xfrm>
            <a:off x="4648200" y="1590675"/>
            <a:ext cx="1535113" cy="576263"/>
          </a:xfrm>
          <a:prstGeom prst="rect">
            <a:avLst/>
          </a:prstGeom>
          <a:noFill/>
          <a:ln w="12700">
            <a:noFill/>
            <a:miter lim="800000"/>
            <a:headEnd/>
            <a:tailEnd/>
          </a:ln>
        </p:spPr>
        <p:txBody>
          <a:bodyPr wrap="none" lIns="90488" tIns="44450" rIns="90488" bIns="44450">
            <a:spAutoFit/>
          </a:bodyPr>
          <a:lstStyle/>
          <a:p>
            <a:r>
              <a:rPr lang="en-US" sz="3200" b="1">
                <a:solidFill>
                  <a:schemeClr val="accent2"/>
                </a:solidFill>
                <a:latin typeface="Times" charset="0"/>
              </a:rPr>
              <a:t>Control</a:t>
            </a:r>
          </a:p>
        </p:txBody>
      </p:sp>
      <p:sp>
        <p:nvSpPr>
          <p:cNvPr id="44097" name="Rectangle 65"/>
          <p:cNvSpPr>
            <a:spLocks noChangeArrowheads="1"/>
          </p:cNvSpPr>
          <p:nvPr/>
        </p:nvSpPr>
        <p:spPr bwMode="auto">
          <a:xfrm>
            <a:off x="4252913" y="5629275"/>
            <a:ext cx="1806575" cy="576263"/>
          </a:xfrm>
          <a:prstGeom prst="rect">
            <a:avLst/>
          </a:prstGeom>
          <a:noFill/>
          <a:ln w="12700">
            <a:noFill/>
            <a:miter lim="800000"/>
            <a:headEnd/>
            <a:tailEnd/>
          </a:ln>
        </p:spPr>
        <p:txBody>
          <a:bodyPr wrap="none" lIns="90488" tIns="44450" rIns="90488" bIns="44450">
            <a:spAutoFit/>
          </a:bodyPr>
          <a:lstStyle/>
          <a:p>
            <a:r>
              <a:rPr lang="en-US" sz="3200" b="1">
                <a:solidFill>
                  <a:schemeClr val="accent2"/>
                </a:solidFill>
                <a:latin typeface="Times" charset="0"/>
              </a:rPr>
              <a:t>Datapath</a:t>
            </a:r>
          </a:p>
        </p:txBody>
      </p:sp>
      <p:sp>
        <p:nvSpPr>
          <p:cNvPr id="44098" name="Line 66"/>
          <p:cNvSpPr>
            <a:spLocks noChangeShapeType="1"/>
          </p:cNvSpPr>
          <p:nvPr/>
        </p:nvSpPr>
        <p:spPr bwMode="auto">
          <a:xfrm>
            <a:off x="4775200" y="2625725"/>
            <a:ext cx="0" cy="736600"/>
          </a:xfrm>
          <a:prstGeom prst="line">
            <a:avLst/>
          </a:prstGeom>
          <a:noFill/>
          <a:ln w="12700">
            <a:solidFill>
              <a:schemeClr val="tx1"/>
            </a:solidFill>
            <a:round/>
            <a:headEnd/>
            <a:tailEnd type="triangle" w="med" len="med"/>
          </a:ln>
        </p:spPr>
        <p:txBody>
          <a:bodyPr wrap="none" anchor="ctr"/>
          <a:lstStyle/>
          <a:p>
            <a:endParaRPr lang="en-US"/>
          </a:p>
        </p:txBody>
      </p:sp>
      <p:sp>
        <p:nvSpPr>
          <p:cNvPr id="44099" name="Line 67"/>
          <p:cNvSpPr>
            <a:spLocks noChangeShapeType="1"/>
          </p:cNvSpPr>
          <p:nvPr/>
        </p:nvSpPr>
        <p:spPr bwMode="auto">
          <a:xfrm>
            <a:off x="4953000" y="2613025"/>
            <a:ext cx="0" cy="736600"/>
          </a:xfrm>
          <a:prstGeom prst="line">
            <a:avLst/>
          </a:prstGeom>
          <a:noFill/>
          <a:ln w="12700">
            <a:solidFill>
              <a:schemeClr val="tx1"/>
            </a:solidFill>
            <a:round/>
            <a:headEnd/>
            <a:tailEnd type="triangle" w="med" len="med"/>
          </a:ln>
        </p:spPr>
        <p:txBody>
          <a:bodyPr wrap="none" anchor="ctr"/>
          <a:lstStyle/>
          <a:p>
            <a:endParaRPr lang="en-US"/>
          </a:p>
        </p:txBody>
      </p:sp>
      <p:sp>
        <p:nvSpPr>
          <p:cNvPr id="44100" name="Line 68"/>
          <p:cNvSpPr>
            <a:spLocks noChangeShapeType="1"/>
          </p:cNvSpPr>
          <p:nvPr/>
        </p:nvSpPr>
        <p:spPr bwMode="auto">
          <a:xfrm>
            <a:off x="5207000" y="2600325"/>
            <a:ext cx="0" cy="736600"/>
          </a:xfrm>
          <a:prstGeom prst="line">
            <a:avLst/>
          </a:prstGeom>
          <a:noFill/>
          <a:ln w="12700">
            <a:solidFill>
              <a:schemeClr val="tx1"/>
            </a:solidFill>
            <a:round/>
            <a:headEnd/>
            <a:tailEnd type="triangle" w="med" len="med"/>
          </a:ln>
        </p:spPr>
        <p:txBody>
          <a:bodyPr wrap="none" anchor="ctr"/>
          <a:lstStyle/>
          <a:p>
            <a:endParaRPr lang="en-US"/>
          </a:p>
        </p:txBody>
      </p:sp>
      <p:sp>
        <p:nvSpPr>
          <p:cNvPr id="44101" name="Line 69"/>
          <p:cNvSpPr>
            <a:spLocks noChangeShapeType="1"/>
          </p:cNvSpPr>
          <p:nvPr/>
        </p:nvSpPr>
        <p:spPr bwMode="auto">
          <a:xfrm>
            <a:off x="5384800" y="2587625"/>
            <a:ext cx="0" cy="736600"/>
          </a:xfrm>
          <a:prstGeom prst="line">
            <a:avLst/>
          </a:prstGeom>
          <a:noFill/>
          <a:ln w="12700">
            <a:solidFill>
              <a:schemeClr val="tx1"/>
            </a:solidFill>
            <a:round/>
            <a:headEnd/>
            <a:tailEnd type="triangle" w="med" len="med"/>
          </a:ln>
        </p:spPr>
        <p:txBody>
          <a:bodyPr wrap="none" anchor="ctr"/>
          <a:lstStyle/>
          <a:p>
            <a:endParaRPr lang="en-US"/>
          </a:p>
        </p:txBody>
      </p:sp>
      <p:sp>
        <p:nvSpPr>
          <p:cNvPr id="44102" name="Rectangle 70"/>
          <p:cNvSpPr>
            <a:spLocks noChangeArrowheads="1"/>
          </p:cNvSpPr>
          <p:nvPr/>
        </p:nvSpPr>
        <p:spPr bwMode="auto">
          <a:xfrm>
            <a:off x="4037013" y="2263775"/>
            <a:ext cx="1866900"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Control Signals</a:t>
            </a:r>
          </a:p>
        </p:txBody>
      </p:sp>
      <p:sp>
        <p:nvSpPr>
          <p:cNvPr id="44103" name="Line 71"/>
          <p:cNvSpPr>
            <a:spLocks noChangeShapeType="1"/>
          </p:cNvSpPr>
          <p:nvPr/>
        </p:nvSpPr>
        <p:spPr bwMode="auto">
          <a:xfrm>
            <a:off x="5994400" y="2625725"/>
            <a:ext cx="0" cy="736600"/>
          </a:xfrm>
          <a:prstGeom prst="line">
            <a:avLst/>
          </a:prstGeom>
          <a:noFill/>
          <a:ln w="12700">
            <a:solidFill>
              <a:schemeClr val="tx1"/>
            </a:solidFill>
            <a:round/>
            <a:headEnd type="triangle" w="med" len="med"/>
            <a:tailEnd/>
          </a:ln>
        </p:spPr>
        <p:txBody>
          <a:bodyPr wrap="none" anchor="ctr"/>
          <a:lstStyle/>
          <a:p>
            <a:endParaRPr lang="en-US"/>
          </a:p>
        </p:txBody>
      </p:sp>
      <p:sp>
        <p:nvSpPr>
          <p:cNvPr id="44104" name="Line 72"/>
          <p:cNvSpPr>
            <a:spLocks noChangeShapeType="1"/>
          </p:cNvSpPr>
          <p:nvPr/>
        </p:nvSpPr>
        <p:spPr bwMode="auto">
          <a:xfrm>
            <a:off x="6146800" y="2613025"/>
            <a:ext cx="0" cy="736600"/>
          </a:xfrm>
          <a:prstGeom prst="line">
            <a:avLst/>
          </a:prstGeom>
          <a:noFill/>
          <a:ln w="12700">
            <a:solidFill>
              <a:schemeClr val="tx1"/>
            </a:solidFill>
            <a:round/>
            <a:headEnd type="triangle" w="med" len="med"/>
            <a:tailEnd/>
          </a:ln>
        </p:spPr>
        <p:txBody>
          <a:bodyPr wrap="none" anchor="ctr"/>
          <a:lstStyle/>
          <a:p>
            <a:endParaRPr lang="en-US"/>
          </a:p>
        </p:txBody>
      </p:sp>
      <p:sp>
        <p:nvSpPr>
          <p:cNvPr id="44105" name="Rectangle 73"/>
          <p:cNvSpPr>
            <a:spLocks noChangeArrowheads="1"/>
          </p:cNvSpPr>
          <p:nvPr/>
        </p:nvSpPr>
        <p:spPr bwMode="auto">
          <a:xfrm>
            <a:off x="5797550" y="2327275"/>
            <a:ext cx="1366838" cy="393700"/>
          </a:xfrm>
          <a:prstGeom prst="rect">
            <a:avLst/>
          </a:prstGeom>
          <a:noFill/>
          <a:ln w="12700">
            <a:noFill/>
            <a:miter lim="800000"/>
            <a:headEnd/>
            <a:tailEnd/>
          </a:ln>
        </p:spPr>
        <p:txBody>
          <a:bodyPr wrap="none" lIns="90488" tIns="44450" rIns="90488" bIns="44450">
            <a:spAutoFit/>
          </a:bodyPr>
          <a:lstStyle/>
          <a:p>
            <a:r>
              <a:rPr lang="en-US" sz="2000" b="1">
                <a:solidFill>
                  <a:schemeClr val="tx1"/>
                </a:solidFill>
                <a:latin typeface="Times" charset="0"/>
              </a:rPr>
              <a:t>Conditions</a:t>
            </a:r>
          </a:p>
        </p:txBody>
      </p:sp>
      <p:sp>
        <p:nvSpPr>
          <p:cNvPr id="44106" name="Line 74"/>
          <p:cNvSpPr>
            <a:spLocks noChangeShapeType="1"/>
          </p:cNvSpPr>
          <p:nvPr/>
        </p:nvSpPr>
        <p:spPr bwMode="auto">
          <a:xfrm flipV="1">
            <a:off x="2743200" y="4714875"/>
            <a:ext cx="76200" cy="228600"/>
          </a:xfrm>
          <a:prstGeom prst="line">
            <a:avLst/>
          </a:prstGeom>
          <a:noFill/>
          <a:ln w="19050">
            <a:solidFill>
              <a:schemeClr val="tx1"/>
            </a:solidFill>
            <a:round/>
            <a:headEnd/>
            <a:tailEnd/>
          </a:ln>
        </p:spPr>
        <p:txBody>
          <a:bodyPr wrap="none" anchor="ctr"/>
          <a:lstStyle/>
          <a:p>
            <a:endParaRPr lang="en-US"/>
          </a:p>
        </p:txBody>
      </p:sp>
      <p:sp>
        <p:nvSpPr>
          <p:cNvPr id="44107" name="Line 75"/>
          <p:cNvSpPr>
            <a:spLocks noChangeShapeType="1"/>
          </p:cNvSpPr>
          <p:nvPr/>
        </p:nvSpPr>
        <p:spPr bwMode="auto">
          <a:xfrm>
            <a:off x="2819400" y="4714875"/>
            <a:ext cx="76200" cy="228600"/>
          </a:xfrm>
          <a:prstGeom prst="line">
            <a:avLst/>
          </a:prstGeom>
          <a:noFill/>
          <a:ln w="19050">
            <a:solidFill>
              <a:schemeClr val="tx1"/>
            </a:solidFill>
            <a:round/>
            <a:headEnd/>
            <a:tailEnd/>
          </a:ln>
        </p:spPr>
        <p:txBody>
          <a:bodyPr wrap="none" anchor="ctr"/>
          <a:lstStyle/>
          <a:p>
            <a:endParaRPr lang="en-US"/>
          </a:p>
        </p:txBody>
      </p:sp>
      <p:sp>
        <p:nvSpPr>
          <p:cNvPr id="44108" name="Line 76"/>
          <p:cNvSpPr>
            <a:spLocks noChangeShapeType="1"/>
          </p:cNvSpPr>
          <p:nvPr/>
        </p:nvSpPr>
        <p:spPr bwMode="auto">
          <a:xfrm>
            <a:off x="2819400" y="4943475"/>
            <a:ext cx="0" cy="152400"/>
          </a:xfrm>
          <a:prstGeom prst="line">
            <a:avLst/>
          </a:prstGeom>
          <a:noFill/>
          <a:ln w="19050">
            <a:solidFill>
              <a:schemeClr val="tx1"/>
            </a:solidFill>
            <a:round/>
            <a:headEnd/>
            <a:tailEnd/>
          </a:ln>
        </p:spPr>
        <p:txBody>
          <a:bodyPr wrap="none" anchor="ctr"/>
          <a:lstStyle/>
          <a:p>
            <a:endParaRPr lang="en-US"/>
          </a:p>
        </p:txBody>
      </p:sp>
      <p:sp>
        <p:nvSpPr>
          <p:cNvPr id="44109" name="Rectangle 77"/>
          <p:cNvSpPr>
            <a:spLocks noChangeArrowheads="1"/>
          </p:cNvSpPr>
          <p:nvPr/>
        </p:nvSpPr>
        <p:spPr bwMode="auto">
          <a:xfrm>
            <a:off x="1262063" y="5083175"/>
            <a:ext cx="490537"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44110" name="Line 78"/>
          <p:cNvSpPr>
            <a:spLocks noChangeShapeType="1"/>
          </p:cNvSpPr>
          <p:nvPr/>
        </p:nvSpPr>
        <p:spPr bwMode="auto">
          <a:xfrm flipV="1">
            <a:off x="1414463" y="4714875"/>
            <a:ext cx="76200" cy="228600"/>
          </a:xfrm>
          <a:prstGeom prst="line">
            <a:avLst/>
          </a:prstGeom>
          <a:noFill/>
          <a:ln w="19050">
            <a:solidFill>
              <a:schemeClr val="tx1"/>
            </a:solidFill>
            <a:round/>
            <a:headEnd/>
            <a:tailEnd/>
          </a:ln>
        </p:spPr>
        <p:txBody>
          <a:bodyPr wrap="none" anchor="ctr"/>
          <a:lstStyle/>
          <a:p>
            <a:endParaRPr lang="en-US"/>
          </a:p>
        </p:txBody>
      </p:sp>
      <p:sp>
        <p:nvSpPr>
          <p:cNvPr id="44111" name="Line 79"/>
          <p:cNvSpPr>
            <a:spLocks noChangeShapeType="1"/>
          </p:cNvSpPr>
          <p:nvPr/>
        </p:nvSpPr>
        <p:spPr bwMode="auto">
          <a:xfrm>
            <a:off x="1490663" y="4714875"/>
            <a:ext cx="76200" cy="228600"/>
          </a:xfrm>
          <a:prstGeom prst="line">
            <a:avLst/>
          </a:prstGeom>
          <a:noFill/>
          <a:ln w="19050">
            <a:solidFill>
              <a:schemeClr val="tx1"/>
            </a:solidFill>
            <a:round/>
            <a:headEnd/>
            <a:tailEnd/>
          </a:ln>
        </p:spPr>
        <p:txBody>
          <a:bodyPr wrap="none" anchor="ctr"/>
          <a:lstStyle/>
          <a:p>
            <a:endParaRPr lang="en-US"/>
          </a:p>
        </p:txBody>
      </p:sp>
      <p:sp>
        <p:nvSpPr>
          <p:cNvPr id="44112" name="Line 80"/>
          <p:cNvSpPr>
            <a:spLocks noChangeShapeType="1"/>
          </p:cNvSpPr>
          <p:nvPr/>
        </p:nvSpPr>
        <p:spPr bwMode="auto">
          <a:xfrm>
            <a:off x="1490663" y="4943475"/>
            <a:ext cx="0" cy="152400"/>
          </a:xfrm>
          <a:prstGeom prst="line">
            <a:avLst/>
          </a:prstGeom>
          <a:noFill/>
          <a:ln w="19050">
            <a:solidFill>
              <a:schemeClr val="tx1"/>
            </a:solidFill>
            <a:round/>
            <a:headEnd/>
            <a:tailEnd/>
          </a:ln>
        </p:spPr>
        <p:txBody>
          <a:bodyPr wrap="none" anchor="ctr"/>
          <a:lstStyle/>
          <a:p>
            <a:endParaRPr lang="en-US"/>
          </a:p>
        </p:txBody>
      </p:sp>
      <p:sp>
        <p:nvSpPr>
          <p:cNvPr id="44113" name="Rectangle 81"/>
          <p:cNvSpPr>
            <a:spLocks noChangeArrowheads="1"/>
          </p:cNvSpPr>
          <p:nvPr/>
        </p:nvSpPr>
        <p:spPr bwMode="auto">
          <a:xfrm>
            <a:off x="7162800" y="5006975"/>
            <a:ext cx="490538" cy="393700"/>
          </a:xfrm>
          <a:prstGeom prst="rect">
            <a:avLst/>
          </a:prstGeom>
          <a:noFill/>
          <a:ln w="12700">
            <a:noFill/>
            <a:miter lim="800000"/>
            <a:headEnd/>
            <a:tailEnd/>
          </a:ln>
        </p:spPr>
        <p:txBody>
          <a:bodyPr wrap="none" lIns="90488" tIns="44450" rIns="90488" bIns="44450">
            <a:spAutoFit/>
          </a:bodyPr>
          <a:lstStyle/>
          <a:p>
            <a:r>
              <a:rPr lang="en-US" sz="2000">
                <a:solidFill>
                  <a:schemeClr val="tx1"/>
                </a:solidFill>
                <a:latin typeface="Times" charset="0"/>
              </a:rPr>
              <a:t>clk</a:t>
            </a:r>
          </a:p>
        </p:txBody>
      </p:sp>
      <p:sp>
        <p:nvSpPr>
          <p:cNvPr id="44114" name="Line 82"/>
          <p:cNvSpPr>
            <a:spLocks noChangeShapeType="1"/>
          </p:cNvSpPr>
          <p:nvPr/>
        </p:nvSpPr>
        <p:spPr bwMode="auto">
          <a:xfrm flipV="1">
            <a:off x="7315200" y="4638675"/>
            <a:ext cx="76200" cy="228600"/>
          </a:xfrm>
          <a:prstGeom prst="line">
            <a:avLst/>
          </a:prstGeom>
          <a:noFill/>
          <a:ln w="19050">
            <a:solidFill>
              <a:schemeClr val="tx1"/>
            </a:solidFill>
            <a:round/>
            <a:headEnd/>
            <a:tailEnd/>
          </a:ln>
        </p:spPr>
        <p:txBody>
          <a:bodyPr wrap="none" anchor="ctr"/>
          <a:lstStyle/>
          <a:p>
            <a:endParaRPr lang="en-US"/>
          </a:p>
        </p:txBody>
      </p:sp>
      <p:sp>
        <p:nvSpPr>
          <p:cNvPr id="44115" name="Line 83"/>
          <p:cNvSpPr>
            <a:spLocks noChangeShapeType="1"/>
          </p:cNvSpPr>
          <p:nvPr/>
        </p:nvSpPr>
        <p:spPr bwMode="auto">
          <a:xfrm>
            <a:off x="7391400" y="4638675"/>
            <a:ext cx="76200" cy="228600"/>
          </a:xfrm>
          <a:prstGeom prst="line">
            <a:avLst/>
          </a:prstGeom>
          <a:noFill/>
          <a:ln w="19050">
            <a:solidFill>
              <a:schemeClr val="tx1"/>
            </a:solidFill>
            <a:round/>
            <a:headEnd/>
            <a:tailEnd/>
          </a:ln>
        </p:spPr>
        <p:txBody>
          <a:bodyPr wrap="none" anchor="ctr"/>
          <a:lstStyle/>
          <a:p>
            <a:endParaRPr lang="en-US"/>
          </a:p>
        </p:txBody>
      </p:sp>
      <p:sp>
        <p:nvSpPr>
          <p:cNvPr id="44116" name="Line 84"/>
          <p:cNvSpPr>
            <a:spLocks noChangeShapeType="1"/>
          </p:cNvSpPr>
          <p:nvPr/>
        </p:nvSpPr>
        <p:spPr bwMode="auto">
          <a:xfrm>
            <a:off x="7391400" y="4867275"/>
            <a:ext cx="0" cy="152400"/>
          </a:xfrm>
          <a:prstGeom prst="line">
            <a:avLst/>
          </a:prstGeom>
          <a:noFill/>
          <a:ln w="19050">
            <a:solidFill>
              <a:schemeClr val="tx1"/>
            </a:solidFill>
            <a:round/>
            <a:headEnd/>
            <a:tailEnd/>
          </a:ln>
        </p:spPr>
        <p:txBody>
          <a:bodyPr wrap="none" anchor="ctr"/>
          <a:lstStyle/>
          <a:p>
            <a:endParaRPr lang="en-US"/>
          </a:p>
        </p:txBody>
      </p:sp>
      <p:grpSp>
        <p:nvGrpSpPr>
          <p:cNvPr id="2" name="Group 85"/>
          <p:cNvGrpSpPr>
            <a:grpSpLocks/>
          </p:cNvGrpSpPr>
          <p:nvPr/>
        </p:nvGrpSpPr>
        <p:grpSpPr bwMode="auto">
          <a:xfrm>
            <a:off x="5029200" y="3724275"/>
            <a:ext cx="485775" cy="1143000"/>
            <a:chOff x="4009" y="2304"/>
            <a:chExt cx="306" cy="720"/>
          </a:xfrm>
        </p:grpSpPr>
        <p:sp>
          <p:nvSpPr>
            <p:cNvPr id="44119" name="Rectangle 86"/>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spAutoFit/>
            </a:bodyPr>
            <a:lstStyle/>
            <a:p>
              <a:endParaRPr lang="en-US" sz="1600" b="1">
                <a:solidFill>
                  <a:schemeClr val="tx1"/>
                </a:solidFill>
                <a:latin typeface="Times" charset="0"/>
              </a:endParaRPr>
            </a:p>
          </p:txBody>
        </p:sp>
        <p:sp>
          <p:nvSpPr>
            <p:cNvPr id="44120" name="Rectangle 87"/>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latin typeface="Times" charset="0"/>
                </a:rPr>
                <a:t>ALU</a:t>
              </a:r>
            </a:p>
          </p:txBody>
        </p:sp>
        <p:sp>
          <p:nvSpPr>
            <p:cNvPr id="44121" name="Freeform 88"/>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endParaRPr lang="en-US"/>
            </a:p>
          </p:txBody>
        </p:sp>
      </p:grpSp>
      <p:sp>
        <p:nvSpPr>
          <p:cNvPr id="44118" name="Line 89"/>
          <p:cNvSpPr>
            <a:spLocks noChangeShapeType="1"/>
          </p:cNvSpPr>
          <p:nvPr/>
        </p:nvSpPr>
        <p:spPr bwMode="auto">
          <a:xfrm>
            <a:off x="3733800" y="2689225"/>
            <a:ext cx="304800" cy="0"/>
          </a:xfrm>
          <a:prstGeom prst="line">
            <a:avLst/>
          </a:prstGeom>
          <a:noFill/>
          <a:ln w="12700">
            <a:solidFill>
              <a:schemeClr val="tx1"/>
            </a:solidFill>
            <a:round/>
            <a:headEnd/>
            <a:tailEnd type="triangle" w="med" len="me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Detecting Signed Overflow (4-bit examples)</a:t>
            </a:r>
            <a:endParaRPr lang="en-US" sz="3600" dirty="0"/>
          </a:p>
        </p:txBody>
      </p:sp>
      <p:sp>
        <p:nvSpPr>
          <p:cNvPr id="3" name="Date Placeholder 2"/>
          <p:cNvSpPr>
            <a:spLocks noGrp="1"/>
          </p:cNvSpPr>
          <p:nvPr>
            <p:ph type="dt" sz="half" idx="10"/>
          </p:nvPr>
        </p:nvSpPr>
        <p:spPr/>
        <p:txBody>
          <a:bodyPr/>
          <a:lstStyle/>
          <a:p>
            <a:fld id="{520903F6-2EA2-624B-8CD2-EBACBA094807}" type="datetime1">
              <a:rPr lang="en-US" smtClean="0"/>
              <a:pPr/>
              <a:t>7/25/2011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6</a:t>
            </a:fld>
            <a:endParaRPr lang="en-US" dirty="0"/>
          </a:p>
        </p:txBody>
      </p:sp>
      <p:sp>
        <p:nvSpPr>
          <p:cNvPr id="6" name="Content Placeholder 2"/>
          <p:cNvSpPr txBox="1">
            <a:spLocks/>
          </p:cNvSpPr>
          <p:nvPr/>
        </p:nvSpPr>
        <p:spPr>
          <a:xfrm>
            <a:off x="457200" y="1600201"/>
            <a:ext cx="8229600" cy="4525963"/>
          </a:xfrm>
          <a:prstGeom prst="rect">
            <a:avLst/>
          </a:prstGeom>
        </p:spPr>
        <p:txBody>
          <a:bodyPr/>
          <a:lstStyle/>
          <a:p>
            <a:pPr marL="342900" indent="-342900">
              <a:spcBef>
                <a:spcPct val="20000"/>
              </a:spcBef>
              <a:buFont typeface="Arial" pitchFamily="34" charset="0"/>
              <a:buChar char="•"/>
            </a:pPr>
            <a:r>
              <a:rPr lang="en-US" sz="2800" dirty="0" smtClean="0"/>
              <a:t>From two positive numbers:</a:t>
            </a:r>
          </a:p>
          <a:p>
            <a:pPr marL="800100" lvl="1" indent="-342900">
              <a:spcBef>
                <a:spcPct val="20000"/>
              </a:spcBef>
              <a:buFont typeface="Arial" pitchFamily="34" charset="0"/>
              <a:buChar char="•"/>
            </a:pPr>
            <a:r>
              <a:rPr lang="en-US" sz="2800" dirty="0" smtClean="0"/>
              <a:t>0111 + 0111, 0111 + 0001, 0100 + 0100.</a:t>
            </a:r>
          </a:p>
          <a:p>
            <a:pPr marL="800100" lvl="1" indent="-342900">
              <a:spcBef>
                <a:spcPct val="20000"/>
              </a:spcBef>
              <a:buFont typeface="Arial" pitchFamily="34" charset="0"/>
              <a:buChar char="•"/>
            </a:pPr>
            <a:r>
              <a:rPr lang="en-US" sz="2800" dirty="0" smtClean="0"/>
              <a:t>What do these have in common? Carry-out from  the second highest bit (but not highest bit)</a:t>
            </a:r>
          </a:p>
          <a:p>
            <a:pPr marL="342900" indent="-342900">
              <a:spcBef>
                <a:spcPct val="20000"/>
              </a:spcBef>
              <a:buFont typeface="Arial" pitchFamily="34" charset="0"/>
              <a:buChar char="•"/>
            </a:pPr>
            <a:r>
              <a:rPr lang="en-US" sz="2800" dirty="0" smtClean="0"/>
              <a:t>From two negative numbers:</a:t>
            </a:r>
          </a:p>
          <a:p>
            <a:pPr marL="800100" lvl="1" indent="-342900">
              <a:spcBef>
                <a:spcPct val="20000"/>
              </a:spcBef>
              <a:buFont typeface="Arial" pitchFamily="34" charset="0"/>
              <a:buChar char="•"/>
            </a:pPr>
            <a:r>
              <a:rPr lang="en-US" sz="2800" dirty="0" smtClean="0"/>
              <a:t>1000 + 1000, 1000 + 1111, 1011 + 1011.</a:t>
            </a:r>
          </a:p>
          <a:p>
            <a:pPr marL="800100" lvl="1" indent="-342900">
              <a:spcBef>
                <a:spcPct val="20000"/>
              </a:spcBef>
              <a:buFont typeface="Arial" pitchFamily="34" charset="0"/>
              <a:buChar char="•"/>
            </a:pPr>
            <a:r>
              <a:rPr lang="en-US" sz="2800" dirty="0" smtClean="0"/>
              <a:t>These have carry-out from the highest bit (but not second highest bit)</a:t>
            </a:r>
          </a:p>
          <a:p>
            <a:pPr marL="342900" indent="-342900">
              <a:spcBef>
                <a:spcPct val="20000"/>
              </a:spcBef>
              <a:buFont typeface="Arial" pitchFamily="34" charset="0"/>
              <a:buChar char="•"/>
            </a:pPr>
            <a:r>
              <a:rPr lang="en-US" sz="2800" dirty="0" smtClean="0"/>
              <a:t>Expression for signed overflow: </a:t>
            </a:r>
            <a:r>
              <a:rPr lang="en-US" sz="2800" b="1" dirty="0" err="1" smtClean="0"/>
              <a:t>C</a:t>
            </a:r>
            <a:r>
              <a:rPr lang="en-US" sz="2800" b="1" baseline="-25000" dirty="0" err="1" smtClean="0"/>
              <a:t>n</a:t>
            </a:r>
            <a:r>
              <a:rPr lang="en-US" sz="2800" b="1" dirty="0" smtClean="0"/>
              <a:t> </a:t>
            </a:r>
            <a:r>
              <a:rPr lang="en-US" sz="2800" b="1" dirty="0" smtClean="0"/>
              <a:t>XOR C</a:t>
            </a:r>
            <a:r>
              <a:rPr lang="en-US" sz="2800" b="1" baseline="-25000" dirty="0" smtClean="0"/>
              <a:t>n-1</a:t>
            </a:r>
            <a:endParaRPr lang="en-US" sz="2800" b="1" dirty="0" smtClean="0"/>
          </a:p>
          <a:p>
            <a:pPr marL="342900" indent="-342900">
              <a:spcBef>
                <a:spcPct val="20000"/>
              </a:spcBef>
              <a:buFont typeface="Arial" pitchFamily="34" charset="0"/>
              <a:buChar char="•"/>
            </a:pPr>
            <a:endParaRPr lang="en-US" sz="3200" dirty="0" smtClean="0"/>
          </a:p>
          <a:p>
            <a:pPr marL="342900" indent="-342900">
              <a:spcBef>
                <a:spcPct val="20000"/>
              </a:spcBef>
              <a:buFont typeface="Arial" pitchFamily="34" charset="0"/>
              <a:buChar char="•"/>
            </a:pPr>
            <a:endParaRPr lang="en-US" sz="3200" dirty="0" smtClean="0"/>
          </a:p>
          <a:p>
            <a:pPr marL="800100" lvl="1" indent="-342900">
              <a:spcBef>
                <a:spcPct val="20000"/>
              </a:spcBef>
              <a:buFont typeface="Arial" pitchFamily="34" charset="0"/>
              <a:buChar cha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3"/>
          <p:cNvPicPr>
            <a:picLocks noGrp="1" noChangeAspect="1" noChangeArrowheads="1"/>
          </p:cNvPicPr>
          <p:nvPr>
            <p:ph idx="4294967295"/>
          </p:nvPr>
        </p:nvPicPr>
        <p:blipFill>
          <a:blip r:embed="rId3"/>
          <a:srcRect r="3806"/>
          <a:stretch>
            <a:fillRect/>
          </a:stretch>
        </p:blipFill>
        <p:spPr>
          <a:xfrm>
            <a:off x="601663" y="1558926"/>
            <a:ext cx="8305800" cy="5030788"/>
          </a:xfrm>
        </p:spPr>
      </p:pic>
      <p:sp>
        <p:nvSpPr>
          <p:cNvPr id="54275" name="Rectangle 2"/>
          <p:cNvSpPr>
            <a:spLocks noGrp="1" noChangeArrowheads="1"/>
          </p:cNvSpPr>
          <p:nvPr>
            <p:ph type="title"/>
          </p:nvPr>
        </p:nvSpPr>
        <p:spPr/>
        <p:txBody>
          <a:bodyPr>
            <a:normAutofit fontScale="90000"/>
          </a:bodyPr>
          <a:lstStyle/>
          <a:p>
            <a:r>
              <a:rPr lang="en-US" smtClean="0"/>
              <a:t>Twos Complement Adder/Subtractor</a:t>
            </a:r>
          </a:p>
        </p:txBody>
      </p:sp>
      <p:sp>
        <p:nvSpPr>
          <p:cNvPr id="4" name="Date Placeholder 3"/>
          <p:cNvSpPr>
            <a:spLocks noGrp="1"/>
          </p:cNvSpPr>
          <p:nvPr>
            <p:ph type="dt" sz="quarter" idx="10"/>
          </p:nvPr>
        </p:nvSpPr>
        <p:spPr/>
        <p:txBody>
          <a:bodyPr/>
          <a:lstStyle/>
          <a:p>
            <a:pPr>
              <a:defRPr/>
            </a:pPr>
            <a:fld id="{CE85F6A0-2876-854B-BE1E-29E139E054B8}" type="datetime1">
              <a:rPr lang="en-US"/>
              <a:pPr>
                <a:defRPr/>
              </a:pPr>
              <a:t>7/25/2011</a:t>
            </a:fld>
            <a:endParaRPr lang="en-US"/>
          </a:p>
        </p:txBody>
      </p:sp>
      <p:sp>
        <p:nvSpPr>
          <p:cNvPr id="6" name="Footer Placeholder 5"/>
          <p:cNvSpPr>
            <a:spLocks noGrp="1"/>
          </p:cNvSpPr>
          <p:nvPr>
            <p:ph type="ftr" sz="quarter" idx="11"/>
          </p:nvPr>
        </p:nvSpPr>
        <p:spPr/>
        <p:txBody>
          <a:bodyPr/>
          <a:lstStyle/>
          <a:p>
            <a:pPr>
              <a:defRPr/>
            </a:pPr>
            <a:r>
              <a:rPr lang="en-US" dirty="0" smtClean="0"/>
              <a:t>Summer 2011 </a:t>
            </a:r>
            <a:r>
              <a:rPr lang="en-US" dirty="0"/>
              <a:t>-- Lecture #24</a:t>
            </a:r>
          </a:p>
        </p:txBody>
      </p:sp>
      <p:sp>
        <p:nvSpPr>
          <p:cNvPr id="5" name="Slide Number Placeholder 4"/>
          <p:cNvSpPr>
            <a:spLocks noGrp="1"/>
          </p:cNvSpPr>
          <p:nvPr>
            <p:ph type="sldNum" sz="quarter" idx="12"/>
          </p:nvPr>
        </p:nvSpPr>
        <p:spPr/>
        <p:txBody>
          <a:bodyPr/>
          <a:lstStyle/>
          <a:p>
            <a:pPr>
              <a:defRPr/>
            </a:pPr>
            <a:fld id="{999C63C6-3EF9-574C-94F9-1F858BB491CB}" type="slidenum">
              <a:rPr lang="en-US" smtClean="0"/>
              <a:pPr>
                <a:defRPr/>
              </a:pPr>
              <a:t>7</a:t>
            </a:fld>
            <a:endParaRPr lang="en-US"/>
          </a:p>
        </p:txBody>
      </p:sp>
      <p:sp>
        <p:nvSpPr>
          <p:cNvPr id="7" name="TextBox 6"/>
          <p:cNvSpPr txBox="1"/>
          <p:nvPr/>
        </p:nvSpPr>
        <p:spPr>
          <a:xfrm>
            <a:off x="476249" y="1228725"/>
            <a:ext cx="7515226" cy="400110"/>
          </a:xfrm>
          <a:prstGeom prst="rect">
            <a:avLst/>
          </a:prstGeom>
          <a:noFill/>
        </p:spPr>
        <p:txBody>
          <a:bodyPr wrap="square" rtlCol="0">
            <a:spAutoFit/>
          </a:bodyPr>
          <a:lstStyle/>
          <a:p>
            <a:r>
              <a:rPr lang="en-US" sz="2000" dirty="0" smtClean="0"/>
              <a:t>Can subtract by adding the negative of the second number. To negate: </a:t>
            </a:r>
            <a:endParaRPr lang="en-US" sz="2000" dirty="0"/>
          </a:p>
        </p:txBody>
      </p:sp>
      <p:sp>
        <p:nvSpPr>
          <p:cNvPr id="8" name="TextBox 7"/>
          <p:cNvSpPr txBox="1"/>
          <p:nvPr/>
        </p:nvSpPr>
        <p:spPr>
          <a:xfrm>
            <a:off x="466724" y="2581275"/>
            <a:ext cx="1362075" cy="707886"/>
          </a:xfrm>
          <a:prstGeom prst="rect">
            <a:avLst/>
          </a:prstGeom>
          <a:noFill/>
        </p:spPr>
        <p:txBody>
          <a:bodyPr wrap="square" rtlCol="0">
            <a:spAutoFit/>
          </a:bodyPr>
          <a:lstStyle/>
          <a:p>
            <a:r>
              <a:rPr lang="en-US" sz="2000" b="1" dirty="0" smtClean="0">
                <a:solidFill>
                  <a:srgbClr val="FF0000"/>
                </a:solidFill>
              </a:rPr>
              <a:t>Flip the bits</a:t>
            </a:r>
            <a:endParaRPr lang="en-US" sz="2000" b="1" dirty="0">
              <a:solidFill>
                <a:srgbClr val="FF0000"/>
              </a:solidFill>
            </a:endParaRPr>
          </a:p>
        </p:txBody>
      </p:sp>
      <p:sp>
        <p:nvSpPr>
          <p:cNvPr id="9" name="TextBox 8"/>
          <p:cNvSpPr txBox="1"/>
          <p:nvPr/>
        </p:nvSpPr>
        <p:spPr>
          <a:xfrm>
            <a:off x="7286624" y="4391025"/>
            <a:ext cx="1695451" cy="400110"/>
          </a:xfrm>
          <a:prstGeom prst="rect">
            <a:avLst/>
          </a:prstGeom>
          <a:noFill/>
        </p:spPr>
        <p:txBody>
          <a:bodyPr wrap="square" rtlCol="0">
            <a:spAutoFit/>
          </a:bodyPr>
          <a:lstStyle/>
          <a:p>
            <a:r>
              <a:rPr lang="en-US" sz="2000" b="1" dirty="0" smtClean="0">
                <a:solidFill>
                  <a:srgbClr val="FF0000"/>
                </a:solidFill>
              </a:rPr>
              <a:t>And add one!</a:t>
            </a:r>
            <a:endParaRPr lang="en-US" sz="20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normAutofit/>
          </a:bodyPr>
          <a:lstStyle/>
          <a:p>
            <a:pPr eaLnBrk="1" hangingPunct="1"/>
            <a:r>
              <a:rPr lang="en-US" dirty="0" smtClean="0">
                <a:solidFill>
                  <a:schemeClr val="bg1">
                    <a:lumMod val="65000"/>
                  </a:schemeClr>
                </a:solidFill>
              </a:rPr>
              <a:t>5 Stages of the </a:t>
            </a:r>
            <a:r>
              <a:rPr lang="en-US" dirty="0" err="1" smtClean="0">
                <a:solidFill>
                  <a:schemeClr val="bg1">
                    <a:lumMod val="65000"/>
                  </a:schemeClr>
                </a:solidFill>
              </a:rPr>
              <a:t>Datapath</a:t>
            </a:r>
            <a:endParaRPr lang="en-US" dirty="0" smtClean="0">
              <a:solidFill>
                <a:schemeClr val="bg1">
                  <a:lumMod val="65000"/>
                </a:schemeClr>
              </a:solidFill>
            </a:endParaRPr>
          </a:p>
          <a:p>
            <a:r>
              <a:rPr lang="en-US" dirty="0"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chemeClr val="bg1">
                    <a:lumMod val="65000"/>
                  </a:schemeClr>
                </a:solidFill>
              </a:rPr>
              <a:t>Quick </a:t>
            </a:r>
            <a:r>
              <a:rPr lang="en-US" dirty="0" err="1" smtClean="0">
                <a:solidFill>
                  <a:schemeClr val="bg1">
                    <a:lumMod val="65000"/>
                  </a:schemeClr>
                </a:solidFill>
              </a:rPr>
              <a:t>Datapath</a:t>
            </a:r>
            <a:r>
              <a:rPr lang="en-US" dirty="0" smtClean="0">
                <a:solidFill>
                  <a:schemeClr val="bg1">
                    <a:lumMod val="65000"/>
                  </a:schemeClr>
                </a:solidFill>
              </a:rPr>
              <a:t> Walkthrough</a:t>
            </a:r>
            <a:endParaRPr lang="en-US" dirty="0" smtClean="0">
              <a:solidFill>
                <a:schemeClr val="bg1">
                  <a:lumMod val="65000"/>
                </a:schemeClr>
              </a:solidFill>
            </a:endParaRPr>
          </a:p>
          <a:p>
            <a:pPr eaLnBrk="1" hangingPunct="1"/>
            <a:r>
              <a:rPr lang="en-US" dirty="0" smtClean="0">
                <a:solidFill>
                  <a:schemeClr val="bg1">
                    <a:lumMod val="65000"/>
                  </a:schemeClr>
                </a:solidFill>
              </a:rPr>
              <a:t>Processor Design Process</a:t>
            </a:r>
          </a:p>
          <a:p>
            <a:pPr lvl="1"/>
            <a:r>
              <a:rPr lang="en-US" dirty="0" smtClean="0">
                <a:solidFill>
                  <a:schemeClr val="bg1">
                    <a:lumMod val="65000"/>
                  </a:schemeClr>
                </a:solidFill>
              </a:rPr>
              <a:t>Determine </a:t>
            </a:r>
            <a:r>
              <a:rPr lang="en-US" dirty="0" err="1" smtClean="0">
                <a:solidFill>
                  <a:schemeClr val="bg1">
                    <a:lumMod val="65000"/>
                  </a:schemeClr>
                </a:solidFill>
              </a:rPr>
              <a:t>datapath</a:t>
            </a:r>
            <a:r>
              <a:rPr lang="en-US" dirty="0" smtClean="0">
                <a:solidFill>
                  <a:schemeClr val="bg1">
                    <a:lumMod val="65000"/>
                  </a:schemeClr>
                </a:solidFill>
              </a:rPr>
              <a:t> requirements based on instruction set</a:t>
            </a:r>
          </a:p>
          <a:p>
            <a:pPr lvl="1"/>
            <a:r>
              <a:rPr lang="en-US" dirty="0" smtClean="0">
                <a:solidFill>
                  <a:schemeClr val="bg1">
                    <a:lumMod val="65000"/>
                  </a:schemeClr>
                </a:solidFill>
              </a:rPr>
              <a:t>Select </a:t>
            </a:r>
            <a:r>
              <a:rPr lang="en-US" dirty="0" err="1" smtClean="0">
                <a:solidFill>
                  <a:schemeClr val="bg1">
                    <a:lumMod val="65000"/>
                  </a:schemeClr>
                </a:solidFill>
              </a:rPr>
              <a:t>datapath</a:t>
            </a:r>
            <a:r>
              <a:rPr lang="en-US" dirty="0" smtClean="0">
                <a:solidFill>
                  <a:schemeClr val="bg1">
                    <a:lumMod val="65000"/>
                  </a:schemeClr>
                </a:solidFill>
              </a:rPr>
              <a:t> components</a:t>
            </a:r>
          </a:p>
          <a:p>
            <a:pPr lvl="1"/>
            <a:r>
              <a:rPr lang="en-US" dirty="0" smtClean="0">
                <a:solidFill>
                  <a:schemeClr val="bg1">
                    <a:lumMod val="65000"/>
                  </a:schemeClr>
                </a:solidFill>
              </a:rPr>
              <a:t>Assemble the </a:t>
            </a:r>
            <a:r>
              <a:rPr lang="en-US" dirty="0" err="1" smtClean="0">
                <a:solidFill>
                  <a:schemeClr val="bg1">
                    <a:lumMod val="65000"/>
                  </a:schemeClr>
                </a:solidFill>
              </a:rPr>
              <a:t>datapath</a:t>
            </a:r>
            <a:endParaRPr lang="en-US" dirty="0" smtClean="0">
              <a:solidFill>
                <a:schemeClr val="bg1">
                  <a:lumMod val="65000"/>
                </a:schemeClr>
              </a:solidFill>
            </a:endParaRPr>
          </a:p>
        </p:txBody>
      </p:sp>
      <p:sp>
        <p:nvSpPr>
          <p:cNvPr id="7" name="Date Placeholder 6"/>
          <p:cNvSpPr>
            <a:spLocks noGrp="1"/>
          </p:cNvSpPr>
          <p:nvPr>
            <p:ph type="dt" sz="quarter" idx="10"/>
          </p:nvPr>
        </p:nvSpPr>
        <p:spPr/>
        <p:txBody>
          <a:bodyPr/>
          <a:lstStyle/>
          <a:p>
            <a:pPr>
              <a:defRPr/>
            </a:pPr>
            <a:fld id="{742D3C8C-4EC3-D544-BEC6-1310B020C9F8}" type="datetime1">
              <a:rPr lang="en-US" smtClean="0"/>
              <a:pPr>
                <a:defRPr/>
              </a:pPr>
              <a:t>7/25/2011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8</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4" descr="f01-04-P374493"/>
          <p:cNvPicPr>
            <a:picLocks noChangeAspect="1" noChangeArrowheads="1"/>
          </p:cNvPicPr>
          <p:nvPr/>
        </p:nvPicPr>
        <p:blipFill>
          <a:blip r:embed="rId3"/>
          <a:srcRect/>
          <a:stretch>
            <a:fillRect/>
          </a:stretch>
        </p:blipFill>
        <p:spPr bwMode="auto">
          <a:xfrm>
            <a:off x="-84656" y="1033998"/>
            <a:ext cx="6695415" cy="5705471"/>
          </a:xfrm>
          <a:prstGeom prst="rect">
            <a:avLst/>
          </a:prstGeom>
          <a:noFill/>
          <a:ln w="9525">
            <a:noFill/>
            <a:miter lim="800000"/>
            <a:headEnd/>
            <a:tailEnd/>
          </a:ln>
        </p:spPr>
      </p:pic>
      <p:sp>
        <p:nvSpPr>
          <p:cNvPr id="30722" name="Rectangle 2"/>
          <p:cNvSpPr>
            <a:spLocks noGrp="1" noChangeArrowheads="1"/>
          </p:cNvSpPr>
          <p:nvPr>
            <p:ph type="title"/>
          </p:nvPr>
        </p:nvSpPr>
        <p:spPr>
          <a:noFill/>
        </p:spPr>
        <p:txBody>
          <a:bodyPr>
            <a:normAutofit/>
          </a:bodyPr>
          <a:lstStyle/>
          <a:p>
            <a:r>
              <a:rPr lang="en-US" dirty="0" smtClean="0"/>
              <a:t>Five Components </a:t>
            </a:r>
            <a:r>
              <a:rPr lang="en-US" dirty="0"/>
              <a:t>of</a:t>
            </a:r>
            <a:r>
              <a:rPr lang="en-US" dirty="0" smtClean="0"/>
              <a:t> a Computer</a:t>
            </a:r>
            <a:endParaRPr lang="en-US" dirty="0"/>
          </a:p>
        </p:txBody>
      </p:sp>
      <p:sp>
        <p:nvSpPr>
          <p:cNvPr id="11" name="Content Placeholder 10"/>
          <p:cNvSpPr>
            <a:spLocks noGrp="1"/>
          </p:cNvSpPr>
          <p:nvPr>
            <p:ph sz="half" idx="2"/>
          </p:nvPr>
        </p:nvSpPr>
        <p:spPr>
          <a:xfrm>
            <a:off x="6587068" y="3539067"/>
            <a:ext cx="2556932" cy="2587096"/>
          </a:xfrm>
        </p:spPr>
        <p:txBody>
          <a:bodyPr/>
          <a:lstStyle/>
          <a:p>
            <a:r>
              <a:rPr lang="en-US" dirty="0" smtClean="0"/>
              <a:t>Control</a:t>
            </a:r>
          </a:p>
          <a:p>
            <a:r>
              <a:rPr lang="en-US" dirty="0" err="1" smtClean="0"/>
              <a:t>Datapath</a:t>
            </a:r>
            <a:endParaRPr lang="en-US" dirty="0" smtClean="0"/>
          </a:p>
          <a:p>
            <a:r>
              <a:rPr lang="en-US" dirty="0" smtClean="0"/>
              <a:t>Memory</a:t>
            </a:r>
          </a:p>
          <a:p>
            <a:r>
              <a:rPr lang="en-US" dirty="0" smtClean="0"/>
              <a:t>Input</a:t>
            </a:r>
          </a:p>
          <a:p>
            <a:r>
              <a:rPr lang="en-US" dirty="0" smtClean="0"/>
              <a:t>Output</a:t>
            </a:r>
            <a:endParaRPr lang="en-US" dirty="0"/>
          </a:p>
        </p:txBody>
      </p:sp>
      <p:sp>
        <p:nvSpPr>
          <p:cNvPr id="31" name="Date Placeholder 30"/>
          <p:cNvSpPr>
            <a:spLocks noGrp="1"/>
          </p:cNvSpPr>
          <p:nvPr>
            <p:ph type="dt" sz="half" idx="10"/>
          </p:nvPr>
        </p:nvSpPr>
        <p:spPr/>
        <p:txBody>
          <a:bodyPr/>
          <a:lstStyle/>
          <a:p>
            <a:fld id="{E7F023AD-AC0D-E847-B7C7-91904465A9C4}" type="datetime1">
              <a:rPr lang="en-US" smtClean="0"/>
              <a:pPr/>
              <a:t>7/25/2011</a:t>
            </a:fld>
            <a:endParaRPr lang="en-US"/>
          </a:p>
        </p:txBody>
      </p:sp>
      <p:sp>
        <p:nvSpPr>
          <p:cNvPr id="36" name="Footer Placeholder 35"/>
          <p:cNvSpPr>
            <a:spLocks noGrp="1"/>
          </p:cNvSpPr>
          <p:nvPr>
            <p:ph type="ftr" sz="quarter" idx="11"/>
          </p:nvPr>
        </p:nvSpPr>
        <p:spPr/>
        <p:txBody>
          <a:bodyPr/>
          <a:lstStyle/>
          <a:p>
            <a:r>
              <a:rPr lang="en-US" smtClean="0"/>
              <a:t>Spring 2010 -- Lecture #9</a:t>
            </a:r>
            <a:endParaRPr lang="en-US"/>
          </a:p>
        </p:txBody>
      </p:sp>
      <p:sp>
        <p:nvSpPr>
          <p:cNvPr id="35" name="Slide Number Placeholder 34"/>
          <p:cNvSpPr>
            <a:spLocks noGrp="1"/>
          </p:cNvSpPr>
          <p:nvPr>
            <p:ph type="sldNum" sz="quarter" idx="12"/>
          </p:nvPr>
        </p:nvSpPr>
        <p:spPr/>
        <p:txBody>
          <a:bodyPr/>
          <a:lstStyle/>
          <a:p>
            <a:fld id="{3CC63E4C-4642-794D-A2FD-70F6B81535F5}" type="slidenum">
              <a:rPr lang="en-US" smtClean="0"/>
              <a:pPr/>
              <a:t>9</a:t>
            </a:fld>
            <a:endParaRPr lang="en-US"/>
          </a:p>
        </p:txBody>
      </p:sp>
      <p:sp>
        <p:nvSpPr>
          <p:cNvPr id="8" name="Rectangle 7"/>
          <p:cNvSpPr/>
          <p:nvPr/>
        </p:nvSpPr>
        <p:spPr>
          <a:xfrm>
            <a:off x="1924050" y="3209925"/>
            <a:ext cx="1695450" cy="3133725"/>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915150" y="3552826"/>
            <a:ext cx="1562100" cy="1009650"/>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29280</TotalTime>
  <Words>6469</Words>
  <Application>Microsoft Office PowerPoint</Application>
  <PresentationFormat>On-screen Show (4:3)</PresentationFormat>
  <Paragraphs>1374</Paragraphs>
  <Slides>53</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Image</vt:lpstr>
      <vt:lpstr>CS 61C: Great Ideas in Computer Architecture (Machine Structures) MIPS CPU Datapath</vt:lpstr>
      <vt:lpstr>Levels of Representation/Interpretation</vt:lpstr>
      <vt:lpstr>Review</vt:lpstr>
      <vt:lpstr>Review: N x 1-bit Adders  1 N-bit Adder</vt:lpstr>
      <vt:lpstr>What about detecting overflow?</vt:lpstr>
      <vt:lpstr>Detecting Signed Overflow (4-bit examples)</vt:lpstr>
      <vt:lpstr>Twos Complement Adder/Subtractor</vt:lpstr>
      <vt:lpstr>Agenda</vt:lpstr>
      <vt:lpstr>Five Components of a Computer</vt:lpstr>
      <vt:lpstr>The Processor</vt:lpstr>
      <vt:lpstr>Stages of the Datapath : Overview</vt:lpstr>
      <vt:lpstr>Phases of the Datapath (1/5)</vt:lpstr>
      <vt:lpstr>Phases of the Datapath (2/5)</vt:lpstr>
      <vt:lpstr>Phases of the Datapath (3/5)</vt:lpstr>
      <vt:lpstr>Phases of the Datapath (4/5)</vt:lpstr>
      <vt:lpstr>Phases of the Datapath (5/5)</vt:lpstr>
      <vt:lpstr>Why Five Stages?</vt:lpstr>
      <vt:lpstr>Generic Steps of Datapath</vt:lpstr>
      <vt:lpstr>Agenda</vt:lpstr>
      <vt:lpstr>Administrivia</vt:lpstr>
      <vt:lpstr>cs61c in…Minecraft!</vt:lpstr>
      <vt:lpstr>Agenda</vt:lpstr>
      <vt:lpstr>Datapath Walkthroughs (1/3)</vt:lpstr>
      <vt:lpstr>Example: add Instruction</vt:lpstr>
      <vt:lpstr>Datapath Walkthroughs (2/3)</vt:lpstr>
      <vt:lpstr>Example: slti Instruction</vt:lpstr>
      <vt:lpstr>Datapath Walkthroughs (3/3)</vt:lpstr>
      <vt:lpstr>Example: sw Instruction</vt:lpstr>
      <vt:lpstr>Agenda</vt:lpstr>
      <vt:lpstr>Processor Design Process</vt:lpstr>
      <vt:lpstr>Processor Design Process</vt:lpstr>
      <vt:lpstr>Step 1a: The MIPS-lite Subset for today</vt:lpstr>
      <vt:lpstr>Register Transfer Language (RTL)</vt:lpstr>
      <vt:lpstr>Step 1b: Requirements of the Instruction Set</vt:lpstr>
      <vt:lpstr>Step 2: Components of the Datapath</vt:lpstr>
      <vt:lpstr>Required ALU Operations</vt:lpstr>
      <vt:lpstr>Storage Element: Idealized Memory</vt:lpstr>
      <vt:lpstr>Storage Element: Register (Building Block)</vt:lpstr>
      <vt:lpstr>Storage Element: Register File</vt:lpstr>
      <vt:lpstr>Clocking Methodology (1/2)</vt:lpstr>
      <vt:lpstr>Slide 41</vt:lpstr>
      <vt:lpstr>Step 3: Assemble Datapath Meeting Requirements</vt:lpstr>
      <vt:lpstr>Add &amp; Subtract</vt:lpstr>
      <vt:lpstr>Logical Operations with Immediate</vt:lpstr>
      <vt:lpstr>Logical Operations with Immediate</vt:lpstr>
      <vt:lpstr>Load Operations</vt:lpstr>
      <vt:lpstr>Load Operations</vt:lpstr>
      <vt:lpstr>Store Operations</vt:lpstr>
      <vt:lpstr>Store Operations</vt:lpstr>
      <vt:lpstr>The Branch Instruction</vt:lpstr>
      <vt:lpstr>Datapath for Branch Operations</vt:lpstr>
      <vt:lpstr>Putting it All Together: A Single Cycle Datapath</vt:lpstr>
      <vt:lpstr>An Abstract View of the Implementation</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Michael</cp:lastModifiedBy>
  <cp:revision>260</cp:revision>
  <cp:lastPrinted>2011-03-28T00:34:43Z</cp:lastPrinted>
  <dcterms:created xsi:type="dcterms:W3CDTF">2011-03-30T13:54:24Z</dcterms:created>
  <dcterms:modified xsi:type="dcterms:W3CDTF">2011-07-25T12:56:25Z</dcterms:modified>
</cp:coreProperties>
</file>