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528" r:id="rId3"/>
    <p:sldId id="550" r:id="rId4"/>
    <p:sldId id="611" r:id="rId5"/>
    <p:sldId id="612" r:id="rId6"/>
    <p:sldId id="567" r:id="rId7"/>
    <p:sldId id="562" r:id="rId8"/>
    <p:sldId id="559" r:id="rId9"/>
    <p:sldId id="609" r:id="rId10"/>
    <p:sldId id="594" r:id="rId11"/>
    <p:sldId id="595" r:id="rId12"/>
    <p:sldId id="563" r:id="rId13"/>
    <p:sldId id="610" r:id="rId14"/>
    <p:sldId id="564" r:id="rId15"/>
    <p:sldId id="565" r:id="rId16"/>
    <p:sldId id="566" r:id="rId17"/>
    <p:sldId id="523" r:id="rId18"/>
    <p:sldId id="601" r:id="rId19"/>
    <p:sldId id="570" r:id="rId20"/>
    <p:sldId id="571" r:id="rId21"/>
    <p:sldId id="572" r:id="rId22"/>
    <p:sldId id="573" r:id="rId23"/>
    <p:sldId id="574" r:id="rId24"/>
    <p:sldId id="606" r:id="rId25"/>
    <p:sldId id="604" r:id="rId26"/>
    <p:sldId id="613" r:id="rId27"/>
    <p:sldId id="575" r:id="rId28"/>
    <p:sldId id="576" r:id="rId29"/>
    <p:sldId id="614" r:id="rId30"/>
    <p:sldId id="580" r:id="rId31"/>
    <p:sldId id="581" r:id="rId32"/>
    <p:sldId id="582" r:id="rId33"/>
    <p:sldId id="583" r:id="rId34"/>
    <p:sldId id="586" r:id="rId35"/>
    <p:sldId id="5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C9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84825" autoAdjust="0"/>
  </p:normalViewPr>
  <p:slideViewPr>
    <p:cSldViewPr snapToGrid="0">
      <p:cViewPr varScale="1">
        <p:scale>
          <a:sx n="112" d="100"/>
          <a:sy n="112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58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Go to </a:t>
            </a:r>
            <a:r>
              <a:rPr lang="en-US" dirty="0" err="1" smtClean="0">
                <a:latin typeface="Arial" charset="0"/>
              </a:rPr>
              <a:t>Logisim</a:t>
            </a:r>
            <a:r>
              <a:rPr lang="en-US" baseline="0" dirty="0" smtClean="0">
                <a:latin typeface="Arial" charset="0"/>
              </a:rPr>
              <a:t> and do design from </a:t>
            </a:r>
            <a:r>
              <a:rPr lang="en-US" baseline="0" dirty="0" err="1" smtClean="0">
                <a:latin typeface="Arial" charset="0"/>
              </a:rPr>
              <a:t>mux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Draw on Board,</a:t>
            </a:r>
            <a:r>
              <a:rPr lang="en-US" baseline="0" dirty="0" smtClean="0">
                <a:latin typeface="Arial" charset="0"/>
              </a:rPr>
              <a:t> Build in </a:t>
            </a:r>
            <a:r>
              <a:rPr lang="en-US" baseline="0" dirty="0" err="1" smtClean="0">
                <a:latin typeface="Arial" charset="0"/>
              </a:rPr>
              <a:t>Logisim</a:t>
            </a:r>
            <a:r>
              <a:rPr lang="en-US" baseline="0" dirty="0" smtClean="0">
                <a:latin typeface="Arial" charset="0"/>
              </a:rPr>
              <a:t>, create as </a:t>
            </a:r>
            <a:r>
              <a:rPr lang="en-US" baseline="0" dirty="0" err="1" smtClean="0">
                <a:latin typeface="Arial" charset="0"/>
              </a:rPr>
              <a:t>subcircuit</a:t>
            </a:r>
            <a:r>
              <a:rPr lang="en-US" baseline="0" dirty="0" smtClean="0">
                <a:latin typeface="Arial" charset="0"/>
              </a:rPr>
              <a:t> my </a:t>
            </a:r>
            <a:r>
              <a:rPr lang="en-US" baseline="0" dirty="0" err="1" smtClean="0">
                <a:latin typeface="Arial" charset="0"/>
              </a:rPr>
              <a:t>mux</a:t>
            </a:r>
            <a:endParaRPr lang="en-US" baseline="0" dirty="0" smtClean="0">
              <a:latin typeface="Arial" charset="0"/>
            </a:endParaRP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Make </a:t>
            </a:r>
            <a:r>
              <a:rPr lang="en-US" baseline="0" dirty="0" err="1" smtClean="0">
                <a:latin typeface="Arial" charset="0"/>
              </a:rPr>
              <a:t>s</a:t>
            </a:r>
            <a:r>
              <a:rPr lang="en-US" baseline="0" dirty="0" smtClean="0">
                <a:latin typeface="Arial" charset="0"/>
              </a:rPr>
              <a:t> north facing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baseline="0" dirty="0" smtClean="0"/>
              <a:t>XOR Logic with </a:t>
            </a:r>
            <a:r>
              <a:rPr lang="en-US" baseline="0" dirty="0" err="1" smtClean="0"/>
              <a:t>Bug.circ</a:t>
            </a:r>
            <a:endParaRPr lang="en-US" baseline="0" dirty="0" smtClean="0"/>
          </a:p>
          <a:p>
            <a:r>
              <a:rPr lang="en-US" baseline="0" dirty="0" smtClean="0"/>
              <a:t>Works for 00, 10, 11, breaks for 01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xor</a:t>
            </a:r>
            <a:r>
              <a:rPr lang="en-US" baseline="0" dirty="0" smtClean="0"/>
              <a:t> connected to input of gate – 2 wires with different values)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</a:t>
            </a:r>
            <a:r>
              <a:rPr lang="en-US" baseline="0" dirty="0" err="1" smtClean="0"/>
              <a:t>AndBug.circ</a:t>
            </a:r>
            <a:endParaRPr lang="en-US" baseline="0" dirty="0" smtClean="0"/>
          </a:p>
          <a:p>
            <a:r>
              <a:rPr lang="en-US" baseline="0" dirty="0" smtClean="0"/>
              <a:t>Works for 00, 10, 01, fails for 11</a:t>
            </a:r>
          </a:p>
          <a:p>
            <a:r>
              <a:rPr lang="en-US" baseline="0" dirty="0" smtClean="0"/>
              <a:t>(its not unconnected inputs to  And gate – change inputs to see)</a:t>
            </a:r>
          </a:p>
          <a:p>
            <a:r>
              <a:rPr lang="en-US" baseline="0" dirty="0" smtClean="0"/>
              <a:t>(its using west facing input as an output)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counter without </a:t>
            </a:r>
            <a:r>
              <a:rPr lang="en-US" baseline="0" dirty="0" err="1" smtClean="0"/>
              <a:t>bug.circ</a:t>
            </a:r>
            <a:endParaRPr lang="en-US" baseline="0" dirty="0" smtClean="0"/>
          </a:p>
          <a:p>
            <a:r>
              <a:rPr lang="en-US" baseline="0" dirty="0" smtClean="0"/>
              <a:t>FSM not working as change input!</a:t>
            </a:r>
          </a:p>
          <a:p>
            <a:r>
              <a:rPr lang="en-US" baseline="0" dirty="0" smtClean="0"/>
              <a:t>(facing wrong way)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7DA0-94F0-CC43-B8C4-EB9FC3CF063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600-1AE2-D64C-84DF-F6593E46B38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DD18-ECA2-8241-9180-E2D8BB979F10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52401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143001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1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1" y="2287589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70A-8C6A-4B43-B7E6-DD1A6880312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1928-DB9C-BB42-B460-4EA049D26EB6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9B2-72DA-9345-BDBB-BF2E4854C03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356-C046-2741-BB13-63971222FB7F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B8C5-B440-F94B-97D2-EC260BF4E5E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88A3-551B-114E-B4E3-A8359C5CC65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CEAC-C314-8344-8061-8AC2918C9A95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26A8-9DE6-FF4D-81DC-B1A2B20A2CB5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68" y="2130426"/>
            <a:ext cx="81449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Functional Units, FSMs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 Michael Greenbaum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E4A2-62E0-9B41-AC5B-DD85CCCABAE2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lnSpc>
                <a:spcPct val="85000"/>
              </a:lnSpc>
            </a:pPr>
            <a:r>
              <a:rPr lang="en-GB" smtClean="0"/>
              <a:t>Pipelining to Improve Performance (1/2)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AC09A7-3249-4D4D-AEE7-202F55C2B3DD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CCFD-25E6-F947-AE57-51DB0C9ED8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38668" y="1211263"/>
            <a:ext cx="3767665" cy="4609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4190473" y="2700869"/>
            <a:ext cx="4801128" cy="301479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09406" y="2023534"/>
            <a:ext cx="141396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49161" name="Text Box 5"/>
          <p:cNvSpPr txBox="1">
            <a:spLocks noChangeArrowheads="1"/>
          </p:cNvSpPr>
          <p:nvPr/>
        </p:nvSpPr>
        <p:spPr bwMode="auto">
          <a:xfrm>
            <a:off x="2802467" y="1414464"/>
            <a:ext cx="62732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 e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xtra </a:t>
            </a:r>
            <a:r>
              <a:rPr lang="en-GB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egister can be added </a:t>
            </a:r>
            <a:r>
              <a:rPr lang="en-GB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speed </a:t>
            </a:r>
            <a:r>
              <a:rPr lang="en-GB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the clock rate</a:t>
            </a:r>
          </a:p>
        </p:txBody>
      </p:sp>
      <p:sp>
        <p:nvSpPr>
          <p:cNvPr id="49162" name="Text Box 6"/>
          <p:cNvSpPr txBox="1">
            <a:spLocks noChangeArrowheads="1"/>
          </p:cNvSpPr>
          <p:nvPr/>
        </p:nvSpPr>
        <p:spPr bwMode="auto">
          <a:xfrm>
            <a:off x="838202" y="6019801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Text Box 7"/>
          <p:cNvSpPr txBox="1">
            <a:spLocks noChangeArrowheads="1"/>
          </p:cNvSpPr>
          <p:nvPr/>
        </p:nvSpPr>
        <p:spPr bwMode="auto">
          <a:xfrm>
            <a:off x="330201" y="5791201"/>
            <a:ext cx="620904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period limited by propagation delay of adder/shifter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5966"/>
            <a:ext cx="8229600" cy="1260345"/>
          </a:xfrm>
        </p:spPr>
        <p:txBody>
          <a:bodyPr>
            <a:spAutoFit/>
          </a:bodyPr>
          <a:lstStyle/>
          <a:p>
            <a:pPr algn="r" eaLnBrk="1" hangingPunct="1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E33742-C00A-1449-A37D-04A787124C66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0D0BA-9B89-C24F-957E-9CDAD42BE0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94734" y="2134129"/>
            <a:ext cx="3793393" cy="4292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4114801" y="2400830"/>
            <a:ext cx="4800599" cy="3961057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677861" y="922338"/>
            <a:ext cx="7848071" cy="1246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Insertion of register allows higher clock frequency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More outputs per </a:t>
            </a:r>
            <a:r>
              <a:rPr lang="en-GB" sz="20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second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However, 2 (shorter) clock cycles to produce first output. Higher latency!</a:t>
            </a:r>
            <a:endParaRPr lang="en-GB" sz="2000" dirty="0" smtClean="0">
              <a:solidFill>
                <a:srgbClr val="FF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Another Great Idea:</a:t>
            </a:r>
            <a:br>
              <a:rPr lang="en-GB" dirty="0" smtClean="0"/>
            </a:br>
            <a:r>
              <a:rPr lang="en-GB" dirty="0" smtClean="0"/>
              <a:t>Finite </a:t>
            </a:r>
            <a:r>
              <a:rPr lang="en-GB" dirty="0" smtClean="0"/>
              <a:t>State Machines (FSM)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1068" y="1600201"/>
            <a:ext cx="4402665" cy="4525963"/>
          </a:xfrm>
        </p:spPr>
        <p:txBody>
          <a:bodyPr/>
          <a:lstStyle/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endParaRPr lang="en-GB" sz="28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You </a:t>
            </a: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may have seen FSMs in other </a:t>
            </a: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classes (have you?)</a:t>
            </a:r>
            <a:endParaRPr lang="en-GB" sz="28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Function </a:t>
            </a: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can be represented with a </a:t>
            </a:r>
            <a:b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“state transition diagram”</a:t>
            </a: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With combinational logic and registers, any FSM can be implemented in hardware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040B2B-B904-EF40-9C01-C245E4592302}" type="datetime1">
              <a:rPr lang="en-US"/>
              <a:pPr>
                <a:defRPr/>
              </a:pPr>
              <a:t>7/21/2011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23E7-06DC-6E42-BD05-9EE78E6DC4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716463" y="2362201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FSM (in this class) is defined by:</a:t>
            </a:r>
          </a:p>
          <a:p>
            <a:pPr lvl="1"/>
            <a:r>
              <a:rPr lang="en-US" dirty="0" smtClean="0"/>
              <a:t>A set of states S</a:t>
            </a:r>
          </a:p>
          <a:p>
            <a:pPr lvl="1"/>
            <a:r>
              <a:rPr lang="en-US" dirty="0" smtClean="0"/>
              <a:t>A starting state s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A transition function that maps from Current Input and Current State to Current Output and Next State. (The arrows in the diagram)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67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Example: 3 Ones FSM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6D8C72-3D93-F64C-BB86-B01961C40EC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59E06-C87A-4F40-BAB2-5CFA44FF94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228600" y="1619251"/>
            <a:ext cx="87630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414339" y="3886201"/>
            <a:ext cx="289704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Draw the FSM …</a:t>
            </a:r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663" y="2801939"/>
            <a:ext cx="5029200" cy="280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1" y="1033994"/>
            <a:ext cx="918820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FSM to detect the occurrence of 3 consecutive 1’s in the Input</a:t>
            </a:r>
          </a:p>
        </p:txBody>
      </p:sp>
      <p:sp>
        <p:nvSpPr>
          <p:cNvPr id="56330" name="Text Box 6"/>
          <p:cNvSpPr txBox="1">
            <a:spLocks noChangeArrowheads="1"/>
          </p:cNvSpPr>
          <p:nvPr/>
        </p:nvSpPr>
        <p:spPr bwMode="auto">
          <a:xfrm>
            <a:off x="50800" y="5349876"/>
            <a:ext cx="8669339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 state transitions are controlled by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clock: On each clock cycle the machine checks the inputs and moves to a new state and produces a new output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4400551" y="4773613"/>
            <a:ext cx="6311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/>
          <a:srcRect t="5823" r="9393" b="3827"/>
          <a:stretch>
            <a:fillRect/>
          </a:stretch>
        </p:blipFill>
        <p:spPr bwMode="auto">
          <a:xfrm>
            <a:off x="5257800" y="3794126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094"/>
            <a:ext cx="8229600" cy="696088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AA9290-55BA-8C40-B0AC-9A45D009BBF4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73968-4DF0-EF45-9540-F394DCBBE5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4"/>
          <a:srcRect l="13991" t="11948" r="14673" b="13966"/>
          <a:stretch>
            <a:fillRect/>
          </a:stretch>
        </p:blipFill>
        <p:spPr bwMode="auto">
          <a:xfrm>
            <a:off x="1600200" y="1912938"/>
            <a:ext cx="2362200" cy="206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5"/>
          <a:srcRect r="11658" b="6317"/>
          <a:stretch>
            <a:fillRect/>
          </a:stretch>
        </p:blipFill>
        <p:spPr bwMode="auto">
          <a:xfrm>
            <a:off x="5181600" y="1684339"/>
            <a:ext cx="2514600" cy="2166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8" name="Rectangle 4"/>
          <p:cNvSpPr>
            <a:spLocks noChangeArrowheads="1"/>
          </p:cNvSpPr>
          <p:nvPr/>
        </p:nvSpPr>
        <p:spPr bwMode="auto">
          <a:xfrm>
            <a:off x="4419601" y="2370138"/>
            <a:ext cx="6311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457200" y="1100138"/>
            <a:ext cx="8229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needed to hold a representation of the machine’s state.</a:t>
            </a:r>
            <a:b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4000" y="4173538"/>
            <a:ext cx="3581400" cy="1325620"/>
          </a:xfrm>
          <a:prstGeom prst="rect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latin typeface="+mn-lt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present state </a:t>
            </a:r>
            <a:r>
              <a:rPr lang="en-GB" sz="2000" i="1" dirty="0">
                <a:latin typeface="+mn-lt"/>
                <a:ea typeface="DejaVu Sans" charset="0"/>
                <a:cs typeface="DejaVu Sans" charset="0"/>
              </a:rPr>
              <a:t>and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input</a:t>
            </a:r>
            <a:r>
              <a:rPr lang="en-GB" sz="20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GB" sz="2000" dirty="0">
                <a:latin typeface="+mn-lt"/>
                <a:ea typeface="DejaVu Sans" charset="0"/>
                <a:cs typeface="DejaVu Sans" charset="0"/>
              </a:rPr>
              <a:t>to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next state </a:t>
            </a:r>
            <a:r>
              <a:rPr lang="en-GB" sz="2000" dirty="0">
                <a:latin typeface="+mn-lt"/>
                <a:ea typeface="DejaVu Sans" charset="0"/>
                <a:cs typeface="DejaVu Sans" charset="0"/>
              </a:rPr>
              <a:t>and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output</a:t>
            </a:r>
            <a:r>
              <a:rPr lang="en-GB" sz="2000" i="1" dirty="0">
                <a:latin typeface="+mn-lt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539" y="5791201"/>
            <a:ext cx="47150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register is used to break the feedback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path between NS and PS, controlled by the clock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</a:t>
            </a:r>
            <a:br>
              <a:rPr lang="en-GB"/>
            </a:br>
            <a:r>
              <a:rPr lang="en-GB"/>
              <a:t>Combinational Logic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FA37C8-6642-EC4C-9A4C-8D04BA3AD500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3322639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5105401" y="2667001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4" name="Text Box 45"/>
          <p:cNvSpPr txBox="1">
            <a:spLocks noChangeArrowheads="1"/>
          </p:cNvSpPr>
          <p:nvPr/>
        </p:nvSpPr>
        <p:spPr bwMode="auto">
          <a:xfrm>
            <a:off x="566739" y="1768475"/>
            <a:ext cx="8001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Can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look at its functional specification, truth table form</a:t>
            </a:r>
          </a:p>
        </p:txBody>
      </p: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6553201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9021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Midterm rubric is posted</a:t>
            </a:r>
          </a:p>
          <a:p>
            <a:pPr lvl="1"/>
            <a:r>
              <a:rPr lang="en-US" dirty="0" err="1" smtClean="0"/>
              <a:t>Regrade</a:t>
            </a:r>
            <a:r>
              <a:rPr lang="en-US" dirty="0" smtClean="0"/>
              <a:t> deadline extended to nex</a:t>
            </a:r>
            <a:r>
              <a:rPr lang="en-US" dirty="0" smtClean="0"/>
              <a:t>t Thursday since I was late in getting this up.</a:t>
            </a:r>
          </a:p>
          <a:p>
            <a:pPr lvl="1"/>
            <a:r>
              <a:rPr lang="en-US" dirty="0" smtClean="0"/>
              <a:t>“We will </a:t>
            </a:r>
            <a:r>
              <a:rPr lang="en-US" dirty="0" err="1" smtClean="0"/>
              <a:t>regrade</a:t>
            </a:r>
            <a:r>
              <a:rPr lang="en-US" dirty="0" smtClean="0"/>
              <a:t> the entire test”</a:t>
            </a:r>
          </a:p>
          <a:p>
            <a:r>
              <a:rPr lang="en-US" dirty="0" smtClean="0"/>
              <a:t>HW3, Project 2 Part 2 will be posted today.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05AC-59F0-9E46-B2B4-898535597EF4}" type="datetime1">
              <a:rPr lang="en-US" smtClean="0"/>
              <a:pPr/>
              <a:t>7/21/2011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Administrivia / Break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ALU Design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Adder/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Subtracter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3DC20D-6AB4-E749-B35F-94BF064A666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Data Multiplexer</a:t>
            </a:r>
            <a:br>
              <a:rPr lang="en-US" smtClean="0"/>
            </a:br>
            <a:r>
              <a:rPr lang="en-US" smtClean="0"/>
              <a:t>(e.g., 2-to-1 x n-bit-wide)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393825"/>
            <a:ext cx="7823200" cy="5100638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03801" y="2141539"/>
            <a:ext cx="12594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mux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2DF746-3786-FA4C-B245-2C10CD3EE644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D8FD-0AB7-1745-A2BC-906F473B03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p:oleObj spid="_x0000_s66562" name="Image" r:id="rId4" imgW="3492063" imgH="2400000" progId="">
              <p:embed/>
            </p:oleObj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D9B109-79A3-E341-9704-80EC3CF253E5}" type="datetime1">
              <a:rPr lang="en-US" smtClean="0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/>
              <a:t>N Instances of 1-bit-Wide Mux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008063"/>
            <a:ext cx="7391400" cy="5510212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3938587"/>
            <a:ext cx="6324600" cy="2538413"/>
            <a:chOff x="96" y="2481"/>
            <a:chExt cx="3984" cy="1599"/>
          </a:xfrm>
        </p:grpSpPr>
        <p:pic>
          <p:nvPicPr>
            <p:cNvPr id="26634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481"/>
              <a:ext cx="3408" cy="15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35" name="AutoShape 6"/>
            <p:cNvSpPr>
              <a:spLocks noChangeArrowheads="1"/>
            </p:cNvSpPr>
            <p:nvPr/>
          </p:nvSpPr>
          <p:spPr bwMode="auto">
            <a:xfrm flipH="1">
              <a:off x="3552" y="2888"/>
              <a:ext cx="528" cy="512"/>
            </a:xfrm>
            <a:prstGeom prst="rightArrow">
              <a:avLst>
                <a:gd name="adj1" fmla="val 45120"/>
                <a:gd name="adj2" fmla="val 56111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36103" name="Rectangle 7"/>
          <p:cNvSpPr>
            <a:spLocks noChangeArrowheads="1"/>
          </p:cNvSpPr>
          <p:nvPr/>
        </p:nvSpPr>
        <p:spPr bwMode="auto">
          <a:xfrm>
            <a:off x="1041400" y="3476625"/>
            <a:ext cx="394471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How many rows in TT?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A32B62-4DB3-624B-8C9A-E694E89CC887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6DCA2-BA17-2445-80AF-F635E4477A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0201" y="1227668"/>
            <a:ext cx="2277532" cy="5139266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3" grpId="0" build="p" autoUpdateAnimBg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Do We Build a </a:t>
            </a:r>
            <a:br>
              <a:rPr lang="en-US" dirty="0"/>
            </a:br>
            <a:r>
              <a:rPr lang="en-US" dirty="0"/>
              <a:t>1-bit-Wide </a:t>
            </a:r>
            <a:r>
              <a:rPr lang="en-US" dirty="0" err="1" smtClean="0"/>
              <a:t>Mux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38148" name="Picture 4"/>
          <p:cNvPicPr>
            <a:picLocks noChangeAspect="1" noChangeArrowheads="1"/>
          </p:cNvPicPr>
          <p:nvPr/>
        </p:nvPicPr>
        <p:blipFill>
          <a:blip r:embed="rId3"/>
          <a:srcRect t="4811" b="4811"/>
          <a:stretch>
            <a:fillRect/>
          </a:stretch>
        </p:blipFill>
        <p:spPr bwMode="auto">
          <a:xfrm>
            <a:off x="381000" y="2171700"/>
            <a:ext cx="8458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16814" t="82986" r="55753"/>
          <a:stretch>
            <a:fillRect/>
          </a:stretch>
        </p:blipFill>
        <p:spPr>
          <a:xfrm>
            <a:off x="5727700" y="2368551"/>
            <a:ext cx="2362200" cy="687388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F4E8C9-EB35-F94D-B8C2-F8B7914EF5CA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723C-6AC1-AA41-ADF1-40AB91D73C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4-to-1 Multiplexer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7608" t="7127" r="5435"/>
          <a:stretch>
            <a:fillRect/>
          </a:stretch>
        </p:blipFill>
        <p:spPr>
          <a:xfrm>
            <a:off x="474663" y="1414464"/>
            <a:ext cx="7315200" cy="4767262"/>
          </a:xfrm>
        </p:spPr>
      </p:pic>
      <p:sp>
        <p:nvSpPr>
          <p:cNvPr id="2440196" name="Rectangle 4"/>
          <p:cNvSpPr>
            <a:spLocks noChangeArrowheads="1"/>
          </p:cNvSpPr>
          <p:nvPr/>
        </p:nvSpPr>
        <p:spPr bwMode="auto">
          <a:xfrm>
            <a:off x="4241800" y="1884363"/>
            <a:ext cx="394471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How many rows in TT?</a:t>
            </a:r>
          </a:p>
        </p:txBody>
      </p:sp>
      <p:pic>
        <p:nvPicPr>
          <p:cNvPr id="2440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2" y="5791200"/>
            <a:ext cx="76882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5720835"/>
            <a:ext cx="184666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8E42D1-1895-E94A-9DF2-835D09EF15E8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D644-BED4-A243-A0FD-480C7CCC92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19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Hierarchical </a:t>
            </a:r>
            <a:r>
              <a:rPr lang="en-US" dirty="0" smtClean="0"/>
              <a:t>Approach</a:t>
            </a:r>
            <a:endParaRPr lang="en-US" dirty="0" smtClean="0"/>
          </a:p>
        </p:txBody>
      </p:sp>
      <p:pic>
        <p:nvPicPr>
          <p:cNvPr id="2442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0294" t="7181" r="8456" b="3676"/>
          <a:stretch>
            <a:fillRect/>
          </a:stretch>
        </p:blipFill>
        <p:spPr>
          <a:xfrm>
            <a:off x="1660525" y="1657350"/>
            <a:ext cx="5511800" cy="5200650"/>
          </a:xfr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D9A1E7-6D68-2D44-89AB-F1F789669202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2006-2692-FB46-9AFA-EBB21D03BB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0"/>
            <a:ext cx="3132666" cy="1143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Wide4t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18" y="446616"/>
            <a:ext cx="4483100" cy="6235700"/>
          </a:xfrm>
          <a:prstGeom prst="rect">
            <a:avLst/>
          </a:prstGeom>
        </p:spPr>
      </p:pic>
      <p:pic>
        <p:nvPicPr>
          <p:cNvPr id="8" name="Picture 7" descr="4t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016"/>
            <a:ext cx="4648200" cy="2019300"/>
          </a:xfrm>
          <a:prstGeom prst="rect">
            <a:avLst/>
          </a:prstGeom>
        </p:spPr>
      </p:pic>
      <p:pic>
        <p:nvPicPr>
          <p:cNvPr id="10" name="Picture 9" descr="4t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4" y="3894666"/>
            <a:ext cx="3302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7799" y="2794000"/>
            <a:ext cx="12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to 1, 1 bit </a:t>
            </a:r>
            <a:r>
              <a:rPr lang="en-US" dirty="0" err="1" smtClean="0"/>
              <a:t>mux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6799" y="4910666"/>
            <a:ext cx="12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 to 1, 1 bit </a:t>
            </a:r>
            <a:r>
              <a:rPr lang="en-US" dirty="0" err="1" smtClean="0"/>
              <a:t>mux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13599" y="5486399"/>
            <a:ext cx="12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 to 1, 4 bit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 in </a:t>
            </a:r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wires together</a:t>
            </a:r>
          </a:p>
          <a:p>
            <a:r>
              <a:rPr lang="en-US" dirty="0" smtClean="0"/>
              <a:t>Losing track of which input is which</a:t>
            </a:r>
          </a:p>
          <a:p>
            <a:r>
              <a:rPr lang="en-US" dirty="0" smtClean="0"/>
              <a:t>Connecting </a:t>
            </a:r>
            <a:r>
              <a:rPr lang="en-US" dirty="0" smtClean="0"/>
              <a:t>to edge without connecting to actual input </a:t>
            </a:r>
          </a:p>
          <a:p>
            <a:pPr lvl="1"/>
            <a:r>
              <a:rPr lang="en-US" dirty="0" smtClean="0"/>
              <a:t>Unexpected direction of input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Administrivia / Break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Adder/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Subtracter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3DC20D-6AB4-E749-B35F-94BF064A666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and Logic Unit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processors contain a special logic block called “Arithmetic and Logic Unit” (ALU)</a:t>
            </a:r>
          </a:p>
          <a:p>
            <a:r>
              <a:rPr lang="en-US" smtClean="0"/>
              <a:t>We’ll show you an easy one that does ADD, SUB, bitwise AND, bitwise OR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3690939"/>
            <a:ext cx="3733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38601"/>
            <a:ext cx="43434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3E5160-32E1-6C42-92E6-C5225F24E71B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764EF-FF3B-634E-A28E-171D4C52A23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731" r="7370"/>
          <a:stretch>
            <a:fillRect/>
          </a:stretch>
        </p:blipFill>
        <p:spPr>
          <a:xfrm>
            <a:off x="1219202" y="1365250"/>
            <a:ext cx="6519863" cy="5170488"/>
          </a:xfr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ALU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69E5C3-F0D0-3B4B-B612-DB6092B97104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4A3C-86C5-6B42-9ECB-9ACD4CDF89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Administrivia / Break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Multiplexers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ALU Design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3DC20D-6AB4-E749-B35F-94BF064A666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Synchronous </a:t>
            </a:r>
            <a:r>
              <a:rPr lang="en-US" dirty="0" smtClean="0">
                <a:solidFill>
                  <a:schemeClr val="accent2"/>
                </a:solidFill>
              </a:rPr>
              <a:t>Digital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Synchronous</a:t>
            </a:r>
            <a:r>
              <a:rPr lang="en-US" dirty="0" smtClean="0"/>
              <a:t> - Pulse of a Clock controls flow of information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Digital </a:t>
            </a:r>
            <a:r>
              <a:rPr lang="en-US" dirty="0" smtClean="0"/>
              <a:t>- All signals are seen as either 0 (below a certain voltage) or 1.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SDS constructed from two types of elements:</a:t>
            </a:r>
          </a:p>
          <a:p>
            <a:pPr lvl="1"/>
            <a:r>
              <a:rPr lang="en-US" dirty="0" smtClean="0"/>
              <a:t>Combinational Logic - Stateless, output only a function of immediate inputs</a:t>
            </a:r>
          </a:p>
          <a:p>
            <a:pPr lvl="1"/>
            <a:r>
              <a:rPr lang="en-US" dirty="0" smtClean="0"/>
              <a:t>State Elements (Registers)</a:t>
            </a:r>
          </a:p>
          <a:p>
            <a:r>
              <a:rPr lang="en-US" dirty="0" smtClean="0"/>
              <a:t>Truth </a:t>
            </a:r>
            <a:r>
              <a:rPr lang="en-US" dirty="0" smtClean="0"/>
              <a:t>table can be mapped to gates for combinational logic design</a:t>
            </a:r>
          </a:p>
          <a:p>
            <a:r>
              <a:rPr lang="en-US" dirty="0" smtClean="0"/>
              <a:t>Boolean algebra 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C123FE-B426-DE41-A1C3-86C76B0EA6AF}" type="datetime1">
              <a:rPr lang="en-US" smtClean="0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Adder/</a:t>
            </a:r>
            <a:r>
              <a:rPr lang="en-US" dirty="0" err="1"/>
              <a:t>Subtractor</a:t>
            </a:r>
            <a:r>
              <a:rPr lang="en-US" dirty="0"/>
              <a:t>: One-bit adder </a:t>
            </a:r>
            <a:r>
              <a:rPr lang="en-US" dirty="0" smtClean="0"/>
              <a:t>for Least </a:t>
            </a:r>
            <a:r>
              <a:rPr lang="en-US" dirty="0"/>
              <a:t>Significant Bit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06755A-868D-344E-8EEB-7D6241E134B6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B76EA-564A-B049-A41D-95C6FDA0994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199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71663"/>
            <a:ext cx="8305800" cy="3906837"/>
          </a:xfrm>
        </p:spPr>
      </p:pic>
      <p:sp>
        <p:nvSpPr>
          <p:cNvPr id="8" name="Rectangle 7"/>
          <p:cNvSpPr/>
          <p:nvPr/>
        </p:nvSpPr>
        <p:spPr>
          <a:xfrm>
            <a:off x="3725335" y="4868333"/>
            <a:ext cx="1955798" cy="973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060206-2026-204F-979B-61CA502FC054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6B24C-2D66-B24F-A680-F98418670B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403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1150939"/>
            <a:ext cx="8229600" cy="5248275"/>
          </a:xfrm>
        </p:spPr>
      </p:pic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Adder/Subtractor: One-bit adder (1/2)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2" y="5494866"/>
            <a:ext cx="5181598" cy="914401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 t="3922" b="65109"/>
          <a:stretch>
            <a:fillRect/>
          </a:stretch>
        </p:blipFill>
        <p:spPr bwMode="auto">
          <a:xfrm>
            <a:off x="596902" y="2598738"/>
            <a:ext cx="42592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9869" t="83969"/>
          <a:stretch>
            <a:fillRect/>
          </a:stretch>
        </p:blipFill>
        <p:spPr>
          <a:xfrm>
            <a:off x="508000" y="4745039"/>
            <a:ext cx="7416800" cy="841375"/>
          </a:xfrm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Adder/Subtractor: One-bit Adder (2/2) 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655215-A79E-C445-B657-7589B27B19E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3B462-3D54-CC42-9763-69E6DC1A4B4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3"/>
          <a:srcRect t="34149" b="2614"/>
          <a:stretch>
            <a:fillRect/>
          </a:stretch>
        </p:blipFill>
        <p:spPr bwMode="auto">
          <a:xfrm>
            <a:off x="4122738" y="1947863"/>
            <a:ext cx="4259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x 1-bit Adders </a:t>
            </a:r>
            <a:r>
              <a:rPr lang="en-US">
                <a:latin typeface="Symbol" charset="2"/>
              </a:rPr>
              <a:t></a:t>
            </a:r>
            <a:r>
              <a:rPr lang="en-US"/>
              <a:t> 1 N-bit Adder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5094FE-0E43-8F4A-9B32-689E7B68BDFF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5EF-D61A-FD43-919D-F24DE2F3BCA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909" t="6818" r="7500" b="14511"/>
          <a:stretch>
            <a:fillRect/>
          </a:stretch>
        </p:blipFill>
        <p:spPr>
          <a:xfrm>
            <a:off x="134939" y="2557464"/>
            <a:ext cx="8839200" cy="3290887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314" y="3395665"/>
            <a:ext cx="5859463" cy="1446212"/>
            <a:chOff x="1052" y="1392"/>
            <a:chExt cx="3691" cy="911"/>
          </a:xfrm>
        </p:grpSpPr>
        <p:sp>
          <p:nvSpPr>
            <p:cNvPr id="48138" name="Rectangle 6"/>
            <p:cNvSpPr>
              <a:spLocks noChangeArrowheads="1"/>
            </p:cNvSpPr>
            <p:nvPr/>
          </p:nvSpPr>
          <p:spPr bwMode="auto">
            <a:xfrm>
              <a:off x="1052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  <p:sp>
          <p:nvSpPr>
            <p:cNvPr id="48139" name="Rectangle 7"/>
            <p:cNvSpPr>
              <a:spLocks noChangeArrowheads="1"/>
            </p:cNvSpPr>
            <p:nvPr/>
          </p:nvSpPr>
          <p:spPr bwMode="auto">
            <a:xfrm>
              <a:off x="3016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273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764339" y="2493963"/>
            <a:ext cx="685800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b</a:t>
            </a:r>
            <a:r>
              <a:rPr lang="en-US" sz="2400" baseline="-25000">
                <a:latin typeface="Comic Sans MS" charset="0"/>
              </a:rPr>
              <a:t>0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744539" y="1658939"/>
            <a:ext cx="5194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Connect Carry Out i-1 to Carry in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3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r="3806"/>
          <a:stretch>
            <a:fillRect/>
          </a:stretch>
        </p:blipFill>
        <p:spPr>
          <a:xfrm>
            <a:off x="601663" y="1558926"/>
            <a:ext cx="8305800" cy="5030788"/>
          </a:xfrm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Twos Complement Adder/Subtractor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85F6A0-2876-854B-BE1E-29E139E054B8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63C6-3EF9-574C-94F9-1F858BB491C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D-flip-flops update at rising edge of clock</a:t>
            </a:r>
            <a:endParaRPr lang="en-GB" dirty="0" smtClean="0"/>
          </a:p>
          <a:p>
            <a:pPr lvl="1">
              <a:spcBef>
                <a:spcPct val="0"/>
              </a:spcBef>
            </a:pPr>
            <a:r>
              <a:rPr lang="en-GB" dirty="0" smtClean="0"/>
              <a:t>Setup and Hold times important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Critical path constrains clock rate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Finite State Machines extremely useful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muxes</a:t>
            </a:r>
            <a:r>
              <a:rPr lang="en-US" dirty="0" smtClean="0"/>
              <a:t> to select among input</a:t>
            </a:r>
          </a:p>
          <a:p>
            <a:pPr lvl="1"/>
            <a:r>
              <a:rPr lang="en-US" dirty="0" smtClean="0"/>
              <a:t>S input bits selects 2</a:t>
            </a:r>
            <a:r>
              <a:rPr lang="en-US" baseline="30000" dirty="0" smtClean="0"/>
              <a:t>S</a:t>
            </a:r>
            <a:r>
              <a:rPr lang="en-US" dirty="0" smtClean="0"/>
              <a:t> inputs</a:t>
            </a:r>
          </a:p>
          <a:p>
            <a:pPr lvl="1"/>
            <a:r>
              <a:rPr lang="en-US" dirty="0" smtClean="0"/>
              <a:t>Each input can be </a:t>
            </a:r>
            <a:r>
              <a:rPr lang="en-US" dirty="0" err="1" smtClean="0"/>
              <a:t>n</a:t>
            </a:r>
            <a:r>
              <a:rPr lang="en-US" dirty="0" smtClean="0"/>
              <a:t>-bits wide, </a:t>
            </a:r>
            <a:r>
              <a:rPr lang="en-US" dirty="0" err="1" smtClean="0"/>
              <a:t>indep</a:t>
            </a:r>
            <a:r>
              <a:rPr lang="en-US" dirty="0" smtClean="0"/>
              <a:t> of S</a:t>
            </a:r>
          </a:p>
          <a:p>
            <a:r>
              <a:rPr lang="en-US" dirty="0" smtClean="0"/>
              <a:t>Build n-bit adder out of chained 1-bit adders.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D70A0-63A9-724F-8208-ABDE3572F961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10B3-E7D8-7A4E-B012-10111FDED2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871538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Accumulator Revisited</a:t>
            </a:r>
            <a:br>
              <a:rPr lang="en-GB" dirty="0"/>
            </a:br>
            <a:r>
              <a:rPr lang="en-GB" dirty="0" smtClean="0"/>
              <a:t>...Again</a:t>
            </a:r>
            <a:endParaRPr lang="en-GB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22800" y="1498600"/>
            <a:ext cx="4521200" cy="2987675"/>
          </a:xfr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reset signal </a:t>
            </a:r>
            <a:r>
              <a:rPr lang="en-GB" sz="2000" dirty="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I</a:t>
            </a:r>
            <a:r>
              <a:rPr lang="en-GB" sz="2000" dirty="0" smtClean="0"/>
              <a:t>n </a:t>
            </a:r>
            <a:r>
              <a:rPr lang="en-GB" sz="2000" dirty="0"/>
              <a:t>practice X might not arrive to the adder at the same time as S</a:t>
            </a:r>
            <a:r>
              <a:rPr lang="en-GB" sz="2000" baseline="-25000" dirty="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S</a:t>
            </a:r>
            <a:r>
              <a:rPr lang="en-GB" sz="2000" baseline="-25000" dirty="0"/>
              <a:t>i</a:t>
            </a:r>
            <a:r>
              <a:rPr lang="en-GB" sz="2000" dirty="0"/>
              <a:t> temporarily is wrong, but register always captures correct </a:t>
            </a:r>
            <a:r>
              <a:rPr lang="en-GB" sz="2000" dirty="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 good circuits, instability never happens around rising edge of </a:t>
            </a:r>
            <a:r>
              <a:rPr lang="en-GB" sz="2000" dirty="0" err="1" smtClean="0"/>
              <a:t>clk</a:t>
            </a:r>
            <a:endParaRPr lang="en-GB" sz="2000" dirty="0" smtClean="0"/>
          </a:p>
          <a:p>
            <a:pPr eaLnBrk="1" hangingPunct="1"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374109-49CA-5843-8B6F-00CAC0FBE565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62201" y="55118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59138" y="55118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67467" y="6079066"/>
            <a:ext cx="491067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8468" y="4885266"/>
            <a:ext cx="880534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33135" y="6079067"/>
            <a:ext cx="1109132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2" y="6032500"/>
            <a:ext cx="956733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0" y="4885267"/>
            <a:ext cx="939800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73600" y="6079067"/>
            <a:ext cx="2700866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9412" y="753005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6017" y="50165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343400" y="4919135"/>
            <a:ext cx="2218266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State Elements</a:t>
            </a:r>
            <a:endParaRPr lang="en-US" dirty="0" smtClean="0"/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Administrivia / Break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Multiplexers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ALU Design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Adder/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Subtracter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3DC20D-6AB4-E749-B35F-94BF064A666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A4D4F9-CD56-6641-B77F-7A93F63F7F7F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226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 rising edge 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 rising edge 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 rising edge of the </a:t>
            </a:r>
            <a:r>
              <a:rPr lang="en-US" dirty="0" smtClean="0"/>
              <a:t>CLK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F331CB-EFA6-3744-8D41-040B9B87CA73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maximum frequency of this circuit?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4850DF-BC78-8F41-858D-6EB582438351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/>
              <a:t>-- Lecture #23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892801"/>
            <a:ext cx="876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charset="0"/>
              </a:rPr>
              <a:t>Max Delay = 	</a:t>
            </a:r>
            <a:r>
              <a:rPr lang="en-US" sz="2800">
                <a:solidFill>
                  <a:srgbClr val="008000"/>
                </a:solidFill>
                <a:latin typeface="Calibri" charset="0"/>
              </a:rPr>
              <a:t>Setup Time </a:t>
            </a:r>
            <a:r>
              <a:rPr lang="en-US" sz="280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>
                <a:solidFill>
                  <a:srgbClr val="660066"/>
                </a:solidFill>
                <a:latin typeface="Calibri" charset="0"/>
              </a:rPr>
              <a:t>CLK-to-Q Delay </a:t>
            </a:r>
            <a:r>
              <a:rPr lang="en-US" sz="280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>
                <a:solidFill>
                  <a:srgbClr val="FF0000"/>
                </a:solidFill>
                <a:latin typeface="Calibri" charset="0"/>
              </a:rPr>
              <a:t>CL Delay</a:t>
            </a: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8899"/>
          </a:xfrm>
        </p:spPr>
        <p:txBody>
          <a:bodyPr/>
          <a:lstStyle/>
          <a:p>
            <a:r>
              <a:rPr lang="en-US" dirty="0" smtClean="0"/>
              <a:t>The Critical Path is the longest delay between any two registers in a circuit.</a:t>
            </a:r>
          </a:p>
          <a:p>
            <a:r>
              <a:rPr lang="en-US" dirty="0" smtClean="0"/>
              <a:t>The clock period must be </a:t>
            </a:r>
            <a:r>
              <a:rPr lang="en-US" i="1" dirty="0" smtClean="0"/>
              <a:t>longer</a:t>
            </a:r>
            <a:r>
              <a:rPr lang="en-US" dirty="0" smtClean="0"/>
              <a:t> than this critical path, or the signal will not propagate to that next register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199" y="4216930"/>
            <a:ext cx="5791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lbow Connector 8"/>
          <p:cNvCxnSpPr/>
          <p:nvPr/>
        </p:nvCxnSpPr>
        <p:spPr>
          <a:xfrm flipV="1">
            <a:off x="2218267" y="5274733"/>
            <a:ext cx="2463800" cy="550334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4572000" y="4605868"/>
            <a:ext cx="1557866" cy="668865"/>
          </a:xfrm>
          <a:prstGeom prst="bentConnector3">
            <a:avLst>
              <a:gd name="adj1" fmla="val 17391"/>
            </a:avLst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6007099" y="4728633"/>
            <a:ext cx="1159934" cy="880533"/>
          </a:xfrm>
          <a:prstGeom prst="bentConnector3">
            <a:avLst>
              <a:gd name="adj1" fmla="val 89416"/>
            </a:avLst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32529</TotalTime>
  <Words>1357</Words>
  <Application>Microsoft Office PowerPoint</Application>
  <PresentationFormat>On-screen Show (4:3)</PresentationFormat>
  <Paragraphs>315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CS 61C: Great Ideas in Computer Architecture (Machine Structures) Functional Units, FSMs</vt:lpstr>
      <vt:lpstr>Levels of Representation/Interpretation</vt:lpstr>
      <vt:lpstr>Review</vt:lpstr>
      <vt:lpstr>Accumulator Revisited ...Again</vt:lpstr>
      <vt:lpstr>Agenda</vt:lpstr>
      <vt:lpstr>Model for Synchronous Systems</vt:lpstr>
      <vt:lpstr>Timing Terms</vt:lpstr>
      <vt:lpstr>Maximum Clock Frequency</vt:lpstr>
      <vt:lpstr>The Critical Path</vt:lpstr>
      <vt:lpstr>Pipelining to Improve Performance (1/2)</vt:lpstr>
      <vt:lpstr>Pipelining to Improve Performance (2/2)</vt:lpstr>
      <vt:lpstr>Another Great Idea: Finite State Machines (FSM)</vt:lpstr>
      <vt:lpstr>FSM Overview</vt:lpstr>
      <vt:lpstr>Example: 3 Ones FSM</vt:lpstr>
      <vt:lpstr>Hardware Implementation of FSM</vt:lpstr>
      <vt:lpstr>Hardware for FSM:  Combinational Logic</vt:lpstr>
      <vt:lpstr>Administrivia</vt:lpstr>
      <vt:lpstr>Agenda</vt:lpstr>
      <vt:lpstr>Data Multiplexer (e.g., 2-to-1 x n-bit-wide)</vt:lpstr>
      <vt:lpstr>N Instances of 1-bit-Wide Mux</vt:lpstr>
      <vt:lpstr>How Do We Build a  1-bit-Wide Mux?</vt:lpstr>
      <vt:lpstr>4-to-1 Multiplexer</vt:lpstr>
      <vt:lpstr>Alternative Hierarchical Approach</vt:lpstr>
      <vt:lpstr>In Logisim</vt:lpstr>
      <vt:lpstr>Common Mistakes in Logisim</vt:lpstr>
      <vt:lpstr>Agenda</vt:lpstr>
      <vt:lpstr>Arithmetic and Logic Unit</vt:lpstr>
      <vt:lpstr>Simple ALU</vt:lpstr>
      <vt:lpstr>Agenda</vt:lpstr>
      <vt:lpstr>Adder/Subtractor: One-bit adder for Least Significant Bit</vt:lpstr>
      <vt:lpstr>Adder/Subtractor: One-bit adder (1/2) …</vt:lpstr>
      <vt:lpstr>Adder/Subtractor: One-bit Adder (2/2) …</vt:lpstr>
      <vt:lpstr>N x 1-bit Adders  1 N-bit Adder</vt:lpstr>
      <vt:lpstr>Twos Complement Adder/Subtractor</vt:lpstr>
      <vt:lpstr>Summary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240</cp:revision>
  <cp:lastPrinted>2011-03-28T14:59:27Z</cp:lastPrinted>
  <dcterms:created xsi:type="dcterms:W3CDTF">2011-03-29T15:53:45Z</dcterms:created>
  <dcterms:modified xsi:type="dcterms:W3CDTF">2011-07-21T10:44:15Z</dcterms:modified>
</cp:coreProperties>
</file>