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537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63" r:id="rId15"/>
    <p:sldId id="545" r:id="rId16"/>
    <p:sldId id="564" r:id="rId17"/>
    <p:sldId id="539" r:id="rId18"/>
    <p:sldId id="540" r:id="rId19"/>
    <p:sldId id="541" r:id="rId20"/>
    <p:sldId id="542" r:id="rId21"/>
    <p:sldId id="565" r:id="rId22"/>
    <p:sldId id="523" r:id="rId23"/>
    <p:sldId id="524" r:id="rId24"/>
    <p:sldId id="525" r:id="rId25"/>
    <p:sldId id="557" r:id="rId26"/>
    <p:sldId id="551" r:id="rId27"/>
    <p:sldId id="552" r:id="rId28"/>
    <p:sldId id="553" r:id="rId29"/>
    <p:sldId id="546" r:id="rId30"/>
    <p:sldId id="547" r:id="rId31"/>
    <p:sldId id="548" r:id="rId32"/>
    <p:sldId id="562" r:id="rId33"/>
    <p:sldId id="549" r:id="rId34"/>
    <p:sldId id="558" r:id="rId35"/>
    <p:sldId id="566" r:id="rId36"/>
    <p:sldId id="561" r:id="rId37"/>
    <p:sldId id="559" r:id="rId38"/>
    <p:sldId id="560" r:id="rId39"/>
    <p:sldId id="451" r:id="rId40"/>
    <p:sldId id="452" r:id="rId41"/>
    <p:sldId id="453" r:id="rId42"/>
    <p:sldId id="454" r:id="rId43"/>
    <p:sldId id="455" r:id="rId44"/>
    <p:sldId id="507" r:id="rId45"/>
    <p:sldId id="568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504" r:id="rId54"/>
    <p:sldId id="483" r:id="rId55"/>
    <p:sldId id="484" r:id="rId56"/>
    <p:sldId id="485" r:id="rId57"/>
    <p:sldId id="486" r:id="rId58"/>
    <p:sldId id="474" r:id="rId59"/>
    <p:sldId id="567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DC47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0" autoAdjust="0"/>
    <p:restoredTop sz="79724" autoAdjust="0"/>
  </p:normalViewPr>
  <p:slideViewPr>
    <p:cSldViewPr snapToGrid="0">
      <p:cViewPr varScale="1">
        <p:scale>
          <a:sx n="105" d="100"/>
          <a:sy n="105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First of all, a N-way set associative cache will need N comparators instead of just one comparator (use the right side of the diagram for direct mapped cache).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 N-way set associative cache will also be slower than a direct mapped cache because of this extra multiplexer delay.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Finally, for a N-way set associative cache, the data will be available AFTER the hit/miss signal becomes valid because the hit/mis is needed to control the data MUX.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For a direct mapped cache, that is everything before the MUX on the right or left side, the cache block will be available BEFORE the hit/miss signal (AND gate output) because the data does not have to go through the comparator.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This can be an important consideration because the processor can now go ahead and use the data  without  knowing if it is a Hit or Miss.  Just assume it is a hit.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Since cache hit rate is in the upper 90% range, you will be ahead of the game 90% of the time and for those 10% of the time that you  are wrong,  just make sure you can recover.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You cannot play this speculation game with a N-way set-associative cache because as I said earlier, the data will not be available to you until the hit/miss signal is valid.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+2 = 38 min. (Y:18)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93C0F7-FA32-E249-BE29-8A33CD9CE21F}" type="datetime3">
              <a:rPr lang="en-AU"/>
              <a:pPr/>
              <a:t>12 July, 2011</a:t>
            </a:fld>
            <a:endParaRPr lang="en-AU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B7ABD-2BA1-8A45-A76E-F289E1EAE5D0}" type="slidenum">
              <a:rPr lang="en-AU"/>
              <a:pPr/>
              <a:t>48</a:t>
            </a:fld>
            <a:endParaRPr lang="en-AU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7/12/2011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12 July, 2011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51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Morgan Kaufmann Publishers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DB5A600-BDF7-5642-B3B6-3D1B1311359A}" type="datetime4">
              <a:rPr lang="en-US"/>
              <a:pPr/>
              <a:t>July 12, 2011</a:t>
            </a:fld>
            <a:endParaRPr lang="en-US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36832-BBE8-B54A-8C88-71465DB16F69}" type="slidenum">
              <a:rPr lang="en-US"/>
              <a:pPr/>
              <a:t>54</a:t>
            </a:fld>
            <a:endParaRPr lang="en-US"/>
          </a:p>
        </p:txBody>
      </p:sp>
      <p:sp>
        <p:nvSpPr>
          <p:cNvPr id="28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A70A7-E578-1540-8263-E3B3842894D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2" tIns="44438" rIns="90462" bIns="4443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As cache sizes grow, the relative improvement from associativity increases only slightly; since the overall miss rate of a larger cache is lower, the opportunity for improving the miss rate decreases and the absolute improvement in miss rate from associativity shrinks significantly.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1FB6044-2705-714E-931F-05D32290EA68}" type="datetime3">
              <a:rPr lang="en-AU"/>
              <a:pPr>
                <a:defRPr/>
              </a:pPr>
              <a:t>12 July, 2011</a:t>
            </a:fld>
            <a:endParaRPr lang="en-AU"/>
          </a:p>
        </p:txBody>
      </p:sp>
      <p:sp>
        <p:nvSpPr>
          <p:cNvPr id="7987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5529A-4414-EB42-B8DF-3F843B25EFFD}" type="slidenum">
              <a:rPr lang="en-AU"/>
              <a:pPr>
                <a:defRPr/>
              </a:pPr>
              <a:t>8</a:t>
            </a:fld>
            <a:endParaRPr lang="en-AU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3704"/>
            <a:ext cx="5909964" cy="4113892"/>
          </a:xfrm>
          <a:noFill/>
          <a:ln>
            <a:noFill/>
          </a:ln>
        </p:spPr>
        <p:txBody>
          <a:bodyPr lIns="90480" tIns="44446" rIns="90480" bIns="44446"/>
          <a:lstStyle/>
          <a:p>
            <a:endParaRPr lang="en-US"/>
          </a:p>
          <a:p>
            <a:r>
              <a:rPr lang="en-US"/>
              <a:t>No fancy replacement policy is needed for the direct mapped cache. </a:t>
            </a:r>
          </a:p>
          <a:p>
            <a:r>
              <a:rPr lang="en-US"/>
              <a:t>As a matter of fact, that is what cause direct mapped trouble to begin with: only one place to go in the cache--causes conflict misses.</a:t>
            </a:r>
          </a:p>
          <a:p>
            <a:endParaRPr lang="en-US"/>
          </a:p>
          <a:p>
            <a:r>
              <a:rPr lang="en-US"/>
              <a:t>No fancy replacement policy is needed for the direct mapped cache. </a:t>
            </a:r>
          </a:p>
          <a:p>
            <a:r>
              <a:rPr lang="en-US"/>
              <a:t>As a matter of fact, that is what cause direct mapped trouble to begin with: only one place to go in the cache--causes conflict misses.</a:t>
            </a:r>
          </a:p>
          <a:p>
            <a:endParaRPr lang="en-US"/>
          </a:p>
          <a:p>
            <a:r>
              <a:rPr lang="en-US"/>
              <a:t>Besides working at Sun, I also teach people how to fly whenever I have time.</a:t>
            </a:r>
          </a:p>
          <a:p>
            <a:r>
              <a:rPr lang="en-US"/>
              <a:t>Statistic have shown that if a pilot crashed after an engine failure, he or she is more likely to get killed in a multi-engine light airplane than a single engine airplane.</a:t>
            </a:r>
          </a:p>
          <a:p>
            <a:r>
              <a:rPr lang="en-US"/>
              <a:t>The joke among us flight instructors is that: sure, when the engine quit in a single engine stops, you have one option: sooner or later, you land.  Probably sooner.</a:t>
            </a:r>
          </a:p>
          <a:p>
            <a:r>
              <a:rPr lang="en-US"/>
              <a:t>But in a multi-engine airplane with one engine stops, you have a lot of options.  It is the need to make a decision that kills those people.</a:t>
            </a:r>
          </a:p>
          <a:p>
            <a:endParaRPr lang="en-US"/>
          </a:p>
        </p:txBody>
      </p:sp>
      <p:sp>
        <p:nvSpPr>
          <p:cNvPr id="16558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590550"/>
            <a:ext cx="4546600" cy="3411538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F292F83-EC46-0542-AE03-95B887C868F6}" type="datetime3">
              <a:rPr lang="en-AU"/>
              <a:pPr/>
              <a:t>12 July, 2011</a:t>
            </a:fld>
            <a:endParaRPr lang="en-AU"/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5 — Large and Fast: Exploiting Memory Hierarchy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B5ED9-2239-1C4B-B7A8-1684B4CC7362}" type="slidenum">
              <a:rPr lang="en-AU"/>
              <a:pPr/>
              <a:t>12</a:t>
            </a:fld>
            <a:endParaRPr lang="en-AU"/>
          </a:p>
        </p:txBody>
      </p:sp>
      <p:sp>
        <p:nvSpPr>
          <p:cNvPr id="96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>
                <a:ea typeface="ＭＳ Ｐゴシック" charset="-128"/>
                <a:cs typeface="ＭＳ Ｐゴシック" charset="-128"/>
              </a:rPr>
              <a:t>Morgan Kaufmann Publishers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4DBC4-7DF1-EB40-9673-89CFA0F5C8FE}" type="datetime3">
              <a:rPr lang="en-AU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 July, 2011</a:t>
            </a:fld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>
                <a:ea typeface="ＭＳ Ｐゴシック" charset="-128"/>
                <a:cs typeface="ＭＳ Ｐゴシック" charset="-128"/>
              </a:rPr>
              <a:t>Chapter 5 — Large and Fast: Exploiting Memory Hierarchy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18950-FA54-5543-94E3-CB306EA56668}" type="slidenum">
              <a:rPr lang="en-AU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AU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5217"/>
            <a:ext cx="5909964" cy="4110871"/>
          </a:xfrm>
          <a:ln>
            <a:noFill/>
          </a:ln>
        </p:spPr>
        <p:txBody>
          <a:bodyPr lIns="92000" tIns="45192" rIns="92000" bIns="45192"/>
          <a:lstStyle/>
          <a:p>
            <a:endParaRPr lang="en-US" dirty="0"/>
          </a:p>
        </p:txBody>
      </p:sp>
      <p:sp>
        <p:nvSpPr>
          <p:cNvPr id="1873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9300" cy="3419475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628E-0F4E-5B45-9065-08DDEFC790FE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E63-063F-2D4C-AA7F-3F81FDAC25CD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27-5D68-6944-A242-AF2CDF7DE739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2F58-C225-CC4B-8ED2-9D4F339D6C32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5C45-1C3B-C248-9BE8-9524D18FA868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7D88-71F6-AD4E-A4D5-E4E11A974F56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42C8-8643-2A4F-BA3A-BA052F8C8F22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9CE2-CA86-2445-85E4-031D6590466B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A0D4-3B49-034E-BBB2-5DABACF2DF0F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225-9437-0A48-8EF6-6362FA7D728B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BE10-8492-A649-B239-41A5F2601A7D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CE94-6FEB-0446-A5BB-BB467B2126B0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Technology Trends and Data Level Parallelism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707" y="442035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Michael Greenbaum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2E0E-1016-E240-BABD-75DBEE14406E}" type="datetime1">
              <a:rPr lang="en-US" smtClean="0"/>
              <a:pPr/>
              <a:t>7/13/2011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Cache Performance: Summary</a:t>
            </a:r>
            <a:endParaRPr lang="en-US" b="1" dirty="0"/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Reduce the miss penalty</a:t>
            </a:r>
          </a:p>
          <a:p>
            <a:pPr lvl="1"/>
            <a:r>
              <a:rPr lang="en-US" dirty="0" smtClean="0"/>
              <a:t>Smaller blocks</a:t>
            </a:r>
          </a:p>
          <a:p>
            <a:pPr lvl="1"/>
            <a:r>
              <a:rPr lang="en-US" dirty="0" smtClean="0"/>
              <a:t>Use multiple cache levels </a:t>
            </a:r>
          </a:p>
          <a:p>
            <a:pPr lvl="1"/>
            <a:r>
              <a:rPr lang="en-US" dirty="0" smtClean="0"/>
              <a:t>Other tricks possible:</a:t>
            </a:r>
          </a:p>
          <a:p>
            <a:pPr lvl="2"/>
            <a:r>
              <a:rPr lang="en-US" dirty="0" smtClean="0"/>
              <a:t>Use </a:t>
            </a:r>
            <a:r>
              <a:rPr lang="en-US" dirty="0" smtClean="0"/>
              <a:t>a write buffer to hold dirty blocks being replaced so don’t have to wait for the write to complete before reading </a:t>
            </a:r>
            <a:r>
              <a:rPr lang="en-US" dirty="0" smtClean="0"/>
              <a:t>.</a:t>
            </a:r>
            <a:endParaRPr lang="en-US" dirty="0" smtClean="0"/>
          </a:p>
          <a:p>
            <a:pPr lvl="2"/>
            <a:r>
              <a:rPr lang="en-US" dirty="0" smtClean="0"/>
              <a:t>Check write buffer on read miss – may get lucky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1960-7BC5-2145-93E8-CB50FD8A5A96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wrap="none"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Cache Design </a:t>
            </a:r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BB9C-3B16-854C-B6AE-546397041210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54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667" y="1515530"/>
            <a:ext cx="5410200" cy="5254625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dirty="0"/>
              <a:t>Several interacting dimensions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ache </a:t>
            </a:r>
            <a:r>
              <a:rPr lang="en-US" dirty="0"/>
              <a:t>size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lock </a:t>
            </a:r>
            <a:r>
              <a:rPr lang="en-US" dirty="0"/>
              <a:t>size</a:t>
            </a:r>
            <a:endParaRPr lang="en-US" dirty="0" smtClean="0"/>
          </a:p>
          <a:p>
            <a:pPr lvl="1"/>
            <a:r>
              <a:rPr lang="en-US" dirty="0" smtClean="0"/>
              <a:t>Write-through vs. write-back</a:t>
            </a:r>
          </a:p>
          <a:p>
            <a:pPr lvl="1"/>
            <a:r>
              <a:rPr lang="en-US" dirty="0" smtClean="0"/>
              <a:t>Write allocation</a:t>
            </a:r>
          </a:p>
          <a:p>
            <a:pPr lvl="1"/>
            <a:r>
              <a:rPr lang="en-US" dirty="0" smtClean="0"/>
              <a:t>Later Associativity</a:t>
            </a:r>
          </a:p>
          <a:p>
            <a:pPr lvl="1"/>
            <a:r>
              <a:rPr lang="en-US" dirty="0" smtClean="0"/>
              <a:t>Replacement policy</a:t>
            </a:r>
          </a:p>
          <a:p>
            <a:r>
              <a:rPr lang="en-US" dirty="0" smtClean="0"/>
              <a:t>Optimal </a:t>
            </a:r>
            <a:r>
              <a:rPr lang="en-US" dirty="0"/>
              <a:t>choice is a compromise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/>
              <a:t>on access characteristics</a:t>
            </a:r>
            <a:endParaRPr lang="en-US" dirty="0" smtClean="0"/>
          </a:p>
          <a:p>
            <a:pPr lvl="2"/>
            <a:r>
              <a:rPr lang="en-US" dirty="0"/>
              <a:t>W</a:t>
            </a:r>
            <a:r>
              <a:rPr lang="en-US" dirty="0" smtClean="0"/>
              <a:t>orkload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(I-cache, D-</a:t>
            </a:r>
            <a:r>
              <a:rPr lang="en-US" dirty="0" smtClean="0"/>
              <a:t>cache)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/>
              <a:t>on technology / cost</a:t>
            </a:r>
          </a:p>
          <a:p>
            <a:r>
              <a:rPr lang="en-US" dirty="0"/>
              <a:t>Simplicity often wins</a:t>
            </a:r>
          </a:p>
        </p:txBody>
      </p:sp>
      <p:sp>
        <p:nvSpPr>
          <p:cNvPr id="1654788" name="Line 4"/>
          <p:cNvSpPr>
            <a:spLocks noChangeShapeType="1"/>
          </p:cNvSpPr>
          <p:nvPr/>
        </p:nvSpPr>
        <p:spPr bwMode="auto">
          <a:xfrm flipV="1">
            <a:off x="6477000" y="1813976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4789" name="Line 5"/>
          <p:cNvSpPr>
            <a:spLocks noChangeShapeType="1"/>
          </p:cNvSpPr>
          <p:nvPr/>
        </p:nvSpPr>
        <p:spPr bwMode="auto">
          <a:xfrm flipV="1">
            <a:off x="6483350" y="2575976"/>
            <a:ext cx="12827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4790" name="Line 6"/>
          <p:cNvSpPr>
            <a:spLocks noChangeShapeType="1"/>
          </p:cNvSpPr>
          <p:nvPr/>
        </p:nvSpPr>
        <p:spPr bwMode="auto">
          <a:xfrm>
            <a:off x="6483350" y="3122076"/>
            <a:ext cx="7493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4791" name="Rectangle 7"/>
          <p:cNvSpPr>
            <a:spLocks noChangeArrowheads="1"/>
          </p:cNvSpPr>
          <p:nvPr/>
        </p:nvSpPr>
        <p:spPr bwMode="auto">
          <a:xfrm>
            <a:off x="7300913" y="2201326"/>
            <a:ext cx="1382391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(Associativity)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6005513" y="1439326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Cache Size</a:t>
            </a: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6919913" y="3649126"/>
            <a:ext cx="1196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Block Size</a:t>
            </a:r>
          </a:p>
        </p:txBody>
      </p:sp>
      <p:sp>
        <p:nvSpPr>
          <p:cNvPr id="1654794" name="Line 10"/>
          <p:cNvSpPr>
            <a:spLocks noChangeShapeType="1"/>
          </p:cNvSpPr>
          <p:nvPr/>
        </p:nvSpPr>
        <p:spPr bwMode="auto">
          <a:xfrm flipV="1">
            <a:off x="6336239" y="4647138"/>
            <a:ext cx="0" cy="115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5788552" y="4653488"/>
            <a:ext cx="5635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Bad</a:t>
            </a:r>
          </a:p>
        </p:txBody>
      </p:sp>
      <p:sp>
        <p:nvSpPr>
          <p:cNvPr id="1654796" name="Rectangle 12"/>
          <p:cNvSpPr>
            <a:spLocks noChangeArrowheads="1"/>
          </p:cNvSpPr>
          <p:nvPr/>
        </p:nvSpPr>
        <p:spPr bwMode="auto">
          <a:xfrm>
            <a:off x="5636152" y="5491688"/>
            <a:ext cx="7112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Good</a:t>
            </a:r>
          </a:p>
        </p:txBody>
      </p:sp>
      <p:sp>
        <p:nvSpPr>
          <p:cNvPr id="1654797" name="Line 13"/>
          <p:cNvSpPr>
            <a:spLocks noChangeShapeType="1"/>
          </p:cNvSpPr>
          <p:nvPr/>
        </p:nvSpPr>
        <p:spPr bwMode="auto">
          <a:xfrm>
            <a:off x="6342589" y="5796488"/>
            <a:ext cx="181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4798" name="Rectangle 14"/>
          <p:cNvSpPr>
            <a:spLocks noChangeArrowheads="1"/>
          </p:cNvSpPr>
          <p:nvPr/>
        </p:nvSpPr>
        <p:spPr bwMode="auto">
          <a:xfrm>
            <a:off x="6321952" y="5872688"/>
            <a:ext cx="6429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Less</a:t>
            </a:r>
          </a:p>
        </p:txBody>
      </p:sp>
      <p:sp>
        <p:nvSpPr>
          <p:cNvPr id="1654799" name="Rectangle 15"/>
          <p:cNvSpPr>
            <a:spLocks noChangeArrowheads="1"/>
          </p:cNvSpPr>
          <p:nvPr/>
        </p:nvSpPr>
        <p:spPr bwMode="auto">
          <a:xfrm>
            <a:off x="7922152" y="5872688"/>
            <a:ext cx="6667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More</a:t>
            </a:r>
          </a:p>
        </p:txBody>
      </p:sp>
      <p:sp>
        <p:nvSpPr>
          <p:cNvPr id="1654800" name="Arc 16"/>
          <p:cNvSpPr>
            <a:spLocks/>
          </p:cNvSpPr>
          <p:nvPr/>
        </p:nvSpPr>
        <p:spPr bwMode="auto">
          <a:xfrm>
            <a:off x="6496577" y="4729688"/>
            <a:ext cx="1593850" cy="9842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4801" name="Arc 17"/>
          <p:cNvSpPr>
            <a:spLocks/>
          </p:cNvSpPr>
          <p:nvPr/>
        </p:nvSpPr>
        <p:spPr bwMode="auto">
          <a:xfrm>
            <a:off x="6641039" y="4805888"/>
            <a:ext cx="1365250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4802" name="Rectangle 18"/>
          <p:cNvSpPr>
            <a:spLocks noChangeArrowheads="1"/>
          </p:cNvSpPr>
          <p:nvPr/>
        </p:nvSpPr>
        <p:spPr bwMode="auto">
          <a:xfrm>
            <a:off x="6321952" y="5439301"/>
            <a:ext cx="9001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Factor A</a:t>
            </a:r>
          </a:p>
        </p:txBody>
      </p:sp>
      <p:sp>
        <p:nvSpPr>
          <p:cNvPr id="1654803" name="Rectangle 19"/>
          <p:cNvSpPr>
            <a:spLocks noChangeArrowheads="1"/>
          </p:cNvSpPr>
          <p:nvPr/>
        </p:nvSpPr>
        <p:spPr bwMode="auto">
          <a:xfrm>
            <a:off x="7769752" y="5439301"/>
            <a:ext cx="9001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Factor B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579127" y="4653488"/>
            <a:ext cx="1420812" cy="749300"/>
            <a:chOff x="3945" y="2736"/>
            <a:chExt cx="895" cy="472"/>
          </a:xfrm>
        </p:grpSpPr>
        <p:sp>
          <p:nvSpPr>
            <p:cNvPr id="1654805" name="Arc 21"/>
            <p:cNvSpPr>
              <a:spLocks/>
            </p:cNvSpPr>
            <p:nvPr/>
          </p:nvSpPr>
          <p:spPr bwMode="auto">
            <a:xfrm>
              <a:off x="3945" y="2736"/>
              <a:ext cx="448" cy="47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806" name="Arc 22"/>
            <p:cNvSpPr>
              <a:spLocks/>
            </p:cNvSpPr>
            <p:nvPr/>
          </p:nvSpPr>
          <p:spPr bwMode="auto">
            <a:xfrm>
              <a:off x="4392" y="2736"/>
              <a:ext cx="448" cy="47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5A1B-3AA4-314C-98E4-DDF51653A2C4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952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5236" name="Picture 4" descr="f05-39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817" y="333375"/>
            <a:ext cx="7614195" cy="599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728133"/>
            <a:ext cx="7620000" cy="199813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477 L 0 0.2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6666 L 0 0.52592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0"/>
          <p:cNvSpPr>
            <a:spLocks noGrp="1"/>
          </p:cNvSpPr>
          <p:nvPr>
            <p:ph idx="1"/>
          </p:nvPr>
        </p:nvSpPr>
        <p:spPr>
          <a:xfrm>
            <a:off x="457200" y="5588000"/>
            <a:ext cx="8229600" cy="914400"/>
          </a:xfrm>
        </p:spPr>
        <p:txBody>
          <a:bodyPr/>
          <a:lstStyle/>
          <a:p>
            <a:r>
              <a:rPr lang="en-US" sz="2400" smtClean="0"/>
              <a:t>4 cores, 32KB I$/32-KB D$, 512KB L2$ </a:t>
            </a:r>
          </a:p>
          <a:p>
            <a:r>
              <a:rPr lang="en-US" sz="2400" smtClean="0"/>
              <a:t>Share one 8-MB L3$ </a:t>
            </a:r>
          </a:p>
        </p:txBody>
      </p:sp>
      <p:pic>
        <p:nvPicPr>
          <p:cNvPr id="58374" name="Picture 4" descr="f05-3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55713"/>
            <a:ext cx="66976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 Nehalem Die Photo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Caches - Replacement Policies, Review</a:t>
            </a:r>
          </a:p>
          <a:p>
            <a:r>
              <a:rPr lang="en-US" b="1" dirty="0" smtClean="0"/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Course Halfway Point!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Technology Trends and the Need for Parallelism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Flynn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SIMD Instructions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4386-D3BF-4F42-8B57-29B7AD8C9439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Midterm</a:t>
            </a:r>
          </a:p>
          <a:p>
            <a:pPr lvl="1"/>
            <a:r>
              <a:rPr lang="en-US" sz="2400" dirty="0" smtClean="0"/>
              <a:t>Friday 7/15, 9am-12pm, 2050 VLSB</a:t>
            </a:r>
          </a:p>
          <a:p>
            <a:pPr lvl="1"/>
            <a:r>
              <a:rPr lang="en-US" sz="2400" dirty="0" smtClean="0"/>
              <a:t>How to study:</a:t>
            </a:r>
          </a:p>
          <a:p>
            <a:pPr lvl="2"/>
            <a:r>
              <a:rPr lang="en-US" sz="2000" dirty="0" smtClean="0"/>
              <a:t>Studying in groups can help.</a:t>
            </a:r>
          </a:p>
          <a:p>
            <a:pPr lvl="2"/>
            <a:r>
              <a:rPr lang="en-US" sz="2000" dirty="0" smtClean="0"/>
              <a:t>Take old exams for practice (link at top of main webpage)</a:t>
            </a:r>
          </a:p>
          <a:p>
            <a:pPr lvl="2"/>
            <a:r>
              <a:rPr lang="en-US" sz="2000" dirty="0" smtClean="0"/>
              <a:t>Look at lectures, section notes, projects, hw, labs, etc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There are still a few OH left before the test…</a:t>
            </a:r>
            <a:endParaRPr lang="en-US" sz="2000" dirty="0" smtClean="0"/>
          </a:p>
          <a:p>
            <a:pPr lvl="1"/>
            <a:r>
              <a:rPr lang="en-US" sz="2400" dirty="0" smtClean="0"/>
              <a:t>Will cover up </a:t>
            </a:r>
            <a:r>
              <a:rPr lang="en-US" sz="2400" dirty="0" smtClean="0"/>
              <a:t>to yesterday’s material (+overlap into today).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E925-6D4C-6E44-A5F1-66920CEA9FFA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Caches - Replacement Policies, Review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/>
              <a:t>Course Halfway Point!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Technology Trends and the Need for Parallelism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Flynn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SIMD Instructions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4386-D3BF-4F42-8B57-29B7AD8C9439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Halfway Point!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background knowledge we have, we can begin to discuss modern developments in computer architecture.</a:t>
            </a:r>
          </a:p>
          <a:p>
            <a:r>
              <a:rPr lang="en-US" dirty="0" smtClean="0"/>
              <a:t>Focus on extracting more performance from existing technologies, continuing trends of accelerating computational power.</a:t>
            </a:r>
          </a:p>
          <a:p>
            <a:r>
              <a:rPr lang="en-US" dirty="0" smtClean="0"/>
              <a:t>Lots of material now is “new 61c” exclusive. You’re the third class to ever see 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2F58-C225-CC4B-8ED2-9D4F339D6C32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Great Idea #1: 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p:oleObj spid="_x0000_s69634" name="Image" r:id="rId4" imgW="3492063" imgH="2400000" progId="">
              <p:embed/>
            </p:oleObj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tx1"/>
                </a:solidFill>
              </a:rPr>
              <a:t>High Level </a:t>
            </a:r>
            <a:r>
              <a:rPr lang="en-US" sz="1800" b="1" dirty="0" smtClean="0">
                <a:solidFill>
                  <a:schemeClr val="tx1"/>
                </a:solidFill>
              </a:rPr>
              <a:t>Language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Program </a:t>
            </a:r>
            <a:r>
              <a:rPr lang="en-US" sz="1800" b="1" dirty="0">
                <a:solidFill>
                  <a:schemeClr val="tx1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Assembly  </a:t>
            </a:r>
            <a:r>
              <a:rPr lang="en-US" sz="1800" b="1" dirty="0" smtClean="0">
                <a:solidFill>
                  <a:srgbClr val="FF0000"/>
                </a:solidFill>
              </a:rPr>
              <a:t>Language Program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e.g., MIPS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chemeClr val="tx1"/>
                </a:solidFill>
              </a:rPr>
              <a:t>temp = </a:t>
            </a: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chemeClr val="tx1"/>
                </a:solidFill>
              </a:rPr>
              <a:t>v[k+1] = temp;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Anything can be represented</a:t>
            </a:r>
            <a:br>
              <a:rPr lang="en-US" sz="1600" dirty="0" smtClean="0"/>
            </a:br>
            <a:r>
              <a:rPr lang="en-US" sz="1600" dirty="0" smtClean="0"/>
              <a:t>as a </a:t>
            </a:r>
            <a:r>
              <a:rPr lang="en-US" sz="1600" i="1" dirty="0" smtClean="0"/>
              <a:t>number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i.e., data or instructions</a:t>
            </a:r>
            <a:endParaRPr lang="en-US" sz="16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73C5-F280-AC46-9E93-A765C6842EA9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69333" y="1305149"/>
            <a:ext cx="8779934" cy="2792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Great Idea #3: Principle of Locality/</a:t>
            </a:r>
            <a:br>
              <a:rPr lang="en-US" dirty="0" smtClean="0"/>
            </a:br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935E-4FBE-E649-9C8F-3033F02BC201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2" y="1388529"/>
            <a:ext cx="905351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59"/>
          <p:cNvGrpSpPr/>
          <p:nvPr/>
        </p:nvGrpSpPr>
        <p:grpSpPr>
          <a:xfrm>
            <a:off x="110067" y="812801"/>
            <a:ext cx="9211733" cy="4038599"/>
            <a:chOff x="4284133" y="807128"/>
            <a:chExt cx="4690392" cy="2184528"/>
          </a:xfrm>
        </p:grpSpPr>
        <p:sp>
          <p:nvSpPr>
            <p:cNvPr id="8" name="Rectangle 7"/>
            <p:cNvSpPr/>
            <p:nvPr/>
          </p:nvSpPr>
          <p:spPr>
            <a:xfrm>
              <a:off x="4284133" y="1134533"/>
              <a:ext cx="4588620" cy="18571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57938" y="807128"/>
              <a:ext cx="1016587" cy="204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First half 61C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Caches - Replacement Policies, Review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Course Halfway Point!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Technology Trends and the Need for Parallelism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Flynn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SIMD Instructions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4386-D3BF-4F42-8B57-29B7AD8C9439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#5: Performance Measurement and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Matching application to underlying hardware to exploit:</a:t>
            </a:r>
          </a:p>
          <a:p>
            <a:pPr lvl="1"/>
            <a:r>
              <a:rPr lang="en-US" dirty="0" smtClean="0"/>
              <a:t>Locality</a:t>
            </a:r>
          </a:p>
          <a:p>
            <a:pPr lvl="1"/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Special hardware features, like specialized instructions (e.g., matrix manipulation)</a:t>
            </a:r>
          </a:p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How long to set the problem up</a:t>
            </a:r>
          </a:p>
          <a:p>
            <a:pPr lvl="1"/>
            <a:r>
              <a:rPr lang="en-US" dirty="0" smtClean="0"/>
              <a:t>How much faster does it execute once it gets going</a:t>
            </a:r>
          </a:p>
          <a:p>
            <a:pPr lvl="1"/>
            <a:r>
              <a:rPr lang="en-US" dirty="0" smtClean="0"/>
              <a:t>It is all about </a:t>
            </a:r>
            <a:r>
              <a:rPr lang="en-US" i="1" dirty="0" smtClean="0"/>
              <a:t>time to finish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E22D-3F1D-8249-8690-9EA1F901C5FA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Caches - Replacement Policies, Review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Course Halfway Point!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Technology Trends and the Need for Parallelism</a:t>
            </a:r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Flynn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SIMD Instructions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4386-D3BF-4F42-8B57-29B7AD8C9439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Cost over Time: What does Improving Technology Look Like?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A477-F1E0-6143-A2D1-FAC3D8947234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-901700" y="3822700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60500" y="6184900"/>
            <a:ext cx="662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" y="15621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Cost</a:t>
            </a:r>
          </a:p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50031" y="600710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1460500" y="1765300"/>
            <a:ext cx="6277466" cy="3238500"/>
            <a:chOff x="1460500" y="1765300"/>
            <a:chExt cx="6277466" cy="32385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460500" y="1968500"/>
              <a:ext cx="5930900" cy="303530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19737" y="176530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1473200" y="2286000"/>
            <a:ext cx="6264766" cy="2811966"/>
            <a:chOff x="1473200" y="2286000"/>
            <a:chExt cx="6264766" cy="281196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473200" y="2286000"/>
              <a:ext cx="5918200" cy="2667000"/>
            </a:xfrm>
            <a:prstGeom prst="line">
              <a:avLst/>
            </a:prstGeom>
            <a:ln w="508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419737" y="4728634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1422400" y="2269067"/>
            <a:ext cx="6315566" cy="3184499"/>
            <a:chOff x="1422400" y="2269067"/>
            <a:chExt cx="6315566" cy="3184499"/>
          </a:xfrm>
        </p:grpSpPr>
        <p:sp>
          <p:nvSpPr>
            <p:cNvPr id="19" name="Freeform 18"/>
            <p:cNvSpPr/>
            <p:nvPr/>
          </p:nvSpPr>
          <p:spPr>
            <a:xfrm>
              <a:off x="1422400" y="2269067"/>
              <a:ext cx="5943600" cy="2912533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19737" y="5084234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1490133" y="2137835"/>
            <a:ext cx="6256286" cy="2891365"/>
            <a:chOff x="1490133" y="2137835"/>
            <a:chExt cx="6256286" cy="2891365"/>
          </a:xfrm>
        </p:grpSpPr>
        <p:sp>
          <p:nvSpPr>
            <p:cNvPr id="21" name="Freeform 20"/>
            <p:cNvSpPr/>
            <p:nvPr/>
          </p:nvSpPr>
          <p:spPr>
            <a:xfrm>
              <a:off x="1490133" y="2336800"/>
              <a:ext cx="5875867" cy="2692400"/>
            </a:xfrm>
            <a:custGeom>
              <a:avLst/>
              <a:gdLst>
                <a:gd name="connsiteX0" fmla="*/ 0 w 5875867"/>
                <a:gd name="connsiteY0" fmla="*/ 2692400 h 2692400"/>
                <a:gd name="connsiteX1" fmla="*/ 4030134 w 5875867"/>
                <a:gd name="connsiteY1" fmla="*/ 2184400 h 2692400"/>
                <a:gd name="connsiteX2" fmla="*/ 5875867 w 5875867"/>
                <a:gd name="connsiteY2" fmla="*/ 0 h 26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5867" h="2692400">
                  <a:moveTo>
                    <a:pt x="0" y="2692400"/>
                  </a:moveTo>
                  <a:cubicBezTo>
                    <a:pt x="1525411" y="2662766"/>
                    <a:pt x="3050823" y="2633133"/>
                    <a:pt x="4030134" y="2184400"/>
                  </a:cubicBezTo>
                  <a:cubicBezTo>
                    <a:pt x="5009445" y="1735667"/>
                    <a:pt x="5875867" y="0"/>
                    <a:pt x="5875867" y="0"/>
                  </a:cubicBezTo>
                </a:path>
              </a:pathLst>
            </a:cu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19737" y="2137835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Cost over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686-D85C-AA4E-993E-8493F31C1C49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-901700" y="3822700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60500" y="6184900"/>
            <a:ext cx="662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" y="15621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Cost</a:t>
            </a:r>
          </a:p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50031" y="600710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1422400" y="2269067"/>
            <a:ext cx="6315566" cy="3184499"/>
            <a:chOff x="1422400" y="2269067"/>
            <a:chExt cx="6315566" cy="3184499"/>
          </a:xfrm>
        </p:grpSpPr>
        <p:sp>
          <p:nvSpPr>
            <p:cNvPr id="19" name="Freeform 18"/>
            <p:cNvSpPr/>
            <p:nvPr/>
          </p:nvSpPr>
          <p:spPr>
            <a:xfrm>
              <a:off x="1422400" y="2269067"/>
              <a:ext cx="5943600" cy="2912533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19737" y="5084234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Cost over Time</a:t>
            </a:r>
            <a:br>
              <a:rPr lang="en-US" dirty="0" smtClean="0"/>
            </a:br>
            <a:r>
              <a:rPr lang="en-US" dirty="0" smtClean="0"/>
              <a:t>Successive Generations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1AA3-8047-8145-ABAA-E5F00EDA19DB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-901700" y="3822700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60500" y="6184900"/>
            <a:ext cx="662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" y="15621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Cost</a:t>
            </a:r>
          </a:p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50031" y="600710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1456266" y="2269068"/>
            <a:ext cx="5732304" cy="2265864"/>
            <a:chOff x="1456266" y="2269068"/>
            <a:chExt cx="5732304" cy="2265864"/>
          </a:xfrm>
        </p:grpSpPr>
        <p:sp>
          <p:nvSpPr>
            <p:cNvPr id="19" name="Freeform 18"/>
            <p:cNvSpPr/>
            <p:nvPr/>
          </p:nvSpPr>
          <p:spPr>
            <a:xfrm>
              <a:off x="1456266" y="2269068"/>
              <a:ext cx="3166533" cy="2116666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3601" y="4165600"/>
              <a:ext cx="251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Technology Generation 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2150533" y="2895598"/>
            <a:ext cx="5766170" cy="2282800"/>
            <a:chOff x="2150533" y="2895598"/>
            <a:chExt cx="5766170" cy="2282800"/>
          </a:xfrm>
        </p:grpSpPr>
        <p:sp>
          <p:nvSpPr>
            <p:cNvPr id="13" name="Freeform 12"/>
            <p:cNvSpPr/>
            <p:nvPr/>
          </p:nvSpPr>
          <p:spPr>
            <a:xfrm>
              <a:off x="2150533" y="2895598"/>
              <a:ext cx="3166533" cy="2116666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1734" y="4809066"/>
              <a:ext cx="251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Technology Generation 2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21"/>
          <p:cNvGrpSpPr/>
          <p:nvPr/>
        </p:nvGrpSpPr>
        <p:grpSpPr>
          <a:xfrm>
            <a:off x="2793990" y="3522122"/>
            <a:ext cx="5732312" cy="2265876"/>
            <a:chOff x="2793990" y="3522122"/>
            <a:chExt cx="5732312" cy="2265876"/>
          </a:xfrm>
        </p:grpSpPr>
        <p:sp>
          <p:nvSpPr>
            <p:cNvPr id="14" name="Freeform 13"/>
            <p:cNvSpPr/>
            <p:nvPr/>
          </p:nvSpPr>
          <p:spPr>
            <a:xfrm>
              <a:off x="2793990" y="3522122"/>
              <a:ext cx="3166533" cy="2116666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1333" y="5418666"/>
              <a:ext cx="251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Technology Generation 3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8" name="Group 22"/>
          <p:cNvGrpSpPr/>
          <p:nvPr/>
        </p:nvGrpSpPr>
        <p:grpSpPr>
          <a:xfrm>
            <a:off x="3437459" y="2252131"/>
            <a:ext cx="5766170" cy="2282800"/>
            <a:chOff x="2150533" y="2895598"/>
            <a:chExt cx="5766170" cy="2282800"/>
          </a:xfrm>
        </p:grpSpPr>
        <p:sp>
          <p:nvSpPr>
            <p:cNvPr id="24" name="Freeform 23"/>
            <p:cNvSpPr/>
            <p:nvPr/>
          </p:nvSpPr>
          <p:spPr>
            <a:xfrm>
              <a:off x="2150533" y="2895598"/>
              <a:ext cx="3166533" cy="2116666"/>
            </a:xfrm>
            <a:custGeom>
              <a:avLst/>
              <a:gdLst>
                <a:gd name="connsiteX0" fmla="*/ 0 w 5943600"/>
                <a:gd name="connsiteY0" fmla="*/ 0 h 2912533"/>
                <a:gd name="connsiteX1" fmla="*/ 660400 w 5943600"/>
                <a:gd name="connsiteY1" fmla="*/ 1151466 h 2912533"/>
                <a:gd name="connsiteX2" fmla="*/ 2082800 w 5943600"/>
                <a:gd name="connsiteY2" fmla="*/ 2336800 h 2912533"/>
                <a:gd name="connsiteX3" fmla="*/ 5943600 w 5943600"/>
                <a:gd name="connsiteY3" fmla="*/ 2912533 h 29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0" h="2912533">
                  <a:moveTo>
                    <a:pt x="0" y="0"/>
                  </a:moveTo>
                  <a:cubicBezTo>
                    <a:pt x="156633" y="380999"/>
                    <a:pt x="313267" y="761999"/>
                    <a:pt x="660400" y="1151466"/>
                  </a:cubicBezTo>
                  <a:cubicBezTo>
                    <a:pt x="1007533" y="1540933"/>
                    <a:pt x="1202267" y="2043289"/>
                    <a:pt x="2082800" y="2336800"/>
                  </a:cubicBezTo>
                  <a:cubicBezTo>
                    <a:pt x="2963333" y="2630311"/>
                    <a:pt x="5943600" y="2912533"/>
                    <a:pt x="5943600" y="2912533"/>
                  </a:cubicBezTo>
                </a:path>
              </a:pathLst>
            </a:custGeom>
            <a:ln w="5080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01734" y="4809066"/>
              <a:ext cx="251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Technology Generation 2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19098" y="2805308"/>
            <a:ext cx="407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How Can Tech Gen 2 Replace Tech Gen 1?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</a:t>
            </a:r>
            <a:r>
              <a:rPr lang="en-US" dirty="0" smtClean="0"/>
              <a:t>Performance </a:t>
            </a:r>
            <a:r>
              <a:rPr lang="en-US" dirty="0" smtClean="0"/>
              <a:t>over Time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1AA3-8047-8145-ABAA-E5F00EDA19DB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-901700" y="3822700"/>
            <a:ext cx="472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60500" y="6184900"/>
            <a:ext cx="662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915185"/>
            <a:ext cx="139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Performance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050031" y="600710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 rot="10800000" flipH="1">
            <a:off x="3035209" y="3079169"/>
            <a:ext cx="3166533" cy="2116666"/>
          </a:xfrm>
          <a:custGeom>
            <a:avLst/>
            <a:gdLst>
              <a:gd name="connsiteX0" fmla="*/ 0 w 5943600"/>
              <a:gd name="connsiteY0" fmla="*/ 0 h 2912533"/>
              <a:gd name="connsiteX1" fmla="*/ 660400 w 5943600"/>
              <a:gd name="connsiteY1" fmla="*/ 1151466 h 2912533"/>
              <a:gd name="connsiteX2" fmla="*/ 2082800 w 5943600"/>
              <a:gd name="connsiteY2" fmla="*/ 2336800 h 2912533"/>
              <a:gd name="connsiteX3" fmla="*/ 5943600 w 5943600"/>
              <a:gd name="connsiteY3" fmla="*/ 2912533 h 29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600" h="2912533">
                <a:moveTo>
                  <a:pt x="0" y="0"/>
                </a:moveTo>
                <a:cubicBezTo>
                  <a:pt x="156633" y="380999"/>
                  <a:pt x="313267" y="761999"/>
                  <a:pt x="660400" y="1151466"/>
                </a:cubicBezTo>
                <a:cubicBezTo>
                  <a:pt x="1007533" y="1540933"/>
                  <a:pt x="1202267" y="2043289"/>
                  <a:pt x="2082800" y="2336800"/>
                </a:cubicBezTo>
                <a:cubicBezTo>
                  <a:pt x="2963333" y="2630311"/>
                  <a:pt x="5943600" y="2912533"/>
                  <a:pt x="5943600" y="2912533"/>
                </a:cubicBezTo>
              </a:path>
            </a:pathLst>
          </a:cu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800000" flipH="1">
            <a:off x="3970279" y="2433871"/>
            <a:ext cx="3166533" cy="2116666"/>
          </a:xfrm>
          <a:custGeom>
            <a:avLst/>
            <a:gdLst>
              <a:gd name="connsiteX0" fmla="*/ 0 w 5943600"/>
              <a:gd name="connsiteY0" fmla="*/ 0 h 2912533"/>
              <a:gd name="connsiteX1" fmla="*/ 660400 w 5943600"/>
              <a:gd name="connsiteY1" fmla="*/ 1151466 h 2912533"/>
              <a:gd name="connsiteX2" fmla="*/ 2082800 w 5943600"/>
              <a:gd name="connsiteY2" fmla="*/ 2336800 h 2912533"/>
              <a:gd name="connsiteX3" fmla="*/ 5943600 w 5943600"/>
              <a:gd name="connsiteY3" fmla="*/ 2912533 h 29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600" h="2912533">
                <a:moveTo>
                  <a:pt x="0" y="0"/>
                </a:moveTo>
                <a:cubicBezTo>
                  <a:pt x="156633" y="380999"/>
                  <a:pt x="313267" y="761999"/>
                  <a:pt x="660400" y="1151466"/>
                </a:cubicBezTo>
                <a:cubicBezTo>
                  <a:pt x="1007533" y="1540933"/>
                  <a:pt x="1202267" y="2043289"/>
                  <a:pt x="2082800" y="2336800"/>
                </a:cubicBezTo>
                <a:cubicBezTo>
                  <a:pt x="2963333" y="2630311"/>
                  <a:pt x="5943600" y="2912533"/>
                  <a:pt x="5943600" y="2912533"/>
                </a:cubicBezTo>
              </a:path>
            </a:pathLst>
          </a:custGeom>
          <a:ln w="508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0800000" flipH="1">
            <a:off x="4867233" y="1865338"/>
            <a:ext cx="3166533" cy="2116666"/>
          </a:xfrm>
          <a:custGeom>
            <a:avLst/>
            <a:gdLst>
              <a:gd name="connsiteX0" fmla="*/ 0 w 5943600"/>
              <a:gd name="connsiteY0" fmla="*/ 0 h 2912533"/>
              <a:gd name="connsiteX1" fmla="*/ 660400 w 5943600"/>
              <a:gd name="connsiteY1" fmla="*/ 1151466 h 2912533"/>
              <a:gd name="connsiteX2" fmla="*/ 2082800 w 5943600"/>
              <a:gd name="connsiteY2" fmla="*/ 2336800 h 2912533"/>
              <a:gd name="connsiteX3" fmla="*/ 5943600 w 5943600"/>
              <a:gd name="connsiteY3" fmla="*/ 2912533 h 29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600" h="2912533">
                <a:moveTo>
                  <a:pt x="0" y="0"/>
                </a:moveTo>
                <a:cubicBezTo>
                  <a:pt x="156633" y="380999"/>
                  <a:pt x="313267" y="761999"/>
                  <a:pt x="660400" y="1151466"/>
                </a:cubicBezTo>
                <a:cubicBezTo>
                  <a:pt x="1007533" y="1540933"/>
                  <a:pt x="1202267" y="2043289"/>
                  <a:pt x="2082800" y="2336800"/>
                </a:cubicBezTo>
                <a:cubicBezTo>
                  <a:pt x="2963333" y="2630311"/>
                  <a:pt x="5943600" y="2912533"/>
                  <a:pt x="5943600" y="2912533"/>
                </a:cubicBezTo>
              </a:path>
            </a:pathLst>
          </a:custGeom>
          <a:ln w="508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1015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“The complexity for minimum component costs has increased at a rate of roughly a factor of two per year. …That means by 1975, the number of components per integrated circuit for minimum cost will be 65,000.” </a:t>
            </a:r>
            <a:r>
              <a:rPr lang="en-US" sz="2000" i="1" dirty="0" smtClean="0"/>
              <a:t>(from 50 in 1965)</a:t>
            </a:r>
          </a:p>
          <a:p>
            <a:pPr>
              <a:buNone/>
            </a:pPr>
            <a:endParaRPr lang="en-US" sz="2000" b="1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90065" y="2332037"/>
            <a:ext cx="42120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“</a:t>
            </a:r>
            <a:r>
              <a:rPr lang="en-US" sz="2000" dirty="0" smtClean="0"/>
              <a:t>Integrated circuits will lead to such wonders as home computers--or at least terminals connected to a central computer--automatic controls for automobiles, and personal portable communications equipment. The electronic wristwatch needs only a display to be feasible today.”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4E58-3EE5-D745-A802-2EB4DDAFC83B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09" y="3414563"/>
            <a:ext cx="3543300" cy="307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812" y="4899370"/>
            <a:ext cx="5067188" cy="1637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1412" y="1035392"/>
            <a:ext cx="461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Gordon Moore, “Cramming more components onto integrated circuits,” </a:t>
            </a:r>
            <a:r>
              <a:rPr lang="en-US" i="1" dirty="0" smtClean="0"/>
              <a:t>Electronics</a:t>
            </a:r>
            <a:r>
              <a:rPr lang="en-US" dirty="0" smtClean="0"/>
              <a:t>, Volume 38, Number 8, April 19, 1965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9C1-1234-234A-9B28-52CBA2DB9302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0"/>
            <a:ext cx="601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Predicts: 2X Transistors / chip every 2 years</a:t>
            </a:r>
            <a:endParaRPr lang="en-US" sz="1600" b="1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" name="Picture 22" descr="gordon-mo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613" y="2554101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7223704" y="5268726"/>
            <a:ext cx="168000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Gordon Moore</a:t>
            </a:r>
            <a:b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Intel Cofounder</a:t>
            </a:r>
            <a:b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 rot="16200000">
            <a:off x="-2184576" y="3342919"/>
            <a:ext cx="476887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# of transistors on an</a:t>
            </a:r>
            <a:r>
              <a:rPr lang="en-US" sz="20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integrated </a:t>
            </a:r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circuit (IC)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7662842" y="6236601"/>
            <a:ext cx="7270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Year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8837" t="15885" r="4393" b="13187"/>
          <a:stretch>
            <a:fillRect/>
          </a:stretch>
        </p:blipFill>
        <p:spPr bwMode="auto">
          <a:xfrm>
            <a:off x="198083" y="444470"/>
            <a:ext cx="9047520" cy="64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Moore’s Law?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also a law of investment in equipment as well as increasing volume of integrated circuits that need more transistors per chip</a:t>
            </a:r>
          </a:p>
          <a:p>
            <a:r>
              <a:rPr lang="en-US" dirty="0" smtClean="0"/>
              <a:t>Exponential growth cannot last forever</a:t>
            </a:r>
          </a:p>
          <a:p>
            <a:r>
              <a:rPr lang="en-US" dirty="0" smtClean="0"/>
              <a:t>More transistors/chip will end during your careers</a:t>
            </a:r>
          </a:p>
          <a:p>
            <a:pPr lvl="1"/>
            <a:r>
              <a:rPr lang="en-US" dirty="0" smtClean="0"/>
              <a:t>2020? 2025?</a:t>
            </a:r>
          </a:p>
          <a:p>
            <a:pPr lvl="1"/>
            <a:r>
              <a:rPr lang="en-US" dirty="0" smtClean="0"/>
              <a:t>(When) will something replace it?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4E58-3EE5-D745-A802-2EB4DDAFC83B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Technology Trends: </a:t>
            </a:r>
            <a:br>
              <a:rPr lang="en-US" dirty="0" smtClean="0"/>
            </a:br>
            <a:r>
              <a:rPr lang="en-US" dirty="0" err="1" smtClean="0"/>
              <a:t>Uniprocessor</a:t>
            </a:r>
            <a:r>
              <a:rPr lang="en-US" dirty="0" smtClean="0"/>
              <a:t> Performance (</a:t>
            </a:r>
            <a:r>
              <a:rPr lang="en-US" dirty="0" err="1" smtClean="0"/>
              <a:t>SPECint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5D5-2094-1845-A0FE-752809481027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4" descr="f01-1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593" y="1557867"/>
            <a:ext cx="9409379" cy="53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3"/>
          <p:cNvGrpSpPr/>
          <p:nvPr/>
        </p:nvGrpSpPr>
        <p:grpSpPr>
          <a:xfrm>
            <a:off x="660396" y="1490134"/>
            <a:ext cx="7992537" cy="880533"/>
            <a:chOff x="660396" y="1490134"/>
            <a:chExt cx="7992537" cy="880533"/>
          </a:xfrm>
        </p:grpSpPr>
        <p:sp>
          <p:nvSpPr>
            <p:cNvPr id="7" name="Oval 6"/>
            <p:cNvSpPr/>
            <p:nvPr/>
          </p:nvSpPr>
          <p:spPr>
            <a:xfrm>
              <a:off x="6976534" y="1490134"/>
              <a:ext cx="1676399" cy="88053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0396" y="1659467"/>
              <a:ext cx="5220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Improvements in processor performance have slowed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Why?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749339" y="1862667"/>
              <a:ext cx="1218727" cy="68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</a:t>
            </a:r>
            <a:endParaRPr lang="en-US" dirty="0" smtClean="0"/>
          </a:p>
        </p:txBody>
      </p:sp>
      <p:sp>
        <p:nvSpPr>
          <p:cNvPr id="57347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Lots and lots of cache parameters!</a:t>
            </a:r>
          </a:p>
          <a:p>
            <a:pPr lvl="1">
              <a:defRPr/>
            </a:pPr>
            <a:r>
              <a:rPr lang="en-US" sz="2000" dirty="0" smtClean="0"/>
              <a:t>Write-back vs. write through, write allocation, block size, cache size, associativity, etc</a:t>
            </a:r>
            <a:r>
              <a:rPr lang="en-US" sz="2000" dirty="0" smtClean="0"/>
              <a:t>.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Multi-level </a:t>
            </a:r>
            <a:r>
              <a:rPr lang="en-US" sz="2400" dirty="0" smtClean="0"/>
              <a:t>caches - Reduce Cache Miss Penalty</a:t>
            </a:r>
          </a:p>
          <a:p>
            <a:pPr lvl="1">
              <a:buFont typeface="Lucida Grande"/>
              <a:buChar char="−"/>
              <a:defRPr/>
            </a:pPr>
            <a:r>
              <a:rPr lang="en-US" sz="2400" dirty="0" smtClean="0"/>
              <a:t>Optimize first level to be fast!</a:t>
            </a:r>
          </a:p>
          <a:p>
            <a:pPr lvl="1">
              <a:buFont typeface="Lucida Grande"/>
              <a:buChar char="−"/>
              <a:defRPr/>
            </a:pPr>
            <a:r>
              <a:rPr lang="en-US" sz="2400" dirty="0" smtClean="0"/>
              <a:t>Optimize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levels to minimize the memory access penalty</a:t>
            </a:r>
          </a:p>
          <a:p>
            <a:pPr eaLnBrk="1" hangingPunct="1">
              <a:defRPr/>
            </a:pPr>
            <a:r>
              <a:rPr lang="en-US" sz="2400" dirty="0" smtClean="0"/>
              <a:t>Set-</a:t>
            </a:r>
            <a:r>
              <a:rPr lang="en-US" sz="2400" dirty="0" err="1" smtClean="0"/>
              <a:t>associativity</a:t>
            </a:r>
            <a:r>
              <a:rPr lang="en-US" sz="2400" dirty="0" smtClean="0"/>
              <a:t> - Reduce Cache Miss Rate</a:t>
            </a:r>
          </a:p>
          <a:p>
            <a:pPr lvl="1" eaLnBrk="1" hangingPunct="1">
              <a:defRPr/>
            </a:pPr>
            <a:r>
              <a:rPr lang="en-US" sz="2400" dirty="0" smtClean="0"/>
              <a:t>Memory block maps into more than 1 cache block</a:t>
            </a:r>
          </a:p>
          <a:p>
            <a:pPr lvl="1" eaLnBrk="1" hangingPunct="1">
              <a:defRPr/>
            </a:pPr>
            <a:r>
              <a:rPr lang="en-US" sz="2400" dirty="0" smtClean="0"/>
              <a:t>N-way: n possible places in cache to hold a memory block</a:t>
            </a:r>
          </a:p>
          <a:p>
            <a:pPr>
              <a:buNone/>
              <a:defRPr/>
            </a:pPr>
            <a:endParaRPr lang="en-US" sz="20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Limits to Performance:</a:t>
            </a:r>
            <a:br>
              <a:rPr lang="en-US" dirty="0" smtClean="0"/>
            </a:br>
            <a:r>
              <a:rPr lang="en-US" dirty="0" smtClean="0"/>
              <a:t>Faster Means More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3C0D-3214-9241-A550-589CBC21582A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4" descr="f01-15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78" y="1573748"/>
            <a:ext cx="8970123" cy="41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68" y="67732"/>
            <a:ext cx="1530407" cy="12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48025" y="5767401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 = CV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759200" y="5740399"/>
            <a:ext cx="1473200" cy="60960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= C 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is proportional to Capacitance * Voltage</a:t>
            </a:r>
            <a:r>
              <a:rPr lang="en-US" baseline="30000" dirty="0" smtClean="0"/>
              <a:t>2</a:t>
            </a:r>
            <a:r>
              <a:rPr lang="en-US" dirty="0" smtClean="0"/>
              <a:t> * Frequency of switching</a:t>
            </a:r>
          </a:p>
          <a:p>
            <a:r>
              <a:rPr lang="en-US" dirty="0" smtClean="0"/>
              <a:t>What is the effect on power consumption of:</a:t>
            </a:r>
          </a:p>
          <a:p>
            <a:pPr lvl="1"/>
            <a:r>
              <a:rPr lang="en-US" dirty="0" smtClean="0"/>
              <a:t>“Simpler” implementation (fewer transistors)?</a:t>
            </a:r>
          </a:p>
          <a:p>
            <a:pPr lvl="1"/>
            <a:r>
              <a:rPr lang="en-US" dirty="0" smtClean="0"/>
              <a:t>Smaller implementation (shrunk down design)?</a:t>
            </a:r>
          </a:p>
          <a:p>
            <a:pPr lvl="1"/>
            <a:r>
              <a:rPr lang="en-US" dirty="0" smtClean="0"/>
              <a:t>Reduced voltage?</a:t>
            </a:r>
          </a:p>
          <a:p>
            <a:pPr lvl="1"/>
            <a:r>
              <a:rPr lang="en-US" dirty="0" smtClean="0"/>
              <a:t>Increased clock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262C-28C9-8D44-9C79-CE6D4EDA16C1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2010 -- Lecture #9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79148"/>
            <a:ext cx="7585295" cy="47974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 Helps 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1130566"/>
          </a:xfrm>
        </p:spPr>
        <p:txBody>
          <a:bodyPr>
            <a:normAutofit/>
          </a:bodyPr>
          <a:lstStyle/>
          <a:p>
            <a:r>
              <a:rPr lang="en-US" dirty="0" smtClean="0"/>
              <a:t>Power ~ </a:t>
            </a:r>
            <a:r>
              <a:rPr lang="en-US" dirty="0" smtClean="0"/>
              <a:t>CV</a:t>
            </a:r>
            <a:r>
              <a:rPr lang="en-US" baseline="30000" dirty="0" smtClean="0"/>
              <a:t>2</a:t>
            </a:r>
            <a:r>
              <a:rPr lang="en-US" i="1" dirty="0" smtClean="0"/>
              <a:t>f</a:t>
            </a: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5803900" cy="40259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56329" y="6400800"/>
            <a:ext cx="35302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William Holt, HOT Chips 2005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/>
          <a:lstStyle/>
          <a:p>
            <a:r>
              <a:rPr lang="en-US" dirty="0" smtClean="0"/>
              <a:t>Transition to Multicore</a:t>
            </a:r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rcRect t="11171"/>
          <a:stretch>
            <a:fillRect/>
          </a:stretch>
        </p:blipFill>
        <p:spPr bwMode="auto">
          <a:xfrm>
            <a:off x="228600" y="923784"/>
            <a:ext cx="8601969" cy="59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934200" y="2736850"/>
            <a:ext cx="1816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dirty="0">
                <a:effectLst/>
                <a:latin typeface="Tahoma" charset="0"/>
                <a:ea typeface="Tahoma" charset="0"/>
                <a:cs typeface="Tahoma" charset="0"/>
              </a:rPr>
              <a:t>Sequential App Performance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799A-572C-B74A-9C4A-58826B1B7A43}" type="datetime1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- The Challenge</a:t>
            </a:r>
            <a:endParaRPr lang="en-US" dirty="0"/>
          </a:p>
        </p:txBody>
      </p:sp>
      <p:sp>
        <p:nvSpPr>
          <p:cNvPr id="187293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6727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Only path to performance is parallelism</a:t>
            </a:r>
          </a:p>
          <a:p>
            <a:pPr lvl="1"/>
            <a:r>
              <a:rPr lang="en-US" dirty="0" smtClean="0"/>
              <a:t>Clock rates flat or declining</a:t>
            </a:r>
          </a:p>
          <a:p>
            <a:r>
              <a:rPr lang="en-US" dirty="0" smtClean="0"/>
              <a:t>Key </a:t>
            </a:r>
            <a:r>
              <a:rPr lang="en-US" dirty="0" smtClean="0"/>
              <a:t>challenge is to craft parallel programs that have high performance on multiprocessors as the number of processors increase – i.e., that scale</a:t>
            </a:r>
          </a:p>
          <a:p>
            <a:pPr lvl="1"/>
            <a:r>
              <a:rPr lang="en-US" dirty="0" smtClean="0"/>
              <a:t>Scheduling, load balancing, time for synchronization, overhead for communication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Project </a:t>
            </a:r>
            <a:r>
              <a:rPr lang="en-US" dirty="0" smtClean="0">
                <a:solidFill>
                  <a:srgbClr val="FF0000"/>
                </a:solidFill>
              </a:rPr>
              <a:t>#2</a:t>
            </a:r>
            <a:r>
              <a:rPr lang="en-US" dirty="0" smtClean="0"/>
              <a:t>: </a:t>
            </a:r>
            <a:r>
              <a:rPr lang="en-US" dirty="0" smtClean="0"/>
              <a:t>fastest matrix multiply code on 8 processor (8 cores) computers</a:t>
            </a:r>
          </a:p>
          <a:p>
            <a:pPr lvl="1"/>
            <a:r>
              <a:rPr lang="en-US" dirty="0" smtClean="0"/>
              <a:t>2 chips (or sockets)/computer, 4 cores/chip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3151-9F44-2143-B44D-A5756E71060F}" type="datetime1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872914" name="Rectangle 18"/>
          <p:cNvSpPr>
            <a:spLocks noChangeArrowheads="1"/>
          </p:cNvSpPr>
          <p:nvPr/>
        </p:nvSpPr>
        <p:spPr bwMode="auto">
          <a:xfrm>
            <a:off x="131763" y="2943225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3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Caches - Replacement Policies, Review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Course Halfway Point!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Technology Trends and the Need for Parallelism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The Flynn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SIMD Instructions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4386-D3BF-4F42-8B57-29B7AD8C9439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3966-0FF8-F045-BCCC-37B3ECA12516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70658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4454764"/>
            <a:ext cx="8249280" cy="1103450"/>
            <a:chOff x="574463" y="4188970"/>
            <a:chExt cx="8249280" cy="1103450"/>
          </a:xfrm>
        </p:grpSpPr>
        <p:sp>
          <p:nvSpPr>
            <p:cNvPr id="60" name="Rectangle 59"/>
            <p:cNvSpPr/>
            <p:nvPr/>
          </p:nvSpPr>
          <p:spPr>
            <a:xfrm>
              <a:off x="6725133" y="4889318"/>
              <a:ext cx="2098610" cy="403102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4463" y="4188970"/>
              <a:ext cx="3180065" cy="994243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1393184"/>
            <a:ext cx="3180065" cy="409321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Kinds </a:t>
            </a:r>
            <a:r>
              <a:rPr lang="en-US" dirty="0" smtClean="0"/>
              <a:t>of Parallelism:</a:t>
            </a:r>
            <a:br>
              <a:rPr lang="en-US" dirty="0" smtClean="0"/>
            </a:br>
            <a:r>
              <a:rPr lang="en-US" dirty="0" smtClean="0"/>
              <a:t>The Programming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Job-level parallelism/process-level parallelism</a:t>
            </a:r>
          </a:p>
          <a:p>
            <a:pPr lvl="1"/>
            <a:r>
              <a:rPr lang="en-US" dirty="0" smtClean="0"/>
              <a:t>Running independent programs on multiple processors simultaneously</a:t>
            </a:r>
          </a:p>
          <a:p>
            <a:pPr lvl="1"/>
            <a:r>
              <a:rPr lang="en-US" i="1" dirty="0" smtClean="0"/>
              <a:t>Example?</a:t>
            </a:r>
          </a:p>
          <a:p>
            <a:r>
              <a:rPr lang="en-US" dirty="0" smtClean="0"/>
              <a:t>Parallel processing program</a:t>
            </a:r>
          </a:p>
          <a:p>
            <a:pPr lvl="1"/>
            <a:r>
              <a:rPr lang="en-US" dirty="0" smtClean="0"/>
              <a:t>Single program that runs on multiple processors simultaneously</a:t>
            </a:r>
          </a:p>
          <a:p>
            <a:pPr lvl="1"/>
            <a:r>
              <a:rPr lang="en-US" i="1" dirty="0" smtClean="0"/>
              <a:t>Example?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EF94-C68D-A74C-B812-4D61F9F1A536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Kinds </a:t>
            </a:r>
            <a:r>
              <a:rPr lang="en-US" dirty="0" smtClean="0"/>
              <a:t>of Parallelism:</a:t>
            </a:r>
            <a:br>
              <a:rPr lang="en-US" dirty="0" smtClean="0"/>
            </a:br>
            <a:r>
              <a:rPr lang="en-US" dirty="0" smtClean="0"/>
              <a:t>Hardware vs.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70400"/>
            <a:ext cx="8229600" cy="1655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Concurrent software can also run on serial hardware</a:t>
            </a:r>
          </a:p>
          <a:p>
            <a:r>
              <a:rPr lang="en-US" dirty="0" smtClean="0"/>
              <a:t>Sequential software can also run on parallel hardware</a:t>
            </a:r>
          </a:p>
          <a:p>
            <a:r>
              <a:rPr lang="en-US" dirty="0" smtClean="0"/>
              <a:t>Focus is on </a:t>
            </a:r>
            <a:r>
              <a:rPr lang="en-US" i="1" dirty="0" smtClean="0">
                <a:solidFill>
                  <a:srgbClr val="0000FF"/>
                </a:solidFill>
              </a:rPr>
              <a:t>parallel processing </a:t>
            </a:r>
            <a:r>
              <a:rPr lang="en-US" dirty="0" smtClean="0">
                <a:solidFill>
                  <a:srgbClr val="0000FF"/>
                </a:solidFill>
              </a:rPr>
              <a:t>software</a:t>
            </a:r>
            <a:r>
              <a:rPr lang="en-US" dirty="0" smtClean="0"/>
              <a:t>: sequential or concurrent software running on parallel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1599-3F8E-4F4F-B880-86F742C8408C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7" descr="f07-01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1205"/>
            <a:ext cx="9183779" cy="267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20800" y="3217333"/>
            <a:ext cx="7823200" cy="94826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Kinds </a:t>
            </a:r>
            <a:r>
              <a:rPr lang="en-US" dirty="0" smtClean="0"/>
              <a:t>of Parallelism:</a:t>
            </a:r>
            <a:br>
              <a:rPr lang="en-US" dirty="0" smtClean="0"/>
            </a:br>
            <a:r>
              <a:rPr lang="en-US" dirty="0" smtClean="0"/>
              <a:t>Single Instruction/Single Data Stream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Instruction, Single Data stream (SISD)</a:t>
            </a:r>
          </a:p>
          <a:p>
            <a:pPr lvl="1"/>
            <a:r>
              <a:rPr lang="en-US" dirty="0" smtClean="0"/>
              <a:t>Sequential computer that exploits no parallelism in either the instruction or data streams. Examples of SISD architecture are traditional </a:t>
            </a:r>
            <a:r>
              <a:rPr lang="en-US" dirty="0" err="1" smtClean="0"/>
              <a:t>uniprocessor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8E8-94C2-E945-A8DE-4C7B70370374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2" y="1715028"/>
            <a:ext cx="411003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84400" y="4572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Costs of Set-Associative Caches</a:t>
            </a:r>
          </a:p>
        </p:txBody>
      </p:sp>
      <p:sp>
        <p:nvSpPr>
          <p:cNvPr id="169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800" dirty="0" smtClean="0"/>
              <a:t>When miss occurs, which </a:t>
            </a:r>
            <a:r>
              <a:rPr lang="en-US" sz="2800" dirty="0" smtClean="0"/>
              <a:t>block in set selected </a:t>
            </a:r>
            <a:r>
              <a:rPr lang="en-US" sz="2800" dirty="0" smtClean="0"/>
              <a:t>for replacement?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Least Recently Used </a:t>
            </a:r>
            <a:r>
              <a:rPr lang="en-US" sz="2400" dirty="0" smtClean="0"/>
              <a:t>(LRU): one that has been unused the longest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000" dirty="0" smtClean="0"/>
              <a:t>Must track when each </a:t>
            </a:r>
            <a:r>
              <a:rPr lang="en-US" sz="2000" dirty="0" smtClean="0"/>
              <a:t>block was </a:t>
            </a:r>
            <a:r>
              <a:rPr lang="en-US" sz="2000" dirty="0" smtClean="0"/>
              <a:t>used relative to other blocks in the set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000" dirty="0" smtClean="0"/>
              <a:t>For 2-way SA $, one bit per set → set to 1 when a block is referenced; reset the other way’s bit (i.e., “last used”)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800" dirty="0" smtClean="0"/>
              <a:t>N-way set-associative cache costs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400" dirty="0" smtClean="0"/>
              <a:t>N comparators for tag comparisons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2400" dirty="0" smtClean="0"/>
              <a:t>Must choose appropriate set (multiplexer) before data is available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7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Kinds </a:t>
            </a:r>
            <a:r>
              <a:rPr lang="en-US" dirty="0" smtClean="0"/>
              <a:t>of Parallelism:</a:t>
            </a:r>
            <a:br>
              <a:rPr lang="en-US" dirty="0" smtClean="0"/>
            </a:br>
            <a:r>
              <a:rPr lang="en-US" dirty="0" smtClean="0"/>
              <a:t>Multiple Instruction/Single Data Stream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Multiple Instruction, Single Data streams (MISD)</a:t>
            </a:r>
          </a:p>
          <a:p>
            <a:pPr lvl="1"/>
            <a:r>
              <a:rPr lang="en-US" dirty="0" smtClean="0"/>
              <a:t>Computer that exploits multiple instruction streams against a single data stream for data operations that can be naturally parallelized. For example, certain kinds of array processors.</a:t>
            </a:r>
          </a:p>
          <a:p>
            <a:pPr lvl="1"/>
            <a:r>
              <a:rPr lang="en-US" dirty="0" smtClean="0"/>
              <a:t>No longer commonly encountered, mainly of historical interest only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95C2-5451-2D4D-8057-1F1EC0D7DBEB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65" y="1680632"/>
            <a:ext cx="4110567" cy="41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497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Kinds </a:t>
            </a:r>
            <a:r>
              <a:rPr lang="en-US" dirty="0" smtClean="0"/>
              <a:t>of Parallelism:</a:t>
            </a:r>
            <a:br>
              <a:rPr lang="en-US" dirty="0" smtClean="0"/>
            </a:br>
            <a:r>
              <a:rPr lang="en-US" dirty="0" smtClean="0"/>
              <a:t>Single Instruction/Multiple Data Stream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Single Instruction, Multiple Data streams (SIMD)</a:t>
            </a:r>
          </a:p>
          <a:p>
            <a:pPr lvl="1"/>
            <a:r>
              <a:rPr lang="en-US" dirty="0" smtClean="0"/>
              <a:t>Computer that exploits multiple data streams against a single instruction stream to operations that may be naturally parallelized, e.g., SIMD instruction extensions or Graphics Processing Unit (GPU)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C97-D85A-D34F-BB9E-620639303A2F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" y="1730905"/>
            <a:ext cx="3958695" cy="39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Kinds </a:t>
            </a:r>
            <a:r>
              <a:rPr lang="en-US" dirty="0" smtClean="0"/>
              <a:t>of Parallelism:</a:t>
            </a:r>
            <a:br>
              <a:rPr lang="en-US" dirty="0" smtClean="0"/>
            </a:br>
            <a:r>
              <a:rPr lang="en-US" dirty="0" smtClean="0"/>
              <a:t>Multiple Instruction/Multiple Data Streams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Multiple Instruction, Multiple Data streams (MIMD)</a:t>
            </a:r>
          </a:p>
          <a:p>
            <a:pPr lvl="1"/>
            <a:r>
              <a:rPr lang="en-US" dirty="0" smtClean="0"/>
              <a:t>Multiple autonomous processors simultaneously executing different instructions on different data. </a:t>
            </a:r>
          </a:p>
          <a:p>
            <a:pPr lvl="1"/>
            <a:r>
              <a:rPr lang="en-US" dirty="0" smtClean="0"/>
              <a:t>MIMD architectures include multicore and Warehouse Scale </a:t>
            </a:r>
            <a:r>
              <a:rPr lang="en-US" dirty="0" smtClean="0"/>
              <a:t>Computers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DBEF-52BF-5F45-8A6F-D86E5EC52EA9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43" y="1612370"/>
            <a:ext cx="409416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 Taxonomy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251203"/>
            <a:ext cx="8229600" cy="33697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2011, SIMD and MIMD most commonly encountered</a:t>
            </a:r>
          </a:p>
          <a:p>
            <a:endParaRPr lang="en-US" dirty="0" smtClean="0"/>
          </a:p>
          <a:p>
            <a:r>
              <a:rPr lang="en-US" dirty="0" smtClean="0"/>
              <a:t>SIMD : </a:t>
            </a:r>
            <a:r>
              <a:rPr lang="en-US" dirty="0" smtClean="0"/>
              <a:t>specialized function units, for handling lock-step calculations involving </a:t>
            </a:r>
            <a:r>
              <a:rPr lang="en-US" dirty="0" smtClean="0"/>
              <a:t>arrays. Essentially, vector processing instructions.</a:t>
            </a:r>
            <a:endParaRPr lang="en-US" dirty="0" smtClean="0"/>
          </a:p>
          <a:p>
            <a:pPr lvl="1"/>
            <a:r>
              <a:rPr lang="en-US" dirty="0" smtClean="0"/>
              <a:t>Scientific computing, signal processing, multimedia (audio/video processing)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EF94-CF16-7245-B0A3-811D4E9009A6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1" name="Picture 4" descr="f07-0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1375"/>
            <a:ext cx="9158310" cy="20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7266" y="1845734"/>
            <a:ext cx="3428997" cy="13461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Data-Level Parallelism (DLP)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 kinds</a:t>
            </a:r>
          </a:p>
          <a:p>
            <a:pPr lvl="1"/>
            <a:r>
              <a:rPr lang="en-US" dirty="0" smtClean="0"/>
              <a:t>Lots of data in memory that can be operated  on in parallel (e.g., adding together 2 arrays)</a:t>
            </a:r>
          </a:p>
          <a:p>
            <a:pPr lvl="1"/>
            <a:r>
              <a:rPr lang="en-US" dirty="0" smtClean="0"/>
              <a:t>Lots of data on many disks that can be operated on in parallel (e.g., searching for documents)</a:t>
            </a:r>
          </a:p>
          <a:p>
            <a:r>
              <a:rPr lang="en-US" dirty="0" smtClean="0"/>
              <a:t>Rest of week </a:t>
            </a:r>
            <a:r>
              <a:rPr lang="en-US" dirty="0" smtClean="0"/>
              <a:t>and </a:t>
            </a:r>
            <a:r>
              <a:rPr lang="en-US" dirty="0" smtClean="0"/>
              <a:t>2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project </a:t>
            </a:r>
            <a:r>
              <a:rPr lang="en-US" dirty="0" smtClean="0"/>
              <a:t>do first type of DLP.</a:t>
            </a:r>
          </a:p>
          <a:p>
            <a:r>
              <a:rPr lang="en-US" dirty="0" smtClean="0"/>
              <a:t>Later, will look at DLP across many disks or servers.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C4B3-814A-CE4D-8305-8578E9AA8E1F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Architectures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373864"/>
            <a:ext cx="8229600" cy="50903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Execute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one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operation on multiple data streams</a:t>
            </a:r>
          </a:p>
          <a:p>
            <a:endParaRPr lang="en-US" sz="1000" dirty="0" smtClean="0">
              <a:solidFill>
                <a:srgbClr val="000000"/>
              </a:solidFill>
              <a:latin typeface="+mj-lt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   </a:t>
            </a:r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Example to provide context: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Multiplying a coefficient vector by a data vector </a:t>
            </a:r>
            <a:br>
              <a:rPr lang="en-US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    (e.g., in filtering)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:=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charset="2"/>
              </a:rPr>
              <a:t>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], 0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charset="2"/>
              </a:rPr>
              <a:t>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Sources of performance improvement: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One instruction is fetched &amp; decoded for entire operation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Multiplications are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independent, executed in parallel.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Concurrency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in memory access as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well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3C43-D89A-5A45-889C-238D1B52454E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2011 -- Lecture #13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8B7E67-CA9D-1147-88B2-84A9AD5E005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A02D1D9-750D-3A40-8FBB-8B26A3DE01B3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7/13/2011</a:t>
            </a:fld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Summer 2011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--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Lecture #14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46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“Advanced Digital Media Boost”</a:t>
            </a:r>
            <a:endParaRPr lang="en-US" sz="40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 improve performance, </a:t>
            </a:r>
            <a:r>
              <a:rPr lang="en-US" sz="2800" dirty="0" smtClean="0"/>
              <a:t>Intel’s SIMD instructions</a:t>
            </a:r>
          </a:p>
          <a:p>
            <a:pPr lvl="1" eaLnBrk="1" hangingPunct="1"/>
            <a:r>
              <a:rPr lang="en-US" sz="2400" dirty="0" smtClean="0"/>
              <a:t>Fetch one instruction, do the work of multiple instructions</a:t>
            </a:r>
          </a:p>
          <a:p>
            <a:pPr lvl="1" eaLnBrk="1" hangingPunct="1"/>
            <a:r>
              <a:rPr lang="en-US" sz="2400" dirty="0" smtClean="0"/>
              <a:t>MMX (</a:t>
            </a:r>
            <a:r>
              <a:rPr lang="en-US" sz="2400" dirty="0" err="1" smtClean="0"/>
              <a:t>MultiMedia</a:t>
            </a:r>
            <a:r>
              <a:rPr lang="en-US" sz="2400" dirty="0" smtClean="0"/>
              <a:t> </a:t>
            </a:r>
            <a:r>
              <a:rPr lang="en-US" sz="2400" dirty="0" err="1" smtClean="0"/>
              <a:t>eXtension</a:t>
            </a:r>
            <a:r>
              <a:rPr lang="en-US" sz="2400" dirty="0" smtClean="0"/>
              <a:t>, Pentium </a:t>
            </a:r>
            <a:r>
              <a:rPr lang="en-US" sz="2400" dirty="0"/>
              <a:t>II processor family)</a:t>
            </a:r>
          </a:p>
          <a:p>
            <a:pPr lvl="1" eaLnBrk="1" hangingPunct="1"/>
            <a:r>
              <a:rPr lang="en-US" sz="2400" i="1" dirty="0" smtClean="0"/>
              <a:t>SSE (Streaming SIMD Extension, Pentium III and beyond) </a:t>
            </a:r>
            <a:endParaRPr lang="en-US" sz="2400" i="1" dirty="0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46" y="3488266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SIMD Array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for each </a:t>
            </a:r>
            <a:r>
              <a:rPr lang="en-US" sz="1800" dirty="0" err="1" smtClean="0">
                <a:latin typeface="Courier"/>
                <a:cs typeface="Courier"/>
              </a:rPr>
              <a:t>f</a:t>
            </a:r>
            <a:r>
              <a:rPr lang="en-US" sz="1800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</a:t>
            </a:r>
            <a:r>
              <a:rPr lang="en-US" sz="1800" dirty="0" err="1" smtClean="0">
                <a:latin typeface="Courier"/>
                <a:cs typeface="Courier"/>
              </a:rPr>
              <a:t>f</a:t>
            </a:r>
            <a:r>
              <a:rPr lang="en-US" sz="1800" dirty="0" smtClean="0">
                <a:latin typeface="Courier"/>
                <a:cs typeface="Courier"/>
              </a:rPr>
              <a:t> = </a:t>
            </a:r>
            <a:r>
              <a:rPr lang="en-US" sz="1800" dirty="0" err="1" smtClean="0">
                <a:latin typeface="Courier"/>
                <a:cs typeface="Courier"/>
              </a:rPr>
              <a:t>sqrt(f</a:t>
            </a:r>
            <a:r>
              <a:rPr lang="en-US" sz="1800" dirty="0" smtClean="0">
                <a:latin typeface="Courier"/>
                <a:cs typeface="Courier"/>
              </a:rPr>
              <a:t>)</a:t>
            </a:r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for each </a:t>
            </a:r>
            <a:r>
              <a:rPr lang="en-US" sz="1800" dirty="0" err="1" smtClean="0">
                <a:latin typeface="Courier"/>
                <a:cs typeface="Courier"/>
              </a:rPr>
              <a:t>f</a:t>
            </a:r>
            <a:r>
              <a:rPr lang="en-US" sz="1800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load </a:t>
            </a:r>
            <a:r>
              <a:rPr lang="en-US" sz="1800" dirty="0" err="1" smtClean="0">
                <a:latin typeface="Courier"/>
                <a:cs typeface="Courier"/>
              </a:rPr>
              <a:t>f</a:t>
            </a:r>
            <a:r>
              <a:rPr lang="en-US" sz="1800" dirty="0" smtClean="0">
                <a:latin typeface="Courier"/>
                <a:cs typeface="Courier"/>
              </a:rPr>
              <a:t> to the floating-point register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calculate the square root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}</a:t>
            </a:r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for each 4 members in array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load 4 members to the SSE register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calculate 4 square roots in one operation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}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E369-64FE-F942-ABCB-9E94C4F8AD73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857" y="2368933"/>
            <a:ext cx="8426524" cy="16851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586" y="4108763"/>
            <a:ext cx="8426524" cy="16851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20554" y="1656784"/>
            <a:ext cx="222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17397" y="2940867"/>
            <a:ext cx="222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9675" y="4813424"/>
            <a:ext cx="222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SSE Instruction Categories</a:t>
            </a:r>
            <a:br>
              <a:rPr lang="en-US" dirty="0" smtClean="0"/>
            </a:br>
            <a:r>
              <a:rPr lang="en-US" dirty="0" smtClean="0"/>
              <a:t>for Multimedia Support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690533"/>
            <a:ext cx="8229600" cy="1435630"/>
          </a:xfrm>
        </p:spPr>
        <p:txBody>
          <a:bodyPr>
            <a:normAutofit/>
          </a:bodyPr>
          <a:lstStyle/>
          <a:p>
            <a:r>
              <a:rPr lang="en-US" dirty="0" smtClean="0"/>
              <a:t>SSE-2+ supports wider data types to allow </a:t>
            </a:r>
            <a:br>
              <a:rPr lang="en-US" dirty="0" smtClean="0"/>
            </a:br>
            <a:r>
              <a:rPr lang="en-US" dirty="0" smtClean="0"/>
              <a:t>16 </a:t>
            </a:r>
            <a:r>
              <a:rPr lang="en-US" dirty="0" err="1" smtClean="0"/>
              <a:t>x</a:t>
            </a:r>
            <a:r>
              <a:rPr lang="en-US" dirty="0" smtClean="0"/>
              <a:t> 8-bit and 8 </a:t>
            </a:r>
            <a:r>
              <a:rPr lang="en-US" dirty="0" err="1" smtClean="0"/>
              <a:t>x</a:t>
            </a:r>
            <a:r>
              <a:rPr lang="en-US" dirty="0" smtClean="0"/>
              <a:t> 16-bit operands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9C1-E896-EB4D-A3F1-2E25A10C6C57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1508" name="Picture 4" descr="f03-0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58401"/>
            <a:ext cx="66262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Intel Architecture</a:t>
            </a:r>
            <a:br>
              <a:rPr lang="en-US" smtClean="0"/>
            </a:br>
            <a:r>
              <a:rPr lang="en-US" smtClean="0"/>
              <a:t>128-Bit SIMD Data Types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5215462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 precision FP: Double word (32 bits)</a:t>
            </a:r>
          </a:p>
          <a:p>
            <a:pPr lvl="1"/>
            <a:r>
              <a:rPr lang="en-US" dirty="0" smtClean="0"/>
              <a:t>Double precision FP: Quad word (64 bits)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AD8C-FB99-CE48-AB8D-07841141C43A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1647312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LRU Approximation</a:t>
            </a:r>
            <a:endParaRPr lang="en-US" dirty="0" smtClean="0"/>
          </a:p>
        </p:txBody>
      </p:sp>
      <p:sp>
        <p:nvSpPr>
          <p:cNvPr id="109364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346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Difficult to keep track of LRU for large associativity (must update counter for every block, for example).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Example </a:t>
            </a:r>
            <a:r>
              <a:rPr lang="en-US" dirty="0" smtClean="0"/>
              <a:t>of a Simple “Pseudo” LRU Implementation</a:t>
            </a:r>
          </a:p>
          <a:p>
            <a:pPr lvl="1">
              <a:defRPr/>
            </a:pPr>
            <a:r>
              <a:rPr lang="en-US" dirty="0" smtClean="0"/>
              <a:t>Assume 64 Fully Associative entries in a set.</a:t>
            </a:r>
          </a:p>
          <a:p>
            <a:pPr lvl="1">
              <a:defRPr/>
            </a:pPr>
            <a:r>
              <a:rPr lang="en-US" dirty="0" smtClean="0"/>
              <a:t>Hardware replacement pointer points to one cache entry</a:t>
            </a:r>
          </a:p>
          <a:p>
            <a:pPr lvl="1">
              <a:defRPr/>
            </a:pPr>
            <a:r>
              <a:rPr lang="en-US" dirty="0" smtClean="0"/>
              <a:t>Whenever access is made to the entry the pointer points to:</a:t>
            </a:r>
          </a:p>
          <a:p>
            <a:pPr lvl="2">
              <a:defRPr/>
            </a:pPr>
            <a:r>
              <a:rPr lang="en-US" dirty="0" smtClean="0"/>
              <a:t>Move the pointer to the next entry</a:t>
            </a:r>
          </a:p>
          <a:p>
            <a:pPr lvl="1">
              <a:defRPr/>
            </a:pPr>
            <a:r>
              <a:rPr lang="en-US" dirty="0" smtClean="0"/>
              <a:t>Otherwise: do not move the pointer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72088" y="5324475"/>
            <a:ext cx="2979737" cy="1479550"/>
            <a:chOff x="3395" y="3116"/>
            <a:chExt cx="1877" cy="932"/>
          </a:xfrm>
        </p:grpSpPr>
        <p:sp>
          <p:nvSpPr>
            <p:cNvPr id="1093635" name="Rectangle 3"/>
            <p:cNvSpPr>
              <a:spLocks noChangeArrowheads="1"/>
            </p:cNvSpPr>
            <p:nvPr/>
          </p:nvSpPr>
          <p:spPr bwMode="auto">
            <a:xfrm>
              <a:off x="4376" y="3128"/>
              <a:ext cx="896" cy="8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3636" name="Line 4"/>
            <p:cNvSpPr>
              <a:spLocks noChangeShapeType="1"/>
            </p:cNvSpPr>
            <p:nvPr/>
          </p:nvSpPr>
          <p:spPr bwMode="auto">
            <a:xfrm>
              <a:off x="4376" y="3312"/>
              <a:ext cx="8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3637" name="Line 5"/>
            <p:cNvSpPr>
              <a:spLocks noChangeShapeType="1"/>
            </p:cNvSpPr>
            <p:nvPr/>
          </p:nvSpPr>
          <p:spPr bwMode="auto">
            <a:xfrm>
              <a:off x="4376" y="3504"/>
              <a:ext cx="8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3638" name="Line 6"/>
            <p:cNvSpPr>
              <a:spLocks noChangeShapeType="1"/>
            </p:cNvSpPr>
            <p:nvPr/>
          </p:nvSpPr>
          <p:spPr bwMode="auto">
            <a:xfrm>
              <a:off x="4376" y="3840"/>
              <a:ext cx="8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3639" name="Rectangle 7"/>
            <p:cNvSpPr>
              <a:spLocks noChangeArrowheads="1"/>
            </p:cNvSpPr>
            <p:nvPr/>
          </p:nvSpPr>
          <p:spPr bwMode="auto">
            <a:xfrm>
              <a:off x="4739" y="3491"/>
              <a:ext cx="16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>
                  <a:latin typeface="+mn-lt"/>
                </a:rPr>
                <a:t>:</a:t>
              </a:r>
            </a:p>
          </p:txBody>
        </p:sp>
        <p:sp>
          <p:nvSpPr>
            <p:cNvPr id="1093640" name="Rectangle 8"/>
            <p:cNvSpPr>
              <a:spLocks noChangeArrowheads="1"/>
            </p:cNvSpPr>
            <p:nvPr/>
          </p:nvSpPr>
          <p:spPr bwMode="auto">
            <a:xfrm>
              <a:off x="4547" y="3116"/>
              <a:ext cx="49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n-lt"/>
                </a:rPr>
                <a:t>Entry 0</a:t>
              </a:r>
            </a:p>
          </p:txBody>
        </p:sp>
        <p:sp>
          <p:nvSpPr>
            <p:cNvPr id="1093641" name="Rectangle 9"/>
            <p:cNvSpPr>
              <a:spLocks noChangeArrowheads="1"/>
            </p:cNvSpPr>
            <p:nvPr/>
          </p:nvSpPr>
          <p:spPr bwMode="auto">
            <a:xfrm>
              <a:off x="4547" y="3308"/>
              <a:ext cx="49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Entry 1</a:t>
              </a:r>
            </a:p>
          </p:txBody>
        </p:sp>
        <p:sp>
          <p:nvSpPr>
            <p:cNvPr id="1093642" name="Rectangle 10"/>
            <p:cNvSpPr>
              <a:spLocks noChangeArrowheads="1"/>
            </p:cNvSpPr>
            <p:nvPr/>
          </p:nvSpPr>
          <p:spPr bwMode="auto">
            <a:xfrm>
              <a:off x="4547" y="3836"/>
              <a:ext cx="58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Entry  63</a:t>
              </a:r>
            </a:p>
          </p:txBody>
        </p:sp>
        <p:sp>
          <p:nvSpPr>
            <p:cNvPr id="1093643" name="Line 11"/>
            <p:cNvSpPr>
              <a:spLocks noChangeShapeType="1"/>
            </p:cNvSpPr>
            <p:nvPr/>
          </p:nvSpPr>
          <p:spPr bwMode="auto">
            <a:xfrm>
              <a:off x="3464" y="3600"/>
              <a:ext cx="8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3644" name="Rectangle 12"/>
            <p:cNvSpPr>
              <a:spLocks noChangeArrowheads="1"/>
            </p:cNvSpPr>
            <p:nvPr/>
          </p:nvSpPr>
          <p:spPr bwMode="auto">
            <a:xfrm>
              <a:off x="3395" y="3404"/>
              <a:ext cx="8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Replacement</a:t>
              </a:r>
            </a:p>
          </p:txBody>
        </p:sp>
        <p:sp>
          <p:nvSpPr>
            <p:cNvPr id="1093645" name="Rectangle 13"/>
            <p:cNvSpPr>
              <a:spLocks noChangeArrowheads="1"/>
            </p:cNvSpPr>
            <p:nvPr/>
          </p:nvSpPr>
          <p:spPr bwMode="auto">
            <a:xfrm>
              <a:off x="3539" y="3596"/>
              <a:ext cx="52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Pointer</a:t>
              </a:r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3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3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3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36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3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36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EBE057-2A0C-B24A-A9D4-1FC2DBEE980C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7/13/2011</a:t>
            </a:fld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Summer 2011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--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Lecture #14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50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XMM Registers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66268"/>
            <a:ext cx="8229600" cy="1591732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Architecture extended with eight 128-bit data registers: XMM registers</a:t>
            </a:r>
          </a:p>
          <a:p>
            <a:pPr lvl="1"/>
            <a:r>
              <a:rPr lang="en-US" sz="2400" dirty="0" smtClean="0"/>
              <a:t>IA 64-bit address architecture: available as 16 64-bit registers (XMM8 – XMM15)</a:t>
            </a:r>
          </a:p>
          <a:p>
            <a:pPr lvl="1"/>
            <a:r>
              <a:rPr lang="en-US" sz="2400" dirty="0" smtClean="0"/>
              <a:t>E.g., 128-bit packed single-precision floating-point data type (</a:t>
            </a:r>
            <a:r>
              <a:rPr lang="en-US" sz="2400" dirty="0" err="1" smtClean="0"/>
              <a:t>doublewords</a:t>
            </a:r>
            <a:r>
              <a:rPr lang="en-US" sz="2400" dirty="0" smtClean="0"/>
              <a:t>), </a:t>
            </a:r>
            <a:br>
              <a:rPr lang="en-US" sz="2400" dirty="0" smtClean="0"/>
            </a:br>
            <a:r>
              <a:rPr lang="en-US" sz="2400" dirty="0" smtClean="0"/>
              <a:t>allows four single-precision operations to be performed simultaneously</a:t>
            </a:r>
            <a:endParaRPr lang="en-US" sz="2800" dirty="0" smtClean="0"/>
          </a:p>
          <a:p>
            <a:pPr eaLnBrk="1" hangingPunct="1"/>
            <a:endParaRPr lang="en-US" dirty="0"/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110" y="1134533"/>
            <a:ext cx="7393044" cy="39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SSE/SSE2 Floating Point Instructions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152900"/>
            <a:ext cx="6972300" cy="2387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{SS} Scalar Single precision FP: one 32-bit operand in a 128-bit register</a:t>
            </a:r>
          </a:p>
          <a:p>
            <a:pPr>
              <a:buNone/>
            </a:pPr>
            <a:r>
              <a:rPr lang="en-US" dirty="0" smtClean="0"/>
              <a:t>{PS} Packed Single precision FP: four 32-bit operands in a 128-bit register</a:t>
            </a:r>
          </a:p>
          <a:p>
            <a:pPr>
              <a:buNone/>
            </a:pPr>
            <a:r>
              <a:rPr lang="en-US" dirty="0" smtClean="0"/>
              <a:t>{SD} Scalar Double precision FP: one 64-bit operand in a 128-bit register</a:t>
            </a:r>
          </a:p>
          <a:p>
            <a:pPr>
              <a:buNone/>
            </a:pPr>
            <a:r>
              <a:rPr lang="en-US" dirty="0" smtClean="0"/>
              <a:t>{PD} Packed Double precision FP, or two 64-bit operands in a 128-bit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3F0-A2CC-334B-B73E-2775F6BBB228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Add Two </a:t>
            </a:r>
            <a:r>
              <a:rPr lang="en-US" smtClean="0"/>
              <a:t>Single Precision</a:t>
            </a:r>
            <a:br>
              <a:rPr lang="en-US" smtClean="0"/>
            </a:br>
            <a:r>
              <a:rPr lang="en-US" smtClean="0"/>
              <a:t>FP </a:t>
            </a:r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8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vec_res.x</a:t>
            </a:r>
            <a:r>
              <a:rPr lang="en-US" sz="1600" dirty="0" smtClean="0">
                <a:latin typeface="Courier"/>
                <a:cs typeface="Courier"/>
              </a:rPr>
              <a:t> = v1.x + v2.x;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vec_res.y</a:t>
            </a:r>
            <a:r>
              <a:rPr lang="en-US" sz="1600" dirty="0" smtClean="0">
                <a:latin typeface="Courier"/>
                <a:cs typeface="Courier"/>
              </a:rPr>
              <a:t> = v1.y + v2.y;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vec_res.z</a:t>
            </a:r>
            <a:r>
              <a:rPr lang="en-US" sz="1600" dirty="0" smtClean="0">
                <a:latin typeface="Courier"/>
                <a:cs typeface="Courier"/>
              </a:rPr>
              <a:t> = v1.z + v2.z;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vec_res.w</a:t>
            </a:r>
            <a:r>
              <a:rPr lang="en-US" sz="1600" dirty="0" smtClean="0">
                <a:latin typeface="Courier"/>
                <a:cs typeface="Courier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xmm0,address-of-v1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;xmm0=v1.w | v1.z | v1.y | v1.x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addps</a:t>
            </a:r>
            <a:r>
              <a:rPr lang="en-US" sz="1600" dirty="0" smtClean="0">
                <a:latin typeface="Courier"/>
                <a:cs typeface="Courier"/>
              </a:rPr>
              <a:t> xmm0,address-of-v2 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;xmm0=v1.w+v2.w | v1.z+v2.z | v1.y+v2.y | v1.x+v2.x            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address-of-vec_res,xmm0</a:t>
            </a: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AB95-AA79-B942-8F54-49F9E9664E91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3556000" y="2675457"/>
            <a:ext cx="5403942" cy="2184410"/>
            <a:chOff x="3556000" y="2675457"/>
            <a:chExt cx="5403942" cy="2184410"/>
          </a:xfrm>
        </p:grpSpPr>
        <p:sp>
          <p:nvSpPr>
            <p:cNvPr id="7" name="TextBox 6"/>
            <p:cNvSpPr txBox="1"/>
            <p:nvPr/>
          </p:nvSpPr>
          <p:spPr>
            <a:xfrm>
              <a:off x="4362748" y="2675457"/>
              <a:ext cx="45971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1"/>
            </p:cNvCxnSpPr>
            <p:nvPr/>
          </p:nvCxnSpPr>
          <p:spPr>
            <a:xfrm rot="10800000" flipV="1">
              <a:off x="3556000" y="2998623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"/>
          <p:cNvGrpSpPr/>
          <p:nvPr/>
        </p:nvGrpSpPr>
        <p:grpSpPr>
          <a:xfrm>
            <a:off x="3556000" y="3352793"/>
            <a:ext cx="4898095" cy="2184408"/>
            <a:chOff x="3556000" y="3352793"/>
            <a:chExt cx="4898095" cy="2184408"/>
          </a:xfrm>
        </p:grpSpPr>
        <p:sp>
          <p:nvSpPr>
            <p:cNvPr id="8" name="TextBox 7"/>
            <p:cNvSpPr txBox="1"/>
            <p:nvPr/>
          </p:nvSpPr>
          <p:spPr>
            <a:xfrm>
              <a:off x="4362748" y="3352793"/>
              <a:ext cx="4091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add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add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3556000" y="3675957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3606800" y="3996261"/>
            <a:ext cx="5311890" cy="2150539"/>
            <a:chOff x="3606800" y="3996261"/>
            <a:chExt cx="5311890" cy="2150539"/>
          </a:xfrm>
        </p:grpSpPr>
        <p:sp>
          <p:nvSpPr>
            <p:cNvPr id="9" name="TextBox 8"/>
            <p:cNvSpPr txBox="1"/>
            <p:nvPr/>
          </p:nvSpPr>
          <p:spPr>
            <a:xfrm>
              <a:off x="4362748" y="3996261"/>
              <a:ext cx="4555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3606800" y="4285556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Packed and Scalar Double-Precision Floating-Point Operations 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B102121-E056-6F47-BB73-78B06A39A697}" type="datetime1">
              <a:rPr lang="en-US" smtClean="0"/>
              <a:pPr/>
              <a:t>7/12/2011</a:t>
            </a:fld>
            <a:endParaRPr lang="en-US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123950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9525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01-06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128" y="3318757"/>
            <a:ext cx="6049963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Displays and Pixels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Each coordinate in frame buffer on left determines shade of corresponding coordinate for the raster scan CRT display on right. Pixel (X0, Y0) contains bit pattern 0011, a lighter shade on the screen than the bit pattern 1101 in pixel (X1, Y1)</a:t>
            </a:r>
            <a:endParaRPr lang="en-US" sz="2400" dirty="0"/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70867" y="6285794"/>
            <a:ext cx="2133600" cy="365125"/>
          </a:xfrm>
        </p:spPr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536217" y="6314016"/>
            <a:ext cx="2133600" cy="365125"/>
          </a:xfrm>
        </p:spPr>
        <p:txBody>
          <a:bodyPr/>
          <a:lstStyle/>
          <a:p>
            <a:fld id="{F60BC77E-AE64-E44B-92D2-8B777A55E9CC}" type="datetime1">
              <a:rPr lang="en-US" smtClean="0"/>
              <a:pPr/>
              <a:t>7/12/2011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Image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Converts BMP image to a YUV image format:</a:t>
            </a:r>
          </a:p>
          <a:p>
            <a:pPr lvl="1"/>
            <a:r>
              <a:rPr lang="en-US" dirty="0" smtClean="0"/>
              <a:t>Read individual pixels from the BMP image, </a:t>
            </a:r>
            <a:br>
              <a:rPr lang="en-US" dirty="0" smtClean="0"/>
            </a:br>
            <a:r>
              <a:rPr lang="en-US" dirty="0" smtClean="0"/>
              <a:t>convert pixels into YUV format</a:t>
            </a:r>
          </a:p>
          <a:p>
            <a:pPr lvl="1"/>
            <a:r>
              <a:rPr lang="en-US" dirty="0" smtClean="0"/>
              <a:t>Can pack the pixels and operate on a set of pixels with a single instruction</a:t>
            </a:r>
          </a:p>
          <a:p>
            <a:r>
              <a:rPr lang="en-US" dirty="0" smtClean="0"/>
              <a:t>E.g., bitmap image consists of 8 bit monochrome pixels</a:t>
            </a:r>
          </a:p>
          <a:p>
            <a:pPr lvl="1"/>
            <a:r>
              <a:rPr lang="en-US" dirty="0" smtClean="0"/>
              <a:t>Pack these pixel values in a 128 bit register (8 bit * 16 pixels), can operate on 16 values at a time</a:t>
            </a:r>
          </a:p>
          <a:p>
            <a:pPr lvl="1"/>
            <a:r>
              <a:rPr lang="en-US" dirty="0" smtClean="0"/>
              <a:t>Significant performance boost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2E5-E96A-7246-B700-0E7AB88FBA29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Image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8733"/>
          </a:xfrm>
        </p:spPr>
        <p:txBody>
          <a:bodyPr/>
          <a:lstStyle/>
          <a:p>
            <a:r>
              <a:rPr lang="en-US" dirty="0" smtClean="0"/>
              <a:t>FMADDPS – Multiply and add packed single precision floating point instruction</a:t>
            </a:r>
          </a:p>
          <a:p>
            <a:r>
              <a:rPr lang="en-US" dirty="0" smtClean="0"/>
              <a:t>One of the typical operations computed in transformations (e.g., DFT of FFT)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63-F3EE-5942-9273-E3B325835482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386666" y="3870871"/>
            <a:ext cx="2834229" cy="1482246"/>
            <a:chOff x="3759200" y="3921671"/>
            <a:chExt cx="2834229" cy="1482246"/>
          </a:xfrm>
        </p:grpSpPr>
        <p:sp>
          <p:nvSpPr>
            <p:cNvPr id="9" name="TextBox 8"/>
            <p:cNvSpPr txBox="1"/>
            <p:nvPr/>
          </p:nvSpPr>
          <p:spPr>
            <a:xfrm>
              <a:off x="3759200" y="4199466"/>
              <a:ext cx="283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f(n</a:t>
              </a:r>
              <a:r>
                <a:rPr lang="en-US" sz="3200" dirty="0" smtClean="0"/>
                <a:t>) × </a:t>
              </a:r>
              <a:r>
                <a:rPr lang="en-US" sz="3200" dirty="0" err="1" smtClean="0"/>
                <a:t>x(n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83999" y="3921671"/>
              <a:ext cx="47586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N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96131" y="4819141"/>
              <a:ext cx="128866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/>
                <a:t>n</a:t>
              </a:r>
              <a:r>
                <a:rPr lang="en-US" sz="3200" dirty="0" smtClean="0"/>
                <a:t> = 1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Image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8933" cy="50207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Floating point numbers </a:t>
            </a:r>
            <a:r>
              <a:rPr lang="en-US" dirty="0" err="1" smtClean="0"/>
              <a:t>f(n</a:t>
            </a:r>
            <a:r>
              <a:rPr lang="en-US" dirty="0" smtClean="0"/>
              <a:t>) and </a:t>
            </a:r>
            <a:r>
              <a:rPr lang="en-US" dirty="0" err="1" smtClean="0"/>
              <a:t>x(n</a:t>
            </a:r>
            <a:r>
              <a:rPr lang="en-US" dirty="0" smtClean="0"/>
              <a:t>) in src1 and src2; </a:t>
            </a:r>
            <a:r>
              <a:rPr lang="en-US" dirty="0" err="1" smtClean="0"/>
              <a:t>p</a:t>
            </a:r>
            <a:r>
              <a:rPr lang="en-US" dirty="0" smtClean="0"/>
              <a:t> in </a:t>
            </a:r>
            <a:r>
              <a:rPr lang="en-US" dirty="0" err="1" smtClean="0"/>
              <a:t>dest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C implementation for N = 4 (128 bits):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581" dirty="0" smtClean="0">
                <a:latin typeface="Courier"/>
                <a:cs typeface="Courier"/>
              </a:rPr>
              <a:t>for (</a:t>
            </a:r>
            <a:r>
              <a:rPr lang="en-US" sz="2581" dirty="0" err="1" smtClean="0">
                <a:latin typeface="Courier"/>
                <a:cs typeface="Courier"/>
              </a:rPr>
              <a:t>int</a:t>
            </a:r>
            <a:r>
              <a:rPr lang="en-US" sz="2581" dirty="0" smtClean="0">
                <a:latin typeface="Courier"/>
                <a:cs typeface="Courier"/>
              </a:rPr>
              <a:t> </a:t>
            </a:r>
            <a:r>
              <a:rPr lang="en-US" sz="2581" dirty="0" err="1" smtClean="0">
                <a:latin typeface="Courier"/>
                <a:cs typeface="Courier"/>
              </a:rPr>
              <a:t>i</a:t>
            </a:r>
            <a:r>
              <a:rPr lang="en-US" sz="2581" dirty="0" smtClean="0">
                <a:latin typeface="Courier"/>
                <a:cs typeface="Courier"/>
              </a:rPr>
              <a:t> =0; </a:t>
            </a:r>
            <a:r>
              <a:rPr lang="en-US" sz="2581" dirty="0" err="1" smtClean="0">
                <a:latin typeface="Courier"/>
                <a:cs typeface="Courier"/>
              </a:rPr>
              <a:t>i</a:t>
            </a:r>
            <a:r>
              <a:rPr lang="en-US" sz="2581" dirty="0" smtClean="0">
                <a:latin typeface="Courier"/>
                <a:cs typeface="Courier"/>
              </a:rPr>
              <a:t>&lt; 4; </a:t>
            </a:r>
            <a:r>
              <a:rPr lang="en-US" sz="2581" dirty="0" err="1" smtClean="0">
                <a:latin typeface="Courier"/>
                <a:cs typeface="Courier"/>
              </a:rPr>
              <a:t>i</a:t>
            </a:r>
            <a:r>
              <a:rPr lang="en-US" sz="2581" dirty="0" smtClean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581" dirty="0" smtClean="0">
                <a:latin typeface="Courier"/>
                <a:cs typeface="Courier"/>
              </a:rPr>
              <a:t>   {</a:t>
            </a:r>
          </a:p>
          <a:p>
            <a:pPr>
              <a:buNone/>
            </a:pPr>
            <a:r>
              <a:rPr lang="en-US" sz="2581" dirty="0" smtClean="0">
                <a:latin typeface="Courier"/>
                <a:cs typeface="Courier"/>
              </a:rPr>
              <a:t>       </a:t>
            </a:r>
            <a:r>
              <a:rPr lang="en-US" sz="2581" dirty="0" err="1" smtClean="0">
                <a:latin typeface="Courier"/>
                <a:cs typeface="Courier"/>
              </a:rPr>
              <a:t>p</a:t>
            </a:r>
            <a:r>
              <a:rPr lang="en-US" sz="2581" dirty="0" smtClean="0">
                <a:latin typeface="Courier"/>
                <a:cs typeface="Courier"/>
              </a:rPr>
              <a:t> = </a:t>
            </a:r>
            <a:r>
              <a:rPr lang="en-US" sz="2581" dirty="0" err="1" smtClean="0">
                <a:latin typeface="Courier"/>
                <a:cs typeface="Courier"/>
              </a:rPr>
              <a:t>p</a:t>
            </a:r>
            <a:r>
              <a:rPr lang="en-US" sz="2581" dirty="0" smtClean="0">
                <a:latin typeface="Courier"/>
                <a:cs typeface="Courier"/>
              </a:rPr>
              <a:t> + src1[i] * src2[i];</a:t>
            </a:r>
          </a:p>
          <a:p>
            <a:pPr>
              <a:buNone/>
            </a:pPr>
            <a:r>
              <a:rPr lang="en-US" sz="2581" dirty="0" smtClean="0">
                <a:latin typeface="Courier"/>
                <a:cs typeface="Courier"/>
              </a:rPr>
              <a:t>   }</a:t>
            </a:r>
          </a:p>
          <a:p>
            <a:pPr>
              <a:buNone/>
            </a:pPr>
            <a:endParaRPr lang="en-US" sz="2581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800" dirty="0" smtClean="0"/>
              <a:t>SSE2 instructions for the inner loop: </a:t>
            </a:r>
          </a:p>
          <a:p>
            <a:pPr>
              <a:buNone/>
            </a:pPr>
            <a:r>
              <a:rPr lang="en-US" sz="2800" dirty="0" smtClean="0"/>
              <a:t>     </a:t>
            </a:r>
            <a:r>
              <a:rPr lang="en-US" sz="2800" dirty="0" smtClean="0">
                <a:latin typeface="Courier"/>
                <a:cs typeface="Courier"/>
              </a:rPr>
              <a:t>//xmm0 = </a:t>
            </a:r>
            <a:r>
              <a:rPr lang="en-US" sz="2800" dirty="0" err="1" smtClean="0">
                <a:latin typeface="Courier"/>
                <a:cs typeface="Courier"/>
              </a:rPr>
              <a:t>p</a:t>
            </a:r>
            <a:r>
              <a:rPr lang="en-US" sz="2800" dirty="0" smtClean="0">
                <a:latin typeface="Courier"/>
                <a:cs typeface="Courier"/>
              </a:rPr>
              <a:t>, xmm1 = src1, xmm2 = src2</a:t>
            </a:r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      </a:t>
            </a:r>
            <a:r>
              <a:rPr lang="en-US" sz="2800" dirty="0" err="1" smtClean="0">
                <a:latin typeface="Courier"/>
                <a:cs typeface="Courier"/>
              </a:rPr>
              <a:t>mulps</a:t>
            </a:r>
            <a:r>
              <a:rPr lang="en-US" sz="2800" dirty="0" smtClean="0">
                <a:latin typeface="Courier"/>
                <a:cs typeface="Courier"/>
              </a:rPr>
              <a:t> xmm1, xmm2</a:t>
            </a:r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      </a:t>
            </a:r>
            <a:r>
              <a:rPr lang="en-US" sz="2800" dirty="0" err="1" smtClean="0">
                <a:latin typeface="Courier"/>
                <a:cs typeface="Courier"/>
              </a:rPr>
              <a:t>addps</a:t>
            </a:r>
            <a:r>
              <a:rPr lang="en-US" sz="2800" dirty="0" smtClean="0">
                <a:latin typeface="Courier"/>
                <a:cs typeface="Courier"/>
              </a:rPr>
              <a:t> xmm0, xmm1</a:t>
            </a:r>
          </a:p>
          <a:p>
            <a:pPr>
              <a:buNone/>
            </a:pPr>
            <a:endParaRPr lang="en-US" sz="2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800" dirty="0" smtClean="0"/>
              <a:t>SSE5 instruction accomplishes same in one instruction:</a:t>
            </a:r>
          </a:p>
          <a:p>
            <a:pPr>
              <a:buNone/>
            </a:pPr>
            <a:r>
              <a:rPr lang="en-US" sz="2800" dirty="0" smtClean="0"/>
              <a:t>     </a:t>
            </a:r>
            <a:r>
              <a:rPr lang="en-US" sz="2800" dirty="0" smtClean="0">
                <a:latin typeface="Courier"/>
                <a:cs typeface="Courier"/>
              </a:rPr>
              <a:t>//xmm0 = </a:t>
            </a:r>
            <a:r>
              <a:rPr lang="en-US" sz="2800" dirty="0" err="1" smtClean="0">
                <a:latin typeface="Courier"/>
                <a:cs typeface="Courier"/>
              </a:rPr>
              <a:t>p</a:t>
            </a:r>
            <a:r>
              <a:rPr lang="en-US" sz="2800" dirty="0" smtClean="0">
                <a:latin typeface="Courier"/>
                <a:cs typeface="Courier"/>
              </a:rPr>
              <a:t>, xmm1 = src1, xmm2 = src2</a:t>
            </a:r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			 </a:t>
            </a:r>
            <a:r>
              <a:rPr lang="en-US" sz="2800" dirty="0" err="1" smtClean="0">
                <a:latin typeface="Courier"/>
                <a:cs typeface="Courier"/>
              </a:rPr>
              <a:t>fmaddps</a:t>
            </a:r>
            <a:r>
              <a:rPr lang="en-US" sz="2800" dirty="0" smtClean="0">
                <a:latin typeface="Courier"/>
                <a:cs typeface="Courier"/>
              </a:rPr>
              <a:t> xmm0, xmm1, xmm2, xmm0</a:t>
            </a:r>
          </a:p>
          <a:p>
            <a:pPr>
              <a:buNone/>
            </a:pPr>
            <a:r>
              <a:rPr lang="en-US" sz="2581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endParaRPr lang="en-US" sz="258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FC46-F25D-7B40-85EC-E6D2EA2B9C69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“And In Conclusion..”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Moore’s Law still alive and well.</a:t>
            </a:r>
          </a:p>
          <a:p>
            <a:r>
              <a:rPr lang="en-US" dirty="0" smtClean="0"/>
              <a:t>Processors hav</a:t>
            </a:r>
            <a:r>
              <a:rPr lang="en-US" dirty="0" smtClean="0"/>
              <a:t>e hit the power wall, the only option is to go parallel.</a:t>
            </a:r>
          </a:p>
          <a:p>
            <a:pPr lvl="1"/>
            <a:r>
              <a:rPr lang="en-US" dirty="0" smtClean="0"/>
              <a:t>Instruction Level Parallelism (ILP)</a:t>
            </a:r>
          </a:p>
          <a:p>
            <a:pPr lvl="1"/>
            <a:r>
              <a:rPr lang="en-US" dirty="0" smtClean="0"/>
              <a:t>Data Level Parallelism (DLP)</a:t>
            </a:r>
          </a:p>
          <a:p>
            <a:pPr lvl="1"/>
            <a:r>
              <a:rPr lang="en-US" dirty="0" smtClean="0"/>
              <a:t>Thread Level Parallelism (TLP)</a:t>
            </a:r>
          </a:p>
          <a:p>
            <a:r>
              <a:rPr lang="en-US" dirty="0" smtClean="0"/>
              <a:t>The major challenge is how to write programs that use our parallel architectures!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63DC-30AF-8141-9C2B-FF09DD35AC18}" type="datetime1">
              <a:rPr lang="en-US" smtClean="0"/>
              <a:pPr/>
              <a:t>7/12/2011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“And In Conclusion..”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Flynn </a:t>
            </a:r>
            <a:r>
              <a:rPr lang="en-US" dirty="0" smtClean="0"/>
              <a:t>Taxonomy of Parallel Architectures</a:t>
            </a:r>
          </a:p>
          <a:p>
            <a:pPr lvl="1"/>
            <a:r>
              <a:rPr lang="en-US" i="1" dirty="0" smtClean="0"/>
              <a:t>SIMD: Single Instruction Multiple Data</a:t>
            </a:r>
          </a:p>
          <a:p>
            <a:pPr lvl="1"/>
            <a:r>
              <a:rPr lang="en-US" i="1" dirty="0" smtClean="0"/>
              <a:t>MIMD: Multiple Instruction Multiple Data</a:t>
            </a:r>
          </a:p>
          <a:p>
            <a:pPr lvl="1"/>
            <a:r>
              <a:rPr lang="en-US" dirty="0" smtClean="0"/>
              <a:t>SISD: Single Instruction Single </a:t>
            </a:r>
            <a:r>
              <a:rPr lang="en-US" dirty="0" smtClean="0"/>
              <a:t>Data</a:t>
            </a:r>
            <a:endParaRPr lang="en-US" dirty="0" smtClean="0"/>
          </a:p>
          <a:p>
            <a:pPr lvl="1"/>
            <a:r>
              <a:rPr lang="en-US" dirty="0" smtClean="0"/>
              <a:t>MISD: Multiple Instruction Single </a:t>
            </a:r>
            <a:r>
              <a:rPr lang="en-US" dirty="0" smtClean="0"/>
              <a:t>Data (unused)</a:t>
            </a:r>
            <a:endParaRPr lang="en-US" dirty="0" smtClean="0"/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128/64 bit XMM </a:t>
            </a:r>
            <a:r>
              <a:rPr lang="en-US" dirty="0" smtClean="0"/>
              <a:t>registers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63DC-30AF-8141-9C2B-FF09DD35AC18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f05-30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975" y="1490663"/>
            <a:ext cx="6488113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683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Benefits of </a:t>
            </a:r>
            <a:r>
              <a:rPr lang="en-US" dirty="0" smtClean="0">
                <a:ea typeface="+mj-ea"/>
                <a:cs typeface="+mj-cs"/>
              </a:rPr>
              <a:t>Set-Associative </a:t>
            </a:r>
            <a:r>
              <a:rPr lang="en-US" dirty="0">
                <a:ea typeface="+mj-ea"/>
                <a:cs typeface="+mj-cs"/>
              </a:rPr>
              <a:t>Caches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47713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smtClean="0"/>
              <a:t>Choice of DM $ or SA $ depends on the cost of a miss versus the cost of implementation</a:t>
            </a:r>
          </a:p>
        </p:txBody>
      </p:sp>
      <p:sp>
        <p:nvSpPr>
          <p:cNvPr id="1702944" name="Rectangle 32"/>
          <p:cNvSpPr>
            <a:spLocks noChangeArrowheads="1"/>
          </p:cNvSpPr>
          <p:nvPr/>
        </p:nvSpPr>
        <p:spPr bwMode="auto">
          <a:xfrm>
            <a:off x="533400" y="5668963"/>
            <a:ext cx="8001000" cy="7905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87338" indent="-287338">
              <a:spcBef>
                <a:spcPct val="30000"/>
              </a:spcBef>
              <a:buSzPct val="100000"/>
              <a:buFont typeface="Arial" charset="0"/>
              <a:buChar char="•"/>
            </a:pPr>
            <a:r>
              <a:rPr lang="en-US" sz="2400">
                <a:latin typeface="Calibri" charset="0"/>
              </a:rPr>
              <a:t>Largest gains are in going from direct mapped to 2-way 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(20%+ reduction in miss rate)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29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Calculate 3C’s using Cache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00FF"/>
                </a:solidFill>
              </a:rPr>
              <a:t>Compulsory</a:t>
            </a:r>
            <a:r>
              <a:rPr lang="en-US" dirty="0" smtClean="0"/>
              <a:t>: set cache size to infinity and fully associative, and count number of misses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43" i="1" dirty="0" smtClean="0">
                <a:solidFill>
                  <a:srgbClr val="0000FF"/>
                </a:solidFill>
              </a:rPr>
              <a:t>Capacity</a:t>
            </a:r>
            <a:r>
              <a:rPr lang="en-US" dirty="0" smtClean="0"/>
              <a:t>: Change cache size from infinity, usually in powers of 2, and count misses for each reduction in size</a:t>
            </a:r>
          </a:p>
          <a:p>
            <a:pPr marL="971550" lvl="1" indent="-514350"/>
            <a:r>
              <a:rPr lang="en-US" dirty="0" smtClean="0"/>
              <a:t>16 MB, 8 MB, 4 MB, … 128 KB, 64 KB, 16 KB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43" i="1" dirty="0" smtClean="0">
                <a:solidFill>
                  <a:srgbClr val="0000FF"/>
                </a:solidFill>
              </a:rPr>
              <a:t>Conflict</a:t>
            </a:r>
            <a:r>
              <a:rPr lang="en-US" dirty="0" smtClean="0"/>
              <a:t>: Change from fully associative to </a:t>
            </a:r>
            <a:r>
              <a:rPr lang="en-US" dirty="0" err="1" smtClean="0"/>
              <a:t>n</a:t>
            </a:r>
            <a:r>
              <a:rPr lang="en-US" dirty="0" smtClean="0"/>
              <a:t>-way set associative while counting misses</a:t>
            </a:r>
          </a:p>
          <a:p>
            <a:pPr marL="971550" lvl="1" indent="-514350"/>
            <a:r>
              <a:rPr lang="en-US" dirty="0" smtClean="0"/>
              <a:t>Fully associative, 16-way, 8-way, 4-way, 2-way, 1-way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f05-3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50" y="838200"/>
            <a:ext cx="6034088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3Cs Revisted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927600"/>
            <a:ext cx="8229600" cy="16684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Three sources of misses (SPEC2000 integer and floating-point benchmarks)</a:t>
            </a:r>
          </a:p>
          <a:p>
            <a:pPr lvl="1">
              <a:defRPr/>
            </a:pPr>
            <a:r>
              <a:rPr lang="en-US" dirty="0" smtClean="0"/>
              <a:t>Compulsory misses 0.006%; not visible</a:t>
            </a:r>
          </a:p>
          <a:p>
            <a:pPr lvl="1">
              <a:defRPr/>
            </a:pPr>
            <a:r>
              <a:rPr lang="en-US" dirty="0" smtClean="0"/>
              <a:t>Capacity misses, function of cache size</a:t>
            </a:r>
          </a:p>
          <a:p>
            <a:pPr lvl="1">
              <a:defRPr/>
            </a:pPr>
            <a:r>
              <a:rPr lang="en-US" dirty="0" smtClean="0"/>
              <a:t>Conflict portion depends on associativity and cache size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Cache Performance: Summary</a:t>
            </a:r>
            <a:endParaRPr lang="en-US" dirty="0"/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0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Reduce the time to hit in the cache</a:t>
            </a:r>
          </a:p>
          <a:p>
            <a:pPr lvl="1"/>
            <a:r>
              <a:rPr lang="en-US" dirty="0" smtClean="0"/>
              <a:t>Smaller cache</a:t>
            </a:r>
          </a:p>
          <a:p>
            <a:pPr lvl="1"/>
            <a:r>
              <a:rPr lang="en-US" dirty="0" smtClean="0"/>
              <a:t>1 word blocks (no multiplexor/selector to pick word)</a:t>
            </a:r>
          </a:p>
          <a:p>
            <a:pPr>
              <a:buNone/>
            </a:pPr>
            <a:r>
              <a:rPr lang="en-US" dirty="0" smtClean="0"/>
              <a:t>2. Reduce the miss rate</a:t>
            </a:r>
          </a:p>
          <a:p>
            <a:pPr lvl="1"/>
            <a:r>
              <a:rPr lang="en-US" dirty="0" smtClean="0"/>
              <a:t>Bigger cache</a:t>
            </a:r>
          </a:p>
          <a:p>
            <a:pPr lvl="1"/>
            <a:r>
              <a:rPr lang="en-US" dirty="0" smtClean="0"/>
              <a:t>Larger blocks (16 to 64 bytes typical)</a:t>
            </a:r>
          </a:p>
          <a:p>
            <a:pPr lvl="1"/>
            <a:r>
              <a:rPr lang="en-US" dirty="0" smtClean="0"/>
              <a:t>Increasing Associativity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8C96-538D-6443-868E-0750F2D17697}" type="datetime1">
              <a:rPr lang="en-US" smtClean="0"/>
              <a:pPr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</a:t>
            </a:r>
            <a:r>
              <a:rPr lang="en-US" dirty="0" smtClean="0"/>
              <a:t>Lecture #14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69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11462</TotalTime>
  <Words>3568</Words>
  <Application>Microsoft Office PowerPoint</Application>
  <PresentationFormat>On-screen Show (4:3)</PresentationFormat>
  <Paragraphs>660</Paragraphs>
  <Slides>59</Slides>
  <Notes>14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Image</vt:lpstr>
      <vt:lpstr>CS 61C: Great Ideas in Computer Architecture (Machine Structures) Technology Trends and Data Level Parallelism</vt:lpstr>
      <vt:lpstr>Agenda</vt:lpstr>
      <vt:lpstr>Review</vt:lpstr>
      <vt:lpstr>Costs of Set-Associative Caches</vt:lpstr>
      <vt:lpstr>LRU Approximation</vt:lpstr>
      <vt:lpstr>Benefits of Set-Associative Caches</vt:lpstr>
      <vt:lpstr>How to Calculate 3C’s using Cache Simulator</vt:lpstr>
      <vt:lpstr>3Cs Revisted</vt:lpstr>
      <vt:lpstr>Improving Cache Performance: Summary</vt:lpstr>
      <vt:lpstr>Improving Cache Performance: Summary</vt:lpstr>
      <vt:lpstr>The Cache Design Space</vt:lpstr>
      <vt:lpstr>Slide 12</vt:lpstr>
      <vt:lpstr>Intel Nehalem Die Photo</vt:lpstr>
      <vt:lpstr>Agenda</vt:lpstr>
      <vt:lpstr>Administrivia</vt:lpstr>
      <vt:lpstr>Agenda</vt:lpstr>
      <vt:lpstr>Course Halfway Point!</vt:lpstr>
      <vt:lpstr>Great Idea #1: Levels of Representation/Interpretation</vt:lpstr>
      <vt:lpstr>Great Idea #3: Principle of Locality/ Memory Hierarchy</vt:lpstr>
      <vt:lpstr>Great Idea #5: Performance Measurement and Improvement</vt:lpstr>
      <vt:lpstr>Agenda</vt:lpstr>
      <vt:lpstr>Technology Cost over Time: What does Improving Technology Look Like?</vt:lpstr>
      <vt:lpstr>Technology Cost over Time</vt:lpstr>
      <vt:lpstr>Technology Cost over Time Successive Generations</vt:lpstr>
      <vt:lpstr>Technology Performance over Time </vt:lpstr>
      <vt:lpstr>Moore’s Law</vt:lpstr>
      <vt:lpstr>Moore’s Law</vt:lpstr>
      <vt:lpstr>End of Moore’s Law?</vt:lpstr>
      <vt:lpstr>Technology Trends:  Uniprocessor Performance (SPECint)</vt:lpstr>
      <vt:lpstr>Limits to Performance: Faster Means More Power</vt:lpstr>
      <vt:lpstr>P = C V2 f</vt:lpstr>
      <vt:lpstr>Multicore Helps Energy Efficiency</vt:lpstr>
      <vt:lpstr>Transition to Multicore</vt:lpstr>
      <vt:lpstr>Parallelism - The Challenge</vt:lpstr>
      <vt:lpstr>Agenda</vt:lpstr>
      <vt:lpstr>New-School Machine Structures (It’s a bit more complicated!)</vt:lpstr>
      <vt:lpstr>Kinds of Parallelism: The Programming Viewpoint</vt:lpstr>
      <vt:lpstr>Kinds of Parallelism: Hardware vs. Software</vt:lpstr>
      <vt:lpstr>Kinds of Parallelism: Single Instruction/Single Data Stream</vt:lpstr>
      <vt:lpstr>Kinds of Parallelism: Multiple Instruction/Single Data Stream</vt:lpstr>
      <vt:lpstr>Kinds of Parallelism: Single Instruction/Multiple Data Stream</vt:lpstr>
      <vt:lpstr>Kinds of Parallelism: Multiple Instruction/Multiple Data Streams</vt:lpstr>
      <vt:lpstr>Flynn Taxonomy</vt:lpstr>
      <vt:lpstr>Data-Level Parallelism (DLP) </vt:lpstr>
      <vt:lpstr>SIMD Architectures</vt:lpstr>
      <vt:lpstr>“Advanced Digital Media Boost”</vt:lpstr>
      <vt:lpstr>Example: SIMD Array Processing</vt:lpstr>
      <vt:lpstr>SSE Instruction Categories for Multimedia Support</vt:lpstr>
      <vt:lpstr>Intel Architecture 128-Bit SIMD Data Types</vt:lpstr>
      <vt:lpstr>XMM Registers</vt:lpstr>
      <vt:lpstr>SSE/SSE2 Floating Point Instructions</vt:lpstr>
      <vt:lpstr>Example: Add Two Single Precision FP Vectors</vt:lpstr>
      <vt:lpstr>Packed and Scalar Double-Precision Floating-Point Operations </vt:lpstr>
      <vt:lpstr>Displays and Pixels</vt:lpstr>
      <vt:lpstr>Example: Image Converter</vt:lpstr>
      <vt:lpstr>Example: Image Converter</vt:lpstr>
      <vt:lpstr>Example: Image Converter</vt:lpstr>
      <vt:lpstr>“And In Conclusion..”</vt:lpstr>
      <vt:lpstr>“And In Conclusion..”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Michael</cp:lastModifiedBy>
  <cp:revision>106</cp:revision>
  <cp:lastPrinted>2011-02-17T19:46:52Z</cp:lastPrinted>
  <dcterms:created xsi:type="dcterms:W3CDTF">2011-02-21T21:23:15Z</dcterms:created>
  <dcterms:modified xsi:type="dcterms:W3CDTF">2011-07-13T11:08:39Z</dcterms:modified>
</cp:coreProperties>
</file>