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diagrams/layout6.xml" ContentType="application/vnd.openxmlformats-officedocument.drawingml.diagram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diagrams/quickStyle1.xml" ContentType="application/vnd.openxmlformats-officedocument.drawingml.diagramStyl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7" r:id="rId2"/>
    <p:sldId id="600" r:id="rId3"/>
    <p:sldId id="556" r:id="rId4"/>
    <p:sldId id="559" r:id="rId5"/>
    <p:sldId id="560" r:id="rId6"/>
    <p:sldId id="566" r:id="rId7"/>
    <p:sldId id="562" r:id="rId8"/>
    <p:sldId id="563" r:id="rId9"/>
    <p:sldId id="564" r:id="rId10"/>
    <p:sldId id="567" r:id="rId11"/>
    <p:sldId id="570" r:id="rId12"/>
    <p:sldId id="571" r:id="rId13"/>
    <p:sldId id="584" r:id="rId14"/>
    <p:sldId id="601" r:id="rId15"/>
    <p:sldId id="586" r:id="rId16"/>
    <p:sldId id="587" r:id="rId17"/>
    <p:sldId id="588" r:id="rId18"/>
    <p:sldId id="589" r:id="rId19"/>
    <p:sldId id="568" r:id="rId20"/>
    <p:sldId id="569" r:id="rId21"/>
    <p:sldId id="602" r:id="rId22"/>
    <p:sldId id="604" r:id="rId23"/>
    <p:sldId id="603" r:id="rId24"/>
    <p:sldId id="605" r:id="rId25"/>
    <p:sldId id="590" r:id="rId26"/>
    <p:sldId id="591" r:id="rId27"/>
    <p:sldId id="592" r:id="rId28"/>
    <p:sldId id="593" r:id="rId29"/>
    <p:sldId id="594" r:id="rId30"/>
    <p:sldId id="595" r:id="rId31"/>
    <p:sldId id="596" r:id="rId32"/>
    <p:sldId id="598" r:id="rId33"/>
    <p:sldId id="599" r:id="rId34"/>
    <p:sldId id="606" r:id="rId35"/>
    <p:sldId id="607" r:id="rId36"/>
    <p:sldId id="608" r:id="rId37"/>
    <p:sldId id="503" r:id="rId38"/>
    <p:sldId id="549" r:id="rId39"/>
    <p:sldId id="551" r:id="rId40"/>
    <p:sldId id="552" r:id="rId41"/>
    <p:sldId id="616" r:id="rId42"/>
    <p:sldId id="617" r:id="rId43"/>
    <p:sldId id="619" r:id="rId44"/>
    <p:sldId id="620" r:id="rId45"/>
    <p:sldId id="624" r:id="rId46"/>
    <p:sldId id="553" r:id="rId47"/>
    <p:sldId id="626" r:id="rId48"/>
    <p:sldId id="625" r:id="rId49"/>
    <p:sldId id="504" r:id="rId50"/>
    <p:sldId id="621" r:id="rId51"/>
    <p:sldId id="622" r:id="rId52"/>
    <p:sldId id="623" r:id="rId53"/>
    <p:sldId id="459" r:id="rId54"/>
    <p:sldId id="615" r:id="rId55"/>
    <p:sldId id="460" r:id="rId56"/>
    <p:sldId id="506" r:id="rId57"/>
    <p:sldId id="461" r:id="rId58"/>
    <p:sldId id="462" r:id="rId59"/>
    <p:sldId id="544" r:id="rId60"/>
    <p:sldId id="463" r:id="rId61"/>
    <p:sldId id="495" r:id="rId62"/>
    <p:sldId id="583" r:id="rId63"/>
    <p:sldId id="572" r:id="rId64"/>
    <p:sldId id="573" r:id="rId65"/>
    <p:sldId id="574" r:id="rId66"/>
    <p:sldId id="575" r:id="rId67"/>
    <p:sldId id="576" r:id="rId68"/>
    <p:sldId id="577" r:id="rId69"/>
    <p:sldId id="578" r:id="rId70"/>
    <p:sldId id="579" r:id="rId71"/>
    <p:sldId id="580" r:id="rId72"/>
    <p:sldId id="581" r:id="rId73"/>
    <p:sldId id="582" r:id="rId7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9" autoAdjust="0"/>
    <p:restoredTop sz="86667" autoAdjust="0"/>
  </p:normalViewPr>
  <p:slideViewPr>
    <p:cSldViewPr snapToGrid="0">
      <p:cViewPr varScale="1">
        <p:scale>
          <a:sx n="115" d="100"/>
          <a:sy n="115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4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  <dgm:t>
        <a:bodyPr/>
        <a:lstStyle/>
        <a:p>
          <a:endParaRPr lang="en-US"/>
        </a:p>
      </dgm:t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  <dgm:t>
        <a:bodyPr/>
        <a:lstStyle/>
        <a:p>
          <a:endParaRPr lang="en-US"/>
        </a:p>
      </dgm:t>
    </dgm:pt>
    <dgm:pt modelId="{AEACEC9F-8E0C-314B-846C-60AB9667B250}" type="pres">
      <dgm:prSet presAssocID="{AAECF816-E805-754C-9D44-383350129CB4}" presName="arrowAndChildren" presStyleCnt="0"/>
      <dgm:spPr/>
      <dgm:t>
        <a:bodyPr/>
        <a:lstStyle/>
        <a:p>
          <a:endParaRPr lang="en-US"/>
        </a:p>
      </dgm:t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  <dgm:t>
        <a:bodyPr/>
        <a:lstStyle/>
        <a:p>
          <a:endParaRPr lang="en-US"/>
        </a:p>
      </dgm:t>
    </dgm:pt>
    <dgm:pt modelId="{8D394CE5-702C-124D-8669-24721F7FC071}" type="pres">
      <dgm:prSet presAssocID="{3D3E9305-B39C-9E47-8B0E-704DE21276A2}" presName="arrowAndChildren" presStyleCnt="0"/>
      <dgm:spPr/>
      <dgm:t>
        <a:bodyPr/>
        <a:lstStyle/>
        <a:p>
          <a:endParaRPr lang="en-US"/>
        </a:p>
      </dgm:t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  <dgm:t>
        <a:bodyPr/>
        <a:lstStyle/>
        <a:p>
          <a:endParaRPr lang="en-US"/>
        </a:p>
      </dgm:t>
    </dgm:pt>
    <dgm:pt modelId="{06147846-209D-B742-B056-CDEABBF24055}" type="pres">
      <dgm:prSet presAssocID="{F7CF5AB1-071E-E84C-B329-5536FFDCB271}" presName="arrowAndChildren" presStyleCnt="0"/>
      <dgm:spPr/>
      <dgm:t>
        <a:bodyPr/>
        <a:lstStyle/>
        <a:p>
          <a:endParaRPr lang="en-US"/>
        </a:p>
      </dgm:t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  <dgm:t>
        <a:bodyPr/>
        <a:lstStyle/>
        <a:p>
          <a:endParaRPr lang="en-US"/>
        </a:p>
      </dgm:t>
    </dgm:pt>
    <dgm:pt modelId="{71F1C9E9-2347-E547-849F-4421607881AC}" type="pres">
      <dgm:prSet presAssocID="{6B03903D-2083-194D-BF86-7D5912BBB1D7}" presName="arrowAndChildren" presStyleCnt="0"/>
      <dgm:spPr/>
      <dgm:t>
        <a:bodyPr/>
        <a:lstStyle/>
        <a:p>
          <a:endParaRPr lang="en-US"/>
        </a:p>
      </dgm:t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  <dgm:t>
        <a:bodyPr/>
        <a:lstStyle/>
        <a:p>
          <a:endParaRPr lang="en-US"/>
        </a:p>
      </dgm:t>
    </dgm:pt>
    <dgm:pt modelId="{97001315-234F-A54F-AC68-B6F97AD7D208}" type="pres">
      <dgm:prSet presAssocID="{7A703120-5E94-4E43-AFCE-8826D79E0752}" presName="arrowAndChildren" presStyleCnt="0"/>
      <dgm:spPr/>
      <dgm:t>
        <a:bodyPr/>
        <a:lstStyle/>
        <a:p>
          <a:endParaRPr lang="en-US"/>
        </a:p>
      </dgm:t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  <dgm:t>
        <a:bodyPr/>
        <a:lstStyle/>
        <a:p>
          <a:endParaRPr lang="en-US"/>
        </a:p>
      </dgm:t>
    </dgm:pt>
    <dgm:pt modelId="{73505428-7FB4-9445-A8EC-9E53F8051833}" type="pres">
      <dgm:prSet presAssocID="{7B490873-3F8C-6C47-BCCE-B410429C0291}" presName="arrowAndChildren" presStyleCnt="0"/>
      <dgm:spPr/>
      <dgm:t>
        <a:bodyPr/>
        <a:lstStyle/>
        <a:p>
          <a:endParaRPr lang="en-US"/>
        </a:p>
      </dgm:t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  <dgm:t>
        <a:bodyPr/>
        <a:lstStyle/>
        <a:p>
          <a:endParaRPr lang="en-US"/>
        </a:p>
      </dgm:t>
    </dgm:pt>
    <dgm:pt modelId="{86CB7E37-0270-FA45-8B24-A03586F19ACE}" type="pres">
      <dgm:prSet presAssocID="{0D15FB73-0BBB-714B-9BB0-C2B2726CD3E1}" presName="arrowAndChildren" presStyleCnt="0"/>
      <dgm:spPr/>
      <dgm:t>
        <a:bodyPr/>
        <a:lstStyle/>
        <a:p>
          <a:endParaRPr lang="en-US"/>
        </a:p>
      </dgm:t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  <dgm:t>
        <a:bodyPr/>
        <a:lstStyle/>
        <a:p>
          <a:endParaRPr lang="en-US"/>
        </a:p>
      </dgm:t>
    </dgm:pt>
    <dgm:pt modelId="{56CB6B94-7E70-C043-ADBF-B3C931176F34}" type="pres">
      <dgm:prSet presAssocID="{E6A2FABE-CA65-FF46-827D-F94953C1F6DD}" presName="arrowAndChildren" presStyleCnt="0"/>
      <dgm:spPr/>
      <dgm:t>
        <a:bodyPr/>
        <a:lstStyle/>
        <a:p>
          <a:endParaRPr lang="en-US"/>
        </a:p>
      </dgm:t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B431174C-B8D3-4855-A85D-BFD65B7BAF03}" type="presOf" srcId="{6B03903D-2083-194D-BF86-7D5912BBB1D7}" destId="{9BE3E724-A622-1F42-8344-499FE3CB1213}" srcOrd="0" destOrd="0" presId="urn:microsoft.com/office/officeart/2005/8/layout/process4"/>
    <dgm:cxn modelId="{0850AD4E-54BF-46DA-8E79-8F05D637CF05}" type="presOf" srcId="{0D15FB73-0BBB-714B-9BB0-C2B2726CD3E1}" destId="{8E8E96C2-4F36-1749-BDB3-46131329B4B5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3986B13C-1DB1-4E86-A638-9F874A74BE85}" type="presOf" srcId="{E6A2FABE-CA65-FF46-827D-F94953C1F6DD}" destId="{0F6727B6-DD01-E94D-A473-7A95C2277833}" srcOrd="0" destOrd="0" presId="urn:microsoft.com/office/officeart/2005/8/layout/process4"/>
    <dgm:cxn modelId="{C8BBC842-2045-4A6B-BC5C-D37F4380AF0C}" type="presOf" srcId="{AAECF816-E805-754C-9D44-383350129CB4}" destId="{7B12BA32-5DB0-C047-A0D4-1650BF6FB212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EF2104D6-480A-4D11-87CA-651F12C9C0EC}" type="presOf" srcId="{7A703120-5E94-4E43-AFCE-8826D79E0752}" destId="{6CF617F3-BDBA-D747-8539-E57CDB546D4C}" srcOrd="0" destOrd="0" presId="urn:microsoft.com/office/officeart/2005/8/layout/process4"/>
    <dgm:cxn modelId="{7EBE5059-BF8D-4D57-BCD0-7AABBB8401D3}" type="presOf" srcId="{9EEDC6EE-0E75-AD42-9AD4-6A3E98423EF6}" destId="{9C8D402F-1368-C044-A738-2DA9F17F3CC6}" srcOrd="0" destOrd="0" presId="urn:microsoft.com/office/officeart/2005/8/layout/process4"/>
    <dgm:cxn modelId="{FB4C8E4B-21C5-468B-925A-3368BDD99D58}" type="presOf" srcId="{7B490873-3F8C-6C47-BCCE-B410429C0291}" destId="{8861396F-4F80-1949-97A7-CA9286FE350B}" srcOrd="0" destOrd="0" presId="urn:microsoft.com/office/officeart/2005/8/layout/process4"/>
    <dgm:cxn modelId="{4AD43A66-40BD-46C7-AFAE-9E51BBC1B512}" type="presOf" srcId="{6874B277-C05A-F04C-81F1-AFE82E7C694D}" destId="{B7F0B060-9CB7-7E41-B723-A4CFD981EC89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7A749CFB-B636-4A66-9FBF-6544DA51FA81}" type="presOf" srcId="{F7CF5AB1-071E-E84C-B329-5536FFDCB271}" destId="{7AE1C772-9DBB-6441-BE15-0E1D3D6FE59C}" srcOrd="0" destOrd="0" presId="urn:microsoft.com/office/officeart/2005/8/layout/process4"/>
    <dgm:cxn modelId="{BC2E60B4-F023-4683-ADDC-A9A483284C53}" type="presOf" srcId="{3D3E9305-B39C-9E47-8B0E-704DE21276A2}" destId="{0BF3E98C-8570-8B42-AC81-4CC700DE9808}" srcOrd="0" destOrd="0" presId="urn:microsoft.com/office/officeart/2005/8/layout/process4"/>
    <dgm:cxn modelId="{8759DF08-AC0C-42C2-BBA8-2C894375A696}" type="presParOf" srcId="{B7F0B060-9CB7-7E41-B723-A4CFD981EC89}" destId="{B0D0E4A9-CEEB-6746-9751-6C5AC61544C0}" srcOrd="0" destOrd="0" presId="urn:microsoft.com/office/officeart/2005/8/layout/process4"/>
    <dgm:cxn modelId="{AC66AB89-7A81-4FF4-8B23-8C3630545EAA}" type="presParOf" srcId="{B0D0E4A9-CEEB-6746-9751-6C5AC61544C0}" destId="{9C8D402F-1368-C044-A738-2DA9F17F3CC6}" srcOrd="0" destOrd="0" presId="urn:microsoft.com/office/officeart/2005/8/layout/process4"/>
    <dgm:cxn modelId="{DE498B79-AE25-4ED7-B0DF-8118EB46718A}" type="presParOf" srcId="{B7F0B060-9CB7-7E41-B723-A4CFD981EC89}" destId="{71A0E934-7612-6845-8F99-DAFB9FA1977C}" srcOrd="1" destOrd="0" presId="urn:microsoft.com/office/officeart/2005/8/layout/process4"/>
    <dgm:cxn modelId="{93D59A2A-CDDC-4F35-9263-17E9D9418F4D}" type="presParOf" srcId="{B7F0B060-9CB7-7E41-B723-A4CFD981EC89}" destId="{AEACEC9F-8E0C-314B-846C-60AB9667B250}" srcOrd="2" destOrd="0" presId="urn:microsoft.com/office/officeart/2005/8/layout/process4"/>
    <dgm:cxn modelId="{2E2EF4ED-D936-421A-8AC5-1A81C31485CC}" type="presParOf" srcId="{AEACEC9F-8E0C-314B-846C-60AB9667B250}" destId="{7B12BA32-5DB0-C047-A0D4-1650BF6FB212}" srcOrd="0" destOrd="0" presId="urn:microsoft.com/office/officeart/2005/8/layout/process4"/>
    <dgm:cxn modelId="{D221C8FE-276C-47AF-BC21-B5A309FDE6A7}" type="presParOf" srcId="{B7F0B060-9CB7-7E41-B723-A4CFD981EC89}" destId="{8E0656CC-EAD5-064F-B087-AAD2461BB8B3}" srcOrd="3" destOrd="0" presId="urn:microsoft.com/office/officeart/2005/8/layout/process4"/>
    <dgm:cxn modelId="{394A68B8-05C2-4E39-A344-F3F70ED429E7}" type="presParOf" srcId="{B7F0B060-9CB7-7E41-B723-A4CFD981EC89}" destId="{8D394CE5-702C-124D-8669-24721F7FC071}" srcOrd="4" destOrd="0" presId="urn:microsoft.com/office/officeart/2005/8/layout/process4"/>
    <dgm:cxn modelId="{EFFE313F-D712-4858-8CCD-1AE08F656F6F}" type="presParOf" srcId="{8D394CE5-702C-124D-8669-24721F7FC071}" destId="{0BF3E98C-8570-8B42-AC81-4CC700DE9808}" srcOrd="0" destOrd="0" presId="urn:microsoft.com/office/officeart/2005/8/layout/process4"/>
    <dgm:cxn modelId="{6B53D671-8B0B-436C-AF7F-1C9884C861B6}" type="presParOf" srcId="{B7F0B060-9CB7-7E41-B723-A4CFD981EC89}" destId="{965CCB3D-734A-E140-9CC4-28A7D8FC2BB1}" srcOrd="5" destOrd="0" presId="urn:microsoft.com/office/officeart/2005/8/layout/process4"/>
    <dgm:cxn modelId="{9F2C36C7-EFEF-4324-858D-553F85FF5778}" type="presParOf" srcId="{B7F0B060-9CB7-7E41-B723-A4CFD981EC89}" destId="{06147846-209D-B742-B056-CDEABBF24055}" srcOrd="6" destOrd="0" presId="urn:microsoft.com/office/officeart/2005/8/layout/process4"/>
    <dgm:cxn modelId="{51608721-E550-441B-8215-BAFDB3E36409}" type="presParOf" srcId="{06147846-209D-B742-B056-CDEABBF24055}" destId="{7AE1C772-9DBB-6441-BE15-0E1D3D6FE59C}" srcOrd="0" destOrd="0" presId="urn:microsoft.com/office/officeart/2005/8/layout/process4"/>
    <dgm:cxn modelId="{232D8928-C4C1-4541-A477-461488785B69}" type="presParOf" srcId="{B7F0B060-9CB7-7E41-B723-A4CFD981EC89}" destId="{979A61D6-0C81-FE40-A5AE-EED2D9248FDA}" srcOrd="7" destOrd="0" presId="urn:microsoft.com/office/officeart/2005/8/layout/process4"/>
    <dgm:cxn modelId="{6A57627B-1616-4FD0-9692-0961815C34E8}" type="presParOf" srcId="{B7F0B060-9CB7-7E41-B723-A4CFD981EC89}" destId="{71F1C9E9-2347-E547-849F-4421607881AC}" srcOrd="8" destOrd="0" presId="urn:microsoft.com/office/officeart/2005/8/layout/process4"/>
    <dgm:cxn modelId="{9F273B7A-7AFD-4C0E-A4D8-4817084AB228}" type="presParOf" srcId="{71F1C9E9-2347-E547-849F-4421607881AC}" destId="{9BE3E724-A622-1F42-8344-499FE3CB1213}" srcOrd="0" destOrd="0" presId="urn:microsoft.com/office/officeart/2005/8/layout/process4"/>
    <dgm:cxn modelId="{A88BB97D-FD32-4752-868E-74EFEA722325}" type="presParOf" srcId="{B7F0B060-9CB7-7E41-B723-A4CFD981EC89}" destId="{C493CD63-1571-9E43-BF69-41F258302629}" srcOrd="9" destOrd="0" presId="urn:microsoft.com/office/officeart/2005/8/layout/process4"/>
    <dgm:cxn modelId="{93D22AE9-C300-4222-AD92-5A65164D088D}" type="presParOf" srcId="{B7F0B060-9CB7-7E41-B723-A4CFD981EC89}" destId="{97001315-234F-A54F-AC68-B6F97AD7D208}" srcOrd="10" destOrd="0" presId="urn:microsoft.com/office/officeart/2005/8/layout/process4"/>
    <dgm:cxn modelId="{B1336FF7-F9CD-4108-AED9-44CBC041AE9A}" type="presParOf" srcId="{97001315-234F-A54F-AC68-B6F97AD7D208}" destId="{6CF617F3-BDBA-D747-8539-E57CDB546D4C}" srcOrd="0" destOrd="0" presId="urn:microsoft.com/office/officeart/2005/8/layout/process4"/>
    <dgm:cxn modelId="{EAC25EBF-1B7F-49EB-B8AD-E219F3069374}" type="presParOf" srcId="{B7F0B060-9CB7-7E41-B723-A4CFD981EC89}" destId="{168654CF-17DC-EB42-A308-BCC6A9B24CEA}" srcOrd="11" destOrd="0" presId="urn:microsoft.com/office/officeart/2005/8/layout/process4"/>
    <dgm:cxn modelId="{698C8721-AD0B-4334-9F67-01CFF62B4C14}" type="presParOf" srcId="{B7F0B060-9CB7-7E41-B723-A4CFD981EC89}" destId="{73505428-7FB4-9445-A8EC-9E53F8051833}" srcOrd="12" destOrd="0" presId="urn:microsoft.com/office/officeart/2005/8/layout/process4"/>
    <dgm:cxn modelId="{2265F301-37B2-473F-9F52-ABF8C14CAACC}" type="presParOf" srcId="{73505428-7FB4-9445-A8EC-9E53F8051833}" destId="{8861396F-4F80-1949-97A7-CA9286FE350B}" srcOrd="0" destOrd="0" presId="urn:microsoft.com/office/officeart/2005/8/layout/process4"/>
    <dgm:cxn modelId="{51D62B1F-8EC5-4293-AC53-95D6A6DCCA69}" type="presParOf" srcId="{B7F0B060-9CB7-7E41-B723-A4CFD981EC89}" destId="{B7612272-CD93-E04E-AC1D-B68F207428B7}" srcOrd="13" destOrd="0" presId="urn:microsoft.com/office/officeart/2005/8/layout/process4"/>
    <dgm:cxn modelId="{FF356326-78AE-4F52-9F4A-9FD36E4ABF68}" type="presParOf" srcId="{B7F0B060-9CB7-7E41-B723-A4CFD981EC89}" destId="{86CB7E37-0270-FA45-8B24-A03586F19ACE}" srcOrd="14" destOrd="0" presId="urn:microsoft.com/office/officeart/2005/8/layout/process4"/>
    <dgm:cxn modelId="{1353CC00-6B1D-44D2-B7FB-EA8B47290F14}" type="presParOf" srcId="{86CB7E37-0270-FA45-8B24-A03586F19ACE}" destId="{8E8E96C2-4F36-1749-BDB3-46131329B4B5}" srcOrd="0" destOrd="0" presId="urn:microsoft.com/office/officeart/2005/8/layout/process4"/>
    <dgm:cxn modelId="{B3DF2445-D0A8-44A9-B52C-C577A2801B80}" type="presParOf" srcId="{B7F0B060-9CB7-7E41-B723-A4CFD981EC89}" destId="{1447AF3E-E6DA-5D45-8B21-A21A1207AEB5}" srcOrd="15" destOrd="0" presId="urn:microsoft.com/office/officeart/2005/8/layout/process4"/>
    <dgm:cxn modelId="{A290AC10-51D5-4323-AE8B-1526D2AF8B2B}" type="presParOf" srcId="{B7F0B060-9CB7-7E41-B723-A4CFD981EC89}" destId="{56CB6B94-7E70-C043-ADBF-B3C931176F34}" srcOrd="16" destOrd="0" presId="urn:microsoft.com/office/officeart/2005/8/layout/process4"/>
    <dgm:cxn modelId="{28A13032-F18E-4759-AD6D-28A779F754D8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/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  <dgm:t>
        <a:bodyPr/>
        <a:lstStyle/>
        <a:p>
          <a:endParaRPr lang="en-US"/>
        </a:p>
      </dgm:t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A31A1F3C-99AC-40FF-A3C4-F61092FA01D9}" type="presOf" srcId="{6B03903D-2083-194D-BF86-7D5912BBB1D7}" destId="{E469AF61-9493-3B46-82D0-8B07D495B049}" srcOrd="0" destOrd="0" presId="urn:microsoft.com/office/officeart/2005/8/layout/process4"/>
    <dgm:cxn modelId="{26352C62-DC7F-4140-AD57-BD11BE039979}" type="presOf" srcId="{6874B277-C05A-F04C-81F1-AFE82E7C694D}" destId="{B7F0B060-9CB7-7E41-B723-A4CFD981EC89}" srcOrd="0" destOrd="0" presId="urn:microsoft.com/office/officeart/2005/8/layout/process4"/>
    <dgm:cxn modelId="{A512118C-BBD9-44F9-9A66-DC266EFEE23D}" type="presParOf" srcId="{B7F0B060-9CB7-7E41-B723-A4CFD981EC89}" destId="{D8650F80-DA51-1045-90D9-0B85668D54A1}" srcOrd="0" destOrd="0" presId="urn:microsoft.com/office/officeart/2005/8/layout/process4"/>
    <dgm:cxn modelId="{69691D40-0A41-4A29-A5C6-9D59C70DF6D4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  <dgm:t>
        <a:bodyPr/>
        <a:lstStyle/>
        <a:p>
          <a:endParaRPr lang="en-US"/>
        </a:p>
      </dgm:t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  <dgm:t>
        <a:bodyPr/>
        <a:lstStyle/>
        <a:p>
          <a:endParaRPr lang="en-US"/>
        </a:p>
      </dgm:t>
    </dgm:pt>
    <dgm:pt modelId="{AEACEC9F-8E0C-314B-846C-60AB9667B250}" type="pres">
      <dgm:prSet presAssocID="{AAECF816-E805-754C-9D44-383350129CB4}" presName="arrowAndChildren" presStyleCnt="0"/>
      <dgm:spPr/>
      <dgm:t>
        <a:bodyPr/>
        <a:lstStyle/>
        <a:p>
          <a:endParaRPr lang="en-US"/>
        </a:p>
      </dgm:t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  <dgm:t>
        <a:bodyPr/>
        <a:lstStyle/>
        <a:p>
          <a:endParaRPr lang="en-US"/>
        </a:p>
      </dgm:t>
    </dgm:pt>
    <dgm:pt modelId="{8D394CE5-702C-124D-8669-24721F7FC071}" type="pres">
      <dgm:prSet presAssocID="{3D3E9305-B39C-9E47-8B0E-704DE21276A2}" presName="arrowAndChildren" presStyleCnt="0"/>
      <dgm:spPr/>
      <dgm:t>
        <a:bodyPr/>
        <a:lstStyle/>
        <a:p>
          <a:endParaRPr lang="en-US"/>
        </a:p>
      </dgm:t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  <dgm:t>
        <a:bodyPr/>
        <a:lstStyle/>
        <a:p>
          <a:endParaRPr lang="en-US"/>
        </a:p>
      </dgm:t>
    </dgm:pt>
    <dgm:pt modelId="{06147846-209D-B742-B056-CDEABBF24055}" type="pres">
      <dgm:prSet presAssocID="{F7CF5AB1-071E-E84C-B329-5536FFDCB271}" presName="arrowAndChildren" presStyleCnt="0"/>
      <dgm:spPr/>
      <dgm:t>
        <a:bodyPr/>
        <a:lstStyle/>
        <a:p>
          <a:endParaRPr lang="en-US"/>
        </a:p>
      </dgm:t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  <dgm:t>
        <a:bodyPr/>
        <a:lstStyle/>
        <a:p>
          <a:endParaRPr lang="en-US"/>
        </a:p>
      </dgm:t>
    </dgm:pt>
    <dgm:pt modelId="{71F1C9E9-2347-E547-849F-4421607881AC}" type="pres">
      <dgm:prSet presAssocID="{6B03903D-2083-194D-BF86-7D5912BBB1D7}" presName="arrowAndChildren" presStyleCnt="0"/>
      <dgm:spPr/>
      <dgm:t>
        <a:bodyPr/>
        <a:lstStyle/>
        <a:p>
          <a:endParaRPr lang="en-US"/>
        </a:p>
      </dgm:t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  <dgm:t>
        <a:bodyPr/>
        <a:lstStyle/>
        <a:p>
          <a:endParaRPr lang="en-US"/>
        </a:p>
      </dgm:t>
    </dgm:pt>
    <dgm:pt modelId="{97001315-234F-A54F-AC68-B6F97AD7D208}" type="pres">
      <dgm:prSet presAssocID="{7A703120-5E94-4E43-AFCE-8826D79E0752}" presName="arrowAndChildren" presStyleCnt="0"/>
      <dgm:spPr/>
      <dgm:t>
        <a:bodyPr/>
        <a:lstStyle/>
        <a:p>
          <a:endParaRPr lang="en-US"/>
        </a:p>
      </dgm:t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  <dgm:t>
        <a:bodyPr/>
        <a:lstStyle/>
        <a:p>
          <a:endParaRPr lang="en-US"/>
        </a:p>
      </dgm:t>
    </dgm:pt>
    <dgm:pt modelId="{73505428-7FB4-9445-A8EC-9E53F8051833}" type="pres">
      <dgm:prSet presAssocID="{7B490873-3F8C-6C47-BCCE-B410429C0291}" presName="arrowAndChildren" presStyleCnt="0"/>
      <dgm:spPr/>
      <dgm:t>
        <a:bodyPr/>
        <a:lstStyle/>
        <a:p>
          <a:endParaRPr lang="en-US"/>
        </a:p>
      </dgm:t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  <dgm:t>
        <a:bodyPr/>
        <a:lstStyle/>
        <a:p>
          <a:endParaRPr lang="en-US"/>
        </a:p>
      </dgm:t>
    </dgm:pt>
    <dgm:pt modelId="{86CB7E37-0270-FA45-8B24-A03586F19ACE}" type="pres">
      <dgm:prSet presAssocID="{0D15FB73-0BBB-714B-9BB0-C2B2726CD3E1}" presName="arrowAndChildren" presStyleCnt="0"/>
      <dgm:spPr/>
      <dgm:t>
        <a:bodyPr/>
        <a:lstStyle/>
        <a:p>
          <a:endParaRPr lang="en-US"/>
        </a:p>
      </dgm:t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  <dgm:t>
        <a:bodyPr/>
        <a:lstStyle/>
        <a:p>
          <a:endParaRPr lang="en-US"/>
        </a:p>
      </dgm:t>
    </dgm:pt>
    <dgm:pt modelId="{56CB6B94-7E70-C043-ADBF-B3C931176F34}" type="pres">
      <dgm:prSet presAssocID="{E6A2FABE-CA65-FF46-827D-F94953C1F6DD}" presName="arrowAndChildren" presStyleCnt="0"/>
      <dgm:spPr/>
      <dgm:t>
        <a:bodyPr/>
        <a:lstStyle/>
        <a:p>
          <a:endParaRPr lang="en-US"/>
        </a:p>
      </dgm:t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855DD131-EC1F-4ED0-9911-0E8AFC7B85C6}" type="presOf" srcId="{7B490873-3F8C-6C47-BCCE-B410429C0291}" destId="{8861396F-4F80-1949-97A7-CA9286FE350B}" srcOrd="0" destOrd="0" presId="urn:microsoft.com/office/officeart/2005/8/layout/process4"/>
    <dgm:cxn modelId="{3E65FC80-19D3-48BD-A0AF-5FE2B7A1A276}" type="presOf" srcId="{0D15FB73-0BBB-714B-9BB0-C2B2726CD3E1}" destId="{8E8E96C2-4F36-1749-BDB3-46131329B4B5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0928EE7A-1548-4DEF-BD48-A3E379E2CB08}" type="presOf" srcId="{AAECF816-E805-754C-9D44-383350129CB4}" destId="{7B12BA32-5DB0-C047-A0D4-1650BF6FB212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CD59F677-3886-454D-B0C6-724C88E2BC0A}" type="presOf" srcId="{6874B277-C05A-F04C-81F1-AFE82E7C694D}" destId="{B7F0B060-9CB7-7E41-B723-A4CFD981EC89}" srcOrd="0" destOrd="0" presId="urn:microsoft.com/office/officeart/2005/8/layout/process4"/>
    <dgm:cxn modelId="{F4B322D4-63E6-4C55-B460-DBA8E24D272A}" type="presOf" srcId="{E6A2FABE-CA65-FF46-827D-F94953C1F6DD}" destId="{0F6727B6-DD01-E94D-A473-7A95C2277833}" srcOrd="0" destOrd="0" presId="urn:microsoft.com/office/officeart/2005/8/layout/process4"/>
    <dgm:cxn modelId="{2345AE37-8D9F-4A94-BB9A-C2383EBA3B85}" type="presOf" srcId="{6B03903D-2083-194D-BF86-7D5912BBB1D7}" destId="{9BE3E724-A622-1F42-8344-499FE3CB121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87F508D9-F2BA-4D1F-8B80-7EEB04973467}" type="presOf" srcId="{9EEDC6EE-0E75-AD42-9AD4-6A3E98423EF6}" destId="{9C8D402F-1368-C044-A738-2DA9F17F3CC6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90A4FF70-7E8B-4C75-8881-B080A1916118}" type="presOf" srcId="{7A703120-5E94-4E43-AFCE-8826D79E0752}" destId="{6CF617F3-BDBA-D747-8539-E57CDB546D4C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6E8A682C-3514-449B-A8DE-800BCBBF4242}" type="presOf" srcId="{F7CF5AB1-071E-E84C-B329-5536FFDCB271}" destId="{7AE1C772-9DBB-6441-BE15-0E1D3D6FE59C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E55E1C11-737F-4C58-8235-CCC364670C0A}" type="presOf" srcId="{3D3E9305-B39C-9E47-8B0E-704DE21276A2}" destId="{0BF3E98C-8570-8B42-AC81-4CC700DE9808}" srcOrd="0" destOrd="0" presId="urn:microsoft.com/office/officeart/2005/8/layout/process4"/>
    <dgm:cxn modelId="{251D1561-192D-41DE-92E4-85AF71D65620}" type="presParOf" srcId="{B7F0B060-9CB7-7E41-B723-A4CFD981EC89}" destId="{B0D0E4A9-CEEB-6746-9751-6C5AC61544C0}" srcOrd="0" destOrd="0" presId="urn:microsoft.com/office/officeart/2005/8/layout/process4"/>
    <dgm:cxn modelId="{C8E1204D-DF7B-4005-A44A-B093C0913DEC}" type="presParOf" srcId="{B0D0E4A9-CEEB-6746-9751-6C5AC61544C0}" destId="{9C8D402F-1368-C044-A738-2DA9F17F3CC6}" srcOrd="0" destOrd="0" presId="urn:microsoft.com/office/officeart/2005/8/layout/process4"/>
    <dgm:cxn modelId="{E29AA2D4-F3B2-4C5B-A0F0-663761403AE3}" type="presParOf" srcId="{B7F0B060-9CB7-7E41-B723-A4CFD981EC89}" destId="{71A0E934-7612-6845-8F99-DAFB9FA1977C}" srcOrd="1" destOrd="0" presId="urn:microsoft.com/office/officeart/2005/8/layout/process4"/>
    <dgm:cxn modelId="{9FBEDDCD-B005-4EC4-ACEA-4C05DDBBA8A3}" type="presParOf" srcId="{B7F0B060-9CB7-7E41-B723-A4CFD981EC89}" destId="{AEACEC9F-8E0C-314B-846C-60AB9667B250}" srcOrd="2" destOrd="0" presId="urn:microsoft.com/office/officeart/2005/8/layout/process4"/>
    <dgm:cxn modelId="{88E158E8-C329-472B-9B96-0C11314A49FE}" type="presParOf" srcId="{AEACEC9F-8E0C-314B-846C-60AB9667B250}" destId="{7B12BA32-5DB0-C047-A0D4-1650BF6FB212}" srcOrd="0" destOrd="0" presId="urn:microsoft.com/office/officeart/2005/8/layout/process4"/>
    <dgm:cxn modelId="{9922D195-715B-49A6-9AB2-64C1AD13152F}" type="presParOf" srcId="{B7F0B060-9CB7-7E41-B723-A4CFD981EC89}" destId="{8E0656CC-EAD5-064F-B087-AAD2461BB8B3}" srcOrd="3" destOrd="0" presId="urn:microsoft.com/office/officeart/2005/8/layout/process4"/>
    <dgm:cxn modelId="{73A893F1-FB3B-4CEE-9AA6-A37F0259CBE6}" type="presParOf" srcId="{B7F0B060-9CB7-7E41-B723-A4CFD981EC89}" destId="{8D394CE5-702C-124D-8669-24721F7FC071}" srcOrd="4" destOrd="0" presId="urn:microsoft.com/office/officeart/2005/8/layout/process4"/>
    <dgm:cxn modelId="{5B84A0CD-9D15-49A7-9A65-33F7D80AEC5F}" type="presParOf" srcId="{8D394CE5-702C-124D-8669-24721F7FC071}" destId="{0BF3E98C-8570-8B42-AC81-4CC700DE9808}" srcOrd="0" destOrd="0" presId="urn:microsoft.com/office/officeart/2005/8/layout/process4"/>
    <dgm:cxn modelId="{3A7B69F2-9D70-484F-B80D-02CAE0E02CF4}" type="presParOf" srcId="{B7F0B060-9CB7-7E41-B723-A4CFD981EC89}" destId="{965CCB3D-734A-E140-9CC4-28A7D8FC2BB1}" srcOrd="5" destOrd="0" presId="urn:microsoft.com/office/officeart/2005/8/layout/process4"/>
    <dgm:cxn modelId="{A3287F03-37E7-4507-BCE4-BB5FAD3A40A1}" type="presParOf" srcId="{B7F0B060-9CB7-7E41-B723-A4CFD981EC89}" destId="{06147846-209D-B742-B056-CDEABBF24055}" srcOrd="6" destOrd="0" presId="urn:microsoft.com/office/officeart/2005/8/layout/process4"/>
    <dgm:cxn modelId="{4DE660E0-39EF-4EC0-9BA3-7AE0ED363FE5}" type="presParOf" srcId="{06147846-209D-B742-B056-CDEABBF24055}" destId="{7AE1C772-9DBB-6441-BE15-0E1D3D6FE59C}" srcOrd="0" destOrd="0" presId="urn:microsoft.com/office/officeart/2005/8/layout/process4"/>
    <dgm:cxn modelId="{C261588B-6CC6-4681-99FA-3D99EA518121}" type="presParOf" srcId="{B7F0B060-9CB7-7E41-B723-A4CFD981EC89}" destId="{979A61D6-0C81-FE40-A5AE-EED2D9248FDA}" srcOrd="7" destOrd="0" presId="urn:microsoft.com/office/officeart/2005/8/layout/process4"/>
    <dgm:cxn modelId="{43F84486-EF1F-44FA-BC3C-14591176F293}" type="presParOf" srcId="{B7F0B060-9CB7-7E41-B723-A4CFD981EC89}" destId="{71F1C9E9-2347-E547-849F-4421607881AC}" srcOrd="8" destOrd="0" presId="urn:microsoft.com/office/officeart/2005/8/layout/process4"/>
    <dgm:cxn modelId="{74FA2EE8-81D3-4E1C-B277-9DDB3CE0FECA}" type="presParOf" srcId="{71F1C9E9-2347-E547-849F-4421607881AC}" destId="{9BE3E724-A622-1F42-8344-499FE3CB1213}" srcOrd="0" destOrd="0" presId="urn:microsoft.com/office/officeart/2005/8/layout/process4"/>
    <dgm:cxn modelId="{0A0116B4-9F1D-4406-B5F9-120C7891B657}" type="presParOf" srcId="{B7F0B060-9CB7-7E41-B723-A4CFD981EC89}" destId="{C493CD63-1571-9E43-BF69-41F258302629}" srcOrd="9" destOrd="0" presId="urn:microsoft.com/office/officeart/2005/8/layout/process4"/>
    <dgm:cxn modelId="{84DD4589-C40C-44BF-B087-9CAF4FDACECA}" type="presParOf" srcId="{B7F0B060-9CB7-7E41-B723-A4CFD981EC89}" destId="{97001315-234F-A54F-AC68-B6F97AD7D208}" srcOrd="10" destOrd="0" presId="urn:microsoft.com/office/officeart/2005/8/layout/process4"/>
    <dgm:cxn modelId="{09128283-33D5-4D1D-9B0A-62A4CF508D5D}" type="presParOf" srcId="{97001315-234F-A54F-AC68-B6F97AD7D208}" destId="{6CF617F3-BDBA-D747-8539-E57CDB546D4C}" srcOrd="0" destOrd="0" presId="urn:microsoft.com/office/officeart/2005/8/layout/process4"/>
    <dgm:cxn modelId="{E74B5D94-CC99-4765-A11A-B4E716B07459}" type="presParOf" srcId="{B7F0B060-9CB7-7E41-B723-A4CFD981EC89}" destId="{168654CF-17DC-EB42-A308-BCC6A9B24CEA}" srcOrd="11" destOrd="0" presId="urn:microsoft.com/office/officeart/2005/8/layout/process4"/>
    <dgm:cxn modelId="{5D5F5180-679E-4F06-9034-0CA80A379758}" type="presParOf" srcId="{B7F0B060-9CB7-7E41-B723-A4CFD981EC89}" destId="{73505428-7FB4-9445-A8EC-9E53F8051833}" srcOrd="12" destOrd="0" presId="urn:microsoft.com/office/officeart/2005/8/layout/process4"/>
    <dgm:cxn modelId="{0E138EDB-3CBB-4A25-8BA6-C55E739BD1BE}" type="presParOf" srcId="{73505428-7FB4-9445-A8EC-9E53F8051833}" destId="{8861396F-4F80-1949-97A7-CA9286FE350B}" srcOrd="0" destOrd="0" presId="urn:microsoft.com/office/officeart/2005/8/layout/process4"/>
    <dgm:cxn modelId="{487A0AFB-35CF-4E6F-9F2E-D0A59597C61C}" type="presParOf" srcId="{B7F0B060-9CB7-7E41-B723-A4CFD981EC89}" destId="{B7612272-CD93-E04E-AC1D-B68F207428B7}" srcOrd="13" destOrd="0" presId="urn:microsoft.com/office/officeart/2005/8/layout/process4"/>
    <dgm:cxn modelId="{2308E24F-979E-431D-8A16-F4408F1D3F0A}" type="presParOf" srcId="{B7F0B060-9CB7-7E41-B723-A4CFD981EC89}" destId="{86CB7E37-0270-FA45-8B24-A03586F19ACE}" srcOrd="14" destOrd="0" presId="urn:microsoft.com/office/officeart/2005/8/layout/process4"/>
    <dgm:cxn modelId="{B4506ABF-0704-49D2-82D0-6209672B1BC2}" type="presParOf" srcId="{86CB7E37-0270-FA45-8B24-A03586F19ACE}" destId="{8E8E96C2-4F36-1749-BDB3-46131329B4B5}" srcOrd="0" destOrd="0" presId="urn:microsoft.com/office/officeart/2005/8/layout/process4"/>
    <dgm:cxn modelId="{FB8E40ED-A987-41B8-8331-F74355A90D98}" type="presParOf" srcId="{B7F0B060-9CB7-7E41-B723-A4CFD981EC89}" destId="{1447AF3E-E6DA-5D45-8B21-A21A1207AEB5}" srcOrd="15" destOrd="0" presId="urn:microsoft.com/office/officeart/2005/8/layout/process4"/>
    <dgm:cxn modelId="{13AF05F5-0AC8-4A15-9E4A-74A4CA81C4CB}" type="presParOf" srcId="{B7F0B060-9CB7-7E41-B723-A4CFD981EC89}" destId="{56CB6B94-7E70-C043-ADBF-B3C931176F34}" srcOrd="16" destOrd="0" presId="urn:microsoft.com/office/officeart/2005/8/layout/process4"/>
    <dgm:cxn modelId="{F7B9FDB1-5E96-46F1-84DC-13BB477D4439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/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  <dgm:t>
        <a:bodyPr/>
        <a:lstStyle/>
        <a:p>
          <a:endParaRPr lang="en-US"/>
        </a:p>
      </dgm:t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D08C757E-39AB-4A46-96C6-68CD2B058980}" type="presOf" srcId="{6874B277-C05A-F04C-81F1-AFE82E7C694D}" destId="{B7F0B060-9CB7-7E41-B723-A4CFD981EC89}" srcOrd="0" destOrd="0" presId="urn:microsoft.com/office/officeart/2005/8/layout/process4"/>
    <dgm:cxn modelId="{963B47D1-70F5-4C09-9DF6-19F2828C5958}" type="presOf" srcId="{6B03903D-2083-194D-BF86-7D5912BBB1D7}" destId="{E469AF61-9493-3B46-82D0-8B07D495B049}" srcOrd="0" destOrd="0" presId="urn:microsoft.com/office/officeart/2005/8/layout/process4"/>
    <dgm:cxn modelId="{4DD4943F-3558-41FF-AE50-34F800823F7C}" type="presParOf" srcId="{B7F0B060-9CB7-7E41-B723-A4CFD981EC89}" destId="{D8650F80-DA51-1045-90D9-0B85668D54A1}" srcOrd="0" destOrd="0" presId="urn:microsoft.com/office/officeart/2005/8/layout/process4"/>
    <dgm:cxn modelId="{E5EA148E-B7F2-4F76-83A3-221EA13B06E7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  <dgm:t>
        <a:bodyPr/>
        <a:lstStyle/>
        <a:p>
          <a:endParaRPr lang="en-US"/>
        </a:p>
      </dgm:t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  <dgm:t>
        <a:bodyPr/>
        <a:lstStyle/>
        <a:p>
          <a:endParaRPr lang="en-US"/>
        </a:p>
      </dgm:t>
    </dgm:pt>
    <dgm:pt modelId="{AEACEC9F-8E0C-314B-846C-60AB9667B250}" type="pres">
      <dgm:prSet presAssocID="{AAECF816-E805-754C-9D44-383350129CB4}" presName="arrowAndChildren" presStyleCnt="0"/>
      <dgm:spPr/>
      <dgm:t>
        <a:bodyPr/>
        <a:lstStyle/>
        <a:p>
          <a:endParaRPr lang="en-US"/>
        </a:p>
      </dgm:t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  <dgm:t>
        <a:bodyPr/>
        <a:lstStyle/>
        <a:p>
          <a:endParaRPr lang="en-US"/>
        </a:p>
      </dgm:t>
    </dgm:pt>
    <dgm:pt modelId="{8D394CE5-702C-124D-8669-24721F7FC071}" type="pres">
      <dgm:prSet presAssocID="{3D3E9305-B39C-9E47-8B0E-704DE21276A2}" presName="arrowAndChildren" presStyleCnt="0"/>
      <dgm:spPr/>
      <dgm:t>
        <a:bodyPr/>
        <a:lstStyle/>
        <a:p>
          <a:endParaRPr lang="en-US"/>
        </a:p>
      </dgm:t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  <dgm:t>
        <a:bodyPr/>
        <a:lstStyle/>
        <a:p>
          <a:endParaRPr lang="en-US"/>
        </a:p>
      </dgm:t>
    </dgm:pt>
    <dgm:pt modelId="{06147846-209D-B742-B056-CDEABBF24055}" type="pres">
      <dgm:prSet presAssocID="{F7CF5AB1-071E-E84C-B329-5536FFDCB271}" presName="arrowAndChildren" presStyleCnt="0"/>
      <dgm:spPr/>
      <dgm:t>
        <a:bodyPr/>
        <a:lstStyle/>
        <a:p>
          <a:endParaRPr lang="en-US"/>
        </a:p>
      </dgm:t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  <dgm:t>
        <a:bodyPr/>
        <a:lstStyle/>
        <a:p>
          <a:endParaRPr lang="en-US"/>
        </a:p>
      </dgm:t>
    </dgm:pt>
    <dgm:pt modelId="{71F1C9E9-2347-E547-849F-4421607881AC}" type="pres">
      <dgm:prSet presAssocID="{6B03903D-2083-194D-BF86-7D5912BBB1D7}" presName="arrowAndChildren" presStyleCnt="0"/>
      <dgm:spPr/>
      <dgm:t>
        <a:bodyPr/>
        <a:lstStyle/>
        <a:p>
          <a:endParaRPr lang="en-US"/>
        </a:p>
      </dgm:t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  <dgm:t>
        <a:bodyPr/>
        <a:lstStyle/>
        <a:p>
          <a:endParaRPr lang="en-US"/>
        </a:p>
      </dgm:t>
    </dgm:pt>
    <dgm:pt modelId="{97001315-234F-A54F-AC68-B6F97AD7D208}" type="pres">
      <dgm:prSet presAssocID="{7A703120-5E94-4E43-AFCE-8826D79E0752}" presName="arrowAndChildren" presStyleCnt="0"/>
      <dgm:spPr/>
      <dgm:t>
        <a:bodyPr/>
        <a:lstStyle/>
        <a:p>
          <a:endParaRPr lang="en-US"/>
        </a:p>
      </dgm:t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  <dgm:t>
        <a:bodyPr/>
        <a:lstStyle/>
        <a:p>
          <a:endParaRPr lang="en-US"/>
        </a:p>
      </dgm:t>
    </dgm:pt>
    <dgm:pt modelId="{73505428-7FB4-9445-A8EC-9E53F8051833}" type="pres">
      <dgm:prSet presAssocID="{7B490873-3F8C-6C47-BCCE-B410429C0291}" presName="arrowAndChildren" presStyleCnt="0"/>
      <dgm:spPr/>
      <dgm:t>
        <a:bodyPr/>
        <a:lstStyle/>
        <a:p>
          <a:endParaRPr lang="en-US"/>
        </a:p>
      </dgm:t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  <dgm:t>
        <a:bodyPr/>
        <a:lstStyle/>
        <a:p>
          <a:endParaRPr lang="en-US"/>
        </a:p>
      </dgm:t>
    </dgm:pt>
    <dgm:pt modelId="{86CB7E37-0270-FA45-8B24-A03586F19ACE}" type="pres">
      <dgm:prSet presAssocID="{0D15FB73-0BBB-714B-9BB0-C2B2726CD3E1}" presName="arrowAndChildren" presStyleCnt="0"/>
      <dgm:spPr/>
      <dgm:t>
        <a:bodyPr/>
        <a:lstStyle/>
        <a:p>
          <a:endParaRPr lang="en-US"/>
        </a:p>
      </dgm:t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  <dgm:t>
        <a:bodyPr/>
        <a:lstStyle/>
        <a:p>
          <a:endParaRPr lang="en-US"/>
        </a:p>
      </dgm:t>
    </dgm:pt>
    <dgm:pt modelId="{56CB6B94-7E70-C043-ADBF-B3C931176F34}" type="pres">
      <dgm:prSet presAssocID="{E6A2FABE-CA65-FF46-827D-F94953C1F6DD}" presName="arrowAndChildren" presStyleCnt="0"/>
      <dgm:spPr/>
      <dgm:t>
        <a:bodyPr/>
        <a:lstStyle/>
        <a:p>
          <a:endParaRPr lang="en-US"/>
        </a:p>
      </dgm:t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5BDD13CA-B0B7-4761-BA80-F3527FABD657}" type="presOf" srcId="{9EEDC6EE-0E75-AD42-9AD4-6A3E98423EF6}" destId="{9C8D402F-1368-C044-A738-2DA9F17F3CC6}" srcOrd="0" destOrd="0" presId="urn:microsoft.com/office/officeart/2005/8/layout/process4"/>
    <dgm:cxn modelId="{96A7D35A-A9AA-4849-B6DC-645C0BEBD43A}" type="presOf" srcId="{6874B277-C05A-F04C-81F1-AFE82E7C694D}" destId="{B7F0B060-9CB7-7E41-B723-A4CFD981EC89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C0578ED0-8684-4A7B-8895-26C06B2465AD}" type="presOf" srcId="{3D3E9305-B39C-9E47-8B0E-704DE21276A2}" destId="{0BF3E98C-8570-8B42-AC81-4CC700DE9808}" srcOrd="0" destOrd="0" presId="urn:microsoft.com/office/officeart/2005/8/layout/process4"/>
    <dgm:cxn modelId="{2A5DE852-A870-45D8-B74F-3B854A161AD5}" type="presOf" srcId="{AAECF816-E805-754C-9D44-383350129CB4}" destId="{7B12BA32-5DB0-C047-A0D4-1650BF6FB212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7914097D-45BC-4744-BFCD-470A91F5FD70}" type="presOf" srcId="{0D15FB73-0BBB-714B-9BB0-C2B2726CD3E1}" destId="{8E8E96C2-4F36-1749-BDB3-46131329B4B5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A548DE50-E48B-43BD-8FDC-6411A5BC6F3C}" type="presOf" srcId="{6B03903D-2083-194D-BF86-7D5912BBB1D7}" destId="{9BE3E724-A622-1F42-8344-499FE3CB1213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9093A8A5-82EB-49F2-AA41-4905762AACBC}" type="presOf" srcId="{7B490873-3F8C-6C47-BCCE-B410429C0291}" destId="{8861396F-4F80-1949-97A7-CA9286FE350B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F80ED050-DC0D-4EB4-918D-3A1DC0F15631}" type="presOf" srcId="{E6A2FABE-CA65-FF46-827D-F94953C1F6DD}" destId="{0F6727B6-DD01-E94D-A473-7A95C2277833}" srcOrd="0" destOrd="0" presId="urn:microsoft.com/office/officeart/2005/8/layout/process4"/>
    <dgm:cxn modelId="{8DF28B91-2F7B-4228-9603-213F5CE220FC}" type="presOf" srcId="{7A703120-5E94-4E43-AFCE-8826D79E0752}" destId="{6CF617F3-BDBA-D747-8539-E57CDB546D4C}" srcOrd="0" destOrd="0" presId="urn:microsoft.com/office/officeart/2005/8/layout/process4"/>
    <dgm:cxn modelId="{92BB60ED-1BD8-4BB0-904A-50CF51AAC640}" type="presOf" srcId="{F7CF5AB1-071E-E84C-B329-5536FFDCB271}" destId="{7AE1C772-9DBB-6441-BE15-0E1D3D6FE59C}" srcOrd="0" destOrd="0" presId="urn:microsoft.com/office/officeart/2005/8/layout/process4"/>
    <dgm:cxn modelId="{3A3F50DF-FF08-4E93-AD82-2C05D586E0C9}" type="presParOf" srcId="{B7F0B060-9CB7-7E41-B723-A4CFD981EC89}" destId="{B0D0E4A9-CEEB-6746-9751-6C5AC61544C0}" srcOrd="0" destOrd="0" presId="urn:microsoft.com/office/officeart/2005/8/layout/process4"/>
    <dgm:cxn modelId="{BCCB9F34-3419-4F24-9598-7934D44A15D5}" type="presParOf" srcId="{B0D0E4A9-CEEB-6746-9751-6C5AC61544C0}" destId="{9C8D402F-1368-C044-A738-2DA9F17F3CC6}" srcOrd="0" destOrd="0" presId="urn:microsoft.com/office/officeart/2005/8/layout/process4"/>
    <dgm:cxn modelId="{0D5AAC97-AEF9-44F0-BCC3-2FA9EA2F185F}" type="presParOf" srcId="{B7F0B060-9CB7-7E41-B723-A4CFD981EC89}" destId="{71A0E934-7612-6845-8F99-DAFB9FA1977C}" srcOrd="1" destOrd="0" presId="urn:microsoft.com/office/officeart/2005/8/layout/process4"/>
    <dgm:cxn modelId="{CA65F8A2-7FEE-41B0-A08B-52898AA81ED5}" type="presParOf" srcId="{B7F0B060-9CB7-7E41-B723-A4CFD981EC89}" destId="{AEACEC9F-8E0C-314B-846C-60AB9667B250}" srcOrd="2" destOrd="0" presId="urn:microsoft.com/office/officeart/2005/8/layout/process4"/>
    <dgm:cxn modelId="{5B04E174-9957-49BF-8916-08F0C33414A0}" type="presParOf" srcId="{AEACEC9F-8E0C-314B-846C-60AB9667B250}" destId="{7B12BA32-5DB0-C047-A0D4-1650BF6FB212}" srcOrd="0" destOrd="0" presId="urn:microsoft.com/office/officeart/2005/8/layout/process4"/>
    <dgm:cxn modelId="{A2CEFA3B-B62C-47BF-857E-0163E934FAC8}" type="presParOf" srcId="{B7F0B060-9CB7-7E41-B723-A4CFD981EC89}" destId="{8E0656CC-EAD5-064F-B087-AAD2461BB8B3}" srcOrd="3" destOrd="0" presId="urn:microsoft.com/office/officeart/2005/8/layout/process4"/>
    <dgm:cxn modelId="{7D6F3C69-AC54-4713-8791-EA78C788214C}" type="presParOf" srcId="{B7F0B060-9CB7-7E41-B723-A4CFD981EC89}" destId="{8D394CE5-702C-124D-8669-24721F7FC071}" srcOrd="4" destOrd="0" presId="urn:microsoft.com/office/officeart/2005/8/layout/process4"/>
    <dgm:cxn modelId="{36C4D187-4B26-4A60-A13C-12D05C359523}" type="presParOf" srcId="{8D394CE5-702C-124D-8669-24721F7FC071}" destId="{0BF3E98C-8570-8B42-AC81-4CC700DE9808}" srcOrd="0" destOrd="0" presId="urn:microsoft.com/office/officeart/2005/8/layout/process4"/>
    <dgm:cxn modelId="{07E5C41B-94F1-44C9-9916-16EB1FFCA4A0}" type="presParOf" srcId="{B7F0B060-9CB7-7E41-B723-A4CFD981EC89}" destId="{965CCB3D-734A-E140-9CC4-28A7D8FC2BB1}" srcOrd="5" destOrd="0" presId="urn:microsoft.com/office/officeart/2005/8/layout/process4"/>
    <dgm:cxn modelId="{00AEB77F-A8BD-4F91-A4DE-15756CE82795}" type="presParOf" srcId="{B7F0B060-9CB7-7E41-B723-A4CFD981EC89}" destId="{06147846-209D-B742-B056-CDEABBF24055}" srcOrd="6" destOrd="0" presId="urn:microsoft.com/office/officeart/2005/8/layout/process4"/>
    <dgm:cxn modelId="{34E5A281-16B1-4D72-A1D1-0CE2C2A21D96}" type="presParOf" srcId="{06147846-209D-B742-B056-CDEABBF24055}" destId="{7AE1C772-9DBB-6441-BE15-0E1D3D6FE59C}" srcOrd="0" destOrd="0" presId="urn:microsoft.com/office/officeart/2005/8/layout/process4"/>
    <dgm:cxn modelId="{72742986-9957-47FE-BD11-143645194902}" type="presParOf" srcId="{B7F0B060-9CB7-7E41-B723-A4CFD981EC89}" destId="{979A61D6-0C81-FE40-A5AE-EED2D9248FDA}" srcOrd="7" destOrd="0" presId="urn:microsoft.com/office/officeart/2005/8/layout/process4"/>
    <dgm:cxn modelId="{0EB7E454-3023-4854-AA4A-0BBA62F44F34}" type="presParOf" srcId="{B7F0B060-9CB7-7E41-B723-A4CFD981EC89}" destId="{71F1C9E9-2347-E547-849F-4421607881AC}" srcOrd="8" destOrd="0" presId="urn:microsoft.com/office/officeart/2005/8/layout/process4"/>
    <dgm:cxn modelId="{77D7E120-0F97-42F8-BB65-F978E2825A87}" type="presParOf" srcId="{71F1C9E9-2347-E547-849F-4421607881AC}" destId="{9BE3E724-A622-1F42-8344-499FE3CB1213}" srcOrd="0" destOrd="0" presId="urn:microsoft.com/office/officeart/2005/8/layout/process4"/>
    <dgm:cxn modelId="{EC29E812-FEA2-4521-9C32-AD8CDED10163}" type="presParOf" srcId="{B7F0B060-9CB7-7E41-B723-A4CFD981EC89}" destId="{C493CD63-1571-9E43-BF69-41F258302629}" srcOrd="9" destOrd="0" presId="urn:microsoft.com/office/officeart/2005/8/layout/process4"/>
    <dgm:cxn modelId="{C2EDD843-E21C-4D10-B1B7-0E0938C4ED39}" type="presParOf" srcId="{B7F0B060-9CB7-7E41-B723-A4CFD981EC89}" destId="{97001315-234F-A54F-AC68-B6F97AD7D208}" srcOrd="10" destOrd="0" presId="urn:microsoft.com/office/officeart/2005/8/layout/process4"/>
    <dgm:cxn modelId="{0544E0F6-7C04-4EC9-929B-6A366A6616FC}" type="presParOf" srcId="{97001315-234F-A54F-AC68-B6F97AD7D208}" destId="{6CF617F3-BDBA-D747-8539-E57CDB546D4C}" srcOrd="0" destOrd="0" presId="urn:microsoft.com/office/officeart/2005/8/layout/process4"/>
    <dgm:cxn modelId="{DA1225F9-65B9-4D9F-81A6-0DCE7E496F42}" type="presParOf" srcId="{B7F0B060-9CB7-7E41-B723-A4CFD981EC89}" destId="{168654CF-17DC-EB42-A308-BCC6A9B24CEA}" srcOrd="11" destOrd="0" presId="urn:microsoft.com/office/officeart/2005/8/layout/process4"/>
    <dgm:cxn modelId="{9A58E77B-D47D-43CE-9003-789C8586441E}" type="presParOf" srcId="{B7F0B060-9CB7-7E41-B723-A4CFD981EC89}" destId="{73505428-7FB4-9445-A8EC-9E53F8051833}" srcOrd="12" destOrd="0" presId="urn:microsoft.com/office/officeart/2005/8/layout/process4"/>
    <dgm:cxn modelId="{ED4406B7-844C-4B1C-87D6-776D36FA7F1A}" type="presParOf" srcId="{73505428-7FB4-9445-A8EC-9E53F8051833}" destId="{8861396F-4F80-1949-97A7-CA9286FE350B}" srcOrd="0" destOrd="0" presId="urn:microsoft.com/office/officeart/2005/8/layout/process4"/>
    <dgm:cxn modelId="{8CA248FB-2DB3-4494-86EF-4DFA014B1C03}" type="presParOf" srcId="{B7F0B060-9CB7-7E41-B723-A4CFD981EC89}" destId="{B7612272-CD93-E04E-AC1D-B68F207428B7}" srcOrd="13" destOrd="0" presId="urn:microsoft.com/office/officeart/2005/8/layout/process4"/>
    <dgm:cxn modelId="{7DBB4D00-F192-4E97-AD99-03C755EBD56D}" type="presParOf" srcId="{B7F0B060-9CB7-7E41-B723-A4CFD981EC89}" destId="{86CB7E37-0270-FA45-8B24-A03586F19ACE}" srcOrd="14" destOrd="0" presId="urn:microsoft.com/office/officeart/2005/8/layout/process4"/>
    <dgm:cxn modelId="{D9AB3852-14A7-403C-9E19-E3C7A1692E85}" type="presParOf" srcId="{86CB7E37-0270-FA45-8B24-A03586F19ACE}" destId="{8E8E96C2-4F36-1749-BDB3-46131329B4B5}" srcOrd="0" destOrd="0" presId="urn:microsoft.com/office/officeart/2005/8/layout/process4"/>
    <dgm:cxn modelId="{52BC04C6-5E01-4FE4-8C2A-6004DE03CB44}" type="presParOf" srcId="{B7F0B060-9CB7-7E41-B723-A4CFD981EC89}" destId="{1447AF3E-E6DA-5D45-8B21-A21A1207AEB5}" srcOrd="15" destOrd="0" presId="urn:microsoft.com/office/officeart/2005/8/layout/process4"/>
    <dgm:cxn modelId="{A6E33963-4414-470C-A790-744A8B5776F0}" type="presParOf" srcId="{B7F0B060-9CB7-7E41-B723-A4CFD981EC89}" destId="{56CB6B94-7E70-C043-ADBF-B3C931176F34}" srcOrd="16" destOrd="0" presId="urn:microsoft.com/office/officeart/2005/8/layout/process4"/>
    <dgm:cxn modelId="{0BDC663C-544E-4378-895A-3C33CB099B0A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/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  <dgm:t>
        <a:bodyPr/>
        <a:lstStyle/>
        <a:p>
          <a:endParaRPr lang="en-US"/>
        </a:p>
      </dgm:t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071284F9-9AEC-4581-89E8-88B75134E7C5}" type="presOf" srcId="{6B03903D-2083-194D-BF86-7D5912BBB1D7}" destId="{E469AF61-9493-3B46-82D0-8B07D495B049}" srcOrd="0" destOrd="0" presId="urn:microsoft.com/office/officeart/2005/8/layout/process4"/>
    <dgm:cxn modelId="{B3AB51BE-FF84-4E30-94D3-D5CA2628C996}" type="presOf" srcId="{6874B277-C05A-F04C-81F1-AFE82E7C694D}" destId="{B7F0B060-9CB7-7E41-B723-A4CFD981EC89}" srcOrd="0" destOrd="0" presId="urn:microsoft.com/office/officeart/2005/8/layout/process4"/>
    <dgm:cxn modelId="{E8D3129E-CF37-4BA8-96D2-C60195C5321C}" type="presParOf" srcId="{B7F0B060-9CB7-7E41-B723-A4CFD981EC89}" destId="{D8650F80-DA51-1045-90D9-0B85668D54A1}" srcOrd="0" destOrd="0" presId="urn:microsoft.com/office/officeart/2005/8/layout/process4"/>
    <dgm:cxn modelId="{7AB9A816-DBB4-466A-8F18-530D11E70CEB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799" cy="4967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799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799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799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799" cy="764031"/>
        </a:xfrm>
        <a:prstGeom prst="upArrowCallou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799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799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799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799" cy="764031"/>
        </a:xfrm>
        <a:prstGeom prst="upArrowCallou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799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799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799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799" cy="764031"/>
        </a:xfrm>
        <a:prstGeom prst="upArrowCallou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799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799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799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799" cy="764031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799" cy="7640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 New"/>
              <a:cs typeface="Courier New"/>
            </a:rPr>
            <a:t>lib.o</a:t>
          </a:r>
          <a:endParaRPr lang="en-US" sz="18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 New"/>
              <a:cs typeface="Courier New"/>
            </a:rPr>
            <a:t>lib.o</a:t>
          </a:r>
          <a:endParaRPr lang="en-US" sz="18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 New"/>
              <a:cs typeface="Courier New"/>
            </a:rPr>
            <a:t>lib.o</a:t>
          </a:r>
          <a:endParaRPr lang="en-US" sz="18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ova.cs.berkeley.edu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mailto:cs61c@nova.cs.berkeley.edu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09" rIns="91421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Login into lab computer and try </a:t>
            </a:r>
            <a:r>
              <a:rPr lang="en-US" dirty="0" err="1" smtClean="0"/>
              <a:t>gcc-mips</a:t>
            </a:r>
            <a:endParaRPr lang="en-US" dirty="0" smtClean="0"/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tried to build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gcc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machine today, but failed even after applying Scott's patches.  I think it will take more time to port 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toolchain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snow leopard, but I can get it working before next week's lab.  In the meantime you can login to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nova.cs.berkeley.edu and use mips-gcc.</a:t>
            </a:r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61C</a:t>
            </a:r>
            <a:r>
              <a:rPr lang="en-US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password</a:t>
            </a:r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ssh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cs61c@nova.cs.berkeley.edu</a:t>
            </a:r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mips-gcc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test.c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(assuming you have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test.c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 cat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test.c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3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3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45067-A2F1-FA47-B0FA-C54D39AC876E}" type="slidenum">
              <a:rPr lang="en-US"/>
              <a:pPr/>
              <a:t>26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you use an interpreted language, the program that is being executed is the interpreter; the text of your program serves as data for the interpreter.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BA804-8507-6743-9C31-841D33F6308F}" type="slidenum">
              <a:rPr lang="en-US"/>
              <a:pPr/>
              <a:t>29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Java Virtual Machine</a:t>
            </a:r>
            <a:r>
              <a:rPr lang="en-US"/>
              <a:t> is an imaginary computer with a CPU instruction set that is “the least common denominator” for typical real CPUs.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ED564-C7C1-CB4E-9AED-BD2EE7D77E71}" type="slidenum">
              <a:rPr lang="en-US"/>
              <a:pPr/>
              <a:t>30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also JIT (Just-In-Time) compiler technology where the program is interpreted and compiled at the same time.  On subsequent runs the compiled code is used; there is no need to reinterpret it.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ED333-0975-E944-8E4A-C7D64E550E37}" type="slidenum">
              <a:rPr lang="en-US"/>
              <a:pPr/>
              <a:t>31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Java’s culture is pretty open, and many applets are available on the Internet with their source code.  Still, software vendors may want to protect their source code.</a:t>
            </a:r>
          </a:p>
          <a:p>
            <a:pPr>
              <a:spcBef>
                <a:spcPct val="0"/>
              </a:spcBef>
            </a:pPr>
            <a:endParaRPr lang="en-US"/>
          </a:p>
          <a:p>
            <a:pPr>
              <a:spcBef>
                <a:spcPct val="0"/>
              </a:spcBef>
            </a:pPr>
            <a:r>
              <a:rPr lang="en-US"/>
              <a:t>For obvious reasons, the interpreter wouldn’t allow an applet to read or write files on your computer.</a:t>
            </a:r>
          </a:p>
          <a:p>
            <a:pPr>
              <a:spcBef>
                <a:spcPct val="0"/>
              </a:spcBef>
            </a:pPr>
            <a:endParaRPr lang="en-US"/>
          </a:p>
          <a:p>
            <a:pPr>
              <a:spcBef>
                <a:spcPct val="0"/>
              </a:spcBef>
            </a:pPr>
            <a:r>
              <a:rPr lang="en-US"/>
              <a:t>Hackers have peculiar ethics (or rather, a gap in ethics): they won’t go around checking locks on the doors of houses or cars or spread real disease germs (even if non-lethal ones), but they will break into your computer system (which may be much more harmful and expensive) and spread computer viruses.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746CD2D-DAD7-654A-83E6-674AA2ACEB81}" type="datetime3">
              <a:rPr lang="en-US"/>
              <a:pPr/>
              <a:t>6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690E8-4C25-9E4A-9F3E-B5E31F14A995}" type="slidenum">
              <a:rPr lang="en-US"/>
              <a:pPr/>
              <a:t>33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8371" name="Rectangle 3"/>
          <p:cNvSpPr>
            <a:spLocks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1:30 in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>
            <p:ph type="sldImg"/>
          </p:nvPr>
        </p:nvSpPr>
        <p:spPr>
          <a:xfrm>
            <a:off x="1171937" y="587874"/>
            <a:ext cx="4526528" cy="3414966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0419" name="Rectangle 3"/>
          <p:cNvSpPr>
            <a:spLocks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>
            <p:ph type="sldImg"/>
          </p:nvPr>
        </p:nvSpPr>
        <p:spPr>
          <a:xfrm>
            <a:off x="1171937" y="587874"/>
            <a:ext cx="4526528" cy="3414966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7" name="Rectangle 3"/>
          <p:cNvSpPr>
            <a:spLocks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Floating-point comparison, single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c.x.s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and comparison, double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c.x.d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may be equal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not equal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neq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less than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less than or equal (le), greater than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or greater than or equal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Floating-point branch, true (bc1t) and branch, false (bc1f)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8" tIns="44973" rIns="89948" bIns="44973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937" y="587874"/>
            <a:ext cx="4526528" cy="3414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937" y="587874"/>
            <a:ext cx="4526528" cy="3414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937" y="587874"/>
            <a:ext cx="4526528" cy="3414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937" y="587874"/>
            <a:ext cx="4526528" cy="3414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2249AF9-D217-4D4E-9DBC-8AD974ADBBF3}" type="datetime4">
              <a:rPr lang="en-US"/>
              <a:pPr/>
              <a:t>July 6,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 — Computer Abstractions and Technology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3F6E8-C69D-B741-9981-525782B54703}" type="slidenum">
              <a:rPr lang="en-US"/>
              <a:pPr/>
              <a:t>5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937" y="587874"/>
            <a:ext cx="4526528" cy="3414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937" y="587874"/>
            <a:ext cx="4526528" cy="3414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937" y="587874"/>
            <a:ext cx="4526528" cy="3414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937" y="587874"/>
            <a:ext cx="4526528" cy="3414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937" y="587874"/>
            <a:ext cx="4526528" cy="3414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7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937" y="587874"/>
            <a:ext cx="4526528" cy="3414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5AF855B-997A-9B4E-B9C6-159E8B7EE11C}" type="datetime3">
              <a:rPr lang="en-US"/>
              <a:pPr/>
              <a:t>6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08F1C-B562-EF4E-8A18-CE5A3D6AC3EA}" type="slidenum">
              <a:rPr lang="en-US"/>
              <a:pPr/>
              <a:t>7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90BEAFD-9804-924A-A85A-97D4DF2A1007}" type="datetime3">
              <a:rPr lang="en-US"/>
              <a:pPr/>
              <a:t>6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4A503-BCFF-0041-9BC6-6F4D87BB55DC}" type="slidenum">
              <a:rPr lang="en-US"/>
              <a:pPr/>
              <a:t>9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Book has more detailed figure</a:t>
            </a:r>
          </a:p>
          <a:p>
            <a:r>
              <a:rPr lang="en-AU" dirty="0" smtClean="0"/>
              <a:t>At compile time these data structures to point into the linker</a:t>
            </a:r>
          </a:p>
          <a:p>
            <a:r>
              <a:rPr lang="en-AU" dirty="0" smtClean="0"/>
              <a:t>At</a:t>
            </a:r>
            <a:r>
              <a:rPr lang="en-AU" baseline="0" dirty="0" smtClean="0"/>
              <a:t> run time the linker edits </a:t>
            </a:r>
            <a:r>
              <a:rPr lang="en-AU" baseline="0" smtClean="0"/>
              <a:t>the file</a:t>
            </a:r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09" rIns="91421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19AECA4-C276-D344-ACF9-4FBBB695C23E}" type="datetime3">
              <a:rPr lang="en-US"/>
              <a:pPr/>
              <a:t>6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0471D-8019-4E44-B511-F155354D6815}" type="slidenum">
              <a:rPr lang="en-US"/>
              <a:pPr/>
              <a:t>11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09" rIns="91421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E25A-29B5-C04E-BF85-32636679BF09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523B-D407-0D44-B454-7FC8D03AB5BA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07CE-277C-6843-9D98-B48F053956F1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EF4C-88C8-4147-9682-81D92E6EA5C3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D990-467F-444D-AD57-12A68D55909D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2C6-0429-094A-A084-FE0264844247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189-23F4-FE48-A47C-2D2CD1DDE3AC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D3CE-DDAF-4F47-A6A1-5A95DFD5284F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02EA-B942-884A-9863-9BF212F74932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8CE2-5194-CE4D-A48F-F6EC62978611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7604-7B98-8540-A9DA-AA00489F77F0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inst.eecs.berkeley.edu/~cs61c/sp11/picker/?g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inst.eecs.berkeley.edu/~cs61c/sp11/picker/?go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174" y="203898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i="1" dirty="0" smtClean="0"/>
              <a:t>Running a Program,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Floating Point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9912" y="4085706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Instructor:</a:t>
            </a:r>
            <a:br>
              <a:rPr lang="en-US" dirty="0" smtClean="0"/>
            </a:br>
            <a:r>
              <a:rPr lang="en-US" dirty="0" smtClean="0"/>
              <a:t>Michael Greenbaum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A227-BDBA-544E-948D-507CA3682518}" type="datetime1">
              <a:rPr lang="en-US" smtClean="0"/>
              <a:pPr/>
              <a:t>7/6/2011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Steps to Starting a </a:t>
            </a:r>
            <a:r>
              <a:rPr lang="en-US" sz="3600" dirty="0" smtClean="0"/>
              <a:t>Program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601691" y="3801687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ctangle 4"/>
          <p:cNvSpPr/>
          <p:nvPr/>
        </p:nvSpPr>
        <p:spPr>
          <a:xfrm>
            <a:off x="2319252" y="5095702"/>
            <a:ext cx="4438996" cy="623454"/>
          </a:xfrm>
          <a:prstGeom prst="rect">
            <a:avLst/>
          </a:prstGeom>
          <a:noFill/>
          <a:ln w="50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51200" y="6492875"/>
            <a:ext cx="2133600" cy="365125"/>
          </a:xfrm>
        </p:spPr>
        <p:txBody>
          <a:bodyPr/>
          <a:lstStyle/>
          <a:p>
            <a:r>
              <a:rPr lang="en-US" dirty="0" smtClean="0"/>
              <a:t>Spring 2011 -- Lecture #8</a:t>
            </a:r>
            <a:endParaRPr lang="en-AU" dirty="0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Loading a Program</a:t>
            </a:r>
            <a:endParaRPr lang="en-AU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5513" y="148382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Mostly the job of the operating system.</a:t>
            </a:r>
          </a:p>
          <a:p>
            <a:r>
              <a:rPr lang="en-US" dirty="0" smtClean="0"/>
              <a:t>Load </a:t>
            </a:r>
            <a:r>
              <a:rPr lang="en-US" dirty="0"/>
              <a:t>from image file on disk into memory</a:t>
            </a:r>
          </a:p>
          <a:p>
            <a:pPr lvl="1"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1.</a:t>
            </a:r>
            <a:r>
              <a:rPr lang="en-US" dirty="0" smtClean="0"/>
              <a:t>		Read </a:t>
            </a:r>
            <a:r>
              <a:rPr lang="en-US" dirty="0"/>
              <a:t>header to determine </a:t>
            </a:r>
            <a:r>
              <a:rPr lang="en-US" dirty="0" smtClean="0"/>
              <a:t>.text, .data segment </a:t>
            </a:r>
            <a:r>
              <a:rPr lang="en-US" dirty="0"/>
              <a:t>sizes</a:t>
            </a:r>
          </a:p>
          <a:p>
            <a:pPr lvl="1"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2.</a:t>
            </a:r>
            <a:r>
              <a:rPr lang="en-US" dirty="0" smtClean="0"/>
              <a:t>		Create </a:t>
            </a:r>
            <a:r>
              <a:rPr lang="en-US" dirty="0"/>
              <a:t>virtual address </a:t>
            </a:r>
            <a:r>
              <a:rPr lang="en-US" dirty="0" smtClean="0"/>
              <a:t>space (cover later in semester)</a:t>
            </a:r>
          </a:p>
          <a:p>
            <a:pPr marL="971550" lvl="1" indent="-514350">
              <a:buFont typeface="Wingdings" charset="2"/>
              <a:buAutoNum type="arabicPeriod" startAt="3"/>
            </a:pPr>
            <a:r>
              <a:rPr lang="en-US" dirty="0" smtClean="0"/>
              <a:t>Copy </a:t>
            </a:r>
            <a:r>
              <a:rPr lang="en-US" dirty="0"/>
              <a:t>text and initialized data into memory</a:t>
            </a:r>
            <a:endParaRPr lang="en-US" dirty="0" smtClean="0"/>
          </a:p>
          <a:p>
            <a:pPr marL="971550" lvl="1" indent="-514350">
              <a:buFont typeface="Wingdings" charset="2"/>
              <a:buAutoNum type="arabicPeriod" startAt="3"/>
            </a:pPr>
            <a:r>
              <a:rPr lang="en-US" dirty="0" smtClean="0"/>
              <a:t>Set </a:t>
            </a:r>
            <a:r>
              <a:rPr lang="en-US" dirty="0"/>
              <a:t>up arguments on stack</a:t>
            </a:r>
          </a:p>
          <a:p>
            <a:pPr lvl="1"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5</a:t>
            </a:r>
            <a:r>
              <a:rPr lang="en-US" dirty="0" smtClean="0">
                <a:solidFill>
                  <a:schemeClr val="hlink"/>
                </a:solidFill>
              </a:rPr>
              <a:t>.	</a:t>
            </a:r>
            <a:r>
              <a:rPr lang="en-US" dirty="0" smtClean="0"/>
              <a:t>	</a:t>
            </a:r>
            <a:r>
              <a:rPr lang="en-US" dirty="0"/>
              <a:t>Initialize registers (including $sp, $</a:t>
            </a:r>
            <a:r>
              <a:rPr lang="en-US" dirty="0" err="1"/>
              <a:t>fp</a:t>
            </a:r>
            <a:r>
              <a:rPr lang="en-US" dirty="0"/>
              <a:t>, $</a:t>
            </a:r>
            <a:r>
              <a:rPr lang="en-US" dirty="0" err="1"/>
              <a:t>gp</a:t>
            </a:r>
            <a:r>
              <a:rPr lang="en-US" dirty="0"/>
              <a:t>)</a:t>
            </a:r>
          </a:p>
          <a:p>
            <a:pPr lvl="1"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6.</a:t>
            </a:r>
            <a:r>
              <a:rPr lang="en-US" dirty="0" smtClean="0"/>
              <a:t>		Jump </a:t>
            </a:r>
            <a:r>
              <a:rPr lang="en-US" dirty="0"/>
              <a:t>to startup routine</a:t>
            </a:r>
          </a:p>
          <a:p>
            <a:pPr lvl="2"/>
            <a:r>
              <a:rPr lang="en-US" dirty="0"/>
              <a:t>Copies arguments to $a0, … and calls main</a:t>
            </a:r>
          </a:p>
          <a:p>
            <a:pPr lvl="2"/>
            <a:r>
              <a:rPr lang="en-US" dirty="0"/>
              <a:t>When main returns, do</a:t>
            </a:r>
            <a:r>
              <a:rPr lang="en-US" dirty="0" smtClean="0"/>
              <a:t> “exit” systems </a:t>
            </a:r>
            <a:r>
              <a:rPr lang="en-US" dirty="0" smtClean="0"/>
              <a:t>call</a:t>
            </a:r>
          </a:p>
          <a:p>
            <a:r>
              <a:rPr lang="en-US" dirty="0" smtClean="0"/>
              <a:t>Compare with Project 1’s </a:t>
            </a:r>
            <a:r>
              <a:rPr lang="en-US" dirty="0" err="1" smtClean="0"/>
              <a:t>InitComputer</a:t>
            </a:r>
            <a:r>
              <a:rPr lang="en-US" dirty="0" smtClean="0"/>
              <a:t> function!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8400" y="6492875"/>
            <a:ext cx="2133600" cy="365125"/>
          </a:xfrm>
        </p:spPr>
        <p:txBody>
          <a:bodyPr/>
          <a:lstStyle/>
          <a:p>
            <a:fld id="{FE9CC3BF-D3DF-3345-8FDD-C1D4A73995AB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Steps to Starting a </a:t>
            </a:r>
            <a:r>
              <a:rPr lang="en-US" sz="3600" dirty="0" smtClean="0"/>
              <a:t>Program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601691" y="3801687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ctangle 4"/>
          <p:cNvSpPr/>
          <p:nvPr/>
        </p:nvSpPr>
        <p:spPr>
          <a:xfrm>
            <a:off x="2385754" y="1654233"/>
            <a:ext cx="4438996" cy="623454"/>
          </a:xfrm>
          <a:prstGeom prst="rect">
            <a:avLst/>
          </a:prstGeom>
          <a:noFill/>
          <a:ln w="50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E794-D295-BA41-AC20-AED236AF5E39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What’s</a:t>
            </a:r>
            <a:r>
              <a:rPr lang="en-US" altLang="zh-TW" dirty="0" smtClean="0"/>
              <a:t> a Compiler?</a:t>
            </a:r>
            <a:endParaRPr lang="en-US" altLang="zh-TW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Compiler: a program </a:t>
            </a:r>
            <a:r>
              <a:rPr lang="en-US" altLang="zh-TW" dirty="0"/>
              <a:t>that accepts as input a program text in a certain language and produces as output a program text in another language, </a:t>
            </a:r>
            <a:r>
              <a:rPr lang="en-US" altLang="zh-TW" i="1" dirty="0">
                <a:solidFill>
                  <a:srgbClr val="3366FF"/>
                </a:solidFill>
              </a:rPr>
              <a:t>while preserving the meaning of that text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The text must comply with the syntax rules of whichever programming language it is written in. </a:t>
            </a:r>
          </a:p>
          <a:p>
            <a:r>
              <a:rPr lang="en-US" altLang="zh-TW" dirty="0" smtClean="0"/>
              <a:t>A compiler's complexity depends on the syntax of the language and how much abstraction that programming language provides. </a:t>
            </a:r>
          </a:p>
          <a:p>
            <a:pPr lvl="1"/>
            <a:r>
              <a:rPr lang="en-US" altLang="zh-TW" dirty="0" smtClean="0"/>
              <a:t>A C compiler is much simpler than C++ Compiler</a:t>
            </a:r>
          </a:p>
          <a:p>
            <a:r>
              <a:rPr lang="en-US" altLang="zh-TW" dirty="0" smtClean="0"/>
              <a:t>Compiler executes </a:t>
            </a:r>
            <a:r>
              <a:rPr lang="en-US" altLang="zh-TW" i="1" dirty="0" smtClean="0">
                <a:solidFill>
                  <a:srgbClr val="0000FF"/>
                </a:solidFill>
              </a:rPr>
              <a:t>before </a:t>
            </a:r>
            <a:r>
              <a:rPr lang="en-US" altLang="zh-TW" dirty="0" smtClean="0"/>
              <a:t>compiled program runs</a:t>
            </a:r>
          </a:p>
          <a:p>
            <a:endParaRPr lang="en-US" altLang="zh-T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00E9-1BF3-A245-A87C-03CB845962F9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 are Non-Trivial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 whole course about them – cs164</a:t>
            </a:r>
            <a:endParaRPr lang="en-US" dirty="0" smtClean="0"/>
          </a:p>
          <a:p>
            <a:r>
              <a:rPr lang="en-US" dirty="0" smtClean="0"/>
              <a:t>We won’t go into further detail in this course.</a:t>
            </a:r>
          </a:p>
          <a:p>
            <a:r>
              <a:rPr lang="en-US" dirty="0" smtClean="0"/>
              <a:t>Some examples of the task’s complexity:</a:t>
            </a:r>
          </a:p>
          <a:p>
            <a:pPr lvl="1"/>
            <a:r>
              <a:rPr lang="en-US" dirty="0" smtClean="0"/>
              <a:t>Operator precedence: 2 + 3 * 4</a:t>
            </a:r>
          </a:p>
          <a:p>
            <a:pPr lvl="1"/>
            <a:r>
              <a:rPr lang="en-US" dirty="0" smtClean="0"/>
              <a:t>Operator </a:t>
            </a:r>
            <a:r>
              <a:rPr lang="en-US" dirty="0" err="1" smtClean="0"/>
              <a:t>associativity</a:t>
            </a:r>
            <a:r>
              <a:rPr lang="en-US" dirty="0" smtClean="0"/>
              <a:t>: a = b = c;</a:t>
            </a:r>
          </a:p>
          <a:p>
            <a:pPr lvl="1"/>
            <a:r>
              <a:rPr lang="en-US" dirty="0" smtClean="0"/>
              <a:t>Can’t determine locally whether a program is valid</a:t>
            </a:r>
          </a:p>
          <a:p>
            <a:pPr lvl="2"/>
            <a:r>
              <a:rPr lang="en-US" dirty="0" smtClean="0"/>
              <a:t>if (a) { if (b) { … /*long distance*/ … } } } //extra bracket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Compiler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gcc</a:t>
            </a:r>
            <a:r>
              <a:rPr lang="en-US" dirty="0" smtClean="0"/>
              <a:t> compiler options</a:t>
            </a:r>
          </a:p>
          <a:p>
            <a:pPr>
              <a:buNone/>
            </a:pPr>
            <a:r>
              <a:rPr lang="en-US" dirty="0" smtClean="0"/>
              <a:t>-O1: the compiler tries to reduce code size and execution time, without performing any optimizations that take a great deal of compilation time</a:t>
            </a:r>
          </a:p>
          <a:p>
            <a:pPr>
              <a:buNone/>
            </a:pPr>
            <a:r>
              <a:rPr lang="en-US" dirty="0" smtClean="0"/>
              <a:t>-O2: Optimize even more. GCC performs nearly all supported optimizations that do not involve a space-speed tradeoff. As compared to -O, this option increases both compilation time and the performance of the generated code</a:t>
            </a:r>
          </a:p>
          <a:p>
            <a:pPr>
              <a:buNone/>
            </a:pPr>
            <a:r>
              <a:rPr lang="en-US" dirty="0" smtClean="0"/>
              <a:t>-O3: Optimize yet more. All -O2 optimizations and also turns on the -</a:t>
            </a:r>
            <a:r>
              <a:rPr lang="en-US" dirty="0" err="1" smtClean="0"/>
              <a:t>finline</a:t>
            </a:r>
            <a:r>
              <a:rPr lang="en-US" dirty="0" smtClean="0"/>
              <a:t>-functions,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B4E-D25D-4748-B0E9-E52882EF198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Typical Benefit of </a:t>
            </a:r>
            <a:br>
              <a:rPr lang="en-US" dirty="0" smtClean="0"/>
            </a:br>
            <a:r>
              <a:rPr lang="en-US" dirty="0" smtClean="0"/>
              <a:t>Compiler Optimization?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 typical program?</a:t>
            </a:r>
          </a:p>
          <a:p>
            <a:r>
              <a:rPr lang="en-US" sz="3200" dirty="0" smtClean="0"/>
              <a:t>For now, try a toy program: 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BubbleSort.c</a:t>
            </a:r>
            <a:endParaRPr lang="en-US" sz="3200" dirty="0" smtClean="0"/>
          </a:p>
          <a:p>
            <a:endParaRPr lang="en-US" sz="4000" dirty="0" smtClean="0"/>
          </a:p>
          <a:p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334933" y="1600200"/>
            <a:ext cx="4809067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#define ARRAY_SIZE 20000</a:t>
            </a:r>
          </a:p>
          <a:p>
            <a:pPr>
              <a:buNone/>
            </a:pPr>
            <a:r>
              <a:rPr lang="en-US" sz="2400" dirty="0" smtClean="0"/>
              <a:t>int main() {</a:t>
            </a:r>
          </a:p>
          <a:p>
            <a:pPr>
              <a:buNone/>
            </a:pPr>
            <a:r>
              <a:rPr lang="en-US" sz="2400" dirty="0" smtClean="0"/>
              <a:t>  int </a:t>
            </a:r>
            <a:r>
              <a:rPr lang="en-US" sz="2400" dirty="0" err="1" smtClean="0"/>
              <a:t>iarray[ARRAY_SIZE</a:t>
            </a:r>
            <a:r>
              <a:rPr lang="en-US" sz="2400" dirty="0" smtClean="0"/>
              <a:t>], </a:t>
            </a:r>
            <a:r>
              <a:rPr lang="en-US" sz="2400" dirty="0" err="1" smtClean="0"/>
              <a:t>x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dirty="0" smtClean="0"/>
              <a:t>, holder;	</a:t>
            </a:r>
          </a:p>
          <a:p>
            <a:pPr>
              <a:buNone/>
            </a:pPr>
            <a:r>
              <a:rPr lang="en-US" sz="2400" dirty="0" err="1" smtClean="0"/>
              <a:t>for(x</a:t>
            </a:r>
            <a:r>
              <a:rPr lang="en-US" sz="2400" dirty="0" smtClean="0"/>
              <a:t> = 0; </a:t>
            </a:r>
            <a:r>
              <a:rPr lang="en-US" sz="2400" dirty="0" err="1" smtClean="0"/>
              <a:t>x</a:t>
            </a:r>
            <a:r>
              <a:rPr lang="en-US" sz="2400" dirty="0" smtClean="0"/>
              <a:t> &lt; ARRAY_SIZE; </a:t>
            </a:r>
            <a:r>
              <a:rPr lang="en-US" sz="2400" dirty="0" err="1" smtClean="0"/>
              <a:t>x</a:t>
            </a:r>
            <a:r>
              <a:rPr lang="en-US" sz="2400" dirty="0" smtClean="0"/>
              <a:t>++)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for(y</a:t>
            </a:r>
            <a:r>
              <a:rPr lang="en-US" sz="2400" dirty="0" smtClean="0"/>
              <a:t> = 0; </a:t>
            </a:r>
            <a:r>
              <a:rPr lang="en-US" sz="2400" dirty="0" err="1" smtClean="0"/>
              <a:t>y</a:t>
            </a:r>
            <a:r>
              <a:rPr lang="en-US" sz="2400" dirty="0" smtClean="0"/>
              <a:t> &lt; ARRAY_SIZE-1; </a:t>
            </a:r>
            <a:r>
              <a:rPr lang="en-US" sz="2400" dirty="0" err="1" smtClean="0"/>
              <a:t>y</a:t>
            </a:r>
            <a:r>
              <a:rPr lang="en-US" sz="2400" dirty="0" smtClean="0"/>
              <a:t>++)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if(iarray[y</a:t>
            </a:r>
            <a:r>
              <a:rPr lang="en-US" sz="2400" dirty="0" smtClean="0"/>
              <a:t>] &gt; iarray[y+1]) {</a:t>
            </a:r>
          </a:p>
          <a:p>
            <a:pPr>
              <a:buNone/>
            </a:pPr>
            <a:r>
              <a:rPr lang="en-US" sz="2400" dirty="0" smtClean="0"/>
              <a:t>        holder = iarray[y+1];</a:t>
            </a:r>
          </a:p>
          <a:p>
            <a:pPr>
              <a:buNone/>
            </a:pPr>
            <a:r>
              <a:rPr lang="en-US" sz="2400" dirty="0" smtClean="0"/>
              <a:t>        iarray[y+1] = </a:t>
            </a:r>
            <a:r>
              <a:rPr lang="en-US" sz="2400" dirty="0" err="1" smtClean="0"/>
              <a:t>iarray[y</a:t>
            </a:r>
            <a:r>
              <a:rPr lang="en-US" sz="2400" dirty="0" smtClean="0"/>
              <a:t>];</a:t>
            </a:r>
          </a:p>
          <a:p>
            <a:pPr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iarray[y</a:t>
            </a:r>
            <a:r>
              <a:rPr lang="en-US" sz="2400" dirty="0" smtClean="0"/>
              <a:t>] = holder;</a:t>
            </a:r>
          </a:p>
          <a:p>
            <a:pPr>
              <a:buNone/>
            </a:pPr>
            <a:r>
              <a:rPr lang="en-US" sz="2400" dirty="0" smtClean="0"/>
              <a:t>      }</a:t>
            </a:r>
          </a:p>
          <a:p>
            <a:pPr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8E60-C294-6540-AE65-D7543650BB0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Unoptimized</a:t>
            </a:r>
            <a:r>
              <a:rPr lang="en-US" dirty="0" smtClean="0"/>
              <a:t> MIPS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734" y="1261540"/>
            <a:ext cx="2099734" cy="49868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$L3: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$2,80016($sp)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$3,$2,20000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bne</a:t>
            </a:r>
            <a:r>
              <a:rPr lang="en-US" sz="1400" dirty="0" smtClean="0"/>
              <a:t>     $3,$0,$L6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$L4</a:t>
            </a:r>
          </a:p>
          <a:p>
            <a:pPr>
              <a:buNone/>
            </a:pPr>
            <a:r>
              <a:rPr lang="en-US" sz="1400" dirty="0" smtClean="0"/>
              <a:t>$L6:</a:t>
            </a:r>
          </a:p>
          <a:p>
            <a:pPr>
              <a:buNone/>
            </a:pPr>
            <a:r>
              <a:rPr lang="en-US" sz="1400" dirty="0" smtClean="0"/>
              <a:t>        .set    </a:t>
            </a:r>
            <a:r>
              <a:rPr lang="en-US" sz="1400" dirty="0" err="1" smtClean="0"/>
              <a:t>noreorder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nop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.set    reorder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$0,80020($sp)</a:t>
            </a:r>
          </a:p>
          <a:p>
            <a:pPr>
              <a:buNone/>
            </a:pPr>
            <a:r>
              <a:rPr lang="en-US" sz="1400" dirty="0" smtClean="0"/>
              <a:t>$L7: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$3,$2,19999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bne</a:t>
            </a:r>
            <a:r>
              <a:rPr lang="en-US" sz="1400" dirty="0" smtClean="0"/>
              <a:t>     $3,$0,$L10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$L5</a:t>
            </a:r>
          </a:p>
          <a:p>
            <a:pPr>
              <a:buNone/>
            </a:pPr>
            <a:r>
              <a:rPr lang="en-US" sz="1400" dirty="0" smtClean="0"/>
              <a:t>$L10: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$2,80020($sp)</a:t>
            </a:r>
          </a:p>
          <a:p>
            <a:pPr>
              <a:buNone/>
            </a:pPr>
            <a:r>
              <a:rPr lang="en-US" sz="1400" dirty="0" smtClean="0"/>
              <a:t>        move    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$3,$sp,16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03A9-27C8-054B-B7FD-05B6C8D2BA7A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133599" y="1312341"/>
            <a:ext cx="20658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$4,80020($sp)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$3,$4,1</a:t>
            </a:r>
          </a:p>
          <a:p>
            <a:pPr>
              <a:buNone/>
            </a:pPr>
            <a:r>
              <a:rPr lang="en-US" sz="1400" dirty="0" smtClean="0"/>
              <a:t>        move    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$3,$4,2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$4,$sp,16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$2,0($2)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$3,0($3)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beq</a:t>
            </a:r>
            <a:r>
              <a:rPr lang="en-US" sz="1400" dirty="0" smtClean="0"/>
              <a:t>     $2,$0,$L9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$2,$3,1</a:t>
            </a:r>
          </a:p>
          <a:p>
            <a:pPr>
              <a:buNone/>
            </a:pPr>
            <a:r>
              <a:rPr lang="en-US" sz="1400" dirty="0" smtClean="0"/>
              <a:t>        move    $3,$2</a:t>
            </a:r>
          </a:p>
          <a:p>
            <a:pPr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$3,0($2)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$3,80024($sp 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3996265" y="1380074"/>
            <a:ext cx="21674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$2,$3,1</a:t>
            </a:r>
          </a:p>
          <a:p>
            <a:pPr>
              <a:buNone/>
            </a:pPr>
            <a:r>
              <a:rPr lang="en-US" sz="1400" dirty="0" smtClean="0"/>
              <a:t>        move    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$3,80020($sp)</a:t>
            </a:r>
          </a:p>
          <a:p>
            <a:pPr>
              <a:buNone/>
            </a:pPr>
            <a:r>
              <a:rPr lang="en-US" sz="1400" dirty="0" smtClean="0"/>
              <a:t>        move    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$3,$4,2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$4,$sp,16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$4,0($3)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$4,0($2)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$2,80020($sp)</a:t>
            </a:r>
          </a:p>
          <a:p>
            <a:pPr>
              <a:buNone/>
            </a:pPr>
            <a:r>
              <a:rPr lang="en-US" sz="1400" dirty="0" smtClean="0"/>
              <a:t>       move    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$3,80024($sp)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$3,0($2)</a:t>
            </a:r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417732" y="1227676"/>
            <a:ext cx="1964267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$L11:</a:t>
            </a:r>
          </a:p>
          <a:p>
            <a:pPr>
              <a:buNone/>
            </a:pPr>
            <a:r>
              <a:rPr lang="en-US" sz="1400" dirty="0" smtClean="0"/>
              <a:t>$L9: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$3,$2,1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$L7</a:t>
            </a:r>
          </a:p>
          <a:p>
            <a:pPr>
              <a:buNone/>
            </a:pPr>
            <a:r>
              <a:rPr lang="en-US" sz="1400" dirty="0" smtClean="0"/>
              <a:t>$L8:</a:t>
            </a:r>
          </a:p>
          <a:p>
            <a:pPr>
              <a:buNone/>
            </a:pPr>
            <a:r>
              <a:rPr lang="en-US" sz="1400" dirty="0" smtClean="0"/>
              <a:t>$L5: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$2,80016($sp)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$3,$2,1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$3,80016($sp)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$L3</a:t>
            </a:r>
          </a:p>
          <a:p>
            <a:pPr>
              <a:buNone/>
            </a:pPr>
            <a:r>
              <a:rPr lang="en-US" sz="1400" dirty="0" smtClean="0"/>
              <a:t>$L4:</a:t>
            </a:r>
          </a:p>
          <a:p>
            <a:pPr>
              <a:buNone/>
            </a:pPr>
            <a:r>
              <a:rPr lang="en-US" sz="1400" dirty="0" smtClean="0"/>
              <a:t>$L2: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li</a:t>
            </a:r>
            <a:r>
              <a:rPr lang="en-US" sz="1400" dirty="0" smtClean="0"/>
              <a:t>      $12,65536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ori</a:t>
            </a:r>
            <a:r>
              <a:rPr lang="en-US" sz="1400" dirty="0" smtClean="0"/>
              <a:t>     $12,$12,0x38b0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$13,$12,$sp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$sp,$sp,$12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-O2 optimized MIPS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734" y="1261540"/>
            <a:ext cx="2099734" cy="49868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err="1" smtClean="0"/>
              <a:t>li</a:t>
            </a:r>
            <a:r>
              <a:rPr lang="en-US" sz="1400" dirty="0" smtClean="0"/>
              <a:t>      $13,65536                       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ori</a:t>
            </a:r>
            <a:r>
              <a:rPr lang="en-US" sz="1400" dirty="0" smtClean="0"/>
              <a:t>     $13,$13,0x3890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$13,$13,$sp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$28,0($13)</a:t>
            </a:r>
          </a:p>
          <a:p>
            <a:pPr>
              <a:buNone/>
            </a:pPr>
            <a:r>
              <a:rPr lang="en-US" sz="1400" dirty="0" smtClean="0"/>
              <a:t>        move    $4,$0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$8,$sp,16</a:t>
            </a:r>
          </a:p>
          <a:p>
            <a:pPr>
              <a:buNone/>
            </a:pPr>
            <a:r>
              <a:rPr lang="en-US" sz="1400" dirty="0" smtClean="0"/>
              <a:t>$L6:</a:t>
            </a:r>
          </a:p>
          <a:p>
            <a:pPr>
              <a:buNone/>
            </a:pPr>
            <a:r>
              <a:rPr lang="en-US" sz="1400" dirty="0" smtClean="0"/>
              <a:t>        move    $3,$0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$9,$4,1</a:t>
            </a:r>
          </a:p>
          <a:p>
            <a:pPr>
              <a:buNone/>
            </a:pPr>
            <a:r>
              <a:rPr lang="en-US" sz="1400" dirty="0" smtClean="0"/>
              <a:t>        .p2align 3</a:t>
            </a:r>
          </a:p>
          <a:p>
            <a:pPr>
              <a:buNone/>
            </a:pPr>
            <a:r>
              <a:rPr lang="en-US" sz="1400" dirty="0" smtClean="0"/>
              <a:t>$L10: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$6,$8,$2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$7,$3,1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$2,$7,2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$5,$8,$2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$3,0($6)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$4,0($5)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AD62-C2A3-6744-8FF3-EE5B329ED098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133599" y="1312341"/>
            <a:ext cx="20658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$2,$4,$3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beq</a:t>
            </a:r>
            <a:r>
              <a:rPr lang="en-US" sz="1400" dirty="0" smtClean="0"/>
              <a:t>     $2,$0,$L9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$3,0($5)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$4,0($6)</a:t>
            </a:r>
          </a:p>
          <a:p>
            <a:pPr>
              <a:buNone/>
            </a:pPr>
            <a:r>
              <a:rPr lang="en-US" sz="1400" dirty="0" smtClean="0"/>
              <a:t>$L9:</a:t>
            </a:r>
          </a:p>
          <a:p>
            <a:pPr>
              <a:buNone/>
            </a:pPr>
            <a:r>
              <a:rPr lang="en-US" sz="1400" dirty="0" smtClean="0"/>
              <a:t>        move    $3,$7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$2,$3,19999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bne</a:t>
            </a:r>
            <a:r>
              <a:rPr lang="en-US" sz="1400" dirty="0" smtClean="0"/>
              <a:t>     $2,$0,$L10</a:t>
            </a:r>
          </a:p>
          <a:p>
            <a:pPr>
              <a:buNone/>
            </a:pPr>
            <a:r>
              <a:rPr lang="en-US" sz="1400" dirty="0" smtClean="0"/>
              <a:t>        move    $4,$9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$2,$4,20000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bne</a:t>
            </a:r>
            <a:r>
              <a:rPr lang="en-US" sz="1400" dirty="0" smtClean="0"/>
              <a:t>     $2,$0,$L6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li</a:t>
            </a:r>
            <a:r>
              <a:rPr lang="en-US" sz="1400" dirty="0" smtClean="0"/>
              <a:t>      $12,65536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ori</a:t>
            </a:r>
            <a:r>
              <a:rPr lang="en-US" sz="1400" dirty="0" smtClean="0"/>
              <a:t>     $12,$12,0x38a0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$13,$12,$sp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$sp,$sp,$12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$31</a:t>
            </a:r>
          </a:p>
          <a:p>
            <a:pPr>
              <a:buNone/>
            </a:pPr>
            <a:r>
              <a:rPr lang="en-US" sz="1400" dirty="0" smtClean="0"/>
              <a:t>      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Program: Summary</a:t>
            </a:r>
            <a:endParaRPr lang="en-US" dirty="0"/>
          </a:p>
        </p:txBody>
      </p:sp>
      <p:sp>
        <p:nvSpPr>
          <p:cNvPr id="2372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Compiler</a:t>
            </a:r>
            <a:r>
              <a:rPr lang="en-US" sz="2400" dirty="0" smtClean="0"/>
              <a:t> converts a single HLL file into a single assembly language file.</a:t>
            </a:r>
          </a:p>
          <a:p>
            <a:r>
              <a:rPr lang="en-US" sz="2400" b="1" dirty="0" smtClean="0"/>
              <a:t>Assembler</a:t>
            </a:r>
            <a:r>
              <a:rPr lang="en-US" sz="2400" dirty="0" smtClean="0"/>
              <a:t> removes </a:t>
            </a:r>
            <a:r>
              <a:rPr lang="en-US" sz="2400" dirty="0" err="1" smtClean="0"/>
              <a:t>pseudoinstructions</a:t>
            </a:r>
            <a:r>
              <a:rPr lang="en-US" sz="2400" dirty="0" smtClean="0"/>
              <a:t>, converts what it can to machine language, and creates a checklist for the linker (relocation table).  A </a:t>
            </a:r>
            <a:r>
              <a:rPr lang="en-US" sz="2400" b="1" dirty="0" smtClean="0">
                <a:latin typeface="Courier New"/>
                <a:cs typeface="Courier New"/>
              </a:rPr>
              <a:t>.</a:t>
            </a:r>
            <a:r>
              <a:rPr lang="en-US" sz="2400" b="1" dirty="0" err="1" smtClean="0">
                <a:latin typeface="Courier New"/>
                <a:cs typeface="Courier New"/>
              </a:rPr>
              <a:t>s</a:t>
            </a:r>
            <a:r>
              <a:rPr lang="en-US" sz="2400" b="1" dirty="0" smtClean="0"/>
              <a:t> </a:t>
            </a:r>
            <a:r>
              <a:rPr lang="en-US" sz="2400" dirty="0" smtClean="0"/>
              <a:t>file becomes a </a:t>
            </a:r>
            <a:r>
              <a:rPr lang="en-US" sz="2400" b="1" dirty="0" smtClean="0">
                <a:latin typeface="Courier New"/>
                <a:cs typeface="Courier New"/>
              </a:rPr>
              <a:t>.</a:t>
            </a:r>
            <a:r>
              <a:rPr lang="en-US" sz="2400" b="1" dirty="0" err="1" smtClean="0">
                <a:latin typeface="Courier New"/>
                <a:cs typeface="Courier New"/>
              </a:rPr>
              <a:t>o</a:t>
            </a:r>
            <a:r>
              <a:rPr lang="en-US" sz="2400" b="1" dirty="0" smtClean="0"/>
              <a:t> </a:t>
            </a:r>
            <a:r>
              <a:rPr lang="en-US" sz="2400" dirty="0" smtClean="0"/>
              <a:t>file.</a:t>
            </a:r>
          </a:p>
          <a:p>
            <a:pPr lvl="1"/>
            <a:r>
              <a:rPr lang="en-US" sz="2000" dirty="0" smtClean="0"/>
              <a:t>Does 2 passes to resolve addresses, handling internal forward references</a:t>
            </a:r>
          </a:p>
          <a:p>
            <a:r>
              <a:rPr lang="en-US" sz="2400" b="1" dirty="0" smtClean="0"/>
              <a:t>Linker</a:t>
            </a:r>
            <a:r>
              <a:rPr lang="en-US" sz="2400" dirty="0" smtClean="0"/>
              <a:t> combines several </a:t>
            </a:r>
            <a:r>
              <a:rPr lang="en-US" sz="2400" b="1" dirty="0" smtClean="0">
                <a:latin typeface="Courier New"/>
                <a:cs typeface="Courier New"/>
              </a:rPr>
              <a:t>.</a:t>
            </a:r>
            <a:r>
              <a:rPr lang="en-US" sz="2400" b="1" dirty="0" err="1" smtClean="0">
                <a:latin typeface="Courier New"/>
                <a:cs typeface="Courier New"/>
              </a:rPr>
              <a:t>o</a:t>
            </a:r>
            <a:r>
              <a:rPr lang="en-US" sz="2400" b="1" dirty="0" smtClean="0"/>
              <a:t> </a:t>
            </a:r>
            <a:r>
              <a:rPr lang="en-US" sz="2400" dirty="0" smtClean="0"/>
              <a:t>files and resolves absolute addresses.</a:t>
            </a:r>
          </a:p>
          <a:p>
            <a:pPr lvl="1"/>
            <a:r>
              <a:rPr lang="en-US" sz="2000" dirty="0" smtClean="0"/>
              <a:t>Enables separate compilation, libraries that need not be compiled, and resolves remaining addresses</a:t>
            </a:r>
          </a:p>
          <a:p>
            <a:r>
              <a:rPr lang="en-US" sz="2400" b="1" dirty="0" smtClean="0"/>
              <a:t>Loader</a:t>
            </a:r>
            <a:r>
              <a:rPr lang="en-US" sz="2400" dirty="0" smtClean="0"/>
              <a:t> loads executable into memory and begins execution.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Running a Program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Translation vs. Interpretation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Floating Point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Program: Summary</a:t>
            </a:r>
            <a:endParaRPr lang="en-US" dirty="0"/>
          </a:p>
        </p:txBody>
      </p:sp>
      <p:sp>
        <p:nvSpPr>
          <p:cNvPr id="2374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Stored </a:t>
            </a:r>
            <a:r>
              <a:rPr lang="en-US" dirty="0" smtClean="0"/>
              <a:t>Program concept is very powerful.  It means that instructions </a:t>
            </a:r>
            <a:r>
              <a:rPr lang="en-US" dirty="0" smtClean="0"/>
              <a:t>can be treated just like data.  </a:t>
            </a:r>
            <a:r>
              <a:rPr lang="en-US" dirty="0" smtClean="0"/>
              <a:t>Therefore we can use programs to manipulate other programs! </a:t>
            </a:r>
            <a:endParaRPr lang="en-US" dirty="0" smtClean="0"/>
          </a:p>
          <a:p>
            <a:pPr lvl="1"/>
            <a:r>
              <a:rPr lang="en-US" dirty="0" smtClean="0"/>
              <a:t>Enables the </a:t>
            </a:r>
            <a:r>
              <a:rPr lang="en-US" smtClean="0"/>
              <a:t>software pipeline we’ve just seen.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Running a Program</a:t>
            </a:r>
          </a:p>
          <a:p>
            <a:r>
              <a:rPr lang="en-US" b="1" dirty="0" smtClean="0"/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Translation vs. Interpretation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Floating Point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4168" cy="4525963"/>
          </a:xfrm>
        </p:spPr>
        <p:txBody>
          <a:bodyPr/>
          <a:lstStyle/>
          <a:p>
            <a:r>
              <a:rPr lang="en-US" dirty="0" smtClean="0"/>
              <a:t>Project 1 posted.</a:t>
            </a:r>
          </a:p>
          <a:p>
            <a:pPr lvl="1"/>
            <a:r>
              <a:rPr lang="en-US" dirty="0" smtClean="0"/>
              <a:t>Due Sunday at midnight.</a:t>
            </a:r>
          </a:p>
          <a:p>
            <a:r>
              <a:rPr lang="en-US" dirty="0" smtClean="0"/>
              <a:t>Midterm, Friday 7/15.</a:t>
            </a:r>
          </a:p>
          <a:p>
            <a:pPr lvl="1"/>
            <a:r>
              <a:rPr lang="en-US" dirty="0" smtClean="0"/>
              <a:t>Time and Location still TBD, will keep you updated</a:t>
            </a:r>
          </a:p>
          <a:p>
            <a:pPr lvl="1"/>
            <a:r>
              <a:rPr lang="en-US" dirty="0" smtClean="0"/>
              <a:t>Closed book. We will supply you with a green sheet.</a:t>
            </a:r>
          </a:p>
          <a:p>
            <a:pPr lvl="1"/>
            <a:r>
              <a:rPr lang="en-US" dirty="0" smtClean="0"/>
              <a:t>You can bring a one-sided, </a:t>
            </a:r>
            <a:r>
              <a:rPr lang="en-US" i="1" dirty="0" smtClean="0"/>
              <a:t>handwritten</a:t>
            </a:r>
            <a:r>
              <a:rPr lang="en-US" dirty="0" smtClean="0"/>
              <a:t> </a:t>
            </a:r>
            <a:r>
              <a:rPr lang="en-US" dirty="0" err="1" smtClean="0"/>
              <a:t>cheatsheet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3 hours long.</a:t>
            </a:r>
            <a:endParaRPr lang="en-US" dirty="0" smtClean="0"/>
          </a:p>
          <a:p>
            <a:r>
              <a:rPr lang="en-US" dirty="0" smtClean="0"/>
              <a:t>Review Session next Monday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Running a Program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/>
              <a:t>Translation vs. Interpretation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Floating Point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Translation vs. Interpretation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How do we run a program written in a source language?</a:t>
            </a:r>
          </a:p>
          <a:p>
            <a:pPr lvl="1" eaLnBrk="1" hangingPunct="1"/>
            <a:r>
              <a:rPr lang="en-US" dirty="0" err="1" smtClean="0">
                <a:solidFill>
                  <a:schemeClr val="accent2"/>
                </a:solidFill>
                <a:latin typeface="+mj-lt"/>
                <a:ea typeface="ＭＳ Ｐゴシック" pitchFamily="34" charset="-128"/>
              </a:rPr>
              <a:t>Interpretion</a:t>
            </a:r>
            <a:r>
              <a:rPr lang="en-US" dirty="0" smtClean="0">
                <a:latin typeface="+mj-lt"/>
                <a:ea typeface="ＭＳ Ｐゴシック" pitchFamily="34" charset="-128"/>
              </a:rPr>
              <a:t>: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Directly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execute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a program in the source language</a:t>
            </a:r>
          </a:p>
          <a:p>
            <a:pPr lvl="1" eaLnBrk="1" hangingPunct="1"/>
            <a:r>
              <a:rPr lang="en-US" dirty="0" smtClean="0">
                <a:solidFill>
                  <a:schemeClr val="accent1"/>
                </a:solidFill>
                <a:latin typeface="+mj-lt"/>
                <a:ea typeface="ＭＳ Ｐゴシック" pitchFamily="34" charset="-128"/>
              </a:rPr>
              <a:t>Translation</a:t>
            </a:r>
            <a:r>
              <a:rPr lang="en-US" dirty="0" smtClean="0">
                <a:latin typeface="+mj-lt"/>
                <a:ea typeface="ＭＳ Ｐゴシック" pitchFamily="34" charset="-128"/>
              </a:rPr>
              <a:t>: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Converts a program from the source language to an equivalent program in another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language.</a:t>
            </a:r>
          </a:p>
          <a:p>
            <a:r>
              <a:rPr lang="en-US" dirty="0" smtClean="0">
                <a:latin typeface="+mj-lt"/>
                <a:ea typeface="ＭＳ Ｐゴシック" pitchFamily="34" charset="-128"/>
              </a:rPr>
              <a:t>Translation is what we’ve seen so far – Start out in high level language, convert to machine language.</a:t>
            </a:r>
          </a:p>
          <a:p>
            <a:pPr lvl="1"/>
            <a:r>
              <a:rPr lang="en-US" dirty="0" smtClean="0">
                <a:latin typeface="+mj-lt"/>
                <a:ea typeface="ＭＳ Ｐゴシック" pitchFamily="34" charset="-128"/>
              </a:rPr>
              <a:t>Not all translation is necessarily from HLL to machine code. We’ll see an example later…</a:t>
            </a:r>
            <a:endParaRPr lang="en-US" dirty="0" smtClean="0"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DD10-44A5-6D41-B196-3513626380E4}" type="slidenum">
              <a:rPr lang="zh-TW" altLang="en-US"/>
              <a:pPr/>
              <a:t>25</a:t>
            </a:fld>
            <a:endParaRPr lang="en-US" altLang="zh-TW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What’s an Interpreter?</a:t>
            </a:r>
            <a:endParaRPr lang="en-US" altLang="zh-TW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366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2800" dirty="0" smtClean="0"/>
              <a:t>It reads and executes s</a:t>
            </a:r>
            <a:r>
              <a:rPr lang="en-US" sz="2800" dirty="0" smtClean="0"/>
              <a:t>ource statements executed </a:t>
            </a:r>
            <a:r>
              <a:rPr lang="en-US" altLang="zh-TW" sz="2800" dirty="0" smtClean="0"/>
              <a:t>one at a time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 smtClean="0"/>
              <a:t>No linking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 smtClean="0"/>
              <a:t>No machine code generation, so more portable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Start executing quicker, but run much more slowly than compiled code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Performing </a:t>
            </a:r>
            <a:r>
              <a:rPr lang="en-US" altLang="zh-TW" sz="2800" dirty="0"/>
              <a:t>the actions straight from the</a:t>
            </a:r>
            <a:r>
              <a:rPr lang="en-US" altLang="zh-TW" sz="2800" dirty="0" smtClean="0"/>
              <a:t> text </a:t>
            </a:r>
            <a:r>
              <a:rPr lang="en-US" altLang="zh-TW" sz="2800" dirty="0"/>
              <a:t>allows better error checking and reporting to be </a:t>
            </a:r>
            <a:r>
              <a:rPr lang="en-US" altLang="zh-TW" sz="2800" dirty="0" smtClean="0"/>
              <a:t>done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The interpreter stays around during execution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 smtClean="0"/>
              <a:t>Unlike compiler, some work is done </a:t>
            </a:r>
            <a:r>
              <a:rPr lang="en-US" altLang="zh-TW" sz="2400" i="1" dirty="0" smtClean="0">
                <a:solidFill>
                  <a:srgbClr val="0000FF"/>
                </a:solidFill>
              </a:rPr>
              <a:t>after </a:t>
            </a:r>
            <a:r>
              <a:rPr lang="en-US" altLang="zh-TW" sz="2400" dirty="0" smtClean="0"/>
              <a:t>program starts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Writing an interpreter is much less work than writing a compiler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27AA-D156-CD48-9083-B8BCAC64B933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5D4CE5D1-ED63-4F4E-8F43-474FC9603815}" type="slidenum">
              <a:rPr lang="en-US"/>
              <a:pPr/>
              <a:t>26</a:t>
            </a:fld>
            <a:endParaRPr lang="en-US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9148" y="675900"/>
            <a:ext cx="7772400" cy="860425"/>
          </a:xfrm>
        </p:spPr>
        <p:txBody>
          <a:bodyPr>
            <a:normAutofit fontScale="90000"/>
          </a:bodyPr>
          <a:lstStyle/>
          <a:p>
            <a:r>
              <a:rPr lang="en-US" dirty="0"/>
              <a:t>Interpreted Languages:</a:t>
            </a:r>
            <a:br>
              <a:rPr lang="en-US" dirty="0"/>
            </a:br>
            <a:r>
              <a:rPr lang="en-US" dirty="0"/>
              <a:t>Edit-Run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00144" y="1410711"/>
            <a:ext cx="3057525" cy="533400"/>
            <a:chOff x="480" y="672"/>
            <a:chExt cx="4416" cy="336"/>
          </a:xfrm>
        </p:grpSpPr>
        <p:sp>
          <p:nvSpPr>
            <p:cNvPr id="331780" name="Line 4"/>
            <p:cNvSpPr>
              <a:spLocks noChangeShapeType="1"/>
            </p:cNvSpPr>
            <p:nvPr/>
          </p:nvSpPr>
          <p:spPr bwMode="auto">
            <a:xfrm>
              <a:off x="4416" y="672"/>
              <a:ext cx="48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1" name="Line 5"/>
            <p:cNvSpPr>
              <a:spLocks noChangeShapeType="1"/>
            </p:cNvSpPr>
            <p:nvPr/>
          </p:nvSpPr>
          <p:spPr bwMode="auto">
            <a:xfrm>
              <a:off x="4896" y="672"/>
              <a:ext cx="0" cy="33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2" name="Line 6"/>
            <p:cNvSpPr>
              <a:spLocks noChangeShapeType="1"/>
            </p:cNvSpPr>
            <p:nvPr/>
          </p:nvSpPr>
          <p:spPr bwMode="auto">
            <a:xfrm flipH="1">
              <a:off x="480" y="1008"/>
              <a:ext cx="441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3" name="Line 7"/>
            <p:cNvSpPr>
              <a:spLocks noChangeShapeType="1"/>
            </p:cNvSpPr>
            <p:nvPr/>
          </p:nvSpPr>
          <p:spPr bwMode="auto">
            <a:xfrm flipV="1">
              <a:off x="480" y="672"/>
              <a:ext cx="0" cy="33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4" name="Line 8"/>
            <p:cNvSpPr>
              <a:spLocks noChangeShapeType="1"/>
            </p:cNvSpPr>
            <p:nvPr/>
          </p:nvSpPr>
          <p:spPr bwMode="auto">
            <a:xfrm>
              <a:off x="480" y="672"/>
              <a:ext cx="259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1813" name="Text Box 37"/>
          <p:cNvSpPr txBox="1">
            <a:spLocks noChangeArrowheads="1"/>
          </p:cNvSpPr>
          <p:nvPr/>
        </p:nvSpPr>
        <p:spPr bwMode="auto">
          <a:xfrm>
            <a:off x="2491019" y="2857789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 Narrow" charset="0"/>
              </a:rPr>
              <a:t>Editor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31814" name="Line 38"/>
          <p:cNvSpPr>
            <a:spLocks noChangeShapeType="1"/>
          </p:cNvSpPr>
          <p:nvPr/>
        </p:nvSpPr>
        <p:spPr bwMode="auto">
          <a:xfrm>
            <a:off x="2521181" y="3314989"/>
            <a:ext cx="96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815" name="Text Box 39"/>
          <p:cNvSpPr txBox="1">
            <a:spLocks noChangeArrowheads="1"/>
          </p:cNvSpPr>
          <p:nvPr/>
        </p:nvSpPr>
        <p:spPr bwMode="auto">
          <a:xfrm>
            <a:off x="3481619" y="2857789"/>
            <a:ext cx="1143000" cy="850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 Narrow" charset="0"/>
              </a:rPr>
              <a:t>Source</a:t>
            </a:r>
          </a:p>
          <a:p>
            <a:pPr algn="ctr"/>
            <a:r>
              <a:rPr lang="en-US">
                <a:latin typeface="Arial Narrow" charset="0"/>
              </a:rPr>
              <a:t>code</a:t>
            </a:r>
            <a:endParaRPr lang="en-US"/>
          </a:p>
        </p:txBody>
      </p:sp>
      <p:sp>
        <p:nvSpPr>
          <p:cNvPr id="331816" name="Text Box 40"/>
          <p:cNvSpPr txBox="1">
            <a:spLocks noChangeArrowheads="1"/>
          </p:cNvSpPr>
          <p:nvPr/>
        </p:nvSpPr>
        <p:spPr bwMode="auto">
          <a:xfrm>
            <a:off x="4688119" y="2857789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 Narrow" charset="0"/>
              </a:rPr>
              <a:t>Interpreter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31817" name="Line 41"/>
          <p:cNvSpPr>
            <a:spLocks noChangeShapeType="1"/>
          </p:cNvSpPr>
          <p:nvPr/>
        </p:nvSpPr>
        <p:spPr bwMode="auto">
          <a:xfrm>
            <a:off x="4624619" y="3314989"/>
            <a:ext cx="134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818" name="Text Box 42"/>
          <p:cNvSpPr txBox="1">
            <a:spLocks noChangeArrowheads="1"/>
          </p:cNvSpPr>
          <p:nvPr/>
        </p:nvSpPr>
        <p:spPr bwMode="auto">
          <a:xfrm>
            <a:off x="5932719" y="2946689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ym typeface="Wingdings" charset="2"/>
              </a:rPr>
              <a:t>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645D-6ACE-524E-9C3D-3D6DF5898C89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>
            <a:normAutofit fontScale="90000"/>
          </a:bodyPr>
          <a:lstStyle/>
          <a:p>
            <a:r>
              <a:rPr lang="en-US" dirty="0" smtClean="0">
                <a:latin typeface="Arial" charset="0"/>
              </a:rPr>
              <a:t>(Machine code) Compilation </a:t>
            </a:r>
            <a:r>
              <a:rPr lang="en-US" dirty="0" smtClean="0">
                <a:latin typeface="Arial" charset="0"/>
              </a:rPr>
              <a:t>vs</a:t>
            </a:r>
            <a:r>
              <a:rPr lang="en-US" dirty="0" smtClean="0">
                <a:latin typeface="Arial" charset="0"/>
              </a:rPr>
              <a:t>. </a:t>
            </a:r>
            <a:r>
              <a:rPr lang="en-US" dirty="0" smtClean="0">
                <a:latin typeface="Arial" charset="0"/>
              </a:rPr>
              <a:t>Interpretation Advantages</a:t>
            </a:r>
            <a:endParaRPr lang="en-US" dirty="0"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 lIns="90488" tIns="44450" rIns="90488" bIns="44450"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Compilation: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Faster </a:t>
            </a:r>
            <a:r>
              <a:rPr lang="en-US" dirty="0"/>
              <a:t>Execution</a:t>
            </a:r>
          </a:p>
          <a:p>
            <a:r>
              <a:rPr lang="en-US" dirty="0"/>
              <a:t>Single file to execute</a:t>
            </a:r>
          </a:p>
          <a:p>
            <a:r>
              <a:rPr lang="en-US" dirty="0"/>
              <a:t>Compiler can do better diagnosis of syntax and semantic errors, since it has more info than an interpreter (Interpreter only sees one line at a time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find syntax errors </a:t>
            </a:r>
            <a:r>
              <a:rPr lang="en-US" i="1" dirty="0" smtClean="0">
                <a:solidFill>
                  <a:srgbClr val="3366FF"/>
                </a:solidFill>
              </a:rPr>
              <a:t>before </a:t>
            </a:r>
            <a:r>
              <a:rPr lang="en-US" dirty="0" smtClean="0"/>
              <a:t>run program</a:t>
            </a:r>
          </a:p>
          <a:p>
            <a:r>
              <a:rPr lang="en-US" dirty="0"/>
              <a:t>Compiler can optimize code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Interpretation: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Easier to debug program</a:t>
            </a:r>
          </a:p>
          <a:p>
            <a:r>
              <a:rPr lang="en-US" dirty="0" smtClean="0"/>
              <a:t>Faster development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E957-B785-F14D-88EB-12AD484ACEE7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>
            <a:normAutofit fontScale="90000"/>
          </a:bodyPr>
          <a:lstStyle/>
          <a:p>
            <a:r>
              <a:rPr lang="en-US" dirty="0" smtClean="0">
                <a:latin typeface="Arial" charset="0"/>
              </a:rPr>
              <a:t>(Machine code) </a:t>
            </a:r>
            <a:r>
              <a:rPr lang="en-US" dirty="0" smtClean="0">
                <a:latin typeface="Arial" charset="0"/>
              </a:rPr>
              <a:t>Compilation vs</a:t>
            </a:r>
            <a:r>
              <a:rPr lang="en-US" dirty="0" smtClean="0">
                <a:latin typeface="Arial" charset="0"/>
              </a:rPr>
              <a:t>. Interpretation </a:t>
            </a:r>
            <a:r>
              <a:rPr lang="en-US" dirty="0" smtClean="0">
                <a:latin typeface="Arial" charset="0"/>
              </a:rPr>
              <a:t>Advantages</a:t>
            </a:r>
            <a:endParaRPr lang="en-US" dirty="0"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 lIns="90488" tIns="44450" rIns="90488" bIns="44450"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  <a:latin typeface="Arial" charset="0"/>
              </a:rPr>
              <a:t>Compilation: </a:t>
            </a: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Harder </a:t>
            </a:r>
            <a:r>
              <a:rPr lang="en-US" dirty="0"/>
              <a:t>to </a:t>
            </a:r>
            <a:r>
              <a:rPr lang="en-US" dirty="0" smtClean="0"/>
              <a:t>debug program</a:t>
            </a:r>
          </a:p>
          <a:p>
            <a:r>
              <a:rPr lang="en-US" dirty="0"/>
              <a:t>Takes longer to change source code, </a:t>
            </a:r>
            <a:r>
              <a:rPr lang="en-US" dirty="0" smtClean="0"/>
              <a:t>recompile, </a:t>
            </a:r>
            <a:r>
              <a:rPr lang="en-US" dirty="0"/>
              <a:t>and </a:t>
            </a:r>
            <a:r>
              <a:rPr lang="en-US" dirty="0" err="1"/>
              <a:t>relink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  <a:latin typeface="Arial" charset="0"/>
              </a:rPr>
              <a:t>Interpretation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:</a:t>
            </a:r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 smtClean="0"/>
              <a:t>Slower execution times</a:t>
            </a:r>
          </a:p>
          <a:p>
            <a:r>
              <a:rPr lang="en-US" dirty="0" smtClean="0"/>
              <a:t>No optimization</a:t>
            </a:r>
          </a:p>
          <a:p>
            <a:r>
              <a:rPr lang="en-US" dirty="0" smtClean="0"/>
              <a:t>Need all of source code available</a:t>
            </a:r>
          </a:p>
          <a:p>
            <a:r>
              <a:rPr lang="en-US" dirty="0" smtClean="0"/>
              <a:t>Source code larger than executable for large systems</a:t>
            </a:r>
          </a:p>
          <a:p>
            <a:r>
              <a:rPr lang="en-US" dirty="0" smtClean="0"/>
              <a:t>Interpreter must remain installed while the program is interpreted</a:t>
            </a:r>
          </a:p>
          <a:p>
            <a:pPr>
              <a:buNone/>
            </a:pPr>
            <a:r>
              <a:rPr lang="en-US" dirty="0" smtClean="0">
                <a:latin typeface="Arial" charset="0"/>
              </a:rPr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D001-CE57-0646-B320-1A8385A1A7C7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FC0BDD8D-5584-FE4C-B6F6-E78594E02787}" type="slidenum">
              <a:rPr lang="en-US"/>
              <a:pPr/>
              <a:t>29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Java’s Hybrid Approach:</a:t>
            </a:r>
            <a:br>
              <a:rPr lang="en-US" dirty="0"/>
            </a:br>
            <a:r>
              <a:rPr lang="en-US" dirty="0"/>
              <a:t>Compiler + Interpreter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55800"/>
            <a:ext cx="6916737" cy="43719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Java compiler converts Java source code into instructions for the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dirty="0" smtClean="0">
                <a:solidFill>
                  <a:srgbClr val="3366FF"/>
                </a:solidFill>
              </a:rPr>
              <a:t>Java </a:t>
            </a:r>
            <a:r>
              <a:rPr lang="en-US" i="1" dirty="0">
                <a:solidFill>
                  <a:srgbClr val="3366FF"/>
                </a:solidFill>
              </a:rPr>
              <a:t>Virtual </a:t>
            </a:r>
            <a:r>
              <a:rPr lang="en-US" i="1" dirty="0" smtClean="0">
                <a:solidFill>
                  <a:srgbClr val="3366FF"/>
                </a:solidFill>
              </a:rPr>
              <a:t>Machine (JVM)</a:t>
            </a:r>
          </a:p>
          <a:p>
            <a:pPr>
              <a:spcBef>
                <a:spcPct val="50000"/>
              </a:spcBef>
            </a:pPr>
            <a:r>
              <a:rPr lang="en-US" dirty="0"/>
              <a:t>These instructions, called </a:t>
            </a:r>
            <a:r>
              <a:rPr lang="en-US" i="1" dirty="0" err="1">
                <a:solidFill>
                  <a:srgbClr val="3366FF"/>
                </a:solidFill>
              </a:rPr>
              <a:t>bytecodes</a:t>
            </a:r>
            <a:r>
              <a:rPr lang="en-US" dirty="0"/>
              <a:t>, are</a:t>
            </a:r>
            <a:r>
              <a:rPr lang="en-US" dirty="0" smtClean="0"/>
              <a:t> same </a:t>
            </a:r>
            <a:r>
              <a:rPr lang="en-US" dirty="0"/>
              <a:t>for any computer /</a:t>
            </a:r>
            <a:r>
              <a:rPr lang="en-US" dirty="0" smtClean="0"/>
              <a:t> OS</a:t>
            </a:r>
          </a:p>
          <a:p>
            <a:pPr>
              <a:spcBef>
                <a:spcPct val="50000"/>
              </a:spcBef>
            </a:pPr>
            <a:r>
              <a:rPr lang="en-US" dirty="0"/>
              <a:t>A CPU-specific Java interpreter interprets </a:t>
            </a:r>
            <a:r>
              <a:rPr lang="en-US" dirty="0" err="1"/>
              <a:t>bytecodes</a:t>
            </a:r>
            <a:r>
              <a:rPr lang="en-US" dirty="0"/>
              <a:t> on a particular </a:t>
            </a:r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9C42-40BD-7C4A-BDCD-501DBB4AE808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Steps to </a:t>
            </a:r>
            <a:r>
              <a:rPr lang="en-US" sz="3600" dirty="0" smtClean="0"/>
              <a:t>Running</a:t>
            </a:r>
            <a:r>
              <a:rPr lang="en-US" sz="3600" dirty="0" smtClean="0"/>
              <a:t> </a:t>
            </a:r>
            <a:r>
              <a:rPr lang="en-US" sz="3600" dirty="0" smtClean="0"/>
              <a:t>a </a:t>
            </a:r>
            <a:r>
              <a:rPr lang="en-US" sz="3600" dirty="0" smtClean="0"/>
              <a:t>Program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601691" y="3801687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ctangle 4"/>
          <p:cNvSpPr/>
          <p:nvPr/>
        </p:nvSpPr>
        <p:spPr>
          <a:xfrm>
            <a:off x="2327565" y="3782291"/>
            <a:ext cx="4438996" cy="623454"/>
          </a:xfrm>
          <a:prstGeom prst="rect">
            <a:avLst/>
          </a:prstGeom>
          <a:noFill/>
          <a:ln w="50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EB9B56D6-67F7-0A48-9333-39C178E86610}" type="slidenum">
              <a:rPr lang="en-US"/>
              <a:pPr/>
              <a:t>30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Java’s Compiler + Interpreter</a:t>
            </a:r>
          </a:p>
        </p:txBody>
      </p:sp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0" y="2028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8774" name="Line 6"/>
          <p:cNvSpPr>
            <a:spLocks noChangeShapeType="1"/>
          </p:cNvSpPr>
          <p:nvPr/>
        </p:nvSpPr>
        <p:spPr bwMode="auto">
          <a:xfrm flipH="1">
            <a:off x="3387725" y="5024438"/>
            <a:ext cx="29051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775" name="Text Box 7"/>
          <p:cNvSpPr txBox="1">
            <a:spLocks noChangeArrowheads="1"/>
          </p:cNvSpPr>
          <p:nvPr/>
        </p:nvSpPr>
        <p:spPr bwMode="auto">
          <a:xfrm>
            <a:off x="2398713" y="2043113"/>
            <a:ext cx="1000125" cy="330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solidFill>
                  <a:srgbClr val="000080"/>
                </a:solidFill>
                <a:latin typeface="Arial Narrow" charset="0"/>
              </a:rPr>
              <a:t>Editor</a:t>
            </a:r>
            <a:endParaRPr lang="en-US" sz="1800"/>
          </a:p>
        </p:txBody>
      </p:sp>
      <p:sp>
        <p:nvSpPr>
          <p:cNvPr id="288776" name="Text Box 8"/>
          <p:cNvSpPr txBox="1">
            <a:spLocks noChangeArrowheads="1"/>
          </p:cNvSpPr>
          <p:nvPr/>
        </p:nvSpPr>
        <p:spPr bwMode="auto">
          <a:xfrm>
            <a:off x="2611438" y="2359025"/>
            <a:ext cx="71913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3200">
                <a:latin typeface="Wingdings" charset="2"/>
              </a:rPr>
              <a:t>:</a:t>
            </a:r>
            <a:endParaRPr lang="en-US" sz="3200"/>
          </a:p>
        </p:txBody>
      </p:sp>
      <p:sp>
        <p:nvSpPr>
          <p:cNvPr id="288777" name="Text Box 9"/>
          <p:cNvSpPr txBox="1">
            <a:spLocks noChangeArrowheads="1"/>
          </p:cNvSpPr>
          <p:nvPr/>
        </p:nvSpPr>
        <p:spPr bwMode="auto">
          <a:xfrm>
            <a:off x="2112963" y="2722563"/>
            <a:ext cx="50323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3200">
                <a:latin typeface="Wingdings" charset="2"/>
              </a:rPr>
              <a:t>7</a:t>
            </a:r>
            <a:endParaRPr lang="en-US" sz="3200"/>
          </a:p>
        </p:txBody>
      </p:sp>
      <p:sp>
        <p:nvSpPr>
          <p:cNvPr id="288778" name="Text Box 10"/>
          <p:cNvSpPr txBox="1">
            <a:spLocks noChangeArrowheads="1"/>
          </p:cNvSpPr>
          <p:nvPr/>
        </p:nvSpPr>
        <p:spPr bwMode="auto">
          <a:xfrm>
            <a:off x="2117725" y="3394075"/>
            <a:ext cx="4873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3200">
                <a:latin typeface="Wingdings" charset="2"/>
              </a:rPr>
              <a:t>K</a:t>
            </a:r>
            <a:endParaRPr lang="en-US" sz="3200"/>
          </a:p>
        </p:txBody>
      </p:sp>
      <p:sp>
        <p:nvSpPr>
          <p:cNvPr id="288779" name="Text Box 11"/>
          <p:cNvSpPr txBox="1">
            <a:spLocks noChangeArrowheads="1"/>
          </p:cNvSpPr>
          <p:nvPr/>
        </p:nvSpPr>
        <p:spPr bwMode="auto">
          <a:xfrm>
            <a:off x="3346450" y="3333750"/>
            <a:ext cx="1193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Arial" charset="0"/>
              </a:rPr>
              <a:t>Hello.java</a:t>
            </a:r>
            <a:endParaRPr lang="en-US" sz="1600"/>
          </a:p>
        </p:txBody>
      </p:sp>
      <p:sp>
        <p:nvSpPr>
          <p:cNvPr id="288780" name="Text Box 12"/>
          <p:cNvSpPr txBox="1">
            <a:spLocks noChangeArrowheads="1"/>
          </p:cNvSpPr>
          <p:nvPr/>
        </p:nvSpPr>
        <p:spPr bwMode="auto">
          <a:xfrm>
            <a:off x="3679825" y="2825750"/>
            <a:ext cx="4429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3200">
                <a:latin typeface="Wingdings" charset="2"/>
                <a:sym typeface="Wingdings" charset="2"/>
              </a:rPr>
              <a:t></a:t>
            </a:r>
            <a:endParaRPr lang="en-US" sz="3200"/>
          </a:p>
        </p:txBody>
      </p:sp>
      <p:sp>
        <p:nvSpPr>
          <p:cNvPr id="288781" name="Freeform 13"/>
          <p:cNvSpPr>
            <a:spLocks/>
          </p:cNvSpPr>
          <p:nvPr/>
        </p:nvSpPr>
        <p:spPr bwMode="auto">
          <a:xfrm flipV="1">
            <a:off x="4368800" y="2609850"/>
            <a:ext cx="439738" cy="584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23" y="0"/>
              </a:cxn>
              <a:cxn ang="0">
                <a:pos x="6085" y="19907"/>
              </a:cxn>
              <a:cxn ang="0">
                <a:pos x="19944" y="19987"/>
              </a:cxn>
            </a:cxnLst>
            <a:rect l="0" t="0" r="r" b="b"/>
            <a:pathLst>
              <a:path w="20000" h="20000">
                <a:moveTo>
                  <a:pt x="0" y="0"/>
                </a:moveTo>
                <a:lnTo>
                  <a:pt x="6423" y="0"/>
                </a:lnTo>
                <a:lnTo>
                  <a:pt x="6085" y="19907"/>
                </a:lnTo>
                <a:lnTo>
                  <a:pt x="19944" y="19987"/>
                </a:lnTo>
              </a:path>
            </a:pathLst>
          </a:custGeom>
          <a:noFill/>
          <a:ln w="6350" cap="flat" cmpd="sng">
            <a:solidFill>
              <a:srgbClr val="000000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782" name="Freeform 14"/>
          <p:cNvSpPr>
            <a:spLocks/>
          </p:cNvSpPr>
          <p:nvPr/>
        </p:nvSpPr>
        <p:spPr bwMode="auto">
          <a:xfrm>
            <a:off x="5280025" y="2643188"/>
            <a:ext cx="363538" cy="579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23" y="0"/>
              </a:cxn>
              <a:cxn ang="0">
                <a:pos x="6085" y="19907"/>
              </a:cxn>
              <a:cxn ang="0">
                <a:pos x="19944" y="19987"/>
              </a:cxn>
            </a:cxnLst>
            <a:rect l="0" t="0" r="r" b="b"/>
            <a:pathLst>
              <a:path w="20000" h="20000">
                <a:moveTo>
                  <a:pt x="0" y="0"/>
                </a:moveTo>
                <a:lnTo>
                  <a:pt x="6423" y="0"/>
                </a:lnTo>
                <a:lnTo>
                  <a:pt x="6085" y="19907"/>
                </a:lnTo>
                <a:lnTo>
                  <a:pt x="19944" y="19987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783" name="Text Box 15"/>
          <p:cNvSpPr txBox="1">
            <a:spLocks noChangeArrowheads="1"/>
          </p:cNvSpPr>
          <p:nvPr/>
        </p:nvSpPr>
        <p:spPr bwMode="auto">
          <a:xfrm>
            <a:off x="4468813" y="2043113"/>
            <a:ext cx="1042987" cy="33178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solidFill>
                  <a:srgbClr val="000080"/>
                </a:solidFill>
                <a:latin typeface="Arial Narrow" charset="0"/>
              </a:rPr>
              <a:t>Compiler</a:t>
            </a:r>
            <a:endParaRPr lang="en-US" sz="1800"/>
          </a:p>
        </p:txBody>
      </p:sp>
      <p:sp>
        <p:nvSpPr>
          <p:cNvPr id="288784" name="Text Box 16"/>
          <p:cNvSpPr txBox="1">
            <a:spLocks noChangeArrowheads="1"/>
          </p:cNvSpPr>
          <p:nvPr/>
        </p:nvSpPr>
        <p:spPr bwMode="auto">
          <a:xfrm>
            <a:off x="4760913" y="2359025"/>
            <a:ext cx="4572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3200">
                <a:latin typeface="Wingdings" charset="2"/>
              </a:rPr>
              <a:t>:</a:t>
            </a:r>
            <a:endParaRPr lang="en-US" sz="3200"/>
          </a:p>
        </p:txBody>
      </p:sp>
      <p:sp>
        <p:nvSpPr>
          <p:cNvPr id="288785" name="Text Box 17"/>
          <p:cNvSpPr txBox="1">
            <a:spLocks noChangeArrowheads="1"/>
          </p:cNvSpPr>
          <p:nvPr/>
        </p:nvSpPr>
        <p:spPr bwMode="auto">
          <a:xfrm>
            <a:off x="5259388" y="3333750"/>
            <a:ext cx="15049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Arial" charset="0"/>
              </a:rPr>
              <a:t>Hello.class</a:t>
            </a:r>
            <a:endParaRPr lang="en-US" sz="1600"/>
          </a:p>
        </p:txBody>
      </p:sp>
      <p:sp>
        <p:nvSpPr>
          <p:cNvPr id="288786" name="Text Box 18"/>
          <p:cNvSpPr txBox="1">
            <a:spLocks noChangeArrowheads="1"/>
          </p:cNvSpPr>
          <p:nvPr/>
        </p:nvSpPr>
        <p:spPr bwMode="auto">
          <a:xfrm>
            <a:off x="5789613" y="2844800"/>
            <a:ext cx="44291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3200">
                <a:latin typeface="Wingdings" charset="2"/>
                <a:sym typeface="Wingdings" charset="2"/>
              </a:rPr>
              <a:t></a:t>
            </a:r>
            <a:endParaRPr lang="en-US" sz="3200"/>
          </a:p>
        </p:txBody>
      </p:sp>
      <p:sp>
        <p:nvSpPr>
          <p:cNvPr id="288787" name="Line 19"/>
          <p:cNvSpPr>
            <a:spLocks noChangeShapeType="1"/>
          </p:cNvSpPr>
          <p:nvPr/>
        </p:nvSpPr>
        <p:spPr bwMode="auto">
          <a:xfrm flipV="1">
            <a:off x="2371725" y="3263900"/>
            <a:ext cx="1588" cy="1444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788" name="Freeform 20"/>
          <p:cNvSpPr>
            <a:spLocks/>
          </p:cNvSpPr>
          <p:nvPr/>
        </p:nvSpPr>
        <p:spPr bwMode="auto">
          <a:xfrm>
            <a:off x="2379663" y="2627313"/>
            <a:ext cx="282575" cy="76200"/>
          </a:xfrm>
          <a:custGeom>
            <a:avLst/>
            <a:gdLst/>
            <a:ahLst/>
            <a:cxnLst>
              <a:cxn ang="0">
                <a:pos x="0" y="2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480" h="228">
                <a:moveTo>
                  <a:pt x="0" y="228"/>
                </a:move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6350" cmpd="sng">
            <a:solidFill>
              <a:srgbClr val="000000"/>
            </a:solidFill>
            <a:round/>
            <a:headEnd type="none" w="med" len="med"/>
            <a:tailEnd type="triangl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789" name="Text Box 21"/>
          <p:cNvSpPr txBox="1">
            <a:spLocks noChangeArrowheads="1"/>
          </p:cNvSpPr>
          <p:nvPr/>
        </p:nvSpPr>
        <p:spPr bwMode="auto">
          <a:xfrm>
            <a:off x="6691313" y="3381375"/>
            <a:ext cx="8699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4800">
                <a:latin typeface="Webdings" charset="2"/>
                <a:sym typeface="Webdings" charset="2"/>
              </a:rPr>
              <a:t></a:t>
            </a:r>
            <a:endParaRPr lang="en-US"/>
          </a:p>
        </p:txBody>
      </p:sp>
      <p:sp>
        <p:nvSpPr>
          <p:cNvPr id="288790" name="Freeform 22"/>
          <p:cNvSpPr>
            <a:spLocks/>
          </p:cNvSpPr>
          <p:nvPr/>
        </p:nvSpPr>
        <p:spPr bwMode="auto">
          <a:xfrm rot="5400000">
            <a:off x="6632575" y="2995613"/>
            <a:ext cx="254000" cy="685800"/>
          </a:xfrm>
          <a:custGeom>
            <a:avLst/>
            <a:gdLst/>
            <a:ahLst/>
            <a:cxnLst>
              <a:cxn ang="0">
                <a:pos x="0" y="2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480" h="228">
                <a:moveTo>
                  <a:pt x="0" y="228"/>
                </a:move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6350" cmpd="sng">
            <a:solidFill>
              <a:srgbClr val="000000"/>
            </a:solidFill>
            <a:round/>
            <a:headEnd type="none" w="med" len="med"/>
            <a:tailEnd type="triangl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791" name="Text Box 23"/>
          <p:cNvSpPr txBox="1">
            <a:spLocks noChangeArrowheads="1"/>
          </p:cNvSpPr>
          <p:nvPr/>
        </p:nvSpPr>
        <p:spPr bwMode="auto">
          <a:xfrm>
            <a:off x="3133725" y="4440238"/>
            <a:ext cx="1616075" cy="3429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solidFill>
                  <a:srgbClr val="000080"/>
                </a:solidFill>
                <a:latin typeface="Arial Narrow" charset="0"/>
              </a:rPr>
              <a:t>Interpreter</a:t>
            </a:r>
            <a:endParaRPr lang="en-US" sz="1800"/>
          </a:p>
        </p:txBody>
      </p:sp>
      <p:sp>
        <p:nvSpPr>
          <p:cNvPr id="288792" name="Text Box 24"/>
          <p:cNvSpPr txBox="1">
            <a:spLocks noChangeArrowheads="1"/>
          </p:cNvSpPr>
          <p:nvPr/>
        </p:nvSpPr>
        <p:spPr bwMode="auto">
          <a:xfrm>
            <a:off x="3773488" y="4879975"/>
            <a:ext cx="4540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75000"/>
              </a:lnSpc>
            </a:pPr>
            <a:r>
              <a:rPr lang="en-US" sz="700">
                <a:latin typeface="Arial Narrow" charset="0"/>
              </a:rPr>
              <a:t>Hello,</a:t>
            </a:r>
          </a:p>
          <a:p>
            <a:pPr>
              <a:lnSpc>
                <a:spcPct val="75000"/>
              </a:lnSpc>
            </a:pPr>
            <a:r>
              <a:rPr lang="en-US" sz="700">
                <a:latin typeface="Arial Narrow" charset="0"/>
              </a:rPr>
              <a:t>World</a:t>
            </a:r>
            <a:r>
              <a:rPr lang="en-US" sz="800">
                <a:latin typeface="Arial Narrow" charset="0"/>
              </a:rPr>
              <a:t>!</a:t>
            </a:r>
          </a:p>
        </p:txBody>
      </p:sp>
      <p:sp>
        <p:nvSpPr>
          <p:cNvPr id="288793" name="Line 25"/>
          <p:cNvSpPr>
            <a:spLocks noChangeShapeType="1"/>
          </p:cNvSpPr>
          <p:nvPr/>
        </p:nvSpPr>
        <p:spPr bwMode="auto">
          <a:xfrm flipH="1">
            <a:off x="5675313" y="5087938"/>
            <a:ext cx="290512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794" name="Text Box 26"/>
          <p:cNvSpPr txBox="1">
            <a:spLocks noChangeArrowheads="1"/>
          </p:cNvSpPr>
          <p:nvPr/>
        </p:nvSpPr>
        <p:spPr bwMode="auto">
          <a:xfrm>
            <a:off x="5903913" y="4813300"/>
            <a:ext cx="717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200"/>
              <a:t> </a:t>
            </a:r>
            <a:r>
              <a:rPr lang="en-US" sz="3600">
                <a:sym typeface="Webdings" charset="2"/>
              </a:rPr>
              <a:t></a:t>
            </a:r>
            <a:endParaRPr lang="en-US"/>
          </a:p>
        </p:txBody>
      </p:sp>
      <p:sp>
        <p:nvSpPr>
          <p:cNvPr id="288797" name="Freeform 29"/>
          <p:cNvSpPr>
            <a:spLocks/>
          </p:cNvSpPr>
          <p:nvPr/>
        </p:nvSpPr>
        <p:spPr bwMode="auto">
          <a:xfrm rot="16200000" flipH="1">
            <a:off x="5051426" y="2719387"/>
            <a:ext cx="500062" cy="2716213"/>
          </a:xfrm>
          <a:custGeom>
            <a:avLst/>
            <a:gdLst/>
            <a:ahLst/>
            <a:cxnLst>
              <a:cxn ang="0">
                <a:pos x="0" y="2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480" h="228">
                <a:moveTo>
                  <a:pt x="0" y="228"/>
                </a:move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798" name="Freeform 30"/>
          <p:cNvSpPr>
            <a:spLocks/>
          </p:cNvSpPr>
          <p:nvPr/>
        </p:nvSpPr>
        <p:spPr bwMode="auto">
          <a:xfrm rot="16200000" flipH="1">
            <a:off x="6393657" y="3939381"/>
            <a:ext cx="239712" cy="606425"/>
          </a:xfrm>
          <a:custGeom>
            <a:avLst/>
            <a:gdLst/>
            <a:ahLst/>
            <a:cxnLst>
              <a:cxn ang="0">
                <a:pos x="0" y="2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480" h="228">
                <a:moveTo>
                  <a:pt x="0" y="228"/>
                </a:move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799" name="AutoShape 31"/>
          <p:cNvSpPr>
            <a:spLocks noChangeArrowheads="1"/>
          </p:cNvSpPr>
          <p:nvPr/>
        </p:nvSpPr>
        <p:spPr bwMode="auto">
          <a:xfrm>
            <a:off x="5462588" y="4981575"/>
            <a:ext cx="152400" cy="20478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800" name="AutoShape 32"/>
          <p:cNvSpPr>
            <a:spLocks noChangeArrowheads="1"/>
          </p:cNvSpPr>
          <p:nvPr/>
        </p:nvSpPr>
        <p:spPr bwMode="auto">
          <a:xfrm>
            <a:off x="3098800" y="4951413"/>
            <a:ext cx="228600" cy="160337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602038" y="4733925"/>
            <a:ext cx="715962" cy="633413"/>
            <a:chOff x="3048" y="9924"/>
            <a:chExt cx="1128" cy="996"/>
          </a:xfrm>
        </p:grpSpPr>
        <p:sp>
          <p:nvSpPr>
            <p:cNvPr id="288802" name="Text Box 34"/>
            <p:cNvSpPr txBox="1">
              <a:spLocks noChangeArrowheads="1"/>
            </p:cNvSpPr>
            <p:nvPr/>
          </p:nvSpPr>
          <p:spPr bwMode="auto">
            <a:xfrm>
              <a:off x="3048" y="9924"/>
              <a:ext cx="1128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1200"/>
                <a:t> </a:t>
              </a:r>
              <a:r>
                <a:rPr lang="en-US" sz="3600">
                  <a:sym typeface="Wingdings" charset="2"/>
                </a:rPr>
                <a:t></a:t>
              </a:r>
              <a:endParaRPr lang="en-US"/>
            </a:p>
          </p:txBody>
        </p:sp>
        <p:sp>
          <p:nvSpPr>
            <p:cNvPr id="288803" name="Line 35"/>
            <p:cNvSpPr>
              <a:spLocks noChangeShapeType="1"/>
            </p:cNvSpPr>
            <p:nvPr/>
          </p:nvSpPr>
          <p:spPr bwMode="auto">
            <a:xfrm>
              <a:off x="3444" y="10212"/>
              <a:ext cx="1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804" name="Line 36"/>
            <p:cNvSpPr>
              <a:spLocks noChangeShapeType="1"/>
            </p:cNvSpPr>
            <p:nvPr/>
          </p:nvSpPr>
          <p:spPr bwMode="auto">
            <a:xfrm>
              <a:off x="3444" y="10260"/>
              <a:ext cx="1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8806" name="Text Box 38"/>
          <p:cNvSpPr txBox="1">
            <a:spLocks noChangeArrowheads="1"/>
          </p:cNvSpPr>
          <p:nvPr/>
        </p:nvSpPr>
        <p:spPr bwMode="auto">
          <a:xfrm>
            <a:off x="5413375" y="4470400"/>
            <a:ext cx="1616075" cy="3429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solidFill>
                  <a:srgbClr val="000080"/>
                </a:solidFill>
                <a:latin typeface="Arial Narrow" charset="0"/>
              </a:rPr>
              <a:t>Interpreter</a:t>
            </a:r>
            <a:endParaRPr lang="en-US" sz="1800"/>
          </a:p>
        </p:txBody>
      </p:sp>
      <p:sp>
        <p:nvSpPr>
          <p:cNvPr id="288807" name="Freeform 39"/>
          <p:cNvSpPr>
            <a:spLocks/>
          </p:cNvSpPr>
          <p:nvPr/>
        </p:nvSpPr>
        <p:spPr bwMode="auto">
          <a:xfrm>
            <a:off x="3198813" y="2611438"/>
            <a:ext cx="495300" cy="579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23" y="0"/>
              </a:cxn>
              <a:cxn ang="0">
                <a:pos x="6085" y="19907"/>
              </a:cxn>
              <a:cxn ang="0">
                <a:pos x="19944" y="19987"/>
              </a:cxn>
            </a:cxnLst>
            <a:rect l="0" t="0" r="r" b="b"/>
            <a:pathLst>
              <a:path w="20000" h="20000">
                <a:moveTo>
                  <a:pt x="0" y="0"/>
                </a:moveTo>
                <a:lnTo>
                  <a:pt x="6423" y="0"/>
                </a:lnTo>
                <a:lnTo>
                  <a:pt x="6085" y="19907"/>
                </a:lnTo>
                <a:lnTo>
                  <a:pt x="19944" y="19987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9142-8DCB-294D-ABAC-D000BDCB43D8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3506698D-F29A-7442-8BF6-D728E7E1FAF0}" type="slidenum">
              <a:rPr lang="en-US"/>
              <a:pPr/>
              <a:t>31</a:t>
            </a:fld>
            <a:endParaRPr lang="en-US"/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Bytecodes?</a:t>
            </a:r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Platform-independent</a:t>
            </a:r>
          </a:p>
          <a:p>
            <a:r>
              <a:rPr lang="en-US" dirty="0"/>
              <a:t>Load from the Internet faster than source code</a:t>
            </a:r>
          </a:p>
          <a:p>
            <a:r>
              <a:rPr lang="en-US" dirty="0"/>
              <a:t>Interpreter is faster and smaller than it would be for Java source</a:t>
            </a:r>
          </a:p>
          <a:p>
            <a:r>
              <a:rPr lang="en-US" dirty="0"/>
              <a:t>Source code is not revealed to end users</a:t>
            </a:r>
          </a:p>
          <a:p>
            <a:r>
              <a:rPr lang="en-US" dirty="0"/>
              <a:t>Interpreter performs additional security checks, screens out malicious code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52A1-6420-0440-B84B-838A1516EE83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4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Java </a:t>
            </a:r>
            <a:r>
              <a:rPr lang="en-US" dirty="0" err="1" smtClean="0"/>
              <a:t>Bytecodes</a:t>
            </a:r>
            <a:r>
              <a:rPr lang="en-US" dirty="0" smtClean="0"/>
              <a:t> (Stack) vs. MIPS (Reg.)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40E8-53E7-9348-B1BA-EE5BFA56323C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8612"/>
            <a:ext cx="9144000" cy="5654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AU"/>
          </a:p>
        </p:txBody>
      </p:sp>
      <p:pic>
        <p:nvPicPr>
          <p:cNvPr id="351240" name="Picture 8" descr="f02-23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1989138"/>
            <a:ext cx="6416675" cy="2786062"/>
          </a:xfrm>
          <a:prstGeom prst="rect">
            <a:avLst/>
          </a:prstGeom>
          <a:noFill/>
        </p:spPr>
      </p:pic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Starting Java Applications</a:t>
            </a:r>
            <a:endParaRPr lang="en-AU"/>
          </a:p>
        </p:txBody>
      </p:sp>
      <p:sp>
        <p:nvSpPr>
          <p:cNvPr id="351236" name="AutoShape 4"/>
          <p:cNvSpPr>
            <a:spLocks/>
          </p:cNvSpPr>
          <p:nvPr/>
        </p:nvSpPr>
        <p:spPr bwMode="auto">
          <a:xfrm>
            <a:off x="6003925" y="1844675"/>
            <a:ext cx="1939925" cy="906463"/>
          </a:xfrm>
          <a:prstGeom prst="borderCallout1">
            <a:avLst>
              <a:gd name="adj1" fmla="val 12611"/>
              <a:gd name="adj2" fmla="val -3926"/>
              <a:gd name="adj3" fmla="val 138005"/>
              <a:gd name="adj4" fmla="val -50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dirty="0"/>
              <a:t>Simple portable instruction set for the JVM</a:t>
            </a:r>
            <a:endParaRPr lang="en-AU" dirty="0"/>
          </a:p>
        </p:txBody>
      </p:sp>
      <p:sp>
        <p:nvSpPr>
          <p:cNvPr id="351237" name="AutoShape 5"/>
          <p:cNvSpPr>
            <a:spLocks/>
          </p:cNvSpPr>
          <p:nvPr/>
        </p:nvSpPr>
        <p:spPr bwMode="auto">
          <a:xfrm>
            <a:off x="7156450" y="4149725"/>
            <a:ext cx="1584325" cy="647700"/>
          </a:xfrm>
          <a:prstGeom prst="borderCallout1">
            <a:avLst>
              <a:gd name="adj1" fmla="val 17648"/>
              <a:gd name="adj2" fmla="val -4810"/>
              <a:gd name="adj3" fmla="val -23528"/>
              <a:gd name="adj4" fmla="val -59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/>
              <a:t>Interprets bytecodes</a:t>
            </a:r>
            <a:endParaRPr lang="en-AU"/>
          </a:p>
        </p:txBody>
      </p:sp>
      <p:sp>
        <p:nvSpPr>
          <p:cNvPr id="351238" name="AutoShape 6"/>
          <p:cNvSpPr>
            <a:spLocks/>
          </p:cNvSpPr>
          <p:nvPr/>
        </p:nvSpPr>
        <p:spPr bwMode="auto">
          <a:xfrm>
            <a:off x="179388" y="4005263"/>
            <a:ext cx="1704975" cy="1728787"/>
          </a:xfrm>
          <a:prstGeom prst="borderCallout1">
            <a:avLst>
              <a:gd name="adj1" fmla="val 6611"/>
              <a:gd name="adj2" fmla="val 104468"/>
              <a:gd name="adj3" fmla="val -2019"/>
              <a:gd name="adj4" fmla="val 1278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dirty="0"/>
              <a:t>Compiles </a:t>
            </a:r>
            <a:r>
              <a:rPr lang="en-US" dirty="0" err="1"/>
              <a:t>bytecodes</a:t>
            </a:r>
            <a:r>
              <a:rPr lang="en-US" dirty="0"/>
              <a:t> of “hot” methods into native code for host machine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2755900" y="5130800"/>
            <a:ext cx="5143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3366FF"/>
                </a:solidFill>
              </a:rPr>
              <a:t>Just In Time </a:t>
            </a:r>
            <a:r>
              <a:rPr lang="en-US" sz="2800" dirty="0" smtClean="0"/>
              <a:t>(</a:t>
            </a:r>
            <a:r>
              <a:rPr lang="en-US" sz="2800" i="1" dirty="0" smtClean="0">
                <a:solidFill>
                  <a:srgbClr val="3366FF"/>
                </a:solidFill>
              </a:rPr>
              <a:t>JIT</a:t>
            </a:r>
            <a:r>
              <a:rPr lang="en-US" sz="2800" dirty="0" smtClean="0"/>
              <a:t>) compiler translates </a:t>
            </a:r>
            <a:r>
              <a:rPr lang="en-US" sz="2800" dirty="0" err="1" smtClean="0"/>
              <a:t>bytecode</a:t>
            </a:r>
            <a:r>
              <a:rPr lang="en-US" sz="2800" dirty="0" smtClean="0"/>
              <a:t> into machine language just before execution</a:t>
            </a:r>
            <a:endParaRPr lang="en-US" sz="2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653E-06B0-DF4E-9FE9-F6EFF9479344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 animBg="1"/>
      <p:bldP spid="351237" grpId="0" animBg="1"/>
      <p:bldP spid="351238" grpId="0" animBg="1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Running a Program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Translation vs. Interpretation</a:t>
            </a:r>
          </a:p>
          <a:p>
            <a:r>
              <a:rPr lang="en-US" b="1" dirty="0" smtClean="0"/>
              <a:t>Break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Floating Point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Running a Program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Translation vs. Interpretation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</a:p>
          <a:p>
            <a:r>
              <a:rPr lang="en-US" dirty="0" smtClean="0"/>
              <a:t>Floating Point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seen how integers, characters, and instructions are encoded as data in a computer.</a:t>
            </a:r>
          </a:p>
          <a:p>
            <a:r>
              <a:rPr lang="en-US" dirty="0" smtClean="0"/>
              <a:t>How do we encode real numbers?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, 3.14159, -.0002384,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Support a wide range of values</a:t>
            </a:r>
          </a:p>
          <a:p>
            <a:pPr lvl="1"/>
            <a:r>
              <a:rPr lang="en-US" dirty="0" smtClean="0"/>
              <a:t>Both the very small (.000000003842) and the very large (6.022 x 10</a:t>
            </a:r>
            <a:r>
              <a:rPr lang="en-US" baseline="30000" dirty="0" smtClean="0"/>
              <a:t>23</a:t>
            </a:r>
            <a:r>
              <a:rPr lang="en-US" dirty="0" smtClean="0"/>
              <a:t>).</a:t>
            </a:r>
          </a:p>
          <a:p>
            <a:r>
              <a:rPr lang="en-US" dirty="0" smtClean="0"/>
              <a:t>Keep as much precision as possible.</a:t>
            </a:r>
            <a:endParaRPr lang="en-US" dirty="0" smtClean="0"/>
          </a:p>
          <a:p>
            <a:r>
              <a:rPr lang="en-US" dirty="0" smtClean="0"/>
              <a:t>Help programmer with errors in real arithmetic</a:t>
            </a:r>
          </a:p>
          <a:p>
            <a:pPr lvl="1"/>
            <a:r>
              <a:rPr lang="en-US" dirty="0" smtClean="0"/>
              <a:t>Support +</a:t>
            </a:r>
            <a:r>
              <a:rPr lang="en-US" dirty="0" smtClean="0"/>
              <a:t>∞, -∞, Not-A-Number (</a:t>
            </a:r>
            <a:r>
              <a:rPr lang="en-US" dirty="0" err="1" smtClean="0"/>
              <a:t>NaN</a:t>
            </a:r>
            <a:r>
              <a:rPr lang="en-US" dirty="0" smtClean="0"/>
              <a:t>), exponent overflow, exponent underflow</a:t>
            </a:r>
          </a:p>
          <a:p>
            <a:r>
              <a:rPr lang="en-US" dirty="0" smtClean="0"/>
              <a:t>Keep encoding that is somewhat compatible with two’s complement</a:t>
            </a:r>
          </a:p>
          <a:p>
            <a:pPr lvl="1"/>
            <a:r>
              <a:rPr lang="en-US" dirty="0" smtClean="0"/>
              <a:t>E.g., 0 in Fl. Pt. is 0 in two’s complement</a:t>
            </a:r>
          </a:p>
          <a:p>
            <a:pPr lvl="1"/>
            <a:r>
              <a:rPr lang="en-US" dirty="0" smtClean="0"/>
              <a:t>Can compare two Fl. Pt. numbers in the same way as comparing two’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DC01-1657-9A4C-99DA-6FD7087A26A3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 (e.g., Base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Normalized </a:t>
            </a:r>
            <a:r>
              <a:rPr lang="en-US" i="1" dirty="0" smtClean="0"/>
              <a:t>scientific notation </a:t>
            </a:r>
            <a:r>
              <a:rPr lang="en-US" dirty="0" smtClean="0"/>
              <a:t>(aka </a:t>
            </a:r>
            <a:r>
              <a:rPr lang="en-US" i="1" dirty="0" smtClean="0"/>
              <a:t>standard form </a:t>
            </a:r>
            <a:r>
              <a:rPr lang="en-US" dirty="0" smtClean="0"/>
              <a:t>or </a:t>
            </a:r>
            <a:r>
              <a:rPr lang="en-US" i="1" dirty="0" smtClean="0"/>
              <a:t>exponential notation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Normalized </a:t>
            </a:r>
            <a:r>
              <a:rPr lang="en-US" dirty="0" smtClean="0"/>
              <a:t>=&gt; No leading 0s</a:t>
            </a:r>
          </a:p>
          <a:p>
            <a:pPr lvl="1"/>
            <a:r>
              <a:rPr lang="en-US" dirty="0" smtClean="0"/>
              <a:t>61 is 6.10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2</a:t>
            </a:r>
            <a:r>
              <a:rPr lang="en-US" dirty="0" smtClean="0"/>
              <a:t>, 0.000061 is 6.10 x10</a:t>
            </a:r>
            <a:r>
              <a:rPr lang="en-US" baseline="30000" dirty="0" smtClean="0"/>
              <a:t>-5</a:t>
            </a:r>
          </a:p>
          <a:p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0000"/>
                </a:solidFill>
              </a:rPr>
              <a:t>E</a:t>
            </a:r>
            <a:r>
              <a:rPr lang="en-US" dirty="0" smtClean="0"/>
              <a:t> where is exponent, 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/>
              <a:t> is a positive or negative integer, </a:t>
            </a:r>
            <a:r>
              <a:rPr lang="en-US" i="1" dirty="0" err="1" smtClean="0">
                <a:solidFill>
                  <a:srgbClr val="000000"/>
                </a:solidFill>
              </a:rPr>
              <a:t>r</a:t>
            </a:r>
            <a:r>
              <a:rPr lang="en-US" dirty="0" smtClean="0"/>
              <a:t> is a real number ≥ 1.0, &lt;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9606-8B12-164F-B937-649520E54DAD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Smaller?</a:t>
            </a:r>
            <a:br>
              <a:rPr lang="en-US" dirty="0" smtClean="0"/>
            </a:br>
            <a:r>
              <a:rPr lang="en-US" dirty="0" smtClean="0"/>
              <a:t>(i.e., closer to -∞)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 vs. 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-126</a:t>
            </a:r>
            <a:r>
              <a:rPr lang="en-US" dirty="0" smtClean="0"/>
              <a:t> vs. 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-1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 vs. 0?</a:t>
            </a:r>
          </a:p>
          <a:p>
            <a:endParaRPr lang="en-US" dirty="0" smtClean="0"/>
          </a:p>
          <a:p>
            <a:r>
              <a:rPr lang="en-US" dirty="0" smtClean="0"/>
              <a:t>-1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-126</a:t>
            </a:r>
            <a:r>
              <a:rPr lang="en-US" dirty="0" smtClean="0"/>
              <a:t> vs. -1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5" name="Text Box 3"/>
          <p:cNvSpPr txBox="1">
            <a:spLocks noChangeArrowheads="1"/>
          </p:cNvSpPr>
          <p:nvPr/>
        </p:nvSpPr>
        <p:spPr bwMode="auto">
          <a:xfrm>
            <a:off x="866253" y="1143000"/>
            <a:ext cx="13435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Thin   55390"/>
                <a:cs typeface="Courier New"/>
              </a:rPr>
              <a:t>.</a:t>
            </a:r>
            <a:r>
              <a:rPr lang="en-US" sz="3200" b="1" dirty="0" err="1">
                <a:latin typeface="18 VAG Rounded Thin   55390"/>
                <a:cs typeface="Courier New"/>
              </a:rPr>
              <a:t>o</a:t>
            </a:r>
            <a:r>
              <a:rPr lang="en-US" sz="3200" dirty="0">
                <a:latin typeface="18 VAG Rounded Thin   55390"/>
              </a:rPr>
              <a:t> file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6" name="Text Box 4"/>
          <p:cNvSpPr txBox="1">
            <a:spLocks noChangeArrowheads="1"/>
          </p:cNvSpPr>
          <p:nvPr/>
        </p:nvSpPr>
        <p:spPr bwMode="auto">
          <a:xfrm>
            <a:off x="990600" y="1752600"/>
            <a:ext cx="12192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text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7" name="Text Box 5"/>
          <p:cNvSpPr txBox="1">
            <a:spLocks noChangeArrowheads="1"/>
          </p:cNvSpPr>
          <p:nvPr/>
        </p:nvSpPr>
        <p:spPr bwMode="auto">
          <a:xfrm>
            <a:off x="990600" y="2354262"/>
            <a:ext cx="1210587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data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8" name="Text Box 6"/>
          <p:cNvSpPr txBox="1">
            <a:spLocks noChangeArrowheads="1"/>
          </p:cNvSpPr>
          <p:nvPr/>
        </p:nvSpPr>
        <p:spPr bwMode="auto">
          <a:xfrm>
            <a:off x="990600" y="2963862"/>
            <a:ext cx="12192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info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9" name="Text Box 7"/>
          <p:cNvSpPr txBox="1">
            <a:spLocks noChangeArrowheads="1"/>
          </p:cNvSpPr>
          <p:nvPr/>
        </p:nvSpPr>
        <p:spPr bwMode="auto">
          <a:xfrm>
            <a:off x="866945" y="3810000"/>
            <a:ext cx="141905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18 VAG Rounded Thin   55390"/>
                <a:cs typeface="Courier New"/>
              </a:rPr>
              <a:t>.</a:t>
            </a:r>
            <a:r>
              <a:rPr lang="en-US" sz="3200" b="1" dirty="0" err="1">
                <a:solidFill>
                  <a:schemeClr val="accent2"/>
                </a:solidFill>
                <a:latin typeface="18 VAG Rounded Thin   55390"/>
                <a:cs typeface="Courier New"/>
              </a:rPr>
              <a:t>o</a:t>
            </a:r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 file 2</a:t>
            </a:r>
            <a:endParaRPr lang="en-US" sz="2000" dirty="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0" name="Text Box 8"/>
          <p:cNvSpPr txBox="1">
            <a:spLocks noChangeArrowheads="1"/>
          </p:cNvSpPr>
          <p:nvPr/>
        </p:nvSpPr>
        <p:spPr bwMode="auto">
          <a:xfrm>
            <a:off x="990600" y="4411662"/>
            <a:ext cx="12954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text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1" name="Text Box 9"/>
          <p:cNvSpPr txBox="1">
            <a:spLocks noChangeArrowheads="1"/>
          </p:cNvSpPr>
          <p:nvPr/>
        </p:nvSpPr>
        <p:spPr bwMode="auto">
          <a:xfrm>
            <a:off x="990600" y="5021262"/>
            <a:ext cx="1286095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data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2" name="Text Box 10"/>
          <p:cNvSpPr txBox="1">
            <a:spLocks noChangeArrowheads="1"/>
          </p:cNvSpPr>
          <p:nvPr/>
        </p:nvSpPr>
        <p:spPr bwMode="auto">
          <a:xfrm>
            <a:off x="990600" y="5638800"/>
            <a:ext cx="12954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info 2</a:t>
            </a:r>
            <a:endParaRPr lang="en-US" sz="2000" dirty="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3" name="Text Box 11"/>
          <p:cNvSpPr txBox="1">
            <a:spLocks noChangeArrowheads="1"/>
          </p:cNvSpPr>
          <p:nvPr/>
        </p:nvSpPr>
        <p:spPr bwMode="auto">
          <a:xfrm>
            <a:off x="2971800" y="3421062"/>
            <a:ext cx="12906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18 VAG Rounded Bold   07390"/>
              </a:rPr>
              <a:t>Linker</a:t>
            </a:r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4" name="Oval 12"/>
          <p:cNvSpPr>
            <a:spLocks noChangeArrowheads="1"/>
          </p:cNvSpPr>
          <p:nvPr/>
        </p:nvSpPr>
        <p:spPr bwMode="auto">
          <a:xfrm>
            <a:off x="2514600" y="3192462"/>
            <a:ext cx="2133600" cy="1143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5" name="Text Box 13"/>
          <p:cNvSpPr txBox="1">
            <a:spLocks noChangeArrowheads="1"/>
          </p:cNvSpPr>
          <p:nvPr/>
        </p:nvSpPr>
        <p:spPr bwMode="auto">
          <a:xfrm>
            <a:off x="6553200" y="2143125"/>
            <a:ext cx="14033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a.out</a:t>
            </a:r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317326" name="Line 14"/>
          <p:cNvSpPr>
            <a:spLocks noChangeShapeType="1"/>
          </p:cNvSpPr>
          <p:nvPr/>
        </p:nvSpPr>
        <p:spPr bwMode="auto">
          <a:xfrm>
            <a:off x="2401481" y="2315537"/>
            <a:ext cx="609600" cy="906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7" name="Line 15"/>
          <p:cNvSpPr>
            <a:spLocks noChangeShapeType="1"/>
          </p:cNvSpPr>
          <p:nvPr/>
        </p:nvSpPr>
        <p:spPr bwMode="auto">
          <a:xfrm flipV="1">
            <a:off x="2514600" y="4335462"/>
            <a:ext cx="5334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8" name="Line 16"/>
          <p:cNvSpPr>
            <a:spLocks noChangeShapeType="1"/>
          </p:cNvSpPr>
          <p:nvPr/>
        </p:nvSpPr>
        <p:spPr bwMode="auto">
          <a:xfrm flipV="1">
            <a:off x="4648200" y="3725862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9" name="Text Box 17"/>
          <p:cNvSpPr txBox="1">
            <a:spLocks noChangeArrowheads="1"/>
          </p:cNvSpPr>
          <p:nvPr/>
        </p:nvSpPr>
        <p:spPr bwMode="auto">
          <a:xfrm>
            <a:off x="5562600" y="2667000"/>
            <a:ext cx="32766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Relocated text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30" name="Text Box 18"/>
          <p:cNvSpPr txBox="1">
            <a:spLocks noChangeArrowheads="1"/>
          </p:cNvSpPr>
          <p:nvPr/>
        </p:nvSpPr>
        <p:spPr bwMode="auto">
          <a:xfrm>
            <a:off x="5562600" y="3276600"/>
            <a:ext cx="32766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Relocated text 2</a:t>
            </a:r>
          </a:p>
        </p:txBody>
      </p:sp>
      <p:sp>
        <p:nvSpPr>
          <p:cNvPr id="2317331" name="Text Box 19"/>
          <p:cNvSpPr txBox="1">
            <a:spLocks noChangeArrowheads="1"/>
          </p:cNvSpPr>
          <p:nvPr/>
        </p:nvSpPr>
        <p:spPr bwMode="auto">
          <a:xfrm>
            <a:off x="5562600" y="3886200"/>
            <a:ext cx="32766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Relocated data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32" name="Text Box 20"/>
          <p:cNvSpPr txBox="1">
            <a:spLocks noChangeArrowheads="1"/>
          </p:cNvSpPr>
          <p:nvPr/>
        </p:nvSpPr>
        <p:spPr bwMode="auto">
          <a:xfrm>
            <a:off x="5562600" y="4495800"/>
            <a:ext cx="32766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Relocated data 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Linking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Smaller?</a:t>
            </a:r>
            <a:br>
              <a:rPr lang="en-US" dirty="0" smtClean="0"/>
            </a:br>
            <a:r>
              <a:rPr lang="en-US" dirty="0" smtClean="0"/>
              <a:t>(i.e., closer to -∞)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vs. 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-126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-127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-1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-127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vs. 0?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-1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-126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vs. -1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Translating To and From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number 8.12 x 10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convert to ordinary number, shift the decimal to the right by 4.</a:t>
            </a:r>
          </a:p>
          <a:p>
            <a:pPr lvl="1"/>
            <a:r>
              <a:rPr lang="en-US" dirty="0" smtClean="0"/>
              <a:t>Result: 81200</a:t>
            </a:r>
          </a:p>
          <a:p>
            <a:r>
              <a:rPr lang="en-US" dirty="0" smtClean="0"/>
              <a:t>For negative exponents, shift decimal to the left</a:t>
            </a:r>
          </a:p>
          <a:p>
            <a:pPr lvl="1"/>
            <a:r>
              <a:rPr lang="en-US" dirty="0" smtClean="0"/>
              <a:t>8.12 x 10</a:t>
            </a:r>
            <a:r>
              <a:rPr lang="en-US" baseline="30000" dirty="0" smtClean="0"/>
              <a:t>-5</a:t>
            </a:r>
            <a:r>
              <a:rPr lang="en-US" dirty="0" smtClean="0"/>
              <a:t> =&gt; .0000812</a:t>
            </a:r>
          </a:p>
          <a:p>
            <a:r>
              <a:rPr lang="en-US" dirty="0" smtClean="0"/>
              <a:t>Can reverse this process to go from ordinary number to scientific notation</a:t>
            </a:r>
          </a:p>
          <a:p>
            <a:pPr lvl="1"/>
            <a:r>
              <a:rPr lang="en-US" dirty="0" smtClean="0"/>
              <a:t>.00812 =&gt; 8.12 x 10</a:t>
            </a:r>
            <a:r>
              <a:rPr lang="en-US" baseline="30000" dirty="0" smtClean="0"/>
              <a:t>-3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 in Base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to write out fractional numbers in Base 2?</a:t>
            </a:r>
          </a:p>
          <a:p>
            <a:pPr lvl="1"/>
            <a:r>
              <a:rPr lang="en-US" dirty="0" smtClean="0"/>
              <a:t>“Binary Point”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1101.001</a:t>
            </a:r>
          </a:p>
          <a:p>
            <a:endParaRPr lang="en-US" dirty="0" smtClean="0"/>
          </a:p>
          <a:p>
            <a:r>
              <a:rPr lang="en-US" dirty="0" smtClean="0"/>
              <a:t>Convert to Base 2 normalized scientific notation?</a:t>
            </a:r>
          </a:p>
          <a:p>
            <a:pPr lvl="1"/>
            <a:r>
              <a:rPr lang="en-US" dirty="0" smtClean="0"/>
              <a:t>1101.001 =&gt; 1.101001 x </a:t>
            </a:r>
            <a:r>
              <a:rPr lang="en-US" b="1" dirty="0" smtClean="0"/>
              <a:t>2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/>
              <a:t>Can also go the other way, as before.</a:t>
            </a:r>
          </a:p>
          <a:p>
            <a:pPr lvl="1"/>
            <a:r>
              <a:rPr lang="en-US" dirty="0" smtClean="0"/>
              <a:t>This “floating” of the point is origin of Floating Point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21" name="Group 4"/>
          <p:cNvGrpSpPr>
            <a:grpSpLocks/>
          </p:cNvGrpSpPr>
          <p:nvPr/>
        </p:nvGrpSpPr>
        <p:grpSpPr bwMode="auto">
          <a:xfrm>
            <a:off x="4077191" y="1935480"/>
            <a:ext cx="3582987" cy="1651000"/>
            <a:chOff x="1584" y="1008"/>
            <a:chExt cx="2257" cy="1040"/>
          </a:xfrm>
        </p:grpSpPr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2112" y="1008"/>
              <a:ext cx="1100" cy="5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dirty="0" err="1">
                  <a:solidFill>
                    <a:schemeClr val="accent2"/>
                  </a:solidFill>
                </a:rPr>
                <a:t>xx</a:t>
              </a:r>
              <a:r>
                <a:rPr lang="en-US" sz="5400" dirty="0" err="1">
                  <a:solidFill>
                    <a:schemeClr val="accent2"/>
                  </a:solidFill>
                </a:rPr>
                <a:t>.</a:t>
              </a:r>
              <a:r>
                <a:rPr lang="en-US" sz="3600" dirty="0" err="1">
                  <a:solidFill>
                    <a:schemeClr val="accent2"/>
                  </a:solidFill>
                </a:rPr>
                <a:t>yyyy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1872" y="1488"/>
              <a:ext cx="336" cy="192"/>
            </a:xfrm>
            <a:custGeom>
              <a:avLst/>
              <a:gdLst>
                <a:gd name="T0" fmla="*/ 336 w 336"/>
                <a:gd name="T1" fmla="*/ 0 h 192"/>
                <a:gd name="T2" fmla="*/ 192 w 336"/>
                <a:gd name="T3" fmla="*/ 144 h 192"/>
                <a:gd name="T4" fmla="*/ 0 w 336"/>
                <a:gd name="T5" fmla="*/ 192 h 192"/>
                <a:gd name="T6" fmla="*/ 0 60000 65536"/>
                <a:gd name="T7" fmla="*/ 0 60000 65536"/>
                <a:gd name="T8" fmla="*/ 0 60000 65536"/>
                <a:gd name="T9" fmla="*/ 0 w 336"/>
                <a:gd name="T10" fmla="*/ 0 h 192"/>
                <a:gd name="T11" fmla="*/ 336 w 33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92">
                  <a:moveTo>
                    <a:pt x="336" y="0"/>
                  </a:moveTo>
                  <a:cubicBezTo>
                    <a:pt x="292" y="56"/>
                    <a:pt x="248" y="112"/>
                    <a:pt x="192" y="144"/>
                  </a:cubicBezTo>
                  <a:cubicBezTo>
                    <a:pt x="136" y="176"/>
                    <a:pt x="68" y="184"/>
                    <a:pt x="0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7"/>
            <p:cNvSpPr>
              <a:spLocks/>
            </p:cNvSpPr>
            <p:nvPr/>
          </p:nvSpPr>
          <p:spPr bwMode="auto">
            <a:xfrm>
              <a:off x="2784" y="1536"/>
              <a:ext cx="96" cy="240"/>
            </a:xfrm>
            <a:custGeom>
              <a:avLst/>
              <a:gdLst>
                <a:gd name="T0" fmla="*/ 0 w 96"/>
                <a:gd name="T1" fmla="*/ 0 h 240"/>
                <a:gd name="T2" fmla="*/ 48 w 96"/>
                <a:gd name="T3" fmla="*/ 144 h 240"/>
                <a:gd name="T4" fmla="*/ 96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0" y="0"/>
                  </a:moveTo>
                  <a:cubicBezTo>
                    <a:pt x="16" y="52"/>
                    <a:pt x="32" y="104"/>
                    <a:pt x="48" y="144"/>
                  </a:cubicBezTo>
                  <a:cubicBezTo>
                    <a:pt x="64" y="184"/>
                    <a:pt x="80" y="212"/>
                    <a:pt x="96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"/>
            <p:cNvSpPr>
              <a:spLocks/>
            </p:cNvSpPr>
            <p:nvPr/>
          </p:nvSpPr>
          <p:spPr bwMode="auto">
            <a:xfrm>
              <a:off x="2928" y="1536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96 w 288"/>
                <a:gd name="T3" fmla="*/ 144 h 240"/>
                <a:gd name="T4" fmla="*/ 288 w 288"/>
                <a:gd name="T5" fmla="*/ 24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0"/>
                  </a:moveTo>
                  <a:cubicBezTo>
                    <a:pt x="24" y="52"/>
                    <a:pt x="48" y="104"/>
                    <a:pt x="96" y="144"/>
                  </a:cubicBezTo>
                  <a:cubicBezTo>
                    <a:pt x="144" y="184"/>
                    <a:pt x="216" y="212"/>
                    <a:pt x="288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auto">
            <a:xfrm>
              <a:off x="3168" y="1536"/>
              <a:ext cx="384" cy="192"/>
            </a:xfrm>
            <a:custGeom>
              <a:avLst/>
              <a:gdLst>
                <a:gd name="T0" fmla="*/ 0 w 384"/>
                <a:gd name="T1" fmla="*/ 0 h 192"/>
                <a:gd name="T2" fmla="*/ 144 w 384"/>
                <a:gd name="T3" fmla="*/ 96 h 192"/>
                <a:gd name="T4" fmla="*/ 384 w 384"/>
                <a:gd name="T5" fmla="*/ 192 h 192"/>
                <a:gd name="T6" fmla="*/ 0 60000 65536"/>
                <a:gd name="T7" fmla="*/ 0 60000 65536"/>
                <a:gd name="T8" fmla="*/ 0 60000 65536"/>
                <a:gd name="T9" fmla="*/ 0 w 384"/>
                <a:gd name="T10" fmla="*/ 0 h 192"/>
                <a:gd name="T11" fmla="*/ 384 w 38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92">
                  <a:moveTo>
                    <a:pt x="0" y="0"/>
                  </a:moveTo>
                  <a:cubicBezTo>
                    <a:pt x="40" y="32"/>
                    <a:pt x="80" y="64"/>
                    <a:pt x="144" y="96"/>
                  </a:cubicBezTo>
                  <a:cubicBezTo>
                    <a:pt x="208" y="128"/>
                    <a:pt x="344" y="176"/>
                    <a:pt x="384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0"/>
            <p:cNvSpPr>
              <a:spLocks/>
            </p:cNvSpPr>
            <p:nvPr/>
          </p:nvSpPr>
          <p:spPr bwMode="auto">
            <a:xfrm>
              <a:off x="2256" y="1488"/>
              <a:ext cx="96" cy="240"/>
            </a:xfrm>
            <a:custGeom>
              <a:avLst/>
              <a:gdLst>
                <a:gd name="T0" fmla="*/ 96 w 96"/>
                <a:gd name="T1" fmla="*/ 0 h 240"/>
                <a:gd name="T2" fmla="*/ 48 w 96"/>
                <a:gd name="T3" fmla="*/ 144 h 240"/>
                <a:gd name="T4" fmla="*/ 0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96" y="0"/>
                  </a:moveTo>
                  <a:cubicBezTo>
                    <a:pt x="80" y="52"/>
                    <a:pt x="64" y="104"/>
                    <a:pt x="48" y="144"/>
                  </a:cubicBezTo>
                  <a:cubicBezTo>
                    <a:pt x="32" y="184"/>
                    <a:pt x="16" y="212"/>
                    <a:pt x="0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2592" y="1536"/>
              <a:ext cx="48" cy="144"/>
            </a:xfrm>
            <a:custGeom>
              <a:avLst/>
              <a:gdLst>
                <a:gd name="T0" fmla="*/ 48 w 48"/>
                <a:gd name="T1" fmla="*/ 0 h 144"/>
                <a:gd name="T2" fmla="*/ 0 w 48"/>
                <a:gd name="T3" fmla="*/ 144 h 144"/>
                <a:gd name="T4" fmla="*/ 0 60000 65536"/>
                <a:gd name="T5" fmla="*/ 0 60000 65536"/>
                <a:gd name="T6" fmla="*/ 0 w 48"/>
                <a:gd name="T7" fmla="*/ 0 h 144"/>
                <a:gd name="T8" fmla="*/ 48 w 48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44">
                  <a:moveTo>
                    <a:pt x="48" y="0"/>
                  </a:moveTo>
                  <a:cubicBezTo>
                    <a:pt x="48" y="0"/>
                    <a:pt x="24" y="72"/>
                    <a:pt x="0" y="14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1584" y="1616"/>
              <a:ext cx="2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1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2016" y="1712"/>
              <a:ext cx="2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0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2400" y="1721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tx1"/>
                  </a:solidFill>
                </a:rPr>
                <a:t>2</a:t>
              </a:r>
              <a:r>
                <a:rPr lang="en-US" sz="2400" baseline="30000" dirty="0">
                  <a:solidFill>
                    <a:schemeClr val="tx1"/>
                  </a:solidFill>
                </a:rPr>
                <a:t>-1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2764" y="1760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-2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>
              <a:off x="3120" y="1760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-3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3504" y="1664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-4</a:t>
              </a:r>
              <a:endParaRPr lang="en-US" sz="24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05800" cy="703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Floating Point </a:t>
            </a:r>
            <a:r>
              <a:rPr lang="en-US" dirty="0" smtClean="0"/>
              <a:t>Encoding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599"/>
            <a:ext cx="8229600" cy="165284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Use normalized, Base 2 scientific notation: 					</a:t>
            </a:r>
            <a:r>
              <a:rPr lang="en-US" dirty="0" smtClean="0">
                <a:solidFill>
                  <a:schemeClr val="accent6"/>
                </a:solidFill>
                <a:latin typeface="+mj-lt"/>
                <a:ea typeface="ＭＳ Ｐゴシック" pitchFamily="34" charset="-128"/>
              </a:rPr>
              <a:t>+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1</a:t>
            </a:r>
            <a:r>
              <a:rPr lang="en-US" dirty="0" smtClean="0">
                <a:latin typeface="+mj-lt"/>
                <a:ea typeface="ＭＳ Ｐゴシック" pitchFamily="34" charset="-128"/>
              </a:rPr>
              <a:t>.</a:t>
            </a:r>
            <a:r>
              <a:rPr lang="en-US" dirty="0" smtClean="0">
                <a:solidFill>
                  <a:schemeClr val="accent2"/>
                </a:solidFill>
                <a:latin typeface="+mj-lt"/>
                <a:ea typeface="ＭＳ Ｐゴシック" pitchFamily="34" charset="-128"/>
              </a:rPr>
              <a:t>xxx…</a:t>
            </a:r>
            <a:r>
              <a:rPr lang="en-US" dirty="0" err="1" smtClean="0">
                <a:solidFill>
                  <a:schemeClr val="accent2"/>
                </a:solidFill>
                <a:latin typeface="+mj-lt"/>
                <a:ea typeface="ＭＳ Ｐゴシック" pitchFamily="34" charset="-128"/>
              </a:rPr>
              <a:t>x</a:t>
            </a:r>
            <a:r>
              <a:rPr lang="en-US" baseline="-25000" dirty="0" err="1" smtClean="0">
                <a:latin typeface="+mj-lt"/>
                <a:ea typeface="ＭＳ Ｐゴシック" pitchFamily="34" charset="-128"/>
              </a:rPr>
              <a:t>two</a:t>
            </a:r>
            <a:r>
              <a:rPr lang="en-US" dirty="0" smtClean="0">
                <a:latin typeface="+mj-lt"/>
                <a:ea typeface="ＭＳ Ｐゴシック" pitchFamily="34" charset="-128"/>
              </a:rPr>
              <a:t>*2</a:t>
            </a:r>
            <a:r>
              <a:rPr lang="en-US" baseline="30000" dirty="0" smtClean="0">
                <a:solidFill>
                  <a:schemeClr val="accent1"/>
                </a:solidFill>
                <a:latin typeface="+mj-lt"/>
                <a:ea typeface="ＭＳ Ｐゴシック" pitchFamily="34" charset="-128"/>
              </a:rPr>
              <a:t>yyy…</a:t>
            </a:r>
            <a:r>
              <a:rPr lang="en-US" baseline="30000" dirty="0" err="1" smtClean="0">
                <a:solidFill>
                  <a:schemeClr val="accent1"/>
                </a:solidFill>
                <a:latin typeface="+mj-lt"/>
                <a:ea typeface="ＭＳ Ｐゴシック" pitchFamily="34" charset="-128"/>
              </a:rPr>
              <a:t>y</a:t>
            </a:r>
            <a:r>
              <a:rPr lang="en-US" sz="2400" dirty="0" err="1" smtClean="0">
                <a:latin typeface="+mj-lt"/>
                <a:ea typeface="ＭＳ Ｐゴシック" pitchFamily="34" charset="-128"/>
              </a:rPr>
              <a:t>two</a:t>
            </a:r>
            <a:endParaRPr lang="en-US" sz="2400" dirty="0" smtClean="0">
              <a:latin typeface="+mj-lt"/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Split a 32 bit word into 3 fields:</a:t>
            </a:r>
            <a:endParaRPr lang="en-US" dirty="0" smtClean="0">
              <a:latin typeface="+mj-lt"/>
              <a:ea typeface="ＭＳ Ｐゴシック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5319" y="2761211"/>
            <a:ext cx="7926388" cy="1433513"/>
            <a:chOff x="240" y="1488"/>
            <a:chExt cx="4993" cy="903"/>
          </a:xfrm>
        </p:grpSpPr>
        <p:sp>
          <p:nvSpPr>
            <p:cNvPr id="38918" name="Text Box 5"/>
            <p:cNvSpPr txBox="1">
              <a:spLocks noChangeArrowheads="1"/>
            </p:cNvSpPr>
            <p:nvPr/>
          </p:nvSpPr>
          <p:spPr bwMode="auto">
            <a:xfrm>
              <a:off x="4992" y="1528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8919" name="Text Box 6"/>
            <p:cNvSpPr txBox="1">
              <a:spLocks noChangeArrowheads="1"/>
            </p:cNvSpPr>
            <p:nvPr/>
          </p:nvSpPr>
          <p:spPr bwMode="auto">
            <a:xfrm>
              <a:off x="24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38920" name="Rectangle 7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Text Box 8"/>
            <p:cNvSpPr txBox="1">
              <a:spLocks noChangeArrowheads="1"/>
            </p:cNvSpPr>
            <p:nvPr/>
          </p:nvSpPr>
          <p:spPr bwMode="auto">
            <a:xfrm>
              <a:off x="458" y="1733"/>
              <a:ext cx="223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accent6"/>
                  </a:solidFill>
                </a:rPr>
                <a:t>S</a:t>
              </a:r>
            </a:p>
          </p:txBody>
        </p:sp>
        <p:sp>
          <p:nvSpPr>
            <p:cNvPr id="38922" name="Text Box 9"/>
            <p:cNvSpPr txBox="1">
              <a:spLocks noChangeArrowheads="1"/>
            </p:cNvSpPr>
            <p:nvPr/>
          </p:nvSpPr>
          <p:spPr bwMode="auto">
            <a:xfrm>
              <a:off x="768" y="1728"/>
              <a:ext cx="1006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accent1"/>
                  </a:solidFill>
                </a:rPr>
                <a:t>Exponent</a:t>
              </a:r>
            </a:p>
          </p:txBody>
        </p:sp>
        <p:sp>
          <p:nvSpPr>
            <p:cNvPr id="38923" name="Line 10"/>
            <p:cNvSpPr>
              <a:spLocks noChangeShapeType="1"/>
            </p:cNvSpPr>
            <p:nvPr/>
          </p:nvSpPr>
          <p:spPr bwMode="auto">
            <a:xfrm>
              <a:off x="672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4" name="Text Box 11"/>
            <p:cNvSpPr txBox="1">
              <a:spLocks noChangeArrowheads="1"/>
            </p:cNvSpPr>
            <p:nvPr/>
          </p:nvSpPr>
          <p:spPr bwMode="auto">
            <a:xfrm>
              <a:off x="528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38925" name="Line 12"/>
            <p:cNvSpPr>
              <a:spLocks noChangeShapeType="1"/>
            </p:cNvSpPr>
            <p:nvPr/>
          </p:nvSpPr>
          <p:spPr bwMode="auto">
            <a:xfrm>
              <a:off x="1968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Text Box 13"/>
            <p:cNvSpPr txBox="1">
              <a:spLocks noChangeArrowheads="1"/>
            </p:cNvSpPr>
            <p:nvPr/>
          </p:nvSpPr>
          <p:spPr bwMode="auto">
            <a:xfrm>
              <a:off x="1632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38927" name="Text Box 14"/>
            <p:cNvSpPr txBox="1">
              <a:spLocks noChangeArrowheads="1"/>
            </p:cNvSpPr>
            <p:nvPr/>
          </p:nvSpPr>
          <p:spPr bwMode="auto">
            <a:xfrm>
              <a:off x="192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38928" name="Text Box 15"/>
            <p:cNvSpPr txBox="1">
              <a:spLocks noChangeArrowheads="1"/>
            </p:cNvSpPr>
            <p:nvPr/>
          </p:nvSpPr>
          <p:spPr bwMode="auto">
            <a:xfrm>
              <a:off x="2928" y="1728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chemeClr val="accent2"/>
                  </a:solidFill>
                </a:rPr>
                <a:t>Significand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929" name="Text Box 16"/>
            <p:cNvSpPr txBox="1">
              <a:spLocks noChangeArrowheads="1"/>
            </p:cNvSpPr>
            <p:nvPr/>
          </p:nvSpPr>
          <p:spPr bwMode="auto">
            <a:xfrm>
              <a:off x="288" y="2064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38930" name="Text Box 17"/>
            <p:cNvSpPr txBox="1">
              <a:spLocks noChangeArrowheads="1"/>
            </p:cNvSpPr>
            <p:nvPr/>
          </p:nvSpPr>
          <p:spPr bwMode="auto">
            <a:xfrm>
              <a:off x="1056" y="2064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38931" name="Text Box 18"/>
            <p:cNvSpPr txBox="1">
              <a:spLocks noChangeArrowheads="1"/>
            </p:cNvSpPr>
            <p:nvPr/>
          </p:nvSpPr>
          <p:spPr bwMode="auto">
            <a:xfrm>
              <a:off x="3264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  <p:sp>
        <p:nvSpPr>
          <p:cNvPr id="38917" name="Rectangle 19"/>
          <p:cNvSpPr>
            <a:spLocks noChangeArrowheads="1"/>
          </p:cNvSpPr>
          <p:nvPr/>
        </p:nvSpPr>
        <p:spPr bwMode="auto">
          <a:xfrm>
            <a:off x="626226" y="4289368"/>
            <a:ext cx="8001000" cy="22057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marL="203200" indent="-203200">
              <a:buSzPct val="100000"/>
              <a:buFont typeface="Times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+mj-lt"/>
              </a:rPr>
              <a:t>S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represents </a:t>
            </a:r>
            <a:r>
              <a:rPr lang="en-US" sz="2800" dirty="0" smtClean="0">
                <a:solidFill>
                  <a:schemeClr val="accent6"/>
                </a:solidFill>
                <a:latin typeface="+mj-lt"/>
              </a:rPr>
              <a:t>Sign</a:t>
            </a:r>
            <a:r>
              <a:rPr lang="en-US" sz="2800" dirty="0" smtClean="0">
                <a:latin typeface="+mj-lt"/>
              </a:rPr>
              <a:t> (1 is negative, 0 positive)</a:t>
            </a:r>
            <a:endParaRPr lang="en-US" sz="2800" dirty="0" smtClean="0">
              <a:solidFill>
                <a:schemeClr val="accent6"/>
              </a:solidFill>
              <a:latin typeface="+mj-lt"/>
            </a:endParaRPr>
          </a:p>
          <a:p>
            <a:pPr marL="203200" indent="-203200">
              <a:buSzPct val="100000"/>
              <a:buFont typeface="Times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  <a:latin typeface="+mj-lt"/>
              </a:rPr>
              <a:t>Exponent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represents </a:t>
            </a:r>
            <a:r>
              <a:rPr lang="en-US" sz="2800" dirty="0" err="1" smtClean="0">
                <a:solidFill>
                  <a:schemeClr val="accent1"/>
                </a:solidFill>
                <a:latin typeface="+mj-lt"/>
              </a:rPr>
              <a:t>y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’s</a:t>
            </a:r>
            <a:endParaRPr lang="en-US" sz="2800" dirty="0" smtClean="0">
              <a:latin typeface="+mj-lt"/>
            </a:endParaRPr>
          </a:p>
          <a:p>
            <a:pPr marL="203200" indent="-203200">
              <a:buSzPct val="100000"/>
              <a:buFont typeface="Times" charset="0"/>
              <a:buChar char="•"/>
            </a:pPr>
            <a:r>
              <a:rPr lang="en-US" sz="2800" b="1" dirty="0" err="1" smtClean="0">
                <a:solidFill>
                  <a:schemeClr val="accent2"/>
                </a:solidFill>
                <a:latin typeface="+mj-lt"/>
              </a:rPr>
              <a:t>Significand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represents </a:t>
            </a: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’s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203200" indent="-203200">
              <a:buSzPct val="100000"/>
              <a:buFont typeface="Times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Represent numbers as small as </a:t>
            </a:r>
            <a:br>
              <a:rPr lang="en-US" sz="2800" dirty="0">
                <a:solidFill>
                  <a:schemeClr val="tx1"/>
                </a:solidFill>
                <a:latin typeface="+mj-lt"/>
              </a:rPr>
            </a:br>
            <a:r>
              <a:rPr lang="en-US" sz="2800" dirty="0">
                <a:solidFill>
                  <a:schemeClr val="tx1"/>
                </a:solidFill>
                <a:latin typeface="+mj-lt"/>
              </a:rPr>
              <a:t>~2.0 x 10</a:t>
            </a:r>
            <a:r>
              <a:rPr lang="en-US" sz="2800" baseline="30000" dirty="0">
                <a:solidFill>
                  <a:schemeClr val="tx1"/>
                </a:solidFill>
                <a:latin typeface="+mj-lt"/>
              </a:rPr>
              <a:t>-38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to as large as ~2.0 x 10</a:t>
            </a:r>
            <a:r>
              <a:rPr lang="en-US" sz="2800" baseline="30000" dirty="0">
                <a:solidFill>
                  <a:schemeClr val="tx1"/>
                </a:solidFill>
                <a:latin typeface="+mj-lt"/>
              </a:rPr>
              <a:t>38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Exponent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Definitely want a signed exponent.</a:t>
            </a:r>
          </a:p>
          <a:p>
            <a:r>
              <a:rPr lang="en-US" dirty="0" smtClean="0"/>
              <a:t>Use two’s compliment?</a:t>
            </a:r>
          </a:p>
          <a:p>
            <a:pPr lvl="1"/>
            <a:r>
              <a:rPr lang="en-US" dirty="0" smtClean="0"/>
              <a:t>Smallest exponent looks like 1000000, largest exponent looks like 01111111.</a:t>
            </a:r>
          </a:p>
          <a:p>
            <a:pPr lvl="1"/>
            <a:r>
              <a:rPr lang="en-US" dirty="0" smtClean="0"/>
              <a:t>Can reuse integer comparison hardware if exponents range from 00000000 for smallest to 11111111 for largest.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Exponent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</a:t>
            </a:r>
            <a:r>
              <a:rPr lang="en-US" b="1" dirty="0" smtClean="0"/>
              <a:t>biased</a:t>
            </a:r>
            <a:r>
              <a:rPr lang="en-US" dirty="0" smtClean="0"/>
              <a:t> two’s compliment. Instead of -128 through 127 being 10000000 through 01111111, define -127 through 128 to be 00000000 through 11111111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Corresponds with a bias of 127: the value 0 is represented as 01111111</a:t>
            </a:r>
            <a:r>
              <a:rPr lang="en-US" baseline="-25000" dirty="0" smtClean="0"/>
              <a:t>two</a:t>
            </a:r>
            <a:r>
              <a:rPr lang="en-US" dirty="0" smtClean="0"/>
              <a:t> =&gt; 127</a:t>
            </a:r>
            <a:r>
              <a:rPr lang="en-US" baseline="-25000" dirty="0" smtClean="0"/>
              <a:t>ten</a:t>
            </a:r>
          </a:p>
          <a:p>
            <a:r>
              <a:rPr lang="en-US" dirty="0" smtClean="0"/>
              <a:t>To encode in biased two’s complement, add the bias to your number, then encode as usual:</a:t>
            </a:r>
          </a:p>
          <a:p>
            <a:pPr lvl="1"/>
            <a:r>
              <a:rPr lang="en-US" dirty="0" smtClean="0"/>
              <a:t>1 =&gt; 128 =&gt; 10000000</a:t>
            </a:r>
          </a:p>
          <a:p>
            <a:pPr lvl="1"/>
            <a:r>
              <a:rPr lang="en-US" dirty="0" smtClean="0"/>
              <a:t>127 =&gt; 254 =&gt; 11111110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Notation (+127)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2063" y="1947311"/>
            <a:ext cx="7908155" cy="438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2048" y="2573697"/>
            <a:ext cx="1138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∞, </a:t>
            </a:r>
            <a:r>
              <a:rPr lang="en-US" sz="2400" b="1" dirty="0" err="1" smtClean="0"/>
              <a:t>NaN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99897" y="5865261"/>
            <a:ext cx="753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Zero</a:t>
            </a:r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-1191440" y="4459041"/>
            <a:ext cx="26397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7361" y="3796266"/>
            <a:ext cx="1280369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Getting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closer to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zero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5577" y="1432774"/>
            <a:ext cx="2412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 it is encoded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39347" y="1432774"/>
            <a:ext cx="2751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it is interpreted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84265" y="1997649"/>
            <a:ext cx="3353633" cy="4309214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04778" y="1993091"/>
            <a:ext cx="4439222" cy="4309214"/>
          </a:xfrm>
          <a:prstGeom prst="rect">
            <a:avLst/>
          </a:prstGeom>
          <a:solidFill>
            <a:srgbClr val="3366FF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the implicit 1 in front of the </a:t>
            </a:r>
            <a:r>
              <a:rPr lang="en-US" dirty="0" err="1" smtClean="0"/>
              <a:t>S</a:t>
            </a:r>
            <a:r>
              <a:rPr lang="en-US" dirty="0" err="1" smtClean="0"/>
              <a:t>ignificand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78477" y="1624099"/>
            <a:ext cx="8534400" cy="2362200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accent4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490451" y="1797281"/>
            <a:ext cx="7908925" cy="1438276"/>
            <a:chOff x="336" y="1209"/>
            <a:chExt cx="4982" cy="906"/>
          </a:xfrm>
        </p:grpSpPr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5087" y="1212"/>
              <a:ext cx="231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0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336" y="1209"/>
              <a:ext cx="347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31</a:t>
              </a: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575" y="1497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527" y="1449"/>
              <a:ext cx="223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accent6"/>
                  </a:solidFill>
                </a:rPr>
                <a:t>S</a:t>
              </a: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863" y="1449"/>
              <a:ext cx="1006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accent2"/>
                  </a:solidFill>
                </a:rPr>
                <a:t>Exponent</a:t>
              </a: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767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624" y="1209"/>
              <a:ext cx="347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30</a:t>
              </a: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2063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727" y="1209"/>
              <a:ext cx="347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23</a:t>
              </a: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015" y="1209"/>
              <a:ext cx="347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22</a:t>
              </a: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3023" y="1449"/>
              <a:ext cx="1138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solidFill>
                    <a:schemeClr val="accent1"/>
                  </a:solidFill>
                </a:rPr>
                <a:t>Significand</a:t>
              </a:r>
              <a:endParaRPr lang="en-US" sz="2800" b="1" dirty="0">
                <a:solidFill>
                  <a:schemeClr val="accent1"/>
                </a:solidFill>
              </a:endParaRP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383" y="1785"/>
              <a:ext cx="538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1 bit</a:t>
              </a: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1151" y="1785"/>
              <a:ext cx="628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8 bits</a:t>
              </a: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3359" y="1785"/>
              <a:ext cx="743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23 bits</a:t>
              </a:r>
            </a:p>
          </p:txBody>
        </p:sp>
      </p:grp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219200" y="3336520"/>
            <a:ext cx="7924800" cy="4366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/>
              <a:t>(-1)</a:t>
            </a:r>
            <a:r>
              <a:rPr lang="en-US" sz="3200" b="1" baseline="30000" dirty="0">
                <a:solidFill>
                  <a:schemeClr val="accent6"/>
                </a:solidFill>
              </a:rPr>
              <a:t>S</a:t>
            </a:r>
            <a:r>
              <a:rPr lang="en-US" sz="3200" b="1" dirty="0"/>
              <a:t> x (1 . </a:t>
            </a:r>
            <a:r>
              <a:rPr lang="en-US" sz="3200" b="1" dirty="0" err="1">
                <a:solidFill>
                  <a:schemeClr val="accent1"/>
                </a:solidFill>
              </a:rPr>
              <a:t>Significand</a:t>
            </a:r>
            <a:r>
              <a:rPr lang="en-US" sz="3200" b="1" dirty="0"/>
              <a:t>) x 2</a:t>
            </a:r>
            <a:r>
              <a:rPr lang="en-US" sz="3200" b="1" baseline="30000" dirty="0"/>
              <a:t>(</a:t>
            </a:r>
            <a:r>
              <a:rPr lang="en-US" sz="3200" b="1" baseline="30000" dirty="0">
                <a:solidFill>
                  <a:schemeClr val="accent2"/>
                </a:solidFill>
              </a:rPr>
              <a:t>Exponent</a:t>
            </a:r>
            <a:r>
              <a:rPr lang="en-US" sz="3200" b="1" baseline="30000" dirty="0"/>
              <a:t>-127</a:t>
            </a:r>
            <a:r>
              <a:rPr lang="en-US" sz="3200" b="1" baseline="30000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/>
              <a:t>Double Precision Fl. </a:t>
            </a:r>
            <a:r>
              <a:rPr lang="en-US" sz="3800" dirty="0"/>
              <a:t>Pt. </a:t>
            </a:r>
            <a:r>
              <a:rPr lang="en-US" sz="3800" dirty="0" smtClean="0"/>
              <a:t>Encoding</a:t>
            </a:r>
            <a:endParaRPr lang="en-US" sz="3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31875"/>
            <a:ext cx="7848600" cy="415925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mtClean="0">
                <a:latin typeface="18 VAG Rounded Thin   55390" charset="0"/>
                <a:ea typeface="ＭＳ Ｐゴシック" pitchFamily="34" charset="-128"/>
              </a:rPr>
              <a:t>Next Multiple of Word Size (64 bits)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04800" y="3805238"/>
            <a:ext cx="8458200" cy="2768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 u="sng" dirty="0"/>
              <a:t>Double Precision</a:t>
            </a:r>
            <a:r>
              <a:rPr lang="en-US" sz="3200" b="1" dirty="0">
                <a:solidFill>
                  <a:schemeClr val="tx1"/>
                </a:solidFill>
              </a:rPr>
              <a:t> (vs. </a:t>
            </a:r>
            <a:r>
              <a:rPr lang="en-US" sz="3200" b="1" u="sng" dirty="0"/>
              <a:t>Single Precision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 dirty="0">
                <a:solidFill>
                  <a:schemeClr val="accent2"/>
                </a:solidFill>
              </a:rPr>
              <a:t>C variable declared as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double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 dirty="0">
                <a:solidFill>
                  <a:schemeClr val="accent2"/>
                </a:solidFill>
              </a:rPr>
              <a:t>Represent numbers almost as small as 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2.0 x 10</a:t>
            </a:r>
            <a:r>
              <a:rPr lang="en-US" sz="2800" b="1" baseline="30000" dirty="0">
                <a:solidFill>
                  <a:schemeClr val="accent2"/>
                </a:solidFill>
              </a:rPr>
              <a:t>-308</a:t>
            </a:r>
            <a:r>
              <a:rPr lang="en-US" sz="2800" b="1" dirty="0">
                <a:solidFill>
                  <a:schemeClr val="accent2"/>
                </a:solidFill>
              </a:rPr>
              <a:t> to almost as large as 2.0 x 10</a:t>
            </a:r>
            <a:r>
              <a:rPr lang="en-US" sz="2800" b="1" baseline="30000" dirty="0">
                <a:solidFill>
                  <a:schemeClr val="accent2"/>
                </a:solidFill>
              </a:rPr>
              <a:t>308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 dirty="0">
                <a:solidFill>
                  <a:schemeClr val="accent2"/>
                </a:solidFill>
              </a:rPr>
              <a:t>But primary advantage is greater accuracy 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due to larger </a:t>
            </a:r>
            <a:r>
              <a:rPr lang="en-US" sz="2800" b="1" dirty="0" err="1" smtClean="0">
                <a:solidFill>
                  <a:schemeClr val="accent2"/>
                </a:solidFill>
              </a:rPr>
              <a:t>significand</a:t>
            </a:r>
            <a:endParaRPr lang="en-US" sz="2800" b="1" dirty="0" smtClean="0">
              <a:solidFill>
                <a:schemeClr val="accent2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" y="1519238"/>
            <a:ext cx="7850188" cy="1433512"/>
            <a:chOff x="288" y="912"/>
            <a:chExt cx="4945" cy="903"/>
          </a:xfrm>
        </p:grpSpPr>
        <p:sp>
          <p:nvSpPr>
            <p:cNvPr id="43018" name="Text Box 6"/>
            <p:cNvSpPr txBox="1">
              <a:spLocks noChangeArrowheads="1"/>
            </p:cNvSpPr>
            <p:nvPr/>
          </p:nvSpPr>
          <p:spPr bwMode="auto">
            <a:xfrm>
              <a:off x="4992" y="952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3019" name="Text Box 7"/>
            <p:cNvSpPr txBox="1">
              <a:spLocks noChangeArrowheads="1"/>
            </p:cNvSpPr>
            <p:nvPr/>
          </p:nvSpPr>
          <p:spPr bwMode="auto">
            <a:xfrm>
              <a:off x="288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43020" name="Rectangle 8"/>
            <p:cNvSpPr>
              <a:spLocks noChangeArrowheads="1"/>
            </p:cNvSpPr>
            <p:nvPr/>
          </p:nvSpPr>
          <p:spPr bwMode="auto">
            <a:xfrm>
              <a:off x="480" y="1200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Text Box 9"/>
            <p:cNvSpPr txBox="1">
              <a:spLocks noChangeArrowheads="1"/>
            </p:cNvSpPr>
            <p:nvPr/>
          </p:nvSpPr>
          <p:spPr bwMode="auto">
            <a:xfrm>
              <a:off x="432" y="1152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43022" name="Text Box 10"/>
            <p:cNvSpPr txBox="1">
              <a:spLocks noChangeArrowheads="1"/>
            </p:cNvSpPr>
            <p:nvPr/>
          </p:nvSpPr>
          <p:spPr bwMode="auto">
            <a:xfrm>
              <a:off x="960" y="1152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Exponent</a:t>
              </a:r>
            </a:p>
          </p:txBody>
        </p:sp>
        <p:sp>
          <p:nvSpPr>
            <p:cNvPr id="43023" name="Line 11"/>
            <p:cNvSpPr>
              <a:spLocks noChangeShapeType="1"/>
            </p:cNvSpPr>
            <p:nvPr/>
          </p:nvSpPr>
          <p:spPr bwMode="auto">
            <a:xfrm>
              <a:off x="672" y="12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4" name="Text Box 12"/>
            <p:cNvSpPr txBox="1">
              <a:spLocks noChangeArrowheads="1"/>
            </p:cNvSpPr>
            <p:nvPr/>
          </p:nvSpPr>
          <p:spPr bwMode="auto">
            <a:xfrm>
              <a:off x="576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43025" name="Line 13"/>
            <p:cNvSpPr>
              <a:spLocks noChangeShapeType="1"/>
            </p:cNvSpPr>
            <p:nvPr/>
          </p:nvSpPr>
          <p:spPr bwMode="auto">
            <a:xfrm>
              <a:off x="2400" y="12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Text Box 14"/>
            <p:cNvSpPr txBox="1">
              <a:spLocks noChangeArrowheads="1"/>
            </p:cNvSpPr>
            <p:nvPr/>
          </p:nvSpPr>
          <p:spPr bwMode="auto">
            <a:xfrm>
              <a:off x="2064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43027" name="Text Box 15"/>
            <p:cNvSpPr txBox="1">
              <a:spLocks noChangeArrowheads="1"/>
            </p:cNvSpPr>
            <p:nvPr/>
          </p:nvSpPr>
          <p:spPr bwMode="auto">
            <a:xfrm>
              <a:off x="2400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43028" name="Text Box 16"/>
            <p:cNvSpPr txBox="1">
              <a:spLocks noChangeArrowheads="1"/>
            </p:cNvSpPr>
            <p:nvPr/>
          </p:nvSpPr>
          <p:spPr bwMode="auto">
            <a:xfrm>
              <a:off x="2928" y="1152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</a:t>
              </a:r>
            </a:p>
          </p:txBody>
        </p:sp>
        <p:sp>
          <p:nvSpPr>
            <p:cNvPr id="43029" name="Text Box 17"/>
            <p:cNvSpPr txBox="1">
              <a:spLocks noChangeArrowheads="1"/>
            </p:cNvSpPr>
            <p:nvPr/>
          </p:nvSpPr>
          <p:spPr bwMode="auto">
            <a:xfrm>
              <a:off x="288" y="1488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43030" name="Text Box 18"/>
            <p:cNvSpPr txBox="1">
              <a:spLocks noChangeArrowheads="1"/>
            </p:cNvSpPr>
            <p:nvPr/>
          </p:nvSpPr>
          <p:spPr bwMode="auto">
            <a:xfrm>
              <a:off x="1152" y="1488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11 bits</a:t>
              </a:r>
            </a:p>
          </p:txBody>
        </p:sp>
        <p:sp>
          <p:nvSpPr>
            <p:cNvPr id="43031" name="Text Box 19"/>
            <p:cNvSpPr txBox="1">
              <a:spLocks noChangeArrowheads="1"/>
            </p:cNvSpPr>
            <p:nvPr/>
          </p:nvSpPr>
          <p:spPr bwMode="auto">
            <a:xfrm>
              <a:off x="3264" y="1488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20 bits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62000" y="2814638"/>
            <a:ext cx="7467600" cy="1052512"/>
            <a:chOff x="480" y="1728"/>
            <a:chExt cx="4704" cy="663"/>
          </a:xfrm>
        </p:grpSpPr>
        <p:sp>
          <p:nvSpPr>
            <p:cNvPr id="43015" name="Rectangle 21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Text Box 22"/>
            <p:cNvSpPr txBox="1">
              <a:spLocks noChangeArrowheads="1"/>
            </p:cNvSpPr>
            <p:nvPr/>
          </p:nvSpPr>
          <p:spPr bwMode="auto">
            <a:xfrm>
              <a:off x="2160" y="1728"/>
              <a:ext cx="220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 (cont’d)</a:t>
              </a:r>
            </a:p>
          </p:txBody>
        </p:sp>
        <p:sp>
          <p:nvSpPr>
            <p:cNvPr id="43017" name="Text Box 23"/>
            <p:cNvSpPr txBox="1">
              <a:spLocks noChangeArrowheads="1"/>
            </p:cNvSpPr>
            <p:nvPr/>
          </p:nvSpPr>
          <p:spPr bwMode="auto">
            <a:xfrm>
              <a:off x="2352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32 bits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Floating Point: </a:t>
            </a:r>
            <a:br>
              <a:rPr lang="en-US" dirty="0" smtClean="0"/>
            </a:br>
            <a:r>
              <a:rPr lang="en-US" dirty="0" smtClean="0"/>
              <a:t>Representing Very Small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2842"/>
            <a:ext cx="8511330" cy="51568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Zero: Bit pattern of all 0s is encoding for 0.000</a:t>
            </a:r>
          </a:p>
          <a:p>
            <a:pPr lvl="1">
              <a:buFont typeface="Symbol" charset="2"/>
              <a:buChar char=""/>
            </a:pPr>
            <a:r>
              <a:rPr lang="en-US" dirty="0" smtClean="0"/>
              <a:t> But 0 in exponent should mean most negative   </a:t>
            </a:r>
            <a:br>
              <a:rPr lang="en-US" dirty="0" smtClean="0"/>
            </a:br>
            <a:r>
              <a:rPr lang="en-US" dirty="0" smtClean="0"/>
              <a:t>  exponent (want 0 to be next to smallest real)</a:t>
            </a:r>
          </a:p>
          <a:p>
            <a:pPr lvl="1">
              <a:buFont typeface="Symbol" charset="2"/>
              <a:buChar char=""/>
            </a:pPr>
            <a:r>
              <a:rPr lang="en-US" dirty="0" smtClean="0"/>
              <a:t> Can’t use two’s complement (1000 0000</a:t>
            </a:r>
            <a:r>
              <a:rPr lang="en-US" baseline="-25000" dirty="0" smtClean="0"/>
              <a:t>two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Bias notation</a:t>
            </a:r>
            <a:r>
              <a:rPr lang="en-US" dirty="0" smtClean="0"/>
              <a:t>: subtract bias from exponent</a:t>
            </a:r>
          </a:p>
          <a:p>
            <a:pPr lvl="1"/>
            <a:r>
              <a:rPr lang="en-US" dirty="0" smtClean="0"/>
              <a:t>Single precision uses bias of 127; DP uses 1023</a:t>
            </a:r>
          </a:p>
          <a:p>
            <a:pPr>
              <a:tabLst>
                <a:tab pos="2514600" algn="l"/>
                <a:tab pos="7035800" algn="l"/>
              </a:tabLst>
            </a:pPr>
            <a:r>
              <a:rPr lang="en-US" dirty="0" smtClean="0"/>
              <a:t>0 uses 	0000 0000</a:t>
            </a:r>
            <a:r>
              <a:rPr lang="en-US" baseline="-25000" dirty="0" smtClean="0"/>
              <a:t>two</a:t>
            </a:r>
            <a:r>
              <a:rPr lang="en-US" dirty="0" smtClean="0"/>
              <a:t> =&gt; 0-127 = 	-127;</a:t>
            </a:r>
            <a:br>
              <a:rPr lang="en-US" dirty="0" smtClean="0"/>
            </a:br>
            <a:r>
              <a:rPr lang="en-US" dirty="0" smtClean="0"/>
              <a:t>∞, </a:t>
            </a:r>
            <a:r>
              <a:rPr lang="en-US" dirty="0" err="1" smtClean="0"/>
              <a:t>NaN</a:t>
            </a:r>
            <a:r>
              <a:rPr lang="en-US" dirty="0" smtClean="0"/>
              <a:t> uses 1111 1111</a:t>
            </a:r>
            <a:r>
              <a:rPr lang="en-US" baseline="-25000" dirty="0" smtClean="0"/>
              <a:t>two</a:t>
            </a:r>
            <a:r>
              <a:rPr lang="en-US" dirty="0" smtClean="0"/>
              <a:t> =&gt; 255-127 = +128</a:t>
            </a:r>
          </a:p>
          <a:p>
            <a:pPr lvl="1"/>
            <a:r>
              <a:rPr lang="en-US" dirty="0" smtClean="0"/>
              <a:t>Smallest SP real can represent: 1.00…00 </a:t>
            </a:r>
            <a:r>
              <a:rPr lang="en-US" dirty="0" err="1" smtClean="0"/>
              <a:t>x</a:t>
            </a:r>
            <a:r>
              <a:rPr lang="en-US" dirty="0" smtClean="0"/>
              <a:t> 2</a:t>
            </a:r>
            <a:r>
              <a:rPr lang="en-US" baseline="30000" dirty="0" smtClean="0"/>
              <a:t>-126</a:t>
            </a:r>
          </a:p>
          <a:p>
            <a:pPr lvl="1"/>
            <a:r>
              <a:rPr lang="en-US" dirty="0" smtClean="0"/>
              <a:t>  Largest SP real can represent: 1.11…11 </a:t>
            </a:r>
            <a:r>
              <a:rPr lang="en-US" dirty="0" err="1" smtClean="0"/>
              <a:t>x</a:t>
            </a:r>
            <a:r>
              <a:rPr lang="en-US" dirty="0" smtClean="0"/>
              <a:t> 2</a:t>
            </a:r>
            <a:r>
              <a:rPr lang="en-US" baseline="30000" dirty="0" smtClean="0"/>
              <a:t>+127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ED49-0FAE-2545-896B-39D501F08C6A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Stitches Files Together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AU" dirty="0"/>
          </a:p>
        </p:txBody>
      </p:sp>
      <p:sp>
        <p:nvSpPr>
          <p:cNvPr id="460802" name="Text Box 2"/>
          <p:cNvSpPr txBox="1">
            <a:spLocks noChangeArrowheads="1"/>
          </p:cNvSpPr>
          <p:nvPr/>
        </p:nvSpPr>
        <p:spPr bwMode="auto">
          <a:xfrm>
            <a:off x="382588" y="5834063"/>
            <a:ext cx="8353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FIGURE B.3.1 The linker searches a collection of object </a:t>
            </a:r>
            <a:r>
              <a:rPr lang="en-US" sz="1200" b="1" dirty="0" smtClean="0"/>
              <a:t>files </a:t>
            </a:r>
            <a:r>
              <a:rPr lang="en-US" sz="1200" b="1" dirty="0"/>
              <a:t>and program libraries to find nonlocal routines used in a program, combines them into a single executable file, and resolves references between routines in different files.</a:t>
            </a:r>
            <a:r>
              <a:rPr lang="en-US" sz="1200" dirty="0"/>
              <a:t> Copyright © 2009 Elsevier, Inc. All rights reserved.</a:t>
            </a:r>
          </a:p>
        </p:txBody>
      </p:sp>
      <p:pic>
        <p:nvPicPr>
          <p:cNvPr id="460804" name="Picture 4" descr="App-b-03-01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" y="1371600"/>
            <a:ext cx="6840537" cy="4430713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88E4-9316-9749-914E-0FD6AD4800D5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41712" y="666404"/>
            <a:ext cx="82296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dirty="0" smtClean="0">
                <a:latin typeface="18 VAG Rounded Bold   07390" charset="0"/>
                <a:ea typeface="ＭＳ Ｐゴシック" pitchFamily="34" charset="-128"/>
              </a:rPr>
              <a:t>“Father” of the Floating point standard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4250" y="1824644"/>
            <a:ext cx="4914900" cy="1955800"/>
          </a:xfrm>
        </p:spPr>
        <p:txBody>
          <a:bodyPr/>
          <a:lstStyle/>
          <a:p>
            <a:pPr algn="ctr" eaLnBrk="1" hangingPunct="1">
              <a:buFont typeface="Times" charset="0"/>
              <a:buNone/>
            </a:pPr>
            <a:r>
              <a:rPr lang="en-US" sz="4000" dirty="0" smtClean="0">
                <a:latin typeface="Times-Roman" charset="0"/>
                <a:ea typeface="ＭＳ Ｐゴシック" pitchFamily="34" charset="-128"/>
              </a:rPr>
              <a:t>IEEE Standard 754 for Binary Floating-Point Arithmetic.</a:t>
            </a:r>
            <a:endParaRPr lang="en-US" sz="2800" dirty="0" smtClean="0">
              <a:latin typeface="Courier" charset="0"/>
              <a:ea typeface="ＭＳ Ｐゴシック" pitchFamily="34" charset="-128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5400" y="6100157"/>
            <a:ext cx="9118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www.cs.berkeley.edu/~wkahan/ieee754status/754story.html</a:t>
            </a:r>
          </a:p>
        </p:txBody>
      </p:sp>
      <p:sp>
        <p:nvSpPr>
          <p:cNvPr id="57349" name="Rectangle 6"/>
          <p:cNvSpPr>
            <a:spLocks noChangeArrowheads="1"/>
          </p:cNvSpPr>
          <p:nvPr/>
        </p:nvSpPr>
        <p:spPr bwMode="auto">
          <a:xfrm>
            <a:off x="5733703" y="4914208"/>
            <a:ext cx="2781300" cy="43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03200" indent="-203200" algn="ctr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Times-Roman" charset="0"/>
              </a:rPr>
              <a:t>Prof. Kahan</a:t>
            </a:r>
            <a:endParaRPr lang="en-US" sz="2000">
              <a:solidFill>
                <a:schemeClr val="tx1"/>
              </a:solidFill>
              <a:latin typeface="Courier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41712" y="4095404"/>
            <a:ext cx="4572000" cy="1644650"/>
            <a:chOff x="336" y="2208"/>
            <a:chExt cx="2880" cy="1036"/>
          </a:xfrm>
        </p:grpSpPr>
        <p:sp>
          <p:nvSpPr>
            <p:cNvPr id="57352" name="AutoShape 8"/>
            <p:cNvSpPr>
              <a:spLocks noChangeArrowheads="1"/>
            </p:cNvSpPr>
            <p:nvPr/>
          </p:nvSpPr>
          <p:spPr bwMode="auto">
            <a:xfrm>
              <a:off x="336" y="2208"/>
              <a:ext cx="2880" cy="1036"/>
            </a:xfrm>
            <a:prstGeom prst="ribbon2">
              <a:avLst>
                <a:gd name="adj1" fmla="val 16023"/>
                <a:gd name="adj2" fmla="val 75000"/>
              </a:avLst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AU" sz="2000">
                <a:solidFill>
                  <a:schemeClr val="accent2"/>
                </a:solidFill>
              </a:endParaRPr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744" y="2272"/>
              <a:ext cx="2040" cy="7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203200" indent="-203200" algn="ctr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latin typeface="Times-Roman" charset="0"/>
                </a:rPr>
                <a:t>1989</a:t>
              </a:r>
              <a:br>
                <a:rPr lang="en-US" sz="3200" b="1">
                  <a:latin typeface="Times-Roman" charset="0"/>
                </a:rPr>
              </a:br>
              <a:r>
                <a:rPr lang="en-US" sz="3200" b="1">
                  <a:latin typeface="Times-Roman" charset="0"/>
                </a:rPr>
                <a:t>ACM Turing</a:t>
              </a:r>
              <a:br>
                <a:rPr lang="en-US" sz="3200" b="1">
                  <a:latin typeface="Times-Roman" charset="0"/>
                </a:rPr>
              </a:br>
              <a:r>
                <a:rPr lang="en-US" sz="3200" b="1">
                  <a:latin typeface="Times-Roman" charset="0"/>
                </a:rPr>
                <a:t>Award Winner!</a:t>
              </a:r>
              <a:endParaRPr lang="en-US" sz="2000">
                <a:latin typeface="Courier" charset="0"/>
              </a:endParaRPr>
            </a:p>
          </p:txBody>
        </p:sp>
      </p:grpSp>
      <p:pic>
        <p:nvPicPr>
          <p:cNvPr id="57351" name="Picture 10" descr="kah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2803" y="1942408"/>
            <a:ext cx="20145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/>
              <a:t>Example: Converting Binary FP to Decimal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600200" y="1524000"/>
            <a:ext cx="5334000" cy="3124200"/>
            <a:chOff x="1600200" y="1524000"/>
            <a:chExt cx="5334000" cy="3124200"/>
          </a:xfrm>
        </p:grpSpPr>
        <p:sp>
          <p:nvSpPr>
            <p:cNvPr id="59405" name="Line 3"/>
            <p:cNvSpPr>
              <a:spLocks noChangeShapeType="1"/>
            </p:cNvSpPr>
            <p:nvPr/>
          </p:nvSpPr>
          <p:spPr bwMode="auto">
            <a:xfrm flipH="1">
              <a:off x="1600200" y="1524000"/>
              <a:ext cx="1576127" cy="31242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6" name="Line 4"/>
            <p:cNvSpPr>
              <a:spLocks noChangeShapeType="1"/>
            </p:cNvSpPr>
            <p:nvPr/>
          </p:nvSpPr>
          <p:spPr bwMode="auto">
            <a:xfrm flipH="1">
              <a:off x="2590799" y="1524000"/>
              <a:ext cx="737929" cy="31242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7" name="Line 5"/>
            <p:cNvSpPr>
              <a:spLocks noChangeShapeType="1"/>
            </p:cNvSpPr>
            <p:nvPr/>
          </p:nvSpPr>
          <p:spPr bwMode="auto">
            <a:xfrm>
              <a:off x="3557331" y="1524000"/>
              <a:ext cx="252670" cy="31242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8" name="Line 6"/>
            <p:cNvSpPr>
              <a:spLocks noChangeShapeType="1"/>
            </p:cNvSpPr>
            <p:nvPr/>
          </p:nvSpPr>
          <p:spPr bwMode="auto">
            <a:xfrm>
              <a:off x="3862130" y="1524000"/>
              <a:ext cx="938470" cy="31242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9" name="Line 7"/>
            <p:cNvSpPr>
              <a:spLocks noChangeShapeType="1"/>
            </p:cNvSpPr>
            <p:nvPr/>
          </p:nvSpPr>
          <p:spPr bwMode="auto">
            <a:xfrm>
              <a:off x="4090731" y="1524000"/>
              <a:ext cx="1776669" cy="31242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0" name="Line 8"/>
            <p:cNvSpPr>
              <a:spLocks noChangeShapeType="1"/>
            </p:cNvSpPr>
            <p:nvPr/>
          </p:nvSpPr>
          <p:spPr bwMode="auto">
            <a:xfrm>
              <a:off x="4319331" y="1524000"/>
              <a:ext cx="2614869" cy="30480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13898" name="Rectangle 10"/>
          <p:cNvSpPr>
            <a:spLocks noGrp="1" noChangeArrowheads="1"/>
          </p:cNvSpPr>
          <p:nvPr>
            <p:ph idx="1"/>
          </p:nvPr>
        </p:nvSpPr>
        <p:spPr>
          <a:xfrm>
            <a:off x="147638" y="1841500"/>
            <a:ext cx="8153400" cy="39497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>
                <a:latin typeface="18 VAG Rounded Thin   55390" charset="0"/>
                <a:ea typeface="ＭＳ Ｐゴシック" pitchFamily="34" charset="-128"/>
              </a:rPr>
              <a:t>Sign: 0 </a:t>
            </a:r>
            <a:r>
              <a:rPr lang="en-US" smtClean="0">
                <a:latin typeface="18 VAG Rounded Thin   55390" charset="0"/>
                <a:ea typeface="ＭＳ Ｐゴシック" pitchFamily="34" charset="-128"/>
                <a:sym typeface="Wingdings" pitchFamily="2" charset="2"/>
              </a:rPr>
              <a:t></a:t>
            </a:r>
            <a:r>
              <a:rPr lang="en-US" smtClean="0">
                <a:latin typeface="18 VAG Rounded Thin   55390" charset="0"/>
                <a:ea typeface="ＭＳ Ｐゴシック" pitchFamily="34" charset="-128"/>
              </a:rPr>
              <a:t> positive</a:t>
            </a:r>
          </a:p>
          <a:p>
            <a:pPr eaLnBrk="1" hangingPunct="1"/>
            <a:r>
              <a:rPr lang="en-US" smtClean="0">
                <a:latin typeface="18 VAG Rounded Thin   55390" charset="0"/>
                <a:ea typeface="ＭＳ Ｐゴシック" pitchFamily="34" charset="-128"/>
              </a:rPr>
              <a:t>Exponent: 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0110 1000</a:t>
            </a:r>
            <a:r>
              <a:rPr lang="en-US" baseline="-25000" smtClean="0">
                <a:latin typeface="18 VAG Rounded Light   02390" charset="0"/>
                <a:ea typeface="ＭＳ Ｐゴシック" pitchFamily="34" charset="-128"/>
              </a:rPr>
              <a:t>two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 = 104</a:t>
            </a:r>
            <a:r>
              <a:rPr lang="en-US" baseline="-25000" smtClean="0">
                <a:latin typeface="18 VAG Rounded Light   02390" charset="0"/>
                <a:ea typeface="ＭＳ Ｐゴシック" pitchFamily="34" charset="-128"/>
              </a:rPr>
              <a:t>ten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Bias adjustment: 104 - 127 = -23</a:t>
            </a:r>
          </a:p>
          <a:p>
            <a:pPr eaLnBrk="1" hangingPunct="1"/>
            <a:r>
              <a:rPr lang="en-US" smtClean="0">
                <a:latin typeface="18 VAG Rounded Thin   55390" charset="0"/>
                <a:ea typeface="ＭＳ Ｐゴシック" pitchFamily="34" charset="-128"/>
              </a:rPr>
              <a:t>Significand: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1 . 10101010100001101000010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1 + 1x2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-1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+ 0x2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-2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 + 1x2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-3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 + 0x2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-4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 + 1x2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-5 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+...</a:t>
            </a:r>
            <a:br>
              <a:rPr lang="en-US" smtClean="0">
                <a:latin typeface="18 VAG Rounded Light   02390" charset="0"/>
                <a:ea typeface="ＭＳ Ｐゴシック" pitchFamily="34" charset="-128"/>
              </a:rPr>
            </a:b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=1+2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-1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+2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-3 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+2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-5 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+2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-7 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+2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-9 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+2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-14 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+2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-15 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+2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-17 </a:t>
            </a: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+2</a:t>
            </a:r>
            <a:r>
              <a:rPr lang="en-US" baseline="30000" smtClean="0">
                <a:latin typeface="18 VAG Rounded Light   02390" charset="0"/>
                <a:ea typeface="ＭＳ Ｐゴシック" pitchFamily="34" charset="-128"/>
              </a:rPr>
              <a:t>-22</a:t>
            </a:r>
            <a:br>
              <a:rPr lang="en-US" baseline="30000" smtClean="0">
                <a:latin typeface="18 VAG Rounded Light   02390" charset="0"/>
                <a:ea typeface="ＭＳ Ｐゴシック" pitchFamily="34" charset="-128"/>
              </a:rPr>
            </a:br>
            <a:r>
              <a:rPr lang="en-US" smtClean="0">
                <a:latin typeface="18 VAG Rounded Light   02390" charset="0"/>
                <a:ea typeface="ＭＳ Ｐゴシック" pitchFamily="34" charset="-128"/>
              </a:rPr>
              <a:t>= 1.0 + 0.666115</a:t>
            </a:r>
            <a:endParaRPr lang="en-US" sz="2400" smtClean="0">
              <a:solidFill>
                <a:srgbClr val="000000"/>
              </a:solidFill>
              <a:latin typeface="18 VAG Rounded Light   02390" charset="0"/>
              <a:ea typeface="ＭＳ Ｐゴシック" pitchFamily="34" charset="-128"/>
            </a:endParaRPr>
          </a:p>
        </p:txBody>
      </p:sp>
      <p:sp>
        <p:nvSpPr>
          <p:cNvPr id="59397" name="Rectangle 11"/>
          <p:cNvSpPr>
            <a:spLocks noChangeArrowheads="1"/>
          </p:cNvSpPr>
          <p:nvPr/>
        </p:nvSpPr>
        <p:spPr bwMode="auto">
          <a:xfrm>
            <a:off x="576263" y="1095375"/>
            <a:ext cx="7620000" cy="447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Text Box 12"/>
          <p:cNvSpPr txBox="1">
            <a:spLocks noChangeArrowheads="1"/>
          </p:cNvSpPr>
          <p:nvPr/>
        </p:nvSpPr>
        <p:spPr bwMode="auto">
          <a:xfrm>
            <a:off x="585788" y="1066800"/>
            <a:ext cx="3825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9399" name="Text Box 13"/>
          <p:cNvSpPr txBox="1">
            <a:spLocks noChangeArrowheads="1"/>
          </p:cNvSpPr>
          <p:nvPr/>
        </p:nvSpPr>
        <p:spPr bwMode="auto">
          <a:xfrm>
            <a:off x="1119188" y="1066800"/>
            <a:ext cx="186531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0110 1000</a:t>
            </a:r>
          </a:p>
        </p:txBody>
      </p:sp>
      <p:sp>
        <p:nvSpPr>
          <p:cNvPr id="59400" name="Line 14"/>
          <p:cNvSpPr>
            <a:spLocks noChangeShapeType="1"/>
          </p:cNvSpPr>
          <p:nvPr/>
        </p:nvSpPr>
        <p:spPr bwMode="auto">
          <a:xfrm>
            <a:off x="966788" y="10953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Line 15"/>
          <p:cNvSpPr>
            <a:spLocks noChangeShapeType="1"/>
          </p:cNvSpPr>
          <p:nvPr/>
        </p:nvSpPr>
        <p:spPr bwMode="auto">
          <a:xfrm>
            <a:off x="2976563" y="10953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Text Box 16"/>
          <p:cNvSpPr txBox="1">
            <a:spLocks noChangeArrowheads="1"/>
          </p:cNvSpPr>
          <p:nvPr/>
        </p:nvSpPr>
        <p:spPr bwMode="auto">
          <a:xfrm>
            <a:off x="2947988" y="1066800"/>
            <a:ext cx="522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101 0101 0100 0011 0100 0010</a:t>
            </a:r>
          </a:p>
        </p:txBody>
      </p:sp>
      <p:sp>
        <p:nvSpPr>
          <p:cNvPr id="2213905" name="Rectangle 17"/>
          <p:cNvSpPr>
            <a:spLocks noChangeArrowheads="1"/>
          </p:cNvSpPr>
          <p:nvPr/>
        </p:nvSpPr>
        <p:spPr bwMode="auto">
          <a:xfrm>
            <a:off x="446088" y="5554663"/>
            <a:ext cx="8153400" cy="100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03200" indent="-203200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Represents: 1.666115</a:t>
            </a:r>
            <a:r>
              <a:rPr lang="en-US" sz="3200" b="1" baseline="-25000">
                <a:solidFill>
                  <a:schemeClr val="tx1"/>
                </a:solidFill>
              </a:rPr>
              <a:t>ten</a:t>
            </a:r>
            <a:r>
              <a:rPr lang="en-US" sz="3200" b="1">
                <a:solidFill>
                  <a:schemeClr val="tx1"/>
                </a:solidFill>
              </a:rPr>
              <a:t>*2</a:t>
            </a:r>
            <a:r>
              <a:rPr lang="en-US" sz="3200" b="1" baseline="30000">
                <a:solidFill>
                  <a:schemeClr val="tx1"/>
                </a:solidFill>
              </a:rPr>
              <a:t>-23 </a:t>
            </a:r>
            <a:r>
              <a:rPr lang="en-US" sz="3200" b="1">
                <a:solidFill>
                  <a:schemeClr val="tx1"/>
                </a:solidFill>
              </a:rPr>
              <a:t>~ 1.986</a:t>
            </a:r>
            <a:r>
              <a:rPr lang="en-US" sz="3200" b="1">
                <a:solidFill>
                  <a:srgbClr val="7FD13B"/>
                </a:solidFill>
              </a:rPr>
              <a:t>*10</a:t>
            </a:r>
            <a:r>
              <a:rPr lang="en-US" sz="3200" b="1" baseline="30000">
                <a:solidFill>
                  <a:srgbClr val="7FD13B"/>
                </a:solidFill>
              </a:rPr>
              <a:t>-7 </a:t>
            </a:r>
            <a:r>
              <a:rPr lang="en-US" sz="3200" b="1" baseline="30000">
                <a:solidFill>
                  <a:srgbClr val="000000"/>
                </a:solidFill>
              </a:rPr>
              <a:t>			</a:t>
            </a:r>
            <a:r>
              <a:rPr lang="en-US" sz="3600" b="1">
                <a:solidFill>
                  <a:srgbClr val="7FD13B"/>
                </a:solidFill>
              </a:rPr>
              <a:t>(about 2/10,000,000)</a:t>
            </a:r>
            <a:endParaRPr lang="en-US" sz="2800" b="1">
              <a:solidFill>
                <a:srgbClr val="7FD13B"/>
              </a:solidFill>
            </a:endParaRPr>
          </a:p>
        </p:txBody>
      </p:sp>
      <p:sp>
        <p:nvSpPr>
          <p:cNvPr id="59404" name="Rectangle 18"/>
          <p:cNvSpPr>
            <a:spLocks noChangeArrowheads="1"/>
          </p:cNvSpPr>
          <p:nvPr/>
        </p:nvSpPr>
        <p:spPr bwMode="auto">
          <a:xfrm>
            <a:off x="4114800" y="1676400"/>
            <a:ext cx="4989513" cy="430213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FFFFFF"/>
                </a:solidFill>
              </a:rPr>
              <a:t>(-1)</a:t>
            </a:r>
            <a:r>
              <a:rPr lang="en-US" sz="2200" b="1" baseline="30000">
                <a:solidFill>
                  <a:srgbClr val="FFFFFF"/>
                </a:solidFill>
              </a:rPr>
              <a:t>S</a:t>
            </a:r>
            <a:r>
              <a:rPr lang="en-US" sz="2200" b="1">
                <a:solidFill>
                  <a:srgbClr val="FFFFFF"/>
                </a:solidFill>
              </a:rPr>
              <a:t> x (1 . Significand) x 2</a:t>
            </a:r>
            <a:r>
              <a:rPr lang="en-US" sz="2200" b="1" baseline="30000">
                <a:solidFill>
                  <a:srgbClr val="FFFFFF"/>
                </a:solidFill>
              </a:rPr>
              <a:t>(Exponent-127)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3898" grpId="0" build="p" autoUpdateAnimBg="0"/>
      <p:bldP spid="2213905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703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Example: Converting Decimal to FP</a:t>
            </a:r>
          </a:p>
        </p:txBody>
      </p:sp>
      <p:sp>
        <p:nvSpPr>
          <p:cNvPr id="2215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77975"/>
            <a:ext cx="8229600" cy="45942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18 VAG Rounded Thin   55390" charset="0"/>
                <a:ea typeface="ＭＳ Ｐゴシック" pitchFamily="34" charset="-128"/>
              </a:rPr>
              <a:t>Denormalize: -23.40625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18 VAG Rounded Thin   55390" charset="0"/>
                <a:ea typeface="ＭＳ Ｐゴシック" pitchFamily="34" charset="-128"/>
              </a:rPr>
              <a:t>Convert integer part:</a:t>
            </a:r>
          </a:p>
          <a:p>
            <a:pPr marL="1028700" lvl="1" indent="-533400" eaLnBrk="1" hangingPunct="1">
              <a:buFontTx/>
              <a:buNone/>
            </a:pPr>
            <a:r>
              <a:rPr lang="en-US" sz="2400" smtClean="0">
                <a:latin typeface="18 VAG Rounded Light   02390" charset="0"/>
                <a:ea typeface="ＭＳ Ｐゴシック" pitchFamily="34" charset="-128"/>
              </a:rPr>
              <a:t>23 = </a:t>
            </a:r>
            <a:r>
              <a:rPr lang="en-US" sz="2400" smtClean="0">
                <a:solidFill>
                  <a:schemeClr val="accent2"/>
                </a:solidFill>
                <a:latin typeface="18 VAG Rounded Light   02390" charset="0"/>
                <a:ea typeface="ＭＳ Ｐゴシック" pitchFamily="34" charset="-128"/>
              </a:rPr>
              <a:t>16</a:t>
            </a:r>
            <a:r>
              <a:rPr lang="en-US" sz="2400" smtClean="0">
                <a:latin typeface="18 VAG Rounded Light   02390" charset="0"/>
                <a:ea typeface="ＭＳ Ｐゴシック" pitchFamily="34" charset="-128"/>
              </a:rPr>
              <a:t> + </a:t>
            </a:r>
            <a:r>
              <a:rPr lang="en-US" sz="2400" smtClean="0">
                <a:solidFill>
                  <a:schemeClr val="accent2"/>
                </a:solidFill>
                <a:latin typeface="18 VAG Rounded Light   02390" charset="0"/>
                <a:ea typeface="ＭＳ Ｐゴシック" pitchFamily="34" charset="-128"/>
              </a:rPr>
              <a:t>4</a:t>
            </a:r>
            <a:r>
              <a:rPr lang="en-US" sz="2400" smtClean="0">
                <a:latin typeface="18 VAG Rounded Light   02390" charset="0"/>
                <a:ea typeface="ＭＳ Ｐゴシック" pitchFamily="34" charset="-128"/>
              </a:rPr>
              <a:t> +  </a:t>
            </a:r>
            <a:r>
              <a:rPr lang="en-US" sz="2400" smtClean="0">
                <a:solidFill>
                  <a:schemeClr val="accent2"/>
                </a:solidFill>
                <a:latin typeface="18 VAG Rounded Light   02390" charset="0"/>
                <a:ea typeface="ＭＳ Ｐゴシック" pitchFamily="34" charset="-128"/>
              </a:rPr>
              <a:t>2</a:t>
            </a:r>
            <a:r>
              <a:rPr lang="en-US" sz="2400" smtClean="0">
                <a:latin typeface="18 VAG Rounded Light   02390" charset="0"/>
                <a:ea typeface="ＭＳ Ｐゴシック" pitchFamily="34" charset="-128"/>
              </a:rPr>
              <a:t> + </a:t>
            </a:r>
            <a:r>
              <a:rPr lang="en-US" sz="2400" smtClean="0">
                <a:solidFill>
                  <a:schemeClr val="accent2"/>
                </a:solidFill>
                <a:latin typeface="18 VAG Rounded Light   02390" charset="0"/>
                <a:ea typeface="ＭＳ Ｐゴシック" pitchFamily="34" charset="-128"/>
              </a:rPr>
              <a:t>1</a:t>
            </a:r>
            <a:r>
              <a:rPr lang="en-US" sz="2400" smtClean="0">
                <a:latin typeface="18 VAG Rounded Light   02390" charset="0"/>
                <a:ea typeface="ＭＳ Ｐゴシック" pitchFamily="34" charset="-128"/>
              </a:rPr>
              <a:t>  =  </a:t>
            </a:r>
            <a:r>
              <a:rPr lang="en-US" sz="2400" smtClean="0">
                <a:solidFill>
                  <a:schemeClr val="accent2"/>
                </a:solidFill>
                <a:latin typeface="18 VAG Rounded Light   02390" charset="0"/>
                <a:ea typeface="ＭＳ Ｐゴシック" pitchFamily="34" charset="-128"/>
              </a:rPr>
              <a:t>10111</a:t>
            </a:r>
            <a:r>
              <a:rPr lang="en-US" sz="2400" baseline="-25000" smtClean="0">
                <a:latin typeface="18 VAG Rounded Light   02390" charset="0"/>
                <a:ea typeface="ＭＳ Ｐゴシック" pitchFamily="34" charset="-128"/>
              </a:rPr>
              <a:t>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18 VAG Rounded Thin   55390" charset="0"/>
                <a:ea typeface="ＭＳ Ｐゴシック" pitchFamily="34" charset="-128"/>
              </a:rPr>
              <a:t>Convert fractional part:</a:t>
            </a:r>
          </a:p>
          <a:p>
            <a:pPr marL="1028700" lvl="1" indent="-533400" eaLnBrk="1" hangingPunct="1">
              <a:buFontTx/>
              <a:buNone/>
            </a:pPr>
            <a:r>
              <a:rPr lang="en-US" sz="2400" smtClean="0">
                <a:latin typeface="18 VAG Rounded Light   02390" charset="0"/>
                <a:ea typeface="ＭＳ Ｐゴシック" pitchFamily="34" charset="-128"/>
              </a:rPr>
              <a:t>.40625 = </a:t>
            </a:r>
            <a:r>
              <a:rPr lang="en-US" sz="2400" smtClean="0">
                <a:solidFill>
                  <a:schemeClr val="accent2"/>
                </a:solidFill>
                <a:latin typeface="18 VAG Rounded Light   02390" charset="0"/>
                <a:ea typeface="ＭＳ Ｐゴシック" pitchFamily="34" charset="-128"/>
              </a:rPr>
              <a:t>.25</a:t>
            </a:r>
            <a:r>
              <a:rPr lang="en-US" sz="2400" smtClean="0">
                <a:latin typeface="18 VAG Rounded Light   02390" charset="0"/>
                <a:ea typeface="ＭＳ Ｐゴシック" pitchFamily="34" charset="-128"/>
              </a:rPr>
              <a:t> + ( .15625 = </a:t>
            </a:r>
            <a:r>
              <a:rPr lang="en-US" sz="2400" smtClean="0">
                <a:solidFill>
                  <a:schemeClr val="accent2"/>
                </a:solidFill>
                <a:latin typeface="18 VAG Rounded Light   02390" charset="0"/>
                <a:ea typeface="ＭＳ Ｐゴシック" pitchFamily="34" charset="-128"/>
              </a:rPr>
              <a:t>.125</a:t>
            </a:r>
            <a:r>
              <a:rPr lang="en-US" sz="2400" smtClean="0">
                <a:latin typeface="18 VAG Rounded Light   02390" charset="0"/>
                <a:ea typeface="ＭＳ Ｐゴシック" pitchFamily="34" charset="-128"/>
              </a:rPr>
              <a:t> + ( </a:t>
            </a:r>
            <a:r>
              <a:rPr lang="en-US" sz="2400" smtClean="0">
                <a:solidFill>
                  <a:schemeClr val="accent2"/>
                </a:solidFill>
                <a:latin typeface="18 VAG Rounded Light   02390" charset="0"/>
                <a:ea typeface="ＭＳ Ｐゴシック" pitchFamily="34" charset="-128"/>
              </a:rPr>
              <a:t>.03125</a:t>
            </a:r>
            <a:r>
              <a:rPr lang="en-US" sz="2400" smtClean="0">
                <a:latin typeface="18 VAG Rounded Light   02390" charset="0"/>
                <a:ea typeface="ＭＳ Ｐゴシック" pitchFamily="34" charset="-128"/>
              </a:rPr>
              <a:t> ) ) = </a:t>
            </a:r>
            <a:r>
              <a:rPr lang="en-US" sz="2400" smtClean="0">
                <a:solidFill>
                  <a:schemeClr val="accent2"/>
                </a:solidFill>
                <a:latin typeface="18 VAG Rounded Light   02390" charset="0"/>
                <a:ea typeface="ＭＳ Ｐゴシック" pitchFamily="34" charset="-128"/>
              </a:rPr>
              <a:t>.01101</a:t>
            </a:r>
            <a:r>
              <a:rPr lang="en-US" sz="2400" baseline="-25000" smtClean="0">
                <a:latin typeface="18 VAG Rounded Light   02390" charset="0"/>
                <a:ea typeface="ＭＳ Ｐゴシック" pitchFamily="34" charset="-128"/>
              </a:rPr>
              <a:t>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18 VAG Rounded Thin   55390" charset="0"/>
                <a:ea typeface="ＭＳ Ｐゴシック" pitchFamily="34" charset="-128"/>
              </a:rPr>
              <a:t>Put parts together and normalize:</a:t>
            </a:r>
          </a:p>
          <a:p>
            <a:pPr marL="1028700" lvl="1" indent="-533400" eaLnBrk="1" hangingPunct="1">
              <a:buFontTx/>
              <a:buNone/>
            </a:pPr>
            <a:r>
              <a:rPr lang="en-US" sz="2400" smtClean="0">
                <a:latin typeface="18 VAG Rounded Light   02390" charset="0"/>
                <a:ea typeface="ＭＳ Ｐゴシック" pitchFamily="34" charset="-128"/>
              </a:rPr>
              <a:t>10111.01101 = 1.011101101 x 2</a:t>
            </a:r>
            <a:r>
              <a:rPr lang="en-US" sz="2400" baseline="30000" smtClean="0">
                <a:latin typeface="18 VAG Rounded Light   02390" charset="0"/>
                <a:ea typeface="ＭＳ Ｐゴシック" pitchFamily="34" charset="-128"/>
              </a:rPr>
              <a:t>4</a:t>
            </a:r>
            <a:endParaRPr lang="en-US" sz="2400" smtClean="0">
              <a:latin typeface="18 VAG Rounded Light   02390" charset="0"/>
              <a:ea typeface="ＭＳ Ｐゴシック" pitchFamily="34" charset="-128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18 VAG Rounded Thin   55390" charset="0"/>
                <a:ea typeface="ＭＳ Ｐゴシック" pitchFamily="34" charset="-128"/>
              </a:rPr>
              <a:t>Convert exponent:  </a:t>
            </a:r>
            <a:r>
              <a:rPr lang="en-US" sz="2400" smtClean="0">
                <a:latin typeface="18 VAG Rounded Thin   55390" charset="0"/>
                <a:ea typeface="ＭＳ Ｐゴシック" pitchFamily="34" charset="-128"/>
              </a:rPr>
              <a:t>127 + 4 = 10000011</a:t>
            </a:r>
            <a:r>
              <a:rPr lang="en-US" sz="2400" baseline="-25000" smtClean="0">
                <a:latin typeface="18 VAG Rounded Thin   55390" charset="0"/>
                <a:ea typeface="ＭＳ Ｐゴシック" pitchFamily="34" charset="-128"/>
              </a:rPr>
              <a:t>2</a:t>
            </a:r>
            <a:endParaRPr lang="en-US" sz="2400" smtClean="0">
              <a:latin typeface="18 VAG Rounded Thin   55390" charset="0"/>
              <a:ea typeface="ＭＳ Ｐゴシック" pitchFamily="34" charset="-128"/>
            </a:endParaRPr>
          </a:p>
          <a:p>
            <a:pPr marL="1028700" lvl="1" indent="-533400" eaLnBrk="1" hangingPunct="1">
              <a:buFontTx/>
              <a:buNone/>
            </a:pPr>
            <a:endParaRPr lang="en-US" sz="2400" smtClean="0">
              <a:latin typeface="18 VAG Rounded Light   02390" charset="0"/>
              <a:ea typeface="ＭＳ Ｐゴシック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77875" y="5638800"/>
            <a:ext cx="7515225" cy="538163"/>
            <a:chOff x="490" y="3612"/>
            <a:chExt cx="4734" cy="339"/>
          </a:xfrm>
        </p:grpSpPr>
        <p:sp>
          <p:nvSpPr>
            <p:cNvPr id="61446" name="Rectangle 5"/>
            <p:cNvSpPr>
              <a:spLocks noChangeArrowheads="1"/>
            </p:cNvSpPr>
            <p:nvPr/>
          </p:nvSpPr>
          <p:spPr bwMode="auto">
            <a:xfrm>
              <a:off x="519" y="3648"/>
              <a:ext cx="4705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7" name="Text Box 6"/>
            <p:cNvSpPr txBox="1">
              <a:spLocks noChangeArrowheads="1"/>
            </p:cNvSpPr>
            <p:nvPr/>
          </p:nvSpPr>
          <p:spPr bwMode="auto">
            <a:xfrm>
              <a:off x="490" y="3612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1448" name="Text Box 7"/>
            <p:cNvSpPr txBox="1">
              <a:spLocks noChangeArrowheads="1"/>
            </p:cNvSpPr>
            <p:nvPr/>
          </p:nvSpPr>
          <p:spPr bwMode="auto">
            <a:xfrm>
              <a:off x="720" y="3624"/>
              <a:ext cx="117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1000 0011</a:t>
              </a:r>
            </a:p>
          </p:txBody>
        </p:sp>
        <p:sp>
          <p:nvSpPr>
            <p:cNvPr id="61449" name="Line 8"/>
            <p:cNvSpPr>
              <a:spLocks noChangeShapeType="1"/>
            </p:cNvSpPr>
            <p:nvPr/>
          </p:nvSpPr>
          <p:spPr bwMode="auto">
            <a:xfrm>
              <a:off x="707" y="364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0" name="Line 9"/>
            <p:cNvSpPr>
              <a:spLocks noChangeShapeType="1"/>
            </p:cNvSpPr>
            <p:nvPr/>
          </p:nvSpPr>
          <p:spPr bwMode="auto">
            <a:xfrm>
              <a:off x="1931" y="364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1" name="Text Box 10"/>
            <p:cNvSpPr txBox="1">
              <a:spLocks noChangeArrowheads="1"/>
            </p:cNvSpPr>
            <p:nvPr/>
          </p:nvSpPr>
          <p:spPr bwMode="auto">
            <a:xfrm>
              <a:off x="1925" y="3624"/>
              <a:ext cx="329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011 1011 0100 0000 0000 0000</a:t>
              </a:r>
            </a:p>
          </p:txBody>
        </p:sp>
      </p:grpSp>
      <p:sp>
        <p:nvSpPr>
          <p:cNvPr id="61445" name="Text Box 11"/>
          <p:cNvSpPr txBox="1">
            <a:spLocks noChangeArrowheads="1"/>
          </p:cNvSpPr>
          <p:nvPr/>
        </p:nvSpPr>
        <p:spPr bwMode="auto">
          <a:xfrm>
            <a:off x="711200" y="1004888"/>
            <a:ext cx="27114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-2.340625 x 10</a:t>
            </a:r>
            <a:r>
              <a:rPr lang="en-US" sz="2800" b="1" baseline="30000">
                <a:solidFill>
                  <a:schemeClr val="tx1"/>
                </a:solidFill>
              </a:rPr>
              <a:t>1</a:t>
            </a:r>
            <a:endParaRPr lang="en-US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5939" grpId="0" build="p" bldLvl="2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2843"/>
            <a:ext cx="8511330" cy="49166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about 0?</a:t>
            </a:r>
          </a:p>
          <a:p>
            <a:pPr lvl="1"/>
            <a:r>
              <a:rPr lang="en-US" dirty="0" smtClean="0"/>
              <a:t>Bit pattern all 0s means 0, so no implicit leading 1</a:t>
            </a:r>
          </a:p>
          <a:p>
            <a:r>
              <a:rPr lang="en-US" dirty="0" smtClean="0"/>
              <a:t>What if divide 1 by 0?</a:t>
            </a:r>
          </a:p>
          <a:p>
            <a:pPr lvl="1"/>
            <a:r>
              <a:rPr lang="en-US" dirty="0" smtClean="0"/>
              <a:t>Can get infinity symbols +∞, -∞</a:t>
            </a:r>
          </a:p>
          <a:p>
            <a:pPr lvl="1"/>
            <a:r>
              <a:rPr lang="en-US" dirty="0" smtClean="0"/>
              <a:t>Sign bit 0 or 1, largest exponent, 0 in fraction</a:t>
            </a:r>
          </a:p>
          <a:p>
            <a:r>
              <a:rPr lang="en-US" dirty="0" smtClean="0"/>
              <a:t>What if do something stupid? (∞ – ∞, 0 ÷ 0)</a:t>
            </a:r>
          </a:p>
          <a:p>
            <a:pPr lvl="1"/>
            <a:r>
              <a:rPr lang="en-US" dirty="0" smtClean="0"/>
              <a:t>Can get special symbols </a:t>
            </a:r>
            <a:r>
              <a:rPr lang="en-US" dirty="0" err="1" smtClean="0"/>
              <a:t>NaN</a:t>
            </a:r>
            <a:r>
              <a:rPr lang="en-US" dirty="0" smtClean="0"/>
              <a:t> for Not-a-Number</a:t>
            </a:r>
          </a:p>
          <a:p>
            <a:pPr lvl="1"/>
            <a:r>
              <a:rPr lang="en-US" dirty="0" smtClean="0"/>
              <a:t>Sign bit 0 or 1, largest exponent, not zero in fraction</a:t>
            </a:r>
          </a:p>
          <a:p>
            <a:r>
              <a:rPr lang="en-US" dirty="0" smtClean="0"/>
              <a:t>What if result is too big? (2x10</a:t>
            </a:r>
            <a:r>
              <a:rPr lang="en-US" baseline="30000" dirty="0" smtClean="0"/>
              <a:t>308 </a:t>
            </a:r>
            <a:r>
              <a:rPr lang="en-US" dirty="0" err="1" smtClean="0"/>
              <a:t>x</a:t>
            </a:r>
            <a:r>
              <a:rPr lang="en-US" dirty="0" smtClean="0"/>
              <a:t> 2x10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Get </a:t>
            </a:r>
            <a:r>
              <a:rPr lang="en-US" i="1" dirty="0" smtClean="0">
                <a:solidFill>
                  <a:srgbClr val="000000"/>
                </a:solidFill>
              </a:rPr>
              <a:t>overflow </a:t>
            </a:r>
            <a:r>
              <a:rPr lang="en-US" dirty="0" smtClean="0"/>
              <a:t>in exponent, alert programmer!</a:t>
            </a:r>
          </a:p>
          <a:p>
            <a:r>
              <a:rPr lang="en-US" dirty="0" smtClean="0"/>
              <a:t>What if result is too small? (2x10</a:t>
            </a:r>
            <a:r>
              <a:rPr lang="en-US" baseline="30000" dirty="0" smtClean="0"/>
              <a:t>-308 </a:t>
            </a:r>
            <a:r>
              <a:rPr lang="en-US" dirty="0" smtClean="0"/>
              <a:t>÷ 2x10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Get </a:t>
            </a:r>
            <a:r>
              <a:rPr lang="en-US" i="1" dirty="0" smtClean="0">
                <a:solidFill>
                  <a:srgbClr val="000000"/>
                </a:solidFill>
              </a:rPr>
              <a:t>underflow </a:t>
            </a:r>
            <a:r>
              <a:rPr lang="en-US" dirty="0" smtClean="0"/>
              <a:t>in exponent, alert programmer!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6967-9568-AF46-A6D9-34593C0FAE94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Special Numbers Summary</a:t>
            </a:r>
          </a:p>
        </p:txBody>
      </p:sp>
      <p:sp>
        <p:nvSpPr>
          <p:cNvPr id="75779" name="Rectangle 3"/>
          <p:cNvSpPr>
            <a:spLocks noGrp="1"/>
          </p:cNvSpPr>
          <p:nvPr>
            <p:ph idx="1"/>
          </p:nvPr>
        </p:nvSpPr>
        <p:spPr>
          <a:xfrm>
            <a:off x="465513" y="1309254"/>
            <a:ext cx="82296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Helvetica" charset="0"/>
                <a:ea typeface="ＭＳ Ｐゴシック" pitchFamily="34" charset="-128"/>
              </a:rPr>
              <a:t>Reserve exponents, </a:t>
            </a:r>
            <a:r>
              <a:rPr lang="en-GB" sz="2400" dirty="0" err="1" smtClean="0">
                <a:latin typeface="Helvetica" charset="0"/>
                <a:ea typeface="ＭＳ Ｐゴシック" pitchFamily="34" charset="-128"/>
              </a:rPr>
              <a:t>significands</a:t>
            </a:r>
            <a:r>
              <a:rPr lang="en-GB" sz="2400" dirty="0" smtClean="0">
                <a:latin typeface="Helvetica" charset="0"/>
                <a:ea typeface="ＭＳ Ｐゴシック" pitchFamily="34" charset="-128"/>
              </a:rPr>
              <a:t>:</a:t>
            </a:r>
            <a:endParaRPr lang="en-US" sz="2400" dirty="0" smtClean="0">
              <a:latin typeface="Helvetica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18 VAG Rounded Light   02390" charset="0"/>
              <a:ea typeface="ＭＳ Ｐゴシック" pitchFamily="34" charset="-128"/>
            </a:endParaRPr>
          </a:p>
        </p:txBody>
      </p:sp>
      <p:graphicFrame>
        <p:nvGraphicFramePr>
          <p:cNvPr id="2264117" name="Group 53"/>
          <p:cNvGraphicFramePr>
            <a:graphicFrameLocks noGrp="1"/>
          </p:cNvGraphicFramePr>
          <p:nvPr/>
        </p:nvGraphicFramePr>
        <p:xfrm>
          <a:off x="1244138" y="2060171"/>
          <a:ext cx="6781800" cy="312451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86000"/>
                <a:gridCol w="2286000"/>
                <a:gridCol w="2209800"/>
              </a:tblGrid>
              <a:tr h="457200"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Exponent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Significand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Meaning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</a:tr>
              <a:tr h="503238"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+/-0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sng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nonzero</a:t>
                      </a:r>
                      <a:endParaRPr kumimoji="0" lang="en-US" sz="2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u="sng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Denorm</a:t>
                      </a:r>
                      <a:endParaRPr kumimoji="0" lang="en-US" sz="2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1-254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Anything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+/- fl. Pt #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255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sng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2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sng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+/- </a:t>
                      </a:r>
                      <a:r>
                        <a:rPr kumimoji="0" lang="en-GB" sz="2600" u="sng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∞</a:t>
                      </a:r>
                      <a:endParaRPr kumimoji="0" lang="en-US" sz="2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255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sng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nonzero</a:t>
                      </a:r>
                      <a:endParaRPr kumimoji="0" lang="en-US" sz="2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682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u="sng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NaN</a:t>
                      </a:r>
                      <a:endParaRPr kumimoji="0" lang="en-US" sz="2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4406" marR="84406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Floating Point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C, Java has single precision (</a:t>
            </a:r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/>
              <a:t>) and double precision (</a:t>
            </a:r>
            <a:r>
              <a:rPr lang="en-US" sz="3176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) types</a:t>
            </a:r>
          </a:p>
          <a:p>
            <a:r>
              <a:rPr lang="en-US" dirty="0" smtClean="0"/>
              <a:t>MIPS instructions: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for single,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/>
              <a:t> for double</a:t>
            </a:r>
          </a:p>
          <a:p>
            <a:pPr lvl="1"/>
            <a:r>
              <a:rPr lang="en-US" dirty="0" smtClean="0"/>
              <a:t>Fl. Pt. Addition single precision:</a:t>
            </a:r>
            <a:br>
              <a:rPr lang="en-US" dirty="0" smtClean="0"/>
            </a:br>
            <a:r>
              <a:rPr lang="en-US" dirty="0" smtClean="0"/>
              <a:t>Fl. Pt. Addition double precision:</a:t>
            </a:r>
          </a:p>
          <a:p>
            <a:pPr lvl="1"/>
            <a:r>
              <a:rPr lang="en-US" dirty="0" smtClean="0"/>
              <a:t>Fl. Pt. Subtraction single precision:</a:t>
            </a:r>
            <a:br>
              <a:rPr lang="en-US" dirty="0" smtClean="0"/>
            </a:br>
            <a:r>
              <a:rPr lang="en-US" dirty="0" smtClean="0"/>
              <a:t>Fl. Pt. Subtraction double precision:</a:t>
            </a:r>
          </a:p>
          <a:p>
            <a:pPr lvl="1"/>
            <a:r>
              <a:rPr lang="en-US" dirty="0" smtClean="0"/>
              <a:t>Fl. Pt. Multiplication single precision:</a:t>
            </a:r>
            <a:br>
              <a:rPr lang="en-US" dirty="0" smtClean="0"/>
            </a:br>
            <a:r>
              <a:rPr lang="en-US" dirty="0" smtClean="0"/>
              <a:t>Fl. Pt. Multiplication double precision:</a:t>
            </a:r>
          </a:p>
          <a:p>
            <a:pPr lvl="1"/>
            <a:r>
              <a:rPr lang="en-US" dirty="0" smtClean="0"/>
              <a:t>Fl. Pt. Divide single precision:</a:t>
            </a:r>
            <a:br>
              <a:rPr lang="en-US" dirty="0" smtClean="0"/>
            </a:br>
            <a:r>
              <a:rPr lang="en-US" dirty="0" smtClean="0"/>
              <a:t>Fl. Pt. Divide double precision</a:t>
            </a:r>
            <a:r>
              <a:rPr lang="en-US" dirty="0" smtClean="0"/>
              <a:t>: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FD0C-1DEB-6546-9DA8-8F60869FBED5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Floating Point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C, Java has single precision (</a:t>
            </a:r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/>
              <a:t>) and double precision (</a:t>
            </a:r>
            <a:r>
              <a:rPr lang="en-US" sz="3176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) types</a:t>
            </a:r>
          </a:p>
          <a:p>
            <a:r>
              <a:rPr lang="en-US" dirty="0" smtClean="0"/>
              <a:t>MIPS instructions: .</a:t>
            </a:r>
            <a:r>
              <a:rPr lang="en-US" dirty="0" err="1" smtClean="0"/>
              <a:t>s</a:t>
            </a:r>
            <a:r>
              <a:rPr lang="en-US" dirty="0" smtClean="0"/>
              <a:t> for single, .</a:t>
            </a:r>
            <a:r>
              <a:rPr lang="en-US" dirty="0" err="1" smtClean="0"/>
              <a:t>d</a:t>
            </a:r>
            <a:r>
              <a:rPr lang="en-US" dirty="0" smtClean="0"/>
              <a:t> for double</a:t>
            </a:r>
          </a:p>
          <a:p>
            <a:pPr lvl="1"/>
            <a:r>
              <a:rPr lang="en-US" dirty="0" smtClean="0"/>
              <a:t>Fl. Pt. Addition single precision: </a:t>
            </a:r>
            <a:r>
              <a:rPr lang="en-US" dirty="0" err="1" smtClean="0">
                <a:solidFill>
                  <a:srgbClr val="FF0000"/>
                </a:solidFill>
              </a:rPr>
              <a:t>add.s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Fl. Pt. Addition double precision: </a:t>
            </a:r>
            <a:r>
              <a:rPr lang="en-US" dirty="0" err="1" smtClean="0">
                <a:solidFill>
                  <a:srgbClr val="FF0000"/>
                </a:solidFill>
              </a:rPr>
              <a:t>add.d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Fl. Pt. Subtraction single precision: </a:t>
            </a:r>
            <a:r>
              <a:rPr lang="en-US" dirty="0" err="1" smtClean="0">
                <a:solidFill>
                  <a:srgbClr val="FF0000"/>
                </a:solidFill>
              </a:rPr>
              <a:t>sub.s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Fl. Pt. Subtraction double precision: </a:t>
            </a:r>
            <a:r>
              <a:rPr lang="en-US" dirty="0" err="1" smtClean="0">
                <a:solidFill>
                  <a:srgbClr val="FF0000"/>
                </a:solidFill>
              </a:rPr>
              <a:t>sub.d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Fl. Pt. Multiplication single precision: </a:t>
            </a:r>
            <a:r>
              <a:rPr lang="en-US" dirty="0" err="1" smtClean="0">
                <a:solidFill>
                  <a:srgbClr val="FF0000"/>
                </a:solidFill>
              </a:rPr>
              <a:t>mul.s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Fl. Pt. Multiplication double precision: </a:t>
            </a:r>
            <a:r>
              <a:rPr lang="en-US" dirty="0" err="1" smtClean="0">
                <a:solidFill>
                  <a:srgbClr val="FF0000"/>
                </a:solidFill>
              </a:rPr>
              <a:t>mul.d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Fl. Pt. Divide single precision: </a:t>
            </a:r>
            <a:r>
              <a:rPr lang="en-US" dirty="0" err="1" smtClean="0">
                <a:solidFill>
                  <a:srgbClr val="FF0000"/>
                </a:solidFill>
              </a:rPr>
              <a:t>div.s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Fl. Pt. Divide double precision: </a:t>
            </a:r>
            <a:r>
              <a:rPr lang="en-US" dirty="0" err="1" smtClean="0">
                <a:solidFill>
                  <a:srgbClr val="FF0000"/>
                </a:solidFill>
              </a:rPr>
              <a:t>div.d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B653-FAC4-8747-98DF-6361B37BD31A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Floating Point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048"/>
            <a:ext cx="8476306" cy="503523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C, Java have single precision (</a:t>
            </a:r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/>
              <a:t>) and double precision (</a:t>
            </a:r>
            <a:r>
              <a:rPr lang="en-US" sz="3176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) types</a:t>
            </a:r>
          </a:p>
          <a:p>
            <a:r>
              <a:rPr lang="en-US" dirty="0" smtClean="0"/>
              <a:t>MIPS instructions: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for single,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/>
              <a:t> for double</a:t>
            </a:r>
          </a:p>
          <a:p>
            <a:pPr lvl="1"/>
            <a:r>
              <a:rPr lang="en-US" dirty="0" smtClean="0"/>
              <a:t>Fl. Pt. Comparison single precision:</a:t>
            </a:r>
            <a:br>
              <a:rPr lang="en-US" dirty="0" smtClean="0"/>
            </a:br>
            <a:r>
              <a:rPr lang="en-US" dirty="0" smtClean="0"/>
              <a:t>Fl. Pt. Comparison double precision:</a:t>
            </a:r>
          </a:p>
          <a:p>
            <a:pPr lvl="1"/>
            <a:r>
              <a:rPr lang="en-US" dirty="0" smtClean="0"/>
              <a:t>Fl. Pt. branch:</a:t>
            </a:r>
          </a:p>
          <a:p>
            <a:r>
              <a:rPr lang="en-US" dirty="0" smtClean="0"/>
              <a:t>Since rarely mix integers and Floating Point, MIPS has separate registers for floating-point operations: </a:t>
            </a:r>
            <a:r>
              <a:rPr lang="en-US" dirty="0" smtClean="0">
                <a:latin typeface="Courier New"/>
                <a:cs typeface="Courier New"/>
              </a:rPr>
              <a:t>$f0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$f1</a:t>
            </a:r>
            <a:r>
              <a:rPr lang="en-US" dirty="0" smtClean="0"/>
              <a:t>, …, </a:t>
            </a:r>
            <a:r>
              <a:rPr lang="en-US" dirty="0" smtClean="0">
                <a:latin typeface="Courier New"/>
                <a:cs typeface="Courier New"/>
              </a:rPr>
              <a:t>$f31</a:t>
            </a:r>
          </a:p>
          <a:p>
            <a:pPr lvl="1"/>
            <a:r>
              <a:rPr lang="en-US" dirty="0" smtClean="0"/>
              <a:t>Double precision uses adjacent even-odd pairs of registers: 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$f0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$f1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$f2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$f3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$f4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$f5</a:t>
            </a:r>
            <a:r>
              <a:rPr lang="en-US" dirty="0" smtClean="0"/>
              <a:t>, …, </a:t>
            </a:r>
            <a:r>
              <a:rPr lang="en-US" dirty="0" smtClean="0">
                <a:latin typeface="Courier New"/>
                <a:cs typeface="Courier New"/>
              </a:rPr>
              <a:t>$f30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$f31</a:t>
            </a:r>
          </a:p>
          <a:p>
            <a:r>
              <a:rPr lang="en-US" dirty="0" smtClean="0"/>
              <a:t>Need data transfer instructions for these new registers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lwc1</a:t>
            </a:r>
            <a:r>
              <a:rPr lang="en-US" dirty="0" smtClean="0"/>
              <a:t> (load word), </a:t>
            </a:r>
            <a:r>
              <a:rPr lang="en-US" dirty="0" smtClean="0">
                <a:latin typeface="Courier New"/>
                <a:cs typeface="Courier New"/>
              </a:rPr>
              <a:t>swc1</a:t>
            </a:r>
            <a:r>
              <a:rPr lang="en-US" dirty="0" smtClean="0"/>
              <a:t> (store word)</a:t>
            </a:r>
          </a:p>
          <a:p>
            <a:pPr lvl="1"/>
            <a:r>
              <a:rPr lang="en-US" dirty="0" smtClean="0"/>
              <a:t>Double precision uses two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lwc1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instructions, two </a:t>
            </a:r>
            <a:r>
              <a:rPr lang="en-US" dirty="0" smtClean="0">
                <a:latin typeface="Courier New"/>
                <a:cs typeface="Courier New"/>
              </a:rPr>
              <a:t>swc1</a:t>
            </a:r>
            <a:r>
              <a:rPr lang="en-US" dirty="0" smtClean="0"/>
              <a:t> </a:t>
            </a:r>
            <a:r>
              <a:rPr lang="en-US" dirty="0" smtClean="0"/>
              <a:t>instructions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683-BFCE-9F47-BF0B-7D82615E22F9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600200"/>
            <a:ext cx="8451106" cy="48464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Big, Tiny, and </a:t>
            </a:r>
            <a:r>
              <a:rPr lang="en-US" dirty="0" err="1" smtClean="0"/>
              <a:t>BigNegative</a:t>
            </a:r>
            <a:r>
              <a:rPr lang="en-US" dirty="0" smtClean="0"/>
              <a:t> are floats in C, with Big initialized to a big number (e.g., age of universe in seconds or 4.32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17</a:t>
            </a:r>
            <a:r>
              <a:rPr lang="en-US" dirty="0" smtClean="0"/>
              <a:t>), Tiny to a small number (e.g., seconds/</a:t>
            </a:r>
            <a:r>
              <a:rPr lang="en-US" dirty="0" err="1" smtClean="0"/>
              <a:t>femtosecond</a:t>
            </a:r>
            <a:r>
              <a:rPr lang="en-US" dirty="0" smtClean="0"/>
              <a:t> or 1.0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-15</a:t>
            </a:r>
            <a:r>
              <a:rPr lang="en-US" dirty="0" smtClean="0"/>
              <a:t>), </a:t>
            </a:r>
            <a:r>
              <a:rPr lang="en-US" dirty="0" err="1" smtClean="0"/>
              <a:t>BigNegative</a:t>
            </a:r>
            <a:r>
              <a:rPr lang="en-US" dirty="0" smtClean="0"/>
              <a:t> = - Big. </a:t>
            </a:r>
            <a:br>
              <a:rPr lang="en-US" dirty="0" smtClean="0"/>
            </a:br>
            <a:r>
              <a:rPr lang="en-US" dirty="0" smtClean="0"/>
              <a:t>Here are two conditionals: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(Big * Tiny) * </a:t>
            </a:r>
            <a:r>
              <a:rPr lang="en-US" dirty="0" err="1" smtClean="0"/>
              <a:t>BigNegative</a:t>
            </a:r>
            <a:r>
              <a:rPr lang="en-US" dirty="0" smtClean="0"/>
              <a:t> == (Big * </a:t>
            </a:r>
            <a:r>
              <a:rPr lang="en-US" dirty="0" err="1" smtClean="0"/>
              <a:t>BigNegative</a:t>
            </a:r>
            <a:r>
              <a:rPr lang="en-US" dirty="0" smtClean="0"/>
              <a:t>) * Tiny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(Big + Tiny) + </a:t>
            </a:r>
            <a:r>
              <a:rPr lang="en-US" dirty="0" err="1" smtClean="0"/>
              <a:t>BigNegative</a:t>
            </a:r>
            <a:r>
              <a:rPr lang="en-US" dirty="0" smtClean="0"/>
              <a:t> == (Big + </a:t>
            </a:r>
            <a:r>
              <a:rPr lang="en-US" dirty="0" err="1" smtClean="0"/>
              <a:t>BigNegative</a:t>
            </a:r>
            <a:r>
              <a:rPr lang="en-US" dirty="0" smtClean="0"/>
              <a:t>) + Tiny</a:t>
            </a:r>
          </a:p>
          <a:p>
            <a:pPr marL="571500" indent="-571500">
              <a:buNone/>
            </a:pPr>
            <a:r>
              <a:rPr lang="en-US" dirty="0" smtClean="0"/>
              <a:t>Which statement about these is correct?</a:t>
            </a:r>
          </a:p>
          <a:p>
            <a:pPr marL="514350" indent="-514350">
              <a:buNone/>
            </a:pPr>
            <a:r>
              <a:rPr lang="en-US" dirty="0" smtClean="0"/>
              <a:t>Red.		I. is false and II. is false</a:t>
            </a:r>
          </a:p>
          <a:p>
            <a:pPr marL="514350" indent="-514350">
              <a:buNone/>
            </a:pPr>
            <a:r>
              <a:rPr lang="en-US" dirty="0" smtClean="0"/>
              <a:t>Orange.	I. is false and II. is true</a:t>
            </a:r>
          </a:p>
          <a:p>
            <a:pPr marL="514350" indent="-514350">
              <a:buNone/>
            </a:pPr>
            <a:r>
              <a:rPr lang="en-US" dirty="0" smtClean="0"/>
              <a:t>Yellow.	I. is true  and II. is false </a:t>
            </a:r>
          </a:p>
          <a:p>
            <a:pPr marL="514350" indent="-514350">
              <a:buNone/>
            </a:pPr>
            <a:r>
              <a:rPr lang="en-US" dirty="0" smtClean="0"/>
              <a:t>Green.	I. is true  and II. is </a:t>
            </a:r>
            <a:r>
              <a:rPr lang="en-US" dirty="0" smtClean="0"/>
              <a:t>true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062E-2CD4-A740-A59E-A10520E0D631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600200"/>
            <a:ext cx="8451106" cy="48464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Big, Tiny, and </a:t>
            </a:r>
            <a:r>
              <a:rPr lang="en-US" dirty="0" err="1" smtClean="0"/>
              <a:t>BigNegative</a:t>
            </a:r>
            <a:r>
              <a:rPr lang="en-US" dirty="0" smtClean="0"/>
              <a:t> are floats in C, with Big initialized to a big number (e.g., age of universe in seconds or 4.32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17</a:t>
            </a:r>
            <a:r>
              <a:rPr lang="en-US" dirty="0" smtClean="0"/>
              <a:t>), Tiny to a small number (e.g., seconds/</a:t>
            </a:r>
            <a:r>
              <a:rPr lang="en-US" dirty="0" err="1" smtClean="0"/>
              <a:t>femtosecond</a:t>
            </a:r>
            <a:r>
              <a:rPr lang="en-US" dirty="0" smtClean="0"/>
              <a:t> or 1.0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-15</a:t>
            </a:r>
            <a:r>
              <a:rPr lang="en-US" dirty="0" smtClean="0"/>
              <a:t>), </a:t>
            </a:r>
            <a:r>
              <a:rPr lang="en-US" dirty="0" err="1" smtClean="0"/>
              <a:t>BigNegative</a:t>
            </a:r>
            <a:r>
              <a:rPr lang="en-US" dirty="0" smtClean="0"/>
              <a:t> = - Big. </a:t>
            </a:r>
            <a:br>
              <a:rPr lang="en-US" dirty="0" smtClean="0"/>
            </a:br>
            <a:r>
              <a:rPr lang="en-US" dirty="0" smtClean="0"/>
              <a:t>Here are two conditionals: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(Big * Tiny) * </a:t>
            </a:r>
            <a:r>
              <a:rPr lang="en-US" dirty="0" err="1" smtClean="0"/>
              <a:t>BigNegative</a:t>
            </a:r>
            <a:r>
              <a:rPr lang="en-US" dirty="0" smtClean="0"/>
              <a:t> == (Big * </a:t>
            </a:r>
            <a:r>
              <a:rPr lang="en-US" dirty="0" err="1" smtClean="0"/>
              <a:t>BigNegative</a:t>
            </a:r>
            <a:r>
              <a:rPr lang="en-US" dirty="0" smtClean="0"/>
              <a:t>) * Tiny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(Big + Tiny) + </a:t>
            </a:r>
            <a:r>
              <a:rPr lang="en-US" dirty="0" err="1" smtClean="0"/>
              <a:t>BigNegative</a:t>
            </a:r>
            <a:r>
              <a:rPr lang="en-US" dirty="0" smtClean="0"/>
              <a:t> == (Big + </a:t>
            </a:r>
            <a:r>
              <a:rPr lang="en-US" dirty="0" err="1" smtClean="0"/>
              <a:t>BigNegative</a:t>
            </a:r>
            <a:r>
              <a:rPr lang="en-US" dirty="0" smtClean="0"/>
              <a:t>) + Tiny</a:t>
            </a:r>
          </a:p>
          <a:p>
            <a:pPr marL="571500" indent="-571500">
              <a:buNone/>
            </a:pPr>
            <a:r>
              <a:rPr lang="en-US" dirty="0" smtClean="0"/>
              <a:t>Which statement about these is correct?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Yellow.	I. is true and II. is false (if we don’t consider overflow)—but there are cases where one side overflows while the other </a:t>
            </a:r>
            <a:r>
              <a:rPr lang="en-US" b="1" smtClean="0">
                <a:solidFill>
                  <a:srgbClr val="FF0000"/>
                </a:solidFill>
              </a:rPr>
              <a:t>does not!</a:t>
            </a:r>
          </a:p>
          <a:p>
            <a:pPr marL="514350" indent="-514350">
              <a:buNone/>
            </a:pPr>
            <a:r>
              <a:rPr lang="en-US" dirty="0" smtClean="0"/>
              <a:t>I.  Works ok if no overflow, but because exponents add, if Big * </a:t>
            </a:r>
            <a:r>
              <a:rPr lang="en-US" dirty="0" err="1" smtClean="0"/>
              <a:t>BigNeg</a:t>
            </a:r>
            <a:r>
              <a:rPr lang="en-US" dirty="0" smtClean="0"/>
              <a:t> overflows, then result is overflow, not -1</a:t>
            </a:r>
          </a:p>
          <a:p>
            <a:pPr marL="514350" indent="-514350">
              <a:buNone/>
            </a:pPr>
            <a:r>
              <a:rPr lang="en-US" dirty="0" smtClean="0"/>
              <a:t>II. Left hand side is 0, right hand side is tiny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1FF9-7713-504B-B6FA-1C14713CD622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</a:t>
            </a:r>
            <a:r>
              <a:rPr lang="en-US" dirty="0" smtClean="0"/>
              <a:t>vs. Dynamic Linking</a:t>
            </a:r>
            <a:endParaRPr lang="en-US" dirty="0"/>
          </a:p>
        </p:txBody>
      </p:sp>
      <p:sp>
        <p:nvSpPr>
          <p:cNvPr id="2329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we’ve described is the traditional way: </a:t>
            </a:r>
            <a:r>
              <a:rPr lang="en-US" dirty="0" smtClean="0">
                <a:solidFill>
                  <a:schemeClr val="accent2"/>
                </a:solidFill>
              </a:rPr>
              <a:t>statically-linked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The library is now part of the executable, so if the library updates, we don’t get the fix (have to recompile if we have source)</a:t>
            </a:r>
          </a:p>
          <a:p>
            <a:pPr lvl="1"/>
            <a:r>
              <a:rPr lang="en-US" dirty="0" smtClean="0"/>
              <a:t>It includes the </a:t>
            </a:r>
            <a:r>
              <a:rPr lang="en-US" u="sng" dirty="0" smtClean="0"/>
              <a:t>entire</a:t>
            </a:r>
            <a:r>
              <a:rPr lang="en-US" dirty="0" smtClean="0"/>
              <a:t> library even if not all of it will be used.</a:t>
            </a:r>
          </a:p>
          <a:p>
            <a:pPr lvl="1"/>
            <a:r>
              <a:rPr lang="en-US" dirty="0" smtClean="0"/>
              <a:t>Executable is self-contained.</a:t>
            </a:r>
          </a:p>
          <a:p>
            <a:r>
              <a:rPr lang="en-US" dirty="0" smtClean="0"/>
              <a:t>An alternative is </a:t>
            </a:r>
            <a:r>
              <a:rPr lang="en-US" dirty="0" smtClean="0">
                <a:solidFill>
                  <a:schemeClr val="accent2"/>
                </a:solidFill>
              </a:rPr>
              <a:t>dynamically linked libraries </a:t>
            </a:r>
            <a:r>
              <a:rPr lang="en-US" dirty="0" smtClean="0"/>
              <a:t>(DLL), common on Windows &amp; UNIX platforms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Floating point addition is NOT associative</a:t>
            </a:r>
          </a:p>
          <a:p>
            <a:r>
              <a:rPr lang="en-US" dirty="0" smtClean="0"/>
              <a:t>Some optimizations can change order of floating point computations, which can change results</a:t>
            </a:r>
          </a:p>
          <a:p>
            <a:r>
              <a:rPr lang="en-US" dirty="0" smtClean="0"/>
              <a:t>Need to ensure that floating point algorithm is correct even with optimizations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0594-FA15-5448-BCD3-20D207EB08FB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Conclusion, 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0500"/>
            <a:ext cx="8420101" cy="5041900"/>
          </a:xfrm>
        </p:spPr>
        <p:txBody>
          <a:bodyPr>
            <a:normAutofit/>
          </a:bodyPr>
          <a:lstStyle/>
          <a:p>
            <a:r>
              <a:rPr lang="en-US" dirty="0" smtClean="0"/>
              <a:t>Steps for running a program</a:t>
            </a:r>
          </a:p>
          <a:p>
            <a:pPr lvl="1"/>
            <a:r>
              <a:rPr lang="en-US" dirty="0" smtClean="0"/>
              <a:t>(C)</a:t>
            </a:r>
            <a:r>
              <a:rPr lang="en-US" dirty="0" err="1" smtClean="0"/>
              <a:t>ompilation</a:t>
            </a:r>
            <a:endParaRPr lang="en-US" dirty="0" smtClean="0"/>
          </a:p>
          <a:p>
            <a:pPr lvl="1"/>
            <a:r>
              <a:rPr lang="en-US" dirty="0" smtClean="0"/>
              <a:t>(A)</a:t>
            </a:r>
            <a:r>
              <a:rPr lang="en-US" dirty="0" err="1" smtClean="0"/>
              <a:t>ssembly</a:t>
            </a:r>
            <a:endParaRPr lang="en-US" dirty="0" smtClean="0"/>
          </a:p>
          <a:p>
            <a:pPr lvl="1"/>
            <a:r>
              <a:rPr lang="en-US" dirty="0" smtClean="0"/>
              <a:t>(L)inking</a:t>
            </a:r>
          </a:p>
          <a:p>
            <a:pPr lvl="1"/>
            <a:r>
              <a:rPr lang="en-US" dirty="0" smtClean="0"/>
              <a:t>(L)</a:t>
            </a:r>
            <a:r>
              <a:rPr lang="en-US" dirty="0" err="1" smtClean="0"/>
              <a:t>oading</a:t>
            </a:r>
            <a:endParaRPr lang="en-US" dirty="0" smtClean="0"/>
          </a:p>
          <a:p>
            <a:r>
              <a:rPr lang="en-US" dirty="0" smtClean="0"/>
              <a:t>Interpretation another option.</a:t>
            </a:r>
          </a:p>
          <a:p>
            <a:r>
              <a:rPr lang="en-US" dirty="0" smtClean="0"/>
              <a:t>Floating </a:t>
            </a:r>
            <a:r>
              <a:rPr lang="en-US" dirty="0" smtClean="0"/>
              <a:t>point </a:t>
            </a:r>
            <a:r>
              <a:rPr lang="en-US" dirty="0" smtClean="0"/>
              <a:t>encoding approximates real numbers</a:t>
            </a:r>
          </a:p>
          <a:p>
            <a:pPr lvl="1"/>
            <a:r>
              <a:rPr lang="en-US" dirty="0" smtClean="0"/>
              <a:t>Also provides encoding for </a:t>
            </a:r>
            <a:r>
              <a:rPr lang="en-US" dirty="0" smtClean="0"/>
              <a:t>+∞, -</a:t>
            </a:r>
            <a:r>
              <a:rPr lang="en-US" dirty="0" smtClean="0"/>
              <a:t>∞, </a:t>
            </a:r>
            <a:r>
              <a:rPr lang="en-US" dirty="0" err="1" smtClean="0"/>
              <a:t>NaN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3222-A87D-8F42-A6CC-E30DE7AF30A1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18 VAG Rounded Bold   07390" charset="0"/>
                <a:ea typeface="ＭＳ Ｐゴシック" pitchFamily="34" charset="-128"/>
              </a:rPr>
              <a:t>Bonus slides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255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18 VAG Rounded Thin   55390" charset="0"/>
                <a:ea typeface="ＭＳ Ｐゴシック" pitchFamily="34" charset="-128"/>
              </a:rPr>
              <a:t>These are extra slides that used to be included in lecture notes, but have been moved to this, the “bonus” area to serve as a supplement.</a:t>
            </a:r>
          </a:p>
          <a:p>
            <a:pPr eaLnBrk="1" hangingPunct="1"/>
            <a:r>
              <a:rPr lang="en-US" dirty="0" smtClean="0">
                <a:latin typeface="18 VAG Rounded Thin   55390" charset="0"/>
                <a:ea typeface="ＭＳ Ｐゴシック" pitchFamily="34" charset="-128"/>
              </a:rPr>
              <a:t>The slides will appear in the order they would have in the normal presentation</a:t>
            </a:r>
          </a:p>
        </p:txBody>
      </p:sp>
      <p:sp>
        <p:nvSpPr>
          <p:cNvPr id="81924" name="WordArt 4"/>
          <p:cNvSpPr>
            <a:spLocks noChangeArrowheads="1" noChangeShapeType="1" noTextEdit="1"/>
          </p:cNvSpPr>
          <p:nvPr/>
        </p:nvSpPr>
        <p:spPr bwMode="auto">
          <a:xfrm>
            <a:off x="2438400" y="4581525"/>
            <a:ext cx="4267200" cy="2019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u="sng" dirty="0" smtClean="0"/>
              <a:t>C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Asm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Obj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Exe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Run </a:t>
            </a:r>
            <a:endParaRPr lang="en-US" sz="3600" dirty="0"/>
          </a:p>
        </p:txBody>
      </p:sp>
      <p:sp>
        <p:nvSpPr>
          <p:cNvPr id="23480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85938"/>
            <a:ext cx="8915400" cy="4005262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#include &lt;</a:t>
            </a:r>
            <a:r>
              <a:rPr lang="en-US" sz="2800" dirty="0" err="1">
                <a:latin typeface="Courier New" pitchFamily="-65" charset="0"/>
              </a:rPr>
              <a:t>stdio.h</a:t>
            </a:r>
            <a:r>
              <a:rPr lang="en-US" sz="2800" dirty="0">
                <a:latin typeface="Courier New" pitchFamily="-65" charset="0"/>
              </a:rPr>
              <a:t>&gt;</a:t>
            </a:r>
          </a:p>
          <a:p>
            <a:pPr>
              <a:buFont typeface="Times" pitchFamily="-65" charset="0"/>
              <a:buNone/>
            </a:pP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main (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argc</a:t>
            </a:r>
            <a:r>
              <a:rPr lang="en-US" sz="2800" dirty="0">
                <a:latin typeface="Courier New" pitchFamily="-65" charset="0"/>
              </a:rPr>
              <a:t>, char *</a:t>
            </a:r>
            <a:r>
              <a:rPr lang="en-US" sz="2800" dirty="0" err="1">
                <a:latin typeface="Courier New" pitchFamily="-65" charset="0"/>
              </a:rPr>
              <a:t>argv</a:t>
            </a:r>
            <a:r>
              <a:rPr lang="en-US" sz="2800" dirty="0">
                <a:latin typeface="Courier New" pitchFamily="-65" charset="0"/>
              </a:rPr>
              <a:t>[]) {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, sum = 0;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for (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= 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&lt;= 100;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++)</a:t>
            </a:r>
            <a:br>
              <a:rPr lang="en-US" sz="2800" dirty="0">
                <a:latin typeface="Courier New" pitchFamily="-65" charset="0"/>
              </a:rPr>
            </a:br>
            <a:r>
              <a:rPr lang="en-US" sz="2800" dirty="0">
                <a:latin typeface="Courier New" pitchFamily="-65" charset="0"/>
              </a:rPr>
              <a:t>  sum = sum +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*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printf</a:t>
            </a:r>
            <a:r>
              <a:rPr lang="en-US" sz="2800" dirty="0">
                <a:latin typeface="Courier New" pitchFamily="-65" charset="0"/>
              </a:rPr>
              <a:t> ("The sum of sq from 0 .. 100 is %</a:t>
            </a:r>
            <a:r>
              <a:rPr lang="en-US" sz="2800" dirty="0" err="1">
                <a:latin typeface="Courier New" pitchFamily="-65" charset="0"/>
              </a:rPr>
              <a:t>d\n</a:t>
            </a:r>
            <a:r>
              <a:rPr lang="en-US" sz="2800" dirty="0">
                <a:latin typeface="Courier New" pitchFamily="-65" charset="0"/>
              </a:rPr>
              <a:t>", 	sum);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}</a:t>
            </a:r>
            <a:endParaRPr lang="en-US" dirty="0"/>
          </a:p>
        </p:txBody>
      </p:sp>
      <p:sp>
        <p:nvSpPr>
          <p:cNvPr id="234803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7414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C Program Source Code: </a:t>
            </a:r>
            <a:r>
              <a:rPr lang="en-US" sz="2400" b="1" i="1" dirty="0" err="1">
                <a:latin typeface="Courier New"/>
                <a:cs typeface="Courier New"/>
              </a:rPr>
              <a:t>prog.c</a:t>
            </a:r>
            <a:endParaRPr lang="en-US" sz="2400" b="1" i="1" dirty="0">
              <a:latin typeface="Courier New"/>
              <a:cs typeface="Courier New"/>
            </a:endParaRPr>
          </a:p>
        </p:txBody>
      </p:sp>
      <p:sp>
        <p:nvSpPr>
          <p:cNvPr id="234803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37344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“</a:t>
            </a:r>
            <a:r>
              <a:rPr lang="en-US" sz="2400" b="1" i="1" dirty="0" err="1">
                <a:latin typeface="Courier New"/>
                <a:cs typeface="Courier New"/>
              </a:rPr>
              <a:t>printf</a:t>
            </a:r>
            <a:r>
              <a:rPr lang="en-US" sz="2400" b="1" i="1" dirty="0">
                <a:latin typeface="18 VAG Rounded Bold   07390"/>
              </a:rPr>
              <a:t>” lives in “</a:t>
            </a:r>
            <a:r>
              <a:rPr lang="en-US" sz="2400" b="1" i="1" dirty="0" err="1">
                <a:latin typeface="Courier New"/>
                <a:cs typeface="Courier New"/>
              </a:rPr>
              <a:t>libc</a:t>
            </a:r>
            <a:r>
              <a:rPr lang="en-US" sz="2400" b="1" i="1" dirty="0">
                <a:latin typeface="18 VAG Rounded Bold   07390"/>
              </a:rPr>
              <a:t>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subu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sd</a:t>
            </a:r>
            <a:r>
              <a:rPr lang="en-US" sz="2400" dirty="0">
                <a:latin typeface="Courier New" pitchFamily="-65" charset="0"/>
              </a:rPr>
              <a:t>	$a0, 32($sp)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mul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t7, $t6,$t6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$t9, 24($sp)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143000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$t0, $t6,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ble</a:t>
            </a:r>
            <a:r>
              <a:rPr lang="en-US" sz="2400" dirty="0" smtClean="0">
                <a:latin typeface="Courier New" pitchFamily="-65" charset="0"/>
              </a:rPr>
              <a:t> $</a:t>
            </a:r>
            <a:r>
              <a:rPr lang="en-US" sz="2400" dirty="0">
                <a:latin typeface="Courier New" pitchFamily="-65" charset="0"/>
              </a:rPr>
              <a:t>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la	$a0, </a:t>
            </a:r>
            <a:r>
              <a:rPr lang="en-US" sz="2400" dirty="0" err="1">
                <a:latin typeface="Courier New" pitchFamily="-65" charset="0"/>
              </a:rPr>
              <a:t>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move $v0,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086" name="Text Box 6"/>
          <p:cNvSpPr txBox="1">
            <a:spLocks noChangeArrowheads="1"/>
          </p:cNvSpPr>
          <p:nvPr/>
        </p:nvSpPr>
        <p:spPr bwMode="auto">
          <a:xfrm>
            <a:off x="7031038" y="4202112"/>
            <a:ext cx="21145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Where are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7 pseudo-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instructions?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0086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213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subu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$sp,$sp,32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sd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	$a0, 32($sp)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mul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u="sng" dirty="0" smtClean="0">
                <a:solidFill>
                  <a:schemeClr val="accent2"/>
                </a:solidFill>
                <a:latin typeface="Courier New" pitchFamily="-65" charset="0"/>
              </a:rPr>
              <a:t>$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t7, $t6,$t6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$t9, 24($sp)</a:t>
            </a:r>
            <a:endParaRPr lang="en-US" sz="2400" dirty="0"/>
          </a:p>
        </p:txBody>
      </p:sp>
      <p:sp>
        <p:nvSpPr>
          <p:cNvPr id="235213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800600" y="1122362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$t0, $t6, 1</a:t>
            </a:r>
            <a:endParaRPr lang="en-US" sz="2400" dirty="0">
              <a:solidFill>
                <a:schemeClr val="accent2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ble</a:t>
            </a:r>
            <a:r>
              <a:rPr lang="en-US" sz="2400" u="sng" dirty="0" smtClean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t0,100, loop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la	$a0,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move $v0, $0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  <a:endParaRPr lang="en-US" sz="2400" u="sng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  <a:endParaRPr lang="en-US" sz="2400" u="sng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  <p:sp>
        <p:nvSpPr>
          <p:cNvPr id="2352132" name="Line 4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2133" name="Text Box 5"/>
          <p:cNvSpPr txBox="1">
            <a:spLocks noChangeArrowheads="1"/>
          </p:cNvSpPr>
          <p:nvPr/>
        </p:nvSpPr>
        <p:spPr bwMode="auto">
          <a:xfrm>
            <a:off x="7031038" y="4114800"/>
            <a:ext cx="192881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7 pseudo-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instructions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underlined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2133" grpId="0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4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865313"/>
            <a:ext cx="4495800" cy="42306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00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addiu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$29,$29,-32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08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0c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20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mflo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 $15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$25,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41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868488"/>
            <a:ext cx="4419600" cy="42275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30 addiu $8,$14, 1</a:t>
            </a:r>
            <a:endParaRPr lang="en-US" sz="240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34 sw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38 slti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3c bne	$1,$0,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40 lui	$4, l.str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44 ori	$4,$4,r.str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48 lw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4c jal	printf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50 add	$2, $0, $0</a:t>
            </a:r>
            <a:endParaRPr lang="en-US" sz="240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54 lw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58 addiu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5c jr	 $31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Assembly step 1:</a:t>
            </a:r>
            <a:endParaRPr lang="en-US" dirty="0"/>
          </a:p>
        </p:txBody>
      </p:sp>
      <p:sp>
        <p:nvSpPr>
          <p:cNvPr id="2354181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70896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Remove </a:t>
            </a:r>
            <a:r>
              <a:rPr lang="en-US" sz="2800" dirty="0" err="1">
                <a:solidFill>
                  <a:schemeClr val="tx1"/>
                </a:solidFill>
                <a:latin typeface="18 VAG Rounded Thin   55390"/>
              </a:rPr>
              <a:t>pseudoinstructions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, assign addresses</a:t>
            </a:r>
          </a:p>
        </p:txBody>
      </p:sp>
      <p:sp>
        <p:nvSpPr>
          <p:cNvPr id="2354182" name="Line 6"/>
          <p:cNvSpPr>
            <a:spLocks noChangeShapeType="1"/>
          </p:cNvSpPr>
          <p:nvPr/>
        </p:nvSpPr>
        <p:spPr bwMode="auto">
          <a:xfrm>
            <a:off x="4648200" y="1447800"/>
            <a:ext cx="0" cy="5105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958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Assembly step 2</a:t>
            </a:r>
          </a:p>
        </p:txBody>
      </p:sp>
      <p:sp>
        <p:nvSpPr>
          <p:cNvPr id="2356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6050"/>
            <a:ext cx="7848600" cy="48815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Symbol Table 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3200"/>
              <a:t>	</a:t>
            </a:r>
            <a:r>
              <a:rPr lang="en-US" sz="2400"/>
              <a:t>Label 	address (in module)		type</a:t>
            </a:r>
            <a:endParaRPr lang="en-US" sz="3200"/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main:	0x00000000	global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loop:	0x00000018	local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str:	0x00000000	local data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Relocation Information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/>
              <a:t>  Address		Instr.  type	    Dependency</a:t>
            </a:r>
            <a:r>
              <a:rPr lang="en-US"/>
              <a:t> </a:t>
            </a:r>
            <a:r>
              <a:rPr lang="en-US">
                <a:latin typeface="Courier New" pitchFamily="-65" charset="0"/>
              </a:rPr>
              <a:t>0x00000040	lui		l.str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0x00000044	ori		r.str 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0x0000004c	jal		printf</a:t>
            </a:r>
          </a:p>
        </p:txBody>
      </p:sp>
      <p:sp>
        <p:nvSpPr>
          <p:cNvPr id="2356228" name="Text Box 4"/>
          <p:cNvSpPr txBox="1">
            <a:spLocks noChangeArrowheads="1"/>
          </p:cNvSpPr>
          <p:nvPr/>
        </p:nvSpPr>
        <p:spPr bwMode="auto">
          <a:xfrm>
            <a:off x="1143000" y="990600"/>
            <a:ext cx="667362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18 vag rounded bold"/>
              </a:rPr>
              <a:t> Create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18 vag rounded bold"/>
              </a:rPr>
              <a:t>relocation table and symbol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789113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00 </a:t>
            </a:r>
            <a:r>
              <a:rPr lang="en-US" sz="2400" dirty="0" err="1" smtClean="0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08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 smtClean="0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20 </a:t>
            </a:r>
            <a:r>
              <a:rPr lang="en-US" sz="2400" dirty="0" err="1" smtClean="0">
                <a:latin typeface="Courier New" pitchFamily="-65" charset="0"/>
              </a:rPr>
              <a:t>mflo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82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792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38 </a:t>
            </a:r>
            <a:r>
              <a:rPr lang="en-US" sz="2400" dirty="0" err="1" smtClean="0">
                <a:latin typeface="Courier New" pitchFamily="-65" charset="0"/>
              </a:rPr>
              <a:t>slti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3c 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1,$0, 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-10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40 </a:t>
            </a:r>
            <a:r>
              <a:rPr lang="en-US" sz="2400" dirty="0" err="1" smtClean="0">
                <a:latin typeface="Courier New" pitchFamily="-65" charset="0"/>
              </a:rPr>
              <a:t>lui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4,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l.str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44 </a:t>
            </a:r>
            <a:r>
              <a:rPr lang="en-US" sz="2400" dirty="0" err="1" smtClean="0">
                <a:latin typeface="Courier New" pitchFamily="-65" charset="0"/>
              </a:rPr>
              <a:t>ori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4,$4,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 smtClean="0">
                <a:latin typeface="Courier New" pitchFamily="-65" charset="0"/>
              </a:rPr>
              <a:t>jal</a:t>
            </a:r>
            <a:r>
              <a:rPr lang="en-US" sz="2400" dirty="0" smtClean="0">
                <a:latin typeface="Courier New" pitchFamily="-65" charset="0"/>
              </a:rPr>
              <a:t>   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printf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 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50 </a:t>
            </a:r>
            <a:r>
              <a:rPr lang="en-US" sz="2400" dirty="0" smtClean="0">
                <a:latin typeface="Courier New" pitchFamily="-65" charset="0"/>
              </a:rPr>
              <a:t>add   $</a:t>
            </a:r>
            <a:r>
              <a:rPr lang="en-US" sz="2400" dirty="0">
                <a:latin typeface="Courier New" pitchFamily="-65" charset="0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 smtClean="0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</a:t>
            </a:r>
          </a:p>
        </p:txBody>
      </p:sp>
      <p:sp>
        <p:nvSpPr>
          <p:cNvPr id="235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24400" cy="474662"/>
          </a:xfrm>
          <a:ln/>
        </p:spPr>
        <p:txBody>
          <a:bodyPr>
            <a:normAutofit fontScale="90000"/>
          </a:bodyPr>
          <a:lstStyle/>
          <a:p>
            <a:r>
              <a:rPr lang="en-US" dirty="0"/>
              <a:t>Assembly step 3</a:t>
            </a:r>
          </a:p>
        </p:txBody>
      </p:sp>
      <p:sp>
        <p:nvSpPr>
          <p:cNvPr id="2358277" name="Text Box 5"/>
          <p:cNvSpPr txBox="1">
            <a:spLocks noChangeArrowheads="1"/>
          </p:cNvSpPr>
          <p:nvPr/>
        </p:nvSpPr>
        <p:spPr bwMode="auto">
          <a:xfrm>
            <a:off x="757565" y="1066800"/>
            <a:ext cx="518603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</a:rPr>
              <a:t>Resolve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local PC-relative labels</a:t>
            </a:r>
          </a:p>
        </p:txBody>
      </p:sp>
      <p:sp>
        <p:nvSpPr>
          <p:cNvPr id="2358278" name="Line 6"/>
          <p:cNvSpPr>
            <a:spLocks noChangeShapeType="1"/>
          </p:cNvSpPr>
          <p:nvPr/>
        </p:nvSpPr>
        <p:spPr bwMode="auto">
          <a:xfrm>
            <a:off x="4648200" y="1524000"/>
            <a:ext cx="0" cy="502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Assembly step 4</a:t>
            </a:r>
            <a:endParaRPr lang="en-US"/>
          </a:p>
        </p:txBody>
      </p:sp>
      <p:sp>
        <p:nvSpPr>
          <p:cNvPr id="2360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object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) file:</a:t>
            </a:r>
          </a:p>
          <a:p>
            <a:pPr lvl="1"/>
            <a:r>
              <a:rPr lang="en-US" dirty="0" smtClean="0"/>
              <a:t>Output binary representation for</a:t>
            </a:r>
          </a:p>
          <a:p>
            <a:pPr lvl="2"/>
            <a:r>
              <a:rPr lang="en-US" dirty="0" smtClean="0"/>
              <a:t>ext segment (instructions), </a:t>
            </a:r>
          </a:p>
          <a:p>
            <a:pPr lvl="2"/>
            <a:r>
              <a:rPr lang="en-US" dirty="0" smtClean="0"/>
              <a:t>data segment (data), </a:t>
            </a:r>
          </a:p>
          <a:p>
            <a:pPr lvl="2"/>
            <a:r>
              <a:rPr lang="en-US" dirty="0" smtClean="0"/>
              <a:t>symbol and relocation tables.</a:t>
            </a:r>
          </a:p>
          <a:p>
            <a:pPr lvl="1"/>
            <a:r>
              <a:rPr lang="en-US" dirty="0" smtClean="0"/>
              <a:t>Using dummy “placeholders” for unresolved absolute and external references.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8400" y="6492875"/>
            <a:ext cx="2133600" cy="365125"/>
          </a:xfrm>
        </p:spPr>
        <p:txBody>
          <a:bodyPr/>
          <a:lstStyle/>
          <a:p>
            <a:r>
              <a:rPr lang="en-US" smtClean="0"/>
              <a:t>Spring 2010 -- Lecture #9</a:t>
            </a:r>
            <a:endParaRPr lang="en-AU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Linking</a:t>
            </a:r>
            <a:endParaRPr lang="en-AU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link/load library procedure when it is called</a:t>
            </a:r>
            <a:endParaRPr lang="en-US" dirty="0" smtClean="0"/>
          </a:p>
          <a:p>
            <a:pPr lvl="1"/>
            <a:r>
              <a:rPr lang="en-US" dirty="0" smtClean="0"/>
              <a:t>Automatically picks up new library versions</a:t>
            </a:r>
            <a:endParaRPr lang="en-AU" dirty="0" smtClean="0"/>
          </a:p>
          <a:p>
            <a:pPr lvl="1"/>
            <a:r>
              <a:rPr lang="en-US" dirty="0" smtClean="0"/>
              <a:t>Requires </a:t>
            </a:r>
            <a:r>
              <a:rPr lang="en-US" dirty="0"/>
              <a:t>procedure code to be </a:t>
            </a:r>
            <a:r>
              <a:rPr lang="en-US" dirty="0" err="1"/>
              <a:t>relocatable</a:t>
            </a:r>
            <a:endParaRPr lang="en-US" dirty="0"/>
          </a:p>
          <a:p>
            <a:pPr lvl="1"/>
            <a:r>
              <a:rPr lang="en-US" dirty="0"/>
              <a:t>Avoids image bloat caused by static linking of all (transitively) referenced </a:t>
            </a:r>
            <a:r>
              <a:rPr lang="en-US" dirty="0" smtClean="0"/>
              <a:t>libraries</a:t>
            </a:r>
          </a:p>
          <a:p>
            <a:r>
              <a:rPr lang="en-US" dirty="0" smtClean="0"/>
              <a:t>Dynamic linking is default on UNIX and Windows Systems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08667" y="6492875"/>
            <a:ext cx="2133600" cy="365125"/>
          </a:xfrm>
        </p:spPr>
        <p:txBody>
          <a:bodyPr/>
          <a:lstStyle/>
          <a:p>
            <a:fld id="{73C82855-3798-1C40-A10D-66B7013BECA5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0960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Text segment in object file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65225"/>
            <a:ext cx="7848600" cy="5692775"/>
          </a:xfrm>
        </p:spPr>
        <p:txBody>
          <a:bodyPr/>
          <a:lstStyle/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0x000000	00100111101111011111111111100000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0x000004	10101111101111110000000000010100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0x000008	10101111101001000000000000100000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0x00000c	10101111101001010000000000100100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0x000010	10101111101000000000000000011000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0x000014	10101111101000000000000000011100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0x000018	10001111101011100000000000011100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0x00001c	10001111101110000000000000011000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0x000020	00000001110011100000000000011001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0x000024	00100101110010000000000000000001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0x000028	00101001000000010000000001100101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0x00002c	10101111101010000000000000011100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0x000030	00000000000000000111100000010010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0x000034	00000011000011111100100000100001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0x000038	00010100001000001111111111110111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0x00003c	10101111101110010000000000011000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0x000040	0011110000000100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0x000044	1000111110100101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0x000048	00001100000100000000000011101100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0x00004c	001001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0x000050	10001111101111110000000000010100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0x000054	00100111101111010000000000100000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0x000058	00000011111000000000000000001000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0x00005c	00000000000000000001000000100001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03262"/>
          </a:xfrm>
        </p:spPr>
        <p:txBody>
          <a:bodyPr>
            <a:normAutofit fontScale="90000"/>
          </a:bodyPr>
          <a:lstStyle/>
          <a:p>
            <a:r>
              <a:rPr lang="en-US" dirty="0"/>
              <a:t>Link step 1: combine </a:t>
            </a:r>
            <a:r>
              <a:rPr lang="en-US" b="1" dirty="0" err="1">
                <a:latin typeface="Courier New" pitchFamily="-65" charset="0"/>
              </a:rPr>
              <a:t>prog.o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libc.o</a:t>
            </a:r>
            <a:endParaRPr lang="en-US" b="1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58213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Merge text/data segments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Create absolute memory addresses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Modify &amp; merge symbol and relocation tables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Symbol Table </a:t>
            </a:r>
          </a:p>
          <a:p>
            <a:pPr lvl="1">
              <a:lnSpc>
                <a:spcPct val="75000"/>
              </a:lnSpc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Label 	Address</a:t>
            </a: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main: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0x00000000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loop: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0x00000018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0x10000430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:	0x000003b0   …</a:t>
            </a:r>
            <a:endParaRPr lang="en-US" sz="2400" dirty="0">
              <a:latin typeface="Courier New" pitchFamily="-65" charset="0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Relocation Information</a:t>
            </a:r>
          </a:p>
          <a:p>
            <a:pPr lvl="1"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Address		Instr. Type	Dependency </a:t>
            </a:r>
            <a:r>
              <a:rPr lang="en-US" sz="2400" dirty="0">
                <a:latin typeface="Courier New" pitchFamily="-65" charset="0"/>
              </a:rPr>
              <a:t>0x00000040	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l.str</a:t>
            </a:r>
            <a:r>
              <a:rPr lang="en-US" sz="2400" dirty="0">
                <a:latin typeface="Courier New" pitchFamily="-65" charset="0"/>
              </a:rPr>
              <a:t/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0x00000044	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0x0000004c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printf</a:t>
            </a:r>
            <a:r>
              <a:rPr lang="en-US" sz="2400" dirty="0">
                <a:latin typeface="Courier New" pitchFamily="-65" charset="0"/>
              </a:rPr>
              <a:t> 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2170113"/>
            <a:ext cx="44958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08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20 </a:t>
            </a:r>
            <a:r>
              <a:rPr lang="en-US" sz="2400" dirty="0" err="1" smtClean="0">
                <a:latin typeface="Courier New" pitchFamily="-65" charset="0"/>
              </a:rPr>
              <a:t>mflo</a:t>
            </a:r>
            <a:r>
              <a:rPr lang="en-US" sz="2400" dirty="0" smtClean="0">
                <a:latin typeface="Courier New" pitchFamily="-65" charset="0"/>
              </a:rPr>
              <a:t> $</a:t>
            </a:r>
            <a:r>
              <a:rPr lang="en-US" sz="2400" dirty="0">
                <a:latin typeface="Courier New" pitchFamily="-65" charset="0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$25, 24($29)</a:t>
            </a:r>
          </a:p>
        </p:txBody>
      </p:sp>
      <p:sp>
        <p:nvSpPr>
          <p:cNvPr id="23664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2173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38 </a:t>
            </a:r>
            <a:r>
              <a:rPr lang="en-US" sz="2400" dirty="0" err="1">
                <a:latin typeface="Courier New" pitchFamily="-65" charset="0"/>
              </a:rPr>
              <a:t>slti</a:t>
            </a:r>
            <a:r>
              <a:rPr lang="en-US" sz="2400" dirty="0">
                <a:latin typeface="Courier New" pitchFamily="-65" charset="0"/>
              </a:rPr>
              <a:t>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3c </a:t>
            </a:r>
            <a:r>
              <a:rPr lang="en-US" sz="2400" dirty="0" err="1">
                <a:latin typeface="Courier New" pitchFamily="-65" charset="0"/>
              </a:rPr>
              <a:t>bne</a:t>
            </a:r>
            <a:r>
              <a:rPr lang="en-US" sz="2400" dirty="0">
                <a:latin typeface="Courier New" pitchFamily="-65" charset="0"/>
              </a:rPr>
              <a:t>	$1,$0, </a:t>
            </a:r>
            <a:r>
              <a:rPr lang="en-US" sz="2400" u="sng" dirty="0">
                <a:latin typeface="Courier New" pitchFamily="-65" charset="0"/>
              </a:rPr>
              <a:t>-10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40 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	$4, 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4096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44 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	$4,$4,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1072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	$</a:t>
            </a:r>
            <a:r>
              <a:rPr lang="en-US" sz="2400" dirty="0">
                <a:latin typeface="Courier New" pitchFamily="-65" charset="0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812</a:t>
            </a:r>
            <a:r>
              <a:rPr lang="en-US" sz="2400" dirty="0" smtClean="0">
                <a:solidFill>
                  <a:srgbClr val="000000"/>
                </a:solidFill>
                <a:latin typeface="Courier New" pitchFamily="-65" charset="0"/>
              </a:rPr>
              <a:t> 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50 add</a:t>
            </a:r>
            <a:r>
              <a:rPr lang="en-US" sz="2400" dirty="0" smtClean="0">
                <a:latin typeface="Courier New" pitchFamily="-65" charset="0"/>
              </a:rPr>
              <a:t>	$</a:t>
            </a:r>
            <a:r>
              <a:rPr lang="en-US" sz="2400" dirty="0">
                <a:latin typeface="Courier New" pitchFamily="-65" charset="0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	$</a:t>
            </a:r>
            <a:r>
              <a:rPr lang="en-US" sz="2400" dirty="0">
                <a:latin typeface="Courier New" pitchFamily="-65" charset="0"/>
              </a:rPr>
              <a:t>31</a:t>
            </a:r>
          </a:p>
        </p:txBody>
      </p:sp>
      <p:sp>
        <p:nvSpPr>
          <p:cNvPr id="236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43400" cy="474662"/>
          </a:xfrm>
          <a:ln/>
        </p:spPr>
        <p:txBody>
          <a:bodyPr>
            <a:normAutofit fontScale="90000"/>
          </a:bodyPr>
          <a:lstStyle/>
          <a:p>
            <a:r>
              <a:rPr lang="en-US" dirty="0"/>
              <a:t>Link step 2:</a:t>
            </a:r>
          </a:p>
        </p:txBody>
      </p:sp>
      <p:sp>
        <p:nvSpPr>
          <p:cNvPr id="2366469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8153400" cy="884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18 VAG Rounded Thin   55390"/>
                <a:cs typeface="18 vag rounded bold    07930"/>
              </a:rPr>
              <a:t>Edit Addresses in relocation table 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18 VAG Rounded Thin   55390"/>
                <a:cs typeface="18 vag rounded bold    07930"/>
              </a:rPr>
              <a:t>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18 VAG Rounded Thin   55390"/>
                <a:cs typeface="18 vag rounded bold    07930"/>
              </a:rPr>
              <a:t>(shown in TAL for clarity, but done in binary )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18 VAG Rounded Thin   55390"/>
              <a:cs typeface="18 vag rounded bold    07930"/>
            </a:endParaRPr>
          </a:p>
        </p:txBody>
      </p:sp>
      <p:sp>
        <p:nvSpPr>
          <p:cNvPr id="2366470" name="Line 6"/>
          <p:cNvSpPr>
            <a:spLocks noChangeShapeType="1"/>
          </p:cNvSpPr>
          <p:nvPr/>
        </p:nvSpPr>
        <p:spPr bwMode="auto">
          <a:xfrm>
            <a:off x="4648200" y="1676400"/>
            <a:ext cx="0" cy="4876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step 3:</a:t>
            </a:r>
          </a:p>
        </p:txBody>
      </p:sp>
      <p:sp>
        <p:nvSpPr>
          <p:cNvPr id="2368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/>
              <a:t>Output executable of merged modules.</a:t>
            </a:r>
          </a:p>
          <a:p>
            <a:pPr lvl="1"/>
            <a:r>
              <a:rPr lang="en-US" sz="2800"/>
              <a:t>Single text (instruction) segment</a:t>
            </a:r>
          </a:p>
          <a:p>
            <a:pPr lvl="1"/>
            <a:r>
              <a:rPr lang="en-US" sz="2800"/>
              <a:t>Single data segment</a:t>
            </a:r>
          </a:p>
          <a:p>
            <a:pPr lvl="1"/>
            <a:r>
              <a:rPr lang="en-US" sz="2800"/>
              <a:t>Header detailing size of each segment</a:t>
            </a:r>
          </a:p>
          <a:p>
            <a:endParaRPr lang="en-US" sz="3200"/>
          </a:p>
          <a:p>
            <a:r>
              <a:rPr lang="en-US" sz="3200">
                <a:solidFill>
                  <a:schemeClr val="accent1"/>
                </a:solidFill>
              </a:rPr>
              <a:t>NOTE:</a:t>
            </a:r>
            <a:endParaRPr lang="en-US" sz="3200"/>
          </a:p>
          <a:p>
            <a:pPr lvl="1"/>
            <a:r>
              <a:rPr lang="en-US" sz="2800"/>
              <a:t>The preceeding example was a much simplified version of how ELF and other standard formats work, meant only to demonstrate the basic principles.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</a:t>
            </a:r>
            <a:r>
              <a:rPr lang="en-US" dirty="0" smtClean="0"/>
              <a:t>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time pay extra overhead of DLL (Dynamically Linked Library), </a:t>
            </a:r>
            <a:br>
              <a:rPr lang="en-US" dirty="0" smtClean="0"/>
            </a:br>
            <a:r>
              <a:rPr lang="en-US" dirty="0" smtClean="0"/>
              <a:t>subsequent times almost no cost</a:t>
            </a:r>
          </a:p>
          <a:p>
            <a:r>
              <a:rPr lang="en-US" dirty="0" smtClean="0"/>
              <a:t>Compiler sets up code and data structures to find desired library first time</a:t>
            </a:r>
          </a:p>
          <a:p>
            <a:r>
              <a:rPr lang="en-US" dirty="0" smtClean="0"/>
              <a:t>Linker fixes up address at runtime so fast call subsequent times</a:t>
            </a:r>
          </a:p>
          <a:p>
            <a:r>
              <a:rPr lang="en-US" dirty="0" smtClean="0"/>
              <a:t>Note that return from library is fast every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8AD-7A34-A848-8D68-21F95E807F76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2010 --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962400" y="6492875"/>
            <a:ext cx="2133600" cy="365125"/>
          </a:xfrm>
        </p:spPr>
        <p:txBody>
          <a:bodyPr/>
          <a:lstStyle/>
          <a:p>
            <a:r>
              <a:rPr lang="en-US" smtClean="0"/>
              <a:t>Spring 2010 -- Lecture #9</a:t>
            </a:r>
            <a:endParaRPr lang="en-AU"/>
          </a:p>
        </p:txBody>
      </p:sp>
      <p:pic>
        <p:nvPicPr>
          <p:cNvPr id="349194" name="Picture 10" descr="f02-22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1196975"/>
            <a:ext cx="4005263" cy="5011738"/>
          </a:xfrm>
          <a:prstGeom prst="rect">
            <a:avLst/>
          </a:prstGeom>
          <a:noFill/>
        </p:spPr>
      </p:pic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en-US" dirty="0" smtClean="0"/>
              <a:t>Dynamic Linkage</a:t>
            </a:r>
            <a:endParaRPr lang="en-AU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BBE713C9-318A-DA43-BB80-9D0DAA50F80E}" type="datetime1">
              <a:rPr lang="en-US" smtClean="0"/>
              <a:pPr/>
              <a:t>7/6/2011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76133" y="2353734"/>
            <a:ext cx="1896533" cy="880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93068" y="3234267"/>
            <a:ext cx="1896532" cy="880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26933" y="4114800"/>
            <a:ext cx="1879599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5"/>
          <p:cNvGrpSpPr/>
          <p:nvPr/>
        </p:nvGrpSpPr>
        <p:grpSpPr>
          <a:xfrm>
            <a:off x="3014136" y="1456267"/>
            <a:ext cx="2709330" cy="4588932"/>
            <a:chOff x="3014136" y="1456267"/>
            <a:chExt cx="2709330" cy="4588932"/>
          </a:xfrm>
        </p:grpSpPr>
        <p:sp>
          <p:nvSpPr>
            <p:cNvPr id="14" name="Rectangle 13"/>
            <p:cNvSpPr/>
            <p:nvPr/>
          </p:nvSpPr>
          <p:spPr>
            <a:xfrm>
              <a:off x="3776134" y="5113867"/>
              <a:ext cx="1947332" cy="931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14136" y="1456267"/>
              <a:ext cx="863600" cy="4555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5909734" y="1134533"/>
            <a:ext cx="1896533" cy="4893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829733" y="2497138"/>
            <a:ext cx="2891762" cy="646331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Indirection </a:t>
            </a:r>
            <a:r>
              <a:rPr lang="en-US" dirty="0" smtClean="0"/>
              <a:t>table that initially</a:t>
            </a:r>
          </a:p>
          <a:p>
            <a:r>
              <a:rPr lang="en-US" dirty="0" smtClean="0"/>
              <a:t>points to stub code</a:t>
            </a:r>
            <a:endParaRPr lang="en-AU" dirty="0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829733" y="3118908"/>
            <a:ext cx="2546879" cy="92333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/>
              <a:t>Stub: Loads routine </a:t>
            </a:r>
            <a:r>
              <a:rPr lang="en-US" dirty="0" smtClean="0"/>
              <a:t>ID so can find desired library,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Jump to linker/loader</a:t>
            </a:r>
            <a:endParaRPr lang="en-AU" dirty="0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829733" y="4065588"/>
            <a:ext cx="3031067" cy="1200329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/>
              <a:t>Linker/loader </a:t>
            </a:r>
            <a:r>
              <a:rPr lang="en-US" dirty="0" smtClean="0"/>
              <a:t>code finds desired library and edits jump address in indirection table, jumps to desired routine</a:t>
            </a:r>
            <a:endParaRPr lang="en-AU" dirty="0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829733" y="5454121"/>
            <a:ext cx="2699279" cy="646331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Dynamically mapped code executes and returns</a:t>
            </a:r>
            <a:endParaRPr lang="en-AU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29733" y="1498072"/>
            <a:ext cx="1857412" cy="36933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Call to DLL Library</a:t>
            </a:r>
            <a:endParaRPr lang="en-AU" dirty="0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6997305" y="3225271"/>
            <a:ext cx="1824962" cy="92333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/>
              <a:t>Indirection </a:t>
            </a:r>
            <a:r>
              <a:rPr lang="en-US" dirty="0" smtClean="0"/>
              <a:t>table now points to DLL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8703</TotalTime>
  <Words>4591</Words>
  <Application>Microsoft Office PowerPoint</Application>
  <PresentationFormat>On-screen Show (4:3)</PresentationFormat>
  <Paragraphs>1039</Paragraphs>
  <Slides>73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Office Theme</vt:lpstr>
      <vt:lpstr>CS 61C: Great Ideas in Computer Architecture (Machine Structures) Running a Program, Floating Point</vt:lpstr>
      <vt:lpstr>Agenda</vt:lpstr>
      <vt:lpstr>Steps to Running a Program</vt:lpstr>
      <vt:lpstr>Review: Linking</vt:lpstr>
      <vt:lpstr>Linker Stitches Files Together</vt:lpstr>
      <vt:lpstr>Static vs. Dynamic Linking</vt:lpstr>
      <vt:lpstr>Dynamic Linking</vt:lpstr>
      <vt:lpstr>Dynamic Linking</vt:lpstr>
      <vt:lpstr>Dynamic Linkage</vt:lpstr>
      <vt:lpstr>Steps to Starting a Program</vt:lpstr>
      <vt:lpstr>Loading a Program</vt:lpstr>
      <vt:lpstr>Steps to Starting a Program</vt:lpstr>
      <vt:lpstr>What’s a Compiler?</vt:lpstr>
      <vt:lpstr>Compilers are Non-Trivial</vt:lpstr>
      <vt:lpstr>Compiler Optimization</vt:lpstr>
      <vt:lpstr>What is Typical Benefit of  Compiler Optimization?</vt:lpstr>
      <vt:lpstr>Unoptimized MIPS Code</vt:lpstr>
      <vt:lpstr>-O2 optimized MIPS Code</vt:lpstr>
      <vt:lpstr>Running a Program: Summary</vt:lpstr>
      <vt:lpstr>Running a Program: Summary</vt:lpstr>
      <vt:lpstr>Agenda</vt:lpstr>
      <vt:lpstr>Administrivia</vt:lpstr>
      <vt:lpstr>Agenda</vt:lpstr>
      <vt:lpstr>Translation vs. Interpretation</vt:lpstr>
      <vt:lpstr>What’s an Interpreter?</vt:lpstr>
      <vt:lpstr>Interpreted Languages: Edit-Run</vt:lpstr>
      <vt:lpstr>(Machine code) Compilation vs. Interpretation Advantages</vt:lpstr>
      <vt:lpstr>(Machine code) Compilation vs. Interpretation Advantages</vt:lpstr>
      <vt:lpstr>Java’s Hybrid Approach: Compiler + Interpreter</vt:lpstr>
      <vt:lpstr>Java’s Compiler + Interpreter</vt:lpstr>
      <vt:lpstr>Why Bytecodes?</vt:lpstr>
      <vt:lpstr>Java Bytecodes (Stack) vs. MIPS (Reg.)</vt:lpstr>
      <vt:lpstr>Starting Java Applications</vt:lpstr>
      <vt:lpstr>Agenda</vt:lpstr>
      <vt:lpstr>Agenda</vt:lpstr>
      <vt:lpstr>Floating Point</vt:lpstr>
      <vt:lpstr>Goals of Floating Point</vt:lpstr>
      <vt:lpstr>Scientific Notation (e.g., Base 10)</vt:lpstr>
      <vt:lpstr>Which is Smaller? (i.e., closer to -∞)</vt:lpstr>
      <vt:lpstr>Which is Smaller? (i.e., closer to -∞)</vt:lpstr>
      <vt:lpstr>Translating To and From Scientific Notation</vt:lpstr>
      <vt:lpstr>Scientific Notation in Base 2</vt:lpstr>
      <vt:lpstr>Floating Point Encoding</vt:lpstr>
      <vt:lpstr>The Exponent Field</vt:lpstr>
      <vt:lpstr>The Exponent Field</vt:lpstr>
      <vt:lpstr>Bias Notation (+127)</vt:lpstr>
      <vt:lpstr>Floating Point Encoding</vt:lpstr>
      <vt:lpstr>Double Precision Fl. Pt. Encoding</vt:lpstr>
      <vt:lpstr>Floating Point:  Representing Very Small Numbers</vt:lpstr>
      <vt:lpstr>“Father” of the Floating point standard</vt:lpstr>
      <vt:lpstr>Example: Converting Binary FP to Decimal</vt:lpstr>
      <vt:lpstr>Example: Converting Decimal to FP</vt:lpstr>
      <vt:lpstr>Floating Point Features</vt:lpstr>
      <vt:lpstr>Special Numbers Summary</vt:lpstr>
      <vt:lpstr>MIPS Floating Point Instructions</vt:lpstr>
      <vt:lpstr>MIPS Floating Point Instructions</vt:lpstr>
      <vt:lpstr>MIPS Floating Point Instructions</vt:lpstr>
      <vt:lpstr>Peer Instruction Question</vt:lpstr>
      <vt:lpstr>Peer Instruction Answer</vt:lpstr>
      <vt:lpstr>Pitfalls</vt:lpstr>
      <vt:lpstr>“And in Conclusion, …”</vt:lpstr>
      <vt:lpstr>Bonus slides</vt:lpstr>
      <vt:lpstr>Example: C   Asm   Obj   Exe   Run </vt:lpstr>
      <vt:lpstr>Compilation: MAL</vt:lpstr>
      <vt:lpstr>Compilation: MAL</vt:lpstr>
      <vt:lpstr>Assembly step 1:</vt:lpstr>
      <vt:lpstr>Assembly step 2</vt:lpstr>
      <vt:lpstr>Assembly step 3</vt:lpstr>
      <vt:lpstr>Assembly step 4</vt:lpstr>
      <vt:lpstr>Text segment in object file</vt:lpstr>
      <vt:lpstr>Link step 1: combine prog.o, libc.o</vt:lpstr>
      <vt:lpstr>Link step 2:</vt:lpstr>
      <vt:lpstr>Link step 3: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Michael</cp:lastModifiedBy>
  <cp:revision>150</cp:revision>
  <cp:lastPrinted>2011-02-09T00:41:42Z</cp:lastPrinted>
  <dcterms:created xsi:type="dcterms:W3CDTF">2011-02-08T16:52:31Z</dcterms:created>
  <dcterms:modified xsi:type="dcterms:W3CDTF">2011-07-06T10:54:26Z</dcterms:modified>
</cp:coreProperties>
</file>