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7" r:id="rId2"/>
    <p:sldId id="321" r:id="rId3"/>
    <p:sldId id="391" r:id="rId4"/>
    <p:sldId id="378" r:id="rId5"/>
    <p:sldId id="379" r:id="rId6"/>
    <p:sldId id="380" r:id="rId7"/>
    <p:sldId id="381" r:id="rId8"/>
    <p:sldId id="382" r:id="rId9"/>
    <p:sldId id="383" r:id="rId10"/>
    <p:sldId id="392" r:id="rId11"/>
    <p:sldId id="394" r:id="rId12"/>
    <p:sldId id="402" r:id="rId13"/>
    <p:sldId id="403" r:id="rId14"/>
    <p:sldId id="411" r:id="rId15"/>
    <p:sldId id="286" r:id="rId16"/>
    <p:sldId id="287" r:id="rId17"/>
    <p:sldId id="412" r:id="rId18"/>
    <p:sldId id="413" r:id="rId19"/>
    <p:sldId id="415" r:id="rId20"/>
    <p:sldId id="414" r:id="rId21"/>
    <p:sldId id="288" r:id="rId22"/>
    <p:sldId id="294" r:id="rId23"/>
    <p:sldId id="416" r:id="rId24"/>
    <p:sldId id="418" r:id="rId25"/>
    <p:sldId id="420" r:id="rId26"/>
    <p:sldId id="423" r:id="rId27"/>
    <p:sldId id="429" r:id="rId28"/>
    <p:sldId id="298" r:id="rId29"/>
    <p:sldId id="422" r:id="rId30"/>
    <p:sldId id="421" r:id="rId31"/>
    <p:sldId id="424" r:id="rId32"/>
    <p:sldId id="425" r:id="rId33"/>
    <p:sldId id="426" r:id="rId34"/>
    <p:sldId id="427" r:id="rId35"/>
    <p:sldId id="428" r:id="rId36"/>
    <p:sldId id="302" r:id="rId37"/>
    <p:sldId id="303" r:id="rId38"/>
    <p:sldId id="304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hiddenSlides="1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45" autoAdjust="0"/>
    <p:restoredTop sz="94660"/>
  </p:normalViewPr>
  <p:slideViewPr>
    <p:cSldViewPr snapToGrid="0">
      <p:cViewPr>
        <p:scale>
          <a:sx n="100" d="100"/>
          <a:sy n="100" d="100"/>
        </p:scale>
        <p:origin x="-1104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33265-5E23-BF49-B6BF-1934B9BC786E}" type="datetimeFigureOut">
              <a:rPr lang="en-US" smtClean="0"/>
              <a:pPr/>
              <a:t>6/29/2011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D7F38-D411-9B47-AFF4-70C571B83B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A1BC7-CCFC-484A-97F3-979F740C57F6}" type="datetimeFigureOut">
              <a:rPr lang="en-US" smtClean="0"/>
              <a:pPr/>
              <a:t>6/29/2011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7FDFF-7B9F-7D4D-BFC0-AAD1F3D3D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6434" y="4342191"/>
            <a:ext cx="5909964" cy="4115405"/>
          </a:xfrm>
          <a:noFill/>
          <a:ln w="9525"/>
        </p:spPr>
        <p:txBody>
          <a:bodyPr lIns="90475" tIns="44444" rIns="90475" bIns="44444"/>
          <a:lstStyle/>
          <a:p>
            <a:endParaRPr lang="en-US"/>
          </a:p>
        </p:txBody>
      </p:sp>
      <p:sp>
        <p:nvSpPr>
          <p:cNvPr id="29699" name="Rectangle 3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7375"/>
            <a:ext cx="4552950" cy="3416300"/>
          </a:xfr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16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1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37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90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9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11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1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31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3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52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5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30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50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50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71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14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55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366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3C586-B17B-1F49-975B-6E8B17130D9C}" type="datetime1">
              <a:rPr lang="en-US" smtClean="0"/>
              <a:pPr/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A805-8BE0-BC4F-B2E4-06333CE8FEA7}" type="datetime1">
              <a:rPr lang="en-US" smtClean="0"/>
              <a:pPr/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2729-C7A2-D445-AD5D-0DBECFA76B1F}" type="datetime1">
              <a:rPr lang="en-US" smtClean="0"/>
              <a:pPr/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143000"/>
            <a:ext cx="3848100" cy="99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2287588"/>
            <a:ext cx="3848100" cy="99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9EDC3-4B4F-6B47-8686-3F8131EA2C07}" type="datetime1">
              <a:rPr lang="en-US" smtClean="0"/>
              <a:pPr/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2F36-3B4D-D346-B039-5EA7A315B6E7}" type="datetime1">
              <a:rPr lang="en-US" smtClean="0"/>
              <a:pPr/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46F26-4DE0-294A-B2AB-4A9626F5E854}" type="datetime1">
              <a:rPr lang="en-US" smtClean="0"/>
              <a:pPr/>
              <a:t>6/29/2011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A017-68E9-2D41-945F-A5039076DADA}" type="datetime1">
              <a:rPr lang="en-US" smtClean="0"/>
              <a:pPr/>
              <a:t>6/29/2011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FF4E-07D0-DD47-915C-15FC5E415166}" type="datetime1">
              <a:rPr lang="en-US" smtClean="0"/>
              <a:pPr/>
              <a:t>6/29/2011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823C-5FFC-1C44-BD5C-B91F792A695C}" type="datetime1">
              <a:rPr lang="en-US" smtClean="0"/>
              <a:pPr/>
              <a:t>6/29/2011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1A42-D1CF-2348-BB6C-B0B0FC09490A}" type="datetime1">
              <a:rPr lang="en-US" smtClean="0"/>
              <a:pPr/>
              <a:t>6/29/2011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E53FF-5636-DE42-A0E7-9EE983880A1D}" type="datetime1">
              <a:rPr lang="en-US" smtClean="0"/>
              <a:pPr/>
              <a:t>6/29/2011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BD0E2-B738-984C-B65E-C5DF101CE921}" type="datetime1">
              <a:rPr lang="en-US" smtClean="0"/>
              <a:pPr/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Spring 2011 -- Lecture #6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 61C: Great Ideas in Computer Architecture (Machine Structures)</a:t>
            </a:r>
            <a:br>
              <a:rPr lang="en-US" dirty="0" smtClean="0"/>
            </a:br>
            <a:r>
              <a:rPr lang="en-US" i="1" dirty="0" smtClean="0"/>
              <a:t>More MIPS Machine Language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Instructors:</a:t>
            </a:r>
            <a:br>
              <a:rPr lang="en-US" dirty="0" smtClean="0"/>
            </a:br>
            <a:r>
              <a:rPr lang="en-US" dirty="0" smtClean="0"/>
              <a:t>Randy H. Katz</a:t>
            </a:r>
          </a:p>
          <a:p>
            <a:r>
              <a:rPr lang="en-US" dirty="0" smtClean="0"/>
              <a:t>David A. Patterson</a:t>
            </a:r>
          </a:p>
          <a:p>
            <a:r>
              <a:rPr lang="en-US" dirty="0" smtClean="0"/>
              <a:t>http://inst.eecs.Berkeley.edu/~cs61c/sp11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#6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2D712-2186-7343-8876-A0897AB67939}" type="datetime1">
              <a:rPr lang="en-US" smtClean="0"/>
              <a:pPr/>
              <a:t>6/29/2011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Support for Strings</a:t>
            </a:r>
          </a:p>
          <a:p>
            <a:r>
              <a:rPr lang="en-US" b="1" dirty="0" smtClean="0"/>
              <a:t>Administrivia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Implementing Functions In MIPS</a:t>
            </a:r>
          </a:p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Break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Calling Conventions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Summary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0B09-E4BB-494B-81C9-FEE2CA878D3A}" type="datetime1">
              <a:rPr lang="en-US" smtClean="0"/>
              <a:pPr/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HW2 Posted.</a:t>
            </a:r>
          </a:p>
          <a:p>
            <a:pPr lvl="1"/>
            <a:r>
              <a:rPr lang="en-US" dirty="0" smtClean="0"/>
              <a:t>Remember, it’s big!</a:t>
            </a:r>
          </a:p>
          <a:p>
            <a:r>
              <a:rPr lang="en-US" dirty="0" smtClean="0"/>
              <a:t>Project 1 posted by tomorrow, due 7/10.</a:t>
            </a:r>
          </a:p>
          <a:p>
            <a:pPr lvl="1"/>
            <a:r>
              <a:rPr lang="en-US" dirty="0" smtClean="0"/>
              <a:t>No homework that week.</a:t>
            </a:r>
          </a:p>
          <a:p>
            <a:r>
              <a:rPr lang="en-US" dirty="0" smtClean="0"/>
              <a:t>Lab 4 is up.</a:t>
            </a:r>
          </a:p>
          <a:p>
            <a:r>
              <a:rPr lang="en-US" dirty="0" smtClean="0"/>
              <a:t>Please vote on times for Midterm and Final, and tell us any conflicts you have.</a:t>
            </a:r>
          </a:p>
          <a:p>
            <a:pPr lvl="1"/>
            <a:r>
              <a:rPr lang="en-US" dirty="0" smtClean="0"/>
              <a:t>Survey linked on Piazza, emailed out.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BCCB-0368-264F-86DF-812AAC69BE72}" type="datetime1">
              <a:rPr lang="en-US" smtClean="0"/>
              <a:pPr/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Support for Strings</a:t>
            </a:r>
          </a:p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</a:p>
          <a:p>
            <a:r>
              <a:rPr lang="en-US" dirty="0" smtClean="0"/>
              <a:t>Implementing Functions In MIPS</a:t>
            </a:r>
          </a:p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Break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Calling Conventions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Summary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0B09-E4BB-494B-81C9-FEE2CA878D3A}" type="datetime1">
              <a:rPr lang="en-US" smtClean="0"/>
              <a:pPr/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	void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i,j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factorial(10); 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		...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		j = factorial(25);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		if (n&lt;1) return 1;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		return n*factorial(n-1);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	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9EDC3-4B4F-6B47-8686-3F8131EA2C07}" type="datetime1">
              <a:rPr lang="en-US" smtClean="0"/>
              <a:pPr/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9557" y="2478703"/>
            <a:ext cx="29850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Functions can be called from multiple places.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851611" y="3657600"/>
            <a:ext cx="3755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We pass arguments to functions, and functions return values 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116105" y="4496429"/>
            <a:ext cx="3173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Functions can call other functions, even themselves!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899424" y="1874142"/>
            <a:ext cx="41941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Functions have their own local storage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Six Fundamental Steps in </a:t>
            </a:r>
            <a:br>
              <a:rPr lang="en-US" dirty="0" smtClean="0"/>
            </a:br>
            <a:r>
              <a:rPr lang="en-US" dirty="0" smtClean="0"/>
              <a:t>Calling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3667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Put parameters in a place where function can access 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Transfer control to function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Acquire (local) storage resources needed for function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Perform desired task of the function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Put result value in a place where calling program can access it and restore any registers you used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Return control to point of origin, since a function can be called from several points in a program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8A47-EC63-E54F-BE3E-4349A61EC4CC}" type="datetime1">
              <a:rPr lang="en-US" smtClean="0"/>
              <a:pPr/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MIPS Registers for 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Registers way faster than memory, so use registers</a:t>
            </a:r>
          </a:p>
          <a:p>
            <a:r>
              <a:rPr lang="en-US" dirty="0" smtClean="0">
                <a:latin typeface="Courier New"/>
                <a:cs typeface="Courier New"/>
              </a:rPr>
              <a:t>$a0–$a3</a:t>
            </a:r>
            <a:r>
              <a:rPr lang="en-US" dirty="0" smtClean="0"/>
              <a:t>: four </a:t>
            </a:r>
            <a:r>
              <a:rPr lang="en-US" i="1" dirty="0" smtClean="0">
                <a:solidFill>
                  <a:srgbClr val="000000"/>
                </a:solidFill>
              </a:rPr>
              <a:t>argument </a:t>
            </a:r>
            <a:r>
              <a:rPr lang="en-US" dirty="0" smtClean="0"/>
              <a:t>registers to pass parameters</a:t>
            </a:r>
          </a:p>
          <a:p>
            <a:r>
              <a:rPr lang="en-US" dirty="0" smtClean="0">
                <a:latin typeface="Courier New"/>
                <a:cs typeface="Courier New"/>
              </a:rPr>
              <a:t>$v0–$v1</a:t>
            </a:r>
            <a:r>
              <a:rPr lang="en-US" dirty="0" smtClean="0"/>
              <a:t>: two </a:t>
            </a:r>
            <a:r>
              <a:rPr lang="en-US" i="1" dirty="0" smtClean="0">
                <a:solidFill>
                  <a:srgbClr val="000000"/>
                </a:solidFill>
              </a:rPr>
              <a:t>value </a:t>
            </a:r>
            <a:r>
              <a:rPr lang="en-US" dirty="0" smtClean="0"/>
              <a:t>registers to return values</a:t>
            </a:r>
          </a:p>
          <a:p>
            <a:r>
              <a:rPr lang="en-US" dirty="0" smtClean="0">
                <a:latin typeface="Courier New"/>
                <a:cs typeface="Courier New"/>
              </a:rPr>
              <a:t>$</a:t>
            </a:r>
            <a:r>
              <a:rPr lang="en-US" dirty="0" err="1" smtClean="0">
                <a:latin typeface="Courier New"/>
                <a:cs typeface="Courier New"/>
              </a:rPr>
              <a:t>ra</a:t>
            </a:r>
            <a:r>
              <a:rPr lang="en-US" dirty="0" smtClean="0"/>
              <a:t>: one </a:t>
            </a:r>
            <a:r>
              <a:rPr lang="en-US" i="1" dirty="0" smtClean="0">
                <a:solidFill>
                  <a:srgbClr val="000000"/>
                </a:solidFill>
              </a:rPr>
              <a:t>return address </a:t>
            </a:r>
            <a:r>
              <a:rPr lang="en-US" dirty="0" smtClean="0"/>
              <a:t>register that saves </a:t>
            </a:r>
            <a:r>
              <a:rPr lang="en-US" i="1" dirty="0" smtClean="0"/>
              <a:t>where a function is called from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Including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$s</a:t>
            </a:r>
            <a:r>
              <a:rPr lang="en-US" dirty="0" smtClean="0"/>
              <a:t>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$t</a:t>
            </a:r>
            <a:r>
              <a:rPr lang="en-US" dirty="0" smtClean="0"/>
              <a:t> registers, we now know </a:t>
            </a:r>
            <a:r>
              <a:rPr lang="en-US" dirty="0" smtClean="0"/>
              <a:t>26 </a:t>
            </a:r>
            <a:r>
              <a:rPr lang="en-US" dirty="0" smtClean="0"/>
              <a:t>of 32 registers!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BBA8-8B24-554D-B2DE-F32EC44CE555}" type="datetime1">
              <a:rPr lang="en-US" smtClean="0"/>
              <a:pPr/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MIPS Instructions for 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686801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Invoke function</a:t>
            </a:r>
            <a:r>
              <a:rPr lang="en-US" i="1" dirty="0" smtClean="0">
                <a:solidFill>
                  <a:srgbClr val="3366FF"/>
                </a:solidFill>
              </a:rPr>
              <a:t>: </a:t>
            </a:r>
            <a:r>
              <a:rPr lang="en-US" i="1" dirty="0" smtClean="0">
                <a:solidFill>
                  <a:srgbClr val="000000"/>
                </a:solidFill>
              </a:rPr>
              <a:t>jump and link </a:t>
            </a:r>
            <a:r>
              <a:rPr lang="en-US" dirty="0" smtClean="0"/>
              <a:t>instruction (</a:t>
            </a:r>
            <a:r>
              <a:rPr lang="en-US" dirty="0" err="1" smtClean="0">
                <a:latin typeface="Courier New"/>
                <a:cs typeface="Courier New"/>
              </a:rPr>
              <a:t>jal</a:t>
            </a:r>
            <a:r>
              <a:rPr lang="en-US" dirty="0" smtClean="0"/>
              <a:t>)</a:t>
            </a:r>
          </a:p>
          <a:p>
            <a:pPr lvl="1"/>
            <a:r>
              <a:rPr lang="en-US" sz="2811" dirty="0" smtClean="0"/>
              <a:t>“link” means storing the location of the calling site.</a:t>
            </a:r>
          </a:p>
          <a:p>
            <a:pPr lvl="1"/>
            <a:r>
              <a:rPr lang="en-US" dirty="0" smtClean="0"/>
              <a:t>Jumps to label and simultaneously saves the location of following instruction in register </a:t>
            </a:r>
            <a:r>
              <a:rPr lang="en-US" sz="2400" dirty="0" smtClean="0">
                <a:latin typeface="Courier New"/>
                <a:cs typeface="Courier New"/>
              </a:rPr>
              <a:t>$</a:t>
            </a:r>
            <a:r>
              <a:rPr lang="en-US" sz="2400" dirty="0" err="1" smtClean="0">
                <a:latin typeface="Courier New"/>
                <a:cs typeface="Courier New"/>
              </a:rPr>
              <a:t>ra</a:t>
            </a:r>
            <a:endParaRPr lang="en-US" sz="2400" dirty="0" smtClean="0">
              <a:latin typeface="Courier New"/>
              <a:cs typeface="Courier New"/>
            </a:endParaRPr>
          </a:p>
          <a:p>
            <a:pPr lvl="1">
              <a:buNone/>
            </a:pPr>
            <a:r>
              <a:rPr lang="en-US" sz="3200" dirty="0" smtClean="0">
                <a:latin typeface="Courier New"/>
                <a:cs typeface="Courier New"/>
              </a:rPr>
              <a:t>		</a:t>
            </a:r>
            <a:r>
              <a:rPr lang="en-US" sz="3200" dirty="0" err="1" smtClean="0">
                <a:latin typeface="Courier New"/>
                <a:cs typeface="Courier New"/>
              </a:rPr>
              <a:t>jal</a:t>
            </a:r>
            <a:r>
              <a:rPr lang="en-US" sz="3200" dirty="0" smtClean="0">
                <a:latin typeface="Courier New"/>
                <a:cs typeface="Courier New"/>
              </a:rPr>
              <a:t> </a:t>
            </a:r>
            <a:r>
              <a:rPr lang="en-US" sz="3200" dirty="0" err="1" smtClean="0">
                <a:latin typeface="Courier New"/>
                <a:cs typeface="Courier New"/>
              </a:rPr>
              <a:t>ProcedureAddress</a:t>
            </a:r>
            <a:endParaRPr lang="en-US" sz="3200" dirty="0" smtClean="0">
              <a:latin typeface="Courier New"/>
              <a:cs typeface="Courier New"/>
            </a:endParaRPr>
          </a:p>
          <a:p>
            <a:r>
              <a:rPr lang="en-US" dirty="0" smtClean="0"/>
              <a:t>Return from function</a:t>
            </a:r>
            <a:r>
              <a:rPr lang="en-US" dirty="0" smtClean="0">
                <a:solidFill>
                  <a:srgbClr val="3366FF"/>
                </a:solidFill>
              </a:rPr>
              <a:t>: </a:t>
            </a:r>
            <a:r>
              <a:rPr lang="en-US" i="1" dirty="0" smtClean="0">
                <a:solidFill>
                  <a:srgbClr val="000000"/>
                </a:solidFill>
              </a:rPr>
              <a:t>jump register </a:t>
            </a:r>
            <a:r>
              <a:rPr lang="en-US" dirty="0" smtClean="0"/>
              <a:t>instruction (</a:t>
            </a:r>
            <a:r>
              <a:rPr lang="en-US" dirty="0" err="1" smtClean="0">
                <a:solidFill>
                  <a:srgbClr val="000000"/>
                </a:solidFill>
                <a:latin typeface="Courier New"/>
                <a:cs typeface="Courier New"/>
              </a:rPr>
              <a:t>jr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Unconditional jump to address specified in register</a:t>
            </a:r>
          </a:p>
          <a:p>
            <a:pPr lvl="1">
              <a:buNone/>
            </a:pPr>
            <a:r>
              <a:rPr lang="en-US" sz="3243" dirty="0" smtClean="0">
                <a:latin typeface="Courier New"/>
                <a:cs typeface="Courier New"/>
              </a:rPr>
              <a:t>		</a:t>
            </a:r>
            <a:r>
              <a:rPr lang="en-US" sz="3243" dirty="0" err="1" smtClean="0">
                <a:latin typeface="Courier New"/>
                <a:cs typeface="Courier New"/>
              </a:rPr>
              <a:t>jr</a:t>
            </a:r>
            <a:r>
              <a:rPr lang="en-US" sz="3243" dirty="0" smtClean="0">
                <a:latin typeface="Courier New"/>
                <a:cs typeface="Courier New"/>
              </a:rPr>
              <a:t> $</a:t>
            </a:r>
            <a:r>
              <a:rPr lang="en-US" sz="3243" dirty="0" err="1" smtClean="0">
                <a:latin typeface="Courier New"/>
                <a:cs typeface="Courier New"/>
              </a:rPr>
              <a:t>ra</a:t>
            </a:r>
            <a:endParaRPr lang="en-US" sz="3243" dirty="0" smtClean="0">
              <a:latin typeface="Courier New"/>
              <a:cs typeface="Courier New"/>
            </a:endParaRP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4109F-B2F7-3041-840B-9E25944CAEFC}" type="datetime1">
              <a:rPr lang="en-US" smtClean="0"/>
              <a:pPr/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763000" cy="5432425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b="1" dirty="0">
                <a:latin typeface="Courier New" pitchFamily="-65" charset="0"/>
              </a:rPr>
              <a:t>... </a:t>
            </a:r>
            <a:r>
              <a:rPr lang="en-US" sz="2400" b="1" dirty="0" err="1">
                <a:latin typeface="Courier New" pitchFamily="-65" charset="0"/>
              </a:rPr>
              <a:t>sum(a,b</a:t>
            </a:r>
            <a:r>
              <a:rPr lang="en-US" sz="2400" b="1" dirty="0">
                <a:latin typeface="Courier New" pitchFamily="-65" charset="0"/>
              </a:rPr>
              <a:t>);... 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Courier New" pitchFamily="-65" charset="0"/>
              </a:rPr>
              <a:t>/* a,b:$s0,$s1 */</a:t>
            </a:r>
            <a:r>
              <a:rPr lang="en-US" sz="2400" b="1" dirty="0">
                <a:solidFill>
                  <a:schemeClr val="bg2"/>
                </a:solidFill>
                <a:latin typeface="Courier New" pitchFamily="-65" charset="0"/>
              </a:rPr>
              <a:t/>
            </a:r>
            <a:br>
              <a:rPr lang="en-US" sz="2400" b="1" dirty="0">
                <a:solidFill>
                  <a:schemeClr val="bg2"/>
                </a:solidFill>
                <a:latin typeface="Courier New" pitchFamily="-65" charset="0"/>
              </a:rPr>
            </a:br>
            <a:r>
              <a:rPr lang="en-US" sz="2400" b="1" dirty="0">
                <a:latin typeface="Courier New" pitchFamily="-65" charset="0"/>
              </a:rPr>
              <a:t/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 err="1">
                <a:latin typeface="Courier New" pitchFamily="-65" charset="0"/>
              </a:rPr>
              <a:t>int</a:t>
            </a:r>
            <a:r>
              <a:rPr lang="en-US" sz="2400" b="1" dirty="0">
                <a:latin typeface="Courier New" pitchFamily="-65" charset="0"/>
              </a:rPr>
              <a:t> sum(</a:t>
            </a:r>
            <a:r>
              <a:rPr lang="en-US" sz="2400" b="1" dirty="0" err="1">
                <a:latin typeface="Courier New" pitchFamily="-65" charset="0"/>
              </a:rPr>
              <a:t>int</a:t>
            </a:r>
            <a:r>
              <a:rPr lang="en-US" sz="2400" b="1" dirty="0">
                <a:latin typeface="Courier New" pitchFamily="-65" charset="0"/>
              </a:rPr>
              <a:t> x, </a:t>
            </a:r>
            <a:r>
              <a:rPr lang="en-US" sz="2400" b="1" dirty="0" err="1">
                <a:latin typeface="Courier New" pitchFamily="-65" charset="0"/>
              </a:rPr>
              <a:t>int</a:t>
            </a:r>
            <a:r>
              <a:rPr lang="en-US" sz="2400" b="1" dirty="0">
                <a:latin typeface="Courier New" pitchFamily="-65" charset="0"/>
              </a:rPr>
              <a:t> y) {</a:t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>
                <a:latin typeface="Courier New" pitchFamily="-65" charset="0"/>
              </a:rPr>
              <a:t>	return </a:t>
            </a:r>
            <a:r>
              <a:rPr lang="en-US" sz="2400" b="1" dirty="0" err="1">
                <a:latin typeface="Courier New" pitchFamily="-65" charset="0"/>
              </a:rPr>
              <a:t>x+y</a:t>
            </a:r>
            <a:r>
              <a:rPr lang="en-US" sz="2400" b="1" dirty="0">
                <a:latin typeface="Courier New" pitchFamily="-65" charset="0"/>
              </a:rPr>
              <a:t>;</a:t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>
                <a:latin typeface="Courier New" pitchFamily="-65" charset="0"/>
              </a:rPr>
              <a:t>}</a:t>
            </a:r>
          </a:p>
          <a:p>
            <a:pPr>
              <a:buFont typeface="Times" pitchFamily="-65" charset="0"/>
              <a:buNone/>
            </a:pPr>
            <a:r>
              <a:rPr lang="en-US" sz="2400" dirty="0" smtClean="0"/>
              <a:t> address (shown in decimal)</a:t>
            </a:r>
            <a:br>
              <a:rPr lang="en-US" sz="2400" dirty="0" smtClean="0"/>
            </a:br>
            <a:r>
              <a:rPr lang="en-US" sz="2400" b="1" dirty="0">
                <a:latin typeface="Courier New"/>
                <a:cs typeface="Courier New"/>
              </a:rPr>
              <a:t>1000 </a:t>
            </a:r>
            <a:r>
              <a:rPr lang="en-US" sz="2400" b="1" dirty="0">
                <a:solidFill>
                  <a:schemeClr val="bg2"/>
                </a:solidFill>
                <a:latin typeface="Courier New"/>
                <a:cs typeface="Courier New"/>
              </a:rPr>
              <a:t/>
            </a:r>
            <a:br>
              <a:rPr lang="en-US" sz="2400" b="1" dirty="0">
                <a:solidFill>
                  <a:schemeClr val="bg2"/>
                </a:solidFill>
                <a:latin typeface="Courier New"/>
                <a:cs typeface="Courier New"/>
              </a:rPr>
            </a:br>
            <a:r>
              <a:rPr lang="en-US" sz="2400" b="1" dirty="0">
                <a:latin typeface="Courier New"/>
                <a:cs typeface="Courier New"/>
              </a:rPr>
              <a:t>1004 </a:t>
            </a:r>
            <a:r>
              <a:rPr lang="en-US" sz="2400" b="1" dirty="0">
                <a:solidFill>
                  <a:schemeClr val="bg2"/>
                </a:solidFill>
                <a:latin typeface="Courier New"/>
                <a:cs typeface="Courier New"/>
              </a:rPr>
              <a:t/>
            </a:r>
            <a:br>
              <a:rPr lang="en-US" sz="2400" b="1" dirty="0">
                <a:solidFill>
                  <a:schemeClr val="bg2"/>
                </a:solidFill>
                <a:latin typeface="Courier New"/>
                <a:cs typeface="Courier New"/>
              </a:rPr>
            </a:br>
            <a:r>
              <a:rPr lang="en-US" sz="2400" b="1" dirty="0">
                <a:latin typeface="Courier New"/>
                <a:cs typeface="Courier New"/>
              </a:rPr>
              <a:t>1008 </a:t>
            </a:r>
            <a:br>
              <a:rPr lang="en-US" sz="2400" b="1" dirty="0">
                <a:latin typeface="Courier New"/>
                <a:cs typeface="Courier New"/>
              </a:rPr>
            </a:br>
            <a:r>
              <a:rPr lang="en-US" sz="2400" b="1" dirty="0">
                <a:latin typeface="Courier New"/>
                <a:cs typeface="Courier New"/>
              </a:rPr>
              <a:t>1012 </a:t>
            </a:r>
            <a:br>
              <a:rPr lang="en-US" sz="2400" b="1" dirty="0">
                <a:latin typeface="Courier New"/>
                <a:cs typeface="Courier New"/>
              </a:rPr>
            </a:br>
            <a:r>
              <a:rPr lang="en-US" sz="2400" b="1" dirty="0">
                <a:latin typeface="Courier New"/>
                <a:cs typeface="Courier New"/>
              </a:rPr>
              <a:t>1016 </a:t>
            </a:r>
            <a:br>
              <a:rPr lang="en-US" sz="2400" b="1" dirty="0">
                <a:latin typeface="Courier New"/>
                <a:cs typeface="Courier New"/>
              </a:rPr>
            </a:br>
            <a:r>
              <a:rPr lang="en-US" sz="2400" b="1" dirty="0">
                <a:latin typeface="Courier New"/>
                <a:cs typeface="Courier New"/>
              </a:rPr>
              <a:t>…</a:t>
            </a:r>
            <a:br>
              <a:rPr lang="en-US" sz="2400" b="1" dirty="0">
                <a:latin typeface="Courier New"/>
                <a:cs typeface="Courier New"/>
              </a:rPr>
            </a:br>
            <a:r>
              <a:rPr lang="en-US" sz="2400" b="1" dirty="0">
                <a:latin typeface="Courier New"/>
                <a:cs typeface="Courier New"/>
              </a:rPr>
              <a:t>2000 </a:t>
            </a:r>
            <a:br>
              <a:rPr lang="en-US" sz="2400" b="1" dirty="0">
                <a:latin typeface="Courier New"/>
                <a:cs typeface="Courier New"/>
              </a:rPr>
            </a:br>
            <a:r>
              <a:rPr lang="en-US" sz="2400" b="1" dirty="0">
                <a:latin typeface="Courier New"/>
                <a:cs typeface="Courier New"/>
              </a:rPr>
              <a:t>2004</a:t>
            </a:r>
          </a:p>
        </p:txBody>
      </p:sp>
      <p:sp>
        <p:nvSpPr>
          <p:cNvPr id="1961988" name="Line 4"/>
          <p:cNvSpPr>
            <a:spLocks noChangeShapeType="1"/>
          </p:cNvSpPr>
          <p:nvPr/>
        </p:nvSpPr>
        <p:spPr bwMode="auto">
          <a:xfrm>
            <a:off x="609600" y="3124200"/>
            <a:ext cx="79248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1989" name="Text Box 5"/>
          <p:cNvSpPr txBox="1">
            <a:spLocks noChangeArrowheads="1"/>
          </p:cNvSpPr>
          <p:nvPr/>
        </p:nvSpPr>
        <p:spPr bwMode="auto">
          <a:xfrm>
            <a:off x="0" y="1905000"/>
            <a:ext cx="453970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latin typeface="18 VAG Rounded Bold   07390"/>
              </a:rPr>
              <a:t>C</a:t>
            </a:r>
          </a:p>
        </p:txBody>
      </p:sp>
      <p:sp>
        <p:nvSpPr>
          <p:cNvPr id="1961990" name="Text Box 6"/>
          <p:cNvSpPr txBox="1">
            <a:spLocks noChangeArrowheads="1"/>
          </p:cNvSpPr>
          <p:nvPr/>
        </p:nvSpPr>
        <p:spPr bwMode="auto">
          <a:xfrm>
            <a:off x="-16431" y="3581400"/>
            <a:ext cx="556563" cy="20621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dirty="0">
                <a:latin typeface="18 VAG Rounded Bold   07390"/>
                <a:cs typeface="Corbel"/>
              </a:rPr>
              <a:t>M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I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P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S</a:t>
            </a:r>
          </a:p>
        </p:txBody>
      </p:sp>
      <p:sp>
        <p:nvSpPr>
          <p:cNvPr id="1961991" name="Rectangle 7"/>
          <p:cNvSpPr>
            <a:spLocks noChangeArrowheads="1"/>
          </p:cNvSpPr>
          <p:nvPr/>
        </p:nvSpPr>
        <p:spPr bwMode="auto">
          <a:xfrm>
            <a:off x="3581400" y="3581400"/>
            <a:ext cx="55626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chemeClr val="accent2"/>
                </a:solidFill>
                <a:latin typeface="+mj-lt"/>
                <a:cs typeface="Corbel"/>
              </a:rPr>
              <a:t>In MIPS, all instructions are 4 bytes, and stored in memory just like data. So here we show the addresses of where the programs are stored.</a:t>
            </a:r>
          </a:p>
        </p:txBody>
      </p:sp>
      <p:sp>
        <p:nvSpPr>
          <p:cNvPr id="1961992" name="AutoShape 8"/>
          <p:cNvSpPr>
            <a:spLocks noChangeArrowheads="1"/>
          </p:cNvSpPr>
          <p:nvPr/>
        </p:nvSpPr>
        <p:spPr bwMode="auto">
          <a:xfrm>
            <a:off x="1676400" y="3505200"/>
            <a:ext cx="1600200" cy="2667000"/>
          </a:xfrm>
          <a:prstGeom prst="leftArrow">
            <a:avLst>
              <a:gd name="adj1" fmla="val 48574"/>
              <a:gd name="adj2" fmla="val 53009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518915" y="188467"/>
            <a:ext cx="8229600" cy="474662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ＭＳ Ｐゴシック" charset="-128"/>
                <a:cs typeface="AppleGaramond Bd"/>
              </a:rPr>
              <a:t>Function Call Example (1/4)</a:t>
            </a:r>
            <a:endParaRPr kumimoji="0" lang="en-US" sz="4400" b="0" i="0" u="none" strike="noStrike" kern="1200" cap="none" spc="-1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ＭＳ Ｐゴシック" charset="-128"/>
              <a:cs typeface="AppleGaramond Bd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763000" cy="5432425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b="1" dirty="0">
                <a:latin typeface="Courier New" pitchFamily="-65" charset="0"/>
              </a:rPr>
              <a:t>... </a:t>
            </a:r>
            <a:r>
              <a:rPr lang="en-US" sz="2400" b="1" dirty="0" err="1">
                <a:latin typeface="Courier New" pitchFamily="-65" charset="0"/>
              </a:rPr>
              <a:t>sum(a,b</a:t>
            </a:r>
            <a:r>
              <a:rPr lang="en-US" sz="2400" b="1" dirty="0">
                <a:latin typeface="Courier New" pitchFamily="-65" charset="0"/>
              </a:rPr>
              <a:t>);... 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Courier New" pitchFamily="-65" charset="0"/>
              </a:rPr>
              <a:t>/* a,b:$s0,$s1 */</a:t>
            </a:r>
            <a:br>
              <a:rPr lang="en-US" sz="2400" b="1" dirty="0">
                <a:solidFill>
                  <a:schemeClr val="bg1">
                    <a:lumMod val="65000"/>
                  </a:schemeClr>
                </a:solidFill>
                <a:latin typeface="Courier New" pitchFamily="-65" charset="0"/>
              </a:rPr>
            </a:br>
            <a:r>
              <a:rPr lang="en-US" sz="2400" b="1" dirty="0">
                <a:latin typeface="Courier New" pitchFamily="-65" charset="0"/>
              </a:rPr>
              <a:t/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 err="1">
                <a:latin typeface="Courier New" pitchFamily="-65" charset="0"/>
              </a:rPr>
              <a:t>int</a:t>
            </a:r>
            <a:r>
              <a:rPr lang="en-US" sz="2400" b="1" dirty="0">
                <a:latin typeface="Courier New" pitchFamily="-65" charset="0"/>
              </a:rPr>
              <a:t> sum(</a:t>
            </a:r>
            <a:r>
              <a:rPr lang="en-US" sz="2400" b="1" dirty="0" err="1">
                <a:latin typeface="Courier New" pitchFamily="-65" charset="0"/>
              </a:rPr>
              <a:t>int</a:t>
            </a:r>
            <a:r>
              <a:rPr lang="en-US" sz="2400" b="1" dirty="0">
                <a:latin typeface="Courier New" pitchFamily="-65" charset="0"/>
              </a:rPr>
              <a:t> x, </a:t>
            </a:r>
            <a:r>
              <a:rPr lang="en-US" sz="2400" b="1" dirty="0" err="1">
                <a:latin typeface="Courier New" pitchFamily="-65" charset="0"/>
              </a:rPr>
              <a:t>int</a:t>
            </a:r>
            <a:r>
              <a:rPr lang="en-US" sz="2400" b="1" dirty="0">
                <a:latin typeface="Courier New" pitchFamily="-65" charset="0"/>
              </a:rPr>
              <a:t> y) {</a:t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>
                <a:latin typeface="Courier New" pitchFamily="-65" charset="0"/>
              </a:rPr>
              <a:t>	return </a:t>
            </a:r>
            <a:r>
              <a:rPr lang="en-US" sz="2400" b="1" dirty="0" err="1">
                <a:latin typeface="Courier New" pitchFamily="-65" charset="0"/>
              </a:rPr>
              <a:t>x+y</a:t>
            </a:r>
            <a:r>
              <a:rPr lang="en-US" sz="2400" b="1" dirty="0">
                <a:latin typeface="Courier New" pitchFamily="-65" charset="0"/>
              </a:rPr>
              <a:t>;</a:t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>
                <a:latin typeface="Courier New" pitchFamily="-65" charset="0"/>
              </a:rPr>
              <a:t>}</a:t>
            </a:r>
          </a:p>
          <a:p>
            <a:pPr>
              <a:buFont typeface="Times" pitchFamily="-65" charset="0"/>
              <a:buNone/>
            </a:pPr>
            <a:r>
              <a:rPr lang="en-US" sz="2400" dirty="0"/>
              <a:t> </a:t>
            </a:r>
            <a:r>
              <a:rPr lang="en-US" sz="2400" dirty="0" smtClean="0"/>
              <a:t>address (shown in decimal)</a:t>
            </a:r>
            <a:br>
              <a:rPr lang="en-US" sz="2400" dirty="0" smtClean="0"/>
            </a:br>
            <a:r>
              <a:rPr lang="en-US" sz="2400" b="1" dirty="0">
                <a:latin typeface="Courier New"/>
                <a:cs typeface="Courier New"/>
              </a:rPr>
              <a:t>1000 add  $a0,$s0,$zero  </a:t>
            </a:r>
            <a:r>
              <a:rPr lang="en-US" sz="2400" b="1" i="1" dirty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# x = a</a:t>
            </a:r>
            <a:r>
              <a:rPr lang="en-US" sz="2400" b="1" dirty="0">
                <a:solidFill>
                  <a:schemeClr val="bg2"/>
                </a:solidFill>
                <a:latin typeface="Courier New"/>
                <a:cs typeface="Courier New"/>
              </a:rPr>
              <a:t/>
            </a:r>
            <a:br>
              <a:rPr lang="en-US" sz="2400" b="1" dirty="0">
                <a:solidFill>
                  <a:schemeClr val="bg2"/>
                </a:solidFill>
                <a:latin typeface="Courier New"/>
                <a:cs typeface="Courier New"/>
              </a:rPr>
            </a:br>
            <a:r>
              <a:rPr lang="en-US" sz="2400" b="1" dirty="0">
                <a:latin typeface="Courier New"/>
                <a:cs typeface="Courier New"/>
              </a:rPr>
              <a:t>1004 add  $a1,$s1,$zero  </a:t>
            </a:r>
            <a:r>
              <a:rPr lang="en-US" sz="2400" b="1" i="1" dirty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# y = b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 </a:t>
            </a:r>
            <a:r>
              <a:rPr lang="en-US" sz="2400" b="1" dirty="0">
                <a:solidFill>
                  <a:schemeClr val="bg2"/>
                </a:solidFill>
                <a:latin typeface="Courier New"/>
                <a:cs typeface="Courier New"/>
              </a:rPr>
              <a:t/>
            </a:r>
            <a:br>
              <a:rPr lang="en-US" sz="2400" b="1" dirty="0">
                <a:solidFill>
                  <a:schemeClr val="bg2"/>
                </a:solidFill>
                <a:latin typeface="Courier New"/>
                <a:cs typeface="Courier New"/>
              </a:rPr>
            </a:br>
            <a:r>
              <a:rPr lang="en-US" sz="2400" b="1" dirty="0">
                <a:latin typeface="Courier New"/>
                <a:cs typeface="Courier New"/>
              </a:rPr>
              <a:t>1008 </a:t>
            </a:r>
            <a:r>
              <a:rPr lang="en-US" sz="2400" b="1" dirty="0" err="1">
                <a:latin typeface="Courier New"/>
                <a:cs typeface="Courier New"/>
              </a:rPr>
              <a:t>addi</a:t>
            </a:r>
            <a:r>
              <a:rPr lang="en-US" sz="2400" b="1" dirty="0">
                <a:latin typeface="Courier New"/>
                <a:cs typeface="Courier New"/>
              </a:rPr>
              <a:t> $ra,$zero,1016 </a:t>
            </a:r>
            <a:r>
              <a:rPr lang="en-US" sz="2400" b="1" i="1" dirty="0" smtClean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# $</a:t>
            </a:r>
            <a:r>
              <a:rPr lang="en-US" sz="2400" b="1" i="1" dirty="0" err="1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ra</a:t>
            </a:r>
            <a:r>
              <a:rPr lang="en-US" sz="2400" b="1" i="1" dirty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=1016</a:t>
            </a:r>
            <a:r>
              <a:rPr lang="en-US" sz="2400" b="1" dirty="0">
                <a:latin typeface="Courier New"/>
                <a:cs typeface="Courier New"/>
              </a:rPr>
              <a:t/>
            </a:r>
            <a:br>
              <a:rPr lang="en-US" sz="2400" b="1" dirty="0">
                <a:latin typeface="Courier New"/>
                <a:cs typeface="Courier New"/>
              </a:rPr>
            </a:br>
            <a:r>
              <a:rPr lang="en-US" sz="2400" b="1" dirty="0">
                <a:latin typeface="Courier New"/>
                <a:cs typeface="Courier New"/>
              </a:rPr>
              <a:t>1012 j    sum 	</a:t>
            </a:r>
            <a:r>
              <a:rPr lang="en-US" sz="2400" b="1" dirty="0" smtClean="0">
                <a:latin typeface="Courier New"/>
                <a:cs typeface="Courier New"/>
              </a:rPr>
              <a:t>	  		  </a:t>
            </a:r>
            <a:r>
              <a:rPr lang="en-US" sz="2400" b="1" i="1" dirty="0" smtClean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# jump </a:t>
            </a:r>
            <a:r>
              <a:rPr lang="en-US" sz="2400" b="1" i="1" dirty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to sum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/>
            </a:r>
            <a:br>
              <a:rPr lang="en-US" sz="2400" b="1" dirty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</a:br>
            <a:r>
              <a:rPr lang="en-US" sz="2400" b="1" dirty="0">
                <a:latin typeface="Courier New"/>
                <a:cs typeface="Courier New"/>
              </a:rPr>
              <a:t>1016 </a:t>
            </a:r>
            <a:br>
              <a:rPr lang="en-US" sz="2400" b="1" dirty="0">
                <a:latin typeface="Courier New"/>
                <a:cs typeface="Courier New"/>
              </a:rPr>
            </a:br>
            <a:r>
              <a:rPr lang="en-US" sz="2400" b="1" dirty="0">
                <a:latin typeface="Courier New"/>
                <a:cs typeface="Courier New"/>
              </a:rPr>
              <a:t>…</a:t>
            </a:r>
            <a:br>
              <a:rPr lang="en-US" sz="2400" b="1" dirty="0">
                <a:latin typeface="Courier New"/>
                <a:cs typeface="Courier New"/>
              </a:rPr>
            </a:br>
            <a:r>
              <a:rPr lang="en-US" sz="2400" b="1" dirty="0">
                <a:latin typeface="Courier New"/>
                <a:cs typeface="Courier New"/>
              </a:rPr>
              <a:t>2000 sum: add $v0,$a0,$a1</a:t>
            </a:r>
            <a:br>
              <a:rPr lang="en-US" sz="2400" b="1" dirty="0">
                <a:latin typeface="Courier New"/>
                <a:cs typeface="Courier New"/>
              </a:rPr>
            </a:br>
            <a:r>
              <a:rPr lang="en-US" sz="2400" b="1" dirty="0">
                <a:latin typeface="Courier New"/>
                <a:cs typeface="Courier New"/>
              </a:rPr>
              <a:t>2004 </a:t>
            </a:r>
            <a:r>
              <a:rPr lang="en-US" sz="2400" b="1" dirty="0" err="1">
                <a:solidFill>
                  <a:schemeClr val="accent2"/>
                </a:solidFill>
                <a:latin typeface="Courier New"/>
                <a:cs typeface="Courier New"/>
              </a:rPr>
              <a:t>jr</a:t>
            </a:r>
            <a:r>
              <a:rPr lang="en-US" sz="2400" b="1" dirty="0">
                <a:solidFill>
                  <a:schemeClr val="accent2"/>
                </a:solidFill>
                <a:latin typeface="Courier New"/>
                <a:cs typeface="Courier New"/>
              </a:rPr>
              <a:t>   $</a:t>
            </a:r>
            <a:r>
              <a:rPr lang="en-US" sz="2400" b="1" dirty="0" err="1">
                <a:solidFill>
                  <a:schemeClr val="accent2"/>
                </a:solidFill>
                <a:latin typeface="Courier New"/>
                <a:cs typeface="Courier New"/>
              </a:rPr>
              <a:t>ra</a:t>
            </a:r>
            <a:r>
              <a:rPr lang="en-US" sz="2400" b="1" dirty="0" smtClean="0">
                <a:latin typeface="Courier New"/>
                <a:cs typeface="Courier New"/>
              </a:rPr>
              <a:t>	       </a:t>
            </a:r>
            <a:r>
              <a:rPr lang="en-US" sz="2400" b="1" i="1" dirty="0" smtClean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# </a:t>
            </a:r>
            <a:r>
              <a:rPr lang="en-US" sz="2400" b="1" i="1" dirty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new instruction</a:t>
            </a:r>
            <a:endParaRPr lang="en-US" sz="2400" b="1" dirty="0">
              <a:solidFill>
                <a:schemeClr val="bg1">
                  <a:lumMod val="65000"/>
                </a:schemeClr>
              </a:solidFill>
              <a:latin typeface="Courier New"/>
              <a:cs typeface="Courier New"/>
            </a:endParaRP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609600" y="3124200"/>
            <a:ext cx="79248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0" y="1905000"/>
            <a:ext cx="453970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latin typeface="18 VAG Rounded Bold   07390"/>
              </a:rPr>
              <a:t>C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-16431" y="3581400"/>
            <a:ext cx="556563" cy="20621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dirty="0">
                <a:latin typeface="18 VAG Rounded Bold   07390"/>
                <a:cs typeface="Corbel"/>
              </a:rPr>
              <a:t>M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I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P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S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79871" y="0"/>
            <a:ext cx="8229600" cy="1143000"/>
          </a:xfrm>
        </p:spPr>
        <p:txBody>
          <a:bodyPr>
            <a:normAutofit/>
          </a:bodyPr>
          <a:lstStyle/>
          <a:p>
            <a:pPr lvl="0" defTabSz="914400" eaLnBrk="0" fontAlgn="base" hangingPunct="0">
              <a:spcAft>
                <a:spcPct val="0"/>
              </a:spcAft>
              <a:defRPr/>
            </a:pPr>
            <a:r>
              <a:rPr lang="en-US" spc="-100" dirty="0" smtClean="0">
                <a:ea typeface="ＭＳ Ｐゴシック" charset="-128"/>
                <a:cs typeface="AppleGaramond Bd"/>
              </a:rPr>
              <a:t>Function Call Example (2/4)</a:t>
            </a:r>
            <a:endParaRPr lang="en-US" spc="-100" dirty="0">
              <a:ea typeface="ＭＳ Ｐゴシック" charset="-128"/>
              <a:cs typeface="AppleGaramond B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6097" y="2441807"/>
            <a:ext cx="2914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we didn’t have </a:t>
            </a:r>
            <a:r>
              <a:rPr lang="en-US" sz="2400" dirty="0" err="1" smtClean="0"/>
              <a:t>jal</a:t>
            </a:r>
            <a:r>
              <a:rPr lang="en-US" sz="2400" dirty="0" smtClean="0"/>
              <a:t>…</a:t>
            </a:r>
            <a:endParaRPr lang="en-US" sz="2400" dirty="0"/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4794933" y="3162615"/>
            <a:ext cx="1314923" cy="7179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763000" cy="5432425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b="1" dirty="0">
                <a:latin typeface="Courier New" pitchFamily="-65" charset="0"/>
              </a:rPr>
              <a:t>... </a:t>
            </a:r>
            <a:r>
              <a:rPr lang="en-US" sz="2400" b="1" dirty="0" err="1">
                <a:latin typeface="Courier New" pitchFamily="-65" charset="0"/>
              </a:rPr>
              <a:t>sum(a,b</a:t>
            </a:r>
            <a:r>
              <a:rPr lang="en-US" sz="2400" b="1" dirty="0">
                <a:latin typeface="Courier New" pitchFamily="-65" charset="0"/>
              </a:rPr>
              <a:t>);... 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Courier New" pitchFamily="-65" charset="0"/>
              </a:rPr>
              <a:t>/* a,b:$s0,$s1 */</a:t>
            </a:r>
            <a:br>
              <a:rPr lang="en-US" sz="2400" b="1" dirty="0">
                <a:solidFill>
                  <a:schemeClr val="bg1">
                    <a:lumMod val="65000"/>
                  </a:schemeClr>
                </a:solidFill>
                <a:latin typeface="Courier New" pitchFamily="-65" charset="0"/>
              </a:rPr>
            </a:br>
            <a:r>
              <a:rPr lang="en-US" sz="2400" b="1" dirty="0">
                <a:latin typeface="Courier New" pitchFamily="-65" charset="0"/>
              </a:rPr>
              <a:t/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 err="1">
                <a:latin typeface="Courier New" pitchFamily="-65" charset="0"/>
              </a:rPr>
              <a:t>int</a:t>
            </a:r>
            <a:r>
              <a:rPr lang="en-US" sz="2400" b="1" dirty="0">
                <a:latin typeface="Courier New" pitchFamily="-65" charset="0"/>
              </a:rPr>
              <a:t> sum(</a:t>
            </a:r>
            <a:r>
              <a:rPr lang="en-US" sz="2400" b="1" dirty="0" err="1">
                <a:latin typeface="Courier New" pitchFamily="-65" charset="0"/>
              </a:rPr>
              <a:t>int</a:t>
            </a:r>
            <a:r>
              <a:rPr lang="en-US" sz="2400" b="1" dirty="0">
                <a:latin typeface="Courier New" pitchFamily="-65" charset="0"/>
              </a:rPr>
              <a:t> x, </a:t>
            </a:r>
            <a:r>
              <a:rPr lang="en-US" sz="2400" b="1" dirty="0" err="1">
                <a:latin typeface="Courier New" pitchFamily="-65" charset="0"/>
              </a:rPr>
              <a:t>int</a:t>
            </a:r>
            <a:r>
              <a:rPr lang="en-US" sz="2400" b="1" dirty="0">
                <a:latin typeface="Courier New" pitchFamily="-65" charset="0"/>
              </a:rPr>
              <a:t> y) {</a:t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>
                <a:latin typeface="Courier New" pitchFamily="-65" charset="0"/>
              </a:rPr>
              <a:t>	return </a:t>
            </a:r>
            <a:r>
              <a:rPr lang="en-US" sz="2400" b="1" dirty="0" err="1">
                <a:latin typeface="Courier New" pitchFamily="-65" charset="0"/>
              </a:rPr>
              <a:t>x+y</a:t>
            </a:r>
            <a:r>
              <a:rPr lang="en-US" sz="2400" b="1" dirty="0">
                <a:latin typeface="Courier New" pitchFamily="-65" charset="0"/>
              </a:rPr>
              <a:t>;</a:t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>
                <a:latin typeface="Courier New" pitchFamily="-65" charset="0"/>
              </a:rPr>
              <a:t>}</a:t>
            </a:r>
          </a:p>
          <a:p>
            <a:pPr>
              <a:buFont typeface="Times" pitchFamily="-65" charset="0"/>
              <a:buNone/>
            </a:pPr>
            <a:r>
              <a:rPr lang="en-US" sz="2400" dirty="0"/>
              <a:t> </a:t>
            </a:r>
            <a:r>
              <a:rPr lang="en-US" sz="2400" dirty="0" smtClean="0"/>
              <a:t>address (shown in decimal)</a:t>
            </a:r>
            <a:br>
              <a:rPr lang="en-US" sz="2400" dirty="0" smtClean="0"/>
            </a:br>
            <a:r>
              <a:rPr lang="en-US" sz="2400" b="1" dirty="0">
                <a:latin typeface="Courier New"/>
                <a:cs typeface="Courier New"/>
              </a:rPr>
              <a:t>1000 add  $a0,$s0,$zero  </a:t>
            </a:r>
            <a:r>
              <a:rPr lang="en-US" sz="2400" b="1" i="1" dirty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# x = a</a:t>
            </a:r>
            <a:r>
              <a:rPr lang="en-US" sz="2400" b="1" dirty="0">
                <a:solidFill>
                  <a:schemeClr val="bg2"/>
                </a:solidFill>
                <a:latin typeface="Courier New"/>
                <a:cs typeface="Courier New"/>
              </a:rPr>
              <a:t/>
            </a:r>
            <a:br>
              <a:rPr lang="en-US" sz="2400" b="1" dirty="0">
                <a:solidFill>
                  <a:schemeClr val="bg2"/>
                </a:solidFill>
                <a:latin typeface="Courier New"/>
                <a:cs typeface="Courier New"/>
              </a:rPr>
            </a:br>
            <a:r>
              <a:rPr lang="en-US" sz="2400" b="1" dirty="0">
                <a:latin typeface="Courier New"/>
                <a:cs typeface="Courier New"/>
              </a:rPr>
              <a:t>1004 add  $a1,$s1,$zero  </a:t>
            </a:r>
            <a:r>
              <a:rPr lang="en-US" sz="2400" b="1" i="1" dirty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# y = b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 </a:t>
            </a:r>
            <a:r>
              <a:rPr lang="en-US" sz="2400" b="1" dirty="0">
                <a:solidFill>
                  <a:schemeClr val="bg2"/>
                </a:solidFill>
                <a:latin typeface="Courier New"/>
                <a:cs typeface="Courier New"/>
              </a:rPr>
              <a:t/>
            </a:r>
            <a:br>
              <a:rPr lang="en-US" sz="2400" b="1" dirty="0">
                <a:solidFill>
                  <a:schemeClr val="bg2"/>
                </a:solidFill>
                <a:latin typeface="Courier New"/>
                <a:cs typeface="Courier New"/>
              </a:rPr>
            </a:br>
            <a:r>
              <a:rPr lang="en-US" sz="2400" b="1" dirty="0">
                <a:latin typeface="Courier New"/>
                <a:cs typeface="Courier New"/>
              </a:rPr>
              <a:t>1008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jal</a:t>
            </a:r>
            <a:r>
              <a:rPr lang="en-US" sz="2400" b="1" dirty="0" smtClean="0">
                <a:solidFill>
                  <a:schemeClr val="accent2"/>
                </a:solidFill>
                <a:latin typeface="Courier New"/>
                <a:cs typeface="Courier New"/>
              </a:rPr>
              <a:t>  sum </a:t>
            </a:r>
            <a:r>
              <a:rPr lang="en-US" sz="2400" b="1" dirty="0" smtClean="0">
                <a:latin typeface="Courier New"/>
                <a:cs typeface="Courier New"/>
              </a:rPr>
              <a:t>	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# $</a:t>
            </a:r>
            <a:r>
              <a:rPr lang="en-US" sz="2400" b="1" dirty="0" err="1" smtClean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ra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 = 1012 , </a:t>
            </a:r>
            <a:r>
              <a:rPr lang="en-US" sz="2400" b="1" dirty="0" err="1" smtClean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goto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 sum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/>
            </a:r>
            <a:br>
              <a:rPr lang="en-US" sz="2400" b="1" dirty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</a:br>
            <a:r>
              <a:rPr lang="en-US" sz="2400" b="1" dirty="0" smtClean="0">
                <a:latin typeface="Courier New"/>
                <a:cs typeface="Courier New"/>
              </a:rPr>
              <a:t>1012 </a:t>
            </a:r>
            <a:r>
              <a:rPr lang="en-US" sz="2400" b="1" dirty="0">
                <a:latin typeface="Courier New"/>
                <a:cs typeface="Courier New"/>
              </a:rPr>
              <a:t/>
            </a:r>
            <a:br>
              <a:rPr lang="en-US" sz="2400" b="1" dirty="0">
                <a:latin typeface="Courier New"/>
                <a:cs typeface="Courier New"/>
              </a:rPr>
            </a:br>
            <a:r>
              <a:rPr lang="en-US" sz="2400" b="1" dirty="0">
                <a:latin typeface="Courier New"/>
                <a:cs typeface="Courier New"/>
              </a:rPr>
              <a:t>…</a:t>
            </a:r>
            <a:br>
              <a:rPr lang="en-US" sz="2400" b="1" dirty="0">
                <a:latin typeface="Courier New"/>
                <a:cs typeface="Courier New"/>
              </a:rPr>
            </a:br>
            <a:r>
              <a:rPr lang="en-US" sz="2400" b="1" dirty="0">
                <a:latin typeface="Courier New"/>
                <a:cs typeface="Courier New"/>
              </a:rPr>
              <a:t>2000 sum: add $v0,$a0,$a1</a:t>
            </a:r>
            <a:br>
              <a:rPr lang="en-US" sz="2400" b="1" dirty="0">
                <a:latin typeface="Courier New"/>
                <a:cs typeface="Courier New"/>
              </a:rPr>
            </a:br>
            <a:r>
              <a:rPr lang="en-US" sz="2400" b="1" dirty="0">
                <a:latin typeface="Courier New"/>
                <a:cs typeface="Courier New"/>
              </a:rPr>
              <a:t>2004 </a:t>
            </a:r>
            <a:r>
              <a:rPr lang="en-US" sz="2400" b="1" dirty="0" err="1">
                <a:solidFill>
                  <a:schemeClr val="accent2"/>
                </a:solidFill>
                <a:latin typeface="Courier New"/>
                <a:cs typeface="Courier New"/>
              </a:rPr>
              <a:t>jr</a:t>
            </a:r>
            <a:r>
              <a:rPr lang="en-US" sz="2400" b="1" dirty="0">
                <a:solidFill>
                  <a:schemeClr val="accent2"/>
                </a:solidFill>
                <a:latin typeface="Courier New"/>
                <a:cs typeface="Courier New"/>
              </a:rPr>
              <a:t>   $</a:t>
            </a:r>
            <a:r>
              <a:rPr lang="en-US" sz="2400" b="1" dirty="0" err="1">
                <a:solidFill>
                  <a:schemeClr val="accent2"/>
                </a:solidFill>
                <a:latin typeface="Courier New"/>
                <a:cs typeface="Courier New"/>
              </a:rPr>
              <a:t>ra</a:t>
            </a:r>
            <a:r>
              <a:rPr lang="en-US" sz="2400" b="1" dirty="0" smtClean="0">
                <a:latin typeface="Courier New"/>
                <a:cs typeface="Courier New"/>
              </a:rPr>
              <a:t>	       </a:t>
            </a:r>
            <a:r>
              <a:rPr lang="en-US" sz="2400" b="1" i="1" dirty="0" smtClean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# </a:t>
            </a:r>
            <a:r>
              <a:rPr lang="en-US" sz="2400" b="1" i="1" dirty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new instruction</a:t>
            </a:r>
            <a:endParaRPr lang="en-US" sz="2400" b="1" dirty="0">
              <a:solidFill>
                <a:schemeClr val="bg1">
                  <a:lumMod val="65000"/>
                </a:schemeClr>
              </a:solidFill>
              <a:latin typeface="Courier New"/>
              <a:cs typeface="Courier New"/>
            </a:endParaRP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609600" y="3124200"/>
            <a:ext cx="79248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0" y="1905000"/>
            <a:ext cx="453970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latin typeface="18 VAG Rounded Bold   07390"/>
              </a:rPr>
              <a:t>C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-16431" y="3581400"/>
            <a:ext cx="556563" cy="20621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dirty="0">
                <a:latin typeface="18 VAG Rounded Bold   07390"/>
                <a:cs typeface="Corbel"/>
              </a:rPr>
              <a:t>M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I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P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S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79871" y="0"/>
            <a:ext cx="8229600" cy="1143000"/>
          </a:xfrm>
        </p:spPr>
        <p:txBody>
          <a:bodyPr>
            <a:normAutofit/>
          </a:bodyPr>
          <a:lstStyle/>
          <a:p>
            <a:pPr lvl="0" defTabSz="914400" eaLnBrk="0" fontAlgn="base" hangingPunct="0">
              <a:spcAft>
                <a:spcPct val="0"/>
              </a:spcAft>
              <a:defRPr/>
            </a:pPr>
            <a:r>
              <a:rPr lang="en-US" spc="-100" dirty="0" smtClean="0">
                <a:ea typeface="ＭＳ Ｐゴシック" charset="-128"/>
                <a:cs typeface="AppleGaramond Bd"/>
              </a:rPr>
              <a:t>Function Call Example (3/4)</a:t>
            </a:r>
            <a:endParaRPr lang="en-US" spc="-100" dirty="0">
              <a:ea typeface="ＭＳ Ｐゴシック" charset="-128"/>
              <a:cs typeface="AppleGaramond Bd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254000" y="2260583"/>
            <a:ext cx="8636000" cy="821284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/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Levels </a:t>
            </a:r>
            <a:r>
              <a:rPr lang="en-US" dirty="0"/>
              <a:t>of </a:t>
            </a:r>
            <a:r>
              <a:rPr lang="en-US" dirty="0" smtClean="0"/>
              <a:t>Representation/Interpretation</a:t>
            </a:r>
            <a:endParaRPr lang="en-US" dirty="0"/>
          </a:p>
        </p:txBody>
      </p:sp>
      <p:sp>
        <p:nvSpPr>
          <p:cNvPr id="28676" name="Rectangle 18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24585" y="2202532"/>
            <a:ext cx="3848100" cy="896938"/>
          </a:xfrm>
          <a:noFill/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rgbClr val="FFFFFF"/>
                </a:solidFill>
              </a:rPr>
              <a:t>lw</a:t>
            </a:r>
            <a:r>
              <a:rPr lang="en-US" sz="1600" dirty="0">
                <a:solidFill>
                  <a:srgbClr val="FFFFFF"/>
                </a:solidFill>
              </a:rPr>
              <a:t>	  $t0, 0($2)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rgbClr val="FFFFFF"/>
                </a:solidFill>
              </a:rPr>
              <a:t>lw</a:t>
            </a:r>
            <a:r>
              <a:rPr lang="en-US" sz="1600" dirty="0">
                <a:solidFill>
                  <a:srgbClr val="FFFFFF"/>
                </a:solidFill>
              </a:rPr>
              <a:t>	  $t1, 4($2)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rgbClr val="FFFFFF"/>
                </a:solidFill>
              </a:rPr>
              <a:t>sw</a:t>
            </a:r>
            <a:r>
              <a:rPr lang="en-US" sz="1600" dirty="0">
                <a:solidFill>
                  <a:srgbClr val="FFFFFF"/>
                </a:solidFill>
              </a:rPr>
              <a:t>	  $t1, 0($2)</a:t>
            </a:r>
          </a:p>
          <a:p>
            <a:pPr marL="342900" indent="-342900"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rgbClr val="FFFFFF"/>
                </a:solidFill>
              </a:rPr>
              <a:t>sw</a:t>
            </a:r>
            <a:r>
              <a:rPr lang="en-US" sz="1600" dirty="0">
                <a:solidFill>
                  <a:srgbClr val="FFFFFF"/>
                </a:solidFill>
              </a:rPr>
              <a:t>	  $t0, 4($2)</a:t>
            </a: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>
            <p:ph sz="quarter" idx="4294967295"/>
          </p:nvPr>
        </p:nvGraphicFramePr>
        <p:xfrm>
          <a:off x="4624585" y="5550380"/>
          <a:ext cx="1828800" cy="1257300"/>
        </p:xfrm>
        <a:graphic>
          <a:graphicData uri="http://schemas.openxmlformats.org/presentationml/2006/ole">
            <p:oleObj spid="_x0000_s32770" name="Image" r:id="rId4" imgW="3492063" imgH="2400000" progId="">
              <p:embed/>
            </p:oleObj>
          </a:graphicData>
        </a:graphic>
      </p:graphicFrame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857250" y="1435290"/>
            <a:ext cx="2590800" cy="52911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>
                <a:solidFill>
                  <a:srgbClr val="000000"/>
                </a:solidFill>
              </a:rPr>
              <a:t>High Level </a:t>
            </a:r>
            <a:r>
              <a:rPr lang="en-US" sz="1800" b="1" dirty="0" smtClean="0">
                <a:solidFill>
                  <a:srgbClr val="000000"/>
                </a:solidFill>
              </a:rPr>
              <a:t>Language</a:t>
            </a:r>
            <a:br>
              <a:rPr lang="en-US" sz="1800" b="1" dirty="0" smtClean="0">
                <a:solidFill>
                  <a:srgbClr val="000000"/>
                </a:solidFill>
              </a:rPr>
            </a:br>
            <a:r>
              <a:rPr lang="en-US" sz="1800" b="1" dirty="0" smtClean="0">
                <a:solidFill>
                  <a:srgbClr val="000000"/>
                </a:solidFill>
              </a:rPr>
              <a:t>Program </a:t>
            </a:r>
            <a:r>
              <a:rPr lang="en-US" sz="1800" b="1" dirty="0">
                <a:solidFill>
                  <a:srgbClr val="000000"/>
                </a:solidFill>
              </a:rPr>
              <a:t>(e.g., C)</a:t>
            </a:r>
          </a:p>
        </p:txBody>
      </p:sp>
      <p:sp>
        <p:nvSpPr>
          <p:cNvPr id="28679" name="Rectangle 8"/>
          <p:cNvSpPr>
            <a:spLocks noChangeArrowheads="1"/>
          </p:cNvSpPr>
          <p:nvPr/>
        </p:nvSpPr>
        <p:spPr bwMode="auto">
          <a:xfrm>
            <a:off x="857250" y="2381440"/>
            <a:ext cx="2800350" cy="52911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>
                <a:solidFill>
                  <a:schemeClr val="bg1"/>
                </a:solidFill>
              </a:rPr>
              <a:t>Assembly  </a:t>
            </a:r>
            <a:r>
              <a:rPr lang="en-US" sz="1800" b="1" dirty="0" smtClean="0">
                <a:solidFill>
                  <a:schemeClr val="bg1"/>
                </a:solidFill>
              </a:rPr>
              <a:t>Language Program </a:t>
            </a:r>
            <a:r>
              <a:rPr lang="en-US" sz="1800" b="1" dirty="0">
                <a:solidFill>
                  <a:schemeClr val="bg1"/>
                </a:solidFill>
              </a:rPr>
              <a:t>(</a:t>
            </a:r>
            <a:r>
              <a:rPr lang="en-US" sz="1800" b="1" dirty="0" smtClean="0">
                <a:solidFill>
                  <a:schemeClr val="bg1"/>
                </a:solidFill>
              </a:rPr>
              <a:t>e.g., MIPS</a:t>
            </a:r>
            <a:r>
              <a:rPr lang="en-US" sz="1800" b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28680" name="Rectangle 9"/>
          <p:cNvSpPr>
            <a:spLocks noChangeArrowheads="1"/>
          </p:cNvSpPr>
          <p:nvPr/>
        </p:nvSpPr>
        <p:spPr bwMode="auto">
          <a:xfrm>
            <a:off x="908050" y="3295840"/>
            <a:ext cx="2590800" cy="546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/>
              <a:t>Machine  Language Program (MIPS)</a:t>
            </a:r>
          </a:p>
        </p:txBody>
      </p:sp>
      <p:sp>
        <p:nvSpPr>
          <p:cNvPr id="28681" name="Rectangle 10"/>
          <p:cNvSpPr>
            <a:spLocks noChangeArrowheads="1"/>
          </p:cNvSpPr>
          <p:nvPr/>
        </p:nvSpPr>
        <p:spPr bwMode="auto">
          <a:xfrm>
            <a:off x="304800" y="4667440"/>
            <a:ext cx="4038600" cy="56197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>
                <a:solidFill>
                  <a:srgbClr val="3366FF"/>
                </a:solidFill>
              </a:rPr>
              <a:t>Hardware Architecture </a:t>
            </a:r>
            <a:r>
              <a:rPr lang="en-US" sz="1800" b="1" dirty="0" smtClean="0">
                <a:solidFill>
                  <a:srgbClr val="3366FF"/>
                </a:solidFill>
              </a:rPr>
              <a:t>Description</a:t>
            </a:r>
            <a:br>
              <a:rPr lang="en-US" sz="1800" b="1" dirty="0" smtClean="0">
                <a:solidFill>
                  <a:srgbClr val="3366FF"/>
                </a:solidFill>
              </a:rPr>
            </a:br>
            <a:r>
              <a:rPr lang="en-US" sz="1800" b="1" dirty="0" smtClean="0">
                <a:solidFill>
                  <a:srgbClr val="3366FF"/>
                </a:solidFill>
              </a:rPr>
              <a:t>(</a:t>
            </a:r>
            <a:r>
              <a:rPr lang="en-US" sz="1800" b="1" dirty="0">
                <a:solidFill>
                  <a:srgbClr val="3366FF"/>
                </a:solidFill>
              </a:rPr>
              <a:t>e.g., block diagrams)</a:t>
            </a:r>
            <a:r>
              <a:rPr lang="en-US" sz="1800" dirty="0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28682" name="Line 11"/>
          <p:cNvSpPr>
            <a:spLocks noChangeShapeType="1"/>
          </p:cNvSpPr>
          <p:nvPr/>
        </p:nvSpPr>
        <p:spPr bwMode="auto">
          <a:xfrm>
            <a:off x="2057400" y="1981390"/>
            <a:ext cx="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3" name="Rectangle 13"/>
          <p:cNvSpPr>
            <a:spLocks noChangeArrowheads="1"/>
          </p:cNvSpPr>
          <p:nvPr/>
        </p:nvSpPr>
        <p:spPr bwMode="auto">
          <a:xfrm>
            <a:off x="2197100" y="2076640"/>
            <a:ext cx="13081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 dirty="0">
                <a:solidFill>
                  <a:schemeClr val="tx1"/>
                </a:solidFill>
              </a:rPr>
              <a:t>Compiler</a:t>
            </a:r>
          </a:p>
        </p:txBody>
      </p:sp>
      <p:sp>
        <p:nvSpPr>
          <p:cNvPr id="28684" name="Rectangle 14"/>
          <p:cNvSpPr>
            <a:spLocks noChangeArrowheads="1"/>
          </p:cNvSpPr>
          <p:nvPr/>
        </p:nvSpPr>
        <p:spPr bwMode="auto">
          <a:xfrm>
            <a:off x="2222500" y="2991040"/>
            <a:ext cx="14351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Assembler</a:t>
            </a:r>
          </a:p>
        </p:txBody>
      </p:sp>
      <p:sp>
        <p:nvSpPr>
          <p:cNvPr id="28685" name="Line 15"/>
          <p:cNvSpPr>
            <a:spLocks noChangeShapeType="1"/>
          </p:cNvSpPr>
          <p:nvPr/>
        </p:nvSpPr>
        <p:spPr bwMode="auto">
          <a:xfrm>
            <a:off x="2108200" y="3816540"/>
            <a:ext cx="0" cy="850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6" name="Rectangle 16"/>
          <p:cNvSpPr>
            <a:spLocks noChangeArrowheads="1"/>
          </p:cNvSpPr>
          <p:nvPr/>
        </p:nvSpPr>
        <p:spPr bwMode="auto">
          <a:xfrm>
            <a:off x="381000" y="4057840"/>
            <a:ext cx="16764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Machine Interpretation</a:t>
            </a:r>
          </a:p>
        </p:txBody>
      </p:sp>
      <p:sp>
        <p:nvSpPr>
          <p:cNvPr id="28687" name="Rectangle 17"/>
          <p:cNvSpPr>
            <a:spLocks noChangeArrowheads="1"/>
          </p:cNvSpPr>
          <p:nvPr/>
        </p:nvSpPr>
        <p:spPr bwMode="auto">
          <a:xfrm>
            <a:off x="4624585" y="1337007"/>
            <a:ext cx="3086100" cy="7096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 algn="l">
              <a:lnSpc>
                <a:spcPct val="78000"/>
              </a:lnSpc>
            </a:pPr>
            <a:r>
              <a:rPr lang="en-US" sz="1800" b="1" dirty="0">
                <a:solidFill>
                  <a:srgbClr val="000000"/>
                </a:solidFill>
              </a:rPr>
              <a:t>temp = </a:t>
            </a:r>
            <a:r>
              <a:rPr lang="en-US" sz="1800" b="1" dirty="0" err="1">
                <a:solidFill>
                  <a:srgbClr val="000000"/>
                </a:solidFill>
              </a:rPr>
              <a:t>v[k</a:t>
            </a:r>
            <a:r>
              <a:rPr lang="en-US" sz="1800" b="1" dirty="0">
                <a:solidFill>
                  <a:srgbClr val="000000"/>
                </a:solidFill>
              </a:rPr>
              <a:t>];</a:t>
            </a:r>
          </a:p>
          <a:p>
            <a:pPr marL="342900" indent="-342900" algn="l">
              <a:lnSpc>
                <a:spcPct val="78000"/>
              </a:lnSpc>
            </a:pPr>
            <a:r>
              <a:rPr lang="en-US" sz="1800" b="1" dirty="0" err="1">
                <a:solidFill>
                  <a:srgbClr val="000000"/>
                </a:solidFill>
              </a:rPr>
              <a:t>v[k</a:t>
            </a:r>
            <a:r>
              <a:rPr lang="en-US" sz="1800" b="1" dirty="0">
                <a:solidFill>
                  <a:srgbClr val="000000"/>
                </a:solidFill>
              </a:rPr>
              <a:t>] = v[k+1];</a:t>
            </a:r>
          </a:p>
          <a:p>
            <a:pPr marL="342900" indent="-342900" algn="l">
              <a:lnSpc>
                <a:spcPct val="78000"/>
              </a:lnSpc>
            </a:pPr>
            <a:r>
              <a:rPr lang="en-US" sz="1800" b="1" dirty="0">
                <a:solidFill>
                  <a:srgbClr val="000000"/>
                </a:solidFill>
              </a:rPr>
              <a:t>v[k+1] = temp;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8688" name="Rectangle 19"/>
          <p:cNvSpPr>
            <a:spLocks noChangeArrowheads="1"/>
          </p:cNvSpPr>
          <p:nvPr/>
        </p:nvSpPr>
        <p:spPr bwMode="auto">
          <a:xfrm>
            <a:off x="4624585" y="4299140"/>
            <a:ext cx="2984500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9" name="Rectangle 20"/>
          <p:cNvSpPr>
            <a:spLocks noChangeArrowheads="1"/>
          </p:cNvSpPr>
          <p:nvPr/>
        </p:nvSpPr>
        <p:spPr bwMode="auto">
          <a:xfrm>
            <a:off x="4624585" y="3125450"/>
            <a:ext cx="4384575" cy="9515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latin typeface="Courier New" charset="0"/>
              </a:rPr>
              <a:t>0000 1001 1100 0110 1010 1111 0101 1000</a:t>
            </a:r>
          </a:p>
          <a:p>
            <a:pPr algn="l"/>
            <a:r>
              <a:rPr lang="en-US" sz="1400" dirty="0">
                <a:latin typeface="Courier New" charset="0"/>
              </a:rPr>
              <a:t>1010 1111 0101 1000 0000 1001 1100 0110 </a:t>
            </a:r>
          </a:p>
          <a:p>
            <a:pPr algn="l"/>
            <a:r>
              <a:rPr lang="en-US" sz="1400" dirty="0">
                <a:latin typeface="Courier New" charset="0"/>
              </a:rPr>
              <a:t>1100 0110 1010 1111 0101 1000 0000 1001 </a:t>
            </a:r>
          </a:p>
          <a:p>
            <a:pPr algn="l"/>
            <a:r>
              <a:rPr lang="en-US" sz="1400" dirty="0">
                <a:latin typeface="Courier New" charset="0"/>
              </a:rPr>
              <a:t>0101 1000 0000 1001 1100 0110 1010 1111</a:t>
            </a:r>
            <a:r>
              <a:rPr lang="en-US" sz="1400" dirty="0">
                <a:latin typeface="Courier" charset="0"/>
              </a:rPr>
              <a:t> </a:t>
            </a:r>
          </a:p>
        </p:txBody>
      </p:sp>
      <p:sp>
        <p:nvSpPr>
          <p:cNvPr id="28690" name="Rectangle 22"/>
          <p:cNvSpPr>
            <a:spLocks noChangeArrowheads="1"/>
          </p:cNvSpPr>
          <p:nvPr/>
        </p:nvSpPr>
        <p:spPr bwMode="auto">
          <a:xfrm>
            <a:off x="844550" y="3816540"/>
            <a:ext cx="2730500" cy="139700"/>
          </a:xfrm>
          <a:prstGeom prst="rect">
            <a:avLst/>
          </a:prstGeom>
          <a:solidFill>
            <a:srgbClr val="FF8DA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1" name="Line 23"/>
          <p:cNvSpPr>
            <a:spLocks noChangeShapeType="1"/>
          </p:cNvSpPr>
          <p:nvPr/>
        </p:nvSpPr>
        <p:spPr bwMode="auto">
          <a:xfrm flipH="1">
            <a:off x="2082800" y="2922778"/>
            <a:ext cx="3175" cy="36652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2" name="Rectangle 24"/>
          <p:cNvSpPr>
            <a:spLocks noChangeArrowheads="1"/>
          </p:cNvSpPr>
          <p:nvPr/>
        </p:nvSpPr>
        <p:spPr bwMode="auto">
          <a:xfrm>
            <a:off x="609600" y="6070790"/>
            <a:ext cx="3708400" cy="56197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>
                <a:solidFill>
                  <a:srgbClr val="005400"/>
                </a:solidFill>
              </a:rPr>
              <a:t>Logic Circuit Description</a:t>
            </a:r>
            <a:br>
              <a:rPr lang="en-US" sz="1800" b="1" dirty="0">
                <a:solidFill>
                  <a:srgbClr val="005400"/>
                </a:solidFill>
              </a:rPr>
            </a:br>
            <a:r>
              <a:rPr lang="en-US" sz="1800" b="1" dirty="0">
                <a:solidFill>
                  <a:srgbClr val="005400"/>
                </a:solidFill>
              </a:rPr>
              <a:t>(Circuit Schematic Diagrams)</a:t>
            </a:r>
          </a:p>
        </p:txBody>
      </p:sp>
      <p:sp>
        <p:nvSpPr>
          <p:cNvPr id="28693" name="Line 26"/>
          <p:cNvSpPr>
            <a:spLocks noChangeShapeType="1"/>
          </p:cNvSpPr>
          <p:nvPr/>
        </p:nvSpPr>
        <p:spPr bwMode="auto">
          <a:xfrm>
            <a:off x="2286000" y="5224653"/>
            <a:ext cx="0" cy="850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4" name="Rectangle 27"/>
          <p:cNvSpPr>
            <a:spLocks noChangeArrowheads="1"/>
          </p:cNvSpPr>
          <p:nvPr/>
        </p:nvSpPr>
        <p:spPr bwMode="auto">
          <a:xfrm>
            <a:off x="381000" y="5369115"/>
            <a:ext cx="19812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Architecture Implementation</a:t>
            </a:r>
          </a:p>
        </p:txBody>
      </p:sp>
      <p:pic>
        <p:nvPicPr>
          <p:cNvPr id="28695" name="Picture 35" descr="Picture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24585" y="4178010"/>
            <a:ext cx="16383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96" name="Rectangle 36"/>
          <p:cNvSpPr>
            <a:spLocks noChangeArrowheads="1"/>
          </p:cNvSpPr>
          <p:nvPr/>
        </p:nvSpPr>
        <p:spPr bwMode="auto">
          <a:xfrm>
            <a:off x="6009193" y="5291665"/>
            <a:ext cx="304800" cy="3365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366936" y="2184438"/>
            <a:ext cx="25837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FFFFFF"/>
                </a:solidFill>
              </a:rPr>
              <a:t>Anything can be represented</a:t>
            </a:r>
            <a:br>
              <a:rPr lang="en-US" sz="1600" dirty="0" smtClean="0">
                <a:solidFill>
                  <a:srgbClr val="FFFFFF"/>
                </a:solidFill>
              </a:rPr>
            </a:br>
            <a:r>
              <a:rPr lang="en-US" sz="1600" dirty="0" smtClean="0">
                <a:solidFill>
                  <a:srgbClr val="FFFFFF"/>
                </a:solidFill>
              </a:rPr>
              <a:t>as a </a:t>
            </a:r>
            <a:r>
              <a:rPr lang="en-US" sz="1600" i="1" dirty="0" smtClean="0">
                <a:solidFill>
                  <a:srgbClr val="FFFFFF"/>
                </a:solidFill>
              </a:rPr>
              <a:t>number</a:t>
            </a:r>
            <a:r>
              <a:rPr lang="en-US" sz="1600" dirty="0" smtClean="0">
                <a:solidFill>
                  <a:srgbClr val="FFFFFF"/>
                </a:solidFill>
              </a:rPr>
              <a:t>, </a:t>
            </a:r>
            <a:br>
              <a:rPr lang="en-US" sz="1600" dirty="0" smtClean="0">
                <a:solidFill>
                  <a:srgbClr val="FFFFFF"/>
                </a:solidFill>
              </a:rPr>
            </a:br>
            <a:r>
              <a:rPr lang="en-US" sz="1600" dirty="0" smtClean="0">
                <a:solidFill>
                  <a:srgbClr val="FFFFFF"/>
                </a:solidFill>
              </a:rPr>
              <a:t>i.e., data or instructions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160D-55F7-504F-A48E-8127C1009E54}" type="datetime1">
              <a:rPr lang="en-US" smtClean="0"/>
              <a:pPr/>
              <a:t>6/29/2011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#6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763000" cy="5486400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b="1" dirty="0">
                <a:latin typeface="Courier New" pitchFamily="-65" charset="0"/>
              </a:rPr>
              <a:t>... </a:t>
            </a:r>
            <a:r>
              <a:rPr lang="en-US" sz="2400" b="1" dirty="0" err="1">
                <a:latin typeface="Courier New" pitchFamily="-65" charset="0"/>
              </a:rPr>
              <a:t>sum(a,b</a:t>
            </a:r>
            <a:r>
              <a:rPr lang="en-US" sz="2400" b="1" dirty="0">
                <a:latin typeface="Courier New" pitchFamily="-65" charset="0"/>
              </a:rPr>
              <a:t>);... 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Courier New" pitchFamily="-65" charset="0"/>
              </a:rPr>
              <a:t>/* a,b:$s0,$s1 */</a:t>
            </a:r>
            <a:r>
              <a:rPr lang="en-US" sz="2400" b="1" dirty="0">
                <a:solidFill>
                  <a:schemeClr val="bg2"/>
                </a:solidFill>
                <a:latin typeface="Courier New" pitchFamily="-65" charset="0"/>
              </a:rPr>
              <a:t/>
            </a:r>
            <a:br>
              <a:rPr lang="en-US" sz="2400" b="1" dirty="0">
                <a:solidFill>
                  <a:schemeClr val="bg2"/>
                </a:solidFill>
                <a:latin typeface="Courier New" pitchFamily="-65" charset="0"/>
              </a:rPr>
            </a:br>
            <a:r>
              <a:rPr lang="en-US" sz="2400" b="1" dirty="0">
                <a:latin typeface="Courier New" pitchFamily="-65" charset="0"/>
              </a:rPr>
              <a:t/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 err="1">
                <a:latin typeface="Courier New" pitchFamily="-65" charset="0"/>
              </a:rPr>
              <a:t>int</a:t>
            </a:r>
            <a:r>
              <a:rPr lang="en-US" sz="2400" b="1" dirty="0">
                <a:latin typeface="Courier New" pitchFamily="-65" charset="0"/>
              </a:rPr>
              <a:t> sum(</a:t>
            </a:r>
            <a:r>
              <a:rPr lang="en-US" sz="2400" b="1" dirty="0" err="1">
                <a:latin typeface="Courier New" pitchFamily="-65" charset="0"/>
              </a:rPr>
              <a:t>int</a:t>
            </a:r>
            <a:r>
              <a:rPr lang="en-US" sz="2400" b="1" dirty="0">
                <a:latin typeface="Courier New" pitchFamily="-65" charset="0"/>
              </a:rPr>
              <a:t> x, </a:t>
            </a:r>
            <a:r>
              <a:rPr lang="en-US" sz="2400" b="1" dirty="0" err="1">
                <a:latin typeface="Courier New" pitchFamily="-65" charset="0"/>
              </a:rPr>
              <a:t>int</a:t>
            </a:r>
            <a:r>
              <a:rPr lang="en-US" sz="2400" b="1" dirty="0">
                <a:latin typeface="Courier New" pitchFamily="-65" charset="0"/>
              </a:rPr>
              <a:t> y) {</a:t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>
                <a:latin typeface="Courier New" pitchFamily="-65" charset="0"/>
              </a:rPr>
              <a:t>	return </a:t>
            </a:r>
            <a:r>
              <a:rPr lang="en-US" sz="2400" b="1" dirty="0" err="1">
                <a:latin typeface="Courier New" pitchFamily="-65" charset="0"/>
              </a:rPr>
              <a:t>x+y</a:t>
            </a:r>
            <a:r>
              <a:rPr lang="en-US" sz="2400" b="1" dirty="0">
                <a:latin typeface="Courier New" pitchFamily="-65" charset="0"/>
              </a:rPr>
              <a:t>;</a:t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>
                <a:latin typeface="Courier New" pitchFamily="-65" charset="0"/>
              </a:rPr>
              <a:t>}</a:t>
            </a:r>
          </a:p>
          <a:p>
            <a:pPr>
              <a:buFont typeface="Times" pitchFamily="-65" charset="0"/>
              <a:buNone/>
            </a:pPr>
            <a:r>
              <a:rPr lang="en-US" sz="2400" dirty="0"/>
              <a:t> </a:t>
            </a:r>
            <a:endParaRPr lang="en-US" sz="2000" dirty="0"/>
          </a:p>
          <a:p>
            <a:pPr>
              <a:buFont typeface="Times" pitchFamily="-65" charset="0"/>
              <a:buNone/>
            </a:pPr>
            <a:endParaRPr lang="en-US" sz="2000" dirty="0"/>
          </a:p>
          <a:p>
            <a:pPr>
              <a:buFont typeface="Times" pitchFamily="-65" charset="0"/>
              <a:buNone/>
            </a:pPr>
            <a:endParaRPr lang="en-US" sz="2000" dirty="0"/>
          </a:p>
          <a:p>
            <a:pPr>
              <a:buFont typeface="Times" pitchFamily="-65" charset="0"/>
              <a:buNone/>
            </a:pPr>
            <a:endParaRPr lang="en-US" sz="2400" dirty="0"/>
          </a:p>
          <a:p>
            <a:pPr>
              <a:buFont typeface="Times" pitchFamily="-65" charset="0"/>
              <a:buNone/>
            </a:pPr>
            <a:r>
              <a:rPr lang="en-US" sz="2400" dirty="0" smtClean="0">
                <a:latin typeface="Courier New" pitchFamily="-65" charset="0"/>
              </a:rPr>
              <a:t>	</a:t>
            </a:r>
          </a:p>
          <a:p>
            <a:pPr>
              <a:buFont typeface="Times" pitchFamily="-65" charset="0"/>
              <a:buNone/>
            </a:pPr>
            <a:endParaRPr lang="en-US" sz="2400" dirty="0" smtClean="0">
              <a:latin typeface="Courier New" pitchFamily="-65" charset="0"/>
            </a:endParaRPr>
          </a:p>
          <a:p>
            <a:pPr>
              <a:buFont typeface="Times" pitchFamily="-65" charset="0"/>
              <a:buNone/>
            </a:pPr>
            <a:r>
              <a:rPr lang="en-US" sz="2400" dirty="0" smtClean="0"/>
              <a:t>	</a:t>
            </a:r>
            <a:r>
              <a:rPr lang="en-US" sz="2400" b="1" dirty="0" smtClean="0">
                <a:latin typeface="Courier New"/>
                <a:cs typeface="Courier New"/>
              </a:rPr>
              <a:t>2000 </a:t>
            </a:r>
            <a:r>
              <a:rPr lang="en-US" sz="2400" b="1" dirty="0">
                <a:latin typeface="Courier New"/>
                <a:cs typeface="Courier New"/>
              </a:rPr>
              <a:t>sum: add $v0,$a0,$a1</a:t>
            </a:r>
            <a:br>
              <a:rPr lang="en-US" sz="2400" b="1" dirty="0">
                <a:latin typeface="Courier New"/>
                <a:cs typeface="Courier New"/>
              </a:rPr>
            </a:br>
            <a:r>
              <a:rPr lang="en-US" sz="2400" b="1" dirty="0">
                <a:latin typeface="Courier New"/>
                <a:cs typeface="Courier New"/>
              </a:rPr>
              <a:t>2004 </a:t>
            </a:r>
            <a:r>
              <a:rPr lang="en-US" sz="2400" b="1" dirty="0" err="1">
                <a:latin typeface="Courier New"/>
                <a:cs typeface="Courier New"/>
              </a:rPr>
              <a:t>jr</a:t>
            </a:r>
            <a:r>
              <a:rPr lang="en-US" sz="2400" b="1" dirty="0">
                <a:latin typeface="Courier New"/>
                <a:cs typeface="Courier New"/>
              </a:rPr>
              <a:t>   $</a:t>
            </a:r>
            <a:r>
              <a:rPr lang="en-US" sz="2400" b="1" dirty="0" err="1">
                <a:latin typeface="Courier New"/>
                <a:cs typeface="Courier New"/>
              </a:rPr>
              <a:t>ra</a:t>
            </a:r>
            <a:r>
              <a:rPr lang="en-US" sz="2400" b="1" dirty="0" smtClean="0">
                <a:latin typeface="Courier New"/>
                <a:cs typeface="Courier New"/>
              </a:rPr>
              <a:t>	   </a:t>
            </a:r>
            <a:r>
              <a:rPr lang="en-US" sz="2400" b="1" i="1" dirty="0" smtClean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# </a:t>
            </a:r>
            <a:r>
              <a:rPr lang="en-US" sz="2400" b="1" i="1" dirty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new instruction</a:t>
            </a:r>
            <a:endParaRPr lang="en-US" sz="2400" b="1" dirty="0">
              <a:solidFill>
                <a:schemeClr val="bg1">
                  <a:lumMod val="65000"/>
                </a:schemeClr>
              </a:solidFill>
              <a:latin typeface="Courier New"/>
              <a:cs typeface="Courier New"/>
            </a:endParaRPr>
          </a:p>
        </p:txBody>
      </p:sp>
      <p:sp>
        <p:nvSpPr>
          <p:cNvPr id="1966087" name="Rectangle 7"/>
          <p:cNvSpPr>
            <a:spLocks noChangeArrowheads="1"/>
          </p:cNvSpPr>
          <p:nvPr/>
        </p:nvSpPr>
        <p:spPr bwMode="auto">
          <a:xfrm>
            <a:off x="762000" y="3261641"/>
            <a:ext cx="7848600" cy="1462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+mj-lt"/>
                <a:cs typeface="Corbel"/>
              </a:rPr>
              <a:t>Question: Why use</a:t>
            </a:r>
            <a:r>
              <a:rPr lang="en-US" sz="2400" dirty="0" smtClean="0">
                <a:solidFill>
                  <a:schemeClr val="tx1"/>
                </a:solidFill>
                <a:latin typeface="+mj-lt"/>
                <a:cs typeface="Corbel"/>
              </a:rPr>
              <a:t>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jr</a:t>
            </a:r>
            <a:r>
              <a:rPr lang="en-US" sz="2400" dirty="0" smtClean="0">
                <a:solidFill>
                  <a:schemeClr val="tx1"/>
                </a:solidFill>
                <a:latin typeface="+mj-lt"/>
                <a:cs typeface="Corbel"/>
              </a:rPr>
              <a:t> here</a:t>
            </a:r>
            <a:r>
              <a:rPr lang="en-US" sz="2400" dirty="0">
                <a:solidFill>
                  <a:schemeClr val="tx1"/>
                </a:solidFill>
                <a:latin typeface="+mj-lt"/>
                <a:cs typeface="Corbel"/>
              </a:rPr>
              <a:t>? Why not</a:t>
            </a:r>
            <a:r>
              <a:rPr lang="en-US" sz="2400" dirty="0" smtClean="0">
                <a:solidFill>
                  <a:schemeClr val="tx1"/>
                </a:solidFill>
                <a:latin typeface="+mj-lt"/>
                <a:cs typeface="Corbel"/>
              </a:rPr>
              <a:t> use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400" dirty="0">
                <a:solidFill>
                  <a:schemeClr val="tx1"/>
                </a:solidFill>
                <a:latin typeface="+mj-lt"/>
                <a:cs typeface="Corbel"/>
              </a:rPr>
              <a:t>?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+mj-lt"/>
                <a:cs typeface="Corbel"/>
              </a:rPr>
              <a:t>Answer: </a:t>
            </a:r>
            <a:r>
              <a:rPr lang="en-US" sz="2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400" dirty="0" smtClean="0">
                <a:solidFill>
                  <a:schemeClr val="tx1"/>
                </a:solidFill>
                <a:latin typeface="+mj-lt"/>
                <a:cs typeface="Corbel"/>
              </a:rPr>
              <a:t> might </a:t>
            </a:r>
            <a:r>
              <a:rPr lang="en-US" sz="2400" dirty="0">
                <a:solidFill>
                  <a:schemeClr val="tx1"/>
                </a:solidFill>
                <a:latin typeface="+mj-lt"/>
                <a:cs typeface="Corbel"/>
              </a:rPr>
              <a:t>be called by many places, so we can’t return to a fixed place. The calling proc to </a:t>
            </a:r>
            <a:r>
              <a:rPr lang="en-US" sz="2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400" dirty="0">
                <a:solidFill>
                  <a:schemeClr val="tx1"/>
                </a:solidFill>
                <a:latin typeface="+mj-lt"/>
                <a:cs typeface="Corbel"/>
              </a:rPr>
              <a:t> must be able to say “return here” somehow.</a:t>
            </a:r>
          </a:p>
        </p:txBody>
      </p:sp>
      <p:sp>
        <p:nvSpPr>
          <p:cNvPr id="1966088" name="Oval 8"/>
          <p:cNvSpPr>
            <a:spLocks noChangeArrowheads="1"/>
          </p:cNvSpPr>
          <p:nvPr/>
        </p:nvSpPr>
        <p:spPr bwMode="auto">
          <a:xfrm>
            <a:off x="1535293" y="5860682"/>
            <a:ext cx="843280" cy="5334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800" b="1">
              <a:solidFill>
                <a:schemeClr val="accent2"/>
              </a:solidFill>
            </a:endParaRPr>
          </a:p>
        </p:txBody>
      </p:sp>
      <p:sp>
        <p:nvSpPr>
          <p:cNvPr id="1966089" name="AutoShape 9"/>
          <p:cNvSpPr>
            <a:spLocks noChangeArrowheads="1"/>
          </p:cNvSpPr>
          <p:nvPr/>
        </p:nvSpPr>
        <p:spPr bwMode="auto">
          <a:xfrm flipV="1">
            <a:off x="411858" y="5119255"/>
            <a:ext cx="386080" cy="1320800"/>
          </a:xfrm>
          <a:custGeom>
            <a:avLst/>
            <a:gdLst>
              <a:gd name="G0" fmla="+- 12427 0 0"/>
              <a:gd name="G1" fmla="+- 3021 0 0"/>
              <a:gd name="G2" fmla="+- 12158 0 3021"/>
              <a:gd name="G3" fmla="+- G2 0 3021"/>
              <a:gd name="G4" fmla="*/ G3 32768 32059"/>
              <a:gd name="G5" fmla="*/ G4 1 2"/>
              <a:gd name="G6" fmla="+- 21600 0 12427"/>
              <a:gd name="G7" fmla="*/ G6 3021 6079"/>
              <a:gd name="G8" fmla="+- G7 12427 0"/>
              <a:gd name="T0" fmla="*/ 12427 w 21600"/>
              <a:gd name="T1" fmla="*/ 0 h 21600"/>
              <a:gd name="T2" fmla="*/ 12427 w 21600"/>
              <a:gd name="T3" fmla="*/ 12158 h 21600"/>
              <a:gd name="T4" fmla="*/ 3126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021"/>
                </a:lnTo>
                <a:cubicBezTo>
                  <a:pt x="5564" y="3021"/>
                  <a:pt x="0" y="7112"/>
                  <a:pt x="0" y="12158"/>
                </a:cubicBezTo>
                <a:lnTo>
                  <a:pt x="0" y="21600"/>
                </a:lnTo>
                <a:lnTo>
                  <a:pt x="6251" y="21600"/>
                </a:lnTo>
                <a:lnTo>
                  <a:pt x="6251" y="12158"/>
                </a:lnTo>
                <a:cubicBezTo>
                  <a:pt x="6251" y="10490"/>
                  <a:pt x="9016" y="9137"/>
                  <a:pt x="12427" y="9137"/>
                </a:cubicBezTo>
                <a:lnTo>
                  <a:pt x="12427" y="12158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609600" y="3124200"/>
            <a:ext cx="79248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0" y="1905000"/>
            <a:ext cx="453970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latin typeface="18 VAG Rounded Bold   07390"/>
              </a:rPr>
              <a:t>C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-16431" y="3581400"/>
            <a:ext cx="556563" cy="20621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dirty="0">
                <a:latin typeface="18 VAG Rounded Bold   07390"/>
                <a:cs typeface="Corbel"/>
              </a:rPr>
              <a:t>M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I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P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49643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Function Call Example (4/4)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0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08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Calling program (</a:t>
            </a:r>
            <a:r>
              <a:rPr lang="en-US" i="1" dirty="0" smtClean="0">
                <a:solidFill>
                  <a:srgbClr val="000000"/>
                </a:solidFill>
              </a:rPr>
              <a:t>caller</a:t>
            </a:r>
            <a:r>
              <a:rPr lang="en-US" dirty="0" smtClean="0"/>
              <a:t>) puts parameters into registers </a:t>
            </a:r>
            <a:r>
              <a:rPr lang="en-US" dirty="0" smtClean="0">
                <a:latin typeface="Courier New"/>
                <a:cs typeface="Courier New"/>
              </a:rPr>
              <a:t>$a0-$a3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/>
              <a:t>and uses </a:t>
            </a:r>
            <a:r>
              <a:rPr lang="en-US" dirty="0" err="1" smtClean="0">
                <a:latin typeface="Courier New"/>
                <a:cs typeface="Courier New"/>
              </a:rPr>
              <a:t>jal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/>
              <a:t> to invoke X (</a:t>
            </a:r>
            <a:r>
              <a:rPr lang="en-US" i="1" dirty="0" err="1" smtClean="0">
                <a:solidFill>
                  <a:srgbClr val="000000"/>
                </a:solidFill>
              </a:rPr>
              <a:t>callee</a:t>
            </a:r>
            <a:r>
              <a:rPr lang="en-US" dirty="0" smtClean="0"/>
              <a:t>)</a:t>
            </a:r>
          </a:p>
          <a:p>
            <a:r>
              <a:rPr lang="en-US" dirty="0" smtClean="0"/>
              <a:t>Must have register in computer with address of currently executing instruction</a:t>
            </a:r>
          </a:p>
          <a:p>
            <a:pPr lvl="1"/>
            <a:r>
              <a:rPr lang="en-US" dirty="0" smtClean="0"/>
              <a:t>Instead of Instruction Address Register (better name), historically called </a:t>
            </a:r>
            <a:r>
              <a:rPr lang="en-US" i="1" dirty="0" smtClean="0">
                <a:solidFill>
                  <a:srgbClr val="000000"/>
                </a:solidFill>
              </a:rPr>
              <a:t>Program Counter </a:t>
            </a:r>
            <a:r>
              <a:rPr lang="en-US" dirty="0" smtClean="0"/>
              <a:t>(</a:t>
            </a:r>
            <a:r>
              <a:rPr lang="en-US" i="1" dirty="0" smtClean="0">
                <a:solidFill>
                  <a:srgbClr val="000000"/>
                </a:solidFill>
              </a:rPr>
              <a:t>PC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It’s a program’s counter, it doesn’t count programs!</a:t>
            </a:r>
          </a:p>
          <a:p>
            <a:pPr lvl="1"/>
            <a:r>
              <a:rPr lang="en-US" dirty="0" smtClean="0"/>
              <a:t>Doesn’t count as one of the 32 we’ve mentioned.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jal</a:t>
            </a:r>
            <a:r>
              <a:rPr lang="en-US" dirty="0" smtClean="0">
                <a:latin typeface="+mj-lt"/>
                <a:cs typeface="Courier New" pitchFamily="49" charset="0"/>
              </a:rPr>
              <a:t> puts (PC+4) into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</a:t>
            </a:r>
            <a:r>
              <a:rPr lang="en-US" dirty="0" smtClean="0">
                <a:latin typeface="+mj-lt"/>
                <a:cs typeface="Courier New" pitchFamily="49" charset="0"/>
              </a:rPr>
              <a:t> (then jumps to label)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err="1" smtClean="0">
                <a:latin typeface="Courier New"/>
                <a:cs typeface="Courier New"/>
              </a:rPr>
              <a:t>jr</a:t>
            </a:r>
            <a:r>
              <a:rPr lang="en-US" dirty="0" smtClean="0">
                <a:latin typeface="Courier New"/>
                <a:cs typeface="Courier New"/>
              </a:rPr>
              <a:t> $</a:t>
            </a:r>
            <a:r>
              <a:rPr lang="en-US" dirty="0" err="1" smtClean="0">
                <a:latin typeface="Courier New"/>
                <a:cs typeface="Courier New"/>
              </a:rPr>
              <a:t>ra</a:t>
            </a:r>
            <a:r>
              <a:rPr lang="en-US" dirty="0" smtClean="0">
                <a:cs typeface="Courier New"/>
              </a:rPr>
              <a:t> </a:t>
            </a:r>
            <a:r>
              <a:rPr lang="en-US" dirty="0" smtClean="0"/>
              <a:t>puts address inside </a:t>
            </a:r>
            <a:r>
              <a:rPr lang="en-US" dirty="0" smtClean="0">
                <a:latin typeface="Courier New"/>
                <a:cs typeface="Courier New"/>
              </a:rPr>
              <a:t>$</a:t>
            </a:r>
            <a:r>
              <a:rPr lang="en-US" dirty="0" err="1" smtClean="0">
                <a:latin typeface="Courier New"/>
                <a:cs typeface="Courier New"/>
              </a:rPr>
              <a:t>ra</a:t>
            </a:r>
            <a:r>
              <a:rPr lang="en-US" dirty="0" smtClean="0">
                <a:cs typeface="Courier New"/>
              </a:rPr>
              <a:t> </a:t>
            </a:r>
            <a:r>
              <a:rPr lang="en-US" dirty="0" smtClean="0"/>
              <a:t>into PC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57066-37AF-9F42-B83F-74EB764A00F5}" type="datetime1">
              <a:rPr lang="en-US" smtClean="0"/>
              <a:pPr/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If a Function Calls another Function?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Would overwrite </a:t>
            </a:r>
            <a:r>
              <a:rPr lang="en-US" dirty="0" smtClean="0">
                <a:latin typeface="Courier New"/>
                <a:cs typeface="Courier New"/>
              </a:rPr>
              <a:t>$</a:t>
            </a:r>
            <a:r>
              <a:rPr lang="en-US" dirty="0" err="1" smtClean="0">
                <a:latin typeface="Courier New"/>
                <a:cs typeface="Courier New"/>
              </a:rPr>
              <a:t>ra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>
                <a:latin typeface="+mj-lt"/>
                <a:cs typeface="Courier New"/>
              </a:rPr>
              <a:t>Might also need to reuse other </a:t>
            </a:r>
            <a:r>
              <a:rPr lang="en-US" dirty="0" err="1" smtClean="0">
                <a:latin typeface="+mj-lt"/>
                <a:cs typeface="Courier New"/>
              </a:rPr>
              <a:t>registesrs</a:t>
            </a:r>
            <a:endParaRPr lang="en-US" dirty="0" smtClean="0">
              <a:latin typeface="+mj-lt"/>
              <a:cs typeface="Courier New"/>
            </a:endParaRPr>
          </a:p>
          <a:p>
            <a:r>
              <a:rPr lang="en-US" dirty="0" smtClean="0"/>
              <a:t>What is the solution?</a:t>
            </a:r>
          </a:p>
          <a:p>
            <a:r>
              <a:rPr lang="en-US" dirty="0" smtClean="0"/>
              <a:t>Save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</a:t>
            </a:r>
            <a:r>
              <a:rPr lang="en-US" dirty="0" smtClean="0"/>
              <a:t> (and anything else that might be needed later) on the stack!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$sp</a:t>
            </a:r>
            <a:r>
              <a:rPr lang="en-US" dirty="0" smtClean="0">
                <a:latin typeface="+mj-lt"/>
                <a:cs typeface="Courier New" pitchFamily="49" charset="0"/>
              </a:rPr>
              <a:t> register contains pointer to current bottom of stack.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0CF4-31B7-9D46-8BD7-5F6BE12404AA}" type="datetime1">
              <a:rPr lang="en-US" smtClean="0"/>
              <a:pPr/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858000" cy="4746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Recall: Memory Layout</a:t>
            </a:r>
            <a:endParaRPr lang="en-US" dirty="0"/>
          </a:p>
        </p:txBody>
      </p:sp>
      <p:sp>
        <p:nvSpPr>
          <p:cNvPr id="1980419" name="Text Box 3"/>
          <p:cNvSpPr txBox="1">
            <a:spLocks noChangeArrowheads="1"/>
          </p:cNvSpPr>
          <p:nvPr/>
        </p:nvSpPr>
        <p:spPr bwMode="auto">
          <a:xfrm>
            <a:off x="1478504" y="6202362"/>
            <a:ext cx="428322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latin typeface="18 VAG Rounded Bold   07390"/>
                <a:cs typeface="Corbel"/>
              </a:rPr>
              <a:t>0</a:t>
            </a:r>
          </a:p>
        </p:txBody>
      </p:sp>
      <p:sp>
        <p:nvSpPr>
          <p:cNvPr id="1980420" name="Text Box 4"/>
          <p:cNvSpPr txBox="1">
            <a:spLocks noChangeArrowheads="1"/>
          </p:cNvSpPr>
          <p:nvPr/>
        </p:nvSpPr>
        <p:spPr bwMode="auto">
          <a:xfrm>
            <a:off x="1393882" y="1106269"/>
            <a:ext cx="51378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 b="1" dirty="0">
                <a:latin typeface="Symbol" charset="2"/>
                <a:cs typeface="Symbol" charset="2"/>
              </a:rPr>
              <a:t>¥</a:t>
            </a:r>
          </a:p>
        </p:txBody>
      </p:sp>
      <p:sp>
        <p:nvSpPr>
          <p:cNvPr id="1980421" name="Text Box 5"/>
          <p:cNvSpPr txBox="1">
            <a:spLocks noChangeArrowheads="1"/>
          </p:cNvSpPr>
          <p:nvPr/>
        </p:nvSpPr>
        <p:spPr bwMode="auto">
          <a:xfrm>
            <a:off x="-32028" y="1234470"/>
            <a:ext cx="1572303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 b="1" dirty="0" smtClean="0">
                <a:solidFill>
                  <a:schemeClr val="accent2"/>
                </a:solidFill>
                <a:latin typeface="18 VAG Rounded Bold   07390"/>
                <a:cs typeface="Corbel"/>
              </a:rPr>
              <a:t>Address-&gt;</a:t>
            </a:r>
            <a:endParaRPr lang="en-US" sz="2200" b="1" dirty="0">
              <a:solidFill>
                <a:schemeClr val="accent2"/>
              </a:solidFill>
              <a:latin typeface="18 VAG Rounded Bold   07390"/>
              <a:cs typeface="Corbel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888079" y="5516562"/>
            <a:ext cx="3584576" cy="1066800"/>
            <a:chOff x="1056" y="3312"/>
            <a:chExt cx="2258" cy="672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056" y="3312"/>
              <a:ext cx="1008" cy="672"/>
              <a:chOff x="1056" y="2976"/>
              <a:chExt cx="1008" cy="672"/>
            </a:xfrm>
          </p:grpSpPr>
          <p:sp>
            <p:nvSpPr>
              <p:cNvPr id="1980424" name="Text Box 8"/>
              <p:cNvSpPr txBox="1">
                <a:spLocks noChangeArrowheads="1"/>
              </p:cNvSpPr>
              <p:nvPr/>
            </p:nvSpPr>
            <p:spPr bwMode="auto">
              <a:xfrm>
                <a:off x="1190" y="3143"/>
                <a:ext cx="722" cy="36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3200">
                    <a:solidFill>
                      <a:schemeClr val="tx1"/>
                    </a:solidFill>
                    <a:latin typeface="18 VAG Rounded Bold   07390"/>
                    <a:cs typeface="Corbel"/>
                  </a:rPr>
                  <a:t>Code</a:t>
                </a:r>
              </a:p>
            </p:txBody>
          </p:sp>
          <p:sp>
            <p:nvSpPr>
              <p:cNvPr id="1980425" name="Rectangle 9"/>
              <p:cNvSpPr>
                <a:spLocks noChangeArrowheads="1"/>
              </p:cNvSpPr>
              <p:nvPr/>
            </p:nvSpPr>
            <p:spPr bwMode="auto">
              <a:xfrm>
                <a:off x="1056" y="2976"/>
                <a:ext cx="1008" cy="67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Bold   07390"/>
                  <a:cs typeface="Corbel"/>
                </a:endParaRPr>
              </a:p>
            </p:txBody>
          </p:sp>
        </p:grpSp>
        <p:sp>
          <p:nvSpPr>
            <p:cNvPr id="1980426" name="Text Box 10"/>
            <p:cNvSpPr txBox="1">
              <a:spLocks noChangeArrowheads="1"/>
            </p:cNvSpPr>
            <p:nvPr/>
          </p:nvSpPr>
          <p:spPr bwMode="auto">
            <a:xfrm>
              <a:off x="2208" y="3437"/>
              <a:ext cx="1106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dirty="0">
                  <a:latin typeface="18 VAG Rounded Bold   07390"/>
                  <a:cs typeface="Corbel"/>
                </a:rPr>
                <a:t>Program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888079" y="4419601"/>
            <a:ext cx="7121528" cy="1096963"/>
            <a:chOff x="1056" y="2621"/>
            <a:chExt cx="4486" cy="691"/>
          </a:xfrm>
        </p:grpSpPr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1056" y="2640"/>
              <a:ext cx="1008" cy="672"/>
              <a:chOff x="1056" y="2976"/>
              <a:chExt cx="1008" cy="672"/>
            </a:xfrm>
          </p:grpSpPr>
          <p:sp>
            <p:nvSpPr>
              <p:cNvPr id="1980429" name="Text Box 13"/>
              <p:cNvSpPr txBox="1">
                <a:spLocks noChangeArrowheads="1"/>
              </p:cNvSpPr>
              <p:nvPr/>
            </p:nvSpPr>
            <p:spPr bwMode="auto">
              <a:xfrm>
                <a:off x="1190" y="3143"/>
                <a:ext cx="746" cy="36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3200">
                    <a:solidFill>
                      <a:schemeClr val="tx1"/>
                    </a:solidFill>
                    <a:latin typeface="18 VAG Rounded Bold   07390"/>
                    <a:cs typeface="Corbel"/>
                  </a:rPr>
                  <a:t>Static</a:t>
                </a:r>
              </a:p>
            </p:txBody>
          </p:sp>
          <p:sp>
            <p:nvSpPr>
              <p:cNvPr id="1980430" name="Rectangle 14"/>
              <p:cNvSpPr>
                <a:spLocks noChangeArrowheads="1"/>
              </p:cNvSpPr>
              <p:nvPr/>
            </p:nvSpPr>
            <p:spPr bwMode="auto">
              <a:xfrm>
                <a:off x="1056" y="2976"/>
                <a:ext cx="1008" cy="67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Bold   07390"/>
                  <a:cs typeface="Corbel"/>
                </a:endParaRPr>
              </a:p>
            </p:txBody>
          </p:sp>
        </p:grpSp>
        <p:sp>
          <p:nvSpPr>
            <p:cNvPr id="1980431" name="Text Box 15"/>
            <p:cNvSpPr txBox="1">
              <a:spLocks noChangeArrowheads="1"/>
            </p:cNvSpPr>
            <p:nvPr/>
          </p:nvSpPr>
          <p:spPr bwMode="auto">
            <a:xfrm>
              <a:off x="2160" y="2621"/>
              <a:ext cx="3382" cy="6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dirty="0">
                  <a:latin typeface="18 VAG Rounded Bold   07390"/>
                  <a:cs typeface="Corbel"/>
                </a:rPr>
                <a:t>Variables </a:t>
              </a:r>
              <a:r>
                <a:rPr lang="en-US" sz="3200" dirty="0" smtClean="0">
                  <a:latin typeface="18 VAG Rounded Bold   07390"/>
                  <a:cs typeface="Corbel"/>
                </a:rPr>
                <a:t>declared once </a:t>
              </a:r>
              <a:r>
                <a:rPr lang="en-US" sz="3200" dirty="0">
                  <a:latin typeface="18 VAG Rounded Bold   07390"/>
                  <a:cs typeface="Corbel"/>
                </a:rPr>
                <a:t>per</a:t>
              </a:r>
              <a:r>
                <a:rPr lang="en-US" sz="3200" dirty="0" smtClean="0">
                  <a:latin typeface="18 VAG Rounded Bold   07390"/>
                  <a:cs typeface="Corbel"/>
                </a:rPr>
                <a:t> </a:t>
              </a:r>
              <a:br>
                <a:rPr lang="en-US" sz="3200" dirty="0" smtClean="0">
                  <a:latin typeface="18 VAG Rounded Bold   07390"/>
                  <a:cs typeface="Corbel"/>
                </a:rPr>
              </a:br>
              <a:r>
                <a:rPr lang="en-US" sz="3200" dirty="0" smtClean="0">
                  <a:latin typeface="18 VAG Rounded Bold   07390"/>
                  <a:cs typeface="Corbel"/>
                </a:rPr>
                <a:t>program; e.g., </a:t>
              </a:r>
              <a:r>
                <a:rPr lang="en-US" sz="3200" dirty="0" err="1" smtClean="0">
                  <a:latin typeface="18 VAG Rounded Bold   07390"/>
                  <a:cs typeface="Corbel"/>
                </a:rPr>
                <a:t>globals</a:t>
              </a:r>
              <a:endParaRPr lang="en-US" sz="3200" dirty="0">
                <a:latin typeface="18 VAG Rounded Bold   07390"/>
                <a:cs typeface="Corbel"/>
              </a:endParaRPr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1888079" y="3001962"/>
            <a:ext cx="6524626" cy="1447800"/>
            <a:chOff x="1056" y="1728"/>
            <a:chExt cx="4110" cy="912"/>
          </a:xfrm>
        </p:grpSpPr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1056" y="1728"/>
              <a:ext cx="1008" cy="912"/>
              <a:chOff x="1056" y="1728"/>
              <a:chExt cx="1008" cy="912"/>
            </a:xfrm>
          </p:grpSpPr>
          <p:grpSp>
            <p:nvGrpSpPr>
              <p:cNvPr id="8" name="Group 18"/>
              <p:cNvGrpSpPr>
                <a:grpSpLocks/>
              </p:cNvGrpSpPr>
              <p:nvPr/>
            </p:nvGrpSpPr>
            <p:grpSpPr bwMode="auto">
              <a:xfrm>
                <a:off x="1056" y="1968"/>
                <a:ext cx="1008" cy="672"/>
                <a:chOff x="1056" y="2976"/>
                <a:chExt cx="1008" cy="672"/>
              </a:xfrm>
            </p:grpSpPr>
            <p:sp>
              <p:nvSpPr>
                <p:cNvPr id="198043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190" y="3143"/>
                  <a:ext cx="746" cy="36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3200">
                      <a:solidFill>
                        <a:schemeClr val="tx1"/>
                      </a:solidFill>
                      <a:latin typeface="18 VAG Rounded Bold   07390"/>
                      <a:cs typeface="Corbel"/>
                    </a:rPr>
                    <a:t>Heap</a:t>
                  </a:r>
                </a:p>
              </p:txBody>
            </p:sp>
            <p:sp>
              <p:nvSpPr>
                <p:cNvPr id="1980436" name="Rectangle 20"/>
                <p:cNvSpPr>
                  <a:spLocks noChangeArrowheads="1"/>
                </p:cNvSpPr>
                <p:nvPr/>
              </p:nvSpPr>
              <p:spPr bwMode="auto">
                <a:xfrm>
                  <a:off x="1056" y="2976"/>
                  <a:ext cx="1008" cy="67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18 VAG Rounded Bold   07390"/>
                    <a:cs typeface="Corbel"/>
                  </a:endParaRPr>
                </a:p>
              </p:txBody>
            </p:sp>
          </p:grpSp>
          <p:sp>
            <p:nvSpPr>
              <p:cNvPr id="1980437" name="Line 21"/>
              <p:cNvSpPr>
                <a:spLocks noChangeShapeType="1"/>
              </p:cNvSpPr>
              <p:nvPr/>
            </p:nvSpPr>
            <p:spPr bwMode="auto">
              <a:xfrm flipV="1">
                <a:off x="1536" y="1728"/>
                <a:ext cx="0" cy="2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Bold   07390"/>
                  <a:cs typeface="Corbel"/>
                </a:endParaRPr>
              </a:p>
            </p:txBody>
          </p:sp>
        </p:grpSp>
        <p:sp>
          <p:nvSpPr>
            <p:cNvPr id="1980438" name="Text Box 22"/>
            <p:cNvSpPr txBox="1">
              <a:spLocks noChangeArrowheads="1"/>
            </p:cNvSpPr>
            <p:nvPr/>
          </p:nvSpPr>
          <p:spPr bwMode="auto">
            <a:xfrm>
              <a:off x="2208" y="1901"/>
              <a:ext cx="2958" cy="6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dirty="0">
                  <a:latin typeface="18 VAG Rounded Bold   07390"/>
                  <a:cs typeface="Corbel"/>
                </a:rPr>
                <a:t>Explicitly created space, </a:t>
              </a:r>
              <a:r>
                <a:rPr lang="en-US" sz="3200" dirty="0" smtClean="0">
                  <a:latin typeface="18 VAG Rounded Bold   07390"/>
                  <a:cs typeface="Corbel"/>
                </a:rPr>
                <a:t/>
              </a:r>
              <a:br>
                <a:rPr lang="en-US" sz="3200" dirty="0" smtClean="0">
                  <a:latin typeface="18 VAG Rounded Bold   07390"/>
                  <a:cs typeface="Corbel"/>
                </a:rPr>
              </a:br>
              <a:r>
                <a:rPr lang="en-US" sz="3200" dirty="0" smtClean="0">
                  <a:latin typeface="18 VAG Rounded Bold   07390"/>
                  <a:cs typeface="Corbel"/>
                </a:rPr>
                <a:t>i.e., </a:t>
              </a:r>
              <a:r>
                <a:rPr lang="en-US" sz="3200" dirty="0" err="1">
                  <a:latin typeface="Courier New"/>
                  <a:cs typeface="Courier New"/>
                </a:rPr>
                <a:t>malloc</a:t>
              </a:r>
              <a:r>
                <a:rPr lang="en-US" sz="3200" dirty="0">
                  <a:latin typeface="Courier New"/>
                  <a:cs typeface="Courier New"/>
                </a:rPr>
                <a:t>(</a:t>
              </a:r>
              <a:r>
                <a:rPr lang="en-US" sz="3200" dirty="0" smtClean="0">
                  <a:latin typeface="Courier New"/>
                  <a:cs typeface="Courier New"/>
                </a:rPr>
                <a:t>)</a:t>
              </a:r>
              <a:endParaRPr lang="en-US" sz="3200" dirty="0">
                <a:latin typeface="Courier New"/>
                <a:cs typeface="Courier New"/>
              </a:endParaRPr>
            </a:p>
          </p:txBody>
        </p:sp>
      </p:grpSp>
      <p:grpSp>
        <p:nvGrpSpPr>
          <p:cNvPr id="9" name="Group 23"/>
          <p:cNvGrpSpPr>
            <a:grpSpLocks/>
          </p:cNvGrpSpPr>
          <p:nvPr/>
        </p:nvGrpSpPr>
        <p:grpSpPr bwMode="auto">
          <a:xfrm>
            <a:off x="1888079" y="1465262"/>
            <a:ext cx="6076950" cy="1447800"/>
            <a:chOff x="1056" y="576"/>
            <a:chExt cx="3828" cy="912"/>
          </a:xfrm>
        </p:grpSpPr>
        <p:grpSp>
          <p:nvGrpSpPr>
            <p:cNvPr id="10" name="Group 24"/>
            <p:cNvGrpSpPr>
              <a:grpSpLocks/>
            </p:cNvGrpSpPr>
            <p:nvPr/>
          </p:nvGrpSpPr>
          <p:grpSpPr bwMode="auto">
            <a:xfrm>
              <a:off x="1056" y="576"/>
              <a:ext cx="1008" cy="912"/>
              <a:chOff x="1056" y="576"/>
              <a:chExt cx="1008" cy="912"/>
            </a:xfrm>
          </p:grpSpPr>
          <p:grpSp>
            <p:nvGrpSpPr>
              <p:cNvPr id="11" name="Group 25"/>
              <p:cNvGrpSpPr>
                <a:grpSpLocks/>
              </p:cNvGrpSpPr>
              <p:nvPr/>
            </p:nvGrpSpPr>
            <p:grpSpPr bwMode="auto">
              <a:xfrm>
                <a:off x="1056" y="576"/>
                <a:ext cx="1008" cy="672"/>
                <a:chOff x="1056" y="2976"/>
                <a:chExt cx="1008" cy="672"/>
              </a:xfrm>
            </p:grpSpPr>
            <p:sp>
              <p:nvSpPr>
                <p:cNvPr id="1980442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190" y="3143"/>
                  <a:ext cx="746" cy="36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3200">
                      <a:solidFill>
                        <a:schemeClr val="tx1"/>
                      </a:solidFill>
                      <a:latin typeface="18 VAG Rounded Bold   07390"/>
                      <a:cs typeface="Corbel"/>
                    </a:rPr>
                    <a:t>Stack</a:t>
                  </a:r>
                </a:p>
              </p:txBody>
            </p:sp>
            <p:sp>
              <p:nvSpPr>
                <p:cNvPr id="1980443" name="Rectangle 27"/>
                <p:cNvSpPr>
                  <a:spLocks noChangeArrowheads="1"/>
                </p:cNvSpPr>
                <p:nvPr/>
              </p:nvSpPr>
              <p:spPr bwMode="auto">
                <a:xfrm>
                  <a:off x="1056" y="2976"/>
                  <a:ext cx="1008" cy="67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18 VAG Rounded Bold   07390"/>
                    <a:cs typeface="Corbel"/>
                  </a:endParaRPr>
                </a:p>
              </p:txBody>
            </p:sp>
          </p:grpSp>
          <p:sp>
            <p:nvSpPr>
              <p:cNvPr id="1980444" name="Line 28"/>
              <p:cNvSpPr>
                <a:spLocks noChangeShapeType="1"/>
              </p:cNvSpPr>
              <p:nvPr/>
            </p:nvSpPr>
            <p:spPr bwMode="auto">
              <a:xfrm flipV="1">
                <a:off x="1536" y="1248"/>
                <a:ext cx="0" cy="2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Bold   07390"/>
                  <a:cs typeface="Corbel"/>
                </a:endParaRPr>
              </a:p>
            </p:txBody>
          </p:sp>
        </p:grpSp>
        <p:sp>
          <p:nvSpPr>
            <p:cNvPr id="1980445" name="Text Box 29"/>
            <p:cNvSpPr txBox="1">
              <a:spLocks noChangeArrowheads="1"/>
            </p:cNvSpPr>
            <p:nvPr/>
          </p:nvSpPr>
          <p:spPr bwMode="auto">
            <a:xfrm>
              <a:off x="2256" y="576"/>
              <a:ext cx="2628" cy="6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dirty="0">
                  <a:solidFill>
                    <a:srgbClr val="FF0000"/>
                  </a:solidFill>
                  <a:latin typeface="18 VAG Rounded Bold   07390"/>
                  <a:cs typeface="Corbel"/>
                </a:rPr>
                <a:t>Space for saved </a:t>
              </a:r>
              <a:br>
                <a:rPr lang="en-US" sz="3200" dirty="0">
                  <a:solidFill>
                    <a:srgbClr val="FF0000"/>
                  </a:solidFill>
                  <a:latin typeface="18 VAG Rounded Bold   07390"/>
                  <a:cs typeface="Corbel"/>
                </a:rPr>
              </a:br>
              <a:r>
                <a:rPr lang="en-US" sz="3200" dirty="0">
                  <a:solidFill>
                    <a:srgbClr val="FF0000"/>
                  </a:solidFill>
                  <a:latin typeface="18 VAG Rounded Bold   07390"/>
                  <a:cs typeface="Corbel"/>
                </a:rPr>
                <a:t>procedure information</a:t>
              </a:r>
            </a:p>
          </p:txBody>
        </p:sp>
      </p:grpSp>
      <p:grpSp>
        <p:nvGrpSpPr>
          <p:cNvPr id="12" name="Group 30"/>
          <p:cNvGrpSpPr>
            <a:grpSpLocks/>
          </p:cNvGrpSpPr>
          <p:nvPr/>
        </p:nvGrpSpPr>
        <p:grpSpPr bwMode="auto">
          <a:xfrm>
            <a:off x="421229" y="2197101"/>
            <a:ext cx="1390650" cy="1816100"/>
            <a:chOff x="132" y="1037"/>
            <a:chExt cx="876" cy="1144"/>
          </a:xfrm>
        </p:grpSpPr>
        <p:sp>
          <p:nvSpPr>
            <p:cNvPr id="1980447" name="Text Box 31"/>
            <p:cNvSpPr txBox="1">
              <a:spLocks noChangeArrowheads="1"/>
            </p:cNvSpPr>
            <p:nvPr/>
          </p:nvSpPr>
          <p:spPr bwMode="auto">
            <a:xfrm>
              <a:off x="132" y="1037"/>
              <a:ext cx="827" cy="1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 dirty="0">
                  <a:latin typeface="Courier New"/>
                  <a:cs typeface="Courier New"/>
                </a:rPr>
                <a:t>$sp </a:t>
              </a:r>
            </a:p>
            <a:p>
              <a:pPr algn="ctr"/>
              <a:r>
                <a:rPr lang="en-US" sz="2800" b="1" dirty="0">
                  <a:latin typeface="18 VAG Rounded Bold   07390"/>
                  <a:cs typeface="Corbel"/>
                </a:rPr>
                <a:t>stack</a:t>
              </a:r>
            </a:p>
            <a:p>
              <a:pPr algn="ctr"/>
              <a:r>
                <a:rPr lang="en-US" sz="2800" b="1" dirty="0">
                  <a:latin typeface="18 VAG Rounded Bold   07390"/>
                  <a:cs typeface="Corbel"/>
                </a:rPr>
                <a:t>pointer</a:t>
              </a:r>
            </a:p>
            <a:p>
              <a:pPr algn="ctr"/>
              <a:endParaRPr lang="en-US" sz="2800" b="1" dirty="0">
                <a:latin typeface="Corbel"/>
                <a:cs typeface="Corbel"/>
              </a:endParaRPr>
            </a:p>
          </p:txBody>
        </p:sp>
        <p:sp>
          <p:nvSpPr>
            <p:cNvPr id="1980448" name="Line 32"/>
            <p:cNvSpPr>
              <a:spLocks noChangeShapeType="1"/>
            </p:cNvSpPr>
            <p:nvPr/>
          </p:nvSpPr>
          <p:spPr bwMode="auto">
            <a:xfrm>
              <a:off x="768" y="1237"/>
              <a:ext cx="24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rbel"/>
                <a:cs typeface="Corbel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sumSquare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59568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b="1" dirty="0" smtClean="0">
              <a:latin typeface="Courier New" pitchFamily="-65" charset="0"/>
            </a:endParaRPr>
          </a:p>
          <a:p>
            <a:pPr>
              <a:buNone/>
            </a:pPr>
            <a:r>
              <a:rPr lang="en-US" b="1" dirty="0" err="1" smtClean="0">
                <a:latin typeface="Courier New" pitchFamily="-65" charset="0"/>
              </a:rPr>
              <a:t>int</a:t>
            </a:r>
            <a:r>
              <a:rPr lang="en-US" b="1" dirty="0" smtClean="0">
                <a:latin typeface="Courier New" pitchFamily="-65" charset="0"/>
              </a:rPr>
              <a:t> </a:t>
            </a:r>
            <a:r>
              <a:rPr lang="en-US" b="1" dirty="0" err="1" smtClean="0">
                <a:latin typeface="Courier New" pitchFamily="-65" charset="0"/>
              </a:rPr>
              <a:t>sumSquare</a:t>
            </a:r>
            <a:r>
              <a:rPr lang="en-US" b="1" dirty="0" smtClean="0">
                <a:latin typeface="Courier New" pitchFamily="-65" charset="0"/>
              </a:rPr>
              <a:t>(</a:t>
            </a:r>
            <a:r>
              <a:rPr lang="en-US" b="1" dirty="0" err="1" smtClean="0">
                <a:latin typeface="Courier New" pitchFamily="-65" charset="0"/>
              </a:rPr>
              <a:t>int</a:t>
            </a:r>
            <a:r>
              <a:rPr lang="en-US" b="1" dirty="0" smtClean="0">
                <a:latin typeface="Courier New" pitchFamily="-65" charset="0"/>
              </a:rPr>
              <a:t> x, </a:t>
            </a:r>
            <a:r>
              <a:rPr lang="en-US" b="1" dirty="0" err="1" smtClean="0">
                <a:latin typeface="Courier New" pitchFamily="-65" charset="0"/>
              </a:rPr>
              <a:t>int</a:t>
            </a:r>
            <a:r>
              <a:rPr lang="en-US" b="1" dirty="0" smtClean="0">
                <a:latin typeface="Courier New" pitchFamily="-65" charset="0"/>
              </a:rPr>
              <a:t> y) {</a:t>
            </a:r>
            <a:br>
              <a:rPr lang="en-US" b="1" dirty="0" smtClean="0">
                <a:latin typeface="Courier New" pitchFamily="-65" charset="0"/>
              </a:rPr>
            </a:br>
            <a:r>
              <a:rPr lang="en-US" b="1" dirty="0" smtClean="0">
                <a:latin typeface="Courier New" pitchFamily="-65" charset="0"/>
              </a:rPr>
              <a:t>	  return </a:t>
            </a:r>
            <a:r>
              <a:rPr lang="en-US" sz="2800" b="1" dirty="0" err="1" smtClean="0">
                <a:latin typeface="Courier New" pitchFamily="-65" charset="0"/>
              </a:rPr>
              <a:t>mult</a:t>
            </a:r>
            <a:r>
              <a:rPr lang="en-US" b="1" dirty="0" smtClean="0">
                <a:latin typeface="Courier New" pitchFamily="-65" charset="0"/>
              </a:rPr>
              <a:t>(</a:t>
            </a:r>
            <a:r>
              <a:rPr lang="en-US" b="1" dirty="0" err="1" smtClean="0">
                <a:latin typeface="Courier New" pitchFamily="-65" charset="0"/>
              </a:rPr>
              <a:t>x,x</a:t>
            </a:r>
            <a:r>
              <a:rPr lang="en-US" b="1" dirty="0" smtClean="0">
                <a:latin typeface="Courier New" pitchFamily="-65" charset="0"/>
              </a:rPr>
              <a:t>)+ y;</a:t>
            </a:r>
          </a:p>
          <a:p>
            <a:pPr>
              <a:buNone/>
            </a:pPr>
            <a:r>
              <a:rPr lang="en-US" b="1" dirty="0" smtClean="0">
                <a:latin typeface="Courier New" pitchFamily="-65" charset="0"/>
              </a:rPr>
              <a:t>}</a:t>
            </a:r>
          </a:p>
          <a:p>
            <a:r>
              <a:rPr lang="en-US" dirty="0" smtClean="0">
                <a:latin typeface="+mj-lt"/>
              </a:rPr>
              <a:t>Call to </a:t>
            </a:r>
            <a:r>
              <a:rPr lang="en-US" dirty="0" err="1" smtClean="0">
                <a:latin typeface="+mj-lt"/>
              </a:rPr>
              <a:t>mult</a:t>
            </a:r>
            <a:r>
              <a:rPr lang="en-US" dirty="0" smtClean="0">
                <a:latin typeface="+mj-lt"/>
              </a:rPr>
              <a:t> will overwrite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</a:t>
            </a:r>
            <a:r>
              <a:rPr lang="en-US" dirty="0" smtClean="0">
                <a:latin typeface="+mj-lt"/>
              </a:rPr>
              <a:t>, must save </a:t>
            </a:r>
            <a:r>
              <a:rPr lang="en-US" dirty="0" smtClean="0">
                <a:latin typeface="+mj-lt"/>
              </a:rPr>
              <a:t>it.</a:t>
            </a: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Need to reuse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$a1</a:t>
            </a:r>
            <a:r>
              <a:rPr lang="en-US" dirty="0" smtClean="0">
                <a:latin typeface="+mj-lt"/>
                <a:cs typeface="Courier New" pitchFamily="49" charset="0"/>
              </a:rPr>
              <a:t> to pass second argument to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mult</a:t>
            </a:r>
            <a:r>
              <a:rPr lang="en-US" dirty="0" smtClean="0">
                <a:latin typeface="+mj-lt"/>
                <a:cs typeface="Courier New" pitchFamily="49" charset="0"/>
              </a:rPr>
              <a:t>, but need current value 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>
                <a:latin typeface="+mj-lt"/>
                <a:cs typeface="Courier New" pitchFamily="49" charset="0"/>
              </a:rPr>
              <a:t>) later. Must save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$a1</a:t>
            </a:r>
            <a:r>
              <a:rPr lang="en-US" dirty="0" smtClean="0">
                <a:latin typeface="+mj-lt"/>
                <a:cs typeface="Courier New" pitchFamily="49" charset="0"/>
              </a:rPr>
              <a:t>.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To save something to stack, move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$sp</a:t>
            </a:r>
            <a:r>
              <a:rPr lang="en-US" dirty="0" smtClean="0">
                <a:latin typeface="+mj-lt"/>
                <a:cs typeface="Courier New" pitchFamily="49" charset="0"/>
              </a:rPr>
              <a:t> down required amount and fill the space it’s created.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b="1" dirty="0" smtClean="0">
              <a:latin typeface="Courier New" pitchFamily="-65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9EDC3-4B4F-6B47-8686-3F8131EA2C07}" type="datetime1">
              <a:rPr lang="en-US" smtClean="0"/>
              <a:pPr/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Spring 2011 -- Lecture #6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5105400" y="3886200"/>
            <a:ext cx="3657600" cy="2286000"/>
          </a:xfrm>
          <a:prstGeom prst="roundRect">
            <a:avLst>
              <a:gd name="adj" fmla="val 2222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4518" name="Rectangle 6"/>
          <p:cNvSpPr>
            <a:spLocks noChangeArrowheads="1"/>
          </p:cNvSpPr>
          <p:nvPr/>
        </p:nvSpPr>
        <p:spPr bwMode="auto">
          <a:xfrm>
            <a:off x="3198812" y="1136073"/>
            <a:ext cx="594518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lvl="1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int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sumSquare(int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x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int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y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) {</a:t>
            </a:r>
            <a:b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	return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mult(x,x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)+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y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; }</a:t>
            </a:r>
            <a:endParaRPr lang="en-US" sz="2800" b="1" dirty="0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1984519" name="Text Box 7"/>
          <p:cNvSpPr txBox="1">
            <a:spLocks noChangeArrowheads="1"/>
          </p:cNvSpPr>
          <p:nvPr/>
        </p:nvSpPr>
        <p:spPr bwMode="auto">
          <a:xfrm>
            <a:off x="171450" y="2585394"/>
            <a:ext cx="121539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+mj-lt"/>
                <a:cs typeface="Corbel"/>
              </a:rPr>
              <a:t>“push”</a:t>
            </a:r>
          </a:p>
        </p:txBody>
      </p:sp>
      <p:sp>
        <p:nvSpPr>
          <p:cNvPr id="1984520" name="Text Box 8"/>
          <p:cNvSpPr txBox="1">
            <a:spLocks noChangeArrowheads="1"/>
          </p:cNvSpPr>
          <p:nvPr/>
        </p:nvSpPr>
        <p:spPr bwMode="auto">
          <a:xfrm>
            <a:off x="228982" y="4619636"/>
            <a:ext cx="10727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+mj-lt"/>
                <a:cs typeface="Corbel"/>
              </a:rPr>
              <a:t>“pop”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17657" y="-90684"/>
            <a:ext cx="8229600" cy="1143000"/>
          </a:xfrm>
        </p:spPr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sumSquare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1876425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err="1" smtClean="0">
                <a:solidFill>
                  <a:srgbClr val="C00000"/>
                </a:solidFill>
                <a:latin typeface="Courier New" pitchFamily="-65" charset="0"/>
              </a:rPr>
              <a:t>sumSquare</a:t>
            </a:r>
            <a:r>
              <a:rPr lang="en-US" b="1" dirty="0" smtClean="0">
                <a:solidFill>
                  <a:srgbClr val="C00000"/>
                </a:solidFill>
                <a:latin typeface="Courier New" pitchFamily="-65" charset="0"/>
              </a:rPr>
              <a:t>: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Courier New" pitchFamily="-65" charset="0"/>
              </a:rPr>
              <a:t>	</a:t>
            </a:r>
            <a:r>
              <a:rPr lang="en-US" b="1" dirty="0" smtClean="0">
                <a:solidFill>
                  <a:srgbClr val="C00000"/>
                </a:solidFill>
                <a:latin typeface="Courier New" pitchFamily="-65" charset="0"/>
              </a:rPr>
              <a:t>		</a:t>
            </a:r>
            <a:r>
              <a:rPr lang="en-US" b="1" dirty="0" err="1" smtClean="0">
                <a:latin typeface="Courier New" pitchFamily="-65" charset="0"/>
              </a:rPr>
              <a:t>addi</a:t>
            </a:r>
            <a:r>
              <a:rPr lang="en-US" b="1" dirty="0" smtClean="0">
                <a:latin typeface="Courier New" pitchFamily="-65" charset="0"/>
              </a:rPr>
              <a:t> </a:t>
            </a:r>
            <a:r>
              <a:rPr lang="en-US" b="1" dirty="0" smtClean="0">
                <a:latin typeface="Courier New" pitchFamily="-65" charset="0"/>
              </a:rPr>
              <a:t>$sp,$sp,-</a:t>
            </a:r>
            <a:r>
              <a:rPr lang="en-US" b="1" dirty="0" smtClean="0">
                <a:latin typeface="Courier New" pitchFamily="-65" charset="0"/>
              </a:rPr>
              <a:t>8    </a:t>
            </a:r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  <a:latin typeface="Courier New" pitchFamily="-65" charset="0"/>
              </a:rPr>
              <a:t># make space on stack</a:t>
            </a:r>
            <a:endParaRPr lang="en-US" b="1" i="1" dirty="0" smtClean="0">
              <a:solidFill>
                <a:schemeClr val="bg2"/>
              </a:solidFill>
              <a:latin typeface="Courier New" pitchFamily="-65" charset="0"/>
            </a:endParaRPr>
          </a:p>
          <a:p>
            <a:pPr>
              <a:buNone/>
            </a:pPr>
            <a:r>
              <a:rPr lang="en-US" b="1" dirty="0" smtClean="0">
                <a:solidFill>
                  <a:schemeClr val="bg2"/>
                </a:solidFill>
                <a:latin typeface="Courier New" pitchFamily="-65" charset="0"/>
              </a:rPr>
              <a:t>	</a:t>
            </a:r>
            <a:r>
              <a:rPr lang="en-US" b="1" dirty="0" smtClean="0">
                <a:solidFill>
                  <a:schemeClr val="bg2"/>
                </a:solidFill>
                <a:latin typeface="Courier New" pitchFamily="-65" charset="0"/>
              </a:rPr>
              <a:t>		</a:t>
            </a:r>
            <a:r>
              <a:rPr lang="en-US" b="1" dirty="0" smtClean="0">
                <a:latin typeface="Courier New" pitchFamily="-65" charset="0"/>
              </a:rPr>
              <a:t>sw </a:t>
            </a:r>
            <a:r>
              <a:rPr lang="en-US" b="1" dirty="0" smtClean="0">
                <a:latin typeface="Courier New" pitchFamily="-65" charset="0"/>
              </a:rPr>
              <a:t>$</a:t>
            </a:r>
            <a:r>
              <a:rPr lang="en-US" b="1" dirty="0" err="1" smtClean="0">
                <a:latin typeface="Courier New" pitchFamily="-65" charset="0"/>
              </a:rPr>
              <a:t>ra</a:t>
            </a:r>
            <a:r>
              <a:rPr lang="en-US" b="1" dirty="0" smtClean="0">
                <a:latin typeface="Courier New" pitchFamily="-65" charset="0"/>
              </a:rPr>
              <a:t>, 4($sp</a:t>
            </a:r>
            <a:r>
              <a:rPr lang="en-US" b="1" dirty="0" smtClean="0">
                <a:latin typeface="Courier New" pitchFamily="-65" charset="0"/>
              </a:rPr>
              <a:t>)     </a:t>
            </a:r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  <a:latin typeface="Courier New" pitchFamily="-65" charset="0"/>
              </a:rPr>
              <a:t># </a:t>
            </a:r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  <a:latin typeface="Courier New" pitchFamily="-65" charset="0"/>
              </a:rPr>
              <a:t>save ret </a:t>
            </a:r>
            <a:r>
              <a:rPr lang="en-US" b="1" i="1" dirty="0" err="1" smtClean="0">
                <a:solidFill>
                  <a:schemeClr val="bg1">
                    <a:lumMod val="65000"/>
                  </a:schemeClr>
                </a:solidFill>
                <a:latin typeface="Courier New" pitchFamily="-65" charset="0"/>
              </a:rPr>
              <a:t>addr</a:t>
            </a:r>
            <a:endParaRPr lang="en-US" b="1" i="1" dirty="0" smtClean="0">
              <a:latin typeface="Courier New" pitchFamily="-65" charset="0"/>
            </a:endParaRPr>
          </a:p>
          <a:p>
            <a:pPr>
              <a:buNone/>
            </a:pPr>
            <a:r>
              <a:rPr lang="en-US" b="1" i="1" dirty="0" smtClean="0">
                <a:latin typeface="Courier New" pitchFamily="-65" charset="0"/>
              </a:rPr>
              <a:t>	</a:t>
            </a:r>
            <a:r>
              <a:rPr lang="en-US" b="1" i="1" dirty="0" smtClean="0">
                <a:latin typeface="Courier New" pitchFamily="-65" charset="0"/>
              </a:rPr>
              <a:t>		</a:t>
            </a:r>
            <a:r>
              <a:rPr lang="en-US" b="1" dirty="0" smtClean="0">
                <a:latin typeface="Courier New" pitchFamily="-65" charset="0"/>
              </a:rPr>
              <a:t>sw </a:t>
            </a:r>
            <a:r>
              <a:rPr lang="en-US" b="1" dirty="0" smtClean="0">
                <a:latin typeface="Courier New" pitchFamily="-65" charset="0"/>
              </a:rPr>
              <a:t>$a1, 0($sp</a:t>
            </a:r>
            <a:r>
              <a:rPr lang="en-US" b="1" dirty="0" smtClean="0">
                <a:latin typeface="Courier New" pitchFamily="-65" charset="0"/>
              </a:rPr>
              <a:t>)     </a:t>
            </a:r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  <a:latin typeface="Courier New" pitchFamily="-65" charset="0"/>
              </a:rPr>
              <a:t># </a:t>
            </a:r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  <a:latin typeface="Courier New" pitchFamily="-65" charset="0"/>
              </a:rPr>
              <a:t>save </a:t>
            </a:r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  <a:latin typeface="Courier New" pitchFamily="-65" charset="0"/>
              </a:rPr>
              <a:t>y</a:t>
            </a:r>
            <a:endParaRPr lang="en-US" b="1" i="1" dirty="0" smtClean="0">
              <a:solidFill>
                <a:schemeClr val="bg2"/>
              </a:solidFill>
              <a:latin typeface="Courier New" pitchFamily="-65" charset="0"/>
            </a:endParaRPr>
          </a:p>
          <a:p>
            <a:pPr>
              <a:buNone/>
            </a:pPr>
            <a:r>
              <a:rPr lang="en-US" b="1" i="1" dirty="0" smtClean="0">
                <a:solidFill>
                  <a:schemeClr val="bg2"/>
                </a:solidFill>
                <a:latin typeface="Courier New" pitchFamily="-65" charset="0"/>
              </a:rPr>
              <a:t>	</a:t>
            </a:r>
            <a:r>
              <a:rPr lang="en-US" b="1" i="1" dirty="0" smtClean="0">
                <a:solidFill>
                  <a:schemeClr val="bg2"/>
                </a:solidFill>
                <a:latin typeface="Courier New" pitchFamily="-65" charset="0"/>
              </a:rPr>
              <a:t>		</a:t>
            </a:r>
            <a:r>
              <a:rPr lang="en-US" b="1" dirty="0" smtClean="0">
                <a:latin typeface="Courier New" pitchFamily="-65" charset="0"/>
              </a:rPr>
              <a:t>add</a:t>
            </a:r>
            <a:r>
              <a:rPr lang="en-US" b="1" i="1" dirty="0" smtClean="0">
                <a:latin typeface="Courier New" pitchFamily="-65" charset="0"/>
              </a:rPr>
              <a:t> </a:t>
            </a:r>
            <a:r>
              <a:rPr lang="en-US" b="1" dirty="0" smtClean="0">
                <a:latin typeface="Courier New" pitchFamily="-65" charset="0"/>
              </a:rPr>
              <a:t>$a1,$a0,$zero </a:t>
            </a:r>
            <a:r>
              <a:rPr lang="en-US" b="1" dirty="0" smtClean="0">
                <a:latin typeface="Courier New" pitchFamily="-65" charset="0"/>
              </a:rPr>
              <a:t> </a:t>
            </a:r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  <a:latin typeface="Courier New" pitchFamily="-65" charset="0"/>
              </a:rPr>
              <a:t># set 2</a:t>
            </a:r>
            <a:r>
              <a:rPr lang="en-US" b="1" i="1" baseline="30000" dirty="0" smtClean="0">
                <a:solidFill>
                  <a:schemeClr val="bg1">
                    <a:lumMod val="65000"/>
                  </a:schemeClr>
                </a:solidFill>
                <a:latin typeface="Courier New" pitchFamily="-65" charset="0"/>
              </a:rPr>
              <a:t>nd</a:t>
            </a:r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  <a:latin typeface="Courier New" pitchFamily="-65" charset="0"/>
              </a:rPr>
              <a:t> </a:t>
            </a:r>
            <a:r>
              <a:rPr lang="en-US" b="1" i="1" dirty="0" err="1" smtClean="0">
                <a:solidFill>
                  <a:schemeClr val="bg1">
                    <a:lumMod val="65000"/>
                  </a:schemeClr>
                </a:solidFill>
                <a:latin typeface="Courier New" pitchFamily="-65" charset="0"/>
              </a:rPr>
              <a:t>mult</a:t>
            </a:r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  <a:latin typeface="Courier New" pitchFamily="-65" charset="0"/>
              </a:rPr>
              <a:t> </a:t>
            </a:r>
            <a:r>
              <a:rPr lang="en-US" b="1" i="1" dirty="0" err="1" smtClean="0">
                <a:solidFill>
                  <a:schemeClr val="bg1">
                    <a:lumMod val="65000"/>
                  </a:schemeClr>
                </a:solidFill>
                <a:latin typeface="Courier New" pitchFamily="-65" charset="0"/>
              </a:rPr>
              <a:t>arg</a:t>
            </a:r>
            <a:endParaRPr lang="en-US" b="1" dirty="0" smtClean="0">
              <a:latin typeface="Courier New" pitchFamily="-65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-65" charset="0"/>
              </a:rPr>
              <a:t>	</a:t>
            </a:r>
            <a:r>
              <a:rPr lang="en-US" b="1" dirty="0" smtClean="0">
                <a:latin typeface="Courier New" pitchFamily="-65" charset="0"/>
              </a:rPr>
              <a:t>		</a:t>
            </a:r>
            <a:r>
              <a:rPr lang="en-US" b="1" dirty="0" err="1" smtClean="0">
                <a:latin typeface="Courier New" pitchFamily="-65" charset="0"/>
              </a:rPr>
              <a:t>jal</a:t>
            </a:r>
            <a:r>
              <a:rPr lang="en-US" b="1" dirty="0" smtClean="0">
                <a:latin typeface="Courier New" pitchFamily="-65" charset="0"/>
              </a:rPr>
              <a:t> </a:t>
            </a:r>
            <a:r>
              <a:rPr lang="en-US" b="1" dirty="0" err="1" smtClean="0">
                <a:latin typeface="Courier New" pitchFamily="-65" charset="0"/>
              </a:rPr>
              <a:t>mult</a:t>
            </a:r>
            <a:r>
              <a:rPr lang="en-US" b="1" dirty="0" smtClean="0">
                <a:latin typeface="Courier New" pitchFamily="-65" charset="0"/>
              </a:rPr>
              <a:t>           </a:t>
            </a:r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  <a:latin typeface="Courier New" pitchFamily="-65" charset="0"/>
              </a:rPr>
              <a:t># </a:t>
            </a:r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  <a:latin typeface="Courier New" pitchFamily="-65" charset="0"/>
              </a:rPr>
              <a:t>call </a:t>
            </a:r>
            <a:r>
              <a:rPr lang="en-US" b="1" i="1" dirty="0" err="1" smtClean="0">
                <a:solidFill>
                  <a:schemeClr val="bg1">
                    <a:lumMod val="65000"/>
                  </a:schemeClr>
                </a:solidFill>
                <a:latin typeface="Courier New" pitchFamily="-65" charset="0"/>
              </a:rPr>
              <a:t>mult</a:t>
            </a:r>
            <a:endParaRPr lang="en-US" b="1" i="1" dirty="0" smtClean="0">
              <a:solidFill>
                <a:schemeClr val="bg2"/>
              </a:solidFill>
              <a:latin typeface="Courier New" pitchFamily="-65" charset="0"/>
            </a:endParaRPr>
          </a:p>
          <a:p>
            <a:pPr>
              <a:buNone/>
            </a:pPr>
            <a:r>
              <a:rPr lang="en-US" b="1" i="1" dirty="0" smtClean="0">
                <a:solidFill>
                  <a:schemeClr val="bg2"/>
                </a:solidFill>
                <a:latin typeface="Courier New" pitchFamily="-65" charset="0"/>
              </a:rPr>
              <a:t>	</a:t>
            </a:r>
            <a:r>
              <a:rPr lang="en-US" b="1" i="1" dirty="0" smtClean="0">
                <a:solidFill>
                  <a:schemeClr val="bg2"/>
                </a:solidFill>
                <a:latin typeface="Courier New" pitchFamily="-65" charset="0"/>
              </a:rPr>
              <a:t>		</a:t>
            </a:r>
            <a:r>
              <a:rPr lang="en-US" b="1" dirty="0" smtClean="0">
                <a:latin typeface="Courier New" pitchFamily="-65" charset="0"/>
              </a:rPr>
              <a:t>lw </a:t>
            </a:r>
            <a:r>
              <a:rPr lang="en-US" b="1" dirty="0" smtClean="0">
                <a:latin typeface="Courier New" pitchFamily="-65" charset="0"/>
              </a:rPr>
              <a:t>$a1, 0($sp</a:t>
            </a:r>
            <a:r>
              <a:rPr lang="en-US" b="1" dirty="0" smtClean="0">
                <a:latin typeface="Courier New" pitchFamily="-65" charset="0"/>
              </a:rPr>
              <a:t>)     </a:t>
            </a:r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  <a:latin typeface="Courier New" pitchFamily="-65" charset="0"/>
              </a:rPr>
              <a:t># </a:t>
            </a:r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  <a:latin typeface="Courier New" pitchFamily="-65" charset="0"/>
              </a:rPr>
              <a:t>restore </a:t>
            </a:r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  <a:latin typeface="Courier New" pitchFamily="-65" charset="0"/>
              </a:rPr>
              <a:t>y</a:t>
            </a:r>
            <a:r>
              <a:rPr lang="en-US" b="1" i="1" dirty="0" smtClean="0">
                <a:latin typeface="Courier New" pitchFamily="-65" charset="0"/>
              </a:rPr>
              <a:t>	</a:t>
            </a:r>
          </a:p>
          <a:p>
            <a:pPr>
              <a:buNone/>
            </a:pPr>
            <a:r>
              <a:rPr lang="en-US" b="1" i="1" dirty="0" smtClean="0">
                <a:latin typeface="Courier New" pitchFamily="-65" charset="0"/>
              </a:rPr>
              <a:t>	</a:t>
            </a:r>
            <a:r>
              <a:rPr lang="en-US" b="1" i="1" dirty="0" smtClean="0">
                <a:latin typeface="Courier New" pitchFamily="-65" charset="0"/>
              </a:rPr>
              <a:t>		</a:t>
            </a:r>
            <a:r>
              <a:rPr lang="en-US" b="1" dirty="0" smtClean="0">
                <a:latin typeface="Courier New" pitchFamily="-65" charset="0"/>
              </a:rPr>
              <a:t>add </a:t>
            </a:r>
            <a:r>
              <a:rPr lang="en-US" b="1" dirty="0" smtClean="0">
                <a:latin typeface="Courier New" pitchFamily="-65" charset="0"/>
              </a:rPr>
              <a:t>$v0,$v0,$</a:t>
            </a:r>
            <a:r>
              <a:rPr lang="en-US" b="1" dirty="0" smtClean="0">
                <a:latin typeface="Courier New" pitchFamily="-65" charset="0"/>
              </a:rPr>
              <a:t>a1</a:t>
            </a:r>
            <a:r>
              <a:rPr lang="en-US" b="1" i="1" dirty="0" smtClean="0">
                <a:latin typeface="Courier New" pitchFamily="-65" charset="0"/>
              </a:rPr>
              <a:t>    </a:t>
            </a:r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  <a:latin typeface="Courier New" pitchFamily="-65" charset="0"/>
              </a:rPr>
              <a:t># ret </a:t>
            </a:r>
            <a:r>
              <a:rPr lang="en-US" b="1" i="1" dirty="0" err="1" smtClean="0">
                <a:solidFill>
                  <a:schemeClr val="bg1">
                    <a:lumMod val="65000"/>
                  </a:schemeClr>
                </a:solidFill>
                <a:latin typeface="Courier New" pitchFamily="-65" charset="0"/>
              </a:rPr>
              <a:t>val</a:t>
            </a:r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  <a:latin typeface="Courier New" pitchFamily="-65" charset="0"/>
              </a:rPr>
              <a:t> = </a:t>
            </a:r>
            <a:r>
              <a:rPr lang="en-US" b="1" i="1" dirty="0" err="1" smtClean="0">
                <a:solidFill>
                  <a:schemeClr val="bg1">
                    <a:lumMod val="65000"/>
                  </a:schemeClr>
                </a:solidFill>
                <a:latin typeface="Courier New" pitchFamily="-65" charset="0"/>
              </a:rPr>
              <a:t>mult</a:t>
            </a:r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  <a:latin typeface="Courier New" pitchFamily="-65" charset="0"/>
              </a:rPr>
              <a:t>(</a:t>
            </a:r>
            <a:r>
              <a:rPr lang="en-US" b="1" i="1" dirty="0" err="1" smtClean="0">
                <a:solidFill>
                  <a:schemeClr val="bg1">
                    <a:lumMod val="65000"/>
                  </a:schemeClr>
                </a:solidFill>
                <a:latin typeface="Courier New" pitchFamily="-65" charset="0"/>
              </a:rPr>
              <a:t>x,x</a:t>
            </a:r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  <a:latin typeface="Courier New" pitchFamily="-65" charset="0"/>
              </a:rPr>
              <a:t>)+y</a:t>
            </a:r>
            <a:endParaRPr lang="en-US" b="1" i="1" dirty="0" smtClean="0">
              <a:latin typeface="Courier New" pitchFamily="-65" charset="0"/>
            </a:endParaRPr>
          </a:p>
          <a:p>
            <a:pPr>
              <a:buNone/>
            </a:pPr>
            <a:r>
              <a:rPr lang="en-US" b="1" i="1" dirty="0" smtClean="0">
                <a:latin typeface="Courier New" pitchFamily="-65" charset="0"/>
              </a:rPr>
              <a:t>			</a:t>
            </a:r>
            <a:r>
              <a:rPr lang="en-US" b="1" dirty="0" smtClean="0">
                <a:latin typeface="Courier New" pitchFamily="-65" charset="0"/>
              </a:rPr>
              <a:t>lw </a:t>
            </a:r>
            <a:r>
              <a:rPr lang="en-US" b="1" dirty="0" smtClean="0">
                <a:latin typeface="Courier New" pitchFamily="-65" charset="0"/>
              </a:rPr>
              <a:t>$</a:t>
            </a:r>
            <a:r>
              <a:rPr lang="en-US" b="1" dirty="0" err="1" smtClean="0">
                <a:latin typeface="Courier New" pitchFamily="-65" charset="0"/>
              </a:rPr>
              <a:t>ra</a:t>
            </a:r>
            <a:r>
              <a:rPr lang="en-US" b="1" dirty="0" smtClean="0">
                <a:latin typeface="Courier New" pitchFamily="-65" charset="0"/>
              </a:rPr>
              <a:t>, 4($</a:t>
            </a:r>
            <a:r>
              <a:rPr lang="en-US" b="1" dirty="0" smtClean="0">
                <a:latin typeface="Courier New" pitchFamily="-65" charset="0"/>
              </a:rPr>
              <a:t>sp)     </a:t>
            </a:r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  <a:latin typeface="Courier New" pitchFamily="-65" charset="0"/>
              </a:rPr>
              <a:t># </a:t>
            </a:r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  <a:latin typeface="Courier New" pitchFamily="-65" charset="0"/>
              </a:rPr>
              <a:t>get ret </a:t>
            </a:r>
            <a:r>
              <a:rPr lang="en-US" b="1" i="1" dirty="0" err="1" smtClean="0">
                <a:solidFill>
                  <a:schemeClr val="bg1">
                    <a:lumMod val="65000"/>
                  </a:schemeClr>
                </a:solidFill>
                <a:latin typeface="Courier New" pitchFamily="-65" charset="0"/>
              </a:rPr>
              <a:t>addr</a:t>
            </a:r>
            <a:endParaRPr lang="en-US" b="1" i="1" dirty="0" smtClean="0">
              <a:latin typeface="Courier New" pitchFamily="-65" charset="0"/>
            </a:endParaRPr>
          </a:p>
          <a:p>
            <a:pPr>
              <a:buNone/>
            </a:pPr>
            <a:r>
              <a:rPr lang="en-US" b="1" i="1" dirty="0" smtClean="0">
                <a:latin typeface="Courier New" pitchFamily="-65" charset="0"/>
              </a:rPr>
              <a:t>	</a:t>
            </a:r>
            <a:r>
              <a:rPr lang="en-US" b="1" i="1" dirty="0" smtClean="0">
                <a:latin typeface="Courier New" pitchFamily="-65" charset="0"/>
              </a:rPr>
              <a:t>		</a:t>
            </a:r>
            <a:r>
              <a:rPr lang="en-US" b="1" dirty="0" err="1" smtClean="0">
                <a:latin typeface="Courier New" pitchFamily="-65" charset="0"/>
              </a:rPr>
              <a:t>addi</a:t>
            </a:r>
            <a:r>
              <a:rPr lang="en-US" b="1" dirty="0" smtClean="0">
                <a:latin typeface="Courier New" pitchFamily="-65" charset="0"/>
              </a:rPr>
              <a:t> </a:t>
            </a:r>
            <a:r>
              <a:rPr lang="en-US" b="1" dirty="0" smtClean="0">
                <a:latin typeface="Courier New" pitchFamily="-65" charset="0"/>
              </a:rPr>
              <a:t>$sp,$</a:t>
            </a:r>
            <a:r>
              <a:rPr lang="en-US" b="1" dirty="0" smtClean="0">
                <a:latin typeface="Courier New" pitchFamily="-65" charset="0"/>
              </a:rPr>
              <a:t>sp,8     </a:t>
            </a:r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  <a:latin typeface="Courier New" pitchFamily="-65" charset="0"/>
              </a:rPr>
              <a:t># </a:t>
            </a:r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  <a:latin typeface="Courier New" pitchFamily="-65" charset="0"/>
              </a:rPr>
              <a:t>restore </a:t>
            </a:r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  <a:latin typeface="Courier New" pitchFamily="-65" charset="0"/>
              </a:rPr>
              <a:t>stack</a:t>
            </a:r>
            <a:endParaRPr lang="en-US" b="1" i="1" dirty="0" smtClean="0">
              <a:latin typeface="Courier New" pitchFamily="-65" charset="0"/>
            </a:endParaRPr>
          </a:p>
          <a:p>
            <a:pPr>
              <a:buNone/>
            </a:pPr>
            <a:r>
              <a:rPr lang="en-US" b="1" i="1" dirty="0" smtClean="0">
                <a:latin typeface="Courier New" pitchFamily="-65" charset="0"/>
              </a:rPr>
              <a:t>	</a:t>
            </a:r>
            <a:r>
              <a:rPr lang="en-US" b="1" i="1" dirty="0" smtClean="0">
                <a:latin typeface="Courier New" pitchFamily="-65" charset="0"/>
              </a:rPr>
              <a:t>		</a:t>
            </a:r>
            <a:r>
              <a:rPr lang="en-US" b="1" dirty="0" err="1" smtClean="0">
                <a:latin typeface="Courier New" pitchFamily="-65" charset="0"/>
              </a:rPr>
              <a:t>jr</a:t>
            </a:r>
            <a:r>
              <a:rPr lang="en-US" b="1" dirty="0" smtClean="0">
                <a:latin typeface="Courier New" pitchFamily="-65" charset="0"/>
              </a:rPr>
              <a:t> </a:t>
            </a:r>
            <a:r>
              <a:rPr lang="en-US" b="1" dirty="0" smtClean="0">
                <a:latin typeface="Courier New" pitchFamily="-65" charset="0"/>
              </a:rPr>
              <a:t>$</a:t>
            </a:r>
            <a:r>
              <a:rPr lang="en-US" b="1" dirty="0" err="1" smtClean="0">
                <a:latin typeface="Courier New" pitchFamily="-65" charset="0"/>
              </a:rPr>
              <a:t>ra</a:t>
            </a:r>
            <a:endParaRPr lang="en-US" b="1" dirty="0" smtClean="0">
              <a:latin typeface="Courier New" pitchFamily="-65" charset="0"/>
            </a:endParaRPr>
          </a:p>
          <a:p>
            <a:pPr>
              <a:buNone/>
            </a:pPr>
            <a:r>
              <a:rPr lang="en-US" b="1" dirty="0" err="1" smtClean="0">
                <a:solidFill>
                  <a:srgbClr val="C00000"/>
                </a:solidFill>
                <a:latin typeface="Courier New" pitchFamily="-65" charset="0"/>
              </a:rPr>
              <a:t>mult</a:t>
            </a:r>
            <a:r>
              <a:rPr lang="en-US" b="1" dirty="0" smtClean="0">
                <a:solidFill>
                  <a:srgbClr val="C00000"/>
                </a:solidFill>
                <a:latin typeface="Courier New" pitchFamily="-65" charset="0"/>
              </a:rPr>
              <a:t>: ...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4519" grpId="0"/>
      <p:bldP spid="198452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4425" y="1381125"/>
            <a:ext cx="7620000" cy="4972050"/>
          </a:xfrm>
        </p:spPr>
        <p:txBody>
          <a:bodyPr>
            <a:normAutofit/>
          </a:bodyPr>
          <a:lstStyle/>
          <a:p>
            <a:pPr marL="0" indent="0">
              <a:buFont typeface="Times" pitchFamily="-65" charset="0"/>
              <a:buNone/>
              <a:tabLst>
                <a:tab pos="742950" algn="l"/>
              </a:tabLst>
            </a:pPr>
            <a:endParaRPr lang="en-US" dirty="0">
              <a:latin typeface="Courier New" pitchFamily="-65" charset="0"/>
            </a:endParaRPr>
          </a:p>
          <a:p>
            <a:pPr marL="0" indent="0">
              <a:lnSpc>
                <a:spcPct val="85000"/>
              </a:lnSpc>
              <a:buFont typeface="Times" pitchFamily="-65" charset="0"/>
              <a:buNone/>
              <a:tabLst>
                <a:tab pos="742950" algn="l"/>
              </a:tabLst>
            </a:pPr>
            <a:r>
              <a:rPr lang="en-US" sz="2400" b="1" dirty="0" err="1" smtClean="0">
                <a:latin typeface="Courier New" pitchFamily="-65" charset="0"/>
              </a:rPr>
              <a:t>func_label</a:t>
            </a:r>
            <a:r>
              <a:rPr lang="en-US" sz="2400" b="1" dirty="0" smtClean="0">
                <a:latin typeface="Courier New" pitchFamily="-65" charset="0"/>
              </a:rPr>
              <a:t>:</a:t>
            </a:r>
            <a:r>
              <a:rPr lang="en-US" sz="2400" b="1" dirty="0" smtClean="0"/>
              <a:t> </a:t>
            </a:r>
            <a:r>
              <a:rPr lang="en-US" sz="2400" b="1" dirty="0">
                <a:latin typeface="Courier New" pitchFamily="-65" charset="0"/>
              </a:rPr>
              <a:t/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 err="1">
                <a:latin typeface="Courier New" pitchFamily="-65" charset="0"/>
              </a:rPr>
              <a:t>addi</a:t>
            </a:r>
            <a:r>
              <a:rPr lang="en-US" sz="2400" b="1" dirty="0">
                <a:latin typeface="Courier New" pitchFamily="-65" charset="0"/>
              </a:rPr>
              <a:t> $</a:t>
            </a:r>
            <a:r>
              <a:rPr lang="en-US" sz="2400" b="1" dirty="0" err="1">
                <a:latin typeface="Courier New" pitchFamily="-65" charset="0"/>
              </a:rPr>
              <a:t>sp,$sp</a:t>
            </a:r>
            <a:r>
              <a:rPr lang="en-US" sz="2400" b="1" dirty="0">
                <a:latin typeface="Courier New" pitchFamily="-65" charset="0"/>
              </a:rPr>
              <a:t>, -</a:t>
            </a:r>
            <a:r>
              <a:rPr lang="en-US" sz="2400" b="1" dirty="0" err="1">
                <a:latin typeface="Courier New" pitchFamily="-65" charset="0"/>
              </a:rPr>
              <a:t>framesize</a:t>
            </a:r>
            <a:r>
              <a:rPr lang="en-US" sz="2400" b="1" dirty="0">
                <a:latin typeface="Courier New" pitchFamily="-65" charset="0"/>
              </a:rPr>
              <a:t/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>
                <a:latin typeface="Courier New" pitchFamily="-65" charset="0"/>
              </a:rPr>
              <a:t>sw $</a:t>
            </a:r>
            <a:r>
              <a:rPr lang="en-US" sz="2400" b="1" dirty="0" err="1">
                <a:latin typeface="Courier New" pitchFamily="-65" charset="0"/>
              </a:rPr>
              <a:t>ra</a:t>
            </a:r>
            <a:r>
              <a:rPr lang="en-US" sz="2400" b="1" dirty="0">
                <a:latin typeface="Courier New" pitchFamily="-65" charset="0"/>
              </a:rPr>
              <a:t>, framesize-4($sp) </a:t>
            </a:r>
            <a:r>
              <a:rPr lang="en-US" sz="2400" b="1" i="1" dirty="0">
                <a:latin typeface="Courier New" pitchFamily="-65" charset="0"/>
              </a:rPr>
              <a:t/>
            </a:r>
            <a:br>
              <a:rPr lang="en-US" sz="2400" b="1" i="1" dirty="0">
                <a:latin typeface="Courier New" pitchFamily="-65" charset="0"/>
              </a:rPr>
            </a:br>
            <a:r>
              <a:rPr lang="en-US" sz="2400" b="1" dirty="0">
                <a:solidFill>
                  <a:schemeClr val="accent1"/>
                </a:solidFill>
                <a:latin typeface="Courier New" pitchFamily="-65" charset="0"/>
              </a:rPr>
              <a:t>save other </a:t>
            </a:r>
            <a:r>
              <a:rPr lang="en-US" sz="2400" b="1" dirty="0" err="1">
                <a:solidFill>
                  <a:schemeClr val="accent1"/>
                </a:solidFill>
                <a:latin typeface="Courier New" pitchFamily="-65" charset="0"/>
              </a:rPr>
              <a:t>regs</a:t>
            </a:r>
            <a:r>
              <a:rPr lang="en-US" sz="2400" b="1" dirty="0">
                <a:solidFill>
                  <a:schemeClr val="accent1"/>
                </a:solidFill>
                <a:latin typeface="Courier New" pitchFamily="-65" charset="0"/>
              </a:rPr>
              <a:t> if need be</a:t>
            </a:r>
            <a:r>
              <a:rPr lang="en-US" sz="2400" b="1" i="1" dirty="0">
                <a:latin typeface="Courier New" pitchFamily="-65" charset="0"/>
              </a:rPr>
              <a:t>		</a:t>
            </a:r>
            <a:r>
              <a:rPr lang="en-US" sz="2400" i="1" dirty="0">
                <a:latin typeface="Courier New" pitchFamily="-65" charset="0"/>
              </a:rPr>
              <a:t> </a:t>
            </a:r>
            <a:r>
              <a:rPr lang="en-US" sz="2400" i="1" dirty="0" smtClean="0">
                <a:latin typeface="Courier New" pitchFamily="-65" charset="0"/>
              </a:rPr>
              <a:t> </a:t>
            </a:r>
          </a:p>
          <a:p>
            <a:pPr marL="0" indent="0">
              <a:lnSpc>
                <a:spcPct val="85000"/>
              </a:lnSpc>
              <a:buFont typeface="Times" pitchFamily="-65" charset="0"/>
              <a:buNone/>
              <a:tabLst>
                <a:tab pos="742950" algn="l"/>
              </a:tabLst>
            </a:pPr>
            <a:endParaRPr lang="en-US" sz="2400" i="1" dirty="0" smtClean="0">
              <a:latin typeface="Courier New" pitchFamily="-65" charset="0"/>
            </a:endParaRPr>
          </a:p>
          <a:p>
            <a:pPr marL="0" indent="0">
              <a:lnSpc>
                <a:spcPct val="85000"/>
              </a:lnSpc>
              <a:buFont typeface="Times" pitchFamily="-65" charset="0"/>
              <a:buNone/>
              <a:tabLst>
                <a:tab pos="742950" algn="l"/>
              </a:tabLst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smtClean="0">
                <a:latin typeface="Courier New" pitchFamily="-65" charset="0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Courier New" pitchFamily="-65" charset="0"/>
              </a:rPr>
              <a:t>.</a:t>
            </a: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.. </a:t>
            </a:r>
            <a:r>
              <a:rPr lang="en-US" sz="2400" dirty="0">
                <a:latin typeface="Courier New" pitchFamily="-65" charset="0"/>
              </a:rPr>
              <a:t>  </a:t>
            </a:r>
            <a:endParaRPr lang="en-US" sz="2400" dirty="0" smtClean="0">
              <a:latin typeface="Courier New" pitchFamily="-65" charset="0"/>
            </a:endParaRPr>
          </a:p>
          <a:p>
            <a:pPr marL="0" indent="0">
              <a:lnSpc>
                <a:spcPct val="85000"/>
              </a:lnSpc>
              <a:buFont typeface="Times" pitchFamily="-65" charset="0"/>
              <a:buNone/>
              <a:tabLst>
                <a:tab pos="742950" algn="l"/>
              </a:tabLst>
            </a:pPr>
            <a:endParaRPr lang="en-US" sz="2400" dirty="0" smtClean="0">
              <a:latin typeface="Courier New" pitchFamily="-65" charset="0"/>
            </a:endParaRPr>
          </a:p>
          <a:p>
            <a:pPr marL="0" indent="0">
              <a:lnSpc>
                <a:spcPct val="85000"/>
              </a:lnSpc>
              <a:buFont typeface="Times" pitchFamily="-65" charset="0"/>
              <a:buNone/>
              <a:tabLst>
                <a:tab pos="742950" algn="l"/>
              </a:tabLst>
            </a:pPr>
            <a:endParaRPr lang="en-US" sz="2400" dirty="0" smtClean="0">
              <a:latin typeface="Courier New" pitchFamily="-65" charset="0"/>
            </a:endParaRPr>
          </a:p>
          <a:p>
            <a:pPr marL="0" indent="0">
              <a:lnSpc>
                <a:spcPct val="85000"/>
              </a:lnSpc>
              <a:buFont typeface="Times" pitchFamily="-65" charset="0"/>
              <a:buNone/>
              <a:tabLst>
                <a:tab pos="742950" algn="l"/>
              </a:tabLst>
            </a:pPr>
            <a:r>
              <a:rPr lang="en-US" sz="2400" b="1" dirty="0">
                <a:solidFill>
                  <a:schemeClr val="accent1"/>
                </a:solidFill>
                <a:latin typeface="Courier New" pitchFamily="-65" charset="0"/>
              </a:rPr>
              <a:t>restore other </a:t>
            </a:r>
            <a:r>
              <a:rPr lang="en-US" sz="2400" b="1" dirty="0" err="1">
                <a:solidFill>
                  <a:schemeClr val="accent1"/>
                </a:solidFill>
                <a:latin typeface="Courier New" pitchFamily="-65" charset="0"/>
              </a:rPr>
              <a:t>regs</a:t>
            </a:r>
            <a:r>
              <a:rPr lang="en-US" sz="2400" b="1" dirty="0">
                <a:solidFill>
                  <a:schemeClr val="accent1"/>
                </a:solidFill>
                <a:latin typeface="Courier New" pitchFamily="-65" charset="0"/>
              </a:rPr>
              <a:t> if need be</a:t>
            </a:r>
            <a:r>
              <a:rPr lang="en-US" sz="2400" b="1" dirty="0">
                <a:solidFill>
                  <a:srgbClr val="C00000"/>
                </a:solidFill>
                <a:latin typeface="Courier New" pitchFamily="-65" charset="0"/>
              </a:rPr>
              <a:t/>
            </a:r>
            <a:br>
              <a:rPr lang="en-US" sz="2400" b="1" dirty="0">
                <a:solidFill>
                  <a:srgbClr val="C00000"/>
                </a:solidFill>
                <a:latin typeface="Courier New" pitchFamily="-65" charset="0"/>
              </a:rPr>
            </a:br>
            <a:r>
              <a:rPr lang="en-US" sz="2400" b="1" dirty="0">
                <a:latin typeface="Courier New" pitchFamily="-65" charset="0"/>
              </a:rPr>
              <a:t>lw $</a:t>
            </a:r>
            <a:r>
              <a:rPr lang="en-US" sz="2400" b="1" dirty="0" err="1">
                <a:latin typeface="Courier New" pitchFamily="-65" charset="0"/>
              </a:rPr>
              <a:t>ra</a:t>
            </a:r>
            <a:r>
              <a:rPr lang="en-US" sz="2400" b="1" dirty="0">
                <a:latin typeface="Courier New" pitchFamily="-65" charset="0"/>
              </a:rPr>
              <a:t>, framesize-4($sp) </a:t>
            </a:r>
            <a:endParaRPr lang="en-US" sz="2400" b="1" dirty="0" smtClean="0">
              <a:latin typeface="Courier New" pitchFamily="-65" charset="0"/>
            </a:endParaRPr>
          </a:p>
          <a:p>
            <a:pPr marL="0" indent="0">
              <a:lnSpc>
                <a:spcPct val="85000"/>
              </a:lnSpc>
              <a:buFont typeface="Times" pitchFamily="-65" charset="0"/>
              <a:buNone/>
              <a:tabLst>
                <a:tab pos="742950" algn="l"/>
              </a:tabLst>
            </a:pPr>
            <a:r>
              <a:rPr lang="en-US" sz="2400" b="1" dirty="0" err="1" smtClean="0">
                <a:latin typeface="Courier New" pitchFamily="-65" charset="0"/>
              </a:rPr>
              <a:t>addi</a:t>
            </a:r>
            <a:r>
              <a:rPr lang="en-US" sz="2400" b="1" dirty="0" smtClean="0">
                <a:latin typeface="Courier New" pitchFamily="-65" charset="0"/>
              </a:rPr>
              <a:t> </a:t>
            </a:r>
            <a:r>
              <a:rPr lang="en-US" sz="2400" b="1" dirty="0">
                <a:latin typeface="Courier New" pitchFamily="-65" charset="0"/>
              </a:rPr>
              <a:t>$</a:t>
            </a:r>
            <a:r>
              <a:rPr lang="en-US" sz="2400" b="1" dirty="0" err="1">
                <a:latin typeface="Courier New" pitchFamily="-65" charset="0"/>
              </a:rPr>
              <a:t>sp,$sp</a:t>
            </a:r>
            <a:r>
              <a:rPr lang="en-US" sz="2400" b="1" dirty="0">
                <a:latin typeface="Courier New" pitchFamily="-65" charset="0"/>
              </a:rPr>
              <a:t>, </a:t>
            </a:r>
            <a:r>
              <a:rPr lang="en-US" sz="2400" b="1" dirty="0" err="1">
                <a:latin typeface="Courier New" pitchFamily="-65" charset="0"/>
              </a:rPr>
              <a:t>framesize</a:t>
            </a:r>
            <a:r>
              <a:rPr lang="en-US" sz="2400" b="1" dirty="0">
                <a:latin typeface="Courier New" pitchFamily="-65" charset="0"/>
              </a:rPr>
              <a:t> </a:t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 err="1">
                <a:latin typeface="Courier New" pitchFamily="-65" charset="0"/>
              </a:rPr>
              <a:t>jr</a:t>
            </a:r>
            <a:r>
              <a:rPr lang="en-US" sz="2400" b="1" dirty="0">
                <a:latin typeface="Courier New" pitchFamily="-65" charset="0"/>
              </a:rPr>
              <a:t> $</a:t>
            </a:r>
            <a:r>
              <a:rPr lang="en-US" sz="2400" b="1" dirty="0" err="1">
                <a:latin typeface="Courier New" pitchFamily="-65" charset="0"/>
              </a:rPr>
              <a:t>ra</a:t>
            </a:r>
            <a:endParaRPr lang="en-US" sz="2400" b="1" dirty="0">
              <a:latin typeface="Courier New" pitchFamily="-65" charset="0"/>
            </a:endParaRPr>
          </a:p>
        </p:txBody>
      </p:sp>
      <p:sp>
        <p:nvSpPr>
          <p:cNvPr id="1990660" name="Text Box 4"/>
          <p:cNvSpPr txBox="1">
            <a:spLocks noChangeArrowheads="1"/>
          </p:cNvSpPr>
          <p:nvPr/>
        </p:nvSpPr>
        <p:spPr bwMode="auto">
          <a:xfrm>
            <a:off x="638175" y="4200525"/>
            <a:ext cx="146694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i="1" dirty="0">
                <a:solidFill>
                  <a:srgbClr val="C00000"/>
                </a:solidFill>
                <a:latin typeface="+mj-lt"/>
                <a:cs typeface="Corbel"/>
              </a:rPr>
              <a:t>Epilogue</a:t>
            </a:r>
          </a:p>
        </p:txBody>
      </p:sp>
      <p:sp>
        <p:nvSpPr>
          <p:cNvPr id="1990661" name="Text Box 5"/>
          <p:cNvSpPr txBox="1">
            <a:spLocks noChangeArrowheads="1"/>
          </p:cNvSpPr>
          <p:nvPr/>
        </p:nvSpPr>
        <p:spPr bwMode="auto">
          <a:xfrm>
            <a:off x="647700" y="1409700"/>
            <a:ext cx="1523174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i="1" dirty="0">
                <a:solidFill>
                  <a:srgbClr val="C00000"/>
                </a:solidFill>
                <a:latin typeface="+mj-lt"/>
                <a:cs typeface="Corbel"/>
              </a:rPr>
              <a:t>Prologue</a:t>
            </a:r>
          </a:p>
        </p:txBody>
      </p:sp>
      <p:sp>
        <p:nvSpPr>
          <p:cNvPr id="1990662" name="Text Box 6"/>
          <p:cNvSpPr txBox="1">
            <a:spLocks noChangeArrowheads="1"/>
          </p:cNvSpPr>
          <p:nvPr/>
        </p:nvSpPr>
        <p:spPr bwMode="auto">
          <a:xfrm>
            <a:off x="638175" y="3352800"/>
            <a:ext cx="5268878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i="1" dirty="0">
                <a:solidFill>
                  <a:srgbClr val="C00000"/>
                </a:solidFill>
                <a:latin typeface="+mj-lt"/>
                <a:cs typeface="Corbel"/>
              </a:rPr>
              <a:t>Body            </a:t>
            </a:r>
            <a:r>
              <a:rPr lang="en-US" sz="2800" b="1" dirty="0">
                <a:solidFill>
                  <a:srgbClr val="C00000"/>
                </a:solidFill>
                <a:latin typeface="+mj-lt"/>
                <a:cs typeface="Corbel"/>
              </a:rPr>
              <a:t>(call other functions…)</a:t>
            </a:r>
          </a:p>
        </p:txBody>
      </p:sp>
      <p:sp>
        <p:nvSpPr>
          <p:cNvPr id="1990663" name="Rectangle 7"/>
          <p:cNvSpPr>
            <a:spLocks noChangeArrowheads="1"/>
          </p:cNvSpPr>
          <p:nvPr/>
        </p:nvSpPr>
        <p:spPr bwMode="auto">
          <a:xfrm>
            <a:off x="7391400" y="2895600"/>
            <a:ext cx="762000" cy="1219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0664" name="Rectangle 8"/>
          <p:cNvSpPr>
            <a:spLocks noChangeArrowheads="1"/>
          </p:cNvSpPr>
          <p:nvPr/>
        </p:nvSpPr>
        <p:spPr bwMode="auto">
          <a:xfrm>
            <a:off x="7391400" y="2895600"/>
            <a:ext cx="7620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0665" name="Text Box 9"/>
          <p:cNvSpPr txBox="1">
            <a:spLocks noChangeArrowheads="1"/>
          </p:cNvSpPr>
          <p:nvPr/>
        </p:nvSpPr>
        <p:spPr bwMode="auto">
          <a:xfrm>
            <a:off x="7543800" y="2775903"/>
            <a:ext cx="41729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latin typeface="18 VAG Rounded Bold   07390"/>
                <a:cs typeface="Corbel"/>
              </a:rPr>
              <a:t>ra</a:t>
            </a:r>
            <a:endParaRPr lang="en-US" sz="2000" dirty="0">
              <a:latin typeface="18 VAG Rounded Bold   07390"/>
              <a:cs typeface="Corbel"/>
            </a:endParaRPr>
          </a:p>
        </p:txBody>
      </p:sp>
      <p:sp>
        <p:nvSpPr>
          <p:cNvPr id="1990666" name="Line 10"/>
          <p:cNvSpPr>
            <a:spLocks noChangeShapeType="1"/>
          </p:cNvSpPr>
          <p:nvPr/>
        </p:nvSpPr>
        <p:spPr bwMode="auto">
          <a:xfrm>
            <a:off x="8305800" y="28956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0667" name="Text Box 11"/>
          <p:cNvSpPr txBox="1">
            <a:spLocks noChangeArrowheads="1"/>
          </p:cNvSpPr>
          <p:nvPr/>
        </p:nvSpPr>
        <p:spPr bwMode="auto">
          <a:xfrm>
            <a:off x="7398571" y="4098925"/>
            <a:ext cx="78258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 smtClean="0">
                <a:latin typeface="18 VAG Rounded Bold   07390"/>
                <a:cs typeface="Corbel"/>
              </a:rPr>
              <a:t>stack</a:t>
            </a:r>
            <a:endParaRPr lang="en-US" sz="2000" dirty="0">
              <a:solidFill>
                <a:schemeClr val="tx1"/>
              </a:solidFill>
              <a:latin typeface="18 VAG Rounded Bold   07390"/>
              <a:cs typeface="Corbel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Structure of a Function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Variables and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local variables the compiler cannot assign to registers will be allocated as part of the stack frame.</a:t>
            </a:r>
          </a:p>
          <a:p>
            <a:r>
              <a:rPr lang="en-US" dirty="0" smtClean="0"/>
              <a:t>Locally declared arrays and </a:t>
            </a:r>
            <a:r>
              <a:rPr lang="en-US" dirty="0" err="1" smtClean="0"/>
              <a:t>structs</a:t>
            </a:r>
            <a:r>
              <a:rPr lang="en-US" dirty="0" smtClean="0"/>
              <a:t> are also allocated as part of the stack frame.</a:t>
            </a:r>
          </a:p>
          <a:p>
            <a:r>
              <a:rPr lang="en-US" dirty="0" smtClean="0"/>
              <a:t>Stack manipulation is same as before: move stack pointer down an extra amount, use the space it created as storage.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9EDC3-4B4F-6B47-8686-3F8131EA2C07}" type="datetime1">
              <a:rPr lang="en-US" smtClean="0"/>
              <a:pPr/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Before, During, After Call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93D8-A5E3-5343-9123-A9EAD1FBCEC3}" type="datetime1">
              <a:rPr lang="en-US" smtClean="0"/>
              <a:pPr/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51" y="1354667"/>
            <a:ext cx="9101192" cy="418253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Support for Strings</a:t>
            </a:r>
          </a:p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Implementing Functions In MIPS</a:t>
            </a:r>
          </a:p>
          <a:p>
            <a:r>
              <a:rPr lang="en-US" b="1" dirty="0" smtClean="0"/>
              <a:t>Break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Calling Conventions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Summary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0B09-E4BB-494B-81C9-FEE2CA878D3A}" type="datetime1">
              <a:rPr lang="en-US" smtClean="0"/>
              <a:pPr/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Support for Strings</a:t>
            </a:r>
          </a:p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Implementing Functions In MIPS</a:t>
            </a:r>
          </a:p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Break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Calling Conventions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Summary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0B09-E4BB-494B-81C9-FEE2CA878D3A}" type="datetime1">
              <a:rPr lang="en-US" smtClean="0"/>
              <a:pPr/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Support for Strings</a:t>
            </a:r>
          </a:p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Implementing Functions In MIPS</a:t>
            </a:r>
          </a:p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Break</a:t>
            </a:r>
          </a:p>
          <a:p>
            <a:r>
              <a:rPr lang="en-US" dirty="0" smtClean="0"/>
              <a:t>Calling Conventions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Summary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0B09-E4BB-494B-81C9-FEE2CA878D3A}" type="datetime1">
              <a:rPr lang="en-US" smtClean="0"/>
              <a:pPr/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0525" y="1295400"/>
            <a:ext cx="8382000" cy="5562600"/>
          </a:xfrm>
        </p:spPr>
        <p:txBody>
          <a:bodyPr/>
          <a:lstStyle/>
          <a:p>
            <a:pPr>
              <a:lnSpc>
                <a:spcPct val="85000"/>
              </a:lnSpc>
              <a:buFont typeface="Times" pitchFamily="-65" charset="0"/>
              <a:buNone/>
            </a:pP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 	</a:t>
            </a:r>
            <a:r>
              <a:rPr lang="en-US" sz="2400" dirty="0" smtClean="0">
                <a:solidFill>
                  <a:schemeClr val="accent2"/>
                </a:solidFill>
              </a:rPr>
              <a:t>		</a:t>
            </a:r>
            <a:r>
              <a:rPr lang="en-US" sz="2400" dirty="0" smtClean="0">
                <a:solidFill>
                  <a:srgbClr val="FF0000"/>
                </a:solidFill>
              </a:rPr>
              <a:t>The </a:t>
            </a:r>
            <a:r>
              <a:rPr lang="en-US" sz="2400" dirty="0">
                <a:solidFill>
                  <a:srgbClr val="FF0000"/>
                </a:solidFill>
              </a:rPr>
              <a:t>constant 0			</a:t>
            </a:r>
            <a:r>
              <a:rPr lang="en-US" sz="2400" dirty="0" smtClean="0">
                <a:solidFill>
                  <a:srgbClr val="FF0000"/>
                </a:solidFill>
              </a:rPr>
              <a:t>	$</a:t>
            </a:r>
            <a:r>
              <a:rPr lang="en-US" sz="2400" dirty="0">
                <a:solidFill>
                  <a:srgbClr val="FF0000"/>
                </a:solidFill>
              </a:rPr>
              <a:t>0	</a:t>
            </a:r>
            <a:r>
              <a:rPr lang="en-US" sz="2400" dirty="0" smtClean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	$</a:t>
            </a:r>
            <a:r>
              <a:rPr lang="en-US" sz="2400" dirty="0">
                <a:solidFill>
                  <a:srgbClr val="FF0000"/>
                </a:solidFill>
              </a:rPr>
              <a:t>zero</a:t>
            </a:r>
            <a:r>
              <a:rPr lang="en-US" sz="2400" dirty="0">
                <a:solidFill>
                  <a:schemeClr val="accent2"/>
                </a:solidFill>
              </a:rPr>
              <a:t/>
            </a:r>
            <a:br>
              <a:rPr lang="en-US" sz="2400" dirty="0">
                <a:solidFill>
                  <a:schemeClr val="accent2"/>
                </a:solidFill>
              </a:rPr>
            </a:br>
            <a:r>
              <a:rPr lang="en-US" sz="2400" dirty="0" smtClean="0">
                <a:solidFill>
                  <a:schemeClr val="accent2"/>
                </a:solidFill>
              </a:rPr>
              <a:t>		</a:t>
            </a:r>
            <a:r>
              <a:rPr lang="en-US" sz="2400" dirty="0" smtClean="0"/>
              <a:t>Reserved </a:t>
            </a:r>
            <a:r>
              <a:rPr lang="en-US" sz="2400" dirty="0"/>
              <a:t>for </a:t>
            </a:r>
            <a:r>
              <a:rPr lang="en-US" sz="2400" dirty="0" smtClean="0"/>
              <a:t>Assembler	$</a:t>
            </a:r>
            <a:r>
              <a:rPr lang="en-US" sz="2400" dirty="0"/>
              <a:t>1		</a:t>
            </a:r>
            <a:r>
              <a:rPr lang="en-US" sz="2400" dirty="0" smtClean="0"/>
              <a:t>	$</a:t>
            </a:r>
            <a:r>
              <a:rPr lang="en-US" sz="2400" dirty="0"/>
              <a:t>at</a:t>
            </a:r>
            <a:br>
              <a:rPr lang="en-US" sz="2400" dirty="0"/>
            </a:br>
            <a:r>
              <a:rPr lang="en-US" sz="2400" dirty="0" smtClean="0"/>
              <a:t>		</a:t>
            </a:r>
            <a:r>
              <a:rPr lang="en-US" sz="2400" dirty="0" smtClean="0">
                <a:solidFill>
                  <a:srgbClr val="FF0000"/>
                </a:solidFill>
              </a:rPr>
              <a:t>Return </a:t>
            </a:r>
            <a:r>
              <a:rPr lang="en-US" sz="2400" dirty="0">
                <a:solidFill>
                  <a:srgbClr val="FF0000"/>
                </a:solidFill>
              </a:rPr>
              <a:t>Values			</a:t>
            </a:r>
            <a:r>
              <a:rPr lang="en-US" sz="2400" dirty="0" smtClean="0">
                <a:solidFill>
                  <a:srgbClr val="FF0000"/>
                </a:solidFill>
              </a:rPr>
              <a:t>	$</a:t>
            </a:r>
            <a:r>
              <a:rPr lang="en-US" sz="2400" dirty="0">
                <a:solidFill>
                  <a:srgbClr val="FF0000"/>
                </a:solidFill>
              </a:rPr>
              <a:t>2-$3	</a:t>
            </a:r>
            <a:r>
              <a:rPr lang="en-US" sz="2400" dirty="0" smtClean="0">
                <a:solidFill>
                  <a:srgbClr val="FF0000"/>
                </a:solidFill>
              </a:rPr>
              <a:t>	$</a:t>
            </a:r>
            <a:r>
              <a:rPr lang="en-US" sz="2400" dirty="0">
                <a:solidFill>
                  <a:srgbClr val="FF0000"/>
                </a:solidFill>
              </a:rPr>
              <a:t>v0-$v1</a:t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		Arguments</a:t>
            </a: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		</a:t>
            </a:r>
            <a:r>
              <a:rPr lang="en-US" sz="2400" dirty="0" smtClean="0">
                <a:solidFill>
                  <a:srgbClr val="FF0000"/>
                </a:solidFill>
              </a:rPr>
              <a:t>		$</a:t>
            </a:r>
            <a:r>
              <a:rPr lang="en-US" sz="2400" dirty="0">
                <a:solidFill>
                  <a:srgbClr val="FF0000"/>
                </a:solidFill>
              </a:rPr>
              <a:t>4-$7</a:t>
            </a:r>
            <a:r>
              <a:rPr lang="en-US" sz="2400" dirty="0" smtClean="0">
                <a:solidFill>
                  <a:srgbClr val="FF0000"/>
                </a:solidFill>
              </a:rPr>
              <a:t>		</a:t>
            </a:r>
            <a:r>
              <a:rPr lang="en-US" sz="2400" dirty="0">
                <a:solidFill>
                  <a:srgbClr val="FF0000"/>
                </a:solidFill>
              </a:rPr>
              <a:t>$a0-$a3</a:t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		Temporary</a:t>
            </a: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		</a:t>
            </a:r>
            <a:r>
              <a:rPr lang="en-US" sz="2400" dirty="0" smtClean="0">
                <a:solidFill>
                  <a:srgbClr val="FF0000"/>
                </a:solidFill>
              </a:rPr>
              <a:t>		$</a:t>
            </a:r>
            <a:r>
              <a:rPr lang="en-US" sz="2400" dirty="0">
                <a:solidFill>
                  <a:srgbClr val="FF0000"/>
                </a:solidFill>
              </a:rPr>
              <a:t>8-$</a:t>
            </a:r>
            <a:r>
              <a:rPr lang="en-US" sz="2400" dirty="0" smtClean="0">
                <a:solidFill>
                  <a:srgbClr val="FF0000"/>
                </a:solidFill>
              </a:rPr>
              <a:t>15	</a:t>
            </a:r>
            <a:r>
              <a:rPr lang="en-US" sz="2400" dirty="0" smtClean="0">
                <a:solidFill>
                  <a:srgbClr val="FF0000"/>
                </a:solidFill>
              </a:rPr>
              <a:t>	$</a:t>
            </a:r>
            <a:r>
              <a:rPr lang="en-US" sz="2400" dirty="0">
                <a:solidFill>
                  <a:srgbClr val="FF0000"/>
                </a:solidFill>
              </a:rPr>
              <a:t>t0-$t7</a:t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		Saved</a:t>
            </a:r>
            <a:r>
              <a:rPr lang="en-US" sz="2400" dirty="0">
                <a:solidFill>
                  <a:srgbClr val="FF0000"/>
                </a:solidFill>
              </a:rPr>
              <a:t>			</a:t>
            </a:r>
            <a:r>
              <a:rPr lang="en-US" sz="2400" dirty="0" smtClean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		$</a:t>
            </a:r>
            <a:r>
              <a:rPr lang="en-US" sz="2400" dirty="0">
                <a:solidFill>
                  <a:srgbClr val="FF0000"/>
                </a:solidFill>
              </a:rPr>
              <a:t>16-$23	$s0-$s7</a:t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		More </a:t>
            </a:r>
            <a:r>
              <a:rPr lang="en-US" sz="2400" dirty="0">
                <a:solidFill>
                  <a:srgbClr val="FF0000"/>
                </a:solidFill>
              </a:rPr>
              <a:t>Temporary			$24-$25	$t8-$t9</a:t>
            </a:r>
            <a:r>
              <a:rPr lang="en-US" sz="2400" dirty="0">
                <a:solidFill>
                  <a:schemeClr val="accent2"/>
                </a:solidFill>
              </a:rPr>
              <a:t/>
            </a:r>
            <a:br>
              <a:rPr lang="en-US" sz="2400" dirty="0">
                <a:solidFill>
                  <a:schemeClr val="accent2"/>
                </a:solidFill>
              </a:rPr>
            </a:br>
            <a:r>
              <a:rPr lang="en-US" sz="2400" dirty="0" smtClean="0">
                <a:solidFill>
                  <a:schemeClr val="accent2"/>
                </a:solidFill>
              </a:rPr>
              <a:t>		</a:t>
            </a:r>
            <a:r>
              <a:rPr lang="en-US" sz="2400" dirty="0" smtClean="0"/>
              <a:t>Used </a:t>
            </a:r>
            <a:r>
              <a:rPr lang="en-US" sz="2400" dirty="0"/>
              <a:t>by Kernel		</a:t>
            </a:r>
            <a:r>
              <a:rPr lang="en-US" sz="2400" dirty="0" smtClean="0"/>
              <a:t>	$</a:t>
            </a:r>
            <a:r>
              <a:rPr lang="en-US" sz="2400" dirty="0"/>
              <a:t>26-27</a:t>
            </a:r>
            <a:r>
              <a:rPr lang="en-US" sz="2400" dirty="0" smtClean="0"/>
              <a:t>	</a:t>
            </a:r>
            <a:r>
              <a:rPr lang="en-US" sz="2400" dirty="0" smtClean="0"/>
              <a:t>	$</a:t>
            </a:r>
            <a:r>
              <a:rPr lang="en-US" sz="2400" dirty="0"/>
              <a:t>k0-$k1</a:t>
            </a:r>
            <a:br>
              <a:rPr lang="en-US" sz="2400" dirty="0"/>
            </a:br>
            <a:r>
              <a:rPr lang="en-US" sz="2400" dirty="0" smtClean="0"/>
              <a:t>		Global </a:t>
            </a:r>
            <a:r>
              <a:rPr lang="en-US" sz="2400" dirty="0"/>
              <a:t>Pointer		</a:t>
            </a:r>
            <a:r>
              <a:rPr lang="en-US" sz="2400" dirty="0" smtClean="0"/>
              <a:t>	</a:t>
            </a:r>
            <a:r>
              <a:rPr lang="en-US" sz="2400" dirty="0"/>
              <a:t>	$28</a:t>
            </a:r>
            <a:r>
              <a:rPr lang="en-US" sz="2400" dirty="0" smtClean="0"/>
              <a:t>		</a:t>
            </a:r>
            <a:r>
              <a:rPr lang="en-US" sz="2400" dirty="0"/>
              <a:t>$</a:t>
            </a:r>
            <a:r>
              <a:rPr lang="en-US" sz="2400" dirty="0" err="1"/>
              <a:t>gp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		</a:t>
            </a:r>
            <a:r>
              <a:rPr lang="en-US" sz="2400" dirty="0" smtClean="0">
                <a:solidFill>
                  <a:srgbClr val="FF0000"/>
                </a:solidFill>
              </a:rPr>
              <a:t>Stack </a:t>
            </a:r>
            <a:r>
              <a:rPr lang="en-US" sz="2400" dirty="0">
                <a:solidFill>
                  <a:srgbClr val="FF0000"/>
                </a:solidFill>
              </a:rPr>
              <a:t>Pointer		</a:t>
            </a:r>
            <a:r>
              <a:rPr lang="en-US" sz="2400" dirty="0" smtClean="0">
                <a:solidFill>
                  <a:srgbClr val="FF0000"/>
                </a:solidFill>
              </a:rPr>
              <a:t>	</a:t>
            </a:r>
            <a:r>
              <a:rPr lang="en-US" sz="2400" dirty="0">
                <a:solidFill>
                  <a:srgbClr val="FF0000"/>
                </a:solidFill>
              </a:rPr>
              <a:t>	$29</a:t>
            </a:r>
            <a:r>
              <a:rPr lang="en-US" sz="2400" dirty="0" smtClean="0">
                <a:solidFill>
                  <a:srgbClr val="FF0000"/>
                </a:solidFill>
              </a:rPr>
              <a:t>		</a:t>
            </a:r>
            <a:r>
              <a:rPr lang="en-US" sz="2400" dirty="0">
                <a:solidFill>
                  <a:srgbClr val="FF0000"/>
                </a:solidFill>
              </a:rPr>
              <a:t>$sp</a:t>
            </a:r>
            <a:r>
              <a:rPr lang="en-US" sz="2400" dirty="0">
                <a:solidFill>
                  <a:schemeClr val="accent2"/>
                </a:solidFill>
              </a:rPr>
              <a:t/>
            </a:r>
            <a:br>
              <a:rPr lang="en-US" sz="2400" dirty="0">
                <a:solidFill>
                  <a:schemeClr val="accent2"/>
                </a:solidFill>
              </a:rPr>
            </a:br>
            <a:r>
              <a:rPr lang="en-US" sz="2400" dirty="0" smtClean="0">
                <a:solidFill>
                  <a:schemeClr val="accent2"/>
                </a:solidFill>
              </a:rPr>
              <a:t>		</a:t>
            </a:r>
            <a:r>
              <a:rPr lang="en-US" sz="2400" dirty="0" smtClean="0"/>
              <a:t>Frame </a:t>
            </a:r>
            <a:r>
              <a:rPr lang="en-US" sz="2400" dirty="0"/>
              <a:t>Pointer		</a:t>
            </a:r>
            <a:r>
              <a:rPr lang="en-US" sz="2400" dirty="0" smtClean="0"/>
              <a:t>	</a:t>
            </a:r>
            <a:r>
              <a:rPr lang="en-US" sz="2400" dirty="0"/>
              <a:t>	$30</a:t>
            </a:r>
            <a:r>
              <a:rPr lang="en-US" sz="2400" dirty="0" smtClean="0"/>
              <a:t>		</a:t>
            </a:r>
            <a:r>
              <a:rPr lang="en-US" sz="2400" dirty="0"/>
              <a:t>$</a:t>
            </a:r>
            <a:r>
              <a:rPr lang="en-US" sz="2400" dirty="0" err="1"/>
              <a:t>fp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		</a:t>
            </a:r>
            <a:r>
              <a:rPr lang="en-US" sz="2400" dirty="0" smtClean="0">
                <a:solidFill>
                  <a:srgbClr val="FF0000"/>
                </a:solidFill>
              </a:rPr>
              <a:t>Return </a:t>
            </a:r>
            <a:r>
              <a:rPr lang="en-US" sz="2400" dirty="0">
                <a:solidFill>
                  <a:srgbClr val="FF0000"/>
                </a:solidFill>
              </a:rPr>
              <a:t>Address		</a:t>
            </a:r>
            <a:r>
              <a:rPr lang="en-US" sz="2400" dirty="0" smtClean="0">
                <a:solidFill>
                  <a:srgbClr val="FF0000"/>
                </a:solidFill>
              </a:rPr>
              <a:t>	$31	</a:t>
            </a:r>
            <a:r>
              <a:rPr lang="en-US" sz="2400" dirty="0" smtClean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$</a:t>
            </a:r>
            <a:r>
              <a:rPr lang="en-US" sz="2400" dirty="0" err="1" smtClean="0">
                <a:solidFill>
                  <a:srgbClr val="FF0000"/>
                </a:solidFill>
              </a:rPr>
              <a:t>ra</a:t>
            </a:r>
            <a:r>
              <a:rPr lang="en-US" sz="2400" dirty="0" smtClean="0">
                <a:solidFill>
                  <a:schemeClr val="accent2"/>
                </a:solidFill>
              </a:rPr>
              <a:t/>
            </a:r>
            <a:br>
              <a:rPr lang="en-US" sz="2400" dirty="0" smtClean="0">
                <a:solidFill>
                  <a:schemeClr val="accent2"/>
                </a:solidFill>
              </a:rPr>
            </a:br>
            <a:endParaRPr lang="en-US" sz="2400" dirty="0" smtClean="0">
              <a:solidFill>
                <a:schemeClr val="accent2"/>
              </a:solidFill>
            </a:endParaRPr>
          </a:p>
          <a:p>
            <a:pPr>
              <a:lnSpc>
                <a:spcPct val="85000"/>
              </a:lnSpc>
              <a:buFont typeface="Times" pitchFamily="-65" charset="0"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				</a:t>
            </a:r>
            <a:r>
              <a:rPr lang="en-US" sz="2400" dirty="0" smtClean="0">
                <a:solidFill>
                  <a:srgbClr val="FF0000"/>
                </a:solidFill>
              </a:rPr>
              <a:t>Already </a:t>
            </a:r>
            <a:r>
              <a:rPr lang="en-US" sz="2400" dirty="0" smtClean="0">
                <a:solidFill>
                  <a:srgbClr val="FF0000"/>
                </a:solidFill>
              </a:rPr>
              <a:t>discussed</a:t>
            </a:r>
            <a:r>
              <a:rPr lang="en-US" sz="2400" dirty="0" smtClean="0">
                <a:solidFill>
                  <a:schemeClr val="accent2"/>
                </a:solidFill>
              </a:rPr>
              <a:t>                     </a:t>
            </a:r>
            <a:r>
              <a:rPr lang="en-US" sz="2400" dirty="0" smtClean="0"/>
              <a:t>Not </a:t>
            </a:r>
            <a:r>
              <a:rPr lang="en-US" sz="2400" dirty="0" smtClean="0"/>
              <a:t>yet</a:t>
            </a:r>
            <a:r>
              <a:rPr lang="en-US" sz="2400" dirty="0" smtClean="0">
                <a:solidFill>
                  <a:schemeClr val="accent2"/>
                </a:solidFill>
              </a:rPr>
              <a:t/>
            </a:r>
            <a:br>
              <a:rPr lang="en-US" sz="2400" dirty="0" smtClean="0">
                <a:solidFill>
                  <a:schemeClr val="accent2"/>
                </a:solidFill>
              </a:rPr>
            </a:br>
            <a:endParaRPr lang="en-US" sz="2400" dirty="0" smtClean="0">
              <a:solidFill>
                <a:schemeClr val="accent2"/>
              </a:solidFill>
            </a:endParaRPr>
          </a:p>
          <a:p>
            <a:pPr algn="ctr">
              <a:lnSpc>
                <a:spcPct val="85000"/>
              </a:lnSpc>
              <a:buFont typeface="Times" pitchFamily="-65" charset="0"/>
              <a:buNone/>
            </a:pPr>
            <a:r>
              <a:rPr lang="en-US" sz="2400" dirty="0"/>
              <a:t>(From</a:t>
            </a:r>
            <a:r>
              <a:rPr lang="en-US" sz="2400" dirty="0" smtClean="0"/>
              <a:t> MIPS green sheet)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Use </a:t>
            </a:r>
            <a:r>
              <a:rPr lang="en-US" sz="2400" u="sng" dirty="0"/>
              <a:t>names</a:t>
            </a:r>
            <a:r>
              <a:rPr lang="en-US" sz="2400" dirty="0"/>
              <a:t> for registers -- code is clearer!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MIPS Registers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14450"/>
            <a:ext cx="8001000" cy="5019675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Calle</a:t>
            </a:r>
            <a:r>
              <a:rPr lang="en-US" u="sng" dirty="0" err="1">
                <a:solidFill>
                  <a:schemeClr val="accent2"/>
                </a:solidFill>
              </a:rPr>
              <a:t>R</a:t>
            </a:r>
            <a:r>
              <a:rPr lang="en-US" dirty="0"/>
              <a:t>: the calling function</a:t>
            </a:r>
          </a:p>
          <a:p>
            <a:r>
              <a:rPr lang="en-US" dirty="0" err="1"/>
              <a:t>Calle</a:t>
            </a:r>
            <a:r>
              <a:rPr lang="en-US" u="sng" dirty="0" err="1">
                <a:solidFill>
                  <a:schemeClr val="accent1"/>
                </a:solidFill>
              </a:rPr>
              <a:t>E</a:t>
            </a:r>
            <a:r>
              <a:rPr lang="en-US" dirty="0"/>
              <a:t>: the function being called</a:t>
            </a:r>
          </a:p>
          <a:p>
            <a:r>
              <a:rPr lang="en-US" dirty="0"/>
              <a:t>When </a:t>
            </a:r>
            <a:r>
              <a:rPr lang="en-US" dirty="0" err="1"/>
              <a:t>callee</a:t>
            </a:r>
            <a:r>
              <a:rPr lang="en-US" dirty="0"/>
              <a:t> returns from executing, the caller needs to know which registers may have changed and which are guaranteed to be unchanged.</a:t>
            </a:r>
          </a:p>
          <a:p>
            <a:r>
              <a:rPr lang="en-US" dirty="0">
                <a:solidFill>
                  <a:srgbClr val="FF0000"/>
                </a:solidFill>
              </a:rPr>
              <a:t>Register Conventions: </a:t>
            </a:r>
            <a:r>
              <a:rPr lang="en-US" dirty="0"/>
              <a:t>A set of generally accepted rules as to which registers will be unchanged after a procedure call (</a:t>
            </a:r>
            <a:r>
              <a:rPr lang="en-US" b="1" dirty="0" err="1">
                <a:latin typeface="Courier New" pitchFamily="-112" charset="0"/>
              </a:rPr>
              <a:t>jal</a:t>
            </a:r>
            <a:r>
              <a:rPr lang="en-US" dirty="0"/>
              <a:t>) and which may be changed.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Conventions (1/4)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725" y="1333500"/>
            <a:ext cx="8382000" cy="538480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latin typeface="Courier New" pitchFamily="-112" charset="0"/>
              </a:rPr>
              <a:t>$0</a:t>
            </a:r>
            <a:r>
              <a:rPr lang="en-US" dirty="0"/>
              <a:t>: </a:t>
            </a:r>
            <a:r>
              <a:rPr lang="en-US" dirty="0">
                <a:solidFill>
                  <a:schemeClr val="accent1"/>
                </a:solidFill>
              </a:rPr>
              <a:t>No Change</a:t>
            </a:r>
            <a:r>
              <a:rPr lang="en-US" dirty="0"/>
              <a:t>.  Always </a:t>
            </a:r>
            <a:r>
              <a:rPr lang="en-US" dirty="0">
                <a:latin typeface="Courier New"/>
                <a:cs typeface="Courier New"/>
              </a:rPr>
              <a:t>0</a:t>
            </a:r>
            <a:r>
              <a:rPr lang="en-US" dirty="0"/>
              <a:t>.</a:t>
            </a:r>
          </a:p>
          <a:p>
            <a:r>
              <a:rPr lang="en-US" b="1" dirty="0">
                <a:latin typeface="Courier New" pitchFamily="-112" charset="0"/>
              </a:rPr>
              <a:t>$s0</a:t>
            </a:r>
            <a:r>
              <a:rPr lang="en-US" b="1" dirty="0"/>
              <a:t>-</a:t>
            </a:r>
            <a:r>
              <a:rPr lang="en-US" b="1" dirty="0">
                <a:latin typeface="Courier New" pitchFamily="-112" charset="0"/>
              </a:rPr>
              <a:t>$s7</a:t>
            </a:r>
            <a:r>
              <a:rPr lang="en-US" dirty="0"/>
              <a:t>: </a:t>
            </a:r>
            <a:r>
              <a:rPr lang="en-US" dirty="0">
                <a:solidFill>
                  <a:schemeClr val="accent1"/>
                </a:solidFill>
              </a:rPr>
              <a:t>Restore if you change</a:t>
            </a:r>
            <a:r>
              <a:rPr lang="en-US" dirty="0"/>
              <a:t>. Very important, that’s why they’re called </a:t>
            </a:r>
            <a:r>
              <a:rPr lang="en-US" u="sng" dirty="0"/>
              <a:t>saved </a:t>
            </a:r>
            <a:r>
              <a:rPr lang="en-US" dirty="0"/>
              <a:t>registers.  If the </a:t>
            </a:r>
            <a:r>
              <a:rPr lang="en-US" u="sng" dirty="0" err="1"/>
              <a:t>callee</a:t>
            </a:r>
            <a:r>
              <a:rPr lang="en-US" dirty="0"/>
              <a:t> changes these in any way, it must restore the original values before returning.</a:t>
            </a:r>
          </a:p>
          <a:p>
            <a:r>
              <a:rPr lang="en-US" b="1" dirty="0">
                <a:latin typeface="Courier New" pitchFamily="-112" charset="0"/>
              </a:rPr>
              <a:t>$sp</a:t>
            </a:r>
            <a:r>
              <a:rPr lang="en-US" dirty="0"/>
              <a:t>: </a:t>
            </a:r>
            <a:r>
              <a:rPr lang="en-US" dirty="0">
                <a:solidFill>
                  <a:schemeClr val="accent1"/>
                </a:solidFill>
              </a:rPr>
              <a:t>Restore if you change</a:t>
            </a:r>
            <a:r>
              <a:rPr lang="en-US" dirty="0"/>
              <a:t>. The stack pointer must point to the same place before and after the </a:t>
            </a:r>
            <a:r>
              <a:rPr lang="en-US" dirty="0" err="1">
                <a:latin typeface="Courier New" pitchFamily="-112" charset="0"/>
              </a:rPr>
              <a:t>jal</a:t>
            </a:r>
            <a:r>
              <a:rPr lang="en-US" dirty="0"/>
              <a:t> call, or else the caller won’t be able to restore values from the stack.</a:t>
            </a:r>
          </a:p>
          <a:p>
            <a:r>
              <a:rPr lang="en-US" b="1" dirty="0"/>
              <a:t>HINT -- All saved registers start with </a:t>
            </a:r>
            <a:r>
              <a:rPr lang="en-US" b="1" dirty="0">
                <a:solidFill>
                  <a:schemeClr val="accent1"/>
                </a:solidFill>
              </a:rPr>
              <a:t>S</a:t>
            </a:r>
            <a:r>
              <a:rPr lang="en-US" b="1" dirty="0"/>
              <a:t>!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Conventions (2/4) – </a:t>
            </a:r>
            <a:r>
              <a:rPr lang="en-US" dirty="0" smtClean="0">
                <a:solidFill>
                  <a:schemeClr val="accent1"/>
                </a:solidFill>
              </a:rPr>
              <a:t>saved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675" y="1409700"/>
            <a:ext cx="7848600" cy="5448300"/>
          </a:xfrm>
        </p:spPr>
        <p:txBody>
          <a:bodyPr/>
          <a:lstStyle/>
          <a:p>
            <a:pPr>
              <a:lnSpc>
                <a:spcPct val="65000"/>
              </a:lnSpc>
              <a:spcAft>
                <a:spcPts val="2400"/>
              </a:spcAft>
            </a:pPr>
            <a:r>
              <a:rPr lang="en-US" b="1" dirty="0">
                <a:latin typeface="Courier New" pitchFamily="-112" charset="0"/>
              </a:rPr>
              <a:t>$</a:t>
            </a:r>
            <a:r>
              <a:rPr lang="en-US" b="1" dirty="0" err="1">
                <a:latin typeface="Courier New" pitchFamily="-112" charset="0"/>
              </a:rPr>
              <a:t>ra</a:t>
            </a:r>
            <a:r>
              <a:rPr lang="en-US" dirty="0"/>
              <a:t>: </a:t>
            </a:r>
            <a:r>
              <a:rPr lang="en-US" dirty="0">
                <a:solidFill>
                  <a:schemeClr val="accent2"/>
                </a:solidFill>
              </a:rPr>
              <a:t>Can Change</a:t>
            </a:r>
            <a:r>
              <a:rPr lang="en-US" dirty="0"/>
              <a:t>. The </a:t>
            </a:r>
            <a:r>
              <a:rPr lang="en-US" b="1" dirty="0" err="1">
                <a:latin typeface="Courier New" pitchFamily="-112" charset="0"/>
              </a:rPr>
              <a:t>jal</a:t>
            </a:r>
            <a:r>
              <a:rPr lang="en-US" b="1" dirty="0"/>
              <a:t> </a:t>
            </a:r>
            <a:r>
              <a:rPr lang="en-US" dirty="0"/>
              <a:t>call itself will change this register. </a:t>
            </a:r>
            <a:r>
              <a:rPr lang="en-US" u="sng" dirty="0"/>
              <a:t>Caller</a:t>
            </a:r>
            <a:r>
              <a:rPr lang="en-US" dirty="0"/>
              <a:t> needs to save on stack if nested call. </a:t>
            </a:r>
          </a:p>
          <a:p>
            <a:pPr>
              <a:lnSpc>
                <a:spcPct val="65000"/>
              </a:lnSpc>
              <a:spcAft>
                <a:spcPts val="2400"/>
              </a:spcAft>
            </a:pPr>
            <a:r>
              <a:rPr lang="en-US" b="1" dirty="0">
                <a:latin typeface="Courier New" pitchFamily="-112" charset="0"/>
              </a:rPr>
              <a:t>$v0</a:t>
            </a:r>
            <a:r>
              <a:rPr lang="en-US" b="1" dirty="0"/>
              <a:t>-</a:t>
            </a:r>
            <a:r>
              <a:rPr lang="en-US" b="1" dirty="0">
                <a:latin typeface="Courier New" pitchFamily="-112" charset="0"/>
              </a:rPr>
              <a:t>$v1</a:t>
            </a:r>
            <a:r>
              <a:rPr lang="en-US" dirty="0"/>
              <a:t>: </a:t>
            </a:r>
            <a:r>
              <a:rPr lang="en-US" dirty="0">
                <a:solidFill>
                  <a:schemeClr val="accent2"/>
                </a:solidFill>
              </a:rPr>
              <a:t>Can Change</a:t>
            </a:r>
            <a:r>
              <a:rPr lang="en-US" dirty="0"/>
              <a:t>.  These will contain the new returned values. </a:t>
            </a:r>
          </a:p>
          <a:p>
            <a:pPr>
              <a:lnSpc>
                <a:spcPct val="65000"/>
              </a:lnSpc>
              <a:spcAft>
                <a:spcPts val="2400"/>
              </a:spcAft>
            </a:pPr>
            <a:r>
              <a:rPr lang="en-US" b="1" dirty="0">
                <a:latin typeface="Courier New" pitchFamily="-112" charset="0"/>
              </a:rPr>
              <a:t>$a0</a:t>
            </a:r>
            <a:r>
              <a:rPr lang="en-US" b="1" dirty="0"/>
              <a:t>-</a:t>
            </a:r>
            <a:r>
              <a:rPr lang="en-US" b="1" dirty="0">
                <a:latin typeface="Courier New" pitchFamily="-112" charset="0"/>
              </a:rPr>
              <a:t>$a3</a:t>
            </a:r>
            <a:r>
              <a:rPr lang="en-US" dirty="0"/>
              <a:t>: </a:t>
            </a:r>
            <a:r>
              <a:rPr lang="en-US" dirty="0">
                <a:solidFill>
                  <a:schemeClr val="accent2"/>
                </a:solidFill>
              </a:rPr>
              <a:t>Can change</a:t>
            </a:r>
            <a:r>
              <a:rPr lang="en-US" dirty="0"/>
              <a:t>.  These are volatile argument registers. </a:t>
            </a:r>
            <a:r>
              <a:rPr lang="en-US" u="sng" dirty="0"/>
              <a:t>Caller</a:t>
            </a:r>
            <a:r>
              <a:rPr lang="en-US" dirty="0"/>
              <a:t> needs to save if they are needed after the call.</a:t>
            </a:r>
          </a:p>
          <a:p>
            <a:pPr>
              <a:lnSpc>
                <a:spcPct val="65000"/>
              </a:lnSpc>
              <a:spcAft>
                <a:spcPts val="2400"/>
              </a:spcAft>
            </a:pPr>
            <a:r>
              <a:rPr lang="en-US" b="1" dirty="0">
                <a:latin typeface="Courier New" pitchFamily="-112" charset="0"/>
              </a:rPr>
              <a:t>$t0</a:t>
            </a:r>
            <a:r>
              <a:rPr lang="en-US" b="1" dirty="0"/>
              <a:t>-</a:t>
            </a:r>
            <a:r>
              <a:rPr lang="en-US" b="1" dirty="0">
                <a:latin typeface="Courier New" pitchFamily="-112" charset="0"/>
              </a:rPr>
              <a:t>$t9</a:t>
            </a:r>
            <a:r>
              <a:rPr lang="en-US" dirty="0"/>
              <a:t>: </a:t>
            </a:r>
            <a:r>
              <a:rPr lang="en-US" dirty="0">
                <a:solidFill>
                  <a:schemeClr val="accent2"/>
                </a:solidFill>
              </a:rPr>
              <a:t>Can change</a:t>
            </a:r>
            <a:r>
              <a:rPr lang="en-US" dirty="0"/>
              <a:t>.  That’s why they’re called temporary: any procedure may change them at any time. </a:t>
            </a:r>
            <a:r>
              <a:rPr lang="en-US" u="sng" dirty="0"/>
              <a:t>Caller</a:t>
            </a:r>
            <a:r>
              <a:rPr lang="en-US" dirty="0"/>
              <a:t> needs to save if they’ll need them afterwards.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Register Conventions (3/4) – </a:t>
            </a:r>
            <a:r>
              <a:rPr lang="en-US" dirty="0" smtClean="0">
                <a:solidFill>
                  <a:schemeClr val="accent2"/>
                </a:solidFill>
              </a:rPr>
              <a:t>volatile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438275"/>
            <a:ext cx="8229600" cy="4565650"/>
          </a:xfrm>
        </p:spPr>
        <p:txBody>
          <a:bodyPr/>
          <a:lstStyle/>
          <a:p>
            <a:r>
              <a:rPr lang="en-US" dirty="0"/>
              <a:t>What do these conventions mean?</a:t>
            </a:r>
          </a:p>
          <a:p>
            <a:pPr lvl="1"/>
            <a:r>
              <a:rPr lang="en-US" dirty="0"/>
              <a:t>If function </a:t>
            </a:r>
            <a:r>
              <a:rPr lang="en-US" dirty="0">
                <a:solidFill>
                  <a:schemeClr val="accent4"/>
                </a:solidFill>
              </a:rPr>
              <a:t>R </a:t>
            </a:r>
            <a:r>
              <a:rPr lang="en-US" dirty="0"/>
              <a:t>calls function 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/>
              <a:t>, then function </a:t>
            </a:r>
            <a:r>
              <a:rPr lang="en-US" dirty="0">
                <a:solidFill>
                  <a:schemeClr val="accent4"/>
                </a:solidFill>
              </a:rPr>
              <a:t>R</a:t>
            </a:r>
            <a:r>
              <a:rPr lang="en-US" dirty="0"/>
              <a:t> must save any temporary registers that it may be using onto the stack before making a </a:t>
            </a:r>
            <a:r>
              <a:rPr lang="en-US" b="1" dirty="0" err="1">
                <a:latin typeface="Courier New" pitchFamily="-112" charset="0"/>
              </a:rPr>
              <a:t>jal</a:t>
            </a:r>
            <a:r>
              <a:rPr lang="en-US" dirty="0"/>
              <a:t> call.</a:t>
            </a:r>
          </a:p>
          <a:p>
            <a:pPr lvl="1"/>
            <a:r>
              <a:rPr lang="en-US" dirty="0"/>
              <a:t>Function 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/>
              <a:t> must save any </a:t>
            </a:r>
            <a:r>
              <a:rPr lang="en-US" dirty="0">
                <a:solidFill>
                  <a:schemeClr val="accent1"/>
                </a:solidFill>
              </a:rPr>
              <a:t>S</a:t>
            </a:r>
            <a:r>
              <a:rPr lang="en-US" dirty="0"/>
              <a:t> (saved) registers it intends to use before garbling up their values</a:t>
            </a:r>
          </a:p>
          <a:p>
            <a:r>
              <a:rPr lang="en-US" dirty="0"/>
              <a:t>Remember:</a:t>
            </a:r>
            <a:r>
              <a:rPr lang="en-US" dirty="0" smtClean="0"/>
              <a:t> calle</a:t>
            </a:r>
            <a:r>
              <a:rPr lang="en-US" u="sng" dirty="0" smtClean="0"/>
              <a:t>r</a:t>
            </a:r>
            <a:r>
              <a:rPr lang="en-US" dirty="0"/>
              <a:t>/</a:t>
            </a:r>
            <a:r>
              <a:rPr lang="en-US" dirty="0" err="1"/>
              <a:t>calle</a:t>
            </a:r>
            <a:r>
              <a:rPr lang="en-US" u="sng" dirty="0" err="1"/>
              <a:t>e</a:t>
            </a:r>
            <a:r>
              <a:rPr lang="en-US" dirty="0"/>
              <a:t> need to save only temporary/saved registers </a:t>
            </a:r>
            <a:r>
              <a:rPr lang="en-US" dirty="0">
                <a:solidFill>
                  <a:schemeClr val="accent2"/>
                </a:solidFill>
              </a:rPr>
              <a:t>they are using</a:t>
            </a:r>
            <a:r>
              <a:rPr lang="en-US" dirty="0"/>
              <a:t>, not all registers.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Conventions (4/4)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the Stack in Memory?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MIPS convention</a:t>
            </a:r>
          </a:p>
          <a:p>
            <a:r>
              <a:rPr lang="en-US" dirty="0" smtClean="0"/>
              <a:t>Stack starts in high memory and grows down</a:t>
            </a:r>
          </a:p>
          <a:p>
            <a:pPr lvl="1"/>
            <a:r>
              <a:rPr lang="en-US" dirty="0" smtClean="0"/>
              <a:t>Hexadecimal </a:t>
            </a:r>
            <a:r>
              <a:rPr lang="en-US" dirty="0" smtClean="0"/>
              <a:t>: </a:t>
            </a:r>
            <a:r>
              <a:rPr lang="en-US" dirty="0" smtClean="0"/>
              <a:t>7fff </a:t>
            </a:r>
            <a:r>
              <a:rPr lang="en-US" dirty="0" err="1" smtClean="0"/>
              <a:t>fffc</a:t>
            </a:r>
            <a:r>
              <a:rPr lang="en-US" baseline="-25000" dirty="0" err="1" smtClean="0"/>
              <a:t>hex</a:t>
            </a:r>
            <a:endParaRPr lang="en-US" dirty="0" smtClean="0"/>
          </a:p>
          <a:p>
            <a:r>
              <a:rPr lang="en-US" dirty="0" smtClean="0"/>
              <a:t>MIPS programs 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i="1" dirty="0" smtClean="0">
                <a:solidFill>
                  <a:srgbClr val="000000"/>
                </a:solidFill>
              </a:rPr>
              <a:t>text segment</a:t>
            </a:r>
            <a:r>
              <a:rPr lang="en-US" dirty="0" smtClean="0"/>
              <a:t>) in low end</a:t>
            </a:r>
          </a:p>
          <a:p>
            <a:pPr lvl="1"/>
            <a:r>
              <a:rPr lang="en-US" dirty="0" smtClean="0"/>
              <a:t>0040 0000</a:t>
            </a:r>
            <a:r>
              <a:rPr lang="en-US" baseline="-25000" dirty="0" smtClean="0"/>
              <a:t>hex</a:t>
            </a:r>
          </a:p>
          <a:p>
            <a:r>
              <a:rPr lang="en-US" i="1" dirty="0" smtClean="0">
                <a:solidFill>
                  <a:srgbClr val="000000"/>
                </a:solidFill>
              </a:rPr>
              <a:t>static data segment </a:t>
            </a:r>
            <a:r>
              <a:rPr lang="en-US" i="1" dirty="0" smtClean="0"/>
              <a:t>(</a:t>
            </a:r>
            <a:r>
              <a:rPr lang="en-US" dirty="0" smtClean="0"/>
              <a:t>constants and other static variables) above text for static variables</a:t>
            </a:r>
          </a:p>
          <a:p>
            <a:pPr lvl="1"/>
            <a:r>
              <a:rPr lang="en-US" dirty="0" smtClean="0"/>
              <a:t>MIPS convention </a:t>
            </a:r>
            <a:r>
              <a:rPr lang="en-US" i="1" dirty="0" smtClean="0">
                <a:solidFill>
                  <a:srgbClr val="000000"/>
                </a:solidFill>
              </a:rPr>
              <a:t>global pointer 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$</a:t>
            </a:r>
            <a:r>
              <a:rPr lang="en-US" dirty="0" err="1" smtClean="0">
                <a:solidFill>
                  <a:srgbClr val="000000"/>
                </a:solidFill>
                <a:latin typeface="Courier New"/>
                <a:cs typeface="Courier New"/>
              </a:rPr>
              <a:t>gp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 smtClean="0"/>
              <a:t>points to static</a:t>
            </a:r>
          </a:p>
          <a:p>
            <a:r>
              <a:rPr lang="en-US" dirty="0" smtClean="0"/>
              <a:t>Heap </a:t>
            </a:r>
            <a:r>
              <a:rPr lang="en-US" dirty="0" smtClean="0"/>
              <a:t>above static for data structures that grow and shrink ; grows up to high addresses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6C8AE-4B6C-104D-8D14-F57E0B309F3A}" type="datetime1">
              <a:rPr lang="en-US" smtClean="0"/>
              <a:pPr/>
              <a:t>6/29/2011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74134" y="0"/>
            <a:ext cx="8229600" cy="1143000"/>
          </a:xfrm>
        </p:spPr>
        <p:txBody>
          <a:bodyPr/>
          <a:lstStyle/>
          <a:p>
            <a:r>
              <a:rPr lang="en-US" dirty="0" smtClean="0"/>
              <a:t>MIPS Memory Allocation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FC10-D63F-184D-B923-34843C3CE07E}" type="datetime1">
              <a:rPr lang="en-US" smtClean="0"/>
              <a:pPr/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37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601" y="1134533"/>
            <a:ext cx="7289322" cy="572346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in Conclusion, …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432800" cy="47879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MIPS instructions and conventions for implementing functions.</a:t>
            </a:r>
            <a:endParaRPr lang="en-US" dirty="0" smtClean="0"/>
          </a:p>
          <a:p>
            <a:pPr lvl="1"/>
            <a:r>
              <a:rPr lang="en-US" dirty="0" smtClean="0"/>
              <a:t>Jump and link (</a:t>
            </a:r>
            <a:r>
              <a:rPr lang="en-US" dirty="0" err="1" smtClean="0">
                <a:solidFill>
                  <a:srgbClr val="000000"/>
                </a:solidFill>
                <a:latin typeface="Courier New"/>
                <a:cs typeface="Courier New"/>
              </a:rPr>
              <a:t>jal</a:t>
            </a:r>
            <a:r>
              <a:rPr lang="en-US" dirty="0" smtClean="0"/>
              <a:t>) invokes, jump register (</a:t>
            </a:r>
            <a:r>
              <a:rPr lang="en-US" dirty="0" err="1" smtClean="0">
                <a:solidFill>
                  <a:srgbClr val="000000"/>
                </a:solidFill>
                <a:latin typeface="Courier New"/>
                <a:cs typeface="Courier New"/>
              </a:rPr>
              <a:t>jr</a:t>
            </a: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 $</a:t>
            </a:r>
            <a:r>
              <a:rPr lang="en-US" dirty="0" err="1" smtClean="0">
                <a:solidFill>
                  <a:srgbClr val="000000"/>
                </a:solidFill>
                <a:latin typeface="Courier New"/>
                <a:cs typeface="Courier New"/>
              </a:rPr>
              <a:t>ra</a:t>
            </a:r>
            <a:r>
              <a:rPr lang="en-US" dirty="0" smtClean="0"/>
              <a:t>) returns</a:t>
            </a:r>
          </a:p>
          <a:p>
            <a:pPr lvl="1"/>
            <a:r>
              <a:rPr lang="en-US" dirty="0" smtClean="0"/>
              <a:t>Registers </a:t>
            </a: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$a0-$a3</a:t>
            </a:r>
            <a:r>
              <a:rPr lang="en-US" dirty="0" smtClean="0">
                <a:solidFill>
                  <a:srgbClr val="000000"/>
                </a:solidFill>
                <a:cs typeface="Courier New"/>
              </a:rPr>
              <a:t> </a:t>
            </a:r>
            <a:r>
              <a:rPr lang="en-US" dirty="0" smtClean="0"/>
              <a:t>for arguments, </a:t>
            </a: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$v0-$v1</a:t>
            </a:r>
            <a:r>
              <a:rPr lang="en-US" dirty="0" smtClean="0">
                <a:solidFill>
                  <a:srgbClr val="000000"/>
                </a:solidFill>
                <a:cs typeface="Courier New"/>
              </a:rPr>
              <a:t> </a:t>
            </a:r>
            <a:r>
              <a:rPr lang="en-US" dirty="0" smtClean="0"/>
              <a:t>for return </a:t>
            </a:r>
            <a:r>
              <a:rPr lang="en-US" dirty="0" smtClean="0"/>
              <a:t>values</a:t>
            </a:r>
          </a:p>
          <a:p>
            <a:pPr lvl="1"/>
            <a:r>
              <a:rPr lang="en-US" dirty="0" smtClean="0"/>
              <a:t>Register conventions determine responsibilities of Caller and Callee for preserving values of registers.</a:t>
            </a:r>
            <a:endParaRPr lang="en-US" dirty="0" smtClean="0"/>
          </a:p>
          <a:p>
            <a:r>
              <a:rPr lang="en-US" dirty="0" smtClean="0"/>
              <a:t>Stack for spilling registers, </a:t>
            </a:r>
            <a:r>
              <a:rPr lang="en-US" dirty="0" smtClean="0"/>
              <a:t>saving return address, local variables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FE3F-FD43-B349-969B-583EE3531F7C}" type="datetime1">
              <a:rPr lang="en-US" smtClean="0"/>
              <a:pPr/>
              <a:t>6/29/2011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Strings: C vs.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C: each char is 8-bit ASCII. Deal with 1 byte at a time.</a:t>
            </a:r>
          </a:p>
          <a:p>
            <a:r>
              <a:rPr lang="en-US" dirty="0" smtClean="0"/>
              <a:t>Java: 16-bit UNICODE (a much larger character vocabulary). Deal with 2 bytes at a time.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2756B-75B9-F54E-A86F-D5496861B3FF}" type="datetime1">
              <a:rPr lang="en-US" smtClean="0"/>
              <a:pPr/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Support for Characters and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459" y="1600200"/>
            <a:ext cx="9143999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Load a word, use </a:t>
            </a:r>
            <a:r>
              <a:rPr lang="en-US" dirty="0" err="1" smtClean="0">
                <a:latin typeface="Courier New"/>
                <a:cs typeface="Courier New"/>
              </a:rPr>
              <a:t>andi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/>
              <a:t>to isolate byte</a:t>
            </a:r>
          </a:p>
          <a:p>
            <a:pPr>
              <a:buNone/>
            </a:pPr>
            <a:r>
              <a:rPr lang="en-US" sz="3027" dirty="0" smtClean="0">
                <a:latin typeface="Courier New"/>
                <a:cs typeface="Courier New"/>
              </a:rPr>
              <a:t>	</a:t>
            </a:r>
            <a:r>
              <a:rPr lang="en-US" sz="2800" dirty="0" err="1" smtClean="0">
                <a:latin typeface="Courier New"/>
                <a:cs typeface="Courier New"/>
              </a:rPr>
              <a:t>lw</a:t>
            </a:r>
            <a:r>
              <a:rPr lang="en-US" sz="2800" dirty="0" smtClean="0">
                <a:latin typeface="Courier New"/>
                <a:cs typeface="Courier New"/>
              </a:rPr>
              <a:t>   $s0,0($s1)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</a:t>
            </a:r>
            <a:r>
              <a:rPr lang="en-US" sz="2800" dirty="0" err="1" smtClean="0">
                <a:latin typeface="Courier New"/>
                <a:cs typeface="Courier New"/>
              </a:rPr>
              <a:t>andi</a:t>
            </a:r>
            <a:r>
              <a:rPr lang="en-US" sz="2800" dirty="0" smtClean="0">
                <a:latin typeface="Courier New"/>
                <a:cs typeface="Courier New"/>
              </a:rPr>
              <a:t> $s0,$s0,255 </a:t>
            </a:r>
            <a:r>
              <a:rPr lang="en-US" sz="2800" dirty="0" smtClean="0"/>
              <a:t># Zero everything but last 8 bits</a:t>
            </a:r>
          </a:p>
          <a:p>
            <a:r>
              <a:rPr lang="en-US" dirty="0" smtClean="0"/>
              <a:t>RISC Design Principle: “Make the Common Case Fast”—Many programs use text: MIPS has</a:t>
            </a:r>
            <a:br>
              <a:rPr lang="en-US" dirty="0" smtClean="0"/>
            </a:br>
            <a:r>
              <a:rPr lang="en-US" i="1" dirty="0" smtClean="0">
                <a:solidFill>
                  <a:srgbClr val="000000"/>
                </a:solidFill>
              </a:rPr>
              <a:t>load byte </a:t>
            </a:r>
            <a:r>
              <a:rPr lang="en-US" dirty="0" smtClean="0"/>
              <a:t>instruction (</a:t>
            </a:r>
            <a:r>
              <a:rPr lang="en-US" i="1" dirty="0" smtClean="0">
                <a:solidFill>
                  <a:srgbClr val="000000"/>
                </a:solidFill>
                <a:latin typeface="Courier New"/>
                <a:cs typeface="Courier New"/>
              </a:rPr>
              <a:t>lb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00"/>
                </a:solidFill>
                <a:latin typeface="Courier New"/>
                <a:cs typeface="Courier New"/>
              </a:rPr>
              <a:t>	lb $s0,0($s1)</a:t>
            </a:r>
          </a:p>
          <a:p>
            <a:r>
              <a:rPr lang="en-US" dirty="0" smtClean="0"/>
              <a:t>Also </a:t>
            </a:r>
            <a:r>
              <a:rPr lang="en-US" i="1" dirty="0" smtClean="0">
                <a:solidFill>
                  <a:srgbClr val="000000"/>
                </a:solidFill>
              </a:rPr>
              <a:t>store byte </a:t>
            </a:r>
            <a:r>
              <a:rPr lang="en-US" dirty="0" smtClean="0"/>
              <a:t>instruction (</a:t>
            </a:r>
            <a:r>
              <a:rPr lang="en-US" i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sb</a:t>
            </a:r>
            <a:r>
              <a:rPr lang="en-US" dirty="0" smtClean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98FD-96B8-8B49-9135-2BCB82E11874}" type="datetime1">
              <a:rPr lang="en-US" smtClean="0"/>
              <a:pPr/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6781800" y="2462213"/>
            <a:ext cx="396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Courier New" pitchFamily="49" charset="0"/>
              </a:rPr>
              <a:t>x</a:t>
            </a:r>
            <a:endParaRPr lang="en-US" sz="2800" b="1">
              <a:solidFill>
                <a:schemeClr val="accent2"/>
              </a:solidFill>
              <a:latin typeface="Courier New" pitchFamily="49" charset="0"/>
            </a:endParaRPr>
          </a:p>
        </p:txBody>
      </p:sp>
      <p:sp>
        <p:nvSpPr>
          <p:cNvPr id="1905667" name="Rectangle 3"/>
          <p:cNvSpPr>
            <a:spLocks noGrp="1" noChangeArrowheads="1"/>
          </p:cNvSpPr>
          <p:nvPr>
            <p:ph type="title"/>
          </p:nvPr>
        </p:nvSpPr>
        <p:spPr>
          <a:xfrm>
            <a:off x="624714" y="324952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en-US" dirty="0"/>
              <a:t>Loading, Storing </a:t>
            </a:r>
            <a:r>
              <a:rPr lang="en-US" dirty="0" smtClean="0"/>
              <a:t>bytes</a:t>
            </a:r>
            <a:endParaRPr lang="en-US" dirty="0"/>
          </a:p>
        </p:txBody>
      </p:sp>
      <p:sp>
        <p:nvSpPr>
          <p:cNvPr id="19056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00915" y="1586345"/>
            <a:ext cx="77724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latin typeface="+mj-lt"/>
                <a:ea typeface="ＭＳ Ｐゴシック" pitchFamily="34" charset="-128"/>
              </a:rPr>
              <a:t>What do with other 24 bits in the 32 bit register?</a:t>
            </a:r>
          </a:p>
          <a:p>
            <a:pPr lvl="1"/>
            <a:r>
              <a:rPr lang="en-US" dirty="0" smtClean="0">
                <a:latin typeface="+mj-lt"/>
                <a:ea typeface="ＭＳ Ｐゴシック" pitchFamily="34" charset="-128"/>
              </a:rPr>
              <a:t>lb: sign extends to fill upper 24 bits</a:t>
            </a:r>
          </a:p>
          <a:p>
            <a:endParaRPr lang="en-US" dirty="0" smtClean="0">
              <a:latin typeface="+mj-lt"/>
              <a:ea typeface="ＭＳ Ｐゴシック" pitchFamily="34" charset="-128"/>
            </a:endParaRPr>
          </a:p>
          <a:p>
            <a:endParaRPr lang="en-US" dirty="0" smtClean="0">
              <a:latin typeface="+mj-lt"/>
              <a:ea typeface="ＭＳ Ｐゴシック" pitchFamily="34" charset="-128"/>
            </a:endParaRPr>
          </a:p>
          <a:p>
            <a:endParaRPr lang="en-US" dirty="0" smtClean="0">
              <a:latin typeface="+mj-lt"/>
              <a:ea typeface="ＭＳ Ｐゴシック" pitchFamily="34" charset="-128"/>
            </a:endParaRPr>
          </a:p>
          <a:p>
            <a:pPr>
              <a:buNone/>
            </a:pPr>
            <a:endParaRPr lang="en-US" dirty="0" smtClean="0">
              <a:latin typeface="+mj-lt"/>
              <a:ea typeface="ＭＳ Ｐゴシック" pitchFamily="34" charset="-128"/>
            </a:endParaRPr>
          </a:p>
          <a:p>
            <a:r>
              <a:rPr lang="en-US" sz="2800" dirty="0" smtClean="0">
                <a:latin typeface="+mj-lt"/>
                <a:ea typeface="ＭＳ Ｐゴシック" pitchFamily="34" charset="-128"/>
              </a:rPr>
              <a:t>Normally don’t want to sign extend chars</a:t>
            </a:r>
          </a:p>
          <a:p>
            <a:r>
              <a:rPr lang="en-US" dirty="0" smtClean="0">
                <a:latin typeface="+mj-lt"/>
                <a:ea typeface="ＭＳ Ｐゴシック" pitchFamily="34" charset="-128"/>
              </a:rPr>
              <a:t> </a:t>
            </a:r>
            <a:r>
              <a:rPr lang="en-US" sz="2800" dirty="0" smtClean="0">
                <a:latin typeface="+mj-lt"/>
                <a:ea typeface="ＭＳ Ｐゴシック" pitchFamily="34" charset="-128"/>
              </a:rPr>
              <a:t>MIPS instruction that doesn’t</a:t>
            </a:r>
            <a:br>
              <a:rPr lang="en-US" sz="2800" dirty="0" smtClean="0">
                <a:latin typeface="+mj-lt"/>
                <a:ea typeface="ＭＳ Ｐゴシック" pitchFamily="34" charset="-128"/>
              </a:rPr>
            </a:br>
            <a:r>
              <a:rPr lang="en-US" sz="2800" dirty="0" smtClean="0">
                <a:latin typeface="+mj-lt"/>
                <a:ea typeface="ＭＳ Ｐゴシック" pitchFamily="34" charset="-128"/>
              </a:rPr>
              <a:t>   sign extend when loading bytes:</a:t>
            </a:r>
          </a:p>
          <a:p>
            <a:pPr lvl="1"/>
            <a:r>
              <a:rPr lang="en-US" dirty="0" smtClean="0">
                <a:latin typeface="+mj-lt"/>
                <a:ea typeface="ＭＳ Ｐゴシック" pitchFamily="34" charset="-128"/>
              </a:rPr>
              <a:t> </a:t>
            </a:r>
            <a:r>
              <a:rPr lang="en-US" i="1" dirty="0" smtClean="0">
                <a:latin typeface="+mj-lt"/>
                <a:ea typeface="ＭＳ Ｐゴシック" pitchFamily="34" charset="-128"/>
              </a:rPr>
              <a:t>load byte unsigned</a:t>
            </a:r>
            <a:r>
              <a:rPr lang="en-US" dirty="0" smtClean="0">
                <a:latin typeface="+mj-lt"/>
                <a:ea typeface="ＭＳ Ｐゴシック" pitchFamily="34" charset="-128"/>
              </a:rPr>
              <a:t> (</a:t>
            </a:r>
            <a:r>
              <a:rPr lang="en-US" i="1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lbu</a:t>
            </a:r>
            <a:r>
              <a:rPr lang="en-US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)</a:t>
            </a:r>
          </a:p>
          <a:p>
            <a:endParaRPr lang="en-US" dirty="0" smtClean="0">
              <a:latin typeface="18 VAG Rounded Thin   55390" charset="0"/>
              <a:ea typeface="ＭＳ Ｐゴシック" pitchFamily="34" charset="-128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858000" y="2600325"/>
            <a:ext cx="1905000" cy="1258888"/>
            <a:chOff x="4320" y="1680"/>
            <a:chExt cx="1200" cy="793"/>
          </a:xfrm>
        </p:grpSpPr>
        <p:sp>
          <p:nvSpPr>
            <p:cNvPr id="61454" name="Rectangle 6"/>
            <p:cNvSpPr>
              <a:spLocks noChangeArrowheads="1"/>
            </p:cNvSpPr>
            <p:nvPr/>
          </p:nvSpPr>
          <p:spPr bwMode="auto">
            <a:xfrm>
              <a:off x="4320" y="1680"/>
              <a:ext cx="120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18 VAG Rounded Bold   07390" charset="0"/>
              </a:endParaRPr>
            </a:p>
          </p:txBody>
        </p:sp>
        <p:sp>
          <p:nvSpPr>
            <p:cNvPr id="61455" name="Text Box 7"/>
            <p:cNvSpPr txBox="1">
              <a:spLocks noChangeArrowheads="1"/>
            </p:cNvSpPr>
            <p:nvPr/>
          </p:nvSpPr>
          <p:spPr bwMode="auto">
            <a:xfrm>
              <a:off x="4637" y="1872"/>
              <a:ext cx="811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tx1"/>
                  </a:solidFill>
                  <a:latin typeface="18 VAG Rounded Bold   07390" charset="0"/>
                </a:rPr>
                <a:t>byte</a:t>
              </a:r>
              <a:br>
                <a:rPr lang="en-US" sz="2800" b="1">
                  <a:solidFill>
                    <a:schemeClr val="tx1"/>
                  </a:solidFill>
                  <a:latin typeface="18 VAG Rounded Bold   07390" charset="0"/>
                </a:rPr>
              </a:br>
              <a:r>
                <a:rPr lang="en-US" sz="2800" b="1">
                  <a:solidFill>
                    <a:schemeClr val="tx1"/>
                  </a:solidFill>
                  <a:latin typeface="18 VAG Rounded Bold   07390" charset="0"/>
                </a:rPr>
                <a:t>loaded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219200" y="2905125"/>
            <a:ext cx="5257800" cy="842963"/>
            <a:chOff x="768" y="1872"/>
            <a:chExt cx="3312" cy="531"/>
          </a:xfrm>
        </p:grpSpPr>
        <p:sp>
          <p:nvSpPr>
            <p:cNvPr id="61452" name="Text Box 9"/>
            <p:cNvSpPr txBox="1">
              <a:spLocks noChangeArrowheads="1"/>
            </p:cNvSpPr>
            <p:nvPr/>
          </p:nvSpPr>
          <p:spPr bwMode="auto">
            <a:xfrm>
              <a:off x="816" y="2073"/>
              <a:ext cx="291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18 VAG Rounded Bold   07390" charset="0"/>
                </a:rPr>
                <a:t>…is copied to “sign-extend”</a:t>
              </a:r>
            </a:p>
          </p:txBody>
        </p:sp>
        <p:sp>
          <p:nvSpPr>
            <p:cNvPr id="61453" name="AutoShape 10"/>
            <p:cNvSpPr>
              <a:spLocks noChangeArrowheads="1"/>
            </p:cNvSpPr>
            <p:nvPr/>
          </p:nvSpPr>
          <p:spPr bwMode="auto">
            <a:xfrm>
              <a:off x="768" y="1872"/>
              <a:ext cx="3312" cy="155"/>
            </a:xfrm>
            <a:prstGeom prst="leftArrow">
              <a:avLst>
                <a:gd name="adj1" fmla="val 50000"/>
                <a:gd name="adj2" fmla="val 534194"/>
              </a:avLst>
            </a:prstGeom>
            <a:solidFill>
              <a:schemeClr val="accent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18 VAG Rounded Bold   07390" charset="0"/>
              </a:endParaRP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6627813" y="2905125"/>
            <a:ext cx="1331912" cy="1362075"/>
            <a:chOff x="4032" y="1872"/>
            <a:chExt cx="839" cy="858"/>
          </a:xfrm>
        </p:grpSpPr>
        <p:sp>
          <p:nvSpPr>
            <p:cNvPr id="61450" name="Line 12"/>
            <p:cNvSpPr>
              <a:spLocks noChangeShapeType="1"/>
            </p:cNvSpPr>
            <p:nvPr/>
          </p:nvSpPr>
          <p:spPr bwMode="auto">
            <a:xfrm flipV="1">
              <a:off x="4224" y="1872"/>
              <a:ext cx="0" cy="48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51" name="Text Box 13"/>
            <p:cNvSpPr txBox="1">
              <a:spLocks noChangeArrowheads="1"/>
            </p:cNvSpPr>
            <p:nvPr/>
          </p:nvSpPr>
          <p:spPr bwMode="auto">
            <a:xfrm>
              <a:off x="4032" y="2400"/>
              <a:ext cx="83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18 VAG Rounded Bold   07390" charset="0"/>
                </a:rPr>
                <a:t>This bit</a:t>
              </a:r>
            </a:p>
          </p:txBody>
        </p:sp>
      </p:grpSp>
      <p:sp>
        <p:nvSpPr>
          <p:cNvPr id="61448" name="Rectangle 14"/>
          <p:cNvSpPr>
            <a:spLocks noChangeArrowheads="1"/>
          </p:cNvSpPr>
          <p:nvPr/>
        </p:nvSpPr>
        <p:spPr bwMode="auto">
          <a:xfrm>
            <a:off x="381000" y="2447925"/>
            <a:ext cx="6372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</a:rPr>
              <a:t>xxxx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</a:rPr>
              <a:t>xxxx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</a:rPr>
              <a:t>xxxx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</a:rPr>
              <a:t>xxxx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</a:rPr>
              <a:t>xxxx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</a:rPr>
              <a:t>xxxx</a:t>
            </a:r>
            <a:endParaRPr lang="en-US" sz="2800" b="1" dirty="0">
              <a:solidFill>
                <a:schemeClr val="accent2"/>
              </a:solidFill>
              <a:latin typeface="Courier New" pitchFamily="49" charset="0"/>
            </a:endParaRPr>
          </a:p>
        </p:txBody>
      </p:sp>
      <p:sp>
        <p:nvSpPr>
          <p:cNvPr id="61449" name="Rectangle 15"/>
          <p:cNvSpPr>
            <a:spLocks noChangeArrowheads="1"/>
          </p:cNvSpPr>
          <p:nvPr/>
        </p:nvSpPr>
        <p:spPr bwMode="auto">
          <a:xfrm>
            <a:off x="6781800" y="2462213"/>
            <a:ext cx="2105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Courier New" pitchFamily="49" charset="0"/>
              </a:rPr>
              <a:t> </a:t>
            </a:r>
            <a:r>
              <a:rPr lang="en-US" sz="2800" b="1">
                <a:solidFill>
                  <a:schemeClr val="accent2"/>
                </a:solidFill>
                <a:latin typeface="Courier New" pitchFamily="49" charset="0"/>
              </a:rPr>
              <a:t>zzz zzzz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6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6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6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566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Support for Characters and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MIPS also provides fast support for Unicode:</a:t>
            </a:r>
          </a:p>
          <a:p>
            <a:endParaRPr lang="en-US" i="1" dirty="0" smtClean="0">
              <a:solidFill>
                <a:srgbClr val="000000"/>
              </a:solidFill>
            </a:endParaRPr>
          </a:p>
          <a:p>
            <a:r>
              <a:rPr lang="en-US" i="1" dirty="0" smtClean="0">
                <a:solidFill>
                  <a:srgbClr val="000000"/>
                </a:solidFill>
              </a:rPr>
              <a:t>load </a:t>
            </a:r>
            <a:r>
              <a:rPr lang="en-US" i="1" dirty="0" err="1" smtClean="0">
                <a:solidFill>
                  <a:srgbClr val="000000"/>
                </a:solidFill>
              </a:rPr>
              <a:t>halfword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dirty="0" smtClean="0"/>
              <a:t>instruction (</a:t>
            </a:r>
            <a:r>
              <a:rPr lang="en-US" i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lh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>
                <a:solidFill>
                  <a:srgbClr val="3366FF"/>
                </a:solidFill>
              </a:rPr>
              <a:t>	</a:t>
            </a:r>
            <a:r>
              <a:rPr lang="en-US" sz="28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lh</a:t>
            </a:r>
            <a:r>
              <a:rPr lang="en-US" sz="2800" dirty="0" smtClean="0">
                <a:solidFill>
                  <a:srgbClr val="000000"/>
                </a:solidFill>
                <a:latin typeface="Courier New"/>
                <a:cs typeface="Courier New"/>
              </a:rPr>
              <a:t> $s0,0($s1)</a:t>
            </a:r>
          </a:p>
          <a:p>
            <a:pPr lvl="1"/>
            <a:r>
              <a:rPr lang="en-US" sz="2400" dirty="0" smtClean="0">
                <a:cs typeface="Courier New" pitchFamily="49" charset="0"/>
              </a:rPr>
              <a:t>There’s also </a:t>
            </a:r>
            <a:r>
              <a:rPr lang="en-US" sz="2400" i="1" dirty="0" smtClean="0">
                <a:cs typeface="Courier New" pitchFamily="49" charset="0"/>
              </a:rPr>
              <a:t>load </a:t>
            </a:r>
            <a:r>
              <a:rPr lang="en-US" sz="2400" i="1" dirty="0" err="1" smtClean="0">
                <a:cs typeface="Courier New" pitchFamily="49" charset="0"/>
              </a:rPr>
              <a:t>halfword</a:t>
            </a:r>
            <a:r>
              <a:rPr lang="en-US" sz="2400" i="1" dirty="0" smtClean="0">
                <a:cs typeface="Courier New" pitchFamily="49" charset="0"/>
              </a:rPr>
              <a:t> unsigned</a:t>
            </a:r>
            <a:r>
              <a:rPr lang="en-US" sz="2400" dirty="0" smtClean="0">
                <a:cs typeface="Courier New" pitchFamily="49" charset="0"/>
              </a:rPr>
              <a:t> 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lhu</a:t>
            </a:r>
            <a:r>
              <a:rPr lang="en-US" sz="2400" dirty="0" smtClean="0">
                <a:cs typeface="Courier New" pitchFamily="49" charset="0"/>
              </a:rPr>
              <a:t>)</a:t>
            </a:r>
            <a:endParaRPr lang="en-US" sz="24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i="1" dirty="0" smtClean="0">
                <a:solidFill>
                  <a:srgbClr val="000000"/>
                </a:solidFill>
              </a:rPr>
              <a:t>store </a:t>
            </a:r>
            <a:r>
              <a:rPr lang="en-US" i="1" dirty="0" err="1" smtClean="0">
                <a:solidFill>
                  <a:srgbClr val="000000"/>
                </a:solidFill>
              </a:rPr>
              <a:t>halfword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dirty="0" smtClean="0"/>
              <a:t>instruction (</a:t>
            </a:r>
            <a:r>
              <a:rPr lang="en-US" i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sh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sh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$s0,0($s1)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941B-8018-9149-9193-4CE94762C1AC}" type="datetime1">
              <a:rPr lang="en-US" smtClean="0"/>
              <a:pPr/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89993"/>
            <a:ext cx="8305800" cy="4679950"/>
          </a:xfrm>
        </p:spPr>
        <p:txBody>
          <a:bodyPr/>
          <a:lstStyle/>
          <a:p>
            <a:r>
              <a:rPr lang="en-US" dirty="0" smtClean="0"/>
              <a:t>MIPS terms Signed/Unsigned “overloaded”:</a:t>
            </a:r>
          </a:p>
          <a:p>
            <a:pPr lvl="1"/>
            <a:r>
              <a:rPr lang="en-US" dirty="0" smtClean="0"/>
              <a:t>Do/Don't sign extend</a:t>
            </a:r>
          </a:p>
          <a:p>
            <a:pPr lvl="2"/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(lb,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lbu</a:t>
            </a: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,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lh</a:t>
            </a: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,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lhu</a:t>
            </a: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)</a:t>
            </a:r>
          </a:p>
          <a:p>
            <a:pPr lvl="1"/>
            <a:r>
              <a:rPr lang="en-US" dirty="0" smtClean="0"/>
              <a:t>Do/Don't overflow </a:t>
            </a:r>
          </a:p>
          <a:p>
            <a:pPr lvl="2"/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(add,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addi</a:t>
            </a: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, sub,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mult</a:t>
            </a: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, div)</a:t>
            </a:r>
          </a:p>
          <a:p>
            <a:pPr lvl="2"/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(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addu</a:t>
            </a: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,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addiu</a:t>
            </a: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,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subu</a:t>
            </a: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,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multu</a:t>
            </a: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,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divu</a:t>
            </a: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)</a:t>
            </a:r>
          </a:p>
          <a:p>
            <a:pPr lvl="1"/>
            <a:r>
              <a:rPr lang="en-US" dirty="0" smtClean="0"/>
              <a:t>Do signed/unsigned compare</a:t>
            </a:r>
          </a:p>
          <a:p>
            <a:pPr lvl="2"/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(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slt</a:t>
            </a: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,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slti/sltu</a:t>
            </a: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,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sltiu</a:t>
            </a: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)</a:t>
            </a:r>
            <a:endParaRPr lang="en-US" b="1" dirty="0">
              <a:solidFill>
                <a:schemeClr val="accent2"/>
              </a:solidFill>
              <a:latin typeface="Courier New"/>
              <a:cs typeface="Courier New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MIPS Signed vs. Unsigned – Three Different Meanings!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Know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Arithmetic</a:t>
            </a:r>
          </a:p>
          <a:p>
            <a:pPr lvl="1"/>
            <a:r>
              <a:rPr lang="en-US" dirty="0" smtClean="0"/>
              <a:t>add, </a:t>
            </a:r>
            <a:r>
              <a:rPr lang="en-US" dirty="0" err="1" smtClean="0"/>
              <a:t>addi</a:t>
            </a:r>
            <a:r>
              <a:rPr lang="en-US" dirty="0" smtClean="0"/>
              <a:t>, </a:t>
            </a:r>
            <a:r>
              <a:rPr lang="en-US" dirty="0" err="1" smtClean="0"/>
              <a:t>addu</a:t>
            </a:r>
            <a:r>
              <a:rPr lang="en-US" dirty="0" smtClean="0"/>
              <a:t>, </a:t>
            </a:r>
            <a:r>
              <a:rPr lang="en-US" dirty="0" err="1" smtClean="0"/>
              <a:t>addiu</a:t>
            </a:r>
            <a:r>
              <a:rPr lang="en-US" dirty="0" smtClean="0"/>
              <a:t>, sub, </a:t>
            </a:r>
            <a:r>
              <a:rPr lang="en-US" dirty="0" err="1" smtClean="0"/>
              <a:t>subu</a:t>
            </a:r>
            <a:r>
              <a:rPr lang="en-US" dirty="0" smtClean="0"/>
              <a:t>, and, </a:t>
            </a:r>
            <a:r>
              <a:rPr lang="en-US" dirty="0" err="1" smtClean="0"/>
              <a:t>andi</a:t>
            </a:r>
            <a:r>
              <a:rPr lang="en-US" dirty="0" smtClean="0"/>
              <a:t>, or, </a:t>
            </a:r>
            <a:r>
              <a:rPr lang="en-US" dirty="0" err="1" smtClean="0"/>
              <a:t>ori</a:t>
            </a:r>
            <a:r>
              <a:rPr lang="en-US" dirty="0" smtClean="0"/>
              <a:t>, </a:t>
            </a:r>
            <a:r>
              <a:rPr lang="en-US" dirty="0" err="1" smtClean="0"/>
              <a:t>sll</a:t>
            </a:r>
            <a:r>
              <a:rPr lang="en-US" dirty="0" smtClean="0"/>
              <a:t>, </a:t>
            </a:r>
            <a:r>
              <a:rPr lang="en-US" dirty="0" err="1" smtClean="0"/>
              <a:t>slr</a:t>
            </a:r>
            <a:r>
              <a:rPr lang="en-US" dirty="0" smtClean="0"/>
              <a:t>, </a:t>
            </a:r>
            <a:r>
              <a:rPr lang="en-US" dirty="0" err="1" smtClean="0"/>
              <a:t>slt</a:t>
            </a:r>
            <a:r>
              <a:rPr lang="en-US" dirty="0" smtClean="0"/>
              <a:t>, </a:t>
            </a:r>
            <a:r>
              <a:rPr lang="en-US" dirty="0" err="1" smtClean="0"/>
              <a:t>slti</a:t>
            </a:r>
            <a:r>
              <a:rPr lang="en-US" dirty="0" smtClean="0"/>
              <a:t>, </a:t>
            </a:r>
            <a:r>
              <a:rPr lang="en-US" dirty="0" err="1" smtClean="0"/>
              <a:t>sltiu</a:t>
            </a:r>
            <a:r>
              <a:rPr lang="en-US" dirty="0" smtClean="0"/>
              <a:t>!</a:t>
            </a:r>
          </a:p>
          <a:p>
            <a:r>
              <a:rPr lang="en-US" dirty="0" smtClean="0"/>
              <a:t>Data Transfer</a:t>
            </a:r>
          </a:p>
          <a:p>
            <a:pPr lvl="1"/>
            <a:r>
              <a:rPr lang="en-US" dirty="0" smtClean="0"/>
              <a:t>lw, sw, lb, </a:t>
            </a:r>
            <a:r>
              <a:rPr lang="en-US" dirty="0" err="1" smtClean="0"/>
              <a:t>lbu</a:t>
            </a:r>
            <a:r>
              <a:rPr lang="en-US" dirty="0" smtClean="0"/>
              <a:t>, </a:t>
            </a:r>
            <a:r>
              <a:rPr lang="en-US" dirty="0" err="1" smtClean="0"/>
              <a:t>sb</a:t>
            </a:r>
            <a:r>
              <a:rPr lang="en-US" dirty="0" smtClean="0"/>
              <a:t>, </a:t>
            </a:r>
            <a:r>
              <a:rPr lang="en-US" dirty="0" err="1" smtClean="0"/>
              <a:t>lh</a:t>
            </a:r>
            <a:r>
              <a:rPr lang="en-US" dirty="0" smtClean="0"/>
              <a:t>, </a:t>
            </a:r>
            <a:r>
              <a:rPr lang="en-US" dirty="0" err="1" smtClean="0"/>
              <a:t>lhu</a:t>
            </a:r>
            <a:r>
              <a:rPr lang="en-US" dirty="0" smtClean="0"/>
              <a:t>, </a:t>
            </a:r>
            <a:r>
              <a:rPr lang="en-US" dirty="0" err="1" smtClean="0"/>
              <a:t>sh</a:t>
            </a:r>
            <a:r>
              <a:rPr lang="en-US" dirty="0" smtClean="0"/>
              <a:t>!</a:t>
            </a:r>
          </a:p>
          <a:p>
            <a:r>
              <a:rPr lang="en-US" dirty="0" smtClean="0"/>
              <a:t>Branches and Jumps</a:t>
            </a:r>
          </a:p>
          <a:p>
            <a:pPr lvl="1"/>
            <a:r>
              <a:rPr lang="en-US" dirty="0" err="1" smtClean="0"/>
              <a:t>bne</a:t>
            </a:r>
            <a:r>
              <a:rPr lang="en-US" dirty="0" smtClean="0"/>
              <a:t>, </a:t>
            </a:r>
            <a:r>
              <a:rPr lang="en-US" dirty="0" err="1" smtClean="0"/>
              <a:t>beq</a:t>
            </a:r>
            <a:r>
              <a:rPr lang="en-US" dirty="0" smtClean="0"/>
              <a:t>, j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9EDC3-4B4F-6B47-8686-3F8131EA2C07}" type="datetime1">
              <a:rPr lang="en-US" smtClean="0"/>
              <a:pPr/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3912</TotalTime>
  <Words>1831</Words>
  <Application>Microsoft Office PowerPoint</Application>
  <PresentationFormat>On-screen Show (4:3)</PresentationFormat>
  <Paragraphs>368</Paragraphs>
  <Slides>38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Office Theme</vt:lpstr>
      <vt:lpstr>Image</vt:lpstr>
      <vt:lpstr>CS 61C: Great Ideas in Computer Architecture (Machine Structures) More MIPS Machine Language</vt:lpstr>
      <vt:lpstr>Levels of Representation/Interpretation</vt:lpstr>
      <vt:lpstr>Agenda</vt:lpstr>
      <vt:lpstr>Strings: C vs. Java</vt:lpstr>
      <vt:lpstr>Support for Characters and Strings</vt:lpstr>
      <vt:lpstr>Loading, Storing bytes</vt:lpstr>
      <vt:lpstr>Support for Characters and Strings</vt:lpstr>
      <vt:lpstr>MIPS Signed vs. Unsigned – Three Different Meanings!</vt:lpstr>
      <vt:lpstr>What Do We Know Now?</vt:lpstr>
      <vt:lpstr>Agenda</vt:lpstr>
      <vt:lpstr>Administrivia</vt:lpstr>
      <vt:lpstr>Agenda</vt:lpstr>
      <vt:lpstr>Functions in C</vt:lpstr>
      <vt:lpstr>Six Fundamental Steps in  Calling a Function</vt:lpstr>
      <vt:lpstr>MIPS Registers for Function Calls</vt:lpstr>
      <vt:lpstr>MIPS Instructions for Function Calls</vt:lpstr>
      <vt:lpstr>Slide 17</vt:lpstr>
      <vt:lpstr>Function Call Example (2/4)</vt:lpstr>
      <vt:lpstr>Function Call Example (3/4)</vt:lpstr>
      <vt:lpstr>Function Call Example (4/4)</vt:lpstr>
      <vt:lpstr>Notes on Functions</vt:lpstr>
      <vt:lpstr>What If a Function Calls another Function? </vt:lpstr>
      <vt:lpstr>Recall: Memory Layout</vt:lpstr>
      <vt:lpstr>Example: sumSquare</vt:lpstr>
      <vt:lpstr>Example: sumSquare</vt:lpstr>
      <vt:lpstr>Basic Structure of a Function</vt:lpstr>
      <vt:lpstr>Local Variables and Arrays</vt:lpstr>
      <vt:lpstr>Stack Before, During, After Call</vt:lpstr>
      <vt:lpstr>Agenda</vt:lpstr>
      <vt:lpstr>Agenda</vt:lpstr>
      <vt:lpstr>MIPS Registers</vt:lpstr>
      <vt:lpstr>Register Conventions (1/4)</vt:lpstr>
      <vt:lpstr>Register Conventions (2/4) – saved</vt:lpstr>
      <vt:lpstr>Register Conventions (3/4) – volatile</vt:lpstr>
      <vt:lpstr>Register Conventions (4/4)</vt:lpstr>
      <vt:lpstr>Where is the Stack in Memory?</vt:lpstr>
      <vt:lpstr>MIPS Memory Allocation</vt:lpstr>
      <vt:lpstr>And in Conclusion, …</vt:lpstr>
    </vt:vector>
  </TitlesOfParts>
  <Company>UC Berkeley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Michael</cp:lastModifiedBy>
  <cp:revision>76</cp:revision>
  <cp:lastPrinted>2011-01-17T01:30:01Z</cp:lastPrinted>
  <dcterms:created xsi:type="dcterms:W3CDTF">2011-02-04T12:59:20Z</dcterms:created>
  <dcterms:modified xsi:type="dcterms:W3CDTF">2011-06-29T09:53:46Z</dcterms:modified>
</cp:coreProperties>
</file>