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7" r:id="rId2"/>
    <p:sldId id="359" r:id="rId3"/>
    <p:sldId id="273" r:id="rId4"/>
    <p:sldId id="343" r:id="rId5"/>
    <p:sldId id="259" r:id="rId6"/>
    <p:sldId id="260" r:id="rId7"/>
    <p:sldId id="261" r:id="rId8"/>
    <p:sldId id="336" r:id="rId9"/>
    <p:sldId id="337" r:id="rId10"/>
    <p:sldId id="278" r:id="rId11"/>
    <p:sldId id="287" r:id="rId12"/>
    <p:sldId id="286" r:id="rId13"/>
    <p:sldId id="280" r:id="rId14"/>
    <p:sldId id="281" r:id="rId15"/>
    <p:sldId id="339" r:id="rId16"/>
    <p:sldId id="338" r:id="rId17"/>
    <p:sldId id="289" r:id="rId18"/>
    <p:sldId id="355" r:id="rId19"/>
    <p:sldId id="354" r:id="rId20"/>
    <p:sldId id="275" r:id="rId21"/>
    <p:sldId id="284" r:id="rId22"/>
    <p:sldId id="362" r:id="rId23"/>
    <p:sldId id="283" r:id="rId24"/>
    <p:sldId id="360" r:id="rId25"/>
    <p:sldId id="361" r:id="rId26"/>
    <p:sldId id="351" r:id="rId27"/>
    <p:sldId id="350" r:id="rId28"/>
    <p:sldId id="363" r:id="rId29"/>
    <p:sldId id="353" r:id="rId30"/>
    <p:sldId id="381" r:id="rId31"/>
    <p:sldId id="258" r:id="rId32"/>
    <p:sldId id="352" r:id="rId33"/>
    <p:sldId id="340" r:id="rId34"/>
    <p:sldId id="369" r:id="rId35"/>
    <p:sldId id="366" r:id="rId36"/>
    <p:sldId id="367" r:id="rId37"/>
    <p:sldId id="380" r:id="rId38"/>
    <p:sldId id="370" r:id="rId39"/>
    <p:sldId id="364" r:id="rId40"/>
    <p:sldId id="372" r:id="rId41"/>
    <p:sldId id="371" r:id="rId42"/>
    <p:sldId id="373" r:id="rId43"/>
    <p:sldId id="374" r:id="rId44"/>
    <p:sldId id="375" r:id="rId45"/>
    <p:sldId id="377" r:id="rId46"/>
    <p:sldId id="378" r:id="rId47"/>
    <p:sldId id="365" r:id="rId48"/>
    <p:sldId id="379" r:id="rId49"/>
    <p:sldId id="27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0B5D1"/>
    <a:srgbClr val="94AEC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2652" y="-118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53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6/20/2011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6/20/2011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9699" name="Rectangle 3"/>
          <p:cNvSpPr>
            <a:spLocks noGrp="1" noRot="1" noChangeAspect="1" noChangeArrowheads="1"/>
          </p:cNvSpPr>
          <p:nvPr>
            <p:ph type="sldImg"/>
          </p:nvPr>
        </p:nvSpPr>
        <p:spPr>
          <a:xfrm>
            <a:off x="1158875" y="587375"/>
            <a:ext cx="4552950" cy="3416300"/>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65225" y="587375"/>
            <a:ext cx="4552950" cy="3416300"/>
          </a:xfrm>
          <a:solidFill>
            <a:srgbClr val="FFFFFF"/>
          </a:solidFill>
          <a:ln>
            <a:solidFill>
              <a:srgbClr val="000000"/>
            </a:solidFill>
          </a:ln>
        </p:spPr>
      </p:sp>
      <p:sp>
        <p:nvSpPr>
          <p:cNvPr id="62467" name="Rectangle 3"/>
          <p:cNvSpPr>
            <a:spLocks noGrp="1" noChangeArrowheads="1"/>
          </p:cNvSpPr>
          <p:nvPr>
            <p:ph type="body" idx="1"/>
          </p:nvPr>
        </p:nvSpPr>
        <p:spPr>
          <a:solidFill>
            <a:srgbClr val="FFFFFF"/>
          </a:solidFill>
          <a:ln>
            <a:solidFill>
              <a:srgbClr val="000000"/>
            </a:solidFill>
          </a:ln>
        </p:spPr>
        <p:txBody>
          <a:bodyPr lIns="86481" tIns="43241" rIns="86481" bIns="43241"/>
          <a:lstStyle/>
          <a:p>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401763" y="876300"/>
            <a:ext cx="4057650" cy="3044825"/>
          </a:xfrm>
          <a:solidFill>
            <a:srgbClr val="FFFFFF"/>
          </a:solidFill>
          <a:ln>
            <a:solidFill>
              <a:srgbClr val="000000"/>
            </a:solidFill>
          </a:ln>
        </p:spPr>
      </p:sp>
      <p:sp>
        <p:nvSpPr>
          <p:cNvPr id="64515" name="Rectangle 3"/>
          <p:cNvSpPr>
            <a:spLocks noGrp="1" noChangeArrowheads="1"/>
          </p:cNvSpPr>
          <p:nvPr>
            <p:ph type="body" idx="1"/>
          </p:nvPr>
        </p:nvSpPr>
        <p:spPr>
          <a:xfrm>
            <a:off x="915294" y="4342191"/>
            <a:ext cx="5027414" cy="4115405"/>
          </a:xfrm>
          <a:solidFill>
            <a:srgbClr val="FFFFFF"/>
          </a:solidFill>
          <a:ln>
            <a:solidFill>
              <a:srgbClr val="000000"/>
            </a:solidFill>
          </a:ln>
        </p:spPr>
        <p:txBody>
          <a:bodyPr lIns="91417" tIns="45708" rIns="91417" bIns="45708"/>
          <a:lstStyle/>
          <a:p>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p:sp>
      <p:sp>
        <p:nvSpPr>
          <p:cNvPr id="70659" name="Rectangle 3"/>
          <p:cNvSpPr>
            <a:spLocks noGrp="1" noChangeArrowheads="1"/>
          </p:cNvSpPr>
          <p:nvPr>
            <p:ph type="body" idx="1"/>
          </p:nvPr>
        </p:nvSpPr>
        <p:spPr>
          <a:noFill/>
          <a:ln w="9525"/>
        </p:spPr>
        <p:txBody>
          <a:bodyPr/>
          <a:lstStyle/>
          <a:p>
            <a:r>
              <a:rPr lang="en-US" smtClean="0">
                <a:latin typeface="Arial" pitchFamily="34" charset="0"/>
                <a:ea typeface="ＭＳ Ｐゴシック" pitchFamily="34" charset="-128"/>
              </a:rPr>
              <a:t>Subtract big from a small-&gt; negative overflow. Be sure to point out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0CD995-F190-D645-962C-33F68B0AE0CE}"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64D0-4959-7844-B68C-18311CA04808}"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35AE-2F20-CA4A-96EA-2E2FD8390012}"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54DAF-F2CF-7F43-A4C4-E2C9980100D0}"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22ADC-F210-6D42-BDA7-9E62E77EB091}" type="datetime1">
              <a:rPr lang="en-US" smtClean="0"/>
              <a:pPr/>
              <a:t>6/20/2011</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4811D-A295-6945-90EF-DDD0D8E9AA49}" type="datetime1">
              <a:rPr lang="en-US" smtClean="0"/>
              <a:pPr/>
              <a:t>6/20/2011</a:t>
            </a:fld>
            <a:endParaRPr lang="en-US"/>
          </a:p>
        </p:txBody>
      </p:sp>
      <p:sp>
        <p:nvSpPr>
          <p:cNvPr id="8" name="Footer Placeholder 7"/>
          <p:cNvSpPr>
            <a:spLocks noGrp="1"/>
          </p:cNvSpPr>
          <p:nvPr>
            <p:ph type="ftr" sz="quarter" idx="11"/>
          </p:nvPr>
        </p:nvSpPr>
        <p:spPr/>
        <p:txBody>
          <a:bodyPr/>
          <a:lstStyle/>
          <a:p>
            <a:r>
              <a:rPr lang="en-US" smtClean="0"/>
              <a:t>Spring 2011 -- Lecture #1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43134-902E-884F-AF34-1C1B41A17DD1}" type="datetime1">
              <a:rPr lang="en-US" smtClean="0"/>
              <a:pPr/>
              <a:t>6/20/2011</a:t>
            </a:fld>
            <a:endParaRPr lang="en-US"/>
          </a:p>
        </p:txBody>
      </p:sp>
      <p:sp>
        <p:nvSpPr>
          <p:cNvPr id="4" name="Footer Placeholder 3"/>
          <p:cNvSpPr>
            <a:spLocks noGrp="1"/>
          </p:cNvSpPr>
          <p:nvPr>
            <p:ph type="ftr" sz="quarter" idx="11"/>
          </p:nvPr>
        </p:nvSpPr>
        <p:spPr/>
        <p:txBody>
          <a:bodyPr/>
          <a:lstStyle/>
          <a:p>
            <a:r>
              <a:rPr lang="en-US" smtClean="0"/>
              <a:t>Spring 2011 --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EFA44-2E20-554D-B4DC-225ED72351BB}" type="datetime1">
              <a:rPr lang="en-US" smtClean="0"/>
              <a:pPr/>
              <a:t>6/20/2011</a:t>
            </a:fld>
            <a:endParaRPr lang="en-US"/>
          </a:p>
        </p:txBody>
      </p:sp>
      <p:sp>
        <p:nvSpPr>
          <p:cNvPr id="3" name="Footer Placeholder 2"/>
          <p:cNvSpPr>
            <a:spLocks noGrp="1"/>
          </p:cNvSpPr>
          <p:nvPr>
            <p:ph type="ftr" sz="quarter" idx="11"/>
          </p:nvPr>
        </p:nvSpPr>
        <p:spPr/>
        <p:txBody>
          <a:bodyPr/>
          <a:lstStyle/>
          <a:p>
            <a:r>
              <a:rPr lang="en-US" smtClean="0"/>
              <a:t>Spring 2011 -- Lecture #1</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9D1B5-AAC3-A046-BC7E-D99BD7AA3531}" type="datetime1">
              <a:rPr lang="en-US" smtClean="0"/>
              <a:pPr/>
              <a:t>6/20/2011</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807DF-0246-0A44-B896-99D1F24A0E15}" type="datetime1">
              <a:rPr lang="en-US" smtClean="0"/>
              <a:pPr/>
              <a:t>6/20/2011</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82E44-4BD5-5E42-AF3A-81498880D760}" type="datetime1">
              <a:rPr lang="en-US" smtClean="0"/>
              <a:pPr/>
              <a:t>6/20/2011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2011 --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inst.eecs.berkeley.edu/~cs61c/su1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oleObject" Target="../embeddings/oleObject1.bin"/><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275" y="2130425"/>
            <a:ext cx="7772400" cy="1470025"/>
          </a:xfrm>
        </p:spPr>
        <p:txBody>
          <a:bodyPr>
            <a:normAutofit fontScale="90000"/>
          </a:bodyPr>
          <a:lstStyle/>
          <a:p>
            <a:r>
              <a:rPr lang="en-US" dirty="0" smtClean="0"/>
              <a:t>CS 61C: Great Ideas in Computer Architecture (Machine Structures)</a:t>
            </a:r>
            <a:br>
              <a:rPr lang="en-US" dirty="0" smtClean="0"/>
            </a:br>
            <a:r>
              <a:rPr lang="en-US" i="1" dirty="0" smtClean="0"/>
              <a:t>Course Introduction, Number Representation</a:t>
            </a:r>
            <a:br>
              <a:rPr lang="en-US" i="1" dirty="0" smtClean="0"/>
            </a:br>
            <a:endParaRPr lang="en-US" i="1" dirty="0"/>
          </a:p>
        </p:txBody>
      </p:sp>
      <p:sp>
        <p:nvSpPr>
          <p:cNvPr id="3" name="Subtitle 2"/>
          <p:cNvSpPr>
            <a:spLocks noGrp="1"/>
          </p:cNvSpPr>
          <p:nvPr>
            <p:ph type="subTitle" idx="1"/>
          </p:nvPr>
        </p:nvSpPr>
        <p:spPr>
          <a:xfrm>
            <a:off x="1371600" y="3886200"/>
            <a:ext cx="6845300" cy="1752600"/>
          </a:xfrm>
        </p:spPr>
        <p:txBody>
          <a:bodyPr>
            <a:normAutofit fontScale="92500"/>
          </a:bodyPr>
          <a:lstStyle/>
          <a:p>
            <a:r>
              <a:rPr lang="en-US" dirty="0" smtClean="0"/>
              <a:t>Instructor:</a:t>
            </a:r>
          </a:p>
          <a:p>
            <a:r>
              <a:rPr lang="en-US" dirty="0" smtClean="0"/>
              <a:t>Michael Greenbaum</a:t>
            </a:r>
          </a:p>
          <a:p>
            <a:r>
              <a:rPr lang="en-US" dirty="0" smtClean="0"/>
              <a:t>http://inst.eecs.berkeley.edu/~cs61c/su11</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dirty="0" smtClean="0"/>
              <a:t>Summer  2011 -- Lecture #1</a:t>
            </a:r>
            <a:endParaRPr lang="en-US" dirty="0"/>
          </a:p>
        </p:txBody>
      </p:sp>
      <p:sp>
        <p:nvSpPr>
          <p:cNvPr id="9" name="Date Placeholder 8"/>
          <p:cNvSpPr>
            <a:spLocks noGrp="1"/>
          </p:cNvSpPr>
          <p:nvPr>
            <p:ph type="dt" sz="half" idx="10"/>
          </p:nvPr>
        </p:nvSpPr>
        <p:spPr/>
        <p:txBody>
          <a:bodyPr/>
          <a:lstStyle/>
          <a:p>
            <a:fld id="{42C02D77-F3FB-214A-B9DF-07BB87480B18}" type="datetime1">
              <a:rPr lang="en-US" smtClean="0"/>
              <a:pPr/>
              <a:t>6/20/2011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6 Great Ideas in Computer Architecture</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Layers of Representation/Interpretation</a:t>
            </a:r>
          </a:p>
          <a:p>
            <a:pPr marL="514350" indent="-514350">
              <a:buFont typeface="+mj-lt"/>
              <a:buAutoNum type="arabicPeriod"/>
            </a:pPr>
            <a:r>
              <a:rPr lang="en-US" dirty="0" smtClean="0"/>
              <a:t>Moore’s Law</a:t>
            </a:r>
          </a:p>
          <a:p>
            <a:pPr marL="514350" indent="-514350">
              <a:buFont typeface="+mj-lt"/>
              <a:buAutoNum type="arabicPeriod"/>
            </a:pPr>
            <a:r>
              <a:rPr lang="en-US" dirty="0" smtClean="0"/>
              <a:t>Principle of Locality/Memory Hierarchy</a:t>
            </a:r>
          </a:p>
          <a:p>
            <a:pPr marL="514350" indent="-514350">
              <a:buFont typeface="+mj-lt"/>
              <a:buAutoNum type="arabicPeriod"/>
            </a:pPr>
            <a:r>
              <a:rPr lang="en-US" dirty="0" smtClean="0"/>
              <a:t>Parallelism</a:t>
            </a:r>
          </a:p>
          <a:p>
            <a:pPr marL="514350" indent="-514350">
              <a:buFont typeface="+mj-lt"/>
              <a:buAutoNum type="arabicPeriod"/>
            </a:pPr>
            <a:r>
              <a:rPr lang="en-US" dirty="0" smtClean="0"/>
              <a:t>Performance Measurement &amp; Improvement</a:t>
            </a:r>
          </a:p>
          <a:p>
            <a:pPr marL="514350" indent="-514350">
              <a:buFont typeface="+mj-lt"/>
              <a:buAutoNum type="arabicPeriod"/>
            </a:pPr>
            <a:r>
              <a:rPr lang="en-US" dirty="0" smtClean="0"/>
              <a:t>Dependability via Redundancy</a:t>
            </a:r>
          </a:p>
        </p:txBody>
      </p:sp>
      <p:sp>
        <p:nvSpPr>
          <p:cNvPr id="3" name="Date Placeholder 2"/>
          <p:cNvSpPr>
            <a:spLocks noGrp="1"/>
          </p:cNvSpPr>
          <p:nvPr>
            <p:ph type="dt" sz="half" idx="10"/>
          </p:nvPr>
        </p:nvSpPr>
        <p:spPr/>
        <p:txBody>
          <a:bodyPr/>
          <a:lstStyle/>
          <a:p>
            <a:fld id="{83C1FA51-6E5B-D441-B346-CD8C860D5DEE}" type="datetime1">
              <a:rPr lang="en-US" smtClean="0"/>
              <a:pPr/>
              <a:t>6/20/2011</a:t>
            </a:fld>
            <a:endParaRPr lang="en-US"/>
          </a:p>
        </p:txBody>
      </p:sp>
      <p:sp>
        <p:nvSpPr>
          <p:cNvPr id="4" name="Footer Placeholder 3"/>
          <p:cNvSpPr>
            <a:spLocks noGrp="1"/>
          </p:cNvSpPr>
          <p:nvPr>
            <p:ph type="ftr" sz="quarter" idx="11"/>
          </p:nvPr>
        </p:nvSpPr>
        <p:spPr/>
        <p:txBody>
          <a:bodyPr/>
          <a:lstStyle/>
          <a:p>
            <a:r>
              <a:rPr lang="en-US" smtClean="0"/>
              <a:t>Spring 2011 -- Lecture #1</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5"/>
          <p:cNvSpPr>
            <a:spLocks noGrp="1" noChangeArrowheads="1"/>
          </p:cNvSpPr>
          <p:nvPr>
            <p:ph type="title"/>
          </p:nvPr>
        </p:nvSpPr>
        <p:spPr>
          <a:noFill/>
        </p:spPr>
        <p:txBody>
          <a:bodyPr>
            <a:normAutofit fontScale="90000"/>
          </a:bodyPr>
          <a:lstStyle/>
          <a:p>
            <a:pPr>
              <a:lnSpc>
                <a:spcPct val="80000"/>
              </a:lnSpc>
            </a:pPr>
            <a:r>
              <a:rPr lang="en-US" dirty="0" smtClean="0"/>
              <a:t>Great Idea #1: Levels </a:t>
            </a:r>
            <a:r>
              <a:rPr lang="en-US" dirty="0"/>
              <a:t>of </a:t>
            </a:r>
            <a:r>
              <a:rPr lang="en-US" dirty="0" smtClean="0"/>
              <a:t>Representation/Interpretation</a:t>
            </a:r>
            <a:endParaRPr lang="en-US" dirty="0"/>
          </a:p>
        </p:txBody>
      </p:sp>
      <p:sp>
        <p:nvSpPr>
          <p:cNvPr id="28676" name="Rectangle 18"/>
          <p:cNvSpPr>
            <a:spLocks noGrp="1" noChangeArrowheads="1"/>
          </p:cNvSpPr>
          <p:nvPr>
            <p:ph type="body" sz="half" idx="4294967295"/>
          </p:nvPr>
        </p:nvSpPr>
        <p:spPr>
          <a:xfrm>
            <a:off x="4624585" y="2202532"/>
            <a:ext cx="3848100" cy="896938"/>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$t0, 0($2)</a:t>
            </a:r>
          </a:p>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$t1, 4($2)</a:t>
            </a:r>
          </a:p>
          <a:p>
            <a:pPr marL="342900" indent="-342900">
              <a:lnSpc>
                <a:spcPct val="90000"/>
              </a:lnSpc>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$t1, 0($2)</a:t>
            </a:r>
          </a:p>
          <a:p>
            <a:pPr marL="342900" indent="-342900">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$t0, 4($2)</a:t>
            </a:r>
          </a:p>
        </p:txBody>
      </p:sp>
      <p:graphicFrame>
        <p:nvGraphicFramePr>
          <p:cNvPr id="28674" name="Object 2"/>
          <p:cNvGraphicFramePr>
            <a:graphicFrameLocks noChangeAspect="1"/>
          </p:cNvGraphicFramePr>
          <p:nvPr>
            <p:ph sz="quarter" idx="4294967295"/>
          </p:nvPr>
        </p:nvGraphicFramePr>
        <p:xfrm>
          <a:off x="4624585" y="5550380"/>
          <a:ext cx="1828800" cy="1257300"/>
        </p:xfrm>
        <a:graphic>
          <a:graphicData uri="http://schemas.openxmlformats.org/presentationml/2006/ole">
            <p:oleObj spid="_x0000_s67586" name="Image" r:id="rId4" imgW="3492063" imgH="2400000" progId="">
              <p:embed/>
            </p:oleObj>
          </a:graphicData>
        </a:graphic>
      </p:graphicFrame>
      <p:sp>
        <p:nvSpPr>
          <p:cNvPr id="28678" name="Rectangle 7"/>
          <p:cNvSpPr>
            <a:spLocks noChangeArrowheads="1"/>
          </p:cNvSpPr>
          <p:nvPr/>
        </p:nvSpPr>
        <p:spPr bwMode="auto">
          <a:xfrm>
            <a:off x="857250" y="143529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chemeClr val="tx1"/>
                </a:solidFill>
              </a:rPr>
              <a:t>High Level </a:t>
            </a:r>
            <a:r>
              <a:rPr lang="en-US" sz="1800" b="1" dirty="0" smtClean="0">
                <a:solidFill>
                  <a:schemeClr val="tx1"/>
                </a:solidFill>
              </a:rPr>
              <a:t>Language</a:t>
            </a:r>
            <a:br>
              <a:rPr lang="en-US" sz="1800" b="1" dirty="0" smtClean="0">
                <a:solidFill>
                  <a:schemeClr val="tx1"/>
                </a:solidFill>
              </a:rPr>
            </a:br>
            <a:r>
              <a:rPr lang="en-US" sz="1800" b="1" dirty="0" smtClean="0">
                <a:solidFill>
                  <a:schemeClr val="tx1"/>
                </a:solidFill>
              </a:rPr>
              <a:t>Program </a:t>
            </a:r>
            <a:r>
              <a:rPr lang="en-US" sz="1800" b="1" dirty="0">
                <a:solidFill>
                  <a:schemeClr val="tx1"/>
                </a:solidFill>
              </a:rPr>
              <a:t>(e.g., C)</a:t>
            </a:r>
          </a:p>
        </p:txBody>
      </p:sp>
      <p:sp>
        <p:nvSpPr>
          <p:cNvPr id="28679" name="Rectangle 8"/>
          <p:cNvSpPr>
            <a:spLocks noChangeArrowheads="1"/>
          </p:cNvSpPr>
          <p:nvPr/>
        </p:nvSpPr>
        <p:spPr bwMode="auto">
          <a:xfrm>
            <a:off x="857250" y="2381440"/>
            <a:ext cx="280035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rgbClr val="FF0000"/>
                </a:solidFill>
              </a:rPr>
              <a:t>Assembly  </a:t>
            </a:r>
            <a:r>
              <a:rPr lang="en-US" sz="1800" b="1" dirty="0" smtClean="0">
                <a:solidFill>
                  <a:srgbClr val="FF0000"/>
                </a:solidFill>
              </a:rPr>
              <a:t>Language Program </a:t>
            </a:r>
            <a:r>
              <a:rPr lang="en-US" sz="1800" b="1" dirty="0">
                <a:solidFill>
                  <a:srgbClr val="FF0000"/>
                </a:solidFill>
              </a:rPr>
              <a:t>(</a:t>
            </a:r>
            <a:r>
              <a:rPr lang="en-US" sz="1800" b="1" dirty="0" smtClean="0">
                <a:solidFill>
                  <a:srgbClr val="FF0000"/>
                </a:solidFill>
              </a:rPr>
              <a:t>e.g., MIPS</a:t>
            </a:r>
            <a:r>
              <a:rPr lang="en-US" sz="1800" b="1" dirty="0">
                <a:solidFill>
                  <a:srgbClr val="FF0000"/>
                </a:solidFill>
              </a:rPr>
              <a:t>)</a:t>
            </a:r>
          </a:p>
        </p:txBody>
      </p:sp>
      <p:sp>
        <p:nvSpPr>
          <p:cNvPr id="28680" name="Rectangle 9"/>
          <p:cNvSpPr>
            <a:spLocks noChangeArrowheads="1"/>
          </p:cNvSpPr>
          <p:nvPr/>
        </p:nvSpPr>
        <p:spPr bwMode="auto">
          <a:xfrm>
            <a:off x="908050" y="3295840"/>
            <a:ext cx="2590800" cy="546100"/>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t>Machine  Language Program (MIPS)</a:t>
            </a:r>
          </a:p>
        </p:txBody>
      </p:sp>
      <p:sp>
        <p:nvSpPr>
          <p:cNvPr id="28681" name="Rectangle 10"/>
          <p:cNvSpPr>
            <a:spLocks noChangeArrowheads="1"/>
          </p:cNvSpPr>
          <p:nvPr/>
        </p:nvSpPr>
        <p:spPr bwMode="auto">
          <a:xfrm>
            <a:off x="304800" y="4667440"/>
            <a:ext cx="40386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3366FF"/>
                </a:solidFill>
              </a:rPr>
              <a:t>Hardware Architecture </a:t>
            </a:r>
            <a:r>
              <a:rPr lang="en-US" sz="1800" b="1" dirty="0" smtClean="0">
                <a:solidFill>
                  <a:srgbClr val="3366FF"/>
                </a:solidFill>
              </a:rPr>
              <a:t>Description</a:t>
            </a:r>
            <a:br>
              <a:rPr lang="en-US" sz="1800" b="1" dirty="0" smtClean="0">
                <a:solidFill>
                  <a:srgbClr val="3366FF"/>
                </a:solidFill>
              </a:rPr>
            </a:br>
            <a:r>
              <a:rPr lang="en-US" sz="1800" b="1" dirty="0" smtClean="0">
                <a:solidFill>
                  <a:srgbClr val="3366FF"/>
                </a:solidFill>
              </a:rPr>
              <a:t>(</a:t>
            </a:r>
            <a:r>
              <a:rPr lang="en-US" sz="1800" b="1" dirty="0">
                <a:solidFill>
                  <a:srgbClr val="3366FF"/>
                </a:solidFill>
              </a:rPr>
              <a:t>e.g., block diagrams)</a:t>
            </a:r>
            <a:r>
              <a:rPr lang="en-US" sz="1800" dirty="0">
                <a:solidFill>
                  <a:srgbClr val="3366FF"/>
                </a:solidFill>
              </a:rPr>
              <a:t> </a:t>
            </a:r>
          </a:p>
        </p:txBody>
      </p:sp>
      <p:sp>
        <p:nvSpPr>
          <p:cNvPr id="28682" name="Line 11"/>
          <p:cNvSpPr>
            <a:spLocks noChangeShapeType="1"/>
          </p:cNvSpPr>
          <p:nvPr/>
        </p:nvSpPr>
        <p:spPr bwMode="auto">
          <a:xfrm>
            <a:off x="2057400" y="198139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3" name="Rectangle 13"/>
          <p:cNvSpPr>
            <a:spLocks noChangeArrowheads="1"/>
          </p:cNvSpPr>
          <p:nvPr/>
        </p:nvSpPr>
        <p:spPr bwMode="auto">
          <a:xfrm>
            <a:off x="2197100" y="2076640"/>
            <a:ext cx="1308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dirty="0">
                <a:solidFill>
                  <a:schemeClr val="tx1"/>
                </a:solidFill>
              </a:rPr>
              <a:t>Compiler</a:t>
            </a:r>
          </a:p>
        </p:txBody>
      </p:sp>
      <p:sp>
        <p:nvSpPr>
          <p:cNvPr id="28684" name="Rectangle 14"/>
          <p:cNvSpPr>
            <a:spLocks noChangeArrowheads="1"/>
          </p:cNvSpPr>
          <p:nvPr/>
        </p:nvSpPr>
        <p:spPr bwMode="auto">
          <a:xfrm>
            <a:off x="2222500" y="2991040"/>
            <a:ext cx="1435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28685" name="Line 15"/>
          <p:cNvSpPr>
            <a:spLocks noChangeShapeType="1"/>
          </p:cNvSpPr>
          <p:nvPr/>
        </p:nvSpPr>
        <p:spPr bwMode="auto">
          <a:xfrm>
            <a:off x="2108200" y="3816540"/>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6" name="Rectangle 16"/>
          <p:cNvSpPr>
            <a:spLocks noChangeArrowheads="1"/>
          </p:cNvSpPr>
          <p:nvPr/>
        </p:nvSpPr>
        <p:spPr bwMode="auto">
          <a:xfrm>
            <a:off x="381000" y="4057840"/>
            <a:ext cx="16764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28687" name="Rectangle 17"/>
          <p:cNvSpPr>
            <a:spLocks noChangeArrowheads="1"/>
          </p:cNvSpPr>
          <p:nvPr/>
        </p:nvSpPr>
        <p:spPr bwMode="auto">
          <a:xfrm>
            <a:off x="4624585" y="1337007"/>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l">
              <a:lnSpc>
                <a:spcPct val="78000"/>
              </a:lnSpc>
            </a:pPr>
            <a:r>
              <a:rPr lang="en-US" sz="1800" b="1" dirty="0">
                <a:solidFill>
                  <a:schemeClr val="tx1"/>
                </a:solidFill>
              </a:rPr>
              <a:t>temp = </a:t>
            </a:r>
            <a:r>
              <a:rPr lang="en-US" sz="1800" b="1" dirty="0" err="1">
                <a:solidFill>
                  <a:schemeClr val="tx1"/>
                </a:solidFill>
              </a:rPr>
              <a:t>v[k</a:t>
            </a:r>
            <a:r>
              <a:rPr lang="en-US" sz="1800" b="1" dirty="0">
                <a:solidFill>
                  <a:schemeClr val="tx1"/>
                </a:solidFill>
              </a:rPr>
              <a:t>];</a:t>
            </a:r>
          </a:p>
          <a:p>
            <a:pPr marL="342900" indent="-342900" algn="l">
              <a:lnSpc>
                <a:spcPct val="78000"/>
              </a:lnSpc>
            </a:pPr>
            <a:r>
              <a:rPr lang="en-US" sz="1800" b="1" dirty="0" err="1">
                <a:solidFill>
                  <a:schemeClr val="tx1"/>
                </a:solidFill>
              </a:rPr>
              <a:t>v[k</a:t>
            </a:r>
            <a:r>
              <a:rPr lang="en-US" sz="1800" b="1" dirty="0">
                <a:solidFill>
                  <a:schemeClr val="tx1"/>
                </a:solidFill>
              </a:rPr>
              <a:t>] = v[k+1];</a:t>
            </a:r>
          </a:p>
          <a:p>
            <a:pPr marL="342900" indent="-342900" algn="l">
              <a:lnSpc>
                <a:spcPct val="78000"/>
              </a:lnSpc>
            </a:pPr>
            <a:r>
              <a:rPr lang="en-US" sz="1800" b="1" dirty="0">
                <a:solidFill>
                  <a:schemeClr val="tx1"/>
                </a:solidFill>
              </a:rPr>
              <a:t>v[k+1] = temp;</a:t>
            </a:r>
            <a:endParaRPr lang="en-US" sz="1200" dirty="0">
              <a:solidFill>
                <a:schemeClr val="tx1"/>
              </a:solidFill>
            </a:endParaRPr>
          </a:p>
        </p:txBody>
      </p:sp>
      <p:sp>
        <p:nvSpPr>
          <p:cNvPr id="28688" name="Rectangle 19"/>
          <p:cNvSpPr>
            <a:spLocks noChangeArrowheads="1"/>
          </p:cNvSpPr>
          <p:nvPr/>
        </p:nvSpPr>
        <p:spPr bwMode="auto">
          <a:xfrm>
            <a:off x="4624585" y="4299140"/>
            <a:ext cx="2984500" cy="2667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89" name="Rectangle 20"/>
          <p:cNvSpPr>
            <a:spLocks noChangeArrowheads="1"/>
          </p:cNvSpPr>
          <p:nvPr/>
        </p:nvSpPr>
        <p:spPr bwMode="auto">
          <a:xfrm>
            <a:off x="4624585" y="3125450"/>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latin typeface="Courier New" charset="0"/>
              </a:rPr>
              <a:t>0000 1001 1100 0110 1010 1111 0101 1000</a:t>
            </a:r>
          </a:p>
          <a:p>
            <a:pPr algn="l"/>
            <a:r>
              <a:rPr lang="en-US" sz="1400" dirty="0">
                <a:latin typeface="Courier New" charset="0"/>
              </a:rPr>
              <a:t>1010 1111 0101 1000 0000 1001 1100 0110 </a:t>
            </a:r>
          </a:p>
          <a:p>
            <a:pPr algn="l"/>
            <a:r>
              <a:rPr lang="en-US" sz="1400" dirty="0">
                <a:latin typeface="Courier New" charset="0"/>
              </a:rPr>
              <a:t>1100 0110 1010 1111 0101 1000 0000 1001 </a:t>
            </a:r>
          </a:p>
          <a:p>
            <a:pPr algn="l"/>
            <a:r>
              <a:rPr lang="en-US" sz="1400" dirty="0">
                <a:latin typeface="Courier New" charset="0"/>
              </a:rPr>
              <a:t>0101 1000 0000 1001 1100 0110 1010 1111</a:t>
            </a:r>
            <a:r>
              <a:rPr lang="en-US" sz="1400" dirty="0">
                <a:latin typeface="Courier" charset="0"/>
              </a:rPr>
              <a:t> </a:t>
            </a:r>
          </a:p>
        </p:txBody>
      </p:sp>
      <p:sp>
        <p:nvSpPr>
          <p:cNvPr id="28690" name="Rectangle 22"/>
          <p:cNvSpPr>
            <a:spLocks noChangeArrowheads="1"/>
          </p:cNvSpPr>
          <p:nvPr/>
        </p:nvSpPr>
        <p:spPr bwMode="auto">
          <a:xfrm>
            <a:off x="844550" y="3816540"/>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p>
        </p:txBody>
      </p:sp>
      <p:sp>
        <p:nvSpPr>
          <p:cNvPr id="28691" name="Line 23"/>
          <p:cNvSpPr>
            <a:spLocks noChangeShapeType="1"/>
          </p:cNvSpPr>
          <p:nvPr/>
        </p:nvSpPr>
        <p:spPr bwMode="auto">
          <a:xfrm flipH="1">
            <a:off x="2082800" y="2922778"/>
            <a:ext cx="3175" cy="36652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2" name="Rectangle 24"/>
          <p:cNvSpPr>
            <a:spLocks noChangeArrowheads="1"/>
          </p:cNvSpPr>
          <p:nvPr/>
        </p:nvSpPr>
        <p:spPr bwMode="auto">
          <a:xfrm>
            <a:off x="609600" y="6070790"/>
            <a:ext cx="37084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5400"/>
                </a:solidFill>
              </a:rPr>
              <a:t>Logic Circuit Description</a:t>
            </a:r>
            <a:br>
              <a:rPr lang="en-US" sz="1800" b="1" dirty="0">
                <a:solidFill>
                  <a:srgbClr val="005400"/>
                </a:solidFill>
              </a:rPr>
            </a:br>
            <a:r>
              <a:rPr lang="en-US" sz="1800" b="1" dirty="0">
                <a:solidFill>
                  <a:srgbClr val="005400"/>
                </a:solidFill>
              </a:rPr>
              <a:t>(Circuit Schematic Diagrams)</a:t>
            </a:r>
          </a:p>
        </p:txBody>
      </p:sp>
      <p:sp>
        <p:nvSpPr>
          <p:cNvPr id="28693" name="Line 26"/>
          <p:cNvSpPr>
            <a:spLocks noChangeShapeType="1"/>
          </p:cNvSpPr>
          <p:nvPr/>
        </p:nvSpPr>
        <p:spPr bwMode="auto">
          <a:xfrm>
            <a:off x="2286000" y="522465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4" name="Rectangle 27"/>
          <p:cNvSpPr>
            <a:spLocks noChangeArrowheads="1"/>
          </p:cNvSpPr>
          <p:nvPr/>
        </p:nvSpPr>
        <p:spPr bwMode="auto">
          <a:xfrm>
            <a:off x="381000" y="5369115"/>
            <a:ext cx="19812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pic>
        <p:nvPicPr>
          <p:cNvPr id="28695" name="Picture 35" descr="Picture 1"/>
          <p:cNvPicPr>
            <a:picLocks noChangeAspect="1" noChangeArrowheads="1"/>
          </p:cNvPicPr>
          <p:nvPr/>
        </p:nvPicPr>
        <p:blipFill>
          <a:blip r:embed="rId5"/>
          <a:srcRect/>
          <a:stretch>
            <a:fillRect/>
          </a:stretch>
        </p:blipFill>
        <p:spPr bwMode="auto">
          <a:xfrm>
            <a:off x="4624585" y="4178010"/>
            <a:ext cx="1638300" cy="1373188"/>
          </a:xfrm>
          <a:prstGeom prst="rect">
            <a:avLst/>
          </a:prstGeom>
          <a:noFill/>
          <a:ln w="9525">
            <a:noFill/>
            <a:miter lim="800000"/>
            <a:headEnd/>
            <a:tailEnd/>
          </a:ln>
        </p:spPr>
      </p:pic>
      <p:sp>
        <p:nvSpPr>
          <p:cNvPr id="28696" name="Rectangle 36"/>
          <p:cNvSpPr>
            <a:spLocks noChangeArrowheads="1"/>
          </p:cNvSpPr>
          <p:nvPr/>
        </p:nvSpPr>
        <p:spPr bwMode="auto">
          <a:xfrm>
            <a:off x="6009193" y="5291665"/>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5" name="TextBox 24"/>
          <p:cNvSpPr txBox="1"/>
          <p:nvPr/>
        </p:nvSpPr>
        <p:spPr>
          <a:xfrm>
            <a:off x="6366936" y="2184438"/>
            <a:ext cx="2583760" cy="830997"/>
          </a:xfrm>
          <a:prstGeom prst="rect">
            <a:avLst/>
          </a:prstGeom>
          <a:noFill/>
        </p:spPr>
        <p:txBody>
          <a:bodyPr wrap="none" rtlCol="0">
            <a:spAutoFit/>
          </a:bodyPr>
          <a:lstStyle/>
          <a:p>
            <a:pPr algn="r"/>
            <a:r>
              <a:rPr lang="en-US" sz="1600" dirty="0" smtClean="0"/>
              <a:t>Anything can be represented</a:t>
            </a:r>
            <a:br>
              <a:rPr lang="en-US" sz="1600" dirty="0" smtClean="0"/>
            </a:br>
            <a:r>
              <a:rPr lang="en-US" sz="1600" dirty="0" smtClean="0"/>
              <a:t>as a </a:t>
            </a:r>
            <a:r>
              <a:rPr lang="en-US" sz="1600" i="1" dirty="0" smtClean="0"/>
              <a:t>number</a:t>
            </a:r>
            <a:r>
              <a:rPr lang="en-US" sz="1600" dirty="0" smtClean="0"/>
              <a:t>, </a:t>
            </a:r>
            <a:br>
              <a:rPr lang="en-US" sz="1600" dirty="0" smtClean="0"/>
            </a:br>
            <a:r>
              <a:rPr lang="en-US" sz="1600" dirty="0" smtClean="0"/>
              <a:t>i.e., data or instructions</a:t>
            </a:r>
            <a:endParaRPr lang="en-US" sz="1600" dirty="0"/>
          </a:p>
        </p:txBody>
      </p:sp>
      <p:sp>
        <p:nvSpPr>
          <p:cNvPr id="26" name="Date Placeholder 25"/>
          <p:cNvSpPr>
            <a:spLocks noGrp="1"/>
          </p:cNvSpPr>
          <p:nvPr>
            <p:ph type="dt" sz="half" idx="10"/>
          </p:nvPr>
        </p:nvSpPr>
        <p:spPr/>
        <p:txBody>
          <a:bodyPr/>
          <a:lstStyle/>
          <a:p>
            <a:fld id="{A9D273C5-F280-AC46-9E93-A765C6842EA9}" type="datetime1">
              <a:rPr lang="en-US" smtClean="0"/>
              <a:pPr/>
              <a:t>6/20/2011</a:t>
            </a:fld>
            <a:endParaRPr lang="en-US"/>
          </a:p>
        </p:txBody>
      </p:sp>
      <p:sp>
        <p:nvSpPr>
          <p:cNvPr id="27" name="Slide Number Placeholder 26"/>
          <p:cNvSpPr>
            <a:spLocks noGrp="1"/>
          </p:cNvSpPr>
          <p:nvPr>
            <p:ph type="sldNum" sz="quarter" idx="12"/>
          </p:nvPr>
        </p:nvSpPr>
        <p:spPr/>
        <p:txBody>
          <a:bodyPr/>
          <a:lstStyle/>
          <a:p>
            <a:fld id="{3CC63E4C-4642-794D-A2FD-70F6B81535F5}" type="slidenum">
              <a:rPr lang="en-US" smtClean="0"/>
              <a:pPr/>
              <a:t>11</a:t>
            </a:fld>
            <a:endParaRPr lang="en-US"/>
          </a:p>
        </p:txBody>
      </p:sp>
      <p:sp>
        <p:nvSpPr>
          <p:cNvPr id="28" name="Footer Placeholder 27"/>
          <p:cNvSpPr>
            <a:spLocks noGrp="1"/>
          </p:cNvSpPr>
          <p:nvPr>
            <p:ph type="ftr" sz="quarter" idx="11"/>
          </p:nvPr>
        </p:nvSpPr>
        <p:spPr/>
        <p:txBody>
          <a:bodyPr/>
          <a:lstStyle/>
          <a:p>
            <a:r>
              <a:rPr lang="en-US" smtClean="0"/>
              <a:t>Spring 2011 -- Lecture #1</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l="8837" t="15885" r="4393" b="13187"/>
          <a:stretch>
            <a:fillRect/>
          </a:stretch>
        </p:blipFill>
        <p:spPr bwMode="auto">
          <a:xfrm>
            <a:off x="198083" y="444470"/>
            <a:ext cx="9047520" cy="6485912"/>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D172AA56-A84D-4E4C-AA77-4EA0696E4CCB}"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
        <p:nvSpPr>
          <p:cNvPr id="29" name="Rectangle 6"/>
          <p:cNvSpPr>
            <a:spLocks noChangeArrowheads="1"/>
          </p:cNvSpPr>
          <p:nvPr/>
        </p:nvSpPr>
        <p:spPr bwMode="auto">
          <a:xfrm>
            <a:off x="0" y="0"/>
            <a:ext cx="6019800" cy="396875"/>
          </a:xfrm>
          <a:prstGeom prst="rect">
            <a:avLst/>
          </a:prstGeom>
          <a:noFill/>
          <a:ln w="12700">
            <a:noFill/>
            <a:miter lim="800000"/>
            <a:headEnd/>
            <a:tailEnd/>
          </a:ln>
        </p:spPr>
        <p:txBody>
          <a:bodyPr lIns="90487" tIns="44450" rIns="90487" bIns="44450">
            <a:prstTxWarp prst="textNoShape">
              <a:avLst/>
            </a:prstTxWarp>
            <a:spAutoFit/>
          </a:bodyPr>
          <a:lstStyle/>
          <a:p>
            <a:r>
              <a:rPr lang="en-US" sz="2000" b="1" dirty="0">
                <a:solidFill>
                  <a:schemeClr val="tx1"/>
                </a:solidFill>
                <a:ea typeface="Helvetica" charset="0"/>
                <a:cs typeface="Helvetica" charset="0"/>
              </a:rPr>
              <a:t>Predicts: 2X Transistors / chip every 2 years</a:t>
            </a:r>
            <a:endParaRPr lang="en-US" sz="1600" b="1" dirty="0">
              <a:solidFill>
                <a:schemeClr val="tx1"/>
              </a:solidFill>
              <a:ea typeface="Helvetica" charset="0"/>
              <a:cs typeface="Helvetica" charset="0"/>
            </a:endParaRPr>
          </a:p>
        </p:txBody>
      </p:sp>
      <p:pic>
        <p:nvPicPr>
          <p:cNvPr id="30" name="Picture 22" descr="gordon-moore"/>
          <p:cNvPicPr>
            <a:picLocks noChangeAspect="1" noChangeArrowheads="1"/>
          </p:cNvPicPr>
          <p:nvPr/>
        </p:nvPicPr>
        <p:blipFill>
          <a:blip r:embed="rId3"/>
          <a:srcRect/>
          <a:stretch>
            <a:fillRect/>
          </a:stretch>
        </p:blipFill>
        <p:spPr bwMode="auto">
          <a:xfrm>
            <a:off x="7059613" y="2554101"/>
            <a:ext cx="2008187" cy="2725738"/>
          </a:xfrm>
          <a:prstGeom prst="rect">
            <a:avLst/>
          </a:prstGeom>
          <a:noFill/>
          <a:ln w="9525">
            <a:noFill/>
            <a:miter lim="800000"/>
            <a:headEnd/>
            <a:tailEnd/>
          </a:ln>
        </p:spPr>
      </p:pic>
      <p:sp>
        <p:nvSpPr>
          <p:cNvPr id="31" name="Rectangle 23"/>
          <p:cNvSpPr>
            <a:spLocks noChangeArrowheads="1"/>
          </p:cNvSpPr>
          <p:nvPr/>
        </p:nvSpPr>
        <p:spPr bwMode="auto">
          <a:xfrm>
            <a:off x="7223704" y="5268726"/>
            <a:ext cx="1680005" cy="923330"/>
          </a:xfrm>
          <a:prstGeom prst="rect">
            <a:avLst/>
          </a:prstGeom>
          <a:noFill/>
          <a:ln w="12700">
            <a:noFill/>
            <a:miter lim="800000"/>
            <a:headEnd/>
            <a:tailEnd/>
          </a:ln>
        </p:spPr>
        <p:txBody>
          <a:bodyPr wrap="none">
            <a:prstTxWarp prst="textNoShape">
              <a:avLst/>
            </a:prstTxWarp>
            <a:spAutoFit/>
          </a:bodyPr>
          <a:lstStyle/>
          <a:p>
            <a:r>
              <a:rPr lang="en-US" sz="1800" b="1" dirty="0">
                <a:solidFill>
                  <a:srgbClr val="FF0000"/>
                </a:solidFill>
                <a:ea typeface="Helvetica" charset="0"/>
                <a:cs typeface="Helvetica" charset="0"/>
              </a:rPr>
              <a:t>Gordon Moore</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Intel Cofounder</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B.S. Cal 1950!</a:t>
            </a:r>
          </a:p>
        </p:txBody>
      </p:sp>
      <p:sp>
        <p:nvSpPr>
          <p:cNvPr id="32" name="Rectangle 25"/>
          <p:cNvSpPr>
            <a:spLocks noChangeArrowheads="1"/>
          </p:cNvSpPr>
          <p:nvPr/>
        </p:nvSpPr>
        <p:spPr bwMode="auto">
          <a:xfrm rot="16200000">
            <a:off x="-2184576" y="3342919"/>
            <a:ext cx="4768879"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 of transistors on an</a:t>
            </a:r>
            <a:r>
              <a:rPr lang="en-US" sz="2000" b="1" dirty="0" smtClean="0">
                <a:solidFill>
                  <a:schemeClr val="tx1"/>
                </a:solidFill>
                <a:ea typeface="Helvetica" charset="0"/>
                <a:cs typeface="Helvetica" charset="0"/>
              </a:rPr>
              <a:t>  integrated </a:t>
            </a:r>
            <a:r>
              <a:rPr lang="en-US" sz="2000" b="1" dirty="0">
                <a:solidFill>
                  <a:schemeClr val="tx1"/>
                </a:solidFill>
                <a:ea typeface="Helvetica" charset="0"/>
                <a:cs typeface="Helvetica" charset="0"/>
              </a:rPr>
              <a:t>circuit (IC)</a:t>
            </a:r>
          </a:p>
        </p:txBody>
      </p:sp>
      <p:sp>
        <p:nvSpPr>
          <p:cNvPr id="34" name="Rectangle 24"/>
          <p:cNvSpPr>
            <a:spLocks noChangeArrowheads="1"/>
          </p:cNvSpPr>
          <p:nvPr/>
        </p:nvSpPr>
        <p:spPr bwMode="auto">
          <a:xfrm>
            <a:off x="7662842" y="6236601"/>
            <a:ext cx="727075" cy="40005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Year</a:t>
            </a:r>
          </a:p>
        </p:txBody>
      </p:sp>
      <p:sp>
        <p:nvSpPr>
          <p:cNvPr id="28" name="Title 27"/>
          <p:cNvSpPr>
            <a:spLocks noGrp="1"/>
          </p:cNvSpPr>
          <p:nvPr>
            <p:ph type="title"/>
          </p:nvPr>
        </p:nvSpPr>
        <p:spPr>
          <a:xfrm>
            <a:off x="457200" y="54509"/>
            <a:ext cx="7480300" cy="1143000"/>
          </a:xfrm>
        </p:spPr>
        <p:txBody>
          <a:bodyPr/>
          <a:lstStyle/>
          <a:p>
            <a:r>
              <a:rPr lang="en-US" dirty="0" smtClean="0"/>
              <a:t>#2: Moore’s Law</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Great Idea #3: Principle of Locality/</a:t>
            </a:r>
            <a:br>
              <a:rPr lang="en-US" dirty="0" smtClean="0"/>
            </a:br>
            <a:r>
              <a:rPr lang="en-US" dirty="0" smtClean="0"/>
              <a:t>Memory Hierarchy</a:t>
            </a:r>
            <a:endParaRPr lang="en-US" dirty="0"/>
          </a:p>
        </p:txBody>
      </p:sp>
      <p:sp>
        <p:nvSpPr>
          <p:cNvPr id="4" name="Date Placeholder 3"/>
          <p:cNvSpPr>
            <a:spLocks noGrp="1"/>
          </p:cNvSpPr>
          <p:nvPr>
            <p:ph type="dt" sz="half" idx="10"/>
          </p:nvPr>
        </p:nvSpPr>
        <p:spPr/>
        <p:txBody>
          <a:bodyPr/>
          <a:lstStyle/>
          <a:p>
            <a:fld id="{62C8935E-4FBE-E649-9C8F-3033F02BC201}"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pic>
        <p:nvPicPr>
          <p:cNvPr id="41987" name="Picture 3"/>
          <p:cNvPicPr>
            <a:picLocks noChangeAspect="1" noChangeArrowheads="1"/>
          </p:cNvPicPr>
          <p:nvPr/>
        </p:nvPicPr>
        <p:blipFill>
          <a:blip r:embed="rId2"/>
          <a:srcRect/>
          <a:stretch>
            <a:fillRect/>
          </a:stretch>
        </p:blipFill>
        <p:spPr bwMode="auto">
          <a:xfrm>
            <a:off x="56622" y="1388529"/>
            <a:ext cx="9053512" cy="538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srcRect/>
          <a:stretch>
            <a:fillRect/>
          </a:stretch>
        </p:blipFill>
        <p:spPr bwMode="auto">
          <a:xfrm>
            <a:off x="377080" y="1286934"/>
            <a:ext cx="8445187" cy="509957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Great Idea #4: Parallelism</a:t>
            </a:r>
            <a:endParaRPr lang="en-US" dirty="0"/>
          </a:p>
        </p:txBody>
      </p:sp>
      <p:sp>
        <p:nvSpPr>
          <p:cNvPr id="4" name="Date Placeholder 3"/>
          <p:cNvSpPr>
            <a:spLocks noGrp="1"/>
          </p:cNvSpPr>
          <p:nvPr>
            <p:ph type="dt" sz="half" idx="10"/>
          </p:nvPr>
        </p:nvSpPr>
        <p:spPr/>
        <p:txBody>
          <a:bodyPr/>
          <a:lstStyle/>
          <a:p>
            <a:fld id="{C0752AA2-BB57-2843-9482-2F433E878885}"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pic>
        <p:nvPicPr>
          <p:cNvPr id="71682" name="Picture 2"/>
          <p:cNvPicPr>
            <a:picLocks noChangeAspect="1" noChangeArrowheads="1"/>
          </p:cNvPicPr>
          <p:nvPr/>
        </p:nvPicPr>
        <p:blipFill>
          <a:blip r:embed="rId3"/>
          <a:srcRect/>
          <a:stretch>
            <a:fillRect/>
          </a:stretch>
        </p:blipFill>
        <p:spPr bwMode="auto">
          <a:xfrm>
            <a:off x="2521494" y="1286932"/>
            <a:ext cx="4192167" cy="5198535"/>
          </a:xfrm>
          <a:prstGeom prst="rect">
            <a:avLst/>
          </a:prstGeom>
          <a:noFill/>
          <a:ln w="9525">
            <a:noFill/>
            <a:miter lim="800000"/>
            <a:headEnd/>
            <a:tailEnd/>
          </a:ln>
          <a:effectLst/>
        </p:spPr>
      </p:pic>
      <p:pic>
        <p:nvPicPr>
          <p:cNvPr id="43010" name="Picture 2"/>
          <p:cNvPicPr>
            <a:picLocks noChangeAspect="1" noChangeArrowheads="1"/>
          </p:cNvPicPr>
          <p:nvPr/>
        </p:nvPicPr>
        <p:blipFill>
          <a:blip r:embed="rId4"/>
          <a:srcRect/>
          <a:stretch>
            <a:fillRect/>
          </a:stretch>
        </p:blipFill>
        <p:spPr bwMode="auto">
          <a:xfrm>
            <a:off x="149235" y="1223578"/>
            <a:ext cx="8808502" cy="52449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1DE22D-3F1D-8249-8690-9EA1F901C5FA}"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pic>
        <p:nvPicPr>
          <p:cNvPr id="72706" name="Picture 2"/>
          <p:cNvPicPr>
            <a:picLocks noChangeAspect="1" noChangeArrowheads="1"/>
          </p:cNvPicPr>
          <p:nvPr/>
        </p:nvPicPr>
        <p:blipFill>
          <a:blip r:embed="rId2"/>
          <a:srcRect/>
          <a:stretch>
            <a:fillRect/>
          </a:stretch>
        </p:blipFill>
        <p:spPr bwMode="auto">
          <a:xfrm>
            <a:off x="289462" y="0"/>
            <a:ext cx="8532812" cy="6843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1DE22D-3F1D-8249-8690-9EA1F901C5FA}"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pic>
        <p:nvPicPr>
          <p:cNvPr id="72708" name="Picture 4"/>
          <p:cNvPicPr>
            <a:picLocks noChangeAspect="1" noChangeArrowheads="1"/>
          </p:cNvPicPr>
          <p:nvPr/>
        </p:nvPicPr>
        <p:blipFill>
          <a:blip r:embed="rId2"/>
          <a:srcRect/>
          <a:stretch>
            <a:fillRect/>
          </a:stretch>
        </p:blipFill>
        <p:spPr bwMode="auto">
          <a:xfrm>
            <a:off x="0" y="371678"/>
            <a:ext cx="9144000" cy="56137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Idea #5: Performance Measurement and Improvement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Matching application to underlying hardware to exploit:</a:t>
            </a:r>
          </a:p>
          <a:p>
            <a:pPr lvl="1"/>
            <a:r>
              <a:rPr lang="en-US" dirty="0" smtClean="0"/>
              <a:t>Locality</a:t>
            </a:r>
          </a:p>
          <a:p>
            <a:pPr lvl="1"/>
            <a:r>
              <a:rPr lang="en-US" dirty="0" smtClean="0"/>
              <a:t>Parallelism</a:t>
            </a:r>
          </a:p>
          <a:p>
            <a:pPr lvl="1"/>
            <a:r>
              <a:rPr lang="en-US" dirty="0" smtClean="0"/>
              <a:t>Special hardware features, like specialized instructions (e.g., matrix manipulation)</a:t>
            </a:r>
          </a:p>
          <a:p>
            <a:r>
              <a:rPr lang="en-US" dirty="0" smtClean="0"/>
              <a:t>Latency</a:t>
            </a:r>
          </a:p>
          <a:p>
            <a:pPr lvl="1"/>
            <a:r>
              <a:rPr lang="en-US" dirty="0" smtClean="0"/>
              <a:t>How long to set the problem up</a:t>
            </a:r>
          </a:p>
          <a:p>
            <a:pPr lvl="1"/>
            <a:r>
              <a:rPr lang="en-US" dirty="0" smtClean="0"/>
              <a:t>How much faster does it execute once it gets going</a:t>
            </a:r>
          </a:p>
          <a:p>
            <a:pPr lvl="1"/>
            <a:r>
              <a:rPr lang="en-US" dirty="0" smtClean="0"/>
              <a:t>It is all about </a:t>
            </a:r>
            <a:r>
              <a:rPr lang="en-US" i="1" dirty="0" smtClean="0"/>
              <a:t>time to finish</a:t>
            </a:r>
          </a:p>
        </p:txBody>
      </p:sp>
      <p:sp>
        <p:nvSpPr>
          <p:cNvPr id="4" name="Date Placeholder 3"/>
          <p:cNvSpPr>
            <a:spLocks noGrp="1"/>
          </p:cNvSpPr>
          <p:nvPr>
            <p:ph type="dt" sz="half" idx="10"/>
          </p:nvPr>
        </p:nvSpPr>
        <p:spPr/>
        <p:txBody>
          <a:bodyPr/>
          <a:lstStyle/>
          <a:p>
            <a:fld id="{7A1DE22D-3F1D-8249-8690-9EA1F901C5FA}"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Spring 2011 -- Lecture #1</a:t>
            </a:r>
            <a:endParaRPr lang="en-US" dirty="0"/>
          </a:p>
        </p:txBody>
      </p:sp>
      <p:sp>
        <p:nvSpPr>
          <p:cNvPr id="2" name="Title 1"/>
          <p:cNvSpPr>
            <a:spLocks noGrp="1"/>
          </p:cNvSpPr>
          <p:nvPr>
            <p:ph type="title"/>
          </p:nvPr>
        </p:nvSpPr>
        <p:spPr/>
        <p:txBody>
          <a:bodyPr>
            <a:normAutofit fontScale="90000"/>
          </a:bodyPr>
          <a:lstStyle/>
          <a:p>
            <a:r>
              <a:rPr lang="en-US" dirty="0" smtClean="0"/>
              <a:t>Great Idea #6: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199" y="1498600"/>
            <a:ext cx="8466667" cy="1210733"/>
          </a:xfrm>
        </p:spPr>
        <p:txBody>
          <a:bodyPr>
            <a:normAutofit/>
          </a:bodyPr>
          <a:lstStyle/>
          <a:p>
            <a:r>
              <a:rPr lang="en-US" dirty="0" smtClean="0"/>
              <a:t>Redundancy so that a failing piece doesn’t make the whole system fail</a:t>
            </a:r>
          </a:p>
          <a:p>
            <a:pPr lvl="1"/>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sp>
        <p:nvSpPr>
          <p:cNvPr id="11" name="Cube 10"/>
          <p:cNvSpPr/>
          <p:nvPr/>
        </p:nvSpPr>
        <p:spPr>
          <a:xfrm>
            <a:off x="1371595" y="4571989"/>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2" name="Cube 11"/>
          <p:cNvSpPr/>
          <p:nvPr/>
        </p:nvSpPr>
        <p:spPr>
          <a:xfrm>
            <a:off x="3708395" y="4555056"/>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3" name="Cube 12"/>
          <p:cNvSpPr/>
          <p:nvPr/>
        </p:nvSpPr>
        <p:spPr>
          <a:xfrm>
            <a:off x="6062129" y="4555056"/>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1+1=1</a:t>
            </a:r>
            <a:endParaRPr lang="en-US" sz="2800" b="1" dirty="0"/>
          </a:p>
        </p:txBody>
      </p:sp>
      <p:grpSp>
        <p:nvGrpSpPr>
          <p:cNvPr id="8" name="Group 30"/>
          <p:cNvGrpSpPr/>
          <p:nvPr/>
        </p:nvGrpSpPr>
        <p:grpSpPr>
          <a:xfrm>
            <a:off x="2116667" y="2556923"/>
            <a:ext cx="4815877" cy="2150544"/>
            <a:chOff x="2116667" y="2556923"/>
            <a:chExt cx="4815877" cy="2150544"/>
          </a:xfrm>
        </p:grpSpPr>
        <p:grpSp>
          <p:nvGrpSpPr>
            <p:cNvPr id="9" name="Group 28"/>
            <p:cNvGrpSpPr/>
            <p:nvPr/>
          </p:nvGrpSpPr>
          <p:grpSpPr>
            <a:xfrm>
              <a:off x="2116667" y="2556923"/>
              <a:ext cx="4707467" cy="2150544"/>
              <a:chOff x="2116667" y="2556923"/>
              <a:chExt cx="4707467" cy="2150544"/>
            </a:xfrm>
          </p:grpSpPr>
          <p:sp>
            <p:nvSpPr>
              <p:cNvPr id="18" name="Cube 17"/>
              <p:cNvSpPr/>
              <p:nvPr/>
            </p:nvSpPr>
            <p:spPr>
              <a:xfrm>
                <a:off x="3826928" y="2556923"/>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cxnSp>
            <p:nvCxnSpPr>
              <p:cNvPr id="20" name="Straight Arrow Connector 19"/>
              <p:cNvCxnSpPr>
                <a:endCxn id="18" idx="3"/>
              </p:cNvCxnSpPr>
              <p:nvPr/>
            </p:nvCxnSpPr>
            <p:spPr>
              <a:xfrm flipV="1">
                <a:off x="2116667" y="3877724"/>
                <a:ext cx="2332561" cy="829743"/>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8" idx="3"/>
              </p:cNvCxnSpPr>
              <p:nvPr/>
            </p:nvCxnSpPr>
            <p:spPr>
              <a:xfrm rot="16200000" flipV="1">
                <a:off x="4053410" y="4273543"/>
                <a:ext cx="812809" cy="21172"/>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8" idx="3"/>
              </p:cNvCxnSpPr>
              <p:nvPr/>
            </p:nvCxnSpPr>
            <p:spPr>
              <a:xfrm rot="10800000">
                <a:off x="4449229" y="3877725"/>
                <a:ext cx="2374905" cy="762009"/>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5638800" y="2980266"/>
              <a:ext cx="1293744" cy="369332"/>
            </a:xfrm>
            <a:prstGeom prst="rect">
              <a:avLst/>
            </a:prstGeom>
            <a:noFill/>
          </p:spPr>
          <p:txBody>
            <a:bodyPr wrap="none" rtlCol="0">
              <a:spAutoFit/>
            </a:bodyPr>
            <a:lstStyle/>
            <a:p>
              <a:r>
                <a:rPr lang="en-US" dirty="0" smtClean="0"/>
                <a:t>2 of 3 agree</a:t>
              </a:r>
              <a:endParaRPr lang="en-US" dirty="0"/>
            </a:p>
          </p:txBody>
        </p:sp>
      </p:grpSp>
      <p:grpSp>
        <p:nvGrpSpPr>
          <p:cNvPr id="23" name="Group 22"/>
          <p:cNvGrpSpPr/>
          <p:nvPr/>
        </p:nvGrpSpPr>
        <p:grpSpPr>
          <a:xfrm>
            <a:off x="5909728" y="4368790"/>
            <a:ext cx="2909366" cy="1811867"/>
            <a:chOff x="5909728" y="4368790"/>
            <a:chExt cx="2909366" cy="1811867"/>
          </a:xfrm>
        </p:grpSpPr>
        <p:grpSp>
          <p:nvGrpSpPr>
            <p:cNvPr id="7" name="Group 16"/>
            <p:cNvGrpSpPr/>
            <p:nvPr/>
          </p:nvGrpSpPr>
          <p:grpSpPr>
            <a:xfrm>
              <a:off x="5909728" y="4368790"/>
              <a:ext cx="1811866" cy="1811867"/>
              <a:chOff x="5909728" y="4368790"/>
              <a:chExt cx="1811866" cy="1811867"/>
            </a:xfrm>
          </p:grpSpPr>
          <p:cxnSp>
            <p:nvCxnSpPr>
              <p:cNvPr id="15" name="Straight Connector 14"/>
              <p:cNvCxnSpPr/>
              <p:nvPr/>
            </p:nvCxnSpPr>
            <p:spPr>
              <a:xfrm rot="16200000" flipH="1">
                <a:off x="5909728" y="4402657"/>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5943594" y="4368790"/>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7907867" y="4978400"/>
              <a:ext cx="911227" cy="523220"/>
            </a:xfrm>
            <a:prstGeom prst="rect">
              <a:avLst/>
            </a:prstGeom>
            <a:noFill/>
          </p:spPr>
          <p:txBody>
            <a:bodyPr wrap="none" rtlCol="0">
              <a:spAutoFit/>
            </a:bodyPr>
            <a:lstStyle/>
            <a:p>
              <a:r>
                <a:rPr lang="en-US" sz="2800" b="1" dirty="0" smtClean="0">
                  <a:solidFill>
                    <a:srgbClr val="FF0000"/>
                  </a:solidFill>
                </a:rPr>
                <a:t>FAIL!</a:t>
              </a:r>
              <a:endParaRPr lang="en-US" sz="2800" b="1" dirty="0">
                <a:solidFill>
                  <a:srgbClr val="FF0000"/>
                </a:solidFill>
              </a:endParaRPr>
            </a:p>
          </p:txBody>
        </p:sp>
      </p:grpSp>
      <p:sp>
        <p:nvSpPr>
          <p:cNvPr id="24" name="TextBox 23"/>
          <p:cNvSpPr txBox="1"/>
          <p:nvPr/>
        </p:nvSpPr>
        <p:spPr>
          <a:xfrm>
            <a:off x="474142" y="6096003"/>
            <a:ext cx="5815602" cy="369332"/>
          </a:xfrm>
          <a:prstGeom prst="rect">
            <a:avLst/>
          </a:prstGeom>
          <a:noFill/>
        </p:spPr>
        <p:txBody>
          <a:bodyPr wrap="none" rtlCol="0">
            <a:spAutoFit/>
          </a:bodyPr>
          <a:lstStyle/>
          <a:p>
            <a:r>
              <a:rPr lang="en-US" dirty="0" smtClean="0"/>
              <a:t>Increasing transistor density reduces the cost of redundancy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Spring 2011 -- Lecture #1</a:t>
            </a:r>
            <a:endParaRPr lang="en-US" dirty="0"/>
          </a:p>
        </p:txBody>
      </p:sp>
      <p:pic>
        <p:nvPicPr>
          <p:cNvPr id="9" name="Picture 8" descr="RAID.jpg"/>
          <p:cNvPicPr>
            <a:picLocks noChangeAspect="1"/>
          </p:cNvPicPr>
          <p:nvPr/>
        </p:nvPicPr>
        <p:blipFill>
          <a:blip r:embed="rId2"/>
          <a:stretch>
            <a:fillRect/>
          </a:stretch>
        </p:blipFill>
        <p:spPr>
          <a:xfrm>
            <a:off x="3793072" y="4768367"/>
            <a:ext cx="4842927" cy="2089633"/>
          </a:xfrm>
          <a:prstGeom prst="rect">
            <a:avLst/>
          </a:prstGeom>
        </p:spPr>
      </p:pic>
      <p:sp>
        <p:nvSpPr>
          <p:cNvPr id="2" name="Title 1"/>
          <p:cNvSpPr>
            <a:spLocks noGrp="1"/>
          </p:cNvSpPr>
          <p:nvPr>
            <p:ph type="title"/>
          </p:nvPr>
        </p:nvSpPr>
        <p:spPr/>
        <p:txBody>
          <a:bodyPr>
            <a:normAutofit fontScale="90000"/>
          </a:bodyPr>
          <a:lstStyle/>
          <a:p>
            <a:r>
              <a:rPr lang="en-US" dirty="0" smtClean="0"/>
              <a:t>Great Idea #6: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199" y="1498600"/>
            <a:ext cx="8466667" cy="4732867"/>
          </a:xfrm>
        </p:spPr>
        <p:txBody>
          <a:bodyPr>
            <a:normAutofit/>
          </a:bodyPr>
          <a:lstStyle/>
          <a:p>
            <a:r>
              <a:rPr lang="en-US" sz="2800" dirty="0" smtClean="0"/>
              <a:t>Applies to everything from datacenters to storage to memory</a:t>
            </a:r>
          </a:p>
          <a:p>
            <a:pPr lvl="1"/>
            <a:r>
              <a:rPr lang="en-US" sz="2400" dirty="0" smtClean="0"/>
              <a:t>Redundant datacenters so that can lose 1 datacenter but Internet service stays online</a:t>
            </a:r>
          </a:p>
          <a:p>
            <a:pPr lvl="1"/>
            <a:r>
              <a:rPr lang="en-US" sz="2400" dirty="0" smtClean="0"/>
              <a:t>Redundant disks so that can lose 1 disk but not lose data (Redundant Arrays of Independent Disks/RAID)</a:t>
            </a:r>
          </a:p>
          <a:p>
            <a:pPr lvl="1"/>
            <a:r>
              <a:rPr lang="en-US" sz="2400" dirty="0" smtClean="0"/>
              <a:t>Redundant memory bits of so that can lose 1 bit but no data (Error Correcting Code/ECC Memory)</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pic>
        <p:nvPicPr>
          <p:cNvPr id="8" name="Picture 7" descr="ECCmemory.jpg"/>
          <p:cNvPicPr>
            <a:picLocks noChangeAspect="1"/>
          </p:cNvPicPr>
          <p:nvPr/>
        </p:nvPicPr>
        <p:blipFill>
          <a:blip r:embed="rId3"/>
          <a:stretch>
            <a:fillRect/>
          </a:stretch>
        </p:blipFill>
        <p:spPr>
          <a:xfrm>
            <a:off x="812800" y="5302023"/>
            <a:ext cx="2709334" cy="63607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My HW0</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US" sz="3000" dirty="0" smtClean="0"/>
              <a:t>Grew up in the San Fernando Valley (“The Valley”). Moved to nearby Agoura Hills during middle school.</a:t>
            </a:r>
          </a:p>
          <a:p>
            <a:r>
              <a:rPr lang="en-US" sz="3000" dirty="0" smtClean="0"/>
              <a:t>BS, EECS – UC Berkeley, 2008. Entered PhD program studying AI.</a:t>
            </a:r>
          </a:p>
          <a:p>
            <a:r>
              <a:rPr lang="en-US" sz="3000" dirty="0" err="1" smtClean="0"/>
              <a:t>TA’d</a:t>
            </a:r>
            <a:r>
              <a:rPr lang="en-US" sz="3000" dirty="0" smtClean="0"/>
              <a:t> 5 times. Cs61c twice.</a:t>
            </a:r>
          </a:p>
          <a:p>
            <a:r>
              <a:rPr lang="en-US" sz="3000" dirty="0" smtClean="0"/>
              <a:t>Enjoy golfing, playing “</a:t>
            </a:r>
            <a:r>
              <a:rPr lang="en-US" sz="3000" dirty="0" err="1" smtClean="0"/>
              <a:t>roguelike</a:t>
            </a:r>
            <a:r>
              <a:rPr lang="en-US" sz="3000" dirty="0" smtClean="0"/>
              <a:t>” </a:t>
            </a:r>
          </a:p>
          <a:p>
            <a:pPr>
              <a:buNone/>
            </a:pPr>
            <a:r>
              <a:rPr lang="en-US" sz="3000" dirty="0" smtClean="0"/>
              <a:t>	computer games (</a:t>
            </a:r>
            <a:r>
              <a:rPr lang="en-US" sz="3000" dirty="0" err="1" smtClean="0"/>
              <a:t>nethack</a:t>
            </a:r>
            <a:r>
              <a:rPr lang="en-US" sz="3000" dirty="0" smtClean="0"/>
              <a:t>, </a:t>
            </a:r>
          </a:p>
          <a:p>
            <a:pPr>
              <a:buNone/>
            </a:pPr>
            <a:r>
              <a:rPr lang="en-US" sz="3000" dirty="0" smtClean="0"/>
              <a:t>	Dungeon Crawl</a:t>
            </a:r>
            <a:r>
              <a:rPr lang="en-US" sz="3000" dirty="0" smtClean="0"/>
              <a:t>).</a:t>
            </a:r>
          </a:p>
          <a:p>
            <a:r>
              <a:rPr lang="en-US" sz="3000" dirty="0" smtClean="0"/>
              <a:t>I’m not a professor. Call me Michael.</a:t>
            </a:r>
            <a:endParaRPr lang="en-US" sz="3000" dirty="0" smtClean="0"/>
          </a:p>
          <a:p>
            <a:r>
              <a:rPr lang="en-US" sz="3000" dirty="0" smtClean="0">
                <a:ea typeface="ＭＳ Ｐゴシック" pitchFamily="34" charset="-128"/>
              </a:rPr>
              <a:t>Teaching this class will be consuming all my time this summer!</a:t>
            </a:r>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pic>
        <p:nvPicPr>
          <p:cNvPr id="141314" name="Picture 2"/>
          <p:cNvPicPr>
            <a:picLocks noChangeAspect="1" noChangeArrowheads="1"/>
          </p:cNvPicPr>
          <p:nvPr/>
        </p:nvPicPr>
        <p:blipFill>
          <a:blip r:embed="rId2"/>
          <a:srcRect/>
          <a:stretch>
            <a:fillRect/>
          </a:stretch>
        </p:blipFill>
        <p:spPr bwMode="auto">
          <a:xfrm>
            <a:off x="5762625" y="2898775"/>
            <a:ext cx="3019425" cy="1887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solidFill>
                <a:schemeClr val="bg1">
                  <a:lumMod val="75000"/>
                </a:schemeClr>
              </a:solidFill>
            </a:endParaRPr>
          </a:p>
          <a:p>
            <a:r>
              <a:rPr lang="en-US" dirty="0" smtClean="0">
                <a:solidFill>
                  <a:schemeClr val="bg1">
                    <a:lumMod val="75000"/>
                  </a:schemeClr>
                </a:solidFill>
              </a:rPr>
              <a:t>Great Ideas in Computer Architecture</a:t>
            </a:r>
          </a:p>
          <a:p>
            <a:r>
              <a:rPr lang="en-US" dirty="0" err="1" smtClean="0"/>
              <a:t>Administrivia</a:t>
            </a:r>
            <a:endParaRPr lang="en-US" dirty="0" smtClean="0"/>
          </a:p>
          <a:p>
            <a:r>
              <a:rPr lang="en-US" dirty="0" smtClean="0">
                <a:solidFill>
                  <a:schemeClr val="bg1">
                    <a:lumMod val="75000"/>
                  </a:schemeClr>
                </a:solidFill>
              </a:rPr>
              <a:t>Break</a:t>
            </a:r>
          </a:p>
          <a:p>
            <a:r>
              <a:rPr lang="en-US" dirty="0" smtClean="0">
                <a:solidFill>
                  <a:schemeClr val="bg1">
                    <a:lumMod val="75000"/>
                  </a:schemeClr>
                </a:solidFill>
              </a:rPr>
              <a:t>Number Representation</a:t>
            </a:r>
            <a:endParaRPr lang="en-US" dirty="0">
              <a:solidFill>
                <a:schemeClr val="bg1">
                  <a:lumMod val="75000"/>
                </a:schemeClr>
              </a:solidFill>
            </a:endParaRPr>
          </a:p>
        </p:txBody>
      </p:sp>
      <p:sp>
        <p:nvSpPr>
          <p:cNvPr id="4" name="Date Placeholder 3"/>
          <p:cNvSpPr>
            <a:spLocks noGrp="1"/>
          </p:cNvSpPr>
          <p:nvPr>
            <p:ph type="dt" sz="half" idx="10"/>
          </p:nvPr>
        </p:nvSpPr>
        <p:spPr/>
        <p:txBody>
          <a:bodyPr/>
          <a:lstStyle/>
          <a:p>
            <a:fld id="{6E4F0050-8A06-8C4B-BF03-9F72C88F7B0F}"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Information</a:t>
            </a:r>
            <a:endParaRPr lang="en-US" dirty="0"/>
          </a:p>
        </p:txBody>
      </p:sp>
      <p:sp>
        <p:nvSpPr>
          <p:cNvPr id="3" name="Content Placeholder 2"/>
          <p:cNvSpPr>
            <a:spLocks noGrp="1"/>
          </p:cNvSpPr>
          <p:nvPr>
            <p:ph idx="1"/>
          </p:nvPr>
        </p:nvSpPr>
        <p:spPr>
          <a:xfrm>
            <a:off x="474134" y="1193800"/>
            <a:ext cx="8229600" cy="5461000"/>
          </a:xfrm>
        </p:spPr>
        <p:txBody>
          <a:bodyPr>
            <a:normAutofit lnSpcReduction="10000"/>
          </a:bodyPr>
          <a:lstStyle/>
          <a:p>
            <a:r>
              <a:rPr lang="en-US" dirty="0" smtClean="0"/>
              <a:t>Course Website: </a:t>
            </a:r>
            <a:r>
              <a:rPr lang="en-US" dirty="0" smtClean="0">
                <a:hlinkClick r:id="rId2"/>
              </a:rPr>
              <a:t>http://inst.eecs.berkeley.edu/~cs61c/su11</a:t>
            </a:r>
            <a:r>
              <a:rPr lang="en-US" dirty="0" smtClean="0"/>
              <a:t>  </a:t>
            </a:r>
          </a:p>
          <a:p>
            <a:r>
              <a:rPr lang="en-US" dirty="0" smtClean="0"/>
              <a:t>Textbooks: Average 15 pages of reading/week</a:t>
            </a:r>
          </a:p>
          <a:p>
            <a:pPr lvl="1"/>
            <a:r>
              <a:rPr lang="en-US" dirty="0" smtClean="0"/>
              <a:t>Patterson &amp; Hennessey, </a:t>
            </a:r>
            <a:r>
              <a:rPr lang="en-US" i="1" dirty="0" smtClean="0"/>
              <a:t>Computer Organization and Design</a:t>
            </a:r>
            <a:r>
              <a:rPr lang="en-US" dirty="0" smtClean="0"/>
              <a:t>,  4</a:t>
            </a:r>
            <a:r>
              <a:rPr lang="en-US" baseline="30000" dirty="0" smtClean="0"/>
              <a:t>th</a:t>
            </a:r>
            <a:r>
              <a:rPr lang="en-US" dirty="0" smtClean="0"/>
              <a:t> Edition (not ≤3</a:t>
            </a:r>
            <a:r>
              <a:rPr lang="en-US" baseline="30000" dirty="0" smtClean="0"/>
              <a:t>rd</a:t>
            </a:r>
            <a:r>
              <a:rPr lang="en-US" dirty="0" smtClean="0"/>
              <a:t> Edition, not International 4</a:t>
            </a:r>
            <a:r>
              <a:rPr lang="en-US" baseline="30000" dirty="0" smtClean="0"/>
              <a:t>th</a:t>
            </a:r>
            <a:r>
              <a:rPr lang="en-US" dirty="0" smtClean="0"/>
              <a:t> edition)</a:t>
            </a:r>
          </a:p>
          <a:p>
            <a:pPr lvl="1"/>
            <a:r>
              <a:rPr lang="en-US" dirty="0" smtClean="0"/>
              <a:t>Kernighan &amp; Ritchie, </a:t>
            </a:r>
            <a:r>
              <a:rPr lang="en-US" i="1" dirty="0" smtClean="0"/>
              <a:t>The C Programming Language</a:t>
            </a:r>
            <a:r>
              <a:rPr lang="en-US" dirty="0" smtClean="0"/>
              <a:t>, 2</a:t>
            </a:r>
            <a:r>
              <a:rPr lang="en-US" baseline="30000" dirty="0" smtClean="0"/>
              <a:t>nd</a:t>
            </a:r>
            <a:r>
              <a:rPr lang="en-US" dirty="0" smtClean="0"/>
              <a:t> Edition</a:t>
            </a:r>
          </a:p>
          <a:p>
            <a:pPr lvl="1"/>
            <a:r>
              <a:rPr lang="en-US" dirty="0" smtClean="0"/>
              <a:t>Barroso &amp; </a:t>
            </a:r>
            <a:r>
              <a:rPr lang="en-US" dirty="0" err="1" smtClean="0"/>
              <a:t>Holzle</a:t>
            </a:r>
            <a:r>
              <a:rPr lang="en-US" dirty="0" smtClean="0"/>
              <a:t>, </a:t>
            </a:r>
            <a:r>
              <a:rPr lang="en-US" i="1" dirty="0" smtClean="0"/>
              <a:t>The Datacenter as a Computer, 1</a:t>
            </a:r>
            <a:r>
              <a:rPr lang="en-US" i="1" baseline="30000" dirty="0" smtClean="0"/>
              <a:t>st</a:t>
            </a:r>
            <a:r>
              <a:rPr lang="en-US" i="1" dirty="0" smtClean="0"/>
              <a:t> Edition</a:t>
            </a:r>
            <a:endParaRPr lang="en-US" dirty="0" smtClean="0"/>
          </a:p>
          <a:p>
            <a:r>
              <a:rPr lang="en-US" dirty="0" err="1" smtClean="0"/>
              <a:t>Piazzza</a:t>
            </a:r>
            <a:r>
              <a:rPr lang="en-US" dirty="0" smtClean="0"/>
              <a:t> for main discussion forum.</a:t>
            </a:r>
          </a:p>
        </p:txBody>
      </p:sp>
      <p:sp>
        <p:nvSpPr>
          <p:cNvPr id="4" name="Date Placeholder 3"/>
          <p:cNvSpPr>
            <a:spLocks noGrp="1"/>
          </p:cNvSpPr>
          <p:nvPr>
            <p:ph type="dt" sz="half" idx="10"/>
          </p:nvPr>
        </p:nvSpPr>
        <p:spPr/>
        <p:txBody>
          <a:bodyPr/>
          <a:lstStyle/>
          <a:p>
            <a:fld id="{DF95543E-3E5D-9F42-9C0C-C6715C997CFA}"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Course Staff</a:t>
            </a:r>
            <a:endParaRPr lang="en-US" dirty="0"/>
          </a:p>
        </p:txBody>
      </p:sp>
      <p:sp>
        <p:nvSpPr>
          <p:cNvPr id="3" name="Content Placeholder 2"/>
          <p:cNvSpPr>
            <a:spLocks noGrp="1"/>
          </p:cNvSpPr>
          <p:nvPr>
            <p:ph idx="1"/>
          </p:nvPr>
        </p:nvSpPr>
        <p:spPr/>
        <p:txBody>
          <a:bodyPr/>
          <a:lstStyle/>
          <a:p>
            <a:r>
              <a:rPr lang="en-US" dirty="0" smtClean="0"/>
              <a:t>TAs</a:t>
            </a:r>
          </a:p>
          <a:p>
            <a:pPr lvl="1"/>
            <a:r>
              <a:rPr lang="en-US" sz="3200" dirty="0" smtClean="0"/>
              <a:t>Justin Hsia</a:t>
            </a:r>
          </a:p>
          <a:p>
            <a:pPr lvl="1"/>
            <a:r>
              <a:rPr lang="en-US" sz="3200" dirty="0" smtClean="0"/>
              <a:t>Sean </a:t>
            </a:r>
            <a:r>
              <a:rPr lang="en-US" sz="3200" dirty="0" err="1" smtClean="0"/>
              <a:t>Soleyman</a:t>
            </a:r>
            <a:endParaRPr lang="en-US" sz="3200" dirty="0" smtClean="0"/>
          </a:p>
          <a:p>
            <a:pPr lvl="1"/>
            <a:r>
              <a:rPr lang="en-US" sz="3200" dirty="0" smtClean="0"/>
              <a:t>Alvin Yuan</a:t>
            </a:r>
          </a:p>
          <a:p>
            <a:r>
              <a:rPr lang="en-US" dirty="0" smtClean="0"/>
              <a:t>3 Readers</a:t>
            </a:r>
          </a:p>
          <a:p>
            <a:r>
              <a:rPr lang="en-US" dirty="0" smtClean="0"/>
              <a:t>~5 Lab Assistants</a:t>
            </a:r>
          </a:p>
          <a:p>
            <a:pPr lvl="1">
              <a:buNone/>
            </a:pP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Organization</a:t>
            </a:r>
            <a:endParaRPr lang="en-US" dirty="0"/>
          </a:p>
        </p:txBody>
      </p:sp>
      <p:sp>
        <p:nvSpPr>
          <p:cNvPr id="3" name="Content Placeholder 2"/>
          <p:cNvSpPr>
            <a:spLocks noGrp="1"/>
          </p:cNvSpPr>
          <p:nvPr>
            <p:ph idx="1"/>
          </p:nvPr>
        </p:nvSpPr>
        <p:spPr>
          <a:xfrm>
            <a:off x="457200" y="1337734"/>
            <a:ext cx="8229600" cy="4927600"/>
          </a:xfrm>
        </p:spPr>
        <p:txBody>
          <a:bodyPr>
            <a:normAutofit fontScale="92500" lnSpcReduction="10000"/>
          </a:bodyPr>
          <a:lstStyle/>
          <a:p>
            <a:r>
              <a:rPr lang="en-US" dirty="0" smtClean="0"/>
              <a:t>Grading</a:t>
            </a:r>
          </a:p>
          <a:p>
            <a:pPr lvl="1"/>
            <a:r>
              <a:rPr lang="en-US" dirty="0" smtClean="0"/>
              <a:t>Effort, Participation, Altruism (EPA) (5%)</a:t>
            </a:r>
          </a:p>
          <a:p>
            <a:pPr lvl="1"/>
            <a:r>
              <a:rPr lang="en-US" dirty="0" smtClean="0"/>
              <a:t>Homework (5%)</a:t>
            </a:r>
          </a:p>
          <a:p>
            <a:pPr lvl="1"/>
            <a:r>
              <a:rPr lang="en-US" dirty="0" smtClean="0"/>
              <a:t>Labs (15%)</a:t>
            </a:r>
          </a:p>
          <a:p>
            <a:pPr lvl="1"/>
            <a:r>
              <a:rPr lang="en-US" dirty="0" smtClean="0"/>
              <a:t>Projects (30%)</a:t>
            </a:r>
          </a:p>
          <a:p>
            <a:pPr marL="1371600" lvl="2" indent="-457200">
              <a:buFont typeface="+mj-lt"/>
              <a:buAutoNum type="arabicPeriod"/>
            </a:pPr>
            <a:r>
              <a:rPr lang="en-US" dirty="0" smtClean="0"/>
              <a:t>Computer Instruction Set Simulator (C)</a:t>
            </a:r>
          </a:p>
          <a:p>
            <a:pPr marL="1371600" lvl="2" indent="-457200">
              <a:buFont typeface="+mj-lt"/>
              <a:buAutoNum type="arabicPeriod"/>
            </a:pPr>
            <a:r>
              <a:rPr lang="en-US" dirty="0" smtClean="0"/>
              <a:t>Performance Tuning of a Parallel Application/Matrix Multiply using cache blocking, SIMD, MIMD (OpenMP, due with partner)</a:t>
            </a:r>
          </a:p>
          <a:p>
            <a:pPr marL="1371600" lvl="2" indent="-457200">
              <a:buFont typeface="+mj-lt"/>
              <a:buAutoNum type="arabicPeriod"/>
            </a:pPr>
            <a:r>
              <a:rPr lang="en-US" dirty="0" smtClean="0"/>
              <a:t>Computer Processor Design (</a:t>
            </a:r>
            <a:r>
              <a:rPr lang="en-US" dirty="0" err="1" smtClean="0"/>
              <a:t>Logisim</a:t>
            </a:r>
            <a:r>
              <a:rPr lang="en-US" dirty="0" smtClean="0"/>
              <a:t>)</a:t>
            </a:r>
          </a:p>
          <a:p>
            <a:pPr lvl="1"/>
            <a:r>
              <a:rPr lang="en-US" dirty="0" smtClean="0"/>
              <a:t>Midterm (20%): end of 4</a:t>
            </a:r>
            <a:r>
              <a:rPr lang="en-US" baseline="30000" dirty="0" smtClean="0"/>
              <a:t>th</a:t>
            </a:r>
            <a:r>
              <a:rPr lang="en-US" dirty="0" smtClean="0"/>
              <a:t> week</a:t>
            </a:r>
          </a:p>
          <a:p>
            <a:pPr lvl="1"/>
            <a:r>
              <a:rPr lang="en-US" dirty="0" smtClean="0"/>
              <a:t>Final (25%): last day of class</a:t>
            </a:r>
          </a:p>
          <a:p>
            <a:pPr lvl="1"/>
            <a:endParaRPr lang="en-US" dirty="0"/>
          </a:p>
        </p:txBody>
      </p:sp>
      <p:sp>
        <p:nvSpPr>
          <p:cNvPr id="4" name="Date Placeholder 3"/>
          <p:cNvSpPr>
            <a:spLocks noGrp="1"/>
          </p:cNvSpPr>
          <p:nvPr>
            <p:ph type="dt" sz="half" idx="10"/>
          </p:nvPr>
        </p:nvSpPr>
        <p:spPr/>
        <p:txBody>
          <a:bodyPr/>
          <a:lstStyle/>
          <a:p>
            <a:fld id="{6107790B-903C-174B-BAB6-FEEF13C9A9FE}"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a:t>
            </a:r>
            <a:endParaRPr lang="en-US" dirty="0"/>
          </a:p>
        </p:txBody>
      </p:sp>
      <p:sp>
        <p:nvSpPr>
          <p:cNvPr id="3" name="Content Placeholder 2"/>
          <p:cNvSpPr>
            <a:spLocks noGrp="1"/>
          </p:cNvSpPr>
          <p:nvPr>
            <p:ph idx="1"/>
          </p:nvPr>
        </p:nvSpPr>
        <p:spPr/>
        <p:txBody>
          <a:bodyPr/>
          <a:lstStyle/>
          <a:p>
            <a:pPr marL="285750" indent="-285750">
              <a:lnSpc>
                <a:spcPct val="80000"/>
              </a:lnSpc>
            </a:pPr>
            <a:r>
              <a:rPr lang="en-US" sz="2800" dirty="0" smtClean="0">
                <a:solidFill>
                  <a:srgbClr val="0000FF"/>
                </a:solidFill>
                <a:ea typeface="ＭＳ Ｐゴシック" pitchFamily="34" charset="-128"/>
              </a:rPr>
              <a:t>E</a:t>
            </a:r>
            <a:r>
              <a:rPr lang="en-US" sz="2800" dirty="0" smtClean="0">
                <a:ea typeface="ＭＳ Ｐゴシック" pitchFamily="34" charset="-128"/>
              </a:rPr>
              <a:t>ffort</a:t>
            </a:r>
          </a:p>
          <a:p>
            <a:pPr lvl="1" indent="-228600">
              <a:lnSpc>
                <a:spcPct val="80000"/>
              </a:lnSpc>
            </a:pPr>
            <a:r>
              <a:rPr lang="en-US" sz="2400" dirty="0" smtClean="0">
                <a:ea typeface="ＭＳ Ｐゴシック" pitchFamily="34" charset="-128"/>
              </a:rPr>
              <a:t>Attending Michael’s and TA’s office hours, completing all assignments, turning in HW0</a:t>
            </a:r>
          </a:p>
          <a:p>
            <a:pPr marL="285750" indent="-285750">
              <a:lnSpc>
                <a:spcPct val="80000"/>
              </a:lnSpc>
            </a:pPr>
            <a:r>
              <a:rPr lang="en-US" sz="2800" dirty="0" smtClean="0">
                <a:solidFill>
                  <a:srgbClr val="0000FF"/>
                </a:solidFill>
                <a:ea typeface="ＭＳ Ｐゴシック" pitchFamily="34" charset="-128"/>
              </a:rPr>
              <a:t>P</a:t>
            </a:r>
            <a:r>
              <a:rPr lang="en-US" sz="2800" dirty="0" smtClean="0">
                <a:ea typeface="ＭＳ Ｐゴシック" pitchFamily="34" charset="-128"/>
              </a:rPr>
              <a:t>articipation</a:t>
            </a:r>
          </a:p>
          <a:p>
            <a:pPr lvl="1" indent="-228600">
              <a:lnSpc>
                <a:spcPct val="80000"/>
              </a:lnSpc>
            </a:pPr>
            <a:r>
              <a:rPr lang="en-US" sz="2400" dirty="0" smtClean="0">
                <a:ea typeface="ＭＳ Ｐゴシック" pitchFamily="34" charset="-128"/>
              </a:rPr>
              <a:t>Attending lecture and discussion sections.</a:t>
            </a:r>
          </a:p>
          <a:p>
            <a:pPr lvl="1" indent="-228600">
              <a:lnSpc>
                <a:spcPct val="80000"/>
              </a:lnSpc>
            </a:pPr>
            <a:r>
              <a:rPr lang="en-US" sz="2400" dirty="0" smtClean="0">
                <a:ea typeface="ＭＳ Ｐゴシック" pitchFamily="34" charset="-128"/>
              </a:rPr>
              <a:t>Asking great questions in lecture and discussion and making it more interactive</a:t>
            </a:r>
          </a:p>
          <a:p>
            <a:pPr marL="285750" indent="-285750">
              <a:lnSpc>
                <a:spcPct val="80000"/>
              </a:lnSpc>
            </a:pPr>
            <a:r>
              <a:rPr lang="en-US" sz="2800" dirty="0" smtClean="0">
                <a:solidFill>
                  <a:srgbClr val="0000FF"/>
                </a:solidFill>
                <a:ea typeface="ＭＳ Ｐゴシック" pitchFamily="34" charset="-128"/>
              </a:rPr>
              <a:t>A</a:t>
            </a:r>
            <a:r>
              <a:rPr lang="en-US" sz="2800" dirty="0" smtClean="0">
                <a:ea typeface="ＭＳ Ｐゴシック" pitchFamily="34" charset="-128"/>
              </a:rPr>
              <a:t>ltruism</a:t>
            </a:r>
          </a:p>
          <a:p>
            <a:pPr lvl="1" indent="-228600">
              <a:lnSpc>
                <a:spcPct val="80000"/>
              </a:lnSpc>
            </a:pPr>
            <a:r>
              <a:rPr lang="en-US" sz="2400" dirty="0" smtClean="0">
                <a:ea typeface="ＭＳ Ｐゴシック" pitchFamily="34" charset="-128"/>
              </a:rPr>
              <a:t>Helping others in lab or on </a:t>
            </a:r>
            <a:r>
              <a:rPr lang="en-US" sz="2400" dirty="0" err="1" smtClean="0">
                <a:ea typeface="ＭＳ Ｐゴシック" pitchFamily="34" charset="-128"/>
              </a:rPr>
              <a:t>piazzza</a:t>
            </a:r>
            <a:endParaRPr lang="en-US" sz="2400" dirty="0" smtClean="0">
              <a:ea typeface="ＭＳ Ｐゴシック" pitchFamily="34" charset="-128"/>
            </a:endParaRPr>
          </a:p>
          <a:p>
            <a:pPr marL="285750" indent="-285750">
              <a:lnSpc>
                <a:spcPct val="80000"/>
              </a:lnSpc>
            </a:pPr>
            <a:r>
              <a:rPr lang="en-US" sz="2800" dirty="0" smtClean="0">
                <a:solidFill>
                  <a:srgbClr val="800080"/>
                </a:solidFill>
                <a:ea typeface="ＭＳ Ｐゴシック" pitchFamily="34" charset="-128"/>
              </a:rPr>
              <a:t>EPA! extra credit points have the potential to bump students up to the next grade level! </a:t>
            </a:r>
            <a:r>
              <a:rPr lang="en-US" sz="2800" dirty="0" smtClean="0">
                <a:ea typeface="ＭＳ Ｐゴシック" pitchFamily="34" charset="-128"/>
              </a:rPr>
              <a:t>(but actual EPA! scores are internal)</a:t>
            </a:r>
          </a:p>
          <a:p>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Clobbering Policy</a:t>
            </a:r>
            <a:endParaRPr lang="en-US" dirty="0"/>
          </a:p>
        </p:txBody>
      </p:sp>
      <p:sp>
        <p:nvSpPr>
          <p:cNvPr id="3" name="Content Placeholder 2"/>
          <p:cNvSpPr>
            <a:spLocks noGrp="1"/>
          </p:cNvSpPr>
          <p:nvPr>
            <p:ph idx="1"/>
          </p:nvPr>
        </p:nvSpPr>
        <p:spPr/>
        <p:txBody>
          <a:bodyPr/>
          <a:lstStyle/>
          <a:p>
            <a:r>
              <a:rPr lang="en-US" sz="2400" dirty="0" smtClean="0"/>
              <a:t>A higher score on the “midterm” portion of your final than on your midterm will replace your midterm score!</a:t>
            </a:r>
          </a:p>
          <a:p>
            <a:pPr lvl="1"/>
            <a:r>
              <a:rPr lang="en-US" sz="2400" dirty="0" smtClean="0"/>
              <a:t>Note: The “midterm” portion of the final still counts toward your score on the final, regardless</a:t>
            </a:r>
          </a:p>
          <a:p>
            <a:pPr lvl="1">
              <a:buNone/>
            </a:pP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dirty="0"/>
          </a:p>
        </p:txBody>
      </p:sp>
      <p:pic>
        <p:nvPicPr>
          <p:cNvPr id="142341" name="Picture 5"/>
          <p:cNvPicPr>
            <a:picLocks noChangeAspect="1" noChangeArrowheads="1"/>
          </p:cNvPicPr>
          <p:nvPr/>
        </p:nvPicPr>
        <p:blipFill>
          <a:blip r:embed="rId2"/>
          <a:srcRect/>
          <a:stretch>
            <a:fillRect/>
          </a:stretch>
        </p:blipFill>
        <p:spPr bwMode="auto">
          <a:xfrm>
            <a:off x="2357439" y="3371849"/>
            <a:ext cx="4300536" cy="32168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Policy</a:t>
            </a:r>
            <a:endParaRPr lang="en-US" dirty="0"/>
          </a:p>
        </p:txBody>
      </p:sp>
      <p:sp>
        <p:nvSpPr>
          <p:cNvPr id="3" name="Content Placeholder 2"/>
          <p:cNvSpPr>
            <a:spLocks noGrp="1"/>
          </p:cNvSpPr>
          <p:nvPr>
            <p:ph idx="1"/>
          </p:nvPr>
        </p:nvSpPr>
        <p:spPr>
          <a:xfrm>
            <a:off x="474133" y="1413933"/>
            <a:ext cx="8229600" cy="4936067"/>
          </a:xfrm>
        </p:spPr>
        <p:txBody>
          <a:bodyPr>
            <a:normAutofit/>
          </a:bodyPr>
          <a:lstStyle/>
          <a:p>
            <a:r>
              <a:rPr lang="en-US" dirty="0" smtClean="0"/>
              <a:t>Assignments mostly due Sundays at 11:59:59 PM</a:t>
            </a:r>
          </a:p>
          <a:p>
            <a:r>
              <a:rPr lang="en-US" dirty="0" smtClean="0"/>
              <a:t>Late </a:t>
            </a:r>
            <a:r>
              <a:rPr lang="en-US" dirty="0" err="1" smtClean="0"/>
              <a:t>homeworks</a:t>
            </a:r>
            <a:r>
              <a:rPr lang="en-US" dirty="0" smtClean="0"/>
              <a:t> not accepted (100% penalty)</a:t>
            </a:r>
          </a:p>
          <a:p>
            <a:r>
              <a:rPr lang="en-US" dirty="0" smtClean="0"/>
              <a:t>Late projects get 20% penalty, accepted up to two full days later.</a:t>
            </a:r>
          </a:p>
          <a:p>
            <a:pPr lvl="1"/>
            <a:r>
              <a:rPr lang="en-US" dirty="0" smtClean="0"/>
              <a:t>No credit if more than 48 hours late</a:t>
            </a:r>
          </a:p>
          <a:p>
            <a:pPr lvl="1"/>
            <a:r>
              <a:rPr lang="en-US" dirty="0" smtClean="0"/>
              <a:t>No “slip days”</a:t>
            </a:r>
          </a:p>
          <a:p>
            <a:pPr lvl="2"/>
            <a:r>
              <a:rPr lang="en-US" dirty="0" smtClean="0"/>
              <a:t>Only three projects – Don’t want late projects to be the norm.</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 on Assignments and Independent Work</a:t>
            </a:r>
            <a:endParaRPr lang="en-US" dirty="0"/>
          </a:p>
        </p:txBody>
      </p:sp>
      <p:sp>
        <p:nvSpPr>
          <p:cNvPr id="3" name="Content Placeholder 2"/>
          <p:cNvSpPr>
            <a:spLocks noGrp="1"/>
          </p:cNvSpPr>
          <p:nvPr>
            <p:ph idx="1"/>
          </p:nvPr>
        </p:nvSpPr>
        <p:spPr>
          <a:xfrm>
            <a:off x="457199" y="1600200"/>
            <a:ext cx="8415868" cy="4783667"/>
          </a:xfrm>
        </p:spPr>
        <p:txBody>
          <a:bodyPr>
            <a:normAutofit fontScale="70000" lnSpcReduction="20000"/>
          </a:bodyPr>
          <a:lstStyle/>
          <a:p>
            <a:r>
              <a:rPr lang="en-US" dirty="0" smtClean="0"/>
              <a:t>With the exception of laboratories and assignments that explicitly permit you to work in groups, all </a:t>
            </a:r>
            <a:r>
              <a:rPr lang="en-US" dirty="0" err="1" smtClean="0"/>
              <a:t>homeworks</a:t>
            </a:r>
            <a:r>
              <a:rPr lang="en-US" dirty="0" smtClean="0"/>
              <a:t> and projects are to be YOUR work and your work ALONE.</a:t>
            </a:r>
          </a:p>
          <a:p>
            <a:r>
              <a:rPr lang="en-US" dirty="0" smtClean="0"/>
              <a:t>You are encouraged to discuss your assignments with other students, and extra credit will be assigned to students who help others, particularly by answering questions on </a:t>
            </a:r>
            <a:r>
              <a:rPr lang="en-US" dirty="0" err="1" smtClean="0"/>
              <a:t>Piazzza</a:t>
            </a:r>
            <a:r>
              <a:rPr lang="en-US" dirty="0" smtClean="0"/>
              <a:t>, but we expect that what you hand is yours.</a:t>
            </a:r>
          </a:p>
          <a:p>
            <a:r>
              <a:rPr lang="en-US" dirty="0" smtClean="0"/>
              <a:t>It is NOT acceptable to copy solutions from other students.</a:t>
            </a:r>
          </a:p>
          <a:p>
            <a:r>
              <a:rPr lang="en-US" dirty="0" smtClean="0"/>
              <a:t>It is NOT acceptable to copy (or start your) solutions from the Web. </a:t>
            </a:r>
          </a:p>
          <a:p>
            <a:r>
              <a:rPr lang="en-US" dirty="0" smtClean="0"/>
              <a:t>We have tools and methods, developed over many years, for detecting this. You WILL be caught, and the penalties WILL be severe. </a:t>
            </a:r>
          </a:p>
          <a:p>
            <a:r>
              <a:rPr lang="en-US" dirty="0" smtClean="0"/>
              <a:t>At the minimum a ZERO for the assignment, possibly an F in the course, and a letter to your university record documenting the incidence of cheating.</a:t>
            </a:r>
          </a:p>
          <a:p>
            <a:r>
              <a:rPr lang="en-US" dirty="0" smtClean="0"/>
              <a:t>(We caught people last semester!)</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Summer Version</a:t>
            </a:r>
            <a:endParaRPr lang="en-US" dirty="0"/>
          </a:p>
        </p:txBody>
      </p:sp>
      <p:sp>
        <p:nvSpPr>
          <p:cNvPr id="3" name="Content Placeholder 2"/>
          <p:cNvSpPr>
            <a:spLocks noGrp="1"/>
          </p:cNvSpPr>
          <p:nvPr>
            <p:ph idx="1"/>
          </p:nvPr>
        </p:nvSpPr>
        <p:spPr/>
        <p:txBody>
          <a:bodyPr>
            <a:normAutofit lnSpcReduction="10000"/>
          </a:bodyPr>
          <a:lstStyle/>
          <a:p>
            <a:r>
              <a:rPr lang="en-US" dirty="0" smtClean="0">
                <a:ea typeface="ＭＳ Ｐゴシック" pitchFamily="34" charset="-128"/>
              </a:rPr>
              <a:t>Summer is EXTREMELY hectic!</a:t>
            </a:r>
          </a:p>
          <a:p>
            <a:pPr lvl="1"/>
            <a:r>
              <a:rPr lang="en-US" dirty="0" smtClean="0">
                <a:ea typeface="ＭＳ Ｐゴシック" pitchFamily="34" charset="-128"/>
              </a:rPr>
              <a:t>Double the standard pace.</a:t>
            </a:r>
          </a:p>
          <a:p>
            <a:r>
              <a:rPr lang="en-US" dirty="0" smtClean="0">
                <a:ea typeface="ＭＳ Ｐゴシック" pitchFamily="34" charset="-128"/>
              </a:rPr>
              <a:t>Please stay on top of your reading and assignments</a:t>
            </a:r>
          </a:p>
          <a:p>
            <a:r>
              <a:rPr lang="en-US" dirty="0" smtClean="0">
                <a:ea typeface="ＭＳ Ｐゴシック" pitchFamily="34" charset="-128"/>
              </a:rPr>
              <a:t>You won’t learn just from lecture. Engaging the material outside of class and lab is critical to your success</a:t>
            </a:r>
          </a:p>
          <a:p>
            <a:r>
              <a:rPr lang="en-US" dirty="0" smtClean="0">
                <a:ea typeface="ＭＳ Ｐゴシック" pitchFamily="34" charset="-128"/>
              </a:rPr>
              <a:t>If the course begins to overwhelm you, don’t wait, contact me or your TA immediately!</a:t>
            </a:r>
          </a:p>
          <a:p>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 Sections Moved!</a:t>
            </a:r>
            <a:endParaRPr lang="en-US" dirty="0"/>
          </a:p>
        </p:txBody>
      </p:sp>
      <p:sp>
        <p:nvSpPr>
          <p:cNvPr id="3" name="Content Placeholder 2"/>
          <p:cNvSpPr>
            <a:spLocks noGrp="1"/>
          </p:cNvSpPr>
          <p:nvPr>
            <p:ph idx="1"/>
          </p:nvPr>
        </p:nvSpPr>
        <p:spPr>
          <a:xfrm>
            <a:off x="457200" y="1600200"/>
            <a:ext cx="8331200" cy="4525963"/>
          </a:xfrm>
        </p:spPr>
        <p:txBody>
          <a:bodyPr>
            <a:normAutofit/>
          </a:bodyPr>
          <a:lstStyle/>
          <a:p>
            <a:r>
              <a:rPr lang="en-US" sz="2400" dirty="0" smtClean="0"/>
              <a:t>As part of a Berkeley Institute of Design research project, all sections will be held in 360 Heart Mining Building (at their usual times).</a:t>
            </a:r>
          </a:p>
          <a:p>
            <a:r>
              <a:rPr lang="en-US" sz="2400" dirty="0" smtClean="0"/>
              <a:t>Your enrollment in CS61C and your class grades will NOT be affected by your decision to participate in the study (sections without full consent will be held in the location without any of the equipment or experiment proceedings)</a:t>
            </a:r>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a:p>
        </p:txBody>
      </p:sp>
      <p:pic>
        <p:nvPicPr>
          <p:cNvPr id="143363" name="Picture 3"/>
          <p:cNvPicPr>
            <a:picLocks noChangeAspect="1" noChangeArrowheads="1"/>
          </p:cNvPicPr>
          <p:nvPr/>
        </p:nvPicPr>
        <p:blipFill>
          <a:blip r:embed="rId2"/>
          <a:srcRect/>
          <a:stretch>
            <a:fillRect/>
          </a:stretch>
        </p:blipFill>
        <p:spPr bwMode="auto">
          <a:xfrm>
            <a:off x="2000250" y="4457700"/>
            <a:ext cx="523875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t>Great Ideas in Computer Architecture</a:t>
            </a:r>
          </a:p>
          <a:p>
            <a:r>
              <a:rPr lang="en-US" dirty="0" err="1" smtClean="0"/>
              <a:t>Administrivia</a:t>
            </a:r>
            <a:endParaRPr lang="en-US" dirty="0" smtClean="0"/>
          </a:p>
          <a:p>
            <a:r>
              <a:rPr lang="en-US" dirty="0" smtClean="0"/>
              <a:t>Break</a:t>
            </a:r>
          </a:p>
          <a:p>
            <a:r>
              <a:rPr lang="en-US" dirty="0" smtClean="0"/>
              <a:t>Number Representation</a:t>
            </a:r>
          </a:p>
          <a:p>
            <a:endParaRPr lang="en-US" dirty="0"/>
          </a:p>
        </p:txBody>
      </p:sp>
      <p:sp>
        <p:nvSpPr>
          <p:cNvPr id="4" name="Date Placeholder 3"/>
          <p:cNvSpPr>
            <a:spLocks noGrp="1"/>
          </p:cNvSpPr>
          <p:nvPr>
            <p:ph type="dt" sz="half" idx="10"/>
          </p:nvPr>
        </p:nvSpPr>
        <p:spPr/>
        <p:txBody>
          <a:bodyPr/>
          <a:lstStyle/>
          <a:p>
            <a:fld id="{58446B7C-5B96-0241-9056-EE6ED20D7C8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notes</a:t>
            </a:r>
            <a:endParaRPr lang="en-US" dirty="0"/>
          </a:p>
        </p:txBody>
      </p:sp>
      <p:sp>
        <p:nvSpPr>
          <p:cNvPr id="3" name="Content Placeholder 2"/>
          <p:cNvSpPr>
            <a:spLocks noGrp="1"/>
          </p:cNvSpPr>
          <p:nvPr>
            <p:ph idx="1"/>
          </p:nvPr>
        </p:nvSpPr>
        <p:spPr/>
        <p:txBody>
          <a:bodyPr/>
          <a:lstStyle/>
          <a:p>
            <a:r>
              <a:rPr lang="en-US" dirty="0" smtClean="0"/>
              <a:t>My OH will be held Monday, Wednesday from 1-2 pm in the Soda Alcoves.</a:t>
            </a:r>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BA2A7E-5181-A840-825F-018EFA86BC7E}" type="slidenum">
              <a:rPr lang="en-US" smtClean="0"/>
              <a:pPr/>
              <a:t>31</a:t>
            </a:fld>
            <a:endParaRPr lang="en-US"/>
          </a:p>
        </p:txBody>
      </p:sp>
      <p:sp>
        <p:nvSpPr>
          <p:cNvPr id="13" name="Footer Placeholder 12"/>
          <p:cNvSpPr>
            <a:spLocks noGrp="1"/>
          </p:cNvSpPr>
          <p:nvPr>
            <p:ph type="ftr" sz="quarter" idx="11"/>
          </p:nvPr>
        </p:nvSpPr>
        <p:spPr/>
        <p:txBody>
          <a:bodyPr/>
          <a:lstStyle/>
          <a:p>
            <a:r>
              <a:rPr lang="en-US" smtClean="0"/>
              <a:t>Spring 2011 -- Lecture #1</a:t>
            </a:r>
            <a:endParaRPr lang="en-US"/>
          </a:p>
        </p:txBody>
      </p:sp>
      <p:sp>
        <p:nvSpPr>
          <p:cNvPr id="14" name="Date Placeholder 13"/>
          <p:cNvSpPr>
            <a:spLocks noGrp="1"/>
          </p:cNvSpPr>
          <p:nvPr>
            <p:ph type="dt" sz="half" idx="10"/>
          </p:nvPr>
        </p:nvSpPr>
        <p:spPr/>
        <p:txBody>
          <a:bodyPr/>
          <a:lstStyle/>
          <a:p>
            <a:fld id="{EC68A8F7-CE90-CC4F-B41E-C88B03787E61}" type="datetime1">
              <a:rPr lang="en-US" smtClean="0"/>
              <a:pPr/>
              <a:t>6/20/2011</a:t>
            </a:fld>
            <a:endParaRPr lang="en-US"/>
          </a:p>
        </p:txBody>
      </p:sp>
      <p:pic>
        <p:nvPicPr>
          <p:cNvPr id="20" name="Picture 19"/>
          <p:cNvPicPr>
            <a:picLocks noChangeAspect="1"/>
          </p:cNvPicPr>
          <p:nvPr/>
        </p:nvPicPr>
        <p:blipFill>
          <a:blip r:embed="rId2"/>
          <a:stretch>
            <a:fillRect/>
          </a:stretch>
        </p:blipFill>
        <p:spPr>
          <a:xfrm>
            <a:off x="1357865" y="0"/>
            <a:ext cx="6565900" cy="6946900"/>
          </a:xfrm>
          <a:prstGeom prst="rect">
            <a:avLst/>
          </a:prstGeom>
        </p:spPr>
      </p:pic>
      <p:grpSp>
        <p:nvGrpSpPr>
          <p:cNvPr id="24" name="Group 23"/>
          <p:cNvGrpSpPr/>
          <p:nvPr/>
        </p:nvGrpSpPr>
        <p:grpSpPr>
          <a:xfrm>
            <a:off x="3522704" y="4774277"/>
            <a:ext cx="4067573" cy="1173476"/>
            <a:chOff x="3560804" y="4774277"/>
            <a:chExt cx="4067573" cy="1173476"/>
          </a:xfrm>
        </p:grpSpPr>
        <p:sp>
          <p:nvSpPr>
            <p:cNvPr id="22" name="Rectangle 21"/>
            <p:cNvSpPr/>
            <p:nvPr/>
          </p:nvSpPr>
          <p:spPr>
            <a:xfrm>
              <a:off x="3560804" y="4999327"/>
              <a:ext cx="4067573" cy="948426"/>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553200" y="4774277"/>
              <a:ext cx="1075177" cy="225050"/>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57200" y="1460501"/>
            <a:ext cx="4428067" cy="1866899"/>
            <a:chOff x="457200" y="1460501"/>
            <a:chExt cx="4428067" cy="1866899"/>
          </a:xfrm>
        </p:grpSpPr>
        <p:sp>
          <p:nvSpPr>
            <p:cNvPr id="25" name="Rectangular Callout 24"/>
            <p:cNvSpPr/>
            <p:nvPr/>
          </p:nvSpPr>
          <p:spPr>
            <a:xfrm>
              <a:off x="457200" y="1460501"/>
              <a:ext cx="4428067" cy="1866899"/>
            </a:xfrm>
            <a:prstGeom prst="wedgeRectCallout">
              <a:avLst>
                <a:gd name="adj1" fmla="val 87149"/>
                <a:gd name="adj2" fmla="val 1324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stretch>
              <a:fillRect/>
            </a:stretch>
          </p:blipFill>
          <p:spPr>
            <a:xfrm>
              <a:off x="546100" y="1562100"/>
              <a:ext cx="4267200" cy="16764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a Lecture</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dirty="0"/>
          </a:p>
        </p:txBody>
      </p:sp>
      <p:sp>
        <p:nvSpPr>
          <p:cNvPr id="8" name="TextBox 7"/>
          <p:cNvSpPr txBox="1"/>
          <p:nvPr/>
        </p:nvSpPr>
        <p:spPr>
          <a:xfrm>
            <a:off x="338674" y="3149600"/>
            <a:ext cx="1762822" cy="584776"/>
          </a:xfrm>
          <a:prstGeom prst="rect">
            <a:avLst/>
          </a:prstGeom>
          <a:noFill/>
        </p:spPr>
        <p:txBody>
          <a:bodyPr wrap="none" rtlCol="0">
            <a:spAutoFit/>
          </a:bodyPr>
          <a:lstStyle/>
          <a:p>
            <a:r>
              <a:rPr lang="en-US" sz="3200" dirty="0" smtClean="0"/>
              <a:t>Attention</a:t>
            </a:r>
            <a:endParaRPr lang="en-US" sz="3200" dirty="0"/>
          </a:p>
        </p:txBody>
      </p:sp>
      <p:sp>
        <p:nvSpPr>
          <p:cNvPr id="9" name="TextBox 8"/>
          <p:cNvSpPr txBox="1"/>
          <p:nvPr/>
        </p:nvSpPr>
        <p:spPr>
          <a:xfrm>
            <a:off x="3420541" y="5232400"/>
            <a:ext cx="2703384" cy="584776"/>
          </a:xfrm>
          <a:prstGeom prst="rect">
            <a:avLst/>
          </a:prstGeom>
          <a:noFill/>
        </p:spPr>
        <p:txBody>
          <a:bodyPr wrap="none" rtlCol="0">
            <a:spAutoFit/>
          </a:bodyPr>
          <a:lstStyle/>
          <a:p>
            <a:r>
              <a:rPr lang="en-US" sz="3200" dirty="0" smtClean="0"/>
              <a:t>Time (minutes)</a:t>
            </a:r>
            <a:endParaRPr lang="en-US" sz="3200" dirty="0"/>
          </a:p>
        </p:txBody>
      </p:sp>
      <p:cxnSp>
        <p:nvCxnSpPr>
          <p:cNvPr id="11" name="Straight Arrow Connector 10"/>
          <p:cNvCxnSpPr/>
          <p:nvPr/>
        </p:nvCxnSpPr>
        <p:spPr>
          <a:xfrm rot="5400000" flipH="1" flipV="1">
            <a:off x="685807" y="3124200"/>
            <a:ext cx="3031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235207" y="4605870"/>
            <a:ext cx="5858933" cy="16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150541" y="4605870"/>
            <a:ext cx="392656" cy="584776"/>
          </a:xfrm>
          <a:prstGeom prst="rect">
            <a:avLst/>
          </a:prstGeom>
          <a:noFill/>
        </p:spPr>
        <p:txBody>
          <a:bodyPr wrap="none" rtlCol="0">
            <a:spAutoFit/>
          </a:bodyPr>
          <a:lstStyle/>
          <a:p>
            <a:r>
              <a:rPr lang="en-US" sz="3200" dirty="0" smtClean="0"/>
              <a:t>0</a:t>
            </a:r>
            <a:endParaRPr lang="en-US" sz="3200" dirty="0"/>
          </a:p>
        </p:txBody>
      </p:sp>
      <p:sp>
        <p:nvSpPr>
          <p:cNvPr id="15" name="TextBox 14"/>
          <p:cNvSpPr txBox="1"/>
          <p:nvPr/>
        </p:nvSpPr>
        <p:spPr>
          <a:xfrm>
            <a:off x="3268141" y="4605870"/>
            <a:ext cx="600645" cy="584776"/>
          </a:xfrm>
          <a:prstGeom prst="rect">
            <a:avLst/>
          </a:prstGeom>
          <a:noFill/>
        </p:spPr>
        <p:txBody>
          <a:bodyPr wrap="none" rtlCol="0">
            <a:spAutoFit/>
          </a:bodyPr>
          <a:lstStyle/>
          <a:p>
            <a:r>
              <a:rPr lang="en-US" sz="3200" dirty="0" smtClean="0"/>
              <a:t>20</a:t>
            </a:r>
            <a:endParaRPr lang="en-US" sz="3200" dirty="0"/>
          </a:p>
        </p:txBody>
      </p:sp>
      <p:sp>
        <p:nvSpPr>
          <p:cNvPr id="16" name="TextBox 15"/>
          <p:cNvSpPr txBox="1"/>
          <p:nvPr/>
        </p:nvSpPr>
        <p:spPr>
          <a:xfrm>
            <a:off x="3894674" y="4605870"/>
            <a:ext cx="600645" cy="584776"/>
          </a:xfrm>
          <a:prstGeom prst="rect">
            <a:avLst/>
          </a:prstGeom>
          <a:noFill/>
        </p:spPr>
        <p:txBody>
          <a:bodyPr wrap="none" rtlCol="0">
            <a:spAutoFit/>
          </a:bodyPr>
          <a:lstStyle/>
          <a:p>
            <a:r>
              <a:rPr lang="en-US" sz="3200" dirty="0" smtClean="0"/>
              <a:t>25</a:t>
            </a:r>
            <a:endParaRPr lang="en-US" sz="3200" dirty="0"/>
          </a:p>
        </p:txBody>
      </p:sp>
      <p:sp>
        <p:nvSpPr>
          <p:cNvPr id="17" name="TextBox 16"/>
          <p:cNvSpPr txBox="1"/>
          <p:nvPr/>
        </p:nvSpPr>
        <p:spPr>
          <a:xfrm>
            <a:off x="5266274" y="4605870"/>
            <a:ext cx="600645" cy="584776"/>
          </a:xfrm>
          <a:prstGeom prst="rect">
            <a:avLst/>
          </a:prstGeom>
          <a:noFill/>
        </p:spPr>
        <p:txBody>
          <a:bodyPr wrap="none" rtlCol="0">
            <a:spAutoFit/>
          </a:bodyPr>
          <a:lstStyle/>
          <a:p>
            <a:r>
              <a:rPr lang="en-US" sz="3200" dirty="0" smtClean="0"/>
              <a:t>50</a:t>
            </a:r>
            <a:endParaRPr lang="en-US" sz="3200" dirty="0"/>
          </a:p>
        </p:txBody>
      </p:sp>
      <p:sp>
        <p:nvSpPr>
          <p:cNvPr id="18" name="TextBox 17"/>
          <p:cNvSpPr txBox="1"/>
          <p:nvPr/>
        </p:nvSpPr>
        <p:spPr>
          <a:xfrm>
            <a:off x="5842007" y="4605870"/>
            <a:ext cx="601447" cy="584775"/>
          </a:xfrm>
          <a:prstGeom prst="rect">
            <a:avLst/>
          </a:prstGeom>
          <a:noFill/>
        </p:spPr>
        <p:txBody>
          <a:bodyPr wrap="none" rtlCol="0">
            <a:spAutoFit/>
          </a:bodyPr>
          <a:lstStyle/>
          <a:p>
            <a:r>
              <a:rPr lang="en-US" sz="3200" dirty="0" smtClean="0"/>
              <a:t>55</a:t>
            </a:r>
            <a:endParaRPr lang="en-US" sz="3200" dirty="0"/>
          </a:p>
        </p:txBody>
      </p:sp>
      <p:sp>
        <p:nvSpPr>
          <p:cNvPr id="19" name="TextBox 18"/>
          <p:cNvSpPr txBox="1"/>
          <p:nvPr/>
        </p:nvSpPr>
        <p:spPr>
          <a:xfrm>
            <a:off x="6993473" y="4605870"/>
            <a:ext cx="600645" cy="584776"/>
          </a:xfrm>
          <a:prstGeom prst="rect">
            <a:avLst/>
          </a:prstGeom>
          <a:noFill/>
        </p:spPr>
        <p:txBody>
          <a:bodyPr wrap="none" rtlCol="0">
            <a:spAutoFit/>
          </a:bodyPr>
          <a:lstStyle/>
          <a:p>
            <a:r>
              <a:rPr lang="en-US" sz="3200" dirty="0" smtClean="0"/>
              <a:t>78</a:t>
            </a:r>
            <a:endParaRPr lang="en-US" sz="3200" dirty="0"/>
          </a:p>
        </p:txBody>
      </p:sp>
      <p:sp>
        <p:nvSpPr>
          <p:cNvPr id="20" name="TextBox 19"/>
          <p:cNvSpPr txBox="1"/>
          <p:nvPr/>
        </p:nvSpPr>
        <p:spPr>
          <a:xfrm>
            <a:off x="7603073" y="4605870"/>
            <a:ext cx="600645" cy="584776"/>
          </a:xfrm>
          <a:prstGeom prst="rect">
            <a:avLst/>
          </a:prstGeom>
          <a:noFill/>
        </p:spPr>
        <p:txBody>
          <a:bodyPr wrap="none" rtlCol="0">
            <a:spAutoFit/>
          </a:bodyPr>
          <a:lstStyle/>
          <a:p>
            <a:r>
              <a:rPr lang="en-US" sz="3200" dirty="0" smtClean="0"/>
              <a:t>80</a:t>
            </a:r>
            <a:endParaRPr lang="en-US" sz="3200" dirty="0"/>
          </a:p>
        </p:txBody>
      </p:sp>
      <p:sp>
        <p:nvSpPr>
          <p:cNvPr id="27" name="Freeform 26"/>
          <p:cNvSpPr/>
          <p:nvPr/>
        </p:nvSpPr>
        <p:spPr>
          <a:xfrm>
            <a:off x="2235207" y="2181578"/>
            <a:ext cx="1286933"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3911607" y="2232378"/>
            <a:ext cx="1625600"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5808141" y="2266245"/>
            <a:ext cx="1625600"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 name="Straight Connector 35"/>
          <p:cNvCxnSpPr/>
          <p:nvPr/>
        </p:nvCxnSpPr>
        <p:spPr>
          <a:xfrm>
            <a:off x="7653867" y="2336800"/>
            <a:ext cx="372533"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2540006" y="2997200"/>
            <a:ext cx="2413040" cy="1557866"/>
            <a:chOff x="2540006" y="2997200"/>
            <a:chExt cx="2413040" cy="1557866"/>
          </a:xfrm>
        </p:grpSpPr>
        <p:sp>
          <p:nvSpPr>
            <p:cNvPr id="37" name="TextBox 36"/>
            <p:cNvSpPr txBox="1"/>
            <p:nvPr/>
          </p:nvSpPr>
          <p:spPr>
            <a:xfrm>
              <a:off x="2540006" y="2997200"/>
              <a:ext cx="2413040" cy="584776"/>
            </a:xfrm>
            <a:prstGeom prst="rect">
              <a:avLst/>
            </a:prstGeom>
            <a:noFill/>
          </p:spPr>
          <p:txBody>
            <a:bodyPr wrap="none" rtlCol="0">
              <a:spAutoFit/>
            </a:bodyPr>
            <a:lstStyle/>
            <a:p>
              <a:r>
                <a:rPr lang="en-US" sz="3200" dirty="0" err="1" smtClean="0"/>
                <a:t>Administrivia</a:t>
              </a:r>
              <a:endParaRPr lang="en-US" sz="3200" dirty="0"/>
            </a:p>
          </p:txBody>
        </p:sp>
        <p:cxnSp>
          <p:nvCxnSpPr>
            <p:cNvPr id="39" name="Straight Arrow Connector 38"/>
            <p:cNvCxnSpPr/>
            <p:nvPr/>
          </p:nvCxnSpPr>
          <p:spPr>
            <a:xfrm rot="16200000" flipH="1">
              <a:off x="3276600" y="4072466"/>
              <a:ext cx="948267" cy="16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6400807" y="2963333"/>
            <a:ext cx="2411838" cy="1660261"/>
            <a:chOff x="6400807" y="2963333"/>
            <a:chExt cx="2411838" cy="1660261"/>
          </a:xfrm>
        </p:grpSpPr>
        <p:sp>
          <p:nvSpPr>
            <p:cNvPr id="31" name="TextBox 30"/>
            <p:cNvSpPr txBox="1"/>
            <p:nvPr/>
          </p:nvSpPr>
          <p:spPr>
            <a:xfrm>
              <a:off x="6400807" y="2963333"/>
              <a:ext cx="2411838" cy="1077218"/>
            </a:xfrm>
            <a:prstGeom prst="rect">
              <a:avLst/>
            </a:prstGeom>
            <a:noFill/>
          </p:spPr>
          <p:txBody>
            <a:bodyPr wrap="none" rtlCol="0">
              <a:spAutoFit/>
            </a:bodyPr>
            <a:lstStyle/>
            <a:p>
              <a:r>
                <a:rPr lang="en-US" sz="3200" dirty="0" smtClean="0"/>
                <a:t>“And in </a:t>
              </a:r>
              <a:br>
                <a:rPr lang="en-US" sz="3200" dirty="0" smtClean="0"/>
              </a:br>
              <a:r>
                <a:rPr lang="en-US" sz="3200" dirty="0" smtClean="0"/>
                <a:t>conclusion…”</a:t>
              </a:r>
              <a:endParaRPr lang="en-US" sz="3200" dirty="0"/>
            </a:p>
          </p:txBody>
        </p:sp>
        <p:cxnSp>
          <p:nvCxnSpPr>
            <p:cNvPr id="46" name="Straight Arrow Connector 45"/>
            <p:cNvCxnSpPr/>
            <p:nvPr/>
          </p:nvCxnSpPr>
          <p:spPr>
            <a:xfrm rot="5400000">
              <a:off x="7095067" y="4368800"/>
              <a:ext cx="508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5198539" y="2912533"/>
            <a:ext cx="1131464" cy="1761065"/>
            <a:chOff x="4318006" y="2319866"/>
            <a:chExt cx="1131464" cy="1761065"/>
          </a:xfrm>
        </p:grpSpPr>
        <p:sp>
          <p:nvSpPr>
            <p:cNvPr id="48" name="TextBox 47"/>
            <p:cNvSpPr txBox="1"/>
            <p:nvPr/>
          </p:nvSpPr>
          <p:spPr>
            <a:xfrm>
              <a:off x="4318006" y="2319866"/>
              <a:ext cx="1131464" cy="584775"/>
            </a:xfrm>
            <a:prstGeom prst="rect">
              <a:avLst/>
            </a:prstGeom>
            <a:noFill/>
          </p:spPr>
          <p:txBody>
            <a:bodyPr wrap="none" rtlCol="0">
              <a:spAutoFit/>
            </a:bodyPr>
            <a:lstStyle/>
            <a:p>
              <a:r>
                <a:rPr lang="en-US" sz="3200" dirty="0" smtClean="0"/>
                <a:t>Break</a:t>
              </a:r>
              <a:endParaRPr lang="en-US" sz="3200" dirty="0"/>
            </a:p>
          </p:txBody>
        </p:sp>
        <p:cxnSp>
          <p:nvCxnSpPr>
            <p:cNvPr id="49" name="Straight Arrow Connector 48"/>
            <p:cNvCxnSpPr/>
            <p:nvPr/>
          </p:nvCxnSpPr>
          <p:spPr>
            <a:xfrm rot="5400000">
              <a:off x="4258739" y="3699932"/>
              <a:ext cx="761995" cy="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1371599" y="1964266"/>
            <a:ext cx="777176" cy="584776"/>
          </a:xfrm>
          <a:prstGeom prst="rect">
            <a:avLst/>
          </a:prstGeom>
          <a:noFill/>
        </p:spPr>
        <p:txBody>
          <a:bodyPr wrap="none" rtlCol="0">
            <a:spAutoFit/>
          </a:bodyPr>
          <a:lstStyle/>
          <a:p>
            <a:r>
              <a:rPr lang="en-US" sz="3200" dirty="0" smtClean="0"/>
              <a:t>Full</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Great Ideas in Computer Architecture</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Break</a:t>
            </a:r>
          </a:p>
          <a:p>
            <a:r>
              <a:rPr lang="en-US" dirty="0" smtClean="0"/>
              <a:t>Number Representation</a:t>
            </a:r>
          </a:p>
          <a:p>
            <a:endParaRPr lang="en-US" dirty="0"/>
          </a:p>
        </p:txBody>
      </p:sp>
      <p:sp>
        <p:nvSpPr>
          <p:cNvPr id="4" name="Date Placeholder 3"/>
          <p:cNvSpPr>
            <a:spLocks noGrp="1"/>
          </p:cNvSpPr>
          <p:nvPr>
            <p:ph type="dt" sz="half" idx="10"/>
          </p:nvPr>
        </p:nvSpPr>
        <p:spPr/>
        <p:txBody>
          <a:bodyPr/>
          <a:lstStyle/>
          <a:p>
            <a:fld id="{58446B7C-5B96-0241-9056-EE6ED20D7C8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Representation</a:t>
            </a:r>
            <a:endParaRPr lang="en-US" dirty="0"/>
          </a:p>
        </p:txBody>
      </p:sp>
      <p:sp>
        <p:nvSpPr>
          <p:cNvPr id="3" name="Content Placeholder 2"/>
          <p:cNvSpPr>
            <a:spLocks noGrp="1"/>
          </p:cNvSpPr>
          <p:nvPr>
            <p:ph idx="1"/>
          </p:nvPr>
        </p:nvSpPr>
        <p:spPr/>
        <p:txBody>
          <a:bodyPr/>
          <a:lstStyle/>
          <a:p>
            <a:r>
              <a:rPr lang="en-US" sz="3000" dirty="0" smtClean="0"/>
              <a:t>Inside a computer, everything stored as a fixed sequence of 0’s and 1’s.</a:t>
            </a:r>
          </a:p>
          <a:p>
            <a:endParaRPr lang="en-US" sz="3000" dirty="0" smtClean="0"/>
          </a:p>
          <a:p>
            <a:endParaRPr lang="en-US" sz="3000" dirty="0" smtClean="0"/>
          </a:p>
          <a:p>
            <a:r>
              <a:rPr lang="en-US" sz="3000" dirty="0" smtClean="0"/>
              <a:t>How do we represent integers in this format?</a:t>
            </a:r>
          </a:p>
          <a:p>
            <a:pPr>
              <a:buNone/>
            </a:pPr>
            <a:endParaRPr lang="en-US" dirty="0" smtClean="0"/>
          </a:p>
          <a:p>
            <a:endParaRPr lang="en-US" dirty="0" smtClean="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981075" y="304800"/>
            <a:ext cx="7324725" cy="474663"/>
          </a:xfrm>
        </p:spPr>
        <p:txBody>
          <a:bodyPr>
            <a:normAutofit fontScale="90000"/>
          </a:bodyPr>
          <a:lstStyle/>
          <a:p>
            <a:r>
              <a:rPr lang="en-US" dirty="0" smtClean="0">
                <a:ea typeface="ＭＳ Ｐゴシック" pitchFamily="34" charset="-128"/>
              </a:rPr>
              <a:t>Decimal Numbers: Base 10</a:t>
            </a:r>
          </a:p>
        </p:txBody>
      </p:sp>
      <p:sp>
        <p:nvSpPr>
          <p:cNvPr id="61443" name="Rectangle 3"/>
          <p:cNvSpPr>
            <a:spLocks noGrp="1" noChangeArrowheads="1"/>
          </p:cNvSpPr>
          <p:nvPr>
            <p:ph type="body" idx="1"/>
          </p:nvPr>
        </p:nvSpPr>
        <p:spPr>
          <a:xfrm>
            <a:off x="482600" y="1457325"/>
            <a:ext cx="8458200" cy="2189163"/>
          </a:xfrm>
        </p:spPr>
        <p:txBody>
          <a:bodyPr>
            <a:normAutofit lnSpcReduction="10000"/>
          </a:bodyPr>
          <a:lstStyle/>
          <a:p>
            <a:pPr>
              <a:buFont typeface="Times" charset="0"/>
              <a:buNone/>
            </a:pPr>
            <a:r>
              <a:rPr lang="en-US" dirty="0" smtClean="0">
                <a:ea typeface="ＭＳ Ｐゴシック" pitchFamily="34" charset="-128"/>
              </a:rPr>
              <a:t>Digits: 0, 1, 2, 3, 4, 5, 6, 7, 8, 9</a:t>
            </a:r>
            <a:br>
              <a:rPr lang="en-US" dirty="0" smtClean="0">
                <a:ea typeface="ＭＳ Ｐゴシック" pitchFamily="34" charset="-128"/>
              </a:rPr>
            </a:br>
            <a:endParaRPr lang="en-US" dirty="0" smtClean="0">
              <a:ea typeface="ＭＳ Ｐゴシック" pitchFamily="34" charset="-128"/>
            </a:endParaRPr>
          </a:p>
          <a:p>
            <a:pPr>
              <a:buFont typeface="Times" charset="0"/>
              <a:buNone/>
            </a:pPr>
            <a:r>
              <a:rPr lang="en-US" dirty="0" smtClean="0">
                <a:ea typeface="ＭＳ Ｐゴシック" pitchFamily="34" charset="-128"/>
              </a:rPr>
              <a:t>Example:</a:t>
            </a:r>
          </a:p>
          <a:p>
            <a:pPr>
              <a:buFont typeface="Times" charset="0"/>
              <a:buNone/>
            </a:pPr>
            <a:r>
              <a:rPr lang="en-US" dirty="0" smtClean="0">
                <a:solidFill>
                  <a:schemeClr val="accent1"/>
                </a:solidFill>
                <a:ea typeface="ＭＳ Ｐゴシック" pitchFamily="34" charset="-128"/>
              </a:rPr>
              <a:t>9472</a:t>
            </a:r>
            <a:r>
              <a:rPr lang="en-US" dirty="0" smtClean="0">
                <a:ea typeface="ＭＳ Ｐゴシック" pitchFamily="34" charset="-128"/>
              </a:rPr>
              <a:t> =  </a:t>
            </a:r>
            <a:r>
              <a:rPr lang="en-US" dirty="0" smtClean="0">
                <a:solidFill>
                  <a:srgbClr val="FC0128"/>
                </a:solidFill>
                <a:ea typeface="ＭＳ Ｐゴシック" pitchFamily="34" charset="-128"/>
              </a:rPr>
              <a:t>9</a:t>
            </a:r>
            <a:r>
              <a:rPr lang="en-US" dirty="0" smtClean="0">
                <a:ea typeface="ＭＳ Ｐゴシック" pitchFamily="34" charset="-128"/>
              </a:rPr>
              <a:t>000       + </a:t>
            </a:r>
            <a:r>
              <a:rPr lang="en-US" dirty="0" smtClean="0">
                <a:solidFill>
                  <a:srgbClr val="FC0128"/>
                </a:solidFill>
                <a:ea typeface="ＭＳ Ｐゴシック" pitchFamily="34" charset="-128"/>
              </a:rPr>
              <a:t>4</a:t>
            </a:r>
            <a:r>
              <a:rPr lang="en-US" dirty="0" smtClean="0">
                <a:ea typeface="ＭＳ Ｐゴシック" pitchFamily="34" charset="-128"/>
              </a:rPr>
              <a:t>00       +   </a:t>
            </a:r>
            <a:r>
              <a:rPr lang="en-US" dirty="0" smtClean="0">
                <a:solidFill>
                  <a:srgbClr val="FC0128"/>
                </a:solidFill>
                <a:ea typeface="ＭＳ Ｐゴシック" pitchFamily="34" charset="-128"/>
              </a:rPr>
              <a:t>7</a:t>
            </a:r>
            <a:r>
              <a:rPr lang="en-US" dirty="0" smtClean="0">
                <a:ea typeface="ＭＳ Ｐゴシック" pitchFamily="34" charset="-128"/>
              </a:rPr>
              <a:t>0       +  </a:t>
            </a:r>
            <a:r>
              <a:rPr lang="en-US" dirty="0" smtClean="0">
                <a:solidFill>
                  <a:srgbClr val="FC0128"/>
                </a:solidFill>
                <a:ea typeface="ＭＳ Ｐゴシック" pitchFamily="34" charset="-128"/>
              </a:rPr>
              <a:t>2</a:t>
            </a:r>
          </a:p>
        </p:txBody>
      </p:sp>
      <p:sp>
        <p:nvSpPr>
          <p:cNvPr id="6" name="TextBox 5"/>
          <p:cNvSpPr txBox="1">
            <a:spLocks noChangeArrowheads="1"/>
          </p:cNvSpPr>
          <p:nvPr/>
        </p:nvSpPr>
        <p:spPr bwMode="auto">
          <a:xfrm>
            <a:off x="557213" y="2525713"/>
            <a:ext cx="1219200" cy="277812"/>
          </a:xfrm>
          <a:prstGeom prst="rect">
            <a:avLst/>
          </a:prstGeom>
          <a:noFill/>
          <a:ln w="9525">
            <a:noFill/>
            <a:miter lim="800000"/>
            <a:headEnd/>
            <a:tailEnd/>
          </a:ln>
        </p:spPr>
        <p:txBody>
          <a:bodyPr>
            <a:spAutoFit/>
          </a:bodyPr>
          <a:lstStyle/>
          <a:p>
            <a:r>
              <a:rPr lang="en-US" sz="1200" dirty="0">
                <a:solidFill>
                  <a:schemeClr val="accent2"/>
                </a:solidFill>
              </a:rPr>
              <a:t>3    2   1   0</a:t>
            </a:r>
          </a:p>
        </p:txBody>
      </p:sp>
      <p:sp>
        <p:nvSpPr>
          <p:cNvPr id="10" name="Rectangle 3"/>
          <p:cNvSpPr txBox="1">
            <a:spLocks noChangeArrowheads="1"/>
          </p:cNvSpPr>
          <p:nvPr/>
        </p:nvSpPr>
        <p:spPr bwMode="auto">
          <a:xfrm>
            <a:off x="1631950" y="3914775"/>
            <a:ext cx="8458200" cy="420628"/>
          </a:xfrm>
          <a:prstGeom prst="rect">
            <a:avLst/>
          </a:prstGeom>
          <a:noFill/>
          <a:ln w="12700">
            <a:noFill/>
            <a:miter lim="800000"/>
            <a:headEnd/>
            <a:tailEnd/>
          </a:ln>
        </p:spPr>
        <p:txBody>
          <a:bodyPr lIns="63500" tIns="25400" rIns="63500" bIns="25400">
            <a:spAutoFit/>
          </a:bodyPr>
          <a:lstStyle/>
          <a:p>
            <a:pPr marL="203200" indent="-203200" algn="l">
              <a:lnSpc>
                <a:spcPct val="75000"/>
              </a:lnSpc>
              <a:spcBef>
                <a:spcPct val="65000"/>
              </a:spcBef>
              <a:buSzPct val="100000"/>
              <a:buFont typeface="Times" charset="0"/>
              <a:buNone/>
              <a:defRPr/>
            </a:pPr>
            <a:r>
              <a:rPr lang="en-US" sz="3200" b="1" kern="0" dirty="0">
                <a:solidFill>
                  <a:schemeClr val="tx1"/>
                </a:solidFill>
                <a:latin typeface="+mn-lt"/>
                <a:ea typeface="ＭＳ Ｐゴシック" charset="-128"/>
                <a:cs typeface="ＭＳ Ｐゴシック" charset="-128"/>
              </a:rPr>
              <a:t>(</a:t>
            </a:r>
            <a:r>
              <a:rPr lang="en-US" sz="3200" b="1" kern="0" dirty="0">
                <a:solidFill>
                  <a:srgbClr val="FF0000"/>
                </a:solidFill>
                <a:latin typeface="+mn-lt"/>
                <a:ea typeface="ＭＳ Ｐゴシック" charset="-128"/>
                <a:cs typeface="ＭＳ Ｐゴシック" charset="-128"/>
              </a:rPr>
              <a:t>9</a:t>
            </a:r>
            <a:r>
              <a:rPr lang="en-US" sz="3200" b="1" kern="0" dirty="0">
                <a:solidFill>
                  <a:schemeClr val="tx1"/>
                </a:solidFill>
                <a:latin typeface="+mn-lt"/>
                <a:ea typeface="ＭＳ Ｐゴシック" charset="-128"/>
                <a:cs typeface="ＭＳ Ｐゴシック" charset="-128"/>
              </a:rPr>
              <a:t>x1000) + (</a:t>
            </a:r>
            <a:r>
              <a:rPr lang="en-US" sz="3200" b="1" kern="0" dirty="0">
                <a:solidFill>
                  <a:srgbClr val="FC0128"/>
                </a:solidFill>
                <a:latin typeface="+mn-lt"/>
                <a:ea typeface="ＭＳ Ｐゴシック" charset="-128"/>
                <a:cs typeface="ＭＳ Ｐゴシック" charset="-128"/>
              </a:rPr>
              <a:t>4</a:t>
            </a:r>
            <a:r>
              <a:rPr lang="en-US" sz="3200" b="1" kern="0" dirty="0">
                <a:solidFill>
                  <a:schemeClr val="tx1"/>
                </a:solidFill>
                <a:latin typeface="+mn-lt"/>
                <a:ea typeface="ＭＳ Ｐゴシック" charset="-128"/>
                <a:cs typeface="ＭＳ Ｐゴシック" charset="-128"/>
              </a:rPr>
              <a:t>x100) + (</a:t>
            </a:r>
            <a:r>
              <a:rPr lang="en-US" sz="3200" b="1" kern="0" dirty="0">
                <a:solidFill>
                  <a:srgbClr val="FC0128"/>
                </a:solidFill>
                <a:latin typeface="+mn-lt"/>
                <a:ea typeface="ＭＳ Ｐゴシック" charset="-128"/>
                <a:cs typeface="ＭＳ Ｐゴシック" charset="-128"/>
              </a:rPr>
              <a:t>7</a:t>
            </a:r>
            <a:r>
              <a:rPr lang="en-US" sz="3200" b="1" kern="0" dirty="0">
                <a:solidFill>
                  <a:schemeClr val="tx1"/>
                </a:solidFill>
                <a:latin typeface="+mn-lt"/>
                <a:ea typeface="ＭＳ Ｐゴシック" charset="-128"/>
                <a:cs typeface="ＭＳ Ｐゴシック" charset="-128"/>
              </a:rPr>
              <a:t>x10)  + (</a:t>
            </a:r>
            <a:r>
              <a:rPr lang="en-US" sz="3200" b="1" kern="0" dirty="0">
                <a:solidFill>
                  <a:srgbClr val="FC0128"/>
                </a:solidFill>
                <a:latin typeface="+mn-lt"/>
                <a:ea typeface="ＭＳ Ｐゴシック" charset="-128"/>
                <a:cs typeface="ＭＳ Ｐゴシック" charset="-128"/>
              </a:rPr>
              <a:t>2</a:t>
            </a:r>
            <a:r>
              <a:rPr lang="en-US" sz="3200" b="1" kern="0" dirty="0">
                <a:solidFill>
                  <a:schemeClr val="tx1"/>
                </a:solidFill>
                <a:latin typeface="+mn-lt"/>
                <a:ea typeface="ＭＳ Ｐゴシック" charset="-128"/>
                <a:cs typeface="ＭＳ Ｐゴシック" charset="-128"/>
              </a:rPr>
              <a:t>x1) </a:t>
            </a:r>
          </a:p>
        </p:txBody>
      </p:sp>
      <p:sp>
        <p:nvSpPr>
          <p:cNvPr id="11" name="Rectangle 3"/>
          <p:cNvSpPr txBox="1">
            <a:spLocks noChangeArrowheads="1"/>
          </p:cNvSpPr>
          <p:nvPr/>
        </p:nvSpPr>
        <p:spPr bwMode="auto">
          <a:xfrm>
            <a:off x="806450" y="4900613"/>
            <a:ext cx="8680450" cy="441325"/>
          </a:xfrm>
          <a:prstGeom prst="rect">
            <a:avLst/>
          </a:prstGeom>
          <a:noFill/>
          <a:ln w="12700">
            <a:noFill/>
            <a:miter lim="800000"/>
            <a:headEnd/>
            <a:tailEnd/>
          </a:ln>
        </p:spPr>
        <p:txBody>
          <a:bodyPr lIns="63500" tIns="25400" rIns="63500" bIns="25400">
            <a:spAutoFit/>
          </a:bodyPr>
          <a:lstStyle/>
          <a:p>
            <a:pPr marL="203200" indent="-203200" algn="l">
              <a:lnSpc>
                <a:spcPct val="75000"/>
              </a:lnSpc>
              <a:spcBef>
                <a:spcPct val="65000"/>
              </a:spcBef>
              <a:buSzPct val="100000"/>
              <a:buFont typeface="Times" charset="0"/>
              <a:buNone/>
              <a:defRPr/>
            </a:pPr>
            <a:r>
              <a:rPr lang="en-US" sz="3200" b="1" kern="0" dirty="0">
                <a:solidFill>
                  <a:schemeClr val="tx1"/>
                </a:solidFill>
                <a:latin typeface="+mn-lt"/>
                <a:ea typeface="ＭＳ Ｐゴシック" charset="-128"/>
                <a:cs typeface="ＭＳ Ｐゴシック" charset="-128"/>
              </a:rPr>
              <a:t>		    (</a:t>
            </a:r>
            <a:r>
              <a:rPr lang="en-US" sz="3200" b="1" kern="0" dirty="0">
                <a:latin typeface="+mn-lt"/>
                <a:ea typeface="ＭＳ Ｐゴシック" charset="-128"/>
                <a:cs typeface="ＭＳ Ｐゴシック" charset="-128"/>
              </a:rPr>
              <a:t>9</a:t>
            </a:r>
            <a:r>
              <a:rPr lang="en-US" sz="3200" b="1" kern="0" dirty="0">
                <a:solidFill>
                  <a:schemeClr val="tx1"/>
                </a:solidFill>
                <a:latin typeface="+mn-lt"/>
                <a:ea typeface="ＭＳ Ｐゴシック" charset="-128"/>
                <a:cs typeface="ＭＳ Ｐゴシック" charset="-128"/>
              </a:rPr>
              <a:t>x10</a:t>
            </a:r>
            <a:r>
              <a:rPr lang="en-US" sz="3200" b="1" kern="0" baseline="30000" dirty="0">
                <a:solidFill>
                  <a:schemeClr val="accent2"/>
                </a:solidFill>
                <a:latin typeface="+mn-lt"/>
                <a:ea typeface="ＭＳ Ｐゴシック" charset="-128"/>
                <a:cs typeface="ＭＳ Ｐゴシック" charset="-128"/>
              </a:rPr>
              <a:t>3</a:t>
            </a:r>
            <a:r>
              <a:rPr lang="en-US" sz="3200" b="1" kern="0" dirty="0">
                <a:solidFill>
                  <a:schemeClr val="tx1"/>
                </a:solidFill>
                <a:latin typeface="+mn-lt"/>
                <a:ea typeface="ＭＳ Ｐゴシック" charset="-128"/>
                <a:cs typeface="ＭＳ Ｐゴシック" charset="-128"/>
              </a:rPr>
              <a:t>)    + (</a:t>
            </a:r>
            <a:r>
              <a:rPr lang="en-US" sz="3200" b="1" kern="0" dirty="0">
                <a:latin typeface="+mn-lt"/>
                <a:ea typeface="ＭＳ Ｐゴシック" charset="-128"/>
                <a:cs typeface="ＭＳ Ｐゴシック" charset="-128"/>
              </a:rPr>
              <a:t>4</a:t>
            </a:r>
            <a:r>
              <a:rPr lang="en-US" sz="3200" b="1" kern="0" dirty="0">
                <a:solidFill>
                  <a:schemeClr val="tx1"/>
                </a:solidFill>
                <a:latin typeface="+mn-lt"/>
                <a:ea typeface="ＭＳ Ｐゴシック" charset="-128"/>
                <a:cs typeface="ＭＳ Ｐゴシック" charset="-128"/>
              </a:rPr>
              <a:t>x10</a:t>
            </a:r>
            <a:r>
              <a:rPr lang="en-US" sz="3200" b="1" kern="0" baseline="30000" dirty="0">
                <a:solidFill>
                  <a:schemeClr val="accent2"/>
                </a:solidFill>
                <a:latin typeface="+mn-lt"/>
                <a:ea typeface="ＭＳ Ｐゴシック" charset="-128"/>
                <a:cs typeface="ＭＳ Ｐゴシック" charset="-128"/>
              </a:rPr>
              <a:t>2</a:t>
            </a:r>
            <a:r>
              <a:rPr lang="en-US" sz="3200" b="1" kern="0" dirty="0">
                <a:solidFill>
                  <a:schemeClr val="tx1"/>
                </a:solidFill>
                <a:latin typeface="+mn-lt"/>
                <a:ea typeface="ＭＳ Ｐゴシック" charset="-128"/>
                <a:cs typeface="ＭＳ Ｐゴシック" charset="-128"/>
              </a:rPr>
              <a:t>)  + (</a:t>
            </a:r>
            <a:r>
              <a:rPr lang="en-US" sz="3200" b="1" kern="0" dirty="0">
                <a:latin typeface="+mn-lt"/>
                <a:ea typeface="ＭＳ Ｐゴシック" charset="-128"/>
                <a:cs typeface="ＭＳ Ｐゴシック" charset="-128"/>
              </a:rPr>
              <a:t>7</a:t>
            </a:r>
            <a:r>
              <a:rPr lang="en-US" sz="3200" b="1" kern="0" dirty="0">
                <a:solidFill>
                  <a:schemeClr val="tx1"/>
                </a:solidFill>
                <a:latin typeface="+mn-lt"/>
                <a:ea typeface="ＭＳ Ｐゴシック" charset="-128"/>
                <a:cs typeface="ＭＳ Ｐゴシック" charset="-128"/>
              </a:rPr>
              <a:t>x10</a:t>
            </a:r>
            <a:r>
              <a:rPr lang="en-US" sz="3200" b="1" kern="0" baseline="30000" dirty="0">
                <a:solidFill>
                  <a:schemeClr val="accent2"/>
                </a:solidFill>
                <a:latin typeface="+mn-lt"/>
                <a:ea typeface="ＭＳ Ｐゴシック" charset="-128"/>
                <a:cs typeface="ＭＳ Ｐゴシック" charset="-128"/>
              </a:rPr>
              <a:t>1</a:t>
            </a:r>
            <a:r>
              <a:rPr lang="en-US" sz="3200" b="1" kern="0" dirty="0">
                <a:solidFill>
                  <a:schemeClr val="tx1"/>
                </a:solidFill>
                <a:latin typeface="+mn-lt"/>
                <a:ea typeface="ＭＳ Ｐゴシック" charset="-128"/>
                <a:cs typeface="ＭＳ Ｐゴシック" charset="-128"/>
              </a:rPr>
              <a:t>)</a:t>
            </a:r>
            <a:r>
              <a:rPr lang="en-US" sz="3200" b="1" kern="0" baseline="30000" dirty="0">
                <a:solidFill>
                  <a:schemeClr val="tx1"/>
                </a:solidFill>
                <a:latin typeface="+mn-lt"/>
                <a:ea typeface="ＭＳ Ｐゴシック" charset="-128"/>
                <a:cs typeface="ＭＳ Ｐゴシック" charset="-128"/>
              </a:rPr>
              <a:t> </a:t>
            </a:r>
            <a:r>
              <a:rPr lang="en-US" sz="3200" b="1" kern="0" dirty="0">
                <a:solidFill>
                  <a:schemeClr val="tx1"/>
                </a:solidFill>
                <a:latin typeface="+mn-lt"/>
                <a:ea typeface="ＭＳ Ｐゴシック" charset="-128"/>
                <a:cs typeface="ＭＳ Ｐゴシック" charset="-128"/>
              </a:rPr>
              <a:t>+ (</a:t>
            </a:r>
            <a:r>
              <a:rPr lang="en-US" sz="3200" b="1" kern="0" dirty="0">
                <a:latin typeface="+mn-lt"/>
                <a:ea typeface="ＭＳ Ｐゴシック" charset="-128"/>
                <a:cs typeface="ＭＳ Ｐゴシック" charset="-128"/>
              </a:rPr>
              <a:t>2</a:t>
            </a:r>
            <a:r>
              <a:rPr lang="en-US" sz="3200" b="1" kern="0" dirty="0">
                <a:solidFill>
                  <a:schemeClr val="tx1"/>
                </a:solidFill>
                <a:latin typeface="+mn-lt"/>
                <a:ea typeface="ＭＳ Ｐゴシック" charset="-128"/>
                <a:cs typeface="ＭＳ Ｐゴシック" charset="-128"/>
              </a:rPr>
              <a:t>x10</a:t>
            </a:r>
            <a:r>
              <a:rPr lang="en-US" sz="3200" b="1" kern="0" baseline="30000" dirty="0">
                <a:solidFill>
                  <a:schemeClr val="accent2"/>
                </a:solidFill>
                <a:latin typeface="+mn-lt"/>
                <a:ea typeface="ＭＳ Ｐゴシック" charset="-128"/>
                <a:cs typeface="ＭＳ Ｐゴシック" charset="-128"/>
              </a:rPr>
              <a:t>0</a:t>
            </a:r>
            <a:r>
              <a:rPr lang="en-US" sz="3200" b="1" kern="0" dirty="0">
                <a:solidFill>
                  <a:schemeClr val="tx1"/>
                </a:solidFill>
                <a:latin typeface="+mn-lt"/>
                <a:ea typeface="ＭＳ Ｐゴシック" charset="-128"/>
                <a:cs typeface="ＭＳ Ｐゴシック" charset="-1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00050" y="142875"/>
            <a:ext cx="8382000" cy="857250"/>
          </a:xfrm>
        </p:spPr>
        <p:txBody>
          <a:bodyPr>
            <a:normAutofit/>
          </a:bodyPr>
          <a:lstStyle/>
          <a:p>
            <a:r>
              <a:rPr lang="en-US" dirty="0" smtClean="0">
                <a:ea typeface="ＭＳ Ｐゴシック" pitchFamily="34" charset="-128"/>
              </a:rPr>
              <a:t>Number Bases</a:t>
            </a:r>
          </a:p>
        </p:txBody>
      </p:sp>
      <p:sp>
        <p:nvSpPr>
          <p:cNvPr id="63491" name="Rectangle 3"/>
          <p:cNvSpPr>
            <a:spLocks noGrp="1" noChangeArrowheads="1"/>
          </p:cNvSpPr>
          <p:nvPr>
            <p:ph type="body" idx="1"/>
          </p:nvPr>
        </p:nvSpPr>
        <p:spPr>
          <a:xfrm>
            <a:off x="533400" y="990600"/>
            <a:ext cx="8458200" cy="5643563"/>
          </a:xfrm>
        </p:spPr>
        <p:txBody>
          <a:bodyPr>
            <a:normAutofit/>
          </a:bodyPr>
          <a:lstStyle/>
          <a:p>
            <a:pPr>
              <a:tabLst>
                <a:tab pos="2116138" algn="l"/>
              </a:tabLst>
            </a:pPr>
            <a:endParaRPr lang="en-US" dirty="0" smtClean="0">
              <a:ea typeface="ＭＳ Ｐゴシック" pitchFamily="34" charset="-128"/>
            </a:endParaRPr>
          </a:p>
          <a:p>
            <a:pPr>
              <a:tabLst>
                <a:tab pos="2116138" algn="l"/>
              </a:tabLst>
            </a:pPr>
            <a:r>
              <a:rPr lang="en-US" sz="3600" dirty="0" smtClean="0">
                <a:ea typeface="ＭＳ Ｐゴシック" pitchFamily="34" charset="-128"/>
              </a:rPr>
              <a:t>Number Base B </a:t>
            </a:r>
            <a:r>
              <a:rPr lang="en-US" sz="3600" dirty="0" smtClean="0">
                <a:latin typeface="Symbol" pitchFamily="18" charset="2"/>
                <a:ea typeface="ＭＳ Ｐゴシック" pitchFamily="34" charset="-128"/>
              </a:rPr>
              <a:t></a:t>
            </a:r>
            <a:r>
              <a:rPr lang="en-US" sz="3600" dirty="0" smtClean="0">
                <a:ea typeface="ＭＳ Ｐゴシック" pitchFamily="34" charset="-128"/>
              </a:rPr>
              <a:t> B symbols per digit:</a:t>
            </a:r>
          </a:p>
          <a:p>
            <a:pPr lvl="1">
              <a:tabLst>
                <a:tab pos="2116138" algn="l"/>
              </a:tabLst>
            </a:pPr>
            <a:r>
              <a:rPr lang="en-US" sz="3200" dirty="0" smtClean="0">
                <a:ea typeface="ＭＳ Ｐゴシック" pitchFamily="34" charset="-128"/>
              </a:rPr>
              <a:t>Base 10 (Decimal):	0, 1, 2, 3, 4, 5, 6, 7, 8, 9</a:t>
            </a:r>
            <a:br>
              <a:rPr lang="en-US" sz="3200" dirty="0" smtClean="0">
                <a:ea typeface="ＭＳ Ｐゴシック" pitchFamily="34" charset="-128"/>
              </a:rPr>
            </a:br>
            <a:r>
              <a:rPr lang="en-US" sz="3200" dirty="0" smtClean="0">
                <a:ea typeface="ＭＳ Ｐゴシック" pitchFamily="34" charset="-128"/>
              </a:rPr>
              <a:t>Base   2 (Binary):	0, 1</a:t>
            </a:r>
          </a:p>
          <a:p>
            <a:pPr lvl="1">
              <a:buNone/>
              <a:tabLst>
                <a:tab pos="2116138" algn="l"/>
              </a:tabLst>
            </a:pPr>
            <a:endParaRPr lang="en-US" dirty="0" smtClean="0">
              <a:ea typeface="ＭＳ Ｐゴシック" pitchFamily="34" charset="-128"/>
            </a:endParaRPr>
          </a:p>
          <a:p>
            <a:pPr>
              <a:tabLst>
                <a:tab pos="2116138" algn="l"/>
              </a:tabLst>
            </a:pPr>
            <a:r>
              <a:rPr lang="en-US" sz="3600" dirty="0" smtClean="0">
                <a:ea typeface="ＭＳ Ｐゴシック" pitchFamily="34" charset="-128"/>
              </a:rPr>
              <a:t>Number representation: </a:t>
            </a:r>
          </a:p>
          <a:p>
            <a:pPr lvl="1">
              <a:lnSpc>
                <a:spcPct val="100000"/>
              </a:lnSpc>
              <a:tabLst>
                <a:tab pos="2116138" algn="l"/>
              </a:tabLst>
            </a:pPr>
            <a:r>
              <a:rPr lang="en-US" dirty="0" smtClean="0">
                <a:solidFill>
                  <a:schemeClr val="accent1"/>
                </a:solidFill>
                <a:ea typeface="ＭＳ Ｐゴシック" pitchFamily="34" charset="-128"/>
              </a:rPr>
              <a:t>d</a:t>
            </a:r>
            <a:r>
              <a:rPr lang="en-US" baseline="-25000" dirty="0" smtClean="0">
                <a:solidFill>
                  <a:schemeClr val="accent1"/>
                </a:solidFill>
                <a:ea typeface="ＭＳ Ｐゴシック" pitchFamily="34" charset="-128"/>
              </a:rPr>
              <a:t>n-1</a:t>
            </a:r>
            <a:r>
              <a:rPr lang="en-US" dirty="0" smtClean="0">
                <a:solidFill>
                  <a:schemeClr val="accent1"/>
                </a:solidFill>
                <a:ea typeface="ＭＳ Ｐゴシック" pitchFamily="34" charset="-128"/>
              </a:rPr>
              <a:t>d</a:t>
            </a:r>
            <a:r>
              <a:rPr lang="en-US" baseline="-25000" dirty="0" smtClean="0">
                <a:solidFill>
                  <a:schemeClr val="accent1"/>
                </a:solidFill>
                <a:ea typeface="ＭＳ Ｐゴシック" pitchFamily="34" charset="-128"/>
              </a:rPr>
              <a:t>n-2</a:t>
            </a:r>
            <a:r>
              <a:rPr lang="en-US" dirty="0" smtClean="0">
                <a:solidFill>
                  <a:schemeClr val="accent1"/>
                </a:solidFill>
                <a:ea typeface="ＭＳ Ｐゴシック" pitchFamily="34" charset="-128"/>
              </a:rPr>
              <a:t> ... d</a:t>
            </a:r>
            <a:r>
              <a:rPr lang="en-US" baseline="-25000" dirty="0" smtClean="0">
                <a:solidFill>
                  <a:schemeClr val="accent1"/>
                </a:solidFill>
                <a:ea typeface="ＭＳ Ｐゴシック" pitchFamily="34" charset="-128"/>
              </a:rPr>
              <a:t>1</a:t>
            </a:r>
            <a:r>
              <a:rPr lang="en-US" dirty="0" smtClean="0">
                <a:solidFill>
                  <a:schemeClr val="accent1"/>
                </a:solidFill>
                <a:ea typeface="ＭＳ Ｐゴシック" pitchFamily="34" charset="-128"/>
              </a:rPr>
              <a:t>d</a:t>
            </a:r>
            <a:r>
              <a:rPr lang="en-US" baseline="-25000" dirty="0" smtClean="0">
                <a:solidFill>
                  <a:schemeClr val="accent1"/>
                </a:solidFill>
                <a:ea typeface="ＭＳ Ｐゴシック" pitchFamily="34" charset="-128"/>
              </a:rPr>
              <a:t>0</a:t>
            </a:r>
            <a:r>
              <a:rPr lang="en-US" baseline="-25000" dirty="0" smtClean="0">
                <a:ea typeface="ＭＳ Ｐゴシック" pitchFamily="34" charset="-128"/>
              </a:rPr>
              <a:t> </a:t>
            </a:r>
            <a:r>
              <a:rPr lang="en-US" dirty="0" smtClean="0">
                <a:ea typeface="ＭＳ Ｐゴシック" pitchFamily="34" charset="-128"/>
              </a:rPr>
              <a:t>is an</a:t>
            </a:r>
            <a:r>
              <a:rPr lang="en-US" baseline="-25000" dirty="0" smtClean="0">
                <a:ea typeface="ＭＳ Ｐゴシック" pitchFamily="34" charset="-128"/>
              </a:rPr>
              <a:t> </a:t>
            </a:r>
            <a:r>
              <a:rPr lang="en-US" dirty="0" smtClean="0">
                <a:ea typeface="ＭＳ Ｐゴシック" pitchFamily="34" charset="-128"/>
              </a:rPr>
              <a:t>n digit number</a:t>
            </a:r>
          </a:p>
          <a:p>
            <a:pPr lvl="1">
              <a:tabLst>
                <a:tab pos="2116138" algn="l"/>
              </a:tabLst>
            </a:pPr>
            <a:r>
              <a:rPr lang="en-US" dirty="0" smtClean="0">
                <a:ea typeface="ＭＳ Ｐゴシック" pitchFamily="34" charset="-128"/>
              </a:rPr>
              <a:t>value = </a:t>
            </a:r>
            <a:r>
              <a:rPr lang="en-US" dirty="0" smtClean="0">
                <a:solidFill>
                  <a:schemeClr val="accent1"/>
                </a:solidFill>
                <a:ea typeface="ＭＳ Ｐゴシック" pitchFamily="34" charset="-128"/>
              </a:rPr>
              <a:t>d</a:t>
            </a:r>
            <a:r>
              <a:rPr lang="en-US" baseline="-25000" dirty="0" smtClean="0">
                <a:solidFill>
                  <a:schemeClr val="accent1"/>
                </a:solidFill>
                <a:ea typeface="ＭＳ Ｐゴシック" pitchFamily="34" charset="-128"/>
              </a:rPr>
              <a:t>n-1</a:t>
            </a:r>
            <a:r>
              <a:rPr lang="en-US" baseline="-25000" dirty="0" smtClean="0">
                <a:ea typeface="ＭＳ Ｐゴシック" pitchFamily="34" charset="-128"/>
              </a:rPr>
              <a:t> </a:t>
            </a:r>
            <a:r>
              <a:rPr lang="en-US" dirty="0" smtClean="0">
                <a:ea typeface="ＭＳ Ｐゴシック" pitchFamily="34" charset="-128"/>
                <a:sym typeface="Symbol" pitchFamily="18" charset="2"/>
              </a:rPr>
              <a:t></a:t>
            </a:r>
            <a:r>
              <a:rPr lang="en-US" dirty="0" smtClean="0">
                <a:ea typeface="ＭＳ Ｐゴシック" pitchFamily="34" charset="-128"/>
              </a:rPr>
              <a:t> B</a:t>
            </a:r>
            <a:r>
              <a:rPr lang="en-US" baseline="30000" dirty="0" smtClean="0">
                <a:ea typeface="ＭＳ Ｐゴシック" pitchFamily="34" charset="-128"/>
              </a:rPr>
              <a:t>n-1 </a:t>
            </a:r>
            <a:r>
              <a:rPr lang="en-US" dirty="0" smtClean="0">
                <a:ea typeface="ＭＳ Ｐゴシック" pitchFamily="34" charset="-128"/>
              </a:rPr>
              <a:t>+ </a:t>
            </a:r>
            <a:r>
              <a:rPr lang="en-US" dirty="0" smtClean="0">
                <a:solidFill>
                  <a:schemeClr val="accent1"/>
                </a:solidFill>
                <a:ea typeface="ＭＳ Ｐゴシック" pitchFamily="34" charset="-128"/>
              </a:rPr>
              <a:t>d</a:t>
            </a:r>
            <a:r>
              <a:rPr lang="en-US" baseline="-25000" dirty="0" smtClean="0">
                <a:solidFill>
                  <a:schemeClr val="accent1"/>
                </a:solidFill>
                <a:ea typeface="ＭＳ Ｐゴシック" pitchFamily="34" charset="-128"/>
              </a:rPr>
              <a:t>n-2</a:t>
            </a:r>
            <a:r>
              <a:rPr lang="en-US" dirty="0" smtClean="0">
                <a:ea typeface="ＭＳ Ｐゴシック" pitchFamily="34" charset="-128"/>
              </a:rPr>
              <a:t> </a:t>
            </a:r>
            <a:r>
              <a:rPr lang="en-US" dirty="0" smtClean="0">
                <a:ea typeface="ＭＳ Ｐゴシック" pitchFamily="34" charset="-128"/>
                <a:sym typeface="Symbol" pitchFamily="18" charset="2"/>
              </a:rPr>
              <a:t></a:t>
            </a:r>
            <a:r>
              <a:rPr lang="en-US" dirty="0" smtClean="0">
                <a:ea typeface="ＭＳ Ｐゴシック" pitchFamily="34" charset="-128"/>
              </a:rPr>
              <a:t> B</a:t>
            </a:r>
            <a:r>
              <a:rPr lang="en-US" baseline="30000" dirty="0" smtClean="0">
                <a:ea typeface="ＭＳ Ｐゴシック" pitchFamily="34" charset="-128"/>
              </a:rPr>
              <a:t>n-2</a:t>
            </a:r>
            <a:r>
              <a:rPr lang="en-US" dirty="0" smtClean="0">
                <a:ea typeface="ＭＳ Ｐゴシック" pitchFamily="34" charset="-128"/>
              </a:rPr>
              <a:t> + ... + </a:t>
            </a:r>
            <a:r>
              <a:rPr lang="en-US" dirty="0" smtClean="0">
                <a:solidFill>
                  <a:schemeClr val="accent1"/>
                </a:solidFill>
                <a:ea typeface="ＭＳ Ｐゴシック" pitchFamily="34" charset="-128"/>
              </a:rPr>
              <a:t>d</a:t>
            </a:r>
            <a:r>
              <a:rPr lang="en-US" baseline="-25000" dirty="0" smtClean="0">
                <a:solidFill>
                  <a:schemeClr val="accent1"/>
                </a:solidFill>
                <a:ea typeface="ＭＳ Ｐゴシック" pitchFamily="34" charset="-128"/>
              </a:rPr>
              <a:t>1</a:t>
            </a:r>
            <a:r>
              <a:rPr lang="en-US" dirty="0" smtClean="0">
                <a:ea typeface="ＭＳ Ｐゴシック" pitchFamily="34" charset="-128"/>
              </a:rPr>
              <a:t> </a:t>
            </a:r>
            <a:r>
              <a:rPr lang="en-US" dirty="0" smtClean="0">
                <a:ea typeface="ＭＳ Ｐゴシック" pitchFamily="34" charset="-128"/>
                <a:sym typeface="Symbol" pitchFamily="18" charset="2"/>
              </a:rPr>
              <a:t></a:t>
            </a:r>
            <a:r>
              <a:rPr lang="en-US" dirty="0" smtClean="0">
                <a:ea typeface="ＭＳ Ｐゴシック" pitchFamily="34" charset="-128"/>
              </a:rPr>
              <a:t> B</a:t>
            </a:r>
            <a:r>
              <a:rPr lang="en-US" baseline="30000" dirty="0" smtClean="0">
                <a:ea typeface="ＭＳ Ｐゴシック" pitchFamily="34" charset="-128"/>
              </a:rPr>
              <a:t>1</a:t>
            </a:r>
            <a:r>
              <a:rPr lang="en-US" dirty="0" smtClean="0">
                <a:ea typeface="ＭＳ Ｐゴシック" pitchFamily="34" charset="-128"/>
              </a:rPr>
              <a:t> + </a:t>
            </a:r>
            <a:r>
              <a:rPr lang="en-US" dirty="0" smtClean="0">
                <a:solidFill>
                  <a:schemeClr val="accent1"/>
                </a:solidFill>
                <a:ea typeface="ＭＳ Ｐゴシック" pitchFamily="34" charset="-128"/>
              </a:rPr>
              <a:t>d</a:t>
            </a:r>
            <a:r>
              <a:rPr lang="en-US" baseline="-25000" dirty="0" smtClean="0">
                <a:solidFill>
                  <a:schemeClr val="accent1"/>
                </a:solidFill>
                <a:ea typeface="ＭＳ Ｐゴシック" pitchFamily="34" charset="-128"/>
              </a:rPr>
              <a:t>0</a:t>
            </a:r>
            <a:r>
              <a:rPr lang="en-US" dirty="0" smtClean="0">
                <a:ea typeface="ＭＳ Ｐゴシック" pitchFamily="34" charset="-128"/>
              </a:rPr>
              <a:t> </a:t>
            </a:r>
            <a:r>
              <a:rPr lang="en-US" dirty="0" smtClean="0">
                <a:ea typeface="ＭＳ Ｐゴシック" pitchFamily="34" charset="-128"/>
                <a:sym typeface="Symbol" pitchFamily="18" charset="2"/>
              </a:rPr>
              <a:t></a:t>
            </a:r>
            <a:r>
              <a:rPr lang="en-US" dirty="0" smtClean="0">
                <a:ea typeface="ＭＳ Ｐゴシック" pitchFamily="34" charset="-128"/>
              </a:rPr>
              <a:t> B</a:t>
            </a:r>
            <a:r>
              <a:rPr lang="en-US" baseline="30000" dirty="0" smtClean="0">
                <a:ea typeface="ＭＳ Ｐゴシック" pitchFamily="34" charset="-128"/>
              </a:rPr>
              <a:t>0</a:t>
            </a:r>
            <a:endParaRPr lang="en-US"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Bases</a:t>
            </a:r>
            <a:endParaRPr lang="en-US" dirty="0"/>
          </a:p>
        </p:txBody>
      </p:sp>
      <p:sp>
        <p:nvSpPr>
          <p:cNvPr id="3" name="Content Placeholder 2"/>
          <p:cNvSpPr>
            <a:spLocks noGrp="1"/>
          </p:cNvSpPr>
          <p:nvPr>
            <p:ph idx="1"/>
          </p:nvPr>
        </p:nvSpPr>
        <p:spPr/>
        <p:txBody>
          <a:bodyPr/>
          <a:lstStyle/>
          <a:p>
            <a:pPr>
              <a:tabLst>
                <a:tab pos="2116138" algn="l"/>
              </a:tabLst>
            </a:pPr>
            <a:r>
              <a:rPr lang="en-US" dirty="0" smtClean="0">
                <a:ea typeface="ＭＳ Ｐゴシック" pitchFamily="34" charset="-128"/>
              </a:rPr>
              <a:t>Commonly deal with base 2, base 10, base 16.</a:t>
            </a:r>
          </a:p>
          <a:p>
            <a:pPr lvl="1">
              <a:tabLst>
                <a:tab pos="2116138" algn="l"/>
              </a:tabLst>
            </a:pPr>
            <a:r>
              <a:rPr lang="en-US" dirty="0" smtClean="0">
                <a:ea typeface="ＭＳ Ｐゴシック" pitchFamily="34" charset="-128"/>
              </a:rPr>
              <a:t>Will refer to these here as 01101</a:t>
            </a:r>
            <a:r>
              <a:rPr lang="en-US" baseline="-25000" dirty="0" smtClean="0">
                <a:ea typeface="ＭＳ Ｐゴシック" pitchFamily="34" charset="-128"/>
              </a:rPr>
              <a:t>two</a:t>
            </a:r>
            <a:r>
              <a:rPr lang="en-US" dirty="0" smtClean="0">
                <a:ea typeface="ＭＳ Ｐゴシック" pitchFamily="34" charset="-128"/>
              </a:rPr>
              <a:t>, 12345</a:t>
            </a:r>
            <a:r>
              <a:rPr lang="en-US" baseline="-25000" dirty="0" smtClean="0">
                <a:ea typeface="ＭＳ Ｐゴシック" pitchFamily="34" charset="-128"/>
              </a:rPr>
              <a:t>ten</a:t>
            </a:r>
            <a:r>
              <a:rPr lang="en-US" dirty="0" smtClean="0">
                <a:ea typeface="ＭＳ Ｐゴシック" pitchFamily="34" charset="-128"/>
              </a:rPr>
              <a:t>, and 12345</a:t>
            </a:r>
            <a:r>
              <a:rPr lang="en-US" baseline="-25000" dirty="0" smtClean="0">
                <a:ea typeface="ＭＳ Ｐゴシック" pitchFamily="34" charset="-128"/>
              </a:rPr>
              <a:t>hex</a:t>
            </a:r>
            <a:r>
              <a:rPr lang="en-US" dirty="0" smtClean="0">
                <a:ea typeface="ＭＳ Ｐゴシック" pitchFamily="34" charset="-128"/>
              </a:rPr>
              <a:t> for clarity</a:t>
            </a:r>
          </a:p>
          <a:p>
            <a:pPr lvl="1">
              <a:tabLst>
                <a:tab pos="2116138" algn="l"/>
              </a:tabLst>
            </a:pPr>
            <a:r>
              <a:rPr lang="en-US" dirty="0" smtClean="0">
                <a:ea typeface="ＭＳ Ｐゴシック" pitchFamily="34" charset="-128"/>
              </a:rPr>
              <a:t>Binary often signified with prefix 0b (</a:t>
            </a:r>
            <a:r>
              <a:rPr lang="en-US" dirty="0" err="1" smtClean="0">
                <a:ea typeface="ＭＳ Ｐゴシック" pitchFamily="34" charset="-128"/>
              </a:rPr>
              <a:t>eg</a:t>
            </a:r>
            <a:r>
              <a:rPr lang="en-US" dirty="0" smtClean="0">
                <a:ea typeface="ＭＳ Ｐゴシック" pitchFamily="34" charset="-128"/>
              </a:rPr>
              <a:t> 0b10101) and hex with 0x.</a:t>
            </a:r>
          </a:p>
          <a:p>
            <a:pPr lvl="1">
              <a:tabLst>
                <a:tab pos="2116138" algn="l"/>
              </a:tabLst>
            </a:pPr>
            <a:endParaRPr lang="en-US" sz="2400" dirty="0" smtClean="0">
              <a:ea typeface="ＭＳ Ｐゴシック" pitchFamily="34" charset="-128"/>
            </a:endParaRPr>
          </a:p>
          <a:p>
            <a:pPr>
              <a:tabLst>
                <a:tab pos="2116138" algn="l"/>
              </a:tabLst>
            </a:pPr>
            <a:r>
              <a:rPr lang="en-US" dirty="0" smtClean="0">
                <a:ea typeface="ＭＳ Ｐゴシック" pitchFamily="34" charset="-128"/>
              </a:rPr>
              <a:t>An n digit, base B number can represent </a:t>
            </a:r>
            <a:r>
              <a:rPr lang="en-US" dirty="0" err="1" smtClean="0">
                <a:ea typeface="ＭＳ Ｐゴシック" pitchFamily="34" charset="-128"/>
              </a:rPr>
              <a:t>B</a:t>
            </a:r>
            <a:r>
              <a:rPr lang="en-US" baseline="30000" dirty="0" err="1" smtClean="0">
                <a:ea typeface="ＭＳ Ｐゴシック" pitchFamily="34" charset="-128"/>
              </a:rPr>
              <a:t>n</a:t>
            </a:r>
            <a:r>
              <a:rPr lang="en-US" dirty="0" smtClean="0">
                <a:ea typeface="ＭＳ Ｐゴシック" pitchFamily="34" charset="-128"/>
              </a:rPr>
              <a:t> different things.</a:t>
            </a:r>
          </a:p>
          <a:p>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a:p>
        </p:txBody>
      </p:sp>
      <p:sp>
        <p:nvSpPr>
          <p:cNvPr id="8" name="Rectangle 7"/>
          <p:cNvSpPr/>
          <p:nvPr/>
        </p:nvSpPr>
        <p:spPr>
          <a:xfrm>
            <a:off x="254000" y="4381500"/>
            <a:ext cx="8661400" cy="1333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Hexadecimal</a:t>
            </a:r>
            <a:endParaRPr lang="en-US" dirty="0"/>
          </a:p>
        </p:txBody>
      </p:sp>
      <p:sp>
        <p:nvSpPr>
          <p:cNvPr id="3" name="Content Placeholder 2"/>
          <p:cNvSpPr>
            <a:spLocks noGrp="1"/>
          </p:cNvSpPr>
          <p:nvPr>
            <p:ph idx="1"/>
          </p:nvPr>
        </p:nvSpPr>
        <p:spPr>
          <a:xfrm>
            <a:off x="457200" y="1600200"/>
            <a:ext cx="6229350" cy="4787900"/>
          </a:xfrm>
        </p:spPr>
        <p:txBody>
          <a:bodyPr>
            <a:normAutofit fontScale="92500" lnSpcReduction="20000"/>
          </a:bodyPr>
          <a:lstStyle/>
          <a:p>
            <a:pPr>
              <a:tabLst>
                <a:tab pos="1143000" algn="l"/>
              </a:tabLst>
            </a:pPr>
            <a:r>
              <a:rPr lang="en-US" sz="2800" dirty="0" smtClean="0"/>
              <a:t>Base 16 (hexadecimal) digits: 0,1,2,3,4,5,6,7,8,9,A,B,C,D,E,F</a:t>
            </a:r>
          </a:p>
          <a:p>
            <a:pPr>
              <a:tabLst>
                <a:tab pos="1143000" algn="l"/>
              </a:tabLst>
            </a:pPr>
            <a:endParaRPr lang="en-US" sz="2800" dirty="0" smtClean="0"/>
          </a:p>
          <a:p>
            <a:pPr>
              <a:tabLst>
                <a:tab pos="1143000" algn="l"/>
              </a:tabLst>
            </a:pPr>
            <a:r>
              <a:rPr lang="en-US" sz="2200" dirty="0" err="1" smtClean="0"/>
              <a:t>FFE</a:t>
            </a:r>
            <a:r>
              <a:rPr lang="en-US" sz="2200" baseline="-25000" dirty="0" err="1" smtClean="0"/>
              <a:t>hex</a:t>
            </a:r>
            <a:r>
              <a:rPr lang="en-US" sz="2200" baseline="-25000" dirty="0" smtClean="0"/>
              <a:t>	</a:t>
            </a:r>
            <a:r>
              <a:rPr lang="en-US" sz="2200" dirty="0" smtClean="0"/>
              <a:t>= </a:t>
            </a:r>
            <a:r>
              <a:rPr lang="en-US" sz="2200" dirty="0" smtClean="0">
                <a:solidFill>
                  <a:srgbClr val="FF0000"/>
                </a:solidFill>
              </a:rPr>
              <a:t>15</a:t>
            </a:r>
            <a:r>
              <a:rPr lang="en-US" sz="2200" baseline="-25000" dirty="0" smtClean="0"/>
              <a:t>ten</a:t>
            </a:r>
            <a:r>
              <a:rPr lang="en-US" sz="2200" dirty="0" smtClean="0"/>
              <a:t>x 16</a:t>
            </a:r>
            <a:r>
              <a:rPr lang="en-US" sz="2200" baseline="-25000" dirty="0" smtClean="0"/>
              <a:t>ten</a:t>
            </a:r>
            <a:r>
              <a:rPr lang="en-US" sz="2200" baseline="30000" dirty="0" smtClean="0"/>
              <a:t>2</a:t>
            </a:r>
            <a:r>
              <a:rPr lang="en-US" sz="2200" dirty="0" smtClean="0"/>
              <a:t> + </a:t>
            </a:r>
            <a:r>
              <a:rPr lang="en-US" sz="2200" dirty="0" smtClean="0">
                <a:solidFill>
                  <a:srgbClr val="FF0000"/>
                </a:solidFill>
              </a:rPr>
              <a:t>15</a:t>
            </a:r>
            <a:r>
              <a:rPr lang="en-US" sz="2200" baseline="-25000" dirty="0" smtClean="0"/>
              <a:t>ten</a:t>
            </a:r>
            <a:r>
              <a:rPr lang="en-US" sz="2200" dirty="0" smtClean="0"/>
              <a:t>x 16</a:t>
            </a:r>
            <a:r>
              <a:rPr lang="en-US" sz="2200" baseline="-25000" dirty="0" smtClean="0"/>
              <a:t>ten</a:t>
            </a:r>
            <a:r>
              <a:rPr lang="en-US" sz="2200" baseline="30000" dirty="0" smtClean="0"/>
              <a:t>1</a:t>
            </a:r>
            <a:r>
              <a:rPr lang="en-US" sz="2200" dirty="0" smtClean="0"/>
              <a:t> + </a:t>
            </a:r>
            <a:r>
              <a:rPr lang="en-US" sz="2200" dirty="0" smtClean="0">
                <a:solidFill>
                  <a:srgbClr val="FF0000"/>
                </a:solidFill>
              </a:rPr>
              <a:t>14</a:t>
            </a:r>
            <a:r>
              <a:rPr lang="en-US" sz="2200" baseline="-25000" dirty="0" smtClean="0"/>
              <a:t>ten</a:t>
            </a:r>
            <a:r>
              <a:rPr lang="en-US" sz="2200" dirty="0" smtClean="0"/>
              <a:t>x 16</a:t>
            </a:r>
            <a:r>
              <a:rPr lang="en-US" sz="2200" baseline="-25000" dirty="0" smtClean="0"/>
              <a:t>ten</a:t>
            </a:r>
            <a:r>
              <a:rPr lang="en-US" sz="2200" baseline="30000" dirty="0" smtClean="0"/>
              <a:t>0</a:t>
            </a:r>
            <a:r>
              <a:rPr lang="en-US" sz="2200" dirty="0" smtClean="0"/>
              <a:t>  </a:t>
            </a:r>
            <a:r>
              <a:rPr lang="en-US" sz="3000" dirty="0" smtClean="0"/>
              <a:t/>
            </a:r>
            <a:br>
              <a:rPr lang="en-US" sz="3000" dirty="0" smtClean="0"/>
            </a:br>
            <a:r>
              <a:rPr lang="en-US" sz="3000" dirty="0" smtClean="0"/>
              <a:t>	= 3840</a:t>
            </a:r>
            <a:r>
              <a:rPr lang="en-US" sz="3000" baseline="-25000" dirty="0" smtClean="0"/>
              <a:t>ten</a:t>
            </a:r>
            <a:r>
              <a:rPr lang="en-US" sz="3000" dirty="0" smtClean="0"/>
              <a:t> + 240</a:t>
            </a:r>
            <a:r>
              <a:rPr lang="en-US" sz="3000" baseline="-25000" dirty="0" smtClean="0"/>
              <a:t>ten</a:t>
            </a:r>
            <a:r>
              <a:rPr lang="en-US" sz="3000" dirty="0" smtClean="0"/>
              <a:t> + 14</a:t>
            </a:r>
            <a:r>
              <a:rPr lang="en-US" sz="3000" baseline="-25000" dirty="0" smtClean="0"/>
              <a:t>ten</a:t>
            </a:r>
            <a:r>
              <a:rPr lang="en-US" sz="3000" dirty="0" smtClean="0"/>
              <a:t> </a:t>
            </a:r>
            <a:br>
              <a:rPr lang="en-US" sz="3000" dirty="0" smtClean="0"/>
            </a:br>
            <a:r>
              <a:rPr lang="en-US" sz="3000" dirty="0" smtClean="0"/>
              <a:t>	= 4094</a:t>
            </a:r>
            <a:r>
              <a:rPr lang="en-US" sz="3000" baseline="-25000" dirty="0" smtClean="0"/>
              <a:t>ten</a:t>
            </a:r>
          </a:p>
          <a:p>
            <a:pPr>
              <a:tabLst>
                <a:tab pos="1143000" algn="l"/>
              </a:tabLst>
            </a:pPr>
            <a:endParaRPr lang="en-US" sz="3000" dirty="0" smtClean="0"/>
          </a:p>
          <a:p>
            <a:r>
              <a:rPr lang="en-US" sz="2800" dirty="0" smtClean="0"/>
              <a:t>Why hex? Because four sequential bits map to one hex digit. Easier to read a long string of binary if converted to hex.</a:t>
            </a:r>
          </a:p>
          <a:p>
            <a:endParaRPr lang="en-US" sz="2800" dirty="0" smtClean="0"/>
          </a:p>
          <a:p>
            <a:r>
              <a:rPr lang="en-US" sz="2800" dirty="0" smtClean="0"/>
              <a:t>1111 1111 1110</a:t>
            </a:r>
            <a:r>
              <a:rPr lang="en-US" sz="2800" baseline="-25000" dirty="0" smtClean="0"/>
              <a:t>two</a:t>
            </a:r>
            <a:r>
              <a:rPr lang="en-US" sz="2800" dirty="0" smtClean="0"/>
              <a:t> = </a:t>
            </a:r>
            <a:r>
              <a:rPr lang="en-US" sz="2800" dirty="0" err="1" smtClean="0"/>
              <a:t>FFE</a:t>
            </a:r>
            <a:r>
              <a:rPr lang="en-US" sz="2800" baseline="-25000" dirty="0" err="1" smtClean="0"/>
              <a:t>hex</a:t>
            </a:r>
            <a:r>
              <a:rPr lang="en-US" sz="2800" dirty="0" smtClean="0"/>
              <a:t> = 4094</a:t>
            </a:r>
            <a:r>
              <a:rPr lang="en-US" sz="2800" baseline="-25000" dirty="0" smtClean="0"/>
              <a:t>ten</a:t>
            </a:r>
          </a:p>
          <a:p>
            <a:endParaRPr lang="en-US" baseline="-25000" dirty="0" smtClean="0"/>
          </a:p>
        </p:txBody>
      </p:sp>
      <p:sp>
        <p:nvSpPr>
          <p:cNvPr id="4" name="Date Placeholder 3"/>
          <p:cNvSpPr>
            <a:spLocks noGrp="1"/>
          </p:cNvSpPr>
          <p:nvPr>
            <p:ph type="dt" sz="half" idx="10"/>
          </p:nvPr>
        </p:nvSpPr>
        <p:spPr/>
        <p:txBody>
          <a:bodyPr/>
          <a:lstStyle/>
          <a:p>
            <a:fld id="{807C2837-3AC4-A74A-AADC-E2F9477A95DE}"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Spring 2011 -- Lecture #7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pic>
        <p:nvPicPr>
          <p:cNvPr id="144386" name="Picture 2"/>
          <p:cNvPicPr>
            <a:picLocks noChangeAspect="1" noChangeArrowheads="1"/>
          </p:cNvPicPr>
          <p:nvPr/>
        </p:nvPicPr>
        <p:blipFill>
          <a:blip r:embed="rId2"/>
          <a:srcRect/>
          <a:stretch>
            <a:fillRect/>
          </a:stretch>
        </p:blipFill>
        <p:spPr bwMode="auto">
          <a:xfrm>
            <a:off x="6724650" y="1047750"/>
            <a:ext cx="2286000" cy="543107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Unsigned Integers</a:t>
            </a:r>
            <a:endParaRPr lang="en-US" dirty="0"/>
          </a:p>
        </p:txBody>
      </p:sp>
      <p:sp>
        <p:nvSpPr>
          <p:cNvPr id="3" name="Content Placeholder 2"/>
          <p:cNvSpPr>
            <a:spLocks noGrp="1"/>
          </p:cNvSpPr>
          <p:nvPr>
            <p:ph idx="1"/>
          </p:nvPr>
        </p:nvSpPr>
        <p:spPr>
          <a:xfrm>
            <a:off x="447675" y="2047875"/>
            <a:ext cx="8229600" cy="4525963"/>
          </a:xfrm>
        </p:spPr>
        <p:txBody>
          <a:bodyPr>
            <a:normAutofit fontScale="62500" lnSpcReduction="20000"/>
          </a:bodyPr>
          <a:lstStyle/>
          <a:p>
            <a:pPr>
              <a:buNone/>
            </a:pPr>
            <a:r>
              <a:rPr lang="en-US" dirty="0" smtClean="0"/>
              <a:t>0000 0000 0000 0000 0000 0000 0000 0000</a:t>
            </a:r>
            <a:r>
              <a:rPr lang="en-US" baseline="-25000" dirty="0" smtClean="0"/>
              <a:t>two</a:t>
            </a:r>
            <a:r>
              <a:rPr lang="en-US" dirty="0" smtClean="0"/>
              <a:t> = 0</a:t>
            </a:r>
            <a:r>
              <a:rPr lang="en-US" baseline="-25000" dirty="0" smtClean="0"/>
              <a:t>ten</a:t>
            </a:r>
          </a:p>
          <a:p>
            <a:pPr>
              <a:buNone/>
            </a:pPr>
            <a:r>
              <a:rPr lang="en-US" dirty="0" smtClean="0"/>
              <a:t>0000 0000 0000 0000 0000 0000 0000 0001</a:t>
            </a:r>
            <a:r>
              <a:rPr lang="en-US" baseline="-25000" dirty="0" smtClean="0"/>
              <a:t>two</a:t>
            </a:r>
            <a:r>
              <a:rPr lang="en-US" dirty="0" smtClean="0"/>
              <a:t> = 1</a:t>
            </a:r>
            <a:r>
              <a:rPr lang="en-US" baseline="-25000" dirty="0" smtClean="0"/>
              <a:t>ten</a:t>
            </a:r>
            <a:endParaRPr lang="en-US" dirty="0" smtClean="0"/>
          </a:p>
          <a:p>
            <a:pPr>
              <a:buNone/>
            </a:pPr>
            <a:r>
              <a:rPr lang="en-US" dirty="0" smtClean="0"/>
              <a:t>0000 0000 0000 0000 0000 0000 0000 0010</a:t>
            </a:r>
            <a:r>
              <a:rPr lang="en-US" baseline="-25000" dirty="0" smtClean="0"/>
              <a:t>two</a:t>
            </a:r>
            <a:r>
              <a:rPr lang="en-US" dirty="0" smtClean="0"/>
              <a:t> = 2</a:t>
            </a:r>
            <a:r>
              <a:rPr lang="en-US" baseline="-25000" dirty="0" smtClean="0"/>
              <a:t>ten</a:t>
            </a:r>
            <a:endParaRPr lang="en-US" dirty="0" smtClean="0"/>
          </a:p>
          <a:p>
            <a:pPr>
              <a:buNone/>
              <a:tabLst>
                <a:tab pos="2060575" algn="l"/>
                <a:tab pos="5024438" algn="l"/>
              </a:tabLst>
            </a:pPr>
            <a:r>
              <a:rPr lang="en-US" dirty="0" smtClean="0"/>
              <a:t>		... 		...</a:t>
            </a:r>
          </a:p>
          <a:p>
            <a:pPr>
              <a:buNone/>
            </a:pPr>
            <a:r>
              <a:rPr lang="en-US" dirty="0" smtClean="0"/>
              <a:t>0111 1111 1111 1111 1111 1111 1111 1101</a:t>
            </a:r>
            <a:r>
              <a:rPr lang="en-US" baseline="-25000" dirty="0" smtClean="0"/>
              <a:t>two</a:t>
            </a:r>
            <a:r>
              <a:rPr lang="en-US" dirty="0" smtClean="0"/>
              <a:t> = 2,147,483,645</a:t>
            </a:r>
            <a:r>
              <a:rPr lang="en-US" baseline="-25000" dirty="0" smtClean="0"/>
              <a:t>ten</a:t>
            </a:r>
            <a:endParaRPr lang="en-US" dirty="0" smtClean="0"/>
          </a:p>
          <a:p>
            <a:pPr>
              <a:buNone/>
            </a:pPr>
            <a:r>
              <a:rPr lang="en-US" dirty="0" smtClean="0"/>
              <a:t>0111 1111 1111 1111 1111 1111 1111 1110</a:t>
            </a:r>
            <a:r>
              <a:rPr lang="en-US" baseline="-25000" dirty="0" smtClean="0"/>
              <a:t>two</a:t>
            </a:r>
            <a:r>
              <a:rPr lang="en-US" dirty="0" smtClean="0"/>
              <a:t> = 2,147,483,646</a:t>
            </a:r>
            <a:r>
              <a:rPr lang="en-US" baseline="-25000" dirty="0" smtClean="0"/>
              <a:t>ten</a:t>
            </a:r>
            <a:endParaRPr lang="en-US" dirty="0" smtClean="0"/>
          </a:p>
          <a:p>
            <a:pPr>
              <a:buNone/>
            </a:pPr>
            <a:r>
              <a:rPr lang="en-US" dirty="0" smtClean="0"/>
              <a:t>0111 1111 1111 1111 1111 1111 1111 1111</a:t>
            </a:r>
            <a:r>
              <a:rPr lang="en-US" baseline="-25000" dirty="0" smtClean="0"/>
              <a:t>two</a:t>
            </a:r>
            <a:r>
              <a:rPr lang="en-US" dirty="0" smtClean="0"/>
              <a:t> = 2,147,483,647</a:t>
            </a:r>
            <a:r>
              <a:rPr lang="en-US" baseline="-25000" dirty="0" smtClean="0"/>
              <a:t>ten</a:t>
            </a:r>
            <a:endParaRPr lang="en-US" dirty="0" smtClean="0"/>
          </a:p>
          <a:p>
            <a:pPr>
              <a:buNone/>
            </a:pPr>
            <a:r>
              <a:rPr lang="en-US" dirty="0" smtClean="0"/>
              <a:t>1000 0000 0000 0000 0000 0000 0000 0000</a:t>
            </a:r>
            <a:r>
              <a:rPr lang="en-US" baseline="-25000" dirty="0" smtClean="0"/>
              <a:t>two</a:t>
            </a:r>
            <a:r>
              <a:rPr lang="en-US" dirty="0" smtClean="0"/>
              <a:t> = 2,147,483,648</a:t>
            </a:r>
            <a:r>
              <a:rPr lang="en-US" baseline="-25000" dirty="0" smtClean="0"/>
              <a:t>ten</a:t>
            </a:r>
            <a:endParaRPr lang="en-US" dirty="0" smtClean="0"/>
          </a:p>
          <a:p>
            <a:pPr>
              <a:buNone/>
            </a:pPr>
            <a:r>
              <a:rPr lang="en-US" dirty="0" smtClean="0"/>
              <a:t>1000 0000 0000 0000 0000 0000 0000 0001</a:t>
            </a:r>
            <a:r>
              <a:rPr lang="en-US" baseline="-25000" dirty="0" smtClean="0"/>
              <a:t>two</a:t>
            </a:r>
            <a:r>
              <a:rPr lang="en-US" dirty="0" smtClean="0"/>
              <a:t> = 2,147,483,649</a:t>
            </a:r>
            <a:r>
              <a:rPr lang="en-US" baseline="-25000" dirty="0" smtClean="0"/>
              <a:t>ten</a:t>
            </a:r>
            <a:endParaRPr lang="en-US" dirty="0" smtClean="0"/>
          </a:p>
          <a:p>
            <a:pPr>
              <a:buNone/>
            </a:pPr>
            <a:r>
              <a:rPr lang="en-US" dirty="0" smtClean="0"/>
              <a:t>1000 0000 0000 0000 0000 0000 0000 0010</a:t>
            </a:r>
            <a:r>
              <a:rPr lang="en-US" baseline="-25000" dirty="0" smtClean="0"/>
              <a:t>two</a:t>
            </a:r>
            <a:r>
              <a:rPr lang="en-US" dirty="0" smtClean="0"/>
              <a:t> = 2,147,483,650</a:t>
            </a:r>
            <a:r>
              <a:rPr lang="en-US" baseline="-25000" dirty="0" smtClean="0"/>
              <a:t>ten</a:t>
            </a:r>
            <a:endParaRPr lang="en-US" dirty="0" smtClean="0"/>
          </a:p>
          <a:p>
            <a:pPr>
              <a:buNone/>
              <a:tabLst>
                <a:tab pos="2060575" algn="l"/>
                <a:tab pos="5024438" algn="l"/>
              </a:tabLst>
            </a:pPr>
            <a:r>
              <a:rPr lang="en-US" dirty="0" smtClean="0"/>
              <a:t>		... 	...</a:t>
            </a:r>
          </a:p>
          <a:p>
            <a:pPr>
              <a:buNone/>
            </a:pPr>
            <a:r>
              <a:rPr lang="en-US" dirty="0" smtClean="0"/>
              <a:t>1111 1111 1111 1111 1111 1111 1111 1101</a:t>
            </a:r>
            <a:r>
              <a:rPr lang="en-US" baseline="-25000" dirty="0" smtClean="0"/>
              <a:t>two</a:t>
            </a:r>
            <a:r>
              <a:rPr lang="en-US" dirty="0" smtClean="0"/>
              <a:t> = 4,294,967,293</a:t>
            </a:r>
            <a:r>
              <a:rPr lang="en-US" baseline="-25000" dirty="0" smtClean="0"/>
              <a:t>ten</a:t>
            </a:r>
            <a:endParaRPr lang="en-US" dirty="0" smtClean="0"/>
          </a:p>
          <a:p>
            <a:pPr>
              <a:buNone/>
            </a:pPr>
            <a:r>
              <a:rPr lang="en-US" dirty="0" smtClean="0"/>
              <a:t>1111 1111 1111 1111 1111 1111 1111 1110</a:t>
            </a:r>
            <a:r>
              <a:rPr lang="en-US" baseline="-25000" dirty="0" smtClean="0"/>
              <a:t>two</a:t>
            </a:r>
            <a:r>
              <a:rPr lang="en-US" dirty="0" smtClean="0"/>
              <a:t> = 4,294,967,294</a:t>
            </a:r>
            <a:r>
              <a:rPr lang="en-US" baseline="-25000" dirty="0" smtClean="0"/>
              <a:t>ten</a:t>
            </a:r>
            <a:endParaRPr lang="en-US" dirty="0" smtClean="0"/>
          </a:p>
          <a:p>
            <a:pPr>
              <a:buNone/>
            </a:pPr>
            <a:r>
              <a:rPr lang="en-US" dirty="0" smtClean="0"/>
              <a:t>1111 1111 1111 1111 1111 1111 1111 1111</a:t>
            </a:r>
            <a:r>
              <a:rPr lang="en-US" baseline="-25000" dirty="0" smtClean="0"/>
              <a:t>two</a:t>
            </a:r>
            <a:r>
              <a:rPr lang="en-US" dirty="0" smtClean="0"/>
              <a:t> = 4,294,967,295</a:t>
            </a:r>
            <a:r>
              <a:rPr lang="en-US" baseline="-25000" dirty="0" smtClean="0"/>
              <a:t>ten</a:t>
            </a:r>
            <a:endParaRPr lang="en-US" dirty="0"/>
          </a:p>
        </p:txBody>
      </p:sp>
      <p:sp>
        <p:nvSpPr>
          <p:cNvPr id="4" name="Date Placeholder 3"/>
          <p:cNvSpPr>
            <a:spLocks noGrp="1"/>
          </p:cNvSpPr>
          <p:nvPr>
            <p:ph type="dt" sz="half" idx="10"/>
          </p:nvPr>
        </p:nvSpPr>
        <p:spPr/>
        <p:txBody>
          <a:bodyPr/>
          <a:lstStyle/>
          <a:p>
            <a:fld id="{852E6373-9D13-F54C-B9F9-AF4947C5E7CF}"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sp>
        <p:nvSpPr>
          <p:cNvPr id="7" name="TextBox 6"/>
          <p:cNvSpPr txBox="1"/>
          <p:nvPr/>
        </p:nvSpPr>
        <p:spPr>
          <a:xfrm>
            <a:off x="447675" y="1362070"/>
            <a:ext cx="8277225" cy="492443"/>
          </a:xfrm>
          <a:prstGeom prst="rect">
            <a:avLst/>
          </a:prstGeom>
          <a:noFill/>
        </p:spPr>
        <p:txBody>
          <a:bodyPr wrap="square" rtlCol="0">
            <a:spAutoFit/>
          </a:bodyPr>
          <a:lstStyle/>
          <a:p>
            <a:r>
              <a:rPr lang="en-US" sz="2600" dirty="0" smtClean="0"/>
              <a:t>Represent non-negative (unsigned) integers using base 2!</a:t>
            </a:r>
            <a:endParaRPr lang="en-US" sz="2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t>Great Ideas in Computer Architecture</a:t>
            </a:r>
          </a:p>
          <a:p>
            <a:r>
              <a:rPr lang="en-US" dirty="0" err="1" smtClean="0">
                <a:solidFill>
                  <a:srgbClr val="A6A6A6"/>
                </a:solidFill>
              </a:rPr>
              <a:t>Administrivia</a:t>
            </a:r>
            <a:endParaRPr lang="en-US" dirty="0" smtClean="0">
              <a:solidFill>
                <a:srgbClr val="A6A6A6"/>
              </a:solidFill>
            </a:endParaRPr>
          </a:p>
          <a:p>
            <a:r>
              <a:rPr lang="en-US" dirty="0" smtClean="0">
                <a:solidFill>
                  <a:schemeClr val="bg1">
                    <a:lumMod val="65000"/>
                  </a:schemeClr>
                </a:solidFill>
              </a:rPr>
              <a:t>Break</a:t>
            </a:r>
          </a:p>
          <a:p>
            <a:r>
              <a:rPr lang="en-US" dirty="0" smtClean="0">
                <a:solidFill>
                  <a:schemeClr val="bg1">
                    <a:lumMod val="65000"/>
                  </a:schemeClr>
                </a:solidFill>
              </a:rPr>
              <a:t>Number Representation</a:t>
            </a:r>
          </a:p>
          <a:p>
            <a:endParaRPr lang="en-US" dirty="0"/>
          </a:p>
        </p:txBody>
      </p:sp>
      <p:sp>
        <p:nvSpPr>
          <p:cNvPr id="4" name="Date Placeholder 3"/>
          <p:cNvSpPr>
            <a:spLocks noGrp="1"/>
          </p:cNvSpPr>
          <p:nvPr>
            <p:ph type="dt" sz="half" idx="10"/>
          </p:nvPr>
        </p:nvSpPr>
        <p:spPr/>
        <p:txBody>
          <a:bodyPr/>
          <a:lstStyle/>
          <a:p>
            <a:fld id="{58446B7C-5B96-0241-9056-EE6ED20D7C8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71525" y="228600"/>
            <a:ext cx="7391400" cy="474663"/>
          </a:xfrm>
        </p:spPr>
        <p:txBody>
          <a:bodyPr>
            <a:normAutofit fontScale="90000"/>
          </a:bodyPr>
          <a:lstStyle/>
          <a:p>
            <a:r>
              <a:rPr lang="en-US" dirty="0" smtClean="0">
                <a:ea typeface="ＭＳ Ｐゴシック" pitchFamily="34" charset="-128"/>
              </a:rPr>
              <a:t>What if too big?</a:t>
            </a:r>
          </a:p>
        </p:txBody>
      </p:sp>
      <p:sp>
        <p:nvSpPr>
          <p:cNvPr id="69635" name="Rectangle 3"/>
          <p:cNvSpPr>
            <a:spLocks noGrp="1" noChangeArrowheads="1"/>
          </p:cNvSpPr>
          <p:nvPr>
            <p:ph type="body" idx="1"/>
          </p:nvPr>
        </p:nvSpPr>
        <p:spPr>
          <a:xfrm>
            <a:off x="647700" y="914400"/>
            <a:ext cx="8331200" cy="4076700"/>
          </a:xfrm>
        </p:spPr>
        <p:txBody>
          <a:bodyPr>
            <a:noAutofit/>
          </a:bodyPr>
          <a:lstStyle/>
          <a:p>
            <a:pPr marL="285750" indent="-285750"/>
            <a:r>
              <a:rPr lang="en-US" sz="2800" dirty="0" smtClean="0">
                <a:ea typeface="ＭＳ Ｐゴシック" pitchFamily="34" charset="-128"/>
              </a:rPr>
              <a:t>Binary bit patterns above are simply </a:t>
            </a:r>
            <a:r>
              <a:rPr lang="en-US" sz="2800" u="sng" dirty="0" smtClean="0">
                <a:solidFill>
                  <a:schemeClr val="accent1"/>
                </a:solidFill>
                <a:ea typeface="ＭＳ Ｐゴシック" pitchFamily="34" charset="-128"/>
              </a:rPr>
              <a:t>representatives</a:t>
            </a:r>
            <a:r>
              <a:rPr lang="en-US" sz="2800" dirty="0" smtClean="0">
                <a:ea typeface="ＭＳ Ｐゴシック" pitchFamily="34" charset="-128"/>
              </a:rPr>
              <a:t> of numbers.  Strictly speaking they are called “numerals”.</a:t>
            </a:r>
          </a:p>
          <a:p>
            <a:pPr marL="285750" indent="-285750"/>
            <a:r>
              <a:rPr lang="en-US" sz="2800" dirty="0" smtClean="0">
                <a:ea typeface="ＭＳ Ｐゴシック" pitchFamily="34" charset="-128"/>
              </a:rPr>
              <a:t>Numbers really have an </a:t>
            </a:r>
            <a:r>
              <a:rPr lang="en-US" sz="2800" dirty="0" smtClean="0">
                <a:ea typeface="ＭＳ Ｐゴシック" pitchFamily="34" charset="-128"/>
                <a:sym typeface="Symbol" pitchFamily="18" charset="2"/>
              </a:rPr>
              <a:t></a:t>
            </a:r>
            <a:r>
              <a:rPr lang="en-US" sz="2800" dirty="0" smtClean="0">
                <a:ea typeface="ＭＳ Ｐゴシック" pitchFamily="34" charset="-128"/>
              </a:rPr>
              <a:t> number of digits</a:t>
            </a:r>
          </a:p>
          <a:p>
            <a:pPr marL="628650" lvl="1" indent="-228600"/>
            <a:r>
              <a:rPr lang="en-US" dirty="0" smtClean="0">
                <a:ea typeface="ＭＳ Ｐゴシック" pitchFamily="34" charset="-128"/>
              </a:rPr>
              <a:t>with almost all being same (00…0) except for a few of the rightmost digits </a:t>
            </a:r>
          </a:p>
          <a:p>
            <a:pPr marL="285750" indent="-285750"/>
            <a:r>
              <a:rPr lang="en-US" sz="2800" dirty="0" smtClean="0">
                <a:ea typeface="ＭＳ Ｐゴシック" pitchFamily="34" charset="-128"/>
              </a:rPr>
              <a:t>If result of add (or -, *, / ) cannot be represented by these rightmost hardware bits, </a:t>
            </a:r>
            <a:r>
              <a:rPr lang="en-US" sz="2800" u="sng" dirty="0" smtClean="0">
                <a:solidFill>
                  <a:schemeClr val="accent1"/>
                </a:solidFill>
                <a:ea typeface="ＭＳ Ｐゴシック" pitchFamily="34" charset="-128"/>
              </a:rPr>
              <a:t>overflow</a:t>
            </a:r>
            <a:r>
              <a:rPr lang="en-US" sz="2800" dirty="0" smtClean="0">
                <a:ea typeface="ＭＳ Ｐゴシック" pitchFamily="34" charset="-128"/>
              </a:rPr>
              <a:t> is said to have occurred.</a:t>
            </a:r>
          </a:p>
        </p:txBody>
      </p:sp>
      <p:sp>
        <p:nvSpPr>
          <p:cNvPr id="69636" name="Text Box 4"/>
          <p:cNvSpPr txBox="1">
            <a:spLocks noChangeArrowheads="1"/>
          </p:cNvSpPr>
          <p:nvPr/>
        </p:nvSpPr>
        <p:spPr bwMode="auto">
          <a:xfrm>
            <a:off x="741363" y="5348288"/>
            <a:ext cx="1173162" cy="519112"/>
          </a:xfrm>
          <a:prstGeom prst="rect">
            <a:avLst/>
          </a:prstGeom>
          <a:noFill/>
          <a:ln w="12700">
            <a:noFill/>
            <a:miter lim="800000"/>
            <a:headEnd type="none" w="sm" len="sm"/>
            <a:tailEnd type="none" w="sm" len="sm"/>
          </a:ln>
        </p:spPr>
        <p:txBody>
          <a:bodyPr wrap="none">
            <a:spAutoFit/>
          </a:bodyPr>
          <a:lstStyle/>
          <a:p>
            <a:r>
              <a:rPr lang="en-US" sz="2800" b="1">
                <a:solidFill>
                  <a:schemeClr val="tx1"/>
                </a:solidFill>
                <a:latin typeface="Arial" pitchFamily="34" charset="0"/>
              </a:rPr>
              <a:t>00000</a:t>
            </a:r>
          </a:p>
        </p:txBody>
      </p:sp>
      <p:sp>
        <p:nvSpPr>
          <p:cNvPr id="69637" name="Text Box 5"/>
          <p:cNvSpPr txBox="1">
            <a:spLocks noChangeArrowheads="1"/>
          </p:cNvSpPr>
          <p:nvPr/>
        </p:nvSpPr>
        <p:spPr bwMode="auto">
          <a:xfrm>
            <a:off x="2008188" y="5348288"/>
            <a:ext cx="1173162" cy="519112"/>
          </a:xfrm>
          <a:prstGeom prst="rect">
            <a:avLst/>
          </a:prstGeom>
          <a:noFill/>
          <a:ln w="12700">
            <a:noFill/>
            <a:miter lim="800000"/>
            <a:headEnd type="none" w="sm" len="sm"/>
            <a:tailEnd type="none" w="sm" len="sm"/>
          </a:ln>
        </p:spPr>
        <p:txBody>
          <a:bodyPr wrap="none">
            <a:spAutoFit/>
          </a:bodyPr>
          <a:lstStyle/>
          <a:p>
            <a:r>
              <a:rPr lang="en-US" sz="2800" b="1">
                <a:solidFill>
                  <a:schemeClr val="tx1"/>
                </a:solidFill>
                <a:latin typeface="Arial" pitchFamily="34" charset="0"/>
              </a:rPr>
              <a:t>00001</a:t>
            </a:r>
          </a:p>
        </p:txBody>
      </p:sp>
      <p:sp>
        <p:nvSpPr>
          <p:cNvPr id="69638" name="Text Box 6"/>
          <p:cNvSpPr txBox="1">
            <a:spLocks noChangeArrowheads="1"/>
          </p:cNvSpPr>
          <p:nvPr/>
        </p:nvSpPr>
        <p:spPr bwMode="auto">
          <a:xfrm>
            <a:off x="3225800" y="5359400"/>
            <a:ext cx="1173163" cy="519113"/>
          </a:xfrm>
          <a:prstGeom prst="rect">
            <a:avLst/>
          </a:prstGeom>
          <a:noFill/>
          <a:ln w="12700">
            <a:noFill/>
            <a:miter lim="800000"/>
            <a:headEnd type="none" w="sm" len="sm"/>
            <a:tailEnd type="none" w="sm" len="sm"/>
          </a:ln>
        </p:spPr>
        <p:txBody>
          <a:bodyPr wrap="none">
            <a:spAutoFit/>
          </a:bodyPr>
          <a:lstStyle/>
          <a:p>
            <a:r>
              <a:rPr lang="en-US" sz="2800" b="1">
                <a:solidFill>
                  <a:schemeClr val="tx1"/>
                </a:solidFill>
                <a:latin typeface="Arial" pitchFamily="34" charset="0"/>
              </a:rPr>
              <a:t>00010</a:t>
            </a:r>
          </a:p>
        </p:txBody>
      </p:sp>
      <p:sp>
        <p:nvSpPr>
          <p:cNvPr id="69639" name="Line 7"/>
          <p:cNvSpPr>
            <a:spLocks noChangeShapeType="1"/>
          </p:cNvSpPr>
          <p:nvPr/>
        </p:nvSpPr>
        <p:spPr bwMode="auto">
          <a:xfrm>
            <a:off x="1346200" y="5940425"/>
            <a:ext cx="6948488" cy="0"/>
          </a:xfrm>
          <a:prstGeom prst="line">
            <a:avLst/>
          </a:prstGeom>
          <a:noFill/>
          <a:ln w="57150">
            <a:solidFill>
              <a:schemeClr val="tx1"/>
            </a:solidFill>
            <a:round/>
            <a:headEnd type="diamond" w="med" len="med"/>
            <a:tailEnd type="triangle" w="med" len="med"/>
          </a:ln>
        </p:spPr>
        <p:txBody>
          <a:bodyPr wrap="none" anchor="ctr"/>
          <a:lstStyle/>
          <a:p>
            <a:endParaRPr lang="en-US"/>
          </a:p>
        </p:txBody>
      </p:sp>
      <p:sp>
        <p:nvSpPr>
          <p:cNvPr id="69640" name="Line 8"/>
          <p:cNvSpPr>
            <a:spLocks noChangeShapeType="1"/>
          </p:cNvSpPr>
          <p:nvPr/>
        </p:nvSpPr>
        <p:spPr bwMode="auto">
          <a:xfrm>
            <a:off x="3857625" y="5856288"/>
            <a:ext cx="0" cy="239712"/>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69641" name="Line 9"/>
          <p:cNvSpPr>
            <a:spLocks noChangeShapeType="1"/>
          </p:cNvSpPr>
          <p:nvPr/>
        </p:nvSpPr>
        <p:spPr bwMode="auto">
          <a:xfrm>
            <a:off x="5761038" y="5805488"/>
            <a:ext cx="0" cy="2397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9642" name="Line 10"/>
          <p:cNvSpPr>
            <a:spLocks noChangeShapeType="1"/>
          </p:cNvSpPr>
          <p:nvPr/>
        </p:nvSpPr>
        <p:spPr bwMode="auto">
          <a:xfrm>
            <a:off x="6588125" y="5818188"/>
            <a:ext cx="0" cy="239712"/>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69643" name="Line 11"/>
          <p:cNvSpPr>
            <a:spLocks noChangeShapeType="1"/>
          </p:cNvSpPr>
          <p:nvPr/>
        </p:nvSpPr>
        <p:spPr bwMode="auto">
          <a:xfrm>
            <a:off x="7704138" y="5840413"/>
            <a:ext cx="0" cy="239712"/>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69644" name="Text Box 12"/>
          <p:cNvSpPr txBox="1">
            <a:spLocks noChangeArrowheads="1"/>
          </p:cNvSpPr>
          <p:nvPr/>
        </p:nvSpPr>
        <p:spPr bwMode="auto">
          <a:xfrm>
            <a:off x="7281863" y="5337175"/>
            <a:ext cx="1173162" cy="519113"/>
          </a:xfrm>
          <a:prstGeom prst="rect">
            <a:avLst/>
          </a:prstGeom>
          <a:noFill/>
          <a:ln w="12700">
            <a:noFill/>
            <a:miter lim="800000"/>
            <a:headEnd type="none" w="sm" len="sm"/>
            <a:tailEnd type="none" w="sm" len="sm"/>
          </a:ln>
        </p:spPr>
        <p:txBody>
          <a:bodyPr wrap="none">
            <a:spAutoFit/>
          </a:bodyPr>
          <a:lstStyle/>
          <a:p>
            <a:r>
              <a:rPr lang="en-US" sz="2800" b="1">
                <a:solidFill>
                  <a:schemeClr val="tx1"/>
                </a:solidFill>
                <a:latin typeface="Arial" pitchFamily="34" charset="0"/>
              </a:rPr>
              <a:t>11111</a:t>
            </a:r>
          </a:p>
        </p:txBody>
      </p:sp>
      <p:sp>
        <p:nvSpPr>
          <p:cNvPr id="69645" name="Line 13"/>
          <p:cNvSpPr>
            <a:spLocks noChangeShapeType="1"/>
          </p:cNvSpPr>
          <p:nvPr/>
        </p:nvSpPr>
        <p:spPr bwMode="auto">
          <a:xfrm>
            <a:off x="2555875" y="5837238"/>
            <a:ext cx="0" cy="239712"/>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69646" name="Line 14"/>
          <p:cNvSpPr>
            <a:spLocks noChangeShapeType="1"/>
          </p:cNvSpPr>
          <p:nvPr/>
        </p:nvSpPr>
        <p:spPr bwMode="auto">
          <a:xfrm>
            <a:off x="1460500" y="5797550"/>
            <a:ext cx="0" cy="239713"/>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69647" name="Text Box 15"/>
          <p:cNvSpPr txBox="1">
            <a:spLocks noChangeArrowheads="1"/>
          </p:cNvSpPr>
          <p:nvPr/>
        </p:nvSpPr>
        <p:spPr bwMode="auto">
          <a:xfrm>
            <a:off x="6018213" y="5329238"/>
            <a:ext cx="1173162" cy="519112"/>
          </a:xfrm>
          <a:prstGeom prst="rect">
            <a:avLst/>
          </a:prstGeom>
          <a:noFill/>
          <a:ln w="12700">
            <a:noFill/>
            <a:miter lim="800000"/>
            <a:headEnd type="none" w="sm" len="sm"/>
            <a:tailEnd type="none" w="sm" len="sm"/>
          </a:ln>
        </p:spPr>
        <p:txBody>
          <a:bodyPr wrap="none">
            <a:spAutoFit/>
          </a:bodyPr>
          <a:lstStyle/>
          <a:p>
            <a:r>
              <a:rPr lang="en-US" sz="2800" b="1">
                <a:solidFill>
                  <a:schemeClr val="tx1"/>
                </a:solidFill>
                <a:latin typeface="Arial" pitchFamily="34" charset="0"/>
              </a:rPr>
              <a:t>11110</a:t>
            </a:r>
          </a:p>
        </p:txBody>
      </p:sp>
      <p:sp>
        <p:nvSpPr>
          <p:cNvPr id="69648" name="Text Box 16"/>
          <p:cNvSpPr txBox="1">
            <a:spLocks noChangeArrowheads="1"/>
          </p:cNvSpPr>
          <p:nvPr/>
        </p:nvSpPr>
        <p:spPr bwMode="auto">
          <a:xfrm>
            <a:off x="3795713" y="5900738"/>
            <a:ext cx="1765300" cy="519112"/>
          </a:xfrm>
          <a:prstGeom prst="rect">
            <a:avLst/>
          </a:prstGeom>
          <a:noFill/>
          <a:ln w="12700">
            <a:noFill/>
            <a:miter lim="800000"/>
            <a:headEnd type="none" w="sm" len="sm"/>
            <a:tailEnd type="none" w="sm" len="sm"/>
          </a:ln>
        </p:spPr>
        <p:txBody>
          <a:bodyPr wrap="none">
            <a:spAutoFit/>
          </a:bodyPr>
          <a:lstStyle/>
          <a:p>
            <a:r>
              <a:rPr lang="en-US" sz="2800" b="1">
                <a:solidFill>
                  <a:schemeClr val="tx1"/>
                </a:solidFill>
                <a:latin typeface="Arial" pitchFamily="34" charset="0"/>
              </a:rPr>
              <a:t>unsigned</a:t>
            </a:r>
            <a:endParaRPr lang="en-US" b="1">
              <a:solidFill>
                <a:schemeClr val="tx1"/>
              </a:solidFill>
              <a:latin typeface="Arial" pitchFamily="34" charset="0"/>
            </a:endParaRPr>
          </a:p>
        </p:txBody>
      </p:sp>
      <p:sp>
        <p:nvSpPr>
          <p:cNvPr id="69649" name="Freeform 17"/>
          <p:cNvSpPr>
            <a:spLocks/>
          </p:cNvSpPr>
          <p:nvPr/>
        </p:nvSpPr>
        <p:spPr bwMode="auto">
          <a:xfrm>
            <a:off x="-38100" y="5943600"/>
            <a:ext cx="9207500" cy="635000"/>
          </a:xfrm>
          <a:custGeom>
            <a:avLst/>
            <a:gdLst>
              <a:gd name="T0" fmla="*/ 2147483647 w 5800"/>
              <a:gd name="T1" fmla="*/ 0 h 400"/>
              <a:gd name="T2" fmla="*/ 2147483647 w 5800"/>
              <a:gd name="T3" fmla="*/ 2147483647 h 400"/>
              <a:gd name="T4" fmla="*/ 2147483647 w 5800"/>
              <a:gd name="T5" fmla="*/ 2147483647 h 400"/>
              <a:gd name="T6" fmla="*/ 2147483647 w 5800"/>
              <a:gd name="T7" fmla="*/ 2147483647 h 400"/>
              <a:gd name="T8" fmla="*/ 2147483647 w 5800"/>
              <a:gd name="T9" fmla="*/ 2147483647 h 400"/>
              <a:gd name="T10" fmla="*/ 0 60000 65536"/>
              <a:gd name="T11" fmla="*/ 0 60000 65536"/>
              <a:gd name="T12" fmla="*/ 0 60000 65536"/>
              <a:gd name="T13" fmla="*/ 0 60000 65536"/>
              <a:gd name="T14" fmla="*/ 0 60000 65536"/>
              <a:gd name="T15" fmla="*/ 0 w 5800"/>
              <a:gd name="T16" fmla="*/ 0 h 400"/>
              <a:gd name="T17" fmla="*/ 5800 w 5800"/>
              <a:gd name="T18" fmla="*/ 400 h 400"/>
            </a:gdLst>
            <a:ahLst/>
            <a:cxnLst>
              <a:cxn ang="T10">
                <a:pos x="T0" y="T1"/>
              </a:cxn>
              <a:cxn ang="T11">
                <a:pos x="T2" y="T3"/>
              </a:cxn>
              <a:cxn ang="T12">
                <a:pos x="T4" y="T5"/>
              </a:cxn>
              <a:cxn ang="T13">
                <a:pos x="T6" y="T7"/>
              </a:cxn>
              <a:cxn ang="T14">
                <a:pos x="T8" y="T9"/>
              </a:cxn>
            </a:cxnLst>
            <a:rect l="T15" t="T16" r="T17" b="T18"/>
            <a:pathLst>
              <a:path w="5800" h="400">
                <a:moveTo>
                  <a:pt x="5304" y="0"/>
                </a:moveTo>
                <a:cubicBezTo>
                  <a:pt x="5552" y="136"/>
                  <a:pt x="5800" y="272"/>
                  <a:pt x="5400" y="336"/>
                </a:cubicBezTo>
                <a:cubicBezTo>
                  <a:pt x="5000" y="400"/>
                  <a:pt x="3744" y="384"/>
                  <a:pt x="2904" y="384"/>
                </a:cubicBezTo>
                <a:cubicBezTo>
                  <a:pt x="2064" y="384"/>
                  <a:pt x="720" y="392"/>
                  <a:pt x="360" y="336"/>
                </a:cubicBezTo>
                <a:cubicBezTo>
                  <a:pt x="0" y="280"/>
                  <a:pt x="372" y="164"/>
                  <a:pt x="744" y="48"/>
                </a:cubicBezTo>
              </a:path>
            </a:pathLst>
          </a:custGeom>
          <a:noFill/>
          <a:ln w="28575">
            <a:solidFill>
              <a:schemeClr val="accent2"/>
            </a:solidFill>
            <a:round/>
            <a:headEnd type="arrow" w="med" len="med"/>
            <a:tailEnd type="arrow" w="med" len="med"/>
          </a:ln>
        </p:spPr>
        <p:txBody>
          <a:bodyP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Signed Integers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Programs often need to deal with negative numbers.</a:t>
            </a:r>
          </a:p>
          <a:p>
            <a:r>
              <a:rPr lang="en-US" dirty="0" smtClean="0"/>
              <a:t>How do we encode these?</a:t>
            </a:r>
          </a:p>
          <a:p>
            <a:r>
              <a:rPr lang="en-US" dirty="0" smtClean="0"/>
              <a:t>A sequence of n bits can represent 2</a:t>
            </a:r>
            <a:r>
              <a:rPr lang="en-US" baseline="30000" dirty="0" smtClean="0"/>
              <a:t>n</a:t>
            </a:r>
            <a:r>
              <a:rPr lang="en-US" dirty="0" smtClean="0"/>
              <a:t> different things.</a:t>
            </a:r>
          </a:p>
          <a:p>
            <a:pPr lvl="1"/>
            <a:r>
              <a:rPr lang="en-US" dirty="0" smtClean="0"/>
              <a:t>Ideally, want the range evenly split between positive and negative.</a:t>
            </a:r>
          </a:p>
          <a:p>
            <a:r>
              <a:rPr lang="en-US" dirty="0" smtClean="0"/>
              <a:t>Can we encode them in such a way that we can use the same hardware regardless of whether the numbers are signed or unsigned?</a:t>
            </a:r>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and Magnitude</a:t>
            </a:r>
            <a:endParaRPr lang="en-US" dirty="0"/>
          </a:p>
        </p:txBody>
      </p:sp>
      <p:sp>
        <p:nvSpPr>
          <p:cNvPr id="3" name="Content Placeholder 2"/>
          <p:cNvSpPr>
            <a:spLocks noGrp="1"/>
          </p:cNvSpPr>
          <p:nvPr>
            <p:ph idx="1"/>
          </p:nvPr>
        </p:nvSpPr>
        <p:spPr/>
        <p:txBody>
          <a:bodyPr/>
          <a:lstStyle/>
          <a:p>
            <a:r>
              <a:rPr lang="en-US" dirty="0" smtClean="0"/>
              <a:t>Leading (leftmost) bit says whether positive or negative. 0 is positive, 1 is negative.</a:t>
            </a:r>
          </a:p>
          <a:p>
            <a:r>
              <a:rPr lang="en-US" dirty="0" smtClean="0"/>
              <a:t>Rest of bits treated as usual.</a:t>
            </a:r>
          </a:p>
          <a:p>
            <a:r>
              <a:rPr lang="en-US" dirty="0" smtClean="0"/>
              <a:t>8 bit examples:</a:t>
            </a:r>
          </a:p>
          <a:p>
            <a:pPr lvl="1"/>
            <a:r>
              <a:rPr lang="en-US" dirty="0" smtClean="0"/>
              <a:t>1000 0010 = -2</a:t>
            </a:r>
            <a:r>
              <a:rPr lang="en-US" baseline="-25000" dirty="0" smtClean="0"/>
              <a:t>ten</a:t>
            </a:r>
          </a:p>
          <a:p>
            <a:pPr lvl="1"/>
            <a:r>
              <a:rPr lang="en-US" dirty="0" smtClean="0"/>
              <a:t>0000 0111 = 7</a:t>
            </a:r>
            <a:r>
              <a:rPr lang="en-US" baseline="-25000" dirty="0" smtClean="0"/>
              <a:t>ten</a:t>
            </a:r>
            <a:endParaRPr lang="en-US" dirty="0" smtClean="0"/>
          </a:p>
          <a:p>
            <a:r>
              <a:rPr lang="en-US" dirty="0" smtClean="0"/>
              <a:t>What’s wrong with this?</a:t>
            </a:r>
          </a:p>
          <a:p>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and Magnitude</a:t>
            </a:r>
            <a:endParaRPr lang="en-US" dirty="0"/>
          </a:p>
        </p:txBody>
      </p:sp>
      <p:sp>
        <p:nvSpPr>
          <p:cNvPr id="3" name="Content Placeholder 2"/>
          <p:cNvSpPr>
            <a:spLocks noGrp="1"/>
          </p:cNvSpPr>
          <p:nvPr>
            <p:ph idx="1"/>
          </p:nvPr>
        </p:nvSpPr>
        <p:spPr/>
        <p:txBody>
          <a:bodyPr/>
          <a:lstStyle/>
          <a:p>
            <a:r>
              <a:rPr lang="en-US" dirty="0" smtClean="0"/>
              <a:t>Two zeros! 000…0 and 100…0 are +0 and -0.</a:t>
            </a:r>
          </a:p>
          <a:p>
            <a:r>
              <a:rPr lang="en-US" dirty="0" smtClean="0"/>
              <a:t>Cannot reuse unsigned hardware:</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pic>
        <p:nvPicPr>
          <p:cNvPr id="145412" name="Picture 4"/>
          <p:cNvPicPr>
            <a:picLocks noChangeAspect="1" noChangeArrowheads="1"/>
          </p:cNvPicPr>
          <p:nvPr/>
        </p:nvPicPr>
        <p:blipFill>
          <a:blip r:embed="rId2"/>
          <a:srcRect/>
          <a:stretch>
            <a:fillRect/>
          </a:stretch>
        </p:blipFill>
        <p:spPr bwMode="auto">
          <a:xfrm>
            <a:off x="2452688" y="2628361"/>
            <a:ext cx="4456112" cy="4077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One’s Complement</a:t>
            </a:r>
            <a:endParaRPr lang="en-US" dirty="0"/>
          </a:p>
        </p:txBody>
      </p:sp>
      <p:sp>
        <p:nvSpPr>
          <p:cNvPr id="3" name="Content Placeholder 2"/>
          <p:cNvSpPr>
            <a:spLocks noGrp="1"/>
          </p:cNvSpPr>
          <p:nvPr>
            <p:ph idx="1"/>
          </p:nvPr>
        </p:nvSpPr>
        <p:spPr/>
        <p:txBody>
          <a:bodyPr/>
          <a:lstStyle/>
          <a:p>
            <a:r>
              <a:rPr lang="en-US" dirty="0" smtClean="0"/>
              <a:t>To negate – complement the bits:</a:t>
            </a:r>
          </a:p>
          <a:p>
            <a:pPr lvl="1"/>
            <a:r>
              <a:rPr lang="en-US" dirty="0" smtClean="0"/>
              <a:t>+7 =&gt; 0000 0111. -7 =&gt; 1111 1000.</a:t>
            </a:r>
          </a:p>
          <a:p>
            <a:r>
              <a:rPr lang="en-US" dirty="0" smtClean="0"/>
              <a:t>Positive numbers always have leading 0’s, negative numbers always have leading 1’s</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dirty="0"/>
          </a:p>
        </p:txBody>
      </p:sp>
      <p:grpSp>
        <p:nvGrpSpPr>
          <p:cNvPr id="9" name="Group 4"/>
          <p:cNvGrpSpPr>
            <a:grpSpLocks/>
          </p:cNvGrpSpPr>
          <p:nvPr/>
        </p:nvGrpSpPr>
        <p:grpSpPr bwMode="auto">
          <a:xfrm>
            <a:off x="657225" y="4497388"/>
            <a:ext cx="7127875" cy="1249362"/>
            <a:chOff x="594" y="2059"/>
            <a:chExt cx="4490" cy="787"/>
          </a:xfrm>
        </p:grpSpPr>
        <p:sp>
          <p:nvSpPr>
            <p:cNvPr id="10" name="Text Box 5"/>
            <p:cNvSpPr txBox="1">
              <a:spLocks noChangeArrowheads="1"/>
            </p:cNvSpPr>
            <p:nvPr/>
          </p:nvSpPr>
          <p:spPr bwMode="auto">
            <a:xfrm>
              <a:off x="2243" y="2059"/>
              <a:ext cx="739" cy="327"/>
            </a:xfrm>
            <a:prstGeom prst="rect">
              <a:avLst/>
            </a:prstGeom>
            <a:noFill/>
            <a:ln w="12700">
              <a:noFill/>
              <a:miter lim="800000"/>
              <a:headEnd type="none" w="sm" len="sm"/>
              <a:tailEnd type="none" w="sm" len="sm"/>
            </a:ln>
          </p:spPr>
          <p:txBody>
            <a:bodyPr wrap="none">
              <a:spAutoFit/>
            </a:bodyPr>
            <a:lstStyle/>
            <a:p>
              <a:r>
                <a:rPr lang="en-US" sz="2800" b="1" dirty="0">
                  <a:solidFill>
                    <a:srgbClr val="E00000"/>
                  </a:solidFill>
                  <a:latin typeface="Arial" pitchFamily="34" charset="0"/>
                </a:rPr>
                <a:t>00000</a:t>
              </a:r>
            </a:p>
          </p:txBody>
        </p:sp>
        <p:sp>
          <p:nvSpPr>
            <p:cNvPr id="11" name="Text Box 6"/>
            <p:cNvSpPr txBox="1">
              <a:spLocks noChangeArrowheads="1"/>
            </p:cNvSpPr>
            <p:nvPr/>
          </p:nvSpPr>
          <p:spPr bwMode="auto">
            <a:xfrm>
              <a:off x="3137" y="2059"/>
              <a:ext cx="739" cy="327"/>
            </a:xfrm>
            <a:prstGeom prst="rect">
              <a:avLst/>
            </a:prstGeom>
            <a:noFill/>
            <a:ln w="12700">
              <a:noFill/>
              <a:miter lim="800000"/>
              <a:headEnd type="none" w="sm" len="sm"/>
              <a:tailEnd type="none" w="sm" len="sm"/>
            </a:ln>
          </p:spPr>
          <p:txBody>
            <a:bodyPr wrap="none">
              <a:spAutoFit/>
            </a:bodyPr>
            <a:lstStyle/>
            <a:p>
              <a:r>
                <a:rPr lang="en-US" sz="2800" b="1" dirty="0">
                  <a:solidFill>
                    <a:srgbClr val="E00000"/>
                  </a:solidFill>
                  <a:latin typeface="Arial" pitchFamily="34" charset="0"/>
                </a:rPr>
                <a:t>00001</a:t>
              </a:r>
            </a:p>
          </p:txBody>
        </p:sp>
        <p:sp>
          <p:nvSpPr>
            <p:cNvPr id="12" name="Text Box 7"/>
            <p:cNvSpPr txBox="1">
              <a:spLocks noChangeArrowheads="1"/>
            </p:cNvSpPr>
            <p:nvPr/>
          </p:nvSpPr>
          <p:spPr bwMode="auto">
            <a:xfrm>
              <a:off x="4376" y="2059"/>
              <a:ext cx="708" cy="330"/>
            </a:xfrm>
            <a:prstGeom prst="rect">
              <a:avLst/>
            </a:prstGeom>
            <a:noFill/>
            <a:ln w="12700">
              <a:noFill/>
              <a:miter lim="800000"/>
              <a:headEnd type="none" w="sm" len="sm"/>
              <a:tailEnd type="none" w="sm" len="sm"/>
            </a:ln>
          </p:spPr>
          <p:txBody>
            <a:bodyPr wrap="none">
              <a:spAutoFit/>
            </a:bodyPr>
            <a:lstStyle/>
            <a:p>
              <a:r>
                <a:rPr lang="en-US" sz="2800" b="1">
                  <a:solidFill>
                    <a:srgbClr val="E00000"/>
                  </a:solidFill>
                  <a:latin typeface="Arial" pitchFamily="34" charset="0"/>
                </a:rPr>
                <a:t>01111</a:t>
              </a:r>
            </a:p>
          </p:txBody>
        </p:sp>
        <p:sp>
          <p:nvSpPr>
            <p:cNvPr id="13" name="Line 8"/>
            <p:cNvSpPr>
              <a:spLocks noChangeShapeType="1"/>
            </p:cNvSpPr>
            <p:nvPr/>
          </p:nvSpPr>
          <p:spPr bwMode="auto">
            <a:xfrm>
              <a:off x="603" y="2440"/>
              <a:ext cx="4376" cy="0"/>
            </a:xfrm>
            <a:prstGeom prst="line">
              <a:avLst/>
            </a:prstGeom>
            <a:noFill/>
            <a:ln w="57150">
              <a:solidFill>
                <a:schemeClr val="tx1"/>
              </a:solidFill>
              <a:round/>
              <a:headEnd type="triangle" w="med" len="med"/>
              <a:tailEnd type="triangle" w="med" len="med"/>
            </a:ln>
          </p:spPr>
          <p:txBody>
            <a:bodyPr wrap="none" anchor="ctr"/>
            <a:lstStyle/>
            <a:p>
              <a:endParaRPr lang="en-US"/>
            </a:p>
          </p:txBody>
        </p:sp>
        <p:sp>
          <p:nvSpPr>
            <p:cNvPr id="14" name="Line 9"/>
            <p:cNvSpPr>
              <a:spLocks noChangeShapeType="1"/>
            </p:cNvSpPr>
            <p:nvPr/>
          </p:nvSpPr>
          <p:spPr bwMode="auto">
            <a:xfrm>
              <a:off x="2609" y="2352"/>
              <a:ext cx="0" cy="191"/>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15" name="Text Box 10"/>
            <p:cNvSpPr txBox="1">
              <a:spLocks noChangeArrowheads="1"/>
            </p:cNvSpPr>
            <p:nvPr/>
          </p:nvSpPr>
          <p:spPr bwMode="auto">
            <a:xfrm>
              <a:off x="3885" y="2059"/>
              <a:ext cx="303" cy="327"/>
            </a:xfrm>
            <a:prstGeom prst="rect">
              <a:avLst/>
            </a:prstGeom>
            <a:noFill/>
            <a:ln w="12700">
              <a:noFill/>
              <a:miter lim="800000"/>
              <a:headEnd type="none" w="sm" len="sm"/>
              <a:tailEnd type="none" w="sm" len="sm"/>
            </a:ln>
          </p:spPr>
          <p:txBody>
            <a:bodyPr wrap="none">
              <a:spAutoFit/>
            </a:bodyPr>
            <a:lstStyle/>
            <a:p>
              <a:r>
                <a:rPr lang="en-US" sz="2800" b="1" dirty="0">
                  <a:solidFill>
                    <a:srgbClr val="E00000"/>
                  </a:solidFill>
                  <a:latin typeface="Arial" pitchFamily="34" charset="0"/>
                </a:rPr>
                <a:t>...</a:t>
              </a:r>
            </a:p>
          </p:txBody>
        </p:sp>
        <p:sp>
          <p:nvSpPr>
            <p:cNvPr id="16" name="Text Box 11"/>
            <p:cNvSpPr txBox="1">
              <a:spLocks noChangeArrowheads="1"/>
            </p:cNvSpPr>
            <p:nvPr/>
          </p:nvSpPr>
          <p:spPr bwMode="auto">
            <a:xfrm>
              <a:off x="2240" y="2500"/>
              <a:ext cx="695" cy="330"/>
            </a:xfrm>
            <a:prstGeom prst="rect">
              <a:avLst/>
            </a:prstGeom>
            <a:noFill/>
            <a:ln w="12700">
              <a:noFill/>
              <a:miter lim="800000"/>
              <a:headEnd type="none" w="sm" len="sm"/>
              <a:tailEnd type="none" w="sm" len="sm"/>
            </a:ln>
          </p:spPr>
          <p:txBody>
            <a:bodyPr wrap="none">
              <a:spAutoFit/>
            </a:bodyPr>
            <a:lstStyle/>
            <a:p>
              <a:r>
                <a:rPr lang="en-US" sz="2800" b="1" dirty="0">
                  <a:solidFill>
                    <a:srgbClr val="E00000"/>
                  </a:solidFill>
                  <a:latin typeface="Arial" pitchFamily="34" charset="0"/>
                </a:rPr>
                <a:t>11111</a:t>
              </a:r>
            </a:p>
          </p:txBody>
        </p:sp>
        <p:sp>
          <p:nvSpPr>
            <p:cNvPr id="17" name="Text Box 12"/>
            <p:cNvSpPr txBox="1">
              <a:spLocks noChangeArrowheads="1"/>
            </p:cNvSpPr>
            <p:nvPr/>
          </p:nvSpPr>
          <p:spPr bwMode="auto">
            <a:xfrm>
              <a:off x="1581" y="2516"/>
              <a:ext cx="708" cy="330"/>
            </a:xfrm>
            <a:prstGeom prst="rect">
              <a:avLst/>
            </a:prstGeom>
            <a:noFill/>
            <a:ln w="12700">
              <a:noFill/>
              <a:miter lim="800000"/>
              <a:headEnd type="none" w="sm" len="sm"/>
              <a:tailEnd type="none" w="sm" len="sm"/>
            </a:ln>
          </p:spPr>
          <p:txBody>
            <a:bodyPr wrap="none">
              <a:spAutoFit/>
            </a:bodyPr>
            <a:lstStyle/>
            <a:p>
              <a:r>
                <a:rPr lang="en-US" sz="2800" b="1">
                  <a:solidFill>
                    <a:srgbClr val="E00000"/>
                  </a:solidFill>
                  <a:latin typeface="Arial" pitchFamily="34" charset="0"/>
                </a:rPr>
                <a:t>11110</a:t>
              </a:r>
            </a:p>
          </p:txBody>
        </p:sp>
        <p:sp>
          <p:nvSpPr>
            <p:cNvPr id="18" name="Text Box 13"/>
            <p:cNvSpPr txBox="1">
              <a:spLocks noChangeArrowheads="1"/>
            </p:cNvSpPr>
            <p:nvPr/>
          </p:nvSpPr>
          <p:spPr bwMode="auto">
            <a:xfrm>
              <a:off x="594" y="2516"/>
              <a:ext cx="739" cy="327"/>
            </a:xfrm>
            <a:prstGeom prst="rect">
              <a:avLst/>
            </a:prstGeom>
            <a:noFill/>
            <a:ln w="12700">
              <a:noFill/>
              <a:miter lim="800000"/>
              <a:headEnd type="none" w="sm" len="sm"/>
              <a:tailEnd type="none" w="sm" len="sm"/>
            </a:ln>
          </p:spPr>
          <p:txBody>
            <a:bodyPr wrap="none">
              <a:spAutoFit/>
            </a:bodyPr>
            <a:lstStyle/>
            <a:p>
              <a:r>
                <a:rPr lang="en-US" sz="2800" b="1">
                  <a:solidFill>
                    <a:srgbClr val="E00000"/>
                  </a:solidFill>
                  <a:latin typeface="Arial" pitchFamily="34" charset="0"/>
                </a:rPr>
                <a:t>10000</a:t>
              </a:r>
            </a:p>
          </p:txBody>
        </p:sp>
        <p:sp>
          <p:nvSpPr>
            <p:cNvPr id="19" name="Text Box 14"/>
            <p:cNvSpPr txBox="1">
              <a:spLocks noChangeArrowheads="1"/>
            </p:cNvSpPr>
            <p:nvPr/>
          </p:nvSpPr>
          <p:spPr bwMode="auto">
            <a:xfrm>
              <a:off x="1341" y="2516"/>
              <a:ext cx="303" cy="327"/>
            </a:xfrm>
            <a:prstGeom prst="rect">
              <a:avLst/>
            </a:prstGeom>
            <a:noFill/>
            <a:ln w="12700">
              <a:noFill/>
              <a:miter lim="800000"/>
              <a:headEnd type="none" w="sm" len="sm"/>
              <a:tailEnd type="none" w="sm" len="sm"/>
            </a:ln>
          </p:spPr>
          <p:txBody>
            <a:bodyPr wrap="none">
              <a:spAutoFit/>
            </a:bodyPr>
            <a:lstStyle/>
            <a:p>
              <a:r>
                <a:rPr lang="en-US" sz="2800" b="1">
                  <a:solidFill>
                    <a:srgbClr val="E00000"/>
                  </a:solidFill>
                  <a:latin typeface="Arial" pitchFamily="34" charset="0"/>
                </a:rPr>
                <a:t>...</a:t>
              </a:r>
            </a:p>
          </p:txBody>
        </p:sp>
      </p:grpSp>
      <p:grpSp>
        <p:nvGrpSpPr>
          <p:cNvPr id="20" name="Group 15"/>
          <p:cNvGrpSpPr>
            <a:grpSpLocks/>
          </p:cNvGrpSpPr>
          <p:nvPr/>
        </p:nvGrpSpPr>
        <p:grpSpPr bwMode="auto">
          <a:xfrm>
            <a:off x="3705225" y="4048123"/>
            <a:ext cx="5181600" cy="707886"/>
            <a:chOff x="4038600" y="4495798"/>
            <a:chExt cx="5181600" cy="707747"/>
          </a:xfrm>
        </p:grpSpPr>
        <p:cxnSp>
          <p:nvCxnSpPr>
            <p:cNvPr id="21" name="Straight Arrow Connector 16"/>
            <p:cNvCxnSpPr>
              <a:cxnSpLocks noChangeShapeType="1"/>
            </p:cNvCxnSpPr>
            <p:nvPr/>
          </p:nvCxnSpPr>
          <p:spPr bwMode="auto">
            <a:xfrm flipV="1">
              <a:off x="4038600" y="4953000"/>
              <a:ext cx="3810000" cy="2"/>
            </a:xfrm>
            <a:prstGeom prst="straightConnector1">
              <a:avLst/>
            </a:prstGeom>
            <a:noFill/>
            <a:ln w="60325" cmpd="tri">
              <a:solidFill>
                <a:srgbClr val="E00000"/>
              </a:solidFill>
              <a:round/>
              <a:headEnd/>
              <a:tailEnd type="arrow" w="sm" len="med"/>
            </a:ln>
          </p:spPr>
        </p:cxnSp>
        <p:sp>
          <p:nvSpPr>
            <p:cNvPr id="22" name="Rectangle 17"/>
            <p:cNvSpPr>
              <a:spLocks noChangeArrowheads="1"/>
            </p:cNvSpPr>
            <p:nvPr/>
          </p:nvSpPr>
          <p:spPr bwMode="auto">
            <a:xfrm>
              <a:off x="7808056" y="4495798"/>
              <a:ext cx="1412144" cy="707747"/>
            </a:xfrm>
            <a:prstGeom prst="rect">
              <a:avLst/>
            </a:prstGeom>
            <a:noFill/>
            <a:ln w="9525">
              <a:noFill/>
              <a:miter lim="800000"/>
              <a:headEnd/>
              <a:tailEnd/>
            </a:ln>
          </p:spPr>
          <p:txBody>
            <a:bodyPr>
              <a:spAutoFit/>
            </a:bodyPr>
            <a:lstStyle/>
            <a:p>
              <a:r>
                <a:rPr lang="en-US" sz="2000" b="1" dirty="0" smtClean="0">
                  <a:solidFill>
                    <a:srgbClr val="E00000"/>
                  </a:solidFill>
                </a:rPr>
                <a:t>Increasing unsigned</a:t>
              </a:r>
              <a:endParaRPr lang="en-US" sz="4400" b="1" dirty="0">
                <a:solidFill>
                  <a:srgbClr val="E00000"/>
                </a:solidFill>
              </a:endParaRPr>
            </a:p>
          </p:txBody>
        </p:sp>
      </p:grpSp>
      <p:cxnSp>
        <p:nvCxnSpPr>
          <p:cNvPr id="23" name="Straight Arrow Connector 22"/>
          <p:cNvCxnSpPr>
            <a:cxnSpLocks noChangeShapeType="1"/>
          </p:cNvCxnSpPr>
          <p:nvPr/>
        </p:nvCxnSpPr>
        <p:spPr bwMode="auto">
          <a:xfrm rot="10800000">
            <a:off x="581025" y="5943600"/>
            <a:ext cx="3581400" cy="9525"/>
          </a:xfrm>
          <a:prstGeom prst="straightConnector1">
            <a:avLst/>
          </a:prstGeom>
          <a:noFill/>
          <a:ln w="60325" cmpd="tri">
            <a:solidFill>
              <a:srgbClr val="E00000"/>
            </a:solidFill>
            <a:round/>
            <a:headEnd type="arrow" w="sm" len="med"/>
            <a:tailEnd type="none" w="sm"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One’s Complement</a:t>
            </a:r>
            <a:endParaRPr lang="en-US" dirty="0"/>
          </a:p>
        </p:txBody>
      </p:sp>
      <p:sp>
        <p:nvSpPr>
          <p:cNvPr id="3" name="Content Placeholder 2"/>
          <p:cNvSpPr>
            <a:spLocks noGrp="1"/>
          </p:cNvSpPr>
          <p:nvPr>
            <p:ph idx="1"/>
          </p:nvPr>
        </p:nvSpPr>
        <p:spPr/>
        <p:txBody>
          <a:bodyPr>
            <a:normAutofit/>
          </a:bodyPr>
          <a:lstStyle/>
          <a:p>
            <a:r>
              <a:rPr lang="en-US" dirty="0" smtClean="0"/>
              <a:t>Incrementing an unsigned </a:t>
            </a:r>
            <a:r>
              <a:rPr lang="en-US" dirty="0" err="1" smtClean="0"/>
              <a:t>int</a:t>
            </a:r>
            <a:r>
              <a:rPr lang="en-US" dirty="0" smtClean="0"/>
              <a:t> </a:t>
            </a:r>
          </a:p>
          <a:p>
            <a:pPr>
              <a:buNone/>
            </a:pPr>
            <a:r>
              <a:rPr lang="en-US" dirty="0" smtClean="0"/>
              <a:t>	nearly always increments a </a:t>
            </a:r>
          </a:p>
          <a:p>
            <a:pPr>
              <a:buNone/>
            </a:pPr>
            <a:r>
              <a:rPr lang="en-US" dirty="0" smtClean="0"/>
              <a:t>	One’s Complement </a:t>
            </a:r>
            <a:r>
              <a:rPr lang="en-US" dirty="0" err="1" smtClean="0"/>
              <a:t>int</a:t>
            </a:r>
            <a:r>
              <a:rPr lang="en-US" dirty="0" smtClean="0"/>
              <a:t>, with</a:t>
            </a:r>
          </a:p>
          <a:p>
            <a:pPr>
              <a:buNone/>
            </a:pPr>
            <a:r>
              <a:rPr lang="en-US" dirty="0" smtClean="0"/>
              <a:t>	one exception.</a:t>
            </a:r>
          </a:p>
          <a:p>
            <a:pPr>
              <a:buNone/>
            </a:pPr>
            <a:endParaRPr lang="en-US" dirty="0" smtClean="0">
              <a:sym typeface="Wingdings" pitchFamily="2" charset="2"/>
            </a:endParaRPr>
          </a:p>
          <a:p>
            <a:pPr>
              <a:buNone/>
            </a:pPr>
            <a:endParaRPr lang="en-US" dirty="0" smtClean="0">
              <a:sym typeface="Wingdings" pitchFamily="2" charset="2"/>
            </a:endParaRPr>
          </a:p>
          <a:p>
            <a:r>
              <a:rPr lang="en-US" dirty="0" smtClean="0">
                <a:sym typeface="Wingdings" pitchFamily="2" charset="2"/>
              </a:rPr>
              <a:t>The two zeros: 00…000 and 11…111</a:t>
            </a:r>
            <a:endParaRPr lang="en-US" dirty="0" smtClean="0"/>
          </a:p>
          <a:p>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pic>
        <p:nvPicPr>
          <p:cNvPr id="146435" name="Picture 3"/>
          <p:cNvPicPr>
            <a:picLocks noChangeAspect="1" noChangeArrowheads="1"/>
          </p:cNvPicPr>
          <p:nvPr/>
        </p:nvPicPr>
        <p:blipFill>
          <a:blip r:embed="rId2"/>
          <a:srcRect/>
          <a:stretch>
            <a:fillRect/>
          </a:stretch>
        </p:blipFill>
        <p:spPr bwMode="auto">
          <a:xfrm>
            <a:off x="5748338" y="1485900"/>
            <a:ext cx="3005137" cy="28249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 Compliment</a:t>
            </a:r>
            <a:endParaRPr lang="en-US" dirty="0"/>
          </a:p>
        </p:txBody>
      </p:sp>
      <p:sp>
        <p:nvSpPr>
          <p:cNvPr id="3" name="Content Placeholder 2"/>
          <p:cNvSpPr>
            <a:spLocks noGrp="1"/>
          </p:cNvSpPr>
          <p:nvPr>
            <p:ph idx="1"/>
          </p:nvPr>
        </p:nvSpPr>
        <p:spPr/>
        <p:txBody>
          <a:bodyPr>
            <a:normAutofit fontScale="92500"/>
          </a:bodyPr>
          <a:lstStyle/>
          <a:p>
            <a:r>
              <a:rPr lang="en-US" dirty="0" smtClean="0"/>
              <a:t>Minor modification of one’s compliment.</a:t>
            </a:r>
          </a:p>
          <a:p>
            <a:pPr lvl="1"/>
            <a:r>
              <a:rPr lang="en-US" dirty="0" smtClean="0"/>
              <a:t>“Shift” representation of negative numbers down by one to remove duplicate zero</a:t>
            </a:r>
          </a:p>
          <a:p>
            <a:pPr lvl="1"/>
            <a:endParaRPr lang="en-US" dirty="0" smtClean="0"/>
          </a:p>
          <a:p>
            <a:pPr lvl="1"/>
            <a:endParaRPr lang="en-US" dirty="0" smtClean="0"/>
          </a:p>
          <a:p>
            <a:pPr lvl="1"/>
            <a:endParaRPr lang="en-US" dirty="0" smtClean="0"/>
          </a:p>
          <a:p>
            <a:pPr>
              <a:buNone/>
            </a:pPr>
            <a:endParaRPr lang="en-US" dirty="0" smtClean="0"/>
          </a:p>
          <a:p>
            <a:r>
              <a:rPr lang="en-US" dirty="0" smtClean="0"/>
              <a:t>Using this representation, incrementing an unsigned </a:t>
            </a:r>
            <a:r>
              <a:rPr lang="en-US" dirty="0" err="1" smtClean="0"/>
              <a:t>int</a:t>
            </a:r>
            <a:r>
              <a:rPr lang="en-US" dirty="0" smtClean="0"/>
              <a:t> will </a:t>
            </a:r>
            <a:r>
              <a:rPr lang="en-US" i="1" dirty="0" smtClean="0"/>
              <a:t>always</a:t>
            </a:r>
            <a:r>
              <a:rPr lang="en-US" dirty="0" smtClean="0"/>
              <a:t> increment a signed int.</a:t>
            </a:r>
          </a:p>
          <a:p>
            <a:pPr lvl="1"/>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grpSp>
        <p:nvGrpSpPr>
          <p:cNvPr id="7" name="Group 4"/>
          <p:cNvGrpSpPr>
            <a:grpSpLocks/>
          </p:cNvGrpSpPr>
          <p:nvPr/>
        </p:nvGrpSpPr>
        <p:grpSpPr bwMode="auto">
          <a:xfrm>
            <a:off x="695325" y="3249613"/>
            <a:ext cx="7127875" cy="1249362"/>
            <a:chOff x="594" y="2059"/>
            <a:chExt cx="4490" cy="787"/>
          </a:xfrm>
        </p:grpSpPr>
        <p:sp>
          <p:nvSpPr>
            <p:cNvPr id="8" name="Text Box 5"/>
            <p:cNvSpPr txBox="1">
              <a:spLocks noChangeArrowheads="1"/>
            </p:cNvSpPr>
            <p:nvPr/>
          </p:nvSpPr>
          <p:spPr bwMode="auto">
            <a:xfrm>
              <a:off x="2243" y="2059"/>
              <a:ext cx="739" cy="327"/>
            </a:xfrm>
            <a:prstGeom prst="rect">
              <a:avLst/>
            </a:prstGeom>
            <a:noFill/>
            <a:ln w="12700">
              <a:noFill/>
              <a:miter lim="800000"/>
              <a:headEnd type="none" w="sm" len="sm"/>
              <a:tailEnd type="none" w="sm" len="sm"/>
            </a:ln>
          </p:spPr>
          <p:txBody>
            <a:bodyPr wrap="none">
              <a:spAutoFit/>
            </a:bodyPr>
            <a:lstStyle/>
            <a:p>
              <a:r>
                <a:rPr lang="en-US" sz="2800" b="1" dirty="0">
                  <a:solidFill>
                    <a:srgbClr val="E00000"/>
                  </a:solidFill>
                  <a:latin typeface="Arial" pitchFamily="34" charset="0"/>
                </a:rPr>
                <a:t>00000</a:t>
              </a:r>
            </a:p>
          </p:txBody>
        </p:sp>
        <p:sp>
          <p:nvSpPr>
            <p:cNvPr id="9" name="Text Box 6"/>
            <p:cNvSpPr txBox="1">
              <a:spLocks noChangeArrowheads="1"/>
            </p:cNvSpPr>
            <p:nvPr/>
          </p:nvSpPr>
          <p:spPr bwMode="auto">
            <a:xfrm>
              <a:off x="3137" y="2059"/>
              <a:ext cx="747" cy="330"/>
            </a:xfrm>
            <a:prstGeom prst="rect">
              <a:avLst/>
            </a:prstGeom>
            <a:noFill/>
            <a:ln w="12700">
              <a:noFill/>
              <a:miter lim="800000"/>
              <a:headEnd type="none" w="sm" len="sm"/>
              <a:tailEnd type="none" w="sm" len="sm"/>
            </a:ln>
          </p:spPr>
          <p:txBody>
            <a:bodyPr wrap="none">
              <a:spAutoFit/>
            </a:bodyPr>
            <a:lstStyle/>
            <a:p>
              <a:r>
                <a:rPr lang="en-US" sz="2800" b="1" dirty="0">
                  <a:solidFill>
                    <a:srgbClr val="E00000"/>
                  </a:solidFill>
                  <a:latin typeface="Arial" pitchFamily="34" charset="0"/>
                </a:rPr>
                <a:t>00001</a:t>
              </a:r>
            </a:p>
          </p:txBody>
        </p:sp>
        <p:sp>
          <p:nvSpPr>
            <p:cNvPr id="10" name="Text Box 7"/>
            <p:cNvSpPr txBox="1">
              <a:spLocks noChangeArrowheads="1"/>
            </p:cNvSpPr>
            <p:nvPr/>
          </p:nvSpPr>
          <p:spPr bwMode="auto">
            <a:xfrm>
              <a:off x="4376" y="2059"/>
              <a:ext cx="708" cy="330"/>
            </a:xfrm>
            <a:prstGeom prst="rect">
              <a:avLst/>
            </a:prstGeom>
            <a:noFill/>
            <a:ln w="12700">
              <a:noFill/>
              <a:miter lim="800000"/>
              <a:headEnd type="none" w="sm" len="sm"/>
              <a:tailEnd type="none" w="sm" len="sm"/>
            </a:ln>
          </p:spPr>
          <p:txBody>
            <a:bodyPr wrap="none">
              <a:spAutoFit/>
            </a:bodyPr>
            <a:lstStyle/>
            <a:p>
              <a:r>
                <a:rPr lang="en-US" sz="2800" b="1">
                  <a:solidFill>
                    <a:srgbClr val="E00000"/>
                  </a:solidFill>
                  <a:latin typeface="Arial" pitchFamily="34" charset="0"/>
                </a:rPr>
                <a:t>01111</a:t>
              </a:r>
            </a:p>
          </p:txBody>
        </p:sp>
        <p:sp>
          <p:nvSpPr>
            <p:cNvPr id="11" name="Line 8"/>
            <p:cNvSpPr>
              <a:spLocks noChangeShapeType="1"/>
            </p:cNvSpPr>
            <p:nvPr/>
          </p:nvSpPr>
          <p:spPr bwMode="auto">
            <a:xfrm>
              <a:off x="603" y="2440"/>
              <a:ext cx="4376" cy="0"/>
            </a:xfrm>
            <a:prstGeom prst="line">
              <a:avLst/>
            </a:prstGeom>
            <a:noFill/>
            <a:ln w="57150">
              <a:solidFill>
                <a:schemeClr val="tx1"/>
              </a:solidFill>
              <a:round/>
              <a:headEnd type="triangle" w="med" len="med"/>
              <a:tailEnd type="triangle" w="med" len="med"/>
            </a:ln>
          </p:spPr>
          <p:txBody>
            <a:bodyPr wrap="none" anchor="ctr"/>
            <a:lstStyle/>
            <a:p>
              <a:endParaRPr lang="en-US"/>
            </a:p>
          </p:txBody>
        </p:sp>
        <p:sp>
          <p:nvSpPr>
            <p:cNvPr id="12" name="Line 9"/>
            <p:cNvSpPr>
              <a:spLocks noChangeShapeType="1"/>
            </p:cNvSpPr>
            <p:nvPr/>
          </p:nvSpPr>
          <p:spPr bwMode="auto">
            <a:xfrm>
              <a:off x="2609" y="2352"/>
              <a:ext cx="0" cy="191"/>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13" name="Text Box 10"/>
            <p:cNvSpPr txBox="1">
              <a:spLocks noChangeArrowheads="1"/>
            </p:cNvSpPr>
            <p:nvPr/>
          </p:nvSpPr>
          <p:spPr bwMode="auto">
            <a:xfrm>
              <a:off x="3885" y="2059"/>
              <a:ext cx="303" cy="327"/>
            </a:xfrm>
            <a:prstGeom prst="rect">
              <a:avLst/>
            </a:prstGeom>
            <a:noFill/>
            <a:ln w="12700">
              <a:noFill/>
              <a:miter lim="800000"/>
              <a:headEnd type="none" w="sm" len="sm"/>
              <a:tailEnd type="none" w="sm" len="sm"/>
            </a:ln>
          </p:spPr>
          <p:txBody>
            <a:bodyPr wrap="none">
              <a:spAutoFit/>
            </a:bodyPr>
            <a:lstStyle/>
            <a:p>
              <a:r>
                <a:rPr lang="en-US" sz="2800" b="1" dirty="0">
                  <a:solidFill>
                    <a:srgbClr val="E00000"/>
                  </a:solidFill>
                  <a:latin typeface="Arial" pitchFamily="34" charset="0"/>
                </a:rPr>
                <a:t>...</a:t>
              </a:r>
            </a:p>
          </p:txBody>
        </p:sp>
        <p:sp>
          <p:nvSpPr>
            <p:cNvPr id="14" name="Text Box 11"/>
            <p:cNvSpPr txBox="1">
              <a:spLocks noChangeArrowheads="1"/>
            </p:cNvSpPr>
            <p:nvPr/>
          </p:nvSpPr>
          <p:spPr bwMode="auto">
            <a:xfrm>
              <a:off x="2240" y="2500"/>
              <a:ext cx="116" cy="330"/>
            </a:xfrm>
            <a:prstGeom prst="rect">
              <a:avLst/>
            </a:prstGeom>
            <a:noFill/>
            <a:ln w="12700">
              <a:noFill/>
              <a:miter lim="800000"/>
              <a:headEnd type="none" w="sm" len="sm"/>
              <a:tailEnd type="none" w="sm" len="sm"/>
            </a:ln>
          </p:spPr>
          <p:txBody>
            <a:bodyPr wrap="none">
              <a:spAutoFit/>
            </a:bodyPr>
            <a:lstStyle/>
            <a:p>
              <a:endParaRPr lang="en-US" sz="2800" b="1" dirty="0">
                <a:solidFill>
                  <a:srgbClr val="E00000"/>
                </a:solidFill>
                <a:latin typeface="Arial" pitchFamily="34" charset="0"/>
              </a:endParaRPr>
            </a:p>
          </p:txBody>
        </p:sp>
        <p:sp>
          <p:nvSpPr>
            <p:cNvPr id="15" name="Text Box 12"/>
            <p:cNvSpPr txBox="1">
              <a:spLocks noChangeArrowheads="1"/>
            </p:cNvSpPr>
            <p:nvPr/>
          </p:nvSpPr>
          <p:spPr bwMode="auto">
            <a:xfrm>
              <a:off x="1581" y="2516"/>
              <a:ext cx="698" cy="330"/>
            </a:xfrm>
            <a:prstGeom prst="rect">
              <a:avLst/>
            </a:prstGeom>
            <a:noFill/>
            <a:ln w="12700">
              <a:noFill/>
              <a:miter lim="800000"/>
              <a:headEnd type="none" w="sm" len="sm"/>
              <a:tailEnd type="none" w="sm" len="sm"/>
            </a:ln>
          </p:spPr>
          <p:txBody>
            <a:bodyPr wrap="none">
              <a:spAutoFit/>
            </a:bodyPr>
            <a:lstStyle/>
            <a:p>
              <a:r>
                <a:rPr lang="en-US" sz="2800" b="1" dirty="0" smtClean="0">
                  <a:solidFill>
                    <a:srgbClr val="E00000"/>
                  </a:solidFill>
                  <a:latin typeface="Arial" pitchFamily="34" charset="0"/>
                </a:rPr>
                <a:t>11111</a:t>
              </a:r>
              <a:endParaRPr lang="en-US" sz="2800" b="1" dirty="0">
                <a:solidFill>
                  <a:srgbClr val="E00000"/>
                </a:solidFill>
                <a:latin typeface="Arial" pitchFamily="34" charset="0"/>
              </a:endParaRPr>
            </a:p>
          </p:txBody>
        </p:sp>
        <p:sp>
          <p:nvSpPr>
            <p:cNvPr id="16" name="Text Box 13"/>
            <p:cNvSpPr txBox="1">
              <a:spLocks noChangeArrowheads="1"/>
            </p:cNvSpPr>
            <p:nvPr/>
          </p:nvSpPr>
          <p:spPr bwMode="auto">
            <a:xfrm>
              <a:off x="594" y="2516"/>
              <a:ext cx="739" cy="327"/>
            </a:xfrm>
            <a:prstGeom prst="rect">
              <a:avLst/>
            </a:prstGeom>
            <a:noFill/>
            <a:ln w="12700">
              <a:noFill/>
              <a:miter lim="800000"/>
              <a:headEnd type="none" w="sm" len="sm"/>
              <a:tailEnd type="none" w="sm" len="sm"/>
            </a:ln>
          </p:spPr>
          <p:txBody>
            <a:bodyPr wrap="none">
              <a:spAutoFit/>
            </a:bodyPr>
            <a:lstStyle/>
            <a:p>
              <a:r>
                <a:rPr lang="en-US" sz="2800" b="1" dirty="0">
                  <a:solidFill>
                    <a:srgbClr val="E00000"/>
                  </a:solidFill>
                  <a:latin typeface="Arial" pitchFamily="34" charset="0"/>
                </a:rPr>
                <a:t>10000</a:t>
              </a:r>
            </a:p>
          </p:txBody>
        </p:sp>
        <p:sp>
          <p:nvSpPr>
            <p:cNvPr id="17" name="Text Box 14"/>
            <p:cNvSpPr txBox="1">
              <a:spLocks noChangeArrowheads="1"/>
            </p:cNvSpPr>
            <p:nvPr/>
          </p:nvSpPr>
          <p:spPr bwMode="auto">
            <a:xfrm>
              <a:off x="1341" y="2516"/>
              <a:ext cx="303" cy="327"/>
            </a:xfrm>
            <a:prstGeom prst="rect">
              <a:avLst/>
            </a:prstGeom>
            <a:noFill/>
            <a:ln w="12700">
              <a:noFill/>
              <a:miter lim="800000"/>
              <a:headEnd type="none" w="sm" len="sm"/>
              <a:tailEnd type="none" w="sm" len="sm"/>
            </a:ln>
          </p:spPr>
          <p:txBody>
            <a:bodyPr wrap="none">
              <a:spAutoFit/>
            </a:bodyPr>
            <a:lstStyle/>
            <a:p>
              <a:r>
                <a:rPr lang="en-US" sz="2800" b="1">
                  <a:solidFill>
                    <a:srgbClr val="E00000"/>
                  </a:solidFill>
                  <a:latin typeface="Arial" pitchFamily="34" charset="0"/>
                </a:rPr>
                <a:t>...</a:t>
              </a:r>
            </a:p>
          </p:txBody>
        </p:sp>
      </p:grpSp>
      <p:grpSp>
        <p:nvGrpSpPr>
          <p:cNvPr id="18" name="Group 15"/>
          <p:cNvGrpSpPr>
            <a:grpSpLocks/>
          </p:cNvGrpSpPr>
          <p:nvPr/>
        </p:nvGrpSpPr>
        <p:grpSpPr bwMode="auto">
          <a:xfrm>
            <a:off x="3743325" y="2800348"/>
            <a:ext cx="5181600" cy="707886"/>
            <a:chOff x="4038600" y="4495798"/>
            <a:chExt cx="5181600" cy="707747"/>
          </a:xfrm>
        </p:grpSpPr>
        <p:cxnSp>
          <p:nvCxnSpPr>
            <p:cNvPr id="19" name="Straight Arrow Connector 16"/>
            <p:cNvCxnSpPr>
              <a:cxnSpLocks noChangeShapeType="1"/>
            </p:cNvCxnSpPr>
            <p:nvPr/>
          </p:nvCxnSpPr>
          <p:spPr bwMode="auto">
            <a:xfrm flipV="1">
              <a:off x="4038600" y="4953000"/>
              <a:ext cx="3810000" cy="2"/>
            </a:xfrm>
            <a:prstGeom prst="straightConnector1">
              <a:avLst/>
            </a:prstGeom>
            <a:noFill/>
            <a:ln w="60325" cmpd="tri">
              <a:solidFill>
                <a:srgbClr val="E00000"/>
              </a:solidFill>
              <a:round/>
              <a:headEnd/>
              <a:tailEnd type="arrow" w="sm" len="med"/>
            </a:ln>
          </p:spPr>
        </p:cxnSp>
        <p:sp>
          <p:nvSpPr>
            <p:cNvPr id="20" name="Rectangle 17"/>
            <p:cNvSpPr>
              <a:spLocks noChangeArrowheads="1"/>
            </p:cNvSpPr>
            <p:nvPr/>
          </p:nvSpPr>
          <p:spPr bwMode="auto">
            <a:xfrm>
              <a:off x="7808056" y="4495798"/>
              <a:ext cx="1412144" cy="707747"/>
            </a:xfrm>
            <a:prstGeom prst="rect">
              <a:avLst/>
            </a:prstGeom>
            <a:noFill/>
            <a:ln w="9525">
              <a:noFill/>
              <a:miter lim="800000"/>
              <a:headEnd/>
              <a:tailEnd/>
            </a:ln>
          </p:spPr>
          <p:txBody>
            <a:bodyPr>
              <a:spAutoFit/>
            </a:bodyPr>
            <a:lstStyle/>
            <a:p>
              <a:r>
                <a:rPr lang="en-US" sz="2000" b="1" dirty="0" smtClean="0">
                  <a:solidFill>
                    <a:srgbClr val="E00000"/>
                  </a:solidFill>
                </a:rPr>
                <a:t>Increasing unsigned</a:t>
              </a:r>
              <a:endParaRPr lang="en-US" sz="4400" b="1" dirty="0">
                <a:solidFill>
                  <a:srgbClr val="E00000"/>
                </a:solidFill>
              </a:endParaRPr>
            </a:p>
          </p:txBody>
        </p:sp>
      </p:grpSp>
      <p:cxnSp>
        <p:nvCxnSpPr>
          <p:cNvPr id="21" name="Straight Arrow Connector 20"/>
          <p:cNvCxnSpPr>
            <a:cxnSpLocks noChangeShapeType="1"/>
          </p:cNvCxnSpPr>
          <p:nvPr/>
        </p:nvCxnSpPr>
        <p:spPr bwMode="auto">
          <a:xfrm rot="10800000">
            <a:off x="619125" y="4695825"/>
            <a:ext cx="3581400" cy="9525"/>
          </a:xfrm>
          <a:prstGeom prst="straightConnector1">
            <a:avLst/>
          </a:prstGeom>
          <a:noFill/>
          <a:ln w="60325" cmpd="tri">
            <a:solidFill>
              <a:srgbClr val="E00000"/>
            </a:solidFill>
            <a:round/>
            <a:headEnd type="arrow" w="sm" len="med"/>
            <a:tailEnd type="none" w="sm" len="med"/>
          </a:ln>
        </p:spPr>
      </p:cxnSp>
      <p:cxnSp>
        <p:nvCxnSpPr>
          <p:cNvPr id="25" name="Straight Arrow Connector 24"/>
          <p:cNvCxnSpPr/>
          <p:nvPr/>
        </p:nvCxnSpPr>
        <p:spPr>
          <a:xfrm rot="10800000">
            <a:off x="3381376" y="4248153"/>
            <a:ext cx="1095375" cy="95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533900" y="4057650"/>
            <a:ext cx="3676650" cy="369332"/>
          </a:xfrm>
          <a:prstGeom prst="rect">
            <a:avLst/>
          </a:prstGeom>
          <a:noFill/>
        </p:spPr>
        <p:txBody>
          <a:bodyPr wrap="square" rtlCol="0">
            <a:spAutoFit/>
          </a:bodyPr>
          <a:lstStyle/>
          <a:p>
            <a:r>
              <a:rPr lang="en-US" dirty="0" smtClean="0"/>
              <a:t>These “shifted” by one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 Complement Integers</a:t>
            </a:r>
            <a:endParaRPr lang="en-US" dirty="0"/>
          </a:p>
        </p:txBody>
      </p:sp>
      <p:sp>
        <p:nvSpPr>
          <p:cNvPr id="3" name="Content Placeholder 2"/>
          <p:cNvSpPr>
            <a:spLocks noGrp="1"/>
          </p:cNvSpPr>
          <p:nvPr>
            <p:ph idx="1"/>
          </p:nvPr>
        </p:nvSpPr>
        <p:spPr>
          <a:xfrm>
            <a:off x="1076325" y="1752600"/>
            <a:ext cx="8229600" cy="4525963"/>
          </a:xfrm>
        </p:spPr>
        <p:txBody>
          <a:bodyPr>
            <a:normAutofit fontScale="62500" lnSpcReduction="20000"/>
          </a:bodyPr>
          <a:lstStyle/>
          <a:p>
            <a:pPr>
              <a:buNone/>
            </a:pPr>
            <a:r>
              <a:rPr lang="en-US" dirty="0" smtClean="0"/>
              <a:t>0000 0000 0000 0000 0000 0000 0000 0000</a:t>
            </a:r>
            <a:r>
              <a:rPr lang="en-US" baseline="-25000" dirty="0" smtClean="0"/>
              <a:t>two</a:t>
            </a:r>
            <a:r>
              <a:rPr lang="en-US" dirty="0" smtClean="0"/>
              <a:t> = 0</a:t>
            </a:r>
            <a:r>
              <a:rPr lang="en-US" baseline="-25000" dirty="0" smtClean="0"/>
              <a:t>ten</a:t>
            </a:r>
          </a:p>
          <a:p>
            <a:pPr>
              <a:buNone/>
            </a:pPr>
            <a:r>
              <a:rPr lang="en-US" dirty="0" smtClean="0"/>
              <a:t>0000 0000 0000 0000 0000 0000 0000 0001</a:t>
            </a:r>
            <a:r>
              <a:rPr lang="en-US" baseline="-25000" dirty="0" smtClean="0"/>
              <a:t>two</a:t>
            </a:r>
            <a:r>
              <a:rPr lang="en-US" dirty="0" smtClean="0"/>
              <a:t> = 1</a:t>
            </a:r>
            <a:r>
              <a:rPr lang="en-US" baseline="-25000" dirty="0" smtClean="0"/>
              <a:t>ten</a:t>
            </a:r>
            <a:endParaRPr lang="en-US" dirty="0" smtClean="0"/>
          </a:p>
          <a:p>
            <a:pPr>
              <a:buNone/>
            </a:pPr>
            <a:r>
              <a:rPr lang="en-US" dirty="0" smtClean="0"/>
              <a:t>0000 0000 0000 0000 0000 0000 0000 0010</a:t>
            </a:r>
            <a:r>
              <a:rPr lang="en-US" baseline="-25000" dirty="0" smtClean="0"/>
              <a:t>two</a:t>
            </a:r>
            <a:r>
              <a:rPr lang="en-US" dirty="0" smtClean="0"/>
              <a:t> = 2</a:t>
            </a:r>
            <a:r>
              <a:rPr lang="en-US" baseline="-25000" dirty="0" smtClean="0"/>
              <a:t>ten</a:t>
            </a:r>
            <a:endParaRPr lang="en-US" dirty="0" smtClean="0"/>
          </a:p>
          <a:p>
            <a:pPr>
              <a:buNone/>
              <a:tabLst>
                <a:tab pos="2517775" algn="l"/>
                <a:tab pos="5024438" algn="l"/>
              </a:tabLst>
            </a:pPr>
            <a:r>
              <a:rPr lang="en-US" dirty="0" smtClean="0"/>
              <a:t>		... 	...</a:t>
            </a:r>
          </a:p>
          <a:p>
            <a:pPr>
              <a:buNone/>
            </a:pPr>
            <a:r>
              <a:rPr lang="en-US" dirty="0" smtClean="0"/>
              <a:t>0111 1111 1111 1111 1111 1111 1111 1101</a:t>
            </a:r>
            <a:r>
              <a:rPr lang="en-US" baseline="-25000" dirty="0" smtClean="0"/>
              <a:t>two</a:t>
            </a:r>
            <a:r>
              <a:rPr lang="en-US" dirty="0" smtClean="0"/>
              <a:t> = 2,147,483,645</a:t>
            </a:r>
            <a:r>
              <a:rPr lang="en-US" baseline="-25000" dirty="0" smtClean="0"/>
              <a:t>ten</a:t>
            </a:r>
            <a:endParaRPr lang="en-US" dirty="0" smtClean="0"/>
          </a:p>
          <a:p>
            <a:pPr>
              <a:buNone/>
            </a:pPr>
            <a:r>
              <a:rPr lang="en-US" dirty="0" smtClean="0"/>
              <a:t>0111 1111 1111 1111 1111 1111 1111 1110</a:t>
            </a:r>
            <a:r>
              <a:rPr lang="en-US" baseline="-25000" dirty="0" smtClean="0"/>
              <a:t>two</a:t>
            </a:r>
            <a:r>
              <a:rPr lang="en-US" dirty="0" smtClean="0"/>
              <a:t> = 2,147,483,646</a:t>
            </a:r>
            <a:r>
              <a:rPr lang="en-US" baseline="-25000" dirty="0" smtClean="0"/>
              <a:t>ten</a:t>
            </a:r>
            <a:endParaRPr lang="en-US" dirty="0" smtClean="0"/>
          </a:p>
          <a:p>
            <a:pPr>
              <a:buNone/>
            </a:pPr>
            <a:r>
              <a:rPr lang="en-US" dirty="0" smtClean="0"/>
              <a:t>0111 1111 1111 1111 1111 1111 1111 1111</a:t>
            </a:r>
            <a:r>
              <a:rPr lang="en-US" baseline="-25000" dirty="0" smtClean="0"/>
              <a:t>two</a:t>
            </a:r>
            <a:r>
              <a:rPr lang="en-US" dirty="0" smtClean="0"/>
              <a:t> = 2,147,483,647</a:t>
            </a:r>
            <a:r>
              <a:rPr lang="en-US" baseline="-25000" dirty="0" smtClean="0"/>
              <a:t>ten</a:t>
            </a:r>
            <a:endParaRPr lang="en-US" dirty="0" smtClean="0"/>
          </a:p>
          <a:p>
            <a:pPr>
              <a:buNone/>
            </a:pPr>
            <a:r>
              <a:rPr lang="en-US" dirty="0" smtClean="0"/>
              <a:t>1000 0000 0000 0000 0000 0000 0000 0000</a:t>
            </a:r>
            <a:r>
              <a:rPr lang="en-US" baseline="-25000" dirty="0" smtClean="0"/>
              <a:t>two</a:t>
            </a:r>
            <a:r>
              <a:rPr lang="en-US" dirty="0" smtClean="0"/>
              <a:t> = –2,147,483,648</a:t>
            </a:r>
            <a:r>
              <a:rPr lang="en-US" baseline="-25000" dirty="0" smtClean="0"/>
              <a:t>ten</a:t>
            </a:r>
            <a:endParaRPr lang="en-US" dirty="0" smtClean="0"/>
          </a:p>
          <a:p>
            <a:pPr>
              <a:buNone/>
            </a:pPr>
            <a:r>
              <a:rPr lang="en-US" dirty="0" smtClean="0"/>
              <a:t>1000 0000 0000 0000 0000 0000 0000 0001</a:t>
            </a:r>
            <a:r>
              <a:rPr lang="en-US" baseline="-25000" dirty="0" smtClean="0"/>
              <a:t>two</a:t>
            </a:r>
            <a:r>
              <a:rPr lang="en-US" dirty="0" smtClean="0"/>
              <a:t> = –2,147,483,647</a:t>
            </a:r>
            <a:r>
              <a:rPr lang="en-US" baseline="-25000" dirty="0" smtClean="0"/>
              <a:t>ten</a:t>
            </a:r>
            <a:endParaRPr lang="en-US" dirty="0" smtClean="0"/>
          </a:p>
          <a:p>
            <a:pPr>
              <a:buNone/>
            </a:pPr>
            <a:r>
              <a:rPr lang="en-US" dirty="0" smtClean="0"/>
              <a:t>1000 0000 0000 0000 0000 0000 0000 0010</a:t>
            </a:r>
            <a:r>
              <a:rPr lang="en-US" baseline="-25000" dirty="0" smtClean="0"/>
              <a:t>two</a:t>
            </a:r>
            <a:r>
              <a:rPr lang="en-US" dirty="0" smtClean="0"/>
              <a:t> = –2,147,483,646</a:t>
            </a:r>
            <a:r>
              <a:rPr lang="en-US" baseline="-25000" dirty="0" smtClean="0"/>
              <a:t>ten</a:t>
            </a:r>
            <a:endParaRPr lang="en-US" dirty="0" smtClean="0"/>
          </a:p>
          <a:p>
            <a:pPr>
              <a:buNone/>
              <a:tabLst>
                <a:tab pos="2517775" algn="l"/>
                <a:tab pos="5024438" algn="l"/>
              </a:tabLst>
            </a:pPr>
            <a:r>
              <a:rPr lang="en-US" dirty="0" smtClean="0"/>
              <a:t>		... 	...</a:t>
            </a:r>
          </a:p>
          <a:p>
            <a:pPr>
              <a:buNone/>
            </a:pPr>
            <a:r>
              <a:rPr lang="en-US" dirty="0" smtClean="0"/>
              <a:t>1111 1111 1111 1111 1111 1111 1111 1101</a:t>
            </a:r>
            <a:r>
              <a:rPr lang="en-US" baseline="-25000" dirty="0" smtClean="0"/>
              <a:t>two</a:t>
            </a:r>
            <a:r>
              <a:rPr lang="en-US" dirty="0" smtClean="0"/>
              <a:t> = –3</a:t>
            </a:r>
            <a:r>
              <a:rPr lang="en-US" baseline="-25000" dirty="0" smtClean="0"/>
              <a:t>ten</a:t>
            </a:r>
            <a:endParaRPr lang="en-US" dirty="0" smtClean="0"/>
          </a:p>
          <a:p>
            <a:pPr>
              <a:buNone/>
            </a:pPr>
            <a:r>
              <a:rPr lang="en-US" dirty="0" smtClean="0"/>
              <a:t>1111 1111 1111 1111 1111 1111 1111 1110</a:t>
            </a:r>
            <a:r>
              <a:rPr lang="en-US" baseline="-25000" dirty="0" smtClean="0"/>
              <a:t>two</a:t>
            </a:r>
            <a:r>
              <a:rPr lang="en-US" dirty="0" smtClean="0"/>
              <a:t> = –2</a:t>
            </a:r>
            <a:r>
              <a:rPr lang="en-US" baseline="-25000" dirty="0" smtClean="0"/>
              <a:t>ten</a:t>
            </a:r>
            <a:endParaRPr lang="en-US" dirty="0" smtClean="0"/>
          </a:p>
          <a:p>
            <a:pPr>
              <a:buNone/>
            </a:pPr>
            <a:r>
              <a:rPr lang="en-US" dirty="0" smtClean="0"/>
              <a:t>1111 1111 1111 1111 1111 1111 1111 1111</a:t>
            </a:r>
            <a:r>
              <a:rPr lang="en-US" baseline="-25000" dirty="0" smtClean="0"/>
              <a:t>two</a:t>
            </a:r>
            <a:r>
              <a:rPr lang="en-US" dirty="0" smtClean="0"/>
              <a:t> = –1</a:t>
            </a:r>
            <a:r>
              <a:rPr lang="en-US" baseline="-25000" dirty="0" smtClean="0"/>
              <a:t>ten</a:t>
            </a:r>
            <a:endParaRPr lang="en-US" dirty="0"/>
          </a:p>
        </p:txBody>
      </p:sp>
      <p:sp>
        <p:nvSpPr>
          <p:cNvPr id="4" name="Date Placeholder 3"/>
          <p:cNvSpPr>
            <a:spLocks noGrp="1"/>
          </p:cNvSpPr>
          <p:nvPr>
            <p:ph type="dt" sz="half" idx="10"/>
          </p:nvPr>
        </p:nvSpPr>
        <p:spPr/>
        <p:txBody>
          <a:bodyPr/>
          <a:lstStyle/>
          <a:p>
            <a:fld id="{B71FE167-6AEB-4540-9536-0113E8512979}"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a:p>
        </p:txBody>
      </p:sp>
      <p:grpSp>
        <p:nvGrpSpPr>
          <p:cNvPr id="9" name="Group 11"/>
          <p:cNvGrpSpPr/>
          <p:nvPr/>
        </p:nvGrpSpPr>
        <p:grpSpPr>
          <a:xfrm>
            <a:off x="609600" y="1177271"/>
            <a:ext cx="8166375" cy="4979534"/>
            <a:chOff x="0" y="1024871"/>
            <a:chExt cx="8166375" cy="4979534"/>
          </a:xfrm>
        </p:grpSpPr>
        <p:grpSp>
          <p:nvGrpSpPr>
            <p:cNvPr id="10" name="Group 8"/>
            <p:cNvGrpSpPr/>
            <p:nvPr/>
          </p:nvGrpSpPr>
          <p:grpSpPr>
            <a:xfrm>
              <a:off x="0" y="1024871"/>
              <a:ext cx="1268897" cy="4979534"/>
              <a:chOff x="0" y="1024871"/>
              <a:chExt cx="1268897" cy="4979534"/>
            </a:xfrm>
          </p:grpSpPr>
          <p:sp>
            <p:nvSpPr>
              <p:cNvPr id="7" name="Rounded Rectangle 6"/>
              <p:cNvSpPr/>
              <p:nvPr/>
            </p:nvSpPr>
            <p:spPr>
              <a:xfrm>
                <a:off x="501345" y="1492746"/>
                <a:ext cx="200539" cy="4511659"/>
              </a:xfrm>
              <a:prstGeom prst="roundRect">
                <a:avLst/>
              </a:prstGeom>
              <a:noFill/>
              <a:ln w="28575"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0" y="1024871"/>
                <a:ext cx="1268897" cy="523220"/>
              </a:xfrm>
              <a:prstGeom prst="rect">
                <a:avLst/>
              </a:prstGeom>
              <a:noFill/>
            </p:spPr>
            <p:txBody>
              <a:bodyPr wrap="none" rtlCol="0">
                <a:spAutoFit/>
              </a:bodyPr>
              <a:lstStyle/>
              <a:p>
                <a:r>
                  <a:rPr lang="en-US" sz="2800" dirty="0" smtClean="0">
                    <a:solidFill>
                      <a:srgbClr val="3366FF"/>
                    </a:solidFill>
                  </a:rPr>
                  <a:t>Sign Bit</a:t>
                </a:r>
                <a:endParaRPr lang="en-US" sz="2800" dirty="0">
                  <a:solidFill>
                    <a:srgbClr val="3366FF"/>
                  </a:solidFill>
                </a:endParaRPr>
              </a:p>
            </p:txBody>
          </p:sp>
        </p:grpSp>
        <p:cxnSp>
          <p:nvCxnSpPr>
            <p:cNvPr id="11" name="Straight Connector 10"/>
            <p:cNvCxnSpPr/>
            <p:nvPr/>
          </p:nvCxnSpPr>
          <p:spPr>
            <a:xfrm>
              <a:off x="0" y="3743006"/>
              <a:ext cx="8166375" cy="1114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 Complement Summary</a:t>
            </a:r>
            <a:endParaRPr lang="en-US" dirty="0"/>
          </a:p>
        </p:txBody>
      </p:sp>
      <p:sp>
        <p:nvSpPr>
          <p:cNvPr id="3" name="Content Placeholder 2"/>
          <p:cNvSpPr>
            <a:spLocks noGrp="1"/>
          </p:cNvSpPr>
          <p:nvPr>
            <p:ph idx="1"/>
          </p:nvPr>
        </p:nvSpPr>
        <p:spPr/>
        <p:txBody>
          <a:bodyPr>
            <a:normAutofit/>
          </a:bodyPr>
          <a:lstStyle/>
          <a:p>
            <a:r>
              <a:rPr lang="en-US" dirty="0" smtClean="0"/>
              <a:t>Used by all modern hardware.</a:t>
            </a:r>
          </a:p>
          <a:p>
            <a:r>
              <a:rPr lang="en-US" dirty="0" smtClean="0"/>
              <a:t>Roughly evenly split between positive and negative.</a:t>
            </a:r>
          </a:p>
          <a:p>
            <a:pPr lvl="1"/>
            <a:r>
              <a:rPr lang="en-US" dirty="0" smtClean="0"/>
              <a:t>There’s one more negative number than positive because the positive side also has zero.</a:t>
            </a:r>
          </a:p>
          <a:p>
            <a:r>
              <a:rPr lang="en-US" dirty="0" smtClean="0"/>
              <a:t>To negate: Flip the bits and add one:</a:t>
            </a:r>
          </a:p>
          <a:p>
            <a:pPr lvl="1"/>
            <a:r>
              <a:rPr lang="en-US" sz="2400" dirty="0" smtClean="0"/>
              <a:t>+3 =&gt; 0000 0011. Flip bits and add one: 1111 1101 =&gt; -3</a:t>
            </a:r>
          </a:p>
          <a:p>
            <a:pPr lvl="1">
              <a:buNone/>
            </a:pPr>
            <a:endParaRPr lang="en-US" dirty="0" smtClean="0"/>
          </a:p>
          <a:p>
            <a:pPr>
              <a:buNone/>
            </a:pPr>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fld id="{2F2E1938-C8CF-0247-A38E-E6A30FE91DD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a:xfrm>
            <a:off x="491066" y="1193799"/>
            <a:ext cx="8331200" cy="5461001"/>
          </a:xfrm>
        </p:spPr>
        <p:txBody>
          <a:bodyPr>
            <a:normAutofit fontScale="92500"/>
          </a:bodyPr>
          <a:lstStyle/>
          <a:p>
            <a:r>
              <a:rPr lang="en-US" sz="3000" dirty="0" smtClean="0"/>
              <a:t>CS61c: Learn 6 great ideas in computer architecture</a:t>
            </a:r>
          </a:p>
          <a:p>
            <a:pPr marL="971550" lvl="1" indent="-514350">
              <a:buFont typeface="+mj-lt"/>
              <a:buAutoNum type="arabicPeriod"/>
            </a:pPr>
            <a:r>
              <a:rPr lang="en-US" dirty="0" smtClean="0"/>
              <a:t>Layers of Representation/Interpretation</a:t>
            </a:r>
          </a:p>
          <a:p>
            <a:pPr marL="971550" lvl="1" indent="-514350">
              <a:buFont typeface="+mj-lt"/>
              <a:buAutoNum type="arabicPeriod"/>
            </a:pPr>
            <a:r>
              <a:rPr lang="en-US" dirty="0" smtClean="0"/>
              <a:t>Moore’s Law</a:t>
            </a:r>
          </a:p>
          <a:p>
            <a:pPr marL="971550" lvl="1" indent="-514350">
              <a:buFont typeface="+mj-lt"/>
              <a:buAutoNum type="arabicPeriod"/>
            </a:pPr>
            <a:r>
              <a:rPr lang="en-US" dirty="0" smtClean="0"/>
              <a:t>Principle of Locality/Memory Hierarchy</a:t>
            </a:r>
          </a:p>
          <a:p>
            <a:pPr marL="971550" lvl="1" indent="-514350">
              <a:buFont typeface="+mj-lt"/>
              <a:buAutoNum type="arabicPeriod"/>
            </a:pPr>
            <a:r>
              <a:rPr lang="en-US" dirty="0" smtClean="0"/>
              <a:t>Parallelism</a:t>
            </a:r>
          </a:p>
          <a:p>
            <a:pPr marL="971550" lvl="1" indent="-514350">
              <a:buFont typeface="+mj-lt"/>
              <a:buAutoNum type="arabicPeriod"/>
            </a:pPr>
            <a:r>
              <a:rPr lang="en-US" dirty="0" smtClean="0"/>
              <a:t>Performance Measurement and Improvement</a:t>
            </a:r>
          </a:p>
          <a:p>
            <a:pPr marL="971550" lvl="1" indent="-514350">
              <a:buFont typeface="+mj-lt"/>
              <a:buAutoNum type="arabicPeriod"/>
            </a:pPr>
            <a:r>
              <a:rPr lang="en-US" dirty="0" smtClean="0"/>
              <a:t>Dependability via Redundancy</a:t>
            </a:r>
          </a:p>
          <a:p>
            <a:r>
              <a:rPr lang="en-US" dirty="0" smtClean="0"/>
              <a:t>Number Representation – how to represent positive and negative integers using binary.</a:t>
            </a:r>
          </a:p>
          <a:p>
            <a:pPr lvl="1"/>
            <a:r>
              <a:rPr lang="en-US" dirty="0" smtClean="0"/>
              <a:t>Unsigned – Use straight up base 2.</a:t>
            </a:r>
          </a:p>
          <a:p>
            <a:pPr lvl="1"/>
            <a:r>
              <a:rPr lang="en-US" dirty="0" smtClean="0"/>
              <a:t>Signed – Two’s Complement.</a:t>
            </a:r>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Date Placeholder 5"/>
          <p:cNvSpPr>
            <a:spLocks noGrp="1"/>
          </p:cNvSpPr>
          <p:nvPr>
            <p:ph type="dt" sz="half" idx="10"/>
          </p:nvPr>
        </p:nvSpPr>
        <p:spPr/>
        <p:txBody>
          <a:bodyPr/>
          <a:lstStyle/>
          <a:p>
            <a:fld id="{783D9E9C-D8D3-6448-9415-C0C506CA7261}" type="datetime1">
              <a:rPr lang="en-US" smtClean="0"/>
              <a:pPr/>
              <a:t>6/20/2011</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School CS61c</a:t>
            </a:r>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5</a:t>
            </a:fld>
            <a:endParaRPr lang="en-US"/>
          </a:p>
        </p:txBody>
      </p:sp>
      <p:pic>
        <p:nvPicPr>
          <p:cNvPr id="31746" name="Picture 2"/>
          <p:cNvPicPr>
            <a:picLocks noChangeAspect="1" noChangeArrowheads="1"/>
          </p:cNvPicPr>
          <p:nvPr/>
        </p:nvPicPr>
        <p:blipFill>
          <a:blip r:embed="rId2"/>
          <a:srcRect/>
          <a:stretch>
            <a:fillRect/>
          </a:stretch>
        </p:blipFill>
        <p:spPr bwMode="auto">
          <a:xfrm>
            <a:off x="1254573" y="1309203"/>
            <a:ext cx="6657232" cy="4994042"/>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dirty="0" smtClean="0"/>
              <a:t>Spring 2011 -- Lecture #1</a:t>
            </a:r>
            <a:endParaRPr lang="en-US" dirty="0"/>
          </a:p>
        </p:txBody>
      </p:sp>
      <p:sp>
        <p:nvSpPr>
          <p:cNvPr id="6" name="Date Placeholder 5"/>
          <p:cNvSpPr>
            <a:spLocks noGrp="1"/>
          </p:cNvSpPr>
          <p:nvPr>
            <p:ph type="dt" sz="half" idx="10"/>
          </p:nvPr>
        </p:nvSpPr>
        <p:spPr/>
        <p:txBody>
          <a:bodyPr/>
          <a:lstStyle/>
          <a:p>
            <a:fld id="{0A7D3C8B-85E8-B840-900D-899DE8C0B677}" type="datetime1">
              <a:rPr lang="en-US" smtClean="0"/>
              <a:pPr/>
              <a:t>6/20/2011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School CS61c</a:t>
            </a:r>
            <a:endParaRPr lang="en-US" dirty="0"/>
          </a:p>
        </p:txBody>
      </p:sp>
      <p:sp>
        <p:nvSpPr>
          <p:cNvPr id="3" name="Slide Number Placeholder 2"/>
          <p:cNvSpPr>
            <a:spLocks noGrp="1"/>
          </p:cNvSpPr>
          <p:nvPr>
            <p:ph type="sldNum" sz="quarter" idx="12"/>
          </p:nvPr>
        </p:nvSpPr>
        <p:spPr/>
        <p:txBody>
          <a:bodyPr/>
          <a:lstStyle/>
          <a:p>
            <a:fld id="{F4BA2A7E-5181-A840-825F-018EFA86BC7E}" type="slidenum">
              <a:rPr lang="en-US" smtClean="0"/>
              <a:pPr/>
              <a:t>6</a:t>
            </a:fld>
            <a:endParaRPr lang="en-US"/>
          </a:p>
        </p:txBody>
      </p:sp>
      <p:pic>
        <p:nvPicPr>
          <p:cNvPr id="29701" name="Picture 5"/>
          <p:cNvPicPr>
            <a:picLocks noChangeAspect="1" noChangeArrowheads="1"/>
          </p:cNvPicPr>
          <p:nvPr/>
        </p:nvPicPr>
        <p:blipFill>
          <a:blip r:embed="rId2"/>
          <a:srcRect/>
          <a:stretch>
            <a:fillRect/>
          </a:stretch>
        </p:blipFill>
        <p:spPr bwMode="auto">
          <a:xfrm>
            <a:off x="90716" y="2577576"/>
            <a:ext cx="4357016" cy="3020204"/>
          </a:xfrm>
          <a:prstGeom prst="rect">
            <a:avLst/>
          </a:prstGeom>
          <a:noFill/>
          <a:ln w="9525">
            <a:noFill/>
            <a:miter lim="800000"/>
            <a:headEnd/>
            <a:tailEnd/>
          </a:ln>
          <a:effectLst/>
        </p:spPr>
      </p:pic>
      <p:pic>
        <p:nvPicPr>
          <p:cNvPr id="29702" name="Picture 6"/>
          <p:cNvPicPr>
            <a:picLocks noChangeAspect="1" noChangeArrowheads="1"/>
          </p:cNvPicPr>
          <p:nvPr/>
        </p:nvPicPr>
        <p:blipFill>
          <a:blip r:embed="rId3"/>
          <a:srcRect/>
          <a:stretch>
            <a:fillRect/>
          </a:stretch>
        </p:blipFill>
        <p:spPr bwMode="auto">
          <a:xfrm>
            <a:off x="4571212" y="1271337"/>
            <a:ext cx="4449308" cy="5190859"/>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r>
              <a:rPr lang="en-US" smtClean="0"/>
              <a:t>Spring 2011 -- Lecture #1</a:t>
            </a:r>
            <a:endParaRPr lang="en-US"/>
          </a:p>
        </p:txBody>
      </p:sp>
      <p:sp>
        <p:nvSpPr>
          <p:cNvPr id="7" name="Date Placeholder 6"/>
          <p:cNvSpPr>
            <a:spLocks noGrp="1"/>
          </p:cNvSpPr>
          <p:nvPr>
            <p:ph type="dt" sz="half" idx="10"/>
          </p:nvPr>
        </p:nvSpPr>
        <p:spPr/>
        <p:txBody>
          <a:bodyPr/>
          <a:lstStyle/>
          <a:p>
            <a:fld id="{25E02EEC-AF44-9F40-A3AD-514541BDDE47}" type="datetime1">
              <a:rPr lang="en-US" smtClean="0"/>
              <a:pPr/>
              <a:t>6/20/2011</a:t>
            </a:fld>
            <a:endParaRPr lang="en-US"/>
          </a:p>
        </p:txBody>
      </p:sp>
      <p:sp>
        <p:nvSpPr>
          <p:cNvPr id="8" name="TextBox 7"/>
          <p:cNvSpPr txBox="1"/>
          <p:nvPr/>
        </p:nvSpPr>
        <p:spPr>
          <a:xfrm>
            <a:off x="0" y="0"/>
            <a:ext cx="2065867" cy="1569660"/>
          </a:xfrm>
          <a:prstGeom prst="rect">
            <a:avLst/>
          </a:prstGeom>
          <a:noFill/>
        </p:spPr>
        <p:txBody>
          <a:bodyPr wrap="square" rtlCol="0">
            <a:spAutoFit/>
          </a:bodyPr>
          <a:lstStyle/>
          <a:p>
            <a:r>
              <a:rPr lang="en-US" sz="3200" dirty="0" smtClean="0"/>
              <a:t>Personal Mobile Devices</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344465" y="-251250"/>
            <a:ext cx="8793132" cy="715747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F4BA2A7E-5181-A840-825F-018EFA86BC7E}" type="slidenum">
              <a:rPr lang="en-US" smtClean="0"/>
              <a:pPr/>
              <a:t>7</a:t>
            </a:fld>
            <a:endParaRPr lang="en-US"/>
          </a:p>
        </p:txBody>
      </p:sp>
      <p:sp>
        <p:nvSpPr>
          <p:cNvPr id="9" name="Footer Placeholder 8"/>
          <p:cNvSpPr>
            <a:spLocks noGrp="1"/>
          </p:cNvSpPr>
          <p:nvPr>
            <p:ph type="ftr" sz="quarter" idx="11"/>
          </p:nvPr>
        </p:nvSpPr>
        <p:spPr/>
        <p:txBody>
          <a:bodyPr/>
          <a:lstStyle/>
          <a:p>
            <a:r>
              <a:rPr lang="en-US" smtClean="0"/>
              <a:t>Spring 2011 -- Lecture #1</a:t>
            </a:r>
            <a:endParaRPr lang="en-US"/>
          </a:p>
        </p:txBody>
      </p:sp>
      <p:sp>
        <p:nvSpPr>
          <p:cNvPr id="10" name="Date Placeholder 9"/>
          <p:cNvSpPr>
            <a:spLocks noGrp="1"/>
          </p:cNvSpPr>
          <p:nvPr>
            <p:ph type="dt" sz="half" idx="10"/>
          </p:nvPr>
        </p:nvSpPr>
        <p:spPr/>
        <p:txBody>
          <a:bodyPr/>
          <a:lstStyle/>
          <a:p>
            <a:fld id="{3CB331DB-2B42-D340-9AED-4AC36400579F}" type="datetime1">
              <a:rPr lang="en-US" smtClean="0"/>
              <a:pPr/>
              <a:t>6/20/2011</a:t>
            </a:fld>
            <a:endParaRPr lang="en-US"/>
          </a:p>
        </p:txBody>
      </p:sp>
      <p:pic>
        <p:nvPicPr>
          <p:cNvPr id="22531" name="Picture 3"/>
          <p:cNvPicPr>
            <a:picLocks noChangeAspect="1" noChangeArrowheads="1"/>
          </p:cNvPicPr>
          <p:nvPr/>
        </p:nvPicPr>
        <p:blipFill>
          <a:blip r:embed="rId3"/>
          <a:srcRect t="25833" b="26878"/>
          <a:stretch>
            <a:fillRect/>
          </a:stretch>
        </p:blipFill>
        <p:spPr bwMode="auto">
          <a:xfrm>
            <a:off x="262468" y="1693333"/>
            <a:ext cx="8496375" cy="3014134"/>
          </a:xfrm>
          <a:prstGeom prst="rect">
            <a:avLst/>
          </a:prstGeom>
          <a:noFill/>
          <a:ln w="9525">
            <a:noFill/>
            <a:miter lim="800000"/>
            <a:headEnd/>
            <a:tailEnd/>
          </a:ln>
          <a:effectLst/>
        </p:spPr>
      </p:pic>
      <p:sp>
        <p:nvSpPr>
          <p:cNvPr id="7" name="TextBox 6"/>
          <p:cNvSpPr txBox="1"/>
          <p:nvPr/>
        </p:nvSpPr>
        <p:spPr>
          <a:xfrm>
            <a:off x="0" y="0"/>
            <a:ext cx="2086228" cy="1569660"/>
          </a:xfrm>
          <a:prstGeom prst="rect">
            <a:avLst/>
          </a:prstGeom>
          <a:noFill/>
        </p:spPr>
        <p:txBody>
          <a:bodyPr wrap="none" rtlCol="0">
            <a:spAutoFit/>
          </a:bodyPr>
          <a:lstStyle/>
          <a:p>
            <a:r>
              <a:rPr lang="en-US" sz="3200" dirty="0" smtClean="0"/>
              <a:t>Warehouse</a:t>
            </a:r>
          </a:p>
          <a:p>
            <a:r>
              <a:rPr lang="en-US" sz="3200" dirty="0" smtClean="0"/>
              <a:t>Scale </a:t>
            </a:r>
          </a:p>
          <a:p>
            <a:r>
              <a:rPr lang="en-US" sz="3200" dirty="0" smtClean="0"/>
              <a:t>Computer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p:txBody>
          <a:bodyPr/>
          <a:lstStyle/>
          <a:p>
            <a:r>
              <a:rPr lang="en-US" dirty="0" smtClean="0"/>
              <a:t>Old-School Machine Structures</a:t>
            </a:r>
            <a:endParaRPr lang="en-US" dirty="0"/>
          </a:p>
        </p:txBody>
      </p:sp>
      <p:grpSp>
        <p:nvGrpSpPr>
          <p:cNvPr id="2" name="Group 42"/>
          <p:cNvGrpSpPr/>
          <p:nvPr/>
        </p:nvGrpSpPr>
        <p:grpSpPr>
          <a:xfrm>
            <a:off x="30998" y="1908610"/>
            <a:ext cx="9042679" cy="3766055"/>
            <a:chOff x="495300" y="2171952"/>
            <a:chExt cx="8305800" cy="3459163"/>
          </a:xfrm>
        </p:grpSpPr>
        <p:sp>
          <p:nvSpPr>
            <p:cNvPr id="26663" name="Oval 3" descr="5%"/>
            <p:cNvSpPr>
              <a:spLocks noChangeArrowheads="1"/>
            </p:cNvSpPr>
            <p:nvPr/>
          </p:nvSpPr>
          <p:spPr bwMode="auto">
            <a:xfrm>
              <a:off x="495300" y="2753734"/>
              <a:ext cx="8305800" cy="2035427"/>
            </a:xfrm>
            <a:prstGeom prst="ellipse">
              <a:avLst/>
            </a:prstGeom>
            <a:pattFill prst="pct5">
              <a:fgClr>
                <a:schemeClr val="hlink"/>
              </a:fgClr>
              <a:bgClr>
                <a:srgbClr val="FFFFFF"/>
              </a:bgClr>
            </a:pattFill>
            <a:ln w="28575">
              <a:solidFill>
                <a:schemeClr val="accent2"/>
              </a:solidFill>
              <a:round/>
              <a:headEnd/>
              <a:tailEnd/>
            </a:ln>
          </p:spPr>
          <p:txBody>
            <a:bodyPr wrap="none" anchor="ctr">
              <a:prstTxWarp prst="textNoShape">
                <a:avLst/>
              </a:prstTxWarp>
            </a:bodyPr>
            <a:lstStyle/>
            <a:p>
              <a:endParaRPr lang="en-US"/>
            </a:p>
          </p:txBody>
        </p:sp>
        <p:sp>
          <p:nvSpPr>
            <p:cNvPr id="26664" name="Text Box 4"/>
            <p:cNvSpPr txBox="1">
              <a:spLocks noChangeArrowheads="1"/>
            </p:cNvSpPr>
            <p:nvPr/>
          </p:nvSpPr>
          <p:spPr bwMode="auto">
            <a:xfrm>
              <a:off x="7277100" y="2472054"/>
              <a:ext cx="1524000" cy="537123"/>
            </a:xfrm>
            <a:prstGeom prst="rect">
              <a:avLst/>
            </a:prstGeom>
            <a:noFill/>
            <a:ln w="12700">
              <a:noFill/>
              <a:miter lim="800000"/>
              <a:headEnd/>
              <a:tailEnd/>
            </a:ln>
          </p:spPr>
          <p:txBody>
            <a:bodyPr wrap="square">
              <a:prstTxWarp prst="textNoShape">
                <a:avLst/>
              </a:prstTxWarp>
              <a:spAutoFit/>
            </a:bodyPr>
            <a:lstStyle/>
            <a:p>
              <a:pPr algn="l"/>
              <a:r>
                <a:rPr lang="en-US" sz="3200" b="1" dirty="0" smtClean="0">
                  <a:solidFill>
                    <a:srgbClr val="FF0000"/>
                  </a:solidFill>
                </a:rPr>
                <a:t>CS61c</a:t>
              </a:r>
              <a:endParaRPr lang="en-US" sz="3200" dirty="0">
                <a:solidFill>
                  <a:srgbClr val="FF0000"/>
                </a:solidFill>
              </a:endParaRPr>
            </a:p>
          </p:txBody>
        </p:sp>
        <p:sp>
          <p:nvSpPr>
            <p:cNvPr id="26629" name="Rectangle 7"/>
            <p:cNvSpPr>
              <a:spLocks noChangeArrowheads="1"/>
            </p:cNvSpPr>
            <p:nvPr/>
          </p:nvSpPr>
          <p:spPr bwMode="auto">
            <a:xfrm>
              <a:off x="4914900" y="3848352"/>
              <a:ext cx="12827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I/O system</a:t>
              </a:r>
            </a:p>
          </p:txBody>
        </p:sp>
        <p:sp>
          <p:nvSpPr>
            <p:cNvPr id="26630" name="Rectangle 8"/>
            <p:cNvSpPr>
              <a:spLocks noChangeArrowheads="1"/>
            </p:cNvSpPr>
            <p:nvPr/>
          </p:nvSpPr>
          <p:spPr bwMode="auto">
            <a:xfrm>
              <a:off x="3251200" y="5265990"/>
              <a:ext cx="25400" cy="279400"/>
            </a:xfrm>
            <a:prstGeom prst="rect">
              <a:avLst/>
            </a:prstGeom>
            <a:noFill/>
            <a:ln w="76200">
              <a:noFill/>
              <a:miter lim="800000"/>
              <a:headEnd/>
              <a:tailEnd/>
            </a:ln>
          </p:spPr>
          <p:txBody>
            <a:bodyPr wrap="none" anchor="ctr">
              <a:prstTxWarp prst="textNoShape">
                <a:avLst/>
              </a:prstTxWarp>
            </a:bodyPr>
            <a:lstStyle/>
            <a:p>
              <a:endParaRPr lang="en-US"/>
            </a:p>
          </p:txBody>
        </p:sp>
        <p:sp>
          <p:nvSpPr>
            <p:cNvPr id="26631" name="Rectangle 9"/>
            <p:cNvSpPr>
              <a:spLocks noChangeArrowheads="1"/>
            </p:cNvSpPr>
            <p:nvPr/>
          </p:nvSpPr>
          <p:spPr bwMode="auto">
            <a:xfrm>
              <a:off x="2705100" y="3848352"/>
              <a:ext cx="1244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Processor</a:t>
              </a:r>
            </a:p>
          </p:txBody>
        </p:sp>
        <p:sp>
          <p:nvSpPr>
            <p:cNvPr id="26632" name="Rectangle 10"/>
            <p:cNvSpPr>
              <a:spLocks noChangeArrowheads="1"/>
            </p:cNvSpPr>
            <p:nvPr/>
          </p:nvSpPr>
          <p:spPr bwMode="auto">
            <a:xfrm>
              <a:off x="2628900" y="3842002"/>
              <a:ext cx="3810000" cy="3810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3" name="Line 11"/>
            <p:cNvSpPr>
              <a:spLocks noChangeShapeType="1"/>
            </p:cNvSpPr>
            <p:nvPr/>
          </p:nvSpPr>
          <p:spPr bwMode="auto">
            <a:xfrm>
              <a:off x="4914900" y="3848352"/>
              <a:ext cx="0" cy="371475"/>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4" name="Rectangle 12"/>
            <p:cNvSpPr>
              <a:spLocks noChangeArrowheads="1"/>
            </p:cNvSpPr>
            <p:nvPr/>
          </p:nvSpPr>
          <p:spPr bwMode="auto">
            <a:xfrm>
              <a:off x="3086100" y="2933952"/>
              <a:ext cx="1117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Compiler</a:t>
              </a:r>
            </a:p>
          </p:txBody>
        </p:sp>
        <p:sp>
          <p:nvSpPr>
            <p:cNvPr id="26635" name="Rectangle 13"/>
            <p:cNvSpPr>
              <a:spLocks noChangeArrowheads="1"/>
            </p:cNvSpPr>
            <p:nvPr/>
          </p:nvSpPr>
          <p:spPr bwMode="auto">
            <a:xfrm>
              <a:off x="3086100" y="3314952"/>
              <a:ext cx="12954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6" name="Rectangle 14"/>
            <p:cNvSpPr>
              <a:spLocks noChangeArrowheads="1"/>
            </p:cNvSpPr>
            <p:nvPr/>
          </p:nvSpPr>
          <p:spPr bwMode="auto">
            <a:xfrm>
              <a:off x="4610100" y="2629152"/>
              <a:ext cx="12065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Operating</a:t>
              </a:r>
            </a:p>
          </p:txBody>
        </p:sp>
        <p:sp>
          <p:nvSpPr>
            <p:cNvPr id="26637" name="Rectangle 15"/>
            <p:cNvSpPr>
              <a:spLocks noChangeArrowheads="1"/>
            </p:cNvSpPr>
            <p:nvPr/>
          </p:nvSpPr>
          <p:spPr bwMode="auto">
            <a:xfrm>
              <a:off x="4622800" y="2933952"/>
              <a:ext cx="1270000" cy="565299"/>
            </a:xfrm>
            <a:prstGeom prst="rect">
              <a:avLst/>
            </a:prstGeom>
            <a:noFill/>
            <a:ln w="12700">
              <a:noFill/>
              <a:miter lim="800000"/>
              <a:headEnd/>
              <a:tailEnd/>
            </a:ln>
          </p:spPr>
          <p:txBody>
            <a:bodyPr wrap="square" lIns="63500" tIns="25400" rIns="63500" bIns="25400">
              <a:prstTxWarp prst="textNoShape">
                <a:avLst/>
              </a:prstTxWarp>
              <a:spAutoFit/>
            </a:bodyPr>
            <a:lstStyle/>
            <a:p>
              <a:pPr>
                <a:lnSpc>
                  <a:spcPct val="102000"/>
                </a:lnSpc>
              </a:pPr>
              <a:r>
                <a:rPr lang="en-US" sz="1800" b="1">
                  <a:solidFill>
                    <a:schemeClr val="tx1"/>
                  </a:solidFill>
                </a:rPr>
                <a:t>System</a:t>
              </a:r>
            </a:p>
            <a:p>
              <a:pPr>
                <a:lnSpc>
                  <a:spcPct val="102000"/>
                </a:lnSpc>
              </a:pPr>
              <a:r>
                <a:rPr lang="en-US" sz="1800" b="1">
                  <a:solidFill>
                    <a:schemeClr val="tx1"/>
                  </a:solidFill>
                </a:rPr>
                <a:t>(Mac OSX)</a:t>
              </a:r>
            </a:p>
          </p:txBody>
        </p:sp>
        <p:sp>
          <p:nvSpPr>
            <p:cNvPr id="26638" name="Line 16"/>
            <p:cNvSpPr>
              <a:spLocks noChangeShapeType="1"/>
            </p:cNvSpPr>
            <p:nvPr/>
          </p:nvSpPr>
          <p:spPr bwMode="auto">
            <a:xfrm flipV="1">
              <a:off x="3848100" y="2629152"/>
              <a:ext cx="0" cy="3556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9" name="Line 17"/>
            <p:cNvSpPr>
              <a:spLocks noChangeShapeType="1"/>
            </p:cNvSpPr>
            <p:nvPr/>
          </p:nvSpPr>
          <p:spPr bwMode="auto">
            <a:xfrm>
              <a:off x="3854450" y="2629152"/>
              <a:ext cx="22034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0" name="Line 18"/>
            <p:cNvSpPr>
              <a:spLocks noChangeShapeType="1"/>
            </p:cNvSpPr>
            <p:nvPr/>
          </p:nvSpPr>
          <p:spPr bwMode="auto">
            <a:xfrm>
              <a:off x="6057900" y="2629152"/>
              <a:ext cx="0" cy="10541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1" name="Rectangle 19"/>
            <p:cNvSpPr>
              <a:spLocks noChangeArrowheads="1"/>
            </p:cNvSpPr>
            <p:nvPr/>
          </p:nvSpPr>
          <p:spPr bwMode="auto">
            <a:xfrm>
              <a:off x="3009900" y="2273552"/>
              <a:ext cx="28702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Application (ex: browser)</a:t>
              </a:r>
            </a:p>
          </p:txBody>
        </p:sp>
        <p:sp>
          <p:nvSpPr>
            <p:cNvPr id="26642" name="Line 20"/>
            <p:cNvSpPr>
              <a:spLocks noChangeShapeType="1"/>
            </p:cNvSpPr>
            <p:nvPr/>
          </p:nvSpPr>
          <p:spPr bwMode="auto">
            <a:xfrm flipV="1">
              <a:off x="2781300" y="2171952"/>
              <a:ext cx="0" cy="14478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3" name="Line 21"/>
            <p:cNvSpPr>
              <a:spLocks noChangeShapeType="1"/>
            </p:cNvSpPr>
            <p:nvPr/>
          </p:nvSpPr>
          <p:spPr bwMode="auto">
            <a:xfrm>
              <a:off x="5905500" y="2178302"/>
              <a:ext cx="0" cy="4445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4" name="Rectangle 22"/>
            <p:cNvSpPr>
              <a:spLocks noChangeArrowheads="1"/>
            </p:cNvSpPr>
            <p:nvPr/>
          </p:nvSpPr>
          <p:spPr bwMode="auto">
            <a:xfrm>
              <a:off x="3540125" y="4669090"/>
              <a:ext cx="16510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Digital Design</a:t>
              </a:r>
            </a:p>
          </p:txBody>
        </p:sp>
        <p:sp>
          <p:nvSpPr>
            <p:cNvPr id="26645" name="Rectangle 23"/>
            <p:cNvSpPr>
              <a:spLocks noChangeArrowheads="1"/>
            </p:cNvSpPr>
            <p:nvPr/>
          </p:nvSpPr>
          <p:spPr bwMode="auto">
            <a:xfrm>
              <a:off x="3076575" y="4672265"/>
              <a:ext cx="2654300" cy="3429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6" name="Rectangle 24"/>
            <p:cNvSpPr>
              <a:spLocks noChangeArrowheads="1"/>
            </p:cNvSpPr>
            <p:nvPr/>
          </p:nvSpPr>
          <p:spPr bwMode="auto">
            <a:xfrm>
              <a:off x="3527425" y="4996115"/>
              <a:ext cx="16764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Circuit Design</a:t>
              </a:r>
            </a:p>
          </p:txBody>
        </p:sp>
        <p:sp>
          <p:nvSpPr>
            <p:cNvPr id="26647" name="Rectangle 25"/>
            <p:cNvSpPr>
              <a:spLocks noChangeArrowheads="1"/>
            </p:cNvSpPr>
            <p:nvPr/>
          </p:nvSpPr>
          <p:spPr bwMode="auto">
            <a:xfrm>
              <a:off x="3248025" y="5021515"/>
              <a:ext cx="2247900" cy="3048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8" name="Rectangle 26" descr="50%"/>
            <p:cNvSpPr>
              <a:spLocks noChangeArrowheads="1"/>
            </p:cNvSpPr>
            <p:nvPr/>
          </p:nvSpPr>
          <p:spPr bwMode="auto">
            <a:xfrm>
              <a:off x="1181100" y="3619752"/>
              <a:ext cx="5670550" cy="225425"/>
            </a:xfrm>
            <a:prstGeom prst="rect">
              <a:avLst/>
            </a:prstGeom>
            <a:pattFill prst="pct50">
              <a:fgClr>
                <a:schemeClr val="accent1"/>
              </a:fgClr>
              <a:bgClr>
                <a:schemeClr val="bg1"/>
              </a:bgClr>
            </a:pattFill>
            <a:ln w="12700">
              <a:solidFill>
                <a:schemeClr val="tx1"/>
              </a:solidFill>
              <a:miter lim="800000"/>
              <a:headEnd/>
              <a:tailEnd/>
            </a:ln>
          </p:spPr>
          <p:txBody>
            <a:bodyPr wrap="none" anchor="ctr">
              <a:prstTxWarp prst="textNoShape">
                <a:avLst/>
              </a:prstTxWarp>
            </a:bodyPr>
            <a:lstStyle/>
            <a:p>
              <a:endParaRPr lang="en-US"/>
            </a:p>
          </p:txBody>
        </p:sp>
        <p:sp>
          <p:nvSpPr>
            <p:cNvPr id="26649" name="Rectangle 27"/>
            <p:cNvSpPr>
              <a:spLocks noChangeArrowheads="1"/>
            </p:cNvSpPr>
            <p:nvPr/>
          </p:nvSpPr>
          <p:spPr bwMode="auto">
            <a:xfrm>
              <a:off x="6845300" y="3619752"/>
              <a:ext cx="1727200" cy="486002"/>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85000"/>
                </a:lnSpc>
              </a:pPr>
              <a:r>
                <a:rPr lang="en-US" sz="1800" b="1">
                  <a:solidFill>
                    <a:schemeClr val="tx1"/>
                  </a:solidFill>
                </a:rPr>
                <a:t>Instruction Set</a:t>
              </a:r>
            </a:p>
            <a:p>
              <a:pPr algn="l">
                <a:lnSpc>
                  <a:spcPct val="85000"/>
                </a:lnSpc>
              </a:pPr>
              <a:r>
                <a:rPr lang="en-US" sz="1800" b="1">
                  <a:solidFill>
                    <a:schemeClr val="tx1"/>
                  </a:solidFill>
                </a:rPr>
                <a:t> Architecture</a:t>
              </a:r>
            </a:p>
          </p:txBody>
        </p:sp>
        <p:sp>
          <p:nvSpPr>
            <p:cNvPr id="26650" name="Line 28"/>
            <p:cNvSpPr>
              <a:spLocks noChangeShapeType="1"/>
            </p:cNvSpPr>
            <p:nvPr/>
          </p:nvSpPr>
          <p:spPr bwMode="auto">
            <a:xfrm>
              <a:off x="2787650" y="2171952"/>
              <a:ext cx="31178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1" name="Rectangle 29"/>
            <p:cNvSpPr>
              <a:spLocks noChangeArrowheads="1"/>
            </p:cNvSpPr>
            <p:nvPr/>
          </p:nvSpPr>
          <p:spPr bwMode="auto">
            <a:xfrm>
              <a:off x="3224213" y="4273802"/>
              <a:ext cx="2327275" cy="336880"/>
            </a:xfrm>
            <a:prstGeom prst="rect">
              <a:avLst/>
            </a:prstGeom>
            <a:noFill/>
            <a:ln w="12700">
              <a:noFill/>
              <a:miter lim="800000"/>
              <a:headEnd/>
              <a:tailEnd/>
            </a:ln>
          </p:spPr>
          <p:txBody>
            <a:bodyPr wrap="square" lIns="90487" tIns="44450" rIns="90487" bIns="44450">
              <a:prstTxWarp prst="textNoShape">
                <a:avLst/>
              </a:prstTxWarp>
              <a:spAutoFit/>
            </a:bodyPr>
            <a:lstStyle/>
            <a:p>
              <a:pPr algn="l"/>
              <a:r>
                <a:rPr lang="en-US" sz="1800" b="1">
                  <a:solidFill>
                    <a:schemeClr val="tx1"/>
                  </a:solidFill>
                </a:rPr>
                <a:t>Datapath &amp; Control </a:t>
              </a:r>
            </a:p>
          </p:txBody>
        </p:sp>
        <p:sp>
          <p:nvSpPr>
            <p:cNvPr id="26652" name="Rectangle 30"/>
            <p:cNvSpPr>
              <a:spLocks noChangeArrowheads="1"/>
            </p:cNvSpPr>
            <p:nvPr/>
          </p:nvSpPr>
          <p:spPr bwMode="auto">
            <a:xfrm>
              <a:off x="2940050" y="4226177"/>
              <a:ext cx="2882900" cy="4445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3" name="Rectangle 31"/>
            <p:cNvSpPr>
              <a:spLocks noChangeArrowheads="1"/>
            </p:cNvSpPr>
            <p:nvPr/>
          </p:nvSpPr>
          <p:spPr bwMode="auto">
            <a:xfrm>
              <a:off x="3695700" y="5297740"/>
              <a:ext cx="1295400" cy="308610"/>
            </a:xfrm>
            <a:prstGeom prst="rect">
              <a:avLst/>
            </a:prstGeom>
            <a:noFill/>
            <a:ln w="12700">
              <a:noFill/>
              <a:miter lim="800000"/>
              <a:headEnd/>
              <a:tailEnd/>
            </a:ln>
          </p:spPr>
          <p:txBody>
            <a:bodyPr wrap="square" lIns="90487" tIns="44450" rIns="90487" bIns="44450">
              <a:prstTxWarp prst="textNoShape">
                <a:avLst/>
              </a:prstTxWarp>
              <a:spAutoFit/>
            </a:bodyPr>
            <a:lstStyle/>
            <a:p>
              <a:r>
                <a:rPr lang="en-US" sz="1600" b="1">
                  <a:solidFill>
                    <a:schemeClr val="tx1"/>
                  </a:solidFill>
                </a:rPr>
                <a:t>transistors</a:t>
              </a:r>
            </a:p>
          </p:txBody>
        </p:sp>
        <p:sp>
          <p:nvSpPr>
            <p:cNvPr id="26654" name="Rectangle 32"/>
            <p:cNvSpPr>
              <a:spLocks noChangeArrowheads="1"/>
            </p:cNvSpPr>
            <p:nvPr/>
          </p:nvSpPr>
          <p:spPr bwMode="auto">
            <a:xfrm>
              <a:off x="3330575" y="5332665"/>
              <a:ext cx="2044700" cy="29845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5" name="Line 33"/>
            <p:cNvSpPr>
              <a:spLocks noChangeShapeType="1"/>
            </p:cNvSpPr>
            <p:nvPr/>
          </p:nvSpPr>
          <p:spPr bwMode="auto">
            <a:xfrm>
              <a:off x="3924300" y="3848352"/>
              <a:ext cx="0" cy="3810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6" name="Rectangle 34"/>
            <p:cNvSpPr>
              <a:spLocks noChangeArrowheads="1"/>
            </p:cNvSpPr>
            <p:nvPr/>
          </p:nvSpPr>
          <p:spPr bwMode="auto">
            <a:xfrm>
              <a:off x="3911600" y="3848352"/>
              <a:ext cx="10033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Memory</a:t>
              </a:r>
            </a:p>
          </p:txBody>
        </p:sp>
        <p:sp>
          <p:nvSpPr>
            <p:cNvPr id="26657" name="Text Box 35"/>
            <p:cNvSpPr txBox="1">
              <a:spLocks noChangeArrowheads="1"/>
            </p:cNvSpPr>
            <p:nvPr/>
          </p:nvSpPr>
          <p:spPr bwMode="auto">
            <a:xfrm>
              <a:off x="1104900" y="3772152"/>
              <a:ext cx="1341438" cy="367505"/>
            </a:xfrm>
            <a:prstGeom prst="rect">
              <a:avLst/>
            </a:prstGeom>
            <a:noFill/>
            <a:ln w="12700">
              <a:noFill/>
              <a:miter lim="800000"/>
              <a:headEnd/>
              <a:tailEnd/>
            </a:ln>
          </p:spPr>
          <p:txBody>
            <a:bodyPr wrap="square">
              <a:prstTxWarp prst="textNoShape">
                <a:avLst/>
              </a:prstTxWarp>
              <a:spAutoFit/>
            </a:bodyPr>
            <a:lstStyle/>
            <a:p>
              <a:pPr algn="l"/>
              <a:r>
                <a:rPr lang="en-US" sz="2000" b="1"/>
                <a:t>Hardware</a:t>
              </a:r>
            </a:p>
          </p:txBody>
        </p:sp>
        <p:sp>
          <p:nvSpPr>
            <p:cNvPr id="26658" name="Text Box 36"/>
            <p:cNvSpPr txBox="1">
              <a:spLocks noChangeArrowheads="1"/>
            </p:cNvSpPr>
            <p:nvPr/>
          </p:nvSpPr>
          <p:spPr bwMode="auto">
            <a:xfrm>
              <a:off x="1104900" y="3238752"/>
              <a:ext cx="1257300" cy="367505"/>
            </a:xfrm>
            <a:prstGeom prst="rect">
              <a:avLst/>
            </a:prstGeom>
            <a:noFill/>
            <a:ln w="12700">
              <a:noFill/>
              <a:miter lim="800000"/>
              <a:headEnd/>
              <a:tailEnd/>
            </a:ln>
          </p:spPr>
          <p:txBody>
            <a:bodyPr wrap="square">
              <a:prstTxWarp prst="textNoShape">
                <a:avLst/>
              </a:prstTxWarp>
              <a:spAutoFit/>
            </a:bodyPr>
            <a:lstStyle/>
            <a:p>
              <a:pPr algn="l"/>
              <a:r>
                <a:rPr lang="en-US" sz="2000" b="1"/>
                <a:t>Software</a:t>
              </a:r>
            </a:p>
          </p:txBody>
        </p:sp>
        <p:sp>
          <p:nvSpPr>
            <p:cNvPr id="26659" name="Line 37"/>
            <p:cNvSpPr>
              <a:spLocks noChangeShapeType="1"/>
            </p:cNvSpPr>
            <p:nvPr/>
          </p:nvSpPr>
          <p:spPr bwMode="auto">
            <a:xfrm flipV="1">
              <a:off x="2476500" y="2629152"/>
              <a:ext cx="0" cy="990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0" name="Line 38"/>
            <p:cNvSpPr>
              <a:spLocks noChangeShapeType="1"/>
            </p:cNvSpPr>
            <p:nvPr/>
          </p:nvSpPr>
          <p:spPr bwMode="auto">
            <a:xfrm>
              <a:off x="2476500" y="384359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1" name="Rectangle 39"/>
            <p:cNvSpPr>
              <a:spLocks noChangeArrowheads="1"/>
            </p:cNvSpPr>
            <p:nvPr/>
          </p:nvSpPr>
          <p:spPr bwMode="auto">
            <a:xfrm>
              <a:off x="3098800" y="2984752"/>
              <a:ext cx="11430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62" name="Rectangle 40"/>
            <p:cNvSpPr>
              <a:spLocks noChangeArrowheads="1"/>
            </p:cNvSpPr>
            <p:nvPr/>
          </p:nvSpPr>
          <p:spPr bwMode="auto">
            <a:xfrm>
              <a:off x="3086100" y="3314952"/>
              <a:ext cx="1371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Assembler</a:t>
              </a:r>
            </a:p>
          </p:txBody>
        </p:sp>
      </p:grpSp>
      <p:sp>
        <p:nvSpPr>
          <p:cNvPr id="44" name="Date Placeholder 43"/>
          <p:cNvSpPr>
            <a:spLocks noGrp="1"/>
          </p:cNvSpPr>
          <p:nvPr>
            <p:ph type="dt" sz="half" idx="10"/>
          </p:nvPr>
        </p:nvSpPr>
        <p:spPr/>
        <p:txBody>
          <a:bodyPr/>
          <a:lstStyle/>
          <a:p>
            <a:fld id="{CEADC59B-623E-1649-A71B-10B7B11ACD48}" type="datetime1">
              <a:rPr lang="en-US" smtClean="0"/>
              <a:pPr/>
              <a:t>6/20/2011</a:t>
            </a:fld>
            <a:endParaRPr lang="en-US"/>
          </a:p>
        </p:txBody>
      </p:sp>
      <p:sp>
        <p:nvSpPr>
          <p:cNvPr id="45" name="Slide Number Placeholder 44"/>
          <p:cNvSpPr>
            <a:spLocks noGrp="1"/>
          </p:cNvSpPr>
          <p:nvPr>
            <p:ph type="sldNum" sz="quarter" idx="12"/>
          </p:nvPr>
        </p:nvSpPr>
        <p:spPr/>
        <p:txBody>
          <a:bodyPr/>
          <a:lstStyle/>
          <a:p>
            <a:fld id="{3CC63E4C-4642-794D-A2FD-70F6B81535F5}" type="slidenum">
              <a:rPr lang="en-US" smtClean="0"/>
              <a:pPr/>
              <a:t>8</a:t>
            </a:fld>
            <a:endParaRPr lang="en-US"/>
          </a:p>
        </p:txBody>
      </p:sp>
      <p:sp>
        <p:nvSpPr>
          <p:cNvPr id="46" name="Footer Placeholder 45"/>
          <p:cNvSpPr>
            <a:spLocks noGrp="1"/>
          </p:cNvSpPr>
          <p:nvPr>
            <p:ph type="ftr" sz="quarter" idx="11"/>
          </p:nvPr>
        </p:nvSpPr>
        <p:spPr/>
        <p:txBody>
          <a:bodyPr/>
          <a:lstStyle/>
          <a:p>
            <a:r>
              <a:rPr lang="en-US" smtClean="0"/>
              <a:t>Spring 2011 -- Lecture #1</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functioning in parallel at same time</a:t>
            </a:r>
          </a:p>
        </p:txBody>
      </p:sp>
      <p:sp>
        <p:nvSpPr>
          <p:cNvPr id="44" name="Date Placeholder 43"/>
          <p:cNvSpPr>
            <a:spLocks noGrp="1"/>
          </p:cNvSpPr>
          <p:nvPr>
            <p:ph type="dt" sz="half" idx="10"/>
          </p:nvPr>
        </p:nvSpPr>
        <p:spPr/>
        <p:txBody>
          <a:bodyPr/>
          <a:lstStyle/>
          <a:p>
            <a:fld id="{9A40D199-C8E1-0646-929C-75980EC4E4F9}" type="datetime1">
              <a:rPr lang="en-US" smtClean="0"/>
              <a:pPr/>
              <a:t>6/20/2011</a:t>
            </a:fld>
            <a:endParaRPr lang="en-US"/>
          </a:p>
        </p:txBody>
      </p:sp>
      <p:sp>
        <p:nvSpPr>
          <p:cNvPr id="46" name="Footer Placeholder 45"/>
          <p:cNvSpPr>
            <a:spLocks noGrp="1"/>
          </p:cNvSpPr>
          <p:nvPr>
            <p:ph type="ftr" sz="quarter" idx="11"/>
          </p:nvPr>
        </p:nvSpPr>
        <p:spPr/>
        <p:txBody>
          <a:bodyPr/>
          <a:lstStyle/>
          <a:p>
            <a:r>
              <a:rPr lang="en-US" dirty="0" smtClean="0"/>
              <a:t>Spring 2011 -- Lecture #1</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9</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51"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12642"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56" name="Group 55"/>
          <p:cNvGrpSpPr/>
          <p:nvPr/>
        </p:nvGrpSpPr>
        <p:grpSpPr>
          <a:xfrm>
            <a:off x="3442017" y="2980266"/>
            <a:ext cx="5143176" cy="1625601"/>
            <a:chOff x="3442017" y="2980266"/>
            <a:chExt cx="5143176" cy="1625601"/>
          </a:xfrm>
        </p:grpSpPr>
        <p:grpSp>
          <p:nvGrpSpPr>
            <p:cNvPr id="54"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3"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91"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90" name="Group 89"/>
            <p:cNvGrpSpPr/>
            <p:nvPr/>
          </p:nvGrpSpPr>
          <p:grpSpPr>
            <a:xfrm>
              <a:off x="3365862" y="3454411"/>
              <a:ext cx="5625738" cy="2622539"/>
              <a:chOff x="3365862" y="3454411"/>
              <a:chExt cx="5625738" cy="2622539"/>
            </a:xfrm>
          </p:grpSpPr>
          <p:grpSp>
            <p:nvGrpSpPr>
              <p:cNvPr id="4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89" name="Group 88"/>
            <p:cNvGrpSpPr/>
            <p:nvPr/>
          </p:nvGrpSpPr>
          <p:grpSpPr>
            <a:xfrm>
              <a:off x="6108909" y="5194300"/>
              <a:ext cx="2127517" cy="361950"/>
              <a:chOff x="6108909" y="5194300"/>
              <a:chExt cx="2127517" cy="361950"/>
            </a:xfrm>
          </p:grpSpPr>
          <p:grpSp>
            <p:nvGrpSpPr>
              <p:cNvPr id="69"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0"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6"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1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5798</TotalTime>
  <Words>2281</Words>
  <Application>Microsoft Office PowerPoint</Application>
  <PresentationFormat>On-screen Show (4:3)</PresentationFormat>
  <Paragraphs>527</Paragraphs>
  <Slides>49</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Image</vt:lpstr>
      <vt:lpstr>CS 61C: Great Ideas in Computer Architecture (Machine Structures) Course Introduction, Number Representation </vt:lpstr>
      <vt:lpstr>My HW0</vt:lpstr>
      <vt:lpstr>Agenda</vt:lpstr>
      <vt:lpstr>Agenda</vt:lpstr>
      <vt:lpstr>Old School CS61c</vt:lpstr>
      <vt:lpstr>New School CS61c</vt:lpstr>
      <vt:lpstr>Slide 7</vt:lpstr>
      <vt:lpstr>Old-School Machine Structures</vt:lpstr>
      <vt:lpstr>New-School Machine Structures (It’s a bit more complicated!)</vt:lpstr>
      <vt:lpstr>6 Great Ideas in Computer Architecture</vt:lpstr>
      <vt:lpstr>Great Idea #1: Levels of Representation/Interpretation</vt:lpstr>
      <vt:lpstr>#2: Moore’s Law</vt:lpstr>
      <vt:lpstr>Great Idea #3: Principle of Locality/ Memory Hierarchy</vt:lpstr>
      <vt:lpstr>Great Idea #4: Parallelism</vt:lpstr>
      <vt:lpstr>Slide 15</vt:lpstr>
      <vt:lpstr>Slide 16</vt:lpstr>
      <vt:lpstr>Great Idea #5: Performance Measurement and Improvement</vt:lpstr>
      <vt:lpstr>Great Idea #6:  Dependability via Redundancy</vt:lpstr>
      <vt:lpstr>Great Idea #6:  Dependability via Redundancy</vt:lpstr>
      <vt:lpstr>Agenda</vt:lpstr>
      <vt:lpstr>Course Information</vt:lpstr>
      <vt:lpstr>Your Course Staff</vt:lpstr>
      <vt:lpstr>Course Organization</vt:lpstr>
      <vt:lpstr>EPA</vt:lpstr>
      <vt:lpstr>Exam Clobbering Policy</vt:lpstr>
      <vt:lpstr>Late Policy</vt:lpstr>
      <vt:lpstr>Policy on Assignments and Independent Work</vt:lpstr>
      <vt:lpstr>Comments on Summer Version</vt:lpstr>
      <vt:lpstr>Discussion Sections Moved!</vt:lpstr>
      <vt:lpstr>Other notes</vt:lpstr>
      <vt:lpstr>Slide 31</vt:lpstr>
      <vt:lpstr>Architecture of a Lecture</vt:lpstr>
      <vt:lpstr>Agenda</vt:lpstr>
      <vt:lpstr>Number Representation</vt:lpstr>
      <vt:lpstr>Decimal Numbers: Base 10</vt:lpstr>
      <vt:lpstr>Number Bases</vt:lpstr>
      <vt:lpstr>Number Bases</vt:lpstr>
      <vt:lpstr>Hexadecimal</vt:lpstr>
      <vt:lpstr>Unsigned Integers</vt:lpstr>
      <vt:lpstr>What if too big?</vt:lpstr>
      <vt:lpstr>Signed Integers</vt:lpstr>
      <vt:lpstr>Sign and Magnitude</vt:lpstr>
      <vt:lpstr>Sign and Magnitude</vt:lpstr>
      <vt:lpstr>One’s Complement</vt:lpstr>
      <vt:lpstr>One’s Complement</vt:lpstr>
      <vt:lpstr>Two’s Compliment</vt:lpstr>
      <vt:lpstr>Two’s Complement Integers</vt:lpstr>
      <vt:lpstr>Two’s Complement Summary</vt:lpstr>
      <vt:lpstr>In Conclusion…</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Michael</cp:lastModifiedBy>
  <cp:revision>85</cp:revision>
  <cp:lastPrinted>2011-01-12T00:22:52Z</cp:lastPrinted>
  <dcterms:created xsi:type="dcterms:W3CDTF">2011-01-19T13:00:46Z</dcterms:created>
  <dcterms:modified xsi:type="dcterms:W3CDTF">2011-06-20T18:01:10Z</dcterms:modified>
</cp:coreProperties>
</file>