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Default Extension="jpeg" ContentType="image/jpeg"/>
  <Override PartName="/ppt/slides/slide22.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Default Extension="pdf" ContentType="application/pdf"/>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29"/>
  </p:notesMasterIdLst>
  <p:handoutMasterIdLst>
    <p:handoutMasterId r:id="rId30"/>
  </p:handoutMasterIdLst>
  <p:sldIdLst>
    <p:sldId id="256" r:id="rId2"/>
    <p:sldId id="278" r:id="rId3"/>
    <p:sldId id="258" r:id="rId4"/>
    <p:sldId id="296" r:id="rId5"/>
    <p:sldId id="293" r:id="rId6"/>
    <p:sldId id="302" r:id="rId7"/>
    <p:sldId id="283" r:id="rId8"/>
    <p:sldId id="297" r:id="rId9"/>
    <p:sldId id="298" r:id="rId10"/>
    <p:sldId id="299" r:id="rId11"/>
    <p:sldId id="300" r:id="rId12"/>
    <p:sldId id="305" r:id="rId13"/>
    <p:sldId id="306" r:id="rId14"/>
    <p:sldId id="307" r:id="rId15"/>
    <p:sldId id="308" r:id="rId16"/>
    <p:sldId id="309" r:id="rId17"/>
    <p:sldId id="264" r:id="rId18"/>
    <p:sldId id="301" r:id="rId19"/>
    <p:sldId id="282" r:id="rId20"/>
    <p:sldId id="295" r:id="rId21"/>
    <p:sldId id="290" r:id="rId22"/>
    <p:sldId id="286" r:id="rId23"/>
    <p:sldId id="304" r:id="rId24"/>
    <p:sldId id="288" r:id="rId25"/>
    <p:sldId id="275" r:id="rId26"/>
    <p:sldId id="276" r:id="rId27"/>
    <p:sldId id="277" r:id="rId28"/>
  </p:sldIdLst>
  <p:sldSz cx="9144000" cy="6858000" type="letter"/>
  <p:notesSz cx="7023100" cy="9309100"/>
  <p:defaultTextStyle>
    <a:defPPr>
      <a:defRPr lang="en-US"/>
    </a:defPPr>
    <a:lvl1pPr algn="l" rtl="0" eaLnBrk="0" fontAlgn="base" hangingPunct="0">
      <a:spcBef>
        <a:spcPct val="0"/>
      </a:spcBef>
      <a:spcAft>
        <a:spcPct val="0"/>
      </a:spcAft>
      <a:defRPr sz="25600" kern="1200">
        <a:solidFill>
          <a:schemeClr val="accent1"/>
        </a:solidFill>
        <a:latin typeface="Helvetica" charset="0"/>
        <a:ea typeface="+mn-ea"/>
        <a:cs typeface="+mn-cs"/>
      </a:defRPr>
    </a:lvl1pPr>
    <a:lvl2pPr marL="457200" algn="l" rtl="0" eaLnBrk="0" fontAlgn="base" hangingPunct="0">
      <a:spcBef>
        <a:spcPct val="0"/>
      </a:spcBef>
      <a:spcAft>
        <a:spcPct val="0"/>
      </a:spcAft>
      <a:defRPr sz="25600" kern="1200">
        <a:solidFill>
          <a:schemeClr val="accent1"/>
        </a:solidFill>
        <a:latin typeface="Helvetica" charset="0"/>
        <a:ea typeface="+mn-ea"/>
        <a:cs typeface="+mn-cs"/>
      </a:defRPr>
    </a:lvl2pPr>
    <a:lvl3pPr marL="914400" algn="l" rtl="0" eaLnBrk="0" fontAlgn="base" hangingPunct="0">
      <a:spcBef>
        <a:spcPct val="0"/>
      </a:spcBef>
      <a:spcAft>
        <a:spcPct val="0"/>
      </a:spcAft>
      <a:defRPr sz="25600" kern="1200">
        <a:solidFill>
          <a:schemeClr val="accent1"/>
        </a:solidFill>
        <a:latin typeface="Helvetica" charset="0"/>
        <a:ea typeface="+mn-ea"/>
        <a:cs typeface="+mn-cs"/>
      </a:defRPr>
    </a:lvl3pPr>
    <a:lvl4pPr marL="1371600" algn="l" rtl="0" eaLnBrk="0" fontAlgn="base" hangingPunct="0">
      <a:spcBef>
        <a:spcPct val="0"/>
      </a:spcBef>
      <a:spcAft>
        <a:spcPct val="0"/>
      </a:spcAft>
      <a:defRPr sz="25600" kern="1200">
        <a:solidFill>
          <a:schemeClr val="accent1"/>
        </a:solidFill>
        <a:latin typeface="Helvetica" charset="0"/>
        <a:ea typeface="+mn-ea"/>
        <a:cs typeface="+mn-cs"/>
      </a:defRPr>
    </a:lvl4pPr>
    <a:lvl5pPr marL="1828800" algn="l" rtl="0" eaLnBrk="0" fontAlgn="base" hangingPunct="0">
      <a:spcBef>
        <a:spcPct val="0"/>
      </a:spcBef>
      <a:spcAft>
        <a:spcPct val="0"/>
      </a:spcAft>
      <a:defRPr sz="25600" kern="1200">
        <a:solidFill>
          <a:schemeClr val="accent1"/>
        </a:solidFill>
        <a:latin typeface="Helvetica" charset="0"/>
        <a:ea typeface="+mn-ea"/>
        <a:cs typeface="+mn-cs"/>
      </a:defRPr>
    </a:lvl5pPr>
    <a:lvl6pPr marL="2286000" algn="l" defTabSz="457200" rtl="0" eaLnBrk="1" latinLnBrk="0" hangingPunct="1">
      <a:defRPr sz="25600" kern="1200">
        <a:solidFill>
          <a:schemeClr val="accent1"/>
        </a:solidFill>
        <a:latin typeface="Helvetica" charset="0"/>
        <a:ea typeface="+mn-ea"/>
        <a:cs typeface="+mn-cs"/>
      </a:defRPr>
    </a:lvl6pPr>
    <a:lvl7pPr marL="2743200" algn="l" defTabSz="457200" rtl="0" eaLnBrk="1" latinLnBrk="0" hangingPunct="1">
      <a:defRPr sz="25600" kern="1200">
        <a:solidFill>
          <a:schemeClr val="accent1"/>
        </a:solidFill>
        <a:latin typeface="Helvetica" charset="0"/>
        <a:ea typeface="+mn-ea"/>
        <a:cs typeface="+mn-cs"/>
      </a:defRPr>
    </a:lvl7pPr>
    <a:lvl8pPr marL="3200400" algn="l" defTabSz="457200" rtl="0" eaLnBrk="1" latinLnBrk="0" hangingPunct="1">
      <a:defRPr sz="25600" kern="1200">
        <a:solidFill>
          <a:schemeClr val="accent1"/>
        </a:solidFill>
        <a:latin typeface="Helvetica" charset="0"/>
        <a:ea typeface="+mn-ea"/>
        <a:cs typeface="+mn-cs"/>
      </a:defRPr>
    </a:lvl8pPr>
    <a:lvl9pPr marL="3657600" algn="l" defTabSz="457200" rtl="0" eaLnBrk="1" latinLnBrk="0" hangingPunct="1">
      <a:defRPr sz="25600" kern="1200">
        <a:solidFill>
          <a:schemeClr val="accent1"/>
        </a:solidFill>
        <a:latin typeface="Helvetic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frameSlides="1"/>
  <p:showPr showNarration="1" useTimings="0">
    <p:present/>
    <p:sldAll/>
    <p:penClr>
      <a:schemeClr val="tx1"/>
    </p:penClr>
  </p:showPr>
  <p:clrMru>
    <a:srgbClr val="000550"/>
    <a:srgbClr val="800080"/>
    <a:srgbClr val="66FF33"/>
    <a:srgbClr val="FF0000"/>
    <a:srgbClr val="3333CC"/>
    <a:srgbClr val="FF8DA0"/>
    <a:srgbClr val="008000"/>
    <a:srgbClr val="810A52"/>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4758" autoAdjust="0"/>
    <p:restoredTop sz="94660" autoAdjust="0"/>
  </p:normalViewPr>
  <p:slideViewPr>
    <p:cSldViewPr>
      <p:cViewPr>
        <p:scale>
          <a:sx n="100" d="100"/>
          <a:sy n="100" d="100"/>
        </p:scale>
        <p:origin x="-1168" y="-7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782" y="-90"/>
      </p:cViewPr>
      <p:guideLst>
        <p:guide orient="horz" pos="2931"/>
        <p:guide pos="2212"/>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1204913" y="596900"/>
            <a:ext cx="4637087" cy="3478213"/>
          </a:xfrm>
          <a:prstGeom prst="rect">
            <a:avLst/>
          </a:prstGeom>
          <a:noFill/>
          <a:ln w="12700">
            <a:noFill/>
            <a:miter lim="800000"/>
            <a:headEnd/>
            <a:tailEnd/>
          </a:ln>
        </p:spPr>
      </p:sp>
      <p:sp>
        <p:nvSpPr>
          <p:cNvPr id="2051" name="Rectangle 3"/>
          <p:cNvSpPr>
            <a:spLocks noGrp="1" noChangeArrowheads="1"/>
          </p:cNvSpPr>
          <p:nvPr>
            <p:ph type="body" sz="quarter" idx="3"/>
          </p:nvPr>
        </p:nvSpPr>
        <p:spPr bwMode="auto">
          <a:xfrm>
            <a:off x="528638" y="4424363"/>
            <a:ext cx="6049962" cy="4186237"/>
          </a:xfrm>
          <a:prstGeom prst="rect">
            <a:avLst/>
          </a:prstGeom>
          <a:noFill/>
          <a:ln w="12700">
            <a:noFill/>
            <a:miter lim="800000"/>
            <a:headEnd/>
            <a:tailEnd/>
          </a:ln>
          <a:effectLst/>
        </p:spPr>
        <p:txBody>
          <a:bodyPr vert="horz" wrap="square" lIns="92282" tIns="45329" rIns="92282" bIns="45329" numCol="1" anchor="t" anchorCtr="0" compatLnSpc="1">
            <a:prstTxWarp prst="textNoShape">
              <a:avLst/>
            </a:prstTxWarp>
          </a:bodyPr>
          <a:lstStyle/>
          <a:p>
            <a:pPr lvl="0"/>
            <a:r>
              <a:rPr lang="en-US" noProof="0"/>
              <a:t>We want this to be in font 11 and justify.</a:t>
            </a:r>
          </a:p>
        </p:txBody>
      </p:sp>
    </p:spTree>
  </p:cSld>
  <p:clrMap bg1="lt1" tx1="dk1" bg2="lt2" tx2="dk2" accent1="accent1" accent2="accent2" accent3="accent3" accent4="accent4" accent5="accent5" accent6="accent6" hlink="hlink" folHlink="folHlink"/>
  <p:notesStyle>
    <a:lvl1pPr algn="just" rtl="0" eaLnBrk="0" fontAlgn="base" hangingPunct="0">
      <a:lnSpc>
        <a:spcPct val="90000"/>
      </a:lnSpc>
      <a:spcBef>
        <a:spcPct val="40000"/>
      </a:spcBef>
      <a:spcAft>
        <a:spcPct val="0"/>
      </a:spcAft>
      <a:defRPr sz="1100" kern="1200">
        <a:solidFill>
          <a:schemeClr val="tx1"/>
        </a:solidFill>
        <a:latin typeface="Arial" pitchFamily="-65" charset="0"/>
        <a:ea typeface="ＭＳ Ｐゴシック" pitchFamily="-65" charset="-128"/>
        <a:cs typeface="ＭＳ Ｐゴシック" pitchFamily="-65" charset="-128"/>
      </a:defRPr>
    </a:lvl1pPr>
    <a:lvl2pPr marL="37931725" indent="-37474525"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528638" y="4421188"/>
            <a:ext cx="6051550" cy="4189412"/>
          </a:xfrm>
          <a:noFill/>
          <a:ln w="9525"/>
        </p:spPr>
        <p:txBody>
          <a:bodyPr lIns="92328" tIns="45354" rIns="92328" bIns="45354"/>
          <a:lstStyle/>
          <a:p>
            <a:r>
              <a:rPr lang="en-US" dirty="0">
                <a:latin typeface="Arial" charset="0"/>
                <a:ea typeface="ＭＳ Ｐゴシック" charset="-128"/>
                <a:cs typeface="ＭＳ Ｐゴシック" charset="-128"/>
              </a:rPr>
              <a:t>Greet class</a:t>
            </a:r>
          </a:p>
        </p:txBody>
      </p:sp>
      <p:sp>
        <p:nvSpPr>
          <p:cNvPr id="16387" name="Rectangle 3"/>
          <p:cNvSpPr>
            <a:spLocks noGrp="1" noRot="1" noChangeAspect="1" noChangeArrowheads="1"/>
          </p:cNvSpPr>
          <p:nvPr>
            <p:ph type="sldImg"/>
          </p:nvPr>
        </p:nvSpPr>
        <p:spPr>
          <a:xfrm>
            <a:off x="1200150" y="598488"/>
            <a:ext cx="4635500" cy="3476625"/>
          </a:xfr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48514" name="Rectangle 2"/>
          <p:cNvSpPr>
            <a:spLocks noGrp="1" noRot="1" noChangeAspect="1" noChangeArrowheads="1" noTextEdit="1"/>
          </p:cNvSpPr>
          <p:nvPr>
            <p:ph type="sldImg"/>
          </p:nvPr>
        </p:nvSpPr>
        <p:spPr/>
      </p:sp>
      <p:sp>
        <p:nvSpPr>
          <p:cNvPr id="36485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74114" name="Rectangle 2"/>
          <p:cNvSpPr>
            <a:spLocks noGrp="1" noRot="1" noChangeAspect="1" noChangeArrowheads="1"/>
          </p:cNvSpPr>
          <p:nvPr>
            <p:ph type="sldImg"/>
          </p:nvPr>
        </p:nvSpPr>
        <p:spPr bwMode="auto">
          <a:xfrm>
            <a:off x="1184275" y="698500"/>
            <a:ext cx="4654550" cy="3490913"/>
          </a:xfrm>
          <a:prstGeom prst="rect">
            <a:avLst/>
          </a:prstGeom>
          <a:solidFill>
            <a:srgbClr val="FFFFFF"/>
          </a:solidFill>
          <a:ln>
            <a:solidFill>
              <a:srgbClr val="000000"/>
            </a:solidFill>
            <a:miter lim="800000"/>
            <a:headEnd/>
            <a:tailEnd/>
          </a:ln>
        </p:spPr>
      </p:sp>
      <p:sp>
        <p:nvSpPr>
          <p:cNvPr id="3674115" name="Rectangle 3"/>
          <p:cNvSpPr>
            <a:spLocks noGrp="1" noChangeArrowheads="1"/>
          </p:cNvSpPr>
          <p:nvPr>
            <p:ph type="body" idx="1"/>
          </p:nvPr>
        </p:nvSpPr>
        <p:spPr bwMode="auto">
          <a:xfrm>
            <a:off x="936947" y="4421306"/>
            <a:ext cx="5149209" cy="4188855"/>
          </a:xfrm>
          <a:prstGeom prst="rect">
            <a:avLst/>
          </a:prstGeom>
          <a:solidFill>
            <a:srgbClr val="FFFFFF"/>
          </a:solidFill>
          <a:ln>
            <a:solidFill>
              <a:srgbClr val="000000"/>
            </a:solidFill>
            <a:miter lim="800000"/>
            <a:headEnd/>
            <a:tailEnd/>
          </a:ln>
        </p:spPr>
        <p:txBody>
          <a:bodyPr lIns="93321" tIns="46660" rIns="93321" bIns="46660">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core has 12 functional</a:t>
            </a:r>
            <a:r>
              <a:rPr lang="en-US" baseline="0" dirty="0" smtClean="0"/>
              <a:t> units, L1 built into each core.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3511550" y="2441575"/>
            <a:ext cx="0" cy="0"/>
          </a:xfrm>
          <a:solidFill>
            <a:srgbClr val="FFFFFF"/>
          </a:solidFill>
          <a:ln>
            <a:solidFill>
              <a:srgbClr val="000000"/>
            </a:solidFill>
          </a:ln>
        </p:spPr>
      </p:sp>
      <p:sp>
        <p:nvSpPr>
          <p:cNvPr id="55299" name="Rectangle 3"/>
          <p:cNvSpPr>
            <a:spLocks noGrp="1" noChangeArrowheads="1"/>
          </p:cNvSpPr>
          <p:nvPr>
            <p:ph type="body" idx="1"/>
          </p:nvPr>
        </p:nvSpPr>
        <p:spPr>
          <a:xfrm>
            <a:off x="935038" y="6389688"/>
            <a:ext cx="5532437" cy="252412"/>
          </a:xfrm>
          <a:solidFill>
            <a:srgbClr val="FFFFFF"/>
          </a:solidFill>
          <a:ln>
            <a:solidFill>
              <a:srgbClr val="000000"/>
            </a:solidFill>
          </a:ln>
        </p:spPr>
        <p:txBody>
          <a:bodyPr lIns="88271" tIns="44136" rIns="88271" bIns="44136"/>
          <a:lstStyle/>
          <a:p>
            <a:pPr marL="228600" indent="-228600"/>
            <a:endParaRPr lang="en-US">
              <a:latin typeface="Arial"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3511550" y="2441575"/>
            <a:ext cx="0" cy="0"/>
          </a:xfrm>
          <a:solidFill>
            <a:srgbClr val="FFFFFF"/>
          </a:solidFill>
          <a:ln>
            <a:solidFill>
              <a:srgbClr val="000000"/>
            </a:solidFill>
          </a:ln>
        </p:spPr>
      </p:sp>
      <p:sp>
        <p:nvSpPr>
          <p:cNvPr id="57347" name="Rectangle 3"/>
          <p:cNvSpPr>
            <a:spLocks noGrp="1" noChangeArrowheads="1"/>
          </p:cNvSpPr>
          <p:nvPr>
            <p:ph type="body" idx="1"/>
          </p:nvPr>
        </p:nvSpPr>
        <p:spPr>
          <a:xfrm>
            <a:off x="935038" y="6389688"/>
            <a:ext cx="5532437" cy="252412"/>
          </a:xfrm>
          <a:solidFill>
            <a:srgbClr val="FFFFFF"/>
          </a:solidFill>
          <a:ln>
            <a:solidFill>
              <a:srgbClr val="000000"/>
            </a:solidFill>
          </a:ln>
        </p:spPr>
        <p:txBody>
          <a:bodyPr lIns="88271" tIns="44136" rIns="88271" bIns="44136"/>
          <a:lstStyle/>
          <a:p>
            <a:pPr marL="228600" indent="-228600">
              <a:buFontTx/>
              <a:buAutoNum type="arabicParenR"/>
            </a:pPr>
            <a:r>
              <a:rPr lang="en-US">
                <a:latin typeface="Arial" charset="0"/>
                <a:ea typeface="ＭＳ Ｐゴシック" charset="-128"/>
                <a:cs typeface="ＭＳ Ｐゴシック" charset="-128"/>
              </a:rPr>
              <a:t>False (explained above)</a:t>
            </a:r>
          </a:p>
          <a:p>
            <a:pPr marL="228600" indent="-228600">
              <a:buFontTx/>
              <a:buAutoNum type="arabicParenR"/>
            </a:pPr>
            <a:r>
              <a:rPr lang="en-US">
                <a:latin typeface="Arial" charset="0"/>
                <a:ea typeface="ＭＳ Ｐゴシック" charset="-128"/>
                <a:cs typeface="ＭＳ Ｐゴシック" charset="-128"/>
              </a:rPr>
              <a:t>True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noRot="1" noChangeAspect="1" noChangeArrowheads="1"/>
          </p:cNvSpPr>
          <p:nvPr>
            <p:ph type="sldImg"/>
          </p:nvPr>
        </p:nvSpPr>
        <p:spPr>
          <a:xfrm>
            <a:off x="1201738" y="711200"/>
            <a:ext cx="4621212" cy="3465513"/>
          </a:xfrm>
          <a:solidFill>
            <a:srgbClr val="FFFFFF"/>
          </a:solidFill>
          <a:ln>
            <a:solidFill>
              <a:srgbClr val="000000"/>
            </a:solidFill>
          </a:ln>
        </p:spPr>
      </p:sp>
      <p:sp>
        <p:nvSpPr>
          <p:cNvPr id="59395" name="Rectangle 3"/>
          <p:cNvSpPr>
            <a:spLocks noGrp="1" noChangeArrowheads="1"/>
          </p:cNvSpPr>
          <p:nvPr>
            <p:ph type="body" idx="1"/>
          </p:nvPr>
        </p:nvSpPr>
        <p:spPr>
          <a:xfrm>
            <a:off x="528638" y="4421188"/>
            <a:ext cx="6051550" cy="4189412"/>
          </a:xfrm>
          <a:solidFill>
            <a:srgbClr val="FFFFFF"/>
          </a:solidFill>
          <a:ln>
            <a:solidFill>
              <a:srgbClr val="000000"/>
            </a:solidFill>
          </a:ln>
        </p:spPr>
        <p:txBody>
          <a:bodyPr lIns="93321" tIns="46660" rIns="93321" bIns="46660"/>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Rot="1" noChangeAspect="1" noChangeArrowheads="1"/>
          </p:cNvSpPr>
          <p:nvPr>
            <p:ph type="sldImg"/>
          </p:nvPr>
        </p:nvSpPr>
        <p:spPr>
          <a:solidFill>
            <a:srgbClr val="FFFFFF"/>
          </a:solidFill>
          <a:ln>
            <a:solidFill>
              <a:srgbClr val="000000"/>
            </a:solidFill>
          </a:ln>
        </p:spPr>
      </p:sp>
      <p:sp>
        <p:nvSpPr>
          <p:cNvPr id="20483" name="Rectangle 3"/>
          <p:cNvSpPr>
            <a:spLocks noGrp="1" noChangeArrowheads="1"/>
          </p:cNvSpPr>
          <p:nvPr>
            <p:ph type="body" idx="1"/>
          </p:nvPr>
        </p:nvSpPr>
        <p:spPr>
          <a:solidFill>
            <a:srgbClr val="FFFFFF"/>
          </a:solidFill>
          <a:ln>
            <a:solidFill>
              <a:srgbClr val="000000"/>
            </a:solidFill>
          </a:ln>
        </p:spPr>
        <p:txBody>
          <a:bodyPr lIns="91806" tIns="45903" rIns="91806" bIns="45903"/>
          <a:lstStyle/>
          <a:p>
            <a:endParaRPr lang="en-US" dirty="0">
              <a:latin typeface="Arial"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36226" name="Rectangle 2"/>
          <p:cNvSpPr>
            <a:spLocks noGrp="1" noRot="1" noChangeAspect="1" noChangeArrowheads="1" noTextEdit="1"/>
          </p:cNvSpPr>
          <p:nvPr>
            <p:ph type="sldImg"/>
          </p:nvPr>
        </p:nvSpPr>
        <p:spPr/>
      </p:sp>
      <p:sp>
        <p:nvSpPr>
          <p:cNvPr id="36362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20</a:t>
            </a:r>
            <a:r>
              <a:rPr lang="en-US" baseline="0" dirty="0" smtClean="0"/>
              <a:t> Years architects have been able to get performance rate to keep up with Moore’s law as far as </a:t>
            </a:r>
            <a:r>
              <a:rPr lang="en-US" baseline="0" dirty="0" err="1" smtClean="0"/>
              <a:t>SpecINT</a:t>
            </a:r>
            <a:r>
              <a:rPr lang="en-US" baseline="0" dirty="0" smtClean="0"/>
              <a:t> measures it.</a:t>
            </a:r>
          </a:p>
          <a:p>
            <a:r>
              <a:rPr lang="en-US" dirty="0" smtClean="0"/>
              <a:t>Frequency has kept up,</a:t>
            </a:r>
            <a:r>
              <a:rPr lang="en-US" baseline="0" dirty="0" smtClean="0"/>
              <a:t> but not as much,</a:t>
            </a:r>
            <a:r>
              <a:rPr lang="en-US" dirty="0" smtClean="0"/>
              <a:t> because of techniques like Superscalar design.</a:t>
            </a:r>
          </a:p>
          <a:p>
            <a:r>
              <a:rPr lang="en-US" dirty="0" smtClean="0"/>
              <a:t>Note</a:t>
            </a:r>
            <a:r>
              <a:rPr lang="en-US" baseline="0" dirty="0" smtClean="0"/>
              <a:t> leveling off recently, due to power limitations.</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17762" name="Rectangle 2"/>
          <p:cNvSpPr>
            <a:spLocks noGrp="1" noRot="1" noChangeAspect="1" noChangeArrowheads="1"/>
          </p:cNvSpPr>
          <p:nvPr>
            <p:ph type="sldImg"/>
          </p:nvPr>
        </p:nvSpPr>
        <p:spPr bwMode="auto">
          <a:xfrm>
            <a:off x="1184275" y="698500"/>
            <a:ext cx="4654550" cy="3490913"/>
          </a:xfrm>
          <a:prstGeom prst="rect">
            <a:avLst/>
          </a:prstGeom>
          <a:solidFill>
            <a:srgbClr val="FFFFFF"/>
          </a:solidFill>
          <a:ln>
            <a:solidFill>
              <a:srgbClr val="000000"/>
            </a:solidFill>
            <a:miter lim="800000"/>
            <a:headEnd/>
            <a:tailEnd/>
          </a:ln>
        </p:spPr>
      </p:sp>
      <p:sp>
        <p:nvSpPr>
          <p:cNvPr id="3317763" name="Rectangle 3"/>
          <p:cNvSpPr>
            <a:spLocks noGrp="1" noChangeArrowheads="1"/>
          </p:cNvSpPr>
          <p:nvPr>
            <p:ph type="body" idx="1"/>
          </p:nvPr>
        </p:nvSpPr>
        <p:spPr bwMode="auto">
          <a:xfrm>
            <a:off x="935038" y="4422775"/>
            <a:ext cx="5153025" cy="4187825"/>
          </a:xfrm>
          <a:prstGeom prst="rect">
            <a:avLst/>
          </a:prstGeom>
          <a:solidFill>
            <a:srgbClr val="FFFFFF"/>
          </a:solidFill>
          <a:ln>
            <a:solidFill>
              <a:srgbClr val="000000"/>
            </a:solidFill>
            <a:miter lim="800000"/>
            <a:headEnd/>
            <a:tailEnd/>
          </a:ln>
        </p:spPr>
        <p:txBody>
          <a:bodyPr lIns="88276" tIns="44138" rIns="88276" bIns="44138">
            <a:prstTxWarp prst="textNoShape">
              <a:avLst/>
            </a:prstTxWarp>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37250" name="Rectangle 2"/>
          <p:cNvSpPr>
            <a:spLocks noGrp="1" noRot="1" noChangeAspect="1" noChangeArrowheads="1" noTextEdit="1"/>
          </p:cNvSpPr>
          <p:nvPr>
            <p:ph type="sldImg"/>
          </p:nvPr>
        </p:nvSpPr>
        <p:spPr/>
      </p:sp>
      <p:sp>
        <p:nvSpPr>
          <p:cNvPr id="36372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38274" name="Rectangle 2"/>
          <p:cNvSpPr>
            <a:spLocks noGrp="1" noRot="1" noChangeAspect="1" noChangeArrowheads="1" noTextEdit="1"/>
          </p:cNvSpPr>
          <p:nvPr>
            <p:ph type="sldImg"/>
          </p:nvPr>
        </p:nvSpPr>
        <p:spPr/>
      </p:sp>
      <p:sp>
        <p:nvSpPr>
          <p:cNvPr id="3638275" name="Rectangle 3"/>
          <p:cNvSpPr>
            <a:spLocks noGrp="1" noChangeArrowheads="1"/>
          </p:cNvSpPr>
          <p:nvPr>
            <p:ph type="body" idx="1"/>
          </p:nvPr>
        </p:nvSpPr>
        <p:spPr/>
        <p:txBody>
          <a:bodyPr/>
          <a:lstStyle/>
          <a:p>
            <a:r>
              <a:rPr lang="en-US" dirty="0" smtClean="0"/>
              <a:t>Ask students at this point to try and point out why it</a:t>
            </a:r>
            <a:r>
              <a:rPr lang="en-US" baseline="0" dirty="0" smtClean="0"/>
              <a:t> does not magically double performance.</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39298" name="Rectangle 2"/>
          <p:cNvSpPr>
            <a:spLocks noGrp="1" noRot="1" noChangeAspect="1" noChangeArrowheads="1" noTextEdit="1"/>
          </p:cNvSpPr>
          <p:nvPr>
            <p:ph type="sldImg"/>
          </p:nvPr>
        </p:nvSpPr>
        <p:spPr/>
      </p:sp>
      <p:sp>
        <p:nvSpPr>
          <p:cNvPr id="3639299" name="Rectangle 3"/>
          <p:cNvSpPr>
            <a:spLocks noGrp="1" noChangeArrowheads="1"/>
          </p:cNvSpPr>
          <p:nvPr>
            <p:ph type="body" idx="1"/>
          </p:nvPr>
        </p:nvSpPr>
        <p:spPr/>
        <p:txBody>
          <a:bodyPr/>
          <a:lstStyle/>
          <a:p>
            <a:r>
              <a:rPr lang="en-US" dirty="0" smtClean="0"/>
              <a:t>Scott</a:t>
            </a:r>
            <a:r>
              <a:rPr lang="en-US" baseline="0" dirty="0" smtClean="0"/>
              <a:t> seems to confuse VLIW and </a:t>
            </a:r>
            <a:r>
              <a:rPr lang="en-US" baseline="0" dirty="0" err="1" smtClean="0"/>
              <a:t>Superscalars</a:t>
            </a:r>
            <a:r>
              <a:rPr lang="en-US" baseline="0" dirty="0" smtClean="0"/>
              <a:t> at this point. I don’t think we need to bother introducing both terms but make a point of saying this could happen under the hood using very sophisticated hardware.</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Rot="1" noChangeAspect="1" noChangeArrowheads="1"/>
          </p:cNvSpPr>
          <p:nvPr>
            <p:ph type="sldImg"/>
          </p:nvPr>
        </p:nvSpPr>
        <p:spPr>
          <a:solidFill>
            <a:srgbClr val="FFFFFF"/>
          </a:solidFill>
          <a:ln>
            <a:solidFill>
              <a:srgbClr val="000000"/>
            </a:solidFill>
          </a:ln>
        </p:spPr>
      </p:sp>
      <p:sp>
        <p:nvSpPr>
          <p:cNvPr id="32771" name="Rectangle 3"/>
          <p:cNvSpPr>
            <a:spLocks noGrp="1" noChangeArrowheads="1"/>
          </p:cNvSpPr>
          <p:nvPr>
            <p:ph type="body" idx="1"/>
          </p:nvPr>
        </p:nvSpPr>
        <p:spPr>
          <a:solidFill>
            <a:srgbClr val="FFFFFF"/>
          </a:solidFill>
          <a:ln>
            <a:solidFill>
              <a:srgbClr val="000000"/>
            </a:solidFill>
          </a:ln>
        </p:spPr>
        <p:txBody>
          <a:bodyPr lIns="91806" tIns="45903" rIns="91806" bIns="45903"/>
          <a:lstStyle/>
          <a:p>
            <a:endParaRPr lang="en-US">
              <a:latin typeface="Arial"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152400"/>
            <a:ext cx="1962150" cy="312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734050" cy="312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143000"/>
            <a:ext cx="3848100" cy="213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143000"/>
            <a:ext cx="3848100" cy="213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152400"/>
            <a:ext cx="5727700" cy="474663"/>
          </a:xfrm>
          <a:prstGeom prst="rect">
            <a:avLst/>
          </a:prstGeom>
          <a:noFill/>
          <a:ln w="12700">
            <a:noFill/>
            <a:miter lim="800000"/>
            <a:headEnd/>
            <a:tailEnd/>
          </a:ln>
        </p:spPr>
        <p:txBody>
          <a:bodyPr vert="horz" wrap="none" lIns="63500" tIns="25400" rIns="63500" bIns="25400" numCol="1" anchor="t" anchorCtr="0" compatLnSpc="1">
            <a:prstTxWarp prst="textNoShape">
              <a:avLst/>
            </a:prstTxWarp>
            <a:spAutoFit/>
          </a:bodyPr>
          <a:lstStyle/>
          <a:p>
            <a:pPr lvl="0"/>
            <a:r>
              <a:rPr lang="en-US"/>
              <a:t>Click to edit Master title style</a:t>
            </a:r>
          </a:p>
        </p:txBody>
      </p:sp>
      <p:sp>
        <p:nvSpPr>
          <p:cNvPr id="1027" name="Rectangle 5"/>
          <p:cNvSpPr>
            <a:spLocks noGrp="1" noChangeArrowheads="1"/>
          </p:cNvSpPr>
          <p:nvPr>
            <p:ph type="body" idx="1"/>
          </p:nvPr>
        </p:nvSpPr>
        <p:spPr bwMode="auto">
          <a:xfrm>
            <a:off x="685800" y="1143000"/>
            <a:ext cx="7848600" cy="2138363"/>
          </a:xfrm>
          <a:prstGeom prst="rect">
            <a:avLst/>
          </a:prstGeom>
          <a:noFill/>
          <a:ln w="12700">
            <a:noFill/>
            <a:miter lim="800000"/>
            <a:headEnd/>
            <a:tailEnd/>
          </a:ln>
        </p:spPr>
        <p:txBody>
          <a:bodyPr vert="horz" wrap="square" lIns="63500" tIns="25400" rIns="63500" bIns="2540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 name="Rectangle 10"/>
          <p:cNvSpPr>
            <a:spLocks noChangeArrowheads="1"/>
          </p:cNvSpPr>
          <p:nvPr userDrawn="1"/>
        </p:nvSpPr>
        <p:spPr bwMode="auto">
          <a:xfrm>
            <a:off x="914400" y="6654800"/>
            <a:ext cx="4953000" cy="203200"/>
          </a:xfrm>
          <a:prstGeom prst="rect">
            <a:avLst/>
          </a:prstGeom>
          <a:noFill/>
          <a:ln w="12700">
            <a:noFill/>
            <a:miter lim="800000"/>
            <a:headEnd/>
            <a:tailEnd/>
          </a:ln>
          <a:effectLst/>
        </p:spPr>
        <p:txBody>
          <a:bodyPr lIns="63500" tIns="25400" rIns="63500" bIns="25400">
            <a:prstTxWarp prst="textNoShape">
              <a:avLst/>
            </a:prstTxWarp>
            <a:spAutoFit/>
          </a:bodyPr>
          <a:lstStyle/>
          <a:p>
            <a:pPr>
              <a:defRPr/>
            </a:pPr>
            <a:r>
              <a:rPr lang="en-US" sz="1000" b="1" dirty="0">
                <a:solidFill>
                  <a:schemeClr val="tx1"/>
                </a:solidFill>
              </a:rPr>
              <a:t>CS61C </a:t>
            </a:r>
            <a:r>
              <a:rPr lang="en-US" sz="1000" b="1" dirty="0" smtClean="0">
                <a:solidFill>
                  <a:schemeClr val="accent2"/>
                </a:solidFill>
              </a:rPr>
              <a:t>L28 Intra-machine Parallelism </a:t>
            </a:r>
            <a:r>
              <a:rPr lang="en-US" sz="1000" b="1" dirty="0">
                <a:solidFill>
                  <a:schemeClr val="tx1"/>
                </a:solidFill>
              </a:rPr>
              <a:t>(</a:t>
            </a:r>
            <a:fld id="{1627E502-0B43-8347-BD21-D7BA7F5338C6}" type="slidenum">
              <a:rPr lang="en-US" sz="1000" b="1">
                <a:solidFill>
                  <a:schemeClr val="tx1"/>
                </a:solidFill>
              </a:rPr>
              <a:pPr>
                <a:defRPr/>
              </a:pPr>
              <a:t>‹#›</a:t>
            </a:fld>
            <a:r>
              <a:rPr lang="en-US" sz="1000" b="1" dirty="0">
                <a:solidFill>
                  <a:schemeClr val="tx1"/>
                </a:solidFill>
              </a:rPr>
              <a:t>)</a:t>
            </a:r>
          </a:p>
        </p:txBody>
      </p:sp>
      <p:sp>
        <p:nvSpPr>
          <p:cNvPr id="1035" name="Rectangle 11"/>
          <p:cNvSpPr>
            <a:spLocks noChangeArrowheads="1"/>
          </p:cNvSpPr>
          <p:nvPr userDrawn="1"/>
        </p:nvSpPr>
        <p:spPr bwMode="auto">
          <a:xfrm>
            <a:off x="7178672" y="6651625"/>
            <a:ext cx="1970091" cy="205184"/>
          </a:xfrm>
          <a:prstGeom prst="rect">
            <a:avLst/>
          </a:prstGeom>
          <a:noFill/>
          <a:ln w="12700">
            <a:noFill/>
            <a:miter lim="800000"/>
            <a:headEnd/>
            <a:tailEnd/>
          </a:ln>
          <a:effectLst/>
        </p:spPr>
        <p:txBody>
          <a:bodyPr wrap="none" lIns="63500" tIns="25400" rIns="63500" bIns="25400">
            <a:prstTxWarp prst="textNoShape">
              <a:avLst/>
            </a:prstTxWarp>
            <a:spAutoFit/>
          </a:bodyPr>
          <a:lstStyle/>
          <a:p>
            <a:pPr algn="r">
              <a:defRPr/>
            </a:pPr>
            <a:r>
              <a:rPr lang="en-US" sz="1000" b="1" dirty="0" smtClean="0">
                <a:solidFill>
                  <a:schemeClr val="tx1"/>
                </a:solidFill>
              </a:rPr>
              <a:t>Magrino, Summer </a:t>
            </a:r>
            <a:r>
              <a:rPr lang="en-US" sz="1000" b="1" dirty="0">
                <a:solidFill>
                  <a:schemeClr val="tx1"/>
                </a:solidFill>
              </a:rPr>
              <a:t>2010 © UCB</a:t>
            </a:r>
          </a:p>
        </p:txBody>
      </p:sp>
      <p:sp>
        <p:nvSpPr>
          <p:cNvPr id="1033" name="Line 9"/>
          <p:cNvSpPr>
            <a:spLocks noChangeShapeType="1"/>
          </p:cNvSpPr>
          <p:nvPr/>
        </p:nvSpPr>
        <p:spPr bwMode="auto">
          <a:xfrm>
            <a:off x="685800" y="685800"/>
            <a:ext cx="7943850" cy="0"/>
          </a:xfrm>
          <a:prstGeom prst="line">
            <a:avLst/>
          </a:prstGeom>
          <a:noFill/>
          <a:ln w="57150" cmpd="thickThin">
            <a:solidFill>
              <a:srgbClr val="FFCC00"/>
            </a:solidFill>
            <a:round/>
            <a:headEnd/>
            <a:tailEnd/>
          </a:ln>
          <a:effectLst/>
        </p:spPr>
        <p:txBody>
          <a:bodyPr wrap="none" anchor="ctr">
            <a:prstTxWarp prst="textNoShape">
              <a:avLst/>
            </a:prstTxWarp>
          </a:bodyPr>
          <a:lstStyle/>
          <a:p>
            <a:pPr>
              <a:defRPr/>
            </a:pPr>
            <a:endParaRPr lang="en-US">
              <a:latin typeface="Helvetica" pitchFamily="-65" charset="0"/>
            </a:endParaRPr>
          </a:p>
        </p:txBody>
      </p:sp>
      <p:pic>
        <p:nvPicPr>
          <p:cNvPr id="1031" name="Picture 14"/>
          <p:cNvPicPr>
            <a:picLocks noChangeAspect="1" noChangeArrowheads="1"/>
          </p:cNvPicPr>
          <p:nvPr userDrawn="1"/>
        </p:nvPicPr>
        <p:blipFill>
          <a:blip r:embed="rId13"/>
          <a:srcRect/>
          <a:stretch>
            <a:fillRect/>
          </a:stretch>
        </p:blipFill>
        <p:spPr bwMode="auto">
          <a:xfrm>
            <a:off x="63500" y="6169025"/>
            <a:ext cx="850900" cy="6651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eaLnBrk="0" fontAlgn="base" hangingPunct="0">
        <a:lnSpc>
          <a:spcPct val="87000"/>
        </a:lnSpc>
        <a:spcBef>
          <a:spcPct val="0"/>
        </a:spcBef>
        <a:spcAft>
          <a:spcPct val="0"/>
        </a:spcAft>
        <a:defRPr sz="3200" b="1">
          <a:solidFill>
            <a:schemeClr val="accent2"/>
          </a:solidFill>
          <a:latin typeface="+mj-lt"/>
          <a:ea typeface="ＭＳ Ｐゴシック" pitchFamily="-65" charset="-128"/>
          <a:cs typeface="ＭＳ Ｐゴシック" pitchFamily="-65" charset="-128"/>
        </a:defRPr>
      </a:lvl1pPr>
      <a:lvl2pPr algn="l" rtl="0" eaLnBrk="0" fontAlgn="base" hangingPunct="0">
        <a:lnSpc>
          <a:spcPct val="87000"/>
        </a:lnSpc>
        <a:spcBef>
          <a:spcPct val="0"/>
        </a:spcBef>
        <a:spcAft>
          <a:spcPct val="0"/>
        </a:spcAft>
        <a:defRPr sz="3200" b="1">
          <a:solidFill>
            <a:schemeClr val="accent2"/>
          </a:solidFill>
          <a:latin typeface="Helvetica" pitchFamily="-65" charset="0"/>
          <a:ea typeface="ＭＳ Ｐゴシック" pitchFamily="-65" charset="-128"/>
          <a:cs typeface="ＭＳ Ｐゴシック" pitchFamily="-65" charset="-128"/>
        </a:defRPr>
      </a:lvl2pPr>
      <a:lvl3pPr algn="l" rtl="0" eaLnBrk="0" fontAlgn="base" hangingPunct="0">
        <a:lnSpc>
          <a:spcPct val="87000"/>
        </a:lnSpc>
        <a:spcBef>
          <a:spcPct val="0"/>
        </a:spcBef>
        <a:spcAft>
          <a:spcPct val="0"/>
        </a:spcAft>
        <a:defRPr sz="3200" b="1">
          <a:solidFill>
            <a:schemeClr val="accent2"/>
          </a:solidFill>
          <a:latin typeface="Helvetica" pitchFamily="-65" charset="0"/>
          <a:ea typeface="ＭＳ Ｐゴシック" pitchFamily="-65" charset="-128"/>
          <a:cs typeface="ＭＳ Ｐゴシック" pitchFamily="-65" charset="-128"/>
        </a:defRPr>
      </a:lvl3pPr>
      <a:lvl4pPr algn="l" rtl="0" eaLnBrk="0" fontAlgn="base" hangingPunct="0">
        <a:lnSpc>
          <a:spcPct val="87000"/>
        </a:lnSpc>
        <a:spcBef>
          <a:spcPct val="0"/>
        </a:spcBef>
        <a:spcAft>
          <a:spcPct val="0"/>
        </a:spcAft>
        <a:defRPr sz="3200" b="1">
          <a:solidFill>
            <a:schemeClr val="accent2"/>
          </a:solidFill>
          <a:latin typeface="Helvetica" pitchFamily="-65" charset="0"/>
          <a:ea typeface="ＭＳ Ｐゴシック" pitchFamily="-65" charset="-128"/>
          <a:cs typeface="ＭＳ Ｐゴシック" pitchFamily="-65" charset="-128"/>
        </a:defRPr>
      </a:lvl4pPr>
      <a:lvl5pPr algn="l" rtl="0" eaLnBrk="0" fontAlgn="base" hangingPunct="0">
        <a:lnSpc>
          <a:spcPct val="87000"/>
        </a:lnSpc>
        <a:spcBef>
          <a:spcPct val="0"/>
        </a:spcBef>
        <a:spcAft>
          <a:spcPct val="0"/>
        </a:spcAft>
        <a:defRPr sz="3200" b="1">
          <a:solidFill>
            <a:schemeClr val="accent2"/>
          </a:solidFill>
          <a:latin typeface="Helvetica" pitchFamily="-65" charset="0"/>
          <a:ea typeface="ＭＳ Ｐゴシック" pitchFamily="-65" charset="-128"/>
          <a:cs typeface="ＭＳ Ｐゴシック" pitchFamily="-65" charset="-128"/>
        </a:defRPr>
      </a:lvl5pPr>
      <a:lvl6pPr marL="457200" algn="l" rtl="0" eaLnBrk="0" fontAlgn="base" hangingPunct="0">
        <a:lnSpc>
          <a:spcPct val="87000"/>
        </a:lnSpc>
        <a:spcBef>
          <a:spcPct val="0"/>
        </a:spcBef>
        <a:spcAft>
          <a:spcPct val="0"/>
        </a:spcAft>
        <a:defRPr sz="3200" b="1">
          <a:solidFill>
            <a:schemeClr val="accent2"/>
          </a:solidFill>
          <a:latin typeface="Helvetica" pitchFamily="-65" charset="0"/>
        </a:defRPr>
      </a:lvl6pPr>
      <a:lvl7pPr marL="914400" algn="l" rtl="0" eaLnBrk="0" fontAlgn="base" hangingPunct="0">
        <a:lnSpc>
          <a:spcPct val="87000"/>
        </a:lnSpc>
        <a:spcBef>
          <a:spcPct val="0"/>
        </a:spcBef>
        <a:spcAft>
          <a:spcPct val="0"/>
        </a:spcAft>
        <a:defRPr sz="3200" b="1">
          <a:solidFill>
            <a:schemeClr val="accent2"/>
          </a:solidFill>
          <a:latin typeface="Helvetica" pitchFamily="-65" charset="0"/>
        </a:defRPr>
      </a:lvl7pPr>
      <a:lvl8pPr marL="1371600" algn="l" rtl="0" eaLnBrk="0" fontAlgn="base" hangingPunct="0">
        <a:lnSpc>
          <a:spcPct val="87000"/>
        </a:lnSpc>
        <a:spcBef>
          <a:spcPct val="0"/>
        </a:spcBef>
        <a:spcAft>
          <a:spcPct val="0"/>
        </a:spcAft>
        <a:defRPr sz="3200" b="1">
          <a:solidFill>
            <a:schemeClr val="accent2"/>
          </a:solidFill>
          <a:latin typeface="Helvetica" pitchFamily="-65" charset="0"/>
        </a:defRPr>
      </a:lvl8pPr>
      <a:lvl9pPr marL="1828800" algn="l" rtl="0" eaLnBrk="0" fontAlgn="base" hangingPunct="0">
        <a:lnSpc>
          <a:spcPct val="87000"/>
        </a:lnSpc>
        <a:spcBef>
          <a:spcPct val="0"/>
        </a:spcBef>
        <a:spcAft>
          <a:spcPct val="0"/>
        </a:spcAft>
        <a:defRPr sz="3200" b="1">
          <a:solidFill>
            <a:schemeClr val="accent2"/>
          </a:solidFill>
          <a:latin typeface="Helvetica" pitchFamily="-65" charset="0"/>
        </a:defRPr>
      </a:lvl9pPr>
    </p:titleStyle>
    <p:bodyStyle>
      <a:lvl1pPr marL="203200" indent="-203200" algn="l" rtl="0" eaLnBrk="0" fontAlgn="base" hangingPunct="0">
        <a:lnSpc>
          <a:spcPct val="75000"/>
        </a:lnSpc>
        <a:spcBef>
          <a:spcPct val="65000"/>
        </a:spcBef>
        <a:spcAft>
          <a:spcPct val="0"/>
        </a:spcAft>
        <a:buSzPct val="100000"/>
        <a:buFont typeface="Times" charset="0"/>
        <a:buChar char="•"/>
        <a:defRPr sz="3200" b="1">
          <a:solidFill>
            <a:schemeClr val="tx1"/>
          </a:solidFill>
          <a:latin typeface="+mn-lt"/>
          <a:ea typeface="ＭＳ Ｐゴシック" pitchFamily="-65" charset="-128"/>
          <a:cs typeface="ＭＳ Ｐゴシック" pitchFamily="-65" charset="-128"/>
        </a:defRPr>
      </a:lvl1pPr>
      <a:lvl2pPr marL="685800" indent="-190500" algn="l" rtl="0" eaLnBrk="0" fontAlgn="base" hangingPunct="0">
        <a:lnSpc>
          <a:spcPct val="85000"/>
        </a:lnSpc>
        <a:spcBef>
          <a:spcPct val="40000"/>
        </a:spcBef>
        <a:spcAft>
          <a:spcPct val="0"/>
        </a:spcAft>
        <a:buSzPct val="100000"/>
        <a:buChar char="•"/>
        <a:defRPr sz="2800" b="1">
          <a:solidFill>
            <a:srgbClr val="0D407F"/>
          </a:solidFill>
          <a:latin typeface="+mn-lt"/>
          <a:ea typeface="ＭＳ Ｐゴシック" pitchFamily="-65" charset="-128"/>
        </a:defRPr>
      </a:lvl2pPr>
      <a:lvl3pPr marL="1257300" indent="-342900" algn="l" rtl="0" eaLnBrk="0" fontAlgn="base" hangingPunct="0">
        <a:lnSpc>
          <a:spcPct val="85000"/>
        </a:lnSpc>
        <a:spcBef>
          <a:spcPct val="40000"/>
        </a:spcBef>
        <a:spcAft>
          <a:spcPct val="0"/>
        </a:spcAft>
        <a:buSzPct val="100000"/>
        <a:buFont typeface="Wingdings" charset="2"/>
        <a:buChar char="§"/>
        <a:defRPr sz="2400" b="1">
          <a:solidFill>
            <a:srgbClr val="810A52"/>
          </a:solidFill>
          <a:latin typeface="+mn-lt"/>
          <a:ea typeface="ＭＳ Ｐゴシック" pitchFamily="-65" charset="-128"/>
        </a:defRPr>
      </a:lvl3pPr>
      <a:lvl4pPr marL="1714500" indent="-342900" algn="l" rtl="0" eaLnBrk="0" fontAlgn="base" hangingPunct="0">
        <a:spcBef>
          <a:spcPct val="20000"/>
        </a:spcBef>
        <a:spcAft>
          <a:spcPct val="0"/>
        </a:spcAft>
        <a:buFont typeface="Times" charset="0"/>
        <a:buChar char="•"/>
        <a:defRPr sz="2000">
          <a:solidFill>
            <a:schemeClr val="tx1"/>
          </a:solidFill>
          <a:latin typeface="+mn-lt"/>
          <a:ea typeface="ＭＳ Ｐゴシック" pitchFamily="-65" charset="-128"/>
        </a:defRPr>
      </a:lvl4pPr>
      <a:lvl5pPr marL="2171700" indent="-34290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628900" indent="-342900" algn="l" rtl="0" eaLnBrk="0" fontAlgn="base" hangingPunct="0">
        <a:spcBef>
          <a:spcPct val="20000"/>
        </a:spcBef>
        <a:spcAft>
          <a:spcPct val="0"/>
        </a:spcAft>
        <a:buChar char="»"/>
        <a:defRPr sz="2000">
          <a:solidFill>
            <a:schemeClr val="tx1"/>
          </a:solidFill>
          <a:latin typeface="+mn-lt"/>
          <a:ea typeface="ＭＳ Ｐゴシック" pitchFamily="-65" charset="-128"/>
        </a:defRPr>
      </a:lvl6pPr>
      <a:lvl7pPr marL="3086100" indent="-342900" algn="l" rtl="0" eaLnBrk="0" fontAlgn="base" hangingPunct="0">
        <a:spcBef>
          <a:spcPct val="20000"/>
        </a:spcBef>
        <a:spcAft>
          <a:spcPct val="0"/>
        </a:spcAft>
        <a:buChar char="»"/>
        <a:defRPr sz="2000">
          <a:solidFill>
            <a:schemeClr val="tx1"/>
          </a:solidFill>
          <a:latin typeface="+mn-lt"/>
          <a:ea typeface="ＭＳ Ｐゴシック" pitchFamily="-65" charset="-128"/>
        </a:defRPr>
      </a:lvl7pPr>
      <a:lvl8pPr marL="3543300" indent="-342900" algn="l" rtl="0" eaLnBrk="0" fontAlgn="base" hangingPunct="0">
        <a:spcBef>
          <a:spcPct val="20000"/>
        </a:spcBef>
        <a:spcAft>
          <a:spcPct val="0"/>
        </a:spcAft>
        <a:buChar char="»"/>
        <a:defRPr sz="2000">
          <a:solidFill>
            <a:schemeClr val="tx1"/>
          </a:solidFill>
          <a:latin typeface="+mn-lt"/>
          <a:ea typeface="ＭＳ Ｐゴシック" pitchFamily="-65" charset="-128"/>
        </a:defRPr>
      </a:lvl8pPr>
      <a:lvl9pPr marL="4000500" indent="-342900" algn="l" rtl="0" eaLnBrk="0" fontAlgn="base" hangingPunct="0">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5.pdf"/><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762000" y="2927350"/>
            <a:ext cx="8077200" cy="460639"/>
          </a:xfrm>
          <a:prstGeom prst="rect">
            <a:avLst/>
          </a:prstGeom>
          <a:solidFill>
            <a:srgbClr val="000550"/>
          </a:solidFill>
          <a:ln w="12700">
            <a:noFill/>
            <a:miter lim="800000"/>
            <a:headEnd/>
            <a:tailEnd/>
          </a:ln>
        </p:spPr>
        <p:txBody>
          <a:bodyPr lIns="63500" tIns="25400" rIns="63500" bIns="25400">
            <a:prstTxWarp prst="textNoShape">
              <a:avLst/>
            </a:prstTxWarp>
            <a:spAutoFit/>
          </a:bodyPr>
          <a:lstStyle/>
          <a:p>
            <a:pPr marL="203200" indent="-203200">
              <a:lnSpc>
                <a:spcPct val="95000"/>
              </a:lnSpc>
              <a:spcBef>
                <a:spcPct val="65000"/>
              </a:spcBef>
              <a:buSzPct val="100000"/>
              <a:buFont typeface="Times" charset="0"/>
              <a:buNone/>
              <a:tabLst>
                <a:tab pos="1660525" algn="l"/>
              </a:tabLst>
            </a:pPr>
            <a:r>
              <a:rPr lang="en-US" sz="2800" b="1" dirty="0" smtClean="0">
                <a:solidFill>
                  <a:schemeClr val="bg1"/>
                </a:solidFill>
              </a:rPr>
              <a:t>		TA Tom Magrino</a:t>
            </a:r>
          </a:p>
        </p:txBody>
      </p:sp>
      <p:sp>
        <p:nvSpPr>
          <p:cNvPr id="15364" name="Rectangle 4"/>
          <p:cNvSpPr>
            <a:spLocks noChangeArrowheads="1"/>
          </p:cNvSpPr>
          <p:nvPr/>
        </p:nvSpPr>
        <p:spPr bwMode="auto">
          <a:xfrm>
            <a:off x="0" y="0"/>
            <a:ext cx="9144000" cy="8382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
        <p:nvSpPr>
          <p:cNvPr id="15365" name="Rectangle 5"/>
          <p:cNvSpPr>
            <a:spLocks noChangeArrowheads="1"/>
          </p:cNvSpPr>
          <p:nvPr/>
        </p:nvSpPr>
        <p:spPr bwMode="auto">
          <a:xfrm>
            <a:off x="0" y="0"/>
            <a:ext cx="9144000" cy="2392363"/>
          </a:xfrm>
          <a:prstGeom prst="rect">
            <a:avLst/>
          </a:prstGeom>
          <a:noFill/>
          <a:ln w="12700">
            <a:noFill/>
            <a:miter lim="800000"/>
            <a:headEnd/>
            <a:tailEnd/>
          </a:ln>
        </p:spPr>
        <p:txBody>
          <a:bodyPr lIns="63500" tIns="25400" rIns="63500" bIns="25400" anchor="ctr">
            <a:prstTxWarp prst="textNoShape">
              <a:avLst/>
            </a:prstTxWarp>
            <a:spAutoFit/>
          </a:bodyPr>
          <a:lstStyle/>
          <a:p>
            <a:pPr algn="ctr">
              <a:lnSpc>
                <a:spcPct val="77000"/>
              </a:lnSpc>
            </a:pPr>
            <a:r>
              <a:rPr lang="en-US" sz="2800" b="1" dirty="0">
                <a:solidFill>
                  <a:schemeClr val="bg2"/>
                </a:solidFill>
                <a:latin typeface="Courier New" charset="0"/>
              </a:rPr>
              <a:t>inst.eecs.berkeley.edu/~cs61c</a:t>
            </a:r>
            <a:r>
              <a:rPr lang="en-US" sz="3200" b="1" dirty="0">
                <a:solidFill>
                  <a:schemeClr val="accent2"/>
                </a:solidFill>
              </a:rPr>
              <a:t> </a:t>
            </a:r>
            <a:br>
              <a:rPr lang="en-US" sz="3200" b="1" dirty="0">
                <a:solidFill>
                  <a:schemeClr val="accent2"/>
                </a:solidFill>
              </a:rPr>
            </a:br>
            <a:r>
              <a:rPr lang="en-US" sz="3600" b="1" dirty="0">
                <a:solidFill>
                  <a:schemeClr val="accent2"/>
                </a:solidFill>
              </a:rPr>
              <a:t>UC Berkeley</a:t>
            </a:r>
            <a:r>
              <a:rPr lang="en-US" sz="3200" b="1" dirty="0">
                <a:solidFill>
                  <a:schemeClr val="accent2"/>
                </a:solidFill>
              </a:rPr>
              <a:t> </a:t>
            </a:r>
            <a:r>
              <a:rPr lang="en-US" sz="3600" b="1" dirty="0">
                <a:solidFill>
                  <a:schemeClr val="accent2"/>
                </a:solidFill>
              </a:rPr>
              <a:t>CS61C : Machine Structures</a:t>
            </a:r>
            <a:r>
              <a:rPr lang="en-US" sz="3200" b="1" dirty="0">
                <a:solidFill>
                  <a:schemeClr val="tx1"/>
                </a:solidFill>
              </a:rPr>
              <a:t/>
            </a:r>
            <a:br>
              <a:rPr lang="en-US" sz="3200" b="1" dirty="0">
                <a:solidFill>
                  <a:schemeClr val="tx1"/>
                </a:solidFill>
              </a:rPr>
            </a:br>
            <a:r>
              <a:rPr lang="en-US" sz="3200" b="1" dirty="0">
                <a:solidFill>
                  <a:schemeClr val="tx1"/>
                </a:solidFill>
              </a:rPr>
              <a:t/>
            </a:r>
            <a:br>
              <a:rPr lang="en-US" sz="3200" b="1" dirty="0">
                <a:solidFill>
                  <a:schemeClr val="tx1"/>
                </a:solidFill>
              </a:rPr>
            </a:br>
            <a:r>
              <a:rPr lang="en-US" sz="3200" b="1" dirty="0">
                <a:solidFill>
                  <a:schemeClr val="tx1"/>
                </a:solidFill>
              </a:rPr>
              <a:t> </a:t>
            </a:r>
            <a:r>
              <a:rPr lang="en-US" sz="3200" b="1" dirty="0">
                <a:solidFill>
                  <a:schemeClr val="accent2"/>
                </a:solidFill>
              </a:rPr>
              <a:t>Lecture</a:t>
            </a:r>
            <a:r>
              <a:rPr lang="en-US" sz="3200" b="1" dirty="0" smtClean="0">
                <a:solidFill>
                  <a:schemeClr val="accent2"/>
                </a:solidFill>
              </a:rPr>
              <a:t> 28 </a:t>
            </a:r>
            <a:r>
              <a:rPr lang="en-US" sz="3200" b="1" dirty="0" smtClean="0">
                <a:solidFill>
                  <a:schemeClr val="accent2"/>
                </a:solidFill>
              </a:rPr>
              <a:t>– Intra-machine Parallelism</a:t>
            </a:r>
            <a:br>
              <a:rPr lang="en-US" sz="3200" b="1" dirty="0" smtClean="0">
                <a:solidFill>
                  <a:schemeClr val="accent2"/>
                </a:solidFill>
              </a:rPr>
            </a:br>
            <a:r>
              <a:rPr lang="en-US" sz="3200" b="1" dirty="0">
                <a:solidFill>
                  <a:schemeClr val="accent2"/>
                </a:solidFill>
              </a:rPr>
              <a:t> </a:t>
            </a:r>
            <a:br>
              <a:rPr lang="en-US" sz="3200" b="1" dirty="0">
                <a:solidFill>
                  <a:schemeClr val="accent2"/>
                </a:solidFill>
              </a:rPr>
            </a:br>
            <a:r>
              <a:rPr lang="en-US" sz="3200" b="1" dirty="0">
                <a:solidFill>
                  <a:schemeClr val="accent2"/>
                </a:solidFill>
              </a:rPr>
              <a:t> </a:t>
            </a:r>
            <a:r>
              <a:rPr lang="en-US" sz="3200" b="1" dirty="0" smtClean="0">
                <a:solidFill>
                  <a:schemeClr val="tx1"/>
                </a:solidFill>
              </a:rPr>
              <a:t>2010-08-09</a:t>
            </a:r>
            <a:endParaRPr lang="en-US" sz="3200" b="1" dirty="0">
              <a:solidFill>
                <a:schemeClr val="tx1"/>
              </a:solidFill>
            </a:endParaRPr>
          </a:p>
        </p:txBody>
      </p:sp>
      <p:sp>
        <p:nvSpPr>
          <p:cNvPr id="9" name="Rectangle 2"/>
          <p:cNvSpPr>
            <a:spLocks noChangeArrowheads="1"/>
          </p:cNvSpPr>
          <p:nvPr/>
        </p:nvSpPr>
        <p:spPr bwMode="auto">
          <a:xfrm>
            <a:off x="2286000" y="3505200"/>
            <a:ext cx="6477000" cy="923330"/>
          </a:xfrm>
          <a:prstGeom prst="rect">
            <a:avLst/>
          </a:prstGeom>
          <a:solidFill>
            <a:schemeClr val="bg1"/>
          </a:solidFill>
          <a:ln w="12700">
            <a:noFill/>
            <a:miter lim="800000"/>
            <a:headEnd/>
            <a:tailEnd/>
          </a:ln>
        </p:spPr>
        <p:txBody>
          <a:bodyPr wrap="square">
            <a:prstTxWarp prst="textNoShape">
              <a:avLst/>
            </a:prstTxWarp>
            <a:spAutoFit/>
          </a:bodyPr>
          <a:lstStyle/>
          <a:p>
            <a:pPr algn="r"/>
            <a:r>
              <a:rPr lang="en-US" sz="2800" b="1" dirty="0" smtClean="0">
                <a:solidFill>
                  <a:schemeClr val="tx2"/>
                </a:solidFill>
                <a:ea typeface="ＭＳ Ｐゴシック" charset="-128"/>
                <a:cs typeface="ＭＳ Ｐゴシック" charset="-128"/>
              </a:rPr>
              <a:t> </a:t>
            </a:r>
            <a:r>
              <a:rPr lang="en-US" sz="2600" b="1" dirty="0" smtClean="0">
                <a:solidFill>
                  <a:schemeClr val="tx2"/>
                </a:solidFill>
                <a:ea typeface="ＭＳ Ｐゴシック" charset="-128"/>
                <a:cs typeface="ＭＳ Ｐゴシック" charset="-128"/>
              </a:rPr>
              <a:t>Parallel Programming Boot Camp with Par Lab next week!</a:t>
            </a:r>
            <a:endParaRPr lang="en-US" sz="2400" b="1" dirty="0">
              <a:solidFill>
                <a:srgbClr val="111111"/>
              </a:solidFill>
            </a:endParaRPr>
          </a:p>
        </p:txBody>
      </p:sp>
      <p:sp>
        <p:nvSpPr>
          <p:cNvPr id="11" name="Rectangle 2"/>
          <p:cNvSpPr>
            <a:spLocks noChangeArrowheads="1"/>
          </p:cNvSpPr>
          <p:nvPr/>
        </p:nvSpPr>
        <p:spPr bwMode="auto">
          <a:xfrm>
            <a:off x="152400" y="4800600"/>
            <a:ext cx="8153400" cy="1384995"/>
          </a:xfrm>
          <a:prstGeom prst="rect">
            <a:avLst/>
          </a:prstGeom>
          <a:noFill/>
          <a:ln w="12700">
            <a:noFill/>
            <a:miter lim="800000"/>
            <a:headEnd/>
            <a:tailEnd/>
          </a:ln>
        </p:spPr>
        <p:txBody>
          <a:bodyPr wrap="square">
            <a:prstTxWarp prst="textNoShape">
              <a:avLst/>
            </a:prstTxWarp>
            <a:spAutoFit/>
          </a:bodyPr>
          <a:lstStyle/>
          <a:p>
            <a:pPr algn="ctr"/>
            <a:r>
              <a:rPr lang="en-US" sz="2000" b="1" dirty="0" smtClean="0">
                <a:solidFill>
                  <a:srgbClr val="111111"/>
                </a:solidFill>
              </a:rPr>
              <a:t>You should be able to understand the basics of what they’ll be teaching after taking this course! It is free for UC Berkeley students, so take advantage of this amazing opportunity!</a:t>
            </a:r>
          </a:p>
          <a:p>
            <a:pPr algn="ctr"/>
            <a:r>
              <a:rPr lang="en-US" sz="2400" b="1" dirty="0" smtClean="0">
                <a:solidFill>
                  <a:srgbClr val="111111"/>
                </a:solidFill>
              </a:rPr>
              <a:t>http://parlab.eecs.berkeley.edu/2010bootcamp</a:t>
            </a:r>
            <a:endParaRPr lang="en-US" sz="2400" b="1" dirty="0">
              <a:solidFill>
                <a:srgbClr val="111111"/>
              </a:solidFill>
            </a:endParaRPr>
          </a:p>
        </p:txBody>
      </p:sp>
      <p:pic>
        <p:nvPicPr>
          <p:cNvPr id="12" name="Picture 10"/>
          <p:cNvPicPr>
            <a:picLocks noChangeAspect="1" noChangeArrowheads="1"/>
          </p:cNvPicPr>
          <p:nvPr/>
        </p:nvPicPr>
        <p:blipFill>
          <a:blip r:embed="rId3"/>
          <a:srcRect/>
          <a:stretch>
            <a:fillRect/>
          </a:stretch>
        </p:blipFill>
        <p:spPr bwMode="auto">
          <a:xfrm>
            <a:off x="0" y="1676400"/>
            <a:ext cx="2291113" cy="3047999"/>
          </a:xfrm>
          <a:prstGeom prst="rect">
            <a:avLst/>
          </a:prstGeom>
          <a:noFill/>
          <a:ln w="12700">
            <a:noFill/>
            <a:miter lim="800000"/>
            <a:headEnd/>
            <a:tailEnd/>
          </a:ln>
        </p:spPr>
      </p:pic>
      <p:pic>
        <p:nvPicPr>
          <p:cNvPr id="1026" name="Picture 2"/>
          <p:cNvPicPr>
            <a:picLocks noChangeAspect="1" noChangeArrowheads="1"/>
          </p:cNvPicPr>
          <p:nvPr/>
        </p:nvPicPr>
        <p:blipFill>
          <a:blip r:embed="rId4"/>
          <a:srcRect l="25000" t="38461" r="35714" b="15384"/>
          <a:stretch>
            <a:fillRect/>
          </a:stretch>
        </p:blipFill>
        <p:spPr bwMode="auto">
          <a:xfrm flipH="1">
            <a:off x="990600" y="3048000"/>
            <a:ext cx="1143000" cy="1246909"/>
          </a:xfrm>
          <a:prstGeom prst="ellipse">
            <a:avLst/>
          </a:prstGeom>
          <a:noFill/>
          <a:ln w="9525">
            <a:noFill/>
            <a:miter lim="800000"/>
            <a:headEnd/>
            <a:tailEnd/>
          </a:ln>
        </p:spPr>
      </p:pic>
      <p:pic>
        <p:nvPicPr>
          <p:cNvPr id="1027" name="Picture 3"/>
          <p:cNvPicPr>
            <a:picLocks noChangeAspect="1" noChangeArrowheads="1"/>
          </p:cNvPicPr>
          <p:nvPr/>
        </p:nvPicPr>
        <p:blipFill>
          <a:blip r:embed="rId5"/>
          <a:srcRect/>
          <a:stretch>
            <a:fillRect/>
          </a:stretch>
        </p:blipFill>
        <p:spPr bwMode="auto">
          <a:xfrm>
            <a:off x="2819400" y="4038600"/>
            <a:ext cx="2219325" cy="73594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04482" name="Rectangle 2"/>
          <p:cNvSpPr>
            <a:spLocks noGrp="1" noChangeArrowheads="1"/>
          </p:cNvSpPr>
          <p:nvPr>
            <p:ph type="title"/>
          </p:nvPr>
        </p:nvSpPr>
        <p:spPr>
          <a:xfrm>
            <a:off x="762000" y="152400"/>
            <a:ext cx="7331075" cy="474663"/>
          </a:xfrm>
        </p:spPr>
        <p:txBody>
          <a:bodyPr/>
          <a:lstStyle/>
          <a:p>
            <a:r>
              <a:rPr lang="en-US"/>
              <a:t>Simple Superscalar MIPS CPU (cont.)</a:t>
            </a:r>
          </a:p>
        </p:txBody>
      </p:sp>
      <p:sp>
        <p:nvSpPr>
          <p:cNvPr id="3604483" name="Rectangle 3"/>
          <p:cNvSpPr>
            <a:spLocks noGrp="1" noChangeArrowheads="1"/>
          </p:cNvSpPr>
          <p:nvPr>
            <p:ph type="body" idx="1"/>
          </p:nvPr>
        </p:nvSpPr>
        <p:spPr>
          <a:xfrm>
            <a:off x="685800" y="1143000"/>
            <a:ext cx="7848600" cy="4535601"/>
          </a:xfrm>
        </p:spPr>
        <p:txBody>
          <a:bodyPr/>
          <a:lstStyle/>
          <a:p>
            <a:r>
              <a:rPr lang="en-US" dirty="0"/>
              <a:t>Considerations</a:t>
            </a:r>
          </a:p>
          <a:p>
            <a:pPr lvl="1"/>
            <a:r>
              <a:rPr lang="en-US" dirty="0" smtClean="0"/>
              <a:t>We now have to figure out what will use the other functional unit</a:t>
            </a:r>
            <a:endParaRPr lang="en-US" dirty="0"/>
          </a:p>
          <a:p>
            <a:pPr lvl="1"/>
            <a:r>
              <a:rPr lang="en-US" dirty="0"/>
              <a:t>Forwarding for pipelining now </a:t>
            </a:r>
            <a:r>
              <a:rPr lang="en-US" i="1" dirty="0">
                <a:solidFill>
                  <a:schemeClr val="accent1"/>
                </a:solidFill>
              </a:rPr>
              <a:t>harder</a:t>
            </a:r>
            <a:endParaRPr lang="en-US" dirty="0"/>
          </a:p>
          <a:p>
            <a:r>
              <a:rPr lang="en-US" dirty="0" smtClean="0"/>
              <a:t>Limitations of our example</a:t>
            </a:r>
          </a:p>
          <a:p>
            <a:pPr lvl="1"/>
            <a:r>
              <a:rPr lang="en-US" dirty="0" smtClean="0"/>
              <a:t>Improvement </a:t>
            </a:r>
            <a:r>
              <a:rPr lang="en-US" dirty="0"/>
              <a:t>only if other instructions can fill slots</a:t>
            </a:r>
          </a:p>
          <a:p>
            <a:pPr lvl="1"/>
            <a:r>
              <a:rPr lang="en-US" dirty="0"/>
              <a:t>Doesn’t scale </a:t>
            </a:r>
            <a:r>
              <a:rPr lang="en-US" dirty="0" smtClean="0"/>
              <a:t>well</a:t>
            </a:r>
          </a:p>
          <a:p>
            <a:pPr lvl="1"/>
            <a:r>
              <a:rPr lang="en-US" dirty="0" smtClean="0"/>
              <a:t>Who decides how to use the new slots?</a:t>
            </a: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4895771" cy="490391"/>
          </a:xfrm>
        </p:spPr>
        <p:txBody>
          <a:bodyPr/>
          <a:lstStyle/>
          <a:p>
            <a:r>
              <a:rPr lang="en-US" dirty="0" err="1" smtClean="0"/>
              <a:t>Superscalars</a:t>
            </a:r>
            <a:r>
              <a:rPr lang="en-US" dirty="0" smtClean="0"/>
              <a:t> in Practice</a:t>
            </a:r>
            <a:endParaRPr lang="en-US" dirty="0"/>
          </a:p>
        </p:txBody>
      </p:sp>
      <p:sp>
        <p:nvSpPr>
          <p:cNvPr id="3" name="Content Placeholder 2"/>
          <p:cNvSpPr>
            <a:spLocks noGrp="1"/>
          </p:cNvSpPr>
          <p:nvPr>
            <p:ph idx="1"/>
          </p:nvPr>
        </p:nvSpPr>
        <p:spPr>
          <a:xfrm>
            <a:off x="685800" y="990600"/>
            <a:ext cx="7848600" cy="5655907"/>
          </a:xfrm>
        </p:spPr>
        <p:txBody>
          <a:bodyPr/>
          <a:lstStyle/>
          <a:p>
            <a:r>
              <a:rPr lang="en-US" dirty="0" smtClean="0"/>
              <a:t>Modern superscalar processors usually hide behind a scalar ISA</a:t>
            </a:r>
          </a:p>
          <a:p>
            <a:pPr lvl="1"/>
            <a:r>
              <a:rPr lang="en-US" dirty="0" smtClean="0"/>
              <a:t>Gives the illusion of a scalar processor</a:t>
            </a:r>
          </a:p>
          <a:p>
            <a:pPr lvl="1"/>
            <a:r>
              <a:rPr lang="en-US" dirty="0" smtClean="0"/>
              <a:t>Dynamically schedules instructions</a:t>
            </a:r>
          </a:p>
          <a:p>
            <a:pPr lvl="2"/>
            <a:r>
              <a:rPr lang="en-US" dirty="0" smtClean="0"/>
              <a:t>Tries to fill all slots with useful instructions</a:t>
            </a:r>
          </a:p>
          <a:p>
            <a:pPr lvl="2"/>
            <a:r>
              <a:rPr lang="en-US" dirty="0" smtClean="0"/>
              <a:t>Detects hazards and avoids them</a:t>
            </a:r>
          </a:p>
          <a:p>
            <a:r>
              <a:rPr lang="en-US" dirty="0" smtClean="0"/>
              <a:t>Instruction Level Parallelism (</a:t>
            </a:r>
            <a:r>
              <a:rPr lang="en-US" dirty="0" smtClean="0">
                <a:solidFill>
                  <a:srgbClr val="008000"/>
                </a:solidFill>
              </a:rPr>
              <a:t>ILP</a:t>
            </a:r>
            <a:r>
              <a:rPr lang="en-US" dirty="0" smtClean="0"/>
              <a:t>)</a:t>
            </a:r>
          </a:p>
          <a:p>
            <a:pPr lvl="1"/>
            <a:r>
              <a:rPr lang="en-US" dirty="0" smtClean="0"/>
              <a:t>Multiple instructions from same instruction stream in flight at the same time</a:t>
            </a:r>
          </a:p>
          <a:p>
            <a:pPr lvl="1"/>
            <a:r>
              <a:rPr lang="en-US" dirty="0" smtClean="0"/>
              <a:t>Where in this course did we already make use of ILP? </a:t>
            </a:r>
            <a:r>
              <a:rPr lang="en-US" dirty="0" smtClean="0">
                <a:solidFill>
                  <a:srgbClr val="FF0000"/>
                </a:solidFill>
              </a:rPr>
              <a:t>Pipelining</a:t>
            </a:r>
          </a:p>
        </p:txBody>
      </p:sp>
      <p:sp>
        <p:nvSpPr>
          <p:cNvPr id="6" name="Rectangle 5"/>
          <p:cNvSpPr/>
          <p:nvPr/>
        </p:nvSpPr>
        <p:spPr bwMode="auto">
          <a:xfrm flipH="1">
            <a:off x="4343400" y="6172200"/>
            <a:ext cx="2133600" cy="40011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accent1"/>
              </a:solidFill>
              <a:effectLst/>
              <a:latin typeface="Helvetica" pitchFamily="-65"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2949525" cy="479747"/>
          </a:xfrm>
        </p:spPr>
        <p:txBody>
          <a:bodyPr/>
          <a:lstStyle/>
          <a:p>
            <a:r>
              <a:rPr lang="en-US" dirty="0" smtClean="0"/>
              <a:t>Multithreading</a:t>
            </a:r>
            <a:endParaRPr lang="en-US" dirty="0"/>
          </a:p>
        </p:txBody>
      </p:sp>
      <p:sp>
        <p:nvSpPr>
          <p:cNvPr id="3" name="Content Placeholder 2"/>
          <p:cNvSpPr>
            <a:spLocks noGrp="1"/>
          </p:cNvSpPr>
          <p:nvPr>
            <p:ph idx="1"/>
          </p:nvPr>
        </p:nvSpPr>
        <p:spPr>
          <a:xfrm>
            <a:off x="685800" y="1143000"/>
            <a:ext cx="7848600" cy="5929828"/>
          </a:xfrm>
        </p:spPr>
        <p:txBody>
          <a:bodyPr/>
          <a:lstStyle/>
          <a:p>
            <a:r>
              <a:rPr lang="en-US" dirty="0" smtClean="0"/>
              <a:t>There’s only so much ILP we can get out of the same program</a:t>
            </a:r>
          </a:p>
          <a:p>
            <a:r>
              <a:rPr lang="en-US" dirty="0" smtClean="0"/>
              <a:t>Why not try to have parallel tasks or </a:t>
            </a:r>
            <a:r>
              <a:rPr lang="en-US" dirty="0" smtClean="0">
                <a:solidFill>
                  <a:schemeClr val="accent1"/>
                </a:solidFill>
              </a:rPr>
              <a:t>threads</a:t>
            </a:r>
            <a:r>
              <a:rPr lang="en-US" dirty="0" smtClean="0"/>
              <a:t> running at the same time in the CPU?</a:t>
            </a:r>
          </a:p>
          <a:p>
            <a:r>
              <a:rPr lang="en-US" dirty="0" smtClean="0"/>
              <a:t>No use in having the CPU time go to waste waiting on a single task</a:t>
            </a:r>
          </a:p>
          <a:p>
            <a:r>
              <a:rPr lang="en-US" dirty="0" smtClean="0"/>
              <a:t>Let the programmer/OS figure out what tasks can happen in parallel</a:t>
            </a:r>
          </a:p>
          <a:p>
            <a:pPr lvl="1"/>
            <a:r>
              <a:rPr lang="en-US" dirty="0" smtClean="0"/>
              <a:t>Now the CPU is able to just assume they’re independent.</a:t>
            </a:r>
          </a:p>
          <a:p>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4313681" cy="479747"/>
          </a:xfrm>
        </p:spPr>
        <p:txBody>
          <a:bodyPr/>
          <a:lstStyle/>
          <a:p>
            <a:r>
              <a:rPr lang="en-US" dirty="0" smtClean="0"/>
              <a:t>Multithreading (cont.)</a:t>
            </a:r>
            <a:endParaRPr lang="en-US" dirty="0"/>
          </a:p>
        </p:txBody>
      </p:sp>
      <p:sp>
        <p:nvSpPr>
          <p:cNvPr id="3" name="Content Placeholder 2"/>
          <p:cNvSpPr>
            <a:spLocks noGrp="1"/>
          </p:cNvSpPr>
          <p:nvPr>
            <p:ph idx="1"/>
          </p:nvPr>
        </p:nvSpPr>
        <p:spPr>
          <a:xfrm>
            <a:off x="685800" y="1143000"/>
            <a:ext cx="7848600" cy="4027769"/>
          </a:xfrm>
        </p:spPr>
        <p:txBody>
          <a:bodyPr/>
          <a:lstStyle/>
          <a:p>
            <a:r>
              <a:rPr lang="en-US" dirty="0" smtClean="0"/>
              <a:t>Idea is to have the processor try and have multiple </a:t>
            </a:r>
            <a:r>
              <a:rPr lang="en-US" dirty="0" smtClean="0">
                <a:solidFill>
                  <a:srgbClr val="FF0000"/>
                </a:solidFill>
              </a:rPr>
              <a:t>threads </a:t>
            </a:r>
            <a:r>
              <a:rPr lang="en-US" dirty="0" smtClean="0"/>
              <a:t>working at the same time.</a:t>
            </a:r>
          </a:p>
          <a:p>
            <a:r>
              <a:rPr lang="en-US" dirty="0" smtClean="0"/>
              <a:t>Less work on the CPU’s part to figure out conflicts</a:t>
            </a:r>
          </a:p>
          <a:p>
            <a:pPr lvl="1"/>
            <a:r>
              <a:rPr lang="en-US" dirty="0" smtClean="0"/>
              <a:t>Programmer/OS already figured out what is independent!</a:t>
            </a:r>
          </a:p>
          <a:p>
            <a:pPr lvl="1"/>
            <a:r>
              <a:rPr lang="en-US" dirty="0" smtClean="0"/>
              <a:t>All the CPU has to do is just make sure they don’t trample each other!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4292842" cy="479747"/>
          </a:xfrm>
        </p:spPr>
        <p:txBody>
          <a:bodyPr/>
          <a:lstStyle/>
          <a:p>
            <a:r>
              <a:rPr lang="en-US" dirty="0" smtClean="0"/>
              <a:t>Static Multithreading</a:t>
            </a:r>
            <a:endParaRPr lang="en-US" dirty="0"/>
          </a:p>
        </p:txBody>
      </p:sp>
      <p:sp>
        <p:nvSpPr>
          <p:cNvPr id="3" name="Content Placeholder 2"/>
          <p:cNvSpPr>
            <a:spLocks noGrp="1"/>
          </p:cNvSpPr>
          <p:nvPr>
            <p:ph idx="1"/>
          </p:nvPr>
        </p:nvSpPr>
        <p:spPr>
          <a:xfrm>
            <a:off x="685800" y="914400"/>
            <a:ext cx="8001000" cy="4926477"/>
          </a:xfrm>
        </p:spPr>
        <p:txBody>
          <a:bodyPr/>
          <a:lstStyle/>
          <a:p>
            <a:r>
              <a:rPr lang="en-US" dirty="0" smtClean="0"/>
              <a:t>First attempt: Let’s just keep switching threads every N clock cycles!</a:t>
            </a:r>
          </a:p>
          <a:p>
            <a:endParaRPr lang="en-US" dirty="0" smtClean="0"/>
          </a:p>
          <a:p>
            <a:endParaRPr lang="en-US" dirty="0" smtClean="0"/>
          </a:p>
          <a:p>
            <a:endParaRPr lang="en-US" dirty="0" smtClean="0"/>
          </a:p>
          <a:p>
            <a:endParaRPr lang="en-US" dirty="0" smtClean="0"/>
          </a:p>
          <a:p>
            <a:endParaRPr lang="en-US" dirty="0" smtClean="0"/>
          </a:p>
          <a:p>
            <a:r>
              <a:rPr lang="en-US" dirty="0" smtClean="0"/>
              <a:t>We can probably do better…</a:t>
            </a:r>
          </a:p>
        </p:txBody>
      </p:sp>
      <p:pic>
        <p:nvPicPr>
          <p:cNvPr id="4" name="Picture 3" descr="staticthreading.png"/>
          <p:cNvPicPr>
            <a:picLocks noChangeAspect="1"/>
          </p:cNvPicPr>
          <p:nvPr/>
        </p:nvPicPr>
        <p:blipFill>
          <a:blip r:embed="rId2"/>
          <a:stretch>
            <a:fillRect/>
          </a:stretch>
        </p:blipFill>
        <p:spPr>
          <a:xfrm>
            <a:off x="2052285" y="1885734"/>
            <a:ext cx="5039429" cy="308653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4772140" cy="479747"/>
          </a:xfrm>
        </p:spPr>
        <p:txBody>
          <a:bodyPr/>
          <a:lstStyle/>
          <a:p>
            <a:r>
              <a:rPr lang="en-US" dirty="0" smtClean="0"/>
              <a:t>Dynamic Multithreading</a:t>
            </a:r>
            <a:endParaRPr lang="en-US" dirty="0"/>
          </a:p>
        </p:txBody>
      </p:sp>
      <p:sp>
        <p:nvSpPr>
          <p:cNvPr id="3" name="Content Placeholder 2"/>
          <p:cNvSpPr>
            <a:spLocks noGrp="1"/>
          </p:cNvSpPr>
          <p:nvPr>
            <p:ph idx="1"/>
          </p:nvPr>
        </p:nvSpPr>
        <p:spPr>
          <a:xfrm>
            <a:off x="685800" y="1143000"/>
            <a:ext cx="7848600" cy="5560497"/>
          </a:xfrm>
        </p:spPr>
        <p:txBody>
          <a:bodyPr/>
          <a:lstStyle/>
          <a:p>
            <a:r>
              <a:rPr lang="en-US" dirty="0" smtClean="0"/>
              <a:t>Well, let’s try to improve by determining while we run when to switch</a:t>
            </a:r>
          </a:p>
          <a:p>
            <a:r>
              <a:rPr lang="en-US" dirty="0" smtClean="0"/>
              <a:t>That way we make even more use of the CPU despite some threads taking a long time on a single instruction.</a:t>
            </a:r>
          </a:p>
          <a:p>
            <a:r>
              <a:rPr lang="en-US" dirty="0" smtClean="0"/>
              <a:t>This can be hard to do</a:t>
            </a:r>
          </a:p>
          <a:p>
            <a:pPr lvl="1"/>
            <a:r>
              <a:rPr lang="en-US" dirty="0" smtClean="0"/>
              <a:t>You can have some threads “starve” if you aren’t “fair”</a:t>
            </a:r>
          </a:p>
          <a:p>
            <a:r>
              <a:rPr lang="en-US" dirty="0" smtClean="0"/>
              <a:t>We can still do better! How?</a:t>
            </a:r>
          </a:p>
          <a:p>
            <a:pPr lvl="1"/>
            <a:r>
              <a:rPr lang="en-US" dirty="0" smtClean="0"/>
              <a:t>Hint: </a:t>
            </a:r>
            <a:r>
              <a:rPr lang="en-US" dirty="0" err="1" smtClean="0"/>
              <a:t>Superscalars</a:t>
            </a: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49972" cy="479747"/>
          </a:xfrm>
        </p:spPr>
        <p:txBody>
          <a:bodyPr/>
          <a:lstStyle/>
          <a:p>
            <a:r>
              <a:rPr lang="en-US" dirty="0" smtClean="0"/>
              <a:t>Simultaneous Multithreading</a:t>
            </a:r>
            <a:endParaRPr lang="en-US" dirty="0"/>
          </a:p>
        </p:txBody>
      </p:sp>
      <p:sp>
        <p:nvSpPr>
          <p:cNvPr id="3" name="Content Placeholder 2"/>
          <p:cNvSpPr>
            <a:spLocks noGrp="1"/>
          </p:cNvSpPr>
          <p:nvPr>
            <p:ph idx="1"/>
          </p:nvPr>
        </p:nvSpPr>
        <p:spPr>
          <a:xfrm>
            <a:off x="685800" y="1143000"/>
            <a:ext cx="4419600" cy="5286575"/>
          </a:xfrm>
        </p:spPr>
        <p:txBody>
          <a:bodyPr/>
          <a:lstStyle/>
          <a:p>
            <a:r>
              <a:rPr lang="en-US" dirty="0" smtClean="0"/>
              <a:t>Let’s just have different threads active at the SAME time, every cycle.</a:t>
            </a:r>
          </a:p>
          <a:p>
            <a:r>
              <a:rPr lang="en-US" dirty="0" smtClean="0"/>
              <a:t>Use the CPU’s resources as much as possible</a:t>
            </a:r>
          </a:p>
          <a:p>
            <a:pPr lvl="1"/>
            <a:r>
              <a:rPr lang="en-US" dirty="0" smtClean="0"/>
              <a:t>We’ll probably still have some </a:t>
            </a:r>
            <a:r>
              <a:rPr lang="en-US" dirty="0" err="1" smtClean="0"/>
              <a:t>nops</a:t>
            </a:r>
            <a:r>
              <a:rPr lang="en-US" dirty="0" smtClean="0"/>
              <a:t>, but that’s okay.</a:t>
            </a:r>
          </a:p>
          <a:p>
            <a:r>
              <a:rPr lang="en-US" dirty="0" smtClean="0"/>
              <a:t>Very complex hardware to do this!</a:t>
            </a:r>
            <a:endParaRPr lang="en-US" dirty="0"/>
          </a:p>
        </p:txBody>
      </p:sp>
      <p:pic>
        <p:nvPicPr>
          <p:cNvPr id="2050" name="Picture 2"/>
          <p:cNvPicPr>
            <a:picLocks noChangeAspect="1" noChangeArrowheads="1"/>
          </p:cNvPicPr>
          <p:nvPr/>
        </p:nvPicPr>
        <p:blipFill>
          <a:blip r:embed="rId2"/>
          <a:srcRect/>
          <a:stretch>
            <a:fillRect/>
          </a:stretch>
        </p:blipFill>
        <p:spPr bwMode="auto">
          <a:xfrm>
            <a:off x="6019800" y="838200"/>
            <a:ext cx="1828800" cy="5362575"/>
          </a:xfrm>
          <a:prstGeom prst="rect">
            <a:avLst/>
          </a:prstGeom>
          <a:noFill/>
          <a:ln w="9525">
            <a:noFill/>
            <a:miter lim="800000"/>
            <a:headEnd/>
            <a:tailEnd/>
          </a:ln>
        </p:spPr>
      </p:pic>
      <p:sp>
        <p:nvSpPr>
          <p:cNvPr id="5" name="TextBox 4"/>
          <p:cNvSpPr txBox="1"/>
          <p:nvPr/>
        </p:nvSpPr>
        <p:spPr>
          <a:xfrm>
            <a:off x="5486400" y="1828800"/>
            <a:ext cx="492443" cy="4031873"/>
          </a:xfrm>
          <a:prstGeom prst="rect">
            <a:avLst/>
          </a:prstGeom>
          <a:noFill/>
        </p:spPr>
        <p:txBody>
          <a:bodyPr vert="vert270" wrap="square" rtlCol="0">
            <a:spAutoFit/>
          </a:bodyPr>
          <a:lstStyle/>
          <a:p>
            <a:pPr algn="ctr"/>
            <a:r>
              <a:rPr lang="en-US" sz="2000" dirty="0" smtClean="0"/>
              <a:t>Different Clock cycles</a:t>
            </a:r>
            <a:endParaRPr lang="en-US" sz="2000" dirty="0"/>
          </a:p>
        </p:txBody>
      </p:sp>
      <p:sp>
        <p:nvSpPr>
          <p:cNvPr id="6" name="TextBox 5"/>
          <p:cNvSpPr txBox="1"/>
          <p:nvPr/>
        </p:nvSpPr>
        <p:spPr>
          <a:xfrm>
            <a:off x="5943600" y="6172200"/>
            <a:ext cx="2057400" cy="400110"/>
          </a:xfrm>
          <a:prstGeom prst="rect">
            <a:avLst/>
          </a:prstGeom>
          <a:noFill/>
        </p:spPr>
        <p:txBody>
          <a:bodyPr wrap="square" rtlCol="0">
            <a:spAutoFit/>
          </a:bodyPr>
          <a:lstStyle/>
          <a:p>
            <a:r>
              <a:rPr lang="en-US" sz="2000" dirty="0" smtClean="0"/>
              <a:t>Functional Units</a:t>
            </a:r>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62000" y="152400"/>
            <a:ext cx="2701925" cy="474663"/>
          </a:xfrm>
        </p:spPr>
        <p:txBody>
          <a:bodyPr/>
          <a:lstStyle/>
          <a:p>
            <a:r>
              <a:rPr lang="en-US">
                <a:ea typeface="ＭＳ Ｐゴシック" charset="-128"/>
                <a:cs typeface="ＭＳ Ｐゴシック" charset="-128"/>
              </a:rPr>
              <a:t>Administrivia</a:t>
            </a:r>
          </a:p>
        </p:txBody>
      </p:sp>
      <p:sp>
        <p:nvSpPr>
          <p:cNvPr id="31747" name="Rectangle 3"/>
          <p:cNvSpPr>
            <a:spLocks noGrp="1" noChangeArrowheads="1"/>
          </p:cNvSpPr>
          <p:nvPr>
            <p:ph type="body" idx="1"/>
          </p:nvPr>
        </p:nvSpPr>
        <p:spPr>
          <a:xfrm>
            <a:off x="533400" y="914400"/>
            <a:ext cx="8305800" cy="5400453"/>
          </a:xfrm>
        </p:spPr>
        <p:txBody>
          <a:bodyPr/>
          <a:lstStyle/>
          <a:p>
            <a:r>
              <a:rPr lang="en-US" dirty="0" smtClean="0">
                <a:ea typeface="ＭＳ Ｐゴシック" charset="-128"/>
                <a:cs typeface="ＭＳ Ｐゴシック" charset="-128"/>
              </a:rPr>
              <a:t>Proj3 and HW9 due tonight at 11:59pm</a:t>
            </a:r>
          </a:p>
          <a:p>
            <a:pPr lvl="1"/>
            <a:r>
              <a:rPr lang="en-US" dirty="0" smtClean="0">
                <a:ea typeface="ＭＳ Ｐゴシック" charset="-128"/>
                <a:cs typeface="ＭＳ Ｐゴシック" charset="-128"/>
              </a:rPr>
              <a:t>I know a few of you guys have found some of the questions vague/unclear, if you’re ever not sure just note what you’re assuming in your answer.</a:t>
            </a:r>
          </a:p>
          <a:p>
            <a:r>
              <a:rPr lang="en-US" dirty="0" smtClean="0">
                <a:ea typeface="ＭＳ Ｐゴシック" charset="-128"/>
                <a:cs typeface="ＭＳ Ｐゴシック" charset="-128"/>
              </a:rPr>
              <a:t>Final is Thursday 8–11am in 10 Evans</a:t>
            </a:r>
          </a:p>
          <a:p>
            <a:pPr lvl="1"/>
            <a:r>
              <a:rPr lang="en-US" dirty="0" smtClean="0">
                <a:ea typeface="ＭＳ Ｐゴシック" charset="-128"/>
                <a:cs typeface="ＭＳ Ｐゴシック" charset="-128"/>
              </a:rPr>
              <a:t>We’ll be having two review lectures between now and then.</a:t>
            </a:r>
          </a:p>
          <a:p>
            <a:r>
              <a:rPr lang="en-US" dirty="0" smtClean="0">
                <a:ea typeface="ＭＳ Ｐゴシック" charset="-128"/>
                <a:cs typeface="ＭＳ Ｐゴシック" charset="-128"/>
              </a:rPr>
              <a:t>We’re ending a bit early for course evaluations</a:t>
            </a:r>
          </a:p>
          <a:p>
            <a:r>
              <a:rPr lang="en-US" dirty="0" smtClean="0">
                <a:ea typeface="ＭＳ Ｐゴシック" charset="-128"/>
                <a:cs typeface="ＭＳ Ｐゴシック" charset="-128"/>
              </a:rPr>
              <a:t>Don’t forget: Paul has office hours today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12674" name="Rectangle 2"/>
          <p:cNvSpPr>
            <a:spLocks noGrp="1" noChangeArrowheads="1"/>
          </p:cNvSpPr>
          <p:nvPr>
            <p:ph type="title"/>
          </p:nvPr>
        </p:nvSpPr>
        <p:spPr>
          <a:xfrm>
            <a:off x="762000" y="152400"/>
            <a:ext cx="1933575" cy="474663"/>
          </a:xfrm>
        </p:spPr>
        <p:txBody>
          <a:bodyPr/>
          <a:lstStyle/>
          <a:p>
            <a:r>
              <a:rPr lang="en-US"/>
              <a:t>Multicore</a:t>
            </a:r>
          </a:p>
        </p:txBody>
      </p:sp>
      <p:sp>
        <p:nvSpPr>
          <p:cNvPr id="3612675" name="Rectangle 3"/>
          <p:cNvSpPr>
            <a:spLocks noGrp="1" noChangeArrowheads="1"/>
          </p:cNvSpPr>
          <p:nvPr>
            <p:ph type="body" idx="1"/>
          </p:nvPr>
        </p:nvSpPr>
        <p:spPr>
          <a:xfrm>
            <a:off x="685800" y="1143000"/>
            <a:ext cx="3810000" cy="2607893"/>
          </a:xfrm>
        </p:spPr>
        <p:txBody>
          <a:bodyPr/>
          <a:lstStyle/>
          <a:p>
            <a:r>
              <a:rPr lang="en-US" dirty="0"/>
              <a:t>Put multiple CPU’s on</a:t>
            </a:r>
            <a:r>
              <a:rPr lang="en-US" dirty="0" smtClean="0"/>
              <a:t> the </a:t>
            </a:r>
            <a:r>
              <a:rPr lang="en-US" dirty="0"/>
              <a:t>same die</a:t>
            </a:r>
            <a:endParaRPr lang="en-US" dirty="0" smtClean="0"/>
          </a:p>
          <a:p>
            <a:r>
              <a:rPr lang="en-US" dirty="0" smtClean="0"/>
              <a:t>Cost of </a:t>
            </a:r>
            <a:r>
              <a:rPr lang="en-US" dirty="0" err="1" smtClean="0"/>
              <a:t>multicore</a:t>
            </a:r>
            <a:r>
              <a:rPr lang="en-US" dirty="0" smtClean="0"/>
              <a:t>: </a:t>
            </a:r>
            <a:r>
              <a:rPr lang="en-US" dirty="0" smtClean="0">
                <a:solidFill>
                  <a:schemeClr val="accent1"/>
                </a:solidFill>
              </a:rPr>
              <a:t>complexity</a:t>
            </a:r>
            <a:r>
              <a:rPr lang="en-US" dirty="0" smtClean="0"/>
              <a:t> and </a:t>
            </a:r>
            <a:r>
              <a:rPr lang="en-US" dirty="0" smtClean="0">
                <a:solidFill>
                  <a:schemeClr val="accent1"/>
                </a:solidFill>
              </a:rPr>
              <a:t>slower single-thread execution</a:t>
            </a:r>
            <a:endParaRPr lang="en-US" dirty="0"/>
          </a:p>
        </p:txBody>
      </p:sp>
      <p:sp>
        <p:nvSpPr>
          <p:cNvPr id="5" name="Rectangle 3"/>
          <p:cNvSpPr txBox="1">
            <a:spLocks noChangeArrowheads="1"/>
          </p:cNvSpPr>
          <p:nvPr/>
        </p:nvSpPr>
        <p:spPr bwMode="auto">
          <a:xfrm>
            <a:off x="685800" y="4724400"/>
            <a:ext cx="7924800" cy="1499898"/>
          </a:xfrm>
          <a:prstGeom prst="rect">
            <a:avLst/>
          </a:prstGeom>
          <a:noFill/>
          <a:ln w="12700">
            <a:noFill/>
            <a:miter lim="800000"/>
            <a:headEnd/>
            <a:tailEnd/>
          </a:ln>
        </p:spPr>
        <p:txBody>
          <a:bodyPr vert="horz" wrap="square" lIns="63500" tIns="25400" rIns="63500" bIns="25400" numCol="1" anchor="t" anchorCtr="0" compatLnSpc="1">
            <a:prstTxWarp prst="textNoShape">
              <a:avLst/>
            </a:prstTxWarp>
            <a:spAutoFit/>
          </a:bodyPr>
          <a:lstStyle/>
          <a:p>
            <a:pPr marL="203200" marR="0" lvl="0" indent="-203200" algn="l" defTabSz="914400" rtl="0" eaLnBrk="0" fontAlgn="base" latinLnBrk="0" hangingPunct="0">
              <a:lnSpc>
                <a:spcPct val="75000"/>
              </a:lnSpc>
              <a:spcBef>
                <a:spcPct val="65000"/>
              </a:spcBef>
              <a:spcAft>
                <a:spcPct val="0"/>
              </a:spcAft>
              <a:buClrTx/>
              <a:buSzPct val="100000"/>
              <a:buFont typeface="Times" charset="0"/>
              <a:buChar char="•"/>
              <a:tabLst/>
              <a:defRPr/>
            </a:pPr>
            <a:r>
              <a:rPr kumimoji="0" lang="en-US" sz="3200" b="1"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Task/Thread Level Parallelism (</a:t>
            </a:r>
            <a:r>
              <a:rPr kumimoji="0" lang="en-US" sz="3200" b="1" i="0" u="none" strike="noStrike" kern="0" cap="none" spc="0" normalizeH="0" baseline="0" noProof="0" dirty="0" smtClean="0">
                <a:ln>
                  <a:noFill/>
                </a:ln>
                <a:solidFill>
                  <a:srgbClr val="008000"/>
                </a:solidFill>
                <a:effectLst/>
                <a:uLnTx/>
                <a:uFillTx/>
                <a:latin typeface="+mn-lt"/>
                <a:ea typeface="ＭＳ Ｐゴシック" pitchFamily="-65" charset="-128"/>
                <a:cs typeface="ＭＳ Ｐゴシック" pitchFamily="-65" charset="-128"/>
              </a:rPr>
              <a:t>TLP</a:t>
            </a:r>
            <a:r>
              <a:rPr kumimoji="0" lang="en-US" sz="3200" b="1"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a:t>
            </a:r>
          </a:p>
          <a:p>
            <a:pPr marL="660400" lvl="1" indent="-203200">
              <a:lnSpc>
                <a:spcPct val="75000"/>
              </a:lnSpc>
              <a:spcBef>
                <a:spcPct val="65000"/>
              </a:spcBef>
              <a:buSzPct val="100000"/>
              <a:buFont typeface="Times" charset="0"/>
              <a:buChar char="•"/>
            </a:pPr>
            <a:r>
              <a:rPr lang="en-US" sz="3200" b="1" kern="0" dirty="0" smtClean="0">
                <a:solidFill>
                  <a:schemeClr val="tx1"/>
                </a:solidFill>
                <a:latin typeface="+mn-lt"/>
                <a:ea typeface="ＭＳ Ｐゴシック" pitchFamily="-65" charset="-128"/>
                <a:cs typeface="ＭＳ Ｐゴシック" pitchFamily="-65" charset="-128"/>
              </a:rPr>
              <a:t>Multiple instructions streams in flight at the same time</a:t>
            </a:r>
            <a:endParaRPr kumimoji="0" lang="en-US" sz="3200" b="1" i="0" u="none" strike="noStrike" kern="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p:txBody>
      </p:sp>
      <p:pic>
        <p:nvPicPr>
          <p:cNvPr id="7" name="Picture 6"/>
          <p:cNvPicPr>
            <a:picLocks noChangeAspect="1"/>
          </p:cNvPicPr>
          <p:nvPr/>
        </p:nvPicPr>
        <p:blipFill>
          <a:blip r:embed="rId3"/>
          <a:stretch>
            <a:fillRect/>
          </a:stretch>
        </p:blipFill>
        <p:spPr>
          <a:xfrm>
            <a:off x="4724400" y="1219200"/>
            <a:ext cx="4114800" cy="3175658"/>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6958636" cy="479747"/>
          </a:xfrm>
        </p:spPr>
        <p:txBody>
          <a:bodyPr/>
          <a:lstStyle/>
          <a:p>
            <a:r>
              <a:rPr lang="en-US" dirty="0" err="1" smtClean="0"/>
              <a:t>Multicore</a:t>
            </a:r>
            <a:r>
              <a:rPr lang="en-US" dirty="0" smtClean="0"/>
              <a:t> Helps Energy Efficiency</a:t>
            </a:r>
            <a:endParaRPr lang="en-US" dirty="0"/>
          </a:p>
        </p:txBody>
      </p:sp>
      <p:sp>
        <p:nvSpPr>
          <p:cNvPr id="3" name="Content Placeholder 2"/>
          <p:cNvSpPr>
            <a:spLocks noGrp="1"/>
          </p:cNvSpPr>
          <p:nvPr>
            <p:ph idx="1"/>
          </p:nvPr>
        </p:nvSpPr>
        <p:spPr>
          <a:xfrm>
            <a:off x="685800" y="914400"/>
            <a:ext cx="7848600" cy="1130566"/>
          </a:xfrm>
        </p:spPr>
        <p:txBody>
          <a:bodyPr/>
          <a:lstStyle/>
          <a:p>
            <a:r>
              <a:rPr lang="en-US" dirty="0" smtClean="0"/>
              <a:t>Power ~ CV</a:t>
            </a:r>
            <a:r>
              <a:rPr lang="en-US" baseline="30000" dirty="0" smtClean="0"/>
              <a:t>2</a:t>
            </a:r>
            <a:r>
              <a:rPr lang="en-US" i="1" dirty="0" smtClean="0"/>
              <a:t>f</a:t>
            </a:r>
          </a:p>
          <a:p>
            <a:r>
              <a:rPr lang="en-US" dirty="0" smtClean="0"/>
              <a:t>Circuit delay is roughly linear with V</a:t>
            </a:r>
            <a:endParaRPr lang="en-US" dirty="0"/>
          </a:p>
        </p:txBody>
      </p:sp>
      <p:pic>
        <p:nvPicPr>
          <p:cNvPr id="4" name="Picture 3"/>
          <p:cNvPicPr>
            <a:picLocks noChangeAspect="1"/>
          </p:cNvPicPr>
          <p:nvPr/>
        </p:nvPicPr>
        <p:blipFill>
          <a:blip r:embed="rId2"/>
          <a:stretch>
            <a:fillRect/>
          </a:stretch>
        </p:blipFill>
        <p:spPr>
          <a:xfrm>
            <a:off x="1676400" y="2209800"/>
            <a:ext cx="5803900" cy="4025900"/>
          </a:xfrm>
          <a:prstGeom prst="rect">
            <a:avLst/>
          </a:prstGeom>
        </p:spPr>
      </p:pic>
      <p:sp>
        <p:nvSpPr>
          <p:cNvPr id="5" name="Rectangle 4"/>
          <p:cNvSpPr>
            <a:spLocks noChangeArrowheads="1"/>
          </p:cNvSpPr>
          <p:nvPr/>
        </p:nvSpPr>
        <p:spPr bwMode="auto">
          <a:xfrm>
            <a:off x="3556329" y="6400800"/>
            <a:ext cx="3530271" cy="369332"/>
          </a:xfrm>
          <a:prstGeom prst="rect">
            <a:avLst/>
          </a:prstGeom>
          <a:noFill/>
          <a:ln w="12700">
            <a:noFill/>
            <a:miter lim="800000"/>
            <a:headEnd/>
            <a:tailEnd/>
          </a:ln>
        </p:spPr>
        <p:txBody>
          <a:bodyPr wrap="none">
            <a:prstTxWarp prst="textNoShape">
              <a:avLst/>
            </a:prstTxWarp>
            <a:spAutoFit/>
          </a:bodyPr>
          <a:lstStyle/>
          <a:p>
            <a:r>
              <a:rPr lang="en-US" sz="1800" b="1" dirty="0" smtClean="0">
                <a:solidFill>
                  <a:schemeClr val="accent2"/>
                </a:solidFill>
              </a:rPr>
              <a:t>William Holt, HOT Chips 2005</a:t>
            </a:r>
            <a:endParaRPr lang="en-US" sz="1800" b="1" dirty="0">
              <a:solidFill>
                <a:schemeClr val="accent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1542490" cy="490391"/>
          </a:xfrm>
        </p:spPr>
        <p:txBody>
          <a:bodyPr/>
          <a:lstStyle/>
          <a:p>
            <a:r>
              <a:rPr lang="en-US" dirty="0" smtClean="0"/>
              <a:t>Review</a:t>
            </a:r>
            <a:endParaRPr lang="en-US" dirty="0"/>
          </a:p>
        </p:txBody>
      </p:sp>
      <p:sp>
        <p:nvSpPr>
          <p:cNvPr id="3" name="Content Placeholder 2"/>
          <p:cNvSpPr>
            <a:spLocks noGrp="1"/>
          </p:cNvSpPr>
          <p:nvPr>
            <p:ph idx="1"/>
          </p:nvPr>
        </p:nvSpPr>
        <p:spPr>
          <a:xfrm>
            <a:off x="533400" y="914400"/>
            <a:ext cx="8305800" cy="5591274"/>
          </a:xfrm>
        </p:spPr>
        <p:txBody>
          <a:bodyPr/>
          <a:lstStyle/>
          <a:p>
            <a:r>
              <a:rPr lang="en-US" dirty="0" smtClean="0"/>
              <a:t>Parallelism is necessary for performance</a:t>
            </a:r>
          </a:p>
          <a:p>
            <a:pPr lvl="1"/>
            <a:r>
              <a:rPr lang="en-US" strike="sngStrike" dirty="0" smtClean="0"/>
              <a:t>It looks like it’s</a:t>
            </a:r>
            <a:r>
              <a:rPr lang="en-US" dirty="0" smtClean="0"/>
              <a:t> It is the future of computing</a:t>
            </a:r>
          </a:p>
          <a:p>
            <a:pPr lvl="1"/>
            <a:r>
              <a:rPr lang="en-US" dirty="0" smtClean="0"/>
              <a:t>It is unlikely that serial computing will ever catch up with parallel computing</a:t>
            </a:r>
          </a:p>
          <a:p>
            <a:r>
              <a:rPr lang="en-US" dirty="0" smtClean="0"/>
              <a:t>Software Parallelism</a:t>
            </a:r>
          </a:p>
          <a:p>
            <a:pPr lvl="1"/>
            <a:r>
              <a:rPr lang="en-US" dirty="0" smtClean="0"/>
              <a:t>Grids and clusters, networked computers</a:t>
            </a:r>
          </a:p>
          <a:p>
            <a:pPr lvl="1"/>
            <a:r>
              <a:rPr lang="en-US" dirty="0" smtClean="0"/>
              <a:t>MPI &amp; MapReduce – two common ways to program</a:t>
            </a:r>
          </a:p>
          <a:p>
            <a:r>
              <a:rPr lang="en-US" dirty="0" smtClean="0"/>
              <a:t>Parallelism is often difficult</a:t>
            </a:r>
          </a:p>
          <a:p>
            <a:pPr lvl="1"/>
            <a:r>
              <a:rPr lang="en-US" dirty="0" smtClean="0"/>
              <a:t>Speedup is limited by serial portion of the code and communication overhead</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73090" name="Rectangle 2"/>
          <p:cNvSpPr>
            <a:spLocks noGrp="1" noChangeArrowheads="1"/>
          </p:cNvSpPr>
          <p:nvPr>
            <p:ph type="title"/>
          </p:nvPr>
        </p:nvSpPr>
        <p:spPr>
          <a:xfrm>
            <a:off x="723900" y="152400"/>
            <a:ext cx="5332870" cy="494494"/>
          </a:xfrm>
          <a:ln/>
        </p:spPr>
        <p:txBody>
          <a:bodyPr rIns="45720"/>
          <a:lstStyle/>
          <a:p>
            <a:pPr>
              <a:lnSpc>
                <a:spcPct val="88000"/>
              </a:lnSpc>
              <a:tabLst>
                <a:tab pos="0" algn="l"/>
                <a:tab pos="914400" algn="l"/>
                <a:tab pos="1828800" algn="l"/>
                <a:tab pos="2743200" algn="l"/>
                <a:tab pos="3657600" algn="l"/>
                <a:tab pos="4572000" algn="l"/>
                <a:tab pos="5486400" algn="l"/>
              </a:tabLst>
            </a:pPr>
            <a:r>
              <a:rPr lang="en-US" dirty="0" smtClean="0"/>
              <a:t>Cache Coherence Problem</a:t>
            </a:r>
            <a:endParaRPr lang="en-US" dirty="0"/>
          </a:p>
        </p:txBody>
      </p:sp>
      <p:sp>
        <p:nvSpPr>
          <p:cNvPr id="3673091" name="Rectangle 3"/>
          <p:cNvSpPr>
            <a:spLocks/>
          </p:cNvSpPr>
          <p:nvPr/>
        </p:nvSpPr>
        <p:spPr bwMode="auto">
          <a:xfrm>
            <a:off x="1246188" y="903288"/>
            <a:ext cx="1143000" cy="1143000"/>
          </a:xfrm>
          <a:prstGeom prst="rect">
            <a:avLst/>
          </a:prstGeom>
          <a:noFill/>
          <a:ln w="25400">
            <a:solidFill>
              <a:schemeClr val="tx1"/>
            </a:solidFill>
            <a:miter lim="800000"/>
            <a:headEnd/>
            <a:tailEnd/>
          </a:ln>
        </p:spPr>
        <p:txBody>
          <a:bodyPr>
            <a:prstTxWarp prst="textNoShape">
              <a:avLst/>
            </a:prstTxWarp>
          </a:bodyPr>
          <a:lstStyle/>
          <a:p>
            <a:endParaRPr lang="en-US"/>
          </a:p>
        </p:txBody>
      </p:sp>
      <p:sp>
        <p:nvSpPr>
          <p:cNvPr id="3673092" name="Rectangle 4"/>
          <p:cNvSpPr>
            <a:spLocks/>
          </p:cNvSpPr>
          <p:nvPr/>
        </p:nvSpPr>
        <p:spPr bwMode="auto">
          <a:xfrm>
            <a:off x="1360488" y="1246188"/>
            <a:ext cx="812800" cy="365125"/>
          </a:xfrm>
          <a:prstGeom prst="rect">
            <a:avLst/>
          </a:prstGeom>
          <a:noFill/>
          <a:ln w="9525">
            <a:noFill/>
            <a:miter lim="800000"/>
            <a:headEnd/>
            <a:tailEnd/>
          </a:ln>
        </p:spPr>
        <p:txBody>
          <a:bodyPr wrap="none" lIns="0" tIns="0" rIns="0" bIns="0">
            <a:prstTxWarp prst="textNoShape">
              <a:avLst/>
            </a:prstTxWarp>
            <a:spAutoFit/>
          </a:bodyPr>
          <a:lstStyle/>
          <a:p>
            <a:pPr defTabSz="822325" eaLnBrk="1" hangingPunct="1">
              <a:tabLst>
                <a:tab pos="320675" algn="l"/>
                <a:tab pos="639763" algn="l"/>
                <a:tab pos="960438" algn="l"/>
                <a:tab pos="1279525" algn="l"/>
                <a:tab pos="1600200" algn="l"/>
                <a:tab pos="1920875" algn="l"/>
                <a:tab pos="2239963" algn="l"/>
                <a:tab pos="2560638" algn="l"/>
                <a:tab pos="2879725" algn="l"/>
                <a:tab pos="3200400" algn="l"/>
                <a:tab pos="3521075" algn="l"/>
                <a:tab pos="3840163" algn="l"/>
              </a:tabLst>
            </a:pPr>
            <a:r>
              <a:rPr lang="en-US" sz="2400" b="1">
                <a:solidFill>
                  <a:schemeClr val="tx1"/>
                </a:solidFill>
                <a:ea typeface="Helvetica" charset="0"/>
                <a:cs typeface="Helvetica" charset="0"/>
                <a:sym typeface="Helvetica" charset="0"/>
              </a:rPr>
              <a:t>CPU0</a:t>
            </a:r>
          </a:p>
        </p:txBody>
      </p:sp>
      <p:graphicFrame>
        <p:nvGraphicFramePr>
          <p:cNvPr id="3673187" name="Group 99"/>
          <p:cNvGraphicFramePr>
            <a:graphicFrameLocks noGrp="1"/>
          </p:cNvGraphicFramePr>
          <p:nvPr/>
        </p:nvGraphicFramePr>
        <p:xfrm>
          <a:off x="708025" y="2420938"/>
          <a:ext cx="2195513" cy="1998664"/>
        </p:xfrm>
        <a:graphic>
          <a:graphicData uri="http://schemas.openxmlformats.org/drawingml/2006/table">
            <a:tbl>
              <a:tblPr/>
              <a:tblGrid>
                <a:gridCol w="1101725"/>
                <a:gridCol w="1093788"/>
              </a:tblGrid>
              <a:tr h="665163">
                <a:tc gridSpan="2">
                  <a:txBody>
                    <a:bodyPr/>
                    <a:lstStyle/>
                    <a:p>
                      <a:pPr marL="57150" marR="0" lvl="0" indent="0" algn="ctr" defTabSz="822325" rtl="0" eaLnBrk="0" fontAlgn="base" latinLnBrk="0" hangingPunct="0">
                        <a:lnSpc>
                          <a:spcPct val="100000"/>
                        </a:lnSpc>
                        <a:spcBef>
                          <a:spcPct val="0"/>
                        </a:spcBef>
                        <a:spcAft>
                          <a:spcPct val="0"/>
                        </a:spcAft>
                        <a:buClrTx/>
                        <a:buSzPct val="100000"/>
                        <a:buFont typeface="Times" charset="0"/>
                        <a:buNone/>
                        <a:tabLst>
                          <a:tab pos="377825" algn="l"/>
                          <a:tab pos="696913" algn="l"/>
                          <a:tab pos="1017588" algn="l"/>
                          <a:tab pos="1336675" algn="l"/>
                          <a:tab pos="1657350" algn="l"/>
                          <a:tab pos="1978025" algn="l"/>
                          <a:tab pos="2297113" algn="l"/>
                          <a:tab pos="2617788" algn="l"/>
                          <a:tab pos="2936875" algn="l"/>
                          <a:tab pos="3257550" algn="l"/>
                          <a:tab pos="3578225" algn="l"/>
                          <a:tab pos="3897313" algn="l"/>
                        </a:tabLst>
                      </a:pPr>
                      <a:r>
                        <a:rPr kumimoji="0" lang="en-US" sz="2400" b="0" i="0" u="none" strike="noStrike" cap="none" normalizeH="0" baseline="0">
                          <a:ln>
                            <a:noFill/>
                          </a:ln>
                          <a:solidFill>
                            <a:srgbClr val="202AF3"/>
                          </a:solidFill>
                          <a:effectLst/>
                          <a:latin typeface="Helvetica" charset="0"/>
                          <a:ea typeface="Helvetica" charset="0"/>
                          <a:cs typeface="Helvetica" charset="0"/>
                        </a:rPr>
                        <a:t>Cache</a:t>
                      </a:r>
                    </a:p>
                  </a:txBody>
                  <a:tcPr marL="22498" marR="22498" marT="22498" marB="22498" anchor="ctr" horzOverflow="overflow">
                    <a:lnL w="25400" cap="flat" cmpd="sng" algn="ctr">
                      <a:solidFill>
                        <a:srgbClr val="FFCE00"/>
                      </a:solidFill>
                      <a:prstDash val="solid"/>
                      <a:round/>
                      <a:headEnd type="none" w="med" len="med"/>
                      <a:tailEnd type="none" w="med" len="med"/>
                    </a:lnL>
                    <a:lnR w="25400" cap="flat" cmpd="sng" algn="ctr">
                      <a:solidFill>
                        <a:srgbClr val="FFCE00"/>
                      </a:solidFill>
                      <a:prstDash val="solid"/>
                      <a:round/>
                      <a:headEnd type="none" w="med" len="med"/>
                      <a:tailEnd type="none" w="med" len="med"/>
                    </a:lnR>
                    <a:lnT w="25400" cap="flat" cmpd="sng" algn="ctr">
                      <a:solidFill>
                        <a:srgbClr val="FFCE00"/>
                      </a:solidFill>
                      <a:prstDash val="solid"/>
                      <a:round/>
                      <a:headEnd type="none" w="med" len="med"/>
                      <a:tailEnd type="none" w="med" len="med"/>
                    </a:lnT>
                    <a:lnB w="25400" cap="flat" cmpd="sng" algn="ctr">
                      <a:solidFill>
                        <a:srgbClr val="FFCE00"/>
                      </a:solidFill>
                      <a:prstDash val="solid"/>
                      <a:round/>
                      <a:headEnd type="none" w="med" len="med"/>
                      <a:tailEnd type="none" w="med" len="med"/>
                    </a:lnB>
                    <a:lnTlToBr>
                      <a:noFill/>
                    </a:lnTlToBr>
                    <a:lnBlToTr>
                      <a:noFill/>
                    </a:lnBlToTr>
                    <a:noFill/>
                  </a:tcPr>
                </a:tc>
                <a:tc hMerge="1">
                  <a:txBody>
                    <a:bodyPr/>
                    <a:lstStyle/>
                    <a:p>
                      <a:endParaRPr lang="en-US"/>
                    </a:p>
                  </a:txBody>
                  <a:tcPr/>
                </a:tc>
              </a:tr>
              <a:tr h="658813">
                <a:tc>
                  <a:txBody>
                    <a:bodyPr/>
                    <a:lstStyle/>
                    <a:p>
                      <a:pPr marL="57150" marR="0" lvl="0" indent="0" algn="ctr" defTabSz="822325" rtl="0" eaLnBrk="0" fontAlgn="base" latinLnBrk="0" hangingPunct="0">
                        <a:lnSpc>
                          <a:spcPct val="63000"/>
                        </a:lnSpc>
                        <a:spcBef>
                          <a:spcPct val="0"/>
                        </a:spcBef>
                        <a:spcAft>
                          <a:spcPct val="0"/>
                        </a:spcAft>
                        <a:buClrTx/>
                        <a:buSzPct val="100000"/>
                        <a:buFont typeface="Times" charset="0"/>
                        <a:buNone/>
                        <a:tabLst>
                          <a:tab pos="593725" algn="l"/>
                          <a:tab pos="1417638" algn="l"/>
                          <a:tab pos="2239963" algn="l"/>
                          <a:tab pos="3063875" algn="l"/>
                          <a:tab pos="3886200" algn="l"/>
                          <a:tab pos="4708525" algn="l"/>
                          <a:tab pos="5532438" algn="l"/>
                          <a:tab pos="6354763" algn="l"/>
                        </a:tabLst>
                      </a:pPr>
                      <a:r>
                        <a:rPr kumimoji="0" lang="en-US" sz="2300" b="0" i="0" u="none" strike="noStrike" cap="none" normalizeH="0" baseline="0">
                          <a:ln>
                            <a:noFill/>
                          </a:ln>
                          <a:solidFill>
                            <a:schemeClr val="tx1"/>
                          </a:solidFill>
                          <a:effectLst/>
                          <a:latin typeface="Helvetica" charset="0"/>
                          <a:ea typeface="Helvetica" charset="0"/>
                          <a:cs typeface="Helvetica" charset="0"/>
                        </a:rPr>
                        <a:t>Addr</a:t>
                      </a:r>
                    </a:p>
                  </a:txBody>
                  <a:tcPr marL="22498" marR="22498" marT="22498" marB="22498" anchor="ctr" horzOverflow="overflow">
                    <a:lnL w="25400" cap="flat" cmpd="sng" algn="ctr">
                      <a:solidFill>
                        <a:srgbClr val="FFCE00"/>
                      </a:solidFill>
                      <a:prstDash val="solid"/>
                      <a:round/>
                      <a:headEnd type="none" w="med" len="med"/>
                      <a:tailEnd type="none" w="med" len="med"/>
                    </a:lnL>
                    <a:lnR w="25400" cap="flat" cmpd="sng" algn="ctr">
                      <a:solidFill>
                        <a:srgbClr val="FFCE00"/>
                      </a:solidFill>
                      <a:prstDash val="solid"/>
                      <a:round/>
                      <a:headEnd type="none" w="med" len="med"/>
                      <a:tailEnd type="none" w="med" len="med"/>
                    </a:lnR>
                    <a:lnT w="25400" cap="flat" cmpd="sng" algn="ctr">
                      <a:solidFill>
                        <a:srgbClr val="FFCE00"/>
                      </a:solidFill>
                      <a:prstDash val="solid"/>
                      <a:round/>
                      <a:headEnd type="none" w="med" len="med"/>
                      <a:tailEnd type="none" w="med" len="med"/>
                    </a:lnT>
                    <a:lnB w="25400" cap="flat" cmpd="sng" algn="ctr">
                      <a:solidFill>
                        <a:srgbClr val="FFCE00"/>
                      </a:solidFill>
                      <a:prstDash val="solid"/>
                      <a:round/>
                      <a:headEnd type="none" w="med" len="med"/>
                      <a:tailEnd type="none" w="med" len="med"/>
                    </a:lnB>
                    <a:lnTlToBr>
                      <a:noFill/>
                    </a:lnTlToBr>
                    <a:lnBlToTr>
                      <a:noFill/>
                    </a:lnBlToTr>
                    <a:noFill/>
                  </a:tcPr>
                </a:tc>
                <a:tc>
                  <a:txBody>
                    <a:bodyPr/>
                    <a:lstStyle/>
                    <a:p>
                      <a:pPr marL="57150" marR="0" lvl="0" indent="0" algn="ctr" defTabSz="822325" rtl="0" eaLnBrk="0" fontAlgn="base" latinLnBrk="0" hangingPunct="0">
                        <a:lnSpc>
                          <a:spcPct val="62000"/>
                        </a:lnSpc>
                        <a:spcBef>
                          <a:spcPct val="0"/>
                        </a:spcBef>
                        <a:spcAft>
                          <a:spcPct val="0"/>
                        </a:spcAft>
                        <a:buClrTx/>
                        <a:buSzPct val="100000"/>
                        <a:buFont typeface="Times" charset="0"/>
                        <a:buNone/>
                        <a:tabLst>
                          <a:tab pos="593725" algn="l"/>
                          <a:tab pos="1417638" algn="l"/>
                          <a:tab pos="2239963" algn="l"/>
                          <a:tab pos="3063875" algn="l"/>
                          <a:tab pos="3886200" algn="l"/>
                          <a:tab pos="4708525" algn="l"/>
                          <a:tab pos="5532438" algn="l"/>
                          <a:tab pos="6354763" algn="l"/>
                        </a:tabLst>
                      </a:pPr>
                      <a:r>
                        <a:rPr kumimoji="0" lang="en-US" sz="2200" b="0" i="0" u="none" strike="noStrike" cap="none" normalizeH="0" baseline="0">
                          <a:ln>
                            <a:noFill/>
                          </a:ln>
                          <a:solidFill>
                            <a:schemeClr val="tx1"/>
                          </a:solidFill>
                          <a:effectLst/>
                          <a:latin typeface="Helvetica" charset="0"/>
                          <a:ea typeface="Helvetica" charset="0"/>
                          <a:cs typeface="Helvetica" charset="0"/>
                        </a:rPr>
                        <a:t>Value</a:t>
                      </a:r>
                    </a:p>
                  </a:txBody>
                  <a:tcPr marL="22498" marR="22498" marT="22498" marB="22498" anchor="ctr" horzOverflow="overflow">
                    <a:lnL w="25400" cap="flat" cmpd="sng" algn="ctr">
                      <a:solidFill>
                        <a:srgbClr val="FFCE00"/>
                      </a:solidFill>
                      <a:prstDash val="solid"/>
                      <a:round/>
                      <a:headEnd type="none" w="med" len="med"/>
                      <a:tailEnd type="none" w="med" len="med"/>
                    </a:lnL>
                    <a:lnR w="25400" cap="flat" cmpd="sng" algn="ctr">
                      <a:solidFill>
                        <a:srgbClr val="FFCE00"/>
                      </a:solidFill>
                      <a:prstDash val="solid"/>
                      <a:round/>
                      <a:headEnd type="none" w="med" len="med"/>
                      <a:tailEnd type="none" w="med" len="med"/>
                    </a:lnR>
                    <a:lnT w="25400" cap="flat" cmpd="sng" algn="ctr">
                      <a:solidFill>
                        <a:srgbClr val="FFCE00"/>
                      </a:solidFill>
                      <a:prstDash val="solid"/>
                      <a:round/>
                      <a:headEnd type="none" w="med" len="med"/>
                      <a:tailEnd type="none" w="med" len="med"/>
                    </a:lnT>
                    <a:lnB w="25400" cap="flat" cmpd="sng" algn="ctr">
                      <a:solidFill>
                        <a:srgbClr val="FFCE00"/>
                      </a:solidFill>
                      <a:prstDash val="solid"/>
                      <a:round/>
                      <a:headEnd type="none" w="med" len="med"/>
                      <a:tailEnd type="none" w="med" len="med"/>
                    </a:lnB>
                    <a:lnTlToBr>
                      <a:noFill/>
                    </a:lnTlToBr>
                    <a:lnBlToTr>
                      <a:noFill/>
                    </a:lnBlToTr>
                    <a:noFill/>
                  </a:tcPr>
                </a:tc>
              </a:tr>
              <a:tr h="674688">
                <a:tc>
                  <a:txBody>
                    <a:bodyPr/>
                    <a:lstStyle/>
                    <a:p>
                      <a:pPr marL="0" marR="0" lvl="0" indent="0" algn="ctr" defTabSz="822325" rtl="0" eaLnBrk="0" fontAlgn="base" latinLnBrk="0" hangingPunct="0">
                        <a:lnSpc>
                          <a:spcPct val="67000"/>
                        </a:lnSpc>
                        <a:spcBef>
                          <a:spcPct val="0"/>
                        </a:spcBef>
                        <a:spcAft>
                          <a:spcPct val="0"/>
                        </a:spcAft>
                        <a:buClrTx/>
                        <a:buSzPct val="100000"/>
                        <a:buFont typeface="Times" charset="0"/>
                        <a:buNone/>
                        <a:tabLst>
                          <a:tab pos="536575" algn="l"/>
                          <a:tab pos="1360488" algn="l"/>
                          <a:tab pos="2182813" algn="l"/>
                          <a:tab pos="3006725" algn="l"/>
                          <a:tab pos="3829050" algn="l"/>
                          <a:tab pos="4651375" algn="l"/>
                          <a:tab pos="5475288" algn="l"/>
                          <a:tab pos="6297613" algn="l"/>
                        </a:tabLst>
                      </a:pPr>
                      <a:endParaRPr kumimoji="0" lang="en-US" sz="2500" b="0" i="0" u="none" strike="noStrike" cap="none" normalizeH="0" baseline="0">
                        <a:ln>
                          <a:noFill/>
                        </a:ln>
                        <a:solidFill>
                          <a:schemeClr val="tx1"/>
                        </a:solidFill>
                        <a:effectLst/>
                        <a:latin typeface="Helvetica" charset="0"/>
                        <a:ea typeface="Helvetica" charset="0"/>
                        <a:cs typeface="Helvetica" charset="0"/>
                      </a:endParaRPr>
                    </a:p>
                  </a:txBody>
                  <a:tcPr marL="22498" marR="22498" marT="22498" marB="22498" anchor="ctr" horzOverflow="overflow">
                    <a:lnL w="25400" cap="flat" cmpd="sng" algn="ctr">
                      <a:solidFill>
                        <a:srgbClr val="FFCE00"/>
                      </a:solidFill>
                      <a:prstDash val="solid"/>
                      <a:round/>
                      <a:headEnd type="none" w="med" len="med"/>
                      <a:tailEnd type="none" w="med" len="med"/>
                    </a:lnL>
                    <a:lnR w="25400" cap="flat" cmpd="sng" algn="ctr">
                      <a:solidFill>
                        <a:srgbClr val="FFCE00"/>
                      </a:solidFill>
                      <a:prstDash val="solid"/>
                      <a:round/>
                      <a:headEnd type="none" w="med" len="med"/>
                      <a:tailEnd type="none" w="med" len="med"/>
                    </a:lnR>
                    <a:lnT w="25400" cap="flat" cmpd="sng" algn="ctr">
                      <a:solidFill>
                        <a:srgbClr val="FFCE00"/>
                      </a:solidFill>
                      <a:prstDash val="solid"/>
                      <a:round/>
                      <a:headEnd type="none" w="med" len="med"/>
                      <a:tailEnd type="none" w="med" len="med"/>
                    </a:lnT>
                    <a:lnB w="25400" cap="flat" cmpd="sng" algn="ctr">
                      <a:solidFill>
                        <a:srgbClr val="FFCE00"/>
                      </a:solidFill>
                      <a:prstDash val="solid"/>
                      <a:round/>
                      <a:headEnd type="none" w="med" len="med"/>
                      <a:tailEnd type="none" w="med" len="med"/>
                    </a:lnB>
                    <a:lnTlToBr>
                      <a:noFill/>
                    </a:lnTlToBr>
                    <a:lnBlToTr>
                      <a:noFill/>
                    </a:lnBlToTr>
                    <a:noFill/>
                  </a:tcPr>
                </a:tc>
                <a:tc>
                  <a:txBody>
                    <a:bodyPr/>
                    <a:lstStyle/>
                    <a:p>
                      <a:pPr marL="0" marR="0" lvl="0" indent="0" algn="ctr" defTabSz="822325" rtl="0" eaLnBrk="0" fontAlgn="base" latinLnBrk="0" hangingPunct="0">
                        <a:lnSpc>
                          <a:spcPct val="67000"/>
                        </a:lnSpc>
                        <a:spcBef>
                          <a:spcPct val="0"/>
                        </a:spcBef>
                        <a:spcAft>
                          <a:spcPct val="0"/>
                        </a:spcAft>
                        <a:buClrTx/>
                        <a:buSzPct val="100000"/>
                        <a:buFont typeface="Times" charset="0"/>
                        <a:buNone/>
                        <a:tabLst>
                          <a:tab pos="536575" algn="l"/>
                          <a:tab pos="1360488" algn="l"/>
                          <a:tab pos="2182813" algn="l"/>
                          <a:tab pos="3006725" algn="l"/>
                          <a:tab pos="3829050" algn="l"/>
                          <a:tab pos="4651375" algn="l"/>
                          <a:tab pos="5475288" algn="l"/>
                          <a:tab pos="6297613" algn="l"/>
                        </a:tabLst>
                      </a:pPr>
                      <a:endParaRPr kumimoji="0" lang="en-US" sz="2500" b="0" i="0" u="none" strike="noStrike" cap="none" normalizeH="0" baseline="0">
                        <a:ln>
                          <a:noFill/>
                        </a:ln>
                        <a:solidFill>
                          <a:schemeClr val="tx1"/>
                        </a:solidFill>
                        <a:effectLst/>
                        <a:latin typeface="Helvetica" charset="0"/>
                        <a:ea typeface="Helvetica" charset="0"/>
                        <a:cs typeface="Helvetica" charset="0"/>
                      </a:endParaRPr>
                    </a:p>
                  </a:txBody>
                  <a:tcPr marL="22498" marR="22498" marT="22498" marB="22498" anchor="ctr" horzOverflow="overflow">
                    <a:lnL w="25400" cap="flat" cmpd="sng" algn="ctr">
                      <a:solidFill>
                        <a:srgbClr val="FFCE00"/>
                      </a:solidFill>
                      <a:prstDash val="solid"/>
                      <a:round/>
                      <a:headEnd type="none" w="med" len="med"/>
                      <a:tailEnd type="none" w="med" len="med"/>
                    </a:lnL>
                    <a:lnR w="25400" cap="flat" cmpd="sng" algn="ctr">
                      <a:solidFill>
                        <a:srgbClr val="FFCE00"/>
                      </a:solidFill>
                      <a:prstDash val="solid"/>
                      <a:round/>
                      <a:headEnd type="none" w="med" len="med"/>
                      <a:tailEnd type="none" w="med" len="med"/>
                    </a:lnR>
                    <a:lnT w="25400" cap="flat" cmpd="sng" algn="ctr">
                      <a:solidFill>
                        <a:srgbClr val="FFCE00"/>
                      </a:solidFill>
                      <a:prstDash val="solid"/>
                      <a:round/>
                      <a:headEnd type="none" w="med" len="med"/>
                      <a:tailEnd type="none" w="med" len="med"/>
                    </a:lnT>
                    <a:lnB w="25400" cap="flat" cmpd="sng" algn="ctr">
                      <a:solidFill>
                        <a:srgbClr val="FFCE00"/>
                      </a:solidFill>
                      <a:prstDash val="solid"/>
                      <a:round/>
                      <a:headEnd type="none" w="med" len="med"/>
                      <a:tailEnd type="none" w="med" len="med"/>
                    </a:lnB>
                    <a:lnTlToBr>
                      <a:noFill/>
                    </a:lnTlToBr>
                    <a:lnBlToTr>
                      <a:noFill/>
                    </a:lnBlToTr>
                    <a:noFill/>
                  </a:tcPr>
                </a:tc>
              </a:tr>
            </a:tbl>
          </a:graphicData>
        </a:graphic>
      </p:graphicFrame>
      <p:sp>
        <p:nvSpPr>
          <p:cNvPr id="3673114" name="Line 26"/>
          <p:cNvSpPr>
            <a:spLocks noChangeShapeType="1"/>
          </p:cNvSpPr>
          <p:nvPr/>
        </p:nvSpPr>
        <p:spPr bwMode="auto">
          <a:xfrm>
            <a:off x="1806575" y="2035175"/>
            <a:ext cx="0" cy="403225"/>
          </a:xfrm>
          <a:prstGeom prst="line">
            <a:avLst/>
          </a:prstGeom>
          <a:noFill/>
          <a:ln w="50800">
            <a:solidFill>
              <a:srgbClr val="202AF3"/>
            </a:solidFill>
            <a:round/>
            <a:headEnd/>
            <a:tailEnd/>
          </a:ln>
        </p:spPr>
        <p:txBody>
          <a:bodyPr>
            <a:prstTxWarp prst="textNoShape">
              <a:avLst/>
            </a:prstTxWarp>
          </a:bodyPr>
          <a:lstStyle/>
          <a:p>
            <a:endParaRPr lang="en-US"/>
          </a:p>
        </p:txBody>
      </p:sp>
      <p:sp>
        <p:nvSpPr>
          <p:cNvPr id="3673115" name="Rectangle 27"/>
          <p:cNvSpPr>
            <a:spLocks/>
          </p:cNvSpPr>
          <p:nvPr/>
        </p:nvSpPr>
        <p:spPr bwMode="auto">
          <a:xfrm>
            <a:off x="4103688" y="903288"/>
            <a:ext cx="1143000" cy="1143000"/>
          </a:xfrm>
          <a:prstGeom prst="rect">
            <a:avLst/>
          </a:prstGeom>
          <a:noFill/>
          <a:ln w="25400">
            <a:solidFill>
              <a:schemeClr val="tx1"/>
            </a:solidFill>
            <a:miter lim="800000"/>
            <a:headEnd/>
            <a:tailEnd/>
          </a:ln>
        </p:spPr>
        <p:txBody>
          <a:bodyPr>
            <a:prstTxWarp prst="textNoShape">
              <a:avLst/>
            </a:prstTxWarp>
          </a:bodyPr>
          <a:lstStyle/>
          <a:p>
            <a:endParaRPr lang="en-US"/>
          </a:p>
        </p:txBody>
      </p:sp>
      <p:sp>
        <p:nvSpPr>
          <p:cNvPr id="3673116" name="Rectangle 28"/>
          <p:cNvSpPr>
            <a:spLocks/>
          </p:cNvSpPr>
          <p:nvPr/>
        </p:nvSpPr>
        <p:spPr bwMode="auto">
          <a:xfrm>
            <a:off x="4229100" y="1222375"/>
            <a:ext cx="812800" cy="365125"/>
          </a:xfrm>
          <a:prstGeom prst="rect">
            <a:avLst/>
          </a:prstGeom>
          <a:noFill/>
          <a:ln w="9525">
            <a:noFill/>
            <a:miter lim="800000"/>
            <a:headEnd/>
            <a:tailEnd/>
          </a:ln>
        </p:spPr>
        <p:txBody>
          <a:bodyPr wrap="none" lIns="0" tIns="0" rIns="0" bIns="0">
            <a:prstTxWarp prst="textNoShape">
              <a:avLst/>
            </a:prstTxWarp>
            <a:spAutoFit/>
          </a:bodyPr>
          <a:lstStyle/>
          <a:p>
            <a:pPr defTabSz="822325" eaLnBrk="1" hangingPunct="1">
              <a:tabLst>
                <a:tab pos="320675" algn="l"/>
                <a:tab pos="639763" algn="l"/>
                <a:tab pos="960438" algn="l"/>
                <a:tab pos="1279525" algn="l"/>
                <a:tab pos="1600200" algn="l"/>
                <a:tab pos="1920875" algn="l"/>
                <a:tab pos="2239963" algn="l"/>
                <a:tab pos="2560638" algn="l"/>
                <a:tab pos="2879725" algn="l"/>
                <a:tab pos="3200400" algn="l"/>
                <a:tab pos="3521075" algn="l"/>
                <a:tab pos="3840163" algn="l"/>
              </a:tabLst>
            </a:pPr>
            <a:r>
              <a:rPr lang="en-US" sz="2400" b="1">
                <a:solidFill>
                  <a:schemeClr val="tx1"/>
                </a:solidFill>
                <a:ea typeface="Helvetica" charset="0"/>
                <a:cs typeface="Helvetica" charset="0"/>
                <a:sym typeface="Helvetica" charset="0"/>
              </a:rPr>
              <a:t>CPU1</a:t>
            </a:r>
          </a:p>
        </p:txBody>
      </p:sp>
      <p:sp>
        <p:nvSpPr>
          <p:cNvPr id="3673117" name="Line 29"/>
          <p:cNvSpPr>
            <a:spLocks noChangeShapeType="1"/>
          </p:cNvSpPr>
          <p:nvPr/>
        </p:nvSpPr>
        <p:spPr bwMode="auto">
          <a:xfrm>
            <a:off x="4664075" y="2035175"/>
            <a:ext cx="0" cy="403225"/>
          </a:xfrm>
          <a:prstGeom prst="line">
            <a:avLst/>
          </a:prstGeom>
          <a:noFill/>
          <a:ln w="50800">
            <a:solidFill>
              <a:srgbClr val="202AF3"/>
            </a:solidFill>
            <a:round/>
            <a:headEnd/>
            <a:tailEnd/>
          </a:ln>
        </p:spPr>
        <p:txBody>
          <a:bodyPr>
            <a:prstTxWarp prst="textNoShape">
              <a:avLst/>
            </a:prstTxWarp>
          </a:bodyPr>
          <a:lstStyle/>
          <a:p>
            <a:endParaRPr lang="en-US"/>
          </a:p>
        </p:txBody>
      </p:sp>
      <p:graphicFrame>
        <p:nvGraphicFramePr>
          <p:cNvPr id="3673188" name="Group 100"/>
          <p:cNvGraphicFramePr>
            <a:graphicFrameLocks noGrp="1"/>
          </p:cNvGraphicFramePr>
          <p:nvPr/>
        </p:nvGraphicFramePr>
        <p:xfrm>
          <a:off x="846138" y="5132388"/>
          <a:ext cx="4833937" cy="1230313"/>
        </p:xfrm>
        <a:graphic>
          <a:graphicData uri="http://schemas.openxmlformats.org/drawingml/2006/table">
            <a:tbl>
              <a:tblPr/>
              <a:tblGrid>
                <a:gridCol w="2425700"/>
                <a:gridCol w="2408237"/>
              </a:tblGrid>
              <a:tr h="417513">
                <a:tc gridSpan="2">
                  <a:txBody>
                    <a:bodyPr/>
                    <a:lstStyle/>
                    <a:p>
                      <a:pPr marL="57150" marR="0" lvl="0" indent="0" algn="ctr" defTabSz="822325" rtl="0" eaLnBrk="0" fontAlgn="base" latinLnBrk="0" hangingPunct="0">
                        <a:lnSpc>
                          <a:spcPct val="100000"/>
                        </a:lnSpc>
                        <a:spcBef>
                          <a:spcPct val="0"/>
                        </a:spcBef>
                        <a:spcAft>
                          <a:spcPct val="0"/>
                        </a:spcAft>
                        <a:buClrTx/>
                        <a:buSzPct val="100000"/>
                        <a:buFont typeface="Times" charset="0"/>
                        <a:buNone/>
                        <a:tabLst>
                          <a:tab pos="377825" algn="l"/>
                          <a:tab pos="696913" algn="l"/>
                          <a:tab pos="1017588" algn="l"/>
                          <a:tab pos="1336675" algn="l"/>
                          <a:tab pos="1657350" algn="l"/>
                          <a:tab pos="1978025" algn="l"/>
                          <a:tab pos="2297113" algn="l"/>
                          <a:tab pos="2617788" algn="l"/>
                          <a:tab pos="2936875" algn="l"/>
                          <a:tab pos="3257550" algn="l"/>
                          <a:tab pos="3578225" algn="l"/>
                          <a:tab pos="3897313" algn="l"/>
                          <a:tab pos="4835525" algn="l"/>
                        </a:tabLst>
                      </a:pPr>
                      <a:r>
                        <a:rPr kumimoji="0" lang="en-US" sz="1900" b="0" i="0" u="none" strike="noStrike" cap="none" normalizeH="0" baseline="0">
                          <a:ln>
                            <a:noFill/>
                          </a:ln>
                          <a:solidFill>
                            <a:srgbClr val="202AF3"/>
                          </a:solidFill>
                          <a:effectLst/>
                          <a:latin typeface="Helvetica" charset="0"/>
                          <a:ea typeface="Helvetica" charset="0"/>
                          <a:cs typeface="Helvetica" charset="0"/>
                        </a:rPr>
                        <a:t>Shared Main Memory</a:t>
                      </a:r>
                    </a:p>
                  </a:txBody>
                  <a:tcPr marL="22498" marR="22498" marT="22498" marB="22498" anchor="ctr" horzOverflow="overflow">
                    <a:lnL w="25400" cap="flat" cmpd="sng" algn="ctr">
                      <a:solidFill>
                        <a:srgbClr val="FFCE00"/>
                      </a:solidFill>
                      <a:prstDash val="solid"/>
                      <a:round/>
                      <a:headEnd type="none" w="med" len="med"/>
                      <a:tailEnd type="none" w="med" len="med"/>
                    </a:lnL>
                    <a:lnR w="25400" cap="flat" cmpd="sng" algn="ctr">
                      <a:solidFill>
                        <a:srgbClr val="FFCE00"/>
                      </a:solidFill>
                      <a:prstDash val="solid"/>
                      <a:round/>
                      <a:headEnd type="none" w="med" len="med"/>
                      <a:tailEnd type="none" w="med" len="med"/>
                    </a:lnR>
                    <a:lnT w="25400" cap="flat" cmpd="sng" algn="ctr">
                      <a:solidFill>
                        <a:srgbClr val="FFCE00"/>
                      </a:solidFill>
                      <a:prstDash val="solid"/>
                      <a:round/>
                      <a:headEnd type="none" w="med" len="med"/>
                      <a:tailEnd type="none" w="med" len="med"/>
                    </a:lnT>
                    <a:lnB w="25400" cap="flat" cmpd="sng" algn="ctr">
                      <a:solidFill>
                        <a:srgbClr val="FFCE00"/>
                      </a:solidFill>
                      <a:prstDash val="solid"/>
                      <a:round/>
                      <a:headEnd type="none" w="med" len="med"/>
                      <a:tailEnd type="none" w="med" len="med"/>
                    </a:lnB>
                    <a:lnTlToBr>
                      <a:noFill/>
                    </a:lnTlToBr>
                    <a:lnBlToTr>
                      <a:noFill/>
                    </a:lnBlToTr>
                    <a:noFill/>
                  </a:tcPr>
                </a:tc>
                <a:tc hMerge="1">
                  <a:txBody>
                    <a:bodyPr/>
                    <a:lstStyle/>
                    <a:p>
                      <a:endParaRPr lang="en-US"/>
                    </a:p>
                  </a:txBody>
                  <a:tcPr/>
                </a:tc>
              </a:tr>
              <a:tr h="393700">
                <a:tc>
                  <a:txBody>
                    <a:bodyPr/>
                    <a:lstStyle/>
                    <a:p>
                      <a:pPr marL="57150" marR="0" lvl="0" indent="0" algn="ctr" defTabSz="822325" rtl="0" eaLnBrk="0" fontAlgn="base" latinLnBrk="0" hangingPunct="0">
                        <a:lnSpc>
                          <a:spcPct val="56000"/>
                        </a:lnSpc>
                        <a:spcBef>
                          <a:spcPct val="0"/>
                        </a:spcBef>
                        <a:spcAft>
                          <a:spcPct val="0"/>
                        </a:spcAft>
                        <a:buClrTx/>
                        <a:buSzPct val="100000"/>
                        <a:buFont typeface="Times" charset="0"/>
                        <a:buNone/>
                        <a:tabLst>
                          <a:tab pos="593725" algn="l"/>
                          <a:tab pos="1417638" algn="l"/>
                          <a:tab pos="2239963" algn="l"/>
                          <a:tab pos="3063875" algn="l"/>
                          <a:tab pos="3886200" algn="l"/>
                          <a:tab pos="4708525" algn="l"/>
                          <a:tab pos="5532438" algn="l"/>
                          <a:tab pos="6354763" algn="l"/>
                        </a:tabLst>
                      </a:pPr>
                      <a:r>
                        <a:rPr kumimoji="0" lang="en-US" sz="1900" b="0" i="0" u="none" strike="noStrike" cap="none" normalizeH="0" baseline="0">
                          <a:ln>
                            <a:noFill/>
                          </a:ln>
                          <a:solidFill>
                            <a:schemeClr val="tx1"/>
                          </a:solidFill>
                          <a:effectLst/>
                          <a:latin typeface="Helvetica" charset="0"/>
                          <a:ea typeface="Helvetica" charset="0"/>
                          <a:cs typeface="Helvetica" charset="0"/>
                        </a:rPr>
                        <a:t>Addr</a:t>
                      </a:r>
                    </a:p>
                  </a:txBody>
                  <a:tcPr marL="22498" marR="22498" marT="22498" marB="22498" anchor="ctr" horzOverflow="overflow">
                    <a:lnL w="25400" cap="flat" cmpd="sng" algn="ctr">
                      <a:solidFill>
                        <a:srgbClr val="FFCE00"/>
                      </a:solidFill>
                      <a:prstDash val="solid"/>
                      <a:round/>
                      <a:headEnd type="none" w="med" len="med"/>
                      <a:tailEnd type="none" w="med" len="med"/>
                    </a:lnL>
                    <a:lnR w="25400" cap="flat" cmpd="sng" algn="ctr">
                      <a:solidFill>
                        <a:srgbClr val="FFCE00"/>
                      </a:solidFill>
                      <a:prstDash val="solid"/>
                      <a:round/>
                      <a:headEnd type="none" w="med" len="med"/>
                      <a:tailEnd type="none" w="med" len="med"/>
                    </a:lnR>
                    <a:lnT w="25400" cap="flat" cmpd="sng" algn="ctr">
                      <a:solidFill>
                        <a:srgbClr val="FFCE00"/>
                      </a:solidFill>
                      <a:prstDash val="solid"/>
                      <a:round/>
                      <a:headEnd type="none" w="med" len="med"/>
                      <a:tailEnd type="none" w="med" len="med"/>
                    </a:lnT>
                    <a:lnB w="25400" cap="flat" cmpd="sng" algn="ctr">
                      <a:solidFill>
                        <a:srgbClr val="FFCE00"/>
                      </a:solidFill>
                      <a:prstDash val="solid"/>
                      <a:round/>
                      <a:headEnd type="none" w="med" len="med"/>
                      <a:tailEnd type="none" w="med" len="med"/>
                    </a:lnB>
                    <a:lnTlToBr>
                      <a:noFill/>
                    </a:lnTlToBr>
                    <a:lnBlToTr>
                      <a:noFill/>
                    </a:lnBlToTr>
                    <a:noFill/>
                  </a:tcPr>
                </a:tc>
                <a:tc>
                  <a:txBody>
                    <a:bodyPr/>
                    <a:lstStyle/>
                    <a:p>
                      <a:pPr marL="57150" marR="0" lvl="0" indent="0" algn="ctr" defTabSz="822325" rtl="0" eaLnBrk="0" fontAlgn="base" latinLnBrk="0" hangingPunct="0">
                        <a:lnSpc>
                          <a:spcPct val="56000"/>
                        </a:lnSpc>
                        <a:spcBef>
                          <a:spcPct val="0"/>
                        </a:spcBef>
                        <a:spcAft>
                          <a:spcPct val="0"/>
                        </a:spcAft>
                        <a:buClrTx/>
                        <a:buSzPct val="100000"/>
                        <a:buFont typeface="Times" charset="0"/>
                        <a:buNone/>
                        <a:tabLst>
                          <a:tab pos="593725" algn="l"/>
                          <a:tab pos="1417638" algn="l"/>
                          <a:tab pos="2239963" algn="l"/>
                          <a:tab pos="3063875" algn="l"/>
                          <a:tab pos="3886200" algn="l"/>
                          <a:tab pos="4708525" algn="l"/>
                          <a:tab pos="5532438" algn="l"/>
                          <a:tab pos="6354763" algn="l"/>
                        </a:tabLst>
                      </a:pPr>
                      <a:r>
                        <a:rPr kumimoji="0" lang="en-US" sz="1900" b="0" i="0" u="none" strike="noStrike" cap="none" normalizeH="0" baseline="0">
                          <a:ln>
                            <a:noFill/>
                          </a:ln>
                          <a:solidFill>
                            <a:schemeClr val="tx1"/>
                          </a:solidFill>
                          <a:effectLst/>
                          <a:latin typeface="Helvetica" charset="0"/>
                          <a:ea typeface="Helvetica" charset="0"/>
                          <a:cs typeface="Helvetica" charset="0"/>
                        </a:rPr>
                        <a:t>Value</a:t>
                      </a:r>
                    </a:p>
                  </a:txBody>
                  <a:tcPr marL="22498" marR="22498" marT="22498" marB="22498" anchor="ctr" horzOverflow="overflow">
                    <a:lnL w="25400" cap="flat" cmpd="sng" algn="ctr">
                      <a:solidFill>
                        <a:srgbClr val="FFCE00"/>
                      </a:solidFill>
                      <a:prstDash val="solid"/>
                      <a:round/>
                      <a:headEnd type="none" w="med" len="med"/>
                      <a:tailEnd type="none" w="med" len="med"/>
                    </a:lnL>
                    <a:lnR w="25400" cap="flat" cmpd="sng" algn="ctr">
                      <a:solidFill>
                        <a:srgbClr val="FFCE00"/>
                      </a:solidFill>
                      <a:prstDash val="solid"/>
                      <a:round/>
                      <a:headEnd type="none" w="med" len="med"/>
                      <a:tailEnd type="none" w="med" len="med"/>
                    </a:lnR>
                    <a:lnT w="25400" cap="flat" cmpd="sng" algn="ctr">
                      <a:solidFill>
                        <a:srgbClr val="FFCE00"/>
                      </a:solidFill>
                      <a:prstDash val="solid"/>
                      <a:round/>
                      <a:headEnd type="none" w="med" len="med"/>
                      <a:tailEnd type="none" w="med" len="med"/>
                    </a:lnT>
                    <a:lnB w="25400" cap="flat" cmpd="sng" algn="ctr">
                      <a:solidFill>
                        <a:srgbClr val="FFCE00"/>
                      </a:solidFill>
                      <a:prstDash val="solid"/>
                      <a:round/>
                      <a:headEnd type="none" w="med" len="med"/>
                      <a:tailEnd type="none" w="med" len="med"/>
                    </a:lnB>
                    <a:lnTlToBr>
                      <a:noFill/>
                    </a:lnTlToBr>
                    <a:lnBlToTr>
                      <a:noFill/>
                    </a:lnBlToTr>
                    <a:noFill/>
                  </a:tcPr>
                </a:tc>
              </a:tr>
              <a:tr h="419100">
                <a:tc>
                  <a:txBody>
                    <a:bodyPr/>
                    <a:lstStyle/>
                    <a:p>
                      <a:pPr marL="57150" marR="0" lvl="0" indent="0" algn="ctr" defTabSz="822325" rtl="0" eaLnBrk="0" fontAlgn="base" latinLnBrk="0" hangingPunct="0">
                        <a:lnSpc>
                          <a:spcPct val="56000"/>
                        </a:lnSpc>
                        <a:spcBef>
                          <a:spcPct val="0"/>
                        </a:spcBef>
                        <a:spcAft>
                          <a:spcPct val="0"/>
                        </a:spcAft>
                        <a:buClrTx/>
                        <a:buSzPct val="100000"/>
                        <a:buFont typeface="Times" charset="0"/>
                        <a:buNone/>
                        <a:tabLst>
                          <a:tab pos="593725" algn="l"/>
                          <a:tab pos="1417638" algn="l"/>
                          <a:tab pos="2239963" algn="l"/>
                          <a:tab pos="3063875" algn="l"/>
                          <a:tab pos="3886200" algn="l"/>
                          <a:tab pos="4708525" algn="l"/>
                          <a:tab pos="5532438" algn="l"/>
                          <a:tab pos="6354763" algn="l"/>
                        </a:tabLst>
                      </a:pPr>
                      <a:r>
                        <a:rPr kumimoji="0" lang="en-US" sz="1900" b="0" i="0" u="none" strike="noStrike" cap="none" normalizeH="0" baseline="0">
                          <a:ln>
                            <a:noFill/>
                          </a:ln>
                          <a:solidFill>
                            <a:schemeClr val="tx1"/>
                          </a:solidFill>
                          <a:effectLst/>
                          <a:latin typeface="Helvetica" charset="0"/>
                          <a:ea typeface="Helvetica" charset="0"/>
                          <a:cs typeface="Helvetica" charset="0"/>
                        </a:rPr>
                        <a:t>16</a:t>
                      </a:r>
                    </a:p>
                  </a:txBody>
                  <a:tcPr marL="22498" marR="22498" marT="22498" marB="22498" anchor="ctr" horzOverflow="overflow">
                    <a:lnL w="25400" cap="flat" cmpd="sng" algn="ctr">
                      <a:solidFill>
                        <a:srgbClr val="FFCE00"/>
                      </a:solidFill>
                      <a:prstDash val="solid"/>
                      <a:round/>
                      <a:headEnd type="none" w="med" len="med"/>
                      <a:tailEnd type="none" w="med" len="med"/>
                    </a:lnL>
                    <a:lnR w="25400" cap="flat" cmpd="sng" algn="ctr">
                      <a:solidFill>
                        <a:srgbClr val="FFCE00"/>
                      </a:solidFill>
                      <a:prstDash val="solid"/>
                      <a:round/>
                      <a:headEnd type="none" w="med" len="med"/>
                      <a:tailEnd type="none" w="med" len="med"/>
                    </a:lnR>
                    <a:lnT w="25400" cap="flat" cmpd="sng" algn="ctr">
                      <a:solidFill>
                        <a:srgbClr val="FFCE00"/>
                      </a:solidFill>
                      <a:prstDash val="solid"/>
                      <a:round/>
                      <a:headEnd type="none" w="med" len="med"/>
                      <a:tailEnd type="none" w="med" len="med"/>
                    </a:lnT>
                    <a:lnB w="25400" cap="flat" cmpd="sng" algn="ctr">
                      <a:solidFill>
                        <a:srgbClr val="FFCE00"/>
                      </a:solidFill>
                      <a:prstDash val="solid"/>
                      <a:round/>
                      <a:headEnd type="none" w="med" len="med"/>
                      <a:tailEnd type="none" w="med" len="med"/>
                    </a:lnB>
                    <a:lnTlToBr>
                      <a:noFill/>
                    </a:lnTlToBr>
                    <a:lnBlToTr>
                      <a:noFill/>
                    </a:lnBlToTr>
                    <a:noFill/>
                  </a:tcPr>
                </a:tc>
                <a:tc>
                  <a:txBody>
                    <a:bodyPr/>
                    <a:lstStyle/>
                    <a:p>
                      <a:pPr marL="0" marR="0" lvl="0" indent="0" algn="ctr" defTabSz="822325" rtl="0" eaLnBrk="0" fontAlgn="base" latinLnBrk="0" hangingPunct="0">
                        <a:lnSpc>
                          <a:spcPct val="67000"/>
                        </a:lnSpc>
                        <a:spcBef>
                          <a:spcPct val="0"/>
                        </a:spcBef>
                        <a:spcAft>
                          <a:spcPct val="0"/>
                        </a:spcAft>
                        <a:buClrTx/>
                        <a:buSzPct val="100000"/>
                        <a:buFont typeface="Times" charset="0"/>
                        <a:buNone/>
                        <a:tabLst>
                          <a:tab pos="536575" algn="l"/>
                          <a:tab pos="1360488" algn="l"/>
                          <a:tab pos="2182813" algn="l"/>
                          <a:tab pos="3006725" algn="l"/>
                          <a:tab pos="3829050" algn="l"/>
                          <a:tab pos="4651375" algn="l"/>
                          <a:tab pos="5475288" algn="l"/>
                          <a:tab pos="6297613" algn="l"/>
                        </a:tabLst>
                      </a:pPr>
                      <a:endParaRPr kumimoji="0" lang="en-US" sz="2500" b="0" i="0" u="none" strike="noStrike" cap="none" normalizeH="0" baseline="0">
                        <a:ln>
                          <a:noFill/>
                        </a:ln>
                        <a:solidFill>
                          <a:schemeClr val="tx1"/>
                        </a:solidFill>
                        <a:effectLst/>
                        <a:latin typeface="Helvetica" charset="0"/>
                        <a:ea typeface="Helvetica" charset="0"/>
                        <a:cs typeface="Helvetica" charset="0"/>
                      </a:endParaRPr>
                    </a:p>
                  </a:txBody>
                  <a:tcPr marL="22498" marR="22498" marT="22498" marB="22498" anchor="ctr" horzOverflow="overflow">
                    <a:lnL w="25400" cap="flat" cmpd="sng" algn="ctr">
                      <a:solidFill>
                        <a:srgbClr val="FFCE00"/>
                      </a:solidFill>
                      <a:prstDash val="solid"/>
                      <a:round/>
                      <a:headEnd type="none" w="med" len="med"/>
                      <a:tailEnd type="none" w="med" len="med"/>
                    </a:lnL>
                    <a:lnR w="25400" cap="flat" cmpd="sng" algn="ctr">
                      <a:solidFill>
                        <a:srgbClr val="FFCE00"/>
                      </a:solidFill>
                      <a:prstDash val="solid"/>
                      <a:round/>
                      <a:headEnd type="none" w="med" len="med"/>
                      <a:tailEnd type="none" w="med" len="med"/>
                    </a:lnR>
                    <a:lnT w="25400" cap="flat" cmpd="sng" algn="ctr">
                      <a:solidFill>
                        <a:srgbClr val="FFCE00"/>
                      </a:solidFill>
                      <a:prstDash val="solid"/>
                      <a:round/>
                      <a:headEnd type="none" w="med" len="med"/>
                      <a:tailEnd type="none" w="med" len="med"/>
                    </a:lnT>
                    <a:lnB w="25400" cap="flat" cmpd="sng" algn="ctr">
                      <a:solidFill>
                        <a:srgbClr val="FFCE00"/>
                      </a:solidFill>
                      <a:prstDash val="solid"/>
                      <a:round/>
                      <a:headEnd type="none" w="med" len="med"/>
                      <a:tailEnd type="none" w="med" len="med"/>
                    </a:lnB>
                    <a:lnTlToBr>
                      <a:noFill/>
                    </a:lnTlToBr>
                    <a:lnBlToTr>
                      <a:noFill/>
                    </a:lnBlToTr>
                    <a:noFill/>
                  </a:tcPr>
                </a:tc>
              </a:tr>
            </a:tbl>
          </a:graphicData>
        </a:graphic>
      </p:graphicFrame>
      <p:sp>
        <p:nvSpPr>
          <p:cNvPr id="3673139" name="Line 51"/>
          <p:cNvSpPr>
            <a:spLocks noChangeShapeType="1"/>
          </p:cNvSpPr>
          <p:nvPr/>
        </p:nvSpPr>
        <p:spPr bwMode="auto">
          <a:xfrm>
            <a:off x="3292475" y="4778375"/>
            <a:ext cx="0" cy="342900"/>
          </a:xfrm>
          <a:prstGeom prst="line">
            <a:avLst/>
          </a:prstGeom>
          <a:noFill/>
          <a:ln w="50800">
            <a:solidFill>
              <a:srgbClr val="202AF3"/>
            </a:solidFill>
            <a:round/>
            <a:headEnd/>
            <a:tailEnd/>
          </a:ln>
        </p:spPr>
        <p:txBody>
          <a:bodyPr>
            <a:prstTxWarp prst="textNoShape">
              <a:avLst/>
            </a:prstTxWarp>
          </a:bodyPr>
          <a:lstStyle/>
          <a:p>
            <a:endParaRPr lang="en-US"/>
          </a:p>
        </p:txBody>
      </p:sp>
      <p:sp>
        <p:nvSpPr>
          <p:cNvPr id="3673140" name="Line 52"/>
          <p:cNvSpPr>
            <a:spLocks noChangeShapeType="1"/>
          </p:cNvSpPr>
          <p:nvPr/>
        </p:nvSpPr>
        <p:spPr bwMode="auto">
          <a:xfrm>
            <a:off x="1828800" y="4389438"/>
            <a:ext cx="0" cy="400050"/>
          </a:xfrm>
          <a:prstGeom prst="line">
            <a:avLst/>
          </a:prstGeom>
          <a:noFill/>
          <a:ln w="50800">
            <a:solidFill>
              <a:srgbClr val="202AF3"/>
            </a:solidFill>
            <a:round/>
            <a:headEnd/>
            <a:tailEnd/>
          </a:ln>
        </p:spPr>
        <p:txBody>
          <a:bodyPr>
            <a:prstTxWarp prst="textNoShape">
              <a:avLst/>
            </a:prstTxWarp>
          </a:bodyPr>
          <a:lstStyle/>
          <a:p>
            <a:endParaRPr lang="en-US"/>
          </a:p>
        </p:txBody>
      </p:sp>
      <p:sp>
        <p:nvSpPr>
          <p:cNvPr id="3673141" name="Line 53"/>
          <p:cNvSpPr>
            <a:spLocks noChangeShapeType="1"/>
          </p:cNvSpPr>
          <p:nvPr/>
        </p:nvSpPr>
        <p:spPr bwMode="auto">
          <a:xfrm>
            <a:off x="4686300" y="4389438"/>
            <a:ext cx="0" cy="388937"/>
          </a:xfrm>
          <a:prstGeom prst="line">
            <a:avLst/>
          </a:prstGeom>
          <a:noFill/>
          <a:ln w="50800">
            <a:solidFill>
              <a:srgbClr val="202AF3"/>
            </a:solidFill>
            <a:round/>
            <a:headEnd/>
            <a:tailEnd/>
          </a:ln>
        </p:spPr>
        <p:txBody>
          <a:bodyPr>
            <a:prstTxWarp prst="textNoShape">
              <a:avLst/>
            </a:prstTxWarp>
          </a:bodyPr>
          <a:lstStyle/>
          <a:p>
            <a:endParaRPr lang="en-US"/>
          </a:p>
        </p:txBody>
      </p:sp>
      <p:sp>
        <p:nvSpPr>
          <p:cNvPr id="3673142" name="Line 54"/>
          <p:cNvSpPr>
            <a:spLocks noChangeShapeType="1"/>
          </p:cNvSpPr>
          <p:nvPr/>
        </p:nvSpPr>
        <p:spPr bwMode="auto">
          <a:xfrm rot="10800000">
            <a:off x="1817688" y="4778375"/>
            <a:ext cx="2890837" cy="0"/>
          </a:xfrm>
          <a:prstGeom prst="line">
            <a:avLst/>
          </a:prstGeom>
          <a:noFill/>
          <a:ln w="50800">
            <a:solidFill>
              <a:srgbClr val="202AF3"/>
            </a:solidFill>
            <a:round/>
            <a:headEnd/>
            <a:tailEnd/>
          </a:ln>
        </p:spPr>
        <p:txBody>
          <a:bodyPr>
            <a:prstTxWarp prst="textNoShape">
              <a:avLst/>
            </a:prstTxWarp>
          </a:bodyPr>
          <a:lstStyle/>
          <a:p>
            <a:endParaRPr lang="en-US"/>
          </a:p>
        </p:txBody>
      </p:sp>
      <p:graphicFrame>
        <p:nvGraphicFramePr>
          <p:cNvPr id="3673184" name="Group 96"/>
          <p:cNvGraphicFramePr>
            <a:graphicFrameLocks noGrp="1"/>
          </p:cNvGraphicFramePr>
          <p:nvPr/>
        </p:nvGraphicFramePr>
        <p:xfrm>
          <a:off x="3578225" y="2413000"/>
          <a:ext cx="2193925" cy="2006601"/>
        </p:xfrm>
        <a:graphic>
          <a:graphicData uri="http://schemas.openxmlformats.org/drawingml/2006/table">
            <a:tbl>
              <a:tblPr/>
              <a:tblGrid>
                <a:gridCol w="1101725"/>
                <a:gridCol w="1092200"/>
              </a:tblGrid>
              <a:tr h="673100">
                <a:tc gridSpan="2">
                  <a:txBody>
                    <a:bodyPr/>
                    <a:lstStyle/>
                    <a:p>
                      <a:pPr marL="57150" marR="0" lvl="0" indent="0" algn="ctr" defTabSz="822325" rtl="0" eaLnBrk="0" fontAlgn="base" latinLnBrk="0" hangingPunct="0">
                        <a:lnSpc>
                          <a:spcPct val="100000"/>
                        </a:lnSpc>
                        <a:spcBef>
                          <a:spcPct val="0"/>
                        </a:spcBef>
                        <a:spcAft>
                          <a:spcPct val="0"/>
                        </a:spcAft>
                        <a:buClrTx/>
                        <a:buSzPct val="100000"/>
                        <a:buFont typeface="Times" charset="0"/>
                        <a:buNone/>
                        <a:tabLst>
                          <a:tab pos="377825" algn="l"/>
                          <a:tab pos="696913" algn="l"/>
                          <a:tab pos="1017588" algn="l"/>
                          <a:tab pos="1336675" algn="l"/>
                          <a:tab pos="1657350" algn="l"/>
                          <a:tab pos="1978025" algn="l"/>
                          <a:tab pos="2297113" algn="l"/>
                          <a:tab pos="2617788" algn="l"/>
                          <a:tab pos="2936875" algn="l"/>
                          <a:tab pos="3257550" algn="l"/>
                          <a:tab pos="3578225" algn="l"/>
                          <a:tab pos="3897313" algn="l"/>
                        </a:tabLst>
                      </a:pPr>
                      <a:r>
                        <a:rPr kumimoji="0" lang="en-US" sz="2400" b="0" i="0" u="none" strike="noStrike" cap="none" normalizeH="0" baseline="0">
                          <a:ln>
                            <a:noFill/>
                          </a:ln>
                          <a:solidFill>
                            <a:srgbClr val="202AF3"/>
                          </a:solidFill>
                          <a:effectLst/>
                          <a:latin typeface="Helvetica" charset="0"/>
                          <a:ea typeface="Helvetica" charset="0"/>
                          <a:cs typeface="Helvetica" charset="0"/>
                        </a:rPr>
                        <a:t>Cache</a:t>
                      </a:r>
                    </a:p>
                  </a:txBody>
                  <a:tcPr marL="22498" marR="22498" marT="22498" marB="22498" anchor="ctr" horzOverflow="overflow">
                    <a:lnL w="25400" cap="flat" cmpd="sng" algn="ctr">
                      <a:solidFill>
                        <a:srgbClr val="FFCE00"/>
                      </a:solidFill>
                      <a:prstDash val="solid"/>
                      <a:round/>
                      <a:headEnd type="none" w="med" len="med"/>
                      <a:tailEnd type="none" w="med" len="med"/>
                    </a:lnL>
                    <a:lnR w="25400" cap="flat" cmpd="sng" algn="ctr">
                      <a:solidFill>
                        <a:srgbClr val="FFCE00"/>
                      </a:solidFill>
                      <a:prstDash val="solid"/>
                      <a:round/>
                      <a:headEnd type="none" w="med" len="med"/>
                      <a:tailEnd type="none" w="med" len="med"/>
                    </a:lnR>
                    <a:lnT w="25400" cap="flat" cmpd="sng" algn="ctr">
                      <a:solidFill>
                        <a:srgbClr val="FFCE00"/>
                      </a:solidFill>
                      <a:prstDash val="solid"/>
                      <a:round/>
                      <a:headEnd type="none" w="med" len="med"/>
                      <a:tailEnd type="none" w="med" len="med"/>
                    </a:lnT>
                    <a:lnB w="25400" cap="flat" cmpd="sng" algn="ctr">
                      <a:solidFill>
                        <a:srgbClr val="FFCE00"/>
                      </a:solidFill>
                      <a:prstDash val="solid"/>
                      <a:round/>
                      <a:headEnd type="none" w="med" len="med"/>
                      <a:tailEnd type="none" w="med" len="med"/>
                    </a:lnB>
                    <a:lnTlToBr>
                      <a:noFill/>
                    </a:lnTlToBr>
                    <a:lnBlToTr>
                      <a:noFill/>
                    </a:lnBlToTr>
                    <a:noFill/>
                  </a:tcPr>
                </a:tc>
                <a:tc hMerge="1">
                  <a:txBody>
                    <a:bodyPr/>
                    <a:lstStyle/>
                    <a:p>
                      <a:endParaRPr lang="en-US"/>
                    </a:p>
                  </a:txBody>
                  <a:tcPr/>
                </a:tc>
              </a:tr>
              <a:tr h="658813">
                <a:tc>
                  <a:txBody>
                    <a:bodyPr/>
                    <a:lstStyle/>
                    <a:p>
                      <a:pPr marL="57150" marR="0" lvl="0" indent="0" algn="ctr" defTabSz="822325" rtl="0" eaLnBrk="0" fontAlgn="base" latinLnBrk="0" hangingPunct="0">
                        <a:lnSpc>
                          <a:spcPct val="63000"/>
                        </a:lnSpc>
                        <a:spcBef>
                          <a:spcPct val="0"/>
                        </a:spcBef>
                        <a:spcAft>
                          <a:spcPct val="0"/>
                        </a:spcAft>
                        <a:buClrTx/>
                        <a:buSzPct val="100000"/>
                        <a:buFont typeface="Times" charset="0"/>
                        <a:buNone/>
                        <a:tabLst>
                          <a:tab pos="593725" algn="l"/>
                          <a:tab pos="1417638" algn="l"/>
                          <a:tab pos="2239963" algn="l"/>
                          <a:tab pos="3063875" algn="l"/>
                          <a:tab pos="3886200" algn="l"/>
                          <a:tab pos="4708525" algn="l"/>
                          <a:tab pos="5532438" algn="l"/>
                          <a:tab pos="6354763" algn="l"/>
                        </a:tabLst>
                      </a:pPr>
                      <a:r>
                        <a:rPr kumimoji="0" lang="en-US" sz="2300" b="0" i="0" u="none" strike="noStrike" cap="none" normalizeH="0" baseline="0">
                          <a:ln>
                            <a:noFill/>
                          </a:ln>
                          <a:solidFill>
                            <a:schemeClr val="tx1"/>
                          </a:solidFill>
                          <a:effectLst/>
                          <a:latin typeface="Helvetica" charset="0"/>
                          <a:ea typeface="Helvetica" charset="0"/>
                          <a:cs typeface="Helvetica" charset="0"/>
                        </a:rPr>
                        <a:t>Addr</a:t>
                      </a:r>
                    </a:p>
                  </a:txBody>
                  <a:tcPr marL="22498" marR="22498" marT="22498" marB="22498" anchor="ctr" horzOverflow="overflow">
                    <a:lnL w="25400" cap="flat" cmpd="sng" algn="ctr">
                      <a:solidFill>
                        <a:srgbClr val="FFCE00"/>
                      </a:solidFill>
                      <a:prstDash val="solid"/>
                      <a:round/>
                      <a:headEnd type="none" w="med" len="med"/>
                      <a:tailEnd type="none" w="med" len="med"/>
                    </a:lnL>
                    <a:lnR w="25400" cap="flat" cmpd="sng" algn="ctr">
                      <a:solidFill>
                        <a:srgbClr val="FFCE00"/>
                      </a:solidFill>
                      <a:prstDash val="solid"/>
                      <a:round/>
                      <a:headEnd type="none" w="med" len="med"/>
                      <a:tailEnd type="none" w="med" len="med"/>
                    </a:lnR>
                    <a:lnT w="25400" cap="flat" cmpd="sng" algn="ctr">
                      <a:solidFill>
                        <a:srgbClr val="FFCE00"/>
                      </a:solidFill>
                      <a:prstDash val="solid"/>
                      <a:round/>
                      <a:headEnd type="none" w="med" len="med"/>
                      <a:tailEnd type="none" w="med" len="med"/>
                    </a:lnT>
                    <a:lnB w="25400" cap="flat" cmpd="sng" algn="ctr">
                      <a:solidFill>
                        <a:srgbClr val="FFCE00"/>
                      </a:solidFill>
                      <a:prstDash val="solid"/>
                      <a:round/>
                      <a:headEnd type="none" w="med" len="med"/>
                      <a:tailEnd type="none" w="med" len="med"/>
                    </a:lnB>
                    <a:lnTlToBr>
                      <a:noFill/>
                    </a:lnTlToBr>
                    <a:lnBlToTr>
                      <a:noFill/>
                    </a:lnBlToTr>
                    <a:noFill/>
                  </a:tcPr>
                </a:tc>
                <a:tc>
                  <a:txBody>
                    <a:bodyPr/>
                    <a:lstStyle/>
                    <a:p>
                      <a:pPr marL="57150" marR="0" lvl="0" indent="0" algn="ctr" defTabSz="822325" rtl="0" eaLnBrk="0" fontAlgn="base" latinLnBrk="0" hangingPunct="0">
                        <a:lnSpc>
                          <a:spcPct val="62000"/>
                        </a:lnSpc>
                        <a:spcBef>
                          <a:spcPct val="0"/>
                        </a:spcBef>
                        <a:spcAft>
                          <a:spcPct val="0"/>
                        </a:spcAft>
                        <a:buClrTx/>
                        <a:buSzPct val="100000"/>
                        <a:buFont typeface="Times" charset="0"/>
                        <a:buNone/>
                        <a:tabLst>
                          <a:tab pos="593725" algn="l"/>
                          <a:tab pos="1417638" algn="l"/>
                          <a:tab pos="2239963" algn="l"/>
                          <a:tab pos="3063875" algn="l"/>
                          <a:tab pos="3886200" algn="l"/>
                          <a:tab pos="4708525" algn="l"/>
                          <a:tab pos="5532438" algn="l"/>
                          <a:tab pos="6354763" algn="l"/>
                        </a:tabLst>
                      </a:pPr>
                      <a:r>
                        <a:rPr kumimoji="0" lang="en-US" sz="2200" b="0" i="0" u="none" strike="noStrike" cap="none" normalizeH="0" baseline="0">
                          <a:ln>
                            <a:noFill/>
                          </a:ln>
                          <a:solidFill>
                            <a:schemeClr val="tx1"/>
                          </a:solidFill>
                          <a:effectLst/>
                          <a:latin typeface="Helvetica" charset="0"/>
                          <a:ea typeface="Helvetica" charset="0"/>
                          <a:cs typeface="Helvetica" charset="0"/>
                        </a:rPr>
                        <a:t>Value</a:t>
                      </a:r>
                    </a:p>
                  </a:txBody>
                  <a:tcPr marL="22498" marR="22498" marT="22498" marB="22498" anchor="ctr" horzOverflow="overflow">
                    <a:lnL w="25400" cap="flat" cmpd="sng" algn="ctr">
                      <a:solidFill>
                        <a:srgbClr val="FFCE00"/>
                      </a:solidFill>
                      <a:prstDash val="solid"/>
                      <a:round/>
                      <a:headEnd type="none" w="med" len="med"/>
                      <a:tailEnd type="none" w="med" len="med"/>
                    </a:lnL>
                    <a:lnR w="25400" cap="flat" cmpd="sng" algn="ctr">
                      <a:solidFill>
                        <a:srgbClr val="FFCE00"/>
                      </a:solidFill>
                      <a:prstDash val="solid"/>
                      <a:round/>
                      <a:headEnd type="none" w="med" len="med"/>
                      <a:tailEnd type="none" w="med" len="med"/>
                    </a:lnR>
                    <a:lnT w="25400" cap="flat" cmpd="sng" algn="ctr">
                      <a:solidFill>
                        <a:srgbClr val="FFCE00"/>
                      </a:solidFill>
                      <a:prstDash val="solid"/>
                      <a:round/>
                      <a:headEnd type="none" w="med" len="med"/>
                      <a:tailEnd type="none" w="med" len="med"/>
                    </a:lnT>
                    <a:lnB w="25400" cap="flat" cmpd="sng" algn="ctr">
                      <a:solidFill>
                        <a:srgbClr val="FFCE00"/>
                      </a:solidFill>
                      <a:prstDash val="solid"/>
                      <a:round/>
                      <a:headEnd type="none" w="med" len="med"/>
                      <a:tailEnd type="none" w="med" len="med"/>
                    </a:lnB>
                    <a:lnTlToBr>
                      <a:noFill/>
                    </a:lnTlToBr>
                    <a:lnBlToTr>
                      <a:noFill/>
                    </a:lnBlToTr>
                    <a:noFill/>
                  </a:tcPr>
                </a:tc>
              </a:tr>
              <a:tr h="674688">
                <a:tc>
                  <a:txBody>
                    <a:bodyPr/>
                    <a:lstStyle/>
                    <a:p>
                      <a:pPr marL="0" marR="0" lvl="0" indent="0" algn="ctr" defTabSz="822325" rtl="0" eaLnBrk="0" fontAlgn="base" latinLnBrk="0" hangingPunct="0">
                        <a:lnSpc>
                          <a:spcPct val="67000"/>
                        </a:lnSpc>
                        <a:spcBef>
                          <a:spcPct val="0"/>
                        </a:spcBef>
                        <a:spcAft>
                          <a:spcPct val="0"/>
                        </a:spcAft>
                        <a:buClrTx/>
                        <a:buSzPct val="100000"/>
                        <a:buFont typeface="Times" charset="0"/>
                        <a:buNone/>
                        <a:tabLst>
                          <a:tab pos="536575" algn="l"/>
                          <a:tab pos="1360488" algn="l"/>
                          <a:tab pos="2182813" algn="l"/>
                          <a:tab pos="3006725" algn="l"/>
                          <a:tab pos="3829050" algn="l"/>
                          <a:tab pos="4651375" algn="l"/>
                          <a:tab pos="5475288" algn="l"/>
                          <a:tab pos="6297613" algn="l"/>
                        </a:tabLst>
                      </a:pPr>
                      <a:endParaRPr kumimoji="0" lang="en-US" sz="2500" b="0" i="0" u="none" strike="noStrike" cap="none" normalizeH="0" baseline="0">
                        <a:ln>
                          <a:noFill/>
                        </a:ln>
                        <a:solidFill>
                          <a:schemeClr val="tx1"/>
                        </a:solidFill>
                        <a:effectLst/>
                        <a:latin typeface="Helvetica" charset="0"/>
                        <a:ea typeface="Helvetica" charset="0"/>
                        <a:cs typeface="Helvetica" charset="0"/>
                      </a:endParaRPr>
                    </a:p>
                  </a:txBody>
                  <a:tcPr marL="22498" marR="22498" marT="22498" marB="22498" anchor="ctr" horzOverflow="overflow">
                    <a:lnL w="25400" cap="flat" cmpd="sng" algn="ctr">
                      <a:solidFill>
                        <a:srgbClr val="FFCE00"/>
                      </a:solidFill>
                      <a:prstDash val="solid"/>
                      <a:round/>
                      <a:headEnd type="none" w="med" len="med"/>
                      <a:tailEnd type="none" w="med" len="med"/>
                    </a:lnL>
                    <a:lnR w="25400" cap="flat" cmpd="sng" algn="ctr">
                      <a:solidFill>
                        <a:srgbClr val="FFCE00"/>
                      </a:solidFill>
                      <a:prstDash val="solid"/>
                      <a:round/>
                      <a:headEnd type="none" w="med" len="med"/>
                      <a:tailEnd type="none" w="med" len="med"/>
                    </a:lnR>
                    <a:lnT w="25400" cap="flat" cmpd="sng" algn="ctr">
                      <a:solidFill>
                        <a:srgbClr val="FFCE00"/>
                      </a:solidFill>
                      <a:prstDash val="solid"/>
                      <a:round/>
                      <a:headEnd type="none" w="med" len="med"/>
                      <a:tailEnd type="none" w="med" len="med"/>
                    </a:lnT>
                    <a:lnB w="25400" cap="flat" cmpd="sng" algn="ctr">
                      <a:solidFill>
                        <a:srgbClr val="FFCE00"/>
                      </a:solidFill>
                      <a:prstDash val="solid"/>
                      <a:round/>
                      <a:headEnd type="none" w="med" len="med"/>
                      <a:tailEnd type="none" w="med" len="med"/>
                    </a:lnB>
                    <a:lnTlToBr>
                      <a:noFill/>
                    </a:lnTlToBr>
                    <a:lnBlToTr>
                      <a:noFill/>
                    </a:lnBlToTr>
                    <a:noFill/>
                  </a:tcPr>
                </a:tc>
                <a:tc>
                  <a:txBody>
                    <a:bodyPr/>
                    <a:lstStyle/>
                    <a:p>
                      <a:pPr marL="0" marR="0" lvl="0" indent="0" algn="ctr" defTabSz="822325" rtl="0" eaLnBrk="0" fontAlgn="base" latinLnBrk="0" hangingPunct="0">
                        <a:lnSpc>
                          <a:spcPct val="67000"/>
                        </a:lnSpc>
                        <a:spcBef>
                          <a:spcPct val="0"/>
                        </a:spcBef>
                        <a:spcAft>
                          <a:spcPct val="0"/>
                        </a:spcAft>
                        <a:buClrTx/>
                        <a:buSzPct val="100000"/>
                        <a:buFont typeface="Times" charset="0"/>
                        <a:buNone/>
                        <a:tabLst>
                          <a:tab pos="536575" algn="l"/>
                          <a:tab pos="1360488" algn="l"/>
                          <a:tab pos="2182813" algn="l"/>
                          <a:tab pos="3006725" algn="l"/>
                          <a:tab pos="3829050" algn="l"/>
                          <a:tab pos="4651375" algn="l"/>
                          <a:tab pos="5475288" algn="l"/>
                          <a:tab pos="6297613" algn="l"/>
                        </a:tabLst>
                      </a:pPr>
                      <a:endParaRPr kumimoji="0" lang="en-US" sz="2500" b="0" i="0" u="none" strike="noStrike" cap="none" normalizeH="0" baseline="0">
                        <a:ln>
                          <a:noFill/>
                        </a:ln>
                        <a:solidFill>
                          <a:schemeClr val="tx1"/>
                        </a:solidFill>
                        <a:effectLst/>
                        <a:latin typeface="Helvetica" charset="0"/>
                        <a:ea typeface="Helvetica" charset="0"/>
                        <a:cs typeface="Helvetica" charset="0"/>
                      </a:endParaRPr>
                    </a:p>
                  </a:txBody>
                  <a:tcPr marL="22498" marR="22498" marT="22498" marB="22498" anchor="ctr" horzOverflow="overflow">
                    <a:lnL w="25400" cap="flat" cmpd="sng" algn="ctr">
                      <a:solidFill>
                        <a:srgbClr val="FFCE00"/>
                      </a:solidFill>
                      <a:prstDash val="solid"/>
                      <a:round/>
                      <a:headEnd type="none" w="med" len="med"/>
                      <a:tailEnd type="none" w="med" len="med"/>
                    </a:lnL>
                    <a:lnR w="25400" cap="flat" cmpd="sng" algn="ctr">
                      <a:solidFill>
                        <a:srgbClr val="FFCE00"/>
                      </a:solidFill>
                      <a:prstDash val="solid"/>
                      <a:round/>
                      <a:headEnd type="none" w="med" len="med"/>
                      <a:tailEnd type="none" w="med" len="med"/>
                    </a:lnR>
                    <a:lnT w="25400" cap="flat" cmpd="sng" algn="ctr">
                      <a:solidFill>
                        <a:srgbClr val="FFCE00"/>
                      </a:solidFill>
                      <a:prstDash val="solid"/>
                      <a:round/>
                      <a:headEnd type="none" w="med" len="med"/>
                      <a:tailEnd type="none" w="med" len="med"/>
                    </a:lnT>
                    <a:lnB w="25400" cap="flat" cmpd="sng" algn="ctr">
                      <a:solidFill>
                        <a:srgbClr val="FFCE00"/>
                      </a:solidFill>
                      <a:prstDash val="solid"/>
                      <a:round/>
                      <a:headEnd type="none" w="med" len="med"/>
                      <a:tailEnd type="none" w="med" len="med"/>
                    </a:lnB>
                    <a:lnTlToBr>
                      <a:noFill/>
                    </a:lnTlToBr>
                    <a:lnBlToTr>
                      <a:noFill/>
                    </a:lnBlToTr>
                    <a:noFill/>
                  </a:tcPr>
                </a:tc>
              </a:tr>
            </a:tbl>
          </a:graphicData>
        </a:graphic>
      </p:graphicFrame>
      <p:sp>
        <p:nvSpPr>
          <p:cNvPr id="3673164" name="Rectangle 76"/>
          <p:cNvSpPr>
            <a:spLocks/>
          </p:cNvSpPr>
          <p:nvPr/>
        </p:nvSpPr>
        <p:spPr bwMode="auto">
          <a:xfrm>
            <a:off x="4308475" y="5943600"/>
            <a:ext cx="169863" cy="365125"/>
          </a:xfrm>
          <a:prstGeom prst="rect">
            <a:avLst/>
          </a:prstGeom>
          <a:noFill/>
          <a:ln w="9525">
            <a:noFill/>
            <a:miter lim="800000"/>
            <a:headEnd/>
            <a:tailEnd/>
          </a:ln>
        </p:spPr>
        <p:txBody>
          <a:bodyPr wrap="none" lIns="0" tIns="0" rIns="0" bIns="0">
            <a:prstTxWarp prst="textNoShape">
              <a:avLst/>
            </a:prstTxWarp>
            <a:spAutoFit/>
          </a:bodyPr>
          <a:lstStyle/>
          <a:p>
            <a:pPr defTabSz="822325" eaLnBrk="1" hangingPunct="1">
              <a:tabLst>
                <a:tab pos="320675" algn="l"/>
                <a:tab pos="639763" algn="l"/>
                <a:tab pos="960438" algn="l"/>
                <a:tab pos="1279525" algn="l"/>
                <a:tab pos="1600200" algn="l"/>
                <a:tab pos="1920875" algn="l"/>
                <a:tab pos="2239963" algn="l"/>
                <a:tab pos="2560638" algn="l"/>
                <a:tab pos="2879725" algn="l"/>
                <a:tab pos="3200400" algn="l"/>
                <a:tab pos="3521075" algn="l"/>
                <a:tab pos="3840163" algn="l"/>
              </a:tabLst>
            </a:pPr>
            <a:r>
              <a:rPr lang="en-US" sz="2400" b="1">
                <a:solidFill>
                  <a:srgbClr val="202AF3"/>
                </a:solidFill>
                <a:ea typeface="Helvetica" charset="0"/>
                <a:cs typeface="Helvetica" charset="0"/>
                <a:sym typeface="Helvetica" charset="0"/>
              </a:rPr>
              <a:t>5</a:t>
            </a:r>
          </a:p>
        </p:txBody>
      </p:sp>
      <p:grpSp>
        <p:nvGrpSpPr>
          <p:cNvPr id="2" name="Group 77"/>
          <p:cNvGrpSpPr>
            <a:grpSpLocks/>
          </p:cNvGrpSpPr>
          <p:nvPr/>
        </p:nvGrpSpPr>
        <p:grpSpPr bwMode="auto">
          <a:xfrm>
            <a:off x="1120775" y="765175"/>
            <a:ext cx="7818438" cy="3429000"/>
            <a:chOff x="0" y="0"/>
            <a:chExt cx="5473" cy="2400"/>
          </a:xfrm>
        </p:grpSpPr>
        <p:sp>
          <p:nvSpPr>
            <p:cNvPr id="3673166" name="Rectangle 78"/>
            <p:cNvSpPr>
              <a:spLocks/>
            </p:cNvSpPr>
            <p:nvPr/>
          </p:nvSpPr>
          <p:spPr bwMode="auto">
            <a:xfrm>
              <a:off x="3568" y="0"/>
              <a:ext cx="640" cy="256"/>
            </a:xfrm>
            <a:prstGeom prst="rect">
              <a:avLst/>
            </a:prstGeom>
            <a:noFill/>
            <a:ln w="9525">
              <a:noFill/>
              <a:miter lim="800000"/>
              <a:headEnd/>
              <a:tailEnd/>
            </a:ln>
          </p:spPr>
          <p:txBody>
            <a:bodyPr wrap="none" lIns="0" tIns="0" rIns="0" bIns="0">
              <a:prstTxWarp prst="textNoShape">
                <a:avLst/>
              </a:prstTxWarp>
              <a:spAutoFit/>
            </a:bodyPr>
            <a:lstStyle/>
            <a:p>
              <a:pPr defTabSz="822325" eaLnBrk="1" hangingPunct="1">
                <a:tabLst>
                  <a:tab pos="320675" algn="l"/>
                  <a:tab pos="639763" algn="l"/>
                  <a:tab pos="960438" algn="l"/>
                  <a:tab pos="1279525" algn="l"/>
                  <a:tab pos="1600200" algn="l"/>
                  <a:tab pos="1920875" algn="l"/>
                  <a:tab pos="2239963" algn="l"/>
                  <a:tab pos="2560638" algn="l"/>
                  <a:tab pos="2879725" algn="l"/>
                  <a:tab pos="3200400" algn="l"/>
                  <a:tab pos="3521075" algn="l"/>
                  <a:tab pos="3840163" algn="l"/>
                </a:tabLst>
              </a:pPr>
              <a:r>
                <a:rPr lang="en-US" sz="2400" b="1">
                  <a:solidFill>
                    <a:schemeClr val="tx1"/>
                  </a:solidFill>
                  <a:ea typeface="Helvetica" charset="0"/>
                  <a:cs typeface="Helvetica" charset="0"/>
                  <a:sym typeface="Helvetica" charset="0"/>
                </a:rPr>
                <a:t>CPU0:</a:t>
              </a:r>
            </a:p>
          </p:txBody>
        </p:sp>
        <p:sp>
          <p:nvSpPr>
            <p:cNvPr id="3673167" name="Rectangle 79"/>
            <p:cNvSpPr>
              <a:spLocks/>
            </p:cNvSpPr>
            <p:nvPr/>
          </p:nvSpPr>
          <p:spPr bwMode="auto">
            <a:xfrm>
              <a:off x="3808" y="320"/>
              <a:ext cx="1665" cy="255"/>
            </a:xfrm>
            <a:prstGeom prst="rect">
              <a:avLst/>
            </a:prstGeom>
            <a:noFill/>
            <a:ln w="9525">
              <a:noFill/>
              <a:miter lim="800000"/>
              <a:headEnd/>
              <a:tailEnd/>
            </a:ln>
          </p:spPr>
          <p:txBody>
            <a:bodyPr wrap="none" lIns="0" tIns="0" rIns="0" bIns="0">
              <a:prstTxWarp prst="textNoShape">
                <a:avLst/>
              </a:prstTxWarp>
              <a:spAutoFit/>
            </a:bodyPr>
            <a:lstStyle/>
            <a:p>
              <a:pPr defTabSz="822325" eaLnBrk="1" hangingPunct="1">
                <a:tabLst>
                  <a:tab pos="320675" algn="l"/>
                  <a:tab pos="639763" algn="l"/>
                  <a:tab pos="960438" algn="l"/>
                  <a:tab pos="1279525" algn="l"/>
                  <a:tab pos="1600200" algn="l"/>
                  <a:tab pos="1920875" algn="l"/>
                  <a:tab pos="2239963" algn="l"/>
                  <a:tab pos="2560638" algn="l"/>
                  <a:tab pos="2879725" algn="l"/>
                  <a:tab pos="3200400" algn="l"/>
                  <a:tab pos="3521075" algn="l"/>
                  <a:tab pos="3840163" algn="l"/>
                </a:tabLst>
              </a:pPr>
              <a:r>
                <a:rPr lang="en-US" sz="2400" b="1">
                  <a:solidFill>
                    <a:srgbClr val="202AF3"/>
                  </a:solidFill>
                  <a:latin typeface="Courier" charset="0"/>
                  <a:ea typeface="Courier" charset="0"/>
                  <a:cs typeface="Courier" charset="0"/>
                  <a:sym typeface="Courier" charset="0"/>
                </a:rPr>
                <a:t>LW R2, 16(R0)</a:t>
              </a:r>
            </a:p>
          </p:txBody>
        </p:sp>
        <p:sp>
          <p:nvSpPr>
            <p:cNvPr id="3673168" name="Rectangle 80"/>
            <p:cNvSpPr>
              <a:spLocks/>
            </p:cNvSpPr>
            <p:nvPr/>
          </p:nvSpPr>
          <p:spPr bwMode="auto">
            <a:xfrm>
              <a:off x="776" y="2144"/>
              <a:ext cx="119" cy="256"/>
            </a:xfrm>
            <a:prstGeom prst="rect">
              <a:avLst/>
            </a:prstGeom>
            <a:noFill/>
            <a:ln w="9525">
              <a:noFill/>
              <a:miter lim="800000"/>
              <a:headEnd/>
              <a:tailEnd/>
            </a:ln>
          </p:spPr>
          <p:txBody>
            <a:bodyPr wrap="none" lIns="0" tIns="0" rIns="0" bIns="0">
              <a:prstTxWarp prst="textNoShape">
                <a:avLst/>
              </a:prstTxWarp>
              <a:spAutoFit/>
            </a:bodyPr>
            <a:lstStyle/>
            <a:p>
              <a:pPr defTabSz="822325" eaLnBrk="1" hangingPunct="1">
                <a:tabLst>
                  <a:tab pos="320675" algn="l"/>
                  <a:tab pos="639763" algn="l"/>
                  <a:tab pos="960438" algn="l"/>
                  <a:tab pos="1279525" algn="l"/>
                  <a:tab pos="1600200" algn="l"/>
                  <a:tab pos="1920875" algn="l"/>
                  <a:tab pos="2239963" algn="l"/>
                  <a:tab pos="2560638" algn="l"/>
                  <a:tab pos="2879725" algn="l"/>
                  <a:tab pos="3200400" algn="l"/>
                  <a:tab pos="3521075" algn="l"/>
                  <a:tab pos="3840163" algn="l"/>
                </a:tabLst>
              </a:pPr>
              <a:r>
                <a:rPr lang="en-US" sz="2400" b="1">
                  <a:solidFill>
                    <a:srgbClr val="202AF3"/>
                  </a:solidFill>
                  <a:ea typeface="Helvetica" charset="0"/>
                  <a:cs typeface="Helvetica" charset="0"/>
                  <a:sym typeface="Helvetica" charset="0"/>
                </a:rPr>
                <a:t>5</a:t>
              </a:r>
            </a:p>
          </p:txBody>
        </p:sp>
        <p:sp>
          <p:nvSpPr>
            <p:cNvPr id="3673169" name="Rectangle 81"/>
            <p:cNvSpPr>
              <a:spLocks/>
            </p:cNvSpPr>
            <p:nvPr/>
          </p:nvSpPr>
          <p:spPr bwMode="auto">
            <a:xfrm>
              <a:off x="0" y="2144"/>
              <a:ext cx="238" cy="256"/>
            </a:xfrm>
            <a:prstGeom prst="rect">
              <a:avLst/>
            </a:prstGeom>
            <a:noFill/>
            <a:ln w="9525">
              <a:noFill/>
              <a:miter lim="800000"/>
              <a:headEnd/>
              <a:tailEnd/>
            </a:ln>
          </p:spPr>
          <p:txBody>
            <a:bodyPr wrap="none" lIns="0" tIns="0" rIns="0" bIns="0">
              <a:prstTxWarp prst="textNoShape">
                <a:avLst/>
              </a:prstTxWarp>
              <a:spAutoFit/>
            </a:bodyPr>
            <a:lstStyle/>
            <a:p>
              <a:pPr defTabSz="822325" eaLnBrk="1" hangingPunct="1">
                <a:tabLst>
                  <a:tab pos="320675" algn="l"/>
                  <a:tab pos="639763" algn="l"/>
                  <a:tab pos="960438" algn="l"/>
                  <a:tab pos="1279525" algn="l"/>
                  <a:tab pos="1600200" algn="l"/>
                  <a:tab pos="1920875" algn="l"/>
                  <a:tab pos="2239963" algn="l"/>
                  <a:tab pos="2560638" algn="l"/>
                  <a:tab pos="2879725" algn="l"/>
                  <a:tab pos="3200400" algn="l"/>
                  <a:tab pos="3521075" algn="l"/>
                  <a:tab pos="3840163" algn="l"/>
                </a:tabLst>
              </a:pPr>
              <a:r>
                <a:rPr lang="en-US" sz="2400" b="1">
                  <a:solidFill>
                    <a:srgbClr val="202AF3"/>
                  </a:solidFill>
                  <a:ea typeface="Helvetica" charset="0"/>
                  <a:cs typeface="Helvetica" charset="0"/>
                  <a:sym typeface="Helvetica" charset="0"/>
                </a:rPr>
                <a:t>16</a:t>
              </a:r>
            </a:p>
          </p:txBody>
        </p:sp>
      </p:grpSp>
      <p:grpSp>
        <p:nvGrpSpPr>
          <p:cNvPr id="3" name="Group 82"/>
          <p:cNvGrpSpPr>
            <a:grpSpLocks/>
          </p:cNvGrpSpPr>
          <p:nvPr/>
        </p:nvGrpSpPr>
        <p:grpSpPr bwMode="auto">
          <a:xfrm>
            <a:off x="3978275" y="1793875"/>
            <a:ext cx="4960938" cy="2400300"/>
            <a:chOff x="0" y="0"/>
            <a:chExt cx="3473" cy="1680"/>
          </a:xfrm>
        </p:grpSpPr>
        <p:sp>
          <p:nvSpPr>
            <p:cNvPr id="3673171" name="Rectangle 83"/>
            <p:cNvSpPr>
              <a:spLocks/>
            </p:cNvSpPr>
            <p:nvPr/>
          </p:nvSpPr>
          <p:spPr bwMode="auto">
            <a:xfrm>
              <a:off x="1568" y="0"/>
              <a:ext cx="640" cy="256"/>
            </a:xfrm>
            <a:prstGeom prst="rect">
              <a:avLst/>
            </a:prstGeom>
            <a:noFill/>
            <a:ln w="9525">
              <a:noFill/>
              <a:miter lim="800000"/>
              <a:headEnd/>
              <a:tailEnd/>
            </a:ln>
          </p:spPr>
          <p:txBody>
            <a:bodyPr wrap="none" lIns="0" tIns="0" rIns="0" bIns="0">
              <a:prstTxWarp prst="textNoShape">
                <a:avLst/>
              </a:prstTxWarp>
              <a:spAutoFit/>
            </a:bodyPr>
            <a:lstStyle/>
            <a:p>
              <a:pPr defTabSz="822325" eaLnBrk="1" hangingPunct="1">
                <a:tabLst>
                  <a:tab pos="320675" algn="l"/>
                  <a:tab pos="639763" algn="l"/>
                  <a:tab pos="960438" algn="l"/>
                  <a:tab pos="1279525" algn="l"/>
                  <a:tab pos="1600200" algn="l"/>
                  <a:tab pos="1920875" algn="l"/>
                  <a:tab pos="2239963" algn="l"/>
                  <a:tab pos="2560638" algn="l"/>
                  <a:tab pos="2879725" algn="l"/>
                  <a:tab pos="3200400" algn="l"/>
                  <a:tab pos="3521075" algn="l"/>
                  <a:tab pos="3840163" algn="l"/>
                </a:tabLst>
              </a:pPr>
              <a:r>
                <a:rPr lang="en-US" sz="2400" b="1">
                  <a:solidFill>
                    <a:schemeClr val="tx1"/>
                  </a:solidFill>
                  <a:ea typeface="Helvetica" charset="0"/>
                  <a:cs typeface="Helvetica" charset="0"/>
                  <a:sym typeface="Helvetica" charset="0"/>
                </a:rPr>
                <a:t>CPU1:</a:t>
              </a:r>
            </a:p>
          </p:txBody>
        </p:sp>
        <p:sp>
          <p:nvSpPr>
            <p:cNvPr id="3673172" name="Rectangle 84"/>
            <p:cNvSpPr>
              <a:spLocks/>
            </p:cNvSpPr>
            <p:nvPr/>
          </p:nvSpPr>
          <p:spPr bwMode="auto">
            <a:xfrm>
              <a:off x="1808" y="320"/>
              <a:ext cx="1665" cy="255"/>
            </a:xfrm>
            <a:prstGeom prst="rect">
              <a:avLst/>
            </a:prstGeom>
            <a:noFill/>
            <a:ln w="9525">
              <a:noFill/>
              <a:miter lim="800000"/>
              <a:headEnd/>
              <a:tailEnd/>
            </a:ln>
          </p:spPr>
          <p:txBody>
            <a:bodyPr wrap="none" lIns="0" tIns="0" rIns="0" bIns="0">
              <a:prstTxWarp prst="textNoShape">
                <a:avLst/>
              </a:prstTxWarp>
              <a:spAutoFit/>
            </a:bodyPr>
            <a:lstStyle/>
            <a:p>
              <a:pPr defTabSz="822325" eaLnBrk="1" hangingPunct="1">
                <a:tabLst>
                  <a:tab pos="320675" algn="l"/>
                  <a:tab pos="639763" algn="l"/>
                  <a:tab pos="960438" algn="l"/>
                  <a:tab pos="1279525" algn="l"/>
                  <a:tab pos="1600200" algn="l"/>
                  <a:tab pos="1920875" algn="l"/>
                  <a:tab pos="2239963" algn="l"/>
                  <a:tab pos="2560638" algn="l"/>
                  <a:tab pos="2879725" algn="l"/>
                  <a:tab pos="3200400" algn="l"/>
                  <a:tab pos="3521075" algn="l"/>
                  <a:tab pos="3840163" algn="l"/>
                </a:tabLst>
              </a:pPr>
              <a:r>
                <a:rPr lang="en-US" sz="2400" b="1">
                  <a:solidFill>
                    <a:srgbClr val="202AF3"/>
                  </a:solidFill>
                  <a:latin typeface="Courier" charset="0"/>
                  <a:ea typeface="Courier" charset="0"/>
                  <a:cs typeface="Courier" charset="0"/>
                  <a:sym typeface="Courier" charset="0"/>
                </a:rPr>
                <a:t>LW R2, 16(R0)</a:t>
              </a:r>
            </a:p>
          </p:txBody>
        </p:sp>
        <p:sp>
          <p:nvSpPr>
            <p:cNvPr id="3673173" name="Rectangle 85"/>
            <p:cNvSpPr>
              <a:spLocks/>
            </p:cNvSpPr>
            <p:nvPr/>
          </p:nvSpPr>
          <p:spPr bwMode="auto">
            <a:xfrm>
              <a:off x="0" y="1424"/>
              <a:ext cx="238" cy="256"/>
            </a:xfrm>
            <a:prstGeom prst="rect">
              <a:avLst/>
            </a:prstGeom>
            <a:noFill/>
            <a:ln w="9525">
              <a:noFill/>
              <a:miter lim="800000"/>
              <a:headEnd/>
              <a:tailEnd/>
            </a:ln>
          </p:spPr>
          <p:txBody>
            <a:bodyPr wrap="none" lIns="0" tIns="0" rIns="0" bIns="0">
              <a:prstTxWarp prst="textNoShape">
                <a:avLst/>
              </a:prstTxWarp>
              <a:spAutoFit/>
            </a:bodyPr>
            <a:lstStyle/>
            <a:p>
              <a:pPr defTabSz="822325" eaLnBrk="1" hangingPunct="1">
                <a:tabLst>
                  <a:tab pos="320675" algn="l"/>
                  <a:tab pos="639763" algn="l"/>
                  <a:tab pos="960438" algn="l"/>
                  <a:tab pos="1279525" algn="l"/>
                  <a:tab pos="1600200" algn="l"/>
                  <a:tab pos="1920875" algn="l"/>
                  <a:tab pos="2239963" algn="l"/>
                  <a:tab pos="2560638" algn="l"/>
                  <a:tab pos="2879725" algn="l"/>
                  <a:tab pos="3200400" algn="l"/>
                  <a:tab pos="3521075" algn="l"/>
                  <a:tab pos="3840163" algn="l"/>
                </a:tabLst>
              </a:pPr>
              <a:r>
                <a:rPr lang="en-US" sz="2400" b="1">
                  <a:solidFill>
                    <a:srgbClr val="202AF3"/>
                  </a:solidFill>
                  <a:ea typeface="Helvetica" charset="0"/>
                  <a:cs typeface="Helvetica" charset="0"/>
                  <a:sym typeface="Helvetica" charset="0"/>
                </a:rPr>
                <a:t>16</a:t>
              </a:r>
            </a:p>
          </p:txBody>
        </p:sp>
        <p:sp>
          <p:nvSpPr>
            <p:cNvPr id="3673174" name="Rectangle 86"/>
            <p:cNvSpPr>
              <a:spLocks/>
            </p:cNvSpPr>
            <p:nvPr/>
          </p:nvSpPr>
          <p:spPr bwMode="auto">
            <a:xfrm>
              <a:off x="776" y="1424"/>
              <a:ext cx="119" cy="256"/>
            </a:xfrm>
            <a:prstGeom prst="rect">
              <a:avLst/>
            </a:prstGeom>
            <a:noFill/>
            <a:ln w="9525">
              <a:noFill/>
              <a:miter lim="800000"/>
              <a:headEnd/>
              <a:tailEnd/>
            </a:ln>
          </p:spPr>
          <p:txBody>
            <a:bodyPr wrap="none" lIns="0" tIns="0" rIns="0" bIns="0">
              <a:prstTxWarp prst="textNoShape">
                <a:avLst/>
              </a:prstTxWarp>
              <a:spAutoFit/>
            </a:bodyPr>
            <a:lstStyle/>
            <a:p>
              <a:pPr defTabSz="822325" eaLnBrk="1" hangingPunct="1">
                <a:tabLst>
                  <a:tab pos="320675" algn="l"/>
                  <a:tab pos="639763" algn="l"/>
                  <a:tab pos="960438" algn="l"/>
                  <a:tab pos="1279525" algn="l"/>
                  <a:tab pos="1600200" algn="l"/>
                  <a:tab pos="1920875" algn="l"/>
                  <a:tab pos="2239963" algn="l"/>
                  <a:tab pos="2560638" algn="l"/>
                  <a:tab pos="2879725" algn="l"/>
                  <a:tab pos="3200400" algn="l"/>
                  <a:tab pos="3521075" algn="l"/>
                  <a:tab pos="3840163" algn="l"/>
                </a:tabLst>
              </a:pPr>
              <a:r>
                <a:rPr lang="en-US" sz="2400" b="1">
                  <a:solidFill>
                    <a:srgbClr val="202AF3"/>
                  </a:solidFill>
                  <a:ea typeface="Helvetica" charset="0"/>
                  <a:cs typeface="Helvetica" charset="0"/>
                  <a:sym typeface="Helvetica" charset="0"/>
                </a:rPr>
                <a:t>5</a:t>
              </a:r>
            </a:p>
          </p:txBody>
        </p:sp>
      </p:grpSp>
      <p:sp>
        <p:nvSpPr>
          <p:cNvPr id="3673183" name="Rectangle 95"/>
          <p:cNvSpPr>
            <a:spLocks/>
          </p:cNvSpPr>
          <p:nvPr/>
        </p:nvSpPr>
        <p:spPr bwMode="auto">
          <a:xfrm>
            <a:off x="6035675" y="3817938"/>
            <a:ext cx="3119438" cy="2651125"/>
          </a:xfrm>
          <a:prstGeom prst="rect">
            <a:avLst/>
          </a:prstGeom>
          <a:noFill/>
          <a:ln w="9525">
            <a:noFill/>
            <a:miter lim="800000"/>
            <a:headEnd/>
            <a:tailEnd/>
          </a:ln>
        </p:spPr>
        <p:txBody>
          <a:bodyPr lIns="0" tIns="0" rIns="0" bIns="0">
            <a:prstTxWarp prst="textNoShape">
              <a:avLst/>
            </a:prstTxWarp>
          </a:bodyPr>
          <a:lstStyle/>
          <a:p>
            <a:pPr defTabSz="822325" eaLnBrk="1" hangingPunct="1">
              <a:lnSpc>
                <a:spcPct val="85000"/>
              </a:lnSpc>
              <a:tabLst>
                <a:tab pos="0" algn="l"/>
                <a:tab pos="822325" algn="l"/>
                <a:tab pos="1646238" algn="l"/>
                <a:tab pos="2468563" algn="l"/>
                <a:tab pos="3292475" algn="l"/>
                <a:tab pos="4114800" algn="l"/>
                <a:tab pos="4937125" algn="l"/>
              </a:tabLst>
            </a:pPr>
            <a:r>
              <a:rPr lang="en-US" sz="2700">
                <a:solidFill>
                  <a:srgbClr val="202AF3"/>
                </a:solidFill>
                <a:ea typeface="Marker Felt" charset="0"/>
                <a:cs typeface="Marker Felt" charset="0"/>
              </a:rPr>
              <a:t>View of memory no longer “coherent”.</a:t>
            </a:r>
          </a:p>
          <a:p>
            <a:pPr defTabSz="822325" eaLnBrk="1" hangingPunct="1">
              <a:lnSpc>
                <a:spcPct val="85000"/>
              </a:lnSpc>
              <a:tabLst>
                <a:tab pos="0" algn="l"/>
                <a:tab pos="822325" algn="l"/>
                <a:tab pos="1646238" algn="l"/>
                <a:tab pos="2468563" algn="l"/>
                <a:tab pos="3292475" algn="l"/>
                <a:tab pos="4114800" algn="l"/>
                <a:tab pos="4937125" algn="l"/>
              </a:tabLst>
            </a:pPr>
            <a:endParaRPr lang="en-US" sz="2700">
              <a:solidFill>
                <a:srgbClr val="202AF3"/>
              </a:solidFill>
              <a:ea typeface="Marker Felt" charset="0"/>
              <a:cs typeface="Marker Felt" charset="0"/>
            </a:endParaRPr>
          </a:p>
          <a:p>
            <a:pPr defTabSz="822325" eaLnBrk="1" hangingPunct="1">
              <a:lnSpc>
                <a:spcPct val="85000"/>
              </a:lnSpc>
              <a:tabLst>
                <a:tab pos="0" algn="l"/>
                <a:tab pos="822325" algn="l"/>
                <a:tab pos="1646238" algn="l"/>
                <a:tab pos="2468563" algn="l"/>
                <a:tab pos="3292475" algn="l"/>
                <a:tab pos="4114800" algn="l"/>
                <a:tab pos="4937125" algn="l"/>
              </a:tabLst>
            </a:pPr>
            <a:r>
              <a:rPr lang="en-US" sz="2700">
                <a:solidFill>
                  <a:srgbClr val="202AF3"/>
                </a:solidFill>
                <a:ea typeface="Marker Felt" charset="0"/>
                <a:cs typeface="Marker Felt" charset="0"/>
              </a:rPr>
              <a:t>Loads of location 16 from CPU0 and CPU1 see different values!</a:t>
            </a:r>
            <a:endParaRPr lang="en-US" sz="2700">
              <a:solidFill>
                <a:srgbClr val="202AF3"/>
              </a:solidFill>
              <a:latin typeface="Marker Felt" charset="0"/>
              <a:ea typeface="Marker Felt" charset="0"/>
              <a:cs typeface="Marker Felt" charset="0"/>
              <a:sym typeface="Marker Felt" charset="0"/>
            </a:endParaRPr>
          </a:p>
        </p:txBody>
      </p:sp>
      <p:grpSp>
        <p:nvGrpSpPr>
          <p:cNvPr id="4" name="Group 101"/>
          <p:cNvGrpSpPr>
            <a:grpSpLocks/>
          </p:cNvGrpSpPr>
          <p:nvPr/>
        </p:nvGrpSpPr>
        <p:grpSpPr bwMode="auto">
          <a:xfrm>
            <a:off x="4191000" y="2895600"/>
            <a:ext cx="4516438" cy="3413125"/>
            <a:chOff x="2640" y="1824"/>
            <a:chExt cx="2845" cy="2150"/>
          </a:xfrm>
        </p:grpSpPr>
        <p:sp>
          <p:nvSpPr>
            <p:cNvPr id="3673176" name="Rectangle 88"/>
            <p:cNvSpPr>
              <a:spLocks/>
            </p:cNvSpPr>
            <p:nvPr/>
          </p:nvSpPr>
          <p:spPr bwMode="auto">
            <a:xfrm>
              <a:off x="3907" y="1824"/>
              <a:ext cx="576" cy="230"/>
            </a:xfrm>
            <a:prstGeom prst="rect">
              <a:avLst/>
            </a:prstGeom>
            <a:noFill/>
            <a:ln w="9525">
              <a:noFill/>
              <a:miter lim="800000"/>
              <a:headEnd/>
              <a:tailEnd/>
            </a:ln>
          </p:spPr>
          <p:txBody>
            <a:bodyPr wrap="none" lIns="0" tIns="0" rIns="0" bIns="0">
              <a:prstTxWarp prst="textNoShape">
                <a:avLst/>
              </a:prstTxWarp>
              <a:spAutoFit/>
            </a:bodyPr>
            <a:lstStyle/>
            <a:p>
              <a:pPr defTabSz="822325" eaLnBrk="1" hangingPunct="1">
                <a:tabLst>
                  <a:tab pos="320675" algn="l"/>
                  <a:tab pos="639763" algn="l"/>
                  <a:tab pos="960438" algn="l"/>
                  <a:tab pos="1279525" algn="l"/>
                  <a:tab pos="1600200" algn="l"/>
                  <a:tab pos="1920875" algn="l"/>
                  <a:tab pos="2239963" algn="l"/>
                  <a:tab pos="2560638" algn="l"/>
                  <a:tab pos="2879725" algn="l"/>
                  <a:tab pos="3200400" algn="l"/>
                  <a:tab pos="3521075" algn="l"/>
                  <a:tab pos="3840163" algn="l"/>
                </a:tabLst>
              </a:pPr>
              <a:r>
                <a:rPr lang="en-US" sz="2400" b="1">
                  <a:solidFill>
                    <a:schemeClr val="tx1"/>
                  </a:solidFill>
                  <a:ea typeface="Helvetica" charset="0"/>
                  <a:cs typeface="Helvetica" charset="0"/>
                  <a:sym typeface="Helvetica" charset="0"/>
                </a:rPr>
                <a:t>CPU1:</a:t>
              </a:r>
            </a:p>
          </p:txBody>
        </p:sp>
        <p:sp>
          <p:nvSpPr>
            <p:cNvPr id="3673177" name="Rectangle 89"/>
            <p:cNvSpPr>
              <a:spLocks/>
            </p:cNvSpPr>
            <p:nvPr/>
          </p:nvSpPr>
          <p:spPr bwMode="auto">
            <a:xfrm>
              <a:off x="4102" y="2062"/>
              <a:ext cx="1383" cy="230"/>
            </a:xfrm>
            <a:prstGeom prst="rect">
              <a:avLst/>
            </a:prstGeom>
            <a:noFill/>
            <a:ln w="9525">
              <a:noFill/>
              <a:miter lim="800000"/>
              <a:headEnd/>
              <a:tailEnd/>
            </a:ln>
          </p:spPr>
          <p:txBody>
            <a:bodyPr wrap="none" lIns="0" tIns="0" rIns="0" bIns="0">
              <a:prstTxWarp prst="textNoShape">
                <a:avLst/>
              </a:prstTxWarp>
              <a:spAutoFit/>
            </a:bodyPr>
            <a:lstStyle/>
            <a:p>
              <a:pPr defTabSz="822325" eaLnBrk="1" hangingPunct="1">
                <a:tabLst>
                  <a:tab pos="320675" algn="l"/>
                  <a:tab pos="639763" algn="l"/>
                  <a:tab pos="960438" algn="l"/>
                  <a:tab pos="1279525" algn="l"/>
                  <a:tab pos="1600200" algn="l"/>
                  <a:tab pos="1920875" algn="l"/>
                  <a:tab pos="2239963" algn="l"/>
                  <a:tab pos="2560638" algn="l"/>
                  <a:tab pos="2879725" algn="l"/>
                  <a:tab pos="3200400" algn="l"/>
                  <a:tab pos="3521075" algn="l"/>
                  <a:tab pos="3840163" algn="l"/>
                </a:tabLst>
              </a:pPr>
              <a:r>
                <a:rPr lang="en-US" sz="2400" b="1">
                  <a:solidFill>
                    <a:srgbClr val="FF0000"/>
                  </a:solidFill>
                  <a:latin typeface="Courier" charset="0"/>
                  <a:ea typeface="Courier" charset="0"/>
                  <a:cs typeface="Courier" charset="0"/>
                  <a:sym typeface="Courier" charset="0"/>
                </a:rPr>
                <a:t>SW R0,16(R0)</a:t>
              </a:r>
            </a:p>
          </p:txBody>
        </p:sp>
        <p:sp>
          <p:nvSpPr>
            <p:cNvPr id="3673178" name="Line 90"/>
            <p:cNvSpPr>
              <a:spLocks noChangeShapeType="1"/>
            </p:cNvSpPr>
            <p:nvPr/>
          </p:nvSpPr>
          <p:spPr bwMode="auto">
            <a:xfrm flipH="1">
              <a:off x="3122" y="2400"/>
              <a:ext cx="257" cy="239"/>
            </a:xfrm>
            <a:prstGeom prst="line">
              <a:avLst/>
            </a:prstGeom>
            <a:noFill/>
            <a:ln w="25400">
              <a:solidFill>
                <a:srgbClr val="202AF3"/>
              </a:solidFill>
              <a:round/>
              <a:headEnd/>
              <a:tailEnd/>
            </a:ln>
          </p:spPr>
          <p:txBody>
            <a:bodyPr wrap="none" lIns="0" tIns="0" rIns="0" bIns="0">
              <a:prstTxWarp prst="textNoShape">
                <a:avLst/>
              </a:prstTxWarp>
              <a:spAutoFit/>
            </a:bodyPr>
            <a:lstStyle/>
            <a:p>
              <a:endParaRPr lang="en-US"/>
            </a:p>
          </p:txBody>
        </p:sp>
        <p:sp>
          <p:nvSpPr>
            <p:cNvPr id="3673179" name="Line 91"/>
            <p:cNvSpPr>
              <a:spLocks noChangeShapeType="1"/>
            </p:cNvSpPr>
            <p:nvPr/>
          </p:nvSpPr>
          <p:spPr bwMode="auto">
            <a:xfrm flipH="1">
              <a:off x="2640" y="3733"/>
              <a:ext cx="257" cy="239"/>
            </a:xfrm>
            <a:prstGeom prst="line">
              <a:avLst/>
            </a:prstGeom>
            <a:noFill/>
            <a:ln w="25400">
              <a:solidFill>
                <a:srgbClr val="202AF3"/>
              </a:solidFill>
              <a:round/>
              <a:headEnd/>
              <a:tailEnd/>
            </a:ln>
          </p:spPr>
          <p:txBody>
            <a:bodyPr wrap="none" lIns="0" tIns="0" rIns="0" bIns="0">
              <a:prstTxWarp prst="textNoShape">
                <a:avLst/>
              </a:prstTxWarp>
              <a:spAutoFit/>
            </a:bodyPr>
            <a:lstStyle/>
            <a:p>
              <a:endParaRPr lang="en-US"/>
            </a:p>
          </p:txBody>
        </p:sp>
        <p:sp>
          <p:nvSpPr>
            <p:cNvPr id="3673180" name="Rectangle 92"/>
            <p:cNvSpPr>
              <a:spLocks/>
            </p:cNvSpPr>
            <p:nvPr/>
          </p:nvSpPr>
          <p:spPr bwMode="auto">
            <a:xfrm>
              <a:off x="3397" y="2400"/>
              <a:ext cx="107" cy="230"/>
            </a:xfrm>
            <a:prstGeom prst="rect">
              <a:avLst/>
            </a:prstGeom>
            <a:noFill/>
            <a:ln w="9525">
              <a:noFill/>
              <a:miter lim="800000"/>
              <a:headEnd/>
              <a:tailEnd/>
            </a:ln>
          </p:spPr>
          <p:txBody>
            <a:bodyPr wrap="none" lIns="0" tIns="0" rIns="0" bIns="0">
              <a:prstTxWarp prst="textNoShape">
                <a:avLst/>
              </a:prstTxWarp>
              <a:spAutoFit/>
            </a:bodyPr>
            <a:lstStyle/>
            <a:p>
              <a:pPr defTabSz="822325" eaLnBrk="1" hangingPunct="1">
                <a:tabLst>
                  <a:tab pos="320675" algn="l"/>
                  <a:tab pos="639763" algn="l"/>
                  <a:tab pos="960438" algn="l"/>
                  <a:tab pos="1279525" algn="l"/>
                  <a:tab pos="1600200" algn="l"/>
                  <a:tab pos="1920875" algn="l"/>
                  <a:tab pos="2239963" algn="l"/>
                  <a:tab pos="2560638" algn="l"/>
                  <a:tab pos="2879725" algn="l"/>
                  <a:tab pos="3200400" algn="l"/>
                  <a:tab pos="3521075" algn="l"/>
                  <a:tab pos="3840163" algn="l"/>
                </a:tabLst>
              </a:pPr>
              <a:r>
                <a:rPr lang="en-US" sz="2400" b="1">
                  <a:solidFill>
                    <a:srgbClr val="FF0000"/>
                  </a:solidFill>
                  <a:ea typeface="Helvetica" charset="0"/>
                  <a:cs typeface="Helvetica" charset="0"/>
                  <a:sym typeface="Helvetica" charset="0"/>
                </a:rPr>
                <a:t>0</a:t>
              </a:r>
            </a:p>
          </p:txBody>
        </p:sp>
        <p:sp>
          <p:nvSpPr>
            <p:cNvPr id="3673181" name="Rectangle 93"/>
            <p:cNvSpPr>
              <a:spLocks/>
            </p:cNvSpPr>
            <p:nvPr/>
          </p:nvSpPr>
          <p:spPr bwMode="auto">
            <a:xfrm>
              <a:off x="2917" y="3744"/>
              <a:ext cx="107" cy="230"/>
            </a:xfrm>
            <a:prstGeom prst="rect">
              <a:avLst/>
            </a:prstGeom>
            <a:noFill/>
            <a:ln w="9525">
              <a:noFill/>
              <a:miter lim="800000"/>
              <a:headEnd/>
              <a:tailEnd/>
            </a:ln>
          </p:spPr>
          <p:txBody>
            <a:bodyPr wrap="none" lIns="0" tIns="0" rIns="0" bIns="0">
              <a:prstTxWarp prst="textNoShape">
                <a:avLst/>
              </a:prstTxWarp>
              <a:spAutoFit/>
            </a:bodyPr>
            <a:lstStyle/>
            <a:p>
              <a:pPr defTabSz="822325" eaLnBrk="1" hangingPunct="1">
                <a:tabLst>
                  <a:tab pos="320675" algn="l"/>
                  <a:tab pos="639763" algn="l"/>
                  <a:tab pos="960438" algn="l"/>
                  <a:tab pos="1279525" algn="l"/>
                  <a:tab pos="1600200" algn="l"/>
                  <a:tab pos="1920875" algn="l"/>
                  <a:tab pos="2239963" algn="l"/>
                  <a:tab pos="2560638" algn="l"/>
                  <a:tab pos="2879725" algn="l"/>
                  <a:tab pos="3200400" algn="l"/>
                  <a:tab pos="3521075" algn="l"/>
                  <a:tab pos="3840163" algn="l"/>
                </a:tabLst>
              </a:pPr>
              <a:r>
                <a:rPr lang="en-US" sz="2400" b="1">
                  <a:solidFill>
                    <a:srgbClr val="FF0000"/>
                  </a:solidFill>
                  <a:ea typeface="Helvetica" charset="0"/>
                  <a:cs typeface="Helvetica" charset="0"/>
                  <a:sym typeface="Helvetica" charset="0"/>
                </a:rPr>
                <a:t>0</a:t>
              </a:r>
            </a:p>
          </p:txBody>
        </p:sp>
      </p:grpSp>
      <p:sp>
        <p:nvSpPr>
          <p:cNvPr id="37" name="Rectangle 4"/>
          <p:cNvSpPr>
            <a:spLocks noChangeArrowheads="1"/>
          </p:cNvSpPr>
          <p:nvPr/>
        </p:nvSpPr>
        <p:spPr bwMode="auto">
          <a:xfrm>
            <a:off x="4191000" y="6488668"/>
            <a:ext cx="2467518" cy="369332"/>
          </a:xfrm>
          <a:prstGeom prst="rect">
            <a:avLst/>
          </a:prstGeom>
          <a:noFill/>
          <a:ln w="12700">
            <a:noFill/>
            <a:miter lim="800000"/>
            <a:headEnd/>
            <a:tailEnd/>
          </a:ln>
        </p:spPr>
        <p:txBody>
          <a:bodyPr wrap="none">
            <a:prstTxWarp prst="textNoShape">
              <a:avLst/>
            </a:prstTxWarp>
            <a:spAutoFit/>
          </a:bodyPr>
          <a:lstStyle/>
          <a:p>
            <a:r>
              <a:rPr lang="en-US" sz="1800" b="1" dirty="0" smtClean="0">
                <a:solidFill>
                  <a:schemeClr val="accent2"/>
                </a:solidFill>
              </a:rPr>
              <a:t>From: John </a:t>
            </a:r>
            <a:r>
              <a:rPr lang="en-US" sz="1800" b="1" dirty="0" err="1" smtClean="0">
                <a:solidFill>
                  <a:schemeClr val="accent2"/>
                </a:solidFill>
              </a:rPr>
              <a:t>Lazzaro</a:t>
            </a:r>
            <a:endParaRPr lang="en-US" sz="1800" b="1" dirty="0">
              <a:solidFill>
                <a:schemeClr val="accent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673183"/>
                                        </p:tgtEl>
                                        <p:attrNameLst>
                                          <p:attrName>style.visibility</p:attrName>
                                        </p:attrNameLst>
                                      </p:cBhvr>
                                      <p:to>
                                        <p:strVal val="visible"/>
                                      </p:to>
                                    </p:set>
                                    <p:animEffect transition="in" filter="fade">
                                      <p:cBhvr>
                                        <p:cTn id="21" dur="500"/>
                                        <p:tgtEl>
                                          <p:spTgt spid="3673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3183" grpId="0" autoUpdateAnimBg="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6968855" cy="490391"/>
          </a:xfrm>
        </p:spPr>
        <p:txBody>
          <a:bodyPr/>
          <a:lstStyle/>
          <a:p>
            <a:r>
              <a:rPr lang="en-US" dirty="0" smtClean="0"/>
              <a:t>Real World Example: IBM POWER7</a:t>
            </a:r>
            <a:endParaRPr lang="en-US" dirty="0"/>
          </a:p>
        </p:txBody>
      </p:sp>
      <p:pic>
        <p:nvPicPr>
          <p:cNvPr id="4" name="Picture 3"/>
          <p:cNvPicPr>
            <a:picLocks noChangeAspect="1"/>
          </p:cNvPicPr>
          <p:nvPr/>
        </p:nvPicPr>
        <p:blipFill>
          <a:blip r:embed="rId3"/>
          <a:stretch>
            <a:fillRect/>
          </a:stretch>
        </p:blipFill>
        <p:spPr>
          <a:xfrm>
            <a:off x="1295400" y="990600"/>
            <a:ext cx="6654800" cy="5334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3755034" cy="490391"/>
          </a:xfrm>
        </p:spPr>
        <p:txBody>
          <a:bodyPr/>
          <a:lstStyle/>
          <a:p>
            <a:r>
              <a:rPr lang="en-US" dirty="0" smtClean="0"/>
              <a:t>Vector Processors</a:t>
            </a:r>
            <a:endParaRPr lang="en-US" dirty="0"/>
          </a:p>
        </p:txBody>
      </p:sp>
      <p:sp>
        <p:nvSpPr>
          <p:cNvPr id="3" name="Content Placeholder 2"/>
          <p:cNvSpPr>
            <a:spLocks noGrp="1"/>
          </p:cNvSpPr>
          <p:nvPr>
            <p:ph idx="1"/>
          </p:nvPr>
        </p:nvSpPr>
        <p:spPr>
          <a:xfrm>
            <a:off x="685800" y="1143000"/>
            <a:ext cx="7848600" cy="4931093"/>
          </a:xfrm>
        </p:spPr>
        <p:txBody>
          <a:bodyPr/>
          <a:lstStyle/>
          <a:p>
            <a:r>
              <a:rPr lang="en-US" dirty="0" smtClean="0"/>
              <a:t>Vector Processors implement SIMD</a:t>
            </a:r>
          </a:p>
          <a:p>
            <a:pPr lvl="1"/>
            <a:r>
              <a:rPr lang="en-US" dirty="0" smtClean="0"/>
              <a:t>One operation applied to whole vector</a:t>
            </a:r>
          </a:p>
          <a:p>
            <a:pPr lvl="2"/>
            <a:r>
              <a:rPr lang="en-US" dirty="0" smtClean="0"/>
              <a:t>Not all program can easily fit into this</a:t>
            </a:r>
          </a:p>
          <a:p>
            <a:pPr lvl="1"/>
            <a:r>
              <a:rPr lang="en-US" dirty="0" smtClean="0"/>
              <a:t>Can get high performance and energy efficiency by amortizing instruction fetch</a:t>
            </a:r>
          </a:p>
          <a:p>
            <a:pPr lvl="2"/>
            <a:r>
              <a:rPr lang="en-US" dirty="0" smtClean="0"/>
              <a:t>Spends more silicon and power on </a:t>
            </a:r>
            <a:r>
              <a:rPr lang="en-US" dirty="0" err="1" smtClean="0"/>
              <a:t>ALUs</a:t>
            </a:r>
            <a:endParaRPr lang="en-US" dirty="0" smtClean="0"/>
          </a:p>
          <a:p>
            <a:r>
              <a:rPr lang="en-US" dirty="0" smtClean="0"/>
              <a:t>Data Level Parallelism (</a:t>
            </a:r>
            <a:r>
              <a:rPr lang="en-US" dirty="0" smtClean="0">
                <a:solidFill>
                  <a:srgbClr val="008000"/>
                </a:solidFill>
              </a:rPr>
              <a:t>DLP</a:t>
            </a:r>
            <a:r>
              <a:rPr lang="en-US" dirty="0" smtClean="0"/>
              <a:t>)</a:t>
            </a:r>
          </a:p>
          <a:p>
            <a:pPr lvl="1"/>
            <a:r>
              <a:rPr lang="en-US" dirty="0" smtClean="0"/>
              <a:t>Compute on multiple pieces of data with the same instruction stream</a:t>
            </a:r>
          </a:p>
          <a:p>
            <a:pPr lvl="1"/>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3981458" cy="490391"/>
          </a:xfrm>
        </p:spPr>
        <p:txBody>
          <a:bodyPr/>
          <a:lstStyle/>
          <a:p>
            <a:r>
              <a:rPr lang="en-US" dirty="0" smtClean="0"/>
              <a:t>Vectors (continued)</a:t>
            </a:r>
            <a:endParaRPr lang="en-US" dirty="0"/>
          </a:p>
        </p:txBody>
      </p:sp>
      <p:sp>
        <p:nvSpPr>
          <p:cNvPr id="3" name="Content Placeholder 2"/>
          <p:cNvSpPr>
            <a:spLocks noGrp="1"/>
          </p:cNvSpPr>
          <p:nvPr>
            <p:ph idx="1"/>
          </p:nvPr>
        </p:nvSpPr>
        <p:spPr>
          <a:xfrm>
            <a:off x="685800" y="1143000"/>
            <a:ext cx="7848600" cy="4374017"/>
          </a:xfrm>
        </p:spPr>
        <p:txBody>
          <a:bodyPr/>
          <a:lstStyle/>
          <a:p>
            <a:r>
              <a:rPr lang="en-US" dirty="0" smtClean="0"/>
              <a:t>Vector Extensions</a:t>
            </a:r>
          </a:p>
          <a:p>
            <a:pPr lvl="1"/>
            <a:r>
              <a:rPr lang="en-US" dirty="0" smtClean="0"/>
              <a:t>Extra instructions added to a scalar ISA to provide short vectors</a:t>
            </a:r>
          </a:p>
          <a:p>
            <a:pPr lvl="1"/>
            <a:r>
              <a:rPr lang="en-US" dirty="0" smtClean="0"/>
              <a:t>Examples: MMX, SSE, </a:t>
            </a:r>
            <a:r>
              <a:rPr lang="en-US" dirty="0" err="1" smtClean="0"/>
              <a:t>AltiVec</a:t>
            </a:r>
            <a:endParaRPr lang="en-US" dirty="0" smtClean="0"/>
          </a:p>
          <a:p>
            <a:r>
              <a:rPr lang="en-US" dirty="0" smtClean="0"/>
              <a:t>Graphics Processing Units (GPU)</a:t>
            </a:r>
          </a:p>
          <a:p>
            <a:pPr lvl="1"/>
            <a:r>
              <a:rPr lang="en-US" dirty="0" smtClean="0"/>
              <a:t>Also leverage SIMD</a:t>
            </a:r>
          </a:p>
          <a:p>
            <a:pPr lvl="1"/>
            <a:r>
              <a:rPr lang="en-US" dirty="0" smtClean="0"/>
              <a:t>Initially very fixed function for graphics, but now becoming more flexible to support general purpose computation</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967179" cy="490391"/>
          </a:xfrm>
        </p:spPr>
        <p:txBody>
          <a:bodyPr/>
          <a:lstStyle/>
          <a:p>
            <a:r>
              <a:rPr lang="en-US" dirty="0" smtClean="0"/>
              <a:t>Parallelism at Different Levels</a:t>
            </a:r>
            <a:endParaRPr lang="en-US" dirty="0"/>
          </a:p>
        </p:txBody>
      </p:sp>
      <p:sp>
        <p:nvSpPr>
          <p:cNvPr id="3" name="Content Placeholder 2"/>
          <p:cNvSpPr>
            <a:spLocks noGrp="1"/>
          </p:cNvSpPr>
          <p:nvPr>
            <p:ph idx="1"/>
          </p:nvPr>
        </p:nvSpPr>
        <p:spPr>
          <a:xfrm>
            <a:off x="228600" y="1143000"/>
            <a:ext cx="8382000" cy="4869538"/>
          </a:xfrm>
        </p:spPr>
        <p:txBody>
          <a:bodyPr/>
          <a:lstStyle/>
          <a:p>
            <a:r>
              <a:rPr lang="en-US" dirty="0" smtClean="0"/>
              <a:t>Intra-Processor (within the core)</a:t>
            </a:r>
          </a:p>
          <a:p>
            <a:pPr lvl="1"/>
            <a:r>
              <a:rPr lang="en-US" dirty="0" smtClean="0"/>
              <a:t>Pipelining &amp; superscalar (</a:t>
            </a:r>
            <a:r>
              <a:rPr lang="en-US" dirty="0" smtClean="0">
                <a:solidFill>
                  <a:srgbClr val="008000"/>
                </a:solidFill>
              </a:rPr>
              <a:t>ILP</a:t>
            </a:r>
            <a:r>
              <a:rPr lang="en-US" dirty="0" smtClean="0"/>
              <a:t>)</a:t>
            </a:r>
          </a:p>
          <a:p>
            <a:pPr lvl="1"/>
            <a:r>
              <a:rPr lang="en-US" dirty="0" smtClean="0"/>
              <a:t>Vector extensions &amp; GPU (</a:t>
            </a:r>
            <a:r>
              <a:rPr lang="en-US" dirty="0" smtClean="0">
                <a:solidFill>
                  <a:srgbClr val="008000"/>
                </a:solidFill>
              </a:rPr>
              <a:t>DLP</a:t>
            </a:r>
            <a:r>
              <a:rPr lang="en-US" dirty="0" smtClean="0"/>
              <a:t>)</a:t>
            </a:r>
          </a:p>
          <a:p>
            <a:r>
              <a:rPr lang="en-US" dirty="0" smtClean="0"/>
              <a:t>Intra-System (within the box)</a:t>
            </a:r>
          </a:p>
          <a:p>
            <a:pPr lvl="1"/>
            <a:r>
              <a:rPr lang="en-US" dirty="0" err="1" smtClean="0"/>
              <a:t>Multicore</a:t>
            </a:r>
            <a:r>
              <a:rPr lang="en-US" dirty="0" smtClean="0"/>
              <a:t> – multiple cores per socket (</a:t>
            </a:r>
            <a:r>
              <a:rPr lang="en-US" dirty="0" smtClean="0">
                <a:solidFill>
                  <a:srgbClr val="008000"/>
                </a:solidFill>
              </a:rPr>
              <a:t>TLP</a:t>
            </a:r>
            <a:r>
              <a:rPr lang="en-US" dirty="0" smtClean="0"/>
              <a:t>)</a:t>
            </a:r>
          </a:p>
          <a:p>
            <a:pPr lvl="1"/>
            <a:r>
              <a:rPr lang="en-US" dirty="0" err="1" smtClean="0"/>
              <a:t>Multisocket</a:t>
            </a:r>
            <a:r>
              <a:rPr lang="en-US" dirty="0" smtClean="0"/>
              <a:t> – multiple sockets per system</a:t>
            </a:r>
          </a:p>
          <a:p>
            <a:r>
              <a:rPr lang="en-US" dirty="0" smtClean="0"/>
              <a:t>Intra-Cluster (within the room)</a:t>
            </a:r>
          </a:p>
          <a:p>
            <a:pPr lvl="1"/>
            <a:r>
              <a:rPr lang="en-US" dirty="0" smtClean="0"/>
              <a:t>Multiple systems per rack and multiple racks per cluster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762000" y="152400"/>
            <a:ext cx="3221038" cy="474663"/>
          </a:xfrm>
        </p:spPr>
        <p:txBody>
          <a:bodyPr/>
          <a:lstStyle/>
          <a:p>
            <a:r>
              <a:rPr lang="en-US">
                <a:ea typeface="ＭＳ Ｐゴシック" charset="-128"/>
                <a:cs typeface="ＭＳ Ｐゴシック" charset="-128"/>
              </a:rPr>
              <a:t>Peer Instruction</a:t>
            </a:r>
          </a:p>
        </p:txBody>
      </p:sp>
      <p:sp>
        <p:nvSpPr>
          <p:cNvPr id="54275" name="Rectangle 3"/>
          <p:cNvSpPr>
            <a:spLocks noGrp="1" noChangeArrowheads="1"/>
          </p:cNvSpPr>
          <p:nvPr>
            <p:ph type="body" idx="1"/>
          </p:nvPr>
        </p:nvSpPr>
        <p:spPr>
          <a:xfrm>
            <a:off x="152400" y="4038600"/>
            <a:ext cx="7467600" cy="1947200"/>
          </a:xfrm>
          <a:solidFill>
            <a:schemeClr val="bg1"/>
          </a:solidFill>
        </p:spPr>
        <p:txBody>
          <a:bodyPr/>
          <a:lstStyle/>
          <a:p>
            <a:pPr marL="609600" indent="-609600">
              <a:lnSpc>
                <a:spcPct val="85000"/>
              </a:lnSpc>
              <a:spcBef>
                <a:spcPct val="45000"/>
              </a:spcBef>
              <a:buSzTx/>
              <a:buFont typeface="Helvetica" charset="0"/>
              <a:buAutoNum type="arabicParenR"/>
              <a:tabLst>
                <a:tab pos="738188" algn="l"/>
              </a:tabLst>
            </a:pPr>
            <a:r>
              <a:rPr lang="en-US" dirty="0" smtClean="0">
                <a:ea typeface="ＭＳ Ｐゴシック" charset="-128"/>
                <a:cs typeface="ＭＳ Ｐゴシック" charset="-128"/>
              </a:rPr>
              <a:t>A GPU is an example of SIMD</a:t>
            </a:r>
          </a:p>
          <a:p>
            <a:pPr marL="609600" indent="-609600">
              <a:lnSpc>
                <a:spcPct val="85000"/>
              </a:lnSpc>
              <a:spcBef>
                <a:spcPct val="45000"/>
              </a:spcBef>
              <a:buSzTx/>
              <a:buFont typeface="Helvetica" charset="0"/>
              <a:buAutoNum type="arabicParenR"/>
              <a:tabLst>
                <a:tab pos="738188" algn="l"/>
              </a:tabLst>
            </a:pPr>
            <a:r>
              <a:rPr lang="en-US" dirty="0" smtClean="0">
                <a:ea typeface="ＭＳ Ｐゴシック" charset="-128"/>
                <a:cs typeface="ＭＳ Ｐゴシック" charset="-128"/>
              </a:rPr>
              <a:t>With simultaneous multithreading, every part of the processor will be active, at all times.</a:t>
            </a:r>
          </a:p>
        </p:txBody>
      </p:sp>
      <p:sp>
        <p:nvSpPr>
          <p:cNvPr id="54276" name="Rectangle 15"/>
          <p:cNvSpPr>
            <a:spLocks noChangeArrowheads="1"/>
          </p:cNvSpPr>
          <p:nvPr/>
        </p:nvSpPr>
        <p:spPr bwMode="auto">
          <a:xfrm>
            <a:off x="7620000" y="3733800"/>
            <a:ext cx="1219200" cy="1676400"/>
          </a:xfrm>
          <a:prstGeom prst="rect">
            <a:avLst/>
          </a:prstGeom>
          <a:solidFill>
            <a:schemeClr val="bg1"/>
          </a:solidFill>
          <a:ln w="12700">
            <a:solidFill>
              <a:schemeClr val="tx1"/>
            </a:solidFill>
            <a:miter lim="800000"/>
            <a:headEnd/>
            <a:tailEnd/>
          </a:ln>
        </p:spPr>
        <p:txBody>
          <a:bodyPr lIns="90487" tIns="44450" rIns="90487" bIns="44450">
            <a:prstTxWarp prst="textNoShape">
              <a:avLst/>
            </a:prstTxWarp>
          </a:bodyPr>
          <a:lstStyle/>
          <a:p>
            <a:pPr>
              <a:lnSpc>
                <a:spcPct val="80000"/>
              </a:lnSpc>
            </a:pPr>
            <a:r>
              <a:rPr lang="en-US" sz="2400" b="1" dirty="0">
                <a:solidFill>
                  <a:schemeClr val="tx1"/>
                </a:solidFill>
                <a:latin typeface="Courier New" charset="0"/>
              </a:rPr>
              <a:t>   12</a:t>
            </a:r>
          </a:p>
          <a:p>
            <a:pPr>
              <a:lnSpc>
                <a:spcPct val="80000"/>
              </a:lnSpc>
            </a:pPr>
            <a:r>
              <a:rPr lang="en-US" sz="2400" b="1" dirty="0">
                <a:solidFill>
                  <a:schemeClr val="tx1"/>
                </a:solidFill>
                <a:latin typeface="Courier New" charset="0"/>
              </a:rPr>
              <a:t>a) </a:t>
            </a:r>
            <a:r>
              <a:rPr lang="en-US" sz="2400" b="1" dirty="0">
                <a:latin typeface="Courier New" charset="0"/>
              </a:rPr>
              <a:t>FF</a:t>
            </a:r>
            <a:endParaRPr lang="en-US" sz="2400" b="1" dirty="0">
              <a:solidFill>
                <a:schemeClr val="tx1"/>
              </a:solidFill>
              <a:latin typeface="Courier New" charset="0"/>
            </a:endParaRPr>
          </a:p>
          <a:p>
            <a:pPr>
              <a:lnSpc>
                <a:spcPct val="80000"/>
              </a:lnSpc>
            </a:pPr>
            <a:r>
              <a:rPr lang="en-US" sz="2400" b="1" dirty="0">
                <a:solidFill>
                  <a:schemeClr val="tx1"/>
                </a:solidFill>
                <a:latin typeface="Courier New" charset="0"/>
              </a:rPr>
              <a:t>b) </a:t>
            </a:r>
            <a:r>
              <a:rPr lang="en-US" sz="2400" b="1" dirty="0">
                <a:latin typeface="Courier New" charset="0"/>
              </a:rPr>
              <a:t>F</a:t>
            </a:r>
            <a:r>
              <a:rPr lang="en-US" sz="2400" b="1" dirty="0">
                <a:solidFill>
                  <a:schemeClr val="tx1"/>
                </a:solidFill>
                <a:latin typeface="Courier New" charset="0"/>
              </a:rPr>
              <a:t>T</a:t>
            </a:r>
          </a:p>
          <a:p>
            <a:pPr>
              <a:lnSpc>
                <a:spcPct val="80000"/>
              </a:lnSpc>
            </a:pPr>
            <a:r>
              <a:rPr lang="en-US" sz="2400" b="1" dirty="0">
                <a:solidFill>
                  <a:schemeClr val="tx1"/>
                </a:solidFill>
                <a:latin typeface="Courier New" charset="0"/>
              </a:rPr>
              <a:t>c) T</a:t>
            </a:r>
            <a:r>
              <a:rPr lang="en-US" sz="2400" b="1" dirty="0">
                <a:latin typeface="Courier New" charset="0"/>
              </a:rPr>
              <a:t>F</a:t>
            </a:r>
            <a:endParaRPr lang="en-US" sz="2400" b="1" dirty="0">
              <a:solidFill>
                <a:schemeClr val="tx1"/>
              </a:solidFill>
              <a:latin typeface="Courier New" charset="0"/>
            </a:endParaRPr>
          </a:p>
          <a:p>
            <a:pPr>
              <a:lnSpc>
                <a:spcPct val="80000"/>
              </a:lnSpc>
            </a:pPr>
            <a:r>
              <a:rPr lang="en-US" sz="2400" b="1" dirty="0">
                <a:solidFill>
                  <a:schemeClr val="tx1"/>
                </a:solidFill>
                <a:latin typeface="Courier New" charset="0"/>
              </a:rPr>
              <a:t>d) TT</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56322" name="Rectangle 15"/>
          <p:cNvSpPr>
            <a:spLocks noChangeArrowheads="1"/>
          </p:cNvSpPr>
          <p:nvPr/>
        </p:nvSpPr>
        <p:spPr bwMode="auto">
          <a:xfrm>
            <a:off x="7620000" y="3733800"/>
            <a:ext cx="1219200" cy="1676400"/>
          </a:xfrm>
          <a:prstGeom prst="rect">
            <a:avLst/>
          </a:prstGeom>
          <a:solidFill>
            <a:schemeClr val="bg1"/>
          </a:solidFill>
          <a:ln w="12700">
            <a:solidFill>
              <a:schemeClr val="tx1"/>
            </a:solidFill>
            <a:miter lim="800000"/>
            <a:headEnd/>
            <a:tailEnd/>
          </a:ln>
        </p:spPr>
        <p:txBody>
          <a:bodyPr lIns="90487" tIns="44450" rIns="90487" bIns="44450">
            <a:prstTxWarp prst="textNoShape">
              <a:avLst/>
            </a:prstTxWarp>
          </a:bodyPr>
          <a:lstStyle/>
          <a:p>
            <a:pPr>
              <a:lnSpc>
                <a:spcPct val="80000"/>
              </a:lnSpc>
            </a:pPr>
            <a:r>
              <a:rPr lang="en-US" sz="2400" b="1">
                <a:solidFill>
                  <a:schemeClr val="tx1"/>
                </a:solidFill>
                <a:latin typeface="Courier New" charset="0"/>
              </a:rPr>
              <a:t>   12</a:t>
            </a:r>
          </a:p>
          <a:p>
            <a:pPr>
              <a:lnSpc>
                <a:spcPct val="80000"/>
              </a:lnSpc>
            </a:pPr>
            <a:r>
              <a:rPr lang="en-US" sz="2400" b="1">
                <a:solidFill>
                  <a:schemeClr val="tx1"/>
                </a:solidFill>
                <a:latin typeface="Courier New" charset="0"/>
              </a:rPr>
              <a:t>a) </a:t>
            </a:r>
            <a:r>
              <a:rPr lang="en-US" sz="2400" b="1">
                <a:latin typeface="Courier New" charset="0"/>
              </a:rPr>
              <a:t>FF</a:t>
            </a:r>
            <a:endParaRPr lang="en-US" sz="2400" b="1">
              <a:solidFill>
                <a:schemeClr val="tx1"/>
              </a:solidFill>
              <a:latin typeface="Courier New" charset="0"/>
            </a:endParaRPr>
          </a:p>
          <a:p>
            <a:pPr>
              <a:lnSpc>
                <a:spcPct val="80000"/>
              </a:lnSpc>
            </a:pPr>
            <a:r>
              <a:rPr lang="en-US" sz="2400" b="1">
                <a:solidFill>
                  <a:schemeClr val="tx1"/>
                </a:solidFill>
                <a:latin typeface="Courier New" charset="0"/>
              </a:rPr>
              <a:t>b) </a:t>
            </a:r>
            <a:r>
              <a:rPr lang="en-US" sz="2400" b="1">
                <a:latin typeface="Courier New" charset="0"/>
              </a:rPr>
              <a:t>F</a:t>
            </a:r>
            <a:r>
              <a:rPr lang="en-US" sz="2400" b="1">
                <a:solidFill>
                  <a:schemeClr val="tx1"/>
                </a:solidFill>
                <a:latin typeface="Courier New" charset="0"/>
              </a:rPr>
              <a:t>T</a:t>
            </a:r>
          </a:p>
          <a:p>
            <a:pPr>
              <a:lnSpc>
                <a:spcPct val="80000"/>
              </a:lnSpc>
            </a:pPr>
            <a:r>
              <a:rPr lang="en-US" sz="2400" b="1">
                <a:solidFill>
                  <a:schemeClr val="tx1"/>
                </a:solidFill>
                <a:latin typeface="Courier New" charset="0"/>
              </a:rPr>
              <a:t>c) T</a:t>
            </a:r>
            <a:r>
              <a:rPr lang="en-US" sz="2400" b="1">
                <a:latin typeface="Courier New" charset="0"/>
              </a:rPr>
              <a:t>F</a:t>
            </a:r>
            <a:endParaRPr lang="en-US" sz="2400" b="1">
              <a:solidFill>
                <a:schemeClr val="tx1"/>
              </a:solidFill>
              <a:latin typeface="Courier New" charset="0"/>
            </a:endParaRPr>
          </a:p>
          <a:p>
            <a:pPr>
              <a:lnSpc>
                <a:spcPct val="80000"/>
              </a:lnSpc>
            </a:pPr>
            <a:r>
              <a:rPr lang="en-US" sz="2400" b="1">
                <a:solidFill>
                  <a:schemeClr val="tx1"/>
                </a:solidFill>
                <a:latin typeface="Courier New" charset="0"/>
              </a:rPr>
              <a:t>d) TT</a:t>
            </a:r>
          </a:p>
        </p:txBody>
      </p:sp>
      <p:sp>
        <p:nvSpPr>
          <p:cNvPr id="56323" name="Rectangle 2"/>
          <p:cNvSpPr>
            <a:spLocks noGrp="1" noChangeArrowheads="1"/>
          </p:cNvSpPr>
          <p:nvPr>
            <p:ph type="title"/>
          </p:nvPr>
        </p:nvSpPr>
        <p:spPr>
          <a:xfrm>
            <a:off x="762000" y="152400"/>
            <a:ext cx="4802188" cy="474663"/>
          </a:xfrm>
        </p:spPr>
        <p:txBody>
          <a:bodyPr/>
          <a:lstStyle/>
          <a:p>
            <a:r>
              <a:rPr lang="en-US">
                <a:ea typeface="ＭＳ Ｐゴシック" charset="-128"/>
                <a:cs typeface="ＭＳ Ｐゴシック" charset="-128"/>
              </a:rPr>
              <a:t>Peer Instruction Answer</a:t>
            </a:r>
          </a:p>
        </p:txBody>
      </p:sp>
      <p:sp>
        <p:nvSpPr>
          <p:cNvPr id="2468869" name="Rectangle 5"/>
          <p:cNvSpPr>
            <a:spLocks noChangeArrowheads="1"/>
          </p:cNvSpPr>
          <p:nvPr/>
        </p:nvSpPr>
        <p:spPr bwMode="auto">
          <a:xfrm>
            <a:off x="152400" y="762000"/>
            <a:ext cx="8839200" cy="2365776"/>
          </a:xfrm>
          <a:prstGeom prst="rect">
            <a:avLst/>
          </a:prstGeom>
          <a:solidFill>
            <a:schemeClr val="bg1"/>
          </a:solidFill>
          <a:ln w="12700">
            <a:noFill/>
            <a:miter lim="800000"/>
            <a:headEnd/>
            <a:tailEnd/>
          </a:ln>
        </p:spPr>
        <p:txBody>
          <a:bodyPr lIns="63500" tIns="25400" rIns="63500" bIns="25400">
            <a:prstTxWarp prst="textNoShape">
              <a:avLst/>
            </a:prstTxWarp>
            <a:spAutoFit/>
          </a:bodyPr>
          <a:lstStyle/>
          <a:p>
            <a:pPr marL="609600" indent="-609600">
              <a:lnSpc>
                <a:spcPct val="85000"/>
              </a:lnSpc>
              <a:spcBef>
                <a:spcPct val="45000"/>
              </a:spcBef>
              <a:buFont typeface="Helvetica" charset="0"/>
              <a:buAutoNum type="arabicParenR"/>
              <a:tabLst>
                <a:tab pos="738188" algn="l"/>
              </a:tabLst>
            </a:pPr>
            <a:r>
              <a:rPr lang="en-US" sz="3200" b="1" dirty="0" smtClean="0">
                <a:solidFill>
                  <a:schemeClr val="tx1"/>
                </a:solidFill>
              </a:rPr>
              <a:t>GPUs work on large batches of data at a time … </a:t>
            </a:r>
            <a:r>
              <a:rPr lang="en-US" sz="3200" b="1" dirty="0" smtClean="0">
                <a:solidFill>
                  <a:schemeClr val="accent2"/>
                </a:solidFill>
              </a:rPr>
              <a:t>TRUE</a:t>
            </a:r>
          </a:p>
          <a:p>
            <a:pPr marL="609600" indent="-609600">
              <a:lnSpc>
                <a:spcPct val="85000"/>
              </a:lnSpc>
              <a:spcBef>
                <a:spcPct val="45000"/>
              </a:spcBef>
              <a:buFont typeface="Helvetica" charset="0"/>
              <a:buAutoNum type="arabicParenR"/>
              <a:tabLst>
                <a:tab pos="738188" algn="l"/>
              </a:tabLst>
            </a:pPr>
            <a:r>
              <a:rPr lang="en-US" sz="3200" b="1" dirty="0" smtClean="0">
                <a:solidFill>
                  <a:schemeClr val="tx1"/>
                </a:solidFill>
              </a:rPr>
              <a:t>There is still a possibility that your threads are competing for a single part of the processor and nothing else </a:t>
            </a:r>
            <a:r>
              <a:rPr lang="en-US" sz="3200" b="1" dirty="0">
                <a:solidFill>
                  <a:schemeClr val="tx1"/>
                </a:solidFill>
              </a:rPr>
              <a:t>… </a:t>
            </a:r>
            <a:r>
              <a:rPr lang="en-US" sz="3200" b="1" dirty="0" smtClean="0"/>
              <a:t>FALSE</a:t>
            </a:r>
            <a:endParaRPr lang="en-US" sz="3200" b="1" dirty="0"/>
          </a:p>
        </p:txBody>
      </p:sp>
      <p:sp>
        <p:nvSpPr>
          <p:cNvPr id="7" name="Rectangle 3"/>
          <p:cNvSpPr txBox="1">
            <a:spLocks noChangeArrowheads="1"/>
          </p:cNvSpPr>
          <p:nvPr/>
        </p:nvSpPr>
        <p:spPr bwMode="auto">
          <a:xfrm>
            <a:off x="152400" y="4038600"/>
            <a:ext cx="7467600" cy="1947200"/>
          </a:xfrm>
          <a:prstGeom prst="rect">
            <a:avLst/>
          </a:prstGeom>
          <a:solidFill>
            <a:schemeClr val="bg1"/>
          </a:solidFill>
          <a:ln w="12700">
            <a:noFill/>
            <a:miter lim="800000"/>
            <a:headEnd/>
            <a:tailEnd/>
          </a:ln>
        </p:spPr>
        <p:txBody>
          <a:bodyPr vert="horz" wrap="square" lIns="63500" tIns="25400" rIns="63500" bIns="25400" numCol="1" anchor="t" anchorCtr="0" compatLnSpc="1">
            <a:prstTxWarp prst="textNoShape">
              <a:avLst/>
            </a:prstTxWarp>
            <a:spAutoFit/>
          </a:bodyPr>
          <a:lstStyle/>
          <a:p>
            <a:pPr marL="609600" marR="0" lvl="0" indent="-609600" algn="l" defTabSz="914400" rtl="0" eaLnBrk="0" fontAlgn="base" latinLnBrk="0" hangingPunct="0">
              <a:lnSpc>
                <a:spcPct val="85000"/>
              </a:lnSpc>
              <a:spcBef>
                <a:spcPct val="45000"/>
              </a:spcBef>
              <a:spcAft>
                <a:spcPct val="0"/>
              </a:spcAft>
              <a:buClrTx/>
              <a:buSzTx/>
              <a:buFont typeface="Helvetica" charset="0"/>
              <a:buAutoNum type="arabicParenR"/>
              <a:tabLst>
                <a:tab pos="738188" algn="l"/>
              </a:tabLst>
              <a:defRPr/>
            </a:pPr>
            <a:r>
              <a:rPr kumimoji="0" lang="en-US" sz="32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A GPU is an example of SIMD</a:t>
            </a:r>
          </a:p>
          <a:p>
            <a:pPr marL="609600" marR="0" lvl="0" indent="-609600" algn="l" defTabSz="914400" rtl="0" eaLnBrk="0" fontAlgn="base" latinLnBrk="0" hangingPunct="0">
              <a:lnSpc>
                <a:spcPct val="85000"/>
              </a:lnSpc>
              <a:spcBef>
                <a:spcPct val="45000"/>
              </a:spcBef>
              <a:spcAft>
                <a:spcPct val="0"/>
              </a:spcAft>
              <a:buClrTx/>
              <a:buSzTx/>
              <a:buFont typeface="Helvetica" charset="0"/>
              <a:buAutoNum type="arabicParenR"/>
              <a:tabLst>
                <a:tab pos="738188" algn="l"/>
              </a:tabLst>
              <a:defRPr/>
            </a:pPr>
            <a:r>
              <a:rPr kumimoji="0" lang="en-US" sz="32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With simultaneous multithreading, every part of the processor will be active, at all times.</a:t>
            </a:r>
          </a:p>
        </p:txBody>
      </p:sp>
      <p:sp>
        <p:nvSpPr>
          <p:cNvPr id="2468870" name="AutoShape 6"/>
          <p:cNvSpPr>
            <a:spLocks noChangeArrowheads="1"/>
          </p:cNvSpPr>
          <p:nvPr/>
        </p:nvSpPr>
        <p:spPr bwMode="auto">
          <a:xfrm>
            <a:off x="7543800" y="4664392"/>
            <a:ext cx="1447800" cy="272415"/>
          </a:xfrm>
          <a:prstGeom prst="roundRect">
            <a:avLst>
              <a:gd name="adj" fmla="val 16667"/>
            </a:avLst>
          </a:prstGeom>
          <a:noFill/>
          <a:ln w="76200">
            <a:solidFill>
              <a:srgbClr val="800080"/>
            </a:solidFill>
            <a:round/>
            <a:headEnd/>
            <a:tailEnd/>
          </a:ln>
        </p:spPr>
        <p:txBody>
          <a:bodyPr wrap="square" anchor="ctr">
            <a:prstTxWarp prst="textNoShape">
              <a:avLst/>
            </a:prstTxWarp>
            <a:spAutoFit/>
          </a:bodyPr>
          <a:lstStyle/>
          <a:p>
            <a:endParaRPr lang="en-US" sz="1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688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6886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688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8869" grpId="0" build="p"/>
      <p:bldP spid="2468870" grpId="0" animBg="1"/>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762000" y="152400"/>
            <a:ext cx="4462463" cy="474663"/>
          </a:xfrm>
        </p:spPr>
        <p:txBody>
          <a:bodyPr/>
          <a:lstStyle/>
          <a:p>
            <a:r>
              <a:rPr lang="en-US">
                <a:ea typeface="ＭＳ Ｐゴシック" charset="-128"/>
                <a:cs typeface="ＭＳ Ｐゴシック" charset="-128"/>
              </a:rPr>
              <a:t>“And In conclusion…”</a:t>
            </a:r>
          </a:p>
        </p:txBody>
      </p:sp>
      <p:sp>
        <p:nvSpPr>
          <p:cNvPr id="58371" name="Rectangle 3"/>
          <p:cNvSpPr>
            <a:spLocks noGrp="1" noChangeArrowheads="1"/>
          </p:cNvSpPr>
          <p:nvPr>
            <p:ph type="body" idx="1"/>
          </p:nvPr>
        </p:nvSpPr>
        <p:spPr>
          <a:xfrm>
            <a:off x="685800" y="1143000"/>
            <a:ext cx="8153400" cy="3916970"/>
          </a:xfrm>
        </p:spPr>
        <p:txBody>
          <a:bodyPr/>
          <a:lstStyle/>
          <a:p>
            <a:r>
              <a:rPr lang="en-US" dirty="0" smtClean="0">
                <a:ea typeface="ＭＳ Ｐゴシック" charset="-128"/>
                <a:cs typeface="ＭＳ Ｐゴシック" charset="-128"/>
              </a:rPr>
              <a:t>Modern processors are now focusing more and more about getting a lot done all at once.</a:t>
            </a:r>
          </a:p>
          <a:p>
            <a:r>
              <a:rPr lang="en-US" dirty="0" smtClean="0">
                <a:ea typeface="ＭＳ Ｐゴシック" charset="-128"/>
                <a:cs typeface="ＭＳ Ｐゴシック" charset="-128"/>
              </a:rPr>
              <a:t>Types of Parallelism: </a:t>
            </a:r>
            <a:r>
              <a:rPr lang="en-US" dirty="0" smtClean="0">
                <a:solidFill>
                  <a:srgbClr val="008000"/>
                </a:solidFill>
                <a:ea typeface="ＭＳ Ｐゴシック" charset="-128"/>
                <a:cs typeface="ＭＳ Ｐゴシック" charset="-128"/>
              </a:rPr>
              <a:t>ILP</a:t>
            </a:r>
            <a:r>
              <a:rPr lang="en-US" dirty="0" smtClean="0">
                <a:ea typeface="ＭＳ Ｐゴシック" charset="-128"/>
                <a:cs typeface="ＭＳ Ｐゴシック" charset="-128"/>
              </a:rPr>
              <a:t>, </a:t>
            </a:r>
            <a:r>
              <a:rPr lang="en-US" dirty="0" smtClean="0">
                <a:solidFill>
                  <a:srgbClr val="008000"/>
                </a:solidFill>
                <a:ea typeface="ＭＳ Ｐゴシック" charset="-128"/>
                <a:cs typeface="ＭＳ Ｐゴシック" charset="-128"/>
              </a:rPr>
              <a:t>TLP</a:t>
            </a:r>
            <a:r>
              <a:rPr lang="en-US" dirty="0" smtClean="0">
                <a:ea typeface="ＭＳ Ｐゴシック" charset="-128"/>
                <a:cs typeface="ＭＳ Ｐゴシック" charset="-128"/>
              </a:rPr>
              <a:t>, </a:t>
            </a:r>
            <a:r>
              <a:rPr lang="en-US" dirty="0" smtClean="0">
                <a:solidFill>
                  <a:srgbClr val="008000"/>
                </a:solidFill>
                <a:ea typeface="ＭＳ Ｐゴシック" charset="-128"/>
                <a:cs typeface="ＭＳ Ｐゴシック" charset="-128"/>
              </a:rPr>
              <a:t>DLP</a:t>
            </a:r>
          </a:p>
          <a:p>
            <a:r>
              <a:rPr lang="en-US" dirty="0" smtClean="0">
                <a:ea typeface="ＭＳ Ｐゴシック" charset="-128"/>
                <a:cs typeface="ＭＳ Ｐゴシック" charset="-128"/>
              </a:rPr>
              <a:t>Parallelism already at many levels</a:t>
            </a:r>
          </a:p>
          <a:p>
            <a:r>
              <a:rPr lang="en-US" dirty="0" smtClean="0">
                <a:ea typeface="ＭＳ Ｐゴシック" charset="-128"/>
                <a:cs typeface="ＭＳ Ｐゴシック" charset="-128"/>
              </a:rPr>
              <a:t>Great opportunity for change </a:t>
            </a:r>
            <a:endParaRPr lang="en-US" dirty="0">
              <a:cs typeface="ＭＳ Ｐゴシック" charset="-128"/>
            </a:endParaRPr>
          </a:p>
          <a:p>
            <a:r>
              <a:rPr lang="en-US" dirty="0" smtClean="0">
                <a:ea typeface="ＭＳ Ｐゴシック" charset="-128"/>
                <a:cs typeface="ＭＳ Ｐゴシック" charset="-128"/>
              </a:rPr>
              <a:t>Please stick around for surveys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62000" y="152400"/>
            <a:ext cx="1323975" cy="474663"/>
          </a:xfrm>
        </p:spPr>
        <p:txBody>
          <a:bodyPr/>
          <a:lstStyle/>
          <a:p>
            <a:r>
              <a:rPr lang="en-US" dirty="0">
                <a:ea typeface="ＭＳ Ｐゴシック" charset="-128"/>
                <a:cs typeface="ＭＳ Ｐゴシック" charset="-128"/>
              </a:rPr>
              <a:t>Today</a:t>
            </a:r>
          </a:p>
        </p:txBody>
      </p:sp>
      <p:sp>
        <p:nvSpPr>
          <p:cNvPr id="19459" name="Rectangle 3"/>
          <p:cNvSpPr>
            <a:spLocks noGrp="1" noChangeArrowheads="1"/>
          </p:cNvSpPr>
          <p:nvPr>
            <p:ph type="body" idx="1"/>
          </p:nvPr>
        </p:nvSpPr>
        <p:spPr>
          <a:xfrm>
            <a:off x="685800" y="1143000"/>
            <a:ext cx="8077200" cy="5257800"/>
          </a:xfrm>
        </p:spPr>
        <p:txBody>
          <a:bodyPr/>
          <a:lstStyle/>
          <a:p>
            <a:r>
              <a:rPr lang="en-US" dirty="0" smtClean="0">
                <a:ea typeface="ＭＳ Ｐゴシック" charset="-128"/>
                <a:cs typeface="ＭＳ Ｐゴシック" charset="-128"/>
              </a:rPr>
              <a:t>Why we’re going parallel</a:t>
            </a:r>
          </a:p>
          <a:p>
            <a:r>
              <a:rPr lang="en-US" dirty="0" smtClean="0">
                <a:ea typeface="ＭＳ Ｐゴシック" charset="-128"/>
                <a:cs typeface="ＭＳ Ｐゴシック" charset="-128"/>
              </a:rPr>
              <a:t>Flynn’s Taxonomy of Parallel Architectures</a:t>
            </a:r>
          </a:p>
          <a:p>
            <a:r>
              <a:rPr lang="en-US" dirty="0" smtClean="0">
                <a:ea typeface="ＭＳ Ｐゴシック" charset="-128"/>
                <a:cs typeface="ＭＳ Ｐゴシック" charset="-128"/>
              </a:rPr>
              <a:t>Superscalars</a:t>
            </a:r>
          </a:p>
          <a:p>
            <a:r>
              <a:rPr lang="en-US" dirty="0" smtClean="0">
                <a:ea typeface="ＭＳ Ｐゴシック" charset="-128"/>
                <a:cs typeface="ＭＳ Ｐゴシック" charset="-128"/>
              </a:rPr>
              <a:t>Multithreading</a:t>
            </a:r>
          </a:p>
          <a:p>
            <a:r>
              <a:rPr lang="en-US" dirty="0" smtClean="0">
                <a:ea typeface="ＭＳ Ｐゴシック" charset="-128"/>
                <a:cs typeface="ＭＳ Ｐゴシック" charset="-128"/>
              </a:rPr>
              <a:t>Vector Processors</a:t>
            </a:r>
          </a:p>
          <a:p>
            <a:r>
              <a:rPr lang="en-US" dirty="0" smtClean="0">
                <a:ea typeface="ＭＳ Ｐゴシック" charset="-128"/>
                <a:cs typeface="ＭＳ Ｐゴシック" charset="-128"/>
              </a:rPr>
              <a:t>Multicore</a:t>
            </a:r>
          </a:p>
          <a:p>
            <a:r>
              <a:rPr lang="en-US" dirty="0" smtClean="0">
                <a:ea typeface="ＭＳ Ｐゴシック" charset="-128"/>
                <a:cs typeface="ＭＳ Ｐゴシック" charset="-128"/>
              </a:rPr>
              <a:t>Challenges for Parallelism</a:t>
            </a:r>
          </a:p>
          <a:p>
            <a:endParaRPr lang="en-US" dirty="0" smtClean="0">
              <a:ea typeface="ＭＳ Ｐゴシック" charset="-128"/>
              <a:cs typeface="ＭＳ Ｐゴシック" charset="-128"/>
            </a:endParaRPr>
          </a:p>
          <a:p>
            <a:endParaRPr lang="en-US" dirty="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99362" name="Rectangle 2"/>
          <p:cNvSpPr>
            <a:spLocks noGrp="1" noChangeArrowheads="1"/>
          </p:cNvSpPr>
          <p:nvPr>
            <p:ph type="title"/>
          </p:nvPr>
        </p:nvSpPr>
        <p:spPr>
          <a:xfrm>
            <a:off x="762000" y="152400"/>
            <a:ext cx="2408238" cy="474663"/>
          </a:xfrm>
        </p:spPr>
        <p:txBody>
          <a:bodyPr/>
          <a:lstStyle/>
          <a:p>
            <a:r>
              <a:rPr lang="en-US" dirty="0"/>
              <a:t>Disclaimers</a:t>
            </a:r>
          </a:p>
        </p:txBody>
      </p:sp>
      <p:sp>
        <p:nvSpPr>
          <p:cNvPr id="3599363" name="Rectangle 3"/>
          <p:cNvSpPr>
            <a:spLocks noGrp="1" noChangeArrowheads="1"/>
          </p:cNvSpPr>
          <p:nvPr>
            <p:ph type="body" idx="1"/>
          </p:nvPr>
        </p:nvSpPr>
        <p:spPr>
          <a:xfrm>
            <a:off x="685800" y="1143000"/>
            <a:ext cx="7848600" cy="4774640"/>
          </a:xfrm>
        </p:spPr>
        <p:txBody>
          <a:bodyPr/>
          <a:lstStyle/>
          <a:p>
            <a:r>
              <a:rPr lang="en-US" dirty="0"/>
              <a:t>Please don’t let today’s material  confuse what you have already learned about CPU’s and pipelining</a:t>
            </a:r>
          </a:p>
          <a:p>
            <a:r>
              <a:rPr lang="en-US" dirty="0"/>
              <a:t>When </a:t>
            </a:r>
            <a:r>
              <a:rPr lang="en-US" i="1" dirty="0">
                <a:solidFill>
                  <a:schemeClr val="accent6"/>
                </a:solidFill>
              </a:rPr>
              <a:t>programmer</a:t>
            </a:r>
            <a:r>
              <a:rPr lang="en-US" dirty="0">
                <a:solidFill>
                  <a:schemeClr val="accent6"/>
                </a:solidFill>
              </a:rPr>
              <a:t> </a:t>
            </a:r>
            <a:r>
              <a:rPr lang="en-US" dirty="0"/>
              <a:t>is mentioned today, it means whoever is generating the assembly code (so it is probably a compiler)</a:t>
            </a:r>
          </a:p>
          <a:p>
            <a:r>
              <a:rPr lang="en-US" dirty="0"/>
              <a:t>Many of the concepts described today are </a:t>
            </a:r>
            <a:r>
              <a:rPr lang="en-US" i="1" dirty="0">
                <a:solidFill>
                  <a:schemeClr val="accent1"/>
                </a:solidFill>
              </a:rPr>
              <a:t>difficult</a:t>
            </a:r>
            <a:r>
              <a:rPr lang="en-US" dirty="0"/>
              <a:t> to implement, so if it sounds easy, think of possible hazards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1587774" cy="490391"/>
          </a:xfrm>
        </p:spPr>
        <p:txBody>
          <a:bodyPr/>
          <a:lstStyle/>
          <a:p>
            <a:r>
              <a:rPr lang="en-US" dirty="0" smtClean="0"/>
              <a:t>Scaling</a:t>
            </a:r>
            <a:endParaRPr lang="en-US" dirty="0"/>
          </a:p>
        </p:txBody>
      </p:sp>
      <p:pic>
        <p:nvPicPr>
          <p:cNvPr id="6" name="Picture 5" descr="motivation-trends-base.svg.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685800" y="914400"/>
            <a:ext cx="8216900" cy="55372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16741" name="Rectangle 5"/>
          <p:cNvSpPr>
            <a:spLocks noGrp="1" noChangeArrowheads="1"/>
          </p:cNvSpPr>
          <p:nvPr>
            <p:ph type="title"/>
          </p:nvPr>
        </p:nvSpPr>
        <p:spPr>
          <a:xfrm>
            <a:off x="762000" y="152400"/>
            <a:ext cx="7881938" cy="368300"/>
          </a:xfrm>
        </p:spPr>
        <p:txBody>
          <a:bodyPr/>
          <a:lstStyle/>
          <a:p>
            <a:r>
              <a:rPr lang="en-US" sz="2400" dirty="0"/>
              <a:t>Conventional Wisdom (CW) in Computer Architecture</a:t>
            </a:r>
          </a:p>
        </p:txBody>
      </p:sp>
      <p:sp>
        <p:nvSpPr>
          <p:cNvPr id="3316742" name="Rectangle 6"/>
          <p:cNvSpPr>
            <a:spLocks noGrp="1" noChangeArrowheads="1"/>
          </p:cNvSpPr>
          <p:nvPr>
            <p:ph type="body" idx="1"/>
          </p:nvPr>
        </p:nvSpPr>
        <p:spPr>
          <a:xfrm>
            <a:off x="609600" y="1066800"/>
            <a:ext cx="8229600" cy="4297363"/>
          </a:xfrm>
        </p:spPr>
        <p:txBody>
          <a:bodyPr/>
          <a:lstStyle/>
          <a:p>
            <a:pPr marL="533400" indent="-533400">
              <a:buFont typeface="Arial" charset="0"/>
              <a:buAutoNum type="arabicPeriod"/>
            </a:pPr>
            <a:r>
              <a:rPr lang="en-US" sz="2000" dirty="0"/>
              <a:t>Old CW: Power is free, but transistors expensive</a:t>
            </a:r>
          </a:p>
          <a:p>
            <a:pPr marL="533400" indent="-533400"/>
            <a:r>
              <a:rPr lang="en-US" sz="2000" dirty="0"/>
              <a:t>New CW: </a:t>
            </a:r>
            <a:r>
              <a:rPr lang="en-US" sz="2000" u="sng" dirty="0">
                <a:solidFill>
                  <a:schemeClr val="accent1"/>
                </a:solidFill>
              </a:rPr>
              <a:t>Power wall</a:t>
            </a:r>
            <a:r>
              <a:rPr lang="en-US" sz="2000" dirty="0"/>
              <a:t> Power expensive, transistors “free” </a:t>
            </a:r>
          </a:p>
          <a:p>
            <a:pPr marL="952500" lvl="1" indent="-457200"/>
            <a:r>
              <a:rPr lang="en-US" sz="1800" dirty="0"/>
              <a:t>Can put more transistors on a chip than have power to turn on</a:t>
            </a:r>
          </a:p>
          <a:p>
            <a:pPr marL="533400" indent="-533400">
              <a:buFont typeface="Arial" charset="0"/>
              <a:buAutoNum type="arabicPeriod" startAt="2"/>
            </a:pPr>
            <a:r>
              <a:rPr lang="en-US" sz="2000" dirty="0"/>
              <a:t>Old CW: Multiplies slow, but loads fast</a:t>
            </a:r>
          </a:p>
          <a:p>
            <a:pPr marL="533400" indent="-533400"/>
            <a:r>
              <a:rPr lang="en-US" sz="2000" dirty="0"/>
              <a:t>New CW: </a:t>
            </a:r>
            <a:r>
              <a:rPr lang="en-US" sz="2000" u="sng" dirty="0">
                <a:solidFill>
                  <a:schemeClr val="accent1"/>
                </a:solidFill>
              </a:rPr>
              <a:t>Memory wall</a:t>
            </a:r>
            <a:r>
              <a:rPr lang="en-US" sz="2000" dirty="0"/>
              <a:t> Loads slow, multiplies fast </a:t>
            </a:r>
          </a:p>
          <a:p>
            <a:pPr marL="952500" lvl="1" indent="-457200"/>
            <a:r>
              <a:rPr lang="en-US" sz="1800" dirty="0"/>
              <a:t>200 clocks to DRAM, but even FP multiplies only 4 clocks</a:t>
            </a:r>
          </a:p>
          <a:p>
            <a:pPr marL="533400" indent="-533400">
              <a:buFont typeface="Arial" charset="0"/>
              <a:buAutoNum type="arabicPeriod" startAt="3"/>
            </a:pPr>
            <a:r>
              <a:rPr lang="en-US" sz="2000" dirty="0"/>
              <a:t>Old CW: More ILP via compiler / architecture innovation </a:t>
            </a:r>
          </a:p>
          <a:p>
            <a:pPr marL="952500" lvl="1" indent="-457200"/>
            <a:r>
              <a:rPr lang="en-US" sz="1800" dirty="0"/>
              <a:t>Branch prediction, speculation, Out-of-order execution, VLIW, …</a:t>
            </a:r>
          </a:p>
          <a:p>
            <a:pPr marL="533400" indent="-533400"/>
            <a:r>
              <a:rPr lang="en-US" sz="2000" dirty="0"/>
              <a:t>New CW: </a:t>
            </a:r>
            <a:r>
              <a:rPr lang="en-US" sz="2000" u="sng" dirty="0">
                <a:solidFill>
                  <a:schemeClr val="accent1"/>
                </a:solidFill>
              </a:rPr>
              <a:t>ILP wall</a:t>
            </a:r>
            <a:r>
              <a:rPr lang="en-US" sz="2000" dirty="0"/>
              <a:t> Diminishing returns on more ILP</a:t>
            </a:r>
          </a:p>
          <a:p>
            <a:pPr marL="533400" indent="-533400">
              <a:buFont typeface="Arial" charset="0"/>
              <a:buAutoNum type="arabicPeriod" startAt="4"/>
            </a:pPr>
            <a:r>
              <a:rPr lang="en-US" sz="2000" dirty="0"/>
              <a:t>Old CW: 2X CPU Performance every 18 months</a:t>
            </a:r>
          </a:p>
          <a:p>
            <a:pPr marL="533400" indent="-533400"/>
            <a:r>
              <a:rPr lang="en-US" sz="2000" dirty="0"/>
              <a:t>New CW is </a:t>
            </a:r>
            <a:r>
              <a:rPr lang="en-US" sz="2000" u="sng" dirty="0">
                <a:solidFill>
                  <a:schemeClr val="accent1"/>
                </a:solidFill>
              </a:rPr>
              <a:t>Power Wall</a:t>
            </a:r>
            <a:r>
              <a:rPr lang="en-US" sz="2000" dirty="0"/>
              <a:t> + </a:t>
            </a:r>
            <a:r>
              <a:rPr lang="en-US" sz="2000" u="sng" dirty="0">
                <a:solidFill>
                  <a:schemeClr val="accent1"/>
                </a:solidFill>
              </a:rPr>
              <a:t>Memory Wall</a:t>
            </a:r>
            <a:r>
              <a:rPr lang="en-US" sz="2000" dirty="0"/>
              <a:t> + </a:t>
            </a:r>
            <a:r>
              <a:rPr lang="en-US" sz="2000" u="sng" dirty="0">
                <a:solidFill>
                  <a:schemeClr val="accent1"/>
                </a:solidFill>
              </a:rPr>
              <a:t>ILP Wall</a:t>
            </a:r>
            <a:r>
              <a:rPr lang="en-US" sz="2000" dirty="0"/>
              <a:t> = </a:t>
            </a:r>
            <a:r>
              <a:rPr lang="en-US" sz="2000" u="sng" dirty="0">
                <a:solidFill>
                  <a:schemeClr val="accent1"/>
                </a:solidFill>
              </a:rPr>
              <a:t>Brick Wall</a:t>
            </a:r>
            <a:r>
              <a:rPr lang="en-US" sz="2000" dirty="0"/>
              <a:t> </a:t>
            </a:r>
          </a:p>
        </p:txBody>
      </p:sp>
      <p:sp>
        <p:nvSpPr>
          <p:cNvPr id="6" name="Rectangle 4"/>
          <p:cNvSpPr>
            <a:spLocks noChangeArrowheads="1"/>
          </p:cNvSpPr>
          <p:nvPr/>
        </p:nvSpPr>
        <p:spPr bwMode="auto">
          <a:xfrm>
            <a:off x="1981200" y="5791200"/>
            <a:ext cx="5804469" cy="523220"/>
          </a:xfrm>
          <a:prstGeom prst="rect">
            <a:avLst/>
          </a:prstGeom>
          <a:noFill/>
          <a:ln w="12700">
            <a:noFill/>
            <a:miter lim="800000"/>
            <a:headEnd/>
            <a:tailEnd/>
          </a:ln>
        </p:spPr>
        <p:txBody>
          <a:bodyPr wrap="none">
            <a:prstTxWarp prst="textNoShape">
              <a:avLst/>
            </a:prstTxWarp>
            <a:spAutoFit/>
          </a:bodyPr>
          <a:lstStyle/>
          <a:p>
            <a:r>
              <a:rPr lang="en-US" sz="2800" b="1" dirty="0" smtClean="0">
                <a:solidFill>
                  <a:schemeClr val="accent2"/>
                </a:solidFill>
              </a:rPr>
              <a:t>Implication: We must go parallel!</a:t>
            </a:r>
            <a:endParaRPr lang="en-US" sz="2800" b="1" dirty="0">
              <a:solidFill>
                <a:schemeClr val="accent2"/>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167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1674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31674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31674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316742">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31674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316742">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3316742">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3316742">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3316742">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3316742">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6742" grpId="0" build="p" autoUpdateAnimBg="0"/>
      <p:bldP spid="6"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3731791" cy="490391"/>
          </a:xfrm>
        </p:spPr>
        <p:txBody>
          <a:bodyPr/>
          <a:lstStyle/>
          <a:p>
            <a:r>
              <a:rPr lang="en-US" dirty="0" smtClean="0"/>
              <a:t>Flynn’s Taxonomy</a:t>
            </a:r>
            <a:endParaRPr lang="en-US" dirty="0"/>
          </a:p>
        </p:txBody>
      </p:sp>
      <p:sp>
        <p:nvSpPr>
          <p:cNvPr id="3" name="Content Placeholder 2"/>
          <p:cNvSpPr>
            <a:spLocks noGrp="1"/>
          </p:cNvSpPr>
          <p:nvPr>
            <p:ph idx="1"/>
          </p:nvPr>
        </p:nvSpPr>
        <p:spPr>
          <a:xfrm>
            <a:off x="685800" y="930454"/>
            <a:ext cx="7848600" cy="441146"/>
          </a:xfrm>
        </p:spPr>
        <p:txBody>
          <a:bodyPr/>
          <a:lstStyle/>
          <a:p>
            <a:r>
              <a:rPr lang="en-US" dirty="0" smtClean="0"/>
              <a:t>Classification of Parallel Architectures</a:t>
            </a:r>
            <a:endParaRPr lang="en-US" dirty="0"/>
          </a:p>
        </p:txBody>
      </p:sp>
      <p:pic>
        <p:nvPicPr>
          <p:cNvPr id="4" name="Picture 11" descr="250px-MISD"/>
          <p:cNvPicPr>
            <a:picLocks noChangeAspect="1" noChangeArrowheads="1"/>
          </p:cNvPicPr>
          <p:nvPr/>
        </p:nvPicPr>
        <p:blipFill>
          <a:blip r:embed="rId2"/>
          <a:srcRect/>
          <a:stretch>
            <a:fillRect/>
          </a:stretch>
        </p:blipFill>
        <p:spPr bwMode="auto">
          <a:xfrm>
            <a:off x="5378450" y="1752600"/>
            <a:ext cx="2241550" cy="2241550"/>
          </a:xfrm>
          <a:prstGeom prst="rect">
            <a:avLst/>
          </a:prstGeom>
          <a:noFill/>
        </p:spPr>
      </p:pic>
      <p:pic>
        <p:nvPicPr>
          <p:cNvPr id="5" name="Picture 12" descr="250px-MIMD"/>
          <p:cNvPicPr>
            <a:picLocks noChangeAspect="1" noChangeArrowheads="1"/>
          </p:cNvPicPr>
          <p:nvPr/>
        </p:nvPicPr>
        <p:blipFill>
          <a:blip r:embed="rId3"/>
          <a:srcRect/>
          <a:stretch>
            <a:fillRect/>
          </a:stretch>
        </p:blipFill>
        <p:spPr bwMode="auto">
          <a:xfrm>
            <a:off x="5410200" y="4038600"/>
            <a:ext cx="2241550" cy="2241550"/>
          </a:xfrm>
          <a:prstGeom prst="rect">
            <a:avLst/>
          </a:prstGeom>
          <a:noFill/>
        </p:spPr>
      </p:pic>
      <p:pic>
        <p:nvPicPr>
          <p:cNvPr id="6" name="Picture 13" descr="250px-SIMD"/>
          <p:cNvPicPr>
            <a:picLocks noChangeAspect="1" noChangeArrowheads="1"/>
          </p:cNvPicPr>
          <p:nvPr/>
        </p:nvPicPr>
        <p:blipFill>
          <a:blip r:embed="rId4"/>
          <a:srcRect/>
          <a:stretch>
            <a:fillRect/>
          </a:stretch>
        </p:blipFill>
        <p:spPr bwMode="auto">
          <a:xfrm>
            <a:off x="2819400" y="4038600"/>
            <a:ext cx="2241550" cy="2241550"/>
          </a:xfrm>
          <a:prstGeom prst="rect">
            <a:avLst/>
          </a:prstGeom>
          <a:noFill/>
        </p:spPr>
      </p:pic>
      <p:pic>
        <p:nvPicPr>
          <p:cNvPr id="7" name="Picture 14" descr="250px-SISD"/>
          <p:cNvPicPr>
            <a:picLocks noChangeAspect="1" noChangeArrowheads="1"/>
          </p:cNvPicPr>
          <p:nvPr/>
        </p:nvPicPr>
        <p:blipFill>
          <a:blip r:embed="rId5"/>
          <a:srcRect/>
          <a:stretch>
            <a:fillRect/>
          </a:stretch>
        </p:blipFill>
        <p:spPr bwMode="auto">
          <a:xfrm>
            <a:off x="2787650" y="1752600"/>
            <a:ext cx="2241550" cy="2241550"/>
          </a:xfrm>
          <a:prstGeom prst="rect">
            <a:avLst/>
          </a:prstGeom>
          <a:noFill/>
        </p:spPr>
      </p:pic>
      <p:sp>
        <p:nvSpPr>
          <p:cNvPr id="8" name="Rectangle 15"/>
          <p:cNvSpPr>
            <a:spLocks noChangeArrowheads="1"/>
          </p:cNvSpPr>
          <p:nvPr/>
        </p:nvSpPr>
        <p:spPr bwMode="auto">
          <a:xfrm>
            <a:off x="4038600" y="6491288"/>
            <a:ext cx="2685351" cy="369332"/>
          </a:xfrm>
          <a:prstGeom prst="rect">
            <a:avLst/>
          </a:prstGeom>
          <a:noFill/>
          <a:ln w="12700">
            <a:noFill/>
            <a:miter lim="800000"/>
            <a:headEnd/>
            <a:tailEnd/>
          </a:ln>
          <a:effectLst/>
        </p:spPr>
        <p:txBody>
          <a:bodyPr wrap="none">
            <a:prstTxWarp prst="textNoShape">
              <a:avLst/>
            </a:prstTxWarp>
            <a:spAutoFit/>
          </a:bodyPr>
          <a:lstStyle/>
          <a:p>
            <a:r>
              <a:rPr lang="en-US" sz="1800" b="1" dirty="0">
                <a:solidFill>
                  <a:schemeClr val="accent2"/>
                </a:solidFill>
                <a:latin typeface="Courier New" charset="0"/>
              </a:rPr>
              <a:t>wwww.wikipedia.org</a:t>
            </a:r>
          </a:p>
        </p:txBody>
      </p:sp>
      <p:sp>
        <p:nvSpPr>
          <p:cNvPr id="9" name="Rectangle 16"/>
          <p:cNvSpPr>
            <a:spLocks noChangeArrowheads="1"/>
          </p:cNvSpPr>
          <p:nvPr/>
        </p:nvSpPr>
        <p:spPr bwMode="auto">
          <a:xfrm>
            <a:off x="947738" y="2803525"/>
            <a:ext cx="1566862" cy="396875"/>
          </a:xfrm>
          <a:prstGeom prst="rect">
            <a:avLst/>
          </a:prstGeom>
          <a:noFill/>
          <a:ln w="12700">
            <a:noFill/>
            <a:miter lim="800000"/>
            <a:headEnd/>
            <a:tailEnd/>
          </a:ln>
          <a:effectLst/>
        </p:spPr>
        <p:txBody>
          <a:bodyPr wrap="none">
            <a:prstTxWarp prst="textNoShape">
              <a:avLst/>
            </a:prstTxWarp>
            <a:spAutoFit/>
          </a:bodyPr>
          <a:lstStyle/>
          <a:p>
            <a:pPr algn="ctr"/>
            <a:r>
              <a:rPr lang="en-US" sz="2000" b="1" dirty="0">
                <a:solidFill>
                  <a:srgbClr val="800080"/>
                </a:solidFill>
                <a:ea typeface="ＭＳ Ｐゴシック" charset="-128"/>
                <a:cs typeface="ＭＳ Ｐゴシック" charset="-128"/>
              </a:rPr>
              <a:t>Single Data</a:t>
            </a:r>
          </a:p>
        </p:txBody>
      </p:sp>
      <p:sp>
        <p:nvSpPr>
          <p:cNvPr id="10" name="Rectangle 17"/>
          <p:cNvSpPr>
            <a:spLocks noChangeArrowheads="1"/>
          </p:cNvSpPr>
          <p:nvPr/>
        </p:nvSpPr>
        <p:spPr bwMode="auto">
          <a:xfrm>
            <a:off x="990600" y="5089525"/>
            <a:ext cx="1765300" cy="396875"/>
          </a:xfrm>
          <a:prstGeom prst="rect">
            <a:avLst/>
          </a:prstGeom>
          <a:noFill/>
          <a:ln w="12700">
            <a:noFill/>
            <a:miter lim="800000"/>
            <a:headEnd/>
            <a:tailEnd/>
          </a:ln>
          <a:effectLst/>
        </p:spPr>
        <p:txBody>
          <a:bodyPr wrap="none">
            <a:prstTxWarp prst="textNoShape">
              <a:avLst/>
            </a:prstTxWarp>
            <a:spAutoFit/>
          </a:bodyPr>
          <a:lstStyle/>
          <a:p>
            <a:pPr algn="ctr"/>
            <a:r>
              <a:rPr lang="en-US" sz="2000" b="1" dirty="0">
                <a:solidFill>
                  <a:srgbClr val="800080"/>
                </a:solidFill>
                <a:ea typeface="ＭＳ Ｐゴシック" charset="-128"/>
                <a:cs typeface="ＭＳ Ｐゴシック" charset="-128"/>
              </a:rPr>
              <a:t>Multiple Data</a:t>
            </a:r>
          </a:p>
        </p:txBody>
      </p:sp>
      <p:sp>
        <p:nvSpPr>
          <p:cNvPr id="11" name="Rectangle 18"/>
          <p:cNvSpPr>
            <a:spLocks noChangeArrowheads="1"/>
          </p:cNvSpPr>
          <p:nvPr/>
        </p:nvSpPr>
        <p:spPr bwMode="auto">
          <a:xfrm>
            <a:off x="2819400" y="1447800"/>
            <a:ext cx="2328863" cy="396875"/>
          </a:xfrm>
          <a:prstGeom prst="rect">
            <a:avLst/>
          </a:prstGeom>
          <a:noFill/>
          <a:ln w="12700">
            <a:noFill/>
            <a:miter lim="800000"/>
            <a:headEnd/>
            <a:tailEnd/>
          </a:ln>
          <a:effectLst/>
        </p:spPr>
        <p:txBody>
          <a:bodyPr wrap="none">
            <a:prstTxWarp prst="textNoShape">
              <a:avLst/>
            </a:prstTxWarp>
            <a:spAutoFit/>
          </a:bodyPr>
          <a:lstStyle/>
          <a:p>
            <a:pPr algn="ctr"/>
            <a:r>
              <a:rPr lang="en-US" sz="2000" b="1" dirty="0">
                <a:solidFill>
                  <a:srgbClr val="800080"/>
                </a:solidFill>
                <a:ea typeface="ＭＳ Ｐゴシック" charset="-128"/>
                <a:cs typeface="ＭＳ Ｐゴシック" charset="-128"/>
              </a:rPr>
              <a:t>Single Instruction</a:t>
            </a:r>
          </a:p>
        </p:txBody>
      </p:sp>
      <p:sp>
        <p:nvSpPr>
          <p:cNvPr id="12" name="Rectangle 19"/>
          <p:cNvSpPr>
            <a:spLocks noChangeArrowheads="1"/>
          </p:cNvSpPr>
          <p:nvPr/>
        </p:nvSpPr>
        <p:spPr bwMode="auto">
          <a:xfrm>
            <a:off x="5399088" y="1447800"/>
            <a:ext cx="2525712" cy="396875"/>
          </a:xfrm>
          <a:prstGeom prst="rect">
            <a:avLst/>
          </a:prstGeom>
          <a:noFill/>
          <a:ln w="12700">
            <a:noFill/>
            <a:miter lim="800000"/>
            <a:headEnd/>
            <a:tailEnd/>
          </a:ln>
          <a:effectLst/>
        </p:spPr>
        <p:txBody>
          <a:bodyPr wrap="none">
            <a:prstTxWarp prst="textNoShape">
              <a:avLst/>
            </a:prstTxWarp>
            <a:spAutoFit/>
          </a:bodyPr>
          <a:lstStyle/>
          <a:p>
            <a:pPr algn="ctr"/>
            <a:r>
              <a:rPr lang="en-US" sz="2000" b="1" dirty="0">
                <a:solidFill>
                  <a:srgbClr val="800080"/>
                </a:solidFill>
                <a:ea typeface="ＭＳ Ｐゴシック" charset="-128"/>
                <a:cs typeface="ＭＳ Ｐゴシック" charset="-128"/>
              </a:rPr>
              <a:t>Multiple Instruction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02434" name="Rectangle 2"/>
          <p:cNvSpPr>
            <a:spLocks noGrp="1" noChangeArrowheads="1"/>
          </p:cNvSpPr>
          <p:nvPr>
            <p:ph type="title"/>
          </p:nvPr>
        </p:nvSpPr>
        <p:spPr>
          <a:xfrm>
            <a:off x="762000" y="152400"/>
            <a:ext cx="2454275" cy="474663"/>
          </a:xfrm>
        </p:spPr>
        <p:txBody>
          <a:bodyPr/>
          <a:lstStyle/>
          <a:p>
            <a:r>
              <a:rPr lang="en-US" dirty="0"/>
              <a:t>Superscalar</a:t>
            </a:r>
          </a:p>
        </p:txBody>
      </p:sp>
      <p:sp>
        <p:nvSpPr>
          <p:cNvPr id="3602435" name="Rectangle 3"/>
          <p:cNvSpPr>
            <a:spLocks noGrp="1" noChangeArrowheads="1"/>
          </p:cNvSpPr>
          <p:nvPr>
            <p:ph type="body" idx="1"/>
          </p:nvPr>
        </p:nvSpPr>
        <p:spPr>
          <a:xfrm>
            <a:off x="685800" y="1143000"/>
            <a:ext cx="7848600" cy="4843377"/>
          </a:xfrm>
        </p:spPr>
        <p:txBody>
          <a:bodyPr/>
          <a:lstStyle/>
          <a:p>
            <a:r>
              <a:rPr lang="en-US" dirty="0"/>
              <a:t>Add more functional units or pipelines to</a:t>
            </a:r>
            <a:r>
              <a:rPr lang="en-US" dirty="0" smtClean="0"/>
              <a:t> the CPU</a:t>
            </a:r>
            <a:endParaRPr lang="en-US" dirty="0"/>
          </a:p>
          <a:p>
            <a:r>
              <a:rPr lang="en-US" dirty="0"/>
              <a:t>Directly </a:t>
            </a:r>
            <a:r>
              <a:rPr lang="en-US" dirty="0">
                <a:solidFill>
                  <a:schemeClr val="accent2"/>
                </a:solidFill>
              </a:rPr>
              <a:t>reduces CPI</a:t>
            </a:r>
            <a:r>
              <a:rPr lang="en-US" dirty="0"/>
              <a:t> by doing more per </a:t>
            </a:r>
            <a:r>
              <a:rPr lang="en-US" dirty="0" smtClean="0"/>
              <a:t>cycle</a:t>
            </a:r>
            <a:endParaRPr lang="en-US" dirty="0"/>
          </a:p>
          <a:p>
            <a:r>
              <a:rPr lang="en-US" dirty="0"/>
              <a:t>Consider what if we</a:t>
            </a:r>
            <a:r>
              <a:rPr lang="en-US" dirty="0" smtClean="0"/>
              <a:t>:</a:t>
            </a:r>
          </a:p>
          <a:p>
            <a:pPr lvl="1"/>
            <a:r>
              <a:rPr lang="en-US" dirty="0" smtClean="0"/>
              <a:t>Added </a:t>
            </a:r>
            <a:r>
              <a:rPr lang="en-US" dirty="0"/>
              <a:t>another ALU</a:t>
            </a:r>
          </a:p>
          <a:p>
            <a:pPr lvl="1"/>
            <a:r>
              <a:rPr lang="en-US" dirty="0"/>
              <a:t>Added 2 more read ports to the RegFile</a:t>
            </a:r>
          </a:p>
          <a:p>
            <a:pPr lvl="1"/>
            <a:r>
              <a:rPr lang="en-US" dirty="0"/>
              <a:t>Added 1 more write port to the </a:t>
            </a:r>
            <a:r>
              <a:rPr lang="en-US" dirty="0" smtClean="0"/>
              <a:t>RegFile</a:t>
            </a:r>
            <a:endParaRPr lang="en-US" dirty="0"/>
          </a:p>
          <a:p>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03458" name="Rectangle 2"/>
          <p:cNvSpPr>
            <a:spLocks noGrp="1" noChangeArrowheads="1"/>
          </p:cNvSpPr>
          <p:nvPr>
            <p:ph type="title"/>
          </p:nvPr>
        </p:nvSpPr>
        <p:spPr>
          <a:xfrm>
            <a:off x="762000" y="152400"/>
            <a:ext cx="5976938" cy="474663"/>
          </a:xfrm>
        </p:spPr>
        <p:txBody>
          <a:bodyPr/>
          <a:lstStyle/>
          <a:p>
            <a:r>
              <a:rPr lang="en-US" dirty="0"/>
              <a:t>Simple Superscalar MIPS CPU</a:t>
            </a:r>
          </a:p>
        </p:txBody>
      </p:sp>
      <p:sp>
        <p:nvSpPr>
          <p:cNvPr id="3603462" name="Line 6"/>
          <p:cNvSpPr>
            <a:spLocks noChangeShapeType="1"/>
          </p:cNvSpPr>
          <p:nvPr/>
        </p:nvSpPr>
        <p:spPr bwMode="auto">
          <a:xfrm>
            <a:off x="4876800" y="4300538"/>
            <a:ext cx="7620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dirty="0"/>
          </a:p>
        </p:txBody>
      </p:sp>
      <p:sp>
        <p:nvSpPr>
          <p:cNvPr id="3603463" name="Rectangle 7"/>
          <p:cNvSpPr>
            <a:spLocks noChangeArrowheads="1"/>
          </p:cNvSpPr>
          <p:nvPr/>
        </p:nvSpPr>
        <p:spPr bwMode="auto">
          <a:xfrm>
            <a:off x="2590800" y="4635500"/>
            <a:ext cx="490538"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dirty="0" err="1">
                <a:solidFill>
                  <a:schemeClr val="tx1"/>
                </a:solidFill>
                <a:latin typeface="Times" charset="0"/>
              </a:rPr>
              <a:t>clk</a:t>
            </a:r>
            <a:endParaRPr lang="en-US" sz="2000" dirty="0">
              <a:solidFill>
                <a:schemeClr val="tx1"/>
              </a:solidFill>
              <a:latin typeface="Times" charset="0"/>
            </a:endParaRPr>
          </a:p>
        </p:txBody>
      </p:sp>
      <p:sp>
        <p:nvSpPr>
          <p:cNvPr id="3603464" name="Rectangle 8"/>
          <p:cNvSpPr>
            <a:spLocks noChangeArrowheads="1"/>
          </p:cNvSpPr>
          <p:nvPr/>
        </p:nvSpPr>
        <p:spPr bwMode="auto">
          <a:xfrm>
            <a:off x="2590800" y="3232150"/>
            <a:ext cx="2286000" cy="1263650"/>
          </a:xfrm>
          <a:prstGeom prst="rect">
            <a:avLst/>
          </a:prstGeom>
          <a:noFill/>
          <a:ln w="50800">
            <a:solidFill>
              <a:schemeClr val="tx1"/>
            </a:solidFill>
            <a:miter lim="800000"/>
            <a:headEnd/>
            <a:tailEnd/>
          </a:ln>
          <a:effectLst/>
        </p:spPr>
        <p:txBody>
          <a:bodyPr wrap="none" anchor="ctr">
            <a:prstTxWarp prst="textNoShape">
              <a:avLst/>
            </a:prstTxWarp>
          </a:bodyPr>
          <a:lstStyle/>
          <a:p>
            <a:endParaRPr lang="en-US"/>
          </a:p>
        </p:txBody>
      </p:sp>
      <p:sp>
        <p:nvSpPr>
          <p:cNvPr id="3603465" name="Line 9"/>
          <p:cNvSpPr>
            <a:spLocks noChangeShapeType="1"/>
          </p:cNvSpPr>
          <p:nvPr/>
        </p:nvSpPr>
        <p:spPr bwMode="auto">
          <a:xfrm>
            <a:off x="2786063" y="2249488"/>
            <a:ext cx="0" cy="9779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3603466" name="Line 10"/>
          <p:cNvSpPr>
            <a:spLocks noChangeShapeType="1"/>
          </p:cNvSpPr>
          <p:nvPr/>
        </p:nvSpPr>
        <p:spPr bwMode="auto">
          <a:xfrm flipV="1">
            <a:off x="2716213" y="2651125"/>
            <a:ext cx="188912" cy="207963"/>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3603467" name="Rectangle 11"/>
          <p:cNvSpPr>
            <a:spLocks noChangeArrowheads="1"/>
          </p:cNvSpPr>
          <p:nvPr/>
        </p:nvSpPr>
        <p:spPr bwMode="auto">
          <a:xfrm>
            <a:off x="2566988" y="2505075"/>
            <a:ext cx="369887" cy="393700"/>
          </a:xfrm>
          <a:prstGeom prst="rect">
            <a:avLst/>
          </a:prstGeom>
          <a:noFill/>
          <a:ln w="12700">
            <a:noFill/>
            <a:miter lim="800000"/>
            <a:headEnd/>
            <a:tailEnd/>
          </a:ln>
          <a:effectLst/>
        </p:spPr>
        <p:txBody>
          <a:bodyPr lIns="90488" tIns="44450" rIns="90488" bIns="44450">
            <a:prstTxWarp prst="textNoShape">
              <a:avLst/>
            </a:prstTxWarp>
            <a:spAutoFit/>
          </a:bodyPr>
          <a:lstStyle/>
          <a:p>
            <a:r>
              <a:rPr lang="en-US" sz="2000">
                <a:solidFill>
                  <a:schemeClr val="tx1"/>
                </a:solidFill>
                <a:latin typeface="Times" charset="0"/>
              </a:rPr>
              <a:t>5</a:t>
            </a:r>
          </a:p>
        </p:txBody>
      </p:sp>
      <p:sp>
        <p:nvSpPr>
          <p:cNvPr id="3603468" name="Rectangle 12"/>
          <p:cNvSpPr>
            <a:spLocks noChangeArrowheads="1"/>
          </p:cNvSpPr>
          <p:nvPr/>
        </p:nvSpPr>
        <p:spPr bwMode="auto">
          <a:xfrm>
            <a:off x="2590800" y="3200400"/>
            <a:ext cx="547688"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chemeClr val="tx1"/>
                </a:solidFill>
                <a:latin typeface="Times" charset="0"/>
              </a:rPr>
              <a:t>W0</a:t>
            </a:r>
          </a:p>
        </p:txBody>
      </p:sp>
      <p:sp>
        <p:nvSpPr>
          <p:cNvPr id="3603469" name="Rectangle 13"/>
          <p:cNvSpPr>
            <a:spLocks noChangeArrowheads="1"/>
          </p:cNvSpPr>
          <p:nvPr/>
        </p:nvSpPr>
        <p:spPr bwMode="auto">
          <a:xfrm>
            <a:off x="2971800" y="3200400"/>
            <a:ext cx="463550"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chemeClr val="tx1"/>
                </a:solidFill>
                <a:latin typeface="Times" charset="0"/>
              </a:rPr>
              <a:t>Ra</a:t>
            </a:r>
          </a:p>
        </p:txBody>
      </p:sp>
      <p:sp>
        <p:nvSpPr>
          <p:cNvPr id="3603470" name="Rectangle 14"/>
          <p:cNvSpPr>
            <a:spLocks noChangeArrowheads="1"/>
          </p:cNvSpPr>
          <p:nvPr/>
        </p:nvSpPr>
        <p:spPr bwMode="auto">
          <a:xfrm>
            <a:off x="3276600" y="3200400"/>
            <a:ext cx="477838"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chemeClr val="tx1"/>
                </a:solidFill>
                <a:latin typeface="Times" charset="0"/>
              </a:rPr>
              <a:t>Rb</a:t>
            </a:r>
          </a:p>
        </p:txBody>
      </p:sp>
      <p:sp>
        <p:nvSpPr>
          <p:cNvPr id="3603471" name="Rectangle 15"/>
          <p:cNvSpPr>
            <a:spLocks noChangeArrowheads="1"/>
          </p:cNvSpPr>
          <p:nvPr/>
        </p:nvSpPr>
        <p:spPr bwMode="auto">
          <a:xfrm>
            <a:off x="2703513" y="3644900"/>
            <a:ext cx="1084262" cy="63817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lnSpc>
                <a:spcPct val="90000"/>
              </a:lnSpc>
            </a:pPr>
            <a:r>
              <a:rPr lang="en-US" sz="2000" b="1">
                <a:solidFill>
                  <a:schemeClr val="tx1"/>
                </a:solidFill>
                <a:latin typeface="Times" charset="0"/>
              </a:rPr>
              <a:t>Register</a:t>
            </a:r>
          </a:p>
          <a:p>
            <a:pPr algn="ctr">
              <a:lnSpc>
                <a:spcPct val="90000"/>
              </a:lnSpc>
            </a:pPr>
            <a:r>
              <a:rPr lang="en-US" sz="2000" b="1">
                <a:solidFill>
                  <a:schemeClr val="tx1"/>
                </a:solidFill>
                <a:latin typeface="Times" charset="0"/>
              </a:rPr>
              <a:t>File</a:t>
            </a:r>
          </a:p>
        </p:txBody>
      </p:sp>
      <p:sp>
        <p:nvSpPr>
          <p:cNvPr id="3603472" name="Rectangle 16"/>
          <p:cNvSpPr>
            <a:spLocks noChangeArrowheads="1"/>
          </p:cNvSpPr>
          <p:nvPr/>
        </p:nvSpPr>
        <p:spPr bwMode="auto">
          <a:xfrm>
            <a:off x="2409825" y="2276475"/>
            <a:ext cx="477838"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rgbClr val="800080"/>
                </a:solidFill>
                <a:latin typeface="Times" charset="0"/>
              </a:rPr>
              <a:t>Rd</a:t>
            </a:r>
          </a:p>
        </p:txBody>
      </p:sp>
      <p:sp>
        <p:nvSpPr>
          <p:cNvPr id="3603473" name="Rectangle 17"/>
          <p:cNvSpPr>
            <a:spLocks noChangeArrowheads="1"/>
          </p:cNvSpPr>
          <p:nvPr/>
        </p:nvSpPr>
        <p:spPr bwMode="auto">
          <a:xfrm>
            <a:off x="6454775" y="4191000"/>
            <a:ext cx="784225" cy="638175"/>
          </a:xfrm>
          <a:prstGeom prst="rect">
            <a:avLst/>
          </a:prstGeom>
          <a:noFill/>
          <a:ln w="12700">
            <a:noFill/>
            <a:miter lim="800000"/>
            <a:headEnd/>
            <a:tailEnd/>
          </a:ln>
          <a:effectLst/>
        </p:spPr>
        <p:txBody>
          <a:bodyPr lIns="90488" tIns="44450" rIns="90488" bIns="44450">
            <a:prstTxWarp prst="textNoShape">
              <a:avLst/>
            </a:prstTxWarp>
            <a:spAutoFit/>
          </a:bodyPr>
          <a:lstStyle/>
          <a:p>
            <a:pPr algn="ctr">
              <a:lnSpc>
                <a:spcPct val="90000"/>
              </a:lnSpc>
            </a:pPr>
            <a:r>
              <a:rPr lang="en-US" sz="2000">
                <a:solidFill>
                  <a:schemeClr val="tx1"/>
                </a:solidFill>
                <a:latin typeface="Times" charset="0"/>
              </a:rPr>
              <a:t>Data In</a:t>
            </a:r>
          </a:p>
        </p:txBody>
      </p:sp>
      <p:sp>
        <p:nvSpPr>
          <p:cNvPr id="3603474" name="Rectangle 18"/>
          <p:cNvSpPr>
            <a:spLocks noChangeArrowheads="1"/>
          </p:cNvSpPr>
          <p:nvPr/>
        </p:nvSpPr>
        <p:spPr bwMode="auto">
          <a:xfrm>
            <a:off x="7188200" y="3335338"/>
            <a:ext cx="1201738" cy="1087437"/>
          </a:xfrm>
          <a:prstGeom prst="rect">
            <a:avLst/>
          </a:prstGeom>
          <a:noFill/>
          <a:ln w="50800">
            <a:solidFill>
              <a:schemeClr val="tx1"/>
            </a:solidFill>
            <a:miter lim="800000"/>
            <a:headEnd/>
            <a:tailEnd/>
          </a:ln>
          <a:effectLst/>
        </p:spPr>
        <p:txBody>
          <a:bodyPr wrap="none" anchor="ctr">
            <a:prstTxWarp prst="textNoShape">
              <a:avLst/>
            </a:prstTxWarp>
          </a:bodyPr>
          <a:lstStyle/>
          <a:p>
            <a:endParaRPr lang="en-US"/>
          </a:p>
        </p:txBody>
      </p:sp>
      <p:sp>
        <p:nvSpPr>
          <p:cNvPr id="3603475" name="Line 19"/>
          <p:cNvSpPr>
            <a:spLocks noChangeShapeType="1"/>
          </p:cNvSpPr>
          <p:nvPr/>
        </p:nvSpPr>
        <p:spPr bwMode="auto">
          <a:xfrm flipV="1">
            <a:off x="6096000" y="3733800"/>
            <a:ext cx="10668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3603476" name="Rectangle 20"/>
          <p:cNvSpPr>
            <a:spLocks noChangeArrowheads="1"/>
          </p:cNvSpPr>
          <p:nvPr/>
        </p:nvSpPr>
        <p:spPr bwMode="auto">
          <a:xfrm>
            <a:off x="6459538" y="3124200"/>
            <a:ext cx="703262" cy="577850"/>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lnSpc>
                <a:spcPct val="80000"/>
              </a:lnSpc>
            </a:pPr>
            <a:r>
              <a:rPr lang="en-US" sz="2000">
                <a:solidFill>
                  <a:schemeClr val="tx1"/>
                </a:solidFill>
                <a:latin typeface="Times" charset="0"/>
              </a:rPr>
              <a:t>Data</a:t>
            </a:r>
          </a:p>
          <a:p>
            <a:pPr algn="ctr">
              <a:lnSpc>
                <a:spcPct val="80000"/>
              </a:lnSpc>
            </a:pPr>
            <a:r>
              <a:rPr lang="en-US" sz="2000">
                <a:solidFill>
                  <a:schemeClr val="tx1"/>
                </a:solidFill>
                <a:latin typeface="Times" charset="0"/>
              </a:rPr>
              <a:t>Addr</a:t>
            </a:r>
          </a:p>
        </p:txBody>
      </p:sp>
      <p:sp>
        <p:nvSpPr>
          <p:cNvPr id="3603477" name="Rectangle 21"/>
          <p:cNvSpPr>
            <a:spLocks noChangeArrowheads="1"/>
          </p:cNvSpPr>
          <p:nvPr/>
        </p:nvSpPr>
        <p:spPr bwMode="auto">
          <a:xfrm>
            <a:off x="7229475" y="3429000"/>
            <a:ext cx="1111250" cy="577850"/>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lnSpc>
                <a:spcPct val="80000"/>
              </a:lnSpc>
            </a:pPr>
            <a:r>
              <a:rPr lang="en-US" sz="2000" b="1">
                <a:solidFill>
                  <a:schemeClr val="tx1"/>
                </a:solidFill>
                <a:latin typeface="Times" charset="0"/>
              </a:rPr>
              <a:t>Data</a:t>
            </a:r>
          </a:p>
          <a:p>
            <a:pPr algn="ctr">
              <a:lnSpc>
                <a:spcPct val="80000"/>
              </a:lnSpc>
            </a:pPr>
            <a:r>
              <a:rPr lang="en-US" sz="2000" b="1">
                <a:solidFill>
                  <a:schemeClr val="tx1"/>
                </a:solidFill>
                <a:latin typeface="Times" charset="0"/>
              </a:rPr>
              <a:t>Memory</a:t>
            </a:r>
          </a:p>
        </p:txBody>
      </p:sp>
      <p:sp>
        <p:nvSpPr>
          <p:cNvPr id="3603478" name="Rectangle 22"/>
          <p:cNvSpPr>
            <a:spLocks noChangeArrowheads="1"/>
          </p:cNvSpPr>
          <p:nvPr/>
        </p:nvSpPr>
        <p:spPr bwMode="auto">
          <a:xfrm>
            <a:off x="990600" y="914400"/>
            <a:ext cx="1382713" cy="1684338"/>
          </a:xfrm>
          <a:prstGeom prst="rect">
            <a:avLst/>
          </a:prstGeom>
          <a:noFill/>
          <a:ln w="50800">
            <a:solidFill>
              <a:schemeClr val="tx1"/>
            </a:solidFill>
            <a:miter lim="800000"/>
            <a:headEnd/>
            <a:tailEnd/>
          </a:ln>
          <a:effectLst/>
        </p:spPr>
        <p:txBody>
          <a:bodyPr wrap="none" anchor="ctr">
            <a:prstTxWarp prst="textNoShape">
              <a:avLst/>
            </a:prstTxWarp>
          </a:bodyPr>
          <a:lstStyle/>
          <a:p>
            <a:endParaRPr lang="en-US"/>
          </a:p>
        </p:txBody>
      </p:sp>
      <p:sp>
        <p:nvSpPr>
          <p:cNvPr id="3603479" name="Line 23"/>
          <p:cNvSpPr>
            <a:spLocks noChangeShapeType="1"/>
          </p:cNvSpPr>
          <p:nvPr/>
        </p:nvSpPr>
        <p:spPr bwMode="auto">
          <a:xfrm>
            <a:off x="2411413" y="2243138"/>
            <a:ext cx="1093787" cy="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3603480" name="Rectangle 24"/>
          <p:cNvSpPr>
            <a:spLocks noChangeArrowheads="1"/>
          </p:cNvSpPr>
          <p:nvPr/>
        </p:nvSpPr>
        <p:spPr bwMode="auto">
          <a:xfrm>
            <a:off x="2438400" y="1905000"/>
            <a:ext cx="68897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rgbClr val="800080"/>
                </a:solidFill>
                <a:latin typeface="Times" charset="0"/>
              </a:rPr>
              <a:t>Inst0</a:t>
            </a:r>
          </a:p>
        </p:txBody>
      </p:sp>
      <p:sp>
        <p:nvSpPr>
          <p:cNvPr id="3603481" name="Line 25"/>
          <p:cNvSpPr>
            <a:spLocks noChangeShapeType="1"/>
          </p:cNvSpPr>
          <p:nvPr/>
        </p:nvSpPr>
        <p:spPr bwMode="auto">
          <a:xfrm>
            <a:off x="1930400" y="2628900"/>
            <a:ext cx="0" cy="1270000"/>
          </a:xfrm>
          <a:prstGeom prst="line">
            <a:avLst/>
          </a:prstGeom>
          <a:noFill/>
          <a:ln w="25400">
            <a:solidFill>
              <a:schemeClr val="tx1"/>
            </a:solidFill>
            <a:round/>
            <a:headEnd type="triangle" w="med" len="med"/>
            <a:tailEnd/>
          </a:ln>
          <a:effectLst/>
        </p:spPr>
        <p:txBody>
          <a:bodyPr wrap="none" anchor="ctr">
            <a:prstTxWarp prst="textNoShape">
              <a:avLst/>
            </a:prstTxWarp>
          </a:bodyPr>
          <a:lstStyle/>
          <a:p>
            <a:endParaRPr lang="en-US"/>
          </a:p>
        </p:txBody>
      </p:sp>
      <p:sp>
        <p:nvSpPr>
          <p:cNvPr id="3603482" name="Rectangle 26"/>
          <p:cNvSpPr>
            <a:spLocks noChangeArrowheads="1"/>
          </p:cNvSpPr>
          <p:nvPr/>
        </p:nvSpPr>
        <p:spPr bwMode="auto">
          <a:xfrm>
            <a:off x="600075" y="2590800"/>
            <a:ext cx="1281113" cy="698500"/>
          </a:xfrm>
          <a:prstGeom prst="rect">
            <a:avLst/>
          </a:prstGeom>
          <a:noFill/>
          <a:ln w="12700">
            <a:noFill/>
            <a:miter lim="800000"/>
            <a:headEnd/>
            <a:tailEnd/>
          </a:ln>
          <a:effectLst/>
        </p:spPr>
        <p:txBody>
          <a:bodyPr wrap="none" lIns="90488" tIns="44450" rIns="90488" bIns="44450">
            <a:prstTxWarp prst="textNoShape">
              <a:avLst/>
            </a:prstTxWarp>
            <a:spAutoFit/>
          </a:bodyPr>
          <a:lstStyle/>
          <a:p>
            <a:pPr algn="r"/>
            <a:r>
              <a:rPr lang="en-US" sz="2000">
                <a:solidFill>
                  <a:srgbClr val="800080"/>
                </a:solidFill>
                <a:latin typeface="Times" charset="0"/>
              </a:rPr>
              <a:t>Instruction</a:t>
            </a:r>
          </a:p>
          <a:p>
            <a:pPr algn="r"/>
            <a:r>
              <a:rPr lang="en-US" sz="2000">
                <a:solidFill>
                  <a:srgbClr val="800080"/>
                </a:solidFill>
                <a:latin typeface="Times" charset="0"/>
              </a:rPr>
              <a:t>Address</a:t>
            </a:r>
          </a:p>
        </p:txBody>
      </p:sp>
      <p:sp>
        <p:nvSpPr>
          <p:cNvPr id="3603483" name="Rectangle 27"/>
          <p:cNvSpPr>
            <a:spLocks noChangeArrowheads="1"/>
          </p:cNvSpPr>
          <p:nvPr/>
        </p:nvSpPr>
        <p:spPr bwMode="auto">
          <a:xfrm>
            <a:off x="990600" y="1144588"/>
            <a:ext cx="1395413" cy="912812"/>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lnSpc>
                <a:spcPct val="90000"/>
              </a:lnSpc>
            </a:pPr>
            <a:endParaRPr lang="en-US" sz="2000" b="1">
              <a:solidFill>
                <a:schemeClr val="tx1"/>
              </a:solidFill>
              <a:latin typeface="Times" charset="0"/>
            </a:endParaRPr>
          </a:p>
          <a:p>
            <a:pPr algn="ctr">
              <a:lnSpc>
                <a:spcPct val="90000"/>
              </a:lnSpc>
            </a:pPr>
            <a:r>
              <a:rPr lang="en-US" sz="2000" b="1">
                <a:solidFill>
                  <a:schemeClr val="tx1"/>
                </a:solidFill>
                <a:latin typeface="Times" charset="0"/>
              </a:rPr>
              <a:t>Instruction</a:t>
            </a:r>
          </a:p>
          <a:p>
            <a:pPr algn="ctr">
              <a:lnSpc>
                <a:spcPct val="90000"/>
              </a:lnSpc>
            </a:pPr>
            <a:r>
              <a:rPr lang="en-US" sz="2000" b="1">
                <a:solidFill>
                  <a:schemeClr val="tx1"/>
                </a:solidFill>
                <a:latin typeface="Times" charset="0"/>
              </a:rPr>
              <a:t>Memory</a:t>
            </a:r>
          </a:p>
        </p:txBody>
      </p:sp>
      <p:sp>
        <p:nvSpPr>
          <p:cNvPr id="3603484" name="Rectangle 28"/>
          <p:cNvSpPr>
            <a:spLocks noChangeArrowheads="1"/>
          </p:cNvSpPr>
          <p:nvPr/>
        </p:nvSpPr>
        <p:spPr bwMode="auto">
          <a:xfrm>
            <a:off x="1343025" y="3317875"/>
            <a:ext cx="263525" cy="1187450"/>
          </a:xfrm>
          <a:prstGeom prst="rect">
            <a:avLst/>
          </a:prstGeom>
          <a:noFill/>
          <a:ln w="50800">
            <a:solidFill>
              <a:schemeClr val="tx1"/>
            </a:solidFill>
            <a:miter lim="800000"/>
            <a:headEnd/>
            <a:tailEnd/>
          </a:ln>
          <a:effectLst/>
        </p:spPr>
        <p:txBody>
          <a:bodyPr wrap="none" anchor="ctr">
            <a:prstTxWarp prst="textNoShape">
              <a:avLst/>
            </a:prstTxWarp>
          </a:bodyPr>
          <a:lstStyle/>
          <a:p>
            <a:endParaRPr lang="en-US"/>
          </a:p>
        </p:txBody>
      </p:sp>
      <p:sp>
        <p:nvSpPr>
          <p:cNvPr id="3603485" name="Rectangle 29"/>
          <p:cNvSpPr>
            <a:spLocks noChangeArrowheads="1"/>
          </p:cNvSpPr>
          <p:nvPr/>
        </p:nvSpPr>
        <p:spPr bwMode="auto">
          <a:xfrm rot="16200000">
            <a:off x="1235869" y="3694907"/>
            <a:ext cx="485775" cy="363537"/>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800" b="1">
                <a:solidFill>
                  <a:schemeClr val="tx1"/>
                </a:solidFill>
                <a:latin typeface="Times" charset="0"/>
              </a:rPr>
              <a:t>PC</a:t>
            </a:r>
          </a:p>
        </p:txBody>
      </p:sp>
      <p:sp>
        <p:nvSpPr>
          <p:cNvPr id="3603486" name="Line 30"/>
          <p:cNvSpPr>
            <a:spLocks noChangeShapeType="1"/>
          </p:cNvSpPr>
          <p:nvPr/>
        </p:nvSpPr>
        <p:spPr bwMode="auto">
          <a:xfrm>
            <a:off x="3200400" y="2249488"/>
            <a:ext cx="0" cy="9779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3603487" name="Line 31"/>
          <p:cNvSpPr>
            <a:spLocks noChangeShapeType="1"/>
          </p:cNvSpPr>
          <p:nvPr/>
        </p:nvSpPr>
        <p:spPr bwMode="auto">
          <a:xfrm flipV="1">
            <a:off x="3087688" y="2651125"/>
            <a:ext cx="188912" cy="207963"/>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3603488" name="Rectangle 32"/>
          <p:cNvSpPr>
            <a:spLocks noChangeArrowheads="1"/>
          </p:cNvSpPr>
          <p:nvPr/>
        </p:nvSpPr>
        <p:spPr bwMode="auto">
          <a:xfrm>
            <a:off x="2971800" y="2514600"/>
            <a:ext cx="369888" cy="393700"/>
          </a:xfrm>
          <a:prstGeom prst="rect">
            <a:avLst/>
          </a:prstGeom>
          <a:noFill/>
          <a:ln w="12700">
            <a:noFill/>
            <a:miter lim="800000"/>
            <a:headEnd/>
            <a:tailEnd/>
          </a:ln>
          <a:effectLst/>
        </p:spPr>
        <p:txBody>
          <a:bodyPr lIns="90488" tIns="44450" rIns="90488" bIns="44450">
            <a:prstTxWarp prst="textNoShape">
              <a:avLst/>
            </a:prstTxWarp>
            <a:spAutoFit/>
          </a:bodyPr>
          <a:lstStyle/>
          <a:p>
            <a:r>
              <a:rPr lang="en-US" sz="2000">
                <a:solidFill>
                  <a:schemeClr val="tx1"/>
                </a:solidFill>
                <a:latin typeface="Times" charset="0"/>
              </a:rPr>
              <a:t>5</a:t>
            </a:r>
          </a:p>
        </p:txBody>
      </p:sp>
      <p:sp>
        <p:nvSpPr>
          <p:cNvPr id="3603489" name="Rectangle 33"/>
          <p:cNvSpPr>
            <a:spLocks noChangeArrowheads="1"/>
          </p:cNvSpPr>
          <p:nvPr/>
        </p:nvSpPr>
        <p:spPr bwMode="auto">
          <a:xfrm>
            <a:off x="2819400" y="2276475"/>
            <a:ext cx="449263"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rgbClr val="800080"/>
                </a:solidFill>
                <a:latin typeface="Times" charset="0"/>
              </a:rPr>
              <a:t>Rs</a:t>
            </a:r>
          </a:p>
        </p:txBody>
      </p:sp>
      <p:sp>
        <p:nvSpPr>
          <p:cNvPr id="3603490" name="Line 34"/>
          <p:cNvSpPr>
            <a:spLocks noChangeShapeType="1"/>
          </p:cNvSpPr>
          <p:nvPr/>
        </p:nvSpPr>
        <p:spPr bwMode="auto">
          <a:xfrm>
            <a:off x="3505200" y="2249488"/>
            <a:ext cx="0" cy="9779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3603491" name="Line 35"/>
          <p:cNvSpPr>
            <a:spLocks noChangeShapeType="1"/>
          </p:cNvSpPr>
          <p:nvPr/>
        </p:nvSpPr>
        <p:spPr bwMode="auto">
          <a:xfrm flipV="1">
            <a:off x="3425825" y="2651125"/>
            <a:ext cx="188913" cy="207963"/>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3603492" name="Rectangle 36"/>
          <p:cNvSpPr>
            <a:spLocks noChangeArrowheads="1"/>
          </p:cNvSpPr>
          <p:nvPr/>
        </p:nvSpPr>
        <p:spPr bwMode="auto">
          <a:xfrm>
            <a:off x="3276600" y="2505075"/>
            <a:ext cx="369888" cy="393700"/>
          </a:xfrm>
          <a:prstGeom prst="rect">
            <a:avLst/>
          </a:prstGeom>
          <a:noFill/>
          <a:ln w="12700">
            <a:noFill/>
            <a:miter lim="800000"/>
            <a:headEnd/>
            <a:tailEnd/>
          </a:ln>
          <a:effectLst/>
        </p:spPr>
        <p:txBody>
          <a:bodyPr lIns="90488" tIns="44450" rIns="90488" bIns="44450">
            <a:prstTxWarp prst="textNoShape">
              <a:avLst/>
            </a:prstTxWarp>
            <a:spAutoFit/>
          </a:bodyPr>
          <a:lstStyle/>
          <a:p>
            <a:r>
              <a:rPr lang="en-US" sz="2000">
                <a:solidFill>
                  <a:schemeClr val="tx1"/>
                </a:solidFill>
                <a:latin typeface="Times" charset="0"/>
              </a:rPr>
              <a:t>5</a:t>
            </a:r>
          </a:p>
        </p:txBody>
      </p:sp>
      <p:sp>
        <p:nvSpPr>
          <p:cNvPr id="3603493" name="Rectangle 37"/>
          <p:cNvSpPr>
            <a:spLocks noChangeArrowheads="1"/>
          </p:cNvSpPr>
          <p:nvPr/>
        </p:nvSpPr>
        <p:spPr bwMode="auto">
          <a:xfrm>
            <a:off x="3160713" y="2273300"/>
            <a:ext cx="420687"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rgbClr val="800080"/>
                </a:solidFill>
                <a:latin typeface="Times" charset="0"/>
              </a:rPr>
              <a:t>Rt</a:t>
            </a:r>
          </a:p>
        </p:txBody>
      </p:sp>
      <p:sp>
        <p:nvSpPr>
          <p:cNvPr id="3603494" name="Line 38"/>
          <p:cNvSpPr>
            <a:spLocks noChangeShapeType="1"/>
          </p:cNvSpPr>
          <p:nvPr/>
        </p:nvSpPr>
        <p:spPr bwMode="auto">
          <a:xfrm>
            <a:off x="4876800" y="3386138"/>
            <a:ext cx="7620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3603495" name="Line 39"/>
          <p:cNvSpPr>
            <a:spLocks noChangeShapeType="1"/>
          </p:cNvSpPr>
          <p:nvPr/>
        </p:nvSpPr>
        <p:spPr bwMode="auto">
          <a:xfrm>
            <a:off x="5029200" y="4292600"/>
            <a:ext cx="0" cy="2794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3603496" name="Line 40"/>
          <p:cNvSpPr>
            <a:spLocks noChangeShapeType="1"/>
          </p:cNvSpPr>
          <p:nvPr/>
        </p:nvSpPr>
        <p:spPr bwMode="auto">
          <a:xfrm flipV="1">
            <a:off x="5029200" y="4572000"/>
            <a:ext cx="11430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3603497" name="Line 41"/>
          <p:cNvSpPr>
            <a:spLocks noChangeShapeType="1"/>
          </p:cNvSpPr>
          <p:nvPr/>
        </p:nvSpPr>
        <p:spPr bwMode="auto">
          <a:xfrm flipV="1">
            <a:off x="6172200" y="4191000"/>
            <a:ext cx="9906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3603498" name="Line 42"/>
          <p:cNvSpPr>
            <a:spLocks noChangeShapeType="1"/>
          </p:cNvSpPr>
          <p:nvPr/>
        </p:nvSpPr>
        <p:spPr bwMode="auto">
          <a:xfrm flipH="1">
            <a:off x="6172200" y="4191000"/>
            <a:ext cx="0" cy="3810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3603499" name="Line 43"/>
          <p:cNvSpPr>
            <a:spLocks noChangeShapeType="1"/>
          </p:cNvSpPr>
          <p:nvPr/>
        </p:nvSpPr>
        <p:spPr bwMode="auto">
          <a:xfrm flipH="1">
            <a:off x="5632450" y="4419600"/>
            <a:ext cx="165100" cy="2159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3603500" name="Rectangle 44"/>
          <p:cNvSpPr>
            <a:spLocks noChangeArrowheads="1"/>
          </p:cNvSpPr>
          <p:nvPr/>
        </p:nvSpPr>
        <p:spPr bwMode="auto">
          <a:xfrm>
            <a:off x="5508625" y="4681538"/>
            <a:ext cx="43497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chemeClr val="tx1"/>
                </a:solidFill>
                <a:latin typeface="Times" charset="0"/>
              </a:rPr>
              <a:t>32</a:t>
            </a:r>
          </a:p>
        </p:txBody>
      </p:sp>
      <p:sp>
        <p:nvSpPr>
          <p:cNvPr id="3603501" name="Line 45"/>
          <p:cNvSpPr>
            <a:spLocks noChangeShapeType="1"/>
          </p:cNvSpPr>
          <p:nvPr/>
        </p:nvSpPr>
        <p:spPr bwMode="auto">
          <a:xfrm flipH="1">
            <a:off x="6165850" y="3657600"/>
            <a:ext cx="165100" cy="2159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3603502" name="Rectangle 46"/>
          <p:cNvSpPr>
            <a:spLocks noChangeArrowheads="1"/>
          </p:cNvSpPr>
          <p:nvPr/>
        </p:nvSpPr>
        <p:spPr bwMode="auto">
          <a:xfrm>
            <a:off x="5965825" y="3340100"/>
            <a:ext cx="43497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chemeClr val="tx1"/>
                </a:solidFill>
                <a:latin typeface="Times" charset="0"/>
              </a:rPr>
              <a:t>32</a:t>
            </a:r>
          </a:p>
        </p:txBody>
      </p:sp>
      <p:sp>
        <p:nvSpPr>
          <p:cNvPr id="3603503" name="Rectangle 47"/>
          <p:cNvSpPr>
            <a:spLocks noChangeArrowheads="1"/>
          </p:cNvSpPr>
          <p:nvPr/>
        </p:nvSpPr>
        <p:spPr bwMode="auto">
          <a:xfrm>
            <a:off x="4899025" y="3462338"/>
            <a:ext cx="43497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chemeClr val="tx1"/>
                </a:solidFill>
                <a:latin typeface="Times" charset="0"/>
              </a:rPr>
              <a:t>32</a:t>
            </a:r>
          </a:p>
        </p:txBody>
      </p:sp>
      <p:sp>
        <p:nvSpPr>
          <p:cNvPr id="3603504" name="Line 48"/>
          <p:cNvSpPr>
            <a:spLocks noChangeShapeType="1"/>
          </p:cNvSpPr>
          <p:nvPr/>
        </p:nvSpPr>
        <p:spPr bwMode="auto">
          <a:xfrm>
            <a:off x="8686800" y="3810000"/>
            <a:ext cx="0" cy="119380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3603505" name="Line 49"/>
          <p:cNvSpPr>
            <a:spLocks noChangeShapeType="1"/>
          </p:cNvSpPr>
          <p:nvPr/>
        </p:nvSpPr>
        <p:spPr bwMode="auto">
          <a:xfrm>
            <a:off x="2362200" y="4191000"/>
            <a:ext cx="0" cy="85883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3603506" name="Line 50"/>
          <p:cNvSpPr>
            <a:spLocks noChangeShapeType="1"/>
          </p:cNvSpPr>
          <p:nvPr/>
        </p:nvSpPr>
        <p:spPr bwMode="auto">
          <a:xfrm>
            <a:off x="2362200" y="4197350"/>
            <a:ext cx="258763"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3603507" name="Line 51"/>
          <p:cNvSpPr>
            <a:spLocks noChangeShapeType="1"/>
          </p:cNvSpPr>
          <p:nvPr/>
        </p:nvSpPr>
        <p:spPr bwMode="auto">
          <a:xfrm flipH="1">
            <a:off x="8153400" y="4889500"/>
            <a:ext cx="165100" cy="2159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3603508" name="Rectangle 52"/>
          <p:cNvSpPr>
            <a:spLocks noChangeArrowheads="1"/>
          </p:cNvSpPr>
          <p:nvPr/>
        </p:nvSpPr>
        <p:spPr bwMode="auto">
          <a:xfrm>
            <a:off x="8069263" y="4635500"/>
            <a:ext cx="43497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chemeClr val="tx1"/>
                </a:solidFill>
                <a:latin typeface="Times" charset="0"/>
              </a:rPr>
              <a:t>32</a:t>
            </a:r>
          </a:p>
        </p:txBody>
      </p:sp>
      <p:sp>
        <p:nvSpPr>
          <p:cNvPr id="3603509" name="Line 53"/>
          <p:cNvSpPr>
            <a:spLocks noChangeShapeType="1"/>
          </p:cNvSpPr>
          <p:nvPr/>
        </p:nvSpPr>
        <p:spPr bwMode="auto">
          <a:xfrm flipH="1">
            <a:off x="6477000" y="3733800"/>
            <a:ext cx="0" cy="129540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3603510" name="Rectangle 54"/>
          <p:cNvSpPr>
            <a:spLocks noChangeArrowheads="1"/>
          </p:cNvSpPr>
          <p:nvPr/>
        </p:nvSpPr>
        <p:spPr bwMode="auto">
          <a:xfrm>
            <a:off x="4867275" y="3032125"/>
            <a:ext cx="36512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chemeClr val="tx1"/>
                </a:solidFill>
                <a:latin typeface="Times" charset="0"/>
              </a:rPr>
              <a:t>A</a:t>
            </a:r>
          </a:p>
        </p:txBody>
      </p:sp>
      <p:sp>
        <p:nvSpPr>
          <p:cNvPr id="3603511" name="Rectangle 55"/>
          <p:cNvSpPr>
            <a:spLocks noChangeArrowheads="1"/>
          </p:cNvSpPr>
          <p:nvPr/>
        </p:nvSpPr>
        <p:spPr bwMode="auto">
          <a:xfrm>
            <a:off x="4867275" y="3946525"/>
            <a:ext cx="350838"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chemeClr val="tx1"/>
                </a:solidFill>
                <a:latin typeface="Times" charset="0"/>
              </a:rPr>
              <a:t>B</a:t>
            </a:r>
          </a:p>
        </p:txBody>
      </p:sp>
      <p:sp>
        <p:nvSpPr>
          <p:cNvPr id="3603512" name="Line 56"/>
          <p:cNvSpPr>
            <a:spLocks noChangeShapeType="1"/>
          </p:cNvSpPr>
          <p:nvPr/>
        </p:nvSpPr>
        <p:spPr bwMode="auto">
          <a:xfrm flipH="1">
            <a:off x="5135563" y="3240088"/>
            <a:ext cx="165100" cy="2159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3603513" name="Line 57"/>
          <p:cNvSpPr>
            <a:spLocks noChangeShapeType="1"/>
          </p:cNvSpPr>
          <p:nvPr/>
        </p:nvSpPr>
        <p:spPr bwMode="auto">
          <a:xfrm>
            <a:off x="8453438" y="3835400"/>
            <a:ext cx="2032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3603514" name="Line 58"/>
          <p:cNvSpPr>
            <a:spLocks noChangeShapeType="1"/>
          </p:cNvSpPr>
          <p:nvPr/>
        </p:nvSpPr>
        <p:spPr bwMode="auto">
          <a:xfrm>
            <a:off x="1638300" y="3911600"/>
            <a:ext cx="2794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3603515" name="AutoShape 59"/>
          <p:cNvSpPr>
            <a:spLocks noChangeArrowheads="1"/>
          </p:cNvSpPr>
          <p:nvPr/>
        </p:nvSpPr>
        <p:spPr bwMode="auto">
          <a:xfrm>
            <a:off x="717550" y="3308350"/>
            <a:ext cx="292100" cy="1568450"/>
          </a:xfrm>
          <a:prstGeom prst="octagon">
            <a:avLst>
              <a:gd name="adj" fmla="val 29282"/>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603516" name="Rectangle 60"/>
          <p:cNvSpPr>
            <a:spLocks noChangeArrowheads="1"/>
          </p:cNvSpPr>
          <p:nvPr/>
        </p:nvSpPr>
        <p:spPr bwMode="auto">
          <a:xfrm rot="16200000">
            <a:off x="49212" y="3900488"/>
            <a:ext cx="164147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charset="0"/>
              </a:rPr>
              <a:t>Next Address</a:t>
            </a:r>
          </a:p>
        </p:txBody>
      </p:sp>
      <p:sp>
        <p:nvSpPr>
          <p:cNvPr id="3603517" name="Line 61"/>
          <p:cNvSpPr>
            <a:spLocks noChangeShapeType="1"/>
          </p:cNvSpPr>
          <p:nvPr/>
        </p:nvSpPr>
        <p:spPr bwMode="auto">
          <a:xfrm>
            <a:off x="1028700" y="3911600"/>
            <a:ext cx="2794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3603518" name="Freeform 62"/>
          <p:cNvSpPr>
            <a:spLocks/>
          </p:cNvSpPr>
          <p:nvPr/>
        </p:nvSpPr>
        <p:spPr bwMode="auto">
          <a:xfrm>
            <a:off x="406400" y="3225800"/>
            <a:ext cx="1525588" cy="687388"/>
          </a:xfrm>
          <a:custGeom>
            <a:avLst/>
            <a:gdLst/>
            <a:ahLst/>
            <a:cxnLst>
              <a:cxn ang="0">
                <a:pos x="960" y="0"/>
              </a:cxn>
              <a:cxn ang="0">
                <a:pos x="0" y="0"/>
              </a:cxn>
              <a:cxn ang="0">
                <a:pos x="0" y="432"/>
              </a:cxn>
              <a:cxn ang="0">
                <a:pos x="192" y="432"/>
              </a:cxn>
            </a:cxnLst>
            <a:rect l="0" t="0" r="r" b="b"/>
            <a:pathLst>
              <a:path w="961" h="433">
                <a:moveTo>
                  <a:pt x="960" y="0"/>
                </a:moveTo>
                <a:lnTo>
                  <a:pt x="0" y="0"/>
                </a:lnTo>
                <a:lnTo>
                  <a:pt x="0" y="432"/>
                </a:lnTo>
                <a:lnTo>
                  <a:pt x="192" y="432"/>
                </a:lnTo>
              </a:path>
            </a:pathLst>
          </a:custGeom>
          <a:noFill/>
          <a:ln w="25400" cap="rnd" cmpd="sng">
            <a:solidFill>
              <a:schemeClr val="tx1"/>
            </a:solidFill>
            <a:prstDash val="solid"/>
            <a:round/>
            <a:headEnd type="none" w="med" len="med"/>
            <a:tailEnd type="triangle" w="med" len="med"/>
          </a:ln>
          <a:effectLst/>
        </p:spPr>
        <p:txBody>
          <a:bodyPr>
            <a:prstTxWarp prst="textNoShape">
              <a:avLst/>
            </a:prstTxWarp>
          </a:bodyPr>
          <a:lstStyle/>
          <a:p>
            <a:endParaRPr lang="en-US"/>
          </a:p>
        </p:txBody>
      </p:sp>
      <p:sp>
        <p:nvSpPr>
          <p:cNvPr id="3603519" name="Line 63"/>
          <p:cNvSpPr>
            <a:spLocks noChangeShapeType="1"/>
          </p:cNvSpPr>
          <p:nvPr/>
        </p:nvSpPr>
        <p:spPr bwMode="auto">
          <a:xfrm flipH="1">
            <a:off x="2362200" y="5029200"/>
            <a:ext cx="6324600" cy="254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3603530" name="Line 74"/>
          <p:cNvSpPr>
            <a:spLocks noChangeShapeType="1"/>
          </p:cNvSpPr>
          <p:nvPr/>
        </p:nvSpPr>
        <p:spPr bwMode="auto">
          <a:xfrm flipV="1">
            <a:off x="2743200" y="4267200"/>
            <a:ext cx="76200" cy="228600"/>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sp>
        <p:nvSpPr>
          <p:cNvPr id="3603531" name="Line 75"/>
          <p:cNvSpPr>
            <a:spLocks noChangeShapeType="1"/>
          </p:cNvSpPr>
          <p:nvPr/>
        </p:nvSpPr>
        <p:spPr bwMode="auto">
          <a:xfrm>
            <a:off x="2819400" y="4267200"/>
            <a:ext cx="76200" cy="228600"/>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sp>
        <p:nvSpPr>
          <p:cNvPr id="3603532" name="Line 76"/>
          <p:cNvSpPr>
            <a:spLocks noChangeShapeType="1"/>
          </p:cNvSpPr>
          <p:nvPr/>
        </p:nvSpPr>
        <p:spPr bwMode="auto">
          <a:xfrm>
            <a:off x="2819400" y="4495800"/>
            <a:ext cx="0" cy="152400"/>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sp>
        <p:nvSpPr>
          <p:cNvPr id="3603533" name="Rectangle 77"/>
          <p:cNvSpPr>
            <a:spLocks noChangeArrowheads="1"/>
          </p:cNvSpPr>
          <p:nvPr/>
        </p:nvSpPr>
        <p:spPr bwMode="auto">
          <a:xfrm>
            <a:off x="1262063" y="4635500"/>
            <a:ext cx="490537"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chemeClr val="tx1"/>
                </a:solidFill>
                <a:latin typeface="Times" charset="0"/>
              </a:rPr>
              <a:t>clk</a:t>
            </a:r>
          </a:p>
        </p:txBody>
      </p:sp>
      <p:sp>
        <p:nvSpPr>
          <p:cNvPr id="3603534" name="Line 78"/>
          <p:cNvSpPr>
            <a:spLocks noChangeShapeType="1"/>
          </p:cNvSpPr>
          <p:nvPr/>
        </p:nvSpPr>
        <p:spPr bwMode="auto">
          <a:xfrm flipV="1">
            <a:off x="1414463" y="4267200"/>
            <a:ext cx="76200" cy="228600"/>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sp>
        <p:nvSpPr>
          <p:cNvPr id="3603535" name="Line 79"/>
          <p:cNvSpPr>
            <a:spLocks noChangeShapeType="1"/>
          </p:cNvSpPr>
          <p:nvPr/>
        </p:nvSpPr>
        <p:spPr bwMode="auto">
          <a:xfrm>
            <a:off x="1490663" y="4267200"/>
            <a:ext cx="76200" cy="228600"/>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sp>
        <p:nvSpPr>
          <p:cNvPr id="3603536" name="Line 80"/>
          <p:cNvSpPr>
            <a:spLocks noChangeShapeType="1"/>
          </p:cNvSpPr>
          <p:nvPr/>
        </p:nvSpPr>
        <p:spPr bwMode="auto">
          <a:xfrm>
            <a:off x="1490663" y="4495800"/>
            <a:ext cx="0" cy="152400"/>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sp>
        <p:nvSpPr>
          <p:cNvPr id="3603537" name="Rectangle 81"/>
          <p:cNvSpPr>
            <a:spLocks noChangeArrowheads="1"/>
          </p:cNvSpPr>
          <p:nvPr/>
        </p:nvSpPr>
        <p:spPr bwMode="auto">
          <a:xfrm>
            <a:off x="7162800" y="4559300"/>
            <a:ext cx="490538"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chemeClr val="tx1"/>
                </a:solidFill>
                <a:latin typeface="Times" charset="0"/>
              </a:rPr>
              <a:t>clk</a:t>
            </a:r>
          </a:p>
        </p:txBody>
      </p:sp>
      <p:sp>
        <p:nvSpPr>
          <p:cNvPr id="3603538" name="Line 82"/>
          <p:cNvSpPr>
            <a:spLocks noChangeShapeType="1"/>
          </p:cNvSpPr>
          <p:nvPr/>
        </p:nvSpPr>
        <p:spPr bwMode="auto">
          <a:xfrm flipV="1">
            <a:off x="7315200" y="4191000"/>
            <a:ext cx="76200" cy="228600"/>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sp>
        <p:nvSpPr>
          <p:cNvPr id="3603539" name="Line 83"/>
          <p:cNvSpPr>
            <a:spLocks noChangeShapeType="1"/>
          </p:cNvSpPr>
          <p:nvPr/>
        </p:nvSpPr>
        <p:spPr bwMode="auto">
          <a:xfrm>
            <a:off x="7391400" y="4191000"/>
            <a:ext cx="76200" cy="228600"/>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sp>
        <p:nvSpPr>
          <p:cNvPr id="3603540" name="Line 84"/>
          <p:cNvSpPr>
            <a:spLocks noChangeShapeType="1"/>
          </p:cNvSpPr>
          <p:nvPr/>
        </p:nvSpPr>
        <p:spPr bwMode="auto">
          <a:xfrm>
            <a:off x="7391400" y="4419600"/>
            <a:ext cx="0" cy="152400"/>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grpSp>
        <p:nvGrpSpPr>
          <p:cNvPr id="2" name="Group 85"/>
          <p:cNvGrpSpPr>
            <a:grpSpLocks/>
          </p:cNvGrpSpPr>
          <p:nvPr/>
        </p:nvGrpSpPr>
        <p:grpSpPr bwMode="auto">
          <a:xfrm>
            <a:off x="5610225" y="3276600"/>
            <a:ext cx="485775" cy="1143000"/>
            <a:chOff x="4009" y="2304"/>
            <a:chExt cx="306" cy="720"/>
          </a:xfrm>
        </p:grpSpPr>
        <p:sp>
          <p:nvSpPr>
            <p:cNvPr id="3603542" name="Rectangle 86"/>
            <p:cNvSpPr>
              <a:spLocks noChangeArrowheads="1"/>
            </p:cNvSpPr>
            <p:nvPr/>
          </p:nvSpPr>
          <p:spPr bwMode="auto">
            <a:xfrm>
              <a:off x="4009" y="2322"/>
              <a:ext cx="114" cy="210"/>
            </a:xfrm>
            <a:prstGeom prst="rect">
              <a:avLst/>
            </a:prstGeom>
            <a:noFill/>
            <a:ln w="12700">
              <a:noFill/>
              <a:miter lim="800000"/>
              <a:headEnd/>
              <a:tailEnd/>
            </a:ln>
            <a:effectLst/>
          </p:spPr>
          <p:txBody>
            <a:bodyPr wrap="none" lIns="90488" tIns="44450" rIns="90488" bIns="44450">
              <a:prstTxWarp prst="textNoShape">
                <a:avLst/>
              </a:prstTxWarp>
              <a:spAutoFit/>
            </a:bodyPr>
            <a:lstStyle/>
            <a:p>
              <a:endParaRPr lang="en-US" sz="1600" b="1">
                <a:solidFill>
                  <a:schemeClr val="tx1"/>
                </a:solidFill>
                <a:latin typeface="Times" charset="0"/>
              </a:endParaRPr>
            </a:p>
          </p:txBody>
        </p:sp>
        <p:sp>
          <p:nvSpPr>
            <p:cNvPr id="3603543" name="Rectangle 87"/>
            <p:cNvSpPr>
              <a:spLocks noChangeArrowheads="1"/>
            </p:cNvSpPr>
            <p:nvPr/>
          </p:nvSpPr>
          <p:spPr bwMode="auto">
            <a:xfrm rot="5400000">
              <a:off x="3993" y="2583"/>
              <a:ext cx="384"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solidFill>
                    <a:schemeClr val="tx1"/>
                  </a:solidFill>
                  <a:latin typeface="Times" charset="0"/>
                </a:rPr>
                <a:t>ALU</a:t>
              </a:r>
            </a:p>
          </p:txBody>
        </p:sp>
        <p:sp>
          <p:nvSpPr>
            <p:cNvPr id="3603544" name="Freeform 88"/>
            <p:cNvSpPr>
              <a:spLocks/>
            </p:cNvSpPr>
            <p:nvPr/>
          </p:nvSpPr>
          <p:spPr bwMode="auto">
            <a:xfrm>
              <a:off x="4032" y="2304"/>
              <a:ext cx="283" cy="720"/>
            </a:xfrm>
            <a:custGeom>
              <a:avLst/>
              <a:gdLst/>
              <a:ahLst/>
              <a:cxnLst>
                <a:cxn ang="0">
                  <a:pos x="0" y="0"/>
                </a:cxn>
                <a:cxn ang="0">
                  <a:pos x="0" y="288"/>
                </a:cxn>
                <a:cxn ang="0">
                  <a:pos x="48" y="336"/>
                </a:cxn>
                <a:cxn ang="0">
                  <a:pos x="0" y="384"/>
                </a:cxn>
                <a:cxn ang="0">
                  <a:pos x="0" y="672"/>
                </a:cxn>
                <a:cxn ang="0">
                  <a:pos x="240" y="480"/>
                </a:cxn>
                <a:cxn ang="0">
                  <a:pos x="240" y="192"/>
                </a:cxn>
                <a:cxn ang="0">
                  <a:pos x="0" y="0"/>
                </a:cxn>
              </a:cxnLst>
              <a:rect l="0" t="0" r="r" b="b"/>
              <a:pathLst>
                <a:path w="240" h="672">
                  <a:moveTo>
                    <a:pt x="0" y="0"/>
                  </a:moveTo>
                  <a:lnTo>
                    <a:pt x="0" y="288"/>
                  </a:lnTo>
                  <a:lnTo>
                    <a:pt x="48" y="336"/>
                  </a:lnTo>
                  <a:lnTo>
                    <a:pt x="0" y="384"/>
                  </a:lnTo>
                  <a:lnTo>
                    <a:pt x="0" y="672"/>
                  </a:lnTo>
                  <a:lnTo>
                    <a:pt x="240" y="480"/>
                  </a:lnTo>
                  <a:lnTo>
                    <a:pt x="240" y="192"/>
                  </a:lnTo>
                  <a:lnTo>
                    <a:pt x="0" y="0"/>
                  </a:lnTo>
                  <a:close/>
                </a:path>
              </a:pathLst>
            </a:custGeom>
            <a:noFill/>
            <a:ln w="28575" cap="flat" cmpd="sng">
              <a:solidFill>
                <a:schemeClr val="tx1"/>
              </a:solidFill>
              <a:prstDash val="solid"/>
              <a:round/>
              <a:headEnd/>
              <a:tailEnd/>
            </a:ln>
            <a:effectLst/>
          </p:spPr>
          <p:txBody>
            <a:bodyPr wrap="none" anchor="ctr">
              <a:prstTxWarp prst="textNoShape">
                <a:avLst/>
              </a:prstTxWarp>
            </a:bodyPr>
            <a:lstStyle/>
            <a:p>
              <a:endParaRPr lang="en-US"/>
            </a:p>
          </p:txBody>
        </p:sp>
      </p:grpSp>
      <p:sp>
        <p:nvSpPr>
          <p:cNvPr id="3603552" name="Line 96"/>
          <p:cNvSpPr>
            <a:spLocks noChangeShapeType="1"/>
          </p:cNvSpPr>
          <p:nvPr/>
        </p:nvSpPr>
        <p:spPr bwMode="auto">
          <a:xfrm flipV="1">
            <a:off x="6172200" y="5727700"/>
            <a:ext cx="16002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3603553" name="Line 97"/>
          <p:cNvSpPr>
            <a:spLocks noChangeShapeType="1"/>
          </p:cNvSpPr>
          <p:nvPr/>
        </p:nvSpPr>
        <p:spPr bwMode="auto">
          <a:xfrm flipH="1">
            <a:off x="6324600" y="5651500"/>
            <a:ext cx="165100" cy="2159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3603554" name="Rectangle 98"/>
          <p:cNvSpPr>
            <a:spLocks noChangeArrowheads="1"/>
          </p:cNvSpPr>
          <p:nvPr/>
        </p:nvSpPr>
        <p:spPr bwMode="auto">
          <a:xfrm>
            <a:off x="6124575" y="5334000"/>
            <a:ext cx="43497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chemeClr val="tx1"/>
                </a:solidFill>
                <a:latin typeface="Times" charset="0"/>
              </a:rPr>
              <a:t>32</a:t>
            </a:r>
          </a:p>
        </p:txBody>
      </p:sp>
      <p:grpSp>
        <p:nvGrpSpPr>
          <p:cNvPr id="3" name="Group 99"/>
          <p:cNvGrpSpPr>
            <a:grpSpLocks/>
          </p:cNvGrpSpPr>
          <p:nvPr/>
        </p:nvGrpSpPr>
        <p:grpSpPr bwMode="auto">
          <a:xfrm>
            <a:off x="5638800" y="5181600"/>
            <a:ext cx="485775" cy="1143000"/>
            <a:chOff x="4009" y="2304"/>
            <a:chExt cx="306" cy="720"/>
          </a:xfrm>
        </p:grpSpPr>
        <p:sp>
          <p:nvSpPr>
            <p:cNvPr id="3603556" name="Rectangle 100"/>
            <p:cNvSpPr>
              <a:spLocks noChangeArrowheads="1"/>
            </p:cNvSpPr>
            <p:nvPr/>
          </p:nvSpPr>
          <p:spPr bwMode="auto">
            <a:xfrm>
              <a:off x="4009" y="2322"/>
              <a:ext cx="114" cy="210"/>
            </a:xfrm>
            <a:prstGeom prst="rect">
              <a:avLst/>
            </a:prstGeom>
            <a:noFill/>
            <a:ln w="12700">
              <a:noFill/>
              <a:miter lim="800000"/>
              <a:headEnd/>
              <a:tailEnd/>
            </a:ln>
            <a:effectLst/>
          </p:spPr>
          <p:txBody>
            <a:bodyPr wrap="none" lIns="90488" tIns="44450" rIns="90488" bIns="44450">
              <a:prstTxWarp prst="textNoShape">
                <a:avLst/>
              </a:prstTxWarp>
              <a:spAutoFit/>
            </a:bodyPr>
            <a:lstStyle/>
            <a:p>
              <a:endParaRPr lang="en-US" sz="1600" b="1">
                <a:solidFill>
                  <a:schemeClr val="tx1"/>
                </a:solidFill>
                <a:latin typeface="Times" charset="0"/>
              </a:endParaRPr>
            </a:p>
          </p:txBody>
        </p:sp>
        <p:sp>
          <p:nvSpPr>
            <p:cNvPr id="3603557" name="Rectangle 101"/>
            <p:cNvSpPr>
              <a:spLocks noChangeArrowheads="1"/>
            </p:cNvSpPr>
            <p:nvPr/>
          </p:nvSpPr>
          <p:spPr bwMode="auto">
            <a:xfrm rot="5400000">
              <a:off x="3993" y="2583"/>
              <a:ext cx="384"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solidFill>
                    <a:schemeClr val="tx1"/>
                  </a:solidFill>
                  <a:latin typeface="Times" charset="0"/>
                </a:rPr>
                <a:t>ALU</a:t>
              </a:r>
            </a:p>
          </p:txBody>
        </p:sp>
        <p:sp>
          <p:nvSpPr>
            <p:cNvPr id="3603558" name="Freeform 102"/>
            <p:cNvSpPr>
              <a:spLocks/>
            </p:cNvSpPr>
            <p:nvPr/>
          </p:nvSpPr>
          <p:spPr bwMode="auto">
            <a:xfrm>
              <a:off x="4032" y="2304"/>
              <a:ext cx="283" cy="720"/>
            </a:xfrm>
            <a:custGeom>
              <a:avLst/>
              <a:gdLst/>
              <a:ahLst/>
              <a:cxnLst>
                <a:cxn ang="0">
                  <a:pos x="0" y="0"/>
                </a:cxn>
                <a:cxn ang="0">
                  <a:pos x="0" y="288"/>
                </a:cxn>
                <a:cxn ang="0">
                  <a:pos x="48" y="336"/>
                </a:cxn>
                <a:cxn ang="0">
                  <a:pos x="0" y="384"/>
                </a:cxn>
                <a:cxn ang="0">
                  <a:pos x="0" y="672"/>
                </a:cxn>
                <a:cxn ang="0">
                  <a:pos x="240" y="480"/>
                </a:cxn>
                <a:cxn ang="0">
                  <a:pos x="240" y="192"/>
                </a:cxn>
                <a:cxn ang="0">
                  <a:pos x="0" y="0"/>
                </a:cxn>
              </a:cxnLst>
              <a:rect l="0" t="0" r="r" b="b"/>
              <a:pathLst>
                <a:path w="240" h="672">
                  <a:moveTo>
                    <a:pt x="0" y="0"/>
                  </a:moveTo>
                  <a:lnTo>
                    <a:pt x="0" y="288"/>
                  </a:lnTo>
                  <a:lnTo>
                    <a:pt x="48" y="336"/>
                  </a:lnTo>
                  <a:lnTo>
                    <a:pt x="0" y="384"/>
                  </a:lnTo>
                  <a:lnTo>
                    <a:pt x="0" y="672"/>
                  </a:lnTo>
                  <a:lnTo>
                    <a:pt x="240" y="480"/>
                  </a:lnTo>
                  <a:lnTo>
                    <a:pt x="240" y="192"/>
                  </a:lnTo>
                  <a:lnTo>
                    <a:pt x="0" y="0"/>
                  </a:lnTo>
                  <a:close/>
                </a:path>
              </a:pathLst>
            </a:custGeom>
            <a:noFill/>
            <a:ln w="28575" cap="flat" cmpd="sng">
              <a:solidFill>
                <a:schemeClr val="tx1"/>
              </a:solidFill>
              <a:prstDash val="solid"/>
              <a:round/>
              <a:headEnd/>
              <a:tailEnd/>
            </a:ln>
            <a:effectLst/>
          </p:spPr>
          <p:txBody>
            <a:bodyPr wrap="none" anchor="ctr">
              <a:prstTxWarp prst="textNoShape">
                <a:avLst/>
              </a:prstTxWarp>
            </a:bodyPr>
            <a:lstStyle/>
            <a:p>
              <a:endParaRPr lang="en-US"/>
            </a:p>
          </p:txBody>
        </p:sp>
      </p:grpSp>
      <p:sp>
        <p:nvSpPr>
          <p:cNvPr id="3603569" name="Line 113"/>
          <p:cNvSpPr>
            <a:spLocks noChangeShapeType="1"/>
          </p:cNvSpPr>
          <p:nvPr/>
        </p:nvSpPr>
        <p:spPr bwMode="auto">
          <a:xfrm>
            <a:off x="3963988" y="1600200"/>
            <a:ext cx="0" cy="16002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3603570" name="Line 114"/>
          <p:cNvSpPr>
            <a:spLocks noChangeShapeType="1"/>
          </p:cNvSpPr>
          <p:nvPr/>
        </p:nvSpPr>
        <p:spPr bwMode="auto">
          <a:xfrm flipV="1">
            <a:off x="3894138" y="2624138"/>
            <a:ext cx="188912" cy="207962"/>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3603571" name="Rectangle 115"/>
          <p:cNvSpPr>
            <a:spLocks noChangeArrowheads="1"/>
          </p:cNvSpPr>
          <p:nvPr/>
        </p:nvSpPr>
        <p:spPr bwMode="auto">
          <a:xfrm>
            <a:off x="3744913" y="2478088"/>
            <a:ext cx="369887" cy="393700"/>
          </a:xfrm>
          <a:prstGeom prst="rect">
            <a:avLst/>
          </a:prstGeom>
          <a:noFill/>
          <a:ln w="12700">
            <a:noFill/>
            <a:miter lim="800000"/>
            <a:headEnd/>
            <a:tailEnd/>
          </a:ln>
          <a:effectLst/>
        </p:spPr>
        <p:txBody>
          <a:bodyPr lIns="90488" tIns="44450" rIns="90488" bIns="44450">
            <a:prstTxWarp prst="textNoShape">
              <a:avLst/>
            </a:prstTxWarp>
            <a:spAutoFit/>
          </a:bodyPr>
          <a:lstStyle/>
          <a:p>
            <a:r>
              <a:rPr lang="en-US" sz="2000">
                <a:solidFill>
                  <a:schemeClr val="tx1"/>
                </a:solidFill>
                <a:latin typeface="Times" charset="0"/>
              </a:rPr>
              <a:t>5</a:t>
            </a:r>
          </a:p>
        </p:txBody>
      </p:sp>
      <p:sp>
        <p:nvSpPr>
          <p:cNvPr id="3603572" name="Rectangle 116"/>
          <p:cNvSpPr>
            <a:spLocks noChangeArrowheads="1"/>
          </p:cNvSpPr>
          <p:nvPr/>
        </p:nvSpPr>
        <p:spPr bwMode="auto">
          <a:xfrm>
            <a:off x="3587750" y="2249488"/>
            <a:ext cx="477838"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rgbClr val="800080"/>
                </a:solidFill>
                <a:latin typeface="Times" charset="0"/>
              </a:rPr>
              <a:t>Rd</a:t>
            </a:r>
          </a:p>
        </p:txBody>
      </p:sp>
      <p:sp>
        <p:nvSpPr>
          <p:cNvPr id="3603573" name="Line 117"/>
          <p:cNvSpPr>
            <a:spLocks noChangeShapeType="1"/>
          </p:cNvSpPr>
          <p:nvPr/>
        </p:nvSpPr>
        <p:spPr bwMode="auto">
          <a:xfrm>
            <a:off x="2362200" y="1600200"/>
            <a:ext cx="2286000" cy="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3603574" name="Rectangle 118"/>
          <p:cNvSpPr>
            <a:spLocks noChangeArrowheads="1"/>
          </p:cNvSpPr>
          <p:nvPr/>
        </p:nvSpPr>
        <p:spPr bwMode="auto">
          <a:xfrm>
            <a:off x="2438400" y="1282700"/>
            <a:ext cx="68897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rgbClr val="800080"/>
                </a:solidFill>
                <a:latin typeface="Times" charset="0"/>
              </a:rPr>
              <a:t>Inst1</a:t>
            </a:r>
          </a:p>
        </p:txBody>
      </p:sp>
      <p:sp>
        <p:nvSpPr>
          <p:cNvPr id="3603575" name="Line 119"/>
          <p:cNvSpPr>
            <a:spLocks noChangeShapeType="1"/>
          </p:cNvSpPr>
          <p:nvPr/>
        </p:nvSpPr>
        <p:spPr bwMode="auto">
          <a:xfrm>
            <a:off x="4344988" y="1600200"/>
            <a:ext cx="0" cy="16002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3603576" name="Line 120"/>
          <p:cNvSpPr>
            <a:spLocks noChangeShapeType="1"/>
          </p:cNvSpPr>
          <p:nvPr/>
        </p:nvSpPr>
        <p:spPr bwMode="auto">
          <a:xfrm flipV="1">
            <a:off x="4275138" y="2624138"/>
            <a:ext cx="188912" cy="207962"/>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3603577" name="Rectangle 121"/>
          <p:cNvSpPr>
            <a:spLocks noChangeArrowheads="1"/>
          </p:cNvSpPr>
          <p:nvPr/>
        </p:nvSpPr>
        <p:spPr bwMode="auto">
          <a:xfrm>
            <a:off x="4125913" y="2465388"/>
            <a:ext cx="369887" cy="393700"/>
          </a:xfrm>
          <a:prstGeom prst="rect">
            <a:avLst/>
          </a:prstGeom>
          <a:noFill/>
          <a:ln w="12700">
            <a:noFill/>
            <a:miter lim="800000"/>
            <a:headEnd/>
            <a:tailEnd/>
          </a:ln>
          <a:effectLst/>
        </p:spPr>
        <p:txBody>
          <a:bodyPr lIns="90488" tIns="44450" rIns="90488" bIns="44450">
            <a:prstTxWarp prst="textNoShape">
              <a:avLst/>
            </a:prstTxWarp>
            <a:spAutoFit/>
          </a:bodyPr>
          <a:lstStyle/>
          <a:p>
            <a:r>
              <a:rPr lang="en-US" sz="2000">
                <a:solidFill>
                  <a:schemeClr val="tx1"/>
                </a:solidFill>
                <a:latin typeface="Times" charset="0"/>
              </a:rPr>
              <a:t>5</a:t>
            </a:r>
          </a:p>
        </p:txBody>
      </p:sp>
      <p:sp>
        <p:nvSpPr>
          <p:cNvPr id="3603578" name="Rectangle 122"/>
          <p:cNvSpPr>
            <a:spLocks noChangeArrowheads="1"/>
          </p:cNvSpPr>
          <p:nvPr/>
        </p:nvSpPr>
        <p:spPr bwMode="auto">
          <a:xfrm>
            <a:off x="3968750" y="2249488"/>
            <a:ext cx="449263"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rgbClr val="800080"/>
                </a:solidFill>
                <a:latin typeface="Times" charset="0"/>
              </a:rPr>
              <a:t>Rs</a:t>
            </a:r>
          </a:p>
        </p:txBody>
      </p:sp>
      <p:sp>
        <p:nvSpPr>
          <p:cNvPr id="3603579" name="Line 123"/>
          <p:cNvSpPr>
            <a:spLocks noChangeShapeType="1"/>
          </p:cNvSpPr>
          <p:nvPr/>
        </p:nvSpPr>
        <p:spPr bwMode="auto">
          <a:xfrm>
            <a:off x="4643438" y="1600200"/>
            <a:ext cx="0" cy="16002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3603580" name="Line 124"/>
          <p:cNvSpPr>
            <a:spLocks noChangeShapeType="1"/>
          </p:cNvSpPr>
          <p:nvPr/>
        </p:nvSpPr>
        <p:spPr bwMode="auto">
          <a:xfrm flipV="1">
            <a:off x="4573588" y="2624138"/>
            <a:ext cx="188912" cy="207962"/>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3603581" name="Rectangle 125"/>
          <p:cNvSpPr>
            <a:spLocks noChangeArrowheads="1"/>
          </p:cNvSpPr>
          <p:nvPr/>
        </p:nvSpPr>
        <p:spPr bwMode="auto">
          <a:xfrm>
            <a:off x="4424363" y="2478088"/>
            <a:ext cx="369887" cy="393700"/>
          </a:xfrm>
          <a:prstGeom prst="rect">
            <a:avLst/>
          </a:prstGeom>
          <a:noFill/>
          <a:ln w="12700">
            <a:noFill/>
            <a:miter lim="800000"/>
            <a:headEnd/>
            <a:tailEnd/>
          </a:ln>
          <a:effectLst/>
        </p:spPr>
        <p:txBody>
          <a:bodyPr lIns="90488" tIns="44450" rIns="90488" bIns="44450">
            <a:prstTxWarp prst="textNoShape">
              <a:avLst/>
            </a:prstTxWarp>
            <a:spAutoFit/>
          </a:bodyPr>
          <a:lstStyle/>
          <a:p>
            <a:r>
              <a:rPr lang="en-US" sz="2000">
                <a:solidFill>
                  <a:schemeClr val="tx1"/>
                </a:solidFill>
                <a:latin typeface="Times" charset="0"/>
              </a:rPr>
              <a:t>5</a:t>
            </a:r>
          </a:p>
        </p:txBody>
      </p:sp>
      <p:sp>
        <p:nvSpPr>
          <p:cNvPr id="3603582" name="Rectangle 126"/>
          <p:cNvSpPr>
            <a:spLocks noChangeArrowheads="1"/>
          </p:cNvSpPr>
          <p:nvPr/>
        </p:nvSpPr>
        <p:spPr bwMode="auto">
          <a:xfrm>
            <a:off x="4267200" y="2249488"/>
            <a:ext cx="420688"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rgbClr val="800080"/>
                </a:solidFill>
                <a:latin typeface="Times" charset="0"/>
              </a:rPr>
              <a:t>Rt</a:t>
            </a:r>
          </a:p>
        </p:txBody>
      </p:sp>
      <p:sp>
        <p:nvSpPr>
          <p:cNvPr id="3603585" name="Rectangle 129"/>
          <p:cNvSpPr>
            <a:spLocks noChangeArrowheads="1"/>
          </p:cNvSpPr>
          <p:nvPr/>
        </p:nvSpPr>
        <p:spPr bwMode="auto">
          <a:xfrm>
            <a:off x="3719513" y="3200400"/>
            <a:ext cx="547687"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chemeClr val="tx1"/>
                </a:solidFill>
                <a:latin typeface="Times" charset="0"/>
              </a:rPr>
              <a:t>W1</a:t>
            </a:r>
          </a:p>
        </p:txBody>
      </p:sp>
      <p:sp>
        <p:nvSpPr>
          <p:cNvPr id="3603586" name="Rectangle 130"/>
          <p:cNvSpPr>
            <a:spLocks noChangeArrowheads="1"/>
          </p:cNvSpPr>
          <p:nvPr/>
        </p:nvSpPr>
        <p:spPr bwMode="auto">
          <a:xfrm>
            <a:off x="4114800" y="3200400"/>
            <a:ext cx="463550"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chemeClr val="tx1"/>
                </a:solidFill>
                <a:latin typeface="Times" charset="0"/>
              </a:rPr>
              <a:t>Rc</a:t>
            </a:r>
          </a:p>
        </p:txBody>
      </p:sp>
      <p:sp>
        <p:nvSpPr>
          <p:cNvPr id="3603587" name="Rectangle 131"/>
          <p:cNvSpPr>
            <a:spLocks noChangeArrowheads="1"/>
          </p:cNvSpPr>
          <p:nvPr/>
        </p:nvSpPr>
        <p:spPr bwMode="auto">
          <a:xfrm>
            <a:off x="4419600" y="3200400"/>
            <a:ext cx="477838"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chemeClr val="tx1"/>
                </a:solidFill>
                <a:latin typeface="Times" charset="0"/>
              </a:rPr>
              <a:t>Rd</a:t>
            </a:r>
          </a:p>
        </p:txBody>
      </p:sp>
      <p:sp>
        <p:nvSpPr>
          <p:cNvPr id="3603588" name="Line 132"/>
          <p:cNvSpPr>
            <a:spLocks noChangeShapeType="1"/>
          </p:cNvSpPr>
          <p:nvPr/>
        </p:nvSpPr>
        <p:spPr bwMode="auto">
          <a:xfrm>
            <a:off x="7772400" y="5715000"/>
            <a:ext cx="0" cy="73660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3603589" name="Line 133"/>
          <p:cNvSpPr>
            <a:spLocks noChangeShapeType="1"/>
          </p:cNvSpPr>
          <p:nvPr/>
        </p:nvSpPr>
        <p:spPr bwMode="auto">
          <a:xfrm>
            <a:off x="2133600" y="3505200"/>
            <a:ext cx="0" cy="299243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3603592" name="Line 136"/>
          <p:cNvSpPr>
            <a:spLocks noChangeShapeType="1"/>
          </p:cNvSpPr>
          <p:nvPr/>
        </p:nvSpPr>
        <p:spPr bwMode="auto">
          <a:xfrm flipH="1">
            <a:off x="2133600" y="6478588"/>
            <a:ext cx="5638800" cy="22225"/>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3603593" name="Line 137"/>
          <p:cNvSpPr>
            <a:spLocks noChangeShapeType="1"/>
          </p:cNvSpPr>
          <p:nvPr/>
        </p:nvSpPr>
        <p:spPr bwMode="auto">
          <a:xfrm>
            <a:off x="2133600" y="3505200"/>
            <a:ext cx="4572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3603595" name="Line 139"/>
          <p:cNvSpPr>
            <a:spLocks noChangeShapeType="1"/>
          </p:cNvSpPr>
          <p:nvPr/>
        </p:nvSpPr>
        <p:spPr bwMode="auto">
          <a:xfrm>
            <a:off x="4495800" y="4495800"/>
            <a:ext cx="0" cy="9144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3603596" name="Line 140"/>
          <p:cNvSpPr>
            <a:spLocks noChangeShapeType="1"/>
          </p:cNvSpPr>
          <p:nvPr/>
        </p:nvSpPr>
        <p:spPr bwMode="auto">
          <a:xfrm>
            <a:off x="3810000" y="4495800"/>
            <a:ext cx="0" cy="16002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3603597" name="Line 141"/>
          <p:cNvSpPr>
            <a:spLocks noChangeShapeType="1"/>
          </p:cNvSpPr>
          <p:nvPr/>
        </p:nvSpPr>
        <p:spPr bwMode="auto">
          <a:xfrm>
            <a:off x="4495800" y="5410200"/>
            <a:ext cx="11430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3603598" name="Line 142"/>
          <p:cNvSpPr>
            <a:spLocks noChangeShapeType="1"/>
          </p:cNvSpPr>
          <p:nvPr/>
        </p:nvSpPr>
        <p:spPr bwMode="auto">
          <a:xfrm>
            <a:off x="3810000" y="6096000"/>
            <a:ext cx="18288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3603600" name="Rectangle 144"/>
          <p:cNvSpPr>
            <a:spLocks noChangeArrowheads="1"/>
          </p:cNvSpPr>
          <p:nvPr/>
        </p:nvSpPr>
        <p:spPr bwMode="auto">
          <a:xfrm>
            <a:off x="4495800" y="5092700"/>
            <a:ext cx="350838"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chemeClr val="tx1"/>
                </a:solidFill>
                <a:latin typeface="Times" charset="0"/>
              </a:rPr>
              <a:t>C</a:t>
            </a:r>
          </a:p>
        </p:txBody>
      </p:sp>
      <p:sp>
        <p:nvSpPr>
          <p:cNvPr id="3603601" name="Rectangle 145"/>
          <p:cNvSpPr>
            <a:spLocks noChangeArrowheads="1"/>
          </p:cNvSpPr>
          <p:nvPr/>
        </p:nvSpPr>
        <p:spPr bwMode="auto">
          <a:xfrm>
            <a:off x="4495800" y="5778500"/>
            <a:ext cx="36512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chemeClr val="tx1"/>
                </a:solidFill>
                <a:latin typeface="Times" charset="0"/>
              </a:rPr>
              <a:t>D</a:t>
            </a:r>
          </a:p>
        </p:txBody>
      </p:sp>
      <p:sp>
        <p:nvSpPr>
          <p:cNvPr id="3603602" name="Rectangle 146"/>
          <p:cNvSpPr>
            <a:spLocks noChangeArrowheads="1"/>
          </p:cNvSpPr>
          <p:nvPr/>
        </p:nvSpPr>
        <p:spPr bwMode="auto">
          <a:xfrm>
            <a:off x="5051425" y="5549900"/>
            <a:ext cx="434975"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a:solidFill>
                  <a:schemeClr val="tx1"/>
                </a:solidFill>
                <a:latin typeface="Times" charset="0"/>
              </a:rPr>
              <a:t>32</a:t>
            </a:r>
          </a:p>
        </p:txBody>
      </p:sp>
      <p:sp>
        <p:nvSpPr>
          <p:cNvPr id="3603603" name="Line 147"/>
          <p:cNvSpPr>
            <a:spLocks noChangeShapeType="1"/>
          </p:cNvSpPr>
          <p:nvPr/>
        </p:nvSpPr>
        <p:spPr bwMode="auto">
          <a:xfrm flipH="1">
            <a:off x="5189538" y="5264150"/>
            <a:ext cx="165100" cy="2159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3603604" name="Line 148"/>
          <p:cNvSpPr>
            <a:spLocks noChangeShapeType="1"/>
          </p:cNvSpPr>
          <p:nvPr/>
        </p:nvSpPr>
        <p:spPr bwMode="auto">
          <a:xfrm flipH="1">
            <a:off x="5181600" y="5956300"/>
            <a:ext cx="165100" cy="2159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3603605" name="Rectangle 149"/>
          <p:cNvSpPr>
            <a:spLocks noGrp="1" noChangeArrowheads="1"/>
          </p:cNvSpPr>
          <p:nvPr>
            <p:ph type="body" idx="1"/>
          </p:nvPr>
        </p:nvSpPr>
        <p:spPr>
          <a:xfrm>
            <a:off x="4876800" y="1216025"/>
            <a:ext cx="3810000" cy="1146175"/>
          </a:xfrm>
          <a:noFill/>
          <a:ln/>
        </p:spPr>
        <p:txBody>
          <a:bodyPr/>
          <a:lstStyle/>
          <a:p>
            <a:r>
              <a:rPr lang="en-US">
                <a:solidFill>
                  <a:schemeClr val="accent2"/>
                </a:solidFill>
              </a:rPr>
              <a:t>Can now do 2 instructions in 1 cycle!</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Microsoft Office 98">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Microsoft Office 98">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5600" b="0" i="0" u="none" strike="noStrike" cap="none" normalizeH="0" baseline="0">
            <a:ln>
              <a:noFill/>
            </a:ln>
            <a:solidFill>
              <a:schemeClr val="accent1"/>
            </a:solidFill>
            <a:effectLst/>
            <a:latin typeface="Helvetica" pitchFamily="-65"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5600" b="0" i="0" u="none" strike="noStrike" cap="none" normalizeH="0" baseline="0">
            <a:ln>
              <a:noFill/>
            </a:ln>
            <a:solidFill>
              <a:schemeClr val="accent1"/>
            </a:solidFill>
            <a:effectLst/>
            <a:latin typeface="Helvetica" pitchFamily="-65" charset="0"/>
          </a:defRPr>
        </a:defPPr>
      </a:lstStyle>
    </a:lnDef>
  </a:objectDefaults>
  <a:extraClrSchemeLst>
    <a:extraClrScheme>
      <a:clrScheme name="Microsoft Office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Office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Office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Office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Office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Office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Office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26227</TotalTime>
  <Pages>47</Pages>
  <Words>1540</Words>
  <Application>Microsoft Macintosh PowerPoint</Application>
  <PresentationFormat>Letter Paper (8.5x11 in)</PresentationFormat>
  <Paragraphs>259</Paragraphs>
  <Slides>27</Slides>
  <Notes>15</Notes>
  <HiddenSlides>1</HiddenSlides>
  <MMClips>0</MMClips>
  <ScaleCrop>false</ScaleCrop>
  <HeadingPairs>
    <vt:vector size="4" baseType="variant">
      <vt:variant>
        <vt:lpstr>Design Template</vt:lpstr>
      </vt:variant>
      <vt:variant>
        <vt:i4>1</vt:i4>
      </vt:variant>
      <vt:variant>
        <vt:lpstr>Slide Titles</vt:lpstr>
      </vt:variant>
      <vt:variant>
        <vt:i4>27</vt:i4>
      </vt:variant>
    </vt:vector>
  </HeadingPairs>
  <TitlesOfParts>
    <vt:vector size="28" baseType="lpstr">
      <vt:lpstr>Microsoft Office 98</vt:lpstr>
      <vt:lpstr>Slide 1</vt:lpstr>
      <vt:lpstr>Review</vt:lpstr>
      <vt:lpstr>Today</vt:lpstr>
      <vt:lpstr>Disclaimers</vt:lpstr>
      <vt:lpstr>Scaling</vt:lpstr>
      <vt:lpstr>Conventional Wisdom (CW) in Computer Architecture</vt:lpstr>
      <vt:lpstr>Flynn’s Taxonomy</vt:lpstr>
      <vt:lpstr>Superscalar</vt:lpstr>
      <vt:lpstr>Simple Superscalar MIPS CPU</vt:lpstr>
      <vt:lpstr>Simple Superscalar MIPS CPU (cont.)</vt:lpstr>
      <vt:lpstr>Superscalars in Practice</vt:lpstr>
      <vt:lpstr>Multithreading</vt:lpstr>
      <vt:lpstr>Multithreading (cont.)</vt:lpstr>
      <vt:lpstr>Static Multithreading</vt:lpstr>
      <vt:lpstr>Dynamic Multithreading</vt:lpstr>
      <vt:lpstr>Simultaneous Multithreading</vt:lpstr>
      <vt:lpstr>Administrivia</vt:lpstr>
      <vt:lpstr>Multicore</vt:lpstr>
      <vt:lpstr>Multicore Helps Energy Efficiency</vt:lpstr>
      <vt:lpstr>Cache Coherence Problem</vt:lpstr>
      <vt:lpstr>Real World Example: IBM POWER7</vt:lpstr>
      <vt:lpstr>Vector Processors</vt:lpstr>
      <vt:lpstr>Vectors (continued)</vt:lpstr>
      <vt:lpstr>Parallelism at Different Levels</vt:lpstr>
      <vt:lpstr>Peer Instruction</vt:lpstr>
      <vt:lpstr>Peer Instruction Answer</vt:lpstr>
      <vt:lpstr>“And In 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CS61C - Lecture 13</dc:title>
  <dc:creator>John Wawrzynek</dc:creator>
  <cp:lastModifiedBy>Paul Pearce</cp:lastModifiedBy>
  <cp:revision>1751</cp:revision>
  <cp:lastPrinted>2010-08-09T07:25:40Z</cp:lastPrinted>
  <dcterms:created xsi:type="dcterms:W3CDTF">2010-08-09T07:24:46Z</dcterms:created>
  <dcterms:modified xsi:type="dcterms:W3CDTF">2010-08-09T07:25:46Z</dcterms:modified>
</cp:coreProperties>
</file>