
<file path=[Content_Types].xml><?xml version="1.0" encoding="utf-8"?>
<Types xmlns="http://schemas.openxmlformats.org/package/2006/content-types">
  <Override PartName="/ppt/diagrams/layout2.xml" ContentType="application/vnd.openxmlformats-officedocument.drawingml.diagramLayout+xml"/>
  <Default Extension="bin" ContentType="application/vnd.openxmlformats-officedocument.presentationml.printerSettings"/>
  <Override PartName="/ppt/slides/slide14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diagrams/colors1.xml" ContentType="application/vnd.openxmlformats-officedocument.drawingml.diagramColors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diagrams/data2.xml" ContentType="application/vnd.openxmlformats-officedocument.drawingml.diagramData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quickStyle2.xml" ContentType="application/vnd.openxmlformats-officedocument.drawingml.diagramStyl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diagrams/drawing2.xml" ContentType="application/vnd.ms-office.drawingml.diagramDrawing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Override PartName="/ppt/diagrams/drawing1.xml" ContentType="application/vnd.ms-office.drawingml.diagramDrawing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9" r:id="rId2"/>
    <p:sldId id="280" r:id="rId3"/>
    <p:sldId id="260" r:id="rId4"/>
    <p:sldId id="261" r:id="rId5"/>
    <p:sldId id="262" r:id="rId6"/>
    <p:sldId id="263" r:id="rId7"/>
    <p:sldId id="264" r:id="rId8"/>
    <p:sldId id="294" r:id="rId9"/>
    <p:sldId id="281" r:id="rId10"/>
    <p:sldId id="265" r:id="rId11"/>
    <p:sldId id="266" r:id="rId12"/>
    <p:sldId id="277" r:id="rId13"/>
    <p:sldId id="293" r:id="rId14"/>
    <p:sldId id="268" r:id="rId15"/>
    <p:sldId id="269" r:id="rId16"/>
    <p:sldId id="276" r:id="rId17"/>
    <p:sldId id="271" r:id="rId18"/>
    <p:sldId id="27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82" r:id="rId30"/>
    <p:sldId id="274" r:id="rId31"/>
    <p:sldId id="295" r:id="rId32"/>
    <p:sldId id="278" r:id="rId33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frameSlides="1"/>
  <p:showPr showNarration="1" useTimings="0">
    <p:present/>
    <p:sldAll/>
    <p:penClr>
      <a:schemeClr val="tx1"/>
    </p:penClr>
  </p:showPr>
  <p:clrMru>
    <a:srgbClr val="800080"/>
    <a:srgbClr val="66FF33"/>
    <a:srgbClr val="FF0000"/>
    <a:srgbClr val="3333CC"/>
    <a:srgbClr val="FF8DA0"/>
    <a:srgbClr val="008000"/>
    <a:srgbClr val="810A52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napVertSplitter="1">
    <p:restoredLeft sz="15620"/>
    <p:restoredTop sz="90377" autoAdjust="0"/>
  </p:normalViewPr>
  <p:slideViewPr>
    <p:cSldViewPr>
      <p:cViewPr varScale="1">
        <p:scale>
          <a:sx n="115" d="100"/>
          <a:sy n="115" d="100"/>
        </p:scale>
        <p:origin x="-69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74B277-C05A-F04C-81F1-AFE82E7C694D}" type="doc">
      <dgm:prSet loTypeId="urn:microsoft.com/office/officeart/2005/8/layout/process4" loCatId="process" qsTypeId="urn:microsoft.com/office/officeart/2005/8/quickstyle/3D6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A2FABE-CA65-FF46-827D-F94953C1F6DD}">
      <dgm:prSet phldrT="[Text]"/>
      <dgm:spPr>
        <a:solidFill>
          <a:schemeClr val="bg2"/>
        </a:solidFill>
        <a:effectLst>
          <a:outerShdw blurRad="50800" dist="38100" dir="2700000" algn="tl" rotWithShape="0">
            <a:scrgbClr r="0" g="0" b="0">
              <a:alpha val="43000"/>
            </a:scrgbClr>
          </a:outerShdw>
        </a:effectLst>
      </dgm:spPr>
      <dgm:t>
        <a:bodyPr/>
        <a:lstStyle/>
        <a:p>
          <a:r>
            <a:rPr lang="en-US" dirty="0" smtClean="0">
              <a:latin typeface="18 VAG Rounded Bold   07390"/>
              <a:cs typeface="07390"/>
            </a:rPr>
            <a:t>C program: </a:t>
          </a:r>
          <a:r>
            <a:rPr lang="en-US" b="1" dirty="0" err="1" smtClean="0">
              <a:latin typeface="Courier New"/>
              <a:cs typeface="Courier New"/>
            </a:rPr>
            <a:t>foo.c</a:t>
          </a:r>
          <a:endParaRPr lang="en-US" b="1" dirty="0">
            <a:latin typeface="Courier New"/>
            <a:cs typeface="Courier New"/>
          </a:endParaRPr>
        </a:p>
      </dgm:t>
    </dgm:pt>
    <dgm:pt modelId="{2413BF35-2EF3-9047-AA3F-BE5902002ED6}" type="parTrans" cxnId="{2A28F731-37DF-AD41-905B-B8DB1D245778}">
      <dgm:prSet/>
      <dgm:spPr/>
      <dgm:t>
        <a:bodyPr/>
        <a:lstStyle/>
        <a:p>
          <a:endParaRPr lang="en-US"/>
        </a:p>
      </dgm:t>
    </dgm:pt>
    <dgm:pt modelId="{882EB0D7-7DF2-6140-B95A-892D51B1544B}" type="sibTrans" cxnId="{2A28F731-37DF-AD41-905B-B8DB1D245778}">
      <dgm:prSet/>
      <dgm:spPr/>
      <dgm:t>
        <a:bodyPr/>
        <a:lstStyle/>
        <a:p>
          <a:endParaRPr lang="en-US"/>
        </a:p>
      </dgm:t>
    </dgm:pt>
    <dgm:pt modelId="{0D15FB73-0BBB-714B-9BB0-C2B2726CD3E1}">
      <dgm:prSet phldrT="[Text]"/>
      <dgm:spPr>
        <a:effectLst>
          <a:outerShdw blurRad="50800" dist="38100" dir="2700000" algn="tl" rotWithShape="0">
            <a:scrgbClr r="0" g="0" b="0">
              <a:alpha val="43000"/>
            </a:scrgbClr>
          </a:outerShdw>
        </a:effectLst>
      </dgm:spPr>
      <dgm:t>
        <a:bodyPr/>
        <a:lstStyle/>
        <a:p>
          <a:r>
            <a:rPr lang="en-US" dirty="0" smtClean="0">
              <a:latin typeface="18 VAG Rounded Bold   07390"/>
              <a:cs typeface="18 vag rounded bold"/>
            </a:rPr>
            <a:t>Compiler</a:t>
          </a:r>
          <a:endParaRPr lang="en-US" dirty="0">
            <a:latin typeface="18 VAG Rounded Bold   07390"/>
            <a:cs typeface="18 vag rounded bold"/>
          </a:endParaRPr>
        </a:p>
      </dgm:t>
    </dgm:pt>
    <dgm:pt modelId="{E7CB6CB2-8AB0-0145-A0AB-6D20EAD10602}" type="parTrans" cxnId="{697F501B-DB98-3743-9895-212971610050}">
      <dgm:prSet/>
      <dgm:spPr/>
      <dgm:t>
        <a:bodyPr/>
        <a:lstStyle/>
        <a:p>
          <a:endParaRPr lang="en-US"/>
        </a:p>
      </dgm:t>
    </dgm:pt>
    <dgm:pt modelId="{2C5CF12D-E515-574D-BAB8-DA757FC1B314}" type="sibTrans" cxnId="{697F501B-DB98-3743-9895-212971610050}">
      <dgm:prSet/>
      <dgm:spPr/>
      <dgm:t>
        <a:bodyPr/>
        <a:lstStyle/>
        <a:p>
          <a:endParaRPr lang="en-US"/>
        </a:p>
      </dgm:t>
    </dgm:pt>
    <dgm:pt modelId="{3D3E9305-B39C-9E47-8B0E-704DE21276A2}">
      <dgm:prSet phldrT="[Text]"/>
      <dgm:spPr>
        <a:solidFill>
          <a:schemeClr val="bg2"/>
        </a:solidFill>
        <a:effectLst>
          <a:outerShdw blurRad="50800" dist="38100" dir="2700000" algn="tl" rotWithShape="0">
            <a:scrgbClr r="0" g="0" b="0">
              <a:alpha val="43000"/>
            </a:scrgbClr>
          </a:outerShdw>
        </a:effectLst>
      </dgm:spPr>
      <dgm:t>
        <a:bodyPr/>
        <a:lstStyle/>
        <a:p>
          <a:r>
            <a:rPr lang="en-US" dirty="0" smtClean="0">
              <a:latin typeface="18 VAG Rounded Bold   07390"/>
              <a:cs typeface="18 vag rounded bold"/>
            </a:rPr>
            <a:t>Executable (mach </a:t>
          </a:r>
          <a:r>
            <a:rPr lang="en-US" dirty="0" err="1" smtClean="0">
              <a:latin typeface="18 VAG Rounded Bold   07390"/>
              <a:cs typeface="18 vag rounded bold"/>
            </a:rPr>
            <a:t>lang</a:t>
          </a:r>
          <a:r>
            <a:rPr lang="en-US" dirty="0" smtClean="0">
              <a:latin typeface="18 VAG Rounded Bold   07390"/>
              <a:cs typeface="18 vag rounded bold"/>
            </a:rPr>
            <a:t> </a:t>
          </a:r>
          <a:r>
            <a:rPr lang="en-US" dirty="0" err="1" smtClean="0">
              <a:latin typeface="18 VAG Rounded Bold   07390"/>
              <a:cs typeface="18 vag rounded bold"/>
            </a:rPr>
            <a:t>pgm</a:t>
          </a:r>
          <a:r>
            <a:rPr lang="en-US" dirty="0" smtClean="0">
              <a:latin typeface="18 VAG Rounded Bold   07390"/>
              <a:cs typeface="18 vag rounded bold"/>
            </a:rPr>
            <a:t>): </a:t>
          </a:r>
          <a:r>
            <a:rPr lang="en-US" b="1" dirty="0" err="1" smtClean="0">
              <a:latin typeface="Courier New"/>
              <a:cs typeface="Courier New"/>
            </a:rPr>
            <a:t>a.out</a:t>
          </a:r>
          <a:endParaRPr lang="en-US" b="1" dirty="0">
            <a:latin typeface="Courier New"/>
            <a:cs typeface="Courier New"/>
          </a:endParaRPr>
        </a:p>
      </dgm:t>
    </dgm:pt>
    <dgm:pt modelId="{A9B374A5-7135-8946-82F1-B740DB02A802}" type="parTrans" cxnId="{FE2F71F4-E073-B046-892B-5C2C7910F623}">
      <dgm:prSet/>
      <dgm:spPr/>
      <dgm:t>
        <a:bodyPr/>
        <a:lstStyle/>
        <a:p>
          <a:endParaRPr lang="en-US"/>
        </a:p>
      </dgm:t>
    </dgm:pt>
    <dgm:pt modelId="{014EA806-C7AA-534D-B230-34AA4BA39074}" type="sibTrans" cxnId="{FE2F71F4-E073-B046-892B-5C2C7910F623}">
      <dgm:prSet/>
      <dgm:spPr/>
      <dgm:t>
        <a:bodyPr/>
        <a:lstStyle/>
        <a:p>
          <a:endParaRPr lang="en-US"/>
        </a:p>
      </dgm:t>
    </dgm:pt>
    <dgm:pt modelId="{9EEDC6EE-0E75-AD42-9AD4-6A3E98423EF6}">
      <dgm:prSet phldrT="[Text]"/>
      <dgm:spPr>
        <a:solidFill>
          <a:schemeClr val="bg2"/>
        </a:solidFill>
        <a:effectLst>
          <a:outerShdw blurRad="50800" dist="38100" dir="2700000" algn="tl" rotWithShape="0">
            <a:scrgbClr r="0" g="0" b="0">
              <a:alpha val="43000"/>
            </a:scrgbClr>
          </a:outerShdw>
        </a:effectLst>
      </dgm:spPr>
      <dgm:t>
        <a:bodyPr/>
        <a:lstStyle/>
        <a:p>
          <a:r>
            <a:rPr lang="en-US" dirty="0" smtClean="0">
              <a:latin typeface="18 VAG Rounded Bold   07390"/>
              <a:cs typeface="18 vag rounded bold"/>
            </a:rPr>
            <a:t>Memory</a:t>
          </a:r>
          <a:endParaRPr lang="en-US" dirty="0">
            <a:latin typeface="18 VAG Rounded Bold   07390"/>
            <a:cs typeface="18 vag rounded bold"/>
          </a:endParaRPr>
        </a:p>
      </dgm:t>
    </dgm:pt>
    <dgm:pt modelId="{B18F3A01-B443-5F43-AE30-C485E3C7DEFD}" type="parTrans" cxnId="{EEE5705F-A4DA-924C-9E1E-0F6636096851}">
      <dgm:prSet/>
      <dgm:spPr/>
      <dgm:t>
        <a:bodyPr/>
        <a:lstStyle/>
        <a:p>
          <a:endParaRPr lang="en-US"/>
        </a:p>
      </dgm:t>
    </dgm:pt>
    <dgm:pt modelId="{CF272826-2EE2-284F-82CE-80D2F54D06A1}" type="sibTrans" cxnId="{EEE5705F-A4DA-924C-9E1E-0F6636096851}">
      <dgm:prSet/>
      <dgm:spPr/>
      <dgm:t>
        <a:bodyPr/>
        <a:lstStyle/>
        <a:p>
          <a:endParaRPr lang="en-US"/>
        </a:p>
      </dgm:t>
    </dgm:pt>
    <dgm:pt modelId="{7B490873-3F8C-6C47-BCCE-B410429C0291}">
      <dgm:prSet phldrT="[Text]"/>
      <dgm:spPr>
        <a:solidFill>
          <a:schemeClr val="bg2"/>
        </a:solidFill>
        <a:effectLst>
          <a:outerShdw blurRad="50800" dist="38100" dir="2700000" algn="tl" rotWithShape="0">
            <a:scrgbClr r="0" g="0" b="0">
              <a:alpha val="43000"/>
            </a:scrgbClr>
          </a:outerShdw>
        </a:effectLst>
      </dgm:spPr>
      <dgm:t>
        <a:bodyPr/>
        <a:lstStyle/>
        <a:p>
          <a:r>
            <a:rPr lang="en-US" dirty="0" smtClean="0">
              <a:latin typeface="18 VAG Rounded Bold   07390"/>
              <a:cs typeface="18 vag rounded bold"/>
            </a:rPr>
            <a:t>Assembly program: </a:t>
          </a:r>
          <a:r>
            <a:rPr lang="en-US" b="1" dirty="0" err="1" smtClean="0">
              <a:latin typeface="Courier New"/>
              <a:cs typeface="Courier New"/>
            </a:rPr>
            <a:t>foo.s</a:t>
          </a:r>
          <a:endParaRPr lang="en-US" b="1" dirty="0">
            <a:latin typeface="Courier New"/>
            <a:cs typeface="Courier New"/>
          </a:endParaRPr>
        </a:p>
      </dgm:t>
    </dgm:pt>
    <dgm:pt modelId="{A6001A36-4E94-404D-BE9C-3F83BAB95158}" type="parTrans" cxnId="{00C63BDD-6812-B541-83A0-C524778A2A33}">
      <dgm:prSet/>
      <dgm:spPr/>
      <dgm:t>
        <a:bodyPr/>
        <a:lstStyle/>
        <a:p>
          <a:endParaRPr lang="en-US"/>
        </a:p>
      </dgm:t>
    </dgm:pt>
    <dgm:pt modelId="{A2C4A343-66AA-C241-855D-24C153D727C0}" type="sibTrans" cxnId="{00C63BDD-6812-B541-83A0-C524778A2A33}">
      <dgm:prSet/>
      <dgm:spPr/>
      <dgm:t>
        <a:bodyPr/>
        <a:lstStyle/>
        <a:p>
          <a:endParaRPr lang="en-US"/>
        </a:p>
      </dgm:t>
    </dgm:pt>
    <dgm:pt modelId="{7A703120-5E94-4E43-AFCE-8826D79E0752}">
      <dgm:prSet phldrT="[Text]"/>
      <dgm:spPr>
        <a:solidFill>
          <a:schemeClr val="accent1"/>
        </a:solidFill>
        <a:effectLst>
          <a:outerShdw blurRad="50800" dist="38100" dir="2700000" algn="tl" rotWithShape="0">
            <a:scrgbClr r="0" g="0" b="0">
              <a:alpha val="43000"/>
            </a:scrgbClr>
          </a:outerShdw>
        </a:effectLst>
      </dgm:spPr>
      <dgm:t>
        <a:bodyPr/>
        <a:lstStyle/>
        <a:p>
          <a:r>
            <a:rPr lang="en-US" dirty="0" smtClean="0">
              <a:latin typeface="18 VAG Rounded Bold   07390"/>
              <a:cs typeface="18 vag rounded bold"/>
            </a:rPr>
            <a:t>Assembler</a:t>
          </a:r>
          <a:endParaRPr lang="en-US" dirty="0">
            <a:latin typeface="18 VAG Rounded Bold   07390"/>
            <a:cs typeface="18 vag rounded bold"/>
          </a:endParaRPr>
        </a:p>
      </dgm:t>
    </dgm:pt>
    <dgm:pt modelId="{0040CADA-ECD6-1242-9279-F53B42892525}" type="parTrans" cxnId="{D43D05D8-A8AF-9547-9E59-27C21CF6D3E8}">
      <dgm:prSet/>
      <dgm:spPr/>
      <dgm:t>
        <a:bodyPr/>
        <a:lstStyle/>
        <a:p>
          <a:endParaRPr lang="en-US"/>
        </a:p>
      </dgm:t>
    </dgm:pt>
    <dgm:pt modelId="{F4637A65-98E0-094D-B4FC-616888A7C479}" type="sibTrans" cxnId="{D43D05D8-A8AF-9547-9E59-27C21CF6D3E8}">
      <dgm:prSet/>
      <dgm:spPr/>
      <dgm:t>
        <a:bodyPr/>
        <a:lstStyle/>
        <a:p>
          <a:endParaRPr lang="en-US"/>
        </a:p>
      </dgm:t>
    </dgm:pt>
    <dgm:pt modelId="{6B03903D-2083-194D-BF86-7D5912BBB1D7}">
      <dgm:prSet phldrT="[Text]"/>
      <dgm:spPr>
        <a:solidFill>
          <a:schemeClr val="bg2"/>
        </a:solidFill>
        <a:effectLst>
          <a:outerShdw blurRad="50800" dist="38100" dir="2700000" algn="tl" rotWithShape="0">
            <a:scrgbClr r="0" g="0" b="0">
              <a:alpha val="43000"/>
            </a:scrgbClr>
          </a:outerShdw>
        </a:effectLst>
      </dgm:spPr>
      <dgm:t>
        <a:bodyPr/>
        <a:lstStyle/>
        <a:p>
          <a:r>
            <a:rPr lang="en-US" dirty="0" smtClean="0">
              <a:latin typeface="18 VAG Rounded Bold   07390"/>
              <a:cs typeface="18 vag rounded bold"/>
            </a:rPr>
            <a:t>Object (mach </a:t>
          </a:r>
          <a:r>
            <a:rPr lang="en-US" dirty="0" err="1" smtClean="0">
              <a:latin typeface="18 VAG Rounded Bold   07390"/>
              <a:cs typeface="18 vag rounded bold"/>
            </a:rPr>
            <a:t>lang</a:t>
          </a:r>
          <a:r>
            <a:rPr lang="en-US" dirty="0" smtClean="0">
              <a:latin typeface="18 VAG Rounded Bold   07390"/>
              <a:cs typeface="18 vag rounded bold"/>
            </a:rPr>
            <a:t> module): </a:t>
          </a:r>
          <a:r>
            <a:rPr lang="en-US" b="1" dirty="0" err="1" smtClean="0">
              <a:latin typeface="Courier New"/>
              <a:cs typeface="Courier New"/>
            </a:rPr>
            <a:t>foo.o</a:t>
          </a:r>
          <a:endParaRPr lang="en-US" b="1" dirty="0">
            <a:latin typeface="Courier New"/>
            <a:cs typeface="Courier New"/>
          </a:endParaRPr>
        </a:p>
      </dgm:t>
    </dgm:pt>
    <dgm:pt modelId="{85E6419A-A412-6D45-A2EC-AC1C412B286A}" type="parTrans" cxnId="{55CBBF3D-C657-A549-98E8-E82AFB6E9BEF}">
      <dgm:prSet/>
      <dgm:spPr/>
      <dgm:t>
        <a:bodyPr/>
        <a:lstStyle/>
        <a:p>
          <a:endParaRPr lang="en-US"/>
        </a:p>
      </dgm:t>
    </dgm:pt>
    <dgm:pt modelId="{5D376323-504A-C340-8959-D874555C3DC1}" type="sibTrans" cxnId="{55CBBF3D-C657-A549-98E8-E82AFB6E9BEF}">
      <dgm:prSet/>
      <dgm:spPr/>
      <dgm:t>
        <a:bodyPr/>
        <a:lstStyle/>
        <a:p>
          <a:endParaRPr lang="en-US"/>
        </a:p>
      </dgm:t>
    </dgm:pt>
    <dgm:pt modelId="{F7CF5AB1-071E-E84C-B329-5536FFDCB271}">
      <dgm:prSet phldrT="[Text]"/>
      <dgm:spPr>
        <a:solidFill>
          <a:schemeClr val="accent6"/>
        </a:solidFill>
        <a:effectLst>
          <a:outerShdw blurRad="50800" dist="38100" dir="2700000" algn="tl" rotWithShape="0">
            <a:scrgbClr r="0" g="0" b="0">
              <a:alpha val="43000"/>
            </a:scrgbClr>
          </a:outerShdw>
        </a:effectLst>
      </dgm:spPr>
      <dgm:t>
        <a:bodyPr/>
        <a:lstStyle/>
        <a:p>
          <a:r>
            <a:rPr lang="en-US" dirty="0" smtClean="0">
              <a:latin typeface="18 VAG Rounded Bold   07390"/>
              <a:cs typeface="18 vag rounded bold"/>
            </a:rPr>
            <a:t>Linker</a:t>
          </a:r>
          <a:endParaRPr lang="en-US" dirty="0">
            <a:latin typeface="18 VAG Rounded Bold   07390"/>
            <a:cs typeface="18 vag rounded bold"/>
          </a:endParaRPr>
        </a:p>
      </dgm:t>
    </dgm:pt>
    <dgm:pt modelId="{36F80118-D772-0B4D-A376-7A5C21BB1E28}" type="parTrans" cxnId="{8029E182-EB9C-EA4D-95FA-41926A8ADE8C}">
      <dgm:prSet/>
      <dgm:spPr/>
      <dgm:t>
        <a:bodyPr/>
        <a:lstStyle/>
        <a:p>
          <a:endParaRPr lang="en-US"/>
        </a:p>
      </dgm:t>
    </dgm:pt>
    <dgm:pt modelId="{F0E78D73-4682-9E4A-A3C1-F2253996F6DD}" type="sibTrans" cxnId="{8029E182-EB9C-EA4D-95FA-41926A8ADE8C}">
      <dgm:prSet/>
      <dgm:spPr/>
      <dgm:t>
        <a:bodyPr/>
        <a:lstStyle/>
        <a:p>
          <a:endParaRPr lang="en-US"/>
        </a:p>
      </dgm:t>
    </dgm:pt>
    <dgm:pt modelId="{AAECF816-E805-754C-9D44-383350129CB4}">
      <dgm:prSet phldrT="[Text]"/>
      <dgm:spPr>
        <a:solidFill>
          <a:schemeClr val="accent2"/>
        </a:solidFill>
        <a:ln>
          <a:noFill/>
        </a:ln>
        <a:effectLst/>
      </dgm:spPr>
      <dgm:t>
        <a:bodyPr/>
        <a:lstStyle/>
        <a:p>
          <a:r>
            <a:rPr lang="en-US" dirty="0" smtClean="0">
              <a:latin typeface="18 VAG Rounded Bold   07390"/>
              <a:cs typeface="18 vag rounded bold"/>
            </a:rPr>
            <a:t>Loader</a:t>
          </a:r>
          <a:endParaRPr lang="en-US" dirty="0">
            <a:latin typeface="18 VAG Rounded Bold   07390"/>
            <a:cs typeface="18 vag rounded bold"/>
          </a:endParaRPr>
        </a:p>
      </dgm:t>
    </dgm:pt>
    <dgm:pt modelId="{2B05313B-C6F0-4142-892D-F95E9FF44698}" type="parTrans" cxnId="{A37394B4-6A17-0D44-9B34-3A3A9B85B251}">
      <dgm:prSet/>
      <dgm:spPr/>
      <dgm:t>
        <a:bodyPr/>
        <a:lstStyle/>
        <a:p>
          <a:endParaRPr lang="en-US"/>
        </a:p>
      </dgm:t>
    </dgm:pt>
    <dgm:pt modelId="{462D0BCD-7AB9-3F41-8CD3-36E39FF6E7C2}" type="sibTrans" cxnId="{A37394B4-6A17-0D44-9B34-3A3A9B85B251}">
      <dgm:prSet/>
      <dgm:spPr/>
      <dgm:t>
        <a:bodyPr/>
        <a:lstStyle/>
        <a:p>
          <a:endParaRPr lang="en-US"/>
        </a:p>
      </dgm:t>
    </dgm:pt>
    <dgm:pt modelId="{B7F0B060-9CB7-7E41-B723-A4CFD981EC89}" type="pres">
      <dgm:prSet presAssocID="{6874B277-C05A-F04C-81F1-AFE82E7C69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D0E4A9-CEEB-6746-9751-6C5AC61544C0}" type="pres">
      <dgm:prSet presAssocID="{9EEDC6EE-0E75-AD42-9AD4-6A3E98423EF6}" presName="boxAndChildren" presStyleCnt="0"/>
      <dgm:spPr/>
    </dgm:pt>
    <dgm:pt modelId="{9C8D402F-1368-C044-A738-2DA9F17F3CC6}" type="pres">
      <dgm:prSet presAssocID="{9EEDC6EE-0E75-AD42-9AD4-6A3E98423EF6}" presName="parentTextBox" presStyleLbl="node1" presStyleIdx="0" presStyleCnt="9"/>
      <dgm:spPr/>
      <dgm:t>
        <a:bodyPr/>
        <a:lstStyle/>
        <a:p>
          <a:endParaRPr lang="en-US"/>
        </a:p>
      </dgm:t>
    </dgm:pt>
    <dgm:pt modelId="{71A0E934-7612-6845-8F99-DAFB9FA1977C}" type="pres">
      <dgm:prSet presAssocID="{462D0BCD-7AB9-3F41-8CD3-36E39FF6E7C2}" presName="sp" presStyleCnt="0"/>
      <dgm:spPr/>
    </dgm:pt>
    <dgm:pt modelId="{AEACEC9F-8E0C-314B-846C-60AB9667B250}" type="pres">
      <dgm:prSet presAssocID="{AAECF816-E805-754C-9D44-383350129CB4}" presName="arrowAndChildren" presStyleCnt="0"/>
      <dgm:spPr/>
    </dgm:pt>
    <dgm:pt modelId="{7B12BA32-5DB0-C047-A0D4-1650BF6FB212}" type="pres">
      <dgm:prSet presAssocID="{AAECF816-E805-754C-9D44-383350129CB4}" presName="parentTextArrow" presStyleLbl="node1" presStyleIdx="1" presStyleCnt="9" custLinFactNeighborX="1852" custLinFactNeighborY="4718"/>
      <dgm:spPr/>
      <dgm:t>
        <a:bodyPr/>
        <a:lstStyle/>
        <a:p>
          <a:endParaRPr lang="en-US"/>
        </a:p>
      </dgm:t>
    </dgm:pt>
    <dgm:pt modelId="{8E0656CC-EAD5-064F-B087-AAD2461BB8B3}" type="pres">
      <dgm:prSet presAssocID="{014EA806-C7AA-534D-B230-34AA4BA39074}" presName="sp" presStyleCnt="0"/>
      <dgm:spPr/>
    </dgm:pt>
    <dgm:pt modelId="{8D394CE5-702C-124D-8669-24721F7FC071}" type="pres">
      <dgm:prSet presAssocID="{3D3E9305-B39C-9E47-8B0E-704DE21276A2}" presName="arrowAndChildren" presStyleCnt="0"/>
      <dgm:spPr/>
    </dgm:pt>
    <dgm:pt modelId="{0BF3E98C-8570-8B42-AC81-4CC700DE9808}" type="pres">
      <dgm:prSet presAssocID="{3D3E9305-B39C-9E47-8B0E-704DE21276A2}" presName="parentTextArrow" presStyleLbl="node1" presStyleIdx="2" presStyleCnt="9"/>
      <dgm:spPr/>
      <dgm:t>
        <a:bodyPr/>
        <a:lstStyle/>
        <a:p>
          <a:endParaRPr lang="en-US"/>
        </a:p>
      </dgm:t>
    </dgm:pt>
    <dgm:pt modelId="{965CCB3D-734A-E140-9CC4-28A7D8FC2BB1}" type="pres">
      <dgm:prSet presAssocID="{F0E78D73-4682-9E4A-A3C1-F2253996F6DD}" presName="sp" presStyleCnt="0"/>
      <dgm:spPr/>
    </dgm:pt>
    <dgm:pt modelId="{06147846-209D-B742-B056-CDEABBF24055}" type="pres">
      <dgm:prSet presAssocID="{F7CF5AB1-071E-E84C-B329-5536FFDCB271}" presName="arrowAndChildren" presStyleCnt="0"/>
      <dgm:spPr/>
    </dgm:pt>
    <dgm:pt modelId="{7AE1C772-9DBB-6441-BE15-0E1D3D6FE59C}" type="pres">
      <dgm:prSet presAssocID="{F7CF5AB1-071E-E84C-B329-5536FFDCB271}" presName="parentTextArrow" presStyleLbl="node1" presStyleIdx="3" presStyleCnt="9"/>
      <dgm:spPr/>
      <dgm:t>
        <a:bodyPr/>
        <a:lstStyle/>
        <a:p>
          <a:endParaRPr lang="en-US"/>
        </a:p>
      </dgm:t>
    </dgm:pt>
    <dgm:pt modelId="{979A61D6-0C81-FE40-A5AE-EED2D9248FDA}" type="pres">
      <dgm:prSet presAssocID="{5D376323-504A-C340-8959-D874555C3DC1}" presName="sp" presStyleCnt="0"/>
      <dgm:spPr/>
    </dgm:pt>
    <dgm:pt modelId="{71F1C9E9-2347-E547-849F-4421607881AC}" type="pres">
      <dgm:prSet presAssocID="{6B03903D-2083-194D-BF86-7D5912BBB1D7}" presName="arrowAndChildren" presStyleCnt="0"/>
      <dgm:spPr/>
    </dgm:pt>
    <dgm:pt modelId="{9BE3E724-A622-1F42-8344-499FE3CB1213}" type="pres">
      <dgm:prSet presAssocID="{6B03903D-2083-194D-BF86-7D5912BBB1D7}" presName="parentTextArrow" presStyleLbl="node1" presStyleIdx="4" presStyleCnt="9"/>
      <dgm:spPr/>
      <dgm:t>
        <a:bodyPr/>
        <a:lstStyle/>
        <a:p>
          <a:endParaRPr lang="en-US"/>
        </a:p>
      </dgm:t>
    </dgm:pt>
    <dgm:pt modelId="{C493CD63-1571-9E43-BF69-41F258302629}" type="pres">
      <dgm:prSet presAssocID="{F4637A65-98E0-094D-B4FC-616888A7C479}" presName="sp" presStyleCnt="0"/>
      <dgm:spPr/>
    </dgm:pt>
    <dgm:pt modelId="{97001315-234F-A54F-AC68-B6F97AD7D208}" type="pres">
      <dgm:prSet presAssocID="{7A703120-5E94-4E43-AFCE-8826D79E0752}" presName="arrowAndChildren" presStyleCnt="0"/>
      <dgm:spPr/>
    </dgm:pt>
    <dgm:pt modelId="{6CF617F3-BDBA-D747-8539-E57CDB546D4C}" type="pres">
      <dgm:prSet presAssocID="{7A703120-5E94-4E43-AFCE-8826D79E0752}" presName="parentTextArrow" presStyleLbl="node1" presStyleIdx="5" presStyleCnt="9"/>
      <dgm:spPr/>
      <dgm:t>
        <a:bodyPr/>
        <a:lstStyle/>
        <a:p>
          <a:endParaRPr lang="en-US"/>
        </a:p>
      </dgm:t>
    </dgm:pt>
    <dgm:pt modelId="{168654CF-17DC-EB42-A308-BCC6A9B24CEA}" type="pres">
      <dgm:prSet presAssocID="{A2C4A343-66AA-C241-855D-24C153D727C0}" presName="sp" presStyleCnt="0"/>
      <dgm:spPr/>
    </dgm:pt>
    <dgm:pt modelId="{73505428-7FB4-9445-A8EC-9E53F8051833}" type="pres">
      <dgm:prSet presAssocID="{7B490873-3F8C-6C47-BCCE-B410429C0291}" presName="arrowAndChildren" presStyleCnt="0"/>
      <dgm:spPr/>
    </dgm:pt>
    <dgm:pt modelId="{8861396F-4F80-1949-97A7-CA9286FE350B}" type="pres">
      <dgm:prSet presAssocID="{7B490873-3F8C-6C47-BCCE-B410429C0291}" presName="parentTextArrow" presStyleLbl="node1" presStyleIdx="6" presStyleCnt="9"/>
      <dgm:spPr/>
      <dgm:t>
        <a:bodyPr/>
        <a:lstStyle/>
        <a:p>
          <a:endParaRPr lang="en-US"/>
        </a:p>
      </dgm:t>
    </dgm:pt>
    <dgm:pt modelId="{B7612272-CD93-E04E-AC1D-B68F207428B7}" type="pres">
      <dgm:prSet presAssocID="{2C5CF12D-E515-574D-BAB8-DA757FC1B314}" presName="sp" presStyleCnt="0"/>
      <dgm:spPr/>
    </dgm:pt>
    <dgm:pt modelId="{86CB7E37-0270-FA45-8B24-A03586F19ACE}" type="pres">
      <dgm:prSet presAssocID="{0D15FB73-0BBB-714B-9BB0-C2B2726CD3E1}" presName="arrowAndChildren" presStyleCnt="0"/>
      <dgm:spPr/>
    </dgm:pt>
    <dgm:pt modelId="{8E8E96C2-4F36-1749-BDB3-46131329B4B5}" type="pres">
      <dgm:prSet presAssocID="{0D15FB73-0BBB-714B-9BB0-C2B2726CD3E1}" presName="parentTextArrow" presStyleLbl="node1" presStyleIdx="7" presStyleCnt="9"/>
      <dgm:spPr/>
      <dgm:t>
        <a:bodyPr/>
        <a:lstStyle/>
        <a:p>
          <a:endParaRPr lang="en-US"/>
        </a:p>
      </dgm:t>
    </dgm:pt>
    <dgm:pt modelId="{1447AF3E-E6DA-5D45-8B21-A21A1207AEB5}" type="pres">
      <dgm:prSet presAssocID="{882EB0D7-7DF2-6140-B95A-892D51B1544B}" presName="sp" presStyleCnt="0"/>
      <dgm:spPr/>
    </dgm:pt>
    <dgm:pt modelId="{56CB6B94-7E70-C043-ADBF-B3C931176F34}" type="pres">
      <dgm:prSet presAssocID="{E6A2FABE-CA65-FF46-827D-F94953C1F6DD}" presName="arrowAndChildren" presStyleCnt="0"/>
      <dgm:spPr/>
    </dgm:pt>
    <dgm:pt modelId="{0F6727B6-DD01-E94D-A473-7A95C2277833}" type="pres">
      <dgm:prSet presAssocID="{E6A2FABE-CA65-FF46-827D-F94953C1F6DD}" presName="parentTextArrow" presStyleLbl="node1" presStyleIdx="8" presStyleCnt="9"/>
      <dgm:spPr/>
      <dgm:t>
        <a:bodyPr/>
        <a:lstStyle/>
        <a:p>
          <a:endParaRPr lang="en-US"/>
        </a:p>
      </dgm:t>
    </dgm:pt>
  </dgm:ptLst>
  <dgm:cxnLst>
    <dgm:cxn modelId="{58839E7D-A082-0046-80CB-B3B32590452B}" type="presOf" srcId="{E6A2FABE-CA65-FF46-827D-F94953C1F6DD}" destId="{0F6727B6-DD01-E94D-A473-7A95C2277833}" srcOrd="0" destOrd="0" presId="urn:microsoft.com/office/officeart/2005/8/layout/process4"/>
    <dgm:cxn modelId="{00C63BDD-6812-B541-83A0-C524778A2A33}" srcId="{6874B277-C05A-F04C-81F1-AFE82E7C694D}" destId="{7B490873-3F8C-6C47-BCCE-B410429C0291}" srcOrd="2" destOrd="0" parTransId="{A6001A36-4E94-404D-BE9C-3F83BAB95158}" sibTransId="{A2C4A343-66AA-C241-855D-24C153D727C0}"/>
    <dgm:cxn modelId="{A9E2DC47-979D-D34D-8127-1B408B4FCA1C}" type="presOf" srcId="{AAECF816-E805-754C-9D44-383350129CB4}" destId="{7B12BA32-5DB0-C047-A0D4-1650BF6FB212}" srcOrd="0" destOrd="0" presId="urn:microsoft.com/office/officeart/2005/8/layout/process4"/>
    <dgm:cxn modelId="{FB0FF138-4251-0E4A-9C0E-ED6EDC442812}" type="presOf" srcId="{3D3E9305-B39C-9E47-8B0E-704DE21276A2}" destId="{0BF3E98C-8570-8B42-AC81-4CC700DE9808}" srcOrd="0" destOrd="0" presId="urn:microsoft.com/office/officeart/2005/8/layout/process4"/>
    <dgm:cxn modelId="{EEE5705F-A4DA-924C-9E1E-0F6636096851}" srcId="{6874B277-C05A-F04C-81F1-AFE82E7C694D}" destId="{9EEDC6EE-0E75-AD42-9AD4-6A3E98423EF6}" srcOrd="8" destOrd="0" parTransId="{B18F3A01-B443-5F43-AE30-C485E3C7DEFD}" sibTransId="{CF272826-2EE2-284F-82CE-80D2F54D06A1}"/>
    <dgm:cxn modelId="{8029E182-EB9C-EA4D-95FA-41926A8ADE8C}" srcId="{6874B277-C05A-F04C-81F1-AFE82E7C694D}" destId="{F7CF5AB1-071E-E84C-B329-5536FFDCB271}" srcOrd="5" destOrd="0" parTransId="{36F80118-D772-0B4D-A376-7A5C21BB1E28}" sibTransId="{F0E78D73-4682-9E4A-A3C1-F2253996F6DD}"/>
    <dgm:cxn modelId="{55CBBF3D-C657-A549-98E8-E82AFB6E9BEF}" srcId="{6874B277-C05A-F04C-81F1-AFE82E7C694D}" destId="{6B03903D-2083-194D-BF86-7D5912BBB1D7}" srcOrd="4" destOrd="0" parTransId="{85E6419A-A412-6D45-A2EC-AC1C412B286A}" sibTransId="{5D376323-504A-C340-8959-D874555C3DC1}"/>
    <dgm:cxn modelId="{D948BA25-92C0-CB41-A3AD-2DEA5031E2A3}" type="presOf" srcId="{7A703120-5E94-4E43-AFCE-8826D79E0752}" destId="{6CF617F3-BDBA-D747-8539-E57CDB546D4C}" srcOrd="0" destOrd="0" presId="urn:microsoft.com/office/officeart/2005/8/layout/process4"/>
    <dgm:cxn modelId="{A37394B4-6A17-0D44-9B34-3A3A9B85B251}" srcId="{6874B277-C05A-F04C-81F1-AFE82E7C694D}" destId="{AAECF816-E805-754C-9D44-383350129CB4}" srcOrd="7" destOrd="0" parTransId="{2B05313B-C6F0-4142-892D-F95E9FF44698}" sibTransId="{462D0BCD-7AB9-3F41-8CD3-36E39FF6E7C2}"/>
    <dgm:cxn modelId="{4E92ABCF-0BC4-6548-A8AB-9BD6486A56F1}" type="presOf" srcId="{6874B277-C05A-F04C-81F1-AFE82E7C694D}" destId="{B7F0B060-9CB7-7E41-B723-A4CFD981EC89}" srcOrd="0" destOrd="0" presId="urn:microsoft.com/office/officeart/2005/8/layout/process4"/>
    <dgm:cxn modelId="{64CA09A2-4ABE-E243-B70E-480FFB94075A}" type="presOf" srcId="{F7CF5AB1-071E-E84C-B329-5536FFDCB271}" destId="{7AE1C772-9DBB-6441-BE15-0E1D3D6FE59C}" srcOrd="0" destOrd="0" presId="urn:microsoft.com/office/officeart/2005/8/layout/process4"/>
    <dgm:cxn modelId="{2A28F731-37DF-AD41-905B-B8DB1D245778}" srcId="{6874B277-C05A-F04C-81F1-AFE82E7C694D}" destId="{E6A2FABE-CA65-FF46-827D-F94953C1F6DD}" srcOrd="0" destOrd="0" parTransId="{2413BF35-2EF3-9047-AA3F-BE5902002ED6}" sibTransId="{882EB0D7-7DF2-6140-B95A-892D51B1544B}"/>
    <dgm:cxn modelId="{D43D05D8-A8AF-9547-9E59-27C21CF6D3E8}" srcId="{6874B277-C05A-F04C-81F1-AFE82E7C694D}" destId="{7A703120-5E94-4E43-AFCE-8826D79E0752}" srcOrd="3" destOrd="0" parTransId="{0040CADA-ECD6-1242-9279-F53B42892525}" sibTransId="{F4637A65-98E0-094D-B4FC-616888A7C479}"/>
    <dgm:cxn modelId="{FE2F71F4-E073-B046-892B-5C2C7910F623}" srcId="{6874B277-C05A-F04C-81F1-AFE82E7C694D}" destId="{3D3E9305-B39C-9E47-8B0E-704DE21276A2}" srcOrd="6" destOrd="0" parTransId="{A9B374A5-7135-8946-82F1-B740DB02A802}" sibTransId="{014EA806-C7AA-534D-B230-34AA4BA39074}"/>
    <dgm:cxn modelId="{37E11D38-E737-B042-9C08-C4D709364D79}" type="presOf" srcId="{9EEDC6EE-0E75-AD42-9AD4-6A3E98423EF6}" destId="{9C8D402F-1368-C044-A738-2DA9F17F3CC6}" srcOrd="0" destOrd="0" presId="urn:microsoft.com/office/officeart/2005/8/layout/process4"/>
    <dgm:cxn modelId="{697F501B-DB98-3743-9895-212971610050}" srcId="{6874B277-C05A-F04C-81F1-AFE82E7C694D}" destId="{0D15FB73-0BBB-714B-9BB0-C2B2726CD3E1}" srcOrd="1" destOrd="0" parTransId="{E7CB6CB2-8AB0-0145-A0AB-6D20EAD10602}" sibTransId="{2C5CF12D-E515-574D-BAB8-DA757FC1B314}"/>
    <dgm:cxn modelId="{D14CF438-4D35-7548-A4C0-AFD927A684D8}" type="presOf" srcId="{0D15FB73-0BBB-714B-9BB0-C2B2726CD3E1}" destId="{8E8E96C2-4F36-1749-BDB3-46131329B4B5}" srcOrd="0" destOrd="0" presId="urn:microsoft.com/office/officeart/2005/8/layout/process4"/>
    <dgm:cxn modelId="{25EF3177-6F8D-354A-8659-E18FCCF4ABA9}" type="presOf" srcId="{7B490873-3F8C-6C47-BCCE-B410429C0291}" destId="{8861396F-4F80-1949-97A7-CA9286FE350B}" srcOrd="0" destOrd="0" presId="urn:microsoft.com/office/officeart/2005/8/layout/process4"/>
    <dgm:cxn modelId="{5C111413-0966-B749-B2A4-43CADD6C1E7F}" type="presOf" srcId="{6B03903D-2083-194D-BF86-7D5912BBB1D7}" destId="{9BE3E724-A622-1F42-8344-499FE3CB1213}" srcOrd="0" destOrd="0" presId="urn:microsoft.com/office/officeart/2005/8/layout/process4"/>
    <dgm:cxn modelId="{C2B94221-13A7-5B4A-98CF-910EF0D09AB4}" type="presParOf" srcId="{B7F0B060-9CB7-7E41-B723-A4CFD981EC89}" destId="{B0D0E4A9-CEEB-6746-9751-6C5AC61544C0}" srcOrd="0" destOrd="0" presId="urn:microsoft.com/office/officeart/2005/8/layout/process4"/>
    <dgm:cxn modelId="{EF6C309F-EB63-F344-8E97-9B91C4344302}" type="presParOf" srcId="{B0D0E4A9-CEEB-6746-9751-6C5AC61544C0}" destId="{9C8D402F-1368-C044-A738-2DA9F17F3CC6}" srcOrd="0" destOrd="0" presId="urn:microsoft.com/office/officeart/2005/8/layout/process4"/>
    <dgm:cxn modelId="{6D3E01AA-0DA7-8B4D-B771-DB79D2FE97C5}" type="presParOf" srcId="{B7F0B060-9CB7-7E41-B723-A4CFD981EC89}" destId="{71A0E934-7612-6845-8F99-DAFB9FA1977C}" srcOrd="1" destOrd="0" presId="urn:microsoft.com/office/officeart/2005/8/layout/process4"/>
    <dgm:cxn modelId="{DEBA1627-74CF-DF46-AF13-0E8A728C4412}" type="presParOf" srcId="{B7F0B060-9CB7-7E41-B723-A4CFD981EC89}" destId="{AEACEC9F-8E0C-314B-846C-60AB9667B250}" srcOrd="2" destOrd="0" presId="urn:microsoft.com/office/officeart/2005/8/layout/process4"/>
    <dgm:cxn modelId="{E8A5BB2D-3492-4D4D-8134-5E8E8DC2FCBC}" type="presParOf" srcId="{AEACEC9F-8E0C-314B-846C-60AB9667B250}" destId="{7B12BA32-5DB0-C047-A0D4-1650BF6FB212}" srcOrd="0" destOrd="0" presId="urn:microsoft.com/office/officeart/2005/8/layout/process4"/>
    <dgm:cxn modelId="{E21BDF3A-27EA-EF4B-A316-5E80132E4C1D}" type="presParOf" srcId="{B7F0B060-9CB7-7E41-B723-A4CFD981EC89}" destId="{8E0656CC-EAD5-064F-B087-AAD2461BB8B3}" srcOrd="3" destOrd="0" presId="urn:microsoft.com/office/officeart/2005/8/layout/process4"/>
    <dgm:cxn modelId="{4C5E39DC-5BAC-1445-BCD1-BE15C46FE1D1}" type="presParOf" srcId="{B7F0B060-9CB7-7E41-B723-A4CFD981EC89}" destId="{8D394CE5-702C-124D-8669-24721F7FC071}" srcOrd="4" destOrd="0" presId="urn:microsoft.com/office/officeart/2005/8/layout/process4"/>
    <dgm:cxn modelId="{B266FF3C-B41B-A449-A1DD-9A2498A1A75E}" type="presParOf" srcId="{8D394CE5-702C-124D-8669-24721F7FC071}" destId="{0BF3E98C-8570-8B42-AC81-4CC700DE9808}" srcOrd="0" destOrd="0" presId="urn:microsoft.com/office/officeart/2005/8/layout/process4"/>
    <dgm:cxn modelId="{5C3DE0C1-0D5E-7E4C-A46F-D1F931EE0712}" type="presParOf" srcId="{B7F0B060-9CB7-7E41-B723-A4CFD981EC89}" destId="{965CCB3D-734A-E140-9CC4-28A7D8FC2BB1}" srcOrd="5" destOrd="0" presId="urn:microsoft.com/office/officeart/2005/8/layout/process4"/>
    <dgm:cxn modelId="{FD525F23-352A-F447-B35F-DFCD0E7306B0}" type="presParOf" srcId="{B7F0B060-9CB7-7E41-B723-A4CFD981EC89}" destId="{06147846-209D-B742-B056-CDEABBF24055}" srcOrd="6" destOrd="0" presId="urn:microsoft.com/office/officeart/2005/8/layout/process4"/>
    <dgm:cxn modelId="{04D80D66-192A-6D40-A88C-CAA2506241C2}" type="presParOf" srcId="{06147846-209D-B742-B056-CDEABBF24055}" destId="{7AE1C772-9DBB-6441-BE15-0E1D3D6FE59C}" srcOrd="0" destOrd="0" presId="urn:microsoft.com/office/officeart/2005/8/layout/process4"/>
    <dgm:cxn modelId="{6A9DBF6B-CFAF-234F-B17F-903485BC72E8}" type="presParOf" srcId="{B7F0B060-9CB7-7E41-B723-A4CFD981EC89}" destId="{979A61D6-0C81-FE40-A5AE-EED2D9248FDA}" srcOrd="7" destOrd="0" presId="urn:microsoft.com/office/officeart/2005/8/layout/process4"/>
    <dgm:cxn modelId="{346F4264-94E9-D748-937D-070E4B697711}" type="presParOf" srcId="{B7F0B060-9CB7-7E41-B723-A4CFD981EC89}" destId="{71F1C9E9-2347-E547-849F-4421607881AC}" srcOrd="8" destOrd="0" presId="urn:microsoft.com/office/officeart/2005/8/layout/process4"/>
    <dgm:cxn modelId="{383B0E2D-FF78-C642-A697-9B01F9B597F4}" type="presParOf" srcId="{71F1C9E9-2347-E547-849F-4421607881AC}" destId="{9BE3E724-A622-1F42-8344-499FE3CB1213}" srcOrd="0" destOrd="0" presId="urn:microsoft.com/office/officeart/2005/8/layout/process4"/>
    <dgm:cxn modelId="{A5315A09-B4B5-8B4A-B908-872DA558969B}" type="presParOf" srcId="{B7F0B060-9CB7-7E41-B723-A4CFD981EC89}" destId="{C493CD63-1571-9E43-BF69-41F258302629}" srcOrd="9" destOrd="0" presId="urn:microsoft.com/office/officeart/2005/8/layout/process4"/>
    <dgm:cxn modelId="{68239549-B673-9144-8EAB-B0B1046CB1A5}" type="presParOf" srcId="{B7F0B060-9CB7-7E41-B723-A4CFD981EC89}" destId="{97001315-234F-A54F-AC68-B6F97AD7D208}" srcOrd="10" destOrd="0" presId="urn:microsoft.com/office/officeart/2005/8/layout/process4"/>
    <dgm:cxn modelId="{D94ED5AA-8B71-FE4F-B8F3-DD5771C3D4CD}" type="presParOf" srcId="{97001315-234F-A54F-AC68-B6F97AD7D208}" destId="{6CF617F3-BDBA-D747-8539-E57CDB546D4C}" srcOrd="0" destOrd="0" presId="urn:microsoft.com/office/officeart/2005/8/layout/process4"/>
    <dgm:cxn modelId="{517A7BED-AD6A-AB45-839F-82397E609700}" type="presParOf" srcId="{B7F0B060-9CB7-7E41-B723-A4CFD981EC89}" destId="{168654CF-17DC-EB42-A308-BCC6A9B24CEA}" srcOrd="11" destOrd="0" presId="urn:microsoft.com/office/officeart/2005/8/layout/process4"/>
    <dgm:cxn modelId="{9AA64BCC-1CC8-FD45-B328-980133A8ED5A}" type="presParOf" srcId="{B7F0B060-9CB7-7E41-B723-A4CFD981EC89}" destId="{73505428-7FB4-9445-A8EC-9E53F8051833}" srcOrd="12" destOrd="0" presId="urn:microsoft.com/office/officeart/2005/8/layout/process4"/>
    <dgm:cxn modelId="{E587802A-D9E1-B844-BB69-349EBB9ECB2E}" type="presParOf" srcId="{73505428-7FB4-9445-A8EC-9E53F8051833}" destId="{8861396F-4F80-1949-97A7-CA9286FE350B}" srcOrd="0" destOrd="0" presId="urn:microsoft.com/office/officeart/2005/8/layout/process4"/>
    <dgm:cxn modelId="{DACB6DAA-3F0F-BB42-9335-318E0BFFEB1D}" type="presParOf" srcId="{B7F0B060-9CB7-7E41-B723-A4CFD981EC89}" destId="{B7612272-CD93-E04E-AC1D-B68F207428B7}" srcOrd="13" destOrd="0" presId="urn:microsoft.com/office/officeart/2005/8/layout/process4"/>
    <dgm:cxn modelId="{F8F3CC4B-1276-6841-887D-92242786467A}" type="presParOf" srcId="{B7F0B060-9CB7-7E41-B723-A4CFD981EC89}" destId="{86CB7E37-0270-FA45-8B24-A03586F19ACE}" srcOrd="14" destOrd="0" presId="urn:microsoft.com/office/officeart/2005/8/layout/process4"/>
    <dgm:cxn modelId="{6E9305EE-71BA-AA42-A560-D19AE8B88DF2}" type="presParOf" srcId="{86CB7E37-0270-FA45-8B24-A03586F19ACE}" destId="{8E8E96C2-4F36-1749-BDB3-46131329B4B5}" srcOrd="0" destOrd="0" presId="urn:microsoft.com/office/officeart/2005/8/layout/process4"/>
    <dgm:cxn modelId="{BC917CE1-A14F-984E-B4E3-BCED4B73A571}" type="presParOf" srcId="{B7F0B060-9CB7-7E41-B723-A4CFD981EC89}" destId="{1447AF3E-E6DA-5D45-8B21-A21A1207AEB5}" srcOrd="15" destOrd="0" presId="urn:microsoft.com/office/officeart/2005/8/layout/process4"/>
    <dgm:cxn modelId="{FC3BF268-C298-AF4A-BEA7-676B68F92663}" type="presParOf" srcId="{B7F0B060-9CB7-7E41-B723-A4CFD981EC89}" destId="{56CB6B94-7E70-C043-ADBF-B3C931176F34}" srcOrd="16" destOrd="0" presId="urn:microsoft.com/office/officeart/2005/8/layout/process4"/>
    <dgm:cxn modelId="{39B8B124-6B5F-BB4D-A7E3-1B84C3861083}" type="presParOf" srcId="{56CB6B94-7E70-C043-ADBF-B3C931176F34}" destId="{0F6727B6-DD01-E94D-A473-7A95C227783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74B277-C05A-F04C-81F1-AFE82E7C694D}" type="doc">
      <dgm:prSet loTypeId="urn:microsoft.com/office/officeart/2005/8/layout/process4" loCatId="process" qsTypeId="urn:microsoft.com/office/officeart/2005/8/quickstyle/3D6" qsCatId="3D" csTypeId="urn:microsoft.com/office/officeart/2005/8/colors/colorful1" csCatId="colorful" phldr="1"/>
      <dgm:spPr>
        <a:scene3d>
          <a:camera prst="perspectiveFront" fov="5700000" zoom="92000">
            <a:rot lat="19536425" lon="20871123" rev="41595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en-US"/>
        </a:p>
      </dgm:t>
    </dgm:pt>
    <dgm:pt modelId="{6B03903D-2083-194D-BF86-7D5912BBB1D7}">
      <dgm:prSet phldrT="[Text]"/>
      <dgm:spPr>
        <a:solidFill>
          <a:schemeClr val="bg2"/>
        </a:solidFill>
        <a:effectLst/>
        <a:sp3d prstMaterial="plastic">
          <a:bevelT w="50800" h="50800"/>
          <a:bevelB w="50800" h="50800"/>
        </a:sp3d>
      </dgm:spPr>
      <dgm:t>
        <a:bodyPr/>
        <a:lstStyle/>
        <a:p>
          <a:r>
            <a:rPr lang="en-US" b="1" dirty="0" err="1" smtClean="0">
              <a:latin typeface="Courier New"/>
              <a:cs typeface="Courier New"/>
            </a:rPr>
            <a:t>lib.o</a:t>
          </a:r>
          <a:endParaRPr lang="en-US" b="1" dirty="0">
            <a:latin typeface="Courier New"/>
            <a:cs typeface="Courier New"/>
          </a:endParaRPr>
        </a:p>
      </dgm:t>
    </dgm:pt>
    <dgm:pt modelId="{85E6419A-A412-6D45-A2EC-AC1C412B286A}" type="parTrans" cxnId="{55CBBF3D-C657-A549-98E8-E82AFB6E9BEF}">
      <dgm:prSet/>
      <dgm:spPr/>
      <dgm:t>
        <a:bodyPr/>
        <a:lstStyle/>
        <a:p>
          <a:endParaRPr lang="en-US"/>
        </a:p>
      </dgm:t>
    </dgm:pt>
    <dgm:pt modelId="{5D376323-504A-C340-8959-D874555C3DC1}" type="sibTrans" cxnId="{55CBBF3D-C657-A549-98E8-E82AFB6E9BEF}">
      <dgm:prSet/>
      <dgm:spPr/>
      <dgm:t>
        <a:bodyPr/>
        <a:lstStyle/>
        <a:p>
          <a:endParaRPr lang="en-US"/>
        </a:p>
      </dgm:t>
    </dgm:pt>
    <dgm:pt modelId="{B7F0B060-9CB7-7E41-B723-A4CFD981EC89}" type="pres">
      <dgm:prSet presAssocID="{6874B277-C05A-F04C-81F1-AFE82E7C694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650F80-DA51-1045-90D9-0B85668D54A1}" type="pres">
      <dgm:prSet presAssocID="{6B03903D-2083-194D-BF86-7D5912BBB1D7}" presName="boxAndChildren" presStyleCnt="0"/>
      <dgm:spPr/>
    </dgm:pt>
    <dgm:pt modelId="{E469AF61-9493-3B46-82D0-8B07D495B049}" type="pres">
      <dgm:prSet presAssocID="{6B03903D-2083-194D-BF86-7D5912BBB1D7}" presName="parentTextBox" presStyleLbl="node1" presStyleIdx="0" presStyleCnt="1"/>
      <dgm:spPr>
        <a:prstGeom prst="leftArrowCallout">
          <a:avLst/>
        </a:prstGeom>
      </dgm:spPr>
      <dgm:t>
        <a:bodyPr/>
        <a:lstStyle/>
        <a:p>
          <a:endParaRPr lang="en-US"/>
        </a:p>
      </dgm:t>
    </dgm:pt>
  </dgm:ptLst>
  <dgm:cxnLst>
    <dgm:cxn modelId="{55CBBF3D-C657-A549-98E8-E82AFB6E9BEF}" srcId="{6874B277-C05A-F04C-81F1-AFE82E7C694D}" destId="{6B03903D-2083-194D-BF86-7D5912BBB1D7}" srcOrd="0" destOrd="0" parTransId="{85E6419A-A412-6D45-A2EC-AC1C412B286A}" sibTransId="{5D376323-504A-C340-8959-D874555C3DC1}"/>
    <dgm:cxn modelId="{F1DB95BE-434E-3644-BEC7-FF31148210BA}" type="presOf" srcId="{6B03903D-2083-194D-BF86-7D5912BBB1D7}" destId="{E469AF61-9493-3B46-82D0-8B07D495B049}" srcOrd="0" destOrd="0" presId="urn:microsoft.com/office/officeart/2005/8/layout/process4"/>
    <dgm:cxn modelId="{6D001BDE-7088-4F40-9039-1ED6B1A26249}" type="presOf" srcId="{6874B277-C05A-F04C-81F1-AFE82E7C694D}" destId="{B7F0B060-9CB7-7E41-B723-A4CFD981EC89}" srcOrd="0" destOrd="0" presId="urn:microsoft.com/office/officeart/2005/8/layout/process4"/>
    <dgm:cxn modelId="{3B014226-832A-E846-8EB7-C17E3AD1993B}" type="presParOf" srcId="{B7F0B060-9CB7-7E41-B723-A4CFD981EC89}" destId="{D8650F80-DA51-1045-90D9-0B85668D54A1}" srcOrd="0" destOrd="0" presId="urn:microsoft.com/office/officeart/2005/8/layout/process4"/>
    <dgm:cxn modelId="{B9FB139B-FE19-2345-88C6-1CE705D95277}" type="presParOf" srcId="{D8650F80-DA51-1045-90D9-0B85668D54A1}" destId="{E469AF61-9493-3B46-82D0-8B07D495B049}" srcOrd="0" destOrd="0" presId="urn:microsoft.com/office/officeart/2005/8/layout/process4"/>
  </dgm:cxnLst>
  <dgm:bg>
    <a:effectLst>
      <a:outerShdw blurRad="50800" dist="38100" dir="2700000" algn="tl" rotWithShape="0">
        <a:srgbClr val="000000">
          <a:alpha val="43000"/>
        </a:srgbClr>
      </a:outerShdw>
    </a:effectLst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8D402F-1368-C044-A738-2DA9F17F3CC6}">
      <dsp:nvSpPr>
        <dsp:cNvPr id="0" name=""/>
        <dsp:cNvSpPr/>
      </dsp:nvSpPr>
      <dsp:spPr>
        <a:xfrm>
          <a:off x="0" y="6054536"/>
          <a:ext cx="4114800" cy="496769"/>
        </a:xfrm>
        <a:prstGeom prst="rect">
          <a:avLst/>
        </a:prstGeom>
        <a:solidFill>
          <a:schemeClr val="bg2"/>
        </a:solidFill>
        <a:ln>
          <a:noFill/>
        </a:ln>
        <a:effectLst>
          <a:outerShdw blurRad="50800" dist="38100" dir="2700000" algn="tl" rotWithShape="0">
            <a:scrgbClr r="0" g="0" b="0">
              <a:alpha val="43000"/>
            </a:sc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18 VAG Rounded Bold   07390"/>
              <a:cs typeface="18 vag rounded bold"/>
            </a:rPr>
            <a:t>Memory</a:t>
          </a:r>
          <a:endParaRPr lang="en-US" sz="1700" kern="1200" dirty="0">
            <a:latin typeface="18 VAG Rounded Bold   07390"/>
            <a:cs typeface="18 vag rounded bold"/>
          </a:endParaRPr>
        </a:p>
      </dsp:txBody>
      <dsp:txXfrm>
        <a:off x="0" y="6054536"/>
        <a:ext cx="4114800" cy="496769"/>
      </dsp:txXfrm>
    </dsp:sp>
    <dsp:sp modelId="{7B12BA32-5DB0-C047-A0D4-1650BF6FB212}">
      <dsp:nvSpPr>
        <dsp:cNvPr id="0" name=""/>
        <dsp:cNvSpPr/>
      </dsp:nvSpPr>
      <dsp:spPr>
        <a:xfrm rot="10800000">
          <a:off x="0" y="5334002"/>
          <a:ext cx="4114800" cy="764031"/>
        </a:xfrm>
        <a:prstGeom prst="upArrowCallout">
          <a:avLst/>
        </a:prstGeom>
        <a:solidFill>
          <a:schemeClr val="accent2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18 VAG Rounded Bold   07390"/>
              <a:cs typeface="18 vag rounded bold"/>
            </a:rPr>
            <a:t>Loader</a:t>
          </a:r>
          <a:endParaRPr lang="en-US" sz="1700" kern="1200" dirty="0">
            <a:latin typeface="18 VAG Rounded Bold   07390"/>
            <a:cs typeface="18 vag rounded bold"/>
          </a:endParaRPr>
        </a:p>
      </dsp:txBody>
      <dsp:txXfrm rot="10800000">
        <a:off x="0" y="5334002"/>
        <a:ext cx="4114800" cy="764031"/>
      </dsp:txXfrm>
    </dsp:sp>
    <dsp:sp modelId="{0BF3E98C-8570-8B42-AC81-4CC700DE9808}">
      <dsp:nvSpPr>
        <dsp:cNvPr id="0" name=""/>
        <dsp:cNvSpPr/>
      </dsp:nvSpPr>
      <dsp:spPr>
        <a:xfrm rot="10800000">
          <a:off x="0" y="4541375"/>
          <a:ext cx="4114800" cy="764031"/>
        </a:xfrm>
        <a:prstGeom prst="upArrowCallout">
          <a:avLst/>
        </a:prstGeom>
        <a:solidFill>
          <a:schemeClr val="bg2"/>
        </a:solidFill>
        <a:ln>
          <a:noFill/>
        </a:ln>
        <a:effectLst>
          <a:outerShdw blurRad="50800" dist="38100" dir="2700000" algn="tl" rotWithShape="0">
            <a:scrgbClr r="0" g="0" b="0">
              <a:alpha val="43000"/>
            </a:sc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18 VAG Rounded Bold   07390"/>
              <a:cs typeface="18 vag rounded bold"/>
            </a:rPr>
            <a:t>Executable (mach </a:t>
          </a:r>
          <a:r>
            <a:rPr lang="en-US" sz="1700" kern="1200" dirty="0" err="1" smtClean="0">
              <a:latin typeface="18 VAG Rounded Bold   07390"/>
              <a:cs typeface="18 vag rounded bold"/>
            </a:rPr>
            <a:t>lang</a:t>
          </a:r>
          <a:r>
            <a:rPr lang="en-US" sz="1700" kern="1200" dirty="0" smtClean="0">
              <a:latin typeface="18 VAG Rounded Bold   07390"/>
              <a:cs typeface="18 vag rounded bold"/>
            </a:rPr>
            <a:t> </a:t>
          </a:r>
          <a:r>
            <a:rPr lang="en-US" sz="1700" kern="1200" dirty="0" err="1" smtClean="0">
              <a:latin typeface="18 VAG Rounded Bold   07390"/>
              <a:cs typeface="18 vag rounded bold"/>
            </a:rPr>
            <a:t>pgm</a:t>
          </a:r>
          <a:r>
            <a:rPr lang="en-US" sz="1700" kern="1200" dirty="0" smtClean="0">
              <a:latin typeface="18 VAG Rounded Bold   07390"/>
              <a:cs typeface="18 vag rounded bold"/>
            </a:rPr>
            <a:t>): </a:t>
          </a:r>
          <a:r>
            <a:rPr lang="en-US" sz="1700" b="1" kern="1200" dirty="0" err="1" smtClean="0">
              <a:latin typeface="Courier New"/>
              <a:cs typeface="Courier New"/>
            </a:rPr>
            <a:t>a.out</a:t>
          </a:r>
          <a:endParaRPr lang="en-US" sz="1700" b="1" kern="1200" dirty="0">
            <a:latin typeface="Courier New"/>
            <a:cs typeface="Courier New"/>
          </a:endParaRPr>
        </a:p>
      </dsp:txBody>
      <dsp:txXfrm rot="10800000">
        <a:off x="0" y="4541375"/>
        <a:ext cx="4114800" cy="764031"/>
      </dsp:txXfrm>
    </dsp:sp>
    <dsp:sp modelId="{7AE1C772-9DBB-6441-BE15-0E1D3D6FE59C}">
      <dsp:nvSpPr>
        <dsp:cNvPr id="0" name=""/>
        <dsp:cNvSpPr/>
      </dsp:nvSpPr>
      <dsp:spPr>
        <a:xfrm rot="10800000">
          <a:off x="0" y="3784795"/>
          <a:ext cx="4114800" cy="764031"/>
        </a:xfrm>
        <a:prstGeom prst="upArrowCallout">
          <a:avLst/>
        </a:prstGeom>
        <a:solidFill>
          <a:schemeClr val="accent6"/>
        </a:solidFill>
        <a:ln>
          <a:noFill/>
        </a:ln>
        <a:effectLst>
          <a:outerShdw blurRad="50800" dist="38100" dir="2700000" algn="tl" rotWithShape="0">
            <a:scrgbClr r="0" g="0" b="0">
              <a:alpha val="43000"/>
            </a:sc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18 VAG Rounded Bold   07390"/>
              <a:cs typeface="18 vag rounded bold"/>
            </a:rPr>
            <a:t>Linker</a:t>
          </a:r>
          <a:endParaRPr lang="en-US" sz="1700" kern="1200" dirty="0">
            <a:latin typeface="18 VAG Rounded Bold   07390"/>
            <a:cs typeface="18 vag rounded bold"/>
          </a:endParaRPr>
        </a:p>
      </dsp:txBody>
      <dsp:txXfrm rot="10800000">
        <a:off x="0" y="3784795"/>
        <a:ext cx="4114800" cy="764031"/>
      </dsp:txXfrm>
    </dsp:sp>
    <dsp:sp modelId="{9BE3E724-A622-1F42-8344-499FE3CB1213}">
      <dsp:nvSpPr>
        <dsp:cNvPr id="0" name=""/>
        <dsp:cNvSpPr/>
      </dsp:nvSpPr>
      <dsp:spPr>
        <a:xfrm rot="10800000">
          <a:off x="0" y="3028215"/>
          <a:ext cx="4114800" cy="764031"/>
        </a:xfrm>
        <a:prstGeom prst="upArrowCallout">
          <a:avLst/>
        </a:prstGeom>
        <a:solidFill>
          <a:schemeClr val="bg2"/>
        </a:solidFill>
        <a:ln>
          <a:noFill/>
        </a:ln>
        <a:effectLst>
          <a:outerShdw blurRad="50800" dist="38100" dir="2700000" algn="tl" rotWithShape="0">
            <a:scrgbClr r="0" g="0" b="0">
              <a:alpha val="43000"/>
            </a:sc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18 VAG Rounded Bold   07390"/>
              <a:cs typeface="18 vag rounded bold"/>
            </a:rPr>
            <a:t>Object (mach </a:t>
          </a:r>
          <a:r>
            <a:rPr lang="en-US" sz="1700" kern="1200" dirty="0" err="1" smtClean="0">
              <a:latin typeface="18 VAG Rounded Bold   07390"/>
              <a:cs typeface="18 vag rounded bold"/>
            </a:rPr>
            <a:t>lang</a:t>
          </a:r>
          <a:r>
            <a:rPr lang="en-US" sz="1700" kern="1200" dirty="0" smtClean="0">
              <a:latin typeface="18 VAG Rounded Bold   07390"/>
              <a:cs typeface="18 vag rounded bold"/>
            </a:rPr>
            <a:t> module): </a:t>
          </a:r>
          <a:r>
            <a:rPr lang="en-US" sz="1700" b="1" kern="1200" dirty="0" err="1" smtClean="0">
              <a:latin typeface="Courier New"/>
              <a:cs typeface="Courier New"/>
            </a:rPr>
            <a:t>foo.o</a:t>
          </a:r>
          <a:endParaRPr lang="en-US" sz="1700" b="1" kern="1200" dirty="0">
            <a:latin typeface="Courier New"/>
            <a:cs typeface="Courier New"/>
          </a:endParaRPr>
        </a:p>
      </dsp:txBody>
      <dsp:txXfrm rot="10800000">
        <a:off x="0" y="3028215"/>
        <a:ext cx="4114800" cy="764031"/>
      </dsp:txXfrm>
    </dsp:sp>
    <dsp:sp modelId="{6CF617F3-BDBA-D747-8539-E57CDB546D4C}">
      <dsp:nvSpPr>
        <dsp:cNvPr id="0" name=""/>
        <dsp:cNvSpPr/>
      </dsp:nvSpPr>
      <dsp:spPr>
        <a:xfrm rot="10800000">
          <a:off x="0" y="2271634"/>
          <a:ext cx="4114800" cy="764031"/>
        </a:xfrm>
        <a:prstGeom prst="upArrowCallout">
          <a:avLst/>
        </a:prstGeom>
        <a:solidFill>
          <a:schemeClr val="accent1"/>
        </a:solidFill>
        <a:ln>
          <a:noFill/>
        </a:ln>
        <a:effectLst>
          <a:outerShdw blurRad="50800" dist="38100" dir="2700000" algn="tl" rotWithShape="0">
            <a:scrgbClr r="0" g="0" b="0">
              <a:alpha val="43000"/>
            </a:sc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18 VAG Rounded Bold   07390"/>
              <a:cs typeface="18 vag rounded bold"/>
            </a:rPr>
            <a:t>Assembler</a:t>
          </a:r>
          <a:endParaRPr lang="en-US" sz="1700" kern="1200" dirty="0">
            <a:latin typeface="18 VAG Rounded Bold   07390"/>
            <a:cs typeface="18 vag rounded bold"/>
          </a:endParaRPr>
        </a:p>
      </dsp:txBody>
      <dsp:txXfrm rot="10800000">
        <a:off x="0" y="2271634"/>
        <a:ext cx="4114800" cy="764031"/>
      </dsp:txXfrm>
    </dsp:sp>
    <dsp:sp modelId="{8861396F-4F80-1949-97A7-CA9286FE350B}">
      <dsp:nvSpPr>
        <dsp:cNvPr id="0" name=""/>
        <dsp:cNvSpPr/>
      </dsp:nvSpPr>
      <dsp:spPr>
        <a:xfrm rot="10800000">
          <a:off x="0" y="1515054"/>
          <a:ext cx="4114800" cy="764031"/>
        </a:xfrm>
        <a:prstGeom prst="upArrowCallout">
          <a:avLst/>
        </a:prstGeom>
        <a:solidFill>
          <a:schemeClr val="bg2"/>
        </a:solidFill>
        <a:ln>
          <a:noFill/>
        </a:ln>
        <a:effectLst>
          <a:outerShdw blurRad="50800" dist="38100" dir="2700000" algn="tl" rotWithShape="0">
            <a:scrgbClr r="0" g="0" b="0">
              <a:alpha val="43000"/>
            </a:sc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18 VAG Rounded Bold   07390"/>
              <a:cs typeface="18 vag rounded bold"/>
            </a:rPr>
            <a:t>Assembly program: </a:t>
          </a:r>
          <a:r>
            <a:rPr lang="en-US" sz="1700" b="1" kern="1200" dirty="0" err="1" smtClean="0">
              <a:latin typeface="Courier New"/>
              <a:cs typeface="Courier New"/>
            </a:rPr>
            <a:t>foo.s</a:t>
          </a:r>
          <a:endParaRPr lang="en-US" sz="1700" b="1" kern="1200" dirty="0">
            <a:latin typeface="Courier New"/>
            <a:cs typeface="Courier New"/>
          </a:endParaRPr>
        </a:p>
      </dsp:txBody>
      <dsp:txXfrm rot="10800000">
        <a:off x="0" y="1515054"/>
        <a:ext cx="4114800" cy="764031"/>
      </dsp:txXfrm>
    </dsp:sp>
    <dsp:sp modelId="{8E8E96C2-4F36-1749-BDB3-46131329B4B5}">
      <dsp:nvSpPr>
        <dsp:cNvPr id="0" name=""/>
        <dsp:cNvSpPr/>
      </dsp:nvSpPr>
      <dsp:spPr>
        <a:xfrm rot="10800000">
          <a:off x="0" y="758474"/>
          <a:ext cx="4114800" cy="76403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scrgbClr r="0" g="0" b="0">
              <a:alpha val="43000"/>
            </a:sc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18 VAG Rounded Bold   07390"/>
              <a:cs typeface="18 vag rounded bold"/>
            </a:rPr>
            <a:t>Compiler</a:t>
          </a:r>
          <a:endParaRPr lang="en-US" sz="1700" kern="1200" dirty="0">
            <a:latin typeface="18 VAG Rounded Bold   07390"/>
            <a:cs typeface="18 vag rounded bold"/>
          </a:endParaRPr>
        </a:p>
      </dsp:txBody>
      <dsp:txXfrm rot="10800000">
        <a:off x="0" y="758474"/>
        <a:ext cx="4114800" cy="764031"/>
      </dsp:txXfrm>
    </dsp:sp>
    <dsp:sp modelId="{0F6727B6-DD01-E94D-A473-7A95C2277833}">
      <dsp:nvSpPr>
        <dsp:cNvPr id="0" name=""/>
        <dsp:cNvSpPr/>
      </dsp:nvSpPr>
      <dsp:spPr>
        <a:xfrm rot="10800000">
          <a:off x="0" y="1894"/>
          <a:ext cx="4114800" cy="764031"/>
        </a:xfrm>
        <a:prstGeom prst="upArrowCallout">
          <a:avLst/>
        </a:prstGeom>
        <a:solidFill>
          <a:schemeClr val="bg2"/>
        </a:solidFill>
        <a:ln>
          <a:noFill/>
        </a:ln>
        <a:effectLst>
          <a:outerShdw blurRad="50800" dist="38100" dir="2700000" algn="tl" rotWithShape="0">
            <a:scrgbClr r="0" g="0" b="0">
              <a:alpha val="43000"/>
            </a:sc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latin typeface="18 VAG Rounded Bold   07390"/>
              <a:cs typeface="07390"/>
            </a:rPr>
            <a:t>C program: </a:t>
          </a:r>
          <a:r>
            <a:rPr lang="en-US" sz="1700" b="1" kern="1200" dirty="0" err="1" smtClean="0">
              <a:latin typeface="Courier New"/>
              <a:cs typeface="Courier New"/>
            </a:rPr>
            <a:t>foo.c</a:t>
          </a:r>
          <a:endParaRPr lang="en-US" sz="1700" b="1" kern="1200" dirty="0">
            <a:latin typeface="Courier New"/>
            <a:cs typeface="Courier New"/>
          </a:endParaRPr>
        </a:p>
      </dsp:txBody>
      <dsp:txXfrm rot="10800000">
        <a:off x="0" y="1894"/>
        <a:ext cx="4114800" cy="76403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69AF61-9493-3B46-82D0-8B07D495B049}">
      <dsp:nvSpPr>
        <dsp:cNvPr id="0" name=""/>
        <dsp:cNvSpPr/>
      </dsp:nvSpPr>
      <dsp:spPr>
        <a:xfrm>
          <a:off x="0" y="0"/>
          <a:ext cx="1524000" cy="609600"/>
        </a:xfrm>
        <a:prstGeom prst="leftArrowCallout">
          <a:avLst/>
        </a:prstGeom>
        <a:solidFill>
          <a:schemeClr val="bg2"/>
        </a:solidFill>
        <a:ln>
          <a:noFill/>
        </a:ln>
        <a:effectLst/>
        <a:scene3d>
          <a:camera prst="perspectiveFront" fov="5700000" zoom="92000">
            <a:rot lat="19536425" lon="20871123" rev="41595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err="1" smtClean="0">
              <a:latin typeface="Courier New"/>
              <a:cs typeface="Courier New"/>
            </a:rPr>
            <a:t>lib.o</a:t>
          </a:r>
          <a:endParaRPr lang="en-US" sz="1900" b="1" kern="1200" dirty="0">
            <a:latin typeface="Courier New"/>
            <a:cs typeface="Courier New"/>
          </a:endParaRPr>
        </a:p>
      </dsp:txBody>
      <dsp:txXfrm>
        <a:off x="0" y="0"/>
        <a:ext cx="1524000" cy="60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We want this to be in font 11 and justify.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8330" y="4421306"/>
            <a:ext cx="6054231" cy="4188855"/>
          </a:xfrm>
          <a:noFill/>
          <a:ln w="9525"/>
        </p:spPr>
        <p:txBody>
          <a:bodyPr lIns="92319" tIns="45350" rIns="92319" bIns="45350"/>
          <a:lstStyle/>
          <a:p>
            <a:r>
              <a:rPr lang="en-US" smtClean="0"/>
              <a:t>Greet class</a:t>
            </a:r>
          </a:p>
        </p:txBody>
      </p:sp>
      <p:sp>
        <p:nvSpPr>
          <p:cNvPr id="16387" name="Rectangle 3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0150" y="598488"/>
            <a:ext cx="4635500" cy="3476625"/>
          </a:xfr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6" tIns="45903" rIns="91806" bIns="45903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8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7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4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8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194198" y="598738"/>
            <a:ext cx="4649072" cy="3477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815" tIns="45907" rIns="91815" bIns="4590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28449" y="4425246"/>
            <a:ext cx="6052414" cy="419753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8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4421188"/>
            <a:ext cx="6053138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15" tIns="46656" rIns="93315" bIns="4665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94198" y="598738"/>
            <a:ext cx="4649072" cy="3477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815" tIns="45907" rIns="91815" bIns="4590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28449" y="4425246"/>
            <a:ext cx="6052414" cy="419753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94198" y="598738"/>
            <a:ext cx="4649072" cy="3477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815" tIns="45907" rIns="91815" bIns="4590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28449" y="4425246"/>
            <a:ext cx="6052414" cy="419753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194198" y="598738"/>
            <a:ext cx="4649072" cy="3477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815" tIns="45907" rIns="91815" bIns="4590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28449" y="4425246"/>
            <a:ext cx="6052414" cy="419753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194198" y="598738"/>
            <a:ext cx="4649072" cy="3477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815" tIns="45907" rIns="91815" bIns="4590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28449" y="4425246"/>
            <a:ext cx="6052414" cy="419753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94198" y="598738"/>
            <a:ext cx="4649072" cy="3477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815" tIns="45907" rIns="91815" bIns="4590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28449" y="4425246"/>
            <a:ext cx="6052414" cy="419753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194198" y="598738"/>
            <a:ext cx="4649072" cy="3477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815" tIns="45907" rIns="91815" bIns="4590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28449" y="4425246"/>
            <a:ext cx="6052414" cy="419753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94198" y="598738"/>
            <a:ext cx="4649072" cy="3477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815" tIns="45907" rIns="91815" bIns="4590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28449" y="4425246"/>
            <a:ext cx="6052414" cy="419753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194198" y="598738"/>
            <a:ext cx="4649072" cy="34777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1815" tIns="45907" rIns="91815" bIns="4590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528449" y="4425246"/>
            <a:ext cx="6052414" cy="419753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2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6389688"/>
            <a:ext cx="5532437" cy="252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1" tIns="44136" rIns="88271" bIns="44136">
            <a:prstTxWarp prst="textNoShape">
              <a:avLst/>
            </a:prstTxWarp>
          </a:bodyPr>
          <a:lstStyle/>
          <a:p>
            <a:pPr marL="228600" indent="-228600"/>
            <a:r>
              <a:rPr lang="en-US" dirty="0"/>
              <a:t>Answer: [correct=5, </a:t>
            </a:r>
            <a:r>
              <a:rPr lang="en-US" dirty="0" smtClean="0"/>
              <a:t>TFT]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2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6389688"/>
            <a:ext cx="5532437" cy="252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1" tIns="44136" rIns="88271" bIns="44136">
            <a:prstTxWarp prst="textNoShape">
              <a:avLst/>
            </a:prstTxWarp>
          </a:bodyPr>
          <a:lstStyle/>
          <a:p>
            <a:pPr marL="228600" indent="-228600"/>
            <a:r>
              <a:rPr lang="en-US" dirty="0"/>
              <a:t>Answer: [correct=5, </a:t>
            </a:r>
            <a:r>
              <a:rPr lang="en-US" dirty="0" smtClean="0"/>
              <a:t>TFT]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92342" tIns="45361" rIns="92342" bIns="4536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6163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1738" y="711200"/>
            <a:ext cx="4621212" cy="3465513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4913" y="712788"/>
            <a:ext cx="4618037" cy="3463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8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19600"/>
            <a:ext cx="6051550" cy="4189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091" tIns="46545" rIns="93091" bIns="46545">
            <a:prstTxWarp prst="textNoShape">
              <a:avLst/>
            </a:prstTxWarp>
          </a:bodyPr>
          <a:lstStyle/>
          <a:p>
            <a:r>
              <a:rPr lang="en-US"/>
              <a:t>For lecture</a:t>
            </a:r>
          </a:p>
          <a:p>
            <a:endParaRPr lang="en-US"/>
          </a:p>
          <a:p>
            <a:r>
              <a:rPr lang="en-US"/>
              <a:t>Computer only understands zeros and ones – instructions of 0’s and 1’s</a:t>
            </a:r>
          </a:p>
          <a:p>
            <a:endParaRPr lang="en-US"/>
          </a:p>
          <a:p>
            <a:r>
              <a:rPr lang="en-US"/>
              <a:t>Early programmers found representing machine instructions in a symbolic notation – assembly language</a:t>
            </a:r>
          </a:p>
          <a:p>
            <a:r>
              <a:rPr lang="en-US"/>
              <a:t>And developed programs that translate from assembler to machine code</a:t>
            </a:r>
          </a:p>
          <a:p>
            <a:endParaRPr lang="en-US"/>
          </a:p>
          <a:p>
            <a:r>
              <a:rPr lang="en-US"/>
              <a:t>Eventually, programmers found working even in assembler too tedious so migrated to higher-level languages and developed compilers that would translate from the higher-level languages to assembler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0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2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0150" y="598488"/>
            <a:ext cx="4635500" cy="3476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1188"/>
            <a:ext cx="6051550" cy="4189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3321" tIns="46660" rIns="93321" bIns="4666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152400"/>
            <a:ext cx="1962150" cy="312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734050" cy="312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6113" cy="896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7847013" cy="1738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033713"/>
            <a:ext cx="7847013" cy="1738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533400"/>
            <a:ext cx="9144000" cy="381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600" b="0" i="0" u="none" strike="noStrike" cap="none" normalizeH="0" baseline="0">
              <a:ln>
                <a:noFill/>
              </a:ln>
              <a:solidFill>
                <a:schemeClr val="accent1"/>
              </a:solidFill>
              <a:effectLst/>
              <a:latin typeface="Helvetica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52400"/>
            <a:ext cx="5727700" cy="474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848600" cy="2138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914400" y="6654800"/>
            <a:ext cx="4953000" cy="20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chemeClr val="tx1"/>
                </a:solidFill>
              </a:rPr>
              <a:t>CS61C </a:t>
            </a:r>
            <a:r>
              <a:rPr lang="en-US" sz="1000" b="1" dirty="0" smtClean="0">
                <a:solidFill>
                  <a:schemeClr val="accent2"/>
                </a:solidFill>
              </a:rPr>
              <a:t>L14 </a:t>
            </a:r>
            <a:r>
              <a:rPr lang="en-US" sz="1000" b="1" dirty="0">
                <a:solidFill>
                  <a:schemeClr val="accent2"/>
                </a:solidFill>
              </a:rPr>
              <a:t>Synchronous Digital </a:t>
            </a:r>
            <a:r>
              <a:rPr lang="en-US" sz="1000" b="1" dirty="0" smtClean="0">
                <a:solidFill>
                  <a:schemeClr val="accent2"/>
                </a:solidFill>
              </a:rPr>
              <a:t>Systems &amp; State Elements I </a:t>
            </a:r>
            <a:r>
              <a:rPr lang="en-US" sz="1000" b="1" dirty="0">
                <a:solidFill>
                  <a:schemeClr val="tx1"/>
                </a:solidFill>
              </a:rPr>
              <a:t>(</a:t>
            </a:r>
            <a:fld id="{CDF1598C-2338-5947-AEB4-A37BD5EB8AEC}" type="slidenum">
              <a:rPr lang="en-US" sz="1000" b="1">
                <a:solidFill>
                  <a:schemeClr val="tx1"/>
                </a:solidFill>
              </a:rPr>
              <a:pPr/>
              <a:t>‹#›</a:t>
            </a:fld>
            <a:r>
              <a:rPr lang="en-US" sz="10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7263517" y="6651625"/>
            <a:ext cx="1897955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/>
            <a:r>
              <a:rPr lang="en-US" sz="1000" b="1" dirty="0" smtClean="0">
                <a:solidFill>
                  <a:schemeClr val="tx1"/>
                </a:solidFill>
              </a:rPr>
              <a:t>Pearce, Summer 2010 </a:t>
            </a:r>
            <a:r>
              <a:rPr lang="en-US" sz="1000" b="1" dirty="0">
                <a:solidFill>
                  <a:schemeClr val="tx1"/>
                </a:solidFill>
              </a:rPr>
              <a:t>© UCB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85800" y="685800"/>
            <a:ext cx="7943850" cy="0"/>
          </a:xfrm>
          <a:prstGeom prst="line">
            <a:avLst/>
          </a:prstGeom>
          <a:noFill/>
          <a:ln w="57150" cmpd="thickThin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63500" y="6169025"/>
            <a:ext cx="850900" cy="66516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charset="0"/>
        </a:defRPr>
      </a:lvl2pPr>
      <a:lvl3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charset="0"/>
        </a:defRPr>
      </a:lvl3pPr>
      <a:lvl4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charset="0"/>
        </a:defRPr>
      </a:lvl4pPr>
      <a:lvl5pPr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charset="0"/>
        </a:defRPr>
      </a:lvl5pPr>
      <a:lvl6pPr marL="4572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charset="0"/>
        </a:defRPr>
      </a:lvl6pPr>
      <a:lvl7pPr marL="9144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charset="0"/>
        </a:defRPr>
      </a:lvl7pPr>
      <a:lvl8pPr marL="13716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charset="0"/>
        </a:defRPr>
      </a:lvl8pPr>
      <a:lvl9pPr marL="1828800" algn="l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charset="0"/>
        </a:defRPr>
      </a:lvl9pPr>
    </p:titleStyle>
    <p:bodyStyle>
      <a:lvl1pPr marL="203200" indent="-203200" algn="l" rtl="0" eaLnBrk="0" fontAlgn="base" hangingPunct="0">
        <a:lnSpc>
          <a:spcPct val="75000"/>
        </a:lnSpc>
        <a:spcBef>
          <a:spcPct val="65000"/>
        </a:spcBef>
        <a:spcAft>
          <a:spcPct val="0"/>
        </a:spcAft>
        <a:buSzPct val="100000"/>
        <a:buFont typeface="Times" charset="0"/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90500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SzPct val="100000"/>
        <a:buChar char="•"/>
        <a:defRPr sz="2800" b="1">
          <a:solidFill>
            <a:srgbClr val="0D407F"/>
          </a:solidFill>
          <a:latin typeface="+mn-lt"/>
          <a:ea typeface="ＭＳ Ｐゴシック" charset="-128"/>
        </a:defRPr>
      </a:lvl2pPr>
      <a:lvl3pPr marL="1257300" indent="-342900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SzPct val="100000"/>
        <a:buFont typeface="Wingdings" charset="2"/>
        <a:buChar char="§"/>
        <a:defRPr sz="2400" b="1">
          <a:solidFill>
            <a:srgbClr val="810A52"/>
          </a:solidFill>
          <a:latin typeface="+mn-lt"/>
          <a:ea typeface="ＭＳ Ｐゴシック" charset="-128"/>
        </a:defRPr>
      </a:lvl3pPr>
      <a:lvl4pPr marL="17145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1717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6289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5433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4000500" indent="-3429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7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df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18762"/>
            <a:ext cx="9144000" cy="2724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bg2"/>
                </a:solidFill>
                <a:latin typeface="Courier New" charset="0"/>
              </a:rPr>
              <a:t>inst.eecs.berkeley.edu/~cs61c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3200" b="1" dirty="0">
                <a:solidFill>
                  <a:schemeClr val="accent2"/>
                </a:solidFill>
              </a:rPr>
              <a:t/>
            </a:r>
            <a:br>
              <a:rPr lang="en-US" sz="3200" b="1" dirty="0">
                <a:solidFill>
                  <a:schemeClr val="accent2"/>
                </a:solidFill>
              </a:rPr>
            </a:br>
            <a:r>
              <a:rPr lang="en-US" sz="3000" b="1" dirty="0">
                <a:solidFill>
                  <a:schemeClr val="accent2"/>
                </a:solidFill>
              </a:rPr>
              <a:t>CS61C : Machine </a:t>
            </a:r>
            <a:r>
              <a:rPr lang="en-US" sz="3000" b="1" dirty="0" smtClean="0">
                <a:solidFill>
                  <a:schemeClr val="accent2"/>
                </a:solidFill>
              </a:rPr>
              <a:t>Structures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accent2"/>
                </a:solidFill>
              </a:rPr>
              <a:t>Lecture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</a:rPr>
              <a:t>14</a:t>
            </a:r>
            <a:r>
              <a:rPr lang="en-US" sz="2800" b="1" dirty="0" smtClean="0">
                <a:solidFill>
                  <a:schemeClr val="accent2"/>
                </a:solidFill>
              </a:rPr>
              <a:t/>
            </a:r>
            <a:br>
              <a:rPr lang="en-US" sz="2800" b="1" dirty="0" smtClean="0">
                <a:solidFill>
                  <a:schemeClr val="accent2"/>
                </a:solidFill>
              </a:rPr>
            </a:br>
            <a:r>
              <a:rPr lang="en-US" sz="2800" b="1" dirty="0">
                <a:solidFill>
                  <a:schemeClr val="accent2"/>
                </a:solidFill>
              </a:rPr>
              <a:t>Introduction to Synchronous Digital </a:t>
            </a:r>
            <a:r>
              <a:rPr lang="en-US" sz="2800" b="1" dirty="0" smtClean="0">
                <a:solidFill>
                  <a:schemeClr val="accent2"/>
                </a:solidFill>
              </a:rPr>
              <a:t>Systems &amp; </a:t>
            </a:r>
            <a:r>
              <a:rPr lang="en-US" sz="2800" b="1" dirty="0" smtClean="0">
                <a:solidFill>
                  <a:schemeClr val="accent2"/>
                </a:solidFill>
              </a:rPr>
              <a:t>State Elements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sz="3200" b="1" dirty="0">
                <a:solidFill>
                  <a:schemeClr val="accent2"/>
                </a:solidFill>
              </a:rPr>
              <a:t/>
            </a:r>
            <a:br>
              <a:rPr lang="en-US" sz="3200" b="1" dirty="0">
                <a:solidFill>
                  <a:schemeClr val="accent2"/>
                </a:solidFill>
              </a:rPr>
            </a:br>
            <a:r>
              <a:rPr lang="en-US" sz="3200" b="1" dirty="0">
                <a:solidFill>
                  <a:schemeClr val="accent2"/>
                </a:solidFill>
              </a:rPr>
              <a:t/>
            </a:r>
            <a:br>
              <a:rPr lang="en-US" sz="3200" b="1" dirty="0">
                <a:solidFill>
                  <a:schemeClr val="accent2"/>
                </a:solidFill>
              </a:rPr>
            </a:br>
            <a:r>
              <a:rPr lang="en-US" sz="3200" b="1" dirty="0">
                <a:solidFill>
                  <a:schemeClr val="accent2"/>
                </a:solidFill>
              </a:rPr>
              <a:t> </a:t>
            </a:r>
            <a:r>
              <a:rPr lang="en-US" sz="3200" b="1" dirty="0">
                <a:solidFill>
                  <a:schemeClr val="tx1"/>
                </a:solidFill>
              </a:rPr>
              <a:t>2010-</a:t>
            </a:r>
            <a:r>
              <a:rPr lang="en-US" sz="3200" b="1" dirty="0" smtClean="0">
                <a:solidFill>
                  <a:schemeClr val="tx1"/>
                </a:solidFill>
              </a:rPr>
              <a:t>07-14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5365" name="Rectangle 25"/>
          <p:cNvSpPr>
            <a:spLocks noChangeArrowheads="1"/>
          </p:cNvSpPr>
          <p:nvPr/>
        </p:nvSpPr>
        <p:spPr bwMode="auto">
          <a:xfrm>
            <a:off x="2659062" y="3925489"/>
            <a:ext cx="3360738" cy="875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800" b="1" dirty="0" smtClean="0">
                <a:solidFill>
                  <a:schemeClr val="tx2"/>
                </a:solidFill>
              </a:rPr>
              <a:t> Springs instead </a:t>
            </a:r>
          </a:p>
          <a:p>
            <a:pPr algn="r">
              <a:lnSpc>
                <a:spcPct val="90000"/>
              </a:lnSpc>
            </a:pPr>
            <a:r>
              <a:rPr lang="en-US" sz="2800" b="1" dirty="0" smtClean="0">
                <a:solidFill>
                  <a:schemeClr val="tx2"/>
                </a:solidFill>
              </a:rPr>
              <a:t>of </a:t>
            </a:r>
            <a:r>
              <a:rPr lang="en-US" sz="2800" b="1" dirty="0" err="1" smtClean="0">
                <a:solidFill>
                  <a:schemeClr val="tx2"/>
                </a:solidFill>
              </a:rPr>
              <a:t>solder?</a:t>
            </a:r>
            <a:r>
              <a:rPr lang="en-US" sz="2800" b="1" dirty="0" err="1" smtClean="0">
                <a:solidFill>
                  <a:schemeClr val="tx2"/>
                </a:solidFill>
                <a:latin typeface="Symbol" charset="2"/>
              </a:rPr>
              <a:t>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366" name="Rectangle 26"/>
          <p:cNvSpPr>
            <a:spLocks noChangeArrowheads="1"/>
          </p:cNvSpPr>
          <p:nvPr/>
        </p:nvSpPr>
        <p:spPr bwMode="auto">
          <a:xfrm>
            <a:off x="2035246" y="6245423"/>
            <a:ext cx="535615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rgbClr val="800080"/>
                </a:solidFill>
                <a:latin typeface="Courier New" charset="0"/>
              </a:rPr>
              <a:t>http://www.technologyreview.com/computing/25792/</a:t>
            </a:r>
            <a:endParaRPr lang="en-US" sz="1400" b="1" dirty="0">
              <a:solidFill>
                <a:srgbClr val="800080"/>
              </a:solidFill>
              <a:latin typeface="Courier New" charset="0"/>
            </a:endParaRPr>
          </a:p>
        </p:txBody>
      </p: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206375" y="1873250"/>
            <a:ext cx="8632825" cy="2881313"/>
            <a:chOff x="206244" y="1872640"/>
            <a:chExt cx="8632956" cy="2882091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762000" y="2986274"/>
              <a:ext cx="8077200" cy="464230"/>
            </a:xfrm>
            <a:prstGeom prst="rect">
              <a:avLst/>
            </a:prstGeom>
            <a:solidFill>
              <a:srgbClr val="000550"/>
            </a:solidFill>
            <a:ln w="12700">
              <a:noFill/>
              <a:miter lim="800000"/>
              <a:headEnd/>
              <a:tailEnd/>
            </a:ln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marL="203200" indent="-203200" algn="l">
                <a:lnSpc>
                  <a:spcPct val="95000"/>
                </a:lnSpc>
                <a:spcBef>
                  <a:spcPct val="65000"/>
                </a:spcBef>
                <a:buSzPct val="100000"/>
                <a:buFont typeface="Times" charset="0"/>
                <a:buNone/>
                <a:tabLst>
                  <a:tab pos="1660525" algn="l"/>
                </a:tabLst>
              </a:pPr>
              <a:r>
                <a:rPr lang="en-US" sz="2800" b="1">
                  <a:solidFill>
                    <a:schemeClr val="bg1"/>
                  </a:solidFill>
                </a:rPr>
                <a:t>		Instructor Paul Pearce</a:t>
              </a:r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206244" y="1872640"/>
              <a:ext cx="2155955" cy="2882091"/>
            </a:xfrm>
            <a:custGeom>
              <a:avLst/>
              <a:gdLst>
                <a:gd name="T0" fmla="*/ 0 w 2155955"/>
                <a:gd name="T1" fmla="*/ 0 h 2882091"/>
                <a:gd name="T2" fmla="*/ 2155955 w 2155955"/>
                <a:gd name="T3" fmla="*/ 0 h 2882091"/>
                <a:gd name="T4" fmla="*/ 2155955 w 2155955"/>
                <a:gd name="T5" fmla="*/ 2882091 h 2882091"/>
                <a:gd name="T6" fmla="*/ 0 w 2155955"/>
                <a:gd name="T7" fmla="*/ 2882091 h 2882091"/>
                <a:gd name="T8" fmla="*/ 0 w 2155955"/>
                <a:gd name="T9" fmla="*/ 0 h 28820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55955"/>
                <a:gd name="T16" fmla="*/ 0 h 2882091"/>
                <a:gd name="T17" fmla="*/ 2155955 w 2155955"/>
                <a:gd name="T18" fmla="*/ 2882091 h 28820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55955" h="2882091">
                  <a:moveTo>
                    <a:pt x="0" y="0"/>
                  </a:moveTo>
                  <a:lnTo>
                    <a:pt x="2155955" y="0"/>
                  </a:lnTo>
                  <a:lnTo>
                    <a:pt x="2155955" y="2882091"/>
                  </a:lnTo>
                  <a:lnTo>
                    <a:pt x="0" y="288209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550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5" name="Picture 11" descr="PaulPearceFull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" y="1916272"/>
              <a:ext cx="2113983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86200"/>
            <a:ext cx="2794000" cy="2235200"/>
          </a:xfrm>
          <a:prstGeom prst="rect">
            <a:avLst/>
          </a:prstGeom>
        </p:spPr>
      </p:pic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0" y="4751178"/>
            <a:ext cx="6096000" cy="14824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Researchers in Palo Alto have devised a new way to integrate computer chips using springs and glue instead of solder. This technique leads to reversible integration, which reduces waste associated with a single broken component.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3132138" cy="474663"/>
          </a:xfrm>
        </p:spPr>
        <p:txBody>
          <a:bodyPr/>
          <a:lstStyle/>
          <a:p>
            <a:r>
              <a:rPr lang="en-US"/>
              <a:t>Transistors 101</a:t>
            </a:r>
          </a:p>
        </p:txBody>
      </p:sp>
      <p:pic>
        <p:nvPicPr>
          <p:cNvPr id="24053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14252" t="16612" r="77435" b="57483"/>
          <a:stretch>
            <a:fillRect/>
          </a:stretch>
        </p:blipFill>
        <p:spPr>
          <a:xfrm>
            <a:off x="7543800" y="990600"/>
            <a:ext cx="1190625" cy="2590800"/>
          </a:xfrm>
          <a:ln/>
        </p:spPr>
      </p:pic>
      <p:sp>
        <p:nvSpPr>
          <p:cNvPr id="2405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863600"/>
            <a:ext cx="6400800" cy="5080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sz="2800" dirty="0"/>
              <a:t>MOSFET</a:t>
            </a:r>
          </a:p>
          <a:p>
            <a:pPr lvl="1"/>
            <a:r>
              <a:rPr lang="en-US" sz="2400" dirty="0">
                <a:latin typeface="Arial" charset="0"/>
              </a:rPr>
              <a:t>Metal-Oxide-Semiconductor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Field-Effect Transistor</a:t>
            </a:r>
          </a:p>
          <a:p>
            <a:pPr lvl="1"/>
            <a:r>
              <a:rPr lang="en-US" sz="2400" dirty="0">
                <a:latin typeface="Arial" charset="0"/>
              </a:rPr>
              <a:t>Come in two types:</a:t>
            </a:r>
          </a:p>
          <a:p>
            <a:pPr lvl="2"/>
            <a:r>
              <a:rPr lang="en-US" sz="2000" dirty="0" err="1">
                <a:latin typeface="Arial" charset="0"/>
              </a:rPr>
              <a:t>n</a:t>
            </a:r>
            <a:r>
              <a:rPr lang="en-US" sz="2000" dirty="0">
                <a:latin typeface="Arial" charset="0"/>
              </a:rPr>
              <a:t>-type NMOSFET</a:t>
            </a:r>
          </a:p>
          <a:p>
            <a:pPr lvl="2">
              <a:lnSpc>
                <a:spcPct val="45000"/>
              </a:lnSpc>
            </a:pPr>
            <a:r>
              <a:rPr lang="en-US" sz="2000" dirty="0" err="1">
                <a:latin typeface="Arial" charset="0"/>
              </a:rPr>
              <a:t>p</a:t>
            </a:r>
            <a:r>
              <a:rPr lang="en-US" sz="2000" dirty="0">
                <a:latin typeface="Arial" charset="0"/>
              </a:rPr>
              <a:t>-type PMOSFET</a:t>
            </a:r>
          </a:p>
          <a:p>
            <a:pPr>
              <a:lnSpc>
                <a:spcPct val="85000"/>
              </a:lnSpc>
            </a:pPr>
            <a:r>
              <a:rPr lang="en-US" sz="2800" dirty="0"/>
              <a:t>For </a:t>
            </a:r>
            <a:r>
              <a:rPr lang="en-US" sz="2800" dirty="0" err="1">
                <a:solidFill>
                  <a:schemeClr val="accent2"/>
                </a:solidFill>
              </a:rPr>
              <a:t>n</a:t>
            </a:r>
            <a:r>
              <a:rPr lang="en-US" sz="2800" dirty="0">
                <a:solidFill>
                  <a:schemeClr val="accent2"/>
                </a:solidFill>
              </a:rPr>
              <a:t>-type</a:t>
            </a:r>
            <a:r>
              <a:rPr lang="en-US" sz="2800" dirty="0"/>
              <a:t> (</a:t>
            </a:r>
            <a:r>
              <a:rPr lang="en-US" sz="2800" dirty="0" err="1">
                <a:solidFill>
                  <a:schemeClr val="accent1"/>
                </a:solidFill>
              </a:rPr>
              <a:t>p</a:t>
            </a:r>
            <a:r>
              <a:rPr lang="en-US" sz="2800" dirty="0">
                <a:solidFill>
                  <a:schemeClr val="accent1"/>
                </a:solidFill>
              </a:rPr>
              <a:t>-type</a:t>
            </a:r>
            <a:r>
              <a:rPr lang="en-US" sz="2800" dirty="0"/>
              <a:t> opposite)</a:t>
            </a:r>
          </a:p>
          <a:p>
            <a:pPr lvl="1"/>
            <a:r>
              <a:rPr lang="en-US" sz="2400" dirty="0"/>
              <a:t>If voltage not enough between G &amp; S,</a:t>
            </a:r>
            <a:br>
              <a:rPr lang="en-US" sz="2400" dirty="0"/>
            </a:br>
            <a:r>
              <a:rPr lang="en-US" sz="2400" dirty="0"/>
              <a:t>transistor turns “off” (cut-off)</a:t>
            </a:r>
            <a:br>
              <a:rPr lang="en-US" sz="2400" dirty="0"/>
            </a:br>
            <a:r>
              <a:rPr lang="en-US" sz="2400" dirty="0"/>
              <a:t>and Drain-Source NOT connected</a:t>
            </a:r>
          </a:p>
          <a:p>
            <a:pPr lvl="1"/>
            <a:r>
              <a:rPr lang="en-US" sz="2400" dirty="0"/>
              <a:t>If the G &amp; S voltage is high enough,</a:t>
            </a:r>
            <a:br>
              <a:rPr lang="en-US" sz="2400" dirty="0"/>
            </a:br>
            <a:r>
              <a:rPr lang="en-US" sz="2400" dirty="0"/>
              <a:t>transistor turns “on” (saturation)</a:t>
            </a:r>
            <a:br>
              <a:rPr lang="en-US" sz="2400" dirty="0"/>
            </a:br>
            <a:r>
              <a:rPr lang="en-US" sz="2400" dirty="0"/>
              <a:t>and Drain-Source ARE connected</a:t>
            </a:r>
          </a:p>
        </p:txBody>
      </p:sp>
      <p:sp>
        <p:nvSpPr>
          <p:cNvPr id="2405381" name="Rectangle 5"/>
          <p:cNvSpPr>
            <a:spLocks noChangeArrowheads="1"/>
          </p:cNvSpPr>
          <p:nvPr/>
        </p:nvSpPr>
        <p:spPr bwMode="auto">
          <a:xfrm>
            <a:off x="7696200" y="3200400"/>
            <a:ext cx="12509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rial" charset="0"/>
              </a:rPr>
              <a:t>p-type</a:t>
            </a:r>
          </a:p>
        </p:txBody>
      </p:sp>
      <p:pic>
        <p:nvPicPr>
          <p:cNvPr id="2405382" name="Picture 6" descr="FET_cross_sec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3810000"/>
            <a:ext cx="2052638" cy="1773238"/>
          </a:xfrm>
          <a:prstGeom prst="rect">
            <a:avLst/>
          </a:prstGeom>
          <a:noFill/>
        </p:spPr>
      </p:pic>
      <p:pic>
        <p:nvPicPr>
          <p:cNvPr id="2405383" name="Picture 7"/>
          <p:cNvPicPr>
            <a:picLocks noChangeAspect="1" noChangeArrowheads="1"/>
          </p:cNvPicPr>
          <p:nvPr/>
        </p:nvPicPr>
        <p:blipFill>
          <a:blip r:embed="rId3"/>
          <a:srcRect l="19803" t="46326" r="73083" b="32294"/>
          <a:stretch>
            <a:fillRect/>
          </a:stretch>
        </p:blipFill>
        <p:spPr bwMode="auto">
          <a:xfrm>
            <a:off x="5943600" y="1066800"/>
            <a:ext cx="1562100" cy="2138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405384" name="Rectangle 8"/>
          <p:cNvSpPr>
            <a:spLocks noChangeArrowheads="1"/>
          </p:cNvSpPr>
          <p:nvPr/>
        </p:nvSpPr>
        <p:spPr bwMode="auto">
          <a:xfrm>
            <a:off x="6134100" y="3214688"/>
            <a:ext cx="12509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Arial" charset="0"/>
              </a:rPr>
              <a:t>n-type</a:t>
            </a:r>
          </a:p>
        </p:txBody>
      </p:sp>
      <p:sp>
        <p:nvSpPr>
          <p:cNvPr id="2405385" name="Rectangle 9"/>
          <p:cNvSpPr>
            <a:spLocks noChangeArrowheads="1"/>
          </p:cNvSpPr>
          <p:nvPr/>
        </p:nvSpPr>
        <p:spPr bwMode="auto">
          <a:xfrm>
            <a:off x="7010400" y="762000"/>
            <a:ext cx="4413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Arial" charset="0"/>
              </a:rPr>
              <a:t>D</a:t>
            </a:r>
          </a:p>
        </p:txBody>
      </p:sp>
      <p:sp>
        <p:nvSpPr>
          <p:cNvPr id="2405386" name="Rectangle 10"/>
          <p:cNvSpPr>
            <a:spLocks noChangeArrowheads="1"/>
          </p:cNvSpPr>
          <p:nvPr/>
        </p:nvSpPr>
        <p:spPr bwMode="auto">
          <a:xfrm>
            <a:off x="5486400" y="1828800"/>
            <a:ext cx="4603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Arial" charset="0"/>
              </a:rPr>
              <a:t>G</a:t>
            </a:r>
          </a:p>
        </p:txBody>
      </p:sp>
      <p:sp>
        <p:nvSpPr>
          <p:cNvPr id="2405387" name="Rectangle 11"/>
          <p:cNvSpPr>
            <a:spLocks noChangeArrowheads="1"/>
          </p:cNvSpPr>
          <p:nvPr/>
        </p:nvSpPr>
        <p:spPr bwMode="auto">
          <a:xfrm>
            <a:off x="7086600" y="2819400"/>
            <a:ext cx="42068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Arial" charset="0"/>
              </a:rPr>
              <a:t>S</a:t>
            </a:r>
          </a:p>
        </p:txBody>
      </p:sp>
      <p:sp>
        <p:nvSpPr>
          <p:cNvPr id="2405388" name="Rectangle 12"/>
          <p:cNvSpPr>
            <a:spLocks noChangeArrowheads="1"/>
          </p:cNvSpPr>
          <p:nvPr/>
        </p:nvSpPr>
        <p:spPr bwMode="auto">
          <a:xfrm>
            <a:off x="8702675" y="685800"/>
            <a:ext cx="424165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Arial" charset="0"/>
              </a:rPr>
              <a:t>S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2405389" name="Rectangle 13"/>
          <p:cNvSpPr>
            <a:spLocks noChangeArrowheads="1"/>
          </p:cNvSpPr>
          <p:nvPr/>
        </p:nvSpPr>
        <p:spPr bwMode="auto">
          <a:xfrm>
            <a:off x="7086600" y="1828800"/>
            <a:ext cx="4603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rial" charset="0"/>
              </a:rPr>
              <a:t>G</a:t>
            </a:r>
          </a:p>
        </p:txBody>
      </p:sp>
      <p:sp>
        <p:nvSpPr>
          <p:cNvPr id="2405390" name="Rectangle 14"/>
          <p:cNvSpPr>
            <a:spLocks noChangeArrowheads="1"/>
          </p:cNvSpPr>
          <p:nvPr/>
        </p:nvSpPr>
        <p:spPr bwMode="auto">
          <a:xfrm>
            <a:off x="8723313" y="2743200"/>
            <a:ext cx="44397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latin typeface="Arial" charset="0"/>
              </a:rPr>
              <a:t>D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2405391" name="Rectangle 15"/>
          <p:cNvSpPr>
            <a:spLocks noChangeArrowheads="1"/>
          </p:cNvSpPr>
          <p:nvPr/>
        </p:nvSpPr>
        <p:spPr bwMode="auto">
          <a:xfrm>
            <a:off x="6934200" y="5562600"/>
            <a:ext cx="180498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2"/>
                </a:solidFill>
              </a:rPr>
              <a:t>Side view</a:t>
            </a:r>
          </a:p>
        </p:txBody>
      </p:sp>
      <p:sp>
        <p:nvSpPr>
          <p:cNvPr id="2405392" name="Rectangle 16"/>
          <p:cNvSpPr>
            <a:spLocks noChangeArrowheads="1"/>
          </p:cNvSpPr>
          <p:nvPr/>
        </p:nvSpPr>
        <p:spPr bwMode="auto">
          <a:xfrm>
            <a:off x="914400" y="6172200"/>
            <a:ext cx="54879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rgbClr val="800080"/>
                </a:solidFill>
                <a:latin typeface="Courier New" charset="0"/>
              </a:rPr>
              <a:t>www.wikipedia.org/wiki/Mosfet</a:t>
            </a:r>
            <a:endParaRPr lang="en-US" sz="2400" dirty="0">
              <a:solidFill>
                <a:srgbClr val="800080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099425" cy="474663"/>
          </a:xfrm>
        </p:spPr>
        <p:txBody>
          <a:bodyPr/>
          <a:lstStyle/>
          <a:p>
            <a:r>
              <a:rPr lang="en-US"/>
              <a:t>Transistor Circuit Rep. vs. Block diagram</a:t>
            </a:r>
          </a:p>
        </p:txBody>
      </p:sp>
      <p:pic>
        <p:nvPicPr>
          <p:cNvPr id="24074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7207" r="1802"/>
          <a:stretch>
            <a:fillRect/>
          </a:stretch>
        </p:blipFill>
        <p:spPr>
          <a:xfrm>
            <a:off x="1143000" y="2378075"/>
            <a:ext cx="5334000" cy="2924175"/>
          </a:xfrm>
        </p:spPr>
      </p:pic>
      <p:sp>
        <p:nvSpPr>
          <p:cNvPr id="2407428" name="Rectangle 4"/>
          <p:cNvSpPr>
            <a:spLocks noChangeArrowheads="1"/>
          </p:cNvSpPr>
          <p:nvPr/>
        </p:nvSpPr>
        <p:spPr bwMode="auto">
          <a:xfrm>
            <a:off x="685800" y="725487"/>
            <a:ext cx="7848600" cy="5522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Chips is composed of nothing but transistors and wires.</a:t>
            </a: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Small groups of transistors form useful building blocks.</a:t>
            </a: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endParaRPr lang="en-US" sz="2800" b="1" dirty="0">
              <a:solidFill>
                <a:schemeClr val="tx1"/>
              </a:solidFill>
            </a:endParaRPr>
          </a:p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Block are organized in a hierarchy to build higher-level blocks: ex: adders.</a:t>
            </a:r>
          </a:p>
        </p:txBody>
      </p:sp>
      <p:grpSp>
        <p:nvGrpSpPr>
          <p:cNvPr id="2407429" name="Group 5"/>
          <p:cNvGrpSpPr>
            <a:grpSpLocks/>
          </p:cNvGrpSpPr>
          <p:nvPr/>
        </p:nvGrpSpPr>
        <p:grpSpPr bwMode="auto">
          <a:xfrm>
            <a:off x="6553200" y="2514600"/>
            <a:ext cx="2005013" cy="2505075"/>
            <a:chOff x="2640" y="1696"/>
            <a:chExt cx="1865" cy="2330"/>
          </a:xfrm>
        </p:grpSpPr>
        <p:sp>
          <p:nvSpPr>
            <p:cNvPr id="2407430" name="Line 6"/>
            <p:cNvSpPr>
              <a:spLocks noChangeShapeType="1"/>
            </p:cNvSpPr>
            <p:nvPr/>
          </p:nvSpPr>
          <p:spPr bwMode="auto">
            <a:xfrm>
              <a:off x="2640" y="1696"/>
              <a:ext cx="1849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31" name="Line 7"/>
            <p:cNvSpPr>
              <a:spLocks noChangeShapeType="1"/>
            </p:cNvSpPr>
            <p:nvPr/>
          </p:nvSpPr>
          <p:spPr bwMode="auto">
            <a:xfrm>
              <a:off x="2640" y="1696"/>
              <a:ext cx="1" cy="2312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32" name="Rectangle 8"/>
            <p:cNvSpPr>
              <a:spLocks noChangeArrowheads="1"/>
            </p:cNvSpPr>
            <p:nvPr/>
          </p:nvSpPr>
          <p:spPr bwMode="auto">
            <a:xfrm>
              <a:off x="2739" y="1720"/>
              <a:ext cx="210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a</a:t>
              </a:r>
              <a:endParaRPr lang="en-US" sz="1400"/>
            </a:p>
          </p:txBody>
        </p:sp>
        <p:sp>
          <p:nvSpPr>
            <p:cNvPr id="2407433" name="Rectangle 9"/>
            <p:cNvSpPr>
              <a:spLocks noChangeArrowheads="1"/>
            </p:cNvSpPr>
            <p:nvPr/>
          </p:nvSpPr>
          <p:spPr bwMode="auto">
            <a:xfrm>
              <a:off x="3211" y="1720"/>
              <a:ext cx="231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b</a:t>
              </a:r>
              <a:endParaRPr lang="en-US" sz="1400"/>
            </a:p>
          </p:txBody>
        </p:sp>
        <p:sp>
          <p:nvSpPr>
            <p:cNvPr id="2407434" name="Rectangle 10"/>
            <p:cNvSpPr>
              <a:spLocks noChangeArrowheads="1"/>
            </p:cNvSpPr>
            <p:nvPr/>
          </p:nvSpPr>
          <p:spPr bwMode="auto">
            <a:xfrm>
              <a:off x="3900" y="1720"/>
              <a:ext cx="209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c</a:t>
              </a:r>
              <a:endParaRPr lang="en-US" sz="1400"/>
            </a:p>
          </p:txBody>
        </p:sp>
        <p:sp>
          <p:nvSpPr>
            <p:cNvPr id="2407435" name="Rectangle 11"/>
            <p:cNvSpPr>
              <a:spLocks noChangeArrowheads="1"/>
            </p:cNvSpPr>
            <p:nvPr/>
          </p:nvSpPr>
          <p:spPr bwMode="auto">
            <a:xfrm>
              <a:off x="2768" y="2195"/>
              <a:ext cx="210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0</a:t>
              </a:r>
              <a:endParaRPr lang="en-US" sz="1400"/>
            </a:p>
          </p:txBody>
        </p:sp>
        <p:sp>
          <p:nvSpPr>
            <p:cNvPr id="2407436" name="Rectangle 12"/>
            <p:cNvSpPr>
              <a:spLocks noChangeArrowheads="1"/>
            </p:cNvSpPr>
            <p:nvPr/>
          </p:nvSpPr>
          <p:spPr bwMode="auto">
            <a:xfrm>
              <a:off x="3242" y="2195"/>
              <a:ext cx="210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0</a:t>
              </a:r>
              <a:endParaRPr lang="en-US" sz="1400"/>
            </a:p>
          </p:txBody>
        </p:sp>
        <p:sp>
          <p:nvSpPr>
            <p:cNvPr id="2407437" name="Rectangle 13"/>
            <p:cNvSpPr>
              <a:spLocks noChangeArrowheads="1"/>
            </p:cNvSpPr>
            <p:nvPr/>
          </p:nvSpPr>
          <p:spPr bwMode="auto">
            <a:xfrm>
              <a:off x="3931" y="2195"/>
              <a:ext cx="209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1</a:t>
              </a:r>
              <a:endParaRPr lang="en-US" sz="1400"/>
            </a:p>
          </p:txBody>
        </p:sp>
        <p:sp>
          <p:nvSpPr>
            <p:cNvPr id="2407438" name="Rectangle 14"/>
            <p:cNvSpPr>
              <a:spLocks noChangeArrowheads="1"/>
            </p:cNvSpPr>
            <p:nvPr/>
          </p:nvSpPr>
          <p:spPr bwMode="auto">
            <a:xfrm>
              <a:off x="2768" y="2654"/>
              <a:ext cx="210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0</a:t>
              </a:r>
              <a:endParaRPr lang="en-US" sz="1400"/>
            </a:p>
          </p:txBody>
        </p:sp>
        <p:sp>
          <p:nvSpPr>
            <p:cNvPr id="2407439" name="Rectangle 15"/>
            <p:cNvSpPr>
              <a:spLocks noChangeArrowheads="1"/>
            </p:cNvSpPr>
            <p:nvPr/>
          </p:nvSpPr>
          <p:spPr bwMode="auto">
            <a:xfrm>
              <a:off x="3242" y="2654"/>
              <a:ext cx="210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1</a:t>
              </a:r>
              <a:endParaRPr lang="en-US" sz="1400"/>
            </a:p>
          </p:txBody>
        </p:sp>
        <p:sp>
          <p:nvSpPr>
            <p:cNvPr id="2407440" name="Rectangle 16"/>
            <p:cNvSpPr>
              <a:spLocks noChangeArrowheads="1"/>
            </p:cNvSpPr>
            <p:nvPr/>
          </p:nvSpPr>
          <p:spPr bwMode="auto">
            <a:xfrm>
              <a:off x="3931" y="2654"/>
              <a:ext cx="209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1</a:t>
              </a:r>
              <a:endParaRPr lang="en-US" sz="1400"/>
            </a:p>
          </p:txBody>
        </p:sp>
        <p:sp>
          <p:nvSpPr>
            <p:cNvPr id="2407441" name="Rectangle 17"/>
            <p:cNvSpPr>
              <a:spLocks noChangeArrowheads="1"/>
            </p:cNvSpPr>
            <p:nvPr/>
          </p:nvSpPr>
          <p:spPr bwMode="auto">
            <a:xfrm>
              <a:off x="2768" y="3114"/>
              <a:ext cx="210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1</a:t>
              </a:r>
              <a:endParaRPr lang="en-US" sz="1400"/>
            </a:p>
          </p:txBody>
        </p:sp>
        <p:sp>
          <p:nvSpPr>
            <p:cNvPr id="2407442" name="Rectangle 18"/>
            <p:cNvSpPr>
              <a:spLocks noChangeArrowheads="1"/>
            </p:cNvSpPr>
            <p:nvPr/>
          </p:nvSpPr>
          <p:spPr bwMode="auto">
            <a:xfrm>
              <a:off x="3242" y="3114"/>
              <a:ext cx="210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0</a:t>
              </a:r>
              <a:endParaRPr lang="en-US" sz="1400"/>
            </a:p>
          </p:txBody>
        </p:sp>
        <p:sp>
          <p:nvSpPr>
            <p:cNvPr id="2407443" name="Rectangle 19"/>
            <p:cNvSpPr>
              <a:spLocks noChangeArrowheads="1"/>
            </p:cNvSpPr>
            <p:nvPr/>
          </p:nvSpPr>
          <p:spPr bwMode="auto">
            <a:xfrm>
              <a:off x="3931" y="3114"/>
              <a:ext cx="209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1</a:t>
              </a:r>
              <a:endParaRPr lang="en-US" sz="1400"/>
            </a:p>
          </p:txBody>
        </p:sp>
        <p:sp>
          <p:nvSpPr>
            <p:cNvPr id="2407444" name="Rectangle 20"/>
            <p:cNvSpPr>
              <a:spLocks noChangeArrowheads="1"/>
            </p:cNvSpPr>
            <p:nvPr/>
          </p:nvSpPr>
          <p:spPr bwMode="auto">
            <a:xfrm>
              <a:off x="2768" y="3573"/>
              <a:ext cx="489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1</a:t>
              </a:r>
              <a:endParaRPr lang="en-US" sz="1400"/>
            </a:p>
          </p:txBody>
        </p:sp>
        <p:sp>
          <p:nvSpPr>
            <p:cNvPr id="2407445" name="Rectangle 21"/>
            <p:cNvSpPr>
              <a:spLocks noChangeArrowheads="1"/>
            </p:cNvSpPr>
            <p:nvPr/>
          </p:nvSpPr>
          <p:spPr bwMode="auto">
            <a:xfrm>
              <a:off x="3242" y="3573"/>
              <a:ext cx="489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1</a:t>
              </a:r>
              <a:endParaRPr lang="en-US" sz="1400"/>
            </a:p>
          </p:txBody>
        </p:sp>
        <p:sp>
          <p:nvSpPr>
            <p:cNvPr id="2407446" name="Rectangle 22"/>
            <p:cNvSpPr>
              <a:spLocks noChangeArrowheads="1"/>
            </p:cNvSpPr>
            <p:nvPr/>
          </p:nvSpPr>
          <p:spPr bwMode="auto">
            <a:xfrm>
              <a:off x="3931" y="3573"/>
              <a:ext cx="488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rgbClr val="000000"/>
                  </a:solidFill>
                </a:rPr>
                <a:t>0</a:t>
              </a:r>
              <a:endParaRPr lang="en-US" sz="1400"/>
            </a:p>
          </p:txBody>
        </p:sp>
        <p:sp>
          <p:nvSpPr>
            <p:cNvPr id="2407447" name="Line 23"/>
            <p:cNvSpPr>
              <a:spLocks noChangeShapeType="1"/>
            </p:cNvSpPr>
            <p:nvPr/>
          </p:nvSpPr>
          <p:spPr bwMode="auto">
            <a:xfrm>
              <a:off x="2640" y="1712"/>
              <a:ext cx="1" cy="427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48" name="Line 24"/>
            <p:cNvSpPr>
              <a:spLocks noChangeShapeType="1"/>
            </p:cNvSpPr>
            <p:nvPr/>
          </p:nvSpPr>
          <p:spPr bwMode="auto">
            <a:xfrm>
              <a:off x="3114" y="1712"/>
              <a:ext cx="1" cy="427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49" name="Rectangle 25"/>
            <p:cNvSpPr>
              <a:spLocks noChangeArrowheads="1"/>
            </p:cNvSpPr>
            <p:nvPr/>
          </p:nvSpPr>
          <p:spPr bwMode="auto">
            <a:xfrm>
              <a:off x="2640" y="2155"/>
              <a:ext cx="932" cy="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0" name="Rectangle 26"/>
            <p:cNvSpPr>
              <a:spLocks noChangeArrowheads="1"/>
            </p:cNvSpPr>
            <p:nvPr/>
          </p:nvSpPr>
          <p:spPr bwMode="auto">
            <a:xfrm>
              <a:off x="3618" y="2155"/>
              <a:ext cx="886" cy="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1" name="Line 27"/>
            <p:cNvSpPr>
              <a:spLocks noChangeShapeType="1"/>
            </p:cNvSpPr>
            <p:nvPr/>
          </p:nvSpPr>
          <p:spPr bwMode="auto">
            <a:xfrm>
              <a:off x="4489" y="1696"/>
              <a:ext cx="1" cy="443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2" name="Line 28"/>
            <p:cNvSpPr>
              <a:spLocks noChangeShapeType="1"/>
            </p:cNvSpPr>
            <p:nvPr/>
          </p:nvSpPr>
          <p:spPr bwMode="auto">
            <a:xfrm>
              <a:off x="2640" y="2630"/>
              <a:ext cx="917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3" name="Line 29"/>
            <p:cNvSpPr>
              <a:spLocks noChangeShapeType="1"/>
            </p:cNvSpPr>
            <p:nvPr/>
          </p:nvSpPr>
          <p:spPr bwMode="auto">
            <a:xfrm>
              <a:off x="2640" y="3090"/>
              <a:ext cx="917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4" name="Line 30"/>
            <p:cNvSpPr>
              <a:spLocks noChangeShapeType="1"/>
            </p:cNvSpPr>
            <p:nvPr/>
          </p:nvSpPr>
          <p:spPr bwMode="auto">
            <a:xfrm>
              <a:off x="2640" y="3549"/>
              <a:ext cx="917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5" name="Rectangle 31"/>
            <p:cNvSpPr>
              <a:spLocks noChangeArrowheads="1"/>
            </p:cNvSpPr>
            <p:nvPr/>
          </p:nvSpPr>
          <p:spPr bwMode="auto">
            <a:xfrm>
              <a:off x="3572" y="1696"/>
              <a:ext cx="46" cy="232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6" name="Line 32"/>
            <p:cNvSpPr>
              <a:spLocks noChangeShapeType="1"/>
            </p:cNvSpPr>
            <p:nvPr/>
          </p:nvSpPr>
          <p:spPr bwMode="auto">
            <a:xfrm>
              <a:off x="2640" y="4008"/>
              <a:ext cx="917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7" name="Line 33"/>
            <p:cNvSpPr>
              <a:spLocks noChangeShapeType="1"/>
            </p:cNvSpPr>
            <p:nvPr/>
          </p:nvSpPr>
          <p:spPr bwMode="auto">
            <a:xfrm>
              <a:off x="2640" y="2187"/>
              <a:ext cx="1" cy="1837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8" name="Line 34"/>
            <p:cNvSpPr>
              <a:spLocks noChangeShapeType="1"/>
            </p:cNvSpPr>
            <p:nvPr/>
          </p:nvSpPr>
          <p:spPr bwMode="auto">
            <a:xfrm>
              <a:off x="3114" y="2187"/>
              <a:ext cx="1" cy="1837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59" name="Line 35"/>
            <p:cNvSpPr>
              <a:spLocks noChangeShapeType="1"/>
            </p:cNvSpPr>
            <p:nvPr/>
          </p:nvSpPr>
          <p:spPr bwMode="auto">
            <a:xfrm>
              <a:off x="3587" y="4024"/>
              <a:ext cx="1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60" name="Line 36"/>
            <p:cNvSpPr>
              <a:spLocks noChangeShapeType="1"/>
            </p:cNvSpPr>
            <p:nvPr/>
          </p:nvSpPr>
          <p:spPr bwMode="auto">
            <a:xfrm>
              <a:off x="4489" y="2187"/>
              <a:ext cx="1" cy="1837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61" name="Line 37"/>
            <p:cNvSpPr>
              <a:spLocks noChangeShapeType="1"/>
            </p:cNvSpPr>
            <p:nvPr/>
          </p:nvSpPr>
          <p:spPr bwMode="auto">
            <a:xfrm>
              <a:off x="3618" y="1696"/>
              <a:ext cx="886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62" name="Line 38"/>
            <p:cNvSpPr>
              <a:spLocks noChangeShapeType="1"/>
            </p:cNvSpPr>
            <p:nvPr/>
          </p:nvSpPr>
          <p:spPr bwMode="auto">
            <a:xfrm>
              <a:off x="4504" y="2171"/>
              <a:ext cx="1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63" name="Line 39"/>
            <p:cNvSpPr>
              <a:spLocks noChangeShapeType="1"/>
            </p:cNvSpPr>
            <p:nvPr/>
          </p:nvSpPr>
          <p:spPr bwMode="auto">
            <a:xfrm>
              <a:off x="3618" y="2630"/>
              <a:ext cx="886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64" name="Line 40"/>
            <p:cNvSpPr>
              <a:spLocks noChangeShapeType="1"/>
            </p:cNvSpPr>
            <p:nvPr/>
          </p:nvSpPr>
          <p:spPr bwMode="auto">
            <a:xfrm>
              <a:off x="3618" y="3090"/>
              <a:ext cx="886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65" name="Line 41"/>
            <p:cNvSpPr>
              <a:spLocks noChangeShapeType="1"/>
            </p:cNvSpPr>
            <p:nvPr/>
          </p:nvSpPr>
          <p:spPr bwMode="auto">
            <a:xfrm>
              <a:off x="3618" y="3549"/>
              <a:ext cx="886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7466" name="Line 42"/>
            <p:cNvSpPr>
              <a:spLocks noChangeShapeType="1"/>
            </p:cNvSpPr>
            <p:nvPr/>
          </p:nvSpPr>
          <p:spPr bwMode="auto">
            <a:xfrm>
              <a:off x="3618" y="4008"/>
              <a:ext cx="886" cy="1"/>
            </a:xfrm>
            <a:prstGeom prst="line">
              <a:avLst/>
            </a:prstGeom>
            <a:noFill/>
            <a:ln w="23813">
              <a:solidFill>
                <a:srgbClr val="CECECE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07467" name="Rectangle 43"/>
          <p:cNvSpPr>
            <a:spLocks noChangeArrowheads="1"/>
          </p:cNvSpPr>
          <p:nvPr/>
        </p:nvSpPr>
        <p:spPr bwMode="auto">
          <a:xfrm>
            <a:off x="2209800" y="2209800"/>
            <a:ext cx="358298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Arial" charset="0"/>
              </a:rPr>
              <a:t>“1” (voltage source)</a:t>
            </a:r>
          </a:p>
        </p:txBody>
      </p:sp>
      <p:sp>
        <p:nvSpPr>
          <p:cNvPr id="2407468" name="Rectangle 44"/>
          <p:cNvSpPr>
            <a:spLocks noChangeArrowheads="1"/>
          </p:cNvSpPr>
          <p:nvPr/>
        </p:nvSpPr>
        <p:spPr bwMode="auto">
          <a:xfrm>
            <a:off x="2286000" y="4953000"/>
            <a:ext cx="22971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810A52"/>
                </a:solidFill>
                <a:latin typeface="Arial" charset="0"/>
              </a:rPr>
              <a:t>“0” (ground)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6292850" cy="474663"/>
          </a:xfrm>
        </p:spPr>
        <p:txBody>
          <a:bodyPr/>
          <a:lstStyle/>
          <a:p>
            <a:r>
              <a:rPr lang="en-US"/>
              <a:t>Signals and Waveforms: Clocks</a:t>
            </a:r>
          </a:p>
        </p:txBody>
      </p:sp>
      <p:pic>
        <p:nvPicPr>
          <p:cNvPr id="22681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893" t="13617" r="6250" b="5759"/>
          <a:stretch>
            <a:fillRect/>
          </a:stretch>
        </p:blipFill>
        <p:spPr>
          <a:xfrm>
            <a:off x="152400" y="1143000"/>
            <a:ext cx="8991600" cy="2420938"/>
          </a:xfrm>
        </p:spPr>
      </p:pic>
      <p:sp>
        <p:nvSpPr>
          <p:cNvPr id="2268164" name="Rectangle 4"/>
          <p:cNvSpPr>
            <a:spLocks noChangeArrowheads="1"/>
          </p:cNvSpPr>
          <p:nvPr/>
        </p:nvSpPr>
        <p:spPr bwMode="auto">
          <a:xfrm>
            <a:off x="685800" y="3505200"/>
            <a:ext cx="7848600" cy="29542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203200" indent="-203200">
              <a:lnSpc>
                <a:spcPct val="75000"/>
              </a:lnSpc>
              <a:spcBef>
                <a:spcPct val="65000"/>
              </a:spcBef>
              <a:buSzPct val="100000"/>
              <a:buFont typeface="Times" charset="0"/>
              <a:buChar char="•"/>
            </a:pPr>
            <a:r>
              <a:rPr lang="en-US" sz="3200" b="1" dirty="0">
                <a:solidFill>
                  <a:srgbClr val="22A700"/>
                </a:solidFill>
              </a:rPr>
              <a:t>Signals</a:t>
            </a:r>
            <a:endParaRPr lang="en-US" sz="3200" b="1" dirty="0">
              <a:solidFill>
                <a:schemeClr val="tx1"/>
              </a:solidFill>
            </a:endParaRPr>
          </a:p>
          <a:p>
            <a:pPr marL="685800" lvl="1" indent="-190500">
              <a:lnSpc>
                <a:spcPct val="85000"/>
              </a:lnSpc>
              <a:spcBef>
                <a:spcPct val="40000"/>
              </a:spcBef>
              <a:buSzPct val="100000"/>
              <a:buFontTx/>
              <a:buChar char="•"/>
            </a:pPr>
            <a:r>
              <a:rPr lang="en-US" sz="2800" b="1" dirty="0">
                <a:solidFill>
                  <a:schemeClr val="tx1"/>
                </a:solidFill>
                <a:ea typeface="ＭＳ Ｐゴシック" charset="-128"/>
              </a:rPr>
              <a:t>When </a:t>
            </a:r>
            <a:r>
              <a:rPr lang="en-US" sz="2800" b="1" dirty="0">
                <a:solidFill>
                  <a:srgbClr val="800080"/>
                </a:solidFill>
                <a:ea typeface="ＭＳ Ｐゴシック" charset="-128"/>
              </a:rPr>
              <a:t>digital</a:t>
            </a:r>
            <a:r>
              <a:rPr lang="en-US" sz="2800" b="1" dirty="0" smtClean="0">
                <a:solidFill>
                  <a:schemeClr val="tx1"/>
                </a:solidFill>
                <a:ea typeface="ＭＳ Ｐゴシック" charset="-128"/>
              </a:rPr>
              <a:t> is </a:t>
            </a:r>
            <a:r>
              <a:rPr lang="en-US" sz="2800" b="1" dirty="0">
                <a:solidFill>
                  <a:schemeClr val="tx1"/>
                </a:solidFill>
                <a:ea typeface="ＭＳ Ｐゴシック" charset="-128"/>
              </a:rPr>
              <a:t>only treated as 1 or 0</a:t>
            </a:r>
          </a:p>
          <a:p>
            <a:pPr marL="685800" lvl="1" indent="-190500">
              <a:lnSpc>
                <a:spcPct val="85000"/>
              </a:lnSpc>
              <a:spcBef>
                <a:spcPct val="40000"/>
              </a:spcBef>
              <a:buSzPct val="100000"/>
              <a:buFontTx/>
              <a:buChar char="•"/>
            </a:pPr>
            <a:r>
              <a:rPr lang="en-US" sz="2800" b="1" dirty="0">
                <a:solidFill>
                  <a:schemeClr val="tx1"/>
                </a:solidFill>
                <a:ea typeface="ＭＳ Ｐゴシック" charset="-128"/>
              </a:rPr>
              <a:t>Is transmitted over wires continuously</a:t>
            </a:r>
          </a:p>
          <a:p>
            <a:pPr marL="685800" lvl="1" indent="-190500">
              <a:lnSpc>
                <a:spcPct val="85000"/>
              </a:lnSpc>
              <a:spcBef>
                <a:spcPct val="40000"/>
              </a:spcBef>
              <a:buSzPct val="100000"/>
              <a:buFontTx/>
              <a:buChar char="•"/>
            </a:pPr>
            <a:r>
              <a:rPr lang="en-US" sz="2800" b="1" dirty="0">
                <a:solidFill>
                  <a:schemeClr val="tx1"/>
                </a:solidFill>
                <a:ea typeface="ＭＳ Ｐゴシック" charset="-128"/>
              </a:rPr>
              <a:t>Transmission is effectively instant</a:t>
            </a:r>
          </a:p>
          <a:p>
            <a:pPr marL="1257300" lvl="2" indent="-342900">
              <a:lnSpc>
                <a:spcPct val="85000"/>
              </a:lnSpc>
              <a:spcBef>
                <a:spcPct val="40000"/>
              </a:spcBef>
              <a:buSzPct val="100000"/>
              <a:buFontTx/>
              <a:buChar char="-"/>
            </a:pPr>
            <a:r>
              <a:rPr lang="en-US" sz="2400" b="1" dirty="0">
                <a:solidFill>
                  <a:schemeClr val="tx1"/>
                </a:solidFill>
                <a:ea typeface="ＭＳ Ｐゴシック" charset="-128"/>
              </a:rPr>
              <a:t>Implies that any wire only contains 1 value at a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2727910" cy="490391"/>
          </a:xfrm>
        </p:spPr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762000"/>
            <a:ext cx="8229600" cy="6457665"/>
          </a:xfrm>
        </p:spPr>
        <p:txBody>
          <a:bodyPr/>
          <a:lstStyle/>
          <a:p>
            <a:r>
              <a:rPr lang="en-US" sz="2800" dirty="0" smtClean="0"/>
              <a:t>Midterm Friday 9:30am-12:30pm in 100 Lewis</a:t>
            </a:r>
          </a:p>
          <a:p>
            <a:pPr lvl="1"/>
            <a:r>
              <a:rPr lang="en-US" sz="2400" dirty="0" smtClean="0"/>
              <a:t>Remember to look at practice exams</a:t>
            </a:r>
          </a:p>
          <a:p>
            <a:r>
              <a:rPr lang="en-US" sz="2800" dirty="0" smtClean="0"/>
              <a:t>Lecture tomorrow is review. </a:t>
            </a:r>
          </a:p>
          <a:p>
            <a:pPr lvl="1"/>
            <a:r>
              <a:rPr lang="en-US" sz="2400" dirty="0" smtClean="0"/>
              <a:t>TA Eric will be leading.</a:t>
            </a:r>
          </a:p>
          <a:p>
            <a:r>
              <a:rPr lang="en-US" sz="2800" dirty="0" smtClean="0"/>
              <a:t>Discussion Monday is midterm recap</a:t>
            </a:r>
          </a:p>
          <a:p>
            <a:pPr lvl="1"/>
            <a:r>
              <a:rPr lang="en-US" sz="2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This is a change to the posted schedule. </a:t>
            </a:r>
          </a:p>
          <a:p>
            <a:r>
              <a:rPr lang="en-US" sz="2800" dirty="0" smtClean="0"/>
              <a:t>My OH are now officially </a:t>
            </a:r>
            <a:r>
              <a:rPr lang="en-US" sz="2800" dirty="0" err="1" smtClean="0"/>
              <a:t>MTh</a:t>
            </a:r>
            <a:r>
              <a:rPr lang="en-US" sz="2800" dirty="0" smtClean="0"/>
              <a:t> 12-2 (extended by 1 hour each day) in 511 Soda.</a:t>
            </a:r>
          </a:p>
          <a:p>
            <a:r>
              <a:rPr lang="en-US" sz="2800" dirty="0" smtClean="0"/>
              <a:t>No Lab tomorrow. Instead, TA’s will be holding OH in the lab during that time.</a:t>
            </a:r>
          </a:p>
          <a:p>
            <a:pPr lvl="1"/>
            <a:r>
              <a:rPr lang="en-US" sz="2400" dirty="0" smtClean="0">
                <a:solidFill>
                  <a:srgbClr val="0B2A7E"/>
                </a:solidFill>
              </a:rPr>
              <a:t>You can go to any TA’s office hours. This is 8 hours of OH for the TA’s (11am-7pm), plus my 2 hours!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4711700" cy="474663"/>
          </a:xfrm>
        </p:spPr>
        <p:txBody>
          <a:bodyPr/>
          <a:lstStyle/>
          <a:p>
            <a:r>
              <a:rPr lang="en-US"/>
              <a:t>Signals and Waveforms</a:t>
            </a:r>
          </a:p>
        </p:txBody>
      </p:sp>
      <p:pic>
        <p:nvPicPr>
          <p:cNvPr id="24115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70" r="4587" b="5209"/>
          <a:stretch>
            <a:fillRect/>
          </a:stretch>
        </p:blipFill>
        <p:spPr>
          <a:xfrm>
            <a:off x="685800" y="746125"/>
            <a:ext cx="8305800" cy="5730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6788150" cy="474663"/>
          </a:xfrm>
        </p:spPr>
        <p:txBody>
          <a:bodyPr/>
          <a:lstStyle/>
          <a:p>
            <a:r>
              <a:rPr lang="en-US"/>
              <a:t>Signals and Waveforms: Grouping</a:t>
            </a:r>
          </a:p>
        </p:txBody>
      </p:sp>
      <p:pic>
        <p:nvPicPr>
          <p:cNvPr id="24135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655" r="6195" b="9038"/>
          <a:stretch>
            <a:fillRect/>
          </a:stretch>
        </p:blipFill>
        <p:spPr>
          <a:xfrm>
            <a:off x="152400" y="846138"/>
            <a:ext cx="8839200" cy="5326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443788" cy="474663"/>
          </a:xfrm>
        </p:spPr>
        <p:txBody>
          <a:bodyPr/>
          <a:lstStyle/>
          <a:p>
            <a:r>
              <a:rPr lang="en-US"/>
              <a:t>Signals and Waveforms: Circuit Delay</a:t>
            </a:r>
          </a:p>
        </p:txBody>
      </p:sp>
      <p:pic>
        <p:nvPicPr>
          <p:cNvPr id="22712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7059" t="3917" r="7059" b="2068"/>
          <a:stretch>
            <a:fillRect/>
          </a:stretch>
        </p:blipFill>
        <p:spPr>
          <a:xfrm>
            <a:off x="1676400" y="762000"/>
            <a:ext cx="5943600" cy="5862638"/>
          </a:xfrm>
        </p:spPr>
      </p:pic>
      <p:sp>
        <p:nvSpPr>
          <p:cNvPr id="2271236" name="Rectangle 4"/>
          <p:cNvSpPr>
            <a:spLocks noChangeArrowheads="1"/>
          </p:cNvSpPr>
          <p:nvPr/>
        </p:nvSpPr>
        <p:spPr bwMode="auto">
          <a:xfrm>
            <a:off x="2590800" y="3429000"/>
            <a:ext cx="311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271237" name="Rectangle 5"/>
          <p:cNvSpPr>
            <a:spLocks noChangeArrowheads="1"/>
          </p:cNvSpPr>
          <p:nvPr/>
        </p:nvSpPr>
        <p:spPr bwMode="auto">
          <a:xfrm>
            <a:off x="2590800" y="4267200"/>
            <a:ext cx="311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3</a:t>
            </a:r>
          </a:p>
        </p:txBody>
      </p:sp>
      <p:sp>
        <p:nvSpPr>
          <p:cNvPr id="2271238" name="Rectangle 6"/>
          <p:cNvSpPr>
            <a:spLocks noChangeArrowheads="1"/>
          </p:cNvSpPr>
          <p:nvPr/>
        </p:nvSpPr>
        <p:spPr bwMode="auto">
          <a:xfrm>
            <a:off x="3352800" y="3429000"/>
            <a:ext cx="311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2271239" name="Rectangle 7"/>
          <p:cNvSpPr>
            <a:spLocks noChangeArrowheads="1"/>
          </p:cNvSpPr>
          <p:nvPr/>
        </p:nvSpPr>
        <p:spPr bwMode="auto">
          <a:xfrm>
            <a:off x="4114800" y="3429000"/>
            <a:ext cx="311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271240" name="Rectangle 8"/>
          <p:cNvSpPr>
            <a:spLocks noChangeArrowheads="1"/>
          </p:cNvSpPr>
          <p:nvPr/>
        </p:nvSpPr>
        <p:spPr bwMode="auto">
          <a:xfrm>
            <a:off x="4800600" y="3429000"/>
            <a:ext cx="311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2271241" name="Rectangle 9"/>
          <p:cNvSpPr>
            <a:spLocks noChangeArrowheads="1"/>
          </p:cNvSpPr>
          <p:nvPr/>
        </p:nvSpPr>
        <p:spPr bwMode="auto">
          <a:xfrm>
            <a:off x="3276600" y="4267200"/>
            <a:ext cx="44142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</a:p>
        </p:txBody>
      </p:sp>
      <p:sp>
        <p:nvSpPr>
          <p:cNvPr id="2271242" name="Rectangle 10"/>
          <p:cNvSpPr>
            <a:spLocks noChangeArrowheads="1"/>
          </p:cNvSpPr>
          <p:nvPr/>
        </p:nvSpPr>
        <p:spPr bwMode="auto">
          <a:xfrm>
            <a:off x="4114800" y="4267200"/>
            <a:ext cx="311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0</a:t>
            </a:r>
          </a:p>
        </p:txBody>
      </p:sp>
      <p:sp>
        <p:nvSpPr>
          <p:cNvPr id="2271243" name="Rectangle 11"/>
          <p:cNvSpPr>
            <a:spLocks noChangeArrowheads="1"/>
          </p:cNvSpPr>
          <p:nvPr/>
        </p:nvSpPr>
        <p:spPr bwMode="auto">
          <a:xfrm>
            <a:off x="4800600" y="4267200"/>
            <a:ext cx="311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</a:t>
            </a:r>
          </a:p>
        </p:txBody>
      </p:sp>
      <p:sp>
        <p:nvSpPr>
          <p:cNvPr id="2271244" name="Rectangle 12"/>
          <p:cNvSpPr>
            <a:spLocks noChangeArrowheads="1"/>
          </p:cNvSpPr>
          <p:nvPr/>
        </p:nvSpPr>
        <p:spPr bwMode="auto">
          <a:xfrm>
            <a:off x="2590800" y="5119688"/>
            <a:ext cx="311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800080"/>
                </a:solidFill>
              </a:rPr>
              <a:t>5</a:t>
            </a:r>
          </a:p>
        </p:txBody>
      </p:sp>
      <p:sp>
        <p:nvSpPr>
          <p:cNvPr id="2271245" name="Rectangle 13"/>
          <p:cNvSpPr>
            <a:spLocks noChangeArrowheads="1"/>
          </p:cNvSpPr>
          <p:nvPr/>
        </p:nvSpPr>
        <p:spPr bwMode="auto">
          <a:xfrm>
            <a:off x="3429000" y="5105400"/>
            <a:ext cx="44142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800080"/>
                </a:solidFill>
              </a:rPr>
              <a:t>13</a:t>
            </a:r>
          </a:p>
        </p:txBody>
      </p:sp>
      <p:sp>
        <p:nvSpPr>
          <p:cNvPr id="2271246" name="Rectangle 14"/>
          <p:cNvSpPr>
            <a:spLocks noChangeArrowheads="1"/>
          </p:cNvSpPr>
          <p:nvPr/>
        </p:nvSpPr>
        <p:spPr bwMode="auto">
          <a:xfrm>
            <a:off x="4267200" y="5119688"/>
            <a:ext cx="3111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800080"/>
                </a:solidFill>
              </a:rPr>
              <a:t>4</a:t>
            </a:r>
          </a:p>
        </p:txBody>
      </p:sp>
      <p:sp>
        <p:nvSpPr>
          <p:cNvPr id="2271247" name="Rectangle 15"/>
          <p:cNvSpPr>
            <a:spLocks noChangeArrowheads="1"/>
          </p:cNvSpPr>
          <p:nvPr/>
        </p:nvSpPr>
        <p:spPr bwMode="auto">
          <a:xfrm>
            <a:off x="5105400" y="5105400"/>
            <a:ext cx="3130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80008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6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3198813" cy="474663"/>
          </a:xfrm>
        </p:spPr>
        <p:txBody>
          <a:bodyPr/>
          <a:lstStyle/>
          <a:p>
            <a:r>
              <a:rPr lang="en-US"/>
              <a:t>Type of Circuits</a:t>
            </a:r>
          </a:p>
        </p:txBody>
      </p:sp>
      <p:sp>
        <p:nvSpPr>
          <p:cNvPr id="241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077200" cy="5207000"/>
          </a:xfrm>
        </p:spPr>
        <p:txBody>
          <a:bodyPr/>
          <a:lstStyle/>
          <a:p>
            <a:r>
              <a:rPr lang="en-US"/>
              <a:t>Synchronous Digital Systems are made up of two basic types of circuits:</a:t>
            </a:r>
          </a:p>
          <a:p>
            <a:r>
              <a:rPr lang="en-US" u="sng">
                <a:solidFill>
                  <a:schemeClr val="accent2"/>
                </a:solidFill>
              </a:rPr>
              <a:t>Combinational Logic (CL) circuits</a:t>
            </a:r>
            <a:endParaRPr lang="en-US"/>
          </a:p>
          <a:p>
            <a:pPr lvl="1"/>
            <a:r>
              <a:rPr lang="en-US"/>
              <a:t>Our previous adder circuit is an example.</a:t>
            </a:r>
          </a:p>
          <a:p>
            <a:pPr lvl="1"/>
            <a:r>
              <a:rPr lang="en-US">
                <a:solidFill>
                  <a:srgbClr val="800080"/>
                </a:solidFill>
              </a:rPr>
              <a:t>Output is a function of the inputs only.</a:t>
            </a:r>
            <a:endParaRPr lang="en-US"/>
          </a:p>
          <a:p>
            <a:pPr lvl="1"/>
            <a:r>
              <a:rPr lang="en-US"/>
              <a:t>Similar to a pure function in mathematics, y = f(x). (No way to store information from one invocation to the next.  No side effects) </a:t>
            </a:r>
          </a:p>
          <a:p>
            <a:r>
              <a:rPr lang="en-US" u="sng">
                <a:solidFill>
                  <a:schemeClr val="accent2"/>
                </a:solidFill>
              </a:rPr>
              <a:t>State Elements</a:t>
            </a:r>
            <a:r>
              <a:rPr lang="en-US"/>
              <a:t>: circuits that store information.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6810375" cy="474663"/>
          </a:xfrm>
        </p:spPr>
        <p:txBody>
          <a:bodyPr/>
          <a:lstStyle/>
          <a:p>
            <a:r>
              <a:rPr lang="en-US"/>
              <a:t>Circuits with STATE (e.g., register)</a:t>
            </a:r>
          </a:p>
        </p:txBody>
      </p:sp>
      <p:pic>
        <p:nvPicPr>
          <p:cNvPr id="24197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914400"/>
            <a:ext cx="4876800" cy="2613025"/>
          </a:xfrm>
          <a:prstGeom prst="rect">
            <a:avLst/>
          </a:prstGeom>
          <a:noFill/>
        </p:spPr>
      </p:pic>
      <p:pic>
        <p:nvPicPr>
          <p:cNvPr id="24197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371600" y="3657600"/>
            <a:ext cx="5105400" cy="24717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5727700" cy="476250"/>
          </a:xfrm>
          <a:ln/>
        </p:spPr>
        <p:txBody>
          <a:bodyPr>
            <a:spAutoFit/>
          </a:bodyPr>
          <a:lstStyle/>
          <a:p>
            <a:pPr>
              <a:lnSpc>
                <a:spcPct val="8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Uses for State Elements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848600" cy="4551363"/>
          </a:xfrm>
          <a:ln/>
        </p:spPr>
        <p:txBody>
          <a:bodyPr>
            <a:spAutoFit/>
          </a:bodyPr>
          <a:lstStyle/>
          <a:p>
            <a:pPr marL="608013" indent="-608013">
              <a:lnSpc>
                <a:spcPct val="75000"/>
              </a:lnSpc>
              <a:buFont typeface="Times New Roman" charset="0"/>
              <a:buAutoNum type="arabicPeriod"/>
              <a:tabLst>
                <a:tab pos="1317625" algn="l"/>
                <a:tab pos="2232025" algn="l"/>
                <a:tab pos="3146425" algn="l"/>
                <a:tab pos="4060825" algn="l"/>
                <a:tab pos="4975225" algn="l"/>
                <a:tab pos="5889625" algn="l"/>
                <a:tab pos="6804025" algn="l"/>
                <a:tab pos="7718425" algn="l"/>
                <a:tab pos="8632825" algn="l"/>
                <a:tab pos="9547225" algn="l"/>
                <a:tab pos="10461625" algn="l"/>
              </a:tabLst>
            </a:pPr>
            <a:r>
              <a:rPr lang="en-GB" dirty="0"/>
              <a:t>As a place to store values for some     indeterminate amount of time:</a:t>
            </a:r>
          </a:p>
          <a:p>
            <a:pPr marL="1027113" lvl="1" indent="-533400">
              <a:lnSpc>
                <a:spcPct val="85000"/>
              </a:lnSpc>
              <a:tabLst>
                <a:tab pos="1317625" algn="l"/>
                <a:tab pos="2232025" algn="l"/>
                <a:tab pos="3146425" algn="l"/>
                <a:tab pos="4060825" algn="l"/>
                <a:tab pos="4975225" algn="l"/>
                <a:tab pos="5889625" algn="l"/>
                <a:tab pos="6804025" algn="l"/>
                <a:tab pos="7718425" algn="l"/>
                <a:tab pos="8632825" algn="l"/>
                <a:tab pos="9547225" algn="l"/>
                <a:tab pos="10461625" algn="l"/>
              </a:tabLst>
            </a:pPr>
            <a:r>
              <a:rPr lang="en-GB" dirty="0"/>
              <a:t>Register files (like $1-$31 on the MIPS)</a:t>
            </a:r>
          </a:p>
          <a:p>
            <a:pPr marL="1027113" lvl="1" indent="-533400">
              <a:lnSpc>
                <a:spcPct val="85000"/>
              </a:lnSpc>
              <a:tabLst>
                <a:tab pos="1317625" algn="l"/>
                <a:tab pos="2232025" algn="l"/>
                <a:tab pos="3146425" algn="l"/>
                <a:tab pos="4060825" algn="l"/>
                <a:tab pos="4975225" algn="l"/>
                <a:tab pos="5889625" algn="l"/>
                <a:tab pos="6804025" algn="l"/>
                <a:tab pos="7718425" algn="l"/>
                <a:tab pos="8632825" algn="l"/>
                <a:tab pos="9547225" algn="l"/>
                <a:tab pos="10461625" algn="l"/>
              </a:tabLst>
            </a:pPr>
            <a:r>
              <a:rPr lang="en-GB" dirty="0"/>
              <a:t>Memory (caches, and main memory)</a:t>
            </a:r>
          </a:p>
          <a:p>
            <a:pPr marL="608013" indent="-608013">
              <a:lnSpc>
                <a:spcPct val="75000"/>
              </a:lnSpc>
              <a:buFont typeface="Helvetica" charset="0"/>
              <a:buAutoNum type="arabicPeriod"/>
              <a:tabLst>
                <a:tab pos="1317625" algn="l"/>
                <a:tab pos="2232025" algn="l"/>
                <a:tab pos="3146425" algn="l"/>
                <a:tab pos="4060825" algn="l"/>
                <a:tab pos="4975225" algn="l"/>
                <a:tab pos="5889625" algn="l"/>
                <a:tab pos="6804025" algn="l"/>
                <a:tab pos="7718425" algn="l"/>
                <a:tab pos="8632825" algn="l"/>
                <a:tab pos="9547225" algn="l"/>
                <a:tab pos="10461625" algn="l"/>
              </a:tabLst>
            </a:pPr>
            <a:r>
              <a:rPr lang="en-GB" dirty="0"/>
              <a:t>Help control the flow of information between combinational logic blocks.</a:t>
            </a:r>
          </a:p>
          <a:p>
            <a:pPr marL="1027113" lvl="1" indent="-533400">
              <a:lnSpc>
                <a:spcPct val="85000"/>
              </a:lnSpc>
              <a:tabLst>
                <a:tab pos="1317625" algn="l"/>
                <a:tab pos="2232025" algn="l"/>
                <a:tab pos="3146425" algn="l"/>
                <a:tab pos="4060825" algn="l"/>
                <a:tab pos="4975225" algn="l"/>
                <a:tab pos="5889625" algn="l"/>
                <a:tab pos="6804025" algn="l"/>
                <a:tab pos="7718425" algn="l"/>
                <a:tab pos="8632825" algn="l"/>
                <a:tab pos="9547225" algn="l"/>
                <a:tab pos="10461625" algn="l"/>
              </a:tabLst>
            </a:pPr>
            <a:r>
              <a:rPr lang="en-GB" dirty="0"/>
              <a:t>State elements are used to hold up the movement of information at the inputs to combinational logic blocks and allow for orderly passage.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41" y="87642"/>
            <a:ext cx="8645145" cy="545277"/>
          </a:xfrm>
        </p:spPr>
        <p:txBody>
          <a:bodyPr/>
          <a:lstStyle/>
          <a:p>
            <a:r>
              <a:rPr lang="en-US" sz="3600" dirty="0" smtClean="0"/>
              <a:t>In </a:t>
            </a:r>
            <a:r>
              <a:rPr lang="en-US" sz="3600" dirty="0" smtClean="0"/>
              <a:t>Review: </a:t>
            </a:r>
            <a:r>
              <a:rPr lang="en-US" sz="3600" dirty="0" smtClean="0"/>
              <a:t>Steps </a:t>
            </a:r>
            <a:r>
              <a:rPr lang="en-US" sz="3600" dirty="0" smtClean="0"/>
              <a:t>to Starting a </a:t>
            </a:r>
            <a:r>
              <a:rPr lang="en-US" sz="3600" dirty="0" smtClean="0"/>
              <a:t>Program</a:t>
            </a:r>
            <a:endParaRPr lang="en-US" sz="3600" dirty="0"/>
          </a:p>
        </p:txBody>
      </p:sp>
      <p:graphicFrame>
        <p:nvGraphicFramePr>
          <p:cNvPr id="34" name="Diagram 33"/>
          <p:cNvGraphicFramePr/>
          <p:nvPr/>
        </p:nvGraphicFramePr>
        <p:xfrm>
          <a:off x="2514600" y="228600"/>
          <a:ext cx="4114800" cy="6553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5" name="Diagram 34"/>
          <p:cNvGraphicFramePr/>
          <p:nvPr/>
        </p:nvGraphicFramePr>
        <p:xfrm>
          <a:off x="6477000" y="3810000"/>
          <a:ext cx="1524000" cy="6096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4395788" cy="476250"/>
          </a:xfrm>
          <a:ln/>
        </p:spPr>
        <p:txBody>
          <a:bodyPr>
            <a:spAutoFit/>
          </a:bodyPr>
          <a:lstStyle/>
          <a:p>
            <a:pPr>
              <a:lnSpc>
                <a:spcPct val="8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Accumulator Example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5991" t="10698" r="15904" b="18050"/>
          <a:stretch>
            <a:fillRect/>
          </a:stretch>
        </p:blipFill>
        <p:spPr bwMode="auto">
          <a:xfrm>
            <a:off x="1981200" y="1447800"/>
            <a:ext cx="5562600" cy="176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762000" y="2971800"/>
            <a:ext cx="6032500" cy="1624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63DE8"/>
              </a:buClr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  <a:t>Want: 	</a:t>
            </a:r>
            <a:r>
              <a:rPr lang="en-GB" sz="3200" b="1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S=0; </a:t>
            </a:r>
          </a:p>
          <a:p>
            <a:pPr>
              <a:lnSpc>
                <a:spcPct val="100000"/>
              </a:lnSpc>
              <a:buFont typeface="Courier Ne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       for (i=0;i&lt;n;i++)</a:t>
            </a:r>
          </a:p>
          <a:p>
            <a:pPr>
              <a:lnSpc>
                <a:spcPct val="100000"/>
              </a:lnSpc>
              <a:buFont typeface="Courier New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		  S = S + X</a:t>
            </a:r>
            <a:r>
              <a:rPr lang="en-GB" sz="3200" b="1" baseline="-2500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i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04800" y="838200"/>
            <a:ext cx="8178800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C0128"/>
              </a:buClr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>
                <a:solidFill>
                  <a:srgbClr val="FC0128"/>
                </a:solidFill>
                <a:latin typeface="Helvetica" charset="0"/>
                <a:ea typeface="DejaVu Sans" charset="0"/>
                <a:cs typeface="DejaVu Sans" charset="0"/>
              </a:rPr>
              <a:t>Why do we need to control the flow of information?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838200" y="4495800"/>
            <a:ext cx="8001000" cy="1862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63DE8"/>
              </a:buClr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  <a:t>Assume:</a:t>
            </a:r>
          </a:p>
          <a:p>
            <a:pPr lvl="1">
              <a:lnSpc>
                <a:spcPct val="100000"/>
              </a:lnSpc>
              <a:buClr>
                <a:srgbClr val="063DE8"/>
              </a:buClr>
              <a:buFont typeface="Helvetica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  <a:t> Each X value is applied in succession, </a:t>
            </a:r>
            <a:br>
              <a:rPr lang="en-GB" sz="28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</a:br>
            <a:r>
              <a:rPr lang="en-GB" sz="28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  <a:t>  one per cycle.</a:t>
            </a:r>
          </a:p>
          <a:p>
            <a:pPr lvl="1">
              <a:lnSpc>
                <a:spcPct val="100000"/>
              </a:lnSpc>
              <a:buClr>
                <a:srgbClr val="063DE8"/>
              </a:buClr>
              <a:buFont typeface="Helvetica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  <a:t> After n cycles the sum is present on 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696200" cy="476250"/>
          </a:xfrm>
          <a:ln/>
        </p:spPr>
        <p:txBody>
          <a:bodyPr>
            <a:spAutoFit/>
          </a:bodyPr>
          <a:lstStyle/>
          <a:p>
            <a:pPr>
              <a:lnSpc>
                <a:spcPct val="8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First try…Does this work?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142" t="7140" r="18484" b="10910"/>
          <a:stretch>
            <a:fillRect/>
          </a:stretch>
        </p:blipFill>
        <p:spPr bwMode="auto">
          <a:xfrm>
            <a:off x="1600200" y="1219200"/>
            <a:ext cx="3276600" cy="2216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81000" y="4038600"/>
            <a:ext cx="7993063" cy="2044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FC0128"/>
              </a:buClr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FC0128"/>
                </a:solidFill>
                <a:latin typeface="Helvetica" charset="0"/>
                <a:ea typeface="DejaVu Sans" charset="0"/>
                <a:cs typeface="DejaVu Sans" charset="0"/>
              </a:rPr>
              <a:t>Nope!</a:t>
            </a:r>
            <a:r>
              <a:rPr lang="en-GB" sz="32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  <a:t> </a:t>
            </a:r>
          </a:p>
          <a:p>
            <a:pPr>
              <a:lnSpc>
                <a:spcPct val="100000"/>
              </a:lnSpc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00"/>
                </a:solidFill>
                <a:latin typeface="Helvetica" charset="0"/>
                <a:ea typeface="DejaVu Sans" charset="0"/>
                <a:cs typeface="DejaVu Sans" charset="0"/>
              </a:rPr>
              <a:t>Reason #1… What is there to control the</a:t>
            </a:r>
            <a:br>
              <a:rPr lang="en-GB" sz="3200" b="1">
                <a:solidFill>
                  <a:srgbClr val="000000"/>
                </a:solidFill>
                <a:latin typeface="Helvetica" charset="0"/>
                <a:ea typeface="DejaVu Sans" charset="0"/>
                <a:cs typeface="DejaVu Sans" charset="0"/>
              </a:rPr>
            </a:br>
            <a:r>
              <a:rPr lang="en-GB" sz="3200" b="1">
                <a:solidFill>
                  <a:srgbClr val="000000"/>
                </a:solidFill>
                <a:latin typeface="Helvetica" charset="0"/>
                <a:ea typeface="DejaVu Sans" charset="0"/>
                <a:cs typeface="DejaVu Sans" charset="0"/>
              </a:rPr>
              <a:t>next iteration of the ‘</a:t>
            </a:r>
            <a:r>
              <a:rPr lang="en-GB" sz="3200" b="1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for</a:t>
            </a:r>
            <a:r>
              <a:rPr lang="en-GB" sz="3200" b="1">
                <a:solidFill>
                  <a:srgbClr val="000000"/>
                </a:solidFill>
                <a:latin typeface="Helvetica" charset="0"/>
                <a:ea typeface="DejaVu Sans" charset="0"/>
                <a:cs typeface="DejaVu Sans" charset="0"/>
              </a:rPr>
              <a:t>’ loop?</a:t>
            </a:r>
          </a:p>
          <a:p>
            <a:pPr>
              <a:lnSpc>
                <a:spcPct val="100000"/>
              </a:lnSpc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>
                <a:solidFill>
                  <a:srgbClr val="000000"/>
                </a:solidFill>
                <a:latin typeface="Helvetica" charset="0"/>
                <a:ea typeface="DejaVu Sans" charset="0"/>
                <a:cs typeface="DejaVu Sans" charset="0"/>
              </a:rPr>
              <a:t>Reason #2… How do we say: ‘</a:t>
            </a:r>
            <a:r>
              <a:rPr lang="en-GB" sz="3200" b="1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S=0</a:t>
            </a:r>
            <a:r>
              <a:rPr lang="en-GB" sz="3200" b="1">
                <a:solidFill>
                  <a:srgbClr val="000000"/>
                </a:solidFill>
                <a:latin typeface="Helvetica" charset="0"/>
                <a:ea typeface="DejaVu Sans" charset="0"/>
                <a:cs typeface="DejaVu Sans" charset="0"/>
              </a:rPr>
              <a:t>’?</a:t>
            </a: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962400" y="2867025"/>
            <a:ext cx="1981200" cy="796925"/>
          </a:xfrm>
          <a:prstGeom prst="leftArrow">
            <a:avLst>
              <a:gd name="adj1" fmla="val 50000"/>
              <a:gd name="adj2" fmla="val 62151"/>
            </a:avLst>
          </a:prstGeom>
          <a:noFill/>
          <a:ln w="38160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buClr>
                <a:srgbClr val="800080"/>
              </a:buClr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>
                <a:solidFill>
                  <a:srgbClr val="800080"/>
                </a:solidFill>
                <a:latin typeface="Helvetica" charset="0"/>
                <a:ea typeface="DejaVu Sans" charset="0"/>
                <a:cs typeface="DejaVu Sans" charset="0"/>
              </a:rPr>
              <a:t>Feedback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990600"/>
            <a:ext cx="435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X</a:t>
            </a:r>
            <a:r>
              <a:rPr lang="en-US" sz="2400" baseline="-25000" dirty="0" smtClean="0">
                <a:solidFill>
                  <a:srgbClr val="000000"/>
                </a:solidFill>
              </a:rPr>
              <a:t>i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5794375" cy="898525"/>
          </a:xfrm>
          <a:ln/>
        </p:spPr>
        <p:txBody>
          <a:bodyPr>
            <a:spAutoFit/>
          </a:bodyPr>
          <a:lstStyle/>
          <a:p>
            <a:pPr>
              <a:lnSpc>
                <a:spcPct val="8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Second try…How about this?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1266" t="8461" r="5836" b="8012"/>
          <a:stretch>
            <a:fillRect/>
          </a:stretch>
        </p:blipFill>
        <p:spPr bwMode="auto">
          <a:xfrm>
            <a:off x="228600" y="762000"/>
            <a:ext cx="6096000" cy="283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 l="1273" t="8598" r="5956" b="10965"/>
          <a:stretch>
            <a:fillRect/>
          </a:stretch>
        </p:blipFill>
        <p:spPr bwMode="auto">
          <a:xfrm>
            <a:off x="1905000" y="3792538"/>
            <a:ext cx="6629400" cy="1998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57200" y="4160838"/>
            <a:ext cx="1601788" cy="94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63DE8"/>
              </a:buClr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  <a:t>Rough</a:t>
            </a:r>
            <a:br>
              <a:rPr lang="en-GB" sz="28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</a:br>
            <a:r>
              <a:rPr lang="en-GB" sz="2800" b="1">
                <a:solidFill>
                  <a:srgbClr val="063DE8"/>
                </a:solidFill>
                <a:latin typeface="Helvetica" charset="0"/>
                <a:ea typeface="DejaVu Sans" charset="0"/>
                <a:cs typeface="DejaVu Sans" charset="0"/>
              </a:rPr>
              <a:t>timing…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14400" y="5943600"/>
            <a:ext cx="77247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800080"/>
              </a:buClr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800080"/>
                </a:solidFill>
                <a:latin typeface="Helvetica" charset="0"/>
                <a:ea typeface="DejaVu Sans" charset="0"/>
                <a:cs typeface="DejaVu Sans" charset="0"/>
              </a:rPr>
              <a:t>Register is used to hold up the transfer of data to adder.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6472238" cy="476250"/>
          </a:xfrm>
          <a:ln/>
        </p:spPr>
        <p:txBody>
          <a:bodyPr>
            <a:spAutoFit/>
          </a:bodyPr>
          <a:lstStyle/>
          <a:p>
            <a:pPr>
              <a:lnSpc>
                <a:spcPct val="8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Register Details…What’s inside?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1825" r="1825"/>
          <a:stretch>
            <a:fillRect/>
          </a:stretch>
        </p:blipFill>
        <p:spPr bwMode="auto">
          <a:xfrm>
            <a:off x="685800" y="1143000"/>
            <a:ext cx="7848600" cy="236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8077200" cy="2516188"/>
          </a:xfrm>
          <a:ln/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ts val="227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n instances of a </a:t>
            </a:r>
            <a:r>
              <a:rPr lang="en-GB" sz="2800">
                <a:solidFill>
                  <a:srgbClr val="800080"/>
                </a:solidFill>
              </a:rPr>
              <a:t>“Flip-Flop”</a:t>
            </a:r>
          </a:p>
          <a:p>
            <a:pPr>
              <a:lnSpc>
                <a:spcPct val="75000"/>
              </a:lnSpc>
              <a:spcBef>
                <a:spcPts val="2275"/>
              </a:spcBef>
              <a:buClr>
                <a:srgbClr val="80008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800080"/>
                </a:solidFill>
              </a:rPr>
              <a:t>Flip-flop </a:t>
            </a:r>
            <a:r>
              <a:rPr lang="en-GB" sz="2800"/>
              <a:t>name because the output flips and flops between and 0,1 </a:t>
            </a:r>
          </a:p>
          <a:p>
            <a:pPr>
              <a:lnSpc>
                <a:spcPct val="75000"/>
              </a:lnSpc>
              <a:spcBef>
                <a:spcPts val="227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D is “data”, Q is “output”</a:t>
            </a:r>
          </a:p>
          <a:p>
            <a:pPr>
              <a:lnSpc>
                <a:spcPct val="75000"/>
              </a:lnSpc>
              <a:spcBef>
                <a:spcPts val="227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Also called “d-type Flip-Flop”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261225" cy="476250"/>
          </a:xfrm>
          <a:ln/>
        </p:spPr>
        <p:txBody>
          <a:bodyPr>
            <a:spAutoFit/>
          </a:bodyPr>
          <a:lstStyle/>
          <a:p>
            <a:pPr>
              <a:lnSpc>
                <a:spcPct val="8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What’s the timing of a Flip-flop? (1/2)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848600" cy="2603500"/>
          </a:xfrm>
          <a:ln/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ts val="227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/>
              <a:t>Edge-triggered </a:t>
            </a:r>
            <a:r>
              <a:rPr lang="en-GB" sz="2800" dirty="0" err="1"/>
              <a:t>d</a:t>
            </a:r>
            <a:r>
              <a:rPr lang="en-GB" sz="2800" dirty="0"/>
              <a:t>-type flip-flop</a:t>
            </a:r>
          </a:p>
          <a:p>
            <a:pPr lvl="1">
              <a:lnSpc>
                <a:spcPct val="85000"/>
              </a:lnSpc>
              <a:spcBef>
                <a:spcPts val="12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/>
              <a:t>This one is “positive edge-triggered”</a:t>
            </a:r>
          </a:p>
          <a:p>
            <a:pPr>
              <a:lnSpc>
                <a:spcPct val="75000"/>
              </a:lnSpc>
              <a:spcBef>
                <a:spcPts val="2275"/>
              </a:spcBef>
              <a:buClr>
                <a:srgbClr val="063DE8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 dirty="0">
                <a:solidFill>
                  <a:srgbClr val="063DE8"/>
                </a:solidFill>
              </a:rPr>
              <a:t>“On the rising edge of the clock, the input </a:t>
            </a:r>
            <a:r>
              <a:rPr lang="en-GB" sz="2800" dirty="0" err="1">
                <a:solidFill>
                  <a:srgbClr val="063DE8"/>
                </a:solidFill>
              </a:rPr>
              <a:t>d</a:t>
            </a:r>
            <a:r>
              <a:rPr lang="en-GB" sz="2800" dirty="0">
                <a:solidFill>
                  <a:srgbClr val="063DE8"/>
                </a:solidFill>
              </a:rPr>
              <a:t> is sampled and transferred to the output.  At all other times, the input </a:t>
            </a:r>
            <a:r>
              <a:rPr lang="en-GB" sz="2800" dirty="0" err="1">
                <a:solidFill>
                  <a:srgbClr val="063DE8"/>
                </a:solidFill>
              </a:rPr>
              <a:t>d</a:t>
            </a:r>
            <a:r>
              <a:rPr lang="en-GB" sz="2800" dirty="0">
                <a:solidFill>
                  <a:srgbClr val="063DE8"/>
                </a:solidFill>
              </a:rPr>
              <a:t> is ignored.”</a:t>
            </a:r>
          </a:p>
          <a:p>
            <a:pPr>
              <a:lnSpc>
                <a:spcPct val="75000"/>
              </a:lnSpc>
              <a:spcBef>
                <a:spcPts val="19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 dirty="0"/>
              <a:t>Example waveforms: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 l="2629" t="4941" r="7019" b="3650"/>
          <a:stretch>
            <a:fillRect/>
          </a:stretch>
        </p:blipFill>
        <p:spPr bwMode="auto">
          <a:xfrm>
            <a:off x="152400" y="3352800"/>
            <a:ext cx="8763000" cy="3148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1066800"/>
            <a:ext cx="871538" cy="57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261225" cy="476250"/>
          </a:xfrm>
          <a:ln/>
        </p:spPr>
        <p:txBody>
          <a:bodyPr>
            <a:spAutoFit/>
          </a:bodyPr>
          <a:lstStyle/>
          <a:p>
            <a:pPr>
              <a:lnSpc>
                <a:spcPct val="8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What’s the timing of a Flip-flop? (2/2)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848600" cy="2603500"/>
          </a:xfrm>
          <a:ln/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ts val="227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/>
              <a:t>Edge-triggered d-type flip-flop</a:t>
            </a:r>
          </a:p>
          <a:p>
            <a:pPr lvl="1">
              <a:lnSpc>
                <a:spcPct val="85000"/>
              </a:lnSpc>
              <a:spcBef>
                <a:spcPts val="12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/>
              <a:t>This one is “positive edge-triggered”</a:t>
            </a:r>
          </a:p>
          <a:p>
            <a:pPr>
              <a:lnSpc>
                <a:spcPct val="75000"/>
              </a:lnSpc>
              <a:spcBef>
                <a:spcPts val="2275"/>
              </a:spcBef>
              <a:buClr>
                <a:srgbClr val="063DE8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800">
                <a:solidFill>
                  <a:srgbClr val="063DE8"/>
                </a:solidFill>
              </a:rPr>
              <a:t>“On the rising edge of the clock, the input d is sampled and transferred to the output.  At all other times, the input d is ignored.”</a:t>
            </a:r>
          </a:p>
          <a:p>
            <a:pPr>
              <a:lnSpc>
                <a:spcPct val="75000"/>
              </a:lnSpc>
              <a:spcBef>
                <a:spcPts val="19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400"/>
              <a:t>Example waveforms (more detail):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066800"/>
            <a:ext cx="871538" cy="57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 l="5159" t="4839" r="5054" b="754"/>
          <a:stretch>
            <a:fillRect/>
          </a:stretch>
        </p:blipFill>
        <p:spPr bwMode="auto">
          <a:xfrm>
            <a:off x="304800" y="3657600"/>
            <a:ext cx="6248400" cy="2801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 l="72557" t="20433" r="7019" b="39752"/>
          <a:stretch>
            <a:fillRect/>
          </a:stretch>
        </p:blipFill>
        <p:spPr bwMode="auto">
          <a:xfrm>
            <a:off x="6934200" y="3886200"/>
            <a:ext cx="1981200" cy="137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212138" cy="476250"/>
          </a:xfrm>
          <a:ln/>
        </p:spPr>
        <p:txBody>
          <a:bodyPr>
            <a:spAutoFit/>
          </a:bodyPr>
          <a:lstStyle/>
          <a:p>
            <a:pPr>
              <a:lnSpc>
                <a:spcPct val="8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Accumulator Revisited (proper timing 1/2)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l="3709" t="2322" r="8333" b="12802"/>
          <a:stretch>
            <a:fillRect/>
          </a:stretch>
        </p:blipFill>
        <p:spPr bwMode="auto">
          <a:xfrm>
            <a:off x="990600" y="838200"/>
            <a:ext cx="4021138" cy="277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rcRect l="1680" t="3607" r="3093" b="9798"/>
          <a:stretch>
            <a:fillRect/>
          </a:stretch>
        </p:blipFill>
        <p:spPr bwMode="auto">
          <a:xfrm>
            <a:off x="228600" y="3933825"/>
            <a:ext cx="8763000" cy="2162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181600" y="914400"/>
            <a:ext cx="3429000" cy="3263900"/>
          </a:xfrm>
          <a:ln/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ts val="16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Reset input to register is used to force it to all zeros (takes priority over D input).</a:t>
            </a:r>
          </a:p>
          <a:p>
            <a:pPr>
              <a:lnSpc>
                <a:spcPct val="85000"/>
              </a:lnSpc>
              <a:spcBef>
                <a:spcPts val="16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S</a:t>
            </a:r>
            <a:r>
              <a:rPr lang="en-GB" sz="2000" baseline="-25000"/>
              <a:t>i-1</a:t>
            </a:r>
            <a:r>
              <a:rPr lang="en-GB" sz="2000"/>
              <a:t> holds the result of the i</a:t>
            </a:r>
            <a:r>
              <a:rPr lang="en-GB" sz="2000" baseline="30000"/>
              <a:t>th</a:t>
            </a:r>
            <a:r>
              <a:rPr lang="en-GB" sz="2000"/>
              <a:t>-1 iteration.</a:t>
            </a:r>
          </a:p>
          <a:p>
            <a:pPr>
              <a:lnSpc>
                <a:spcPct val="85000"/>
              </a:lnSpc>
              <a:spcBef>
                <a:spcPts val="16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Analyze circuit timing starting at the output of the register.</a:t>
            </a:r>
          </a:p>
          <a:p>
            <a:pPr>
              <a:lnSpc>
                <a:spcPct val="75000"/>
              </a:lnSpc>
              <a:spcBef>
                <a:spcPts val="1625"/>
              </a:spcBef>
              <a:buFont typeface="Times New Roman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8212138" cy="476250"/>
          </a:xfrm>
          <a:ln/>
        </p:spPr>
        <p:txBody>
          <a:bodyPr>
            <a:spAutoFit/>
          </a:bodyPr>
          <a:lstStyle/>
          <a:p>
            <a:pPr>
              <a:lnSpc>
                <a:spcPct val="87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Accumulator Revisited (proper timing 2/2)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3709" t="2322" r="8333" b="12802"/>
          <a:stretch>
            <a:fillRect/>
          </a:stretch>
        </p:blipFill>
        <p:spPr bwMode="auto">
          <a:xfrm>
            <a:off x="990600" y="838200"/>
            <a:ext cx="4021138" cy="2778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 l="1416" t="6276" r="9512" b="8902"/>
          <a:stretch>
            <a:fillRect/>
          </a:stretch>
        </p:blipFill>
        <p:spPr bwMode="auto">
          <a:xfrm>
            <a:off x="609600" y="3810000"/>
            <a:ext cx="6400800" cy="2741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 l="75175" t="10463" r="3093" b="27344"/>
          <a:stretch>
            <a:fillRect/>
          </a:stretch>
        </p:blipFill>
        <p:spPr bwMode="auto">
          <a:xfrm>
            <a:off x="6991350" y="4105275"/>
            <a:ext cx="2000250" cy="155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181600" y="838200"/>
            <a:ext cx="3429000" cy="3765550"/>
          </a:xfrm>
          <a:ln/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ts val="16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reset signal shown.</a:t>
            </a:r>
          </a:p>
          <a:p>
            <a:pPr>
              <a:lnSpc>
                <a:spcPct val="85000"/>
              </a:lnSpc>
              <a:spcBef>
                <a:spcPts val="16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Also, in practice X might not arrive to the adder at the same time as S</a:t>
            </a:r>
            <a:r>
              <a:rPr lang="en-GB" sz="2000" baseline="-25000"/>
              <a:t>i-1</a:t>
            </a:r>
          </a:p>
          <a:p>
            <a:pPr>
              <a:lnSpc>
                <a:spcPct val="85000"/>
              </a:lnSpc>
              <a:spcBef>
                <a:spcPts val="16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S</a:t>
            </a:r>
            <a:r>
              <a:rPr lang="en-GB" sz="2000" baseline="-25000"/>
              <a:t>i</a:t>
            </a:r>
            <a:r>
              <a:rPr lang="en-GB" sz="2000"/>
              <a:t> temporarily is wrong, but register always captures correct value.</a:t>
            </a:r>
          </a:p>
          <a:p>
            <a:pPr>
              <a:lnSpc>
                <a:spcPct val="85000"/>
              </a:lnSpc>
              <a:spcBef>
                <a:spcPts val="16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000"/>
              <a:t>In good circuits, instability never happens around rising edge of clk.</a:t>
            </a:r>
          </a:p>
          <a:p>
            <a:pPr>
              <a:lnSpc>
                <a:spcPct val="75000"/>
              </a:lnSpc>
              <a:spcBef>
                <a:spcPts val="1625"/>
              </a:spcBef>
              <a:buFont typeface="Times New Roman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20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772400" y="4263241"/>
            <a:ext cx="1305666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   123</a:t>
            </a: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A: </a:t>
            </a:r>
            <a:r>
              <a:rPr lang="en-GB" sz="2400" b="1" dirty="0" smtClean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FFF</a:t>
            </a: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B: </a:t>
            </a:r>
            <a:r>
              <a:rPr lang="en-GB" sz="2400" b="1" dirty="0" smtClean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r>
              <a:rPr lang="en-GB" sz="2400" b="1" dirty="0" smtClean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C: T</a:t>
            </a:r>
            <a:r>
              <a:rPr lang="en-GB" sz="2400" b="1" dirty="0" smtClean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FF</a:t>
            </a: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D: </a:t>
            </a: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r>
              <a:rPr lang="en-GB" sz="2400" b="1" dirty="0" smtClean="0">
                <a:solidFill>
                  <a:srgbClr val="FF0000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  <a:r>
              <a:rPr lang="en-GB" sz="2400" b="1" dirty="0" smtClean="0">
                <a:solidFill>
                  <a:schemeClr val="tx1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endParaRPr lang="en-GB" sz="2400" b="1" dirty="0" smtClean="0">
              <a:solidFill>
                <a:schemeClr val="tx1"/>
              </a:solidFill>
              <a:latin typeface="Courier New" charset="0"/>
              <a:ea typeface="DejaVu Sans" charset="0"/>
              <a:cs typeface="DejaVu Sans" charset="0"/>
            </a:endParaRP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E: TTT</a:t>
            </a:r>
            <a:endParaRPr lang="en-US" dirty="0"/>
          </a:p>
        </p:txBody>
      </p:sp>
      <p:sp>
        <p:nvSpPr>
          <p:cNvPr id="242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3221038" cy="474663"/>
          </a:xfrm>
        </p:spPr>
        <p:txBody>
          <a:bodyPr/>
          <a:lstStyle/>
          <a:p>
            <a:r>
              <a:rPr lang="en-US"/>
              <a:t>Peer Instruction</a:t>
            </a:r>
          </a:p>
        </p:txBody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0"/>
            <a:ext cx="7467600" cy="2281137"/>
          </a:xfrm>
          <a:solidFill>
            <a:schemeClr val="bg1"/>
          </a:solidFill>
        </p:spPr>
        <p:txBody>
          <a:bodyPr/>
          <a:lstStyle/>
          <a:p>
            <a:pPr marL="609600" indent="-609600">
              <a:lnSpc>
                <a:spcPct val="85000"/>
              </a:lnSpc>
              <a:spcBef>
                <a:spcPct val="45000"/>
              </a:spcBef>
              <a:buSzTx/>
              <a:buFont typeface="+mj-lt"/>
              <a:buAutoNum type="arabicParenR"/>
              <a:tabLst>
                <a:tab pos="738188" algn="l"/>
              </a:tabLst>
            </a:pPr>
            <a:r>
              <a:rPr lang="en-US" sz="2800" dirty="0"/>
              <a:t>SW </a:t>
            </a:r>
            <a:r>
              <a:rPr lang="en-US" sz="2800" dirty="0">
                <a:solidFill>
                  <a:srgbClr val="800080"/>
                </a:solidFill>
              </a:rPr>
              <a:t>can peek</a:t>
            </a:r>
            <a:r>
              <a:rPr lang="en-US" sz="2800" dirty="0"/>
              <a:t> at HW (past ISA abstraction boundary) for optimizations</a:t>
            </a:r>
          </a:p>
          <a:p>
            <a:pPr marL="609600" indent="-609600">
              <a:lnSpc>
                <a:spcPct val="85000"/>
              </a:lnSpc>
              <a:spcBef>
                <a:spcPct val="45000"/>
              </a:spcBef>
              <a:buSzTx/>
              <a:buFont typeface="+mj-lt"/>
              <a:buAutoNum type="arabicParenR"/>
              <a:tabLst>
                <a:tab pos="738188" algn="l"/>
              </a:tabLst>
            </a:pPr>
            <a:r>
              <a:rPr lang="en-US" sz="2800" dirty="0"/>
              <a:t>SW </a:t>
            </a:r>
            <a:r>
              <a:rPr lang="en-US" sz="2800" dirty="0">
                <a:solidFill>
                  <a:srgbClr val="800080"/>
                </a:solidFill>
              </a:rPr>
              <a:t>can depend</a:t>
            </a:r>
            <a:r>
              <a:rPr lang="en-US" sz="2800" dirty="0"/>
              <a:t> on particular HW implementation of </a:t>
            </a:r>
            <a:r>
              <a:rPr lang="en-US" sz="2800" dirty="0" smtClean="0"/>
              <a:t>ISA</a:t>
            </a:r>
          </a:p>
          <a:p>
            <a:pPr marL="609600" indent="-609600">
              <a:lnSpc>
                <a:spcPct val="85000"/>
              </a:lnSpc>
              <a:spcBef>
                <a:spcPct val="45000"/>
              </a:spcBef>
              <a:buSzTx/>
              <a:buFont typeface="+mj-lt"/>
              <a:buAutoNum type="arabicParenR"/>
              <a:tabLst>
                <a:tab pos="738188" algn="l"/>
              </a:tabLst>
            </a:pPr>
            <a:r>
              <a:rPr lang="en-GB" sz="2800" dirty="0" smtClean="0"/>
              <a:t>HW feedback akin to SW </a:t>
            </a:r>
            <a:r>
              <a:rPr lang="en-GB" sz="2800" dirty="0" smtClean="0"/>
              <a:t>recursion</a:t>
            </a:r>
            <a:endParaRPr lang="en-GB" sz="2800" dirty="0" smtClean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696200" y="4297567"/>
            <a:ext cx="1371600" cy="1931987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360" tIns="44280" rIns="90360" bIns="44280">
            <a:prstTxWarp prst="textNoShape">
              <a:avLst/>
            </a:prstTxWarp>
          </a:bodyPr>
          <a:lstStyle/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   ABC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A: 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FFF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B: 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C: </a:t>
            </a: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FF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D: </a:t>
            </a: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TT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E: </a:t>
            </a: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TTT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7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5076911" cy="490391"/>
          </a:xfrm>
        </p:spPr>
        <p:txBody>
          <a:bodyPr/>
          <a:lstStyle/>
          <a:p>
            <a:r>
              <a:rPr lang="en-US" dirty="0"/>
              <a:t>Peer </a:t>
            </a:r>
            <a:r>
              <a:rPr lang="en-US" dirty="0" smtClean="0"/>
              <a:t>Instruction </a:t>
            </a:r>
            <a:r>
              <a:rPr lang="en-US" dirty="0" smtClean="0">
                <a:solidFill>
                  <a:schemeClr val="accent1"/>
                </a:solidFill>
              </a:rPr>
              <a:t>Answers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2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0"/>
            <a:ext cx="7467600" cy="2281137"/>
          </a:xfrm>
          <a:solidFill>
            <a:schemeClr val="bg1"/>
          </a:solidFill>
        </p:spPr>
        <p:txBody>
          <a:bodyPr/>
          <a:lstStyle/>
          <a:p>
            <a:pPr marL="609600" indent="-609600">
              <a:lnSpc>
                <a:spcPct val="85000"/>
              </a:lnSpc>
              <a:spcBef>
                <a:spcPct val="45000"/>
              </a:spcBef>
              <a:buSzTx/>
              <a:buFont typeface="+mj-lt"/>
              <a:buAutoNum type="arabicParenR"/>
              <a:tabLst>
                <a:tab pos="738188" algn="l"/>
              </a:tabLst>
            </a:pPr>
            <a:r>
              <a:rPr lang="en-US" sz="2800" dirty="0"/>
              <a:t>SW </a:t>
            </a:r>
            <a:r>
              <a:rPr lang="en-US" sz="2800" dirty="0">
                <a:solidFill>
                  <a:srgbClr val="800080"/>
                </a:solidFill>
              </a:rPr>
              <a:t>can peek</a:t>
            </a:r>
            <a:r>
              <a:rPr lang="en-US" sz="2800" dirty="0"/>
              <a:t> at HW (past ISA abstraction boundary) for optimizations</a:t>
            </a:r>
          </a:p>
          <a:p>
            <a:pPr marL="609600" indent="-609600">
              <a:lnSpc>
                <a:spcPct val="85000"/>
              </a:lnSpc>
              <a:spcBef>
                <a:spcPct val="45000"/>
              </a:spcBef>
              <a:buSzTx/>
              <a:buFont typeface="+mj-lt"/>
              <a:buAutoNum type="arabicParenR"/>
              <a:tabLst>
                <a:tab pos="738188" algn="l"/>
              </a:tabLst>
            </a:pPr>
            <a:r>
              <a:rPr lang="en-US" sz="2800" dirty="0"/>
              <a:t>SW </a:t>
            </a:r>
            <a:r>
              <a:rPr lang="en-US" sz="2800" dirty="0">
                <a:solidFill>
                  <a:srgbClr val="800080"/>
                </a:solidFill>
              </a:rPr>
              <a:t>can depend</a:t>
            </a:r>
            <a:r>
              <a:rPr lang="en-US" sz="2800" dirty="0"/>
              <a:t> on particular HW implementation of </a:t>
            </a:r>
            <a:r>
              <a:rPr lang="en-US" sz="2800" dirty="0" smtClean="0"/>
              <a:t>ISA</a:t>
            </a:r>
          </a:p>
          <a:p>
            <a:pPr marL="609600" indent="-609600">
              <a:lnSpc>
                <a:spcPct val="85000"/>
              </a:lnSpc>
              <a:spcBef>
                <a:spcPct val="45000"/>
              </a:spcBef>
              <a:buSzTx/>
              <a:buFont typeface="+mj-lt"/>
              <a:buAutoNum type="arabicParenR"/>
              <a:tabLst>
                <a:tab pos="738188" algn="l"/>
              </a:tabLst>
            </a:pPr>
            <a:r>
              <a:rPr lang="en-GB" sz="2800" dirty="0" smtClean="0"/>
              <a:t>HW feedback akin to SW </a:t>
            </a:r>
            <a:r>
              <a:rPr lang="en-GB" sz="2800" dirty="0" smtClean="0"/>
              <a:t>recursion</a:t>
            </a:r>
            <a:endParaRPr lang="en-GB" sz="2800" dirty="0" smtClean="0"/>
          </a:p>
        </p:txBody>
      </p:sp>
      <p:sp>
        <p:nvSpPr>
          <p:cNvPr id="6" name="AutoShape 1030"/>
          <p:cNvSpPr>
            <a:spLocks noChangeArrowheads="1"/>
          </p:cNvSpPr>
          <p:nvPr/>
        </p:nvSpPr>
        <p:spPr bwMode="auto">
          <a:xfrm>
            <a:off x="7772400" y="5574042"/>
            <a:ext cx="1219200" cy="303213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696200" y="4297567"/>
            <a:ext cx="1371600" cy="1931987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360" tIns="44280" rIns="90360" bIns="44280">
            <a:prstTxWarp prst="textNoShape">
              <a:avLst/>
            </a:prstTxWarp>
          </a:bodyPr>
          <a:lstStyle/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   ABC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A: 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FFF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B: 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C: </a:t>
            </a: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FF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D: </a:t>
            </a: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TT</a:t>
            </a:r>
            <a:r>
              <a:rPr lang="en-GB" b="1" dirty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</a:p>
          <a:p>
            <a:pPr marL="201613" indent="-201613">
              <a:lnSpc>
                <a:spcPct val="85000"/>
              </a:lnSpc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E: </a:t>
            </a:r>
            <a:r>
              <a:rPr lang="en-GB" b="1" dirty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TTT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4263241"/>
            <a:ext cx="1305666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   123</a:t>
            </a: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A: </a:t>
            </a:r>
            <a:r>
              <a:rPr lang="en-GB" sz="2400" b="1" dirty="0" smtClean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FFF</a:t>
            </a: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B: </a:t>
            </a:r>
            <a:r>
              <a:rPr lang="en-GB" sz="2400" b="1" dirty="0" smtClean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r>
              <a:rPr lang="en-GB" sz="2400" b="1" dirty="0" smtClean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C: T</a:t>
            </a:r>
            <a:r>
              <a:rPr lang="en-GB" sz="2400" b="1" dirty="0" smtClean="0">
                <a:solidFill>
                  <a:srgbClr val="FC0128"/>
                </a:solidFill>
                <a:latin typeface="Courier New" charset="0"/>
                <a:ea typeface="DejaVu Sans" charset="0"/>
                <a:cs typeface="DejaVu Sans" charset="0"/>
              </a:rPr>
              <a:t>FF</a:t>
            </a: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D: </a:t>
            </a: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r>
              <a:rPr lang="en-GB" sz="2400" b="1" dirty="0" smtClean="0">
                <a:solidFill>
                  <a:srgbClr val="FF0000"/>
                </a:solidFill>
                <a:latin typeface="Courier New" charset="0"/>
                <a:ea typeface="DejaVu Sans" charset="0"/>
                <a:cs typeface="DejaVu Sans" charset="0"/>
              </a:rPr>
              <a:t>F</a:t>
            </a:r>
            <a:r>
              <a:rPr lang="en-GB" sz="2400" b="1" dirty="0" smtClean="0">
                <a:solidFill>
                  <a:schemeClr val="tx1"/>
                </a:solidFill>
                <a:latin typeface="Courier New" charset="0"/>
                <a:ea typeface="DejaVu Sans" charset="0"/>
                <a:cs typeface="DejaVu Sans" charset="0"/>
              </a:rPr>
              <a:t>T</a:t>
            </a:r>
            <a:endParaRPr lang="en-GB" sz="2400" b="1" dirty="0" smtClean="0">
              <a:solidFill>
                <a:schemeClr val="tx1"/>
              </a:solidFill>
              <a:latin typeface="Courier New" charset="0"/>
              <a:ea typeface="DejaVu Sans" charset="0"/>
              <a:cs typeface="DejaVu Sans" charset="0"/>
            </a:endParaRPr>
          </a:p>
          <a:p>
            <a:pPr marL="201613" lvl="0" indent="-201613" defTabSz="457200">
              <a:lnSpc>
                <a:spcPct val="85000"/>
              </a:lnSpc>
              <a:buClr>
                <a:srgbClr val="000000"/>
              </a:buClr>
              <a:buSzPct val="100000"/>
              <a:tabLst>
                <a:tab pos="201613" algn="l"/>
                <a:tab pos="1116013" algn="l"/>
                <a:tab pos="2030413" algn="l"/>
                <a:tab pos="2944813" algn="l"/>
                <a:tab pos="3859213" algn="l"/>
                <a:tab pos="4773613" algn="l"/>
                <a:tab pos="5688013" algn="l"/>
                <a:tab pos="6602413" algn="l"/>
                <a:tab pos="7516813" algn="l"/>
                <a:tab pos="8431213" algn="l"/>
                <a:tab pos="9345613" algn="l"/>
                <a:tab pos="10260013" algn="l"/>
              </a:tabLst>
            </a:pPr>
            <a:r>
              <a:rPr lang="en-GB" sz="2400" b="1" dirty="0" smtClean="0">
                <a:solidFill>
                  <a:srgbClr val="000000"/>
                </a:solidFill>
                <a:latin typeface="Courier New" charset="0"/>
                <a:ea typeface="DejaVu Sans" charset="0"/>
                <a:cs typeface="DejaVu Sans" charset="0"/>
              </a:rPr>
              <a:t>E: TTT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3733800"/>
            <a:ext cx="6781800" cy="258532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5400" b="1" dirty="0" smtClean="0"/>
          </a:p>
          <a:p>
            <a:pPr algn="ctr"/>
            <a:endParaRPr lang="en-US" sz="5400" b="1" dirty="0" smtClean="0"/>
          </a:p>
          <a:p>
            <a:pPr algn="ctr"/>
            <a:endParaRPr lang="en-US" sz="5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838200" y="372487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TRUE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8200" y="540127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TRUE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8200" y="456307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FALSE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 animBg="1"/>
      <p:bldP spid="18" grpId="0" build="p"/>
      <p:bldP spid="19" grpId="0" build="p"/>
      <p:bldP spid="2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5138" name="Group 2"/>
          <p:cNvGrpSpPr>
            <a:grpSpLocks/>
          </p:cNvGrpSpPr>
          <p:nvPr/>
        </p:nvGrpSpPr>
        <p:grpSpPr bwMode="auto">
          <a:xfrm>
            <a:off x="152400" y="1219200"/>
            <a:ext cx="8305800" cy="2362200"/>
            <a:chOff x="96" y="872"/>
            <a:chExt cx="5232" cy="1384"/>
          </a:xfrm>
        </p:grpSpPr>
        <p:sp>
          <p:nvSpPr>
            <p:cNvPr id="2395139" name="Oval 3" descr="5%"/>
            <p:cNvSpPr>
              <a:spLocks noChangeArrowheads="1"/>
            </p:cNvSpPr>
            <p:nvPr/>
          </p:nvSpPr>
          <p:spPr bwMode="auto">
            <a:xfrm>
              <a:off x="96" y="1200"/>
              <a:ext cx="5232" cy="1056"/>
            </a:xfrm>
            <a:prstGeom prst="ellipse">
              <a:avLst/>
            </a:prstGeom>
            <a:pattFill prst="pct5">
              <a:fgClr>
                <a:schemeClr val="hlink"/>
              </a:fgClr>
              <a:bgClr>
                <a:srgbClr val="FFFFFF"/>
              </a:bgClr>
            </a:patt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95140" name="Text Box 4"/>
            <p:cNvSpPr txBox="1">
              <a:spLocks noChangeArrowheads="1"/>
            </p:cNvSpPr>
            <p:nvPr/>
          </p:nvSpPr>
          <p:spPr bwMode="auto">
            <a:xfrm>
              <a:off x="4608" y="872"/>
              <a:ext cx="591" cy="3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chemeClr val="accent2"/>
                  </a:solidFill>
                </a:rPr>
                <a:t>61C</a:t>
              </a:r>
              <a:endParaRPr lang="en-US" sz="3200">
                <a:solidFill>
                  <a:schemeClr val="accent2"/>
                </a:solidFill>
              </a:endParaRPr>
            </a:p>
          </p:txBody>
        </p:sp>
      </p:grpSp>
      <p:sp>
        <p:nvSpPr>
          <p:cNvPr id="23951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6373813" cy="474663"/>
          </a:xfrm>
          <a:noFill/>
          <a:ln/>
        </p:spPr>
        <p:txBody>
          <a:bodyPr/>
          <a:lstStyle/>
          <a:p>
            <a:r>
              <a:rPr lang="en-US"/>
              <a:t>What are “Machine Structures”?</a:t>
            </a:r>
          </a:p>
        </p:txBody>
      </p:sp>
      <p:sp>
        <p:nvSpPr>
          <p:cNvPr id="239514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4724400"/>
            <a:ext cx="8610600" cy="415925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/>
              <a:t>Coordination of many </a:t>
            </a:r>
            <a:r>
              <a:rPr lang="en-US" i="1">
                <a:solidFill>
                  <a:schemeClr val="accent1"/>
                </a:solidFill>
              </a:rPr>
              <a:t>levels of abstraction</a:t>
            </a:r>
            <a:endParaRPr lang="en-US"/>
          </a:p>
        </p:txBody>
      </p:sp>
      <p:sp>
        <p:nvSpPr>
          <p:cNvPr id="2395143" name="Rectangle 7"/>
          <p:cNvSpPr>
            <a:spLocks noChangeArrowheads="1"/>
          </p:cNvSpPr>
          <p:nvPr/>
        </p:nvSpPr>
        <p:spPr bwMode="auto">
          <a:xfrm>
            <a:off x="4572000" y="2667000"/>
            <a:ext cx="12827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solidFill>
                  <a:schemeClr val="tx1"/>
                </a:solidFill>
              </a:rPr>
              <a:t>I/O system</a:t>
            </a:r>
          </a:p>
        </p:txBody>
      </p:sp>
      <p:sp>
        <p:nvSpPr>
          <p:cNvPr id="2395144" name="Rectangle 8"/>
          <p:cNvSpPr>
            <a:spLocks noChangeArrowheads="1"/>
          </p:cNvSpPr>
          <p:nvPr/>
        </p:nvSpPr>
        <p:spPr bwMode="auto">
          <a:xfrm>
            <a:off x="2908300" y="4089400"/>
            <a:ext cx="25400" cy="2794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45" name="Rectangle 9"/>
          <p:cNvSpPr>
            <a:spLocks noChangeArrowheads="1"/>
          </p:cNvSpPr>
          <p:nvPr/>
        </p:nvSpPr>
        <p:spPr bwMode="auto">
          <a:xfrm>
            <a:off x="2362200" y="2667000"/>
            <a:ext cx="1244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solidFill>
                  <a:schemeClr val="tx1"/>
                </a:solidFill>
              </a:rPr>
              <a:t>Processor</a:t>
            </a:r>
          </a:p>
        </p:txBody>
      </p:sp>
      <p:sp>
        <p:nvSpPr>
          <p:cNvPr id="2395146" name="Rectangle 10"/>
          <p:cNvSpPr>
            <a:spLocks noChangeArrowheads="1"/>
          </p:cNvSpPr>
          <p:nvPr/>
        </p:nvSpPr>
        <p:spPr bwMode="auto">
          <a:xfrm>
            <a:off x="2286000" y="2660650"/>
            <a:ext cx="3810000" cy="381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47" name="Line 11"/>
          <p:cNvSpPr>
            <a:spLocks noChangeShapeType="1"/>
          </p:cNvSpPr>
          <p:nvPr/>
        </p:nvSpPr>
        <p:spPr bwMode="auto">
          <a:xfrm>
            <a:off x="4572000" y="2667000"/>
            <a:ext cx="0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48" name="Rectangle 12"/>
          <p:cNvSpPr>
            <a:spLocks noChangeArrowheads="1"/>
          </p:cNvSpPr>
          <p:nvPr/>
        </p:nvSpPr>
        <p:spPr bwMode="auto">
          <a:xfrm>
            <a:off x="2743200" y="1752600"/>
            <a:ext cx="1117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2395149" name="Rectangle 13"/>
          <p:cNvSpPr>
            <a:spLocks noChangeArrowheads="1"/>
          </p:cNvSpPr>
          <p:nvPr/>
        </p:nvSpPr>
        <p:spPr bwMode="auto">
          <a:xfrm>
            <a:off x="2743200" y="2133600"/>
            <a:ext cx="1295400" cy="33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50" name="Rectangle 14"/>
          <p:cNvSpPr>
            <a:spLocks noChangeArrowheads="1"/>
          </p:cNvSpPr>
          <p:nvPr/>
        </p:nvSpPr>
        <p:spPr bwMode="auto">
          <a:xfrm>
            <a:off x="4267200" y="1447800"/>
            <a:ext cx="1206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solidFill>
                  <a:schemeClr val="tx1"/>
                </a:solidFill>
              </a:rPr>
              <a:t>Operating</a:t>
            </a:r>
          </a:p>
        </p:txBody>
      </p:sp>
      <p:sp>
        <p:nvSpPr>
          <p:cNvPr id="2395151" name="Rectangle 15"/>
          <p:cNvSpPr>
            <a:spLocks noChangeArrowheads="1"/>
          </p:cNvSpPr>
          <p:nvPr/>
        </p:nvSpPr>
        <p:spPr bwMode="auto">
          <a:xfrm>
            <a:off x="4279900" y="1752600"/>
            <a:ext cx="12700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2000"/>
              </a:lnSpc>
            </a:pPr>
            <a:r>
              <a:rPr lang="en-US" sz="1800" b="1" dirty="0">
                <a:solidFill>
                  <a:schemeClr val="tx1"/>
                </a:solidFill>
              </a:rPr>
              <a:t>System</a:t>
            </a:r>
          </a:p>
          <a:p>
            <a:pPr algn="ctr">
              <a:lnSpc>
                <a:spcPct val="102000"/>
              </a:lnSpc>
            </a:pPr>
            <a:r>
              <a:rPr lang="en-US" sz="1800" b="1" dirty="0">
                <a:solidFill>
                  <a:schemeClr val="tx1"/>
                </a:solidFill>
              </a:rPr>
              <a:t>(</a:t>
            </a:r>
            <a:r>
              <a:rPr lang="en-US" sz="1800" b="1" dirty="0" err="1">
                <a:solidFill>
                  <a:schemeClr val="tx1"/>
                </a:solidFill>
              </a:rPr>
              <a:t>MacOS</a:t>
            </a:r>
            <a:r>
              <a:rPr lang="en-US" sz="1800" b="1" dirty="0">
                <a:solidFill>
                  <a:schemeClr val="tx1"/>
                </a:solidFill>
              </a:rPr>
              <a:t> X)</a:t>
            </a:r>
          </a:p>
        </p:txBody>
      </p:sp>
      <p:sp>
        <p:nvSpPr>
          <p:cNvPr id="2395152" name="Line 16"/>
          <p:cNvSpPr>
            <a:spLocks noChangeShapeType="1"/>
          </p:cNvSpPr>
          <p:nvPr/>
        </p:nvSpPr>
        <p:spPr bwMode="auto">
          <a:xfrm flipV="1">
            <a:off x="3505200" y="14478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53" name="Line 17"/>
          <p:cNvSpPr>
            <a:spLocks noChangeShapeType="1"/>
          </p:cNvSpPr>
          <p:nvPr/>
        </p:nvSpPr>
        <p:spPr bwMode="auto">
          <a:xfrm>
            <a:off x="3511550" y="1447800"/>
            <a:ext cx="2203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54" name="Line 18"/>
          <p:cNvSpPr>
            <a:spLocks noChangeShapeType="1"/>
          </p:cNvSpPr>
          <p:nvPr/>
        </p:nvSpPr>
        <p:spPr bwMode="auto">
          <a:xfrm>
            <a:off x="5715000" y="1447800"/>
            <a:ext cx="0" cy="1054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55" name="Rectangle 19"/>
          <p:cNvSpPr>
            <a:spLocks noChangeArrowheads="1"/>
          </p:cNvSpPr>
          <p:nvPr/>
        </p:nvSpPr>
        <p:spPr bwMode="auto">
          <a:xfrm>
            <a:off x="2667000" y="1092200"/>
            <a:ext cx="2372432" cy="332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 dirty="0">
                <a:solidFill>
                  <a:schemeClr val="tx1"/>
                </a:solidFill>
              </a:rPr>
              <a:t>Application </a:t>
            </a:r>
            <a:r>
              <a:rPr lang="en-US" sz="1800" b="1" dirty="0" smtClean="0">
                <a:solidFill>
                  <a:schemeClr val="tx1"/>
                </a:solidFill>
              </a:rPr>
              <a:t>(Firefox)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395156" name="Line 20"/>
          <p:cNvSpPr>
            <a:spLocks noChangeShapeType="1"/>
          </p:cNvSpPr>
          <p:nvPr/>
        </p:nvSpPr>
        <p:spPr bwMode="auto">
          <a:xfrm flipV="1">
            <a:off x="2438400" y="990600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57" name="Line 21"/>
          <p:cNvSpPr>
            <a:spLocks noChangeShapeType="1"/>
          </p:cNvSpPr>
          <p:nvPr/>
        </p:nvSpPr>
        <p:spPr bwMode="auto">
          <a:xfrm>
            <a:off x="5257800" y="996950"/>
            <a:ext cx="0" cy="44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58" name="Rectangle 22"/>
          <p:cNvSpPr>
            <a:spLocks noChangeArrowheads="1"/>
          </p:cNvSpPr>
          <p:nvPr/>
        </p:nvSpPr>
        <p:spPr bwMode="auto">
          <a:xfrm>
            <a:off x="3187700" y="3568700"/>
            <a:ext cx="1651000" cy="330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solidFill>
                  <a:schemeClr val="tx1"/>
                </a:solidFill>
              </a:rPr>
              <a:t>Digital Design</a:t>
            </a:r>
          </a:p>
        </p:txBody>
      </p:sp>
      <p:sp>
        <p:nvSpPr>
          <p:cNvPr id="2395159" name="Rectangle 23"/>
          <p:cNvSpPr>
            <a:spLocks noChangeArrowheads="1"/>
          </p:cNvSpPr>
          <p:nvPr/>
        </p:nvSpPr>
        <p:spPr bwMode="auto">
          <a:xfrm>
            <a:off x="2724150" y="3536950"/>
            <a:ext cx="2654300" cy="342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60" name="Rectangle 24"/>
          <p:cNvSpPr>
            <a:spLocks noChangeArrowheads="1"/>
          </p:cNvSpPr>
          <p:nvPr/>
        </p:nvSpPr>
        <p:spPr bwMode="auto">
          <a:xfrm>
            <a:off x="3124200" y="3860800"/>
            <a:ext cx="1676400" cy="3302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solidFill>
                  <a:schemeClr val="tx1"/>
                </a:solidFill>
              </a:rPr>
              <a:t>Circuit Design</a:t>
            </a:r>
          </a:p>
        </p:txBody>
      </p:sp>
      <p:sp>
        <p:nvSpPr>
          <p:cNvPr id="2395161" name="Rectangle 25"/>
          <p:cNvSpPr>
            <a:spLocks noChangeArrowheads="1"/>
          </p:cNvSpPr>
          <p:nvPr/>
        </p:nvSpPr>
        <p:spPr bwMode="auto">
          <a:xfrm>
            <a:off x="2895600" y="3886200"/>
            <a:ext cx="22479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62" name="Rectangle 26" descr="50%"/>
          <p:cNvSpPr>
            <a:spLocks noChangeArrowheads="1"/>
          </p:cNvSpPr>
          <p:nvPr/>
        </p:nvSpPr>
        <p:spPr bwMode="auto">
          <a:xfrm>
            <a:off x="838200" y="2438400"/>
            <a:ext cx="5372100" cy="192088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63" name="Rectangle 27"/>
          <p:cNvSpPr>
            <a:spLocks noChangeArrowheads="1"/>
          </p:cNvSpPr>
          <p:nvPr/>
        </p:nvSpPr>
        <p:spPr bwMode="auto">
          <a:xfrm>
            <a:off x="6172200" y="2438400"/>
            <a:ext cx="17272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b="1">
                <a:solidFill>
                  <a:schemeClr val="tx1"/>
                </a:solidFill>
              </a:rPr>
              <a:t>Instruction Set</a:t>
            </a:r>
          </a:p>
          <a:p>
            <a:pPr>
              <a:lnSpc>
                <a:spcPct val="85000"/>
              </a:lnSpc>
            </a:pPr>
            <a:r>
              <a:rPr lang="en-US" sz="1800" b="1">
                <a:solidFill>
                  <a:schemeClr val="tx1"/>
                </a:solidFill>
              </a:rPr>
              <a:t> Architecture</a:t>
            </a:r>
          </a:p>
        </p:txBody>
      </p:sp>
      <p:sp>
        <p:nvSpPr>
          <p:cNvPr id="2395164" name="Line 28"/>
          <p:cNvSpPr>
            <a:spLocks noChangeShapeType="1"/>
          </p:cNvSpPr>
          <p:nvPr/>
        </p:nvSpPr>
        <p:spPr bwMode="auto">
          <a:xfrm>
            <a:off x="2444750" y="990600"/>
            <a:ext cx="2806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65" name="Rectangle 29"/>
          <p:cNvSpPr>
            <a:spLocks noChangeArrowheads="1"/>
          </p:cNvSpPr>
          <p:nvPr/>
        </p:nvSpPr>
        <p:spPr bwMode="auto">
          <a:xfrm>
            <a:off x="2881313" y="3101975"/>
            <a:ext cx="23272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tx1"/>
                </a:solidFill>
              </a:rPr>
              <a:t>Datapath &amp; Control </a:t>
            </a:r>
          </a:p>
        </p:txBody>
      </p:sp>
      <p:sp>
        <p:nvSpPr>
          <p:cNvPr id="2395166" name="Rectangle 30"/>
          <p:cNvSpPr>
            <a:spLocks noChangeArrowheads="1"/>
          </p:cNvSpPr>
          <p:nvPr/>
        </p:nvSpPr>
        <p:spPr bwMode="auto">
          <a:xfrm>
            <a:off x="2597150" y="3054350"/>
            <a:ext cx="2882900" cy="444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67" name="Rectangle 31"/>
          <p:cNvSpPr>
            <a:spLocks noChangeArrowheads="1"/>
          </p:cNvSpPr>
          <p:nvPr/>
        </p:nvSpPr>
        <p:spPr bwMode="auto">
          <a:xfrm>
            <a:off x="3276600" y="4162425"/>
            <a:ext cx="1295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chemeClr val="tx1"/>
                </a:solidFill>
              </a:rPr>
              <a:t>transistors</a:t>
            </a:r>
          </a:p>
        </p:txBody>
      </p:sp>
      <p:sp>
        <p:nvSpPr>
          <p:cNvPr id="2395168" name="Rectangle 32"/>
          <p:cNvSpPr>
            <a:spLocks noChangeArrowheads="1"/>
          </p:cNvSpPr>
          <p:nvPr/>
        </p:nvSpPr>
        <p:spPr bwMode="auto">
          <a:xfrm>
            <a:off x="2978150" y="4197350"/>
            <a:ext cx="2044700" cy="298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69" name="Line 33"/>
          <p:cNvSpPr>
            <a:spLocks noChangeShapeType="1"/>
          </p:cNvSpPr>
          <p:nvPr/>
        </p:nvSpPr>
        <p:spPr bwMode="auto">
          <a:xfrm>
            <a:off x="3581400" y="2667000"/>
            <a:ext cx="0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70" name="Rectangle 34"/>
          <p:cNvSpPr>
            <a:spLocks noChangeArrowheads="1"/>
          </p:cNvSpPr>
          <p:nvPr/>
        </p:nvSpPr>
        <p:spPr bwMode="auto">
          <a:xfrm>
            <a:off x="3568700" y="2667000"/>
            <a:ext cx="10033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solidFill>
                  <a:schemeClr val="tx1"/>
                </a:solidFill>
              </a:rPr>
              <a:t>Memory</a:t>
            </a:r>
          </a:p>
        </p:txBody>
      </p:sp>
      <p:sp>
        <p:nvSpPr>
          <p:cNvPr id="2395171" name="Text Box 35"/>
          <p:cNvSpPr txBox="1">
            <a:spLocks noChangeArrowheads="1"/>
          </p:cNvSpPr>
          <p:nvPr/>
        </p:nvSpPr>
        <p:spPr bwMode="auto">
          <a:xfrm>
            <a:off x="762000" y="2590800"/>
            <a:ext cx="1341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Hardware</a:t>
            </a:r>
          </a:p>
        </p:txBody>
      </p:sp>
      <p:sp>
        <p:nvSpPr>
          <p:cNvPr id="2395172" name="Text Box 36"/>
          <p:cNvSpPr txBox="1">
            <a:spLocks noChangeArrowheads="1"/>
          </p:cNvSpPr>
          <p:nvPr/>
        </p:nvSpPr>
        <p:spPr bwMode="auto">
          <a:xfrm>
            <a:off x="762000" y="2057400"/>
            <a:ext cx="1257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Software</a:t>
            </a:r>
          </a:p>
        </p:txBody>
      </p:sp>
      <p:sp>
        <p:nvSpPr>
          <p:cNvPr id="2395173" name="Line 37"/>
          <p:cNvSpPr>
            <a:spLocks noChangeShapeType="1"/>
          </p:cNvSpPr>
          <p:nvPr/>
        </p:nvSpPr>
        <p:spPr bwMode="auto">
          <a:xfrm flipV="1">
            <a:off x="2133600" y="14478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74" name="Line 38"/>
          <p:cNvSpPr>
            <a:spLocks noChangeShapeType="1"/>
          </p:cNvSpPr>
          <p:nvPr/>
        </p:nvSpPr>
        <p:spPr bwMode="auto">
          <a:xfrm>
            <a:off x="2133600" y="2641600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75" name="Rectangle 39"/>
          <p:cNvSpPr>
            <a:spLocks noChangeArrowheads="1"/>
          </p:cNvSpPr>
          <p:nvPr/>
        </p:nvSpPr>
        <p:spPr bwMode="auto">
          <a:xfrm>
            <a:off x="2755900" y="1752600"/>
            <a:ext cx="1143000" cy="33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5176" name="Rectangle 40"/>
          <p:cNvSpPr>
            <a:spLocks noChangeArrowheads="1"/>
          </p:cNvSpPr>
          <p:nvPr/>
        </p:nvSpPr>
        <p:spPr bwMode="auto">
          <a:xfrm>
            <a:off x="2743200" y="2133600"/>
            <a:ext cx="13716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>
              <a:lnSpc>
                <a:spcPct val="102000"/>
              </a:lnSpc>
            </a:pPr>
            <a:r>
              <a:rPr lang="en-US" sz="1800" b="1">
                <a:solidFill>
                  <a:schemeClr val="tx1"/>
                </a:solidFill>
              </a:rPr>
              <a:t>Assembler</a:t>
            </a:r>
          </a:p>
        </p:txBody>
      </p:sp>
      <p:grpSp>
        <p:nvGrpSpPr>
          <p:cNvPr id="2395177" name="Group 41"/>
          <p:cNvGrpSpPr>
            <a:grpSpLocks/>
          </p:cNvGrpSpPr>
          <p:nvPr/>
        </p:nvGrpSpPr>
        <p:grpSpPr bwMode="auto">
          <a:xfrm>
            <a:off x="304800" y="2209800"/>
            <a:ext cx="8610600" cy="4210050"/>
            <a:chOff x="192" y="1392"/>
            <a:chExt cx="5424" cy="2652"/>
          </a:xfrm>
        </p:grpSpPr>
        <p:sp>
          <p:nvSpPr>
            <p:cNvPr id="2395178" name="Rectangle 42"/>
            <p:cNvSpPr>
              <a:spLocks noChangeArrowheads="1"/>
            </p:cNvSpPr>
            <p:nvPr/>
          </p:nvSpPr>
          <p:spPr bwMode="auto">
            <a:xfrm>
              <a:off x="192" y="3552"/>
              <a:ext cx="5424" cy="4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marL="203200" indent="-203200" algn="ctr">
                <a:lnSpc>
                  <a:spcPct val="75000"/>
                </a:lnSpc>
                <a:spcBef>
                  <a:spcPct val="65000"/>
                </a:spcBef>
                <a:buSzPct val="100000"/>
              </a:pPr>
              <a:r>
                <a:rPr lang="en-US" sz="3200" b="1">
                  <a:solidFill>
                    <a:srgbClr val="800080"/>
                  </a:solidFill>
                </a:rPr>
                <a:t>ISA is an important abstraction level:</a:t>
              </a:r>
              <a:br>
                <a:rPr lang="en-US" sz="3200" b="1">
                  <a:solidFill>
                    <a:srgbClr val="800080"/>
                  </a:solidFill>
                </a:rPr>
              </a:br>
              <a:r>
                <a:rPr lang="en-US" sz="3200" b="1">
                  <a:solidFill>
                    <a:srgbClr val="800080"/>
                  </a:solidFill>
                </a:rPr>
                <a:t>contract between HW &amp; SW</a:t>
              </a:r>
            </a:p>
          </p:txBody>
        </p:sp>
        <p:sp>
          <p:nvSpPr>
            <p:cNvPr id="2395179" name="Oval 43"/>
            <p:cNvSpPr>
              <a:spLocks noChangeArrowheads="1"/>
            </p:cNvSpPr>
            <p:nvPr/>
          </p:nvSpPr>
          <p:spPr bwMode="auto">
            <a:xfrm>
              <a:off x="3792" y="1392"/>
              <a:ext cx="1296" cy="576"/>
            </a:xfrm>
            <a:prstGeom prst="ellipse">
              <a:avLst/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8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592137"/>
            <a:ext cx="7848600" cy="6570663"/>
          </a:xfrm>
        </p:spPr>
        <p:txBody>
          <a:bodyPr/>
          <a:lstStyle/>
          <a:p>
            <a:r>
              <a:rPr lang="en-US" sz="2100" dirty="0" smtClean="0"/>
              <a:t>ISA is very important abstraction layer</a:t>
            </a:r>
          </a:p>
          <a:p>
            <a:pPr lvl="1"/>
            <a:r>
              <a:rPr lang="en-US" sz="2100" dirty="0"/>
              <a:t>Contract between HW and SW</a:t>
            </a:r>
            <a:endParaRPr lang="en-US" sz="2100" i="1" dirty="0">
              <a:solidFill>
                <a:schemeClr val="accent2"/>
              </a:solidFill>
            </a:endParaRPr>
          </a:p>
          <a:p>
            <a:r>
              <a:rPr lang="en-US" sz="2100" dirty="0"/>
              <a:t>Clocks control pulse of our circuits</a:t>
            </a:r>
          </a:p>
          <a:p>
            <a:r>
              <a:rPr lang="en-US" sz="2100" dirty="0"/>
              <a:t>Voltages are analog, quantized to 0/1</a:t>
            </a:r>
          </a:p>
          <a:p>
            <a:r>
              <a:rPr lang="en-US" sz="2100" dirty="0"/>
              <a:t>Circuit delays are fact of life</a:t>
            </a:r>
          </a:p>
          <a:p>
            <a:r>
              <a:rPr lang="en-US" sz="2100" dirty="0"/>
              <a:t>Two types of circuits:</a:t>
            </a:r>
          </a:p>
          <a:p>
            <a:pPr lvl="1"/>
            <a:r>
              <a:rPr lang="en-US" sz="2100" dirty="0">
                <a:solidFill>
                  <a:srgbClr val="0536D2"/>
                </a:solidFill>
              </a:rPr>
              <a:t>Stateless Combinational Logic (&amp;,|,~)</a:t>
            </a:r>
          </a:p>
          <a:p>
            <a:pPr lvl="1"/>
            <a:r>
              <a:rPr lang="en-US" sz="2100" dirty="0">
                <a:solidFill>
                  <a:srgbClr val="0536D2"/>
                </a:solidFill>
              </a:rPr>
              <a:t>State circuits (e.g., registers</a:t>
            </a:r>
            <a:r>
              <a:rPr lang="en-US" sz="2100" dirty="0" smtClean="0">
                <a:solidFill>
                  <a:srgbClr val="0536D2"/>
                </a:solidFill>
              </a:rPr>
              <a:t>)</a:t>
            </a:r>
          </a:p>
          <a:p>
            <a:pPr>
              <a:spcAft>
                <a:spcPts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100" dirty="0" smtClean="0"/>
              <a:t>State elements are used to:</a:t>
            </a:r>
          </a:p>
          <a:p>
            <a:pPr marL="506413" lvl="1">
              <a:spcAft>
                <a:spcPts val="0"/>
              </a:spcAft>
              <a:buClr>
                <a:srgbClr val="063DE8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100" dirty="0" smtClean="0">
                <a:solidFill>
                  <a:schemeClr val="accent6"/>
                </a:solidFill>
              </a:rPr>
              <a:t>Build memories</a:t>
            </a:r>
          </a:p>
          <a:p>
            <a:pPr marL="506413" lvl="1">
              <a:spcAft>
                <a:spcPts val="0"/>
              </a:spcAft>
              <a:buClr>
                <a:srgbClr val="063DE8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100" dirty="0" smtClean="0">
                <a:solidFill>
                  <a:schemeClr val="accent6"/>
                </a:solidFill>
              </a:rPr>
              <a:t>Control the flow of information between other state elements and combinational logic</a:t>
            </a:r>
          </a:p>
          <a:p>
            <a:pPr>
              <a:spcAft>
                <a:spcPts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100" dirty="0" smtClean="0"/>
              <a:t>D-flip-flops used to build registers</a:t>
            </a:r>
          </a:p>
          <a:p>
            <a:pPr>
              <a:spcAft>
                <a:spcPts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100" dirty="0" smtClean="0"/>
              <a:t>Clocks tell us when D-flip-flops change</a:t>
            </a:r>
          </a:p>
          <a:p>
            <a:pPr marL="506413" lvl="1">
              <a:spcAft>
                <a:spcPts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2100" dirty="0" smtClean="0">
                <a:solidFill>
                  <a:srgbClr val="0536D2"/>
                </a:solidFill>
              </a:rPr>
              <a:t>Setup and Hold times important</a:t>
            </a:r>
          </a:p>
          <a:p>
            <a:pPr lvl="1"/>
            <a:endParaRPr lang="en-US" sz="2100" dirty="0"/>
          </a:p>
        </p:txBody>
      </p:sp>
      <p:sp>
        <p:nvSpPr>
          <p:cNvPr id="242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3537" y="76200"/>
            <a:ext cx="4056063" cy="474663"/>
          </a:xfrm>
        </p:spPr>
        <p:txBody>
          <a:bodyPr/>
          <a:lstStyle/>
          <a:p>
            <a:r>
              <a:rPr lang="en-US" dirty="0"/>
              <a:t>And in conclusion…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087563" y="0"/>
            <a:ext cx="4972050" cy="687388"/>
          </a:xfrm>
        </p:spPr>
        <p:txBody>
          <a:bodyPr/>
          <a:lstStyle/>
          <a:p>
            <a:pPr algn="ctr"/>
            <a:r>
              <a:rPr lang="en-US" sz="4800"/>
              <a:t>Reference slides</a:t>
            </a:r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317750"/>
            <a:ext cx="6400800" cy="2241550"/>
          </a:xfrm>
        </p:spPr>
        <p:txBody>
          <a:bodyPr/>
          <a:lstStyle/>
          <a:p>
            <a:r>
              <a:rPr lang="en-US"/>
              <a:t>You ARE responsible for the material on these slides (they’re just taken from the reading anyway) ; we’ve moved them to the end and off-stage to give more breathing room to lecture!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5884863" cy="474663"/>
          </a:xfrm>
        </p:spPr>
        <p:txBody>
          <a:bodyPr/>
          <a:lstStyle/>
          <a:p>
            <a:r>
              <a:rPr lang="en-US"/>
              <a:t>Sample Debugging Waveform</a:t>
            </a:r>
          </a:p>
        </p:txBody>
      </p:sp>
      <p:pic>
        <p:nvPicPr>
          <p:cNvPr id="2349060" name="Picture 4" descr="model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838200"/>
            <a:ext cx="7848600" cy="5702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3827463" cy="474663"/>
          </a:xfrm>
        </p:spPr>
        <p:txBody>
          <a:bodyPr/>
          <a:lstStyle/>
          <a:p>
            <a:r>
              <a:rPr lang="en-US"/>
              <a:t>Below the Program</a:t>
            </a:r>
          </a:p>
        </p:txBody>
      </p:sp>
      <p:sp>
        <p:nvSpPr>
          <p:cNvPr id="239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623" y="838200"/>
            <a:ext cx="8305800" cy="5613400"/>
          </a:xfrm>
        </p:spPr>
        <p:txBody>
          <a:bodyPr/>
          <a:lstStyle/>
          <a:p>
            <a:pPr>
              <a:lnSpc>
                <a:spcPct val="50000"/>
              </a:lnSpc>
              <a:spcBef>
                <a:spcPct val="40000"/>
              </a:spcBef>
            </a:pPr>
            <a:r>
              <a:rPr lang="en-US" dirty="0"/>
              <a:t>High-level language program (in C)</a:t>
            </a:r>
          </a:p>
          <a:p>
            <a:pPr marL="508000" lvl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dirty="0"/>
              <a:t>		</a:t>
            </a:r>
            <a:br>
              <a:rPr lang="en-US" dirty="0"/>
            </a:br>
            <a:r>
              <a:rPr lang="en-US" dirty="0"/>
              <a:t>    </a:t>
            </a:r>
            <a:r>
              <a:rPr lang="en-US" sz="2000" dirty="0">
                <a:latin typeface="Courier New" charset="0"/>
              </a:rPr>
              <a:t>swap  </a:t>
            </a:r>
            <a:r>
              <a:rPr lang="en-US" sz="2000" dirty="0" err="1">
                <a:latin typeface="Courier New" charset="0"/>
              </a:rPr>
              <a:t>int</a:t>
            </a:r>
            <a:r>
              <a:rPr lang="en-US" sz="2000" dirty="0">
                <a:latin typeface="Courier New" charset="0"/>
              </a:rPr>
              <a:t> </a:t>
            </a:r>
            <a:r>
              <a:rPr lang="en-US" sz="2000" dirty="0" err="1">
                <a:latin typeface="Courier New" charset="0"/>
              </a:rPr>
              <a:t>v</a:t>
            </a:r>
            <a:r>
              <a:rPr lang="en-US" sz="2000" dirty="0">
                <a:latin typeface="Courier New" charset="0"/>
              </a:rPr>
              <a:t>[], </a:t>
            </a:r>
            <a:r>
              <a:rPr lang="en-US" sz="2000" dirty="0" err="1">
                <a:latin typeface="Courier New" charset="0"/>
              </a:rPr>
              <a:t>int</a:t>
            </a:r>
            <a:r>
              <a:rPr lang="en-US" sz="2000" dirty="0">
                <a:latin typeface="Courier New" charset="0"/>
              </a:rPr>
              <a:t> </a:t>
            </a:r>
            <a:r>
              <a:rPr lang="en-US" sz="2000" dirty="0" err="1">
                <a:latin typeface="Courier New" charset="0"/>
              </a:rPr>
              <a:t>k</a:t>
            </a:r>
            <a:r>
              <a:rPr lang="en-US" sz="2000" dirty="0">
                <a:latin typeface="Courier New" charset="0"/>
              </a:rPr>
              <a:t>){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</a:t>
            </a:r>
            <a:r>
              <a:rPr lang="en-US" sz="2000" dirty="0" err="1">
                <a:latin typeface="Courier New" charset="0"/>
              </a:rPr>
              <a:t>int</a:t>
            </a:r>
            <a:r>
              <a:rPr lang="en-US" sz="2000" dirty="0">
                <a:latin typeface="Courier New" charset="0"/>
              </a:rPr>
              <a:t> temp;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temp = </a:t>
            </a:r>
            <a:r>
              <a:rPr lang="en-US" sz="2000" dirty="0" err="1">
                <a:latin typeface="Courier New" charset="0"/>
              </a:rPr>
              <a:t>v[k</a:t>
            </a:r>
            <a:r>
              <a:rPr lang="en-US" sz="2000" dirty="0">
                <a:latin typeface="Courier New" charset="0"/>
              </a:rPr>
              <a:t>];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</a:t>
            </a:r>
            <a:r>
              <a:rPr lang="en-US" sz="2000" dirty="0" err="1">
                <a:latin typeface="Courier New" charset="0"/>
              </a:rPr>
              <a:t>v[k</a:t>
            </a:r>
            <a:r>
              <a:rPr lang="en-US" sz="2000" dirty="0">
                <a:latin typeface="Courier New" charset="0"/>
              </a:rPr>
              <a:t>] = v[k+1];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v[k+1] = temp;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}</a:t>
            </a:r>
            <a:endParaRPr lang="en-US" sz="2400" dirty="0">
              <a:latin typeface="Courier New" charset="0"/>
            </a:endParaRPr>
          </a:p>
          <a:p>
            <a:pPr>
              <a:lnSpc>
                <a:spcPct val="50000"/>
              </a:lnSpc>
              <a:spcBef>
                <a:spcPct val="40000"/>
              </a:spcBef>
            </a:pPr>
            <a:r>
              <a:rPr lang="en-US" dirty="0"/>
              <a:t>Assembly language program (for MIPS)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dirty="0">
                <a:latin typeface="Courier New" charset="0"/>
              </a:rPr>
              <a:t>		</a:t>
            </a:r>
            <a:r>
              <a:rPr lang="en-US" sz="2000" dirty="0">
                <a:latin typeface="Courier New" charset="0"/>
              </a:rPr>
              <a:t>swap: </a:t>
            </a:r>
            <a:r>
              <a:rPr lang="en-US" sz="2000" dirty="0" err="1">
                <a:latin typeface="Courier New" charset="0"/>
              </a:rPr>
              <a:t>sll</a:t>
            </a:r>
            <a:r>
              <a:rPr lang="en-US" sz="2000" dirty="0">
                <a:latin typeface="Courier New" charset="0"/>
              </a:rPr>
              <a:t>	$2, $5, 2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add	$2, $4,$2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</a:t>
            </a:r>
            <a:r>
              <a:rPr lang="en-US" sz="2000" dirty="0" err="1">
                <a:latin typeface="Courier New" charset="0"/>
              </a:rPr>
              <a:t>lw</a:t>
            </a:r>
            <a:r>
              <a:rPr lang="en-US" sz="2000" dirty="0">
                <a:latin typeface="Courier New" charset="0"/>
              </a:rPr>
              <a:t>	$15, 0($2)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</a:t>
            </a:r>
            <a:r>
              <a:rPr lang="en-US" sz="2000" dirty="0" err="1">
                <a:latin typeface="Courier New" charset="0"/>
              </a:rPr>
              <a:t>lw</a:t>
            </a:r>
            <a:r>
              <a:rPr lang="en-US" sz="2000" dirty="0">
                <a:latin typeface="Courier New" charset="0"/>
              </a:rPr>
              <a:t>	$16, 4($2)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</a:t>
            </a:r>
            <a:r>
              <a:rPr lang="en-US" sz="2000" dirty="0" err="1">
                <a:latin typeface="Courier New" charset="0"/>
              </a:rPr>
              <a:t>sw</a:t>
            </a:r>
            <a:r>
              <a:rPr lang="en-US" sz="2000" dirty="0">
                <a:latin typeface="Courier New" charset="0"/>
              </a:rPr>
              <a:t>	$16, 0($2)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</a:t>
            </a:r>
            <a:r>
              <a:rPr lang="en-US" sz="2000" dirty="0" err="1">
                <a:latin typeface="Courier New" charset="0"/>
              </a:rPr>
              <a:t>sw</a:t>
            </a:r>
            <a:r>
              <a:rPr lang="en-US" sz="2000" dirty="0">
                <a:latin typeface="Courier New" charset="0"/>
              </a:rPr>
              <a:t>	$15, 4($2)</a:t>
            </a:r>
          </a:p>
          <a:p>
            <a:pPr marL="508000" lvl="1">
              <a:lnSpc>
                <a:spcPct val="50000"/>
              </a:lnSpc>
              <a:buFontTx/>
              <a:buNone/>
            </a:pPr>
            <a:r>
              <a:rPr lang="en-US" sz="2000" dirty="0">
                <a:latin typeface="Courier New" charset="0"/>
              </a:rPr>
              <a:t>			</a:t>
            </a:r>
            <a:r>
              <a:rPr lang="en-US" sz="2000" dirty="0" err="1">
                <a:latin typeface="Courier New" charset="0"/>
              </a:rPr>
              <a:t>jr</a:t>
            </a:r>
            <a:r>
              <a:rPr lang="en-US" sz="2000" dirty="0">
                <a:latin typeface="Courier New" charset="0"/>
              </a:rPr>
              <a:t>	$31</a:t>
            </a:r>
            <a:endParaRPr lang="en-US" sz="2400" dirty="0">
              <a:latin typeface="Courier New" charset="0"/>
            </a:endParaRPr>
          </a:p>
          <a:p>
            <a:pPr>
              <a:lnSpc>
                <a:spcPct val="50000"/>
              </a:lnSpc>
              <a:spcBef>
                <a:spcPct val="40000"/>
              </a:spcBef>
            </a:pPr>
            <a:r>
              <a:rPr lang="en-US" dirty="0"/>
              <a:t>Machine (object) code (for MIPS)</a:t>
            </a:r>
          </a:p>
          <a:p>
            <a:pPr marL="508000" lvl="1">
              <a:lnSpc>
                <a:spcPct val="50000"/>
              </a:lnSpc>
              <a:buSzTx/>
              <a:buFontTx/>
              <a:buNone/>
            </a:pPr>
            <a:r>
              <a:rPr lang="en-US" sz="2000" dirty="0">
                <a:latin typeface="Courier New" charset="0"/>
              </a:rPr>
              <a:t>   000000 00000 00101 0001000010000000</a:t>
            </a:r>
          </a:p>
          <a:p>
            <a:pPr marL="508000" lvl="1">
              <a:lnSpc>
                <a:spcPct val="50000"/>
              </a:lnSpc>
              <a:buSzTx/>
              <a:buFontTx/>
              <a:buNone/>
            </a:pPr>
            <a:r>
              <a:rPr lang="en-US" sz="2000" dirty="0">
                <a:latin typeface="Courier New" charset="0"/>
              </a:rPr>
              <a:t>   000000 00100 00010 0001000000100000 </a:t>
            </a:r>
            <a:r>
              <a:rPr lang="en-US" sz="2400" dirty="0">
                <a:latin typeface="Courier New" charset="0"/>
              </a:rPr>
              <a:t>. . .</a:t>
            </a:r>
          </a:p>
        </p:txBody>
      </p:sp>
      <p:grpSp>
        <p:nvGrpSpPr>
          <p:cNvPr id="2397188" name="Group 4"/>
          <p:cNvGrpSpPr>
            <a:grpSpLocks/>
          </p:cNvGrpSpPr>
          <p:nvPr/>
        </p:nvGrpSpPr>
        <p:grpSpPr bwMode="auto">
          <a:xfrm>
            <a:off x="7086600" y="685800"/>
            <a:ext cx="1947863" cy="2133600"/>
            <a:chOff x="4272" y="1488"/>
            <a:chExt cx="1008" cy="1104"/>
          </a:xfrm>
        </p:grpSpPr>
        <p:sp>
          <p:nvSpPr>
            <p:cNvPr id="2397189" name="Oval 5"/>
            <p:cNvSpPr>
              <a:spLocks noChangeArrowheads="1"/>
            </p:cNvSpPr>
            <p:nvPr/>
          </p:nvSpPr>
          <p:spPr bwMode="auto">
            <a:xfrm>
              <a:off x="4272" y="1824"/>
              <a:ext cx="1008" cy="43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7190" name="Text Box 6"/>
            <p:cNvSpPr txBox="1">
              <a:spLocks noChangeArrowheads="1"/>
            </p:cNvSpPr>
            <p:nvPr/>
          </p:nvSpPr>
          <p:spPr bwMode="auto">
            <a:xfrm>
              <a:off x="4368" y="1920"/>
              <a:ext cx="680" cy="21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Arial" charset="0"/>
                </a:rPr>
                <a:t>C compiler</a:t>
              </a:r>
            </a:p>
          </p:txBody>
        </p:sp>
        <p:sp>
          <p:nvSpPr>
            <p:cNvPr id="2397191" name="Arc 7"/>
            <p:cNvSpPr>
              <a:spLocks/>
            </p:cNvSpPr>
            <p:nvPr/>
          </p:nvSpPr>
          <p:spPr bwMode="auto">
            <a:xfrm>
              <a:off x="4416" y="1488"/>
              <a:ext cx="432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7192" name="Arc 8"/>
            <p:cNvSpPr>
              <a:spLocks/>
            </p:cNvSpPr>
            <p:nvPr/>
          </p:nvSpPr>
          <p:spPr bwMode="auto">
            <a:xfrm flipV="1">
              <a:off x="4416" y="2256"/>
              <a:ext cx="432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 type="arrow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97193" name="Group 9"/>
          <p:cNvGrpSpPr>
            <a:grpSpLocks/>
          </p:cNvGrpSpPr>
          <p:nvPr/>
        </p:nvGrpSpPr>
        <p:grpSpPr bwMode="auto">
          <a:xfrm>
            <a:off x="7086600" y="3581400"/>
            <a:ext cx="1947863" cy="2133600"/>
            <a:chOff x="4656" y="3024"/>
            <a:chExt cx="1008" cy="1104"/>
          </a:xfrm>
        </p:grpSpPr>
        <p:sp>
          <p:nvSpPr>
            <p:cNvPr id="2397194" name="Oval 10"/>
            <p:cNvSpPr>
              <a:spLocks noChangeArrowheads="1"/>
            </p:cNvSpPr>
            <p:nvPr/>
          </p:nvSpPr>
          <p:spPr bwMode="auto">
            <a:xfrm>
              <a:off x="4656" y="3360"/>
              <a:ext cx="1008" cy="43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7195" name="Text Box 11"/>
            <p:cNvSpPr txBox="1">
              <a:spLocks noChangeArrowheads="1"/>
            </p:cNvSpPr>
            <p:nvPr/>
          </p:nvSpPr>
          <p:spPr bwMode="auto">
            <a:xfrm>
              <a:off x="4752" y="3456"/>
              <a:ext cx="661" cy="21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Arial" charset="0"/>
                </a:rPr>
                <a:t>assembler</a:t>
              </a:r>
            </a:p>
          </p:txBody>
        </p:sp>
        <p:sp>
          <p:nvSpPr>
            <p:cNvPr id="2397196" name="Arc 12"/>
            <p:cNvSpPr>
              <a:spLocks/>
            </p:cNvSpPr>
            <p:nvPr/>
          </p:nvSpPr>
          <p:spPr bwMode="auto">
            <a:xfrm>
              <a:off x="4800" y="3024"/>
              <a:ext cx="432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7197" name="Arc 13"/>
            <p:cNvSpPr>
              <a:spLocks/>
            </p:cNvSpPr>
            <p:nvPr/>
          </p:nvSpPr>
          <p:spPr bwMode="auto">
            <a:xfrm flipV="1">
              <a:off x="4800" y="3792"/>
              <a:ext cx="432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 type="arrow" w="med" len="med"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97198" name="Group 14"/>
          <p:cNvGrpSpPr>
            <a:grpSpLocks/>
          </p:cNvGrpSpPr>
          <p:nvPr/>
        </p:nvGrpSpPr>
        <p:grpSpPr bwMode="auto">
          <a:xfrm>
            <a:off x="7493000" y="5867400"/>
            <a:ext cx="1041400" cy="715963"/>
            <a:chOff x="4656" y="3744"/>
            <a:chExt cx="656" cy="451"/>
          </a:xfrm>
        </p:grpSpPr>
        <p:sp>
          <p:nvSpPr>
            <p:cNvPr id="2397199" name="AutoShape 15"/>
            <p:cNvSpPr>
              <a:spLocks noChangeArrowheads="1"/>
            </p:cNvSpPr>
            <p:nvPr/>
          </p:nvSpPr>
          <p:spPr bwMode="auto">
            <a:xfrm rot="5400000">
              <a:off x="4670" y="3730"/>
              <a:ext cx="451" cy="480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397200" name="Rectangle 16"/>
            <p:cNvSpPr>
              <a:spLocks noChangeArrowheads="1"/>
            </p:cNvSpPr>
            <p:nvPr/>
          </p:nvSpPr>
          <p:spPr bwMode="auto">
            <a:xfrm>
              <a:off x="5040" y="3763"/>
              <a:ext cx="272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b="1">
                  <a:solidFill>
                    <a:schemeClr val="accent2"/>
                  </a:solidFill>
                </a:rPr>
                <a:t>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5862638" cy="474663"/>
          </a:xfrm>
        </p:spPr>
        <p:txBody>
          <a:bodyPr/>
          <a:lstStyle/>
          <a:p>
            <a:r>
              <a:rPr lang="en-US"/>
              <a:t>Synchronous Digital Systems</a:t>
            </a:r>
          </a:p>
        </p:txBody>
      </p:sp>
      <p:sp>
        <p:nvSpPr>
          <p:cNvPr id="2399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85938"/>
            <a:ext cx="7848600" cy="4297074"/>
          </a:xfrm>
        </p:spPr>
        <p:txBody>
          <a:bodyPr/>
          <a:lstStyle/>
          <a:p>
            <a:pPr>
              <a:buFont typeface="Times" charset="0"/>
              <a:buNone/>
            </a:pPr>
            <a:r>
              <a:rPr lang="en-US" u="sng" dirty="0"/>
              <a:t>Synchronous:</a:t>
            </a:r>
          </a:p>
          <a:p>
            <a:pPr lvl="1"/>
            <a:r>
              <a:rPr lang="en-US" dirty="0"/>
              <a:t>Means all operations are coordinated by a central </a:t>
            </a:r>
            <a:r>
              <a:rPr lang="en-US" dirty="0">
                <a:solidFill>
                  <a:srgbClr val="800080"/>
                </a:solidFill>
              </a:rPr>
              <a:t>clock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It keeps the “heartbeat” of the system</a:t>
            </a:r>
            <a:r>
              <a:rPr lang="en-US" dirty="0" smtClean="0"/>
              <a:t>!</a:t>
            </a:r>
          </a:p>
          <a:p>
            <a:pPr>
              <a:buFont typeface="Times" charset="0"/>
              <a:buNone/>
            </a:pPr>
            <a:r>
              <a:rPr lang="en-US" u="sng" dirty="0"/>
              <a:t>Digital:</a:t>
            </a:r>
            <a:endParaRPr lang="en-US" dirty="0"/>
          </a:p>
          <a:p>
            <a:pPr lvl="1"/>
            <a:r>
              <a:rPr lang="en-US" dirty="0"/>
              <a:t>Mean all values are represented by discrete values</a:t>
            </a:r>
          </a:p>
          <a:p>
            <a:pPr lvl="1"/>
            <a:r>
              <a:rPr lang="en-US" dirty="0"/>
              <a:t>Electrical signals are treated as 1’s and 0’s and grouped together to form words.</a:t>
            </a:r>
          </a:p>
        </p:txBody>
      </p:sp>
      <p:sp>
        <p:nvSpPr>
          <p:cNvPr id="2399236" name="Text Box 4"/>
          <p:cNvSpPr txBox="1">
            <a:spLocks noChangeArrowheads="1"/>
          </p:cNvSpPr>
          <p:nvPr/>
        </p:nvSpPr>
        <p:spPr bwMode="auto">
          <a:xfrm>
            <a:off x="822325" y="862013"/>
            <a:ext cx="7635875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/>
              <a:t>The hardware of a processor, such as the MIPS, is an example of a Synchronous Digital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2678113" cy="474663"/>
          </a:xfrm>
        </p:spPr>
        <p:txBody>
          <a:bodyPr/>
          <a:lstStyle/>
          <a:p>
            <a:r>
              <a:rPr lang="en-US"/>
              <a:t>Logic Design</a:t>
            </a:r>
          </a:p>
        </p:txBody>
      </p:sp>
      <p:sp>
        <p:nvSpPr>
          <p:cNvPr id="2401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8229600" cy="5548955"/>
          </a:xfrm>
        </p:spPr>
        <p:txBody>
          <a:bodyPr/>
          <a:lstStyle/>
          <a:p>
            <a:r>
              <a:rPr lang="en-US" sz="2400" dirty="0"/>
              <a:t>Next</a:t>
            </a:r>
            <a:r>
              <a:rPr lang="en-US" sz="2400" dirty="0" smtClean="0"/>
              <a:t> ~2 </a:t>
            </a:r>
            <a:r>
              <a:rPr lang="en-US" sz="2400" dirty="0"/>
              <a:t>weeks: we’ll study how a modern processor is built; starting with basic elements as building blocks.</a:t>
            </a:r>
          </a:p>
          <a:p>
            <a:r>
              <a:rPr lang="en-US" sz="2400" dirty="0"/>
              <a:t>Why study hardware design?</a:t>
            </a:r>
            <a:endParaRPr lang="en-US" sz="2400" dirty="0" smtClean="0"/>
          </a:p>
          <a:p>
            <a:pPr lvl="1"/>
            <a:r>
              <a:rPr lang="en-US" sz="2200" dirty="0" smtClean="0"/>
              <a:t>In order to understand the capabilities </a:t>
            </a:r>
            <a:r>
              <a:rPr lang="en-US" sz="2200" dirty="0"/>
              <a:t>and limitations of hardware in general</a:t>
            </a:r>
            <a:r>
              <a:rPr lang="en-US" sz="2200" dirty="0" smtClean="0"/>
              <a:t> (and processors </a:t>
            </a:r>
            <a:r>
              <a:rPr lang="en-US" sz="2200" dirty="0"/>
              <a:t>in </a:t>
            </a:r>
            <a:r>
              <a:rPr lang="en-US" sz="2200" dirty="0" smtClean="0"/>
              <a:t>particular).</a:t>
            </a:r>
          </a:p>
          <a:p>
            <a:pPr lvl="1"/>
            <a:r>
              <a:rPr lang="en-US" sz="2200" dirty="0"/>
              <a:t>What processors can do fast and what they can’t do fast (avoid slow things if you want your code to run fast!)</a:t>
            </a:r>
          </a:p>
          <a:p>
            <a:pPr lvl="1"/>
            <a:r>
              <a:rPr lang="en-US" sz="2200" dirty="0"/>
              <a:t>Background for more detailed hardware courses </a:t>
            </a:r>
            <a:r>
              <a:rPr lang="en-US" sz="2200" dirty="0" smtClean="0"/>
              <a:t>(Digital Design CS </a:t>
            </a:r>
            <a:r>
              <a:rPr lang="en-US" sz="2200" dirty="0"/>
              <a:t>150,</a:t>
            </a:r>
            <a:r>
              <a:rPr lang="en-US" sz="2200" dirty="0" smtClean="0"/>
              <a:t> </a:t>
            </a:r>
            <a:r>
              <a:rPr lang="en-US" sz="2200" dirty="0" smtClean="0"/>
              <a:t>Computer Architecture </a:t>
            </a:r>
            <a:r>
              <a:rPr lang="en-US" sz="2200" dirty="0" smtClean="0"/>
              <a:t>CS </a:t>
            </a:r>
            <a:r>
              <a:rPr lang="en-US" sz="2200" dirty="0"/>
              <a:t>152)</a:t>
            </a:r>
          </a:p>
          <a:p>
            <a:pPr lvl="1"/>
            <a:r>
              <a:rPr lang="en-US" sz="2200" dirty="0"/>
              <a:t>There is just so much you can do with processors.  At some point you may need to design your own custom hardware</a:t>
            </a:r>
            <a:r>
              <a:rPr lang="en-US" sz="2200" dirty="0" smtClean="0"/>
              <a:t>.</a:t>
            </a:r>
          </a:p>
          <a:p>
            <a:pPr lvl="1"/>
            <a:r>
              <a:rPr lang="en-US" sz="2200" dirty="0" smtClean="0"/>
              <a:t>Understanding how hardware works is understanding the consequences of the decisions you make when writing software.</a:t>
            </a:r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5049838" cy="474663"/>
          </a:xfrm>
        </p:spPr>
        <p:txBody>
          <a:bodyPr/>
          <a:lstStyle/>
          <a:p>
            <a:r>
              <a:rPr lang="en-US"/>
              <a:t>PowerPC Die Photograph</a:t>
            </a:r>
          </a:p>
        </p:txBody>
      </p:sp>
      <p:pic>
        <p:nvPicPr>
          <p:cNvPr id="24033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352800" y="838200"/>
            <a:ext cx="4791075" cy="5638800"/>
          </a:xfrm>
        </p:spPr>
      </p:pic>
      <p:grpSp>
        <p:nvGrpSpPr>
          <p:cNvPr id="2403332" name="Group 4"/>
          <p:cNvGrpSpPr>
            <a:grpSpLocks/>
          </p:cNvGrpSpPr>
          <p:nvPr/>
        </p:nvGrpSpPr>
        <p:grpSpPr bwMode="auto">
          <a:xfrm>
            <a:off x="609600" y="1447800"/>
            <a:ext cx="2514600" cy="3670300"/>
            <a:chOff x="384" y="912"/>
            <a:chExt cx="2696" cy="3699"/>
          </a:xfrm>
        </p:grpSpPr>
        <p:pic>
          <p:nvPicPr>
            <p:cNvPr id="2403333" name="Picture 5"/>
            <p:cNvPicPr>
              <a:picLocks noChangeAspect="1" noChangeArrowheads="1"/>
            </p:cNvPicPr>
            <p:nvPr/>
          </p:nvPicPr>
          <mc:AlternateContent xmlns:ma="http://schemas.microsoft.com/office/mac/drawingml/2008/main">
            <mc:Choice Requires="ma">
              <p:blipFill>
                <a:blip r:embed="rId4"/>
                <a:srcRect/>
                <a:stretch>
                  <a:fillRect/>
                </a:stretch>
              </p:blipFill>
            </mc:Choice>
  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624" y="912"/>
              <a:ext cx="2456" cy="2736"/>
            </a:xfrm>
            <a:prstGeom prst="rect">
              <a:avLst/>
            </a:prstGeom>
            <a:noFill/>
          </p:spPr>
        </p:pic>
        <p:sp>
          <p:nvSpPr>
            <p:cNvPr id="2403334" name="Rectangle 6"/>
            <p:cNvSpPr>
              <a:spLocks noChangeArrowheads="1"/>
            </p:cNvSpPr>
            <p:nvPr/>
          </p:nvSpPr>
          <p:spPr bwMode="auto">
            <a:xfrm>
              <a:off x="384" y="3658"/>
              <a:ext cx="2159" cy="9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 b="1">
                  <a:solidFill>
                    <a:schemeClr val="tx1"/>
                  </a:solidFill>
                </a:rPr>
                <a:t>Let’s look closer…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5075909" cy="490391"/>
          </a:xfrm>
        </p:spPr>
        <p:txBody>
          <a:bodyPr/>
          <a:lstStyle/>
          <a:p>
            <a:r>
              <a:rPr lang="en-US" dirty="0" smtClean="0"/>
              <a:t>Intel Pentium 4 Die Photo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762000"/>
            <a:ext cx="75184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5303735" cy="490391"/>
          </a:xfrm>
        </p:spPr>
        <p:txBody>
          <a:bodyPr/>
          <a:lstStyle/>
          <a:p>
            <a:r>
              <a:rPr lang="en-US" dirty="0" smtClean="0"/>
              <a:t>Intel Core 2 Duo Die Photo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0"/>
            <a:ext cx="7239000" cy="5591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Microsoft Office 98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600" b="0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600" b="0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cs61c-dark.thmx</Template>
  <TotalTime>27024</TotalTime>
  <Pages>47</Pages>
  <Words>1921</Words>
  <Application>Microsoft Macintosh PowerPoint</Application>
  <PresentationFormat>Letter Paper (8.5x11 in)</PresentationFormat>
  <Paragraphs>276</Paragraphs>
  <Slides>32</Slides>
  <Notes>31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Microsoft Office 98</vt:lpstr>
      <vt:lpstr>Slide 1</vt:lpstr>
      <vt:lpstr>In Review: Steps to Starting a Program</vt:lpstr>
      <vt:lpstr>What are “Machine Structures”?</vt:lpstr>
      <vt:lpstr>Below the Program</vt:lpstr>
      <vt:lpstr>Synchronous Digital Systems</vt:lpstr>
      <vt:lpstr>Logic Design</vt:lpstr>
      <vt:lpstr>PowerPC Die Photograph</vt:lpstr>
      <vt:lpstr>Intel Pentium 4 Die Photo</vt:lpstr>
      <vt:lpstr>Intel Core 2 Duo Die Photo</vt:lpstr>
      <vt:lpstr>Transistors 101</vt:lpstr>
      <vt:lpstr>Transistor Circuit Rep. vs. Block diagram</vt:lpstr>
      <vt:lpstr>Signals and Waveforms: Clocks</vt:lpstr>
      <vt:lpstr>Administrivia</vt:lpstr>
      <vt:lpstr>Signals and Waveforms</vt:lpstr>
      <vt:lpstr>Signals and Waveforms: Grouping</vt:lpstr>
      <vt:lpstr>Signals and Waveforms: Circuit Delay</vt:lpstr>
      <vt:lpstr>Type of Circuits</vt:lpstr>
      <vt:lpstr>Circuits with STATE (e.g., register)</vt:lpstr>
      <vt:lpstr>Uses for State Elements</vt:lpstr>
      <vt:lpstr>Accumulator Example</vt:lpstr>
      <vt:lpstr>First try…Does this work?</vt:lpstr>
      <vt:lpstr>Second try…How about this?</vt:lpstr>
      <vt:lpstr>Register Details…What’s inside?</vt:lpstr>
      <vt:lpstr>What’s the timing of a Flip-flop? (1/2)</vt:lpstr>
      <vt:lpstr>What’s the timing of a Flip-flop? (2/2)</vt:lpstr>
      <vt:lpstr>Accumulator Revisited (proper timing 1/2)</vt:lpstr>
      <vt:lpstr>Accumulator Revisited (proper timing 2/2)</vt:lpstr>
      <vt:lpstr>Peer Instruction</vt:lpstr>
      <vt:lpstr>Peer Instruction Answers</vt:lpstr>
      <vt:lpstr>And in conclusion…</vt:lpstr>
      <vt:lpstr>Reference slides</vt:lpstr>
      <vt:lpstr>Sample Debugging Waveform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Paul Pearce</cp:lastModifiedBy>
  <cp:revision>1585</cp:revision>
  <cp:lastPrinted>2008-03-12T21:01:29Z</cp:lastPrinted>
  <dcterms:created xsi:type="dcterms:W3CDTF">2010-07-13T20:56:55Z</dcterms:created>
  <dcterms:modified xsi:type="dcterms:W3CDTF">2010-07-14T04:02:44Z</dcterms:modified>
</cp:coreProperties>
</file>