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0" r:id="rId2"/>
    <p:sldId id="370" r:id="rId3"/>
    <p:sldId id="359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72" r:id="rId13"/>
    <p:sldId id="36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7" r:id="rId28"/>
    <p:sldId id="348" r:id="rId29"/>
    <p:sldId id="349" r:id="rId30"/>
    <p:sldId id="350" r:id="rId31"/>
    <p:sldId id="351" r:id="rId32"/>
    <p:sldId id="352" r:id="rId33"/>
    <p:sldId id="371" r:id="rId34"/>
    <p:sldId id="353" r:id="rId35"/>
    <p:sldId id="374" r:id="rId36"/>
    <p:sldId id="373" r:id="rId37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showPr showNarration="1" useTimings="0">
    <p:present/>
    <p:sldAll/>
    <p:penClr>
      <a:schemeClr val="tx1"/>
    </p:penClr>
  </p:showPr>
  <p:clrMru>
    <a:srgbClr val="FFE39D"/>
    <a:srgbClr val="6C89B3"/>
    <a:srgbClr val="67AEBD"/>
    <a:srgbClr val="91A8BE"/>
    <a:srgbClr val="FFFF2F"/>
    <a:srgbClr val="32415C"/>
    <a:srgbClr val="FB0A10"/>
    <a:srgbClr val="94F0E4"/>
    <a:srgbClr val="5771A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9176" autoAdjust="0"/>
  </p:normalViewPr>
  <p:slideViewPr>
    <p:cSldViewPr>
      <p:cViewPr varScale="1">
        <p:scale>
          <a:sx n="113" d="100"/>
          <a:sy n="113" d="100"/>
        </p:scale>
        <p:origin x="-752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65" tIns="44133" rIns="88265" bIns="44133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(b) </a:t>
            </a:r>
          </a:p>
          <a:p>
            <a:pPr marL="228600" indent="-228600"/>
            <a:r>
              <a:rPr lang="en-US"/>
              <a:t>1: False</a:t>
            </a:r>
          </a:p>
          <a:p>
            <a:pPr marL="228600" indent="-228600"/>
            <a:r>
              <a:rPr lang="en-US"/>
              <a:t>2: True (it’s all relative)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65" tIns="44133" rIns="88265" bIns="44133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(b) </a:t>
            </a:r>
          </a:p>
          <a:p>
            <a:pPr marL="228600" indent="-228600"/>
            <a:r>
              <a:rPr lang="en-US"/>
              <a:t>1: False</a:t>
            </a:r>
          </a:p>
          <a:p>
            <a:pPr marL="228600" indent="-228600"/>
            <a:r>
              <a:rPr lang="en-US"/>
              <a:t>2: True (it’s all relative)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04800" y="838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32415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L10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: MIPS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 Instruction Representation II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9307" y="6651625"/>
            <a:ext cx="1897868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Pearce, Summer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-13324"/>
            <a:ext cx="7162800" cy="3198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10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MIPS Instruction Representation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07-07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dirty="0" smtClean="0">
                <a:latin typeface="Courier"/>
                <a:cs typeface="Courier"/>
              </a:rPr>
              <a:t>http://tinyurl.com/2768lvh</a:t>
            </a:r>
            <a:endParaRPr lang="en-US" sz="2400" dirty="0">
              <a:latin typeface="Courier"/>
              <a:ea typeface="Courier New" pitchFamily="-65" charset="0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105400" y="5867400"/>
            <a:ext cx="3733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TextBox 50"/>
          <p:cNvSpPr txBox="1">
            <a:spLocks noChangeArrowheads="1"/>
          </p:cNvSpPr>
          <p:nvPr/>
        </p:nvSpPr>
        <p:spPr bwMode="auto">
          <a:xfrm>
            <a:off x="228600" y="2489200"/>
            <a:ext cx="1752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18 VAG Rounded Black   09390" charset="0"/>
              </a:rPr>
              <a:t>Instructor Paul Pearce</a:t>
            </a:r>
          </a:p>
          <a:p>
            <a:pPr algn="ctr"/>
            <a:endParaRPr lang="en-US" sz="2000" b="1" dirty="0">
              <a:solidFill>
                <a:schemeClr val="bg2"/>
              </a:solidFill>
              <a:latin typeface="18 VAG Rounded Black   09390" charset="0"/>
            </a:endParaRPr>
          </a:p>
        </p:txBody>
      </p:sp>
      <p:pic>
        <p:nvPicPr>
          <p:cNvPr id="49" name="Picture 48" descr="PaulPearceFu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1288"/>
            <a:ext cx="1722437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itle 47"/>
          <p:cNvSpPr txBox="1">
            <a:spLocks/>
          </p:cNvSpPr>
          <p:nvPr/>
        </p:nvSpPr>
        <p:spPr>
          <a:xfrm>
            <a:off x="-152400" y="3177924"/>
            <a:ext cx="4419600" cy="16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9144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18 VAG Rounded Bold   07390"/>
                <a:ea typeface="+mj-ea"/>
                <a:cs typeface="+mj-cs"/>
              </a:rPr>
              <a:t>New hot-water cooled </a:t>
            </a:r>
            <a:r>
              <a:rPr lang="en-US" sz="2600" b="1" cap="all" dirty="0" err="1" smtClean="0">
                <a:solidFill>
                  <a:srgbClr val="FFFF00"/>
                </a:solidFill>
                <a:effectLst>
                  <a:reflection blurRad="12700" stA="34000" endA="740" endPos="53000" dir="5400000" sy="-100000" algn="bl" rotWithShape="0"/>
                </a:effectLst>
                <a:latin typeface="18 VAG Rounded Bold   07390"/>
                <a:ea typeface="+mj-ea"/>
                <a:cs typeface="+mj-cs"/>
              </a:rPr>
              <a:t>ibm</a:t>
            </a:r>
            <a:r>
              <a:rPr lang="en-US" sz="2600" b="1" cap="all" dirty="0" smtClean="0">
                <a:solidFill>
                  <a:srgbClr val="FFFF00"/>
                </a:solidFill>
                <a:effectLst>
                  <a:reflection blurRad="12700" stA="34000" endA="740" endPos="53000" dir="5400000" sy="-100000" algn="bl" rotWithShape="0"/>
                </a:effectLst>
                <a:latin typeface="18 VAG Rounded Bold   07390"/>
                <a:ea typeface="+mj-ea"/>
                <a:cs typeface="+mj-cs"/>
              </a:rPr>
              <a:t> super computer</a:t>
            </a:r>
            <a:endParaRPr kumimoji="0" lang="en-US" sz="26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18 VAG Rounded Bold   07390"/>
              <a:ea typeface="+mj-ea"/>
              <a:cs typeface="+mj-cs"/>
            </a:endParaRPr>
          </a:p>
        </p:txBody>
      </p:sp>
      <p:sp>
        <p:nvSpPr>
          <p:cNvPr id="52" name="Subtitle 48"/>
          <p:cNvSpPr txBox="1">
            <a:spLocks/>
          </p:cNvSpPr>
          <p:nvPr/>
        </p:nvSpPr>
        <p:spPr bwMode="auto">
          <a:xfrm>
            <a:off x="152400" y="4419600"/>
            <a:ext cx="464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84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pitchFamily="-65" charset="-128"/>
                <a:cs typeface="ＭＳ Ｐゴシック" pitchFamily="-65" charset="-128"/>
              </a:rPr>
              <a:t>IBM has developed a new super computer that</a:t>
            </a:r>
            <a:r>
              <a:rPr lang="en-US" sz="2100" noProof="0" dirty="0" smtClean="0">
                <a:solidFill>
                  <a:schemeClr val="tx1"/>
                </a:solidFill>
                <a:latin typeface="18 VAG Rounded Thin   5539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100" dirty="0" smtClean="0">
                <a:solidFill>
                  <a:schemeClr val="tx1"/>
                </a:solidFill>
                <a:latin typeface="18 VAG Rounded Thin   55390"/>
                <a:ea typeface="ＭＳ Ｐゴシック" pitchFamily="-65" charset="-128"/>
                <a:cs typeface="ＭＳ Ｐゴシック" pitchFamily="-65" charset="-128"/>
              </a:rPr>
              <a:t>is cooled by 140° (F) water. It uses 40% less power than traditional systems, and its waste heat is used to warm the building.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18 VAG Rounded Thin   5539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118" y="3257550"/>
            <a:ext cx="4048282" cy="2609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152400" y="4953000"/>
            <a:ext cx="874858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152400" y="5410200"/>
            <a:ext cx="8991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	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2249488"/>
            <a:ext cx="5510212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1400" y="1476250"/>
            <a:ext cx="5510212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581400" y="2706688"/>
            <a:ext cx="5510212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581400" y="1868488"/>
            <a:ext cx="5510212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581400" y="3163888"/>
            <a:ext cx="5510212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7339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78462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1055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633787" y="2249487"/>
            <a:ext cx="5434013" cy="436563"/>
            <a:chOff x="2208" y="1248"/>
            <a:chExt cx="3423" cy="27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5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6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633787" y="1476249"/>
            <a:ext cx="5434013" cy="417513"/>
            <a:chOff x="2208" y="841"/>
            <a:chExt cx="3423" cy="263"/>
          </a:xfrm>
        </p:grpSpPr>
        <p:sp>
          <p:nvSpPr>
            <p:cNvPr id="95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6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1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2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7339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8" name="Text Box 34"/>
          <p:cNvSpPr txBox="1">
            <a:spLocks noChangeArrowheads="1"/>
          </p:cNvSpPr>
          <p:nvPr/>
        </p:nvSpPr>
        <p:spPr bwMode="auto">
          <a:xfrm>
            <a:off x="5478462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1055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633787" y="2706687"/>
            <a:ext cx="5434013" cy="436563"/>
            <a:chOff x="2208" y="1536"/>
            <a:chExt cx="3423" cy="275"/>
          </a:xfrm>
        </p:grpSpPr>
        <p:sp>
          <p:nvSpPr>
            <p:cNvPr id="111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112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3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4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5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6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17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22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3633787" y="1868487"/>
            <a:ext cx="5434013" cy="417513"/>
            <a:chOff x="2208" y="841"/>
            <a:chExt cx="3423" cy="263"/>
          </a:xfrm>
        </p:grpSpPr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25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26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0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1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2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3633787" y="3163887"/>
            <a:ext cx="5434013" cy="417513"/>
            <a:chOff x="2208" y="841"/>
            <a:chExt cx="3423" cy="263"/>
          </a:xfrm>
        </p:grpSpPr>
        <p:sp>
          <p:nvSpPr>
            <p:cNvPr id="137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8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3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4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5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AutoShape 75"/>
          <p:cNvSpPr>
            <a:spLocks noChangeArrowheads="1"/>
          </p:cNvSpPr>
          <p:nvPr/>
        </p:nvSpPr>
        <p:spPr bwMode="auto">
          <a:xfrm>
            <a:off x="228600" y="312420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Review Session pending. Will have information tomorrow!</a:t>
            </a:r>
          </a:p>
          <a:p>
            <a:r>
              <a:rPr lang="en-US" sz="2400" dirty="0" smtClean="0"/>
              <a:t>Interesting “Extra for Experts” on the newsgroup. MIPS question that arose out of my research group yesterday.</a:t>
            </a:r>
            <a:endParaRPr lang="en-US" sz="2400" dirty="0" smtClean="0"/>
          </a:p>
          <a:p>
            <a:r>
              <a:rPr lang="en-US" sz="2400" dirty="0" smtClean="0"/>
              <a:t>Other </a:t>
            </a:r>
            <a:r>
              <a:rPr lang="en-US" sz="2400" dirty="0" err="1" smtClean="0"/>
              <a:t>administrivia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do you feel about your understanding of the course content so far: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sz="2400" dirty="0" smtClean="0"/>
              <a:t>Very Good</a:t>
            </a:r>
            <a:endParaRPr lang="en-US" sz="2400" dirty="0" smtClean="0"/>
          </a:p>
          <a:p>
            <a:pPr marL="968375" lvl="1" indent="-514350">
              <a:buFont typeface="+mj-lt"/>
              <a:buAutoNum type="alphaLcParenR"/>
            </a:pPr>
            <a:r>
              <a:rPr lang="en-US" sz="2400" dirty="0" smtClean="0"/>
              <a:t>Good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sz="2400" dirty="0" smtClean="0"/>
              <a:t>Average</a:t>
            </a:r>
          </a:p>
          <a:p>
            <a:pPr marL="968375" lvl="1" indent="-514350">
              <a:buFont typeface="+mj-lt"/>
              <a:buAutoNum type="alphaLcParenR"/>
            </a:pPr>
            <a:r>
              <a:rPr lang="en-US" sz="2400" dirty="0" smtClean="0"/>
              <a:t>Bad</a:t>
            </a:r>
            <a:endParaRPr lang="en-US" sz="2400" dirty="0" smtClean="0"/>
          </a:p>
          <a:p>
            <a:pPr marL="968375" lvl="1" indent="-514350">
              <a:buFont typeface="+mj-lt"/>
              <a:buAutoNum type="alphaLcParenR"/>
            </a:pPr>
            <a:r>
              <a:rPr lang="en-US" sz="2400" dirty="0" smtClean="0"/>
              <a:t>Very bad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6876"/>
            <a:ext cx="8229600" cy="5475288"/>
          </a:xfrm>
        </p:spPr>
        <p:txBody>
          <a:bodyPr/>
          <a:lstStyle/>
          <a:p>
            <a:r>
              <a:rPr lang="en-US" dirty="0"/>
              <a:t>Problem 0: Unsigned # sign-extended?</a:t>
            </a:r>
          </a:p>
          <a:p>
            <a:pPr lvl="1"/>
            <a:r>
              <a:rPr lang="en-US" b="1" dirty="0" err="1">
                <a:latin typeface="Courier New" pitchFamily="24" charset="0"/>
              </a:rPr>
              <a:t>addiu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sltiu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sign-extends</a:t>
            </a:r>
            <a:r>
              <a:rPr lang="en-US" dirty="0"/>
              <a:t> </a:t>
            </a:r>
            <a:r>
              <a:rPr lang="en-US" dirty="0" err="1"/>
              <a:t>immediates</a:t>
            </a:r>
            <a:r>
              <a:rPr lang="en-US" dirty="0"/>
              <a:t> to 32 bits. Thus, # is a “signed” integer.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sz="2400" b="1" dirty="0" err="1">
                <a:latin typeface="Courier New" pitchFamily="24" charset="0"/>
              </a:rPr>
              <a:t>addiu</a:t>
            </a:r>
            <a:r>
              <a:rPr lang="en-US" sz="2400" b="1" dirty="0"/>
              <a:t> </a:t>
            </a:r>
            <a:r>
              <a:rPr lang="en-US" sz="2400" dirty="0"/>
              <a:t>so that can add </a:t>
            </a:r>
            <a:r>
              <a:rPr lang="en-US" sz="2400" dirty="0" err="1"/>
              <a:t>w</a:t>
            </a:r>
            <a:r>
              <a:rPr lang="en-US" sz="2400" dirty="0"/>
              <a:t>/out </a:t>
            </a:r>
            <a:r>
              <a:rPr lang="en-US" sz="2400" dirty="0" smtClean="0"/>
              <a:t>overflow. Remember, the </a:t>
            </a:r>
            <a:r>
              <a:rPr lang="en-US" sz="2400" dirty="0" err="1" smtClean="0"/>
              <a:t>u</a:t>
            </a:r>
            <a:r>
              <a:rPr lang="en-US" sz="2400" dirty="0" smtClean="0"/>
              <a:t> </a:t>
            </a:r>
            <a:r>
              <a:rPr lang="en-US" sz="2400" dirty="0" smtClean="0"/>
              <a:t>means don’t signal overflow, not signed </a:t>
            </a:r>
            <a:r>
              <a:rPr lang="en-US" sz="2400" dirty="0" err="1" smtClean="0"/>
              <a:t>vs</a:t>
            </a:r>
            <a:r>
              <a:rPr lang="en-US" sz="2400" dirty="0" smtClean="0"/>
              <a:t> unsigned integers!</a:t>
            </a:r>
            <a:endParaRPr lang="en-US" sz="2400" dirty="0" smtClean="0"/>
          </a:p>
          <a:p>
            <a:pPr lvl="1"/>
            <a:r>
              <a:rPr lang="en-US" sz="2400" b="1" dirty="0" err="1" smtClean="0">
                <a:latin typeface="Courier New" pitchFamily="24" charset="0"/>
              </a:rPr>
              <a:t>sltiu</a:t>
            </a:r>
            <a:r>
              <a:rPr lang="en-US" sz="2400" b="1" dirty="0" smtClean="0"/>
              <a:t> </a:t>
            </a:r>
            <a:r>
              <a:rPr lang="en-US" sz="2400" dirty="0"/>
              <a:t>suffers so that we can have</a:t>
            </a:r>
            <a:r>
              <a:rPr lang="en-US" sz="2400" dirty="0" smtClean="0"/>
              <a:t> easy HW</a:t>
            </a:r>
            <a:endParaRPr lang="en-US" sz="2400" dirty="0"/>
          </a:p>
          <a:p>
            <a:pPr lvl="2"/>
            <a:r>
              <a:rPr lang="en-US" dirty="0"/>
              <a:t>Does this mean we’ll get wrong answers?</a:t>
            </a:r>
          </a:p>
          <a:p>
            <a:pPr lvl="2"/>
            <a:r>
              <a:rPr lang="en-US" dirty="0"/>
              <a:t>Nope, it means assembler has to handle any unsigned immediate 2</a:t>
            </a:r>
            <a:r>
              <a:rPr lang="en-US" baseline="30000" dirty="0"/>
              <a:t>15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 &lt; 2</a:t>
            </a:r>
            <a:r>
              <a:rPr lang="en-US" baseline="30000" dirty="0"/>
              <a:t>16</a:t>
            </a:r>
            <a:r>
              <a:rPr lang="en-US" dirty="0"/>
              <a:t> (I.e., with a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in the 15th bit and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 in the upper 2 bytes) as it does for numbers that are too large. </a:t>
            </a:r>
            <a:r>
              <a:rPr lang="en-US" sz="3200" dirty="0" err="1">
                <a:latin typeface="Symbol" pitchFamily="24" charset="2"/>
              </a:rPr>
              <a:t></a:t>
            </a:r>
            <a:endParaRPr lang="en-US" sz="3200" dirty="0">
              <a:solidFill>
                <a:srgbClr val="000550"/>
              </a:solidFill>
              <a:latin typeface="Symbol" pitchFamily="24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(0/3)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111500"/>
          </a:xfrm>
        </p:spPr>
        <p:txBody>
          <a:bodyPr/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Chances are that </a:t>
            </a:r>
            <a:r>
              <a:rPr lang="en-US" b="1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sw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24" charset="0"/>
              </a:rPr>
              <a:t>slti</a:t>
            </a:r>
            <a:r>
              <a:rPr lang="en-US" b="1" dirty="0"/>
              <a:t> </a:t>
            </a:r>
            <a:r>
              <a:rPr lang="en-US" dirty="0"/>
              <a:t>will use </a:t>
            </a:r>
            <a:r>
              <a:rPr lang="en-US" dirty="0" err="1"/>
              <a:t>immediates</a:t>
            </a:r>
            <a:r>
              <a:rPr lang="en-US" dirty="0"/>
              <a:t> small enough to fit in the immediate field.</a:t>
            </a:r>
          </a:p>
          <a:p>
            <a:pPr lvl="1"/>
            <a:r>
              <a:rPr lang="en-US" dirty="0"/>
              <a:t>…but what if it’s too big?</a:t>
            </a:r>
          </a:p>
          <a:p>
            <a:pPr lvl="1"/>
            <a:r>
              <a:rPr lang="en-US" dirty="0"/>
              <a:t>We need a way to deal with a 32-bit immediate in any I-format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99088"/>
          </a:xfrm>
        </p:spPr>
        <p:txBody>
          <a:bodyPr/>
          <a:lstStyle/>
          <a:p>
            <a:r>
              <a:rPr lang="en-US" dirty="0"/>
              <a:t>Solution to Problem:</a:t>
            </a:r>
          </a:p>
          <a:p>
            <a:pPr lvl="1"/>
            <a:r>
              <a:rPr lang="en-US" dirty="0"/>
              <a:t>Handle it in software + new instruction</a:t>
            </a:r>
          </a:p>
          <a:p>
            <a:pPr lvl="1"/>
            <a:r>
              <a:rPr lang="en-US" dirty="0"/>
              <a:t>Don’t change the current instructions: instead, add a new instruction to help out</a:t>
            </a:r>
          </a:p>
          <a:p>
            <a:r>
              <a:rPr lang="en-US" dirty="0"/>
              <a:t>New instruction:</a:t>
            </a:r>
          </a:p>
          <a:p>
            <a:pPr lvl="1">
              <a:buFontTx/>
              <a:buNone/>
            </a:pPr>
            <a:r>
              <a:rPr lang="en-US" b="1" dirty="0"/>
              <a:t>		</a:t>
            </a:r>
            <a:r>
              <a:rPr lang="en-US" b="1" dirty="0" err="1">
                <a:latin typeface="Courier New" pitchFamily="24" charset="0"/>
              </a:rPr>
              <a:t>lui</a:t>
            </a:r>
            <a:r>
              <a:rPr lang="en-US" b="1" dirty="0">
                <a:latin typeface="Courier New" pitchFamily="24" charset="0"/>
              </a:rPr>
              <a:t>   register, immediate</a:t>
            </a:r>
            <a:endParaRPr lang="en-US" b="1" dirty="0"/>
          </a:p>
          <a:p>
            <a:pPr lvl="1"/>
            <a:r>
              <a:rPr lang="en-US" dirty="0"/>
              <a:t>stands for </a:t>
            </a:r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/>
              <a:t>oad </a:t>
            </a:r>
            <a:r>
              <a:rPr lang="en-US" dirty="0">
                <a:solidFill>
                  <a:schemeClr val="accent2"/>
                </a:solidFill>
              </a:rPr>
              <a:t>U</a:t>
            </a:r>
            <a:r>
              <a:rPr lang="en-US" dirty="0"/>
              <a:t>pper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mmediate</a:t>
            </a:r>
          </a:p>
          <a:p>
            <a:pPr lvl="1"/>
            <a:r>
              <a:rPr lang="en-US" dirty="0"/>
              <a:t>takes 16-bit immediate and puts these bits in the upper half (high order half) of the</a:t>
            </a:r>
            <a:r>
              <a:rPr lang="en-US" dirty="0" smtClean="0"/>
              <a:t> register</a:t>
            </a:r>
            <a:endParaRPr lang="en-US" dirty="0"/>
          </a:p>
          <a:p>
            <a:pPr lvl="1"/>
            <a:r>
              <a:rPr lang="en-US" dirty="0"/>
              <a:t>sets lower half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276850"/>
          </a:xfrm>
        </p:spPr>
        <p:txBody>
          <a:bodyPr/>
          <a:lstStyle/>
          <a:p>
            <a:r>
              <a:rPr lang="en-US" dirty="0"/>
              <a:t>Solution to Problem (continued):</a:t>
            </a:r>
          </a:p>
          <a:p>
            <a:pPr lvl="1"/>
            <a:r>
              <a:rPr lang="en-US" dirty="0"/>
              <a:t>So how does </a:t>
            </a:r>
            <a:r>
              <a:rPr lang="en-US" b="1" dirty="0" err="1">
                <a:latin typeface="Courier New" pitchFamily="24" charset="0"/>
              </a:rPr>
              <a:t>lui</a:t>
            </a:r>
            <a:r>
              <a:rPr lang="en-US" b="1" dirty="0"/>
              <a:t> </a:t>
            </a:r>
            <a:r>
              <a:rPr lang="en-US" dirty="0"/>
              <a:t>help us?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Wingdings" pitchFamily="24" charset="2"/>
              <a:buNone/>
            </a:pPr>
            <a:r>
              <a:rPr lang="en-US" b="1" dirty="0" smtClean="0"/>
              <a:t>	        </a:t>
            </a:r>
            <a:r>
              <a:rPr lang="en-US" b="1" dirty="0" err="1" smtClean="0">
                <a:latin typeface="Courier New" pitchFamily="24" charset="0"/>
              </a:rPr>
              <a:t>addi</a:t>
            </a:r>
            <a:r>
              <a:rPr lang="en-US" b="1" dirty="0" smtClean="0">
                <a:latin typeface="Courier New" pitchFamily="24" charset="0"/>
              </a:rPr>
              <a:t> </a:t>
            </a:r>
            <a:r>
              <a:rPr lang="en-US" b="1" dirty="0" smtClean="0">
                <a:latin typeface="Courier New" pitchFamily="24" charset="0"/>
              </a:rPr>
              <a:t>$</a:t>
            </a:r>
            <a:r>
              <a:rPr lang="en-US" b="1" dirty="0">
                <a:latin typeface="Courier New" pitchFamily="24" charset="0"/>
              </a:rPr>
              <a:t>t0,$t0, 0xABABCDCD</a:t>
            </a:r>
            <a:endParaRPr lang="en-US" b="1" dirty="0" smtClean="0"/>
          </a:p>
          <a:p>
            <a:pPr lvl="1">
              <a:buFont typeface="Wingdings" pitchFamily="24" charset="2"/>
              <a:buNone/>
            </a:pPr>
            <a:r>
              <a:rPr lang="en-US" dirty="0" smtClean="0"/>
              <a:t>…becomes</a:t>
            </a:r>
          </a:p>
          <a:p>
            <a:pPr lvl="1">
              <a:buFont typeface="Wingdings" pitchFamily="24" charset="2"/>
              <a:buNone/>
            </a:pPr>
            <a:r>
              <a:rPr lang="en-US" b="1" dirty="0" smtClean="0">
                <a:latin typeface="Courier New" pitchFamily="24" charset="0"/>
              </a:rPr>
              <a:t> </a:t>
            </a:r>
            <a:r>
              <a:rPr lang="en-US" sz="2400" b="1" dirty="0" smtClean="0">
                <a:latin typeface="Courier New" pitchFamily="24" charset="0"/>
              </a:rPr>
              <a:t>    </a:t>
            </a:r>
            <a:r>
              <a:rPr lang="en-US" sz="2000" b="1" dirty="0" smtClean="0">
                <a:latin typeface="Courier New" pitchFamily="24" charset="0"/>
              </a:rPr>
              <a:t> </a:t>
            </a:r>
            <a:r>
              <a:rPr lang="en-US" sz="2400" b="1" dirty="0" smtClean="0"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94F0E4"/>
                </a:solidFill>
                <a:latin typeface="Courier New" pitchFamily="24" charset="0"/>
              </a:rPr>
              <a:t>lui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$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at, 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0xABAB</a:t>
            </a:r>
            <a:b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b="1" dirty="0" err="1" smtClean="0">
                <a:solidFill>
                  <a:srgbClr val="94F0E4"/>
                </a:solidFill>
                <a:latin typeface="Courier New" pitchFamily="24" charset="0"/>
              </a:rPr>
              <a:t>ori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$at, $at, 0xCDCD</a:t>
            </a:r>
            <a:b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add 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$t0,$t0,$at</a:t>
            </a:r>
          </a:p>
          <a:p>
            <a:pPr lvl="1"/>
            <a:r>
              <a:rPr lang="en-US" dirty="0"/>
              <a:t>Now each I-format instruction has only a 16-bit immediate.</a:t>
            </a:r>
          </a:p>
          <a:p>
            <a:pPr lvl="1"/>
            <a:r>
              <a:rPr lang="en-US" dirty="0"/>
              <a:t>Wouldn’t it be nice if the assembler would this for us automatically?  (later)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smtClean="0"/>
              <a:t>Branches: PC-Relative Addressing (1/5)</a:t>
            </a:r>
            <a:endParaRPr lang="en-US" dirty="0"/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I-Format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specifies </a:t>
            </a:r>
            <a:r>
              <a:rPr lang="en-US" b="1" dirty="0" err="1" smtClean="0">
                <a:latin typeface="Courier New"/>
                <a:cs typeface="Courier New"/>
              </a:rPr>
              <a:t>beq</a:t>
            </a:r>
            <a:r>
              <a:rPr lang="en-US" b="1" dirty="0" smtClean="0"/>
              <a:t> </a:t>
            </a:r>
            <a:r>
              <a:rPr lang="en-US" dirty="0" smtClean="0"/>
              <a:t>versus </a:t>
            </a:r>
            <a:r>
              <a:rPr lang="en-US" b="1" dirty="0" err="1" smtClean="0">
                <a:latin typeface="Courier New"/>
                <a:cs typeface="Courier New"/>
              </a:rPr>
              <a:t>bne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 smtClean="0">
                <a:latin typeface="Courier New"/>
                <a:cs typeface="Courier New"/>
              </a:rPr>
              <a:t>rs</a:t>
            </a:r>
            <a:r>
              <a:rPr lang="en-US" b="1" dirty="0" smtClean="0">
                <a:latin typeface="18 VAG Rounded Bol"/>
                <a:cs typeface="18 VAG Rounded Bol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/>
                <a:cs typeface="Courier New"/>
              </a:rPr>
              <a:t>rt</a:t>
            </a:r>
            <a:r>
              <a:rPr lang="en-US" b="1" dirty="0" smtClean="0"/>
              <a:t> </a:t>
            </a:r>
            <a:r>
              <a:rPr lang="en-US" dirty="0" smtClean="0"/>
              <a:t>specify registers to compare</a:t>
            </a:r>
          </a:p>
          <a:p>
            <a:r>
              <a:rPr lang="en-US" dirty="0" smtClean="0"/>
              <a:t>What can immediate specify?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immediate</a:t>
            </a:r>
            <a:r>
              <a:rPr lang="en-US" b="1" dirty="0" smtClean="0"/>
              <a:t> </a:t>
            </a:r>
            <a:r>
              <a:rPr lang="en-US" dirty="0" smtClean="0"/>
              <a:t>is only 16 bits</a:t>
            </a:r>
          </a:p>
          <a:p>
            <a:pPr lvl="1"/>
            <a:r>
              <a:rPr lang="en-US" dirty="0" smtClean="0"/>
              <a:t>PC (Program Counter) has byte address of current instruction being executed; </a:t>
            </a:r>
            <a:br>
              <a:rPr lang="en-US" dirty="0" smtClean="0"/>
            </a:br>
            <a:r>
              <a:rPr lang="en-US" dirty="0" smtClean="0"/>
              <a:t>32-bit pointer to memory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/>
                <a:cs typeface="Courier New"/>
              </a:rPr>
              <a:t>immediate</a:t>
            </a:r>
            <a:r>
              <a:rPr lang="en-US" b="1" dirty="0" smtClean="0"/>
              <a:t> </a:t>
            </a:r>
            <a:r>
              <a:rPr lang="en-US" dirty="0" smtClean="0"/>
              <a:t>cannot specify entire address to branch to.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6002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59622" name="Text Box 6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59623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59624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59625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6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7" name="Text Box 11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59628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29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0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1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2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3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4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5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524375"/>
          </a:xfrm>
        </p:spPr>
        <p:txBody>
          <a:bodyPr/>
          <a:lstStyle/>
          <a:p>
            <a:r>
              <a:rPr lang="en-US" dirty="0"/>
              <a:t>How do we typically use branches?</a:t>
            </a:r>
          </a:p>
          <a:p>
            <a:pPr lvl="1"/>
            <a:r>
              <a:rPr lang="en-US" dirty="0"/>
              <a:t>Answer: </a:t>
            </a:r>
            <a:r>
              <a:rPr lang="en-US" b="1" dirty="0">
                <a:latin typeface="Courier New" pitchFamily="24" charset="0"/>
              </a:rPr>
              <a:t>if-else</a:t>
            </a:r>
            <a:r>
              <a:rPr lang="en-US" b="1" dirty="0"/>
              <a:t>, </a:t>
            </a:r>
            <a:r>
              <a:rPr lang="en-US" b="1" dirty="0">
                <a:latin typeface="Courier New" pitchFamily="24" charset="0"/>
              </a:rPr>
              <a:t>while</a:t>
            </a:r>
            <a:r>
              <a:rPr lang="en-US" b="1" dirty="0"/>
              <a:t>, </a:t>
            </a:r>
            <a:r>
              <a:rPr lang="en-US" b="1" dirty="0">
                <a:latin typeface="Courier New" pitchFamily="24" charset="0"/>
              </a:rPr>
              <a:t>for</a:t>
            </a:r>
            <a:endParaRPr lang="en-US" b="1" dirty="0"/>
          </a:p>
          <a:p>
            <a:pPr lvl="1"/>
            <a:r>
              <a:rPr lang="en-US" dirty="0"/>
              <a:t>Loops are generally small: usually up to 50 instructions</a:t>
            </a:r>
          </a:p>
          <a:p>
            <a:pPr lvl="1"/>
            <a:r>
              <a:rPr lang="en-US" dirty="0"/>
              <a:t>Function calls and unconditional jumps are done using jump instructions (</a:t>
            </a:r>
            <a:r>
              <a:rPr lang="en-US" b="1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24" charset="0"/>
              </a:rPr>
              <a:t>jal</a:t>
            </a:r>
            <a:r>
              <a:rPr lang="en-US" dirty="0"/>
              <a:t>), not the branches.</a:t>
            </a:r>
          </a:p>
          <a:p>
            <a:r>
              <a:rPr lang="en-US" dirty="0"/>
              <a:t>Conclusion: may want to branch to anywhere in memory, but a branch often changes </a:t>
            </a:r>
            <a:r>
              <a:rPr lang="en-US" dirty="0">
                <a:solidFill>
                  <a:schemeClr val="accent2"/>
                </a:solidFill>
              </a:rPr>
              <a:t>PC</a:t>
            </a:r>
            <a:r>
              <a:rPr lang="en-US" dirty="0"/>
              <a:t> by a small amount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Branches: PC-Relative Addressing (2/5)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538"/>
              <a:ext cx="4618" cy="565"/>
              <a:chOff x="528" y="3170"/>
              <a:chExt cx="4618" cy="56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365" y="3170"/>
                <a:ext cx="1781" cy="250"/>
                <a:chOff x="3153" y="2546"/>
                <a:chExt cx="1781" cy="250"/>
              </a:xfrm>
            </p:grpSpPr>
            <p:sp>
              <p:nvSpPr>
                <p:cNvPr id="7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7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</p:grp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366"/>
              <a:chOff x="144" y="2409"/>
              <a:chExt cx="5424" cy="366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31"/>
                <a:ext cx="5136" cy="344"/>
                <a:chOff x="240" y="2479"/>
                <a:chExt cx="5136" cy="344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79"/>
                  <a:ext cx="4983" cy="344"/>
                  <a:chOff x="287" y="2479"/>
                  <a:chExt cx="4983" cy="344"/>
                </a:xfrm>
              </p:grpSpPr>
              <p:sp>
                <p:nvSpPr>
                  <p:cNvPr id="5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79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 dirty="0" err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 dirty="0"/>
                  </a:p>
                </p:txBody>
              </p:sp>
              <p:sp>
                <p:nvSpPr>
                  <p:cNvPr id="5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5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58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5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6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49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</p:grp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89425"/>
          </a:xfrm>
        </p:spPr>
        <p:txBody>
          <a:bodyPr/>
          <a:lstStyle/>
          <a:p>
            <a:r>
              <a:rPr lang="en-US" dirty="0"/>
              <a:t>Solution to branches in a 32-bit instruction: </a:t>
            </a:r>
            <a:r>
              <a:rPr lang="en-US" dirty="0">
                <a:solidFill>
                  <a:schemeClr val="accent2"/>
                </a:solidFill>
              </a:rPr>
              <a:t>PC-Relative Addressing</a:t>
            </a:r>
          </a:p>
          <a:p>
            <a:r>
              <a:rPr lang="en-US" dirty="0"/>
              <a:t>Let the 16-bit</a:t>
            </a:r>
            <a:r>
              <a:rPr lang="en-US" dirty="0" smtClean="0"/>
              <a:t> immediate field </a:t>
            </a:r>
            <a:r>
              <a:rPr lang="en-US" dirty="0"/>
              <a:t>be a signed two’s complement integer to be </a:t>
            </a:r>
            <a:r>
              <a:rPr lang="en-US" i="1" dirty="0">
                <a:solidFill>
                  <a:schemeClr val="accent2"/>
                </a:solidFill>
              </a:rPr>
              <a:t>added</a:t>
            </a:r>
            <a:r>
              <a:rPr lang="en-US" dirty="0"/>
              <a:t> to the PC if we take the branch.</a:t>
            </a:r>
          </a:p>
          <a:p>
            <a:r>
              <a:rPr lang="en-US" dirty="0"/>
              <a:t>Now we can branch ± 2</a:t>
            </a:r>
            <a:r>
              <a:rPr lang="en-US" baseline="30000" dirty="0"/>
              <a:t>15</a:t>
            </a:r>
            <a:r>
              <a:rPr lang="en-US" dirty="0"/>
              <a:t> bytes from the PC, which should be enough to cover almost any loop.</a:t>
            </a:r>
          </a:p>
          <a:p>
            <a:r>
              <a:rPr lang="en-US" dirty="0"/>
              <a:t>Any ideas to further optimize this?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Branches: PC-Relative Addressing (3/5)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357688"/>
          </a:xfrm>
        </p:spPr>
        <p:txBody>
          <a:bodyPr/>
          <a:lstStyle/>
          <a:p>
            <a:r>
              <a:rPr lang="en-US" dirty="0"/>
              <a:t>Note: Instructions are words, so they’re word aligned (byte address is always a multiple of 4, which means it ends with </a:t>
            </a:r>
            <a:r>
              <a:rPr lang="en-US" dirty="0">
                <a:latin typeface="Courier New" pitchFamily="24" charset="0"/>
              </a:rPr>
              <a:t>00</a:t>
            </a:r>
            <a:r>
              <a:rPr lang="en-US" dirty="0"/>
              <a:t> in binary).</a:t>
            </a:r>
          </a:p>
          <a:p>
            <a:pPr lvl="1"/>
            <a:r>
              <a:rPr lang="en-US" dirty="0"/>
              <a:t>So the number of bytes to add to the PC will always be a multiple of 4.</a:t>
            </a:r>
          </a:p>
          <a:p>
            <a:pPr lvl="1"/>
            <a:r>
              <a:rPr lang="en-US" dirty="0"/>
              <a:t>So specify the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in words.</a:t>
            </a:r>
          </a:p>
          <a:p>
            <a:r>
              <a:rPr lang="en-US" dirty="0"/>
              <a:t>Now, we can branch ±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words</a:t>
            </a:r>
            <a:r>
              <a:rPr lang="en-US" dirty="0"/>
              <a:t> from the PC (or ± 2</a:t>
            </a:r>
            <a:r>
              <a:rPr lang="en-US" baseline="30000" dirty="0"/>
              <a:t>17</a:t>
            </a:r>
            <a:r>
              <a:rPr lang="en-US" dirty="0"/>
              <a:t> bytes), so we can handle loops 4 times as large.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Branches: PC-Relative Addressing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930900"/>
          </a:xfrm>
        </p:spPr>
        <p:txBody>
          <a:bodyPr/>
          <a:lstStyle/>
          <a:p>
            <a:r>
              <a:rPr lang="en-US" dirty="0"/>
              <a:t>Branch Calculation: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don’t </a:t>
            </a:r>
            <a:r>
              <a:rPr lang="en-US" dirty="0"/>
              <a:t>take the branch: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PC + </a:t>
            </a:r>
            <a:r>
              <a:rPr lang="en-US" dirty="0" smtClean="0">
                <a:solidFill>
                  <a:srgbClr val="94F0E4"/>
                </a:solidFill>
              </a:rPr>
              <a:t>4 </a:t>
            </a:r>
            <a:r>
              <a:rPr lang="en-US" dirty="0">
                <a:solidFill>
                  <a:srgbClr val="94F0E4"/>
                </a:solidFill>
              </a:rPr>
              <a:t>=</a:t>
            </a:r>
            <a:r>
              <a:rPr lang="en-US" dirty="0" smtClean="0">
                <a:solidFill>
                  <a:srgbClr val="94F0E4"/>
                </a:solidFill>
              </a:rPr>
              <a:t> byte </a:t>
            </a:r>
            <a:r>
              <a:rPr lang="en-US" dirty="0">
                <a:solidFill>
                  <a:srgbClr val="94F0E4"/>
                </a:solidFill>
              </a:rPr>
              <a:t>address of next </a:t>
            </a:r>
            <a:r>
              <a:rPr lang="en-US" dirty="0" smtClean="0">
                <a:solidFill>
                  <a:srgbClr val="94F0E4"/>
                </a:solidFill>
              </a:rPr>
              <a:t>instruction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(PC + 4) + (</a:t>
            </a:r>
            <a:r>
              <a:rPr lang="en-US" b="1" dirty="0">
                <a:solidFill>
                  <a:srgbClr val="94F0E4"/>
                </a:solidFill>
                <a:latin typeface="Courier New" pitchFamily="24" charset="0"/>
              </a:rPr>
              <a:t>immediate</a:t>
            </a:r>
            <a:r>
              <a:rPr lang="en-US" b="1" dirty="0">
                <a:solidFill>
                  <a:srgbClr val="94F0E4"/>
                </a:solidFill>
              </a:rPr>
              <a:t> </a:t>
            </a:r>
            <a:r>
              <a:rPr lang="en-US" dirty="0">
                <a:solidFill>
                  <a:srgbClr val="94F0E4"/>
                </a:solidFill>
              </a:rPr>
              <a:t>* 4)</a:t>
            </a:r>
          </a:p>
          <a:p>
            <a:pPr lvl="1"/>
            <a:r>
              <a:rPr lang="en-US" dirty="0"/>
              <a:t>Observations</a:t>
            </a:r>
          </a:p>
          <a:p>
            <a:pPr lvl="2"/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field specifies the number of words to jump, which is simply the number of instructions to jump.</a:t>
            </a:r>
          </a:p>
          <a:p>
            <a:pPr lvl="2"/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field can be positive or negative.</a:t>
            </a:r>
          </a:p>
          <a:p>
            <a:pPr lvl="2"/>
            <a:r>
              <a:rPr lang="en-US" dirty="0"/>
              <a:t>Due to hardware, add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to (PC+4), not to PC; will be clearer why later in course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Branches: PC-Relative Addressing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27637"/>
          </a:xfrm>
        </p:spPr>
        <p:txBody>
          <a:bodyPr/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smtClean="0">
                <a:latin typeface="Courier New" pitchFamily="24" charset="0"/>
              </a:rPr>
              <a:t>	Loop</a:t>
            </a:r>
            <a:r>
              <a:rPr lang="en-US" b="1" dirty="0">
                <a:latin typeface="Courier New" pitchFamily="24" charset="0"/>
              </a:rPr>
              <a:t>:</a:t>
            </a:r>
            <a:r>
              <a:rPr lang="en-US" sz="2400" b="1" dirty="0" smtClean="0">
                <a:latin typeface="Courier New" pitchFamily="24" charset="0"/>
              </a:rPr>
              <a:t>	</a:t>
            </a:r>
            <a:r>
              <a:rPr lang="en-US" sz="2000" b="1" dirty="0" smtClean="0">
                <a:latin typeface="Courier New" pitchFamily="24" charset="0"/>
              </a:rPr>
              <a:t>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</a:t>
            </a:r>
            <a:r>
              <a:rPr lang="en-US" b="1" dirty="0">
                <a:latin typeface="Courier New" pitchFamily="24" charset="0"/>
              </a:rPr>
              <a:t>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</a:t>
            </a:r>
            <a:r>
              <a:rPr lang="en-US" b="1" dirty="0">
                <a:latin typeface="Courier New" pitchFamily="24" charset="0"/>
              </a:rPr>
              <a:t>$8,$8,$</a:t>
            </a:r>
            <a:r>
              <a:rPr lang="en-US" b="1" dirty="0" smtClean="0">
                <a:latin typeface="Courier New" pitchFamily="24" charset="0"/>
              </a:rPr>
              <a:t>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</a:t>
            </a:r>
            <a:r>
              <a:rPr lang="en-US" b="1" dirty="0">
                <a:latin typeface="Courier New" pitchFamily="24" charset="0"/>
              </a:rPr>
              <a:t>$9,$9,-</a:t>
            </a:r>
            <a:r>
              <a:rPr lang="en-US" b="1" dirty="0" smtClean="0">
                <a:latin typeface="Courier New" pitchFamily="24" charset="0"/>
              </a:rPr>
              <a:t>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>
                <a:latin typeface="Courier New" pitchFamily="24" charset="0"/>
              </a:rPr>
              <a:t>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</a:t>
            </a:r>
            <a:r>
              <a:rPr lang="en-US" b="1" dirty="0">
                <a:latin typeface="Courier New" pitchFamily="24" charset="0"/>
              </a:rPr>
              <a:t>:</a:t>
            </a:r>
            <a:endParaRPr lang="en-US" b="1" dirty="0"/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beq</a:t>
            </a:r>
            <a:r>
              <a:rPr lang="en-US" b="1" dirty="0"/>
              <a:t> </a:t>
            </a:r>
            <a:r>
              <a:rPr lang="en-US" dirty="0"/>
              <a:t>branch is I-Format: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opcode</a:t>
            </a:r>
            <a:r>
              <a:rPr lang="en-US" b="1" dirty="0"/>
              <a:t> </a:t>
            </a:r>
            <a:r>
              <a:rPr lang="en-US" dirty="0"/>
              <a:t>= 4 (look up in table)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= 9 (first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rt</a:t>
            </a:r>
            <a:r>
              <a:rPr lang="en-US" b="1" dirty="0"/>
              <a:t> </a:t>
            </a:r>
            <a:r>
              <a:rPr lang="en-US" dirty="0"/>
              <a:t>= 0 (second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= ???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884737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24" charset="0"/>
              </a:rPr>
              <a:t>	</a:t>
            </a:r>
            <a:r>
              <a:rPr lang="en-US" b="1" dirty="0" smtClean="0">
                <a:latin typeface="Courier New" pitchFamily="24" charset="0"/>
              </a:rPr>
              <a:t>Loop: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</a:t>
            </a:r>
            <a:r>
              <a:rPr lang="en-US" b="1" dirty="0" smtClean="0">
                <a:latin typeface="Courier New" pitchFamily="24" charset="0"/>
              </a:rPr>
              <a:t>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$8,$8,$10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$9,$9,-1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>
                <a:latin typeface="Courier New" pitchFamily="24" charset="0"/>
              </a:rPr>
              <a:t>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End:</a:t>
            </a:r>
            <a:endParaRPr lang="en-US" b="1" dirty="0" smtClean="0"/>
          </a:p>
          <a:p>
            <a:r>
              <a:rPr lang="en-US" b="1" dirty="0" smtClean="0">
                <a:latin typeface="Courier New" pitchFamily="24" charset="0"/>
              </a:rPr>
              <a:t>immediate</a:t>
            </a:r>
            <a:r>
              <a:rPr lang="en-US" b="1" dirty="0" smtClean="0"/>
              <a:t> </a:t>
            </a:r>
            <a:r>
              <a:rPr lang="en-US" dirty="0"/>
              <a:t>Field:</a:t>
            </a:r>
          </a:p>
          <a:p>
            <a:pPr lvl="1"/>
            <a:r>
              <a:rPr lang="en-US" dirty="0"/>
              <a:t>Number of </a:t>
            </a:r>
            <a:r>
              <a:rPr lang="en-US" dirty="0">
                <a:solidFill>
                  <a:schemeClr val="accent2"/>
                </a:solidFill>
              </a:rPr>
              <a:t>instructions</a:t>
            </a:r>
            <a:r>
              <a:rPr lang="en-US" dirty="0"/>
              <a:t> to add to (or subtract from) the PC, starting at the instruction </a:t>
            </a:r>
            <a:r>
              <a:rPr lang="en-US" i="1" dirty="0">
                <a:solidFill>
                  <a:schemeClr val="accent2"/>
                </a:solidFill>
              </a:rPr>
              <a:t>following</a:t>
            </a:r>
            <a:r>
              <a:rPr lang="en-US" dirty="0"/>
              <a:t> the branch.</a:t>
            </a:r>
          </a:p>
          <a:p>
            <a:pPr lvl="1"/>
            <a:r>
              <a:rPr lang="en-US" dirty="0"/>
              <a:t>In </a:t>
            </a:r>
            <a:r>
              <a:rPr lang="en-US" b="1" dirty="0" err="1">
                <a:latin typeface="Courier New" pitchFamily="24" charset="0"/>
              </a:rPr>
              <a:t>beq</a:t>
            </a:r>
            <a:r>
              <a:rPr lang="en-US" b="1" dirty="0"/>
              <a:t> </a:t>
            </a:r>
            <a:r>
              <a:rPr lang="en-US" dirty="0"/>
              <a:t>case,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=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405063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24" charset="0"/>
              </a:rPr>
              <a:t>	</a:t>
            </a:r>
            <a:r>
              <a:rPr lang="en-US" b="1" dirty="0" smtClean="0">
                <a:latin typeface="Courier New" pitchFamily="24" charset="0"/>
              </a:rPr>
              <a:t>Loop:</a:t>
            </a:r>
            <a:r>
              <a:rPr lang="en-US" b="1" dirty="0" smtClean="0">
                <a:latin typeface="Courier New" pitchFamily="24" charset="0"/>
              </a:rPr>
              <a:t>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</a:t>
            </a:r>
            <a:r>
              <a:rPr lang="en-US" b="1" dirty="0" smtClean="0">
                <a:latin typeface="Courier New" pitchFamily="24" charset="0"/>
              </a:rPr>
              <a:t>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$8,$8,$10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$9,$9,-1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>
                <a:latin typeface="Courier New" pitchFamily="24" charset="0"/>
              </a:rPr>
              <a:t>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End: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45720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6679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4</a:t>
                </a:r>
                <a:endParaRPr lang="en-US" sz="2000"/>
              </a:p>
            </p:txBody>
          </p:sp>
          <p:sp>
            <p:nvSpPr>
              <p:cNvPr id="2166791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66792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6679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5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3</a:t>
                </a:r>
                <a:endParaRPr lang="en-US" sz="2000"/>
              </a:p>
            </p:txBody>
          </p:sp>
        </p:grpSp>
        <p:sp>
          <p:nvSpPr>
            <p:cNvPr id="216679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0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66804" name="Rectangle 20"/>
          <p:cNvSpPr>
            <a:spLocks noChangeArrowheads="1"/>
          </p:cNvSpPr>
          <p:nvPr/>
        </p:nvSpPr>
        <p:spPr bwMode="auto">
          <a:xfrm>
            <a:off x="533400" y="40386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decimal representation:</a:t>
            </a:r>
          </a:p>
        </p:txBody>
      </p:sp>
      <p:sp>
        <p:nvSpPr>
          <p:cNvPr id="2166805" name="Rectangle 21"/>
          <p:cNvSpPr>
            <a:spLocks noChangeArrowheads="1"/>
          </p:cNvSpPr>
          <p:nvPr/>
        </p:nvSpPr>
        <p:spPr bwMode="auto">
          <a:xfrm>
            <a:off x="533400" y="51482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binary representation: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5638800"/>
            <a:ext cx="8153400" cy="976313"/>
            <a:chOff x="432" y="3120"/>
            <a:chExt cx="5136" cy="615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66808" name="Text Box 24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000100</a:t>
                </a:r>
                <a:endParaRPr lang="en-US" sz="2000"/>
              </a:p>
            </p:txBody>
          </p:sp>
          <p:sp>
            <p:nvSpPr>
              <p:cNvPr id="2166809" name="Text Box 25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66810" name="Text Box 26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</a:t>
                </a:r>
                <a:endParaRPr lang="en-US" sz="2000"/>
              </a:p>
            </p:txBody>
          </p:sp>
          <p:sp>
            <p:nvSpPr>
              <p:cNvPr id="2166811" name="Text Box 27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2" name="Text Box 28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3" name="Text Box 29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0000000000000011</a:t>
                </a:r>
                <a:endParaRPr lang="en-US" sz="2000"/>
              </a:p>
            </p:txBody>
          </p:sp>
        </p:grpSp>
        <p:sp>
          <p:nvSpPr>
            <p:cNvPr id="2166814" name="Rectangle 30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5" name="Line 31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6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7" name="Line 33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8" name="Text Box 34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19" name="Text Box 35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0" name="Text Box 3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1" name="Text Box 37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on PC-addressing</a:t>
            </a:r>
            <a:endParaRPr lang="en-US"/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the value in branch</a:t>
            </a:r>
            <a:r>
              <a:rPr lang="en-US" dirty="0" smtClean="0"/>
              <a:t> immediate field </a:t>
            </a:r>
            <a:r>
              <a:rPr lang="en-US" dirty="0" smtClean="0"/>
              <a:t>change if we move the code?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r>
              <a:rPr lang="en-US" dirty="0" smtClean="0"/>
              <a:t>Why do we need different addressing modes (different ways of forming a memory address)? Why not just 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54550"/>
          </a:xfrm>
        </p:spPr>
        <p:txBody>
          <a:bodyPr/>
          <a:lstStyle/>
          <a:p>
            <a:r>
              <a:rPr lang="en-US" dirty="0" smtClean="0"/>
              <a:t>For branches, we assumed that we won’t want to branch too far, so we can specify </a:t>
            </a:r>
            <a:r>
              <a:rPr lang="en-US" i="1" dirty="0" smtClean="0">
                <a:solidFill>
                  <a:schemeClr val="accent2"/>
                </a:solidFill>
              </a:rPr>
              <a:t>change</a:t>
            </a:r>
            <a:r>
              <a:rPr lang="en-US" dirty="0" smtClean="0"/>
              <a:t> in PC.</a:t>
            </a:r>
          </a:p>
          <a:p>
            <a:r>
              <a:rPr lang="en-US" dirty="0" smtClean="0"/>
              <a:t>For general jumps (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chemeClr val="accent2"/>
                </a:solidFill>
              </a:rPr>
              <a:t>anywhere</a:t>
            </a:r>
            <a:r>
              <a:rPr lang="en-US" dirty="0" smtClean="0"/>
              <a:t> in memory.</a:t>
            </a:r>
          </a:p>
          <a:p>
            <a:r>
              <a:rPr lang="en-US" dirty="0" smtClean="0"/>
              <a:t>Ideally, we could specify a 32-bit memory address to jump to.</a:t>
            </a:r>
          </a:p>
          <a:p>
            <a:r>
              <a:rPr lang="en-US" dirty="0" smtClean="0"/>
              <a:t>Unfortunately, we can’t fit both a 6-bit </a:t>
            </a:r>
            <a:r>
              <a:rPr lang="en-US" dirty="0" err="1" smtClean="0"/>
              <a:t>opcode</a:t>
            </a:r>
            <a:r>
              <a:rPr lang="en-US" dirty="0" smtClean="0"/>
              <a:t> and a 32-bit address into a single 32-bit word, so we compromise.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(1/5)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(2/5)</a:t>
            </a:r>
            <a:endParaRPr lang="en-US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two “fields” of these bit widths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r>
              <a:rPr lang="en-US" dirty="0" smtClean="0"/>
              <a:t>Key Concepts</a:t>
            </a:r>
          </a:p>
          <a:p>
            <a:pPr lvl="1"/>
            <a:r>
              <a:rPr lang="en-US" dirty="0" smtClean="0"/>
              <a:t>Keep </a:t>
            </a:r>
            <a:r>
              <a:rPr lang="en-US" b="1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I-format for consistency.</a:t>
            </a:r>
          </a:p>
          <a:p>
            <a:pPr lvl="1"/>
            <a:r>
              <a:rPr lang="en-US" dirty="0" smtClean="0"/>
              <a:t>Collapse all other fields to make room for large target address.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828800"/>
            <a:ext cx="8153400" cy="519113"/>
            <a:chOff x="336" y="1488"/>
            <a:chExt cx="5136" cy="327"/>
          </a:xfrm>
        </p:grpSpPr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6 bits</a:t>
              </a:r>
              <a:endParaRPr lang="en-US" sz="2000"/>
            </a:p>
          </p:txBody>
        </p:sp>
        <p:sp>
          <p:nvSpPr>
            <p:cNvPr id="2171910" name="Text Box 6"/>
            <p:cNvSpPr txBox="1">
              <a:spLocks noChangeArrowheads="1"/>
            </p:cNvSpPr>
            <p:nvPr/>
          </p:nvSpPr>
          <p:spPr bwMode="auto">
            <a:xfrm>
              <a:off x="2828" y="1488"/>
              <a:ext cx="10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26 bits</a:t>
              </a:r>
              <a:endParaRPr lang="en-US" sz="2000"/>
            </a:p>
          </p:txBody>
        </p:sp>
        <p:sp>
          <p:nvSpPr>
            <p:cNvPr id="2171911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2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3127758"/>
            <a:ext cx="8153400" cy="519113"/>
            <a:chOff x="336" y="1488"/>
            <a:chExt cx="5136" cy="327"/>
          </a:xfrm>
        </p:grpSpPr>
        <p:sp>
          <p:nvSpPr>
            <p:cNvPr id="2171914" name="Text Box 10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000"/>
            </a:p>
          </p:txBody>
        </p:sp>
        <p:sp>
          <p:nvSpPr>
            <p:cNvPr id="2171915" name="Text Box 11"/>
            <p:cNvSpPr txBox="1">
              <a:spLocks noChangeArrowheads="1"/>
            </p:cNvSpPr>
            <p:nvPr/>
          </p:nvSpPr>
          <p:spPr bwMode="auto">
            <a:xfrm>
              <a:off x="2357" y="1488"/>
              <a:ext cx="199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000" dirty="0"/>
            </a:p>
          </p:txBody>
        </p:sp>
        <p:sp>
          <p:nvSpPr>
            <p:cNvPr id="2171916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7" name="Rectangle 13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7263" y="1378998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499548" y="139470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(3/5)</a:t>
            </a:r>
            <a:endParaRPr lang="en-US"/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now, we can specify 26 bits of the 32-bit bit address.</a:t>
            </a:r>
          </a:p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Note that, just like with branches, jumps will only jump to word aligned addresses, so last two bits are always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(in binary).</a:t>
            </a:r>
          </a:p>
          <a:p>
            <a:pPr lvl="1"/>
            <a:r>
              <a:rPr lang="en-US" dirty="0" smtClean="0"/>
              <a:t>So let’s just take this for granted and not even specify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95825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(OPERATION on green sheet)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-65" charset="0"/>
              </a:rPr>
              <a:t>add   </a:t>
            </a:r>
            <a:r>
              <a:rPr lang="en-US" b="1" dirty="0" err="1" smtClean="0">
                <a:latin typeface="Courier New" pitchFamily="-65" charset="0"/>
              </a:rPr>
              <a:t>R[rd</a:t>
            </a:r>
            <a:r>
              <a:rPr lang="en-US" b="1" dirty="0" smtClean="0">
                <a:latin typeface="Courier New" pitchFamily="-65" charset="0"/>
              </a:rPr>
              <a:t>] = </a:t>
            </a:r>
            <a:r>
              <a:rPr lang="en-US" b="1" dirty="0" err="1" smtClean="0">
                <a:latin typeface="Courier New" pitchFamily="-65" charset="0"/>
              </a:rPr>
              <a:t>R[rs</a:t>
            </a:r>
            <a:r>
              <a:rPr lang="en-US" b="1" dirty="0" smtClean="0">
                <a:latin typeface="Courier New" pitchFamily="-65" charset="0"/>
              </a:rPr>
              <a:t>] + </a:t>
            </a:r>
            <a:r>
              <a:rPr lang="en-US" b="1" dirty="0" err="1" smtClean="0">
                <a:latin typeface="Courier New" pitchFamily="-65" charset="0"/>
              </a:rPr>
              <a:t>R[rt</a:t>
            </a:r>
            <a:r>
              <a:rPr lang="en-US" b="1" dirty="0" smtClean="0">
                <a:latin typeface="Courier New" pitchFamily="-65" charset="0"/>
              </a:rPr>
              <a:t>]</a:t>
            </a:r>
            <a:endParaRPr lang="en-US" dirty="0" smtClean="0"/>
          </a:p>
          <a:p>
            <a:r>
              <a:rPr lang="en-US" dirty="0" smtClean="0"/>
              <a:t>MIPS </a:t>
            </a:r>
            <a:r>
              <a:rPr lang="en-US" dirty="0"/>
              <a:t>Instruction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b="1" dirty="0" smtClean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opcode</a:t>
            </a:r>
            <a:r>
              <a:rPr lang="en-US" b="1" dirty="0"/>
              <a:t> </a:t>
            </a:r>
            <a:r>
              <a:rPr lang="en-US" dirty="0"/>
              <a:t>= 0 (look up</a:t>
            </a:r>
            <a:r>
              <a:rPr lang="en-US" dirty="0" smtClean="0"/>
              <a:t> </a:t>
            </a:r>
            <a:r>
              <a:rPr lang="en-US" dirty="0" smtClean="0"/>
              <a:t>on green sheet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funct</a:t>
            </a:r>
            <a:r>
              <a:rPr lang="en-US" b="1" dirty="0"/>
              <a:t> </a:t>
            </a:r>
            <a:r>
              <a:rPr lang="en-US" dirty="0"/>
              <a:t>= 32 (look up</a:t>
            </a:r>
            <a:r>
              <a:rPr lang="en-US" dirty="0" smtClean="0"/>
              <a:t> on green sheet)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rd</a:t>
            </a:r>
            <a:r>
              <a:rPr lang="en-US" b="1" dirty="0"/>
              <a:t> </a:t>
            </a:r>
            <a:r>
              <a:rPr lang="en-US" dirty="0"/>
              <a:t>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b="1" dirty="0" err="1" smtClean="0">
                <a:latin typeface="Courier New" pitchFamily="-65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Tx/>
              <a:buNone/>
            </a:pPr>
            <a:r>
              <a:rPr lang="en-US" b="1" dirty="0" err="1" smtClean="0">
                <a:latin typeface="Courier New" pitchFamily="-65" charset="0"/>
              </a:rPr>
              <a:t>shamt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0 (not a shift)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341938"/>
          </a:xfrm>
        </p:spPr>
        <p:txBody>
          <a:bodyPr/>
          <a:lstStyle/>
          <a:p>
            <a:r>
              <a:rPr lang="en-US" dirty="0"/>
              <a:t>Now specify 28 bits of a 32-bit address</a:t>
            </a:r>
          </a:p>
          <a:p>
            <a:r>
              <a:rPr lang="en-US" dirty="0"/>
              <a:t>Where do we get the other 4 bits?</a:t>
            </a:r>
          </a:p>
          <a:p>
            <a:pPr lvl="1"/>
            <a:r>
              <a:rPr lang="en-US" dirty="0"/>
              <a:t>By definition, take the 4 highest order bits from the PC.</a:t>
            </a:r>
          </a:p>
          <a:p>
            <a:pPr lvl="1"/>
            <a:r>
              <a:rPr lang="en-US" dirty="0"/>
              <a:t>Technically, this means that we cannot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memory, but it’s adequate 99.9999…% of the time, since programs aren’t that long </a:t>
            </a:r>
          </a:p>
          <a:p>
            <a:pPr lvl="2"/>
            <a:r>
              <a:rPr lang="en-US" dirty="0"/>
              <a:t>only if straddle a 256 MB boundary</a:t>
            </a:r>
          </a:p>
          <a:p>
            <a:pPr lvl="1"/>
            <a:r>
              <a:rPr lang="en-US" dirty="0"/>
              <a:t>If we absolutely need to specify a 32-bit address, we can always put it in a register and use the </a:t>
            </a:r>
            <a:r>
              <a:rPr lang="en-US" b="1" dirty="0" err="1">
                <a:latin typeface="Courier New" pitchFamily="24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479925"/>
          </a:xfrm>
        </p:spPr>
        <p:txBody>
          <a:bodyPr/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New PC = {</a:t>
            </a:r>
            <a:r>
              <a:rPr lang="en-US" dirty="0" smtClean="0"/>
              <a:t> (PC+4)[</a:t>
            </a:r>
            <a:r>
              <a:rPr lang="en-US" dirty="0"/>
              <a:t>31..28], target address, 00 }</a:t>
            </a:r>
          </a:p>
          <a:p>
            <a:r>
              <a:rPr lang="en-US" dirty="0"/>
              <a:t>Understand where each part came from!</a:t>
            </a:r>
          </a:p>
          <a:p>
            <a:r>
              <a:rPr lang="en-US" dirty="0"/>
              <a:t>Note: { , , } means concatenation 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1"/>
            <a:r>
              <a:rPr lang="en-US" dirty="0"/>
              <a:t>{ 1010, 11111111111111111111111111, 00 } = 10101111111111111111111111111100</a:t>
            </a:r>
          </a:p>
          <a:p>
            <a:pPr lvl="1"/>
            <a:r>
              <a:rPr lang="en-US" dirty="0"/>
              <a:t>Note: Book uses ||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	When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combining two C files into one executable, recall we can compile them independently &amp; then merge them 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together. When merging two or more binaries: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Jump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Branch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15200" y="42672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a) </a:t>
            </a:r>
            <a:r>
              <a:rPr lang="en-US" sz="2400" b="1">
                <a:latin typeface="Courier New" pitchFamily="24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b)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c) 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d) 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e)dunno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	When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combining two C files into one executable, recall we can compile them independently &amp; then merge them together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. When merging two or more binaries: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Jump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Branch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15200" y="42672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a) </a:t>
            </a:r>
            <a:r>
              <a:rPr lang="en-US" sz="2400" b="1">
                <a:latin typeface="Courier New" pitchFamily="24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b)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c) 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d) 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e)dunno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 </a:t>
            </a:r>
            <a:r>
              <a:rPr lang="en-US" dirty="0" smtClean="0">
                <a:solidFill>
                  <a:schemeClr val="accent1"/>
                </a:solidFill>
              </a:rPr>
              <a:t>Answer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AutoShape 1030"/>
          <p:cNvSpPr>
            <a:spLocks noChangeArrowheads="1"/>
          </p:cNvSpPr>
          <p:nvPr/>
        </p:nvSpPr>
        <p:spPr bwMode="auto">
          <a:xfrm>
            <a:off x="7315200" y="4932990"/>
            <a:ext cx="1447800" cy="38100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b="1" dirty="0" err="1">
                <a:latin typeface="Courier New" pitchFamily="24" charset="0"/>
              </a:rPr>
              <a:t>opcode</a:t>
            </a:r>
            <a:r>
              <a:rPr lang="en-US" b="1" dirty="0"/>
              <a:t> </a:t>
            </a:r>
            <a:r>
              <a:rPr lang="en-US" dirty="0"/>
              <a:t>field. (more in a week)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18 VAG Rounded Bold   07390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91600" cy="5276850"/>
          </a:xfrm>
        </p:spPr>
        <p:txBody>
          <a:bodyPr/>
          <a:lstStyle/>
          <a:p>
            <a:r>
              <a:rPr lang="en-US" dirty="0" smtClean="0"/>
              <a:t>Here is the contents of $t0 after a 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smtClean="0"/>
              <a:t>then an </a:t>
            </a:r>
            <a:r>
              <a:rPr lang="en-US" dirty="0" err="1" smtClean="0"/>
              <a:t>ori</a:t>
            </a:r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	</a:t>
            </a:r>
            <a:r>
              <a:rPr lang="en-US" b="1" dirty="0" err="1" smtClean="0">
                <a:solidFill>
                  <a:srgbClr val="94F0E4"/>
                </a:solidFill>
                <a:latin typeface="Courier New" pitchFamily="24" charset="0"/>
              </a:rPr>
              <a:t>lui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$t0, 0xABAB</a:t>
            </a:r>
          </a:p>
          <a:p>
            <a:pPr lvl="1">
              <a:buNone/>
            </a:pPr>
            <a:endParaRPr lang="en-US" b="1" dirty="0" smtClean="0">
              <a:solidFill>
                <a:srgbClr val="94F0E4"/>
              </a:solidFill>
              <a:latin typeface="Courier New" pitchFamily="24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1010 1011 1010 1011 </a:t>
            </a:r>
            <a:r>
              <a:rPr lang="en-US" b="1" dirty="0" smtClean="0">
                <a:solidFill>
                  <a:schemeClr val="bg2"/>
                </a:solidFill>
                <a:latin typeface="Courier New"/>
                <a:cs typeface="Courier New"/>
              </a:rPr>
              <a:t>0000 0000 0000 0000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/>
            </a:r>
            <a:b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b="1" dirty="0" err="1" smtClean="0">
                <a:solidFill>
                  <a:srgbClr val="94F0E4"/>
                </a:solidFill>
                <a:latin typeface="Courier New" pitchFamily="24" charset="0"/>
              </a:rPr>
              <a:t>ori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 $t0, $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t0</a:t>
            </a: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>, 0xCDCD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  <a:t/>
            </a:r>
            <a:br>
              <a:rPr lang="en-US" b="1" dirty="0" smtClean="0">
                <a:solidFill>
                  <a:srgbClr val="94F0E4"/>
                </a:solidFill>
                <a:latin typeface="Courier New" pitchFamily="24" charset="0"/>
              </a:rPr>
            </a:br>
            <a:endParaRPr lang="en-US" b="1" dirty="0" smtClean="0">
              <a:solidFill>
                <a:srgbClr val="94F0E4"/>
              </a:solidFill>
              <a:latin typeface="Courier New" pitchFamily="24" charset="0"/>
            </a:endParaRPr>
          </a:p>
          <a:p>
            <a:pPr lvl="1">
              <a:buNone/>
            </a:pPr>
            <a:r>
              <a:rPr lang="en-US" sz="11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1010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1011 1010 1011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bg2"/>
                </a:solidFill>
                <a:latin typeface="Courier New"/>
                <a:cs typeface="Courier New"/>
              </a:rPr>
              <a:t>1100 1101 1100 1101</a:t>
            </a:r>
            <a:endParaRPr lang="en-US" b="1" dirty="0" smtClean="0">
              <a:solidFill>
                <a:srgbClr val="94F0E4"/>
              </a:solidFill>
              <a:latin typeface="Courier New" pitchFamily="24" charset="0"/>
            </a:endParaRPr>
          </a:p>
          <a:p>
            <a:pPr lvl="1">
              <a:buNone/>
            </a:pPr>
            <a:endParaRPr lang="en-US" b="1" dirty="0" smtClean="0">
              <a:solidFill>
                <a:srgbClr val="94F0E4"/>
              </a:solidFill>
              <a:latin typeface="Courier New" pitchFamily="24" charset="0"/>
            </a:endParaRPr>
          </a:p>
          <a:p>
            <a:pPr lvl="1">
              <a:buNone/>
            </a:pPr>
            <a:endParaRPr lang="en-US" b="1" dirty="0" smtClean="0">
              <a:solidFill>
                <a:srgbClr val="94F0E4"/>
              </a:solidFill>
              <a:latin typeface="Courier New" pitchFamily="2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lui</a:t>
            </a:r>
            <a:r>
              <a:rPr lang="en-US" dirty="0" smtClean="0"/>
              <a:t> … </a:t>
            </a:r>
            <a:r>
              <a:rPr lang="en-US" dirty="0" err="1" smtClean="0"/>
              <a:t>ori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67000"/>
            <a:ext cx="815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800600" y="2667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85800" y="26670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133600" y="26670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352800" y="26670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943600" y="26670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2941" y="2205335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16 15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35763" y="22053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8678" y="2653296"/>
            <a:ext cx="61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$t0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58522" y="44196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587122" y="4876800"/>
            <a:ext cx="815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4263" y="4415135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16 15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537085" y="4415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863096"/>
            <a:ext cx="61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$t0</a:t>
            </a:r>
            <a:endParaRPr lang="en-US" sz="2400" dirty="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4625722" y="486802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b="1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="1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        </a:t>
            </a:r>
            <a:r>
              <a:rPr lang="en-US" sz="2400" b="1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 smtClean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Instruction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(This is part of the process of assembly)</a:t>
            </a: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412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" y="23577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8308485" y="23734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5-bit field only represents numbers up to the value 31:</a:t>
            </a:r>
            <a:r>
              <a:rPr lang="en-US" dirty="0" smtClean="0"/>
              <a:t> </a:t>
            </a:r>
            <a:r>
              <a:rPr lang="en-US" dirty="0" err="1" smtClean="0"/>
              <a:t>immediates</a:t>
            </a:r>
            <a:r>
              <a:rPr lang="en-US" dirty="0" smtClean="0"/>
              <a:t> </a:t>
            </a:r>
            <a:r>
              <a:rPr lang="en-US" dirty="0" smtClean="0"/>
              <a:t>may be much larger than this</a:t>
            </a:r>
          </a:p>
          <a:p>
            <a:pPr lvl="1"/>
            <a:r>
              <a:rPr lang="en-US" dirty="0" smtClean="0"/>
              <a:t>Ideally, MIPS would have only one instruction format (for simplicity): unfortunately, we need to compromise</a:t>
            </a:r>
          </a:p>
          <a:p>
            <a:r>
              <a:rPr lang="en-US" dirty="0" smtClean="0"/>
              <a:t>Define new instruction format that is partially consistent with R-format:</a:t>
            </a:r>
          </a:p>
          <a:p>
            <a:pPr lvl="1"/>
            <a:r>
              <a:rPr lang="en-US" dirty="0" smtClean="0"/>
              <a:t>First notice that, if instruction has immediate, then it uses at most 2 registers.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Again, each field has a name: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Concept</a:t>
            </a:r>
            <a:r>
              <a:rPr lang="en-US" dirty="0" smtClean="0"/>
              <a:t>:</a:t>
            </a:r>
            <a:r>
              <a:rPr lang="en-US" dirty="0" smtClean="0"/>
              <a:t> Three fields are consistent with </a:t>
            </a:r>
            <a:r>
              <a:rPr lang="en-US" dirty="0" smtClean="0"/>
              <a:t>R-Format instructions</a:t>
            </a:r>
            <a:r>
              <a:rPr lang="en-US" dirty="0" smtClean="0"/>
              <a:t>.  </a:t>
            </a:r>
            <a:r>
              <a:rPr lang="en-US" dirty="0" smtClean="0"/>
              <a:t>Most importantly, </a:t>
            </a:r>
            <a:r>
              <a:rPr lang="en-US" b="1" dirty="0" err="1" smtClean="0">
                <a:latin typeface="Courier New" pitchFamily="-65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is still in same location.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9751" y="1766146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562036" y="17818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b="1" dirty="0" err="1">
                <a:latin typeface="Courier New" pitchFamily="-65" charset="0"/>
              </a:rPr>
              <a:t>funct</a:t>
            </a:r>
            <a:r>
              <a:rPr lang="en-US" sz="2400" b="1" dirty="0"/>
              <a:t> </a:t>
            </a:r>
            <a:r>
              <a:rPr lang="en-US" sz="2400" dirty="0"/>
              <a:t>field, </a:t>
            </a:r>
            <a:r>
              <a:rPr lang="en-US" sz="2400" b="1" dirty="0" err="1">
                <a:latin typeface="Courier New" pitchFamily="-65" charset="0"/>
              </a:rPr>
              <a:t>opcode</a:t>
            </a:r>
            <a:r>
              <a:rPr lang="en-US" sz="2400" b="1" dirty="0"/>
              <a:t> </a:t>
            </a:r>
            <a:r>
              <a:rPr lang="en-US" sz="2400" dirty="0"/>
              <a:t>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b="1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b="1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b="1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</a:t>
            </a:r>
            <a:r>
              <a:rPr lang="en-US" dirty="0" smtClean="0"/>
              <a:t> later today….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(OPERATION on green sheet)</a:t>
            </a:r>
          </a:p>
          <a:p>
            <a:pPr lvl="1">
              <a:buFontTx/>
              <a:buNone/>
            </a:pPr>
            <a:r>
              <a:rPr lang="en-US" b="1" dirty="0" err="1" smtClean="0">
                <a:latin typeface="Courier New" pitchFamily="-65" charset="0"/>
              </a:rPr>
              <a:t>addi</a:t>
            </a:r>
            <a:r>
              <a:rPr lang="en-US" b="1" dirty="0" smtClean="0">
                <a:latin typeface="Courier New" pitchFamily="-65" charset="0"/>
              </a:rPr>
              <a:t>   </a:t>
            </a:r>
            <a:r>
              <a:rPr lang="en-US" b="1" dirty="0" err="1" smtClean="0">
                <a:latin typeface="Courier New" pitchFamily="-65" charset="0"/>
              </a:rPr>
              <a:t>R[rt</a:t>
            </a:r>
            <a:r>
              <a:rPr lang="en-US" b="1" dirty="0" smtClean="0">
                <a:latin typeface="Courier New" pitchFamily="-65" charset="0"/>
              </a:rPr>
              <a:t>] = </a:t>
            </a:r>
            <a:r>
              <a:rPr lang="en-US" b="1" dirty="0" err="1" smtClean="0">
                <a:latin typeface="Courier New" pitchFamily="-65" charset="0"/>
              </a:rPr>
              <a:t>R[rs</a:t>
            </a:r>
            <a:r>
              <a:rPr lang="en-US" b="1" dirty="0" smtClean="0">
                <a:latin typeface="Courier New" pitchFamily="-65" charset="0"/>
              </a:rPr>
              <a:t>] + </a:t>
            </a:r>
            <a:r>
              <a:rPr lang="en-US" b="1" dirty="0" err="1" smtClean="0">
                <a:latin typeface="Courier New" pitchFamily="-65" charset="0"/>
              </a:rPr>
              <a:t>SignExtImm</a:t>
            </a:r>
            <a:endParaRPr lang="en-US" b="1" dirty="0" smtClean="0"/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MIPS </a:t>
            </a:r>
            <a:r>
              <a:rPr lang="en-US" dirty="0"/>
              <a:t>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opcode</a:t>
            </a:r>
            <a:r>
              <a:rPr lang="en-US" b="1" dirty="0"/>
              <a:t> </a:t>
            </a:r>
            <a:r>
              <a:rPr lang="en-US" dirty="0"/>
              <a:t>= 8 (look up</a:t>
            </a:r>
            <a:r>
              <a:rPr lang="en-US" dirty="0" smtClean="0"/>
              <a:t> on green sheet)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= 22 (register containing operand)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b="1" dirty="0"/>
              <a:t> </a:t>
            </a:r>
            <a:r>
              <a:rPr lang="en-US" dirty="0"/>
              <a:t>= 21 (target register)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= -50 (by default, this is decimal)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S61C - Dark">
      <a:dk1>
        <a:sysClr val="windowText" lastClr="000000"/>
      </a:dk1>
      <a:lt1>
        <a:sysClr val="window" lastClr="FFFFFF"/>
      </a:lt1>
      <a:dk2>
        <a:srgbClr val="3A8CBC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35810</TotalTime>
  <Pages>47</Pages>
  <Words>3133</Words>
  <Application>Microsoft Macintosh PowerPoint</Application>
  <PresentationFormat>Letter Paper (8.5x11 in)</PresentationFormat>
  <Paragraphs>416</Paragraphs>
  <Slides>36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Metro</vt:lpstr>
      <vt:lpstr>Slide 1</vt:lpstr>
      <vt:lpstr>Review</vt:lpstr>
      <vt:lpstr>R-Format Example (1/2)</vt:lpstr>
      <vt:lpstr>R-Format Example (2/2)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Administrivia</vt:lpstr>
      <vt:lpstr>I-Format Problems (0/3)</vt:lpstr>
      <vt:lpstr>I-Format Problem (1/3)</vt:lpstr>
      <vt:lpstr>I-Format Problem (2/3)</vt:lpstr>
      <vt:lpstr>I-Format Problems (3/3)</vt:lpstr>
      <vt:lpstr>Branches: PC-Relative Addressing (1/5)</vt:lpstr>
      <vt:lpstr>Branches: PC-Relative Addressing (2/5)</vt:lpstr>
      <vt:lpstr>Branches: PC-Relative Addressing (3/5)</vt:lpstr>
      <vt:lpstr>Branches: PC-Relative Addressing (4/5)</vt:lpstr>
      <vt:lpstr>Branches: PC-Relative Addressing (5/5)</vt:lpstr>
      <vt:lpstr>Branch Example (1/3)</vt:lpstr>
      <vt:lpstr>Branch Example (2/3)</vt:lpstr>
      <vt:lpstr>Branch Example (3/3)</vt:lpstr>
      <vt:lpstr>Questions on PC-addressing</vt:lpstr>
      <vt:lpstr>J-Format Instructions (1/5)</vt:lpstr>
      <vt:lpstr>J-Format Instructions (2/5)</vt:lpstr>
      <vt:lpstr>J-Format Instructions (3/5)</vt:lpstr>
      <vt:lpstr>J-Format Instructions (4/5)</vt:lpstr>
      <vt:lpstr>J-Format Instructions (5/5)</vt:lpstr>
      <vt:lpstr>Peer Instruction Question</vt:lpstr>
      <vt:lpstr>Peer Instruction Question Answer</vt:lpstr>
      <vt:lpstr>In conclusion</vt:lpstr>
      <vt:lpstr>Bonus slides</vt:lpstr>
      <vt:lpstr>lui … ori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Paul Pearce</cp:lastModifiedBy>
  <cp:revision>2480</cp:revision>
  <cp:lastPrinted>2010-07-07T01:30:21Z</cp:lastPrinted>
  <dcterms:created xsi:type="dcterms:W3CDTF">2010-07-06T20:32:53Z</dcterms:created>
  <dcterms:modified xsi:type="dcterms:W3CDTF">2010-07-07T01:30:36Z</dcterms:modified>
</cp:coreProperties>
</file>