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notesSlides/notesSlide48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notesSlides/notesSlide5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notesSlides/notesSlide5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47.xml" ContentType="application/vnd.openxmlformats-officedocument.presentationml.slide+xml"/>
  <Override PartName="/ppt/slides/slide31.xml" ContentType="application/vnd.openxmlformats-officedocument.presentationml.slide+xml"/>
  <Override PartName="/ppt/notesSlides/notesSlide4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notesSlides/notesSlide46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48.xml" ContentType="application/vnd.openxmlformats-officedocument.presentationml.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ppt/notesSlides/notesSlide43.xml" ContentType="application/vnd.openxmlformats-officedocument.presentationml.notes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5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notesSlides/notesSlide40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78" r:id="rId2"/>
    <p:sldId id="318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317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30" r:id="rId29"/>
    <p:sldId id="331" r:id="rId30"/>
    <p:sldId id="332" r:id="rId31"/>
    <p:sldId id="333" r:id="rId32"/>
    <p:sldId id="334" r:id="rId33"/>
    <p:sldId id="327" r:id="rId34"/>
    <p:sldId id="328" r:id="rId35"/>
    <p:sldId id="302" r:id="rId36"/>
    <p:sldId id="329" r:id="rId37"/>
    <p:sldId id="335" r:id="rId38"/>
    <p:sldId id="303" r:id="rId39"/>
    <p:sldId id="296" r:id="rId40"/>
    <p:sldId id="297" r:id="rId41"/>
    <p:sldId id="298" r:id="rId42"/>
    <p:sldId id="299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scaleToFitPaper="1" frame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78243" autoAdjust="0"/>
  </p:normalViewPr>
  <p:slideViewPr>
    <p:cSldViewPr>
      <p:cViewPr varScale="1">
        <p:scale>
          <a:sx n="99" d="100"/>
          <a:sy n="99" d="100"/>
        </p:scale>
        <p:origin x="-1160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704" y="-12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5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3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0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2" tIns="45361" rIns="92342" bIns="4536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40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9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1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782" tIns="46069" rIns="93782" bIns="46069">
            <a:prstTxWarp prst="textNoShape">
              <a:avLst/>
            </a:prstTxWarp>
          </a:bodyPr>
          <a:lstStyle/>
          <a:p>
            <a:r>
              <a:rPr lang="en-US" dirty="0"/>
              <a:t>credential:</a:t>
            </a:r>
          </a:p>
          <a:p>
            <a:r>
              <a:rPr lang="en-US" dirty="0"/>
              <a:t>bring a computer</a:t>
            </a:r>
          </a:p>
          <a:p>
            <a:r>
              <a:rPr lang="en-US" dirty="0"/>
              <a:t>die photo</a:t>
            </a:r>
          </a:p>
          <a:p>
            <a:r>
              <a:rPr lang="en-US" dirty="0"/>
              <a:t>wafer</a:t>
            </a:r>
          </a:p>
          <a:p>
            <a:endParaRPr lang="en-US" dirty="0"/>
          </a:p>
          <a:p>
            <a:r>
              <a:rPr lang="en-US" dirty="0"/>
              <a:t>:</a:t>
            </a:r>
          </a:p>
          <a:p>
            <a:r>
              <a:rPr lang="en-US" dirty="0"/>
              <a:t>This can be an hidden slide.  I just want to use this to do my own planning.</a:t>
            </a:r>
          </a:p>
          <a:p>
            <a:r>
              <a:rPr lang="en-US" dirty="0"/>
              <a:t>I have rearranged Culler’s lecture slides slightly and add more slides.  This covers everything he covers in his first lecture (and more) but may </a:t>
            </a:r>
          </a:p>
          <a:p>
            <a:r>
              <a:rPr lang="en-US" dirty="0"/>
              <a:t>We will save the fun part, “ Levels of Organization,” at the end (so student can stay awake): I will show the internal stricture of the SS10/20.</a:t>
            </a:r>
          </a:p>
          <a:p>
            <a:endParaRPr lang="en-US" dirty="0"/>
          </a:p>
          <a:p>
            <a:r>
              <a:rPr lang="en-US" dirty="0"/>
              <a:t>Notes to Patterson: You may want to edit the slides in your section or add extra slides to </a:t>
            </a:r>
            <a:r>
              <a:rPr lang="en-US" dirty="0" err="1"/>
              <a:t>taylor</a:t>
            </a:r>
            <a:r>
              <a:rPr lang="en-US" dirty="0"/>
              <a:t> your needs. </a:t>
            </a:r>
          </a:p>
        </p:txBody>
      </p:sp>
      <p:sp>
        <p:nvSpPr>
          <p:cNvPr id="209613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1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6" tIns="45903" rIns="91806" bIns="4590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3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3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0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4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6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8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0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2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2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9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r>
              <a:rPr lang="en-US" dirty="0" smtClean="0"/>
              <a:t>Talk about the 2 lives</a:t>
            </a:r>
            <a:r>
              <a:rPr lang="en-US" baseline="0" dirty="0" smtClean="0"/>
              <a:t> of a function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3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2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304800" y="838200"/>
            <a:ext cx="85344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rgbClr val="32415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 dirty="0" smtClean="0">
                <a:solidFill>
                  <a:srgbClr val="FFFF00"/>
                </a:solidFill>
                <a:latin typeface="18 VAG Rounded Bold   07390"/>
              </a:rPr>
              <a:t>L09 </a:t>
            </a: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Introduction to MIPS : Procedures </a:t>
            </a:r>
            <a:r>
              <a:rPr lang="en-US" sz="1000" b="1" dirty="0" smtClean="0">
                <a:solidFill>
                  <a:srgbClr val="FFFF00"/>
                </a:solidFill>
                <a:latin typeface="18 VAG Rounded Bold   07390"/>
              </a:rPr>
              <a:t>II, </a:t>
            </a: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Logical</a:t>
            </a:r>
            <a:r>
              <a:rPr lang="en-US" sz="1000" b="1" baseline="0" dirty="0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 baseline="0" dirty="0" smtClean="0">
                <a:solidFill>
                  <a:srgbClr val="FFFF00"/>
                </a:solidFill>
                <a:latin typeface="18 VAG Rounded Bold   07390"/>
              </a:rPr>
              <a:t>Ops &amp; Inst </a:t>
            </a:r>
            <a:r>
              <a:rPr lang="en-US" sz="1000" b="1" baseline="0" dirty="0" err="1" smtClean="0">
                <a:solidFill>
                  <a:srgbClr val="FFFF00"/>
                </a:solidFill>
                <a:latin typeface="18 VAG Rounded Bold   07390"/>
              </a:rPr>
              <a:t>Fmt</a:t>
            </a:r>
            <a:r>
              <a:rPr lang="en-US" sz="1000" b="1" baseline="0" dirty="0" smtClean="0">
                <a:solidFill>
                  <a:srgbClr val="FFFF00"/>
                </a:solidFill>
                <a:latin typeface="18 VAG Rounded Bold   07390"/>
              </a:rPr>
              <a:t> I</a:t>
            </a:r>
            <a:r>
              <a:rPr lang="en-US" sz="1000" b="1" dirty="0" smtClean="0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249307" y="6651625"/>
            <a:ext cx="1897868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 smtClean="0">
                <a:solidFill>
                  <a:schemeClr val="tx1"/>
                </a:solidFill>
                <a:latin typeface="18 VAG Rounded Bold   07390"/>
              </a:rPr>
              <a:t>Pearce, Summer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2010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4" r:id="rId8"/>
    <p:sldLayoutId id="2147483680" r:id="rId9"/>
    <p:sldLayoutId id="2147483681" r:id="rId10"/>
    <p:sldLayoutId id="2147483682" r:id="rId11"/>
    <p:sldLayoutId id="2147483683" r:id="rId12"/>
    <p:sldLayoutId id="214748367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6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05000" y="170966"/>
            <a:ext cx="7239000" cy="25822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dirty="0" smtClean="0">
                <a:solidFill>
                  <a:schemeClr val="bg2"/>
                </a:solidFill>
                <a:latin typeface="18 VAG Rounded Black   09390" charset="0"/>
              </a:rPr>
              <a:t>inst.eecs.berkeley.edu/~cs61c </a:t>
            </a:r>
            <a:r>
              <a:rPr lang="en-US" sz="2400" dirty="0" smtClean="0">
                <a:solidFill>
                  <a:schemeClr val="accent2"/>
                </a:solidFill>
                <a:latin typeface="18 VAG Rounded Black   09390" charset="0"/>
              </a:rPr>
              <a:t/>
            </a:r>
            <a:br>
              <a:rPr lang="en-US" sz="2400" dirty="0" smtClean="0">
                <a:solidFill>
                  <a:schemeClr val="accent2"/>
                </a:solidFill>
                <a:latin typeface="18 VAG Rounded Black   09390" charset="0"/>
              </a:rPr>
            </a:br>
            <a:r>
              <a:rPr lang="en-US" sz="3600" dirty="0" smtClean="0">
                <a:solidFill>
                  <a:schemeClr val="tx2"/>
                </a:solidFill>
                <a:latin typeface="18 VAG Rounded Black   09390" charset="0"/>
              </a:rPr>
              <a:t>UCB CS61C : Machine Structures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26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26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26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2600" b="1" dirty="0">
                <a:latin typeface="18 VAG Rounded Bold   07390"/>
              </a:rPr>
              <a:t>Lecture</a:t>
            </a:r>
            <a:r>
              <a:rPr lang="en-US" sz="2600" b="1" dirty="0" smtClean="0">
                <a:latin typeface="18 VAG Rounded Bold   07390"/>
              </a:rPr>
              <a:t> 9 </a:t>
            </a:r>
            <a:r>
              <a:rPr lang="en-US" sz="2600" b="1" dirty="0">
                <a:latin typeface="18 VAG Rounded Bold   07390"/>
              </a:rPr>
              <a:t>– Introduction to </a:t>
            </a:r>
            <a:r>
              <a:rPr lang="en-US" sz="2600" b="1" dirty="0" smtClean="0">
                <a:latin typeface="18 VAG Rounded Bold   07390"/>
              </a:rPr>
              <a:t>MIPS Procedures II, Logical Ops, &amp; Instruction Format 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457200" y="3276600"/>
            <a:ext cx="52578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Apple acknowledges reception woes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533400" y="4316940"/>
            <a:ext cx="4800600" cy="19812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Apple announced that there is indeed a problem with </a:t>
            </a:r>
            <a:r>
              <a:rPr lang="en-US" sz="2400" dirty="0" err="1" smtClean="0">
                <a:ea typeface="ＭＳ Ｐゴシック" pitchFamily="-65" charset="-128"/>
                <a:cs typeface="ＭＳ Ｐゴシック" pitchFamily="-65" charset="-128"/>
              </a:rPr>
              <a:t>iPhone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 reception, and that it’s a </a:t>
            </a: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software glitch reporting TOO MANY bars. Test your code!</a:t>
            </a:r>
            <a:endParaRPr lang="en-US" sz="2400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791200" y="6081252"/>
            <a:ext cx="302259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50"/>
          <p:cNvSpPr txBox="1">
            <a:spLocks noChangeArrowheads="1"/>
          </p:cNvSpPr>
          <p:nvPr/>
        </p:nvSpPr>
        <p:spPr bwMode="auto">
          <a:xfrm>
            <a:off x="228600" y="2489200"/>
            <a:ext cx="1752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18 VAG Rounded Black   09390" charset="0"/>
              </a:rPr>
              <a:t>Instructor Paul Pearce</a:t>
            </a:r>
          </a:p>
          <a:p>
            <a:pPr algn="ctr"/>
            <a:endParaRPr lang="en-US" sz="2000" b="1" dirty="0">
              <a:solidFill>
                <a:schemeClr val="bg2"/>
              </a:solidFill>
              <a:latin typeface="18 VAG Rounded Black   09390" charset="0"/>
            </a:endParaRPr>
          </a:p>
        </p:txBody>
      </p:sp>
      <p:pic>
        <p:nvPicPr>
          <p:cNvPr id="12" name="Picture 11" descr="PaulPearceFul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1288"/>
            <a:ext cx="1722437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2819400" y="2362200"/>
            <a:ext cx="4572000" cy="58477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2010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-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07-06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6172200"/>
            <a:ext cx="82506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+mj-lt"/>
              </a:rPr>
              <a:t>www.apple.com</a:t>
            </a:r>
            <a:r>
              <a:rPr lang="en-US" sz="2200" dirty="0" smtClean="0">
                <a:latin typeface="+mj-lt"/>
              </a:rPr>
              <a:t>/pr/library/2010/07/02appleletter.html</a:t>
            </a:r>
            <a:endParaRPr lang="en-US" sz="2200" dirty="0">
              <a:latin typeface="+mj-lt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178050"/>
            <a:ext cx="2851048" cy="391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1450"/>
          </a:xfrm>
        </p:spPr>
        <p:txBody>
          <a:bodyPr/>
          <a:lstStyle/>
          <a:p>
            <a:r>
              <a:rPr lang="en-US" dirty="0"/>
              <a:t>If kid had data in </a:t>
            </a:r>
            <a:r>
              <a:rPr lang="en-US" dirty="0">
                <a:solidFill>
                  <a:schemeClr val="accent1"/>
                </a:solidFill>
              </a:rPr>
              <a:t>temporary rooms </a:t>
            </a:r>
            <a:r>
              <a:rPr lang="en-US" dirty="0"/>
              <a:t>(which were going to be trashed), there are three options:</a:t>
            </a:r>
          </a:p>
          <a:p>
            <a:pPr lvl="1"/>
            <a:r>
              <a:rPr lang="en-US" dirty="0"/>
              <a:t>Move items directly to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Move items to </a:t>
            </a:r>
            <a:r>
              <a:rPr lang="en-US" dirty="0">
                <a:solidFill>
                  <a:schemeClr val="accent1"/>
                </a:solidFill>
              </a:rPr>
              <a:t>saved rooms</a:t>
            </a:r>
            <a:r>
              <a:rPr lang="en-US" dirty="0"/>
              <a:t> whose contents have already been moved to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Optimize lifestyle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code</a:t>
            </a:r>
            <a:r>
              <a:rPr lang="en-US" dirty="0"/>
              <a:t>) so that the amount you’ve got to </a:t>
            </a:r>
            <a:r>
              <a:rPr lang="en-US" dirty="0" err="1"/>
              <a:t>shlep</a:t>
            </a:r>
            <a:r>
              <a:rPr lang="en-US" dirty="0"/>
              <a:t> stuff back and forth from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 is </a:t>
            </a:r>
            <a:r>
              <a:rPr lang="en-US" dirty="0" smtClean="0"/>
              <a:t>minimized.</a:t>
            </a:r>
          </a:p>
          <a:p>
            <a:pPr lvl="2"/>
            <a:r>
              <a:rPr lang="en-US" dirty="0" smtClean="0"/>
              <a:t>Mantra: “Minimize register footprint”</a:t>
            </a:r>
          </a:p>
          <a:p>
            <a:r>
              <a:rPr lang="en-US" dirty="0"/>
              <a:t>Otherwise: “Dude, where’s my data?!”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(4/5)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8950"/>
          </a:xfrm>
        </p:spPr>
        <p:txBody>
          <a:bodyPr/>
          <a:lstStyle/>
          <a:p>
            <a:r>
              <a:rPr lang="en-US" u="sng" dirty="0"/>
              <a:t>Friend</a:t>
            </a:r>
            <a:r>
              <a:rPr lang="en-US" dirty="0"/>
              <a:t> now “owns”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</a:t>
            </a:r>
          </a:p>
          <a:p>
            <a:r>
              <a:rPr lang="en-US" dirty="0"/>
              <a:t>Friend wants to use the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 for a wild, wild party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 dirty="0"/>
              <a:t>)</a:t>
            </a:r>
          </a:p>
          <a:p>
            <a:r>
              <a:rPr lang="en-US" dirty="0"/>
              <a:t>What does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do?</a:t>
            </a:r>
          </a:p>
          <a:p>
            <a:pPr lvl="1"/>
            <a:r>
              <a:rPr lang="en-US" dirty="0"/>
              <a:t>Friend takes what was in these rooms and puts them in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Friend throws the party, </a:t>
            </a:r>
            <a:r>
              <a:rPr lang="en-US" dirty="0">
                <a:solidFill>
                  <a:schemeClr val="accent1"/>
                </a:solidFill>
              </a:rPr>
              <a:t>trashes everything </a:t>
            </a:r>
            <a:r>
              <a:rPr lang="en-US" dirty="0"/>
              <a:t>(except garage)</a:t>
            </a:r>
          </a:p>
          <a:p>
            <a:pPr lvl="1"/>
            <a:r>
              <a:rPr lang="en-US" dirty="0"/>
              <a:t>Friend restores the rooms the kid wanted</a:t>
            </a:r>
            <a:r>
              <a:rPr lang="en-US" dirty="0">
                <a:solidFill>
                  <a:schemeClr val="accent1"/>
                </a:solidFill>
              </a:rPr>
              <a:t> saved after the party</a:t>
            </a:r>
            <a:r>
              <a:rPr lang="en-US" dirty="0"/>
              <a:t> by </a:t>
            </a:r>
            <a:r>
              <a:rPr lang="en-US" dirty="0">
                <a:solidFill>
                  <a:schemeClr val="accent1"/>
                </a:solidFill>
              </a:rPr>
              <a:t>replacing the items from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838200"/>
          </a:xfrm>
        </p:spPr>
        <p:txBody>
          <a:bodyPr/>
          <a:lstStyle/>
          <a:p>
            <a:r>
              <a:rPr lang="en-US" sz="3600" dirty="0" smtClean="0"/>
              <a:t>Parents leaving for weekend analogy (5/5)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 dirty="0"/>
          </a:p>
        </p:txBody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Homework 3 due tonight</a:t>
            </a:r>
          </a:p>
          <a:p>
            <a:r>
              <a:rPr lang="en-US" dirty="0" smtClean="0"/>
              <a:t>Start preparing for </a:t>
            </a:r>
            <a:r>
              <a:rPr lang="en-US" dirty="0" smtClean="0"/>
              <a:t>midterm!</a:t>
            </a:r>
          </a:p>
          <a:p>
            <a:pPr lvl="1"/>
            <a:r>
              <a:rPr lang="en-US" sz="2400" dirty="0" smtClean="0"/>
              <a:t>Friday, July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 9:30am-12:30pm. Room: 100 Lewis</a:t>
            </a:r>
            <a:endParaRPr lang="en-US" dirty="0" smtClean="0"/>
          </a:p>
          <a:p>
            <a:r>
              <a:rPr lang="en-US" dirty="0" smtClean="0"/>
              <a:t>Interested in a review session later this week or early next week?</a:t>
            </a:r>
          </a:p>
          <a:p>
            <a:r>
              <a:rPr lang="en-US" dirty="0" smtClean="0"/>
              <a:t>First project over:</a:t>
            </a:r>
          </a:p>
          <a:p>
            <a:pPr lvl="1"/>
            <a:r>
              <a:rPr lang="en-US" dirty="0" smtClean="0"/>
              <a:t>How’d it go?</a:t>
            </a:r>
          </a:p>
          <a:p>
            <a:r>
              <a:rPr lang="en-US" dirty="0" smtClean="0"/>
              <a:t>Reference slides</a:t>
            </a:r>
          </a:p>
          <a:p>
            <a:pPr lvl="1"/>
            <a:r>
              <a:rPr lang="en-US" dirty="0" smtClean="0"/>
              <a:t>Don’t forget about them!</a:t>
            </a:r>
          </a:p>
          <a:p>
            <a:r>
              <a:rPr lang="en-US" dirty="0" smtClean="0"/>
              <a:t>Anything else?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27228"/>
            <a:ext cx="8229600" cy="5321300"/>
          </a:xfrm>
        </p:spPr>
        <p:txBody>
          <a:bodyPr/>
          <a:lstStyle/>
          <a:p>
            <a:r>
              <a:rPr lang="en-US" sz="2800" dirty="0" smtClean="0"/>
              <a:t>So far, </a:t>
            </a:r>
            <a:r>
              <a:rPr lang="en-US" sz="2800" dirty="0"/>
              <a:t>we’ve done arithmetic (</a:t>
            </a:r>
            <a:r>
              <a:rPr lang="en-US" sz="2800" b="1" dirty="0">
                <a:latin typeface="Courier New" pitchFamily="-112" charset="0"/>
              </a:rPr>
              <a:t>add</a:t>
            </a:r>
            <a:r>
              <a:rPr lang="en-US" sz="2800" b="1" dirty="0"/>
              <a:t>, </a:t>
            </a:r>
            <a:r>
              <a:rPr lang="en-US" sz="2800" b="1" dirty="0" err="1">
                <a:latin typeface="Courier New" pitchFamily="-112" charset="0"/>
              </a:rPr>
              <a:t>sub,addi</a:t>
            </a:r>
            <a:r>
              <a:rPr lang="en-US" sz="2800" dirty="0"/>
              <a:t>), </a:t>
            </a:r>
            <a:r>
              <a:rPr lang="en-US" sz="2800" dirty="0" err="1" smtClean="0"/>
              <a:t>mem</a:t>
            </a:r>
            <a:r>
              <a:rPr lang="en-US" sz="2800" dirty="0" smtClean="0"/>
              <a:t> </a:t>
            </a:r>
            <a:r>
              <a:rPr lang="en-US" sz="2800" dirty="0"/>
              <a:t>access (</a:t>
            </a:r>
            <a:r>
              <a:rPr lang="en-US" sz="2800" b="1" dirty="0" err="1">
                <a:latin typeface="Courier New" pitchFamily="-112" charset="0"/>
              </a:rPr>
              <a:t>lw</a:t>
            </a:r>
            <a:r>
              <a:rPr lang="en-US" sz="2800" b="1" dirty="0"/>
              <a:t> </a:t>
            </a:r>
            <a:r>
              <a:rPr lang="en-US" sz="2800" dirty="0"/>
              <a:t>and </a:t>
            </a:r>
            <a:r>
              <a:rPr lang="en-US" sz="2800" b="1" dirty="0" err="1">
                <a:latin typeface="Courier New" pitchFamily="-112" charset="0"/>
              </a:rPr>
              <a:t>sw</a:t>
            </a:r>
            <a:r>
              <a:rPr lang="en-US" sz="2800" dirty="0"/>
              <a:t>),</a:t>
            </a:r>
            <a:r>
              <a:rPr lang="en-US" sz="2800" dirty="0" smtClean="0"/>
              <a:t> &amp; branches </a:t>
            </a:r>
            <a:r>
              <a:rPr lang="en-US" sz="2800" dirty="0"/>
              <a:t>and jumps.</a:t>
            </a:r>
          </a:p>
          <a:p>
            <a:r>
              <a:rPr lang="en-US" sz="2800" dirty="0"/>
              <a:t>All of these instructions view contents of register as a single quantity </a:t>
            </a:r>
            <a:r>
              <a:rPr lang="en-US" sz="2800" dirty="0" smtClean="0"/>
              <a:t>(e.g., signed </a:t>
            </a:r>
            <a:r>
              <a:rPr lang="en-US" sz="2800" dirty="0"/>
              <a:t>or unsigned </a:t>
            </a:r>
            <a:r>
              <a:rPr lang="en-US" sz="2800" dirty="0" err="1" smtClean="0"/>
              <a:t>int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>
                <a:solidFill>
                  <a:schemeClr val="accent1"/>
                </a:solidFill>
              </a:rPr>
              <a:t>New Perspective</a:t>
            </a:r>
            <a:r>
              <a:rPr lang="en-US" sz="2800" dirty="0"/>
              <a:t>: View register as 32 raw bits rather than as a single 32-bit number</a:t>
            </a:r>
          </a:p>
          <a:p>
            <a:pPr lvl="1"/>
            <a:r>
              <a:rPr lang="en-US" sz="2400" dirty="0"/>
              <a:t>Since registers are composed of 32 bits,</a:t>
            </a:r>
            <a:r>
              <a:rPr lang="en-US" sz="2400" dirty="0" smtClean="0"/>
              <a:t> wish to </a:t>
            </a:r>
            <a:r>
              <a:rPr lang="en-US" sz="2400" dirty="0"/>
              <a:t>access individual bits (or groups of bits) rather than the whole.</a:t>
            </a:r>
          </a:p>
          <a:p>
            <a:r>
              <a:rPr lang="en-US" sz="2800" dirty="0"/>
              <a:t>Introduce two new classes of </a:t>
            </a:r>
            <a:r>
              <a:rPr lang="en-US" sz="2800" dirty="0" smtClean="0"/>
              <a:t>instructions</a:t>
            </a:r>
          </a:p>
          <a:p>
            <a:pPr lvl="1"/>
            <a:r>
              <a:rPr lang="en-US" sz="2400" dirty="0" smtClean="0"/>
              <a:t>Logical </a:t>
            </a:r>
            <a:r>
              <a:rPr lang="en-US" sz="2000" dirty="0"/>
              <a:t>&amp; Shift Ops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73712"/>
          </a:xfrm>
        </p:spPr>
        <p:txBody>
          <a:bodyPr/>
          <a:lstStyle/>
          <a:p>
            <a:r>
              <a:rPr lang="en-US" dirty="0"/>
              <a:t>Two basic logical operators:</a:t>
            </a:r>
          </a:p>
          <a:p>
            <a:pPr lvl="1"/>
            <a:r>
              <a:rPr lang="en-US" dirty="0"/>
              <a:t>AND: outputs 1 only if </a:t>
            </a:r>
            <a:r>
              <a:rPr lang="en-US" dirty="0">
                <a:solidFill>
                  <a:schemeClr val="accent2"/>
                </a:solidFill>
              </a:rPr>
              <a:t>all </a:t>
            </a:r>
            <a:r>
              <a:rPr lang="en-US" dirty="0"/>
              <a:t>inputs are 1</a:t>
            </a:r>
          </a:p>
          <a:p>
            <a:pPr lvl="1"/>
            <a:r>
              <a:rPr lang="en-US" dirty="0"/>
              <a:t>OR: outputs 1 if </a:t>
            </a:r>
            <a:r>
              <a:rPr lang="en-US" dirty="0">
                <a:solidFill>
                  <a:schemeClr val="accent2"/>
                </a:solidFill>
              </a:rPr>
              <a:t>at least one</a:t>
            </a:r>
            <a:r>
              <a:rPr lang="en-US" dirty="0"/>
              <a:t> input is 1 </a:t>
            </a:r>
          </a:p>
          <a:p>
            <a:r>
              <a:rPr lang="en-US" dirty="0"/>
              <a:t>Truth Table: standard table listing all possible combinations of inputs and resultant </a:t>
            </a:r>
            <a:r>
              <a:rPr lang="en-US" dirty="0" smtClean="0"/>
              <a:t>output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(1/3)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752600" y="3733800"/>
          <a:ext cx="5715000" cy="262127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609600"/>
                <a:gridCol w="762000"/>
                <a:gridCol w="2209800"/>
                <a:gridCol w="2133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A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B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A AND B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A OR B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0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Courier New"/>
                          <a:cs typeface="Courier New"/>
                        </a:rPr>
                        <a:t>1</a:t>
                      </a:r>
                      <a:endParaRPr lang="en-US" sz="2800" b="1" dirty="0">
                        <a:latin typeface="Courier New"/>
                        <a:cs typeface="Courier New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36650"/>
            <a:ext cx="8229600" cy="5721350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dirty="0"/>
              <a:t>Logical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1   2,3,4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where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dirty="0"/>
              <a:t>		4) second operand (register) </a:t>
            </a:r>
            <a:r>
              <a:rPr lang="en-US" dirty="0" smtClean="0"/>
              <a:t>or immediate </a:t>
            </a:r>
            <a:r>
              <a:rPr lang="en-US" dirty="0"/>
              <a:t>(numerical constant)</a:t>
            </a:r>
          </a:p>
          <a:p>
            <a:pPr>
              <a:lnSpc>
                <a:spcPct val="65000"/>
              </a:lnSpc>
            </a:pPr>
            <a:r>
              <a:rPr lang="en-US" dirty="0"/>
              <a:t>In general, can define them to accept &gt; 2 inputs, but in the case of MIPS assembly, these accept exactly 2 inputs and produce 1 output</a:t>
            </a:r>
          </a:p>
          <a:p>
            <a:pPr lvl="1">
              <a:lnSpc>
                <a:spcPct val="75000"/>
              </a:lnSpc>
            </a:pPr>
            <a:r>
              <a:rPr lang="en-US" dirty="0"/>
              <a:t>Again, rigid syntax, simpler hardware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060950"/>
          </a:xfrm>
        </p:spPr>
        <p:txBody>
          <a:bodyPr/>
          <a:lstStyle/>
          <a:p>
            <a:r>
              <a:rPr lang="en-US" dirty="0"/>
              <a:t>Instruction Names:</a:t>
            </a:r>
          </a:p>
          <a:p>
            <a:pPr lvl="1"/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and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or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: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Both of these expect the third argument to be a register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b="1" dirty="0">
                <a:solidFill>
                  <a:schemeClr val="accent2"/>
                </a:solidFill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ori</a:t>
            </a:r>
            <a:r>
              <a:rPr lang="en-US" dirty="0"/>
              <a:t>: Both of these expect the third argument to be an immediate</a:t>
            </a:r>
          </a:p>
          <a:p>
            <a:r>
              <a:rPr lang="en-US" dirty="0"/>
              <a:t>MIPS Logical Operators are all </a:t>
            </a:r>
            <a:r>
              <a:rPr lang="en-US" dirty="0">
                <a:solidFill>
                  <a:schemeClr val="accent1"/>
                </a:solidFill>
              </a:rPr>
              <a:t>bitwise</a:t>
            </a:r>
            <a:r>
              <a:rPr lang="en-US" dirty="0"/>
              <a:t>, meaning that bit 0 of the output is produced by the respective bit 0’s of the inputs, bit 1 by the bit 1’s, etc.</a:t>
            </a:r>
          </a:p>
          <a:p>
            <a:pPr lvl="1"/>
            <a:r>
              <a:rPr lang="en-US" dirty="0"/>
              <a:t>C: Bitwise AND is </a:t>
            </a:r>
            <a:r>
              <a:rPr lang="en-US" b="1" dirty="0">
                <a:latin typeface="Courier New" pitchFamily="-112" charset="0"/>
              </a:rPr>
              <a:t>&amp;</a:t>
            </a:r>
            <a:r>
              <a:rPr lang="en-US" dirty="0"/>
              <a:t> (e.g.,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z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&amp;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;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C: Bitwise OR is </a:t>
            </a:r>
            <a:r>
              <a:rPr lang="en-US" b="1" dirty="0">
                <a:latin typeface="Courier New" pitchFamily="-112" charset="0"/>
              </a:rPr>
              <a:t>|</a:t>
            </a:r>
            <a:r>
              <a:rPr lang="en-US" dirty="0"/>
              <a:t> (e.g.,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z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=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|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;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6738" name="Rectangle 2"/>
          <p:cNvSpPr>
            <a:spLocks noChangeArrowheads="1"/>
          </p:cNvSpPr>
          <p:nvPr/>
        </p:nvSpPr>
        <p:spPr bwMode="auto">
          <a:xfrm>
            <a:off x="5943600" y="3810000"/>
            <a:ext cx="2743200" cy="20574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67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4800600"/>
          </a:xfrm>
        </p:spPr>
        <p:txBody>
          <a:bodyPr/>
          <a:lstStyle/>
          <a:p>
            <a:r>
              <a:rPr lang="en-US" dirty="0"/>
              <a:t>Note that </a:t>
            </a:r>
            <a:r>
              <a:rPr lang="en-US" sz="3600" b="1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 produces </a:t>
            </a:r>
            <a:r>
              <a:rPr lang="en-US" dirty="0"/>
              <a:t>a </a:t>
            </a:r>
            <a:r>
              <a:rPr lang="en-US" b="1" dirty="0">
                <a:latin typeface="Courier New"/>
                <a:cs typeface="Courier New"/>
              </a:rPr>
              <a:t>0</a:t>
            </a:r>
            <a:r>
              <a:rPr lang="en-US" dirty="0"/>
              <a:t> </a:t>
            </a:r>
            <a:r>
              <a:rPr lang="en-US" dirty="0" smtClean="0"/>
              <a:t>at the </a:t>
            </a:r>
            <a:r>
              <a:rPr lang="en-US" dirty="0"/>
              <a:t>output while </a:t>
            </a:r>
            <a:r>
              <a:rPr lang="en-US" sz="3600" b="1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a bit </a:t>
            </a:r>
            <a:r>
              <a:rPr lang="en-US" dirty="0" smtClean="0"/>
              <a:t>with </a:t>
            </a:r>
            <a:r>
              <a:rPr lang="en-US" b="1" dirty="0" smtClean="0">
                <a:latin typeface="Courier New"/>
                <a:cs typeface="Courier New"/>
              </a:rPr>
              <a:t>1</a:t>
            </a:r>
            <a:r>
              <a:rPr lang="en-US" dirty="0" smtClean="0"/>
              <a:t> produces </a:t>
            </a:r>
            <a:r>
              <a:rPr lang="en-US" dirty="0"/>
              <a:t>the original bit.</a:t>
            </a:r>
          </a:p>
          <a:p>
            <a:r>
              <a:rPr lang="en-US" dirty="0"/>
              <a:t>This can be used to create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</a:t>
            </a:r>
          </a:p>
          <a:p>
            <a:pPr>
              <a:buFont typeface="Times" pitchFamily="-112" charset="0"/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400" b="1" dirty="0" smtClean="0">
                <a:latin typeface="Courier New"/>
                <a:cs typeface="Courier New"/>
              </a:rPr>
              <a:t>1011 </a:t>
            </a:r>
            <a:r>
              <a:rPr lang="en-US" sz="2400" b="1" dirty="0">
                <a:latin typeface="Courier New"/>
                <a:cs typeface="Courier New"/>
              </a:rPr>
              <a:t>0110 1010 0100 0011 1101 1001 1010</a:t>
            </a:r>
          </a:p>
          <a:p>
            <a:pPr>
              <a:buFont typeface="Times" pitchFamily="-112" charset="0"/>
              <a:buNone/>
            </a:pPr>
            <a:r>
              <a:rPr lang="en-US" sz="2400" dirty="0">
                <a:latin typeface="Courier New"/>
                <a:cs typeface="Courier New"/>
              </a:rPr>
              <a:t>		</a:t>
            </a:r>
            <a:r>
              <a:rPr lang="en-US" sz="2400" b="1" dirty="0">
                <a:latin typeface="Courier New"/>
                <a:cs typeface="Courier New"/>
              </a:rPr>
              <a:t>0000 0000 0000 0000 0000 1111 1111 1111</a:t>
            </a:r>
            <a:endParaRPr lang="en-US" sz="2800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The result of </a:t>
            </a:r>
            <a:r>
              <a:rPr lang="en-US" sz="3200" b="1" dirty="0" err="1">
                <a:latin typeface="Courier New" pitchFamily="-112" charset="0"/>
              </a:rPr>
              <a:t>and</a:t>
            </a:r>
            <a:r>
              <a:rPr lang="en-US" dirty="0" err="1"/>
              <a:t>ing</a:t>
            </a:r>
            <a:r>
              <a:rPr lang="en-US" dirty="0"/>
              <a:t> these: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sz="2400" b="1" dirty="0">
                <a:latin typeface="Courier New"/>
                <a:cs typeface="Courier New"/>
              </a:rPr>
              <a:t>0000 0000 0000 0000 0000 1101 1001 1010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036741" name="Text Box 5"/>
          <p:cNvSpPr txBox="1">
            <a:spLocks noChangeArrowheads="1"/>
          </p:cNvSpPr>
          <p:nvPr/>
        </p:nvSpPr>
        <p:spPr bwMode="auto">
          <a:xfrm>
            <a:off x="304800" y="4267200"/>
            <a:ext cx="1088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18 VAG Rounded Thin   55390"/>
                <a:cs typeface="Corbel"/>
              </a:rPr>
              <a:t>mask:</a:t>
            </a:r>
          </a:p>
        </p:txBody>
      </p:sp>
      <p:sp>
        <p:nvSpPr>
          <p:cNvPr id="2036742" name="Text Box 6"/>
          <p:cNvSpPr txBox="1">
            <a:spLocks noChangeArrowheads="1"/>
          </p:cNvSpPr>
          <p:nvPr/>
        </p:nvSpPr>
        <p:spPr bwMode="auto">
          <a:xfrm>
            <a:off x="5943600" y="5867400"/>
            <a:ext cx="26163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18 VAG Rounded Thin   55390"/>
                <a:cs typeface="Corbel"/>
              </a:rPr>
              <a:t>mask last 12 bits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3204"/>
            <a:ext cx="7848600" cy="5173663"/>
          </a:xfrm>
        </p:spPr>
        <p:txBody>
          <a:bodyPr/>
          <a:lstStyle/>
          <a:p>
            <a:r>
              <a:rPr lang="en-US" dirty="0"/>
              <a:t>The second </a:t>
            </a:r>
            <a:r>
              <a:rPr lang="en-US" dirty="0" err="1"/>
              <a:t>bitstring</a:t>
            </a:r>
            <a:r>
              <a:rPr lang="en-US" dirty="0"/>
              <a:t> in the example is called a </a:t>
            </a:r>
            <a:r>
              <a:rPr lang="en-US" dirty="0">
                <a:solidFill>
                  <a:schemeClr val="accent1"/>
                </a:solidFill>
              </a:rPr>
              <a:t>mask</a:t>
            </a:r>
            <a:r>
              <a:rPr lang="en-US" dirty="0"/>
              <a:t>.  It is used to isolate the rightmost 12 bits of the first </a:t>
            </a:r>
            <a:r>
              <a:rPr lang="en-US" dirty="0" err="1"/>
              <a:t>bitstring</a:t>
            </a:r>
            <a:r>
              <a:rPr lang="en-US" dirty="0"/>
              <a:t> by masking out the rest of the string (e.g. setting</a:t>
            </a:r>
            <a:r>
              <a:rPr lang="en-US" dirty="0" smtClean="0"/>
              <a:t> to all </a:t>
            </a: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s</a:t>
            </a:r>
            <a:r>
              <a:rPr lang="en-US" dirty="0"/>
              <a:t>).</a:t>
            </a:r>
          </a:p>
          <a:p>
            <a:r>
              <a:rPr lang="en-US" dirty="0"/>
              <a:t>Thus, the </a:t>
            </a:r>
            <a:r>
              <a:rPr lang="en-US" sz="3600" b="1" dirty="0">
                <a:latin typeface="Courier New" pitchFamily="-112" charset="0"/>
              </a:rPr>
              <a:t>and</a:t>
            </a:r>
            <a:r>
              <a:rPr lang="en-US" dirty="0"/>
              <a:t> operator can be used to set certain portions of a </a:t>
            </a:r>
            <a:r>
              <a:rPr lang="en-US" dirty="0" err="1"/>
              <a:t>bitstring</a:t>
            </a:r>
            <a:r>
              <a:rPr lang="en-US" dirty="0"/>
              <a:t> to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s</a:t>
            </a:r>
            <a:r>
              <a:rPr lang="en-US" dirty="0"/>
              <a:t>, while leaving the rest alone.</a:t>
            </a:r>
          </a:p>
          <a:p>
            <a:pPr lvl="1"/>
            <a:r>
              <a:rPr lang="en-US" dirty="0"/>
              <a:t>In particular, if the first </a:t>
            </a:r>
            <a:r>
              <a:rPr lang="en-US" dirty="0" err="1"/>
              <a:t>bitstring</a:t>
            </a:r>
            <a:r>
              <a:rPr lang="en-US" dirty="0"/>
              <a:t> in the above example were in </a:t>
            </a:r>
            <a:r>
              <a:rPr lang="en-US" b="1" dirty="0">
                <a:latin typeface="Courier New" pitchFamily="-112" charset="0"/>
              </a:rPr>
              <a:t>$t0</a:t>
            </a:r>
            <a:r>
              <a:rPr lang="en-US" dirty="0"/>
              <a:t>, then the following instruction would mask it: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	  $t0,$t0,0xFFF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984750"/>
          </a:xfrm>
        </p:spPr>
        <p:txBody>
          <a:bodyPr/>
          <a:lstStyle/>
          <a:p>
            <a:r>
              <a:rPr lang="en-US" dirty="0"/>
              <a:t>Similarly, note that </a:t>
            </a:r>
            <a:r>
              <a:rPr lang="en-US" sz="3600" b="1" dirty="0" err="1">
                <a:latin typeface="Courier New" pitchFamily="-112" charset="0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 New" pitchFamily="-112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produces a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 New" pitchFamily="-112" charset="0"/>
              </a:rPr>
              <a:t>1</a:t>
            </a:r>
            <a:r>
              <a:rPr lang="en-US" dirty="0" smtClean="0"/>
              <a:t> </a:t>
            </a:r>
            <a:r>
              <a:rPr lang="en-US" dirty="0"/>
              <a:t>at the output while </a:t>
            </a:r>
            <a:r>
              <a:rPr lang="en-US" sz="3600" dirty="0" err="1">
                <a:latin typeface="Courier New" pitchFamily="-112" charset="0"/>
              </a:rPr>
              <a:t>or</a:t>
            </a:r>
            <a:r>
              <a:rPr lang="en-US" dirty="0" err="1"/>
              <a:t>ing</a:t>
            </a:r>
            <a:r>
              <a:rPr lang="en-US" dirty="0"/>
              <a:t> a bit with</a:t>
            </a:r>
            <a:r>
              <a:rPr lang="en-US" dirty="0" smtClean="0"/>
              <a:t> </a:t>
            </a:r>
            <a:r>
              <a:rPr lang="en-US" sz="3200" b="1" dirty="0" smtClean="0">
                <a:latin typeface="Courier New" pitchFamily="-112" charset="0"/>
              </a:rPr>
              <a:t>0</a:t>
            </a:r>
            <a:r>
              <a:rPr lang="en-US" dirty="0" smtClean="0"/>
              <a:t> </a:t>
            </a:r>
            <a:r>
              <a:rPr lang="en-US" dirty="0"/>
              <a:t>produces the original bit.</a:t>
            </a:r>
            <a:endParaRPr lang="en-US" dirty="0" smtClean="0"/>
          </a:p>
          <a:p>
            <a:r>
              <a:rPr lang="en-US" dirty="0" smtClean="0"/>
              <a:t>Often used </a:t>
            </a:r>
            <a:r>
              <a:rPr lang="en-US" dirty="0"/>
              <a:t>to force certain bits</a:t>
            </a:r>
            <a:r>
              <a:rPr lang="en-US" dirty="0" smtClean="0"/>
              <a:t> to </a:t>
            </a:r>
            <a:r>
              <a:rPr lang="en-US" b="1" dirty="0">
                <a:latin typeface="Courier New"/>
                <a:cs typeface="Courier New"/>
              </a:rPr>
              <a:t>1</a:t>
            </a:r>
            <a:r>
              <a:rPr lang="en-US" dirty="0"/>
              <a:t>s.</a:t>
            </a:r>
          </a:p>
          <a:p>
            <a:pPr lvl="1"/>
            <a:r>
              <a:rPr lang="en-US" dirty="0"/>
              <a:t>For example, if </a:t>
            </a:r>
            <a:r>
              <a:rPr lang="en-US" b="1" dirty="0">
                <a:latin typeface="Courier New" pitchFamily="-112" charset="0"/>
              </a:rPr>
              <a:t>$t0</a:t>
            </a:r>
            <a:r>
              <a:rPr lang="en-US" dirty="0"/>
              <a:t> contains </a:t>
            </a:r>
            <a:r>
              <a:rPr lang="en-US" b="1" dirty="0">
                <a:latin typeface="Courier New" pitchFamily="-112" charset="0"/>
              </a:rPr>
              <a:t>0x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12345678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/>
              <a:t>after this instruction: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en-US" b="1" dirty="0" err="1" smtClean="0">
                <a:latin typeface="Courier New" pitchFamily="-112" charset="0"/>
              </a:rPr>
              <a:t>ori</a:t>
            </a:r>
            <a:r>
              <a:rPr lang="en-US" b="1" dirty="0">
                <a:latin typeface="Courier New" pitchFamily="-112" charset="0"/>
              </a:rPr>
              <a:t>	$t0, $t0, </a:t>
            </a:r>
            <a:r>
              <a:rPr lang="en-US" b="1" dirty="0" smtClean="0">
                <a:latin typeface="Courier New" pitchFamily="-112" charset="0"/>
              </a:rPr>
              <a:t>0x</a:t>
            </a:r>
            <a:r>
              <a:rPr lang="en-US" b="1" dirty="0" smtClean="0">
                <a:solidFill>
                  <a:schemeClr val="accent1"/>
                </a:solidFill>
                <a:latin typeface="Courier New" pitchFamily="-112" charset="0"/>
              </a:rPr>
              <a:t>FFFF</a:t>
            </a:r>
          </a:p>
          <a:p>
            <a:pPr lvl="1">
              <a:buNone/>
            </a:pPr>
            <a:r>
              <a:rPr lang="en-US" dirty="0" smtClean="0"/>
              <a:t>… </a:t>
            </a:r>
            <a:r>
              <a:rPr lang="en-US" b="1" dirty="0">
                <a:latin typeface="Courier New" pitchFamily="-112" charset="0"/>
              </a:rPr>
              <a:t>$t0</a:t>
            </a:r>
            <a:r>
              <a:rPr lang="en-US" dirty="0" smtClean="0"/>
              <a:t> will contain </a:t>
            </a:r>
            <a:r>
              <a:rPr lang="en-US" b="1" dirty="0">
                <a:latin typeface="Courier New" pitchFamily="-112" charset="0"/>
              </a:rPr>
              <a:t>0x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1234</a:t>
            </a:r>
            <a:r>
              <a:rPr lang="en-US" b="1" dirty="0">
                <a:solidFill>
                  <a:schemeClr val="accent1"/>
                </a:solidFill>
                <a:latin typeface="Courier New" pitchFamily="-112" charset="0"/>
              </a:rPr>
              <a:t>FFFF</a:t>
            </a:r>
            <a:r>
              <a:rPr lang="en-US" b="1" dirty="0" smtClean="0"/>
              <a:t> </a:t>
            </a:r>
          </a:p>
          <a:p>
            <a:pPr lvl="2"/>
            <a:r>
              <a:rPr lang="en-US" dirty="0" smtClean="0"/>
              <a:t>(i.e., </a:t>
            </a:r>
            <a:r>
              <a:rPr lang="en-US" dirty="0"/>
              <a:t>the high-order 16 bits are untouched, while the low-order 16 bits are forced to </a:t>
            </a:r>
            <a:r>
              <a:rPr lang="en-US" b="1" dirty="0">
                <a:latin typeface="Courier New"/>
                <a:cs typeface="Courier New"/>
              </a:rPr>
              <a:t>1</a:t>
            </a:r>
            <a:r>
              <a:rPr lang="en-US" dirty="0"/>
              <a:t>s).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Logical Operators (3/3)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77000" cy="474662"/>
          </a:xfrm>
        </p:spPr>
        <p:txBody>
          <a:bodyPr/>
          <a:lstStyle/>
          <a:p>
            <a:r>
              <a:rPr lang="en-US" dirty="0"/>
              <a:t>“And in</a:t>
            </a:r>
            <a:r>
              <a:rPr lang="en-US" dirty="0" smtClean="0"/>
              <a:t> Review…</a:t>
            </a:r>
            <a:r>
              <a:rPr lang="en-US" dirty="0"/>
              <a:t>”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3880"/>
            <a:ext cx="8382000" cy="5172075"/>
          </a:xfrm>
        </p:spPr>
        <p:txBody>
          <a:bodyPr/>
          <a:lstStyle/>
          <a:p>
            <a:r>
              <a:rPr lang="en-US" sz="2400" dirty="0" smtClean="0"/>
              <a:t>In order to help the </a:t>
            </a:r>
            <a:r>
              <a:rPr lang="en-US" sz="2400" dirty="0" smtClean="0">
                <a:solidFill>
                  <a:schemeClr val="accent1"/>
                </a:solidFill>
              </a:rPr>
              <a:t>conditional branches</a:t>
            </a:r>
            <a:r>
              <a:rPr lang="en-US" sz="2400" dirty="0" smtClean="0"/>
              <a:t> make decisions concerning inequalities, we introduce a single instruction: “Set on Less Than” called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400" b="1" dirty="0" smtClean="0"/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sz="2400" b="1" dirty="0" smtClean="0"/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sz="2400" b="1" dirty="0" smtClean="0"/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sz="2400" b="1" dirty="0" smtClean="0">
              <a:solidFill>
                <a:schemeClr val="accent2"/>
              </a:solidFill>
              <a:latin typeface="Courier New" pitchFamily="-65" charset="0"/>
            </a:endParaRPr>
          </a:p>
          <a:p>
            <a:r>
              <a:rPr lang="en-US" sz="2400" dirty="0" smtClean="0"/>
              <a:t>Functions </a:t>
            </a:r>
            <a:r>
              <a:rPr lang="en-US" sz="2400" dirty="0"/>
              <a:t>called with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400" dirty="0"/>
              <a:t>, return with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sz="2400" dirty="0"/>
              <a:t>.</a:t>
            </a:r>
          </a:p>
          <a:p>
            <a:r>
              <a:rPr lang="en-US" sz="2400" dirty="0"/>
              <a:t>The stack is your friend: Use it to save anything you need.  Just</a:t>
            </a:r>
            <a:r>
              <a:rPr lang="en-US" sz="2400" dirty="0" smtClean="0"/>
              <a:t> leave </a:t>
            </a:r>
            <a:r>
              <a:rPr lang="en-US" sz="2400" dirty="0"/>
              <a:t>it the way you found </a:t>
            </a:r>
            <a:r>
              <a:rPr lang="en-US" sz="2400" dirty="0" smtClean="0"/>
              <a:t>it!</a:t>
            </a:r>
          </a:p>
          <a:p>
            <a:r>
              <a:rPr lang="en-US" sz="2400" dirty="0"/>
              <a:t>Instructions we know so </a:t>
            </a:r>
            <a:r>
              <a:rPr lang="en-US" sz="2400" dirty="0" smtClean="0"/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 New" pitchFamily="-65" charset="0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</a:t>
            </a: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sb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sz="2400" b="1" dirty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endParaRPr lang="en-US" sz="2400" b="1" dirty="0">
              <a:solidFill>
                <a:schemeClr val="accent2"/>
              </a:solidFill>
            </a:endParaRPr>
          </a:p>
          <a:p>
            <a:r>
              <a:rPr lang="en-US" sz="2400" dirty="0"/>
              <a:t>Registers we know so </a:t>
            </a:r>
            <a:r>
              <a:rPr lang="en-US" sz="2400" dirty="0" smtClean="0"/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</a:t>
            </a:r>
            <a:r>
              <a:rPr lang="en-US" sz="2400" dirty="0" smtClean="0"/>
              <a:t>! </a:t>
            </a:r>
            <a:r>
              <a:rPr lang="en-US" sz="2400" dirty="0" smtClean="0">
                <a:solidFill>
                  <a:srgbClr val="FFFF00"/>
                </a:solidFill>
              </a:rPr>
              <a:t>Today we learn calling CONVENTIONS!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059" name="Rectangle 3"/>
          <p:cNvSpPr>
            <a:spLocks noChangeArrowheads="1"/>
          </p:cNvSpPr>
          <p:nvPr/>
        </p:nvSpPr>
        <p:spPr bwMode="auto">
          <a:xfrm>
            <a:off x="596900" y="1054100"/>
            <a:ext cx="7429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0" name="Rectangle 4"/>
          <p:cNvSpPr>
            <a:spLocks noChangeArrowheads="1"/>
          </p:cNvSpPr>
          <p:nvPr/>
        </p:nvSpPr>
        <p:spPr bwMode="auto">
          <a:xfrm>
            <a:off x="857250" y="118745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tx1"/>
                </a:solidFill>
              </a:rPr>
              <a:t>High Level Language Program (e.g., C)</a:t>
            </a:r>
          </a:p>
        </p:txBody>
      </p:sp>
      <p:sp>
        <p:nvSpPr>
          <p:cNvPr id="2093061" name="Rectangle 5"/>
          <p:cNvSpPr>
            <a:spLocks noChangeArrowheads="1"/>
          </p:cNvSpPr>
          <p:nvPr/>
        </p:nvSpPr>
        <p:spPr bwMode="auto">
          <a:xfrm>
            <a:off x="857250" y="2133600"/>
            <a:ext cx="280035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accent2"/>
                </a:solidFill>
              </a:rPr>
              <a:t>Assembly  Language Program (e.g.,MIPS)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093062" name="Rectangle 6"/>
          <p:cNvSpPr>
            <a:spLocks noChangeArrowheads="1"/>
          </p:cNvSpPr>
          <p:nvPr/>
        </p:nvSpPr>
        <p:spPr bwMode="auto">
          <a:xfrm>
            <a:off x="908050" y="304800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rgbClr val="FFFF00"/>
                </a:solidFill>
              </a:rPr>
              <a:t>Machine  Language Program (MIPS)</a:t>
            </a:r>
          </a:p>
        </p:txBody>
      </p:sp>
      <p:sp>
        <p:nvSpPr>
          <p:cNvPr id="2093063" name="Rectangle 7"/>
          <p:cNvSpPr>
            <a:spLocks noChangeArrowheads="1"/>
          </p:cNvSpPr>
          <p:nvPr/>
        </p:nvSpPr>
        <p:spPr bwMode="auto">
          <a:xfrm>
            <a:off x="304800" y="441960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>
                <a:solidFill>
                  <a:schemeClr val="hlink"/>
                </a:solidFill>
              </a:rPr>
              <a:t>Hardware Architecture Description (e.g.,</a:t>
            </a:r>
            <a:r>
              <a:rPr lang="en-US" sz="1800">
                <a:solidFill>
                  <a:schemeClr val="hlink"/>
                </a:solidFill>
              </a:rPr>
              <a:t> </a:t>
            </a:r>
            <a:r>
              <a:rPr lang="en-US" sz="1800" b="1">
                <a:solidFill>
                  <a:schemeClr val="hlink"/>
                </a:solidFill>
              </a:rPr>
              <a:t>block diagrams)</a:t>
            </a:r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93064" name="Line 8"/>
          <p:cNvSpPr>
            <a:spLocks noChangeShapeType="1"/>
          </p:cNvSpPr>
          <p:nvPr/>
        </p:nvSpPr>
        <p:spPr bwMode="auto">
          <a:xfrm>
            <a:off x="2057400" y="17335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5" name="Rectangle 9"/>
          <p:cNvSpPr>
            <a:spLocks noChangeArrowheads="1"/>
          </p:cNvSpPr>
          <p:nvPr/>
        </p:nvSpPr>
        <p:spPr bwMode="auto">
          <a:xfrm>
            <a:off x="2197100" y="1828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093066" name="Rectangle 10"/>
          <p:cNvSpPr>
            <a:spLocks noChangeArrowheads="1"/>
          </p:cNvSpPr>
          <p:nvPr/>
        </p:nvSpPr>
        <p:spPr bwMode="auto">
          <a:xfrm>
            <a:off x="2222500" y="274320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093067" name="Line 11"/>
          <p:cNvSpPr>
            <a:spLocks noChangeShapeType="1"/>
          </p:cNvSpPr>
          <p:nvPr/>
        </p:nvSpPr>
        <p:spPr bwMode="auto">
          <a:xfrm>
            <a:off x="2108200" y="356870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8" name="Rectangle 12"/>
          <p:cNvSpPr>
            <a:spLocks noChangeArrowheads="1"/>
          </p:cNvSpPr>
          <p:nvPr/>
        </p:nvSpPr>
        <p:spPr bwMode="auto">
          <a:xfrm>
            <a:off x="381000" y="38100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093069" name="Rectangle 13"/>
          <p:cNvSpPr>
            <a:spLocks noChangeArrowheads="1"/>
          </p:cNvSpPr>
          <p:nvPr/>
        </p:nvSpPr>
        <p:spPr bwMode="auto">
          <a:xfrm>
            <a:off x="3733800" y="1219200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	temp 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= 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v[k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b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 err="1" smtClean="0">
                <a:solidFill>
                  <a:schemeClr val="tx1"/>
                </a:solidFill>
                <a:latin typeface="Courier New"/>
                <a:cs typeface="Courier New"/>
              </a:rPr>
              <a:t>v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 = v[k+1]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b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v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[k+1] = temp;</a:t>
            </a:r>
            <a:endParaRPr lang="en-US" sz="12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209307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114800" y="1981200"/>
            <a:ext cx="2667000" cy="1000125"/>
          </a:xfrm>
          <a:noFill/>
          <a:ln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	  $t0, 0(</a:t>
            </a:r>
            <a:r>
              <a:rPr lang="en-US" sz="18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	  $t1, 4(</a:t>
            </a:r>
            <a:r>
              <a:rPr lang="en-US" sz="18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	  $t1, 0(</a:t>
            </a:r>
            <a:r>
              <a:rPr lang="en-US" sz="18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b="1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b="1" dirty="0">
                <a:solidFill>
                  <a:schemeClr val="accent2"/>
                </a:solidFill>
                <a:latin typeface="Courier New"/>
                <a:cs typeface="Courier New"/>
              </a:rPr>
              <a:t>	  $t0, 4(</a:t>
            </a:r>
            <a:r>
              <a:rPr lang="en-US" sz="18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$s2)</a:t>
            </a:r>
            <a:endParaRPr lang="en-US" sz="1800" b="1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2093071" name="Rectangle 15"/>
          <p:cNvSpPr>
            <a:spLocks noChangeArrowheads="1"/>
          </p:cNvSpPr>
          <p:nvPr/>
        </p:nvSpPr>
        <p:spPr bwMode="auto">
          <a:xfrm>
            <a:off x="5270500" y="405130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2" name="Rectangle 16"/>
          <p:cNvSpPr>
            <a:spLocks noChangeArrowheads="1"/>
          </p:cNvSpPr>
          <p:nvPr/>
        </p:nvSpPr>
        <p:spPr bwMode="auto">
          <a:xfrm>
            <a:off x="4038600" y="304800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rgbClr val="FFFF00"/>
                </a:solidFill>
                <a:latin typeface="Courier New" pitchFamily="-65" charset="0"/>
              </a:rPr>
              <a:t>0000 1001 1100 0110 1010 1111 0101 1000</a:t>
            </a:r>
          </a:p>
          <a:p>
            <a:r>
              <a:rPr lang="en-US" sz="1400" b="1" dirty="0">
                <a:solidFill>
                  <a:srgbClr val="FFFF00"/>
                </a:solidFill>
                <a:latin typeface="Courier New" pitchFamily="-65" charset="0"/>
              </a:rPr>
              <a:t>1010 1111 0101 1000 0000 1001 1100 0110 </a:t>
            </a:r>
          </a:p>
          <a:p>
            <a:r>
              <a:rPr lang="en-US" sz="1400" b="1" dirty="0">
                <a:solidFill>
                  <a:srgbClr val="FFFF00"/>
                </a:solidFill>
                <a:latin typeface="Courier New" pitchFamily="-65" charset="0"/>
              </a:rPr>
              <a:t>1100 0110 1010 1111 0101 1000 0000 1001 </a:t>
            </a:r>
          </a:p>
          <a:p>
            <a:r>
              <a:rPr lang="en-US" sz="1400" b="1" dirty="0">
                <a:solidFill>
                  <a:srgbClr val="FFFF00"/>
                </a:solidFill>
                <a:latin typeface="Courier New" pitchFamily="-65" charset="0"/>
              </a:rPr>
              <a:t>0101 1000 0000 1001 1100 0110 1010 1111</a:t>
            </a:r>
            <a:r>
              <a:rPr lang="en-US" sz="1400" b="1" dirty="0">
                <a:solidFill>
                  <a:srgbClr val="FFFF00"/>
                </a:solidFill>
                <a:latin typeface="Courier" pitchFamily="-65" charset="0"/>
              </a:rPr>
              <a:t> </a:t>
            </a:r>
          </a:p>
        </p:txBody>
      </p:sp>
      <p:sp>
        <p:nvSpPr>
          <p:cNvPr id="2093073" name="Rectangle 17"/>
          <p:cNvSpPr>
            <a:spLocks noChangeArrowheads="1"/>
          </p:cNvSpPr>
          <p:nvPr/>
        </p:nvSpPr>
        <p:spPr bwMode="auto">
          <a:xfrm>
            <a:off x="844550" y="356870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4" name="Line 18"/>
          <p:cNvSpPr>
            <a:spLocks noChangeShapeType="1"/>
          </p:cNvSpPr>
          <p:nvPr/>
        </p:nvSpPr>
        <p:spPr bwMode="auto">
          <a:xfrm>
            <a:off x="2085975" y="2674938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5" name="Rectangle 19"/>
          <p:cNvSpPr>
            <a:spLocks noChangeArrowheads="1"/>
          </p:cNvSpPr>
          <p:nvPr/>
        </p:nvSpPr>
        <p:spPr bwMode="auto">
          <a:xfrm>
            <a:off x="381000" y="5822950"/>
            <a:ext cx="37338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/>
              <a:t>Logic Circuit Description (Circuit Schematic Diagrams)</a:t>
            </a:r>
          </a:p>
        </p:txBody>
      </p:sp>
      <p:sp>
        <p:nvSpPr>
          <p:cNvPr id="2093076" name="Line 20"/>
          <p:cNvSpPr>
            <a:spLocks noChangeShapeType="1"/>
          </p:cNvSpPr>
          <p:nvPr/>
        </p:nvSpPr>
        <p:spPr bwMode="auto">
          <a:xfrm>
            <a:off x="2286000" y="497681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7" name="Rectangle 21"/>
          <p:cNvSpPr>
            <a:spLocks noChangeArrowheads="1"/>
          </p:cNvSpPr>
          <p:nvPr/>
        </p:nvSpPr>
        <p:spPr bwMode="auto">
          <a:xfrm>
            <a:off x="381000" y="512127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cxnSp>
        <p:nvCxnSpPr>
          <p:cNvPr id="2093078" name="AutoShape 22"/>
          <p:cNvCxnSpPr>
            <a:cxnSpLocks noChangeShapeType="1"/>
            <a:stCxn id="2093081" idx="1"/>
            <a:endCxn id="2093081" idx="1"/>
          </p:cNvCxnSpPr>
          <p:nvPr/>
        </p:nvCxnSpPr>
        <p:spPr bwMode="auto">
          <a:xfrm>
            <a:off x="6019800" y="5344974"/>
            <a:ext cx="1588" cy="1588"/>
          </a:xfrm>
          <a:prstGeom prst="bentConnector3">
            <a:avLst>
              <a:gd name="adj1" fmla="val 47984887"/>
            </a:avLst>
          </a:prstGeom>
          <a:noFill/>
          <a:ln w="12700">
            <a:noFill/>
            <a:miter lim="800000"/>
            <a:headEnd/>
            <a:tailEnd type="triangle" w="med" len="med"/>
          </a:ln>
          <a:effectLst/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105400" y="4038600"/>
            <a:ext cx="1730375" cy="1447800"/>
            <a:chOff x="3216" y="2544"/>
            <a:chExt cx="1090" cy="912"/>
          </a:xfrm>
        </p:grpSpPr>
        <p:sp>
          <p:nvSpPr>
            <p:cNvPr id="2093080" name="Rectangle 24"/>
            <p:cNvSpPr>
              <a:spLocks noChangeArrowheads="1"/>
            </p:cNvSpPr>
            <p:nvPr/>
          </p:nvSpPr>
          <p:spPr bwMode="auto">
            <a:xfrm>
              <a:off x="3312" y="2688"/>
              <a:ext cx="994" cy="2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Register File</a:t>
              </a:r>
              <a:endParaRPr lang="en-US" sz="2000"/>
            </a:p>
          </p:txBody>
        </p:sp>
        <p:sp>
          <p:nvSpPr>
            <p:cNvPr id="2093081" name="AutoShape 25"/>
            <p:cNvSpPr>
              <a:spLocks noChangeArrowheads="1"/>
            </p:cNvSpPr>
            <p:nvPr/>
          </p:nvSpPr>
          <p:spPr bwMode="auto">
            <a:xfrm>
              <a:off x="3456" y="3003"/>
              <a:ext cx="672" cy="364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ALU</a:t>
              </a:r>
              <a:endParaRPr lang="en-US" sz="1600"/>
            </a:p>
          </p:txBody>
        </p:sp>
        <p:sp>
          <p:nvSpPr>
            <p:cNvPr id="2093082" name="Line 26"/>
            <p:cNvSpPr>
              <a:spLocks noChangeShapeType="1"/>
            </p:cNvSpPr>
            <p:nvPr/>
          </p:nvSpPr>
          <p:spPr bwMode="auto">
            <a:xfrm>
              <a:off x="3600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3" name="Line 27"/>
            <p:cNvSpPr>
              <a:spLocks noChangeShapeType="1"/>
            </p:cNvSpPr>
            <p:nvPr/>
          </p:nvSpPr>
          <p:spPr bwMode="auto">
            <a:xfrm>
              <a:off x="3888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4" name="Line 28"/>
            <p:cNvSpPr>
              <a:spLocks noChangeShapeType="1"/>
            </p:cNvSpPr>
            <p:nvPr/>
          </p:nvSpPr>
          <p:spPr bwMode="auto">
            <a:xfrm>
              <a:off x="3792" y="336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5" name="Line 29"/>
            <p:cNvSpPr>
              <a:spLocks noChangeShapeType="1"/>
            </p:cNvSpPr>
            <p:nvPr/>
          </p:nvSpPr>
          <p:spPr bwMode="auto">
            <a:xfrm flipH="1">
              <a:off x="3216" y="345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6" name="Line 30"/>
            <p:cNvSpPr>
              <a:spLocks noChangeShapeType="1"/>
            </p:cNvSpPr>
            <p:nvPr/>
          </p:nvSpPr>
          <p:spPr bwMode="auto">
            <a:xfrm flipV="1">
              <a:off x="3216" y="2544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7" name="Line 31"/>
            <p:cNvSpPr>
              <a:spLocks noChangeShapeType="1"/>
            </p:cNvSpPr>
            <p:nvPr/>
          </p:nvSpPr>
          <p:spPr bwMode="auto">
            <a:xfrm>
              <a:off x="3216" y="25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8" name="Line 32"/>
            <p:cNvSpPr>
              <a:spLocks noChangeShapeType="1"/>
            </p:cNvSpPr>
            <p:nvPr/>
          </p:nvSpPr>
          <p:spPr bwMode="auto">
            <a:xfrm>
              <a:off x="3696" y="25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495800" y="5562600"/>
            <a:ext cx="2057400" cy="1143000"/>
            <a:chOff x="4176" y="3072"/>
            <a:chExt cx="1296" cy="720"/>
          </a:xfrm>
        </p:grpSpPr>
        <p:sp>
          <p:nvSpPr>
            <p:cNvPr id="2093090" name="Rectangle 34"/>
            <p:cNvSpPr>
              <a:spLocks noChangeArrowheads="1"/>
            </p:cNvSpPr>
            <p:nvPr/>
          </p:nvSpPr>
          <p:spPr bwMode="auto">
            <a:xfrm>
              <a:off x="4176" y="3072"/>
              <a:ext cx="1296" cy="720"/>
            </a:xfrm>
            <a:prstGeom prst="rect">
              <a:avLst/>
            </a:prstGeom>
            <a:solidFill>
              <a:srgbClr val="66FF33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2093091" name="Picture 35" descr="gate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76" y="3072"/>
              <a:ext cx="1296" cy="699"/>
            </a:xfrm>
            <a:prstGeom prst="rect">
              <a:avLst/>
            </a:prstGeom>
            <a:noFill/>
          </p:spPr>
        </p:pic>
      </p:grp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sz="3600" dirty="0" smtClean="0"/>
              <a:t>61C Levels of Representation (abstractions)</a:t>
            </a:r>
            <a:endParaRPr lang="en-US" sz="3600" dirty="0"/>
          </a:p>
        </p:txBody>
      </p:sp>
      <p:sp>
        <p:nvSpPr>
          <p:cNvPr id="39" name="Rounded Rectangle 38"/>
          <p:cNvSpPr/>
          <p:nvPr/>
        </p:nvSpPr>
        <p:spPr>
          <a:xfrm>
            <a:off x="381000" y="2057400"/>
            <a:ext cx="8305800" cy="1905000"/>
          </a:xfrm>
          <a:prstGeom prst="roundRect">
            <a:avLst/>
          </a:prstGeom>
          <a:noFill/>
          <a:ln w="27813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069" grpId="0" autoUpdateAnimBg="0"/>
      <p:bldP spid="2093070" grpId="0" autoUpdateAnimBg="0"/>
      <p:bldP spid="2093072" grpId="0" autoUpdateAnimBg="0"/>
      <p:bldP spid="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534400" cy="685800"/>
          </a:xfrm>
        </p:spPr>
        <p:txBody>
          <a:bodyPr/>
          <a:lstStyle/>
          <a:p>
            <a:r>
              <a:rPr lang="en-US" dirty="0" smtClean="0"/>
              <a:t>Overview – Instruction Representation</a:t>
            </a:r>
            <a:endParaRPr lang="en-US" dirty="0"/>
          </a:p>
        </p:txBody>
      </p:sp>
      <p:sp>
        <p:nvSpPr>
          <p:cNvPr id="209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idea: stored program</a:t>
            </a:r>
          </a:p>
          <a:p>
            <a:pPr lvl="1"/>
            <a:r>
              <a:rPr lang="en-US" dirty="0" smtClean="0"/>
              <a:t> consequences of stored program</a:t>
            </a:r>
          </a:p>
          <a:p>
            <a:r>
              <a:rPr lang="en-US" dirty="0" smtClean="0"/>
              <a:t>Instructions as numbers</a:t>
            </a:r>
          </a:p>
          <a:p>
            <a:r>
              <a:rPr lang="en-US" dirty="0" smtClean="0"/>
              <a:t>Instruction encoding </a:t>
            </a:r>
          </a:p>
          <a:p>
            <a:r>
              <a:rPr lang="en-US" dirty="0" smtClean="0"/>
              <a:t>MIPS instruction format for Add instructions</a:t>
            </a:r>
          </a:p>
          <a:p>
            <a:r>
              <a:rPr lang="en-US" dirty="0" smtClean="0"/>
              <a:t>MIPS instruction format for Immediate, Data transfer </a:t>
            </a:r>
            <a:r>
              <a:rPr lang="en-US" dirty="0" smtClean="0"/>
              <a:t>instructions and jumps </a:t>
            </a:r>
            <a:r>
              <a:rPr lang="en-US" dirty="0" smtClean="0">
                <a:solidFill>
                  <a:srgbClr val="FFFF2F"/>
                </a:solidFill>
              </a:rPr>
              <a:t>NEXT TIME</a:t>
            </a:r>
            <a:endParaRPr lang="en-US" dirty="0">
              <a:solidFill>
                <a:srgbClr val="FFFF2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Idea: Stored-Program Concept</a:t>
            </a:r>
            <a:endParaRPr lang="en-US"/>
          </a:p>
        </p:txBody>
      </p:sp>
      <p:sp>
        <p:nvSpPr>
          <p:cNvPr id="209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Computers built on 2 key principles:</a:t>
            </a:r>
          </a:p>
          <a:p>
            <a:pPr lvl="1"/>
            <a:r>
              <a:rPr lang="en-US" dirty="0" smtClean="0"/>
              <a:t>Instructions are represented as bit patterns - can think of these as numbers.</a:t>
            </a:r>
          </a:p>
          <a:p>
            <a:pPr lvl="1"/>
            <a:r>
              <a:rPr lang="en-US" dirty="0" smtClean="0"/>
              <a:t>Therefore, entire programs can be stored in memory to be read or written just like data.</a:t>
            </a:r>
          </a:p>
          <a:p>
            <a:r>
              <a:rPr lang="en-US" dirty="0" smtClean="0"/>
              <a:t>Simplifies SW/HW of computer systems: </a:t>
            </a:r>
          </a:p>
          <a:p>
            <a:pPr lvl="1"/>
            <a:r>
              <a:rPr lang="en-US" dirty="0" smtClean="0"/>
              <a:t>Memory technology for data also used for programs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839200" cy="914400"/>
          </a:xfrm>
        </p:spPr>
        <p:txBody>
          <a:bodyPr/>
          <a:lstStyle/>
          <a:p>
            <a:r>
              <a:rPr lang="en-US" dirty="0" smtClean="0"/>
              <a:t>Consequence #1: Everything Addressed</a:t>
            </a:r>
            <a:endParaRPr lang="en-US" dirty="0"/>
          </a:p>
        </p:txBody>
      </p:sp>
      <p:sp>
        <p:nvSpPr>
          <p:cNvPr id="209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/>
              <a:t>Since all instructions and data are stored in memory, everything has a memory address: instructions, data words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both branches and jumps use these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C pointers are just memory addresses: they can point to anything in memory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Unconstrained use of addresses can lead to nasty bugs; up to you in C; limits in Java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One register keeps address of instruction being executed: </a:t>
            </a:r>
            <a:r>
              <a:rPr lang="en-US" sz="2800" b="1" dirty="0" smtClean="0">
                <a:solidFill>
                  <a:schemeClr val="accent2"/>
                </a:solidFill>
              </a:rPr>
              <a:t>“Program Counter” (PC)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Basically a pointer to memory: Intel calls it Instruction Address Pointer, a better name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Programs are distributed in binary form</a:t>
            </a:r>
          </a:p>
          <a:p>
            <a:pPr lvl="1"/>
            <a:r>
              <a:rPr lang="en-US" sz="2400" dirty="0" smtClean="0"/>
              <a:t>Programs bound to specific instruction set</a:t>
            </a:r>
          </a:p>
          <a:p>
            <a:pPr lvl="1"/>
            <a:r>
              <a:rPr lang="en-US" sz="2400" dirty="0" smtClean="0"/>
              <a:t>Different version for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(old) Macintoshes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r>
              <a:rPr lang="en-US" sz="2400" dirty="0" smtClean="0"/>
              <a:t>s</a:t>
            </a:r>
          </a:p>
          <a:p>
            <a:r>
              <a:rPr lang="en-US" sz="2800" dirty="0" smtClean="0"/>
              <a:t>New machines want to run old programs (“binaries”) as well as programs compiled to new instructions</a:t>
            </a:r>
          </a:p>
          <a:p>
            <a:r>
              <a:rPr lang="en-US" sz="2800" dirty="0" smtClean="0"/>
              <a:t>Leads to “backward compatible” instruction set evolving over time</a:t>
            </a:r>
          </a:p>
          <a:p>
            <a:r>
              <a:rPr lang="en-US" sz="2800" dirty="0" smtClean="0"/>
              <a:t>Selection of Intel 8086 in 1981 for 1st IBM PC is major reason latest PCs still use 80x86 instruction set (Pentium 4); could still run program from 1981 PC today</a:t>
            </a:r>
            <a:endParaRPr lang="en-US" sz="28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839200" cy="914400"/>
          </a:xfrm>
        </p:spPr>
        <p:txBody>
          <a:bodyPr/>
          <a:lstStyle/>
          <a:p>
            <a:r>
              <a:rPr lang="en-US" dirty="0" smtClean="0"/>
              <a:t>Consequence #2: Everything Addressed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(1/2)</a:t>
            </a:r>
            <a:endParaRPr lang="en-US"/>
          </a:p>
        </p:txBody>
      </p:sp>
      <p:sp>
        <p:nvSpPr>
          <p:cNvPr id="210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 all data we work with is in words (32-bit blocks):</a:t>
            </a:r>
          </a:p>
          <a:p>
            <a:pPr lvl="1"/>
            <a:r>
              <a:rPr lang="en-US" dirty="0" smtClean="0"/>
              <a:t>Each register is a word.</a:t>
            </a:r>
          </a:p>
          <a:p>
            <a:pPr lvl="1"/>
            <a:r>
              <a:rPr lang="en-US" b="1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both access memory one word at a time.</a:t>
            </a:r>
          </a:p>
          <a:p>
            <a:r>
              <a:rPr lang="en-US" dirty="0" smtClean="0"/>
              <a:t>So how do we represent instructions?</a:t>
            </a:r>
          </a:p>
          <a:p>
            <a:pPr lvl="1"/>
            <a:r>
              <a:rPr lang="en-US" dirty="0" smtClean="0"/>
              <a:t>Remember: Computer only understands 1s and 0s, so “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add $t0,$0,$0</a:t>
            </a:r>
            <a:r>
              <a:rPr lang="en-US" dirty="0" smtClean="0"/>
              <a:t>” is meaningless.</a:t>
            </a:r>
          </a:p>
          <a:p>
            <a:pPr lvl="1"/>
            <a:r>
              <a:rPr lang="en-US" dirty="0" smtClean="0"/>
              <a:t>MIPS wants simplicity: since data is in words, make instructions be words too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(2/2)</a:t>
            </a:r>
            <a:endParaRPr lang="en-US"/>
          </a:p>
        </p:txBody>
      </p:sp>
      <p:sp>
        <p:nvSpPr>
          <p:cNvPr id="210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word is 32 bits, so divide instruction word into “</a:t>
            </a:r>
            <a:r>
              <a:rPr lang="en-US" dirty="0" smtClean="0">
                <a:solidFill>
                  <a:schemeClr val="accent2"/>
                </a:solidFill>
              </a:rPr>
              <a:t>fields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Each field tells processor something about instruction.</a:t>
            </a:r>
          </a:p>
          <a:p>
            <a:r>
              <a:rPr lang="en-US" dirty="0" smtClean="0"/>
              <a:t>We could define different fields for each instruction, but MIPS is based on simplicity, so define 3 basic types of instruction formats:</a:t>
            </a:r>
          </a:p>
          <a:p>
            <a:pPr lvl="1"/>
            <a:r>
              <a:rPr lang="en-US" dirty="0" smtClean="0"/>
              <a:t>R-format</a:t>
            </a:r>
          </a:p>
          <a:p>
            <a:pPr lvl="1"/>
            <a:r>
              <a:rPr lang="en-US" dirty="0" smtClean="0"/>
              <a:t>I-format</a:t>
            </a:r>
          </a:p>
          <a:p>
            <a:pPr lvl="1"/>
            <a:r>
              <a:rPr lang="en-US" dirty="0" smtClean="0"/>
              <a:t>J-format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Formats</a:t>
            </a:r>
            <a:endParaRPr lang="en-US"/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</a:t>
            </a:r>
            <a:r>
              <a:rPr lang="en-US" dirty="0" smtClean="0"/>
              <a:t>: used for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dirty="0" smtClean="0"/>
              <a:t> (since offset counts as an immediate), and branches (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beq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bne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(but not the shift instructions; later)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J-format</a:t>
            </a:r>
            <a:r>
              <a:rPr lang="en-US" dirty="0" smtClean="0"/>
              <a:t>: used for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jal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R-format</a:t>
            </a:r>
            <a:r>
              <a:rPr lang="en-US" dirty="0" smtClean="0"/>
              <a:t>: used for all other instructions</a:t>
            </a:r>
          </a:p>
          <a:p>
            <a:r>
              <a:rPr lang="en-US" dirty="0" smtClean="0"/>
              <a:t>It will soon become clear why the instructions have been partitioned in this way.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(1/5)</a:t>
            </a:r>
            <a:endParaRPr lang="en-US"/>
          </a:p>
        </p:txBody>
      </p:sp>
      <p:sp>
        <p:nvSpPr>
          <p:cNvPr id="210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“</a:t>
            </a:r>
            <a:r>
              <a:rPr lang="en-US" dirty="0" smtClean="0">
                <a:solidFill>
                  <a:schemeClr val="accent1"/>
                </a:solidFill>
              </a:rPr>
              <a:t>fields</a:t>
            </a:r>
            <a:r>
              <a:rPr lang="en-US" dirty="0" smtClean="0"/>
              <a:t>” of the following number of bits each: 6 + 5 + 5 + 5 + 5 + 6 = 32</a:t>
            </a:r>
          </a:p>
          <a:p>
            <a:endParaRPr lang="en-US" dirty="0" smtClean="0"/>
          </a:p>
          <a:p>
            <a:r>
              <a:rPr lang="en-US" dirty="0" smtClean="0">
                <a:cs typeface="Corbel"/>
              </a:rPr>
              <a:t>For simplicity, each field has a name:</a:t>
            </a:r>
          </a:p>
          <a:p>
            <a:endParaRPr lang="en-US" dirty="0" smtClean="0">
              <a:cs typeface="Corbel"/>
            </a:endParaRPr>
          </a:p>
          <a:p>
            <a:r>
              <a:rPr lang="en-US" sz="2800" dirty="0" smtClean="0">
                <a:solidFill>
                  <a:schemeClr val="accent2"/>
                </a:solidFill>
                <a:cs typeface="Corbel"/>
              </a:rPr>
              <a:t>Important</a:t>
            </a:r>
            <a:r>
              <a:rPr lang="en-US" sz="2800" dirty="0" smtClean="0">
                <a:cs typeface="Corbel"/>
              </a:rPr>
              <a:t>: On these slides and in book, each field is viewed as a 5- or 6-bit unsigned integer, not as part of a 32-bit integer.</a:t>
            </a:r>
          </a:p>
          <a:p>
            <a:pPr lvl="1"/>
            <a:r>
              <a:rPr lang="en-US" sz="2400" dirty="0" smtClean="0">
                <a:ea typeface="ＭＳ Ｐゴシック" pitchFamily="-65" charset="-128"/>
                <a:cs typeface="Corbel"/>
              </a:rPr>
              <a:t>Consequence: 5-bit fields can represent any number 0-31, while 6-bit fields can represent any number 0-63.</a:t>
            </a:r>
            <a:endParaRPr lang="en-US" dirty="0" smtClean="0">
              <a:cs typeface="Corbel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057400"/>
            <a:ext cx="8153400" cy="519113"/>
            <a:chOff x="288" y="1152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1" y="1152"/>
              <a:ext cx="4378" cy="327"/>
              <a:chOff x="671" y="1152"/>
              <a:chExt cx="4378" cy="327"/>
            </a:xfrm>
          </p:grpSpPr>
          <p:sp>
            <p:nvSpPr>
              <p:cNvPr id="2109446" name="Text Box 6"/>
              <p:cNvSpPr txBox="1">
                <a:spLocks noChangeArrowheads="1"/>
              </p:cNvSpPr>
              <p:nvPr/>
            </p:nvSpPr>
            <p:spPr bwMode="auto">
              <a:xfrm>
                <a:off x="671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47" name="Text Box 7"/>
              <p:cNvSpPr txBox="1">
                <a:spLocks noChangeArrowheads="1"/>
              </p:cNvSpPr>
              <p:nvPr/>
            </p:nvSpPr>
            <p:spPr bwMode="auto">
              <a:xfrm>
                <a:off x="1536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8" name="Text Box 8"/>
              <p:cNvSpPr txBox="1">
                <a:spLocks noChangeArrowheads="1"/>
              </p:cNvSpPr>
              <p:nvPr/>
            </p:nvSpPr>
            <p:spPr bwMode="auto">
              <a:xfrm>
                <a:off x="2335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9" name="Text Box 9"/>
              <p:cNvSpPr txBox="1">
                <a:spLocks noChangeArrowheads="1"/>
              </p:cNvSpPr>
              <p:nvPr/>
            </p:nvSpPr>
            <p:spPr bwMode="auto">
              <a:xfrm>
                <a:off x="3134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50" name="Text Box 10"/>
              <p:cNvSpPr txBox="1">
                <a:spLocks noChangeArrowheads="1"/>
              </p:cNvSpPr>
              <p:nvPr/>
            </p:nvSpPr>
            <p:spPr bwMode="auto">
              <a:xfrm>
                <a:off x="4799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51" name="Text Box 11"/>
              <p:cNvSpPr txBox="1">
                <a:spLocks noChangeArrowheads="1"/>
              </p:cNvSpPr>
              <p:nvPr/>
            </p:nvSpPr>
            <p:spPr bwMode="auto">
              <a:xfrm>
                <a:off x="3933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</p:grpSp>
        <p:sp>
          <p:nvSpPr>
            <p:cNvPr id="2109452" name="Rectangle 12"/>
            <p:cNvSpPr>
              <a:spLocks noChangeArrowheads="1"/>
            </p:cNvSpPr>
            <p:nvPr/>
          </p:nvSpPr>
          <p:spPr bwMode="auto">
            <a:xfrm>
              <a:off x="288" y="1152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3" name="Line 13"/>
            <p:cNvSpPr>
              <a:spLocks noChangeShapeType="1"/>
            </p:cNvSpPr>
            <p:nvPr/>
          </p:nvSpPr>
          <p:spPr bwMode="auto">
            <a:xfrm>
              <a:off x="12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4" name="Line 14"/>
            <p:cNvSpPr>
              <a:spLocks noChangeShapeType="1"/>
            </p:cNvSpPr>
            <p:nvPr/>
          </p:nvSpPr>
          <p:spPr bwMode="auto">
            <a:xfrm>
              <a:off x="20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5" name="Line 15"/>
            <p:cNvSpPr>
              <a:spLocks noChangeShapeType="1"/>
            </p:cNvSpPr>
            <p:nvPr/>
          </p:nvSpPr>
          <p:spPr bwMode="auto">
            <a:xfrm>
              <a:off x="2832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6" name="Line 16"/>
            <p:cNvSpPr>
              <a:spLocks noChangeShapeType="1"/>
            </p:cNvSpPr>
            <p:nvPr/>
          </p:nvSpPr>
          <p:spPr bwMode="auto">
            <a:xfrm>
              <a:off x="36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7" name="Line 17"/>
            <p:cNvSpPr>
              <a:spLocks noChangeShapeType="1"/>
            </p:cNvSpPr>
            <p:nvPr/>
          </p:nvSpPr>
          <p:spPr bwMode="auto">
            <a:xfrm>
              <a:off x="44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7200" y="3124200"/>
            <a:ext cx="8153400" cy="519113"/>
            <a:chOff x="240" y="2496"/>
            <a:chExt cx="5136" cy="327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87" y="2496"/>
              <a:ext cx="4983" cy="327"/>
              <a:chOff x="287" y="2496"/>
              <a:chExt cx="4983" cy="327"/>
            </a:xfrm>
          </p:grpSpPr>
          <p:sp>
            <p:nvSpPr>
              <p:cNvPr id="2109460" name="Text Box 20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09461" name="Text Box 21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09462" name="Text Box 22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09463" name="Text Box 23"/>
              <p:cNvSpPr txBox="1">
                <a:spLocks noChangeArrowheads="1"/>
              </p:cNvSpPr>
              <p:nvPr/>
            </p:nvSpPr>
            <p:spPr bwMode="auto">
              <a:xfrm>
                <a:off x="3019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rd</a:t>
                </a:r>
                <a:endParaRPr lang="en-US" sz="2000"/>
              </a:p>
            </p:txBody>
          </p:sp>
          <p:sp>
            <p:nvSpPr>
              <p:cNvPr id="2109464" name="Text Box 24"/>
              <p:cNvSpPr txBox="1">
                <a:spLocks noChangeArrowheads="1"/>
              </p:cNvSpPr>
              <p:nvPr/>
            </p:nvSpPr>
            <p:spPr bwMode="auto">
              <a:xfrm>
                <a:off x="4482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funct</a:t>
                </a:r>
                <a:endParaRPr lang="en-US" sz="2000"/>
              </a:p>
            </p:txBody>
          </p:sp>
          <p:sp>
            <p:nvSpPr>
              <p:cNvPr id="2109465" name="Text Box 25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shamt</a:t>
                </a:r>
                <a:endParaRPr lang="en-US" sz="2000"/>
              </a:p>
            </p:txBody>
          </p:sp>
        </p:grpSp>
        <p:sp>
          <p:nvSpPr>
            <p:cNvPr id="2109466" name="Rectangle 26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7" name="Line 27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8" name="Line 28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9" name="Line 29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0" name="Line 30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1" name="Line 31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28600" y="1600200"/>
            <a:ext cx="52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8458200" y="16002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(2/5)</a:t>
            </a:r>
            <a:endParaRPr lang="en-US"/>
          </a:p>
        </p:txBody>
      </p:sp>
      <p:sp>
        <p:nvSpPr>
          <p:cNvPr id="211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365750"/>
          </a:xfrm>
        </p:spPr>
        <p:txBody>
          <a:bodyPr/>
          <a:lstStyle/>
          <a:p>
            <a:r>
              <a:rPr lang="en-US" sz="3200" dirty="0" smtClean="0"/>
              <a:t>What do these field integer values tell us?</a:t>
            </a:r>
          </a:p>
          <a:p>
            <a:pPr lvl="1"/>
            <a:r>
              <a:rPr lang="en-US" sz="28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opcode</a:t>
            </a:r>
            <a:r>
              <a:rPr lang="en-US" sz="2800" dirty="0" smtClean="0"/>
              <a:t>: partially specifies what instruction it is </a:t>
            </a:r>
          </a:p>
          <a:p>
            <a:pPr lvl="2"/>
            <a:r>
              <a:rPr lang="en-US" sz="2800" dirty="0" smtClean="0"/>
              <a:t>Note: This number is equal to </a:t>
            </a:r>
            <a:r>
              <a:rPr lang="en-US" sz="28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0</a:t>
            </a:r>
            <a:r>
              <a:rPr lang="en-US" sz="2800" b="1" dirty="0" smtClean="0"/>
              <a:t> </a:t>
            </a:r>
            <a:r>
              <a:rPr lang="en-US" sz="2800" dirty="0" smtClean="0"/>
              <a:t>for all R-Format instructions.</a:t>
            </a:r>
          </a:p>
          <a:p>
            <a:pPr lvl="1"/>
            <a:r>
              <a:rPr lang="en-US" sz="2800" b="1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funct</a:t>
            </a:r>
            <a:r>
              <a:rPr lang="en-US" sz="2800" dirty="0" smtClean="0"/>
              <a:t>: combined with </a:t>
            </a:r>
            <a:r>
              <a:rPr lang="en-US" sz="2800" b="1" dirty="0" err="1" smtClean="0">
                <a:latin typeface="Courier New"/>
                <a:cs typeface="Courier New"/>
              </a:rPr>
              <a:t>opcode</a:t>
            </a:r>
            <a:r>
              <a:rPr lang="en-US" sz="2800" dirty="0" smtClean="0"/>
              <a:t>, this number exactly specifies the instruction</a:t>
            </a:r>
          </a:p>
          <a:p>
            <a:r>
              <a:rPr lang="en-US" sz="3200" dirty="0" smtClean="0"/>
              <a:t>Question: Why aren’t </a:t>
            </a:r>
            <a:r>
              <a:rPr lang="en-US" sz="3200" b="1" dirty="0" err="1" smtClean="0">
                <a:latin typeface="Courier New"/>
                <a:cs typeface="Courier New"/>
              </a:rPr>
              <a:t>opcode</a:t>
            </a:r>
            <a:r>
              <a:rPr lang="en-US" sz="3200" b="1" dirty="0" smtClean="0"/>
              <a:t> </a:t>
            </a:r>
            <a:r>
              <a:rPr lang="en-US" sz="3200" dirty="0" smtClean="0"/>
              <a:t>and </a:t>
            </a:r>
            <a:r>
              <a:rPr lang="en-US" sz="3200" b="1" dirty="0" err="1" smtClean="0">
                <a:latin typeface="Courier New"/>
                <a:cs typeface="Courier New"/>
              </a:rPr>
              <a:t>funct</a:t>
            </a:r>
            <a:r>
              <a:rPr lang="en-US" sz="3200" b="1" dirty="0" smtClean="0"/>
              <a:t> </a:t>
            </a:r>
            <a:r>
              <a:rPr lang="en-US" sz="3200" dirty="0" smtClean="0"/>
              <a:t>a single 12-bit field?</a:t>
            </a:r>
          </a:p>
          <a:p>
            <a:pPr lvl="1"/>
            <a:r>
              <a:rPr lang="en-US" sz="2800" dirty="0" smtClean="0"/>
              <a:t>We’ll answer this later.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01000" cy="5019675"/>
          </a:xfrm>
        </p:spPr>
        <p:txBody>
          <a:bodyPr/>
          <a:lstStyle/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2"/>
                </a:solidFill>
              </a:rPr>
              <a:t>R</a:t>
            </a:r>
            <a:r>
              <a:rPr lang="en-US" dirty="0"/>
              <a:t>: the calling function</a:t>
            </a:r>
          </a:p>
          <a:p>
            <a:r>
              <a:rPr lang="en-US" dirty="0" err="1"/>
              <a:t>Calle</a:t>
            </a:r>
            <a:r>
              <a:rPr lang="en-US" u="sng" dirty="0" err="1">
                <a:solidFill>
                  <a:schemeClr val="accent1"/>
                </a:solidFill>
              </a:rPr>
              <a:t>E</a:t>
            </a:r>
            <a:r>
              <a:rPr lang="en-US" dirty="0"/>
              <a:t>: the function being called</a:t>
            </a:r>
          </a:p>
          <a:p>
            <a:r>
              <a:rPr lang="en-US" dirty="0"/>
              <a:t>When </a:t>
            </a:r>
            <a:r>
              <a:rPr lang="en-US" dirty="0" err="1"/>
              <a:t>callee</a:t>
            </a:r>
            <a:r>
              <a:rPr lang="en-US" dirty="0"/>
              <a:t> returns from executing, the caller needs to know which registers may have changed and which are guaranteed to be unchanged.</a:t>
            </a:r>
          </a:p>
          <a:p>
            <a:r>
              <a:rPr lang="en-US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Register Conventions</a:t>
            </a:r>
            <a:r>
              <a:rPr lang="en-US" dirty="0"/>
              <a:t>: A set of generally accepted rules as to which registers will be unchanged after a procedure call (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dirty="0"/>
              <a:t>) and which may be changed.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838575"/>
          </a:xfrm>
        </p:spPr>
        <p:txBody>
          <a:bodyPr/>
          <a:lstStyle/>
          <a:p>
            <a:r>
              <a:rPr lang="en-US" dirty="0"/>
              <a:t>More fields:</a:t>
            </a:r>
          </a:p>
          <a:p>
            <a:pPr lvl="1"/>
            <a:r>
              <a:rPr lang="en-US" b="1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/>
              <a:t>ource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first operand</a:t>
            </a:r>
          </a:p>
          <a:p>
            <a:pPr lvl="1"/>
            <a:r>
              <a:rPr lang="en-US" b="1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/>
              <a:t>arget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second operand (note that name is misleading)</a:t>
            </a:r>
          </a:p>
          <a:p>
            <a:pPr lvl="1"/>
            <a:r>
              <a:rPr lang="en-US" b="1" u="sng" dirty="0">
                <a:solidFill>
                  <a:schemeClr val="accent2"/>
                </a:solidFill>
                <a:latin typeface="Courier New" pitchFamily="-65" charset="0"/>
              </a:rPr>
              <a:t>rd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/>
              <a:t>estination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which will receive result of computation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(3/5)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514975"/>
          </a:xfrm>
        </p:spPr>
        <p:txBody>
          <a:bodyPr/>
          <a:lstStyle/>
          <a:p>
            <a:r>
              <a:rPr lang="en-US" dirty="0"/>
              <a:t>Notes about register fields:</a:t>
            </a:r>
          </a:p>
          <a:p>
            <a:pPr lvl="1"/>
            <a:r>
              <a:rPr lang="en-US" dirty="0"/>
              <a:t>Each register field is exactly 5 bits, which means that it can specify any unsigned integer in the range 0-31.  Each of these fields specifies one of the 32 registers by number.</a:t>
            </a:r>
          </a:p>
          <a:p>
            <a:pPr lvl="1"/>
            <a:r>
              <a:rPr lang="en-US" dirty="0"/>
              <a:t>The word “generally” was used because there are exceptions that we’ll see later. E.g.,</a:t>
            </a:r>
          </a:p>
          <a:p>
            <a:pPr lvl="2"/>
            <a:r>
              <a:rPr lang="en-US" b="1" dirty="0" err="1">
                <a:latin typeface="Courier New" pitchFamily="-65" charset="0"/>
              </a:rPr>
              <a:t>mult</a:t>
            </a:r>
            <a:r>
              <a:rPr lang="en-US" dirty="0"/>
              <a:t> and </a:t>
            </a:r>
            <a:r>
              <a:rPr lang="en-US" b="1" dirty="0">
                <a:latin typeface="Courier New" pitchFamily="-65" charset="0"/>
              </a:rPr>
              <a:t>div</a:t>
            </a:r>
            <a:r>
              <a:rPr lang="en-US" dirty="0"/>
              <a:t> have nothing important in the </a:t>
            </a:r>
            <a:r>
              <a:rPr lang="en-US" b="1" dirty="0">
                <a:latin typeface="Courier New" pitchFamily="-65" charset="0"/>
              </a:rPr>
              <a:t>rd</a:t>
            </a:r>
            <a:r>
              <a:rPr lang="en-US" dirty="0"/>
              <a:t> field since the </a:t>
            </a:r>
            <a:r>
              <a:rPr lang="en-US" dirty="0" err="1"/>
              <a:t>dest</a:t>
            </a:r>
            <a:r>
              <a:rPr lang="en-US" dirty="0"/>
              <a:t> registers are </a:t>
            </a:r>
            <a:r>
              <a:rPr lang="en-US" b="1" dirty="0">
                <a:latin typeface="Courier New" pitchFamily="-65" charset="0"/>
              </a:rPr>
              <a:t>hi</a:t>
            </a:r>
            <a:r>
              <a:rPr lang="en-US" dirty="0"/>
              <a:t> and </a:t>
            </a:r>
            <a:r>
              <a:rPr lang="en-US" b="1" dirty="0">
                <a:latin typeface="Courier New" pitchFamily="-65" charset="0"/>
              </a:rPr>
              <a:t>lo</a:t>
            </a:r>
          </a:p>
          <a:p>
            <a:pPr lvl="2"/>
            <a:r>
              <a:rPr lang="en-US" b="1" dirty="0" err="1">
                <a:latin typeface="Courier New" pitchFamily="-65" charset="0"/>
              </a:rPr>
              <a:t>mfhi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mflo</a:t>
            </a:r>
            <a:r>
              <a:rPr lang="en-US" dirty="0"/>
              <a:t> have nothing important in the </a:t>
            </a:r>
            <a:r>
              <a:rPr lang="en-US" b="1" dirty="0" err="1">
                <a:latin typeface="Courier New" pitchFamily="-65" charset="0"/>
              </a:rPr>
              <a:t>rs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rt</a:t>
            </a:r>
            <a:r>
              <a:rPr lang="en-US" dirty="0"/>
              <a:t> fields since the source is determined by the instruction (</a:t>
            </a:r>
            <a:r>
              <a:rPr lang="en-US" dirty="0" err="1"/>
              <a:t>see COD</a:t>
            </a:r>
            <a:r>
              <a:rPr lang="en-US" dirty="0"/>
              <a:t>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(4/5)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51450"/>
          </a:xfrm>
        </p:spPr>
        <p:txBody>
          <a:bodyPr/>
          <a:lstStyle/>
          <a:p>
            <a:r>
              <a:rPr lang="en-US" dirty="0"/>
              <a:t>Final field:</a:t>
            </a:r>
          </a:p>
          <a:p>
            <a:pPr lvl="1"/>
            <a:r>
              <a:rPr lang="en-US" b="1" u="sng" dirty="0" err="1">
                <a:solidFill>
                  <a:schemeClr val="accent2"/>
                </a:solidFill>
                <a:latin typeface="Courier New" pitchFamily="-65" charset="0"/>
              </a:rPr>
              <a:t>shamt</a:t>
            </a:r>
            <a:r>
              <a:rPr lang="en-US" dirty="0"/>
              <a:t>: This field contains the amount a shift instruction will shift by.  Shifting a 32-bit word by more than 31 is useless, so this field is only 5 bits (so it can represent the numbers 0-31).</a:t>
            </a:r>
          </a:p>
          <a:p>
            <a:pPr lvl="1"/>
            <a:r>
              <a:rPr lang="en-US" dirty="0"/>
              <a:t>This field is set to </a:t>
            </a:r>
            <a:r>
              <a:rPr lang="en-US" b="1" dirty="0">
                <a:latin typeface="Courier New"/>
                <a:cs typeface="Courier New"/>
              </a:rPr>
              <a:t>0</a:t>
            </a:r>
            <a:r>
              <a:rPr lang="en-US" b="1" dirty="0"/>
              <a:t> </a:t>
            </a:r>
            <a:r>
              <a:rPr lang="en-US" dirty="0"/>
              <a:t>in all but the shift instructions.</a:t>
            </a:r>
          </a:p>
          <a:p>
            <a:r>
              <a:rPr lang="en-US" dirty="0"/>
              <a:t>For a detailed description of field usage for each instruction, see green insert in COD</a:t>
            </a:r>
            <a:br>
              <a:rPr lang="en-US" dirty="0"/>
            </a:br>
            <a:r>
              <a:rPr lang="en-US" dirty="0"/>
              <a:t>(You</a:t>
            </a:r>
            <a:r>
              <a:rPr lang="en-US" dirty="0" smtClean="0"/>
              <a:t> will be given a copy for all </a:t>
            </a:r>
            <a:r>
              <a:rPr lang="en-US" dirty="0"/>
              <a:t>exams)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(5/5)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28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</a:t>
            </a:r>
            <a:r>
              <a:rPr lang="en-US" sz="2400" b="1" dirty="0">
                <a:latin typeface="Courier New" pitchFamily="-112" charset="0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556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r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</a:rPr>
              <a:t>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e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a)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b)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c)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d)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e)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5 of ($s0,$sp,$v0,$t0,$a0,$ra)</a:t>
            </a:r>
            <a:endParaRPr lang="en-US" sz="28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079" name="Rectangle 7"/>
          <p:cNvSpPr>
            <a:spLocks noChangeArrowheads="1"/>
          </p:cNvSpPr>
          <p:nvPr/>
        </p:nvSpPr>
        <p:spPr bwMode="auto">
          <a:xfrm>
            <a:off x="381000" y="3516312"/>
            <a:ext cx="8305800" cy="25560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8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What does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r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</a:rPr>
              <a:t>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have to push on the stack before “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jal</a:t>
            </a:r>
            <a:r>
              <a:rPr lang="en-US" sz="24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e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cs typeface="Corbel"/>
              </a:rPr>
              <a:t>”?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a)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1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b)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2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c)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3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d)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4 of ($s0,$sp,$v0,$t0,$a0,$ra) </a:t>
            </a:r>
            <a:b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Courier" pitchFamily="-112" charset="0"/>
              </a:rPr>
              <a:t>e) </a:t>
            </a:r>
            <a:r>
              <a:rPr lang="en-US" sz="2800" b="1" dirty="0" smtClean="0">
                <a:solidFill>
                  <a:schemeClr val="tx1"/>
                </a:solidFill>
                <a:latin typeface="Courier New" pitchFamily="-112" charset="0"/>
              </a:rPr>
              <a:t> 5 of ($s0,$sp,$v0,$t0,$a0,$ra)</a:t>
            </a:r>
            <a:endParaRPr lang="en-US" sz="28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51076" name="Text Box 4"/>
          <p:cNvSpPr txBox="1">
            <a:spLocks noChangeArrowheads="1"/>
          </p:cNvSpPr>
          <p:nvPr/>
        </p:nvSpPr>
        <p:spPr bwMode="auto">
          <a:xfrm>
            <a:off x="457200" y="1143000"/>
            <a:ext cx="8305800" cy="2289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  <a:tabLst>
                <a:tab pos="744538" algn="l"/>
                <a:tab pos="2913063" algn="l"/>
              </a:tabLst>
            </a:pP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 R/W 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</a:t>
            </a:r>
            <a:r>
              <a:rPr lang="en-US" sz="2400" b="1" dirty="0">
                <a:latin typeface="Courier New" pitchFamily="-112" charset="0"/>
              </a:rPr>
              <a:t>### PUSH REGISTER(S) TO STACK?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jal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# Call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caller of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e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: ...    # R/W $s0,$v0,$t0,$a0,$sp,$ra,mem</a:t>
            </a:r>
            <a:b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jr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$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ra</a:t>
            </a: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 # Return to </a:t>
            </a:r>
            <a:r>
              <a:rPr lang="en-US" sz="2400" b="1" dirty="0" err="1">
                <a:solidFill>
                  <a:schemeClr val="tx1"/>
                </a:solidFill>
                <a:latin typeface="Courier New" pitchFamily="-112" charset="0"/>
              </a:rPr>
              <a:t>r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</a:t>
            </a:r>
            <a:r>
              <a:rPr lang="en-US" dirty="0" smtClean="0">
                <a:solidFill>
                  <a:srgbClr val="7FD13B"/>
                </a:solidFill>
              </a:rPr>
              <a:t>Answer</a:t>
            </a:r>
            <a:endParaRPr lang="en-US" dirty="0">
              <a:solidFill>
                <a:srgbClr val="7FD13B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89225" y="4343400"/>
            <a:ext cx="1524000" cy="17526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365625" y="4343400"/>
            <a:ext cx="3276600" cy="1752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89425" y="3896380"/>
            <a:ext cx="37402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18 VAG Rounded Thin   55390"/>
                <a:cs typeface="Corbel"/>
              </a:rPr>
              <a:t>Volatile! -- need to push</a:t>
            </a:r>
            <a:endParaRPr lang="en-US" sz="2800">
              <a:solidFill>
                <a:schemeClr val="tx1"/>
              </a:solidFill>
              <a:latin typeface="18 VAG Rounded Thin   55390"/>
              <a:cs typeface="Corbel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994025" y="3896380"/>
            <a:ext cx="10891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accent2"/>
                </a:solidFill>
                <a:latin typeface="18 VAG Rounded Thin   55390"/>
                <a:cs typeface="Corbel"/>
              </a:rPr>
              <a:t>Saved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152400" y="5410200"/>
            <a:ext cx="304800" cy="304800"/>
          </a:xfrm>
          <a:prstGeom prst="smileyFace">
            <a:avLst>
              <a:gd name="adj" fmla="val 465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030"/>
          <p:cNvSpPr>
            <a:spLocks noChangeArrowheads="1"/>
          </p:cNvSpPr>
          <p:nvPr/>
        </p:nvSpPr>
        <p:spPr bwMode="auto">
          <a:xfrm>
            <a:off x="559832" y="5371716"/>
            <a:ext cx="7620000" cy="381000"/>
          </a:xfrm>
          <a:prstGeom prst="roundRect">
            <a:avLst>
              <a:gd name="adj" fmla="val 50000"/>
            </a:avLst>
          </a:prstGeom>
          <a:noFill/>
          <a:ln w="76200">
            <a:solidFill>
              <a:schemeClr val="accent1"/>
            </a:solidFill>
            <a:round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181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>
                <a:solidFill>
                  <a:schemeClr val="accent1"/>
                </a:solidFill>
              </a:rPr>
              <a:t>Register Conventions</a:t>
            </a:r>
            <a:r>
              <a:rPr lang="en-US" sz="2800" dirty="0"/>
              <a:t>: Each register has a purpose and limits to its usage.  Learn these and follow them, even if you’re writing all the code yourself.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Logical and Shift Instructions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Operate on bits individually, unlike arithmetic, which operate on entire word.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to isolate fields, either by masking or by shifting back and forth.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chemeClr val="accent1"/>
                </a:solidFill>
              </a:rPr>
              <a:t>shift left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multiplication by powers of 2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unsigned numbers (</a:t>
            </a:r>
            <a:r>
              <a:rPr lang="en-US" sz="2400" b="1" dirty="0">
                <a:latin typeface="Courier New"/>
                <a:cs typeface="Courier New"/>
              </a:rPr>
              <a:t>unsigned int</a:t>
            </a:r>
            <a:r>
              <a:rPr lang="en-US" sz="2400" dirty="0"/>
              <a:t>)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arithmetic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division by powers of 2 of signed numbers (</a:t>
            </a:r>
            <a:r>
              <a:rPr lang="en-US" sz="2400" b="1" dirty="0">
                <a:latin typeface="Courier New"/>
                <a:cs typeface="Courier New"/>
              </a:rPr>
              <a:t>int</a:t>
            </a:r>
            <a:r>
              <a:rPr lang="en-US" sz="2400" dirty="0"/>
              <a:t>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New Instructions:</a:t>
            </a:r>
            <a:br>
              <a:rPr lang="en-US" sz="2800" dirty="0"/>
            </a:b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and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or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ori</a:t>
            </a: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800" b="1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b="1" dirty="0" err="1" smtClean="0">
                <a:solidFill>
                  <a:schemeClr val="accent2"/>
                </a:solidFill>
                <a:latin typeface="Courier New" pitchFamily="-112" charset="0"/>
              </a:rPr>
              <a:t>sra</a:t>
            </a:r>
            <a:endParaRPr lang="en-US" sz="2800" b="1" dirty="0">
              <a:solidFill>
                <a:schemeClr val="accent2"/>
              </a:solidFill>
              <a:latin typeface="Courier New" pitchFamily="-11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“And in Conclusion…”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in conclusion…</a:t>
            </a:r>
            <a:endParaRPr lang="en-US" dirty="0"/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Simplifying MIPS: Define instructions to be same size as data word (one word) so that they can use the same memory (compiler can use </a:t>
            </a:r>
            <a:r>
              <a:rPr lang="en-US" dirty="0" err="1" smtClean="0"/>
              <a:t>lw</a:t>
            </a:r>
            <a:r>
              <a:rPr lang="en-US" dirty="0" smtClean="0"/>
              <a:t> and </a:t>
            </a:r>
            <a:r>
              <a:rPr lang="en-US" dirty="0" err="1" smtClean="0"/>
              <a:t>sw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Computer actually stores programs as a series of these 32-bit numbers.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MIPS Machine Language Instruction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32 bits representing a single instruction</a:t>
            </a:r>
            <a:endParaRPr lang="en-US" dirty="0"/>
          </a:p>
        </p:txBody>
      </p:sp>
      <p:grpSp>
        <p:nvGrpSpPr>
          <p:cNvPr id="40" name="Group 4"/>
          <p:cNvGrpSpPr>
            <a:grpSpLocks/>
          </p:cNvGrpSpPr>
          <p:nvPr/>
        </p:nvGrpSpPr>
        <p:grpSpPr bwMode="auto">
          <a:xfrm>
            <a:off x="533400" y="5181600"/>
            <a:ext cx="8610600" cy="1495425"/>
            <a:chOff x="144" y="1161"/>
            <a:chExt cx="5424" cy="942"/>
          </a:xfrm>
        </p:grpSpPr>
        <p:grpSp>
          <p:nvGrpSpPr>
            <p:cNvPr id="41" name="Group 5"/>
            <p:cNvGrpSpPr>
              <a:grpSpLocks/>
            </p:cNvGrpSpPr>
            <p:nvPr/>
          </p:nvGrpSpPr>
          <p:grpSpPr bwMode="auto">
            <a:xfrm>
              <a:off x="528" y="1538"/>
              <a:ext cx="4618" cy="565"/>
              <a:chOff x="528" y="3170"/>
              <a:chExt cx="4618" cy="565"/>
            </a:xfrm>
          </p:grpSpPr>
          <p:grpSp>
            <p:nvGrpSpPr>
              <p:cNvPr id="61" name="Group 6"/>
              <p:cNvGrpSpPr>
                <a:grpSpLocks/>
              </p:cNvGrpSpPr>
              <p:nvPr/>
            </p:nvGrpSpPr>
            <p:grpSpPr bwMode="auto">
              <a:xfrm>
                <a:off x="3365" y="3170"/>
                <a:ext cx="1781" cy="250"/>
                <a:chOff x="3153" y="2546"/>
                <a:chExt cx="1781" cy="250"/>
              </a:xfrm>
            </p:grpSpPr>
            <p:sp>
              <p:nvSpPr>
                <p:cNvPr id="7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7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</p:grpSp>
          <p:sp>
            <p:nvSpPr>
              <p:cNvPr id="66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366"/>
              <a:chOff x="144" y="2409"/>
              <a:chExt cx="5424" cy="366"/>
            </a:xfrm>
          </p:grpSpPr>
          <p:grpSp>
            <p:nvGrpSpPr>
              <p:cNvPr id="45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48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55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 dirty="0" err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opcode</a:t>
                    </a:r>
                    <a:endParaRPr lang="en-US" sz="2000" dirty="0"/>
                  </a:p>
                </p:txBody>
              </p:sp>
              <p:sp>
                <p:nvSpPr>
                  <p:cNvPr id="5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57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58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59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60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49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6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R</a:t>
                </a:r>
                <a:endParaRPr lang="en-US" sz="2000"/>
              </a:p>
            </p:txBody>
          </p:sp>
        </p:grp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4260" name="Picture 4" descr="altai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7581" y="152400"/>
            <a:ext cx="4668838" cy="6477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1770427" y="1731737"/>
            <a:ext cx="18466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9624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08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/>
              <a:t>These are extra slides that used to be included in lecture notes, but have been moved to this, the “bonus” area to serve as a supplement.</a:t>
            </a:r>
          </a:p>
          <a:p>
            <a:r>
              <a:rPr lang="en-US"/>
              <a:t>The slides will appear in the order they would have in the normal presentation</a:t>
            </a:r>
          </a:p>
        </p:txBody>
      </p:sp>
      <p:sp>
        <p:nvSpPr>
          <p:cNvPr id="2083844" name="WordArt 4"/>
          <p:cNvSpPr>
            <a:spLocks noChangeArrowheads="1" noChangeShapeType="1" noTextEdit="1"/>
          </p:cNvSpPr>
          <p:nvPr/>
        </p:nvSpPr>
        <p:spPr bwMode="auto">
          <a:xfrm>
            <a:off x="1905000" y="4114800"/>
            <a:ext cx="5486400" cy="2390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1851025"/>
          </a:xfrm>
        </p:spPr>
        <p:txBody>
          <a:bodyPr/>
          <a:lstStyle/>
          <a:p>
            <a:r>
              <a:rPr lang="en-US" dirty="0"/>
              <a:t>Move (shift) all the bits in a word to the left or right by a number of bits.</a:t>
            </a:r>
          </a:p>
          <a:p>
            <a:pPr lvl="1"/>
            <a:r>
              <a:rPr lang="en-US" dirty="0"/>
              <a:t>Example: shift right by 8 bits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0001 0010 0011 0100 0101 0110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066800" y="5257800"/>
            <a:ext cx="7010400" cy="762000"/>
            <a:chOff x="672" y="3312"/>
            <a:chExt cx="4416" cy="480"/>
          </a:xfrm>
        </p:grpSpPr>
        <p:sp>
          <p:nvSpPr>
            <p:cNvPr id="2042885" name="Line 5"/>
            <p:cNvSpPr>
              <a:spLocks noChangeShapeType="1"/>
            </p:cNvSpPr>
            <p:nvPr/>
          </p:nvSpPr>
          <p:spPr bwMode="auto">
            <a:xfrm flipH="1">
              <a:off x="672" y="3312"/>
              <a:ext cx="1056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2886" name="Line 6"/>
            <p:cNvSpPr>
              <a:spLocks noChangeShapeType="1"/>
            </p:cNvSpPr>
            <p:nvPr/>
          </p:nvSpPr>
          <p:spPr bwMode="auto">
            <a:xfrm flipH="1">
              <a:off x="3984" y="3312"/>
              <a:ext cx="1104" cy="48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2888" name="Line 8"/>
          <p:cNvSpPr>
            <a:spLocks noChangeShapeType="1"/>
          </p:cNvSpPr>
          <p:nvPr/>
        </p:nvSpPr>
        <p:spPr bwMode="auto">
          <a:xfrm>
            <a:off x="990600" y="3048000"/>
            <a:ext cx="180934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89" name="Line 9"/>
          <p:cNvSpPr>
            <a:spLocks noChangeShapeType="1"/>
          </p:cNvSpPr>
          <p:nvPr/>
        </p:nvSpPr>
        <p:spPr bwMode="auto">
          <a:xfrm>
            <a:off x="6343245" y="3048000"/>
            <a:ext cx="1733955" cy="838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2890" name="Rectangle 10"/>
          <p:cNvSpPr>
            <a:spLocks noChangeArrowheads="1"/>
          </p:cNvSpPr>
          <p:nvPr/>
        </p:nvSpPr>
        <p:spPr bwMode="auto">
          <a:xfrm>
            <a:off x="457200" y="3886200"/>
            <a:ext cx="8077200" cy="13747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0001 0010 0011 0100 0101 0110</a:t>
            </a:r>
            <a:endParaRPr lang="en-US" sz="2400" b="1" dirty="0">
              <a:solidFill>
                <a:srgbClr val="0D407F"/>
              </a:solidFill>
              <a:latin typeface="Courier New"/>
              <a:ea typeface="ＭＳ Ｐゴシック" pitchFamily="-112" charset="-128"/>
              <a:cs typeface="Courier New"/>
            </a:endParaRP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  <a:buFont typeface="Wingdings" charset="2"/>
              <a:buChar char="§"/>
            </a:pP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112" charset="-128"/>
                <a:cs typeface="Corbel"/>
              </a:rPr>
              <a:t> </a:t>
            </a:r>
            <a:r>
              <a:rPr lang="en-US" sz="26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-112" charset="-128"/>
                <a:cs typeface="Corbel"/>
              </a:rPr>
              <a:t>Example: shift left 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bg2"/>
                </a:solidFill>
                <a:latin typeface="Courier New"/>
                <a:ea typeface="ＭＳ Ｐゴシック" pitchFamily="-112" charset="-128"/>
                <a:cs typeface="Courier New"/>
              </a:rPr>
              <a:t>0001 0010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0011 0100 0101 0110 0111 1000</a:t>
            </a:r>
            <a:endParaRPr lang="en-US" sz="2400" b="1" dirty="0">
              <a:solidFill>
                <a:srgbClr val="0D407F"/>
              </a:solidFill>
              <a:latin typeface="Courier New"/>
              <a:ea typeface="ＭＳ Ｐゴシック" pitchFamily="-112" charset="-128"/>
              <a:cs typeface="Courier New"/>
            </a:endParaRPr>
          </a:p>
        </p:txBody>
      </p:sp>
      <p:sp>
        <p:nvSpPr>
          <p:cNvPr id="2042891" name="Rectangle 11"/>
          <p:cNvSpPr>
            <a:spLocks noChangeArrowheads="1"/>
          </p:cNvSpPr>
          <p:nvPr/>
        </p:nvSpPr>
        <p:spPr bwMode="auto">
          <a:xfrm>
            <a:off x="457200" y="6062663"/>
            <a:ext cx="80772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0011 0100 0101 0110 0111 1000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(review) (1/4)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384800"/>
          </a:xfrm>
        </p:spPr>
        <p:txBody>
          <a:bodyPr/>
          <a:lstStyle/>
          <a:p>
            <a:r>
              <a:rPr lang="en-US" b="1" dirty="0">
                <a:latin typeface="Courier New" pitchFamily="-112" charset="0"/>
              </a:rPr>
              <a:t>$0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No Change</a:t>
            </a:r>
            <a:r>
              <a:rPr lang="en-US" dirty="0"/>
              <a:t>.  Always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.</a:t>
            </a:r>
          </a:p>
          <a:p>
            <a:r>
              <a:rPr lang="en-US" b="1" dirty="0">
                <a:latin typeface="Courier New" pitchFamily="-112" charset="0"/>
              </a:rPr>
              <a:t>$s0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$s7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Very important, that’s why they’re called </a:t>
            </a:r>
            <a:r>
              <a:rPr lang="en-US" u="sng" dirty="0"/>
              <a:t>saved </a:t>
            </a:r>
            <a:r>
              <a:rPr lang="en-US" dirty="0"/>
              <a:t>registers.  If the </a:t>
            </a:r>
            <a:r>
              <a:rPr lang="en-US" u="sng" dirty="0" err="1"/>
              <a:t>callee</a:t>
            </a:r>
            <a:r>
              <a:rPr lang="en-US" dirty="0"/>
              <a:t> changes these in any way, it must restore the original values before returning.</a:t>
            </a:r>
          </a:p>
          <a:p>
            <a:r>
              <a:rPr lang="en-US" b="1" dirty="0">
                <a:latin typeface="Courier New" pitchFamily="-112" charset="0"/>
              </a:rPr>
              <a:t>$sp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Restore if you change</a:t>
            </a:r>
            <a:r>
              <a:rPr lang="en-US" dirty="0"/>
              <a:t>. The stack pointer must point to the same place before and after the </a:t>
            </a:r>
            <a:r>
              <a:rPr lang="en-US" dirty="0" err="1">
                <a:latin typeface="Courier New" pitchFamily="-112" charset="0"/>
              </a:rPr>
              <a:t>jal</a:t>
            </a:r>
            <a:r>
              <a:rPr lang="en-US" dirty="0"/>
              <a:t> call, or else the caller won’t be able to restore values from the stack.</a:t>
            </a:r>
          </a:p>
          <a:p>
            <a:r>
              <a:rPr lang="en-US" dirty="0"/>
              <a:t>HINT -- All saved registers start with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(2/4) – </a:t>
            </a:r>
            <a:r>
              <a:rPr lang="en-US" dirty="0" smtClean="0">
                <a:solidFill>
                  <a:schemeClr val="accent1"/>
                </a:solidFill>
              </a:rPr>
              <a:t>saved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943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/>
              <a:t>Shift Instruction Syntax: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1   2,3,4</a:t>
            </a:r>
            <a:endParaRPr lang="en-US" sz="2400" dirty="0" smtClean="0"/>
          </a:p>
          <a:p>
            <a:pPr lvl="1">
              <a:lnSpc>
                <a:spcPct val="75000"/>
              </a:lnSpc>
              <a:buNone/>
            </a:pPr>
            <a:r>
              <a:rPr lang="en-US" sz="2400" dirty="0" smtClean="0"/>
              <a:t>…where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1) operation name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2) register that will receive value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3) first operand (register)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		4) shift amount (constant &lt; 32)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MIPS shift instructions: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1.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400" dirty="0"/>
              <a:t> (shift left logical): shifts left and </a:t>
            </a:r>
            <a:r>
              <a:rPr lang="en-US" sz="2400" u="sng" dirty="0"/>
              <a:t>fills emptied bits with 0s</a:t>
            </a:r>
            <a:endParaRPr lang="en-US" sz="2400" dirty="0"/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2.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400" dirty="0"/>
              <a:t> (shift right logical): shifts right and </a:t>
            </a:r>
            <a:r>
              <a:rPr lang="en-US" sz="2400" u="sng" dirty="0"/>
              <a:t>fills emptied bits with 0s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/>
              <a:t>3.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r>
              <a:rPr lang="en-US" sz="2400" dirty="0"/>
              <a:t> (shift right arithmetic): shifts right and </a:t>
            </a:r>
            <a:r>
              <a:rPr lang="en-US" sz="2400" u="sng" dirty="0">
                <a:solidFill>
                  <a:schemeClr val="accent1"/>
                </a:solidFill>
              </a:rPr>
              <a:t>fills emptied bits by sign extending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(2/4)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Example: shift right </a:t>
            </a:r>
            <a:r>
              <a:rPr lang="en-US" dirty="0" smtClean="0"/>
              <a:t>arithmetic </a:t>
            </a:r>
            <a:r>
              <a:rPr lang="en-US" dirty="0"/>
              <a:t>by 8 bits</a:t>
            </a:r>
          </a:p>
          <a:p>
            <a:pPr lvl="1"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Courier New"/>
                <a:cs typeface="Courier New"/>
              </a:rPr>
              <a:t>0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001 0010 0011 0100 0101 0110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>0111 1000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19200" y="4572000"/>
            <a:ext cx="7086600" cy="838200"/>
            <a:chOff x="672" y="2592"/>
            <a:chExt cx="4464" cy="528"/>
          </a:xfrm>
        </p:grpSpPr>
        <p:sp>
          <p:nvSpPr>
            <p:cNvPr id="2046981" name="Line 5"/>
            <p:cNvSpPr>
              <a:spLocks noChangeShapeType="1"/>
            </p:cNvSpPr>
            <p:nvPr/>
          </p:nvSpPr>
          <p:spPr bwMode="auto">
            <a:xfrm>
              <a:off x="67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2" name="Line 6"/>
            <p:cNvSpPr>
              <a:spLocks noChangeShapeType="1"/>
            </p:cNvSpPr>
            <p:nvPr/>
          </p:nvSpPr>
          <p:spPr bwMode="auto">
            <a:xfrm>
              <a:off x="4032" y="259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066800" y="2133600"/>
            <a:ext cx="7086600" cy="838200"/>
            <a:chOff x="672" y="1152"/>
            <a:chExt cx="4464" cy="528"/>
          </a:xfrm>
        </p:grpSpPr>
        <p:sp>
          <p:nvSpPr>
            <p:cNvPr id="2046984" name="Line 8"/>
            <p:cNvSpPr>
              <a:spLocks noChangeShapeType="1"/>
            </p:cNvSpPr>
            <p:nvPr/>
          </p:nvSpPr>
          <p:spPr bwMode="auto">
            <a:xfrm>
              <a:off x="67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6985" name="Line 9"/>
            <p:cNvSpPr>
              <a:spLocks noChangeShapeType="1"/>
            </p:cNvSpPr>
            <p:nvPr/>
          </p:nvSpPr>
          <p:spPr bwMode="auto">
            <a:xfrm>
              <a:off x="4032" y="1152"/>
              <a:ext cx="1104" cy="52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46986" name="Rectangle 10"/>
          <p:cNvSpPr>
            <a:spLocks noChangeArrowheads="1"/>
          </p:cNvSpPr>
          <p:nvPr/>
        </p:nvSpPr>
        <p:spPr bwMode="auto">
          <a:xfrm>
            <a:off x="533400" y="2971800"/>
            <a:ext cx="7848600" cy="14824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0000 0000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0001 0010 0011 0100 0101 0110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18 VAG Rounded Thin   55390"/>
                <a:cs typeface="Corbel"/>
              </a:rPr>
              <a:t> Example: shift right </a:t>
            </a:r>
            <a:r>
              <a:rPr lang="en-US" sz="30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arithmetic </a:t>
            </a:r>
            <a:r>
              <a:rPr lang="en-US" sz="3000" dirty="0">
                <a:solidFill>
                  <a:schemeClr val="tx1"/>
                </a:solidFill>
                <a:latin typeface="18 VAG Rounded Thin   55390"/>
                <a:cs typeface="Corbel"/>
              </a:rPr>
              <a:t>by 8 bits</a:t>
            </a:r>
          </a:p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1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001 0010 0011 0100 0101 0110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bg2"/>
                </a:solidFill>
                <a:latin typeface="Courier New"/>
                <a:ea typeface="ＭＳ Ｐゴシック" pitchFamily="-112" charset="-128"/>
                <a:cs typeface="Courier New"/>
              </a:rPr>
              <a:t>0111 1000</a:t>
            </a:r>
          </a:p>
        </p:txBody>
      </p:sp>
      <p:sp>
        <p:nvSpPr>
          <p:cNvPr id="2046987" name="Rectangle 11"/>
          <p:cNvSpPr>
            <a:spLocks noChangeArrowheads="1"/>
          </p:cNvSpPr>
          <p:nvPr/>
        </p:nvSpPr>
        <p:spPr bwMode="auto">
          <a:xfrm>
            <a:off x="533400" y="5410200"/>
            <a:ext cx="7848600" cy="3744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>
                <a:latin typeface="Courier New"/>
                <a:ea typeface="ＭＳ Ｐゴシック" pitchFamily="-112" charset="-128"/>
                <a:cs typeface="Courier New"/>
              </a:rPr>
              <a:t>1111 1111</a:t>
            </a:r>
            <a:r>
              <a:rPr lang="en-US" sz="2400" b="1" dirty="0">
                <a:solidFill>
                  <a:srgbClr val="0D407F"/>
                </a:solidFill>
                <a:latin typeface="Courier New"/>
                <a:ea typeface="ＭＳ Ｐゴシック" pitchFamily="-112" charset="-128"/>
                <a:cs typeface="Courier New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ＭＳ Ｐゴシック" pitchFamily="-112" charset="-128"/>
                <a:cs typeface="Courier New"/>
              </a:rPr>
              <a:t>1001 0010 0011 0100 0101 0110</a:t>
            </a:r>
          </a:p>
        </p:txBody>
      </p:sp>
      <p:sp>
        <p:nvSpPr>
          <p:cNvPr id="2046988" name="AutoShape 12"/>
          <p:cNvSpPr>
            <a:spLocks noChangeArrowheads="1"/>
          </p:cNvSpPr>
          <p:nvPr/>
        </p:nvSpPr>
        <p:spPr bwMode="auto">
          <a:xfrm>
            <a:off x="457200" y="414655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6989" name="AutoShape 13"/>
          <p:cNvSpPr>
            <a:spLocks noChangeArrowheads="1"/>
          </p:cNvSpPr>
          <p:nvPr/>
        </p:nvSpPr>
        <p:spPr bwMode="auto">
          <a:xfrm>
            <a:off x="304800" y="17526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(3/4)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156200"/>
          </a:xfrm>
        </p:spPr>
        <p:txBody>
          <a:bodyPr/>
          <a:lstStyle/>
          <a:p>
            <a:r>
              <a:rPr lang="en-US" dirty="0"/>
              <a:t>Since shifting may be faster than multiplication, a good compiler usually notices when C code multiplies by a power of 2 and compiles it to a shift instruction:</a:t>
            </a:r>
          </a:p>
          <a:p>
            <a:pPr lvl="1"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a *= 8;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(in C)</a:t>
            </a:r>
          </a:p>
          <a:p>
            <a:pPr lvl="1">
              <a:buFontTx/>
              <a:buNone/>
            </a:pPr>
            <a:r>
              <a:rPr lang="en-US" dirty="0"/>
              <a:t>would compile to:</a:t>
            </a:r>
          </a:p>
          <a:p>
            <a:pPr lvl="1">
              <a:buFontTx/>
              <a:buNone/>
            </a:pP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b="1" dirty="0">
                <a:solidFill>
                  <a:schemeClr val="accent2"/>
                </a:solidFill>
                <a:latin typeface="Courier New" pitchFamily="-112" charset="0"/>
              </a:rPr>
              <a:t>   $s0,$s0,3 </a:t>
            </a:r>
            <a:r>
              <a:rPr lang="en-US" dirty="0"/>
              <a:t>(in MIPS)</a:t>
            </a:r>
          </a:p>
          <a:p>
            <a:r>
              <a:rPr lang="en-US" dirty="0"/>
              <a:t>Likewise, shift right to divide by powers of 2 (rounds towards -</a:t>
            </a:r>
            <a:r>
              <a:rPr lang="en-US" sz="4000" dirty="0" err="1">
                <a:sym typeface="Symbol" pitchFamily="-112" charset="2"/>
              </a:rPr>
              <a:t>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remember to use </a:t>
            </a:r>
            <a:r>
              <a:rPr lang="en-US" b="1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endParaRPr lang="en-US" b="1" dirty="0">
              <a:solidFill>
                <a:schemeClr val="accent2"/>
              </a:solidFill>
              <a:latin typeface="Courier New" pitchFamily="-11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Instructions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1/8</a:t>
            </a:r>
            <a:endParaRPr lang="en-US" dirty="0"/>
          </a:p>
        </p:txBody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Fibonacci </a:t>
            </a:r>
            <a:r>
              <a:rPr lang="en-US" dirty="0" smtClean="0"/>
              <a:t>numbers are defined as follows: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) =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1) + </a:t>
            </a:r>
            <a:r>
              <a:rPr lang="en-US" dirty="0" err="1" smtClean="0">
                <a:solidFill>
                  <a:schemeClr val="accent2"/>
                </a:solidFill>
              </a:rPr>
              <a:t>F(n</a:t>
            </a:r>
            <a:r>
              <a:rPr lang="en-US" dirty="0" smtClean="0">
                <a:solidFill>
                  <a:schemeClr val="accent2"/>
                </a:solidFill>
              </a:rPr>
              <a:t> – 2)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F(0) and F(1) are defined to be 1</a:t>
            </a:r>
          </a:p>
          <a:p>
            <a:r>
              <a:rPr lang="en-US" dirty="0" smtClean="0"/>
              <a:t>In scheme, this could be written: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(define (Fib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                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cond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	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0)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((=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 1)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(else (+	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1))</a:t>
            </a:r>
            <a:b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               (Fib (-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2)))))</a:t>
            </a:r>
            <a:endParaRPr lang="en-US" sz="2800" dirty="0">
              <a:solidFill>
                <a:schemeClr val="accent1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2/8</a:t>
            </a:r>
            <a:endParaRPr lang="en-US" dirty="0"/>
          </a:p>
        </p:txBody>
      </p:sp>
      <p:sp>
        <p:nvSpPr>
          <p:cNvPr id="205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Rewriting this in C we have:</a:t>
            </a:r>
          </a:p>
          <a:p>
            <a:pPr>
              <a:buFont typeface="Times" pitchFamily="-112" charset="0"/>
              <a:buNone/>
            </a:pPr>
            <a:endParaRPr lang="en-US" sz="2800" dirty="0" smtClean="0">
              <a:solidFill>
                <a:schemeClr val="accent2"/>
              </a:solidFill>
              <a:latin typeface="Courier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) {				   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0) { return 1; }		    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== 1) { return 1; }		  return (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800" dirty="0" err="1" smtClean="0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 - 2));</a:t>
            </a:r>
          </a:p>
          <a:p>
            <a:pPr>
              <a:buFont typeface="Times" pitchFamily="-112" charset="0"/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800" dirty="0">
              <a:solidFill>
                <a:schemeClr val="accent2"/>
              </a:solidFill>
              <a:latin typeface="Courier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Fibonacci Numbers 3/8</a:t>
            </a:r>
            <a:endParaRPr lang="en-US" dirty="0"/>
          </a:p>
        </p:txBody>
      </p:sp>
      <p:sp>
        <p:nvSpPr>
          <p:cNvPr id="206131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let’s translate this to MIPS!</a:t>
            </a:r>
          </a:p>
          <a:p>
            <a:r>
              <a:rPr lang="en-US" dirty="0" smtClean="0"/>
              <a:t>You will need space for three words on the stack</a:t>
            </a:r>
          </a:p>
          <a:p>
            <a:r>
              <a:rPr lang="en-US" dirty="0" smtClean="0"/>
              <a:t>The function will use one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register,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</a:p>
          <a:p>
            <a:r>
              <a:rPr lang="en-US" dirty="0" smtClean="0"/>
              <a:t>Write the Prologue:</a:t>
            </a:r>
          </a:p>
          <a:p>
            <a:pPr>
              <a:buNone/>
            </a:pPr>
            <a:r>
              <a:rPr lang="en-US" sz="2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fib: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addi</a:t>
            </a:r>
            <a:r>
              <a:rPr lang="en-US" sz="2400" dirty="0" smtClean="0">
                <a:latin typeface="Courier New"/>
                <a:cs typeface="Courier New"/>
              </a:rPr>
              <a:t> $sp, $sp, -12	</a:t>
            </a:r>
            <a:r>
              <a:rPr lang="en-US" sz="2400" b="1" dirty="0" smtClean="0">
                <a:solidFill>
                  <a:schemeClr val="bg2"/>
                </a:solidFill>
                <a:latin typeface="Courier New"/>
                <a:cs typeface="Courier New"/>
              </a:rPr>
              <a:t># Space for three words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sw</a:t>
            </a:r>
            <a:r>
              <a:rPr lang="en-US" sz="2400" dirty="0" smtClean="0">
                <a:latin typeface="Courier New"/>
                <a:cs typeface="Courier New"/>
              </a:rPr>
              <a:t> $</a:t>
            </a:r>
            <a:r>
              <a:rPr lang="en-US" sz="2400" dirty="0" err="1" smtClean="0">
                <a:latin typeface="Courier New"/>
                <a:cs typeface="Courier New"/>
              </a:rPr>
              <a:t>ra</a:t>
            </a:r>
            <a:r>
              <a:rPr lang="en-US" sz="2400" dirty="0" smtClean="0">
                <a:latin typeface="Courier New"/>
                <a:cs typeface="Courier New"/>
              </a:rPr>
              <a:t>, 8($sp)		</a:t>
            </a:r>
            <a:r>
              <a:rPr lang="en-US" sz="2400" b="1" dirty="0" smtClean="0">
                <a:solidFill>
                  <a:schemeClr val="bg2"/>
                </a:solidFill>
                <a:latin typeface="Courier New"/>
                <a:cs typeface="Courier New"/>
              </a:rPr>
              <a:t># Save return address</a:t>
            </a:r>
          </a:p>
          <a:p>
            <a:pPr>
              <a:buNone/>
            </a:pPr>
            <a:r>
              <a:rPr lang="en-US" sz="2400" dirty="0" err="1" smtClean="0">
                <a:latin typeface="Courier New"/>
                <a:cs typeface="Courier New"/>
              </a:rPr>
              <a:t>sw</a:t>
            </a:r>
            <a:r>
              <a:rPr lang="en-US" sz="2400" dirty="0" smtClean="0">
                <a:latin typeface="Courier New"/>
                <a:cs typeface="Courier New"/>
              </a:rPr>
              <a:t> $s0, 4($sp)		</a:t>
            </a:r>
            <a:r>
              <a:rPr lang="en-US" sz="2400" b="1" dirty="0" smtClean="0">
                <a:solidFill>
                  <a:schemeClr val="bg2"/>
                </a:solidFill>
                <a:latin typeface="Courier New"/>
                <a:cs typeface="Courier New"/>
              </a:rPr>
              <a:t># Save s0</a:t>
            </a:r>
            <a:endParaRPr lang="en-US" sz="2400" b="1" dirty="0">
              <a:solidFill>
                <a:schemeClr val="bg2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314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09725"/>
            <a:ext cx="8077200" cy="28892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>
              <a:latin typeface="Courier New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400">
                <a:latin typeface="Courier New" pitchFamily="-112" charset="0"/>
              </a:rPr>
              <a:t>fin:</a:t>
            </a:r>
            <a:endParaRPr lang="en-US" sz="2400">
              <a:solidFill>
                <a:schemeClr val="accent1"/>
              </a:solidFill>
              <a:latin typeface="Courier New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lw $s0, 4($sp) </a:t>
            </a: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lw $ra, 8($sp)</a:t>
            </a: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addi $sp, $sp, 12</a:t>
            </a:r>
          </a:p>
          <a:p>
            <a:pPr>
              <a:buFont typeface="Times" pitchFamily="-112" charset="0"/>
              <a:buNone/>
            </a:pPr>
            <a:r>
              <a:rPr lang="en-US" sz="2400">
                <a:solidFill>
                  <a:schemeClr val="accent1"/>
                </a:solidFill>
                <a:latin typeface="Courier New" pitchFamily="-112" charset="0"/>
              </a:rPr>
              <a:t>jr $ra</a:t>
            </a:r>
          </a:p>
        </p:txBody>
      </p:sp>
      <p:sp>
        <p:nvSpPr>
          <p:cNvPr id="2063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133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endParaRPr lang="en-US" sz="2400"/>
          </a:p>
          <a:p>
            <a:pPr>
              <a:buFont typeface="Times" pitchFamily="-112" charset="0"/>
              <a:buNone/>
            </a:pPr>
            <a:r>
              <a:rPr lang="en-US" sz="2400"/>
              <a:t># Restore $s0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Restore return address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Pop the stack frame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Return to caller</a:t>
            </a:r>
          </a:p>
        </p:txBody>
      </p:sp>
      <p:sp>
        <p:nvSpPr>
          <p:cNvPr id="2063364" name="Rectangle 4"/>
          <p:cNvSpPr>
            <a:spLocks noChangeArrowheads="1"/>
          </p:cNvSpPr>
          <p:nvPr/>
        </p:nvSpPr>
        <p:spPr bwMode="auto">
          <a:xfrm>
            <a:off x="685800" y="1143000"/>
            <a:ext cx="7848600" cy="3924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800" b="1" dirty="0">
                <a:solidFill>
                  <a:schemeClr val="tx1"/>
                </a:solidFill>
                <a:latin typeface="Corbel"/>
                <a:cs typeface="Corbel"/>
              </a:rPr>
              <a:t>Now write the Epilogue:</a:t>
            </a:r>
          </a:p>
        </p:txBody>
      </p:sp>
      <p:sp>
        <p:nvSpPr>
          <p:cNvPr id="2063365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4/8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410" name="Rectangle 2"/>
          <p:cNvSpPr>
            <a:spLocks noChangeArrowheads="1"/>
          </p:cNvSpPr>
          <p:nvPr/>
        </p:nvSpPr>
        <p:spPr bwMode="auto">
          <a:xfrm>
            <a:off x="1143000" y="3581400"/>
            <a:ext cx="5715000" cy="2376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	$v0,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beq	$a0, $zero, fin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$t0, $zero, 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beq 	$a0, $t0, fin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Continued on next slide.  .  .  </a:t>
            </a:r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562600" y="3581400"/>
            <a:ext cx="24384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$v0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$t0 =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</a:t>
            </a:r>
          </a:p>
          <a:p>
            <a:pPr>
              <a:buFont typeface="Times" pitchFamily="-112" charset="0"/>
              <a:buNone/>
            </a:pPr>
            <a:endParaRPr lang="en-US" sz="2400"/>
          </a:p>
        </p:txBody>
      </p:sp>
      <p:sp>
        <p:nvSpPr>
          <p:cNvPr id="2065412" name="Rectangle 4"/>
          <p:cNvSpPr>
            <a:spLocks noChangeArrowheads="1"/>
          </p:cNvSpPr>
          <p:nvPr/>
        </p:nvSpPr>
        <p:spPr bwMode="auto">
          <a:xfrm>
            <a:off x="685800" y="1143000"/>
            <a:ext cx="8077200" cy="22937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Finally, write the body.  The C code is below.  Start by translating the lines indicated in the comments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{				     </a:t>
            </a:r>
            <a:b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0)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if(n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== 1) { return 1; } </a:t>
            </a:r>
            <a:r>
              <a:rPr lang="en-US" sz="2400" b="1" dirty="0">
                <a:solidFill>
                  <a:schemeClr val="bg2"/>
                </a:solidFill>
                <a:latin typeface="Courier" pitchFamily="-112" charset="0"/>
              </a:rPr>
              <a:t>/*Translate Me!*/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return 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5413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620000" cy="458788"/>
          </a:xfrm>
        </p:spPr>
        <p:txBody>
          <a:bodyPr wrap="square"/>
          <a:lstStyle/>
          <a:p>
            <a:r>
              <a:rPr lang="en-US" dirty="0"/>
              <a:t>Example: Fibonacci Numbers 5/8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411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458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3338513"/>
            <a:ext cx="3505200" cy="2376487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$a0 = n - 1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Need $a0 after jal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fib(n - 1)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restore $a0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 $a0 = n - 2</a:t>
            </a:r>
          </a:p>
        </p:txBody>
      </p:sp>
      <p:sp>
        <p:nvSpPr>
          <p:cNvPr id="2067459" name="Rectangle 3"/>
          <p:cNvSpPr>
            <a:spLocks noChangeArrowheads="1"/>
          </p:cNvSpPr>
          <p:nvPr/>
        </p:nvSpPr>
        <p:spPr bwMode="auto">
          <a:xfrm>
            <a:off x="914400" y="3338513"/>
            <a:ext cx="5715000" cy="237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$a0, $a0, -1</a:t>
            </a:r>
            <a:endParaRPr lang="en-US" sz="2400" b="1" u="sng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sw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jal fib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lw $a0, 0($sp)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latin typeface="Courier New" pitchFamily="-112" charset="0"/>
              </a:rPr>
              <a:t>addi $a0, $a0, -1</a:t>
            </a:r>
            <a:endParaRPr lang="en-US" sz="2400" b="1" u="sng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67460" name="Rectangle 4"/>
          <p:cNvSpPr>
            <a:spLocks noChangeArrowheads="1"/>
          </p:cNvSpPr>
          <p:nvPr/>
        </p:nvSpPr>
        <p:spPr bwMode="auto">
          <a:xfrm>
            <a:off x="685800" y="1232042"/>
            <a:ext cx="79248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Almost there, but be careful, this part is tricky!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) 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7461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924800" cy="474663"/>
          </a:xfrm>
        </p:spPr>
        <p:txBody>
          <a:bodyPr/>
          <a:lstStyle/>
          <a:p>
            <a:r>
              <a:rPr lang="en-US" dirty="0"/>
              <a:t>Example: Fibonacci Numbers 6/8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458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506" name="Rectangle 2"/>
          <p:cNvSpPr>
            <a:spLocks noChangeArrowheads="1"/>
          </p:cNvSpPr>
          <p:nvPr/>
        </p:nvSpPr>
        <p:spPr bwMode="auto">
          <a:xfrm>
            <a:off x="762000" y="3276600"/>
            <a:ext cx="6172200" cy="28892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 New" pitchFamily="-112" charset="0"/>
              </a:rPr>
              <a:t>add $s0, $v0, $zero</a:t>
            </a:r>
            <a:endParaRPr lang="en-US" sz="2400" b="1" u="sng" dirty="0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latin typeface="Courier New" pitchFamily="-112" charset="0"/>
              </a:rPr>
              <a:t>jal</a:t>
            </a:r>
            <a:r>
              <a:rPr lang="en-US" sz="2400" b="1" dirty="0">
                <a:latin typeface="Courier New" pitchFamily="-112" charset="0"/>
              </a:rPr>
              <a:t> fib</a:t>
            </a:r>
            <a:endParaRPr lang="en-US" sz="2400" b="1" dirty="0">
              <a:solidFill>
                <a:schemeClr val="tx1"/>
              </a:solidFill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latin typeface="Courier New" pitchFamily="-112" charset="0"/>
              </a:rPr>
              <a:t>add $v0, $v0, $s0</a:t>
            </a:r>
            <a:endParaRPr lang="en-US" sz="2400" b="1" u="sng" dirty="0">
              <a:latin typeface="Courier New" pitchFamily="-112" charset="0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>
                <a:solidFill>
                  <a:schemeClr val="tx1"/>
                </a:solidFill>
                <a:latin typeface="Courier New" pitchFamily="-112" charset="0"/>
              </a:rPr>
              <a:t>To the epilogue and beyond.  .  .</a:t>
            </a:r>
            <a:endParaRPr lang="en-US" sz="2400" b="1" u="sng" dirty="0">
              <a:solidFill>
                <a:schemeClr val="tx1"/>
              </a:solidFill>
              <a:latin typeface="Courier New" pitchFamily="-112" charset="0"/>
            </a:endParaRPr>
          </a:p>
        </p:txBody>
      </p:sp>
      <p:sp>
        <p:nvSpPr>
          <p:cNvPr id="20695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3276600"/>
            <a:ext cx="4038600" cy="23764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/>
              <a:t># Place fib(n – 1)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somewhere it won’t get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clobbered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fib(n - 2) </a:t>
            </a:r>
          </a:p>
          <a:p>
            <a:pPr>
              <a:buFont typeface="Times" pitchFamily="-112" charset="0"/>
              <a:buNone/>
            </a:pPr>
            <a:r>
              <a:rPr lang="en-US" sz="2400"/>
              <a:t># $v0 = fib(n-1) + fib(n-2)</a:t>
            </a:r>
          </a:p>
        </p:txBody>
      </p:sp>
      <p:sp>
        <p:nvSpPr>
          <p:cNvPr id="2069508" name="Rectangle 4"/>
          <p:cNvSpPr>
            <a:spLocks noChangeArrowheads="1"/>
          </p:cNvSpPr>
          <p:nvPr/>
        </p:nvSpPr>
        <p:spPr bwMode="auto">
          <a:xfrm>
            <a:off x="685800" y="1232042"/>
            <a:ext cx="8077200" cy="1739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Remember that $v0 is caller saved!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fib(int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)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{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. 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.  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.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  return 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(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- 1) + </a:t>
            </a:r>
            <a:r>
              <a:rPr lang="en-US" sz="2400" b="1" dirty="0" err="1">
                <a:solidFill>
                  <a:schemeClr val="accent2"/>
                </a:solidFill>
                <a:latin typeface="Courier" pitchFamily="-112" charset="0"/>
              </a:rPr>
              <a:t>fib(n</a:t>
            </a:r>
            <a:r>
              <a:rPr lang="en-US" sz="2400" b="1" dirty="0">
                <a:solidFill>
                  <a:schemeClr val="accent2"/>
                </a:solidFill>
                <a:latin typeface="Courier" pitchFamily="-112" charset="0"/>
              </a:rPr>
              <a:t> - 2))</a:t>
            </a: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;</a:t>
            </a:r>
            <a:b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" pitchFamily="-112" charset="0"/>
              </a:rPr>
              <a:t>}</a:t>
            </a:r>
            <a:endParaRPr lang="en-US" sz="2400" b="1" dirty="0">
              <a:solidFill>
                <a:schemeClr val="accent2"/>
              </a:solidFill>
              <a:latin typeface="Courier" pitchFamily="-112" charset="0"/>
            </a:endParaRPr>
          </a:p>
        </p:txBody>
      </p:sp>
      <p:sp>
        <p:nvSpPr>
          <p:cNvPr id="206950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543800" cy="474663"/>
          </a:xfrm>
        </p:spPr>
        <p:txBody>
          <a:bodyPr/>
          <a:lstStyle/>
          <a:p>
            <a:r>
              <a:rPr lang="en-US" dirty="0"/>
              <a:t>Example: Fibonacci Numbers 7/8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950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48300"/>
          </a:xfrm>
        </p:spPr>
        <p:txBody>
          <a:bodyPr/>
          <a:lstStyle/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</a:t>
            </a:r>
            <a:r>
              <a:rPr lang="en-US" b="1" dirty="0" err="1">
                <a:latin typeface="Courier New" pitchFamily="-112" charset="0"/>
              </a:rPr>
              <a:t>ra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The 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call itself will change this register. </a:t>
            </a:r>
            <a:r>
              <a:rPr lang="en-US" u="sng" dirty="0"/>
              <a:t>Caller</a:t>
            </a:r>
            <a:r>
              <a:rPr lang="en-US" dirty="0"/>
              <a:t> needs to save on stack if nested call.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$v0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$v1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will contain the new returned values. 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$a0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$a3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These are volatile argument registers. </a:t>
            </a:r>
            <a:r>
              <a:rPr lang="en-US" u="sng" dirty="0"/>
              <a:t>Caller</a:t>
            </a:r>
            <a:r>
              <a:rPr lang="en-US" dirty="0"/>
              <a:t> needs to save if they are needed after the call.</a:t>
            </a:r>
          </a:p>
          <a:p>
            <a:pPr>
              <a:lnSpc>
                <a:spcPct val="65000"/>
              </a:lnSpc>
              <a:spcAft>
                <a:spcPts val="2400"/>
              </a:spcAft>
            </a:pPr>
            <a:r>
              <a:rPr lang="en-US" b="1" dirty="0">
                <a:latin typeface="Courier New" pitchFamily="-112" charset="0"/>
              </a:rPr>
              <a:t>$t0</a:t>
            </a:r>
            <a:r>
              <a:rPr lang="en-US" b="1" dirty="0"/>
              <a:t>-</a:t>
            </a:r>
            <a:r>
              <a:rPr lang="en-US" b="1" dirty="0">
                <a:latin typeface="Courier New" pitchFamily="-112" charset="0"/>
              </a:rPr>
              <a:t>$t9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Can change</a:t>
            </a:r>
            <a:r>
              <a:rPr lang="en-US" dirty="0"/>
              <a:t>.  That’s why they’re called temporary: any procedure may change them at any time. </a:t>
            </a:r>
            <a:r>
              <a:rPr lang="en-US" u="sng" dirty="0"/>
              <a:t>Caller</a:t>
            </a:r>
            <a:r>
              <a:rPr lang="en-US" dirty="0"/>
              <a:t> needs to save if they’ll need them afterwards.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</a:t>
            </a:r>
            <a:r>
              <a:rPr lang="en-US" dirty="0" smtClean="0"/>
              <a:t>(3/</a:t>
            </a:r>
            <a:r>
              <a:rPr lang="en-US" dirty="0" smtClean="0"/>
              <a:t>4) – </a:t>
            </a:r>
            <a:r>
              <a:rPr lang="en-US" dirty="0" smtClean="0">
                <a:solidFill>
                  <a:schemeClr val="accent2"/>
                </a:solidFill>
              </a:rPr>
              <a:t>volatile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554" name="Rectangle 2"/>
          <p:cNvSpPr>
            <a:spLocks noChangeArrowheads="1"/>
          </p:cNvSpPr>
          <p:nvPr/>
        </p:nvSpPr>
        <p:spPr bwMode="auto">
          <a:xfrm>
            <a:off x="609600" y="1143000"/>
            <a:ext cx="8077200" cy="3436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Tx/>
              <a:buChar char="°"/>
            </a:pPr>
            <a:r>
              <a:rPr lang="en-US" sz="2400" b="1" dirty="0">
                <a:solidFill>
                  <a:schemeClr val="tx1"/>
                </a:solidFill>
                <a:latin typeface="Corbel"/>
                <a:cs typeface="Corbel"/>
              </a:rPr>
              <a:t>Here’s the complete code for reference:</a:t>
            </a:r>
            <a:endParaRPr lang="en-US" sz="2000" b="1" dirty="0">
              <a:solidFill>
                <a:schemeClr val="tx1"/>
              </a:solidFill>
              <a:latin typeface="Corbel"/>
              <a:cs typeface="Corbel"/>
            </a:endParaRPr>
          </a:p>
        </p:txBody>
      </p:sp>
      <p:sp>
        <p:nvSpPr>
          <p:cNvPr id="20715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Example: Fibonacci Numbers 8/8</a:t>
            </a:r>
          </a:p>
        </p:txBody>
      </p:sp>
      <p:sp>
        <p:nvSpPr>
          <p:cNvPr id="2071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81200"/>
            <a:ext cx="4572000" cy="412273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fib:	addi $sp, $sp, -12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sw $ra, 8($sp)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sw $s0, 4($sp)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addi $v0, $zero, 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beq $a0, $zero, fin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addi $t0, $zero, 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beq $a0, $t0, fin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addi $a0, $a0, -1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sw $a0, 0($sp)</a:t>
            </a:r>
          </a:p>
          <a:p>
            <a:pPr>
              <a:buFont typeface="Times" pitchFamily="-112" charset="0"/>
              <a:buNone/>
            </a:pPr>
            <a:r>
              <a:rPr lang="en-US" sz="2000" b="1">
                <a:latin typeface="Courier New" pitchFamily="-112" charset="0"/>
              </a:rPr>
              <a:t>		jal fib</a:t>
            </a:r>
          </a:p>
        </p:txBody>
      </p:sp>
      <p:sp>
        <p:nvSpPr>
          <p:cNvPr id="2071557" name="Rectangle 5"/>
          <p:cNvSpPr>
            <a:spLocks noChangeArrowheads="1"/>
          </p:cNvSpPr>
          <p:nvPr/>
        </p:nvSpPr>
        <p:spPr bwMode="auto">
          <a:xfrm>
            <a:off x="4419600" y="1905000"/>
            <a:ext cx="4495800" cy="404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lw $a0, 0($sp)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addi $a0, $a0, -1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 $s0, $v0, $zero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jal fib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 $v0, $v0, $s0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fin:	lw $s0, 4($sp)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lw $ra, 8($sp)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addi $sp, $sp, 12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200" b="1">
                <a:solidFill>
                  <a:schemeClr val="tx1"/>
                </a:solidFill>
                <a:latin typeface="Courier New" pitchFamily="-112" charset="0"/>
              </a:rPr>
              <a:t>		jr $ra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(1/5)</a:t>
            </a:r>
          </a:p>
        </p:txBody>
      </p:sp>
      <p:sp>
        <p:nvSpPr>
          <p:cNvPr id="207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3688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main() {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i,j,k,m</a:t>
            </a:r>
            <a:r>
              <a:rPr lang="en-US" sz="2400" b="1" dirty="0">
                <a:latin typeface="Courier New" pitchFamily="-112" charset="0"/>
              </a:rPr>
              <a:t>; </a:t>
            </a:r>
            <a: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  <a:t>/* i-m:$s0-$s3 */</a:t>
            </a:r>
            <a:b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...</a:t>
            </a:r>
            <a: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i</a:t>
            </a:r>
            <a:r>
              <a:rPr lang="en-US" sz="2400" b="1" dirty="0">
                <a:latin typeface="Courier New" pitchFamily="-112" charset="0"/>
              </a:rPr>
              <a:t> = </a:t>
            </a:r>
            <a:r>
              <a:rPr lang="en-US" sz="2400" b="1" dirty="0" err="1">
                <a:latin typeface="Courier New" pitchFamily="-112" charset="0"/>
              </a:rPr>
              <a:t>mult(j,k</a:t>
            </a:r>
            <a:r>
              <a:rPr lang="en-US" sz="2400" b="1" dirty="0">
                <a:latin typeface="Courier New" pitchFamily="-112" charset="0"/>
              </a:rPr>
              <a:t>); ... 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m</a:t>
            </a:r>
            <a:r>
              <a:rPr lang="en-US" sz="2400" b="1" dirty="0">
                <a:latin typeface="Courier New" pitchFamily="-112" charset="0"/>
              </a:rPr>
              <a:t> = </a:t>
            </a:r>
            <a:r>
              <a:rPr lang="en-US" sz="2400" b="1" dirty="0" err="1">
                <a:latin typeface="Courier New" pitchFamily="-112" charset="0"/>
              </a:rPr>
              <a:t>mult(i,i</a:t>
            </a:r>
            <a:r>
              <a:rPr lang="en-US" sz="2400" b="1" dirty="0">
                <a:latin typeface="Courier New" pitchFamily="-112" charset="0"/>
              </a:rPr>
              <a:t>); ...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}</a:t>
            </a:r>
          </a:p>
          <a:p>
            <a:pPr>
              <a:buFont typeface="Times" pitchFamily="-112" charset="0"/>
              <a:buNone/>
            </a:pP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mult</a:t>
            </a:r>
            <a:r>
              <a:rPr lang="en-US" sz="2400" b="1" dirty="0">
                <a:latin typeface="Courier New" pitchFamily="-112" charset="0"/>
              </a:rPr>
              <a:t> (</a:t>
            </a: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mcand</a:t>
            </a:r>
            <a:r>
              <a:rPr lang="en-US" sz="2400" b="1" dirty="0">
                <a:latin typeface="Courier New" pitchFamily="-112" charset="0"/>
              </a:rPr>
              <a:t>, </a:t>
            </a: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mlier</a:t>
            </a:r>
            <a:r>
              <a:rPr lang="en-US" sz="2400" b="1" dirty="0">
                <a:latin typeface="Courier New" pitchFamily="-112" charset="0"/>
              </a:rPr>
              <a:t>){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int</a:t>
            </a:r>
            <a:r>
              <a:rPr lang="en-US" sz="2400" b="1" dirty="0">
                <a:latin typeface="Courier New" pitchFamily="-112" charset="0"/>
              </a:rPr>
              <a:t> product;</a:t>
            </a:r>
          </a:p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 product = 0;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while (</a:t>
            </a:r>
            <a:r>
              <a:rPr lang="en-US" sz="2400" b="1" dirty="0" err="1">
                <a:latin typeface="Courier New" pitchFamily="-112" charset="0"/>
              </a:rPr>
              <a:t>mlier</a:t>
            </a:r>
            <a:r>
              <a:rPr lang="en-US" sz="2400" b="1" dirty="0">
                <a:latin typeface="Courier New" pitchFamily="-112" charset="0"/>
              </a:rPr>
              <a:t> &gt; 0)  {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 product += </a:t>
            </a:r>
            <a:r>
              <a:rPr lang="en-US" sz="2400" b="1" dirty="0" err="1">
                <a:latin typeface="Courier New" pitchFamily="-112" charset="0"/>
              </a:rPr>
              <a:t>mcand</a:t>
            </a:r>
            <a:r>
              <a:rPr lang="en-US" sz="2400" b="1" dirty="0">
                <a:latin typeface="Courier New" pitchFamily="-112" charset="0"/>
              </a:rPr>
              <a:t>;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mlier</a:t>
            </a:r>
            <a:r>
              <a:rPr lang="en-US" sz="2400" b="1" dirty="0">
                <a:latin typeface="Courier New" pitchFamily="-112" charset="0"/>
              </a:rPr>
              <a:t> -= 1; }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return product;</a:t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Bonus Example: Compile This (2/5)</a:t>
            </a:r>
          </a:p>
        </p:txBody>
      </p:sp>
      <p:sp>
        <p:nvSpPr>
          <p:cNvPr id="207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8511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400" b="1" dirty="0">
                <a:latin typeface="Courier New" pitchFamily="-112" charset="0"/>
              </a:rPr>
              <a:t>__start:</a:t>
            </a:r>
            <a:endParaRPr lang="en-US" sz="2400" b="1" dirty="0" smtClean="0">
              <a:latin typeface="Courier New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400" b="1" dirty="0" smtClean="0">
                <a:latin typeface="Courier New" pitchFamily="-112" charset="0"/>
              </a:rPr>
              <a:t>	.</a:t>
            </a:r>
            <a:r>
              <a:rPr lang="en-US" sz="2400" b="1" dirty="0">
                <a:latin typeface="Courier New" pitchFamily="-112" charset="0"/>
              </a:rPr>
              <a:t>.. </a:t>
            </a:r>
            <a:endParaRPr lang="en-US" sz="2400" b="1" dirty="0" smtClean="0">
              <a:latin typeface="Courier New" pitchFamily="-112" charset="0"/>
            </a:endParaRPr>
          </a:p>
          <a:p>
            <a:pPr>
              <a:buFont typeface="Times" pitchFamily="-112" charset="0"/>
              <a:buNone/>
            </a:pPr>
            <a:r>
              <a:rPr lang="en-US" sz="2400" b="1" dirty="0" smtClean="0">
                <a:latin typeface="Courier New" pitchFamily="-112" charset="0"/>
              </a:rPr>
              <a:t>	add </a:t>
            </a:r>
            <a:r>
              <a:rPr lang="en-US" sz="2400" b="1" dirty="0">
                <a:latin typeface="Courier New" pitchFamily="-112" charset="0"/>
              </a:rPr>
              <a:t>$a0,$s1,$0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arg0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j</a:t>
            </a:r>
            <a: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add $a1,$s2,$0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arg1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k</a:t>
            </a:r>
            <a:r>
              <a:rPr lang="en-US" sz="2400" b="1" i="1" dirty="0">
                <a:latin typeface="Courier New" pitchFamily="-112" charset="0"/>
              </a:rPr>
              <a:t> </a:t>
            </a:r>
            <a:r>
              <a:rPr lang="en-US" sz="2400" b="1" dirty="0">
                <a:latin typeface="Courier New" pitchFamily="-112" charset="0"/>
              </a:rPr>
              <a:t/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 err="1">
                <a:latin typeface="Courier New" pitchFamily="-112" charset="0"/>
              </a:rPr>
              <a:t>jal</a:t>
            </a:r>
            <a:r>
              <a:rPr lang="en-US" sz="2400" b="1" dirty="0">
                <a:latin typeface="Courier New" pitchFamily="-112" charset="0"/>
              </a:rPr>
              <a:t> </a:t>
            </a:r>
            <a:r>
              <a:rPr lang="en-US" sz="2400" b="1" dirty="0" err="1">
                <a:latin typeface="Courier New" pitchFamily="-112" charset="0"/>
              </a:rPr>
              <a:t>mult</a:t>
            </a:r>
            <a:r>
              <a:rPr lang="en-US" sz="2400" b="1" dirty="0">
                <a:latin typeface="Courier New" pitchFamily="-112" charset="0"/>
              </a:rPr>
              <a:t>	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call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mult</a:t>
            </a:r>
            <a:r>
              <a:rPr lang="en-US" sz="2400" b="1" dirty="0">
                <a:latin typeface="Courier New" pitchFamily="-112" charset="0"/>
              </a:rPr>
              <a:t/>
            </a:r>
            <a:br>
              <a:rPr lang="en-US" sz="2400" b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add $s0,$v0,$0		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i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112" charset="0"/>
              </a:rPr>
              <a:t>mult</a:t>
            </a:r>
            <a:r>
              <a:rPr lang="en-US" sz="2400" b="1" i="1" dirty="0">
                <a:solidFill>
                  <a:schemeClr val="bg2"/>
                </a:solidFill>
                <a:latin typeface="Courier New" pitchFamily="-112" charset="0"/>
              </a:rPr>
              <a:t>()</a:t>
            </a:r>
            <a:r>
              <a:rPr lang="en-US" sz="2400" b="1" i="1" dirty="0">
                <a:latin typeface="Courier New" pitchFamily="-112" charset="0"/>
              </a:rPr>
              <a:t/>
            </a:r>
            <a:br>
              <a:rPr lang="en-US" sz="2400" b="1" i="1" dirty="0">
                <a:latin typeface="Courier New" pitchFamily="-112" charset="0"/>
              </a:rPr>
            </a:br>
            <a:r>
              <a:rPr lang="en-US" sz="2400" b="1" dirty="0">
                <a:latin typeface="Courier New" pitchFamily="-112" charset="0"/>
              </a:rPr>
              <a:t>...</a:t>
            </a:r>
          </a:p>
        </p:txBody>
      </p:sp>
      <p:sp>
        <p:nvSpPr>
          <p:cNvPr id="2075652" name="Rectangle 4"/>
          <p:cNvSpPr>
            <a:spLocks noChangeArrowheads="1"/>
          </p:cNvSpPr>
          <p:nvPr/>
        </p:nvSpPr>
        <p:spPr bwMode="auto">
          <a:xfrm>
            <a:off x="609600" y="3832225"/>
            <a:ext cx="7848600" cy="1654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 add $a0,$s0,$0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arg0 = i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add $a1,$s0,$0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arg1 = i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jal mult	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call mult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add $s3,$v0,$0	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m = mult()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...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5653" name="Rectangle 5"/>
          <p:cNvSpPr>
            <a:spLocks noChangeArrowheads="1"/>
          </p:cNvSpPr>
          <p:nvPr/>
        </p:nvSpPr>
        <p:spPr bwMode="auto">
          <a:xfrm>
            <a:off x="228600" y="5572125"/>
            <a:ext cx="7848600" cy="37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	</a:t>
            </a: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  j __exit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2075654" name="Rectangle 6"/>
          <p:cNvSpPr>
            <a:spLocks noChangeArrowheads="1"/>
          </p:cNvSpPr>
          <p:nvPr/>
        </p:nvSpPr>
        <p:spPr bwMode="auto">
          <a:xfrm>
            <a:off x="2895600" y="5257800"/>
            <a:ext cx="5672138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main() {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int i,j,k,m;</a:t>
            </a:r>
            <a:r>
              <a:rPr lang="en-US" sz="2400" b="1">
                <a:solidFill>
                  <a:schemeClr val="tx1"/>
                </a:solidFill>
                <a:latin typeface="Courier New" pitchFamily="-112" charset="0"/>
              </a:rPr>
              <a:t> </a:t>
            </a:r>
            <a:r>
              <a:rPr lang="en-US" sz="2400" b="1">
                <a:solidFill>
                  <a:schemeClr val="bg2"/>
                </a:solidFill>
                <a:latin typeface="Courier New" pitchFamily="-112" charset="0"/>
              </a:rPr>
              <a:t>/* i-m:$s0-$s3 */</a:t>
            </a:r>
            <a:br>
              <a:rPr lang="en-US" sz="2400" b="1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...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i = mult(j,k); ... </a:t>
            </a:r>
            <a:br>
              <a:rPr lang="en-US" sz="24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400" b="1">
                <a:solidFill>
                  <a:schemeClr val="accent2"/>
                </a:solidFill>
                <a:latin typeface="Courier New" pitchFamily="-112" charset="0"/>
              </a:rPr>
              <a:t>m = mult(i,i); ... }</a:t>
            </a:r>
            <a:endParaRPr lang="en-US" sz="2400" b="1">
              <a:solidFill>
                <a:schemeClr val="tx1"/>
              </a:solidFill>
              <a:latin typeface="Courier New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001000" cy="474662"/>
          </a:xfrm>
        </p:spPr>
        <p:txBody>
          <a:bodyPr/>
          <a:lstStyle/>
          <a:p>
            <a:r>
              <a:rPr lang="en-US" dirty="0"/>
              <a:t>Bonus Example: Compile This (3/5)</a:t>
            </a:r>
          </a:p>
        </p:txBody>
      </p:sp>
      <p:sp>
        <p:nvSpPr>
          <p:cNvPr id="207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940050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b="1" dirty="0">
                <a:latin typeface="Courier New" pitchFamily="-112" charset="0"/>
              </a:rPr>
              <a:t>main</a:t>
            </a:r>
            <a:r>
              <a:rPr lang="en-US" b="1" dirty="0"/>
              <a:t> </a:t>
            </a:r>
            <a:r>
              <a:rPr lang="en-US" dirty="0"/>
              <a:t>function ends with a jump to </a:t>
            </a:r>
            <a:r>
              <a:rPr lang="en-US" b="1" dirty="0">
                <a:latin typeface="Courier New" pitchFamily="-112" charset="0"/>
              </a:rPr>
              <a:t>__exit</a:t>
            </a:r>
            <a:r>
              <a:rPr lang="en-US" dirty="0"/>
              <a:t>, </a:t>
            </a:r>
            <a:r>
              <a:rPr lang="en-US" dirty="0" smtClean="0"/>
              <a:t>not </a:t>
            </a:r>
            <a:r>
              <a:rPr lang="en-US" b="1" dirty="0" err="1" smtClean="0">
                <a:latin typeface="Courier New" pitchFamily="-112" charset="0"/>
              </a:rPr>
              <a:t>jr</a:t>
            </a:r>
            <a:r>
              <a:rPr lang="en-US" b="1" dirty="0" smtClean="0">
                <a:latin typeface="Courier New" pitchFamily="-112" charset="0"/>
              </a:rPr>
              <a:t> </a:t>
            </a:r>
            <a:r>
              <a:rPr lang="en-US" b="1" dirty="0">
                <a:latin typeface="Courier New" pitchFamily="-112" charset="0"/>
              </a:rPr>
              <a:t>$</a:t>
            </a:r>
            <a:r>
              <a:rPr lang="en-US" b="1" dirty="0" err="1">
                <a:latin typeface="Courier New" pitchFamily="-112" charset="0"/>
              </a:rPr>
              <a:t>ra</a:t>
            </a:r>
            <a:r>
              <a:rPr lang="en-US" dirty="0"/>
              <a:t>, so there’s no need to save </a:t>
            </a:r>
            <a:r>
              <a:rPr lang="en-US" b="1" dirty="0">
                <a:latin typeface="Courier New"/>
                <a:cs typeface="Courier New"/>
              </a:rPr>
              <a:t>$</a:t>
            </a:r>
            <a:r>
              <a:rPr lang="en-US" b="1" dirty="0" err="1">
                <a:latin typeface="Courier New"/>
                <a:cs typeface="Courier New"/>
              </a:rPr>
              <a:t>ra</a:t>
            </a:r>
            <a:r>
              <a:rPr lang="en-US" dirty="0"/>
              <a:t> onto stack</a:t>
            </a:r>
          </a:p>
          <a:p>
            <a:pPr lvl="1"/>
            <a:r>
              <a:rPr lang="en-US" dirty="0"/>
              <a:t>all variables used in </a:t>
            </a:r>
            <a:r>
              <a:rPr lang="en-US" b="1" dirty="0">
                <a:latin typeface="Courier New" pitchFamily="-112" charset="0"/>
              </a:rPr>
              <a:t>main</a:t>
            </a:r>
            <a:r>
              <a:rPr lang="en-US" dirty="0"/>
              <a:t> function are saved registers, so there’s no need to save these onto stack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848600" cy="474662"/>
          </a:xfrm>
        </p:spPr>
        <p:txBody>
          <a:bodyPr/>
          <a:lstStyle/>
          <a:p>
            <a:r>
              <a:rPr lang="en-US" dirty="0"/>
              <a:t>Bonus Example: Compile This (4/5)</a:t>
            </a:r>
          </a:p>
        </p:txBody>
      </p:sp>
      <p:sp>
        <p:nvSpPr>
          <p:cNvPr id="207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22216"/>
            <a:ext cx="8458200" cy="781050"/>
          </a:xfrm>
        </p:spPr>
        <p:txBody>
          <a:bodyPr/>
          <a:lstStyle/>
          <a:p>
            <a:pPr>
              <a:buFont typeface="Times" pitchFamily="-112" charset="0"/>
              <a:buNone/>
            </a:pPr>
            <a:r>
              <a:rPr lang="en-US" sz="2800" b="1">
                <a:solidFill>
                  <a:schemeClr val="accent2"/>
                </a:solidFill>
                <a:latin typeface="Courier New" pitchFamily="-112" charset="0"/>
              </a:rPr>
              <a:t>mult:</a:t>
            </a:r>
            <a:r>
              <a:rPr lang="en-US" sz="2800" b="1">
                <a:latin typeface="Courier New" pitchFamily="-112" charset="0"/>
              </a:rPr>
              <a:t>									add  $t0,$0,$0   	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prod=0</a:t>
            </a:r>
            <a:endParaRPr lang="en-US" sz="2800" b="1"/>
          </a:p>
        </p:txBody>
      </p:sp>
      <p:sp>
        <p:nvSpPr>
          <p:cNvPr id="2079748" name="Rectangle 4"/>
          <p:cNvSpPr>
            <a:spLocks noChangeArrowheads="1"/>
          </p:cNvSpPr>
          <p:nvPr/>
        </p:nvSpPr>
        <p:spPr bwMode="auto">
          <a:xfrm>
            <a:off x="457200" y="1877958"/>
            <a:ext cx="8458200" cy="20082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 dirty="0">
                <a:solidFill>
                  <a:schemeClr val="accent2"/>
                </a:solidFill>
                <a:latin typeface="Courier New" pitchFamily="-112" charset="0"/>
              </a:rPr>
              <a:t>Loop: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slt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$t1,$0,$a1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&gt; 0?</a:t>
            </a:r>
            <a: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i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beq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$t1,$0,Fin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no=&gt;Fin</a:t>
            </a:r>
            <a: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bg2"/>
                </a:solidFill>
                <a:latin typeface="Courier New" pitchFamily="-112" charset="0"/>
              </a:rPr>
              <a:t>   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add  $t0,$t0,$a0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prod+=mc</a:t>
            </a:r>
            <a:b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</a:b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addi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$a1,$a1,-1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mlr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-=1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-112" charset="0"/>
              </a:rPr>
              <a:t>j</a:t>
            </a:r>
            <a:r>
              <a:rPr lang="en-US" sz="2800" b="1" dirty="0">
                <a:solidFill>
                  <a:schemeClr val="tx1"/>
                </a:solidFill>
                <a:latin typeface="Courier New" pitchFamily="-112" charset="0"/>
              </a:rPr>
              <a:t>    Loop       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112" charset="0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 New" pitchFamily="-112" charset="0"/>
              </a:rPr>
              <a:t> Loop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079749" name="Rectangle 5"/>
          <p:cNvSpPr>
            <a:spLocks noChangeArrowheads="1"/>
          </p:cNvSpPr>
          <p:nvPr/>
        </p:nvSpPr>
        <p:spPr bwMode="auto">
          <a:xfrm>
            <a:off x="304800" y="3841616"/>
            <a:ext cx="8458200" cy="10387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112" charset="0"/>
              <a:buNone/>
            </a:pPr>
            <a:r>
              <a:rPr lang="en-US" sz="2800" b="1">
                <a:solidFill>
                  <a:schemeClr val="accent2"/>
                </a:solidFill>
                <a:latin typeface="Courier New" pitchFamily="-112" charset="0"/>
              </a:rPr>
              <a:t>Fin: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   add  $v0,$t0,$0    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$v0=prod</a:t>
            </a: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/>
            </a:r>
            <a:b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</a:br>
            <a:r>
              <a:rPr lang="en-US" sz="2800" b="1" i="1">
                <a:solidFill>
                  <a:schemeClr val="tx1"/>
                </a:solidFill>
                <a:latin typeface="Courier New" pitchFamily="-112" charset="0"/>
              </a:rPr>
              <a:t>   </a:t>
            </a:r>
            <a:r>
              <a:rPr lang="en-US" sz="2800" b="1">
                <a:solidFill>
                  <a:schemeClr val="tx1"/>
                </a:solidFill>
                <a:latin typeface="Courier New" pitchFamily="-112" charset="0"/>
              </a:rPr>
              <a:t>jr   $ra           </a:t>
            </a:r>
            <a:r>
              <a:rPr lang="en-US" sz="2800" b="1" i="1">
                <a:solidFill>
                  <a:schemeClr val="bg2"/>
                </a:solidFill>
                <a:latin typeface="Courier New" pitchFamily="-112" charset="0"/>
              </a:rPr>
              <a:t># return</a:t>
            </a: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079750" name="Rectangle 6"/>
          <p:cNvSpPr>
            <a:spLocks noChangeArrowheads="1"/>
          </p:cNvSpPr>
          <p:nvPr/>
        </p:nvSpPr>
        <p:spPr bwMode="auto">
          <a:xfrm>
            <a:off x="2667000" y="4984616"/>
            <a:ext cx="5109893" cy="1720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75000"/>
              </a:lnSpc>
              <a:spcBef>
                <a:spcPct val="65000"/>
              </a:spcBef>
              <a:buSzPct val="100000"/>
            </a:pP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int mult (int mcand, int mlier){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int product = 0;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while (mlier &gt; 0)  {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 product += mcand;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 mlier -= 1; }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return product;</a:t>
            </a:r>
            <a:br>
              <a:rPr lang="en-US" sz="2000" b="1">
                <a:solidFill>
                  <a:schemeClr val="accent2"/>
                </a:solidFill>
                <a:latin typeface="Courier New" pitchFamily="-112" charset="0"/>
              </a:rPr>
            </a:br>
            <a:r>
              <a:rPr lang="en-US" sz="2000" b="1">
                <a:solidFill>
                  <a:schemeClr val="accent2"/>
                </a:solidFill>
                <a:latin typeface="Courier New" pitchFamily="-112" charset="0"/>
              </a:rPr>
              <a:t>}</a:t>
            </a:r>
            <a:endParaRPr lang="en-US" sz="2000" b="1">
              <a:solidFill>
                <a:schemeClr val="tx1"/>
              </a:solidFill>
              <a:latin typeface="Courier New" pitchFamily="-11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534400" cy="627062"/>
          </a:xfrm>
        </p:spPr>
        <p:txBody>
          <a:bodyPr/>
          <a:lstStyle/>
          <a:p>
            <a:r>
              <a:rPr lang="en-US" dirty="0"/>
              <a:t>Bonus Example: Compile This (5/5)</a:t>
            </a:r>
          </a:p>
        </p:txBody>
      </p:sp>
      <p:sp>
        <p:nvSpPr>
          <p:cNvPr id="208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64175"/>
          </a:xfrm>
        </p:spPr>
        <p:txBody>
          <a:bodyPr/>
          <a:lstStyle/>
          <a:p>
            <a:r>
              <a:rPr lang="en-US" dirty="0"/>
              <a:t>Notes:</a:t>
            </a:r>
          </a:p>
          <a:p>
            <a:pPr lvl="1"/>
            <a:r>
              <a:rPr lang="en-US" dirty="0"/>
              <a:t>no 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dirty="0"/>
              <a:t> calls are made from </a:t>
            </a:r>
            <a:r>
              <a:rPr lang="en-US" b="1" dirty="0" err="1">
                <a:latin typeface="Courier New" pitchFamily="-112" charset="0"/>
              </a:rPr>
              <a:t>mult</a:t>
            </a:r>
            <a:r>
              <a:rPr lang="en-US" dirty="0"/>
              <a:t> and we don’t use any saved registers, so we don’t need to save anything onto stack</a:t>
            </a:r>
          </a:p>
          <a:p>
            <a:pPr lvl="1"/>
            <a:r>
              <a:rPr lang="en-US" dirty="0"/>
              <a:t>temp registers are used for intermediate calculations (could have used </a:t>
            </a:r>
            <a:r>
              <a:rPr lang="en-US" dirty="0" err="1"/>
              <a:t>s</a:t>
            </a:r>
            <a:r>
              <a:rPr lang="en-US" dirty="0"/>
              <a:t> registers, but would have to save the caller’s on the stack.)</a:t>
            </a:r>
          </a:p>
          <a:p>
            <a:pPr lvl="1"/>
            <a:r>
              <a:rPr lang="en-US" b="1" dirty="0">
                <a:latin typeface="Courier New" pitchFamily="-112" charset="0"/>
              </a:rPr>
              <a:t>$a1</a:t>
            </a:r>
            <a:r>
              <a:rPr lang="en-US" dirty="0"/>
              <a:t> is modified directly (instead of copying into a temp register) since we are free to change it</a:t>
            </a:r>
          </a:p>
          <a:p>
            <a:pPr lvl="1"/>
            <a:r>
              <a:rPr lang="en-US" dirty="0"/>
              <a:t>result is put into </a:t>
            </a:r>
            <a:r>
              <a:rPr lang="en-US" b="1" dirty="0">
                <a:latin typeface="Courier New" pitchFamily="-112" charset="0"/>
              </a:rPr>
              <a:t>$v0</a:t>
            </a:r>
            <a:r>
              <a:rPr lang="en-US" dirty="0"/>
              <a:t> before returning (could also have modified </a:t>
            </a:r>
            <a:r>
              <a:rPr lang="en-US" b="1" dirty="0">
                <a:latin typeface="Courier New" pitchFamily="-112" charset="0"/>
              </a:rPr>
              <a:t>$v0</a:t>
            </a:r>
            <a:r>
              <a:rPr lang="en-US" dirty="0"/>
              <a:t> directly)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65650"/>
          </a:xfrm>
        </p:spPr>
        <p:txBody>
          <a:bodyPr/>
          <a:lstStyle/>
          <a:p>
            <a:r>
              <a:rPr lang="en-US" dirty="0"/>
              <a:t>What do these conventions mean?</a:t>
            </a:r>
          </a:p>
          <a:p>
            <a:pPr lvl="1"/>
            <a:r>
              <a:rPr lang="en-US" dirty="0"/>
              <a:t>If function </a:t>
            </a:r>
            <a:r>
              <a:rPr lang="en-US" dirty="0">
                <a:solidFill>
                  <a:schemeClr val="accent4"/>
                </a:solidFill>
              </a:rPr>
              <a:t>R </a:t>
            </a:r>
            <a:r>
              <a:rPr lang="en-US" dirty="0"/>
              <a:t>calls 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, then function </a:t>
            </a:r>
            <a:r>
              <a:rPr lang="en-US" dirty="0">
                <a:solidFill>
                  <a:schemeClr val="accent4"/>
                </a:solidFill>
              </a:rPr>
              <a:t>R</a:t>
            </a:r>
            <a:r>
              <a:rPr lang="en-US" dirty="0"/>
              <a:t> must save any temporary registers that it may be using onto the stack before making a </a:t>
            </a:r>
            <a:r>
              <a:rPr lang="en-US" b="1" dirty="0" err="1">
                <a:latin typeface="Courier New" pitchFamily="-112" charset="0"/>
              </a:rPr>
              <a:t>jal</a:t>
            </a:r>
            <a:r>
              <a:rPr lang="en-US" dirty="0"/>
              <a:t> call.</a:t>
            </a:r>
          </a:p>
          <a:p>
            <a:pPr lvl="1"/>
            <a:r>
              <a:rPr lang="en-US" dirty="0"/>
              <a:t>Function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 must save any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/>
              <a:t> (saved) registers it intends to use before garbling up their values</a:t>
            </a:r>
          </a:p>
          <a:p>
            <a:r>
              <a:rPr lang="en-US" dirty="0"/>
              <a:t>Remember:</a:t>
            </a:r>
            <a:r>
              <a:rPr lang="en-US" dirty="0" smtClean="0"/>
              <a:t> calle</a:t>
            </a:r>
            <a:r>
              <a:rPr lang="en-US" u="sng" dirty="0" smtClean="0"/>
              <a:t>r</a:t>
            </a:r>
            <a:r>
              <a:rPr lang="en-US" dirty="0"/>
              <a:t>/</a:t>
            </a:r>
            <a:r>
              <a:rPr lang="en-US" dirty="0" err="1"/>
              <a:t>calle</a:t>
            </a:r>
            <a:r>
              <a:rPr lang="en-US" u="sng" dirty="0" err="1"/>
              <a:t>e</a:t>
            </a:r>
            <a:r>
              <a:rPr lang="en-US" dirty="0"/>
              <a:t> need to save only temporary/saved registers </a:t>
            </a:r>
            <a:r>
              <a:rPr lang="en-US" dirty="0">
                <a:solidFill>
                  <a:schemeClr val="accent2"/>
                </a:solidFill>
              </a:rPr>
              <a:t>they are using</a:t>
            </a:r>
            <a:r>
              <a:rPr lang="en-US" dirty="0"/>
              <a:t>, not all registers.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Conventions (4/4)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99088"/>
          </a:xfrm>
        </p:spPr>
        <p:txBody>
          <a:bodyPr/>
          <a:lstStyle/>
          <a:p>
            <a:r>
              <a:rPr lang="en-US" dirty="0"/>
              <a:t>Parents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main</a:t>
            </a:r>
            <a:r>
              <a:rPr lang="en-US" dirty="0"/>
              <a:t>) leaving for weekend</a:t>
            </a:r>
          </a:p>
          <a:p>
            <a:r>
              <a:rPr lang="en-US" dirty="0"/>
              <a:t>They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 give keys to the house to 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with the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calling conventions</a:t>
            </a:r>
            <a:r>
              <a:rPr lang="en-US" dirty="0"/>
              <a:t>):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You can trash </a:t>
            </a:r>
            <a:r>
              <a:rPr lang="en-US" u="sng" dirty="0">
                <a:solidFill>
                  <a:schemeClr val="accent1"/>
                </a:solidFill>
              </a:rPr>
              <a:t>the temporary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room(s</a:t>
            </a:r>
            <a:r>
              <a:rPr lang="en-US" dirty="0">
                <a:solidFill>
                  <a:schemeClr val="accent1"/>
                </a:solidFill>
              </a:rPr>
              <a:t>), like the den and basement </a:t>
            </a:r>
            <a:r>
              <a:rPr lang="en-US" dirty="0"/>
              <a:t>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if you want, we don’t care about it</a:t>
            </a:r>
          </a:p>
          <a:p>
            <a:pPr lvl="1"/>
            <a:r>
              <a:rPr lang="en-US" u="sng" dirty="0"/>
              <a:t>BUT</a:t>
            </a:r>
            <a:r>
              <a:rPr lang="en-US" dirty="0"/>
              <a:t> you’d better leave the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 that we want to </a:t>
            </a:r>
            <a:r>
              <a:rPr lang="en-US" dirty="0">
                <a:solidFill>
                  <a:schemeClr val="accent1"/>
                </a:solidFill>
              </a:rPr>
              <a:t>save</a:t>
            </a:r>
            <a:r>
              <a:rPr lang="en-US" dirty="0"/>
              <a:t> for the guests untouched. </a:t>
            </a:r>
            <a:r>
              <a:rPr lang="en-US" dirty="0">
                <a:solidFill>
                  <a:schemeClr val="accent1"/>
                </a:solidFill>
              </a:rPr>
              <a:t>“these rooms better look the same when we return!”</a:t>
            </a:r>
          </a:p>
          <a:p>
            <a:r>
              <a:rPr lang="en-US" dirty="0"/>
              <a:t>Who hasn’t heard this in their life?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762000"/>
          </a:xfrm>
        </p:spPr>
        <p:txBody>
          <a:bodyPr/>
          <a:lstStyle/>
          <a:p>
            <a:r>
              <a:rPr lang="en-US" sz="3600" dirty="0" smtClean="0"/>
              <a:t>Parents leaving for weekend analogy (1/5)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568950"/>
          </a:xfrm>
        </p:spPr>
        <p:txBody>
          <a:bodyPr/>
          <a:lstStyle/>
          <a:p>
            <a:r>
              <a:rPr lang="en-US" dirty="0"/>
              <a:t>Kid now “owns” rooms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registers</a:t>
            </a:r>
            <a:r>
              <a:rPr lang="en-US" dirty="0"/>
              <a:t>)</a:t>
            </a:r>
          </a:p>
          <a:p>
            <a:r>
              <a:rPr lang="en-US" dirty="0"/>
              <a:t>Kid wants to use the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 for a wild, wild party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computation</a:t>
            </a:r>
            <a:r>
              <a:rPr lang="en-US" dirty="0"/>
              <a:t>)</a:t>
            </a:r>
          </a:p>
          <a:p>
            <a:r>
              <a:rPr lang="en-US" dirty="0"/>
              <a:t>What does 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do?</a:t>
            </a:r>
          </a:p>
          <a:p>
            <a:pPr lvl="1"/>
            <a:r>
              <a:rPr lang="en-US" dirty="0"/>
              <a:t>Kid takes what was in these rooms and puts them in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Kid throws the party, </a:t>
            </a:r>
            <a:r>
              <a:rPr lang="en-US" dirty="0">
                <a:solidFill>
                  <a:schemeClr val="accent1"/>
                </a:solidFill>
              </a:rPr>
              <a:t>trashes everything </a:t>
            </a:r>
            <a:r>
              <a:rPr lang="en-US" dirty="0"/>
              <a:t>(except garage, who ever goes in there?)</a:t>
            </a:r>
          </a:p>
          <a:p>
            <a:pPr lvl="1"/>
            <a:r>
              <a:rPr lang="en-US" dirty="0"/>
              <a:t>Kid restores the rooms the parents wanted</a:t>
            </a:r>
            <a:r>
              <a:rPr lang="en-US" dirty="0">
                <a:solidFill>
                  <a:schemeClr val="accent1"/>
                </a:solidFill>
              </a:rPr>
              <a:t> saved after the party</a:t>
            </a:r>
            <a:r>
              <a:rPr lang="en-US" dirty="0"/>
              <a:t> by </a:t>
            </a:r>
            <a:r>
              <a:rPr lang="en-US" dirty="0">
                <a:solidFill>
                  <a:schemeClr val="accent1"/>
                </a:solidFill>
              </a:rPr>
              <a:t>replacing the items from the garage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memory</a:t>
            </a:r>
            <a:r>
              <a:rPr lang="en-US" dirty="0">
                <a:solidFill>
                  <a:schemeClr val="accent1"/>
                </a:solidFill>
              </a:rPr>
              <a:t>) back into those saved rooms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(2/5)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251450"/>
          </a:xfrm>
        </p:spPr>
        <p:txBody>
          <a:bodyPr/>
          <a:lstStyle/>
          <a:p>
            <a:r>
              <a:rPr lang="en-US" dirty="0"/>
              <a:t>Same scenario, except </a:t>
            </a:r>
            <a:r>
              <a:rPr lang="en-US" u="sng" dirty="0"/>
              <a:t>before</a:t>
            </a:r>
            <a:r>
              <a:rPr lang="en-US" dirty="0"/>
              <a:t> parents return and kid replaces </a:t>
            </a:r>
            <a:r>
              <a:rPr lang="en-US" dirty="0">
                <a:solidFill>
                  <a:schemeClr val="accent1"/>
                </a:solidFill>
              </a:rPr>
              <a:t>saved</a:t>
            </a:r>
            <a:r>
              <a:rPr lang="en-US" dirty="0"/>
              <a:t> rooms…</a:t>
            </a:r>
          </a:p>
          <a:p>
            <a:r>
              <a:rPr lang="en-US" dirty="0"/>
              <a:t>Kid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has left valuable stuff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data</a:t>
            </a:r>
            <a:r>
              <a:rPr lang="en-US" dirty="0"/>
              <a:t>) all over.</a:t>
            </a:r>
          </a:p>
          <a:p>
            <a:pPr lvl="1"/>
            <a:r>
              <a:rPr lang="en-US" dirty="0"/>
              <a:t>Kid’s friend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another 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wants the house for a party when the </a:t>
            </a:r>
            <a:r>
              <a:rPr lang="en-US" u="sng" dirty="0"/>
              <a:t>kid</a:t>
            </a:r>
            <a:r>
              <a:rPr lang="en-US" dirty="0"/>
              <a:t> is away</a:t>
            </a:r>
          </a:p>
          <a:p>
            <a:pPr lvl="1"/>
            <a:r>
              <a:rPr lang="en-US" dirty="0"/>
              <a:t>Kid knows that friend might </a:t>
            </a:r>
            <a:r>
              <a:rPr lang="en-US" dirty="0">
                <a:solidFill>
                  <a:schemeClr val="accent1"/>
                </a:solidFill>
              </a:rPr>
              <a:t>trash the place </a:t>
            </a:r>
            <a:r>
              <a:rPr lang="en-US" dirty="0"/>
              <a:t>destroying valuable stuff!</a:t>
            </a:r>
          </a:p>
          <a:p>
            <a:pPr lvl="1"/>
            <a:r>
              <a:rPr lang="en-US" dirty="0"/>
              <a:t>Kid remembers rule parents taught and now becomes the “heavy”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caller</a:t>
            </a:r>
            <a:r>
              <a:rPr lang="en-US" dirty="0"/>
              <a:t>), instructing friend (</a:t>
            </a:r>
            <a:r>
              <a:rPr lang="en-US" dirty="0" err="1">
                <a:solidFill>
                  <a:schemeClr val="accent2"/>
                </a:solidFill>
                <a:latin typeface="Courier" pitchFamily="-112" charset="0"/>
              </a:rPr>
              <a:t>callee</a:t>
            </a:r>
            <a:r>
              <a:rPr lang="en-US" dirty="0"/>
              <a:t>) on good rules (</a:t>
            </a:r>
            <a:r>
              <a:rPr lang="en-US" dirty="0">
                <a:solidFill>
                  <a:schemeClr val="accent2"/>
                </a:solidFill>
                <a:latin typeface="Courier" pitchFamily="-112" charset="0"/>
              </a:rPr>
              <a:t>conventions</a:t>
            </a:r>
            <a:r>
              <a:rPr lang="en-US" dirty="0"/>
              <a:t>) of house.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sz="3600" dirty="0" smtClean="0"/>
              <a:t>Parents leaving for weekend analogy (3/5)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S61C - Dark">
      <a:dk1>
        <a:sysClr val="windowText" lastClr="000000"/>
      </a:dk1>
      <a:lt1>
        <a:sysClr val="window" lastClr="FFFFFF"/>
      </a:lt1>
      <a:dk2>
        <a:srgbClr val="3A8CBC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34093</TotalTime>
  <Pages>47</Pages>
  <Words>5788</Words>
  <Application>Microsoft Macintosh PowerPoint</Application>
  <PresentationFormat>Letter Paper (8.5x11 in)</PresentationFormat>
  <Paragraphs>461</Paragraphs>
  <Slides>55</Slides>
  <Notes>54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Metro</vt:lpstr>
      <vt:lpstr>Apple acknowledges reception woes</vt:lpstr>
      <vt:lpstr>“And in Review…”</vt:lpstr>
      <vt:lpstr>Register Conventions (1/4)</vt:lpstr>
      <vt:lpstr>Register Conventions (2/4) – saved</vt:lpstr>
      <vt:lpstr>Register Conventions (3/4) – volatile</vt:lpstr>
      <vt:lpstr>Register Conventions (4/4)</vt:lpstr>
      <vt:lpstr>Parents leaving for weekend analogy (1/5)</vt:lpstr>
      <vt:lpstr>Parents leaving for weekend analogy (2/5)</vt:lpstr>
      <vt:lpstr>Parents leaving for weekend analogy (3/5)</vt:lpstr>
      <vt:lpstr>Parents leaving for weekend analogy (4/5)</vt:lpstr>
      <vt:lpstr>Parents leaving for weekend analogy (5/5)</vt:lpstr>
      <vt:lpstr>Administrivia</vt:lpstr>
      <vt:lpstr>Bitwise Operations</vt:lpstr>
      <vt:lpstr>Logical Operators (1/3)</vt:lpstr>
      <vt:lpstr>Logical Operators (2/3)</vt:lpstr>
      <vt:lpstr>Logical Operators (3/3)</vt:lpstr>
      <vt:lpstr>Uses for Logical Operators (1/3)</vt:lpstr>
      <vt:lpstr>Uses for Logical Operators (2/3)</vt:lpstr>
      <vt:lpstr>Uses for Logical Operators (3/3)</vt:lpstr>
      <vt:lpstr>61C Levels of Representation (abstractions)</vt:lpstr>
      <vt:lpstr>Overview – Instruction Representation</vt:lpstr>
      <vt:lpstr>Big Idea: Stored-Program Concept</vt:lpstr>
      <vt:lpstr>Consequence #1: Everything Addressed</vt:lpstr>
      <vt:lpstr>Consequence #2: Everything Addressed</vt:lpstr>
      <vt:lpstr>Instructions as Numbers (1/2)</vt:lpstr>
      <vt:lpstr>Instructions as Numbers (2/2)</vt:lpstr>
      <vt:lpstr>Instruction Formats</vt:lpstr>
      <vt:lpstr>R-Format Instructions (1/5)</vt:lpstr>
      <vt:lpstr>R-Format Instructions (2/5)</vt:lpstr>
      <vt:lpstr>R-Format Instructions (3/5)</vt:lpstr>
      <vt:lpstr>R-Format Instructions (4/5)</vt:lpstr>
      <vt:lpstr>R-Format Instructions (5/5)</vt:lpstr>
      <vt:lpstr>Peer Instruction</vt:lpstr>
      <vt:lpstr>Peer Instruction Answer</vt:lpstr>
      <vt:lpstr>“And in Conclusion…”</vt:lpstr>
      <vt:lpstr>ALSO in conclusion…</vt:lpstr>
      <vt:lpstr>Slide 37</vt:lpstr>
      <vt:lpstr>Bonus slides</vt:lpstr>
      <vt:lpstr>Shift Instructions (review) (1/4)</vt:lpstr>
      <vt:lpstr>Shift Instructions (2/4)</vt:lpstr>
      <vt:lpstr>Shift Instructions (3/4)</vt:lpstr>
      <vt:lpstr>Shift Instructions (4/4)</vt:lpstr>
      <vt:lpstr>Example: Fibonacci Numbers 1/8</vt:lpstr>
      <vt:lpstr>Example: Fibonacci Numbers 2/8</vt:lpstr>
      <vt:lpstr>Example: Fibonacci Numbers 3/8</vt:lpstr>
      <vt:lpstr>Example: Fibonacci Numbers 4/8</vt:lpstr>
      <vt:lpstr>Example: Fibonacci Numbers 5/8</vt:lpstr>
      <vt:lpstr>Example: Fibonacci Numbers 6/8</vt:lpstr>
      <vt:lpstr>Example: Fibonacci Numbers 7/8</vt:lpstr>
      <vt:lpstr>Example: Fibonacci Numbers 8/8</vt:lpstr>
      <vt:lpstr>Bonus Example: Compile This (1/5)</vt:lpstr>
      <vt:lpstr>Bonus Example: Compile This (2/5)</vt:lpstr>
      <vt:lpstr>Bonus Example: Compile This (3/5)</vt:lpstr>
      <vt:lpstr>Bonus Example: Compile This (4/5)</vt:lpstr>
      <vt:lpstr>Bonus Example: Compile This (5/5)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Paul Pearce</cp:lastModifiedBy>
  <cp:revision>2445</cp:revision>
  <cp:lastPrinted>2010-07-06T00:18:11Z</cp:lastPrinted>
  <dcterms:created xsi:type="dcterms:W3CDTF">2010-07-05T20:50:51Z</dcterms:created>
  <dcterms:modified xsi:type="dcterms:W3CDTF">2010-07-06T00:34:20Z</dcterms:modified>
</cp:coreProperties>
</file>