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57.xml" ContentType="application/vnd.openxmlformats-officedocument.presentationml.notesSlide+xml"/>
  <Override PartName="/ppt/notesSlides/notesSlide8.xml" ContentType="application/vnd.openxmlformats-officedocument.presentationml.notesSlide+xml"/>
  <Override PartName="/ppt/notesSlides/notesSlide60.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handoutMasters/handoutMaster1.xml" ContentType="application/vnd.openxmlformats-officedocument.presentationml.handoutMaster+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58.xml" ContentType="application/vnd.openxmlformats-officedocument.presentationml.notesSlide+xml"/>
  <Override PartName="/ppt/notesSlides/notesSlide61.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notesSlides/notesSlide55.xml" ContentType="application/vnd.openxmlformats-officedocument.presentationml.notes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65"/>
  </p:notesMasterIdLst>
  <p:handoutMasterIdLst>
    <p:handoutMasterId r:id="rId66"/>
  </p:handoutMasterIdLst>
  <p:sldIdLst>
    <p:sldId id="808" r:id="rId2"/>
    <p:sldId id="886" r:id="rId3"/>
    <p:sldId id="887" r:id="rId4"/>
    <p:sldId id="888" r:id="rId5"/>
    <p:sldId id="893" r:id="rId6"/>
    <p:sldId id="894" r:id="rId7"/>
    <p:sldId id="895" r:id="rId8"/>
    <p:sldId id="896" r:id="rId9"/>
    <p:sldId id="967" r:id="rId10"/>
    <p:sldId id="900" r:id="rId11"/>
    <p:sldId id="901" r:id="rId12"/>
    <p:sldId id="902" r:id="rId13"/>
    <p:sldId id="903" r:id="rId14"/>
    <p:sldId id="904" r:id="rId15"/>
    <p:sldId id="905" r:id="rId16"/>
    <p:sldId id="906" r:id="rId17"/>
    <p:sldId id="907" r:id="rId18"/>
    <p:sldId id="908" r:id="rId19"/>
    <p:sldId id="910" r:id="rId20"/>
    <p:sldId id="911" r:id="rId21"/>
    <p:sldId id="914" r:id="rId22"/>
    <p:sldId id="915" r:id="rId23"/>
    <p:sldId id="916" r:id="rId24"/>
    <p:sldId id="917" r:id="rId25"/>
    <p:sldId id="918" r:id="rId26"/>
    <p:sldId id="919" r:id="rId27"/>
    <p:sldId id="922" r:id="rId28"/>
    <p:sldId id="923" r:id="rId29"/>
    <p:sldId id="963" r:id="rId30"/>
    <p:sldId id="928" r:id="rId31"/>
    <p:sldId id="929" r:id="rId32"/>
    <p:sldId id="934" r:id="rId33"/>
    <p:sldId id="964" r:id="rId34"/>
    <p:sldId id="920" r:id="rId35"/>
    <p:sldId id="921" r:id="rId36"/>
    <p:sldId id="933" r:id="rId37"/>
    <p:sldId id="938" r:id="rId38"/>
    <p:sldId id="939" r:id="rId39"/>
    <p:sldId id="940" r:id="rId40"/>
    <p:sldId id="962" r:id="rId41"/>
    <p:sldId id="942" r:id="rId42"/>
    <p:sldId id="943" r:id="rId43"/>
    <p:sldId id="948" r:id="rId44"/>
    <p:sldId id="949" r:id="rId45"/>
    <p:sldId id="950" r:id="rId46"/>
    <p:sldId id="951" r:id="rId47"/>
    <p:sldId id="952" r:id="rId48"/>
    <p:sldId id="953" r:id="rId49"/>
    <p:sldId id="954" r:id="rId50"/>
    <p:sldId id="955" r:id="rId51"/>
    <p:sldId id="956" r:id="rId52"/>
    <p:sldId id="957" r:id="rId53"/>
    <p:sldId id="961" r:id="rId54"/>
    <p:sldId id="927" r:id="rId55"/>
    <p:sldId id="884" r:id="rId56"/>
    <p:sldId id="885" r:id="rId57"/>
    <p:sldId id="897" r:id="rId58"/>
    <p:sldId id="898" r:id="rId59"/>
    <p:sldId id="899" r:id="rId60"/>
    <p:sldId id="912" r:id="rId61"/>
    <p:sldId id="913" r:id="rId62"/>
    <p:sldId id="966" r:id="rId63"/>
    <p:sldId id="958" r:id="rId64"/>
  </p:sldIdLst>
  <p:sldSz cx="9144000" cy="6858000" type="letter"/>
  <p:notesSz cx="7315200" cy="9601200"/>
  <p:defaultTextStyle>
    <a:defPPr>
      <a:defRPr lang="en-US"/>
    </a:defPPr>
    <a:lvl1pPr algn="ctr" rtl="0" eaLnBrk="0" fontAlgn="base" hangingPunct="0">
      <a:spcBef>
        <a:spcPct val="0"/>
      </a:spcBef>
      <a:spcAft>
        <a:spcPct val="0"/>
      </a:spcAft>
      <a:defRPr sz="1400" kern="1200">
        <a:solidFill>
          <a:schemeClr val="accent1"/>
        </a:solidFill>
        <a:latin typeface="Helvetica" pitchFamily="18" charset="0"/>
        <a:ea typeface="+mn-ea"/>
        <a:cs typeface="+mn-cs"/>
      </a:defRPr>
    </a:lvl1pPr>
    <a:lvl2pPr marL="457200" algn="ctr" rtl="0" eaLnBrk="0" fontAlgn="base" hangingPunct="0">
      <a:spcBef>
        <a:spcPct val="0"/>
      </a:spcBef>
      <a:spcAft>
        <a:spcPct val="0"/>
      </a:spcAft>
      <a:defRPr sz="1400" kern="1200">
        <a:solidFill>
          <a:schemeClr val="accent1"/>
        </a:solidFill>
        <a:latin typeface="Helvetica" pitchFamily="18" charset="0"/>
        <a:ea typeface="+mn-ea"/>
        <a:cs typeface="+mn-cs"/>
      </a:defRPr>
    </a:lvl2pPr>
    <a:lvl3pPr marL="914400" algn="ctr" rtl="0" eaLnBrk="0" fontAlgn="base" hangingPunct="0">
      <a:spcBef>
        <a:spcPct val="0"/>
      </a:spcBef>
      <a:spcAft>
        <a:spcPct val="0"/>
      </a:spcAft>
      <a:defRPr sz="1400" kern="1200">
        <a:solidFill>
          <a:schemeClr val="accent1"/>
        </a:solidFill>
        <a:latin typeface="Helvetica" pitchFamily="18" charset="0"/>
        <a:ea typeface="+mn-ea"/>
        <a:cs typeface="+mn-cs"/>
      </a:defRPr>
    </a:lvl3pPr>
    <a:lvl4pPr marL="1371600" algn="ctr" rtl="0" eaLnBrk="0" fontAlgn="base" hangingPunct="0">
      <a:spcBef>
        <a:spcPct val="0"/>
      </a:spcBef>
      <a:spcAft>
        <a:spcPct val="0"/>
      </a:spcAft>
      <a:defRPr sz="1400" kern="1200">
        <a:solidFill>
          <a:schemeClr val="accent1"/>
        </a:solidFill>
        <a:latin typeface="Helvetica" pitchFamily="18" charset="0"/>
        <a:ea typeface="+mn-ea"/>
        <a:cs typeface="+mn-cs"/>
      </a:defRPr>
    </a:lvl4pPr>
    <a:lvl5pPr marL="1828800" algn="ctr" rtl="0" eaLnBrk="0" fontAlgn="base" hangingPunct="0">
      <a:spcBef>
        <a:spcPct val="0"/>
      </a:spcBef>
      <a:spcAft>
        <a:spcPct val="0"/>
      </a:spcAft>
      <a:defRPr sz="1400" kern="1200">
        <a:solidFill>
          <a:schemeClr val="accent1"/>
        </a:solidFill>
        <a:latin typeface="Helvetica" pitchFamily="18" charset="0"/>
        <a:ea typeface="+mn-ea"/>
        <a:cs typeface="+mn-cs"/>
      </a:defRPr>
    </a:lvl5pPr>
    <a:lvl6pPr marL="2286000" algn="l" defTabSz="457200" rtl="0" eaLnBrk="1" latinLnBrk="0" hangingPunct="1">
      <a:defRPr sz="1400" kern="1200">
        <a:solidFill>
          <a:schemeClr val="accent1"/>
        </a:solidFill>
        <a:latin typeface="Helvetica" pitchFamily="18" charset="0"/>
        <a:ea typeface="+mn-ea"/>
        <a:cs typeface="+mn-cs"/>
      </a:defRPr>
    </a:lvl6pPr>
    <a:lvl7pPr marL="2743200" algn="l" defTabSz="457200" rtl="0" eaLnBrk="1" latinLnBrk="0" hangingPunct="1">
      <a:defRPr sz="1400" kern="1200">
        <a:solidFill>
          <a:schemeClr val="accent1"/>
        </a:solidFill>
        <a:latin typeface="Helvetica" pitchFamily="18" charset="0"/>
        <a:ea typeface="+mn-ea"/>
        <a:cs typeface="+mn-cs"/>
      </a:defRPr>
    </a:lvl7pPr>
    <a:lvl8pPr marL="3200400" algn="l" defTabSz="457200" rtl="0" eaLnBrk="1" latinLnBrk="0" hangingPunct="1">
      <a:defRPr sz="1400" kern="1200">
        <a:solidFill>
          <a:schemeClr val="accent1"/>
        </a:solidFill>
        <a:latin typeface="Helvetica" pitchFamily="18" charset="0"/>
        <a:ea typeface="+mn-ea"/>
        <a:cs typeface="+mn-cs"/>
      </a:defRPr>
    </a:lvl8pPr>
    <a:lvl9pPr marL="3657600" algn="l" defTabSz="457200" rtl="0" eaLnBrk="1" latinLnBrk="0" hangingPunct="1">
      <a:defRPr sz="1400" kern="1200">
        <a:solidFill>
          <a:schemeClr val="accent1"/>
        </a:solidFill>
        <a:latin typeface="Helvetic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frameSlides="1"/>
  <p:showPr showNarration="1" useTimings="0">
    <p:present/>
    <p:sldAll/>
    <p:penClr>
      <a:schemeClr val="tx1"/>
    </p:penClr>
  </p:showPr>
  <p:clrMru>
    <a:srgbClr val="800080"/>
    <a:srgbClr val="66FF33"/>
    <a:srgbClr val="FF0000"/>
    <a:srgbClr val="3333CC"/>
    <a:srgbClr val="FF8DA0"/>
    <a:srgbClr val="000550"/>
    <a:srgbClr val="800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54" d="100"/>
          <a:sy n="154" d="100"/>
        </p:scale>
        <p:origin x="-112"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60"/>
    </p:cViewPr>
  </p:sorterViewPr>
  <p:notesViewPr>
    <p:cSldViewPr>
      <p:cViewPr varScale="1">
        <p:scale>
          <a:sx n="58" d="100"/>
          <a:sy n="58" d="100"/>
        </p:scale>
        <p:origin x="-1782" y="-90"/>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SnowLeopard:Users:jeremy:Desktop:histogr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0808062364297486"/>
          <c:y val="0.0648148148148148"/>
          <c:w val="0.891415884061004"/>
          <c:h val="0.817868014766053"/>
        </c:manualLayout>
      </c:layout>
      <c:barChart>
        <c:barDir val="col"/>
        <c:grouping val="clustered"/>
        <c:ser>
          <c:idx val="0"/>
          <c:order val="0"/>
          <c:spPr>
            <a:solidFill>
              <a:schemeClr val="tx2">
                <a:lumMod val="20000"/>
                <a:lumOff val="80000"/>
              </a:schemeClr>
            </a:solidFill>
            <a:ln w="25400">
              <a:solidFill>
                <a:srgbClr val="0000FF"/>
              </a:solidFill>
            </a:ln>
            <a:effectLst/>
          </c:spPr>
          <c:cat>
            <c:strRef>
              <c:f>Sheet1!$J$2:$J$16</c:f>
              <c:strCache>
                <c:ptCount val="15"/>
                <c:pt idx="0">
                  <c:v>&lt;10</c:v>
                </c:pt>
                <c:pt idx="1">
                  <c:v>&lt;20</c:v>
                </c:pt>
                <c:pt idx="2">
                  <c:v>&lt;30</c:v>
                </c:pt>
                <c:pt idx="3">
                  <c:v>&lt;40</c:v>
                </c:pt>
                <c:pt idx="4">
                  <c:v>&lt;50</c:v>
                </c:pt>
                <c:pt idx="5">
                  <c:v>&lt;60</c:v>
                </c:pt>
                <c:pt idx="6">
                  <c:v>&lt;70</c:v>
                </c:pt>
                <c:pt idx="7">
                  <c:v>&lt;80</c:v>
                </c:pt>
                <c:pt idx="8">
                  <c:v>&lt;90</c:v>
                </c:pt>
                <c:pt idx="9">
                  <c:v>&lt;100</c:v>
                </c:pt>
                <c:pt idx="10">
                  <c:v>&lt;110</c:v>
                </c:pt>
                <c:pt idx="11">
                  <c:v>&lt;120</c:v>
                </c:pt>
                <c:pt idx="12">
                  <c:v>&lt;130</c:v>
                </c:pt>
                <c:pt idx="13">
                  <c:v>&lt;140</c:v>
                </c:pt>
                <c:pt idx="14">
                  <c:v>&lt;150</c:v>
                </c:pt>
              </c:strCache>
            </c:strRef>
          </c:cat>
          <c:val>
            <c:numRef>
              <c:f>Sheet1!$H$2:$H$16</c:f>
              <c:numCache>
                <c:formatCode>General</c:formatCode>
                <c:ptCount val="15"/>
                <c:pt idx="0">
                  <c:v>0.0</c:v>
                </c:pt>
                <c:pt idx="1">
                  <c:v>0.0</c:v>
                </c:pt>
                <c:pt idx="2">
                  <c:v>1.0</c:v>
                </c:pt>
                <c:pt idx="3">
                  <c:v>1.0</c:v>
                </c:pt>
                <c:pt idx="4">
                  <c:v>1.0</c:v>
                </c:pt>
                <c:pt idx="5">
                  <c:v>8.0</c:v>
                </c:pt>
                <c:pt idx="6">
                  <c:v>9.0</c:v>
                </c:pt>
                <c:pt idx="7">
                  <c:v>7.0</c:v>
                </c:pt>
                <c:pt idx="8">
                  <c:v>13.0</c:v>
                </c:pt>
                <c:pt idx="9">
                  <c:v>15.0</c:v>
                </c:pt>
                <c:pt idx="10">
                  <c:v>13.0</c:v>
                </c:pt>
                <c:pt idx="11">
                  <c:v>10.0</c:v>
                </c:pt>
                <c:pt idx="12">
                  <c:v>10.0</c:v>
                </c:pt>
                <c:pt idx="13">
                  <c:v>6.0</c:v>
                </c:pt>
                <c:pt idx="14">
                  <c:v>0.0</c:v>
                </c:pt>
              </c:numCache>
            </c:numRef>
          </c:val>
        </c:ser>
        <c:gapWidth val="0"/>
        <c:axId val="567313640"/>
        <c:axId val="596930232"/>
      </c:barChart>
      <c:catAx>
        <c:axId val="567313640"/>
        <c:scaling>
          <c:orientation val="minMax"/>
        </c:scaling>
        <c:axPos val="b"/>
        <c:numFmt formatCode="General" sourceLinked="1"/>
        <c:tickLblPos val="nextTo"/>
        <c:spPr>
          <a:ln w="12700">
            <a:solidFill>
              <a:schemeClr val="tx1"/>
            </a:solidFill>
          </a:ln>
        </c:spPr>
        <c:txPr>
          <a:bodyPr rot="0" vert="horz"/>
          <a:lstStyle/>
          <a:p>
            <a:pPr>
              <a:defRPr/>
            </a:pPr>
            <a:endParaRPr lang="en-US"/>
          </a:p>
        </c:txPr>
        <c:crossAx val="596930232"/>
        <c:crosses val="autoZero"/>
        <c:auto val="1"/>
        <c:lblAlgn val="ctr"/>
        <c:lblOffset val="100"/>
      </c:catAx>
      <c:valAx>
        <c:axId val="596930232"/>
        <c:scaling>
          <c:orientation val="minMax"/>
        </c:scaling>
        <c:axPos val="l"/>
        <c:majorGridlines/>
        <c:title>
          <c:tx>
            <c:rich>
              <a:bodyPr/>
              <a:lstStyle/>
              <a:p>
                <a:pPr>
                  <a:defRPr/>
                </a:pPr>
                <a:r>
                  <a:rPr lang="en-US"/>
                  <a:t>frequency</a:t>
                </a:r>
              </a:p>
            </c:rich>
          </c:tx>
          <c:layout/>
        </c:title>
        <c:numFmt formatCode="General" sourceLinked="1"/>
        <c:tickLblPos val="nextTo"/>
        <c:spPr>
          <a:ln w="12700">
            <a:solidFill>
              <a:schemeClr val="tx1"/>
            </a:solidFill>
          </a:ln>
        </c:spPr>
        <c:crossAx val="567313640"/>
        <c:crosses val="autoZero"/>
        <c:crossBetween val="between"/>
      </c:valAx>
    </c:plotArea>
    <c:plotVisOnly val="1"/>
  </c:chart>
  <c:txPr>
    <a:bodyPr/>
    <a:lstStyle/>
    <a:p>
      <a:pPr>
        <a:defRPr sz="1100">
          <a:latin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idx="2"/>
          </p:nvPr>
        </p:nvSpPr>
        <p:spPr bwMode="auto">
          <a:xfrm>
            <a:off x="1277938" y="615950"/>
            <a:ext cx="4784725" cy="3587750"/>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50863" y="4564063"/>
            <a:ext cx="6302375" cy="4316412"/>
          </a:xfrm>
          <a:prstGeom prst="rect">
            <a:avLst/>
          </a:prstGeom>
          <a:noFill/>
          <a:ln w="12700">
            <a:noFill/>
            <a:miter lim="800000"/>
            <a:headEnd/>
            <a:tailEnd/>
          </a:ln>
          <a:effectLst/>
        </p:spPr>
        <p:txBody>
          <a:bodyPr vert="horz" wrap="square" lIns="95581" tIns="46949" rIns="95581" bIns="4694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12" charset="0"/>
        <a:ea typeface="ＭＳ Ｐゴシック" pitchFamily="18" charset="-128"/>
        <a:cs typeface="ＭＳ Ｐゴシック" pitchFamily="18" charset="-128"/>
      </a:defRPr>
    </a:lvl1pPr>
    <a:lvl2pPr marL="37931725" indent="-37474525"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2pPr>
    <a:lvl3pPr marL="914400"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3pPr>
    <a:lvl4pPr marL="1371600"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4pPr>
    <a:lvl5pPr marL="1828800"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550863" y="4559300"/>
            <a:ext cx="6303962" cy="4321175"/>
          </a:xfrm>
          <a:noFill/>
          <a:ln w="9525"/>
        </p:spPr>
        <p:txBody>
          <a:bodyPr lIns="95629" tIns="46975" rIns="95629" bIns="46975"/>
          <a:lstStyle/>
          <a:p>
            <a:r>
              <a:rPr lang="en-US">
                <a:latin typeface="Arial" pitchFamily="18" charset="0"/>
              </a:rPr>
              <a:t>Greet class</a:t>
            </a:r>
          </a:p>
        </p:txBody>
      </p:sp>
      <p:sp>
        <p:nvSpPr>
          <p:cNvPr id="17411" name="Rectangle 3"/>
          <p:cNvSpPr>
            <a:spLocks noGrp="1" noRot="1" noChangeAspect="1" noChangeArrowheads="1"/>
          </p:cNvSpPr>
          <p:nvPr>
            <p:ph type="sldImg"/>
          </p:nvPr>
        </p:nvSpPr>
        <p:spPr>
          <a:xfrm>
            <a:off x="1273175" y="617538"/>
            <a:ext cx="4781550" cy="3586162"/>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6274"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486275"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22"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488323"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0370"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490371"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2418"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492419"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4466"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49446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6514"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496515"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62"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498563"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0610"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00611"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2658"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02659"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4706"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0470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243866" y="617525"/>
            <a:ext cx="4842433" cy="3586901"/>
          </a:xfrm>
          <a:prstGeom prst="rect">
            <a:avLst/>
          </a:prstGeom>
          <a:solidFill>
            <a:srgbClr val="FFFFFF"/>
          </a:solidFill>
          <a:ln w="9525">
            <a:solidFill>
              <a:srgbClr val="000000"/>
            </a:solidFill>
            <a:miter lim="800000"/>
            <a:headEnd/>
            <a:tailEnd/>
          </a:ln>
          <a:effectLst/>
        </p:spPr>
        <p:txBody>
          <a:bodyPr wrap="none" lIns="95107" tIns="47553" rIns="95107" bIns="47553" anchor="ctr">
            <a:prstTxWarp prst="textNoShape">
              <a:avLst/>
            </a:prstTxWarp>
          </a:bodyPr>
          <a:lstStyle/>
          <a:p>
            <a:endParaRPr lang="en-US"/>
          </a:p>
        </p:txBody>
      </p:sp>
      <p:sp>
        <p:nvSpPr>
          <p:cNvPr id="40962" name="Text Box 2"/>
          <p:cNvSpPr txBox="1">
            <a:spLocks noGrp="1" noChangeArrowheads="1"/>
          </p:cNvSpPr>
          <p:nvPr>
            <p:ph type="body"/>
          </p:nvPr>
        </p:nvSpPr>
        <p:spPr bwMode="auto">
          <a:xfrm>
            <a:off x="550428" y="4564102"/>
            <a:ext cx="6304142" cy="432924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0850"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10851"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2898"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512899"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4946"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51494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6994"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16995"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42"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519043"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1090"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21091"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7234"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527235"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282"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529283"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8674"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endParaRPr lang="en-US"/>
          </a:p>
        </p:txBody>
      </p:sp>
      <p:sp>
        <p:nvSpPr>
          <p:cNvPr id="2588675"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57954"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One of the most important thing you need to know before you start designing a processor is how the instructions look like.</a:t>
            </a:r>
          </a:p>
          <a:p>
            <a:r>
              <a:rPr lang="en-US"/>
              <a:t>Or in more technical term, you need to know the instruction format. One good thing about the MIPS instruction set is that it is very simple.</a:t>
            </a:r>
          </a:p>
          <a:p>
            <a:r>
              <a:rPr lang="en-US"/>
              <a:t>First of all, all MIPS instructions are 32 bits long and there are only three instruction formats: (a) R-type, (b) I-type, and (c) J-type.</a:t>
            </a:r>
          </a:p>
          <a:p>
            <a:r>
              <a:rPr lang="en-US"/>
              <a:t>The different fields of the R-type instructions are:</a:t>
            </a:r>
          </a:p>
          <a:p>
            <a:r>
              <a:rPr lang="en-US"/>
              <a:t>(a) OP specifies the operation of the instruction.</a:t>
            </a:r>
          </a:p>
          <a:p>
            <a:r>
              <a:rPr lang="en-US"/>
              <a:t>(b) Rs, Rt, and Rd are the source and destination register specifiers.</a:t>
            </a:r>
          </a:p>
          <a:p>
            <a:r>
              <a:rPr lang="en-US"/>
              <a:t>(c) Shamt specifies the amount you need to shift for the shift instructions.</a:t>
            </a:r>
          </a:p>
          <a:p>
            <a:r>
              <a:rPr lang="en-US"/>
              <a:t>(d) Funct selects the variant of the operation specified in the “op” field.</a:t>
            </a:r>
          </a:p>
          <a:p>
            <a:r>
              <a:rPr lang="en-US"/>
              <a:t>For the I-type instruction, bits 0 to 15 are used as an immediate field.  I will show you how this immediate field is used differently by different instructions.</a:t>
            </a:r>
          </a:p>
          <a:p>
            <a:r>
              <a:rPr lang="en-US"/>
              <a:t>Finally for the J-type instruction, bits 0 to 25 become the target address of the jump.</a:t>
            </a:r>
          </a:p>
          <a:p>
            <a:endParaRPr lang="en-US"/>
          </a:p>
          <a:p>
            <a:r>
              <a:rPr lang="en-US"/>
              <a:t>+3 = 10 min. (X:50)</a:t>
            </a:r>
          </a:p>
        </p:txBody>
      </p:sp>
      <p:sp>
        <p:nvSpPr>
          <p:cNvPr id="2557955" name="Rectangle 3"/>
          <p:cNvSpPr>
            <a:spLocks noGrp="1" noRot="1" noChangeAspect="1" noChangeArrowheads="1"/>
          </p:cNvSpPr>
          <p:nvPr>
            <p:ph type="sldImg"/>
          </p:nvPr>
        </p:nvSpPr>
        <p:spPr bwMode="auto">
          <a:xfrm>
            <a:off x="1253373" y="618904"/>
            <a:ext cx="4826644" cy="3584077"/>
          </a:xfrm>
          <a:prstGeom prst="rect">
            <a:avLst/>
          </a:prstGeom>
          <a:noFill/>
          <a:ln w="12700">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243866" y="617525"/>
            <a:ext cx="4842433" cy="3586901"/>
          </a:xfrm>
          <a:prstGeom prst="rect">
            <a:avLst/>
          </a:prstGeom>
          <a:solidFill>
            <a:srgbClr val="FFFFFF"/>
          </a:solidFill>
          <a:ln w="9525">
            <a:solidFill>
              <a:srgbClr val="000000"/>
            </a:solidFill>
            <a:miter lim="800000"/>
            <a:headEnd/>
            <a:tailEnd/>
          </a:ln>
          <a:effectLst/>
        </p:spPr>
        <p:txBody>
          <a:bodyPr wrap="none" lIns="95107" tIns="47553" rIns="95107" bIns="47553" anchor="ctr">
            <a:prstTxWarp prst="textNoShape">
              <a:avLst/>
            </a:prstTxWarp>
          </a:bodyPr>
          <a:lstStyle/>
          <a:p>
            <a:endParaRPr lang="en-US"/>
          </a:p>
        </p:txBody>
      </p:sp>
      <p:sp>
        <p:nvSpPr>
          <p:cNvPr id="41986" name="Text Box 2"/>
          <p:cNvSpPr txBox="1">
            <a:spLocks noGrp="1" noChangeArrowheads="1"/>
          </p:cNvSpPr>
          <p:nvPr>
            <p:ph type="body"/>
          </p:nvPr>
        </p:nvSpPr>
        <p:spPr bwMode="auto">
          <a:xfrm>
            <a:off x="550428" y="4564102"/>
            <a:ext cx="6304142" cy="432924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02"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In today’s lecture, I will show you how to implement the following subset of MIPS instructions: add, subtract, or immediate, load, store, branch, and the jump instruction.</a:t>
            </a:r>
          </a:p>
          <a:p>
            <a:r>
              <a:rPr lang="en-US"/>
              <a:t>The Add and Subtract instructions use the R format.  The Op together with the Func fields together specified all the different kinds of add and subtract instructions.</a:t>
            </a:r>
          </a:p>
          <a:p>
            <a:r>
              <a:rPr lang="en-US"/>
              <a:t>Rs and Rt specifies the source registers.  And the Rd field specifies the destination register.</a:t>
            </a:r>
          </a:p>
          <a:p>
            <a:r>
              <a:rPr lang="en-US"/>
              <a:t>The Or immediate instruction uses the I format.  It only uses one source register, Rs.  The other operand comes from the immediate field. The Rt field is used to specified the destination register. (Note that dest is the Rt field!)</a:t>
            </a:r>
          </a:p>
          <a:p>
            <a:r>
              <a:rPr lang="en-US"/>
              <a:t>Both the load and store instructions use the I format and both add the Rs and the immediate filed together to from the memory address.</a:t>
            </a:r>
          </a:p>
          <a:p>
            <a:r>
              <a:rPr lang="en-US"/>
              <a:t>The difference is that the load instruction will load the data from memory into Rt while the store instruction will store the data in Rt into the memory.</a:t>
            </a:r>
          </a:p>
          <a:p>
            <a:r>
              <a:rPr lang="en-US"/>
              <a:t>The branch on equal instruction also uses the I format.  Here Rs and Rt are used to specified the registers we need to compare.</a:t>
            </a:r>
          </a:p>
          <a:p>
            <a:r>
              <a:rPr lang="en-US"/>
              <a:t>If these two registers are equal, we will branch to a location offset by the immediate field.</a:t>
            </a:r>
          </a:p>
          <a:p>
            <a:r>
              <a:rPr lang="en-US"/>
              <a:t>Finally, the jump instruction uses the J format and always causes the program to jump to a memory location specified in the address field. </a:t>
            </a:r>
          </a:p>
          <a:p>
            <a:r>
              <a:rPr lang="en-US"/>
              <a:t>I know I went over this rather quickly and you may have missed something.  But don’t worry, this is just an overview.  You will keep seeing these (point to the format) all day today.</a:t>
            </a:r>
          </a:p>
          <a:p>
            <a:endParaRPr lang="en-US"/>
          </a:p>
          <a:p>
            <a:r>
              <a:rPr lang="en-US"/>
              <a:t>+3 = 13 min. (X:53)</a:t>
            </a:r>
          </a:p>
        </p:txBody>
      </p:sp>
      <p:sp>
        <p:nvSpPr>
          <p:cNvPr id="2560003"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42"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570243"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8674"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endParaRPr lang="en-US"/>
          </a:p>
        </p:txBody>
      </p:sp>
      <p:sp>
        <p:nvSpPr>
          <p:cNvPr id="2588675"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3138"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23139"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5186"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2518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8194"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Based on the Register Transfer Language examples we have so far, we know we will need the following combinational logic elements.</a:t>
            </a:r>
          </a:p>
          <a:p>
            <a:r>
              <a:rPr lang="en-US"/>
              <a:t>We will need an adder to update the program counter.</a:t>
            </a:r>
          </a:p>
          <a:p>
            <a:r>
              <a:rPr lang="en-US"/>
              <a:t>A MUX to select the results.</a:t>
            </a:r>
          </a:p>
          <a:p>
            <a:r>
              <a:rPr lang="en-US"/>
              <a:t>And finally, an ALU to do various arithmetic and logic operation.</a:t>
            </a:r>
          </a:p>
          <a:p>
            <a:endParaRPr lang="en-US"/>
          </a:p>
          <a:p>
            <a:r>
              <a:rPr lang="en-US"/>
              <a:t>+1 = 30 min. (Y:10)</a:t>
            </a:r>
          </a:p>
        </p:txBody>
      </p:sp>
      <p:sp>
        <p:nvSpPr>
          <p:cNvPr id="2568195"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4338"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The last storage element you will need for the datapath is the idealized memory to store your data and instructions.</a:t>
            </a:r>
          </a:p>
          <a:p>
            <a:r>
              <a:rPr lang="en-US"/>
              <a:t>This idealized memory block has just one input bus (DataIn) and one output bus (DataOut).</a:t>
            </a:r>
          </a:p>
          <a:p>
            <a:r>
              <a:rPr lang="en-US"/>
              <a:t>When Write Enable is 0, the address selects the memory word to put on the Data Out bus.</a:t>
            </a:r>
          </a:p>
          <a:p>
            <a:r>
              <a:rPr lang="en-US"/>
              <a:t>When Write Enable is 1, the address selects the memory word to be written via the DataIn bus at the next clock tick.</a:t>
            </a:r>
          </a:p>
          <a:p>
            <a:r>
              <a:rPr lang="en-US"/>
              <a:t>Once again, the clock input is a factor ONLY during the write operation.</a:t>
            </a:r>
          </a:p>
          <a:p>
            <a:r>
              <a:rPr lang="en-US"/>
              <a:t>During read operation, it behaves as a combinational logic block.</a:t>
            </a:r>
          </a:p>
          <a:p>
            <a:r>
              <a:rPr lang="en-US"/>
              <a:t>That is if you put a valid value on the address lines, the output bus DataOut will become valid after the access time of the memory.</a:t>
            </a:r>
          </a:p>
          <a:p>
            <a:endParaRPr lang="en-US"/>
          </a:p>
          <a:p>
            <a:r>
              <a:rPr lang="en-US"/>
              <a:t>+2 = 35 min. (Y:15)</a:t>
            </a:r>
          </a:p>
        </p:txBody>
      </p:sp>
      <p:sp>
        <p:nvSpPr>
          <p:cNvPr id="2574339"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6386"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As far as storage elements are concerned, we will need a N-bit register that is similar to the D flip-flop I showed you in class.</a:t>
            </a:r>
          </a:p>
          <a:p>
            <a:r>
              <a:rPr lang="en-US"/>
              <a:t>The significant difference here is that the register will have a Write Enable input.</a:t>
            </a:r>
          </a:p>
          <a:p>
            <a:r>
              <a:rPr lang="en-US"/>
              <a:t>That is the content of the register will NOT  be updated if Write Enable is not asserted (0).</a:t>
            </a:r>
          </a:p>
          <a:p>
            <a:r>
              <a:rPr lang="en-US"/>
              <a:t>The content is updated at the clock tick ONLY if the Write Enable signal is asserted (1).</a:t>
            </a:r>
          </a:p>
          <a:p>
            <a:endParaRPr lang="en-US"/>
          </a:p>
          <a:p>
            <a:r>
              <a:rPr lang="en-US"/>
              <a:t>+1 = 31 min. (Y:11)</a:t>
            </a:r>
          </a:p>
        </p:txBody>
      </p:sp>
      <p:sp>
        <p:nvSpPr>
          <p:cNvPr id="2576387"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8434"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We will also need a register file that consists of 32 32-bit registers with two output busses (busA and busB) and one input bus.</a:t>
            </a:r>
          </a:p>
          <a:p>
            <a:r>
              <a:rPr lang="en-US"/>
              <a:t>The register specifiers Ra and Rb select the registers to put on busA and busB  respectively.</a:t>
            </a:r>
          </a:p>
          <a:p>
            <a:r>
              <a:rPr lang="en-US"/>
              <a:t>When Write Enable is 1, the register specifier Rw selects the register to be written via busW.</a:t>
            </a:r>
          </a:p>
          <a:p>
            <a:r>
              <a:rPr lang="en-US"/>
              <a:t>In our simplified version of the register file, the write operation will occurs at the clock tick.</a:t>
            </a:r>
          </a:p>
          <a:p>
            <a:r>
              <a:rPr lang="en-US"/>
              <a:t>Keep in mind that the clock input is a factor ONLY during the write operation.</a:t>
            </a:r>
          </a:p>
          <a:p>
            <a:r>
              <a:rPr lang="en-US"/>
              <a:t>During read operation, the register file behaves as a combinational logic block.</a:t>
            </a:r>
          </a:p>
          <a:p>
            <a:r>
              <a:rPr lang="en-US"/>
              <a:t>That is if you put a valid value on Ra, then bus A will become valid after the register file’s access time.</a:t>
            </a:r>
          </a:p>
          <a:p>
            <a:r>
              <a:rPr lang="en-US"/>
              <a:t>Similarly if you put a valid value on Rb, bus B will become valid after the register file’s access time.   In both cases (Ra and Rb), the clock input is not a factor.</a:t>
            </a:r>
          </a:p>
          <a:p>
            <a:endParaRPr lang="en-US"/>
          </a:p>
          <a:p>
            <a:r>
              <a:rPr lang="en-US"/>
              <a:t>+2 = 33 min. (Y:13)</a:t>
            </a:r>
          </a:p>
        </p:txBody>
      </p:sp>
      <p:sp>
        <p:nvSpPr>
          <p:cNvPr id="2578435"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8674"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endParaRPr lang="en-US"/>
          </a:p>
        </p:txBody>
      </p:sp>
      <p:sp>
        <p:nvSpPr>
          <p:cNvPr id="2588675"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243866" y="617525"/>
            <a:ext cx="4842433" cy="3586901"/>
          </a:xfrm>
          <a:prstGeom prst="rect">
            <a:avLst/>
          </a:prstGeom>
          <a:solidFill>
            <a:srgbClr val="FFFFFF"/>
          </a:solidFill>
          <a:ln w="9525">
            <a:solidFill>
              <a:srgbClr val="000000"/>
            </a:solidFill>
            <a:miter lim="800000"/>
            <a:headEnd/>
            <a:tailEnd/>
          </a:ln>
          <a:effectLst/>
        </p:spPr>
        <p:txBody>
          <a:bodyPr wrap="none" lIns="95107" tIns="47553" rIns="95107" bIns="47553" anchor="ctr">
            <a:prstTxWarp prst="textNoShape">
              <a:avLst/>
            </a:prstTxWarp>
          </a:bodyPr>
          <a:lstStyle/>
          <a:p>
            <a:endParaRPr lang="en-US"/>
          </a:p>
        </p:txBody>
      </p:sp>
      <p:sp>
        <p:nvSpPr>
          <p:cNvPr id="31746" name="Text Box 2"/>
          <p:cNvSpPr txBox="1">
            <a:spLocks noGrp="1" noChangeArrowheads="1"/>
          </p:cNvSpPr>
          <p:nvPr>
            <p:ph type="body"/>
          </p:nvPr>
        </p:nvSpPr>
        <p:spPr bwMode="auto">
          <a:xfrm>
            <a:off x="550428" y="4564102"/>
            <a:ext cx="6304142" cy="432924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2530"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Now let’s take a look at the first major component of the datapath: the instruction fetch unit.</a:t>
            </a:r>
          </a:p>
          <a:p>
            <a:r>
              <a:rPr lang="en-US"/>
              <a:t>The common RTL operations for all instructions are:</a:t>
            </a:r>
          </a:p>
          <a:p>
            <a:r>
              <a:rPr lang="en-US"/>
              <a:t>(a) Fetch the instruction using the Program Counter (PC) at the beginning of an</a:t>
            </a:r>
          </a:p>
          <a:p>
            <a:r>
              <a:rPr lang="en-US"/>
              <a:t>     instruction’s execution (PC -&gt; Instruction Memory -&gt; Instruction Word).</a:t>
            </a:r>
          </a:p>
          <a:p>
            <a:r>
              <a:rPr lang="en-US"/>
              <a:t>(b) Then at the end of the instruction’s execution, you need to update the</a:t>
            </a:r>
          </a:p>
          <a:p>
            <a:r>
              <a:rPr lang="en-US"/>
              <a:t>     Program Counter (PC -&gt; Next Address Logic -&gt; PC).</a:t>
            </a:r>
          </a:p>
          <a:p>
            <a:r>
              <a:rPr lang="en-US"/>
              <a:t>More specifically, you need to increment the PC by 4 if you are executing sequential code.</a:t>
            </a:r>
          </a:p>
          <a:p>
            <a:r>
              <a:rPr lang="en-US"/>
              <a:t>For Branch and Jump instructions, you need to update the program counter to “something else” other than plus 4.</a:t>
            </a:r>
          </a:p>
          <a:p>
            <a:r>
              <a:rPr lang="en-US"/>
              <a:t>I will show you what is inside this Next Address Logic block when we talked about the Branch and Jump instructions.</a:t>
            </a:r>
          </a:p>
          <a:p>
            <a:r>
              <a:rPr lang="en-US"/>
              <a:t>For now, let’s focus our attention to the Add and Subtract instructions.</a:t>
            </a:r>
          </a:p>
          <a:p>
            <a:endParaRPr lang="en-US"/>
          </a:p>
          <a:p>
            <a:r>
              <a:rPr lang="en-US"/>
              <a:t>+2 = 37 min. (Y:17)</a:t>
            </a:r>
          </a:p>
        </p:txBody>
      </p:sp>
      <p:sp>
        <p:nvSpPr>
          <p:cNvPr id="2582531"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4578"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r>
              <a:rPr lang="en-US"/>
              <a:t>And here is the datapath that can do the trick.</a:t>
            </a:r>
          </a:p>
          <a:p>
            <a:r>
              <a:rPr lang="en-US"/>
              <a:t>First of all, we connect the register file’s Ra, Rb, and Rw input to the Rd, Rs, and Rt fields of the instruction bus (points to the format diagram).</a:t>
            </a:r>
          </a:p>
          <a:p>
            <a:r>
              <a:rPr lang="en-US"/>
              <a:t>Then we need to connect  busA and busB of the register file to the ALU.</a:t>
            </a:r>
          </a:p>
          <a:p>
            <a:r>
              <a:rPr lang="en-US"/>
              <a:t>Finally, we need to connect the output of the ALU to the input bus of the  register file.</a:t>
            </a:r>
          </a:p>
          <a:p>
            <a:r>
              <a:rPr lang="en-US"/>
              <a:t>Conceptually, this is how it works.</a:t>
            </a:r>
          </a:p>
          <a:p>
            <a:r>
              <a:rPr lang="en-US"/>
              <a:t>The instruction bus coming out of the Instruction memory will set the Ra and Rb to the register specifiers Rs and Rt.</a:t>
            </a:r>
          </a:p>
          <a:p>
            <a:r>
              <a:rPr lang="en-US"/>
              <a:t>This causes the register file to put the value of register Rs onto busA and the value of register Rt onto busB, respectively.</a:t>
            </a:r>
          </a:p>
          <a:p>
            <a:r>
              <a:rPr lang="en-US"/>
              <a:t>By setting the ALUctr appropriately, the ALU will perform either the Add and Subtract for us.</a:t>
            </a:r>
          </a:p>
          <a:p>
            <a:r>
              <a:rPr lang="en-US"/>
              <a:t>The result is then fed back to the register file where the register specifier Rw should already be set to the instruction bus’s Rd field.</a:t>
            </a:r>
          </a:p>
          <a:p>
            <a:r>
              <a:rPr lang="en-US"/>
              <a:t>Since the control, which we will design in our next lecture, should have already set the RegWr signal to 1, the result will be written back to the register file at the next clock tick (points to the Clk input).</a:t>
            </a:r>
          </a:p>
          <a:p>
            <a:r>
              <a:rPr lang="en-US"/>
              <a:t>+3 = 42 min. (Y:22)</a:t>
            </a:r>
          </a:p>
        </p:txBody>
      </p:sp>
      <p:sp>
        <p:nvSpPr>
          <p:cNvPr id="2584579"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ChangeArrowheads="1"/>
          </p:cNvSpPr>
          <p:nvPr>
            <p:ph type="body" idx="1"/>
          </p:nvPr>
        </p:nvSpPr>
        <p:spPr>
          <a:xfrm>
            <a:off x="550625" y="4559915"/>
            <a:ext cx="6303242" cy="4322505"/>
          </a:xfrm>
          <a:noFill/>
          <a:ln w="9525"/>
        </p:spPr>
        <p:txBody>
          <a:bodyPr lIns="97254" tIns="47775" rIns="97254" bIns="47775"/>
          <a:lstStyle/>
          <a:p>
            <a:r>
              <a:rPr lang="en-US"/>
              <a:t>Here is the datapath for the Or immediate instructions.</a:t>
            </a:r>
          </a:p>
          <a:p>
            <a:r>
              <a:rPr lang="en-US"/>
              <a:t>We cannot use the Rd field here (Rw) because in this instruction format, we don’t have a Rd field. The Rd field in the R-type is used here as part of the immediate field.</a:t>
            </a:r>
          </a:p>
          <a:p>
            <a:r>
              <a:rPr lang="en-US"/>
              <a:t>For this instruction type, Rw input of the register file, that is the address of the register to be written, comes from the Rt field of the instruction.</a:t>
            </a:r>
          </a:p>
          <a:p>
            <a:r>
              <a:rPr lang="en-US"/>
              <a:t>Recalled from earlier slide that for R-type instruction, the Rw comes from the Rd field.</a:t>
            </a:r>
          </a:p>
          <a:p>
            <a:r>
              <a:rPr lang="en-US"/>
              <a:t>That’s why we need a MUX here to put Rd onto Rw for R-type instructions and to put Rt onto Rw for the I-type instruction.</a:t>
            </a:r>
          </a:p>
          <a:p>
            <a:r>
              <a:rPr lang="en-US"/>
              <a:t>Since the second operation of this instruction will be the immediate field zero extended to 32 bits, we also need a MUX here to block off bus B from the register file.</a:t>
            </a:r>
          </a:p>
          <a:p>
            <a:r>
              <a:rPr lang="en-US"/>
              <a:t>Since bus B is blocked off by the MUX, the value on bus B is don’t care. Therefore we do not have to worry about what ends up on  the register file’s Rb register specifier.</a:t>
            </a:r>
          </a:p>
          <a:p>
            <a:r>
              <a:rPr lang="en-US"/>
              <a:t>To keep things simple, we may just as well keep it the same as the R-type instruction and put the Rt field here.</a:t>
            </a:r>
          </a:p>
          <a:p>
            <a:r>
              <a:rPr lang="en-US"/>
              <a:t>So to summarize, this is how this datapath works.  With Rs on Register File’s Ra input, bus A will get the value of Rs as the first ALU operand.</a:t>
            </a:r>
          </a:p>
          <a:p>
            <a:r>
              <a:rPr lang="en-US"/>
              <a:t>The second operand will come from the immediate field of the instruction.</a:t>
            </a:r>
          </a:p>
          <a:p>
            <a:r>
              <a:rPr lang="en-US"/>
              <a:t>Once the ALU complete the OR operation, the result will be written into the register specified by the instruction’s Rt field.</a:t>
            </a:r>
          </a:p>
          <a:p>
            <a:endParaRPr lang="en-US"/>
          </a:p>
          <a:p>
            <a:r>
              <a:rPr lang="en-US"/>
              <a:t>+3 = 50 min. (Y:30)</a:t>
            </a:r>
          </a:p>
        </p:txBody>
      </p:sp>
      <p:sp>
        <p:nvSpPr>
          <p:cNvPr id="25603"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ChangeArrowheads="1"/>
          </p:cNvSpPr>
          <p:nvPr>
            <p:ph type="body" idx="1"/>
          </p:nvPr>
        </p:nvSpPr>
        <p:spPr>
          <a:xfrm>
            <a:off x="550625" y="4559915"/>
            <a:ext cx="6303242" cy="4322505"/>
          </a:xfrm>
          <a:noFill/>
          <a:ln w="9525"/>
        </p:spPr>
        <p:txBody>
          <a:bodyPr lIns="97254" tIns="47775" rIns="97254" bIns="47775"/>
          <a:lstStyle/>
          <a:p>
            <a:r>
              <a:rPr lang="en-US"/>
              <a:t>Here is the datapath for the Or immediate instructions.</a:t>
            </a:r>
          </a:p>
          <a:p>
            <a:r>
              <a:rPr lang="en-US"/>
              <a:t>We cannot use the Rd field here (Rw) because in this instruction format, we don’t have a Rd field. The Rd field in the R-type is used here as part of the immediate field.</a:t>
            </a:r>
          </a:p>
          <a:p>
            <a:r>
              <a:rPr lang="en-US"/>
              <a:t>For this instruction type, Rw input of the register file, that is the address of the register to be written, comes from the Rt field of the instruction.</a:t>
            </a:r>
          </a:p>
          <a:p>
            <a:r>
              <a:rPr lang="en-US"/>
              <a:t>Recalled from earlier slide that for R-type instruction, the Rw comes from the Rd field.</a:t>
            </a:r>
          </a:p>
          <a:p>
            <a:r>
              <a:rPr lang="en-US"/>
              <a:t>That’s why we need a MUX here to put Rd onto Rw for R-type instructions and to put Rt onto Rw for the I-type instruction.</a:t>
            </a:r>
          </a:p>
          <a:p>
            <a:r>
              <a:rPr lang="en-US"/>
              <a:t>Since the second operation of this instruction will be the immediate field zero extended to 32 bits, we also need a MUX here to block off bus B from the register file.</a:t>
            </a:r>
          </a:p>
          <a:p>
            <a:r>
              <a:rPr lang="en-US"/>
              <a:t>Since bus B is blocked off by the MUX, the value on bus B is don’t care. Therefore we do not have to worry about what ends up on  the register file’s Rb register specifier.</a:t>
            </a:r>
          </a:p>
          <a:p>
            <a:r>
              <a:rPr lang="en-US"/>
              <a:t>To keep things simple, we may just as well keep it the same as the R-type instruction and put the Rt field here.</a:t>
            </a:r>
          </a:p>
          <a:p>
            <a:r>
              <a:rPr lang="en-US"/>
              <a:t>So to summarize, this is how this datapath works.  With Rs on Register File’s Ra input, bus A will get the value of Rs as the first ALU operand.</a:t>
            </a:r>
          </a:p>
          <a:p>
            <a:r>
              <a:rPr lang="en-US"/>
              <a:t>The second operand will come from the immediate field of the instruction.</a:t>
            </a:r>
          </a:p>
          <a:p>
            <a:r>
              <a:rPr lang="en-US"/>
              <a:t>Once the ALU complete the OR operation, the result will be written into the register specified by the instruction’s Rt field.</a:t>
            </a:r>
          </a:p>
          <a:p>
            <a:endParaRPr lang="en-US"/>
          </a:p>
          <a:p>
            <a:r>
              <a:rPr lang="en-US"/>
              <a:t>+3 = 50 min. (Y:30)</a:t>
            </a:r>
          </a:p>
        </p:txBody>
      </p:sp>
      <p:sp>
        <p:nvSpPr>
          <p:cNvPr id="26627"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ChangeArrowheads="1"/>
          </p:cNvSpPr>
          <p:nvPr>
            <p:ph type="body" idx="1"/>
          </p:nvPr>
        </p:nvSpPr>
        <p:spPr>
          <a:xfrm>
            <a:off x="550625" y="4559915"/>
            <a:ext cx="6303242" cy="4322505"/>
          </a:xfrm>
          <a:noFill/>
          <a:ln w="9525"/>
        </p:spPr>
        <p:txBody>
          <a:bodyPr lIns="97254" tIns="47775" rIns="97254" bIns="47775"/>
          <a:lstStyle/>
          <a:p>
            <a:r>
              <a:rPr lang="en-US"/>
              <a:t>Once again we cannot use the instruction’s Rd field for the Register File’s Rw input because load is a I-type instruction and there is no such thing as the Rd field in the I format.</a:t>
            </a:r>
          </a:p>
          <a:p>
            <a:r>
              <a:rPr lang="en-US"/>
              <a:t>So instead of Rd, the Rt field is used to specify the destination register through this two to  one multiplexor.</a:t>
            </a:r>
          </a:p>
          <a:p>
            <a:r>
              <a:rPr lang="en-US"/>
              <a:t>The first operand of the ALU comes from busA of the register file which contains the value of Register Rs (points to the Ra input of the register file).</a:t>
            </a:r>
          </a:p>
          <a:p>
            <a:r>
              <a:rPr lang="en-US"/>
              <a:t>The second operand, on the other hand, comes from the immediate field of the instruction.</a:t>
            </a:r>
          </a:p>
          <a:p>
            <a:r>
              <a:rPr lang="en-US"/>
              <a:t>Instead of using the Zero Extender I used in datapath for the or immediate datapath, I have to use a more general purpose Extender that can do both Sign Extend and Zero Extend.</a:t>
            </a:r>
          </a:p>
          <a:p>
            <a:r>
              <a:rPr lang="en-US"/>
              <a:t>The ALU then adds these two operands together to form the memory address.</a:t>
            </a:r>
          </a:p>
          <a:p>
            <a:r>
              <a:rPr lang="en-US"/>
              <a:t>Consequently, the output of the ALU has to go to two places:</a:t>
            </a:r>
          </a:p>
          <a:p>
            <a:r>
              <a:rPr lang="en-US"/>
              <a:t>(a) First the address input of the data memory.</a:t>
            </a:r>
          </a:p>
          <a:p>
            <a:r>
              <a:rPr lang="en-US"/>
              <a:t>(b) And secondly, also to the input of this two-to-one multiplexer.</a:t>
            </a:r>
          </a:p>
          <a:p>
            <a:r>
              <a:rPr lang="en-US"/>
              <a:t>The other input of this multiplexer comes from the output of the data memory so we can place the output of the data memory onto the register file’s input bus for the load instruction.</a:t>
            </a:r>
          </a:p>
          <a:p>
            <a:r>
              <a:rPr lang="en-US"/>
              <a:t>For Add, Subtract, and the Or immediate instructions, the output of the ALU will be selected to be placed on the input bus of the register file.</a:t>
            </a:r>
          </a:p>
          <a:p>
            <a:r>
              <a:rPr lang="en-US"/>
              <a:t>In either case, the control signal RegWr should be asserted so the register file will be written at the end of the cycle.</a:t>
            </a:r>
          </a:p>
          <a:p>
            <a:endParaRPr lang="en-US"/>
          </a:p>
          <a:p>
            <a:r>
              <a:rPr lang="en-US"/>
              <a:t>+3 = 60 min. (Y:40)</a:t>
            </a:r>
          </a:p>
        </p:txBody>
      </p:sp>
      <p:sp>
        <p:nvSpPr>
          <p:cNvPr id="27651"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ChangeArrowheads="1"/>
          </p:cNvSpPr>
          <p:nvPr>
            <p:ph type="body" idx="1"/>
          </p:nvPr>
        </p:nvSpPr>
        <p:spPr>
          <a:xfrm>
            <a:off x="550625" y="4559915"/>
            <a:ext cx="6303242" cy="4322505"/>
          </a:xfrm>
          <a:noFill/>
          <a:ln w="9525"/>
        </p:spPr>
        <p:txBody>
          <a:bodyPr lIns="97254" tIns="47775" rIns="97254" bIns="47775"/>
          <a:lstStyle/>
          <a:p>
            <a:r>
              <a:rPr lang="en-US"/>
              <a:t>Once again we cannot use the instruction’s Rd field for the Register File’s Rw input because load is a I-type instruction and there is no such thing as the Rd field in the I format.</a:t>
            </a:r>
          </a:p>
          <a:p>
            <a:r>
              <a:rPr lang="en-US"/>
              <a:t>So instead of Rd, the Rt field is used to specify the destination register through this two to  one multiplexor.</a:t>
            </a:r>
          </a:p>
          <a:p>
            <a:r>
              <a:rPr lang="en-US"/>
              <a:t>The first operand of the ALU comes from busA of the register file which contains the value of Register Rs (points to the Ra input of the register file).</a:t>
            </a:r>
          </a:p>
          <a:p>
            <a:r>
              <a:rPr lang="en-US"/>
              <a:t>The second operand, on the other hand, comes from the immediate field of the instruction.</a:t>
            </a:r>
          </a:p>
          <a:p>
            <a:r>
              <a:rPr lang="en-US"/>
              <a:t>Instead of using the Zero Extender I used in datapath for the or immediate datapath, I have to use a more general purpose Extender that can do both Sign Extend and Zero Extend.</a:t>
            </a:r>
          </a:p>
          <a:p>
            <a:r>
              <a:rPr lang="en-US"/>
              <a:t>The ALU then adds these two operands together to form the memory address.</a:t>
            </a:r>
          </a:p>
          <a:p>
            <a:r>
              <a:rPr lang="en-US"/>
              <a:t>Consequently, the output of the ALU has to go to two places:</a:t>
            </a:r>
          </a:p>
          <a:p>
            <a:r>
              <a:rPr lang="en-US"/>
              <a:t>(a) First the address input of the data memory.</a:t>
            </a:r>
          </a:p>
          <a:p>
            <a:r>
              <a:rPr lang="en-US"/>
              <a:t>(b) And secondly, also to the input of this two-to-one multiplexer.</a:t>
            </a:r>
          </a:p>
          <a:p>
            <a:r>
              <a:rPr lang="en-US"/>
              <a:t>The other input of this multiplexer comes from the output of the data memory so we can place the output of the data memory onto the register file’s input bus for the load instruction.</a:t>
            </a:r>
          </a:p>
          <a:p>
            <a:r>
              <a:rPr lang="en-US"/>
              <a:t>For Add, Subtract, and the Or immediate instructions, the output of the ALU will be selected to be placed on the input bus of the register file.</a:t>
            </a:r>
          </a:p>
          <a:p>
            <a:r>
              <a:rPr lang="en-US"/>
              <a:t>In either case, the control signal RegWr should be asserted so the register file will be written at the end of the cycle.</a:t>
            </a:r>
          </a:p>
          <a:p>
            <a:endParaRPr lang="en-US"/>
          </a:p>
          <a:p>
            <a:r>
              <a:rPr lang="en-US"/>
              <a:t>+3 = 60 min. (Y:40)</a:t>
            </a:r>
          </a:p>
        </p:txBody>
      </p:sp>
      <p:sp>
        <p:nvSpPr>
          <p:cNvPr id="28675"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ph type="body" idx="1"/>
          </p:nvPr>
        </p:nvSpPr>
        <p:spPr>
          <a:xfrm>
            <a:off x="550625" y="4559915"/>
            <a:ext cx="6303242" cy="4322505"/>
          </a:xfrm>
          <a:noFill/>
          <a:ln w="9525"/>
        </p:spPr>
        <p:txBody>
          <a:bodyPr lIns="97254" tIns="47775" rIns="97254" bIns="47775"/>
          <a:lstStyle/>
          <a:p>
            <a:r>
              <a:rPr lang="en-US"/>
              <a:t>And here is the datapath for the store instruction.</a:t>
            </a:r>
          </a:p>
          <a:p>
            <a:r>
              <a:rPr lang="en-US"/>
              <a:t>The Register File, the ALU, and the Extender are the same as the datapath for the load instruction because the memory address has to be calculated the same exact way:</a:t>
            </a:r>
          </a:p>
          <a:p>
            <a:r>
              <a:rPr lang="en-US"/>
              <a:t>(a) Put the register selected by Rs onto bus A and sign extend the 16 bit immediate field.</a:t>
            </a:r>
          </a:p>
          <a:p>
            <a:r>
              <a:rPr lang="en-US"/>
              <a:t>(b) Then make the ALU (ALUctr) adds these two (busA and output of Extender) together.</a:t>
            </a:r>
          </a:p>
          <a:p>
            <a:r>
              <a:rPr lang="en-US"/>
              <a:t>The new thing we added here is busB extension (DataIn).</a:t>
            </a:r>
          </a:p>
          <a:p>
            <a:r>
              <a:rPr lang="en-US"/>
              <a:t>More specifically, in order to send the register selected by the Rt field (Rb of the register file) to data memory, we need to connect bus B to the data memory’s Data In bus.</a:t>
            </a:r>
          </a:p>
          <a:p>
            <a:r>
              <a:rPr lang="en-US"/>
              <a:t>Finally, the store instruction is the first instruction we encountered that does not do any register write  at the end.</a:t>
            </a:r>
          </a:p>
          <a:p>
            <a:r>
              <a:rPr lang="en-US"/>
              <a:t>Therefore the control unit must make sure RegWr is zero for this instruction.</a:t>
            </a:r>
          </a:p>
          <a:p>
            <a:endParaRPr lang="en-US"/>
          </a:p>
          <a:p>
            <a:r>
              <a:rPr lang="en-US"/>
              <a:t>+2 = 64 min. (Y:44)</a:t>
            </a:r>
          </a:p>
        </p:txBody>
      </p:sp>
      <p:sp>
        <p:nvSpPr>
          <p:cNvPr id="29699"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ChangeArrowheads="1"/>
          </p:cNvSpPr>
          <p:nvPr>
            <p:ph type="body" idx="1"/>
          </p:nvPr>
        </p:nvSpPr>
        <p:spPr>
          <a:xfrm>
            <a:off x="550625" y="4559915"/>
            <a:ext cx="6303242" cy="4322505"/>
          </a:xfrm>
          <a:noFill/>
          <a:ln w="9525"/>
        </p:spPr>
        <p:txBody>
          <a:bodyPr lIns="97254" tIns="47775" rIns="97254" bIns="47775"/>
          <a:lstStyle/>
          <a:p>
            <a:r>
              <a:rPr lang="en-US"/>
              <a:t>And here is the datapath for the store instruction.</a:t>
            </a:r>
          </a:p>
          <a:p>
            <a:r>
              <a:rPr lang="en-US"/>
              <a:t>The Register File, the ALU, and the Extender are the same as the datapath for the load instruction because the memory address has to be calculated the same exact way:</a:t>
            </a:r>
          </a:p>
          <a:p>
            <a:r>
              <a:rPr lang="en-US"/>
              <a:t>(a) Put the register selected by Rs onto bus A and sign extend the 16 bit immediate field.</a:t>
            </a:r>
          </a:p>
          <a:p>
            <a:r>
              <a:rPr lang="en-US"/>
              <a:t>(b) Then make the ALU (ALUctr) adds these two (busA and output of Extender) together.</a:t>
            </a:r>
          </a:p>
          <a:p>
            <a:r>
              <a:rPr lang="en-US"/>
              <a:t>The new thing we added here is busB extension (DataIn).</a:t>
            </a:r>
          </a:p>
          <a:p>
            <a:r>
              <a:rPr lang="en-US"/>
              <a:t>More specifically, in order to send the register selected by the Rt field (Rb of the register file) to data memory, we need to connect bus B to the data memory’s Data In bus.</a:t>
            </a:r>
          </a:p>
          <a:p>
            <a:r>
              <a:rPr lang="en-US"/>
              <a:t>Finally, the store instruction is the first instruction we encountered that does not do any register write  at the end.</a:t>
            </a:r>
          </a:p>
          <a:p>
            <a:r>
              <a:rPr lang="en-US"/>
              <a:t>Therefore the control unit must make sure RegWr is zero for this instruction.</a:t>
            </a:r>
          </a:p>
          <a:p>
            <a:endParaRPr lang="en-US"/>
          </a:p>
          <a:p>
            <a:r>
              <a:rPr lang="en-US"/>
              <a:t>+2 = 64 min. (Y:44)</a:t>
            </a:r>
          </a:p>
        </p:txBody>
      </p:sp>
      <p:sp>
        <p:nvSpPr>
          <p:cNvPr id="30723"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ChangeArrowheads="1"/>
          </p:cNvSpPr>
          <p:nvPr>
            <p:ph type="body" idx="1"/>
          </p:nvPr>
        </p:nvSpPr>
        <p:spPr>
          <a:xfrm>
            <a:off x="550625" y="4559915"/>
            <a:ext cx="6303242" cy="4322505"/>
          </a:xfrm>
          <a:noFill/>
          <a:ln w="9525"/>
        </p:spPr>
        <p:txBody>
          <a:bodyPr lIns="97254" tIns="47775" rIns="97254" bIns="47775"/>
          <a:lstStyle/>
          <a:p>
            <a:r>
              <a:rPr lang="en-US"/>
              <a:t>How does the branch on equal instruction work?</a:t>
            </a:r>
          </a:p>
          <a:p>
            <a:r>
              <a:rPr lang="en-US"/>
              <a:t>Well it calculates the branch condition by subtracting the register selected by the Rt field from the register selected by the Rs field.</a:t>
            </a:r>
          </a:p>
          <a:p>
            <a:r>
              <a:rPr lang="en-US"/>
              <a:t>If the result of the subtraction is zero, then these two registers are equal and we take a branch.  Otherwise, we keep going down the sequential path (PC = PC +4).</a:t>
            </a:r>
          </a:p>
          <a:p>
            <a:endParaRPr lang="en-US"/>
          </a:p>
          <a:p>
            <a:r>
              <a:rPr lang="en-US"/>
              <a:t>+1 = 65 min. (Y:45)</a:t>
            </a:r>
          </a:p>
        </p:txBody>
      </p:sp>
      <p:sp>
        <p:nvSpPr>
          <p:cNvPr id="31747"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ChangeArrowheads="1"/>
          </p:cNvSpPr>
          <p:nvPr>
            <p:ph type="body" idx="1"/>
          </p:nvPr>
        </p:nvSpPr>
        <p:spPr>
          <a:xfrm>
            <a:off x="550625" y="4559915"/>
            <a:ext cx="6303242" cy="4322505"/>
          </a:xfrm>
          <a:noFill/>
          <a:ln w="9525"/>
        </p:spPr>
        <p:txBody>
          <a:bodyPr lIns="97254" tIns="47775" rIns="97254" bIns="47775"/>
          <a:lstStyle/>
          <a:p>
            <a:r>
              <a:rPr lang="en-US"/>
              <a:t>The datapath for calculating the branch condition is rather simple.</a:t>
            </a:r>
          </a:p>
          <a:p>
            <a:r>
              <a:rPr lang="en-US"/>
              <a:t>All we have to do is feed the Rs and Rt fields of the instruction into the Ra and Rb inputs of the register file.</a:t>
            </a:r>
          </a:p>
          <a:p>
            <a:r>
              <a:rPr lang="en-US"/>
              <a:t>Bus A will then contain the value from the register selected by Rs.</a:t>
            </a:r>
          </a:p>
          <a:p>
            <a:r>
              <a:rPr lang="en-US"/>
              <a:t>And bus B will contain the value from the register selected by Rt.</a:t>
            </a:r>
          </a:p>
          <a:p>
            <a:r>
              <a:rPr lang="en-US"/>
              <a:t>The next thing to do is to ask the ALU to perform a subtract operation and feed the output Zero to the next address logic.</a:t>
            </a:r>
          </a:p>
          <a:p>
            <a:r>
              <a:rPr lang="en-US"/>
              <a:t>How does the next address logic block look like?</a:t>
            </a:r>
          </a:p>
          <a:p>
            <a:r>
              <a:rPr lang="en-US"/>
              <a:t>Well, before I show you that, let’s take a look at the binary arithmetics behind the program counter (PC).</a:t>
            </a:r>
          </a:p>
          <a:p>
            <a:endParaRPr lang="en-US"/>
          </a:p>
          <a:p>
            <a:r>
              <a:rPr lang="en-US"/>
              <a:t>+2 = 67 min. (Y:47)</a:t>
            </a:r>
          </a:p>
        </p:txBody>
      </p:sp>
      <p:sp>
        <p:nvSpPr>
          <p:cNvPr id="32771" name="Rectangle 3"/>
          <p:cNvSpPr>
            <a:spLocks noChangeArrowheads="1" noTextEdit="1"/>
          </p:cNvSpPr>
          <p:nvPr>
            <p:ph type="sldImg"/>
          </p:nvPr>
        </p:nvSpPr>
        <p:spPr>
          <a:xfrm>
            <a:off x="1277938" y="619125"/>
            <a:ext cx="4778375" cy="3584575"/>
          </a:xfr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ph type="sldImg"/>
          </p:nvPr>
        </p:nvSpPr>
        <p:spPr>
          <a:solidFill>
            <a:srgbClr val="FFFFFF"/>
          </a:solidFill>
          <a:ln>
            <a:solidFill>
              <a:srgbClr val="000000"/>
            </a:solidFill>
          </a:ln>
        </p:spPr>
      </p:sp>
      <p:sp>
        <p:nvSpPr>
          <p:cNvPr id="40963" name="Rectangle 3"/>
          <p:cNvSpPr>
            <a:spLocks noChangeArrowheads="1"/>
          </p:cNvSpPr>
          <p:nvPr>
            <p:ph type="body" idx="1"/>
          </p:nvPr>
        </p:nvSpPr>
        <p:spPr>
          <a:solidFill>
            <a:srgbClr val="FFFFFF"/>
          </a:solidFill>
          <a:ln>
            <a:solidFill>
              <a:srgbClr val="000000"/>
            </a:solidFill>
          </a:ln>
        </p:spPr>
        <p:txBody>
          <a:bodyPr lIns="95083" tIns="47542" rIns="95083" bIns="4754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ChangeArrowheads="1"/>
          </p:cNvSpPr>
          <p:nvPr>
            <p:ph type="body" idx="1"/>
          </p:nvPr>
        </p:nvSpPr>
        <p:spPr>
          <a:xfrm>
            <a:off x="550625" y="4559915"/>
            <a:ext cx="6303242" cy="4322505"/>
          </a:xfrm>
          <a:noFill/>
          <a:ln w="9525"/>
        </p:spPr>
        <p:txBody>
          <a:bodyPr lIns="97254" tIns="47775" rIns="97254" bIns="47775"/>
          <a:lstStyle/>
          <a:p>
            <a:r>
              <a:rPr lang="en-US"/>
              <a:t>So here is the single cycle datapath we just built.</a:t>
            </a:r>
          </a:p>
          <a:p>
            <a:r>
              <a:rPr lang="en-US"/>
              <a:t>If you push into the Instruction Fetch Unit, you will see the last slide showing the PC, the next address logic, and the Instruction Memory.</a:t>
            </a:r>
          </a:p>
          <a:p>
            <a:r>
              <a:rPr lang="en-US"/>
              <a:t>Here I have shown how we can get the Rt, Rs, Rd, and Imm16 fields out of the 32-bit instruction word.</a:t>
            </a:r>
          </a:p>
          <a:p>
            <a:r>
              <a:rPr lang="en-US"/>
              <a:t>The Rt, Rs, and Rd fields will go to the register file as register specifiers while the Imm16 field will go to the Extender where it is either Zero and Sign extended to 32 bits.</a:t>
            </a:r>
          </a:p>
          <a:p>
            <a:r>
              <a:rPr lang="en-US"/>
              <a:t>The signals ExtOp, ALUSrc, ALUctr, MemWr, MemtoReg, RegDst, RegWr, Branch, and Jump  are control signals.</a:t>
            </a:r>
          </a:p>
          <a:p>
            <a:r>
              <a:rPr lang="en-US"/>
              <a:t>And I will show you how to generate them on Friday.</a:t>
            </a:r>
          </a:p>
          <a:p>
            <a:endParaRPr lang="en-US"/>
          </a:p>
          <a:p>
            <a:r>
              <a:rPr lang="en-US"/>
              <a:t>+2 = 80 min. (Z:00)</a:t>
            </a:r>
          </a:p>
        </p:txBody>
      </p:sp>
      <p:sp>
        <p:nvSpPr>
          <p:cNvPr id="33795" name="Rectangle 3"/>
          <p:cNvSpPr>
            <a:spLocks noChangeArrowheads="1" noTextEdit="1"/>
          </p:cNvSpPr>
          <p:nvPr>
            <p:ph type="sldImg"/>
          </p:nvPr>
        </p:nvSpPr>
        <p:spPr>
          <a:xfrm>
            <a:off x="1253373" y="618904"/>
            <a:ext cx="4826644" cy="3584077"/>
          </a:xfr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ChangeArrowheads="1"/>
          </p:cNvSpPr>
          <p:nvPr>
            <p:ph type="body" idx="1"/>
          </p:nvPr>
        </p:nvSpPr>
        <p:spPr>
          <a:xfrm>
            <a:off x="550625" y="4559915"/>
            <a:ext cx="6303242" cy="4322505"/>
          </a:xfrm>
          <a:noFill/>
          <a:ln w="9525"/>
        </p:spPr>
        <p:txBody>
          <a:bodyPr lIns="97254" tIns="47775" rIns="97254" bIns="47775"/>
          <a:lstStyle/>
          <a:p>
            <a:r>
              <a:rPr lang="en-US"/>
              <a:t>One thing you may noticed from our last slide is that almost all instructions, except Jump, require reading some registers, do some computation, and then do something else.</a:t>
            </a:r>
          </a:p>
          <a:p>
            <a:r>
              <a:rPr lang="en-US"/>
              <a:t>Therefore our datapath will look something like this.</a:t>
            </a:r>
          </a:p>
          <a:p>
            <a:r>
              <a:rPr lang="en-US"/>
              <a:t>For example, if we have an add instruction (points to the output of Instruction Memory), we will read the registers from the register file (Ra, Rb and then busA and busB).</a:t>
            </a:r>
          </a:p>
          <a:p>
            <a:r>
              <a:rPr lang="en-US"/>
              <a:t>Add the two numbers together (ALU) and then write the result back to the register file.</a:t>
            </a:r>
          </a:p>
          <a:p>
            <a:r>
              <a:rPr lang="en-US"/>
              <a:t>On the other hand, if we have a load instruction, we will first use the ALU to calculate the memory address.</a:t>
            </a:r>
          </a:p>
          <a:p>
            <a:r>
              <a:rPr lang="en-US"/>
              <a:t>Once the address is ready, we will use it to access the Data Memory.</a:t>
            </a:r>
          </a:p>
          <a:p>
            <a:r>
              <a:rPr lang="en-US"/>
              <a:t>And once the data is available on Data Memory’s output bus, we will write the data to the register file. Well, this is simple enough.</a:t>
            </a:r>
          </a:p>
          <a:p>
            <a:r>
              <a:rPr lang="en-US"/>
              <a:t>But if it is this simple, you probably won’t need to take this class.</a:t>
            </a:r>
          </a:p>
          <a:p>
            <a:r>
              <a:rPr lang="en-US"/>
              <a:t>So in today’s lecture, I will show you how to turn this abstract datapath into a real datapath by  making it slightly (JUST slightly) more complicated so it can do real work for you. </a:t>
            </a:r>
          </a:p>
          <a:p>
            <a:r>
              <a:rPr lang="en-US"/>
              <a:t>But before we do that, let’s do a quick review of the clocking methodology</a:t>
            </a:r>
          </a:p>
          <a:p>
            <a:endParaRPr lang="en-US"/>
          </a:p>
          <a:p>
            <a:r>
              <a:rPr lang="en-US"/>
              <a:t>+3 = 16 (X:56)</a:t>
            </a:r>
          </a:p>
        </p:txBody>
      </p:sp>
      <p:sp>
        <p:nvSpPr>
          <p:cNvPr id="34819" name="Rectangle 3"/>
          <p:cNvSpPr>
            <a:spLocks noChangeArrowheads="1" noTextEdit="1"/>
          </p:cNvSpPr>
          <p:nvPr>
            <p:ph type="sldImg"/>
          </p:nvPr>
        </p:nvSpPr>
        <p:spPr>
          <a:xfrm>
            <a:off x="1253373" y="618904"/>
            <a:ext cx="4826644" cy="3584077"/>
          </a:xfr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ChangeArrowheads="1"/>
          </p:cNvSpPr>
          <p:nvPr>
            <p:ph type="body" idx="1"/>
          </p:nvPr>
        </p:nvSpPr>
        <p:spPr>
          <a:xfrm>
            <a:off x="550625" y="4559916"/>
            <a:ext cx="6303242" cy="4320867"/>
          </a:xfrm>
          <a:noFill/>
          <a:ln w="9525"/>
        </p:spPr>
        <p:txBody>
          <a:bodyPr lIns="95631" tIns="46976" rIns="95631" bIns="46976"/>
          <a:lstStyle/>
          <a:p>
            <a:endParaRPr lang="en-US"/>
          </a:p>
          <a:p>
            <a:r>
              <a:rPr lang="en-US"/>
              <a:t>The result of the last lecture is this single-cycle datapath.</a:t>
            </a:r>
          </a:p>
          <a:p>
            <a:r>
              <a:rPr lang="en-US"/>
              <a:t>+1 = 6 min. (X:46)</a:t>
            </a:r>
          </a:p>
        </p:txBody>
      </p:sp>
      <p:sp>
        <p:nvSpPr>
          <p:cNvPr id="38915" name="Rectangle 3"/>
          <p:cNvSpPr>
            <a:spLocks noChangeArrowheads="1" noTextEdit="1"/>
          </p:cNvSpPr>
          <p:nvPr>
            <p:ph type="sldImg"/>
          </p:nvPr>
        </p:nvSpPr>
        <p:spPr>
          <a:xfrm>
            <a:off x="1231878" y="602531"/>
            <a:ext cx="4866327" cy="3613549"/>
          </a:xfr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7474" name="Rectangle 2"/>
          <p:cNvSpPr>
            <a:spLocks noGrp="1" noRot="1" noChangeAspect="1" noChangeArrowheads="1"/>
          </p:cNvSpPr>
          <p:nvPr>
            <p:ph type="sldImg"/>
          </p:nvPr>
        </p:nvSpPr>
        <p:spPr bwMode="auto">
          <a:xfrm>
            <a:off x="1251720" y="733516"/>
            <a:ext cx="4813414" cy="3574254"/>
          </a:xfrm>
          <a:prstGeom prst="rect">
            <a:avLst/>
          </a:prstGeom>
          <a:solidFill>
            <a:srgbClr val="FFFFFF"/>
          </a:solidFill>
          <a:ln>
            <a:solidFill>
              <a:srgbClr val="000000"/>
            </a:solidFill>
            <a:miter lim="800000"/>
            <a:headEnd/>
            <a:tailEnd/>
          </a:ln>
        </p:spPr>
      </p:sp>
      <p:sp>
        <p:nvSpPr>
          <p:cNvPr id="2537475"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xfrm>
            <a:off x="1279525" y="615950"/>
            <a:ext cx="4783138" cy="3587750"/>
          </a:xfrm>
          <a:solidFill>
            <a:srgbClr val="FFFFFF"/>
          </a:solidFill>
          <a:ln>
            <a:solidFill>
              <a:srgbClr val="000000"/>
            </a:solidFill>
          </a:ln>
        </p:spPr>
      </p:sp>
      <p:sp>
        <p:nvSpPr>
          <p:cNvPr id="97283" name="Rectangle 3"/>
          <p:cNvSpPr>
            <a:spLocks noGrp="1" noChangeArrowheads="1"/>
          </p:cNvSpPr>
          <p:nvPr>
            <p:ph type="body" idx="1"/>
          </p:nvPr>
        </p:nvSpPr>
        <p:spPr>
          <a:xfrm>
            <a:off x="550863" y="4562475"/>
            <a:ext cx="6300787" cy="4318000"/>
          </a:xfrm>
          <a:solidFill>
            <a:srgbClr val="FFFFFF"/>
          </a:solidFill>
          <a:ln>
            <a:solidFill>
              <a:srgbClr val="000000"/>
            </a:solidFill>
          </a:ln>
        </p:spPr>
        <p:txBody>
          <a:bodyPr lIns="95083" tIns="47542" rIns="95083" bIns="47542"/>
          <a:lstStyle/>
          <a:p>
            <a:endParaRPr lang="en-US">
              <a:latin typeface="Arial"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ChangeArrowheads="1"/>
          </p:cNvSpPr>
          <p:nvPr>
            <p:ph type="sldImg"/>
          </p:nvPr>
        </p:nvSpPr>
        <p:spPr>
          <a:solidFill>
            <a:srgbClr val="FFFFFF"/>
          </a:solidFill>
          <a:ln>
            <a:solidFill>
              <a:srgbClr val="000000"/>
            </a:solidFill>
          </a:ln>
        </p:spPr>
      </p:sp>
      <p:sp>
        <p:nvSpPr>
          <p:cNvPr id="49155" name="Rectangle 3"/>
          <p:cNvSpPr>
            <a:spLocks noChangeArrowheads="1"/>
          </p:cNvSpPr>
          <p:nvPr>
            <p:ph type="body" idx="1"/>
          </p:nvPr>
        </p:nvSpPr>
        <p:spPr>
          <a:solidFill>
            <a:srgbClr val="FFFFFF"/>
          </a:solidFill>
          <a:ln>
            <a:solidFill>
              <a:srgbClr val="000000"/>
            </a:solidFill>
          </a:ln>
        </p:spPr>
        <p:txBody>
          <a:bodyPr lIns="95083" tIns="47542" rIns="95083" bIns="4754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ChangeArrowheads="1"/>
          </p:cNvSpPr>
          <p:nvPr>
            <p:ph type="sldImg"/>
          </p:nvPr>
        </p:nvSpPr>
        <p:spPr>
          <a:solidFill>
            <a:srgbClr val="FFFFFF"/>
          </a:solidFill>
          <a:ln>
            <a:solidFill>
              <a:srgbClr val="000000"/>
            </a:solidFill>
          </a:ln>
        </p:spPr>
      </p:sp>
      <p:sp>
        <p:nvSpPr>
          <p:cNvPr id="51203" name="Rectangle 3"/>
          <p:cNvSpPr>
            <a:spLocks noChangeArrowheads="1"/>
          </p:cNvSpPr>
          <p:nvPr>
            <p:ph type="body" idx="1"/>
          </p:nvPr>
        </p:nvSpPr>
        <p:spPr>
          <a:solidFill>
            <a:srgbClr val="FFFFFF"/>
          </a:solidFill>
          <a:ln>
            <a:solidFill>
              <a:srgbClr val="000000"/>
            </a:solidFill>
          </a:ln>
        </p:spPr>
        <p:txBody>
          <a:bodyPr lIns="95083" tIns="47542" rIns="95083" bIns="4754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ChangeArrowheads="1"/>
          </p:cNvSpPr>
          <p:nvPr>
            <p:ph type="sldImg"/>
          </p:nvPr>
        </p:nvSpPr>
        <p:spPr>
          <a:solidFill>
            <a:srgbClr val="FFFFFF"/>
          </a:solidFill>
          <a:ln>
            <a:solidFill>
              <a:srgbClr val="000000"/>
            </a:solidFill>
          </a:ln>
        </p:spPr>
      </p:sp>
      <p:sp>
        <p:nvSpPr>
          <p:cNvPr id="53251" name="Rectangle 3"/>
          <p:cNvSpPr>
            <a:spLocks noChangeArrowheads="1"/>
          </p:cNvSpPr>
          <p:nvPr>
            <p:ph type="body" idx="1"/>
          </p:nvPr>
        </p:nvSpPr>
        <p:spPr>
          <a:solidFill>
            <a:srgbClr val="FFFFFF"/>
          </a:solidFill>
          <a:ln>
            <a:solidFill>
              <a:srgbClr val="000000"/>
            </a:solidFill>
          </a:ln>
        </p:spPr>
        <p:txBody>
          <a:bodyPr lIns="95083" tIns="47542" rIns="95083" bIns="4754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6754"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06755"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02"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508803"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ChangeArrowheads="1"/>
          </p:cNvSpPr>
          <p:nvPr>
            <p:ph type="sldImg"/>
          </p:nvPr>
        </p:nvSpPr>
        <p:spPr>
          <a:solidFill>
            <a:srgbClr val="FFFFFF"/>
          </a:solidFill>
          <a:ln>
            <a:solidFill>
              <a:srgbClr val="000000"/>
            </a:solidFill>
          </a:ln>
        </p:spPr>
      </p:sp>
      <p:sp>
        <p:nvSpPr>
          <p:cNvPr id="43011" name="Rectangle 3"/>
          <p:cNvSpPr>
            <a:spLocks noChangeArrowheads="1"/>
          </p:cNvSpPr>
          <p:nvPr>
            <p:ph type="body" idx="1"/>
          </p:nvPr>
        </p:nvSpPr>
        <p:spPr>
          <a:solidFill>
            <a:srgbClr val="FFFFFF"/>
          </a:solidFill>
          <a:ln>
            <a:solidFill>
              <a:srgbClr val="000000"/>
            </a:solidFill>
          </a:ln>
        </p:spPr>
        <p:txBody>
          <a:bodyPr lIns="95083" tIns="47542" rIns="95083" bIns="4754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ChangeArrowheads="1"/>
          </p:cNvSpPr>
          <p:nvPr>
            <p:ph type="body" idx="1"/>
          </p:nvPr>
        </p:nvSpPr>
        <p:spPr>
          <a:xfrm>
            <a:off x="550625" y="4559915"/>
            <a:ext cx="6303242" cy="4322505"/>
          </a:xfrm>
          <a:noFill/>
          <a:ln w="9525"/>
        </p:spPr>
        <p:txBody>
          <a:bodyPr lIns="97254" tIns="47775" rIns="97254" bIns="47775"/>
          <a:lstStyle/>
          <a:p>
            <a:r>
              <a:rPr lang="en-US"/>
              <a:t>Remember, we will be using a clocking methodology where all storage elements are clocked by the same clock edge.</a:t>
            </a:r>
          </a:p>
          <a:p>
            <a:r>
              <a:rPr lang="en-US"/>
              <a:t>Consequently, our cycle time will be the sum of:</a:t>
            </a:r>
          </a:p>
          <a:p>
            <a:r>
              <a:rPr lang="en-US"/>
              <a:t>(a) The Clock-to-Q  time of the input registers.</a:t>
            </a:r>
          </a:p>
          <a:p>
            <a:r>
              <a:rPr lang="en-US"/>
              <a:t>(b) The longest delay path through the combinational logic block.</a:t>
            </a:r>
          </a:p>
          <a:p>
            <a:r>
              <a:rPr lang="en-US"/>
              <a:t>(c)  The set up time of the output register.</a:t>
            </a:r>
          </a:p>
          <a:p>
            <a:r>
              <a:rPr lang="en-US"/>
              <a:t>(d) And finally the clock skew.</a:t>
            </a:r>
          </a:p>
          <a:p>
            <a:r>
              <a:rPr lang="en-US"/>
              <a:t>In order to avoid hold time violation, you have to make sure this inequality is fulfilled.</a:t>
            </a:r>
          </a:p>
          <a:p>
            <a:endParaRPr lang="en-US"/>
          </a:p>
          <a:p>
            <a:r>
              <a:rPr lang="en-US"/>
              <a:t>+2 = 18 min. (X:58)</a:t>
            </a:r>
          </a:p>
        </p:txBody>
      </p:sp>
      <p:sp>
        <p:nvSpPr>
          <p:cNvPr id="23555" name="Rectangle 3"/>
          <p:cNvSpPr>
            <a:spLocks noChangeArrowheads="1" noTextEdit="1"/>
          </p:cNvSpPr>
          <p:nvPr>
            <p:ph type="sldImg"/>
          </p:nvPr>
        </p:nvSpPr>
        <p:spPr>
          <a:xfrm>
            <a:off x="1253373" y="618904"/>
            <a:ext cx="4826644" cy="3584077"/>
          </a:xfr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ChangeArrowheads="1"/>
          </p:cNvSpPr>
          <p:nvPr>
            <p:ph type="body" idx="1"/>
          </p:nvPr>
        </p:nvSpPr>
        <p:spPr>
          <a:xfrm>
            <a:off x="550625" y="4559915"/>
            <a:ext cx="6303242" cy="4322505"/>
          </a:xfrm>
          <a:noFill/>
          <a:ln w="9525"/>
        </p:spPr>
        <p:txBody>
          <a:bodyPr lIns="97254" tIns="47775" rIns="97254" bIns="47775"/>
          <a:lstStyle/>
          <a:p>
            <a:r>
              <a:rPr lang="en-US"/>
              <a:t>Now with the clocking methodology back in your mind, we can think about how the critical path of our “abstract” datapath may look like.</a:t>
            </a:r>
          </a:p>
          <a:p>
            <a:r>
              <a:rPr lang="en-US"/>
              <a:t>One thing to keep in mind about the Register File and Ideal Memory (points to both Instruction and Data) is that the Clock input is a factor ONLY during the write operation.</a:t>
            </a:r>
          </a:p>
          <a:p>
            <a:r>
              <a:rPr lang="en-US"/>
              <a:t>For read operation, the CLK input is not a factor.  The register file and the ideal memory behave as if they are combinational logic.</a:t>
            </a:r>
          </a:p>
          <a:p>
            <a:r>
              <a:rPr lang="en-US"/>
              <a:t>That is you apply an address to the input, then after certain delay, which we called access time, the output is valid.</a:t>
            </a:r>
          </a:p>
          <a:p>
            <a:r>
              <a:rPr lang="en-US"/>
              <a:t>We will come back to these points (point to the “behave” bullets) later in this lecture.</a:t>
            </a:r>
          </a:p>
          <a:p>
            <a:r>
              <a:rPr lang="en-US"/>
              <a:t>But for now, let’s look at this “abstract” datapath’s critical path which occurs when the datapath tries to execute the Load instruction.</a:t>
            </a:r>
          </a:p>
          <a:p>
            <a:r>
              <a:rPr lang="en-US"/>
              <a:t>The time it takes to execute the load instruction are the sum of:</a:t>
            </a:r>
          </a:p>
          <a:p>
            <a:r>
              <a:rPr lang="en-US"/>
              <a:t>(a) The PC’s clock-to-Q time.</a:t>
            </a:r>
          </a:p>
          <a:p>
            <a:r>
              <a:rPr lang="en-US"/>
              <a:t>(b) The instruction memory access time.</a:t>
            </a:r>
          </a:p>
          <a:p>
            <a:r>
              <a:rPr lang="en-US"/>
              <a:t>(c) The time it takes to read the register file.</a:t>
            </a:r>
          </a:p>
          <a:p>
            <a:r>
              <a:rPr lang="en-US"/>
              <a:t>(d) The ALU delay in calculating the Data Memory Address.</a:t>
            </a:r>
          </a:p>
          <a:p>
            <a:r>
              <a:rPr lang="en-US"/>
              <a:t>(e) The time it takes to read the Data Memory.</a:t>
            </a:r>
          </a:p>
          <a:p>
            <a:r>
              <a:rPr lang="en-US"/>
              <a:t>(f) And finally, the setup time for the register file and clock skew.</a:t>
            </a:r>
          </a:p>
          <a:p>
            <a:endParaRPr lang="en-US"/>
          </a:p>
          <a:p>
            <a:r>
              <a:rPr lang="en-US"/>
              <a:t>+3 = 21 (Y:01)</a:t>
            </a:r>
          </a:p>
        </p:txBody>
      </p:sp>
      <p:sp>
        <p:nvSpPr>
          <p:cNvPr id="35843" name="Rectangle 3"/>
          <p:cNvSpPr>
            <a:spLocks noChangeArrowheads="1" noTextEdit="1"/>
          </p:cNvSpPr>
          <p:nvPr>
            <p:ph type="sldImg"/>
          </p:nvPr>
        </p:nvSpPr>
        <p:spPr>
          <a:xfrm>
            <a:off x="1253373" y="618904"/>
            <a:ext cx="4826644" cy="3584077"/>
          </a:xfr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ChangeArrowheads="1"/>
          </p:cNvSpPr>
          <p:nvPr>
            <p:ph type="sldImg"/>
          </p:nvPr>
        </p:nvSpPr>
        <p:spPr>
          <a:solidFill>
            <a:srgbClr val="FFFFFF"/>
          </a:solidFill>
          <a:ln>
            <a:solidFill>
              <a:srgbClr val="000000"/>
            </a:solidFill>
          </a:ln>
        </p:spPr>
      </p:sp>
      <p:sp>
        <p:nvSpPr>
          <p:cNvPr id="45059" name="Rectangle 3"/>
          <p:cNvSpPr>
            <a:spLocks noChangeArrowheads="1"/>
          </p:cNvSpPr>
          <p:nvPr>
            <p:ph type="body" idx="1"/>
          </p:nvPr>
        </p:nvSpPr>
        <p:spPr>
          <a:solidFill>
            <a:srgbClr val="FFFFFF"/>
          </a:solidFill>
          <a:ln>
            <a:solidFill>
              <a:srgbClr val="000000"/>
            </a:solidFill>
          </a:ln>
        </p:spPr>
        <p:txBody>
          <a:bodyPr lIns="95083" tIns="47542" rIns="95083" bIns="4754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ph type="sldImg"/>
          </p:nvPr>
        </p:nvSpPr>
        <p:spPr>
          <a:solidFill>
            <a:srgbClr val="FFFFFF"/>
          </a:solidFill>
          <a:ln>
            <a:solidFill>
              <a:srgbClr val="000000"/>
            </a:solidFill>
          </a:ln>
        </p:spPr>
      </p:sp>
      <p:sp>
        <p:nvSpPr>
          <p:cNvPr id="47107" name="Rectangle 3"/>
          <p:cNvSpPr>
            <a:spLocks noChangeArrowheads="1"/>
          </p:cNvSpPr>
          <p:nvPr>
            <p:ph type="body" idx="1"/>
          </p:nvPr>
        </p:nvSpPr>
        <p:spPr>
          <a:solidFill>
            <a:srgbClr val="FFFFFF"/>
          </a:solidFill>
          <a:ln>
            <a:solidFill>
              <a:srgbClr val="000000"/>
            </a:solidFill>
          </a:ln>
        </p:spPr>
        <p:txBody>
          <a:bodyPr lIns="95083" tIns="47542" rIns="95083" bIns="4754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4226" name="Rectangle 2"/>
          <p:cNvSpPr>
            <a:spLocks noGrp="1" noRot="1" noChangeAspect="1" noChangeArrowheads="1"/>
          </p:cNvSpPr>
          <p:nvPr>
            <p:ph type="sldImg"/>
          </p:nvPr>
        </p:nvSpPr>
        <p:spPr bwMode="auto">
          <a:xfrm>
            <a:off x="1250066" y="617268"/>
            <a:ext cx="4828297" cy="3585714"/>
          </a:xfrm>
          <a:prstGeom prst="rect">
            <a:avLst/>
          </a:prstGeom>
          <a:solidFill>
            <a:srgbClr val="FFFFFF"/>
          </a:solidFill>
          <a:ln>
            <a:solidFill>
              <a:srgbClr val="000000"/>
            </a:solidFill>
            <a:miter lim="800000"/>
            <a:headEnd/>
            <a:tailEnd/>
          </a:ln>
        </p:spPr>
      </p:sp>
      <p:sp>
        <p:nvSpPr>
          <p:cNvPr id="248422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312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734050" cy="312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86300" y="1143000"/>
            <a:ext cx="3848100" cy="213836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6113" cy="8969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7847013" cy="173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033713"/>
            <a:ext cx="7847013" cy="1738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5727700" cy="474663"/>
          </a:xfrm>
          <a:prstGeom prst="rect">
            <a:avLst/>
          </a:prstGeom>
          <a:noFill/>
          <a:ln w="12700">
            <a:noFill/>
            <a:miter lim="800000"/>
            <a:headEnd/>
            <a:tailEnd/>
          </a:ln>
        </p:spPr>
        <p:txBody>
          <a:bodyPr vert="horz" wrap="none" lIns="63500" tIns="25400" rIns="63500" bIns="25400" numCol="1" anchor="t" anchorCtr="0" compatLnSpc="1">
            <a:prstTxWarp prst="textNoShape">
              <a:avLst/>
            </a:prstTxWarp>
            <a:spAutoFit/>
          </a:bodyPr>
          <a:lstStyle/>
          <a:p>
            <a:pPr lvl="0"/>
            <a:r>
              <a:rPr lang="en-US"/>
              <a:t>Click to edit Master title style</a:t>
            </a:r>
          </a:p>
        </p:txBody>
      </p:sp>
      <p:sp>
        <p:nvSpPr>
          <p:cNvPr id="1027" name="Rectangle 5"/>
          <p:cNvSpPr>
            <a:spLocks noGrp="1" noChangeArrowheads="1"/>
          </p:cNvSpPr>
          <p:nvPr>
            <p:ph type="body" idx="1"/>
          </p:nvPr>
        </p:nvSpPr>
        <p:spPr bwMode="auto">
          <a:xfrm>
            <a:off x="685800" y="1143000"/>
            <a:ext cx="7848600" cy="2138363"/>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ChangeArrowheads="1"/>
          </p:cNvSpPr>
          <p:nvPr/>
        </p:nvSpPr>
        <p:spPr bwMode="auto">
          <a:xfrm>
            <a:off x="914400" y="6654800"/>
            <a:ext cx="4038600" cy="205184"/>
          </a:xfrm>
          <a:prstGeom prst="rect">
            <a:avLst/>
          </a:prstGeom>
          <a:noFill/>
          <a:ln w="12700">
            <a:noFill/>
            <a:miter lim="800000"/>
            <a:headEnd/>
            <a:tailEnd/>
          </a:ln>
          <a:effectLst/>
        </p:spPr>
        <p:txBody>
          <a:bodyPr lIns="63500" tIns="25400" rIns="63500" bIns="25400">
            <a:prstTxWarp prst="textNoShape">
              <a:avLst/>
            </a:prstTxWarp>
            <a:spAutoFit/>
          </a:bodyPr>
          <a:lstStyle/>
          <a:p>
            <a:pPr algn="l">
              <a:defRPr/>
            </a:pPr>
            <a:r>
              <a:rPr lang="en-US" sz="1000" b="1" dirty="0">
                <a:solidFill>
                  <a:schemeClr val="tx1"/>
                </a:solidFill>
                <a:latin typeface="Helvetica" pitchFamily="-12" charset="0"/>
              </a:rPr>
              <a:t>CS61CL </a:t>
            </a:r>
            <a:r>
              <a:rPr lang="en-US" sz="1000" b="1" dirty="0" smtClean="0">
                <a:solidFill>
                  <a:schemeClr val="tx1"/>
                </a:solidFill>
                <a:latin typeface="Helvetica" pitchFamily="-12" charset="0"/>
              </a:rPr>
              <a:t>L09 </a:t>
            </a:r>
            <a:r>
              <a:rPr lang="en-US" sz="1000" b="1" dirty="0" smtClean="0">
                <a:solidFill>
                  <a:schemeClr val="accent2"/>
                </a:solidFill>
                <a:latin typeface="Helvetica" pitchFamily="-12" charset="0"/>
              </a:rPr>
              <a:t>Single Cycle CPU Design </a:t>
            </a:r>
            <a:r>
              <a:rPr lang="en-US" sz="1000" b="1" dirty="0" smtClean="0">
                <a:solidFill>
                  <a:schemeClr val="tx1"/>
                </a:solidFill>
                <a:latin typeface="Helvetica" pitchFamily="-12" charset="0"/>
              </a:rPr>
              <a:t>(</a:t>
            </a:r>
            <a:fld id="{C08CB26F-AFBE-402E-A50D-EA9DBBBFA5ED}" type="slidenum">
              <a:rPr lang="en-US" sz="1000" b="1">
                <a:solidFill>
                  <a:schemeClr val="tx1"/>
                </a:solidFill>
                <a:latin typeface="Helvetica" pitchFamily="-12" charset="0"/>
              </a:rPr>
              <a:pPr algn="l">
                <a:defRPr/>
              </a:pPr>
              <a:t>‹#›</a:t>
            </a:fld>
            <a:r>
              <a:rPr lang="en-US" sz="1000" b="1" dirty="0">
                <a:solidFill>
                  <a:schemeClr val="tx1"/>
                </a:solidFill>
                <a:latin typeface="Helvetica" pitchFamily="-12" charset="0"/>
              </a:rPr>
              <a:t>)</a:t>
            </a:r>
          </a:p>
        </p:txBody>
      </p:sp>
      <p:sp>
        <p:nvSpPr>
          <p:cNvPr id="1035" name="Rectangle 11"/>
          <p:cNvSpPr>
            <a:spLocks noChangeArrowheads="1"/>
          </p:cNvSpPr>
          <p:nvPr/>
        </p:nvSpPr>
        <p:spPr bwMode="auto">
          <a:xfrm>
            <a:off x="6934200" y="6651625"/>
            <a:ext cx="2197100" cy="20320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Helvetica" pitchFamily="-12" charset="0"/>
              </a:rPr>
              <a:t>Huddleston, Summer 2009 © UCB </a:t>
            </a:r>
          </a:p>
        </p:txBody>
      </p:sp>
      <p:sp>
        <p:nvSpPr>
          <p:cNvPr id="1033" name="Line 9"/>
          <p:cNvSpPr>
            <a:spLocks noChangeShapeType="1"/>
          </p:cNvSpPr>
          <p:nvPr/>
        </p:nvSpPr>
        <p:spPr bwMode="auto">
          <a:xfrm>
            <a:off x="685800" y="685800"/>
            <a:ext cx="7943850" cy="0"/>
          </a:xfrm>
          <a:prstGeom prst="line">
            <a:avLst/>
          </a:prstGeom>
          <a:noFill/>
          <a:ln w="57150" cmpd="thickThin">
            <a:solidFill>
              <a:srgbClr val="FFCC00"/>
            </a:solidFill>
            <a:round/>
            <a:headEnd/>
            <a:tailEnd/>
          </a:ln>
          <a:effectLst/>
        </p:spPr>
        <p:txBody>
          <a:bodyPr wrap="none" anchor="ctr">
            <a:prstTxWarp prst="textNoShape">
              <a:avLst/>
            </a:prstTxWarp>
          </a:bodyPr>
          <a:lstStyle/>
          <a:p>
            <a:pPr>
              <a:defRPr/>
            </a:pPr>
            <a:endParaRPr lang="en-US">
              <a:latin typeface="Helvetica" pitchFamily="-12" charset="0"/>
            </a:endParaRPr>
          </a:p>
        </p:txBody>
      </p:sp>
      <p:pic>
        <p:nvPicPr>
          <p:cNvPr id="1031" name="Picture 14"/>
          <p:cNvPicPr>
            <a:picLocks noChangeAspect="1" noChangeArrowheads="1"/>
          </p:cNvPicPr>
          <p:nvPr/>
        </p:nvPicPr>
        <p:blipFill>
          <a:blip r:embed="rId15"/>
          <a:srcRect/>
          <a:stretch>
            <a:fillRect/>
          </a:stretch>
        </p:blipFill>
        <p:spPr bwMode="auto">
          <a:xfrm>
            <a:off x="63500" y="6169025"/>
            <a:ext cx="850900" cy="665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iming>
    <p:tnLst>
      <p:par>
        <p:cTn id="1" dur="indefinite" restart="never" nodeType="tmRoot"/>
      </p:par>
    </p:tnLst>
  </p:timing>
  <p:txStyles>
    <p:titleStyle>
      <a:lvl1pPr algn="l" rtl="0" eaLnBrk="0" fontAlgn="base" hangingPunct="0">
        <a:lnSpc>
          <a:spcPct val="87000"/>
        </a:lnSpc>
        <a:spcBef>
          <a:spcPct val="0"/>
        </a:spcBef>
        <a:spcAft>
          <a:spcPct val="0"/>
        </a:spcAft>
        <a:defRPr sz="3200" b="1">
          <a:solidFill>
            <a:schemeClr val="accent2"/>
          </a:solidFill>
          <a:latin typeface="+mj-lt"/>
          <a:ea typeface="ＭＳ Ｐゴシック" pitchFamily="18" charset="-128"/>
          <a:cs typeface="ＭＳ Ｐゴシック" pitchFamily="18" charset="-128"/>
        </a:defRPr>
      </a:lvl1pPr>
      <a:lvl2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2pPr>
      <a:lvl3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3pPr>
      <a:lvl4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4pPr>
      <a:lvl5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5pPr>
      <a:lvl6pPr marL="457200" algn="l" rtl="0" eaLnBrk="0" fontAlgn="base" hangingPunct="0">
        <a:lnSpc>
          <a:spcPct val="87000"/>
        </a:lnSpc>
        <a:spcBef>
          <a:spcPct val="0"/>
        </a:spcBef>
        <a:spcAft>
          <a:spcPct val="0"/>
        </a:spcAft>
        <a:defRPr sz="3200" b="1">
          <a:solidFill>
            <a:schemeClr val="accent2"/>
          </a:solidFill>
          <a:latin typeface="Helvetica" pitchFamily="-12" charset="0"/>
        </a:defRPr>
      </a:lvl6pPr>
      <a:lvl7pPr marL="914400" algn="l" rtl="0" eaLnBrk="0" fontAlgn="base" hangingPunct="0">
        <a:lnSpc>
          <a:spcPct val="87000"/>
        </a:lnSpc>
        <a:spcBef>
          <a:spcPct val="0"/>
        </a:spcBef>
        <a:spcAft>
          <a:spcPct val="0"/>
        </a:spcAft>
        <a:defRPr sz="3200" b="1">
          <a:solidFill>
            <a:schemeClr val="accent2"/>
          </a:solidFill>
          <a:latin typeface="Helvetica" pitchFamily="-12" charset="0"/>
        </a:defRPr>
      </a:lvl7pPr>
      <a:lvl8pPr marL="1371600" algn="l" rtl="0" eaLnBrk="0" fontAlgn="base" hangingPunct="0">
        <a:lnSpc>
          <a:spcPct val="87000"/>
        </a:lnSpc>
        <a:spcBef>
          <a:spcPct val="0"/>
        </a:spcBef>
        <a:spcAft>
          <a:spcPct val="0"/>
        </a:spcAft>
        <a:defRPr sz="3200" b="1">
          <a:solidFill>
            <a:schemeClr val="accent2"/>
          </a:solidFill>
          <a:latin typeface="Helvetica" pitchFamily="-12" charset="0"/>
        </a:defRPr>
      </a:lvl8pPr>
      <a:lvl9pPr marL="1828800" algn="l" rtl="0" eaLnBrk="0" fontAlgn="base" hangingPunct="0">
        <a:lnSpc>
          <a:spcPct val="87000"/>
        </a:lnSpc>
        <a:spcBef>
          <a:spcPct val="0"/>
        </a:spcBef>
        <a:spcAft>
          <a:spcPct val="0"/>
        </a:spcAft>
        <a:defRPr sz="3200" b="1">
          <a:solidFill>
            <a:schemeClr val="accent2"/>
          </a:solidFill>
          <a:latin typeface="Helvetica" pitchFamily="-12" charset="0"/>
        </a:defRPr>
      </a:lvl9pPr>
    </p:titleStyle>
    <p:bodyStyle>
      <a:lvl1pPr marL="203200" indent="-203200" algn="l" rtl="0" eaLnBrk="0" fontAlgn="base" hangingPunct="0">
        <a:lnSpc>
          <a:spcPct val="75000"/>
        </a:lnSpc>
        <a:spcBef>
          <a:spcPct val="65000"/>
        </a:spcBef>
        <a:spcAft>
          <a:spcPct val="0"/>
        </a:spcAft>
        <a:buSzPct val="100000"/>
        <a:buFont typeface="Times" pitchFamily="18" charset="0"/>
        <a:buChar char="•"/>
        <a:defRPr sz="3200" b="1">
          <a:solidFill>
            <a:schemeClr val="tx1"/>
          </a:solidFill>
          <a:latin typeface="+mn-lt"/>
          <a:ea typeface="ＭＳ Ｐゴシック" pitchFamily="18" charset="-128"/>
          <a:cs typeface="ＭＳ Ｐゴシック" pitchFamily="18" charset="-128"/>
        </a:defRPr>
      </a:lvl1pPr>
      <a:lvl2pPr marL="685800" indent="-190500" algn="l" rtl="0" eaLnBrk="0" fontAlgn="base" hangingPunct="0">
        <a:lnSpc>
          <a:spcPct val="85000"/>
        </a:lnSpc>
        <a:spcBef>
          <a:spcPct val="40000"/>
        </a:spcBef>
        <a:spcAft>
          <a:spcPct val="0"/>
        </a:spcAft>
        <a:buSzPct val="100000"/>
        <a:buChar char="•"/>
        <a:defRPr sz="2800" b="1">
          <a:solidFill>
            <a:schemeClr val="tx1"/>
          </a:solidFill>
          <a:latin typeface="+mn-lt"/>
          <a:ea typeface="ＭＳ Ｐゴシック" pitchFamily="-12" charset="-128"/>
        </a:defRPr>
      </a:lvl2pPr>
      <a:lvl3pPr marL="1257300" indent="-342900" algn="l" rtl="0" eaLnBrk="0" fontAlgn="base" hangingPunct="0">
        <a:lnSpc>
          <a:spcPct val="85000"/>
        </a:lnSpc>
        <a:spcBef>
          <a:spcPct val="40000"/>
        </a:spcBef>
        <a:spcAft>
          <a:spcPct val="0"/>
        </a:spcAft>
        <a:buSzPct val="100000"/>
        <a:buChar char="-"/>
        <a:defRPr sz="2400" b="1">
          <a:solidFill>
            <a:schemeClr val="tx1"/>
          </a:solidFill>
          <a:latin typeface="+mn-lt"/>
          <a:ea typeface="ＭＳ Ｐゴシック" pitchFamily="-12" charset="-128"/>
        </a:defRPr>
      </a:lvl3pPr>
      <a:lvl4pPr marL="17145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4pPr>
      <a:lvl5pPr marL="21717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5pPr>
      <a:lvl6pPr marL="26289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6pPr>
      <a:lvl7pPr marL="30861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7pPr>
      <a:lvl8pPr marL="35433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8pPr>
      <a:lvl9pPr marL="40005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5334000"/>
            <a:ext cx="8077200" cy="457200"/>
          </a:xfrm>
          <a:prstGeom prst="rect">
            <a:avLst/>
          </a:prstGeom>
          <a:solidFill>
            <a:srgbClr val="000550"/>
          </a:solidFill>
          <a:ln w="12700">
            <a:noFill/>
            <a:miter lim="800000"/>
            <a:headEnd/>
            <a:tailEnd/>
          </a:ln>
        </p:spPr>
        <p:txBody>
          <a:bodyPr lIns="63500" tIns="25400" rIns="63500" bIns="25400">
            <a:prstTxWarp prst="textNoShape">
              <a:avLst/>
            </a:prstTxWarp>
            <a:spAutoFit/>
          </a:bodyPr>
          <a:lstStyle/>
          <a:p>
            <a:pPr marL="203200" indent="-203200">
              <a:lnSpc>
                <a:spcPct val="95000"/>
              </a:lnSpc>
              <a:spcBef>
                <a:spcPct val="65000"/>
              </a:spcBef>
              <a:buSzPct val="100000"/>
              <a:buFont typeface="Times" pitchFamily="18" charset="0"/>
              <a:buNone/>
              <a:tabLst>
                <a:tab pos="1660525" algn="l"/>
              </a:tabLst>
            </a:pPr>
            <a:r>
              <a:rPr lang="en-US" sz="2800" b="1">
                <a:solidFill>
                  <a:schemeClr val="bg1"/>
                </a:solidFill>
              </a:rPr>
              <a:t>Jeremy Huddleston</a:t>
            </a:r>
            <a:endParaRPr lang="en-US" sz="2800" b="1">
              <a:solidFill>
                <a:schemeClr val="bg1"/>
              </a:solidFill>
              <a:latin typeface="Courier New" pitchFamily="18" charset="0"/>
            </a:endParaRPr>
          </a:p>
        </p:txBody>
      </p:sp>
      <p:sp>
        <p:nvSpPr>
          <p:cNvPr id="16387" name="Rectangle 3"/>
          <p:cNvSpPr>
            <a:spLocks noChangeArrowheads="1"/>
          </p:cNvSpPr>
          <p:nvPr/>
        </p:nvSpPr>
        <p:spPr bwMode="auto">
          <a:xfrm>
            <a:off x="0" y="0"/>
            <a:ext cx="9144000" cy="8382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6388" name="Rectangle 4"/>
          <p:cNvSpPr>
            <a:spLocks noChangeArrowheads="1"/>
          </p:cNvSpPr>
          <p:nvPr/>
        </p:nvSpPr>
        <p:spPr bwMode="auto">
          <a:xfrm>
            <a:off x="0" y="1"/>
            <a:ext cx="9144000" cy="2392655"/>
          </a:xfrm>
          <a:prstGeom prst="rect">
            <a:avLst/>
          </a:prstGeom>
          <a:noFill/>
          <a:ln w="12700">
            <a:noFill/>
            <a:miter lim="800000"/>
            <a:headEnd/>
            <a:tailEnd/>
          </a:ln>
        </p:spPr>
        <p:txBody>
          <a:bodyPr wrap="square" lIns="63500" tIns="25400" rIns="63500" bIns="25400" anchor="ctr">
            <a:prstTxWarp prst="textNoShape">
              <a:avLst/>
            </a:prstTxWarp>
            <a:spAutoFit/>
          </a:bodyPr>
          <a:lstStyle/>
          <a:p>
            <a:pPr>
              <a:lnSpc>
                <a:spcPct val="77000"/>
              </a:lnSpc>
            </a:pPr>
            <a:r>
              <a:rPr lang="en-US" sz="2800" b="1" dirty="0">
                <a:solidFill>
                  <a:schemeClr val="bg2"/>
                </a:solidFill>
                <a:latin typeface="Courier New" pitchFamily="18" charset="0"/>
              </a:rPr>
              <a:t>inst.eecs.berkeley.edu/~cs61c</a:t>
            </a:r>
            <a:r>
              <a:rPr lang="en-US" sz="3200" b="1" dirty="0">
                <a:solidFill>
                  <a:schemeClr val="accent2"/>
                </a:solidFill>
              </a:rPr>
              <a:t> </a:t>
            </a:r>
            <a:br>
              <a:rPr lang="en-US" sz="3200" b="1" dirty="0">
                <a:solidFill>
                  <a:schemeClr val="accent2"/>
                </a:solidFill>
              </a:rPr>
            </a:br>
            <a:r>
              <a:rPr lang="en-US" sz="3600" b="1" dirty="0">
                <a:solidFill>
                  <a:schemeClr val="accent2"/>
                </a:solidFill>
              </a:rPr>
              <a:t>CS61CL : Machine Structures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2800" b="1" dirty="0" smtClean="0">
                <a:solidFill>
                  <a:schemeClr val="accent2"/>
                </a:solidFill>
              </a:rPr>
              <a:t>Lecture </a:t>
            </a:r>
            <a:r>
              <a:rPr lang="en-US" sz="2800" b="1" dirty="0" smtClean="0">
                <a:solidFill>
                  <a:schemeClr val="accent2"/>
                </a:solidFill>
              </a:rPr>
              <a:t>#9 </a:t>
            </a:r>
            <a:r>
              <a:rPr lang="en-US" sz="2800" b="1" dirty="0" smtClean="0">
                <a:solidFill>
                  <a:schemeClr val="accent2"/>
                </a:solidFill>
              </a:rPr>
              <a:t>–</a:t>
            </a:r>
            <a:r>
              <a:rPr lang="en-US" sz="2800" b="1" dirty="0" smtClean="0">
                <a:solidFill>
                  <a:schemeClr val="accent2"/>
                </a:solidFill>
              </a:rPr>
              <a:t> Single Cycle CPU Design</a:t>
            </a:r>
            <a:r>
              <a:rPr lang="en-US" sz="3200" b="1" dirty="0" smtClean="0">
                <a:solidFill>
                  <a:schemeClr val="accent2"/>
                </a:solidFill>
              </a:rPr>
              <a:t/>
            </a:r>
            <a:br>
              <a:rPr lang="en-US" sz="3200" b="1" dirty="0" smtClean="0">
                <a:solidFill>
                  <a:schemeClr val="accent2"/>
                </a:solidFill>
              </a:rPr>
            </a:br>
            <a:r>
              <a:rPr lang="en-US" sz="3200" b="1" dirty="0" smtClean="0">
                <a:solidFill>
                  <a:schemeClr val="accent2"/>
                </a:solidFill>
              </a:rPr>
              <a:t/>
            </a:r>
            <a:br>
              <a:rPr lang="en-US" sz="3200" b="1" dirty="0" smtClean="0">
                <a:solidFill>
                  <a:schemeClr val="accent2"/>
                </a:solidFill>
              </a:rPr>
            </a:br>
            <a:r>
              <a:rPr lang="en-US" sz="3200" b="1" dirty="0" smtClean="0">
                <a:solidFill>
                  <a:schemeClr val="tx1"/>
                </a:solidFill>
              </a:rPr>
              <a:t>2009-07</a:t>
            </a:r>
            <a:r>
              <a:rPr lang="en-US" sz="3200" b="1" dirty="0" smtClean="0">
                <a:solidFill>
                  <a:schemeClr val="tx1"/>
                </a:solidFill>
              </a:rPr>
              <a:t>-</a:t>
            </a:r>
            <a:r>
              <a:rPr lang="en-US" sz="3200" b="1" dirty="0" smtClean="0">
                <a:solidFill>
                  <a:schemeClr val="tx1"/>
                </a:solidFill>
              </a:rPr>
              <a:t>22</a:t>
            </a:r>
            <a:endParaRPr lang="en-US" sz="3200" b="1" dirty="0">
              <a:solidFill>
                <a:schemeClr val="tx1"/>
              </a:solidFill>
            </a:endParaRPr>
          </a:p>
        </p:txBody>
      </p:sp>
      <p:sp>
        <p:nvSpPr>
          <p:cNvPr id="16389" name="Rectangle 15"/>
          <p:cNvSpPr>
            <a:spLocks noChangeArrowheads="1"/>
          </p:cNvSpPr>
          <p:nvPr/>
        </p:nvSpPr>
        <p:spPr bwMode="auto">
          <a:xfrm>
            <a:off x="228600" y="4572000"/>
            <a:ext cx="5181600" cy="585788"/>
          </a:xfrm>
          <a:prstGeom prst="rect">
            <a:avLst/>
          </a:prstGeom>
          <a:noFill/>
          <a:ln w="12700">
            <a:noFill/>
            <a:miter lim="800000"/>
            <a:headEnd/>
            <a:tailEnd/>
          </a:ln>
        </p:spPr>
        <p:txBody>
          <a:bodyPr>
            <a:prstTxWarp prst="textNoShape">
              <a:avLst/>
            </a:prstTxWarp>
            <a:spAutoFit/>
          </a:bodyPr>
          <a:lstStyle/>
          <a:p>
            <a:pPr algn="r">
              <a:lnSpc>
                <a:spcPct val="90000"/>
              </a:lnSpc>
            </a:pPr>
            <a:r>
              <a:rPr lang="en-US" sz="3200" b="1">
                <a:solidFill>
                  <a:srgbClr val="222222"/>
                </a:solidFill>
                <a:latin typeface="Arial" pitchFamily="18" charset="0"/>
              </a:rPr>
              <a:t> </a:t>
            </a:r>
            <a:r>
              <a:rPr lang="en-US" sz="3600" b="1">
                <a:solidFill>
                  <a:schemeClr val="tx1"/>
                </a:solidFill>
                <a:latin typeface="Arial" pitchFamily="18" charset="0"/>
              </a:rPr>
              <a:t>  </a:t>
            </a:r>
          </a:p>
        </p:txBody>
      </p:sp>
      <p:grpSp>
        <p:nvGrpSpPr>
          <p:cNvPr id="16390" name="Group 36"/>
          <p:cNvGrpSpPr>
            <a:grpSpLocks/>
          </p:cNvGrpSpPr>
          <p:nvPr/>
        </p:nvGrpSpPr>
        <p:grpSpPr bwMode="auto">
          <a:xfrm>
            <a:off x="3497263" y="2501900"/>
            <a:ext cx="2124075" cy="2832100"/>
            <a:chOff x="2203" y="1481"/>
            <a:chExt cx="1338" cy="1784"/>
          </a:xfrm>
        </p:grpSpPr>
        <p:pic>
          <p:nvPicPr>
            <p:cNvPr id="16391" name="Picture 20" descr="Jeremy"/>
            <p:cNvPicPr>
              <a:picLocks noChangeAspect="1" noChangeArrowheads="1"/>
            </p:cNvPicPr>
            <p:nvPr/>
          </p:nvPicPr>
          <p:blipFill>
            <a:blip r:embed="rId3"/>
            <a:srcRect/>
            <a:stretch>
              <a:fillRect/>
            </a:stretch>
          </p:blipFill>
          <p:spPr bwMode="auto">
            <a:xfrm>
              <a:off x="2208" y="1488"/>
              <a:ext cx="1330" cy="1773"/>
            </a:xfrm>
            <a:prstGeom prst="rect">
              <a:avLst/>
            </a:prstGeom>
            <a:noFill/>
            <a:ln w="9525">
              <a:noFill/>
              <a:miter lim="800000"/>
              <a:headEnd/>
              <a:tailEnd/>
            </a:ln>
          </p:spPr>
        </p:pic>
        <p:sp>
          <p:nvSpPr>
            <p:cNvPr id="16392" name="Rectangle 6"/>
            <p:cNvSpPr>
              <a:spLocks noChangeArrowheads="1"/>
            </p:cNvSpPr>
            <p:nvPr/>
          </p:nvSpPr>
          <p:spPr bwMode="auto">
            <a:xfrm>
              <a:off x="2203" y="1481"/>
              <a:ext cx="1338" cy="1784"/>
            </a:xfrm>
            <a:prstGeom prst="rect">
              <a:avLst/>
            </a:prstGeom>
            <a:noFill/>
            <a:ln w="38100">
              <a:solidFill>
                <a:srgbClr val="000550"/>
              </a:solidFill>
              <a:miter lim="800000"/>
              <a:headEnd/>
              <a:tailEnd/>
            </a:ln>
          </p:spPr>
          <p:txBody>
            <a:bodyPr anchor="ctr">
              <a:prstTxWarp prst="textNoShape">
                <a:avLst/>
              </a:prstTxWarp>
              <a:spAutoFit/>
            </a:bodyP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3202" name="Rectangle 2"/>
          <p:cNvSpPr>
            <a:spLocks noGrp="1" noChangeArrowheads="1"/>
          </p:cNvSpPr>
          <p:nvPr>
            <p:ph type="title"/>
          </p:nvPr>
        </p:nvSpPr>
        <p:spPr/>
        <p:txBody>
          <a:bodyPr/>
          <a:lstStyle/>
          <a:p>
            <a:r>
              <a:rPr lang="en-US" smtClean="0"/>
              <a:t>Five Components of a Computer</a:t>
            </a:r>
            <a:endParaRPr lang="en-US"/>
          </a:p>
        </p:txBody>
      </p:sp>
      <p:sp>
        <p:nvSpPr>
          <p:cNvPr id="2483203" name="Rectangle 3"/>
          <p:cNvSpPr>
            <a:spLocks noChangeArrowheads="1"/>
          </p:cNvSpPr>
          <p:nvPr/>
        </p:nvSpPr>
        <p:spPr bwMode="auto">
          <a:xfrm>
            <a:off x="381000" y="1524000"/>
            <a:ext cx="8458200" cy="4376738"/>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04" name="Rectangle 4"/>
          <p:cNvSpPr>
            <a:spLocks noChangeArrowheads="1"/>
          </p:cNvSpPr>
          <p:nvPr/>
        </p:nvSpPr>
        <p:spPr bwMode="auto">
          <a:xfrm>
            <a:off x="762000" y="2159000"/>
            <a:ext cx="2120900" cy="3189288"/>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05" name="Rectangle 5"/>
          <p:cNvSpPr>
            <a:spLocks noChangeArrowheads="1"/>
          </p:cNvSpPr>
          <p:nvPr/>
        </p:nvSpPr>
        <p:spPr bwMode="auto">
          <a:xfrm>
            <a:off x="735013" y="2405063"/>
            <a:ext cx="2008187" cy="42832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lnSpc>
                <a:spcPct val="85000"/>
              </a:lnSpc>
            </a:pPr>
            <a:r>
              <a:rPr lang="en-US" sz="2800" b="1" dirty="0">
                <a:solidFill>
                  <a:schemeClr val="tx1"/>
                </a:solidFill>
                <a:latin typeface="18 VAG Rounded Bold   07390"/>
              </a:rPr>
              <a:t> Processor</a:t>
            </a:r>
          </a:p>
        </p:txBody>
      </p:sp>
      <p:sp>
        <p:nvSpPr>
          <p:cNvPr id="2483206" name="Rectangle 6"/>
          <p:cNvSpPr>
            <a:spLocks noChangeArrowheads="1"/>
          </p:cNvSpPr>
          <p:nvPr/>
        </p:nvSpPr>
        <p:spPr bwMode="auto">
          <a:xfrm>
            <a:off x="2819400" y="2133600"/>
            <a:ext cx="1935163" cy="3225800"/>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07" name="Rectangle 7"/>
          <p:cNvSpPr>
            <a:spLocks noChangeArrowheads="1"/>
          </p:cNvSpPr>
          <p:nvPr/>
        </p:nvSpPr>
        <p:spPr bwMode="auto">
          <a:xfrm>
            <a:off x="4800600" y="2133600"/>
            <a:ext cx="1935163" cy="3225800"/>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08" name="Rectangle 8"/>
          <p:cNvSpPr>
            <a:spLocks noChangeArrowheads="1"/>
          </p:cNvSpPr>
          <p:nvPr/>
        </p:nvSpPr>
        <p:spPr bwMode="auto">
          <a:xfrm>
            <a:off x="3068638" y="1663700"/>
            <a:ext cx="1692771"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18 VAG Rounded Bold   07390"/>
              </a:rPr>
              <a:t>Computer</a:t>
            </a:r>
          </a:p>
        </p:txBody>
      </p:sp>
      <p:sp>
        <p:nvSpPr>
          <p:cNvPr id="2483209" name="AutoShape 9"/>
          <p:cNvSpPr>
            <a:spLocks noChangeArrowheads="1"/>
          </p:cNvSpPr>
          <p:nvPr/>
        </p:nvSpPr>
        <p:spPr bwMode="auto">
          <a:xfrm>
            <a:off x="914400" y="29718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10" name="AutoShape 10"/>
          <p:cNvSpPr>
            <a:spLocks noChangeArrowheads="1"/>
          </p:cNvSpPr>
          <p:nvPr/>
        </p:nvSpPr>
        <p:spPr bwMode="auto">
          <a:xfrm>
            <a:off x="914400" y="41910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11" name="Rectangle 11"/>
          <p:cNvSpPr>
            <a:spLocks noChangeArrowheads="1"/>
          </p:cNvSpPr>
          <p:nvPr/>
        </p:nvSpPr>
        <p:spPr bwMode="auto">
          <a:xfrm>
            <a:off x="995363" y="3200400"/>
            <a:ext cx="1406064" cy="42832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lnSpc>
                <a:spcPct val="85000"/>
              </a:lnSpc>
            </a:pPr>
            <a:r>
              <a:rPr lang="en-US" sz="2800" b="1" dirty="0">
                <a:latin typeface="18 VAG Rounded Bold   07390"/>
              </a:rPr>
              <a:t>Control</a:t>
            </a:r>
            <a:endParaRPr lang="en-US" sz="2800" b="1" dirty="0">
              <a:solidFill>
                <a:schemeClr val="tx1"/>
              </a:solidFill>
              <a:latin typeface="18 VAG Rounded Bold   07390"/>
            </a:endParaRPr>
          </a:p>
        </p:txBody>
      </p:sp>
      <p:sp>
        <p:nvSpPr>
          <p:cNvPr id="2483212" name="Rectangle 12"/>
          <p:cNvSpPr>
            <a:spLocks noChangeArrowheads="1"/>
          </p:cNvSpPr>
          <p:nvPr/>
        </p:nvSpPr>
        <p:spPr bwMode="auto">
          <a:xfrm>
            <a:off x="898773" y="4419600"/>
            <a:ext cx="1615827"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dirty="0" err="1">
                <a:latin typeface="18 VAG Rounded Bold   07390"/>
              </a:rPr>
              <a:t>Datapath</a:t>
            </a:r>
            <a:endParaRPr lang="en-US" sz="2800" b="1" dirty="0">
              <a:solidFill>
                <a:schemeClr val="tx1"/>
              </a:solidFill>
              <a:latin typeface="18 VAG Rounded Bold   07390"/>
            </a:endParaRPr>
          </a:p>
        </p:txBody>
      </p:sp>
      <p:sp>
        <p:nvSpPr>
          <p:cNvPr id="2483213" name="Rectangle 13"/>
          <p:cNvSpPr>
            <a:spLocks noChangeArrowheads="1"/>
          </p:cNvSpPr>
          <p:nvPr/>
        </p:nvSpPr>
        <p:spPr bwMode="auto">
          <a:xfrm>
            <a:off x="2819400" y="2286000"/>
            <a:ext cx="1962612" cy="2992101"/>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lnSpc>
                <a:spcPct val="85000"/>
              </a:lnSpc>
            </a:pPr>
            <a:r>
              <a:rPr lang="en-US" sz="2800" b="1" dirty="0">
                <a:latin typeface="18 VAG Rounded Bold   07390"/>
              </a:rPr>
              <a:t>Memory</a:t>
            </a:r>
            <a:endParaRPr lang="en-US" sz="2800" b="1" dirty="0">
              <a:solidFill>
                <a:schemeClr val="tx1"/>
              </a:solidFill>
              <a:latin typeface="18 VAG Rounded Bold   07390"/>
            </a:endParaRPr>
          </a:p>
          <a:p>
            <a:pPr algn="ctr">
              <a:lnSpc>
                <a:spcPct val="85000"/>
              </a:lnSpc>
            </a:pPr>
            <a:r>
              <a:rPr lang="en-US" sz="2800" dirty="0">
                <a:solidFill>
                  <a:schemeClr val="tx1"/>
                </a:solidFill>
                <a:latin typeface="18 VAG Rounded Bold   07390"/>
              </a:rPr>
              <a:t>(passive)</a:t>
            </a:r>
            <a:endParaRPr lang="en-US" sz="2800" b="1" dirty="0">
              <a:solidFill>
                <a:schemeClr val="tx1"/>
              </a:solidFill>
              <a:latin typeface="18 VAG Rounded Bold   07390"/>
            </a:endParaRPr>
          </a:p>
          <a:p>
            <a:pPr algn="ctr">
              <a:lnSpc>
                <a:spcPct val="85000"/>
              </a:lnSpc>
            </a:pPr>
            <a:endParaRPr lang="en-US" sz="2800" b="1" dirty="0">
              <a:solidFill>
                <a:schemeClr val="tx1"/>
              </a:solidFill>
              <a:latin typeface="18 VAG Rounded Bold   07390"/>
            </a:endParaRPr>
          </a:p>
          <a:p>
            <a:pPr algn="ctr">
              <a:lnSpc>
                <a:spcPct val="85000"/>
              </a:lnSpc>
            </a:pPr>
            <a:r>
              <a:rPr lang="en-US" sz="2800" dirty="0">
                <a:solidFill>
                  <a:schemeClr val="tx1"/>
                </a:solidFill>
                <a:latin typeface="18 VAG Rounded Bold   07390"/>
              </a:rPr>
              <a:t>(where </a:t>
            </a:r>
          </a:p>
          <a:p>
            <a:pPr algn="ctr">
              <a:lnSpc>
                <a:spcPct val="85000"/>
              </a:lnSpc>
            </a:pPr>
            <a:r>
              <a:rPr lang="en-US" sz="2800" dirty="0">
                <a:solidFill>
                  <a:schemeClr val="tx1"/>
                </a:solidFill>
                <a:latin typeface="18 VAG Rounded Bold   07390"/>
              </a:rPr>
              <a:t>programs, </a:t>
            </a:r>
          </a:p>
          <a:p>
            <a:pPr algn="ctr">
              <a:lnSpc>
                <a:spcPct val="85000"/>
              </a:lnSpc>
            </a:pPr>
            <a:r>
              <a:rPr lang="en-US" sz="2800" dirty="0">
                <a:solidFill>
                  <a:schemeClr val="tx1"/>
                </a:solidFill>
                <a:latin typeface="18 VAG Rounded Bold   07390"/>
              </a:rPr>
              <a:t>data live </a:t>
            </a:r>
          </a:p>
          <a:p>
            <a:pPr algn="ctr">
              <a:lnSpc>
                <a:spcPct val="85000"/>
              </a:lnSpc>
            </a:pPr>
            <a:r>
              <a:rPr lang="en-US" sz="2800" dirty="0">
                <a:solidFill>
                  <a:schemeClr val="tx1"/>
                </a:solidFill>
                <a:latin typeface="18 VAG Rounded Bold   07390"/>
              </a:rPr>
              <a:t>when</a:t>
            </a:r>
          </a:p>
          <a:p>
            <a:pPr algn="ctr">
              <a:lnSpc>
                <a:spcPct val="85000"/>
              </a:lnSpc>
            </a:pPr>
            <a:r>
              <a:rPr lang="en-US" sz="2800" dirty="0">
                <a:solidFill>
                  <a:schemeClr val="tx1"/>
                </a:solidFill>
                <a:latin typeface="18 VAG Rounded Bold   07390"/>
              </a:rPr>
              <a:t>running)</a:t>
            </a:r>
            <a:endParaRPr lang="en-US" sz="2800" b="1" dirty="0">
              <a:solidFill>
                <a:schemeClr val="tx1"/>
              </a:solidFill>
              <a:latin typeface="18 VAG Rounded Bold   07390"/>
            </a:endParaRPr>
          </a:p>
        </p:txBody>
      </p:sp>
      <p:sp>
        <p:nvSpPr>
          <p:cNvPr id="2483214" name="Rectangle 14"/>
          <p:cNvSpPr>
            <a:spLocks noChangeArrowheads="1"/>
          </p:cNvSpPr>
          <p:nvPr/>
        </p:nvSpPr>
        <p:spPr bwMode="auto">
          <a:xfrm>
            <a:off x="4933950" y="2133600"/>
            <a:ext cx="1333698"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18 VAG Rounded Bold   07390"/>
              </a:rPr>
              <a:t>Devices</a:t>
            </a:r>
          </a:p>
        </p:txBody>
      </p:sp>
      <p:sp>
        <p:nvSpPr>
          <p:cNvPr id="2483215" name="AutoShape 15"/>
          <p:cNvSpPr>
            <a:spLocks noChangeArrowheads="1"/>
          </p:cNvSpPr>
          <p:nvPr/>
        </p:nvSpPr>
        <p:spPr bwMode="auto">
          <a:xfrm>
            <a:off x="4927600" y="26670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16" name="AutoShape 16"/>
          <p:cNvSpPr>
            <a:spLocks noChangeArrowheads="1"/>
          </p:cNvSpPr>
          <p:nvPr/>
        </p:nvSpPr>
        <p:spPr bwMode="auto">
          <a:xfrm>
            <a:off x="4927600" y="36322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latin typeface="18 VAG Rounded Bold   07390"/>
            </a:endParaRPr>
          </a:p>
        </p:txBody>
      </p:sp>
      <p:sp>
        <p:nvSpPr>
          <p:cNvPr id="2483217" name="Rectangle 17"/>
          <p:cNvSpPr>
            <a:spLocks noChangeArrowheads="1"/>
          </p:cNvSpPr>
          <p:nvPr/>
        </p:nvSpPr>
        <p:spPr bwMode="auto">
          <a:xfrm>
            <a:off x="4984750" y="2838450"/>
            <a:ext cx="974626"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latin typeface="18 VAG Rounded Bold   07390"/>
              </a:rPr>
              <a:t>Input</a:t>
            </a:r>
            <a:endParaRPr lang="en-US" sz="2800" b="1">
              <a:solidFill>
                <a:schemeClr val="tx1"/>
              </a:solidFill>
              <a:latin typeface="18 VAG Rounded Bold   07390"/>
            </a:endParaRPr>
          </a:p>
        </p:txBody>
      </p:sp>
      <p:sp>
        <p:nvSpPr>
          <p:cNvPr id="2483218" name="Rectangle 18"/>
          <p:cNvSpPr>
            <a:spLocks noChangeArrowheads="1"/>
          </p:cNvSpPr>
          <p:nvPr/>
        </p:nvSpPr>
        <p:spPr bwMode="auto">
          <a:xfrm>
            <a:off x="4984750" y="3803650"/>
            <a:ext cx="1256754"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latin typeface="18 VAG Rounded Bold   07390"/>
              </a:rPr>
              <a:t>Output</a:t>
            </a:r>
            <a:endParaRPr lang="en-US" sz="2800" b="1">
              <a:solidFill>
                <a:schemeClr val="tx1"/>
              </a:solidFill>
              <a:latin typeface="18 VAG Rounded Bold   07390"/>
            </a:endParaRPr>
          </a:p>
        </p:txBody>
      </p:sp>
      <p:sp>
        <p:nvSpPr>
          <p:cNvPr id="2483219" name="Text Box 19"/>
          <p:cNvSpPr txBox="1">
            <a:spLocks noChangeArrowheads="1"/>
          </p:cNvSpPr>
          <p:nvPr/>
        </p:nvSpPr>
        <p:spPr bwMode="auto">
          <a:xfrm>
            <a:off x="6858000" y="1600200"/>
            <a:ext cx="1800493" cy="95410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latin typeface="18 VAG Rounded Bold   07390"/>
              </a:rPr>
              <a:t>Keyboard, </a:t>
            </a:r>
            <a:br>
              <a:rPr lang="en-US" sz="2800" b="1">
                <a:solidFill>
                  <a:schemeClr val="tx1"/>
                </a:solidFill>
                <a:latin typeface="18 VAG Rounded Bold   07390"/>
              </a:rPr>
            </a:br>
            <a:r>
              <a:rPr lang="en-US" sz="2800" b="1">
                <a:solidFill>
                  <a:schemeClr val="tx1"/>
                </a:solidFill>
                <a:latin typeface="18 VAG Rounded Bold   07390"/>
              </a:rPr>
              <a:t>Mouse</a:t>
            </a:r>
            <a:endParaRPr lang="en-US" sz="2800">
              <a:latin typeface="18 VAG Rounded Bold   07390"/>
            </a:endParaRPr>
          </a:p>
        </p:txBody>
      </p:sp>
      <p:sp>
        <p:nvSpPr>
          <p:cNvPr id="2483220" name="Text Box 20"/>
          <p:cNvSpPr txBox="1">
            <a:spLocks noChangeArrowheads="1"/>
          </p:cNvSpPr>
          <p:nvPr/>
        </p:nvSpPr>
        <p:spPr bwMode="auto">
          <a:xfrm>
            <a:off x="7086600" y="4876800"/>
            <a:ext cx="1402948" cy="95410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latin typeface="18 VAG Rounded Bold   07390"/>
              </a:rPr>
              <a:t>Display</a:t>
            </a:r>
            <a:r>
              <a:rPr lang="en-US" sz="2800">
                <a:solidFill>
                  <a:schemeClr val="tx1"/>
                </a:solidFill>
                <a:latin typeface="18 VAG Rounded Bold   07390"/>
              </a:rPr>
              <a:t>, </a:t>
            </a:r>
            <a:br>
              <a:rPr lang="en-US" sz="2800">
                <a:solidFill>
                  <a:schemeClr val="tx1"/>
                </a:solidFill>
                <a:latin typeface="18 VAG Rounded Bold   07390"/>
              </a:rPr>
            </a:br>
            <a:r>
              <a:rPr lang="en-US" sz="2800" b="1">
                <a:solidFill>
                  <a:schemeClr val="tx1"/>
                </a:solidFill>
                <a:latin typeface="18 VAG Rounded Bold   07390"/>
              </a:rPr>
              <a:t>Printer</a:t>
            </a:r>
            <a:endParaRPr lang="en-US" sz="2800">
              <a:latin typeface="18 VAG Rounded Bold   07390"/>
            </a:endParaRPr>
          </a:p>
        </p:txBody>
      </p:sp>
      <p:sp>
        <p:nvSpPr>
          <p:cNvPr id="2483221" name="Line 21"/>
          <p:cNvSpPr>
            <a:spLocks noChangeShapeType="1"/>
          </p:cNvSpPr>
          <p:nvPr/>
        </p:nvSpPr>
        <p:spPr bwMode="auto">
          <a:xfrm>
            <a:off x="6400800" y="4267200"/>
            <a:ext cx="685800" cy="762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sp>
        <p:nvSpPr>
          <p:cNvPr id="2483222" name="Line 22"/>
          <p:cNvSpPr>
            <a:spLocks noChangeShapeType="1"/>
          </p:cNvSpPr>
          <p:nvPr/>
        </p:nvSpPr>
        <p:spPr bwMode="auto">
          <a:xfrm flipH="1">
            <a:off x="6096000" y="2286000"/>
            <a:ext cx="838200" cy="73342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sp>
        <p:nvSpPr>
          <p:cNvPr id="2483223" name="Text Box 23"/>
          <p:cNvSpPr txBox="1">
            <a:spLocks noChangeArrowheads="1"/>
          </p:cNvSpPr>
          <p:nvPr/>
        </p:nvSpPr>
        <p:spPr bwMode="auto">
          <a:xfrm>
            <a:off x="6858000" y="2438400"/>
            <a:ext cx="1889125" cy="2429896"/>
          </a:xfrm>
          <a:prstGeom prst="rect">
            <a:avLst/>
          </a:prstGeom>
          <a:noFill/>
          <a:ln w="12700">
            <a:noFill/>
            <a:miter lim="800000"/>
            <a:headEnd/>
            <a:tailEnd/>
          </a:ln>
          <a:effectLst/>
        </p:spPr>
        <p:txBody>
          <a:bodyPr>
            <a:prstTxWarp prst="textNoShape">
              <a:avLst/>
            </a:prstTxWarp>
            <a:spAutoFit/>
          </a:bodyPr>
          <a:lstStyle/>
          <a:p>
            <a:r>
              <a:rPr lang="en-US" sz="2800" b="1">
                <a:solidFill>
                  <a:schemeClr val="tx1"/>
                </a:solidFill>
                <a:latin typeface="18 VAG Rounded Bold   07390"/>
              </a:rPr>
              <a:t>Disk</a:t>
            </a:r>
            <a:r>
              <a:rPr lang="en-US" sz="2800">
                <a:latin typeface="18 VAG Rounded Bold   07390"/>
              </a:rPr>
              <a:t> </a:t>
            </a:r>
            <a:br>
              <a:rPr lang="en-US" sz="2800">
                <a:latin typeface="18 VAG Rounded Bold   07390"/>
              </a:rPr>
            </a:br>
            <a:r>
              <a:rPr lang="en-US" sz="2800">
                <a:solidFill>
                  <a:schemeClr val="tx1"/>
                </a:solidFill>
                <a:latin typeface="18 VAG Rounded Bold   07390"/>
              </a:rPr>
              <a:t>(where </a:t>
            </a:r>
          </a:p>
          <a:p>
            <a:pPr>
              <a:lnSpc>
                <a:spcPct val="85000"/>
              </a:lnSpc>
            </a:pPr>
            <a:r>
              <a:rPr lang="en-US" sz="2800">
                <a:solidFill>
                  <a:schemeClr val="tx1"/>
                </a:solidFill>
                <a:latin typeface="18 VAG Rounded Bold   07390"/>
              </a:rPr>
              <a:t>programs, </a:t>
            </a:r>
          </a:p>
          <a:p>
            <a:pPr>
              <a:lnSpc>
                <a:spcPct val="85000"/>
              </a:lnSpc>
            </a:pPr>
            <a:r>
              <a:rPr lang="en-US" sz="2800">
                <a:solidFill>
                  <a:schemeClr val="tx1"/>
                </a:solidFill>
                <a:latin typeface="18 VAG Rounded Bold   07390"/>
              </a:rPr>
              <a:t>data live when not running)</a:t>
            </a:r>
          </a:p>
        </p:txBody>
      </p:sp>
      <p:sp>
        <p:nvSpPr>
          <p:cNvPr id="2483224" name="Line 24"/>
          <p:cNvSpPr>
            <a:spLocks noChangeShapeType="1"/>
          </p:cNvSpPr>
          <p:nvPr/>
        </p:nvSpPr>
        <p:spPr bwMode="auto">
          <a:xfrm flipH="1" flipV="1">
            <a:off x="6096000" y="3048000"/>
            <a:ext cx="762000" cy="381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sp>
        <p:nvSpPr>
          <p:cNvPr id="2483225" name="Line 25"/>
          <p:cNvSpPr>
            <a:spLocks noChangeShapeType="1"/>
          </p:cNvSpPr>
          <p:nvPr/>
        </p:nvSpPr>
        <p:spPr bwMode="auto">
          <a:xfrm flipV="1">
            <a:off x="6400800" y="3733800"/>
            <a:ext cx="533400" cy="381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sp>
        <p:nvSpPr>
          <p:cNvPr id="2483226" name="AutoShape 26"/>
          <p:cNvSpPr>
            <a:spLocks noChangeArrowheads="1"/>
          </p:cNvSpPr>
          <p:nvPr/>
        </p:nvSpPr>
        <p:spPr bwMode="auto">
          <a:xfrm>
            <a:off x="685800" y="1295400"/>
            <a:ext cx="2035175" cy="4419600"/>
          </a:xfrm>
          <a:prstGeom prst="roundRect">
            <a:avLst>
              <a:gd name="adj" fmla="val 16667"/>
            </a:avLst>
          </a:prstGeom>
          <a:noFill/>
          <a:ln w="38100">
            <a:solidFill>
              <a:srgbClr val="FF0000"/>
            </a:solidFill>
            <a:prstDash val="dash"/>
            <a:round/>
            <a:headEnd/>
            <a:tailEnd/>
          </a:ln>
          <a:effectLst/>
        </p:spPr>
        <p:txBody>
          <a:bodyPr wrap="none" anchor="ctr">
            <a:prstTxWarp prst="textNoShape">
              <a:avLst/>
            </a:prstTxWarp>
          </a:bodyPr>
          <a:lstStyle/>
          <a:p>
            <a:endParaRPr lang="en-US">
              <a:latin typeface="18 VAG Rounded Bold   0739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3226"/>
                                        </p:tgtEl>
                                        <p:attrNameLst>
                                          <p:attrName>style.visibility</p:attrName>
                                        </p:attrNameLst>
                                      </p:cBhvr>
                                      <p:to>
                                        <p:strVal val="visible"/>
                                      </p:to>
                                    </p:set>
                                    <p:animEffect transition="in" filter="dissolve">
                                      <p:cBhvr>
                                        <p:cTn id="7" dur="500"/>
                                        <p:tgtEl>
                                          <p:spTgt spid="2483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26"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5250" name="Rectangle 2"/>
          <p:cNvSpPr>
            <a:spLocks noGrp="1" noChangeArrowheads="1"/>
          </p:cNvSpPr>
          <p:nvPr>
            <p:ph type="title"/>
          </p:nvPr>
        </p:nvSpPr>
        <p:spPr/>
        <p:txBody>
          <a:bodyPr/>
          <a:lstStyle/>
          <a:p>
            <a:r>
              <a:rPr lang="en-US" smtClean="0"/>
              <a:t>The CPU</a:t>
            </a:r>
            <a:endParaRPr lang="en-US"/>
          </a:p>
        </p:txBody>
      </p:sp>
      <p:sp>
        <p:nvSpPr>
          <p:cNvPr id="2485251" name="Rectangle 3"/>
          <p:cNvSpPr>
            <a:spLocks noGrp="1" noChangeArrowheads="1"/>
          </p:cNvSpPr>
          <p:nvPr>
            <p:ph type="body" idx="1"/>
          </p:nvPr>
        </p:nvSpPr>
        <p:spPr/>
        <p:txBody>
          <a:bodyPr/>
          <a:lstStyle/>
          <a:p>
            <a:r>
              <a:rPr lang="en-US" dirty="0" smtClean="0">
                <a:solidFill>
                  <a:schemeClr val="accent1"/>
                </a:solidFill>
              </a:rPr>
              <a:t>Processor </a:t>
            </a:r>
            <a:r>
              <a:rPr lang="en-US" dirty="0" smtClean="0">
                <a:solidFill>
                  <a:schemeClr val="accent2"/>
                </a:solidFill>
              </a:rPr>
              <a:t>(CPU)</a:t>
            </a:r>
            <a:r>
              <a:rPr lang="en-US" dirty="0" smtClean="0"/>
              <a:t>: the active part of the computer, which does all the work (data manipulation and decision-making)</a:t>
            </a:r>
          </a:p>
          <a:p>
            <a:r>
              <a:rPr lang="en-US" dirty="0" err="1" smtClean="0">
                <a:solidFill>
                  <a:schemeClr val="accent1"/>
                </a:solidFill>
              </a:rPr>
              <a:t>Datapath</a:t>
            </a:r>
            <a:r>
              <a:rPr lang="en-US" dirty="0" smtClean="0"/>
              <a:t>: portion of the processor which contains hardware necessary to perform operations required by the processor (the brawn)</a:t>
            </a:r>
          </a:p>
          <a:p>
            <a:r>
              <a:rPr lang="en-US" dirty="0" smtClean="0">
                <a:solidFill>
                  <a:schemeClr val="accent1"/>
                </a:solidFill>
              </a:rPr>
              <a:t>Control</a:t>
            </a:r>
            <a:r>
              <a:rPr lang="en-US" dirty="0" smtClean="0"/>
              <a:t>: portion of the processor (also in hardware) which tells the </a:t>
            </a:r>
            <a:r>
              <a:rPr lang="en-US" dirty="0" err="1" smtClean="0"/>
              <a:t>datapath</a:t>
            </a:r>
            <a:r>
              <a:rPr lang="en-US" dirty="0" smtClean="0"/>
              <a:t> what needs to be done (the brain)</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7298" name="Rectangle 2"/>
          <p:cNvSpPr>
            <a:spLocks noGrp="1" noChangeArrowheads="1"/>
          </p:cNvSpPr>
          <p:nvPr>
            <p:ph type="title"/>
          </p:nvPr>
        </p:nvSpPr>
        <p:spPr/>
        <p:txBody>
          <a:bodyPr/>
          <a:lstStyle/>
          <a:p>
            <a:r>
              <a:rPr lang="en-US" smtClean="0"/>
              <a:t>Stages of the Datapath : Overview</a:t>
            </a:r>
            <a:endParaRPr lang="en-US"/>
          </a:p>
        </p:txBody>
      </p:sp>
      <p:sp>
        <p:nvSpPr>
          <p:cNvPr id="2487299" name="Rectangle 3"/>
          <p:cNvSpPr>
            <a:spLocks noGrp="1" noChangeArrowheads="1"/>
          </p:cNvSpPr>
          <p:nvPr>
            <p:ph type="body" idx="1"/>
          </p:nvPr>
        </p:nvSpPr>
        <p:spPr/>
        <p:txBody>
          <a:bodyPr/>
          <a:lstStyle/>
          <a:p>
            <a:r>
              <a:rPr lang="en-US" dirty="0" smtClean="0"/>
              <a:t>Problem: a single, atomic block which “executes an instruction” (performs all necessary operations beginning with fetching the instruction) would be too bulky and inefficient</a:t>
            </a:r>
          </a:p>
          <a:p>
            <a:r>
              <a:rPr lang="en-US" dirty="0" smtClean="0"/>
              <a:t>Solution: break up the process of “executing an instruction” into </a:t>
            </a:r>
            <a:r>
              <a:rPr lang="en-US" dirty="0" smtClean="0">
                <a:solidFill>
                  <a:schemeClr val="accent1"/>
                </a:solidFill>
              </a:rPr>
              <a:t>stages</a:t>
            </a:r>
            <a:r>
              <a:rPr lang="en-US" dirty="0" smtClean="0"/>
              <a:t>, and then connect the stages to create the whole </a:t>
            </a:r>
            <a:r>
              <a:rPr lang="en-US" dirty="0" err="1" smtClean="0"/>
              <a:t>datapath</a:t>
            </a:r>
            <a:endParaRPr lang="en-US" dirty="0" smtClean="0"/>
          </a:p>
          <a:p>
            <a:pPr lvl="1"/>
            <a:r>
              <a:rPr lang="en-US" dirty="0" smtClean="0"/>
              <a:t>smaller stages are easier to design</a:t>
            </a:r>
          </a:p>
          <a:p>
            <a:pPr lvl="1"/>
            <a:r>
              <a:rPr lang="en-US" dirty="0" smtClean="0"/>
              <a:t>easy to optimize (change) one stage without touching the others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9346" name="Rectangle 2"/>
          <p:cNvSpPr>
            <a:spLocks noGrp="1" noChangeArrowheads="1"/>
          </p:cNvSpPr>
          <p:nvPr>
            <p:ph type="title"/>
          </p:nvPr>
        </p:nvSpPr>
        <p:spPr/>
        <p:txBody>
          <a:bodyPr/>
          <a:lstStyle/>
          <a:p>
            <a:r>
              <a:rPr lang="en-US" smtClean="0"/>
              <a:t>Stages of the Datapath (1/5)</a:t>
            </a:r>
            <a:endParaRPr lang="en-US"/>
          </a:p>
        </p:txBody>
      </p:sp>
      <p:sp>
        <p:nvSpPr>
          <p:cNvPr id="2489347" name="Rectangle 3"/>
          <p:cNvSpPr>
            <a:spLocks noGrp="1" noChangeArrowheads="1"/>
          </p:cNvSpPr>
          <p:nvPr>
            <p:ph type="body" idx="1"/>
          </p:nvPr>
        </p:nvSpPr>
        <p:spPr>
          <a:xfrm>
            <a:off x="685800" y="1143000"/>
            <a:ext cx="7848600" cy="4534677"/>
          </a:xfrm>
        </p:spPr>
        <p:txBody>
          <a:bodyPr/>
          <a:lstStyle/>
          <a:p>
            <a:r>
              <a:rPr lang="en-US" dirty="0" smtClean="0"/>
              <a:t>There is a wide variety of MIPS instructions: so what general steps do they have in common?</a:t>
            </a:r>
          </a:p>
          <a:p>
            <a:r>
              <a:rPr lang="en-US" dirty="0" smtClean="0"/>
              <a:t>Stage 1: </a:t>
            </a:r>
            <a:r>
              <a:rPr lang="en-US" dirty="0" smtClean="0">
                <a:solidFill>
                  <a:schemeClr val="accent1"/>
                </a:solidFill>
              </a:rPr>
              <a:t>Instruction Fetch</a:t>
            </a:r>
          </a:p>
          <a:p>
            <a:pPr lvl="1"/>
            <a:r>
              <a:rPr lang="en-US" dirty="0" smtClean="0"/>
              <a:t>no matter what the instruction, the 32-bit instruction</a:t>
            </a:r>
            <a:r>
              <a:rPr lang="en-US" dirty="0" smtClean="0"/>
              <a:t> must </a:t>
            </a:r>
            <a:r>
              <a:rPr lang="en-US" dirty="0" smtClean="0"/>
              <a:t>first be fetched from memory (the cache-memory hierarchy)</a:t>
            </a:r>
          </a:p>
          <a:p>
            <a:pPr lvl="1"/>
            <a:r>
              <a:rPr lang="en-US" dirty="0" smtClean="0"/>
              <a:t>also, this is where we </a:t>
            </a:r>
            <a:r>
              <a:rPr lang="en-US" dirty="0" smtClean="0">
                <a:solidFill>
                  <a:schemeClr val="accent1"/>
                </a:solidFill>
              </a:rPr>
              <a:t>Increment PC </a:t>
            </a:r>
            <a:r>
              <a:rPr lang="en-US" dirty="0" smtClean="0"/>
              <a:t/>
            </a:r>
            <a:br>
              <a:rPr lang="en-US" dirty="0" smtClean="0"/>
            </a:br>
            <a:r>
              <a:rPr lang="en-US" dirty="0" smtClean="0"/>
              <a:t>(that is, PC = PC + 4, to point to the next instruction: byte addressing so + 4)</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1394" name="Rectangle 2"/>
          <p:cNvSpPr>
            <a:spLocks noGrp="1" noChangeArrowheads="1"/>
          </p:cNvSpPr>
          <p:nvPr>
            <p:ph type="title"/>
          </p:nvPr>
        </p:nvSpPr>
        <p:spPr/>
        <p:txBody>
          <a:bodyPr/>
          <a:lstStyle/>
          <a:p>
            <a:r>
              <a:rPr lang="en-US" smtClean="0"/>
              <a:t>Stages of the Datapath (2/5)</a:t>
            </a:r>
            <a:endParaRPr lang="en-US"/>
          </a:p>
        </p:txBody>
      </p:sp>
      <p:sp>
        <p:nvSpPr>
          <p:cNvPr id="2491395" name="Rectangle 3"/>
          <p:cNvSpPr>
            <a:spLocks noGrp="1" noChangeArrowheads="1"/>
          </p:cNvSpPr>
          <p:nvPr>
            <p:ph type="body" idx="1"/>
          </p:nvPr>
        </p:nvSpPr>
        <p:spPr/>
        <p:txBody>
          <a:bodyPr/>
          <a:lstStyle/>
          <a:p>
            <a:r>
              <a:rPr lang="en-US" dirty="0" smtClean="0"/>
              <a:t>Stage 2: </a:t>
            </a:r>
            <a:r>
              <a:rPr lang="en-US" dirty="0" smtClean="0">
                <a:solidFill>
                  <a:schemeClr val="accent1"/>
                </a:solidFill>
              </a:rPr>
              <a:t>Instruction Decode</a:t>
            </a:r>
          </a:p>
          <a:p>
            <a:pPr lvl="1"/>
            <a:r>
              <a:rPr lang="en-US" dirty="0" smtClean="0"/>
              <a:t>upon fetching the instruction, we next gather data from the fields (decode all necessary instruction data)</a:t>
            </a:r>
          </a:p>
          <a:p>
            <a:pPr lvl="1"/>
            <a:r>
              <a:rPr lang="en-US" dirty="0" smtClean="0"/>
              <a:t>first, read the </a:t>
            </a:r>
            <a:r>
              <a:rPr lang="en-US" dirty="0" err="1" smtClean="0">
                <a:latin typeface="Courier New"/>
                <a:cs typeface="Courier New"/>
              </a:rPr>
              <a:t>opcode</a:t>
            </a:r>
            <a:r>
              <a:rPr lang="en-US" dirty="0" smtClean="0"/>
              <a:t> to determine instruction type and field lengths</a:t>
            </a:r>
          </a:p>
          <a:p>
            <a:pPr lvl="1"/>
            <a:r>
              <a:rPr lang="en-US" dirty="0" smtClean="0"/>
              <a:t>second, read in data from all necessary registers</a:t>
            </a:r>
          </a:p>
          <a:p>
            <a:pPr lvl="2"/>
            <a:r>
              <a:rPr lang="en-US" dirty="0" smtClean="0"/>
              <a:t>for </a:t>
            </a:r>
            <a:r>
              <a:rPr lang="en-US" dirty="0" smtClean="0">
                <a:latin typeface="Courier New"/>
                <a:cs typeface="Courier New"/>
              </a:rPr>
              <a:t>add</a:t>
            </a:r>
            <a:r>
              <a:rPr lang="en-US" dirty="0" smtClean="0"/>
              <a:t>, read two registers</a:t>
            </a:r>
          </a:p>
          <a:p>
            <a:pPr lvl="2"/>
            <a:r>
              <a:rPr lang="en-US" dirty="0" smtClean="0"/>
              <a:t>for </a:t>
            </a:r>
            <a:r>
              <a:rPr lang="en-US" dirty="0" err="1" smtClean="0">
                <a:latin typeface="Courier New"/>
                <a:cs typeface="Courier New"/>
              </a:rPr>
              <a:t>addi</a:t>
            </a:r>
            <a:r>
              <a:rPr lang="en-US" dirty="0" smtClean="0"/>
              <a:t>, read one register</a:t>
            </a:r>
          </a:p>
          <a:p>
            <a:pPr lvl="2"/>
            <a:r>
              <a:rPr lang="en-US" dirty="0" smtClean="0"/>
              <a:t>for </a:t>
            </a:r>
            <a:r>
              <a:rPr lang="en-US" dirty="0" err="1" smtClean="0">
                <a:latin typeface="Courier New"/>
                <a:cs typeface="Courier New"/>
              </a:rPr>
              <a:t>jal</a:t>
            </a:r>
            <a:r>
              <a:rPr lang="en-US" dirty="0" smtClean="0"/>
              <a:t>, no reads necessary</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3443" name="Rectangle 3"/>
          <p:cNvSpPr>
            <a:spLocks noGrp="1" noChangeArrowheads="1"/>
          </p:cNvSpPr>
          <p:nvPr>
            <p:ph type="body" idx="1"/>
          </p:nvPr>
        </p:nvSpPr>
        <p:spPr>
          <a:xfrm>
            <a:off x="457200" y="1143000"/>
            <a:ext cx="8229600" cy="4419600"/>
          </a:xfrm>
        </p:spPr>
        <p:txBody>
          <a:bodyPr/>
          <a:lstStyle/>
          <a:p>
            <a:r>
              <a:rPr lang="en-US" dirty="0"/>
              <a:t>Stage 3: </a:t>
            </a:r>
            <a:r>
              <a:rPr lang="en-US" dirty="0">
                <a:solidFill>
                  <a:schemeClr val="accent1"/>
                </a:solidFill>
              </a:rPr>
              <a:t>ALU</a:t>
            </a:r>
            <a:r>
              <a:rPr lang="en-US" dirty="0"/>
              <a:t> (Arithmetic-Logic Unit)</a:t>
            </a:r>
          </a:p>
          <a:p>
            <a:pPr lvl="1"/>
            <a:r>
              <a:rPr lang="en-US" dirty="0"/>
              <a:t>the real work of most instructions is done here: arithmetic (+, -, *, /), shifting, logic (&amp;, |), comparisons (</a:t>
            </a:r>
            <a:r>
              <a:rPr lang="en-US" dirty="0" err="1">
                <a:latin typeface="Courier New" pitchFamily="-65" charset="0"/>
              </a:rPr>
              <a:t>slt</a:t>
            </a:r>
            <a:r>
              <a:rPr lang="en-US" dirty="0"/>
              <a:t>)</a:t>
            </a:r>
          </a:p>
          <a:p>
            <a:pPr lvl="1"/>
            <a:r>
              <a:rPr lang="en-US" dirty="0"/>
              <a:t>what about loads and stores?</a:t>
            </a:r>
          </a:p>
          <a:p>
            <a:pPr lvl="2"/>
            <a:r>
              <a:rPr lang="en-US" dirty="0" err="1">
                <a:latin typeface="Courier New" pitchFamily="-65" charset="0"/>
              </a:rPr>
              <a:t>lw</a:t>
            </a:r>
            <a:r>
              <a:rPr lang="en-US" dirty="0">
                <a:latin typeface="Courier New" pitchFamily="-65" charset="0"/>
              </a:rPr>
              <a:t>   $t0, 40($t1)</a:t>
            </a:r>
            <a:endParaRPr lang="en-US" dirty="0"/>
          </a:p>
          <a:p>
            <a:pPr lvl="2"/>
            <a:r>
              <a:rPr lang="en-US" dirty="0"/>
              <a:t>the address we are accessing in memory = the value in </a:t>
            </a:r>
            <a:r>
              <a:rPr lang="en-US" dirty="0">
                <a:latin typeface="Courier New" pitchFamily="-65" charset="0"/>
              </a:rPr>
              <a:t>$t1</a:t>
            </a:r>
            <a:r>
              <a:rPr lang="en-US" dirty="0"/>
              <a:t> PLUS the value 40</a:t>
            </a:r>
          </a:p>
          <a:p>
            <a:pPr lvl="2"/>
            <a:r>
              <a:rPr lang="en-US" dirty="0"/>
              <a:t>so we do this addition in this stage</a:t>
            </a:r>
          </a:p>
        </p:txBody>
      </p:sp>
      <p:sp>
        <p:nvSpPr>
          <p:cNvPr id="4" name="Title 3"/>
          <p:cNvSpPr>
            <a:spLocks noGrp="1"/>
          </p:cNvSpPr>
          <p:nvPr>
            <p:ph type="title"/>
          </p:nvPr>
        </p:nvSpPr>
        <p:spPr/>
        <p:txBody>
          <a:bodyPr/>
          <a:lstStyle/>
          <a:p>
            <a:r>
              <a:rPr lang="en-US" dirty="0" smtClean="0"/>
              <a:t>Stages of the </a:t>
            </a:r>
            <a:r>
              <a:rPr lang="en-US" dirty="0" err="1" smtClean="0"/>
              <a:t>Datapath</a:t>
            </a:r>
            <a:r>
              <a:rPr lang="en-US" dirty="0" smtClean="0"/>
              <a:t> (3/5)</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5490" name="Rectangle 2"/>
          <p:cNvSpPr>
            <a:spLocks noGrp="1" noChangeArrowheads="1"/>
          </p:cNvSpPr>
          <p:nvPr>
            <p:ph type="title"/>
          </p:nvPr>
        </p:nvSpPr>
        <p:spPr/>
        <p:txBody>
          <a:bodyPr/>
          <a:lstStyle/>
          <a:p>
            <a:r>
              <a:rPr lang="en-US" smtClean="0"/>
              <a:t>Stages of the Datapath (4/5)</a:t>
            </a:r>
            <a:endParaRPr lang="en-US"/>
          </a:p>
        </p:txBody>
      </p:sp>
      <p:sp>
        <p:nvSpPr>
          <p:cNvPr id="2495491" name="Rectangle 3"/>
          <p:cNvSpPr>
            <a:spLocks noGrp="1" noChangeArrowheads="1"/>
          </p:cNvSpPr>
          <p:nvPr>
            <p:ph type="body" idx="1"/>
          </p:nvPr>
        </p:nvSpPr>
        <p:spPr/>
        <p:txBody>
          <a:bodyPr/>
          <a:lstStyle/>
          <a:p>
            <a:r>
              <a:rPr lang="en-US" dirty="0" smtClean="0"/>
              <a:t>Stage 4: </a:t>
            </a:r>
            <a:r>
              <a:rPr lang="en-US" dirty="0" smtClean="0">
                <a:solidFill>
                  <a:schemeClr val="accent1"/>
                </a:solidFill>
              </a:rPr>
              <a:t>Memory Access</a:t>
            </a:r>
          </a:p>
          <a:p>
            <a:pPr lvl="1"/>
            <a:r>
              <a:rPr lang="en-US" dirty="0" smtClean="0"/>
              <a:t>actually only the load and store instructions do anything during this stage; the others remain idle during this stage or skip it all together</a:t>
            </a:r>
          </a:p>
          <a:p>
            <a:pPr lvl="1"/>
            <a:r>
              <a:rPr lang="en-US" dirty="0" smtClean="0"/>
              <a:t>since these instructions have a unique step, we need this extra stage to account for them</a:t>
            </a:r>
          </a:p>
          <a:p>
            <a:pPr lvl="1"/>
            <a:r>
              <a:rPr lang="en-US" dirty="0" smtClean="0"/>
              <a:t>as a result of the cache system, this stage is expected to be fast</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7538" name="Rectangle 2"/>
          <p:cNvSpPr>
            <a:spLocks noGrp="1" noChangeArrowheads="1"/>
          </p:cNvSpPr>
          <p:nvPr>
            <p:ph type="title"/>
          </p:nvPr>
        </p:nvSpPr>
        <p:spPr/>
        <p:txBody>
          <a:bodyPr/>
          <a:lstStyle/>
          <a:p>
            <a:r>
              <a:rPr lang="en-US" smtClean="0"/>
              <a:t>Stages of the Datapath (5/5)</a:t>
            </a:r>
            <a:endParaRPr lang="en-US"/>
          </a:p>
        </p:txBody>
      </p:sp>
      <p:sp>
        <p:nvSpPr>
          <p:cNvPr id="2497539" name="Rectangle 3"/>
          <p:cNvSpPr>
            <a:spLocks noGrp="1" noChangeArrowheads="1"/>
          </p:cNvSpPr>
          <p:nvPr>
            <p:ph type="body" idx="1"/>
          </p:nvPr>
        </p:nvSpPr>
        <p:spPr/>
        <p:txBody>
          <a:bodyPr/>
          <a:lstStyle/>
          <a:p>
            <a:r>
              <a:rPr lang="en-US" dirty="0" smtClean="0"/>
              <a:t>Stage 5: </a:t>
            </a:r>
            <a:r>
              <a:rPr lang="en-US" dirty="0" smtClean="0">
                <a:solidFill>
                  <a:schemeClr val="accent1"/>
                </a:solidFill>
              </a:rPr>
              <a:t>Register Write</a:t>
            </a:r>
          </a:p>
          <a:p>
            <a:pPr lvl="1"/>
            <a:r>
              <a:rPr lang="en-US" dirty="0" smtClean="0"/>
              <a:t>most instructions write the result of some computation into a register</a:t>
            </a:r>
          </a:p>
          <a:p>
            <a:pPr lvl="1"/>
            <a:r>
              <a:rPr lang="en-US" dirty="0" smtClean="0"/>
              <a:t>examples: arithmetic, logical, shifts, loads, </a:t>
            </a:r>
            <a:r>
              <a:rPr lang="en-US" dirty="0" err="1" smtClean="0"/>
              <a:t>slt</a:t>
            </a:r>
            <a:endParaRPr lang="en-US" dirty="0" smtClean="0"/>
          </a:p>
          <a:p>
            <a:pPr lvl="1"/>
            <a:r>
              <a:rPr lang="en-US" dirty="0" smtClean="0"/>
              <a:t>what about stores, branches, jumps?</a:t>
            </a:r>
          </a:p>
          <a:p>
            <a:pPr lvl="2"/>
            <a:r>
              <a:rPr lang="en-US" dirty="0" smtClean="0"/>
              <a:t>don’t write anything into a register at the end</a:t>
            </a:r>
          </a:p>
          <a:p>
            <a:pPr lvl="2"/>
            <a:r>
              <a:rPr lang="en-US" dirty="0" smtClean="0"/>
              <a:t>these remain idle during this fifth stage or skip it all together</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9586" name="Rectangle 2"/>
          <p:cNvSpPr>
            <a:spLocks noGrp="1" noChangeArrowheads="1"/>
          </p:cNvSpPr>
          <p:nvPr>
            <p:ph type="title"/>
          </p:nvPr>
        </p:nvSpPr>
        <p:spPr/>
        <p:txBody>
          <a:bodyPr/>
          <a:lstStyle/>
          <a:p>
            <a:r>
              <a:rPr lang="en-US" smtClean="0"/>
              <a:t>Generic Steps of Datapath</a:t>
            </a:r>
            <a:endParaRPr lang="en-US"/>
          </a:p>
        </p:txBody>
      </p:sp>
      <p:sp>
        <p:nvSpPr>
          <p:cNvPr id="2499588" name="Rectangle 4"/>
          <p:cNvSpPr>
            <a:spLocks noChangeArrowheads="1"/>
          </p:cNvSpPr>
          <p:nvPr/>
        </p:nvSpPr>
        <p:spPr bwMode="auto">
          <a:xfrm>
            <a:off x="914400" y="1841500"/>
            <a:ext cx="381000" cy="1295400"/>
          </a:xfrm>
          <a:prstGeom prst="rect">
            <a:avLst/>
          </a:prstGeom>
          <a:solidFill>
            <a:schemeClr val="tx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499589" name="Rectangle 5"/>
          <p:cNvSpPr>
            <a:spLocks noChangeArrowheads="1"/>
          </p:cNvSpPr>
          <p:nvPr/>
        </p:nvSpPr>
        <p:spPr bwMode="auto">
          <a:xfrm rot="-5400000">
            <a:off x="1600200" y="21463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499590" name="AutoShape 6"/>
          <p:cNvSpPr>
            <a:spLocks noChangeArrowheads="1"/>
          </p:cNvSpPr>
          <p:nvPr/>
        </p:nvSpPr>
        <p:spPr bwMode="auto">
          <a:xfrm>
            <a:off x="1524000" y="3273425"/>
            <a:ext cx="366713" cy="54927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499591" name="Line 7"/>
          <p:cNvSpPr>
            <a:spLocks noChangeShapeType="1"/>
          </p:cNvSpPr>
          <p:nvPr/>
        </p:nvSpPr>
        <p:spPr bwMode="auto">
          <a:xfrm>
            <a:off x="1295400" y="2451100"/>
            <a:ext cx="762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592" name="Rectangle 8"/>
          <p:cNvSpPr>
            <a:spLocks noChangeArrowheads="1"/>
          </p:cNvSpPr>
          <p:nvPr/>
        </p:nvSpPr>
        <p:spPr bwMode="auto">
          <a:xfrm>
            <a:off x="3657600" y="1841500"/>
            <a:ext cx="990600" cy="12954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499593" name="Line 9"/>
          <p:cNvSpPr>
            <a:spLocks noChangeShapeType="1"/>
          </p:cNvSpPr>
          <p:nvPr/>
        </p:nvSpPr>
        <p:spPr bwMode="auto">
          <a:xfrm>
            <a:off x="3124200" y="22987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594" name="Line 10"/>
          <p:cNvSpPr>
            <a:spLocks noChangeShapeType="1"/>
          </p:cNvSpPr>
          <p:nvPr/>
        </p:nvSpPr>
        <p:spPr bwMode="auto">
          <a:xfrm>
            <a:off x="3124200" y="2671763"/>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595" name="Line 11"/>
          <p:cNvSpPr>
            <a:spLocks noChangeShapeType="1"/>
          </p:cNvSpPr>
          <p:nvPr/>
        </p:nvSpPr>
        <p:spPr bwMode="auto">
          <a:xfrm>
            <a:off x="3124200" y="29845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596" name="Text Box 12"/>
          <p:cNvSpPr txBox="1">
            <a:spLocks noChangeArrowheads="1"/>
          </p:cNvSpPr>
          <p:nvPr/>
        </p:nvSpPr>
        <p:spPr bwMode="auto">
          <a:xfrm>
            <a:off x="3109913" y="2587625"/>
            <a:ext cx="33972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499597" name="Text Box 13"/>
          <p:cNvSpPr txBox="1">
            <a:spLocks noChangeArrowheads="1"/>
          </p:cNvSpPr>
          <p:nvPr/>
        </p:nvSpPr>
        <p:spPr bwMode="auto">
          <a:xfrm>
            <a:off x="3065463" y="2282825"/>
            <a:ext cx="395287"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499598" name="Text Box 14"/>
          <p:cNvSpPr txBox="1">
            <a:spLocks noChangeArrowheads="1"/>
          </p:cNvSpPr>
          <p:nvPr/>
        </p:nvSpPr>
        <p:spPr bwMode="auto">
          <a:xfrm>
            <a:off x="3079750" y="1901825"/>
            <a:ext cx="4095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499599" name="Text Box 15"/>
          <p:cNvSpPr txBox="1">
            <a:spLocks noChangeArrowheads="1"/>
          </p:cNvSpPr>
          <p:nvPr/>
        </p:nvSpPr>
        <p:spPr bwMode="auto">
          <a:xfrm rot="-5400000">
            <a:off x="3540125" y="2197100"/>
            <a:ext cx="11588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2" name="Group 16"/>
          <p:cNvGrpSpPr>
            <a:grpSpLocks/>
          </p:cNvGrpSpPr>
          <p:nvPr/>
        </p:nvGrpSpPr>
        <p:grpSpPr bwMode="auto">
          <a:xfrm>
            <a:off x="5334000" y="1901825"/>
            <a:ext cx="1219200" cy="1524000"/>
            <a:chOff x="3648" y="1348"/>
            <a:chExt cx="768" cy="960"/>
          </a:xfrm>
        </p:grpSpPr>
        <p:sp>
          <p:nvSpPr>
            <p:cNvPr id="2499602" name="Freeform 18"/>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solidFill>
              <a:schemeClr val="tx1"/>
            </a:solid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499603" name="Line 19"/>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499601" name="Text Box 17"/>
            <p:cNvSpPr txBox="1">
              <a:spLocks noChangeArrowheads="1"/>
            </p:cNvSpPr>
            <p:nvPr/>
          </p:nvSpPr>
          <p:spPr bwMode="auto">
            <a:xfrm>
              <a:off x="3723"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dirty="0"/>
                <a:t>ALU</a:t>
              </a:r>
              <a:endParaRPr lang="en-US" sz="2400" dirty="0">
                <a:solidFill>
                  <a:schemeClr val="tx1"/>
                </a:solidFill>
                <a:latin typeface="Times" pitchFamily="-65" charset="0"/>
              </a:endParaRPr>
            </a:p>
          </p:txBody>
        </p:sp>
      </p:grpSp>
      <p:sp>
        <p:nvSpPr>
          <p:cNvPr id="2499604" name="Line 20"/>
          <p:cNvSpPr>
            <a:spLocks noChangeShapeType="1"/>
          </p:cNvSpPr>
          <p:nvPr/>
        </p:nvSpPr>
        <p:spPr bwMode="auto">
          <a:xfrm>
            <a:off x="4648200" y="2984500"/>
            <a:ext cx="685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05" name="Line 21"/>
          <p:cNvSpPr>
            <a:spLocks noChangeShapeType="1"/>
          </p:cNvSpPr>
          <p:nvPr/>
        </p:nvSpPr>
        <p:spPr bwMode="auto">
          <a:xfrm>
            <a:off x="3094038" y="3335338"/>
            <a:ext cx="2209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06" name="Line 22"/>
          <p:cNvSpPr>
            <a:spLocks noChangeShapeType="1"/>
          </p:cNvSpPr>
          <p:nvPr/>
        </p:nvSpPr>
        <p:spPr bwMode="auto">
          <a:xfrm>
            <a:off x="4648200" y="2170113"/>
            <a:ext cx="655638"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07" name="Rectangle 23"/>
          <p:cNvSpPr>
            <a:spLocks noChangeArrowheads="1"/>
          </p:cNvSpPr>
          <p:nvPr/>
        </p:nvSpPr>
        <p:spPr bwMode="auto">
          <a:xfrm rot="-5400000">
            <a:off x="6096000" y="22987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499608" name="Line 24"/>
          <p:cNvSpPr>
            <a:spLocks noChangeShapeType="1"/>
          </p:cNvSpPr>
          <p:nvPr/>
        </p:nvSpPr>
        <p:spPr bwMode="auto">
          <a:xfrm>
            <a:off x="4876800" y="2984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09" name="Line 25"/>
          <p:cNvSpPr>
            <a:spLocks noChangeShapeType="1"/>
          </p:cNvSpPr>
          <p:nvPr/>
        </p:nvSpPr>
        <p:spPr bwMode="auto">
          <a:xfrm>
            <a:off x="4876800" y="3365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10" name="Line 26"/>
          <p:cNvSpPr>
            <a:spLocks noChangeShapeType="1"/>
          </p:cNvSpPr>
          <p:nvPr/>
        </p:nvSpPr>
        <p:spPr bwMode="auto">
          <a:xfrm>
            <a:off x="4876800" y="3670300"/>
            <a:ext cx="1676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11" name="Line 27"/>
          <p:cNvSpPr>
            <a:spLocks noChangeShapeType="1"/>
          </p:cNvSpPr>
          <p:nvPr/>
        </p:nvSpPr>
        <p:spPr bwMode="auto">
          <a:xfrm>
            <a:off x="7620000" y="2587625"/>
            <a:ext cx="304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12" name="Line 28"/>
          <p:cNvSpPr>
            <a:spLocks noChangeShapeType="1"/>
          </p:cNvSpPr>
          <p:nvPr/>
        </p:nvSpPr>
        <p:spPr bwMode="auto">
          <a:xfrm flipV="1">
            <a:off x="7924800" y="1308100"/>
            <a:ext cx="0" cy="1279525"/>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13" name="Line 29"/>
          <p:cNvSpPr>
            <a:spLocks noChangeShapeType="1"/>
          </p:cNvSpPr>
          <p:nvPr/>
        </p:nvSpPr>
        <p:spPr bwMode="auto">
          <a:xfrm flipH="1">
            <a:off x="3921125" y="1308100"/>
            <a:ext cx="400367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14" name="Line 30"/>
          <p:cNvSpPr>
            <a:spLocks noChangeShapeType="1"/>
          </p:cNvSpPr>
          <p:nvPr/>
        </p:nvSpPr>
        <p:spPr bwMode="auto">
          <a:xfrm>
            <a:off x="3921125" y="1308100"/>
            <a:ext cx="0" cy="533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15" name="Text Box 31"/>
          <p:cNvSpPr txBox="1">
            <a:spLocks noChangeArrowheads="1"/>
          </p:cNvSpPr>
          <p:nvPr/>
        </p:nvSpPr>
        <p:spPr bwMode="auto">
          <a:xfrm>
            <a:off x="3079750" y="3289300"/>
            <a:ext cx="6635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499616" name="Line 32"/>
          <p:cNvSpPr>
            <a:spLocks noChangeShapeType="1"/>
          </p:cNvSpPr>
          <p:nvPr/>
        </p:nvSpPr>
        <p:spPr bwMode="auto">
          <a:xfrm>
            <a:off x="1676400" y="2451100"/>
            <a:ext cx="0" cy="8382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17" name="AutoShape 33"/>
          <p:cNvSpPr>
            <a:spLocks noChangeArrowheads="1"/>
          </p:cNvSpPr>
          <p:nvPr/>
        </p:nvSpPr>
        <p:spPr bwMode="auto">
          <a:xfrm>
            <a:off x="914400" y="3425825"/>
            <a:ext cx="381000" cy="80962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endParaRPr lang="en-US"/>
          </a:p>
        </p:txBody>
      </p:sp>
      <p:sp>
        <p:nvSpPr>
          <p:cNvPr id="2499618" name="Line 34"/>
          <p:cNvSpPr>
            <a:spLocks noChangeShapeType="1"/>
          </p:cNvSpPr>
          <p:nvPr/>
        </p:nvSpPr>
        <p:spPr bwMode="auto">
          <a:xfrm flipH="1">
            <a:off x="1295400" y="3648075"/>
            <a:ext cx="228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19" name="Line 35"/>
          <p:cNvSpPr>
            <a:spLocks noChangeShapeType="1"/>
          </p:cNvSpPr>
          <p:nvPr/>
        </p:nvSpPr>
        <p:spPr bwMode="auto">
          <a:xfrm>
            <a:off x="3743325" y="3335338"/>
            <a:ext cx="0" cy="67151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20" name="Line 36"/>
          <p:cNvSpPr>
            <a:spLocks noChangeShapeType="1"/>
          </p:cNvSpPr>
          <p:nvPr/>
        </p:nvSpPr>
        <p:spPr bwMode="auto">
          <a:xfrm flipH="1">
            <a:off x="1295400" y="4006850"/>
            <a:ext cx="2447925"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499621" name="Line 37"/>
          <p:cNvSpPr>
            <a:spLocks noChangeShapeType="1"/>
          </p:cNvSpPr>
          <p:nvPr/>
        </p:nvSpPr>
        <p:spPr bwMode="auto">
          <a:xfrm flipH="1">
            <a:off x="533400" y="3822700"/>
            <a:ext cx="381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22" name="Line 38"/>
          <p:cNvSpPr>
            <a:spLocks noChangeShapeType="1"/>
          </p:cNvSpPr>
          <p:nvPr/>
        </p:nvSpPr>
        <p:spPr bwMode="auto">
          <a:xfrm flipV="1">
            <a:off x="533400" y="2451100"/>
            <a:ext cx="0" cy="13716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99623" name="Line 39"/>
          <p:cNvSpPr>
            <a:spLocks noChangeShapeType="1"/>
          </p:cNvSpPr>
          <p:nvPr/>
        </p:nvSpPr>
        <p:spPr bwMode="auto">
          <a:xfrm>
            <a:off x="533400" y="2451100"/>
            <a:ext cx="381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nvGrpSpPr>
          <p:cNvPr id="3" name="Group 40"/>
          <p:cNvGrpSpPr>
            <a:grpSpLocks/>
          </p:cNvGrpSpPr>
          <p:nvPr/>
        </p:nvGrpSpPr>
        <p:grpSpPr bwMode="auto">
          <a:xfrm>
            <a:off x="1109663" y="4495800"/>
            <a:ext cx="1970087" cy="701675"/>
            <a:chOff x="481" y="2832"/>
            <a:chExt cx="1603" cy="442"/>
          </a:xfrm>
        </p:grpSpPr>
        <p:sp>
          <p:nvSpPr>
            <p:cNvPr id="2499625" name="Text Box 41"/>
            <p:cNvSpPr txBox="1">
              <a:spLocks noChangeArrowheads="1"/>
            </p:cNvSpPr>
            <p:nvPr/>
          </p:nvSpPr>
          <p:spPr bwMode="auto">
            <a:xfrm>
              <a:off x="481" y="2832"/>
              <a:ext cx="1333"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 Instruction</a:t>
              </a:r>
            </a:p>
            <a:p>
              <a:pPr algn="ctr"/>
              <a:r>
                <a:rPr lang="en-US" sz="2000">
                  <a:solidFill>
                    <a:schemeClr val="accent2"/>
                  </a:solidFill>
                </a:rPr>
                <a:t>Fetch</a:t>
              </a:r>
            </a:p>
          </p:txBody>
        </p:sp>
        <p:sp>
          <p:nvSpPr>
            <p:cNvPr id="2499626" name="Line 42"/>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4" name="Group 43"/>
          <p:cNvGrpSpPr>
            <a:grpSpLocks/>
          </p:cNvGrpSpPr>
          <p:nvPr/>
        </p:nvGrpSpPr>
        <p:grpSpPr bwMode="auto">
          <a:xfrm>
            <a:off x="3114675" y="4191000"/>
            <a:ext cx="1917700" cy="1311275"/>
            <a:chOff x="610" y="2640"/>
            <a:chExt cx="1474" cy="826"/>
          </a:xfrm>
        </p:grpSpPr>
        <p:sp>
          <p:nvSpPr>
            <p:cNvPr id="2499628" name="Text Box 44"/>
            <p:cNvSpPr txBox="1">
              <a:spLocks noChangeArrowheads="1"/>
            </p:cNvSpPr>
            <p:nvPr/>
          </p:nvSpPr>
          <p:spPr bwMode="auto">
            <a:xfrm>
              <a:off x="610" y="2640"/>
              <a:ext cx="1086" cy="826"/>
            </a:xfrm>
            <a:prstGeom prst="rect">
              <a:avLst/>
            </a:prstGeom>
            <a:noFill/>
            <a:ln w="28575">
              <a:noFill/>
              <a:miter lim="800000"/>
              <a:headEnd/>
              <a:tailEnd/>
            </a:ln>
            <a:effectLst/>
          </p:spPr>
          <p:txBody>
            <a:bodyPr wrap="none" anchor="ctr">
              <a:prstTxWarp prst="textNoShape">
                <a:avLst/>
              </a:prstTxWarp>
              <a:spAutoFit/>
            </a:bodyPr>
            <a:lstStyle/>
            <a:p>
              <a:pPr algn="ctr"/>
              <a:endParaRPr lang="en-US" sz="2000">
                <a:solidFill>
                  <a:schemeClr val="accent2"/>
                </a:solidFill>
              </a:endParaRPr>
            </a:p>
            <a:p>
              <a:pPr algn="ctr"/>
              <a:r>
                <a:rPr lang="en-US" sz="2000">
                  <a:solidFill>
                    <a:schemeClr val="accent2"/>
                  </a:solidFill>
                </a:rPr>
                <a:t>2. Decode/</a:t>
              </a:r>
            </a:p>
            <a:p>
              <a:pPr algn="ctr"/>
              <a:r>
                <a:rPr lang="en-US" sz="2000">
                  <a:solidFill>
                    <a:schemeClr val="accent2"/>
                  </a:solidFill>
                </a:rPr>
                <a:t>    Register</a:t>
              </a:r>
            </a:p>
            <a:p>
              <a:pPr algn="ctr"/>
              <a:r>
                <a:rPr lang="en-US" sz="2000">
                  <a:solidFill>
                    <a:schemeClr val="accent2"/>
                  </a:solidFill>
                </a:rPr>
                <a:t>Read</a:t>
              </a:r>
            </a:p>
          </p:txBody>
        </p:sp>
        <p:sp>
          <p:nvSpPr>
            <p:cNvPr id="2499629" name="Line 45"/>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4930775" y="4495800"/>
            <a:ext cx="1725613" cy="549275"/>
            <a:chOff x="526" y="2832"/>
            <a:chExt cx="1558" cy="346"/>
          </a:xfrm>
        </p:grpSpPr>
        <p:sp>
          <p:nvSpPr>
            <p:cNvPr id="2499631" name="Text Box 47"/>
            <p:cNvSpPr txBox="1">
              <a:spLocks noChangeArrowheads="1"/>
            </p:cNvSpPr>
            <p:nvPr/>
          </p:nvSpPr>
          <p:spPr bwMode="auto">
            <a:xfrm>
              <a:off x="526" y="2928"/>
              <a:ext cx="125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499632" name="Line 48"/>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6" name="Group 49"/>
          <p:cNvGrpSpPr>
            <a:grpSpLocks/>
          </p:cNvGrpSpPr>
          <p:nvPr/>
        </p:nvGrpSpPr>
        <p:grpSpPr bwMode="auto">
          <a:xfrm>
            <a:off x="6313488" y="4495800"/>
            <a:ext cx="1384300" cy="549275"/>
            <a:chOff x="37" y="2832"/>
            <a:chExt cx="2235" cy="346"/>
          </a:xfrm>
        </p:grpSpPr>
        <p:sp>
          <p:nvSpPr>
            <p:cNvPr id="2499634" name="Text Box 50"/>
            <p:cNvSpPr txBox="1">
              <a:spLocks noChangeArrowheads="1"/>
            </p:cNvSpPr>
            <p:nvPr/>
          </p:nvSpPr>
          <p:spPr bwMode="auto">
            <a:xfrm>
              <a:off x="37" y="2928"/>
              <a:ext cx="223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499635" name="Line 51"/>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7" name="Group 52"/>
          <p:cNvGrpSpPr>
            <a:grpSpLocks/>
          </p:cNvGrpSpPr>
          <p:nvPr/>
        </p:nvGrpSpPr>
        <p:grpSpPr bwMode="auto">
          <a:xfrm>
            <a:off x="7508875" y="4495800"/>
            <a:ext cx="1285875" cy="701675"/>
            <a:chOff x="424" y="2832"/>
            <a:chExt cx="1660" cy="442"/>
          </a:xfrm>
        </p:grpSpPr>
        <p:sp>
          <p:nvSpPr>
            <p:cNvPr id="2499637" name="Text Box 53"/>
            <p:cNvSpPr txBox="1">
              <a:spLocks noChangeArrowheads="1"/>
            </p:cNvSpPr>
            <p:nvPr/>
          </p:nvSpPr>
          <p:spPr bwMode="auto">
            <a:xfrm>
              <a:off x="424" y="2832"/>
              <a:ext cx="1459"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5. Reg.</a:t>
              </a:r>
            </a:p>
            <a:p>
              <a:pPr algn="ctr"/>
              <a:r>
                <a:rPr lang="en-US" sz="2000">
                  <a:solidFill>
                    <a:schemeClr val="accent2"/>
                  </a:solidFill>
                </a:rPr>
                <a:t>     Write</a:t>
              </a:r>
            </a:p>
          </p:txBody>
        </p:sp>
        <p:sp>
          <p:nvSpPr>
            <p:cNvPr id="2499638" name="Line 54"/>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sp>
        <p:nvSpPr>
          <p:cNvPr id="2499587" name="Text Box 3"/>
          <p:cNvSpPr txBox="1">
            <a:spLocks noChangeArrowheads="1"/>
          </p:cNvSpPr>
          <p:nvPr/>
        </p:nvSpPr>
        <p:spPr bwMode="auto">
          <a:xfrm rot="-5400000">
            <a:off x="861219" y="2237582"/>
            <a:ext cx="501650" cy="366712"/>
          </a:xfrm>
          <a:prstGeom prst="rect">
            <a:avLst/>
          </a:prstGeom>
          <a:noFill/>
          <a:ln w="28575">
            <a:noFill/>
            <a:miter lim="800000"/>
            <a:headEnd/>
            <a:tailEnd/>
          </a:ln>
          <a:effectLst/>
        </p:spPr>
        <p:txBody>
          <a:bodyPr wrap="none" anchor="ctr">
            <a:prstTxWarp prst="textNoShape">
              <a:avLst/>
            </a:prstTxWarp>
            <a:spAutoFit/>
          </a:bodyPr>
          <a:lstStyle/>
          <a:p>
            <a:pPr algn="ctr"/>
            <a:r>
              <a:rPr lang="en-US" sz="1800" dirty="0"/>
              <a:t>PC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1635" name="Rectangle 3"/>
          <p:cNvSpPr>
            <a:spLocks noGrp="1" noChangeArrowheads="1"/>
          </p:cNvSpPr>
          <p:nvPr>
            <p:ph type="body" idx="1"/>
          </p:nvPr>
        </p:nvSpPr>
        <p:spPr>
          <a:xfrm>
            <a:off x="457200" y="1143000"/>
            <a:ext cx="8229600" cy="4181475"/>
          </a:xfrm>
        </p:spPr>
        <p:txBody>
          <a:bodyPr/>
          <a:lstStyle/>
          <a:p>
            <a:r>
              <a:rPr lang="en-US" dirty="0">
                <a:latin typeface="Courier New" pitchFamily="-65" charset="0"/>
              </a:rPr>
              <a:t>add   $r3,$r1,$r2 </a:t>
            </a:r>
            <a:r>
              <a:rPr lang="en-US" dirty="0">
                <a:solidFill>
                  <a:schemeClr val="bg2"/>
                </a:solidFill>
                <a:latin typeface="Courier New" pitchFamily="-65" charset="0"/>
              </a:rPr>
              <a:t># r3 = r1+r2</a:t>
            </a:r>
            <a:endParaRPr lang="en-US" dirty="0"/>
          </a:p>
          <a:p>
            <a:pPr lvl="1"/>
            <a:r>
              <a:rPr lang="en-US" dirty="0"/>
              <a:t>Stage 1: fetch this instruction, inc. PC</a:t>
            </a:r>
          </a:p>
          <a:p>
            <a:pPr lvl="1"/>
            <a:r>
              <a:rPr lang="en-US" dirty="0"/>
              <a:t>Stage 2: decode to find it’s an </a:t>
            </a:r>
            <a:r>
              <a:rPr lang="en-US" dirty="0">
                <a:latin typeface="Courier New" pitchFamily="-65" charset="0"/>
              </a:rPr>
              <a:t>add</a:t>
            </a:r>
            <a:r>
              <a:rPr lang="en-US" dirty="0"/>
              <a:t>, then read registers </a:t>
            </a:r>
            <a:r>
              <a:rPr lang="en-US" dirty="0">
                <a:latin typeface="Courier New" pitchFamily="-65" charset="0"/>
              </a:rPr>
              <a:t>$r1</a:t>
            </a:r>
            <a:r>
              <a:rPr lang="en-US" dirty="0"/>
              <a:t> and </a:t>
            </a:r>
            <a:r>
              <a:rPr lang="en-US" dirty="0">
                <a:latin typeface="Courier New" pitchFamily="-65" charset="0"/>
              </a:rPr>
              <a:t>$r2</a:t>
            </a:r>
            <a:endParaRPr lang="en-US" dirty="0"/>
          </a:p>
          <a:p>
            <a:pPr lvl="1"/>
            <a:r>
              <a:rPr lang="en-US" dirty="0"/>
              <a:t>Stage 3: add the two values retrieved in Stage 2</a:t>
            </a:r>
          </a:p>
          <a:p>
            <a:pPr lvl="1"/>
            <a:r>
              <a:rPr lang="en-US" dirty="0"/>
              <a:t>Stage 4: idle (nothing to write to memory)</a:t>
            </a:r>
          </a:p>
          <a:p>
            <a:pPr lvl="1"/>
            <a:r>
              <a:rPr lang="en-US" dirty="0"/>
              <a:t>Stage 5: write result of Stage 3 into register </a:t>
            </a:r>
            <a:r>
              <a:rPr lang="en-US" dirty="0">
                <a:latin typeface="Courier New" pitchFamily="-65" charset="0"/>
              </a:rPr>
              <a:t>$r3</a:t>
            </a:r>
            <a:endParaRPr lang="en-US" dirty="0"/>
          </a:p>
        </p:txBody>
      </p:sp>
      <p:sp>
        <p:nvSpPr>
          <p:cNvPr id="4" name="Title 3"/>
          <p:cNvSpPr>
            <a:spLocks noGrp="1"/>
          </p:cNvSpPr>
          <p:nvPr>
            <p:ph type="title"/>
          </p:nvPr>
        </p:nvSpPr>
        <p:spPr/>
        <p:txBody>
          <a:bodyPr/>
          <a:lstStyle/>
          <a:p>
            <a:r>
              <a:rPr lang="en-US" dirty="0" err="1" smtClean="0"/>
              <a:t>Datapath</a:t>
            </a:r>
            <a:r>
              <a:rPr lang="en-US" dirty="0" smtClean="0"/>
              <a:t> Walkthroughs (1/3)</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762000" y="152400"/>
            <a:ext cx="8382000" cy="476250"/>
          </a:xfrm>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Finite State Machine Example: 3 ones…</a:t>
            </a:r>
          </a:p>
        </p:txBody>
      </p:sp>
      <p:pic>
        <p:nvPicPr>
          <p:cNvPr id="18434" name="Picture 2"/>
          <p:cNvPicPr>
            <a:picLocks noChangeAspect="1" noChangeArrowheads="1"/>
          </p:cNvPicPr>
          <p:nvPr/>
        </p:nvPicPr>
        <p:blipFill>
          <a:blip r:embed="rId3"/>
          <a:srcRect t="15739" r="2910" b="12958"/>
          <a:stretch>
            <a:fillRect/>
          </a:stretch>
        </p:blipFill>
        <p:spPr bwMode="auto">
          <a:xfrm>
            <a:off x="152400" y="1347788"/>
            <a:ext cx="8763000" cy="1166812"/>
          </a:xfrm>
          <a:prstGeom prst="rect">
            <a:avLst/>
          </a:prstGeom>
          <a:noFill/>
          <a:ln w="9525">
            <a:noFill/>
            <a:round/>
            <a:headEnd/>
            <a:tailEnd/>
          </a:ln>
          <a:effectLst/>
        </p:spPr>
      </p:pic>
      <p:sp>
        <p:nvSpPr>
          <p:cNvPr id="18435" name="Rectangle 3"/>
          <p:cNvSpPr>
            <a:spLocks noChangeArrowheads="1"/>
          </p:cNvSpPr>
          <p:nvPr/>
        </p:nvSpPr>
        <p:spPr bwMode="auto">
          <a:xfrm>
            <a:off x="533400" y="2667000"/>
            <a:ext cx="3276600" cy="58102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063DE8"/>
                </a:solidFill>
                <a:latin typeface="Helvetica" charset="0"/>
                <a:ea typeface="DejaVu Sans" charset="0"/>
                <a:cs typeface="DejaVu Sans" charset="0"/>
              </a:rPr>
              <a:t>Draw the FSM…</a:t>
            </a:r>
          </a:p>
        </p:txBody>
      </p:sp>
      <p:pic>
        <p:nvPicPr>
          <p:cNvPr id="18436" name="Picture 4"/>
          <p:cNvPicPr>
            <a:picLocks noChangeAspect="1" noChangeArrowheads="1"/>
          </p:cNvPicPr>
          <p:nvPr/>
        </p:nvPicPr>
        <p:blipFill>
          <a:blip r:embed="rId4"/>
          <a:srcRect/>
          <a:stretch>
            <a:fillRect/>
          </a:stretch>
        </p:blipFill>
        <p:spPr bwMode="auto">
          <a:xfrm>
            <a:off x="3429000" y="2667000"/>
            <a:ext cx="5029200" cy="2801938"/>
          </a:xfrm>
          <a:prstGeom prst="rect">
            <a:avLst/>
          </a:prstGeom>
          <a:noFill/>
          <a:ln w="9525">
            <a:noFill/>
            <a:round/>
            <a:headEnd/>
            <a:tailEnd/>
          </a:ln>
          <a:effectLst/>
        </p:spPr>
      </p:pic>
      <p:sp>
        <p:nvSpPr>
          <p:cNvPr id="18437" name="Text Box 5"/>
          <p:cNvSpPr txBox="1">
            <a:spLocks noChangeArrowheads="1"/>
          </p:cNvSpPr>
          <p:nvPr/>
        </p:nvSpPr>
        <p:spPr bwMode="auto">
          <a:xfrm>
            <a:off x="304800" y="762000"/>
            <a:ext cx="8604250"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C0128"/>
                </a:solidFill>
                <a:latin typeface="Helvetica" charset="0"/>
                <a:ea typeface="DejaVu Sans" charset="0"/>
                <a:cs typeface="DejaVu Sans" charset="0"/>
              </a:rPr>
              <a:t>FSM to detect the occurrence of 3 consecutive 1’s in the input.</a:t>
            </a:r>
          </a:p>
        </p:txBody>
      </p:sp>
      <p:sp>
        <p:nvSpPr>
          <p:cNvPr id="18438" name="Text Box 6"/>
          <p:cNvSpPr txBox="1">
            <a:spLocks noChangeArrowheads="1"/>
          </p:cNvSpPr>
          <p:nvPr/>
        </p:nvSpPr>
        <p:spPr bwMode="auto">
          <a:xfrm>
            <a:off x="1066800" y="5638800"/>
            <a:ext cx="7331075" cy="1009650"/>
          </a:xfrm>
          <a:prstGeom prst="rect">
            <a:avLst/>
          </a:prstGeom>
          <a:noFill/>
          <a:ln w="9525">
            <a:noFill/>
            <a:round/>
            <a:headEnd/>
            <a:tailEnd/>
          </a:ln>
          <a:effectLst/>
        </p:spPr>
        <p:txBody>
          <a:bodyPr lIns="90000" tIns="46800" rIns="90000" bIns="46800">
            <a:prstTxWarp prst="textNoShape">
              <a:avLst/>
            </a:prstTxWarp>
            <a:spAutoFit/>
          </a:bodyPr>
          <a:lstStyle/>
          <a:p>
            <a:pPr>
              <a:lnSpc>
                <a:spcPct val="100000"/>
              </a:lnSpc>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C0128"/>
                </a:solidFill>
                <a:latin typeface="Helvetica" charset="0"/>
                <a:ea typeface="DejaVu Sans" charset="0"/>
                <a:cs typeface="DejaVu Sans" charset="0"/>
              </a:rPr>
              <a:t>Assume state transitions are controlled by the clock:</a:t>
            </a:r>
          </a:p>
          <a:p>
            <a:pPr>
              <a:lnSpc>
                <a:spcPct val="100000"/>
              </a:lnSpc>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C0128"/>
                </a:solidFill>
                <a:latin typeface="Helvetica" charset="0"/>
                <a:ea typeface="DejaVu Sans" charset="0"/>
                <a:cs typeface="DejaVu Sans" charset="0"/>
              </a:rPr>
              <a:t>on each clock cycle the machine checks the inputs and moves to a new state and produces a new output…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3684" name="Rectangle 4"/>
          <p:cNvSpPr>
            <a:spLocks noChangeArrowheads="1"/>
          </p:cNvSpPr>
          <p:nvPr/>
        </p:nvSpPr>
        <p:spPr bwMode="auto">
          <a:xfrm>
            <a:off x="1143000" y="1841500"/>
            <a:ext cx="381000" cy="1295400"/>
          </a:xfrm>
          <a:prstGeom prst="rect">
            <a:avLst/>
          </a:prstGeom>
          <a:solidFill>
            <a:schemeClr val="tx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03685" name="Rectangle 5"/>
          <p:cNvSpPr>
            <a:spLocks noChangeArrowheads="1"/>
          </p:cNvSpPr>
          <p:nvPr/>
        </p:nvSpPr>
        <p:spPr bwMode="auto">
          <a:xfrm rot="-5400000">
            <a:off x="1828800" y="21463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503686" name="AutoShape 6"/>
          <p:cNvSpPr>
            <a:spLocks noChangeArrowheads="1"/>
          </p:cNvSpPr>
          <p:nvPr/>
        </p:nvSpPr>
        <p:spPr bwMode="auto">
          <a:xfrm>
            <a:off x="1752600" y="3413125"/>
            <a:ext cx="366713" cy="54927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503687" name="Line 7"/>
          <p:cNvSpPr>
            <a:spLocks noChangeShapeType="1"/>
          </p:cNvSpPr>
          <p:nvPr/>
        </p:nvSpPr>
        <p:spPr bwMode="auto">
          <a:xfrm>
            <a:off x="1524000" y="2451100"/>
            <a:ext cx="762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688" name="Rectangle 8"/>
          <p:cNvSpPr>
            <a:spLocks noChangeArrowheads="1"/>
          </p:cNvSpPr>
          <p:nvPr/>
        </p:nvSpPr>
        <p:spPr bwMode="auto">
          <a:xfrm>
            <a:off x="3886200" y="1841500"/>
            <a:ext cx="990600" cy="12954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03689" name="Line 9"/>
          <p:cNvSpPr>
            <a:spLocks noChangeShapeType="1"/>
          </p:cNvSpPr>
          <p:nvPr/>
        </p:nvSpPr>
        <p:spPr bwMode="auto">
          <a:xfrm>
            <a:off x="3352800" y="22987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690" name="Line 10"/>
          <p:cNvSpPr>
            <a:spLocks noChangeShapeType="1"/>
          </p:cNvSpPr>
          <p:nvPr/>
        </p:nvSpPr>
        <p:spPr bwMode="auto">
          <a:xfrm>
            <a:off x="3352800" y="2671763"/>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691" name="Line 11"/>
          <p:cNvSpPr>
            <a:spLocks noChangeShapeType="1"/>
          </p:cNvSpPr>
          <p:nvPr/>
        </p:nvSpPr>
        <p:spPr bwMode="auto">
          <a:xfrm>
            <a:off x="3352800" y="29845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692" name="Text Box 12"/>
          <p:cNvSpPr txBox="1">
            <a:spLocks noChangeArrowheads="1"/>
          </p:cNvSpPr>
          <p:nvPr/>
        </p:nvSpPr>
        <p:spPr bwMode="auto">
          <a:xfrm rot="-5400000">
            <a:off x="3768725" y="2216150"/>
            <a:ext cx="11588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2" name="Group 13"/>
          <p:cNvGrpSpPr>
            <a:grpSpLocks/>
          </p:cNvGrpSpPr>
          <p:nvPr/>
        </p:nvGrpSpPr>
        <p:grpSpPr bwMode="auto">
          <a:xfrm>
            <a:off x="5562600" y="1901825"/>
            <a:ext cx="1219200" cy="1524000"/>
            <a:chOff x="3648" y="1348"/>
            <a:chExt cx="768" cy="960"/>
          </a:xfrm>
        </p:grpSpPr>
        <p:sp>
          <p:nvSpPr>
            <p:cNvPr id="2503695" name="Freeform 15"/>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solidFill>
              <a:schemeClr val="tx1"/>
            </a:solid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503696" name="Line 16"/>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503694" name="Text Box 14"/>
            <p:cNvSpPr txBox="1">
              <a:spLocks noChangeArrowheads="1"/>
            </p:cNvSpPr>
            <p:nvPr/>
          </p:nvSpPr>
          <p:spPr bwMode="auto">
            <a:xfrm>
              <a:off x="3723"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dirty="0"/>
                <a:t>ALU</a:t>
              </a:r>
              <a:endParaRPr lang="en-US" sz="2400" dirty="0">
                <a:solidFill>
                  <a:schemeClr val="tx1"/>
                </a:solidFill>
                <a:latin typeface="Times" pitchFamily="-65" charset="0"/>
              </a:endParaRPr>
            </a:p>
          </p:txBody>
        </p:sp>
      </p:grpSp>
      <p:sp>
        <p:nvSpPr>
          <p:cNvPr id="2503697" name="Line 17"/>
          <p:cNvSpPr>
            <a:spLocks noChangeShapeType="1"/>
          </p:cNvSpPr>
          <p:nvPr/>
        </p:nvSpPr>
        <p:spPr bwMode="auto">
          <a:xfrm>
            <a:off x="4876800" y="2984500"/>
            <a:ext cx="685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698" name="Line 18"/>
          <p:cNvSpPr>
            <a:spLocks noChangeShapeType="1"/>
          </p:cNvSpPr>
          <p:nvPr/>
        </p:nvSpPr>
        <p:spPr bwMode="auto">
          <a:xfrm>
            <a:off x="3322638" y="3335338"/>
            <a:ext cx="2209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699" name="Line 19"/>
          <p:cNvSpPr>
            <a:spLocks noChangeShapeType="1"/>
          </p:cNvSpPr>
          <p:nvPr/>
        </p:nvSpPr>
        <p:spPr bwMode="auto">
          <a:xfrm>
            <a:off x="4876800" y="2170113"/>
            <a:ext cx="655638"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700" name="Rectangle 20"/>
          <p:cNvSpPr>
            <a:spLocks noChangeArrowheads="1"/>
          </p:cNvSpPr>
          <p:nvPr/>
        </p:nvSpPr>
        <p:spPr bwMode="auto">
          <a:xfrm rot="-5400000">
            <a:off x="6324600" y="22987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503701" name="Line 21"/>
          <p:cNvSpPr>
            <a:spLocks noChangeShapeType="1"/>
          </p:cNvSpPr>
          <p:nvPr/>
        </p:nvSpPr>
        <p:spPr bwMode="auto">
          <a:xfrm>
            <a:off x="5105400" y="2984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02" name="Line 22"/>
          <p:cNvSpPr>
            <a:spLocks noChangeShapeType="1"/>
          </p:cNvSpPr>
          <p:nvPr/>
        </p:nvSpPr>
        <p:spPr bwMode="auto">
          <a:xfrm>
            <a:off x="5105400" y="3365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03" name="Line 23"/>
          <p:cNvSpPr>
            <a:spLocks noChangeShapeType="1"/>
          </p:cNvSpPr>
          <p:nvPr/>
        </p:nvSpPr>
        <p:spPr bwMode="auto">
          <a:xfrm>
            <a:off x="5105400" y="3670300"/>
            <a:ext cx="1676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704" name="Line 24"/>
          <p:cNvSpPr>
            <a:spLocks noChangeShapeType="1"/>
          </p:cNvSpPr>
          <p:nvPr/>
        </p:nvSpPr>
        <p:spPr bwMode="auto">
          <a:xfrm>
            <a:off x="7848600" y="2587625"/>
            <a:ext cx="304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05" name="Line 25"/>
          <p:cNvSpPr>
            <a:spLocks noChangeShapeType="1"/>
          </p:cNvSpPr>
          <p:nvPr/>
        </p:nvSpPr>
        <p:spPr bwMode="auto">
          <a:xfrm flipV="1">
            <a:off x="8153400" y="1308100"/>
            <a:ext cx="0" cy="1279525"/>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06" name="Line 26"/>
          <p:cNvSpPr>
            <a:spLocks noChangeShapeType="1"/>
          </p:cNvSpPr>
          <p:nvPr/>
        </p:nvSpPr>
        <p:spPr bwMode="auto">
          <a:xfrm flipH="1">
            <a:off x="4149725" y="1308100"/>
            <a:ext cx="400367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07" name="Line 27"/>
          <p:cNvSpPr>
            <a:spLocks noChangeShapeType="1"/>
          </p:cNvSpPr>
          <p:nvPr/>
        </p:nvSpPr>
        <p:spPr bwMode="auto">
          <a:xfrm>
            <a:off x="4149725" y="1308100"/>
            <a:ext cx="0" cy="533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708" name="Text Box 28"/>
          <p:cNvSpPr txBox="1">
            <a:spLocks noChangeArrowheads="1"/>
          </p:cNvSpPr>
          <p:nvPr/>
        </p:nvSpPr>
        <p:spPr bwMode="auto">
          <a:xfrm>
            <a:off x="3308350" y="3289300"/>
            <a:ext cx="6635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503709" name="Line 29"/>
          <p:cNvSpPr>
            <a:spLocks noChangeShapeType="1"/>
          </p:cNvSpPr>
          <p:nvPr/>
        </p:nvSpPr>
        <p:spPr bwMode="auto">
          <a:xfrm>
            <a:off x="1905000" y="2451100"/>
            <a:ext cx="0" cy="914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710" name="AutoShape 30"/>
          <p:cNvSpPr>
            <a:spLocks noChangeArrowheads="1"/>
          </p:cNvSpPr>
          <p:nvPr/>
        </p:nvSpPr>
        <p:spPr bwMode="auto">
          <a:xfrm>
            <a:off x="1143000" y="3425825"/>
            <a:ext cx="381000" cy="80962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endParaRPr lang="en-US"/>
          </a:p>
        </p:txBody>
      </p:sp>
      <p:sp>
        <p:nvSpPr>
          <p:cNvPr id="2503711" name="Line 31"/>
          <p:cNvSpPr>
            <a:spLocks noChangeShapeType="1"/>
          </p:cNvSpPr>
          <p:nvPr/>
        </p:nvSpPr>
        <p:spPr bwMode="auto">
          <a:xfrm flipH="1">
            <a:off x="1524000" y="3810000"/>
            <a:ext cx="228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712" name="Line 32"/>
          <p:cNvSpPr>
            <a:spLocks noChangeShapeType="1"/>
          </p:cNvSpPr>
          <p:nvPr/>
        </p:nvSpPr>
        <p:spPr bwMode="auto">
          <a:xfrm>
            <a:off x="3971925" y="3335338"/>
            <a:ext cx="0" cy="67151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13" name="Line 33"/>
          <p:cNvSpPr>
            <a:spLocks noChangeShapeType="1"/>
          </p:cNvSpPr>
          <p:nvPr/>
        </p:nvSpPr>
        <p:spPr bwMode="auto">
          <a:xfrm flipH="1">
            <a:off x="1524000" y="4006850"/>
            <a:ext cx="2447925"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714" name="Line 34"/>
          <p:cNvSpPr>
            <a:spLocks noChangeShapeType="1"/>
          </p:cNvSpPr>
          <p:nvPr/>
        </p:nvSpPr>
        <p:spPr bwMode="auto">
          <a:xfrm flipH="1">
            <a:off x="762000" y="3822700"/>
            <a:ext cx="381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15" name="Line 35"/>
          <p:cNvSpPr>
            <a:spLocks noChangeShapeType="1"/>
          </p:cNvSpPr>
          <p:nvPr/>
        </p:nvSpPr>
        <p:spPr bwMode="auto">
          <a:xfrm flipV="1">
            <a:off x="762000" y="2451100"/>
            <a:ext cx="0" cy="13716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3716" name="Line 36"/>
          <p:cNvSpPr>
            <a:spLocks noChangeShapeType="1"/>
          </p:cNvSpPr>
          <p:nvPr/>
        </p:nvSpPr>
        <p:spPr bwMode="auto">
          <a:xfrm>
            <a:off x="762000" y="2451100"/>
            <a:ext cx="381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3717" name="Line 37"/>
          <p:cNvSpPr>
            <a:spLocks noChangeShapeType="1"/>
          </p:cNvSpPr>
          <p:nvPr/>
        </p:nvSpPr>
        <p:spPr bwMode="auto">
          <a:xfrm>
            <a:off x="1524000" y="2435225"/>
            <a:ext cx="76200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3" name="Group 38"/>
          <p:cNvGrpSpPr>
            <a:grpSpLocks/>
          </p:cNvGrpSpPr>
          <p:nvPr/>
        </p:nvGrpSpPr>
        <p:grpSpPr bwMode="auto">
          <a:xfrm>
            <a:off x="3321050" y="1901825"/>
            <a:ext cx="396875" cy="3738563"/>
            <a:chOff x="2092" y="1198"/>
            <a:chExt cx="250" cy="2355"/>
          </a:xfrm>
        </p:grpSpPr>
        <p:sp>
          <p:nvSpPr>
            <p:cNvPr id="2503719" name="Text Box 39"/>
            <p:cNvSpPr txBox="1">
              <a:spLocks noChangeArrowheads="1"/>
            </p:cNvSpPr>
            <p:nvPr/>
          </p:nvSpPr>
          <p:spPr bwMode="auto">
            <a:xfrm>
              <a:off x="2110" y="1683"/>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2</a:t>
              </a:r>
              <a:endParaRPr lang="en-US" sz="2000"/>
            </a:p>
          </p:txBody>
        </p:sp>
        <p:sp>
          <p:nvSpPr>
            <p:cNvPr id="2503720" name="Text Box 40"/>
            <p:cNvSpPr txBox="1">
              <a:spLocks noChangeArrowheads="1"/>
            </p:cNvSpPr>
            <p:nvPr/>
          </p:nvSpPr>
          <p:spPr bwMode="auto">
            <a:xfrm>
              <a:off x="2097" y="1438"/>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a:t>
              </a:r>
              <a:endParaRPr lang="en-US" sz="2000"/>
            </a:p>
          </p:txBody>
        </p:sp>
        <p:sp>
          <p:nvSpPr>
            <p:cNvPr id="2503721" name="Text Box 41"/>
            <p:cNvSpPr txBox="1">
              <a:spLocks noChangeArrowheads="1"/>
            </p:cNvSpPr>
            <p:nvPr/>
          </p:nvSpPr>
          <p:spPr bwMode="auto">
            <a:xfrm>
              <a:off x="2110" y="1198"/>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a:t>
              </a:r>
              <a:endParaRPr lang="en-US" sz="2000"/>
            </a:p>
          </p:txBody>
        </p:sp>
        <p:sp>
          <p:nvSpPr>
            <p:cNvPr id="2503722" name="Text Box 42"/>
            <p:cNvSpPr txBox="1">
              <a:spLocks noChangeArrowheads="1"/>
            </p:cNvSpPr>
            <p:nvPr/>
          </p:nvSpPr>
          <p:spPr bwMode="auto">
            <a:xfrm rot="-5400000">
              <a:off x="1701" y="2912"/>
              <a:ext cx="1032"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add r3, r1, r2</a:t>
              </a:r>
            </a:p>
          </p:txBody>
        </p:sp>
      </p:grpSp>
      <p:sp>
        <p:nvSpPr>
          <p:cNvPr id="2503723" name="Line 43"/>
          <p:cNvSpPr>
            <a:spLocks noChangeShapeType="1"/>
          </p:cNvSpPr>
          <p:nvPr/>
        </p:nvSpPr>
        <p:spPr bwMode="auto">
          <a:xfrm>
            <a:off x="6800850" y="2600325"/>
            <a:ext cx="135255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4" name="Group 44"/>
          <p:cNvGrpSpPr>
            <a:grpSpLocks/>
          </p:cNvGrpSpPr>
          <p:nvPr/>
        </p:nvGrpSpPr>
        <p:grpSpPr bwMode="auto">
          <a:xfrm>
            <a:off x="6011863" y="2054225"/>
            <a:ext cx="1631950" cy="539750"/>
            <a:chOff x="3787" y="1294"/>
            <a:chExt cx="1028" cy="340"/>
          </a:xfrm>
        </p:grpSpPr>
        <p:sp>
          <p:nvSpPr>
            <p:cNvPr id="2503725" name="Text Box 45"/>
            <p:cNvSpPr txBox="1">
              <a:spLocks noChangeArrowheads="1"/>
            </p:cNvSpPr>
            <p:nvPr/>
          </p:nvSpPr>
          <p:spPr bwMode="auto">
            <a:xfrm>
              <a:off x="3787" y="1294"/>
              <a:ext cx="102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reg[1]+reg[2]</a:t>
              </a:r>
              <a:endParaRPr lang="en-US" sz="2000"/>
            </a:p>
          </p:txBody>
        </p:sp>
        <p:sp>
          <p:nvSpPr>
            <p:cNvPr id="2503726" name="Line 46"/>
            <p:cNvSpPr>
              <a:spLocks noChangeShapeType="1"/>
            </p:cNvSpPr>
            <p:nvPr/>
          </p:nvSpPr>
          <p:spPr bwMode="auto">
            <a:xfrm>
              <a:off x="4044" y="16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5" name="Group 47"/>
          <p:cNvGrpSpPr>
            <a:grpSpLocks/>
          </p:cNvGrpSpPr>
          <p:nvPr/>
        </p:nvGrpSpPr>
        <p:grpSpPr bwMode="auto">
          <a:xfrm>
            <a:off x="3349625" y="1689100"/>
            <a:ext cx="2214563" cy="1295400"/>
            <a:chOff x="2110" y="1064"/>
            <a:chExt cx="1395" cy="816"/>
          </a:xfrm>
        </p:grpSpPr>
        <p:sp>
          <p:nvSpPr>
            <p:cNvPr id="2503728" name="Line 48"/>
            <p:cNvSpPr>
              <a:spLocks noChangeShapeType="1"/>
            </p:cNvSpPr>
            <p:nvPr/>
          </p:nvSpPr>
          <p:spPr bwMode="auto">
            <a:xfrm>
              <a:off x="2112" y="1688"/>
              <a:ext cx="33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03729" name="Line 49"/>
            <p:cNvSpPr>
              <a:spLocks noChangeShapeType="1"/>
            </p:cNvSpPr>
            <p:nvPr/>
          </p:nvSpPr>
          <p:spPr bwMode="auto">
            <a:xfrm>
              <a:off x="2110" y="1880"/>
              <a:ext cx="338"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6" name="Group 50"/>
            <p:cNvGrpSpPr>
              <a:grpSpLocks/>
            </p:cNvGrpSpPr>
            <p:nvPr/>
          </p:nvGrpSpPr>
          <p:grpSpPr bwMode="auto">
            <a:xfrm>
              <a:off x="2961" y="1064"/>
              <a:ext cx="544" cy="816"/>
              <a:chOff x="2961" y="1064"/>
              <a:chExt cx="544" cy="816"/>
            </a:xfrm>
          </p:grpSpPr>
          <p:sp>
            <p:nvSpPr>
              <p:cNvPr id="2503731" name="Line 51"/>
              <p:cNvSpPr>
                <a:spLocks noChangeShapeType="1"/>
              </p:cNvSpPr>
              <p:nvPr/>
            </p:nvSpPr>
            <p:spPr bwMode="auto">
              <a:xfrm>
                <a:off x="3072" y="1880"/>
                <a:ext cx="413"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03732" name="Line 52"/>
              <p:cNvSpPr>
                <a:spLocks noChangeShapeType="1"/>
              </p:cNvSpPr>
              <p:nvPr/>
            </p:nvSpPr>
            <p:spPr bwMode="auto">
              <a:xfrm>
                <a:off x="3072" y="1367"/>
                <a:ext cx="413"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03733" name="Text Box 53"/>
              <p:cNvSpPr txBox="1">
                <a:spLocks noChangeArrowheads="1"/>
              </p:cNvSpPr>
              <p:nvPr/>
            </p:nvSpPr>
            <p:spPr bwMode="auto">
              <a:xfrm>
                <a:off x="2961" y="1630"/>
                <a:ext cx="52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reg[2]</a:t>
                </a:r>
                <a:endParaRPr lang="en-US" sz="2000"/>
              </a:p>
            </p:txBody>
          </p:sp>
          <p:sp>
            <p:nvSpPr>
              <p:cNvPr id="2503734" name="Text Box 54"/>
              <p:cNvSpPr txBox="1">
                <a:spLocks noChangeArrowheads="1"/>
              </p:cNvSpPr>
              <p:nvPr/>
            </p:nvSpPr>
            <p:spPr bwMode="auto">
              <a:xfrm>
                <a:off x="2980" y="1064"/>
                <a:ext cx="52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reg[1]</a:t>
                </a:r>
                <a:endParaRPr lang="en-US" sz="2000"/>
              </a:p>
            </p:txBody>
          </p:sp>
        </p:grpSp>
        <p:sp>
          <p:nvSpPr>
            <p:cNvPr id="2503735" name="Line 55"/>
            <p:cNvSpPr>
              <a:spLocks noChangeShapeType="1"/>
            </p:cNvSpPr>
            <p:nvPr/>
          </p:nvSpPr>
          <p:spPr bwMode="auto">
            <a:xfrm>
              <a:off x="2112" y="1440"/>
              <a:ext cx="33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sp>
        <p:nvSpPr>
          <p:cNvPr id="2503736" name="Freeform 56"/>
          <p:cNvSpPr>
            <a:spLocks/>
          </p:cNvSpPr>
          <p:nvPr/>
        </p:nvSpPr>
        <p:spPr bwMode="auto">
          <a:xfrm>
            <a:off x="4191000" y="1295400"/>
            <a:ext cx="3962400" cy="1295400"/>
          </a:xfrm>
          <a:custGeom>
            <a:avLst/>
            <a:gdLst/>
            <a:ahLst/>
            <a:cxnLst>
              <a:cxn ang="0">
                <a:pos x="2496" y="816"/>
              </a:cxn>
              <a:cxn ang="0">
                <a:pos x="2496" y="0"/>
              </a:cxn>
              <a:cxn ang="0">
                <a:pos x="0" y="0"/>
              </a:cxn>
              <a:cxn ang="0">
                <a:pos x="0" y="336"/>
              </a:cxn>
            </a:cxnLst>
            <a:rect l="0" t="0" r="r" b="b"/>
            <a:pathLst>
              <a:path w="2496" h="816">
                <a:moveTo>
                  <a:pt x="2496" y="816"/>
                </a:moveTo>
                <a:lnTo>
                  <a:pt x="2496" y="0"/>
                </a:lnTo>
                <a:lnTo>
                  <a:pt x="0" y="0"/>
                </a:lnTo>
                <a:lnTo>
                  <a:pt x="0" y="336"/>
                </a:lnTo>
              </a:path>
            </a:pathLst>
          </a:custGeom>
          <a:noFill/>
          <a:ln w="3810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grpSp>
        <p:nvGrpSpPr>
          <p:cNvPr id="7" name="Group 57"/>
          <p:cNvGrpSpPr>
            <a:grpSpLocks/>
          </p:cNvGrpSpPr>
          <p:nvPr/>
        </p:nvGrpSpPr>
        <p:grpSpPr bwMode="auto">
          <a:xfrm>
            <a:off x="1524000" y="2459038"/>
            <a:ext cx="381000" cy="1363662"/>
            <a:chOff x="960" y="1549"/>
            <a:chExt cx="240" cy="859"/>
          </a:xfrm>
        </p:grpSpPr>
        <p:sp>
          <p:nvSpPr>
            <p:cNvPr id="2503738" name="Line 58"/>
            <p:cNvSpPr>
              <a:spLocks noChangeShapeType="1"/>
            </p:cNvSpPr>
            <p:nvPr/>
          </p:nvSpPr>
          <p:spPr bwMode="auto">
            <a:xfrm>
              <a:off x="1200" y="1549"/>
              <a:ext cx="0" cy="859"/>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03739" name="Line 59"/>
            <p:cNvSpPr>
              <a:spLocks noChangeShapeType="1"/>
            </p:cNvSpPr>
            <p:nvPr/>
          </p:nvSpPr>
          <p:spPr bwMode="auto">
            <a:xfrm flipH="1">
              <a:off x="960" y="2400"/>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8" name="Group 60"/>
          <p:cNvGrpSpPr>
            <a:grpSpLocks/>
          </p:cNvGrpSpPr>
          <p:nvPr/>
        </p:nvGrpSpPr>
        <p:grpSpPr bwMode="auto">
          <a:xfrm>
            <a:off x="762000" y="2435225"/>
            <a:ext cx="762000" cy="1374775"/>
            <a:chOff x="480" y="1534"/>
            <a:chExt cx="480" cy="866"/>
          </a:xfrm>
        </p:grpSpPr>
        <p:sp>
          <p:nvSpPr>
            <p:cNvPr id="2503741" name="Line 61"/>
            <p:cNvSpPr>
              <a:spLocks noChangeShapeType="1"/>
            </p:cNvSpPr>
            <p:nvPr/>
          </p:nvSpPr>
          <p:spPr bwMode="auto">
            <a:xfrm flipH="1">
              <a:off x="480" y="2400"/>
              <a:ext cx="480" cy="0"/>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03742" name="Line 62"/>
            <p:cNvSpPr>
              <a:spLocks noChangeShapeType="1"/>
            </p:cNvSpPr>
            <p:nvPr/>
          </p:nvSpPr>
          <p:spPr bwMode="auto">
            <a:xfrm flipV="1">
              <a:off x="480" y="1534"/>
              <a:ext cx="0" cy="86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03743" name="Line 63"/>
            <p:cNvSpPr>
              <a:spLocks noChangeShapeType="1"/>
            </p:cNvSpPr>
            <p:nvPr/>
          </p:nvSpPr>
          <p:spPr bwMode="auto">
            <a:xfrm>
              <a:off x="480" y="15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sp>
        <p:nvSpPr>
          <p:cNvPr id="64" name="Title 63"/>
          <p:cNvSpPr>
            <a:spLocks noGrp="1"/>
          </p:cNvSpPr>
          <p:nvPr>
            <p:ph type="title"/>
          </p:nvPr>
        </p:nvSpPr>
        <p:spPr/>
        <p:txBody>
          <a:bodyPr/>
          <a:lstStyle/>
          <a:p>
            <a:r>
              <a:rPr lang="en-US" dirty="0" smtClean="0"/>
              <a:t>Example: </a:t>
            </a:r>
            <a:r>
              <a:rPr lang="en-US" b="1" dirty="0" smtClean="0">
                <a:latin typeface="Courier New" pitchFamily="-65" charset="0"/>
              </a:rPr>
              <a:t>add</a:t>
            </a:r>
            <a:r>
              <a:rPr lang="en-US" b="1" dirty="0" smtClean="0"/>
              <a:t> </a:t>
            </a:r>
            <a:r>
              <a:rPr lang="en-US" dirty="0" smtClean="0"/>
              <a:t>Instruction</a:t>
            </a:r>
            <a:endParaRPr lang="en-US" dirty="0"/>
          </a:p>
        </p:txBody>
      </p:sp>
      <p:sp>
        <p:nvSpPr>
          <p:cNvPr id="2503683" name="Text Box 3"/>
          <p:cNvSpPr txBox="1">
            <a:spLocks noChangeArrowheads="1"/>
          </p:cNvSpPr>
          <p:nvPr/>
        </p:nvSpPr>
        <p:spPr bwMode="auto">
          <a:xfrm rot="-5400000">
            <a:off x="1089819" y="2237582"/>
            <a:ext cx="501650" cy="366712"/>
          </a:xfrm>
          <a:prstGeom prst="rect">
            <a:avLst/>
          </a:prstGeom>
          <a:noFill/>
          <a:ln w="28575">
            <a:noFill/>
            <a:miter lim="800000"/>
            <a:headEnd/>
            <a:tailEnd/>
          </a:ln>
          <a:effectLst/>
        </p:spPr>
        <p:txBody>
          <a:bodyPr wrap="none" anchor="ctr">
            <a:prstTxWarp prst="textNoShape">
              <a:avLst/>
            </a:prstTxWarp>
            <a:spAutoFit/>
          </a:bodyPr>
          <a:lstStyle/>
          <a:p>
            <a:pPr algn="ctr"/>
            <a:r>
              <a:rPr lang="en-US" sz="1800" dirty="0"/>
              <a:t>PC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3717"/>
                                        </p:tgtEl>
                                        <p:attrNameLst>
                                          <p:attrName>style.visibility</p:attrName>
                                        </p:attrNameLst>
                                      </p:cBhvr>
                                      <p:to>
                                        <p:strVal val="visible"/>
                                      </p:to>
                                    </p:set>
                                    <p:animEffect transition="in" filter="wipe(left)">
                                      <p:cBhvr>
                                        <p:cTn id="7" dur="500"/>
                                        <p:tgtEl>
                                          <p:spTgt spid="25037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03723"/>
                                        </p:tgtEl>
                                        <p:attrNameLst>
                                          <p:attrName>style.visibility</p:attrName>
                                        </p:attrNameLst>
                                      </p:cBhvr>
                                      <p:to>
                                        <p:strVal val="visible"/>
                                      </p:to>
                                    </p:set>
                                    <p:animEffect transition="in" filter="wipe(left)">
                                      <p:cBhvr>
                                        <p:cTn id="32" dur="500"/>
                                        <p:tgtEl>
                                          <p:spTgt spid="25037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503736"/>
                                        </p:tgtEl>
                                        <p:attrNameLst>
                                          <p:attrName>style.visibility</p:attrName>
                                        </p:attrNameLst>
                                      </p:cBhvr>
                                      <p:to>
                                        <p:strVal val="visible"/>
                                      </p:to>
                                    </p:set>
                                    <p:animEffect transition="in" filter="wipe(right)">
                                      <p:cBhvr>
                                        <p:cTn id="37" dur="500"/>
                                        <p:tgtEl>
                                          <p:spTgt spid="25037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3717" grpId="0" animBg="1"/>
      <p:bldP spid="2503723" grpId="0" animBg="1"/>
      <p:bldP spid="2503736"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9827" name="Rectangle 3"/>
          <p:cNvSpPr>
            <a:spLocks noGrp="1" noChangeArrowheads="1"/>
          </p:cNvSpPr>
          <p:nvPr>
            <p:ph type="body" idx="1"/>
          </p:nvPr>
        </p:nvSpPr>
        <p:spPr>
          <a:xfrm>
            <a:off x="685800" y="1143000"/>
            <a:ext cx="7848600" cy="4908550"/>
          </a:xfrm>
        </p:spPr>
        <p:txBody>
          <a:bodyPr/>
          <a:lstStyle/>
          <a:p>
            <a:r>
              <a:rPr lang="en-US" dirty="0" err="1">
                <a:latin typeface="Courier New" pitchFamily="-65" charset="0"/>
              </a:rPr>
              <a:t>sw</a:t>
            </a:r>
            <a:r>
              <a:rPr lang="en-US" dirty="0">
                <a:latin typeface="Courier New" pitchFamily="-65" charset="0"/>
              </a:rPr>
              <a:t>   $r3, 17($r1)</a:t>
            </a:r>
            <a:endParaRPr lang="en-US" dirty="0"/>
          </a:p>
          <a:p>
            <a:pPr lvl="1"/>
            <a:r>
              <a:rPr lang="en-US" dirty="0"/>
              <a:t>Stage 1: fetch this instruction, inc. PC</a:t>
            </a:r>
          </a:p>
          <a:p>
            <a:pPr lvl="1"/>
            <a:r>
              <a:rPr lang="en-US" dirty="0"/>
              <a:t>Stage 2: decode to find it’s a </a:t>
            </a:r>
            <a:r>
              <a:rPr lang="en-US" dirty="0" err="1">
                <a:latin typeface="Courier New"/>
                <a:cs typeface="Courier New"/>
              </a:rPr>
              <a:t>sw</a:t>
            </a:r>
            <a:r>
              <a:rPr lang="en-US" dirty="0"/>
              <a:t>, then read registers </a:t>
            </a:r>
            <a:r>
              <a:rPr lang="en-US" dirty="0">
                <a:latin typeface="Courier New"/>
                <a:cs typeface="Courier New"/>
              </a:rPr>
              <a:t>$r1</a:t>
            </a:r>
            <a:r>
              <a:rPr lang="en-US" dirty="0"/>
              <a:t> and </a:t>
            </a:r>
            <a:r>
              <a:rPr lang="en-US" dirty="0">
                <a:latin typeface="Courier New"/>
                <a:cs typeface="Courier New"/>
              </a:rPr>
              <a:t>$r3</a:t>
            </a:r>
          </a:p>
          <a:p>
            <a:pPr lvl="1"/>
            <a:r>
              <a:rPr lang="en-US" dirty="0"/>
              <a:t>Stage 3: add </a:t>
            </a:r>
            <a:r>
              <a:rPr lang="en-US" dirty="0">
                <a:latin typeface="Courier New"/>
                <a:cs typeface="Courier New"/>
              </a:rPr>
              <a:t>17</a:t>
            </a:r>
            <a:r>
              <a:rPr lang="en-US" dirty="0"/>
              <a:t> to value in register </a:t>
            </a:r>
            <a:r>
              <a:rPr lang="en-US" dirty="0">
                <a:latin typeface="Courier New"/>
                <a:cs typeface="Courier New"/>
              </a:rPr>
              <a:t>$r1</a:t>
            </a:r>
            <a:r>
              <a:rPr lang="en-US" dirty="0"/>
              <a:t> (retrieved in Stage 2)</a:t>
            </a:r>
          </a:p>
          <a:p>
            <a:pPr lvl="1"/>
            <a:r>
              <a:rPr lang="en-US" dirty="0"/>
              <a:t>Stage 4: write value in register </a:t>
            </a:r>
            <a:r>
              <a:rPr lang="en-US" dirty="0">
                <a:latin typeface="Courier New"/>
                <a:cs typeface="Courier New"/>
              </a:rPr>
              <a:t>$r3</a:t>
            </a:r>
            <a:r>
              <a:rPr lang="en-US" dirty="0"/>
              <a:t> (retrieved in Stage 2) into memory address computed in Stage 3</a:t>
            </a:r>
          </a:p>
          <a:p>
            <a:pPr lvl="1"/>
            <a:r>
              <a:rPr lang="en-US" dirty="0"/>
              <a:t>Stage 5: idle (nothing to write into a register)</a:t>
            </a:r>
          </a:p>
        </p:txBody>
      </p:sp>
      <p:sp>
        <p:nvSpPr>
          <p:cNvPr id="4" name="Title 3"/>
          <p:cNvSpPr>
            <a:spLocks noGrp="1"/>
          </p:cNvSpPr>
          <p:nvPr>
            <p:ph type="title"/>
          </p:nvPr>
        </p:nvSpPr>
        <p:spPr/>
        <p:txBody>
          <a:bodyPr/>
          <a:lstStyle/>
          <a:p>
            <a:r>
              <a:rPr lang="en-US" dirty="0" err="1" smtClean="0"/>
              <a:t>Datapath</a:t>
            </a:r>
            <a:r>
              <a:rPr lang="en-US" dirty="0" smtClean="0"/>
              <a:t> Walkthroughs (3/3)</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1876" name="Rectangle 4"/>
          <p:cNvSpPr>
            <a:spLocks noChangeArrowheads="1"/>
          </p:cNvSpPr>
          <p:nvPr/>
        </p:nvSpPr>
        <p:spPr bwMode="auto">
          <a:xfrm>
            <a:off x="1143000" y="1841500"/>
            <a:ext cx="381000" cy="1295400"/>
          </a:xfrm>
          <a:prstGeom prst="rect">
            <a:avLst/>
          </a:prstGeom>
          <a:solidFill>
            <a:schemeClr val="tx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11877" name="Rectangle 5"/>
          <p:cNvSpPr>
            <a:spLocks noChangeArrowheads="1"/>
          </p:cNvSpPr>
          <p:nvPr/>
        </p:nvSpPr>
        <p:spPr bwMode="auto">
          <a:xfrm rot="-5400000">
            <a:off x="1828800" y="21463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511878" name="AutoShape 6"/>
          <p:cNvSpPr>
            <a:spLocks noChangeArrowheads="1"/>
          </p:cNvSpPr>
          <p:nvPr/>
        </p:nvSpPr>
        <p:spPr bwMode="auto">
          <a:xfrm>
            <a:off x="1752600" y="3413125"/>
            <a:ext cx="366713" cy="54927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511879" name="Line 7"/>
          <p:cNvSpPr>
            <a:spLocks noChangeShapeType="1"/>
          </p:cNvSpPr>
          <p:nvPr/>
        </p:nvSpPr>
        <p:spPr bwMode="auto">
          <a:xfrm>
            <a:off x="1524000" y="2451100"/>
            <a:ext cx="762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80" name="Rectangle 8"/>
          <p:cNvSpPr>
            <a:spLocks noChangeArrowheads="1"/>
          </p:cNvSpPr>
          <p:nvPr/>
        </p:nvSpPr>
        <p:spPr bwMode="auto">
          <a:xfrm>
            <a:off x="3886200" y="1841500"/>
            <a:ext cx="990600" cy="12954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11881" name="Line 9"/>
          <p:cNvSpPr>
            <a:spLocks noChangeShapeType="1"/>
          </p:cNvSpPr>
          <p:nvPr/>
        </p:nvSpPr>
        <p:spPr bwMode="auto">
          <a:xfrm>
            <a:off x="3352800" y="22987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82" name="Line 10"/>
          <p:cNvSpPr>
            <a:spLocks noChangeShapeType="1"/>
          </p:cNvSpPr>
          <p:nvPr/>
        </p:nvSpPr>
        <p:spPr bwMode="auto">
          <a:xfrm>
            <a:off x="3352800" y="2671763"/>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83" name="Line 11"/>
          <p:cNvSpPr>
            <a:spLocks noChangeShapeType="1"/>
          </p:cNvSpPr>
          <p:nvPr/>
        </p:nvSpPr>
        <p:spPr bwMode="auto">
          <a:xfrm>
            <a:off x="3352800" y="29845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84" name="Text Box 12"/>
          <p:cNvSpPr txBox="1">
            <a:spLocks noChangeArrowheads="1"/>
          </p:cNvSpPr>
          <p:nvPr/>
        </p:nvSpPr>
        <p:spPr bwMode="auto">
          <a:xfrm rot="-5400000">
            <a:off x="3768725" y="2220913"/>
            <a:ext cx="11588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2" name="Group 13"/>
          <p:cNvGrpSpPr>
            <a:grpSpLocks/>
          </p:cNvGrpSpPr>
          <p:nvPr/>
        </p:nvGrpSpPr>
        <p:grpSpPr bwMode="auto">
          <a:xfrm>
            <a:off x="5562600" y="1901825"/>
            <a:ext cx="1219200" cy="1524000"/>
            <a:chOff x="3648" y="1348"/>
            <a:chExt cx="768" cy="960"/>
          </a:xfrm>
        </p:grpSpPr>
        <p:sp>
          <p:nvSpPr>
            <p:cNvPr id="2511887" name="Freeform 15"/>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solidFill>
              <a:schemeClr val="tx1"/>
            </a:solid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511888" name="Line 16"/>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511886" name="Text Box 14"/>
            <p:cNvSpPr txBox="1">
              <a:spLocks noChangeArrowheads="1"/>
            </p:cNvSpPr>
            <p:nvPr/>
          </p:nvSpPr>
          <p:spPr bwMode="auto">
            <a:xfrm>
              <a:off x="3723"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dirty="0"/>
                <a:t>ALU</a:t>
              </a:r>
              <a:endParaRPr lang="en-US" sz="2400" dirty="0">
                <a:solidFill>
                  <a:schemeClr val="tx1"/>
                </a:solidFill>
                <a:latin typeface="Times" pitchFamily="-65" charset="0"/>
              </a:endParaRPr>
            </a:p>
          </p:txBody>
        </p:sp>
      </p:grpSp>
      <p:sp>
        <p:nvSpPr>
          <p:cNvPr id="2511889" name="Line 17"/>
          <p:cNvSpPr>
            <a:spLocks noChangeShapeType="1"/>
          </p:cNvSpPr>
          <p:nvPr/>
        </p:nvSpPr>
        <p:spPr bwMode="auto">
          <a:xfrm>
            <a:off x="4876800" y="2984500"/>
            <a:ext cx="685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90" name="Line 18"/>
          <p:cNvSpPr>
            <a:spLocks noChangeShapeType="1"/>
          </p:cNvSpPr>
          <p:nvPr/>
        </p:nvSpPr>
        <p:spPr bwMode="auto">
          <a:xfrm>
            <a:off x="3322638" y="3335338"/>
            <a:ext cx="2209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91" name="Line 19"/>
          <p:cNvSpPr>
            <a:spLocks noChangeShapeType="1"/>
          </p:cNvSpPr>
          <p:nvPr/>
        </p:nvSpPr>
        <p:spPr bwMode="auto">
          <a:xfrm>
            <a:off x="4876800" y="2170113"/>
            <a:ext cx="655638"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92" name="Rectangle 20"/>
          <p:cNvSpPr>
            <a:spLocks noChangeArrowheads="1"/>
          </p:cNvSpPr>
          <p:nvPr/>
        </p:nvSpPr>
        <p:spPr bwMode="auto">
          <a:xfrm rot="-5400000">
            <a:off x="6324600" y="22987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511893" name="Line 21"/>
          <p:cNvSpPr>
            <a:spLocks noChangeShapeType="1"/>
          </p:cNvSpPr>
          <p:nvPr/>
        </p:nvSpPr>
        <p:spPr bwMode="auto">
          <a:xfrm>
            <a:off x="5105400" y="2984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894" name="Line 22"/>
          <p:cNvSpPr>
            <a:spLocks noChangeShapeType="1"/>
          </p:cNvSpPr>
          <p:nvPr/>
        </p:nvSpPr>
        <p:spPr bwMode="auto">
          <a:xfrm>
            <a:off x="5105400" y="3365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895" name="Line 23"/>
          <p:cNvSpPr>
            <a:spLocks noChangeShapeType="1"/>
          </p:cNvSpPr>
          <p:nvPr/>
        </p:nvSpPr>
        <p:spPr bwMode="auto">
          <a:xfrm>
            <a:off x="5105400" y="3670300"/>
            <a:ext cx="1676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896" name="Line 24"/>
          <p:cNvSpPr>
            <a:spLocks noChangeShapeType="1"/>
          </p:cNvSpPr>
          <p:nvPr/>
        </p:nvSpPr>
        <p:spPr bwMode="auto">
          <a:xfrm>
            <a:off x="7848600" y="2587625"/>
            <a:ext cx="304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897" name="Line 25"/>
          <p:cNvSpPr>
            <a:spLocks noChangeShapeType="1"/>
          </p:cNvSpPr>
          <p:nvPr/>
        </p:nvSpPr>
        <p:spPr bwMode="auto">
          <a:xfrm flipV="1">
            <a:off x="8153400" y="1308100"/>
            <a:ext cx="0" cy="1279525"/>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898" name="Line 26"/>
          <p:cNvSpPr>
            <a:spLocks noChangeShapeType="1"/>
          </p:cNvSpPr>
          <p:nvPr/>
        </p:nvSpPr>
        <p:spPr bwMode="auto">
          <a:xfrm flipH="1">
            <a:off x="4149725" y="1308100"/>
            <a:ext cx="400367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899" name="Line 27"/>
          <p:cNvSpPr>
            <a:spLocks noChangeShapeType="1"/>
          </p:cNvSpPr>
          <p:nvPr/>
        </p:nvSpPr>
        <p:spPr bwMode="auto">
          <a:xfrm>
            <a:off x="4149725" y="1308100"/>
            <a:ext cx="0" cy="533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900" name="Text Box 28"/>
          <p:cNvSpPr txBox="1">
            <a:spLocks noChangeArrowheads="1"/>
          </p:cNvSpPr>
          <p:nvPr/>
        </p:nvSpPr>
        <p:spPr bwMode="auto">
          <a:xfrm>
            <a:off x="3308350" y="3289300"/>
            <a:ext cx="6635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511901" name="Line 29"/>
          <p:cNvSpPr>
            <a:spLocks noChangeShapeType="1"/>
          </p:cNvSpPr>
          <p:nvPr/>
        </p:nvSpPr>
        <p:spPr bwMode="auto">
          <a:xfrm>
            <a:off x="1905000" y="2451100"/>
            <a:ext cx="0" cy="96202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902" name="AutoShape 30"/>
          <p:cNvSpPr>
            <a:spLocks noChangeArrowheads="1"/>
          </p:cNvSpPr>
          <p:nvPr/>
        </p:nvSpPr>
        <p:spPr bwMode="auto">
          <a:xfrm>
            <a:off x="1143000" y="3425825"/>
            <a:ext cx="381000" cy="80962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endParaRPr lang="en-US"/>
          </a:p>
        </p:txBody>
      </p:sp>
      <p:sp>
        <p:nvSpPr>
          <p:cNvPr id="2511903" name="Line 31"/>
          <p:cNvSpPr>
            <a:spLocks noChangeShapeType="1"/>
          </p:cNvSpPr>
          <p:nvPr/>
        </p:nvSpPr>
        <p:spPr bwMode="auto">
          <a:xfrm flipH="1">
            <a:off x="1524000" y="3810000"/>
            <a:ext cx="228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904" name="Line 32"/>
          <p:cNvSpPr>
            <a:spLocks noChangeShapeType="1"/>
          </p:cNvSpPr>
          <p:nvPr/>
        </p:nvSpPr>
        <p:spPr bwMode="auto">
          <a:xfrm>
            <a:off x="3971925" y="3335338"/>
            <a:ext cx="0" cy="67151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905" name="Line 33"/>
          <p:cNvSpPr>
            <a:spLocks noChangeShapeType="1"/>
          </p:cNvSpPr>
          <p:nvPr/>
        </p:nvSpPr>
        <p:spPr bwMode="auto">
          <a:xfrm flipH="1">
            <a:off x="1524000" y="4006850"/>
            <a:ext cx="2447925"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906" name="Line 34"/>
          <p:cNvSpPr>
            <a:spLocks noChangeShapeType="1"/>
          </p:cNvSpPr>
          <p:nvPr/>
        </p:nvSpPr>
        <p:spPr bwMode="auto">
          <a:xfrm flipH="1">
            <a:off x="762000" y="3822700"/>
            <a:ext cx="381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907" name="Line 35"/>
          <p:cNvSpPr>
            <a:spLocks noChangeShapeType="1"/>
          </p:cNvSpPr>
          <p:nvPr/>
        </p:nvSpPr>
        <p:spPr bwMode="auto">
          <a:xfrm flipV="1">
            <a:off x="762000" y="2451100"/>
            <a:ext cx="0" cy="13716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1908" name="Line 36"/>
          <p:cNvSpPr>
            <a:spLocks noChangeShapeType="1"/>
          </p:cNvSpPr>
          <p:nvPr/>
        </p:nvSpPr>
        <p:spPr bwMode="auto">
          <a:xfrm>
            <a:off x="762000" y="2451100"/>
            <a:ext cx="381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1909" name="Line 37"/>
          <p:cNvSpPr>
            <a:spLocks noChangeShapeType="1"/>
          </p:cNvSpPr>
          <p:nvPr/>
        </p:nvSpPr>
        <p:spPr bwMode="auto">
          <a:xfrm>
            <a:off x="1524000" y="2435225"/>
            <a:ext cx="76200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3" name="Group 38"/>
          <p:cNvGrpSpPr>
            <a:grpSpLocks/>
          </p:cNvGrpSpPr>
          <p:nvPr/>
        </p:nvGrpSpPr>
        <p:grpSpPr bwMode="auto">
          <a:xfrm>
            <a:off x="3316288" y="1901825"/>
            <a:ext cx="396875" cy="3763963"/>
            <a:chOff x="2089" y="1198"/>
            <a:chExt cx="250" cy="2371"/>
          </a:xfrm>
        </p:grpSpPr>
        <p:sp>
          <p:nvSpPr>
            <p:cNvPr id="2511911" name="Text Box 39"/>
            <p:cNvSpPr txBox="1">
              <a:spLocks noChangeArrowheads="1"/>
            </p:cNvSpPr>
            <p:nvPr/>
          </p:nvSpPr>
          <p:spPr bwMode="auto">
            <a:xfrm>
              <a:off x="2110" y="1683"/>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a:t>
              </a:r>
              <a:endParaRPr lang="en-US" sz="2000"/>
            </a:p>
          </p:txBody>
        </p:sp>
        <p:sp>
          <p:nvSpPr>
            <p:cNvPr id="2511912" name="Text Box 40"/>
            <p:cNvSpPr txBox="1">
              <a:spLocks noChangeArrowheads="1"/>
            </p:cNvSpPr>
            <p:nvPr/>
          </p:nvSpPr>
          <p:spPr bwMode="auto">
            <a:xfrm>
              <a:off x="2097" y="1438"/>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a:t>
              </a:r>
              <a:endParaRPr lang="en-US" sz="2000"/>
            </a:p>
          </p:txBody>
        </p:sp>
        <p:sp>
          <p:nvSpPr>
            <p:cNvPr id="2511913" name="Text Box 41"/>
            <p:cNvSpPr txBox="1">
              <a:spLocks noChangeArrowheads="1"/>
            </p:cNvSpPr>
            <p:nvPr/>
          </p:nvSpPr>
          <p:spPr bwMode="auto">
            <a:xfrm>
              <a:off x="2114" y="1198"/>
              <a:ext cx="196"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x</a:t>
              </a:r>
              <a:endParaRPr lang="en-US" sz="2000"/>
            </a:p>
          </p:txBody>
        </p:sp>
        <p:sp>
          <p:nvSpPr>
            <p:cNvPr id="2511914" name="Text Box 42"/>
            <p:cNvSpPr txBox="1">
              <a:spLocks noChangeArrowheads="1"/>
            </p:cNvSpPr>
            <p:nvPr/>
          </p:nvSpPr>
          <p:spPr bwMode="auto">
            <a:xfrm rot="-5400000">
              <a:off x="1676" y="2906"/>
              <a:ext cx="1076"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SW r3, 17(r1)</a:t>
              </a:r>
            </a:p>
          </p:txBody>
        </p:sp>
      </p:grpSp>
      <p:grpSp>
        <p:nvGrpSpPr>
          <p:cNvPr id="4" name="Group 43"/>
          <p:cNvGrpSpPr>
            <a:grpSpLocks/>
          </p:cNvGrpSpPr>
          <p:nvPr/>
        </p:nvGrpSpPr>
        <p:grpSpPr bwMode="auto">
          <a:xfrm>
            <a:off x="6400800" y="2057400"/>
            <a:ext cx="1265238" cy="539750"/>
            <a:chOff x="3902" y="1294"/>
            <a:chExt cx="797" cy="340"/>
          </a:xfrm>
        </p:grpSpPr>
        <p:sp>
          <p:nvSpPr>
            <p:cNvPr id="2511916" name="Text Box 44"/>
            <p:cNvSpPr txBox="1">
              <a:spLocks noChangeArrowheads="1"/>
            </p:cNvSpPr>
            <p:nvPr/>
          </p:nvSpPr>
          <p:spPr bwMode="auto">
            <a:xfrm>
              <a:off x="3902" y="1294"/>
              <a:ext cx="797"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chemeClr val="accent2"/>
                  </a:solidFill>
                </a:rPr>
                <a:t>reg[1]+17</a:t>
              </a:r>
              <a:endParaRPr lang="en-US" sz="2000" dirty="0"/>
            </a:p>
          </p:txBody>
        </p:sp>
        <p:sp>
          <p:nvSpPr>
            <p:cNvPr id="2511917" name="Line 45"/>
            <p:cNvSpPr>
              <a:spLocks noChangeShapeType="1"/>
            </p:cNvSpPr>
            <p:nvPr/>
          </p:nvSpPr>
          <p:spPr bwMode="auto">
            <a:xfrm>
              <a:off x="4044" y="16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3352800" y="1676400"/>
            <a:ext cx="2211388" cy="2073275"/>
            <a:chOff x="2112" y="1056"/>
            <a:chExt cx="1393" cy="1306"/>
          </a:xfrm>
        </p:grpSpPr>
        <p:sp>
          <p:nvSpPr>
            <p:cNvPr id="2511919" name="Line 47"/>
            <p:cNvSpPr>
              <a:spLocks noChangeShapeType="1"/>
            </p:cNvSpPr>
            <p:nvPr/>
          </p:nvSpPr>
          <p:spPr bwMode="auto">
            <a:xfrm>
              <a:off x="2112" y="1680"/>
              <a:ext cx="33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11920" name="Line 48"/>
            <p:cNvSpPr>
              <a:spLocks noChangeShapeType="1"/>
            </p:cNvSpPr>
            <p:nvPr/>
          </p:nvSpPr>
          <p:spPr bwMode="auto">
            <a:xfrm>
              <a:off x="2112" y="2112"/>
              <a:ext cx="1344"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11921" name="Line 49"/>
            <p:cNvSpPr>
              <a:spLocks noChangeShapeType="1"/>
            </p:cNvSpPr>
            <p:nvPr/>
          </p:nvSpPr>
          <p:spPr bwMode="auto">
            <a:xfrm>
              <a:off x="3072" y="1359"/>
              <a:ext cx="413"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11922" name="Text Box 50"/>
            <p:cNvSpPr txBox="1">
              <a:spLocks noChangeArrowheads="1"/>
            </p:cNvSpPr>
            <p:nvPr/>
          </p:nvSpPr>
          <p:spPr bwMode="auto">
            <a:xfrm>
              <a:off x="2640" y="2112"/>
              <a:ext cx="29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17</a:t>
              </a:r>
              <a:endParaRPr lang="en-US" sz="2000"/>
            </a:p>
          </p:txBody>
        </p:sp>
        <p:sp>
          <p:nvSpPr>
            <p:cNvPr id="2511923" name="Text Box 51"/>
            <p:cNvSpPr txBox="1">
              <a:spLocks noChangeArrowheads="1"/>
            </p:cNvSpPr>
            <p:nvPr/>
          </p:nvSpPr>
          <p:spPr bwMode="auto">
            <a:xfrm>
              <a:off x="2980" y="1056"/>
              <a:ext cx="52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reg[1]</a:t>
              </a:r>
              <a:endParaRPr lang="en-US" sz="2000"/>
            </a:p>
          </p:txBody>
        </p:sp>
        <p:sp>
          <p:nvSpPr>
            <p:cNvPr id="2511924" name="Line 52"/>
            <p:cNvSpPr>
              <a:spLocks noChangeShapeType="1"/>
            </p:cNvSpPr>
            <p:nvPr/>
          </p:nvSpPr>
          <p:spPr bwMode="auto">
            <a:xfrm>
              <a:off x="2114" y="1880"/>
              <a:ext cx="334"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6" name="Group 53"/>
          <p:cNvGrpSpPr>
            <a:grpSpLocks/>
          </p:cNvGrpSpPr>
          <p:nvPr/>
        </p:nvGrpSpPr>
        <p:grpSpPr bwMode="auto">
          <a:xfrm>
            <a:off x="4800600" y="2590800"/>
            <a:ext cx="2909888" cy="2867025"/>
            <a:chOff x="3024" y="1632"/>
            <a:chExt cx="1833" cy="1806"/>
          </a:xfrm>
        </p:grpSpPr>
        <p:sp>
          <p:nvSpPr>
            <p:cNvPr id="2511926" name="Text Box 54"/>
            <p:cNvSpPr txBox="1">
              <a:spLocks noChangeArrowheads="1"/>
            </p:cNvSpPr>
            <p:nvPr/>
          </p:nvSpPr>
          <p:spPr bwMode="auto">
            <a:xfrm rot="-5400000">
              <a:off x="4071" y="2653"/>
              <a:ext cx="1321"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MEM[r1+17]&lt;=r3</a:t>
              </a:r>
              <a:endParaRPr lang="en-US" sz="2000"/>
            </a:p>
          </p:txBody>
        </p:sp>
        <p:sp>
          <p:nvSpPr>
            <p:cNvPr id="2511927" name="Freeform 55"/>
            <p:cNvSpPr>
              <a:spLocks/>
            </p:cNvSpPr>
            <p:nvPr/>
          </p:nvSpPr>
          <p:spPr bwMode="auto">
            <a:xfrm>
              <a:off x="3072" y="1872"/>
              <a:ext cx="1152" cy="432"/>
            </a:xfrm>
            <a:custGeom>
              <a:avLst/>
              <a:gdLst/>
              <a:ahLst/>
              <a:cxnLst>
                <a:cxn ang="0">
                  <a:pos x="0" y="0"/>
                </a:cxn>
                <a:cxn ang="0">
                  <a:pos x="144" y="0"/>
                </a:cxn>
                <a:cxn ang="0">
                  <a:pos x="144" y="432"/>
                </a:cxn>
                <a:cxn ang="0">
                  <a:pos x="1152" y="432"/>
                </a:cxn>
              </a:cxnLst>
              <a:rect l="0" t="0" r="r" b="b"/>
              <a:pathLst>
                <a:path w="1152" h="432">
                  <a:moveTo>
                    <a:pt x="0" y="0"/>
                  </a:moveTo>
                  <a:lnTo>
                    <a:pt x="144" y="0"/>
                  </a:lnTo>
                  <a:lnTo>
                    <a:pt x="144" y="432"/>
                  </a:lnTo>
                  <a:lnTo>
                    <a:pt x="1152" y="432"/>
                  </a:lnTo>
                </a:path>
              </a:pathLst>
            </a:custGeom>
            <a:noFill/>
            <a:ln w="3810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511928" name="Text Box 56"/>
            <p:cNvSpPr txBox="1">
              <a:spLocks noChangeArrowheads="1"/>
            </p:cNvSpPr>
            <p:nvPr/>
          </p:nvSpPr>
          <p:spPr bwMode="auto">
            <a:xfrm>
              <a:off x="3024" y="1632"/>
              <a:ext cx="52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reg[3]</a:t>
              </a:r>
            </a:p>
          </p:txBody>
        </p:sp>
      </p:grpSp>
      <p:grpSp>
        <p:nvGrpSpPr>
          <p:cNvPr id="7" name="Group 57"/>
          <p:cNvGrpSpPr>
            <a:grpSpLocks/>
          </p:cNvGrpSpPr>
          <p:nvPr/>
        </p:nvGrpSpPr>
        <p:grpSpPr bwMode="auto">
          <a:xfrm>
            <a:off x="1524000" y="2459038"/>
            <a:ext cx="381000" cy="1363662"/>
            <a:chOff x="960" y="1549"/>
            <a:chExt cx="240" cy="859"/>
          </a:xfrm>
        </p:grpSpPr>
        <p:sp>
          <p:nvSpPr>
            <p:cNvPr id="2511930" name="Line 58"/>
            <p:cNvSpPr>
              <a:spLocks noChangeShapeType="1"/>
            </p:cNvSpPr>
            <p:nvPr/>
          </p:nvSpPr>
          <p:spPr bwMode="auto">
            <a:xfrm>
              <a:off x="1200" y="1549"/>
              <a:ext cx="0" cy="859"/>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11931" name="Line 59"/>
            <p:cNvSpPr>
              <a:spLocks noChangeShapeType="1"/>
            </p:cNvSpPr>
            <p:nvPr/>
          </p:nvSpPr>
          <p:spPr bwMode="auto">
            <a:xfrm flipH="1">
              <a:off x="960" y="2400"/>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8" name="Group 60"/>
          <p:cNvGrpSpPr>
            <a:grpSpLocks/>
          </p:cNvGrpSpPr>
          <p:nvPr/>
        </p:nvGrpSpPr>
        <p:grpSpPr bwMode="auto">
          <a:xfrm>
            <a:off x="762000" y="2435225"/>
            <a:ext cx="762000" cy="1374775"/>
            <a:chOff x="480" y="1534"/>
            <a:chExt cx="480" cy="866"/>
          </a:xfrm>
        </p:grpSpPr>
        <p:sp>
          <p:nvSpPr>
            <p:cNvPr id="2511933" name="Line 61"/>
            <p:cNvSpPr>
              <a:spLocks noChangeShapeType="1"/>
            </p:cNvSpPr>
            <p:nvPr/>
          </p:nvSpPr>
          <p:spPr bwMode="auto">
            <a:xfrm flipH="1">
              <a:off x="480" y="2400"/>
              <a:ext cx="480" cy="0"/>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11934" name="Line 62"/>
            <p:cNvSpPr>
              <a:spLocks noChangeShapeType="1"/>
            </p:cNvSpPr>
            <p:nvPr/>
          </p:nvSpPr>
          <p:spPr bwMode="auto">
            <a:xfrm flipV="1">
              <a:off x="480" y="1534"/>
              <a:ext cx="0" cy="86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11935" name="Line 63"/>
            <p:cNvSpPr>
              <a:spLocks noChangeShapeType="1"/>
            </p:cNvSpPr>
            <p:nvPr/>
          </p:nvSpPr>
          <p:spPr bwMode="auto">
            <a:xfrm>
              <a:off x="480" y="15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sp>
        <p:nvSpPr>
          <p:cNvPr id="64" name="Title 63"/>
          <p:cNvSpPr>
            <a:spLocks noGrp="1"/>
          </p:cNvSpPr>
          <p:nvPr>
            <p:ph type="title"/>
          </p:nvPr>
        </p:nvSpPr>
        <p:spPr/>
        <p:txBody>
          <a:bodyPr/>
          <a:lstStyle/>
          <a:p>
            <a:r>
              <a:rPr lang="en-US" dirty="0" smtClean="0"/>
              <a:t>Example: </a:t>
            </a:r>
            <a:r>
              <a:rPr lang="en-US" b="1" dirty="0" err="1" smtClean="0">
                <a:latin typeface="Courier New" pitchFamily="-65" charset="0"/>
              </a:rPr>
              <a:t>sw</a:t>
            </a:r>
            <a:r>
              <a:rPr lang="en-US" b="1" dirty="0" smtClean="0"/>
              <a:t> </a:t>
            </a:r>
            <a:r>
              <a:rPr lang="en-US" dirty="0" smtClean="0"/>
              <a:t>Instruction</a:t>
            </a:r>
            <a:endParaRPr lang="en-US" dirty="0"/>
          </a:p>
        </p:txBody>
      </p:sp>
      <p:sp>
        <p:nvSpPr>
          <p:cNvPr id="2511875" name="Text Box 3"/>
          <p:cNvSpPr txBox="1">
            <a:spLocks noChangeArrowheads="1"/>
          </p:cNvSpPr>
          <p:nvPr/>
        </p:nvSpPr>
        <p:spPr bwMode="auto">
          <a:xfrm rot="-5400000">
            <a:off x="1089819" y="2237582"/>
            <a:ext cx="501650" cy="366712"/>
          </a:xfrm>
          <a:prstGeom prst="rect">
            <a:avLst/>
          </a:prstGeom>
          <a:noFill/>
          <a:ln w="28575">
            <a:noFill/>
            <a:miter lim="800000"/>
            <a:headEnd/>
            <a:tailEnd/>
          </a:ln>
          <a:effectLst/>
        </p:spPr>
        <p:txBody>
          <a:bodyPr wrap="none" anchor="ctr">
            <a:prstTxWarp prst="textNoShape">
              <a:avLst/>
            </a:prstTxWarp>
            <a:spAutoFit/>
          </a:bodyPr>
          <a:lstStyle/>
          <a:p>
            <a:pPr algn="ctr"/>
            <a:r>
              <a:rPr lang="en-US" sz="1800" dirty="0"/>
              <a:t>PC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1909"/>
                                        </p:tgtEl>
                                        <p:attrNameLst>
                                          <p:attrName>style.visibility</p:attrName>
                                        </p:attrNameLst>
                                      </p:cBhvr>
                                      <p:to>
                                        <p:strVal val="visible"/>
                                      </p:to>
                                    </p:set>
                                    <p:animEffect transition="in" filter="wipe(left)">
                                      <p:cBhvr>
                                        <p:cTn id="7" dur="500"/>
                                        <p:tgtEl>
                                          <p:spTgt spid="25119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1909"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3922" name="Rectangle 2"/>
          <p:cNvSpPr>
            <a:spLocks noGrp="1" noChangeArrowheads="1"/>
          </p:cNvSpPr>
          <p:nvPr>
            <p:ph type="title"/>
          </p:nvPr>
        </p:nvSpPr>
        <p:spPr/>
        <p:txBody>
          <a:bodyPr/>
          <a:lstStyle/>
          <a:p>
            <a:r>
              <a:rPr lang="en-US" smtClean="0"/>
              <a:t>Why Five Stages? (1/2)</a:t>
            </a:r>
            <a:endParaRPr lang="en-US" dirty="0"/>
          </a:p>
        </p:txBody>
      </p:sp>
      <p:sp>
        <p:nvSpPr>
          <p:cNvPr id="2513923" name="Rectangle 3"/>
          <p:cNvSpPr>
            <a:spLocks noGrp="1" noChangeArrowheads="1"/>
          </p:cNvSpPr>
          <p:nvPr>
            <p:ph type="body" idx="1"/>
          </p:nvPr>
        </p:nvSpPr>
        <p:spPr>
          <a:xfrm>
            <a:off x="685800" y="1143000"/>
            <a:ext cx="7848600" cy="4744581"/>
          </a:xfrm>
        </p:spPr>
        <p:txBody>
          <a:bodyPr/>
          <a:lstStyle/>
          <a:p>
            <a:r>
              <a:rPr lang="en-US" dirty="0" smtClean="0"/>
              <a:t>Could we have a different number of stages?</a:t>
            </a:r>
          </a:p>
          <a:p>
            <a:pPr lvl="1"/>
            <a:r>
              <a:rPr lang="en-US" dirty="0" smtClean="0"/>
              <a:t>Yes, and other architectures do</a:t>
            </a:r>
          </a:p>
          <a:p>
            <a:r>
              <a:rPr lang="en-US" dirty="0" smtClean="0"/>
              <a:t>So why does MIPS have five if instructions tend to idle for at least one stage?</a:t>
            </a:r>
          </a:p>
          <a:p>
            <a:pPr lvl="1"/>
            <a:r>
              <a:rPr lang="en-US" dirty="0" smtClean="0"/>
              <a:t>The five stages are the union of all the operations needed by all the instructions.</a:t>
            </a:r>
          </a:p>
          <a:p>
            <a:pPr lvl="1"/>
            <a:r>
              <a:rPr lang="en-US" dirty="0" smtClean="0"/>
              <a:t>There is one</a:t>
            </a:r>
            <a:r>
              <a:rPr lang="en-US" dirty="0" smtClean="0"/>
              <a:t> type of instruction </a:t>
            </a:r>
            <a:r>
              <a:rPr lang="en-US" dirty="0" smtClean="0"/>
              <a:t>that uses all five stages: the </a:t>
            </a:r>
            <a:r>
              <a:rPr lang="en-US" dirty="0" smtClean="0">
                <a:solidFill>
                  <a:schemeClr val="accent2"/>
                </a:solidFill>
              </a:rPr>
              <a:t>load</a:t>
            </a: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5971" name="Rectangle 3"/>
          <p:cNvSpPr>
            <a:spLocks noGrp="1" noChangeArrowheads="1"/>
          </p:cNvSpPr>
          <p:nvPr>
            <p:ph type="body" idx="1"/>
          </p:nvPr>
        </p:nvSpPr>
        <p:spPr>
          <a:xfrm>
            <a:off x="685800" y="1143000"/>
            <a:ext cx="7848600" cy="4545013"/>
          </a:xfrm>
        </p:spPr>
        <p:txBody>
          <a:bodyPr/>
          <a:lstStyle/>
          <a:p>
            <a:r>
              <a:rPr lang="en-US" dirty="0" err="1">
                <a:latin typeface="Courier New" pitchFamily="-65" charset="0"/>
              </a:rPr>
              <a:t>lw</a:t>
            </a:r>
            <a:r>
              <a:rPr lang="en-US" dirty="0">
                <a:latin typeface="Courier New" pitchFamily="-65" charset="0"/>
              </a:rPr>
              <a:t>   $r3, 17($r1)</a:t>
            </a:r>
            <a:endParaRPr lang="en-US" dirty="0"/>
          </a:p>
          <a:p>
            <a:pPr lvl="1"/>
            <a:r>
              <a:rPr lang="en-US" dirty="0"/>
              <a:t>Stage 1: fetch this instruction, inc. PC</a:t>
            </a:r>
          </a:p>
          <a:p>
            <a:pPr lvl="1"/>
            <a:r>
              <a:rPr lang="en-US" dirty="0"/>
              <a:t>Stage 2: decode to find it’s a </a:t>
            </a:r>
            <a:r>
              <a:rPr lang="en-US" dirty="0" err="1">
                <a:latin typeface="Courier New" pitchFamily="-65" charset="0"/>
              </a:rPr>
              <a:t>lw</a:t>
            </a:r>
            <a:r>
              <a:rPr lang="en-US" dirty="0"/>
              <a:t>, then read register </a:t>
            </a:r>
            <a:r>
              <a:rPr lang="en-US" dirty="0">
                <a:latin typeface="Courier New" pitchFamily="-65" charset="0"/>
              </a:rPr>
              <a:t>$r1</a:t>
            </a:r>
            <a:endParaRPr lang="en-US" dirty="0"/>
          </a:p>
          <a:p>
            <a:pPr lvl="1"/>
            <a:r>
              <a:rPr lang="en-US" dirty="0"/>
              <a:t>Stage 3: add </a:t>
            </a:r>
            <a:r>
              <a:rPr lang="en-US" dirty="0" smtClean="0">
                <a:latin typeface="Courier New"/>
                <a:cs typeface="Courier New"/>
              </a:rPr>
              <a:t>17</a:t>
            </a:r>
            <a:r>
              <a:rPr lang="en-US" dirty="0" smtClean="0"/>
              <a:t> to </a:t>
            </a:r>
            <a:r>
              <a:rPr lang="en-US" dirty="0"/>
              <a:t>value in register </a:t>
            </a:r>
            <a:r>
              <a:rPr lang="en-US" dirty="0">
                <a:latin typeface="Courier New" pitchFamily="-65" charset="0"/>
              </a:rPr>
              <a:t>$r1</a:t>
            </a:r>
            <a:r>
              <a:rPr lang="en-US" dirty="0"/>
              <a:t> (retrieved in Stage 2)</a:t>
            </a:r>
          </a:p>
          <a:p>
            <a:pPr lvl="1"/>
            <a:r>
              <a:rPr lang="en-US" dirty="0"/>
              <a:t>Stage 4: read value from memory address compute in Stage 3</a:t>
            </a:r>
          </a:p>
          <a:p>
            <a:pPr lvl="1"/>
            <a:r>
              <a:rPr lang="en-US" dirty="0"/>
              <a:t>Stage 5: write value found in Stage 4 into register </a:t>
            </a:r>
            <a:r>
              <a:rPr lang="en-US" dirty="0">
                <a:latin typeface="Courier New" pitchFamily="-65" charset="0"/>
              </a:rPr>
              <a:t>$r3</a:t>
            </a:r>
            <a:endParaRPr lang="en-US" dirty="0"/>
          </a:p>
        </p:txBody>
      </p:sp>
      <p:sp>
        <p:nvSpPr>
          <p:cNvPr id="4" name="Title 3"/>
          <p:cNvSpPr>
            <a:spLocks noGrp="1"/>
          </p:cNvSpPr>
          <p:nvPr>
            <p:ph type="title"/>
          </p:nvPr>
        </p:nvSpPr>
        <p:spPr/>
        <p:txBody>
          <a:bodyPr/>
          <a:lstStyle/>
          <a:p>
            <a:r>
              <a:rPr lang="en-US" dirty="0" smtClean="0"/>
              <a:t>Why Five Stages? (2/2)</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562600" y="1901825"/>
            <a:ext cx="1219200" cy="1524000"/>
            <a:chOff x="3648" y="1348"/>
            <a:chExt cx="768" cy="960"/>
          </a:xfrm>
        </p:grpSpPr>
        <p:sp>
          <p:nvSpPr>
            <p:cNvPr id="2518031" name="Freeform 15"/>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solidFill>
              <a:schemeClr val="tx1"/>
            </a:solid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518032" name="Line 16"/>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518030" name="Text Box 14"/>
            <p:cNvSpPr txBox="1">
              <a:spLocks noChangeArrowheads="1"/>
            </p:cNvSpPr>
            <p:nvPr/>
          </p:nvSpPr>
          <p:spPr bwMode="auto">
            <a:xfrm>
              <a:off x="3723"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dirty="0"/>
                <a:t>ALU</a:t>
              </a:r>
              <a:endParaRPr lang="en-US" sz="2400" dirty="0">
                <a:solidFill>
                  <a:schemeClr val="tx1"/>
                </a:solidFill>
                <a:latin typeface="Times" pitchFamily="-65" charset="0"/>
              </a:endParaRPr>
            </a:p>
          </p:txBody>
        </p:sp>
      </p:grpSp>
      <p:sp>
        <p:nvSpPr>
          <p:cNvPr id="2518020" name="Rectangle 4"/>
          <p:cNvSpPr>
            <a:spLocks noChangeArrowheads="1"/>
          </p:cNvSpPr>
          <p:nvPr/>
        </p:nvSpPr>
        <p:spPr bwMode="auto">
          <a:xfrm>
            <a:off x="1143000" y="1841500"/>
            <a:ext cx="381000" cy="1295400"/>
          </a:xfrm>
          <a:prstGeom prst="rect">
            <a:avLst/>
          </a:prstGeom>
          <a:solidFill>
            <a:schemeClr val="tx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18021" name="Rectangle 5"/>
          <p:cNvSpPr>
            <a:spLocks noChangeArrowheads="1"/>
          </p:cNvSpPr>
          <p:nvPr/>
        </p:nvSpPr>
        <p:spPr bwMode="auto">
          <a:xfrm rot="-5400000">
            <a:off x="1828800" y="21463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518022" name="AutoShape 6"/>
          <p:cNvSpPr>
            <a:spLocks noChangeArrowheads="1"/>
          </p:cNvSpPr>
          <p:nvPr/>
        </p:nvSpPr>
        <p:spPr bwMode="auto">
          <a:xfrm>
            <a:off x="1752600" y="3413125"/>
            <a:ext cx="366713" cy="54927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518023" name="Line 7"/>
          <p:cNvSpPr>
            <a:spLocks noChangeShapeType="1"/>
          </p:cNvSpPr>
          <p:nvPr/>
        </p:nvSpPr>
        <p:spPr bwMode="auto">
          <a:xfrm>
            <a:off x="1524000" y="2451100"/>
            <a:ext cx="762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24" name="Rectangle 8"/>
          <p:cNvSpPr>
            <a:spLocks noChangeArrowheads="1"/>
          </p:cNvSpPr>
          <p:nvPr/>
        </p:nvSpPr>
        <p:spPr bwMode="auto">
          <a:xfrm>
            <a:off x="3886200" y="1841500"/>
            <a:ext cx="990600" cy="12954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18025" name="Line 9"/>
          <p:cNvSpPr>
            <a:spLocks noChangeShapeType="1"/>
          </p:cNvSpPr>
          <p:nvPr/>
        </p:nvSpPr>
        <p:spPr bwMode="auto">
          <a:xfrm>
            <a:off x="3352800" y="22987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26" name="Line 10"/>
          <p:cNvSpPr>
            <a:spLocks noChangeShapeType="1"/>
          </p:cNvSpPr>
          <p:nvPr/>
        </p:nvSpPr>
        <p:spPr bwMode="auto">
          <a:xfrm>
            <a:off x="3352800" y="2671763"/>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27" name="Line 11"/>
          <p:cNvSpPr>
            <a:spLocks noChangeShapeType="1"/>
          </p:cNvSpPr>
          <p:nvPr/>
        </p:nvSpPr>
        <p:spPr bwMode="auto">
          <a:xfrm>
            <a:off x="3352800" y="29845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28" name="Text Box 12"/>
          <p:cNvSpPr txBox="1">
            <a:spLocks noChangeArrowheads="1"/>
          </p:cNvSpPr>
          <p:nvPr/>
        </p:nvSpPr>
        <p:spPr bwMode="auto">
          <a:xfrm rot="-5400000">
            <a:off x="3768725" y="2216150"/>
            <a:ext cx="11588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sp>
        <p:nvSpPr>
          <p:cNvPr id="2518033" name="Line 17"/>
          <p:cNvSpPr>
            <a:spLocks noChangeShapeType="1"/>
          </p:cNvSpPr>
          <p:nvPr/>
        </p:nvSpPr>
        <p:spPr bwMode="auto">
          <a:xfrm>
            <a:off x="4876800" y="2984500"/>
            <a:ext cx="685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34" name="Line 18"/>
          <p:cNvSpPr>
            <a:spLocks noChangeShapeType="1"/>
          </p:cNvSpPr>
          <p:nvPr/>
        </p:nvSpPr>
        <p:spPr bwMode="auto">
          <a:xfrm>
            <a:off x="3322638" y="3335338"/>
            <a:ext cx="2209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35" name="Line 19"/>
          <p:cNvSpPr>
            <a:spLocks noChangeShapeType="1"/>
          </p:cNvSpPr>
          <p:nvPr/>
        </p:nvSpPr>
        <p:spPr bwMode="auto">
          <a:xfrm>
            <a:off x="4876800" y="2170113"/>
            <a:ext cx="655638"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36" name="Rectangle 20"/>
          <p:cNvSpPr>
            <a:spLocks noChangeArrowheads="1"/>
          </p:cNvSpPr>
          <p:nvPr/>
        </p:nvSpPr>
        <p:spPr bwMode="auto">
          <a:xfrm rot="-5400000">
            <a:off x="6324600" y="22987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518037" name="Line 21"/>
          <p:cNvSpPr>
            <a:spLocks noChangeShapeType="1"/>
          </p:cNvSpPr>
          <p:nvPr/>
        </p:nvSpPr>
        <p:spPr bwMode="auto">
          <a:xfrm>
            <a:off x="5105400" y="2984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38" name="Line 22"/>
          <p:cNvSpPr>
            <a:spLocks noChangeShapeType="1"/>
          </p:cNvSpPr>
          <p:nvPr/>
        </p:nvSpPr>
        <p:spPr bwMode="auto">
          <a:xfrm>
            <a:off x="5105400" y="3365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39" name="Line 23"/>
          <p:cNvSpPr>
            <a:spLocks noChangeShapeType="1"/>
          </p:cNvSpPr>
          <p:nvPr/>
        </p:nvSpPr>
        <p:spPr bwMode="auto">
          <a:xfrm>
            <a:off x="5105400" y="3670300"/>
            <a:ext cx="1676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40" name="Line 24"/>
          <p:cNvSpPr>
            <a:spLocks noChangeShapeType="1"/>
          </p:cNvSpPr>
          <p:nvPr/>
        </p:nvSpPr>
        <p:spPr bwMode="auto">
          <a:xfrm>
            <a:off x="7848600" y="2587625"/>
            <a:ext cx="304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41" name="Line 25"/>
          <p:cNvSpPr>
            <a:spLocks noChangeShapeType="1"/>
          </p:cNvSpPr>
          <p:nvPr/>
        </p:nvSpPr>
        <p:spPr bwMode="auto">
          <a:xfrm flipV="1">
            <a:off x="8153400" y="1308100"/>
            <a:ext cx="0" cy="1279525"/>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42" name="Line 26"/>
          <p:cNvSpPr>
            <a:spLocks noChangeShapeType="1"/>
          </p:cNvSpPr>
          <p:nvPr/>
        </p:nvSpPr>
        <p:spPr bwMode="auto">
          <a:xfrm flipH="1">
            <a:off x="4149725" y="1308100"/>
            <a:ext cx="400367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43" name="Line 27"/>
          <p:cNvSpPr>
            <a:spLocks noChangeShapeType="1"/>
          </p:cNvSpPr>
          <p:nvPr/>
        </p:nvSpPr>
        <p:spPr bwMode="auto">
          <a:xfrm>
            <a:off x="4149725" y="1308100"/>
            <a:ext cx="0" cy="533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44" name="Text Box 28"/>
          <p:cNvSpPr txBox="1">
            <a:spLocks noChangeArrowheads="1"/>
          </p:cNvSpPr>
          <p:nvPr/>
        </p:nvSpPr>
        <p:spPr bwMode="auto">
          <a:xfrm>
            <a:off x="3308350" y="3289300"/>
            <a:ext cx="6635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518045" name="Line 29"/>
          <p:cNvSpPr>
            <a:spLocks noChangeShapeType="1"/>
          </p:cNvSpPr>
          <p:nvPr/>
        </p:nvSpPr>
        <p:spPr bwMode="auto">
          <a:xfrm>
            <a:off x="1905000" y="2451100"/>
            <a:ext cx="0" cy="96202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46" name="AutoShape 30"/>
          <p:cNvSpPr>
            <a:spLocks noChangeArrowheads="1"/>
          </p:cNvSpPr>
          <p:nvPr/>
        </p:nvSpPr>
        <p:spPr bwMode="auto">
          <a:xfrm>
            <a:off x="1143000" y="3425825"/>
            <a:ext cx="381000" cy="80962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endParaRPr lang="en-US"/>
          </a:p>
        </p:txBody>
      </p:sp>
      <p:sp>
        <p:nvSpPr>
          <p:cNvPr id="2518047" name="Line 31"/>
          <p:cNvSpPr>
            <a:spLocks noChangeShapeType="1"/>
          </p:cNvSpPr>
          <p:nvPr/>
        </p:nvSpPr>
        <p:spPr bwMode="auto">
          <a:xfrm flipH="1">
            <a:off x="1524000" y="3810000"/>
            <a:ext cx="228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48" name="Line 32"/>
          <p:cNvSpPr>
            <a:spLocks noChangeShapeType="1"/>
          </p:cNvSpPr>
          <p:nvPr/>
        </p:nvSpPr>
        <p:spPr bwMode="auto">
          <a:xfrm>
            <a:off x="3971925" y="3335338"/>
            <a:ext cx="0" cy="67151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49" name="Line 33"/>
          <p:cNvSpPr>
            <a:spLocks noChangeShapeType="1"/>
          </p:cNvSpPr>
          <p:nvPr/>
        </p:nvSpPr>
        <p:spPr bwMode="auto">
          <a:xfrm flipH="1">
            <a:off x="1524000" y="4006850"/>
            <a:ext cx="2447925"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50" name="Line 34"/>
          <p:cNvSpPr>
            <a:spLocks noChangeShapeType="1"/>
          </p:cNvSpPr>
          <p:nvPr/>
        </p:nvSpPr>
        <p:spPr bwMode="auto">
          <a:xfrm flipH="1">
            <a:off x="762000" y="3822700"/>
            <a:ext cx="381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51" name="Line 35"/>
          <p:cNvSpPr>
            <a:spLocks noChangeShapeType="1"/>
          </p:cNvSpPr>
          <p:nvPr/>
        </p:nvSpPr>
        <p:spPr bwMode="auto">
          <a:xfrm flipV="1">
            <a:off x="762000" y="2451100"/>
            <a:ext cx="0" cy="13716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18052" name="Line 36"/>
          <p:cNvSpPr>
            <a:spLocks noChangeShapeType="1"/>
          </p:cNvSpPr>
          <p:nvPr/>
        </p:nvSpPr>
        <p:spPr bwMode="auto">
          <a:xfrm>
            <a:off x="762000" y="2451100"/>
            <a:ext cx="381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18053" name="Line 37"/>
          <p:cNvSpPr>
            <a:spLocks noChangeShapeType="1"/>
          </p:cNvSpPr>
          <p:nvPr/>
        </p:nvSpPr>
        <p:spPr bwMode="auto">
          <a:xfrm>
            <a:off x="1524000" y="2435225"/>
            <a:ext cx="76200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3" name="Group 38"/>
          <p:cNvGrpSpPr>
            <a:grpSpLocks/>
          </p:cNvGrpSpPr>
          <p:nvPr/>
        </p:nvGrpSpPr>
        <p:grpSpPr bwMode="auto">
          <a:xfrm>
            <a:off x="3317875" y="1901825"/>
            <a:ext cx="396875" cy="3751263"/>
            <a:chOff x="2090" y="1198"/>
            <a:chExt cx="250" cy="2363"/>
          </a:xfrm>
        </p:grpSpPr>
        <p:sp>
          <p:nvSpPr>
            <p:cNvPr id="2518055" name="Text Box 39"/>
            <p:cNvSpPr txBox="1">
              <a:spLocks noChangeArrowheads="1"/>
            </p:cNvSpPr>
            <p:nvPr/>
          </p:nvSpPr>
          <p:spPr bwMode="auto">
            <a:xfrm>
              <a:off x="2110" y="1683"/>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a:t>
              </a:r>
              <a:endParaRPr lang="en-US" sz="2000"/>
            </a:p>
          </p:txBody>
        </p:sp>
        <p:sp>
          <p:nvSpPr>
            <p:cNvPr id="2518056" name="Text Box 40"/>
            <p:cNvSpPr txBox="1">
              <a:spLocks noChangeArrowheads="1"/>
            </p:cNvSpPr>
            <p:nvPr/>
          </p:nvSpPr>
          <p:spPr bwMode="auto">
            <a:xfrm>
              <a:off x="2097" y="1438"/>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a:t>
              </a:r>
              <a:endParaRPr lang="en-US" sz="2000"/>
            </a:p>
          </p:txBody>
        </p:sp>
        <p:sp>
          <p:nvSpPr>
            <p:cNvPr id="2518057" name="Text Box 41"/>
            <p:cNvSpPr txBox="1">
              <a:spLocks noChangeArrowheads="1"/>
            </p:cNvSpPr>
            <p:nvPr/>
          </p:nvSpPr>
          <p:spPr bwMode="auto">
            <a:xfrm>
              <a:off x="2114" y="1198"/>
              <a:ext cx="196"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x</a:t>
              </a:r>
              <a:endParaRPr lang="en-US" sz="2000"/>
            </a:p>
          </p:txBody>
        </p:sp>
        <p:sp>
          <p:nvSpPr>
            <p:cNvPr id="2518058" name="Text Box 42"/>
            <p:cNvSpPr txBox="1">
              <a:spLocks noChangeArrowheads="1"/>
            </p:cNvSpPr>
            <p:nvPr/>
          </p:nvSpPr>
          <p:spPr bwMode="auto">
            <a:xfrm rot="-5400000">
              <a:off x="1686" y="2907"/>
              <a:ext cx="10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LW r3, 17(r1)</a:t>
              </a:r>
            </a:p>
          </p:txBody>
        </p:sp>
      </p:grpSp>
      <p:grpSp>
        <p:nvGrpSpPr>
          <p:cNvPr id="4" name="Group 43"/>
          <p:cNvGrpSpPr>
            <a:grpSpLocks/>
          </p:cNvGrpSpPr>
          <p:nvPr/>
        </p:nvGrpSpPr>
        <p:grpSpPr bwMode="auto">
          <a:xfrm>
            <a:off x="6324600" y="2057400"/>
            <a:ext cx="1265238" cy="536575"/>
            <a:chOff x="3984" y="1296"/>
            <a:chExt cx="797" cy="338"/>
          </a:xfrm>
        </p:grpSpPr>
        <p:sp>
          <p:nvSpPr>
            <p:cNvPr id="2518060" name="Text Box 44"/>
            <p:cNvSpPr txBox="1">
              <a:spLocks noChangeArrowheads="1"/>
            </p:cNvSpPr>
            <p:nvPr/>
          </p:nvSpPr>
          <p:spPr bwMode="auto">
            <a:xfrm>
              <a:off x="3984" y="1296"/>
              <a:ext cx="797"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chemeClr val="accent2"/>
                  </a:solidFill>
                </a:rPr>
                <a:t>reg[1]+17</a:t>
              </a:r>
              <a:endParaRPr lang="en-US" sz="2000" dirty="0"/>
            </a:p>
          </p:txBody>
        </p:sp>
        <p:sp>
          <p:nvSpPr>
            <p:cNvPr id="2518061" name="Line 45"/>
            <p:cNvSpPr>
              <a:spLocks noChangeShapeType="1"/>
            </p:cNvSpPr>
            <p:nvPr/>
          </p:nvSpPr>
          <p:spPr bwMode="auto">
            <a:xfrm>
              <a:off x="4044" y="16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3352800" y="1676400"/>
            <a:ext cx="2211388" cy="2073275"/>
            <a:chOff x="2112" y="1056"/>
            <a:chExt cx="1393" cy="1306"/>
          </a:xfrm>
        </p:grpSpPr>
        <p:sp>
          <p:nvSpPr>
            <p:cNvPr id="2518063" name="Line 47"/>
            <p:cNvSpPr>
              <a:spLocks noChangeShapeType="1"/>
            </p:cNvSpPr>
            <p:nvPr/>
          </p:nvSpPr>
          <p:spPr bwMode="auto">
            <a:xfrm>
              <a:off x="2112" y="1680"/>
              <a:ext cx="33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18064" name="Line 48"/>
            <p:cNvSpPr>
              <a:spLocks noChangeShapeType="1"/>
            </p:cNvSpPr>
            <p:nvPr/>
          </p:nvSpPr>
          <p:spPr bwMode="auto">
            <a:xfrm>
              <a:off x="2112" y="2112"/>
              <a:ext cx="1344"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18065" name="Line 49"/>
            <p:cNvSpPr>
              <a:spLocks noChangeShapeType="1"/>
            </p:cNvSpPr>
            <p:nvPr/>
          </p:nvSpPr>
          <p:spPr bwMode="auto">
            <a:xfrm>
              <a:off x="3072" y="1359"/>
              <a:ext cx="413"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18066" name="Text Box 50"/>
            <p:cNvSpPr txBox="1">
              <a:spLocks noChangeArrowheads="1"/>
            </p:cNvSpPr>
            <p:nvPr/>
          </p:nvSpPr>
          <p:spPr bwMode="auto">
            <a:xfrm>
              <a:off x="2640" y="2112"/>
              <a:ext cx="29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17</a:t>
              </a:r>
              <a:endParaRPr lang="en-US" sz="2000"/>
            </a:p>
          </p:txBody>
        </p:sp>
        <p:sp>
          <p:nvSpPr>
            <p:cNvPr id="2518067" name="Text Box 51"/>
            <p:cNvSpPr txBox="1">
              <a:spLocks noChangeArrowheads="1"/>
            </p:cNvSpPr>
            <p:nvPr/>
          </p:nvSpPr>
          <p:spPr bwMode="auto">
            <a:xfrm>
              <a:off x="2980" y="1056"/>
              <a:ext cx="52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reg[1]</a:t>
              </a:r>
              <a:endParaRPr lang="en-US" sz="2000"/>
            </a:p>
          </p:txBody>
        </p:sp>
        <p:sp>
          <p:nvSpPr>
            <p:cNvPr id="2518068" name="Line 52"/>
            <p:cNvSpPr>
              <a:spLocks noChangeShapeType="1"/>
            </p:cNvSpPr>
            <p:nvPr/>
          </p:nvSpPr>
          <p:spPr bwMode="auto">
            <a:xfrm>
              <a:off x="2112" y="1872"/>
              <a:ext cx="33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sp>
        <p:nvSpPr>
          <p:cNvPr id="2518069" name="Freeform 53"/>
          <p:cNvSpPr>
            <a:spLocks/>
          </p:cNvSpPr>
          <p:nvPr/>
        </p:nvSpPr>
        <p:spPr bwMode="auto">
          <a:xfrm>
            <a:off x="4191000" y="1295400"/>
            <a:ext cx="3962400" cy="1295400"/>
          </a:xfrm>
          <a:custGeom>
            <a:avLst/>
            <a:gdLst/>
            <a:ahLst/>
            <a:cxnLst>
              <a:cxn ang="0">
                <a:pos x="2496" y="816"/>
              </a:cxn>
              <a:cxn ang="0">
                <a:pos x="2496" y="0"/>
              </a:cxn>
              <a:cxn ang="0">
                <a:pos x="0" y="0"/>
              </a:cxn>
              <a:cxn ang="0">
                <a:pos x="0" y="336"/>
              </a:cxn>
            </a:cxnLst>
            <a:rect l="0" t="0" r="r" b="b"/>
            <a:pathLst>
              <a:path w="2496" h="816">
                <a:moveTo>
                  <a:pt x="2496" y="816"/>
                </a:moveTo>
                <a:lnTo>
                  <a:pt x="2496" y="0"/>
                </a:lnTo>
                <a:lnTo>
                  <a:pt x="0" y="0"/>
                </a:lnTo>
                <a:lnTo>
                  <a:pt x="0" y="336"/>
                </a:lnTo>
              </a:path>
            </a:pathLst>
          </a:custGeom>
          <a:noFill/>
          <a:ln w="3810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grpSp>
        <p:nvGrpSpPr>
          <p:cNvPr id="6" name="Group 54"/>
          <p:cNvGrpSpPr>
            <a:grpSpLocks/>
          </p:cNvGrpSpPr>
          <p:nvPr/>
        </p:nvGrpSpPr>
        <p:grpSpPr bwMode="auto">
          <a:xfrm>
            <a:off x="7848600" y="2476500"/>
            <a:ext cx="625475" cy="1574800"/>
            <a:chOff x="4944" y="1560"/>
            <a:chExt cx="394" cy="992"/>
          </a:xfrm>
        </p:grpSpPr>
        <p:sp>
          <p:nvSpPr>
            <p:cNvPr id="2518071" name="Line 55"/>
            <p:cNvSpPr>
              <a:spLocks noChangeShapeType="1"/>
            </p:cNvSpPr>
            <p:nvPr/>
          </p:nvSpPr>
          <p:spPr bwMode="auto">
            <a:xfrm>
              <a:off x="4944" y="1632"/>
              <a:ext cx="192" cy="6"/>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18072" name="Text Box 56"/>
            <p:cNvSpPr txBox="1">
              <a:spLocks noChangeArrowheads="1"/>
            </p:cNvSpPr>
            <p:nvPr/>
          </p:nvSpPr>
          <p:spPr bwMode="auto">
            <a:xfrm rot="-5400000">
              <a:off x="4717" y="1931"/>
              <a:ext cx="992"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MEM[r1+17]</a:t>
              </a:r>
              <a:endParaRPr lang="en-US" sz="2000"/>
            </a:p>
          </p:txBody>
        </p:sp>
      </p:grpSp>
      <p:grpSp>
        <p:nvGrpSpPr>
          <p:cNvPr id="7" name="Group 57"/>
          <p:cNvGrpSpPr>
            <a:grpSpLocks/>
          </p:cNvGrpSpPr>
          <p:nvPr/>
        </p:nvGrpSpPr>
        <p:grpSpPr bwMode="auto">
          <a:xfrm>
            <a:off x="1524000" y="2459038"/>
            <a:ext cx="381000" cy="1363662"/>
            <a:chOff x="960" y="1549"/>
            <a:chExt cx="240" cy="859"/>
          </a:xfrm>
        </p:grpSpPr>
        <p:sp>
          <p:nvSpPr>
            <p:cNvPr id="2518074" name="Line 58"/>
            <p:cNvSpPr>
              <a:spLocks noChangeShapeType="1"/>
            </p:cNvSpPr>
            <p:nvPr/>
          </p:nvSpPr>
          <p:spPr bwMode="auto">
            <a:xfrm>
              <a:off x="1200" y="1549"/>
              <a:ext cx="0" cy="859"/>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18075" name="Line 59"/>
            <p:cNvSpPr>
              <a:spLocks noChangeShapeType="1"/>
            </p:cNvSpPr>
            <p:nvPr/>
          </p:nvSpPr>
          <p:spPr bwMode="auto">
            <a:xfrm flipH="1">
              <a:off x="960" y="2400"/>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8" name="Group 60"/>
          <p:cNvGrpSpPr>
            <a:grpSpLocks/>
          </p:cNvGrpSpPr>
          <p:nvPr/>
        </p:nvGrpSpPr>
        <p:grpSpPr bwMode="auto">
          <a:xfrm>
            <a:off x="762000" y="2435225"/>
            <a:ext cx="762000" cy="1374775"/>
            <a:chOff x="480" y="1534"/>
            <a:chExt cx="480" cy="866"/>
          </a:xfrm>
        </p:grpSpPr>
        <p:sp>
          <p:nvSpPr>
            <p:cNvPr id="2518077" name="Line 61"/>
            <p:cNvSpPr>
              <a:spLocks noChangeShapeType="1"/>
            </p:cNvSpPr>
            <p:nvPr/>
          </p:nvSpPr>
          <p:spPr bwMode="auto">
            <a:xfrm flipH="1">
              <a:off x="480" y="2400"/>
              <a:ext cx="480" cy="0"/>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18078" name="Line 62"/>
            <p:cNvSpPr>
              <a:spLocks noChangeShapeType="1"/>
            </p:cNvSpPr>
            <p:nvPr/>
          </p:nvSpPr>
          <p:spPr bwMode="auto">
            <a:xfrm flipV="1">
              <a:off x="480" y="1534"/>
              <a:ext cx="0" cy="86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18079" name="Line 63"/>
            <p:cNvSpPr>
              <a:spLocks noChangeShapeType="1"/>
            </p:cNvSpPr>
            <p:nvPr/>
          </p:nvSpPr>
          <p:spPr bwMode="auto">
            <a:xfrm>
              <a:off x="480" y="15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sp>
        <p:nvSpPr>
          <p:cNvPr id="64" name="Title 63"/>
          <p:cNvSpPr>
            <a:spLocks noGrp="1"/>
          </p:cNvSpPr>
          <p:nvPr>
            <p:ph type="title"/>
          </p:nvPr>
        </p:nvSpPr>
        <p:spPr/>
        <p:txBody>
          <a:bodyPr/>
          <a:lstStyle/>
          <a:p>
            <a:r>
              <a:rPr lang="en-US" dirty="0" smtClean="0"/>
              <a:t>Example: </a:t>
            </a:r>
            <a:r>
              <a:rPr lang="en-US" b="1" dirty="0" err="1" smtClean="0">
                <a:latin typeface="Courier New" pitchFamily="-65" charset="0"/>
              </a:rPr>
              <a:t>lw</a:t>
            </a:r>
            <a:r>
              <a:rPr lang="en-US" b="1" dirty="0" smtClean="0"/>
              <a:t> </a:t>
            </a:r>
            <a:r>
              <a:rPr lang="en-US" dirty="0" smtClean="0"/>
              <a:t>Instruction</a:t>
            </a:r>
            <a:endParaRPr lang="en-US" dirty="0"/>
          </a:p>
        </p:txBody>
      </p:sp>
      <p:sp>
        <p:nvSpPr>
          <p:cNvPr id="2518019" name="Text Box 3"/>
          <p:cNvSpPr txBox="1">
            <a:spLocks noChangeArrowheads="1"/>
          </p:cNvSpPr>
          <p:nvPr/>
        </p:nvSpPr>
        <p:spPr bwMode="auto">
          <a:xfrm rot="-5400000">
            <a:off x="1089819" y="2237582"/>
            <a:ext cx="501650" cy="366712"/>
          </a:xfrm>
          <a:prstGeom prst="rect">
            <a:avLst/>
          </a:prstGeom>
          <a:noFill/>
          <a:ln w="28575">
            <a:noFill/>
            <a:miter lim="800000"/>
            <a:headEnd/>
            <a:tailEnd/>
          </a:ln>
          <a:effectLst/>
        </p:spPr>
        <p:txBody>
          <a:bodyPr wrap="none" anchor="ctr">
            <a:prstTxWarp prst="textNoShape">
              <a:avLst/>
            </a:prstTxWarp>
            <a:spAutoFit/>
          </a:bodyPr>
          <a:lstStyle/>
          <a:p>
            <a:pPr algn="ctr"/>
            <a:r>
              <a:rPr lang="en-US" sz="1800" dirty="0"/>
              <a:t>PC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8053"/>
                                        </p:tgtEl>
                                        <p:attrNameLst>
                                          <p:attrName>style.visibility</p:attrName>
                                        </p:attrNameLst>
                                      </p:cBhvr>
                                      <p:to>
                                        <p:strVal val="visible"/>
                                      </p:to>
                                    </p:set>
                                    <p:animEffect transition="in" filter="wipe(left)">
                                      <p:cBhvr>
                                        <p:cTn id="7" dur="500"/>
                                        <p:tgtEl>
                                          <p:spTgt spid="25180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518069"/>
                                        </p:tgtEl>
                                        <p:attrNameLst>
                                          <p:attrName>style.visibility</p:attrName>
                                        </p:attrNameLst>
                                      </p:cBhvr>
                                      <p:to>
                                        <p:strVal val="visible"/>
                                      </p:to>
                                    </p:set>
                                    <p:animEffect transition="in" filter="wipe(right)">
                                      <p:cBhvr>
                                        <p:cTn id="37" dur="500"/>
                                        <p:tgtEl>
                                          <p:spTgt spid="25180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8053" grpId="0" animBg="1"/>
      <p:bldP spid="2518069"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0066" name="Rectangle 2"/>
          <p:cNvSpPr>
            <a:spLocks noGrp="1" noChangeArrowheads="1"/>
          </p:cNvSpPr>
          <p:nvPr>
            <p:ph type="title"/>
          </p:nvPr>
        </p:nvSpPr>
        <p:spPr/>
        <p:txBody>
          <a:bodyPr/>
          <a:lstStyle/>
          <a:p>
            <a:r>
              <a:rPr lang="en-US" smtClean="0"/>
              <a:t>Datapath Summary</a:t>
            </a:r>
            <a:endParaRPr lang="en-US"/>
          </a:p>
        </p:txBody>
      </p:sp>
      <p:sp>
        <p:nvSpPr>
          <p:cNvPr id="2520067" name="Rectangle 3"/>
          <p:cNvSpPr>
            <a:spLocks noGrp="1" noChangeArrowheads="1"/>
          </p:cNvSpPr>
          <p:nvPr>
            <p:ph type="body" idx="1"/>
          </p:nvPr>
        </p:nvSpPr>
        <p:spPr/>
        <p:txBody>
          <a:bodyPr/>
          <a:lstStyle/>
          <a:p>
            <a:r>
              <a:rPr lang="en-US" smtClean="0"/>
              <a:t>The datapath based on data transfers required to perform instructions</a:t>
            </a:r>
          </a:p>
          <a:p>
            <a:r>
              <a:rPr lang="en-US" smtClean="0"/>
              <a:t>A controller causes the right transfers to happen </a:t>
            </a:r>
            <a:endParaRPr lang="en-US"/>
          </a:p>
        </p:txBody>
      </p:sp>
      <p:grpSp>
        <p:nvGrpSpPr>
          <p:cNvPr id="2" name="Group 4"/>
          <p:cNvGrpSpPr>
            <a:grpSpLocks/>
          </p:cNvGrpSpPr>
          <p:nvPr/>
        </p:nvGrpSpPr>
        <p:grpSpPr bwMode="auto">
          <a:xfrm>
            <a:off x="914400" y="2743200"/>
            <a:ext cx="7391400" cy="2927350"/>
            <a:chOff x="624" y="1804"/>
            <a:chExt cx="4656" cy="1844"/>
          </a:xfrm>
        </p:grpSpPr>
        <p:sp>
          <p:nvSpPr>
            <p:cNvPr id="2520070" name="Rectangle 6"/>
            <p:cNvSpPr>
              <a:spLocks noChangeArrowheads="1"/>
            </p:cNvSpPr>
            <p:nvPr/>
          </p:nvSpPr>
          <p:spPr bwMode="auto">
            <a:xfrm>
              <a:off x="864" y="2140"/>
              <a:ext cx="240" cy="816"/>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20069" name="Text Box 5"/>
            <p:cNvSpPr txBox="1">
              <a:spLocks noChangeArrowheads="1"/>
            </p:cNvSpPr>
            <p:nvPr/>
          </p:nvSpPr>
          <p:spPr bwMode="auto">
            <a:xfrm rot="-5400000">
              <a:off x="831" y="2389"/>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520071" name="Rectangle 7"/>
            <p:cNvSpPr>
              <a:spLocks noChangeArrowheads="1"/>
            </p:cNvSpPr>
            <p:nvPr/>
          </p:nvSpPr>
          <p:spPr bwMode="auto">
            <a:xfrm rot="-5400000">
              <a:off x="1296" y="2332"/>
              <a:ext cx="1248" cy="672"/>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520072" name="AutoShape 8"/>
            <p:cNvSpPr>
              <a:spLocks noChangeArrowheads="1"/>
            </p:cNvSpPr>
            <p:nvPr/>
          </p:nvSpPr>
          <p:spPr bwMode="auto">
            <a:xfrm>
              <a:off x="1248" y="3042"/>
              <a:ext cx="231" cy="346"/>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520073" name="Line 9"/>
            <p:cNvSpPr>
              <a:spLocks noChangeShapeType="1"/>
            </p:cNvSpPr>
            <p:nvPr/>
          </p:nvSpPr>
          <p:spPr bwMode="auto">
            <a:xfrm>
              <a:off x="1104" y="2524"/>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74" name="Rectangle 10"/>
            <p:cNvSpPr>
              <a:spLocks noChangeArrowheads="1"/>
            </p:cNvSpPr>
            <p:nvPr/>
          </p:nvSpPr>
          <p:spPr bwMode="auto">
            <a:xfrm>
              <a:off x="2592" y="2140"/>
              <a:ext cx="624" cy="816"/>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20075" name="Line 11"/>
            <p:cNvSpPr>
              <a:spLocks noChangeShapeType="1"/>
            </p:cNvSpPr>
            <p:nvPr/>
          </p:nvSpPr>
          <p:spPr bwMode="auto">
            <a:xfrm>
              <a:off x="2256" y="242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76" name="Line 12"/>
            <p:cNvSpPr>
              <a:spLocks noChangeShapeType="1"/>
            </p:cNvSpPr>
            <p:nvPr/>
          </p:nvSpPr>
          <p:spPr bwMode="auto">
            <a:xfrm>
              <a:off x="2256" y="2663"/>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77" name="Line 13"/>
            <p:cNvSpPr>
              <a:spLocks noChangeShapeType="1"/>
            </p:cNvSpPr>
            <p:nvPr/>
          </p:nvSpPr>
          <p:spPr bwMode="auto">
            <a:xfrm>
              <a:off x="2256" y="2860"/>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78" name="Text Box 14"/>
            <p:cNvSpPr txBox="1">
              <a:spLocks noChangeArrowheads="1"/>
            </p:cNvSpPr>
            <p:nvPr/>
          </p:nvSpPr>
          <p:spPr bwMode="auto">
            <a:xfrm>
              <a:off x="2247" y="2610"/>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520079" name="Text Box 15"/>
            <p:cNvSpPr txBox="1">
              <a:spLocks noChangeArrowheads="1"/>
            </p:cNvSpPr>
            <p:nvPr/>
          </p:nvSpPr>
          <p:spPr bwMode="auto">
            <a:xfrm>
              <a:off x="2219" y="2418"/>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520080" name="Text Box 16"/>
            <p:cNvSpPr txBox="1">
              <a:spLocks noChangeArrowheads="1"/>
            </p:cNvSpPr>
            <p:nvPr/>
          </p:nvSpPr>
          <p:spPr bwMode="auto">
            <a:xfrm>
              <a:off x="2228" y="2178"/>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520081" name="Text Box 17"/>
            <p:cNvSpPr txBox="1">
              <a:spLocks noChangeArrowheads="1"/>
            </p:cNvSpPr>
            <p:nvPr/>
          </p:nvSpPr>
          <p:spPr bwMode="auto">
            <a:xfrm rot="-5400000">
              <a:off x="2517" y="2398"/>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sp>
          <p:nvSpPr>
            <p:cNvPr id="2520083" name="Freeform 19"/>
            <p:cNvSpPr>
              <a:spLocks/>
            </p:cNvSpPr>
            <p:nvPr/>
          </p:nvSpPr>
          <p:spPr bwMode="auto">
            <a:xfrm>
              <a:off x="3648" y="217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solidFill>
              <a:srgbClr val="FFFFFF"/>
            </a:solid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520084" name="Line 20"/>
            <p:cNvSpPr>
              <a:spLocks noChangeShapeType="1"/>
            </p:cNvSpPr>
            <p:nvPr/>
          </p:nvSpPr>
          <p:spPr bwMode="auto">
            <a:xfrm>
              <a:off x="4176" y="261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520085" name="Line 21"/>
            <p:cNvSpPr>
              <a:spLocks noChangeShapeType="1"/>
            </p:cNvSpPr>
            <p:nvPr/>
          </p:nvSpPr>
          <p:spPr bwMode="auto">
            <a:xfrm>
              <a:off x="3216" y="2860"/>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86" name="Line 22"/>
            <p:cNvSpPr>
              <a:spLocks noChangeShapeType="1"/>
            </p:cNvSpPr>
            <p:nvPr/>
          </p:nvSpPr>
          <p:spPr bwMode="auto">
            <a:xfrm>
              <a:off x="2237" y="3081"/>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87" name="Line 23"/>
            <p:cNvSpPr>
              <a:spLocks noChangeShapeType="1"/>
            </p:cNvSpPr>
            <p:nvPr/>
          </p:nvSpPr>
          <p:spPr bwMode="auto">
            <a:xfrm>
              <a:off x="3216" y="2347"/>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88" name="Rectangle 24"/>
            <p:cNvSpPr>
              <a:spLocks noChangeArrowheads="1"/>
            </p:cNvSpPr>
            <p:nvPr/>
          </p:nvSpPr>
          <p:spPr bwMode="auto">
            <a:xfrm rot="-5400000">
              <a:off x="4128" y="2428"/>
              <a:ext cx="1248" cy="672"/>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520089" name="Line 25"/>
            <p:cNvSpPr>
              <a:spLocks noChangeShapeType="1"/>
            </p:cNvSpPr>
            <p:nvPr/>
          </p:nvSpPr>
          <p:spPr bwMode="auto">
            <a:xfrm>
              <a:off x="3360" y="2860"/>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090" name="Line 26"/>
            <p:cNvSpPr>
              <a:spLocks noChangeShapeType="1"/>
            </p:cNvSpPr>
            <p:nvPr/>
          </p:nvSpPr>
          <p:spPr bwMode="auto">
            <a:xfrm>
              <a:off x="3360" y="3100"/>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091" name="Line 27"/>
            <p:cNvSpPr>
              <a:spLocks noChangeShapeType="1"/>
            </p:cNvSpPr>
            <p:nvPr/>
          </p:nvSpPr>
          <p:spPr bwMode="auto">
            <a:xfrm>
              <a:off x="3360" y="3292"/>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92" name="Line 28"/>
            <p:cNvSpPr>
              <a:spLocks noChangeShapeType="1"/>
            </p:cNvSpPr>
            <p:nvPr/>
          </p:nvSpPr>
          <p:spPr bwMode="auto">
            <a:xfrm>
              <a:off x="5088" y="2610"/>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093" name="Line 29"/>
            <p:cNvSpPr>
              <a:spLocks noChangeShapeType="1"/>
            </p:cNvSpPr>
            <p:nvPr/>
          </p:nvSpPr>
          <p:spPr bwMode="auto">
            <a:xfrm flipV="1">
              <a:off x="5280" y="1804"/>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094" name="Line 30"/>
            <p:cNvSpPr>
              <a:spLocks noChangeShapeType="1"/>
            </p:cNvSpPr>
            <p:nvPr/>
          </p:nvSpPr>
          <p:spPr bwMode="auto">
            <a:xfrm flipH="1">
              <a:off x="2758" y="1804"/>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095" name="Line 31"/>
            <p:cNvSpPr>
              <a:spLocks noChangeShapeType="1"/>
            </p:cNvSpPr>
            <p:nvPr/>
          </p:nvSpPr>
          <p:spPr bwMode="auto">
            <a:xfrm>
              <a:off x="2758" y="1804"/>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96" name="Text Box 32"/>
            <p:cNvSpPr txBox="1">
              <a:spLocks noChangeArrowheads="1"/>
            </p:cNvSpPr>
            <p:nvPr/>
          </p:nvSpPr>
          <p:spPr bwMode="auto">
            <a:xfrm>
              <a:off x="2228" y="3052"/>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520097" name="Line 33"/>
            <p:cNvSpPr>
              <a:spLocks noChangeShapeType="1"/>
            </p:cNvSpPr>
            <p:nvPr/>
          </p:nvSpPr>
          <p:spPr bwMode="auto">
            <a:xfrm>
              <a:off x="1344" y="2524"/>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98" name="AutoShape 34"/>
            <p:cNvSpPr>
              <a:spLocks noChangeArrowheads="1"/>
            </p:cNvSpPr>
            <p:nvPr/>
          </p:nvSpPr>
          <p:spPr bwMode="auto">
            <a:xfrm>
              <a:off x="864" y="3138"/>
              <a:ext cx="240" cy="510"/>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endParaRPr lang="en-US"/>
            </a:p>
          </p:txBody>
        </p:sp>
        <p:sp>
          <p:nvSpPr>
            <p:cNvPr id="2520099" name="Line 35"/>
            <p:cNvSpPr>
              <a:spLocks noChangeShapeType="1"/>
            </p:cNvSpPr>
            <p:nvPr/>
          </p:nvSpPr>
          <p:spPr bwMode="auto">
            <a:xfrm flipH="1">
              <a:off x="1104" y="3278"/>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100" name="Line 36"/>
            <p:cNvSpPr>
              <a:spLocks noChangeShapeType="1"/>
            </p:cNvSpPr>
            <p:nvPr/>
          </p:nvSpPr>
          <p:spPr bwMode="auto">
            <a:xfrm>
              <a:off x="2646" y="3081"/>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101" name="Line 37"/>
            <p:cNvSpPr>
              <a:spLocks noChangeShapeType="1"/>
            </p:cNvSpPr>
            <p:nvPr/>
          </p:nvSpPr>
          <p:spPr bwMode="auto">
            <a:xfrm flipH="1">
              <a:off x="1104" y="3504"/>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102" name="Line 38"/>
            <p:cNvSpPr>
              <a:spLocks noChangeShapeType="1"/>
            </p:cNvSpPr>
            <p:nvPr/>
          </p:nvSpPr>
          <p:spPr bwMode="auto">
            <a:xfrm flipH="1">
              <a:off x="624" y="3388"/>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103" name="Line 39"/>
            <p:cNvSpPr>
              <a:spLocks noChangeShapeType="1"/>
            </p:cNvSpPr>
            <p:nvPr/>
          </p:nvSpPr>
          <p:spPr bwMode="auto">
            <a:xfrm flipV="1">
              <a:off x="624" y="2524"/>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0104" name="Line 40"/>
            <p:cNvSpPr>
              <a:spLocks noChangeShapeType="1"/>
            </p:cNvSpPr>
            <p:nvPr/>
          </p:nvSpPr>
          <p:spPr bwMode="auto">
            <a:xfrm>
              <a:off x="624" y="2524"/>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20082" name="Text Box 18"/>
            <p:cNvSpPr txBox="1">
              <a:spLocks noChangeArrowheads="1"/>
            </p:cNvSpPr>
            <p:nvPr/>
          </p:nvSpPr>
          <p:spPr bwMode="auto">
            <a:xfrm>
              <a:off x="3723" y="252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dirty="0"/>
                <a:t>ALU</a:t>
              </a:r>
              <a:endParaRPr lang="en-US" sz="2400" dirty="0">
                <a:solidFill>
                  <a:schemeClr val="tx1"/>
                </a:solidFill>
                <a:latin typeface="Times" pitchFamily="-65" charset="0"/>
              </a:endParaRPr>
            </a:p>
          </p:txBody>
        </p:sp>
      </p:grpSp>
      <p:grpSp>
        <p:nvGrpSpPr>
          <p:cNvPr id="3" name="Group 41"/>
          <p:cNvGrpSpPr>
            <a:grpSpLocks/>
          </p:cNvGrpSpPr>
          <p:nvPr/>
        </p:nvGrpSpPr>
        <p:grpSpPr bwMode="auto">
          <a:xfrm>
            <a:off x="914400" y="5105400"/>
            <a:ext cx="7391400" cy="1295400"/>
            <a:chOff x="576" y="3216"/>
            <a:chExt cx="4656" cy="816"/>
          </a:xfrm>
        </p:grpSpPr>
        <p:sp>
          <p:nvSpPr>
            <p:cNvPr id="2520106" name="AutoShape 42"/>
            <p:cNvSpPr>
              <a:spLocks noChangeArrowheads="1"/>
            </p:cNvSpPr>
            <p:nvPr/>
          </p:nvSpPr>
          <p:spPr bwMode="auto">
            <a:xfrm>
              <a:off x="576" y="3696"/>
              <a:ext cx="4656" cy="336"/>
            </a:xfrm>
            <a:prstGeom prst="roundRect">
              <a:avLst>
                <a:gd name="adj" fmla="val 16667"/>
              </a:avLst>
            </a:prstGeom>
            <a:solidFill>
              <a:schemeClr val="tx2"/>
            </a:solidFill>
            <a:ln w="28575">
              <a:solidFill>
                <a:schemeClr val="tx1"/>
              </a:solidFill>
              <a:round/>
              <a:headEnd/>
              <a:tailEnd/>
            </a:ln>
            <a:effectLst/>
          </p:spPr>
          <p:txBody>
            <a:bodyPr wrap="none" anchor="ctr">
              <a:prstTxWarp prst="textNoShape">
                <a:avLst/>
              </a:prstTxWarp>
            </a:bodyPr>
            <a:lstStyle/>
            <a:p>
              <a:pPr algn="ctr"/>
              <a:r>
                <a:rPr lang="en-US" sz="2800" b="1">
                  <a:solidFill>
                    <a:schemeClr val="accent2"/>
                  </a:solidFill>
                </a:rPr>
                <a:t>Controller</a:t>
              </a:r>
              <a:endParaRPr lang="en-US" sz="2000"/>
            </a:p>
          </p:txBody>
        </p:sp>
        <p:sp>
          <p:nvSpPr>
            <p:cNvPr id="2520107" name="Line 43"/>
            <p:cNvSpPr>
              <a:spLocks noChangeShapeType="1"/>
            </p:cNvSpPr>
            <p:nvPr/>
          </p:nvSpPr>
          <p:spPr bwMode="auto">
            <a:xfrm>
              <a:off x="1872" y="3216"/>
              <a:ext cx="0" cy="48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2520108" name="Text Box 44"/>
            <p:cNvSpPr txBox="1">
              <a:spLocks noChangeArrowheads="1"/>
            </p:cNvSpPr>
            <p:nvPr/>
          </p:nvSpPr>
          <p:spPr bwMode="auto">
            <a:xfrm>
              <a:off x="1884" y="3447"/>
              <a:ext cx="1077"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opcode, funct</a:t>
              </a:r>
            </a:p>
          </p:txBody>
        </p:sp>
      </p:grpSp>
      <p:grpSp>
        <p:nvGrpSpPr>
          <p:cNvPr id="4" name="Group 45"/>
          <p:cNvGrpSpPr>
            <a:grpSpLocks/>
          </p:cNvGrpSpPr>
          <p:nvPr/>
        </p:nvGrpSpPr>
        <p:grpSpPr bwMode="auto">
          <a:xfrm>
            <a:off x="1066800" y="4556125"/>
            <a:ext cx="6400800" cy="1363663"/>
            <a:chOff x="672" y="2870"/>
            <a:chExt cx="4032" cy="859"/>
          </a:xfrm>
        </p:grpSpPr>
        <p:sp>
          <p:nvSpPr>
            <p:cNvPr id="2520110" name="Line 46"/>
            <p:cNvSpPr>
              <a:spLocks noChangeShapeType="1"/>
            </p:cNvSpPr>
            <p:nvPr/>
          </p:nvSpPr>
          <p:spPr bwMode="auto">
            <a:xfrm flipV="1">
              <a:off x="912" y="3572"/>
              <a:ext cx="0" cy="124"/>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sp>
          <p:nvSpPr>
            <p:cNvPr id="2520111" name="Line 47"/>
            <p:cNvSpPr>
              <a:spLocks noChangeShapeType="1"/>
            </p:cNvSpPr>
            <p:nvPr/>
          </p:nvSpPr>
          <p:spPr bwMode="auto">
            <a:xfrm flipV="1">
              <a:off x="672" y="2880"/>
              <a:ext cx="153" cy="817"/>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sp>
          <p:nvSpPr>
            <p:cNvPr id="2520112" name="Line 48"/>
            <p:cNvSpPr>
              <a:spLocks noChangeShapeType="1"/>
            </p:cNvSpPr>
            <p:nvPr/>
          </p:nvSpPr>
          <p:spPr bwMode="auto">
            <a:xfrm flipV="1">
              <a:off x="1296" y="3312"/>
              <a:ext cx="0" cy="384"/>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sp>
          <p:nvSpPr>
            <p:cNvPr id="2520113" name="Line 49"/>
            <p:cNvSpPr>
              <a:spLocks noChangeShapeType="1"/>
            </p:cNvSpPr>
            <p:nvPr/>
          </p:nvSpPr>
          <p:spPr bwMode="auto">
            <a:xfrm flipV="1">
              <a:off x="1727" y="3202"/>
              <a:ext cx="0" cy="494"/>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sp>
          <p:nvSpPr>
            <p:cNvPr id="2520114" name="Line 50"/>
            <p:cNvSpPr>
              <a:spLocks noChangeShapeType="1"/>
            </p:cNvSpPr>
            <p:nvPr/>
          </p:nvSpPr>
          <p:spPr bwMode="auto">
            <a:xfrm flipV="1">
              <a:off x="3072" y="2870"/>
              <a:ext cx="0" cy="826"/>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sp>
          <p:nvSpPr>
            <p:cNvPr id="2520115" name="Line 51"/>
            <p:cNvSpPr>
              <a:spLocks noChangeShapeType="1"/>
            </p:cNvSpPr>
            <p:nvPr/>
          </p:nvSpPr>
          <p:spPr bwMode="auto">
            <a:xfrm flipV="1">
              <a:off x="3840" y="2903"/>
              <a:ext cx="0" cy="826"/>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sp>
          <p:nvSpPr>
            <p:cNvPr id="2520116" name="Line 52"/>
            <p:cNvSpPr>
              <a:spLocks noChangeShapeType="1"/>
            </p:cNvSpPr>
            <p:nvPr/>
          </p:nvSpPr>
          <p:spPr bwMode="auto">
            <a:xfrm flipV="1">
              <a:off x="4704" y="3312"/>
              <a:ext cx="0" cy="394"/>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2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0067"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6210" name="Rectangle 2"/>
          <p:cNvSpPr>
            <a:spLocks noGrp="1" noChangeArrowheads="1"/>
          </p:cNvSpPr>
          <p:nvPr>
            <p:ph type="title"/>
          </p:nvPr>
        </p:nvSpPr>
        <p:spPr/>
        <p:txBody>
          <a:bodyPr/>
          <a:lstStyle/>
          <a:p>
            <a:r>
              <a:rPr lang="en-US" smtClean="0"/>
              <a:t>CPU clocking (1/2)</a:t>
            </a:r>
            <a:endParaRPr lang="en-US"/>
          </a:p>
        </p:txBody>
      </p:sp>
      <p:sp>
        <p:nvSpPr>
          <p:cNvPr id="2526211" name="Rectangle 3"/>
          <p:cNvSpPr>
            <a:spLocks noGrp="1" noChangeArrowheads="1"/>
          </p:cNvSpPr>
          <p:nvPr>
            <p:ph type="body" idx="1"/>
          </p:nvPr>
        </p:nvSpPr>
        <p:spPr/>
        <p:txBody>
          <a:bodyPr/>
          <a:lstStyle/>
          <a:p>
            <a:r>
              <a:rPr lang="en-US" dirty="0" smtClean="0"/>
              <a:t>Single Cycle CPU: All stages of an instruction are completed within one long clock cycle.  </a:t>
            </a:r>
          </a:p>
          <a:p>
            <a:pPr lvl="1"/>
            <a:r>
              <a:rPr lang="en-US" dirty="0" smtClean="0"/>
              <a:t>The clock cycle is made sufficient long to allow each instruction to complete all stages without interruption and within one cycle.</a:t>
            </a:r>
            <a:endParaRPr lang="en-US" dirty="0"/>
          </a:p>
        </p:txBody>
      </p:sp>
      <p:grpSp>
        <p:nvGrpSpPr>
          <p:cNvPr id="27" name="Group 26"/>
          <p:cNvGrpSpPr/>
          <p:nvPr/>
        </p:nvGrpSpPr>
        <p:grpSpPr>
          <a:xfrm>
            <a:off x="762000" y="3962400"/>
            <a:ext cx="7685088" cy="1311275"/>
            <a:chOff x="762000" y="3429000"/>
            <a:chExt cx="7685088" cy="1311275"/>
          </a:xfrm>
        </p:grpSpPr>
        <p:grpSp>
          <p:nvGrpSpPr>
            <p:cNvPr id="2" name="Group 5"/>
            <p:cNvGrpSpPr>
              <a:grpSpLocks/>
            </p:cNvGrpSpPr>
            <p:nvPr/>
          </p:nvGrpSpPr>
          <p:grpSpPr bwMode="auto">
            <a:xfrm>
              <a:off x="762000" y="3733800"/>
              <a:ext cx="1970088" cy="701675"/>
              <a:chOff x="481" y="2832"/>
              <a:chExt cx="1603" cy="442"/>
            </a:xfrm>
          </p:grpSpPr>
          <p:sp>
            <p:nvSpPr>
              <p:cNvPr id="2526214" name="Text Box 6"/>
              <p:cNvSpPr txBox="1">
                <a:spLocks noChangeArrowheads="1"/>
              </p:cNvSpPr>
              <p:nvPr/>
            </p:nvSpPr>
            <p:spPr bwMode="auto">
              <a:xfrm>
                <a:off x="481" y="2832"/>
                <a:ext cx="1333"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chemeClr val="accent2"/>
                    </a:solidFill>
                  </a:rPr>
                  <a:t>1. Instruction</a:t>
                </a:r>
              </a:p>
              <a:p>
                <a:pPr algn="ctr"/>
                <a:r>
                  <a:rPr lang="en-US" sz="2000" dirty="0">
                    <a:solidFill>
                      <a:schemeClr val="accent2"/>
                    </a:solidFill>
                  </a:rPr>
                  <a:t>Fetch</a:t>
                </a:r>
              </a:p>
            </p:txBody>
          </p:sp>
          <p:sp>
            <p:nvSpPr>
              <p:cNvPr id="2526215" name="Line 7"/>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3" name="Group 8"/>
            <p:cNvGrpSpPr>
              <a:grpSpLocks/>
            </p:cNvGrpSpPr>
            <p:nvPr/>
          </p:nvGrpSpPr>
          <p:grpSpPr bwMode="auto">
            <a:xfrm>
              <a:off x="2767013" y="3429000"/>
              <a:ext cx="1917700" cy="1311275"/>
              <a:chOff x="610" y="2640"/>
              <a:chExt cx="1474" cy="826"/>
            </a:xfrm>
          </p:grpSpPr>
          <p:sp>
            <p:nvSpPr>
              <p:cNvPr id="2526217" name="Text Box 9"/>
              <p:cNvSpPr txBox="1">
                <a:spLocks noChangeArrowheads="1"/>
              </p:cNvSpPr>
              <p:nvPr/>
            </p:nvSpPr>
            <p:spPr bwMode="auto">
              <a:xfrm>
                <a:off x="610" y="2640"/>
                <a:ext cx="1086" cy="826"/>
              </a:xfrm>
              <a:prstGeom prst="rect">
                <a:avLst/>
              </a:prstGeom>
              <a:noFill/>
              <a:ln w="28575">
                <a:noFill/>
                <a:miter lim="800000"/>
                <a:headEnd/>
                <a:tailEnd/>
              </a:ln>
              <a:effectLst/>
            </p:spPr>
            <p:txBody>
              <a:bodyPr wrap="none" anchor="ctr">
                <a:prstTxWarp prst="textNoShape">
                  <a:avLst/>
                </a:prstTxWarp>
                <a:spAutoFit/>
              </a:bodyPr>
              <a:lstStyle/>
              <a:p>
                <a:pPr algn="ctr"/>
                <a:endParaRPr lang="en-US" sz="2000" dirty="0">
                  <a:solidFill>
                    <a:schemeClr val="accent2"/>
                  </a:solidFill>
                </a:endParaRPr>
              </a:p>
              <a:p>
                <a:pPr algn="ctr"/>
                <a:r>
                  <a:rPr lang="en-US" sz="2000" dirty="0">
                    <a:solidFill>
                      <a:schemeClr val="accent2"/>
                    </a:solidFill>
                  </a:rPr>
                  <a:t>2. Decode/</a:t>
                </a:r>
              </a:p>
              <a:p>
                <a:pPr algn="ctr"/>
                <a:r>
                  <a:rPr lang="en-US" sz="2000" dirty="0">
                    <a:solidFill>
                      <a:schemeClr val="accent2"/>
                    </a:solidFill>
                  </a:rPr>
                  <a:t>    Register</a:t>
                </a:r>
              </a:p>
              <a:p>
                <a:pPr algn="ctr"/>
                <a:r>
                  <a:rPr lang="en-US" sz="2000" dirty="0">
                    <a:solidFill>
                      <a:schemeClr val="accent2"/>
                    </a:solidFill>
                  </a:rPr>
                  <a:t>Read</a:t>
                </a:r>
              </a:p>
            </p:txBody>
          </p:sp>
          <p:sp>
            <p:nvSpPr>
              <p:cNvPr id="2526218" name="Line 10"/>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4" name="Group 11"/>
            <p:cNvGrpSpPr>
              <a:grpSpLocks/>
            </p:cNvGrpSpPr>
            <p:nvPr/>
          </p:nvGrpSpPr>
          <p:grpSpPr bwMode="auto">
            <a:xfrm>
              <a:off x="4583113" y="3733800"/>
              <a:ext cx="1725612" cy="549275"/>
              <a:chOff x="526" y="2832"/>
              <a:chExt cx="1558" cy="346"/>
            </a:xfrm>
          </p:grpSpPr>
          <p:sp>
            <p:nvSpPr>
              <p:cNvPr id="2526220" name="Text Box 12"/>
              <p:cNvSpPr txBox="1">
                <a:spLocks noChangeArrowheads="1"/>
              </p:cNvSpPr>
              <p:nvPr/>
            </p:nvSpPr>
            <p:spPr bwMode="auto">
              <a:xfrm>
                <a:off x="526" y="2928"/>
                <a:ext cx="125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526221" name="Line 13"/>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5" name="Group 14"/>
            <p:cNvGrpSpPr>
              <a:grpSpLocks/>
            </p:cNvGrpSpPr>
            <p:nvPr/>
          </p:nvGrpSpPr>
          <p:grpSpPr bwMode="auto">
            <a:xfrm>
              <a:off x="5965825" y="3733800"/>
              <a:ext cx="1384300" cy="549275"/>
              <a:chOff x="37" y="2832"/>
              <a:chExt cx="2235" cy="346"/>
            </a:xfrm>
          </p:grpSpPr>
          <p:sp>
            <p:nvSpPr>
              <p:cNvPr id="2526223" name="Text Box 15"/>
              <p:cNvSpPr txBox="1">
                <a:spLocks noChangeArrowheads="1"/>
              </p:cNvSpPr>
              <p:nvPr/>
            </p:nvSpPr>
            <p:spPr bwMode="auto">
              <a:xfrm>
                <a:off x="37" y="2928"/>
                <a:ext cx="223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526224" name="Line 16"/>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6" name="Group 17"/>
            <p:cNvGrpSpPr>
              <a:grpSpLocks/>
            </p:cNvGrpSpPr>
            <p:nvPr/>
          </p:nvGrpSpPr>
          <p:grpSpPr bwMode="auto">
            <a:xfrm>
              <a:off x="7161213" y="3733800"/>
              <a:ext cx="1285875" cy="701675"/>
              <a:chOff x="424" y="2832"/>
              <a:chExt cx="1660" cy="442"/>
            </a:xfrm>
          </p:grpSpPr>
          <p:sp>
            <p:nvSpPr>
              <p:cNvPr id="2526226" name="Text Box 18"/>
              <p:cNvSpPr txBox="1">
                <a:spLocks noChangeArrowheads="1"/>
              </p:cNvSpPr>
              <p:nvPr/>
            </p:nvSpPr>
            <p:spPr bwMode="auto">
              <a:xfrm>
                <a:off x="424" y="2832"/>
                <a:ext cx="1459"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5. Reg.</a:t>
                </a:r>
              </a:p>
              <a:p>
                <a:pPr algn="ctr"/>
                <a:r>
                  <a:rPr lang="en-US" sz="2000">
                    <a:solidFill>
                      <a:schemeClr val="accent2"/>
                    </a:solidFill>
                  </a:rPr>
                  <a:t>     Write</a:t>
                </a:r>
              </a:p>
            </p:txBody>
          </p:sp>
          <p:sp>
            <p:nvSpPr>
              <p:cNvPr id="2526227" name="Line 19"/>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grpSp>
        <p:nvGrpSpPr>
          <p:cNvPr id="28" name="Group 27"/>
          <p:cNvGrpSpPr/>
          <p:nvPr/>
        </p:nvGrpSpPr>
        <p:grpSpPr>
          <a:xfrm>
            <a:off x="609600" y="5334000"/>
            <a:ext cx="8305800" cy="533400"/>
            <a:chOff x="609600" y="4724400"/>
            <a:chExt cx="8305800" cy="533400"/>
          </a:xfrm>
        </p:grpSpPr>
        <p:sp>
          <p:nvSpPr>
            <p:cNvPr id="2526228" name="Line 20"/>
            <p:cNvSpPr>
              <a:spLocks noChangeShapeType="1"/>
            </p:cNvSpPr>
            <p:nvPr/>
          </p:nvSpPr>
          <p:spPr bwMode="auto">
            <a:xfrm>
              <a:off x="609600" y="5257800"/>
              <a:ext cx="381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526229" name="Line 21"/>
            <p:cNvSpPr>
              <a:spLocks noChangeShapeType="1"/>
            </p:cNvSpPr>
            <p:nvPr/>
          </p:nvSpPr>
          <p:spPr bwMode="auto">
            <a:xfrm flipV="1">
              <a:off x="990600" y="4724400"/>
              <a:ext cx="0" cy="53340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526230" name="Line 22"/>
            <p:cNvSpPr>
              <a:spLocks noChangeShapeType="1"/>
            </p:cNvSpPr>
            <p:nvPr/>
          </p:nvSpPr>
          <p:spPr bwMode="auto">
            <a:xfrm>
              <a:off x="990600" y="4724400"/>
              <a:ext cx="3581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526231" name="Line 23"/>
            <p:cNvSpPr>
              <a:spLocks noChangeShapeType="1"/>
            </p:cNvSpPr>
            <p:nvPr/>
          </p:nvSpPr>
          <p:spPr bwMode="auto">
            <a:xfrm>
              <a:off x="4572000" y="4724400"/>
              <a:ext cx="0" cy="53340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526232" name="Line 24"/>
            <p:cNvSpPr>
              <a:spLocks noChangeShapeType="1"/>
            </p:cNvSpPr>
            <p:nvPr/>
          </p:nvSpPr>
          <p:spPr bwMode="auto">
            <a:xfrm>
              <a:off x="4572000" y="5257800"/>
              <a:ext cx="38862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526233" name="Line 25"/>
            <p:cNvSpPr>
              <a:spLocks noChangeShapeType="1"/>
            </p:cNvSpPr>
            <p:nvPr/>
          </p:nvSpPr>
          <p:spPr bwMode="auto">
            <a:xfrm flipV="1">
              <a:off x="8458200" y="4724400"/>
              <a:ext cx="0" cy="53340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526234" name="Line 26"/>
            <p:cNvSpPr>
              <a:spLocks noChangeShapeType="1"/>
            </p:cNvSpPr>
            <p:nvPr/>
          </p:nvSpPr>
          <p:spPr bwMode="auto">
            <a:xfrm>
              <a:off x="8458200" y="4724400"/>
              <a:ext cx="4572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sp>
        <p:nvSpPr>
          <p:cNvPr id="29" name="Text Box 4"/>
          <p:cNvSpPr txBox="1">
            <a:spLocks noChangeArrowheads="1"/>
          </p:cNvSpPr>
          <p:nvPr/>
        </p:nvSpPr>
        <p:spPr bwMode="auto">
          <a:xfrm>
            <a:off x="4419600" y="115106"/>
            <a:ext cx="4648200" cy="494494"/>
          </a:xfrm>
          <a:prstGeom prst="rect">
            <a:avLst/>
          </a:prstGeom>
          <a:noFill/>
          <a:ln w="12700">
            <a:noFill/>
            <a:miter lim="800000"/>
            <a:headEnd/>
            <a:tailEnd/>
          </a:ln>
          <a:effectLst/>
        </p:spPr>
        <p:txBody>
          <a:bodyPr wrap="square">
            <a:prstTxWarp prst="textNoShape">
              <a:avLst/>
            </a:prstTxWarp>
            <a:spAutoFit/>
          </a:bodyPr>
          <a:lstStyle/>
          <a:p>
            <a:pPr algn="ctr">
              <a:lnSpc>
                <a:spcPct val="80000"/>
              </a:lnSpc>
            </a:pPr>
            <a:r>
              <a:rPr lang="en-US" sz="1600" b="1" i="1" dirty="0">
                <a:solidFill>
                  <a:schemeClr val="tx1"/>
                </a:solidFill>
                <a:latin typeface="18 VAG Rounded Bold   07390"/>
              </a:rPr>
              <a:t>For each instruction, how do we control the flow of information though the </a:t>
            </a:r>
            <a:r>
              <a:rPr lang="en-US" sz="1600" b="1" i="1" dirty="0" err="1">
                <a:solidFill>
                  <a:schemeClr val="tx1"/>
                </a:solidFill>
                <a:latin typeface="18 VAG Rounded Bold   07390"/>
              </a:rPr>
              <a:t>datapath</a:t>
            </a:r>
            <a:r>
              <a:rPr lang="en-US" sz="1600" b="1" i="1" dirty="0">
                <a:solidFill>
                  <a:schemeClr val="tx1"/>
                </a:solidFill>
                <a:latin typeface="18 VAG Rounded Bold   07390"/>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8258" name="Rectangle 2"/>
          <p:cNvSpPr>
            <a:spLocks noGrp="1" noChangeArrowheads="1"/>
          </p:cNvSpPr>
          <p:nvPr>
            <p:ph type="title"/>
          </p:nvPr>
        </p:nvSpPr>
        <p:spPr/>
        <p:txBody>
          <a:bodyPr/>
          <a:lstStyle/>
          <a:p>
            <a:r>
              <a:rPr lang="en-US" smtClean="0"/>
              <a:t>CPU clocking (2/2)</a:t>
            </a:r>
            <a:endParaRPr lang="en-US"/>
          </a:p>
        </p:txBody>
      </p:sp>
      <p:sp>
        <p:nvSpPr>
          <p:cNvPr id="2528259" name="Rectangle 3"/>
          <p:cNvSpPr>
            <a:spLocks noGrp="1" noChangeArrowheads="1"/>
          </p:cNvSpPr>
          <p:nvPr>
            <p:ph type="body" idx="1"/>
          </p:nvPr>
        </p:nvSpPr>
        <p:spPr>
          <a:xfrm>
            <a:off x="685800" y="1143000"/>
            <a:ext cx="7848600" cy="5497402"/>
          </a:xfrm>
        </p:spPr>
        <p:txBody>
          <a:bodyPr/>
          <a:lstStyle/>
          <a:p>
            <a:r>
              <a:rPr lang="en-US" dirty="0" smtClean="0"/>
              <a:t>Multiple-cycle CPU: Only one stage of instruction per clock cycle.  </a:t>
            </a:r>
          </a:p>
          <a:p>
            <a:pPr lvl="1"/>
            <a:r>
              <a:rPr lang="en-US" dirty="0" smtClean="0"/>
              <a:t>The clock is made as long as the </a:t>
            </a:r>
            <a:r>
              <a:rPr lang="en-US" dirty="0" smtClean="0">
                <a:solidFill>
                  <a:schemeClr val="accent1"/>
                </a:solidFill>
              </a:rPr>
              <a:t>slowest </a:t>
            </a:r>
            <a:r>
              <a:rPr lang="en-US" dirty="0" smtClean="0"/>
              <a:t>stage.</a:t>
            </a:r>
          </a:p>
          <a:p>
            <a:pPr lvl="1"/>
            <a:endParaRPr lang="en-US" dirty="0" smtClean="0"/>
          </a:p>
          <a:p>
            <a:pPr lvl="1"/>
            <a:endParaRPr lang="en-US" dirty="0" smtClean="0"/>
          </a:p>
          <a:p>
            <a:pPr lvl="1">
              <a:buNone/>
            </a:pPr>
            <a:endParaRPr lang="en-US" dirty="0" smtClean="0"/>
          </a:p>
          <a:p>
            <a:pPr lvl="1"/>
            <a:r>
              <a:rPr lang="en-US" dirty="0" smtClean="0"/>
              <a:t>Several significant advantages over single cycle execution: Unused stages in a particular instruction can be skipped OR instructions can be pipelined (overlapped).</a:t>
            </a:r>
            <a:endParaRPr lang="en-US" dirty="0"/>
          </a:p>
        </p:txBody>
      </p:sp>
      <p:grpSp>
        <p:nvGrpSpPr>
          <p:cNvPr id="46" name="Group 45"/>
          <p:cNvGrpSpPr/>
          <p:nvPr/>
        </p:nvGrpSpPr>
        <p:grpSpPr>
          <a:xfrm>
            <a:off x="838200" y="2743200"/>
            <a:ext cx="7526779" cy="1311275"/>
            <a:chOff x="838200" y="2438400"/>
            <a:chExt cx="7526779" cy="1311275"/>
          </a:xfrm>
        </p:grpSpPr>
        <p:grpSp>
          <p:nvGrpSpPr>
            <p:cNvPr id="2" name="Group 5"/>
            <p:cNvGrpSpPr>
              <a:grpSpLocks/>
            </p:cNvGrpSpPr>
            <p:nvPr/>
          </p:nvGrpSpPr>
          <p:grpSpPr bwMode="auto">
            <a:xfrm>
              <a:off x="838200" y="2743200"/>
              <a:ext cx="1638300" cy="701675"/>
              <a:chOff x="528" y="1920"/>
              <a:chExt cx="1032" cy="442"/>
            </a:xfrm>
          </p:grpSpPr>
          <p:sp>
            <p:nvSpPr>
              <p:cNvPr id="2528262" name="Text Box 6"/>
              <p:cNvSpPr txBox="1">
                <a:spLocks noChangeArrowheads="1"/>
              </p:cNvSpPr>
              <p:nvPr/>
            </p:nvSpPr>
            <p:spPr bwMode="auto">
              <a:xfrm>
                <a:off x="528" y="1920"/>
                <a:ext cx="1032"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chemeClr val="accent2"/>
                    </a:solidFill>
                  </a:rPr>
                  <a:t>1. Instruction</a:t>
                </a:r>
              </a:p>
              <a:p>
                <a:pPr algn="ctr"/>
                <a:r>
                  <a:rPr lang="en-US" sz="2000" dirty="0">
                    <a:solidFill>
                      <a:schemeClr val="accent2"/>
                    </a:solidFill>
                  </a:rPr>
                  <a:t>Fetch</a:t>
                </a:r>
              </a:p>
            </p:txBody>
          </p:sp>
          <p:sp>
            <p:nvSpPr>
              <p:cNvPr id="2528263" name="Line 7"/>
              <p:cNvSpPr>
                <a:spLocks noChangeShapeType="1"/>
              </p:cNvSpPr>
              <p:nvPr/>
            </p:nvSpPr>
            <p:spPr bwMode="auto">
              <a:xfrm>
                <a:off x="720" y="1920"/>
                <a:ext cx="749"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3" name="Group 8"/>
            <p:cNvGrpSpPr>
              <a:grpSpLocks/>
            </p:cNvGrpSpPr>
            <p:nvPr/>
          </p:nvGrpSpPr>
          <p:grpSpPr bwMode="auto">
            <a:xfrm>
              <a:off x="2590799" y="2438400"/>
              <a:ext cx="1412875" cy="1311275"/>
              <a:chOff x="1632" y="1728"/>
              <a:chExt cx="890" cy="826"/>
            </a:xfrm>
          </p:grpSpPr>
          <p:sp>
            <p:nvSpPr>
              <p:cNvPr id="2528265" name="Text Box 9"/>
              <p:cNvSpPr txBox="1">
                <a:spLocks noChangeArrowheads="1"/>
              </p:cNvSpPr>
              <p:nvPr/>
            </p:nvSpPr>
            <p:spPr bwMode="auto">
              <a:xfrm>
                <a:off x="1632" y="1728"/>
                <a:ext cx="890" cy="826"/>
              </a:xfrm>
              <a:prstGeom prst="rect">
                <a:avLst/>
              </a:prstGeom>
              <a:noFill/>
              <a:ln w="28575">
                <a:noFill/>
                <a:miter lim="800000"/>
                <a:headEnd/>
                <a:tailEnd/>
              </a:ln>
              <a:effectLst/>
            </p:spPr>
            <p:txBody>
              <a:bodyPr wrap="none" anchor="ctr">
                <a:prstTxWarp prst="textNoShape">
                  <a:avLst/>
                </a:prstTxWarp>
                <a:spAutoFit/>
              </a:bodyPr>
              <a:lstStyle/>
              <a:p>
                <a:pPr algn="ctr"/>
                <a:endParaRPr lang="en-US" sz="2000" dirty="0">
                  <a:solidFill>
                    <a:schemeClr val="accent2"/>
                  </a:solidFill>
                </a:endParaRPr>
              </a:p>
              <a:p>
                <a:pPr algn="ctr"/>
                <a:r>
                  <a:rPr lang="en-US" sz="2000" dirty="0">
                    <a:solidFill>
                      <a:schemeClr val="accent2"/>
                    </a:solidFill>
                  </a:rPr>
                  <a:t>2. Decode/</a:t>
                </a:r>
              </a:p>
              <a:p>
                <a:pPr algn="ctr"/>
                <a:r>
                  <a:rPr lang="en-US" sz="2000" dirty="0">
                    <a:solidFill>
                      <a:schemeClr val="accent2"/>
                    </a:solidFill>
                  </a:rPr>
                  <a:t>    Register</a:t>
                </a:r>
              </a:p>
              <a:p>
                <a:pPr algn="ctr"/>
                <a:r>
                  <a:rPr lang="en-US" sz="2000" dirty="0">
                    <a:solidFill>
                      <a:schemeClr val="accent2"/>
                    </a:solidFill>
                  </a:rPr>
                  <a:t>Read</a:t>
                </a:r>
              </a:p>
            </p:txBody>
          </p:sp>
          <p:sp>
            <p:nvSpPr>
              <p:cNvPr id="2528266" name="Line 10"/>
              <p:cNvSpPr>
                <a:spLocks noChangeShapeType="1"/>
              </p:cNvSpPr>
              <p:nvPr/>
            </p:nvSpPr>
            <p:spPr bwMode="auto">
              <a:xfrm>
                <a:off x="1730" y="1920"/>
                <a:ext cx="662"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4" name="Group 11"/>
            <p:cNvGrpSpPr>
              <a:grpSpLocks/>
            </p:cNvGrpSpPr>
            <p:nvPr/>
          </p:nvGrpSpPr>
          <p:grpSpPr bwMode="auto">
            <a:xfrm>
              <a:off x="4062413" y="2743200"/>
              <a:ext cx="1384477" cy="549275"/>
              <a:chOff x="526" y="2832"/>
              <a:chExt cx="1250" cy="346"/>
            </a:xfrm>
          </p:grpSpPr>
          <p:sp>
            <p:nvSpPr>
              <p:cNvPr id="2528268" name="Text Box 12"/>
              <p:cNvSpPr txBox="1">
                <a:spLocks noChangeArrowheads="1"/>
              </p:cNvSpPr>
              <p:nvPr/>
            </p:nvSpPr>
            <p:spPr bwMode="auto">
              <a:xfrm>
                <a:off x="526" y="2928"/>
                <a:ext cx="125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528269" name="Line 13"/>
              <p:cNvSpPr>
                <a:spLocks noChangeShapeType="1"/>
              </p:cNvSpPr>
              <p:nvPr/>
            </p:nvSpPr>
            <p:spPr bwMode="auto">
              <a:xfrm>
                <a:off x="729" y="2832"/>
                <a:ext cx="859"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5" name="Group 14"/>
            <p:cNvGrpSpPr>
              <a:grpSpLocks/>
            </p:cNvGrpSpPr>
            <p:nvPr/>
          </p:nvGrpSpPr>
          <p:grpSpPr bwMode="auto">
            <a:xfrm>
              <a:off x="5486400" y="2743200"/>
              <a:ext cx="1818480" cy="549275"/>
              <a:chOff x="37" y="2832"/>
              <a:chExt cx="2936" cy="346"/>
            </a:xfrm>
          </p:grpSpPr>
          <p:sp>
            <p:nvSpPr>
              <p:cNvPr id="2528271" name="Text Box 15"/>
              <p:cNvSpPr txBox="1">
                <a:spLocks noChangeArrowheads="1"/>
              </p:cNvSpPr>
              <p:nvPr/>
            </p:nvSpPr>
            <p:spPr bwMode="auto">
              <a:xfrm>
                <a:off x="37" y="2928"/>
                <a:ext cx="223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528272" name="Line 16"/>
              <p:cNvSpPr>
                <a:spLocks noChangeShapeType="1"/>
              </p:cNvSpPr>
              <p:nvPr/>
            </p:nvSpPr>
            <p:spPr bwMode="auto">
              <a:xfrm>
                <a:off x="729" y="2832"/>
                <a:ext cx="2244"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6" name="Group 17"/>
            <p:cNvGrpSpPr>
              <a:grpSpLocks/>
            </p:cNvGrpSpPr>
            <p:nvPr/>
          </p:nvGrpSpPr>
          <p:grpSpPr bwMode="auto">
            <a:xfrm>
              <a:off x="7161213" y="2743200"/>
              <a:ext cx="1203766" cy="701675"/>
              <a:chOff x="424" y="2832"/>
              <a:chExt cx="1554" cy="442"/>
            </a:xfrm>
          </p:grpSpPr>
          <p:sp>
            <p:nvSpPr>
              <p:cNvPr id="2528274" name="Text Box 18"/>
              <p:cNvSpPr txBox="1">
                <a:spLocks noChangeArrowheads="1"/>
              </p:cNvSpPr>
              <p:nvPr/>
            </p:nvSpPr>
            <p:spPr bwMode="auto">
              <a:xfrm>
                <a:off x="424" y="2832"/>
                <a:ext cx="1459"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chemeClr val="accent2"/>
                    </a:solidFill>
                  </a:rPr>
                  <a:t>5. Reg.</a:t>
                </a:r>
              </a:p>
              <a:p>
                <a:pPr algn="ctr"/>
                <a:r>
                  <a:rPr lang="en-US" sz="2000" dirty="0">
                    <a:solidFill>
                      <a:schemeClr val="accent2"/>
                    </a:solidFill>
                  </a:rPr>
                  <a:t>     Write</a:t>
                </a:r>
              </a:p>
            </p:txBody>
          </p:sp>
          <p:sp>
            <p:nvSpPr>
              <p:cNvPr id="2528275" name="Line 19"/>
              <p:cNvSpPr>
                <a:spLocks noChangeShapeType="1"/>
              </p:cNvSpPr>
              <p:nvPr/>
            </p:nvSpPr>
            <p:spPr bwMode="auto">
              <a:xfrm>
                <a:off x="623"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grpSp>
        <p:nvGrpSpPr>
          <p:cNvPr id="47" name="Group 46"/>
          <p:cNvGrpSpPr/>
          <p:nvPr/>
        </p:nvGrpSpPr>
        <p:grpSpPr>
          <a:xfrm>
            <a:off x="914400" y="4038600"/>
            <a:ext cx="7848600" cy="533400"/>
            <a:chOff x="914400" y="3733800"/>
            <a:chExt cx="7848600" cy="533400"/>
          </a:xfrm>
        </p:grpSpPr>
        <p:sp>
          <p:nvSpPr>
            <p:cNvPr id="2528276" name="Line 20"/>
            <p:cNvSpPr>
              <a:spLocks noChangeShapeType="1"/>
            </p:cNvSpPr>
            <p:nvPr/>
          </p:nvSpPr>
          <p:spPr bwMode="auto">
            <a:xfrm>
              <a:off x="914400" y="4267200"/>
              <a:ext cx="2286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77" name="Line 21"/>
            <p:cNvSpPr>
              <a:spLocks noChangeShapeType="1"/>
            </p:cNvSpPr>
            <p:nvPr/>
          </p:nvSpPr>
          <p:spPr bwMode="auto">
            <a:xfrm flipV="1">
              <a:off x="11430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78" name="Line 22"/>
            <p:cNvSpPr>
              <a:spLocks noChangeShapeType="1"/>
            </p:cNvSpPr>
            <p:nvPr/>
          </p:nvSpPr>
          <p:spPr bwMode="auto">
            <a:xfrm>
              <a:off x="1143000" y="3733800"/>
              <a:ext cx="8382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79" name="Line 23"/>
            <p:cNvSpPr>
              <a:spLocks noChangeShapeType="1"/>
            </p:cNvSpPr>
            <p:nvPr/>
          </p:nvSpPr>
          <p:spPr bwMode="auto">
            <a:xfrm>
              <a:off x="19812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0" name="Line 24"/>
            <p:cNvSpPr>
              <a:spLocks noChangeShapeType="1"/>
            </p:cNvSpPr>
            <p:nvPr/>
          </p:nvSpPr>
          <p:spPr bwMode="auto">
            <a:xfrm>
              <a:off x="1981200" y="4267200"/>
              <a:ext cx="685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1" name="Line 25"/>
            <p:cNvSpPr>
              <a:spLocks noChangeShapeType="1"/>
            </p:cNvSpPr>
            <p:nvPr/>
          </p:nvSpPr>
          <p:spPr bwMode="auto">
            <a:xfrm>
              <a:off x="2438400" y="4267200"/>
              <a:ext cx="2286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2" name="Line 26"/>
            <p:cNvSpPr>
              <a:spLocks noChangeShapeType="1"/>
            </p:cNvSpPr>
            <p:nvPr/>
          </p:nvSpPr>
          <p:spPr bwMode="auto">
            <a:xfrm flipV="1">
              <a:off x="26670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3" name="Line 27"/>
            <p:cNvSpPr>
              <a:spLocks noChangeShapeType="1"/>
            </p:cNvSpPr>
            <p:nvPr/>
          </p:nvSpPr>
          <p:spPr bwMode="auto">
            <a:xfrm>
              <a:off x="2667000" y="3733800"/>
              <a:ext cx="8382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4" name="Line 28"/>
            <p:cNvSpPr>
              <a:spLocks noChangeShapeType="1"/>
            </p:cNvSpPr>
            <p:nvPr/>
          </p:nvSpPr>
          <p:spPr bwMode="auto">
            <a:xfrm>
              <a:off x="35052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5" name="Line 29"/>
            <p:cNvSpPr>
              <a:spLocks noChangeShapeType="1"/>
            </p:cNvSpPr>
            <p:nvPr/>
          </p:nvSpPr>
          <p:spPr bwMode="auto">
            <a:xfrm>
              <a:off x="3505200" y="4267200"/>
              <a:ext cx="685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6" name="Line 30"/>
            <p:cNvSpPr>
              <a:spLocks noChangeShapeType="1"/>
            </p:cNvSpPr>
            <p:nvPr/>
          </p:nvSpPr>
          <p:spPr bwMode="auto">
            <a:xfrm>
              <a:off x="3962400" y="4267200"/>
              <a:ext cx="2286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7" name="Line 31"/>
            <p:cNvSpPr>
              <a:spLocks noChangeShapeType="1"/>
            </p:cNvSpPr>
            <p:nvPr/>
          </p:nvSpPr>
          <p:spPr bwMode="auto">
            <a:xfrm flipV="1">
              <a:off x="41910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8" name="Line 32"/>
            <p:cNvSpPr>
              <a:spLocks noChangeShapeType="1"/>
            </p:cNvSpPr>
            <p:nvPr/>
          </p:nvSpPr>
          <p:spPr bwMode="auto">
            <a:xfrm>
              <a:off x="4191000" y="3733800"/>
              <a:ext cx="8382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89" name="Line 33"/>
            <p:cNvSpPr>
              <a:spLocks noChangeShapeType="1"/>
            </p:cNvSpPr>
            <p:nvPr/>
          </p:nvSpPr>
          <p:spPr bwMode="auto">
            <a:xfrm>
              <a:off x="50292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0" name="Line 34"/>
            <p:cNvSpPr>
              <a:spLocks noChangeShapeType="1"/>
            </p:cNvSpPr>
            <p:nvPr/>
          </p:nvSpPr>
          <p:spPr bwMode="auto">
            <a:xfrm>
              <a:off x="5029200" y="4267200"/>
              <a:ext cx="685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1" name="Line 35"/>
            <p:cNvSpPr>
              <a:spLocks noChangeShapeType="1"/>
            </p:cNvSpPr>
            <p:nvPr/>
          </p:nvSpPr>
          <p:spPr bwMode="auto">
            <a:xfrm>
              <a:off x="5486400" y="4267200"/>
              <a:ext cx="2286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2" name="Line 36"/>
            <p:cNvSpPr>
              <a:spLocks noChangeShapeType="1"/>
            </p:cNvSpPr>
            <p:nvPr/>
          </p:nvSpPr>
          <p:spPr bwMode="auto">
            <a:xfrm flipV="1">
              <a:off x="57150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3" name="Line 37"/>
            <p:cNvSpPr>
              <a:spLocks noChangeShapeType="1"/>
            </p:cNvSpPr>
            <p:nvPr/>
          </p:nvSpPr>
          <p:spPr bwMode="auto">
            <a:xfrm>
              <a:off x="5715000" y="3733800"/>
              <a:ext cx="8382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4" name="Line 38"/>
            <p:cNvSpPr>
              <a:spLocks noChangeShapeType="1"/>
            </p:cNvSpPr>
            <p:nvPr/>
          </p:nvSpPr>
          <p:spPr bwMode="auto">
            <a:xfrm>
              <a:off x="65532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5" name="Line 39"/>
            <p:cNvSpPr>
              <a:spLocks noChangeShapeType="1"/>
            </p:cNvSpPr>
            <p:nvPr/>
          </p:nvSpPr>
          <p:spPr bwMode="auto">
            <a:xfrm>
              <a:off x="6553200" y="4267200"/>
              <a:ext cx="685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6" name="Line 40"/>
            <p:cNvSpPr>
              <a:spLocks noChangeShapeType="1"/>
            </p:cNvSpPr>
            <p:nvPr/>
          </p:nvSpPr>
          <p:spPr bwMode="auto">
            <a:xfrm>
              <a:off x="7010400" y="4267200"/>
              <a:ext cx="2286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7" name="Line 41"/>
            <p:cNvSpPr>
              <a:spLocks noChangeShapeType="1"/>
            </p:cNvSpPr>
            <p:nvPr/>
          </p:nvSpPr>
          <p:spPr bwMode="auto">
            <a:xfrm flipV="1">
              <a:off x="72390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8" name="Line 42"/>
            <p:cNvSpPr>
              <a:spLocks noChangeShapeType="1"/>
            </p:cNvSpPr>
            <p:nvPr/>
          </p:nvSpPr>
          <p:spPr bwMode="auto">
            <a:xfrm>
              <a:off x="7239000" y="3733800"/>
              <a:ext cx="8382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299" name="Line 43"/>
            <p:cNvSpPr>
              <a:spLocks noChangeShapeType="1"/>
            </p:cNvSpPr>
            <p:nvPr/>
          </p:nvSpPr>
          <p:spPr bwMode="auto">
            <a:xfrm>
              <a:off x="80772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300" name="Line 44"/>
            <p:cNvSpPr>
              <a:spLocks noChangeShapeType="1"/>
            </p:cNvSpPr>
            <p:nvPr/>
          </p:nvSpPr>
          <p:spPr bwMode="auto">
            <a:xfrm>
              <a:off x="8077200" y="4267200"/>
              <a:ext cx="685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28301" name="Line 45"/>
            <p:cNvSpPr>
              <a:spLocks noChangeShapeType="1"/>
            </p:cNvSpPr>
            <p:nvPr/>
          </p:nvSpPr>
          <p:spPr bwMode="auto">
            <a:xfrm>
              <a:off x="8763000" y="37338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48" name="Text Box 4"/>
          <p:cNvSpPr txBox="1">
            <a:spLocks noChangeArrowheads="1"/>
          </p:cNvSpPr>
          <p:nvPr/>
        </p:nvSpPr>
        <p:spPr bwMode="auto">
          <a:xfrm>
            <a:off x="4419600" y="115106"/>
            <a:ext cx="4648200" cy="494494"/>
          </a:xfrm>
          <a:prstGeom prst="rect">
            <a:avLst/>
          </a:prstGeom>
          <a:noFill/>
          <a:ln w="12700">
            <a:noFill/>
            <a:miter lim="800000"/>
            <a:headEnd/>
            <a:tailEnd/>
          </a:ln>
          <a:effectLst/>
        </p:spPr>
        <p:txBody>
          <a:bodyPr wrap="square">
            <a:prstTxWarp prst="textNoShape">
              <a:avLst/>
            </a:prstTxWarp>
            <a:spAutoFit/>
          </a:bodyPr>
          <a:lstStyle/>
          <a:p>
            <a:pPr algn="ctr">
              <a:lnSpc>
                <a:spcPct val="80000"/>
              </a:lnSpc>
            </a:pPr>
            <a:r>
              <a:rPr lang="en-US" sz="1600" b="1" i="1" dirty="0">
                <a:solidFill>
                  <a:schemeClr val="tx1"/>
                </a:solidFill>
                <a:latin typeface="18 VAG Rounded Bold   07390"/>
              </a:rPr>
              <a:t>For each instruction, how do we control the flow of information though the </a:t>
            </a:r>
            <a:r>
              <a:rPr lang="en-US" sz="1600" b="1" i="1" dirty="0" err="1">
                <a:solidFill>
                  <a:schemeClr val="tx1"/>
                </a:solidFill>
                <a:latin typeface="18 VAG Rounded Bold   07390"/>
              </a:rPr>
              <a:t>datapath</a:t>
            </a:r>
            <a:r>
              <a:rPr lang="en-US" sz="1600" b="1" i="1" dirty="0">
                <a:solidFill>
                  <a:schemeClr val="tx1"/>
                </a:solidFill>
                <a:latin typeface="18 VAG Rounded Bold   07390"/>
              </a:rPr>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7651" name="Rectangle 3"/>
          <p:cNvSpPr>
            <a:spLocks noGrp="1" noChangeArrowheads="1"/>
          </p:cNvSpPr>
          <p:nvPr>
            <p:ph type="body" idx="1"/>
          </p:nvPr>
        </p:nvSpPr>
        <p:spPr>
          <a:xfrm>
            <a:off x="457200" y="1143000"/>
            <a:ext cx="8229600" cy="4140415"/>
          </a:xfrm>
          <a:noFill/>
          <a:ln/>
        </p:spPr>
        <p:txBody>
          <a:bodyPr/>
          <a:lstStyle/>
          <a:p>
            <a:pPr>
              <a:spcBef>
                <a:spcPct val="30000"/>
              </a:spcBef>
            </a:pPr>
            <a:r>
              <a:rPr lang="en-US" sz="2400" dirty="0" smtClean="0"/>
              <a:t>1. Analyze instruction set architecture (ISA) </a:t>
            </a:r>
            <a:br>
              <a:rPr lang="en-US" sz="2400" dirty="0" smtClean="0"/>
            </a:br>
            <a:r>
              <a:rPr lang="en-US" sz="2800" dirty="0" err="1" smtClean="0">
                <a:solidFill>
                  <a:schemeClr val="tx2"/>
                </a:solidFill>
                <a:latin typeface="Symbol" pitchFamily="-65" charset="2"/>
                <a:ea typeface="ＭＳ Ｐゴシック" pitchFamily="-65" charset="-128"/>
                <a:cs typeface="ＭＳ Ｐゴシック" pitchFamily="-65" charset="-128"/>
                <a:sym typeface="Symbol" pitchFamily="-65" charset="2"/>
              </a:rPr>
              <a:t></a:t>
            </a:r>
            <a:r>
              <a:rPr lang="en-US" sz="2400" dirty="0" smtClean="0"/>
              <a:t> </a:t>
            </a:r>
            <a:r>
              <a:rPr lang="en-US" sz="2400" dirty="0" err="1" smtClean="0"/>
              <a:t>datapath</a:t>
            </a:r>
            <a:r>
              <a:rPr lang="en-US" sz="2400" dirty="0" smtClean="0"/>
              <a:t> </a:t>
            </a:r>
            <a:r>
              <a:rPr lang="en-US" sz="2400" u="sng" dirty="0" smtClean="0">
                <a:solidFill>
                  <a:schemeClr val="accent2"/>
                </a:solidFill>
              </a:rPr>
              <a:t>requirements</a:t>
            </a:r>
            <a:endParaRPr lang="en-US" sz="2400" u="sng" dirty="0" smtClean="0"/>
          </a:p>
          <a:p>
            <a:pPr lvl="1">
              <a:lnSpc>
                <a:spcPct val="75000"/>
              </a:lnSpc>
              <a:spcBef>
                <a:spcPct val="30000"/>
              </a:spcBef>
            </a:pPr>
            <a:r>
              <a:rPr lang="en-US" sz="2000" dirty="0" smtClean="0"/>
              <a:t>meaning of each instruction is given by the </a:t>
            </a:r>
            <a:r>
              <a:rPr lang="en-US" sz="2000" i="1" dirty="0" smtClean="0">
                <a:solidFill>
                  <a:schemeClr val="accent2"/>
                </a:solidFill>
              </a:rPr>
              <a:t>register transfers</a:t>
            </a:r>
            <a:endParaRPr lang="en-US" sz="2000" i="1" dirty="0" smtClean="0"/>
          </a:p>
          <a:p>
            <a:pPr lvl="1">
              <a:lnSpc>
                <a:spcPct val="75000"/>
              </a:lnSpc>
              <a:spcBef>
                <a:spcPct val="30000"/>
              </a:spcBef>
            </a:pPr>
            <a:r>
              <a:rPr lang="en-US" sz="2000" dirty="0" err="1" smtClean="0"/>
              <a:t>datapath</a:t>
            </a:r>
            <a:r>
              <a:rPr lang="en-US" sz="2000" dirty="0" smtClean="0"/>
              <a:t> must include storage element for ISA registers</a:t>
            </a:r>
          </a:p>
          <a:p>
            <a:pPr lvl="1">
              <a:lnSpc>
                <a:spcPct val="75000"/>
              </a:lnSpc>
              <a:spcBef>
                <a:spcPct val="30000"/>
              </a:spcBef>
            </a:pPr>
            <a:r>
              <a:rPr lang="en-US" sz="2000" dirty="0" err="1" smtClean="0"/>
              <a:t>datapath</a:t>
            </a:r>
            <a:r>
              <a:rPr lang="en-US" sz="2000" dirty="0" smtClean="0"/>
              <a:t> must support each register transfer</a:t>
            </a:r>
          </a:p>
          <a:p>
            <a:pPr>
              <a:spcBef>
                <a:spcPct val="30000"/>
              </a:spcBef>
            </a:pPr>
            <a:r>
              <a:rPr lang="en-US" sz="2400" dirty="0" smtClean="0">
                <a:solidFill>
                  <a:srgbClr val="919191"/>
                </a:solidFill>
              </a:rPr>
              <a:t>2. Select set of </a:t>
            </a:r>
            <a:r>
              <a:rPr lang="en-US" sz="2400" dirty="0" err="1" smtClean="0">
                <a:solidFill>
                  <a:srgbClr val="919191"/>
                </a:solidFill>
              </a:rPr>
              <a:t>datapath</a:t>
            </a:r>
            <a:r>
              <a:rPr lang="en-US" sz="2400" dirty="0" smtClean="0">
                <a:solidFill>
                  <a:srgbClr val="919191"/>
                </a:solidFill>
              </a:rPr>
              <a:t> components </a:t>
            </a:r>
            <a:r>
              <a:rPr lang="en-US" sz="2400" dirty="0" smtClean="0">
                <a:solidFill>
                  <a:schemeClr val="bg2"/>
                </a:solidFill>
              </a:rPr>
              <a:t>and establish clocking methodology</a:t>
            </a:r>
            <a:endParaRPr lang="en-US" sz="2400" dirty="0" smtClean="0"/>
          </a:p>
          <a:p>
            <a:pPr>
              <a:spcBef>
                <a:spcPct val="30000"/>
              </a:spcBef>
            </a:pPr>
            <a:r>
              <a:rPr lang="en-US" sz="2400" dirty="0" smtClean="0">
                <a:solidFill>
                  <a:schemeClr val="bg2"/>
                </a:solidFill>
              </a:rPr>
              <a:t>3. </a:t>
            </a:r>
            <a:r>
              <a:rPr lang="en-US" sz="2400" u="sng" dirty="0" smtClean="0">
                <a:solidFill>
                  <a:schemeClr val="bg2"/>
                </a:solidFill>
              </a:rPr>
              <a:t>Assemble</a:t>
            </a:r>
            <a:r>
              <a:rPr lang="en-US" sz="2400" dirty="0" smtClean="0">
                <a:solidFill>
                  <a:schemeClr val="bg2"/>
                </a:solidFill>
              </a:rPr>
              <a:t> </a:t>
            </a:r>
            <a:r>
              <a:rPr lang="en-US" sz="2400" dirty="0" err="1" smtClean="0">
                <a:solidFill>
                  <a:schemeClr val="bg2"/>
                </a:solidFill>
              </a:rPr>
              <a:t>datapath</a:t>
            </a:r>
            <a:r>
              <a:rPr lang="en-US" sz="2400" dirty="0" smtClean="0">
                <a:solidFill>
                  <a:schemeClr val="bg2"/>
                </a:solidFill>
              </a:rPr>
              <a:t> meeting requirements</a:t>
            </a:r>
          </a:p>
          <a:p>
            <a:pPr>
              <a:spcBef>
                <a:spcPct val="30000"/>
              </a:spcBef>
            </a:pPr>
            <a:r>
              <a:rPr lang="en-US" sz="2400" dirty="0" smtClean="0">
                <a:solidFill>
                  <a:schemeClr val="bg2"/>
                </a:solidFill>
              </a:rPr>
              <a:t>4. Analyze implementation of each instruction to determine setting of control points that effects the register transfer.</a:t>
            </a:r>
            <a:endParaRPr lang="en-US" sz="2400" dirty="0" smtClean="0">
              <a:solidFill>
                <a:srgbClr val="800080"/>
              </a:solidFill>
            </a:endParaRPr>
          </a:p>
          <a:p>
            <a:pPr>
              <a:spcBef>
                <a:spcPct val="30000"/>
              </a:spcBef>
            </a:pPr>
            <a:r>
              <a:rPr lang="en-US" sz="2400" dirty="0" smtClean="0">
                <a:solidFill>
                  <a:schemeClr val="bg2"/>
                </a:solidFill>
              </a:rPr>
              <a:t>5</a:t>
            </a:r>
            <a:r>
              <a:rPr lang="en-US" sz="2400" dirty="0" smtClean="0">
                <a:solidFill>
                  <a:schemeClr val="bg2"/>
                </a:solidFill>
              </a:rPr>
              <a:t>. Assemble the control logic (hard part!)</a:t>
            </a:r>
            <a:endParaRPr lang="en-US" sz="2400" dirty="0">
              <a:solidFill>
                <a:schemeClr val="bg2"/>
              </a:solidFill>
            </a:endParaRPr>
          </a:p>
        </p:txBody>
      </p:sp>
      <p:sp>
        <p:nvSpPr>
          <p:cNvPr id="6" name="Title 5"/>
          <p:cNvSpPr>
            <a:spLocks noGrp="1"/>
          </p:cNvSpPr>
          <p:nvPr>
            <p:ph type="title"/>
          </p:nvPr>
        </p:nvSpPr>
        <p:spPr/>
        <p:txBody>
          <a:bodyPr>
            <a:normAutofit fontScale="90000"/>
          </a:bodyPr>
          <a:lstStyle/>
          <a:p>
            <a:r>
              <a:rPr lang="en-US" sz="3600" dirty="0" smtClean="0"/>
              <a:t>How to Design a Processor: step-by-step</a:t>
            </a:r>
            <a:endParaRPr lang="en-US" sz="3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762000" y="152400"/>
            <a:ext cx="8382000" cy="476250"/>
          </a:xfrm>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Hardware Implementation of FSM</a:t>
            </a:r>
          </a:p>
        </p:txBody>
      </p:sp>
      <p:pic>
        <p:nvPicPr>
          <p:cNvPr id="19458" name="Picture 2"/>
          <p:cNvPicPr>
            <a:picLocks noChangeAspect="1" noChangeArrowheads="1"/>
          </p:cNvPicPr>
          <p:nvPr/>
        </p:nvPicPr>
        <p:blipFill>
          <a:blip r:embed="rId3"/>
          <a:srcRect l="13991" t="11948" r="14673" b="13966"/>
          <a:stretch>
            <a:fillRect/>
          </a:stretch>
        </p:blipFill>
        <p:spPr bwMode="auto">
          <a:xfrm>
            <a:off x="1600200" y="1524000"/>
            <a:ext cx="2362200" cy="2062163"/>
          </a:xfrm>
          <a:prstGeom prst="rect">
            <a:avLst/>
          </a:prstGeom>
          <a:noFill/>
          <a:ln w="9525">
            <a:noFill/>
            <a:round/>
            <a:headEnd/>
            <a:tailEnd/>
          </a:ln>
          <a:effectLst/>
        </p:spPr>
      </p:pic>
      <p:pic>
        <p:nvPicPr>
          <p:cNvPr id="19459" name="Picture 3"/>
          <p:cNvPicPr>
            <a:picLocks noChangeAspect="1" noChangeArrowheads="1"/>
          </p:cNvPicPr>
          <p:nvPr/>
        </p:nvPicPr>
        <p:blipFill>
          <a:blip r:embed="rId4"/>
          <a:srcRect r="11658" b="6317"/>
          <a:stretch>
            <a:fillRect/>
          </a:stretch>
        </p:blipFill>
        <p:spPr bwMode="auto">
          <a:xfrm>
            <a:off x="5181600" y="1295400"/>
            <a:ext cx="2514600" cy="2166938"/>
          </a:xfrm>
          <a:prstGeom prst="rect">
            <a:avLst/>
          </a:prstGeom>
          <a:noFill/>
          <a:ln w="9525">
            <a:noFill/>
            <a:round/>
            <a:headEnd/>
            <a:tailEnd/>
          </a:ln>
          <a:effectLst/>
        </p:spPr>
      </p:pic>
      <p:sp>
        <p:nvSpPr>
          <p:cNvPr id="19460" name="Rectangle 4"/>
          <p:cNvSpPr>
            <a:spLocks noChangeArrowheads="1"/>
          </p:cNvSpPr>
          <p:nvPr/>
        </p:nvSpPr>
        <p:spPr bwMode="auto">
          <a:xfrm>
            <a:off x="4419600" y="1981200"/>
            <a:ext cx="625475" cy="100806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b="1">
                <a:solidFill>
                  <a:srgbClr val="063DE8"/>
                </a:solidFill>
                <a:latin typeface="Helvetica" charset="0"/>
                <a:ea typeface="DejaVu Sans" charset="0"/>
                <a:cs typeface="DejaVu Sans" charset="0"/>
              </a:rPr>
              <a:t>+</a:t>
            </a:r>
          </a:p>
        </p:txBody>
      </p:sp>
      <p:sp>
        <p:nvSpPr>
          <p:cNvPr id="19461" name="Rectangle 5"/>
          <p:cNvSpPr>
            <a:spLocks noChangeArrowheads="1"/>
          </p:cNvSpPr>
          <p:nvPr/>
        </p:nvSpPr>
        <p:spPr bwMode="auto">
          <a:xfrm>
            <a:off x="4400550" y="4484688"/>
            <a:ext cx="625475" cy="100806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b="1">
                <a:solidFill>
                  <a:srgbClr val="063DE8"/>
                </a:solidFill>
                <a:latin typeface="Helvetica" charset="0"/>
                <a:ea typeface="DejaVu Sans" charset="0"/>
                <a:cs typeface="DejaVu Sans" charset="0"/>
              </a:rPr>
              <a:t>=</a:t>
            </a:r>
          </a:p>
        </p:txBody>
      </p:sp>
      <p:sp>
        <p:nvSpPr>
          <p:cNvPr id="19462" name="Rectangle 6"/>
          <p:cNvSpPr>
            <a:spLocks noChangeArrowheads="1"/>
          </p:cNvSpPr>
          <p:nvPr/>
        </p:nvSpPr>
        <p:spPr bwMode="auto">
          <a:xfrm>
            <a:off x="5486400" y="4343400"/>
            <a:ext cx="739775" cy="1192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200" b="1">
                <a:solidFill>
                  <a:srgbClr val="000000"/>
                </a:solidFill>
                <a:latin typeface="Helvetica" charset="0"/>
                <a:ea typeface="DejaVu Sans" charset="0"/>
                <a:cs typeface="DejaVu Sans" charset="0"/>
              </a:rPr>
              <a:t>?</a:t>
            </a:r>
          </a:p>
        </p:txBody>
      </p:sp>
      <p:pic>
        <p:nvPicPr>
          <p:cNvPr id="19463" name="Picture 7"/>
          <p:cNvPicPr>
            <a:picLocks noChangeAspect="1" noChangeArrowheads="1"/>
          </p:cNvPicPr>
          <p:nvPr/>
        </p:nvPicPr>
        <p:blipFill>
          <a:blip r:embed="rId5"/>
          <a:srcRect t="5823" r="9393" b="3827"/>
          <a:stretch>
            <a:fillRect/>
          </a:stretch>
        </p:blipFill>
        <p:spPr bwMode="auto">
          <a:xfrm>
            <a:off x="5257800" y="3505200"/>
            <a:ext cx="3657600" cy="3063875"/>
          </a:xfrm>
          <a:prstGeom prst="rect">
            <a:avLst/>
          </a:prstGeom>
          <a:noFill/>
          <a:ln w="9525">
            <a:noFill/>
            <a:round/>
            <a:headEnd/>
            <a:tailEnd/>
          </a:ln>
          <a:effectLst/>
        </p:spPr>
      </p:pic>
      <p:sp>
        <p:nvSpPr>
          <p:cNvPr id="19464" name="Text Box 8"/>
          <p:cNvSpPr txBox="1">
            <a:spLocks noChangeArrowheads="1"/>
          </p:cNvSpPr>
          <p:nvPr/>
        </p:nvSpPr>
        <p:spPr bwMode="auto">
          <a:xfrm>
            <a:off x="457200" y="762000"/>
            <a:ext cx="8229600" cy="704850"/>
          </a:xfrm>
          <a:prstGeom prst="rect">
            <a:avLst/>
          </a:prstGeom>
          <a:noFill/>
          <a:ln w="9525">
            <a:noFill/>
            <a:round/>
            <a:headEnd/>
            <a:tailEnd/>
          </a:ln>
          <a:effectLst/>
        </p:spPr>
        <p:txBody>
          <a:bodyPr lIns="90000" tIns="46800" rIns="90000" bIns="46800">
            <a:prstTxWarp prst="textNoShape">
              <a:avLst/>
            </a:prstTxWarp>
            <a:spAutoFit/>
          </a:bodyPr>
          <a:lstStyle/>
          <a:p>
            <a:pPr>
              <a:lnSpc>
                <a:spcPct val="100000"/>
              </a:lnSpc>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C0128"/>
                </a:solidFill>
                <a:latin typeface="Helvetica" charset="0"/>
                <a:ea typeface="DejaVu Sans" charset="0"/>
                <a:cs typeface="DejaVu Sans" charset="0"/>
              </a:rPr>
              <a:t>… Therefore a register is needed to hold the a representation of which state the machine is in.  Use a unique bit pattern for each state.</a:t>
            </a:r>
          </a:p>
        </p:txBody>
      </p:sp>
      <p:sp>
        <p:nvSpPr>
          <p:cNvPr id="19465" name="Text Box 9"/>
          <p:cNvSpPr txBox="1">
            <a:spLocks noChangeArrowheads="1"/>
          </p:cNvSpPr>
          <p:nvPr/>
        </p:nvSpPr>
        <p:spPr bwMode="auto">
          <a:xfrm>
            <a:off x="1066800" y="5334000"/>
            <a:ext cx="3581400" cy="1314450"/>
          </a:xfrm>
          <a:prstGeom prst="rect">
            <a:avLst/>
          </a:prstGeom>
          <a:noFill/>
          <a:ln w="12600">
            <a:solidFill>
              <a:srgbClr val="FC0128"/>
            </a:solidFill>
            <a:miter lim="800000"/>
            <a:headEnd/>
            <a:tailEnd/>
          </a:ln>
          <a:effectLst/>
        </p:spPr>
        <p:txBody>
          <a:bodyPr lIns="90000" tIns="46800" rIns="90000" bIns="46800">
            <a:prstTxWarp prst="textNoShape">
              <a:avLst/>
            </a:prstTxWarp>
            <a:spAutoFit/>
          </a:bodyPr>
          <a:lstStyle/>
          <a:p>
            <a:pPr>
              <a:lnSpc>
                <a:spcPct val="100000"/>
              </a:lnSpc>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C0128"/>
                </a:solidFill>
                <a:latin typeface="Helvetica" charset="0"/>
                <a:ea typeface="DejaVu Sans" charset="0"/>
                <a:cs typeface="DejaVu Sans" charset="0"/>
              </a:rPr>
              <a:t>Combinational logic circuit is used to implement a function maps from </a:t>
            </a:r>
            <a:r>
              <a:rPr lang="en-GB" sz="2000" i="1">
                <a:solidFill>
                  <a:srgbClr val="FC0128"/>
                </a:solidFill>
                <a:latin typeface="Helvetica" charset="0"/>
                <a:ea typeface="DejaVu Sans" charset="0"/>
                <a:cs typeface="DejaVu Sans" charset="0"/>
              </a:rPr>
              <a:t>present state and input</a:t>
            </a:r>
            <a:r>
              <a:rPr lang="en-GB" sz="2000">
                <a:solidFill>
                  <a:srgbClr val="FC0128"/>
                </a:solidFill>
                <a:latin typeface="Helvetica" charset="0"/>
                <a:ea typeface="DejaVu Sans" charset="0"/>
                <a:cs typeface="DejaVu Sans" charset="0"/>
              </a:rPr>
              <a:t> to </a:t>
            </a:r>
            <a:r>
              <a:rPr lang="en-GB" sz="2000" i="1">
                <a:solidFill>
                  <a:srgbClr val="FC0128"/>
                </a:solidFill>
                <a:latin typeface="Helvetica" charset="0"/>
                <a:ea typeface="DejaVu Sans" charset="0"/>
                <a:cs typeface="DejaVu Sans" charset="0"/>
              </a:rPr>
              <a:t>next state and output.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56931" name="Rectangle 3"/>
          <p:cNvSpPr>
            <a:spLocks noGrp="1" noChangeArrowheads="1"/>
          </p:cNvSpPr>
          <p:nvPr>
            <p:ph type="body" idx="1"/>
          </p:nvPr>
        </p:nvSpPr>
        <p:spPr>
          <a:xfrm>
            <a:off x="457200" y="1143000"/>
            <a:ext cx="8686800" cy="5299075"/>
          </a:xfrm>
          <a:noFill/>
          <a:ln/>
        </p:spPr>
        <p:txBody>
          <a:bodyPr/>
          <a:lstStyle/>
          <a:p>
            <a:pPr>
              <a:lnSpc>
                <a:spcPct val="70000"/>
              </a:lnSpc>
              <a:spcBef>
                <a:spcPct val="30000"/>
              </a:spcBef>
            </a:pPr>
            <a:r>
              <a:rPr lang="en-US" sz="2400" dirty="0"/>
              <a:t>All MIPS instructions are 32 bits long.  3 formats:</a:t>
            </a:r>
            <a:br>
              <a:rPr lang="en-US" sz="2400" dirty="0"/>
            </a:br>
            <a:endParaRPr lang="en-US" sz="2400" dirty="0"/>
          </a:p>
          <a:p>
            <a:pPr marL="508000" lvl="1">
              <a:lnSpc>
                <a:spcPct val="70000"/>
              </a:lnSpc>
              <a:spcBef>
                <a:spcPct val="30000"/>
              </a:spcBef>
            </a:pPr>
            <a:r>
              <a:rPr lang="en-US" sz="2000" dirty="0"/>
              <a:t>R-type</a:t>
            </a:r>
            <a:br>
              <a:rPr lang="en-US" sz="2000" dirty="0"/>
            </a:br>
            <a:endParaRPr lang="en-US" sz="2800" dirty="0"/>
          </a:p>
          <a:p>
            <a:pPr marL="508000" lvl="1">
              <a:lnSpc>
                <a:spcPct val="70000"/>
              </a:lnSpc>
              <a:spcBef>
                <a:spcPct val="30000"/>
              </a:spcBef>
            </a:pPr>
            <a:r>
              <a:rPr lang="en-US" sz="2000" dirty="0"/>
              <a:t>I-type</a:t>
            </a:r>
            <a:br>
              <a:rPr lang="en-US" sz="2000" dirty="0"/>
            </a:br>
            <a:endParaRPr lang="en-US" sz="2800" dirty="0"/>
          </a:p>
          <a:p>
            <a:pPr marL="508000" lvl="1">
              <a:lnSpc>
                <a:spcPct val="70000"/>
              </a:lnSpc>
              <a:spcBef>
                <a:spcPct val="30000"/>
              </a:spcBef>
            </a:pPr>
            <a:r>
              <a:rPr lang="en-US" sz="2000" dirty="0"/>
              <a:t>J-type</a:t>
            </a:r>
            <a:br>
              <a:rPr lang="en-US" sz="2000" dirty="0"/>
            </a:br>
            <a:endParaRPr lang="en-US" sz="2000" dirty="0" smtClean="0"/>
          </a:p>
          <a:p>
            <a:pPr>
              <a:lnSpc>
                <a:spcPct val="70000"/>
              </a:lnSpc>
              <a:spcBef>
                <a:spcPct val="30000"/>
              </a:spcBef>
            </a:pPr>
            <a:endParaRPr lang="en-US" sz="2400" dirty="0" smtClean="0"/>
          </a:p>
          <a:p>
            <a:pPr>
              <a:lnSpc>
                <a:spcPct val="70000"/>
              </a:lnSpc>
              <a:spcBef>
                <a:spcPct val="30000"/>
              </a:spcBef>
            </a:pPr>
            <a:endParaRPr lang="en-US" sz="2400" dirty="0" smtClean="0"/>
          </a:p>
          <a:p>
            <a:pPr>
              <a:lnSpc>
                <a:spcPct val="70000"/>
              </a:lnSpc>
              <a:spcBef>
                <a:spcPct val="30000"/>
              </a:spcBef>
            </a:pPr>
            <a:r>
              <a:rPr lang="en-US" sz="2400" dirty="0" smtClean="0"/>
              <a:t>The </a:t>
            </a:r>
            <a:r>
              <a:rPr lang="en-US" sz="2400" dirty="0"/>
              <a:t>different fields are:</a:t>
            </a:r>
          </a:p>
          <a:p>
            <a:pPr marL="508000" lvl="1">
              <a:lnSpc>
                <a:spcPct val="70000"/>
              </a:lnSpc>
              <a:spcBef>
                <a:spcPct val="30000"/>
              </a:spcBef>
            </a:pPr>
            <a:r>
              <a:rPr lang="en-US" sz="2000" dirty="0">
                <a:solidFill>
                  <a:schemeClr val="accent1"/>
                </a:solidFill>
              </a:rPr>
              <a:t>op</a:t>
            </a:r>
            <a:r>
              <a:rPr lang="en-US" sz="2000" dirty="0"/>
              <a:t>: operation (“</a:t>
            </a:r>
            <a:r>
              <a:rPr lang="en-US" sz="2000" dirty="0" err="1"/>
              <a:t>opcode</a:t>
            </a:r>
            <a:r>
              <a:rPr lang="en-US" sz="2000" dirty="0"/>
              <a:t>”) of the instruction</a:t>
            </a:r>
          </a:p>
          <a:p>
            <a:pPr marL="508000" lvl="1">
              <a:lnSpc>
                <a:spcPct val="70000"/>
              </a:lnSpc>
              <a:spcBef>
                <a:spcPct val="30000"/>
              </a:spcBef>
            </a:pPr>
            <a:r>
              <a:rPr lang="en-US" sz="2000" dirty="0" err="1">
                <a:solidFill>
                  <a:schemeClr val="accent2"/>
                </a:solidFill>
              </a:rPr>
              <a:t>rs</a:t>
            </a:r>
            <a:r>
              <a:rPr lang="en-US" sz="2000" dirty="0">
                <a:solidFill>
                  <a:schemeClr val="accent2"/>
                </a:solidFill>
              </a:rPr>
              <a:t>, </a:t>
            </a:r>
            <a:r>
              <a:rPr lang="en-US" sz="2000" dirty="0" err="1">
                <a:solidFill>
                  <a:schemeClr val="accent2"/>
                </a:solidFill>
              </a:rPr>
              <a:t>rt</a:t>
            </a:r>
            <a:r>
              <a:rPr lang="en-US" sz="2000" dirty="0">
                <a:solidFill>
                  <a:schemeClr val="accent2"/>
                </a:solidFill>
              </a:rPr>
              <a:t>, rd</a:t>
            </a:r>
            <a:r>
              <a:rPr lang="en-US" sz="2000" dirty="0"/>
              <a:t>: the source and destination register </a:t>
            </a:r>
            <a:r>
              <a:rPr lang="en-US" sz="2000" dirty="0" err="1"/>
              <a:t>specifiers</a:t>
            </a:r>
            <a:endParaRPr lang="en-US" sz="2000" dirty="0"/>
          </a:p>
          <a:p>
            <a:pPr marL="508000" lvl="1">
              <a:lnSpc>
                <a:spcPct val="70000"/>
              </a:lnSpc>
              <a:spcBef>
                <a:spcPct val="30000"/>
              </a:spcBef>
            </a:pPr>
            <a:r>
              <a:rPr lang="en-US" sz="2000" dirty="0" err="1">
                <a:solidFill>
                  <a:srgbClr val="008000"/>
                </a:solidFill>
              </a:rPr>
              <a:t>shamt</a:t>
            </a:r>
            <a:r>
              <a:rPr lang="en-US" sz="2000" dirty="0"/>
              <a:t>: shift amount</a:t>
            </a:r>
          </a:p>
          <a:p>
            <a:pPr marL="508000" lvl="1">
              <a:lnSpc>
                <a:spcPct val="70000"/>
              </a:lnSpc>
              <a:spcBef>
                <a:spcPct val="30000"/>
              </a:spcBef>
            </a:pPr>
            <a:r>
              <a:rPr lang="en-US" sz="2000" dirty="0" err="1">
                <a:solidFill>
                  <a:srgbClr val="FFFF00"/>
                </a:solidFill>
              </a:rPr>
              <a:t>funct</a:t>
            </a:r>
            <a:r>
              <a:rPr lang="en-US" sz="2000" dirty="0"/>
              <a:t>: selects the variant of the operation in the “op” field</a:t>
            </a:r>
          </a:p>
          <a:p>
            <a:pPr marL="508000" lvl="1">
              <a:lnSpc>
                <a:spcPct val="70000"/>
              </a:lnSpc>
              <a:spcBef>
                <a:spcPct val="30000"/>
              </a:spcBef>
            </a:pPr>
            <a:r>
              <a:rPr lang="en-US" sz="2000" dirty="0">
                <a:solidFill>
                  <a:schemeClr val="hlink"/>
                </a:solidFill>
              </a:rPr>
              <a:t>address / immediate</a:t>
            </a:r>
            <a:r>
              <a:rPr lang="en-US" sz="2000" dirty="0"/>
              <a:t>: address offset or immediate value</a:t>
            </a:r>
          </a:p>
          <a:p>
            <a:pPr marL="508000" lvl="1">
              <a:lnSpc>
                <a:spcPct val="70000"/>
              </a:lnSpc>
              <a:spcBef>
                <a:spcPct val="30000"/>
              </a:spcBef>
            </a:pPr>
            <a:r>
              <a:rPr lang="en-US" sz="2000" dirty="0">
                <a:solidFill>
                  <a:schemeClr val="accent4"/>
                </a:solidFill>
              </a:rPr>
              <a:t>target address</a:t>
            </a:r>
            <a:r>
              <a:rPr lang="en-US" sz="2000" dirty="0"/>
              <a:t>: target address of jump instruction </a:t>
            </a:r>
          </a:p>
        </p:txBody>
      </p:sp>
      <p:grpSp>
        <p:nvGrpSpPr>
          <p:cNvPr id="2" name="Group 4"/>
          <p:cNvGrpSpPr>
            <a:grpSpLocks/>
          </p:cNvGrpSpPr>
          <p:nvPr/>
        </p:nvGrpSpPr>
        <p:grpSpPr bwMode="auto">
          <a:xfrm>
            <a:off x="2500313" y="3171825"/>
            <a:ext cx="6302375" cy="942975"/>
            <a:chOff x="1575" y="1824"/>
            <a:chExt cx="3970" cy="594"/>
          </a:xfrm>
        </p:grpSpPr>
        <p:sp>
          <p:nvSpPr>
            <p:cNvPr id="2556933" name="Rectangle 5"/>
            <p:cNvSpPr>
              <a:spLocks noChangeArrowheads="1"/>
            </p:cNvSpPr>
            <p:nvPr/>
          </p:nvSpPr>
          <p:spPr bwMode="auto">
            <a:xfrm>
              <a:off x="1640" y="2024"/>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1636" y="2016"/>
              <a:ext cx="664" cy="210"/>
              <a:chOff x="1636" y="2016"/>
              <a:chExt cx="664" cy="210"/>
            </a:xfrm>
          </p:grpSpPr>
          <p:sp>
            <p:nvSpPr>
              <p:cNvPr id="2556935" name="Rectangle 7"/>
              <p:cNvSpPr>
                <a:spLocks noChangeArrowheads="1"/>
              </p:cNvSpPr>
              <p:nvPr/>
            </p:nvSpPr>
            <p:spPr bwMode="auto">
              <a:xfrm>
                <a:off x="1636" y="2020"/>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6" name="Rectangle 8"/>
              <p:cNvSpPr>
                <a:spLocks noChangeArrowheads="1"/>
              </p:cNvSpPr>
              <p:nvPr/>
            </p:nvSpPr>
            <p:spPr bwMode="auto">
              <a:xfrm>
                <a:off x="1833" y="2016"/>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sp>
          <p:nvSpPr>
            <p:cNvPr id="2556937" name="Rectangle 9"/>
            <p:cNvSpPr>
              <a:spLocks noChangeArrowheads="1"/>
            </p:cNvSpPr>
            <p:nvPr/>
          </p:nvSpPr>
          <p:spPr bwMode="auto">
            <a:xfrm>
              <a:off x="2308" y="2020"/>
              <a:ext cx="316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8" name="Rectangle 10"/>
            <p:cNvSpPr>
              <a:spLocks noChangeArrowheads="1"/>
            </p:cNvSpPr>
            <p:nvPr/>
          </p:nvSpPr>
          <p:spPr bwMode="auto">
            <a:xfrm>
              <a:off x="3314" y="2016"/>
              <a:ext cx="89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a:solidFill>
                    <a:schemeClr val="accent4"/>
                  </a:solidFill>
                  <a:latin typeface="Times" pitchFamily="-65" charset="0"/>
                </a:rPr>
                <a:t>target address</a:t>
              </a:r>
            </a:p>
          </p:txBody>
        </p:sp>
        <p:sp>
          <p:nvSpPr>
            <p:cNvPr id="2556939" name="Rectangle 11"/>
            <p:cNvSpPr>
              <a:spLocks noChangeArrowheads="1"/>
            </p:cNvSpPr>
            <p:nvPr/>
          </p:nvSpPr>
          <p:spPr bwMode="auto">
            <a:xfrm>
              <a:off x="5367" y="1824"/>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40" name="Rectangle 12"/>
            <p:cNvSpPr>
              <a:spLocks noChangeArrowheads="1"/>
            </p:cNvSpPr>
            <p:nvPr/>
          </p:nvSpPr>
          <p:spPr bwMode="auto">
            <a:xfrm>
              <a:off x="2103"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41" name="Rectangle 13"/>
            <p:cNvSpPr>
              <a:spLocks noChangeArrowheads="1"/>
            </p:cNvSpPr>
            <p:nvPr/>
          </p:nvSpPr>
          <p:spPr bwMode="auto">
            <a:xfrm>
              <a:off x="1575"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42" name="Rectangle 14"/>
            <p:cNvSpPr>
              <a:spLocks noChangeArrowheads="1"/>
            </p:cNvSpPr>
            <p:nvPr/>
          </p:nvSpPr>
          <p:spPr bwMode="auto">
            <a:xfrm>
              <a:off x="1815" y="2208"/>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43" name="Rectangle 15"/>
            <p:cNvSpPr>
              <a:spLocks noChangeArrowheads="1"/>
            </p:cNvSpPr>
            <p:nvPr/>
          </p:nvSpPr>
          <p:spPr bwMode="auto">
            <a:xfrm>
              <a:off x="3591" y="2208"/>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 bits</a:t>
              </a:r>
            </a:p>
          </p:txBody>
        </p:sp>
      </p:grpSp>
      <p:grpSp>
        <p:nvGrpSpPr>
          <p:cNvPr id="4" name="Group 16"/>
          <p:cNvGrpSpPr>
            <a:grpSpLocks/>
          </p:cNvGrpSpPr>
          <p:nvPr/>
        </p:nvGrpSpPr>
        <p:grpSpPr bwMode="auto">
          <a:xfrm>
            <a:off x="2500313" y="1495425"/>
            <a:ext cx="6302375" cy="942975"/>
            <a:chOff x="1575" y="768"/>
            <a:chExt cx="3970" cy="594"/>
          </a:xfrm>
        </p:grpSpPr>
        <p:grpSp>
          <p:nvGrpSpPr>
            <p:cNvPr id="5" name="Group 17"/>
            <p:cNvGrpSpPr>
              <a:grpSpLocks/>
            </p:cNvGrpSpPr>
            <p:nvPr/>
          </p:nvGrpSpPr>
          <p:grpSpPr bwMode="auto">
            <a:xfrm>
              <a:off x="1575" y="768"/>
              <a:ext cx="3970" cy="404"/>
              <a:chOff x="1575" y="768"/>
              <a:chExt cx="3970" cy="404"/>
            </a:xfrm>
          </p:grpSpPr>
          <p:grpSp>
            <p:nvGrpSpPr>
              <p:cNvPr id="6" name="Group 18"/>
              <p:cNvGrpSpPr>
                <a:grpSpLocks/>
              </p:cNvGrpSpPr>
              <p:nvPr/>
            </p:nvGrpSpPr>
            <p:grpSpPr bwMode="auto">
              <a:xfrm>
                <a:off x="1636" y="960"/>
                <a:ext cx="3832" cy="212"/>
                <a:chOff x="1636" y="960"/>
                <a:chExt cx="3832" cy="212"/>
              </a:xfrm>
            </p:grpSpPr>
            <p:sp>
              <p:nvSpPr>
                <p:cNvPr id="2556947" name="Rectangle 19"/>
                <p:cNvSpPr>
                  <a:spLocks noChangeArrowheads="1"/>
                </p:cNvSpPr>
                <p:nvPr/>
              </p:nvSpPr>
              <p:spPr bwMode="auto">
                <a:xfrm>
                  <a:off x="1640" y="968"/>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20"/>
                <p:cNvGrpSpPr>
                  <a:grpSpLocks/>
                </p:cNvGrpSpPr>
                <p:nvPr/>
              </p:nvGrpSpPr>
              <p:grpSpPr bwMode="auto">
                <a:xfrm>
                  <a:off x="1636" y="960"/>
                  <a:ext cx="3832" cy="212"/>
                  <a:chOff x="1636" y="960"/>
                  <a:chExt cx="3832" cy="212"/>
                </a:xfrm>
              </p:grpSpPr>
              <p:grpSp>
                <p:nvGrpSpPr>
                  <p:cNvPr id="8" name="Group 21"/>
                  <p:cNvGrpSpPr>
                    <a:grpSpLocks/>
                  </p:cNvGrpSpPr>
                  <p:nvPr/>
                </p:nvGrpSpPr>
                <p:grpSpPr bwMode="auto">
                  <a:xfrm>
                    <a:off x="1636" y="960"/>
                    <a:ext cx="664" cy="210"/>
                    <a:chOff x="1636" y="960"/>
                    <a:chExt cx="664" cy="210"/>
                  </a:xfrm>
                </p:grpSpPr>
                <p:sp>
                  <p:nvSpPr>
                    <p:cNvPr id="2556950" name="Rectangle 22"/>
                    <p:cNvSpPr>
                      <a:spLocks noChangeArrowheads="1"/>
                    </p:cNvSpPr>
                    <p:nvPr/>
                  </p:nvSpPr>
                  <p:spPr bwMode="auto">
                    <a:xfrm>
                      <a:off x="1636"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1" name="Rectangle 23"/>
                    <p:cNvSpPr>
                      <a:spLocks noChangeArrowheads="1"/>
                    </p:cNvSpPr>
                    <p:nvPr/>
                  </p:nvSpPr>
                  <p:spPr bwMode="auto">
                    <a:xfrm>
                      <a:off x="1833" y="960"/>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9" name="Group 24"/>
                  <p:cNvGrpSpPr>
                    <a:grpSpLocks/>
                  </p:cNvGrpSpPr>
                  <p:nvPr/>
                </p:nvGrpSpPr>
                <p:grpSpPr bwMode="auto">
                  <a:xfrm>
                    <a:off x="2308" y="960"/>
                    <a:ext cx="616" cy="210"/>
                    <a:chOff x="2308" y="960"/>
                    <a:chExt cx="616" cy="210"/>
                  </a:xfrm>
                </p:grpSpPr>
                <p:sp>
                  <p:nvSpPr>
                    <p:cNvPr id="2556953" name="Rectangle 25"/>
                    <p:cNvSpPr>
                      <a:spLocks noChangeArrowheads="1"/>
                    </p:cNvSpPr>
                    <p:nvPr/>
                  </p:nvSpPr>
                  <p:spPr bwMode="auto">
                    <a:xfrm>
                      <a:off x="2308"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4" name="Rectangle 26"/>
                    <p:cNvSpPr>
                      <a:spLocks noChangeArrowheads="1"/>
                    </p:cNvSpPr>
                    <p:nvPr/>
                  </p:nvSpPr>
                  <p:spPr bwMode="auto">
                    <a:xfrm>
                      <a:off x="2487" y="960"/>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0" name="Group 27"/>
                  <p:cNvGrpSpPr>
                    <a:grpSpLocks/>
                  </p:cNvGrpSpPr>
                  <p:nvPr/>
                </p:nvGrpSpPr>
                <p:grpSpPr bwMode="auto">
                  <a:xfrm>
                    <a:off x="2932" y="960"/>
                    <a:ext cx="616" cy="210"/>
                    <a:chOff x="2932" y="960"/>
                    <a:chExt cx="616" cy="210"/>
                  </a:xfrm>
                </p:grpSpPr>
                <p:sp>
                  <p:nvSpPr>
                    <p:cNvPr id="2556956" name="Rectangle 28"/>
                    <p:cNvSpPr>
                      <a:spLocks noChangeArrowheads="1"/>
                    </p:cNvSpPr>
                    <p:nvPr/>
                  </p:nvSpPr>
                  <p:spPr bwMode="auto">
                    <a:xfrm>
                      <a:off x="2932"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7" name="Rectangle 29"/>
                    <p:cNvSpPr>
                      <a:spLocks noChangeArrowheads="1"/>
                    </p:cNvSpPr>
                    <p:nvPr/>
                  </p:nvSpPr>
                  <p:spPr bwMode="auto">
                    <a:xfrm>
                      <a:off x="3111" y="960"/>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grpSp>
                <p:nvGrpSpPr>
                  <p:cNvPr id="11" name="Group 30"/>
                  <p:cNvGrpSpPr>
                    <a:grpSpLocks/>
                  </p:cNvGrpSpPr>
                  <p:nvPr/>
                </p:nvGrpSpPr>
                <p:grpSpPr bwMode="auto">
                  <a:xfrm>
                    <a:off x="3556" y="960"/>
                    <a:ext cx="616" cy="210"/>
                    <a:chOff x="3556" y="960"/>
                    <a:chExt cx="616" cy="210"/>
                  </a:xfrm>
                </p:grpSpPr>
                <p:sp>
                  <p:nvSpPr>
                    <p:cNvPr id="2556959" name="Rectangle 31"/>
                    <p:cNvSpPr>
                      <a:spLocks noChangeArrowheads="1"/>
                    </p:cNvSpPr>
                    <p:nvPr/>
                  </p:nvSpPr>
                  <p:spPr bwMode="auto">
                    <a:xfrm>
                      <a:off x="3556"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0" name="Rectangle 32"/>
                    <p:cNvSpPr>
                      <a:spLocks noChangeArrowheads="1"/>
                    </p:cNvSpPr>
                    <p:nvPr/>
                  </p:nvSpPr>
                  <p:spPr bwMode="auto">
                    <a:xfrm>
                      <a:off x="3735" y="960"/>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rd</a:t>
                      </a:r>
                      <a:endParaRPr lang="en-US" sz="1600" b="1">
                        <a:solidFill>
                          <a:schemeClr val="tx1"/>
                        </a:solidFill>
                        <a:latin typeface="Times" pitchFamily="-65" charset="0"/>
                      </a:endParaRPr>
                    </a:p>
                  </p:txBody>
                </p:sp>
              </p:grpSp>
              <p:grpSp>
                <p:nvGrpSpPr>
                  <p:cNvPr id="12" name="Group 33"/>
                  <p:cNvGrpSpPr>
                    <a:grpSpLocks/>
                  </p:cNvGrpSpPr>
                  <p:nvPr/>
                </p:nvGrpSpPr>
                <p:grpSpPr bwMode="auto">
                  <a:xfrm>
                    <a:off x="4180" y="960"/>
                    <a:ext cx="616" cy="210"/>
                    <a:chOff x="4180" y="960"/>
                    <a:chExt cx="616" cy="210"/>
                  </a:xfrm>
                </p:grpSpPr>
                <p:sp>
                  <p:nvSpPr>
                    <p:cNvPr id="2556962" name="Rectangle 34"/>
                    <p:cNvSpPr>
                      <a:spLocks noChangeArrowheads="1"/>
                    </p:cNvSpPr>
                    <p:nvPr/>
                  </p:nvSpPr>
                  <p:spPr bwMode="auto">
                    <a:xfrm>
                      <a:off x="4180"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3" name="Rectangle 35"/>
                    <p:cNvSpPr>
                      <a:spLocks noChangeArrowheads="1"/>
                    </p:cNvSpPr>
                    <p:nvPr/>
                  </p:nvSpPr>
                  <p:spPr bwMode="auto">
                    <a:xfrm>
                      <a:off x="4263" y="960"/>
                      <a:ext cx="44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008000"/>
                          </a:solidFill>
                          <a:latin typeface="Times" pitchFamily="-65" charset="0"/>
                        </a:rPr>
                        <a:t>shamt</a:t>
                      </a:r>
                      <a:endParaRPr lang="en-US" sz="1600" b="1" dirty="0">
                        <a:solidFill>
                          <a:schemeClr val="tx1"/>
                        </a:solidFill>
                        <a:latin typeface="Times" pitchFamily="-65" charset="0"/>
                      </a:endParaRPr>
                    </a:p>
                  </p:txBody>
                </p:sp>
              </p:grpSp>
              <p:grpSp>
                <p:nvGrpSpPr>
                  <p:cNvPr id="13" name="Group 36"/>
                  <p:cNvGrpSpPr>
                    <a:grpSpLocks/>
                  </p:cNvGrpSpPr>
                  <p:nvPr/>
                </p:nvGrpSpPr>
                <p:grpSpPr bwMode="auto">
                  <a:xfrm>
                    <a:off x="4804" y="960"/>
                    <a:ext cx="664" cy="212"/>
                    <a:chOff x="4804" y="960"/>
                    <a:chExt cx="664" cy="212"/>
                  </a:xfrm>
                </p:grpSpPr>
                <p:sp>
                  <p:nvSpPr>
                    <p:cNvPr id="2556965" name="Rectangle 37"/>
                    <p:cNvSpPr>
                      <a:spLocks noChangeArrowheads="1"/>
                    </p:cNvSpPr>
                    <p:nvPr/>
                  </p:nvSpPr>
                  <p:spPr bwMode="auto">
                    <a:xfrm>
                      <a:off x="4804"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6" name="Rectangle 38"/>
                    <p:cNvSpPr>
                      <a:spLocks noChangeArrowheads="1"/>
                    </p:cNvSpPr>
                    <p:nvPr/>
                  </p:nvSpPr>
                  <p:spPr bwMode="auto">
                    <a:xfrm>
                      <a:off x="5001" y="960"/>
                      <a:ext cx="402" cy="212"/>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FFFF00"/>
                          </a:solidFill>
                          <a:latin typeface="Times" pitchFamily="-65" charset="0"/>
                        </a:rPr>
                        <a:t>funct</a:t>
                      </a:r>
                      <a:endParaRPr lang="en-US" sz="1600" b="1" dirty="0">
                        <a:solidFill>
                          <a:srgbClr val="FFFF00"/>
                        </a:solidFill>
                        <a:latin typeface="Times" pitchFamily="-65" charset="0"/>
                      </a:endParaRPr>
                    </a:p>
                  </p:txBody>
                </p:sp>
              </p:grpSp>
            </p:grpSp>
          </p:grpSp>
          <p:sp>
            <p:nvSpPr>
              <p:cNvPr id="2556967" name="Rectangle 39"/>
              <p:cNvSpPr>
                <a:spLocks noChangeArrowheads="1"/>
              </p:cNvSpPr>
              <p:nvPr/>
            </p:nvSpPr>
            <p:spPr bwMode="auto">
              <a:xfrm>
                <a:off x="536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68" name="Rectangle 40"/>
              <p:cNvSpPr>
                <a:spLocks noChangeArrowheads="1"/>
              </p:cNvSpPr>
              <p:nvPr/>
            </p:nvSpPr>
            <p:spPr bwMode="auto">
              <a:xfrm>
                <a:off x="464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a:t>
                </a:r>
              </a:p>
            </p:txBody>
          </p:sp>
          <p:sp>
            <p:nvSpPr>
              <p:cNvPr id="2556969" name="Rectangle 41"/>
              <p:cNvSpPr>
                <a:spLocks noChangeArrowheads="1"/>
              </p:cNvSpPr>
              <p:nvPr/>
            </p:nvSpPr>
            <p:spPr bwMode="auto">
              <a:xfrm>
                <a:off x="39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11</a:t>
                </a:r>
              </a:p>
            </p:txBody>
          </p:sp>
          <p:sp>
            <p:nvSpPr>
              <p:cNvPr id="2556970" name="Rectangle 42"/>
              <p:cNvSpPr>
                <a:spLocks noChangeArrowheads="1"/>
              </p:cNvSpPr>
              <p:nvPr/>
            </p:nvSpPr>
            <p:spPr bwMode="auto">
              <a:xfrm>
                <a:off x="3351"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71" name="Rectangle 43"/>
              <p:cNvSpPr>
                <a:spLocks noChangeArrowheads="1"/>
              </p:cNvSpPr>
              <p:nvPr/>
            </p:nvSpPr>
            <p:spPr bwMode="auto">
              <a:xfrm>
                <a:off x="2727"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72" name="Rectangle 44"/>
              <p:cNvSpPr>
                <a:spLocks noChangeArrowheads="1"/>
              </p:cNvSpPr>
              <p:nvPr/>
            </p:nvSpPr>
            <p:spPr bwMode="auto">
              <a:xfrm>
                <a:off x="2103"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73" name="Rectangle 45"/>
              <p:cNvSpPr>
                <a:spLocks noChangeArrowheads="1"/>
              </p:cNvSpPr>
              <p:nvPr/>
            </p:nvSpPr>
            <p:spPr bwMode="auto">
              <a:xfrm>
                <a:off x="15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grpSp>
        <p:sp>
          <p:nvSpPr>
            <p:cNvPr id="2556974" name="Rectangle 46"/>
            <p:cNvSpPr>
              <a:spLocks noChangeArrowheads="1"/>
            </p:cNvSpPr>
            <p:nvPr/>
          </p:nvSpPr>
          <p:spPr bwMode="auto">
            <a:xfrm>
              <a:off x="1815"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5" name="Rectangle 47"/>
            <p:cNvSpPr>
              <a:spLocks noChangeArrowheads="1"/>
            </p:cNvSpPr>
            <p:nvPr/>
          </p:nvSpPr>
          <p:spPr bwMode="auto">
            <a:xfrm>
              <a:off x="498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6" name="Rectangle 48"/>
            <p:cNvSpPr>
              <a:spLocks noChangeArrowheads="1"/>
            </p:cNvSpPr>
            <p:nvPr/>
          </p:nvSpPr>
          <p:spPr bwMode="auto">
            <a:xfrm>
              <a:off x="4311"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7" name="Rectangle 49"/>
            <p:cNvSpPr>
              <a:spLocks noChangeArrowheads="1"/>
            </p:cNvSpPr>
            <p:nvPr/>
          </p:nvSpPr>
          <p:spPr bwMode="auto">
            <a:xfrm>
              <a:off x="3687"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8" name="Rectangle 50"/>
            <p:cNvSpPr>
              <a:spLocks noChangeArrowheads="1"/>
            </p:cNvSpPr>
            <p:nvPr/>
          </p:nvSpPr>
          <p:spPr bwMode="auto">
            <a:xfrm>
              <a:off x="306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9" name="Rectangle 51"/>
            <p:cNvSpPr>
              <a:spLocks noChangeArrowheads="1"/>
            </p:cNvSpPr>
            <p:nvPr/>
          </p:nvSpPr>
          <p:spPr bwMode="auto">
            <a:xfrm>
              <a:off x="2439"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grpSp>
        <p:nvGrpSpPr>
          <p:cNvPr id="14" name="Group 52"/>
          <p:cNvGrpSpPr>
            <a:grpSpLocks/>
          </p:cNvGrpSpPr>
          <p:nvPr/>
        </p:nvGrpSpPr>
        <p:grpSpPr bwMode="auto">
          <a:xfrm>
            <a:off x="2500313" y="2333625"/>
            <a:ext cx="6302375" cy="942975"/>
            <a:chOff x="1575" y="1296"/>
            <a:chExt cx="3970" cy="594"/>
          </a:xfrm>
        </p:grpSpPr>
        <p:sp>
          <p:nvSpPr>
            <p:cNvPr id="2556981" name="Rectangle 53"/>
            <p:cNvSpPr>
              <a:spLocks noChangeArrowheads="1"/>
            </p:cNvSpPr>
            <p:nvPr/>
          </p:nvSpPr>
          <p:spPr bwMode="auto">
            <a:xfrm>
              <a:off x="1640" y="1496"/>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15" name="Group 54"/>
            <p:cNvGrpSpPr>
              <a:grpSpLocks/>
            </p:cNvGrpSpPr>
            <p:nvPr/>
          </p:nvGrpSpPr>
          <p:grpSpPr bwMode="auto">
            <a:xfrm>
              <a:off x="1636" y="1488"/>
              <a:ext cx="664" cy="210"/>
              <a:chOff x="1636" y="1488"/>
              <a:chExt cx="664" cy="210"/>
            </a:xfrm>
          </p:grpSpPr>
          <p:sp>
            <p:nvSpPr>
              <p:cNvPr id="2556983" name="Rectangle 55"/>
              <p:cNvSpPr>
                <a:spLocks noChangeArrowheads="1"/>
              </p:cNvSpPr>
              <p:nvPr/>
            </p:nvSpPr>
            <p:spPr bwMode="auto">
              <a:xfrm>
                <a:off x="1636" y="1492"/>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4" name="Rectangle 56"/>
              <p:cNvSpPr>
                <a:spLocks noChangeArrowheads="1"/>
              </p:cNvSpPr>
              <p:nvPr/>
            </p:nvSpPr>
            <p:spPr bwMode="auto">
              <a:xfrm>
                <a:off x="1833" y="1488"/>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16" name="Group 57"/>
            <p:cNvGrpSpPr>
              <a:grpSpLocks/>
            </p:cNvGrpSpPr>
            <p:nvPr/>
          </p:nvGrpSpPr>
          <p:grpSpPr bwMode="auto">
            <a:xfrm>
              <a:off x="2308" y="1488"/>
              <a:ext cx="616" cy="210"/>
              <a:chOff x="2308" y="1488"/>
              <a:chExt cx="616" cy="210"/>
            </a:xfrm>
          </p:grpSpPr>
          <p:sp>
            <p:nvSpPr>
              <p:cNvPr id="2556986" name="Rectangle 58"/>
              <p:cNvSpPr>
                <a:spLocks noChangeArrowheads="1"/>
              </p:cNvSpPr>
              <p:nvPr/>
            </p:nvSpPr>
            <p:spPr bwMode="auto">
              <a:xfrm>
                <a:off x="2308"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7" name="Rectangle 59"/>
              <p:cNvSpPr>
                <a:spLocks noChangeArrowheads="1"/>
              </p:cNvSpPr>
              <p:nvPr/>
            </p:nvSpPr>
            <p:spPr bwMode="auto">
              <a:xfrm>
                <a:off x="2487" y="1488"/>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7" name="Group 60"/>
            <p:cNvGrpSpPr>
              <a:grpSpLocks/>
            </p:cNvGrpSpPr>
            <p:nvPr/>
          </p:nvGrpSpPr>
          <p:grpSpPr bwMode="auto">
            <a:xfrm>
              <a:off x="2932" y="1488"/>
              <a:ext cx="616" cy="210"/>
              <a:chOff x="2932" y="1488"/>
              <a:chExt cx="616" cy="210"/>
            </a:xfrm>
          </p:grpSpPr>
          <p:sp>
            <p:nvSpPr>
              <p:cNvPr id="2556989" name="Rectangle 61"/>
              <p:cNvSpPr>
                <a:spLocks noChangeArrowheads="1"/>
              </p:cNvSpPr>
              <p:nvPr/>
            </p:nvSpPr>
            <p:spPr bwMode="auto">
              <a:xfrm>
                <a:off x="2932"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0" name="Rectangle 62"/>
              <p:cNvSpPr>
                <a:spLocks noChangeArrowheads="1"/>
              </p:cNvSpPr>
              <p:nvPr/>
            </p:nvSpPr>
            <p:spPr bwMode="auto">
              <a:xfrm>
                <a:off x="3111" y="1488"/>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sp>
          <p:nvSpPr>
            <p:cNvPr id="2556991" name="Rectangle 63"/>
            <p:cNvSpPr>
              <a:spLocks noChangeArrowheads="1"/>
            </p:cNvSpPr>
            <p:nvPr/>
          </p:nvSpPr>
          <p:spPr bwMode="auto">
            <a:xfrm>
              <a:off x="3556" y="1492"/>
              <a:ext cx="19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2" name="Rectangle 64"/>
            <p:cNvSpPr>
              <a:spLocks noChangeArrowheads="1"/>
            </p:cNvSpPr>
            <p:nvPr/>
          </p:nvSpPr>
          <p:spPr bwMode="auto">
            <a:xfrm>
              <a:off x="4137" y="1477"/>
              <a:ext cx="1145" cy="21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hlink"/>
                  </a:solidFill>
                  <a:latin typeface="Times" pitchFamily="-65" charset="0"/>
                </a:rPr>
                <a:t>address/immediate</a:t>
              </a:r>
              <a:endParaRPr lang="en-US" sz="1600" b="1">
                <a:solidFill>
                  <a:schemeClr val="tx1"/>
                </a:solidFill>
                <a:latin typeface="Times" pitchFamily="-65" charset="0"/>
              </a:endParaRPr>
            </a:p>
          </p:txBody>
        </p:sp>
        <p:sp>
          <p:nvSpPr>
            <p:cNvPr id="2556993" name="Rectangle 65"/>
            <p:cNvSpPr>
              <a:spLocks noChangeArrowheads="1"/>
            </p:cNvSpPr>
            <p:nvPr/>
          </p:nvSpPr>
          <p:spPr bwMode="auto">
            <a:xfrm>
              <a:off x="5367" y="1296"/>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94" name="Rectangle 66"/>
            <p:cNvSpPr>
              <a:spLocks noChangeArrowheads="1"/>
            </p:cNvSpPr>
            <p:nvPr/>
          </p:nvSpPr>
          <p:spPr bwMode="auto">
            <a:xfrm>
              <a:off x="3351"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95" name="Rectangle 67"/>
            <p:cNvSpPr>
              <a:spLocks noChangeArrowheads="1"/>
            </p:cNvSpPr>
            <p:nvPr/>
          </p:nvSpPr>
          <p:spPr bwMode="auto">
            <a:xfrm>
              <a:off x="2727"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96" name="Rectangle 68"/>
            <p:cNvSpPr>
              <a:spLocks noChangeArrowheads="1"/>
            </p:cNvSpPr>
            <p:nvPr/>
          </p:nvSpPr>
          <p:spPr bwMode="auto">
            <a:xfrm>
              <a:off x="2103"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97" name="Rectangle 69"/>
            <p:cNvSpPr>
              <a:spLocks noChangeArrowheads="1"/>
            </p:cNvSpPr>
            <p:nvPr/>
          </p:nvSpPr>
          <p:spPr bwMode="auto">
            <a:xfrm>
              <a:off x="1575"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98" name="Rectangle 70"/>
            <p:cNvSpPr>
              <a:spLocks noChangeArrowheads="1"/>
            </p:cNvSpPr>
            <p:nvPr/>
          </p:nvSpPr>
          <p:spPr bwMode="auto">
            <a:xfrm>
              <a:off x="1815"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99" name="Rectangle 71"/>
            <p:cNvSpPr>
              <a:spLocks noChangeArrowheads="1"/>
            </p:cNvSpPr>
            <p:nvPr/>
          </p:nvSpPr>
          <p:spPr bwMode="auto">
            <a:xfrm>
              <a:off x="4263" y="1680"/>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 bits</a:t>
              </a:r>
            </a:p>
          </p:txBody>
        </p:sp>
        <p:sp>
          <p:nvSpPr>
            <p:cNvPr id="2557000" name="Rectangle 72"/>
            <p:cNvSpPr>
              <a:spLocks noChangeArrowheads="1"/>
            </p:cNvSpPr>
            <p:nvPr/>
          </p:nvSpPr>
          <p:spPr bwMode="auto">
            <a:xfrm>
              <a:off x="3063"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7001" name="Rectangle 73"/>
            <p:cNvSpPr>
              <a:spLocks noChangeArrowheads="1"/>
            </p:cNvSpPr>
            <p:nvPr/>
          </p:nvSpPr>
          <p:spPr bwMode="auto">
            <a:xfrm>
              <a:off x="2439"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sp>
        <p:nvSpPr>
          <p:cNvPr id="74" name="Title 73"/>
          <p:cNvSpPr>
            <a:spLocks noGrp="1"/>
          </p:cNvSpPr>
          <p:nvPr>
            <p:ph type="title"/>
          </p:nvPr>
        </p:nvSpPr>
        <p:spPr/>
        <p:txBody>
          <a:bodyPr/>
          <a:lstStyle/>
          <a:p>
            <a:r>
              <a:rPr lang="en-US" dirty="0" smtClean="0"/>
              <a:t>Review: The MIPS Instruction Formats</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58979" name="Rectangle 3"/>
          <p:cNvSpPr>
            <a:spLocks noGrp="1" noChangeArrowheads="1"/>
          </p:cNvSpPr>
          <p:nvPr>
            <p:ph type="body" idx="1"/>
          </p:nvPr>
        </p:nvSpPr>
        <p:spPr>
          <a:xfrm>
            <a:off x="-152400" y="1143001"/>
            <a:ext cx="8191500" cy="5105399"/>
          </a:xfrm>
          <a:noFill/>
          <a:ln/>
        </p:spPr>
        <p:txBody>
          <a:bodyPr>
            <a:normAutofit fontScale="92500" lnSpcReduction="10000"/>
          </a:bodyPr>
          <a:lstStyle/>
          <a:p>
            <a:r>
              <a:rPr lang="en-US" sz="2800" dirty="0"/>
              <a:t>ADDU and SUBU</a:t>
            </a:r>
          </a:p>
          <a:p>
            <a:pPr lvl="1"/>
            <a:r>
              <a:rPr lang="en-US" sz="2400" dirty="0" err="1">
                <a:latin typeface="Courier New" pitchFamily="-65" charset="0"/>
              </a:rPr>
              <a:t>addu</a:t>
            </a:r>
            <a:r>
              <a:rPr lang="en-US" sz="2400" dirty="0">
                <a:latin typeface="Courier New" pitchFamily="-65" charset="0"/>
              </a:rPr>
              <a:t> </a:t>
            </a:r>
            <a:r>
              <a:rPr lang="en-US" sz="2400" dirty="0" err="1">
                <a:latin typeface="Courier New" pitchFamily="-65" charset="0"/>
              </a:rPr>
              <a:t>rd,rs,rt</a:t>
            </a:r>
            <a:endParaRPr lang="en-US" sz="2400" dirty="0">
              <a:latin typeface="Courier New" pitchFamily="-65" charset="0"/>
            </a:endParaRPr>
          </a:p>
          <a:p>
            <a:pPr lvl="1"/>
            <a:r>
              <a:rPr lang="en-US" sz="2400" dirty="0" err="1">
                <a:latin typeface="Courier New" pitchFamily="-65" charset="0"/>
              </a:rPr>
              <a:t>subu</a:t>
            </a:r>
            <a:r>
              <a:rPr lang="en-US" sz="2400" dirty="0">
                <a:latin typeface="Courier New" pitchFamily="-65" charset="0"/>
              </a:rPr>
              <a:t> </a:t>
            </a:r>
            <a:r>
              <a:rPr lang="en-US" sz="2400" dirty="0" err="1">
                <a:latin typeface="Courier New" pitchFamily="-65" charset="0"/>
              </a:rPr>
              <a:t>rd,rs,rt</a:t>
            </a:r>
            <a:endParaRPr lang="en-US" sz="2400" dirty="0"/>
          </a:p>
          <a:p>
            <a:r>
              <a:rPr lang="en-US" sz="2800" dirty="0"/>
              <a:t>OR Immediate:</a:t>
            </a:r>
          </a:p>
          <a:p>
            <a:pPr lvl="1"/>
            <a:r>
              <a:rPr lang="en-US" sz="2400" dirty="0" err="1">
                <a:latin typeface="Courier New" pitchFamily="-65" charset="0"/>
              </a:rPr>
              <a:t>ori</a:t>
            </a:r>
            <a:r>
              <a:rPr lang="en-US" sz="2400" dirty="0">
                <a:latin typeface="Courier New" pitchFamily="-65" charset="0"/>
              </a:rPr>
              <a:t> rt,rs,imm16</a:t>
            </a:r>
            <a:endParaRPr lang="en-US" sz="2400" dirty="0"/>
          </a:p>
          <a:p>
            <a:r>
              <a:rPr lang="en-US" sz="2800" dirty="0"/>
              <a:t>LOAD and </a:t>
            </a:r>
            <a:br>
              <a:rPr lang="en-US" sz="2800" dirty="0"/>
            </a:br>
            <a:r>
              <a:rPr lang="en-US" sz="2800" dirty="0"/>
              <a:t>STORE Word</a:t>
            </a:r>
          </a:p>
          <a:p>
            <a:pPr lvl="1"/>
            <a:r>
              <a:rPr lang="en-US" sz="2400" dirty="0" err="1">
                <a:latin typeface="Courier New" pitchFamily="-65" charset="0"/>
              </a:rPr>
              <a:t>lw</a:t>
            </a:r>
            <a:r>
              <a:rPr lang="en-US" sz="2400" dirty="0">
                <a:latin typeface="Courier New" pitchFamily="-65" charset="0"/>
              </a:rPr>
              <a:t> rt,rs,imm16</a:t>
            </a:r>
          </a:p>
          <a:p>
            <a:pPr lvl="1"/>
            <a:r>
              <a:rPr lang="en-US" sz="2400" dirty="0" err="1">
                <a:latin typeface="Courier New" pitchFamily="-65" charset="0"/>
              </a:rPr>
              <a:t>sw</a:t>
            </a:r>
            <a:r>
              <a:rPr lang="en-US" sz="2400" dirty="0">
                <a:latin typeface="Courier New" pitchFamily="-65" charset="0"/>
              </a:rPr>
              <a:t> rt,rs,imm16</a:t>
            </a:r>
            <a:endParaRPr lang="en-US" sz="2400" dirty="0"/>
          </a:p>
          <a:p>
            <a:r>
              <a:rPr lang="en-US" sz="2800" dirty="0"/>
              <a:t>BRANCH:</a:t>
            </a:r>
          </a:p>
          <a:p>
            <a:pPr lvl="1"/>
            <a:r>
              <a:rPr lang="en-US" sz="2400" dirty="0" err="1">
                <a:latin typeface="Courier New" pitchFamily="-65" charset="0"/>
              </a:rPr>
              <a:t>beq</a:t>
            </a:r>
            <a:r>
              <a:rPr lang="en-US" sz="2400" dirty="0">
                <a:latin typeface="Courier New" pitchFamily="-65" charset="0"/>
              </a:rPr>
              <a:t> rs,rt,imm16</a:t>
            </a:r>
            <a:endParaRPr lang="en-US" dirty="0"/>
          </a:p>
        </p:txBody>
      </p:sp>
      <p:grpSp>
        <p:nvGrpSpPr>
          <p:cNvPr id="2" name="Group 4"/>
          <p:cNvGrpSpPr>
            <a:grpSpLocks/>
          </p:cNvGrpSpPr>
          <p:nvPr/>
        </p:nvGrpSpPr>
        <p:grpSpPr bwMode="auto">
          <a:xfrm>
            <a:off x="3200400" y="1295400"/>
            <a:ext cx="5949950" cy="942975"/>
            <a:chOff x="1918" y="672"/>
            <a:chExt cx="3748" cy="594"/>
          </a:xfrm>
        </p:grpSpPr>
        <p:grpSp>
          <p:nvGrpSpPr>
            <p:cNvPr id="3" name="Group 5"/>
            <p:cNvGrpSpPr>
              <a:grpSpLocks/>
            </p:cNvGrpSpPr>
            <p:nvPr/>
          </p:nvGrpSpPr>
          <p:grpSpPr bwMode="auto">
            <a:xfrm>
              <a:off x="1918" y="672"/>
              <a:ext cx="3748" cy="402"/>
              <a:chOff x="1918" y="672"/>
              <a:chExt cx="3748" cy="402"/>
            </a:xfrm>
          </p:grpSpPr>
          <p:grpSp>
            <p:nvGrpSpPr>
              <p:cNvPr id="4" name="Group 6"/>
              <p:cNvGrpSpPr>
                <a:grpSpLocks/>
              </p:cNvGrpSpPr>
              <p:nvPr/>
            </p:nvGrpSpPr>
            <p:grpSpPr bwMode="auto">
              <a:xfrm>
                <a:off x="1979" y="864"/>
                <a:ext cx="3607" cy="210"/>
                <a:chOff x="1979" y="864"/>
                <a:chExt cx="3607" cy="210"/>
              </a:xfrm>
            </p:grpSpPr>
            <p:sp>
              <p:nvSpPr>
                <p:cNvPr id="2558983" name="Rectangle 7"/>
                <p:cNvSpPr>
                  <a:spLocks noChangeArrowheads="1"/>
                </p:cNvSpPr>
                <p:nvPr/>
              </p:nvSpPr>
              <p:spPr bwMode="auto">
                <a:xfrm>
                  <a:off x="1983" y="872"/>
                  <a:ext cx="3599"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5" name="Group 8"/>
                <p:cNvGrpSpPr>
                  <a:grpSpLocks/>
                </p:cNvGrpSpPr>
                <p:nvPr/>
              </p:nvGrpSpPr>
              <p:grpSpPr bwMode="auto">
                <a:xfrm>
                  <a:off x="1979" y="864"/>
                  <a:ext cx="3607" cy="210"/>
                  <a:chOff x="1979" y="864"/>
                  <a:chExt cx="3607" cy="210"/>
                </a:xfrm>
              </p:grpSpPr>
              <p:grpSp>
                <p:nvGrpSpPr>
                  <p:cNvPr id="6" name="Group 9"/>
                  <p:cNvGrpSpPr>
                    <a:grpSpLocks/>
                  </p:cNvGrpSpPr>
                  <p:nvPr/>
                </p:nvGrpSpPr>
                <p:grpSpPr bwMode="auto">
                  <a:xfrm>
                    <a:off x="1979" y="864"/>
                    <a:ext cx="624" cy="210"/>
                    <a:chOff x="1979" y="864"/>
                    <a:chExt cx="624" cy="210"/>
                  </a:xfrm>
                </p:grpSpPr>
                <p:sp>
                  <p:nvSpPr>
                    <p:cNvPr id="2558986" name="Rectangle 10"/>
                    <p:cNvSpPr>
                      <a:spLocks noChangeArrowheads="1"/>
                    </p:cNvSpPr>
                    <p:nvPr/>
                  </p:nvSpPr>
                  <p:spPr bwMode="auto">
                    <a:xfrm>
                      <a:off x="1979" y="868"/>
                      <a:ext cx="62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8987" name="Rectangle 11"/>
                    <p:cNvSpPr>
                      <a:spLocks noChangeArrowheads="1"/>
                    </p:cNvSpPr>
                    <p:nvPr/>
                  </p:nvSpPr>
                  <p:spPr bwMode="auto">
                    <a:xfrm>
                      <a:off x="2161" y="864"/>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op</a:t>
                      </a:r>
                    </a:p>
                  </p:txBody>
                </p:sp>
              </p:grpSp>
              <p:grpSp>
                <p:nvGrpSpPr>
                  <p:cNvPr id="7" name="Group 12"/>
                  <p:cNvGrpSpPr>
                    <a:grpSpLocks/>
                  </p:cNvGrpSpPr>
                  <p:nvPr/>
                </p:nvGrpSpPr>
                <p:grpSpPr bwMode="auto">
                  <a:xfrm>
                    <a:off x="2611" y="864"/>
                    <a:ext cx="580" cy="210"/>
                    <a:chOff x="2611" y="864"/>
                    <a:chExt cx="580" cy="210"/>
                  </a:xfrm>
                </p:grpSpPr>
                <p:sp>
                  <p:nvSpPr>
                    <p:cNvPr id="2558989" name="Rectangle 13"/>
                    <p:cNvSpPr>
                      <a:spLocks noChangeArrowheads="1"/>
                    </p:cNvSpPr>
                    <p:nvPr/>
                  </p:nvSpPr>
                  <p:spPr bwMode="auto">
                    <a:xfrm>
                      <a:off x="2611" y="868"/>
                      <a:ext cx="58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8990" name="Rectangle 14"/>
                    <p:cNvSpPr>
                      <a:spLocks noChangeArrowheads="1"/>
                    </p:cNvSpPr>
                    <p:nvPr/>
                  </p:nvSpPr>
                  <p:spPr bwMode="auto">
                    <a:xfrm>
                      <a:off x="2776" y="864"/>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rs</a:t>
                      </a:r>
                    </a:p>
                  </p:txBody>
                </p:sp>
              </p:grpSp>
              <p:grpSp>
                <p:nvGrpSpPr>
                  <p:cNvPr id="8" name="Group 15"/>
                  <p:cNvGrpSpPr>
                    <a:grpSpLocks/>
                  </p:cNvGrpSpPr>
                  <p:nvPr/>
                </p:nvGrpSpPr>
                <p:grpSpPr bwMode="auto">
                  <a:xfrm>
                    <a:off x="3199" y="864"/>
                    <a:ext cx="579" cy="210"/>
                    <a:chOff x="3199" y="864"/>
                    <a:chExt cx="579" cy="210"/>
                  </a:xfrm>
                </p:grpSpPr>
                <p:sp>
                  <p:nvSpPr>
                    <p:cNvPr id="2558992" name="Rectangle 16"/>
                    <p:cNvSpPr>
                      <a:spLocks noChangeArrowheads="1"/>
                    </p:cNvSpPr>
                    <p:nvPr/>
                  </p:nvSpPr>
                  <p:spPr bwMode="auto">
                    <a:xfrm>
                      <a:off x="3199" y="868"/>
                      <a:ext cx="5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8993" name="Rectangle 17"/>
                    <p:cNvSpPr>
                      <a:spLocks noChangeArrowheads="1"/>
                    </p:cNvSpPr>
                    <p:nvPr/>
                  </p:nvSpPr>
                  <p:spPr bwMode="auto">
                    <a:xfrm>
                      <a:off x="3363" y="864"/>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rt</a:t>
                      </a:r>
                    </a:p>
                  </p:txBody>
                </p:sp>
              </p:grpSp>
              <p:grpSp>
                <p:nvGrpSpPr>
                  <p:cNvPr id="9" name="Group 18"/>
                  <p:cNvGrpSpPr>
                    <a:grpSpLocks/>
                  </p:cNvGrpSpPr>
                  <p:nvPr/>
                </p:nvGrpSpPr>
                <p:grpSpPr bwMode="auto">
                  <a:xfrm>
                    <a:off x="3786" y="864"/>
                    <a:ext cx="579" cy="210"/>
                    <a:chOff x="3786" y="864"/>
                    <a:chExt cx="579" cy="210"/>
                  </a:xfrm>
                </p:grpSpPr>
                <p:sp>
                  <p:nvSpPr>
                    <p:cNvPr id="2558995" name="Rectangle 19"/>
                    <p:cNvSpPr>
                      <a:spLocks noChangeArrowheads="1"/>
                    </p:cNvSpPr>
                    <p:nvPr/>
                  </p:nvSpPr>
                  <p:spPr bwMode="auto">
                    <a:xfrm>
                      <a:off x="3786" y="868"/>
                      <a:ext cx="5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8996" name="Rectangle 20"/>
                    <p:cNvSpPr>
                      <a:spLocks noChangeArrowheads="1"/>
                    </p:cNvSpPr>
                    <p:nvPr/>
                  </p:nvSpPr>
                  <p:spPr bwMode="auto">
                    <a:xfrm>
                      <a:off x="3951" y="86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rd</a:t>
                      </a:r>
                    </a:p>
                  </p:txBody>
                </p:sp>
              </p:grpSp>
              <p:grpSp>
                <p:nvGrpSpPr>
                  <p:cNvPr id="10" name="Group 21"/>
                  <p:cNvGrpSpPr>
                    <a:grpSpLocks/>
                  </p:cNvGrpSpPr>
                  <p:nvPr/>
                </p:nvGrpSpPr>
                <p:grpSpPr bwMode="auto">
                  <a:xfrm>
                    <a:off x="4373" y="864"/>
                    <a:ext cx="580" cy="210"/>
                    <a:chOff x="4373" y="864"/>
                    <a:chExt cx="580" cy="210"/>
                  </a:xfrm>
                </p:grpSpPr>
                <p:sp>
                  <p:nvSpPr>
                    <p:cNvPr id="2558998" name="Rectangle 22"/>
                    <p:cNvSpPr>
                      <a:spLocks noChangeArrowheads="1"/>
                    </p:cNvSpPr>
                    <p:nvPr/>
                  </p:nvSpPr>
                  <p:spPr bwMode="auto">
                    <a:xfrm>
                      <a:off x="4373" y="868"/>
                      <a:ext cx="58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8999" name="Rectangle 23"/>
                    <p:cNvSpPr>
                      <a:spLocks noChangeArrowheads="1"/>
                    </p:cNvSpPr>
                    <p:nvPr/>
                  </p:nvSpPr>
                  <p:spPr bwMode="auto">
                    <a:xfrm>
                      <a:off x="4448" y="864"/>
                      <a:ext cx="44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shamt</a:t>
                      </a:r>
                    </a:p>
                  </p:txBody>
                </p:sp>
              </p:grpSp>
              <p:grpSp>
                <p:nvGrpSpPr>
                  <p:cNvPr id="11" name="Group 24"/>
                  <p:cNvGrpSpPr>
                    <a:grpSpLocks/>
                  </p:cNvGrpSpPr>
                  <p:nvPr/>
                </p:nvGrpSpPr>
                <p:grpSpPr bwMode="auto">
                  <a:xfrm>
                    <a:off x="4961" y="864"/>
                    <a:ext cx="625" cy="210"/>
                    <a:chOff x="4961" y="864"/>
                    <a:chExt cx="625" cy="210"/>
                  </a:xfrm>
                </p:grpSpPr>
                <p:sp>
                  <p:nvSpPr>
                    <p:cNvPr id="2559001" name="Rectangle 25"/>
                    <p:cNvSpPr>
                      <a:spLocks noChangeArrowheads="1"/>
                    </p:cNvSpPr>
                    <p:nvPr/>
                  </p:nvSpPr>
                  <p:spPr bwMode="auto">
                    <a:xfrm>
                      <a:off x="4961" y="868"/>
                      <a:ext cx="625"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02" name="Rectangle 26"/>
                    <p:cNvSpPr>
                      <a:spLocks noChangeArrowheads="1"/>
                    </p:cNvSpPr>
                    <p:nvPr/>
                  </p:nvSpPr>
                  <p:spPr bwMode="auto">
                    <a:xfrm>
                      <a:off x="5143" y="864"/>
                      <a:ext cx="39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funct</a:t>
                      </a:r>
                    </a:p>
                  </p:txBody>
                </p:sp>
              </p:grpSp>
            </p:grpSp>
          </p:grpSp>
          <p:sp>
            <p:nvSpPr>
              <p:cNvPr id="2559003" name="Rectangle 27"/>
              <p:cNvSpPr>
                <a:spLocks noChangeArrowheads="1"/>
              </p:cNvSpPr>
              <p:nvPr/>
            </p:nvSpPr>
            <p:spPr bwMode="auto">
              <a:xfrm>
                <a:off x="5488" y="672"/>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9004" name="Rectangle 28"/>
              <p:cNvSpPr>
                <a:spLocks noChangeArrowheads="1"/>
              </p:cNvSpPr>
              <p:nvPr/>
            </p:nvSpPr>
            <p:spPr bwMode="auto">
              <a:xfrm>
                <a:off x="4810" y="672"/>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a:t>
                </a:r>
              </a:p>
            </p:txBody>
          </p:sp>
          <p:sp>
            <p:nvSpPr>
              <p:cNvPr id="2559005" name="Rectangle 29"/>
              <p:cNvSpPr>
                <a:spLocks noChangeArrowheads="1"/>
              </p:cNvSpPr>
              <p:nvPr/>
            </p:nvSpPr>
            <p:spPr bwMode="auto">
              <a:xfrm>
                <a:off x="4177" y="67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11</a:t>
                </a:r>
              </a:p>
            </p:txBody>
          </p:sp>
          <p:sp>
            <p:nvSpPr>
              <p:cNvPr id="2559006" name="Rectangle 30"/>
              <p:cNvSpPr>
                <a:spLocks noChangeArrowheads="1"/>
              </p:cNvSpPr>
              <p:nvPr/>
            </p:nvSpPr>
            <p:spPr bwMode="auto">
              <a:xfrm>
                <a:off x="3590" y="67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9007" name="Rectangle 31"/>
              <p:cNvSpPr>
                <a:spLocks noChangeArrowheads="1"/>
              </p:cNvSpPr>
              <p:nvPr/>
            </p:nvSpPr>
            <p:spPr bwMode="auto">
              <a:xfrm>
                <a:off x="3002" y="67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9008" name="Rectangle 32"/>
              <p:cNvSpPr>
                <a:spLocks noChangeArrowheads="1"/>
              </p:cNvSpPr>
              <p:nvPr/>
            </p:nvSpPr>
            <p:spPr bwMode="auto">
              <a:xfrm>
                <a:off x="2414" y="67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9009" name="Rectangle 33"/>
              <p:cNvSpPr>
                <a:spLocks noChangeArrowheads="1"/>
              </p:cNvSpPr>
              <p:nvPr/>
            </p:nvSpPr>
            <p:spPr bwMode="auto">
              <a:xfrm>
                <a:off x="1918" y="67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grpSp>
        <p:sp>
          <p:nvSpPr>
            <p:cNvPr id="2559010" name="Rectangle 34"/>
            <p:cNvSpPr>
              <a:spLocks noChangeArrowheads="1"/>
            </p:cNvSpPr>
            <p:nvPr/>
          </p:nvSpPr>
          <p:spPr bwMode="auto">
            <a:xfrm>
              <a:off x="2143" y="105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9011" name="Rectangle 35"/>
            <p:cNvSpPr>
              <a:spLocks noChangeArrowheads="1"/>
            </p:cNvSpPr>
            <p:nvPr/>
          </p:nvSpPr>
          <p:spPr bwMode="auto">
            <a:xfrm>
              <a:off x="5126" y="105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9012" name="Rectangle 36"/>
            <p:cNvSpPr>
              <a:spLocks noChangeArrowheads="1"/>
            </p:cNvSpPr>
            <p:nvPr/>
          </p:nvSpPr>
          <p:spPr bwMode="auto">
            <a:xfrm>
              <a:off x="4493" y="105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9013" name="Rectangle 37"/>
            <p:cNvSpPr>
              <a:spLocks noChangeArrowheads="1"/>
            </p:cNvSpPr>
            <p:nvPr/>
          </p:nvSpPr>
          <p:spPr bwMode="auto">
            <a:xfrm>
              <a:off x="3906" y="105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9014" name="Rectangle 38"/>
            <p:cNvSpPr>
              <a:spLocks noChangeArrowheads="1"/>
            </p:cNvSpPr>
            <p:nvPr/>
          </p:nvSpPr>
          <p:spPr bwMode="auto">
            <a:xfrm>
              <a:off x="3318" y="105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9015" name="Rectangle 39"/>
            <p:cNvSpPr>
              <a:spLocks noChangeArrowheads="1"/>
            </p:cNvSpPr>
            <p:nvPr/>
          </p:nvSpPr>
          <p:spPr bwMode="auto">
            <a:xfrm>
              <a:off x="2731" y="105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grpSp>
        <p:nvGrpSpPr>
          <p:cNvPr id="12" name="Group 40"/>
          <p:cNvGrpSpPr>
            <a:grpSpLocks/>
          </p:cNvGrpSpPr>
          <p:nvPr/>
        </p:nvGrpSpPr>
        <p:grpSpPr bwMode="auto">
          <a:xfrm>
            <a:off x="3200400" y="2438400"/>
            <a:ext cx="5949950" cy="942975"/>
            <a:chOff x="1918" y="1392"/>
            <a:chExt cx="3748" cy="594"/>
          </a:xfrm>
        </p:grpSpPr>
        <p:sp>
          <p:nvSpPr>
            <p:cNvPr id="2559017" name="Rectangle 41"/>
            <p:cNvSpPr>
              <a:spLocks noChangeArrowheads="1"/>
            </p:cNvSpPr>
            <p:nvPr/>
          </p:nvSpPr>
          <p:spPr bwMode="auto">
            <a:xfrm>
              <a:off x="1983" y="1592"/>
              <a:ext cx="3599"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13" name="Group 42"/>
            <p:cNvGrpSpPr>
              <a:grpSpLocks/>
            </p:cNvGrpSpPr>
            <p:nvPr/>
          </p:nvGrpSpPr>
          <p:grpSpPr bwMode="auto">
            <a:xfrm>
              <a:off x="1979" y="1584"/>
              <a:ext cx="624" cy="210"/>
              <a:chOff x="1979" y="1584"/>
              <a:chExt cx="624" cy="210"/>
            </a:xfrm>
          </p:grpSpPr>
          <p:sp>
            <p:nvSpPr>
              <p:cNvPr id="2559019" name="Rectangle 43"/>
              <p:cNvSpPr>
                <a:spLocks noChangeArrowheads="1"/>
              </p:cNvSpPr>
              <p:nvPr/>
            </p:nvSpPr>
            <p:spPr bwMode="auto">
              <a:xfrm>
                <a:off x="1979" y="1588"/>
                <a:ext cx="62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20" name="Rectangle 44"/>
              <p:cNvSpPr>
                <a:spLocks noChangeArrowheads="1"/>
              </p:cNvSpPr>
              <p:nvPr/>
            </p:nvSpPr>
            <p:spPr bwMode="auto">
              <a:xfrm>
                <a:off x="2161" y="1584"/>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op</a:t>
                </a:r>
              </a:p>
            </p:txBody>
          </p:sp>
        </p:grpSp>
        <p:grpSp>
          <p:nvGrpSpPr>
            <p:cNvPr id="14" name="Group 45"/>
            <p:cNvGrpSpPr>
              <a:grpSpLocks/>
            </p:cNvGrpSpPr>
            <p:nvPr/>
          </p:nvGrpSpPr>
          <p:grpSpPr bwMode="auto">
            <a:xfrm>
              <a:off x="2611" y="1584"/>
              <a:ext cx="580" cy="210"/>
              <a:chOff x="2611" y="1584"/>
              <a:chExt cx="580" cy="210"/>
            </a:xfrm>
          </p:grpSpPr>
          <p:sp>
            <p:nvSpPr>
              <p:cNvPr id="2559022" name="Rectangle 46"/>
              <p:cNvSpPr>
                <a:spLocks noChangeArrowheads="1"/>
              </p:cNvSpPr>
              <p:nvPr/>
            </p:nvSpPr>
            <p:spPr bwMode="auto">
              <a:xfrm>
                <a:off x="2611" y="1588"/>
                <a:ext cx="58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23" name="Rectangle 47"/>
              <p:cNvSpPr>
                <a:spLocks noChangeArrowheads="1"/>
              </p:cNvSpPr>
              <p:nvPr/>
            </p:nvSpPr>
            <p:spPr bwMode="auto">
              <a:xfrm>
                <a:off x="2776" y="1584"/>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rs</a:t>
                </a:r>
              </a:p>
            </p:txBody>
          </p:sp>
        </p:grpSp>
        <p:grpSp>
          <p:nvGrpSpPr>
            <p:cNvPr id="15" name="Group 48"/>
            <p:cNvGrpSpPr>
              <a:grpSpLocks/>
            </p:cNvGrpSpPr>
            <p:nvPr/>
          </p:nvGrpSpPr>
          <p:grpSpPr bwMode="auto">
            <a:xfrm>
              <a:off x="3199" y="1584"/>
              <a:ext cx="579" cy="210"/>
              <a:chOff x="3199" y="1584"/>
              <a:chExt cx="579" cy="210"/>
            </a:xfrm>
          </p:grpSpPr>
          <p:sp>
            <p:nvSpPr>
              <p:cNvPr id="2559025" name="Rectangle 49"/>
              <p:cNvSpPr>
                <a:spLocks noChangeArrowheads="1"/>
              </p:cNvSpPr>
              <p:nvPr/>
            </p:nvSpPr>
            <p:spPr bwMode="auto">
              <a:xfrm>
                <a:off x="3199" y="1588"/>
                <a:ext cx="5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26" name="Rectangle 50"/>
              <p:cNvSpPr>
                <a:spLocks noChangeArrowheads="1"/>
              </p:cNvSpPr>
              <p:nvPr/>
            </p:nvSpPr>
            <p:spPr bwMode="auto">
              <a:xfrm>
                <a:off x="3363" y="1584"/>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rt</a:t>
                </a:r>
              </a:p>
            </p:txBody>
          </p:sp>
        </p:grpSp>
        <p:sp>
          <p:nvSpPr>
            <p:cNvPr id="2559027" name="Rectangle 51"/>
            <p:cNvSpPr>
              <a:spLocks noChangeArrowheads="1"/>
            </p:cNvSpPr>
            <p:nvPr/>
          </p:nvSpPr>
          <p:spPr bwMode="auto">
            <a:xfrm>
              <a:off x="3786" y="1588"/>
              <a:ext cx="180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28" name="Rectangle 52"/>
            <p:cNvSpPr>
              <a:spLocks noChangeArrowheads="1"/>
            </p:cNvSpPr>
            <p:nvPr/>
          </p:nvSpPr>
          <p:spPr bwMode="auto">
            <a:xfrm>
              <a:off x="4289" y="1584"/>
              <a:ext cx="690"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immediate</a:t>
              </a:r>
            </a:p>
          </p:txBody>
        </p:sp>
        <p:sp>
          <p:nvSpPr>
            <p:cNvPr id="2559029" name="Rectangle 53"/>
            <p:cNvSpPr>
              <a:spLocks noChangeArrowheads="1"/>
            </p:cNvSpPr>
            <p:nvPr/>
          </p:nvSpPr>
          <p:spPr bwMode="auto">
            <a:xfrm>
              <a:off x="5488" y="1392"/>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9030" name="Rectangle 54"/>
            <p:cNvSpPr>
              <a:spLocks noChangeArrowheads="1"/>
            </p:cNvSpPr>
            <p:nvPr/>
          </p:nvSpPr>
          <p:spPr bwMode="auto">
            <a:xfrm>
              <a:off x="3590" y="139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9031" name="Rectangle 55"/>
            <p:cNvSpPr>
              <a:spLocks noChangeArrowheads="1"/>
            </p:cNvSpPr>
            <p:nvPr/>
          </p:nvSpPr>
          <p:spPr bwMode="auto">
            <a:xfrm>
              <a:off x="3002" y="139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9032" name="Rectangle 56"/>
            <p:cNvSpPr>
              <a:spLocks noChangeArrowheads="1"/>
            </p:cNvSpPr>
            <p:nvPr/>
          </p:nvSpPr>
          <p:spPr bwMode="auto">
            <a:xfrm>
              <a:off x="2414" y="139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9033" name="Rectangle 57"/>
            <p:cNvSpPr>
              <a:spLocks noChangeArrowheads="1"/>
            </p:cNvSpPr>
            <p:nvPr/>
          </p:nvSpPr>
          <p:spPr bwMode="auto">
            <a:xfrm>
              <a:off x="1918" y="1392"/>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9034" name="Rectangle 58"/>
            <p:cNvSpPr>
              <a:spLocks noChangeArrowheads="1"/>
            </p:cNvSpPr>
            <p:nvPr/>
          </p:nvSpPr>
          <p:spPr bwMode="auto">
            <a:xfrm>
              <a:off x="2143" y="177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9035" name="Rectangle 59"/>
            <p:cNvSpPr>
              <a:spLocks noChangeArrowheads="1"/>
            </p:cNvSpPr>
            <p:nvPr/>
          </p:nvSpPr>
          <p:spPr bwMode="auto">
            <a:xfrm>
              <a:off x="4448" y="1776"/>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 bits</a:t>
              </a:r>
            </a:p>
          </p:txBody>
        </p:sp>
        <p:sp>
          <p:nvSpPr>
            <p:cNvPr id="2559036" name="Rectangle 60"/>
            <p:cNvSpPr>
              <a:spLocks noChangeArrowheads="1"/>
            </p:cNvSpPr>
            <p:nvPr/>
          </p:nvSpPr>
          <p:spPr bwMode="auto">
            <a:xfrm>
              <a:off x="3318" y="177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9037" name="Rectangle 61"/>
            <p:cNvSpPr>
              <a:spLocks noChangeArrowheads="1"/>
            </p:cNvSpPr>
            <p:nvPr/>
          </p:nvSpPr>
          <p:spPr bwMode="auto">
            <a:xfrm>
              <a:off x="2731" y="1776"/>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grpSp>
        <p:nvGrpSpPr>
          <p:cNvPr id="16" name="Group 62"/>
          <p:cNvGrpSpPr>
            <a:grpSpLocks/>
          </p:cNvGrpSpPr>
          <p:nvPr/>
        </p:nvGrpSpPr>
        <p:grpSpPr bwMode="auto">
          <a:xfrm>
            <a:off x="3200400" y="3629025"/>
            <a:ext cx="5949950" cy="942975"/>
            <a:chOff x="1918" y="1915"/>
            <a:chExt cx="3748" cy="594"/>
          </a:xfrm>
        </p:grpSpPr>
        <p:sp>
          <p:nvSpPr>
            <p:cNvPr id="2559039" name="Rectangle 63"/>
            <p:cNvSpPr>
              <a:spLocks noChangeArrowheads="1"/>
            </p:cNvSpPr>
            <p:nvPr/>
          </p:nvSpPr>
          <p:spPr bwMode="auto">
            <a:xfrm>
              <a:off x="1983" y="2115"/>
              <a:ext cx="3599"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17" name="Group 64"/>
            <p:cNvGrpSpPr>
              <a:grpSpLocks/>
            </p:cNvGrpSpPr>
            <p:nvPr/>
          </p:nvGrpSpPr>
          <p:grpSpPr bwMode="auto">
            <a:xfrm>
              <a:off x="1979" y="2107"/>
              <a:ext cx="624" cy="210"/>
              <a:chOff x="1979" y="2107"/>
              <a:chExt cx="624" cy="210"/>
            </a:xfrm>
          </p:grpSpPr>
          <p:sp>
            <p:nvSpPr>
              <p:cNvPr id="2559041" name="Rectangle 65"/>
              <p:cNvSpPr>
                <a:spLocks noChangeArrowheads="1"/>
              </p:cNvSpPr>
              <p:nvPr/>
            </p:nvSpPr>
            <p:spPr bwMode="auto">
              <a:xfrm>
                <a:off x="1979" y="2111"/>
                <a:ext cx="62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42" name="Rectangle 66"/>
              <p:cNvSpPr>
                <a:spLocks noChangeArrowheads="1"/>
              </p:cNvSpPr>
              <p:nvPr/>
            </p:nvSpPr>
            <p:spPr bwMode="auto">
              <a:xfrm>
                <a:off x="2161" y="2107"/>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op</a:t>
                </a:r>
              </a:p>
            </p:txBody>
          </p:sp>
        </p:grpSp>
        <p:grpSp>
          <p:nvGrpSpPr>
            <p:cNvPr id="18" name="Group 67"/>
            <p:cNvGrpSpPr>
              <a:grpSpLocks/>
            </p:cNvGrpSpPr>
            <p:nvPr/>
          </p:nvGrpSpPr>
          <p:grpSpPr bwMode="auto">
            <a:xfrm>
              <a:off x="2611" y="2107"/>
              <a:ext cx="580" cy="210"/>
              <a:chOff x="2611" y="2107"/>
              <a:chExt cx="580" cy="210"/>
            </a:xfrm>
          </p:grpSpPr>
          <p:sp>
            <p:nvSpPr>
              <p:cNvPr id="2559044" name="Rectangle 68"/>
              <p:cNvSpPr>
                <a:spLocks noChangeArrowheads="1"/>
              </p:cNvSpPr>
              <p:nvPr/>
            </p:nvSpPr>
            <p:spPr bwMode="auto">
              <a:xfrm>
                <a:off x="2611" y="2111"/>
                <a:ext cx="58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45" name="Rectangle 69"/>
              <p:cNvSpPr>
                <a:spLocks noChangeArrowheads="1"/>
              </p:cNvSpPr>
              <p:nvPr/>
            </p:nvSpPr>
            <p:spPr bwMode="auto">
              <a:xfrm>
                <a:off x="2776" y="2107"/>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rs</a:t>
                </a:r>
              </a:p>
            </p:txBody>
          </p:sp>
        </p:grpSp>
        <p:grpSp>
          <p:nvGrpSpPr>
            <p:cNvPr id="19" name="Group 70"/>
            <p:cNvGrpSpPr>
              <a:grpSpLocks/>
            </p:cNvGrpSpPr>
            <p:nvPr/>
          </p:nvGrpSpPr>
          <p:grpSpPr bwMode="auto">
            <a:xfrm>
              <a:off x="3199" y="2107"/>
              <a:ext cx="579" cy="210"/>
              <a:chOff x="3199" y="2107"/>
              <a:chExt cx="579" cy="210"/>
            </a:xfrm>
          </p:grpSpPr>
          <p:sp>
            <p:nvSpPr>
              <p:cNvPr id="2559047" name="Rectangle 71"/>
              <p:cNvSpPr>
                <a:spLocks noChangeArrowheads="1"/>
              </p:cNvSpPr>
              <p:nvPr/>
            </p:nvSpPr>
            <p:spPr bwMode="auto">
              <a:xfrm>
                <a:off x="3199" y="2111"/>
                <a:ext cx="5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48" name="Rectangle 72"/>
              <p:cNvSpPr>
                <a:spLocks noChangeArrowheads="1"/>
              </p:cNvSpPr>
              <p:nvPr/>
            </p:nvSpPr>
            <p:spPr bwMode="auto">
              <a:xfrm>
                <a:off x="3363" y="2107"/>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rt</a:t>
                </a:r>
              </a:p>
            </p:txBody>
          </p:sp>
        </p:grpSp>
        <p:sp>
          <p:nvSpPr>
            <p:cNvPr id="2559049" name="Rectangle 73"/>
            <p:cNvSpPr>
              <a:spLocks noChangeArrowheads="1"/>
            </p:cNvSpPr>
            <p:nvPr/>
          </p:nvSpPr>
          <p:spPr bwMode="auto">
            <a:xfrm>
              <a:off x="3786" y="2111"/>
              <a:ext cx="180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50" name="Rectangle 74"/>
            <p:cNvSpPr>
              <a:spLocks noChangeArrowheads="1"/>
            </p:cNvSpPr>
            <p:nvPr/>
          </p:nvSpPr>
          <p:spPr bwMode="auto">
            <a:xfrm>
              <a:off x="4289" y="2107"/>
              <a:ext cx="690"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immediate</a:t>
              </a:r>
            </a:p>
          </p:txBody>
        </p:sp>
        <p:sp>
          <p:nvSpPr>
            <p:cNvPr id="2559051" name="Rectangle 75"/>
            <p:cNvSpPr>
              <a:spLocks noChangeArrowheads="1"/>
            </p:cNvSpPr>
            <p:nvPr/>
          </p:nvSpPr>
          <p:spPr bwMode="auto">
            <a:xfrm>
              <a:off x="5488" y="1915"/>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9052" name="Rectangle 76"/>
            <p:cNvSpPr>
              <a:spLocks noChangeArrowheads="1"/>
            </p:cNvSpPr>
            <p:nvPr/>
          </p:nvSpPr>
          <p:spPr bwMode="auto">
            <a:xfrm>
              <a:off x="3590" y="1915"/>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9053" name="Rectangle 77"/>
            <p:cNvSpPr>
              <a:spLocks noChangeArrowheads="1"/>
            </p:cNvSpPr>
            <p:nvPr/>
          </p:nvSpPr>
          <p:spPr bwMode="auto">
            <a:xfrm>
              <a:off x="3002" y="1915"/>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9054" name="Rectangle 78"/>
            <p:cNvSpPr>
              <a:spLocks noChangeArrowheads="1"/>
            </p:cNvSpPr>
            <p:nvPr/>
          </p:nvSpPr>
          <p:spPr bwMode="auto">
            <a:xfrm>
              <a:off x="2414" y="1915"/>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9055" name="Rectangle 79"/>
            <p:cNvSpPr>
              <a:spLocks noChangeArrowheads="1"/>
            </p:cNvSpPr>
            <p:nvPr/>
          </p:nvSpPr>
          <p:spPr bwMode="auto">
            <a:xfrm>
              <a:off x="1918" y="1915"/>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9056" name="Rectangle 80"/>
            <p:cNvSpPr>
              <a:spLocks noChangeArrowheads="1"/>
            </p:cNvSpPr>
            <p:nvPr/>
          </p:nvSpPr>
          <p:spPr bwMode="auto">
            <a:xfrm>
              <a:off x="2143" y="2299"/>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9057" name="Rectangle 81"/>
            <p:cNvSpPr>
              <a:spLocks noChangeArrowheads="1"/>
            </p:cNvSpPr>
            <p:nvPr/>
          </p:nvSpPr>
          <p:spPr bwMode="auto">
            <a:xfrm>
              <a:off x="4448" y="2299"/>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 bits</a:t>
              </a:r>
            </a:p>
          </p:txBody>
        </p:sp>
        <p:sp>
          <p:nvSpPr>
            <p:cNvPr id="2559058" name="Rectangle 82"/>
            <p:cNvSpPr>
              <a:spLocks noChangeArrowheads="1"/>
            </p:cNvSpPr>
            <p:nvPr/>
          </p:nvSpPr>
          <p:spPr bwMode="auto">
            <a:xfrm>
              <a:off x="3318" y="2299"/>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9059" name="Rectangle 83"/>
            <p:cNvSpPr>
              <a:spLocks noChangeArrowheads="1"/>
            </p:cNvSpPr>
            <p:nvPr/>
          </p:nvSpPr>
          <p:spPr bwMode="auto">
            <a:xfrm>
              <a:off x="2731" y="2299"/>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grpSp>
        <p:nvGrpSpPr>
          <p:cNvPr id="20" name="Group 84"/>
          <p:cNvGrpSpPr>
            <a:grpSpLocks/>
          </p:cNvGrpSpPr>
          <p:nvPr/>
        </p:nvGrpSpPr>
        <p:grpSpPr bwMode="auto">
          <a:xfrm>
            <a:off x="3200400" y="5153025"/>
            <a:ext cx="5949950" cy="942975"/>
            <a:chOff x="1918" y="2661"/>
            <a:chExt cx="3748" cy="594"/>
          </a:xfrm>
        </p:grpSpPr>
        <p:sp>
          <p:nvSpPr>
            <p:cNvPr id="2559061" name="Rectangle 85"/>
            <p:cNvSpPr>
              <a:spLocks noChangeArrowheads="1"/>
            </p:cNvSpPr>
            <p:nvPr/>
          </p:nvSpPr>
          <p:spPr bwMode="auto">
            <a:xfrm>
              <a:off x="1983" y="2861"/>
              <a:ext cx="3599"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21" name="Group 86"/>
            <p:cNvGrpSpPr>
              <a:grpSpLocks/>
            </p:cNvGrpSpPr>
            <p:nvPr/>
          </p:nvGrpSpPr>
          <p:grpSpPr bwMode="auto">
            <a:xfrm>
              <a:off x="1979" y="2853"/>
              <a:ext cx="624" cy="210"/>
              <a:chOff x="1979" y="2853"/>
              <a:chExt cx="624" cy="210"/>
            </a:xfrm>
          </p:grpSpPr>
          <p:sp>
            <p:nvSpPr>
              <p:cNvPr id="2559063" name="Rectangle 87"/>
              <p:cNvSpPr>
                <a:spLocks noChangeArrowheads="1"/>
              </p:cNvSpPr>
              <p:nvPr/>
            </p:nvSpPr>
            <p:spPr bwMode="auto">
              <a:xfrm>
                <a:off x="1979" y="2857"/>
                <a:ext cx="62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64" name="Rectangle 88"/>
              <p:cNvSpPr>
                <a:spLocks noChangeArrowheads="1"/>
              </p:cNvSpPr>
              <p:nvPr/>
            </p:nvSpPr>
            <p:spPr bwMode="auto">
              <a:xfrm>
                <a:off x="2161" y="2853"/>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op</a:t>
                </a:r>
              </a:p>
            </p:txBody>
          </p:sp>
        </p:grpSp>
        <p:grpSp>
          <p:nvGrpSpPr>
            <p:cNvPr id="22" name="Group 89"/>
            <p:cNvGrpSpPr>
              <a:grpSpLocks/>
            </p:cNvGrpSpPr>
            <p:nvPr/>
          </p:nvGrpSpPr>
          <p:grpSpPr bwMode="auto">
            <a:xfrm>
              <a:off x="2611" y="2853"/>
              <a:ext cx="580" cy="210"/>
              <a:chOff x="2611" y="2853"/>
              <a:chExt cx="580" cy="210"/>
            </a:xfrm>
          </p:grpSpPr>
          <p:sp>
            <p:nvSpPr>
              <p:cNvPr id="2559066" name="Rectangle 90"/>
              <p:cNvSpPr>
                <a:spLocks noChangeArrowheads="1"/>
              </p:cNvSpPr>
              <p:nvPr/>
            </p:nvSpPr>
            <p:spPr bwMode="auto">
              <a:xfrm>
                <a:off x="2611" y="2857"/>
                <a:ext cx="58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67" name="Rectangle 91"/>
              <p:cNvSpPr>
                <a:spLocks noChangeArrowheads="1"/>
              </p:cNvSpPr>
              <p:nvPr/>
            </p:nvSpPr>
            <p:spPr bwMode="auto">
              <a:xfrm>
                <a:off x="2776" y="2853"/>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rs</a:t>
                </a:r>
              </a:p>
            </p:txBody>
          </p:sp>
        </p:grpSp>
        <p:grpSp>
          <p:nvGrpSpPr>
            <p:cNvPr id="23" name="Group 92"/>
            <p:cNvGrpSpPr>
              <a:grpSpLocks/>
            </p:cNvGrpSpPr>
            <p:nvPr/>
          </p:nvGrpSpPr>
          <p:grpSpPr bwMode="auto">
            <a:xfrm>
              <a:off x="3199" y="2853"/>
              <a:ext cx="579" cy="210"/>
              <a:chOff x="3199" y="2853"/>
              <a:chExt cx="579" cy="210"/>
            </a:xfrm>
          </p:grpSpPr>
          <p:sp>
            <p:nvSpPr>
              <p:cNvPr id="2559069" name="Rectangle 93"/>
              <p:cNvSpPr>
                <a:spLocks noChangeArrowheads="1"/>
              </p:cNvSpPr>
              <p:nvPr/>
            </p:nvSpPr>
            <p:spPr bwMode="auto">
              <a:xfrm>
                <a:off x="3199" y="2857"/>
                <a:ext cx="5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70" name="Rectangle 94"/>
              <p:cNvSpPr>
                <a:spLocks noChangeArrowheads="1"/>
              </p:cNvSpPr>
              <p:nvPr/>
            </p:nvSpPr>
            <p:spPr bwMode="auto">
              <a:xfrm>
                <a:off x="3363" y="2853"/>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rt</a:t>
                </a:r>
              </a:p>
            </p:txBody>
          </p:sp>
        </p:grpSp>
        <p:sp>
          <p:nvSpPr>
            <p:cNvPr id="2559071" name="Rectangle 95"/>
            <p:cNvSpPr>
              <a:spLocks noChangeArrowheads="1"/>
            </p:cNvSpPr>
            <p:nvPr/>
          </p:nvSpPr>
          <p:spPr bwMode="auto">
            <a:xfrm>
              <a:off x="3786" y="2857"/>
              <a:ext cx="180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9072" name="Rectangle 96"/>
            <p:cNvSpPr>
              <a:spLocks noChangeArrowheads="1"/>
            </p:cNvSpPr>
            <p:nvPr/>
          </p:nvSpPr>
          <p:spPr bwMode="auto">
            <a:xfrm>
              <a:off x="4289" y="2853"/>
              <a:ext cx="690"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immediate</a:t>
              </a:r>
            </a:p>
          </p:txBody>
        </p:sp>
        <p:sp>
          <p:nvSpPr>
            <p:cNvPr id="2559073" name="Rectangle 97"/>
            <p:cNvSpPr>
              <a:spLocks noChangeArrowheads="1"/>
            </p:cNvSpPr>
            <p:nvPr/>
          </p:nvSpPr>
          <p:spPr bwMode="auto">
            <a:xfrm>
              <a:off x="5488" y="2661"/>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9074" name="Rectangle 98"/>
            <p:cNvSpPr>
              <a:spLocks noChangeArrowheads="1"/>
            </p:cNvSpPr>
            <p:nvPr/>
          </p:nvSpPr>
          <p:spPr bwMode="auto">
            <a:xfrm>
              <a:off x="3590" y="2661"/>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9075" name="Rectangle 99"/>
            <p:cNvSpPr>
              <a:spLocks noChangeArrowheads="1"/>
            </p:cNvSpPr>
            <p:nvPr/>
          </p:nvSpPr>
          <p:spPr bwMode="auto">
            <a:xfrm>
              <a:off x="3002" y="2661"/>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9076" name="Rectangle 100"/>
            <p:cNvSpPr>
              <a:spLocks noChangeArrowheads="1"/>
            </p:cNvSpPr>
            <p:nvPr/>
          </p:nvSpPr>
          <p:spPr bwMode="auto">
            <a:xfrm>
              <a:off x="2414" y="2661"/>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9077" name="Rectangle 101"/>
            <p:cNvSpPr>
              <a:spLocks noChangeArrowheads="1"/>
            </p:cNvSpPr>
            <p:nvPr/>
          </p:nvSpPr>
          <p:spPr bwMode="auto">
            <a:xfrm>
              <a:off x="1918" y="2661"/>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9078" name="Rectangle 102"/>
            <p:cNvSpPr>
              <a:spLocks noChangeArrowheads="1"/>
            </p:cNvSpPr>
            <p:nvPr/>
          </p:nvSpPr>
          <p:spPr bwMode="auto">
            <a:xfrm>
              <a:off x="2143" y="3045"/>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9079" name="Rectangle 103"/>
            <p:cNvSpPr>
              <a:spLocks noChangeArrowheads="1"/>
            </p:cNvSpPr>
            <p:nvPr/>
          </p:nvSpPr>
          <p:spPr bwMode="auto">
            <a:xfrm>
              <a:off x="4448" y="3045"/>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 bits</a:t>
              </a:r>
            </a:p>
          </p:txBody>
        </p:sp>
        <p:sp>
          <p:nvSpPr>
            <p:cNvPr id="2559080" name="Rectangle 104"/>
            <p:cNvSpPr>
              <a:spLocks noChangeArrowheads="1"/>
            </p:cNvSpPr>
            <p:nvPr/>
          </p:nvSpPr>
          <p:spPr bwMode="auto">
            <a:xfrm>
              <a:off x="3318" y="3045"/>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9081" name="Rectangle 105"/>
            <p:cNvSpPr>
              <a:spLocks noChangeArrowheads="1"/>
            </p:cNvSpPr>
            <p:nvPr/>
          </p:nvSpPr>
          <p:spPr bwMode="auto">
            <a:xfrm>
              <a:off x="2731" y="3045"/>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sp>
        <p:nvSpPr>
          <p:cNvPr id="106" name="Title 105"/>
          <p:cNvSpPr>
            <a:spLocks noGrp="1"/>
          </p:cNvSpPr>
          <p:nvPr>
            <p:ph type="title"/>
          </p:nvPr>
        </p:nvSpPr>
        <p:spPr>
          <a:xfrm>
            <a:off x="762000" y="152400"/>
            <a:ext cx="6056346" cy="490391"/>
          </a:xfrm>
        </p:spPr>
        <p:txBody>
          <a:bodyPr/>
          <a:lstStyle/>
          <a:p>
            <a:r>
              <a:rPr lang="en-US" dirty="0" smtClean="0"/>
              <a:t>The </a:t>
            </a:r>
            <a:r>
              <a:rPr lang="en-US" dirty="0" smtClean="0"/>
              <a:t>MIPS-</a:t>
            </a:r>
            <a:r>
              <a:rPr lang="en-US" dirty="0" err="1" smtClean="0"/>
              <a:t>lite</a:t>
            </a:r>
            <a:r>
              <a:rPr lang="en-US" dirty="0" smtClean="0"/>
              <a:t> Subset for today</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9218" name="Rectangle 2"/>
          <p:cNvSpPr>
            <a:spLocks noGrp="1" noChangeArrowheads="1"/>
          </p:cNvSpPr>
          <p:nvPr>
            <p:ph type="title"/>
          </p:nvPr>
        </p:nvSpPr>
        <p:spPr/>
        <p:txBody>
          <a:bodyPr>
            <a:normAutofit fontScale="90000"/>
          </a:bodyPr>
          <a:lstStyle/>
          <a:p>
            <a:r>
              <a:rPr lang="en-US" sz="3600" dirty="0" smtClean="0"/>
              <a:t>ALU Needs for MIPS-</a:t>
            </a:r>
            <a:r>
              <a:rPr lang="en-US" sz="3600" dirty="0" err="1" smtClean="0"/>
              <a:t>lite</a:t>
            </a:r>
            <a:r>
              <a:rPr lang="en-US" sz="3600" dirty="0" smtClean="0"/>
              <a:t> + Rest of MIPS</a:t>
            </a:r>
            <a:endParaRPr lang="en-US" sz="3600" dirty="0"/>
          </a:p>
        </p:txBody>
      </p:sp>
      <p:sp>
        <p:nvSpPr>
          <p:cNvPr id="2569219" name="Rectangle 3"/>
          <p:cNvSpPr>
            <a:spLocks noGrp="1" noChangeArrowheads="1"/>
          </p:cNvSpPr>
          <p:nvPr>
            <p:ph type="body" idx="1"/>
          </p:nvPr>
        </p:nvSpPr>
        <p:spPr/>
        <p:txBody>
          <a:bodyPr/>
          <a:lstStyle/>
          <a:p>
            <a:r>
              <a:rPr lang="en-US" dirty="0" smtClean="0"/>
              <a:t>Addition, subtraction, logical OR, ==:</a:t>
            </a:r>
          </a:p>
          <a:p>
            <a:pPr lvl="1">
              <a:buNone/>
            </a:pPr>
            <a:r>
              <a:rPr lang="en-US" sz="2400" dirty="0" smtClean="0">
                <a:latin typeface="Courier New"/>
                <a:cs typeface="Courier New"/>
              </a:rPr>
              <a:t>ADDU	 </a:t>
            </a:r>
            <a:r>
              <a:rPr lang="en-US" sz="2400" dirty="0" err="1" smtClean="0">
                <a:latin typeface="Courier New"/>
                <a:cs typeface="Courier New"/>
              </a:rPr>
              <a:t>R[rd</a:t>
            </a:r>
            <a:r>
              <a:rPr lang="en-US" sz="2400" dirty="0" smtClean="0">
                <a:latin typeface="Courier New"/>
                <a:cs typeface="Courier New"/>
              </a:rPr>
              <a:t>] = </a:t>
            </a:r>
            <a:r>
              <a:rPr lang="en-US" sz="2400" dirty="0" err="1" smtClean="0">
                <a:latin typeface="Courier New"/>
                <a:cs typeface="Courier New"/>
              </a:rPr>
              <a:t>R[rs</a:t>
            </a:r>
            <a:r>
              <a:rPr lang="en-US" sz="2400" dirty="0" smtClean="0">
                <a:latin typeface="Courier New"/>
                <a:cs typeface="Courier New"/>
              </a:rPr>
              <a:t>] + </a:t>
            </a:r>
            <a:r>
              <a:rPr lang="en-US" sz="2400" dirty="0" err="1" smtClean="0">
                <a:latin typeface="Courier New"/>
                <a:cs typeface="Courier New"/>
              </a:rPr>
              <a:t>R[rt</a:t>
            </a:r>
            <a:r>
              <a:rPr lang="en-US" sz="2400" dirty="0" smtClean="0">
                <a:latin typeface="Courier New"/>
                <a:cs typeface="Courier New"/>
              </a:rPr>
              <a:t>]; ...</a:t>
            </a:r>
          </a:p>
          <a:p>
            <a:pPr lvl="1">
              <a:buNone/>
            </a:pPr>
            <a:r>
              <a:rPr lang="en-US" sz="2400" dirty="0" smtClean="0">
                <a:latin typeface="Courier New"/>
                <a:cs typeface="Courier New"/>
              </a:rPr>
              <a:t>SUBU	 </a:t>
            </a:r>
            <a:r>
              <a:rPr lang="en-US" sz="2400" dirty="0" err="1" smtClean="0">
                <a:latin typeface="Courier New"/>
                <a:cs typeface="Courier New"/>
              </a:rPr>
              <a:t>R[rd</a:t>
            </a:r>
            <a:r>
              <a:rPr lang="en-US" sz="2400" dirty="0" smtClean="0">
                <a:latin typeface="Courier New"/>
                <a:cs typeface="Courier New"/>
              </a:rPr>
              <a:t>] = </a:t>
            </a:r>
            <a:r>
              <a:rPr lang="en-US" sz="2400" dirty="0" err="1" smtClean="0">
                <a:latin typeface="Courier New"/>
                <a:cs typeface="Courier New"/>
              </a:rPr>
              <a:t>R[rs</a:t>
            </a:r>
            <a:r>
              <a:rPr lang="en-US" sz="2400" dirty="0" smtClean="0">
                <a:latin typeface="Courier New"/>
                <a:cs typeface="Courier New"/>
              </a:rPr>
              <a:t>] – </a:t>
            </a:r>
            <a:r>
              <a:rPr lang="en-US" sz="2400" dirty="0" err="1" smtClean="0">
                <a:latin typeface="Courier New"/>
                <a:cs typeface="Courier New"/>
              </a:rPr>
              <a:t>R[rt</a:t>
            </a:r>
            <a:r>
              <a:rPr lang="en-US" sz="2400" dirty="0" smtClean="0">
                <a:latin typeface="Courier New"/>
                <a:cs typeface="Courier New"/>
              </a:rPr>
              <a:t>]; ... 	</a:t>
            </a:r>
          </a:p>
          <a:p>
            <a:pPr lvl="1">
              <a:buNone/>
            </a:pPr>
            <a:r>
              <a:rPr lang="en-US" sz="2400" dirty="0" smtClean="0">
                <a:latin typeface="Courier New"/>
                <a:cs typeface="Courier New"/>
              </a:rPr>
              <a:t>ORI	 </a:t>
            </a:r>
            <a:r>
              <a:rPr lang="en-US" sz="2400" dirty="0" err="1" smtClean="0">
                <a:latin typeface="Courier New"/>
                <a:cs typeface="Courier New"/>
              </a:rPr>
              <a:t>R[rt</a:t>
            </a:r>
            <a:r>
              <a:rPr lang="en-US" sz="2400" dirty="0" smtClean="0">
                <a:latin typeface="Courier New"/>
                <a:cs typeface="Courier New"/>
              </a:rPr>
              <a:t>] = </a:t>
            </a:r>
            <a:r>
              <a:rPr lang="en-US" sz="2400" dirty="0" err="1" smtClean="0">
                <a:latin typeface="Courier New"/>
                <a:cs typeface="Courier New"/>
              </a:rPr>
              <a:t>R[rs</a:t>
            </a:r>
            <a:r>
              <a:rPr lang="en-US" sz="2400" dirty="0" smtClean="0">
                <a:latin typeface="Courier New"/>
                <a:cs typeface="Courier New"/>
              </a:rPr>
              <a:t>] | zero_ext(Imm16)... </a:t>
            </a:r>
          </a:p>
          <a:p>
            <a:pPr lvl="1">
              <a:buNone/>
            </a:pPr>
            <a:r>
              <a:rPr lang="en-US" sz="2400" dirty="0" smtClean="0">
                <a:latin typeface="Courier New"/>
                <a:cs typeface="Courier New"/>
              </a:rPr>
              <a:t>BEQ	 if ( </a:t>
            </a:r>
            <a:r>
              <a:rPr lang="en-US" sz="2400" dirty="0" err="1" smtClean="0">
                <a:latin typeface="Courier New"/>
                <a:cs typeface="Courier New"/>
              </a:rPr>
              <a:t>R[rs</a:t>
            </a:r>
            <a:r>
              <a:rPr lang="en-US" sz="2400" dirty="0" smtClean="0">
                <a:latin typeface="Courier New"/>
                <a:cs typeface="Courier New"/>
              </a:rPr>
              <a:t>] == </a:t>
            </a:r>
            <a:r>
              <a:rPr lang="en-US" sz="2400" dirty="0" err="1" smtClean="0">
                <a:latin typeface="Courier New"/>
                <a:cs typeface="Courier New"/>
              </a:rPr>
              <a:t>R[rt</a:t>
            </a:r>
            <a:r>
              <a:rPr lang="en-US" sz="2400" dirty="0" smtClean="0">
                <a:latin typeface="Courier New"/>
                <a:cs typeface="Courier New"/>
              </a:rPr>
              <a:t>] )...</a:t>
            </a:r>
            <a:r>
              <a:rPr lang="en-US" dirty="0" smtClean="0"/>
              <a:t> </a:t>
            </a:r>
          </a:p>
          <a:p>
            <a:r>
              <a:rPr lang="en-US" dirty="0" smtClean="0"/>
              <a:t>Test to see if output == 0 for any ALU operation gives == test. How?</a:t>
            </a:r>
          </a:p>
          <a:p>
            <a:r>
              <a:rPr lang="en-US" dirty="0" smtClean="0"/>
              <a:t>P&amp;H also adds AND, </a:t>
            </a:r>
            <a:br>
              <a:rPr lang="en-US" dirty="0" smtClean="0"/>
            </a:br>
            <a:r>
              <a:rPr lang="en-US" dirty="0" smtClean="0"/>
              <a:t>Set Less Than (1 if A &lt; B, 0 otherwise) </a:t>
            </a:r>
          </a:p>
          <a:p>
            <a:r>
              <a:rPr lang="en-US" dirty="0" smtClean="0"/>
              <a:t>ALU follows chap 5</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7651" name="Rectangle 3"/>
          <p:cNvSpPr>
            <a:spLocks noGrp="1" noChangeArrowheads="1"/>
          </p:cNvSpPr>
          <p:nvPr>
            <p:ph type="body" idx="1"/>
          </p:nvPr>
        </p:nvSpPr>
        <p:spPr>
          <a:xfrm>
            <a:off x="457200" y="1143000"/>
            <a:ext cx="8229600" cy="4140415"/>
          </a:xfrm>
          <a:noFill/>
          <a:ln/>
        </p:spPr>
        <p:txBody>
          <a:bodyPr/>
          <a:lstStyle/>
          <a:p>
            <a:pPr>
              <a:spcBef>
                <a:spcPct val="30000"/>
              </a:spcBef>
            </a:pPr>
            <a:r>
              <a:rPr lang="en-US" sz="2400" dirty="0" smtClean="0">
                <a:solidFill>
                  <a:srgbClr val="919191"/>
                </a:solidFill>
              </a:rPr>
              <a:t>1. Analyze instruction set architecture (ISA) </a:t>
            </a:r>
            <a:br>
              <a:rPr lang="en-US" sz="2400" dirty="0" smtClean="0">
                <a:solidFill>
                  <a:srgbClr val="919191"/>
                </a:solidFill>
              </a:rPr>
            </a:br>
            <a:r>
              <a:rPr lang="en-US" sz="2800" dirty="0" err="1" smtClean="0">
                <a:solidFill>
                  <a:srgbClr val="919191"/>
                </a:solidFill>
                <a:latin typeface="Symbol" pitchFamily="-65" charset="2"/>
                <a:ea typeface="ＭＳ Ｐゴシック" pitchFamily="-65" charset="-128"/>
                <a:cs typeface="ＭＳ Ｐゴシック" pitchFamily="-65" charset="-128"/>
                <a:sym typeface="Symbol" pitchFamily="-65" charset="2"/>
              </a:rPr>
              <a:t></a:t>
            </a:r>
            <a:r>
              <a:rPr lang="en-US" sz="2400" dirty="0" smtClean="0">
                <a:solidFill>
                  <a:srgbClr val="919191"/>
                </a:solidFill>
              </a:rPr>
              <a:t> </a:t>
            </a:r>
            <a:r>
              <a:rPr lang="en-US" sz="2400" dirty="0" err="1" smtClean="0">
                <a:solidFill>
                  <a:srgbClr val="919191"/>
                </a:solidFill>
              </a:rPr>
              <a:t>datapath</a:t>
            </a:r>
            <a:r>
              <a:rPr lang="en-US" sz="2400" dirty="0" smtClean="0">
                <a:solidFill>
                  <a:srgbClr val="919191"/>
                </a:solidFill>
              </a:rPr>
              <a:t> </a:t>
            </a:r>
            <a:r>
              <a:rPr lang="en-US" sz="2400" u="sng" dirty="0" smtClean="0">
                <a:solidFill>
                  <a:srgbClr val="919191"/>
                </a:solidFill>
              </a:rPr>
              <a:t>requirements</a:t>
            </a:r>
          </a:p>
          <a:p>
            <a:pPr lvl="1">
              <a:lnSpc>
                <a:spcPct val="75000"/>
              </a:lnSpc>
              <a:spcBef>
                <a:spcPct val="30000"/>
              </a:spcBef>
            </a:pPr>
            <a:r>
              <a:rPr lang="en-US" sz="2000" dirty="0" smtClean="0">
                <a:solidFill>
                  <a:srgbClr val="919191"/>
                </a:solidFill>
              </a:rPr>
              <a:t>meaning of each instruction is given by the </a:t>
            </a:r>
            <a:r>
              <a:rPr lang="en-US" sz="2000" i="1" dirty="0" smtClean="0">
                <a:solidFill>
                  <a:srgbClr val="919191"/>
                </a:solidFill>
              </a:rPr>
              <a:t>register transfers</a:t>
            </a:r>
          </a:p>
          <a:p>
            <a:pPr lvl="1">
              <a:lnSpc>
                <a:spcPct val="75000"/>
              </a:lnSpc>
              <a:spcBef>
                <a:spcPct val="30000"/>
              </a:spcBef>
            </a:pPr>
            <a:r>
              <a:rPr lang="en-US" sz="2000" dirty="0" err="1" smtClean="0">
                <a:solidFill>
                  <a:srgbClr val="919191"/>
                </a:solidFill>
              </a:rPr>
              <a:t>datapath</a:t>
            </a:r>
            <a:r>
              <a:rPr lang="en-US" sz="2000" dirty="0" smtClean="0">
                <a:solidFill>
                  <a:srgbClr val="919191"/>
                </a:solidFill>
              </a:rPr>
              <a:t> must include storage element for ISA registers</a:t>
            </a:r>
          </a:p>
          <a:p>
            <a:pPr lvl="1">
              <a:lnSpc>
                <a:spcPct val="75000"/>
              </a:lnSpc>
              <a:spcBef>
                <a:spcPct val="30000"/>
              </a:spcBef>
            </a:pPr>
            <a:r>
              <a:rPr lang="en-US" sz="2000" dirty="0" err="1" smtClean="0">
                <a:solidFill>
                  <a:srgbClr val="919191"/>
                </a:solidFill>
              </a:rPr>
              <a:t>datapath</a:t>
            </a:r>
            <a:r>
              <a:rPr lang="en-US" sz="2000" dirty="0" smtClean="0">
                <a:solidFill>
                  <a:srgbClr val="919191"/>
                </a:solidFill>
              </a:rPr>
              <a:t> must support each register transfer</a:t>
            </a:r>
          </a:p>
          <a:p>
            <a:pPr>
              <a:spcBef>
                <a:spcPct val="30000"/>
              </a:spcBef>
            </a:pPr>
            <a:r>
              <a:rPr lang="en-US" sz="2400" dirty="0" smtClean="0"/>
              <a:t>2. Select set of </a:t>
            </a:r>
            <a:r>
              <a:rPr lang="en-US" sz="2400" dirty="0" err="1" smtClean="0"/>
              <a:t>datapath</a:t>
            </a:r>
            <a:r>
              <a:rPr lang="en-US" sz="2400" dirty="0" smtClean="0"/>
              <a:t> components </a:t>
            </a:r>
            <a:r>
              <a:rPr lang="en-US" sz="2400" dirty="0" smtClean="0">
                <a:solidFill>
                  <a:schemeClr val="bg2"/>
                </a:solidFill>
              </a:rPr>
              <a:t>and establish clocking methodology</a:t>
            </a:r>
            <a:endParaRPr lang="en-US" sz="2400" dirty="0" smtClean="0"/>
          </a:p>
          <a:p>
            <a:pPr>
              <a:spcBef>
                <a:spcPct val="30000"/>
              </a:spcBef>
            </a:pPr>
            <a:r>
              <a:rPr lang="en-US" sz="2400" dirty="0" smtClean="0">
                <a:solidFill>
                  <a:schemeClr val="bg2"/>
                </a:solidFill>
              </a:rPr>
              <a:t>3. </a:t>
            </a:r>
            <a:r>
              <a:rPr lang="en-US" sz="2400" u="sng" dirty="0" smtClean="0">
                <a:solidFill>
                  <a:schemeClr val="bg2"/>
                </a:solidFill>
              </a:rPr>
              <a:t>Assemble</a:t>
            </a:r>
            <a:r>
              <a:rPr lang="en-US" sz="2400" dirty="0" smtClean="0">
                <a:solidFill>
                  <a:schemeClr val="bg2"/>
                </a:solidFill>
              </a:rPr>
              <a:t> </a:t>
            </a:r>
            <a:r>
              <a:rPr lang="en-US" sz="2400" dirty="0" err="1" smtClean="0">
                <a:solidFill>
                  <a:schemeClr val="bg2"/>
                </a:solidFill>
              </a:rPr>
              <a:t>datapath</a:t>
            </a:r>
            <a:r>
              <a:rPr lang="en-US" sz="2400" dirty="0" smtClean="0">
                <a:solidFill>
                  <a:schemeClr val="bg2"/>
                </a:solidFill>
              </a:rPr>
              <a:t> meeting requirements</a:t>
            </a:r>
          </a:p>
          <a:p>
            <a:pPr>
              <a:spcBef>
                <a:spcPct val="30000"/>
              </a:spcBef>
            </a:pPr>
            <a:r>
              <a:rPr lang="en-US" sz="2400" dirty="0" smtClean="0">
                <a:solidFill>
                  <a:schemeClr val="bg2"/>
                </a:solidFill>
              </a:rPr>
              <a:t>4. Analyze implementation of each instruction to determine setting of control points that effects the register transfer.</a:t>
            </a:r>
            <a:endParaRPr lang="en-US" sz="2400" dirty="0" smtClean="0">
              <a:solidFill>
                <a:srgbClr val="800080"/>
              </a:solidFill>
            </a:endParaRPr>
          </a:p>
          <a:p>
            <a:pPr>
              <a:spcBef>
                <a:spcPct val="30000"/>
              </a:spcBef>
            </a:pPr>
            <a:r>
              <a:rPr lang="en-US" sz="2400" dirty="0" smtClean="0">
                <a:solidFill>
                  <a:schemeClr val="bg2"/>
                </a:solidFill>
              </a:rPr>
              <a:t>5</a:t>
            </a:r>
            <a:r>
              <a:rPr lang="en-US" sz="2400" dirty="0" smtClean="0">
                <a:solidFill>
                  <a:schemeClr val="bg2"/>
                </a:solidFill>
              </a:rPr>
              <a:t>. Assemble the control logic (hard part!)</a:t>
            </a:r>
            <a:endParaRPr lang="en-US" sz="2400" dirty="0">
              <a:solidFill>
                <a:schemeClr val="bg2"/>
              </a:solidFill>
            </a:endParaRPr>
          </a:p>
        </p:txBody>
      </p:sp>
      <p:sp>
        <p:nvSpPr>
          <p:cNvPr id="6" name="Title 5"/>
          <p:cNvSpPr>
            <a:spLocks noGrp="1"/>
          </p:cNvSpPr>
          <p:nvPr>
            <p:ph type="title"/>
          </p:nvPr>
        </p:nvSpPr>
        <p:spPr/>
        <p:txBody>
          <a:bodyPr>
            <a:normAutofit fontScale="90000"/>
          </a:bodyPr>
          <a:lstStyle/>
          <a:p>
            <a:r>
              <a:rPr lang="en-US" sz="3600" dirty="0" smtClean="0"/>
              <a:t>How to Design a Processor: step-by-step</a:t>
            </a:r>
            <a:endParaRPr lang="en-US" sz="36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2114" name="Rectangle 2"/>
          <p:cNvSpPr>
            <a:spLocks noGrp="1" noChangeArrowheads="1"/>
          </p:cNvSpPr>
          <p:nvPr>
            <p:ph type="title"/>
          </p:nvPr>
        </p:nvSpPr>
        <p:spPr/>
        <p:txBody>
          <a:bodyPr/>
          <a:lstStyle/>
          <a:p>
            <a:r>
              <a:rPr lang="en-US" smtClean="0"/>
              <a:t>What Hardware Is Needed? (1/2)</a:t>
            </a:r>
            <a:endParaRPr lang="en-US"/>
          </a:p>
        </p:txBody>
      </p:sp>
      <p:sp>
        <p:nvSpPr>
          <p:cNvPr id="2522115" name="Rectangle 3"/>
          <p:cNvSpPr>
            <a:spLocks noGrp="1" noChangeArrowheads="1"/>
          </p:cNvSpPr>
          <p:nvPr>
            <p:ph type="body" idx="1"/>
          </p:nvPr>
        </p:nvSpPr>
        <p:spPr/>
        <p:txBody>
          <a:bodyPr/>
          <a:lstStyle/>
          <a:p>
            <a:r>
              <a:rPr lang="en-US" dirty="0" smtClean="0"/>
              <a:t>PC: a register which keeps track of memory </a:t>
            </a:r>
            <a:r>
              <a:rPr lang="en-US" dirty="0" err="1" smtClean="0"/>
              <a:t>addr</a:t>
            </a:r>
            <a:r>
              <a:rPr lang="en-US" dirty="0" smtClean="0"/>
              <a:t> of the next instruction</a:t>
            </a:r>
          </a:p>
          <a:p>
            <a:r>
              <a:rPr lang="en-US" dirty="0" smtClean="0"/>
              <a:t>General Purpose Registers</a:t>
            </a:r>
          </a:p>
          <a:p>
            <a:pPr lvl="1"/>
            <a:r>
              <a:rPr lang="en-US" dirty="0" smtClean="0"/>
              <a:t>used in Stages 2 (Read) and 5 (Write)</a:t>
            </a:r>
          </a:p>
          <a:p>
            <a:pPr lvl="1"/>
            <a:r>
              <a:rPr lang="en-US" dirty="0" smtClean="0"/>
              <a:t>MIPS has 32 of these</a:t>
            </a:r>
          </a:p>
          <a:p>
            <a:r>
              <a:rPr lang="en-US" dirty="0" smtClean="0"/>
              <a:t>Memory</a:t>
            </a:r>
          </a:p>
          <a:p>
            <a:pPr lvl="1"/>
            <a:r>
              <a:rPr lang="en-US" dirty="0" smtClean="0"/>
              <a:t>used in Stages 1 (Fetch) and 4 (R/W)</a:t>
            </a:r>
          </a:p>
          <a:p>
            <a:pPr lvl="1"/>
            <a:r>
              <a:rPr lang="en-US" dirty="0" smtClean="0"/>
              <a:t>cache system makes these two stages as fast as the others, on average</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4162" name="Rectangle 2"/>
          <p:cNvSpPr>
            <a:spLocks noGrp="1" noChangeArrowheads="1"/>
          </p:cNvSpPr>
          <p:nvPr>
            <p:ph type="title"/>
          </p:nvPr>
        </p:nvSpPr>
        <p:spPr/>
        <p:txBody>
          <a:bodyPr/>
          <a:lstStyle/>
          <a:p>
            <a:r>
              <a:rPr lang="en-US" smtClean="0"/>
              <a:t>What Hardware Is Needed? (2/2)</a:t>
            </a:r>
            <a:endParaRPr lang="en-US"/>
          </a:p>
        </p:txBody>
      </p:sp>
      <p:sp>
        <p:nvSpPr>
          <p:cNvPr id="2524163" name="Rectangle 3"/>
          <p:cNvSpPr>
            <a:spLocks noGrp="1" noChangeArrowheads="1"/>
          </p:cNvSpPr>
          <p:nvPr>
            <p:ph type="body" idx="1"/>
          </p:nvPr>
        </p:nvSpPr>
        <p:spPr/>
        <p:txBody>
          <a:bodyPr/>
          <a:lstStyle/>
          <a:p>
            <a:r>
              <a:rPr lang="en-US" sz="2800" dirty="0" smtClean="0"/>
              <a:t>ALU</a:t>
            </a:r>
          </a:p>
          <a:p>
            <a:pPr lvl="1"/>
            <a:r>
              <a:rPr lang="en-US" sz="2400" dirty="0" smtClean="0"/>
              <a:t>used in Stage 3</a:t>
            </a:r>
          </a:p>
          <a:p>
            <a:pPr lvl="1"/>
            <a:r>
              <a:rPr lang="en-US" sz="2400" dirty="0" smtClean="0"/>
              <a:t>something that performs all necessary functions: arithmetic, </a:t>
            </a:r>
            <a:r>
              <a:rPr lang="en-US" sz="2400" dirty="0" err="1" smtClean="0"/>
              <a:t>logicals</a:t>
            </a:r>
            <a:r>
              <a:rPr lang="en-US" sz="2400" dirty="0" smtClean="0"/>
              <a:t>, etc.</a:t>
            </a:r>
          </a:p>
          <a:p>
            <a:pPr lvl="1"/>
            <a:r>
              <a:rPr lang="en-US" sz="2400" dirty="0" smtClean="0"/>
              <a:t>we’ll design details later</a:t>
            </a:r>
          </a:p>
          <a:p>
            <a:r>
              <a:rPr lang="en-US" sz="2800" dirty="0" smtClean="0"/>
              <a:t>Miscellaneous Registers</a:t>
            </a:r>
          </a:p>
          <a:p>
            <a:pPr lvl="1"/>
            <a:r>
              <a:rPr lang="en-US" sz="2400" dirty="0" smtClean="0"/>
              <a:t>In implementations with only one stage per clock cycle, registers are inserted between stages to hold intermediate data and control signals as they travels from stage to stage.</a:t>
            </a:r>
          </a:p>
          <a:p>
            <a:pPr lvl="1"/>
            <a:r>
              <a:rPr lang="en-US" sz="2400" dirty="0" smtClean="0"/>
              <a:t>Note: Register is a general purpose term meaning something that stores bits.  Not all registers are in the “register file”.</a:t>
            </a:r>
            <a:endParaRPr lang="en-US"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7170" name="Rectangle 2"/>
          <p:cNvSpPr>
            <a:spLocks noGrp="1" noChangeArrowheads="1"/>
          </p:cNvSpPr>
          <p:nvPr>
            <p:ph type="title"/>
          </p:nvPr>
        </p:nvSpPr>
        <p:spPr>
          <a:xfrm>
            <a:off x="762000" y="152400"/>
            <a:ext cx="8427412" cy="435504"/>
          </a:xfrm>
        </p:spPr>
        <p:txBody>
          <a:bodyPr/>
          <a:lstStyle/>
          <a:p>
            <a:r>
              <a:rPr lang="en-US" sz="2800" dirty="0" smtClean="0"/>
              <a:t>Combinational Logic Elements (Building Blocks)</a:t>
            </a:r>
            <a:endParaRPr lang="en-US" sz="2800" dirty="0"/>
          </a:p>
        </p:txBody>
      </p:sp>
      <p:sp>
        <p:nvSpPr>
          <p:cNvPr id="2567171" name="Rectangle 3"/>
          <p:cNvSpPr>
            <a:spLocks noGrp="1" noChangeArrowheads="1"/>
          </p:cNvSpPr>
          <p:nvPr>
            <p:ph type="body" idx="1"/>
          </p:nvPr>
        </p:nvSpPr>
        <p:spPr>
          <a:xfrm>
            <a:off x="685800" y="1143000"/>
            <a:ext cx="7848600" cy="4876800"/>
          </a:xfrm>
        </p:spPr>
        <p:txBody>
          <a:bodyPr>
            <a:normAutofit fontScale="92500" lnSpcReduction="20000"/>
          </a:bodyPr>
          <a:lstStyle/>
          <a:p>
            <a:r>
              <a:rPr lang="en-US" dirty="0" smtClean="0"/>
              <a:t>Adder</a:t>
            </a:r>
          </a:p>
          <a:p>
            <a:endParaRPr lang="en-US" dirty="0" smtClean="0"/>
          </a:p>
          <a:p>
            <a:endParaRPr lang="en-US" dirty="0" smtClean="0"/>
          </a:p>
          <a:p>
            <a:endParaRPr lang="en-US" dirty="0" smtClean="0"/>
          </a:p>
          <a:p>
            <a:r>
              <a:rPr lang="en-US" dirty="0" smtClean="0"/>
              <a:t>MUX</a:t>
            </a:r>
          </a:p>
          <a:p>
            <a:endParaRPr lang="en-US" dirty="0" smtClean="0"/>
          </a:p>
          <a:p>
            <a:pPr>
              <a:buNone/>
            </a:pPr>
            <a:endParaRPr lang="en-US" dirty="0" smtClean="0"/>
          </a:p>
          <a:p>
            <a:r>
              <a:rPr lang="en-US" dirty="0" smtClean="0"/>
              <a:t>ALU</a:t>
            </a:r>
            <a:endParaRPr lang="en-US" dirty="0"/>
          </a:p>
        </p:txBody>
      </p:sp>
      <p:sp>
        <p:nvSpPr>
          <p:cNvPr id="2567172" name="Line 4"/>
          <p:cNvSpPr>
            <a:spLocks noChangeShapeType="1"/>
          </p:cNvSpPr>
          <p:nvPr/>
        </p:nvSpPr>
        <p:spPr bwMode="auto">
          <a:xfrm flipH="1">
            <a:off x="2820988" y="170815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grpSp>
        <p:nvGrpSpPr>
          <p:cNvPr id="2" name="Group 5"/>
          <p:cNvGrpSpPr>
            <a:grpSpLocks/>
          </p:cNvGrpSpPr>
          <p:nvPr/>
        </p:nvGrpSpPr>
        <p:grpSpPr bwMode="auto">
          <a:xfrm>
            <a:off x="3595688" y="1568450"/>
            <a:ext cx="457200" cy="1219200"/>
            <a:chOff x="2112" y="632"/>
            <a:chExt cx="288" cy="768"/>
          </a:xfrm>
        </p:grpSpPr>
        <p:sp>
          <p:nvSpPr>
            <p:cNvPr id="2567174" name="Line 6"/>
            <p:cNvSpPr>
              <a:spLocks noChangeShapeType="1"/>
            </p:cNvSpPr>
            <p:nvPr/>
          </p:nvSpPr>
          <p:spPr bwMode="auto">
            <a:xfrm>
              <a:off x="2112" y="632"/>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75" name="Line 7"/>
            <p:cNvSpPr>
              <a:spLocks noChangeShapeType="1"/>
            </p:cNvSpPr>
            <p:nvPr/>
          </p:nvSpPr>
          <p:spPr bwMode="auto">
            <a:xfrm>
              <a:off x="2120" y="632"/>
              <a:ext cx="272"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76" name="Line 8"/>
            <p:cNvSpPr>
              <a:spLocks noChangeShapeType="1"/>
            </p:cNvSpPr>
            <p:nvPr/>
          </p:nvSpPr>
          <p:spPr bwMode="auto">
            <a:xfrm>
              <a:off x="2120" y="824"/>
              <a:ext cx="128" cy="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77" name="Line 9"/>
            <p:cNvSpPr>
              <a:spLocks noChangeShapeType="1"/>
            </p:cNvSpPr>
            <p:nvPr/>
          </p:nvSpPr>
          <p:spPr bwMode="auto">
            <a:xfrm>
              <a:off x="2256" y="920"/>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78" name="Line 10"/>
            <p:cNvSpPr>
              <a:spLocks noChangeShapeType="1"/>
            </p:cNvSpPr>
            <p:nvPr/>
          </p:nvSpPr>
          <p:spPr bwMode="auto">
            <a:xfrm>
              <a:off x="2400" y="824"/>
              <a:ext cx="0" cy="36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79" name="Line 11"/>
            <p:cNvSpPr>
              <a:spLocks noChangeShapeType="1"/>
            </p:cNvSpPr>
            <p:nvPr/>
          </p:nvSpPr>
          <p:spPr bwMode="auto">
            <a:xfrm flipV="1">
              <a:off x="2120" y="1096"/>
              <a:ext cx="128" cy="1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80" name="Line 12"/>
            <p:cNvSpPr>
              <a:spLocks noChangeShapeType="1"/>
            </p:cNvSpPr>
            <p:nvPr/>
          </p:nvSpPr>
          <p:spPr bwMode="auto">
            <a:xfrm>
              <a:off x="2112" y="1208"/>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81" name="Line 13"/>
            <p:cNvSpPr>
              <a:spLocks noChangeShapeType="1"/>
            </p:cNvSpPr>
            <p:nvPr/>
          </p:nvSpPr>
          <p:spPr bwMode="auto">
            <a:xfrm flipV="1">
              <a:off x="2120" y="1192"/>
              <a:ext cx="272"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567182" name="Line 14"/>
          <p:cNvSpPr>
            <a:spLocks noChangeShapeType="1"/>
          </p:cNvSpPr>
          <p:nvPr/>
        </p:nvSpPr>
        <p:spPr bwMode="auto">
          <a:xfrm flipH="1">
            <a:off x="3208338" y="16383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183" name="Rectangle 15"/>
          <p:cNvSpPr>
            <a:spLocks noChangeArrowheads="1"/>
          </p:cNvSpPr>
          <p:nvPr/>
        </p:nvSpPr>
        <p:spPr bwMode="auto">
          <a:xfrm>
            <a:off x="2895600" y="16637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184" name="Line 16"/>
          <p:cNvSpPr>
            <a:spLocks noChangeShapeType="1"/>
          </p:cNvSpPr>
          <p:nvPr/>
        </p:nvSpPr>
        <p:spPr bwMode="auto">
          <a:xfrm flipH="1">
            <a:off x="2820988" y="262255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67185" name="Line 17"/>
          <p:cNvSpPr>
            <a:spLocks noChangeShapeType="1"/>
          </p:cNvSpPr>
          <p:nvPr/>
        </p:nvSpPr>
        <p:spPr bwMode="auto">
          <a:xfrm flipH="1">
            <a:off x="3208338" y="25527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186" name="Rectangle 18"/>
          <p:cNvSpPr>
            <a:spLocks noChangeArrowheads="1"/>
          </p:cNvSpPr>
          <p:nvPr/>
        </p:nvSpPr>
        <p:spPr bwMode="auto">
          <a:xfrm>
            <a:off x="2895600" y="25781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187" name="Rectangle 19"/>
          <p:cNvSpPr>
            <a:spLocks noChangeArrowheads="1"/>
          </p:cNvSpPr>
          <p:nvPr/>
        </p:nvSpPr>
        <p:spPr bwMode="auto">
          <a:xfrm>
            <a:off x="2514600" y="1511300"/>
            <a:ext cx="365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a:t>
            </a:r>
          </a:p>
        </p:txBody>
      </p:sp>
      <p:sp>
        <p:nvSpPr>
          <p:cNvPr id="2567188" name="Rectangle 20"/>
          <p:cNvSpPr>
            <a:spLocks noChangeArrowheads="1"/>
          </p:cNvSpPr>
          <p:nvPr/>
        </p:nvSpPr>
        <p:spPr bwMode="auto">
          <a:xfrm>
            <a:off x="2514600" y="2425700"/>
            <a:ext cx="350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B</a:t>
            </a:r>
          </a:p>
        </p:txBody>
      </p:sp>
      <p:sp>
        <p:nvSpPr>
          <p:cNvPr id="2567189" name="Line 21"/>
          <p:cNvSpPr>
            <a:spLocks noChangeShapeType="1"/>
          </p:cNvSpPr>
          <p:nvPr/>
        </p:nvSpPr>
        <p:spPr bwMode="auto">
          <a:xfrm flipH="1">
            <a:off x="4040188" y="216535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67190" name="Line 22"/>
          <p:cNvSpPr>
            <a:spLocks noChangeShapeType="1"/>
          </p:cNvSpPr>
          <p:nvPr/>
        </p:nvSpPr>
        <p:spPr bwMode="auto">
          <a:xfrm flipH="1">
            <a:off x="4427538" y="20955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191" name="Rectangle 23"/>
          <p:cNvSpPr>
            <a:spLocks noChangeArrowheads="1"/>
          </p:cNvSpPr>
          <p:nvPr/>
        </p:nvSpPr>
        <p:spPr bwMode="auto">
          <a:xfrm>
            <a:off x="4114800" y="21209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192" name="Rectangle 24"/>
          <p:cNvSpPr>
            <a:spLocks noChangeArrowheads="1"/>
          </p:cNvSpPr>
          <p:nvPr/>
        </p:nvSpPr>
        <p:spPr bwMode="auto">
          <a:xfrm>
            <a:off x="4800600" y="1968500"/>
            <a:ext cx="6746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Sum</a:t>
            </a:r>
          </a:p>
        </p:txBody>
      </p:sp>
      <p:sp>
        <p:nvSpPr>
          <p:cNvPr id="2567193" name="Line 25"/>
          <p:cNvSpPr>
            <a:spLocks noChangeShapeType="1"/>
          </p:cNvSpPr>
          <p:nvPr/>
        </p:nvSpPr>
        <p:spPr bwMode="auto">
          <a:xfrm>
            <a:off x="3836988" y="2622550"/>
            <a:ext cx="96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67194" name="Rectangle 26"/>
          <p:cNvSpPr>
            <a:spLocks noChangeArrowheads="1"/>
          </p:cNvSpPr>
          <p:nvPr/>
        </p:nvSpPr>
        <p:spPr bwMode="auto">
          <a:xfrm>
            <a:off x="4800600" y="2425700"/>
            <a:ext cx="12668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err="1">
                <a:solidFill>
                  <a:schemeClr val="tx1"/>
                </a:solidFill>
                <a:latin typeface="Times" pitchFamily="-65" charset="0"/>
              </a:rPr>
              <a:t>CarryOut</a:t>
            </a:r>
            <a:endParaRPr lang="en-US" sz="2000" b="1" dirty="0">
              <a:solidFill>
                <a:schemeClr val="tx1"/>
              </a:solidFill>
              <a:latin typeface="Times" pitchFamily="-65" charset="0"/>
            </a:endParaRPr>
          </a:p>
        </p:txBody>
      </p:sp>
      <p:sp>
        <p:nvSpPr>
          <p:cNvPr id="2567195" name="Line 27"/>
          <p:cNvSpPr>
            <a:spLocks noChangeShapeType="1"/>
          </p:cNvSpPr>
          <p:nvPr/>
        </p:nvSpPr>
        <p:spPr bwMode="auto">
          <a:xfrm flipH="1">
            <a:off x="2967038" y="544195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grpSp>
        <p:nvGrpSpPr>
          <p:cNvPr id="3" name="Group 28"/>
          <p:cNvGrpSpPr>
            <a:grpSpLocks/>
          </p:cNvGrpSpPr>
          <p:nvPr/>
        </p:nvGrpSpPr>
        <p:grpSpPr bwMode="auto">
          <a:xfrm>
            <a:off x="3741738" y="5302250"/>
            <a:ext cx="457200" cy="1219200"/>
            <a:chOff x="2064" y="3224"/>
            <a:chExt cx="288" cy="768"/>
          </a:xfrm>
        </p:grpSpPr>
        <p:sp>
          <p:nvSpPr>
            <p:cNvPr id="2567197" name="Line 29"/>
            <p:cNvSpPr>
              <a:spLocks noChangeShapeType="1"/>
            </p:cNvSpPr>
            <p:nvPr/>
          </p:nvSpPr>
          <p:spPr bwMode="auto">
            <a:xfrm>
              <a:off x="2064" y="3224"/>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98" name="Line 30"/>
            <p:cNvSpPr>
              <a:spLocks noChangeShapeType="1"/>
            </p:cNvSpPr>
            <p:nvPr/>
          </p:nvSpPr>
          <p:spPr bwMode="auto">
            <a:xfrm>
              <a:off x="2072" y="3224"/>
              <a:ext cx="272"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199" name="Line 31"/>
            <p:cNvSpPr>
              <a:spLocks noChangeShapeType="1"/>
            </p:cNvSpPr>
            <p:nvPr/>
          </p:nvSpPr>
          <p:spPr bwMode="auto">
            <a:xfrm>
              <a:off x="2072" y="3416"/>
              <a:ext cx="128" cy="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00" name="Line 32"/>
            <p:cNvSpPr>
              <a:spLocks noChangeShapeType="1"/>
            </p:cNvSpPr>
            <p:nvPr/>
          </p:nvSpPr>
          <p:spPr bwMode="auto">
            <a:xfrm>
              <a:off x="2208" y="3512"/>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01" name="Line 33"/>
            <p:cNvSpPr>
              <a:spLocks noChangeShapeType="1"/>
            </p:cNvSpPr>
            <p:nvPr/>
          </p:nvSpPr>
          <p:spPr bwMode="auto">
            <a:xfrm>
              <a:off x="2352" y="3416"/>
              <a:ext cx="0" cy="36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02" name="Line 34"/>
            <p:cNvSpPr>
              <a:spLocks noChangeShapeType="1"/>
            </p:cNvSpPr>
            <p:nvPr/>
          </p:nvSpPr>
          <p:spPr bwMode="auto">
            <a:xfrm flipV="1">
              <a:off x="2072" y="3688"/>
              <a:ext cx="128" cy="1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03" name="Line 35"/>
            <p:cNvSpPr>
              <a:spLocks noChangeShapeType="1"/>
            </p:cNvSpPr>
            <p:nvPr/>
          </p:nvSpPr>
          <p:spPr bwMode="auto">
            <a:xfrm>
              <a:off x="2064" y="3800"/>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04" name="Line 36"/>
            <p:cNvSpPr>
              <a:spLocks noChangeShapeType="1"/>
            </p:cNvSpPr>
            <p:nvPr/>
          </p:nvSpPr>
          <p:spPr bwMode="auto">
            <a:xfrm flipV="1">
              <a:off x="2072" y="3784"/>
              <a:ext cx="272"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567205" name="Line 37"/>
          <p:cNvSpPr>
            <a:spLocks noChangeShapeType="1"/>
          </p:cNvSpPr>
          <p:nvPr/>
        </p:nvSpPr>
        <p:spPr bwMode="auto">
          <a:xfrm flipH="1">
            <a:off x="3354388" y="53721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206" name="Rectangle 38"/>
          <p:cNvSpPr>
            <a:spLocks noChangeArrowheads="1"/>
          </p:cNvSpPr>
          <p:nvPr/>
        </p:nvSpPr>
        <p:spPr bwMode="auto">
          <a:xfrm>
            <a:off x="3041650" y="53975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207" name="Line 39"/>
          <p:cNvSpPr>
            <a:spLocks noChangeShapeType="1"/>
          </p:cNvSpPr>
          <p:nvPr/>
        </p:nvSpPr>
        <p:spPr bwMode="auto">
          <a:xfrm flipH="1">
            <a:off x="2967038" y="635635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67208" name="Line 40"/>
          <p:cNvSpPr>
            <a:spLocks noChangeShapeType="1"/>
          </p:cNvSpPr>
          <p:nvPr/>
        </p:nvSpPr>
        <p:spPr bwMode="auto">
          <a:xfrm flipH="1">
            <a:off x="3354388" y="62865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209" name="Rectangle 41"/>
          <p:cNvSpPr>
            <a:spLocks noChangeArrowheads="1"/>
          </p:cNvSpPr>
          <p:nvPr/>
        </p:nvSpPr>
        <p:spPr bwMode="auto">
          <a:xfrm>
            <a:off x="3041650" y="63119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210" name="Rectangle 42"/>
          <p:cNvSpPr>
            <a:spLocks noChangeArrowheads="1"/>
          </p:cNvSpPr>
          <p:nvPr/>
        </p:nvSpPr>
        <p:spPr bwMode="auto">
          <a:xfrm>
            <a:off x="2660650" y="5245100"/>
            <a:ext cx="365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a:t>
            </a:r>
          </a:p>
        </p:txBody>
      </p:sp>
      <p:sp>
        <p:nvSpPr>
          <p:cNvPr id="2567211" name="Rectangle 43"/>
          <p:cNvSpPr>
            <a:spLocks noChangeArrowheads="1"/>
          </p:cNvSpPr>
          <p:nvPr/>
        </p:nvSpPr>
        <p:spPr bwMode="auto">
          <a:xfrm>
            <a:off x="2660650" y="6159500"/>
            <a:ext cx="350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B</a:t>
            </a:r>
          </a:p>
        </p:txBody>
      </p:sp>
      <p:sp>
        <p:nvSpPr>
          <p:cNvPr id="2567212" name="Line 44"/>
          <p:cNvSpPr>
            <a:spLocks noChangeShapeType="1"/>
          </p:cNvSpPr>
          <p:nvPr/>
        </p:nvSpPr>
        <p:spPr bwMode="auto">
          <a:xfrm flipH="1">
            <a:off x="4186238" y="589915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67213" name="Line 45"/>
          <p:cNvSpPr>
            <a:spLocks noChangeShapeType="1"/>
          </p:cNvSpPr>
          <p:nvPr/>
        </p:nvSpPr>
        <p:spPr bwMode="auto">
          <a:xfrm flipH="1">
            <a:off x="4573588" y="58293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214" name="Rectangle 46"/>
          <p:cNvSpPr>
            <a:spLocks noChangeArrowheads="1"/>
          </p:cNvSpPr>
          <p:nvPr/>
        </p:nvSpPr>
        <p:spPr bwMode="auto">
          <a:xfrm>
            <a:off x="4260850" y="58547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215" name="Rectangle 47"/>
          <p:cNvSpPr>
            <a:spLocks noChangeArrowheads="1"/>
          </p:cNvSpPr>
          <p:nvPr/>
        </p:nvSpPr>
        <p:spPr bwMode="auto">
          <a:xfrm>
            <a:off x="4946650" y="5702300"/>
            <a:ext cx="873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Result</a:t>
            </a:r>
          </a:p>
        </p:txBody>
      </p:sp>
      <p:sp>
        <p:nvSpPr>
          <p:cNvPr id="2567216" name="Line 48"/>
          <p:cNvSpPr>
            <a:spLocks noChangeShapeType="1"/>
          </p:cNvSpPr>
          <p:nvPr/>
        </p:nvSpPr>
        <p:spPr bwMode="auto">
          <a:xfrm>
            <a:off x="3970338" y="4991100"/>
            <a:ext cx="0" cy="444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567217" name="Rectangle 49"/>
          <p:cNvSpPr>
            <a:spLocks noChangeArrowheads="1"/>
          </p:cNvSpPr>
          <p:nvPr/>
        </p:nvSpPr>
        <p:spPr bwMode="auto">
          <a:xfrm>
            <a:off x="3670300" y="4654550"/>
            <a:ext cx="606425"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b="1">
                <a:solidFill>
                  <a:schemeClr val="tx1"/>
                </a:solidFill>
                <a:latin typeface="Times" pitchFamily="-65" charset="0"/>
              </a:rPr>
              <a:t>OP</a:t>
            </a:r>
          </a:p>
        </p:txBody>
      </p:sp>
      <p:grpSp>
        <p:nvGrpSpPr>
          <p:cNvPr id="4" name="Group 50"/>
          <p:cNvGrpSpPr>
            <a:grpSpLocks/>
          </p:cNvGrpSpPr>
          <p:nvPr/>
        </p:nvGrpSpPr>
        <p:grpSpPr bwMode="auto">
          <a:xfrm>
            <a:off x="3505200" y="3517900"/>
            <a:ext cx="304800" cy="1143000"/>
            <a:chOff x="2112" y="1976"/>
            <a:chExt cx="192" cy="720"/>
          </a:xfrm>
        </p:grpSpPr>
        <p:sp>
          <p:nvSpPr>
            <p:cNvPr id="2567219" name="Line 51"/>
            <p:cNvSpPr>
              <a:spLocks noChangeShapeType="1"/>
            </p:cNvSpPr>
            <p:nvPr/>
          </p:nvSpPr>
          <p:spPr bwMode="auto">
            <a:xfrm>
              <a:off x="2112" y="1976"/>
              <a:ext cx="0" cy="70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20" name="Line 52"/>
            <p:cNvSpPr>
              <a:spLocks noChangeShapeType="1"/>
            </p:cNvSpPr>
            <p:nvPr/>
          </p:nvSpPr>
          <p:spPr bwMode="auto">
            <a:xfrm>
              <a:off x="2120" y="1976"/>
              <a:ext cx="176" cy="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21" name="Line 53"/>
            <p:cNvSpPr>
              <a:spLocks noChangeShapeType="1"/>
            </p:cNvSpPr>
            <p:nvPr/>
          </p:nvSpPr>
          <p:spPr bwMode="auto">
            <a:xfrm flipV="1">
              <a:off x="2120" y="2584"/>
              <a:ext cx="176" cy="1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7222" name="Line 54"/>
            <p:cNvSpPr>
              <a:spLocks noChangeShapeType="1"/>
            </p:cNvSpPr>
            <p:nvPr/>
          </p:nvSpPr>
          <p:spPr bwMode="auto">
            <a:xfrm>
              <a:off x="2304" y="2072"/>
              <a:ext cx="0" cy="5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567223" name="Line 55"/>
          <p:cNvSpPr>
            <a:spLocks noChangeShapeType="1"/>
          </p:cNvSpPr>
          <p:nvPr/>
        </p:nvSpPr>
        <p:spPr bwMode="auto">
          <a:xfrm flipH="1">
            <a:off x="2730500" y="373380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67224" name="Line 56"/>
          <p:cNvSpPr>
            <a:spLocks noChangeShapeType="1"/>
          </p:cNvSpPr>
          <p:nvPr/>
        </p:nvSpPr>
        <p:spPr bwMode="auto">
          <a:xfrm flipH="1">
            <a:off x="3117850" y="366395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225" name="Rectangle 57"/>
          <p:cNvSpPr>
            <a:spLocks noChangeArrowheads="1"/>
          </p:cNvSpPr>
          <p:nvPr/>
        </p:nvSpPr>
        <p:spPr bwMode="auto">
          <a:xfrm>
            <a:off x="2805112" y="368935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226" name="Line 58"/>
          <p:cNvSpPr>
            <a:spLocks noChangeShapeType="1"/>
          </p:cNvSpPr>
          <p:nvPr/>
        </p:nvSpPr>
        <p:spPr bwMode="auto">
          <a:xfrm flipH="1">
            <a:off x="2730500" y="441960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67227" name="Line 59"/>
          <p:cNvSpPr>
            <a:spLocks noChangeShapeType="1"/>
          </p:cNvSpPr>
          <p:nvPr/>
        </p:nvSpPr>
        <p:spPr bwMode="auto">
          <a:xfrm flipH="1">
            <a:off x="3117850" y="434975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228" name="Rectangle 60"/>
          <p:cNvSpPr>
            <a:spLocks noChangeArrowheads="1"/>
          </p:cNvSpPr>
          <p:nvPr/>
        </p:nvSpPr>
        <p:spPr bwMode="auto">
          <a:xfrm>
            <a:off x="2424112" y="3536950"/>
            <a:ext cx="365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a:t>
            </a:r>
          </a:p>
        </p:txBody>
      </p:sp>
      <p:sp>
        <p:nvSpPr>
          <p:cNvPr id="2567229" name="Rectangle 61"/>
          <p:cNvSpPr>
            <a:spLocks noChangeArrowheads="1"/>
          </p:cNvSpPr>
          <p:nvPr/>
        </p:nvSpPr>
        <p:spPr bwMode="auto">
          <a:xfrm>
            <a:off x="2424112" y="4222750"/>
            <a:ext cx="350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B</a:t>
            </a:r>
          </a:p>
        </p:txBody>
      </p:sp>
      <p:sp>
        <p:nvSpPr>
          <p:cNvPr id="2567230" name="Rectangle 62"/>
          <p:cNvSpPr>
            <a:spLocks noChangeArrowheads="1"/>
          </p:cNvSpPr>
          <p:nvPr/>
        </p:nvSpPr>
        <p:spPr bwMode="auto">
          <a:xfrm>
            <a:off x="2805112" y="437515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231" name="Line 63"/>
          <p:cNvSpPr>
            <a:spLocks noChangeShapeType="1"/>
          </p:cNvSpPr>
          <p:nvPr/>
        </p:nvSpPr>
        <p:spPr bwMode="auto">
          <a:xfrm flipH="1">
            <a:off x="3797300" y="4114800"/>
            <a:ext cx="787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67232" name="Line 64"/>
          <p:cNvSpPr>
            <a:spLocks noChangeShapeType="1"/>
          </p:cNvSpPr>
          <p:nvPr/>
        </p:nvSpPr>
        <p:spPr bwMode="auto">
          <a:xfrm flipH="1">
            <a:off x="4184650" y="404495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67233" name="Rectangle 65"/>
          <p:cNvSpPr>
            <a:spLocks noChangeArrowheads="1"/>
          </p:cNvSpPr>
          <p:nvPr/>
        </p:nvSpPr>
        <p:spPr bwMode="auto">
          <a:xfrm>
            <a:off x="4557712" y="3917950"/>
            <a:ext cx="365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Y</a:t>
            </a:r>
          </a:p>
        </p:txBody>
      </p:sp>
      <p:sp>
        <p:nvSpPr>
          <p:cNvPr id="2567234" name="Rectangle 66"/>
          <p:cNvSpPr>
            <a:spLocks noChangeArrowheads="1"/>
          </p:cNvSpPr>
          <p:nvPr/>
        </p:nvSpPr>
        <p:spPr bwMode="auto">
          <a:xfrm>
            <a:off x="3871912" y="407035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67235" name="Line 67"/>
          <p:cNvSpPr>
            <a:spLocks noChangeShapeType="1"/>
          </p:cNvSpPr>
          <p:nvPr/>
        </p:nvSpPr>
        <p:spPr bwMode="auto">
          <a:xfrm>
            <a:off x="3657600" y="3130550"/>
            <a:ext cx="0" cy="444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567236" name="Rectangle 68"/>
          <p:cNvSpPr>
            <a:spLocks noChangeArrowheads="1"/>
          </p:cNvSpPr>
          <p:nvPr/>
        </p:nvSpPr>
        <p:spPr bwMode="auto">
          <a:xfrm>
            <a:off x="2895600" y="3048000"/>
            <a:ext cx="836612"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b="1">
                <a:solidFill>
                  <a:schemeClr val="tx1"/>
                </a:solidFill>
                <a:latin typeface="Times" pitchFamily="-65" charset="0"/>
              </a:rPr>
              <a:t>Select</a:t>
            </a:r>
          </a:p>
        </p:txBody>
      </p:sp>
      <p:sp>
        <p:nvSpPr>
          <p:cNvPr id="2567237" name="Rectangle 69"/>
          <p:cNvSpPr>
            <a:spLocks noChangeArrowheads="1"/>
          </p:cNvSpPr>
          <p:nvPr/>
        </p:nvSpPr>
        <p:spPr bwMode="auto">
          <a:xfrm rot="5400000">
            <a:off x="3544888" y="2054225"/>
            <a:ext cx="733425"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Adder</a:t>
            </a:r>
          </a:p>
        </p:txBody>
      </p:sp>
      <p:sp>
        <p:nvSpPr>
          <p:cNvPr id="2567238" name="Rectangle 70"/>
          <p:cNvSpPr>
            <a:spLocks noChangeArrowheads="1"/>
          </p:cNvSpPr>
          <p:nvPr/>
        </p:nvSpPr>
        <p:spPr bwMode="auto">
          <a:xfrm rot="5400000">
            <a:off x="3300413" y="3937000"/>
            <a:ext cx="666750"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MUX</a:t>
            </a:r>
          </a:p>
        </p:txBody>
      </p:sp>
      <p:sp>
        <p:nvSpPr>
          <p:cNvPr id="2567239" name="Rectangle 71"/>
          <p:cNvSpPr>
            <a:spLocks noChangeArrowheads="1"/>
          </p:cNvSpPr>
          <p:nvPr/>
        </p:nvSpPr>
        <p:spPr bwMode="auto">
          <a:xfrm rot="5400000">
            <a:off x="3759201" y="5737225"/>
            <a:ext cx="609600"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ALU</a:t>
            </a:r>
          </a:p>
        </p:txBody>
      </p:sp>
      <p:sp>
        <p:nvSpPr>
          <p:cNvPr id="2567240" name="Line 72"/>
          <p:cNvSpPr>
            <a:spLocks noChangeShapeType="1"/>
          </p:cNvSpPr>
          <p:nvPr/>
        </p:nvSpPr>
        <p:spPr bwMode="auto">
          <a:xfrm>
            <a:off x="3900488" y="1339850"/>
            <a:ext cx="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67241" name="Rectangle 73"/>
          <p:cNvSpPr>
            <a:spLocks noChangeArrowheads="1"/>
          </p:cNvSpPr>
          <p:nvPr/>
        </p:nvSpPr>
        <p:spPr bwMode="auto">
          <a:xfrm>
            <a:off x="3886200" y="1206500"/>
            <a:ext cx="108426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CarryIn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3314" name="Rectangle 2"/>
          <p:cNvSpPr>
            <a:spLocks noGrp="1" noChangeArrowheads="1"/>
          </p:cNvSpPr>
          <p:nvPr>
            <p:ph type="title"/>
          </p:nvPr>
        </p:nvSpPr>
        <p:spPr/>
        <p:txBody>
          <a:bodyPr/>
          <a:lstStyle/>
          <a:p>
            <a:r>
              <a:rPr lang="en-US" smtClean="0"/>
              <a:t>Storage Element: Idealized Memory</a:t>
            </a:r>
            <a:endParaRPr lang="en-US"/>
          </a:p>
        </p:txBody>
      </p:sp>
      <p:sp>
        <p:nvSpPr>
          <p:cNvPr id="2573315" name="Rectangle 3"/>
          <p:cNvSpPr>
            <a:spLocks noGrp="1" noChangeArrowheads="1"/>
          </p:cNvSpPr>
          <p:nvPr>
            <p:ph type="body" idx="1"/>
          </p:nvPr>
        </p:nvSpPr>
        <p:spPr>
          <a:xfrm>
            <a:off x="685800" y="914400"/>
            <a:ext cx="7848600" cy="5562600"/>
          </a:xfrm>
        </p:spPr>
        <p:txBody>
          <a:bodyPr>
            <a:normAutofit fontScale="92500"/>
          </a:bodyPr>
          <a:lstStyle/>
          <a:p>
            <a:r>
              <a:rPr lang="en-US" sz="2800" dirty="0" smtClean="0"/>
              <a:t>Memory (idealized)</a:t>
            </a:r>
          </a:p>
          <a:p>
            <a:pPr lvl="1"/>
            <a:r>
              <a:rPr lang="en-US" sz="2400" dirty="0" smtClean="0"/>
              <a:t>One input bus: Data In</a:t>
            </a:r>
          </a:p>
          <a:p>
            <a:pPr lvl="1"/>
            <a:r>
              <a:rPr lang="en-US" sz="2400" dirty="0" smtClean="0"/>
              <a:t>One output bus: Data Out</a:t>
            </a:r>
          </a:p>
          <a:p>
            <a:r>
              <a:rPr lang="en-US" sz="2800" dirty="0" smtClean="0"/>
              <a:t>Memory word is found by:</a:t>
            </a:r>
          </a:p>
          <a:p>
            <a:pPr lvl="1"/>
            <a:r>
              <a:rPr lang="en-US" sz="2400" dirty="0" smtClean="0"/>
              <a:t>Address selects the word to put on Data Out</a:t>
            </a:r>
          </a:p>
          <a:p>
            <a:pPr lvl="1"/>
            <a:r>
              <a:rPr lang="en-US" sz="2400" dirty="0" smtClean="0"/>
              <a:t>Write Enable = 1: address selects the memory</a:t>
            </a:r>
            <a:br>
              <a:rPr lang="en-US" sz="2400" dirty="0" smtClean="0"/>
            </a:br>
            <a:r>
              <a:rPr lang="en-US" sz="2400" dirty="0" smtClean="0"/>
              <a:t>word to be written via the Data In bus</a:t>
            </a:r>
          </a:p>
          <a:p>
            <a:r>
              <a:rPr lang="en-US" sz="2800" dirty="0" smtClean="0"/>
              <a:t>Clock input (CLK) </a:t>
            </a:r>
          </a:p>
          <a:p>
            <a:pPr lvl="1"/>
            <a:r>
              <a:rPr lang="en-US" sz="2400" dirty="0" smtClean="0"/>
              <a:t>The CLK input is a factor ONLY during write operation</a:t>
            </a:r>
          </a:p>
          <a:p>
            <a:pPr lvl="1"/>
            <a:r>
              <a:rPr lang="en-US" sz="2400" dirty="0" smtClean="0"/>
              <a:t>During read operation, behaves as a combinational logic block:</a:t>
            </a:r>
          </a:p>
          <a:p>
            <a:pPr lvl="2"/>
            <a:r>
              <a:rPr lang="en-US" sz="2200" dirty="0" smtClean="0"/>
              <a:t>Address valid </a:t>
            </a:r>
            <a:r>
              <a:rPr lang="en-US" sz="2200" dirty="0" err="1" smtClean="0">
                <a:sym typeface="Symbol" pitchFamily="-65" charset="2"/>
              </a:rPr>
              <a:t></a:t>
            </a:r>
            <a:r>
              <a:rPr lang="en-US" sz="2200" dirty="0" smtClean="0"/>
              <a:t> Data Out valid after “access time.”</a:t>
            </a:r>
            <a:endParaRPr lang="en-US" sz="2200" dirty="0"/>
          </a:p>
        </p:txBody>
      </p:sp>
      <p:grpSp>
        <p:nvGrpSpPr>
          <p:cNvPr id="22" name="Group 21"/>
          <p:cNvGrpSpPr/>
          <p:nvPr/>
        </p:nvGrpSpPr>
        <p:grpSpPr>
          <a:xfrm>
            <a:off x="5249863" y="914400"/>
            <a:ext cx="3817937" cy="1804987"/>
            <a:chOff x="5249863" y="1166813"/>
            <a:chExt cx="3817937" cy="1804987"/>
          </a:xfrm>
        </p:grpSpPr>
        <p:sp>
          <p:nvSpPr>
            <p:cNvPr id="2573316" name="Rectangle 4"/>
            <p:cNvSpPr>
              <a:spLocks noChangeArrowheads="1"/>
            </p:cNvSpPr>
            <p:nvPr/>
          </p:nvSpPr>
          <p:spPr bwMode="auto">
            <a:xfrm>
              <a:off x="5340350" y="2559050"/>
              <a:ext cx="57626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Clk</a:t>
              </a:r>
            </a:p>
          </p:txBody>
        </p:sp>
        <p:sp>
          <p:nvSpPr>
            <p:cNvPr id="2573317" name="Rectangle 5"/>
            <p:cNvSpPr>
              <a:spLocks noChangeArrowheads="1"/>
            </p:cNvSpPr>
            <p:nvPr/>
          </p:nvSpPr>
          <p:spPr bwMode="auto">
            <a:xfrm>
              <a:off x="5249863" y="1930400"/>
              <a:ext cx="10064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Data In</a:t>
              </a:r>
            </a:p>
          </p:txBody>
        </p:sp>
        <p:sp>
          <p:nvSpPr>
            <p:cNvPr id="2573318" name="Rectangle 6"/>
            <p:cNvSpPr>
              <a:spLocks noChangeArrowheads="1"/>
            </p:cNvSpPr>
            <p:nvPr/>
          </p:nvSpPr>
          <p:spPr bwMode="auto">
            <a:xfrm>
              <a:off x="6334125" y="1758950"/>
              <a:ext cx="1431925" cy="121285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573319" name="Rectangle 7"/>
            <p:cNvSpPr>
              <a:spLocks noChangeArrowheads="1"/>
            </p:cNvSpPr>
            <p:nvPr/>
          </p:nvSpPr>
          <p:spPr bwMode="auto">
            <a:xfrm>
              <a:off x="5443538" y="1166813"/>
              <a:ext cx="16414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Write Enable</a:t>
              </a:r>
            </a:p>
          </p:txBody>
        </p:sp>
        <p:sp>
          <p:nvSpPr>
            <p:cNvPr id="2573320" name="Line 8"/>
            <p:cNvSpPr>
              <a:spLocks noChangeShapeType="1"/>
            </p:cNvSpPr>
            <p:nvPr/>
          </p:nvSpPr>
          <p:spPr bwMode="auto">
            <a:xfrm flipH="1">
              <a:off x="5334000" y="2279650"/>
              <a:ext cx="1003300"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2573321" name="Line 9"/>
            <p:cNvSpPr>
              <a:spLocks noChangeShapeType="1"/>
            </p:cNvSpPr>
            <p:nvPr/>
          </p:nvSpPr>
          <p:spPr bwMode="auto">
            <a:xfrm flipH="1">
              <a:off x="5867400" y="22098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3322" name="Rectangle 10"/>
            <p:cNvSpPr>
              <a:spLocks noChangeArrowheads="1"/>
            </p:cNvSpPr>
            <p:nvPr/>
          </p:nvSpPr>
          <p:spPr bwMode="auto">
            <a:xfrm>
              <a:off x="5554663" y="22352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73323" name="Line 11"/>
            <p:cNvSpPr>
              <a:spLocks noChangeShapeType="1"/>
            </p:cNvSpPr>
            <p:nvPr/>
          </p:nvSpPr>
          <p:spPr bwMode="auto">
            <a:xfrm>
              <a:off x="7785100" y="2279650"/>
              <a:ext cx="1282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573324" name="Line 12"/>
            <p:cNvSpPr>
              <a:spLocks noChangeShapeType="1"/>
            </p:cNvSpPr>
            <p:nvPr/>
          </p:nvSpPr>
          <p:spPr bwMode="auto">
            <a:xfrm flipH="1">
              <a:off x="8610600" y="22098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3325" name="Rectangle 13"/>
            <p:cNvSpPr>
              <a:spLocks noChangeArrowheads="1"/>
            </p:cNvSpPr>
            <p:nvPr/>
          </p:nvSpPr>
          <p:spPr bwMode="auto">
            <a:xfrm>
              <a:off x="8221663" y="22352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73326" name="Rectangle 14"/>
            <p:cNvSpPr>
              <a:spLocks noChangeArrowheads="1"/>
            </p:cNvSpPr>
            <p:nvPr/>
          </p:nvSpPr>
          <p:spPr bwMode="auto">
            <a:xfrm>
              <a:off x="7764463" y="1930400"/>
              <a:ext cx="1127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DataOut</a:t>
              </a:r>
            </a:p>
          </p:txBody>
        </p:sp>
        <p:sp>
          <p:nvSpPr>
            <p:cNvPr id="2573327" name="Line 15"/>
            <p:cNvSpPr>
              <a:spLocks noChangeShapeType="1"/>
            </p:cNvSpPr>
            <p:nvPr/>
          </p:nvSpPr>
          <p:spPr bwMode="auto">
            <a:xfrm flipV="1">
              <a:off x="6635750" y="1511300"/>
              <a:ext cx="0" cy="2413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3328" name="Line 16"/>
            <p:cNvSpPr>
              <a:spLocks noChangeShapeType="1"/>
            </p:cNvSpPr>
            <p:nvPr/>
          </p:nvSpPr>
          <p:spPr bwMode="auto">
            <a:xfrm flipH="1">
              <a:off x="5861050" y="2787650"/>
              <a:ext cx="4699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3329" name="Line 17"/>
            <p:cNvSpPr>
              <a:spLocks noChangeShapeType="1"/>
            </p:cNvSpPr>
            <p:nvPr/>
          </p:nvSpPr>
          <p:spPr bwMode="auto">
            <a:xfrm>
              <a:off x="7169150" y="1295400"/>
              <a:ext cx="0" cy="444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3330" name="Rectangle 18"/>
            <p:cNvSpPr>
              <a:spLocks noChangeArrowheads="1"/>
            </p:cNvSpPr>
            <p:nvPr/>
          </p:nvSpPr>
          <p:spPr bwMode="auto">
            <a:xfrm>
              <a:off x="7154863" y="1168400"/>
              <a:ext cx="1069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Address</a:t>
              </a:r>
            </a:p>
          </p:txBody>
        </p:sp>
        <p:sp>
          <p:nvSpPr>
            <p:cNvPr id="2573331" name="Line 19"/>
            <p:cNvSpPr>
              <a:spLocks noChangeShapeType="1"/>
            </p:cNvSpPr>
            <p:nvPr/>
          </p:nvSpPr>
          <p:spPr bwMode="auto">
            <a:xfrm>
              <a:off x="6330950" y="271145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573332" name="Line 20"/>
            <p:cNvSpPr>
              <a:spLocks noChangeShapeType="1"/>
            </p:cNvSpPr>
            <p:nvPr/>
          </p:nvSpPr>
          <p:spPr bwMode="auto">
            <a:xfrm flipH="1">
              <a:off x="6330950" y="278765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5362" name="Rectangle 2"/>
          <p:cNvSpPr>
            <a:spLocks noGrp="1" noChangeArrowheads="1"/>
          </p:cNvSpPr>
          <p:nvPr>
            <p:ph type="title"/>
          </p:nvPr>
        </p:nvSpPr>
        <p:spPr/>
        <p:txBody>
          <a:bodyPr>
            <a:normAutofit fontScale="90000"/>
          </a:bodyPr>
          <a:lstStyle/>
          <a:p>
            <a:r>
              <a:rPr lang="en-US" sz="3600" dirty="0" smtClean="0"/>
              <a:t>Storage Element: Register (Building Block)</a:t>
            </a:r>
            <a:endParaRPr lang="en-US" sz="3600" dirty="0"/>
          </a:p>
        </p:txBody>
      </p:sp>
      <p:sp>
        <p:nvSpPr>
          <p:cNvPr id="2575363" name="Rectangle 3"/>
          <p:cNvSpPr>
            <a:spLocks noGrp="1" noChangeArrowheads="1"/>
          </p:cNvSpPr>
          <p:nvPr>
            <p:ph type="body" idx="1"/>
          </p:nvPr>
        </p:nvSpPr>
        <p:spPr/>
        <p:txBody>
          <a:bodyPr/>
          <a:lstStyle/>
          <a:p>
            <a:r>
              <a:rPr lang="en-US" dirty="0" smtClean="0"/>
              <a:t>Similar to D Flip Flop except</a:t>
            </a:r>
          </a:p>
          <a:p>
            <a:pPr lvl="1"/>
            <a:r>
              <a:rPr lang="en-US" dirty="0" smtClean="0"/>
              <a:t>N-bit input and output</a:t>
            </a:r>
          </a:p>
          <a:p>
            <a:pPr lvl="1"/>
            <a:r>
              <a:rPr lang="en-US" dirty="0" smtClean="0"/>
              <a:t>Write Enable input</a:t>
            </a:r>
          </a:p>
          <a:p>
            <a:r>
              <a:rPr lang="en-US" dirty="0" smtClean="0"/>
              <a:t>Write Enable:</a:t>
            </a:r>
          </a:p>
          <a:p>
            <a:pPr lvl="1"/>
            <a:r>
              <a:rPr lang="en-US" dirty="0" smtClean="0"/>
              <a:t>negated (or </a:t>
            </a:r>
            <a:r>
              <a:rPr lang="en-US" dirty="0" err="1" smtClean="0"/>
              <a:t>deasserted</a:t>
            </a:r>
            <a:r>
              <a:rPr lang="en-US" dirty="0" smtClean="0"/>
              <a:t>) (0): </a:t>
            </a:r>
            <a:br>
              <a:rPr lang="en-US" dirty="0" smtClean="0"/>
            </a:br>
            <a:r>
              <a:rPr lang="en-US" dirty="0" smtClean="0"/>
              <a:t>Data Out will not change</a:t>
            </a:r>
          </a:p>
          <a:p>
            <a:pPr lvl="1"/>
            <a:r>
              <a:rPr lang="en-US" dirty="0" smtClean="0"/>
              <a:t>asserted (1): </a:t>
            </a:r>
            <a:br>
              <a:rPr lang="en-US" dirty="0" smtClean="0"/>
            </a:br>
            <a:r>
              <a:rPr lang="en-US" dirty="0" smtClean="0"/>
              <a:t>Data Out will become Data In on positive edge of clock</a:t>
            </a:r>
            <a:endParaRPr lang="en-US" dirty="0"/>
          </a:p>
        </p:txBody>
      </p:sp>
      <p:grpSp>
        <p:nvGrpSpPr>
          <p:cNvPr id="2" name="Group 4"/>
          <p:cNvGrpSpPr>
            <a:grpSpLocks/>
          </p:cNvGrpSpPr>
          <p:nvPr/>
        </p:nvGrpSpPr>
        <p:grpSpPr bwMode="auto">
          <a:xfrm>
            <a:off x="6172200" y="1524000"/>
            <a:ext cx="2790825" cy="2527300"/>
            <a:chOff x="3888" y="960"/>
            <a:chExt cx="1758" cy="1592"/>
          </a:xfrm>
        </p:grpSpPr>
        <p:sp>
          <p:nvSpPr>
            <p:cNvPr id="2575365" name="Rectangle 5"/>
            <p:cNvSpPr>
              <a:spLocks noChangeArrowheads="1"/>
            </p:cNvSpPr>
            <p:nvPr/>
          </p:nvSpPr>
          <p:spPr bwMode="auto">
            <a:xfrm>
              <a:off x="4626" y="2304"/>
              <a:ext cx="318" cy="24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clk</a:t>
              </a:r>
            </a:p>
          </p:txBody>
        </p:sp>
        <p:sp>
          <p:nvSpPr>
            <p:cNvPr id="2575366" name="Rectangle 6"/>
            <p:cNvSpPr>
              <a:spLocks noChangeArrowheads="1"/>
            </p:cNvSpPr>
            <p:nvPr/>
          </p:nvSpPr>
          <p:spPr bwMode="auto">
            <a:xfrm>
              <a:off x="3888" y="1474"/>
              <a:ext cx="634" cy="24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Data In</a:t>
              </a:r>
            </a:p>
          </p:txBody>
        </p:sp>
        <p:sp>
          <p:nvSpPr>
            <p:cNvPr id="2575367" name="Rectangle 7"/>
            <p:cNvSpPr>
              <a:spLocks noChangeArrowheads="1"/>
            </p:cNvSpPr>
            <p:nvPr/>
          </p:nvSpPr>
          <p:spPr bwMode="auto">
            <a:xfrm>
              <a:off x="4675" y="1374"/>
              <a:ext cx="166" cy="748"/>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2575368" name="Line 8"/>
            <p:cNvSpPr>
              <a:spLocks noChangeShapeType="1"/>
            </p:cNvSpPr>
            <p:nvPr/>
          </p:nvSpPr>
          <p:spPr bwMode="auto">
            <a:xfrm flipH="1">
              <a:off x="4761" y="2124"/>
              <a:ext cx="0" cy="1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75369" name="Rectangle 9"/>
            <p:cNvSpPr>
              <a:spLocks noChangeArrowheads="1"/>
            </p:cNvSpPr>
            <p:nvPr/>
          </p:nvSpPr>
          <p:spPr bwMode="auto">
            <a:xfrm>
              <a:off x="4272" y="960"/>
              <a:ext cx="1034" cy="24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Write Enable</a:t>
              </a:r>
            </a:p>
          </p:txBody>
        </p:sp>
        <p:sp>
          <p:nvSpPr>
            <p:cNvPr id="2575370" name="Line 10"/>
            <p:cNvSpPr>
              <a:spLocks noChangeShapeType="1"/>
            </p:cNvSpPr>
            <p:nvPr/>
          </p:nvSpPr>
          <p:spPr bwMode="auto">
            <a:xfrm flipH="1">
              <a:off x="3937" y="1742"/>
              <a:ext cx="736"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75371" name="Line 11"/>
            <p:cNvSpPr>
              <a:spLocks noChangeShapeType="1"/>
            </p:cNvSpPr>
            <p:nvPr/>
          </p:nvSpPr>
          <p:spPr bwMode="auto">
            <a:xfrm flipH="1">
              <a:off x="4277" y="1698"/>
              <a:ext cx="56" cy="8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5372" name="Rectangle 12"/>
            <p:cNvSpPr>
              <a:spLocks noChangeArrowheads="1"/>
            </p:cNvSpPr>
            <p:nvPr/>
          </p:nvSpPr>
          <p:spPr bwMode="auto">
            <a:xfrm>
              <a:off x="4176" y="1776"/>
              <a:ext cx="230" cy="24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N</a:t>
              </a:r>
            </a:p>
          </p:txBody>
        </p:sp>
        <p:sp>
          <p:nvSpPr>
            <p:cNvPr id="2575373" name="Line 13"/>
            <p:cNvSpPr>
              <a:spLocks noChangeShapeType="1"/>
            </p:cNvSpPr>
            <p:nvPr/>
          </p:nvSpPr>
          <p:spPr bwMode="auto">
            <a:xfrm>
              <a:off x="4848" y="1742"/>
              <a:ext cx="704"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75374" name="Line 14"/>
            <p:cNvSpPr>
              <a:spLocks noChangeShapeType="1"/>
            </p:cNvSpPr>
            <p:nvPr/>
          </p:nvSpPr>
          <p:spPr bwMode="auto">
            <a:xfrm flipH="1">
              <a:off x="5189" y="1698"/>
              <a:ext cx="56" cy="8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5375" name="Rectangle 15"/>
            <p:cNvSpPr>
              <a:spLocks noChangeArrowheads="1"/>
            </p:cNvSpPr>
            <p:nvPr/>
          </p:nvSpPr>
          <p:spPr bwMode="auto">
            <a:xfrm>
              <a:off x="5098" y="1776"/>
              <a:ext cx="230" cy="24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N</a:t>
              </a:r>
            </a:p>
          </p:txBody>
        </p:sp>
        <p:sp>
          <p:nvSpPr>
            <p:cNvPr id="2575376" name="Rectangle 16"/>
            <p:cNvSpPr>
              <a:spLocks noChangeArrowheads="1"/>
            </p:cNvSpPr>
            <p:nvPr/>
          </p:nvSpPr>
          <p:spPr bwMode="auto">
            <a:xfrm>
              <a:off x="4896" y="1474"/>
              <a:ext cx="750" cy="24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Data Out</a:t>
              </a:r>
            </a:p>
          </p:txBody>
        </p:sp>
        <p:sp>
          <p:nvSpPr>
            <p:cNvPr id="2575377" name="Line 17"/>
            <p:cNvSpPr>
              <a:spLocks noChangeShapeType="1"/>
            </p:cNvSpPr>
            <p:nvPr/>
          </p:nvSpPr>
          <p:spPr bwMode="auto">
            <a:xfrm flipV="1">
              <a:off x="4761" y="1168"/>
              <a:ext cx="0" cy="19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75378" name="Line 18"/>
            <p:cNvSpPr>
              <a:spLocks noChangeShapeType="1"/>
            </p:cNvSpPr>
            <p:nvPr/>
          </p:nvSpPr>
          <p:spPr bwMode="auto">
            <a:xfrm flipV="1">
              <a:off x="4704" y="2016"/>
              <a:ext cx="48" cy="96"/>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575379" name="Line 19"/>
            <p:cNvSpPr>
              <a:spLocks noChangeShapeType="1"/>
            </p:cNvSpPr>
            <p:nvPr/>
          </p:nvSpPr>
          <p:spPr bwMode="auto">
            <a:xfrm>
              <a:off x="4752" y="2016"/>
              <a:ext cx="48" cy="96"/>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7410" name="Rectangle 2"/>
          <p:cNvSpPr>
            <a:spLocks noGrp="1" noChangeArrowheads="1"/>
          </p:cNvSpPr>
          <p:nvPr>
            <p:ph type="title"/>
          </p:nvPr>
        </p:nvSpPr>
        <p:spPr/>
        <p:txBody>
          <a:bodyPr/>
          <a:lstStyle/>
          <a:p>
            <a:r>
              <a:rPr lang="en-US" smtClean="0"/>
              <a:t>Storage Element: Register File</a:t>
            </a:r>
            <a:endParaRPr lang="en-US"/>
          </a:p>
        </p:txBody>
      </p:sp>
      <p:sp>
        <p:nvSpPr>
          <p:cNvPr id="2577411" name="Rectangle 3"/>
          <p:cNvSpPr>
            <a:spLocks noGrp="1" noChangeArrowheads="1"/>
          </p:cNvSpPr>
          <p:nvPr>
            <p:ph type="body" idx="1"/>
          </p:nvPr>
        </p:nvSpPr>
        <p:spPr>
          <a:xfrm>
            <a:off x="685800" y="1143000"/>
            <a:ext cx="7848600" cy="5334000"/>
          </a:xfrm>
        </p:spPr>
        <p:txBody>
          <a:bodyPr>
            <a:normAutofit fontScale="92500" lnSpcReduction="10000"/>
          </a:bodyPr>
          <a:lstStyle/>
          <a:p>
            <a:r>
              <a:rPr lang="en-US" sz="2400" dirty="0" smtClean="0"/>
              <a:t>Register File consists of 32 registers:</a:t>
            </a:r>
          </a:p>
          <a:p>
            <a:pPr lvl="1"/>
            <a:r>
              <a:rPr lang="en-US" sz="2000" dirty="0" smtClean="0"/>
              <a:t>Two 32-bit output busses:</a:t>
            </a:r>
          </a:p>
          <a:p>
            <a:pPr lvl="1">
              <a:buNone/>
            </a:pPr>
            <a:r>
              <a:rPr lang="en-US" sz="2000" dirty="0" smtClean="0"/>
              <a:t>    </a:t>
            </a:r>
            <a:r>
              <a:rPr lang="en-US" sz="2000" dirty="0" err="1" smtClean="0"/>
              <a:t>busA</a:t>
            </a:r>
            <a:r>
              <a:rPr lang="en-US" sz="2000" dirty="0" smtClean="0"/>
              <a:t> and </a:t>
            </a:r>
            <a:r>
              <a:rPr lang="en-US" sz="2000" dirty="0" err="1" smtClean="0"/>
              <a:t>busB</a:t>
            </a:r>
            <a:endParaRPr lang="en-US" sz="2000" dirty="0" smtClean="0"/>
          </a:p>
          <a:p>
            <a:pPr lvl="1"/>
            <a:r>
              <a:rPr lang="en-US" sz="2000" dirty="0" smtClean="0"/>
              <a:t>One 32-bit input bus: </a:t>
            </a:r>
            <a:r>
              <a:rPr lang="en-US" sz="2000" dirty="0" err="1" smtClean="0"/>
              <a:t>busW</a:t>
            </a:r>
            <a:r>
              <a:rPr lang="en-US" sz="2000" dirty="0" smtClean="0"/>
              <a:t/>
            </a:r>
            <a:br>
              <a:rPr lang="en-US" sz="2000" dirty="0" smtClean="0"/>
            </a:br>
            <a:endParaRPr lang="en-US" sz="2000" dirty="0" smtClean="0"/>
          </a:p>
          <a:p>
            <a:r>
              <a:rPr lang="en-US" sz="2400" dirty="0" smtClean="0"/>
              <a:t>Register is selected by:</a:t>
            </a:r>
          </a:p>
          <a:p>
            <a:pPr lvl="1"/>
            <a:r>
              <a:rPr lang="en-US" sz="2000" dirty="0" smtClean="0"/>
              <a:t>RA (number) selects the register to put on </a:t>
            </a:r>
            <a:r>
              <a:rPr lang="en-US" sz="2000" dirty="0" err="1" smtClean="0"/>
              <a:t>busA</a:t>
            </a:r>
            <a:r>
              <a:rPr lang="en-US" sz="2000" dirty="0" smtClean="0"/>
              <a:t> (data)</a:t>
            </a:r>
          </a:p>
          <a:p>
            <a:pPr lvl="1"/>
            <a:r>
              <a:rPr lang="en-US" sz="2000" dirty="0" smtClean="0"/>
              <a:t>RB (number) selects the register to put on </a:t>
            </a:r>
            <a:r>
              <a:rPr lang="en-US" sz="2000" dirty="0" err="1" smtClean="0"/>
              <a:t>busB</a:t>
            </a:r>
            <a:r>
              <a:rPr lang="en-US" sz="2000" dirty="0" smtClean="0"/>
              <a:t> (data)</a:t>
            </a:r>
          </a:p>
          <a:p>
            <a:pPr lvl="1"/>
            <a:r>
              <a:rPr lang="en-US" sz="2000" dirty="0" smtClean="0"/>
              <a:t>RW (number) selects the register to be  written</a:t>
            </a:r>
            <a:br>
              <a:rPr lang="en-US" sz="2000" dirty="0" smtClean="0"/>
            </a:br>
            <a:r>
              <a:rPr lang="en-US" sz="2000" dirty="0" smtClean="0"/>
              <a:t>via </a:t>
            </a:r>
            <a:r>
              <a:rPr lang="en-US" sz="2000" dirty="0" err="1" smtClean="0"/>
              <a:t>busW</a:t>
            </a:r>
            <a:r>
              <a:rPr lang="en-US" sz="2000" dirty="0" smtClean="0"/>
              <a:t> (data) when Write Enable is 1</a:t>
            </a:r>
          </a:p>
          <a:p>
            <a:r>
              <a:rPr lang="en-US" sz="2400" dirty="0" smtClean="0"/>
              <a:t>Clock input (</a:t>
            </a:r>
            <a:r>
              <a:rPr lang="en-US" sz="2400" dirty="0" err="1" smtClean="0"/>
              <a:t>clk</a:t>
            </a:r>
            <a:r>
              <a:rPr lang="en-US" sz="2400" dirty="0" smtClean="0"/>
              <a:t>) </a:t>
            </a:r>
          </a:p>
          <a:p>
            <a:pPr lvl="1"/>
            <a:r>
              <a:rPr lang="en-US" sz="2000" dirty="0" smtClean="0"/>
              <a:t>The </a:t>
            </a:r>
            <a:r>
              <a:rPr lang="en-US" sz="2000" dirty="0" err="1" smtClean="0"/>
              <a:t>clk</a:t>
            </a:r>
            <a:r>
              <a:rPr lang="en-US" sz="2000" dirty="0" smtClean="0"/>
              <a:t> input is a factor ONLY during write operation</a:t>
            </a:r>
          </a:p>
          <a:p>
            <a:pPr lvl="1"/>
            <a:r>
              <a:rPr lang="en-US" sz="2000" dirty="0" smtClean="0"/>
              <a:t>During read operation, behaves as a combinational logic block:</a:t>
            </a:r>
          </a:p>
          <a:p>
            <a:pPr lvl="2"/>
            <a:r>
              <a:rPr lang="en-US" sz="1800" dirty="0" smtClean="0"/>
              <a:t>RA or RB valid </a:t>
            </a:r>
            <a:r>
              <a:rPr lang="en-US" sz="1800" dirty="0" err="1" smtClean="0">
                <a:sym typeface="Symbol" pitchFamily="-65" charset="2"/>
              </a:rPr>
              <a:t></a:t>
            </a:r>
            <a:r>
              <a:rPr lang="en-US" sz="1800" dirty="0" smtClean="0"/>
              <a:t> </a:t>
            </a:r>
            <a:r>
              <a:rPr lang="en-US" sz="1800" dirty="0" err="1" smtClean="0"/>
              <a:t>busA</a:t>
            </a:r>
            <a:r>
              <a:rPr lang="en-US" sz="1800" dirty="0" smtClean="0"/>
              <a:t> or </a:t>
            </a:r>
            <a:r>
              <a:rPr lang="en-US" sz="1800" dirty="0" err="1" smtClean="0"/>
              <a:t>busB</a:t>
            </a:r>
            <a:r>
              <a:rPr lang="en-US" sz="1800" dirty="0" smtClean="0"/>
              <a:t> valid after “access time.”</a:t>
            </a:r>
            <a:endParaRPr lang="en-US" sz="1800" dirty="0"/>
          </a:p>
        </p:txBody>
      </p:sp>
      <p:grpSp>
        <p:nvGrpSpPr>
          <p:cNvPr id="37" name="Group 36"/>
          <p:cNvGrpSpPr/>
          <p:nvPr/>
        </p:nvGrpSpPr>
        <p:grpSpPr>
          <a:xfrm>
            <a:off x="5322888" y="1206500"/>
            <a:ext cx="3744912" cy="2146300"/>
            <a:chOff x="5322888" y="1282700"/>
            <a:chExt cx="3744912" cy="2146300"/>
          </a:xfrm>
        </p:grpSpPr>
        <p:sp>
          <p:nvSpPr>
            <p:cNvPr id="2577419" name="Line 11"/>
            <p:cNvSpPr>
              <a:spLocks noChangeShapeType="1"/>
            </p:cNvSpPr>
            <p:nvPr/>
          </p:nvSpPr>
          <p:spPr bwMode="auto">
            <a:xfrm>
              <a:off x="8102600" y="2317750"/>
              <a:ext cx="96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77424" name="Line 16"/>
            <p:cNvSpPr>
              <a:spLocks noChangeShapeType="1"/>
            </p:cNvSpPr>
            <p:nvPr/>
          </p:nvSpPr>
          <p:spPr bwMode="auto">
            <a:xfrm>
              <a:off x="8102600" y="3079750"/>
              <a:ext cx="96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36" name="Group 35"/>
            <p:cNvGrpSpPr/>
            <p:nvPr/>
          </p:nvGrpSpPr>
          <p:grpSpPr>
            <a:xfrm>
              <a:off x="5322888" y="1282700"/>
              <a:ext cx="3498850" cy="2146300"/>
              <a:chOff x="5322888" y="1282700"/>
              <a:chExt cx="3498850" cy="2146300"/>
            </a:xfrm>
          </p:grpSpPr>
          <p:sp>
            <p:nvSpPr>
              <p:cNvPr id="2577412" name="Rectangle 4"/>
              <p:cNvSpPr>
                <a:spLocks noChangeArrowheads="1"/>
              </p:cNvSpPr>
              <p:nvPr/>
            </p:nvSpPr>
            <p:spPr bwMode="auto">
              <a:xfrm>
                <a:off x="5562600" y="2959100"/>
                <a:ext cx="57626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Clk</a:t>
                </a:r>
              </a:p>
            </p:txBody>
          </p:sp>
          <p:sp>
            <p:nvSpPr>
              <p:cNvPr id="2577413" name="Rectangle 5"/>
              <p:cNvSpPr>
                <a:spLocks noChangeArrowheads="1"/>
              </p:cNvSpPr>
              <p:nvPr/>
            </p:nvSpPr>
            <p:spPr bwMode="auto">
              <a:xfrm>
                <a:off x="5561013" y="2273300"/>
                <a:ext cx="815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busW</a:t>
                </a:r>
              </a:p>
            </p:txBody>
          </p:sp>
          <p:sp>
            <p:nvSpPr>
              <p:cNvPr id="2577414" name="Rectangle 6"/>
              <p:cNvSpPr>
                <a:spLocks noChangeArrowheads="1"/>
              </p:cNvSpPr>
              <p:nvPr/>
            </p:nvSpPr>
            <p:spPr bwMode="auto">
              <a:xfrm>
                <a:off x="6657975" y="2114550"/>
                <a:ext cx="1406525" cy="1187450"/>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2577415" name="Rectangle 7"/>
              <p:cNvSpPr>
                <a:spLocks noChangeArrowheads="1"/>
              </p:cNvSpPr>
              <p:nvPr/>
            </p:nvSpPr>
            <p:spPr bwMode="auto">
              <a:xfrm>
                <a:off x="5322888" y="1509713"/>
                <a:ext cx="16414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Write Enable</a:t>
                </a:r>
              </a:p>
            </p:txBody>
          </p:sp>
          <p:sp>
            <p:nvSpPr>
              <p:cNvPr id="2577416" name="Line 8"/>
              <p:cNvSpPr>
                <a:spLocks noChangeShapeType="1"/>
              </p:cNvSpPr>
              <p:nvPr/>
            </p:nvSpPr>
            <p:spPr bwMode="auto">
              <a:xfrm flipH="1">
                <a:off x="5638800" y="2622550"/>
                <a:ext cx="10160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577417" name="Line 9"/>
              <p:cNvSpPr>
                <a:spLocks noChangeShapeType="1"/>
              </p:cNvSpPr>
              <p:nvPr/>
            </p:nvSpPr>
            <p:spPr bwMode="auto">
              <a:xfrm flipH="1">
                <a:off x="6178550" y="25527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7418" name="Rectangle 10"/>
              <p:cNvSpPr>
                <a:spLocks noChangeArrowheads="1"/>
              </p:cNvSpPr>
              <p:nvPr/>
            </p:nvSpPr>
            <p:spPr bwMode="auto">
              <a:xfrm>
                <a:off x="5865813" y="25781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77420" name="Line 12"/>
              <p:cNvSpPr>
                <a:spLocks noChangeShapeType="1"/>
              </p:cNvSpPr>
              <p:nvPr/>
            </p:nvSpPr>
            <p:spPr bwMode="auto">
              <a:xfrm flipH="1">
                <a:off x="8693150" y="22479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7421" name="Rectangle 13"/>
              <p:cNvSpPr>
                <a:spLocks noChangeArrowheads="1"/>
              </p:cNvSpPr>
              <p:nvPr/>
            </p:nvSpPr>
            <p:spPr bwMode="auto">
              <a:xfrm>
                <a:off x="8380413" y="22733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77422" name="Rectangle 14"/>
              <p:cNvSpPr>
                <a:spLocks noChangeArrowheads="1"/>
              </p:cNvSpPr>
              <p:nvPr/>
            </p:nvSpPr>
            <p:spPr bwMode="auto">
              <a:xfrm>
                <a:off x="8075613" y="1968500"/>
                <a:ext cx="746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busA</a:t>
                </a:r>
              </a:p>
            </p:txBody>
          </p:sp>
          <p:sp>
            <p:nvSpPr>
              <p:cNvPr id="2577423" name="Line 15"/>
              <p:cNvSpPr>
                <a:spLocks noChangeShapeType="1"/>
              </p:cNvSpPr>
              <p:nvPr/>
            </p:nvSpPr>
            <p:spPr bwMode="auto">
              <a:xfrm flipV="1">
                <a:off x="6794500" y="1847850"/>
                <a:ext cx="0" cy="2540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77425" name="Line 17"/>
              <p:cNvSpPr>
                <a:spLocks noChangeShapeType="1"/>
              </p:cNvSpPr>
              <p:nvPr/>
            </p:nvSpPr>
            <p:spPr bwMode="auto">
              <a:xfrm flipH="1">
                <a:off x="8693150" y="3009900"/>
                <a:ext cx="889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7426" name="Rectangle 18"/>
              <p:cNvSpPr>
                <a:spLocks noChangeArrowheads="1"/>
              </p:cNvSpPr>
              <p:nvPr/>
            </p:nvSpPr>
            <p:spPr bwMode="auto">
              <a:xfrm>
                <a:off x="8380413" y="30353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a:t>
                </a:r>
              </a:p>
            </p:txBody>
          </p:sp>
          <p:sp>
            <p:nvSpPr>
              <p:cNvPr id="2577427" name="Rectangle 19"/>
              <p:cNvSpPr>
                <a:spLocks noChangeArrowheads="1"/>
              </p:cNvSpPr>
              <p:nvPr/>
            </p:nvSpPr>
            <p:spPr bwMode="auto">
              <a:xfrm>
                <a:off x="8075613" y="2730500"/>
                <a:ext cx="73183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busB</a:t>
                </a:r>
              </a:p>
            </p:txBody>
          </p:sp>
          <p:sp>
            <p:nvSpPr>
              <p:cNvPr id="2577428" name="Line 20"/>
              <p:cNvSpPr>
                <a:spLocks noChangeShapeType="1"/>
              </p:cNvSpPr>
              <p:nvPr/>
            </p:nvSpPr>
            <p:spPr bwMode="auto">
              <a:xfrm flipH="1">
                <a:off x="6146800" y="3124200"/>
                <a:ext cx="4826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77429" name="Line 21"/>
              <p:cNvSpPr>
                <a:spLocks noChangeShapeType="1"/>
              </p:cNvSpPr>
              <p:nvPr/>
            </p:nvSpPr>
            <p:spPr bwMode="auto">
              <a:xfrm>
                <a:off x="7099300" y="1644650"/>
                <a:ext cx="0" cy="4318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77430" name="Line 22"/>
              <p:cNvSpPr>
                <a:spLocks noChangeShapeType="1"/>
              </p:cNvSpPr>
              <p:nvPr/>
            </p:nvSpPr>
            <p:spPr bwMode="auto">
              <a:xfrm flipV="1">
                <a:off x="7029450" y="1778000"/>
                <a:ext cx="139700" cy="165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7431" name="Rectangle 23"/>
              <p:cNvSpPr>
                <a:spLocks noChangeArrowheads="1"/>
              </p:cNvSpPr>
              <p:nvPr/>
            </p:nvSpPr>
            <p:spPr bwMode="auto">
              <a:xfrm>
                <a:off x="6856413" y="15875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5</a:t>
                </a:r>
              </a:p>
            </p:txBody>
          </p:sp>
          <p:sp>
            <p:nvSpPr>
              <p:cNvPr id="2577432" name="Line 24"/>
              <p:cNvSpPr>
                <a:spLocks noChangeShapeType="1"/>
              </p:cNvSpPr>
              <p:nvPr/>
            </p:nvSpPr>
            <p:spPr bwMode="auto">
              <a:xfrm>
                <a:off x="7480300" y="1644650"/>
                <a:ext cx="0" cy="4318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77433" name="Line 25"/>
              <p:cNvSpPr>
                <a:spLocks noChangeShapeType="1"/>
              </p:cNvSpPr>
              <p:nvPr/>
            </p:nvSpPr>
            <p:spPr bwMode="auto">
              <a:xfrm flipV="1">
                <a:off x="7410450" y="1778000"/>
                <a:ext cx="139700" cy="165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7434" name="Rectangle 26"/>
              <p:cNvSpPr>
                <a:spLocks noChangeArrowheads="1"/>
              </p:cNvSpPr>
              <p:nvPr/>
            </p:nvSpPr>
            <p:spPr bwMode="auto">
              <a:xfrm>
                <a:off x="7237413" y="15875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5</a:t>
                </a:r>
              </a:p>
            </p:txBody>
          </p:sp>
          <p:sp>
            <p:nvSpPr>
              <p:cNvPr id="2577435" name="Line 27"/>
              <p:cNvSpPr>
                <a:spLocks noChangeShapeType="1"/>
              </p:cNvSpPr>
              <p:nvPr/>
            </p:nvSpPr>
            <p:spPr bwMode="auto">
              <a:xfrm>
                <a:off x="7937500" y="1644650"/>
                <a:ext cx="0" cy="4318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77436" name="Line 28"/>
              <p:cNvSpPr>
                <a:spLocks noChangeShapeType="1"/>
              </p:cNvSpPr>
              <p:nvPr/>
            </p:nvSpPr>
            <p:spPr bwMode="auto">
              <a:xfrm flipV="1">
                <a:off x="7867650" y="1778000"/>
                <a:ext cx="139700" cy="165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77437" name="Rectangle 29"/>
              <p:cNvSpPr>
                <a:spLocks noChangeArrowheads="1"/>
              </p:cNvSpPr>
              <p:nvPr/>
            </p:nvSpPr>
            <p:spPr bwMode="auto">
              <a:xfrm>
                <a:off x="7694613" y="15875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5</a:t>
                </a:r>
              </a:p>
            </p:txBody>
          </p:sp>
          <p:sp>
            <p:nvSpPr>
              <p:cNvPr id="2577438" name="Rectangle 30"/>
              <p:cNvSpPr>
                <a:spLocks noChangeArrowheads="1"/>
              </p:cNvSpPr>
              <p:nvPr/>
            </p:nvSpPr>
            <p:spPr bwMode="auto">
              <a:xfrm>
                <a:off x="6761163" y="1282700"/>
                <a:ext cx="619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RW</a:t>
                </a:r>
              </a:p>
            </p:txBody>
          </p:sp>
          <p:sp>
            <p:nvSpPr>
              <p:cNvPr id="2577439" name="Rectangle 31"/>
              <p:cNvSpPr>
                <a:spLocks noChangeArrowheads="1"/>
              </p:cNvSpPr>
              <p:nvPr/>
            </p:nvSpPr>
            <p:spPr bwMode="auto">
              <a:xfrm>
                <a:off x="7219950" y="1282700"/>
                <a:ext cx="5476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RA</a:t>
                </a:r>
              </a:p>
            </p:txBody>
          </p:sp>
          <p:sp>
            <p:nvSpPr>
              <p:cNvPr id="2577440" name="Rectangle 32"/>
              <p:cNvSpPr>
                <a:spLocks noChangeArrowheads="1"/>
              </p:cNvSpPr>
              <p:nvPr/>
            </p:nvSpPr>
            <p:spPr bwMode="auto">
              <a:xfrm>
                <a:off x="7694613" y="1282700"/>
                <a:ext cx="53340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RB</a:t>
                </a:r>
              </a:p>
            </p:txBody>
          </p:sp>
          <p:sp>
            <p:nvSpPr>
              <p:cNvPr id="2577441" name="Rectangle 33"/>
              <p:cNvSpPr>
                <a:spLocks noChangeArrowheads="1"/>
              </p:cNvSpPr>
              <p:nvPr/>
            </p:nvSpPr>
            <p:spPr bwMode="auto">
              <a:xfrm>
                <a:off x="6856413" y="2349500"/>
                <a:ext cx="1182687" cy="6985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 32-bit</a:t>
                </a:r>
              </a:p>
              <a:p>
                <a:r>
                  <a:rPr lang="en-US" sz="2000" b="1">
                    <a:solidFill>
                      <a:schemeClr val="tx1"/>
                    </a:solidFill>
                    <a:latin typeface="Times" pitchFamily="-65" charset="0"/>
                  </a:rPr>
                  <a:t>Registers</a:t>
                </a:r>
              </a:p>
            </p:txBody>
          </p:sp>
          <p:sp>
            <p:nvSpPr>
              <p:cNvPr id="2577442" name="Line 34"/>
              <p:cNvSpPr>
                <a:spLocks noChangeShapeType="1"/>
              </p:cNvSpPr>
              <p:nvPr/>
            </p:nvSpPr>
            <p:spPr bwMode="auto">
              <a:xfrm>
                <a:off x="6662738" y="304800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577443" name="Line 35"/>
              <p:cNvSpPr>
                <a:spLocks noChangeShapeType="1"/>
              </p:cNvSpPr>
              <p:nvPr/>
            </p:nvSpPr>
            <p:spPr bwMode="auto">
              <a:xfrm flipH="1">
                <a:off x="6662738" y="312420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762000" y="152400"/>
            <a:ext cx="6472238" cy="476250"/>
          </a:xfrm>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Register Details…What’s inside?</a:t>
            </a:r>
          </a:p>
        </p:txBody>
      </p:sp>
      <p:pic>
        <p:nvPicPr>
          <p:cNvPr id="9218" name="Picture 2"/>
          <p:cNvPicPr>
            <a:picLocks noChangeAspect="1" noChangeArrowheads="1"/>
          </p:cNvPicPr>
          <p:nvPr/>
        </p:nvPicPr>
        <p:blipFill>
          <a:blip r:embed="rId3"/>
          <a:srcRect l="1825" r="1825"/>
          <a:stretch>
            <a:fillRect/>
          </a:stretch>
        </p:blipFill>
        <p:spPr bwMode="auto">
          <a:xfrm>
            <a:off x="685800" y="1143000"/>
            <a:ext cx="7848600" cy="2362200"/>
          </a:xfrm>
          <a:prstGeom prst="rect">
            <a:avLst/>
          </a:prstGeom>
          <a:noFill/>
          <a:ln w="9525">
            <a:noFill/>
            <a:round/>
            <a:headEnd/>
            <a:tailEnd/>
          </a:ln>
          <a:effectLst/>
        </p:spPr>
      </p:pic>
      <p:sp>
        <p:nvSpPr>
          <p:cNvPr id="9219" name="Rectangle 3"/>
          <p:cNvSpPr>
            <a:spLocks noGrp="1" noChangeArrowheads="1"/>
          </p:cNvSpPr>
          <p:nvPr>
            <p:ph type="body" idx="1"/>
          </p:nvPr>
        </p:nvSpPr>
        <p:spPr>
          <a:xfrm>
            <a:off x="685800" y="3733800"/>
            <a:ext cx="8077200" cy="2516188"/>
          </a:xfrm>
          <a:ln/>
        </p:spPr>
        <p:txBody>
          <a:bodyPr>
            <a:spAutoFit/>
          </a:bodyPr>
          <a:lstStyle/>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n instances of a </a:t>
            </a:r>
            <a:r>
              <a:rPr lang="en-GB" sz="2800">
                <a:solidFill>
                  <a:srgbClr val="800080"/>
                </a:solidFill>
              </a:rPr>
              <a:t>“Flip-Flop”</a:t>
            </a:r>
          </a:p>
          <a:p>
            <a:pPr>
              <a:lnSpc>
                <a:spcPct val="75000"/>
              </a:lnSpc>
              <a:spcBef>
                <a:spcPts val="2275"/>
              </a:spcBef>
              <a:buClr>
                <a:srgbClr val="80008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solidFill>
                  <a:srgbClr val="800080"/>
                </a:solidFill>
              </a:rPr>
              <a:t>Flip-flop </a:t>
            </a:r>
            <a:r>
              <a:rPr lang="en-GB" sz="2800"/>
              <a:t>name because the output flips and flops between and 0,1 </a:t>
            </a:r>
          </a:p>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D is “data”, Q is “output”</a:t>
            </a:r>
          </a:p>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Also called “d-type Flip-Flop”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7651" name="Rectangle 3"/>
          <p:cNvSpPr>
            <a:spLocks noGrp="1" noChangeArrowheads="1"/>
          </p:cNvSpPr>
          <p:nvPr>
            <p:ph type="body" idx="1"/>
          </p:nvPr>
        </p:nvSpPr>
        <p:spPr>
          <a:xfrm>
            <a:off x="457200" y="1143000"/>
            <a:ext cx="8229600" cy="4140415"/>
          </a:xfrm>
          <a:noFill/>
          <a:ln/>
        </p:spPr>
        <p:txBody>
          <a:bodyPr/>
          <a:lstStyle/>
          <a:p>
            <a:pPr>
              <a:spcBef>
                <a:spcPct val="30000"/>
              </a:spcBef>
            </a:pPr>
            <a:r>
              <a:rPr lang="en-US" sz="2400" dirty="0" smtClean="0">
                <a:solidFill>
                  <a:schemeClr val="bg2"/>
                </a:solidFill>
              </a:rPr>
              <a:t>1. Analyze instruction set architecture (ISA) </a:t>
            </a:r>
            <a:br>
              <a:rPr lang="en-US" sz="2400" dirty="0" smtClean="0">
                <a:solidFill>
                  <a:schemeClr val="bg2"/>
                </a:solidFill>
              </a:rPr>
            </a:br>
            <a:r>
              <a:rPr lang="en-US" sz="2800" dirty="0" err="1" smtClean="0">
                <a:solidFill>
                  <a:schemeClr val="bg2"/>
                </a:solidFill>
                <a:latin typeface="Symbol" pitchFamily="-65" charset="2"/>
                <a:ea typeface="ＭＳ Ｐゴシック" pitchFamily="-65" charset="-128"/>
                <a:cs typeface="ＭＳ Ｐゴシック" pitchFamily="-65" charset="-128"/>
                <a:sym typeface="Symbol" pitchFamily="-65" charset="2"/>
              </a:rPr>
              <a:t></a:t>
            </a:r>
            <a:r>
              <a:rPr lang="en-US" sz="2400" dirty="0" smtClean="0">
                <a:solidFill>
                  <a:schemeClr val="bg2"/>
                </a:solidFill>
              </a:rPr>
              <a:t> </a:t>
            </a:r>
            <a:r>
              <a:rPr lang="en-US" sz="2400" dirty="0" err="1" smtClean="0">
                <a:solidFill>
                  <a:schemeClr val="bg2"/>
                </a:solidFill>
              </a:rPr>
              <a:t>datapath</a:t>
            </a:r>
            <a:r>
              <a:rPr lang="en-US" sz="2400" dirty="0" smtClean="0">
                <a:solidFill>
                  <a:schemeClr val="bg2"/>
                </a:solidFill>
              </a:rPr>
              <a:t> </a:t>
            </a:r>
            <a:r>
              <a:rPr lang="en-US" sz="2400" u="sng" dirty="0" smtClean="0">
                <a:solidFill>
                  <a:schemeClr val="bg2"/>
                </a:solidFill>
              </a:rPr>
              <a:t>requirements</a:t>
            </a:r>
          </a:p>
          <a:p>
            <a:pPr lvl="1">
              <a:lnSpc>
                <a:spcPct val="75000"/>
              </a:lnSpc>
              <a:spcBef>
                <a:spcPct val="30000"/>
              </a:spcBef>
            </a:pPr>
            <a:r>
              <a:rPr lang="en-US" sz="2000" dirty="0" smtClean="0">
                <a:solidFill>
                  <a:schemeClr val="bg2"/>
                </a:solidFill>
              </a:rPr>
              <a:t>meaning of each instruction is given by the </a:t>
            </a:r>
            <a:r>
              <a:rPr lang="en-US" sz="2000" i="1" dirty="0" smtClean="0">
                <a:solidFill>
                  <a:schemeClr val="bg2"/>
                </a:solidFill>
              </a:rPr>
              <a:t>register transfers</a:t>
            </a:r>
          </a:p>
          <a:p>
            <a:pPr lvl="1">
              <a:lnSpc>
                <a:spcPct val="75000"/>
              </a:lnSpc>
              <a:spcBef>
                <a:spcPct val="30000"/>
              </a:spcBef>
            </a:pPr>
            <a:r>
              <a:rPr lang="en-US" sz="2000" dirty="0" err="1" smtClean="0">
                <a:solidFill>
                  <a:schemeClr val="bg2"/>
                </a:solidFill>
              </a:rPr>
              <a:t>datapath</a:t>
            </a:r>
            <a:r>
              <a:rPr lang="en-US" sz="2000" dirty="0" smtClean="0">
                <a:solidFill>
                  <a:schemeClr val="bg2"/>
                </a:solidFill>
              </a:rPr>
              <a:t> must include storage element for ISA registers</a:t>
            </a:r>
          </a:p>
          <a:p>
            <a:pPr lvl="1">
              <a:lnSpc>
                <a:spcPct val="75000"/>
              </a:lnSpc>
              <a:spcBef>
                <a:spcPct val="30000"/>
              </a:spcBef>
            </a:pPr>
            <a:r>
              <a:rPr lang="en-US" sz="2000" dirty="0" err="1" smtClean="0">
                <a:solidFill>
                  <a:schemeClr val="bg2"/>
                </a:solidFill>
              </a:rPr>
              <a:t>datapath</a:t>
            </a:r>
            <a:r>
              <a:rPr lang="en-US" sz="2000" dirty="0" smtClean="0">
                <a:solidFill>
                  <a:schemeClr val="bg2"/>
                </a:solidFill>
              </a:rPr>
              <a:t> must support each register transfer</a:t>
            </a:r>
          </a:p>
          <a:p>
            <a:pPr>
              <a:spcBef>
                <a:spcPct val="30000"/>
              </a:spcBef>
            </a:pPr>
            <a:r>
              <a:rPr lang="en-US" sz="2400" dirty="0" smtClean="0">
                <a:solidFill>
                  <a:schemeClr val="bg2"/>
                </a:solidFill>
              </a:rPr>
              <a:t>2. Select set of </a:t>
            </a:r>
            <a:r>
              <a:rPr lang="en-US" sz="2400" dirty="0" err="1" smtClean="0">
                <a:solidFill>
                  <a:schemeClr val="bg2"/>
                </a:solidFill>
              </a:rPr>
              <a:t>datapath</a:t>
            </a:r>
            <a:r>
              <a:rPr lang="en-US" sz="2400" dirty="0" smtClean="0">
                <a:solidFill>
                  <a:schemeClr val="bg2"/>
                </a:solidFill>
              </a:rPr>
              <a:t> components and establish clocking methodology</a:t>
            </a:r>
          </a:p>
          <a:p>
            <a:pPr>
              <a:spcBef>
                <a:spcPct val="30000"/>
              </a:spcBef>
            </a:pPr>
            <a:r>
              <a:rPr lang="en-US" sz="2400" dirty="0" smtClean="0"/>
              <a:t>3. </a:t>
            </a:r>
            <a:r>
              <a:rPr lang="en-US" sz="2400" u="sng" dirty="0" smtClean="0">
                <a:solidFill>
                  <a:schemeClr val="accent2"/>
                </a:solidFill>
              </a:rPr>
              <a:t>Assemble</a:t>
            </a:r>
            <a:r>
              <a:rPr lang="en-US" sz="2400" dirty="0" smtClean="0">
                <a:solidFill>
                  <a:schemeClr val="accent2"/>
                </a:solidFill>
              </a:rPr>
              <a:t> </a:t>
            </a:r>
            <a:r>
              <a:rPr lang="en-US" sz="2400" dirty="0" err="1" smtClean="0">
                <a:solidFill>
                  <a:srgbClr val="000000"/>
                </a:solidFill>
              </a:rPr>
              <a:t>datapath</a:t>
            </a:r>
            <a:r>
              <a:rPr lang="en-US" sz="2400" dirty="0" smtClean="0">
                <a:solidFill>
                  <a:srgbClr val="000000"/>
                </a:solidFill>
              </a:rPr>
              <a:t> meeting requirements</a:t>
            </a:r>
          </a:p>
          <a:p>
            <a:pPr>
              <a:spcBef>
                <a:spcPct val="30000"/>
              </a:spcBef>
            </a:pPr>
            <a:r>
              <a:rPr lang="en-US" sz="2400" dirty="0" smtClean="0">
                <a:solidFill>
                  <a:schemeClr val="bg2"/>
                </a:solidFill>
              </a:rPr>
              <a:t>4. Analyze implementation of each instruction to determine setting of control points that effects the register transfer.</a:t>
            </a:r>
            <a:endParaRPr lang="en-US" sz="2400" dirty="0" smtClean="0">
              <a:solidFill>
                <a:srgbClr val="800080"/>
              </a:solidFill>
            </a:endParaRPr>
          </a:p>
          <a:p>
            <a:pPr>
              <a:spcBef>
                <a:spcPct val="30000"/>
              </a:spcBef>
            </a:pPr>
            <a:r>
              <a:rPr lang="en-US" sz="2400" dirty="0" smtClean="0">
                <a:solidFill>
                  <a:schemeClr val="bg2"/>
                </a:solidFill>
              </a:rPr>
              <a:t>5</a:t>
            </a:r>
            <a:r>
              <a:rPr lang="en-US" sz="2400" dirty="0" smtClean="0">
                <a:solidFill>
                  <a:schemeClr val="bg2"/>
                </a:solidFill>
              </a:rPr>
              <a:t>. Assemble the control logic (hard part!)</a:t>
            </a:r>
            <a:endParaRPr lang="en-US" sz="2400" dirty="0">
              <a:solidFill>
                <a:schemeClr val="bg2"/>
              </a:solidFill>
            </a:endParaRPr>
          </a:p>
        </p:txBody>
      </p:sp>
      <p:sp>
        <p:nvSpPr>
          <p:cNvPr id="6" name="Title 5"/>
          <p:cNvSpPr>
            <a:spLocks noGrp="1"/>
          </p:cNvSpPr>
          <p:nvPr>
            <p:ph type="title"/>
          </p:nvPr>
        </p:nvSpPr>
        <p:spPr/>
        <p:txBody>
          <a:bodyPr>
            <a:normAutofit fontScale="90000"/>
          </a:bodyPr>
          <a:lstStyle/>
          <a:p>
            <a:r>
              <a:rPr lang="en-US" sz="3600" dirty="0" smtClean="0"/>
              <a:t>How to Design a Processor: step-by-step</a:t>
            </a:r>
            <a:endParaRPr lang="en-US" sz="36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1506" name="Rectangle 2"/>
          <p:cNvSpPr>
            <a:spLocks noGrp="1" noChangeArrowheads="1"/>
          </p:cNvSpPr>
          <p:nvPr>
            <p:ph type="title"/>
          </p:nvPr>
        </p:nvSpPr>
        <p:spPr/>
        <p:txBody>
          <a:bodyPr>
            <a:normAutofit fontScale="90000"/>
          </a:bodyPr>
          <a:lstStyle/>
          <a:p>
            <a:r>
              <a:rPr lang="en-US" sz="3600" dirty="0" smtClean="0"/>
              <a:t>Overview </a:t>
            </a:r>
            <a:r>
              <a:rPr lang="en-US" sz="3600" dirty="0" smtClean="0"/>
              <a:t>of the Instruction Fetch Unit</a:t>
            </a:r>
            <a:endParaRPr lang="en-US" sz="3600" dirty="0"/>
          </a:p>
        </p:txBody>
      </p:sp>
      <p:sp>
        <p:nvSpPr>
          <p:cNvPr id="2581507" name="Rectangle 3"/>
          <p:cNvSpPr>
            <a:spLocks noGrp="1" noChangeArrowheads="1"/>
          </p:cNvSpPr>
          <p:nvPr>
            <p:ph type="body" idx="1"/>
          </p:nvPr>
        </p:nvSpPr>
        <p:spPr>
          <a:xfrm>
            <a:off x="685800" y="1143000"/>
            <a:ext cx="7848600" cy="2438400"/>
          </a:xfrm>
        </p:spPr>
        <p:txBody>
          <a:bodyPr>
            <a:normAutofit lnSpcReduction="10000"/>
          </a:bodyPr>
          <a:lstStyle/>
          <a:p>
            <a:r>
              <a:rPr lang="en-US" dirty="0" smtClean="0"/>
              <a:t>The common RTL operations</a:t>
            </a:r>
          </a:p>
          <a:p>
            <a:pPr lvl="1"/>
            <a:r>
              <a:rPr lang="en-US" dirty="0" smtClean="0"/>
              <a:t>Fetch the Instruction: </a:t>
            </a:r>
            <a:r>
              <a:rPr lang="en-US" dirty="0" err="1" smtClean="0"/>
              <a:t>mem[PC</a:t>
            </a:r>
            <a:r>
              <a:rPr lang="en-US" dirty="0" smtClean="0"/>
              <a:t>]</a:t>
            </a:r>
          </a:p>
          <a:p>
            <a:pPr lvl="1"/>
            <a:r>
              <a:rPr lang="en-US" dirty="0" smtClean="0"/>
              <a:t>Update the program counter:</a:t>
            </a:r>
          </a:p>
          <a:p>
            <a:pPr lvl="2"/>
            <a:r>
              <a:rPr lang="en-US" dirty="0" smtClean="0"/>
              <a:t>Sequential Code: PC </a:t>
            </a:r>
            <a:r>
              <a:rPr lang="en-US" dirty="0" err="1" smtClean="0">
                <a:sym typeface="Symbol" pitchFamily="-65" charset="2"/>
              </a:rPr>
              <a:t></a:t>
            </a:r>
            <a:r>
              <a:rPr lang="en-US" dirty="0" smtClean="0"/>
              <a:t> PC + 4 </a:t>
            </a:r>
          </a:p>
          <a:p>
            <a:pPr lvl="2"/>
            <a:r>
              <a:rPr lang="en-US" dirty="0" smtClean="0"/>
              <a:t>Branch and Jump:   PC </a:t>
            </a:r>
            <a:r>
              <a:rPr lang="en-US" dirty="0" err="1" smtClean="0">
                <a:sym typeface="Symbol" pitchFamily="-65" charset="2"/>
              </a:rPr>
              <a:t></a:t>
            </a:r>
            <a:r>
              <a:rPr lang="en-US" dirty="0" smtClean="0"/>
              <a:t> “something else”</a:t>
            </a:r>
            <a:endParaRPr lang="en-US" dirty="0"/>
          </a:p>
        </p:txBody>
      </p:sp>
      <p:sp>
        <p:nvSpPr>
          <p:cNvPr id="2581508" name="Line 4"/>
          <p:cNvSpPr>
            <a:spLocks noChangeShapeType="1"/>
          </p:cNvSpPr>
          <p:nvPr/>
        </p:nvSpPr>
        <p:spPr bwMode="auto">
          <a:xfrm>
            <a:off x="5334000" y="5949950"/>
            <a:ext cx="2184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81509" name="Line 5"/>
          <p:cNvSpPr>
            <a:spLocks noChangeShapeType="1"/>
          </p:cNvSpPr>
          <p:nvPr/>
        </p:nvSpPr>
        <p:spPr bwMode="auto">
          <a:xfrm flipH="1">
            <a:off x="6457950" y="5803900"/>
            <a:ext cx="241300" cy="2921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581510" name="Rectangle 6"/>
          <p:cNvSpPr>
            <a:spLocks noChangeArrowheads="1"/>
          </p:cNvSpPr>
          <p:nvPr/>
        </p:nvSpPr>
        <p:spPr bwMode="auto">
          <a:xfrm>
            <a:off x="6400800" y="608965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32</a:t>
            </a:r>
            <a:endParaRPr lang="en-US" sz="1600">
              <a:solidFill>
                <a:schemeClr val="tx1"/>
              </a:solidFill>
              <a:latin typeface="Times" pitchFamily="-65" charset="0"/>
            </a:endParaRPr>
          </a:p>
        </p:txBody>
      </p:sp>
      <p:sp>
        <p:nvSpPr>
          <p:cNvPr id="2581511" name="Rectangle 7"/>
          <p:cNvSpPr>
            <a:spLocks noChangeArrowheads="1"/>
          </p:cNvSpPr>
          <p:nvPr/>
        </p:nvSpPr>
        <p:spPr bwMode="auto">
          <a:xfrm>
            <a:off x="5619750" y="5416550"/>
            <a:ext cx="192405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Instruction Word</a:t>
            </a:r>
          </a:p>
        </p:txBody>
      </p:sp>
      <p:grpSp>
        <p:nvGrpSpPr>
          <p:cNvPr id="2" name="Group 8"/>
          <p:cNvGrpSpPr>
            <a:grpSpLocks/>
          </p:cNvGrpSpPr>
          <p:nvPr/>
        </p:nvGrpSpPr>
        <p:grpSpPr bwMode="auto">
          <a:xfrm>
            <a:off x="3889375" y="5365750"/>
            <a:ext cx="1454150" cy="1187450"/>
            <a:chOff x="2458" y="3088"/>
            <a:chExt cx="916" cy="748"/>
          </a:xfrm>
        </p:grpSpPr>
        <p:sp>
          <p:nvSpPr>
            <p:cNvPr id="2581513" name="Rectangle 9"/>
            <p:cNvSpPr>
              <a:spLocks noChangeArrowheads="1"/>
            </p:cNvSpPr>
            <p:nvPr/>
          </p:nvSpPr>
          <p:spPr bwMode="auto">
            <a:xfrm>
              <a:off x="2458" y="3088"/>
              <a:ext cx="886" cy="748"/>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2581514" name="Rectangle 10"/>
            <p:cNvSpPr>
              <a:spLocks noChangeArrowheads="1"/>
            </p:cNvSpPr>
            <p:nvPr/>
          </p:nvSpPr>
          <p:spPr bwMode="auto">
            <a:xfrm>
              <a:off x="2631" y="3120"/>
              <a:ext cx="638" cy="24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Address</a:t>
              </a:r>
            </a:p>
          </p:txBody>
        </p:sp>
        <p:sp>
          <p:nvSpPr>
            <p:cNvPr id="2581515" name="Rectangle 11"/>
            <p:cNvSpPr>
              <a:spLocks noChangeArrowheads="1"/>
            </p:cNvSpPr>
            <p:nvPr/>
          </p:nvSpPr>
          <p:spPr bwMode="auto">
            <a:xfrm>
              <a:off x="2495" y="3360"/>
              <a:ext cx="879" cy="44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000" b="1">
                  <a:solidFill>
                    <a:schemeClr val="tx1"/>
                  </a:solidFill>
                  <a:latin typeface="Times" pitchFamily="-65" charset="0"/>
                </a:rPr>
                <a:t>Instruction</a:t>
              </a:r>
            </a:p>
            <a:p>
              <a:pPr algn="ctr"/>
              <a:r>
                <a:rPr lang="en-US" sz="2000" b="1">
                  <a:solidFill>
                    <a:schemeClr val="tx1"/>
                  </a:solidFill>
                  <a:latin typeface="Times" pitchFamily="-65" charset="0"/>
                </a:rPr>
                <a:t>Memory</a:t>
              </a:r>
            </a:p>
          </p:txBody>
        </p:sp>
      </p:grpSp>
      <p:sp>
        <p:nvSpPr>
          <p:cNvPr id="2581516" name="Rectangle 12"/>
          <p:cNvSpPr>
            <a:spLocks noChangeArrowheads="1"/>
          </p:cNvSpPr>
          <p:nvPr/>
        </p:nvSpPr>
        <p:spPr bwMode="auto">
          <a:xfrm>
            <a:off x="3960813" y="4146550"/>
            <a:ext cx="1258887" cy="322263"/>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2581517" name="Line 13"/>
          <p:cNvSpPr>
            <a:spLocks noChangeShapeType="1"/>
          </p:cNvSpPr>
          <p:nvPr/>
        </p:nvSpPr>
        <p:spPr bwMode="auto">
          <a:xfrm flipH="1">
            <a:off x="3632200" y="4305300"/>
            <a:ext cx="3302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1518" name="Rectangle 14"/>
          <p:cNvSpPr>
            <a:spLocks noChangeArrowheads="1"/>
          </p:cNvSpPr>
          <p:nvPr/>
        </p:nvSpPr>
        <p:spPr bwMode="auto">
          <a:xfrm>
            <a:off x="4343400" y="4121150"/>
            <a:ext cx="51911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PC</a:t>
            </a:r>
          </a:p>
        </p:txBody>
      </p:sp>
      <p:sp>
        <p:nvSpPr>
          <p:cNvPr id="2581519" name="Rectangle 15"/>
          <p:cNvSpPr>
            <a:spLocks noChangeArrowheads="1"/>
          </p:cNvSpPr>
          <p:nvPr/>
        </p:nvSpPr>
        <p:spPr bwMode="auto">
          <a:xfrm>
            <a:off x="3167063" y="4044950"/>
            <a:ext cx="49053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clk</a:t>
            </a:r>
          </a:p>
        </p:txBody>
      </p:sp>
      <p:grpSp>
        <p:nvGrpSpPr>
          <p:cNvPr id="3" name="Group 16"/>
          <p:cNvGrpSpPr>
            <a:grpSpLocks/>
          </p:cNvGrpSpPr>
          <p:nvPr/>
        </p:nvGrpSpPr>
        <p:grpSpPr bwMode="auto">
          <a:xfrm>
            <a:off x="5499100" y="4598988"/>
            <a:ext cx="1397000" cy="577850"/>
            <a:chOff x="3472" y="2605"/>
            <a:chExt cx="880" cy="364"/>
          </a:xfrm>
        </p:grpSpPr>
        <p:sp>
          <p:nvSpPr>
            <p:cNvPr id="2581521" name="Rectangle 17"/>
            <p:cNvSpPr>
              <a:spLocks noChangeArrowheads="1"/>
            </p:cNvSpPr>
            <p:nvPr/>
          </p:nvSpPr>
          <p:spPr bwMode="auto">
            <a:xfrm>
              <a:off x="3472" y="2608"/>
              <a:ext cx="880" cy="352"/>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2581522" name="Rectangle 18"/>
            <p:cNvSpPr>
              <a:spLocks noChangeArrowheads="1"/>
            </p:cNvSpPr>
            <p:nvPr/>
          </p:nvSpPr>
          <p:spPr bwMode="auto">
            <a:xfrm>
              <a:off x="3488" y="2605"/>
              <a:ext cx="850" cy="364"/>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tx1"/>
                  </a:solidFill>
                  <a:latin typeface="Times" pitchFamily="-65" charset="0"/>
                </a:rPr>
                <a:t>Next Address</a:t>
              </a:r>
            </a:p>
            <a:p>
              <a:pPr algn="ctr"/>
              <a:r>
                <a:rPr lang="en-US" sz="1600" b="1">
                  <a:solidFill>
                    <a:schemeClr val="tx1"/>
                  </a:solidFill>
                  <a:latin typeface="Times" pitchFamily="-65" charset="0"/>
                </a:rPr>
                <a:t>Logic</a:t>
              </a:r>
            </a:p>
          </p:txBody>
        </p:sp>
      </p:grpSp>
      <p:sp>
        <p:nvSpPr>
          <p:cNvPr id="2581523" name="Line 19"/>
          <p:cNvSpPr>
            <a:spLocks noChangeShapeType="1"/>
          </p:cNvSpPr>
          <p:nvPr/>
        </p:nvSpPr>
        <p:spPr bwMode="auto">
          <a:xfrm>
            <a:off x="4559300" y="4514850"/>
            <a:ext cx="0" cy="812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81524" name="Line 20"/>
          <p:cNvSpPr>
            <a:spLocks noChangeShapeType="1"/>
          </p:cNvSpPr>
          <p:nvPr/>
        </p:nvSpPr>
        <p:spPr bwMode="auto">
          <a:xfrm>
            <a:off x="4572000" y="4883150"/>
            <a:ext cx="889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81525" name="Line 21"/>
          <p:cNvSpPr>
            <a:spLocks noChangeShapeType="1"/>
          </p:cNvSpPr>
          <p:nvPr/>
        </p:nvSpPr>
        <p:spPr bwMode="auto">
          <a:xfrm>
            <a:off x="4559300" y="3600450"/>
            <a:ext cx="0" cy="508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581526" name="Line 22"/>
          <p:cNvSpPr>
            <a:spLocks noChangeShapeType="1"/>
          </p:cNvSpPr>
          <p:nvPr/>
        </p:nvSpPr>
        <p:spPr bwMode="auto">
          <a:xfrm>
            <a:off x="4572000" y="3606800"/>
            <a:ext cx="1574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1527" name="Line 23"/>
          <p:cNvSpPr>
            <a:spLocks noChangeShapeType="1"/>
          </p:cNvSpPr>
          <p:nvPr/>
        </p:nvSpPr>
        <p:spPr bwMode="auto">
          <a:xfrm>
            <a:off x="6159500" y="3600450"/>
            <a:ext cx="0" cy="965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1528" name="Line 24"/>
          <p:cNvSpPr>
            <a:spLocks noChangeShapeType="1"/>
          </p:cNvSpPr>
          <p:nvPr/>
        </p:nvSpPr>
        <p:spPr bwMode="auto">
          <a:xfrm>
            <a:off x="3962400" y="422910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581529" name="Line 25"/>
          <p:cNvSpPr>
            <a:spLocks noChangeShapeType="1"/>
          </p:cNvSpPr>
          <p:nvPr/>
        </p:nvSpPr>
        <p:spPr bwMode="auto">
          <a:xfrm flipH="1">
            <a:off x="3962400" y="430530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3554" name="Rectangle 2"/>
          <p:cNvSpPr>
            <a:spLocks noGrp="1" noChangeArrowheads="1"/>
          </p:cNvSpPr>
          <p:nvPr>
            <p:ph type="title"/>
          </p:nvPr>
        </p:nvSpPr>
        <p:spPr>
          <a:xfrm>
            <a:off x="762000" y="152400"/>
            <a:ext cx="3114835" cy="490391"/>
          </a:xfrm>
        </p:spPr>
        <p:txBody>
          <a:bodyPr/>
          <a:lstStyle/>
          <a:p>
            <a:r>
              <a:rPr lang="en-US" dirty="0" smtClean="0"/>
              <a:t>Add </a:t>
            </a:r>
            <a:r>
              <a:rPr lang="en-US" dirty="0" smtClean="0"/>
              <a:t>&amp; Subtract</a:t>
            </a:r>
            <a:endParaRPr lang="en-US" dirty="0"/>
          </a:p>
        </p:txBody>
      </p:sp>
      <p:sp>
        <p:nvSpPr>
          <p:cNvPr id="2583555" name="Rectangle 3"/>
          <p:cNvSpPr>
            <a:spLocks noGrp="1" noChangeArrowheads="1"/>
          </p:cNvSpPr>
          <p:nvPr>
            <p:ph type="body" idx="1"/>
          </p:nvPr>
        </p:nvSpPr>
        <p:spPr>
          <a:xfrm>
            <a:off x="685800" y="762000"/>
            <a:ext cx="7848600" cy="2743200"/>
          </a:xfrm>
        </p:spPr>
        <p:txBody>
          <a:bodyPr>
            <a:normAutofit fontScale="62500" lnSpcReduction="20000"/>
          </a:bodyPr>
          <a:lstStyle/>
          <a:p>
            <a:r>
              <a:rPr lang="en-US" dirty="0" err="1" smtClean="0"/>
              <a:t>R[rd</a:t>
            </a:r>
            <a:r>
              <a:rPr lang="en-US" dirty="0" smtClean="0"/>
              <a:t>] = </a:t>
            </a:r>
            <a:r>
              <a:rPr lang="en-US" dirty="0" err="1" smtClean="0"/>
              <a:t>R[rs</a:t>
            </a:r>
            <a:r>
              <a:rPr lang="en-US" dirty="0" smtClean="0"/>
              <a:t>] op </a:t>
            </a:r>
            <a:r>
              <a:rPr lang="en-US" dirty="0" err="1" smtClean="0"/>
              <a:t>R[rt</a:t>
            </a:r>
            <a:r>
              <a:rPr lang="en-US" dirty="0" smtClean="0"/>
              <a:t>] 	Ex.: </a:t>
            </a:r>
            <a:r>
              <a:rPr lang="en-US" dirty="0" err="1" smtClean="0"/>
              <a:t>addU</a:t>
            </a:r>
            <a:r>
              <a:rPr lang="en-US" dirty="0" smtClean="0"/>
              <a:t> </a:t>
            </a:r>
            <a:r>
              <a:rPr lang="en-US" dirty="0" err="1" smtClean="0"/>
              <a:t>rd,rs,rt</a:t>
            </a:r>
            <a:endParaRPr lang="en-US" dirty="0" smtClean="0"/>
          </a:p>
          <a:p>
            <a:pPr lvl="1"/>
            <a:r>
              <a:rPr lang="en-US" dirty="0" smtClean="0"/>
              <a:t>Ra, </a:t>
            </a:r>
            <a:r>
              <a:rPr lang="en-US" dirty="0" err="1" smtClean="0"/>
              <a:t>Rb</a:t>
            </a:r>
            <a:r>
              <a:rPr lang="en-US" dirty="0" smtClean="0"/>
              <a:t>, and </a:t>
            </a:r>
            <a:r>
              <a:rPr lang="en-US" dirty="0" err="1" smtClean="0"/>
              <a:t>Rw</a:t>
            </a:r>
            <a:r>
              <a:rPr lang="en-US" dirty="0" smtClean="0"/>
              <a:t> come from instruction’s </a:t>
            </a:r>
            <a:r>
              <a:rPr lang="en-US" dirty="0" err="1" smtClean="0"/>
              <a:t>Rs</a:t>
            </a:r>
            <a:r>
              <a:rPr lang="en-US" dirty="0" smtClean="0"/>
              <a:t>, </a:t>
            </a:r>
            <a:r>
              <a:rPr lang="en-US" dirty="0" err="1" smtClean="0"/>
              <a:t>Rt</a:t>
            </a:r>
            <a:r>
              <a:rPr lang="en-US" dirty="0" smtClean="0"/>
              <a:t>, and Rd fields</a:t>
            </a:r>
            <a:br>
              <a:rPr lang="en-US" dirty="0" smtClean="0"/>
            </a:br>
            <a:endParaRPr lang="en-US" dirty="0" smtClean="0"/>
          </a:p>
          <a:p>
            <a:pPr lvl="1"/>
            <a:r>
              <a:rPr lang="en-US" dirty="0" err="1" smtClean="0"/>
              <a:t>ALUctr</a:t>
            </a:r>
            <a:r>
              <a:rPr lang="en-US" dirty="0" smtClean="0"/>
              <a:t> and </a:t>
            </a:r>
            <a:r>
              <a:rPr lang="en-US" dirty="0" err="1" smtClean="0"/>
              <a:t>RegWr</a:t>
            </a:r>
            <a:r>
              <a:rPr lang="en-US" dirty="0" smtClean="0"/>
              <a:t>: control logic after decoding the instruction</a:t>
            </a:r>
            <a:endParaRPr lang="en-US" dirty="0" smtClean="0"/>
          </a:p>
          <a:p>
            <a:endParaRPr lang="en-US" dirty="0" smtClean="0"/>
          </a:p>
          <a:p>
            <a:endParaRPr lang="en-US" dirty="0" smtClean="0"/>
          </a:p>
          <a:p>
            <a:endParaRPr lang="en-US" dirty="0" smtClean="0"/>
          </a:p>
          <a:p>
            <a:r>
              <a:rPr lang="en-US" dirty="0" smtClean="0"/>
              <a:t>… Already defined the register file &amp; ALU             </a:t>
            </a:r>
            <a:endParaRPr lang="en-US" dirty="0"/>
          </a:p>
        </p:txBody>
      </p:sp>
      <p:grpSp>
        <p:nvGrpSpPr>
          <p:cNvPr id="2" name="Group 4"/>
          <p:cNvGrpSpPr>
            <a:grpSpLocks/>
          </p:cNvGrpSpPr>
          <p:nvPr/>
        </p:nvGrpSpPr>
        <p:grpSpPr bwMode="auto">
          <a:xfrm>
            <a:off x="6159500" y="4203700"/>
            <a:ext cx="457200" cy="1219200"/>
            <a:chOff x="3696" y="2648"/>
            <a:chExt cx="288" cy="768"/>
          </a:xfrm>
        </p:grpSpPr>
        <p:sp>
          <p:nvSpPr>
            <p:cNvPr id="2583557" name="Line 5"/>
            <p:cNvSpPr>
              <a:spLocks noChangeShapeType="1"/>
            </p:cNvSpPr>
            <p:nvPr/>
          </p:nvSpPr>
          <p:spPr bwMode="auto">
            <a:xfrm>
              <a:off x="3696" y="2648"/>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58" name="Line 6"/>
            <p:cNvSpPr>
              <a:spLocks noChangeShapeType="1"/>
            </p:cNvSpPr>
            <p:nvPr/>
          </p:nvSpPr>
          <p:spPr bwMode="auto">
            <a:xfrm>
              <a:off x="3704" y="2648"/>
              <a:ext cx="272"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59" name="Line 7"/>
            <p:cNvSpPr>
              <a:spLocks noChangeShapeType="1"/>
            </p:cNvSpPr>
            <p:nvPr/>
          </p:nvSpPr>
          <p:spPr bwMode="auto">
            <a:xfrm>
              <a:off x="3704" y="2840"/>
              <a:ext cx="128" cy="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60" name="Line 8"/>
            <p:cNvSpPr>
              <a:spLocks noChangeShapeType="1"/>
            </p:cNvSpPr>
            <p:nvPr/>
          </p:nvSpPr>
          <p:spPr bwMode="auto">
            <a:xfrm>
              <a:off x="3840" y="2936"/>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61" name="Line 9"/>
            <p:cNvSpPr>
              <a:spLocks noChangeShapeType="1"/>
            </p:cNvSpPr>
            <p:nvPr/>
          </p:nvSpPr>
          <p:spPr bwMode="auto">
            <a:xfrm>
              <a:off x="3984" y="2840"/>
              <a:ext cx="0" cy="36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62" name="Line 10"/>
            <p:cNvSpPr>
              <a:spLocks noChangeShapeType="1"/>
            </p:cNvSpPr>
            <p:nvPr/>
          </p:nvSpPr>
          <p:spPr bwMode="auto">
            <a:xfrm flipV="1">
              <a:off x="3704" y="3112"/>
              <a:ext cx="128" cy="1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63" name="Line 11"/>
            <p:cNvSpPr>
              <a:spLocks noChangeShapeType="1"/>
            </p:cNvSpPr>
            <p:nvPr/>
          </p:nvSpPr>
          <p:spPr bwMode="auto">
            <a:xfrm>
              <a:off x="3696" y="3224"/>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64" name="Line 12"/>
            <p:cNvSpPr>
              <a:spLocks noChangeShapeType="1"/>
            </p:cNvSpPr>
            <p:nvPr/>
          </p:nvSpPr>
          <p:spPr bwMode="auto">
            <a:xfrm flipV="1">
              <a:off x="3704" y="3208"/>
              <a:ext cx="272"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583565" name="Line 13"/>
          <p:cNvSpPr>
            <a:spLocks noChangeShapeType="1"/>
          </p:cNvSpPr>
          <p:nvPr/>
        </p:nvSpPr>
        <p:spPr bwMode="auto">
          <a:xfrm flipH="1">
            <a:off x="6604000" y="4800600"/>
            <a:ext cx="1854200" cy="0"/>
          </a:xfrm>
          <a:prstGeom prst="line">
            <a:avLst/>
          </a:prstGeom>
          <a:noFill/>
          <a:ln w="25400">
            <a:solidFill>
              <a:schemeClr val="accent1"/>
            </a:solidFill>
            <a:round/>
            <a:headEnd type="triangle" w="med" len="med"/>
            <a:tailEnd/>
          </a:ln>
          <a:effectLst/>
        </p:spPr>
        <p:txBody>
          <a:bodyPr wrap="none" anchor="ctr">
            <a:prstTxWarp prst="textNoShape">
              <a:avLst/>
            </a:prstTxWarp>
          </a:bodyPr>
          <a:lstStyle/>
          <a:p>
            <a:endParaRPr lang="en-US"/>
          </a:p>
        </p:txBody>
      </p:sp>
      <p:sp>
        <p:nvSpPr>
          <p:cNvPr id="2583566" name="Line 14"/>
          <p:cNvSpPr>
            <a:spLocks noChangeShapeType="1"/>
          </p:cNvSpPr>
          <p:nvPr/>
        </p:nvSpPr>
        <p:spPr bwMode="auto">
          <a:xfrm flipH="1">
            <a:off x="7067550" y="4654550"/>
            <a:ext cx="165100" cy="292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83567" name="Rectangle 15"/>
          <p:cNvSpPr>
            <a:spLocks noChangeArrowheads="1"/>
          </p:cNvSpPr>
          <p:nvPr/>
        </p:nvSpPr>
        <p:spPr bwMode="auto">
          <a:xfrm>
            <a:off x="6754813" y="4800600"/>
            <a:ext cx="547687"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tx1"/>
                </a:solidFill>
                <a:latin typeface="Times" pitchFamily="-65" charset="0"/>
              </a:rPr>
              <a:t>32</a:t>
            </a:r>
          </a:p>
        </p:txBody>
      </p:sp>
      <p:sp>
        <p:nvSpPr>
          <p:cNvPr id="2583568" name="Rectangle 16"/>
          <p:cNvSpPr>
            <a:spLocks noChangeArrowheads="1"/>
          </p:cNvSpPr>
          <p:nvPr/>
        </p:nvSpPr>
        <p:spPr bwMode="auto">
          <a:xfrm>
            <a:off x="7212013" y="4495800"/>
            <a:ext cx="83026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Result</a:t>
            </a:r>
          </a:p>
        </p:txBody>
      </p:sp>
      <p:sp>
        <p:nvSpPr>
          <p:cNvPr id="2583569" name="Line 17"/>
          <p:cNvSpPr>
            <a:spLocks noChangeShapeType="1"/>
          </p:cNvSpPr>
          <p:nvPr/>
        </p:nvSpPr>
        <p:spPr bwMode="auto">
          <a:xfrm>
            <a:off x="6388100" y="3892550"/>
            <a:ext cx="0" cy="444500"/>
          </a:xfrm>
          <a:prstGeom prst="line">
            <a:avLst/>
          </a:prstGeom>
          <a:noFill/>
          <a:ln w="127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83570" name="Rectangle 18"/>
          <p:cNvSpPr>
            <a:spLocks noChangeArrowheads="1"/>
          </p:cNvSpPr>
          <p:nvPr/>
        </p:nvSpPr>
        <p:spPr bwMode="auto">
          <a:xfrm>
            <a:off x="6008688" y="3581400"/>
            <a:ext cx="989012"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accent2"/>
                </a:solidFill>
                <a:latin typeface="Times" pitchFamily="-65" charset="0"/>
              </a:rPr>
              <a:t>ALUctr</a:t>
            </a:r>
          </a:p>
        </p:txBody>
      </p:sp>
      <p:sp>
        <p:nvSpPr>
          <p:cNvPr id="2583571" name="Rectangle 19"/>
          <p:cNvSpPr>
            <a:spLocks noChangeArrowheads="1"/>
          </p:cNvSpPr>
          <p:nvPr/>
        </p:nvSpPr>
        <p:spPr bwMode="auto">
          <a:xfrm>
            <a:off x="2192338" y="5181600"/>
            <a:ext cx="49053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clk</a:t>
            </a:r>
          </a:p>
        </p:txBody>
      </p:sp>
      <p:sp>
        <p:nvSpPr>
          <p:cNvPr id="2583572" name="Rectangle 20"/>
          <p:cNvSpPr>
            <a:spLocks noChangeArrowheads="1"/>
          </p:cNvSpPr>
          <p:nvPr/>
        </p:nvSpPr>
        <p:spPr bwMode="auto">
          <a:xfrm>
            <a:off x="1801813" y="4343400"/>
            <a:ext cx="77311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busW</a:t>
            </a:r>
          </a:p>
        </p:txBody>
      </p:sp>
      <p:sp>
        <p:nvSpPr>
          <p:cNvPr id="2583573" name="Rectangle 21"/>
          <p:cNvSpPr>
            <a:spLocks noChangeArrowheads="1"/>
          </p:cNvSpPr>
          <p:nvPr/>
        </p:nvSpPr>
        <p:spPr bwMode="auto">
          <a:xfrm>
            <a:off x="2886075" y="4203700"/>
            <a:ext cx="1431925" cy="121285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583574" name="Rectangle 22"/>
          <p:cNvSpPr>
            <a:spLocks noChangeArrowheads="1"/>
          </p:cNvSpPr>
          <p:nvPr/>
        </p:nvSpPr>
        <p:spPr bwMode="auto">
          <a:xfrm>
            <a:off x="2349500" y="3609975"/>
            <a:ext cx="91440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accent2"/>
                </a:solidFill>
                <a:latin typeface="Times" pitchFamily="-65" charset="0"/>
              </a:rPr>
              <a:t>RegWr</a:t>
            </a:r>
          </a:p>
        </p:txBody>
      </p:sp>
      <p:sp>
        <p:nvSpPr>
          <p:cNvPr id="2583575" name="Line 23"/>
          <p:cNvSpPr>
            <a:spLocks noChangeShapeType="1"/>
          </p:cNvSpPr>
          <p:nvPr/>
        </p:nvSpPr>
        <p:spPr bwMode="auto">
          <a:xfrm flipH="1">
            <a:off x="1879600" y="4724400"/>
            <a:ext cx="1016000" cy="0"/>
          </a:xfrm>
          <a:prstGeom prst="line">
            <a:avLst/>
          </a:prstGeom>
          <a:noFill/>
          <a:ln w="25400">
            <a:solidFill>
              <a:schemeClr val="accent1"/>
            </a:solidFill>
            <a:round/>
            <a:headEnd type="triangle" w="med" len="med"/>
            <a:tailEnd/>
          </a:ln>
          <a:effectLst/>
        </p:spPr>
        <p:txBody>
          <a:bodyPr wrap="none" anchor="ctr">
            <a:prstTxWarp prst="textNoShape">
              <a:avLst/>
            </a:prstTxWarp>
          </a:bodyPr>
          <a:lstStyle/>
          <a:p>
            <a:endParaRPr lang="en-US"/>
          </a:p>
        </p:txBody>
      </p:sp>
      <p:sp>
        <p:nvSpPr>
          <p:cNvPr id="2583576" name="Line 24"/>
          <p:cNvSpPr>
            <a:spLocks noChangeShapeType="1"/>
          </p:cNvSpPr>
          <p:nvPr/>
        </p:nvSpPr>
        <p:spPr bwMode="auto">
          <a:xfrm flipH="1">
            <a:off x="2343150" y="4578350"/>
            <a:ext cx="165100" cy="292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83577" name="Rectangle 25"/>
          <p:cNvSpPr>
            <a:spLocks noChangeArrowheads="1"/>
          </p:cNvSpPr>
          <p:nvPr/>
        </p:nvSpPr>
        <p:spPr bwMode="auto">
          <a:xfrm>
            <a:off x="2030413" y="47244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32</a:t>
            </a:r>
          </a:p>
        </p:txBody>
      </p:sp>
      <p:sp>
        <p:nvSpPr>
          <p:cNvPr id="2583578" name="Line 26"/>
          <p:cNvSpPr>
            <a:spLocks noChangeShapeType="1"/>
          </p:cNvSpPr>
          <p:nvPr/>
        </p:nvSpPr>
        <p:spPr bwMode="auto">
          <a:xfrm>
            <a:off x="4343400" y="4343400"/>
            <a:ext cx="1803400" cy="0"/>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endParaRPr lang="en-US"/>
          </a:p>
        </p:txBody>
      </p:sp>
      <p:sp>
        <p:nvSpPr>
          <p:cNvPr id="2583579" name="Line 27"/>
          <p:cNvSpPr>
            <a:spLocks noChangeShapeType="1"/>
          </p:cNvSpPr>
          <p:nvPr/>
        </p:nvSpPr>
        <p:spPr bwMode="auto">
          <a:xfrm flipH="1">
            <a:off x="5314950" y="4197350"/>
            <a:ext cx="165100" cy="292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83580" name="Rectangle 28"/>
          <p:cNvSpPr>
            <a:spLocks noChangeArrowheads="1"/>
          </p:cNvSpPr>
          <p:nvPr/>
        </p:nvSpPr>
        <p:spPr bwMode="auto">
          <a:xfrm>
            <a:off x="5343525" y="43434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32</a:t>
            </a:r>
          </a:p>
        </p:txBody>
      </p:sp>
      <p:sp>
        <p:nvSpPr>
          <p:cNvPr id="2583581" name="Rectangle 29"/>
          <p:cNvSpPr>
            <a:spLocks noChangeArrowheads="1"/>
          </p:cNvSpPr>
          <p:nvPr/>
        </p:nvSpPr>
        <p:spPr bwMode="auto">
          <a:xfrm>
            <a:off x="4697413" y="3962400"/>
            <a:ext cx="71755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busA</a:t>
            </a:r>
          </a:p>
        </p:txBody>
      </p:sp>
      <p:sp>
        <p:nvSpPr>
          <p:cNvPr id="2583582" name="Line 30"/>
          <p:cNvSpPr>
            <a:spLocks noChangeShapeType="1"/>
          </p:cNvSpPr>
          <p:nvPr/>
        </p:nvSpPr>
        <p:spPr bwMode="auto">
          <a:xfrm flipV="1">
            <a:off x="3035300" y="3949700"/>
            <a:ext cx="0" cy="2540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583583" name="Line 31"/>
          <p:cNvSpPr>
            <a:spLocks noChangeShapeType="1"/>
          </p:cNvSpPr>
          <p:nvPr/>
        </p:nvSpPr>
        <p:spPr bwMode="auto">
          <a:xfrm>
            <a:off x="4343400" y="5257800"/>
            <a:ext cx="1803400" cy="0"/>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endParaRPr lang="en-US"/>
          </a:p>
        </p:txBody>
      </p:sp>
      <p:sp>
        <p:nvSpPr>
          <p:cNvPr id="2583584" name="Line 32"/>
          <p:cNvSpPr>
            <a:spLocks noChangeShapeType="1"/>
          </p:cNvSpPr>
          <p:nvPr/>
        </p:nvSpPr>
        <p:spPr bwMode="auto">
          <a:xfrm flipH="1">
            <a:off x="5314950" y="5111750"/>
            <a:ext cx="165100" cy="292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83585" name="Rectangle 33"/>
          <p:cNvSpPr>
            <a:spLocks noChangeArrowheads="1"/>
          </p:cNvSpPr>
          <p:nvPr/>
        </p:nvSpPr>
        <p:spPr bwMode="auto">
          <a:xfrm>
            <a:off x="5343525" y="52578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32</a:t>
            </a:r>
          </a:p>
        </p:txBody>
      </p:sp>
      <p:sp>
        <p:nvSpPr>
          <p:cNvPr id="2583586" name="Rectangle 34"/>
          <p:cNvSpPr>
            <a:spLocks noChangeArrowheads="1"/>
          </p:cNvSpPr>
          <p:nvPr/>
        </p:nvSpPr>
        <p:spPr bwMode="auto">
          <a:xfrm>
            <a:off x="4697413" y="4876800"/>
            <a:ext cx="70326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busB</a:t>
            </a:r>
          </a:p>
        </p:txBody>
      </p:sp>
      <p:sp>
        <p:nvSpPr>
          <p:cNvPr id="2583587" name="Line 35"/>
          <p:cNvSpPr>
            <a:spLocks noChangeShapeType="1"/>
          </p:cNvSpPr>
          <p:nvPr/>
        </p:nvSpPr>
        <p:spPr bwMode="auto">
          <a:xfrm flipH="1">
            <a:off x="2387600" y="5181600"/>
            <a:ext cx="4826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83588" name="Line 36"/>
          <p:cNvSpPr>
            <a:spLocks noChangeShapeType="1"/>
          </p:cNvSpPr>
          <p:nvPr/>
        </p:nvSpPr>
        <p:spPr bwMode="auto">
          <a:xfrm>
            <a:off x="3340100" y="3746500"/>
            <a:ext cx="0" cy="4318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583589" name="Line 37"/>
          <p:cNvSpPr>
            <a:spLocks noChangeShapeType="1"/>
          </p:cNvSpPr>
          <p:nvPr/>
        </p:nvSpPr>
        <p:spPr bwMode="auto">
          <a:xfrm flipV="1">
            <a:off x="3270250" y="3879850"/>
            <a:ext cx="139700" cy="165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83590" name="Rectangle 38"/>
          <p:cNvSpPr>
            <a:spLocks noChangeArrowheads="1"/>
          </p:cNvSpPr>
          <p:nvPr/>
        </p:nvSpPr>
        <p:spPr bwMode="auto">
          <a:xfrm>
            <a:off x="3097213" y="37338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5</a:t>
            </a:r>
          </a:p>
        </p:txBody>
      </p:sp>
      <p:sp>
        <p:nvSpPr>
          <p:cNvPr id="2583591" name="Line 39"/>
          <p:cNvSpPr>
            <a:spLocks noChangeShapeType="1"/>
          </p:cNvSpPr>
          <p:nvPr/>
        </p:nvSpPr>
        <p:spPr bwMode="auto">
          <a:xfrm>
            <a:off x="3721100" y="3746500"/>
            <a:ext cx="0" cy="4318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583592" name="Line 40"/>
          <p:cNvSpPr>
            <a:spLocks noChangeShapeType="1"/>
          </p:cNvSpPr>
          <p:nvPr/>
        </p:nvSpPr>
        <p:spPr bwMode="auto">
          <a:xfrm flipV="1">
            <a:off x="3651250" y="3879850"/>
            <a:ext cx="139700" cy="165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83593" name="Rectangle 41"/>
          <p:cNvSpPr>
            <a:spLocks noChangeArrowheads="1"/>
          </p:cNvSpPr>
          <p:nvPr/>
        </p:nvSpPr>
        <p:spPr bwMode="auto">
          <a:xfrm>
            <a:off x="3478213" y="37338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5</a:t>
            </a:r>
          </a:p>
        </p:txBody>
      </p:sp>
      <p:sp>
        <p:nvSpPr>
          <p:cNvPr id="2583594" name="Line 42"/>
          <p:cNvSpPr>
            <a:spLocks noChangeShapeType="1"/>
          </p:cNvSpPr>
          <p:nvPr/>
        </p:nvSpPr>
        <p:spPr bwMode="auto">
          <a:xfrm>
            <a:off x="4178300" y="3746500"/>
            <a:ext cx="0" cy="4318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583595" name="Line 43"/>
          <p:cNvSpPr>
            <a:spLocks noChangeShapeType="1"/>
          </p:cNvSpPr>
          <p:nvPr/>
        </p:nvSpPr>
        <p:spPr bwMode="auto">
          <a:xfrm flipV="1">
            <a:off x="4108450" y="3879850"/>
            <a:ext cx="139700" cy="1651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83596" name="Rectangle 44"/>
          <p:cNvSpPr>
            <a:spLocks noChangeArrowheads="1"/>
          </p:cNvSpPr>
          <p:nvPr/>
        </p:nvSpPr>
        <p:spPr bwMode="auto">
          <a:xfrm>
            <a:off x="3935413" y="37338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5</a:t>
            </a:r>
          </a:p>
        </p:txBody>
      </p:sp>
      <p:sp>
        <p:nvSpPr>
          <p:cNvPr id="2583597" name="Rectangle 45"/>
          <p:cNvSpPr>
            <a:spLocks noChangeArrowheads="1"/>
          </p:cNvSpPr>
          <p:nvPr/>
        </p:nvSpPr>
        <p:spPr bwMode="auto">
          <a:xfrm>
            <a:off x="3035300" y="4191000"/>
            <a:ext cx="53340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Rw</a:t>
            </a:r>
          </a:p>
        </p:txBody>
      </p:sp>
      <p:sp>
        <p:nvSpPr>
          <p:cNvPr id="2583598" name="Rectangle 46"/>
          <p:cNvSpPr>
            <a:spLocks noChangeArrowheads="1"/>
          </p:cNvSpPr>
          <p:nvPr/>
        </p:nvSpPr>
        <p:spPr bwMode="auto">
          <a:xfrm>
            <a:off x="3492500" y="4191000"/>
            <a:ext cx="46355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Ra</a:t>
            </a:r>
          </a:p>
        </p:txBody>
      </p:sp>
      <p:sp>
        <p:nvSpPr>
          <p:cNvPr id="2583599" name="Rectangle 47"/>
          <p:cNvSpPr>
            <a:spLocks noChangeArrowheads="1"/>
          </p:cNvSpPr>
          <p:nvPr/>
        </p:nvSpPr>
        <p:spPr bwMode="auto">
          <a:xfrm>
            <a:off x="3873500" y="4191000"/>
            <a:ext cx="477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Rb</a:t>
            </a:r>
          </a:p>
        </p:txBody>
      </p:sp>
      <p:sp>
        <p:nvSpPr>
          <p:cNvPr id="2583600" name="Rectangle 48"/>
          <p:cNvSpPr>
            <a:spLocks noChangeArrowheads="1"/>
          </p:cNvSpPr>
          <p:nvPr/>
        </p:nvSpPr>
        <p:spPr bwMode="auto">
          <a:xfrm>
            <a:off x="3035300" y="4589463"/>
            <a:ext cx="1196975" cy="6985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32  32-bit</a:t>
            </a:r>
          </a:p>
          <a:p>
            <a:r>
              <a:rPr lang="en-US" sz="2000" b="1">
                <a:solidFill>
                  <a:schemeClr val="tx1"/>
                </a:solidFill>
                <a:latin typeface="Times" pitchFamily="-65" charset="0"/>
              </a:rPr>
              <a:t>Registers</a:t>
            </a:r>
          </a:p>
        </p:txBody>
      </p:sp>
      <p:sp>
        <p:nvSpPr>
          <p:cNvPr id="2583601" name="Line 49"/>
          <p:cNvSpPr>
            <a:spLocks noChangeShapeType="1"/>
          </p:cNvSpPr>
          <p:nvPr/>
        </p:nvSpPr>
        <p:spPr bwMode="auto">
          <a:xfrm>
            <a:off x="7683500" y="4813300"/>
            <a:ext cx="0" cy="11938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583602" name="Line 50"/>
          <p:cNvSpPr>
            <a:spLocks noChangeShapeType="1"/>
          </p:cNvSpPr>
          <p:nvPr/>
        </p:nvSpPr>
        <p:spPr bwMode="auto">
          <a:xfrm flipH="1">
            <a:off x="1879600" y="6019800"/>
            <a:ext cx="581660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583603" name="Line 51"/>
          <p:cNvSpPr>
            <a:spLocks noChangeShapeType="1"/>
          </p:cNvSpPr>
          <p:nvPr/>
        </p:nvSpPr>
        <p:spPr bwMode="auto">
          <a:xfrm flipV="1">
            <a:off x="1892300" y="4711700"/>
            <a:ext cx="0" cy="13208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583604" name="Rectangle 52"/>
          <p:cNvSpPr>
            <a:spLocks noChangeArrowheads="1"/>
          </p:cNvSpPr>
          <p:nvPr/>
        </p:nvSpPr>
        <p:spPr bwMode="auto">
          <a:xfrm>
            <a:off x="3554413" y="3429000"/>
            <a:ext cx="44926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accent2"/>
                </a:solidFill>
                <a:latin typeface="Times" pitchFamily="-65" charset="0"/>
              </a:rPr>
              <a:t>Rs</a:t>
            </a:r>
          </a:p>
        </p:txBody>
      </p:sp>
      <p:sp>
        <p:nvSpPr>
          <p:cNvPr id="2583605" name="Rectangle 53"/>
          <p:cNvSpPr>
            <a:spLocks noChangeArrowheads="1"/>
          </p:cNvSpPr>
          <p:nvPr/>
        </p:nvSpPr>
        <p:spPr bwMode="auto">
          <a:xfrm>
            <a:off x="4011613" y="3429000"/>
            <a:ext cx="42068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accent2"/>
                </a:solidFill>
                <a:latin typeface="Times" pitchFamily="-65" charset="0"/>
              </a:rPr>
              <a:t>Rt</a:t>
            </a:r>
          </a:p>
        </p:txBody>
      </p:sp>
      <p:sp>
        <p:nvSpPr>
          <p:cNvPr id="2583606" name="Rectangle 54"/>
          <p:cNvSpPr>
            <a:spLocks noChangeArrowheads="1"/>
          </p:cNvSpPr>
          <p:nvPr/>
        </p:nvSpPr>
        <p:spPr bwMode="auto">
          <a:xfrm>
            <a:off x="3173413" y="3429000"/>
            <a:ext cx="47783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accent2"/>
                </a:solidFill>
                <a:latin typeface="Times" pitchFamily="-65" charset="0"/>
              </a:rPr>
              <a:t>Rd</a:t>
            </a:r>
          </a:p>
        </p:txBody>
      </p:sp>
      <p:sp>
        <p:nvSpPr>
          <p:cNvPr id="2583607" name="Rectangle 55"/>
          <p:cNvSpPr>
            <a:spLocks noChangeArrowheads="1"/>
          </p:cNvSpPr>
          <p:nvPr/>
        </p:nvSpPr>
        <p:spPr bwMode="auto">
          <a:xfrm rot="5400000">
            <a:off x="6160294" y="4641057"/>
            <a:ext cx="663575" cy="3635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800" b="1">
                <a:solidFill>
                  <a:schemeClr val="tx1"/>
                </a:solidFill>
                <a:latin typeface="Times" pitchFamily="-65" charset="0"/>
              </a:rPr>
              <a:t>ALU</a:t>
            </a:r>
            <a:endParaRPr lang="en-US" sz="2000" b="1">
              <a:solidFill>
                <a:schemeClr val="tx1"/>
              </a:solidFill>
              <a:latin typeface="Times" pitchFamily="-65" charset="0"/>
            </a:endParaRPr>
          </a:p>
        </p:txBody>
      </p:sp>
      <p:grpSp>
        <p:nvGrpSpPr>
          <p:cNvPr id="85" name="Group 84"/>
          <p:cNvGrpSpPr/>
          <p:nvPr/>
        </p:nvGrpSpPr>
        <p:grpSpPr>
          <a:xfrm>
            <a:off x="2590800" y="2044700"/>
            <a:ext cx="6327775" cy="1003300"/>
            <a:chOff x="2841625" y="2044700"/>
            <a:chExt cx="6327775" cy="1003300"/>
          </a:xfrm>
        </p:grpSpPr>
        <p:sp>
          <p:nvSpPr>
            <p:cNvPr id="2583621" name="Rectangle 69"/>
            <p:cNvSpPr>
              <a:spLocks noChangeArrowheads="1"/>
            </p:cNvSpPr>
            <p:nvPr/>
          </p:nvSpPr>
          <p:spPr bwMode="auto">
            <a:xfrm>
              <a:off x="8861425" y="20447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0</a:t>
              </a:r>
            </a:p>
          </p:txBody>
        </p:sp>
        <p:grpSp>
          <p:nvGrpSpPr>
            <p:cNvPr id="84" name="Group 83"/>
            <p:cNvGrpSpPr/>
            <p:nvPr/>
          </p:nvGrpSpPr>
          <p:grpSpPr>
            <a:xfrm>
              <a:off x="2841625" y="2044700"/>
              <a:ext cx="6184900" cy="1003300"/>
              <a:chOff x="2841625" y="2044700"/>
              <a:chExt cx="6184900" cy="1003300"/>
            </a:xfrm>
          </p:grpSpPr>
          <p:sp>
            <p:nvSpPr>
              <p:cNvPr id="2583608" name="Rectangle 56"/>
              <p:cNvSpPr>
                <a:spLocks noChangeArrowheads="1"/>
              </p:cNvSpPr>
              <p:nvPr/>
            </p:nvSpPr>
            <p:spPr bwMode="auto">
              <a:xfrm>
                <a:off x="2944813" y="2362200"/>
                <a:ext cx="6070600" cy="2794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583609" name="Rectangle 57"/>
              <p:cNvSpPr>
                <a:spLocks noChangeArrowheads="1"/>
              </p:cNvSpPr>
              <p:nvPr/>
            </p:nvSpPr>
            <p:spPr bwMode="auto">
              <a:xfrm>
                <a:off x="2938463" y="2355850"/>
                <a:ext cx="1054100" cy="2921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83610" name="Rectangle 58"/>
              <p:cNvSpPr>
                <a:spLocks noChangeArrowheads="1"/>
              </p:cNvSpPr>
              <p:nvPr/>
            </p:nvSpPr>
            <p:spPr bwMode="auto">
              <a:xfrm>
                <a:off x="3251200" y="2286000"/>
                <a:ext cx="44926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op</a:t>
                </a:r>
              </a:p>
            </p:txBody>
          </p:sp>
          <p:sp>
            <p:nvSpPr>
              <p:cNvPr id="2583611" name="Rectangle 59"/>
              <p:cNvSpPr>
                <a:spLocks noChangeArrowheads="1"/>
              </p:cNvSpPr>
              <p:nvPr/>
            </p:nvSpPr>
            <p:spPr bwMode="auto">
              <a:xfrm>
                <a:off x="4005263" y="2355850"/>
                <a:ext cx="977900" cy="2921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83612" name="Rectangle 60"/>
              <p:cNvSpPr>
                <a:spLocks noChangeArrowheads="1"/>
              </p:cNvSpPr>
              <p:nvPr/>
            </p:nvSpPr>
            <p:spPr bwMode="auto">
              <a:xfrm>
                <a:off x="4289425" y="2286000"/>
                <a:ext cx="39211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rs</a:t>
                </a:r>
              </a:p>
            </p:txBody>
          </p:sp>
          <p:sp>
            <p:nvSpPr>
              <p:cNvPr id="2583613" name="Rectangle 61"/>
              <p:cNvSpPr>
                <a:spLocks noChangeArrowheads="1"/>
              </p:cNvSpPr>
              <p:nvPr/>
            </p:nvSpPr>
            <p:spPr bwMode="auto">
              <a:xfrm>
                <a:off x="4995863" y="2355850"/>
                <a:ext cx="977900" cy="2921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83614" name="Rectangle 62"/>
              <p:cNvSpPr>
                <a:spLocks noChangeArrowheads="1"/>
              </p:cNvSpPr>
              <p:nvPr/>
            </p:nvSpPr>
            <p:spPr bwMode="auto">
              <a:xfrm>
                <a:off x="5280025" y="2286000"/>
                <a:ext cx="3778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rt</a:t>
                </a:r>
              </a:p>
            </p:txBody>
          </p:sp>
          <p:sp>
            <p:nvSpPr>
              <p:cNvPr id="2583615" name="Rectangle 63"/>
              <p:cNvSpPr>
                <a:spLocks noChangeArrowheads="1"/>
              </p:cNvSpPr>
              <p:nvPr/>
            </p:nvSpPr>
            <p:spPr bwMode="auto">
              <a:xfrm>
                <a:off x="5986463" y="2355850"/>
                <a:ext cx="977900" cy="2921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83616" name="Rectangle 64"/>
              <p:cNvSpPr>
                <a:spLocks noChangeArrowheads="1"/>
              </p:cNvSpPr>
              <p:nvPr/>
            </p:nvSpPr>
            <p:spPr bwMode="auto">
              <a:xfrm>
                <a:off x="6270625" y="22860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rd</a:t>
                </a:r>
              </a:p>
            </p:txBody>
          </p:sp>
          <p:sp>
            <p:nvSpPr>
              <p:cNvPr id="2583617" name="Rectangle 65"/>
              <p:cNvSpPr>
                <a:spLocks noChangeArrowheads="1"/>
              </p:cNvSpPr>
              <p:nvPr/>
            </p:nvSpPr>
            <p:spPr bwMode="auto">
              <a:xfrm>
                <a:off x="6977063" y="2355850"/>
                <a:ext cx="977900" cy="2921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83618" name="Rectangle 66"/>
              <p:cNvSpPr>
                <a:spLocks noChangeArrowheads="1"/>
              </p:cNvSpPr>
              <p:nvPr/>
            </p:nvSpPr>
            <p:spPr bwMode="auto">
              <a:xfrm>
                <a:off x="7108825" y="2286000"/>
                <a:ext cx="84455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shamt</a:t>
                </a:r>
              </a:p>
            </p:txBody>
          </p:sp>
          <p:sp>
            <p:nvSpPr>
              <p:cNvPr id="2583619" name="Rectangle 67"/>
              <p:cNvSpPr>
                <a:spLocks noChangeArrowheads="1"/>
              </p:cNvSpPr>
              <p:nvPr/>
            </p:nvSpPr>
            <p:spPr bwMode="auto">
              <a:xfrm>
                <a:off x="7967663" y="2355850"/>
                <a:ext cx="1054100" cy="2921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83620" name="Rectangle 68"/>
              <p:cNvSpPr>
                <a:spLocks noChangeArrowheads="1"/>
              </p:cNvSpPr>
              <p:nvPr/>
            </p:nvSpPr>
            <p:spPr bwMode="auto">
              <a:xfrm>
                <a:off x="8280400" y="2286000"/>
                <a:ext cx="746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funct</a:t>
                </a:r>
              </a:p>
            </p:txBody>
          </p:sp>
          <p:sp>
            <p:nvSpPr>
              <p:cNvPr id="2583622" name="Rectangle 70"/>
              <p:cNvSpPr>
                <a:spLocks noChangeArrowheads="1"/>
              </p:cNvSpPr>
              <p:nvPr/>
            </p:nvSpPr>
            <p:spPr bwMode="auto">
              <a:xfrm>
                <a:off x="7718425" y="2044700"/>
                <a:ext cx="307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6</a:t>
                </a:r>
              </a:p>
            </p:txBody>
          </p:sp>
          <p:sp>
            <p:nvSpPr>
              <p:cNvPr id="2583623" name="Rectangle 71"/>
              <p:cNvSpPr>
                <a:spLocks noChangeArrowheads="1"/>
              </p:cNvSpPr>
              <p:nvPr/>
            </p:nvSpPr>
            <p:spPr bwMode="auto">
              <a:xfrm>
                <a:off x="6651625" y="20447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11</a:t>
                </a:r>
              </a:p>
            </p:txBody>
          </p:sp>
          <p:sp>
            <p:nvSpPr>
              <p:cNvPr id="2583624" name="Rectangle 72"/>
              <p:cNvSpPr>
                <a:spLocks noChangeArrowheads="1"/>
              </p:cNvSpPr>
              <p:nvPr/>
            </p:nvSpPr>
            <p:spPr bwMode="auto">
              <a:xfrm>
                <a:off x="5661025" y="20447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16</a:t>
                </a:r>
              </a:p>
            </p:txBody>
          </p:sp>
          <p:sp>
            <p:nvSpPr>
              <p:cNvPr id="2583625" name="Rectangle 73"/>
              <p:cNvSpPr>
                <a:spLocks noChangeArrowheads="1"/>
              </p:cNvSpPr>
              <p:nvPr/>
            </p:nvSpPr>
            <p:spPr bwMode="auto">
              <a:xfrm>
                <a:off x="4670425" y="20447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21</a:t>
                </a:r>
              </a:p>
            </p:txBody>
          </p:sp>
          <p:sp>
            <p:nvSpPr>
              <p:cNvPr id="2583626" name="Rectangle 74"/>
              <p:cNvSpPr>
                <a:spLocks noChangeArrowheads="1"/>
              </p:cNvSpPr>
              <p:nvPr/>
            </p:nvSpPr>
            <p:spPr bwMode="auto">
              <a:xfrm>
                <a:off x="3679825" y="20447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26</a:t>
                </a:r>
              </a:p>
            </p:txBody>
          </p:sp>
          <p:sp>
            <p:nvSpPr>
              <p:cNvPr id="2583627" name="Rectangle 75"/>
              <p:cNvSpPr>
                <a:spLocks noChangeArrowheads="1"/>
              </p:cNvSpPr>
              <p:nvPr/>
            </p:nvSpPr>
            <p:spPr bwMode="auto">
              <a:xfrm>
                <a:off x="2841625" y="20447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31</a:t>
                </a:r>
              </a:p>
            </p:txBody>
          </p:sp>
          <p:sp>
            <p:nvSpPr>
              <p:cNvPr id="2583628" name="Rectangle 76"/>
              <p:cNvSpPr>
                <a:spLocks noChangeArrowheads="1"/>
              </p:cNvSpPr>
              <p:nvPr/>
            </p:nvSpPr>
            <p:spPr bwMode="auto">
              <a:xfrm>
                <a:off x="3222625" y="2654300"/>
                <a:ext cx="7381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6 bits</a:t>
                </a:r>
              </a:p>
            </p:txBody>
          </p:sp>
          <p:sp>
            <p:nvSpPr>
              <p:cNvPr id="2583629" name="Rectangle 77"/>
              <p:cNvSpPr>
                <a:spLocks noChangeArrowheads="1"/>
              </p:cNvSpPr>
              <p:nvPr/>
            </p:nvSpPr>
            <p:spPr bwMode="auto">
              <a:xfrm>
                <a:off x="8251825" y="2654300"/>
                <a:ext cx="7381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6 bits</a:t>
                </a:r>
              </a:p>
            </p:txBody>
          </p:sp>
          <p:sp>
            <p:nvSpPr>
              <p:cNvPr id="2583630" name="Rectangle 78"/>
              <p:cNvSpPr>
                <a:spLocks noChangeArrowheads="1"/>
              </p:cNvSpPr>
              <p:nvPr/>
            </p:nvSpPr>
            <p:spPr bwMode="auto">
              <a:xfrm>
                <a:off x="7185025" y="2654300"/>
                <a:ext cx="7381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5 bits</a:t>
                </a:r>
              </a:p>
            </p:txBody>
          </p:sp>
          <p:sp>
            <p:nvSpPr>
              <p:cNvPr id="2583631" name="Rectangle 79"/>
              <p:cNvSpPr>
                <a:spLocks noChangeArrowheads="1"/>
              </p:cNvSpPr>
              <p:nvPr/>
            </p:nvSpPr>
            <p:spPr bwMode="auto">
              <a:xfrm>
                <a:off x="6194425" y="2654300"/>
                <a:ext cx="7381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5 bits</a:t>
                </a:r>
              </a:p>
            </p:txBody>
          </p:sp>
          <p:sp>
            <p:nvSpPr>
              <p:cNvPr id="2583632" name="Rectangle 80"/>
              <p:cNvSpPr>
                <a:spLocks noChangeArrowheads="1"/>
              </p:cNvSpPr>
              <p:nvPr/>
            </p:nvSpPr>
            <p:spPr bwMode="auto">
              <a:xfrm>
                <a:off x="5203825" y="2654300"/>
                <a:ext cx="7381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5 bits</a:t>
                </a:r>
              </a:p>
            </p:txBody>
          </p:sp>
          <p:sp>
            <p:nvSpPr>
              <p:cNvPr id="2583633" name="Rectangle 81"/>
              <p:cNvSpPr>
                <a:spLocks noChangeArrowheads="1"/>
              </p:cNvSpPr>
              <p:nvPr/>
            </p:nvSpPr>
            <p:spPr bwMode="auto">
              <a:xfrm>
                <a:off x="4213225" y="2654300"/>
                <a:ext cx="7381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pitchFamily="-65" charset="0"/>
                  </a:rPr>
                  <a:t>5 bits</a:t>
                </a:r>
              </a:p>
            </p:txBody>
          </p:sp>
        </p:grpSp>
      </p:grpSp>
      <p:sp>
        <p:nvSpPr>
          <p:cNvPr id="2583635" name="Line 83"/>
          <p:cNvSpPr>
            <a:spLocks noChangeShapeType="1"/>
          </p:cNvSpPr>
          <p:nvPr/>
        </p:nvSpPr>
        <p:spPr bwMode="auto">
          <a:xfrm>
            <a:off x="2882900" y="510540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583636" name="Line 84"/>
          <p:cNvSpPr>
            <a:spLocks noChangeShapeType="1"/>
          </p:cNvSpPr>
          <p:nvPr/>
        </p:nvSpPr>
        <p:spPr bwMode="auto">
          <a:xfrm flipH="1">
            <a:off x="2882900" y="5181600"/>
            <a:ext cx="152400" cy="762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00100" y="228600"/>
            <a:ext cx="6923370" cy="490391"/>
          </a:xfrm>
          <a:noFill/>
        </p:spPr>
        <p:txBody>
          <a:bodyPr/>
          <a:lstStyle/>
          <a:p>
            <a:r>
              <a:rPr lang="en-US" dirty="0" smtClean="0"/>
              <a:t>Logical </a:t>
            </a:r>
            <a:r>
              <a:rPr lang="en-US" dirty="0"/>
              <a:t>Operations with Immediate</a:t>
            </a:r>
          </a:p>
        </p:txBody>
      </p:sp>
      <p:sp>
        <p:nvSpPr>
          <p:cNvPr id="6147" name="Rectangle 3"/>
          <p:cNvSpPr>
            <a:spLocks noGrp="1" noChangeArrowheads="1"/>
          </p:cNvSpPr>
          <p:nvPr>
            <p:ph type="body" idx="1"/>
          </p:nvPr>
        </p:nvSpPr>
        <p:spPr>
          <a:xfrm>
            <a:off x="604838" y="742950"/>
            <a:ext cx="8191500" cy="441146"/>
          </a:xfrm>
          <a:noFill/>
        </p:spPr>
        <p:txBody>
          <a:bodyPr/>
          <a:lstStyle/>
          <a:p>
            <a:r>
              <a:rPr lang="en-US" dirty="0" err="1"/>
              <a:t>R[</a:t>
            </a:r>
            <a:r>
              <a:rPr lang="en-US" dirty="0" err="1">
                <a:solidFill>
                  <a:schemeClr val="accent1"/>
                </a:solidFill>
              </a:rPr>
              <a:t>rt</a:t>
            </a:r>
            <a:r>
              <a:rPr lang="en-US" dirty="0"/>
              <a:t>] = </a:t>
            </a:r>
            <a:r>
              <a:rPr lang="en-US" dirty="0" err="1"/>
              <a:t>R[rs</a:t>
            </a:r>
            <a:r>
              <a:rPr lang="en-US" dirty="0"/>
              <a:t>] op </a:t>
            </a:r>
            <a:r>
              <a:rPr lang="en-US" dirty="0">
                <a:solidFill>
                  <a:srgbClr val="FC0128"/>
                </a:solidFill>
              </a:rPr>
              <a:t>ZeroExt</a:t>
            </a:r>
            <a:r>
              <a:rPr lang="en-US" dirty="0"/>
              <a:t>[</a:t>
            </a:r>
            <a:r>
              <a:rPr lang="en-US" dirty="0">
                <a:solidFill>
                  <a:srgbClr val="FC0128"/>
                </a:solidFill>
              </a:rPr>
              <a:t>imm16</a:t>
            </a:r>
            <a:r>
              <a:rPr lang="en-US" dirty="0" smtClean="0"/>
              <a:t>] </a:t>
            </a:r>
            <a:endParaRPr lang="en-US" dirty="0"/>
          </a:p>
        </p:txBody>
      </p:sp>
      <p:sp>
        <p:nvSpPr>
          <p:cNvPr id="6148" name="Rectangle 4"/>
          <p:cNvSpPr>
            <a:spLocks noChangeArrowheads="1"/>
          </p:cNvSpPr>
          <p:nvPr/>
        </p:nvSpPr>
        <p:spPr bwMode="auto">
          <a:xfrm>
            <a:off x="3074988" y="1514475"/>
            <a:ext cx="5713412" cy="279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 name="Group 5"/>
          <p:cNvGrpSpPr>
            <a:grpSpLocks/>
          </p:cNvGrpSpPr>
          <p:nvPr/>
        </p:nvGrpSpPr>
        <p:grpSpPr bwMode="auto">
          <a:xfrm>
            <a:off x="3068638" y="1501775"/>
            <a:ext cx="990600" cy="333375"/>
            <a:chOff x="1939" y="852"/>
            <a:chExt cx="624" cy="210"/>
          </a:xfrm>
        </p:grpSpPr>
        <p:sp>
          <p:nvSpPr>
            <p:cNvPr id="6220" name="Rectangle 6"/>
            <p:cNvSpPr>
              <a:spLocks noChangeArrowheads="1"/>
            </p:cNvSpPr>
            <p:nvPr/>
          </p:nvSpPr>
          <p:spPr bwMode="auto">
            <a:xfrm>
              <a:off x="1939" y="856"/>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221" name="Rectangle 7"/>
            <p:cNvSpPr>
              <a:spLocks noChangeArrowheads="1"/>
            </p:cNvSpPr>
            <p:nvPr/>
          </p:nvSpPr>
          <p:spPr bwMode="auto">
            <a:xfrm>
              <a:off x="2121" y="85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op</a:t>
              </a:r>
            </a:p>
          </p:txBody>
        </p:sp>
      </p:grpSp>
      <p:grpSp>
        <p:nvGrpSpPr>
          <p:cNvPr id="3" name="Group 8"/>
          <p:cNvGrpSpPr>
            <a:grpSpLocks/>
          </p:cNvGrpSpPr>
          <p:nvPr/>
        </p:nvGrpSpPr>
        <p:grpSpPr bwMode="auto">
          <a:xfrm>
            <a:off x="4071938" y="1501775"/>
            <a:ext cx="920750" cy="333375"/>
            <a:chOff x="2571" y="852"/>
            <a:chExt cx="580" cy="210"/>
          </a:xfrm>
        </p:grpSpPr>
        <p:sp>
          <p:nvSpPr>
            <p:cNvPr id="6218" name="Rectangle 9"/>
            <p:cNvSpPr>
              <a:spLocks noChangeArrowheads="1"/>
            </p:cNvSpPr>
            <p:nvPr/>
          </p:nvSpPr>
          <p:spPr bwMode="auto">
            <a:xfrm>
              <a:off x="2571" y="856"/>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219" name="Rectangle 10"/>
            <p:cNvSpPr>
              <a:spLocks noChangeArrowheads="1"/>
            </p:cNvSpPr>
            <p:nvPr/>
          </p:nvSpPr>
          <p:spPr bwMode="auto">
            <a:xfrm>
              <a:off x="2736" y="85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rs</a:t>
              </a:r>
            </a:p>
          </p:txBody>
        </p:sp>
      </p:grpSp>
      <p:grpSp>
        <p:nvGrpSpPr>
          <p:cNvPr id="4" name="Group 11"/>
          <p:cNvGrpSpPr>
            <a:grpSpLocks/>
          </p:cNvGrpSpPr>
          <p:nvPr/>
        </p:nvGrpSpPr>
        <p:grpSpPr bwMode="auto">
          <a:xfrm>
            <a:off x="5005388" y="1501775"/>
            <a:ext cx="919162" cy="333375"/>
            <a:chOff x="3159" y="852"/>
            <a:chExt cx="579" cy="210"/>
          </a:xfrm>
        </p:grpSpPr>
        <p:sp>
          <p:nvSpPr>
            <p:cNvPr id="6216" name="Rectangle 12"/>
            <p:cNvSpPr>
              <a:spLocks noChangeArrowheads="1"/>
            </p:cNvSpPr>
            <p:nvPr/>
          </p:nvSpPr>
          <p:spPr bwMode="auto">
            <a:xfrm>
              <a:off x="3159" y="856"/>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217" name="Rectangle 13"/>
            <p:cNvSpPr>
              <a:spLocks noChangeArrowheads="1"/>
            </p:cNvSpPr>
            <p:nvPr/>
          </p:nvSpPr>
          <p:spPr bwMode="auto">
            <a:xfrm>
              <a:off x="3323" y="85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rt</a:t>
              </a:r>
            </a:p>
          </p:txBody>
        </p:sp>
      </p:grpSp>
      <p:sp>
        <p:nvSpPr>
          <p:cNvPr id="6152" name="Rectangle 14"/>
          <p:cNvSpPr>
            <a:spLocks noChangeArrowheads="1"/>
          </p:cNvSpPr>
          <p:nvPr/>
        </p:nvSpPr>
        <p:spPr bwMode="auto">
          <a:xfrm>
            <a:off x="5937250" y="1508125"/>
            <a:ext cx="2857500" cy="2921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153" name="Rectangle 15"/>
          <p:cNvSpPr>
            <a:spLocks noChangeArrowheads="1"/>
          </p:cNvSpPr>
          <p:nvPr/>
        </p:nvSpPr>
        <p:spPr bwMode="auto">
          <a:xfrm>
            <a:off x="6735763" y="1501775"/>
            <a:ext cx="1095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immediate</a:t>
            </a:r>
          </a:p>
        </p:txBody>
      </p:sp>
      <p:sp>
        <p:nvSpPr>
          <p:cNvPr id="6154" name="Rectangle 16"/>
          <p:cNvSpPr>
            <a:spLocks noChangeArrowheads="1"/>
          </p:cNvSpPr>
          <p:nvPr/>
        </p:nvSpPr>
        <p:spPr bwMode="auto">
          <a:xfrm>
            <a:off x="8639175" y="119697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6155" name="Rectangle 17"/>
          <p:cNvSpPr>
            <a:spLocks noChangeArrowheads="1"/>
          </p:cNvSpPr>
          <p:nvPr/>
        </p:nvSpPr>
        <p:spPr bwMode="auto">
          <a:xfrm>
            <a:off x="562610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6156" name="Rectangle 18"/>
          <p:cNvSpPr>
            <a:spLocks noChangeArrowheads="1"/>
          </p:cNvSpPr>
          <p:nvPr/>
        </p:nvSpPr>
        <p:spPr bwMode="auto">
          <a:xfrm>
            <a:off x="469265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21</a:t>
            </a:r>
          </a:p>
        </p:txBody>
      </p:sp>
      <p:sp>
        <p:nvSpPr>
          <p:cNvPr id="6157" name="Rectangle 19"/>
          <p:cNvSpPr>
            <a:spLocks noChangeArrowheads="1"/>
          </p:cNvSpPr>
          <p:nvPr/>
        </p:nvSpPr>
        <p:spPr bwMode="auto">
          <a:xfrm>
            <a:off x="375920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26</a:t>
            </a:r>
          </a:p>
        </p:txBody>
      </p:sp>
      <p:sp>
        <p:nvSpPr>
          <p:cNvPr id="6158" name="Rectangle 20"/>
          <p:cNvSpPr>
            <a:spLocks noChangeArrowheads="1"/>
          </p:cNvSpPr>
          <p:nvPr/>
        </p:nvSpPr>
        <p:spPr bwMode="auto">
          <a:xfrm>
            <a:off x="297180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31</a:t>
            </a:r>
          </a:p>
        </p:txBody>
      </p:sp>
      <p:sp>
        <p:nvSpPr>
          <p:cNvPr id="6159" name="Rectangle 21"/>
          <p:cNvSpPr>
            <a:spLocks noChangeArrowheads="1"/>
          </p:cNvSpPr>
          <p:nvPr/>
        </p:nvSpPr>
        <p:spPr bwMode="auto">
          <a:xfrm>
            <a:off x="3328988" y="1806575"/>
            <a:ext cx="62706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6 bits</a:t>
            </a:r>
          </a:p>
        </p:txBody>
      </p:sp>
      <p:sp>
        <p:nvSpPr>
          <p:cNvPr id="6160" name="Rectangle 22"/>
          <p:cNvSpPr>
            <a:spLocks noChangeArrowheads="1"/>
          </p:cNvSpPr>
          <p:nvPr/>
        </p:nvSpPr>
        <p:spPr bwMode="auto">
          <a:xfrm>
            <a:off x="6988175" y="1806575"/>
            <a:ext cx="7286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 bits</a:t>
            </a:r>
          </a:p>
        </p:txBody>
      </p:sp>
      <p:sp>
        <p:nvSpPr>
          <p:cNvPr id="6161" name="Rectangle 23"/>
          <p:cNvSpPr>
            <a:spLocks noChangeArrowheads="1"/>
          </p:cNvSpPr>
          <p:nvPr/>
        </p:nvSpPr>
        <p:spPr bwMode="auto">
          <a:xfrm>
            <a:off x="5194300" y="1806575"/>
            <a:ext cx="6270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 bits</a:t>
            </a:r>
          </a:p>
        </p:txBody>
      </p:sp>
      <p:sp>
        <p:nvSpPr>
          <p:cNvPr id="6162" name="Rectangle 24"/>
          <p:cNvSpPr>
            <a:spLocks noChangeArrowheads="1"/>
          </p:cNvSpPr>
          <p:nvPr/>
        </p:nvSpPr>
        <p:spPr bwMode="auto">
          <a:xfrm>
            <a:off x="4262438" y="1806575"/>
            <a:ext cx="62706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 bits</a:t>
            </a:r>
          </a:p>
        </p:txBody>
      </p:sp>
      <p:grpSp>
        <p:nvGrpSpPr>
          <p:cNvPr id="5" name="Group 25"/>
          <p:cNvGrpSpPr>
            <a:grpSpLocks/>
          </p:cNvGrpSpPr>
          <p:nvPr/>
        </p:nvGrpSpPr>
        <p:grpSpPr bwMode="auto">
          <a:xfrm>
            <a:off x="3082925" y="1898650"/>
            <a:ext cx="5873750" cy="942975"/>
            <a:chOff x="1942" y="1196"/>
            <a:chExt cx="3700" cy="594"/>
          </a:xfrm>
        </p:grpSpPr>
        <p:sp>
          <p:nvSpPr>
            <p:cNvPr id="6206" name="Rectangle 26"/>
            <p:cNvSpPr>
              <a:spLocks noChangeArrowheads="1"/>
            </p:cNvSpPr>
            <p:nvPr/>
          </p:nvSpPr>
          <p:spPr bwMode="auto">
            <a:xfrm>
              <a:off x="1959" y="1396"/>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207" name="Rectangle 27"/>
            <p:cNvSpPr>
              <a:spLocks noChangeArrowheads="1"/>
            </p:cNvSpPr>
            <p:nvPr/>
          </p:nvSpPr>
          <p:spPr bwMode="auto">
            <a:xfrm>
              <a:off x="3762" y="1392"/>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208" name="Rectangle 28"/>
            <p:cNvSpPr>
              <a:spLocks noChangeArrowheads="1"/>
            </p:cNvSpPr>
            <p:nvPr/>
          </p:nvSpPr>
          <p:spPr bwMode="auto">
            <a:xfrm>
              <a:off x="4313" y="1388"/>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immediate</a:t>
              </a:r>
            </a:p>
          </p:txBody>
        </p:sp>
        <p:sp>
          <p:nvSpPr>
            <p:cNvPr id="6209" name="Rectangle 29"/>
            <p:cNvSpPr>
              <a:spLocks noChangeArrowheads="1"/>
            </p:cNvSpPr>
            <p:nvPr/>
          </p:nvSpPr>
          <p:spPr bwMode="auto">
            <a:xfrm>
              <a:off x="5464" y="11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6210" name="Rectangle 30"/>
            <p:cNvSpPr>
              <a:spLocks noChangeArrowheads="1"/>
            </p:cNvSpPr>
            <p:nvPr/>
          </p:nvSpPr>
          <p:spPr bwMode="auto">
            <a:xfrm>
              <a:off x="3566" y="119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6211" name="Rectangle 31"/>
            <p:cNvSpPr>
              <a:spLocks noChangeArrowheads="1"/>
            </p:cNvSpPr>
            <p:nvPr/>
          </p:nvSpPr>
          <p:spPr bwMode="auto">
            <a:xfrm>
              <a:off x="3746" y="119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15</a:t>
              </a:r>
            </a:p>
          </p:txBody>
        </p:sp>
        <p:sp>
          <p:nvSpPr>
            <p:cNvPr id="6212" name="Rectangle 32"/>
            <p:cNvSpPr>
              <a:spLocks noChangeArrowheads="1"/>
            </p:cNvSpPr>
            <p:nvPr/>
          </p:nvSpPr>
          <p:spPr bwMode="auto">
            <a:xfrm>
              <a:off x="1942" y="119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31</a:t>
              </a:r>
            </a:p>
          </p:txBody>
        </p:sp>
        <p:sp>
          <p:nvSpPr>
            <p:cNvPr id="6213" name="Rectangle 33"/>
            <p:cNvSpPr>
              <a:spLocks noChangeArrowheads="1"/>
            </p:cNvSpPr>
            <p:nvPr/>
          </p:nvSpPr>
          <p:spPr bwMode="auto">
            <a:xfrm>
              <a:off x="4424" y="1580"/>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 bits</a:t>
              </a:r>
            </a:p>
          </p:txBody>
        </p:sp>
        <p:sp>
          <p:nvSpPr>
            <p:cNvPr id="6214" name="Rectangle 34"/>
            <p:cNvSpPr>
              <a:spLocks noChangeArrowheads="1"/>
            </p:cNvSpPr>
            <p:nvPr/>
          </p:nvSpPr>
          <p:spPr bwMode="auto">
            <a:xfrm>
              <a:off x="2670" y="1580"/>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 bits</a:t>
              </a:r>
            </a:p>
          </p:txBody>
        </p:sp>
        <p:sp>
          <p:nvSpPr>
            <p:cNvPr id="6215" name="Rectangle 35"/>
            <p:cNvSpPr>
              <a:spLocks noChangeArrowheads="1"/>
            </p:cNvSpPr>
            <p:nvPr/>
          </p:nvSpPr>
          <p:spPr bwMode="auto">
            <a:xfrm>
              <a:off x="2054" y="1394"/>
              <a:ext cx="161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0 0 0 0 0 0 0 0 0 0 0 0 0 0 0 0</a:t>
              </a:r>
            </a:p>
          </p:txBody>
        </p:sp>
      </p:grpSp>
      <p:sp>
        <p:nvSpPr>
          <p:cNvPr id="6164" name="Rectangle 36"/>
          <p:cNvSpPr>
            <a:spLocks noChangeArrowheads="1"/>
          </p:cNvSpPr>
          <p:nvPr/>
        </p:nvSpPr>
        <p:spPr bwMode="auto">
          <a:xfrm>
            <a:off x="5799138" y="40513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6165" name="Rectangle 37"/>
          <p:cNvSpPr>
            <a:spLocks noChangeArrowheads="1"/>
          </p:cNvSpPr>
          <p:nvPr/>
        </p:nvSpPr>
        <p:spPr bwMode="auto">
          <a:xfrm>
            <a:off x="4987925" y="3276600"/>
            <a:ext cx="1039813"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solidFill>
                  <a:schemeClr val="tx1"/>
                </a:solidFill>
                <a:latin typeface="Times" charset="0"/>
              </a:rPr>
              <a:t>ALUctr</a:t>
            </a:r>
          </a:p>
        </p:txBody>
      </p:sp>
      <p:sp>
        <p:nvSpPr>
          <p:cNvPr id="6166" name="Rectangle 38"/>
          <p:cNvSpPr>
            <a:spLocks noChangeArrowheads="1"/>
          </p:cNvSpPr>
          <p:nvPr/>
        </p:nvSpPr>
        <p:spPr bwMode="auto">
          <a:xfrm>
            <a:off x="2373313" y="48895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6167" name="Rectangle 39"/>
          <p:cNvSpPr>
            <a:spLocks noChangeArrowheads="1"/>
          </p:cNvSpPr>
          <p:nvPr/>
        </p:nvSpPr>
        <p:spPr bwMode="auto">
          <a:xfrm>
            <a:off x="1828800" y="39846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6168" name="Rectangle 40"/>
          <p:cNvSpPr>
            <a:spLocks noChangeArrowheads="1"/>
          </p:cNvSpPr>
          <p:nvPr/>
        </p:nvSpPr>
        <p:spPr bwMode="auto">
          <a:xfrm>
            <a:off x="1951038" y="32893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RegWr</a:t>
            </a:r>
          </a:p>
        </p:txBody>
      </p:sp>
      <p:sp>
        <p:nvSpPr>
          <p:cNvPr id="6169" name="Line 41"/>
          <p:cNvSpPr>
            <a:spLocks noChangeShapeType="1"/>
          </p:cNvSpPr>
          <p:nvPr/>
        </p:nvSpPr>
        <p:spPr bwMode="auto">
          <a:xfrm flipH="1">
            <a:off x="4735513" y="41275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170" name="Rectangle 42"/>
          <p:cNvSpPr>
            <a:spLocks noChangeArrowheads="1"/>
          </p:cNvSpPr>
          <p:nvPr/>
        </p:nvSpPr>
        <p:spPr bwMode="auto">
          <a:xfrm>
            <a:off x="4656138" y="3822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6171" name="Rectangle 43"/>
          <p:cNvSpPr>
            <a:spLocks noChangeArrowheads="1"/>
          </p:cNvSpPr>
          <p:nvPr/>
        </p:nvSpPr>
        <p:spPr bwMode="auto">
          <a:xfrm>
            <a:off x="4017963" y="38227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6172" name="Line 44"/>
          <p:cNvSpPr>
            <a:spLocks noChangeShapeType="1"/>
          </p:cNvSpPr>
          <p:nvPr/>
        </p:nvSpPr>
        <p:spPr bwMode="auto">
          <a:xfrm flipV="1">
            <a:off x="4735513" y="46609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173" name="Rectangle 45"/>
          <p:cNvSpPr>
            <a:spLocks noChangeArrowheads="1"/>
          </p:cNvSpPr>
          <p:nvPr/>
        </p:nvSpPr>
        <p:spPr bwMode="auto">
          <a:xfrm>
            <a:off x="4579938" y="47847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6174" name="Rectangle 46"/>
          <p:cNvSpPr>
            <a:spLocks noChangeArrowheads="1"/>
          </p:cNvSpPr>
          <p:nvPr/>
        </p:nvSpPr>
        <p:spPr bwMode="auto">
          <a:xfrm>
            <a:off x="4049713" y="4356100"/>
            <a:ext cx="703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6175" name="Line 47"/>
          <p:cNvSpPr>
            <a:spLocks noChangeShapeType="1"/>
          </p:cNvSpPr>
          <p:nvPr/>
        </p:nvSpPr>
        <p:spPr bwMode="auto">
          <a:xfrm flipV="1">
            <a:off x="3668713" y="36671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176" name="Line 48"/>
          <p:cNvSpPr>
            <a:spLocks noChangeShapeType="1"/>
          </p:cNvSpPr>
          <p:nvPr/>
        </p:nvSpPr>
        <p:spPr bwMode="auto">
          <a:xfrm flipV="1">
            <a:off x="2919413" y="36671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177" name="Rectangle 49"/>
          <p:cNvSpPr>
            <a:spLocks noChangeArrowheads="1"/>
          </p:cNvSpPr>
          <p:nvPr/>
        </p:nvSpPr>
        <p:spPr bwMode="auto">
          <a:xfrm>
            <a:off x="2776538" y="35179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6178" name="Line 50"/>
          <p:cNvSpPr>
            <a:spLocks noChangeShapeType="1"/>
          </p:cNvSpPr>
          <p:nvPr/>
        </p:nvSpPr>
        <p:spPr bwMode="auto">
          <a:xfrm flipV="1">
            <a:off x="3300413" y="36671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179" name="Rectangle 51"/>
          <p:cNvSpPr>
            <a:spLocks noChangeArrowheads="1"/>
          </p:cNvSpPr>
          <p:nvPr/>
        </p:nvSpPr>
        <p:spPr bwMode="auto">
          <a:xfrm>
            <a:off x="3135313" y="35179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6180" name="Rectangle 52"/>
          <p:cNvSpPr>
            <a:spLocks noChangeArrowheads="1"/>
          </p:cNvSpPr>
          <p:nvPr/>
        </p:nvSpPr>
        <p:spPr bwMode="auto">
          <a:xfrm>
            <a:off x="2714625" y="38941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6181" name="Rectangle 53"/>
          <p:cNvSpPr>
            <a:spLocks noChangeArrowheads="1"/>
          </p:cNvSpPr>
          <p:nvPr/>
        </p:nvSpPr>
        <p:spPr bwMode="auto">
          <a:xfrm>
            <a:off x="3171825" y="38941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6182" name="Rectangle 54"/>
          <p:cNvSpPr>
            <a:spLocks noChangeArrowheads="1"/>
          </p:cNvSpPr>
          <p:nvPr/>
        </p:nvSpPr>
        <p:spPr bwMode="auto">
          <a:xfrm>
            <a:off x="3552825" y="3894138"/>
            <a:ext cx="41751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6183" name="Rectangle 55"/>
          <p:cNvSpPr>
            <a:spLocks noChangeArrowheads="1"/>
          </p:cNvSpPr>
          <p:nvPr/>
        </p:nvSpPr>
        <p:spPr bwMode="auto">
          <a:xfrm>
            <a:off x="2714625" y="42799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6184" name="Rectangle 56"/>
          <p:cNvSpPr>
            <a:spLocks noChangeArrowheads="1"/>
          </p:cNvSpPr>
          <p:nvPr/>
        </p:nvSpPr>
        <p:spPr bwMode="auto">
          <a:xfrm>
            <a:off x="3135313" y="32893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6185" name="Rectangle 57"/>
          <p:cNvSpPr>
            <a:spLocks noChangeArrowheads="1"/>
          </p:cNvSpPr>
          <p:nvPr/>
        </p:nvSpPr>
        <p:spPr bwMode="auto">
          <a:xfrm>
            <a:off x="3516313" y="32893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6186" name="Rectangle 58"/>
          <p:cNvSpPr>
            <a:spLocks noChangeArrowheads="1"/>
          </p:cNvSpPr>
          <p:nvPr/>
        </p:nvSpPr>
        <p:spPr bwMode="auto">
          <a:xfrm>
            <a:off x="2525713" y="38989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6" name="Group 59"/>
          <p:cNvGrpSpPr>
            <a:grpSpLocks/>
          </p:cNvGrpSpPr>
          <p:nvPr/>
        </p:nvGrpSpPr>
        <p:grpSpPr bwMode="auto">
          <a:xfrm>
            <a:off x="5160963" y="3898900"/>
            <a:ext cx="485775" cy="1143000"/>
            <a:chOff x="4009" y="2304"/>
            <a:chExt cx="306" cy="720"/>
          </a:xfrm>
        </p:grpSpPr>
        <p:sp>
          <p:nvSpPr>
            <p:cNvPr id="6203" name="Rectangle 6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6204" name="Rectangle 6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6205" name="Freeform 6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6188" name="Line 63"/>
          <p:cNvSpPr>
            <a:spLocks noChangeShapeType="1"/>
          </p:cNvSpPr>
          <p:nvPr/>
        </p:nvSpPr>
        <p:spPr bwMode="auto">
          <a:xfrm>
            <a:off x="2678113" y="36703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189" name="Line 64"/>
          <p:cNvSpPr>
            <a:spLocks noChangeShapeType="1"/>
          </p:cNvSpPr>
          <p:nvPr/>
        </p:nvSpPr>
        <p:spPr bwMode="auto">
          <a:xfrm>
            <a:off x="2982913" y="35941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190" name="Line 65"/>
          <p:cNvSpPr>
            <a:spLocks noChangeShapeType="1"/>
          </p:cNvSpPr>
          <p:nvPr/>
        </p:nvSpPr>
        <p:spPr bwMode="auto">
          <a:xfrm>
            <a:off x="3363913" y="35941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191" name="Line 66"/>
          <p:cNvSpPr>
            <a:spLocks noChangeShapeType="1"/>
          </p:cNvSpPr>
          <p:nvPr/>
        </p:nvSpPr>
        <p:spPr bwMode="auto">
          <a:xfrm>
            <a:off x="3744913" y="35941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192" name="Rectangle 67"/>
          <p:cNvSpPr>
            <a:spLocks noChangeArrowheads="1"/>
          </p:cNvSpPr>
          <p:nvPr/>
        </p:nvSpPr>
        <p:spPr bwMode="auto">
          <a:xfrm>
            <a:off x="3538538" y="35179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6193" name="Line 68"/>
          <p:cNvSpPr>
            <a:spLocks noChangeShapeType="1"/>
          </p:cNvSpPr>
          <p:nvPr/>
        </p:nvSpPr>
        <p:spPr bwMode="auto">
          <a:xfrm>
            <a:off x="3973513" y="42037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6194" name="Line 69"/>
          <p:cNvSpPr>
            <a:spLocks noChangeShapeType="1"/>
          </p:cNvSpPr>
          <p:nvPr/>
        </p:nvSpPr>
        <p:spPr bwMode="auto">
          <a:xfrm>
            <a:off x="5494338" y="3670300"/>
            <a:ext cx="0" cy="4191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6195" name="Line 70"/>
          <p:cNvSpPr>
            <a:spLocks noChangeShapeType="1"/>
          </p:cNvSpPr>
          <p:nvPr/>
        </p:nvSpPr>
        <p:spPr bwMode="auto">
          <a:xfrm>
            <a:off x="3973513" y="47371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6196" name="Line 71"/>
          <p:cNvSpPr>
            <a:spLocks noChangeShapeType="1"/>
          </p:cNvSpPr>
          <p:nvPr/>
        </p:nvSpPr>
        <p:spPr bwMode="auto">
          <a:xfrm flipH="1">
            <a:off x="2754313" y="47371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197" name="Line 72"/>
          <p:cNvSpPr>
            <a:spLocks noChangeShapeType="1"/>
          </p:cNvSpPr>
          <p:nvPr/>
        </p:nvSpPr>
        <p:spPr bwMode="auto">
          <a:xfrm>
            <a:off x="2830513" y="47371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198" name="Line 73"/>
          <p:cNvSpPr>
            <a:spLocks noChangeShapeType="1"/>
          </p:cNvSpPr>
          <p:nvPr/>
        </p:nvSpPr>
        <p:spPr bwMode="auto">
          <a:xfrm>
            <a:off x="2830513" y="48895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199" name="Line 74"/>
          <p:cNvSpPr>
            <a:spLocks noChangeShapeType="1"/>
          </p:cNvSpPr>
          <p:nvPr/>
        </p:nvSpPr>
        <p:spPr bwMode="auto">
          <a:xfrm flipH="1">
            <a:off x="5875338" y="43561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200" name="Rectangle 75"/>
          <p:cNvSpPr>
            <a:spLocks noChangeArrowheads="1"/>
          </p:cNvSpPr>
          <p:nvPr/>
        </p:nvSpPr>
        <p:spPr bwMode="auto">
          <a:xfrm>
            <a:off x="2789238" y="3289300"/>
            <a:ext cx="452123" cy="36676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dirty="0">
                <a:solidFill>
                  <a:srgbClr val="FC0128"/>
                </a:solidFill>
                <a:latin typeface="Times" charset="0"/>
              </a:rPr>
              <a:t>Rd</a:t>
            </a:r>
          </a:p>
        </p:txBody>
      </p:sp>
      <p:sp>
        <p:nvSpPr>
          <p:cNvPr id="6201" name="Freeform 76"/>
          <p:cNvSpPr>
            <a:spLocks/>
          </p:cNvSpPr>
          <p:nvPr/>
        </p:nvSpPr>
        <p:spPr bwMode="auto">
          <a:xfrm>
            <a:off x="1992313" y="4356100"/>
            <a:ext cx="4114800" cy="990600"/>
          </a:xfrm>
          <a:custGeom>
            <a:avLst/>
            <a:gdLst>
              <a:gd name="T0" fmla="*/ 3657600 w 2592"/>
              <a:gd name="T1" fmla="*/ 76200 h 624"/>
              <a:gd name="T2" fmla="*/ 4114800 w 2592"/>
              <a:gd name="T3" fmla="*/ 76200 h 624"/>
              <a:gd name="T4" fmla="*/ 4114800 w 2592"/>
              <a:gd name="T5" fmla="*/ 990600 h 624"/>
              <a:gd name="T6" fmla="*/ 0 w 2592"/>
              <a:gd name="T7" fmla="*/ 990600 h 624"/>
              <a:gd name="T8" fmla="*/ 0 w 2592"/>
              <a:gd name="T9" fmla="*/ 0 h 624"/>
              <a:gd name="T10" fmla="*/ 5334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607181" name="Text Box 77"/>
          <p:cNvSpPr txBox="1">
            <a:spLocks noChangeArrowheads="1"/>
          </p:cNvSpPr>
          <p:nvPr/>
        </p:nvSpPr>
        <p:spPr bwMode="auto">
          <a:xfrm>
            <a:off x="3962400" y="2743200"/>
            <a:ext cx="4992688" cy="457200"/>
          </a:xfrm>
          <a:prstGeom prst="rect">
            <a:avLst/>
          </a:prstGeom>
          <a:noFill/>
          <a:ln w="12700">
            <a:noFill/>
            <a:miter lim="800000"/>
            <a:headEnd/>
            <a:tailEnd/>
          </a:ln>
        </p:spPr>
        <p:txBody>
          <a:bodyPr wrap="none">
            <a:prstTxWarp prst="textNoShape">
              <a:avLst/>
            </a:prstTxWarp>
            <a:spAutoFit/>
          </a:bodyPr>
          <a:lstStyle/>
          <a:p>
            <a:r>
              <a:rPr lang="en-US" sz="2400" b="1" i="1">
                <a:solidFill>
                  <a:schemeClr val="accent2"/>
                </a:solidFill>
              </a:rPr>
              <a:t>But we’re writing to Rt register??</a:t>
            </a:r>
            <a:endParaRPr lang="en-US" sz="2400" b="1">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7181">
                                            <p:txEl>
                                              <p:pRg st="0" end="0"/>
                                            </p:txEl>
                                          </p:spTgt>
                                        </p:tgtEl>
                                        <p:attrNameLst>
                                          <p:attrName>style.visibility</p:attrName>
                                        </p:attrNameLst>
                                      </p:cBhvr>
                                      <p:to>
                                        <p:strVal val="visible"/>
                                      </p:to>
                                    </p:set>
                                    <p:animEffect transition="in" filter="wipe(left)">
                                      <p:cBhvr>
                                        <p:cTn id="7" dur="500"/>
                                        <p:tgtEl>
                                          <p:spTgt spid="2607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7181" grpId="0" build="p" autoUpdateAnimBg="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00100" y="228600"/>
            <a:ext cx="7037383" cy="490391"/>
          </a:xfrm>
          <a:noFill/>
        </p:spPr>
        <p:txBody>
          <a:bodyPr/>
          <a:lstStyle/>
          <a:p>
            <a:r>
              <a:rPr lang="en-US" dirty="0" smtClean="0"/>
              <a:t>Logical </a:t>
            </a:r>
            <a:r>
              <a:rPr lang="en-US" dirty="0"/>
              <a:t>Operations with Immediate</a:t>
            </a:r>
          </a:p>
        </p:txBody>
      </p:sp>
      <p:sp>
        <p:nvSpPr>
          <p:cNvPr id="7171" name="Rectangle 3"/>
          <p:cNvSpPr>
            <a:spLocks noGrp="1" noChangeArrowheads="1"/>
          </p:cNvSpPr>
          <p:nvPr>
            <p:ph type="body" idx="1"/>
          </p:nvPr>
        </p:nvSpPr>
        <p:spPr>
          <a:xfrm>
            <a:off x="604838" y="742950"/>
            <a:ext cx="8191500" cy="441146"/>
          </a:xfrm>
          <a:noFill/>
        </p:spPr>
        <p:txBody>
          <a:bodyPr/>
          <a:lstStyle/>
          <a:p>
            <a:r>
              <a:rPr lang="en-US" dirty="0" err="1"/>
              <a:t>R[rt</a:t>
            </a:r>
            <a:r>
              <a:rPr lang="en-US" dirty="0"/>
              <a:t>] = </a:t>
            </a:r>
            <a:r>
              <a:rPr lang="en-US" dirty="0" err="1"/>
              <a:t>R[rs</a:t>
            </a:r>
            <a:r>
              <a:rPr lang="en-US" dirty="0"/>
              <a:t>] op ZeroExt[imm16</a:t>
            </a:r>
            <a:r>
              <a:rPr lang="en-US" dirty="0" smtClean="0"/>
              <a:t>] </a:t>
            </a:r>
            <a:endParaRPr lang="en-US" dirty="0"/>
          </a:p>
        </p:txBody>
      </p:sp>
      <p:sp>
        <p:nvSpPr>
          <p:cNvPr id="7172" name="Rectangle 4"/>
          <p:cNvSpPr>
            <a:spLocks noChangeArrowheads="1"/>
          </p:cNvSpPr>
          <p:nvPr/>
        </p:nvSpPr>
        <p:spPr bwMode="auto">
          <a:xfrm>
            <a:off x="3074988" y="1514475"/>
            <a:ext cx="5713412" cy="279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 name="Group 5"/>
          <p:cNvGrpSpPr>
            <a:grpSpLocks/>
          </p:cNvGrpSpPr>
          <p:nvPr/>
        </p:nvGrpSpPr>
        <p:grpSpPr bwMode="auto">
          <a:xfrm>
            <a:off x="3068638" y="1501775"/>
            <a:ext cx="990600" cy="333375"/>
            <a:chOff x="1939" y="852"/>
            <a:chExt cx="624" cy="210"/>
          </a:xfrm>
        </p:grpSpPr>
        <p:sp>
          <p:nvSpPr>
            <p:cNvPr id="7269" name="Rectangle 6"/>
            <p:cNvSpPr>
              <a:spLocks noChangeArrowheads="1"/>
            </p:cNvSpPr>
            <p:nvPr/>
          </p:nvSpPr>
          <p:spPr bwMode="auto">
            <a:xfrm>
              <a:off x="1939" y="856"/>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270" name="Rectangle 7"/>
            <p:cNvSpPr>
              <a:spLocks noChangeArrowheads="1"/>
            </p:cNvSpPr>
            <p:nvPr/>
          </p:nvSpPr>
          <p:spPr bwMode="auto">
            <a:xfrm>
              <a:off x="2121" y="85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op</a:t>
              </a:r>
            </a:p>
          </p:txBody>
        </p:sp>
      </p:grpSp>
      <p:grpSp>
        <p:nvGrpSpPr>
          <p:cNvPr id="3" name="Group 8"/>
          <p:cNvGrpSpPr>
            <a:grpSpLocks/>
          </p:cNvGrpSpPr>
          <p:nvPr/>
        </p:nvGrpSpPr>
        <p:grpSpPr bwMode="auto">
          <a:xfrm>
            <a:off x="4071938" y="1501775"/>
            <a:ext cx="920750" cy="333375"/>
            <a:chOff x="2571" y="852"/>
            <a:chExt cx="580" cy="210"/>
          </a:xfrm>
        </p:grpSpPr>
        <p:sp>
          <p:nvSpPr>
            <p:cNvPr id="7267" name="Rectangle 9"/>
            <p:cNvSpPr>
              <a:spLocks noChangeArrowheads="1"/>
            </p:cNvSpPr>
            <p:nvPr/>
          </p:nvSpPr>
          <p:spPr bwMode="auto">
            <a:xfrm>
              <a:off x="2571" y="856"/>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268" name="Rectangle 10"/>
            <p:cNvSpPr>
              <a:spLocks noChangeArrowheads="1"/>
            </p:cNvSpPr>
            <p:nvPr/>
          </p:nvSpPr>
          <p:spPr bwMode="auto">
            <a:xfrm>
              <a:off x="2736" y="85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rs</a:t>
              </a:r>
            </a:p>
          </p:txBody>
        </p:sp>
      </p:grpSp>
      <p:grpSp>
        <p:nvGrpSpPr>
          <p:cNvPr id="4" name="Group 11"/>
          <p:cNvGrpSpPr>
            <a:grpSpLocks/>
          </p:cNvGrpSpPr>
          <p:nvPr/>
        </p:nvGrpSpPr>
        <p:grpSpPr bwMode="auto">
          <a:xfrm>
            <a:off x="5005388" y="1501775"/>
            <a:ext cx="919162" cy="333375"/>
            <a:chOff x="3159" y="852"/>
            <a:chExt cx="579" cy="210"/>
          </a:xfrm>
        </p:grpSpPr>
        <p:sp>
          <p:nvSpPr>
            <p:cNvPr id="7265" name="Rectangle 12"/>
            <p:cNvSpPr>
              <a:spLocks noChangeArrowheads="1"/>
            </p:cNvSpPr>
            <p:nvPr/>
          </p:nvSpPr>
          <p:spPr bwMode="auto">
            <a:xfrm>
              <a:off x="3159" y="856"/>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266" name="Rectangle 13"/>
            <p:cNvSpPr>
              <a:spLocks noChangeArrowheads="1"/>
            </p:cNvSpPr>
            <p:nvPr/>
          </p:nvSpPr>
          <p:spPr bwMode="auto">
            <a:xfrm>
              <a:off x="3323" y="85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rt</a:t>
              </a:r>
            </a:p>
          </p:txBody>
        </p:sp>
      </p:grpSp>
      <p:sp>
        <p:nvSpPr>
          <p:cNvPr id="7176" name="Rectangle 14"/>
          <p:cNvSpPr>
            <a:spLocks noChangeArrowheads="1"/>
          </p:cNvSpPr>
          <p:nvPr/>
        </p:nvSpPr>
        <p:spPr bwMode="auto">
          <a:xfrm>
            <a:off x="5937250" y="1508125"/>
            <a:ext cx="2857500" cy="2921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177" name="Rectangle 15"/>
          <p:cNvSpPr>
            <a:spLocks noChangeArrowheads="1"/>
          </p:cNvSpPr>
          <p:nvPr/>
        </p:nvSpPr>
        <p:spPr bwMode="auto">
          <a:xfrm>
            <a:off x="6735763" y="1501775"/>
            <a:ext cx="1095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immediate</a:t>
            </a:r>
          </a:p>
        </p:txBody>
      </p:sp>
      <p:sp>
        <p:nvSpPr>
          <p:cNvPr id="7178" name="Rectangle 16"/>
          <p:cNvSpPr>
            <a:spLocks noChangeArrowheads="1"/>
          </p:cNvSpPr>
          <p:nvPr/>
        </p:nvSpPr>
        <p:spPr bwMode="auto">
          <a:xfrm>
            <a:off x="8639175" y="119697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7179" name="Rectangle 17"/>
          <p:cNvSpPr>
            <a:spLocks noChangeArrowheads="1"/>
          </p:cNvSpPr>
          <p:nvPr/>
        </p:nvSpPr>
        <p:spPr bwMode="auto">
          <a:xfrm>
            <a:off x="562610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7180" name="Rectangle 18"/>
          <p:cNvSpPr>
            <a:spLocks noChangeArrowheads="1"/>
          </p:cNvSpPr>
          <p:nvPr/>
        </p:nvSpPr>
        <p:spPr bwMode="auto">
          <a:xfrm>
            <a:off x="469265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21</a:t>
            </a:r>
          </a:p>
        </p:txBody>
      </p:sp>
      <p:sp>
        <p:nvSpPr>
          <p:cNvPr id="7181" name="Rectangle 19"/>
          <p:cNvSpPr>
            <a:spLocks noChangeArrowheads="1"/>
          </p:cNvSpPr>
          <p:nvPr/>
        </p:nvSpPr>
        <p:spPr bwMode="auto">
          <a:xfrm>
            <a:off x="375920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26</a:t>
            </a:r>
          </a:p>
        </p:txBody>
      </p:sp>
      <p:sp>
        <p:nvSpPr>
          <p:cNvPr id="7182" name="Rectangle 20"/>
          <p:cNvSpPr>
            <a:spLocks noChangeArrowheads="1"/>
          </p:cNvSpPr>
          <p:nvPr/>
        </p:nvSpPr>
        <p:spPr bwMode="auto">
          <a:xfrm>
            <a:off x="2971800" y="119697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31</a:t>
            </a:r>
          </a:p>
        </p:txBody>
      </p:sp>
      <p:sp>
        <p:nvSpPr>
          <p:cNvPr id="7183" name="Rectangle 21"/>
          <p:cNvSpPr>
            <a:spLocks noChangeArrowheads="1"/>
          </p:cNvSpPr>
          <p:nvPr/>
        </p:nvSpPr>
        <p:spPr bwMode="auto">
          <a:xfrm>
            <a:off x="3328988" y="1806575"/>
            <a:ext cx="62706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6 bits</a:t>
            </a:r>
          </a:p>
        </p:txBody>
      </p:sp>
      <p:sp>
        <p:nvSpPr>
          <p:cNvPr id="7184" name="Rectangle 22"/>
          <p:cNvSpPr>
            <a:spLocks noChangeArrowheads="1"/>
          </p:cNvSpPr>
          <p:nvPr/>
        </p:nvSpPr>
        <p:spPr bwMode="auto">
          <a:xfrm>
            <a:off x="6988175" y="1806575"/>
            <a:ext cx="7286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 bits</a:t>
            </a:r>
          </a:p>
        </p:txBody>
      </p:sp>
      <p:sp>
        <p:nvSpPr>
          <p:cNvPr id="7185" name="Rectangle 23"/>
          <p:cNvSpPr>
            <a:spLocks noChangeArrowheads="1"/>
          </p:cNvSpPr>
          <p:nvPr/>
        </p:nvSpPr>
        <p:spPr bwMode="auto">
          <a:xfrm>
            <a:off x="5194300" y="1806575"/>
            <a:ext cx="6270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 bits</a:t>
            </a:r>
          </a:p>
        </p:txBody>
      </p:sp>
      <p:sp>
        <p:nvSpPr>
          <p:cNvPr id="7186" name="Rectangle 24"/>
          <p:cNvSpPr>
            <a:spLocks noChangeArrowheads="1"/>
          </p:cNvSpPr>
          <p:nvPr/>
        </p:nvSpPr>
        <p:spPr bwMode="auto">
          <a:xfrm>
            <a:off x="4262438" y="1806575"/>
            <a:ext cx="62706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 bits</a:t>
            </a:r>
          </a:p>
        </p:txBody>
      </p:sp>
      <p:grpSp>
        <p:nvGrpSpPr>
          <p:cNvPr id="5" name="Group 25"/>
          <p:cNvGrpSpPr>
            <a:grpSpLocks/>
          </p:cNvGrpSpPr>
          <p:nvPr/>
        </p:nvGrpSpPr>
        <p:grpSpPr bwMode="auto">
          <a:xfrm>
            <a:off x="3082925" y="1898650"/>
            <a:ext cx="5873750" cy="942975"/>
            <a:chOff x="1942" y="1196"/>
            <a:chExt cx="3700" cy="594"/>
          </a:xfrm>
        </p:grpSpPr>
        <p:sp>
          <p:nvSpPr>
            <p:cNvPr id="7255" name="Rectangle 26"/>
            <p:cNvSpPr>
              <a:spLocks noChangeArrowheads="1"/>
            </p:cNvSpPr>
            <p:nvPr/>
          </p:nvSpPr>
          <p:spPr bwMode="auto">
            <a:xfrm>
              <a:off x="1959" y="1396"/>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256" name="Rectangle 27"/>
            <p:cNvSpPr>
              <a:spLocks noChangeArrowheads="1"/>
            </p:cNvSpPr>
            <p:nvPr/>
          </p:nvSpPr>
          <p:spPr bwMode="auto">
            <a:xfrm>
              <a:off x="3762" y="1392"/>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257" name="Rectangle 28"/>
            <p:cNvSpPr>
              <a:spLocks noChangeArrowheads="1"/>
            </p:cNvSpPr>
            <p:nvPr/>
          </p:nvSpPr>
          <p:spPr bwMode="auto">
            <a:xfrm>
              <a:off x="4313" y="1388"/>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immediate</a:t>
              </a:r>
            </a:p>
          </p:txBody>
        </p:sp>
        <p:sp>
          <p:nvSpPr>
            <p:cNvPr id="7258" name="Rectangle 29"/>
            <p:cNvSpPr>
              <a:spLocks noChangeArrowheads="1"/>
            </p:cNvSpPr>
            <p:nvPr/>
          </p:nvSpPr>
          <p:spPr bwMode="auto">
            <a:xfrm>
              <a:off x="5464" y="11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7259" name="Rectangle 30"/>
            <p:cNvSpPr>
              <a:spLocks noChangeArrowheads="1"/>
            </p:cNvSpPr>
            <p:nvPr/>
          </p:nvSpPr>
          <p:spPr bwMode="auto">
            <a:xfrm>
              <a:off x="3566" y="119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7260" name="Rectangle 31"/>
            <p:cNvSpPr>
              <a:spLocks noChangeArrowheads="1"/>
            </p:cNvSpPr>
            <p:nvPr/>
          </p:nvSpPr>
          <p:spPr bwMode="auto">
            <a:xfrm>
              <a:off x="3746" y="119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15</a:t>
              </a:r>
            </a:p>
          </p:txBody>
        </p:sp>
        <p:sp>
          <p:nvSpPr>
            <p:cNvPr id="7261" name="Rectangle 32"/>
            <p:cNvSpPr>
              <a:spLocks noChangeArrowheads="1"/>
            </p:cNvSpPr>
            <p:nvPr/>
          </p:nvSpPr>
          <p:spPr bwMode="auto">
            <a:xfrm>
              <a:off x="1942" y="119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31</a:t>
              </a:r>
            </a:p>
          </p:txBody>
        </p:sp>
        <p:sp>
          <p:nvSpPr>
            <p:cNvPr id="7262" name="Rectangle 33"/>
            <p:cNvSpPr>
              <a:spLocks noChangeArrowheads="1"/>
            </p:cNvSpPr>
            <p:nvPr/>
          </p:nvSpPr>
          <p:spPr bwMode="auto">
            <a:xfrm>
              <a:off x="4424" y="1580"/>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 bits</a:t>
              </a:r>
            </a:p>
          </p:txBody>
        </p:sp>
        <p:sp>
          <p:nvSpPr>
            <p:cNvPr id="7263" name="Rectangle 34"/>
            <p:cNvSpPr>
              <a:spLocks noChangeArrowheads="1"/>
            </p:cNvSpPr>
            <p:nvPr/>
          </p:nvSpPr>
          <p:spPr bwMode="auto">
            <a:xfrm>
              <a:off x="2670" y="1580"/>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 bits</a:t>
              </a:r>
            </a:p>
          </p:txBody>
        </p:sp>
        <p:sp>
          <p:nvSpPr>
            <p:cNvPr id="7264" name="Rectangle 35"/>
            <p:cNvSpPr>
              <a:spLocks noChangeArrowheads="1"/>
            </p:cNvSpPr>
            <p:nvPr/>
          </p:nvSpPr>
          <p:spPr bwMode="auto">
            <a:xfrm>
              <a:off x="2054" y="1394"/>
              <a:ext cx="161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0 0 0 0 0 0 0 0 0 0 0 0 0 0 0 0</a:t>
              </a:r>
            </a:p>
          </p:txBody>
        </p:sp>
      </p:grpSp>
      <p:sp>
        <p:nvSpPr>
          <p:cNvPr id="7188" name="Rectangle 36"/>
          <p:cNvSpPr>
            <a:spLocks noChangeArrowheads="1"/>
          </p:cNvSpPr>
          <p:nvPr/>
        </p:nvSpPr>
        <p:spPr bwMode="auto">
          <a:xfrm>
            <a:off x="2438400" y="6324600"/>
            <a:ext cx="6019800" cy="32543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400" b="1">
                <a:solidFill>
                  <a:schemeClr val="tx1"/>
                </a:solidFill>
              </a:rPr>
              <a:t>Already defined 32-bit MUX; Zero Ext?</a:t>
            </a:r>
            <a:endParaRPr lang="en-US" sz="2800" b="1">
              <a:solidFill>
                <a:schemeClr val="tx1"/>
              </a:solidFill>
            </a:endParaRPr>
          </a:p>
        </p:txBody>
      </p:sp>
      <p:sp>
        <p:nvSpPr>
          <p:cNvPr id="2609189" name="Text Box 37"/>
          <p:cNvSpPr txBox="1">
            <a:spLocks noChangeArrowheads="1"/>
          </p:cNvSpPr>
          <p:nvPr/>
        </p:nvSpPr>
        <p:spPr bwMode="auto">
          <a:xfrm>
            <a:off x="4133850" y="2714625"/>
            <a:ext cx="4552950" cy="457200"/>
          </a:xfrm>
          <a:prstGeom prst="rect">
            <a:avLst/>
          </a:prstGeom>
          <a:noFill/>
          <a:ln w="12700">
            <a:noFill/>
            <a:miter lim="800000"/>
            <a:headEnd/>
            <a:tailEnd/>
          </a:ln>
        </p:spPr>
        <p:txBody>
          <a:bodyPr wrap="none">
            <a:prstTxWarp prst="textNoShape">
              <a:avLst/>
            </a:prstTxWarp>
            <a:spAutoFit/>
          </a:bodyPr>
          <a:lstStyle/>
          <a:p>
            <a:r>
              <a:rPr lang="en-US" sz="2400" b="1" i="1">
                <a:solidFill>
                  <a:schemeClr val="accent2"/>
                </a:solidFill>
              </a:rPr>
              <a:t>What about Rt register read??</a:t>
            </a:r>
            <a:endParaRPr lang="en-US" sz="2400" b="1">
              <a:solidFill>
                <a:schemeClr val="accent2"/>
              </a:solidFill>
            </a:endParaRPr>
          </a:p>
        </p:txBody>
      </p:sp>
      <p:grpSp>
        <p:nvGrpSpPr>
          <p:cNvPr id="103" name="Group 102"/>
          <p:cNvGrpSpPr/>
          <p:nvPr/>
        </p:nvGrpSpPr>
        <p:grpSpPr>
          <a:xfrm>
            <a:off x="1492250" y="2286000"/>
            <a:ext cx="5137150" cy="4114800"/>
            <a:chOff x="730250" y="2057400"/>
            <a:chExt cx="5137150" cy="4114800"/>
          </a:xfrm>
        </p:grpSpPr>
        <p:sp>
          <p:nvSpPr>
            <p:cNvPr id="7190" name="Rectangle 38"/>
            <p:cNvSpPr>
              <a:spLocks noChangeArrowheads="1"/>
            </p:cNvSpPr>
            <p:nvPr/>
          </p:nvSpPr>
          <p:spPr bwMode="auto">
            <a:xfrm>
              <a:off x="5483225" y="3886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7191" name="Rectangle 39"/>
            <p:cNvSpPr>
              <a:spLocks noChangeArrowheads="1"/>
            </p:cNvSpPr>
            <p:nvPr/>
          </p:nvSpPr>
          <p:spPr bwMode="auto">
            <a:xfrm>
              <a:off x="4800600" y="3124200"/>
              <a:ext cx="1039813"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solidFill>
                    <a:schemeClr val="tx1"/>
                  </a:solidFill>
                  <a:latin typeface="Times" charset="0"/>
                </a:rPr>
                <a:t>ALUctr</a:t>
              </a:r>
            </a:p>
          </p:txBody>
        </p:sp>
        <p:sp>
          <p:nvSpPr>
            <p:cNvPr id="7192" name="Rectangle 40"/>
            <p:cNvSpPr>
              <a:spLocks noChangeArrowheads="1"/>
            </p:cNvSpPr>
            <p:nvPr/>
          </p:nvSpPr>
          <p:spPr bwMode="auto">
            <a:xfrm>
              <a:off x="1597025" y="47244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7193" name="Rectangle 41"/>
            <p:cNvSpPr>
              <a:spLocks noChangeArrowheads="1"/>
            </p:cNvSpPr>
            <p:nvPr/>
          </p:nvSpPr>
          <p:spPr bwMode="auto">
            <a:xfrm>
              <a:off x="1174750" y="31242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RegWr</a:t>
              </a:r>
            </a:p>
          </p:txBody>
        </p:sp>
        <p:sp>
          <p:nvSpPr>
            <p:cNvPr id="7194" name="Line 42"/>
            <p:cNvSpPr>
              <a:spLocks noChangeShapeType="1"/>
            </p:cNvSpPr>
            <p:nvPr/>
          </p:nvSpPr>
          <p:spPr bwMode="auto">
            <a:xfrm flipH="1">
              <a:off x="1362075" y="41386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195" name="Rectangle 43"/>
            <p:cNvSpPr>
              <a:spLocks noChangeArrowheads="1"/>
            </p:cNvSpPr>
            <p:nvPr/>
          </p:nvSpPr>
          <p:spPr bwMode="auto">
            <a:xfrm>
              <a:off x="1214438" y="4238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7196" name="Line 44"/>
            <p:cNvSpPr>
              <a:spLocks noChangeShapeType="1"/>
            </p:cNvSpPr>
            <p:nvPr/>
          </p:nvSpPr>
          <p:spPr bwMode="auto">
            <a:xfrm flipH="1">
              <a:off x="4187825" y="39624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197" name="Rectangle 45"/>
            <p:cNvSpPr>
              <a:spLocks noChangeArrowheads="1"/>
            </p:cNvSpPr>
            <p:nvPr/>
          </p:nvSpPr>
          <p:spPr bwMode="auto">
            <a:xfrm>
              <a:off x="4035425" y="3657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7198" name="Rectangle 46"/>
            <p:cNvSpPr>
              <a:spLocks noChangeArrowheads="1"/>
            </p:cNvSpPr>
            <p:nvPr/>
          </p:nvSpPr>
          <p:spPr bwMode="auto">
            <a:xfrm>
              <a:off x="3241675" y="36576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7199" name="Line 47"/>
            <p:cNvSpPr>
              <a:spLocks noChangeShapeType="1"/>
            </p:cNvSpPr>
            <p:nvPr/>
          </p:nvSpPr>
          <p:spPr bwMode="auto">
            <a:xfrm flipV="1">
              <a:off x="3502025" y="44958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00" name="Rectangle 48"/>
            <p:cNvSpPr>
              <a:spLocks noChangeArrowheads="1"/>
            </p:cNvSpPr>
            <p:nvPr/>
          </p:nvSpPr>
          <p:spPr bwMode="auto">
            <a:xfrm>
              <a:off x="3346450" y="4619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7201" name="Rectangle 49"/>
            <p:cNvSpPr>
              <a:spLocks noChangeArrowheads="1"/>
            </p:cNvSpPr>
            <p:nvPr/>
          </p:nvSpPr>
          <p:spPr bwMode="auto">
            <a:xfrm>
              <a:off x="3273425" y="41910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7202" name="Line 50"/>
            <p:cNvSpPr>
              <a:spLocks noChangeShapeType="1"/>
            </p:cNvSpPr>
            <p:nvPr/>
          </p:nvSpPr>
          <p:spPr bwMode="auto">
            <a:xfrm flipV="1">
              <a:off x="2892425" y="35020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03" name="Line 51"/>
            <p:cNvSpPr>
              <a:spLocks noChangeShapeType="1"/>
            </p:cNvSpPr>
            <p:nvPr/>
          </p:nvSpPr>
          <p:spPr bwMode="auto">
            <a:xfrm flipV="1">
              <a:off x="2143125" y="35020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04" name="Rectangle 52"/>
            <p:cNvSpPr>
              <a:spLocks noChangeArrowheads="1"/>
            </p:cNvSpPr>
            <p:nvPr/>
          </p:nvSpPr>
          <p:spPr bwMode="auto">
            <a:xfrm>
              <a:off x="2000250" y="33528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7205" name="Line 53"/>
            <p:cNvSpPr>
              <a:spLocks noChangeShapeType="1"/>
            </p:cNvSpPr>
            <p:nvPr/>
          </p:nvSpPr>
          <p:spPr bwMode="auto">
            <a:xfrm flipV="1">
              <a:off x="2524125" y="35020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06" name="Rectangle 54"/>
            <p:cNvSpPr>
              <a:spLocks noChangeArrowheads="1"/>
            </p:cNvSpPr>
            <p:nvPr/>
          </p:nvSpPr>
          <p:spPr bwMode="auto">
            <a:xfrm>
              <a:off x="2359025" y="33528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7207" name="Rectangle 55"/>
            <p:cNvSpPr>
              <a:spLocks noChangeArrowheads="1"/>
            </p:cNvSpPr>
            <p:nvPr/>
          </p:nvSpPr>
          <p:spPr bwMode="auto">
            <a:xfrm>
              <a:off x="1938338" y="37290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7208" name="Rectangle 56"/>
            <p:cNvSpPr>
              <a:spLocks noChangeArrowheads="1"/>
            </p:cNvSpPr>
            <p:nvPr/>
          </p:nvSpPr>
          <p:spPr bwMode="auto">
            <a:xfrm>
              <a:off x="2395538" y="37290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7209" name="Rectangle 57"/>
            <p:cNvSpPr>
              <a:spLocks noChangeArrowheads="1"/>
            </p:cNvSpPr>
            <p:nvPr/>
          </p:nvSpPr>
          <p:spPr bwMode="auto">
            <a:xfrm>
              <a:off x="2776538" y="37290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7210" name="Rectangle 58"/>
            <p:cNvSpPr>
              <a:spLocks noChangeArrowheads="1"/>
            </p:cNvSpPr>
            <p:nvPr/>
          </p:nvSpPr>
          <p:spPr bwMode="auto">
            <a:xfrm>
              <a:off x="1938338" y="41148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7211" name="Rectangle 59"/>
            <p:cNvSpPr>
              <a:spLocks noChangeArrowheads="1"/>
            </p:cNvSpPr>
            <p:nvPr/>
          </p:nvSpPr>
          <p:spPr bwMode="auto">
            <a:xfrm>
              <a:off x="2359025" y="31242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7212" name="Rectangle 60"/>
            <p:cNvSpPr>
              <a:spLocks noChangeArrowheads="1"/>
            </p:cNvSpPr>
            <p:nvPr/>
          </p:nvSpPr>
          <p:spPr bwMode="auto">
            <a:xfrm>
              <a:off x="2190750" y="23622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7213" name="Rectangle 61"/>
            <p:cNvSpPr>
              <a:spLocks noChangeArrowheads="1"/>
            </p:cNvSpPr>
            <p:nvPr/>
          </p:nvSpPr>
          <p:spPr bwMode="auto">
            <a:xfrm>
              <a:off x="2740025" y="31242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7214" name="Rectangle 62"/>
            <p:cNvSpPr>
              <a:spLocks noChangeArrowheads="1"/>
            </p:cNvSpPr>
            <p:nvPr/>
          </p:nvSpPr>
          <p:spPr bwMode="auto">
            <a:xfrm>
              <a:off x="1758950" y="23622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7215" name="Rectangle 63"/>
            <p:cNvSpPr>
              <a:spLocks noChangeArrowheads="1"/>
            </p:cNvSpPr>
            <p:nvPr/>
          </p:nvSpPr>
          <p:spPr bwMode="auto">
            <a:xfrm>
              <a:off x="3070225" y="4978400"/>
              <a:ext cx="355600" cy="1041400"/>
            </a:xfrm>
            <a:prstGeom prst="rect">
              <a:avLst/>
            </a:prstGeom>
            <a:noFill/>
            <a:ln w="25400">
              <a:solidFill>
                <a:schemeClr val="accent2"/>
              </a:solidFill>
              <a:miter lim="800000"/>
              <a:headEnd/>
              <a:tailEnd/>
            </a:ln>
          </p:spPr>
          <p:txBody>
            <a:bodyPr wrap="none" anchor="ctr">
              <a:prstTxWarp prst="textNoShape">
                <a:avLst/>
              </a:prstTxWarp>
            </a:bodyPr>
            <a:lstStyle/>
            <a:p>
              <a:endParaRPr lang="en-US"/>
            </a:p>
          </p:txBody>
        </p:sp>
        <p:sp>
          <p:nvSpPr>
            <p:cNvPr id="7216" name="Rectangle 64"/>
            <p:cNvSpPr>
              <a:spLocks noChangeArrowheads="1"/>
            </p:cNvSpPr>
            <p:nvPr/>
          </p:nvSpPr>
          <p:spPr bwMode="auto">
            <a:xfrm rot="5400000">
              <a:off x="2758191" y="5279204"/>
              <a:ext cx="1003481" cy="36676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dirty="0" err="1">
                  <a:latin typeface="Times" charset="0"/>
                </a:rPr>
                <a:t>ZeroExt</a:t>
              </a:r>
              <a:endParaRPr lang="en-US" sz="2000" b="1" dirty="0">
                <a:latin typeface="Times" charset="0"/>
              </a:endParaRPr>
            </a:p>
          </p:txBody>
        </p:sp>
        <p:sp>
          <p:nvSpPr>
            <p:cNvPr id="7217" name="Rectangle 65"/>
            <p:cNvSpPr>
              <a:spLocks noChangeArrowheads="1"/>
            </p:cNvSpPr>
            <p:nvPr/>
          </p:nvSpPr>
          <p:spPr bwMode="auto">
            <a:xfrm>
              <a:off x="3578225" y="5457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7218" name="Line 66"/>
            <p:cNvSpPr>
              <a:spLocks noChangeShapeType="1"/>
            </p:cNvSpPr>
            <p:nvPr/>
          </p:nvSpPr>
          <p:spPr bwMode="auto">
            <a:xfrm flipH="1">
              <a:off x="3730625" y="53562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19" name="Line 67"/>
            <p:cNvSpPr>
              <a:spLocks noChangeShapeType="1"/>
            </p:cNvSpPr>
            <p:nvPr/>
          </p:nvSpPr>
          <p:spPr bwMode="auto">
            <a:xfrm flipH="1">
              <a:off x="2651125" y="5357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20" name="Rectangle 68"/>
            <p:cNvSpPr>
              <a:spLocks noChangeArrowheads="1"/>
            </p:cNvSpPr>
            <p:nvPr/>
          </p:nvSpPr>
          <p:spPr bwMode="auto">
            <a:xfrm>
              <a:off x="2435225" y="5457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7221" name="Rectangle 69"/>
            <p:cNvSpPr>
              <a:spLocks noChangeArrowheads="1"/>
            </p:cNvSpPr>
            <p:nvPr/>
          </p:nvSpPr>
          <p:spPr bwMode="auto">
            <a:xfrm>
              <a:off x="1520825" y="5181600"/>
              <a:ext cx="909480"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rgbClr val="FC0128"/>
                  </a:solidFill>
                  <a:latin typeface="Times" charset="0"/>
                </a:rPr>
                <a:t>imm16</a:t>
              </a:r>
            </a:p>
          </p:txBody>
        </p:sp>
        <p:sp>
          <p:nvSpPr>
            <p:cNvPr id="7222" name="Rectangle 70"/>
            <p:cNvSpPr>
              <a:spLocks noChangeArrowheads="1"/>
            </p:cNvSpPr>
            <p:nvPr/>
          </p:nvSpPr>
          <p:spPr bwMode="auto">
            <a:xfrm>
              <a:off x="4340225" y="56388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ALUSrc</a:t>
              </a:r>
            </a:p>
          </p:txBody>
        </p:sp>
        <p:sp>
          <p:nvSpPr>
            <p:cNvPr id="7223" name="Rectangle 71"/>
            <p:cNvSpPr>
              <a:spLocks noChangeArrowheads="1"/>
            </p:cNvSpPr>
            <p:nvPr/>
          </p:nvSpPr>
          <p:spPr bwMode="auto">
            <a:xfrm>
              <a:off x="2206625" y="27908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7224" name="Rectangle 72"/>
            <p:cNvSpPr>
              <a:spLocks noChangeArrowheads="1"/>
            </p:cNvSpPr>
            <p:nvPr/>
          </p:nvSpPr>
          <p:spPr bwMode="auto">
            <a:xfrm>
              <a:off x="1825625" y="27908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7225" name="Freeform 73"/>
            <p:cNvSpPr>
              <a:spLocks/>
            </p:cNvSpPr>
            <p:nvPr/>
          </p:nvSpPr>
          <p:spPr bwMode="auto">
            <a:xfrm>
              <a:off x="1749425" y="2819400"/>
              <a:ext cx="838200" cy="304800"/>
            </a:xfrm>
            <a:custGeom>
              <a:avLst/>
              <a:gdLst>
                <a:gd name="T0" fmla="*/ 0 w 528"/>
                <a:gd name="T1" fmla="*/ 0 h 192"/>
                <a:gd name="T2" fmla="*/ 76200 w 528"/>
                <a:gd name="T3" fmla="*/ 304800 h 192"/>
                <a:gd name="T4" fmla="*/ 762000 w 528"/>
                <a:gd name="T5" fmla="*/ 304800 h 192"/>
                <a:gd name="T6" fmla="*/ 838200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7226" name="Rectangle 74"/>
            <p:cNvSpPr>
              <a:spLocks noChangeArrowheads="1"/>
            </p:cNvSpPr>
            <p:nvPr/>
          </p:nvSpPr>
          <p:spPr bwMode="auto">
            <a:xfrm>
              <a:off x="1749425" y="37338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7227" name="Rectangle 75"/>
            <p:cNvSpPr>
              <a:spLocks noChangeArrowheads="1"/>
            </p:cNvSpPr>
            <p:nvPr/>
          </p:nvSpPr>
          <p:spPr bwMode="auto">
            <a:xfrm>
              <a:off x="4057650" y="44323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7228" name="Rectangle 76"/>
            <p:cNvSpPr>
              <a:spLocks noChangeArrowheads="1"/>
            </p:cNvSpPr>
            <p:nvPr/>
          </p:nvSpPr>
          <p:spPr bwMode="auto">
            <a:xfrm>
              <a:off x="4057650" y="521176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7229" name="Freeform 77"/>
            <p:cNvSpPr>
              <a:spLocks/>
            </p:cNvSpPr>
            <p:nvPr/>
          </p:nvSpPr>
          <p:spPr bwMode="auto">
            <a:xfrm>
              <a:off x="4111625" y="4343400"/>
              <a:ext cx="304800" cy="1219200"/>
            </a:xfrm>
            <a:custGeom>
              <a:avLst/>
              <a:gdLst>
                <a:gd name="T0" fmla="*/ 0 w 192"/>
                <a:gd name="T1" fmla="*/ 0 h 768"/>
                <a:gd name="T2" fmla="*/ 0 w 192"/>
                <a:gd name="T3" fmla="*/ 1219200 h 768"/>
                <a:gd name="T4" fmla="*/ 304800 w 192"/>
                <a:gd name="T5" fmla="*/ 1066800 h 768"/>
                <a:gd name="T6" fmla="*/ 304800 w 192"/>
                <a:gd name="T7" fmla="*/ 152400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grpSp>
          <p:nvGrpSpPr>
            <p:cNvPr id="6" name="Group 78"/>
            <p:cNvGrpSpPr>
              <a:grpSpLocks/>
            </p:cNvGrpSpPr>
            <p:nvPr/>
          </p:nvGrpSpPr>
          <p:grpSpPr bwMode="auto">
            <a:xfrm>
              <a:off x="4921250" y="3733800"/>
              <a:ext cx="485775" cy="1143000"/>
              <a:chOff x="4009" y="2304"/>
              <a:chExt cx="306" cy="720"/>
            </a:xfrm>
          </p:grpSpPr>
          <p:sp>
            <p:nvSpPr>
              <p:cNvPr id="7252" name="Rectangle 79"/>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7253" name="Rectangle 80"/>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7254" name="Freeform 81"/>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7231" name="Line 82"/>
            <p:cNvSpPr>
              <a:spLocks noChangeShapeType="1"/>
            </p:cNvSpPr>
            <p:nvPr/>
          </p:nvSpPr>
          <p:spPr bwMode="auto">
            <a:xfrm>
              <a:off x="1978025" y="26670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32" name="Line 83"/>
            <p:cNvSpPr>
              <a:spLocks noChangeShapeType="1"/>
            </p:cNvSpPr>
            <p:nvPr/>
          </p:nvSpPr>
          <p:spPr bwMode="auto">
            <a:xfrm>
              <a:off x="2359025" y="26670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33" name="Freeform 84"/>
            <p:cNvSpPr>
              <a:spLocks/>
            </p:cNvSpPr>
            <p:nvPr/>
          </p:nvSpPr>
          <p:spPr bwMode="auto">
            <a:xfrm>
              <a:off x="1444625" y="24384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34" name="Line 85"/>
            <p:cNvSpPr>
              <a:spLocks noChangeShapeType="1"/>
            </p:cNvSpPr>
            <p:nvPr/>
          </p:nvSpPr>
          <p:spPr bwMode="auto">
            <a:xfrm>
              <a:off x="1901825" y="35052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35" name="Line 86"/>
            <p:cNvSpPr>
              <a:spLocks noChangeShapeType="1"/>
            </p:cNvSpPr>
            <p:nvPr/>
          </p:nvSpPr>
          <p:spPr bwMode="auto">
            <a:xfrm>
              <a:off x="2206625" y="31242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36" name="Line 87"/>
            <p:cNvSpPr>
              <a:spLocks noChangeShapeType="1"/>
            </p:cNvSpPr>
            <p:nvPr/>
          </p:nvSpPr>
          <p:spPr bwMode="auto">
            <a:xfrm>
              <a:off x="2587625" y="34290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37" name="Line 88"/>
            <p:cNvSpPr>
              <a:spLocks noChangeShapeType="1"/>
            </p:cNvSpPr>
            <p:nvPr/>
          </p:nvSpPr>
          <p:spPr bwMode="auto">
            <a:xfrm>
              <a:off x="2968625" y="34290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38" name="Rectangle 89"/>
            <p:cNvSpPr>
              <a:spLocks noChangeArrowheads="1"/>
            </p:cNvSpPr>
            <p:nvPr/>
          </p:nvSpPr>
          <p:spPr bwMode="auto">
            <a:xfrm>
              <a:off x="2762250" y="33528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7239" name="Line 90"/>
            <p:cNvSpPr>
              <a:spLocks noChangeShapeType="1"/>
            </p:cNvSpPr>
            <p:nvPr/>
          </p:nvSpPr>
          <p:spPr bwMode="auto">
            <a:xfrm>
              <a:off x="3197225" y="40386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40" name="Line 91"/>
            <p:cNvSpPr>
              <a:spLocks noChangeShapeType="1"/>
            </p:cNvSpPr>
            <p:nvPr/>
          </p:nvSpPr>
          <p:spPr bwMode="auto">
            <a:xfrm flipH="1">
              <a:off x="5254625" y="3581400"/>
              <a:ext cx="3175" cy="3429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41" name="Line 92"/>
            <p:cNvSpPr>
              <a:spLocks noChangeShapeType="1"/>
            </p:cNvSpPr>
            <p:nvPr/>
          </p:nvSpPr>
          <p:spPr bwMode="auto">
            <a:xfrm>
              <a:off x="3197225" y="45720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42" name="Line 93"/>
            <p:cNvSpPr>
              <a:spLocks noChangeShapeType="1"/>
            </p:cNvSpPr>
            <p:nvPr/>
          </p:nvSpPr>
          <p:spPr bwMode="auto">
            <a:xfrm>
              <a:off x="4416425" y="47244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43" name="Line 94"/>
            <p:cNvSpPr>
              <a:spLocks noChangeShapeType="1"/>
            </p:cNvSpPr>
            <p:nvPr/>
          </p:nvSpPr>
          <p:spPr bwMode="auto">
            <a:xfrm>
              <a:off x="3425825" y="54102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44" name="Line 95"/>
            <p:cNvSpPr>
              <a:spLocks noChangeShapeType="1"/>
            </p:cNvSpPr>
            <p:nvPr/>
          </p:nvSpPr>
          <p:spPr bwMode="auto">
            <a:xfrm>
              <a:off x="2359025" y="54102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45" name="Line 96"/>
            <p:cNvSpPr>
              <a:spLocks noChangeShapeType="1"/>
            </p:cNvSpPr>
            <p:nvPr/>
          </p:nvSpPr>
          <p:spPr bwMode="auto">
            <a:xfrm flipH="1">
              <a:off x="1978025" y="45720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46" name="Line 97"/>
            <p:cNvSpPr>
              <a:spLocks noChangeShapeType="1"/>
            </p:cNvSpPr>
            <p:nvPr/>
          </p:nvSpPr>
          <p:spPr bwMode="auto">
            <a:xfrm>
              <a:off x="2054225" y="45720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47" name="Line 98"/>
            <p:cNvSpPr>
              <a:spLocks noChangeShapeType="1"/>
            </p:cNvSpPr>
            <p:nvPr/>
          </p:nvSpPr>
          <p:spPr bwMode="auto">
            <a:xfrm>
              <a:off x="2054225" y="4724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48" name="Line 99"/>
            <p:cNvSpPr>
              <a:spLocks noChangeShapeType="1"/>
            </p:cNvSpPr>
            <p:nvPr/>
          </p:nvSpPr>
          <p:spPr bwMode="auto">
            <a:xfrm flipV="1">
              <a:off x="4264025" y="54864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7249" name="Line 100"/>
            <p:cNvSpPr>
              <a:spLocks noChangeShapeType="1"/>
            </p:cNvSpPr>
            <p:nvPr/>
          </p:nvSpPr>
          <p:spPr bwMode="auto">
            <a:xfrm flipH="1">
              <a:off x="5635625" y="4191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250" name="Rectangle 101"/>
            <p:cNvSpPr>
              <a:spLocks noChangeArrowheads="1"/>
            </p:cNvSpPr>
            <p:nvPr/>
          </p:nvSpPr>
          <p:spPr bwMode="auto">
            <a:xfrm>
              <a:off x="730250" y="20574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RegDst</a:t>
              </a:r>
            </a:p>
          </p:txBody>
        </p:sp>
        <p:sp>
          <p:nvSpPr>
            <p:cNvPr id="7251" name="Freeform 102"/>
            <p:cNvSpPr>
              <a:spLocks/>
            </p:cNvSpPr>
            <p:nvPr/>
          </p:nvSpPr>
          <p:spPr bwMode="auto">
            <a:xfrm>
              <a:off x="1216025" y="4191000"/>
              <a:ext cx="4648200" cy="1981200"/>
            </a:xfrm>
            <a:custGeom>
              <a:avLst/>
              <a:gdLst>
                <a:gd name="T0" fmla="*/ 4191000 w 2928"/>
                <a:gd name="T1" fmla="*/ 76200 h 1248"/>
                <a:gd name="T2" fmla="*/ 4648200 w 2928"/>
                <a:gd name="T3" fmla="*/ 76200 h 1248"/>
                <a:gd name="T4" fmla="*/ 4648200 w 2928"/>
                <a:gd name="T5" fmla="*/ 1981200 h 1248"/>
                <a:gd name="T6" fmla="*/ 0 w 2928"/>
                <a:gd name="T7" fmla="*/ 1981200 h 1248"/>
                <a:gd name="T8" fmla="*/ 0 w 2928"/>
                <a:gd name="T9" fmla="*/ 0 h 1248"/>
                <a:gd name="T10" fmla="*/ 533400 w 2928"/>
                <a:gd name="T11" fmla="*/ 0 h 1248"/>
                <a:gd name="T12" fmla="*/ 0 60000 65536"/>
                <a:gd name="T13" fmla="*/ 0 60000 65536"/>
                <a:gd name="T14" fmla="*/ 0 60000 65536"/>
                <a:gd name="T15" fmla="*/ 0 60000 65536"/>
                <a:gd name="T16" fmla="*/ 0 60000 65536"/>
                <a:gd name="T17" fmla="*/ 0 60000 65536"/>
                <a:gd name="T18" fmla="*/ 0 w 2928"/>
                <a:gd name="T19" fmla="*/ 0 h 1248"/>
                <a:gd name="T20" fmla="*/ 2928 w 2928"/>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928" h="1248">
                  <a:moveTo>
                    <a:pt x="2640" y="48"/>
                  </a:moveTo>
                  <a:lnTo>
                    <a:pt x="2928" y="48"/>
                  </a:lnTo>
                  <a:lnTo>
                    <a:pt x="2928" y="1248"/>
                  </a:lnTo>
                  <a:lnTo>
                    <a:pt x="0" y="1248"/>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9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89" grpId="0" autoUpdateAnimBg="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00100" y="228600"/>
            <a:ext cx="3388748" cy="490391"/>
          </a:xfrm>
          <a:noFill/>
        </p:spPr>
        <p:txBody>
          <a:bodyPr/>
          <a:lstStyle/>
          <a:p>
            <a:r>
              <a:rPr lang="en-US" dirty="0" smtClean="0"/>
              <a:t>Load </a:t>
            </a:r>
            <a:r>
              <a:rPr lang="en-US" dirty="0"/>
              <a:t>Operations</a:t>
            </a:r>
          </a:p>
        </p:txBody>
      </p:sp>
      <p:sp>
        <p:nvSpPr>
          <p:cNvPr id="8195" name="Rectangle 3"/>
          <p:cNvSpPr>
            <a:spLocks noGrp="1" noChangeArrowheads="1"/>
          </p:cNvSpPr>
          <p:nvPr>
            <p:ph type="body" idx="1"/>
          </p:nvPr>
        </p:nvSpPr>
        <p:spPr>
          <a:xfrm>
            <a:off x="533400" y="762000"/>
            <a:ext cx="8191500" cy="810478"/>
          </a:xfrm>
          <a:noFill/>
        </p:spPr>
        <p:txBody>
          <a:bodyPr/>
          <a:lstStyle/>
          <a:p>
            <a:r>
              <a:rPr lang="en-US" dirty="0" err="1"/>
              <a:t>R[rt</a:t>
            </a:r>
            <a:r>
              <a:rPr lang="en-US" dirty="0"/>
              <a:t>] = </a:t>
            </a:r>
            <a:r>
              <a:rPr lang="en-US" dirty="0" err="1">
                <a:solidFill>
                  <a:schemeClr val="accent1"/>
                </a:solidFill>
              </a:rPr>
              <a:t>Mem</a:t>
            </a:r>
            <a:r>
              <a:rPr lang="en-US" dirty="0" err="1"/>
              <a:t>[R[rs</a:t>
            </a:r>
            <a:r>
              <a:rPr lang="en-US" dirty="0"/>
              <a:t>] + </a:t>
            </a:r>
            <a:r>
              <a:rPr lang="en-US" dirty="0">
                <a:solidFill>
                  <a:srgbClr val="FC0128"/>
                </a:solidFill>
              </a:rPr>
              <a:t>SignExt</a:t>
            </a:r>
            <a:r>
              <a:rPr lang="en-US" dirty="0"/>
              <a:t>[imm16]]	Example: </a:t>
            </a:r>
            <a:r>
              <a:rPr lang="en-US" dirty="0" err="1">
                <a:latin typeface="Courier New" charset="0"/>
              </a:rPr>
              <a:t>lw</a:t>
            </a:r>
            <a:r>
              <a:rPr lang="en-US" dirty="0">
                <a:latin typeface="Courier New" charset="0"/>
              </a:rPr>
              <a:t> rt,rs,imm16</a:t>
            </a:r>
            <a:endParaRPr lang="en-US" dirty="0"/>
          </a:p>
        </p:txBody>
      </p:sp>
      <p:sp>
        <p:nvSpPr>
          <p:cNvPr id="8197" name="Rectangle 26"/>
          <p:cNvSpPr>
            <a:spLocks noChangeArrowheads="1"/>
          </p:cNvSpPr>
          <p:nvPr/>
        </p:nvSpPr>
        <p:spPr bwMode="auto">
          <a:xfrm>
            <a:off x="6550025" y="4191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8198" name="Rectangle 27"/>
          <p:cNvSpPr>
            <a:spLocks noChangeArrowheads="1"/>
          </p:cNvSpPr>
          <p:nvPr/>
        </p:nvSpPr>
        <p:spPr bwMode="auto">
          <a:xfrm>
            <a:off x="5867400" y="3429000"/>
            <a:ext cx="1039813"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solidFill>
                  <a:schemeClr val="tx1"/>
                </a:solidFill>
                <a:latin typeface="Times" charset="0"/>
              </a:rPr>
              <a:t>ALUctr</a:t>
            </a:r>
          </a:p>
        </p:txBody>
      </p:sp>
      <p:sp>
        <p:nvSpPr>
          <p:cNvPr id="8199" name="Rectangle 28"/>
          <p:cNvSpPr>
            <a:spLocks noChangeArrowheads="1"/>
          </p:cNvSpPr>
          <p:nvPr/>
        </p:nvSpPr>
        <p:spPr bwMode="auto">
          <a:xfrm>
            <a:off x="2663825" y="50292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8200" name="Rectangle 29"/>
          <p:cNvSpPr>
            <a:spLocks noChangeArrowheads="1"/>
          </p:cNvSpPr>
          <p:nvPr/>
        </p:nvSpPr>
        <p:spPr bwMode="auto">
          <a:xfrm>
            <a:off x="2241550" y="34290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RegWr</a:t>
            </a:r>
          </a:p>
        </p:txBody>
      </p:sp>
      <p:sp>
        <p:nvSpPr>
          <p:cNvPr id="8201" name="Line 30"/>
          <p:cNvSpPr>
            <a:spLocks noChangeShapeType="1"/>
          </p:cNvSpPr>
          <p:nvPr/>
        </p:nvSpPr>
        <p:spPr bwMode="auto">
          <a:xfrm flipH="1">
            <a:off x="2428875" y="44434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02" name="Rectangle 31"/>
          <p:cNvSpPr>
            <a:spLocks noChangeArrowheads="1"/>
          </p:cNvSpPr>
          <p:nvPr/>
        </p:nvSpPr>
        <p:spPr bwMode="auto">
          <a:xfrm>
            <a:off x="2281238" y="4543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8203" name="Line 32"/>
          <p:cNvSpPr>
            <a:spLocks noChangeShapeType="1"/>
          </p:cNvSpPr>
          <p:nvPr/>
        </p:nvSpPr>
        <p:spPr bwMode="auto">
          <a:xfrm flipH="1">
            <a:off x="5254625" y="42672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04" name="Rectangle 33"/>
          <p:cNvSpPr>
            <a:spLocks noChangeArrowheads="1"/>
          </p:cNvSpPr>
          <p:nvPr/>
        </p:nvSpPr>
        <p:spPr bwMode="auto">
          <a:xfrm>
            <a:off x="5102225" y="39624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8205" name="Rectangle 34"/>
          <p:cNvSpPr>
            <a:spLocks noChangeArrowheads="1"/>
          </p:cNvSpPr>
          <p:nvPr/>
        </p:nvSpPr>
        <p:spPr bwMode="auto">
          <a:xfrm>
            <a:off x="4308475" y="39624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8206" name="Line 35"/>
          <p:cNvSpPr>
            <a:spLocks noChangeShapeType="1"/>
          </p:cNvSpPr>
          <p:nvPr/>
        </p:nvSpPr>
        <p:spPr bwMode="auto">
          <a:xfrm flipV="1">
            <a:off x="4568825" y="4800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07" name="Rectangle 36"/>
          <p:cNvSpPr>
            <a:spLocks noChangeArrowheads="1"/>
          </p:cNvSpPr>
          <p:nvPr/>
        </p:nvSpPr>
        <p:spPr bwMode="auto">
          <a:xfrm>
            <a:off x="4413250" y="4924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8208" name="Rectangle 37"/>
          <p:cNvSpPr>
            <a:spLocks noChangeArrowheads="1"/>
          </p:cNvSpPr>
          <p:nvPr/>
        </p:nvSpPr>
        <p:spPr bwMode="auto">
          <a:xfrm>
            <a:off x="4340225" y="44958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8209" name="Line 38"/>
          <p:cNvSpPr>
            <a:spLocks noChangeShapeType="1"/>
          </p:cNvSpPr>
          <p:nvPr/>
        </p:nvSpPr>
        <p:spPr bwMode="auto">
          <a:xfrm flipV="1">
            <a:off x="3959225" y="3806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10" name="Line 39"/>
          <p:cNvSpPr>
            <a:spLocks noChangeShapeType="1"/>
          </p:cNvSpPr>
          <p:nvPr/>
        </p:nvSpPr>
        <p:spPr bwMode="auto">
          <a:xfrm flipV="1">
            <a:off x="3209925" y="3806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11" name="Rectangle 40"/>
          <p:cNvSpPr>
            <a:spLocks noChangeArrowheads="1"/>
          </p:cNvSpPr>
          <p:nvPr/>
        </p:nvSpPr>
        <p:spPr bwMode="auto">
          <a:xfrm>
            <a:off x="3067050" y="3657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8212" name="Line 41"/>
          <p:cNvSpPr>
            <a:spLocks noChangeShapeType="1"/>
          </p:cNvSpPr>
          <p:nvPr/>
        </p:nvSpPr>
        <p:spPr bwMode="auto">
          <a:xfrm flipV="1">
            <a:off x="3590925" y="3806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13" name="Rectangle 42"/>
          <p:cNvSpPr>
            <a:spLocks noChangeArrowheads="1"/>
          </p:cNvSpPr>
          <p:nvPr/>
        </p:nvSpPr>
        <p:spPr bwMode="auto">
          <a:xfrm>
            <a:off x="3425825" y="3657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8214" name="Rectangle 43"/>
          <p:cNvSpPr>
            <a:spLocks noChangeArrowheads="1"/>
          </p:cNvSpPr>
          <p:nvPr/>
        </p:nvSpPr>
        <p:spPr bwMode="auto">
          <a:xfrm>
            <a:off x="3005138" y="40338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8215" name="Rectangle 44"/>
          <p:cNvSpPr>
            <a:spLocks noChangeArrowheads="1"/>
          </p:cNvSpPr>
          <p:nvPr/>
        </p:nvSpPr>
        <p:spPr bwMode="auto">
          <a:xfrm>
            <a:off x="3462338" y="40338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8216" name="Rectangle 45"/>
          <p:cNvSpPr>
            <a:spLocks noChangeArrowheads="1"/>
          </p:cNvSpPr>
          <p:nvPr/>
        </p:nvSpPr>
        <p:spPr bwMode="auto">
          <a:xfrm>
            <a:off x="3843338" y="40338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8217" name="Rectangle 46"/>
          <p:cNvSpPr>
            <a:spLocks noChangeArrowheads="1"/>
          </p:cNvSpPr>
          <p:nvPr/>
        </p:nvSpPr>
        <p:spPr bwMode="auto">
          <a:xfrm>
            <a:off x="3005138" y="44196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8218" name="Rectangle 47"/>
          <p:cNvSpPr>
            <a:spLocks noChangeArrowheads="1"/>
          </p:cNvSpPr>
          <p:nvPr/>
        </p:nvSpPr>
        <p:spPr bwMode="auto">
          <a:xfrm>
            <a:off x="3425825" y="34290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8219" name="Rectangle 48"/>
          <p:cNvSpPr>
            <a:spLocks noChangeArrowheads="1"/>
          </p:cNvSpPr>
          <p:nvPr/>
        </p:nvSpPr>
        <p:spPr bwMode="auto">
          <a:xfrm>
            <a:off x="3257550" y="2667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8220" name="Rectangle 49"/>
          <p:cNvSpPr>
            <a:spLocks noChangeArrowheads="1"/>
          </p:cNvSpPr>
          <p:nvPr/>
        </p:nvSpPr>
        <p:spPr bwMode="auto">
          <a:xfrm>
            <a:off x="3806825" y="3429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8221" name="Rectangle 50"/>
          <p:cNvSpPr>
            <a:spLocks noChangeArrowheads="1"/>
          </p:cNvSpPr>
          <p:nvPr/>
        </p:nvSpPr>
        <p:spPr bwMode="auto">
          <a:xfrm>
            <a:off x="2825750" y="26670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8222" name="Rectangle 51"/>
          <p:cNvSpPr>
            <a:spLocks noChangeArrowheads="1"/>
          </p:cNvSpPr>
          <p:nvPr/>
        </p:nvSpPr>
        <p:spPr bwMode="auto">
          <a:xfrm>
            <a:off x="4137025" y="5283200"/>
            <a:ext cx="355600" cy="1041400"/>
          </a:xfrm>
          <a:prstGeom prst="rect">
            <a:avLst/>
          </a:prstGeom>
          <a:noFill/>
          <a:ln w="25400">
            <a:solidFill>
              <a:schemeClr val="accent2"/>
            </a:solidFill>
            <a:miter lim="800000"/>
            <a:headEnd/>
            <a:tailEnd/>
          </a:ln>
        </p:spPr>
        <p:txBody>
          <a:bodyPr wrap="none" anchor="ctr">
            <a:prstTxWarp prst="textNoShape">
              <a:avLst/>
            </a:prstTxWarp>
          </a:bodyPr>
          <a:lstStyle/>
          <a:p>
            <a:endParaRPr lang="en-US"/>
          </a:p>
        </p:txBody>
      </p:sp>
      <p:sp>
        <p:nvSpPr>
          <p:cNvPr id="8223" name="Rectangle 52"/>
          <p:cNvSpPr>
            <a:spLocks noChangeArrowheads="1"/>
          </p:cNvSpPr>
          <p:nvPr/>
        </p:nvSpPr>
        <p:spPr bwMode="auto">
          <a:xfrm rot="5400000">
            <a:off x="3824991" y="5584004"/>
            <a:ext cx="1003481" cy="36676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dirty="0" err="1" smtClean="0">
                <a:latin typeface="Times" charset="0"/>
              </a:rPr>
              <a:t>Z</a:t>
            </a:r>
            <a:r>
              <a:rPr lang="en-US" sz="1800" b="1" dirty="0" err="1" smtClean="0">
                <a:latin typeface="Times" charset="0"/>
              </a:rPr>
              <a:t>eroExt</a:t>
            </a:r>
            <a:endParaRPr lang="en-US" sz="2000" b="1" dirty="0">
              <a:latin typeface="Times" charset="0"/>
            </a:endParaRPr>
          </a:p>
        </p:txBody>
      </p:sp>
      <p:sp>
        <p:nvSpPr>
          <p:cNvPr id="8224" name="Rectangle 53"/>
          <p:cNvSpPr>
            <a:spLocks noChangeArrowheads="1"/>
          </p:cNvSpPr>
          <p:nvPr/>
        </p:nvSpPr>
        <p:spPr bwMode="auto">
          <a:xfrm>
            <a:off x="4645025" y="5762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8225" name="Line 54"/>
          <p:cNvSpPr>
            <a:spLocks noChangeShapeType="1"/>
          </p:cNvSpPr>
          <p:nvPr/>
        </p:nvSpPr>
        <p:spPr bwMode="auto">
          <a:xfrm flipH="1">
            <a:off x="4797425" y="56610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26" name="Line 55"/>
          <p:cNvSpPr>
            <a:spLocks noChangeShapeType="1"/>
          </p:cNvSpPr>
          <p:nvPr/>
        </p:nvSpPr>
        <p:spPr bwMode="auto">
          <a:xfrm flipH="1">
            <a:off x="3717925" y="56626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27" name="Rectangle 56"/>
          <p:cNvSpPr>
            <a:spLocks noChangeArrowheads="1"/>
          </p:cNvSpPr>
          <p:nvPr/>
        </p:nvSpPr>
        <p:spPr bwMode="auto">
          <a:xfrm>
            <a:off x="3502025" y="5762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8228" name="Rectangle 57"/>
          <p:cNvSpPr>
            <a:spLocks noChangeArrowheads="1"/>
          </p:cNvSpPr>
          <p:nvPr/>
        </p:nvSpPr>
        <p:spPr bwMode="auto">
          <a:xfrm>
            <a:off x="2587625" y="54864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8229" name="Rectangle 58"/>
          <p:cNvSpPr>
            <a:spLocks noChangeArrowheads="1"/>
          </p:cNvSpPr>
          <p:nvPr/>
        </p:nvSpPr>
        <p:spPr bwMode="auto">
          <a:xfrm>
            <a:off x="5407025" y="59436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ALUSrc</a:t>
            </a:r>
          </a:p>
        </p:txBody>
      </p:sp>
      <p:sp>
        <p:nvSpPr>
          <p:cNvPr id="8230" name="Rectangle 59"/>
          <p:cNvSpPr>
            <a:spLocks noChangeArrowheads="1"/>
          </p:cNvSpPr>
          <p:nvPr/>
        </p:nvSpPr>
        <p:spPr bwMode="auto">
          <a:xfrm>
            <a:off x="3273425" y="3095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a:solidFill>
                  <a:schemeClr val="tx1"/>
                </a:solidFill>
                <a:latin typeface="Times" charset="0"/>
              </a:rPr>
              <a:t>0</a:t>
            </a:r>
          </a:p>
        </p:txBody>
      </p:sp>
      <p:sp>
        <p:nvSpPr>
          <p:cNvPr id="8231" name="Rectangle 60"/>
          <p:cNvSpPr>
            <a:spLocks noChangeArrowheads="1"/>
          </p:cNvSpPr>
          <p:nvPr/>
        </p:nvSpPr>
        <p:spPr bwMode="auto">
          <a:xfrm>
            <a:off x="2892425" y="3095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8232" name="Freeform 61"/>
          <p:cNvSpPr>
            <a:spLocks/>
          </p:cNvSpPr>
          <p:nvPr/>
        </p:nvSpPr>
        <p:spPr bwMode="auto">
          <a:xfrm>
            <a:off x="2816225" y="3124200"/>
            <a:ext cx="838200" cy="304800"/>
          </a:xfrm>
          <a:custGeom>
            <a:avLst/>
            <a:gdLst>
              <a:gd name="T0" fmla="*/ 0 w 528"/>
              <a:gd name="T1" fmla="*/ 0 h 192"/>
              <a:gd name="T2" fmla="*/ 76200 w 528"/>
              <a:gd name="T3" fmla="*/ 304800 h 192"/>
              <a:gd name="T4" fmla="*/ 762000 w 528"/>
              <a:gd name="T5" fmla="*/ 304800 h 192"/>
              <a:gd name="T6" fmla="*/ 838200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8233" name="Rectangle 62"/>
          <p:cNvSpPr>
            <a:spLocks noChangeArrowheads="1"/>
          </p:cNvSpPr>
          <p:nvPr/>
        </p:nvSpPr>
        <p:spPr bwMode="auto">
          <a:xfrm>
            <a:off x="2816225" y="40386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8234" name="Rectangle 63"/>
          <p:cNvSpPr>
            <a:spLocks noChangeArrowheads="1"/>
          </p:cNvSpPr>
          <p:nvPr/>
        </p:nvSpPr>
        <p:spPr bwMode="auto">
          <a:xfrm>
            <a:off x="5124450" y="47371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8235" name="Rectangle 64"/>
          <p:cNvSpPr>
            <a:spLocks noChangeArrowheads="1"/>
          </p:cNvSpPr>
          <p:nvPr/>
        </p:nvSpPr>
        <p:spPr bwMode="auto">
          <a:xfrm>
            <a:off x="5124450" y="551656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8236" name="Freeform 65"/>
          <p:cNvSpPr>
            <a:spLocks/>
          </p:cNvSpPr>
          <p:nvPr/>
        </p:nvSpPr>
        <p:spPr bwMode="auto">
          <a:xfrm>
            <a:off x="5178425" y="4648200"/>
            <a:ext cx="304800" cy="1219200"/>
          </a:xfrm>
          <a:custGeom>
            <a:avLst/>
            <a:gdLst>
              <a:gd name="T0" fmla="*/ 0 w 192"/>
              <a:gd name="T1" fmla="*/ 0 h 768"/>
              <a:gd name="T2" fmla="*/ 0 w 192"/>
              <a:gd name="T3" fmla="*/ 1219200 h 768"/>
              <a:gd name="T4" fmla="*/ 304800 w 192"/>
              <a:gd name="T5" fmla="*/ 1066800 h 768"/>
              <a:gd name="T6" fmla="*/ 304800 w 192"/>
              <a:gd name="T7" fmla="*/ 152400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grpSp>
        <p:nvGrpSpPr>
          <p:cNvPr id="6" name="Group 66"/>
          <p:cNvGrpSpPr>
            <a:grpSpLocks/>
          </p:cNvGrpSpPr>
          <p:nvPr/>
        </p:nvGrpSpPr>
        <p:grpSpPr bwMode="auto">
          <a:xfrm>
            <a:off x="5988050" y="4038600"/>
            <a:ext cx="485775" cy="1143000"/>
            <a:chOff x="4009" y="2304"/>
            <a:chExt cx="306" cy="720"/>
          </a:xfrm>
        </p:grpSpPr>
        <p:sp>
          <p:nvSpPr>
            <p:cNvPr id="8259" name="Rectangle 67"/>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8260" name="Rectangle 68"/>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8261" name="Freeform 69"/>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8238" name="Line 70"/>
          <p:cNvSpPr>
            <a:spLocks noChangeShapeType="1"/>
          </p:cNvSpPr>
          <p:nvPr/>
        </p:nvSpPr>
        <p:spPr bwMode="auto">
          <a:xfrm>
            <a:off x="3044825" y="2971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39" name="Line 71"/>
          <p:cNvSpPr>
            <a:spLocks noChangeShapeType="1"/>
          </p:cNvSpPr>
          <p:nvPr/>
        </p:nvSpPr>
        <p:spPr bwMode="auto">
          <a:xfrm>
            <a:off x="3425825" y="2971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40" name="Freeform 72"/>
          <p:cNvSpPr>
            <a:spLocks/>
          </p:cNvSpPr>
          <p:nvPr/>
        </p:nvSpPr>
        <p:spPr bwMode="auto">
          <a:xfrm>
            <a:off x="2511425" y="2971800"/>
            <a:ext cx="304800" cy="304800"/>
          </a:xfrm>
          <a:custGeom>
            <a:avLst/>
            <a:gdLst>
              <a:gd name="T0" fmla="*/ 0 w 192"/>
              <a:gd name="T1" fmla="*/ 0 h 336"/>
              <a:gd name="T2" fmla="*/ 0 w 192"/>
              <a:gd name="T3" fmla="*/ 304800 h 336"/>
              <a:gd name="T4" fmla="*/ 304800 w 192"/>
              <a:gd name="T5" fmla="*/ 3048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41" name="Line 73"/>
          <p:cNvSpPr>
            <a:spLocks noChangeShapeType="1"/>
          </p:cNvSpPr>
          <p:nvPr/>
        </p:nvSpPr>
        <p:spPr bwMode="auto">
          <a:xfrm>
            <a:off x="2968625" y="38100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242" name="Line 74"/>
          <p:cNvSpPr>
            <a:spLocks noChangeShapeType="1"/>
          </p:cNvSpPr>
          <p:nvPr/>
        </p:nvSpPr>
        <p:spPr bwMode="auto">
          <a:xfrm>
            <a:off x="3273425" y="34290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243" name="Line 75"/>
          <p:cNvSpPr>
            <a:spLocks noChangeShapeType="1"/>
          </p:cNvSpPr>
          <p:nvPr/>
        </p:nvSpPr>
        <p:spPr bwMode="auto">
          <a:xfrm>
            <a:off x="3654425" y="3733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244" name="Line 76"/>
          <p:cNvSpPr>
            <a:spLocks noChangeShapeType="1"/>
          </p:cNvSpPr>
          <p:nvPr/>
        </p:nvSpPr>
        <p:spPr bwMode="auto">
          <a:xfrm>
            <a:off x="4035425" y="3733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245" name="Rectangle 77"/>
          <p:cNvSpPr>
            <a:spLocks noChangeArrowheads="1"/>
          </p:cNvSpPr>
          <p:nvPr/>
        </p:nvSpPr>
        <p:spPr bwMode="auto">
          <a:xfrm>
            <a:off x="3829050" y="3657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8246" name="Line 78"/>
          <p:cNvSpPr>
            <a:spLocks noChangeShapeType="1"/>
          </p:cNvSpPr>
          <p:nvPr/>
        </p:nvSpPr>
        <p:spPr bwMode="auto">
          <a:xfrm>
            <a:off x="4264025" y="43434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47" name="Line 79"/>
          <p:cNvSpPr>
            <a:spLocks noChangeShapeType="1"/>
          </p:cNvSpPr>
          <p:nvPr/>
        </p:nvSpPr>
        <p:spPr bwMode="auto">
          <a:xfrm flipH="1">
            <a:off x="6321425" y="3886200"/>
            <a:ext cx="3175" cy="3429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48" name="Line 80"/>
          <p:cNvSpPr>
            <a:spLocks noChangeShapeType="1"/>
          </p:cNvSpPr>
          <p:nvPr/>
        </p:nvSpPr>
        <p:spPr bwMode="auto">
          <a:xfrm>
            <a:off x="4264025" y="48768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49" name="Line 81"/>
          <p:cNvSpPr>
            <a:spLocks noChangeShapeType="1"/>
          </p:cNvSpPr>
          <p:nvPr/>
        </p:nvSpPr>
        <p:spPr bwMode="auto">
          <a:xfrm>
            <a:off x="5483225" y="50292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50" name="Line 82"/>
          <p:cNvSpPr>
            <a:spLocks noChangeShapeType="1"/>
          </p:cNvSpPr>
          <p:nvPr/>
        </p:nvSpPr>
        <p:spPr bwMode="auto">
          <a:xfrm>
            <a:off x="4492625" y="5715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51" name="Line 83"/>
          <p:cNvSpPr>
            <a:spLocks noChangeShapeType="1"/>
          </p:cNvSpPr>
          <p:nvPr/>
        </p:nvSpPr>
        <p:spPr bwMode="auto">
          <a:xfrm>
            <a:off x="3425825" y="5715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52" name="Line 84"/>
          <p:cNvSpPr>
            <a:spLocks noChangeShapeType="1"/>
          </p:cNvSpPr>
          <p:nvPr/>
        </p:nvSpPr>
        <p:spPr bwMode="auto">
          <a:xfrm flipH="1">
            <a:off x="3044825" y="4876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253" name="Line 85"/>
          <p:cNvSpPr>
            <a:spLocks noChangeShapeType="1"/>
          </p:cNvSpPr>
          <p:nvPr/>
        </p:nvSpPr>
        <p:spPr bwMode="auto">
          <a:xfrm>
            <a:off x="3121025" y="4876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254" name="Line 86"/>
          <p:cNvSpPr>
            <a:spLocks noChangeShapeType="1"/>
          </p:cNvSpPr>
          <p:nvPr/>
        </p:nvSpPr>
        <p:spPr bwMode="auto">
          <a:xfrm>
            <a:off x="3121025" y="50292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8255" name="Line 87"/>
          <p:cNvSpPr>
            <a:spLocks noChangeShapeType="1"/>
          </p:cNvSpPr>
          <p:nvPr/>
        </p:nvSpPr>
        <p:spPr bwMode="auto">
          <a:xfrm flipV="1">
            <a:off x="5330825" y="57912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8256" name="Line 88"/>
          <p:cNvSpPr>
            <a:spLocks noChangeShapeType="1"/>
          </p:cNvSpPr>
          <p:nvPr/>
        </p:nvSpPr>
        <p:spPr bwMode="auto">
          <a:xfrm flipH="1">
            <a:off x="6702425" y="44958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8257" name="Rectangle 89"/>
          <p:cNvSpPr>
            <a:spLocks noChangeArrowheads="1"/>
          </p:cNvSpPr>
          <p:nvPr/>
        </p:nvSpPr>
        <p:spPr bwMode="auto">
          <a:xfrm>
            <a:off x="1876425" y="25781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RegDst</a:t>
            </a:r>
          </a:p>
        </p:txBody>
      </p:sp>
      <p:sp>
        <p:nvSpPr>
          <p:cNvPr id="8258" name="Freeform 90"/>
          <p:cNvSpPr>
            <a:spLocks/>
          </p:cNvSpPr>
          <p:nvPr/>
        </p:nvSpPr>
        <p:spPr bwMode="auto">
          <a:xfrm>
            <a:off x="2282825" y="4495800"/>
            <a:ext cx="4648200" cy="1981200"/>
          </a:xfrm>
          <a:custGeom>
            <a:avLst/>
            <a:gdLst>
              <a:gd name="T0" fmla="*/ 4191000 w 2928"/>
              <a:gd name="T1" fmla="*/ 76200 h 1248"/>
              <a:gd name="T2" fmla="*/ 4648200 w 2928"/>
              <a:gd name="T3" fmla="*/ 76200 h 1248"/>
              <a:gd name="T4" fmla="*/ 4648200 w 2928"/>
              <a:gd name="T5" fmla="*/ 1981200 h 1248"/>
              <a:gd name="T6" fmla="*/ 0 w 2928"/>
              <a:gd name="T7" fmla="*/ 1981200 h 1248"/>
              <a:gd name="T8" fmla="*/ 0 w 2928"/>
              <a:gd name="T9" fmla="*/ 0 h 1248"/>
              <a:gd name="T10" fmla="*/ 533400 w 2928"/>
              <a:gd name="T11" fmla="*/ 0 h 1248"/>
              <a:gd name="T12" fmla="*/ 0 60000 65536"/>
              <a:gd name="T13" fmla="*/ 0 60000 65536"/>
              <a:gd name="T14" fmla="*/ 0 60000 65536"/>
              <a:gd name="T15" fmla="*/ 0 60000 65536"/>
              <a:gd name="T16" fmla="*/ 0 60000 65536"/>
              <a:gd name="T17" fmla="*/ 0 60000 65536"/>
              <a:gd name="T18" fmla="*/ 0 w 2928"/>
              <a:gd name="T19" fmla="*/ 0 h 1248"/>
              <a:gd name="T20" fmla="*/ 2928 w 2928"/>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928" h="1248">
                <a:moveTo>
                  <a:pt x="2640" y="48"/>
                </a:moveTo>
                <a:lnTo>
                  <a:pt x="2928" y="48"/>
                </a:lnTo>
                <a:lnTo>
                  <a:pt x="2928" y="1248"/>
                </a:lnTo>
                <a:lnTo>
                  <a:pt x="0" y="1248"/>
                </a:lnTo>
                <a:lnTo>
                  <a:pt x="0" y="0"/>
                </a:lnTo>
                <a:lnTo>
                  <a:pt x="336" y="0"/>
                </a:lnTo>
              </a:path>
            </a:pathLst>
          </a:custGeom>
          <a:noFill/>
          <a:ln w="19050">
            <a:solidFill>
              <a:schemeClr val="accent1"/>
            </a:solidFill>
            <a:round/>
            <a:headEnd/>
            <a:tailEnd type="triangle" w="med" len="med"/>
          </a:ln>
        </p:spPr>
        <p:txBody>
          <a:bodyPr wrap="none" anchor="ctr">
            <a:prstTxWarp prst="textNoShape">
              <a:avLst/>
            </a:prstTxWarp>
          </a:bodyPr>
          <a:lstStyle/>
          <a:p>
            <a:endParaRPr lang="en-US" dirty="0">
              <a:solidFill>
                <a:srgbClr val="000000"/>
              </a:solidFill>
            </a:endParaRPr>
          </a:p>
        </p:txBody>
      </p:sp>
      <p:grpSp>
        <p:nvGrpSpPr>
          <p:cNvPr id="91" name="Group 4"/>
          <p:cNvGrpSpPr>
            <a:grpSpLocks/>
          </p:cNvGrpSpPr>
          <p:nvPr/>
        </p:nvGrpSpPr>
        <p:grpSpPr bwMode="auto">
          <a:xfrm>
            <a:off x="1644650" y="1511300"/>
            <a:ext cx="5975350" cy="1003300"/>
            <a:chOff x="1043" y="794"/>
            <a:chExt cx="3764" cy="632"/>
          </a:xfrm>
        </p:grpSpPr>
        <p:sp>
          <p:nvSpPr>
            <p:cNvPr id="92"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93" name="Group 6"/>
            <p:cNvGrpSpPr>
              <a:grpSpLocks/>
            </p:cNvGrpSpPr>
            <p:nvPr/>
          </p:nvGrpSpPr>
          <p:grpSpPr bwMode="auto">
            <a:xfrm>
              <a:off x="1104" y="946"/>
              <a:ext cx="624" cy="248"/>
              <a:chOff x="1104" y="946"/>
              <a:chExt cx="624" cy="248"/>
            </a:xfrm>
          </p:grpSpPr>
          <p:sp>
            <p:nvSpPr>
              <p:cNvPr id="111"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2" name="Rectangle 8"/>
              <p:cNvSpPr>
                <a:spLocks noChangeArrowheads="1"/>
              </p:cNvSpPr>
              <p:nvPr/>
            </p:nvSpPr>
            <p:spPr bwMode="auto">
              <a:xfrm>
                <a:off x="1286" y="94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op</a:t>
                </a:r>
              </a:p>
            </p:txBody>
          </p:sp>
        </p:grpSp>
        <p:grpSp>
          <p:nvGrpSpPr>
            <p:cNvPr id="94" name="Group 9"/>
            <p:cNvGrpSpPr>
              <a:grpSpLocks/>
            </p:cNvGrpSpPr>
            <p:nvPr/>
          </p:nvGrpSpPr>
          <p:grpSpPr bwMode="auto">
            <a:xfrm>
              <a:off x="1736" y="946"/>
              <a:ext cx="580" cy="248"/>
              <a:chOff x="1736" y="946"/>
              <a:chExt cx="580" cy="248"/>
            </a:xfrm>
          </p:grpSpPr>
          <p:sp>
            <p:nvSpPr>
              <p:cNvPr id="109"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0" name="Rectangle 11"/>
              <p:cNvSpPr>
                <a:spLocks noChangeArrowheads="1"/>
              </p:cNvSpPr>
              <p:nvPr/>
            </p:nvSpPr>
            <p:spPr bwMode="auto">
              <a:xfrm>
                <a:off x="1901" y="94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95" name="Group 12"/>
            <p:cNvGrpSpPr>
              <a:grpSpLocks/>
            </p:cNvGrpSpPr>
            <p:nvPr/>
          </p:nvGrpSpPr>
          <p:grpSpPr bwMode="auto">
            <a:xfrm>
              <a:off x="2324" y="946"/>
              <a:ext cx="579" cy="248"/>
              <a:chOff x="2324" y="946"/>
              <a:chExt cx="579" cy="248"/>
            </a:xfrm>
          </p:grpSpPr>
          <p:sp>
            <p:nvSpPr>
              <p:cNvPr id="107"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8" name="Rectangle 14"/>
              <p:cNvSpPr>
                <a:spLocks noChangeArrowheads="1"/>
              </p:cNvSpPr>
              <p:nvPr/>
            </p:nvSpPr>
            <p:spPr bwMode="auto">
              <a:xfrm>
                <a:off x="2488" y="94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err="1">
                    <a:solidFill>
                      <a:schemeClr val="tx1"/>
                    </a:solidFill>
                    <a:latin typeface="Times" charset="0"/>
                  </a:rPr>
                  <a:t>rt</a:t>
                </a:r>
                <a:endParaRPr lang="en-US" sz="2000" b="1" dirty="0">
                  <a:solidFill>
                    <a:schemeClr val="tx1"/>
                  </a:solidFill>
                  <a:latin typeface="Times" charset="0"/>
                </a:endParaRPr>
              </a:p>
            </p:txBody>
          </p:sp>
        </p:grpSp>
        <p:sp>
          <p:nvSpPr>
            <p:cNvPr id="96"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97" name="Rectangle 16"/>
            <p:cNvSpPr>
              <a:spLocks noChangeArrowheads="1"/>
            </p:cNvSpPr>
            <p:nvPr/>
          </p:nvSpPr>
          <p:spPr bwMode="auto">
            <a:xfrm>
              <a:off x="3222" y="94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98"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0</a:t>
              </a:r>
            </a:p>
          </p:txBody>
        </p:sp>
        <p:sp>
          <p:nvSpPr>
            <p:cNvPr id="99"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00"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01"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02"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03"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6 bits</a:t>
              </a:r>
            </a:p>
          </p:txBody>
        </p:sp>
        <p:sp>
          <p:nvSpPr>
            <p:cNvPr id="104"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05"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06"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00100" y="228600"/>
            <a:ext cx="3388748" cy="490391"/>
          </a:xfrm>
          <a:noFill/>
        </p:spPr>
        <p:txBody>
          <a:bodyPr/>
          <a:lstStyle/>
          <a:p>
            <a:r>
              <a:rPr lang="en-US" dirty="0" smtClean="0"/>
              <a:t>Load </a:t>
            </a:r>
            <a:r>
              <a:rPr lang="en-US" dirty="0"/>
              <a:t>Operations</a:t>
            </a:r>
          </a:p>
        </p:txBody>
      </p:sp>
      <p:sp>
        <p:nvSpPr>
          <p:cNvPr id="9219" name="Rectangle 3"/>
          <p:cNvSpPr>
            <a:spLocks noGrp="1" noChangeArrowheads="1"/>
          </p:cNvSpPr>
          <p:nvPr>
            <p:ph type="body" idx="1"/>
          </p:nvPr>
        </p:nvSpPr>
        <p:spPr>
          <a:xfrm>
            <a:off x="533400" y="762000"/>
            <a:ext cx="8191500" cy="810478"/>
          </a:xfrm>
          <a:noFill/>
        </p:spPr>
        <p:txBody>
          <a:bodyPr/>
          <a:lstStyle/>
          <a:p>
            <a:r>
              <a:rPr lang="en-US" dirty="0" err="1"/>
              <a:t>R[</a:t>
            </a:r>
            <a:r>
              <a:rPr lang="en-US" dirty="0" err="1">
                <a:solidFill>
                  <a:srgbClr val="000000"/>
                </a:solidFill>
              </a:rPr>
              <a:t>rt</a:t>
            </a:r>
            <a:r>
              <a:rPr lang="en-US" dirty="0"/>
              <a:t>] = </a:t>
            </a:r>
            <a:r>
              <a:rPr lang="en-US" dirty="0" err="1"/>
              <a:t>Mem[R[rs</a:t>
            </a:r>
            <a:r>
              <a:rPr lang="en-US" dirty="0"/>
              <a:t>] + SignExt[imm16]]	Example: </a:t>
            </a:r>
            <a:r>
              <a:rPr lang="en-US" dirty="0" err="1">
                <a:latin typeface="Courier New" charset="0"/>
              </a:rPr>
              <a:t>lw</a:t>
            </a:r>
            <a:r>
              <a:rPr lang="en-US" dirty="0">
                <a:latin typeface="Courier New" charset="0"/>
              </a:rPr>
              <a:t> rt,rs,imm16</a:t>
            </a:r>
            <a:endParaRPr lang="en-US" dirty="0"/>
          </a:p>
        </p:txBody>
      </p:sp>
      <p:sp>
        <p:nvSpPr>
          <p:cNvPr id="9221" name="Rectangle 26"/>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9222" name="Rectangle 27"/>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solidFill>
                  <a:schemeClr val="tx1"/>
                </a:solidFill>
                <a:latin typeface="Times" charset="0"/>
              </a:rPr>
              <a:t>ALUctr</a:t>
            </a:r>
            <a:endParaRPr lang="en-US" sz="2000" u="sng">
              <a:latin typeface="Times" charset="0"/>
            </a:endParaRPr>
          </a:p>
        </p:txBody>
      </p:sp>
      <p:sp>
        <p:nvSpPr>
          <p:cNvPr id="9223" name="Rectangle 28"/>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9224" name="Rectangle 29"/>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9225" name="Rectangle 30"/>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RegWr</a:t>
            </a:r>
          </a:p>
        </p:txBody>
      </p:sp>
      <p:sp>
        <p:nvSpPr>
          <p:cNvPr id="9226" name="Line 31"/>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27" name="Rectangle 32"/>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9228" name="Line 33"/>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29" name="Rectangle 34"/>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9230" name="Rectangle 35"/>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9231" name="Line 36"/>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32" name="Rectangle 37"/>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9233" name="Rectangle 38"/>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9234" name="Line 39"/>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35" name="Line 40"/>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36" name="Rectangle 41"/>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9237" name="Line 42"/>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38" name="Rectangle 43"/>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9239" name="Rectangle 44"/>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9240" name="Rectangle 45"/>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9241" name="Rectangle 46"/>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9242" name="Rectangle 47"/>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9243" name="Rectangle 48"/>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9244" name="Rectangle 49"/>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9245" name="Rectangle 50"/>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9246" name="Rectangle 51"/>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9247" name="Rectangle 52"/>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RegDst</a:t>
            </a:r>
          </a:p>
        </p:txBody>
      </p:sp>
      <p:sp>
        <p:nvSpPr>
          <p:cNvPr id="9248" name="Rectangle 53"/>
          <p:cNvSpPr>
            <a:spLocks noChangeArrowheads="1"/>
          </p:cNvSpPr>
          <p:nvPr/>
        </p:nvSpPr>
        <p:spPr bwMode="auto">
          <a:xfrm>
            <a:off x="3911600" y="5054600"/>
            <a:ext cx="355600" cy="1041400"/>
          </a:xfrm>
          <a:prstGeom prst="rect">
            <a:avLst/>
          </a:prstGeom>
          <a:noFill/>
          <a:ln w="25400">
            <a:solidFill>
              <a:schemeClr val="accent2"/>
            </a:solidFill>
            <a:miter lim="800000"/>
            <a:headEnd/>
            <a:tailEnd/>
          </a:ln>
        </p:spPr>
        <p:txBody>
          <a:bodyPr wrap="none" anchor="ctr">
            <a:prstTxWarp prst="textNoShape">
              <a:avLst/>
            </a:prstTxWarp>
          </a:bodyPr>
          <a:lstStyle/>
          <a:p>
            <a:endParaRPr lang="en-US"/>
          </a:p>
        </p:txBody>
      </p:sp>
      <p:sp>
        <p:nvSpPr>
          <p:cNvPr id="9249" name="Rectangle 54"/>
          <p:cNvSpPr>
            <a:spLocks noChangeArrowheads="1"/>
          </p:cNvSpPr>
          <p:nvPr/>
        </p:nvSpPr>
        <p:spPr bwMode="auto">
          <a:xfrm rot="5400000">
            <a:off x="3559444" y="5387155"/>
            <a:ext cx="1093249" cy="36676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dirty="0">
                <a:solidFill>
                  <a:srgbClr val="FC0128"/>
                </a:solidFill>
                <a:latin typeface="Times" charset="0"/>
              </a:rPr>
              <a:t>Extender</a:t>
            </a:r>
            <a:endParaRPr lang="en-US" sz="2000" b="1" dirty="0">
              <a:solidFill>
                <a:srgbClr val="FC0128"/>
              </a:solidFill>
              <a:latin typeface="Times" charset="0"/>
            </a:endParaRPr>
          </a:p>
        </p:txBody>
      </p:sp>
      <p:sp>
        <p:nvSpPr>
          <p:cNvPr id="9250" name="Rectangle 55"/>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9251" name="Line 56"/>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52" name="Line 57"/>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53" name="Rectangle 58"/>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9254" name="Rectangle 59"/>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9255" name="Rectangle 60"/>
          <p:cNvSpPr>
            <a:spLocks noChangeArrowheads="1"/>
          </p:cNvSpPr>
          <p:nvPr/>
        </p:nvSpPr>
        <p:spPr bwMode="auto">
          <a:xfrm>
            <a:off x="4648200" y="59436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ALUSrc</a:t>
            </a:r>
          </a:p>
        </p:txBody>
      </p:sp>
      <p:sp>
        <p:nvSpPr>
          <p:cNvPr id="9256" name="Rectangle 61"/>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ExtOp</a:t>
            </a:r>
          </a:p>
        </p:txBody>
      </p:sp>
      <p:sp>
        <p:nvSpPr>
          <p:cNvPr id="9257" name="Line 62"/>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9258" name="Rectangle 63"/>
          <p:cNvSpPr>
            <a:spLocks noChangeArrowheads="1"/>
          </p:cNvSpPr>
          <p:nvPr/>
        </p:nvSpPr>
        <p:spPr bwMode="auto">
          <a:xfrm>
            <a:off x="7086600" y="2438400"/>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MemtoReg</a:t>
            </a:r>
          </a:p>
        </p:txBody>
      </p:sp>
      <p:sp>
        <p:nvSpPr>
          <p:cNvPr id="9259" name="Rectangle 64"/>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9260" name="Rectangle 65"/>
          <p:cNvSpPr>
            <a:spLocks noChangeArrowheads="1"/>
          </p:cNvSpPr>
          <p:nvPr/>
        </p:nvSpPr>
        <p:spPr bwMode="auto">
          <a:xfrm>
            <a:off x="5410200" y="5334000"/>
            <a:ext cx="944671"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rgbClr val="FC0128"/>
                </a:solidFill>
                <a:latin typeface="Times" charset="0"/>
              </a:rPr>
              <a:t>Data In</a:t>
            </a:r>
          </a:p>
        </p:txBody>
      </p:sp>
      <p:sp>
        <p:nvSpPr>
          <p:cNvPr id="9261" name="Line 66"/>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62" name="Rectangle 67"/>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9263" name="Line 68"/>
          <p:cNvSpPr>
            <a:spLocks noChangeShapeType="1"/>
          </p:cNvSpPr>
          <p:nvPr/>
        </p:nvSpPr>
        <p:spPr bwMode="auto">
          <a:xfrm flipV="1">
            <a:off x="6692900" y="3276600"/>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9264" name="Rectangle 69"/>
          <p:cNvSpPr>
            <a:spLocks noChangeArrowheads="1"/>
          </p:cNvSpPr>
          <p:nvPr/>
        </p:nvSpPr>
        <p:spPr bwMode="auto">
          <a:xfrm>
            <a:off x="6248400" y="28194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dirty="0" err="1" smtClean="0">
                <a:latin typeface="Times" charset="0"/>
              </a:rPr>
              <a:t>MemWr</a:t>
            </a:r>
            <a:endParaRPr lang="en-US" sz="2000" u="sng" dirty="0">
              <a:latin typeface="Times" charset="0"/>
            </a:endParaRPr>
          </a:p>
        </p:txBody>
      </p:sp>
      <p:grpSp>
        <p:nvGrpSpPr>
          <p:cNvPr id="6" name="Group 70"/>
          <p:cNvGrpSpPr>
            <a:grpSpLocks/>
          </p:cNvGrpSpPr>
          <p:nvPr/>
        </p:nvGrpSpPr>
        <p:grpSpPr bwMode="auto">
          <a:xfrm>
            <a:off x="2590800" y="2943225"/>
            <a:ext cx="838200" cy="333375"/>
            <a:chOff x="2640" y="1422"/>
            <a:chExt cx="528" cy="210"/>
          </a:xfrm>
        </p:grpSpPr>
        <p:sp>
          <p:nvSpPr>
            <p:cNvPr id="9312" name="Rectangle 7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9313" name="Rectangle 7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9314"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9266" name="Rectangle 74"/>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7" name="Group 75"/>
          <p:cNvGrpSpPr>
            <a:grpSpLocks/>
          </p:cNvGrpSpPr>
          <p:nvPr/>
        </p:nvGrpSpPr>
        <p:grpSpPr bwMode="auto">
          <a:xfrm>
            <a:off x="4899025" y="4495800"/>
            <a:ext cx="358775" cy="1219200"/>
            <a:chOff x="3518" y="2640"/>
            <a:chExt cx="226" cy="768"/>
          </a:xfrm>
        </p:grpSpPr>
        <p:sp>
          <p:nvSpPr>
            <p:cNvPr id="9309" name="Rectangle 7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9310" name="Rectangle 7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9311"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8" name="Group 79"/>
          <p:cNvGrpSpPr>
            <a:grpSpLocks/>
          </p:cNvGrpSpPr>
          <p:nvPr/>
        </p:nvGrpSpPr>
        <p:grpSpPr bwMode="auto">
          <a:xfrm>
            <a:off x="5762625" y="3886200"/>
            <a:ext cx="485775" cy="1143000"/>
            <a:chOff x="4009" y="2304"/>
            <a:chExt cx="306" cy="720"/>
          </a:xfrm>
        </p:grpSpPr>
        <p:sp>
          <p:nvSpPr>
            <p:cNvPr id="9306" name="Rectangle 8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9307" name="Rectangle 8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9308" name="Freeform 8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9269" name="Rectangle 83"/>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9270" name="Rectangle 84"/>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9271" name="Freeform 85"/>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9272" name="Rectangle 86"/>
          <p:cNvSpPr>
            <a:spLocks noChangeArrowheads="1"/>
          </p:cNvSpPr>
          <p:nvPr/>
        </p:nvSpPr>
        <p:spPr bwMode="auto">
          <a:xfrm>
            <a:off x="6391275" y="5129213"/>
            <a:ext cx="1127125" cy="1128712"/>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9273" name="Rectangle 87"/>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9274" name="Rectangle 88"/>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9275" name="Rectangle 89"/>
          <p:cNvSpPr>
            <a:spLocks noChangeArrowheads="1"/>
          </p:cNvSpPr>
          <p:nvPr/>
        </p:nvSpPr>
        <p:spPr bwMode="auto">
          <a:xfrm>
            <a:off x="6400800" y="5484813"/>
            <a:ext cx="1122629" cy="59247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dirty="0">
                <a:solidFill>
                  <a:srgbClr val="FC0128"/>
                </a:solidFill>
                <a:latin typeface="Times" charset="0"/>
              </a:rPr>
              <a:t>Data</a:t>
            </a:r>
          </a:p>
          <a:p>
            <a:pPr algn="ctr">
              <a:lnSpc>
                <a:spcPct val="80000"/>
              </a:lnSpc>
            </a:pPr>
            <a:r>
              <a:rPr lang="en-US" sz="2000" b="1" dirty="0">
                <a:solidFill>
                  <a:srgbClr val="FC0128"/>
                </a:solidFill>
                <a:latin typeface="Times" charset="0"/>
              </a:rPr>
              <a:t>Memory</a:t>
            </a:r>
          </a:p>
        </p:txBody>
      </p:sp>
      <p:sp>
        <p:nvSpPr>
          <p:cNvPr id="9276" name="Line 90"/>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77" name="Line 91"/>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78" name="Line 92"/>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79" name="Line 93"/>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280" name="Freeform 94"/>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81" name="Line 95"/>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82" name="Line 96"/>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83" name="Line 97"/>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84" name="Line 98"/>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85" name="Rectangle 99"/>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9286" name="Line 100"/>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87" name="Line 101"/>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88" name="Line 102"/>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89" name="Line 103"/>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90" name="Line 104"/>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91" name="Line 105"/>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92" name="Line 106"/>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93" name="Line 107"/>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94" name="Line 108"/>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95" name="Line 109"/>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96" name="Line 110"/>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97" name="Line 111"/>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9298" name="Line 112"/>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299" name="Line 113"/>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300" name="Line 114"/>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9301" name="Freeform 115"/>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302" name="Line 116"/>
          <p:cNvSpPr>
            <a:spLocks noChangeShapeType="1"/>
          </p:cNvSpPr>
          <p:nvPr/>
        </p:nvSpPr>
        <p:spPr bwMode="auto">
          <a:xfrm>
            <a:off x="5867400" y="5334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303" name="Text Box 117"/>
          <p:cNvSpPr txBox="1">
            <a:spLocks noChangeArrowheads="1"/>
          </p:cNvSpPr>
          <p:nvPr/>
        </p:nvSpPr>
        <p:spPr bwMode="auto">
          <a:xfrm>
            <a:off x="5638800" y="5029200"/>
            <a:ext cx="325438" cy="396875"/>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solidFill>
              </a:rPr>
              <a:t>?</a:t>
            </a:r>
          </a:p>
        </p:txBody>
      </p:sp>
      <p:sp>
        <p:nvSpPr>
          <p:cNvPr id="9304" name="Line 118"/>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9305" name="Line 119"/>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120" name="Group 4"/>
          <p:cNvGrpSpPr>
            <a:grpSpLocks/>
          </p:cNvGrpSpPr>
          <p:nvPr/>
        </p:nvGrpSpPr>
        <p:grpSpPr bwMode="auto">
          <a:xfrm>
            <a:off x="1644650" y="1511300"/>
            <a:ext cx="5975350" cy="1003300"/>
            <a:chOff x="1043" y="794"/>
            <a:chExt cx="3764" cy="632"/>
          </a:xfrm>
        </p:grpSpPr>
        <p:sp>
          <p:nvSpPr>
            <p:cNvPr id="121"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22" name="Group 6"/>
            <p:cNvGrpSpPr>
              <a:grpSpLocks/>
            </p:cNvGrpSpPr>
            <p:nvPr/>
          </p:nvGrpSpPr>
          <p:grpSpPr bwMode="auto">
            <a:xfrm>
              <a:off x="1104" y="946"/>
              <a:ext cx="624" cy="248"/>
              <a:chOff x="1104" y="946"/>
              <a:chExt cx="624" cy="248"/>
            </a:xfrm>
          </p:grpSpPr>
          <p:sp>
            <p:nvSpPr>
              <p:cNvPr id="140"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41" name="Rectangle 8"/>
              <p:cNvSpPr>
                <a:spLocks noChangeArrowheads="1"/>
              </p:cNvSpPr>
              <p:nvPr/>
            </p:nvSpPr>
            <p:spPr bwMode="auto">
              <a:xfrm>
                <a:off x="1286" y="94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op</a:t>
                </a:r>
              </a:p>
            </p:txBody>
          </p:sp>
        </p:grpSp>
        <p:grpSp>
          <p:nvGrpSpPr>
            <p:cNvPr id="123" name="Group 9"/>
            <p:cNvGrpSpPr>
              <a:grpSpLocks/>
            </p:cNvGrpSpPr>
            <p:nvPr/>
          </p:nvGrpSpPr>
          <p:grpSpPr bwMode="auto">
            <a:xfrm>
              <a:off x="1736" y="946"/>
              <a:ext cx="580" cy="248"/>
              <a:chOff x="1736" y="946"/>
              <a:chExt cx="580" cy="248"/>
            </a:xfrm>
          </p:grpSpPr>
          <p:sp>
            <p:nvSpPr>
              <p:cNvPr id="138"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9" name="Rectangle 11"/>
              <p:cNvSpPr>
                <a:spLocks noChangeArrowheads="1"/>
              </p:cNvSpPr>
              <p:nvPr/>
            </p:nvSpPr>
            <p:spPr bwMode="auto">
              <a:xfrm>
                <a:off x="1901" y="94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24" name="Group 12"/>
            <p:cNvGrpSpPr>
              <a:grpSpLocks/>
            </p:cNvGrpSpPr>
            <p:nvPr/>
          </p:nvGrpSpPr>
          <p:grpSpPr bwMode="auto">
            <a:xfrm>
              <a:off x="2324" y="946"/>
              <a:ext cx="579" cy="248"/>
              <a:chOff x="2324" y="946"/>
              <a:chExt cx="579" cy="248"/>
            </a:xfrm>
          </p:grpSpPr>
          <p:sp>
            <p:nvSpPr>
              <p:cNvPr id="136"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7" name="Rectangle 14"/>
              <p:cNvSpPr>
                <a:spLocks noChangeArrowheads="1"/>
              </p:cNvSpPr>
              <p:nvPr/>
            </p:nvSpPr>
            <p:spPr bwMode="auto">
              <a:xfrm>
                <a:off x="2488" y="94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err="1">
                    <a:solidFill>
                      <a:schemeClr val="tx1"/>
                    </a:solidFill>
                    <a:latin typeface="Times" charset="0"/>
                  </a:rPr>
                  <a:t>rt</a:t>
                </a:r>
                <a:endParaRPr lang="en-US" sz="2000" b="1" dirty="0">
                  <a:solidFill>
                    <a:schemeClr val="tx1"/>
                  </a:solidFill>
                  <a:latin typeface="Times" charset="0"/>
                </a:endParaRPr>
              </a:p>
            </p:txBody>
          </p:sp>
        </p:grpSp>
        <p:sp>
          <p:nvSpPr>
            <p:cNvPr id="125"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6" name="Rectangle 16"/>
            <p:cNvSpPr>
              <a:spLocks noChangeArrowheads="1"/>
            </p:cNvSpPr>
            <p:nvPr/>
          </p:nvSpPr>
          <p:spPr bwMode="auto">
            <a:xfrm>
              <a:off x="3222" y="94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127"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0</a:t>
              </a:r>
            </a:p>
          </p:txBody>
        </p:sp>
        <p:sp>
          <p:nvSpPr>
            <p:cNvPr id="128"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29"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30"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31"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32"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6 bits</a:t>
              </a:r>
            </a:p>
          </p:txBody>
        </p:sp>
        <p:sp>
          <p:nvSpPr>
            <p:cNvPr id="133"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34"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35"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00100" y="228600"/>
            <a:ext cx="3457477" cy="490391"/>
          </a:xfrm>
          <a:noFill/>
        </p:spPr>
        <p:txBody>
          <a:bodyPr/>
          <a:lstStyle/>
          <a:p>
            <a:r>
              <a:rPr lang="en-US" dirty="0" smtClean="0"/>
              <a:t>Store </a:t>
            </a:r>
            <a:r>
              <a:rPr lang="en-US" dirty="0"/>
              <a:t>Operations</a:t>
            </a:r>
          </a:p>
        </p:txBody>
      </p:sp>
      <p:sp>
        <p:nvSpPr>
          <p:cNvPr id="10243" name="Rectangle 3"/>
          <p:cNvSpPr>
            <a:spLocks noGrp="1" noChangeArrowheads="1"/>
          </p:cNvSpPr>
          <p:nvPr>
            <p:ph type="body" idx="1"/>
          </p:nvPr>
        </p:nvSpPr>
        <p:spPr>
          <a:xfrm>
            <a:off x="533400" y="762000"/>
            <a:ext cx="8610600" cy="692150"/>
          </a:xfrm>
          <a:noFill/>
        </p:spPr>
        <p:txBody>
          <a:bodyPr/>
          <a:lstStyle/>
          <a:p>
            <a:r>
              <a:rPr lang="en-US" sz="2800" dirty="0" err="1"/>
              <a:t>Mem</a:t>
            </a:r>
            <a:r>
              <a:rPr lang="en-US" sz="2800" dirty="0"/>
              <a:t>[ </a:t>
            </a:r>
            <a:r>
              <a:rPr lang="en-US" sz="2800" dirty="0" err="1"/>
              <a:t>R[rs</a:t>
            </a:r>
            <a:r>
              <a:rPr lang="en-US" sz="2800" dirty="0"/>
              <a:t>] + SignExt[imm16] ] = </a:t>
            </a:r>
            <a:r>
              <a:rPr lang="en-US" sz="2800" dirty="0" err="1"/>
              <a:t>R[rt</a:t>
            </a:r>
            <a:r>
              <a:rPr lang="en-US" sz="2800" dirty="0"/>
              <a:t>]	</a:t>
            </a:r>
            <a:br>
              <a:rPr lang="en-US" sz="2800" dirty="0"/>
            </a:br>
            <a:r>
              <a:rPr lang="en-US" sz="2800" dirty="0"/>
              <a:t>Ex.: </a:t>
            </a:r>
            <a:r>
              <a:rPr lang="en-US" sz="2800" dirty="0" err="1">
                <a:latin typeface="Courier New" charset="0"/>
              </a:rPr>
              <a:t>sw</a:t>
            </a:r>
            <a:r>
              <a:rPr lang="en-US" sz="2800" dirty="0">
                <a:latin typeface="Courier New" charset="0"/>
              </a:rPr>
              <a:t> </a:t>
            </a:r>
            <a:r>
              <a:rPr lang="en-US" sz="2800" dirty="0" err="1">
                <a:latin typeface="Courier New" charset="0"/>
              </a:rPr>
              <a:t>rt</a:t>
            </a:r>
            <a:r>
              <a:rPr lang="en-US" sz="2800" dirty="0">
                <a:latin typeface="Courier New" charset="0"/>
              </a:rPr>
              <a:t>, </a:t>
            </a:r>
            <a:r>
              <a:rPr lang="en-US" sz="2800" dirty="0" err="1">
                <a:latin typeface="Courier New" charset="0"/>
              </a:rPr>
              <a:t>rs</a:t>
            </a:r>
            <a:r>
              <a:rPr lang="en-US" sz="2800" dirty="0">
                <a:latin typeface="Courier New" charset="0"/>
              </a:rPr>
              <a:t>, imm16</a:t>
            </a:r>
            <a:endParaRPr lang="en-US" dirty="0"/>
          </a:p>
        </p:txBody>
      </p:sp>
      <p:sp>
        <p:nvSpPr>
          <p:cNvPr id="10245" name="Rectangle 26"/>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46" name="Rectangle 27"/>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solidFill>
                  <a:schemeClr val="tx1"/>
                </a:solidFill>
                <a:latin typeface="Times" charset="0"/>
              </a:rPr>
              <a:t>ALUctr</a:t>
            </a:r>
            <a:endParaRPr lang="en-US" sz="2000" u="sng">
              <a:latin typeface="Times" charset="0"/>
            </a:endParaRPr>
          </a:p>
        </p:txBody>
      </p:sp>
      <p:sp>
        <p:nvSpPr>
          <p:cNvPr id="10247" name="Rectangle 28"/>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0248" name="Rectangle 29"/>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0249" name="Rectangle 30"/>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RegWr</a:t>
            </a:r>
          </a:p>
        </p:txBody>
      </p:sp>
      <p:sp>
        <p:nvSpPr>
          <p:cNvPr id="10250" name="Line 31"/>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1" name="Rectangle 32"/>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2" name="Line 33"/>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3" name="Rectangle 34"/>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4" name="Rectangle 35"/>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0255" name="Line 36"/>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6" name="Rectangle 37"/>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7" name="Rectangle 38"/>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0258" name="Line 39"/>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9" name="Line 40"/>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60" name="Rectangle 41"/>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261" name="Line 42"/>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62" name="Rectangle 43"/>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263" name="Rectangle 44"/>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0264" name="Rectangle 45"/>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0265" name="Rectangle 46"/>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0266" name="Rectangle 47"/>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0267" name="Rectangle 48"/>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0268" name="Rectangle 49"/>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0269" name="Rectangle 50"/>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0270" name="Rectangle 51"/>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0271" name="Rectangle 52"/>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RegDst</a:t>
            </a:r>
          </a:p>
        </p:txBody>
      </p:sp>
      <p:sp>
        <p:nvSpPr>
          <p:cNvPr id="10272" name="Rectangle 53"/>
          <p:cNvSpPr>
            <a:spLocks noChangeArrowheads="1"/>
          </p:cNvSpPr>
          <p:nvPr/>
        </p:nvSpPr>
        <p:spPr bwMode="auto">
          <a:xfrm>
            <a:off x="3911600" y="5054600"/>
            <a:ext cx="355600" cy="1041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0273" name="Rectangle 54"/>
          <p:cNvSpPr>
            <a:spLocks noChangeArrowheads="1"/>
          </p:cNvSpPr>
          <p:nvPr/>
        </p:nvSpPr>
        <p:spPr bwMode="auto">
          <a:xfrm rot="5400000">
            <a:off x="3564731" y="5388769"/>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sp>
        <p:nvSpPr>
          <p:cNvPr id="10274" name="Rectangle 55"/>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75" name="Line 56"/>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76" name="Line 57"/>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77" name="Rectangle 58"/>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0278" name="Rectangle 59"/>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0279" name="Rectangle 60"/>
          <p:cNvSpPr>
            <a:spLocks noChangeArrowheads="1"/>
          </p:cNvSpPr>
          <p:nvPr/>
        </p:nvSpPr>
        <p:spPr bwMode="auto">
          <a:xfrm>
            <a:off x="4648200" y="59436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ALUSrc</a:t>
            </a:r>
          </a:p>
        </p:txBody>
      </p:sp>
      <p:sp>
        <p:nvSpPr>
          <p:cNvPr id="10280" name="Rectangle 61"/>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ExtOp</a:t>
            </a:r>
          </a:p>
        </p:txBody>
      </p:sp>
      <p:sp>
        <p:nvSpPr>
          <p:cNvPr id="10281" name="Line 62"/>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0282" name="Rectangle 63"/>
          <p:cNvSpPr>
            <a:spLocks noChangeArrowheads="1"/>
          </p:cNvSpPr>
          <p:nvPr/>
        </p:nvSpPr>
        <p:spPr bwMode="auto">
          <a:xfrm>
            <a:off x="7086600" y="2438400"/>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MemtoReg</a:t>
            </a:r>
          </a:p>
        </p:txBody>
      </p:sp>
      <p:sp>
        <p:nvSpPr>
          <p:cNvPr id="10283" name="Rectangle 64"/>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0284" name="Rectangle 65"/>
          <p:cNvSpPr>
            <a:spLocks noChangeArrowheads="1"/>
          </p:cNvSpPr>
          <p:nvPr/>
        </p:nvSpPr>
        <p:spPr bwMode="auto">
          <a:xfrm>
            <a:off x="5410200" y="5334000"/>
            <a:ext cx="944671"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rgbClr val="FC0128"/>
                </a:solidFill>
                <a:latin typeface="Times" charset="0"/>
              </a:rPr>
              <a:t>Data In</a:t>
            </a:r>
          </a:p>
        </p:txBody>
      </p:sp>
      <p:sp>
        <p:nvSpPr>
          <p:cNvPr id="10285" name="Line 66"/>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86" name="Rectangle 67"/>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87" name="Line 68"/>
          <p:cNvSpPr>
            <a:spLocks noChangeShapeType="1"/>
          </p:cNvSpPr>
          <p:nvPr/>
        </p:nvSpPr>
        <p:spPr bwMode="auto">
          <a:xfrm flipV="1">
            <a:off x="6692900" y="3276600"/>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0288" name="Rectangle 69"/>
          <p:cNvSpPr>
            <a:spLocks noChangeArrowheads="1"/>
          </p:cNvSpPr>
          <p:nvPr/>
        </p:nvSpPr>
        <p:spPr bwMode="auto">
          <a:xfrm>
            <a:off x="6248400" y="28194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dirty="0" err="1" smtClean="0">
                <a:latin typeface="Times" charset="0"/>
              </a:rPr>
              <a:t>MemWr</a:t>
            </a:r>
            <a:endParaRPr lang="en-US" sz="2000" u="sng" dirty="0">
              <a:solidFill>
                <a:srgbClr val="FC0128"/>
              </a:solidFill>
              <a:latin typeface="Times" charset="0"/>
            </a:endParaRPr>
          </a:p>
        </p:txBody>
      </p:sp>
      <p:grpSp>
        <p:nvGrpSpPr>
          <p:cNvPr id="6" name="Group 70"/>
          <p:cNvGrpSpPr>
            <a:grpSpLocks/>
          </p:cNvGrpSpPr>
          <p:nvPr/>
        </p:nvGrpSpPr>
        <p:grpSpPr bwMode="auto">
          <a:xfrm>
            <a:off x="2590800" y="2943225"/>
            <a:ext cx="838200" cy="333375"/>
            <a:chOff x="2640" y="1422"/>
            <a:chExt cx="528" cy="210"/>
          </a:xfrm>
        </p:grpSpPr>
        <p:sp>
          <p:nvSpPr>
            <p:cNvPr id="10335" name="Rectangle 7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336" name="Rectangle 7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337"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0290" name="Rectangle 74"/>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7" name="Group 75"/>
          <p:cNvGrpSpPr>
            <a:grpSpLocks/>
          </p:cNvGrpSpPr>
          <p:nvPr/>
        </p:nvGrpSpPr>
        <p:grpSpPr bwMode="auto">
          <a:xfrm>
            <a:off x="4899025" y="4495800"/>
            <a:ext cx="358775" cy="1219200"/>
            <a:chOff x="3518" y="2640"/>
            <a:chExt cx="226" cy="768"/>
          </a:xfrm>
        </p:grpSpPr>
        <p:sp>
          <p:nvSpPr>
            <p:cNvPr id="10332" name="Rectangle 7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333" name="Rectangle 7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334"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8" name="Group 79"/>
          <p:cNvGrpSpPr>
            <a:grpSpLocks/>
          </p:cNvGrpSpPr>
          <p:nvPr/>
        </p:nvGrpSpPr>
        <p:grpSpPr bwMode="auto">
          <a:xfrm>
            <a:off x="5762625" y="3886200"/>
            <a:ext cx="485775" cy="1143000"/>
            <a:chOff x="4009" y="2304"/>
            <a:chExt cx="306" cy="720"/>
          </a:xfrm>
        </p:grpSpPr>
        <p:sp>
          <p:nvSpPr>
            <p:cNvPr id="10329" name="Rectangle 8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0330" name="Rectangle 8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0331" name="Freeform 8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0293" name="Rectangle 83"/>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294" name="Rectangle 84"/>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295" name="Freeform 85"/>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296" name="Rectangle 86"/>
          <p:cNvSpPr>
            <a:spLocks noChangeArrowheads="1"/>
          </p:cNvSpPr>
          <p:nvPr/>
        </p:nvSpPr>
        <p:spPr bwMode="auto">
          <a:xfrm>
            <a:off x="6391275" y="5129213"/>
            <a:ext cx="1127125" cy="1128712"/>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0297" name="Rectangle 87"/>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0298" name="Rectangle 88"/>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0299" name="Rectangle 89"/>
          <p:cNvSpPr>
            <a:spLocks noChangeArrowheads="1"/>
          </p:cNvSpPr>
          <p:nvPr/>
        </p:nvSpPr>
        <p:spPr bwMode="auto">
          <a:xfrm>
            <a:off x="6400800" y="5484813"/>
            <a:ext cx="1111250"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0300" name="Line 90"/>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1" name="Line 91"/>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2" name="Line 92"/>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3" name="Line 93"/>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4" name="Freeform 94"/>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05" name="Line 95"/>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6" name="Line 96"/>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7" name="Line 97"/>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8" name="Line 98"/>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9" name="Rectangle 99"/>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310" name="Line 100"/>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1" name="Line 101"/>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2" name="Line 102"/>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3" name="Line 103"/>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4" name="Line 104"/>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5" name="Line 105"/>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6" name="Line 106"/>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7" name="Line 107"/>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8" name="Line 108"/>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9" name="Line 109"/>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0" name="Line 110"/>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1" name="Line 111"/>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22" name="Line 112"/>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3" name="Line 113"/>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4" name="Line 114"/>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25" name="Freeform 115"/>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6" name="Line 116"/>
          <p:cNvSpPr>
            <a:spLocks noChangeShapeType="1"/>
          </p:cNvSpPr>
          <p:nvPr/>
        </p:nvSpPr>
        <p:spPr bwMode="auto">
          <a:xfrm>
            <a:off x="5867400" y="5334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7" name="Line 117"/>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8" name="Line 118"/>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119" name="Group 4"/>
          <p:cNvGrpSpPr>
            <a:grpSpLocks/>
          </p:cNvGrpSpPr>
          <p:nvPr/>
        </p:nvGrpSpPr>
        <p:grpSpPr bwMode="auto">
          <a:xfrm>
            <a:off x="1644650" y="1511300"/>
            <a:ext cx="5975350" cy="1003300"/>
            <a:chOff x="1043" y="794"/>
            <a:chExt cx="3764" cy="632"/>
          </a:xfrm>
        </p:grpSpPr>
        <p:sp>
          <p:nvSpPr>
            <p:cNvPr id="120"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21" name="Group 6"/>
            <p:cNvGrpSpPr>
              <a:grpSpLocks/>
            </p:cNvGrpSpPr>
            <p:nvPr/>
          </p:nvGrpSpPr>
          <p:grpSpPr bwMode="auto">
            <a:xfrm>
              <a:off x="1104" y="946"/>
              <a:ext cx="624" cy="248"/>
              <a:chOff x="1104" y="946"/>
              <a:chExt cx="624" cy="248"/>
            </a:xfrm>
          </p:grpSpPr>
          <p:sp>
            <p:nvSpPr>
              <p:cNvPr id="139"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40" name="Rectangle 8"/>
              <p:cNvSpPr>
                <a:spLocks noChangeArrowheads="1"/>
              </p:cNvSpPr>
              <p:nvPr/>
            </p:nvSpPr>
            <p:spPr bwMode="auto">
              <a:xfrm>
                <a:off x="1286" y="94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op</a:t>
                </a:r>
              </a:p>
            </p:txBody>
          </p:sp>
        </p:grpSp>
        <p:grpSp>
          <p:nvGrpSpPr>
            <p:cNvPr id="122" name="Group 9"/>
            <p:cNvGrpSpPr>
              <a:grpSpLocks/>
            </p:cNvGrpSpPr>
            <p:nvPr/>
          </p:nvGrpSpPr>
          <p:grpSpPr bwMode="auto">
            <a:xfrm>
              <a:off x="1736" y="946"/>
              <a:ext cx="580" cy="248"/>
              <a:chOff x="1736" y="946"/>
              <a:chExt cx="580" cy="248"/>
            </a:xfrm>
          </p:grpSpPr>
          <p:sp>
            <p:nvSpPr>
              <p:cNvPr id="137"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8" name="Rectangle 11"/>
              <p:cNvSpPr>
                <a:spLocks noChangeArrowheads="1"/>
              </p:cNvSpPr>
              <p:nvPr/>
            </p:nvSpPr>
            <p:spPr bwMode="auto">
              <a:xfrm>
                <a:off x="1901" y="94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23" name="Group 12"/>
            <p:cNvGrpSpPr>
              <a:grpSpLocks/>
            </p:cNvGrpSpPr>
            <p:nvPr/>
          </p:nvGrpSpPr>
          <p:grpSpPr bwMode="auto">
            <a:xfrm>
              <a:off x="2324" y="946"/>
              <a:ext cx="579" cy="248"/>
              <a:chOff x="2324" y="946"/>
              <a:chExt cx="579" cy="248"/>
            </a:xfrm>
          </p:grpSpPr>
          <p:sp>
            <p:nvSpPr>
              <p:cNvPr id="135"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6" name="Rectangle 14"/>
              <p:cNvSpPr>
                <a:spLocks noChangeArrowheads="1"/>
              </p:cNvSpPr>
              <p:nvPr/>
            </p:nvSpPr>
            <p:spPr bwMode="auto">
              <a:xfrm>
                <a:off x="2488" y="94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err="1">
                    <a:solidFill>
                      <a:schemeClr val="tx1"/>
                    </a:solidFill>
                    <a:latin typeface="Times" charset="0"/>
                  </a:rPr>
                  <a:t>rt</a:t>
                </a:r>
                <a:endParaRPr lang="en-US" sz="2000" b="1" dirty="0">
                  <a:solidFill>
                    <a:schemeClr val="tx1"/>
                  </a:solidFill>
                  <a:latin typeface="Times" charset="0"/>
                </a:endParaRPr>
              </a:p>
            </p:txBody>
          </p:sp>
        </p:grpSp>
        <p:sp>
          <p:nvSpPr>
            <p:cNvPr id="124"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5" name="Rectangle 16"/>
            <p:cNvSpPr>
              <a:spLocks noChangeArrowheads="1"/>
            </p:cNvSpPr>
            <p:nvPr/>
          </p:nvSpPr>
          <p:spPr bwMode="auto">
            <a:xfrm>
              <a:off x="3222" y="94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126"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0</a:t>
              </a:r>
            </a:p>
          </p:txBody>
        </p:sp>
        <p:sp>
          <p:nvSpPr>
            <p:cNvPr id="127"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28"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29"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30"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31"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6 bits</a:t>
              </a:r>
            </a:p>
          </p:txBody>
        </p:sp>
        <p:sp>
          <p:nvSpPr>
            <p:cNvPr id="132"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33"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34"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00100" y="228600"/>
            <a:ext cx="3457477" cy="490391"/>
          </a:xfrm>
          <a:noFill/>
        </p:spPr>
        <p:txBody>
          <a:bodyPr/>
          <a:lstStyle/>
          <a:p>
            <a:r>
              <a:rPr lang="en-US" dirty="0" smtClean="0"/>
              <a:t>Store </a:t>
            </a:r>
            <a:r>
              <a:rPr lang="en-US" dirty="0"/>
              <a:t>Operations</a:t>
            </a:r>
          </a:p>
        </p:txBody>
      </p:sp>
      <p:sp>
        <p:nvSpPr>
          <p:cNvPr id="11267" name="Rectangle 3"/>
          <p:cNvSpPr>
            <a:spLocks noGrp="1" noChangeArrowheads="1"/>
          </p:cNvSpPr>
          <p:nvPr>
            <p:ph type="body" idx="1"/>
          </p:nvPr>
        </p:nvSpPr>
        <p:spPr>
          <a:xfrm>
            <a:off x="533400" y="762000"/>
            <a:ext cx="8610600" cy="692150"/>
          </a:xfrm>
          <a:noFill/>
        </p:spPr>
        <p:txBody>
          <a:bodyPr/>
          <a:lstStyle/>
          <a:p>
            <a:r>
              <a:rPr lang="en-US" sz="2800" dirty="0" err="1"/>
              <a:t>Mem</a:t>
            </a:r>
            <a:r>
              <a:rPr lang="en-US" sz="2800" dirty="0"/>
              <a:t>[ </a:t>
            </a:r>
            <a:r>
              <a:rPr lang="en-US" sz="2800" dirty="0" err="1"/>
              <a:t>R[rs</a:t>
            </a:r>
            <a:r>
              <a:rPr lang="en-US" sz="2800" dirty="0"/>
              <a:t>] + SignExt[imm16] ] = </a:t>
            </a:r>
            <a:r>
              <a:rPr lang="en-US" sz="2800" dirty="0" err="1"/>
              <a:t>R[rt</a:t>
            </a:r>
            <a:r>
              <a:rPr lang="en-US" sz="2800" dirty="0"/>
              <a:t>]	</a:t>
            </a:r>
            <a:br>
              <a:rPr lang="en-US" sz="2800" dirty="0"/>
            </a:br>
            <a:r>
              <a:rPr lang="en-US" sz="2800" dirty="0"/>
              <a:t>Ex.: </a:t>
            </a:r>
            <a:r>
              <a:rPr lang="en-US" sz="2800" dirty="0" err="1">
                <a:latin typeface="Courier New" charset="0"/>
              </a:rPr>
              <a:t>sw</a:t>
            </a:r>
            <a:r>
              <a:rPr lang="en-US" sz="2800" dirty="0">
                <a:latin typeface="Courier New" charset="0"/>
              </a:rPr>
              <a:t> </a:t>
            </a:r>
            <a:r>
              <a:rPr lang="en-US" sz="2800" dirty="0" err="1">
                <a:latin typeface="Courier New" charset="0"/>
              </a:rPr>
              <a:t>rt</a:t>
            </a:r>
            <a:r>
              <a:rPr lang="en-US" sz="2800" dirty="0">
                <a:latin typeface="Courier New" charset="0"/>
              </a:rPr>
              <a:t>, </a:t>
            </a:r>
            <a:r>
              <a:rPr lang="en-US" sz="2800" dirty="0" err="1">
                <a:latin typeface="Courier New" charset="0"/>
              </a:rPr>
              <a:t>rs</a:t>
            </a:r>
            <a:r>
              <a:rPr lang="en-US" sz="2800" dirty="0">
                <a:latin typeface="Courier New" charset="0"/>
              </a:rPr>
              <a:t>, imm16</a:t>
            </a:r>
            <a:endParaRPr lang="en-US" dirty="0"/>
          </a:p>
        </p:txBody>
      </p:sp>
      <p:grpSp>
        <p:nvGrpSpPr>
          <p:cNvPr id="2" name="Group 4"/>
          <p:cNvGrpSpPr>
            <a:grpSpLocks/>
          </p:cNvGrpSpPr>
          <p:nvPr/>
        </p:nvGrpSpPr>
        <p:grpSpPr bwMode="auto">
          <a:xfrm>
            <a:off x="1644650" y="1511300"/>
            <a:ext cx="5975350" cy="1003300"/>
            <a:chOff x="1043" y="794"/>
            <a:chExt cx="3764" cy="632"/>
          </a:xfrm>
        </p:grpSpPr>
        <p:sp>
          <p:nvSpPr>
            <p:cNvPr id="11363"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04" y="946"/>
              <a:ext cx="624" cy="248"/>
              <a:chOff x="1104" y="946"/>
              <a:chExt cx="624" cy="248"/>
            </a:xfrm>
          </p:grpSpPr>
          <p:sp>
            <p:nvSpPr>
              <p:cNvPr id="11382"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83" name="Rectangle 8"/>
              <p:cNvSpPr>
                <a:spLocks noChangeArrowheads="1"/>
              </p:cNvSpPr>
              <p:nvPr/>
            </p:nvSpPr>
            <p:spPr bwMode="auto">
              <a:xfrm>
                <a:off x="1286" y="94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op</a:t>
                </a:r>
              </a:p>
            </p:txBody>
          </p:sp>
        </p:grpSp>
        <p:grpSp>
          <p:nvGrpSpPr>
            <p:cNvPr id="4" name="Group 9"/>
            <p:cNvGrpSpPr>
              <a:grpSpLocks/>
            </p:cNvGrpSpPr>
            <p:nvPr/>
          </p:nvGrpSpPr>
          <p:grpSpPr bwMode="auto">
            <a:xfrm>
              <a:off x="1736" y="946"/>
              <a:ext cx="580" cy="248"/>
              <a:chOff x="1736" y="946"/>
              <a:chExt cx="580" cy="248"/>
            </a:xfrm>
          </p:grpSpPr>
          <p:sp>
            <p:nvSpPr>
              <p:cNvPr id="11380"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81" name="Rectangle 11"/>
              <p:cNvSpPr>
                <a:spLocks noChangeArrowheads="1"/>
              </p:cNvSpPr>
              <p:nvPr/>
            </p:nvSpPr>
            <p:spPr bwMode="auto">
              <a:xfrm>
                <a:off x="1901" y="94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5" name="Group 12"/>
            <p:cNvGrpSpPr>
              <a:grpSpLocks/>
            </p:cNvGrpSpPr>
            <p:nvPr/>
          </p:nvGrpSpPr>
          <p:grpSpPr bwMode="auto">
            <a:xfrm>
              <a:off x="2324" y="946"/>
              <a:ext cx="579" cy="248"/>
              <a:chOff x="2324" y="946"/>
              <a:chExt cx="579" cy="248"/>
            </a:xfrm>
          </p:grpSpPr>
          <p:sp>
            <p:nvSpPr>
              <p:cNvPr id="11378"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79" name="Rectangle 14"/>
              <p:cNvSpPr>
                <a:spLocks noChangeArrowheads="1"/>
              </p:cNvSpPr>
              <p:nvPr/>
            </p:nvSpPr>
            <p:spPr bwMode="auto">
              <a:xfrm>
                <a:off x="2488" y="94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err="1">
                    <a:solidFill>
                      <a:schemeClr val="tx1"/>
                    </a:solidFill>
                    <a:latin typeface="Times" charset="0"/>
                  </a:rPr>
                  <a:t>rt</a:t>
                </a:r>
                <a:endParaRPr lang="en-US" sz="2000" b="1" dirty="0">
                  <a:solidFill>
                    <a:schemeClr val="tx1"/>
                  </a:solidFill>
                  <a:latin typeface="Times" charset="0"/>
                </a:endParaRPr>
              </a:p>
            </p:txBody>
          </p:sp>
        </p:grpSp>
        <p:sp>
          <p:nvSpPr>
            <p:cNvPr id="11367"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68" name="Rectangle 16"/>
            <p:cNvSpPr>
              <a:spLocks noChangeArrowheads="1"/>
            </p:cNvSpPr>
            <p:nvPr/>
          </p:nvSpPr>
          <p:spPr bwMode="auto">
            <a:xfrm>
              <a:off x="3222" y="94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11369"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1370"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1371"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1372"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1373"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1374"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6 bits</a:t>
              </a:r>
            </a:p>
          </p:txBody>
        </p:sp>
        <p:sp>
          <p:nvSpPr>
            <p:cNvPr id="11375"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1376"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1377"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11269" name="Rectangle 26"/>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0" name="Rectangle 27"/>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solidFill>
                  <a:schemeClr val="tx1"/>
                </a:solidFill>
                <a:latin typeface="Times" charset="0"/>
              </a:rPr>
              <a:t>ALUctr</a:t>
            </a:r>
            <a:endParaRPr lang="en-US" sz="2000" u="sng">
              <a:latin typeface="Times" charset="0"/>
            </a:endParaRPr>
          </a:p>
        </p:txBody>
      </p:sp>
      <p:sp>
        <p:nvSpPr>
          <p:cNvPr id="11271" name="Rectangle 28"/>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1272" name="Rectangle 29"/>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1273" name="Rectangle 30"/>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RegWr</a:t>
            </a:r>
          </a:p>
        </p:txBody>
      </p:sp>
      <p:sp>
        <p:nvSpPr>
          <p:cNvPr id="11274" name="Line 31"/>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75" name="Rectangle 32"/>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6" name="Line 33"/>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77" name="Rectangle 34"/>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8" name="Rectangle 35"/>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1279" name="Line 36"/>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0" name="Rectangle 37"/>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81" name="Rectangle 38"/>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1282" name="Line 39"/>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3" name="Line 40"/>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4" name="Rectangle 41"/>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285" name="Line 42"/>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6" name="Rectangle 43"/>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287" name="Rectangle 44"/>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1288" name="Rectangle 45"/>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1289" name="Rectangle 46"/>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1290" name="Rectangle 47"/>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1291" name="Rectangle 48"/>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1292" name="Rectangle 49"/>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1293" name="Rectangle 50"/>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1294" name="Rectangle 51"/>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1295" name="Rectangle 52"/>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RegDst</a:t>
            </a:r>
          </a:p>
        </p:txBody>
      </p:sp>
      <p:sp>
        <p:nvSpPr>
          <p:cNvPr id="11296" name="Rectangle 53"/>
          <p:cNvSpPr>
            <a:spLocks noChangeArrowheads="1"/>
          </p:cNvSpPr>
          <p:nvPr/>
        </p:nvSpPr>
        <p:spPr bwMode="auto">
          <a:xfrm>
            <a:off x="3911600" y="5054600"/>
            <a:ext cx="355600" cy="1041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1297" name="Rectangle 54"/>
          <p:cNvSpPr>
            <a:spLocks noChangeArrowheads="1"/>
          </p:cNvSpPr>
          <p:nvPr/>
        </p:nvSpPr>
        <p:spPr bwMode="auto">
          <a:xfrm rot="5400000">
            <a:off x="3564731" y="5388769"/>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sp>
        <p:nvSpPr>
          <p:cNvPr id="11298" name="Rectangle 55"/>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99" name="Line 56"/>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00" name="Line 57"/>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01" name="Rectangle 58"/>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1302" name="Rectangle 59"/>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1303" name="Rectangle 60"/>
          <p:cNvSpPr>
            <a:spLocks noChangeArrowheads="1"/>
          </p:cNvSpPr>
          <p:nvPr/>
        </p:nvSpPr>
        <p:spPr bwMode="auto">
          <a:xfrm>
            <a:off x="4648200" y="59436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ALUSrc</a:t>
            </a:r>
          </a:p>
        </p:txBody>
      </p:sp>
      <p:sp>
        <p:nvSpPr>
          <p:cNvPr id="11304" name="Rectangle 61"/>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ExtOp</a:t>
            </a:r>
          </a:p>
        </p:txBody>
      </p:sp>
      <p:sp>
        <p:nvSpPr>
          <p:cNvPr id="11305" name="Line 62"/>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1306" name="Rectangle 63"/>
          <p:cNvSpPr>
            <a:spLocks noChangeArrowheads="1"/>
          </p:cNvSpPr>
          <p:nvPr/>
        </p:nvSpPr>
        <p:spPr bwMode="auto">
          <a:xfrm>
            <a:off x="7086600" y="2438400"/>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MemtoReg</a:t>
            </a:r>
          </a:p>
        </p:txBody>
      </p:sp>
      <p:sp>
        <p:nvSpPr>
          <p:cNvPr id="11307" name="Rectangle 64"/>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1308" name="Rectangle 65"/>
          <p:cNvSpPr>
            <a:spLocks noChangeArrowheads="1"/>
          </p:cNvSpPr>
          <p:nvPr/>
        </p:nvSpPr>
        <p:spPr bwMode="auto">
          <a:xfrm>
            <a:off x="5410200" y="53340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1309" name="Line 66"/>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10" name="Rectangle 67"/>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311" name="Line 68"/>
          <p:cNvSpPr>
            <a:spLocks noChangeShapeType="1"/>
          </p:cNvSpPr>
          <p:nvPr/>
        </p:nvSpPr>
        <p:spPr bwMode="auto">
          <a:xfrm flipV="1">
            <a:off x="6692900" y="3276600"/>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1312" name="Rectangle 69"/>
          <p:cNvSpPr>
            <a:spLocks noChangeArrowheads="1"/>
          </p:cNvSpPr>
          <p:nvPr/>
        </p:nvSpPr>
        <p:spPr bwMode="auto">
          <a:xfrm>
            <a:off x="6248400" y="28194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dirty="0" err="1">
                <a:latin typeface="Times" charset="0"/>
              </a:rPr>
              <a:t>MemWr</a:t>
            </a:r>
            <a:endParaRPr lang="en-US" sz="2000" u="sng" dirty="0">
              <a:latin typeface="Times" charset="0"/>
            </a:endParaRPr>
          </a:p>
        </p:txBody>
      </p:sp>
      <p:grpSp>
        <p:nvGrpSpPr>
          <p:cNvPr id="6" name="Group 70"/>
          <p:cNvGrpSpPr>
            <a:grpSpLocks/>
          </p:cNvGrpSpPr>
          <p:nvPr/>
        </p:nvGrpSpPr>
        <p:grpSpPr bwMode="auto">
          <a:xfrm>
            <a:off x="2590800" y="2943225"/>
            <a:ext cx="838200" cy="333375"/>
            <a:chOff x="2640" y="1422"/>
            <a:chExt cx="528" cy="210"/>
          </a:xfrm>
        </p:grpSpPr>
        <p:sp>
          <p:nvSpPr>
            <p:cNvPr id="11360" name="Rectangle 7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61" name="Rectangle 7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62"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1314" name="Rectangle 74"/>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7" name="Group 75"/>
          <p:cNvGrpSpPr>
            <a:grpSpLocks/>
          </p:cNvGrpSpPr>
          <p:nvPr/>
        </p:nvGrpSpPr>
        <p:grpSpPr bwMode="auto">
          <a:xfrm>
            <a:off x="4899025" y="4495800"/>
            <a:ext cx="358775" cy="1219200"/>
            <a:chOff x="3518" y="2640"/>
            <a:chExt cx="226" cy="768"/>
          </a:xfrm>
        </p:grpSpPr>
        <p:sp>
          <p:nvSpPr>
            <p:cNvPr id="11357" name="Rectangle 7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58" name="Rectangle 7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59"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8" name="Group 79"/>
          <p:cNvGrpSpPr>
            <a:grpSpLocks/>
          </p:cNvGrpSpPr>
          <p:nvPr/>
        </p:nvGrpSpPr>
        <p:grpSpPr bwMode="auto">
          <a:xfrm>
            <a:off x="5762625" y="3886200"/>
            <a:ext cx="485775" cy="1143000"/>
            <a:chOff x="4009" y="2304"/>
            <a:chExt cx="306" cy="720"/>
          </a:xfrm>
        </p:grpSpPr>
        <p:sp>
          <p:nvSpPr>
            <p:cNvPr id="11354" name="Rectangle 8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1355" name="Rectangle 8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1356" name="Freeform 8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1317" name="Rectangle 83"/>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18" name="Rectangle 84"/>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19" name="Freeform 85"/>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1320" name="Rectangle 86"/>
          <p:cNvSpPr>
            <a:spLocks noChangeArrowheads="1"/>
          </p:cNvSpPr>
          <p:nvPr/>
        </p:nvSpPr>
        <p:spPr bwMode="auto">
          <a:xfrm>
            <a:off x="6391275" y="5129213"/>
            <a:ext cx="1127125" cy="1128712"/>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1321" name="Rectangle 87"/>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1322" name="Rectangle 88"/>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1323" name="Rectangle 89"/>
          <p:cNvSpPr>
            <a:spLocks noChangeArrowheads="1"/>
          </p:cNvSpPr>
          <p:nvPr/>
        </p:nvSpPr>
        <p:spPr bwMode="auto">
          <a:xfrm>
            <a:off x="6400800" y="5484813"/>
            <a:ext cx="1111250"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1324" name="Line 90"/>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5" name="Line 91"/>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6" name="Line 92"/>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7" name="Line 93"/>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8" name="Freeform 94"/>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29" name="Line 95"/>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0" name="Line 96"/>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1" name="Line 97"/>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2" name="Line 98"/>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3" name="Rectangle 99"/>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334" name="Line 100"/>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5" name="Line 101"/>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6" name="Line 102"/>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7" name="Line 103"/>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8" name="Line 104"/>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9" name="Line 105"/>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0" name="Line 106"/>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1" name="Line 107"/>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2" name="Line 108"/>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3" name="Line 109"/>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4" name="Line 110"/>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5" name="Line 111"/>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6" name="Line 112"/>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7" name="Line 113"/>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8" name="Line 114"/>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49" name="Freeform 115"/>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0" name="Line 116"/>
          <p:cNvSpPr>
            <a:spLocks noChangeShapeType="1"/>
          </p:cNvSpPr>
          <p:nvPr/>
        </p:nvSpPr>
        <p:spPr bwMode="auto">
          <a:xfrm>
            <a:off x="5867400" y="5334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1" name="Line 117"/>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2" name="Line 118"/>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53" name="Freeform 119"/>
          <p:cNvSpPr>
            <a:spLocks/>
          </p:cNvSpPr>
          <p:nvPr/>
        </p:nvSpPr>
        <p:spPr bwMode="auto">
          <a:xfrm>
            <a:off x="4648200" y="4721225"/>
            <a:ext cx="1219200" cy="609600"/>
          </a:xfrm>
          <a:custGeom>
            <a:avLst/>
            <a:gdLst>
              <a:gd name="T0" fmla="*/ 1219200 w 768"/>
              <a:gd name="T1" fmla="*/ 609600 h 384"/>
              <a:gd name="T2" fmla="*/ 0 w 768"/>
              <a:gd name="T3" fmla="*/ 609600 h 384"/>
              <a:gd name="T4" fmla="*/ 0 w 768"/>
              <a:gd name="T5" fmla="*/ 0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384"/>
                </a:moveTo>
                <a:lnTo>
                  <a:pt x="0" y="384"/>
                </a:lnTo>
                <a:lnTo>
                  <a:pt x="0" y="0"/>
                </a:lnTo>
              </a:path>
            </a:pathLst>
          </a:custGeom>
          <a:noFill/>
          <a:ln w="28575">
            <a:solidFill>
              <a:schemeClr val="accent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00100" y="228600"/>
            <a:ext cx="4619854" cy="490391"/>
          </a:xfrm>
          <a:noFill/>
        </p:spPr>
        <p:txBody>
          <a:bodyPr/>
          <a:lstStyle/>
          <a:p>
            <a:r>
              <a:rPr lang="en-US" dirty="0" smtClean="0"/>
              <a:t>The </a:t>
            </a:r>
            <a:r>
              <a:rPr lang="en-US" dirty="0"/>
              <a:t>Branch Instruction</a:t>
            </a:r>
          </a:p>
        </p:txBody>
      </p:sp>
      <p:sp>
        <p:nvSpPr>
          <p:cNvPr id="12291" name="Rectangle 3"/>
          <p:cNvSpPr>
            <a:spLocks noGrp="1" noChangeArrowheads="1"/>
          </p:cNvSpPr>
          <p:nvPr>
            <p:ph type="body" idx="1"/>
          </p:nvPr>
        </p:nvSpPr>
        <p:spPr>
          <a:xfrm>
            <a:off x="76200" y="1981200"/>
            <a:ext cx="8991600" cy="3833813"/>
          </a:xfrm>
          <a:noFill/>
        </p:spPr>
        <p:txBody>
          <a:bodyPr/>
          <a:lstStyle/>
          <a:p>
            <a:pPr>
              <a:buFont typeface="Times" charset="0"/>
              <a:buNone/>
            </a:pPr>
            <a:r>
              <a:rPr lang="en-US" dirty="0">
                <a:latin typeface="Courier New" charset="0"/>
              </a:rPr>
              <a:t> </a:t>
            </a:r>
            <a:r>
              <a:rPr lang="en-US" dirty="0" err="1">
                <a:latin typeface="Courier New" charset="0"/>
              </a:rPr>
              <a:t>beq</a:t>
            </a:r>
            <a:r>
              <a:rPr lang="en-US" dirty="0">
                <a:latin typeface="Courier New" charset="0"/>
              </a:rPr>
              <a:t> </a:t>
            </a:r>
            <a:r>
              <a:rPr lang="en-US" dirty="0" err="1">
                <a:latin typeface="Courier New" charset="0"/>
              </a:rPr>
              <a:t>rs</a:t>
            </a:r>
            <a:r>
              <a:rPr lang="en-US" dirty="0">
                <a:latin typeface="Courier New" charset="0"/>
              </a:rPr>
              <a:t>, </a:t>
            </a:r>
            <a:r>
              <a:rPr lang="en-US" dirty="0" err="1">
                <a:latin typeface="Courier New" charset="0"/>
              </a:rPr>
              <a:t>rt</a:t>
            </a:r>
            <a:r>
              <a:rPr lang="en-US" dirty="0">
                <a:latin typeface="Courier New" charset="0"/>
              </a:rPr>
              <a:t>, imm16</a:t>
            </a:r>
          </a:p>
          <a:p>
            <a:pPr marL="508000" lvl="1"/>
            <a:r>
              <a:rPr lang="en-US" dirty="0" err="1"/>
              <a:t>mem[PC</a:t>
            </a:r>
            <a:r>
              <a:rPr lang="en-US" dirty="0"/>
              <a:t>] Fetch the instruction from memory</a:t>
            </a:r>
          </a:p>
          <a:p>
            <a:pPr marL="508000" lvl="1"/>
            <a:r>
              <a:rPr lang="en-US" dirty="0"/>
              <a:t>Equal = </a:t>
            </a:r>
            <a:r>
              <a:rPr lang="en-US" dirty="0" err="1"/>
              <a:t>R[rs</a:t>
            </a:r>
            <a:r>
              <a:rPr lang="en-US" dirty="0"/>
              <a:t>] == </a:t>
            </a:r>
            <a:r>
              <a:rPr lang="en-US" dirty="0" err="1"/>
              <a:t>R[rt</a:t>
            </a:r>
            <a:r>
              <a:rPr lang="en-US" dirty="0"/>
              <a:t>]  Calculate branch condition</a:t>
            </a:r>
          </a:p>
          <a:p>
            <a:pPr marL="508000" lvl="1"/>
            <a:r>
              <a:rPr lang="en-US" dirty="0"/>
              <a:t>if (Equal) Calculate the next instruction’s address</a:t>
            </a:r>
          </a:p>
          <a:p>
            <a:pPr marL="965200" lvl="2"/>
            <a:r>
              <a:rPr lang="en-US" dirty="0"/>
              <a:t>PC  =  PC + 4 + ( SignExt(imm16) </a:t>
            </a:r>
            <a:r>
              <a:rPr lang="en-US" dirty="0" err="1"/>
              <a:t>x</a:t>
            </a:r>
            <a:r>
              <a:rPr lang="en-US" dirty="0"/>
              <a:t> 4 )</a:t>
            </a:r>
          </a:p>
          <a:p>
            <a:pPr marL="508000" lvl="1">
              <a:buFontTx/>
              <a:buNone/>
            </a:pPr>
            <a:r>
              <a:rPr lang="en-US" dirty="0"/>
              <a:t>	else</a:t>
            </a:r>
          </a:p>
          <a:p>
            <a:pPr marL="965200" lvl="2"/>
            <a:r>
              <a:rPr lang="en-US" dirty="0"/>
              <a:t>PC  =  PC + 4</a:t>
            </a:r>
          </a:p>
        </p:txBody>
      </p:sp>
      <p:grpSp>
        <p:nvGrpSpPr>
          <p:cNvPr id="26" name="Group 4"/>
          <p:cNvGrpSpPr>
            <a:grpSpLocks/>
          </p:cNvGrpSpPr>
          <p:nvPr/>
        </p:nvGrpSpPr>
        <p:grpSpPr bwMode="auto">
          <a:xfrm>
            <a:off x="1644650" y="914400"/>
            <a:ext cx="5975350" cy="1003300"/>
            <a:chOff x="1043" y="794"/>
            <a:chExt cx="3764" cy="632"/>
          </a:xfrm>
        </p:grpSpPr>
        <p:sp>
          <p:nvSpPr>
            <p:cNvPr id="27"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8" name="Group 6"/>
            <p:cNvGrpSpPr>
              <a:grpSpLocks/>
            </p:cNvGrpSpPr>
            <p:nvPr/>
          </p:nvGrpSpPr>
          <p:grpSpPr bwMode="auto">
            <a:xfrm>
              <a:off x="1104" y="946"/>
              <a:ext cx="624" cy="248"/>
              <a:chOff x="1104" y="946"/>
              <a:chExt cx="624" cy="248"/>
            </a:xfrm>
          </p:grpSpPr>
          <p:sp>
            <p:nvSpPr>
              <p:cNvPr id="46"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7" name="Rectangle 8"/>
              <p:cNvSpPr>
                <a:spLocks noChangeArrowheads="1"/>
              </p:cNvSpPr>
              <p:nvPr/>
            </p:nvSpPr>
            <p:spPr bwMode="auto">
              <a:xfrm>
                <a:off x="1286" y="94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op</a:t>
                </a:r>
              </a:p>
            </p:txBody>
          </p:sp>
        </p:grpSp>
        <p:grpSp>
          <p:nvGrpSpPr>
            <p:cNvPr id="29" name="Group 9"/>
            <p:cNvGrpSpPr>
              <a:grpSpLocks/>
            </p:cNvGrpSpPr>
            <p:nvPr/>
          </p:nvGrpSpPr>
          <p:grpSpPr bwMode="auto">
            <a:xfrm>
              <a:off x="1736" y="946"/>
              <a:ext cx="580" cy="248"/>
              <a:chOff x="1736" y="946"/>
              <a:chExt cx="580" cy="248"/>
            </a:xfrm>
          </p:grpSpPr>
          <p:sp>
            <p:nvSpPr>
              <p:cNvPr id="44"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5" name="Rectangle 11"/>
              <p:cNvSpPr>
                <a:spLocks noChangeArrowheads="1"/>
              </p:cNvSpPr>
              <p:nvPr/>
            </p:nvSpPr>
            <p:spPr bwMode="auto">
              <a:xfrm>
                <a:off x="1901" y="94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30" name="Group 12"/>
            <p:cNvGrpSpPr>
              <a:grpSpLocks/>
            </p:cNvGrpSpPr>
            <p:nvPr/>
          </p:nvGrpSpPr>
          <p:grpSpPr bwMode="auto">
            <a:xfrm>
              <a:off x="2324" y="946"/>
              <a:ext cx="579" cy="248"/>
              <a:chOff x="2324" y="946"/>
              <a:chExt cx="579" cy="248"/>
            </a:xfrm>
          </p:grpSpPr>
          <p:sp>
            <p:nvSpPr>
              <p:cNvPr id="42"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3" name="Rectangle 14"/>
              <p:cNvSpPr>
                <a:spLocks noChangeArrowheads="1"/>
              </p:cNvSpPr>
              <p:nvPr/>
            </p:nvSpPr>
            <p:spPr bwMode="auto">
              <a:xfrm>
                <a:off x="2488" y="94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err="1">
                    <a:solidFill>
                      <a:schemeClr val="tx1"/>
                    </a:solidFill>
                    <a:latin typeface="Times" charset="0"/>
                  </a:rPr>
                  <a:t>rt</a:t>
                </a:r>
                <a:endParaRPr lang="en-US" sz="2000" b="1" dirty="0">
                  <a:solidFill>
                    <a:schemeClr val="tx1"/>
                  </a:solidFill>
                  <a:latin typeface="Times" charset="0"/>
                </a:endParaRPr>
              </a:p>
            </p:txBody>
          </p:sp>
        </p:grpSp>
        <p:sp>
          <p:nvSpPr>
            <p:cNvPr id="31"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2" name="Rectangle 16"/>
            <p:cNvSpPr>
              <a:spLocks noChangeArrowheads="1"/>
            </p:cNvSpPr>
            <p:nvPr/>
          </p:nvSpPr>
          <p:spPr bwMode="auto">
            <a:xfrm>
              <a:off x="3222" y="94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33"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34"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35"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21</a:t>
              </a:r>
            </a:p>
          </p:txBody>
        </p:sp>
        <p:sp>
          <p:nvSpPr>
            <p:cNvPr id="36"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37"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38"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6 bits</a:t>
              </a:r>
            </a:p>
          </p:txBody>
        </p:sp>
        <p:sp>
          <p:nvSpPr>
            <p:cNvPr id="39"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40"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41"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152400"/>
            <a:ext cx="7872413" cy="474663"/>
          </a:xfrm>
        </p:spPr>
        <p:txBody>
          <a:bodyPr/>
          <a:lstStyle/>
          <a:p>
            <a:r>
              <a:rPr lang="en-US">
                <a:ea typeface="ＭＳ Ｐゴシック" charset="-128"/>
                <a:cs typeface="ＭＳ Ｐゴシック" charset="-128"/>
              </a:rPr>
              <a:t>Adder/Subtracter – One-bit adder LSB…</a:t>
            </a:r>
          </a:p>
        </p:txBody>
      </p:sp>
      <p:pic>
        <p:nvPicPr>
          <p:cNvPr id="39939" name="Picture 3"/>
          <p:cNvPicPr>
            <a:picLocks noGrp="1" noChangeAspect="1" noChangeArrowheads="1"/>
          </p:cNvPicPr>
          <p:nvPr>
            <p:ph idx="1"/>
          </p:nvPr>
        </p:nvPicPr>
        <p:blipFill>
          <a:blip r:embed="rId3"/>
          <a:srcRect/>
          <a:stretch>
            <a:fillRect/>
          </a:stretch>
        </p:blipFill>
        <p:spPr>
          <a:xfrm>
            <a:off x="381000" y="1447800"/>
            <a:ext cx="8305800" cy="3906838"/>
          </a:xfrm>
        </p:spPr>
      </p:pic>
      <p:sp>
        <p:nvSpPr>
          <p:cNvPr id="2452484" name="Rectangle 4"/>
          <p:cNvSpPr>
            <a:spLocks noChangeArrowheads="1"/>
          </p:cNvSpPr>
          <p:nvPr/>
        </p:nvSpPr>
        <p:spPr bwMode="auto">
          <a:xfrm>
            <a:off x="4038600" y="4419600"/>
            <a:ext cx="1828800" cy="1066800"/>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2452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2484"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00100" y="228600"/>
            <a:ext cx="6281738" cy="474663"/>
          </a:xfrm>
          <a:noFill/>
        </p:spPr>
        <p:txBody>
          <a:bodyPr/>
          <a:lstStyle/>
          <a:p>
            <a:r>
              <a:rPr lang="en-US"/>
              <a:t>Datapath for Branch Operations</a:t>
            </a:r>
          </a:p>
        </p:txBody>
      </p:sp>
      <p:sp>
        <p:nvSpPr>
          <p:cNvPr id="13315" name="Rectangle 3"/>
          <p:cNvSpPr>
            <a:spLocks noGrp="1" noChangeArrowheads="1"/>
          </p:cNvSpPr>
          <p:nvPr>
            <p:ph type="body" idx="1"/>
          </p:nvPr>
        </p:nvSpPr>
        <p:spPr>
          <a:xfrm>
            <a:off x="381000" y="685800"/>
            <a:ext cx="8191500" cy="781050"/>
          </a:xfrm>
          <a:noFill/>
        </p:spPr>
        <p:txBody>
          <a:bodyPr/>
          <a:lstStyle/>
          <a:p>
            <a:r>
              <a:rPr lang="en-US"/>
              <a:t>beq    rs, rt, imm16		</a:t>
            </a:r>
            <a:br>
              <a:rPr lang="en-US"/>
            </a:br>
            <a:r>
              <a:rPr lang="en-US">
                <a:solidFill>
                  <a:schemeClr val="accent1"/>
                </a:solidFill>
              </a:rPr>
              <a:t>Datapath generates condition (equal)</a:t>
            </a:r>
          </a:p>
        </p:txBody>
      </p:sp>
      <p:sp>
        <p:nvSpPr>
          <p:cNvPr id="13317" name="Rectangle 26"/>
          <p:cNvSpPr>
            <a:spLocks noChangeArrowheads="1"/>
          </p:cNvSpPr>
          <p:nvPr/>
        </p:nvSpPr>
        <p:spPr bwMode="auto">
          <a:xfrm>
            <a:off x="1600200" y="5943600"/>
            <a:ext cx="7543800" cy="600075"/>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None/>
            </a:pPr>
            <a:r>
              <a:rPr lang="en-US" sz="2400" b="1">
                <a:solidFill>
                  <a:schemeClr val="tx1"/>
                </a:solidFill>
              </a:rPr>
              <a:t>Already have mux, adder, need special sign extender for PC, need equal compare (sub?)</a:t>
            </a:r>
            <a:endParaRPr lang="en-US" sz="2800" b="1">
              <a:solidFill>
                <a:schemeClr val="tx1"/>
              </a:solidFill>
            </a:endParaRPr>
          </a:p>
        </p:txBody>
      </p:sp>
      <p:sp>
        <p:nvSpPr>
          <p:cNvPr id="13318" name="Rectangle 27"/>
          <p:cNvSpPr>
            <a:spLocks noChangeArrowheads="1"/>
          </p:cNvSpPr>
          <p:nvPr/>
        </p:nvSpPr>
        <p:spPr bwMode="auto">
          <a:xfrm rot="10800000" flipV="1">
            <a:off x="228600" y="62357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3319" name="Rectangle 28"/>
          <p:cNvSpPr>
            <a:spLocks noChangeArrowheads="1"/>
          </p:cNvSpPr>
          <p:nvPr/>
        </p:nvSpPr>
        <p:spPr bwMode="auto">
          <a:xfrm>
            <a:off x="2133600" y="53213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6" name="Group 29"/>
          <p:cNvGrpSpPr>
            <a:grpSpLocks/>
          </p:cNvGrpSpPr>
          <p:nvPr/>
        </p:nvGrpSpPr>
        <p:grpSpPr bwMode="auto">
          <a:xfrm>
            <a:off x="2209800" y="3927475"/>
            <a:ext cx="349250" cy="1266825"/>
            <a:chOff x="1326" y="2338"/>
            <a:chExt cx="220" cy="798"/>
          </a:xfrm>
        </p:grpSpPr>
        <p:sp>
          <p:nvSpPr>
            <p:cNvPr id="13384" name="Rectangle 30"/>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3385" name="Rectangle 31"/>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3386" name="Rectangle 32"/>
            <p:cNvSpPr>
              <a:spLocks noChangeArrowheads="1"/>
            </p:cNvSpPr>
            <p:nvPr/>
          </p:nvSpPr>
          <p:spPr bwMode="auto">
            <a:xfrm rot="-5400000">
              <a:off x="1320"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3387" name="Rectangle 33"/>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3321" name="Rectangle 34"/>
          <p:cNvSpPr>
            <a:spLocks noChangeArrowheads="1"/>
          </p:cNvSpPr>
          <p:nvPr/>
        </p:nvSpPr>
        <p:spPr bwMode="auto">
          <a:xfrm>
            <a:off x="582613" y="3340100"/>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3322" name="Rectangle 35"/>
          <p:cNvSpPr>
            <a:spLocks noChangeArrowheads="1"/>
          </p:cNvSpPr>
          <p:nvPr/>
        </p:nvSpPr>
        <p:spPr bwMode="auto">
          <a:xfrm>
            <a:off x="1487488" y="3187700"/>
            <a:ext cx="1027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nPC_sel</a:t>
            </a:r>
          </a:p>
        </p:txBody>
      </p:sp>
      <p:sp>
        <p:nvSpPr>
          <p:cNvPr id="13323" name="Line 36"/>
          <p:cNvSpPr>
            <a:spLocks noChangeShapeType="1"/>
          </p:cNvSpPr>
          <p:nvPr/>
        </p:nvSpPr>
        <p:spPr bwMode="auto">
          <a:xfrm flipH="1">
            <a:off x="1965325" y="35972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324" name="Rectangle 37"/>
          <p:cNvSpPr>
            <a:spLocks noChangeArrowheads="1"/>
          </p:cNvSpPr>
          <p:nvPr/>
        </p:nvSpPr>
        <p:spPr bwMode="auto">
          <a:xfrm>
            <a:off x="630238" y="5016500"/>
            <a:ext cx="295275" cy="1066800"/>
          </a:xfrm>
          <a:prstGeom prst="rect">
            <a:avLst/>
          </a:prstGeom>
          <a:noFill/>
          <a:ln w="25400">
            <a:solidFill>
              <a:schemeClr val="accent2"/>
            </a:solidFill>
            <a:miter lim="800000"/>
            <a:headEnd/>
            <a:tailEnd/>
          </a:ln>
        </p:spPr>
        <p:txBody>
          <a:bodyPr wrap="none" anchor="ctr">
            <a:prstTxWarp prst="textNoShape">
              <a:avLst/>
            </a:prstTxWarp>
          </a:bodyPr>
          <a:lstStyle/>
          <a:p>
            <a:endParaRPr lang="en-US"/>
          </a:p>
        </p:txBody>
      </p:sp>
      <p:sp>
        <p:nvSpPr>
          <p:cNvPr id="13325" name="Rectangle 38"/>
          <p:cNvSpPr>
            <a:spLocks noChangeArrowheads="1"/>
          </p:cNvSpPr>
          <p:nvPr/>
        </p:nvSpPr>
        <p:spPr bwMode="auto">
          <a:xfrm rot="5400000">
            <a:off x="329406" y="5352257"/>
            <a:ext cx="8858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sp>
        <p:nvSpPr>
          <p:cNvPr id="13326" name="Rectangle 39"/>
          <p:cNvSpPr>
            <a:spLocks noChangeArrowheads="1"/>
          </p:cNvSpPr>
          <p:nvPr/>
        </p:nvSpPr>
        <p:spPr bwMode="auto">
          <a:xfrm rot="5400000">
            <a:off x="923131" y="37472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3327" name="Freeform 40"/>
          <p:cNvSpPr>
            <a:spLocks/>
          </p:cNvSpPr>
          <p:nvPr/>
        </p:nvSpPr>
        <p:spPr bwMode="auto">
          <a:xfrm>
            <a:off x="1143000" y="34163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28" name="Rectangle 41"/>
          <p:cNvSpPr>
            <a:spLocks noChangeArrowheads="1"/>
          </p:cNvSpPr>
          <p:nvPr/>
        </p:nvSpPr>
        <p:spPr bwMode="auto">
          <a:xfrm rot="5400000">
            <a:off x="923131" y="49664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3329" name="Freeform 42"/>
          <p:cNvSpPr>
            <a:spLocks/>
          </p:cNvSpPr>
          <p:nvPr/>
        </p:nvSpPr>
        <p:spPr bwMode="auto">
          <a:xfrm>
            <a:off x="1143000" y="46355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30" name="Rectangle 43"/>
          <p:cNvSpPr>
            <a:spLocks noChangeArrowheads="1"/>
          </p:cNvSpPr>
          <p:nvPr/>
        </p:nvSpPr>
        <p:spPr bwMode="auto">
          <a:xfrm rot="5400000">
            <a:off x="1615281" y="4439444"/>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3331" name="Freeform 44"/>
          <p:cNvSpPr>
            <a:spLocks/>
          </p:cNvSpPr>
          <p:nvPr/>
        </p:nvSpPr>
        <p:spPr bwMode="auto">
          <a:xfrm>
            <a:off x="1828800" y="3873500"/>
            <a:ext cx="228600" cy="1447800"/>
          </a:xfrm>
          <a:custGeom>
            <a:avLst/>
            <a:gdLst>
              <a:gd name="T0" fmla="*/ 0 w 144"/>
              <a:gd name="T1" fmla="*/ 0 h 912"/>
              <a:gd name="T2" fmla="*/ 0 w 144"/>
              <a:gd name="T3" fmla="*/ 1447800 h 912"/>
              <a:gd name="T4" fmla="*/ 228600 w 144"/>
              <a:gd name="T5" fmla="*/ 1219200 h 912"/>
              <a:gd name="T6" fmla="*/ 228600 w 144"/>
              <a:gd name="T7" fmla="*/ 228600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32" name="Freeform 45"/>
          <p:cNvSpPr>
            <a:spLocks/>
          </p:cNvSpPr>
          <p:nvPr/>
        </p:nvSpPr>
        <p:spPr bwMode="auto">
          <a:xfrm>
            <a:off x="2514600" y="2819400"/>
            <a:ext cx="152400" cy="1816100"/>
          </a:xfrm>
          <a:custGeom>
            <a:avLst/>
            <a:gdLst>
              <a:gd name="T0" fmla="*/ 0 w 144"/>
              <a:gd name="T1" fmla="*/ 1816100 h 1728"/>
              <a:gd name="T2" fmla="*/ 152400 w 144"/>
              <a:gd name="T3" fmla="*/ 18161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3" name="Freeform 46"/>
          <p:cNvSpPr>
            <a:spLocks/>
          </p:cNvSpPr>
          <p:nvPr/>
        </p:nvSpPr>
        <p:spPr bwMode="auto">
          <a:xfrm>
            <a:off x="457200" y="31115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4" name="Line 47"/>
          <p:cNvSpPr>
            <a:spLocks noChangeShapeType="1"/>
          </p:cNvSpPr>
          <p:nvPr/>
        </p:nvSpPr>
        <p:spPr bwMode="auto">
          <a:xfrm>
            <a:off x="838200" y="35687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5" name="Line 48"/>
          <p:cNvSpPr>
            <a:spLocks noChangeShapeType="1"/>
          </p:cNvSpPr>
          <p:nvPr/>
        </p:nvSpPr>
        <p:spPr bwMode="auto">
          <a:xfrm>
            <a:off x="1524000" y="40259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6" name="Freeform 49"/>
          <p:cNvSpPr>
            <a:spLocks/>
          </p:cNvSpPr>
          <p:nvPr/>
        </p:nvSpPr>
        <p:spPr bwMode="auto">
          <a:xfrm>
            <a:off x="762000" y="40259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7" name="Line 50"/>
          <p:cNvSpPr>
            <a:spLocks noChangeShapeType="1"/>
          </p:cNvSpPr>
          <p:nvPr/>
        </p:nvSpPr>
        <p:spPr bwMode="auto">
          <a:xfrm>
            <a:off x="914400" y="55499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8" name="Freeform 51"/>
          <p:cNvSpPr>
            <a:spLocks/>
          </p:cNvSpPr>
          <p:nvPr/>
        </p:nvSpPr>
        <p:spPr bwMode="auto">
          <a:xfrm>
            <a:off x="381000" y="5549900"/>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9" name="Line 52"/>
          <p:cNvSpPr>
            <a:spLocks noChangeShapeType="1"/>
          </p:cNvSpPr>
          <p:nvPr/>
        </p:nvSpPr>
        <p:spPr bwMode="auto">
          <a:xfrm>
            <a:off x="1524000" y="51689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40" name="Line 53"/>
          <p:cNvSpPr>
            <a:spLocks noChangeShapeType="1"/>
          </p:cNvSpPr>
          <p:nvPr/>
        </p:nvSpPr>
        <p:spPr bwMode="auto">
          <a:xfrm>
            <a:off x="2057400" y="46355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41" name="Text Box 54"/>
          <p:cNvSpPr txBox="1">
            <a:spLocks noChangeArrowheads="1"/>
          </p:cNvSpPr>
          <p:nvPr/>
        </p:nvSpPr>
        <p:spPr bwMode="auto">
          <a:xfrm>
            <a:off x="1792288" y="2438400"/>
            <a:ext cx="1560512" cy="396875"/>
          </a:xfrm>
          <a:prstGeom prst="rect">
            <a:avLst/>
          </a:prstGeom>
          <a:noFill/>
          <a:ln w="12700">
            <a:noFill/>
            <a:miter lim="800000"/>
            <a:headEnd/>
            <a:tailEnd/>
          </a:ln>
        </p:spPr>
        <p:txBody>
          <a:bodyPr wrap="none">
            <a:prstTxWarp prst="textNoShape">
              <a:avLst/>
            </a:prstTxWarp>
            <a:spAutoFit/>
          </a:bodyPr>
          <a:lstStyle/>
          <a:p>
            <a:r>
              <a:rPr lang="en-US" sz="2000" b="1">
                <a:solidFill>
                  <a:schemeClr val="tx1"/>
                </a:solidFill>
                <a:latin typeface="Times" charset="0"/>
              </a:rPr>
              <a:t>Inst Address</a:t>
            </a:r>
            <a:endParaRPr lang="en-US" sz="2000"/>
          </a:p>
        </p:txBody>
      </p:sp>
      <p:sp>
        <p:nvSpPr>
          <p:cNvPr id="13342" name="Rectangle 55"/>
          <p:cNvSpPr>
            <a:spLocks noChangeArrowheads="1"/>
          </p:cNvSpPr>
          <p:nvPr/>
        </p:nvSpPr>
        <p:spPr bwMode="auto">
          <a:xfrm>
            <a:off x="7235825" y="43434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43" name="Rectangle 56"/>
          <p:cNvSpPr>
            <a:spLocks noChangeArrowheads="1"/>
          </p:cNvSpPr>
          <p:nvPr/>
        </p:nvSpPr>
        <p:spPr bwMode="auto">
          <a:xfrm>
            <a:off x="6732588" y="35687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solidFill>
                  <a:schemeClr val="tx1"/>
                </a:solidFill>
                <a:latin typeface="Times" charset="0"/>
              </a:rPr>
              <a:t>ALUctr</a:t>
            </a:r>
          </a:p>
        </p:txBody>
      </p:sp>
      <p:sp>
        <p:nvSpPr>
          <p:cNvPr id="13344" name="Rectangle 57"/>
          <p:cNvSpPr>
            <a:spLocks noChangeArrowheads="1"/>
          </p:cNvSpPr>
          <p:nvPr/>
        </p:nvSpPr>
        <p:spPr bwMode="auto">
          <a:xfrm>
            <a:off x="3810000" y="5181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3345" name="Rectangle 58"/>
          <p:cNvSpPr>
            <a:spLocks noChangeArrowheads="1"/>
          </p:cNvSpPr>
          <p:nvPr/>
        </p:nvSpPr>
        <p:spPr bwMode="auto">
          <a:xfrm>
            <a:off x="3265488" y="4276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3346" name="Rectangle 59"/>
          <p:cNvSpPr>
            <a:spLocks noChangeArrowheads="1"/>
          </p:cNvSpPr>
          <p:nvPr/>
        </p:nvSpPr>
        <p:spPr bwMode="auto">
          <a:xfrm>
            <a:off x="3387725" y="35814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solidFill>
                  <a:schemeClr val="tx1"/>
                </a:solidFill>
                <a:latin typeface="Times" charset="0"/>
              </a:rPr>
              <a:t>RegWr</a:t>
            </a:r>
          </a:p>
        </p:txBody>
      </p:sp>
      <p:sp>
        <p:nvSpPr>
          <p:cNvPr id="13347" name="Line 60"/>
          <p:cNvSpPr>
            <a:spLocks noChangeShapeType="1"/>
          </p:cNvSpPr>
          <p:nvPr/>
        </p:nvSpPr>
        <p:spPr bwMode="auto">
          <a:xfrm flipH="1">
            <a:off x="6172200" y="4419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48" name="Rectangle 61"/>
          <p:cNvSpPr>
            <a:spLocks noChangeArrowheads="1"/>
          </p:cNvSpPr>
          <p:nvPr/>
        </p:nvSpPr>
        <p:spPr bwMode="auto">
          <a:xfrm>
            <a:off x="6092825"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49" name="Rectangle 62"/>
          <p:cNvSpPr>
            <a:spLocks noChangeArrowheads="1"/>
          </p:cNvSpPr>
          <p:nvPr/>
        </p:nvSpPr>
        <p:spPr bwMode="auto">
          <a:xfrm>
            <a:off x="5454650" y="4114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3350" name="Line 63"/>
          <p:cNvSpPr>
            <a:spLocks noChangeShapeType="1"/>
          </p:cNvSpPr>
          <p:nvPr/>
        </p:nvSpPr>
        <p:spPr bwMode="auto">
          <a:xfrm flipV="1">
            <a:off x="6172200" y="4953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1" name="Rectangle 64"/>
          <p:cNvSpPr>
            <a:spLocks noChangeArrowheads="1"/>
          </p:cNvSpPr>
          <p:nvPr/>
        </p:nvSpPr>
        <p:spPr bwMode="auto">
          <a:xfrm>
            <a:off x="6016625" y="5076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52" name="Rectangle 65"/>
          <p:cNvSpPr>
            <a:spLocks noChangeArrowheads="1"/>
          </p:cNvSpPr>
          <p:nvPr/>
        </p:nvSpPr>
        <p:spPr bwMode="auto">
          <a:xfrm>
            <a:off x="5486400" y="4648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3353" name="Line 66"/>
          <p:cNvSpPr>
            <a:spLocks noChangeShapeType="1"/>
          </p:cNvSpPr>
          <p:nvPr/>
        </p:nvSpPr>
        <p:spPr bwMode="auto">
          <a:xfrm flipV="1">
            <a:off x="51054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4" name="Line 67"/>
          <p:cNvSpPr>
            <a:spLocks noChangeShapeType="1"/>
          </p:cNvSpPr>
          <p:nvPr/>
        </p:nvSpPr>
        <p:spPr bwMode="auto">
          <a:xfrm flipV="1">
            <a:off x="43561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5" name="Rectangle 68"/>
          <p:cNvSpPr>
            <a:spLocks noChangeArrowheads="1"/>
          </p:cNvSpPr>
          <p:nvPr/>
        </p:nvSpPr>
        <p:spPr bwMode="auto">
          <a:xfrm>
            <a:off x="4213225"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56" name="Line 69"/>
          <p:cNvSpPr>
            <a:spLocks noChangeShapeType="1"/>
          </p:cNvSpPr>
          <p:nvPr/>
        </p:nvSpPr>
        <p:spPr bwMode="auto">
          <a:xfrm flipV="1">
            <a:off x="47371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7" name="Rectangle 70"/>
          <p:cNvSpPr>
            <a:spLocks noChangeArrowheads="1"/>
          </p:cNvSpPr>
          <p:nvPr/>
        </p:nvSpPr>
        <p:spPr bwMode="auto">
          <a:xfrm>
            <a:off x="4572000"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58" name="Rectangle 71"/>
          <p:cNvSpPr>
            <a:spLocks noChangeArrowheads="1"/>
          </p:cNvSpPr>
          <p:nvPr/>
        </p:nvSpPr>
        <p:spPr bwMode="auto">
          <a:xfrm>
            <a:off x="4151313" y="4186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3359" name="Rectangle 72"/>
          <p:cNvSpPr>
            <a:spLocks noChangeArrowheads="1"/>
          </p:cNvSpPr>
          <p:nvPr/>
        </p:nvSpPr>
        <p:spPr bwMode="auto">
          <a:xfrm>
            <a:off x="4608513" y="4186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3360" name="Rectangle 73"/>
          <p:cNvSpPr>
            <a:spLocks noChangeArrowheads="1"/>
          </p:cNvSpPr>
          <p:nvPr/>
        </p:nvSpPr>
        <p:spPr bwMode="auto">
          <a:xfrm>
            <a:off x="4989513" y="4186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3361" name="Rectangle 74"/>
          <p:cNvSpPr>
            <a:spLocks noChangeArrowheads="1"/>
          </p:cNvSpPr>
          <p:nvPr/>
        </p:nvSpPr>
        <p:spPr bwMode="auto">
          <a:xfrm>
            <a:off x="4151313" y="4572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3362" name="Rectangle 75"/>
          <p:cNvSpPr>
            <a:spLocks noChangeArrowheads="1"/>
          </p:cNvSpPr>
          <p:nvPr/>
        </p:nvSpPr>
        <p:spPr bwMode="auto">
          <a:xfrm>
            <a:off x="4572000" y="3581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3363" name="Rectangle 76"/>
          <p:cNvSpPr>
            <a:spLocks noChangeArrowheads="1"/>
          </p:cNvSpPr>
          <p:nvPr/>
        </p:nvSpPr>
        <p:spPr bwMode="auto">
          <a:xfrm>
            <a:off x="4953000" y="3581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3364" name="Rectangle 77"/>
          <p:cNvSpPr>
            <a:spLocks noChangeArrowheads="1"/>
          </p:cNvSpPr>
          <p:nvPr/>
        </p:nvSpPr>
        <p:spPr bwMode="auto">
          <a:xfrm>
            <a:off x="3962400" y="41910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3365" name="Rectangle 78"/>
          <p:cNvSpPr>
            <a:spLocks noChangeArrowheads="1"/>
          </p:cNvSpPr>
          <p:nvPr/>
        </p:nvSpPr>
        <p:spPr bwMode="auto">
          <a:xfrm>
            <a:off x="6597650" y="4219575"/>
            <a:ext cx="180975" cy="333375"/>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3366" name="Rectangle 79"/>
          <p:cNvSpPr>
            <a:spLocks noChangeArrowheads="1"/>
          </p:cNvSpPr>
          <p:nvPr/>
        </p:nvSpPr>
        <p:spPr bwMode="auto">
          <a:xfrm rot="5400000">
            <a:off x="6572251" y="4633912"/>
            <a:ext cx="6096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3367" name="Freeform 80"/>
          <p:cNvSpPr>
            <a:spLocks/>
          </p:cNvSpPr>
          <p:nvPr/>
        </p:nvSpPr>
        <p:spPr bwMode="auto">
          <a:xfrm>
            <a:off x="6634163" y="4191000"/>
            <a:ext cx="449262" cy="1143000"/>
          </a:xfrm>
          <a:custGeom>
            <a:avLst/>
            <a:gdLst>
              <a:gd name="T0" fmla="*/ 0 w 240"/>
              <a:gd name="T1" fmla="*/ 0 h 672"/>
              <a:gd name="T2" fmla="*/ 0 w 240"/>
              <a:gd name="T3" fmla="*/ 489857 h 672"/>
              <a:gd name="T4" fmla="*/ 89852 w 240"/>
              <a:gd name="T5" fmla="*/ 571500 h 672"/>
              <a:gd name="T6" fmla="*/ 0 w 240"/>
              <a:gd name="T7" fmla="*/ 653143 h 672"/>
              <a:gd name="T8" fmla="*/ 0 w 240"/>
              <a:gd name="T9" fmla="*/ 1143000 h 672"/>
              <a:gd name="T10" fmla="*/ 449262 w 240"/>
              <a:gd name="T11" fmla="*/ 816428 h 672"/>
              <a:gd name="T12" fmla="*/ 449262 w 240"/>
              <a:gd name="T13" fmla="*/ 32657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3368" name="Line 81"/>
          <p:cNvSpPr>
            <a:spLocks noChangeShapeType="1"/>
          </p:cNvSpPr>
          <p:nvPr/>
        </p:nvSpPr>
        <p:spPr bwMode="auto">
          <a:xfrm>
            <a:off x="4114800" y="3962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69" name="Line 82"/>
          <p:cNvSpPr>
            <a:spLocks noChangeShapeType="1"/>
          </p:cNvSpPr>
          <p:nvPr/>
        </p:nvSpPr>
        <p:spPr bwMode="auto">
          <a:xfrm>
            <a:off x="4419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0" name="Line 83"/>
          <p:cNvSpPr>
            <a:spLocks noChangeShapeType="1"/>
          </p:cNvSpPr>
          <p:nvPr/>
        </p:nvSpPr>
        <p:spPr bwMode="auto">
          <a:xfrm>
            <a:off x="4800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1" name="Line 84"/>
          <p:cNvSpPr>
            <a:spLocks noChangeShapeType="1"/>
          </p:cNvSpPr>
          <p:nvPr/>
        </p:nvSpPr>
        <p:spPr bwMode="auto">
          <a:xfrm>
            <a:off x="5181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2" name="Rectangle 85"/>
          <p:cNvSpPr>
            <a:spLocks noChangeArrowheads="1"/>
          </p:cNvSpPr>
          <p:nvPr/>
        </p:nvSpPr>
        <p:spPr bwMode="auto">
          <a:xfrm>
            <a:off x="4975225"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73" name="Line 86"/>
          <p:cNvSpPr>
            <a:spLocks noChangeShapeType="1"/>
          </p:cNvSpPr>
          <p:nvPr/>
        </p:nvSpPr>
        <p:spPr bwMode="auto">
          <a:xfrm>
            <a:off x="5410200" y="44958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4" name="Line 87"/>
          <p:cNvSpPr>
            <a:spLocks noChangeShapeType="1"/>
          </p:cNvSpPr>
          <p:nvPr/>
        </p:nvSpPr>
        <p:spPr bwMode="auto">
          <a:xfrm>
            <a:off x="6931025" y="3962400"/>
            <a:ext cx="0" cy="4191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5" name="Line 88"/>
          <p:cNvSpPr>
            <a:spLocks noChangeShapeType="1"/>
          </p:cNvSpPr>
          <p:nvPr/>
        </p:nvSpPr>
        <p:spPr bwMode="auto">
          <a:xfrm>
            <a:off x="5410200" y="50292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6" name="Line 89"/>
          <p:cNvSpPr>
            <a:spLocks noChangeShapeType="1"/>
          </p:cNvSpPr>
          <p:nvPr/>
        </p:nvSpPr>
        <p:spPr bwMode="auto">
          <a:xfrm flipH="1">
            <a:off x="4191000" y="5029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7" name="Line 90"/>
          <p:cNvSpPr>
            <a:spLocks noChangeShapeType="1"/>
          </p:cNvSpPr>
          <p:nvPr/>
        </p:nvSpPr>
        <p:spPr bwMode="auto">
          <a:xfrm>
            <a:off x="4267200" y="5029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8" name="Line 91"/>
          <p:cNvSpPr>
            <a:spLocks noChangeShapeType="1"/>
          </p:cNvSpPr>
          <p:nvPr/>
        </p:nvSpPr>
        <p:spPr bwMode="auto">
          <a:xfrm>
            <a:off x="4267200" y="5181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9" name="Line 92"/>
          <p:cNvSpPr>
            <a:spLocks noChangeShapeType="1"/>
          </p:cNvSpPr>
          <p:nvPr/>
        </p:nvSpPr>
        <p:spPr bwMode="auto">
          <a:xfrm flipH="1">
            <a:off x="7312025"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80" name="Freeform 93"/>
          <p:cNvSpPr>
            <a:spLocks/>
          </p:cNvSpPr>
          <p:nvPr/>
        </p:nvSpPr>
        <p:spPr bwMode="auto">
          <a:xfrm>
            <a:off x="3429000" y="4648200"/>
            <a:ext cx="4114800" cy="990600"/>
          </a:xfrm>
          <a:custGeom>
            <a:avLst/>
            <a:gdLst>
              <a:gd name="T0" fmla="*/ 3657600 w 2592"/>
              <a:gd name="T1" fmla="*/ 76200 h 624"/>
              <a:gd name="T2" fmla="*/ 4114800 w 2592"/>
              <a:gd name="T3" fmla="*/ 76200 h 624"/>
              <a:gd name="T4" fmla="*/ 4114800 w 2592"/>
              <a:gd name="T5" fmla="*/ 990600 h 624"/>
              <a:gd name="T6" fmla="*/ 0 w 2592"/>
              <a:gd name="T7" fmla="*/ 990600 h 624"/>
              <a:gd name="T8" fmla="*/ 0 w 2592"/>
              <a:gd name="T9" fmla="*/ 0 h 624"/>
              <a:gd name="T10" fmla="*/ 5334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81" name="Text Box 94"/>
          <p:cNvSpPr txBox="1">
            <a:spLocks noChangeArrowheads="1"/>
          </p:cNvSpPr>
          <p:nvPr/>
        </p:nvSpPr>
        <p:spPr bwMode="auto">
          <a:xfrm>
            <a:off x="6569075" y="4191000"/>
            <a:ext cx="331788" cy="396875"/>
          </a:xfrm>
          <a:prstGeom prst="rect">
            <a:avLst/>
          </a:prstGeom>
          <a:noFill/>
          <a:ln w="12700">
            <a:noFill/>
            <a:miter lim="800000"/>
            <a:headEnd/>
            <a:tailEnd/>
          </a:ln>
        </p:spPr>
        <p:txBody>
          <a:bodyPr wrap="none">
            <a:prstTxWarp prst="textNoShape">
              <a:avLst/>
            </a:prstTxWarp>
            <a:spAutoFit/>
          </a:bodyPr>
          <a:lstStyle/>
          <a:p>
            <a:r>
              <a:rPr lang="en-US" sz="2000">
                <a:solidFill>
                  <a:schemeClr val="accent2"/>
                </a:solidFill>
              </a:rPr>
              <a:t>=</a:t>
            </a:r>
            <a:endParaRPr lang="en-US" sz="2000"/>
          </a:p>
        </p:txBody>
      </p:sp>
      <p:sp>
        <p:nvSpPr>
          <p:cNvPr id="13382" name="Freeform 95"/>
          <p:cNvSpPr>
            <a:spLocks/>
          </p:cNvSpPr>
          <p:nvPr/>
        </p:nvSpPr>
        <p:spPr bwMode="auto">
          <a:xfrm>
            <a:off x="6477000" y="3328988"/>
            <a:ext cx="228600" cy="914400"/>
          </a:xfrm>
          <a:custGeom>
            <a:avLst/>
            <a:gdLst>
              <a:gd name="T0" fmla="*/ 228600 w 144"/>
              <a:gd name="T1" fmla="*/ 914400 h 576"/>
              <a:gd name="T2" fmla="*/ 228600 w 144"/>
              <a:gd name="T3" fmla="*/ 609600 h 576"/>
              <a:gd name="T4" fmla="*/ 0 w 144"/>
              <a:gd name="T5" fmla="*/ 609600 h 576"/>
              <a:gd name="T6" fmla="*/ 0 w 144"/>
              <a:gd name="T7" fmla="*/ 0 h 576"/>
              <a:gd name="T8" fmla="*/ 0 60000 65536"/>
              <a:gd name="T9" fmla="*/ 0 60000 65536"/>
              <a:gd name="T10" fmla="*/ 0 60000 65536"/>
              <a:gd name="T11" fmla="*/ 0 60000 65536"/>
              <a:gd name="T12" fmla="*/ 0 w 144"/>
              <a:gd name="T13" fmla="*/ 0 h 576"/>
              <a:gd name="T14" fmla="*/ 144 w 144"/>
              <a:gd name="T15" fmla="*/ 576 h 576"/>
            </a:gdLst>
            <a:ahLst/>
            <a:cxnLst>
              <a:cxn ang="T8">
                <a:pos x="T0" y="T1"/>
              </a:cxn>
              <a:cxn ang="T9">
                <a:pos x="T2" y="T3"/>
              </a:cxn>
              <a:cxn ang="T10">
                <a:pos x="T4" y="T5"/>
              </a:cxn>
              <a:cxn ang="T11">
                <a:pos x="T6" y="T7"/>
              </a:cxn>
            </a:cxnLst>
            <a:rect l="T12" t="T13" r="T14" b="T15"/>
            <a:pathLst>
              <a:path w="144" h="576">
                <a:moveTo>
                  <a:pt x="144" y="576"/>
                </a:moveTo>
                <a:lnTo>
                  <a:pt x="144" y="384"/>
                </a:lnTo>
                <a:lnTo>
                  <a:pt x="0" y="38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83" name="Rectangle 96"/>
          <p:cNvSpPr>
            <a:spLocks noChangeArrowheads="1"/>
          </p:cNvSpPr>
          <p:nvPr/>
        </p:nvSpPr>
        <p:spPr bwMode="auto">
          <a:xfrm>
            <a:off x="6019800" y="2959100"/>
            <a:ext cx="773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Equal</a:t>
            </a:r>
          </a:p>
        </p:txBody>
      </p:sp>
      <p:grpSp>
        <p:nvGrpSpPr>
          <p:cNvPr id="97" name="Group 4"/>
          <p:cNvGrpSpPr>
            <a:grpSpLocks/>
          </p:cNvGrpSpPr>
          <p:nvPr/>
        </p:nvGrpSpPr>
        <p:grpSpPr bwMode="auto">
          <a:xfrm>
            <a:off x="1644650" y="1511300"/>
            <a:ext cx="5975350" cy="1003300"/>
            <a:chOff x="1043" y="794"/>
            <a:chExt cx="3764" cy="632"/>
          </a:xfrm>
        </p:grpSpPr>
        <p:sp>
          <p:nvSpPr>
            <p:cNvPr id="98"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99" name="Group 6"/>
            <p:cNvGrpSpPr>
              <a:grpSpLocks/>
            </p:cNvGrpSpPr>
            <p:nvPr/>
          </p:nvGrpSpPr>
          <p:grpSpPr bwMode="auto">
            <a:xfrm>
              <a:off x="1104" y="946"/>
              <a:ext cx="624" cy="248"/>
              <a:chOff x="1104" y="946"/>
              <a:chExt cx="624" cy="248"/>
            </a:xfrm>
          </p:grpSpPr>
          <p:sp>
            <p:nvSpPr>
              <p:cNvPr id="117"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8" name="Rectangle 8"/>
              <p:cNvSpPr>
                <a:spLocks noChangeArrowheads="1"/>
              </p:cNvSpPr>
              <p:nvPr/>
            </p:nvSpPr>
            <p:spPr bwMode="auto">
              <a:xfrm>
                <a:off x="1286" y="94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op</a:t>
                </a:r>
              </a:p>
            </p:txBody>
          </p:sp>
        </p:grpSp>
        <p:grpSp>
          <p:nvGrpSpPr>
            <p:cNvPr id="100" name="Group 9"/>
            <p:cNvGrpSpPr>
              <a:grpSpLocks/>
            </p:cNvGrpSpPr>
            <p:nvPr/>
          </p:nvGrpSpPr>
          <p:grpSpPr bwMode="auto">
            <a:xfrm>
              <a:off x="1736" y="946"/>
              <a:ext cx="580" cy="248"/>
              <a:chOff x="1736" y="946"/>
              <a:chExt cx="580" cy="248"/>
            </a:xfrm>
          </p:grpSpPr>
          <p:sp>
            <p:nvSpPr>
              <p:cNvPr id="115"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6" name="Rectangle 11"/>
              <p:cNvSpPr>
                <a:spLocks noChangeArrowheads="1"/>
              </p:cNvSpPr>
              <p:nvPr/>
            </p:nvSpPr>
            <p:spPr bwMode="auto">
              <a:xfrm>
                <a:off x="1901" y="94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01" name="Group 12"/>
            <p:cNvGrpSpPr>
              <a:grpSpLocks/>
            </p:cNvGrpSpPr>
            <p:nvPr/>
          </p:nvGrpSpPr>
          <p:grpSpPr bwMode="auto">
            <a:xfrm>
              <a:off x="2324" y="946"/>
              <a:ext cx="579" cy="248"/>
              <a:chOff x="2324" y="946"/>
              <a:chExt cx="579" cy="248"/>
            </a:xfrm>
          </p:grpSpPr>
          <p:sp>
            <p:nvSpPr>
              <p:cNvPr id="113"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4" name="Rectangle 14"/>
              <p:cNvSpPr>
                <a:spLocks noChangeArrowheads="1"/>
              </p:cNvSpPr>
              <p:nvPr/>
            </p:nvSpPr>
            <p:spPr bwMode="auto">
              <a:xfrm>
                <a:off x="2488" y="94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err="1">
                    <a:solidFill>
                      <a:schemeClr val="tx1"/>
                    </a:solidFill>
                    <a:latin typeface="Times" charset="0"/>
                  </a:rPr>
                  <a:t>rt</a:t>
                </a:r>
                <a:endParaRPr lang="en-US" sz="2000" b="1" dirty="0">
                  <a:solidFill>
                    <a:schemeClr val="tx1"/>
                  </a:solidFill>
                  <a:latin typeface="Times" charset="0"/>
                </a:endParaRPr>
              </a:p>
            </p:txBody>
          </p:sp>
        </p:grpSp>
        <p:sp>
          <p:nvSpPr>
            <p:cNvPr id="102"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 name="Rectangle 16"/>
            <p:cNvSpPr>
              <a:spLocks noChangeArrowheads="1"/>
            </p:cNvSpPr>
            <p:nvPr/>
          </p:nvSpPr>
          <p:spPr bwMode="auto">
            <a:xfrm>
              <a:off x="3222" y="94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104"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05"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06"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07"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08"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09"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tx1"/>
                  </a:solidFill>
                  <a:latin typeface="Times" charset="0"/>
                </a:rPr>
                <a:t>6 bits</a:t>
              </a:r>
            </a:p>
          </p:txBody>
        </p:sp>
        <p:sp>
          <p:nvSpPr>
            <p:cNvPr id="110"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11"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12"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9166225" cy="474663"/>
          </a:xfrm>
          <a:noFill/>
        </p:spPr>
        <p:txBody>
          <a:bodyPr/>
          <a:lstStyle/>
          <a:p>
            <a:r>
              <a:rPr lang="en-US"/>
              <a:t>Putting it All Together:A Single Cycle Datapath</a:t>
            </a:r>
          </a:p>
        </p:txBody>
      </p:sp>
      <p:sp>
        <p:nvSpPr>
          <p:cNvPr id="14339" name="Rectangle 3"/>
          <p:cNvSpPr>
            <a:spLocks noChangeArrowheads="1"/>
          </p:cNvSpPr>
          <p:nvPr/>
        </p:nvSpPr>
        <p:spPr bwMode="auto">
          <a:xfrm rot="10800000" flipV="1">
            <a:off x="76200" y="6019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40" name="Rectangle 4"/>
          <p:cNvSpPr>
            <a:spLocks noChangeArrowheads="1"/>
          </p:cNvSpPr>
          <p:nvPr/>
        </p:nvSpPr>
        <p:spPr bwMode="auto">
          <a:xfrm>
            <a:off x="6934200" y="3886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1" name="Rectangle 5"/>
          <p:cNvSpPr>
            <a:spLocks noChangeArrowheads="1"/>
          </p:cNvSpPr>
          <p:nvPr/>
        </p:nvSpPr>
        <p:spPr bwMode="auto">
          <a:xfrm>
            <a:off x="6046788" y="22733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charset="0"/>
              </a:rPr>
              <a:t>ALUctr</a:t>
            </a:r>
          </a:p>
        </p:txBody>
      </p:sp>
      <p:sp>
        <p:nvSpPr>
          <p:cNvPr id="14342" name="Rectangle 6"/>
          <p:cNvSpPr>
            <a:spLocks noChangeArrowheads="1"/>
          </p:cNvSpPr>
          <p:nvPr/>
        </p:nvSpPr>
        <p:spPr bwMode="auto">
          <a:xfrm>
            <a:off x="3048000" y="46482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43" name="Rectangle 7"/>
          <p:cNvSpPr>
            <a:spLocks noChangeArrowheads="1"/>
          </p:cNvSpPr>
          <p:nvPr/>
        </p:nvSpPr>
        <p:spPr bwMode="auto">
          <a:xfrm>
            <a:off x="2503488" y="37433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4344" name="Rectangle 8"/>
          <p:cNvSpPr>
            <a:spLocks noChangeArrowheads="1"/>
          </p:cNvSpPr>
          <p:nvPr/>
        </p:nvSpPr>
        <p:spPr bwMode="auto">
          <a:xfrm>
            <a:off x="2625725" y="30480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RegWr</a:t>
            </a:r>
          </a:p>
        </p:txBody>
      </p:sp>
      <p:sp>
        <p:nvSpPr>
          <p:cNvPr id="14345" name="Line 9"/>
          <p:cNvSpPr>
            <a:spLocks noChangeShapeType="1"/>
          </p:cNvSpPr>
          <p:nvPr/>
        </p:nvSpPr>
        <p:spPr bwMode="auto">
          <a:xfrm flipH="1">
            <a:off x="2813050" y="40624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6" name="Rectangle 10"/>
          <p:cNvSpPr>
            <a:spLocks noChangeArrowheads="1"/>
          </p:cNvSpPr>
          <p:nvPr/>
        </p:nvSpPr>
        <p:spPr bwMode="auto">
          <a:xfrm>
            <a:off x="2665413" y="4162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7" name="Line 11"/>
          <p:cNvSpPr>
            <a:spLocks noChangeShapeType="1"/>
          </p:cNvSpPr>
          <p:nvPr/>
        </p:nvSpPr>
        <p:spPr bwMode="auto">
          <a:xfrm flipH="1">
            <a:off x="5638800" y="38862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8" name="Rectangle 12"/>
          <p:cNvSpPr>
            <a:spLocks noChangeArrowheads="1"/>
          </p:cNvSpPr>
          <p:nvPr/>
        </p:nvSpPr>
        <p:spPr bwMode="auto">
          <a:xfrm>
            <a:off x="5486400" y="35814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9" name="Rectangle 13"/>
          <p:cNvSpPr>
            <a:spLocks noChangeArrowheads="1"/>
          </p:cNvSpPr>
          <p:nvPr/>
        </p:nvSpPr>
        <p:spPr bwMode="auto">
          <a:xfrm>
            <a:off x="4692650" y="35814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4350" name="Line 14"/>
          <p:cNvSpPr>
            <a:spLocks noChangeShapeType="1"/>
          </p:cNvSpPr>
          <p:nvPr/>
        </p:nvSpPr>
        <p:spPr bwMode="auto">
          <a:xfrm flipV="1">
            <a:off x="4953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1" name="Rectangle 15"/>
          <p:cNvSpPr>
            <a:spLocks noChangeArrowheads="1"/>
          </p:cNvSpPr>
          <p:nvPr/>
        </p:nvSpPr>
        <p:spPr bwMode="auto">
          <a:xfrm>
            <a:off x="4797425" y="4543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52" name="Rectangle 16"/>
          <p:cNvSpPr>
            <a:spLocks noChangeArrowheads="1"/>
          </p:cNvSpPr>
          <p:nvPr/>
        </p:nvSpPr>
        <p:spPr bwMode="auto">
          <a:xfrm>
            <a:off x="4724400" y="41148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4353" name="Line 17"/>
          <p:cNvSpPr>
            <a:spLocks noChangeShapeType="1"/>
          </p:cNvSpPr>
          <p:nvPr/>
        </p:nvSpPr>
        <p:spPr bwMode="auto">
          <a:xfrm flipV="1">
            <a:off x="43434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4" name="Line 18"/>
          <p:cNvSpPr>
            <a:spLocks noChangeShapeType="1"/>
          </p:cNvSpPr>
          <p:nvPr/>
        </p:nvSpPr>
        <p:spPr bwMode="auto">
          <a:xfrm flipV="1">
            <a:off x="35941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3451225"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6" name="Line 20"/>
          <p:cNvSpPr>
            <a:spLocks noChangeShapeType="1"/>
          </p:cNvSpPr>
          <p:nvPr/>
        </p:nvSpPr>
        <p:spPr bwMode="auto">
          <a:xfrm flipV="1">
            <a:off x="39751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7" name="Rectangle 21"/>
          <p:cNvSpPr>
            <a:spLocks noChangeArrowheads="1"/>
          </p:cNvSpPr>
          <p:nvPr/>
        </p:nvSpPr>
        <p:spPr bwMode="auto">
          <a:xfrm>
            <a:off x="3810000"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8" name="Rectangle 22"/>
          <p:cNvSpPr>
            <a:spLocks noChangeArrowheads="1"/>
          </p:cNvSpPr>
          <p:nvPr/>
        </p:nvSpPr>
        <p:spPr bwMode="auto">
          <a:xfrm>
            <a:off x="3389313" y="36528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4359" name="Rectangle 23"/>
          <p:cNvSpPr>
            <a:spLocks noChangeArrowheads="1"/>
          </p:cNvSpPr>
          <p:nvPr/>
        </p:nvSpPr>
        <p:spPr bwMode="auto">
          <a:xfrm>
            <a:off x="3846513" y="36528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4360" name="Rectangle 24"/>
          <p:cNvSpPr>
            <a:spLocks noChangeArrowheads="1"/>
          </p:cNvSpPr>
          <p:nvPr/>
        </p:nvSpPr>
        <p:spPr bwMode="auto">
          <a:xfrm>
            <a:off x="4227513" y="36528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4361" name="Rectangle 25"/>
          <p:cNvSpPr>
            <a:spLocks noChangeArrowheads="1"/>
          </p:cNvSpPr>
          <p:nvPr/>
        </p:nvSpPr>
        <p:spPr bwMode="auto">
          <a:xfrm>
            <a:off x="3389313" y="40386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4362" name="Rectangle 26"/>
          <p:cNvSpPr>
            <a:spLocks noChangeArrowheads="1"/>
          </p:cNvSpPr>
          <p:nvPr/>
        </p:nvSpPr>
        <p:spPr bwMode="auto">
          <a:xfrm>
            <a:off x="3810000" y="30480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4363" name="Rectangle 27"/>
          <p:cNvSpPr>
            <a:spLocks noChangeArrowheads="1"/>
          </p:cNvSpPr>
          <p:nvPr/>
        </p:nvSpPr>
        <p:spPr bwMode="auto">
          <a:xfrm>
            <a:off x="3641725" y="2286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4364" name="Rectangle 28"/>
          <p:cNvSpPr>
            <a:spLocks noChangeArrowheads="1"/>
          </p:cNvSpPr>
          <p:nvPr/>
        </p:nvSpPr>
        <p:spPr bwMode="auto">
          <a:xfrm>
            <a:off x="4191000" y="3048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4365" name="Rectangle 29"/>
          <p:cNvSpPr>
            <a:spLocks noChangeArrowheads="1"/>
          </p:cNvSpPr>
          <p:nvPr/>
        </p:nvSpPr>
        <p:spPr bwMode="auto">
          <a:xfrm>
            <a:off x="3209925" y="22860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4366" name="Rectangle 30"/>
          <p:cNvSpPr>
            <a:spLocks noChangeArrowheads="1"/>
          </p:cNvSpPr>
          <p:nvPr/>
        </p:nvSpPr>
        <p:spPr bwMode="auto">
          <a:xfrm>
            <a:off x="2486025" y="19812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RegDst</a:t>
            </a:r>
          </a:p>
        </p:txBody>
      </p:sp>
      <p:grpSp>
        <p:nvGrpSpPr>
          <p:cNvPr id="2" name="Group 31"/>
          <p:cNvGrpSpPr>
            <a:grpSpLocks/>
          </p:cNvGrpSpPr>
          <p:nvPr/>
        </p:nvGrpSpPr>
        <p:grpSpPr bwMode="auto">
          <a:xfrm>
            <a:off x="4521200" y="4894263"/>
            <a:ext cx="376238" cy="1082675"/>
            <a:chOff x="2848" y="3083"/>
            <a:chExt cx="237" cy="682"/>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9" name="Rectangle 33"/>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grpSp>
      <p:sp>
        <p:nvSpPr>
          <p:cNvPr id="14368" name="Rectangle 34"/>
          <p:cNvSpPr>
            <a:spLocks noChangeArrowheads="1"/>
          </p:cNvSpPr>
          <p:nvPr/>
        </p:nvSpPr>
        <p:spPr bwMode="auto">
          <a:xfrm>
            <a:off x="5029200" y="5381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69" name="Line 35"/>
          <p:cNvSpPr>
            <a:spLocks noChangeShapeType="1"/>
          </p:cNvSpPr>
          <p:nvPr/>
        </p:nvSpPr>
        <p:spPr bwMode="auto">
          <a:xfrm flipH="1">
            <a:off x="5181600" y="52800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0" name="Line 36"/>
          <p:cNvSpPr>
            <a:spLocks noChangeShapeType="1"/>
          </p:cNvSpPr>
          <p:nvPr/>
        </p:nvSpPr>
        <p:spPr bwMode="auto">
          <a:xfrm flipH="1">
            <a:off x="4102100" y="52816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1" name="Rectangle 37"/>
          <p:cNvSpPr>
            <a:spLocks noChangeArrowheads="1"/>
          </p:cNvSpPr>
          <p:nvPr/>
        </p:nvSpPr>
        <p:spPr bwMode="auto">
          <a:xfrm>
            <a:off x="3886200" y="5381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4372" name="Rectangle 38"/>
          <p:cNvSpPr>
            <a:spLocks noChangeArrowheads="1"/>
          </p:cNvSpPr>
          <p:nvPr/>
        </p:nvSpPr>
        <p:spPr bwMode="auto">
          <a:xfrm>
            <a:off x="2971800" y="51054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73" name="Rectangle 39"/>
          <p:cNvSpPr>
            <a:spLocks noChangeArrowheads="1"/>
          </p:cNvSpPr>
          <p:nvPr/>
        </p:nvSpPr>
        <p:spPr bwMode="auto">
          <a:xfrm>
            <a:off x="5294313" y="63119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ALUSrc</a:t>
            </a:r>
          </a:p>
        </p:txBody>
      </p:sp>
      <p:sp>
        <p:nvSpPr>
          <p:cNvPr id="14374" name="Rectangle 40"/>
          <p:cNvSpPr>
            <a:spLocks noChangeArrowheads="1"/>
          </p:cNvSpPr>
          <p:nvPr/>
        </p:nvSpPr>
        <p:spPr bwMode="auto">
          <a:xfrm>
            <a:off x="4343400" y="63119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ExtOp</a:t>
            </a:r>
          </a:p>
        </p:txBody>
      </p:sp>
      <p:sp>
        <p:nvSpPr>
          <p:cNvPr id="14375" name="Line 41"/>
          <p:cNvSpPr>
            <a:spLocks noChangeShapeType="1"/>
          </p:cNvSpPr>
          <p:nvPr/>
        </p:nvSpPr>
        <p:spPr bwMode="auto">
          <a:xfrm flipV="1">
            <a:off x="8610600" y="26670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76" name="Rectangle 42"/>
          <p:cNvSpPr>
            <a:spLocks noChangeArrowheads="1"/>
          </p:cNvSpPr>
          <p:nvPr/>
        </p:nvSpPr>
        <p:spPr bwMode="auto">
          <a:xfrm>
            <a:off x="7696200" y="2209800"/>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MemtoReg</a:t>
            </a:r>
          </a:p>
        </p:txBody>
      </p:sp>
      <p:sp>
        <p:nvSpPr>
          <p:cNvPr id="14377" name="Rectangle 43"/>
          <p:cNvSpPr>
            <a:spLocks noChangeArrowheads="1"/>
          </p:cNvSpPr>
          <p:nvPr/>
        </p:nvSpPr>
        <p:spPr bwMode="auto">
          <a:xfrm>
            <a:off x="6291263" y="56388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78" name="Rectangle 44"/>
          <p:cNvSpPr>
            <a:spLocks noChangeArrowheads="1"/>
          </p:cNvSpPr>
          <p:nvPr/>
        </p:nvSpPr>
        <p:spPr bwMode="auto">
          <a:xfrm>
            <a:off x="6019800" y="51054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4379" name="Line 45"/>
          <p:cNvSpPr>
            <a:spLocks noChangeShapeType="1"/>
          </p:cNvSpPr>
          <p:nvPr/>
        </p:nvSpPr>
        <p:spPr bwMode="auto">
          <a:xfrm flipH="1">
            <a:off x="6153150" y="50371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80" name="Rectangle 46"/>
          <p:cNvSpPr>
            <a:spLocks noChangeArrowheads="1"/>
          </p:cNvSpPr>
          <p:nvPr/>
        </p:nvSpPr>
        <p:spPr bwMode="auto">
          <a:xfrm>
            <a:off x="6183313" y="48133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81" name="Line 47"/>
          <p:cNvSpPr>
            <a:spLocks noChangeShapeType="1"/>
          </p:cNvSpPr>
          <p:nvPr/>
        </p:nvSpPr>
        <p:spPr bwMode="auto">
          <a:xfrm flipV="1">
            <a:off x="7302500" y="3048000"/>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82" name="Rectangle 48"/>
          <p:cNvSpPr>
            <a:spLocks noChangeArrowheads="1"/>
          </p:cNvSpPr>
          <p:nvPr/>
        </p:nvSpPr>
        <p:spPr bwMode="auto">
          <a:xfrm>
            <a:off x="6858000" y="25908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MemWr</a:t>
            </a:r>
          </a:p>
        </p:txBody>
      </p:sp>
      <p:sp>
        <p:nvSpPr>
          <p:cNvPr id="14383" name="Rectangle 49"/>
          <p:cNvSpPr>
            <a:spLocks noChangeArrowheads="1"/>
          </p:cNvSpPr>
          <p:nvPr/>
        </p:nvSpPr>
        <p:spPr bwMode="auto">
          <a:xfrm>
            <a:off x="4976813" y="2306638"/>
            <a:ext cx="773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Equal</a:t>
            </a:r>
          </a:p>
        </p:txBody>
      </p:sp>
      <p:sp>
        <p:nvSpPr>
          <p:cNvPr id="14384" name="Line 50"/>
          <p:cNvSpPr>
            <a:spLocks noChangeShapeType="1"/>
          </p:cNvSpPr>
          <p:nvPr/>
        </p:nvSpPr>
        <p:spPr bwMode="auto">
          <a:xfrm>
            <a:off x="3092450" y="9017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4385" name="Rectangle 51"/>
          <p:cNvSpPr>
            <a:spLocks noChangeArrowheads="1"/>
          </p:cNvSpPr>
          <p:nvPr/>
        </p:nvSpPr>
        <p:spPr bwMode="auto">
          <a:xfrm>
            <a:off x="5562600" y="6858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Instruction&lt;31:0&gt;</a:t>
            </a:r>
          </a:p>
        </p:txBody>
      </p:sp>
      <p:sp>
        <p:nvSpPr>
          <p:cNvPr id="14386" name="Line 52"/>
          <p:cNvSpPr>
            <a:spLocks noChangeShapeType="1"/>
          </p:cNvSpPr>
          <p:nvPr/>
        </p:nvSpPr>
        <p:spPr bwMode="auto">
          <a:xfrm>
            <a:off x="3429000" y="9144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87" name="Rectangle 53"/>
          <p:cNvSpPr>
            <a:spLocks noChangeArrowheads="1"/>
          </p:cNvSpPr>
          <p:nvPr/>
        </p:nvSpPr>
        <p:spPr bwMode="auto">
          <a:xfrm rot="5400000">
            <a:off x="3064669" y="11818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&lt;21:25&gt;</a:t>
            </a:r>
          </a:p>
        </p:txBody>
      </p:sp>
      <p:sp>
        <p:nvSpPr>
          <p:cNvPr id="14388" name="Rectangle 54"/>
          <p:cNvSpPr>
            <a:spLocks noChangeArrowheads="1"/>
          </p:cNvSpPr>
          <p:nvPr/>
        </p:nvSpPr>
        <p:spPr bwMode="auto">
          <a:xfrm rot="5400000">
            <a:off x="3598069" y="11818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&lt;16:20&gt;</a:t>
            </a:r>
          </a:p>
        </p:txBody>
      </p:sp>
      <p:sp>
        <p:nvSpPr>
          <p:cNvPr id="14389" name="Rectangle 55"/>
          <p:cNvSpPr>
            <a:spLocks noChangeArrowheads="1"/>
          </p:cNvSpPr>
          <p:nvPr/>
        </p:nvSpPr>
        <p:spPr bwMode="auto">
          <a:xfrm rot="5400000">
            <a:off x="4131469" y="11818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&lt;11:15&gt;</a:t>
            </a:r>
          </a:p>
        </p:txBody>
      </p:sp>
      <p:sp>
        <p:nvSpPr>
          <p:cNvPr id="14390" name="Rectangle 56"/>
          <p:cNvSpPr>
            <a:spLocks noChangeArrowheads="1"/>
          </p:cNvSpPr>
          <p:nvPr/>
        </p:nvSpPr>
        <p:spPr bwMode="auto">
          <a:xfrm rot="5400000">
            <a:off x="4677569" y="11691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&lt;0:15&gt;</a:t>
            </a:r>
          </a:p>
        </p:txBody>
      </p:sp>
      <p:sp>
        <p:nvSpPr>
          <p:cNvPr id="14391" name="Line 57"/>
          <p:cNvSpPr>
            <a:spLocks noChangeShapeType="1"/>
          </p:cNvSpPr>
          <p:nvPr/>
        </p:nvSpPr>
        <p:spPr bwMode="auto">
          <a:xfrm>
            <a:off x="3962400" y="9144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2" name="Line 58"/>
          <p:cNvSpPr>
            <a:spLocks noChangeShapeType="1"/>
          </p:cNvSpPr>
          <p:nvPr/>
        </p:nvSpPr>
        <p:spPr bwMode="auto">
          <a:xfrm>
            <a:off x="4495800" y="9144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3" name="Line 59"/>
          <p:cNvSpPr>
            <a:spLocks noChangeShapeType="1"/>
          </p:cNvSpPr>
          <p:nvPr/>
        </p:nvSpPr>
        <p:spPr bwMode="auto">
          <a:xfrm>
            <a:off x="5029200" y="9144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4" name="Rectangle 60"/>
          <p:cNvSpPr>
            <a:spLocks noChangeArrowheads="1"/>
          </p:cNvSpPr>
          <p:nvPr/>
        </p:nvSpPr>
        <p:spPr bwMode="auto">
          <a:xfrm>
            <a:off x="4786313" y="17399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95" name="Rectangle 61"/>
          <p:cNvSpPr>
            <a:spLocks noChangeArrowheads="1"/>
          </p:cNvSpPr>
          <p:nvPr/>
        </p:nvSpPr>
        <p:spPr bwMode="auto">
          <a:xfrm>
            <a:off x="4252913" y="17399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4396" name="Rectangle 62"/>
          <p:cNvSpPr>
            <a:spLocks noChangeArrowheads="1"/>
          </p:cNvSpPr>
          <p:nvPr/>
        </p:nvSpPr>
        <p:spPr bwMode="auto">
          <a:xfrm>
            <a:off x="3795713" y="17399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4397" name="Rectangle 63"/>
          <p:cNvSpPr>
            <a:spLocks noChangeArrowheads="1"/>
          </p:cNvSpPr>
          <p:nvPr/>
        </p:nvSpPr>
        <p:spPr bwMode="auto">
          <a:xfrm>
            <a:off x="3262313" y="17399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4398" name="Rectangle 64"/>
          <p:cNvSpPr>
            <a:spLocks noChangeArrowheads="1"/>
          </p:cNvSpPr>
          <p:nvPr/>
        </p:nvSpPr>
        <p:spPr bwMode="auto">
          <a:xfrm>
            <a:off x="1981200" y="51054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3" name="Group 65"/>
          <p:cNvGrpSpPr>
            <a:grpSpLocks/>
          </p:cNvGrpSpPr>
          <p:nvPr/>
        </p:nvGrpSpPr>
        <p:grpSpPr bwMode="auto">
          <a:xfrm>
            <a:off x="2057400" y="3711575"/>
            <a:ext cx="354013" cy="1266825"/>
            <a:chOff x="1326" y="2338"/>
            <a:chExt cx="223" cy="798"/>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5" name="Rectangle 67"/>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4486" name="Rectangle 68"/>
            <p:cNvSpPr>
              <a:spLocks noChangeArrowheads="1"/>
            </p:cNvSpPr>
            <p:nvPr/>
          </p:nvSpPr>
          <p:spPr bwMode="auto">
            <a:xfrm rot="-5400000">
              <a:off x="1323"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4400" name="Rectangle 70"/>
          <p:cNvSpPr>
            <a:spLocks noChangeArrowheads="1"/>
          </p:cNvSpPr>
          <p:nvPr/>
        </p:nvSpPr>
        <p:spPr bwMode="auto">
          <a:xfrm>
            <a:off x="1449388" y="8556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14401" name="Rectangle 71"/>
          <p:cNvSpPr>
            <a:spLocks noChangeArrowheads="1"/>
          </p:cNvSpPr>
          <p:nvPr/>
        </p:nvSpPr>
        <p:spPr bwMode="auto">
          <a:xfrm>
            <a:off x="1449388" y="16732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14402" name="Rectangle 72"/>
          <p:cNvSpPr>
            <a:spLocks noChangeArrowheads="1"/>
          </p:cNvSpPr>
          <p:nvPr/>
        </p:nvSpPr>
        <p:spPr bwMode="auto">
          <a:xfrm>
            <a:off x="430213" y="3124200"/>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4403" name="Rectangle 73"/>
          <p:cNvSpPr>
            <a:spLocks noChangeArrowheads="1"/>
          </p:cNvSpPr>
          <p:nvPr/>
        </p:nvSpPr>
        <p:spPr bwMode="auto">
          <a:xfrm>
            <a:off x="1295400" y="2057400"/>
            <a:ext cx="1027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nPC_sel</a:t>
            </a:r>
          </a:p>
        </p:txBody>
      </p:sp>
      <p:sp>
        <p:nvSpPr>
          <p:cNvPr id="14404" name="Line 74"/>
          <p:cNvSpPr>
            <a:spLocks noChangeShapeType="1"/>
          </p:cNvSpPr>
          <p:nvPr/>
        </p:nvSpPr>
        <p:spPr bwMode="auto">
          <a:xfrm>
            <a:off x="1801813" y="2444750"/>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4" name="Group 75"/>
          <p:cNvGrpSpPr>
            <a:grpSpLocks/>
          </p:cNvGrpSpPr>
          <p:nvPr/>
        </p:nvGrpSpPr>
        <p:grpSpPr bwMode="auto">
          <a:xfrm>
            <a:off x="438150" y="4800600"/>
            <a:ext cx="363538" cy="1066800"/>
            <a:chOff x="239" y="3168"/>
            <a:chExt cx="22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3" name="Rectangle 77"/>
            <p:cNvSpPr>
              <a:spLocks noChangeArrowheads="1"/>
            </p:cNvSpPr>
            <p:nvPr/>
          </p:nvSpPr>
          <p:spPr bwMode="auto">
            <a:xfrm rot="5400000">
              <a:off x="75" y="3379"/>
              <a:ext cx="5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grpSp>
      <p:grpSp>
        <p:nvGrpSpPr>
          <p:cNvPr id="5" name="Group 78"/>
          <p:cNvGrpSpPr>
            <a:grpSpLocks/>
          </p:cNvGrpSpPr>
          <p:nvPr/>
        </p:nvGrpSpPr>
        <p:grpSpPr bwMode="auto">
          <a:xfrm>
            <a:off x="1974850" y="673100"/>
            <a:ext cx="1123950" cy="1092200"/>
            <a:chOff x="1244" y="424"/>
            <a:chExt cx="708" cy="68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0" name="Rectangle 80"/>
            <p:cNvSpPr>
              <a:spLocks noChangeArrowheads="1"/>
            </p:cNvSpPr>
            <p:nvPr/>
          </p:nvSpPr>
          <p:spPr bwMode="auto">
            <a:xfrm>
              <a:off x="1440" y="864"/>
              <a:ext cx="36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Adr</a:t>
              </a:r>
            </a:p>
          </p:txBody>
        </p:sp>
        <p:sp>
          <p:nvSpPr>
            <p:cNvPr id="14481" name="Rectangle 81"/>
            <p:cNvSpPr>
              <a:spLocks noChangeArrowheads="1"/>
            </p:cNvSpPr>
            <p:nvPr/>
          </p:nvSpPr>
          <p:spPr bwMode="auto">
            <a:xfrm>
              <a:off x="1244" y="424"/>
              <a:ext cx="700" cy="44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charset="0"/>
                </a:rPr>
                <a:t>Inst</a:t>
              </a:r>
            </a:p>
            <a:p>
              <a:pPr algn="ctr"/>
              <a:r>
                <a:rPr lang="en-US" sz="2000" b="1">
                  <a:solidFill>
                    <a:schemeClr val="tx1"/>
                  </a:solidFill>
                  <a:latin typeface="Times" charset="0"/>
                </a:rPr>
                <a:t>Memory</a:t>
              </a:r>
            </a:p>
          </p:txBody>
        </p:sp>
      </p:grpSp>
      <p:grpSp>
        <p:nvGrpSpPr>
          <p:cNvPr id="6" name="Group 82"/>
          <p:cNvGrpSpPr>
            <a:grpSpLocks/>
          </p:cNvGrpSpPr>
          <p:nvPr/>
        </p:nvGrpSpPr>
        <p:grpSpPr bwMode="auto">
          <a:xfrm>
            <a:off x="990600" y="3200400"/>
            <a:ext cx="381000" cy="1066800"/>
            <a:chOff x="432" y="912"/>
            <a:chExt cx="240" cy="672"/>
          </a:xfrm>
        </p:grpSpPr>
        <p:sp>
          <p:nvSpPr>
            <p:cNvPr id="14477" name="Rectangle 83"/>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7" name="Group 85"/>
          <p:cNvGrpSpPr>
            <a:grpSpLocks/>
          </p:cNvGrpSpPr>
          <p:nvPr/>
        </p:nvGrpSpPr>
        <p:grpSpPr bwMode="auto">
          <a:xfrm>
            <a:off x="990600" y="4419600"/>
            <a:ext cx="381000" cy="1066800"/>
            <a:chOff x="432" y="912"/>
            <a:chExt cx="240" cy="672"/>
          </a:xfrm>
        </p:grpSpPr>
        <p:sp>
          <p:nvSpPr>
            <p:cNvPr id="14475" name="Rectangle 86"/>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8" name="Group 88"/>
          <p:cNvGrpSpPr>
            <a:grpSpLocks/>
          </p:cNvGrpSpPr>
          <p:nvPr/>
        </p:nvGrpSpPr>
        <p:grpSpPr bwMode="auto">
          <a:xfrm>
            <a:off x="1600200" y="3657600"/>
            <a:ext cx="363538" cy="1447800"/>
            <a:chOff x="480" y="864"/>
            <a:chExt cx="229" cy="912"/>
          </a:xfrm>
        </p:grpSpPr>
        <p:sp>
          <p:nvSpPr>
            <p:cNvPr id="14473" name="Rectangle 89"/>
            <p:cNvSpPr>
              <a:spLocks noChangeArrowheads="1"/>
            </p:cNvSpPr>
            <p:nvPr/>
          </p:nvSpPr>
          <p:spPr bwMode="auto">
            <a:xfrm rot="5400000">
              <a:off x="394" y="1220"/>
              <a:ext cx="40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10" name="Freeform 91"/>
          <p:cNvSpPr>
            <a:spLocks/>
          </p:cNvSpPr>
          <p:nvPr/>
        </p:nvSpPr>
        <p:spPr bwMode="auto">
          <a:xfrm>
            <a:off x="2362200" y="1676400"/>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1" name="Freeform 92"/>
          <p:cNvSpPr>
            <a:spLocks/>
          </p:cNvSpPr>
          <p:nvPr/>
        </p:nvSpPr>
        <p:spPr bwMode="auto">
          <a:xfrm>
            <a:off x="304800" y="28956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2" name="Line 93"/>
          <p:cNvSpPr>
            <a:spLocks noChangeShapeType="1"/>
          </p:cNvSpPr>
          <p:nvPr/>
        </p:nvSpPr>
        <p:spPr bwMode="auto">
          <a:xfrm>
            <a:off x="685800" y="3352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3" name="Line 94"/>
          <p:cNvSpPr>
            <a:spLocks noChangeShapeType="1"/>
          </p:cNvSpPr>
          <p:nvPr/>
        </p:nvSpPr>
        <p:spPr bwMode="auto">
          <a:xfrm>
            <a:off x="1371600" y="38100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4" name="Freeform 95"/>
          <p:cNvSpPr>
            <a:spLocks/>
          </p:cNvSpPr>
          <p:nvPr/>
        </p:nvSpPr>
        <p:spPr bwMode="auto">
          <a:xfrm>
            <a:off x="609600" y="38100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5" name="Line 96"/>
          <p:cNvSpPr>
            <a:spLocks noChangeShapeType="1"/>
          </p:cNvSpPr>
          <p:nvPr/>
        </p:nvSpPr>
        <p:spPr bwMode="auto">
          <a:xfrm>
            <a:off x="762000" y="53340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6" name="Freeform 97"/>
          <p:cNvSpPr>
            <a:spLocks/>
          </p:cNvSpPr>
          <p:nvPr/>
        </p:nvSpPr>
        <p:spPr bwMode="auto">
          <a:xfrm>
            <a:off x="228600" y="5334000"/>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7" name="Line 98"/>
          <p:cNvSpPr>
            <a:spLocks noChangeShapeType="1"/>
          </p:cNvSpPr>
          <p:nvPr/>
        </p:nvSpPr>
        <p:spPr bwMode="auto">
          <a:xfrm>
            <a:off x="1371600" y="49530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8" name="Line 99"/>
          <p:cNvSpPr>
            <a:spLocks noChangeShapeType="1"/>
          </p:cNvSpPr>
          <p:nvPr/>
        </p:nvSpPr>
        <p:spPr bwMode="auto">
          <a:xfrm>
            <a:off x="1905000" y="4419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9" name="Group 100"/>
          <p:cNvGrpSpPr>
            <a:grpSpLocks/>
          </p:cNvGrpSpPr>
          <p:nvPr/>
        </p:nvGrpSpPr>
        <p:grpSpPr bwMode="auto">
          <a:xfrm>
            <a:off x="3200400" y="2714625"/>
            <a:ext cx="838200" cy="333375"/>
            <a:chOff x="2640" y="1422"/>
            <a:chExt cx="528" cy="210"/>
          </a:xfrm>
        </p:grpSpPr>
        <p:sp>
          <p:nvSpPr>
            <p:cNvPr id="14470" name="Rectangle 10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71" name="Rectangle 10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20" name="Rectangle 104"/>
          <p:cNvSpPr>
            <a:spLocks noChangeArrowheads="1"/>
          </p:cNvSpPr>
          <p:nvPr/>
        </p:nvSpPr>
        <p:spPr bwMode="auto">
          <a:xfrm>
            <a:off x="3200400" y="36576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10" name="Group 105"/>
          <p:cNvGrpSpPr>
            <a:grpSpLocks/>
          </p:cNvGrpSpPr>
          <p:nvPr/>
        </p:nvGrpSpPr>
        <p:grpSpPr bwMode="auto">
          <a:xfrm>
            <a:off x="5508625" y="4267200"/>
            <a:ext cx="358775" cy="1219200"/>
            <a:chOff x="3518" y="2640"/>
            <a:chExt cx="226" cy="768"/>
          </a:xfrm>
        </p:grpSpPr>
        <p:sp>
          <p:nvSpPr>
            <p:cNvPr id="14467" name="Rectangle 10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8" name="Rectangle 10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109"/>
          <p:cNvGrpSpPr>
            <a:grpSpLocks/>
          </p:cNvGrpSpPr>
          <p:nvPr/>
        </p:nvGrpSpPr>
        <p:grpSpPr bwMode="auto">
          <a:xfrm>
            <a:off x="6372225" y="3657600"/>
            <a:ext cx="485775" cy="1143000"/>
            <a:chOff x="4009" y="2304"/>
            <a:chExt cx="306" cy="720"/>
          </a:xfrm>
        </p:grpSpPr>
        <p:sp>
          <p:nvSpPr>
            <p:cNvPr id="14464" name="Rectangle 110"/>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p:txBody>
        </p:sp>
        <p:sp>
          <p:nvSpPr>
            <p:cNvPr id="14465" name="Rectangle 11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2" name="Group 113"/>
          <p:cNvGrpSpPr>
            <a:grpSpLocks/>
          </p:cNvGrpSpPr>
          <p:nvPr/>
        </p:nvGrpSpPr>
        <p:grpSpPr bwMode="auto">
          <a:xfrm>
            <a:off x="8404225" y="4038600"/>
            <a:ext cx="358775" cy="1600200"/>
            <a:chOff x="5294" y="2544"/>
            <a:chExt cx="226" cy="1008"/>
          </a:xfrm>
        </p:grpSpPr>
        <p:sp>
          <p:nvSpPr>
            <p:cNvPr id="14461" name="Rectangle 114"/>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2" name="Rectangle 115"/>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3" name="Group 117"/>
          <p:cNvGrpSpPr>
            <a:grpSpLocks/>
          </p:cNvGrpSpPr>
          <p:nvPr/>
        </p:nvGrpSpPr>
        <p:grpSpPr bwMode="auto">
          <a:xfrm>
            <a:off x="6981825" y="4848225"/>
            <a:ext cx="1146175" cy="1181100"/>
            <a:chOff x="4398" y="3054"/>
            <a:chExt cx="722"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56" name="Rectangle 119"/>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4457" name="Rectangle 120"/>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4458" name="Rectangle 121"/>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4425" name="Line 124"/>
          <p:cNvSpPr>
            <a:spLocks noChangeShapeType="1"/>
          </p:cNvSpPr>
          <p:nvPr/>
        </p:nvSpPr>
        <p:spPr bwMode="auto">
          <a:xfrm>
            <a:off x="3429000" y="2590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6" name="Line 125"/>
          <p:cNvSpPr>
            <a:spLocks noChangeShapeType="1"/>
          </p:cNvSpPr>
          <p:nvPr/>
        </p:nvSpPr>
        <p:spPr bwMode="auto">
          <a:xfrm>
            <a:off x="3810000" y="2590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7" name="Freeform 126"/>
          <p:cNvSpPr>
            <a:spLocks/>
          </p:cNvSpPr>
          <p:nvPr/>
        </p:nvSpPr>
        <p:spPr bwMode="auto">
          <a:xfrm>
            <a:off x="2895600" y="23622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28" name="Line 127"/>
          <p:cNvSpPr>
            <a:spLocks noChangeShapeType="1"/>
          </p:cNvSpPr>
          <p:nvPr/>
        </p:nvSpPr>
        <p:spPr bwMode="auto">
          <a:xfrm>
            <a:off x="3352800" y="34290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29" name="Line 128"/>
          <p:cNvSpPr>
            <a:spLocks noChangeShapeType="1"/>
          </p:cNvSpPr>
          <p:nvPr/>
        </p:nvSpPr>
        <p:spPr bwMode="auto">
          <a:xfrm>
            <a:off x="3657600" y="30480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0" name="Line 129"/>
          <p:cNvSpPr>
            <a:spLocks noChangeShapeType="1"/>
          </p:cNvSpPr>
          <p:nvPr/>
        </p:nvSpPr>
        <p:spPr bwMode="auto">
          <a:xfrm>
            <a:off x="4038600" y="3352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1" name="Line 130"/>
          <p:cNvSpPr>
            <a:spLocks noChangeShapeType="1"/>
          </p:cNvSpPr>
          <p:nvPr/>
        </p:nvSpPr>
        <p:spPr bwMode="auto">
          <a:xfrm>
            <a:off x="4419600" y="3352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2" name="Rectangle 131"/>
          <p:cNvSpPr>
            <a:spLocks noChangeArrowheads="1"/>
          </p:cNvSpPr>
          <p:nvPr/>
        </p:nvSpPr>
        <p:spPr bwMode="auto">
          <a:xfrm>
            <a:off x="4213225"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433" name="Line 132"/>
          <p:cNvSpPr>
            <a:spLocks noChangeShapeType="1"/>
          </p:cNvSpPr>
          <p:nvPr/>
        </p:nvSpPr>
        <p:spPr bwMode="auto">
          <a:xfrm>
            <a:off x="4648200" y="39624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4" name="Freeform 133"/>
          <p:cNvSpPr>
            <a:spLocks/>
          </p:cNvSpPr>
          <p:nvPr/>
        </p:nvSpPr>
        <p:spPr bwMode="auto">
          <a:xfrm>
            <a:off x="5410200" y="2635250"/>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5" name="Line 134"/>
          <p:cNvSpPr>
            <a:spLocks noChangeShapeType="1"/>
          </p:cNvSpPr>
          <p:nvPr/>
        </p:nvSpPr>
        <p:spPr bwMode="auto">
          <a:xfrm>
            <a:off x="6705600" y="26289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6" name="Line 135"/>
          <p:cNvSpPr>
            <a:spLocks noChangeShapeType="1"/>
          </p:cNvSpPr>
          <p:nvPr/>
        </p:nvSpPr>
        <p:spPr bwMode="auto">
          <a:xfrm>
            <a:off x="4648200" y="44958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7" name="Line 136"/>
          <p:cNvSpPr>
            <a:spLocks noChangeShapeType="1"/>
          </p:cNvSpPr>
          <p:nvPr/>
        </p:nvSpPr>
        <p:spPr bwMode="auto">
          <a:xfrm>
            <a:off x="5867400" y="46482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8" name="Freeform 137"/>
          <p:cNvSpPr>
            <a:spLocks/>
          </p:cNvSpPr>
          <p:nvPr/>
        </p:nvSpPr>
        <p:spPr bwMode="auto">
          <a:xfrm>
            <a:off x="5181600" y="44958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9" name="Line 138"/>
          <p:cNvSpPr>
            <a:spLocks noChangeShapeType="1"/>
          </p:cNvSpPr>
          <p:nvPr/>
        </p:nvSpPr>
        <p:spPr bwMode="auto">
          <a:xfrm>
            <a:off x="4876800" y="5334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0" name="Line 139"/>
          <p:cNvSpPr>
            <a:spLocks noChangeShapeType="1"/>
          </p:cNvSpPr>
          <p:nvPr/>
        </p:nvSpPr>
        <p:spPr bwMode="auto">
          <a:xfrm>
            <a:off x="3810000" y="5334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1" name="Line 140"/>
          <p:cNvSpPr>
            <a:spLocks noChangeShapeType="1"/>
          </p:cNvSpPr>
          <p:nvPr/>
        </p:nvSpPr>
        <p:spPr bwMode="auto">
          <a:xfrm flipH="1">
            <a:off x="3429000" y="4495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2" name="Line 141"/>
          <p:cNvSpPr>
            <a:spLocks noChangeShapeType="1"/>
          </p:cNvSpPr>
          <p:nvPr/>
        </p:nvSpPr>
        <p:spPr bwMode="auto">
          <a:xfrm>
            <a:off x="3505200" y="4495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3" name="Line 142"/>
          <p:cNvSpPr>
            <a:spLocks noChangeShapeType="1"/>
          </p:cNvSpPr>
          <p:nvPr/>
        </p:nvSpPr>
        <p:spPr bwMode="auto">
          <a:xfrm>
            <a:off x="3505200" y="46482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4" name="Line 143"/>
          <p:cNvSpPr>
            <a:spLocks noChangeShapeType="1"/>
          </p:cNvSpPr>
          <p:nvPr/>
        </p:nvSpPr>
        <p:spPr bwMode="auto">
          <a:xfrm flipV="1">
            <a:off x="4724400" y="5943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5" name="Line 144"/>
          <p:cNvSpPr>
            <a:spLocks noChangeShapeType="1"/>
          </p:cNvSpPr>
          <p:nvPr/>
        </p:nvSpPr>
        <p:spPr bwMode="auto">
          <a:xfrm flipV="1">
            <a:off x="5715000" y="5410200"/>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6" name="Line 145"/>
          <p:cNvSpPr>
            <a:spLocks noChangeShapeType="1"/>
          </p:cNvSpPr>
          <p:nvPr/>
        </p:nvSpPr>
        <p:spPr bwMode="auto">
          <a:xfrm flipH="1">
            <a:off x="6781800" y="58674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7" name="Line 146"/>
          <p:cNvSpPr>
            <a:spLocks noChangeShapeType="1"/>
          </p:cNvSpPr>
          <p:nvPr/>
        </p:nvSpPr>
        <p:spPr bwMode="auto">
          <a:xfrm>
            <a:off x="6858000" y="42672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8" name="Line 147"/>
          <p:cNvSpPr>
            <a:spLocks noChangeShapeType="1"/>
          </p:cNvSpPr>
          <p:nvPr/>
        </p:nvSpPr>
        <p:spPr bwMode="auto">
          <a:xfrm>
            <a:off x="7848600" y="42672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9" name="Line 148"/>
          <p:cNvSpPr>
            <a:spLocks noChangeShapeType="1"/>
          </p:cNvSpPr>
          <p:nvPr/>
        </p:nvSpPr>
        <p:spPr bwMode="auto">
          <a:xfrm flipH="1">
            <a:off x="7086600" y="4191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50" name="Freeform 149"/>
          <p:cNvSpPr>
            <a:spLocks/>
          </p:cNvSpPr>
          <p:nvPr/>
        </p:nvSpPr>
        <p:spPr bwMode="auto">
          <a:xfrm>
            <a:off x="2667000" y="41148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1" name="Line 150"/>
          <p:cNvSpPr>
            <a:spLocks noChangeShapeType="1"/>
          </p:cNvSpPr>
          <p:nvPr/>
        </p:nvSpPr>
        <p:spPr bwMode="auto">
          <a:xfrm>
            <a:off x="8153400" y="54102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2" name="Line 151"/>
          <p:cNvSpPr>
            <a:spLocks noChangeShapeType="1"/>
          </p:cNvSpPr>
          <p:nvPr/>
        </p:nvSpPr>
        <p:spPr bwMode="auto">
          <a:xfrm flipV="1">
            <a:off x="2165350" y="48133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3" name="Line 152"/>
          <p:cNvSpPr>
            <a:spLocks noChangeShapeType="1"/>
          </p:cNvSpPr>
          <p:nvPr/>
        </p:nvSpPr>
        <p:spPr bwMode="auto">
          <a:xfrm>
            <a:off x="2241550" y="48133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4" name="Line 153"/>
          <p:cNvSpPr>
            <a:spLocks noChangeShapeType="1"/>
          </p:cNvSpPr>
          <p:nvPr/>
        </p:nvSpPr>
        <p:spPr bwMode="auto">
          <a:xfrm>
            <a:off x="2241550" y="49784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0100" y="228600"/>
            <a:ext cx="7793038" cy="474663"/>
          </a:xfrm>
          <a:noFill/>
        </p:spPr>
        <p:txBody>
          <a:bodyPr/>
          <a:lstStyle/>
          <a:p>
            <a:r>
              <a:rPr lang="en-US"/>
              <a:t>An Abstract View of the Implementation</a:t>
            </a:r>
          </a:p>
        </p:txBody>
      </p:sp>
      <p:sp>
        <p:nvSpPr>
          <p:cNvPr id="15363" name="Rectangle 3"/>
          <p:cNvSpPr>
            <a:spLocks noChangeArrowheads="1"/>
          </p:cNvSpPr>
          <p:nvPr/>
        </p:nvSpPr>
        <p:spPr bwMode="auto">
          <a:xfrm>
            <a:off x="8407400" y="3173413"/>
            <a:ext cx="660400" cy="6985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a:t>
            </a:r>
          </a:p>
          <a:p>
            <a:r>
              <a:rPr lang="en-US" sz="2000">
                <a:solidFill>
                  <a:schemeClr val="tx1"/>
                </a:solidFill>
                <a:latin typeface="Times" charset="0"/>
              </a:rPr>
              <a:t>Out</a:t>
            </a:r>
          </a:p>
        </p:txBody>
      </p:sp>
      <p:sp>
        <p:nvSpPr>
          <p:cNvPr id="15364" name="AutoShape 4"/>
          <p:cNvSpPr>
            <a:spLocks noChangeArrowheads="1"/>
          </p:cNvSpPr>
          <p:nvPr/>
        </p:nvSpPr>
        <p:spPr bwMode="auto">
          <a:xfrm>
            <a:off x="254000" y="2921000"/>
            <a:ext cx="6223000" cy="2781300"/>
          </a:xfrm>
          <a:prstGeom prst="roundRect">
            <a:avLst>
              <a:gd name="adj" fmla="val 12495"/>
            </a:avLst>
          </a:prstGeom>
          <a:noFill/>
          <a:ln w="25400">
            <a:solidFill>
              <a:schemeClr val="accent2"/>
            </a:solidFill>
            <a:prstDash val="dash"/>
            <a:round/>
            <a:headEnd/>
            <a:tailEnd/>
          </a:ln>
        </p:spPr>
        <p:txBody>
          <a:bodyPr wrap="none" anchor="ctr">
            <a:prstTxWarp prst="textNoShape">
              <a:avLst/>
            </a:prstTxWarp>
          </a:bodyPr>
          <a:lstStyle/>
          <a:p>
            <a:endParaRPr lang="en-US"/>
          </a:p>
        </p:txBody>
      </p:sp>
      <p:sp>
        <p:nvSpPr>
          <p:cNvPr id="15365" name="AutoShape 5"/>
          <p:cNvSpPr>
            <a:spLocks noChangeArrowheads="1"/>
          </p:cNvSpPr>
          <p:nvPr/>
        </p:nvSpPr>
        <p:spPr bwMode="auto">
          <a:xfrm>
            <a:off x="2527300" y="1016000"/>
            <a:ext cx="6146800" cy="1333500"/>
          </a:xfrm>
          <a:prstGeom prst="roundRect">
            <a:avLst>
              <a:gd name="adj" fmla="val 12495"/>
            </a:avLst>
          </a:prstGeom>
          <a:noFill/>
          <a:ln w="25400">
            <a:solidFill>
              <a:schemeClr val="accent2"/>
            </a:solidFill>
            <a:prstDash val="dash"/>
            <a:round/>
            <a:headEnd/>
            <a:tailEnd/>
          </a:ln>
        </p:spPr>
        <p:txBody>
          <a:bodyPr wrap="none" anchor="ctr">
            <a:prstTxWarp prst="textNoShape">
              <a:avLst/>
            </a:prstTxWarp>
          </a:bodyPr>
          <a:lstStyle/>
          <a:p>
            <a:endParaRPr lang="en-US"/>
          </a:p>
        </p:txBody>
      </p:sp>
      <p:sp>
        <p:nvSpPr>
          <p:cNvPr id="15366" name="Line 6"/>
          <p:cNvSpPr>
            <a:spLocks noChangeShapeType="1"/>
          </p:cNvSpPr>
          <p:nvPr/>
        </p:nvSpPr>
        <p:spPr bwMode="auto">
          <a:xfrm>
            <a:off x="3941763" y="4300538"/>
            <a:ext cx="1117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367" name="Rectangle 7"/>
          <p:cNvSpPr>
            <a:spLocks noChangeArrowheads="1"/>
          </p:cNvSpPr>
          <p:nvPr/>
        </p:nvSpPr>
        <p:spPr bwMode="auto">
          <a:xfrm>
            <a:off x="2590800" y="46355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5368" name="Rectangle 8"/>
          <p:cNvSpPr>
            <a:spLocks noChangeArrowheads="1"/>
          </p:cNvSpPr>
          <p:nvPr/>
        </p:nvSpPr>
        <p:spPr bwMode="auto">
          <a:xfrm>
            <a:off x="2590800" y="3232150"/>
            <a:ext cx="1298575" cy="1263650"/>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5369" name="Line 9"/>
          <p:cNvSpPr>
            <a:spLocks noChangeShapeType="1"/>
          </p:cNvSpPr>
          <p:nvPr/>
        </p:nvSpPr>
        <p:spPr bwMode="auto">
          <a:xfrm>
            <a:off x="2786063" y="2249488"/>
            <a:ext cx="0" cy="9779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5370" name="Line 10"/>
          <p:cNvSpPr>
            <a:spLocks noChangeShapeType="1"/>
          </p:cNvSpPr>
          <p:nvPr/>
        </p:nvSpPr>
        <p:spPr bwMode="auto">
          <a:xfrm flipV="1">
            <a:off x="2716213" y="2651125"/>
            <a:ext cx="188912"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371" name="Rectangle 11"/>
          <p:cNvSpPr>
            <a:spLocks noChangeArrowheads="1"/>
          </p:cNvSpPr>
          <p:nvPr/>
        </p:nvSpPr>
        <p:spPr bwMode="auto">
          <a:xfrm>
            <a:off x="2566988" y="2505075"/>
            <a:ext cx="369887"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15372" name="Rectangle 12"/>
          <p:cNvSpPr>
            <a:spLocks noChangeArrowheads="1"/>
          </p:cNvSpPr>
          <p:nvPr/>
        </p:nvSpPr>
        <p:spPr bwMode="auto">
          <a:xfrm>
            <a:off x="2590800" y="3200400"/>
            <a:ext cx="533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Rw</a:t>
            </a:r>
          </a:p>
        </p:txBody>
      </p:sp>
      <p:sp>
        <p:nvSpPr>
          <p:cNvPr id="15373" name="Rectangle 13"/>
          <p:cNvSpPr>
            <a:spLocks noChangeArrowheads="1"/>
          </p:cNvSpPr>
          <p:nvPr/>
        </p:nvSpPr>
        <p:spPr bwMode="auto">
          <a:xfrm>
            <a:off x="3014663" y="3200400"/>
            <a:ext cx="463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Ra</a:t>
            </a:r>
          </a:p>
        </p:txBody>
      </p:sp>
      <p:sp>
        <p:nvSpPr>
          <p:cNvPr id="15374" name="Rectangle 14"/>
          <p:cNvSpPr>
            <a:spLocks noChangeArrowheads="1"/>
          </p:cNvSpPr>
          <p:nvPr/>
        </p:nvSpPr>
        <p:spPr bwMode="auto">
          <a:xfrm>
            <a:off x="3441700" y="3200400"/>
            <a:ext cx="4778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Rb</a:t>
            </a:r>
          </a:p>
        </p:txBody>
      </p:sp>
      <p:sp>
        <p:nvSpPr>
          <p:cNvPr id="15375" name="Rectangle 15"/>
          <p:cNvSpPr>
            <a:spLocks noChangeArrowheads="1"/>
          </p:cNvSpPr>
          <p:nvPr/>
        </p:nvSpPr>
        <p:spPr bwMode="auto">
          <a:xfrm>
            <a:off x="2703513" y="3644900"/>
            <a:ext cx="1084262" cy="638175"/>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90000"/>
              </a:lnSpc>
            </a:pPr>
            <a:r>
              <a:rPr lang="en-US" sz="2000" b="1">
                <a:solidFill>
                  <a:schemeClr val="tx1"/>
                </a:solidFill>
                <a:latin typeface="Times" charset="0"/>
              </a:rPr>
              <a:t>Register</a:t>
            </a:r>
          </a:p>
          <a:p>
            <a:pPr algn="ctr">
              <a:lnSpc>
                <a:spcPct val="90000"/>
              </a:lnSpc>
            </a:pPr>
            <a:r>
              <a:rPr lang="en-US" sz="2000" b="1">
                <a:solidFill>
                  <a:schemeClr val="tx1"/>
                </a:solidFill>
                <a:latin typeface="Times" charset="0"/>
              </a:rPr>
              <a:t>File</a:t>
            </a:r>
          </a:p>
        </p:txBody>
      </p:sp>
      <p:sp>
        <p:nvSpPr>
          <p:cNvPr id="15376" name="Rectangle 16"/>
          <p:cNvSpPr>
            <a:spLocks noChangeArrowheads="1"/>
          </p:cNvSpPr>
          <p:nvPr/>
        </p:nvSpPr>
        <p:spPr bwMode="auto">
          <a:xfrm>
            <a:off x="2409825" y="2276475"/>
            <a:ext cx="4778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Rd</a:t>
            </a:r>
          </a:p>
        </p:txBody>
      </p:sp>
      <p:sp>
        <p:nvSpPr>
          <p:cNvPr id="15377" name="Rectangle 17"/>
          <p:cNvSpPr>
            <a:spLocks noChangeArrowheads="1"/>
          </p:cNvSpPr>
          <p:nvPr/>
        </p:nvSpPr>
        <p:spPr bwMode="auto">
          <a:xfrm>
            <a:off x="6454775" y="4191000"/>
            <a:ext cx="784225" cy="638175"/>
          </a:xfrm>
          <a:prstGeom prst="rect">
            <a:avLst/>
          </a:prstGeom>
          <a:noFill/>
          <a:ln w="12700">
            <a:noFill/>
            <a:miter lim="800000"/>
            <a:headEnd/>
            <a:tailEnd/>
          </a:ln>
        </p:spPr>
        <p:txBody>
          <a:bodyPr lIns="90488" tIns="44450" rIns="90488" bIns="44450">
            <a:prstTxWarp prst="textNoShape">
              <a:avLst/>
            </a:prstTxWarp>
            <a:spAutoFit/>
          </a:bodyPr>
          <a:lstStyle/>
          <a:p>
            <a:pPr algn="ctr">
              <a:lnSpc>
                <a:spcPct val="90000"/>
              </a:lnSpc>
            </a:pPr>
            <a:r>
              <a:rPr lang="en-US" sz="2000">
                <a:solidFill>
                  <a:schemeClr val="tx1"/>
                </a:solidFill>
                <a:latin typeface="Times" charset="0"/>
              </a:rPr>
              <a:t>Data In</a:t>
            </a:r>
          </a:p>
        </p:txBody>
      </p:sp>
      <p:sp>
        <p:nvSpPr>
          <p:cNvPr id="15378" name="Rectangle 18"/>
          <p:cNvSpPr>
            <a:spLocks noChangeArrowheads="1"/>
          </p:cNvSpPr>
          <p:nvPr/>
        </p:nvSpPr>
        <p:spPr bwMode="auto">
          <a:xfrm>
            <a:off x="7188200" y="3335338"/>
            <a:ext cx="1201738" cy="1087437"/>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5379" name="Line 19"/>
          <p:cNvSpPr>
            <a:spLocks noChangeShapeType="1"/>
          </p:cNvSpPr>
          <p:nvPr/>
        </p:nvSpPr>
        <p:spPr bwMode="auto">
          <a:xfrm flipV="1">
            <a:off x="5562600" y="3733800"/>
            <a:ext cx="1600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380" name="Rectangle 20"/>
          <p:cNvSpPr>
            <a:spLocks noChangeArrowheads="1"/>
          </p:cNvSpPr>
          <p:nvPr/>
        </p:nvSpPr>
        <p:spPr bwMode="auto">
          <a:xfrm>
            <a:off x="6459538" y="3124200"/>
            <a:ext cx="703262"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a:solidFill>
                  <a:schemeClr val="tx1"/>
                </a:solidFill>
                <a:latin typeface="Times" charset="0"/>
              </a:rPr>
              <a:t>Data</a:t>
            </a:r>
          </a:p>
          <a:p>
            <a:pPr algn="ctr">
              <a:lnSpc>
                <a:spcPct val="80000"/>
              </a:lnSpc>
            </a:pPr>
            <a:r>
              <a:rPr lang="en-US" sz="2000">
                <a:solidFill>
                  <a:schemeClr val="tx1"/>
                </a:solidFill>
                <a:latin typeface="Times" charset="0"/>
              </a:rPr>
              <a:t>Addr</a:t>
            </a:r>
          </a:p>
        </p:txBody>
      </p:sp>
      <p:sp>
        <p:nvSpPr>
          <p:cNvPr id="15381" name="Rectangle 21"/>
          <p:cNvSpPr>
            <a:spLocks noChangeArrowheads="1"/>
          </p:cNvSpPr>
          <p:nvPr/>
        </p:nvSpPr>
        <p:spPr bwMode="auto">
          <a:xfrm>
            <a:off x="7229475" y="3429000"/>
            <a:ext cx="1111250" cy="822325"/>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Ideal</a:t>
            </a:r>
          </a:p>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5382" name="Rectangle 22"/>
          <p:cNvSpPr>
            <a:spLocks noChangeArrowheads="1"/>
          </p:cNvSpPr>
          <p:nvPr/>
        </p:nvSpPr>
        <p:spPr bwMode="auto">
          <a:xfrm>
            <a:off x="990600" y="1397000"/>
            <a:ext cx="1382713" cy="1201738"/>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5383" name="Line 23"/>
          <p:cNvSpPr>
            <a:spLocks noChangeShapeType="1"/>
          </p:cNvSpPr>
          <p:nvPr/>
        </p:nvSpPr>
        <p:spPr bwMode="auto">
          <a:xfrm>
            <a:off x="2411413" y="2243138"/>
            <a:ext cx="135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384" name="Rectangle 24"/>
          <p:cNvSpPr>
            <a:spLocks noChangeArrowheads="1"/>
          </p:cNvSpPr>
          <p:nvPr/>
        </p:nvSpPr>
        <p:spPr bwMode="auto">
          <a:xfrm>
            <a:off x="2681288" y="1908175"/>
            <a:ext cx="1281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Instruction</a:t>
            </a:r>
          </a:p>
        </p:txBody>
      </p:sp>
      <p:sp>
        <p:nvSpPr>
          <p:cNvPr id="15385" name="Line 25"/>
          <p:cNvSpPr>
            <a:spLocks noChangeShapeType="1"/>
          </p:cNvSpPr>
          <p:nvPr/>
        </p:nvSpPr>
        <p:spPr bwMode="auto">
          <a:xfrm>
            <a:off x="1930400" y="2628900"/>
            <a:ext cx="0" cy="127000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15386" name="Rectangle 26"/>
          <p:cNvSpPr>
            <a:spLocks noChangeArrowheads="1"/>
          </p:cNvSpPr>
          <p:nvPr/>
        </p:nvSpPr>
        <p:spPr bwMode="auto">
          <a:xfrm>
            <a:off x="600075" y="2590800"/>
            <a:ext cx="1281113" cy="698500"/>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2000">
                <a:latin typeface="Times" charset="0"/>
              </a:rPr>
              <a:t>Instruction</a:t>
            </a:r>
          </a:p>
          <a:p>
            <a:pPr algn="r"/>
            <a:r>
              <a:rPr lang="en-US" sz="2000">
                <a:latin typeface="Times" charset="0"/>
              </a:rPr>
              <a:t>Address</a:t>
            </a:r>
          </a:p>
        </p:txBody>
      </p:sp>
      <p:sp>
        <p:nvSpPr>
          <p:cNvPr id="15387" name="Rectangle 27"/>
          <p:cNvSpPr>
            <a:spLocks noChangeArrowheads="1"/>
          </p:cNvSpPr>
          <p:nvPr/>
        </p:nvSpPr>
        <p:spPr bwMode="auto">
          <a:xfrm>
            <a:off x="990600" y="1552575"/>
            <a:ext cx="1395413" cy="91281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90000"/>
              </a:lnSpc>
            </a:pPr>
            <a:r>
              <a:rPr lang="en-US" sz="2000" b="1">
                <a:solidFill>
                  <a:schemeClr val="tx1"/>
                </a:solidFill>
                <a:latin typeface="Times" charset="0"/>
              </a:rPr>
              <a:t>Ideal</a:t>
            </a:r>
          </a:p>
          <a:p>
            <a:pPr algn="ctr">
              <a:lnSpc>
                <a:spcPct val="90000"/>
              </a:lnSpc>
            </a:pPr>
            <a:r>
              <a:rPr lang="en-US" sz="2000" b="1">
                <a:solidFill>
                  <a:schemeClr val="tx1"/>
                </a:solidFill>
                <a:latin typeface="Times" charset="0"/>
              </a:rPr>
              <a:t>Instruction</a:t>
            </a:r>
          </a:p>
          <a:p>
            <a:pPr algn="ctr">
              <a:lnSpc>
                <a:spcPct val="90000"/>
              </a:lnSpc>
            </a:pPr>
            <a:r>
              <a:rPr lang="en-US" sz="2000" b="1">
                <a:solidFill>
                  <a:schemeClr val="tx1"/>
                </a:solidFill>
                <a:latin typeface="Times" charset="0"/>
              </a:rPr>
              <a:t>Memory</a:t>
            </a:r>
          </a:p>
        </p:txBody>
      </p:sp>
      <p:sp>
        <p:nvSpPr>
          <p:cNvPr id="15388" name="Rectangle 28"/>
          <p:cNvSpPr>
            <a:spLocks noChangeArrowheads="1"/>
          </p:cNvSpPr>
          <p:nvPr/>
        </p:nvSpPr>
        <p:spPr bwMode="auto">
          <a:xfrm>
            <a:off x="1343025" y="3317875"/>
            <a:ext cx="263525" cy="1187450"/>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5389" name="Rectangle 29"/>
          <p:cNvSpPr>
            <a:spLocks noChangeArrowheads="1"/>
          </p:cNvSpPr>
          <p:nvPr/>
        </p:nvSpPr>
        <p:spPr bwMode="auto">
          <a:xfrm rot="-5400000">
            <a:off x="1235869" y="3694907"/>
            <a:ext cx="4857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a:t>
            </a:r>
          </a:p>
        </p:txBody>
      </p:sp>
      <p:sp>
        <p:nvSpPr>
          <p:cNvPr id="15390" name="Line 30"/>
          <p:cNvSpPr>
            <a:spLocks noChangeShapeType="1"/>
          </p:cNvSpPr>
          <p:nvPr/>
        </p:nvSpPr>
        <p:spPr bwMode="auto">
          <a:xfrm>
            <a:off x="3243263" y="2249488"/>
            <a:ext cx="0" cy="9779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5391" name="Line 31"/>
          <p:cNvSpPr>
            <a:spLocks noChangeShapeType="1"/>
          </p:cNvSpPr>
          <p:nvPr/>
        </p:nvSpPr>
        <p:spPr bwMode="auto">
          <a:xfrm flipV="1">
            <a:off x="3173413" y="2651125"/>
            <a:ext cx="188912"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392" name="Rectangle 32"/>
          <p:cNvSpPr>
            <a:spLocks noChangeArrowheads="1"/>
          </p:cNvSpPr>
          <p:nvPr/>
        </p:nvSpPr>
        <p:spPr bwMode="auto">
          <a:xfrm>
            <a:off x="3024188" y="2505075"/>
            <a:ext cx="369887"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15393" name="Rectangle 33"/>
          <p:cNvSpPr>
            <a:spLocks noChangeArrowheads="1"/>
          </p:cNvSpPr>
          <p:nvPr/>
        </p:nvSpPr>
        <p:spPr bwMode="auto">
          <a:xfrm>
            <a:off x="2867025" y="2276475"/>
            <a:ext cx="449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Rs</a:t>
            </a:r>
          </a:p>
        </p:txBody>
      </p:sp>
      <p:sp>
        <p:nvSpPr>
          <p:cNvPr id="15394" name="Line 34"/>
          <p:cNvSpPr>
            <a:spLocks noChangeShapeType="1"/>
          </p:cNvSpPr>
          <p:nvPr/>
        </p:nvSpPr>
        <p:spPr bwMode="auto">
          <a:xfrm>
            <a:off x="3776663" y="2249488"/>
            <a:ext cx="0" cy="9779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5395" name="Line 35"/>
          <p:cNvSpPr>
            <a:spLocks noChangeShapeType="1"/>
          </p:cNvSpPr>
          <p:nvPr/>
        </p:nvSpPr>
        <p:spPr bwMode="auto">
          <a:xfrm flipV="1">
            <a:off x="3706813" y="2651125"/>
            <a:ext cx="188912" cy="2079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396" name="Rectangle 36"/>
          <p:cNvSpPr>
            <a:spLocks noChangeArrowheads="1"/>
          </p:cNvSpPr>
          <p:nvPr/>
        </p:nvSpPr>
        <p:spPr bwMode="auto">
          <a:xfrm>
            <a:off x="3557588" y="2505075"/>
            <a:ext cx="369887"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15397" name="Rectangle 37"/>
          <p:cNvSpPr>
            <a:spLocks noChangeArrowheads="1"/>
          </p:cNvSpPr>
          <p:nvPr/>
        </p:nvSpPr>
        <p:spPr bwMode="auto">
          <a:xfrm>
            <a:off x="3400425" y="2276475"/>
            <a:ext cx="42068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Rt</a:t>
            </a:r>
          </a:p>
        </p:txBody>
      </p:sp>
      <p:sp>
        <p:nvSpPr>
          <p:cNvPr id="15398" name="Line 38"/>
          <p:cNvSpPr>
            <a:spLocks noChangeShapeType="1"/>
          </p:cNvSpPr>
          <p:nvPr/>
        </p:nvSpPr>
        <p:spPr bwMode="auto">
          <a:xfrm>
            <a:off x="3941763" y="3386138"/>
            <a:ext cx="1117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399" name="Line 39"/>
          <p:cNvSpPr>
            <a:spLocks noChangeShapeType="1"/>
          </p:cNvSpPr>
          <p:nvPr/>
        </p:nvSpPr>
        <p:spPr bwMode="auto">
          <a:xfrm>
            <a:off x="4343400" y="4292600"/>
            <a:ext cx="0" cy="2794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5400" name="Line 40"/>
          <p:cNvSpPr>
            <a:spLocks noChangeShapeType="1"/>
          </p:cNvSpPr>
          <p:nvPr/>
        </p:nvSpPr>
        <p:spPr bwMode="auto">
          <a:xfrm flipV="1">
            <a:off x="4343400" y="4572000"/>
            <a:ext cx="1371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5401" name="Line 41"/>
          <p:cNvSpPr>
            <a:spLocks noChangeShapeType="1"/>
          </p:cNvSpPr>
          <p:nvPr/>
        </p:nvSpPr>
        <p:spPr bwMode="auto">
          <a:xfrm flipV="1">
            <a:off x="5715000" y="4191000"/>
            <a:ext cx="14478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402" name="Line 42"/>
          <p:cNvSpPr>
            <a:spLocks noChangeShapeType="1"/>
          </p:cNvSpPr>
          <p:nvPr/>
        </p:nvSpPr>
        <p:spPr bwMode="auto">
          <a:xfrm flipH="1">
            <a:off x="5715000" y="4191000"/>
            <a:ext cx="0" cy="381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5403" name="Line 43"/>
          <p:cNvSpPr>
            <a:spLocks noChangeShapeType="1"/>
          </p:cNvSpPr>
          <p:nvPr/>
        </p:nvSpPr>
        <p:spPr bwMode="auto">
          <a:xfrm flipH="1">
            <a:off x="4684713" y="4459288"/>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404" name="Rectangle 44"/>
          <p:cNvSpPr>
            <a:spLocks noChangeArrowheads="1"/>
          </p:cNvSpPr>
          <p:nvPr/>
        </p:nvSpPr>
        <p:spPr bwMode="auto">
          <a:xfrm>
            <a:off x="4524375" y="4681538"/>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5405" name="Line 45"/>
          <p:cNvSpPr>
            <a:spLocks noChangeShapeType="1"/>
          </p:cNvSpPr>
          <p:nvPr/>
        </p:nvSpPr>
        <p:spPr bwMode="auto">
          <a:xfrm flipH="1">
            <a:off x="5715000" y="3657600"/>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406" name="Rectangle 46"/>
          <p:cNvSpPr>
            <a:spLocks noChangeArrowheads="1"/>
          </p:cNvSpPr>
          <p:nvPr/>
        </p:nvSpPr>
        <p:spPr bwMode="auto">
          <a:xfrm>
            <a:off x="5514975" y="3340100"/>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5407" name="Rectangle 47"/>
          <p:cNvSpPr>
            <a:spLocks noChangeArrowheads="1"/>
          </p:cNvSpPr>
          <p:nvPr/>
        </p:nvSpPr>
        <p:spPr bwMode="auto">
          <a:xfrm>
            <a:off x="4067175" y="3462338"/>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5408" name="Line 48"/>
          <p:cNvSpPr>
            <a:spLocks noChangeShapeType="1"/>
          </p:cNvSpPr>
          <p:nvPr/>
        </p:nvSpPr>
        <p:spPr bwMode="auto">
          <a:xfrm>
            <a:off x="8686800" y="3856038"/>
            <a:ext cx="0" cy="1193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409" name="Line 49"/>
          <p:cNvSpPr>
            <a:spLocks noChangeShapeType="1"/>
          </p:cNvSpPr>
          <p:nvPr/>
        </p:nvSpPr>
        <p:spPr bwMode="auto">
          <a:xfrm>
            <a:off x="2100263" y="3779838"/>
            <a:ext cx="0" cy="1270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5410" name="Line 50"/>
          <p:cNvSpPr>
            <a:spLocks noChangeShapeType="1"/>
          </p:cNvSpPr>
          <p:nvPr/>
        </p:nvSpPr>
        <p:spPr bwMode="auto">
          <a:xfrm>
            <a:off x="2095500" y="3767138"/>
            <a:ext cx="525463"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411" name="Line 51"/>
          <p:cNvSpPr>
            <a:spLocks noChangeShapeType="1"/>
          </p:cNvSpPr>
          <p:nvPr/>
        </p:nvSpPr>
        <p:spPr bwMode="auto">
          <a:xfrm flipH="1">
            <a:off x="2170113" y="3697288"/>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412" name="Rectangle 52"/>
          <p:cNvSpPr>
            <a:spLocks noChangeArrowheads="1"/>
          </p:cNvSpPr>
          <p:nvPr/>
        </p:nvSpPr>
        <p:spPr bwMode="auto">
          <a:xfrm>
            <a:off x="2085975" y="3386138"/>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5413" name="Line 53"/>
          <p:cNvSpPr>
            <a:spLocks noChangeShapeType="1"/>
          </p:cNvSpPr>
          <p:nvPr/>
        </p:nvSpPr>
        <p:spPr bwMode="auto">
          <a:xfrm flipH="1">
            <a:off x="5943600" y="3733800"/>
            <a:ext cx="0" cy="1295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414" name="Rectangle 54"/>
          <p:cNvSpPr>
            <a:spLocks noChangeArrowheads="1"/>
          </p:cNvSpPr>
          <p:nvPr/>
        </p:nvSpPr>
        <p:spPr bwMode="auto">
          <a:xfrm>
            <a:off x="4035425" y="3032125"/>
            <a:ext cx="3651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a:t>
            </a:r>
          </a:p>
        </p:txBody>
      </p:sp>
      <p:sp>
        <p:nvSpPr>
          <p:cNvPr id="15415" name="Rectangle 55"/>
          <p:cNvSpPr>
            <a:spLocks noChangeArrowheads="1"/>
          </p:cNvSpPr>
          <p:nvPr/>
        </p:nvSpPr>
        <p:spPr bwMode="auto">
          <a:xfrm>
            <a:off x="4035425" y="3946525"/>
            <a:ext cx="3508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a:t>
            </a:r>
          </a:p>
        </p:txBody>
      </p:sp>
      <p:sp>
        <p:nvSpPr>
          <p:cNvPr id="15416" name="Line 56"/>
          <p:cNvSpPr>
            <a:spLocks noChangeShapeType="1"/>
          </p:cNvSpPr>
          <p:nvPr/>
        </p:nvSpPr>
        <p:spPr bwMode="auto">
          <a:xfrm flipH="1">
            <a:off x="4303713" y="3240088"/>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5417" name="Line 57"/>
          <p:cNvSpPr>
            <a:spLocks noChangeShapeType="1"/>
          </p:cNvSpPr>
          <p:nvPr/>
        </p:nvSpPr>
        <p:spPr bwMode="auto">
          <a:xfrm>
            <a:off x="8453438" y="3835400"/>
            <a:ext cx="2032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5418" name="Line 58"/>
          <p:cNvSpPr>
            <a:spLocks noChangeShapeType="1"/>
          </p:cNvSpPr>
          <p:nvPr/>
        </p:nvSpPr>
        <p:spPr bwMode="auto">
          <a:xfrm>
            <a:off x="1638300" y="3911600"/>
            <a:ext cx="2794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5419" name="AutoShape 59"/>
          <p:cNvSpPr>
            <a:spLocks noChangeArrowheads="1"/>
          </p:cNvSpPr>
          <p:nvPr/>
        </p:nvSpPr>
        <p:spPr bwMode="auto">
          <a:xfrm>
            <a:off x="717550" y="3308350"/>
            <a:ext cx="292100" cy="1568450"/>
          </a:xfrm>
          <a:prstGeom prst="octagon">
            <a:avLst>
              <a:gd name="adj" fmla="val 29282"/>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5420" name="Rectangle 60"/>
          <p:cNvSpPr>
            <a:spLocks noChangeArrowheads="1"/>
          </p:cNvSpPr>
          <p:nvPr/>
        </p:nvSpPr>
        <p:spPr bwMode="auto">
          <a:xfrm rot="-5400000">
            <a:off x="49212" y="3900488"/>
            <a:ext cx="16414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Next Address</a:t>
            </a:r>
          </a:p>
        </p:txBody>
      </p:sp>
      <p:sp>
        <p:nvSpPr>
          <p:cNvPr id="15421" name="Line 61"/>
          <p:cNvSpPr>
            <a:spLocks noChangeShapeType="1"/>
          </p:cNvSpPr>
          <p:nvPr/>
        </p:nvSpPr>
        <p:spPr bwMode="auto">
          <a:xfrm>
            <a:off x="1028700" y="3911600"/>
            <a:ext cx="279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5422" name="Freeform 62"/>
          <p:cNvSpPr>
            <a:spLocks/>
          </p:cNvSpPr>
          <p:nvPr/>
        </p:nvSpPr>
        <p:spPr bwMode="auto">
          <a:xfrm>
            <a:off x="406400" y="3225800"/>
            <a:ext cx="1525588" cy="687388"/>
          </a:xfrm>
          <a:custGeom>
            <a:avLst/>
            <a:gdLst>
              <a:gd name="T0" fmla="*/ 1524000 w 961"/>
              <a:gd name="T1" fmla="*/ 0 h 433"/>
              <a:gd name="T2" fmla="*/ 0 w 961"/>
              <a:gd name="T3" fmla="*/ 0 h 433"/>
              <a:gd name="T4" fmla="*/ 0 w 961"/>
              <a:gd name="T5" fmla="*/ 685800 h 433"/>
              <a:gd name="T6" fmla="*/ 304800 w 961"/>
              <a:gd name="T7" fmla="*/ 685800 h 433"/>
              <a:gd name="T8" fmla="*/ 0 60000 65536"/>
              <a:gd name="T9" fmla="*/ 0 60000 65536"/>
              <a:gd name="T10" fmla="*/ 0 60000 65536"/>
              <a:gd name="T11" fmla="*/ 0 60000 65536"/>
              <a:gd name="T12" fmla="*/ 0 w 961"/>
              <a:gd name="T13" fmla="*/ 0 h 433"/>
              <a:gd name="T14" fmla="*/ 961 w 961"/>
              <a:gd name="T15" fmla="*/ 433 h 433"/>
            </a:gdLst>
            <a:ahLst/>
            <a:cxnLst>
              <a:cxn ang="T8">
                <a:pos x="T0" y="T1"/>
              </a:cxn>
              <a:cxn ang="T9">
                <a:pos x="T2" y="T3"/>
              </a:cxn>
              <a:cxn ang="T10">
                <a:pos x="T4" y="T5"/>
              </a:cxn>
              <a:cxn ang="T11">
                <a:pos x="T6" y="T7"/>
              </a:cxn>
            </a:cxnLst>
            <a:rect l="T12" t="T13" r="T14" b="T15"/>
            <a:pathLst>
              <a:path w="961" h="433">
                <a:moveTo>
                  <a:pt x="960" y="0"/>
                </a:moveTo>
                <a:lnTo>
                  <a:pt x="0" y="0"/>
                </a:lnTo>
                <a:lnTo>
                  <a:pt x="0" y="432"/>
                </a:lnTo>
                <a:lnTo>
                  <a:pt x="192" y="432"/>
                </a:lnTo>
              </a:path>
            </a:pathLst>
          </a:custGeom>
          <a:noFill/>
          <a:ln w="25400" cap="rnd">
            <a:solidFill>
              <a:schemeClr val="tx1"/>
            </a:solidFill>
            <a:round/>
            <a:headEnd/>
            <a:tailEnd type="triangle" w="med" len="med"/>
          </a:ln>
        </p:spPr>
        <p:txBody>
          <a:bodyPr>
            <a:prstTxWarp prst="textNoShape">
              <a:avLst/>
            </a:prstTxWarp>
          </a:bodyPr>
          <a:lstStyle/>
          <a:p>
            <a:endParaRPr lang="en-US"/>
          </a:p>
        </p:txBody>
      </p:sp>
      <p:sp>
        <p:nvSpPr>
          <p:cNvPr id="15423" name="Line 63"/>
          <p:cNvSpPr>
            <a:spLocks noChangeShapeType="1"/>
          </p:cNvSpPr>
          <p:nvPr/>
        </p:nvSpPr>
        <p:spPr bwMode="auto">
          <a:xfrm flipH="1">
            <a:off x="2108200" y="5029200"/>
            <a:ext cx="6578600" cy="254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5424" name="Rectangle 64"/>
          <p:cNvSpPr>
            <a:spLocks noChangeArrowheads="1"/>
          </p:cNvSpPr>
          <p:nvPr/>
        </p:nvSpPr>
        <p:spPr bwMode="auto">
          <a:xfrm>
            <a:off x="4648200" y="1143000"/>
            <a:ext cx="1535113"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3200" b="1">
                <a:solidFill>
                  <a:schemeClr val="accent2"/>
                </a:solidFill>
                <a:latin typeface="Times" charset="0"/>
              </a:rPr>
              <a:t>Control</a:t>
            </a:r>
          </a:p>
        </p:txBody>
      </p:sp>
      <p:sp>
        <p:nvSpPr>
          <p:cNvPr id="15425" name="Rectangle 65"/>
          <p:cNvSpPr>
            <a:spLocks noChangeArrowheads="1"/>
          </p:cNvSpPr>
          <p:nvPr/>
        </p:nvSpPr>
        <p:spPr bwMode="auto">
          <a:xfrm>
            <a:off x="4252913" y="5181600"/>
            <a:ext cx="1806575"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3200" b="1">
                <a:solidFill>
                  <a:schemeClr val="accent2"/>
                </a:solidFill>
                <a:latin typeface="Times" charset="0"/>
              </a:rPr>
              <a:t>Datapath</a:t>
            </a:r>
          </a:p>
        </p:txBody>
      </p:sp>
      <p:sp>
        <p:nvSpPr>
          <p:cNvPr id="15426" name="Line 66"/>
          <p:cNvSpPr>
            <a:spLocks noChangeShapeType="1"/>
          </p:cNvSpPr>
          <p:nvPr/>
        </p:nvSpPr>
        <p:spPr bwMode="auto">
          <a:xfrm>
            <a:off x="4775200" y="2178050"/>
            <a:ext cx="0" cy="736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5427" name="Line 67"/>
          <p:cNvSpPr>
            <a:spLocks noChangeShapeType="1"/>
          </p:cNvSpPr>
          <p:nvPr/>
        </p:nvSpPr>
        <p:spPr bwMode="auto">
          <a:xfrm>
            <a:off x="4953000" y="2165350"/>
            <a:ext cx="0" cy="736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5428" name="Line 68"/>
          <p:cNvSpPr>
            <a:spLocks noChangeShapeType="1"/>
          </p:cNvSpPr>
          <p:nvPr/>
        </p:nvSpPr>
        <p:spPr bwMode="auto">
          <a:xfrm>
            <a:off x="5207000" y="2152650"/>
            <a:ext cx="0" cy="736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5429" name="Line 69"/>
          <p:cNvSpPr>
            <a:spLocks noChangeShapeType="1"/>
          </p:cNvSpPr>
          <p:nvPr/>
        </p:nvSpPr>
        <p:spPr bwMode="auto">
          <a:xfrm>
            <a:off x="5384800" y="2139950"/>
            <a:ext cx="0" cy="736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5430" name="Rectangle 70"/>
          <p:cNvSpPr>
            <a:spLocks noChangeArrowheads="1"/>
          </p:cNvSpPr>
          <p:nvPr/>
        </p:nvSpPr>
        <p:spPr bwMode="auto">
          <a:xfrm>
            <a:off x="4037013" y="1816100"/>
            <a:ext cx="18669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Control Signals</a:t>
            </a:r>
          </a:p>
        </p:txBody>
      </p:sp>
      <p:sp>
        <p:nvSpPr>
          <p:cNvPr id="15431" name="Line 71"/>
          <p:cNvSpPr>
            <a:spLocks noChangeShapeType="1"/>
          </p:cNvSpPr>
          <p:nvPr/>
        </p:nvSpPr>
        <p:spPr bwMode="auto">
          <a:xfrm>
            <a:off x="5994400" y="2178050"/>
            <a:ext cx="0" cy="73660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15432" name="Line 72"/>
          <p:cNvSpPr>
            <a:spLocks noChangeShapeType="1"/>
          </p:cNvSpPr>
          <p:nvPr/>
        </p:nvSpPr>
        <p:spPr bwMode="auto">
          <a:xfrm>
            <a:off x="6146800" y="2165350"/>
            <a:ext cx="0" cy="73660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15433" name="Rectangle 73"/>
          <p:cNvSpPr>
            <a:spLocks noChangeArrowheads="1"/>
          </p:cNvSpPr>
          <p:nvPr/>
        </p:nvSpPr>
        <p:spPr bwMode="auto">
          <a:xfrm>
            <a:off x="5797550" y="1879600"/>
            <a:ext cx="13668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Conditions</a:t>
            </a:r>
          </a:p>
        </p:txBody>
      </p:sp>
      <p:sp>
        <p:nvSpPr>
          <p:cNvPr id="15434" name="Line 74"/>
          <p:cNvSpPr>
            <a:spLocks noChangeShapeType="1"/>
          </p:cNvSpPr>
          <p:nvPr/>
        </p:nvSpPr>
        <p:spPr bwMode="auto">
          <a:xfrm flipV="1">
            <a:off x="2743200" y="4267200"/>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35" name="Line 75"/>
          <p:cNvSpPr>
            <a:spLocks noChangeShapeType="1"/>
          </p:cNvSpPr>
          <p:nvPr/>
        </p:nvSpPr>
        <p:spPr bwMode="auto">
          <a:xfrm>
            <a:off x="2819400" y="4267200"/>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36" name="Line 76"/>
          <p:cNvSpPr>
            <a:spLocks noChangeShapeType="1"/>
          </p:cNvSpPr>
          <p:nvPr/>
        </p:nvSpPr>
        <p:spPr bwMode="auto">
          <a:xfrm>
            <a:off x="2819400" y="44958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37" name="Rectangle 77"/>
          <p:cNvSpPr>
            <a:spLocks noChangeArrowheads="1"/>
          </p:cNvSpPr>
          <p:nvPr/>
        </p:nvSpPr>
        <p:spPr bwMode="auto">
          <a:xfrm>
            <a:off x="1262063" y="46355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5438" name="Line 78"/>
          <p:cNvSpPr>
            <a:spLocks noChangeShapeType="1"/>
          </p:cNvSpPr>
          <p:nvPr/>
        </p:nvSpPr>
        <p:spPr bwMode="auto">
          <a:xfrm flipV="1">
            <a:off x="1414463" y="4267200"/>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39" name="Line 79"/>
          <p:cNvSpPr>
            <a:spLocks noChangeShapeType="1"/>
          </p:cNvSpPr>
          <p:nvPr/>
        </p:nvSpPr>
        <p:spPr bwMode="auto">
          <a:xfrm>
            <a:off x="1490663" y="4267200"/>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40" name="Line 80"/>
          <p:cNvSpPr>
            <a:spLocks noChangeShapeType="1"/>
          </p:cNvSpPr>
          <p:nvPr/>
        </p:nvSpPr>
        <p:spPr bwMode="auto">
          <a:xfrm>
            <a:off x="1490663" y="44958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41" name="Rectangle 81"/>
          <p:cNvSpPr>
            <a:spLocks noChangeArrowheads="1"/>
          </p:cNvSpPr>
          <p:nvPr/>
        </p:nvSpPr>
        <p:spPr bwMode="auto">
          <a:xfrm>
            <a:off x="7162800" y="45593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5442" name="Line 82"/>
          <p:cNvSpPr>
            <a:spLocks noChangeShapeType="1"/>
          </p:cNvSpPr>
          <p:nvPr/>
        </p:nvSpPr>
        <p:spPr bwMode="auto">
          <a:xfrm flipV="1">
            <a:off x="7315200" y="4191000"/>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43" name="Line 83"/>
          <p:cNvSpPr>
            <a:spLocks noChangeShapeType="1"/>
          </p:cNvSpPr>
          <p:nvPr/>
        </p:nvSpPr>
        <p:spPr bwMode="auto">
          <a:xfrm>
            <a:off x="7391400" y="4191000"/>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5444" name="Line 84"/>
          <p:cNvSpPr>
            <a:spLocks noChangeShapeType="1"/>
          </p:cNvSpPr>
          <p:nvPr/>
        </p:nvSpPr>
        <p:spPr bwMode="auto">
          <a:xfrm>
            <a:off x="7391400" y="44196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5029200" y="3276600"/>
            <a:ext cx="485775" cy="1143000"/>
            <a:chOff x="4009" y="2304"/>
            <a:chExt cx="306" cy="720"/>
          </a:xfrm>
        </p:grpSpPr>
        <p:sp>
          <p:nvSpPr>
            <p:cNvPr id="15447" name="Rectangle 86"/>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5448" name="Rectangle 87"/>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5449" name="Freeform 88"/>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5446" name="Line 89"/>
          <p:cNvSpPr>
            <a:spLocks noChangeShapeType="1"/>
          </p:cNvSpPr>
          <p:nvPr/>
        </p:nvSpPr>
        <p:spPr bwMode="auto">
          <a:xfrm>
            <a:off x="3733800" y="2241550"/>
            <a:ext cx="3048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00100" y="228600"/>
            <a:ext cx="6902450" cy="474663"/>
          </a:xfrm>
          <a:noFill/>
        </p:spPr>
        <p:txBody>
          <a:bodyPr/>
          <a:lstStyle/>
          <a:p>
            <a:r>
              <a:rPr lang="en-US"/>
              <a:t>Summary: A Single Cycle Datapath</a:t>
            </a:r>
          </a:p>
        </p:txBody>
      </p:sp>
      <p:sp>
        <p:nvSpPr>
          <p:cNvPr id="19459" name="Rectangle 3"/>
          <p:cNvSpPr>
            <a:spLocks noChangeArrowheads="1"/>
          </p:cNvSpPr>
          <p:nvPr/>
        </p:nvSpPr>
        <p:spPr bwMode="auto">
          <a:xfrm>
            <a:off x="6934200" y="3886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9460" name="Rectangle 4"/>
          <p:cNvSpPr>
            <a:spLocks noChangeArrowheads="1"/>
          </p:cNvSpPr>
          <p:nvPr/>
        </p:nvSpPr>
        <p:spPr bwMode="auto">
          <a:xfrm>
            <a:off x="6248400" y="2590800"/>
            <a:ext cx="1039813"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charset="0"/>
              </a:rPr>
              <a:t>ALUctr</a:t>
            </a:r>
          </a:p>
        </p:txBody>
      </p:sp>
      <p:sp>
        <p:nvSpPr>
          <p:cNvPr id="19461" name="Rectangle 5"/>
          <p:cNvSpPr>
            <a:spLocks noChangeArrowheads="1"/>
          </p:cNvSpPr>
          <p:nvPr/>
        </p:nvSpPr>
        <p:spPr bwMode="auto">
          <a:xfrm>
            <a:off x="3048000" y="46482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9462" name="Rectangle 6"/>
          <p:cNvSpPr>
            <a:spLocks noChangeArrowheads="1"/>
          </p:cNvSpPr>
          <p:nvPr/>
        </p:nvSpPr>
        <p:spPr bwMode="auto">
          <a:xfrm>
            <a:off x="2503488" y="37433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9463" name="Rectangle 7"/>
          <p:cNvSpPr>
            <a:spLocks noChangeArrowheads="1"/>
          </p:cNvSpPr>
          <p:nvPr/>
        </p:nvSpPr>
        <p:spPr bwMode="auto">
          <a:xfrm>
            <a:off x="2625725" y="30480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RegWr</a:t>
            </a:r>
          </a:p>
        </p:txBody>
      </p:sp>
      <p:sp>
        <p:nvSpPr>
          <p:cNvPr id="19464" name="Line 8"/>
          <p:cNvSpPr>
            <a:spLocks noChangeShapeType="1"/>
          </p:cNvSpPr>
          <p:nvPr/>
        </p:nvSpPr>
        <p:spPr bwMode="auto">
          <a:xfrm flipH="1">
            <a:off x="2813050" y="40624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65" name="Rectangle 9"/>
          <p:cNvSpPr>
            <a:spLocks noChangeArrowheads="1"/>
          </p:cNvSpPr>
          <p:nvPr/>
        </p:nvSpPr>
        <p:spPr bwMode="auto">
          <a:xfrm>
            <a:off x="2665413" y="4162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9466" name="Line 10"/>
          <p:cNvSpPr>
            <a:spLocks noChangeShapeType="1"/>
          </p:cNvSpPr>
          <p:nvPr/>
        </p:nvSpPr>
        <p:spPr bwMode="auto">
          <a:xfrm flipH="1">
            <a:off x="5638800" y="38862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67" name="Rectangle 11"/>
          <p:cNvSpPr>
            <a:spLocks noChangeArrowheads="1"/>
          </p:cNvSpPr>
          <p:nvPr/>
        </p:nvSpPr>
        <p:spPr bwMode="auto">
          <a:xfrm>
            <a:off x="5486400" y="35814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9468" name="Rectangle 12"/>
          <p:cNvSpPr>
            <a:spLocks noChangeArrowheads="1"/>
          </p:cNvSpPr>
          <p:nvPr/>
        </p:nvSpPr>
        <p:spPr bwMode="auto">
          <a:xfrm>
            <a:off x="4692650" y="35814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9469" name="Line 13"/>
          <p:cNvSpPr>
            <a:spLocks noChangeShapeType="1"/>
          </p:cNvSpPr>
          <p:nvPr/>
        </p:nvSpPr>
        <p:spPr bwMode="auto">
          <a:xfrm flipV="1">
            <a:off x="4953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70" name="Rectangle 14"/>
          <p:cNvSpPr>
            <a:spLocks noChangeArrowheads="1"/>
          </p:cNvSpPr>
          <p:nvPr/>
        </p:nvSpPr>
        <p:spPr bwMode="auto">
          <a:xfrm>
            <a:off x="4797425" y="4543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9471" name="Rectangle 15"/>
          <p:cNvSpPr>
            <a:spLocks noChangeArrowheads="1"/>
          </p:cNvSpPr>
          <p:nvPr/>
        </p:nvSpPr>
        <p:spPr bwMode="auto">
          <a:xfrm>
            <a:off x="4724400" y="41148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9472" name="Line 16"/>
          <p:cNvSpPr>
            <a:spLocks noChangeShapeType="1"/>
          </p:cNvSpPr>
          <p:nvPr/>
        </p:nvSpPr>
        <p:spPr bwMode="auto">
          <a:xfrm flipV="1">
            <a:off x="43434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73" name="Line 17"/>
          <p:cNvSpPr>
            <a:spLocks noChangeShapeType="1"/>
          </p:cNvSpPr>
          <p:nvPr/>
        </p:nvSpPr>
        <p:spPr bwMode="auto">
          <a:xfrm flipV="1">
            <a:off x="35941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74" name="Rectangle 18"/>
          <p:cNvSpPr>
            <a:spLocks noChangeArrowheads="1"/>
          </p:cNvSpPr>
          <p:nvPr/>
        </p:nvSpPr>
        <p:spPr bwMode="auto">
          <a:xfrm>
            <a:off x="3451225"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9475" name="Line 19"/>
          <p:cNvSpPr>
            <a:spLocks noChangeShapeType="1"/>
          </p:cNvSpPr>
          <p:nvPr/>
        </p:nvSpPr>
        <p:spPr bwMode="auto">
          <a:xfrm flipV="1">
            <a:off x="39751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76" name="Rectangle 20"/>
          <p:cNvSpPr>
            <a:spLocks noChangeArrowheads="1"/>
          </p:cNvSpPr>
          <p:nvPr/>
        </p:nvSpPr>
        <p:spPr bwMode="auto">
          <a:xfrm>
            <a:off x="3810000"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9477" name="Rectangle 21"/>
          <p:cNvSpPr>
            <a:spLocks noChangeArrowheads="1"/>
          </p:cNvSpPr>
          <p:nvPr/>
        </p:nvSpPr>
        <p:spPr bwMode="auto">
          <a:xfrm>
            <a:off x="3389313" y="36528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9478" name="Rectangle 22"/>
          <p:cNvSpPr>
            <a:spLocks noChangeArrowheads="1"/>
          </p:cNvSpPr>
          <p:nvPr/>
        </p:nvSpPr>
        <p:spPr bwMode="auto">
          <a:xfrm>
            <a:off x="3846513" y="36528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9479" name="Rectangle 23"/>
          <p:cNvSpPr>
            <a:spLocks noChangeArrowheads="1"/>
          </p:cNvSpPr>
          <p:nvPr/>
        </p:nvSpPr>
        <p:spPr bwMode="auto">
          <a:xfrm>
            <a:off x="4227513" y="36528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9480" name="Rectangle 24"/>
          <p:cNvSpPr>
            <a:spLocks noChangeArrowheads="1"/>
          </p:cNvSpPr>
          <p:nvPr/>
        </p:nvSpPr>
        <p:spPr bwMode="auto">
          <a:xfrm>
            <a:off x="3389313" y="40386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9481" name="Rectangle 25"/>
          <p:cNvSpPr>
            <a:spLocks noChangeArrowheads="1"/>
          </p:cNvSpPr>
          <p:nvPr/>
        </p:nvSpPr>
        <p:spPr bwMode="auto">
          <a:xfrm>
            <a:off x="3810000" y="30480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9482" name="Rectangle 26"/>
          <p:cNvSpPr>
            <a:spLocks noChangeArrowheads="1"/>
          </p:cNvSpPr>
          <p:nvPr/>
        </p:nvSpPr>
        <p:spPr bwMode="auto">
          <a:xfrm>
            <a:off x="3641725" y="2286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9483" name="Rectangle 27"/>
          <p:cNvSpPr>
            <a:spLocks noChangeArrowheads="1"/>
          </p:cNvSpPr>
          <p:nvPr/>
        </p:nvSpPr>
        <p:spPr bwMode="auto">
          <a:xfrm>
            <a:off x="4191000" y="3048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9484" name="Rectangle 28"/>
          <p:cNvSpPr>
            <a:spLocks noChangeArrowheads="1"/>
          </p:cNvSpPr>
          <p:nvPr/>
        </p:nvSpPr>
        <p:spPr bwMode="auto">
          <a:xfrm>
            <a:off x="3209925" y="22860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9485" name="Rectangle 29"/>
          <p:cNvSpPr>
            <a:spLocks noChangeArrowheads="1"/>
          </p:cNvSpPr>
          <p:nvPr/>
        </p:nvSpPr>
        <p:spPr bwMode="auto">
          <a:xfrm>
            <a:off x="2486025" y="19812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RegDst</a:t>
            </a:r>
          </a:p>
        </p:txBody>
      </p:sp>
      <p:grpSp>
        <p:nvGrpSpPr>
          <p:cNvPr id="2" name="Group 30"/>
          <p:cNvGrpSpPr>
            <a:grpSpLocks/>
          </p:cNvGrpSpPr>
          <p:nvPr/>
        </p:nvGrpSpPr>
        <p:grpSpPr bwMode="auto">
          <a:xfrm>
            <a:off x="4521200" y="4894263"/>
            <a:ext cx="376238" cy="1082675"/>
            <a:chOff x="2848" y="3083"/>
            <a:chExt cx="237" cy="682"/>
          </a:xfrm>
        </p:grpSpPr>
        <p:sp>
          <p:nvSpPr>
            <p:cNvPr id="19581" name="Rectangle 3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9582" name="Rectangle 32"/>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grpSp>
      <p:sp>
        <p:nvSpPr>
          <p:cNvPr id="19487" name="Rectangle 33"/>
          <p:cNvSpPr>
            <a:spLocks noChangeArrowheads="1"/>
          </p:cNvSpPr>
          <p:nvPr/>
        </p:nvSpPr>
        <p:spPr bwMode="auto">
          <a:xfrm>
            <a:off x="5029200" y="5381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9488" name="Line 34"/>
          <p:cNvSpPr>
            <a:spLocks noChangeShapeType="1"/>
          </p:cNvSpPr>
          <p:nvPr/>
        </p:nvSpPr>
        <p:spPr bwMode="auto">
          <a:xfrm flipH="1">
            <a:off x="5181600" y="52800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89" name="Line 35"/>
          <p:cNvSpPr>
            <a:spLocks noChangeShapeType="1"/>
          </p:cNvSpPr>
          <p:nvPr/>
        </p:nvSpPr>
        <p:spPr bwMode="auto">
          <a:xfrm flipH="1">
            <a:off x="4102100" y="52816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90" name="Rectangle 36"/>
          <p:cNvSpPr>
            <a:spLocks noChangeArrowheads="1"/>
          </p:cNvSpPr>
          <p:nvPr/>
        </p:nvSpPr>
        <p:spPr bwMode="auto">
          <a:xfrm>
            <a:off x="3886200" y="5381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9491" name="Rectangle 37"/>
          <p:cNvSpPr>
            <a:spLocks noChangeArrowheads="1"/>
          </p:cNvSpPr>
          <p:nvPr/>
        </p:nvSpPr>
        <p:spPr bwMode="auto">
          <a:xfrm>
            <a:off x="2971800" y="51054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9492" name="Rectangle 38"/>
          <p:cNvSpPr>
            <a:spLocks noChangeArrowheads="1"/>
          </p:cNvSpPr>
          <p:nvPr/>
        </p:nvSpPr>
        <p:spPr bwMode="auto">
          <a:xfrm>
            <a:off x="5294313" y="63119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ALUSrc</a:t>
            </a:r>
          </a:p>
        </p:txBody>
      </p:sp>
      <p:sp>
        <p:nvSpPr>
          <p:cNvPr id="19493" name="Rectangle 39"/>
          <p:cNvSpPr>
            <a:spLocks noChangeArrowheads="1"/>
          </p:cNvSpPr>
          <p:nvPr/>
        </p:nvSpPr>
        <p:spPr bwMode="auto">
          <a:xfrm>
            <a:off x="4343400" y="63119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ExtOp</a:t>
            </a:r>
          </a:p>
        </p:txBody>
      </p:sp>
      <p:sp>
        <p:nvSpPr>
          <p:cNvPr id="19494" name="Line 40"/>
          <p:cNvSpPr>
            <a:spLocks noChangeShapeType="1"/>
          </p:cNvSpPr>
          <p:nvPr/>
        </p:nvSpPr>
        <p:spPr bwMode="auto">
          <a:xfrm flipV="1">
            <a:off x="8610600" y="3124200"/>
            <a:ext cx="0" cy="1025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9495" name="Rectangle 41"/>
          <p:cNvSpPr>
            <a:spLocks noChangeArrowheads="1"/>
          </p:cNvSpPr>
          <p:nvPr/>
        </p:nvSpPr>
        <p:spPr bwMode="auto">
          <a:xfrm>
            <a:off x="7696200" y="2743200"/>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MemtoReg</a:t>
            </a:r>
          </a:p>
        </p:txBody>
      </p:sp>
      <p:sp>
        <p:nvSpPr>
          <p:cNvPr id="19496" name="Rectangle 42"/>
          <p:cNvSpPr>
            <a:spLocks noChangeArrowheads="1"/>
          </p:cNvSpPr>
          <p:nvPr/>
        </p:nvSpPr>
        <p:spPr bwMode="auto">
          <a:xfrm>
            <a:off x="6291263" y="56388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9497" name="Rectangle 43"/>
          <p:cNvSpPr>
            <a:spLocks noChangeArrowheads="1"/>
          </p:cNvSpPr>
          <p:nvPr/>
        </p:nvSpPr>
        <p:spPr bwMode="auto">
          <a:xfrm>
            <a:off x="6019800" y="51054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9498" name="Line 44"/>
          <p:cNvSpPr>
            <a:spLocks noChangeShapeType="1"/>
          </p:cNvSpPr>
          <p:nvPr/>
        </p:nvSpPr>
        <p:spPr bwMode="auto">
          <a:xfrm flipH="1">
            <a:off x="6153150" y="50371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499" name="Rectangle 45"/>
          <p:cNvSpPr>
            <a:spLocks noChangeArrowheads="1"/>
          </p:cNvSpPr>
          <p:nvPr/>
        </p:nvSpPr>
        <p:spPr bwMode="auto">
          <a:xfrm>
            <a:off x="6183313" y="48133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9500" name="Line 46"/>
          <p:cNvSpPr>
            <a:spLocks noChangeShapeType="1"/>
          </p:cNvSpPr>
          <p:nvPr/>
        </p:nvSpPr>
        <p:spPr bwMode="auto">
          <a:xfrm flipV="1">
            <a:off x="7302500" y="3657600"/>
            <a:ext cx="12700" cy="12366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9501" name="Rectangle 47"/>
          <p:cNvSpPr>
            <a:spLocks noChangeArrowheads="1"/>
          </p:cNvSpPr>
          <p:nvPr/>
        </p:nvSpPr>
        <p:spPr bwMode="auto">
          <a:xfrm>
            <a:off x="6934200" y="32004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MemWr</a:t>
            </a:r>
          </a:p>
        </p:txBody>
      </p:sp>
      <p:sp>
        <p:nvSpPr>
          <p:cNvPr id="19502" name="Rectangle 48"/>
          <p:cNvSpPr>
            <a:spLocks noChangeArrowheads="1"/>
          </p:cNvSpPr>
          <p:nvPr/>
        </p:nvSpPr>
        <p:spPr bwMode="auto">
          <a:xfrm>
            <a:off x="5638800" y="3124200"/>
            <a:ext cx="617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zero</a:t>
            </a:r>
          </a:p>
        </p:txBody>
      </p:sp>
      <p:grpSp>
        <p:nvGrpSpPr>
          <p:cNvPr id="3" name="Group 49"/>
          <p:cNvGrpSpPr>
            <a:grpSpLocks/>
          </p:cNvGrpSpPr>
          <p:nvPr/>
        </p:nvGrpSpPr>
        <p:grpSpPr bwMode="auto">
          <a:xfrm>
            <a:off x="3200400" y="2714625"/>
            <a:ext cx="838200" cy="333375"/>
            <a:chOff x="2640" y="1422"/>
            <a:chExt cx="528" cy="210"/>
          </a:xfrm>
        </p:grpSpPr>
        <p:sp>
          <p:nvSpPr>
            <p:cNvPr id="19578" name="Rectangle 50"/>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9579" name="Rectangle 51"/>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9580" name="Freeform 5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9504" name="Rectangle 53"/>
          <p:cNvSpPr>
            <a:spLocks noChangeArrowheads="1"/>
          </p:cNvSpPr>
          <p:nvPr/>
        </p:nvSpPr>
        <p:spPr bwMode="auto">
          <a:xfrm>
            <a:off x="3200400" y="36576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4" name="Group 54"/>
          <p:cNvGrpSpPr>
            <a:grpSpLocks/>
          </p:cNvGrpSpPr>
          <p:nvPr/>
        </p:nvGrpSpPr>
        <p:grpSpPr bwMode="auto">
          <a:xfrm>
            <a:off x="5508625" y="4267200"/>
            <a:ext cx="358775" cy="1219200"/>
            <a:chOff x="3518" y="2640"/>
            <a:chExt cx="226" cy="768"/>
          </a:xfrm>
        </p:grpSpPr>
        <p:sp>
          <p:nvSpPr>
            <p:cNvPr id="19575" name="Rectangle 55"/>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9576" name="Rectangle 56"/>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9577" name="Freeform 5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58"/>
          <p:cNvGrpSpPr>
            <a:grpSpLocks/>
          </p:cNvGrpSpPr>
          <p:nvPr/>
        </p:nvGrpSpPr>
        <p:grpSpPr bwMode="auto">
          <a:xfrm>
            <a:off x="6372225" y="3657600"/>
            <a:ext cx="485775" cy="1143000"/>
            <a:chOff x="4009" y="2304"/>
            <a:chExt cx="306" cy="720"/>
          </a:xfrm>
        </p:grpSpPr>
        <p:sp>
          <p:nvSpPr>
            <p:cNvPr id="19572" name="Rectangle 59"/>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p:txBody>
        </p:sp>
        <p:sp>
          <p:nvSpPr>
            <p:cNvPr id="19573" name="Rectangle 60"/>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9574" name="Freeform 61"/>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6" name="Group 62"/>
          <p:cNvGrpSpPr>
            <a:grpSpLocks/>
          </p:cNvGrpSpPr>
          <p:nvPr/>
        </p:nvGrpSpPr>
        <p:grpSpPr bwMode="auto">
          <a:xfrm>
            <a:off x="8404225" y="4038600"/>
            <a:ext cx="358775" cy="1600200"/>
            <a:chOff x="5294" y="2544"/>
            <a:chExt cx="226" cy="1008"/>
          </a:xfrm>
        </p:grpSpPr>
        <p:sp>
          <p:nvSpPr>
            <p:cNvPr id="19569" name="Rectangle 63"/>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9570" name="Rectangle 64"/>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9571" name="Freeform 6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7" name="Group 66"/>
          <p:cNvGrpSpPr>
            <a:grpSpLocks/>
          </p:cNvGrpSpPr>
          <p:nvPr/>
        </p:nvGrpSpPr>
        <p:grpSpPr bwMode="auto">
          <a:xfrm>
            <a:off x="6981825" y="4848225"/>
            <a:ext cx="1146175" cy="1181100"/>
            <a:chOff x="4398" y="3054"/>
            <a:chExt cx="722" cy="744"/>
          </a:xfrm>
        </p:grpSpPr>
        <p:sp>
          <p:nvSpPr>
            <p:cNvPr id="19563" name="Rectangle 6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9564" name="Rectangle 68"/>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9565" name="Rectangle 6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9566" name="Rectangle 70"/>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9567" name="Line 7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568" name="Line 7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9509" name="Line 73"/>
          <p:cNvSpPr>
            <a:spLocks noChangeShapeType="1"/>
          </p:cNvSpPr>
          <p:nvPr/>
        </p:nvSpPr>
        <p:spPr bwMode="auto">
          <a:xfrm>
            <a:off x="3429000" y="2590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510" name="Line 74"/>
          <p:cNvSpPr>
            <a:spLocks noChangeShapeType="1"/>
          </p:cNvSpPr>
          <p:nvPr/>
        </p:nvSpPr>
        <p:spPr bwMode="auto">
          <a:xfrm>
            <a:off x="3810000" y="2590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511" name="Freeform 75"/>
          <p:cNvSpPr>
            <a:spLocks/>
          </p:cNvSpPr>
          <p:nvPr/>
        </p:nvSpPr>
        <p:spPr bwMode="auto">
          <a:xfrm>
            <a:off x="2895600" y="23622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12" name="Line 76"/>
          <p:cNvSpPr>
            <a:spLocks noChangeShapeType="1"/>
          </p:cNvSpPr>
          <p:nvPr/>
        </p:nvSpPr>
        <p:spPr bwMode="auto">
          <a:xfrm>
            <a:off x="3352800" y="34290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13" name="Line 77"/>
          <p:cNvSpPr>
            <a:spLocks noChangeShapeType="1"/>
          </p:cNvSpPr>
          <p:nvPr/>
        </p:nvSpPr>
        <p:spPr bwMode="auto">
          <a:xfrm>
            <a:off x="3657600" y="30480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14" name="Line 78"/>
          <p:cNvSpPr>
            <a:spLocks noChangeShapeType="1"/>
          </p:cNvSpPr>
          <p:nvPr/>
        </p:nvSpPr>
        <p:spPr bwMode="auto">
          <a:xfrm>
            <a:off x="4038600" y="3352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15" name="Line 79"/>
          <p:cNvSpPr>
            <a:spLocks noChangeShapeType="1"/>
          </p:cNvSpPr>
          <p:nvPr/>
        </p:nvSpPr>
        <p:spPr bwMode="auto">
          <a:xfrm>
            <a:off x="4419600" y="3352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16" name="Rectangle 80"/>
          <p:cNvSpPr>
            <a:spLocks noChangeArrowheads="1"/>
          </p:cNvSpPr>
          <p:nvPr/>
        </p:nvSpPr>
        <p:spPr bwMode="auto">
          <a:xfrm>
            <a:off x="4213225"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9517" name="Line 81"/>
          <p:cNvSpPr>
            <a:spLocks noChangeShapeType="1"/>
          </p:cNvSpPr>
          <p:nvPr/>
        </p:nvSpPr>
        <p:spPr bwMode="auto">
          <a:xfrm>
            <a:off x="4648200" y="39624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18" name="Line 82"/>
          <p:cNvSpPr>
            <a:spLocks noChangeShapeType="1"/>
          </p:cNvSpPr>
          <p:nvPr/>
        </p:nvSpPr>
        <p:spPr bwMode="auto">
          <a:xfrm>
            <a:off x="6705600" y="2971800"/>
            <a:ext cx="0" cy="876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19" name="Line 83"/>
          <p:cNvSpPr>
            <a:spLocks noChangeShapeType="1"/>
          </p:cNvSpPr>
          <p:nvPr/>
        </p:nvSpPr>
        <p:spPr bwMode="auto">
          <a:xfrm>
            <a:off x="4648200" y="44958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20" name="Line 84"/>
          <p:cNvSpPr>
            <a:spLocks noChangeShapeType="1"/>
          </p:cNvSpPr>
          <p:nvPr/>
        </p:nvSpPr>
        <p:spPr bwMode="auto">
          <a:xfrm>
            <a:off x="5867400" y="46482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21" name="Freeform 85"/>
          <p:cNvSpPr>
            <a:spLocks/>
          </p:cNvSpPr>
          <p:nvPr/>
        </p:nvSpPr>
        <p:spPr bwMode="auto">
          <a:xfrm>
            <a:off x="5181600" y="44958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22" name="Line 86"/>
          <p:cNvSpPr>
            <a:spLocks noChangeShapeType="1"/>
          </p:cNvSpPr>
          <p:nvPr/>
        </p:nvSpPr>
        <p:spPr bwMode="auto">
          <a:xfrm>
            <a:off x="4876800" y="5334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23" name="Line 87"/>
          <p:cNvSpPr>
            <a:spLocks noChangeShapeType="1"/>
          </p:cNvSpPr>
          <p:nvPr/>
        </p:nvSpPr>
        <p:spPr bwMode="auto">
          <a:xfrm>
            <a:off x="3810000" y="5334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24" name="Line 88"/>
          <p:cNvSpPr>
            <a:spLocks noChangeShapeType="1"/>
          </p:cNvSpPr>
          <p:nvPr/>
        </p:nvSpPr>
        <p:spPr bwMode="auto">
          <a:xfrm flipH="1">
            <a:off x="3429000" y="4495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25" name="Line 89"/>
          <p:cNvSpPr>
            <a:spLocks noChangeShapeType="1"/>
          </p:cNvSpPr>
          <p:nvPr/>
        </p:nvSpPr>
        <p:spPr bwMode="auto">
          <a:xfrm>
            <a:off x="3505200" y="4495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26" name="Line 90"/>
          <p:cNvSpPr>
            <a:spLocks noChangeShapeType="1"/>
          </p:cNvSpPr>
          <p:nvPr/>
        </p:nvSpPr>
        <p:spPr bwMode="auto">
          <a:xfrm>
            <a:off x="3505200" y="46482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27" name="Line 91"/>
          <p:cNvSpPr>
            <a:spLocks noChangeShapeType="1"/>
          </p:cNvSpPr>
          <p:nvPr/>
        </p:nvSpPr>
        <p:spPr bwMode="auto">
          <a:xfrm flipV="1">
            <a:off x="4724400" y="5943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28" name="Line 92"/>
          <p:cNvSpPr>
            <a:spLocks noChangeShapeType="1"/>
          </p:cNvSpPr>
          <p:nvPr/>
        </p:nvSpPr>
        <p:spPr bwMode="auto">
          <a:xfrm flipV="1">
            <a:off x="5715000" y="5410200"/>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29" name="Line 93"/>
          <p:cNvSpPr>
            <a:spLocks noChangeShapeType="1"/>
          </p:cNvSpPr>
          <p:nvPr/>
        </p:nvSpPr>
        <p:spPr bwMode="auto">
          <a:xfrm flipH="1">
            <a:off x="6781800" y="58674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30" name="Line 94"/>
          <p:cNvSpPr>
            <a:spLocks noChangeShapeType="1"/>
          </p:cNvSpPr>
          <p:nvPr/>
        </p:nvSpPr>
        <p:spPr bwMode="auto">
          <a:xfrm>
            <a:off x="6858000" y="42672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31" name="Line 95"/>
          <p:cNvSpPr>
            <a:spLocks noChangeShapeType="1"/>
          </p:cNvSpPr>
          <p:nvPr/>
        </p:nvSpPr>
        <p:spPr bwMode="auto">
          <a:xfrm>
            <a:off x="7848600" y="42672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32" name="Line 96"/>
          <p:cNvSpPr>
            <a:spLocks noChangeShapeType="1"/>
          </p:cNvSpPr>
          <p:nvPr/>
        </p:nvSpPr>
        <p:spPr bwMode="auto">
          <a:xfrm flipH="1">
            <a:off x="7086600" y="4191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533" name="Freeform 97"/>
          <p:cNvSpPr>
            <a:spLocks/>
          </p:cNvSpPr>
          <p:nvPr/>
        </p:nvSpPr>
        <p:spPr bwMode="auto">
          <a:xfrm>
            <a:off x="2667000" y="41148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34" name="Line 98"/>
          <p:cNvSpPr>
            <a:spLocks noChangeShapeType="1"/>
          </p:cNvSpPr>
          <p:nvPr/>
        </p:nvSpPr>
        <p:spPr bwMode="auto">
          <a:xfrm>
            <a:off x="8153400" y="54102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grpSp>
        <p:nvGrpSpPr>
          <p:cNvPr id="8" name="Group 99"/>
          <p:cNvGrpSpPr>
            <a:grpSpLocks/>
          </p:cNvGrpSpPr>
          <p:nvPr/>
        </p:nvGrpSpPr>
        <p:grpSpPr bwMode="auto">
          <a:xfrm>
            <a:off x="3505200" y="990600"/>
            <a:ext cx="5091113" cy="1612900"/>
            <a:chOff x="1440" y="288"/>
            <a:chExt cx="3207" cy="1016"/>
          </a:xfrm>
        </p:grpSpPr>
        <p:sp>
          <p:nvSpPr>
            <p:cNvPr id="19538" name="Line 100"/>
            <p:cNvSpPr>
              <a:spLocks noChangeShapeType="1"/>
            </p:cNvSpPr>
            <p:nvPr/>
          </p:nvSpPr>
          <p:spPr bwMode="auto">
            <a:xfrm>
              <a:off x="3004" y="528"/>
              <a:ext cx="1568"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9539" name="Rectangle 101"/>
            <p:cNvSpPr>
              <a:spLocks noChangeArrowheads="1"/>
            </p:cNvSpPr>
            <p:nvPr/>
          </p:nvSpPr>
          <p:spPr bwMode="auto">
            <a:xfrm>
              <a:off x="3168" y="288"/>
              <a:ext cx="1272"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Instruction&lt;31:0&gt;</a:t>
              </a:r>
            </a:p>
          </p:txBody>
        </p:sp>
        <p:sp>
          <p:nvSpPr>
            <p:cNvPr id="19540" name="Line 102"/>
            <p:cNvSpPr>
              <a:spLocks noChangeShapeType="1"/>
            </p:cNvSpPr>
            <p:nvPr/>
          </p:nvSpPr>
          <p:spPr bwMode="auto">
            <a:xfrm>
              <a:off x="3216"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9541" name="Rectangle 103"/>
            <p:cNvSpPr>
              <a:spLocks noChangeArrowheads="1"/>
            </p:cNvSpPr>
            <p:nvPr/>
          </p:nvSpPr>
          <p:spPr bwMode="auto">
            <a:xfrm rot="5400000">
              <a:off x="2986" y="705"/>
              <a:ext cx="65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&lt;21:25&gt;</a:t>
              </a:r>
            </a:p>
          </p:txBody>
        </p:sp>
        <p:sp>
          <p:nvSpPr>
            <p:cNvPr id="19542" name="Rectangle 104"/>
            <p:cNvSpPr>
              <a:spLocks noChangeArrowheads="1"/>
            </p:cNvSpPr>
            <p:nvPr/>
          </p:nvSpPr>
          <p:spPr bwMode="auto">
            <a:xfrm rot="5400000">
              <a:off x="3322" y="705"/>
              <a:ext cx="65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&lt;16:20&gt;</a:t>
              </a:r>
            </a:p>
          </p:txBody>
        </p:sp>
        <p:sp>
          <p:nvSpPr>
            <p:cNvPr id="19543" name="Rectangle 105"/>
            <p:cNvSpPr>
              <a:spLocks noChangeArrowheads="1"/>
            </p:cNvSpPr>
            <p:nvPr/>
          </p:nvSpPr>
          <p:spPr bwMode="auto">
            <a:xfrm rot="5400000">
              <a:off x="3658" y="705"/>
              <a:ext cx="65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&lt;11:15&gt;</a:t>
              </a:r>
            </a:p>
          </p:txBody>
        </p:sp>
        <p:sp>
          <p:nvSpPr>
            <p:cNvPr id="19544" name="Rectangle 106"/>
            <p:cNvSpPr>
              <a:spLocks noChangeArrowheads="1"/>
            </p:cNvSpPr>
            <p:nvPr/>
          </p:nvSpPr>
          <p:spPr bwMode="auto">
            <a:xfrm rot="5400000">
              <a:off x="4002" y="697"/>
              <a:ext cx="57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&lt;0:15&gt;</a:t>
              </a:r>
            </a:p>
          </p:txBody>
        </p:sp>
        <p:sp>
          <p:nvSpPr>
            <p:cNvPr id="19545" name="Line 107"/>
            <p:cNvSpPr>
              <a:spLocks noChangeShapeType="1"/>
            </p:cNvSpPr>
            <p:nvPr/>
          </p:nvSpPr>
          <p:spPr bwMode="auto">
            <a:xfrm>
              <a:off x="3552"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9546" name="Line 108"/>
            <p:cNvSpPr>
              <a:spLocks noChangeShapeType="1"/>
            </p:cNvSpPr>
            <p:nvPr/>
          </p:nvSpPr>
          <p:spPr bwMode="auto">
            <a:xfrm>
              <a:off x="3888"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9547" name="Line 109"/>
            <p:cNvSpPr>
              <a:spLocks noChangeShapeType="1"/>
            </p:cNvSpPr>
            <p:nvPr/>
          </p:nvSpPr>
          <p:spPr bwMode="auto">
            <a:xfrm>
              <a:off x="4224"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9548" name="Rectangle 110"/>
            <p:cNvSpPr>
              <a:spLocks noChangeArrowheads="1"/>
            </p:cNvSpPr>
            <p:nvPr/>
          </p:nvSpPr>
          <p:spPr bwMode="auto">
            <a:xfrm>
              <a:off x="4071" y="1056"/>
              <a:ext cx="576"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9549" name="Rectangle 111"/>
            <p:cNvSpPr>
              <a:spLocks noChangeArrowheads="1"/>
            </p:cNvSpPr>
            <p:nvPr/>
          </p:nvSpPr>
          <p:spPr bwMode="auto">
            <a:xfrm>
              <a:off x="3735" y="1056"/>
              <a:ext cx="301"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9550" name="Rectangle 112"/>
            <p:cNvSpPr>
              <a:spLocks noChangeArrowheads="1"/>
            </p:cNvSpPr>
            <p:nvPr/>
          </p:nvSpPr>
          <p:spPr bwMode="auto">
            <a:xfrm>
              <a:off x="3447" y="1056"/>
              <a:ext cx="2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9551" name="Rectangle 113"/>
            <p:cNvSpPr>
              <a:spLocks noChangeArrowheads="1"/>
            </p:cNvSpPr>
            <p:nvPr/>
          </p:nvSpPr>
          <p:spPr bwMode="auto">
            <a:xfrm>
              <a:off x="3111" y="105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9552" name="Rectangle 114"/>
            <p:cNvSpPr>
              <a:spLocks noChangeArrowheads="1"/>
            </p:cNvSpPr>
            <p:nvPr/>
          </p:nvSpPr>
          <p:spPr bwMode="auto">
            <a:xfrm>
              <a:off x="1969" y="499"/>
              <a:ext cx="151" cy="233"/>
            </a:xfrm>
            <a:prstGeom prst="rect">
              <a:avLst/>
            </a:prstGeom>
            <a:noFill/>
            <a:ln w="12700">
              <a:noFill/>
              <a:miter lim="800000"/>
              <a:headEnd/>
              <a:tailEnd/>
            </a:ln>
          </p:spPr>
          <p:txBody>
            <a:bodyPr wrap="none" anchor="ctr">
              <a:prstTxWarp prst="textNoShape">
                <a:avLst/>
              </a:prstTxWarp>
            </a:bodyPr>
            <a:lstStyle/>
            <a:p>
              <a:endParaRPr lang="en-US"/>
            </a:p>
          </p:txBody>
        </p:sp>
        <p:sp>
          <p:nvSpPr>
            <p:cNvPr id="19553" name="Rectangle 115"/>
            <p:cNvSpPr>
              <a:spLocks noChangeArrowheads="1"/>
            </p:cNvSpPr>
            <p:nvPr/>
          </p:nvSpPr>
          <p:spPr bwMode="auto">
            <a:xfrm>
              <a:off x="1969" y="1014"/>
              <a:ext cx="151" cy="233"/>
            </a:xfrm>
            <a:prstGeom prst="rect">
              <a:avLst/>
            </a:prstGeom>
            <a:noFill/>
            <a:ln w="12700">
              <a:noFill/>
              <a:miter lim="800000"/>
              <a:headEnd/>
              <a:tailEnd/>
            </a:ln>
          </p:spPr>
          <p:txBody>
            <a:bodyPr wrap="none" anchor="ctr">
              <a:prstTxWarp prst="textNoShape">
                <a:avLst/>
              </a:prstTxWarp>
            </a:bodyPr>
            <a:lstStyle/>
            <a:p>
              <a:endParaRPr lang="en-US"/>
            </a:p>
          </p:txBody>
        </p:sp>
        <p:sp>
          <p:nvSpPr>
            <p:cNvPr id="19554" name="Rectangle 116"/>
            <p:cNvSpPr>
              <a:spLocks noChangeArrowheads="1"/>
            </p:cNvSpPr>
            <p:nvPr/>
          </p:nvSpPr>
          <p:spPr bwMode="auto">
            <a:xfrm>
              <a:off x="1440" y="392"/>
              <a:ext cx="6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nPC_sel</a:t>
              </a:r>
            </a:p>
          </p:txBody>
        </p:sp>
        <p:sp>
          <p:nvSpPr>
            <p:cNvPr id="19555" name="Rectangle 117"/>
            <p:cNvSpPr>
              <a:spLocks noChangeArrowheads="1"/>
            </p:cNvSpPr>
            <p:nvPr/>
          </p:nvSpPr>
          <p:spPr bwMode="auto">
            <a:xfrm>
              <a:off x="2314" y="40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9556" name="Rectangle 118"/>
            <p:cNvSpPr>
              <a:spLocks noChangeArrowheads="1"/>
            </p:cNvSpPr>
            <p:nvPr/>
          </p:nvSpPr>
          <p:spPr bwMode="auto">
            <a:xfrm>
              <a:off x="2425" y="384"/>
              <a:ext cx="452" cy="632"/>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charset="0"/>
                </a:rPr>
                <a:t>instr</a:t>
              </a:r>
            </a:p>
            <a:p>
              <a:pPr algn="ctr"/>
              <a:r>
                <a:rPr lang="en-US" sz="2000" b="1">
                  <a:solidFill>
                    <a:schemeClr val="tx1"/>
                  </a:solidFill>
                  <a:latin typeface="Times" charset="0"/>
                </a:rPr>
                <a:t>fetch</a:t>
              </a:r>
            </a:p>
            <a:p>
              <a:pPr algn="ctr"/>
              <a:r>
                <a:rPr lang="en-US" sz="2000" b="1">
                  <a:solidFill>
                    <a:schemeClr val="tx1"/>
                  </a:solidFill>
                  <a:latin typeface="Times" charset="0"/>
                </a:rPr>
                <a:t>unit</a:t>
              </a:r>
            </a:p>
          </p:txBody>
        </p:sp>
        <p:sp>
          <p:nvSpPr>
            <p:cNvPr id="19557" name="Line 119"/>
            <p:cNvSpPr>
              <a:spLocks noChangeShapeType="1"/>
            </p:cNvSpPr>
            <p:nvPr/>
          </p:nvSpPr>
          <p:spPr bwMode="auto">
            <a:xfrm>
              <a:off x="2064" y="536"/>
              <a:ext cx="24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558" name="Line 120"/>
            <p:cNvSpPr>
              <a:spLocks noChangeShapeType="1"/>
            </p:cNvSpPr>
            <p:nvPr/>
          </p:nvSpPr>
          <p:spPr bwMode="auto">
            <a:xfrm>
              <a:off x="2064" y="536"/>
              <a:ext cx="24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59" name="Rectangle 121"/>
            <p:cNvSpPr>
              <a:spLocks noChangeArrowheads="1"/>
            </p:cNvSpPr>
            <p:nvPr/>
          </p:nvSpPr>
          <p:spPr bwMode="auto">
            <a:xfrm>
              <a:off x="1851" y="728"/>
              <a:ext cx="30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9560" name="Line 122"/>
            <p:cNvSpPr>
              <a:spLocks noChangeShapeType="1"/>
            </p:cNvSpPr>
            <p:nvPr/>
          </p:nvSpPr>
          <p:spPr bwMode="auto">
            <a:xfrm flipH="1">
              <a:off x="2160" y="872"/>
              <a:ext cx="144"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561" name="Line 123"/>
            <p:cNvSpPr>
              <a:spLocks noChangeShapeType="1"/>
            </p:cNvSpPr>
            <p:nvPr/>
          </p:nvSpPr>
          <p:spPr bwMode="auto">
            <a:xfrm>
              <a:off x="2304" y="824"/>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9562" name="Line 124"/>
            <p:cNvSpPr>
              <a:spLocks noChangeShapeType="1"/>
            </p:cNvSpPr>
            <p:nvPr/>
          </p:nvSpPr>
          <p:spPr bwMode="auto">
            <a:xfrm flipH="1">
              <a:off x="2304" y="872"/>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9536" name="Freeform 125"/>
          <p:cNvSpPr>
            <a:spLocks/>
          </p:cNvSpPr>
          <p:nvPr/>
        </p:nvSpPr>
        <p:spPr bwMode="auto">
          <a:xfrm>
            <a:off x="5486400" y="2209800"/>
            <a:ext cx="1066800" cy="1524000"/>
          </a:xfrm>
          <a:custGeom>
            <a:avLst/>
            <a:gdLst>
              <a:gd name="T0" fmla="*/ 1066800 w 672"/>
              <a:gd name="T1" fmla="*/ 1524000 h 1008"/>
              <a:gd name="T2" fmla="*/ 1066800 w 672"/>
              <a:gd name="T3" fmla="*/ 943429 h 1008"/>
              <a:gd name="T4" fmla="*/ 0 w 672"/>
              <a:gd name="T5" fmla="*/ 943429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537" name="Rectangle 126"/>
          <p:cNvSpPr>
            <a:spLocks noGrp="1" noChangeArrowheads="1"/>
          </p:cNvSpPr>
          <p:nvPr>
            <p:ph type="body" idx="1"/>
          </p:nvPr>
        </p:nvSpPr>
        <p:spPr>
          <a:xfrm>
            <a:off x="228600" y="762000"/>
            <a:ext cx="3200400" cy="1333500"/>
          </a:xfrm>
          <a:noFill/>
        </p:spPr>
        <p:txBody>
          <a:bodyPr/>
          <a:lstStyle/>
          <a:p>
            <a:pPr>
              <a:spcBef>
                <a:spcPct val="20000"/>
              </a:spcBef>
            </a:pPr>
            <a:r>
              <a:rPr lang="en-US" sz="2800"/>
              <a:t>We have everything except </a:t>
            </a:r>
            <a:r>
              <a:rPr lang="en-US" sz="2800" u="sng">
                <a:solidFill>
                  <a:schemeClr val="accent1"/>
                </a:solidFill>
              </a:rPr>
              <a:t>control signals</a:t>
            </a:r>
            <a:endParaRPr lang="en-US" sz="2800">
              <a:solidFill>
                <a:schemeClr val="accent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6450" name="Rectangle 2"/>
          <p:cNvSpPr>
            <a:spLocks noGrp="1" noChangeArrowheads="1"/>
          </p:cNvSpPr>
          <p:nvPr>
            <p:ph type="title"/>
          </p:nvPr>
        </p:nvSpPr>
        <p:spPr/>
        <p:txBody>
          <a:bodyPr/>
          <a:lstStyle/>
          <a:p>
            <a:r>
              <a:rPr lang="en-US" smtClean="0"/>
              <a:t>“And In conclusion…”</a:t>
            </a:r>
            <a:endParaRPr lang="en-US"/>
          </a:p>
        </p:txBody>
      </p:sp>
      <p:sp>
        <p:nvSpPr>
          <p:cNvPr id="2536451" name="Rectangle 3"/>
          <p:cNvSpPr>
            <a:spLocks noGrp="1" noChangeArrowheads="1"/>
          </p:cNvSpPr>
          <p:nvPr>
            <p:ph type="body" idx="1"/>
          </p:nvPr>
        </p:nvSpPr>
        <p:spPr/>
        <p:txBody>
          <a:bodyPr/>
          <a:lstStyle/>
          <a:p>
            <a:r>
              <a:rPr lang="en-US" dirty="0" smtClean="0"/>
              <a:t>N-bit adder-</a:t>
            </a:r>
            <a:r>
              <a:rPr lang="en-US" dirty="0" err="1" smtClean="0"/>
              <a:t>subtractor</a:t>
            </a:r>
            <a:r>
              <a:rPr lang="en-US" dirty="0" smtClean="0"/>
              <a:t> done using N 1-bit adders with XOR gates on input</a:t>
            </a:r>
          </a:p>
          <a:p>
            <a:pPr lvl="1"/>
            <a:r>
              <a:rPr lang="en-US" dirty="0" smtClean="0"/>
              <a:t>XOR serves as conditional inverter</a:t>
            </a:r>
          </a:p>
          <a:p>
            <a:r>
              <a:rPr lang="en-US" dirty="0" smtClean="0"/>
              <a:t>CPU design involves </a:t>
            </a:r>
            <a:r>
              <a:rPr lang="en-US" dirty="0" err="1" smtClean="0"/>
              <a:t>Datapath,Control</a:t>
            </a:r>
            <a:endParaRPr lang="en-US" dirty="0" smtClean="0"/>
          </a:p>
          <a:p>
            <a:pPr lvl="1"/>
            <a:r>
              <a:rPr lang="en-US" dirty="0" err="1" smtClean="0"/>
              <a:t>Datapath</a:t>
            </a:r>
            <a:r>
              <a:rPr lang="en-US" dirty="0" smtClean="0"/>
              <a:t> in MIPS involves 5 CPU stages</a:t>
            </a:r>
          </a:p>
          <a:p>
            <a:pPr marL="1223963" lvl="2" indent="-457200">
              <a:buFont typeface="+mj-lt"/>
              <a:buAutoNum type="arabicPeriod"/>
            </a:pPr>
            <a:r>
              <a:rPr lang="en-US" dirty="0" smtClean="0"/>
              <a:t>Instruction Fetch</a:t>
            </a:r>
          </a:p>
          <a:p>
            <a:pPr marL="1223963" lvl="2" indent="-457200">
              <a:buFont typeface="+mj-lt"/>
              <a:buAutoNum type="arabicPeriod"/>
            </a:pPr>
            <a:r>
              <a:rPr lang="en-US" dirty="0" smtClean="0"/>
              <a:t>Instruction Decode &amp; Register Read</a:t>
            </a:r>
          </a:p>
          <a:p>
            <a:pPr marL="1223963" lvl="2" indent="-457200">
              <a:buFont typeface="+mj-lt"/>
              <a:buAutoNum type="arabicPeriod"/>
            </a:pPr>
            <a:r>
              <a:rPr lang="en-US" dirty="0" smtClean="0"/>
              <a:t>ALU (Execute)</a:t>
            </a:r>
          </a:p>
          <a:p>
            <a:pPr marL="1223963" lvl="2" indent="-457200">
              <a:buFont typeface="+mj-lt"/>
              <a:buAutoNum type="arabicPeriod"/>
            </a:pPr>
            <a:r>
              <a:rPr lang="en-US" dirty="0" smtClean="0"/>
              <a:t>Memory</a:t>
            </a:r>
          </a:p>
          <a:p>
            <a:pPr marL="1223963" lvl="2" indent="-457200">
              <a:buFont typeface="+mj-lt"/>
              <a:buAutoNum type="arabicPeriod"/>
            </a:pPr>
            <a:r>
              <a:rPr lang="en-US" dirty="0" smtClean="0"/>
              <a:t>Register Write</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62000" y="152400"/>
            <a:ext cx="2655888" cy="474663"/>
          </a:xfrm>
        </p:spPr>
        <p:txBody>
          <a:bodyPr/>
          <a:lstStyle/>
          <a:p>
            <a:r>
              <a:rPr lang="en-US"/>
              <a:t>Bonus slides</a:t>
            </a:r>
          </a:p>
        </p:txBody>
      </p:sp>
      <p:sp>
        <p:nvSpPr>
          <p:cNvPr id="96259" name="Rectangle 3"/>
          <p:cNvSpPr>
            <a:spLocks noGrp="1" noChangeArrowheads="1"/>
          </p:cNvSpPr>
          <p:nvPr>
            <p:ph type="body" idx="1"/>
          </p:nvPr>
        </p:nvSpPr>
        <p:spPr>
          <a:xfrm>
            <a:off x="685800" y="1143000"/>
            <a:ext cx="7848600" cy="2559050"/>
          </a:xfrm>
        </p:spPr>
        <p:txBody>
          <a:bodyPr/>
          <a:lstStyle/>
          <a:p>
            <a:r>
              <a:rPr lang="en-US"/>
              <a:t>These are extra slides that used to be included in lecture notes, but have been moved to this, the “bonus” area to serve as a supplement.</a:t>
            </a:r>
          </a:p>
          <a:p>
            <a:r>
              <a:rPr lang="en-US"/>
              <a:t>The slides will appear in the order they would have in the normal presentation</a:t>
            </a:r>
          </a:p>
        </p:txBody>
      </p:sp>
      <p:sp>
        <p:nvSpPr>
          <p:cNvPr id="96260" name="WordArt 4"/>
          <p:cNvSpPr>
            <a:spLocks noChangeArrowheads="1" noChangeShapeType="1" noTextEdit="1"/>
          </p:cNvSpPr>
          <p:nvPr/>
        </p:nvSpPr>
        <p:spPr bwMode="auto">
          <a:xfrm>
            <a:off x="2057400" y="3962400"/>
            <a:ext cx="5715000" cy="2619375"/>
          </a:xfrm>
          <a:prstGeom prst="rect">
            <a:avLst/>
          </a:prstGeom>
        </p:spPr>
        <p:txBody>
          <a:bodyPr wrap="none" fromWordArt="1">
            <a:prstTxWarp prst="textPlain">
              <a:avLst>
                <a:gd name="adj" fmla="val 50000"/>
              </a:avLst>
            </a:prstTxWarp>
          </a:bodyPr>
          <a:lstStyle/>
          <a:p>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6770" name="Rectangle 2"/>
          <p:cNvSpPr>
            <a:spLocks noGrp="1" noChangeArrowheads="1"/>
          </p:cNvSpPr>
          <p:nvPr>
            <p:ph type="title"/>
          </p:nvPr>
        </p:nvSpPr>
        <p:spPr>
          <a:xfrm>
            <a:off x="762000" y="152400"/>
            <a:ext cx="4811013" cy="490391"/>
          </a:xfrm>
        </p:spPr>
        <p:txBody>
          <a:bodyPr/>
          <a:lstStyle/>
          <a:p>
            <a:r>
              <a:rPr lang="en-US" dirty="0" smtClean="0"/>
              <a:t>Review of </a:t>
            </a:r>
            <a:r>
              <a:rPr lang="en-US" dirty="0"/>
              <a:t>Timing Terms</a:t>
            </a:r>
          </a:p>
        </p:txBody>
      </p:sp>
      <p:sp>
        <p:nvSpPr>
          <p:cNvPr id="2336772" name="Rectangle 4"/>
          <p:cNvSpPr>
            <a:spLocks noGrp="1" noChangeArrowheads="1"/>
          </p:cNvSpPr>
          <p:nvPr>
            <p:ph type="body" sz="half" idx="2"/>
          </p:nvPr>
        </p:nvSpPr>
        <p:spPr>
          <a:xfrm>
            <a:off x="685800" y="914400"/>
            <a:ext cx="7848600" cy="5608638"/>
          </a:xfrm>
        </p:spPr>
        <p:txBody>
          <a:bodyPr/>
          <a:lstStyle/>
          <a:p>
            <a:pPr>
              <a:spcAft>
                <a:spcPts val="0"/>
              </a:spcAft>
            </a:pPr>
            <a:r>
              <a:rPr lang="en-US" sz="2400" dirty="0">
                <a:solidFill>
                  <a:srgbClr val="22A700"/>
                </a:solidFill>
              </a:rPr>
              <a:t>Clock (CLK) </a:t>
            </a:r>
            <a:r>
              <a:rPr lang="en-US" sz="2400" dirty="0"/>
              <a:t>- steady square wave that synchronizes system</a:t>
            </a:r>
          </a:p>
          <a:p>
            <a:pPr>
              <a:spcAft>
                <a:spcPts val="0"/>
              </a:spcAft>
            </a:pPr>
            <a:r>
              <a:rPr lang="en-US" sz="2400" dirty="0">
                <a:solidFill>
                  <a:srgbClr val="22A700"/>
                </a:solidFill>
              </a:rPr>
              <a:t>Setup Time</a:t>
            </a:r>
            <a:r>
              <a:rPr lang="en-US" sz="2400" dirty="0"/>
              <a:t> - when the input must be stable before the rising edge of the CLK</a:t>
            </a:r>
          </a:p>
          <a:p>
            <a:pPr>
              <a:spcAft>
                <a:spcPts val="0"/>
              </a:spcAft>
            </a:pPr>
            <a:r>
              <a:rPr lang="en-US" sz="2400" dirty="0">
                <a:solidFill>
                  <a:srgbClr val="22A700"/>
                </a:solidFill>
              </a:rPr>
              <a:t>Hold Time</a:t>
            </a:r>
            <a:r>
              <a:rPr lang="en-US" sz="2400" dirty="0"/>
              <a:t> - when the input must be stable after the rising edge of the CLK</a:t>
            </a:r>
          </a:p>
          <a:p>
            <a:pPr>
              <a:spcAft>
                <a:spcPts val="0"/>
              </a:spcAft>
            </a:pPr>
            <a:r>
              <a:rPr lang="en-US" sz="2400" dirty="0">
                <a:solidFill>
                  <a:srgbClr val="22A700"/>
                </a:solidFill>
              </a:rPr>
              <a:t>“CLK-to-Q”</a:t>
            </a:r>
            <a:r>
              <a:rPr lang="en-US" sz="2400" dirty="0"/>
              <a:t> Delay - how long it takes the output to change, measured from the rising edge</a:t>
            </a:r>
          </a:p>
          <a:p>
            <a:pPr>
              <a:spcAft>
                <a:spcPts val="0"/>
              </a:spcAft>
            </a:pPr>
            <a:r>
              <a:rPr lang="en-US" sz="2400" dirty="0">
                <a:solidFill>
                  <a:srgbClr val="22A700"/>
                </a:solidFill>
              </a:rPr>
              <a:t>Flip-flop</a:t>
            </a:r>
            <a:r>
              <a:rPr lang="en-US" sz="2400" dirty="0"/>
              <a:t> - one bit of state that samples every rising edge of the CLK</a:t>
            </a:r>
          </a:p>
          <a:p>
            <a:pPr>
              <a:spcAft>
                <a:spcPts val="0"/>
              </a:spcAft>
            </a:pPr>
            <a:r>
              <a:rPr lang="en-US" sz="2400" dirty="0">
                <a:solidFill>
                  <a:srgbClr val="22A700"/>
                </a:solidFill>
              </a:rPr>
              <a:t>Register</a:t>
            </a:r>
            <a:r>
              <a:rPr lang="en-US" sz="2400" dirty="0"/>
              <a:t> - several bits of state that samples on rising edge of CLK or on LOAD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152400"/>
            <a:ext cx="4371975" cy="474663"/>
          </a:xfrm>
        </p:spPr>
        <p:txBody>
          <a:bodyPr/>
          <a:lstStyle/>
          <a:p>
            <a:r>
              <a:rPr lang="en-US">
                <a:ea typeface="ＭＳ Ｐゴシック" charset="-128"/>
                <a:cs typeface="ＭＳ Ｐゴシック" charset="-128"/>
              </a:rPr>
              <a:t>What about overflow?</a:t>
            </a:r>
          </a:p>
        </p:txBody>
      </p:sp>
      <p:sp>
        <p:nvSpPr>
          <p:cNvPr id="2460675" name="Rectangle 3"/>
          <p:cNvSpPr>
            <a:spLocks noGrp="1" noChangeArrowheads="1"/>
          </p:cNvSpPr>
          <p:nvPr>
            <p:ph type="body" idx="1"/>
          </p:nvPr>
        </p:nvSpPr>
        <p:spPr>
          <a:xfrm>
            <a:off x="685800" y="620713"/>
            <a:ext cx="8077200" cy="5791021"/>
          </a:xfrm>
          <a:noFill/>
        </p:spPr>
        <p:txBody>
          <a:bodyPr/>
          <a:lstStyle/>
          <a:p>
            <a:pPr>
              <a:tabLst>
                <a:tab pos="6629400" algn="l"/>
              </a:tabLst>
            </a:pPr>
            <a:r>
              <a:rPr lang="en-US" dirty="0">
                <a:ea typeface="ＭＳ Ｐゴシック" charset="-128"/>
                <a:cs typeface="ＭＳ Ｐゴシック" charset="-128"/>
              </a:rPr>
              <a:t>Consider a 2-bit signed # </a:t>
            </a:r>
            <a:r>
              <a:rPr lang="en-US" dirty="0">
                <a:solidFill>
                  <a:schemeClr val="accent2"/>
                </a:solidFill>
                <a:ea typeface="ＭＳ Ｐゴシック" charset="-128"/>
                <a:cs typeface="ＭＳ Ｐゴシック" charset="-128"/>
              </a:rPr>
              <a:t>&amp; overflow</a:t>
            </a:r>
            <a:r>
              <a:rPr lang="en-US" dirty="0">
                <a:ea typeface="ＭＳ Ｐゴシック" charset="-128"/>
                <a:cs typeface="ＭＳ Ｐゴシック" charset="-128"/>
              </a:rPr>
              <a:t>:</a:t>
            </a:r>
          </a:p>
          <a:p>
            <a:pPr marL="508000" lvl="1">
              <a:lnSpc>
                <a:spcPct val="55000"/>
              </a:lnSpc>
              <a:tabLst>
                <a:tab pos="6629400" algn="l"/>
              </a:tabLst>
            </a:pPr>
            <a:r>
              <a:rPr lang="en-US" dirty="0">
                <a:latin typeface="Courier New" charset="0"/>
              </a:rPr>
              <a:t>10 = -2 </a:t>
            </a:r>
            <a:r>
              <a:rPr lang="en-US" dirty="0">
                <a:solidFill>
                  <a:schemeClr val="accent2"/>
                </a:solidFill>
                <a:latin typeface="Courier New" charset="0"/>
              </a:rPr>
              <a:t>+ -2 or -1</a:t>
            </a:r>
          </a:p>
          <a:p>
            <a:pPr marL="508000" lvl="1">
              <a:lnSpc>
                <a:spcPct val="55000"/>
              </a:lnSpc>
              <a:tabLst>
                <a:tab pos="6629400" algn="l"/>
              </a:tabLst>
            </a:pPr>
            <a:r>
              <a:rPr lang="en-US" dirty="0">
                <a:latin typeface="Courier New" charset="0"/>
              </a:rPr>
              <a:t>11 = -1 </a:t>
            </a:r>
            <a:r>
              <a:rPr lang="en-US" dirty="0">
                <a:solidFill>
                  <a:schemeClr val="accent2"/>
                </a:solidFill>
                <a:latin typeface="Courier New" charset="0"/>
              </a:rPr>
              <a:t>+ -2 only</a:t>
            </a:r>
          </a:p>
          <a:p>
            <a:pPr marL="508000" lvl="1">
              <a:lnSpc>
                <a:spcPct val="55000"/>
              </a:lnSpc>
              <a:tabLst>
                <a:tab pos="6629400" algn="l"/>
              </a:tabLst>
            </a:pPr>
            <a:r>
              <a:rPr lang="en-US" dirty="0">
                <a:latin typeface="Courier New" charset="0"/>
              </a:rPr>
              <a:t>00 =  0 </a:t>
            </a:r>
            <a:r>
              <a:rPr lang="en-US" dirty="0">
                <a:solidFill>
                  <a:schemeClr val="accent2"/>
                </a:solidFill>
                <a:latin typeface="Courier New" charset="0"/>
              </a:rPr>
              <a:t>NOTHING!</a:t>
            </a:r>
          </a:p>
          <a:p>
            <a:pPr marL="508000" lvl="1">
              <a:lnSpc>
                <a:spcPct val="55000"/>
              </a:lnSpc>
              <a:tabLst>
                <a:tab pos="6629400" algn="l"/>
              </a:tabLst>
            </a:pPr>
            <a:r>
              <a:rPr lang="en-US" dirty="0">
                <a:latin typeface="Courier New" charset="0"/>
              </a:rPr>
              <a:t>01 =  1 </a:t>
            </a:r>
            <a:r>
              <a:rPr lang="en-US" dirty="0">
                <a:solidFill>
                  <a:schemeClr val="accent2"/>
                </a:solidFill>
                <a:latin typeface="Courier New" charset="0"/>
              </a:rPr>
              <a:t>+ 1 only</a:t>
            </a:r>
            <a:endParaRPr lang="en-US" dirty="0">
              <a:latin typeface="Courier New" charset="0"/>
            </a:endParaRPr>
          </a:p>
          <a:p>
            <a:pPr>
              <a:tabLst>
                <a:tab pos="6629400" algn="l"/>
              </a:tabLst>
            </a:pPr>
            <a:r>
              <a:rPr lang="en-US" dirty="0">
                <a:ea typeface="ＭＳ Ｐゴシック" charset="-128"/>
                <a:cs typeface="ＭＳ Ｐゴシック" charset="-128"/>
              </a:rPr>
              <a:t>Highest adder</a:t>
            </a:r>
          </a:p>
          <a:p>
            <a:pPr marL="508000" lvl="1">
              <a:tabLst>
                <a:tab pos="6629400" algn="l"/>
              </a:tabLst>
            </a:pPr>
            <a:r>
              <a:rPr lang="en-US" dirty="0"/>
              <a:t>C</a:t>
            </a:r>
            <a:r>
              <a:rPr lang="en-US" baseline="-25000" dirty="0"/>
              <a:t>1</a:t>
            </a:r>
            <a:r>
              <a:rPr lang="en-US" dirty="0"/>
              <a:t> = Carry-in = </a:t>
            </a:r>
            <a:r>
              <a:rPr lang="en-US" dirty="0" err="1"/>
              <a:t>C</a:t>
            </a:r>
            <a:r>
              <a:rPr lang="en-US" baseline="-25000" dirty="0" err="1"/>
              <a:t>in</a:t>
            </a:r>
            <a:r>
              <a:rPr lang="en-US" dirty="0"/>
              <a:t>, C</a:t>
            </a:r>
            <a:r>
              <a:rPr lang="en-US" baseline="-25000" dirty="0"/>
              <a:t>2</a:t>
            </a:r>
            <a:r>
              <a:rPr lang="en-US" dirty="0"/>
              <a:t> = Carry-out = </a:t>
            </a:r>
            <a:r>
              <a:rPr lang="en-US" dirty="0" err="1"/>
              <a:t>C</a:t>
            </a:r>
            <a:r>
              <a:rPr lang="en-US" baseline="-25000" dirty="0" err="1"/>
              <a:t>out</a:t>
            </a:r>
            <a:endParaRPr lang="en-US" dirty="0"/>
          </a:p>
          <a:p>
            <a:pPr marL="508000" lvl="1">
              <a:tabLst>
                <a:tab pos="6629400" algn="l"/>
              </a:tabLst>
            </a:pPr>
            <a:r>
              <a:rPr lang="en-US" dirty="0"/>
              <a:t>No </a:t>
            </a:r>
            <a:r>
              <a:rPr lang="en-US" dirty="0" err="1"/>
              <a:t>C</a:t>
            </a:r>
            <a:r>
              <a:rPr lang="en-US" baseline="-25000" dirty="0" err="1"/>
              <a:t>out</a:t>
            </a:r>
            <a:r>
              <a:rPr lang="en-US" dirty="0"/>
              <a:t> or </a:t>
            </a:r>
            <a:r>
              <a:rPr lang="en-US" dirty="0" err="1"/>
              <a:t>C</a:t>
            </a:r>
            <a:r>
              <a:rPr lang="en-US" baseline="-25000" dirty="0" err="1"/>
              <a:t>in</a:t>
            </a:r>
            <a:r>
              <a:rPr lang="en-US" dirty="0"/>
              <a:t> </a:t>
            </a:r>
            <a:r>
              <a:rPr lang="en-US" dirty="0" err="1">
                <a:solidFill>
                  <a:srgbClr val="000550"/>
                </a:solidFill>
                <a:latin typeface="Symbol" charset="2"/>
              </a:rPr>
              <a:t></a:t>
            </a:r>
            <a:r>
              <a:rPr lang="en-US" dirty="0"/>
              <a:t> NO overflow! </a:t>
            </a:r>
          </a:p>
          <a:p>
            <a:pPr marL="508000" lvl="1">
              <a:tabLst>
                <a:tab pos="6629400" algn="l"/>
              </a:tabLst>
            </a:pPr>
            <a:r>
              <a:rPr lang="en-US" dirty="0" err="1" smtClean="0"/>
              <a:t>C</a:t>
            </a:r>
            <a:r>
              <a:rPr lang="en-US" baseline="-25000" dirty="0" err="1" smtClean="0"/>
              <a:t>in</a:t>
            </a:r>
            <a:r>
              <a:rPr lang="en-US" dirty="0" smtClean="0"/>
              <a:t> </a:t>
            </a:r>
            <a:r>
              <a:rPr lang="en-US" dirty="0"/>
              <a:t>and </a:t>
            </a:r>
            <a:r>
              <a:rPr lang="en-US" dirty="0" err="1"/>
              <a:t>C</a:t>
            </a:r>
            <a:r>
              <a:rPr lang="en-US" baseline="-25000" dirty="0" err="1"/>
              <a:t>out</a:t>
            </a:r>
            <a:r>
              <a:rPr lang="en-US" dirty="0"/>
              <a:t> </a:t>
            </a:r>
            <a:r>
              <a:rPr lang="en-US" dirty="0" err="1">
                <a:solidFill>
                  <a:srgbClr val="000550"/>
                </a:solidFill>
                <a:latin typeface="Symbol" charset="2"/>
              </a:rPr>
              <a:t></a:t>
            </a:r>
            <a:r>
              <a:rPr lang="en-US" dirty="0"/>
              <a:t> NO overflow!</a:t>
            </a:r>
          </a:p>
          <a:p>
            <a:pPr marL="508000" lvl="1">
              <a:tabLst>
                <a:tab pos="6629400" algn="l"/>
              </a:tabLst>
            </a:pPr>
            <a:r>
              <a:rPr lang="en-US" dirty="0" err="1" smtClean="0"/>
              <a:t>C</a:t>
            </a:r>
            <a:r>
              <a:rPr lang="en-US" baseline="-25000" dirty="0" err="1" smtClean="0"/>
              <a:t>in</a:t>
            </a:r>
            <a:r>
              <a:rPr lang="en-US" dirty="0" smtClean="0"/>
              <a:t> </a:t>
            </a:r>
            <a:r>
              <a:rPr lang="en-US" dirty="0"/>
              <a:t>but no </a:t>
            </a:r>
            <a:r>
              <a:rPr lang="en-US" dirty="0" err="1"/>
              <a:t>C</a:t>
            </a:r>
            <a:r>
              <a:rPr lang="en-US" baseline="-25000" dirty="0" err="1"/>
              <a:t>out</a:t>
            </a:r>
            <a:r>
              <a:rPr lang="en-US" dirty="0"/>
              <a:t> </a:t>
            </a:r>
            <a:r>
              <a:rPr lang="en-US" dirty="0" err="1">
                <a:solidFill>
                  <a:srgbClr val="000550"/>
                </a:solidFill>
                <a:latin typeface="Symbol" charset="2"/>
              </a:rPr>
              <a:t></a:t>
            </a:r>
            <a:r>
              <a:rPr lang="en-US" dirty="0"/>
              <a:t> A,B both &gt; 0, overflow!</a:t>
            </a:r>
          </a:p>
          <a:p>
            <a:pPr marL="508000" lvl="1">
              <a:tabLst>
                <a:tab pos="6629400" algn="l"/>
              </a:tabLst>
            </a:pPr>
            <a:r>
              <a:rPr lang="en-US" dirty="0" err="1" smtClean="0"/>
              <a:t>C</a:t>
            </a:r>
            <a:r>
              <a:rPr lang="en-US" baseline="-25000" dirty="0" err="1" smtClean="0"/>
              <a:t>out</a:t>
            </a:r>
            <a:r>
              <a:rPr lang="en-US" dirty="0" smtClean="0"/>
              <a:t> </a:t>
            </a:r>
            <a:r>
              <a:rPr lang="en-US" dirty="0"/>
              <a:t>but no </a:t>
            </a:r>
            <a:r>
              <a:rPr lang="en-US" dirty="0" err="1"/>
              <a:t>C</a:t>
            </a:r>
            <a:r>
              <a:rPr lang="en-US" baseline="-25000" dirty="0" err="1"/>
              <a:t>in</a:t>
            </a:r>
            <a:r>
              <a:rPr lang="en-US" dirty="0"/>
              <a:t> </a:t>
            </a:r>
            <a:r>
              <a:rPr lang="en-US" dirty="0" err="1">
                <a:solidFill>
                  <a:srgbClr val="000550"/>
                </a:solidFill>
                <a:latin typeface="Symbol" charset="2"/>
              </a:rPr>
              <a:t></a:t>
            </a:r>
            <a:r>
              <a:rPr lang="en-US" dirty="0"/>
              <a:t> A,B both &lt; 0, overflow!</a:t>
            </a:r>
          </a:p>
        </p:txBody>
      </p:sp>
      <p:grpSp>
        <p:nvGrpSpPr>
          <p:cNvPr id="2" name="Group 4"/>
          <p:cNvGrpSpPr>
            <a:grpSpLocks/>
          </p:cNvGrpSpPr>
          <p:nvPr/>
        </p:nvGrpSpPr>
        <p:grpSpPr bwMode="auto">
          <a:xfrm>
            <a:off x="5105400" y="1600200"/>
            <a:ext cx="3276600" cy="2149475"/>
            <a:chOff x="2928" y="1008"/>
            <a:chExt cx="2304" cy="1511"/>
          </a:xfrm>
        </p:grpSpPr>
        <p:pic>
          <p:nvPicPr>
            <p:cNvPr id="48136" name="Picture 5"/>
            <p:cNvPicPr>
              <a:picLocks noChangeAspect="1" noChangeArrowheads="1"/>
            </p:cNvPicPr>
            <p:nvPr/>
          </p:nvPicPr>
          <p:blipFill>
            <a:blip r:embed="rId3"/>
            <a:srcRect l="44058" t="8916" r="7373" b="14204"/>
            <a:stretch>
              <a:fillRect/>
            </a:stretch>
          </p:blipFill>
          <p:spPr bwMode="auto">
            <a:xfrm>
              <a:off x="2928" y="1008"/>
              <a:ext cx="2304" cy="1511"/>
            </a:xfrm>
            <a:prstGeom prst="rect">
              <a:avLst/>
            </a:prstGeom>
            <a:noFill/>
            <a:ln w="12700">
              <a:noFill/>
              <a:miter lim="800000"/>
              <a:headEnd/>
              <a:tailEnd/>
            </a:ln>
          </p:spPr>
        </p:pic>
        <p:sp>
          <p:nvSpPr>
            <p:cNvPr id="48137" name="Rectangle 6"/>
            <p:cNvSpPr>
              <a:spLocks noChangeArrowheads="1"/>
            </p:cNvSpPr>
            <p:nvPr/>
          </p:nvSpPr>
          <p:spPr bwMode="auto">
            <a:xfrm>
              <a:off x="3343" y="1570"/>
              <a:ext cx="287" cy="408"/>
            </a:xfrm>
            <a:prstGeom prst="rect">
              <a:avLst/>
            </a:prstGeom>
            <a:noFill/>
            <a:ln w="12700">
              <a:noFill/>
              <a:miter lim="800000"/>
              <a:headEnd/>
              <a:tailEnd/>
            </a:ln>
          </p:spPr>
          <p:txBody>
            <a:bodyPr wrap="none">
              <a:prstTxWarp prst="textNoShape">
                <a:avLst/>
              </a:prstTxWarp>
              <a:spAutoFit/>
            </a:bodyPr>
            <a:lstStyle/>
            <a:p>
              <a:r>
                <a:rPr lang="en-US" sz="3200" b="1">
                  <a:solidFill>
                    <a:schemeClr val="tx1"/>
                  </a:solidFill>
                </a:rPr>
                <a:t>±</a:t>
              </a:r>
            </a:p>
          </p:txBody>
        </p:sp>
        <p:sp>
          <p:nvSpPr>
            <p:cNvPr id="48138" name="Rectangle 7"/>
            <p:cNvSpPr>
              <a:spLocks noChangeArrowheads="1"/>
            </p:cNvSpPr>
            <p:nvPr/>
          </p:nvSpPr>
          <p:spPr bwMode="auto">
            <a:xfrm>
              <a:off x="4272" y="1564"/>
              <a:ext cx="288" cy="407"/>
            </a:xfrm>
            <a:prstGeom prst="rect">
              <a:avLst/>
            </a:prstGeom>
            <a:noFill/>
            <a:ln w="12700">
              <a:noFill/>
              <a:miter lim="800000"/>
              <a:headEnd/>
              <a:tailEnd/>
            </a:ln>
          </p:spPr>
          <p:txBody>
            <a:bodyPr wrap="none">
              <a:prstTxWarp prst="textNoShape">
                <a:avLst/>
              </a:prstTxWarp>
              <a:spAutoFit/>
            </a:bodyPr>
            <a:lstStyle/>
            <a:p>
              <a:r>
                <a:rPr lang="en-US" sz="3200" b="1">
                  <a:solidFill>
                    <a:schemeClr val="tx1"/>
                  </a:solidFill>
                </a:rPr>
                <a:t>#</a:t>
              </a:r>
            </a:p>
          </p:txBody>
        </p:sp>
      </p:grpSp>
      <p:grpSp>
        <p:nvGrpSpPr>
          <p:cNvPr id="3" name="Group 8"/>
          <p:cNvGrpSpPr>
            <a:grpSpLocks/>
          </p:cNvGrpSpPr>
          <p:nvPr/>
        </p:nvGrpSpPr>
        <p:grpSpPr bwMode="auto">
          <a:xfrm>
            <a:off x="0" y="4876800"/>
            <a:ext cx="8382000" cy="1676400"/>
            <a:chOff x="0" y="3072"/>
            <a:chExt cx="5280" cy="1056"/>
          </a:xfrm>
        </p:grpSpPr>
        <p:sp>
          <p:nvSpPr>
            <p:cNvPr id="48134" name="AutoShape 9"/>
            <p:cNvSpPr>
              <a:spLocks noChangeArrowheads="1"/>
            </p:cNvSpPr>
            <p:nvPr/>
          </p:nvSpPr>
          <p:spPr bwMode="auto">
            <a:xfrm>
              <a:off x="576" y="3456"/>
              <a:ext cx="4704" cy="672"/>
            </a:xfrm>
            <a:prstGeom prst="roundRect">
              <a:avLst>
                <a:gd name="adj" fmla="val 16667"/>
              </a:avLst>
            </a:prstGeom>
            <a:noFill/>
            <a:ln w="57150">
              <a:solidFill>
                <a:srgbClr val="800080"/>
              </a:solidFill>
              <a:round/>
              <a:headEnd/>
              <a:tailEnd/>
            </a:ln>
          </p:spPr>
          <p:txBody>
            <a:bodyPr wrap="none" anchor="ctr">
              <a:prstTxWarp prst="textNoShape">
                <a:avLst/>
              </a:prstTxWarp>
              <a:spAutoFit/>
            </a:bodyPr>
            <a:lstStyle/>
            <a:p>
              <a:endParaRPr lang="en-US"/>
            </a:p>
          </p:txBody>
        </p:sp>
        <p:sp>
          <p:nvSpPr>
            <p:cNvPr id="48135" name="Text Box 10"/>
            <p:cNvSpPr txBox="1">
              <a:spLocks noChangeArrowheads="1"/>
            </p:cNvSpPr>
            <p:nvPr/>
          </p:nvSpPr>
          <p:spPr bwMode="auto">
            <a:xfrm>
              <a:off x="0" y="3072"/>
              <a:ext cx="672" cy="596"/>
            </a:xfrm>
            <a:prstGeom prst="rect">
              <a:avLst/>
            </a:prstGeom>
            <a:noFill/>
            <a:ln w="12700">
              <a:noFill/>
              <a:miter lim="800000"/>
              <a:headEnd/>
              <a:tailEnd/>
            </a:ln>
          </p:spPr>
          <p:txBody>
            <a:bodyPr>
              <a:prstTxWarp prst="textNoShape">
                <a:avLst/>
              </a:prstTxWarp>
              <a:spAutoFit/>
            </a:bodyPr>
            <a:lstStyle/>
            <a:p>
              <a:pPr>
                <a:spcBef>
                  <a:spcPct val="50000"/>
                </a:spcBef>
              </a:pPr>
              <a:r>
                <a:rPr lang="en-US" sz="2800" b="1">
                  <a:solidFill>
                    <a:srgbClr val="800080"/>
                  </a:solidFill>
                </a:rPr>
                <a:t>What</a:t>
              </a:r>
              <a:br>
                <a:rPr lang="en-US" sz="2800" b="1">
                  <a:solidFill>
                    <a:srgbClr val="800080"/>
                  </a:solidFill>
                </a:rPr>
              </a:br>
              <a:r>
                <a:rPr lang="en-US" sz="2800" b="1">
                  <a:solidFill>
                    <a:srgbClr val="800080"/>
                  </a:solidFill>
                </a:rPr>
                <a:t>op?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0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60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60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60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60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60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60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606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606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4606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46067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675" grpId="0" build="p" bldLvl="3" autoUpdateAnimBg="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152400"/>
            <a:ext cx="4371975" cy="474663"/>
          </a:xfrm>
        </p:spPr>
        <p:txBody>
          <a:bodyPr/>
          <a:lstStyle/>
          <a:p>
            <a:r>
              <a:rPr lang="en-US">
                <a:ea typeface="ＭＳ Ｐゴシック" charset="-128"/>
                <a:cs typeface="ＭＳ Ｐゴシック" charset="-128"/>
              </a:rPr>
              <a:t>What about overflow?</a:t>
            </a:r>
          </a:p>
        </p:txBody>
      </p:sp>
      <p:sp>
        <p:nvSpPr>
          <p:cNvPr id="50179" name="Rectangle 3"/>
          <p:cNvSpPr>
            <a:spLocks noGrp="1" noChangeArrowheads="1"/>
          </p:cNvSpPr>
          <p:nvPr>
            <p:ph type="body" idx="1"/>
          </p:nvPr>
        </p:nvSpPr>
        <p:spPr>
          <a:xfrm>
            <a:off x="685800" y="1143000"/>
            <a:ext cx="8077200" cy="3794125"/>
          </a:xfrm>
        </p:spPr>
        <p:txBody>
          <a:bodyPr/>
          <a:lstStyle/>
          <a:p>
            <a:r>
              <a:rPr lang="en-US">
                <a:ea typeface="ＭＳ Ｐゴシック" charset="-128"/>
                <a:cs typeface="ＭＳ Ｐゴシック" charset="-128"/>
              </a:rPr>
              <a:t>Consider a 2-bit signed # &amp; overflow:</a:t>
            </a:r>
          </a:p>
          <a:p>
            <a:pPr marL="508000" lvl="1">
              <a:buFontTx/>
              <a:buNone/>
            </a:pPr>
            <a:r>
              <a:rPr lang="en-US"/>
              <a:t>	</a:t>
            </a:r>
            <a:r>
              <a:rPr lang="en-US">
                <a:latin typeface="Courier New" charset="0"/>
              </a:rPr>
              <a:t>10 = -2 </a:t>
            </a:r>
            <a:r>
              <a:rPr lang="en-US">
                <a:solidFill>
                  <a:schemeClr val="accent2"/>
                </a:solidFill>
                <a:latin typeface="Courier New" charset="0"/>
              </a:rPr>
              <a:t>+ -2 or -1</a:t>
            </a:r>
            <a:br>
              <a:rPr lang="en-US">
                <a:solidFill>
                  <a:schemeClr val="accent2"/>
                </a:solidFill>
                <a:latin typeface="Courier New" charset="0"/>
              </a:rPr>
            </a:br>
            <a:r>
              <a:rPr lang="en-US">
                <a:latin typeface="Courier New" charset="0"/>
              </a:rPr>
              <a:t>11 = -1 </a:t>
            </a:r>
            <a:r>
              <a:rPr lang="en-US">
                <a:solidFill>
                  <a:schemeClr val="accent2"/>
                </a:solidFill>
                <a:latin typeface="Courier New" charset="0"/>
              </a:rPr>
              <a:t>+ -2 only</a:t>
            </a:r>
            <a:br>
              <a:rPr lang="en-US">
                <a:solidFill>
                  <a:schemeClr val="accent2"/>
                </a:solidFill>
                <a:latin typeface="Courier New" charset="0"/>
              </a:rPr>
            </a:br>
            <a:r>
              <a:rPr lang="en-US">
                <a:latin typeface="Courier New" charset="0"/>
              </a:rPr>
              <a:t>00 =  0 </a:t>
            </a:r>
            <a:r>
              <a:rPr lang="en-US">
                <a:solidFill>
                  <a:schemeClr val="accent2"/>
                </a:solidFill>
                <a:latin typeface="Courier New" charset="0"/>
              </a:rPr>
              <a:t>NOTHING!</a:t>
            </a:r>
            <a:br>
              <a:rPr lang="en-US">
                <a:solidFill>
                  <a:schemeClr val="accent2"/>
                </a:solidFill>
                <a:latin typeface="Courier New" charset="0"/>
              </a:rPr>
            </a:br>
            <a:r>
              <a:rPr lang="en-US">
                <a:latin typeface="Courier New" charset="0"/>
              </a:rPr>
              <a:t>01 =  1 </a:t>
            </a:r>
            <a:r>
              <a:rPr lang="en-US">
                <a:solidFill>
                  <a:schemeClr val="accent2"/>
                </a:solidFill>
                <a:latin typeface="Courier New" charset="0"/>
              </a:rPr>
              <a:t>+ 1 only</a:t>
            </a:r>
            <a:endParaRPr lang="en-US">
              <a:latin typeface="Courier New" charset="0"/>
            </a:endParaRPr>
          </a:p>
          <a:p>
            <a:r>
              <a:rPr lang="en-US">
                <a:ea typeface="ＭＳ Ｐゴシック" charset="-128"/>
                <a:cs typeface="ＭＳ Ｐゴシック" charset="-128"/>
              </a:rPr>
              <a:t>Overflows when…</a:t>
            </a:r>
          </a:p>
          <a:p>
            <a:pPr marL="508000" lvl="1"/>
            <a:r>
              <a:rPr lang="en-US"/>
              <a:t>C</a:t>
            </a:r>
            <a:r>
              <a:rPr lang="en-US" baseline="-25000"/>
              <a:t>in</a:t>
            </a:r>
            <a:r>
              <a:rPr lang="en-US"/>
              <a:t>, but no C</a:t>
            </a:r>
            <a:r>
              <a:rPr lang="en-US" baseline="-25000"/>
              <a:t>out</a:t>
            </a:r>
            <a:r>
              <a:rPr lang="en-US"/>
              <a:t> </a:t>
            </a:r>
            <a:r>
              <a:rPr lang="en-US">
                <a:solidFill>
                  <a:srgbClr val="000550"/>
                </a:solidFill>
                <a:latin typeface="Symbol" charset="2"/>
              </a:rPr>
              <a:t></a:t>
            </a:r>
            <a:r>
              <a:rPr lang="en-US"/>
              <a:t> A,B both &gt; 0, overflow!</a:t>
            </a:r>
          </a:p>
          <a:p>
            <a:pPr marL="508000" lvl="1"/>
            <a:r>
              <a:rPr lang="en-US"/>
              <a:t>C</a:t>
            </a:r>
            <a:r>
              <a:rPr lang="en-US" baseline="-25000"/>
              <a:t>out</a:t>
            </a:r>
            <a:r>
              <a:rPr lang="en-US"/>
              <a:t>, but no C</a:t>
            </a:r>
            <a:r>
              <a:rPr lang="en-US" baseline="-25000"/>
              <a:t>in</a:t>
            </a:r>
            <a:r>
              <a:rPr lang="en-US"/>
              <a:t> </a:t>
            </a:r>
            <a:r>
              <a:rPr lang="en-US">
                <a:solidFill>
                  <a:srgbClr val="000550"/>
                </a:solidFill>
                <a:latin typeface="Symbol" charset="2"/>
              </a:rPr>
              <a:t></a:t>
            </a:r>
            <a:r>
              <a:rPr lang="en-US"/>
              <a:t> A,B both &lt; 0, overflow!</a:t>
            </a:r>
          </a:p>
        </p:txBody>
      </p:sp>
      <p:sp>
        <p:nvSpPr>
          <p:cNvPr id="50180" name="Rectangle 4"/>
          <p:cNvSpPr>
            <a:spLocks noChangeArrowheads="1"/>
          </p:cNvSpPr>
          <p:nvPr/>
        </p:nvSpPr>
        <p:spPr bwMode="auto">
          <a:xfrm>
            <a:off x="2895600" y="1676400"/>
            <a:ext cx="2209800" cy="1600200"/>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a:p>
        </p:txBody>
      </p:sp>
      <p:sp>
        <p:nvSpPr>
          <p:cNvPr id="50181" name="AutoShape 5"/>
          <p:cNvSpPr>
            <a:spLocks noChangeArrowheads="1"/>
          </p:cNvSpPr>
          <p:nvPr/>
        </p:nvSpPr>
        <p:spPr bwMode="auto">
          <a:xfrm>
            <a:off x="914400" y="4191000"/>
            <a:ext cx="7467600" cy="1066800"/>
          </a:xfrm>
          <a:prstGeom prst="roundRect">
            <a:avLst>
              <a:gd name="adj" fmla="val 16667"/>
            </a:avLst>
          </a:prstGeom>
          <a:noFill/>
          <a:ln w="57150">
            <a:solidFill>
              <a:srgbClr val="800080"/>
            </a:solidFill>
            <a:round/>
            <a:headEnd/>
            <a:tailEnd/>
          </a:ln>
        </p:spPr>
        <p:txBody>
          <a:bodyPr wrap="none" anchor="ctr">
            <a:prstTxWarp prst="textNoShape">
              <a:avLst/>
            </a:prstTxWarp>
            <a:spAutoFit/>
          </a:bodyPr>
          <a:lstStyle/>
          <a:p>
            <a:endParaRPr lang="en-US"/>
          </a:p>
        </p:txBody>
      </p:sp>
      <p:pic>
        <p:nvPicPr>
          <p:cNvPr id="50182" name="Picture 6"/>
          <p:cNvPicPr>
            <a:picLocks noChangeAspect="1" noChangeArrowheads="1"/>
          </p:cNvPicPr>
          <p:nvPr/>
        </p:nvPicPr>
        <p:blipFill>
          <a:blip r:embed="rId3"/>
          <a:srcRect/>
          <a:stretch>
            <a:fillRect/>
          </a:stretch>
        </p:blipFill>
        <p:spPr bwMode="auto">
          <a:xfrm>
            <a:off x="685800" y="5368925"/>
            <a:ext cx="7848600" cy="803275"/>
          </a:xfrm>
          <a:prstGeom prst="rect">
            <a:avLst/>
          </a:prstGeom>
          <a:noFill/>
          <a:ln w="12700">
            <a:noFill/>
            <a:miter lim="800000"/>
            <a:headEnd/>
            <a:tailEnd/>
          </a:ln>
        </p:spPr>
      </p:pic>
      <p:grpSp>
        <p:nvGrpSpPr>
          <p:cNvPr id="2" name="Group 7"/>
          <p:cNvGrpSpPr>
            <a:grpSpLocks/>
          </p:cNvGrpSpPr>
          <p:nvPr/>
        </p:nvGrpSpPr>
        <p:grpSpPr bwMode="auto">
          <a:xfrm>
            <a:off x="5105400" y="1600200"/>
            <a:ext cx="3276600" cy="2149475"/>
            <a:chOff x="2928" y="1008"/>
            <a:chExt cx="2304" cy="1511"/>
          </a:xfrm>
        </p:grpSpPr>
        <p:pic>
          <p:nvPicPr>
            <p:cNvPr id="50184" name="Picture 8"/>
            <p:cNvPicPr>
              <a:picLocks noChangeAspect="1" noChangeArrowheads="1"/>
            </p:cNvPicPr>
            <p:nvPr/>
          </p:nvPicPr>
          <p:blipFill>
            <a:blip r:embed="rId4"/>
            <a:srcRect l="44058" t="8916" r="7373" b="14204"/>
            <a:stretch>
              <a:fillRect/>
            </a:stretch>
          </p:blipFill>
          <p:spPr bwMode="auto">
            <a:xfrm>
              <a:off x="2928" y="1008"/>
              <a:ext cx="2304" cy="1511"/>
            </a:xfrm>
            <a:prstGeom prst="rect">
              <a:avLst/>
            </a:prstGeom>
            <a:noFill/>
            <a:ln w="12700">
              <a:noFill/>
              <a:miter lim="800000"/>
              <a:headEnd/>
              <a:tailEnd/>
            </a:ln>
          </p:spPr>
        </p:pic>
        <p:sp>
          <p:nvSpPr>
            <p:cNvPr id="50185" name="Rectangle 9"/>
            <p:cNvSpPr>
              <a:spLocks noChangeArrowheads="1"/>
            </p:cNvSpPr>
            <p:nvPr/>
          </p:nvSpPr>
          <p:spPr bwMode="auto">
            <a:xfrm>
              <a:off x="3343" y="1570"/>
              <a:ext cx="287" cy="408"/>
            </a:xfrm>
            <a:prstGeom prst="rect">
              <a:avLst/>
            </a:prstGeom>
            <a:noFill/>
            <a:ln w="12700">
              <a:noFill/>
              <a:miter lim="800000"/>
              <a:headEnd/>
              <a:tailEnd/>
            </a:ln>
          </p:spPr>
          <p:txBody>
            <a:bodyPr wrap="none">
              <a:prstTxWarp prst="textNoShape">
                <a:avLst/>
              </a:prstTxWarp>
              <a:spAutoFit/>
            </a:bodyPr>
            <a:lstStyle/>
            <a:p>
              <a:r>
                <a:rPr lang="en-US" sz="3200" b="1">
                  <a:solidFill>
                    <a:schemeClr val="tx1"/>
                  </a:solidFill>
                </a:rPr>
                <a:t>±</a:t>
              </a:r>
            </a:p>
          </p:txBody>
        </p:sp>
        <p:sp>
          <p:nvSpPr>
            <p:cNvPr id="50186" name="Rectangle 10"/>
            <p:cNvSpPr>
              <a:spLocks noChangeArrowheads="1"/>
            </p:cNvSpPr>
            <p:nvPr/>
          </p:nvSpPr>
          <p:spPr bwMode="auto">
            <a:xfrm>
              <a:off x="4272" y="1564"/>
              <a:ext cx="288" cy="407"/>
            </a:xfrm>
            <a:prstGeom prst="rect">
              <a:avLst/>
            </a:prstGeom>
            <a:noFill/>
            <a:ln w="12700">
              <a:noFill/>
              <a:miter lim="800000"/>
              <a:headEnd/>
              <a:tailEnd/>
            </a:ln>
          </p:spPr>
          <p:txBody>
            <a:bodyPr wrap="none">
              <a:prstTxWarp prst="textNoShape">
                <a:avLst/>
              </a:prstTxWarp>
              <a:spAutoFit/>
            </a:bodyPr>
            <a:lstStyle/>
            <a:p>
              <a:r>
                <a:rPr lang="en-US" sz="3200" b="1">
                  <a:solidFill>
                    <a:schemeClr val="tx1"/>
                  </a:solidFill>
                </a:rPr>
                <a:t>#</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152400"/>
            <a:ext cx="5705475" cy="474663"/>
          </a:xfrm>
        </p:spPr>
        <p:txBody>
          <a:bodyPr/>
          <a:lstStyle/>
          <a:p>
            <a:r>
              <a:rPr lang="en-US">
                <a:ea typeface="ＭＳ Ｐゴシック" charset="-128"/>
                <a:cs typeface="ＭＳ Ｐゴシック" charset="-128"/>
              </a:rPr>
              <a:t>Extremely Clever Subtractor </a:t>
            </a:r>
          </a:p>
        </p:txBody>
      </p:sp>
      <p:pic>
        <p:nvPicPr>
          <p:cNvPr id="52227" name="Picture 3"/>
          <p:cNvPicPr>
            <a:picLocks noGrp="1" noChangeAspect="1" noChangeArrowheads="1"/>
          </p:cNvPicPr>
          <p:nvPr>
            <p:ph idx="1"/>
          </p:nvPr>
        </p:nvPicPr>
        <p:blipFill>
          <a:blip r:embed="rId3"/>
          <a:srcRect r="3806"/>
          <a:stretch>
            <a:fillRect/>
          </a:stretch>
        </p:blipFill>
        <p:spPr>
          <a:xfrm>
            <a:off x="457200" y="914400"/>
            <a:ext cx="8305800" cy="50307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894638" cy="474663"/>
          </a:xfrm>
        </p:spPr>
        <p:txBody>
          <a:bodyPr/>
          <a:lstStyle/>
          <a:p>
            <a:r>
              <a:rPr lang="en-US">
                <a:ea typeface="ＭＳ Ｐゴシック" charset="-128"/>
                <a:cs typeface="ＭＳ Ｐゴシック" charset="-128"/>
              </a:rPr>
              <a:t>Adder/Subtracter – One-bit adder (1/2)…</a:t>
            </a:r>
          </a:p>
        </p:txBody>
      </p:sp>
      <p:pic>
        <p:nvPicPr>
          <p:cNvPr id="41987" name="Picture 3"/>
          <p:cNvPicPr>
            <a:picLocks noGrp="1" noChangeAspect="1" noChangeArrowheads="1"/>
          </p:cNvPicPr>
          <p:nvPr>
            <p:ph idx="1"/>
          </p:nvPr>
        </p:nvPicPr>
        <p:blipFill>
          <a:blip r:embed="rId3">
            <a:clrChange>
              <a:clrFrom>
                <a:srgbClr val="E1E1E1"/>
              </a:clrFrom>
              <a:clrTo>
                <a:srgbClr val="E1E1E1">
                  <a:alpha val="0"/>
                </a:srgbClr>
              </a:clrTo>
            </a:clrChange>
          </a:blip>
          <a:srcRect/>
          <a:stretch>
            <a:fillRect/>
          </a:stretch>
        </p:blipFill>
        <p:spPr>
          <a:xfrm>
            <a:off x="533400" y="914400"/>
            <a:ext cx="8229600" cy="5248275"/>
          </a:xfrm>
        </p:spPr>
      </p:pic>
      <p:sp>
        <p:nvSpPr>
          <p:cNvPr id="2454532" name="Rectangle 4"/>
          <p:cNvSpPr>
            <a:spLocks noChangeArrowheads="1"/>
          </p:cNvSpPr>
          <p:nvPr/>
        </p:nvSpPr>
        <p:spPr bwMode="auto">
          <a:xfrm>
            <a:off x="2667000" y="5257800"/>
            <a:ext cx="5105400" cy="990600"/>
          </a:xfrm>
          <a:prstGeom prst="rect">
            <a:avLst/>
          </a:prstGeom>
          <a:solidFill>
            <a:schemeClr val="bg1"/>
          </a:solidFill>
          <a:ln w="12700">
            <a:noFill/>
            <a:miter lim="800000"/>
            <a:headEnd/>
            <a:tailEnd/>
          </a:ln>
        </p:spPr>
        <p:txBody>
          <a:bodyPr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2454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4532"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5731" name="Rectangle 3"/>
          <p:cNvSpPr>
            <a:spLocks noGrp="1" noChangeArrowheads="1"/>
          </p:cNvSpPr>
          <p:nvPr>
            <p:ph type="body" idx="1"/>
          </p:nvPr>
        </p:nvSpPr>
        <p:spPr>
          <a:xfrm>
            <a:off x="457200" y="1143000"/>
            <a:ext cx="8229600" cy="4181475"/>
          </a:xfrm>
        </p:spPr>
        <p:txBody>
          <a:bodyPr/>
          <a:lstStyle/>
          <a:p>
            <a:r>
              <a:rPr lang="en-US" dirty="0" err="1">
                <a:latin typeface="Courier New" pitchFamily="-65" charset="0"/>
              </a:rPr>
              <a:t>slti</a:t>
            </a:r>
            <a:r>
              <a:rPr lang="en-US" dirty="0">
                <a:latin typeface="Courier New" pitchFamily="-65" charset="0"/>
              </a:rPr>
              <a:t>   $r3,$r1,17</a:t>
            </a:r>
          </a:p>
          <a:p>
            <a:pPr marL="508000" lvl="1"/>
            <a:r>
              <a:rPr lang="en-US" dirty="0"/>
              <a:t>Stage 1: fetch this instruction, inc. PC</a:t>
            </a:r>
          </a:p>
          <a:p>
            <a:pPr marL="508000" lvl="1"/>
            <a:r>
              <a:rPr lang="en-US" dirty="0"/>
              <a:t>Stage 2: decode to find it’s an </a:t>
            </a:r>
            <a:r>
              <a:rPr lang="en-US" dirty="0" err="1">
                <a:latin typeface="Courier New" pitchFamily="-65" charset="0"/>
              </a:rPr>
              <a:t>slti</a:t>
            </a:r>
            <a:r>
              <a:rPr lang="en-US" dirty="0"/>
              <a:t>, then read register </a:t>
            </a:r>
            <a:r>
              <a:rPr lang="en-US" dirty="0">
                <a:latin typeface="Courier New" pitchFamily="-65" charset="0"/>
              </a:rPr>
              <a:t>$r1</a:t>
            </a:r>
          </a:p>
          <a:p>
            <a:pPr marL="508000" lvl="1"/>
            <a:r>
              <a:rPr lang="en-US" dirty="0"/>
              <a:t>Stage 3: compare value retrieved in Stage 2 with the integer 17</a:t>
            </a:r>
          </a:p>
          <a:p>
            <a:pPr marL="508000" lvl="1"/>
            <a:r>
              <a:rPr lang="en-US" dirty="0"/>
              <a:t>Stage 4: idle</a:t>
            </a:r>
          </a:p>
          <a:p>
            <a:pPr marL="508000" lvl="1"/>
            <a:r>
              <a:rPr lang="en-US" dirty="0"/>
              <a:t>Stage 5: write the result of Stage 3 in register </a:t>
            </a:r>
            <a:r>
              <a:rPr lang="en-US" dirty="0">
                <a:latin typeface="Courier New" pitchFamily="-65" charset="0"/>
              </a:rPr>
              <a:t>$r3</a:t>
            </a:r>
          </a:p>
        </p:txBody>
      </p:sp>
      <p:sp>
        <p:nvSpPr>
          <p:cNvPr id="4" name="Title 3"/>
          <p:cNvSpPr>
            <a:spLocks noGrp="1"/>
          </p:cNvSpPr>
          <p:nvPr>
            <p:ph type="title"/>
          </p:nvPr>
        </p:nvSpPr>
        <p:spPr/>
        <p:txBody>
          <a:bodyPr/>
          <a:lstStyle/>
          <a:p>
            <a:r>
              <a:rPr lang="en-US" dirty="0" err="1" smtClean="0"/>
              <a:t>Datapath</a:t>
            </a:r>
            <a:r>
              <a:rPr lang="en-US" dirty="0" smtClean="0"/>
              <a:t> Walkthroughs (2/3)</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7780" name="Rectangle 4"/>
          <p:cNvSpPr>
            <a:spLocks noChangeArrowheads="1"/>
          </p:cNvSpPr>
          <p:nvPr/>
        </p:nvSpPr>
        <p:spPr bwMode="auto">
          <a:xfrm>
            <a:off x="1143000" y="1841500"/>
            <a:ext cx="381000" cy="1295400"/>
          </a:xfrm>
          <a:prstGeom prst="rect">
            <a:avLst/>
          </a:prstGeom>
          <a:solidFill>
            <a:schemeClr val="tx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07781" name="Rectangle 5"/>
          <p:cNvSpPr>
            <a:spLocks noChangeArrowheads="1"/>
          </p:cNvSpPr>
          <p:nvPr/>
        </p:nvSpPr>
        <p:spPr bwMode="auto">
          <a:xfrm rot="-5400000">
            <a:off x="1828800" y="21463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507782" name="AutoShape 6"/>
          <p:cNvSpPr>
            <a:spLocks noChangeArrowheads="1"/>
          </p:cNvSpPr>
          <p:nvPr/>
        </p:nvSpPr>
        <p:spPr bwMode="auto">
          <a:xfrm>
            <a:off x="1752600" y="3413125"/>
            <a:ext cx="366713" cy="54927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507783" name="Line 7"/>
          <p:cNvSpPr>
            <a:spLocks noChangeShapeType="1"/>
          </p:cNvSpPr>
          <p:nvPr/>
        </p:nvSpPr>
        <p:spPr bwMode="auto">
          <a:xfrm>
            <a:off x="1524000" y="2451100"/>
            <a:ext cx="762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784" name="Rectangle 8"/>
          <p:cNvSpPr>
            <a:spLocks noChangeArrowheads="1"/>
          </p:cNvSpPr>
          <p:nvPr/>
        </p:nvSpPr>
        <p:spPr bwMode="auto">
          <a:xfrm>
            <a:off x="3886200" y="1841500"/>
            <a:ext cx="990600" cy="12954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507785" name="Line 9"/>
          <p:cNvSpPr>
            <a:spLocks noChangeShapeType="1"/>
          </p:cNvSpPr>
          <p:nvPr/>
        </p:nvSpPr>
        <p:spPr bwMode="auto">
          <a:xfrm>
            <a:off x="3352800" y="22987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786" name="Line 10"/>
          <p:cNvSpPr>
            <a:spLocks noChangeShapeType="1"/>
          </p:cNvSpPr>
          <p:nvPr/>
        </p:nvSpPr>
        <p:spPr bwMode="auto">
          <a:xfrm>
            <a:off x="3352800" y="2671763"/>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787" name="Line 11"/>
          <p:cNvSpPr>
            <a:spLocks noChangeShapeType="1"/>
          </p:cNvSpPr>
          <p:nvPr/>
        </p:nvSpPr>
        <p:spPr bwMode="auto">
          <a:xfrm>
            <a:off x="3352800" y="2984500"/>
            <a:ext cx="533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788" name="Text Box 12"/>
          <p:cNvSpPr txBox="1">
            <a:spLocks noChangeArrowheads="1"/>
          </p:cNvSpPr>
          <p:nvPr/>
        </p:nvSpPr>
        <p:spPr bwMode="auto">
          <a:xfrm rot="-5400000">
            <a:off x="3768725" y="2209800"/>
            <a:ext cx="11588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2" name="Group 13"/>
          <p:cNvGrpSpPr>
            <a:grpSpLocks/>
          </p:cNvGrpSpPr>
          <p:nvPr/>
        </p:nvGrpSpPr>
        <p:grpSpPr bwMode="auto">
          <a:xfrm>
            <a:off x="5562600" y="1901825"/>
            <a:ext cx="1219200" cy="1524000"/>
            <a:chOff x="3648" y="1348"/>
            <a:chExt cx="768" cy="960"/>
          </a:xfrm>
        </p:grpSpPr>
        <p:sp>
          <p:nvSpPr>
            <p:cNvPr id="2507791" name="Freeform 15"/>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solidFill>
              <a:schemeClr val="tx1"/>
            </a:solid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507792" name="Line 16"/>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507790" name="Text Box 14"/>
            <p:cNvSpPr txBox="1">
              <a:spLocks noChangeArrowheads="1"/>
            </p:cNvSpPr>
            <p:nvPr/>
          </p:nvSpPr>
          <p:spPr bwMode="auto">
            <a:xfrm>
              <a:off x="3724"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dirty="0"/>
                <a:t>ALU</a:t>
              </a:r>
              <a:endParaRPr lang="en-US" sz="2400" dirty="0">
                <a:solidFill>
                  <a:schemeClr val="tx1"/>
                </a:solidFill>
                <a:latin typeface="Times" pitchFamily="-65" charset="0"/>
              </a:endParaRPr>
            </a:p>
          </p:txBody>
        </p:sp>
      </p:grpSp>
      <p:sp>
        <p:nvSpPr>
          <p:cNvPr id="2507793" name="Line 17"/>
          <p:cNvSpPr>
            <a:spLocks noChangeShapeType="1"/>
          </p:cNvSpPr>
          <p:nvPr/>
        </p:nvSpPr>
        <p:spPr bwMode="auto">
          <a:xfrm>
            <a:off x="4876800" y="2984500"/>
            <a:ext cx="685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794" name="Line 18"/>
          <p:cNvSpPr>
            <a:spLocks noChangeShapeType="1"/>
          </p:cNvSpPr>
          <p:nvPr/>
        </p:nvSpPr>
        <p:spPr bwMode="auto">
          <a:xfrm>
            <a:off x="3322638" y="3335338"/>
            <a:ext cx="2209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795" name="Line 19"/>
          <p:cNvSpPr>
            <a:spLocks noChangeShapeType="1"/>
          </p:cNvSpPr>
          <p:nvPr/>
        </p:nvSpPr>
        <p:spPr bwMode="auto">
          <a:xfrm>
            <a:off x="4876800" y="2170113"/>
            <a:ext cx="655638"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796" name="Rectangle 20"/>
          <p:cNvSpPr>
            <a:spLocks noChangeArrowheads="1"/>
          </p:cNvSpPr>
          <p:nvPr/>
        </p:nvSpPr>
        <p:spPr bwMode="auto">
          <a:xfrm rot="-5400000">
            <a:off x="6324600" y="2298700"/>
            <a:ext cx="1981200" cy="1066800"/>
          </a:xfrm>
          <a:prstGeom prst="rect">
            <a:avLst/>
          </a:prstGeom>
          <a:solidFill>
            <a:srgbClr val="FFFFFF"/>
          </a:solid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507797" name="Line 21"/>
          <p:cNvSpPr>
            <a:spLocks noChangeShapeType="1"/>
          </p:cNvSpPr>
          <p:nvPr/>
        </p:nvSpPr>
        <p:spPr bwMode="auto">
          <a:xfrm>
            <a:off x="5105400" y="2984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798" name="Line 22"/>
          <p:cNvSpPr>
            <a:spLocks noChangeShapeType="1"/>
          </p:cNvSpPr>
          <p:nvPr/>
        </p:nvSpPr>
        <p:spPr bwMode="auto">
          <a:xfrm>
            <a:off x="5105400" y="3365500"/>
            <a:ext cx="0" cy="3048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799" name="Line 23"/>
          <p:cNvSpPr>
            <a:spLocks noChangeShapeType="1"/>
          </p:cNvSpPr>
          <p:nvPr/>
        </p:nvSpPr>
        <p:spPr bwMode="auto">
          <a:xfrm>
            <a:off x="5105400" y="3670300"/>
            <a:ext cx="1676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800" name="Line 24"/>
          <p:cNvSpPr>
            <a:spLocks noChangeShapeType="1"/>
          </p:cNvSpPr>
          <p:nvPr/>
        </p:nvSpPr>
        <p:spPr bwMode="auto">
          <a:xfrm>
            <a:off x="7848600" y="2587625"/>
            <a:ext cx="304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801" name="Line 25"/>
          <p:cNvSpPr>
            <a:spLocks noChangeShapeType="1"/>
          </p:cNvSpPr>
          <p:nvPr/>
        </p:nvSpPr>
        <p:spPr bwMode="auto">
          <a:xfrm flipV="1">
            <a:off x="8153400" y="1308100"/>
            <a:ext cx="0" cy="1279525"/>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802" name="Line 26"/>
          <p:cNvSpPr>
            <a:spLocks noChangeShapeType="1"/>
          </p:cNvSpPr>
          <p:nvPr/>
        </p:nvSpPr>
        <p:spPr bwMode="auto">
          <a:xfrm flipH="1">
            <a:off x="4149725" y="1308100"/>
            <a:ext cx="400367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803" name="Line 27"/>
          <p:cNvSpPr>
            <a:spLocks noChangeShapeType="1"/>
          </p:cNvSpPr>
          <p:nvPr/>
        </p:nvSpPr>
        <p:spPr bwMode="auto">
          <a:xfrm>
            <a:off x="4149725" y="1308100"/>
            <a:ext cx="0" cy="533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804" name="Text Box 28"/>
          <p:cNvSpPr txBox="1">
            <a:spLocks noChangeArrowheads="1"/>
          </p:cNvSpPr>
          <p:nvPr/>
        </p:nvSpPr>
        <p:spPr bwMode="auto">
          <a:xfrm>
            <a:off x="3308350" y="3289300"/>
            <a:ext cx="663575"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507805" name="Line 29"/>
          <p:cNvSpPr>
            <a:spLocks noChangeShapeType="1"/>
          </p:cNvSpPr>
          <p:nvPr/>
        </p:nvSpPr>
        <p:spPr bwMode="auto">
          <a:xfrm>
            <a:off x="1905000" y="2451100"/>
            <a:ext cx="0" cy="96202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806" name="AutoShape 30"/>
          <p:cNvSpPr>
            <a:spLocks noChangeArrowheads="1"/>
          </p:cNvSpPr>
          <p:nvPr/>
        </p:nvSpPr>
        <p:spPr bwMode="auto">
          <a:xfrm>
            <a:off x="1143000" y="3425825"/>
            <a:ext cx="381000" cy="809625"/>
          </a:xfrm>
          <a:prstGeom prst="roundRect">
            <a:avLst>
              <a:gd name="adj" fmla="val 16667"/>
            </a:avLst>
          </a:prstGeom>
          <a:solidFill>
            <a:srgbClr val="FFFFFF"/>
          </a:solidFill>
          <a:ln w="28575">
            <a:solidFill>
              <a:schemeClr val="tx1"/>
            </a:solidFill>
            <a:round/>
            <a:headEnd/>
            <a:tailEnd/>
          </a:ln>
          <a:effectLst/>
        </p:spPr>
        <p:txBody>
          <a:bodyPr wrap="none" anchor="ctr">
            <a:prstTxWarp prst="textNoShape">
              <a:avLst/>
            </a:prstTxWarp>
          </a:bodyPr>
          <a:lstStyle/>
          <a:p>
            <a:endParaRPr lang="en-US"/>
          </a:p>
        </p:txBody>
      </p:sp>
      <p:sp>
        <p:nvSpPr>
          <p:cNvPr id="2507807" name="Line 31"/>
          <p:cNvSpPr>
            <a:spLocks noChangeShapeType="1"/>
          </p:cNvSpPr>
          <p:nvPr/>
        </p:nvSpPr>
        <p:spPr bwMode="auto">
          <a:xfrm flipH="1">
            <a:off x="1524000" y="3810000"/>
            <a:ext cx="228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808" name="Line 32"/>
          <p:cNvSpPr>
            <a:spLocks noChangeShapeType="1"/>
          </p:cNvSpPr>
          <p:nvPr/>
        </p:nvSpPr>
        <p:spPr bwMode="auto">
          <a:xfrm>
            <a:off x="3971925" y="3335338"/>
            <a:ext cx="0" cy="67151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809" name="Line 33"/>
          <p:cNvSpPr>
            <a:spLocks noChangeShapeType="1"/>
          </p:cNvSpPr>
          <p:nvPr/>
        </p:nvSpPr>
        <p:spPr bwMode="auto">
          <a:xfrm flipH="1">
            <a:off x="1524000" y="4006850"/>
            <a:ext cx="2447925"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810" name="Line 34"/>
          <p:cNvSpPr>
            <a:spLocks noChangeShapeType="1"/>
          </p:cNvSpPr>
          <p:nvPr/>
        </p:nvSpPr>
        <p:spPr bwMode="auto">
          <a:xfrm flipH="1">
            <a:off x="762000" y="3822700"/>
            <a:ext cx="381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811" name="Line 35"/>
          <p:cNvSpPr>
            <a:spLocks noChangeShapeType="1"/>
          </p:cNvSpPr>
          <p:nvPr/>
        </p:nvSpPr>
        <p:spPr bwMode="auto">
          <a:xfrm flipV="1">
            <a:off x="762000" y="2451100"/>
            <a:ext cx="0" cy="13716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507812" name="Line 36"/>
          <p:cNvSpPr>
            <a:spLocks noChangeShapeType="1"/>
          </p:cNvSpPr>
          <p:nvPr/>
        </p:nvSpPr>
        <p:spPr bwMode="auto">
          <a:xfrm>
            <a:off x="762000" y="2451100"/>
            <a:ext cx="381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07813" name="Line 37"/>
          <p:cNvSpPr>
            <a:spLocks noChangeShapeType="1"/>
          </p:cNvSpPr>
          <p:nvPr/>
        </p:nvSpPr>
        <p:spPr bwMode="auto">
          <a:xfrm>
            <a:off x="1524000" y="2435225"/>
            <a:ext cx="76200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3" name="Group 38"/>
          <p:cNvGrpSpPr>
            <a:grpSpLocks/>
          </p:cNvGrpSpPr>
          <p:nvPr/>
        </p:nvGrpSpPr>
        <p:grpSpPr bwMode="auto">
          <a:xfrm>
            <a:off x="3317875" y="1901825"/>
            <a:ext cx="396875" cy="3706813"/>
            <a:chOff x="2090" y="1198"/>
            <a:chExt cx="250" cy="2335"/>
          </a:xfrm>
        </p:grpSpPr>
        <p:sp>
          <p:nvSpPr>
            <p:cNvPr id="2507815" name="Text Box 39"/>
            <p:cNvSpPr txBox="1">
              <a:spLocks noChangeArrowheads="1"/>
            </p:cNvSpPr>
            <p:nvPr/>
          </p:nvSpPr>
          <p:spPr bwMode="auto">
            <a:xfrm>
              <a:off x="2110" y="1683"/>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a:t>
              </a:r>
              <a:endParaRPr lang="en-US" sz="2000"/>
            </a:p>
          </p:txBody>
        </p:sp>
        <p:sp>
          <p:nvSpPr>
            <p:cNvPr id="2507816" name="Text Box 40"/>
            <p:cNvSpPr txBox="1">
              <a:spLocks noChangeArrowheads="1"/>
            </p:cNvSpPr>
            <p:nvPr/>
          </p:nvSpPr>
          <p:spPr bwMode="auto">
            <a:xfrm>
              <a:off x="2097" y="1438"/>
              <a:ext cx="20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a:t>
              </a:r>
              <a:endParaRPr lang="en-US" sz="2000"/>
            </a:p>
          </p:txBody>
        </p:sp>
        <p:sp>
          <p:nvSpPr>
            <p:cNvPr id="2507817" name="Text Box 41"/>
            <p:cNvSpPr txBox="1">
              <a:spLocks noChangeArrowheads="1"/>
            </p:cNvSpPr>
            <p:nvPr/>
          </p:nvSpPr>
          <p:spPr bwMode="auto">
            <a:xfrm>
              <a:off x="2114" y="1198"/>
              <a:ext cx="196"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x</a:t>
              </a:r>
              <a:endParaRPr lang="en-US" sz="2000"/>
            </a:p>
          </p:txBody>
        </p:sp>
        <p:sp>
          <p:nvSpPr>
            <p:cNvPr id="2507818" name="Text Box 42"/>
            <p:cNvSpPr txBox="1">
              <a:spLocks noChangeArrowheads="1"/>
            </p:cNvSpPr>
            <p:nvPr/>
          </p:nvSpPr>
          <p:spPr bwMode="auto">
            <a:xfrm rot="-5400000">
              <a:off x="1717" y="2910"/>
              <a:ext cx="996"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slti r3, r1, 17</a:t>
              </a:r>
            </a:p>
          </p:txBody>
        </p:sp>
      </p:grpSp>
      <p:sp>
        <p:nvSpPr>
          <p:cNvPr id="2507819" name="Line 43"/>
          <p:cNvSpPr>
            <a:spLocks noChangeShapeType="1"/>
          </p:cNvSpPr>
          <p:nvPr/>
        </p:nvSpPr>
        <p:spPr bwMode="auto">
          <a:xfrm>
            <a:off x="6800850" y="2600325"/>
            <a:ext cx="135255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4" name="Group 44"/>
          <p:cNvGrpSpPr>
            <a:grpSpLocks/>
          </p:cNvGrpSpPr>
          <p:nvPr/>
        </p:nvGrpSpPr>
        <p:grpSpPr bwMode="auto">
          <a:xfrm>
            <a:off x="6126163" y="2054225"/>
            <a:ext cx="1406525" cy="539750"/>
            <a:chOff x="3859" y="1294"/>
            <a:chExt cx="886" cy="340"/>
          </a:xfrm>
        </p:grpSpPr>
        <p:sp>
          <p:nvSpPr>
            <p:cNvPr id="2507821" name="Text Box 45"/>
            <p:cNvSpPr txBox="1">
              <a:spLocks noChangeArrowheads="1"/>
            </p:cNvSpPr>
            <p:nvPr/>
          </p:nvSpPr>
          <p:spPr bwMode="auto">
            <a:xfrm>
              <a:off x="3859" y="1294"/>
              <a:ext cx="886"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reg[1]&lt;17?</a:t>
              </a:r>
              <a:endParaRPr lang="en-US" sz="2000"/>
            </a:p>
          </p:txBody>
        </p:sp>
        <p:sp>
          <p:nvSpPr>
            <p:cNvPr id="2507822" name="Line 46"/>
            <p:cNvSpPr>
              <a:spLocks noChangeShapeType="1"/>
            </p:cNvSpPr>
            <p:nvPr/>
          </p:nvSpPr>
          <p:spPr bwMode="auto">
            <a:xfrm>
              <a:off x="4044" y="16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5" name="Group 47"/>
          <p:cNvGrpSpPr>
            <a:grpSpLocks/>
          </p:cNvGrpSpPr>
          <p:nvPr/>
        </p:nvGrpSpPr>
        <p:grpSpPr bwMode="auto">
          <a:xfrm>
            <a:off x="3352800" y="1676400"/>
            <a:ext cx="2211388" cy="2073275"/>
            <a:chOff x="2112" y="1056"/>
            <a:chExt cx="1393" cy="1306"/>
          </a:xfrm>
        </p:grpSpPr>
        <p:sp>
          <p:nvSpPr>
            <p:cNvPr id="2507824" name="Line 48"/>
            <p:cNvSpPr>
              <a:spLocks noChangeShapeType="1"/>
            </p:cNvSpPr>
            <p:nvPr/>
          </p:nvSpPr>
          <p:spPr bwMode="auto">
            <a:xfrm>
              <a:off x="2112" y="1680"/>
              <a:ext cx="33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07825" name="Line 49"/>
            <p:cNvSpPr>
              <a:spLocks noChangeShapeType="1"/>
            </p:cNvSpPr>
            <p:nvPr/>
          </p:nvSpPr>
          <p:spPr bwMode="auto">
            <a:xfrm>
              <a:off x="2112" y="2112"/>
              <a:ext cx="1344"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07826" name="Line 50"/>
            <p:cNvSpPr>
              <a:spLocks noChangeShapeType="1"/>
            </p:cNvSpPr>
            <p:nvPr/>
          </p:nvSpPr>
          <p:spPr bwMode="auto">
            <a:xfrm>
              <a:off x="3072" y="1359"/>
              <a:ext cx="413"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507827" name="Text Box 51"/>
            <p:cNvSpPr txBox="1">
              <a:spLocks noChangeArrowheads="1"/>
            </p:cNvSpPr>
            <p:nvPr/>
          </p:nvSpPr>
          <p:spPr bwMode="auto">
            <a:xfrm>
              <a:off x="2640" y="2112"/>
              <a:ext cx="29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17</a:t>
              </a:r>
              <a:endParaRPr lang="en-US" sz="2000"/>
            </a:p>
          </p:txBody>
        </p:sp>
        <p:sp>
          <p:nvSpPr>
            <p:cNvPr id="2507828" name="Text Box 52"/>
            <p:cNvSpPr txBox="1">
              <a:spLocks noChangeArrowheads="1"/>
            </p:cNvSpPr>
            <p:nvPr/>
          </p:nvSpPr>
          <p:spPr bwMode="auto">
            <a:xfrm>
              <a:off x="2980" y="1056"/>
              <a:ext cx="52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reg[1]</a:t>
              </a:r>
              <a:endParaRPr lang="en-US" sz="2000"/>
            </a:p>
          </p:txBody>
        </p:sp>
        <p:sp>
          <p:nvSpPr>
            <p:cNvPr id="2507829" name="Line 53"/>
            <p:cNvSpPr>
              <a:spLocks noChangeShapeType="1"/>
            </p:cNvSpPr>
            <p:nvPr/>
          </p:nvSpPr>
          <p:spPr bwMode="auto">
            <a:xfrm>
              <a:off x="2112" y="1872"/>
              <a:ext cx="33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sp>
        <p:nvSpPr>
          <p:cNvPr id="2507830" name="Freeform 54"/>
          <p:cNvSpPr>
            <a:spLocks/>
          </p:cNvSpPr>
          <p:nvPr/>
        </p:nvSpPr>
        <p:spPr bwMode="auto">
          <a:xfrm>
            <a:off x="4191000" y="1295400"/>
            <a:ext cx="3962400" cy="1295400"/>
          </a:xfrm>
          <a:custGeom>
            <a:avLst/>
            <a:gdLst/>
            <a:ahLst/>
            <a:cxnLst>
              <a:cxn ang="0">
                <a:pos x="2496" y="816"/>
              </a:cxn>
              <a:cxn ang="0">
                <a:pos x="2496" y="0"/>
              </a:cxn>
              <a:cxn ang="0">
                <a:pos x="0" y="0"/>
              </a:cxn>
              <a:cxn ang="0">
                <a:pos x="0" y="336"/>
              </a:cxn>
            </a:cxnLst>
            <a:rect l="0" t="0" r="r" b="b"/>
            <a:pathLst>
              <a:path w="2496" h="816">
                <a:moveTo>
                  <a:pt x="2496" y="816"/>
                </a:moveTo>
                <a:lnTo>
                  <a:pt x="2496" y="0"/>
                </a:lnTo>
                <a:lnTo>
                  <a:pt x="0" y="0"/>
                </a:lnTo>
                <a:lnTo>
                  <a:pt x="0" y="336"/>
                </a:lnTo>
              </a:path>
            </a:pathLst>
          </a:custGeom>
          <a:noFill/>
          <a:ln w="3810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grpSp>
        <p:nvGrpSpPr>
          <p:cNvPr id="6" name="Group 55"/>
          <p:cNvGrpSpPr>
            <a:grpSpLocks/>
          </p:cNvGrpSpPr>
          <p:nvPr/>
        </p:nvGrpSpPr>
        <p:grpSpPr bwMode="auto">
          <a:xfrm>
            <a:off x="1524000" y="2459038"/>
            <a:ext cx="381000" cy="1363662"/>
            <a:chOff x="960" y="1549"/>
            <a:chExt cx="240" cy="859"/>
          </a:xfrm>
        </p:grpSpPr>
        <p:sp>
          <p:nvSpPr>
            <p:cNvPr id="2507832" name="Line 56"/>
            <p:cNvSpPr>
              <a:spLocks noChangeShapeType="1"/>
            </p:cNvSpPr>
            <p:nvPr/>
          </p:nvSpPr>
          <p:spPr bwMode="auto">
            <a:xfrm>
              <a:off x="1200" y="1549"/>
              <a:ext cx="0" cy="859"/>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07833" name="Line 57"/>
            <p:cNvSpPr>
              <a:spLocks noChangeShapeType="1"/>
            </p:cNvSpPr>
            <p:nvPr/>
          </p:nvSpPr>
          <p:spPr bwMode="auto">
            <a:xfrm flipH="1">
              <a:off x="960" y="2400"/>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7" name="Group 58"/>
          <p:cNvGrpSpPr>
            <a:grpSpLocks/>
          </p:cNvGrpSpPr>
          <p:nvPr/>
        </p:nvGrpSpPr>
        <p:grpSpPr bwMode="auto">
          <a:xfrm>
            <a:off x="762000" y="2435225"/>
            <a:ext cx="762000" cy="1374775"/>
            <a:chOff x="480" y="1534"/>
            <a:chExt cx="480" cy="866"/>
          </a:xfrm>
        </p:grpSpPr>
        <p:sp>
          <p:nvSpPr>
            <p:cNvPr id="2507835" name="Line 59"/>
            <p:cNvSpPr>
              <a:spLocks noChangeShapeType="1"/>
            </p:cNvSpPr>
            <p:nvPr/>
          </p:nvSpPr>
          <p:spPr bwMode="auto">
            <a:xfrm flipH="1">
              <a:off x="480" y="2400"/>
              <a:ext cx="480" cy="0"/>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07836" name="Line 60"/>
            <p:cNvSpPr>
              <a:spLocks noChangeShapeType="1"/>
            </p:cNvSpPr>
            <p:nvPr/>
          </p:nvSpPr>
          <p:spPr bwMode="auto">
            <a:xfrm flipV="1">
              <a:off x="480" y="1534"/>
              <a:ext cx="0" cy="86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2507837" name="Line 61"/>
            <p:cNvSpPr>
              <a:spLocks noChangeShapeType="1"/>
            </p:cNvSpPr>
            <p:nvPr/>
          </p:nvSpPr>
          <p:spPr bwMode="auto">
            <a:xfrm>
              <a:off x="480" y="1534"/>
              <a:ext cx="240"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sp>
        <p:nvSpPr>
          <p:cNvPr id="62" name="Title 61"/>
          <p:cNvSpPr>
            <a:spLocks noGrp="1"/>
          </p:cNvSpPr>
          <p:nvPr>
            <p:ph type="title"/>
          </p:nvPr>
        </p:nvSpPr>
        <p:spPr/>
        <p:txBody>
          <a:bodyPr/>
          <a:lstStyle/>
          <a:p>
            <a:r>
              <a:rPr lang="en-US" dirty="0" smtClean="0"/>
              <a:t>Example: </a:t>
            </a:r>
            <a:r>
              <a:rPr lang="en-US" b="1" dirty="0" err="1" smtClean="0">
                <a:latin typeface="Courier New" pitchFamily="-65" charset="0"/>
              </a:rPr>
              <a:t>slti</a:t>
            </a:r>
            <a:r>
              <a:rPr lang="en-US" b="1" dirty="0" smtClean="0"/>
              <a:t> </a:t>
            </a:r>
            <a:r>
              <a:rPr lang="en-US" dirty="0" smtClean="0"/>
              <a:t>Instruction</a:t>
            </a:r>
            <a:endParaRPr lang="en-US" dirty="0"/>
          </a:p>
        </p:txBody>
      </p:sp>
      <p:sp>
        <p:nvSpPr>
          <p:cNvPr id="2507779" name="Text Box 3"/>
          <p:cNvSpPr txBox="1">
            <a:spLocks noChangeArrowheads="1"/>
          </p:cNvSpPr>
          <p:nvPr/>
        </p:nvSpPr>
        <p:spPr bwMode="auto">
          <a:xfrm rot="-5400000">
            <a:off x="1089819" y="2237582"/>
            <a:ext cx="501650" cy="366712"/>
          </a:xfrm>
          <a:prstGeom prst="rect">
            <a:avLst/>
          </a:prstGeom>
          <a:noFill/>
          <a:ln w="28575">
            <a:noFill/>
            <a:miter lim="800000"/>
            <a:headEnd/>
            <a:tailEnd/>
          </a:ln>
          <a:effectLst/>
        </p:spPr>
        <p:txBody>
          <a:bodyPr wrap="none" anchor="ctr">
            <a:prstTxWarp prst="textNoShape">
              <a:avLst/>
            </a:prstTxWarp>
            <a:spAutoFit/>
          </a:bodyPr>
          <a:lstStyle/>
          <a:p>
            <a:pPr algn="ctr"/>
            <a:r>
              <a:rPr lang="en-US" sz="1800" dirty="0"/>
              <a:t>PC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7813"/>
                                        </p:tgtEl>
                                        <p:attrNameLst>
                                          <p:attrName>style.visibility</p:attrName>
                                        </p:attrNameLst>
                                      </p:cBhvr>
                                      <p:to>
                                        <p:strVal val="visible"/>
                                      </p:to>
                                    </p:set>
                                    <p:animEffect transition="in" filter="wipe(left)">
                                      <p:cBhvr>
                                        <p:cTn id="7" dur="500"/>
                                        <p:tgtEl>
                                          <p:spTgt spid="25078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07819"/>
                                        </p:tgtEl>
                                        <p:attrNameLst>
                                          <p:attrName>style.visibility</p:attrName>
                                        </p:attrNameLst>
                                      </p:cBhvr>
                                      <p:to>
                                        <p:strVal val="visible"/>
                                      </p:to>
                                    </p:set>
                                    <p:animEffect transition="in" filter="wipe(left)">
                                      <p:cBhvr>
                                        <p:cTn id="32" dur="500"/>
                                        <p:tgtEl>
                                          <p:spTgt spid="25078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507830"/>
                                        </p:tgtEl>
                                        <p:attrNameLst>
                                          <p:attrName>style.visibility</p:attrName>
                                        </p:attrNameLst>
                                      </p:cBhvr>
                                      <p:to>
                                        <p:strVal val="visible"/>
                                      </p:to>
                                    </p:set>
                                    <p:animEffect transition="in" filter="wipe(right)">
                                      <p:cBhvr>
                                        <p:cTn id="37" dur="500"/>
                                        <p:tgtEl>
                                          <p:spTgt spid="25078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7813" grpId="0" animBg="1"/>
      <p:bldP spid="2507819" grpId="0" animBg="1"/>
      <p:bldP spid="2507830"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00100" y="228600"/>
            <a:ext cx="4475163" cy="474663"/>
          </a:xfrm>
          <a:noFill/>
        </p:spPr>
        <p:txBody>
          <a:bodyPr/>
          <a:lstStyle/>
          <a:p>
            <a:r>
              <a:rPr lang="en-US"/>
              <a:t>Clocking Methodology</a:t>
            </a:r>
          </a:p>
        </p:txBody>
      </p:sp>
      <p:sp>
        <p:nvSpPr>
          <p:cNvPr id="4099" name="Rectangle 3"/>
          <p:cNvSpPr>
            <a:spLocks noGrp="1" noChangeArrowheads="1"/>
          </p:cNvSpPr>
          <p:nvPr>
            <p:ph type="body" idx="1"/>
          </p:nvPr>
        </p:nvSpPr>
        <p:spPr>
          <a:xfrm>
            <a:off x="76200" y="3019425"/>
            <a:ext cx="8991600" cy="3228975"/>
          </a:xfrm>
          <a:noFill/>
        </p:spPr>
        <p:txBody>
          <a:bodyPr/>
          <a:lstStyle/>
          <a:p>
            <a:pPr>
              <a:spcBef>
                <a:spcPct val="30000"/>
              </a:spcBef>
            </a:pPr>
            <a:r>
              <a:rPr lang="en-US" sz="2800"/>
              <a:t>Storage elements clocked by same edge</a:t>
            </a:r>
          </a:p>
          <a:p>
            <a:pPr>
              <a:spcBef>
                <a:spcPct val="30000"/>
              </a:spcBef>
            </a:pPr>
            <a:r>
              <a:rPr lang="en-US" sz="2800"/>
              <a:t>Being physical devices, flip-flops (FF) and combinational logic have some delays </a:t>
            </a:r>
          </a:p>
          <a:p>
            <a:pPr marL="508000" lvl="1">
              <a:lnSpc>
                <a:spcPct val="75000"/>
              </a:lnSpc>
              <a:spcBef>
                <a:spcPct val="30000"/>
              </a:spcBef>
            </a:pPr>
            <a:r>
              <a:rPr lang="en-US" sz="2400"/>
              <a:t>Gates: delay from input change to output change </a:t>
            </a:r>
          </a:p>
          <a:p>
            <a:pPr marL="508000" lvl="1">
              <a:lnSpc>
                <a:spcPct val="75000"/>
              </a:lnSpc>
              <a:spcBef>
                <a:spcPct val="30000"/>
              </a:spcBef>
            </a:pPr>
            <a:r>
              <a:rPr lang="en-US" sz="2400"/>
              <a:t>Signals at FF D input must be stable before active clock edge to allow signal to travel within the FF (set-up time), and we have the usual clock-to-Q delay</a:t>
            </a:r>
          </a:p>
          <a:p>
            <a:pPr>
              <a:spcBef>
                <a:spcPct val="30000"/>
              </a:spcBef>
            </a:pPr>
            <a:r>
              <a:rPr lang="en-US" sz="2800"/>
              <a:t>“</a:t>
            </a:r>
            <a:r>
              <a:rPr lang="en-US" sz="2800">
                <a:solidFill>
                  <a:schemeClr val="accent2"/>
                </a:solidFill>
              </a:rPr>
              <a:t>Critical path</a:t>
            </a:r>
            <a:r>
              <a:rPr lang="en-US" sz="2800"/>
              <a:t>” (longest path through logic) 	determines length of clock period</a:t>
            </a:r>
          </a:p>
        </p:txBody>
      </p:sp>
      <p:grpSp>
        <p:nvGrpSpPr>
          <p:cNvPr id="2" name="Group 4"/>
          <p:cNvGrpSpPr>
            <a:grpSpLocks/>
          </p:cNvGrpSpPr>
          <p:nvPr/>
        </p:nvGrpSpPr>
        <p:grpSpPr bwMode="auto">
          <a:xfrm flipV="1">
            <a:off x="539750" y="838200"/>
            <a:ext cx="7835900" cy="317500"/>
            <a:chOff x="340" y="524"/>
            <a:chExt cx="4936" cy="200"/>
          </a:xfrm>
        </p:grpSpPr>
        <p:sp>
          <p:nvSpPr>
            <p:cNvPr id="4206" name="Line 5"/>
            <p:cNvSpPr>
              <a:spLocks noChangeShapeType="1"/>
            </p:cNvSpPr>
            <p:nvPr/>
          </p:nvSpPr>
          <p:spPr bwMode="auto">
            <a:xfrm>
              <a:off x="340" y="528"/>
              <a:ext cx="69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207" name="Line 6"/>
            <p:cNvSpPr>
              <a:spLocks noChangeShapeType="1"/>
            </p:cNvSpPr>
            <p:nvPr/>
          </p:nvSpPr>
          <p:spPr bwMode="auto">
            <a:xfrm>
              <a:off x="1042" y="532"/>
              <a:ext cx="0" cy="184"/>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4208" name="Line 7"/>
            <p:cNvSpPr>
              <a:spLocks noChangeShapeType="1"/>
            </p:cNvSpPr>
            <p:nvPr/>
          </p:nvSpPr>
          <p:spPr bwMode="auto">
            <a:xfrm>
              <a:off x="1046" y="720"/>
              <a:ext cx="175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209" name="Line 8"/>
            <p:cNvSpPr>
              <a:spLocks noChangeShapeType="1"/>
            </p:cNvSpPr>
            <p:nvPr/>
          </p:nvSpPr>
          <p:spPr bwMode="auto">
            <a:xfrm flipV="1">
              <a:off x="2808" y="524"/>
              <a:ext cx="0" cy="2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210" name="Line 9"/>
            <p:cNvSpPr>
              <a:spLocks noChangeShapeType="1"/>
            </p:cNvSpPr>
            <p:nvPr/>
          </p:nvSpPr>
          <p:spPr bwMode="auto">
            <a:xfrm>
              <a:off x="2812" y="528"/>
              <a:ext cx="175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4211" name="Line 10"/>
            <p:cNvSpPr>
              <a:spLocks noChangeShapeType="1"/>
            </p:cNvSpPr>
            <p:nvPr/>
          </p:nvSpPr>
          <p:spPr bwMode="auto">
            <a:xfrm>
              <a:off x="4574" y="532"/>
              <a:ext cx="0" cy="184"/>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4212" name="Line 11"/>
            <p:cNvSpPr>
              <a:spLocks noChangeShapeType="1"/>
            </p:cNvSpPr>
            <p:nvPr/>
          </p:nvSpPr>
          <p:spPr bwMode="auto">
            <a:xfrm>
              <a:off x="4578" y="720"/>
              <a:ext cx="69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4101" name="Rectangle 12"/>
          <p:cNvSpPr>
            <a:spLocks noChangeArrowheads="1"/>
          </p:cNvSpPr>
          <p:nvPr/>
        </p:nvSpPr>
        <p:spPr bwMode="auto">
          <a:xfrm>
            <a:off x="457200" y="685800"/>
            <a:ext cx="735013" cy="515938"/>
          </a:xfrm>
          <a:prstGeom prst="rect">
            <a:avLst/>
          </a:prstGeom>
          <a:noFill/>
          <a:ln w="38100">
            <a:noFill/>
            <a:miter lim="800000"/>
            <a:headEnd/>
            <a:tailEnd/>
          </a:ln>
        </p:spPr>
        <p:txBody>
          <a:bodyPr wrap="none" lIns="90488" tIns="44450" rIns="90488" bIns="44450">
            <a:prstTxWarp prst="textNoShape">
              <a:avLst/>
            </a:prstTxWarp>
            <a:spAutoFit/>
          </a:bodyPr>
          <a:lstStyle/>
          <a:p>
            <a:r>
              <a:rPr lang="en-US" sz="2800" b="1">
                <a:solidFill>
                  <a:schemeClr val="tx1"/>
                </a:solidFill>
                <a:latin typeface="Times" charset="0"/>
              </a:rPr>
              <a:t>Clk</a:t>
            </a:r>
          </a:p>
        </p:txBody>
      </p:sp>
      <p:sp>
        <p:nvSpPr>
          <p:cNvPr id="4102" name="Rectangle 13"/>
          <p:cNvSpPr>
            <a:spLocks noChangeArrowheads="1"/>
          </p:cNvSpPr>
          <p:nvPr/>
        </p:nvSpPr>
        <p:spPr bwMode="auto">
          <a:xfrm>
            <a:off x="1619250" y="1295400"/>
            <a:ext cx="279400" cy="1422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103" name="Line 14"/>
          <p:cNvSpPr>
            <a:spLocks noChangeShapeType="1"/>
          </p:cNvSpPr>
          <p:nvPr/>
        </p:nvSpPr>
        <p:spPr bwMode="auto">
          <a:xfrm>
            <a:off x="1752600" y="2717800"/>
            <a:ext cx="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 name="Line 15"/>
          <p:cNvSpPr>
            <a:spLocks noChangeShapeType="1"/>
          </p:cNvSpPr>
          <p:nvPr/>
        </p:nvSpPr>
        <p:spPr bwMode="auto">
          <a:xfrm flipH="1">
            <a:off x="1143000" y="15113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05" name="Rectangle 16"/>
          <p:cNvSpPr>
            <a:spLocks noChangeArrowheads="1"/>
          </p:cNvSpPr>
          <p:nvPr/>
        </p:nvSpPr>
        <p:spPr bwMode="auto">
          <a:xfrm>
            <a:off x="1287463" y="15875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a:p>
            <a:r>
              <a:rPr lang="en-US" sz="1600" b="1">
                <a:solidFill>
                  <a:schemeClr val="tx1"/>
                </a:solidFill>
                <a:latin typeface="Times" charset="0"/>
              </a:rPr>
              <a:t>.</a:t>
            </a:r>
          </a:p>
          <a:p>
            <a:r>
              <a:rPr lang="en-US" sz="1600" b="1">
                <a:solidFill>
                  <a:schemeClr val="tx1"/>
                </a:solidFill>
                <a:latin typeface="Times" charset="0"/>
              </a:rPr>
              <a:t>.</a:t>
            </a:r>
          </a:p>
        </p:txBody>
      </p:sp>
      <p:sp>
        <p:nvSpPr>
          <p:cNvPr id="4106" name="Line 17"/>
          <p:cNvSpPr>
            <a:spLocks noChangeShapeType="1"/>
          </p:cNvSpPr>
          <p:nvPr/>
        </p:nvSpPr>
        <p:spPr bwMode="auto">
          <a:xfrm flipH="1">
            <a:off x="1143000" y="2501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07" name="Line 18"/>
          <p:cNvSpPr>
            <a:spLocks noChangeShapeType="1"/>
          </p:cNvSpPr>
          <p:nvPr/>
        </p:nvSpPr>
        <p:spPr bwMode="auto">
          <a:xfrm flipH="1">
            <a:off x="1905000" y="15113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08" name="Rectangle 19"/>
          <p:cNvSpPr>
            <a:spLocks noChangeArrowheads="1"/>
          </p:cNvSpPr>
          <p:nvPr/>
        </p:nvSpPr>
        <p:spPr bwMode="auto">
          <a:xfrm>
            <a:off x="2049463" y="15875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a:p>
            <a:r>
              <a:rPr lang="en-US" sz="1600" b="1">
                <a:solidFill>
                  <a:schemeClr val="tx1"/>
                </a:solidFill>
                <a:latin typeface="Times" charset="0"/>
              </a:rPr>
              <a:t>.</a:t>
            </a:r>
          </a:p>
          <a:p>
            <a:r>
              <a:rPr lang="en-US" sz="1600" b="1">
                <a:solidFill>
                  <a:schemeClr val="tx1"/>
                </a:solidFill>
                <a:latin typeface="Times" charset="0"/>
              </a:rPr>
              <a:t>.</a:t>
            </a:r>
          </a:p>
        </p:txBody>
      </p:sp>
      <p:sp>
        <p:nvSpPr>
          <p:cNvPr id="4109" name="Line 20"/>
          <p:cNvSpPr>
            <a:spLocks noChangeShapeType="1"/>
          </p:cNvSpPr>
          <p:nvPr/>
        </p:nvSpPr>
        <p:spPr bwMode="auto">
          <a:xfrm flipH="1">
            <a:off x="1905000" y="2501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10" name="Rectangle 21"/>
          <p:cNvSpPr>
            <a:spLocks noChangeArrowheads="1"/>
          </p:cNvSpPr>
          <p:nvPr/>
        </p:nvSpPr>
        <p:spPr bwMode="auto">
          <a:xfrm>
            <a:off x="7181850" y="1295400"/>
            <a:ext cx="279400" cy="1422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111" name="Line 22"/>
          <p:cNvSpPr>
            <a:spLocks noChangeShapeType="1"/>
          </p:cNvSpPr>
          <p:nvPr/>
        </p:nvSpPr>
        <p:spPr bwMode="auto">
          <a:xfrm flipH="1">
            <a:off x="6705600" y="15113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12" name="Rectangle 23"/>
          <p:cNvSpPr>
            <a:spLocks noChangeArrowheads="1"/>
          </p:cNvSpPr>
          <p:nvPr/>
        </p:nvSpPr>
        <p:spPr bwMode="auto">
          <a:xfrm>
            <a:off x="6850063" y="15875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a:p>
            <a:r>
              <a:rPr lang="en-US" sz="1600" b="1">
                <a:solidFill>
                  <a:schemeClr val="tx1"/>
                </a:solidFill>
                <a:latin typeface="Times" charset="0"/>
              </a:rPr>
              <a:t>.</a:t>
            </a:r>
          </a:p>
          <a:p>
            <a:r>
              <a:rPr lang="en-US" sz="1600" b="1">
                <a:solidFill>
                  <a:schemeClr val="tx1"/>
                </a:solidFill>
                <a:latin typeface="Times" charset="0"/>
              </a:rPr>
              <a:t>.</a:t>
            </a:r>
          </a:p>
        </p:txBody>
      </p:sp>
      <p:sp>
        <p:nvSpPr>
          <p:cNvPr id="4113" name="Line 24"/>
          <p:cNvSpPr>
            <a:spLocks noChangeShapeType="1"/>
          </p:cNvSpPr>
          <p:nvPr/>
        </p:nvSpPr>
        <p:spPr bwMode="auto">
          <a:xfrm flipH="1">
            <a:off x="6705600" y="2501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14" name="Line 25"/>
          <p:cNvSpPr>
            <a:spLocks noChangeShapeType="1"/>
          </p:cNvSpPr>
          <p:nvPr/>
        </p:nvSpPr>
        <p:spPr bwMode="auto">
          <a:xfrm flipH="1">
            <a:off x="7467600" y="15113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15" name="Rectangle 26"/>
          <p:cNvSpPr>
            <a:spLocks noChangeArrowheads="1"/>
          </p:cNvSpPr>
          <p:nvPr/>
        </p:nvSpPr>
        <p:spPr bwMode="auto">
          <a:xfrm>
            <a:off x="7612063" y="15875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a:p>
            <a:r>
              <a:rPr lang="en-US" sz="1600" b="1">
                <a:solidFill>
                  <a:schemeClr val="tx1"/>
                </a:solidFill>
                <a:latin typeface="Times" charset="0"/>
              </a:rPr>
              <a:t>.</a:t>
            </a:r>
          </a:p>
          <a:p>
            <a:r>
              <a:rPr lang="en-US" sz="1600" b="1">
                <a:solidFill>
                  <a:schemeClr val="tx1"/>
                </a:solidFill>
                <a:latin typeface="Times" charset="0"/>
              </a:rPr>
              <a:t>.</a:t>
            </a:r>
          </a:p>
        </p:txBody>
      </p:sp>
      <p:sp>
        <p:nvSpPr>
          <p:cNvPr id="4116" name="Line 27"/>
          <p:cNvSpPr>
            <a:spLocks noChangeShapeType="1"/>
          </p:cNvSpPr>
          <p:nvPr/>
        </p:nvSpPr>
        <p:spPr bwMode="auto">
          <a:xfrm flipH="1">
            <a:off x="7467600" y="2501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4117" name="Rectangle 28"/>
          <p:cNvSpPr>
            <a:spLocks noChangeArrowheads="1"/>
          </p:cNvSpPr>
          <p:nvPr/>
        </p:nvSpPr>
        <p:spPr bwMode="auto">
          <a:xfrm>
            <a:off x="2381250" y="1295400"/>
            <a:ext cx="4318000" cy="1422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29"/>
          <p:cNvGrpSpPr>
            <a:grpSpLocks/>
          </p:cNvGrpSpPr>
          <p:nvPr/>
        </p:nvGrpSpPr>
        <p:grpSpPr bwMode="auto">
          <a:xfrm>
            <a:off x="2365375" y="1630363"/>
            <a:ext cx="1219200" cy="431800"/>
            <a:chOff x="1438" y="1755"/>
            <a:chExt cx="768" cy="272"/>
          </a:xfrm>
        </p:grpSpPr>
        <p:sp>
          <p:nvSpPr>
            <p:cNvPr id="4196" name="Oval 30"/>
            <p:cNvSpPr>
              <a:spLocks noChangeArrowheads="1"/>
            </p:cNvSpPr>
            <p:nvPr/>
          </p:nvSpPr>
          <p:spPr bwMode="auto">
            <a:xfrm>
              <a:off x="1951" y="1864"/>
              <a:ext cx="51" cy="52"/>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grpSp>
          <p:nvGrpSpPr>
            <p:cNvPr id="4" name="Group 31"/>
            <p:cNvGrpSpPr>
              <a:grpSpLocks/>
            </p:cNvGrpSpPr>
            <p:nvPr/>
          </p:nvGrpSpPr>
          <p:grpSpPr bwMode="auto">
            <a:xfrm>
              <a:off x="1600" y="1755"/>
              <a:ext cx="344" cy="272"/>
              <a:chOff x="1600" y="1755"/>
              <a:chExt cx="344" cy="272"/>
            </a:xfrm>
          </p:grpSpPr>
          <p:sp>
            <p:nvSpPr>
              <p:cNvPr id="4201" name="Arc 32"/>
              <p:cNvSpPr>
                <a:spLocks/>
              </p:cNvSpPr>
              <p:nvPr/>
            </p:nvSpPr>
            <p:spPr bwMode="auto">
              <a:xfrm>
                <a:off x="1804" y="1764"/>
                <a:ext cx="132" cy="128"/>
              </a:xfrm>
              <a:custGeom>
                <a:avLst/>
                <a:gdLst>
                  <a:gd name="T0" fmla="*/ 0 w 21764"/>
                  <a:gd name="T1" fmla="*/ 0 h 21600"/>
                  <a:gd name="T2" fmla="*/ 1 w 21764"/>
                  <a:gd name="T3" fmla="*/ 1 h 21600"/>
                  <a:gd name="T4" fmla="*/ 0 w 21764"/>
                  <a:gd name="T5" fmla="*/ 1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202" name="Arc 33"/>
              <p:cNvSpPr>
                <a:spLocks/>
              </p:cNvSpPr>
              <p:nvPr/>
            </p:nvSpPr>
            <p:spPr bwMode="auto">
              <a:xfrm rot="10800000">
                <a:off x="1813" y="1900"/>
                <a:ext cx="131" cy="127"/>
              </a:xfrm>
              <a:custGeom>
                <a:avLst/>
                <a:gdLst>
                  <a:gd name="T0" fmla="*/ 0 w 21599"/>
                  <a:gd name="T1" fmla="*/ 1 h 21599"/>
                  <a:gd name="T2" fmla="*/ 1 w 21599"/>
                  <a:gd name="T3" fmla="*/ 0 h 21599"/>
                  <a:gd name="T4" fmla="*/ 1 w 21599"/>
                  <a:gd name="T5" fmla="*/ 1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1" y="21429"/>
                    </a:moveTo>
                    <a:cubicBezTo>
                      <a:pt x="91" y="9630"/>
                      <a:pt x="9635" y="89"/>
                      <a:pt x="21434" y="-1"/>
                    </a:cubicBezTo>
                  </a:path>
                  <a:path w="21599" h="21599" stroke="0" extrusionOk="0">
                    <a:moveTo>
                      <a:pt x="-1" y="21429"/>
                    </a:moveTo>
                    <a:cubicBezTo>
                      <a:pt x="91" y="9630"/>
                      <a:pt x="9635" y="89"/>
                      <a:pt x="21434" y="-1"/>
                    </a:cubicBezTo>
                    <a:lnTo>
                      <a:pt x="21599" y="21599"/>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203" name="Line 34"/>
              <p:cNvSpPr>
                <a:spLocks noChangeShapeType="1"/>
              </p:cNvSpPr>
              <p:nvPr/>
            </p:nvSpPr>
            <p:spPr bwMode="auto">
              <a:xfrm flipH="1">
                <a:off x="1600" y="1755"/>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204" name="Line 35"/>
              <p:cNvSpPr>
                <a:spLocks noChangeShapeType="1"/>
              </p:cNvSpPr>
              <p:nvPr/>
            </p:nvSpPr>
            <p:spPr bwMode="auto">
              <a:xfrm>
                <a:off x="1608" y="1763"/>
                <a:ext cx="0" cy="25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205" name="Line 36"/>
              <p:cNvSpPr>
                <a:spLocks noChangeShapeType="1"/>
              </p:cNvSpPr>
              <p:nvPr/>
            </p:nvSpPr>
            <p:spPr bwMode="auto">
              <a:xfrm flipH="1">
                <a:off x="1600" y="2027"/>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4198" name="Line 37"/>
            <p:cNvSpPr>
              <a:spLocks noChangeShapeType="1"/>
            </p:cNvSpPr>
            <p:nvPr/>
          </p:nvSpPr>
          <p:spPr bwMode="auto">
            <a:xfrm flipH="1">
              <a:off x="1438" y="1823"/>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99" name="Line 38"/>
            <p:cNvSpPr>
              <a:spLocks noChangeShapeType="1"/>
            </p:cNvSpPr>
            <p:nvPr/>
          </p:nvSpPr>
          <p:spPr bwMode="auto">
            <a:xfrm flipH="1">
              <a:off x="1438" y="1959"/>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0" name="Line 39"/>
            <p:cNvSpPr>
              <a:spLocks noChangeShapeType="1"/>
            </p:cNvSpPr>
            <p:nvPr/>
          </p:nvSpPr>
          <p:spPr bwMode="auto">
            <a:xfrm>
              <a:off x="2014" y="1890"/>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40"/>
          <p:cNvGrpSpPr>
            <a:grpSpLocks/>
          </p:cNvGrpSpPr>
          <p:nvPr/>
        </p:nvGrpSpPr>
        <p:grpSpPr bwMode="auto">
          <a:xfrm>
            <a:off x="2376488" y="2227263"/>
            <a:ext cx="1168400" cy="401637"/>
            <a:chOff x="1445" y="2131"/>
            <a:chExt cx="736" cy="253"/>
          </a:xfrm>
        </p:grpSpPr>
        <p:grpSp>
          <p:nvGrpSpPr>
            <p:cNvPr id="6" name="Group 41"/>
            <p:cNvGrpSpPr>
              <a:grpSpLocks/>
            </p:cNvGrpSpPr>
            <p:nvPr/>
          </p:nvGrpSpPr>
          <p:grpSpPr bwMode="auto">
            <a:xfrm>
              <a:off x="1583" y="2131"/>
              <a:ext cx="361" cy="253"/>
              <a:chOff x="1583" y="2131"/>
              <a:chExt cx="361" cy="253"/>
            </a:xfrm>
          </p:grpSpPr>
          <p:sp>
            <p:nvSpPr>
              <p:cNvPr id="4191" name="Arc 42"/>
              <p:cNvSpPr>
                <a:spLocks/>
              </p:cNvSpPr>
              <p:nvPr/>
            </p:nvSpPr>
            <p:spPr bwMode="auto">
              <a:xfrm>
                <a:off x="1611" y="2131"/>
                <a:ext cx="276" cy="122"/>
              </a:xfrm>
              <a:custGeom>
                <a:avLst/>
                <a:gdLst>
                  <a:gd name="T0" fmla="*/ 0 w 21679"/>
                  <a:gd name="T1" fmla="*/ 0 h 21600"/>
                  <a:gd name="T2" fmla="*/ 4 w 21679"/>
                  <a:gd name="T3" fmla="*/ 1 h 21600"/>
                  <a:gd name="T4" fmla="*/ 0 w 21679"/>
                  <a:gd name="T5" fmla="*/ 1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92" name="Arc 43"/>
              <p:cNvSpPr>
                <a:spLocks/>
              </p:cNvSpPr>
              <p:nvPr/>
            </p:nvSpPr>
            <p:spPr bwMode="auto">
              <a:xfrm rot="10800000">
                <a:off x="1620" y="2262"/>
                <a:ext cx="275" cy="122"/>
              </a:xfrm>
              <a:custGeom>
                <a:avLst/>
                <a:gdLst>
                  <a:gd name="T0" fmla="*/ 0 w 21600"/>
                  <a:gd name="T1" fmla="*/ 1 h 21600"/>
                  <a:gd name="T2" fmla="*/ 3 w 21600"/>
                  <a:gd name="T3" fmla="*/ 0 h 21600"/>
                  <a:gd name="T4" fmla="*/ 4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93" name="Oval 44"/>
              <p:cNvSpPr>
                <a:spLocks noChangeArrowheads="1"/>
              </p:cNvSpPr>
              <p:nvPr/>
            </p:nvSpPr>
            <p:spPr bwMode="auto">
              <a:xfrm>
                <a:off x="1902" y="2235"/>
                <a:ext cx="42" cy="3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4194" name="Arc 45"/>
              <p:cNvSpPr>
                <a:spLocks/>
              </p:cNvSpPr>
              <p:nvPr/>
            </p:nvSpPr>
            <p:spPr bwMode="auto">
              <a:xfrm>
                <a:off x="1583" y="2131"/>
                <a:ext cx="79" cy="122"/>
              </a:xfrm>
              <a:custGeom>
                <a:avLst/>
                <a:gdLst>
                  <a:gd name="T0" fmla="*/ 0 w 21879"/>
                  <a:gd name="T1" fmla="*/ 0 h 21600"/>
                  <a:gd name="T2" fmla="*/ 0 w 21879"/>
                  <a:gd name="T3" fmla="*/ 1 h 21600"/>
                  <a:gd name="T4" fmla="*/ 0 w 21879"/>
                  <a:gd name="T5" fmla="*/ 1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95" name="Arc 46"/>
              <p:cNvSpPr>
                <a:spLocks/>
              </p:cNvSpPr>
              <p:nvPr/>
            </p:nvSpPr>
            <p:spPr bwMode="auto">
              <a:xfrm rot="10800000">
                <a:off x="1592" y="2262"/>
                <a:ext cx="78" cy="122"/>
              </a:xfrm>
              <a:custGeom>
                <a:avLst/>
                <a:gdLst>
                  <a:gd name="T0" fmla="*/ 0 w 21600"/>
                  <a:gd name="T1" fmla="*/ 1 h 21598"/>
                  <a:gd name="T2" fmla="*/ 0 w 21600"/>
                  <a:gd name="T3" fmla="*/ 0 h 21598"/>
                  <a:gd name="T4" fmla="*/ 0 w 21600"/>
                  <a:gd name="T5" fmla="*/ 1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grpSp>
        <p:sp>
          <p:nvSpPr>
            <p:cNvPr id="4188" name="Line 47"/>
            <p:cNvSpPr>
              <a:spLocks noChangeShapeType="1"/>
            </p:cNvSpPr>
            <p:nvPr/>
          </p:nvSpPr>
          <p:spPr bwMode="auto">
            <a:xfrm>
              <a:off x="1956" y="2253"/>
              <a:ext cx="225"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89" name="Line 48"/>
            <p:cNvSpPr>
              <a:spLocks noChangeShapeType="1"/>
            </p:cNvSpPr>
            <p:nvPr/>
          </p:nvSpPr>
          <p:spPr bwMode="auto">
            <a:xfrm flipH="1">
              <a:off x="1445" y="2187"/>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90" name="Line 49"/>
            <p:cNvSpPr>
              <a:spLocks noChangeShapeType="1"/>
            </p:cNvSpPr>
            <p:nvPr/>
          </p:nvSpPr>
          <p:spPr bwMode="auto">
            <a:xfrm flipH="1">
              <a:off x="1445" y="2318"/>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0"/>
          <p:cNvGrpSpPr>
            <a:grpSpLocks/>
          </p:cNvGrpSpPr>
          <p:nvPr/>
        </p:nvGrpSpPr>
        <p:grpSpPr bwMode="auto">
          <a:xfrm>
            <a:off x="5799138" y="1416050"/>
            <a:ext cx="903287" cy="336550"/>
            <a:chOff x="3601" y="1620"/>
            <a:chExt cx="569" cy="212"/>
          </a:xfrm>
        </p:grpSpPr>
        <p:grpSp>
          <p:nvGrpSpPr>
            <p:cNvPr id="8" name="Group 51"/>
            <p:cNvGrpSpPr>
              <a:grpSpLocks/>
            </p:cNvGrpSpPr>
            <p:nvPr/>
          </p:nvGrpSpPr>
          <p:grpSpPr bwMode="auto">
            <a:xfrm>
              <a:off x="3765" y="1620"/>
              <a:ext cx="201" cy="212"/>
              <a:chOff x="3765" y="1620"/>
              <a:chExt cx="201" cy="212"/>
            </a:xfrm>
          </p:grpSpPr>
          <p:sp>
            <p:nvSpPr>
              <p:cNvPr id="4183" name="Oval 52"/>
              <p:cNvSpPr>
                <a:spLocks noChangeArrowheads="1"/>
              </p:cNvSpPr>
              <p:nvPr/>
            </p:nvSpPr>
            <p:spPr bwMode="auto">
              <a:xfrm>
                <a:off x="3914" y="1701"/>
                <a:ext cx="52" cy="5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4184" name="Line 53"/>
              <p:cNvSpPr>
                <a:spLocks noChangeShapeType="1"/>
              </p:cNvSpPr>
              <p:nvPr/>
            </p:nvSpPr>
            <p:spPr bwMode="auto">
              <a:xfrm flipH="1" flipV="1">
                <a:off x="3765" y="1620"/>
                <a:ext cx="149" cy="11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185" name="Line 54"/>
              <p:cNvSpPr>
                <a:spLocks noChangeShapeType="1"/>
              </p:cNvSpPr>
              <p:nvPr/>
            </p:nvSpPr>
            <p:spPr bwMode="auto">
              <a:xfrm flipH="1">
                <a:off x="3765" y="1735"/>
                <a:ext cx="149" cy="81"/>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186" name="Line 55"/>
              <p:cNvSpPr>
                <a:spLocks noChangeShapeType="1"/>
              </p:cNvSpPr>
              <p:nvPr/>
            </p:nvSpPr>
            <p:spPr bwMode="auto">
              <a:xfrm flipV="1">
                <a:off x="3773" y="1620"/>
                <a:ext cx="0" cy="212"/>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4181" name="Line 56"/>
            <p:cNvSpPr>
              <a:spLocks noChangeShapeType="1"/>
            </p:cNvSpPr>
            <p:nvPr/>
          </p:nvSpPr>
          <p:spPr bwMode="auto">
            <a:xfrm flipH="1">
              <a:off x="3601" y="1727"/>
              <a:ext cx="176"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82" name="Line 57"/>
            <p:cNvSpPr>
              <a:spLocks noChangeShapeType="1"/>
            </p:cNvSpPr>
            <p:nvPr/>
          </p:nvSpPr>
          <p:spPr bwMode="auto">
            <a:xfrm>
              <a:off x="3978" y="172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58"/>
          <p:cNvGrpSpPr>
            <a:grpSpLocks/>
          </p:cNvGrpSpPr>
          <p:nvPr/>
        </p:nvGrpSpPr>
        <p:grpSpPr bwMode="auto">
          <a:xfrm>
            <a:off x="3308350" y="1668463"/>
            <a:ext cx="903288" cy="336550"/>
            <a:chOff x="2032" y="1779"/>
            <a:chExt cx="569" cy="212"/>
          </a:xfrm>
        </p:grpSpPr>
        <p:grpSp>
          <p:nvGrpSpPr>
            <p:cNvPr id="10" name="Group 59"/>
            <p:cNvGrpSpPr>
              <a:grpSpLocks/>
            </p:cNvGrpSpPr>
            <p:nvPr/>
          </p:nvGrpSpPr>
          <p:grpSpPr bwMode="auto">
            <a:xfrm>
              <a:off x="2196" y="1779"/>
              <a:ext cx="201" cy="212"/>
              <a:chOff x="2196" y="1779"/>
              <a:chExt cx="201" cy="212"/>
            </a:xfrm>
          </p:grpSpPr>
          <p:sp>
            <p:nvSpPr>
              <p:cNvPr id="4176" name="Oval 60"/>
              <p:cNvSpPr>
                <a:spLocks noChangeArrowheads="1"/>
              </p:cNvSpPr>
              <p:nvPr/>
            </p:nvSpPr>
            <p:spPr bwMode="auto">
              <a:xfrm>
                <a:off x="2345" y="1860"/>
                <a:ext cx="52" cy="5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4177" name="Line 61"/>
              <p:cNvSpPr>
                <a:spLocks noChangeShapeType="1"/>
              </p:cNvSpPr>
              <p:nvPr/>
            </p:nvSpPr>
            <p:spPr bwMode="auto">
              <a:xfrm flipH="1" flipV="1">
                <a:off x="2196" y="1779"/>
                <a:ext cx="149" cy="11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178" name="Line 62"/>
              <p:cNvSpPr>
                <a:spLocks noChangeShapeType="1"/>
              </p:cNvSpPr>
              <p:nvPr/>
            </p:nvSpPr>
            <p:spPr bwMode="auto">
              <a:xfrm flipH="1">
                <a:off x="2196" y="1894"/>
                <a:ext cx="149" cy="81"/>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179" name="Line 63"/>
              <p:cNvSpPr>
                <a:spLocks noChangeShapeType="1"/>
              </p:cNvSpPr>
              <p:nvPr/>
            </p:nvSpPr>
            <p:spPr bwMode="auto">
              <a:xfrm flipV="1">
                <a:off x="2204" y="1779"/>
                <a:ext cx="0" cy="212"/>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4174" name="Line 64"/>
            <p:cNvSpPr>
              <a:spLocks noChangeShapeType="1"/>
            </p:cNvSpPr>
            <p:nvPr/>
          </p:nvSpPr>
          <p:spPr bwMode="auto">
            <a:xfrm flipH="1">
              <a:off x="2032" y="1886"/>
              <a:ext cx="176"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75" name="Line 65"/>
            <p:cNvSpPr>
              <a:spLocks noChangeShapeType="1"/>
            </p:cNvSpPr>
            <p:nvPr/>
          </p:nvSpPr>
          <p:spPr bwMode="auto">
            <a:xfrm>
              <a:off x="2409" y="1886"/>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66"/>
          <p:cNvGrpSpPr>
            <a:grpSpLocks/>
          </p:cNvGrpSpPr>
          <p:nvPr/>
        </p:nvGrpSpPr>
        <p:grpSpPr bwMode="auto">
          <a:xfrm>
            <a:off x="4794250" y="1392238"/>
            <a:ext cx="1168400" cy="401637"/>
            <a:chOff x="2968" y="1605"/>
            <a:chExt cx="736" cy="253"/>
          </a:xfrm>
        </p:grpSpPr>
        <p:grpSp>
          <p:nvGrpSpPr>
            <p:cNvPr id="12" name="Group 67"/>
            <p:cNvGrpSpPr>
              <a:grpSpLocks/>
            </p:cNvGrpSpPr>
            <p:nvPr/>
          </p:nvGrpSpPr>
          <p:grpSpPr bwMode="auto">
            <a:xfrm>
              <a:off x="3106" y="1605"/>
              <a:ext cx="361" cy="253"/>
              <a:chOff x="3106" y="1605"/>
              <a:chExt cx="361" cy="253"/>
            </a:xfrm>
          </p:grpSpPr>
          <p:sp>
            <p:nvSpPr>
              <p:cNvPr id="4168" name="Arc 68"/>
              <p:cNvSpPr>
                <a:spLocks/>
              </p:cNvSpPr>
              <p:nvPr/>
            </p:nvSpPr>
            <p:spPr bwMode="auto">
              <a:xfrm>
                <a:off x="3134" y="1605"/>
                <a:ext cx="276" cy="122"/>
              </a:xfrm>
              <a:custGeom>
                <a:avLst/>
                <a:gdLst>
                  <a:gd name="T0" fmla="*/ 0 w 21679"/>
                  <a:gd name="T1" fmla="*/ 0 h 21600"/>
                  <a:gd name="T2" fmla="*/ 4 w 21679"/>
                  <a:gd name="T3" fmla="*/ 1 h 21600"/>
                  <a:gd name="T4" fmla="*/ 0 w 21679"/>
                  <a:gd name="T5" fmla="*/ 1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69" name="Arc 69"/>
              <p:cNvSpPr>
                <a:spLocks/>
              </p:cNvSpPr>
              <p:nvPr/>
            </p:nvSpPr>
            <p:spPr bwMode="auto">
              <a:xfrm rot="10800000">
                <a:off x="3143" y="1736"/>
                <a:ext cx="275" cy="122"/>
              </a:xfrm>
              <a:custGeom>
                <a:avLst/>
                <a:gdLst>
                  <a:gd name="T0" fmla="*/ 0 w 21600"/>
                  <a:gd name="T1" fmla="*/ 1 h 21600"/>
                  <a:gd name="T2" fmla="*/ 3 w 21600"/>
                  <a:gd name="T3" fmla="*/ 0 h 21600"/>
                  <a:gd name="T4" fmla="*/ 4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70" name="Oval 70"/>
              <p:cNvSpPr>
                <a:spLocks noChangeArrowheads="1"/>
              </p:cNvSpPr>
              <p:nvPr/>
            </p:nvSpPr>
            <p:spPr bwMode="auto">
              <a:xfrm>
                <a:off x="3425" y="1709"/>
                <a:ext cx="42" cy="3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4171" name="Arc 71"/>
              <p:cNvSpPr>
                <a:spLocks/>
              </p:cNvSpPr>
              <p:nvPr/>
            </p:nvSpPr>
            <p:spPr bwMode="auto">
              <a:xfrm>
                <a:off x="3106" y="1605"/>
                <a:ext cx="79" cy="122"/>
              </a:xfrm>
              <a:custGeom>
                <a:avLst/>
                <a:gdLst>
                  <a:gd name="T0" fmla="*/ 0 w 21879"/>
                  <a:gd name="T1" fmla="*/ 0 h 21600"/>
                  <a:gd name="T2" fmla="*/ 0 w 21879"/>
                  <a:gd name="T3" fmla="*/ 1 h 21600"/>
                  <a:gd name="T4" fmla="*/ 0 w 21879"/>
                  <a:gd name="T5" fmla="*/ 1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72" name="Arc 72"/>
              <p:cNvSpPr>
                <a:spLocks/>
              </p:cNvSpPr>
              <p:nvPr/>
            </p:nvSpPr>
            <p:spPr bwMode="auto">
              <a:xfrm rot="10800000">
                <a:off x="3115" y="1736"/>
                <a:ext cx="78" cy="122"/>
              </a:xfrm>
              <a:custGeom>
                <a:avLst/>
                <a:gdLst>
                  <a:gd name="T0" fmla="*/ 0 w 21600"/>
                  <a:gd name="T1" fmla="*/ 1 h 21598"/>
                  <a:gd name="T2" fmla="*/ 0 w 21600"/>
                  <a:gd name="T3" fmla="*/ 0 h 21598"/>
                  <a:gd name="T4" fmla="*/ 0 w 21600"/>
                  <a:gd name="T5" fmla="*/ 1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grpSp>
        <p:sp>
          <p:nvSpPr>
            <p:cNvPr id="4165" name="Line 73"/>
            <p:cNvSpPr>
              <a:spLocks noChangeShapeType="1"/>
            </p:cNvSpPr>
            <p:nvPr/>
          </p:nvSpPr>
          <p:spPr bwMode="auto">
            <a:xfrm>
              <a:off x="3479" y="1727"/>
              <a:ext cx="225"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66" name="Line 74"/>
            <p:cNvSpPr>
              <a:spLocks noChangeShapeType="1"/>
            </p:cNvSpPr>
            <p:nvPr/>
          </p:nvSpPr>
          <p:spPr bwMode="auto">
            <a:xfrm flipH="1">
              <a:off x="2968" y="1661"/>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67" name="Line 75"/>
            <p:cNvSpPr>
              <a:spLocks noChangeShapeType="1"/>
            </p:cNvSpPr>
            <p:nvPr/>
          </p:nvSpPr>
          <p:spPr bwMode="auto">
            <a:xfrm flipH="1">
              <a:off x="2968" y="1792"/>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76"/>
          <p:cNvGrpSpPr>
            <a:grpSpLocks/>
          </p:cNvGrpSpPr>
          <p:nvPr/>
        </p:nvGrpSpPr>
        <p:grpSpPr bwMode="auto">
          <a:xfrm>
            <a:off x="4200525" y="2108200"/>
            <a:ext cx="1219200" cy="414338"/>
            <a:chOff x="2594" y="2056"/>
            <a:chExt cx="768" cy="261"/>
          </a:xfrm>
        </p:grpSpPr>
        <p:sp>
          <p:nvSpPr>
            <p:cNvPr id="4154" name="Oval 77"/>
            <p:cNvSpPr>
              <a:spLocks noChangeArrowheads="1"/>
            </p:cNvSpPr>
            <p:nvPr/>
          </p:nvSpPr>
          <p:spPr bwMode="auto">
            <a:xfrm>
              <a:off x="3107" y="2161"/>
              <a:ext cx="51" cy="49"/>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grpSp>
          <p:nvGrpSpPr>
            <p:cNvPr id="14" name="Group 78"/>
            <p:cNvGrpSpPr>
              <a:grpSpLocks/>
            </p:cNvGrpSpPr>
            <p:nvPr/>
          </p:nvGrpSpPr>
          <p:grpSpPr bwMode="auto">
            <a:xfrm>
              <a:off x="2756" y="2056"/>
              <a:ext cx="344" cy="261"/>
              <a:chOff x="2756" y="2056"/>
              <a:chExt cx="344" cy="261"/>
            </a:xfrm>
          </p:grpSpPr>
          <p:sp>
            <p:nvSpPr>
              <p:cNvPr id="4159" name="Arc 79"/>
              <p:cNvSpPr>
                <a:spLocks/>
              </p:cNvSpPr>
              <p:nvPr/>
            </p:nvSpPr>
            <p:spPr bwMode="auto">
              <a:xfrm>
                <a:off x="2960" y="2065"/>
                <a:ext cx="132" cy="123"/>
              </a:xfrm>
              <a:custGeom>
                <a:avLst/>
                <a:gdLst>
                  <a:gd name="T0" fmla="*/ 0 w 21763"/>
                  <a:gd name="T1" fmla="*/ 0 h 21600"/>
                  <a:gd name="T2" fmla="*/ 1 w 21763"/>
                  <a:gd name="T3" fmla="*/ 1 h 21600"/>
                  <a:gd name="T4" fmla="*/ 0 w 21763"/>
                  <a:gd name="T5" fmla="*/ 1 h 21600"/>
                  <a:gd name="T6" fmla="*/ 0 60000 65536"/>
                  <a:gd name="T7" fmla="*/ 0 60000 65536"/>
                  <a:gd name="T8" fmla="*/ 0 60000 65536"/>
                  <a:gd name="T9" fmla="*/ 0 w 21763"/>
                  <a:gd name="T10" fmla="*/ 0 h 21600"/>
                  <a:gd name="T11" fmla="*/ 21763 w 21763"/>
                  <a:gd name="T12" fmla="*/ 21600 h 21600"/>
                </a:gdLst>
                <a:ahLst/>
                <a:cxnLst>
                  <a:cxn ang="T6">
                    <a:pos x="T0" y="T1"/>
                  </a:cxn>
                  <a:cxn ang="T7">
                    <a:pos x="T2" y="T3"/>
                  </a:cxn>
                  <a:cxn ang="T8">
                    <a:pos x="T4" y="T5"/>
                  </a:cxn>
                </a:cxnLst>
                <a:rect l="T9" t="T10" r="T11" b="T12"/>
                <a:pathLst>
                  <a:path w="21763" h="21600" fill="none" extrusionOk="0">
                    <a:moveTo>
                      <a:pt x="-1" y="0"/>
                    </a:moveTo>
                    <a:cubicBezTo>
                      <a:pt x="54" y="0"/>
                      <a:pt x="109" y="-1"/>
                      <a:pt x="164" y="0"/>
                    </a:cubicBezTo>
                    <a:cubicBezTo>
                      <a:pt x="12024" y="0"/>
                      <a:pt x="21666" y="9563"/>
                      <a:pt x="21763" y="21422"/>
                    </a:cubicBezTo>
                  </a:path>
                  <a:path w="21763" h="21600" stroke="0" extrusionOk="0">
                    <a:moveTo>
                      <a:pt x="-1" y="0"/>
                    </a:moveTo>
                    <a:cubicBezTo>
                      <a:pt x="54" y="0"/>
                      <a:pt x="109" y="-1"/>
                      <a:pt x="164" y="0"/>
                    </a:cubicBezTo>
                    <a:cubicBezTo>
                      <a:pt x="12024" y="0"/>
                      <a:pt x="21666" y="9563"/>
                      <a:pt x="21763" y="21422"/>
                    </a:cubicBezTo>
                    <a:lnTo>
                      <a:pt x="164"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60" name="Arc 80"/>
              <p:cNvSpPr>
                <a:spLocks/>
              </p:cNvSpPr>
              <p:nvPr/>
            </p:nvSpPr>
            <p:spPr bwMode="auto">
              <a:xfrm rot="10800000">
                <a:off x="2969" y="2195"/>
                <a:ext cx="131" cy="122"/>
              </a:xfrm>
              <a:custGeom>
                <a:avLst/>
                <a:gdLst>
                  <a:gd name="T0" fmla="*/ 0 w 21600"/>
                  <a:gd name="T1" fmla="*/ 1 h 21599"/>
                  <a:gd name="T2" fmla="*/ 1 w 21600"/>
                  <a:gd name="T3" fmla="*/ 0 h 21599"/>
                  <a:gd name="T4" fmla="*/ 1 w 21600"/>
                  <a:gd name="T5" fmla="*/ 1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4"/>
                      <a:pt x="9570" y="90"/>
                      <a:pt x="21434" y="-1"/>
                    </a:cubicBezTo>
                  </a:path>
                  <a:path w="21600" h="21599" stroke="0" extrusionOk="0">
                    <a:moveTo>
                      <a:pt x="0" y="21599"/>
                    </a:moveTo>
                    <a:cubicBezTo>
                      <a:pt x="0" y="9734"/>
                      <a:pt x="9570" y="90"/>
                      <a:pt x="21434" y="-1"/>
                    </a:cubicBezTo>
                    <a:lnTo>
                      <a:pt x="21600" y="21599"/>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4161" name="Line 81"/>
              <p:cNvSpPr>
                <a:spLocks noChangeShapeType="1"/>
              </p:cNvSpPr>
              <p:nvPr/>
            </p:nvSpPr>
            <p:spPr bwMode="auto">
              <a:xfrm flipH="1">
                <a:off x="2756" y="2056"/>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162" name="Line 82"/>
              <p:cNvSpPr>
                <a:spLocks noChangeShapeType="1"/>
              </p:cNvSpPr>
              <p:nvPr/>
            </p:nvSpPr>
            <p:spPr bwMode="auto">
              <a:xfrm>
                <a:off x="2764" y="2064"/>
                <a:ext cx="0" cy="24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163" name="Line 83"/>
              <p:cNvSpPr>
                <a:spLocks noChangeShapeType="1"/>
              </p:cNvSpPr>
              <p:nvPr/>
            </p:nvSpPr>
            <p:spPr bwMode="auto">
              <a:xfrm flipH="1">
                <a:off x="2756" y="2317"/>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4156" name="Line 84"/>
            <p:cNvSpPr>
              <a:spLocks noChangeShapeType="1"/>
            </p:cNvSpPr>
            <p:nvPr/>
          </p:nvSpPr>
          <p:spPr bwMode="auto">
            <a:xfrm flipH="1">
              <a:off x="2594" y="2121"/>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57" name="Line 85"/>
            <p:cNvSpPr>
              <a:spLocks noChangeShapeType="1"/>
            </p:cNvSpPr>
            <p:nvPr/>
          </p:nvSpPr>
          <p:spPr bwMode="auto">
            <a:xfrm flipH="1">
              <a:off x="2594" y="2252"/>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58" name="Line 86"/>
            <p:cNvSpPr>
              <a:spLocks noChangeShapeType="1"/>
            </p:cNvSpPr>
            <p:nvPr/>
          </p:nvSpPr>
          <p:spPr bwMode="auto">
            <a:xfrm>
              <a:off x="3170" y="2186"/>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124" name="Line 87"/>
          <p:cNvSpPr>
            <a:spLocks noChangeShapeType="1"/>
          </p:cNvSpPr>
          <p:nvPr/>
        </p:nvSpPr>
        <p:spPr bwMode="auto">
          <a:xfrm>
            <a:off x="4213225" y="1839913"/>
            <a:ext cx="0" cy="368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25" name="Line 88"/>
          <p:cNvSpPr>
            <a:spLocks noChangeShapeType="1"/>
          </p:cNvSpPr>
          <p:nvPr/>
        </p:nvSpPr>
        <p:spPr bwMode="auto">
          <a:xfrm>
            <a:off x="3559175" y="2416175"/>
            <a:ext cx="690563"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26" name="Line 89"/>
          <p:cNvSpPr>
            <a:spLocks noChangeShapeType="1"/>
          </p:cNvSpPr>
          <p:nvPr/>
        </p:nvSpPr>
        <p:spPr bwMode="auto">
          <a:xfrm flipH="1">
            <a:off x="4800600" y="1689100"/>
            <a:ext cx="14288" cy="2476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27" name="Line 90"/>
          <p:cNvSpPr>
            <a:spLocks noChangeShapeType="1"/>
          </p:cNvSpPr>
          <p:nvPr/>
        </p:nvSpPr>
        <p:spPr bwMode="auto">
          <a:xfrm>
            <a:off x="4805363" y="1960563"/>
            <a:ext cx="6223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28" name="Line 91"/>
          <p:cNvSpPr>
            <a:spLocks noChangeShapeType="1"/>
          </p:cNvSpPr>
          <p:nvPr/>
        </p:nvSpPr>
        <p:spPr bwMode="auto">
          <a:xfrm>
            <a:off x="5424488" y="1965325"/>
            <a:ext cx="0" cy="3444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29" name="Line 92"/>
          <p:cNvSpPr>
            <a:spLocks noChangeShapeType="1"/>
          </p:cNvSpPr>
          <p:nvPr/>
        </p:nvSpPr>
        <p:spPr bwMode="auto">
          <a:xfrm flipV="1">
            <a:off x="2392363" y="1470025"/>
            <a:ext cx="2408237" cy="14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30" name="Line 93"/>
          <p:cNvSpPr>
            <a:spLocks noChangeShapeType="1"/>
          </p:cNvSpPr>
          <p:nvPr/>
        </p:nvSpPr>
        <p:spPr bwMode="auto">
          <a:xfrm>
            <a:off x="5414963" y="2316163"/>
            <a:ext cx="12827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31" name="Line 94"/>
          <p:cNvSpPr>
            <a:spLocks noChangeShapeType="1"/>
          </p:cNvSpPr>
          <p:nvPr/>
        </p:nvSpPr>
        <p:spPr bwMode="auto">
          <a:xfrm>
            <a:off x="2609850" y="1752600"/>
            <a:ext cx="584200" cy="5080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4132" name="Line 95"/>
          <p:cNvSpPr>
            <a:spLocks noChangeShapeType="1"/>
          </p:cNvSpPr>
          <p:nvPr/>
        </p:nvSpPr>
        <p:spPr bwMode="auto">
          <a:xfrm>
            <a:off x="3600450" y="1835150"/>
            <a:ext cx="203200" cy="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4133" name="Line 96"/>
          <p:cNvSpPr>
            <a:spLocks noChangeShapeType="1"/>
          </p:cNvSpPr>
          <p:nvPr/>
        </p:nvSpPr>
        <p:spPr bwMode="auto">
          <a:xfrm>
            <a:off x="4476750" y="2228850"/>
            <a:ext cx="527050" cy="6985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4134" name="Line 97"/>
          <p:cNvSpPr>
            <a:spLocks noChangeShapeType="1"/>
          </p:cNvSpPr>
          <p:nvPr/>
        </p:nvSpPr>
        <p:spPr bwMode="auto">
          <a:xfrm flipV="1">
            <a:off x="5124450" y="1574800"/>
            <a:ext cx="393700" cy="13970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4135" name="Line 98"/>
          <p:cNvSpPr>
            <a:spLocks noChangeShapeType="1"/>
          </p:cNvSpPr>
          <p:nvPr/>
        </p:nvSpPr>
        <p:spPr bwMode="auto">
          <a:xfrm>
            <a:off x="6076950" y="1587500"/>
            <a:ext cx="203200" cy="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4136" name="Line 99"/>
          <p:cNvSpPr>
            <a:spLocks noChangeShapeType="1"/>
          </p:cNvSpPr>
          <p:nvPr/>
        </p:nvSpPr>
        <p:spPr bwMode="auto">
          <a:xfrm>
            <a:off x="2362200" y="1752600"/>
            <a:ext cx="2286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37" name="Line 100"/>
          <p:cNvSpPr>
            <a:spLocks noChangeShapeType="1"/>
          </p:cNvSpPr>
          <p:nvPr/>
        </p:nvSpPr>
        <p:spPr bwMode="auto">
          <a:xfrm>
            <a:off x="3276600" y="18288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38" name="Line 101"/>
          <p:cNvSpPr>
            <a:spLocks noChangeShapeType="1"/>
          </p:cNvSpPr>
          <p:nvPr/>
        </p:nvSpPr>
        <p:spPr bwMode="auto">
          <a:xfrm>
            <a:off x="3886200" y="18288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39" name="Line 102"/>
          <p:cNvSpPr>
            <a:spLocks noChangeShapeType="1"/>
          </p:cNvSpPr>
          <p:nvPr/>
        </p:nvSpPr>
        <p:spPr bwMode="auto">
          <a:xfrm>
            <a:off x="4267200" y="2209800"/>
            <a:ext cx="2286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0" name="Line 103"/>
          <p:cNvSpPr>
            <a:spLocks noChangeShapeType="1"/>
          </p:cNvSpPr>
          <p:nvPr/>
        </p:nvSpPr>
        <p:spPr bwMode="auto">
          <a:xfrm>
            <a:off x="5105400" y="22860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1" name="Line 104"/>
          <p:cNvSpPr>
            <a:spLocks noChangeShapeType="1"/>
          </p:cNvSpPr>
          <p:nvPr/>
        </p:nvSpPr>
        <p:spPr bwMode="auto">
          <a:xfrm>
            <a:off x="4800600" y="1981200"/>
            <a:ext cx="6096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2" name="Line 105"/>
          <p:cNvSpPr>
            <a:spLocks noChangeShapeType="1"/>
          </p:cNvSpPr>
          <p:nvPr/>
        </p:nvSpPr>
        <p:spPr bwMode="auto">
          <a:xfrm>
            <a:off x="4800600" y="16764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3" name="Line 106"/>
          <p:cNvSpPr>
            <a:spLocks noChangeShapeType="1"/>
          </p:cNvSpPr>
          <p:nvPr/>
        </p:nvSpPr>
        <p:spPr bwMode="auto">
          <a:xfrm>
            <a:off x="5638800" y="16002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4" name="Line 107"/>
          <p:cNvSpPr>
            <a:spLocks noChangeShapeType="1"/>
          </p:cNvSpPr>
          <p:nvPr/>
        </p:nvSpPr>
        <p:spPr bwMode="auto">
          <a:xfrm>
            <a:off x="6400800" y="16002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5" name="Line 108"/>
          <p:cNvSpPr>
            <a:spLocks noChangeShapeType="1"/>
          </p:cNvSpPr>
          <p:nvPr/>
        </p:nvSpPr>
        <p:spPr bwMode="auto">
          <a:xfrm>
            <a:off x="6705600" y="15240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6" name="Line 109"/>
          <p:cNvSpPr>
            <a:spLocks noChangeShapeType="1"/>
          </p:cNvSpPr>
          <p:nvPr/>
        </p:nvSpPr>
        <p:spPr bwMode="auto">
          <a:xfrm rot="5400000">
            <a:off x="4648200" y="18288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7" name="Line 110"/>
          <p:cNvSpPr>
            <a:spLocks noChangeShapeType="1"/>
          </p:cNvSpPr>
          <p:nvPr/>
        </p:nvSpPr>
        <p:spPr bwMode="auto">
          <a:xfrm rot="5400000">
            <a:off x="5257800" y="21336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8" name="Line 111"/>
          <p:cNvSpPr>
            <a:spLocks noChangeShapeType="1"/>
          </p:cNvSpPr>
          <p:nvPr/>
        </p:nvSpPr>
        <p:spPr bwMode="auto">
          <a:xfrm rot="5400000">
            <a:off x="4076700" y="20193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4149" name="Line 112"/>
          <p:cNvSpPr>
            <a:spLocks noChangeShapeType="1"/>
          </p:cNvSpPr>
          <p:nvPr/>
        </p:nvSpPr>
        <p:spPr bwMode="auto">
          <a:xfrm flipV="1">
            <a:off x="1676400" y="25717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50" name="Line 113"/>
          <p:cNvSpPr>
            <a:spLocks noChangeShapeType="1"/>
          </p:cNvSpPr>
          <p:nvPr/>
        </p:nvSpPr>
        <p:spPr bwMode="auto">
          <a:xfrm>
            <a:off x="1752600" y="25717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51" name="Line 114"/>
          <p:cNvSpPr>
            <a:spLocks noChangeShapeType="1"/>
          </p:cNvSpPr>
          <p:nvPr/>
        </p:nvSpPr>
        <p:spPr bwMode="auto">
          <a:xfrm>
            <a:off x="7315200" y="2705100"/>
            <a:ext cx="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52" name="Line 115"/>
          <p:cNvSpPr>
            <a:spLocks noChangeShapeType="1"/>
          </p:cNvSpPr>
          <p:nvPr/>
        </p:nvSpPr>
        <p:spPr bwMode="auto">
          <a:xfrm flipV="1">
            <a:off x="7239000" y="25590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53" name="Line 116"/>
          <p:cNvSpPr>
            <a:spLocks noChangeShapeType="1"/>
          </p:cNvSpPr>
          <p:nvPr/>
        </p:nvSpPr>
        <p:spPr bwMode="auto">
          <a:xfrm>
            <a:off x="7315200" y="25590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00100" y="228600"/>
            <a:ext cx="7162800" cy="474663"/>
          </a:xfrm>
          <a:noFill/>
        </p:spPr>
        <p:txBody>
          <a:bodyPr/>
          <a:lstStyle/>
          <a:p>
            <a:r>
              <a:rPr lang="en-US"/>
              <a:t>An Abstract View of the Critical Path</a:t>
            </a:r>
          </a:p>
        </p:txBody>
      </p:sp>
      <p:sp>
        <p:nvSpPr>
          <p:cNvPr id="16387" name="Rectangle 3"/>
          <p:cNvSpPr>
            <a:spLocks noChangeArrowheads="1"/>
          </p:cNvSpPr>
          <p:nvPr/>
        </p:nvSpPr>
        <p:spPr bwMode="auto">
          <a:xfrm>
            <a:off x="2819400" y="685800"/>
            <a:ext cx="5983288" cy="2644775"/>
          </a:xfrm>
          <a:prstGeom prst="rect">
            <a:avLst/>
          </a:prstGeom>
          <a:noFill/>
          <a:ln w="12700">
            <a:noFill/>
            <a:miter lim="800000"/>
            <a:headEnd/>
            <a:tailEnd/>
          </a:ln>
        </p:spPr>
        <p:txBody>
          <a:bodyPr lIns="90488" tIns="44450" rIns="90488" bIns="44450">
            <a:prstTxWarp prst="textNoShape">
              <a:avLst/>
            </a:prstTxWarp>
            <a:spAutoFit/>
          </a:bodyPr>
          <a:lstStyle/>
          <a:p>
            <a:r>
              <a:rPr lang="en-US" sz="2400" b="1">
                <a:solidFill>
                  <a:schemeClr val="tx1"/>
                </a:solidFill>
                <a:latin typeface="Times" charset="0"/>
              </a:rPr>
              <a:t>Critical Path (Load Instruction) = </a:t>
            </a:r>
          </a:p>
          <a:p>
            <a:r>
              <a:rPr lang="en-US" sz="2400" b="1">
                <a:solidFill>
                  <a:schemeClr val="tx1"/>
                </a:solidFill>
                <a:latin typeface="Times" charset="0"/>
              </a:rPr>
              <a:t>    Delay clock through PC (FFs) +</a:t>
            </a:r>
          </a:p>
          <a:p>
            <a:r>
              <a:rPr lang="en-US" sz="2400" b="1">
                <a:solidFill>
                  <a:schemeClr val="tx1"/>
                </a:solidFill>
                <a:latin typeface="Times" charset="0"/>
              </a:rPr>
              <a:t>    Instruction Memory’s Access Time +</a:t>
            </a:r>
          </a:p>
          <a:p>
            <a:r>
              <a:rPr lang="en-US" sz="2400" b="1">
                <a:solidFill>
                  <a:schemeClr val="tx1"/>
                </a:solidFill>
                <a:latin typeface="Times" charset="0"/>
              </a:rPr>
              <a:t>    Register File’s Access Time, +</a:t>
            </a:r>
          </a:p>
          <a:p>
            <a:r>
              <a:rPr lang="en-US" sz="2400" b="1">
                <a:solidFill>
                  <a:schemeClr val="tx1"/>
                </a:solidFill>
                <a:latin typeface="Times" charset="0"/>
              </a:rPr>
              <a:t>    ALU to Perform a 32-bit Add +</a:t>
            </a:r>
          </a:p>
          <a:p>
            <a:r>
              <a:rPr lang="en-US" sz="2400" b="1">
                <a:solidFill>
                  <a:schemeClr val="tx1"/>
                </a:solidFill>
                <a:latin typeface="Times" charset="0"/>
              </a:rPr>
              <a:t>    Data Memory Access Time +</a:t>
            </a:r>
            <a:br>
              <a:rPr lang="en-US" sz="2400" b="1">
                <a:solidFill>
                  <a:schemeClr val="tx1"/>
                </a:solidFill>
                <a:latin typeface="Times" charset="0"/>
              </a:rPr>
            </a:br>
            <a:r>
              <a:rPr lang="en-US" sz="2400" b="1">
                <a:solidFill>
                  <a:schemeClr val="tx1"/>
                </a:solidFill>
                <a:latin typeface="Times" charset="0"/>
              </a:rPr>
              <a:t>    Stable Time for Register File Write</a:t>
            </a:r>
          </a:p>
        </p:txBody>
      </p:sp>
      <p:sp>
        <p:nvSpPr>
          <p:cNvPr id="16388" name="Line 4"/>
          <p:cNvSpPr>
            <a:spLocks noChangeShapeType="1"/>
          </p:cNvSpPr>
          <p:nvPr/>
        </p:nvSpPr>
        <p:spPr bwMode="auto">
          <a:xfrm>
            <a:off x="3941763" y="5629275"/>
            <a:ext cx="1117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389" name="Rectangle 5"/>
          <p:cNvSpPr>
            <a:spLocks noChangeArrowheads="1"/>
          </p:cNvSpPr>
          <p:nvPr/>
        </p:nvSpPr>
        <p:spPr bwMode="auto">
          <a:xfrm>
            <a:off x="2590800" y="5964238"/>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6390" name="Rectangle 6"/>
          <p:cNvSpPr>
            <a:spLocks noChangeArrowheads="1"/>
          </p:cNvSpPr>
          <p:nvPr/>
        </p:nvSpPr>
        <p:spPr bwMode="auto">
          <a:xfrm>
            <a:off x="2590800" y="4560888"/>
            <a:ext cx="1298575" cy="1263650"/>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6391" name="Line 7"/>
          <p:cNvSpPr>
            <a:spLocks noChangeShapeType="1"/>
          </p:cNvSpPr>
          <p:nvPr/>
        </p:nvSpPr>
        <p:spPr bwMode="auto">
          <a:xfrm>
            <a:off x="2786063" y="3578225"/>
            <a:ext cx="0" cy="9779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6392" name="Line 8"/>
          <p:cNvSpPr>
            <a:spLocks noChangeShapeType="1"/>
          </p:cNvSpPr>
          <p:nvPr/>
        </p:nvSpPr>
        <p:spPr bwMode="auto">
          <a:xfrm flipV="1">
            <a:off x="2716213" y="3979863"/>
            <a:ext cx="188912" cy="2079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393" name="Rectangle 9"/>
          <p:cNvSpPr>
            <a:spLocks noChangeArrowheads="1"/>
          </p:cNvSpPr>
          <p:nvPr/>
        </p:nvSpPr>
        <p:spPr bwMode="auto">
          <a:xfrm>
            <a:off x="2566988" y="3833813"/>
            <a:ext cx="369887"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16394" name="Rectangle 10"/>
          <p:cNvSpPr>
            <a:spLocks noChangeArrowheads="1"/>
          </p:cNvSpPr>
          <p:nvPr/>
        </p:nvSpPr>
        <p:spPr bwMode="auto">
          <a:xfrm>
            <a:off x="2590800" y="4529138"/>
            <a:ext cx="533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Rw</a:t>
            </a:r>
          </a:p>
        </p:txBody>
      </p:sp>
      <p:sp>
        <p:nvSpPr>
          <p:cNvPr id="16395" name="Rectangle 11"/>
          <p:cNvSpPr>
            <a:spLocks noChangeArrowheads="1"/>
          </p:cNvSpPr>
          <p:nvPr/>
        </p:nvSpPr>
        <p:spPr bwMode="auto">
          <a:xfrm>
            <a:off x="3014663" y="4529138"/>
            <a:ext cx="463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Ra</a:t>
            </a:r>
          </a:p>
        </p:txBody>
      </p:sp>
      <p:sp>
        <p:nvSpPr>
          <p:cNvPr id="16396" name="Rectangle 12"/>
          <p:cNvSpPr>
            <a:spLocks noChangeArrowheads="1"/>
          </p:cNvSpPr>
          <p:nvPr/>
        </p:nvSpPr>
        <p:spPr bwMode="auto">
          <a:xfrm>
            <a:off x="3441700" y="4529138"/>
            <a:ext cx="4778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Rb</a:t>
            </a:r>
          </a:p>
        </p:txBody>
      </p:sp>
      <p:sp>
        <p:nvSpPr>
          <p:cNvPr id="16397" name="Rectangle 13"/>
          <p:cNvSpPr>
            <a:spLocks noChangeArrowheads="1"/>
          </p:cNvSpPr>
          <p:nvPr/>
        </p:nvSpPr>
        <p:spPr bwMode="auto">
          <a:xfrm>
            <a:off x="2703513" y="4973638"/>
            <a:ext cx="1084262" cy="638175"/>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90000"/>
              </a:lnSpc>
            </a:pPr>
            <a:r>
              <a:rPr lang="en-US" sz="2000" b="1">
                <a:solidFill>
                  <a:schemeClr val="tx1"/>
                </a:solidFill>
                <a:latin typeface="Times" charset="0"/>
              </a:rPr>
              <a:t>Register</a:t>
            </a:r>
          </a:p>
          <a:p>
            <a:pPr algn="ctr">
              <a:lnSpc>
                <a:spcPct val="90000"/>
              </a:lnSpc>
            </a:pPr>
            <a:r>
              <a:rPr lang="en-US" sz="2000" b="1">
                <a:solidFill>
                  <a:schemeClr val="tx1"/>
                </a:solidFill>
                <a:latin typeface="Times" charset="0"/>
              </a:rPr>
              <a:t>File</a:t>
            </a:r>
          </a:p>
        </p:txBody>
      </p:sp>
      <p:sp>
        <p:nvSpPr>
          <p:cNvPr id="16398" name="Rectangle 14"/>
          <p:cNvSpPr>
            <a:spLocks noChangeArrowheads="1"/>
          </p:cNvSpPr>
          <p:nvPr/>
        </p:nvSpPr>
        <p:spPr bwMode="auto">
          <a:xfrm>
            <a:off x="2409825" y="3605213"/>
            <a:ext cx="4778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6399" name="Rectangle 15"/>
          <p:cNvSpPr>
            <a:spLocks noChangeArrowheads="1"/>
          </p:cNvSpPr>
          <p:nvPr/>
        </p:nvSpPr>
        <p:spPr bwMode="auto">
          <a:xfrm>
            <a:off x="6454775" y="5519738"/>
            <a:ext cx="784225" cy="638175"/>
          </a:xfrm>
          <a:prstGeom prst="rect">
            <a:avLst/>
          </a:prstGeom>
          <a:noFill/>
          <a:ln w="12700">
            <a:noFill/>
            <a:miter lim="800000"/>
            <a:headEnd/>
            <a:tailEnd/>
          </a:ln>
        </p:spPr>
        <p:txBody>
          <a:bodyPr lIns="90488" tIns="44450" rIns="90488" bIns="44450">
            <a:prstTxWarp prst="textNoShape">
              <a:avLst/>
            </a:prstTxWarp>
            <a:spAutoFit/>
          </a:bodyPr>
          <a:lstStyle/>
          <a:p>
            <a:pPr algn="ctr">
              <a:lnSpc>
                <a:spcPct val="90000"/>
              </a:lnSpc>
            </a:pPr>
            <a:r>
              <a:rPr lang="en-US" sz="2000">
                <a:solidFill>
                  <a:schemeClr val="tx1"/>
                </a:solidFill>
                <a:latin typeface="Times" charset="0"/>
              </a:rPr>
              <a:t>Data In</a:t>
            </a:r>
          </a:p>
        </p:txBody>
      </p:sp>
      <p:sp>
        <p:nvSpPr>
          <p:cNvPr id="16400" name="Rectangle 16"/>
          <p:cNvSpPr>
            <a:spLocks noChangeArrowheads="1"/>
          </p:cNvSpPr>
          <p:nvPr/>
        </p:nvSpPr>
        <p:spPr bwMode="auto">
          <a:xfrm>
            <a:off x="7188200" y="4664075"/>
            <a:ext cx="1201738" cy="1087438"/>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6401" name="Line 17"/>
          <p:cNvSpPr>
            <a:spLocks noChangeShapeType="1"/>
          </p:cNvSpPr>
          <p:nvPr/>
        </p:nvSpPr>
        <p:spPr bwMode="auto">
          <a:xfrm flipV="1">
            <a:off x="5562600" y="5062538"/>
            <a:ext cx="1600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402" name="Rectangle 18"/>
          <p:cNvSpPr>
            <a:spLocks noChangeArrowheads="1"/>
          </p:cNvSpPr>
          <p:nvPr/>
        </p:nvSpPr>
        <p:spPr bwMode="auto">
          <a:xfrm>
            <a:off x="6459538" y="4452938"/>
            <a:ext cx="703262"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a:solidFill>
                  <a:schemeClr val="tx1"/>
                </a:solidFill>
                <a:latin typeface="Times" charset="0"/>
              </a:rPr>
              <a:t>Data</a:t>
            </a:r>
          </a:p>
          <a:p>
            <a:pPr algn="ctr">
              <a:lnSpc>
                <a:spcPct val="80000"/>
              </a:lnSpc>
            </a:pPr>
            <a:r>
              <a:rPr lang="en-US" sz="2000">
                <a:solidFill>
                  <a:schemeClr val="tx1"/>
                </a:solidFill>
                <a:latin typeface="Times" charset="0"/>
              </a:rPr>
              <a:t>Addr</a:t>
            </a:r>
          </a:p>
        </p:txBody>
      </p:sp>
      <p:sp>
        <p:nvSpPr>
          <p:cNvPr id="16403" name="Rectangle 19"/>
          <p:cNvSpPr>
            <a:spLocks noChangeArrowheads="1"/>
          </p:cNvSpPr>
          <p:nvPr/>
        </p:nvSpPr>
        <p:spPr bwMode="auto">
          <a:xfrm>
            <a:off x="7229475" y="4757738"/>
            <a:ext cx="1111250" cy="822325"/>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Ideal</a:t>
            </a:r>
          </a:p>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6404" name="Rectangle 20"/>
          <p:cNvSpPr>
            <a:spLocks noChangeArrowheads="1"/>
          </p:cNvSpPr>
          <p:nvPr/>
        </p:nvSpPr>
        <p:spPr bwMode="auto">
          <a:xfrm>
            <a:off x="990600" y="2725738"/>
            <a:ext cx="1382713" cy="1201737"/>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6405" name="Line 21"/>
          <p:cNvSpPr>
            <a:spLocks noChangeShapeType="1"/>
          </p:cNvSpPr>
          <p:nvPr/>
        </p:nvSpPr>
        <p:spPr bwMode="auto">
          <a:xfrm>
            <a:off x="2411413" y="3571875"/>
            <a:ext cx="135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406" name="Rectangle 22"/>
          <p:cNvSpPr>
            <a:spLocks noChangeArrowheads="1"/>
          </p:cNvSpPr>
          <p:nvPr/>
        </p:nvSpPr>
        <p:spPr bwMode="auto">
          <a:xfrm>
            <a:off x="2681288" y="3236913"/>
            <a:ext cx="1281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a:t>
            </a:r>
          </a:p>
        </p:txBody>
      </p:sp>
      <p:sp>
        <p:nvSpPr>
          <p:cNvPr id="16407" name="Line 23"/>
          <p:cNvSpPr>
            <a:spLocks noChangeShapeType="1"/>
          </p:cNvSpPr>
          <p:nvPr/>
        </p:nvSpPr>
        <p:spPr bwMode="auto">
          <a:xfrm>
            <a:off x="1930400" y="3957638"/>
            <a:ext cx="0" cy="127000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16408" name="Rectangle 24"/>
          <p:cNvSpPr>
            <a:spLocks noChangeArrowheads="1"/>
          </p:cNvSpPr>
          <p:nvPr/>
        </p:nvSpPr>
        <p:spPr bwMode="auto">
          <a:xfrm>
            <a:off x="600075" y="3919538"/>
            <a:ext cx="1281113" cy="698500"/>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2000">
                <a:solidFill>
                  <a:schemeClr val="tx1"/>
                </a:solidFill>
                <a:latin typeface="Times" charset="0"/>
              </a:rPr>
              <a:t>Instruction</a:t>
            </a:r>
          </a:p>
          <a:p>
            <a:pPr algn="r"/>
            <a:r>
              <a:rPr lang="en-US" sz="2000">
                <a:solidFill>
                  <a:schemeClr val="tx1"/>
                </a:solidFill>
                <a:latin typeface="Times" charset="0"/>
              </a:rPr>
              <a:t>Address</a:t>
            </a:r>
          </a:p>
        </p:txBody>
      </p:sp>
      <p:sp>
        <p:nvSpPr>
          <p:cNvPr id="16409" name="Rectangle 25"/>
          <p:cNvSpPr>
            <a:spLocks noChangeArrowheads="1"/>
          </p:cNvSpPr>
          <p:nvPr/>
        </p:nvSpPr>
        <p:spPr bwMode="auto">
          <a:xfrm>
            <a:off x="990600" y="2881313"/>
            <a:ext cx="1395413" cy="912812"/>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90000"/>
              </a:lnSpc>
            </a:pPr>
            <a:r>
              <a:rPr lang="en-US" sz="2000" b="1">
                <a:solidFill>
                  <a:schemeClr val="tx1"/>
                </a:solidFill>
                <a:latin typeface="Times" charset="0"/>
              </a:rPr>
              <a:t>Ideal</a:t>
            </a:r>
          </a:p>
          <a:p>
            <a:pPr algn="ctr">
              <a:lnSpc>
                <a:spcPct val="90000"/>
              </a:lnSpc>
            </a:pPr>
            <a:r>
              <a:rPr lang="en-US" sz="2000" b="1">
                <a:solidFill>
                  <a:schemeClr val="tx1"/>
                </a:solidFill>
                <a:latin typeface="Times" charset="0"/>
              </a:rPr>
              <a:t>Instruction</a:t>
            </a:r>
          </a:p>
          <a:p>
            <a:pPr algn="ctr">
              <a:lnSpc>
                <a:spcPct val="90000"/>
              </a:lnSpc>
            </a:pPr>
            <a:r>
              <a:rPr lang="en-US" sz="2000" b="1">
                <a:solidFill>
                  <a:schemeClr val="tx1"/>
                </a:solidFill>
                <a:latin typeface="Times" charset="0"/>
              </a:rPr>
              <a:t>Memory</a:t>
            </a:r>
          </a:p>
        </p:txBody>
      </p:sp>
      <p:sp>
        <p:nvSpPr>
          <p:cNvPr id="16410" name="Rectangle 26"/>
          <p:cNvSpPr>
            <a:spLocks noChangeArrowheads="1"/>
          </p:cNvSpPr>
          <p:nvPr/>
        </p:nvSpPr>
        <p:spPr bwMode="auto">
          <a:xfrm>
            <a:off x="1343025" y="4646613"/>
            <a:ext cx="263525" cy="1187450"/>
          </a:xfrm>
          <a:prstGeom prst="rect">
            <a:avLst/>
          </a:prstGeom>
          <a:noFill/>
          <a:ln w="50800">
            <a:solidFill>
              <a:schemeClr val="tx1"/>
            </a:solidFill>
            <a:miter lim="800000"/>
            <a:headEnd/>
            <a:tailEnd/>
          </a:ln>
        </p:spPr>
        <p:txBody>
          <a:bodyPr wrap="none" anchor="ctr">
            <a:prstTxWarp prst="textNoShape">
              <a:avLst/>
            </a:prstTxWarp>
          </a:bodyPr>
          <a:lstStyle/>
          <a:p>
            <a:endParaRPr lang="en-US"/>
          </a:p>
        </p:txBody>
      </p:sp>
      <p:sp>
        <p:nvSpPr>
          <p:cNvPr id="16411" name="Rectangle 27"/>
          <p:cNvSpPr>
            <a:spLocks noChangeArrowheads="1"/>
          </p:cNvSpPr>
          <p:nvPr/>
        </p:nvSpPr>
        <p:spPr bwMode="auto">
          <a:xfrm rot="-5400000">
            <a:off x="1235869" y="5023644"/>
            <a:ext cx="4857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a:t>
            </a:r>
          </a:p>
        </p:txBody>
      </p:sp>
      <p:sp>
        <p:nvSpPr>
          <p:cNvPr id="16412" name="Line 28"/>
          <p:cNvSpPr>
            <a:spLocks noChangeShapeType="1"/>
          </p:cNvSpPr>
          <p:nvPr/>
        </p:nvSpPr>
        <p:spPr bwMode="auto">
          <a:xfrm>
            <a:off x="3243263" y="3578225"/>
            <a:ext cx="0" cy="9779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6413" name="Line 29"/>
          <p:cNvSpPr>
            <a:spLocks noChangeShapeType="1"/>
          </p:cNvSpPr>
          <p:nvPr/>
        </p:nvSpPr>
        <p:spPr bwMode="auto">
          <a:xfrm flipV="1">
            <a:off x="3173413" y="3979863"/>
            <a:ext cx="188912" cy="2079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414" name="Rectangle 30"/>
          <p:cNvSpPr>
            <a:spLocks noChangeArrowheads="1"/>
          </p:cNvSpPr>
          <p:nvPr/>
        </p:nvSpPr>
        <p:spPr bwMode="auto">
          <a:xfrm>
            <a:off x="3024188" y="3833813"/>
            <a:ext cx="369887"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16415" name="Rectangle 31"/>
          <p:cNvSpPr>
            <a:spLocks noChangeArrowheads="1"/>
          </p:cNvSpPr>
          <p:nvPr/>
        </p:nvSpPr>
        <p:spPr bwMode="auto">
          <a:xfrm>
            <a:off x="2867025" y="3605213"/>
            <a:ext cx="449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6416" name="Line 32"/>
          <p:cNvSpPr>
            <a:spLocks noChangeShapeType="1"/>
          </p:cNvSpPr>
          <p:nvPr/>
        </p:nvSpPr>
        <p:spPr bwMode="auto">
          <a:xfrm>
            <a:off x="3776663" y="3578225"/>
            <a:ext cx="0" cy="9779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6417" name="Line 33"/>
          <p:cNvSpPr>
            <a:spLocks noChangeShapeType="1"/>
          </p:cNvSpPr>
          <p:nvPr/>
        </p:nvSpPr>
        <p:spPr bwMode="auto">
          <a:xfrm flipV="1">
            <a:off x="3706813" y="3979863"/>
            <a:ext cx="188912" cy="2079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418" name="Rectangle 34"/>
          <p:cNvSpPr>
            <a:spLocks noChangeArrowheads="1"/>
          </p:cNvSpPr>
          <p:nvPr/>
        </p:nvSpPr>
        <p:spPr bwMode="auto">
          <a:xfrm>
            <a:off x="3557588" y="3833813"/>
            <a:ext cx="369887"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16419" name="Rectangle 35"/>
          <p:cNvSpPr>
            <a:spLocks noChangeArrowheads="1"/>
          </p:cNvSpPr>
          <p:nvPr/>
        </p:nvSpPr>
        <p:spPr bwMode="auto">
          <a:xfrm>
            <a:off x="3400425" y="3605213"/>
            <a:ext cx="42068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6420" name="Line 36"/>
          <p:cNvSpPr>
            <a:spLocks noChangeShapeType="1"/>
          </p:cNvSpPr>
          <p:nvPr/>
        </p:nvSpPr>
        <p:spPr bwMode="auto">
          <a:xfrm>
            <a:off x="3941763" y="4714875"/>
            <a:ext cx="1117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421" name="Line 37"/>
          <p:cNvSpPr>
            <a:spLocks noChangeShapeType="1"/>
          </p:cNvSpPr>
          <p:nvPr/>
        </p:nvSpPr>
        <p:spPr bwMode="auto">
          <a:xfrm>
            <a:off x="4343400" y="5621338"/>
            <a:ext cx="0" cy="2794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6422" name="Line 38"/>
          <p:cNvSpPr>
            <a:spLocks noChangeShapeType="1"/>
          </p:cNvSpPr>
          <p:nvPr/>
        </p:nvSpPr>
        <p:spPr bwMode="auto">
          <a:xfrm flipV="1">
            <a:off x="4343400" y="5900738"/>
            <a:ext cx="1371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6423" name="Line 39"/>
          <p:cNvSpPr>
            <a:spLocks noChangeShapeType="1"/>
          </p:cNvSpPr>
          <p:nvPr/>
        </p:nvSpPr>
        <p:spPr bwMode="auto">
          <a:xfrm flipV="1">
            <a:off x="5715000" y="5519738"/>
            <a:ext cx="14478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424" name="Line 40"/>
          <p:cNvSpPr>
            <a:spLocks noChangeShapeType="1"/>
          </p:cNvSpPr>
          <p:nvPr/>
        </p:nvSpPr>
        <p:spPr bwMode="auto">
          <a:xfrm flipH="1">
            <a:off x="5715000" y="5519738"/>
            <a:ext cx="0" cy="381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6425" name="Line 41"/>
          <p:cNvSpPr>
            <a:spLocks noChangeShapeType="1"/>
          </p:cNvSpPr>
          <p:nvPr/>
        </p:nvSpPr>
        <p:spPr bwMode="auto">
          <a:xfrm flipH="1">
            <a:off x="4684713" y="5788025"/>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426" name="Rectangle 42"/>
          <p:cNvSpPr>
            <a:spLocks noChangeArrowheads="1"/>
          </p:cNvSpPr>
          <p:nvPr/>
        </p:nvSpPr>
        <p:spPr bwMode="auto">
          <a:xfrm>
            <a:off x="4524375" y="6010275"/>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6427" name="Line 43"/>
          <p:cNvSpPr>
            <a:spLocks noChangeShapeType="1"/>
          </p:cNvSpPr>
          <p:nvPr/>
        </p:nvSpPr>
        <p:spPr bwMode="auto">
          <a:xfrm flipH="1">
            <a:off x="5715000" y="4986338"/>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428" name="Rectangle 44"/>
          <p:cNvSpPr>
            <a:spLocks noChangeArrowheads="1"/>
          </p:cNvSpPr>
          <p:nvPr/>
        </p:nvSpPr>
        <p:spPr bwMode="auto">
          <a:xfrm>
            <a:off x="5514975" y="4668838"/>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6429" name="Rectangle 45"/>
          <p:cNvSpPr>
            <a:spLocks noChangeArrowheads="1"/>
          </p:cNvSpPr>
          <p:nvPr/>
        </p:nvSpPr>
        <p:spPr bwMode="auto">
          <a:xfrm>
            <a:off x="4067175" y="4791075"/>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6430" name="Line 46"/>
          <p:cNvSpPr>
            <a:spLocks noChangeShapeType="1"/>
          </p:cNvSpPr>
          <p:nvPr/>
        </p:nvSpPr>
        <p:spPr bwMode="auto">
          <a:xfrm>
            <a:off x="8686800" y="5184775"/>
            <a:ext cx="0" cy="1193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431" name="Line 47"/>
          <p:cNvSpPr>
            <a:spLocks noChangeShapeType="1"/>
          </p:cNvSpPr>
          <p:nvPr/>
        </p:nvSpPr>
        <p:spPr bwMode="auto">
          <a:xfrm>
            <a:off x="2100263" y="5108575"/>
            <a:ext cx="0" cy="1270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6432" name="Line 48"/>
          <p:cNvSpPr>
            <a:spLocks noChangeShapeType="1"/>
          </p:cNvSpPr>
          <p:nvPr/>
        </p:nvSpPr>
        <p:spPr bwMode="auto">
          <a:xfrm>
            <a:off x="2095500" y="5095875"/>
            <a:ext cx="525463"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433" name="Line 49"/>
          <p:cNvSpPr>
            <a:spLocks noChangeShapeType="1"/>
          </p:cNvSpPr>
          <p:nvPr/>
        </p:nvSpPr>
        <p:spPr bwMode="auto">
          <a:xfrm flipH="1">
            <a:off x="2170113" y="5026025"/>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434" name="Rectangle 50"/>
          <p:cNvSpPr>
            <a:spLocks noChangeArrowheads="1"/>
          </p:cNvSpPr>
          <p:nvPr/>
        </p:nvSpPr>
        <p:spPr bwMode="auto">
          <a:xfrm>
            <a:off x="2085975" y="4714875"/>
            <a:ext cx="434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16435" name="Line 51"/>
          <p:cNvSpPr>
            <a:spLocks noChangeShapeType="1"/>
          </p:cNvSpPr>
          <p:nvPr/>
        </p:nvSpPr>
        <p:spPr bwMode="auto">
          <a:xfrm flipH="1">
            <a:off x="5943600" y="5062538"/>
            <a:ext cx="0" cy="1295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436" name="Rectangle 52"/>
          <p:cNvSpPr>
            <a:spLocks noChangeArrowheads="1"/>
          </p:cNvSpPr>
          <p:nvPr/>
        </p:nvSpPr>
        <p:spPr bwMode="auto">
          <a:xfrm>
            <a:off x="4035425" y="4360863"/>
            <a:ext cx="3651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a:t>
            </a:r>
          </a:p>
        </p:txBody>
      </p:sp>
      <p:sp>
        <p:nvSpPr>
          <p:cNvPr id="16437" name="Rectangle 53"/>
          <p:cNvSpPr>
            <a:spLocks noChangeArrowheads="1"/>
          </p:cNvSpPr>
          <p:nvPr/>
        </p:nvSpPr>
        <p:spPr bwMode="auto">
          <a:xfrm>
            <a:off x="4035425" y="5275263"/>
            <a:ext cx="3508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a:t>
            </a:r>
          </a:p>
        </p:txBody>
      </p:sp>
      <p:sp>
        <p:nvSpPr>
          <p:cNvPr id="16438" name="Line 54"/>
          <p:cNvSpPr>
            <a:spLocks noChangeShapeType="1"/>
          </p:cNvSpPr>
          <p:nvPr/>
        </p:nvSpPr>
        <p:spPr bwMode="auto">
          <a:xfrm flipH="1">
            <a:off x="4303713" y="4568825"/>
            <a:ext cx="16510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439" name="Line 55"/>
          <p:cNvSpPr>
            <a:spLocks noChangeShapeType="1"/>
          </p:cNvSpPr>
          <p:nvPr/>
        </p:nvSpPr>
        <p:spPr bwMode="auto">
          <a:xfrm>
            <a:off x="8453438" y="5164138"/>
            <a:ext cx="2032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6440" name="Line 56"/>
          <p:cNvSpPr>
            <a:spLocks noChangeShapeType="1"/>
          </p:cNvSpPr>
          <p:nvPr/>
        </p:nvSpPr>
        <p:spPr bwMode="auto">
          <a:xfrm>
            <a:off x="1638300" y="5240338"/>
            <a:ext cx="2794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6441" name="AutoShape 57"/>
          <p:cNvSpPr>
            <a:spLocks noChangeArrowheads="1"/>
          </p:cNvSpPr>
          <p:nvPr/>
        </p:nvSpPr>
        <p:spPr bwMode="auto">
          <a:xfrm>
            <a:off x="717550" y="4637088"/>
            <a:ext cx="292100" cy="1568450"/>
          </a:xfrm>
          <a:prstGeom prst="octagon">
            <a:avLst>
              <a:gd name="adj" fmla="val 29282"/>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6442" name="Rectangle 58"/>
          <p:cNvSpPr>
            <a:spLocks noChangeArrowheads="1"/>
          </p:cNvSpPr>
          <p:nvPr/>
        </p:nvSpPr>
        <p:spPr bwMode="auto">
          <a:xfrm rot="-5400000">
            <a:off x="49212" y="5229226"/>
            <a:ext cx="16414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Next Address</a:t>
            </a:r>
          </a:p>
        </p:txBody>
      </p:sp>
      <p:sp>
        <p:nvSpPr>
          <p:cNvPr id="16443" name="Line 59"/>
          <p:cNvSpPr>
            <a:spLocks noChangeShapeType="1"/>
          </p:cNvSpPr>
          <p:nvPr/>
        </p:nvSpPr>
        <p:spPr bwMode="auto">
          <a:xfrm>
            <a:off x="1028700" y="5240338"/>
            <a:ext cx="279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6444" name="Freeform 60"/>
          <p:cNvSpPr>
            <a:spLocks/>
          </p:cNvSpPr>
          <p:nvPr/>
        </p:nvSpPr>
        <p:spPr bwMode="auto">
          <a:xfrm>
            <a:off x="406400" y="4554538"/>
            <a:ext cx="1525588" cy="687387"/>
          </a:xfrm>
          <a:custGeom>
            <a:avLst/>
            <a:gdLst>
              <a:gd name="T0" fmla="*/ 1524000 w 961"/>
              <a:gd name="T1" fmla="*/ 0 h 433"/>
              <a:gd name="T2" fmla="*/ 0 w 961"/>
              <a:gd name="T3" fmla="*/ 0 h 433"/>
              <a:gd name="T4" fmla="*/ 0 w 961"/>
              <a:gd name="T5" fmla="*/ 685800 h 433"/>
              <a:gd name="T6" fmla="*/ 304800 w 961"/>
              <a:gd name="T7" fmla="*/ 685800 h 433"/>
              <a:gd name="T8" fmla="*/ 0 60000 65536"/>
              <a:gd name="T9" fmla="*/ 0 60000 65536"/>
              <a:gd name="T10" fmla="*/ 0 60000 65536"/>
              <a:gd name="T11" fmla="*/ 0 60000 65536"/>
              <a:gd name="T12" fmla="*/ 0 w 961"/>
              <a:gd name="T13" fmla="*/ 0 h 433"/>
              <a:gd name="T14" fmla="*/ 961 w 961"/>
              <a:gd name="T15" fmla="*/ 433 h 433"/>
            </a:gdLst>
            <a:ahLst/>
            <a:cxnLst>
              <a:cxn ang="T8">
                <a:pos x="T0" y="T1"/>
              </a:cxn>
              <a:cxn ang="T9">
                <a:pos x="T2" y="T3"/>
              </a:cxn>
              <a:cxn ang="T10">
                <a:pos x="T4" y="T5"/>
              </a:cxn>
              <a:cxn ang="T11">
                <a:pos x="T6" y="T7"/>
              </a:cxn>
            </a:cxnLst>
            <a:rect l="T12" t="T13" r="T14" b="T15"/>
            <a:pathLst>
              <a:path w="961" h="433">
                <a:moveTo>
                  <a:pt x="960" y="0"/>
                </a:moveTo>
                <a:lnTo>
                  <a:pt x="0" y="0"/>
                </a:lnTo>
                <a:lnTo>
                  <a:pt x="0" y="432"/>
                </a:lnTo>
                <a:lnTo>
                  <a:pt x="192" y="432"/>
                </a:lnTo>
              </a:path>
            </a:pathLst>
          </a:custGeom>
          <a:noFill/>
          <a:ln w="25400" cap="rnd">
            <a:solidFill>
              <a:schemeClr val="tx1"/>
            </a:solidFill>
            <a:round/>
            <a:headEnd/>
            <a:tailEnd type="triangle" w="med" len="med"/>
          </a:ln>
        </p:spPr>
        <p:txBody>
          <a:bodyPr>
            <a:prstTxWarp prst="textNoShape">
              <a:avLst/>
            </a:prstTxWarp>
          </a:bodyPr>
          <a:lstStyle/>
          <a:p>
            <a:endParaRPr lang="en-US"/>
          </a:p>
        </p:txBody>
      </p:sp>
      <p:sp>
        <p:nvSpPr>
          <p:cNvPr id="16445" name="Line 61"/>
          <p:cNvSpPr>
            <a:spLocks noChangeShapeType="1"/>
          </p:cNvSpPr>
          <p:nvPr/>
        </p:nvSpPr>
        <p:spPr bwMode="auto">
          <a:xfrm flipH="1">
            <a:off x="2108200" y="6357938"/>
            <a:ext cx="6578600" cy="254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6446" name="Line 62"/>
          <p:cNvSpPr>
            <a:spLocks noChangeShapeType="1"/>
          </p:cNvSpPr>
          <p:nvPr/>
        </p:nvSpPr>
        <p:spPr bwMode="auto">
          <a:xfrm flipV="1">
            <a:off x="2743200" y="5595938"/>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47" name="Line 63"/>
          <p:cNvSpPr>
            <a:spLocks noChangeShapeType="1"/>
          </p:cNvSpPr>
          <p:nvPr/>
        </p:nvSpPr>
        <p:spPr bwMode="auto">
          <a:xfrm>
            <a:off x="2819400" y="5595938"/>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48" name="Line 64"/>
          <p:cNvSpPr>
            <a:spLocks noChangeShapeType="1"/>
          </p:cNvSpPr>
          <p:nvPr/>
        </p:nvSpPr>
        <p:spPr bwMode="auto">
          <a:xfrm>
            <a:off x="2819400" y="5824538"/>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49" name="Rectangle 65"/>
          <p:cNvSpPr>
            <a:spLocks noChangeArrowheads="1"/>
          </p:cNvSpPr>
          <p:nvPr/>
        </p:nvSpPr>
        <p:spPr bwMode="auto">
          <a:xfrm>
            <a:off x="1262063" y="5964238"/>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6450" name="Line 66"/>
          <p:cNvSpPr>
            <a:spLocks noChangeShapeType="1"/>
          </p:cNvSpPr>
          <p:nvPr/>
        </p:nvSpPr>
        <p:spPr bwMode="auto">
          <a:xfrm flipV="1">
            <a:off x="1414463" y="5595938"/>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51" name="Line 67"/>
          <p:cNvSpPr>
            <a:spLocks noChangeShapeType="1"/>
          </p:cNvSpPr>
          <p:nvPr/>
        </p:nvSpPr>
        <p:spPr bwMode="auto">
          <a:xfrm>
            <a:off x="1490663" y="5595938"/>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52" name="Line 68"/>
          <p:cNvSpPr>
            <a:spLocks noChangeShapeType="1"/>
          </p:cNvSpPr>
          <p:nvPr/>
        </p:nvSpPr>
        <p:spPr bwMode="auto">
          <a:xfrm>
            <a:off x="1490663" y="5824538"/>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53" name="Rectangle 69"/>
          <p:cNvSpPr>
            <a:spLocks noChangeArrowheads="1"/>
          </p:cNvSpPr>
          <p:nvPr/>
        </p:nvSpPr>
        <p:spPr bwMode="auto">
          <a:xfrm>
            <a:off x="7162800" y="5888038"/>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6454" name="Line 70"/>
          <p:cNvSpPr>
            <a:spLocks noChangeShapeType="1"/>
          </p:cNvSpPr>
          <p:nvPr/>
        </p:nvSpPr>
        <p:spPr bwMode="auto">
          <a:xfrm flipV="1">
            <a:off x="7315200" y="5519738"/>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55" name="Line 71"/>
          <p:cNvSpPr>
            <a:spLocks noChangeShapeType="1"/>
          </p:cNvSpPr>
          <p:nvPr/>
        </p:nvSpPr>
        <p:spPr bwMode="auto">
          <a:xfrm>
            <a:off x="7391400" y="5519738"/>
            <a:ext cx="7620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6456" name="Line 72"/>
          <p:cNvSpPr>
            <a:spLocks noChangeShapeType="1"/>
          </p:cNvSpPr>
          <p:nvPr/>
        </p:nvSpPr>
        <p:spPr bwMode="auto">
          <a:xfrm>
            <a:off x="7391400" y="5748338"/>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2" name="Group 73"/>
          <p:cNvGrpSpPr>
            <a:grpSpLocks/>
          </p:cNvGrpSpPr>
          <p:nvPr/>
        </p:nvGrpSpPr>
        <p:grpSpPr bwMode="auto">
          <a:xfrm>
            <a:off x="5029200" y="4605338"/>
            <a:ext cx="485775" cy="1143000"/>
            <a:chOff x="4009" y="2304"/>
            <a:chExt cx="306" cy="720"/>
          </a:xfrm>
        </p:grpSpPr>
        <p:sp>
          <p:nvSpPr>
            <p:cNvPr id="16465" name="Rectangle 74"/>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6466" name="Rectangle 75"/>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6467" name="Freeform 76"/>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6458" name="Line 77"/>
          <p:cNvSpPr>
            <a:spLocks noChangeShapeType="1"/>
          </p:cNvSpPr>
          <p:nvPr/>
        </p:nvSpPr>
        <p:spPr bwMode="auto">
          <a:xfrm>
            <a:off x="3733800" y="3570288"/>
            <a:ext cx="3048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6459" name="Freeform 78"/>
          <p:cNvSpPr>
            <a:spLocks/>
          </p:cNvSpPr>
          <p:nvPr/>
        </p:nvSpPr>
        <p:spPr bwMode="auto">
          <a:xfrm>
            <a:off x="1600200" y="3962400"/>
            <a:ext cx="304800" cy="1295400"/>
          </a:xfrm>
          <a:custGeom>
            <a:avLst/>
            <a:gdLst>
              <a:gd name="T0" fmla="*/ 0 w 192"/>
              <a:gd name="T1" fmla="*/ 1295400 h 816"/>
              <a:gd name="T2" fmla="*/ 304800 w 192"/>
              <a:gd name="T3" fmla="*/ 1295400 h 816"/>
              <a:gd name="T4" fmla="*/ 304800 w 192"/>
              <a:gd name="T5" fmla="*/ 0 h 816"/>
              <a:gd name="T6" fmla="*/ 0 60000 65536"/>
              <a:gd name="T7" fmla="*/ 0 60000 65536"/>
              <a:gd name="T8" fmla="*/ 0 60000 65536"/>
              <a:gd name="T9" fmla="*/ 0 w 192"/>
              <a:gd name="T10" fmla="*/ 0 h 816"/>
              <a:gd name="T11" fmla="*/ 192 w 192"/>
              <a:gd name="T12" fmla="*/ 816 h 816"/>
            </a:gdLst>
            <a:ahLst/>
            <a:cxnLst>
              <a:cxn ang="T6">
                <a:pos x="T0" y="T1"/>
              </a:cxn>
              <a:cxn ang="T7">
                <a:pos x="T2" y="T3"/>
              </a:cxn>
              <a:cxn ang="T8">
                <a:pos x="T4" y="T5"/>
              </a:cxn>
            </a:cxnLst>
            <a:rect l="T9" t="T10" r="T11" b="T12"/>
            <a:pathLst>
              <a:path w="192" h="816">
                <a:moveTo>
                  <a:pt x="0" y="816"/>
                </a:moveTo>
                <a:lnTo>
                  <a:pt x="192" y="816"/>
                </a:lnTo>
                <a:lnTo>
                  <a:pt x="192" y="0"/>
                </a:ln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16460" name="Freeform 79"/>
          <p:cNvSpPr>
            <a:spLocks/>
          </p:cNvSpPr>
          <p:nvPr/>
        </p:nvSpPr>
        <p:spPr bwMode="auto">
          <a:xfrm>
            <a:off x="1905000" y="3581400"/>
            <a:ext cx="1905000" cy="990600"/>
          </a:xfrm>
          <a:custGeom>
            <a:avLst/>
            <a:gdLst>
              <a:gd name="T0" fmla="*/ 0 w 1200"/>
              <a:gd name="T1" fmla="*/ 381000 h 624"/>
              <a:gd name="T2" fmla="*/ 457200 w 1200"/>
              <a:gd name="T3" fmla="*/ 0 h 624"/>
              <a:gd name="T4" fmla="*/ 1905000 w 1200"/>
              <a:gd name="T5" fmla="*/ 0 h 624"/>
              <a:gd name="T6" fmla="*/ 1905000 w 1200"/>
              <a:gd name="T7" fmla="*/ 990600 h 624"/>
              <a:gd name="T8" fmla="*/ 0 60000 65536"/>
              <a:gd name="T9" fmla="*/ 0 60000 65536"/>
              <a:gd name="T10" fmla="*/ 0 60000 65536"/>
              <a:gd name="T11" fmla="*/ 0 60000 65536"/>
              <a:gd name="T12" fmla="*/ 0 w 1200"/>
              <a:gd name="T13" fmla="*/ 0 h 624"/>
              <a:gd name="T14" fmla="*/ 1200 w 1200"/>
              <a:gd name="T15" fmla="*/ 624 h 624"/>
            </a:gdLst>
            <a:ahLst/>
            <a:cxnLst>
              <a:cxn ang="T8">
                <a:pos x="T0" y="T1"/>
              </a:cxn>
              <a:cxn ang="T9">
                <a:pos x="T2" y="T3"/>
              </a:cxn>
              <a:cxn ang="T10">
                <a:pos x="T4" y="T5"/>
              </a:cxn>
              <a:cxn ang="T11">
                <a:pos x="T6" y="T7"/>
              </a:cxn>
            </a:cxnLst>
            <a:rect l="T12" t="T13" r="T14" b="T15"/>
            <a:pathLst>
              <a:path w="1200" h="624">
                <a:moveTo>
                  <a:pt x="0" y="240"/>
                </a:moveTo>
                <a:lnTo>
                  <a:pt x="288" y="0"/>
                </a:lnTo>
                <a:lnTo>
                  <a:pt x="1200" y="0"/>
                </a:lnTo>
                <a:lnTo>
                  <a:pt x="1200" y="624"/>
                </a:ln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16461" name="Freeform 80"/>
          <p:cNvSpPr>
            <a:spLocks/>
          </p:cNvSpPr>
          <p:nvPr/>
        </p:nvSpPr>
        <p:spPr bwMode="auto">
          <a:xfrm>
            <a:off x="3276600" y="4724400"/>
            <a:ext cx="1752600" cy="304800"/>
          </a:xfrm>
          <a:custGeom>
            <a:avLst/>
            <a:gdLst>
              <a:gd name="T0" fmla="*/ 0 w 1104"/>
              <a:gd name="T1" fmla="*/ 304800 h 192"/>
              <a:gd name="T2" fmla="*/ 609600 w 1104"/>
              <a:gd name="T3" fmla="*/ 0 h 192"/>
              <a:gd name="T4" fmla="*/ 1752600 w 1104"/>
              <a:gd name="T5" fmla="*/ 0 h 192"/>
              <a:gd name="T6" fmla="*/ 0 60000 65536"/>
              <a:gd name="T7" fmla="*/ 0 60000 65536"/>
              <a:gd name="T8" fmla="*/ 0 60000 65536"/>
              <a:gd name="T9" fmla="*/ 0 w 1104"/>
              <a:gd name="T10" fmla="*/ 0 h 192"/>
              <a:gd name="T11" fmla="*/ 1104 w 1104"/>
              <a:gd name="T12" fmla="*/ 192 h 192"/>
            </a:gdLst>
            <a:ahLst/>
            <a:cxnLst>
              <a:cxn ang="T6">
                <a:pos x="T0" y="T1"/>
              </a:cxn>
              <a:cxn ang="T7">
                <a:pos x="T2" y="T3"/>
              </a:cxn>
              <a:cxn ang="T8">
                <a:pos x="T4" y="T5"/>
              </a:cxn>
            </a:cxnLst>
            <a:rect l="T9" t="T10" r="T11" b="T12"/>
            <a:pathLst>
              <a:path w="1104" h="192">
                <a:moveTo>
                  <a:pt x="0" y="192"/>
                </a:moveTo>
                <a:lnTo>
                  <a:pt x="384" y="0"/>
                </a:lnTo>
                <a:lnTo>
                  <a:pt x="1104" y="0"/>
                </a:ln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16462" name="Freeform 81"/>
          <p:cNvSpPr>
            <a:spLocks/>
          </p:cNvSpPr>
          <p:nvPr/>
        </p:nvSpPr>
        <p:spPr bwMode="auto">
          <a:xfrm>
            <a:off x="5029200" y="4724400"/>
            <a:ext cx="2133600" cy="381000"/>
          </a:xfrm>
          <a:custGeom>
            <a:avLst/>
            <a:gdLst>
              <a:gd name="T0" fmla="*/ 0 w 1344"/>
              <a:gd name="T1" fmla="*/ 0 h 240"/>
              <a:gd name="T2" fmla="*/ 533400 w 1344"/>
              <a:gd name="T3" fmla="*/ 381000 h 240"/>
              <a:gd name="T4" fmla="*/ 2133600 w 1344"/>
              <a:gd name="T5" fmla="*/ 381000 h 240"/>
              <a:gd name="T6" fmla="*/ 0 60000 65536"/>
              <a:gd name="T7" fmla="*/ 0 60000 65536"/>
              <a:gd name="T8" fmla="*/ 0 60000 65536"/>
              <a:gd name="T9" fmla="*/ 0 w 1344"/>
              <a:gd name="T10" fmla="*/ 0 h 240"/>
              <a:gd name="T11" fmla="*/ 1344 w 1344"/>
              <a:gd name="T12" fmla="*/ 240 h 240"/>
            </a:gdLst>
            <a:ahLst/>
            <a:cxnLst>
              <a:cxn ang="T6">
                <a:pos x="T0" y="T1"/>
              </a:cxn>
              <a:cxn ang="T7">
                <a:pos x="T2" y="T3"/>
              </a:cxn>
              <a:cxn ang="T8">
                <a:pos x="T4" y="T5"/>
              </a:cxn>
            </a:cxnLst>
            <a:rect l="T9" t="T10" r="T11" b="T12"/>
            <a:pathLst>
              <a:path w="1344" h="240">
                <a:moveTo>
                  <a:pt x="0" y="0"/>
                </a:moveTo>
                <a:lnTo>
                  <a:pt x="336" y="240"/>
                </a:lnTo>
                <a:lnTo>
                  <a:pt x="1344" y="240"/>
                </a:ln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16463" name="Freeform 82"/>
          <p:cNvSpPr>
            <a:spLocks/>
          </p:cNvSpPr>
          <p:nvPr/>
        </p:nvSpPr>
        <p:spPr bwMode="auto">
          <a:xfrm>
            <a:off x="2133600" y="5105400"/>
            <a:ext cx="6553200" cy="1219200"/>
          </a:xfrm>
          <a:custGeom>
            <a:avLst/>
            <a:gdLst>
              <a:gd name="T0" fmla="*/ 5105399 w 4128"/>
              <a:gd name="T1" fmla="*/ 0 h 768"/>
              <a:gd name="T2" fmla="*/ 6248399 w 4128"/>
              <a:gd name="T3" fmla="*/ 76200 h 768"/>
              <a:gd name="T4" fmla="*/ 6553200 w 4128"/>
              <a:gd name="T5" fmla="*/ 76200 h 768"/>
              <a:gd name="T6" fmla="*/ 6553200 w 4128"/>
              <a:gd name="T7" fmla="*/ 1219200 h 768"/>
              <a:gd name="T8" fmla="*/ 0 w 4128"/>
              <a:gd name="T9" fmla="*/ 1219200 h 768"/>
              <a:gd name="T10" fmla="*/ 0 w 4128"/>
              <a:gd name="T11" fmla="*/ 0 h 768"/>
              <a:gd name="T12" fmla="*/ 457200 w 4128"/>
              <a:gd name="T13" fmla="*/ 0 h 768"/>
              <a:gd name="T14" fmla="*/ 0 60000 65536"/>
              <a:gd name="T15" fmla="*/ 0 60000 65536"/>
              <a:gd name="T16" fmla="*/ 0 60000 65536"/>
              <a:gd name="T17" fmla="*/ 0 60000 65536"/>
              <a:gd name="T18" fmla="*/ 0 60000 65536"/>
              <a:gd name="T19" fmla="*/ 0 60000 65536"/>
              <a:gd name="T20" fmla="*/ 0 60000 65536"/>
              <a:gd name="T21" fmla="*/ 0 w 4128"/>
              <a:gd name="T22" fmla="*/ 0 h 768"/>
              <a:gd name="T23" fmla="*/ 4128 w 4128"/>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8" h="768">
                <a:moveTo>
                  <a:pt x="3216" y="0"/>
                </a:moveTo>
                <a:lnTo>
                  <a:pt x="3936" y="48"/>
                </a:lnTo>
                <a:lnTo>
                  <a:pt x="4128" y="48"/>
                </a:lnTo>
                <a:lnTo>
                  <a:pt x="4128" y="768"/>
                </a:lnTo>
                <a:lnTo>
                  <a:pt x="0" y="768"/>
                </a:lnTo>
                <a:lnTo>
                  <a:pt x="0" y="0"/>
                </a:lnTo>
                <a:lnTo>
                  <a:pt x="288" y="0"/>
                </a:ln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16464" name="Text Box 83"/>
          <p:cNvSpPr txBox="1">
            <a:spLocks noChangeArrowheads="1"/>
          </p:cNvSpPr>
          <p:nvPr/>
        </p:nvSpPr>
        <p:spPr bwMode="auto">
          <a:xfrm>
            <a:off x="5181600" y="3505200"/>
            <a:ext cx="3808413" cy="457200"/>
          </a:xfrm>
          <a:prstGeom prst="rect">
            <a:avLst/>
          </a:prstGeom>
          <a:noFill/>
          <a:ln w="12700">
            <a:noFill/>
            <a:miter lim="800000"/>
            <a:headEnd/>
            <a:tailEnd/>
          </a:ln>
        </p:spPr>
        <p:txBody>
          <a:bodyPr wrap="none">
            <a:prstTxWarp prst="textNoShape">
              <a:avLst/>
            </a:prstTxWarp>
            <a:spAutoFit/>
          </a:bodyPr>
          <a:lstStyle/>
          <a:p>
            <a:r>
              <a:rPr lang="en-US" sz="2400">
                <a:solidFill>
                  <a:schemeClr val="accent2"/>
                </a:solidFill>
              </a:rPr>
              <a:t>(Assumes a fast controller)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152400"/>
            <a:ext cx="7894638" cy="474663"/>
          </a:xfrm>
        </p:spPr>
        <p:txBody>
          <a:bodyPr/>
          <a:lstStyle/>
          <a:p>
            <a:r>
              <a:rPr lang="en-US">
                <a:ea typeface="ＭＳ Ｐゴシック" charset="-128"/>
                <a:cs typeface="ＭＳ Ｐゴシック" charset="-128"/>
              </a:rPr>
              <a:t>Adder/Subtracter – One-bit adder (2/2)…</a:t>
            </a:r>
          </a:p>
        </p:txBody>
      </p:sp>
      <p:pic>
        <p:nvPicPr>
          <p:cNvPr id="44035" name="Picture 3"/>
          <p:cNvPicPr>
            <a:picLocks noGrp="1" noChangeAspect="1" noChangeArrowheads="1"/>
          </p:cNvPicPr>
          <p:nvPr>
            <p:ph idx="1"/>
          </p:nvPr>
        </p:nvPicPr>
        <p:blipFill>
          <a:blip r:embed="rId3">
            <a:clrChange>
              <a:clrFrom>
                <a:srgbClr val="E1E1E1"/>
              </a:clrFrom>
              <a:clrTo>
                <a:srgbClr val="E1E1E1">
                  <a:alpha val="0"/>
                </a:srgbClr>
              </a:clrTo>
            </a:clrChange>
          </a:blip>
          <a:srcRect t="83969"/>
          <a:stretch>
            <a:fillRect/>
          </a:stretch>
        </p:blipFill>
        <p:spPr>
          <a:xfrm>
            <a:off x="533400" y="5321300"/>
            <a:ext cx="8229600" cy="841375"/>
          </a:xfrm>
        </p:spPr>
      </p:pic>
      <p:pic>
        <p:nvPicPr>
          <p:cNvPr id="44036" name="Picture 4"/>
          <p:cNvPicPr>
            <a:picLocks noChangeAspect="1" noChangeArrowheads="1"/>
          </p:cNvPicPr>
          <p:nvPr/>
        </p:nvPicPr>
        <p:blipFill>
          <a:blip r:embed="rId4"/>
          <a:srcRect t="3922" b="2614"/>
          <a:stretch>
            <a:fillRect/>
          </a:stretch>
        </p:blipFill>
        <p:spPr bwMode="auto">
          <a:xfrm>
            <a:off x="2522538" y="838200"/>
            <a:ext cx="4259262"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152400"/>
            <a:ext cx="5948363" cy="474663"/>
          </a:xfrm>
        </p:spPr>
        <p:txBody>
          <a:bodyPr/>
          <a:lstStyle/>
          <a:p>
            <a:r>
              <a:rPr lang="en-US">
                <a:ea typeface="ＭＳ Ｐゴシック" charset="-128"/>
                <a:cs typeface="ＭＳ Ｐゴシック" charset="-128"/>
              </a:rPr>
              <a:t>N 1-bit adders </a:t>
            </a:r>
            <a:r>
              <a:rPr lang="en-US">
                <a:latin typeface="Symbol" charset="2"/>
                <a:ea typeface="ＭＳ Ｐゴシック" charset="-128"/>
                <a:cs typeface="ＭＳ Ｐゴシック" charset="-128"/>
              </a:rPr>
              <a:t></a:t>
            </a:r>
            <a:r>
              <a:rPr lang="en-US">
                <a:ea typeface="ＭＳ Ｐゴシック" charset="-128"/>
                <a:cs typeface="ＭＳ Ｐゴシック" charset="-128"/>
              </a:rPr>
              <a:t> 1 N-bit adder</a:t>
            </a:r>
          </a:p>
        </p:txBody>
      </p:sp>
      <p:pic>
        <p:nvPicPr>
          <p:cNvPr id="2458627" name="Picture 3"/>
          <p:cNvPicPr>
            <a:picLocks noGrp="1" noChangeAspect="1" noChangeArrowheads="1"/>
          </p:cNvPicPr>
          <p:nvPr>
            <p:ph idx="1"/>
          </p:nvPr>
        </p:nvPicPr>
        <p:blipFill>
          <a:blip r:embed="rId3"/>
          <a:srcRect l="4909" t="6818" r="7500" b="14511"/>
          <a:stretch>
            <a:fillRect/>
          </a:stretch>
        </p:blipFill>
        <p:spPr>
          <a:xfrm>
            <a:off x="152400" y="1371600"/>
            <a:ext cx="8839200" cy="3290888"/>
          </a:xfrm>
        </p:spPr>
      </p:pic>
      <p:grpSp>
        <p:nvGrpSpPr>
          <p:cNvPr id="2" name="Group 5"/>
          <p:cNvGrpSpPr>
            <a:grpSpLocks/>
          </p:cNvGrpSpPr>
          <p:nvPr/>
        </p:nvGrpSpPr>
        <p:grpSpPr bwMode="auto">
          <a:xfrm>
            <a:off x="1676400" y="2209800"/>
            <a:ext cx="6018213" cy="1433513"/>
            <a:chOff x="1056" y="1392"/>
            <a:chExt cx="3791" cy="903"/>
          </a:xfrm>
        </p:grpSpPr>
        <p:sp>
          <p:nvSpPr>
            <p:cNvPr id="46087" name="Rectangle 6"/>
            <p:cNvSpPr>
              <a:spLocks noChangeArrowheads="1"/>
            </p:cNvSpPr>
            <p:nvPr/>
          </p:nvSpPr>
          <p:spPr bwMode="auto">
            <a:xfrm>
              <a:off x="1056" y="1392"/>
              <a:ext cx="527" cy="903"/>
            </a:xfrm>
            <a:prstGeom prst="rect">
              <a:avLst/>
            </a:prstGeom>
            <a:noFill/>
            <a:ln w="12700">
              <a:noFill/>
              <a:miter lim="800000"/>
              <a:headEnd/>
              <a:tailEnd/>
            </a:ln>
          </p:spPr>
          <p:txBody>
            <a:bodyPr wrap="none">
              <a:prstTxWarp prst="textNoShape">
                <a:avLst/>
              </a:prstTxWarp>
              <a:spAutoFit/>
            </a:bodyPr>
            <a:lstStyle/>
            <a:p>
              <a:pPr algn="ctr"/>
              <a:r>
                <a:rPr lang="en-US" sz="8800" b="1">
                  <a:solidFill>
                    <a:schemeClr val="tx1"/>
                  </a:solidFill>
                </a:rPr>
                <a:t>+</a:t>
              </a:r>
            </a:p>
          </p:txBody>
        </p:sp>
        <p:sp>
          <p:nvSpPr>
            <p:cNvPr id="46088" name="Rectangle 7"/>
            <p:cNvSpPr>
              <a:spLocks noChangeArrowheads="1"/>
            </p:cNvSpPr>
            <p:nvPr/>
          </p:nvSpPr>
          <p:spPr bwMode="auto">
            <a:xfrm>
              <a:off x="3042" y="1392"/>
              <a:ext cx="527" cy="903"/>
            </a:xfrm>
            <a:prstGeom prst="rect">
              <a:avLst/>
            </a:prstGeom>
            <a:noFill/>
            <a:ln w="12700">
              <a:noFill/>
              <a:miter lim="800000"/>
              <a:headEnd/>
              <a:tailEnd/>
            </a:ln>
          </p:spPr>
          <p:txBody>
            <a:bodyPr wrap="none">
              <a:prstTxWarp prst="textNoShape">
                <a:avLst/>
              </a:prstTxWarp>
              <a:spAutoFit/>
            </a:bodyPr>
            <a:lstStyle/>
            <a:p>
              <a:pPr algn="ctr"/>
              <a:r>
                <a:rPr lang="en-US" sz="8800" b="1">
                  <a:solidFill>
                    <a:schemeClr val="tx1"/>
                  </a:solidFill>
                </a:rPr>
                <a:t>+</a:t>
              </a:r>
            </a:p>
          </p:txBody>
        </p:sp>
        <p:sp>
          <p:nvSpPr>
            <p:cNvPr id="46089" name="Rectangle 8"/>
            <p:cNvSpPr>
              <a:spLocks noChangeArrowheads="1"/>
            </p:cNvSpPr>
            <p:nvPr/>
          </p:nvSpPr>
          <p:spPr bwMode="auto">
            <a:xfrm>
              <a:off x="4320" y="1392"/>
              <a:ext cx="527" cy="903"/>
            </a:xfrm>
            <a:prstGeom prst="rect">
              <a:avLst/>
            </a:prstGeom>
            <a:noFill/>
            <a:ln w="12700">
              <a:noFill/>
              <a:miter lim="800000"/>
              <a:headEnd/>
              <a:tailEnd/>
            </a:ln>
          </p:spPr>
          <p:txBody>
            <a:bodyPr wrap="none">
              <a:prstTxWarp prst="textNoShape">
                <a:avLst/>
              </a:prstTxWarp>
              <a:spAutoFit/>
            </a:bodyPr>
            <a:lstStyle/>
            <a:p>
              <a:pPr algn="ctr"/>
              <a:r>
                <a:rPr lang="en-US" sz="8800" b="1">
                  <a:solidFill>
                    <a:schemeClr val="tx1"/>
                  </a:solidFill>
                </a:rPr>
                <a:t>+</a:t>
              </a:r>
            </a:p>
          </p:txBody>
        </p:sp>
      </p:grpSp>
      <p:sp>
        <p:nvSpPr>
          <p:cNvPr id="2458633" name="Text Box 9"/>
          <p:cNvSpPr txBox="1">
            <a:spLocks noChangeArrowheads="1"/>
          </p:cNvSpPr>
          <p:nvPr/>
        </p:nvSpPr>
        <p:spPr bwMode="auto">
          <a:xfrm>
            <a:off x="6629400" y="1308100"/>
            <a:ext cx="685800" cy="457200"/>
          </a:xfrm>
          <a:prstGeom prst="rect">
            <a:avLst/>
          </a:prstGeom>
          <a:solidFill>
            <a:schemeClr val="bg1"/>
          </a:solidFill>
          <a:ln w="12700">
            <a:noFill/>
            <a:miter lim="800000"/>
            <a:headEnd/>
            <a:tailEnd/>
          </a:ln>
        </p:spPr>
        <p:txBody>
          <a:bodyPr>
            <a:prstTxWarp prst="textNoShape">
              <a:avLst/>
            </a:prstTxWarp>
            <a:spAutoFit/>
          </a:bodyPr>
          <a:lstStyle/>
          <a:p>
            <a:pPr algn="ctr">
              <a:spcBef>
                <a:spcPct val="50000"/>
              </a:spcBef>
            </a:pPr>
            <a:r>
              <a:rPr lang="en-US" sz="2400">
                <a:solidFill>
                  <a:schemeClr val="tx1"/>
                </a:solidFill>
                <a:latin typeface="Comic Sans MS" charset="0"/>
              </a:rPr>
              <a:t>b</a:t>
            </a:r>
            <a:r>
              <a:rPr lang="en-US" sz="2400" baseline="-25000">
                <a:solidFill>
                  <a:schemeClr val="tx1"/>
                </a:solidFill>
                <a:latin typeface="Comic Sans MS" charset="0"/>
              </a:rPr>
              <a:t>0</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8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8633"/>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33" grpId="0" animBg="1"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2727910" cy="490391"/>
          </a:xfrm>
        </p:spPr>
        <p:txBody>
          <a:bodyPr/>
          <a:lstStyle/>
          <a:p>
            <a:r>
              <a:rPr lang="en-US" dirty="0" err="1" smtClean="0"/>
              <a:t>Administrivia</a:t>
            </a:r>
            <a:endParaRPr lang="en-US" dirty="0"/>
          </a:p>
        </p:txBody>
      </p:sp>
      <p:sp>
        <p:nvSpPr>
          <p:cNvPr id="5" name="Content Placeholder 4"/>
          <p:cNvSpPr>
            <a:spLocks noGrp="1"/>
          </p:cNvSpPr>
          <p:nvPr>
            <p:ph idx="1"/>
          </p:nvPr>
        </p:nvSpPr>
        <p:spPr>
          <a:xfrm>
            <a:off x="685800" y="914400"/>
            <a:ext cx="7848600" cy="441146"/>
          </a:xfrm>
        </p:spPr>
        <p:txBody>
          <a:bodyPr/>
          <a:lstStyle/>
          <a:p>
            <a:r>
              <a:rPr lang="en-US" dirty="0" smtClean="0"/>
              <a:t>Midterm handed back today</a:t>
            </a:r>
          </a:p>
        </p:txBody>
      </p:sp>
      <p:graphicFrame>
        <p:nvGraphicFramePr>
          <p:cNvPr id="8" name="Chart 7"/>
          <p:cNvGraphicFramePr/>
          <p:nvPr/>
        </p:nvGraphicFramePr>
        <p:xfrm>
          <a:off x="1143000" y="1752600"/>
          <a:ext cx="6870700" cy="466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Microsoft Office 98">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Microsoft Office 9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accent1"/>
            </a:solidFill>
            <a:effectLst/>
            <a:latin typeface="Helvetica" pitchFamily="-1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accent1"/>
            </a:solidFill>
            <a:effectLst/>
            <a:latin typeface="Helvetica" pitchFamily="-1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22324</TotalTime>
  <Pages>47</Pages>
  <Words>8696</Words>
  <Application>Microsoft PowerPoint 4.0</Application>
  <PresentationFormat>Letter Paper (8.5x11 in)</PresentationFormat>
  <Paragraphs>1489</Paragraphs>
  <Slides>63</Slides>
  <Notes>61</Notes>
  <HiddenSlides>0</HiddenSlides>
  <MMClips>0</MMClips>
  <ScaleCrop>false</ScaleCrop>
  <HeadingPairs>
    <vt:vector size="4" baseType="variant">
      <vt:variant>
        <vt:lpstr>Design Template</vt:lpstr>
      </vt:variant>
      <vt:variant>
        <vt:i4>1</vt:i4>
      </vt:variant>
      <vt:variant>
        <vt:lpstr>Slide Titles</vt:lpstr>
      </vt:variant>
      <vt:variant>
        <vt:i4>63</vt:i4>
      </vt:variant>
    </vt:vector>
  </HeadingPairs>
  <TitlesOfParts>
    <vt:vector size="64" baseType="lpstr">
      <vt:lpstr>Microsoft Office 98</vt:lpstr>
      <vt:lpstr>Slide 1</vt:lpstr>
      <vt:lpstr>Finite State Machine Example: 3 ones…</vt:lpstr>
      <vt:lpstr>Hardware Implementation of FSM</vt:lpstr>
      <vt:lpstr>Register Details…What’s inside?</vt:lpstr>
      <vt:lpstr>Adder/Subtracter – One-bit adder LSB…</vt:lpstr>
      <vt:lpstr>Adder/Subtracter – One-bit adder (1/2)…</vt:lpstr>
      <vt:lpstr>Adder/Subtracter – One-bit adder (2/2)…</vt:lpstr>
      <vt:lpstr>N 1-bit adders  1 N-bit adder</vt:lpstr>
      <vt:lpstr>Administrivia</vt:lpstr>
      <vt:lpstr>Five Components of a Computer</vt:lpstr>
      <vt:lpstr>The CPU</vt:lpstr>
      <vt:lpstr>Stages of the Datapath : Overview</vt:lpstr>
      <vt:lpstr>Stages of the Datapath (1/5)</vt:lpstr>
      <vt:lpstr>Stages of the Datapath (2/5)</vt:lpstr>
      <vt:lpstr>Stages of the Datapath (3/5)</vt:lpstr>
      <vt:lpstr>Stages of the Datapath (4/5)</vt:lpstr>
      <vt:lpstr>Stages of the Datapath (5/5)</vt:lpstr>
      <vt:lpstr>Generic Steps of Datapath</vt:lpstr>
      <vt:lpstr>Datapath Walkthroughs (1/3)</vt:lpstr>
      <vt:lpstr>Example: add Instruction</vt:lpstr>
      <vt:lpstr>Datapath Walkthroughs (3/3)</vt:lpstr>
      <vt:lpstr>Example: sw Instruction</vt:lpstr>
      <vt:lpstr>Why Five Stages? (1/2)</vt:lpstr>
      <vt:lpstr>Why Five Stages? (2/2)</vt:lpstr>
      <vt:lpstr>Example: lw Instruction</vt:lpstr>
      <vt:lpstr>Datapath Summary</vt:lpstr>
      <vt:lpstr>CPU clocking (1/2)</vt:lpstr>
      <vt:lpstr>CPU clocking (2/2)</vt:lpstr>
      <vt:lpstr>How to Design a Processor: step-by-step</vt:lpstr>
      <vt:lpstr>Review: The MIPS Instruction Formats</vt:lpstr>
      <vt:lpstr>The MIPS-lite Subset for today</vt:lpstr>
      <vt:lpstr>ALU Needs for MIPS-lite + Rest of MIPS</vt:lpstr>
      <vt:lpstr>How to Design a Processor: step-by-step</vt:lpstr>
      <vt:lpstr>What Hardware Is Needed? (1/2)</vt:lpstr>
      <vt:lpstr>What Hardware Is Needed? (2/2)</vt:lpstr>
      <vt:lpstr>Combinational Logic Elements (Building Blocks)</vt:lpstr>
      <vt:lpstr>Storage Element: Idealized Memory</vt:lpstr>
      <vt:lpstr>Storage Element: Register (Building Block)</vt:lpstr>
      <vt:lpstr>Storage Element: Register File</vt:lpstr>
      <vt:lpstr>How to Design a Processor: step-by-step</vt:lpstr>
      <vt:lpstr>Overview of the Instruction Fetch Unit</vt:lpstr>
      <vt:lpstr>Add &amp; Subtract</vt:lpstr>
      <vt:lpstr>Logical Operations with Immediate</vt:lpstr>
      <vt:lpstr>Logical Operations with Immediate</vt:lpstr>
      <vt:lpstr>Load Operations</vt:lpstr>
      <vt:lpstr>Load Operations</vt:lpstr>
      <vt:lpstr>Store Operations</vt:lpstr>
      <vt:lpstr>Store Operations</vt:lpstr>
      <vt:lpstr>The Branch Instruction</vt:lpstr>
      <vt:lpstr>Datapath for Branch Operations</vt:lpstr>
      <vt:lpstr>Putting it All Together:A Single Cycle Datapath</vt:lpstr>
      <vt:lpstr>An Abstract View of the Implementation</vt:lpstr>
      <vt:lpstr>Summary: A Single Cycle Datapath</vt:lpstr>
      <vt:lpstr>“And In conclusion…”</vt:lpstr>
      <vt:lpstr>Bonus slides</vt:lpstr>
      <vt:lpstr>Review of Timing Terms</vt:lpstr>
      <vt:lpstr>What about overflow?</vt:lpstr>
      <vt:lpstr>What about overflow?</vt:lpstr>
      <vt:lpstr>Extremely Clever Subtractor </vt:lpstr>
      <vt:lpstr>Datapath Walkthroughs (2/3)</vt:lpstr>
      <vt:lpstr>Example: slti Instruction</vt:lpstr>
      <vt:lpstr>Clocking Methodology</vt:lpstr>
      <vt:lpstr>An Abstract View of the Critical Path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Jeremy Huddleston</cp:lastModifiedBy>
  <cp:revision>1358</cp:revision>
  <cp:lastPrinted>2009-07-12T23:57:16Z</cp:lastPrinted>
  <dcterms:created xsi:type="dcterms:W3CDTF">2009-07-21T23:20:37Z</dcterms:created>
  <dcterms:modified xsi:type="dcterms:W3CDTF">2009-07-22T04:10:52Z</dcterms:modified>
</cp:coreProperties>
</file>