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68.xml" ContentType="application/vnd.openxmlformats-officedocument.presentationml.slide+xml"/>
  <Override PartName="/ppt/diagrams/quickStyle7.xml" ContentType="application/vnd.openxmlformats-officedocument.drawingml.diagramStyle+xml"/>
  <Override PartName="/ppt/notesSlides/notesSlide31.xml" ContentType="application/vnd.openxmlformats-officedocument.presentationml.notesSlide+xml"/>
  <Override PartName="/ppt/diagrams/colors12.xml" ContentType="application/vnd.openxmlformats-officedocument.drawingml.diagramColors+xml"/>
  <Override PartName="/ppt/slides/slide28.xml" ContentType="application/vnd.openxmlformats-officedocument.presentationml.slide+xml"/>
  <Override PartName="/ppt/slides/slide66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diagrams/layout8.xml" ContentType="application/vnd.openxmlformats-officedocument.drawingml.diagramLayout+xml"/>
  <Override PartName="/ppt/slides/slide11.xml" ContentType="application/vnd.openxmlformats-officedocument.presentationml.slide+xml"/>
  <Override PartName="/ppt/notesSlides/notesSlide32.xml" ContentType="application/vnd.openxmlformats-officedocument.presentationml.notesSlide+xml"/>
  <Override PartName="/ppt/slides/slide47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layout15.xml" ContentType="application/vnd.openxmlformats-officedocument.drawingml.diagram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diagrams/data1.xml" ContentType="application/vnd.openxmlformats-officedocument.drawingml.diagramData+xml"/>
  <Override PartName="/ppt/diagrams/quickStyle8.xml" ContentType="application/vnd.openxmlformats-officedocument.drawingml.diagramStyle+xml"/>
  <Override PartName="/ppt/notesSlides/notesSlide15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notesSlides/notesSlide23.xml" ContentType="application/vnd.openxmlformats-officedocument.presentationml.notesSlide+xml"/>
  <Override PartName="/ppt/notesSlides/notesSlide42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35.xml" ContentType="application/vnd.openxmlformats-officedocument.presentationml.notesSlide+xml"/>
  <Override PartName="/ppt/diagrams/quickStyle9.xml" ContentType="application/vnd.openxmlformats-officedocument.drawingml.diagramStyl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diagrams/data6.xml" ContentType="application/vnd.openxmlformats-officedocument.drawingml.diagramData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61.xml" ContentType="application/vnd.openxmlformats-officedocument.presentationml.slide+xml"/>
  <Override PartName="/ppt/slides/slide43.xml" ContentType="application/vnd.openxmlformats-officedocument.presentationml.slide+xml"/>
  <Override PartName="/ppt/slides/slide37.xml" ContentType="application/vnd.openxmlformats-officedocument.presentationml.slide+xml"/>
  <Override PartName="/ppt/notesSlides/notesSlide45.xml" ContentType="application/vnd.openxmlformats-officedocument.presentationml.notesSlide+xml"/>
  <Override PartName="/ppt/slides/slide10.xml" ContentType="application/vnd.openxmlformats-officedocument.presentationml.slide+xml"/>
  <Override PartName="/ppt/slides/slide33.xml" ContentType="application/vnd.openxmlformats-officedocument.presentationml.slide+xml"/>
  <Override PartName="/ppt/diagrams/quickStyle5.xml" ContentType="application/vnd.openxmlformats-officedocument.drawingml.diagramStyle+xml"/>
  <Override PartName="/ppt/diagrams/data11.xml" ContentType="application/vnd.openxmlformats-officedocument.drawingml.diagramData+xml"/>
  <Default Extension="png" ContentType="image/png"/>
  <Override PartName="/ppt/diagrams/layout17.xml" ContentType="application/vnd.openxmlformats-officedocument.drawingml.diagramLayout+xml"/>
  <Override PartName="/docProps/core.xml" ContentType="application/vnd.openxmlformats-package.core-properties+xml"/>
  <Override PartName="/ppt/slides/slide56.xml" ContentType="application/vnd.openxmlformats-officedocument.presentationml.slide+xml"/>
  <Override PartName="/ppt/slides/slide31.xml" ContentType="application/vnd.openxmlformats-officedocument.presentationml.slide+xml"/>
  <Override PartName="/ppt/diagrams/quickStyle12.xml" ContentType="application/vnd.openxmlformats-officedocument.drawingml.diagramStyle+xml"/>
  <Override PartName="/ppt/diagrams/colors17.xml" ContentType="application/vnd.openxmlformats-officedocument.drawingml.diagramColors+xml"/>
  <Default Extension="bin" ContentType="application/vnd.openxmlformats-officedocument.presentationml.printerSettings"/>
  <Override PartName="/ppt/slides/slide53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55.xml" ContentType="application/vnd.openxmlformats-officedocument.presentationml.slide+xml"/>
  <Override PartName="/ppt/slides/slide19.xml" ContentType="application/vnd.openxmlformats-officedocument.presentationml.slide+xml"/>
  <Override PartName="/ppt/slides/slide41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quickStyle10.xml" ContentType="application/vnd.openxmlformats-officedocument.drawingml.diagramStyle+xml"/>
  <Override PartName="/ppt/notesSlides/notesSlide40.xml" ContentType="application/vnd.openxmlformats-officedocument.presentationml.notesSlide+xml"/>
  <Override PartName="/ppt/slides/slide45.xml" ContentType="application/vnd.openxmlformats-officedocument.presentationml.slide+xml"/>
  <Override PartName="/ppt/diagrams/layout10.xml" ContentType="application/vnd.openxmlformats-officedocument.drawingml.diagramLayout+xml"/>
  <Override PartName="/ppt/diagrams/colors11.xml" ContentType="application/vnd.openxmlformats-officedocument.drawingml.diagramColors+xml"/>
  <Override PartName="/ppt/notesSlides/notesSlide21.xml" ContentType="application/vnd.openxmlformats-officedocument.presentationml.notesSlide+xml"/>
  <Override PartName="/ppt/notesSlides/notesSlide38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s/slide54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36.xml" ContentType="application/vnd.openxmlformats-officedocument.presentationml.notesSlide+xml"/>
  <Override PartName="/ppt/slides/slide58.xml" ContentType="application/vnd.openxmlformats-officedocument.presentationml.slide+xml"/>
  <Default Extension="xml" ContentType="application/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5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4.xml" ContentType="application/vnd.openxmlformats-officedocument.presentationml.slide+xml"/>
  <Override PartName="/ppt/slides/slide40.xml" ContentType="application/vnd.openxmlformats-officedocument.presentationml.slide+xml"/>
  <Override PartName="/ppt/diagrams/quickStyle4.xml" ContentType="application/vnd.openxmlformats-officedocument.drawingml.diagramStyle+xml"/>
  <Override PartName="/ppt/diagrams/data14.xml" ContentType="application/vnd.openxmlformats-officedocument.drawingml.diagramData+xml"/>
  <Override PartName="/ppt/diagrams/data15.xml" ContentType="application/vnd.openxmlformats-officedocument.drawingml.diagramData+xml"/>
  <Override PartName="/ppt/slides/slide44.xml" ContentType="application/vnd.openxmlformats-officedocument.presentationml.slid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notesSlides/notesSlide37.xml" ContentType="application/vnd.openxmlformats-officedocument.presentationml.notesSlide+xml"/>
  <Override PartName="/ppt/diagrams/colors3.xml" ContentType="application/vnd.openxmlformats-officedocument.drawingml.diagramColors+xml"/>
  <Override PartName="/ppt/diagrams/data9.xml" ContentType="application/vnd.openxmlformats-officedocument.drawingml.diagramData+xml"/>
  <Override PartName="/ppt/slides/slide49.xml" ContentType="application/vnd.openxmlformats-officedocument.presentationml.slide+xml"/>
  <Override PartName="/ppt/diagrams/layout5.xml" ContentType="application/vnd.openxmlformats-officedocument.drawingml.diagramLayout+xml"/>
  <Override PartName="/ppt/slides/slide48.xml" ContentType="application/vnd.openxmlformats-officedocument.presentationml.slide+xml"/>
  <Override PartName="/ppt/diagrams/quickStyle6.xml" ContentType="application/vnd.openxmlformats-officedocument.drawingml.diagramStyle+xml"/>
  <Override PartName="/ppt/diagrams/layout7.xml" ContentType="application/vnd.openxmlformats-officedocument.drawingml.diagramLayout+xml"/>
  <Override PartName="/ppt/presentation.xml" ContentType="application/vnd.openxmlformats-officedocument.presentationml.presentation.main+xml"/>
  <Default Extension="jpeg" ContentType="image/jpeg"/>
  <Override PartName="/ppt/diagrams/data16.xml" ContentType="application/vnd.openxmlformats-officedocument.drawingml.diagramData+xml"/>
  <Override PartName="/ppt/diagrams/colors15.xml" ContentType="application/vnd.openxmlformats-officedocument.drawingml.diagramColors+xml"/>
  <Override PartName="/ppt/slides/slide3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ppt/slides/slide15.xml" ContentType="application/vnd.openxmlformats-officedocument.presentationml.slide+xml"/>
  <Default Extension="rels" ContentType="application/vnd.openxmlformats-package.relationships+xml"/>
  <Override PartName="/ppt/diagrams/layout9.xml" ContentType="application/vnd.openxmlformats-officedocument.drawingml.diagramLayout+xml"/>
  <Override PartName="/ppt/diagrams/colors13.xml" ContentType="application/vnd.openxmlformats-officedocument.drawingml.diagramColors+xml"/>
  <Override PartName="/ppt/slides/slide9.xml" ContentType="application/vnd.openxmlformats-officedocument.presentationml.slide+xml"/>
  <Override PartName="/ppt/diagrams/colors5.xml" ContentType="application/vnd.openxmlformats-officedocument.drawingml.diagramColors+xml"/>
  <Override PartName="/ppt/slides/slide39.xml" ContentType="application/vnd.openxmlformats-officedocument.presentationml.slide+xml"/>
  <Override PartName="/ppt/slides/slide32.xml" ContentType="application/vnd.openxmlformats-officedocument.presentationml.slide+xml"/>
  <Override PartName="/ppt/diagrams/colors6.xml" ContentType="application/vnd.openxmlformats-officedocument.drawingml.diagramColors+xml"/>
  <Override PartName="/ppt/slides/slide16.xml" ContentType="application/vnd.openxmlformats-officedocument.presentationml.slide+xml"/>
  <Override PartName="/ppt/slides/slide38.xml" ContentType="application/vnd.openxmlformats-officedocument.presentationml.slide+xml"/>
  <Override PartName="/ppt/slides/slide29.xml" ContentType="application/vnd.openxmlformats-officedocument.presentationml.slide+xml"/>
  <Override PartName="/ppt/notesSlides/notesSlide22.xml" ContentType="application/vnd.openxmlformats-officedocument.presentationml.notesSlide+xml"/>
  <Override PartName="/ppt/diagrams/data13.xml" ContentType="application/vnd.openxmlformats-officedocument.drawingml.diagramData+xml"/>
  <Override PartName="/ppt/slides/slide22.xml" ContentType="application/vnd.openxmlformats-officedocument.presentationml.slide+xml"/>
  <Override PartName="/ppt/diagrams/layout14.xml" ContentType="application/vnd.openxmlformats-officedocument.drawingml.diagramLayout+xml"/>
  <Override PartName="/ppt/notesSlides/notesSlide11.xml" ContentType="application/vnd.openxmlformats-officedocument.presentationml.notesSlide+xml"/>
  <Override PartName="/ppt/slides/slide30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diagrams/quickStyle11.xml" ContentType="application/vnd.openxmlformats-officedocument.drawingml.diagramStyle+xml"/>
  <Override PartName="/ppt/notesSlides/notesSlide16.xml" ContentType="application/vnd.openxmlformats-officedocument.presentationml.notesSlide+xml"/>
  <Override PartName="/ppt/diagrams/layout16.xml" ContentType="application/vnd.openxmlformats-officedocument.drawingml.diagramLayout+xml"/>
  <Override PartName="/ppt/diagrams/colors7.xml" ContentType="application/vnd.openxmlformats-officedocument.drawingml.diagramColors+xml"/>
  <Override PartName="/ppt/slides/slide21.xml" ContentType="application/vnd.openxmlformats-officedocument.presentationml.slide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62.xml" ContentType="application/vnd.openxmlformats-officedocument.presentationml.slide+xml"/>
  <Override PartName="/ppt/slides/slide7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diagrams/quickStyle3.xml" ContentType="application/vnd.openxmlformats-officedocument.drawingml.diagramStyle+xml"/>
  <Override PartName="/ppt/diagrams/layout4.xml" ContentType="application/vnd.openxmlformats-officedocument.drawingml.diagramLayout+xml"/>
  <Override PartName="/ppt/diagrams/layout11.xml" ContentType="application/vnd.openxmlformats-officedocument.drawingml.diagramLayout+xml"/>
  <Override PartName="/ppt/notesSlides/notesSlide4.xml" ContentType="application/vnd.openxmlformats-officedocument.presentationml.notesSlide+xml"/>
  <Override PartName="/ppt/notesSlides/notesSlide41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colors16.xml" ContentType="application/vnd.openxmlformats-officedocument.drawingml.diagramColors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diagrams/quickStyle1.xml" ContentType="application/vnd.openxmlformats-officedocument.drawingml.diagramStyl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9.xml" ContentType="application/vnd.openxmlformats-officedocument.drawingml.diagramColors+xml"/>
  <Override PartName="/ppt/diagrams/layout12.xml" ContentType="application/vnd.openxmlformats-officedocument.drawingml.diagramLayout+xml"/>
  <Override PartName="/ppt/notesSlides/notesSlide43.xml" ContentType="application/vnd.openxmlformats-officedocument.presentationml.notesSlide+xml"/>
  <Override PartName="/ppt/presProps.xml" ContentType="application/vnd.openxmlformats-officedocument.presentationml.presProps+xml"/>
  <Override PartName="/ppt/notesSlides/notesSlide18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46.xml" ContentType="application/vnd.openxmlformats-officedocument.presentationml.slide+xml"/>
  <Override PartName="/ppt/diagrams/data7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28.xml" ContentType="application/vnd.openxmlformats-officedocument.presentationml.notesSlide+xml"/>
  <Override PartName="/ppt/notesSlides/notesSlide27.xml" ContentType="application/vnd.openxmlformats-officedocument.presentationml.notesSlide+xml"/>
  <Override PartName="/ppt/slides/slide69.xml" ContentType="application/vnd.openxmlformats-officedocument.presentationml.slide+xml"/>
  <Override PartName="/ppt/diagrams/layout13.xml" ContentType="application/vnd.openxmlformats-officedocument.drawingml.diagramLayout+xml"/>
  <Override PartName="/ppt/slides/slide35.xml" ContentType="application/vnd.openxmlformats-officedocument.presentationml.slide+xml"/>
  <Override PartName="/ppt/diagrams/quickStyle16.xml" ContentType="application/vnd.openxmlformats-officedocument.drawingml.diagramStyle+xml"/>
  <Override PartName="/ppt/slides/slide42.xml" ContentType="application/vnd.openxmlformats-officedocument.presentationml.slide+xml"/>
  <Override PartName="/ppt/diagrams/data17.xml" ContentType="application/vnd.openxmlformats-officedocument.drawingml.diagramData+xml"/>
  <Override PartName="/ppt/diagrams/quickStyle17.xml" ContentType="application/vnd.openxmlformats-officedocument.drawingml.diagramStyle+xml"/>
  <Override PartName="/ppt/diagrams/colors4.xml" ContentType="application/vnd.openxmlformats-officedocument.drawingml.diagramColors+xml"/>
  <Override PartName="/ppt/notesSlides/notesSlide3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50.xml" ContentType="application/vnd.openxmlformats-officedocument.presentationml.slide+xml"/>
  <Override PartName="/ppt/slides/slide57.xml" ContentType="application/vnd.openxmlformats-officedocument.presentationml.slide+xml"/>
  <Override PartName="/ppt/notesSlides/notesSlide2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63.xml" ContentType="application/vnd.openxmlformats-officedocument.presentationml.slide+xml"/>
  <Override PartName="/ppt/slides/slide34.xml" ContentType="application/vnd.openxmlformats-officedocument.presentationml.slide+xml"/>
  <Override PartName="/ppt/diagrams/data5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quickStyle15.xml" ContentType="application/vnd.openxmlformats-officedocument.drawingml.diagramStyl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diagrams/colors14.xml" ContentType="application/vnd.openxmlformats-officedocument.drawingml.diagramColors+xml"/>
  <Override PartName="/ppt/slides/slide5.xml" ContentType="application/vnd.openxmlformats-officedocument.presentationml.slide+xml"/>
  <Override PartName="/ppt/diagrams/layout6.xml" ContentType="application/vnd.openxmlformats-officedocument.drawingml.diagramLayout+xml"/>
  <Override PartName="/ppt/slideLayouts/slideLayout7.xml" ContentType="application/vnd.openxmlformats-officedocument.presentationml.slideLayout+xml"/>
  <Override PartName="/ppt/slides/slide59.xml" ContentType="application/vnd.openxmlformats-officedocument.presentationml.slide+xml"/>
  <Override PartName="/ppt/slides/slide64.xml" ContentType="application/vnd.openxmlformats-officedocument.presentationml.slide+xml"/>
  <Override PartName="/ppt/notesSlides/notesSlide33.xml" ContentType="application/vnd.openxmlformats-officedocument.presentationml.notes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diagrams/quickStyle13.xml" ContentType="application/vnd.openxmlformats-officedocument.drawingml.diagramStyle+xml"/>
  <Override PartName="/ppt/slides/slide60.xml" ContentType="application/vnd.openxmlformats-officedocument.presentationml.slide+xml"/>
  <Override PartName="/ppt/slides/slide24.xml" ContentType="application/vnd.openxmlformats-officedocument.presentationml.slide+xml"/>
  <Override PartName="/ppt/diagrams/layout3.xml" ContentType="application/vnd.openxmlformats-officedocument.drawingml.diagramLayout+xml"/>
  <Override PartName="/ppt/diagrams/quickStyle14.xml" ContentType="application/vnd.openxmlformats-officedocument.drawingml.diagramStyle+xml"/>
  <Override PartName="/ppt/notesSlides/notesSlide30.xml" ContentType="application/vnd.openxmlformats-officedocument.presentationml.notesSlide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diagrams/data2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808" r:id="rId2"/>
    <p:sldId id="900" r:id="rId3"/>
    <p:sldId id="945" r:id="rId4"/>
    <p:sldId id="946" r:id="rId5"/>
    <p:sldId id="947" r:id="rId6"/>
    <p:sldId id="1024" r:id="rId7"/>
    <p:sldId id="1026" r:id="rId8"/>
    <p:sldId id="1025" r:id="rId9"/>
    <p:sldId id="956" r:id="rId10"/>
    <p:sldId id="964" r:id="rId11"/>
    <p:sldId id="965" r:id="rId12"/>
    <p:sldId id="967" r:id="rId13"/>
    <p:sldId id="968" r:id="rId14"/>
    <p:sldId id="969" r:id="rId15"/>
    <p:sldId id="949" r:id="rId16"/>
    <p:sldId id="950" r:id="rId17"/>
    <p:sldId id="952" r:id="rId18"/>
    <p:sldId id="948" r:id="rId19"/>
    <p:sldId id="955" r:id="rId20"/>
    <p:sldId id="970" r:id="rId21"/>
    <p:sldId id="971" r:id="rId22"/>
    <p:sldId id="972" r:id="rId23"/>
    <p:sldId id="973" r:id="rId24"/>
    <p:sldId id="974" r:id="rId25"/>
    <p:sldId id="975" r:id="rId26"/>
    <p:sldId id="976" r:id="rId27"/>
    <p:sldId id="990" r:id="rId28"/>
    <p:sldId id="991" r:id="rId29"/>
    <p:sldId id="992" r:id="rId30"/>
    <p:sldId id="993" r:id="rId31"/>
    <p:sldId id="994" r:id="rId32"/>
    <p:sldId id="995" r:id="rId33"/>
    <p:sldId id="996" r:id="rId34"/>
    <p:sldId id="997" r:id="rId35"/>
    <p:sldId id="998" r:id="rId36"/>
    <p:sldId id="999" r:id="rId37"/>
    <p:sldId id="1000" r:id="rId38"/>
    <p:sldId id="1003" r:id="rId39"/>
    <p:sldId id="1004" r:id="rId40"/>
    <p:sldId id="1005" r:id="rId41"/>
    <p:sldId id="1006" r:id="rId42"/>
    <p:sldId id="957" r:id="rId43"/>
    <p:sldId id="958" r:id="rId44"/>
    <p:sldId id="959" r:id="rId45"/>
    <p:sldId id="960" r:id="rId46"/>
    <p:sldId id="961" r:id="rId47"/>
    <p:sldId id="962" r:id="rId48"/>
    <p:sldId id="963" r:id="rId49"/>
    <p:sldId id="1009" r:id="rId50"/>
    <p:sldId id="1010" r:id="rId51"/>
    <p:sldId id="1011" r:id="rId52"/>
    <p:sldId id="884" r:id="rId53"/>
    <p:sldId id="981" r:id="rId54"/>
    <p:sldId id="982" r:id="rId55"/>
    <p:sldId id="983" r:id="rId56"/>
    <p:sldId id="984" r:id="rId57"/>
    <p:sldId id="985" r:id="rId58"/>
    <p:sldId id="1012" r:id="rId59"/>
    <p:sldId id="1013" r:id="rId60"/>
    <p:sldId id="1014" r:id="rId61"/>
    <p:sldId id="1015" r:id="rId62"/>
    <p:sldId id="1016" r:id="rId63"/>
    <p:sldId id="1017" r:id="rId64"/>
    <p:sldId id="1018" r:id="rId65"/>
    <p:sldId id="1019" r:id="rId66"/>
    <p:sldId id="1020" r:id="rId67"/>
    <p:sldId id="1021" r:id="rId68"/>
    <p:sldId id="1022" r:id="rId69"/>
    <p:sldId id="1023" r:id="rId70"/>
  </p:sldIdLst>
  <p:sldSz cx="9144000" cy="6858000" type="letter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5pPr>
    <a:lvl6pPr marL="22860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6pPr>
    <a:lvl7pPr marL="27432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7pPr>
    <a:lvl8pPr marL="32004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8pPr>
    <a:lvl9pPr marL="3657600" algn="l" defTabSz="457200" rtl="0" eaLnBrk="1" latinLnBrk="0" hangingPunct="1">
      <a:defRPr sz="1400" kern="1200">
        <a:solidFill>
          <a:schemeClr val="accent1"/>
        </a:solidFill>
        <a:latin typeface="Helvetic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clrMode="gray" frameSlides="1"/>
  <p:showPr showNarration="1" useTimings="0">
    <p:present/>
    <p:sldAll/>
    <p:penClr>
      <a:schemeClr val="tx1"/>
    </p:penClr>
  </p:showPr>
  <p:clrMru>
    <a:srgbClr val="800080"/>
    <a:srgbClr val="66FF33"/>
    <a:srgbClr val="FF0000"/>
    <a:srgbClr val="3333CC"/>
    <a:srgbClr val="FF8DA0"/>
    <a:srgbClr val="000550"/>
    <a:srgbClr val="8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0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82" y="-90"/>
      </p:cViewPr>
      <p:guideLst>
        <p:guide orient="horz" pos="3023"/>
        <p:guide pos="23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64" Type="http://schemas.openxmlformats.org/officeDocument/2006/relationships/slide" Target="slides/slide63.xml"/><Relationship Id="rId60" Type="http://schemas.openxmlformats.org/officeDocument/2006/relationships/slide" Target="slides/slide59.xml"/><Relationship Id="rId39" Type="http://schemas.openxmlformats.org/officeDocument/2006/relationships/slide" Target="slides/slide38.xml"/><Relationship Id="rId70" Type="http://schemas.openxmlformats.org/officeDocument/2006/relationships/slide" Target="slides/slide69.xml"/><Relationship Id="rId7" Type="http://schemas.openxmlformats.org/officeDocument/2006/relationships/slide" Target="slides/slide6.xml"/><Relationship Id="rId43" Type="http://schemas.openxmlformats.org/officeDocument/2006/relationships/slide" Target="slides/slide42.xml"/><Relationship Id="rId74" Type="http://schemas.openxmlformats.org/officeDocument/2006/relationships/presProps" Target="presProps.xml"/><Relationship Id="rId25" Type="http://schemas.openxmlformats.org/officeDocument/2006/relationships/slide" Target="slides/slide24.xml"/><Relationship Id="rId10" Type="http://schemas.openxmlformats.org/officeDocument/2006/relationships/slide" Target="slides/slide9.xml"/><Relationship Id="rId50" Type="http://schemas.openxmlformats.org/officeDocument/2006/relationships/slide" Target="slides/slide49.xml"/><Relationship Id="rId77" Type="http://schemas.openxmlformats.org/officeDocument/2006/relationships/tableStyles" Target="tableStyles.xml"/><Relationship Id="rId63" Type="http://schemas.openxmlformats.org/officeDocument/2006/relationships/slide" Target="slides/slide62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27" Type="http://schemas.openxmlformats.org/officeDocument/2006/relationships/slide" Target="slides/slide26.xml"/><Relationship Id="rId71" Type="http://schemas.openxmlformats.org/officeDocument/2006/relationships/notesMaster" Target="notesMasters/notesMaster1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45" Type="http://schemas.openxmlformats.org/officeDocument/2006/relationships/slide" Target="slides/slide44.xml"/><Relationship Id="rId58" Type="http://schemas.openxmlformats.org/officeDocument/2006/relationships/slide" Target="slides/slide57.xml"/><Relationship Id="rId42" Type="http://schemas.openxmlformats.org/officeDocument/2006/relationships/slide" Target="slides/slide41.xml"/><Relationship Id="rId73" Type="http://schemas.openxmlformats.org/officeDocument/2006/relationships/printerSettings" Target="printerSettings/printerSettings1.bin"/><Relationship Id="rId6" Type="http://schemas.openxmlformats.org/officeDocument/2006/relationships/slide" Target="slides/slide5.xml"/><Relationship Id="rId49" Type="http://schemas.openxmlformats.org/officeDocument/2006/relationships/slide" Target="slides/slide48.xml"/><Relationship Id="rId44" Type="http://schemas.openxmlformats.org/officeDocument/2006/relationships/slide" Target="slides/slide43.xml"/><Relationship Id="rId69" Type="http://schemas.openxmlformats.org/officeDocument/2006/relationships/slide" Target="slides/slide68.xml"/><Relationship Id="rId19" Type="http://schemas.openxmlformats.org/officeDocument/2006/relationships/slide" Target="slides/slide18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2" Type="http://schemas.openxmlformats.org/officeDocument/2006/relationships/slide" Target="slides/slide1.xml"/><Relationship Id="rId46" Type="http://schemas.openxmlformats.org/officeDocument/2006/relationships/slide" Target="slides/slide45.xml"/><Relationship Id="rId57" Type="http://schemas.openxmlformats.org/officeDocument/2006/relationships/slide" Target="slides/slide56.xml"/><Relationship Id="rId59" Type="http://schemas.openxmlformats.org/officeDocument/2006/relationships/slide" Target="slides/slide58.xml"/><Relationship Id="rId35" Type="http://schemas.openxmlformats.org/officeDocument/2006/relationships/slide" Target="slides/slide34.xml"/><Relationship Id="rId51" Type="http://schemas.openxmlformats.org/officeDocument/2006/relationships/slide" Target="slides/slide50.xml"/><Relationship Id="rId55" Type="http://schemas.openxmlformats.org/officeDocument/2006/relationships/slide" Target="slides/slide54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40" Type="http://schemas.openxmlformats.org/officeDocument/2006/relationships/slide" Target="slides/slide39.xml"/><Relationship Id="rId62" Type="http://schemas.openxmlformats.org/officeDocument/2006/relationships/slide" Target="slides/slide61.xml"/><Relationship Id="rId66" Type="http://schemas.openxmlformats.org/officeDocument/2006/relationships/slide" Target="slides/slide65.xml"/><Relationship Id="rId36" Type="http://schemas.openxmlformats.org/officeDocument/2006/relationships/slide" Target="slides/slide35.xml"/><Relationship Id="rId7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47" Type="http://schemas.openxmlformats.org/officeDocument/2006/relationships/slide" Target="slides/slide46.xml"/><Relationship Id="rId56" Type="http://schemas.openxmlformats.org/officeDocument/2006/relationships/slide" Target="slides/slide55.xml"/><Relationship Id="rId48" Type="http://schemas.openxmlformats.org/officeDocument/2006/relationships/slide" Target="slides/slide47.xml"/><Relationship Id="rId75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2" Type="http://schemas.openxmlformats.org/officeDocument/2006/relationships/slide" Target="slides/slide51.xml"/><Relationship Id="rId65" Type="http://schemas.openxmlformats.org/officeDocument/2006/relationships/slide" Target="slides/slide64.xml"/><Relationship Id="rId67" Type="http://schemas.openxmlformats.org/officeDocument/2006/relationships/slide" Target="slides/slide66.xml"/><Relationship Id="rId54" Type="http://schemas.openxmlformats.org/officeDocument/2006/relationships/slide" Target="slides/slide53.xml"/><Relationship Id="rId12" Type="http://schemas.openxmlformats.org/officeDocument/2006/relationships/slide" Target="slides/slide11.xml"/><Relationship Id="rId76" Type="http://schemas.openxmlformats.org/officeDocument/2006/relationships/theme" Target="theme/theme1.xml"/><Relationship Id="rId3" Type="http://schemas.openxmlformats.org/officeDocument/2006/relationships/slide" Target="slides/slide2.xml"/><Relationship Id="rId23" Type="http://schemas.openxmlformats.org/officeDocument/2006/relationships/slide" Target="slides/slide22.xml"/><Relationship Id="rId61" Type="http://schemas.openxmlformats.org/officeDocument/2006/relationships/slide" Target="slides/slide60.xml"/><Relationship Id="rId53" Type="http://schemas.openxmlformats.org/officeDocument/2006/relationships/slide" Target="slides/slide52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68" Type="http://schemas.openxmlformats.org/officeDocument/2006/relationships/slide" Target="slides/slide67.xml"/><Relationship Id="rId29" Type="http://schemas.openxmlformats.org/officeDocument/2006/relationships/slide" Target="slides/slide28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41" Type="http://schemas.openxmlformats.org/officeDocument/2006/relationships/slide" Target="slides/slide4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2" Type="http://schemas.openxmlformats.org/officeDocument/2006/relationships/slide" Target="slides/slide21.xml"/><Relationship Id="rId21" Type="http://schemas.openxmlformats.org/officeDocument/2006/relationships/slide" Target="slides/slide2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 New"/>
              <a:cs typeface="Courier New"/>
            </a:rPr>
            <a:t>foo.c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 New"/>
              <a:cs typeface="Courier New"/>
            </a:rPr>
            <a:t>foo.s</a:t>
          </a:r>
          <a:endParaRPr lang="en-US" b="1" dirty="0">
            <a:latin typeface="Courier New"/>
            <a:cs typeface="Courier New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accent1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 New"/>
              <a:cs typeface="Courier New"/>
            </a:rPr>
            <a:t>foo.o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F5434441-CEB5-4105-B793-97D4D674A3C3}" type="presOf" srcId="{7A703120-5E94-4E43-AFCE-8826D79E0752}" destId="{6CF617F3-BDBA-D747-8539-E57CDB546D4C}" srcOrd="0" destOrd="0" presId="urn:microsoft.com/office/officeart/2005/8/layout/process4"/>
    <dgm:cxn modelId="{4D09C530-02C3-4A19-834A-94D103B056F5}" type="presOf" srcId="{E6A2FABE-CA65-FF46-827D-F94953C1F6DD}" destId="{0F6727B6-DD01-E94D-A473-7A95C2277833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F35C5F50-1DF3-438A-95C6-91DDDDE43846}" type="presOf" srcId="{AAECF816-E805-754C-9D44-383350129CB4}" destId="{7B12BA32-5DB0-C047-A0D4-1650BF6FB212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D9C10922-B1CA-4AFF-B397-BEC03FE3A20A}" type="presOf" srcId="{7B490873-3F8C-6C47-BCCE-B410429C0291}" destId="{8861396F-4F80-1949-97A7-CA9286FE350B}" srcOrd="0" destOrd="0" presId="urn:microsoft.com/office/officeart/2005/8/layout/process4"/>
    <dgm:cxn modelId="{68D545E4-DCA3-409A-82CA-CFE0BCA69414}" type="presOf" srcId="{6B03903D-2083-194D-BF86-7D5912BBB1D7}" destId="{9BE3E724-A622-1F42-8344-499FE3CB1213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A51300C7-8974-494C-A2D2-0986CCF4C2B4}" type="presOf" srcId="{3D3E9305-B39C-9E47-8B0E-704DE21276A2}" destId="{0BF3E98C-8570-8B42-AC81-4CC700DE9808}" srcOrd="0" destOrd="0" presId="urn:microsoft.com/office/officeart/2005/8/layout/process4"/>
    <dgm:cxn modelId="{DC613CBE-B6A8-4925-9BA8-E1D9985D55B6}" type="presOf" srcId="{6874B277-C05A-F04C-81F1-AFE82E7C694D}" destId="{B7F0B060-9CB7-7E41-B723-A4CFD981EC89}" srcOrd="0" destOrd="0" presId="urn:microsoft.com/office/officeart/2005/8/layout/process4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031C0FE5-88B9-4BED-92A6-FE7ED403BCD0}" type="presOf" srcId="{0D15FB73-0BBB-714B-9BB0-C2B2726CD3E1}" destId="{8E8E96C2-4F36-1749-BDB3-46131329B4B5}" srcOrd="0" destOrd="0" presId="urn:microsoft.com/office/officeart/2005/8/layout/process4"/>
    <dgm:cxn modelId="{CE205B86-AF0A-4E4F-8134-5928CDCF7F15}" type="presOf" srcId="{9EEDC6EE-0E75-AD42-9AD4-6A3E98423EF6}" destId="{9C8D402F-1368-C044-A738-2DA9F17F3CC6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9276835B-E2AB-4827-900A-6D3E08C4CAEE}" type="presOf" srcId="{F7CF5AB1-071E-E84C-B329-5536FFDCB271}" destId="{7AE1C772-9DBB-6441-BE15-0E1D3D6FE59C}" srcOrd="0" destOrd="0" presId="urn:microsoft.com/office/officeart/2005/8/layout/process4"/>
    <dgm:cxn modelId="{B2C83D22-5012-4CF1-AB6B-718792652C1F}" type="presParOf" srcId="{B7F0B060-9CB7-7E41-B723-A4CFD981EC89}" destId="{B0D0E4A9-CEEB-6746-9751-6C5AC61544C0}" srcOrd="0" destOrd="0" presId="urn:microsoft.com/office/officeart/2005/8/layout/process4"/>
    <dgm:cxn modelId="{E319210D-706E-428A-9AF3-40E683CD0A46}" type="presParOf" srcId="{B0D0E4A9-CEEB-6746-9751-6C5AC61544C0}" destId="{9C8D402F-1368-C044-A738-2DA9F17F3CC6}" srcOrd="0" destOrd="0" presId="urn:microsoft.com/office/officeart/2005/8/layout/process4"/>
    <dgm:cxn modelId="{46DF645C-D853-420A-9DBB-45EE34DA5513}" type="presParOf" srcId="{B7F0B060-9CB7-7E41-B723-A4CFD981EC89}" destId="{71A0E934-7612-6845-8F99-DAFB9FA1977C}" srcOrd="1" destOrd="0" presId="urn:microsoft.com/office/officeart/2005/8/layout/process4"/>
    <dgm:cxn modelId="{AE6DB256-23AF-4237-A14A-3394C5557E1E}" type="presParOf" srcId="{B7F0B060-9CB7-7E41-B723-A4CFD981EC89}" destId="{AEACEC9F-8E0C-314B-846C-60AB9667B250}" srcOrd="2" destOrd="0" presId="urn:microsoft.com/office/officeart/2005/8/layout/process4"/>
    <dgm:cxn modelId="{27CEC82F-6EBF-4642-AA87-D1DF877FA229}" type="presParOf" srcId="{AEACEC9F-8E0C-314B-846C-60AB9667B250}" destId="{7B12BA32-5DB0-C047-A0D4-1650BF6FB212}" srcOrd="0" destOrd="0" presId="urn:microsoft.com/office/officeart/2005/8/layout/process4"/>
    <dgm:cxn modelId="{D0EA338F-260C-4014-ABE9-8141BB657C3F}" type="presParOf" srcId="{B7F0B060-9CB7-7E41-B723-A4CFD981EC89}" destId="{8E0656CC-EAD5-064F-B087-AAD2461BB8B3}" srcOrd="3" destOrd="0" presId="urn:microsoft.com/office/officeart/2005/8/layout/process4"/>
    <dgm:cxn modelId="{99714FC8-E5BC-4152-8E5A-F3AC2025DDAC}" type="presParOf" srcId="{B7F0B060-9CB7-7E41-B723-A4CFD981EC89}" destId="{8D394CE5-702C-124D-8669-24721F7FC071}" srcOrd="4" destOrd="0" presId="urn:microsoft.com/office/officeart/2005/8/layout/process4"/>
    <dgm:cxn modelId="{4C0BD2D4-D380-4AC9-9560-4A56D8388698}" type="presParOf" srcId="{8D394CE5-702C-124D-8669-24721F7FC071}" destId="{0BF3E98C-8570-8B42-AC81-4CC700DE9808}" srcOrd="0" destOrd="0" presId="urn:microsoft.com/office/officeart/2005/8/layout/process4"/>
    <dgm:cxn modelId="{2B73266D-5BF5-46AD-A809-A8C4019535BE}" type="presParOf" srcId="{B7F0B060-9CB7-7E41-B723-A4CFD981EC89}" destId="{965CCB3D-734A-E140-9CC4-28A7D8FC2BB1}" srcOrd="5" destOrd="0" presId="urn:microsoft.com/office/officeart/2005/8/layout/process4"/>
    <dgm:cxn modelId="{446A5CD0-8B47-4BD5-B5BD-71012A852185}" type="presParOf" srcId="{B7F0B060-9CB7-7E41-B723-A4CFD981EC89}" destId="{06147846-209D-B742-B056-CDEABBF24055}" srcOrd="6" destOrd="0" presId="urn:microsoft.com/office/officeart/2005/8/layout/process4"/>
    <dgm:cxn modelId="{1518590C-EE82-4E5D-A7E3-1B3ABCFB9C2D}" type="presParOf" srcId="{06147846-209D-B742-B056-CDEABBF24055}" destId="{7AE1C772-9DBB-6441-BE15-0E1D3D6FE59C}" srcOrd="0" destOrd="0" presId="urn:microsoft.com/office/officeart/2005/8/layout/process4"/>
    <dgm:cxn modelId="{1BD58C19-99BB-4CC8-8ECB-DA3751A8D01E}" type="presParOf" srcId="{B7F0B060-9CB7-7E41-B723-A4CFD981EC89}" destId="{979A61D6-0C81-FE40-A5AE-EED2D9248FDA}" srcOrd="7" destOrd="0" presId="urn:microsoft.com/office/officeart/2005/8/layout/process4"/>
    <dgm:cxn modelId="{5CD7242E-C6B8-4A2B-BCAB-FB2880AE9F4D}" type="presParOf" srcId="{B7F0B060-9CB7-7E41-B723-A4CFD981EC89}" destId="{71F1C9E9-2347-E547-849F-4421607881AC}" srcOrd="8" destOrd="0" presId="urn:microsoft.com/office/officeart/2005/8/layout/process4"/>
    <dgm:cxn modelId="{3E1ED06B-C93B-4627-B72D-4FCA0525E247}" type="presParOf" srcId="{71F1C9E9-2347-E547-849F-4421607881AC}" destId="{9BE3E724-A622-1F42-8344-499FE3CB1213}" srcOrd="0" destOrd="0" presId="urn:microsoft.com/office/officeart/2005/8/layout/process4"/>
    <dgm:cxn modelId="{B86C8373-58A5-43F1-ADEF-12CEA97586DA}" type="presParOf" srcId="{B7F0B060-9CB7-7E41-B723-A4CFD981EC89}" destId="{C493CD63-1571-9E43-BF69-41F258302629}" srcOrd="9" destOrd="0" presId="urn:microsoft.com/office/officeart/2005/8/layout/process4"/>
    <dgm:cxn modelId="{167F6BDA-1A61-4AD1-B40C-71A163C05B07}" type="presParOf" srcId="{B7F0B060-9CB7-7E41-B723-A4CFD981EC89}" destId="{97001315-234F-A54F-AC68-B6F97AD7D208}" srcOrd="10" destOrd="0" presId="urn:microsoft.com/office/officeart/2005/8/layout/process4"/>
    <dgm:cxn modelId="{1854EBC2-27A8-41EE-84E7-0A0DDBE96E18}" type="presParOf" srcId="{97001315-234F-A54F-AC68-B6F97AD7D208}" destId="{6CF617F3-BDBA-D747-8539-E57CDB546D4C}" srcOrd="0" destOrd="0" presId="urn:microsoft.com/office/officeart/2005/8/layout/process4"/>
    <dgm:cxn modelId="{7D4B81B8-B368-4D0D-9D3F-0B2396E72336}" type="presParOf" srcId="{B7F0B060-9CB7-7E41-B723-A4CFD981EC89}" destId="{168654CF-17DC-EB42-A308-BCC6A9B24CEA}" srcOrd="11" destOrd="0" presId="urn:microsoft.com/office/officeart/2005/8/layout/process4"/>
    <dgm:cxn modelId="{BE423EA3-7285-4D80-B969-C488D35C7CBE}" type="presParOf" srcId="{B7F0B060-9CB7-7E41-B723-A4CFD981EC89}" destId="{73505428-7FB4-9445-A8EC-9E53F8051833}" srcOrd="12" destOrd="0" presId="urn:microsoft.com/office/officeart/2005/8/layout/process4"/>
    <dgm:cxn modelId="{F5A5CE74-5FB6-4B7A-B626-1C933310C5CD}" type="presParOf" srcId="{73505428-7FB4-9445-A8EC-9E53F8051833}" destId="{8861396F-4F80-1949-97A7-CA9286FE350B}" srcOrd="0" destOrd="0" presId="urn:microsoft.com/office/officeart/2005/8/layout/process4"/>
    <dgm:cxn modelId="{D7653233-B623-4103-9E3D-3C61B1CF5300}" type="presParOf" srcId="{B7F0B060-9CB7-7E41-B723-A4CFD981EC89}" destId="{B7612272-CD93-E04E-AC1D-B68F207428B7}" srcOrd="13" destOrd="0" presId="urn:microsoft.com/office/officeart/2005/8/layout/process4"/>
    <dgm:cxn modelId="{9BD4F9C5-DB24-4C15-ADC9-70D06F5D363D}" type="presParOf" srcId="{B7F0B060-9CB7-7E41-B723-A4CFD981EC89}" destId="{86CB7E37-0270-FA45-8B24-A03586F19ACE}" srcOrd="14" destOrd="0" presId="urn:microsoft.com/office/officeart/2005/8/layout/process4"/>
    <dgm:cxn modelId="{FECD9B24-F082-443E-BA08-98856EDEDC72}" type="presParOf" srcId="{86CB7E37-0270-FA45-8B24-A03586F19ACE}" destId="{8E8E96C2-4F36-1749-BDB3-46131329B4B5}" srcOrd="0" destOrd="0" presId="urn:microsoft.com/office/officeart/2005/8/layout/process4"/>
    <dgm:cxn modelId="{AECAC907-5FD2-419B-93CF-0EAB4F90AE6C}" type="presParOf" srcId="{B7F0B060-9CB7-7E41-B723-A4CFD981EC89}" destId="{1447AF3E-E6DA-5D45-8B21-A21A1207AEB5}" srcOrd="15" destOrd="0" presId="urn:microsoft.com/office/officeart/2005/8/layout/process4"/>
    <dgm:cxn modelId="{0BBC4182-A9C7-47A7-84A8-33EC3DBF1EFF}" type="presParOf" srcId="{B7F0B060-9CB7-7E41-B723-A4CFD981EC89}" destId="{56CB6B94-7E70-C043-ADBF-B3C931176F34}" srcOrd="16" destOrd="0" presId="urn:microsoft.com/office/officeart/2005/8/layout/process4"/>
    <dgm:cxn modelId="{3D1E7338-8B9A-4A04-B3AC-DC9C499BA6A2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 New"/>
              <a:cs typeface="Courier New"/>
            </a:rPr>
            <a:t>foo.c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>
        <a:solidFill>
          <a:schemeClr val="bg1">
            <a:lumMod val="85000"/>
            <a:lumOff val="15000"/>
          </a:schemeClr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 New"/>
              <a:cs typeface="Courier New"/>
            </a:rPr>
            <a:t>foo.s</a:t>
          </a:r>
          <a:endParaRPr lang="en-US" b="1" dirty="0">
            <a:latin typeface="Courier New"/>
            <a:cs typeface="Courier New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bg1">
            <a:lumMod val="85000"/>
            <a:lumOff val="15000"/>
          </a:schemeClr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 New"/>
              <a:cs typeface="Courier New"/>
            </a:rPr>
            <a:t>foo.o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bg1">
            <a:lumMod val="85000"/>
            <a:lumOff val="15000"/>
          </a:schemeClr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2A066903-E1C3-45B8-90F0-4AC0F9591703}" type="presOf" srcId="{9EEDC6EE-0E75-AD42-9AD4-6A3E98423EF6}" destId="{9C8D402F-1368-C044-A738-2DA9F17F3CC6}" srcOrd="0" destOrd="0" presId="urn:microsoft.com/office/officeart/2005/8/layout/process4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C6AD7B51-3570-45AC-8710-D0469A7449B2}" type="presOf" srcId="{E6A2FABE-CA65-FF46-827D-F94953C1F6DD}" destId="{0F6727B6-DD01-E94D-A473-7A95C2277833}" srcOrd="0" destOrd="0" presId="urn:microsoft.com/office/officeart/2005/8/layout/process4"/>
    <dgm:cxn modelId="{A564D42B-E8E6-445B-99FE-1BBA554B723A}" type="presOf" srcId="{7B490873-3F8C-6C47-BCCE-B410429C0291}" destId="{8861396F-4F80-1949-97A7-CA9286FE350B}" srcOrd="0" destOrd="0" presId="urn:microsoft.com/office/officeart/2005/8/layout/process4"/>
    <dgm:cxn modelId="{2B7B8787-C4A0-4D8F-8D8F-1F0380FAD7CB}" type="presOf" srcId="{7A703120-5E94-4E43-AFCE-8826D79E0752}" destId="{6CF617F3-BDBA-D747-8539-E57CDB546D4C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CA87E4B8-F5A5-43F2-BAB1-D3EB8B4CD76A}" type="presOf" srcId="{3D3E9305-B39C-9E47-8B0E-704DE21276A2}" destId="{0BF3E98C-8570-8B42-AC81-4CC700DE9808}" srcOrd="0" destOrd="0" presId="urn:microsoft.com/office/officeart/2005/8/layout/process4"/>
    <dgm:cxn modelId="{4F6F371E-8E47-4163-8DA4-FF2D7C3BD791}" type="presOf" srcId="{F7CF5AB1-071E-E84C-B329-5536FFDCB271}" destId="{7AE1C772-9DBB-6441-BE15-0E1D3D6FE59C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7F60E31E-6624-40D3-BC67-1639483980C9}" type="presOf" srcId="{6B03903D-2083-194D-BF86-7D5912BBB1D7}" destId="{9BE3E724-A622-1F42-8344-499FE3CB1213}" srcOrd="0" destOrd="0" presId="urn:microsoft.com/office/officeart/2005/8/layout/process4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C5AABD0D-046C-4223-8A91-46FD51502B46}" type="presOf" srcId="{6874B277-C05A-F04C-81F1-AFE82E7C694D}" destId="{B7F0B060-9CB7-7E41-B723-A4CFD981EC89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8C6FF0A8-537E-474E-87BF-8FC02FA38EE4}" type="presOf" srcId="{0D15FB73-0BBB-714B-9BB0-C2B2726CD3E1}" destId="{8E8E96C2-4F36-1749-BDB3-46131329B4B5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A0061A5A-1037-4A88-92D2-44B4855B284A}" type="presOf" srcId="{AAECF816-E805-754C-9D44-383350129CB4}" destId="{7B12BA32-5DB0-C047-A0D4-1650BF6FB212}" srcOrd="0" destOrd="0" presId="urn:microsoft.com/office/officeart/2005/8/layout/process4"/>
    <dgm:cxn modelId="{D6811CED-340D-46B4-A6C5-F4CABF925384}" type="presParOf" srcId="{B7F0B060-9CB7-7E41-B723-A4CFD981EC89}" destId="{B0D0E4A9-CEEB-6746-9751-6C5AC61544C0}" srcOrd="0" destOrd="0" presId="urn:microsoft.com/office/officeart/2005/8/layout/process4"/>
    <dgm:cxn modelId="{E9ACFAE0-8BAD-44F0-8371-5E5E7EE9D538}" type="presParOf" srcId="{B0D0E4A9-CEEB-6746-9751-6C5AC61544C0}" destId="{9C8D402F-1368-C044-A738-2DA9F17F3CC6}" srcOrd="0" destOrd="0" presId="urn:microsoft.com/office/officeart/2005/8/layout/process4"/>
    <dgm:cxn modelId="{B79E1A5A-C2CC-4F4A-8323-43D2FC0AF0D0}" type="presParOf" srcId="{B7F0B060-9CB7-7E41-B723-A4CFD981EC89}" destId="{71A0E934-7612-6845-8F99-DAFB9FA1977C}" srcOrd="1" destOrd="0" presId="urn:microsoft.com/office/officeart/2005/8/layout/process4"/>
    <dgm:cxn modelId="{4F408A59-3C8C-410D-8DCC-AA7840428DBD}" type="presParOf" srcId="{B7F0B060-9CB7-7E41-B723-A4CFD981EC89}" destId="{AEACEC9F-8E0C-314B-846C-60AB9667B250}" srcOrd="2" destOrd="0" presId="urn:microsoft.com/office/officeart/2005/8/layout/process4"/>
    <dgm:cxn modelId="{9EC017FD-A716-4A69-B96D-C15358C4768C}" type="presParOf" srcId="{AEACEC9F-8E0C-314B-846C-60AB9667B250}" destId="{7B12BA32-5DB0-C047-A0D4-1650BF6FB212}" srcOrd="0" destOrd="0" presId="urn:microsoft.com/office/officeart/2005/8/layout/process4"/>
    <dgm:cxn modelId="{9A7F692D-D3A3-4726-A28B-DD88962DF9FA}" type="presParOf" srcId="{B7F0B060-9CB7-7E41-B723-A4CFD981EC89}" destId="{8E0656CC-EAD5-064F-B087-AAD2461BB8B3}" srcOrd="3" destOrd="0" presId="urn:microsoft.com/office/officeart/2005/8/layout/process4"/>
    <dgm:cxn modelId="{A2B36A08-70D2-441D-BEF9-C0372DA2BDE8}" type="presParOf" srcId="{B7F0B060-9CB7-7E41-B723-A4CFD981EC89}" destId="{8D394CE5-702C-124D-8669-24721F7FC071}" srcOrd="4" destOrd="0" presId="urn:microsoft.com/office/officeart/2005/8/layout/process4"/>
    <dgm:cxn modelId="{14CA96EA-5253-4C47-B3B7-FB0E68466C11}" type="presParOf" srcId="{8D394CE5-702C-124D-8669-24721F7FC071}" destId="{0BF3E98C-8570-8B42-AC81-4CC700DE9808}" srcOrd="0" destOrd="0" presId="urn:microsoft.com/office/officeart/2005/8/layout/process4"/>
    <dgm:cxn modelId="{143DAEA3-59C5-4CFA-8007-039A33FB17E8}" type="presParOf" srcId="{B7F0B060-9CB7-7E41-B723-A4CFD981EC89}" destId="{965CCB3D-734A-E140-9CC4-28A7D8FC2BB1}" srcOrd="5" destOrd="0" presId="urn:microsoft.com/office/officeart/2005/8/layout/process4"/>
    <dgm:cxn modelId="{8CA0FFF1-FAF7-4AF6-A303-FC59EFE45626}" type="presParOf" srcId="{B7F0B060-9CB7-7E41-B723-A4CFD981EC89}" destId="{06147846-209D-B742-B056-CDEABBF24055}" srcOrd="6" destOrd="0" presId="urn:microsoft.com/office/officeart/2005/8/layout/process4"/>
    <dgm:cxn modelId="{09667843-5C4F-440A-BA59-9B6C3F64F874}" type="presParOf" srcId="{06147846-209D-B742-B056-CDEABBF24055}" destId="{7AE1C772-9DBB-6441-BE15-0E1D3D6FE59C}" srcOrd="0" destOrd="0" presId="urn:microsoft.com/office/officeart/2005/8/layout/process4"/>
    <dgm:cxn modelId="{C8C2B978-E5FD-41F7-B4AB-7A89AD47DD33}" type="presParOf" srcId="{B7F0B060-9CB7-7E41-B723-A4CFD981EC89}" destId="{979A61D6-0C81-FE40-A5AE-EED2D9248FDA}" srcOrd="7" destOrd="0" presId="urn:microsoft.com/office/officeart/2005/8/layout/process4"/>
    <dgm:cxn modelId="{615FE965-E0A1-4F2C-87B1-CC82A1865EA5}" type="presParOf" srcId="{B7F0B060-9CB7-7E41-B723-A4CFD981EC89}" destId="{71F1C9E9-2347-E547-849F-4421607881AC}" srcOrd="8" destOrd="0" presId="urn:microsoft.com/office/officeart/2005/8/layout/process4"/>
    <dgm:cxn modelId="{845A6454-7F61-4BEC-AC67-5E89385EBEBA}" type="presParOf" srcId="{71F1C9E9-2347-E547-849F-4421607881AC}" destId="{9BE3E724-A622-1F42-8344-499FE3CB1213}" srcOrd="0" destOrd="0" presId="urn:microsoft.com/office/officeart/2005/8/layout/process4"/>
    <dgm:cxn modelId="{148DDA16-F27D-42BD-8612-6D3CF9EF9AC6}" type="presParOf" srcId="{B7F0B060-9CB7-7E41-B723-A4CFD981EC89}" destId="{C493CD63-1571-9E43-BF69-41F258302629}" srcOrd="9" destOrd="0" presId="urn:microsoft.com/office/officeart/2005/8/layout/process4"/>
    <dgm:cxn modelId="{9C873CDF-B2D0-43DE-973A-55E4664646C4}" type="presParOf" srcId="{B7F0B060-9CB7-7E41-B723-A4CFD981EC89}" destId="{97001315-234F-A54F-AC68-B6F97AD7D208}" srcOrd="10" destOrd="0" presId="urn:microsoft.com/office/officeart/2005/8/layout/process4"/>
    <dgm:cxn modelId="{5D5370AB-C256-40C2-8911-1DCA558F157E}" type="presParOf" srcId="{97001315-234F-A54F-AC68-B6F97AD7D208}" destId="{6CF617F3-BDBA-D747-8539-E57CDB546D4C}" srcOrd="0" destOrd="0" presId="urn:microsoft.com/office/officeart/2005/8/layout/process4"/>
    <dgm:cxn modelId="{A15D3EC5-70F1-4E7C-A1DF-24935E2670C4}" type="presParOf" srcId="{B7F0B060-9CB7-7E41-B723-A4CFD981EC89}" destId="{168654CF-17DC-EB42-A308-BCC6A9B24CEA}" srcOrd="11" destOrd="0" presId="urn:microsoft.com/office/officeart/2005/8/layout/process4"/>
    <dgm:cxn modelId="{E7B1B521-89C3-4F01-8105-DF8AF8F4C5B9}" type="presParOf" srcId="{B7F0B060-9CB7-7E41-B723-A4CFD981EC89}" destId="{73505428-7FB4-9445-A8EC-9E53F8051833}" srcOrd="12" destOrd="0" presId="urn:microsoft.com/office/officeart/2005/8/layout/process4"/>
    <dgm:cxn modelId="{18034F1F-5AC5-4EC6-90E3-9BDC072423F5}" type="presParOf" srcId="{73505428-7FB4-9445-A8EC-9E53F8051833}" destId="{8861396F-4F80-1949-97A7-CA9286FE350B}" srcOrd="0" destOrd="0" presId="urn:microsoft.com/office/officeart/2005/8/layout/process4"/>
    <dgm:cxn modelId="{93388F0D-43E1-43FF-8727-966F8CF64302}" type="presParOf" srcId="{B7F0B060-9CB7-7E41-B723-A4CFD981EC89}" destId="{B7612272-CD93-E04E-AC1D-B68F207428B7}" srcOrd="13" destOrd="0" presId="urn:microsoft.com/office/officeart/2005/8/layout/process4"/>
    <dgm:cxn modelId="{1AB2CB8E-CC2C-4D95-8145-30E84E0241BD}" type="presParOf" srcId="{B7F0B060-9CB7-7E41-B723-A4CFD981EC89}" destId="{86CB7E37-0270-FA45-8B24-A03586F19ACE}" srcOrd="14" destOrd="0" presId="urn:microsoft.com/office/officeart/2005/8/layout/process4"/>
    <dgm:cxn modelId="{FD30406A-6220-4B25-A307-4A7651BE75EA}" type="presParOf" srcId="{86CB7E37-0270-FA45-8B24-A03586F19ACE}" destId="{8E8E96C2-4F36-1749-BDB3-46131329B4B5}" srcOrd="0" destOrd="0" presId="urn:microsoft.com/office/officeart/2005/8/layout/process4"/>
    <dgm:cxn modelId="{E4C9E21D-F104-4CE3-914D-3F9A67120545}" type="presParOf" srcId="{B7F0B060-9CB7-7E41-B723-A4CFD981EC89}" destId="{1447AF3E-E6DA-5D45-8B21-A21A1207AEB5}" srcOrd="15" destOrd="0" presId="urn:microsoft.com/office/officeart/2005/8/layout/process4"/>
    <dgm:cxn modelId="{AD0C43D9-4E85-48E0-8DBE-A6C3A40B72DD}" type="presParOf" srcId="{B7F0B060-9CB7-7E41-B723-A4CFD981EC89}" destId="{56CB6B94-7E70-C043-ADBF-B3C931176F34}" srcOrd="16" destOrd="0" presId="urn:microsoft.com/office/officeart/2005/8/layout/process4"/>
    <dgm:cxn modelId="{23B8E212-A698-4721-A255-EB181EA7D620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1">
            <a:lumMod val="85000"/>
            <a:lumOff val="15000"/>
          </a:schemeClr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65990452-261B-4C1E-9DE1-BD2788BFB86D}" type="presOf" srcId="{6874B277-C05A-F04C-81F1-AFE82E7C694D}" destId="{B7F0B060-9CB7-7E41-B723-A4CFD981EC89}" srcOrd="0" destOrd="0" presId="urn:microsoft.com/office/officeart/2005/8/layout/process4"/>
    <dgm:cxn modelId="{65EEA035-F05D-4557-AB01-D8A2DD1A07BA}" type="presOf" srcId="{6B03903D-2083-194D-BF86-7D5912BBB1D7}" destId="{E469AF61-9493-3B46-82D0-8B07D495B049}" srcOrd="0" destOrd="0" presId="urn:microsoft.com/office/officeart/2005/8/layout/process4"/>
    <dgm:cxn modelId="{8A466106-E8FA-4307-9240-BA7F5D214F71}" type="presParOf" srcId="{B7F0B060-9CB7-7E41-B723-A4CFD981EC89}" destId="{D8650F80-DA51-1045-90D9-0B85668D54A1}" srcOrd="0" destOrd="0" presId="urn:microsoft.com/office/officeart/2005/8/layout/process4"/>
    <dgm:cxn modelId="{99436B74-8A0C-4A88-9026-18F4C374F161}" type="presParOf" srcId="{D8650F80-DA51-1045-90D9-0B85668D54A1}" destId="{E469AF61-9493-3B46-82D0-8B07D495B049}" srcOrd="0" destOrd="0" presId="urn:microsoft.com/office/officeart/2005/8/layout/process4"/>
  </dgm:cxnLst>
  <dgm:bg>
    <a:noFill/>
  </dgm:bg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libc.so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FE9AF6E1-8F7F-4DFD-BCDE-836373B5F0E1}" type="presOf" srcId="{6874B277-C05A-F04C-81F1-AFE82E7C694D}" destId="{B7F0B060-9CB7-7E41-B723-A4CFD981EC89}" srcOrd="0" destOrd="0" presId="urn:microsoft.com/office/officeart/2005/8/layout/process4"/>
    <dgm:cxn modelId="{BA0EFB79-894C-41B8-952C-57565F017B33}" type="presOf" srcId="{6B03903D-2083-194D-BF86-7D5912BBB1D7}" destId="{E469AF61-9493-3B46-82D0-8B07D495B049}" srcOrd="0" destOrd="0" presId="urn:microsoft.com/office/officeart/2005/8/layout/process4"/>
    <dgm:cxn modelId="{81D2A203-21F2-4C82-A5B2-4025890699C9}" type="presParOf" srcId="{B7F0B060-9CB7-7E41-B723-A4CFD981EC89}" destId="{D8650F80-DA51-1045-90D9-0B85668D54A1}" srcOrd="0" destOrd="0" presId="urn:microsoft.com/office/officeart/2005/8/layout/process4"/>
    <dgm:cxn modelId="{4F1BFF16-502D-4C43-873C-E9FF112A4D1B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Scheme program: </a:t>
          </a:r>
          <a:r>
            <a:rPr lang="en-US" b="1" dirty="0" err="1" smtClean="0">
              <a:latin typeface="Courier New"/>
              <a:cs typeface="Courier New"/>
            </a:rPr>
            <a:t>foo.scm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Scheme interpreter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A005132-4001-BF40-9280-2D430287E957}" type="pres">
      <dgm:prSet presAssocID="{0D15FB73-0BBB-714B-9BB0-C2B2726CD3E1}" presName="boxAndChildren" presStyleCnt="0"/>
      <dgm:spPr/>
    </dgm:pt>
    <dgm:pt modelId="{76707CBE-9804-AA4C-98A7-3E0FBB233CC8}" type="pres">
      <dgm:prSet presAssocID="{0D15FB73-0BBB-714B-9BB0-C2B2726CD3E1}" presName="parentTextBox" presStyleLbl="node1" presStyleIdx="0" presStyleCnt="2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0E886FD2-C1D2-4D86-9FA4-6DAA1049FFA0}" type="presOf" srcId="{6874B277-C05A-F04C-81F1-AFE82E7C694D}" destId="{B7F0B060-9CB7-7E41-B723-A4CFD981EC89}" srcOrd="0" destOrd="0" presId="urn:microsoft.com/office/officeart/2005/8/layout/process4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28DD4463-0C7B-4019-86B6-E4E55EE54765}" type="presOf" srcId="{0D15FB73-0BBB-714B-9BB0-C2B2726CD3E1}" destId="{76707CBE-9804-AA4C-98A7-3E0FBB233CC8}" srcOrd="0" destOrd="0" presId="urn:microsoft.com/office/officeart/2005/8/layout/process4"/>
    <dgm:cxn modelId="{CF5AB9A8-E648-4F07-B929-AA00D8BE7615}" type="presOf" srcId="{E6A2FABE-CA65-FF46-827D-F94953C1F6DD}" destId="{0F6727B6-DD01-E94D-A473-7A95C2277833}" srcOrd="0" destOrd="0" presId="urn:microsoft.com/office/officeart/2005/8/layout/process4"/>
    <dgm:cxn modelId="{0FB66FAE-7569-454E-A8C3-1B55D613F497}" type="presParOf" srcId="{B7F0B060-9CB7-7E41-B723-A4CFD981EC89}" destId="{7A005132-4001-BF40-9280-2D430287E957}" srcOrd="0" destOrd="0" presId="urn:microsoft.com/office/officeart/2005/8/layout/process4"/>
    <dgm:cxn modelId="{F95C8906-3518-4B49-B6FF-CCC70009147E}" type="presParOf" srcId="{7A005132-4001-BF40-9280-2D430287E957}" destId="{76707CBE-9804-AA4C-98A7-3E0FBB233CC8}" srcOrd="0" destOrd="0" presId="urn:microsoft.com/office/officeart/2005/8/layout/process4"/>
    <dgm:cxn modelId="{112860BB-4513-4761-9783-448188558D46}" type="presParOf" srcId="{B7F0B060-9CB7-7E41-B723-A4CFD981EC89}" destId="{1447AF3E-E6DA-5D45-8B21-A21A1207AEB5}" srcOrd="1" destOrd="0" presId="urn:microsoft.com/office/officeart/2005/8/layout/process4"/>
    <dgm:cxn modelId="{F4598FFA-7406-4D72-B9B6-0E5FB4C526E8}" type="presParOf" srcId="{B7F0B060-9CB7-7E41-B723-A4CFD981EC89}" destId="{56CB6B94-7E70-C043-ADBF-B3C931176F34}" srcOrd="2" destOrd="0" presId="urn:microsoft.com/office/officeart/2005/8/layout/process4"/>
    <dgm:cxn modelId="{9BEC84B4-A204-4F03-926F-983BBE8389EB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Scheme program: </a:t>
          </a:r>
          <a:r>
            <a:rPr lang="en-US" b="1" dirty="0" err="1" smtClean="0">
              <a:latin typeface="Courier New"/>
              <a:cs typeface="Courier New"/>
            </a:rPr>
            <a:t>foo.scm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Scheme 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Hardware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4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1" presStyleCnt="4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2" presStyleCnt="4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3" presStyleCnt="4"/>
      <dgm:spPr/>
      <dgm:t>
        <a:bodyPr/>
        <a:lstStyle/>
        <a:p>
          <a:endParaRPr lang="en-US"/>
        </a:p>
      </dgm:t>
    </dgm:pt>
  </dgm:ptLst>
  <dgm:cxnLst>
    <dgm:cxn modelId="{C5943D76-BF37-4D8F-91DB-18606798659B}" type="presOf" srcId="{0D15FB73-0BBB-714B-9BB0-C2B2726CD3E1}" destId="{8E8E96C2-4F36-1749-BDB3-46131329B4B5}" srcOrd="0" destOrd="0" presId="urn:microsoft.com/office/officeart/2005/8/layout/process4"/>
    <dgm:cxn modelId="{EDA674CF-BB35-4B32-91A8-D622F237AE0E}" type="presOf" srcId="{9EEDC6EE-0E75-AD42-9AD4-6A3E98423EF6}" destId="{9C8D402F-1368-C044-A738-2DA9F17F3CC6}" srcOrd="0" destOrd="0" presId="urn:microsoft.com/office/officeart/2005/8/layout/process4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E556CAB1-EFA0-434D-BDF2-7616786CA964}" type="presOf" srcId="{E6A2FABE-CA65-FF46-827D-F94953C1F6DD}" destId="{0F6727B6-DD01-E94D-A473-7A95C2277833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B352B489-AA33-42FD-8478-A982368F401C}" type="presOf" srcId="{6874B277-C05A-F04C-81F1-AFE82E7C694D}" destId="{B7F0B060-9CB7-7E41-B723-A4CFD981EC89}" srcOrd="0" destOrd="0" presId="urn:microsoft.com/office/officeart/2005/8/layout/process4"/>
    <dgm:cxn modelId="{EF2CCCED-E7C2-4CF0-8006-11899BF7BA80}" type="presOf" srcId="{3D3E9305-B39C-9E47-8B0E-704DE21276A2}" destId="{0BF3E98C-8570-8B42-AC81-4CC700DE9808}" srcOrd="0" destOrd="0" presId="urn:microsoft.com/office/officeart/2005/8/layout/process4"/>
    <dgm:cxn modelId="{EEE5705F-A4DA-924C-9E1E-0F6636096851}" srcId="{6874B277-C05A-F04C-81F1-AFE82E7C694D}" destId="{9EEDC6EE-0E75-AD42-9AD4-6A3E98423EF6}" srcOrd="3" destOrd="0" parTransId="{B18F3A01-B443-5F43-AE30-C485E3C7DEFD}" sibTransId="{CF272826-2EE2-284F-82CE-80D2F54D06A1}"/>
    <dgm:cxn modelId="{FE2F71F4-E073-B046-892B-5C2C7910F623}" srcId="{6874B277-C05A-F04C-81F1-AFE82E7C694D}" destId="{3D3E9305-B39C-9E47-8B0E-704DE21276A2}" srcOrd="2" destOrd="0" parTransId="{A9B374A5-7135-8946-82F1-B740DB02A802}" sibTransId="{014EA806-C7AA-534D-B230-34AA4BA39074}"/>
    <dgm:cxn modelId="{278FE931-76E1-4932-9FD1-968BE3E5AB94}" type="presParOf" srcId="{B7F0B060-9CB7-7E41-B723-A4CFD981EC89}" destId="{B0D0E4A9-CEEB-6746-9751-6C5AC61544C0}" srcOrd="0" destOrd="0" presId="urn:microsoft.com/office/officeart/2005/8/layout/process4"/>
    <dgm:cxn modelId="{0533C16E-1A57-4168-9656-378158F54825}" type="presParOf" srcId="{B0D0E4A9-CEEB-6746-9751-6C5AC61544C0}" destId="{9C8D402F-1368-C044-A738-2DA9F17F3CC6}" srcOrd="0" destOrd="0" presId="urn:microsoft.com/office/officeart/2005/8/layout/process4"/>
    <dgm:cxn modelId="{25341A95-E8A9-42DB-90B3-7A3D543B174C}" type="presParOf" srcId="{B7F0B060-9CB7-7E41-B723-A4CFD981EC89}" destId="{8E0656CC-EAD5-064F-B087-AAD2461BB8B3}" srcOrd="1" destOrd="0" presId="urn:microsoft.com/office/officeart/2005/8/layout/process4"/>
    <dgm:cxn modelId="{A6E2A461-EED2-4EC0-8DB5-852D96EC2A84}" type="presParOf" srcId="{B7F0B060-9CB7-7E41-B723-A4CFD981EC89}" destId="{8D394CE5-702C-124D-8669-24721F7FC071}" srcOrd="2" destOrd="0" presId="urn:microsoft.com/office/officeart/2005/8/layout/process4"/>
    <dgm:cxn modelId="{42038298-5302-4F0E-B13D-A5DFCB48ADF2}" type="presParOf" srcId="{8D394CE5-702C-124D-8669-24721F7FC071}" destId="{0BF3E98C-8570-8B42-AC81-4CC700DE9808}" srcOrd="0" destOrd="0" presId="urn:microsoft.com/office/officeart/2005/8/layout/process4"/>
    <dgm:cxn modelId="{D4DA5338-06AA-416B-BF4A-91325AB16369}" type="presParOf" srcId="{B7F0B060-9CB7-7E41-B723-A4CFD981EC89}" destId="{B7612272-CD93-E04E-AC1D-B68F207428B7}" srcOrd="3" destOrd="0" presId="urn:microsoft.com/office/officeart/2005/8/layout/process4"/>
    <dgm:cxn modelId="{1E747711-5C63-4636-8848-86561CB01607}" type="presParOf" srcId="{B7F0B060-9CB7-7E41-B723-A4CFD981EC89}" destId="{86CB7E37-0270-FA45-8B24-A03586F19ACE}" srcOrd="4" destOrd="0" presId="urn:microsoft.com/office/officeart/2005/8/layout/process4"/>
    <dgm:cxn modelId="{3FC4F2D4-0DA8-425E-8471-070735AF606E}" type="presParOf" srcId="{86CB7E37-0270-FA45-8B24-A03586F19ACE}" destId="{8E8E96C2-4F36-1749-BDB3-46131329B4B5}" srcOrd="0" destOrd="0" presId="urn:microsoft.com/office/officeart/2005/8/layout/process4"/>
    <dgm:cxn modelId="{0CC4C328-27CF-4BE7-8C52-590BF21E5EB3}" type="presParOf" srcId="{B7F0B060-9CB7-7E41-B723-A4CFD981EC89}" destId="{1447AF3E-E6DA-5D45-8B21-A21A1207AEB5}" srcOrd="5" destOrd="0" presId="urn:microsoft.com/office/officeart/2005/8/layout/process4"/>
    <dgm:cxn modelId="{61DAB9A2-D4F5-49C2-B39E-5DF110802BA7}" type="presParOf" srcId="{B7F0B060-9CB7-7E41-B723-A4CFD981EC89}" destId="{56CB6B94-7E70-C043-ADBF-B3C931176F34}" srcOrd="6" destOrd="0" presId="urn:microsoft.com/office/officeart/2005/8/layout/process4"/>
    <dgm:cxn modelId="{5F768B7D-A7A1-4A7F-A9B7-D75B833265A1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 New"/>
              <a:cs typeface="Courier New"/>
            </a:rPr>
            <a:t>foo.c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/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 New"/>
              <a:cs typeface="Courier New"/>
            </a:rPr>
            <a:t>foo.s</a:t>
          </a:r>
          <a:endParaRPr lang="en-US" b="1" dirty="0">
            <a:latin typeface="Courier New"/>
            <a:cs typeface="Courier New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accent1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 New"/>
              <a:cs typeface="Courier New"/>
            </a:rPr>
            <a:t>foo.o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4F4D0C19-3634-4B23-8A97-540EBB8B7A92}" type="presOf" srcId="{0D15FB73-0BBB-714B-9BB0-C2B2726CD3E1}" destId="{8E8E96C2-4F36-1749-BDB3-46131329B4B5}" srcOrd="0" destOrd="0" presId="urn:microsoft.com/office/officeart/2005/8/layout/process4"/>
    <dgm:cxn modelId="{B6457A2F-FF94-4662-AC1B-ABA8ED9C1033}" type="presOf" srcId="{AAECF816-E805-754C-9D44-383350129CB4}" destId="{7B12BA32-5DB0-C047-A0D4-1650BF6FB212}" srcOrd="0" destOrd="0" presId="urn:microsoft.com/office/officeart/2005/8/layout/process4"/>
    <dgm:cxn modelId="{27C51659-FF4F-4AAD-AD21-AB606A1961CE}" type="presOf" srcId="{7B490873-3F8C-6C47-BCCE-B410429C0291}" destId="{8861396F-4F80-1949-97A7-CA9286FE350B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A2F45629-87C8-46E4-BFC3-7FE7CA6AA383}" type="presOf" srcId="{9EEDC6EE-0E75-AD42-9AD4-6A3E98423EF6}" destId="{9C8D402F-1368-C044-A738-2DA9F17F3CC6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653E6319-DAE0-4FEC-BBB1-6E1BA58FAE4E}" type="presOf" srcId="{3D3E9305-B39C-9E47-8B0E-704DE21276A2}" destId="{0BF3E98C-8570-8B42-AC81-4CC700DE9808}" srcOrd="0" destOrd="0" presId="urn:microsoft.com/office/officeart/2005/8/layout/process4"/>
    <dgm:cxn modelId="{BA36B9F7-A918-4DB5-B92E-825FB5B197BE}" type="presOf" srcId="{6874B277-C05A-F04C-81F1-AFE82E7C694D}" destId="{B7F0B060-9CB7-7E41-B723-A4CFD981EC89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28088793-C872-4D24-8AF0-63C62291AA15}" type="presOf" srcId="{6B03903D-2083-194D-BF86-7D5912BBB1D7}" destId="{9BE3E724-A622-1F42-8344-499FE3CB1213}" srcOrd="0" destOrd="0" presId="urn:microsoft.com/office/officeart/2005/8/layout/process4"/>
    <dgm:cxn modelId="{CE64150B-262C-4E51-BC99-34F0978CADD7}" type="presOf" srcId="{F7CF5AB1-071E-E84C-B329-5536FFDCB271}" destId="{7AE1C772-9DBB-6441-BE15-0E1D3D6FE59C}" srcOrd="0" destOrd="0" presId="urn:microsoft.com/office/officeart/2005/8/layout/process4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A8134E21-2269-42BF-8F42-6B2305B03905}" type="presOf" srcId="{7A703120-5E94-4E43-AFCE-8826D79E0752}" destId="{6CF617F3-BDBA-D747-8539-E57CDB546D4C}" srcOrd="0" destOrd="0" presId="urn:microsoft.com/office/officeart/2005/8/layout/process4"/>
    <dgm:cxn modelId="{9E45342E-3657-4D94-BBF4-92E73A14B6DF}" type="presOf" srcId="{E6A2FABE-CA65-FF46-827D-F94953C1F6DD}" destId="{0F6727B6-DD01-E94D-A473-7A95C2277833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F1FD34BE-467B-42E6-9514-0DB1DCB17C3B}" type="presParOf" srcId="{B7F0B060-9CB7-7E41-B723-A4CFD981EC89}" destId="{B0D0E4A9-CEEB-6746-9751-6C5AC61544C0}" srcOrd="0" destOrd="0" presId="urn:microsoft.com/office/officeart/2005/8/layout/process4"/>
    <dgm:cxn modelId="{978438B7-64A7-45B6-BFE5-12F7C641727D}" type="presParOf" srcId="{B0D0E4A9-CEEB-6746-9751-6C5AC61544C0}" destId="{9C8D402F-1368-C044-A738-2DA9F17F3CC6}" srcOrd="0" destOrd="0" presId="urn:microsoft.com/office/officeart/2005/8/layout/process4"/>
    <dgm:cxn modelId="{EFC30AB7-DCA3-41BA-B402-7370659C451A}" type="presParOf" srcId="{B7F0B060-9CB7-7E41-B723-A4CFD981EC89}" destId="{71A0E934-7612-6845-8F99-DAFB9FA1977C}" srcOrd="1" destOrd="0" presId="urn:microsoft.com/office/officeart/2005/8/layout/process4"/>
    <dgm:cxn modelId="{A7922DB7-6C76-4564-9EB9-CD555E75C716}" type="presParOf" srcId="{B7F0B060-9CB7-7E41-B723-A4CFD981EC89}" destId="{AEACEC9F-8E0C-314B-846C-60AB9667B250}" srcOrd="2" destOrd="0" presId="urn:microsoft.com/office/officeart/2005/8/layout/process4"/>
    <dgm:cxn modelId="{66935AFB-F635-4E3B-AB94-75F9708FA55F}" type="presParOf" srcId="{AEACEC9F-8E0C-314B-846C-60AB9667B250}" destId="{7B12BA32-5DB0-C047-A0D4-1650BF6FB212}" srcOrd="0" destOrd="0" presId="urn:microsoft.com/office/officeart/2005/8/layout/process4"/>
    <dgm:cxn modelId="{9EFDD883-5B3F-4977-8F52-3B5A5C5FBBAC}" type="presParOf" srcId="{B7F0B060-9CB7-7E41-B723-A4CFD981EC89}" destId="{8E0656CC-EAD5-064F-B087-AAD2461BB8B3}" srcOrd="3" destOrd="0" presId="urn:microsoft.com/office/officeart/2005/8/layout/process4"/>
    <dgm:cxn modelId="{51AD4F82-C7C1-4830-A910-5919A7AE4940}" type="presParOf" srcId="{B7F0B060-9CB7-7E41-B723-A4CFD981EC89}" destId="{8D394CE5-702C-124D-8669-24721F7FC071}" srcOrd="4" destOrd="0" presId="urn:microsoft.com/office/officeart/2005/8/layout/process4"/>
    <dgm:cxn modelId="{EE42900A-CB8F-4A93-953D-9646CF85A441}" type="presParOf" srcId="{8D394CE5-702C-124D-8669-24721F7FC071}" destId="{0BF3E98C-8570-8B42-AC81-4CC700DE9808}" srcOrd="0" destOrd="0" presId="urn:microsoft.com/office/officeart/2005/8/layout/process4"/>
    <dgm:cxn modelId="{94F439FD-E529-4090-81D8-C3A701A397DE}" type="presParOf" srcId="{B7F0B060-9CB7-7E41-B723-A4CFD981EC89}" destId="{965CCB3D-734A-E140-9CC4-28A7D8FC2BB1}" srcOrd="5" destOrd="0" presId="urn:microsoft.com/office/officeart/2005/8/layout/process4"/>
    <dgm:cxn modelId="{FF2DEB67-1331-4633-AF55-19567625AD52}" type="presParOf" srcId="{B7F0B060-9CB7-7E41-B723-A4CFD981EC89}" destId="{06147846-209D-B742-B056-CDEABBF24055}" srcOrd="6" destOrd="0" presId="urn:microsoft.com/office/officeart/2005/8/layout/process4"/>
    <dgm:cxn modelId="{262D72E0-63A8-4DB7-B402-7491371D1624}" type="presParOf" srcId="{06147846-209D-B742-B056-CDEABBF24055}" destId="{7AE1C772-9DBB-6441-BE15-0E1D3D6FE59C}" srcOrd="0" destOrd="0" presId="urn:microsoft.com/office/officeart/2005/8/layout/process4"/>
    <dgm:cxn modelId="{E4ABA537-B68A-41F1-93E9-D1FCF78FD17C}" type="presParOf" srcId="{B7F0B060-9CB7-7E41-B723-A4CFD981EC89}" destId="{979A61D6-0C81-FE40-A5AE-EED2D9248FDA}" srcOrd="7" destOrd="0" presId="urn:microsoft.com/office/officeart/2005/8/layout/process4"/>
    <dgm:cxn modelId="{02163A4D-85EA-48F3-818B-B72DF47B1611}" type="presParOf" srcId="{B7F0B060-9CB7-7E41-B723-A4CFD981EC89}" destId="{71F1C9E9-2347-E547-849F-4421607881AC}" srcOrd="8" destOrd="0" presId="urn:microsoft.com/office/officeart/2005/8/layout/process4"/>
    <dgm:cxn modelId="{6E1D1E9B-D8F0-4F0D-9A60-496C4B8BE4F8}" type="presParOf" srcId="{71F1C9E9-2347-E547-849F-4421607881AC}" destId="{9BE3E724-A622-1F42-8344-499FE3CB1213}" srcOrd="0" destOrd="0" presId="urn:microsoft.com/office/officeart/2005/8/layout/process4"/>
    <dgm:cxn modelId="{483A52AF-6784-4D01-9B28-433D3F812AD5}" type="presParOf" srcId="{B7F0B060-9CB7-7E41-B723-A4CFD981EC89}" destId="{C493CD63-1571-9E43-BF69-41F258302629}" srcOrd="9" destOrd="0" presId="urn:microsoft.com/office/officeart/2005/8/layout/process4"/>
    <dgm:cxn modelId="{198E6C1C-A2A7-416C-8F40-23AF1A9ADE71}" type="presParOf" srcId="{B7F0B060-9CB7-7E41-B723-A4CFD981EC89}" destId="{97001315-234F-A54F-AC68-B6F97AD7D208}" srcOrd="10" destOrd="0" presId="urn:microsoft.com/office/officeart/2005/8/layout/process4"/>
    <dgm:cxn modelId="{D1C5BD20-E739-4076-975A-A02B7FD64C9E}" type="presParOf" srcId="{97001315-234F-A54F-AC68-B6F97AD7D208}" destId="{6CF617F3-BDBA-D747-8539-E57CDB546D4C}" srcOrd="0" destOrd="0" presId="urn:microsoft.com/office/officeart/2005/8/layout/process4"/>
    <dgm:cxn modelId="{45A0D6FB-73B7-4810-B7F6-02E88F93E796}" type="presParOf" srcId="{B7F0B060-9CB7-7E41-B723-A4CFD981EC89}" destId="{168654CF-17DC-EB42-A308-BCC6A9B24CEA}" srcOrd="11" destOrd="0" presId="urn:microsoft.com/office/officeart/2005/8/layout/process4"/>
    <dgm:cxn modelId="{4ACD02C0-0318-4DD9-BA8C-1062467C69D5}" type="presParOf" srcId="{B7F0B060-9CB7-7E41-B723-A4CFD981EC89}" destId="{73505428-7FB4-9445-A8EC-9E53F8051833}" srcOrd="12" destOrd="0" presId="urn:microsoft.com/office/officeart/2005/8/layout/process4"/>
    <dgm:cxn modelId="{04589923-44EF-4EEC-B44B-5909F956D619}" type="presParOf" srcId="{73505428-7FB4-9445-A8EC-9E53F8051833}" destId="{8861396F-4F80-1949-97A7-CA9286FE350B}" srcOrd="0" destOrd="0" presId="urn:microsoft.com/office/officeart/2005/8/layout/process4"/>
    <dgm:cxn modelId="{486ECF65-4A27-4477-B989-E9FEBDB8A3EC}" type="presParOf" srcId="{B7F0B060-9CB7-7E41-B723-A4CFD981EC89}" destId="{B7612272-CD93-E04E-AC1D-B68F207428B7}" srcOrd="13" destOrd="0" presId="urn:microsoft.com/office/officeart/2005/8/layout/process4"/>
    <dgm:cxn modelId="{D886A7A5-BA93-4B77-BC94-AB068A850A09}" type="presParOf" srcId="{B7F0B060-9CB7-7E41-B723-A4CFD981EC89}" destId="{86CB7E37-0270-FA45-8B24-A03586F19ACE}" srcOrd="14" destOrd="0" presId="urn:microsoft.com/office/officeart/2005/8/layout/process4"/>
    <dgm:cxn modelId="{6294EB8A-F7FA-4AAF-B35E-7B0388858D3B}" type="presParOf" srcId="{86CB7E37-0270-FA45-8B24-A03586F19ACE}" destId="{8E8E96C2-4F36-1749-BDB3-46131329B4B5}" srcOrd="0" destOrd="0" presId="urn:microsoft.com/office/officeart/2005/8/layout/process4"/>
    <dgm:cxn modelId="{46900119-5444-40C0-A8D6-F246E8D694DC}" type="presParOf" srcId="{B7F0B060-9CB7-7E41-B723-A4CFD981EC89}" destId="{1447AF3E-E6DA-5D45-8B21-A21A1207AEB5}" srcOrd="15" destOrd="0" presId="urn:microsoft.com/office/officeart/2005/8/layout/process4"/>
    <dgm:cxn modelId="{FDD16302-B290-49E3-95E2-875BB1A652D0}" type="presParOf" srcId="{B7F0B060-9CB7-7E41-B723-A4CFD981EC89}" destId="{56CB6B94-7E70-C043-ADBF-B3C931176F34}" srcOrd="16" destOrd="0" presId="urn:microsoft.com/office/officeart/2005/8/layout/process4"/>
    <dgm:cxn modelId="{4C61BDF1-FF9C-43EC-B4D3-48083744D446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24E10643-718A-4E9B-9071-8EDA7E8BEE63}" type="presOf" srcId="{6B03903D-2083-194D-BF86-7D5912BBB1D7}" destId="{E469AF61-9493-3B46-82D0-8B07D495B049}" srcOrd="0" destOrd="0" presId="urn:microsoft.com/office/officeart/2005/8/layout/process4"/>
    <dgm:cxn modelId="{14BA71FB-EEA9-41EE-AC96-FEDACCA2F2B7}" type="presOf" srcId="{6874B277-C05A-F04C-81F1-AFE82E7C694D}" destId="{B7F0B060-9CB7-7E41-B723-A4CFD981EC89}" srcOrd="0" destOrd="0" presId="urn:microsoft.com/office/officeart/2005/8/layout/process4"/>
    <dgm:cxn modelId="{C0689889-4279-4E12-A440-AF1305525E6E}" type="presParOf" srcId="{B7F0B060-9CB7-7E41-B723-A4CFD981EC89}" destId="{D8650F80-DA51-1045-90D9-0B85668D54A1}" srcOrd="0" destOrd="0" presId="urn:microsoft.com/office/officeart/2005/8/layout/process4"/>
    <dgm:cxn modelId="{2659339B-44E3-4CC6-BE0F-F4FD4F18C6A0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libc.so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E80F89C0-8C74-4DA8-B904-B77F2E3AC953}" type="presOf" srcId="{6B03903D-2083-194D-BF86-7D5912BBB1D7}" destId="{E469AF61-9493-3B46-82D0-8B07D495B049}" srcOrd="0" destOrd="0" presId="urn:microsoft.com/office/officeart/2005/8/layout/process4"/>
    <dgm:cxn modelId="{A189DF78-6628-4A71-8608-11C8C7E5B06F}" type="presOf" srcId="{6874B277-C05A-F04C-81F1-AFE82E7C694D}" destId="{B7F0B060-9CB7-7E41-B723-A4CFD981EC89}" srcOrd="0" destOrd="0" presId="urn:microsoft.com/office/officeart/2005/8/layout/process4"/>
    <dgm:cxn modelId="{3503CCF3-F936-453F-8DE7-7B1F292FAA77}" type="presParOf" srcId="{B7F0B060-9CB7-7E41-B723-A4CFD981EC89}" destId="{D8650F80-DA51-1045-90D9-0B85668D54A1}" srcOrd="0" destOrd="0" presId="urn:microsoft.com/office/officeart/2005/8/layout/process4"/>
    <dgm:cxn modelId="{7BF98229-BC08-4182-8E11-E58836827FA4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libm.a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36D55928-1BB9-42DD-AD57-19E51F9720DA}" type="presOf" srcId="{6874B277-C05A-F04C-81F1-AFE82E7C694D}" destId="{B7F0B060-9CB7-7E41-B723-A4CFD981EC89}" srcOrd="0" destOrd="0" presId="urn:microsoft.com/office/officeart/2005/8/layout/process4"/>
    <dgm:cxn modelId="{069CE0C0-CD2A-4CA8-A701-CB7CA93E8C18}" type="presOf" srcId="{6B03903D-2083-194D-BF86-7D5912BBB1D7}" destId="{E469AF61-9493-3B46-82D0-8B07D495B049}" srcOrd="0" destOrd="0" presId="urn:microsoft.com/office/officeart/2005/8/layout/process4"/>
    <dgm:cxn modelId="{5E146B5F-98F0-487A-BE22-11652E9BC0C2}" type="presParOf" srcId="{B7F0B060-9CB7-7E41-B723-A4CFD981EC89}" destId="{D8650F80-DA51-1045-90D9-0B85668D54A1}" srcOrd="0" destOrd="0" presId="urn:microsoft.com/office/officeart/2005/8/layout/process4"/>
    <dgm:cxn modelId="{69A9D1E2-C7F9-4DBB-A7AE-BE73F1289BF5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libc.so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90812F6B-76E2-4E78-A193-42BE20B010EA}" type="presOf" srcId="{6874B277-C05A-F04C-81F1-AFE82E7C694D}" destId="{B7F0B060-9CB7-7E41-B723-A4CFD981EC89}" srcOrd="0" destOrd="0" presId="urn:microsoft.com/office/officeart/2005/8/layout/process4"/>
    <dgm:cxn modelId="{80A42822-C445-4EF8-97CB-135133D4EB5F}" type="presOf" srcId="{6B03903D-2083-194D-BF86-7D5912BBB1D7}" destId="{E469AF61-9493-3B46-82D0-8B07D495B049}" srcOrd="0" destOrd="0" presId="urn:microsoft.com/office/officeart/2005/8/layout/process4"/>
    <dgm:cxn modelId="{F189D738-D516-43F8-958A-3FF0B5BDC246}" type="presParOf" srcId="{B7F0B060-9CB7-7E41-B723-A4CFD981EC89}" destId="{D8650F80-DA51-1045-90D9-0B85668D54A1}" srcOrd="0" destOrd="0" presId="urn:microsoft.com/office/officeart/2005/8/layout/process4"/>
    <dgm:cxn modelId="{98293578-6F57-48DC-98D0-F5C52FF2968A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 New"/>
              <a:cs typeface="Courier New"/>
            </a:rPr>
            <a:t>foo.c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>
        <a:solidFill>
          <a:schemeClr val="bg1">
            <a:lumMod val="85000"/>
            <a:lumOff val="15000"/>
          </a:schemeClr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 New"/>
              <a:cs typeface="Courier New"/>
            </a:rPr>
            <a:t>foo.s</a:t>
          </a:r>
          <a:endParaRPr lang="en-US" b="1" dirty="0">
            <a:latin typeface="Courier New"/>
            <a:cs typeface="Courier New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accent1"/>
        </a:solidFill>
        <a:effectLst>
          <a:glow rad="101600">
            <a:schemeClr val="accent1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 New"/>
              <a:cs typeface="Courier New"/>
            </a:rPr>
            <a:t>foo.o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A8E05633-FB13-4021-A7EC-BEADA65F9EAE}" type="presOf" srcId="{9EEDC6EE-0E75-AD42-9AD4-6A3E98423EF6}" destId="{9C8D402F-1368-C044-A738-2DA9F17F3CC6}" srcOrd="0" destOrd="0" presId="urn:microsoft.com/office/officeart/2005/8/layout/process4"/>
    <dgm:cxn modelId="{2D142573-CE3E-4D1E-97D5-2475C7522FD5}" type="presOf" srcId="{0D15FB73-0BBB-714B-9BB0-C2B2726CD3E1}" destId="{8E8E96C2-4F36-1749-BDB3-46131329B4B5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D2D04397-C39C-480C-A51F-028EB5CFC62D}" type="presOf" srcId="{6874B277-C05A-F04C-81F1-AFE82E7C694D}" destId="{B7F0B060-9CB7-7E41-B723-A4CFD981EC89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D81783D0-35EF-44B3-B6D8-69E8B4A18488}" type="presOf" srcId="{E6A2FABE-CA65-FF46-827D-F94953C1F6DD}" destId="{0F6727B6-DD01-E94D-A473-7A95C2277833}" srcOrd="0" destOrd="0" presId="urn:microsoft.com/office/officeart/2005/8/layout/process4"/>
    <dgm:cxn modelId="{BCE51325-5104-4082-BD29-B4562374C0DD}" type="presOf" srcId="{6B03903D-2083-194D-BF86-7D5912BBB1D7}" destId="{9BE3E724-A622-1F42-8344-499FE3CB1213}" srcOrd="0" destOrd="0" presId="urn:microsoft.com/office/officeart/2005/8/layout/process4"/>
    <dgm:cxn modelId="{68B32C96-6E2B-4924-9E36-174BE7B790FB}" type="presOf" srcId="{7A703120-5E94-4E43-AFCE-8826D79E0752}" destId="{6CF617F3-BDBA-D747-8539-E57CDB546D4C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C1FC04C3-6723-4109-8995-17132B6B779B}" type="presOf" srcId="{7B490873-3F8C-6C47-BCCE-B410429C0291}" destId="{8861396F-4F80-1949-97A7-CA9286FE350B}" srcOrd="0" destOrd="0" presId="urn:microsoft.com/office/officeart/2005/8/layout/process4"/>
    <dgm:cxn modelId="{D9409EB4-9E73-4BB2-8EB6-6C53DF1DA65E}" type="presOf" srcId="{AAECF816-E805-754C-9D44-383350129CB4}" destId="{7B12BA32-5DB0-C047-A0D4-1650BF6FB212}" srcOrd="0" destOrd="0" presId="urn:microsoft.com/office/officeart/2005/8/layout/process4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99F08EA9-FEC6-40D0-A5EC-3B1B86C952E6}" type="presOf" srcId="{F7CF5AB1-071E-E84C-B329-5536FFDCB271}" destId="{7AE1C772-9DBB-6441-BE15-0E1D3D6FE59C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0973B6E3-4D26-4C2F-8CF1-DC55BB9906CD}" type="presOf" srcId="{3D3E9305-B39C-9E47-8B0E-704DE21276A2}" destId="{0BF3E98C-8570-8B42-AC81-4CC700DE9808}" srcOrd="0" destOrd="0" presId="urn:microsoft.com/office/officeart/2005/8/layout/process4"/>
    <dgm:cxn modelId="{B8B5A705-6A7C-4DFA-B83C-DE9607D73448}" type="presParOf" srcId="{B7F0B060-9CB7-7E41-B723-A4CFD981EC89}" destId="{B0D0E4A9-CEEB-6746-9751-6C5AC61544C0}" srcOrd="0" destOrd="0" presId="urn:microsoft.com/office/officeart/2005/8/layout/process4"/>
    <dgm:cxn modelId="{006CBAFE-12EC-4EA8-8E88-00F32B61F45D}" type="presParOf" srcId="{B0D0E4A9-CEEB-6746-9751-6C5AC61544C0}" destId="{9C8D402F-1368-C044-A738-2DA9F17F3CC6}" srcOrd="0" destOrd="0" presId="urn:microsoft.com/office/officeart/2005/8/layout/process4"/>
    <dgm:cxn modelId="{AFCE462F-B49F-4F23-BFB1-C74ED472981B}" type="presParOf" srcId="{B7F0B060-9CB7-7E41-B723-A4CFD981EC89}" destId="{71A0E934-7612-6845-8F99-DAFB9FA1977C}" srcOrd="1" destOrd="0" presId="urn:microsoft.com/office/officeart/2005/8/layout/process4"/>
    <dgm:cxn modelId="{02070D15-943F-4F00-85E8-BB2FB3C2C696}" type="presParOf" srcId="{B7F0B060-9CB7-7E41-B723-A4CFD981EC89}" destId="{AEACEC9F-8E0C-314B-846C-60AB9667B250}" srcOrd="2" destOrd="0" presId="urn:microsoft.com/office/officeart/2005/8/layout/process4"/>
    <dgm:cxn modelId="{FA6BA9CF-7D31-4556-92A6-837E7A9415DB}" type="presParOf" srcId="{AEACEC9F-8E0C-314B-846C-60AB9667B250}" destId="{7B12BA32-5DB0-C047-A0D4-1650BF6FB212}" srcOrd="0" destOrd="0" presId="urn:microsoft.com/office/officeart/2005/8/layout/process4"/>
    <dgm:cxn modelId="{169D1309-2C07-4D78-8295-5E5D992E36C7}" type="presParOf" srcId="{B7F0B060-9CB7-7E41-B723-A4CFD981EC89}" destId="{8E0656CC-EAD5-064F-B087-AAD2461BB8B3}" srcOrd="3" destOrd="0" presId="urn:microsoft.com/office/officeart/2005/8/layout/process4"/>
    <dgm:cxn modelId="{44D2079C-A043-4FC3-831F-D59726F7AFE0}" type="presParOf" srcId="{B7F0B060-9CB7-7E41-B723-A4CFD981EC89}" destId="{8D394CE5-702C-124D-8669-24721F7FC071}" srcOrd="4" destOrd="0" presId="urn:microsoft.com/office/officeart/2005/8/layout/process4"/>
    <dgm:cxn modelId="{0915E545-4279-4D47-8CC5-CD9A0E9E3B52}" type="presParOf" srcId="{8D394CE5-702C-124D-8669-24721F7FC071}" destId="{0BF3E98C-8570-8B42-AC81-4CC700DE9808}" srcOrd="0" destOrd="0" presId="urn:microsoft.com/office/officeart/2005/8/layout/process4"/>
    <dgm:cxn modelId="{7D545EE2-CF42-445E-AFF1-159B7C811DF7}" type="presParOf" srcId="{B7F0B060-9CB7-7E41-B723-A4CFD981EC89}" destId="{965CCB3D-734A-E140-9CC4-28A7D8FC2BB1}" srcOrd="5" destOrd="0" presId="urn:microsoft.com/office/officeart/2005/8/layout/process4"/>
    <dgm:cxn modelId="{F76EC8BC-A221-48C7-8018-6A5516A84055}" type="presParOf" srcId="{B7F0B060-9CB7-7E41-B723-A4CFD981EC89}" destId="{06147846-209D-B742-B056-CDEABBF24055}" srcOrd="6" destOrd="0" presId="urn:microsoft.com/office/officeart/2005/8/layout/process4"/>
    <dgm:cxn modelId="{781E16C9-0151-43F8-AB13-F57014FCFED3}" type="presParOf" srcId="{06147846-209D-B742-B056-CDEABBF24055}" destId="{7AE1C772-9DBB-6441-BE15-0E1D3D6FE59C}" srcOrd="0" destOrd="0" presId="urn:microsoft.com/office/officeart/2005/8/layout/process4"/>
    <dgm:cxn modelId="{E89B40E5-B7BB-499E-A831-F91838CB3965}" type="presParOf" srcId="{B7F0B060-9CB7-7E41-B723-A4CFD981EC89}" destId="{979A61D6-0C81-FE40-A5AE-EED2D9248FDA}" srcOrd="7" destOrd="0" presId="urn:microsoft.com/office/officeart/2005/8/layout/process4"/>
    <dgm:cxn modelId="{9472E00B-925D-434F-8BDA-A37D74C7197A}" type="presParOf" srcId="{B7F0B060-9CB7-7E41-B723-A4CFD981EC89}" destId="{71F1C9E9-2347-E547-849F-4421607881AC}" srcOrd="8" destOrd="0" presId="urn:microsoft.com/office/officeart/2005/8/layout/process4"/>
    <dgm:cxn modelId="{D5D21916-1E5A-4DF5-BC43-E4FB461A13C0}" type="presParOf" srcId="{71F1C9E9-2347-E547-849F-4421607881AC}" destId="{9BE3E724-A622-1F42-8344-499FE3CB1213}" srcOrd="0" destOrd="0" presId="urn:microsoft.com/office/officeart/2005/8/layout/process4"/>
    <dgm:cxn modelId="{DA0A3B5A-2130-4E26-A0C4-FAD6CA7BE04D}" type="presParOf" srcId="{B7F0B060-9CB7-7E41-B723-A4CFD981EC89}" destId="{C493CD63-1571-9E43-BF69-41F258302629}" srcOrd="9" destOrd="0" presId="urn:microsoft.com/office/officeart/2005/8/layout/process4"/>
    <dgm:cxn modelId="{6A4EAACB-3C81-47E7-AC0F-C89343C92C75}" type="presParOf" srcId="{B7F0B060-9CB7-7E41-B723-A4CFD981EC89}" destId="{97001315-234F-A54F-AC68-B6F97AD7D208}" srcOrd="10" destOrd="0" presId="urn:microsoft.com/office/officeart/2005/8/layout/process4"/>
    <dgm:cxn modelId="{3AFBC1AD-B5E5-4E29-A75C-D89E58EB1E61}" type="presParOf" srcId="{97001315-234F-A54F-AC68-B6F97AD7D208}" destId="{6CF617F3-BDBA-D747-8539-E57CDB546D4C}" srcOrd="0" destOrd="0" presId="urn:microsoft.com/office/officeart/2005/8/layout/process4"/>
    <dgm:cxn modelId="{B895459A-F3BE-4733-9387-82BD36AF4552}" type="presParOf" srcId="{B7F0B060-9CB7-7E41-B723-A4CFD981EC89}" destId="{168654CF-17DC-EB42-A308-BCC6A9B24CEA}" srcOrd="11" destOrd="0" presId="urn:microsoft.com/office/officeart/2005/8/layout/process4"/>
    <dgm:cxn modelId="{7CB764A0-2F58-4A08-8A78-DF7A50FA5865}" type="presParOf" srcId="{B7F0B060-9CB7-7E41-B723-A4CFD981EC89}" destId="{73505428-7FB4-9445-A8EC-9E53F8051833}" srcOrd="12" destOrd="0" presId="urn:microsoft.com/office/officeart/2005/8/layout/process4"/>
    <dgm:cxn modelId="{806F9435-8762-4069-B4CA-D8A62C2A790C}" type="presParOf" srcId="{73505428-7FB4-9445-A8EC-9E53F8051833}" destId="{8861396F-4F80-1949-97A7-CA9286FE350B}" srcOrd="0" destOrd="0" presId="urn:microsoft.com/office/officeart/2005/8/layout/process4"/>
    <dgm:cxn modelId="{1532D054-9C02-413E-ADDF-D5D1932BDD94}" type="presParOf" srcId="{B7F0B060-9CB7-7E41-B723-A4CFD981EC89}" destId="{B7612272-CD93-E04E-AC1D-B68F207428B7}" srcOrd="13" destOrd="0" presId="urn:microsoft.com/office/officeart/2005/8/layout/process4"/>
    <dgm:cxn modelId="{BC307BE9-3F7E-4F74-B848-EC98E17E4FA1}" type="presParOf" srcId="{B7F0B060-9CB7-7E41-B723-A4CFD981EC89}" destId="{86CB7E37-0270-FA45-8B24-A03586F19ACE}" srcOrd="14" destOrd="0" presId="urn:microsoft.com/office/officeart/2005/8/layout/process4"/>
    <dgm:cxn modelId="{A9056743-72ED-42F4-B292-FCD46EA8D68A}" type="presParOf" srcId="{86CB7E37-0270-FA45-8B24-A03586F19ACE}" destId="{8E8E96C2-4F36-1749-BDB3-46131329B4B5}" srcOrd="0" destOrd="0" presId="urn:microsoft.com/office/officeart/2005/8/layout/process4"/>
    <dgm:cxn modelId="{E89B32F5-4299-416B-8E02-F2ACA7AF5EBB}" type="presParOf" srcId="{B7F0B060-9CB7-7E41-B723-A4CFD981EC89}" destId="{1447AF3E-E6DA-5D45-8B21-A21A1207AEB5}" srcOrd="15" destOrd="0" presId="urn:microsoft.com/office/officeart/2005/8/layout/process4"/>
    <dgm:cxn modelId="{75BC28AC-2F13-4199-8B36-3376B73D0F42}" type="presParOf" srcId="{B7F0B060-9CB7-7E41-B723-A4CFD981EC89}" destId="{56CB6B94-7E70-C043-ADBF-B3C931176F34}" srcOrd="16" destOrd="0" presId="urn:microsoft.com/office/officeart/2005/8/layout/process4"/>
    <dgm:cxn modelId="{162BEBE6-E9FD-4479-95CF-CDFE17123BEA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2DE2F497-D8D2-4309-B609-2248CA8BB90A}" type="presOf" srcId="{6874B277-C05A-F04C-81F1-AFE82E7C694D}" destId="{B7F0B060-9CB7-7E41-B723-A4CFD981EC89}" srcOrd="0" destOrd="0" presId="urn:microsoft.com/office/officeart/2005/8/layout/process4"/>
    <dgm:cxn modelId="{55B2DCE1-C9DA-4097-A160-D00136E3115B}" type="presOf" srcId="{6B03903D-2083-194D-BF86-7D5912BBB1D7}" destId="{E469AF61-9493-3B46-82D0-8B07D495B049}" srcOrd="0" destOrd="0" presId="urn:microsoft.com/office/officeart/2005/8/layout/process4"/>
    <dgm:cxn modelId="{4873A7BD-A285-4F03-81B8-0A328C0C0677}" type="presParOf" srcId="{B7F0B060-9CB7-7E41-B723-A4CFD981EC89}" destId="{D8650F80-DA51-1045-90D9-0B85668D54A1}" srcOrd="0" destOrd="0" presId="urn:microsoft.com/office/officeart/2005/8/layout/process4"/>
    <dgm:cxn modelId="{656E837D-8EE0-46FB-9E52-ADE5DDC5F887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libc.so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154F79CD-494A-48E0-BD79-6788D0F14826}" type="presOf" srcId="{6B03903D-2083-194D-BF86-7D5912BBB1D7}" destId="{E469AF61-9493-3B46-82D0-8B07D495B049}" srcOrd="0" destOrd="0" presId="urn:microsoft.com/office/officeart/2005/8/layout/process4"/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33CE25B2-8BA6-416A-9477-A23494151280}" type="presOf" srcId="{6874B277-C05A-F04C-81F1-AFE82E7C694D}" destId="{B7F0B060-9CB7-7E41-B723-A4CFD981EC89}" srcOrd="0" destOrd="0" presId="urn:microsoft.com/office/officeart/2005/8/layout/process4"/>
    <dgm:cxn modelId="{C9006F45-DA04-4C29-87CC-32540870EAF3}" type="presParOf" srcId="{B7F0B060-9CB7-7E41-B723-A4CFD981EC89}" destId="{D8650F80-DA51-1045-90D9-0B85668D54A1}" srcOrd="0" destOrd="0" presId="urn:microsoft.com/office/officeart/2005/8/layout/process4"/>
    <dgm:cxn modelId="{045812AF-DD10-40FB-A5C5-C05468572C99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6A2FABE-CA65-FF46-827D-F94953C1F6DD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07390"/>
            </a:rPr>
            <a:t>C program: </a:t>
          </a:r>
          <a:r>
            <a:rPr lang="en-US" b="1" dirty="0" err="1" smtClean="0">
              <a:latin typeface="Courier New"/>
              <a:cs typeface="Courier New"/>
            </a:rPr>
            <a:t>foo.c</a:t>
          </a:r>
          <a:endParaRPr lang="en-US" b="1" dirty="0">
            <a:latin typeface="Courier New"/>
            <a:cs typeface="Courier New"/>
          </a:endParaRPr>
        </a:p>
      </dgm:t>
    </dgm:pt>
    <dgm:pt modelId="{2413BF35-2EF3-9047-AA3F-BE5902002ED6}" type="parTrans" cxnId="{2A28F731-37DF-AD41-905B-B8DB1D245778}">
      <dgm:prSet/>
      <dgm:spPr/>
      <dgm:t>
        <a:bodyPr/>
        <a:lstStyle/>
        <a:p>
          <a:endParaRPr lang="en-US"/>
        </a:p>
      </dgm:t>
    </dgm:pt>
    <dgm:pt modelId="{882EB0D7-7DF2-6140-B95A-892D51B1544B}" type="sibTrans" cxnId="{2A28F731-37DF-AD41-905B-B8DB1D245778}">
      <dgm:prSet/>
      <dgm:spPr/>
      <dgm:t>
        <a:bodyPr/>
        <a:lstStyle/>
        <a:p>
          <a:endParaRPr lang="en-US"/>
        </a:p>
      </dgm:t>
    </dgm:pt>
    <dgm:pt modelId="{0D15FB73-0BBB-714B-9BB0-C2B2726CD3E1}">
      <dgm:prSet phldrT="[Text]"/>
      <dgm:spPr>
        <a:solidFill>
          <a:schemeClr val="bg1">
            <a:lumMod val="85000"/>
            <a:lumOff val="15000"/>
          </a:schemeClr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Compiler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E7CB6CB2-8AB0-0145-A0AB-6D20EAD10602}" type="parTrans" cxnId="{697F501B-DB98-3743-9895-212971610050}">
      <dgm:prSet/>
      <dgm:spPr/>
      <dgm:t>
        <a:bodyPr/>
        <a:lstStyle/>
        <a:p>
          <a:endParaRPr lang="en-US"/>
        </a:p>
      </dgm:t>
    </dgm:pt>
    <dgm:pt modelId="{2C5CF12D-E515-574D-BAB8-DA757FC1B314}" type="sibTrans" cxnId="{697F501B-DB98-3743-9895-212971610050}">
      <dgm:prSet/>
      <dgm:spPr/>
      <dgm:t>
        <a:bodyPr/>
        <a:lstStyle/>
        <a:p>
          <a:endParaRPr lang="en-US"/>
        </a:p>
      </dgm:t>
    </dgm:pt>
    <dgm:pt modelId="{3D3E9305-B39C-9E47-8B0E-704DE21276A2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Executable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</a:t>
          </a:r>
          <a:r>
            <a:rPr lang="en-US" dirty="0" err="1" smtClean="0">
              <a:latin typeface="18 VAG Rounded Bold   07390"/>
              <a:cs typeface="18 vag rounded bold"/>
            </a:rPr>
            <a:t>pgm</a:t>
          </a:r>
          <a:r>
            <a:rPr lang="en-US" dirty="0" smtClean="0">
              <a:latin typeface="18 VAG Rounded Bold   07390"/>
              <a:cs typeface="18 vag rounded bold"/>
            </a:rPr>
            <a:t>): </a:t>
          </a:r>
          <a:r>
            <a:rPr lang="en-US" b="1" dirty="0" err="1" smtClean="0">
              <a:latin typeface="Courier New"/>
              <a:cs typeface="Courier New"/>
            </a:rPr>
            <a:t>a.out</a:t>
          </a:r>
          <a:endParaRPr lang="en-US" b="1" dirty="0">
            <a:latin typeface="Courier New"/>
            <a:cs typeface="Courier New"/>
          </a:endParaRPr>
        </a:p>
      </dgm:t>
    </dgm:pt>
    <dgm:pt modelId="{A9B374A5-7135-8946-82F1-B740DB02A802}" type="parTrans" cxnId="{FE2F71F4-E073-B046-892B-5C2C7910F623}">
      <dgm:prSet/>
      <dgm:spPr/>
      <dgm:t>
        <a:bodyPr/>
        <a:lstStyle/>
        <a:p>
          <a:endParaRPr lang="en-US"/>
        </a:p>
      </dgm:t>
    </dgm:pt>
    <dgm:pt modelId="{014EA806-C7AA-534D-B230-34AA4BA39074}" type="sibTrans" cxnId="{FE2F71F4-E073-B046-892B-5C2C7910F623}">
      <dgm:prSet/>
      <dgm:spPr/>
      <dgm:t>
        <a:bodyPr/>
        <a:lstStyle/>
        <a:p>
          <a:endParaRPr lang="en-US"/>
        </a:p>
      </dgm:t>
    </dgm:pt>
    <dgm:pt modelId="{9EEDC6EE-0E75-AD42-9AD4-6A3E98423EF6}">
      <dgm:prSet phldrT="[Text]"/>
      <dgm:spPr>
        <a:solidFill>
          <a:schemeClr val="bg2"/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Memory</a:t>
          </a:r>
          <a:endParaRPr lang="en-US" dirty="0">
            <a:latin typeface="18 VAG Rounded Bold   07390"/>
            <a:cs typeface="18 vag rounded bold"/>
          </a:endParaRPr>
        </a:p>
      </dgm:t>
    </dgm:pt>
    <dgm:pt modelId="{B18F3A01-B443-5F43-AE30-C485E3C7DEFD}" type="parTrans" cxnId="{EEE5705F-A4DA-924C-9E1E-0F6636096851}">
      <dgm:prSet/>
      <dgm:spPr/>
      <dgm:t>
        <a:bodyPr/>
        <a:lstStyle/>
        <a:p>
          <a:endParaRPr lang="en-US"/>
        </a:p>
      </dgm:t>
    </dgm:pt>
    <dgm:pt modelId="{CF272826-2EE2-284F-82CE-80D2F54D06A1}" type="sibTrans" cxnId="{EEE5705F-A4DA-924C-9E1E-0F6636096851}">
      <dgm:prSet/>
      <dgm:spPr/>
      <dgm:t>
        <a:bodyPr/>
        <a:lstStyle/>
        <a:p>
          <a:endParaRPr lang="en-US"/>
        </a:p>
      </dgm:t>
    </dgm:pt>
    <dgm:pt modelId="{7B490873-3F8C-6C47-BCCE-B410429C0291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Assembly program: </a:t>
          </a:r>
          <a:r>
            <a:rPr lang="en-US" b="1" dirty="0" err="1" smtClean="0">
              <a:latin typeface="Courier New"/>
              <a:cs typeface="Courier New"/>
            </a:rPr>
            <a:t>foo.s</a:t>
          </a:r>
          <a:endParaRPr lang="en-US" b="1" dirty="0">
            <a:latin typeface="Courier New"/>
            <a:cs typeface="Courier New"/>
          </a:endParaRPr>
        </a:p>
      </dgm:t>
    </dgm:pt>
    <dgm:pt modelId="{A6001A36-4E94-404D-BE9C-3F83BAB95158}" type="parTrans" cxnId="{00C63BDD-6812-B541-83A0-C524778A2A33}">
      <dgm:prSet/>
      <dgm:spPr/>
      <dgm:t>
        <a:bodyPr/>
        <a:lstStyle/>
        <a:p>
          <a:endParaRPr lang="en-US"/>
        </a:p>
      </dgm:t>
    </dgm:pt>
    <dgm:pt modelId="{A2C4A343-66AA-C241-855D-24C153D727C0}" type="sibTrans" cxnId="{00C63BDD-6812-B541-83A0-C524778A2A33}">
      <dgm:prSet/>
      <dgm:spPr/>
      <dgm:t>
        <a:bodyPr/>
        <a:lstStyle/>
        <a:p>
          <a:endParaRPr lang="en-US"/>
        </a:p>
      </dgm:t>
    </dgm:pt>
    <dgm:pt modelId="{7A703120-5E94-4E43-AFCE-8826D79E0752}">
      <dgm:prSet phldrT="[Text]"/>
      <dgm:spPr>
        <a:solidFill>
          <a:schemeClr val="bg1">
            <a:lumMod val="85000"/>
            <a:lumOff val="15000"/>
          </a:schemeClr>
        </a:solidFill>
        <a:effectLst>
          <a:glow rad="101600">
            <a:schemeClr val="bg1">
              <a:lumMod val="85000"/>
              <a:lumOff val="15000"/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Assembler</a:t>
          </a:r>
          <a:endParaRPr lang="en-US" dirty="0">
            <a:latin typeface="18 VAG Rounded Bold   07390"/>
            <a:cs typeface="18 vag rounded bold"/>
          </a:endParaRPr>
        </a:p>
      </dgm:t>
    </dgm:pt>
    <dgm:pt modelId="{0040CADA-ECD6-1242-9279-F53B42892525}" type="parTrans" cxnId="{D43D05D8-A8AF-9547-9E59-27C21CF6D3E8}">
      <dgm:prSet/>
      <dgm:spPr/>
      <dgm:t>
        <a:bodyPr/>
        <a:lstStyle/>
        <a:p>
          <a:endParaRPr lang="en-US"/>
        </a:p>
      </dgm:t>
    </dgm:pt>
    <dgm:pt modelId="{F4637A65-98E0-094D-B4FC-616888A7C479}" type="sibTrans" cxnId="{D43D05D8-A8AF-9547-9E59-27C21CF6D3E8}">
      <dgm:prSet/>
      <dgm:spPr/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1">
            <a:lumMod val="85000"/>
            <a:lumOff val="15000"/>
          </a:schemeClr>
        </a:solidFill>
        <a:effectLst/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Object (mach </a:t>
          </a:r>
          <a:r>
            <a:rPr lang="en-US" dirty="0" err="1" smtClean="0">
              <a:latin typeface="18 VAG Rounded Bold   07390"/>
              <a:cs typeface="18 vag rounded bold"/>
            </a:rPr>
            <a:t>lang</a:t>
          </a:r>
          <a:r>
            <a:rPr lang="en-US" dirty="0" smtClean="0">
              <a:latin typeface="18 VAG Rounded Bold   07390"/>
              <a:cs typeface="18 vag rounded bold"/>
            </a:rPr>
            <a:t> module): </a:t>
          </a:r>
          <a:r>
            <a:rPr lang="en-US" b="1" dirty="0" err="1" smtClean="0">
              <a:latin typeface="Courier New"/>
              <a:cs typeface="Courier New"/>
            </a:rPr>
            <a:t>foo.o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F7CF5AB1-071E-E84C-B329-5536FFDCB271}">
      <dgm:prSet phldrT="[Text]"/>
      <dgm:spPr>
        <a:solidFill>
          <a:schemeClr val="accent6"/>
        </a:solidFill>
        <a:effectLst>
          <a:glow rad="101600">
            <a:schemeClr val="accent6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Linker</a:t>
          </a:r>
          <a:endParaRPr lang="en-US" dirty="0">
            <a:latin typeface="18 VAG Rounded Bold   07390"/>
            <a:cs typeface="18 vag rounded bold"/>
          </a:endParaRPr>
        </a:p>
      </dgm:t>
    </dgm:pt>
    <dgm:pt modelId="{36F80118-D772-0B4D-A376-7A5C21BB1E28}" type="parTrans" cxnId="{8029E182-EB9C-EA4D-95FA-41926A8ADE8C}">
      <dgm:prSet/>
      <dgm:spPr/>
      <dgm:t>
        <a:bodyPr/>
        <a:lstStyle/>
        <a:p>
          <a:endParaRPr lang="en-US"/>
        </a:p>
      </dgm:t>
    </dgm:pt>
    <dgm:pt modelId="{F0E78D73-4682-9E4A-A3C1-F2253996F6DD}" type="sibTrans" cxnId="{8029E182-EB9C-EA4D-95FA-41926A8ADE8C}">
      <dgm:prSet/>
      <dgm:spPr/>
      <dgm:t>
        <a:bodyPr/>
        <a:lstStyle/>
        <a:p>
          <a:endParaRPr lang="en-US"/>
        </a:p>
      </dgm:t>
    </dgm:pt>
    <dgm:pt modelId="{AAECF816-E805-754C-9D44-383350129CB4}">
      <dgm:prSet phldrT="[Text]"/>
      <dgm:spPr>
        <a:solidFill>
          <a:schemeClr val="accent2"/>
        </a:solidFill>
        <a:ln>
          <a:noFill/>
        </a:ln>
        <a:effectLst>
          <a:glow rad="101600">
            <a:schemeClr val="accent2">
              <a:alpha val="75000"/>
            </a:schemeClr>
          </a:glow>
        </a:effectLst>
      </dgm:spPr>
      <dgm:t>
        <a:bodyPr/>
        <a:lstStyle/>
        <a:p>
          <a:r>
            <a:rPr lang="en-US" dirty="0" smtClean="0">
              <a:latin typeface="18 VAG Rounded Bold   07390"/>
              <a:cs typeface="18 vag rounded bold"/>
            </a:rPr>
            <a:t>Loader</a:t>
          </a:r>
          <a:endParaRPr lang="en-US" dirty="0">
            <a:latin typeface="18 VAG Rounded Bold   07390"/>
            <a:cs typeface="18 vag rounded bold"/>
          </a:endParaRPr>
        </a:p>
      </dgm:t>
    </dgm:pt>
    <dgm:pt modelId="{2B05313B-C6F0-4142-892D-F95E9FF44698}" type="parTrans" cxnId="{A37394B4-6A17-0D44-9B34-3A3A9B85B251}">
      <dgm:prSet/>
      <dgm:spPr/>
      <dgm:t>
        <a:bodyPr/>
        <a:lstStyle/>
        <a:p>
          <a:endParaRPr lang="en-US"/>
        </a:p>
      </dgm:t>
    </dgm:pt>
    <dgm:pt modelId="{462D0BCD-7AB9-3F41-8CD3-36E39FF6E7C2}" type="sibTrans" cxnId="{A37394B4-6A17-0D44-9B34-3A3A9B85B251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0D0E4A9-CEEB-6746-9751-6C5AC61544C0}" type="pres">
      <dgm:prSet presAssocID="{9EEDC6EE-0E75-AD42-9AD4-6A3E98423EF6}" presName="boxAndChildren" presStyleCnt="0"/>
      <dgm:spPr/>
    </dgm:pt>
    <dgm:pt modelId="{9C8D402F-1368-C044-A738-2DA9F17F3CC6}" type="pres">
      <dgm:prSet presAssocID="{9EEDC6EE-0E75-AD42-9AD4-6A3E98423EF6}" presName="parentTextBox" presStyleLbl="node1" presStyleIdx="0" presStyleCnt="9"/>
      <dgm:spPr/>
      <dgm:t>
        <a:bodyPr/>
        <a:lstStyle/>
        <a:p>
          <a:endParaRPr lang="en-US"/>
        </a:p>
      </dgm:t>
    </dgm:pt>
    <dgm:pt modelId="{71A0E934-7612-6845-8F99-DAFB9FA1977C}" type="pres">
      <dgm:prSet presAssocID="{462D0BCD-7AB9-3F41-8CD3-36E39FF6E7C2}" presName="sp" presStyleCnt="0"/>
      <dgm:spPr/>
    </dgm:pt>
    <dgm:pt modelId="{AEACEC9F-8E0C-314B-846C-60AB9667B250}" type="pres">
      <dgm:prSet presAssocID="{AAECF816-E805-754C-9D44-383350129CB4}" presName="arrowAndChildren" presStyleCnt="0"/>
      <dgm:spPr/>
    </dgm:pt>
    <dgm:pt modelId="{7B12BA32-5DB0-C047-A0D4-1650BF6FB212}" type="pres">
      <dgm:prSet presAssocID="{AAECF816-E805-754C-9D44-383350129CB4}" presName="parentTextArrow" presStyleLbl="node1" presStyleIdx="1" presStyleCnt="9"/>
      <dgm:spPr/>
      <dgm:t>
        <a:bodyPr/>
        <a:lstStyle/>
        <a:p>
          <a:endParaRPr lang="en-US"/>
        </a:p>
      </dgm:t>
    </dgm:pt>
    <dgm:pt modelId="{8E0656CC-EAD5-064F-B087-AAD2461BB8B3}" type="pres">
      <dgm:prSet presAssocID="{014EA806-C7AA-534D-B230-34AA4BA39074}" presName="sp" presStyleCnt="0"/>
      <dgm:spPr/>
    </dgm:pt>
    <dgm:pt modelId="{8D394CE5-702C-124D-8669-24721F7FC071}" type="pres">
      <dgm:prSet presAssocID="{3D3E9305-B39C-9E47-8B0E-704DE21276A2}" presName="arrowAndChildren" presStyleCnt="0"/>
      <dgm:spPr/>
    </dgm:pt>
    <dgm:pt modelId="{0BF3E98C-8570-8B42-AC81-4CC700DE9808}" type="pres">
      <dgm:prSet presAssocID="{3D3E9305-B39C-9E47-8B0E-704DE21276A2}" presName="parentTextArrow" presStyleLbl="node1" presStyleIdx="2" presStyleCnt="9"/>
      <dgm:spPr/>
      <dgm:t>
        <a:bodyPr/>
        <a:lstStyle/>
        <a:p>
          <a:endParaRPr lang="en-US"/>
        </a:p>
      </dgm:t>
    </dgm:pt>
    <dgm:pt modelId="{965CCB3D-734A-E140-9CC4-28A7D8FC2BB1}" type="pres">
      <dgm:prSet presAssocID="{F0E78D73-4682-9E4A-A3C1-F2253996F6DD}" presName="sp" presStyleCnt="0"/>
      <dgm:spPr/>
    </dgm:pt>
    <dgm:pt modelId="{06147846-209D-B742-B056-CDEABBF24055}" type="pres">
      <dgm:prSet presAssocID="{F7CF5AB1-071E-E84C-B329-5536FFDCB271}" presName="arrowAndChildren" presStyleCnt="0"/>
      <dgm:spPr/>
    </dgm:pt>
    <dgm:pt modelId="{7AE1C772-9DBB-6441-BE15-0E1D3D6FE59C}" type="pres">
      <dgm:prSet presAssocID="{F7CF5AB1-071E-E84C-B329-5536FFDCB271}" presName="parentTextArrow" presStyleLbl="node1" presStyleIdx="3" presStyleCnt="9"/>
      <dgm:spPr/>
      <dgm:t>
        <a:bodyPr/>
        <a:lstStyle/>
        <a:p>
          <a:endParaRPr lang="en-US"/>
        </a:p>
      </dgm:t>
    </dgm:pt>
    <dgm:pt modelId="{979A61D6-0C81-FE40-A5AE-EED2D9248FDA}" type="pres">
      <dgm:prSet presAssocID="{5D376323-504A-C340-8959-D874555C3DC1}" presName="sp" presStyleCnt="0"/>
      <dgm:spPr/>
    </dgm:pt>
    <dgm:pt modelId="{71F1C9E9-2347-E547-849F-4421607881AC}" type="pres">
      <dgm:prSet presAssocID="{6B03903D-2083-194D-BF86-7D5912BBB1D7}" presName="arrowAndChildren" presStyleCnt="0"/>
      <dgm:spPr/>
    </dgm:pt>
    <dgm:pt modelId="{9BE3E724-A622-1F42-8344-499FE3CB1213}" type="pres">
      <dgm:prSet presAssocID="{6B03903D-2083-194D-BF86-7D5912BBB1D7}" presName="parentTextArrow" presStyleLbl="node1" presStyleIdx="4" presStyleCnt="9"/>
      <dgm:spPr/>
      <dgm:t>
        <a:bodyPr/>
        <a:lstStyle/>
        <a:p>
          <a:endParaRPr lang="en-US"/>
        </a:p>
      </dgm:t>
    </dgm:pt>
    <dgm:pt modelId="{C493CD63-1571-9E43-BF69-41F258302629}" type="pres">
      <dgm:prSet presAssocID="{F4637A65-98E0-094D-B4FC-616888A7C479}" presName="sp" presStyleCnt="0"/>
      <dgm:spPr/>
    </dgm:pt>
    <dgm:pt modelId="{97001315-234F-A54F-AC68-B6F97AD7D208}" type="pres">
      <dgm:prSet presAssocID="{7A703120-5E94-4E43-AFCE-8826D79E0752}" presName="arrowAndChildren" presStyleCnt="0"/>
      <dgm:spPr/>
    </dgm:pt>
    <dgm:pt modelId="{6CF617F3-BDBA-D747-8539-E57CDB546D4C}" type="pres">
      <dgm:prSet presAssocID="{7A703120-5E94-4E43-AFCE-8826D79E0752}" presName="parentTextArrow" presStyleLbl="node1" presStyleIdx="5" presStyleCnt="9"/>
      <dgm:spPr/>
      <dgm:t>
        <a:bodyPr/>
        <a:lstStyle/>
        <a:p>
          <a:endParaRPr lang="en-US"/>
        </a:p>
      </dgm:t>
    </dgm:pt>
    <dgm:pt modelId="{168654CF-17DC-EB42-A308-BCC6A9B24CEA}" type="pres">
      <dgm:prSet presAssocID="{A2C4A343-66AA-C241-855D-24C153D727C0}" presName="sp" presStyleCnt="0"/>
      <dgm:spPr/>
    </dgm:pt>
    <dgm:pt modelId="{73505428-7FB4-9445-A8EC-9E53F8051833}" type="pres">
      <dgm:prSet presAssocID="{7B490873-3F8C-6C47-BCCE-B410429C0291}" presName="arrowAndChildren" presStyleCnt="0"/>
      <dgm:spPr/>
    </dgm:pt>
    <dgm:pt modelId="{8861396F-4F80-1949-97A7-CA9286FE350B}" type="pres">
      <dgm:prSet presAssocID="{7B490873-3F8C-6C47-BCCE-B410429C0291}" presName="parentTextArrow" presStyleLbl="node1" presStyleIdx="6" presStyleCnt="9"/>
      <dgm:spPr/>
      <dgm:t>
        <a:bodyPr/>
        <a:lstStyle/>
        <a:p>
          <a:endParaRPr lang="en-US"/>
        </a:p>
      </dgm:t>
    </dgm:pt>
    <dgm:pt modelId="{B7612272-CD93-E04E-AC1D-B68F207428B7}" type="pres">
      <dgm:prSet presAssocID="{2C5CF12D-E515-574D-BAB8-DA757FC1B314}" presName="sp" presStyleCnt="0"/>
      <dgm:spPr/>
    </dgm:pt>
    <dgm:pt modelId="{86CB7E37-0270-FA45-8B24-A03586F19ACE}" type="pres">
      <dgm:prSet presAssocID="{0D15FB73-0BBB-714B-9BB0-C2B2726CD3E1}" presName="arrowAndChildren" presStyleCnt="0"/>
      <dgm:spPr/>
    </dgm:pt>
    <dgm:pt modelId="{8E8E96C2-4F36-1749-BDB3-46131329B4B5}" type="pres">
      <dgm:prSet presAssocID="{0D15FB73-0BBB-714B-9BB0-C2B2726CD3E1}" presName="parentTextArrow" presStyleLbl="node1" presStyleIdx="7" presStyleCnt="9"/>
      <dgm:spPr/>
      <dgm:t>
        <a:bodyPr/>
        <a:lstStyle/>
        <a:p>
          <a:endParaRPr lang="en-US"/>
        </a:p>
      </dgm:t>
    </dgm:pt>
    <dgm:pt modelId="{1447AF3E-E6DA-5D45-8B21-A21A1207AEB5}" type="pres">
      <dgm:prSet presAssocID="{882EB0D7-7DF2-6140-B95A-892D51B1544B}" presName="sp" presStyleCnt="0"/>
      <dgm:spPr/>
    </dgm:pt>
    <dgm:pt modelId="{56CB6B94-7E70-C043-ADBF-B3C931176F34}" type="pres">
      <dgm:prSet presAssocID="{E6A2FABE-CA65-FF46-827D-F94953C1F6DD}" presName="arrowAndChildren" presStyleCnt="0"/>
      <dgm:spPr/>
    </dgm:pt>
    <dgm:pt modelId="{0F6727B6-DD01-E94D-A473-7A95C2277833}" type="pres">
      <dgm:prSet presAssocID="{E6A2FABE-CA65-FF46-827D-F94953C1F6DD}" presName="parentTextArrow" presStyleLbl="node1" presStyleIdx="8" presStyleCnt="9"/>
      <dgm:spPr/>
      <dgm:t>
        <a:bodyPr/>
        <a:lstStyle/>
        <a:p>
          <a:endParaRPr lang="en-US"/>
        </a:p>
      </dgm:t>
    </dgm:pt>
  </dgm:ptLst>
  <dgm:cxnLst>
    <dgm:cxn modelId="{8029E182-EB9C-EA4D-95FA-41926A8ADE8C}" srcId="{6874B277-C05A-F04C-81F1-AFE82E7C694D}" destId="{F7CF5AB1-071E-E84C-B329-5536FFDCB271}" srcOrd="5" destOrd="0" parTransId="{36F80118-D772-0B4D-A376-7A5C21BB1E28}" sibTransId="{F0E78D73-4682-9E4A-A3C1-F2253996F6DD}"/>
    <dgm:cxn modelId="{D43D05D8-A8AF-9547-9E59-27C21CF6D3E8}" srcId="{6874B277-C05A-F04C-81F1-AFE82E7C694D}" destId="{7A703120-5E94-4E43-AFCE-8826D79E0752}" srcOrd="3" destOrd="0" parTransId="{0040CADA-ECD6-1242-9279-F53B42892525}" sibTransId="{F4637A65-98E0-094D-B4FC-616888A7C479}"/>
    <dgm:cxn modelId="{EEE5705F-A4DA-924C-9E1E-0F6636096851}" srcId="{6874B277-C05A-F04C-81F1-AFE82E7C694D}" destId="{9EEDC6EE-0E75-AD42-9AD4-6A3E98423EF6}" srcOrd="8" destOrd="0" parTransId="{B18F3A01-B443-5F43-AE30-C485E3C7DEFD}" sibTransId="{CF272826-2EE2-284F-82CE-80D2F54D06A1}"/>
    <dgm:cxn modelId="{8BEC94D1-07DB-44C4-AF81-AF1045CEA648}" type="presOf" srcId="{AAECF816-E805-754C-9D44-383350129CB4}" destId="{7B12BA32-5DB0-C047-A0D4-1650BF6FB212}" srcOrd="0" destOrd="0" presId="urn:microsoft.com/office/officeart/2005/8/layout/process4"/>
    <dgm:cxn modelId="{252808D6-AEC1-4EB0-A434-8496A9345032}" type="presOf" srcId="{F7CF5AB1-071E-E84C-B329-5536FFDCB271}" destId="{7AE1C772-9DBB-6441-BE15-0E1D3D6FE59C}" srcOrd="0" destOrd="0" presId="urn:microsoft.com/office/officeart/2005/8/layout/process4"/>
    <dgm:cxn modelId="{AF7253E8-592B-4C2B-AB82-8049198176CD}" type="presOf" srcId="{3D3E9305-B39C-9E47-8B0E-704DE21276A2}" destId="{0BF3E98C-8570-8B42-AC81-4CC700DE9808}" srcOrd="0" destOrd="0" presId="urn:microsoft.com/office/officeart/2005/8/layout/process4"/>
    <dgm:cxn modelId="{FE2F71F4-E073-B046-892B-5C2C7910F623}" srcId="{6874B277-C05A-F04C-81F1-AFE82E7C694D}" destId="{3D3E9305-B39C-9E47-8B0E-704DE21276A2}" srcOrd="6" destOrd="0" parTransId="{A9B374A5-7135-8946-82F1-B740DB02A802}" sibTransId="{014EA806-C7AA-534D-B230-34AA4BA39074}"/>
    <dgm:cxn modelId="{24BBD532-E707-4D7F-B9A3-916556761C45}" type="presOf" srcId="{0D15FB73-0BBB-714B-9BB0-C2B2726CD3E1}" destId="{8E8E96C2-4F36-1749-BDB3-46131329B4B5}" srcOrd="0" destOrd="0" presId="urn:microsoft.com/office/officeart/2005/8/layout/process4"/>
    <dgm:cxn modelId="{55CBBF3D-C657-A549-98E8-E82AFB6E9BEF}" srcId="{6874B277-C05A-F04C-81F1-AFE82E7C694D}" destId="{6B03903D-2083-194D-BF86-7D5912BBB1D7}" srcOrd="4" destOrd="0" parTransId="{85E6419A-A412-6D45-A2EC-AC1C412B286A}" sibTransId="{5D376323-504A-C340-8959-D874555C3DC1}"/>
    <dgm:cxn modelId="{7F82F92A-0A36-46AD-8896-E9BC7E93E8FE}" type="presOf" srcId="{9EEDC6EE-0E75-AD42-9AD4-6A3E98423EF6}" destId="{9C8D402F-1368-C044-A738-2DA9F17F3CC6}" srcOrd="0" destOrd="0" presId="urn:microsoft.com/office/officeart/2005/8/layout/process4"/>
    <dgm:cxn modelId="{2A28F731-37DF-AD41-905B-B8DB1D245778}" srcId="{6874B277-C05A-F04C-81F1-AFE82E7C694D}" destId="{E6A2FABE-CA65-FF46-827D-F94953C1F6DD}" srcOrd="0" destOrd="0" parTransId="{2413BF35-2EF3-9047-AA3F-BE5902002ED6}" sibTransId="{882EB0D7-7DF2-6140-B95A-892D51B1544B}"/>
    <dgm:cxn modelId="{DC9FC386-ECB3-44A7-8435-7340112EBA7B}" type="presOf" srcId="{7B490873-3F8C-6C47-BCCE-B410429C0291}" destId="{8861396F-4F80-1949-97A7-CA9286FE350B}" srcOrd="0" destOrd="0" presId="urn:microsoft.com/office/officeart/2005/8/layout/process4"/>
    <dgm:cxn modelId="{A37394B4-6A17-0D44-9B34-3A3A9B85B251}" srcId="{6874B277-C05A-F04C-81F1-AFE82E7C694D}" destId="{AAECF816-E805-754C-9D44-383350129CB4}" srcOrd="7" destOrd="0" parTransId="{2B05313B-C6F0-4142-892D-F95E9FF44698}" sibTransId="{462D0BCD-7AB9-3F41-8CD3-36E39FF6E7C2}"/>
    <dgm:cxn modelId="{0208A2EE-4E4E-49F9-959C-D761EEA79C24}" type="presOf" srcId="{7A703120-5E94-4E43-AFCE-8826D79E0752}" destId="{6CF617F3-BDBA-D747-8539-E57CDB546D4C}" srcOrd="0" destOrd="0" presId="urn:microsoft.com/office/officeart/2005/8/layout/process4"/>
    <dgm:cxn modelId="{00C63BDD-6812-B541-83A0-C524778A2A33}" srcId="{6874B277-C05A-F04C-81F1-AFE82E7C694D}" destId="{7B490873-3F8C-6C47-BCCE-B410429C0291}" srcOrd="2" destOrd="0" parTransId="{A6001A36-4E94-404D-BE9C-3F83BAB95158}" sibTransId="{A2C4A343-66AA-C241-855D-24C153D727C0}"/>
    <dgm:cxn modelId="{C137274B-AFFE-4236-A703-4878C922A6DF}" type="presOf" srcId="{E6A2FABE-CA65-FF46-827D-F94953C1F6DD}" destId="{0F6727B6-DD01-E94D-A473-7A95C2277833}" srcOrd="0" destOrd="0" presId="urn:microsoft.com/office/officeart/2005/8/layout/process4"/>
    <dgm:cxn modelId="{2701BFE5-F7CF-444C-ADAC-F8356052388A}" type="presOf" srcId="{6B03903D-2083-194D-BF86-7D5912BBB1D7}" destId="{9BE3E724-A622-1F42-8344-499FE3CB1213}" srcOrd="0" destOrd="0" presId="urn:microsoft.com/office/officeart/2005/8/layout/process4"/>
    <dgm:cxn modelId="{00AEE706-D863-4DA1-8E5F-612DDAEDC368}" type="presOf" srcId="{6874B277-C05A-F04C-81F1-AFE82E7C694D}" destId="{B7F0B060-9CB7-7E41-B723-A4CFD981EC89}" srcOrd="0" destOrd="0" presId="urn:microsoft.com/office/officeart/2005/8/layout/process4"/>
    <dgm:cxn modelId="{697F501B-DB98-3743-9895-212971610050}" srcId="{6874B277-C05A-F04C-81F1-AFE82E7C694D}" destId="{0D15FB73-0BBB-714B-9BB0-C2B2726CD3E1}" srcOrd="1" destOrd="0" parTransId="{E7CB6CB2-8AB0-0145-A0AB-6D20EAD10602}" sibTransId="{2C5CF12D-E515-574D-BAB8-DA757FC1B314}"/>
    <dgm:cxn modelId="{551B8584-4AC4-4A73-86F4-E6FF87F174A8}" type="presParOf" srcId="{B7F0B060-9CB7-7E41-B723-A4CFD981EC89}" destId="{B0D0E4A9-CEEB-6746-9751-6C5AC61544C0}" srcOrd="0" destOrd="0" presId="urn:microsoft.com/office/officeart/2005/8/layout/process4"/>
    <dgm:cxn modelId="{D9A1B941-CF28-492F-A0B6-B84CFB308AA6}" type="presParOf" srcId="{B0D0E4A9-CEEB-6746-9751-6C5AC61544C0}" destId="{9C8D402F-1368-C044-A738-2DA9F17F3CC6}" srcOrd="0" destOrd="0" presId="urn:microsoft.com/office/officeart/2005/8/layout/process4"/>
    <dgm:cxn modelId="{14158EEA-5A06-4351-AADF-5EC5D93F53AA}" type="presParOf" srcId="{B7F0B060-9CB7-7E41-B723-A4CFD981EC89}" destId="{71A0E934-7612-6845-8F99-DAFB9FA1977C}" srcOrd="1" destOrd="0" presId="urn:microsoft.com/office/officeart/2005/8/layout/process4"/>
    <dgm:cxn modelId="{5A83AE08-3C80-46F8-8974-1B0240BAC193}" type="presParOf" srcId="{B7F0B060-9CB7-7E41-B723-A4CFD981EC89}" destId="{AEACEC9F-8E0C-314B-846C-60AB9667B250}" srcOrd="2" destOrd="0" presId="urn:microsoft.com/office/officeart/2005/8/layout/process4"/>
    <dgm:cxn modelId="{CCEC85AC-BB11-49CB-91C8-D45B99A91AEA}" type="presParOf" srcId="{AEACEC9F-8E0C-314B-846C-60AB9667B250}" destId="{7B12BA32-5DB0-C047-A0D4-1650BF6FB212}" srcOrd="0" destOrd="0" presId="urn:microsoft.com/office/officeart/2005/8/layout/process4"/>
    <dgm:cxn modelId="{DBB33716-1DCA-4829-8EF7-9EA96FEB9A12}" type="presParOf" srcId="{B7F0B060-9CB7-7E41-B723-A4CFD981EC89}" destId="{8E0656CC-EAD5-064F-B087-AAD2461BB8B3}" srcOrd="3" destOrd="0" presId="urn:microsoft.com/office/officeart/2005/8/layout/process4"/>
    <dgm:cxn modelId="{597B86F7-8B3A-4424-A45B-1571A5CFA6EB}" type="presParOf" srcId="{B7F0B060-9CB7-7E41-B723-A4CFD981EC89}" destId="{8D394CE5-702C-124D-8669-24721F7FC071}" srcOrd="4" destOrd="0" presId="urn:microsoft.com/office/officeart/2005/8/layout/process4"/>
    <dgm:cxn modelId="{C9AB8D6F-50A9-4191-A2D1-0340DB2B3DDC}" type="presParOf" srcId="{8D394CE5-702C-124D-8669-24721F7FC071}" destId="{0BF3E98C-8570-8B42-AC81-4CC700DE9808}" srcOrd="0" destOrd="0" presId="urn:microsoft.com/office/officeart/2005/8/layout/process4"/>
    <dgm:cxn modelId="{B79CA28D-4AB9-4112-8226-90C5997403F5}" type="presParOf" srcId="{B7F0B060-9CB7-7E41-B723-A4CFD981EC89}" destId="{965CCB3D-734A-E140-9CC4-28A7D8FC2BB1}" srcOrd="5" destOrd="0" presId="urn:microsoft.com/office/officeart/2005/8/layout/process4"/>
    <dgm:cxn modelId="{FF8CAA58-4344-4DA6-9C8B-D6D327505766}" type="presParOf" srcId="{B7F0B060-9CB7-7E41-B723-A4CFD981EC89}" destId="{06147846-209D-B742-B056-CDEABBF24055}" srcOrd="6" destOrd="0" presId="urn:microsoft.com/office/officeart/2005/8/layout/process4"/>
    <dgm:cxn modelId="{17574CC2-6D3D-41F7-B7DB-D19FFEFF8F40}" type="presParOf" srcId="{06147846-209D-B742-B056-CDEABBF24055}" destId="{7AE1C772-9DBB-6441-BE15-0E1D3D6FE59C}" srcOrd="0" destOrd="0" presId="urn:microsoft.com/office/officeart/2005/8/layout/process4"/>
    <dgm:cxn modelId="{143C90D7-2C04-44B0-93E8-BD642DEC7811}" type="presParOf" srcId="{B7F0B060-9CB7-7E41-B723-A4CFD981EC89}" destId="{979A61D6-0C81-FE40-A5AE-EED2D9248FDA}" srcOrd="7" destOrd="0" presId="urn:microsoft.com/office/officeart/2005/8/layout/process4"/>
    <dgm:cxn modelId="{591CF289-0A12-4B25-920A-892F6DB7B0EC}" type="presParOf" srcId="{B7F0B060-9CB7-7E41-B723-A4CFD981EC89}" destId="{71F1C9E9-2347-E547-849F-4421607881AC}" srcOrd="8" destOrd="0" presId="urn:microsoft.com/office/officeart/2005/8/layout/process4"/>
    <dgm:cxn modelId="{43456612-9416-4F12-AA02-53744AA11CE4}" type="presParOf" srcId="{71F1C9E9-2347-E547-849F-4421607881AC}" destId="{9BE3E724-A622-1F42-8344-499FE3CB1213}" srcOrd="0" destOrd="0" presId="urn:microsoft.com/office/officeart/2005/8/layout/process4"/>
    <dgm:cxn modelId="{C4E27F71-4D58-4AFD-988B-1CD29A2728F1}" type="presParOf" srcId="{B7F0B060-9CB7-7E41-B723-A4CFD981EC89}" destId="{C493CD63-1571-9E43-BF69-41F258302629}" srcOrd="9" destOrd="0" presId="urn:microsoft.com/office/officeart/2005/8/layout/process4"/>
    <dgm:cxn modelId="{67EA31B5-B551-43D9-A877-4E97F6F0D294}" type="presParOf" srcId="{B7F0B060-9CB7-7E41-B723-A4CFD981EC89}" destId="{97001315-234F-A54F-AC68-B6F97AD7D208}" srcOrd="10" destOrd="0" presId="urn:microsoft.com/office/officeart/2005/8/layout/process4"/>
    <dgm:cxn modelId="{9AD08DC3-5609-4F86-9ACF-AE027E50BBA8}" type="presParOf" srcId="{97001315-234F-A54F-AC68-B6F97AD7D208}" destId="{6CF617F3-BDBA-D747-8539-E57CDB546D4C}" srcOrd="0" destOrd="0" presId="urn:microsoft.com/office/officeart/2005/8/layout/process4"/>
    <dgm:cxn modelId="{31568660-5C94-47D6-9D05-CA1C149790A3}" type="presParOf" srcId="{B7F0B060-9CB7-7E41-B723-A4CFD981EC89}" destId="{168654CF-17DC-EB42-A308-BCC6A9B24CEA}" srcOrd="11" destOrd="0" presId="urn:microsoft.com/office/officeart/2005/8/layout/process4"/>
    <dgm:cxn modelId="{8D3BED3A-7D15-4386-8941-2C67C8DFEA83}" type="presParOf" srcId="{B7F0B060-9CB7-7E41-B723-A4CFD981EC89}" destId="{73505428-7FB4-9445-A8EC-9E53F8051833}" srcOrd="12" destOrd="0" presId="urn:microsoft.com/office/officeart/2005/8/layout/process4"/>
    <dgm:cxn modelId="{8ADD39DC-26C3-41FF-88EC-5BA0CD28D31C}" type="presParOf" srcId="{73505428-7FB4-9445-A8EC-9E53F8051833}" destId="{8861396F-4F80-1949-97A7-CA9286FE350B}" srcOrd="0" destOrd="0" presId="urn:microsoft.com/office/officeart/2005/8/layout/process4"/>
    <dgm:cxn modelId="{570A8F99-D2C9-4C39-A829-97A21F002CB5}" type="presParOf" srcId="{B7F0B060-9CB7-7E41-B723-A4CFD981EC89}" destId="{B7612272-CD93-E04E-AC1D-B68F207428B7}" srcOrd="13" destOrd="0" presId="urn:microsoft.com/office/officeart/2005/8/layout/process4"/>
    <dgm:cxn modelId="{9DB79D2D-ECC8-42D4-9146-D6D163DB12E7}" type="presParOf" srcId="{B7F0B060-9CB7-7E41-B723-A4CFD981EC89}" destId="{86CB7E37-0270-FA45-8B24-A03586F19ACE}" srcOrd="14" destOrd="0" presId="urn:microsoft.com/office/officeart/2005/8/layout/process4"/>
    <dgm:cxn modelId="{BC4C29E6-CB6B-41B5-9EE4-3FA232F00307}" type="presParOf" srcId="{86CB7E37-0270-FA45-8B24-A03586F19ACE}" destId="{8E8E96C2-4F36-1749-BDB3-46131329B4B5}" srcOrd="0" destOrd="0" presId="urn:microsoft.com/office/officeart/2005/8/layout/process4"/>
    <dgm:cxn modelId="{6EDA6D3E-93E4-45EC-BACF-AC6D5F39F6AC}" type="presParOf" srcId="{B7F0B060-9CB7-7E41-B723-A4CFD981EC89}" destId="{1447AF3E-E6DA-5D45-8B21-A21A1207AEB5}" srcOrd="15" destOrd="0" presId="urn:microsoft.com/office/officeart/2005/8/layout/process4"/>
    <dgm:cxn modelId="{108D67D7-D41F-42B7-8A38-E62AF2129D12}" type="presParOf" srcId="{B7F0B060-9CB7-7E41-B723-A4CFD981EC89}" destId="{56CB6B94-7E70-C043-ADBF-B3C931176F34}" srcOrd="16" destOrd="0" presId="urn:microsoft.com/office/officeart/2005/8/layout/process4"/>
    <dgm:cxn modelId="{B470BE61-4C2A-4C72-AE56-0F4B3B558802}" type="presParOf" srcId="{56CB6B94-7E70-C043-ADBF-B3C931176F34}" destId="{0F6727B6-DD01-E94D-A473-7A95C2277833}" srcOrd="0" destOrd="0" presId="urn:microsoft.com/office/officeart/2005/8/layout/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lib.o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A99134FE-B5B0-43E5-B70B-D52E1B4974FF}" type="presOf" srcId="{6B03903D-2083-194D-BF86-7D5912BBB1D7}" destId="{E469AF61-9493-3B46-82D0-8B07D495B049}" srcOrd="0" destOrd="0" presId="urn:microsoft.com/office/officeart/2005/8/layout/process4"/>
    <dgm:cxn modelId="{3FCA547E-4A44-46AB-A68C-F9CAD5A81F51}" type="presOf" srcId="{6874B277-C05A-F04C-81F1-AFE82E7C694D}" destId="{B7F0B060-9CB7-7E41-B723-A4CFD981EC89}" srcOrd="0" destOrd="0" presId="urn:microsoft.com/office/officeart/2005/8/layout/process4"/>
    <dgm:cxn modelId="{7E46176C-32AF-4DEF-A09E-709450A1150D}" type="presParOf" srcId="{B7F0B060-9CB7-7E41-B723-A4CFD981EC89}" destId="{D8650F80-DA51-1045-90D9-0B85668D54A1}" srcOrd="0" destOrd="0" presId="urn:microsoft.com/office/officeart/2005/8/layout/process4"/>
    <dgm:cxn modelId="{2FC12129-85F4-46DF-AE2B-2AB952BCFB09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874B277-C05A-F04C-81F1-AFE82E7C694D}" type="doc">
      <dgm:prSet loTypeId="urn:microsoft.com/office/officeart/2005/8/layout/process4" loCatId="process" qsTypeId="urn:microsoft.com/office/officeart/2005/8/quickstyle/3D6" qsCatId="3D" csTypeId="urn:microsoft.com/office/officeart/2005/8/colors/colorful1" csCatId="colorful" phldr="1"/>
      <dgm:spPr>
        <a:scene3d>
          <a:camera prst="perspectiveFront" fov="5700000" zoom="92000">
            <a:rot lat="19536425" lon="20871123" rev="415955"/>
          </a:camera>
          <a:lightRig rig="balanced" dir="t">
            <a:rot lat="0" lon="0" rev="12700000"/>
          </a:lightRig>
        </a:scene3d>
      </dgm:spPr>
      <dgm:t>
        <a:bodyPr/>
        <a:lstStyle/>
        <a:p>
          <a:endParaRPr lang="en-US"/>
        </a:p>
      </dgm:t>
    </dgm:pt>
    <dgm:pt modelId="{6B03903D-2083-194D-BF86-7D5912BBB1D7}">
      <dgm:prSet phldrT="[Text]"/>
      <dgm:spPr>
        <a:solidFill>
          <a:schemeClr val="bg2"/>
        </a:solidFill>
        <a:effectLst/>
        <a:sp3d prstMaterial="plastic">
          <a:bevelT w="50800" h="50800"/>
          <a:bevelB w="50800" h="50800"/>
        </a:sp3d>
      </dgm:spPr>
      <dgm:t>
        <a:bodyPr/>
        <a:lstStyle/>
        <a:p>
          <a:r>
            <a:rPr lang="en-US" b="1" dirty="0" err="1" smtClean="0">
              <a:latin typeface="Courier New"/>
              <a:cs typeface="Courier New"/>
            </a:rPr>
            <a:t>libc.so</a:t>
          </a:r>
          <a:endParaRPr lang="en-US" b="1" dirty="0">
            <a:latin typeface="Courier New"/>
            <a:cs typeface="Courier New"/>
          </a:endParaRPr>
        </a:p>
      </dgm:t>
    </dgm:pt>
    <dgm:pt modelId="{85E6419A-A412-6D45-A2EC-AC1C412B286A}" type="parTrans" cxnId="{55CBBF3D-C657-A549-98E8-E82AFB6E9BEF}">
      <dgm:prSet/>
      <dgm:spPr/>
      <dgm:t>
        <a:bodyPr/>
        <a:lstStyle/>
        <a:p>
          <a:endParaRPr lang="en-US"/>
        </a:p>
      </dgm:t>
    </dgm:pt>
    <dgm:pt modelId="{5D376323-504A-C340-8959-D874555C3DC1}" type="sibTrans" cxnId="{55CBBF3D-C657-A549-98E8-E82AFB6E9BEF}">
      <dgm:prSet/>
      <dgm:spPr/>
      <dgm:t>
        <a:bodyPr/>
        <a:lstStyle/>
        <a:p>
          <a:endParaRPr lang="en-US"/>
        </a:p>
      </dgm:t>
    </dgm:pt>
    <dgm:pt modelId="{B7F0B060-9CB7-7E41-B723-A4CFD981EC89}" type="pres">
      <dgm:prSet presAssocID="{6874B277-C05A-F04C-81F1-AFE82E7C694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50F80-DA51-1045-90D9-0B85668D54A1}" type="pres">
      <dgm:prSet presAssocID="{6B03903D-2083-194D-BF86-7D5912BBB1D7}" presName="boxAndChildren" presStyleCnt="0"/>
      <dgm:spPr/>
    </dgm:pt>
    <dgm:pt modelId="{E469AF61-9493-3B46-82D0-8B07D495B049}" type="pres">
      <dgm:prSet presAssocID="{6B03903D-2083-194D-BF86-7D5912BBB1D7}" presName="parentTextBox" presStyleLbl="node1" presStyleIdx="0" presStyleCnt="1"/>
      <dgm:spPr>
        <a:prstGeom prst="leftArrowCallout">
          <a:avLst/>
        </a:prstGeom>
      </dgm:spPr>
      <dgm:t>
        <a:bodyPr/>
        <a:lstStyle/>
        <a:p>
          <a:endParaRPr lang="en-US"/>
        </a:p>
      </dgm:t>
    </dgm:pt>
  </dgm:ptLst>
  <dgm:cxnLst>
    <dgm:cxn modelId="{55CBBF3D-C657-A549-98E8-E82AFB6E9BEF}" srcId="{6874B277-C05A-F04C-81F1-AFE82E7C694D}" destId="{6B03903D-2083-194D-BF86-7D5912BBB1D7}" srcOrd="0" destOrd="0" parTransId="{85E6419A-A412-6D45-A2EC-AC1C412B286A}" sibTransId="{5D376323-504A-C340-8959-D874555C3DC1}"/>
    <dgm:cxn modelId="{4B8890DB-76B8-4BB1-BF3E-6A77E4EB3F82}" type="presOf" srcId="{6874B277-C05A-F04C-81F1-AFE82E7C694D}" destId="{B7F0B060-9CB7-7E41-B723-A4CFD981EC89}" srcOrd="0" destOrd="0" presId="urn:microsoft.com/office/officeart/2005/8/layout/process4"/>
    <dgm:cxn modelId="{97F51085-7301-4FC1-A22E-2F68D28E630A}" type="presOf" srcId="{6B03903D-2083-194D-BF86-7D5912BBB1D7}" destId="{E469AF61-9493-3B46-82D0-8B07D495B049}" srcOrd="0" destOrd="0" presId="urn:microsoft.com/office/officeart/2005/8/layout/process4"/>
    <dgm:cxn modelId="{D0CA0C2F-3607-430A-B70C-A92487655E77}" type="presParOf" srcId="{B7F0B060-9CB7-7E41-B723-A4CFD981EC89}" destId="{D8650F80-DA51-1045-90D9-0B85668D54A1}" srcOrd="0" destOrd="0" presId="urn:microsoft.com/office/officeart/2005/8/layout/process4"/>
    <dgm:cxn modelId="{E5E3641E-6D6E-4C3B-86CE-2D9C925C1188}" type="presParOf" srcId="{D8650F80-DA51-1045-90D9-0B85668D54A1}" destId="{E469AF61-9493-3B46-82D0-8B07D495B049}" srcOrd="0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0863" y="4564063"/>
            <a:ext cx="6302375" cy="4316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5581" tIns="46949" rIns="95581" bIns="46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We want this to be in font 11 and justify.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just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pitchFamily="-12" charset="0"/>
        <a:ea typeface="ＭＳ Ｐゴシック" pitchFamily="18" charset="-128"/>
        <a:cs typeface="ＭＳ Ｐゴシック" pitchFamily="18" charset="-128"/>
      </a:defRPr>
    </a:lvl1pPr>
    <a:lvl2pPr marL="37931725" indent="-374745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2" charset="0"/>
        <a:ea typeface="ＭＳ Ｐゴシック" pitchFamily="-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50863" y="4559300"/>
            <a:ext cx="6303962" cy="4321175"/>
          </a:xfrm>
          <a:noFill/>
          <a:ln w="9525"/>
        </p:spPr>
        <p:txBody>
          <a:bodyPr lIns="95629" tIns="46975" rIns="95629" bIns="46975"/>
          <a:lstStyle/>
          <a:p>
            <a:r>
              <a:rPr lang="en-US">
                <a:latin typeface="Arial" pitchFamily="18" charset="0"/>
              </a:rPr>
              <a:t>Greet class</a:t>
            </a:r>
          </a:p>
        </p:txBody>
      </p:sp>
      <p:sp>
        <p:nvSpPr>
          <p:cNvPr id="17411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ln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6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6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2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6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83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18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03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0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24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2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4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65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6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85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28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0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2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6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2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34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08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0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1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36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3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6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75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279525" y="615950"/>
            <a:ext cx="4783138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3" y="4562475"/>
            <a:ext cx="6300787" cy="43180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083" tIns="47542" rIns="95083" bIns="47542"/>
          <a:lstStyle/>
          <a:p>
            <a:endParaRPr lang="en-US">
              <a:latin typeface="Arial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966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89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02" tIns="47351" rIns="94702" bIns="473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9525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1715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50625" y="4564827"/>
            <a:ext cx="6304895" cy="43175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5093" tIns="47546" rIns="95093" bIns="47546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9525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37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50625" y="4564827"/>
            <a:ext cx="6304895" cy="43175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5093" tIns="47546" rIns="95093" bIns="47546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8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5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4702" tIns="47351" rIns="94702" bIns="4735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79525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97859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550625" y="4564827"/>
            <a:ext cx="6304895" cy="431759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5093" tIns="47546" rIns="95093" bIns="47546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7938" y="615950"/>
            <a:ext cx="4784725" cy="35877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7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63191"/>
            <a:ext cx="6301588" cy="431759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82" tIns="47541" rIns="95082" bIns="4754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90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49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1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1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3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7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0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21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2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134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1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33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3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749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6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625" y="4559916"/>
            <a:ext cx="6303242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3" tIns="48326" rIns="96653" bIns="48326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</p:spPr>
      </p:sp>
      <p:sp>
        <p:nvSpPr>
          <p:cNvPr id="2212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625" y="4559916"/>
            <a:ext cx="6303242" cy="4320867"/>
          </a:xfrm>
        </p:spPr>
        <p:txBody>
          <a:bodyPr lIns="96653" tIns="48326" rIns="96653" bIns="48326"/>
          <a:lstStyle/>
          <a:p>
            <a:r>
              <a:rPr lang="en-US" dirty="0"/>
              <a:t>Where does truncate round towards?  Negative Infinity?</a:t>
            </a:r>
          </a:p>
          <a:p>
            <a:r>
              <a:rPr lang="en-US" dirty="0"/>
              <a:t>No, towards zero.</a:t>
            </a:r>
          </a:p>
          <a:p>
            <a:endParaRPr lang="en-US" dirty="0"/>
          </a:p>
          <a:p>
            <a:r>
              <a:rPr lang="en-US" dirty="0"/>
              <a:t>What is “halfway” in binary?  IN floating point.</a:t>
            </a:r>
          </a:p>
          <a:p>
            <a:r>
              <a:rPr lang="en-US" dirty="0"/>
              <a:t>Use board for this</a:t>
            </a:r>
          </a:p>
          <a:p>
            <a:endParaRPr lang="en-US" dirty="0"/>
          </a:p>
          <a:p>
            <a:r>
              <a:rPr lang="en-US" dirty="0"/>
              <a:t>When doing arithmetic, you have extra bits (more than 23)</a:t>
            </a:r>
          </a:p>
          <a:p>
            <a:r>
              <a:rPr lang="en-US" dirty="0"/>
              <a:t>Two or three bits?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81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73175" y="617538"/>
            <a:ext cx="4781550" cy="3586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681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8971" y="4559916"/>
            <a:ext cx="6304896" cy="432086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46" tIns="48322" rIns="96646" bIns="48322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6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3175" y="617538"/>
            <a:ext cx="4781550" cy="3586162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303" y="4560037"/>
            <a:ext cx="6304372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58" tIns="48328" rIns="96658" bIns="48328"/>
          <a:lstStyle/>
          <a:p>
            <a:endParaRPr lang="en-US">
              <a:latin typeface="Arial" pitchFamily="16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4763" y="615950"/>
            <a:ext cx="4784725" cy="3587750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8640" y="4560037"/>
            <a:ext cx="6306035" cy="432029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6645" tIns="48321" rIns="96645" bIns="48321"/>
          <a:lstStyle/>
          <a:p>
            <a:endParaRPr lang="en-US">
              <a:latin typeface="Arial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52400"/>
            <a:ext cx="1962150" cy="31289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734050" cy="31289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5727700" cy="474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143000"/>
            <a:ext cx="3848100" cy="2138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152400"/>
            <a:ext cx="5727700" cy="4746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non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848600" cy="21383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63500" tIns="25400" rIns="63500" bIns="254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914400" y="6654800"/>
            <a:ext cx="40386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algn="l">
              <a:defRPr/>
            </a:pPr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CS61CL </a:t>
            </a:r>
            <a:r>
              <a:rPr lang="en-US" sz="1000" b="1" dirty="0" smtClean="0">
                <a:solidFill>
                  <a:schemeClr val="tx1"/>
                </a:solidFill>
                <a:latin typeface="Helvetica" pitchFamily="-12" charset="0"/>
              </a:rPr>
              <a:t>L07 </a:t>
            </a:r>
            <a:r>
              <a:rPr lang="en-US" sz="1000" b="1" dirty="0" smtClean="0">
                <a:solidFill>
                  <a:schemeClr val="accent2"/>
                </a:solidFill>
                <a:latin typeface="Helvetica" pitchFamily="-12" charset="0"/>
              </a:rPr>
              <a:t>Compilation, Assembly, and Linking </a:t>
            </a:r>
            <a:r>
              <a:rPr lang="en-US" sz="1000" b="1" dirty="0" smtClean="0">
                <a:solidFill>
                  <a:schemeClr val="tx1"/>
                </a:solidFill>
                <a:latin typeface="Helvetica" pitchFamily="-12" charset="0"/>
              </a:rPr>
              <a:t>(</a:t>
            </a:r>
            <a:fld id="{C08CB26F-AFBE-402E-A50D-EA9DBBBFA5ED}" type="slidenum">
              <a:rPr lang="en-US" sz="1000" b="1">
                <a:solidFill>
                  <a:schemeClr val="tx1"/>
                </a:solidFill>
                <a:latin typeface="Helvetica" pitchFamily="-12" charset="0"/>
              </a:rPr>
              <a:pPr algn="l">
                <a:defRPr/>
              </a:pPr>
              <a:t>‹#›</a:t>
            </a:fld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)</a:t>
            </a:r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6934200" y="6651625"/>
            <a:ext cx="2197100" cy="20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defRPr/>
            </a:pPr>
            <a:r>
              <a:rPr lang="en-US" sz="1000" b="1" dirty="0">
                <a:solidFill>
                  <a:schemeClr val="tx1"/>
                </a:solidFill>
                <a:latin typeface="Helvetica" pitchFamily="-12" charset="0"/>
              </a:rPr>
              <a:t>Huddleston, Summer 2009 © UCB </a:t>
            </a:r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685800" y="685800"/>
            <a:ext cx="7943850" cy="0"/>
          </a:xfrm>
          <a:prstGeom prst="line">
            <a:avLst/>
          </a:prstGeom>
          <a:noFill/>
          <a:ln w="57150" cmpd="thickThin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Helvetica" pitchFamily="-12" charset="0"/>
            </a:endParaRPr>
          </a:p>
        </p:txBody>
      </p:sp>
      <p:pic>
        <p:nvPicPr>
          <p:cNvPr id="1031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3500" y="6169025"/>
            <a:ext cx="850900" cy="6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ＭＳ Ｐゴシック" pitchFamily="18" charset="-128"/>
          <a:cs typeface="ＭＳ Ｐゴシック" pitchFamily="18" charset="-128"/>
        </a:defRPr>
      </a:lvl1pPr>
      <a:lvl2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2pPr>
      <a:lvl3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3pPr>
      <a:lvl4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4pPr>
      <a:lvl5pPr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  <a:ea typeface="ＭＳ Ｐゴシック" pitchFamily="18" charset="-128"/>
          <a:cs typeface="ＭＳ Ｐゴシック" pitchFamily="18" charset="-128"/>
        </a:defRPr>
      </a:lvl5pPr>
      <a:lvl6pPr marL="4572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6pPr>
      <a:lvl7pPr marL="9144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7pPr>
      <a:lvl8pPr marL="13716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8pPr>
      <a:lvl9pPr marL="1828800" algn="l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Helvetica" pitchFamily="-12" charset="0"/>
        </a:defRPr>
      </a:lvl9pPr>
    </p:titleStyle>
    <p:bodyStyle>
      <a:lvl1pPr marL="203200" indent="-203200" algn="l" rtl="0" eaLnBrk="0" fontAlgn="base" hangingPunct="0">
        <a:lnSpc>
          <a:spcPct val="75000"/>
        </a:lnSpc>
        <a:spcBef>
          <a:spcPct val="65000"/>
        </a:spcBef>
        <a:spcAft>
          <a:spcPct val="0"/>
        </a:spcAft>
        <a:buSzPct val="100000"/>
        <a:buFont typeface="Times" pitchFamily="18" charset="0"/>
        <a:buChar char="•"/>
        <a:defRPr sz="3200" b="1">
          <a:solidFill>
            <a:schemeClr val="tx1"/>
          </a:solidFill>
          <a:latin typeface="+mn-lt"/>
          <a:ea typeface="ＭＳ Ｐゴシック" pitchFamily="18" charset="-128"/>
          <a:cs typeface="ＭＳ Ｐゴシック" pitchFamily="18" charset="-128"/>
        </a:defRPr>
      </a:lvl1pPr>
      <a:lvl2pPr marL="685800" indent="-1905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•"/>
        <a:defRPr sz="2800" b="1">
          <a:solidFill>
            <a:schemeClr val="tx1"/>
          </a:solidFill>
          <a:latin typeface="+mn-lt"/>
          <a:ea typeface="ＭＳ Ｐゴシック" pitchFamily="-12" charset="-128"/>
        </a:defRPr>
      </a:lvl2pPr>
      <a:lvl3pPr marL="1257300" indent="-342900" algn="l" rtl="0" eaLnBrk="0" fontAlgn="base" hangingPunct="0">
        <a:lnSpc>
          <a:spcPct val="85000"/>
        </a:lnSpc>
        <a:spcBef>
          <a:spcPct val="40000"/>
        </a:spcBef>
        <a:spcAft>
          <a:spcPct val="0"/>
        </a:spcAft>
        <a:buSzPct val="100000"/>
        <a:buChar char="-"/>
        <a:defRPr sz="2400" b="1">
          <a:solidFill>
            <a:schemeClr val="tx1"/>
          </a:solidFill>
          <a:latin typeface="+mn-lt"/>
          <a:ea typeface="ＭＳ Ｐゴシック" pitchFamily="-12" charset="-128"/>
        </a:defRPr>
      </a:lvl3pPr>
      <a:lvl4pPr marL="1714500" indent="-3429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2" charset="-128"/>
        </a:defRPr>
      </a:lvl4pPr>
      <a:lvl5pPr marL="21717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5pPr>
      <a:lvl6pPr marL="2628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6pPr>
      <a:lvl7pPr marL="30861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7pPr>
      <a:lvl8pPr marL="35433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8pPr>
      <a:lvl9pPr marL="4000500" indent="-3429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4" Type="http://schemas.openxmlformats.org/officeDocument/2006/relationships/diagramColors" Target="../diagrams/colors3.xml"/><Relationship Id="rId4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1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8" Type="http://schemas.openxmlformats.org/officeDocument/2006/relationships/diagramLayout" Target="../diagrams/layout2.xml"/><Relationship Id="rId13" Type="http://schemas.openxmlformats.org/officeDocument/2006/relationships/diagramQuickStyle" Target="../diagrams/quickStyle3.xml"/><Relationship Id="rId10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2" Type="http://schemas.openxmlformats.org/officeDocument/2006/relationships/diagramLayout" Target="../diagrams/layout3.xml"/><Relationship Id="rId2" Type="http://schemas.openxmlformats.org/officeDocument/2006/relationships/notesSlide" Target="../notesSlides/notesSlide6.xml"/><Relationship Id="rId9" Type="http://schemas.openxmlformats.org/officeDocument/2006/relationships/diagramQuickStyle" Target="../diagrams/quickStyle2.xml"/><Relationship Id="rId3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4.xml"/><Relationship Id="rId7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5.xml"/><Relationship Id="rId8" Type="http://schemas.openxmlformats.org/officeDocument/2006/relationships/diagramQuickStyle" Target="../diagrams/quickStyle5.xml"/><Relationship Id="rId13" Type="http://schemas.openxmlformats.org/officeDocument/2006/relationships/diagramColors" Target="../diagrams/colors6.xml"/><Relationship Id="rId10" Type="http://schemas.openxmlformats.org/officeDocument/2006/relationships/diagramData" Target="../diagrams/data6.xml"/><Relationship Id="rId5" Type="http://schemas.openxmlformats.org/officeDocument/2006/relationships/diagramColors" Target="../diagrams/colors4.xml"/><Relationship Id="rId12" Type="http://schemas.openxmlformats.org/officeDocument/2006/relationships/diagramQuickStyle" Target="../diagrams/quickStyle6.xml"/><Relationship Id="rId2" Type="http://schemas.openxmlformats.org/officeDocument/2006/relationships/diagramData" Target="../diagrams/data4.xml"/><Relationship Id="rId9" Type="http://schemas.openxmlformats.org/officeDocument/2006/relationships/diagramColors" Target="../diagrams/colors5.xml"/><Relationship Id="rId3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7.xml"/><Relationship Id="rId7" Type="http://schemas.openxmlformats.org/officeDocument/2006/relationships/diagramLayout" Target="../diagrams/layout8.xml"/><Relationship Id="rId11" Type="http://schemas.openxmlformats.org/officeDocument/2006/relationships/diagramLayout" Target="../diagrams/layout9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8" Type="http://schemas.openxmlformats.org/officeDocument/2006/relationships/diagramQuickStyle" Target="../diagrams/quickStyle8.xml"/><Relationship Id="rId13" Type="http://schemas.openxmlformats.org/officeDocument/2006/relationships/diagramColors" Target="../diagrams/colors9.xml"/><Relationship Id="rId10" Type="http://schemas.openxmlformats.org/officeDocument/2006/relationships/diagramData" Target="../diagrams/data9.xml"/><Relationship Id="rId5" Type="http://schemas.openxmlformats.org/officeDocument/2006/relationships/diagramColors" Target="../diagrams/colors7.xml"/><Relationship Id="rId12" Type="http://schemas.openxmlformats.org/officeDocument/2006/relationships/diagramQuickStyle" Target="../diagrams/quickStyle9.xml"/><Relationship Id="rId2" Type="http://schemas.openxmlformats.org/officeDocument/2006/relationships/diagramData" Target="../diagrams/data7.xml"/><Relationship Id="rId9" Type="http://schemas.openxmlformats.org/officeDocument/2006/relationships/diagramColors" Target="../diagrams/colors8.xml"/><Relationship Id="rId3" Type="http://schemas.openxmlformats.org/officeDocument/2006/relationships/diagramLayout" Target="../diagrams/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0.xml"/><Relationship Id="rId7" Type="http://schemas.openxmlformats.org/officeDocument/2006/relationships/diagramLayout" Target="../diagrams/layout11.xml"/><Relationship Id="rId11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8" Type="http://schemas.openxmlformats.org/officeDocument/2006/relationships/diagramQuickStyle" Target="../diagrams/quickStyle11.xml"/><Relationship Id="rId13" Type="http://schemas.openxmlformats.org/officeDocument/2006/relationships/diagramColors" Target="../diagrams/colors12.xml"/><Relationship Id="rId10" Type="http://schemas.openxmlformats.org/officeDocument/2006/relationships/diagramData" Target="../diagrams/data12.xml"/><Relationship Id="rId5" Type="http://schemas.openxmlformats.org/officeDocument/2006/relationships/diagramColors" Target="../diagrams/colors10.xml"/><Relationship Id="rId12" Type="http://schemas.openxmlformats.org/officeDocument/2006/relationships/diagramQuickStyle" Target="../diagrams/quickStyle12.xml"/><Relationship Id="rId2" Type="http://schemas.openxmlformats.org/officeDocument/2006/relationships/diagramData" Target="../diagrams/data10.xml"/><Relationship Id="rId9" Type="http://schemas.openxmlformats.org/officeDocument/2006/relationships/diagramColors" Target="../diagrams/colors11.xml"/><Relationship Id="rId3" Type="http://schemas.openxmlformats.org/officeDocument/2006/relationships/diagramLayout" Target="../diagrams/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3.xml"/><Relationship Id="rId3" Type="http://schemas.openxmlformats.org/officeDocument/2006/relationships/diagramLayout" Target="../diagrams/layout13.xml"/><Relationship Id="rId5" Type="http://schemas.openxmlformats.org/officeDocument/2006/relationships/diagramColors" Target="../diagrams/colors13.xml"/></Relationships>
</file>

<file path=ppt/slides/_rels/slide45.xml.rels><?xml version="1.0" encoding="UTF-8" standalone="yes"?>
<Relationships xmlns="http://schemas.openxmlformats.org/package/2006/relationships"><Relationship Id="rId4" Type="http://schemas.openxmlformats.org/officeDocument/2006/relationships/diagramQuickStyle" Target="../diagrams/quickStyle1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4.xml"/><Relationship Id="rId3" Type="http://schemas.openxmlformats.org/officeDocument/2006/relationships/diagramLayout" Target="../diagrams/layout14.xml"/><Relationship Id="rId5" Type="http://schemas.openxmlformats.org/officeDocument/2006/relationships/diagramColors" Target="../diagrams/colors1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4" Type="http://schemas.openxmlformats.org/officeDocument/2006/relationships/diagramColors" Target="../diagrams/colors17.xml"/><Relationship Id="rId4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1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8" Type="http://schemas.openxmlformats.org/officeDocument/2006/relationships/diagramLayout" Target="../diagrams/layout16.xml"/><Relationship Id="rId13" Type="http://schemas.openxmlformats.org/officeDocument/2006/relationships/diagramQuickStyle" Target="../diagrams/quickStyle17.xml"/><Relationship Id="rId10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2" Type="http://schemas.openxmlformats.org/officeDocument/2006/relationships/diagramLayout" Target="../diagrams/layout17.xml"/><Relationship Id="rId2" Type="http://schemas.openxmlformats.org/officeDocument/2006/relationships/notesSlide" Target="../notesSlides/notesSlide25.xml"/><Relationship Id="rId9" Type="http://schemas.openxmlformats.org/officeDocument/2006/relationships/diagramQuickStyle" Target="../diagrams/quickStyle16.xml"/><Relationship Id="rId3" Type="http://schemas.openxmlformats.org/officeDocument/2006/relationships/diagramData" Target="../diagrams/data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62000" y="5334000"/>
            <a:ext cx="8077200" cy="457200"/>
          </a:xfrm>
          <a:prstGeom prst="rect">
            <a:avLst/>
          </a:prstGeom>
          <a:solidFill>
            <a:srgbClr val="000550"/>
          </a:solidFill>
          <a:ln w="12700">
            <a:noFill/>
            <a:miter lim="800000"/>
            <a:headEnd/>
            <a:tailEnd/>
          </a:ln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95000"/>
              </a:lnSpc>
              <a:spcBef>
                <a:spcPct val="65000"/>
              </a:spcBef>
              <a:buSzPct val="100000"/>
              <a:buFont typeface="Times" pitchFamily="18" charset="0"/>
              <a:buNone/>
              <a:tabLst>
                <a:tab pos="1660525" algn="l"/>
              </a:tabLst>
            </a:pPr>
            <a:r>
              <a:rPr lang="en-US" sz="2800" b="1">
                <a:solidFill>
                  <a:schemeClr val="bg1"/>
                </a:solidFill>
              </a:rPr>
              <a:t>Jeremy Huddleston</a:t>
            </a:r>
            <a:endParaRPr lang="en-US" sz="2800" b="1">
              <a:solidFill>
                <a:schemeClr val="bg1"/>
              </a:solidFill>
              <a:latin typeface="Courier New" pitchFamily="18" charset="0"/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2392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63500" tIns="25400" rIns="63500" bIns="2540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77000"/>
              </a:lnSpc>
            </a:pPr>
            <a:r>
              <a:rPr lang="en-US" sz="2800" b="1" dirty="0">
                <a:solidFill>
                  <a:schemeClr val="bg2"/>
                </a:solidFill>
                <a:latin typeface="Courier New" pitchFamily="18" charset="0"/>
              </a:rPr>
              <a:t>inst.eecs.berkeley.edu/~cs61c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br>
              <a:rPr lang="en-US" sz="3200" b="1" dirty="0">
                <a:solidFill>
                  <a:schemeClr val="accent2"/>
                </a:solidFill>
              </a:rPr>
            </a:br>
            <a:r>
              <a:rPr lang="en-US" sz="3600" b="1" dirty="0">
                <a:solidFill>
                  <a:schemeClr val="accent2"/>
                </a:solidFill>
              </a:rPr>
              <a:t>CS61CL : Machine Structures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2800" b="1" dirty="0" smtClean="0">
                <a:solidFill>
                  <a:schemeClr val="accent2"/>
                </a:solidFill>
              </a:rPr>
              <a:t>Lecture #7 – Compilation, Assembly, and Linking</a:t>
            </a: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accent2"/>
                </a:solidFill>
              </a:rPr>
              <a:t/>
            </a:r>
            <a:br>
              <a:rPr lang="en-US" sz="3200" b="1" dirty="0" smtClean="0">
                <a:solidFill>
                  <a:schemeClr val="accent2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2009-07-</a:t>
            </a:r>
            <a:r>
              <a:rPr lang="en-US" sz="3200" b="1" dirty="0" smtClean="0">
                <a:solidFill>
                  <a:schemeClr val="tx1"/>
                </a:solidFill>
              </a:rPr>
              <a:t>13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16389" name="Rectangle 15"/>
          <p:cNvSpPr>
            <a:spLocks noChangeArrowheads="1"/>
          </p:cNvSpPr>
          <p:nvPr/>
        </p:nvSpPr>
        <p:spPr bwMode="auto">
          <a:xfrm>
            <a:off x="228600" y="4572000"/>
            <a:ext cx="5181600" cy="5857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>
              <a:lnSpc>
                <a:spcPct val="90000"/>
              </a:lnSpc>
            </a:pPr>
            <a:r>
              <a:rPr lang="en-US" sz="3200" b="1">
                <a:solidFill>
                  <a:srgbClr val="222222"/>
                </a:solidFill>
                <a:latin typeface="Arial" pitchFamily="18" charset="0"/>
              </a:rPr>
              <a:t> </a:t>
            </a:r>
            <a:r>
              <a:rPr lang="en-US" sz="3600" b="1">
                <a:solidFill>
                  <a:schemeClr val="tx1"/>
                </a:solidFill>
                <a:latin typeface="Arial" pitchFamily="18" charset="0"/>
              </a:rPr>
              <a:t>  </a:t>
            </a:r>
          </a:p>
        </p:txBody>
      </p:sp>
      <p:grpSp>
        <p:nvGrpSpPr>
          <p:cNvPr id="16390" name="Group 36"/>
          <p:cNvGrpSpPr>
            <a:grpSpLocks/>
          </p:cNvGrpSpPr>
          <p:nvPr/>
        </p:nvGrpSpPr>
        <p:grpSpPr bwMode="auto">
          <a:xfrm>
            <a:off x="3497263" y="2351088"/>
            <a:ext cx="2124075" cy="2832100"/>
            <a:chOff x="2203" y="1481"/>
            <a:chExt cx="1338" cy="1784"/>
          </a:xfrm>
        </p:grpSpPr>
        <p:pic>
          <p:nvPicPr>
            <p:cNvPr id="16391" name="Picture 20" descr="Jerem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208" y="1488"/>
              <a:ext cx="1330" cy="1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392" name="Rectangle 6"/>
            <p:cNvSpPr>
              <a:spLocks noChangeArrowheads="1"/>
            </p:cNvSpPr>
            <p:nvPr/>
          </p:nvSpPr>
          <p:spPr bwMode="auto">
            <a:xfrm>
              <a:off x="2203" y="1481"/>
              <a:ext cx="1338" cy="1784"/>
            </a:xfrm>
            <a:prstGeom prst="rect">
              <a:avLst/>
            </a:prstGeom>
            <a:noFill/>
            <a:ln w="38100">
              <a:solidFill>
                <a:srgbClr val="000550"/>
              </a:solidFill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  <a:spAutoFit/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40262" cy="490391"/>
          </a:xfrm>
        </p:spPr>
        <p:txBody>
          <a:bodyPr/>
          <a:lstStyle/>
          <a:p>
            <a:r>
              <a:rPr lang="en-US" dirty="0" smtClean="0"/>
              <a:t>Steps to Starting a Program (translation)</a:t>
            </a:r>
            <a:endParaRPr lang="en-US" dirty="0"/>
          </a:p>
        </p:txBody>
      </p:sp>
      <p:graphicFrame>
        <p:nvGraphicFramePr>
          <p:cNvPr id="34" name="Diagram 33"/>
          <p:cNvGraphicFramePr/>
          <p:nvPr/>
        </p:nvGraphicFramePr>
        <p:xfrm>
          <a:off x="2514600" y="228600"/>
          <a:ext cx="4114800" cy="655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5" name="Diagram 34"/>
          <p:cNvGraphicFramePr/>
          <p:nvPr/>
        </p:nvGraphicFramePr>
        <p:xfrm>
          <a:off x="6477000" y="38100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629400" y="51054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305800" cy="2927981"/>
          </a:xfrm>
        </p:spPr>
        <p:txBody>
          <a:bodyPr/>
          <a:lstStyle/>
          <a:p>
            <a:r>
              <a:rPr lang="en-US" dirty="0"/>
              <a:t>Input: High-Level Language Code </a:t>
            </a:r>
            <a:br>
              <a:rPr lang="en-US" dirty="0"/>
            </a:br>
            <a:r>
              <a:rPr lang="en-US" dirty="0"/>
              <a:t>(e.g., C, Java such as </a:t>
            </a:r>
            <a:r>
              <a:rPr lang="en-US" dirty="0" err="1">
                <a:latin typeface="Courier New" pitchFamily="-65" charset="0"/>
              </a:rPr>
              <a:t>foo.c</a:t>
            </a:r>
            <a:r>
              <a:rPr lang="en-US" dirty="0"/>
              <a:t>)</a:t>
            </a:r>
          </a:p>
          <a:p>
            <a:r>
              <a:rPr lang="en-US" dirty="0"/>
              <a:t>Output: Assembly Language Code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 err="1">
                <a:latin typeface="Courier New" pitchFamily="-65" charset="0"/>
              </a:rPr>
              <a:t>foo.s</a:t>
            </a:r>
            <a:r>
              <a:rPr lang="en-US" dirty="0"/>
              <a:t> for MIPS)</a:t>
            </a:r>
          </a:p>
          <a:p>
            <a:r>
              <a:rPr lang="en-US" dirty="0"/>
              <a:t>Note: Output </a:t>
            </a:r>
            <a:r>
              <a:rPr lang="en-US" i="1" dirty="0">
                <a:solidFill>
                  <a:schemeClr val="accent1"/>
                </a:solidFill>
              </a:rPr>
              <a:t>may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contain </a:t>
            </a:r>
            <a:r>
              <a:rPr lang="en-US" dirty="0" err="1" smtClean="0"/>
              <a:t>pseudoinstructions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graphicFrame>
        <p:nvGraphicFramePr>
          <p:cNvPr id="26" name="Diagram 25"/>
          <p:cNvGraphicFramePr/>
          <p:nvPr/>
        </p:nvGraphicFramePr>
        <p:xfrm>
          <a:off x="2514600" y="228600"/>
          <a:ext cx="4114800" cy="655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6477000" y="38100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400800" y="175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CS164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629400" y="51054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153400" cy="4559300"/>
          </a:xfrm>
        </p:spPr>
        <p:txBody>
          <a:bodyPr/>
          <a:lstStyle/>
          <a:p>
            <a:r>
              <a:rPr lang="en-US" dirty="0"/>
              <a:t>Input: Assembly Language Code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 err="1">
                <a:latin typeface="Courier New" pitchFamily="-65" charset="0"/>
              </a:rPr>
              <a:t>foo.s</a:t>
            </a:r>
            <a:r>
              <a:rPr lang="en-US" dirty="0"/>
              <a:t> for MIPS)</a:t>
            </a:r>
          </a:p>
          <a:p>
            <a:r>
              <a:rPr lang="en-US" dirty="0"/>
              <a:t>Output: Object Code, information tables</a:t>
            </a:r>
            <a:br>
              <a:rPr lang="en-US" dirty="0"/>
            </a:br>
            <a:r>
              <a:rPr lang="en-US" dirty="0"/>
              <a:t>(e.g., </a:t>
            </a:r>
            <a:r>
              <a:rPr lang="en-US" dirty="0" err="1">
                <a:latin typeface="Courier New" pitchFamily="-65" charset="0"/>
              </a:rPr>
              <a:t>foo.o</a:t>
            </a:r>
            <a:r>
              <a:rPr lang="en-US" dirty="0"/>
              <a:t> for MIPS)</a:t>
            </a:r>
          </a:p>
          <a:p>
            <a:r>
              <a:rPr lang="en-US" dirty="0"/>
              <a:t>Reads and Uses </a:t>
            </a:r>
            <a:r>
              <a:rPr lang="en-US" dirty="0">
                <a:solidFill>
                  <a:schemeClr val="accent1"/>
                </a:solidFill>
              </a:rPr>
              <a:t>Directives</a:t>
            </a:r>
          </a:p>
          <a:p>
            <a:r>
              <a:rPr lang="en-US" dirty="0"/>
              <a:t>Replace </a:t>
            </a:r>
            <a:r>
              <a:rPr lang="en-US" dirty="0" err="1"/>
              <a:t>Pseudoinstructions</a:t>
            </a:r>
            <a:endParaRPr lang="en-US" dirty="0"/>
          </a:p>
          <a:p>
            <a:r>
              <a:rPr lang="en-US" dirty="0"/>
              <a:t>Produce Machine Language</a:t>
            </a:r>
          </a:p>
          <a:p>
            <a:r>
              <a:rPr lang="en-US" dirty="0"/>
              <a:t>Creates </a:t>
            </a:r>
            <a:r>
              <a:rPr lang="en-US" dirty="0">
                <a:solidFill>
                  <a:schemeClr val="accent1"/>
                </a:solidFill>
              </a:rPr>
              <a:t>Object File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273675"/>
          </a:xfrm>
        </p:spPr>
        <p:txBody>
          <a:bodyPr/>
          <a:lstStyle/>
          <a:p>
            <a:r>
              <a:rPr lang="en-US" dirty="0"/>
              <a:t>Give directions to assembler, but do not produce machine instructions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.text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Subsequent items put in user text segment (machine code)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.data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Subsequent items put in user data segment (binary rep of data in source file)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globl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sym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declares </a:t>
            </a:r>
            <a:r>
              <a:rPr lang="en-US" dirty="0">
                <a:latin typeface="Courier New" pitchFamily="-65" charset="0"/>
              </a:rPr>
              <a:t>sym</a:t>
            </a:r>
            <a:r>
              <a:rPr lang="en-US" dirty="0"/>
              <a:t> global and can be referenced from other files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asciiz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str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Store the string </a:t>
            </a:r>
            <a:r>
              <a:rPr lang="en-US" dirty="0" err="1">
                <a:latin typeface="Courier New" pitchFamily="-65" charset="0"/>
              </a:rPr>
              <a:t>str</a:t>
            </a:r>
            <a:r>
              <a:rPr lang="en-US" dirty="0"/>
              <a:t> in memory and null-terminate it</a:t>
            </a:r>
          </a:p>
          <a:p>
            <a:pPr lvl="1">
              <a:buFontTx/>
              <a:buNone/>
            </a:pPr>
            <a:r>
              <a:rPr lang="en-US" dirty="0">
                <a:solidFill>
                  <a:schemeClr val="accent1"/>
                </a:solidFill>
              </a:rPr>
              <a:t>	</a:t>
            </a:r>
            <a:r>
              <a:rPr lang="en-US" dirty="0">
                <a:solidFill>
                  <a:schemeClr val="accent1"/>
                </a:solidFill>
                <a:latin typeface="Courier New" pitchFamily="-65" charset="0"/>
              </a:rPr>
              <a:t>.word w1…</a:t>
            </a:r>
            <a:r>
              <a:rPr lang="en-US" dirty="0" err="1">
                <a:solidFill>
                  <a:schemeClr val="accent1"/>
                </a:solidFill>
                <a:latin typeface="Courier New" pitchFamily="-65" charset="0"/>
              </a:rPr>
              <a:t>wn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Store the </a:t>
            </a:r>
            <a:r>
              <a:rPr lang="en-US" i="1" dirty="0" err="1"/>
              <a:t>n</a:t>
            </a:r>
            <a:r>
              <a:rPr lang="en-US" dirty="0"/>
              <a:t> 32-bit quantities in successive memory words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Assembler Directives (</a:t>
            </a:r>
            <a:r>
              <a:rPr lang="en-US" dirty="0" err="1" smtClean="0"/>
              <a:t>p</a:t>
            </a:r>
            <a:r>
              <a:rPr lang="en-US" dirty="0" smtClean="0"/>
              <a:t>. A-51 to A-53)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080190" cy="490391"/>
          </a:xfrm>
        </p:spPr>
        <p:txBody>
          <a:bodyPr/>
          <a:lstStyle/>
          <a:p>
            <a:r>
              <a:rPr lang="en-US" dirty="0"/>
              <a:t>True Assembly Language (1</a:t>
            </a:r>
            <a:r>
              <a:rPr lang="en-US" dirty="0" smtClean="0"/>
              <a:t>/6)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3832844"/>
          </a:xfrm>
        </p:spPr>
        <p:txBody>
          <a:bodyPr/>
          <a:lstStyle/>
          <a:p>
            <a:r>
              <a:rPr lang="en-US" dirty="0" err="1">
                <a:solidFill>
                  <a:schemeClr val="accent2"/>
                </a:solidFill>
              </a:rPr>
              <a:t>Pseudoinstruction</a:t>
            </a:r>
            <a:r>
              <a:rPr lang="en-US" dirty="0"/>
              <a:t>: A MIPS instruction that doesn’t turn directly into a machine language instruction, but into other MIPS instructions</a:t>
            </a:r>
          </a:p>
          <a:p>
            <a:r>
              <a:rPr lang="en-US" dirty="0"/>
              <a:t>What happens with pseudo-instructions?</a:t>
            </a:r>
          </a:p>
          <a:p>
            <a:pPr lvl="1"/>
            <a:r>
              <a:rPr lang="en-US" dirty="0"/>
              <a:t>They’re broken up by the assembler into several “real” MIPS instructions.</a:t>
            </a:r>
          </a:p>
          <a:p>
            <a:r>
              <a:rPr lang="en-US" dirty="0"/>
              <a:t> Some examples follow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080190" cy="490391"/>
          </a:xfrm>
        </p:spPr>
        <p:txBody>
          <a:bodyPr/>
          <a:lstStyle/>
          <a:p>
            <a:r>
              <a:rPr lang="en-US" dirty="0" smtClean="0"/>
              <a:t>True Assembly Language (2/6)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199"/>
            <a:ext cx="7848600" cy="5715001"/>
          </a:xfrm>
        </p:spPr>
        <p:txBody>
          <a:bodyPr>
            <a:normAutofit lnSpcReduction="10000"/>
          </a:bodyPr>
          <a:lstStyle/>
          <a:p>
            <a:pPr>
              <a:lnSpc>
                <a:spcPct val="65000"/>
              </a:lnSpc>
            </a:pPr>
            <a:r>
              <a:rPr lang="en-US" dirty="0" smtClean="0"/>
              <a:t>Register </a:t>
            </a:r>
            <a:r>
              <a:rPr lang="en-US" dirty="0"/>
              <a:t>Move</a:t>
            </a:r>
            <a:endParaRPr lang="en-US" dirty="0">
              <a:latin typeface="Courier New" pitchFamily="16" charset="0"/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>
                <a:solidFill>
                  <a:schemeClr val="accent2"/>
                </a:solidFill>
                <a:latin typeface="Courier New" pitchFamily="16" charset="0"/>
              </a:rPr>
              <a:t>move</a:t>
            </a:r>
            <a:r>
              <a:rPr lang="en-US" dirty="0">
                <a:latin typeface="Courier New" pitchFamily="16" charset="0"/>
              </a:rPr>
              <a:t>	</a:t>
            </a:r>
            <a:r>
              <a:rPr lang="en-US" dirty="0">
                <a:solidFill>
                  <a:schemeClr val="accent2"/>
                </a:solidFill>
                <a:latin typeface="Courier New" pitchFamily="16" charset="0"/>
              </a:rPr>
              <a:t>reg2,reg1</a:t>
            </a:r>
            <a:endParaRPr lang="en-US" dirty="0">
              <a:solidFill>
                <a:schemeClr val="accent2"/>
              </a:solidFill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/>
              <a:t>Expands to: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>
                <a:latin typeface="Courier New" pitchFamily="16" charset="0"/>
              </a:rPr>
              <a:t>add	reg2,$zero,</a:t>
            </a:r>
            <a:r>
              <a:rPr lang="en-US" dirty="0" smtClean="0">
                <a:latin typeface="Courier New" pitchFamily="16" charset="0"/>
              </a:rPr>
              <a:t>reg1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 smtClean="0"/>
              <a:t>or perhaps: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 smtClean="0">
                <a:latin typeface="Courier New" pitchFamily="16" charset="0"/>
              </a:rPr>
              <a:t>or    reg2,$zero,reg1</a:t>
            </a:r>
          </a:p>
          <a:p>
            <a:pPr>
              <a:lnSpc>
                <a:spcPct val="65000"/>
              </a:lnSpc>
            </a:pPr>
            <a:r>
              <a:rPr lang="en-US" dirty="0"/>
              <a:t>Load Immediate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 err="1">
                <a:solidFill>
                  <a:schemeClr val="accent2"/>
                </a:solidFill>
                <a:latin typeface="Courier New" pitchFamily="16" charset="0"/>
              </a:rPr>
              <a:t>li</a:t>
            </a:r>
            <a:r>
              <a:rPr lang="en-US" dirty="0">
                <a:latin typeface="Courier New" pitchFamily="16" charset="0"/>
              </a:rPr>
              <a:t>	</a:t>
            </a:r>
            <a:r>
              <a:rPr lang="en-US" dirty="0" err="1">
                <a:solidFill>
                  <a:schemeClr val="accent2"/>
                </a:solidFill>
                <a:latin typeface="Courier New" pitchFamily="16" charset="0"/>
              </a:rPr>
              <a:t>reg,value</a:t>
            </a:r>
            <a:endParaRPr lang="en-US" dirty="0">
              <a:solidFill>
                <a:schemeClr val="accent2"/>
              </a:solidFill>
              <a:latin typeface="Courier New" pitchFamily="16" charset="0"/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/>
              <a:t>If value fits in 16 bits: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 err="1">
                <a:latin typeface="Courier New" pitchFamily="16" charset="0"/>
              </a:rPr>
              <a:t>addi</a:t>
            </a:r>
            <a:r>
              <a:rPr lang="en-US" dirty="0">
                <a:latin typeface="Courier New" pitchFamily="16" charset="0"/>
              </a:rPr>
              <a:t>	</a:t>
            </a:r>
            <a:r>
              <a:rPr lang="en-US" dirty="0" err="1">
                <a:latin typeface="Courier New" pitchFamily="16" charset="0"/>
              </a:rPr>
              <a:t>reg,$zero,value</a:t>
            </a:r>
            <a:endParaRPr lang="en-US" dirty="0">
              <a:latin typeface="Courier New" pitchFamily="16" charset="0"/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/>
              <a:t>else:</a:t>
            </a: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 err="1">
                <a:latin typeface="Courier New" pitchFamily="16" charset="0"/>
              </a:rPr>
              <a:t>lui</a:t>
            </a:r>
            <a:r>
              <a:rPr lang="en-US" dirty="0">
                <a:latin typeface="Courier New" pitchFamily="16" charset="0"/>
              </a:rPr>
              <a:t>	</a:t>
            </a:r>
            <a:r>
              <a:rPr lang="en-US" dirty="0" err="1">
                <a:latin typeface="Courier New" pitchFamily="16" charset="0"/>
              </a:rPr>
              <a:t>reg,upper</a:t>
            </a:r>
            <a:r>
              <a:rPr lang="en-US" dirty="0">
                <a:latin typeface="Courier New" pitchFamily="16" charset="0"/>
              </a:rPr>
              <a:t> 16 bits of value</a:t>
            </a:r>
            <a:endParaRPr lang="en-US" dirty="0" smtClean="0">
              <a:latin typeface="Courier New" pitchFamily="16" charset="0"/>
            </a:endParaRPr>
          </a:p>
          <a:p>
            <a:pPr lvl="1">
              <a:lnSpc>
                <a:spcPct val="65000"/>
              </a:lnSpc>
              <a:buFontTx/>
              <a:buNone/>
            </a:pPr>
            <a:r>
              <a:rPr lang="en-US" dirty="0" err="1" smtClean="0">
                <a:latin typeface="Courier New" pitchFamily="16" charset="0"/>
              </a:rPr>
              <a:t>ori</a:t>
            </a:r>
            <a:r>
              <a:rPr lang="en-US" dirty="0">
                <a:latin typeface="Courier New" pitchFamily="16" charset="0"/>
              </a:rPr>
              <a:t>	</a:t>
            </a:r>
            <a:r>
              <a:rPr lang="en-US" dirty="0" err="1">
                <a:latin typeface="Courier New" pitchFamily="16" charset="0"/>
              </a:rPr>
              <a:t>reg,$zero,lower</a:t>
            </a:r>
            <a:r>
              <a:rPr lang="en-US" dirty="0">
                <a:latin typeface="Courier New" pitchFamily="16" charset="0"/>
              </a:rPr>
              <a:t> 16 bits</a:t>
            </a:r>
            <a:endParaRPr lang="en-US" dirty="0"/>
          </a:p>
          <a:p>
            <a:pPr>
              <a:lnSpc>
                <a:spcPct val="65000"/>
              </a:lnSpc>
              <a:buFont typeface="Times" pitchFamily="16" charset="0"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080190" cy="490391"/>
          </a:xfrm>
        </p:spPr>
        <p:txBody>
          <a:bodyPr/>
          <a:lstStyle/>
          <a:p>
            <a:r>
              <a:rPr lang="en-US" dirty="0"/>
              <a:t>True Assembly Language </a:t>
            </a:r>
            <a:r>
              <a:rPr lang="en-US" dirty="0" smtClean="0"/>
              <a:t>(3/6)</a:t>
            </a:r>
            <a:endParaRPr lang="en-US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153400" cy="4991100"/>
          </a:xfrm>
        </p:spPr>
        <p:txBody>
          <a:bodyPr/>
          <a:lstStyle/>
          <a:p>
            <a:r>
              <a:rPr lang="en-US"/>
              <a:t>Problem:</a:t>
            </a:r>
          </a:p>
          <a:p>
            <a:pPr lvl="1">
              <a:lnSpc>
                <a:spcPct val="75000"/>
              </a:lnSpc>
            </a:pPr>
            <a:r>
              <a:rPr lang="en-US"/>
              <a:t>When breaking up a pseudo-instruction, the assembler may need to use an extra register</a:t>
            </a:r>
          </a:p>
          <a:p>
            <a:pPr lvl="1">
              <a:lnSpc>
                <a:spcPct val="75000"/>
              </a:lnSpc>
            </a:pPr>
            <a:r>
              <a:rPr lang="en-US"/>
              <a:t>If it uses any regular register, it’ll overwrite whatever the program has put into it.</a:t>
            </a:r>
          </a:p>
          <a:p>
            <a:r>
              <a:rPr lang="en-US"/>
              <a:t>Solution:</a:t>
            </a:r>
          </a:p>
          <a:p>
            <a:pPr lvl="1">
              <a:lnSpc>
                <a:spcPct val="75000"/>
              </a:lnSpc>
            </a:pPr>
            <a:r>
              <a:rPr lang="en-US"/>
              <a:t>Reserve a register (</a:t>
            </a:r>
            <a:r>
              <a:rPr lang="en-US">
                <a:latin typeface="Courier New" pitchFamily="16" charset="0"/>
              </a:rPr>
              <a:t>$1</a:t>
            </a:r>
            <a:r>
              <a:rPr lang="en-US"/>
              <a:t>, called </a:t>
            </a:r>
            <a:r>
              <a:rPr lang="en-US">
                <a:latin typeface="Courier New" pitchFamily="16" charset="0"/>
              </a:rPr>
              <a:t>$at </a:t>
            </a:r>
            <a:r>
              <a:rPr lang="en-US"/>
              <a:t>for “assembler temporary”) that assembler will use to break up pseudo-instructions.</a:t>
            </a:r>
          </a:p>
          <a:p>
            <a:pPr lvl="1">
              <a:lnSpc>
                <a:spcPct val="75000"/>
              </a:lnSpc>
            </a:pPr>
            <a:r>
              <a:rPr lang="en-US"/>
              <a:t>Since the assembler may use this at any time, it’s not safe to code with it.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080190" cy="490391"/>
          </a:xfrm>
        </p:spPr>
        <p:txBody>
          <a:bodyPr/>
          <a:lstStyle/>
          <a:p>
            <a:r>
              <a:rPr lang="en-US" dirty="0" smtClean="0"/>
              <a:t>True Assembly Language (4/6)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38200"/>
            <a:ext cx="8382000" cy="5351208"/>
          </a:xfrm>
        </p:spPr>
        <p:txBody>
          <a:bodyPr/>
          <a:lstStyle/>
          <a:p>
            <a:r>
              <a:rPr lang="en-US" dirty="0"/>
              <a:t>So how does </a:t>
            </a:r>
            <a:r>
              <a:rPr lang="en-US" dirty="0" err="1">
                <a:latin typeface="Courier New" pitchFamily="16" charset="0"/>
              </a:rPr>
              <a:t>lui</a:t>
            </a:r>
            <a:r>
              <a:rPr lang="en-US" dirty="0"/>
              <a:t> help us?</a:t>
            </a:r>
          </a:p>
          <a:p>
            <a:pPr lvl="1"/>
            <a:r>
              <a:rPr lang="en-US" dirty="0"/>
              <a:t>Example:</a:t>
            </a:r>
          </a:p>
          <a:p>
            <a:pPr lvl="2">
              <a:buFont typeface="Wingdings" pitchFamily="16" charset="2"/>
              <a:buNone/>
            </a:pPr>
            <a:r>
              <a:rPr lang="en-US" dirty="0"/>
              <a:t>	</a:t>
            </a:r>
            <a:r>
              <a:rPr lang="en-US" dirty="0" smtClean="0"/>
              <a:t>	   </a:t>
            </a:r>
            <a:r>
              <a:rPr lang="en-US" dirty="0" err="1" smtClean="0">
                <a:latin typeface="Courier New" pitchFamily="16" charset="0"/>
              </a:rPr>
              <a:t>addi</a:t>
            </a:r>
            <a:r>
              <a:rPr lang="en-US" dirty="0" smtClean="0">
                <a:latin typeface="Courier New" pitchFamily="16" charset="0"/>
              </a:rPr>
              <a:t>   </a:t>
            </a:r>
            <a:r>
              <a:rPr lang="en-US" dirty="0">
                <a:latin typeface="Courier New" pitchFamily="16" charset="0"/>
              </a:rPr>
              <a:t>$t0</a:t>
            </a:r>
            <a:r>
              <a:rPr lang="en-US" dirty="0" smtClean="0">
                <a:latin typeface="Courier New" pitchFamily="16" charset="0"/>
              </a:rPr>
              <a:t>, $</a:t>
            </a:r>
            <a:r>
              <a:rPr lang="en-US" dirty="0">
                <a:latin typeface="Courier New" pitchFamily="16" charset="0"/>
              </a:rPr>
              <a:t>t0, 0xABABCDCD</a:t>
            </a:r>
          </a:p>
          <a:p>
            <a:pPr lvl="2">
              <a:buFont typeface="Wingdings" pitchFamily="16" charset="2"/>
              <a:buNone/>
            </a:pPr>
            <a:r>
              <a:rPr lang="en-US" dirty="0"/>
              <a:t>becomes:</a:t>
            </a:r>
          </a:p>
          <a:p>
            <a:pPr lvl="2">
              <a:buFont typeface="Wingdings" pitchFamily="16" charset="2"/>
              <a:buNone/>
            </a:pPr>
            <a:r>
              <a:rPr lang="en-US" dirty="0" smtClean="0">
                <a:latin typeface="Courier New" pitchFamily="16" charset="0"/>
              </a:rPr>
              <a:t>	   </a:t>
            </a:r>
            <a:r>
              <a:rPr lang="en-US" dirty="0" err="1" smtClean="0">
                <a:latin typeface="Courier New" pitchFamily="16" charset="0"/>
              </a:rPr>
              <a:t>lui</a:t>
            </a:r>
            <a:r>
              <a:rPr lang="en-US" dirty="0" smtClean="0">
                <a:latin typeface="Courier New" pitchFamily="16" charset="0"/>
              </a:rPr>
              <a:t>    </a:t>
            </a:r>
            <a:r>
              <a:rPr lang="en-US" dirty="0">
                <a:latin typeface="Courier New" pitchFamily="16" charset="0"/>
              </a:rPr>
              <a:t>$at,</a:t>
            </a:r>
            <a:r>
              <a:rPr lang="en-US" dirty="0" smtClean="0">
                <a:latin typeface="Courier New" pitchFamily="16" charset="0"/>
              </a:rPr>
              <a:t>      0xABAB				</a:t>
            </a:r>
            <a:r>
              <a:rPr lang="en-US" dirty="0" err="1">
                <a:latin typeface="Courier New" pitchFamily="16" charset="0"/>
              </a:rPr>
              <a:t>ori</a:t>
            </a:r>
            <a:r>
              <a:rPr lang="en-US" dirty="0">
                <a:latin typeface="Courier New" pitchFamily="16" charset="0"/>
              </a:rPr>
              <a:t>    $at, $at, 0xCDCD				add    $t0</a:t>
            </a:r>
            <a:r>
              <a:rPr lang="en-US" dirty="0" smtClean="0">
                <a:latin typeface="Courier New" pitchFamily="16" charset="0"/>
              </a:rPr>
              <a:t>, $</a:t>
            </a:r>
            <a:r>
              <a:rPr lang="en-US" dirty="0">
                <a:latin typeface="Courier New" pitchFamily="16" charset="0"/>
              </a:rPr>
              <a:t>t0</a:t>
            </a:r>
            <a:r>
              <a:rPr lang="en-US" dirty="0" smtClean="0">
                <a:latin typeface="Courier New" pitchFamily="16" charset="0"/>
              </a:rPr>
              <a:t>, $</a:t>
            </a:r>
            <a:r>
              <a:rPr lang="en-US" dirty="0">
                <a:latin typeface="Courier New" pitchFamily="16" charset="0"/>
              </a:rPr>
              <a:t>at</a:t>
            </a:r>
          </a:p>
          <a:p>
            <a:pPr lvl="1"/>
            <a:r>
              <a:rPr lang="en-US" dirty="0"/>
              <a:t>Now each I-format instruction has only a 16-bit immediate.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The assembler does this for us!</a:t>
            </a:r>
            <a:r>
              <a:rPr lang="en-US" dirty="0" smtClean="0"/>
              <a:t> </a:t>
            </a:r>
            <a:endParaRPr lang="en-US" dirty="0"/>
          </a:p>
          <a:p>
            <a:pPr lvl="2"/>
            <a:r>
              <a:rPr lang="en-US" dirty="0"/>
              <a:t>If number too big, then just automatically replace </a:t>
            </a:r>
            <a:r>
              <a:rPr lang="en-US" dirty="0" err="1">
                <a:latin typeface="Courier New" pitchFamily="16" charset="0"/>
              </a:rPr>
              <a:t>addi</a:t>
            </a:r>
            <a:r>
              <a:rPr lang="en-US" dirty="0"/>
              <a:t> with </a:t>
            </a:r>
            <a:r>
              <a:rPr lang="en-US" dirty="0" err="1">
                <a:latin typeface="Courier New" pitchFamily="16" charset="0"/>
              </a:rPr>
              <a:t>lui</a:t>
            </a:r>
            <a:r>
              <a:rPr lang="en-US" dirty="0"/>
              <a:t>, </a:t>
            </a:r>
            <a:r>
              <a:rPr lang="en-US" dirty="0" err="1">
                <a:latin typeface="Courier New" pitchFamily="16" charset="0"/>
              </a:rPr>
              <a:t>ori</a:t>
            </a:r>
            <a:r>
              <a:rPr lang="en-US" dirty="0"/>
              <a:t>, </a:t>
            </a:r>
            <a:r>
              <a:rPr lang="en-US" dirty="0">
                <a:latin typeface="Courier New" pitchFamily="16" charset="0"/>
              </a:rPr>
              <a:t>add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010275" cy="474662"/>
          </a:xfrm>
        </p:spPr>
        <p:txBody>
          <a:bodyPr/>
          <a:lstStyle/>
          <a:p>
            <a:r>
              <a:rPr lang="en-US"/>
              <a:t>True Assembly Language (3/3)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382000" cy="4337050"/>
          </a:xfrm>
        </p:spPr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MAL</a:t>
            </a:r>
            <a:r>
              <a:rPr lang="en-US"/>
              <a:t> (MIPS Assembly Language): the set of instructions that a programmer may use to code in MIPS; this </a:t>
            </a:r>
            <a:r>
              <a:rPr lang="en-US" u="sng">
                <a:solidFill>
                  <a:schemeClr val="accent2"/>
                </a:solidFill>
              </a:rPr>
              <a:t>includes</a:t>
            </a:r>
            <a:r>
              <a:rPr lang="en-US"/>
              <a:t> pseudoinstructions</a:t>
            </a:r>
          </a:p>
          <a:p>
            <a:r>
              <a:rPr lang="en-US">
                <a:solidFill>
                  <a:schemeClr val="accent2"/>
                </a:solidFill>
              </a:rPr>
              <a:t>TAL</a:t>
            </a:r>
            <a:r>
              <a:rPr lang="en-US"/>
              <a:t> (True Assembly Language): set of instructions that can actually get translated into a single machine language instruction (32-bit binary string)</a:t>
            </a:r>
          </a:p>
          <a:p>
            <a:r>
              <a:rPr lang="en-US">
                <a:solidFill>
                  <a:srgbClr val="800080"/>
                </a:solidFill>
              </a:rPr>
              <a:t>A program must be converted from MAL into TAL before translation into 1s &amp; 0s.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5638" y="228600"/>
            <a:ext cx="5555206" cy="490391"/>
          </a:xfrm>
        </p:spPr>
        <p:txBody>
          <a:bodyPr/>
          <a:lstStyle/>
          <a:p>
            <a:r>
              <a:rPr lang="en-US" dirty="0" smtClean="0"/>
              <a:t>Review: Two’s Complement</a:t>
            </a:r>
            <a:endParaRPr lang="en-US" dirty="0"/>
          </a:p>
        </p:txBody>
      </p:sp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00" y="1000125"/>
            <a:ext cx="8788400" cy="4658369"/>
          </a:xfrm>
        </p:spPr>
        <p:txBody>
          <a:bodyPr/>
          <a:lstStyle/>
          <a:p>
            <a:pPr>
              <a:lnSpc>
                <a:spcPct val="65000"/>
              </a:lnSpc>
            </a:pPr>
            <a:r>
              <a:rPr lang="en-US" dirty="0"/>
              <a:t>Change every 0 to 1 and 1 to 0 (invert or complement), then add 1 to the result</a:t>
            </a:r>
            <a:r>
              <a:rPr lang="en-US" dirty="0" smtClean="0"/>
              <a:t> </a:t>
            </a:r>
          </a:p>
          <a:p>
            <a:pPr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endParaRPr lang="en-US" dirty="0" smtClean="0"/>
          </a:p>
          <a:p>
            <a:pPr>
              <a:lnSpc>
                <a:spcPct val="65000"/>
              </a:lnSpc>
            </a:pPr>
            <a:r>
              <a:rPr lang="en-US" dirty="0" smtClean="0"/>
              <a:t>Example</a:t>
            </a:r>
            <a:r>
              <a:rPr lang="en-US" dirty="0"/>
              <a:t>: -3 to +3 to -3</a:t>
            </a:r>
            <a:br>
              <a:rPr lang="en-US" dirty="0"/>
            </a:b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smtClean="0"/>
              <a:t>:  </a:t>
            </a:r>
            <a:r>
              <a:rPr lang="en-US" sz="2800" dirty="0" smtClean="0"/>
              <a:t>1111 </a:t>
            </a:r>
            <a:r>
              <a:rPr lang="en-US" sz="2800" dirty="0"/>
              <a:t>1111 1111 1111 1111 1111 1111 1101</a:t>
            </a:r>
            <a:r>
              <a:rPr lang="en-US" sz="2800" baseline="-25000" dirty="0"/>
              <a:t>two</a:t>
            </a:r>
            <a:br>
              <a:rPr lang="en-US" sz="2800" baseline="-25000" dirty="0"/>
            </a:br>
            <a:r>
              <a:rPr lang="en-US" dirty="0" err="1"/>
              <a:t>x</a:t>
            </a:r>
            <a:r>
              <a:rPr lang="en-US" dirty="0"/>
              <a:t>’</a:t>
            </a:r>
            <a:r>
              <a:rPr lang="en-US" dirty="0" smtClean="0"/>
              <a:t>:  </a:t>
            </a:r>
            <a:r>
              <a:rPr lang="en-US" sz="2800" dirty="0" smtClean="0"/>
              <a:t>0000 </a:t>
            </a:r>
            <a:r>
              <a:rPr lang="en-US" sz="2800" dirty="0"/>
              <a:t>0000 0000 0000 0000 0000 0000 0010</a:t>
            </a:r>
            <a:r>
              <a:rPr lang="en-US" sz="2800" baseline="-25000" dirty="0"/>
              <a:t>two</a:t>
            </a:r>
            <a:br>
              <a:rPr lang="en-US" sz="2800" baseline="-25000" dirty="0"/>
            </a:br>
            <a:r>
              <a:rPr lang="en-US" dirty="0"/>
              <a:t>+1</a:t>
            </a:r>
            <a:r>
              <a:rPr lang="en-US" dirty="0" smtClean="0"/>
              <a:t>: </a:t>
            </a:r>
            <a:r>
              <a:rPr lang="en-US" sz="2800" dirty="0" smtClean="0"/>
              <a:t>0000 </a:t>
            </a:r>
            <a:r>
              <a:rPr lang="en-US" sz="2800" dirty="0"/>
              <a:t>0000 0000 0000 0000 0000 0000 0011</a:t>
            </a:r>
            <a:r>
              <a:rPr lang="en-US" sz="2800" baseline="-25000" dirty="0"/>
              <a:t>two</a:t>
            </a:r>
            <a:br>
              <a:rPr lang="en-US" sz="2800" baseline="-25000" dirty="0"/>
            </a:br>
            <a:r>
              <a:rPr lang="en-US" dirty="0"/>
              <a:t>()’</a:t>
            </a:r>
            <a:r>
              <a:rPr lang="en-US" dirty="0" smtClean="0"/>
              <a:t>:  </a:t>
            </a:r>
            <a:r>
              <a:rPr lang="en-US" sz="2800" dirty="0" smtClean="0"/>
              <a:t>1111 </a:t>
            </a:r>
            <a:r>
              <a:rPr lang="en-US" sz="2800" dirty="0"/>
              <a:t>1111 1111 1111 1111 1111 1111 1100</a:t>
            </a:r>
            <a:r>
              <a:rPr lang="en-US" sz="2800" baseline="-25000" dirty="0"/>
              <a:t>two</a:t>
            </a:r>
            <a:br>
              <a:rPr lang="en-US" sz="2800" baseline="-25000" dirty="0"/>
            </a:br>
            <a:r>
              <a:rPr lang="en-US" dirty="0"/>
              <a:t>+</a:t>
            </a:r>
            <a:r>
              <a:rPr lang="en-US" dirty="0" smtClean="0"/>
              <a:t>1: </a:t>
            </a:r>
            <a:r>
              <a:rPr lang="en-US" sz="2800" dirty="0" smtClean="0"/>
              <a:t>1111 </a:t>
            </a:r>
            <a:r>
              <a:rPr lang="en-US" sz="2800" dirty="0"/>
              <a:t>1111 1111 1111 1111 1111 1111 1101</a:t>
            </a:r>
            <a:r>
              <a:rPr lang="en-US" sz="2800" baseline="-25000" dirty="0"/>
              <a:t>two</a:t>
            </a:r>
            <a:endParaRPr lang="en-US" sz="2800" dirty="0"/>
          </a:p>
          <a:p>
            <a:pPr>
              <a:lnSpc>
                <a:spcPct val="65000"/>
              </a:lnSpc>
            </a:pPr>
            <a:endParaRPr lang="en-US" baseline="-25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8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8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649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5246563"/>
          </a:xfrm>
        </p:spPr>
        <p:txBody>
          <a:bodyPr/>
          <a:lstStyle/>
          <a:p>
            <a:pPr>
              <a:tabLst>
                <a:tab pos="4229100" algn="l"/>
              </a:tabLst>
            </a:pPr>
            <a:r>
              <a:rPr lang="en-US" sz="2800" dirty="0" err="1"/>
              <a:t>Asm</a:t>
            </a:r>
            <a:r>
              <a:rPr lang="en-US" sz="2800" dirty="0"/>
              <a:t>. treats convenient variations of machine language instructions as if real instructions</a:t>
            </a:r>
            <a:br>
              <a:rPr lang="en-US" sz="2800" dirty="0"/>
            </a:br>
            <a:r>
              <a:rPr lang="en-US" sz="2800" dirty="0"/>
              <a:t>Pseudo:	Real: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subu</a:t>
            </a:r>
            <a:r>
              <a:rPr lang="en-US" sz="2400" dirty="0">
                <a:latin typeface="Courier New" pitchFamily="-65" charset="0"/>
              </a:rPr>
              <a:t> $sp,$sp,32	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$sp,$sp,-32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sd</a:t>
            </a:r>
            <a:r>
              <a:rPr lang="en-US" sz="2400" dirty="0">
                <a:latin typeface="Courier New" pitchFamily="-65" charset="0"/>
              </a:rPr>
              <a:t> $a0, 32($sp) 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$a0, 32($sp)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$a1, 36($sp)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mul</a:t>
            </a:r>
            <a:r>
              <a:rPr lang="en-US" sz="2400" dirty="0">
                <a:latin typeface="Courier New" pitchFamily="-65" charset="0"/>
              </a:rPr>
              <a:t> $t7,$t6,$t5	</a:t>
            </a:r>
            <a:r>
              <a:rPr lang="en-US" sz="2400" dirty="0" err="1">
                <a:latin typeface="Courier New" pitchFamily="-65" charset="0"/>
              </a:rPr>
              <a:t>mul</a:t>
            </a:r>
            <a:r>
              <a:rPr lang="en-US" sz="2400" dirty="0">
                <a:latin typeface="Courier New" pitchFamily="-65" charset="0"/>
              </a:rPr>
              <a:t> $t6,$t5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mflo</a:t>
            </a:r>
            <a:r>
              <a:rPr lang="en-US" sz="2400" dirty="0">
                <a:latin typeface="Courier New" pitchFamily="-65" charset="0"/>
              </a:rPr>
              <a:t> $t7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addu</a:t>
            </a:r>
            <a:r>
              <a:rPr lang="en-US" sz="2400" dirty="0">
                <a:latin typeface="Courier New" pitchFamily="-65" charset="0"/>
              </a:rPr>
              <a:t> $t0,$t6,1	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$t0,$t6,1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</a:t>
            </a:r>
            <a:r>
              <a:rPr lang="en-US" sz="2400" dirty="0" err="1">
                <a:latin typeface="Courier New" pitchFamily="-65" charset="0"/>
              </a:rPr>
              <a:t>ble</a:t>
            </a:r>
            <a:r>
              <a:rPr lang="en-US" sz="2400" dirty="0">
                <a:latin typeface="Courier New" pitchFamily="-65" charset="0"/>
              </a:rPr>
              <a:t> $t0,100,loop	</a:t>
            </a:r>
            <a:r>
              <a:rPr lang="en-US" sz="2400" dirty="0" err="1">
                <a:latin typeface="Courier New" pitchFamily="-65" charset="0"/>
              </a:rPr>
              <a:t>slti</a:t>
            </a:r>
            <a:r>
              <a:rPr lang="en-US" sz="2400" dirty="0">
                <a:latin typeface="Courier New" pitchFamily="-65" charset="0"/>
              </a:rPr>
              <a:t> $at,$t0,101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bne</a:t>
            </a:r>
            <a:r>
              <a:rPr lang="en-US" sz="2400" dirty="0">
                <a:latin typeface="Courier New" pitchFamily="-65" charset="0"/>
              </a:rPr>
              <a:t> $at,$0,loop</a:t>
            </a:r>
          </a:p>
          <a:p>
            <a:pPr>
              <a:buFont typeface="Times" pitchFamily="-65" charset="0"/>
              <a:buNone/>
              <a:tabLst>
                <a:tab pos="4229100" algn="l"/>
              </a:tabLst>
            </a:pPr>
            <a:r>
              <a:rPr lang="en-US" sz="2400" dirty="0">
                <a:latin typeface="Courier New" pitchFamily="-65" charset="0"/>
              </a:rPr>
              <a:t>	 la $a0, </a:t>
            </a:r>
            <a:r>
              <a:rPr lang="en-US" sz="2400" dirty="0" err="1">
                <a:latin typeface="Courier New" pitchFamily="-65" charset="0"/>
              </a:rPr>
              <a:t>str</a:t>
            </a: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lui</a:t>
            </a:r>
            <a:r>
              <a:rPr lang="en-US" sz="2400" dirty="0">
                <a:latin typeface="Courier New" pitchFamily="-65" charset="0"/>
              </a:rPr>
              <a:t> $</a:t>
            </a:r>
            <a:r>
              <a:rPr lang="en-US" sz="2400" dirty="0" err="1">
                <a:latin typeface="Courier New" pitchFamily="-65" charset="0"/>
              </a:rPr>
              <a:t>at</a:t>
            </a:r>
            <a:r>
              <a:rPr lang="en-US" sz="2400" dirty="0" err="1" smtClean="0">
                <a:latin typeface="Courier New" pitchFamily="-65" charset="0"/>
              </a:rPr>
              <a:t>,upper(</a:t>
            </a:r>
            <a:r>
              <a:rPr lang="en-US" sz="2400" dirty="0" err="1">
                <a:latin typeface="Courier New" pitchFamily="-65" charset="0"/>
              </a:rPr>
              <a:t>str</a:t>
            </a:r>
            <a:r>
              <a:rPr lang="en-US" sz="2400" dirty="0">
                <a:latin typeface="Courier New" pitchFamily="-65" charset="0"/>
              </a:rPr>
              <a:t>)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 	</a:t>
            </a:r>
            <a:r>
              <a:rPr lang="en-US" sz="2400" dirty="0" err="1">
                <a:latin typeface="Courier New" pitchFamily="-65" charset="0"/>
              </a:rPr>
              <a:t>ori</a:t>
            </a:r>
            <a:r>
              <a:rPr lang="en-US" sz="2400" dirty="0">
                <a:latin typeface="Courier New" pitchFamily="-65" charset="0"/>
              </a:rPr>
              <a:t> $a0,$at</a:t>
            </a:r>
            <a:r>
              <a:rPr lang="en-US" sz="2400" dirty="0" smtClean="0">
                <a:latin typeface="Courier New" pitchFamily="-65" charset="0"/>
              </a:rPr>
              <a:t>,lower(</a:t>
            </a:r>
            <a:r>
              <a:rPr lang="en-US" sz="2400" dirty="0">
                <a:latin typeface="Courier New" pitchFamily="-65" charset="0"/>
              </a:rPr>
              <a:t>str)</a:t>
            </a:r>
            <a:endParaRPr lang="en-US" sz="2000" dirty="0">
              <a:latin typeface="Courier New" pitchFamily="-65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Pseudoinstruction</a:t>
            </a:r>
            <a:r>
              <a:rPr lang="en-US" dirty="0" smtClean="0"/>
              <a:t> Replacement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Machine Language (1/3)</a:t>
            </a:r>
            <a:endParaRPr lang="en-US" dirty="0"/>
          </a:p>
        </p:txBody>
      </p:sp>
      <p:sp>
        <p:nvSpPr>
          <p:cNvPr id="227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Simple Case</a:t>
            </a:r>
          </a:p>
          <a:p>
            <a:pPr lvl="1"/>
            <a:r>
              <a:rPr lang="en-US" smtClean="0"/>
              <a:t>Arithmetic, Logical, Shifts, and so on.</a:t>
            </a:r>
          </a:p>
          <a:p>
            <a:pPr lvl="1"/>
            <a:r>
              <a:rPr lang="en-US" smtClean="0"/>
              <a:t>All necessary info is within the instruction already.</a:t>
            </a:r>
          </a:p>
          <a:p>
            <a:r>
              <a:rPr lang="en-US" smtClean="0"/>
              <a:t>What about Branches?</a:t>
            </a:r>
          </a:p>
          <a:p>
            <a:pPr lvl="1"/>
            <a:r>
              <a:rPr lang="en-US" smtClean="0"/>
              <a:t>PC-Relative</a:t>
            </a:r>
          </a:p>
          <a:p>
            <a:pPr lvl="1"/>
            <a:r>
              <a:rPr lang="en-US" smtClean="0"/>
              <a:t>So once pseudo-instructions are replaced by real ones, we know by how many instructions to branch.</a:t>
            </a:r>
          </a:p>
          <a:p>
            <a:r>
              <a:rPr lang="en-US" smtClean="0"/>
              <a:t>So these can be handled.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Producing Machine Language (2/3)</a:t>
            </a:r>
            <a:endParaRPr lang="en-US"/>
          </a:p>
        </p:txBody>
      </p:sp>
      <p:sp>
        <p:nvSpPr>
          <p:cNvPr id="227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“Forward Reference” problem</a:t>
            </a:r>
          </a:p>
          <a:p>
            <a:pPr lvl="1"/>
            <a:r>
              <a:rPr lang="en-US" dirty="0" smtClean="0"/>
              <a:t>Branch instructions can refer to labels that are “forward” in the program: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Solved by taking 2 passes over the program. </a:t>
            </a:r>
          </a:p>
          <a:p>
            <a:pPr lvl="2"/>
            <a:r>
              <a:rPr lang="en-US" dirty="0" smtClean="0"/>
              <a:t>First pass remembers position of labels</a:t>
            </a:r>
          </a:p>
          <a:p>
            <a:pPr lvl="2"/>
            <a:r>
              <a:rPr lang="en-US" dirty="0" smtClean="0"/>
              <a:t>Second pass uses label positions to generate code </a:t>
            </a:r>
            <a:endParaRPr lang="en-US" dirty="0"/>
          </a:p>
        </p:txBody>
      </p:sp>
      <p:sp>
        <p:nvSpPr>
          <p:cNvPr id="2277380" name="Rectangle 4"/>
          <p:cNvSpPr>
            <a:spLocks noChangeArrowheads="1"/>
          </p:cNvSpPr>
          <p:nvPr/>
        </p:nvSpPr>
        <p:spPr bwMode="auto">
          <a:xfrm>
            <a:off x="1295400" y="2514600"/>
            <a:ext cx="7848600" cy="17748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pPr marL="203200" indent="-203200">
              <a:lnSpc>
                <a:spcPct val="75000"/>
              </a:lnSpc>
              <a:spcBef>
                <a:spcPct val="65000"/>
              </a:spcBef>
              <a:buSzPct val="100000"/>
              <a:buFont typeface="Times" pitchFamily="-65" charset="0"/>
              <a:buNone/>
            </a:pP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 or  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v0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 $0</a:t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L1: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slt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t0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 $a1</a:t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beq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t0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 </a:t>
            </a:r>
            <a:r>
              <a:rPr lang="en-US" sz="2400" b="1" dirty="0" smtClean="0">
                <a:solidFill>
                  <a:schemeClr val="accent2"/>
                </a:solidFill>
                <a:latin typeface="Courier New" pitchFamily="-65" charset="0"/>
                <a:ea typeface="ＭＳ Ｐゴシック" pitchFamily="-65" charset="-128"/>
              </a:rPr>
              <a:t>L2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/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addi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a1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a1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-1</a:t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</a:t>
            </a:r>
            <a:r>
              <a:rPr lang="en-US" sz="2400" b="1" dirty="0" err="1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j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    L1</a:t>
            </a:r>
            <a:b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</a:br>
            <a:r>
              <a:rPr lang="en-US" sz="2400" b="1" dirty="0" smtClean="0">
                <a:solidFill>
                  <a:schemeClr val="accent2"/>
                </a:solidFill>
                <a:latin typeface="Courier New" pitchFamily="-65" charset="0"/>
                <a:ea typeface="ＭＳ Ｐゴシック" pitchFamily="-65" charset="-128"/>
              </a:rPr>
              <a:t>L2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: add 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t1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a0</a:t>
            </a:r>
            <a:r>
              <a:rPr lang="en-US" sz="2400" b="1" dirty="0" smtClean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, $</a:t>
            </a:r>
            <a:r>
              <a:rPr lang="en-US" sz="2400" b="1" dirty="0">
                <a:solidFill>
                  <a:schemeClr val="tx2"/>
                </a:solidFill>
                <a:latin typeface="Courier New" pitchFamily="-65" charset="0"/>
                <a:ea typeface="ＭＳ Ｐゴシック" pitchFamily="-65" charset="-128"/>
              </a:rPr>
              <a:t>a1</a:t>
            </a:r>
            <a:endParaRPr lang="en-US" sz="2400" b="1" dirty="0">
              <a:solidFill>
                <a:schemeClr val="tx2"/>
              </a:solidFill>
              <a:ea typeface="ＭＳ Ｐゴシック" pitchFamily="-65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7848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What about jumps (</a:t>
            </a:r>
            <a:r>
              <a:rPr lang="en-US" dirty="0" err="1">
                <a:latin typeface="Courier New" pitchFamily="-65" charset="0"/>
              </a:rPr>
              <a:t>j</a:t>
            </a:r>
            <a:r>
              <a:rPr lang="en-US" dirty="0"/>
              <a:t> and </a:t>
            </a:r>
            <a:r>
              <a:rPr lang="en-US" dirty="0" err="1">
                <a:latin typeface="Courier New" pitchFamily="-65" charset="0"/>
              </a:rPr>
              <a:t>jal</a:t>
            </a:r>
            <a:r>
              <a:rPr lang="en-US" dirty="0"/>
              <a:t>)?</a:t>
            </a:r>
          </a:p>
          <a:p>
            <a:pPr lvl="1"/>
            <a:r>
              <a:rPr lang="en-US" dirty="0"/>
              <a:t>Jumps require </a:t>
            </a:r>
            <a:r>
              <a:rPr lang="en-US" dirty="0">
                <a:solidFill>
                  <a:schemeClr val="accent1"/>
                </a:solidFill>
              </a:rPr>
              <a:t>absolute address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So, forward or not, still can’t generate machine instruction without knowing the position of instructions in memory.</a:t>
            </a:r>
          </a:p>
          <a:p>
            <a:r>
              <a:rPr lang="en-US" dirty="0"/>
              <a:t>What about references to data?</a:t>
            </a:r>
          </a:p>
          <a:p>
            <a:pPr lvl="1"/>
            <a:r>
              <a:rPr lang="en-US" dirty="0">
                <a:latin typeface="Courier New" pitchFamily="-65" charset="0"/>
              </a:rPr>
              <a:t>la</a:t>
            </a:r>
            <a:r>
              <a:rPr lang="en-US" dirty="0"/>
              <a:t> gets broken up into </a:t>
            </a:r>
            <a:r>
              <a:rPr lang="en-US" dirty="0" err="1">
                <a:latin typeface="Courier New" pitchFamily="-65" charset="0"/>
              </a:rPr>
              <a:t>lui</a:t>
            </a:r>
            <a:r>
              <a:rPr lang="en-US" dirty="0"/>
              <a:t> and </a:t>
            </a:r>
            <a:r>
              <a:rPr lang="en-US" dirty="0" err="1">
                <a:latin typeface="Courier New" pitchFamily="-65" charset="0"/>
              </a:rPr>
              <a:t>ori</a:t>
            </a:r>
            <a:endParaRPr lang="en-US" dirty="0">
              <a:latin typeface="Courier New" pitchFamily="-65" charset="0"/>
            </a:endParaRPr>
          </a:p>
          <a:p>
            <a:pPr lvl="1"/>
            <a:r>
              <a:rPr lang="en-US" dirty="0"/>
              <a:t>These will require the full 32-bit address of the data.</a:t>
            </a:r>
          </a:p>
          <a:p>
            <a:r>
              <a:rPr lang="en-US" dirty="0"/>
              <a:t>These can’t be determined yet, so we create two tables…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Producing Machine Language (3/3)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Symbol Table</a:t>
            </a:r>
            <a:endParaRPr lang="en-US"/>
          </a:p>
        </p:txBody>
      </p:sp>
      <p:sp>
        <p:nvSpPr>
          <p:cNvPr id="227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58684"/>
          </a:xfrm>
        </p:spPr>
        <p:txBody>
          <a:bodyPr/>
          <a:lstStyle/>
          <a:p>
            <a:r>
              <a:rPr lang="en-US" dirty="0" smtClean="0"/>
              <a:t>List of </a:t>
            </a:r>
            <a:r>
              <a:rPr lang="en-US" dirty="0" smtClean="0">
                <a:solidFill>
                  <a:schemeClr val="accent2"/>
                </a:solidFill>
              </a:rPr>
              <a:t>symbols </a:t>
            </a:r>
            <a:r>
              <a:rPr lang="en-US" dirty="0" smtClean="0">
                <a:solidFill>
                  <a:schemeClr val="accent1"/>
                </a:solidFill>
              </a:rPr>
              <a:t>exported </a:t>
            </a:r>
            <a:r>
              <a:rPr lang="en-US" dirty="0" smtClean="0"/>
              <a:t>by this file that may be used by other files and symbols </a:t>
            </a:r>
            <a:r>
              <a:rPr lang="en-US" dirty="0" smtClean="0">
                <a:solidFill>
                  <a:srgbClr val="FC0128"/>
                </a:solidFill>
              </a:rPr>
              <a:t>local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smtClean="0"/>
              <a:t>to this file that will need relocation.</a:t>
            </a:r>
          </a:p>
          <a:p>
            <a:r>
              <a:rPr lang="en-US" dirty="0" smtClean="0"/>
              <a:t>In C, function names and variable names</a:t>
            </a:r>
          </a:p>
          <a:p>
            <a:r>
              <a:rPr lang="en-US" dirty="0" smtClean="0"/>
              <a:t>What are they in MAL?</a:t>
            </a:r>
          </a:p>
          <a:p>
            <a:pPr lvl="1"/>
            <a:r>
              <a:rPr lang="en-US" dirty="0" smtClean="0"/>
              <a:t>Labels in </a:t>
            </a:r>
            <a:r>
              <a:rPr lang="en-US" dirty="0" smtClean="0">
                <a:solidFill>
                  <a:schemeClr val="accent1"/>
                </a:solidFill>
                <a:latin typeface="Courier New"/>
                <a:cs typeface="Courier New"/>
              </a:rPr>
              <a:t>.data</a:t>
            </a:r>
            <a:r>
              <a:rPr lang="en-US" dirty="0" smtClean="0"/>
              <a:t>  and </a:t>
            </a:r>
            <a:r>
              <a:rPr lang="en-US" dirty="0" smtClean="0">
                <a:solidFill>
                  <a:schemeClr val="accent1"/>
                </a:solidFill>
                <a:latin typeface="Courier New"/>
                <a:cs typeface="Courier New"/>
              </a:rPr>
              <a:t>.text</a:t>
            </a:r>
            <a:r>
              <a:rPr lang="en-US" dirty="0" smtClean="0"/>
              <a:t> section; variables/functions which may be accessed across files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4320157"/>
          </a:xfrm>
        </p:spPr>
        <p:txBody>
          <a:bodyPr/>
          <a:lstStyle/>
          <a:p>
            <a:r>
              <a:rPr lang="en-US" dirty="0"/>
              <a:t>List of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63DE8"/>
                </a:solidFill>
              </a:rPr>
              <a:t>instructions </a:t>
            </a:r>
            <a:r>
              <a:rPr lang="en-US" dirty="0" smtClean="0">
                <a:solidFill>
                  <a:srgbClr val="000000"/>
                </a:solidFill>
              </a:rPr>
              <a:t>that will need to be edited based on where a symbol is located at runtime.</a:t>
            </a:r>
            <a:endParaRPr lang="en-US" dirty="0" smtClean="0"/>
          </a:p>
          <a:p>
            <a:r>
              <a:rPr lang="en-US" dirty="0" smtClean="0"/>
              <a:t>What </a:t>
            </a:r>
            <a:r>
              <a:rPr lang="en-US" dirty="0"/>
              <a:t>are they?</a:t>
            </a:r>
          </a:p>
          <a:p>
            <a:pPr lvl="1"/>
            <a:r>
              <a:rPr lang="en-US" dirty="0"/>
              <a:t>Any label jumped to: </a:t>
            </a:r>
            <a:r>
              <a:rPr lang="en-US" dirty="0" err="1">
                <a:latin typeface="Courier New" pitchFamily="-65" charset="0"/>
              </a:rPr>
              <a:t>j</a:t>
            </a:r>
            <a:r>
              <a:rPr lang="en-US" dirty="0"/>
              <a:t> or </a:t>
            </a:r>
            <a:r>
              <a:rPr lang="en-US" dirty="0" err="1">
                <a:latin typeface="Courier New" pitchFamily="-65" charset="0"/>
              </a:rPr>
              <a:t>jal</a:t>
            </a:r>
            <a:endParaRPr lang="en-US" dirty="0">
              <a:latin typeface="Courier New" pitchFamily="-65" charset="0"/>
            </a:endParaRPr>
          </a:p>
          <a:p>
            <a:pPr lvl="2"/>
            <a:r>
              <a:rPr lang="en-US" dirty="0"/>
              <a:t>internal</a:t>
            </a:r>
          </a:p>
          <a:p>
            <a:pPr lvl="2"/>
            <a:r>
              <a:rPr lang="en-US" dirty="0"/>
              <a:t>external (including lib files)</a:t>
            </a:r>
          </a:p>
          <a:p>
            <a:pPr lvl="1"/>
            <a:r>
              <a:rPr lang="en-US" dirty="0"/>
              <a:t>Any piece of data</a:t>
            </a:r>
          </a:p>
          <a:p>
            <a:pPr lvl="2"/>
            <a:r>
              <a:rPr lang="en-US" dirty="0"/>
              <a:t>such as the </a:t>
            </a:r>
            <a:r>
              <a:rPr lang="en-US" dirty="0">
                <a:latin typeface="Courier New" pitchFamily="-65" charset="0"/>
              </a:rPr>
              <a:t>la</a:t>
            </a:r>
            <a:r>
              <a:rPr lang="en-US" dirty="0"/>
              <a:t> instruction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Relocation Table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1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410200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accent1"/>
                </a:solidFill>
              </a:rPr>
              <a:t>object file header</a:t>
            </a:r>
            <a:r>
              <a:rPr lang="en-US" sz="2600" dirty="0"/>
              <a:t>: size and position of the other pieces of the object file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text segment</a:t>
            </a:r>
            <a:r>
              <a:rPr lang="en-US" sz="2600" dirty="0"/>
              <a:t>: the machine code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data segment</a:t>
            </a:r>
            <a:r>
              <a:rPr lang="en-US" sz="2600" dirty="0"/>
              <a:t>: binary representation of the data in the source file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relocation information</a:t>
            </a:r>
            <a:r>
              <a:rPr lang="en-US" sz="2600" dirty="0"/>
              <a:t>: identifies lines of code that need to be “handled”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symbol table</a:t>
            </a:r>
            <a:r>
              <a:rPr lang="en-US" sz="2600" dirty="0"/>
              <a:t>: list of this file’s labels and data that can be referenced</a:t>
            </a:r>
          </a:p>
          <a:p>
            <a:r>
              <a:rPr lang="en-US" sz="2600" dirty="0">
                <a:solidFill>
                  <a:schemeClr val="accent1"/>
                </a:solidFill>
              </a:rPr>
              <a:t>debugging information</a:t>
            </a:r>
          </a:p>
          <a:p>
            <a:r>
              <a:rPr lang="en-US" sz="2600" dirty="0"/>
              <a:t>A</a:t>
            </a:r>
            <a:r>
              <a:rPr lang="en-US" sz="2600" dirty="0" smtClean="0"/>
              <a:t> common format </a:t>
            </a:r>
            <a:r>
              <a:rPr lang="en-US" sz="2600" dirty="0"/>
              <a:t>is </a:t>
            </a:r>
            <a:r>
              <a:rPr lang="en-US" sz="2600" dirty="0" smtClean="0"/>
              <a:t>ELF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800" dirty="0" smtClean="0">
                <a:latin typeface="Courier New"/>
                <a:cs typeface="Courier New"/>
              </a:rPr>
              <a:t>http</a:t>
            </a:r>
            <a:r>
              <a:rPr lang="en-US" sz="1800" dirty="0">
                <a:latin typeface="Courier New"/>
                <a:cs typeface="Courier New"/>
              </a:rPr>
              <a:t>://</a:t>
            </a:r>
            <a:r>
              <a:rPr lang="en-US" sz="1800" dirty="0" err="1">
                <a:latin typeface="Courier New"/>
                <a:cs typeface="Courier New"/>
              </a:rPr>
              <a:t>www.skyfree.org/linux/references/ELF_Format.pdf</a:t>
            </a:r>
            <a:endParaRPr lang="en-US" sz="2000" dirty="0">
              <a:latin typeface="Courier New"/>
              <a:cs typeface="Courier New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 File Format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graphicFrame>
        <p:nvGraphicFramePr>
          <p:cNvPr id="26" name="Diagram 25"/>
          <p:cNvGraphicFramePr/>
          <p:nvPr/>
        </p:nvGraphicFramePr>
        <p:xfrm>
          <a:off x="2514600" y="228600"/>
          <a:ext cx="4114800" cy="655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6477000" y="38100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629400" y="51054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098831"/>
          </a:xfrm>
        </p:spPr>
        <p:txBody>
          <a:bodyPr/>
          <a:lstStyle/>
          <a:p>
            <a:r>
              <a:rPr lang="en-US" sz="2800" dirty="0"/>
              <a:t>Input: Object Code files, information tables (e.g., </a:t>
            </a:r>
            <a:r>
              <a:rPr lang="en-US" sz="2800" dirty="0" err="1">
                <a:latin typeface="Courier New" pitchFamily="-65" charset="0"/>
              </a:rPr>
              <a:t>foo.o</a:t>
            </a:r>
            <a:r>
              <a:rPr lang="en-US" sz="2800" dirty="0" err="1" smtClean="0">
                <a:latin typeface="Courier New" pitchFamily="-65" charset="0"/>
              </a:rPr>
              <a:t>,libm.a</a:t>
            </a:r>
            <a:r>
              <a:rPr lang="en-US" sz="2800" dirty="0" smtClean="0"/>
              <a:t> </a:t>
            </a:r>
            <a:r>
              <a:rPr lang="en-US" sz="2800" dirty="0"/>
              <a:t>for MIPS)</a:t>
            </a:r>
          </a:p>
          <a:p>
            <a:r>
              <a:rPr lang="en-US" sz="2800" dirty="0"/>
              <a:t>Output: Executable Code</a:t>
            </a:r>
            <a:br>
              <a:rPr lang="en-US" sz="2800" dirty="0"/>
            </a:br>
            <a:r>
              <a:rPr lang="en-US" sz="2800" dirty="0"/>
              <a:t>(e.g., </a:t>
            </a:r>
            <a:r>
              <a:rPr lang="en-US" sz="2800" dirty="0" err="1">
                <a:latin typeface="Courier New" pitchFamily="-65" charset="0"/>
              </a:rPr>
              <a:t>a.out</a:t>
            </a:r>
            <a:r>
              <a:rPr lang="en-US" sz="2800" dirty="0"/>
              <a:t> for MIPS)</a:t>
            </a:r>
          </a:p>
          <a:p>
            <a:r>
              <a:rPr lang="en-US" sz="2800" dirty="0"/>
              <a:t>Combines several object (</a:t>
            </a:r>
            <a:r>
              <a:rPr lang="en-US" sz="2800" dirty="0">
                <a:latin typeface="Courier New"/>
                <a:cs typeface="Courier New"/>
              </a:rPr>
              <a:t>.</a:t>
            </a:r>
            <a:r>
              <a:rPr lang="en-US" sz="2800" dirty="0" err="1">
                <a:latin typeface="Courier New"/>
                <a:cs typeface="Courier New"/>
              </a:rPr>
              <a:t>o</a:t>
            </a:r>
            <a:r>
              <a:rPr lang="en-US" sz="2800" dirty="0"/>
              <a:t>) files into a single executable (“</a:t>
            </a:r>
            <a:r>
              <a:rPr lang="en-US" sz="2800" u="sng" dirty="0">
                <a:solidFill>
                  <a:schemeClr val="accent1"/>
                </a:solidFill>
              </a:rPr>
              <a:t>linking</a:t>
            </a:r>
            <a:r>
              <a:rPr lang="en-US" sz="2800" dirty="0"/>
              <a:t>”) </a:t>
            </a:r>
          </a:p>
          <a:p>
            <a:r>
              <a:rPr lang="en-US" sz="2800" dirty="0"/>
              <a:t>Enable Separate Compilation of files</a:t>
            </a:r>
          </a:p>
          <a:p>
            <a:pPr lvl="1"/>
            <a:r>
              <a:rPr lang="en-US" sz="2400" dirty="0"/>
              <a:t>Changes to one file do not require recompilation of whole program</a:t>
            </a:r>
          </a:p>
          <a:p>
            <a:pPr lvl="2"/>
            <a:r>
              <a:rPr lang="en-US" sz="2000" dirty="0"/>
              <a:t>Windows NT source</a:t>
            </a:r>
            <a:r>
              <a:rPr lang="en-US" sz="2000" dirty="0" smtClean="0"/>
              <a:t> was </a:t>
            </a:r>
            <a:r>
              <a:rPr lang="en-US" sz="2000" dirty="0"/>
              <a:t>&gt; 40 M lines of code! </a:t>
            </a:r>
          </a:p>
          <a:p>
            <a:pPr lvl="1"/>
            <a:r>
              <a:rPr lang="en-US" sz="2400" dirty="0"/>
              <a:t>Old name “Link Editor” from editing the “links” in jump and link instructions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Linker (1/3)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7315" name="Text Box 3"/>
          <p:cNvSpPr txBox="1">
            <a:spLocks noChangeArrowheads="1"/>
          </p:cNvSpPr>
          <p:nvPr/>
        </p:nvSpPr>
        <p:spPr bwMode="auto">
          <a:xfrm>
            <a:off x="685800" y="1143000"/>
            <a:ext cx="1573023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Courier New"/>
                <a:cs typeface="Courier New"/>
              </a:rPr>
              <a:t>.</a:t>
            </a:r>
            <a:r>
              <a:rPr lang="en-US" sz="3200" b="1" dirty="0" err="1">
                <a:latin typeface="Courier New"/>
                <a:cs typeface="Courier New"/>
              </a:rPr>
              <a:t>o</a:t>
            </a:r>
            <a:r>
              <a:rPr lang="en-US" sz="3200" dirty="0">
                <a:latin typeface="18 VAG Rounded Bold   07390"/>
              </a:rPr>
              <a:t> file 1</a:t>
            </a:r>
            <a:endParaRPr lang="en-US" sz="2000" dirty="0">
              <a:latin typeface="18 VAG Rounded Bold   07390"/>
            </a:endParaRPr>
          </a:p>
        </p:txBody>
      </p:sp>
      <p:sp>
        <p:nvSpPr>
          <p:cNvPr id="2317316" name="Text Box 4"/>
          <p:cNvSpPr txBox="1">
            <a:spLocks noChangeArrowheads="1"/>
          </p:cNvSpPr>
          <p:nvPr/>
        </p:nvSpPr>
        <p:spPr bwMode="auto">
          <a:xfrm>
            <a:off x="990600" y="1744662"/>
            <a:ext cx="1127796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18 VAG Rounded Bold   07390"/>
              </a:rPr>
              <a:t>text 1</a:t>
            </a:r>
            <a:endParaRPr lang="en-US" sz="2000">
              <a:latin typeface="18 VAG Rounded Bold   07390"/>
            </a:endParaRPr>
          </a:p>
        </p:txBody>
      </p:sp>
      <p:sp>
        <p:nvSpPr>
          <p:cNvPr id="2317317" name="Text Box 5"/>
          <p:cNvSpPr txBox="1">
            <a:spLocks noChangeArrowheads="1"/>
          </p:cNvSpPr>
          <p:nvPr/>
        </p:nvSpPr>
        <p:spPr bwMode="auto">
          <a:xfrm>
            <a:off x="990600" y="2354262"/>
            <a:ext cx="1274605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18 VAG Rounded Bold   07390"/>
              </a:rPr>
              <a:t>data 1</a:t>
            </a:r>
            <a:endParaRPr lang="en-US" sz="2000">
              <a:latin typeface="18 VAG Rounded Bold   07390"/>
            </a:endParaRPr>
          </a:p>
        </p:txBody>
      </p:sp>
      <p:sp>
        <p:nvSpPr>
          <p:cNvPr id="2317318" name="Text Box 6"/>
          <p:cNvSpPr txBox="1">
            <a:spLocks noChangeArrowheads="1"/>
          </p:cNvSpPr>
          <p:nvPr/>
        </p:nvSpPr>
        <p:spPr bwMode="auto">
          <a:xfrm>
            <a:off x="990600" y="2963862"/>
            <a:ext cx="1115382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18 VAG Rounded Bold   07390"/>
              </a:rPr>
              <a:t>info 1</a:t>
            </a:r>
            <a:endParaRPr lang="en-US" sz="2000">
              <a:latin typeface="18 VAG Rounded Bold   07390"/>
            </a:endParaRPr>
          </a:p>
        </p:txBody>
      </p:sp>
      <p:sp>
        <p:nvSpPr>
          <p:cNvPr id="2317319" name="Text Box 7"/>
          <p:cNvSpPr txBox="1">
            <a:spLocks noChangeArrowheads="1"/>
          </p:cNvSpPr>
          <p:nvPr/>
        </p:nvSpPr>
        <p:spPr bwMode="auto">
          <a:xfrm>
            <a:off x="762000" y="3810000"/>
            <a:ext cx="1656738" cy="5847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urier New"/>
                <a:cs typeface="Courier New"/>
              </a:rPr>
              <a:t>.</a:t>
            </a:r>
            <a:r>
              <a:rPr lang="en-US" sz="3200" b="1" dirty="0" err="1">
                <a:solidFill>
                  <a:schemeClr val="accent2"/>
                </a:solidFill>
                <a:latin typeface="Courier New"/>
                <a:cs typeface="Courier New"/>
              </a:rPr>
              <a:t>o</a:t>
            </a:r>
            <a:r>
              <a:rPr lang="en-US" sz="3200" dirty="0">
                <a:solidFill>
                  <a:schemeClr val="accent2"/>
                </a:solidFill>
                <a:latin typeface="18 VAG Rounded Bold   07390"/>
              </a:rPr>
              <a:t> file 2</a:t>
            </a:r>
            <a:endParaRPr lang="en-US" sz="2000" dirty="0">
              <a:solidFill>
                <a:schemeClr val="accent2"/>
              </a:solidFill>
              <a:latin typeface="18 VAG Rounded Bold   07390"/>
            </a:endParaRPr>
          </a:p>
        </p:txBody>
      </p:sp>
      <p:sp>
        <p:nvSpPr>
          <p:cNvPr id="2317320" name="Text Box 8"/>
          <p:cNvSpPr txBox="1">
            <a:spLocks noChangeArrowheads="1"/>
          </p:cNvSpPr>
          <p:nvPr/>
        </p:nvSpPr>
        <p:spPr bwMode="auto">
          <a:xfrm>
            <a:off x="990600" y="4411662"/>
            <a:ext cx="1211511" cy="5847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18 VAG Rounded Bold   07390"/>
              </a:rPr>
              <a:t>text 2</a:t>
            </a:r>
            <a:endParaRPr lang="en-US" sz="2000">
              <a:solidFill>
                <a:schemeClr val="accent2"/>
              </a:solidFill>
              <a:latin typeface="18 VAG Rounded Bold   07390"/>
            </a:endParaRPr>
          </a:p>
        </p:txBody>
      </p:sp>
      <p:sp>
        <p:nvSpPr>
          <p:cNvPr id="2317321" name="Text Box 9"/>
          <p:cNvSpPr txBox="1">
            <a:spLocks noChangeArrowheads="1"/>
          </p:cNvSpPr>
          <p:nvPr/>
        </p:nvSpPr>
        <p:spPr bwMode="auto">
          <a:xfrm>
            <a:off x="990600" y="5021262"/>
            <a:ext cx="1358320" cy="5847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18 VAG Rounded Bold   07390"/>
              </a:rPr>
              <a:t>data 2</a:t>
            </a:r>
            <a:endParaRPr lang="en-US" sz="2000">
              <a:solidFill>
                <a:schemeClr val="accent2"/>
              </a:solidFill>
              <a:latin typeface="18 VAG Rounded Bold   07390"/>
            </a:endParaRPr>
          </a:p>
        </p:txBody>
      </p:sp>
      <p:sp>
        <p:nvSpPr>
          <p:cNvPr id="2317322" name="Text Box 10"/>
          <p:cNvSpPr txBox="1">
            <a:spLocks noChangeArrowheads="1"/>
          </p:cNvSpPr>
          <p:nvPr/>
        </p:nvSpPr>
        <p:spPr bwMode="auto">
          <a:xfrm>
            <a:off x="990600" y="5630862"/>
            <a:ext cx="1199097" cy="5847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18 VAG Rounded Bold   07390"/>
              </a:rPr>
              <a:t>info 2</a:t>
            </a:r>
            <a:endParaRPr lang="en-US" sz="2000">
              <a:solidFill>
                <a:schemeClr val="accent2"/>
              </a:solidFill>
              <a:latin typeface="18 VAG Rounded Bold   07390"/>
            </a:endParaRPr>
          </a:p>
        </p:txBody>
      </p:sp>
      <p:sp>
        <p:nvSpPr>
          <p:cNvPr id="2317323" name="Text Box 11"/>
          <p:cNvSpPr txBox="1">
            <a:spLocks noChangeArrowheads="1"/>
          </p:cNvSpPr>
          <p:nvPr/>
        </p:nvSpPr>
        <p:spPr bwMode="auto">
          <a:xfrm>
            <a:off x="2971800" y="3421062"/>
            <a:ext cx="1290638" cy="579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hlink"/>
                </a:solidFill>
                <a:latin typeface="18 VAG Rounded Bold   07390"/>
              </a:rPr>
              <a:t>Linker</a:t>
            </a:r>
            <a:endParaRPr lang="en-US" sz="2000">
              <a:solidFill>
                <a:schemeClr val="hlink"/>
              </a:solidFill>
              <a:latin typeface="18 VAG Rounded Bold   07390"/>
            </a:endParaRPr>
          </a:p>
        </p:txBody>
      </p:sp>
      <p:sp>
        <p:nvSpPr>
          <p:cNvPr id="2317324" name="Oval 12"/>
          <p:cNvSpPr>
            <a:spLocks noChangeArrowheads="1"/>
          </p:cNvSpPr>
          <p:nvPr/>
        </p:nvSpPr>
        <p:spPr bwMode="auto">
          <a:xfrm>
            <a:off x="2514600" y="3192462"/>
            <a:ext cx="2133600" cy="1143000"/>
          </a:xfrm>
          <a:prstGeom prst="ellips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en-US" sz="2000">
              <a:solidFill>
                <a:schemeClr val="hlink"/>
              </a:solidFill>
              <a:latin typeface="18 VAG Rounded Bold   07390"/>
            </a:endParaRPr>
          </a:p>
        </p:txBody>
      </p:sp>
      <p:sp>
        <p:nvSpPr>
          <p:cNvPr id="2317325" name="Text Box 13"/>
          <p:cNvSpPr txBox="1">
            <a:spLocks noChangeArrowheads="1"/>
          </p:cNvSpPr>
          <p:nvPr/>
        </p:nvSpPr>
        <p:spPr bwMode="auto">
          <a:xfrm>
            <a:off x="6553200" y="2143125"/>
            <a:ext cx="1403350" cy="5794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b="1">
                <a:solidFill>
                  <a:schemeClr val="tx1"/>
                </a:solidFill>
                <a:latin typeface="Courier New" pitchFamily="-65" charset="0"/>
              </a:rPr>
              <a:t>a.out</a:t>
            </a:r>
            <a:endParaRPr lang="en-US" sz="2000" b="1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317326" name="Line 14"/>
          <p:cNvSpPr>
            <a:spLocks noChangeShapeType="1"/>
          </p:cNvSpPr>
          <p:nvPr/>
        </p:nvSpPr>
        <p:spPr bwMode="auto">
          <a:xfrm>
            <a:off x="2401481" y="2315537"/>
            <a:ext cx="609600" cy="9064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317327" name="Line 15"/>
          <p:cNvSpPr>
            <a:spLocks noChangeShapeType="1"/>
          </p:cNvSpPr>
          <p:nvPr/>
        </p:nvSpPr>
        <p:spPr bwMode="auto">
          <a:xfrm flipV="1">
            <a:off x="2514600" y="4335462"/>
            <a:ext cx="533400" cy="8382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317328" name="Line 16"/>
          <p:cNvSpPr>
            <a:spLocks noChangeShapeType="1"/>
          </p:cNvSpPr>
          <p:nvPr/>
        </p:nvSpPr>
        <p:spPr bwMode="auto">
          <a:xfrm flipV="1">
            <a:off x="4648200" y="3725862"/>
            <a:ext cx="8382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18 VAG Rounded Bold   07390"/>
            </a:endParaRPr>
          </a:p>
        </p:txBody>
      </p:sp>
      <p:sp>
        <p:nvSpPr>
          <p:cNvPr id="2317329" name="Text Box 17"/>
          <p:cNvSpPr txBox="1">
            <a:spLocks noChangeArrowheads="1"/>
          </p:cNvSpPr>
          <p:nvPr/>
        </p:nvSpPr>
        <p:spPr bwMode="auto">
          <a:xfrm>
            <a:off x="5562600" y="2659062"/>
            <a:ext cx="2995691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18 VAG Rounded Bold   07390"/>
              </a:rPr>
              <a:t>Relocated text 1</a:t>
            </a:r>
            <a:endParaRPr lang="en-US" sz="2000">
              <a:latin typeface="18 VAG Rounded Bold   07390"/>
            </a:endParaRPr>
          </a:p>
        </p:txBody>
      </p:sp>
      <p:sp>
        <p:nvSpPr>
          <p:cNvPr id="2317330" name="Text Box 18"/>
          <p:cNvSpPr txBox="1">
            <a:spLocks noChangeArrowheads="1"/>
          </p:cNvSpPr>
          <p:nvPr/>
        </p:nvSpPr>
        <p:spPr bwMode="auto">
          <a:xfrm>
            <a:off x="5562600" y="3268662"/>
            <a:ext cx="3079406" cy="5847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18 VAG Rounded Bold   07390"/>
              </a:rPr>
              <a:t>Relocated text 2</a:t>
            </a:r>
          </a:p>
        </p:txBody>
      </p:sp>
      <p:sp>
        <p:nvSpPr>
          <p:cNvPr id="2317331" name="Text Box 19"/>
          <p:cNvSpPr txBox="1">
            <a:spLocks noChangeArrowheads="1"/>
          </p:cNvSpPr>
          <p:nvPr/>
        </p:nvSpPr>
        <p:spPr bwMode="auto">
          <a:xfrm>
            <a:off x="5562600" y="3878262"/>
            <a:ext cx="3155324" cy="584776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18 VAG Rounded Bold   07390"/>
              </a:rPr>
              <a:t>Relocated data 1</a:t>
            </a:r>
            <a:endParaRPr lang="en-US" sz="2000">
              <a:latin typeface="18 VAG Rounded Bold   07390"/>
            </a:endParaRPr>
          </a:p>
        </p:txBody>
      </p:sp>
      <p:sp>
        <p:nvSpPr>
          <p:cNvPr id="2317332" name="Text Box 20"/>
          <p:cNvSpPr txBox="1">
            <a:spLocks noChangeArrowheads="1"/>
          </p:cNvSpPr>
          <p:nvPr/>
        </p:nvSpPr>
        <p:spPr bwMode="auto">
          <a:xfrm>
            <a:off x="5562600" y="4487862"/>
            <a:ext cx="3239039" cy="58477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>
                <a:solidFill>
                  <a:schemeClr val="accent2"/>
                </a:solidFill>
                <a:latin typeface="18 VAG Rounded Bold   07390"/>
              </a:rPr>
              <a:t>Relocated data 2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Linker (2/3)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/>
          </p:cNvSpPr>
          <p:nvPr>
            <p:ph type="title"/>
          </p:nvPr>
        </p:nvSpPr>
        <p:spPr bwMode="auto">
          <a:xfrm>
            <a:off x="762000" y="152400"/>
            <a:ext cx="78486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Review: IEEE 754 Single Precision FP</a:t>
            </a:r>
            <a:endParaRPr lang="en-US" dirty="0"/>
          </a:p>
        </p:txBody>
      </p:sp>
      <p:sp>
        <p:nvSpPr>
          <p:cNvPr id="2264067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78893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dirty="0">
                <a:latin typeface="Helvetica" charset="0"/>
                <a:ea typeface="HG Mincho Light J" charset="0"/>
                <a:cs typeface="HG Mincho Light J" charset="0"/>
              </a:rPr>
              <a:t>Reserve exponents, </a:t>
            </a:r>
            <a:r>
              <a:rPr lang="en-GB" sz="2400" dirty="0" err="1">
                <a:latin typeface="Helvetica" charset="0"/>
                <a:ea typeface="HG Mincho Light J" charset="0"/>
                <a:cs typeface="HG Mincho Light J" charset="0"/>
              </a:rPr>
              <a:t>significands</a:t>
            </a:r>
            <a:r>
              <a:rPr lang="en-GB" sz="2400" dirty="0">
                <a:latin typeface="Helvetica" charset="0"/>
                <a:ea typeface="HG Mincho Light J" charset="0"/>
                <a:cs typeface="HG Mincho Light J" charset="0"/>
              </a:rPr>
              <a:t>:</a:t>
            </a:r>
            <a:endParaRPr lang="en-US" sz="2400" dirty="0">
              <a:latin typeface="Helvetica" charset="0"/>
              <a:ea typeface="HG Mincho Light J" charset="0"/>
              <a:cs typeface="HG Mincho Light J" charset="0"/>
            </a:endParaRPr>
          </a:p>
          <a:p>
            <a:pPr lvl="1">
              <a:lnSpc>
                <a:spcPct val="90000"/>
              </a:lnSpc>
              <a:buFont typeface="Wingdings" charset="2"/>
              <a:buNone/>
            </a:pPr>
            <a:endParaRPr lang="en-US" sz="2000" dirty="0"/>
          </a:p>
        </p:txBody>
      </p:sp>
      <p:graphicFrame>
        <p:nvGraphicFramePr>
          <p:cNvPr id="2264117" name="Group 53"/>
          <p:cNvGraphicFramePr>
            <a:graphicFrameLocks noGrp="1"/>
          </p:cNvGraphicFramePr>
          <p:nvPr/>
        </p:nvGraphicFramePr>
        <p:xfrm>
          <a:off x="1219200" y="1752600"/>
          <a:ext cx="6781800" cy="3124518"/>
        </p:xfrm>
        <a:graphic>
          <a:graphicData uri="http://schemas.openxmlformats.org/drawingml/2006/table">
            <a:tbl>
              <a:tblPr/>
              <a:tblGrid>
                <a:gridCol w="2286000"/>
                <a:gridCol w="2286000"/>
                <a:gridCol w="2209800"/>
              </a:tblGrid>
              <a:tr h="4572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Exponent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Significand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Object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+/- 0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nonzero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 </a:t>
                      </a: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Denorm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3333CC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1-254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anything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</a:t>
                      </a: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 Norm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0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+/- </a:t>
                      </a:r>
                      <a:r>
                        <a:rPr kumimoji="0" lang="en-GB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∞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255</a:t>
                      </a: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nonzero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8263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7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95000"/>
                        <a:buFont typeface="Wingdings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ＭＳ Ｐゴシック" charset="-128"/>
                        </a:rPr>
                        <a:t>NaN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ＭＳ Ｐゴシック" charset="-128"/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Linker (3/3)</a:t>
            </a:r>
            <a:endParaRPr lang="en-US" dirty="0"/>
          </a:p>
        </p:txBody>
      </p:sp>
      <p:sp>
        <p:nvSpPr>
          <p:cNvPr id="2319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Step 1: Take text segment from each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o</a:t>
            </a:r>
            <a:r>
              <a:rPr lang="en-US" dirty="0" smtClean="0"/>
              <a:t> file and put them together.</a:t>
            </a:r>
          </a:p>
          <a:p>
            <a:r>
              <a:rPr lang="en-US" dirty="0" smtClean="0"/>
              <a:t>Step 2: Take data segment from each 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o</a:t>
            </a:r>
            <a:r>
              <a:rPr lang="en-US" dirty="0" smtClean="0"/>
              <a:t> file, put them together, and concatenate this onto end of text segments.</a:t>
            </a:r>
          </a:p>
          <a:p>
            <a:r>
              <a:rPr lang="en-US" dirty="0" smtClean="0"/>
              <a:t>Step 3: Resolve References</a:t>
            </a:r>
          </a:p>
          <a:p>
            <a:pPr lvl="1"/>
            <a:r>
              <a:rPr lang="en-US" dirty="0" smtClean="0"/>
              <a:t>Go through Relocation Table; handle each entry</a:t>
            </a:r>
          </a:p>
          <a:p>
            <a:pPr lvl="1"/>
            <a:r>
              <a:rPr lang="en-US" dirty="0" smtClean="0"/>
              <a:t>That is, fill in all </a:t>
            </a:r>
            <a:r>
              <a:rPr lang="en-US" dirty="0" smtClean="0">
                <a:solidFill>
                  <a:schemeClr val="accent1"/>
                </a:solidFill>
              </a:rPr>
              <a:t>absolute addresses</a:t>
            </a:r>
            <a:endParaRPr lang="en-US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654094"/>
          </a:xfrm>
        </p:spPr>
        <p:txBody>
          <a:bodyPr/>
          <a:lstStyle/>
          <a:p>
            <a:r>
              <a:rPr lang="en-US" dirty="0"/>
              <a:t>PC-Relative Addressing (</a:t>
            </a:r>
            <a:r>
              <a:rPr lang="en-US" dirty="0" err="1">
                <a:latin typeface="Courier New" pitchFamily="-65" charset="0"/>
              </a:rPr>
              <a:t>beq</a:t>
            </a:r>
            <a:r>
              <a:rPr lang="en-US" dirty="0"/>
              <a:t>, </a:t>
            </a:r>
            <a:r>
              <a:rPr lang="en-US" dirty="0" err="1">
                <a:latin typeface="Courier New" pitchFamily="-65" charset="0"/>
              </a:rPr>
              <a:t>bne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never </a:t>
            </a:r>
            <a:r>
              <a:rPr lang="en-US" dirty="0">
                <a:solidFill>
                  <a:schemeClr val="accent2"/>
                </a:solidFill>
              </a:rPr>
              <a:t>relocate</a:t>
            </a:r>
          </a:p>
          <a:p>
            <a:r>
              <a:rPr lang="en-US" dirty="0"/>
              <a:t>Absolute Address (</a:t>
            </a:r>
            <a:r>
              <a:rPr lang="en-US" dirty="0" err="1">
                <a:latin typeface="Courier New" pitchFamily="-65" charset="0"/>
              </a:rPr>
              <a:t>j</a:t>
            </a:r>
            <a:r>
              <a:rPr lang="en-US" dirty="0"/>
              <a:t>, </a:t>
            </a:r>
            <a:r>
              <a:rPr lang="en-US" dirty="0" err="1">
                <a:latin typeface="Courier New" pitchFamily="-65" charset="0"/>
              </a:rPr>
              <a:t>jal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relocate</a:t>
            </a:r>
          </a:p>
          <a:p>
            <a:r>
              <a:rPr lang="en-US" dirty="0"/>
              <a:t>External Reference (usually </a:t>
            </a:r>
            <a:r>
              <a:rPr lang="en-US" dirty="0" err="1">
                <a:latin typeface="Courier New" pitchFamily="-65" charset="0"/>
              </a:rPr>
              <a:t>jal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relocate</a:t>
            </a:r>
          </a:p>
          <a:p>
            <a:r>
              <a:rPr lang="en-US" dirty="0"/>
              <a:t>Data Reference (often </a:t>
            </a:r>
            <a:r>
              <a:rPr lang="en-US" dirty="0" err="1">
                <a:latin typeface="Courier New" pitchFamily="-65" charset="0"/>
              </a:rPr>
              <a:t>lui</a:t>
            </a:r>
            <a:r>
              <a:rPr lang="en-US" dirty="0"/>
              <a:t> and </a:t>
            </a:r>
            <a:r>
              <a:rPr lang="en-US" dirty="0" err="1" smtClean="0">
                <a:latin typeface="Courier New" pitchFamily="-65" charset="0"/>
              </a:rPr>
              <a:t>ori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always </a:t>
            </a:r>
            <a:r>
              <a:rPr lang="en-US" dirty="0"/>
              <a:t>relocate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Types of Addresses we’ll discuss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Absolute Addresses in MIPS</a:t>
            </a:r>
            <a:endParaRPr lang="en-US" dirty="0"/>
          </a:p>
        </p:txBody>
      </p:sp>
      <p:sp>
        <p:nvSpPr>
          <p:cNvPr id="2323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181600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Which instructions need relocation editing?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J-format: jump, jump and link</a:t>
            </a:r>
          </a:p>
          <a:p>
            <a:pPr lvl="1">
              <a:spcAft>
                <a:spcPts val="600"/>
              </a:spcAft>
              <a:buNone/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Loads and stores to variables in static area, relative to global pointer</a:t>
            </a:r>
          </a:p>
          <a:p>
            <a:pPr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What about conditional branches?</a:t>
            </a:r>
          </a:p>
          <a:p>
            <a:pPr lvl="1">
              <a:spcAft>
                <a:spcPts val="600"/>
              </a:spcAft>
            </a:pP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PC-relative addressing </a:t>
            </a:r>
            <a:r>
              <a:rPr lang="en-US" dirty="0" smtClean="0">
                <a:solidFill>
                  <a:schemeClr val="accent1"/>
                </a:solidFill>
              </a:rPr>
              <a:t>preserved </a:t>
            </a:r>
            <a:r>
              <a:rPr lang="en-US" dirty="0" smtClean="0"/>
              <a:t>even if code moves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33400" y="2376487"/>
            <a:ext cx="8153400" cy="671513"/>
            <a:chOff x="336" y="1488"/>
            <a:chExt cx="5136" cy="327"/>
          </a:xfrm>
        </p:grpSpPr>
        <p:sp>
          <p:nvSpPr>
            <p:cNvPr id="2323461" name="Text Box 5"/>
            <p:cNvSpPr txBox="1">
              <a:spLocks noChangeArrowheads="1"/>
            </p:cNvSpPr>
            <p:nvPr/>
          </p:nvSpPr>
          <p:spPr bwMode="auto">
            <a:xfrm>
              <a:off x="451" y="1488"/>
              <a:ext cx="78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j/jal</a:t>
              </a:r>
              <a:endParaRPr lang="en-US" sz="2000"/>
            </a:p>
          </p:txBody>
        </p:sp>
        <p:sp>
          <p:nvSpPr>
            <p:cNvPr id="2323462" name="Text Box 6"/>
            <p:cNvSpPr txBox="1">
              <a:spLocks noChangeArrowheads="1"/>
            </p:cNvSpPr>
            <p:nvPr/>
          </p:nvSpPr>
          <p:spPr bwMode="auto">
            <a:xfrm>
              <a:off x="2962" y="1488"/>
              <a:ext cx="788" cy="32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Courier New" pitchFamily="-65" charset="0"/>
                </a:rPr>
                <a:t>xxxxx</a:t>
              </a:r>
              <a:endParaRPr lang="en-US" sz="2000"/>
            </a:p>
          </p:txBody>
        </p:sp>
        <p:sp>
          <p:nvSpPr>
            <p:cNvPr id="2323463" name="Line 7"/>
            <p:cNvSpPr>
              <a:spLocks noChangeShapeType="1"/>
            </p:cNvSpPr>
            <p:nvPr/>
          </p:nvSpPr>
          <p:spPr bwMode="auto">
            <a:xfrm>
              <a:off x="1296" y="148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464" name="Rectangle 8"/>
            <p:cNvSpPr>
              <a:spLocks noChangeArrowheads="1"/>
            </p:cNvSpPr>
            <p:nvPr/>
          </p:nvSpPr>
          <p:spPr bwMode="auto">
            <a:xfrm>
              <a:off x="336" y="148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609600" y="3748087"/>
            <a:ext cx="8153400" cy="671513"/>
            <a:chOff x="384" y="2448"/>
            <a:chExt cx="5136" cy="327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518" y="2448"/>
              <a:ext cx="4580" cy="327"/>
              <a:chOff x="354" y="2496"/>
              <a:chExt cx="4580" cy="327"/>
            </a:xfrm>
          </p:grpSpPr>
          <p:sp>
            <p:nvSpPr>
              <p:cNvPr id="2323469" name="Text Box 13"/>
              <p:cNvSpPr txBox="1">
                <a:spLocks noChangeArrowheads="1"/>
              </p:cNvSpPr>
              <p:nvPr/>
            </p:nvSpPr>
            <p:spPr bwMode="auto">
              <a:xfrm>
                <a:off x="354" y="2496"/>
                <a:ext cx="788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lw/sw</a:t>
                </a:r>
                <a:endParaRPr lang="en-US" sz="2000"/>
              </a:p>
            </p:txBody>
          </p:sp>
          <p:sp>
            <p:nvSpPr>
              <p:cNvPr id="2323470" name="Text Box 14"/>
              <p:cNvSpPr txBox="1">
                <a:spLocks noChangeArrowheads="1"/>
              </p:cNvSpPr>
              <p:nvPr/>
            </p:nvSpPr>
            <p:spPr bwMode="auto">
              <a:xfrm>
                <a:off x="1353" y="2496"/>
                <a:ext cx="519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$gp</a:t>
                </a:r>
                <a:endParaRPr lang="en-US" sz="2000"/>
              </a:p>
            </p:txBody>
          </p:sp>
          <p:sp>
            <p:nvSpPr>
              <p:cNvPr id="2323471" name="Text Box 15"/>
              <p:cNvSpPr txBox="1">
                <a:spLocks noChangeArrowheads="1"/>
              </p:cNvSpPr>
              <p:nvPr/>
            </p:nvSpPr>
            <p:spPr bwMode="auto">
              <a:xfrm>
                <a:off x="2220" y="2496"/>
                <a:ext cx="385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$x</a:t>
                </a:r>
                <a:endParaRPr lang="en-US" sz="2000"/>
              </a:p>
            </p:txBody>
          </p:sp>
          <p:sp>
            <p:nvSpPr>
              <p:cNvPr id="2323472" name="Text Box 16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323473" name="Text Box 17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endParaRPr lang="en-US" sz="2000"/>
              </a:p>
            </p:txBody>
          </p:sp>
          <p:sp>
            <p:nvSpPr>
              <p:cNvPr id="2323474" name="Text Box 18"/>
              <p:cNvSpPr txBox="1">
                <a:spLocks noChangeArrowheads="1"/>
              </p:cNvSpPr>
              <p:nvPr/>
            </p:nvSpPr>
            <p:spPr bwMode="auto">
              <a:xfrm>
                <a:off x="3482" y="2496"/>
                <a:ext cx="1057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address</a:t>
                </a:r>
                <a:endParaRPr lang="en-US" sz="2000"/>
              </a:p>
            </p:txBody>
          </p:sp>
        </p:grpSp>
        <p:sp>
          <p:nvSpPr>
            <p:cNvPr id="2323475" name="Rectangle 19"/>
            <p:cNvSpPr>
              <a:spLocks noChangeArrowheads="1"/>
            </p:cNvSpPr>
            <p:nvPr/>
          </p:nvSpPr>
          <p:spPr bwMode="auto">
            <a:xfrm>
              <a:off x="384" y="244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476" name="Line 20"/>
            <p:cNvSpPr>
              <a:spLocks noChangeShapeType="1"/>
            </p:cNvSpPr>
            <p:nvPr/>
          </p:nvSpPr>
          <p:spPr bwMode="auto">
            <a:xfrm>
              <a:off x="1344" y="24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477" name="Line 21"/>
            <p:cNvSpPr>
              <a:spLocks noChangeShapeType="1"/>
            </p:cNvSpPr>
            <p:nvPr/>
          </p:nvSpPr>
          <p:spPr bwMode="auto">
            <a:xfrm>
              <a:off x="2160" y="24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3478" name="Line 22"/>
            <p:cNvSpPr>
              <a:spLocks noChangeShapeType="1"/>
            </p:cNvSpPr>
            <p:nvPr/>
          </p:nvSpPr>
          <p:spPr bwMode="auto">
            <a:xfrm>
              <a:off x="2928" y="244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08013" y="4967287"/>
            <a:ext cx="8154987" cy="671513"/>
            <a:chOff x="383" y="3168"/>
            <a:chExt cx="5137" cy="327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383" y="3168"/>
              <a:ext cx="4714" cy="327"/>
              <a:chOff x="220" y="2496"/>
              <a:chExt cx="4714" cy="327"/>
            </a:xfrm>
          </p:grpSpPr>
          <p:sp>
            <p:nvSpPr>
              <p:cNvPr id="2323483" name="Text Box 27"/>
              <p:cNvSpPr txBox="1">
                <a:spLocks noChangeArrowheads="1"/>
              </p:cNvSpPr>
              <p:nvPr/>
            </p:nvSpPr>
            <p:spPr bwMode="auto">
              <a:xfrm>
                <a:off x="220" y="2496"/>
                <a:ext cx="1057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beq/bne</a:t>
                </a:r>
                <a:endParaRPr lang="en-US" sz="2000"/>
              </a:p>
            </p:txBody>
          </p:sp>
          <p:sp>
            <p:nvSpPr>
              <p:cNvPr id="2323484" name="Text Box 28"/>
              <p:cNvSpPr txBox="1">
                <a:spLocks noChangeArrowheads="1"/>
              </p:cNvSpPr>
              <p:nvPr/>
            </p:nvSpPr>
            <p:spPr bwMode="auto">
              <a:xfrm>
                <a:off x="1353" y="2496"/>
                <a:ext cx="519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$rs</a:t>
                </a:r>
                <a:endParaRPr lang="en-US" sz="2000"/>
              </a:p>
            </p:txBody>
          </p:sp>
          <p:sp>
            <p:nvSpPr>
              <p:cNvPr id="2323485" name="Text Box 29"/>
              <p:cNvSpPr txBox="1">
                <a:spLocks noChangeArrowheads="1"/>
              </p:cNvSpPr>
              <p:nvPr/>
            </p:nvSpPr>
            <p:spPr bwMode="auto">
              <a:xfrm>
                <a:off x="2152" y="2496"/>
                <a:ext cx="519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$rt</a:t>
                </a:r>
                <a:endParaRPr lang="en-US" sz="2000"/>
              </a:p>
            </p:txBody>
          </p:sp>
          <p:sp>
            <p:nvSpPr>
              <p:cNvPr id="2323486" name="Text Box 30"/>
              <p:cNvSpPr txBox="1">
                <a:spLocks noChangeArrowheads="1"/>
              </p:cNvSpPr>
              <p:nvPr/>
            </p:nvSpPr>
            <p:spPr bwMode="auto">
              <a:xfrm>
                <a:off x="3153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2000"/>
              </a:p>
            </p:txBody>
          </p:sp>
          <p:sp>
            <p:nvSpPr>
              <p:cNvPr id="2323487" name="Text Box 31"/>
              <p:cNvSpPr txBox="1">
                <a:spLocks noChangeArrowheads="1"/>
              </p:cNvSpPr>
              <p:nvPr/>
            </p:nvSpPr>
            <p:spPr bwMode="auto">
              <a:xfrm>
                <a:off x="4818" y="2546"/>
                <a:ext cx="116" cy="25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endParaRPr lang="en-US" sz="2000"/>
              </a:p>
            </p:txBody>
          </p:sp>
          <p:sp>
            <p:nvSpPr>
              <p:cNvPr id="2323488" name="Text Box 32"/>
              <p:cNvSpPr txBox="1">
                <a:spLocks noChangeArrowheads="1"/>
              </p:cNvSpPr>
              <p:nvPr/>
            </p:nvSpPr>
            <p:spPr bwMode="auto">
              <a:xfrm>
                <a:off x="3482" y="2496"/>
                <a:ext cx="1057" cy="32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:r>
                  <a:rPr lang="en-US" sz="2800" b="1">
                    <a:solidFill>
                      <a:schemeClr val="tx1"/>
                    </a:solidFill>
                    <a:latin typeface="Courier New" pitchFamily="-65" charset="0"/>
                  </a:rPr>
                  <a:t>address</a:t>
                </a:r>
                <a:endParaRPr lang="en-US" sz="2000"/>
              </a:p>
            </p:txBody>
          </p:sp>
        </p:grpSp>
        <p:sp>
          <p:nvSpPr>
            <p:cNvPr id="2323489" name="Rectangle 33"/>
            <p:cNvSpPr>
              <a:spLocks noChangeArrowheads="1"/>
            </p:cNvSpPr>
            <p:nvPr/>
          </p:nvSpPr>
          <p:spPr bwMode="auto">
            <a:xfrm>
              <a:off x="384" y="3168"/>
              <a:ext cx="5136" cy="28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endParaRPr lang="en-US"/>
            </a:p>
          </p:txBody>
        </p:sp>
        <p:sp>
          <p:nvSpPr>
            <p:cNvPr id="2323490" name="Line 34"/>
            <p:cNvSpPr>
              <a:spLocks noChangeShapeType="1"/>
            </p:cNvSpPr>
            <p:nvPr/>
          </p:nvSpPr>
          <p:spPr bwMode="auto">
            <a:xfrm>
              <a:off x="1392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endParaRPr lang="en-US"/>
            </a:p>
          </p:txBody>
        </p:sp>
        <p:sp>
          <p:nvSpPr>
            <p:cNvPr id="2323491" name="Line 35"/>
            <p:cNvSpPr>
              <a:spLocks noChangeShapeType="1"/>
            </p:cNvSpPr>
            <p:nvPr/>
          </p:nvSpPr>
          <p:spPr bwMode="auto">
            <a:xfrm>
              <a:off x="2160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endParaRPr lang="en-US"/>
            </a:p>
          </p:txBody>
        </p:sp>
        <p:sp>
          <p:nvSpPr>
            <p:cNvPr id="2323492" name="Line 36"/>
            <p:cNvSpPr>
              <a:spLocks noChangeShapeType="1"/>
            </p:cNvSpPr>
            <p:nvPr/>
          </p:nvSpPr>
          <p:spPr bwMode="auto">
            <a:xfrm>
              <a:off x="2928" y="3168"/>
              <a:ext cx="0" cy="2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>
                <a:spcAft>
                  <a:spcPts val="600"/>
                </a:spcAft>
              </a:pPr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3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345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References (1/2)</a:t>
            </a:r>
            <a:endParaRPr lang="en-US"/>
          </a:p>
        </p:txBody>
      </p:sp>
      <p:sp>
        <p:nvSpPr>
          <p:cNvPr id="232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Linker </a:t>
            </a:r>
            <a:r>
              <a:rPr lang="en-US" dirty="0" smtClean="0">
                <a:solidFill>
                  <a:schemeClr val="accent1"/>
                </a:solidFill>
              </a:rPr>
              <a:t>assumes </a:t>
            </a:r>
            <a:r>
              <a:rPr lang="en-US" dirty="0" smtClean="0"/>
              <a:t>first word of first text segment is at address 0x00000000.</a:t>
            </a:r>
          </a:p>
          <a:p>
            <a:pPr lvl="1"/>
            <a:r>
              <a:rPr lang="en-US" dirty="0" smtClean="0"/>
              <a:t>(More later when we study “virtual memory”)</a:t>
            </a:r>
          </a:p>
          <a:p>
            <a:r>
              <a:rPr lang="en-US" dirty="0" smtClean="0"/>
              <a:t>Linker knows:</a:t>
            </a:r>
          </a:p>
          <a:p>
            <a:pPr lvl="1"/>
            <a:r>
              <a:rPr lang="en-US" dirty="0" smtClean="0"/>
              <a:t>length of each text and data segment</a:t>
            </a:r>
          </a:p>
          <a:p>
            <a:pPr lvl="1"/>
            <a:r>
              <a:rPr lang="en-US" dirty="0" smtClean="0"/>
              <a:t>ordering of text and data segments</a:t>
            </a:r>
          </a:p>
          <a:p>
            <a:r>
              <a:rPr lang="en-US" dirty="0" smtClean="0"/>
              <a:t>Linker calculates:</a:t>
            </a:r>
          </a:p>
          <a:p>
            <a:pPr lvl="1"/>
            <a:r>
              <a:rPr lang="en-US" dirty="0" smtClean="0"/>
              <a:t>absolute address of each label to be jumped to (internal or external) and each piece of data being referenced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Resolving References (2/2)</a:t>
            </a:r>
            <a:endParaRPr lang="en-US"/>
          </a:p>
        </p:txBody>
      </p:sp>
      <p:sp>
        <p:nvSpPr>
          <p:cNvPr id="232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resolve references:</a:t>
            </a:r>
          </a:p>
          <a:p>
            <a:pPr lvl="1"/>
            <a:r>
              <a:rPr lang="en-US" dirty="0" smtClean="0"/>
              <a:t>search for reference (data or label) in all “user” symbol tables</a:t>
            </a:r>
          </a:p>
          <a:p>
            <a:pPr lvl="1"/>
            <a:r>
              <a:rPr lang="en-US" dirty="0" smtClean="0"/>
              <a:t>if not found, search library files </a:t>
            </a:r>
            <a:br>
              <a:rPr lang="en-US" dirty="0" smtClean="0"/>
            </a:br>
            <a:r>
              <a:rPr lang="en-US" dirty="0" smtClean="0"/>
              <a:t>(for example, for </a:t>
            </a:r>
            <a:r>
              <a:rPr lang="en-US" dirty="0" err="1" smtClean="0">
                <a:latin typeface="Courier New"/>
                <a:cs typeface="Courier New"/>
              </a:rPr>
              <a:t>printf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once absolute address is determined, fill in the machine code appropriately</a:t>
            </a:r>
          </a:p>
          <a:p>
            <a:r>
              <a:rPr lang="en-US" dirty="0" smtClean="0"/>
              <a:t>Output of linker: executable file containing text and data (plus header)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Static vs Dynamically linked libraries</a:t>
            </a:r>
            <a:endParaRPr lang="en-US"/>
          </a:p>
        </p:txBody>
      </p:sp>
      <p:sp>
        <p:nvSpPr>
          <p:cNvPr id="232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029200"/>
          </a:xfrm>
        </p:spPr>
        <p:txBody>
          <a:bodyPr/>
          <a:lstStyle/>
          <a:p>
            <a:r>
              <a:rPr lang="en-US" dirty="0" smtClean="0"/>
              <a:t>What we’ve described is the traditional way: </a:t>
            </a:r>
            <a:r>
              <a:rPr lang="en-US" dirty="0" smtClean="0">
                <a:solidFill>
                  <a:schemeClr val="accent2"/>
                </a:solidFill>
              </a:rPr>
              <a:t>statically-linked</a:t>
            </a:r>
            <a:r>
              <a:rPr lang="en-US" dirty="0" smtClean="0"/>
              <a:t> approach</a:t>
            </a:r>
          </a:p>
          <a:p>
            <a:pPr lvl="1"/>
            <a:r>
              <a:rPr lang="en-US" dirty="0" smtClean="0"/>
              <a:t>The library is now part of the executable, so if the library updates, we don’t get the fix (have to recompile if we have source)</a:t>
            </a:r>
          </a:p>
          <a:p>
            <a:pPr lvl="1"/>
            <a:r>
              <a:rPr lang="en-US" dirty="0" smtClean="0"/>
              <a:t>It includes the </a:t>
            </a:r>
            <a:r>
              <a:rPr lang="en-US" u="sng" dirty="0" smtClean="0"/>
              <a:t>entire</a:t>
            </a:r>
            <a:r>
              <a:rPr lang="en-US" dirty="0" smtClean="0"/>
              <a:t> library even if not all of it will be used.</a:t>
            </a:r>
          </a:p>
          <a:p>
            <a:pPr lvl="1"/>
            <a:r>
              <a:rPr lang="en-US" dirty="0" smtClean="0"/>
              <a:t>Executable is self-contained.</a:t>
            </a:r>
          </a:p>
          <a:p>
            <a:r>
              <a:rPr lang="en-US" dirty="0" smtClean="0"/>
              <a:t>An alternative is </a:t>
            </a:r>
            <a:r>
              <a:rPr lang="en-US" dirty="0" smtClean="0">
                <a:solidFill>
                  <a:schemeClr val="accent2"/>
                </a:solidFill>
              </a:rPr>
              <a:t>dynamically libraries </a:t>
            </a:r>
            <a:r>
              <a:rPr lang="en-US" dirty="0" smtClean="0"/>
              <a:t>(DLL, SO, DYLIB), common on Windows &amp; UNIX platforms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Dynamically linked libraries</a:t>
            </a:r>
            <a:endParaRPr lang="en-US"/>
          </a:p>
        </p:txBody>
      </p:sp>
      <p:sp>
        <p:nvSpPr>
          <p:cNvPr id="233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Space/time issues</a:t>
            </a:r>
          </a:p>
          <a:p>
            <a:pPr lvl="1"/>
            <a:r>
              <a:rPr lang="en-US" dirty="0" smtClean="0"/>
              <a:t>+ Storing a program requires less disk space</a:t>
            </a:r>
          </a:p>
          <a:p>
            <a:pPr lvl="1"/>
            <a:r>
              <a:rPr lang="en-US" dirty="0" smtClean="0"/>
              <a:t>+ Sending a program requires less time   </a:t>
            </a:r>
          </a:p>
          <a:p>
            <a:pPr lvl="1"/>
            <a:r>
              <a:rPr lang="en-US" dirty="0" smtClean="0"/>
              <a:t>+ Executing two programs requires less memory (if they share a library)</a:t>
            </a:r>
          </a:p>
          <a:p>
            <a:pPr lvl="1"/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– At runtime, there’s time overhead to do link</a:t>
            </a:r>
          </a:p>
          <a:p>
            <a:r>
              <a:rPr lang="en-US" dirty="0" smtClean="0"/>
              <a:t>Upgrades</a:t>
            </a:r>
          </a:p>
          <a:p>
            <a:pPr lvl="1"/>
            <a:r>
              <a:rPr lang="en-US" dirty="0" smtClean="0"/>
              <a:t>+ Replacing one file (</a:t>
            </a:r>
            <a:r>
              <a:rPr lang="en-US" dirty="0" err="1" smtClean="0">
                <a:latin typeface="Courier New"/>
                <a:cs typeface="Courier New"/>
              </a:rPr>
              <a:t>libXYZ.so</a:t>
            </a:r>
            <a:r>
              <a:rPr lang="en-US" dirty="0" smtClean="0"/>
              <a:t>) upgrades every program that uses library “XYZ”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smtClean="0">
                <a:solidFill>
                  <a:schemeClr val="accent2"/>
                </a:solidFill>
              </a:rPr>
              <a:t>– Having the executable isn’t enough anymore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31652" name="Text Box 4"/>
          <p:cNvSpPr txBox="1">
            <a:spLocks noChangeArrowheads="1"/>
          </p:cNvSpPr>
          <p:nvPr/>
        </p:nvSpPr>
        <p:spPr bwMode="auto">
          <a:xfrm>
            <a:off x="0" y="5867400"/>
            <a:ext cx="9144000" cy="8771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700" b="1" i="1" dirty="0" smtClean="0"/>
              <a:t>Overall, dynamic linking adds quite </a:t>
            </a:r>
            <a:r>
              <a:rPr lang="en-US" sz="1700" b="1" i="1" dirty="0"/>
              <a:t>a bit of complexity to the compiler, linker, and operating system.  </a:t>
            </a:r>
            <a:br>
              <a:rPr lang="en-US" sz="1700" b="1" i="1" dirty="0"/>
            </a:br>
            <a:r>
              <a:rPr lang="en-US" sz="1700" b="1" i="1" dirty="0"/>
              <a:t>However, it provides many </a:t>
            </a:r>
            <a:r>
              <a:rPr lang="en-US" sz="1700" b="1" i="1" dirty="0" smtClean="0"/>
              <a:t>benefits that often outweigh these.</a:t>
            </a:r>
            <a:endParaRPr lang="en-US" sz="1700" b="1" i="1" dirty="0"/>
          </a:p>
        </p:txBody>
      </p:sp>
      <p:sp>
        <p:nvSpPr>
          <p:cNvPr id="2331653" name="Rectangle 5"/>
          <p:cNvSpPr>
            <a:spLocks noChangeArrowheads="1"/>
          </p:cNvSpPr>
          <p:nvPr/>
        </p:nvSpPr>
        <p:spPr bwMode="auto">
          <a:xfrm>
            <a:off x="1676400" y="609600"/>
            <a:ext cx="695166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 err="1">
                <a:solidFill>
                  <a:schemeClr val="accent5"/>
                </a:solidFill>
                <a:latin typeface="Courier New" pitchFamily="-65" charset="0"/>
              </a:rPr>
              <a:t>en.wikipedia.org/wiki/Dynamic_linking</a:t>
            </a:r>
            <a:endParaRPr lang="en-US" sz="2400" b="1" dirty="0">
              <a:solidFill>
                <a:schemeClr val="accent5"/>
              </a:solidFill>
              <a:latin typeface="Courier New" pitchFamily="-65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Dynamically linked libraries</a:t>
            </a:r>
            <a:endParaRPr lang="en-US"/>
          </a:p>
        </p:txBody>
      </p:sp>
      <p:sp>
        <p:nvSpPr>
          <p:cNvPr id="233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245264"/>
          </a:xfrm>
        </p:spPr>
        <p:txBody>
          <a:bodyPr/>
          <a:lstStyle/>
          <a:p>
            <a:r>
              <a:rPr lang="en-US" dirty="0" smtClean="0"/>
              <a:t>The prevailing approach to dynamic linking uses machine code as the “lowest common denominator”</a:t>
            </a:r>
          </a:p>
          <a:p>
            <a:pPr lvl="1"/>
            <a:r>
              <a:rPr lang="en-US" dirty="0" smtClean="0"/>
              <a:t>The linker does not use information about how the program or library was compiled (i.e., what compiler or language)</a:t>
            </a:r>
          </a:p>
          <a:p>
            <a:r>
              <a:rPr lang="en-US" dirty="0" smtClean="0"/>
              <a:t>Executables produced by the linker still contain symbol tables and relocation tables to be resolved later.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We Now?</a:t>
            </a:r>
            <a:endParaRPr lang="en-US" dirty="0"/>
          </a:p>
        </p:txBody>
      </p:sp>
      <p:graphicFrame>
        <p:nvGraphicFramePr>
          <p:cNvPr id="26" name="Diagram 25"/>
          <p:cNvGraphicFramePr/>
          <p:nvPr/>
        </p:nvGraphicFramePr>
        <p:xfrm>
          <a:off x="2514600" y="228600"/>
          <a:ext cx="4114800" cy="655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6477000" y="38100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6400800" y="17526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CS164</a:t>
            </a:r>
            <a:endParaRPr lang="en-US" sz="2400" dirty="0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629400" y="51054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Loader (1/3)</a:t>
            </a:r>
            <a:endParaRPr lang="en-US" dirty="0"/>
          </a:p>
        </p:txBody>
      </p:sp>
      <p:sp>
        <p:nvSpPr>
          <p:cNvPr id="233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257800"/>
          </a:xfrm>
        </p:spPr>
        <p:txBody>
          <a:bodyPr/>
          <a:lstStyle/>
          <a:p>
            <a:r>
              <a:rPr lang="en-US" dirty="0" smtClean="0"/>
              <a:t>Input: Executable Code</a:t>
            </a:r>
            <a:br>
              <a:rPr lang="en-US" dirty="0" smtClean="0"/>
            </a:br>
            <a:r>
              <a:rPr lang="en-US" dirty="0" smtClean="0"/>
              <a:t>(e.g., </a:t>
            </a:r>
            <a:r>
              <a:rPr lang="en-US" dirty="0" err="1" smtClean="0">
                <a:latin typeface="Courier New"/>
                <a:cs typeface="Courier New"/>
              </a:rPr>
              <a:t>a.out</a:t>
            </a:r>
            <a:r>
              <a:rPr lang="en-US" dirty="0" smtClean="0"/>
              <a:t> for MIPS)</a:t>
            </a:r>
          </a:p>
          <a:p>
            <a:r>
              <a:rPr lang="en-US" dirty="0" smtClean="0"/>
              <a:t>Output: (program is run)</a:t>
            </a:r>
          </a:p>
          <a:p>
            <a:r>
              <a:rPr lang="en-US" dirty="0" smtClean="0"/>
              <a:t>Executable files are stored on disk.</a:t>
            </a:r>
          </a:p>
          <a:p>
            <a:r>
              <a:rPr lang="en-US" dirty="0" smtClean="0"/>
              <a:t>When one is run, loader’s job is to load it into memory and start it running.</a:t>
            </a:r>
          </a:p>
          <a:p>
            <a:r>
              <a:rPr lang="en-US" dirty="0" smtClean="0"/>
              <a:t>In reality, loader is part of the operating system (OS) </a:t>
            </a:r>
          </a:p>
          <a:p>
            <a:pPr lvl="1"/>
            <a:r>
              <a:rPr lang="en-US" dirty="0" smtClean="0"/>
              <a:t>loading is one of the OS tasks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9794" name="Rectangle 2"/>
          <p:cNvSpPr>
            <a:spLocks noGrp="1"/>
          </p:cNvSpPr>
          <p:nvPr>
            <p:ph type="title"/>
          </p:nvPr>
        </p:nvSpPr>
        <p:spPr bwMode="auto">
          <a:xfrm>
            <a:off x="609600" y="228601"/>
            <a:ext cx="5105400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Review: Rounding</a:t>
            </a:r>
            <a:endParaRPr lang="en-US" dirty="0"/>
          </a:p>
        </p:txBody>
      </p:sp>
      <p:sp>
        <p:nvSpPr>
          <p:cNvPr id="2209795" name="Rectangle 3"/>
          <p:cNvSpPr>
            <a:spLocks noGrp="1"/>
          </p:cNvSpPr>
          <p:nvPr>
            <p:ph type="body" idx="1"/>
          </p:nvPr>
        </p:nvSpPr>
        <p:spPr>
          <a:xfrm>
            <a:off x="685800" y="1371600"/>
            <a:ext cx="8153400" cy="5272725"/>
          </a:xfrm>
        </p:spPr>
        <p:txBody>
          <a:bodyPr/>
          <a:lstStyle/>
          <a:p>
            <a:r>
              <a:rPr lang="en-US" dirty="0"/>
              <a:t>When we perform math on</a:t>
            </a:r>
            <a:r>
              <a:rPr lang="en-US" dirty="0" smtClean="0"/>
              <a:t> floating point numbers</a:t>
            </a:r>
            <a:r>
              <a:rPr lang="en-US" dirty="0"/>
              <a:t>, we have to worry </a:t>
            </a:r>
            <a:r>
              <a:rPr lang="en-US" dirty="0" smtClean="0"/>
              <a:t>about rounding </a:t>
            </a:r>
            <a:r>
              <a:rPr lang="en-US" dirty="0"/>
              <a:t>to fit the result in the </a:t>
            </a:r>
            <a:r>
              <a:rPr lang="en-US" dirty="0" err="1" smtClean="0"/>
              <a:t>significand</a:t>
            </a:r>
            <a:r>
              <a:rPr lang="en-US" dirty="0" smtClean="0"/>
              <a:t> </a:t>
            </a:r>
            <a:r>
              <a:rPr lang="en-US" dirty="0"/>
              <a:t>field.</a:t>
            </a:r>
          </a:p>
          <a:p>
            <a:r>
              <a:rPr lang="en-US" dirty="0"/>
              <a:t>The FP hardware carries two extra bits of precision, and then round to get the proper value</a:t>
            </a:r>
          </a:p>
          <a:p>
            <a:r>
              <a:rPr lang="en-US" dirty="0"/>
              <a:t>Rounding also occurs when converting:</a:t>
            </a:r>
          </a:p>
          <a:p>
            <a:pPr lvl="1">
              <a:buFont typeface="Wingdings" charset="2"/>
              <a:buNone/>
            </a:pPr>
            <a:r>
              <a:rPr lang="en-US" dirty="0"/>
              <a:t> double to a single precision </a:t>
            </a:r>
            <a:r>
              <a:rPr lang="en-US" dirty="0" smtClean="0"/>
              <a:t>value</a:t>
            </a:r>
          </a:p>
          <a:p>
            <a:pPr lvl="1">
              <a:buFont typeface="Wingdings" charset="2"/>
              <a:buNone/>
            </a:pPr>
            <a:r>
              <a:rPr lang="en-US" dirty="0"/>
              <a:t> floating point number to an </a:t>
            </a:r>
            <a:r>
              <a:rPr lang="en-US" dirty="0" smtClean="0"/>
              <a:t>integer</a:t>
            </a:r>
          </a:p>
          <a:p>
            <a:pPr lvl="1">
              <a:buFont typeface="Wingdings" charset="2"/>
              <a:buNone/>
            </a:pPr>
            <a:r>
              <a:rPr lang="en-US" dirty="0" smtClean="0"/>
              <a:t> integer &gt; ___ to floating point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Loader (2/3)</a:t>
            </a:r>
            <a:endParaRPr lang="en-US"/>
          </a:p>
        </p:txBody>
      </p:sp>
      <p:sp>
        <p:nvSpPr>
          <p:cNvPr id="234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105400"/>
          </a:xfrm>
        </p:spPr>
        <p:txBody>
          <a:bodyPr/>
          <a:lstStyle/>
          <a:p>
            <a:r>
              <a:rPr lang="en-US" dirty="0" smtClean="0"/>
              <a:t>So what does a loader do?</a:t>
            </a:r>
          </a:p>
          <a:p>
            <a:r>
              <a:rPr lang="en-US" dirty="0" smtClean="0"/>
              <a:t>Reads executable file’s header to determine size of text and data segments</a:t>
            </a:r>
          </a:p>
          <a:p>
            <a:r>
              <a:rPr lang="en-US" dirty="0" smtClean="0"/>
              <a:t>Creates new address space for program large enough to hold text and data segments, along with a stack segment</a:t>
            </a:r>
          </a:p>
          <a:p>
            <a:r>
              <a:rPr lang="en-US" dirty="0" smtClean="0"/>
              <a:t>Copies instructions and data from executable file into the new address space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Loader (3/3)</a:t>
            </a:r>
            <a:endParaRPr lang="en-US"/>
          </a:p>
        </p:txBody>
      </p:sp>
      <p:sp>
        <p:nvSpPr>
          <p:cNvPr id="2343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Copies arguments passed to the program onto the stack</a:t>
            </a:r>
          </a:p>
          <a:p>
            <a:r>
              <a:rPr lang="en-US" smtClean="0"/>
              <a:t>Initializes machine registers</a:t>
            </a:r>
          </a:p>
          <a:p>
            <a:pPr lvl="1"/>
            <a:r>
              <a:rPr lang="en-US" smtClean="0"/>
              <a:t>Most registers cleared, but stack pointer assigned address of 1st free stack location</a:t>
            </a:r>
          </a:p>
          <a:p>
            <a:r>
              <a:rPr lang="en-US" smtClean="0"/>
              <a:t>Jumps to start-up routine that copies program’s arguments from stack to registers and sets the PC</a:t>
            </a:r>
          </a:p>
          <a:p>
            <a:pPr lvl="1"/>
            <a:r>
              <a:rPr lang="en-US" smtClean="0"/>
              <a:t>If main routine returns, start-up routine terminates program with the exit system call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Language Execution Continuum</a:t>
            </a:r>
            <a:endParaRPr lang="en-US" dirty="0"/>
          </a:p>
        </p:txBody>
      </p:sp>
      <p:sp>
        <p:nvSpPr>
          <p:cNvPr id="225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116913"/>
          </a:xfrm>
        </p:spPr>
        <p:txBody>
          <a:bodyPr/>
          <a:lstStyle/>
          <a:p>
            <a:r>
              <a:rPr lang="en-US" sz="2700" dirty="0" smtClean="0"/>
              <a:t>An </a:t>
            </a:r>
            <a:r>
              <a:rPr lang="en-US" sz="2700" dirty="0" smtClean="0">
                <a:solidFill>
                  <a:schemeClr val="accent2"/>
                </a:solidFill>
              </a:rPr>
              <a:t>Interpreter </a:t>
            </a:r>
            <a:r>
              <a:rPr lang="en-US" sz="2700" dirty="0" smtClean="0"/>
              <a:t>is a program that executes other programs.</a:t>
            </a:r>
          </a:p>
          <a:p>
            <a:pPr>
              <a:buNone/>
            </a:pPr>
            <a:endParaRPr lang="en-US" sz="2700" dirty="0" smtClean="0"/>
          </a:p>
          <a:p>
            <a:pPr>
              <a:buNone/>
            </a:pPr>
            <a:endParaRPr lang="en-US" sz="2700" dirty="0" smtClean="0"/>
          </a:p>
          <a:p>
            <a:pPr>
              <a:buNone/>
            </a:pPr>
            <a:endParaRPr lang="en-US" sz="2700" dirty="0" smtClean="0"/>
          </a:p>
          <a:p>
            <a:pPr>
              <a:buNone/>
            </a:pPr>
            <a:endParaRPr lang="en-US" sz="2700" dirty="0" smtClean="0"/>
          </a:p>
          <a:p>
            <a:r>
              <a:rPr lang="en-US" sz="2700" dirty="0" smtClean="0"/>
              <a:t>Language </a:t>
            </a:r>
            <a:r>
              <a:rPr lang="en-US" sz="2700" dirty="0" smtClean="0">
                <a:solidFill>
                  <a:schemeClr val="accent1"/>
                </a:solidFill>
              </a:rPr>
              <a:t>translation </a:t>
            </a:r>
            <a:r>
              <a:rPr lang="en-US" sz="2700" dirty="0" smtClean="0"/>
              <a:t>gives us another option. </a:t>
            </a:r>
          </a:p>
          <a:p>
            <a:r>
              <a:rPr lang="en-US" sz="2700" dirty="0" smtClean="0"/>
              <a:t>In general, we </a:t>
            </a:r>
            <a:r>
              <a:rPr lang="en-US" sz="2700" dirty="0" smtClean="0">
                <a:solidFill>
                  <a:schemeClr val="accent2"/>
                </a:solidFill>
              </a:rPr>
              <a:t>interpret </a:t>
            </a:r>
            <a:r>
              <a:rPr lang="en-US" sz="2700" dirty="0" smtClean="0"/>
              <a:t>a high level language when efficiency is not critical and </a:t>
            </a:r>
            <a:r>
              <a:rPr lang="en-US" sz="2700" dirty="0" smtClean="0">
                <a:solidFill>
                  <a:schemeClr val="accent1"/>
                </a:solidFill>
              </a:rPr>
              <a:t>translate </a:t>
            </a:r>
            <a:r>
              <a:rPr lang="en-US" sz="2700" dirty="0" smtClean="0"/>
              <a:t>to a lower level language to up performance</a:t>
            </a:r>
            <a:endParaRPr lang="en-US" sz="2700" dirty="0"/>
          </a:p>
        </p:txBody>
      </p:sp>
      <p:sp>
        <p:nvSpPr>
          <p:cNvPr id="2259972" name="Line 4"/>
          <p:cNvSpPr>
            <a:spLocks noChangeShapeType="1"/>
          </p:cNvSpPr>
          <p:nvPr/>
        </p:nvSpPr>
        <p:spPr bwMode="auto">
          <a:xfrm>
            <a:off x="457200" y="3169767"/>
            <a:ext cx="815340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</p:spPr>
        <p:txBody>
          <a:bodyPr lIns="63500" tIns="25400" rIns="63500" bIns="25400">
            <a:prstTxWarp prst="textNoShape">
              <a:avLst/>
            </a:prstTxWarp>
            <a:spAutoFit/>
          </a:bodyPr>
          <a:lstStyle/>
          <a:p>
            <a:endParaRPr lang="en-US">
              <a:solidFill>
                <a:schemeClr val="accent3">
                  <a:lumMod val="20000"/>
                  <a:lumOff val="80000"/>
                </a:schemeClr>
              </a:solidFill>
              <a:latin typeface="18 VAG Rounded Bold   07390"/>
            </a:endParaRPr>
          </a:p>
        </p:txBody>
      </p:sp>
      <p:sp>
        <p:nvSpPr>
          <p:cNvPr id="2259973" name="Text Box 5"/>
          <p:cNvSpPr txBox="1">
            <a:spLocks noChangeArrowheads="1"/>
          </p:cNvSpPr>
          <p:nvPr/>
        </p:nvSpPr>
        <p:spPr bwMode="auto">
          <a:xfrm>
            <a:off x="609600" y="3261842"/>
            <a:ext cx="276442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rgbClr val="000000"/>
                </a:solidFill>
                <a:latin typeface="18 VAG Rounded Bold   07390"/>
              </a:rPr>
              <a:t>Easy to program</a:t>
            </a: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rgbClr val="000000"/>
                </a:solidFill>
                <a:latin typeface="18 VAG Rounded Bold   07390"/>
              </a:rPr>
              <a:t>Inefficient to interpret</a:t>
            </a:r>
          </a:p>
        </p:txBody>
      </p:sp>
      <p:sp>
        <p:nvSpPr>
          <p:cNvPr id="2259974" name="Text Box 6"/>
          <p:cNvSpPr txBox="1">
            <a:spLocks noChangeArrowheads="1"/>
          </p:cNvSpPr>
          <p:nvPr/>
        </p:nvSpPr>
        <p:spPr bwMode="auto">
          <a:xfrm>
            <a:off x="5893271" y="3261842"/>
            <a:ext cx="2564930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 algn="r"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rgbClr val="000000"/>
                </a:solidFill>
                <a:latin typeface="18 VAG Rounded Bold   07390"/>
              </a:rPr>
              <a:t>Efficient to interpret</a:t>
            </a:r>
          </a:p>
          <a:p>
            <a:pPr algn="r"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rgbClr val="000000"/>
                </a:solidFill>
                <a:latin typeface="18 VAG Rounded Bold   07390"/>
              </a:rPr>
              <a:t>Difficult to program</a:t>
            </a:r>
          </a:p>
        </p:txBody>
      </p:sp>
      <p:sp>
        <p:nvSpPr>
          <p:cNvPr id="2259975" name="Text Box 7"/>
          <p:cNvSpPr txBox="1">
            <a:spLocks noChangeArrowheads="1"/>
          </p:cNvSpPr>
          <p:nvPr/>
        </p:nvSpPr>
        <p:spPr bwMode="auto">
          <a:xfrm>
            <a:off x="609600" y="2788841"/>
            <a:ext cx="2819400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 smtClean="0">
                <a:solidFill>
                  <a:srgbClr val="000000"/>
                </a:solidFill>
                <a:latin typeface="18 VAG Rounded Bold   07390"/>
              </a:rPr>
              <a:t>Scheme   Java   C</a:t>
            </a:r>
            <a:r>
              <a:rPr lang="en-US" sz="2000" b="1" dirty="0">
                <a:solidFill>
                  <a:srgbClr val="000000"/>
                </a:solidFill>
                <a:latin typeface="18 VAG Rounded Bold   07390"/>
              </a:rPr>
              <a:t>++  </a:t>
            </a:r>
          </a:p>
        </p:txBody>
      </p:sp>
      <p:sp>
        <p:nvSpPr>
          <p:cNvPr id="2259976" name="Text Box 8"/>
          <p:cNvSpPr txBox="1">
            <a:spLocks noChangeArrowheads="1"/>
          </p:cNvSpPr>
          <p:nvPr/>
        </p:nvSpPr>
        <p:spPr bwMode="auto">
          <a:xfrm>
            <a:off x="3429000" y="2034158"/>
            <a:ext cx="313462" cy="10900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rgbClr val="000000"/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rgbClr val="000000"/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rgbClr val="000000"/>
                </a:solidFill>
                <a:latin typeface="18 VAG Rounded Bold   07390"/>
              </a:rPr>
              <a:t>C</a:t>
            </a:r>
          </a:p>
        </p:txBody>
      </p:sp>
      <p:sp>
        <p:nvSpPr>
          <p:cNvPr id="2259977" name="Text Box 9"/>
          <p:cNvSpPr txBox="1">
            <a:spLocks noChangeArrowheads="1"/>
          </p:cNvSpPr>
          <p:nvPr/>
        </p:nvSpPr>
        <p:spPr bwMode="auto">
          <a:xfrm>
            <a:off x="4191000" y="1981200"/>
            <a:ext cx="1346522" cy="10900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rgbClr val="000000"/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rgbClr val="000000"/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rgbClr val="000000"/>
                </a:solidFill>
                <a:latin typeface="18 VAG Rounded Bold   07390"/>
              </a:rPr>
              <a:t>Assembly</a:t>
            </a:r>
          </a:p>
        </p:txBody>
      </p:sp>
      <p:sp>
        <p:nvSpPr>
          <p:cNvPr id="2259978" name="Text Box 10"/>
          <p:cNvSpPr txBox="1">
            <a:spLocks noChangeArrowheads="1"/>
          </p:cNvSpPr>
          <p:nvPr/>
        </p:nvSpPr>
        <p:spPr bwMode="auto">
          <a:xfrm>
            <a:off x="6096000" y="1981200"/>
            <a:ext cx="2365932" cy="109004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rgbClr val="000000"/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endParaRPr lang="en-US" sz="2000" b="1" dirty="0">
              <a:solidFill>
                <a:srgbClr val="000000"/>
              </a:solidFill>
              <a:latin typeface="18 VAG Rounded Bold   07390"/>
            </a:endParaRPr>
          </a:p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rgbClr val="000000"/>
                </a:solidFill>
                <a:latin typeface="18 VAG Rounded Bold   07390"/>
              </a:rPr>
              <a:t>machine language</a:t>
            </a:r>
          </a:p>
        </p:txBody>
      </p:sp>
      <p:sp>
        <p:nvSpPr>
          <p:cNvPr id="2259979" name="Text Box 11"/>
          <p:cNvSpPr txBox="1">
            <a:spLocks noChangeArrowheads="1"/>
          </p:cNvSpPr>
          <p:nvPr/>
        </p:nvSpPr>
        <p:spPr bwMode="auto">
          <a:xfrm>
            <a:off x="4876800" y="2423642"/>
            <a:ext cx="1896052" cy="32060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500" tIns="25400" rIns="63500" bIns="25400">
            <a:prstTxWarp prst="textNoShape">
              <a:avLst/>
            </a:prstTxWarp>
            <a:spAutoFit/>
          </a:bodyPr>
          <a:lstStyle/>
          <a:p>
            <a:pPr>
              <a:lnSpc>
                <a:spcPct val="85000"/>
              </a:lnSpc>
              <a:spcBef>
                <a:spcPct val="40000"/>
              </a:spcBef>
            </a:pPr>
            <a:r>
              <a:rPr lang="en-US" sz="2000" b="1" dirty="0">
                <a:solidFill>
                  <a:srgbClr val="000000"/>
                </a:solidFill>
                <a:latin typeface="18 VAG Rounded Bold   07390"/>
              </a:rPr>
              <a:t>Java </a:t>
            </a:r>
            <a:r>
              <a:rPr lang="en-US" sz="2000" b="1" dirty="0" err="1">
                <a:solidFill>
                  <a:srgbClr val="000000"/>
                </a:solidFill>
                <a:latin typeface="18 VAG Rounded Bold   07390"/>
              </a:rPr>
              <a:t>bytecode</a:t>
            </a:r>
            <a:endParaRPr lang="en-US" sz="2000" b="1" dirty="0">
              <a:solidFill>
                <a:srgbClr val="000000"/>
              </a:solidFill>
              <a:latin typeface="18 VAG Rounded Bold   0739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Interpretation vs Translation</a:t>
            </a:r>
            <a:endParaRPr lang="en-US"/>
          </a:p>
        </p:txBody>
      </p:sp>
      <p:sp>
        <p:nvSpPr>
          <p:cNvPr id="226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do we run a program written in a source language?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Interpreter</a:t>
            </a:r>
            <a:r>
              <a:rPr lang="en-US" dirty="0" smtClean="0"/>
              <a:t>: Directly executes a program in the source language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Translator</a:t>
            </a:r>
            <a:r>
              <a:rPr lang="en-US" dirty="0" smtClean="0"/>
              <a:t>: Converts a program from the source language to an equivalent program in another language</a:t>
            </a:r>
          </a:p>
          <a:p>
            <a:r>
              <a:rPr lang="en-US" dirty="0" smtClean="0"/>
              <a:t>For example, consider a Scheme program </a:t>
            </a:r>
            <a:r>
              <a:rPr lang="en-US" dirty="0" err="1" smtClean="0">
                <a:latin typeface="Courier New"/>
                <a:cs typeface="Courier New"/>
              </a:rPr>
              <a:t>foo.scm</a:t>
            </a:r>
            <a:endParaRPr lang="en-US" dirty="0">
              <a:latin typeface="Courier New"/>
              <a:cs typeface="Courier Ne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</a:t>
            </a:r>
            <a:endParaRPr lang="en-US" dirty="0"/>
          </a:p>
        </p:txBody>
      </p:sp>
      <p:sp>
        <p:nvSpPr>
          <p:cNvPr id="226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848600" cy="4996239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spcAft>
                <a:spcPts val="0"/>
              </a:spcAft>
            </a:pPr>
            <a:r>
              <a:rPr lang="en-US" dirty="0" smtClean="0"/>
              <a:t>Scheme Interpreter is just a program that reads a scheme program and performs the functions of that scheme program.</a:t>
            </a:r>
          </a:p>
        </p:txBody>
      </p:sp>
      <p:cxnSp>
        <p:nvCxnSpPr>
          <p:cNvPr id="2262021" name="AutoShape 5"/>
          <p:cNvCxnSpPr>
            <a:cxnSpLocks noChangeShapeType="1"/>
          </p:cNvCxnSpPr>
          <p:nvPr/>
        </p:nvCxnSpPr>
        <p:spPr bwMode="auto">
          <a:xfrm rot="5400000">
            <a:off x="3848894" y="2780506"/>
            <a:ext cx="1447800" cy="1588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aphicFrame>
        <p:nvGraphicFramePr>
          <p:cNvPr id="15" name="Diagram 14"/>
          <p:cNvGraphicFramePr/>
          <p:nvPr/>
        </p:nvGraphicFramePr>
        <p:xfrm>
          <a:off x="1524000" y="1295400"/>
          <a:ext cx="6096000" cy="2489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</a:t>
            </a:r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Scheme Compiler is a translator from Scheme to machine language.</a:t>
            </a:r>
          </a:p>
          <a:p>
            <a:r>
              <a:rPr lang="en-US" dirty="0" smtClean="0"/>
              <a:t>The processor is a hardware </a:t>
            </a:r>
            <a:r>
              <a:rPr lang="en-US" dirty="0" err="1" smtClean="0"/>
              <a:t>interpeter</a:t>
            </a:r>
            <a:r>
              <a:rPr lang="en-US" dirty="0" smtClean="0"/>
              <a:t> of machine language. </a:t>
            </a:r>
          </a:p>
          <a:p>
            <a:endParaRPr lang="en-US" dirty="0"/>
          </a:p>
        </p:txBody>
      </p:sp>
      <p:graphicFrame>
        <p:nvGraphicFramePr>
          <p:cNvPr id="16" name="Diagram 15"/>
          <p:cNvGraphicFramePr/>
          <p:nvPr/>
        </p:nvGraphicFramePr>
        <p:xfrm>
          <a:off x="2133600" y="3124200"/>
          <a:ext cx="4876800" cy="34798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Interpretation</a:t>
            </a:r>
            <a:endParaRPr lang="en-US"/>
          </a:p>
        </p:txBody>
      </p:sp>
      <p:sp>
        <p:nvSpPr>
          <p:cNvPr id="2264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077200" cy="6091411"/>
          </a:xfrm>
        </p:spPr>
        <p:txBody>
          <a:bodyPr/>
          <a:lstStyle/>
          <a:p>
            <a:r>
              <a:rPr lang="en-US" dirty="0" smtClean="0"/>
              <a:t>Any good reason to interpret machine language in software?</a:t>
            </a:r>
          </a:p>
          <a:p>
            <a:r>
              <a:rPr lang="en-US" dirty="0" smtClean="0"/>
              <a:t>MARS – useful for learning / debugging</a:t>
            </a:r>
          </a:p>
          <a:p>
            <a:r>
              <a:rPr lang="en-US" dirty="0" smtClean="0"/>
              <a:t>Apple Macintosh conversion</a:t>
            </a:r>
          </a:p>
          <a:p>
            <a:pPr lvl="1"/>
            <a:r>
              <a:rPr lang="en-US" dirty="0" smtClean="0"/>
              <a:t>Switched from Motorola 680x0 instruction architecture to PowerPC.</a:t>
            </a:r>
          </a:p>
          <a:p>
            <a:pPr lvl="2"/>
            <a:r>
              <a:rPr lang="en-US" dirty="0" smtClean="0"/>
              <a:t>Similar issue with switch to x86.</a:t>
            </a:r>
          </a:p>
          <a:p>
            <a:pPr lvl="1"/>
            <a:r>
              <a:rPr lang="en-US" dirty="0" smtClean="0"/>
              <a:t>Could require all programs to be re-translated from high level language</a:t>
            </a:r>
          </a:p>
          <a:p>
            <a:pPr lvl="1"/>
            <a:r>
              <a:rPr lang="en-US" dirty="0" smtClean="0"/>
              <a:t>Instead, let executables contain old and/or new machine code, interpret old code in software if necessary (emulation)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Interpretation vs. Translation? (1/2)</a:t>
            </a:r>
            <a:endParaRPr lang="en-US" dirty="0"/>
          </a:p>
        </p:txBody>
      </p:sp>
      <p:sp>
        <p:nvSpPr>
          <p:cNvPr id="226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519185"/>
          </a:xfrm>
        </p:spPr>
        <p:txBody>
          <a:bodyPr/>
          <a:lstStyle/>
          <a:p>
            <a:r>
              <a:rPr lang="en-US" dirty="0" smtClean="0"/>
              <a:t>Generally easier to write interpreter</a:t>
            </a:r>
          </a:p>
          <a:p>
            <a:r>
              <a:rPr lang="en-US" dirty="0" smtClean="0"/>
              <a:t>Interpreter closer to high-level, so can give better error messages (MARS)</a:t>
            </a:r>
          </a:p>
          <a:p>
            <a:pPr lvl="1"/>
            <a:r>
              <a:rPr lang="en-US" dirty="0" smtClean="0"/>
              <a:t>Translator reaction: add extra information to help debugging (line numbers, names)</a:t>
            </a:r>
          </a:p>
          <a:p>
            <a:r>
              <a:rPr lang="en-US" dirty="0" smtClean="0"/>
              <a:t>Interpreter slower (10x?)</a:t>
            </a:r>
          </a:p>
          <a:p>
            <a:r>
              <a:rPr lang="en-US" dirty="0" smtClean="0"/>
              <a:t>Interpreter provides instruction set independence: run on any machine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Interpretation vs. Translation? (2/2)</a:t>
            </a:r>
          </a:p>
        </p:txBody>
      </p:sp>
      <p:sp>
        <p:nvSpPr>
          <p:cNvPr id="22661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5686684"/>
          </a:xfrm>
        </p:spPr>
        <p:txBody>
          <a:bodyPr/>
          <a:lstStyle/>
          <a:p>
            <a:r>
              <a:rPr lang="en-US" sz="2800" dirty="0"/>
              <a:t>Translated/compiled code almost always more efficient and therefore higher performance:</a:t>
            </a:r>
          </a:p>
          <a:p>
            <a:pPr lvl="1"/>
            <a:r>
              <a:rPr lang="en-US" sz="2400" dirty="0"/>
              <a:t>Important for many applications, particularly operating </a:t>
            </a:r>
            <a:r>
              <a:rPr lang="en-US" sz="2400" dirty="0" smtClean="0"/>
              <a:t>systems and graphics.</a:t>
            </a:r>
            <a:endParaRPr lang="en-US" sz="2400" dirty="0"/>
          </a:p>
          <a:p>
            <a:r>
              <a:rPr lang="en-US" sz="2800" dirty="0"/>
              <a:t>Translation/compilation helps “hide” the program “source” from the users:</a:t>
            </a:r>
          </a:p>
          <a:p>
            <a:pPr lvl="1"/>
            <a:r>
              <a:rPr lang="en-US" sz="2400" dirty="0"/>
              <a:t>One model for creating value in the marketplace (</a:t>
            </a:r>
            <a:r>
              <a:rPr lang="en-US" sz="2400" dirty="0" err="1"/>
              <a:t>eg</a:t>
            </a:r>
            <a:r>
              <a:rPr lang="en-US" sz="2400" dirty="0"/>
              <a:t>. Microsoft keeps all their source code secret)</a:t>
            </a:r>
          </a:p>
          <a:p>
            <a:pPr lvl="1"/>
            <a:r>
              <a:rPr lang="en-US" sz="2400" dirty="0"/>
              <a:t>Alternative model, “open source”, creates value by publishing the source code and fostering a community of developers</a:t>
            </a:r>
            <a:r>
              <a:rPr lang="en-US" sz="2400" dirty="0" smtClean="0"/>
              <a:t>. (</a:t>
            </a:r>
            <a:r>
              <a:rPr lang="en-US" sz="2400" dirty="0" err="1" smtClean="0"/>
              <a:t>eg</a:t>
            </a:r>
            <a:r>
              <a:rPr lang="en-US" sz="2400" dirty="0" smtClean="0"/>
              <a:t>. Darwin [core of OSX], Linux, BSD, Solaris…)</a:t>
            </a:r>
          </a:p>
          <a:p>
            <a:pPr lvl="1"/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 (1/3)</a:t>
            </a:r>
            <a:endParaRPr lang="en-US"/>
          </a:p>
        </p:txBody>
      </p:sp>
      <p:graphicFrame>
        <p:nvGraphicFramePr>
          <p:cNvPr id="26" name="Diagram 25"/>
          <p:cNvGraphicFramePr/>
          <p:nvPr/>
        </p:nvGraphicFramePr>
        <p:xfrm>
          <a:off x="2514600" y="228600"/>
          <a:ext cx="4114800" cy="65532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26"/>
          <p:cNvGraphicFramePr/>
          <p:nvPr/>
        </p:nvGraphicFramePr>
        <p:xfrm>
          <a:off x="6477000" y="38100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6629400" y="5105400"/>
          <a:ext cx="1524000" cy="609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42" name="Rectangle 2"/>
          <p:cNvSpPr>
            <a:spLocks noGrp="1"/>
          </p:cNvSpPr>
          <p:nvPr>
            <p:ph type="title"/>
          </p:nvPr>
        </p:nvSpPr>
        <p:spPr bwMode="auto">
          <a:xfrm>
            <a:off x="605204" y="211138"/>
            <a:ext cx="6938596" cy="53142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Review: IEEE </a:t>
            </a:r>
            <a:r>
              <a:rPr lang="en-US" dirty="0"/>
              <a:t>FP Rounding Modes</a:t>
            </a:r>
          </a:p>
        </p:txBody>
      </p:sp>
      <p:sp>
        <p:nvSpPr>
          <p:cNvPr id="2211843" name="Rectangle 3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382000" cy="558512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200" dirty="0"/>
              <a:t>Round towards + </a:t>
            </a:r>
            <a:r>
              <a:rPr lang="en-GB" sz="2600" dirty="0"/>
              <a:t>∞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ALWAYS round “up”: 2.001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3, -2.001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-2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Round towards - </a:t>
            </a:r>
            <a:r>
              <a:rPr lang="en-GB" sz="2600" dirty="0"/>
              <a:t>∞</a:t>
            </a:r>
            <a:endParaRPr lang="en-US" sz="2200" dirty="0"/>
          </a:p>
          <a:p>
            <a:pPr lvl="1">
              <a:lnSpc>
                <a:spcPct val="90000"/>
              </a:lnSpc>
            </a:pPr>
            <a:r>
              <a:rPr lang="en-US" sz="1800" dirty="0"/>
              <a:t>ALWAYS round “down”: 1.999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1, -1.999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-2</a:t>
            </a:r>
          </a:p>
          <a:p>
            <a:pPr>
              <a:lnSpc>
                <a:spcPct val="90000"/>
              </a:lnSpc>
            </a:pPr>
            <a:r>
              <a:rPr lang="en-US" sz="2200" dirty="0"/>
              <a:t>Truncate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Just drop the last bits (round towards 0)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0000"/>
                </a:solidFill>
              </a:rPr>
              <a:t>Unbiased (default mode). </a:t>
            </a:r>
            <a:r>
              <a:rPr lang="en-US" sz="2200" dirty="0"/>
              <a:t>Midway?</a:t>
            </a:r>
            <a:r>
              <a:rPr lang="en-US" sz="2200" dirty="0">
                <a:solidFill>
                  <a:schemeClr val="accent2"/>
                </a:solidFill>
              </a:rPr>
              <a:t> </a:t>
            </a:r>
            <a:r>
              <a:rPr lang="en-US" sz="2200" dirty="0"/>
              <a:t>Round to even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Normal rounding, almost: 2.4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2, 2.6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3, 2.5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2, 3.5 </a:t>
            </a:r>
            <a:r>
              <a:rPr lang="en-US" sz="1800" dirty="0" err="1">
                <a:sym typeface="Symbol" charset="2"/>
              </a:rPr>
              <a:t></a:t>
            </a:r>
            <a:r>
              <a:rPr lang="en-US" sz="1800" dirty="0"/>
              <a:t>  4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Round like you learned in grade school (nearest </a:t>
            </a:r>
            <a:r>
              <a:rPr lang="en-US" sz="1800" dirty="0" err="1"/>
              <a:t>int</a:t>
            </a:r>
            <a:r>
              <a:rPr lang="en-US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Except if the value is right on the borderline, in which case we round to the nearest EVEN number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Insures fairness on calculation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This way, half the time we round up on tie, the other half time we round down. Tends to balance out inaccuracies</a:t>
            </a:r>
          </a:p>
        </p:txBody>
      </p:sp>
      <p:sp>
        <p:nvSpPr>
          <p:cNvPr id="2211844" name="Text Box 4"/>
          <p:cNvSpPr txBox="1">
            <a:spLocks noChangeArrowheads="1"/>
          </p:cNvSpPr>
          <p:nvPr/>
        </p:nvSpPr>
        <p:spPr bwMode="auto">
          <a:xfrm>
            <a:off x="2895600" y="762001"/>
            <a:ext cx="589404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100000"/>
              </a:lnSpc>
              <a:buClrTx/>
              <a:buSzTx/>
              <a:buFontTx/>
              <a:buNone/>
            </a:pPr>
            <a:r>
              <a:rPr lang="en-US" sz="1800" b="0" dirty="0">
                <a:solidFill>
                  <a:srgbClr val="9FB1BF"/>
                </a:solidFill>
                <a:latin typeface="Helvetica" charset="0"/>
              </a:rPr>
              <a:t>Examples in decimal (but, of course, IEEE754 in binary)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 (2/3)</a:t>
            </a:r>
            <a:endParaRPr lang="en-US"/>
          </a:p>
        </p:txBody>
      </p:sp>
      <p:sp>
        <p:nvSpPr>
          <p:cNvPr id="2372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Compiler converts a single HLL file into a single assembly language file.</a:t>
            </a:r>
          </a:p>
          <a:p>
            <a:r>
              <a:rPr lang="en-US" sz="2400" dirty="0" smtClean="0"/>
              <a:t>Assembler removes </a:t>
            </a:r>
            <a:r>
              <a:rPr lang="en-US" sz="2400" dirty="0" err="1" smtClean="0"/>
              <a:t>pseudoinstructions</a:t>
            </a:r>
            <a:r>
              <a:rPr lang="en-US" sz="2400" dirty="0" smtClean="0"/>
              <a:t>, converts what it can to machine language, and creates a checklist for the linker (relocation table).  A </a:t>
            </a:r>
            <a:r>
              <a:rPr lang="en-US" sz="2400" dirty="0" smtClean="0">
                <a:latin typeface="Courier New"/>
                <a:cs typeface="Courier New"/>
              </a:rPr>
              <a:t>.</a:t>
            </a:r>
            <a:r>
              <a:rPr lang="en-US" sz="2400" dirty="0" err="1" smtClean="0">
                <a:latin typeface="Courier New"/>
                <a:cs typeface="Courier New"/>
              </a:rPr>
              <a:t>s</a:t>
            </a:r>
            <a:r>
              <a:rPr lang="en-US" sz="2400" dirty="0" smtClean="0"/>
              <a:t> file becomes a </a:t>
            </a:r>
            <a:r>
              <a:rPr lang="en-US" sz="2400" dirty="0" smtClean="0">
                <a:latin typeface="Courier New"/>
                <a:cs typeface="Courier New"/>
              </a:rPr>
              <a:t>.</a:t>
            </a:r>
            <a:r>
              <a:rPr lang="en-US" sz="2400" dirty="0" err="1" smtClean="0">
                <a:latin typeface="Courier New"/>
                <a:cs typeface="Courier New"/>
              </a:rPr>
              <a:t>o</a:t>
            </a:r>
            <a:r>
              <a:rPr lang="en-US" sz="2400" dirty="0" smtClean="0"/>
              <a:t> file.</a:t>
            </a:r>
          </a:p>
          <a:p>
            <a:pPr lvl="1"/>
            <a:r>
              <a:rPr lang="en-US" sz="2000" dirty="0" smtClean="0"/>
              <a:t>Does 2 passes to resolve addresses, handling internal forward references</a:t>
            </a:r>
          </a:p>
          <a:p>
            <a:r>
              <a:rPr lang="en-US" sz="2400" dirty="0" smtClean="0"/>
              <a:t>Linker combines several </a:t>
            </a:r>
            <a:r>
              <a:rPr lang="en-US" sz="2400" dirty="0" smtClean="0">
                <a:latin typeface="Courier New"/>
                <a:cs typeface="Courier New"/>
              </a:rPr>
              <a:t>.</a:t>
            </a:r>
            <a:r>
              <a:rPr lang="en-US" sz="2400" dirty="0" err="1" smtClean="0">
                <a:latin typeface="Courier New"/>
                <a:cs typeface="Courier New"/>
              </a:rPr>
              <a:t>o</a:t>
            </a:r>
            <a:r>
              <a:rPr lang="en-US" sz="2400" dirty="0" smtClean="0"/>
              <a:t> files and resolves absolute addresses.</a:t>
            </a:r>
          </a:p>
          <a:p>
            <a:pPr lvl="1"/>
            <a:r>
              <a:rPr lang="en-US" sz="2000" dirty="0" smtClean="0"/>
              <a:t>Enables separate compilation, libraries that need not be compiled, and resolves remaining addresses</a:t>
            </a:r>
          </a:p>
          <a:p>
            <a:r>
              <a:rPr lang="en-US" sz="2400" dirty="0" smtClean="0"/>
              <a:t>Loader loads executable into memory and begins execution.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4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 3/3</a:t>
            </a:r>
            <a:endParaRPr lang="en-US"/>
          </a:p>
        </p:txBody>
      </p:sp>
      <p:sp>
        <p:nvSpPr>
          <p:cNvPr id="237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Stored Program concept is very powerful.  It means that instructions sometimes act just like data.  Therefore we can use programs to manipulate other programs! </a:t>
            </a:r>
          </a:p>
          <a:p>
            <a:pPr lvl="1"/>
            <a:r>
              <a:rPr lang="en-US" dirty="0" smtClean="0"/>
              <a:t>Compiler </a:t>
            </a:r>
            <a:r>
              <a:rPr lang="en-US" dirty="0" err="1" smtClean="0"/>
              <a:t></a:t>
            </a:r>
            <a:r>
              <a:rPr lang="en-US" dirty="0" smtClean="0"/>
              <a:t> Assembler </a:t>
            </a:r>
            <a:r>
              <a:rPr lang="en-US" dirty="0" err="1" smtClean="0"/>
              <a:t></a:t>
            </a:r>
            <a:r>
              <a:rPr lang="en-US" dirty="0" smtClean="0"/>
              <a:t> Linker (</a:t>
            </a:r>
            <a:r>
              <a:rPr lang="en-US" dirty="0" err="1" smtClean="0"/>
              <a:t></a:t>
            </a:r>
            <a:r>
              <a:rPr lang="en-US" dirty="0" smtClean="0"/>
              <a:t> Loader)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2655888" cy="474663"/>
          </a:xfrm>
        </p:spPr>
        <p:txBody>
          <a:bodyPr/>
          <a:lstStyle/>
          <a:p>
            <a:r>
              <a:rPr lang="en-US"/>
              <a:t>Bonus slides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2559050"/>
          </a:xfrm>
        </p:spPr>
        <p:txBody>
          <a:bodyPr/>
          <a:lstStyle/>
          <a:p>
            <a:r>
              <a:rPr lang="en-US"/>
              <a:t>These are extra slides that used to be included in lecture notes, but have been moved to this, the “bonus” area to serve as a supplement.</a:t>
            </a:r>
          </a:p>
          <a:p>
            <a:r>
              <a:rPr lang="en-US"/>
              <a:t>The slides will appear in the order they would have in the normal presentation</a:t>
            </a:r>
          </a:p>
        </p:txBody>
      </p:sp>
      <p:sp>
        <p:nvSpPr>
          <p:cNvPr id="96260" name="WordArt 4"/>
          <p:cNvSpPr>
            <a:spLocks noChangeArrowheads="1" noChangeShapeType="1" noTextEdit="1"/>
          </p:cNvSpPr>
          <p:nvPr/>
        </p:nvSpPr>
        <p:spPr bwMode="auto">
          <a:xfrm>
            <a:off x="1905000" y="3733800"/>
            <a:ext cx="6019800" cy="284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blurRad="63500" dist="35921" dir="2700000" algn="ctr" rotWithShape="0">
                    <a:srgbClr val="990000"/>
                  </a:outerShdw>
                </a:effectLst>
                <a:latin typeface="Impact"/>
                <a:ea typeface="Impact"/>
                <a:cs typeface="Impact"/>
              </a:rPr>
              <a:t>Bonus</a:t>
            </a: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8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324600" cy="474662"/>
          </a:xfrm>
        </p:spPr>
        <p:txBody>
          <a:bodyPr/>
          <a:lstStyle/>
          <a:p>
            <a:r>
              <a:rPr lang="en-US" dirty="0"/>
              <a:t>Integer Multiplication (1/3)</a:t>
            </a:r>
          </a:p>
        </p:txBody>
      </p:sp>
      <p:sp>
        <p:nvSpPr>
          <p:cNvPr id="2288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3866699"/>
          </a:xfrm>
        </p:spPr>
        <p:txBody>
          <a:bodyPr/>
          <a:lstStyle/>
          <a:p>
            <a:r>
              <a:rPr lang="en-US" dirty="0"/>
              <a:t>Paper and pencil example (unsigned):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	Multiplicand	1000		8		Multiplier   </a:t>
            </a:r>
            <a:r>
              <a:rPr lang="en-US" u="sng" dirty="0">
                <a:latin typeface="Courier New" pitchFamily="-65" charset="0"/>
              </a:rPr>
              <a:t>x1001</a:t>
            </a:r>
            <a:r>
              <a:rPr lang="en-US" dirty="0">
                <a:latin typeface="Courier New" pitchFamily="-65" charset="0"/>
              </a:rPr>
              <a:t>	</a:t>
            </a:r>
            <a:r>
              <a:rPr lang="en-US" dirty="0" smtClean="0">
                <a:latin typeface="Courier New" pitchFamily="-65" charset="0"/>
              </a:rPr>
              <a:t>	 9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1000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0000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0000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</a:t>
            </a:r>
            <a:r>
              <a:rPr lang="en-US" u="sng" dirty="0" smtClean="0">
                <a:latin typeface="Courier New" pitchFamily="-65" charset="0"/>
              </a:rPr>
              <a:t>+1000    </a:t>
            </a:r>
            <a:br>
              <a:rPr lang="en-US" u="sng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01001000</a:t>
            </a:r>
            <a:r>
              <a:rPr lang="en-US" dirty="0">
                <a:latin typeface="Courier New" pitchFamily="-65" charset="0"/>
              </a:rPr>
              <a:t>		</a:t>
            </a:r>
            <a:endParaRPr lang="en-US" dirty="0"/>
          </a:p>
          <a:p>
            <a:r>
              <a:rPr lang="en-US" dirty="0" err="1"/>
              <a:t>m</a:t>
            </a:r>
            <a:r>
              <a:rPr lang="en-US" dirty="0"/>
              <a:t> bits </a:t>
            </a:r>
            <a:r>
              <a:rPr lang="en-US" dirty="0" err="1"/>
              <a:t>x</a:t>
            </a:r>
            <a:r>
              <a:rPr lang="en-US" dirty="0"/>
              <a:t> </a:t>
            </a:r>
            <a:r>
              <a:rPr lang="en-US" dirty="0" err="1"/>
              <a:t>n</a:t>
            </a:r>
            <a:r>
              <a:rPr lang="en-US" dirty="0"/>
              <a:t> bits = </a:t>
            </a:r>
            <a:r>
              <a:rPr lang="en-US" dirty="0" err="1"/>
              <a:t>m</a:t>
            </a:r>
            <a:r>
              <a:rPr lang="en-US" dirty="0"/>
              <a:t> + </a:t>
            </a:r>
            <a:r>
              <a:rPr lang="en-US" dirty="0" err="1"/>
              <a:t>n</a:t>
            </a:r>
            <a:r>
              <a:rPr lang="en-US" dirty="0"/>
              <a:t> bit product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553200" cy="474662"/>
          </a:xfrm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Integer Multiplication (2/3)</a:t>
            </a:r>
          </a:p>
        </p:txBody>
      </p:sp>
      <p:sp>
        <p:nvSpPr>
          <p:cNvPr id="229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153400" cy="5321300"/>
          </a:xfrm>
          <a:ln/>
        </p:spPr>
        <p:txBody>
          <a:bodyPr lIns="63360" tIns="25560" rIns="63360" bIns="25560"/>
          <a:lstStyle/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MIPS, we multiply registers, so: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32-bit value </a:t>
            </a:r>
            <a:r>
              <a:rPr lang="en-GB" dirty="0" err="1"/>
              <a:t>x</a:t>
            </a:r>
            <a:r>
              <a:rPr lang="en-GB" dirty="0"/>
              <a:t> 32-bit value = 64-bit value</a:t>
            </a: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Syntax of Multiplication (signed):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 </a:t>
            </a:r>
            <a:r>
              <a:rPr lang="en-GB" dirty="0" err="1">
                <a:latin typeface="Courier New" pitchFamily="-65" charset="0"/>
              </a:rPr>
              <a:t>mult</a:t>
            </a:r>
            <a:r>
              <a:rPr lang="en-GB" dirty="0"/>
              <a:t>	register1, register2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Multiplies 32-bit values in those registers &amp; puts 64-bit product in special result </a:t>
            </a:r>
            <a:r>
              <a:rPr lang="en-GB" dirty="0" err="1"/>
              <a:t>regs</a:t>
            </a:r>
            <a:r>
              <a:rPr lang="en-GB" dirty="0"/>
              <a:t>:</a:t>
            </a:r>
          </a:p>
          <a:p>
            <a:pPr marL="1255713" lvl="2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puts product </a:t>
            </a:r>
            <a:r>
              <a:rPr lang="en-GB" dirty="0">
                <a:solidFill>
                  <a:srgbClr val="063DE8"/>
                </a:solidFill>
              </a:rPr>
              <a:t>upper half in</a:t>
            </a:r>
            <a:r>
              <a:rPr lang="en-GB" dirty="0"/>
              <a:t> </a:t>
            </a:r>
            <a:r>
              <a:rPr lang="en-GB" dirty="0">
                <a:solidFill>
                  <a:srgbClr val="063DE8"/>
                </a:solidFill>
              </a:rPr>
              <a:t>hi</a:t>
            </a:r>
            <a:r>
              <a:rPr lang="en-GB" dirty="0"/>
              <a:t>, </a:t>
            </a:r>
            <a:r>
              <a:rPr lang="en-GB" dirty="0">
                <a:solidFill>
                  <a:srgbClr val="FC0128"/>
                </a:solidFill>
              </a:rPr>
              <a:t>lower half in</a:t>
            </a:r>
            <a:r>
              <a:rPr lang="en-GB" dirty="0"/>
              <a:t> </a:t>
            </a:r>
            <a:r>
              <a:rPr lang="en-GB" dirty="0">
                <a:solidFill>
                  <a:srgbClr val="FC0128"/>
                </a:solidFill>
              </a:rPr>
              <a:t>lo</a:t>
            </a:r>
          </a:p>
          <a:p>
            <a:pPr lvl="1" defTabSz="449263">
              <a:buClr>
                <a:srgbClr val="063DE8"/>
              </a:buCl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>
                <a:solidFill>
                  <a:srgbClr val="063DE8"/>
                </a:solidFill>
              </a:rPr>
              <a:t>hi</a:t>
            </a:r>
            <a:r>
              <a:rPr lang="en-GB" dirty="0"/>
              <a:t> and </a:t>
            </a:r>
            <a:r>
              <a:rPr lang="en-GB" dirty="0">
                <a:solidFill>
                  <a:srgbClr val="FC0128"/>
                </a:solidFill>
              </a:rPr>
              <a:t>lo</a:t>
            </a:r>
            <a:r>
              <a:rPr lang="en-GB" dirty="0"/>
              <a:t> are 2 registers separate from the 32 general purpose registers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Use </a:t>
            </a:r>
            <a:r>
              <a:rPr lang="en-GB" dirty="0" err="1">
                <a:solidFill>
                  <a:srgbClr val="063DE8"/>
                </a:solidFill>
                <a:latin typeface="Courier New" pitchFamily="-65" charset="0"/>
              </a:rPr>
              <a:t>mfhi</a:t>
            </a:r>
            <a:r>
              <a:rPr lang="en-GB" dirty="0">
                <a:solidFill>
                  <a:srgbClr val="063DE8"/>
                </a:solidFill>
                <a:latin typeface="Courier New" pitchFamily="-65" charset="0"/>
              </a:rPr>
              <a:t> </a:t>
            </a:r>
            <a:r>
              <a:rPr lang="en-GB" dirty="0">
                <a:solidFill>
                  <a:srgbClr val="063DE8"/>
                </a:solidFill>
              </a:rPr>
              <a:t>register</a:t>
            </a:r>
            <a:r>
              <a:rPr lang="en-GB" dirty="0"/>
              <a:t> &amp; </a:t>
            </a:r>
            <a:r>
              <a:rPr lang="en-GB" dirty="0" err="1">
                <a:solidFill>
                  <a:srgbClr val="FC0128"/>
                </a:solidFill>
                <a:latin typeface="Courier New" pitchFamily="-65" charset="0"/>
              </a:rPr>
              <a:t>mflo</a:t>
            </a:r>
            <a:r>
              <a:rPr lang="en-GB" dirty="0">
                <a:solidFill>
                  <a:srgbClr val="FC0128"/>
                </a:solidFill>
                <a:latin typeface="Courier New" pitchFamily="-65" charset="0"/>
              </a:rPr>
              <a:t> </a:t>
            </a:r>
            <a:r>
              <a:rPr lang="en-GB" dirty="0">
                <a:solidFill>
                  <a:srgbClr val="FC0128"/>
                </a:solidFill>
              </a:rPr>
              <a:t>register</a:t>
            </a:r>
            <a:r>
              <a:rPr lang="en-GB" dirty="0"/>
              <a:t> to </a:t>
            </a:r>
            <a:r>
              <a:rPr lang="en-GB" u="sng" dirty="0"/>
              <a:t>m</a:t>
            </a:r>
            <a:r>
              <a:rPr lang="en-GB" dirty="0"/>
              <a:t>ove </a:t>
            </a:r>
            <a:r>
              <a:rPr lang="en-GB" u="sng" dirty="0"/>
              <a:t>f</a:t>
            </a:r>
            <a:r>
              <a:rPr lang="en-GB" dirty="0"/>
              <a:t>rom </a:t>
            </a:r>
            <a:r>
              <a:rPr lang="en-GB" dirty="0">
                <a:solidFill>
                  <a:srgbClr val="063DE8"/>
                </a:solidFill>
              </a:rPr>
              <a:t>hi</a:t>
            </a:r>
            <a:r>
              <a:rPr lang="en-GB" dirty="0"/>
              <a:t>, </a:t>
            </a:r>
            <a:r>
              <a:rPr lang="en-GB" dirty="0">
                <a:solidFill>
                  <a:srgbClr val="FC0128"/>
                </a:solidFill>
              </a:rPr>
              <a:t>lo</a:t>
            </a:r>
            <a:r>
              <a:rPr lang="en-GB" dirty="0"/>
              <a:t> to another register</a:t>
            </a:r>
          </a:p>
        </p:txBody>
      </p:sp>
    </p:spTree>
  </p:cSld>
  <p:clrMapOvr>
    <a:masterClrMapping/>
  </p:clrMapOvr>
  <p:transition spd="med"/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2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705600" cy="474662"/>
          </a:xfrm>
          <a:ln/>
        </p:spPr>
        <p:txBody>
          <a:bodyPr lIns="63360" tIns="25560" rIns="63360" bIns="25560"/>
          <a:lstStyle/>
          <a:p>
            <a:pPr defTabSz="449263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Integer Multiplication (3/3)</a:t>
            </a:r>
          </a:p>
        </p:txBody>
      </p:sp>
      <p:sp>
        <p:nvSpPr>
          <p:cNvPr id="2292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291138"/>
          </a:xfrm>
          <a:ln/>
        </p:spPr>
        <p:txBody>
          <a:bodyPr lIns="63360" tIns="25560" rIns="63360" bIns="25560"/>
          <a:lstStyle/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Example: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C:	</a:t>
            </a:r>
            <a:r>
              <a:rPr lang="en-GB" dirty="0">
                <a:latin typeface="Courier New" pitchFamily="-65" charset="0"/>
              </a:rPr>
              <a:t>a = </a:t>
            </a:r>
            <a:r>
              <a:rPr lang="en-GB" dirty="0" err="1">
                <a:latin typeface="Courier New" pitchFamily="-65" charset="0"/>
              </a:rPr>
              <a:t>b</a:t>
            </a:r>
            <a:r>
              <a:rPr lang="en-GB" dirty="0">
                <a:latin typeface="Courier New" pitchFamily="-65" charset="0"/>
              </a:rPr>
              <a:t> * </a:t>
            </a:r>
            <a:r>
              <a:rPr lang="en-GB" dirty="0" err="1">
                <a:latin typeface="Courier New" pitchFamily="-65" charset="0"/>
              </a:rPr>
              <a:t>c</a:t>
            </a:r>
            <a:r>
              <a:rPr lang="en-GB" dirty="0">
                <a:latin typeface="Courier New" pitchFamily="-65" charset="0"/>
              </a:rPr>
              <a:t>;</a:t>
            </a:r>
          </a:p>
          <a:p>
            <a:pPr lvl="1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in MIPS:</a:t>
            </a:r>
          </a:p>
          <a:p>
            <a:pPr marL="1255713" lvl="2" indent="-3413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let </a:t>
            </a:r>
            <a:r>
              <a:rPr lang="en-GB" dirty="0" err="1">
                <a:latin typeface="Courier New"/>
                <a:cs typeface="Courier New"/>
              </a:rPr>
              <a:t>b</a:t>
            </a:r>
            <a:r>
              <a:rPr lang="en-GB" dirty="0"/>
              <a:t> be </a:t>
            </a:r>
            <a:r>
              <a:rPr lang="en-GB" dirty="0">
                <a:latin typeface="Courier New"/>
                <a:cs typeface="Courier New"/>
              </a:rPr>
              <a:t>$s2</a:t>
            </a:r>
            <a:r>
              <a:rPr lang="en-GB" dirty="0"/>
              <a:t>; let </a:t>
            </a:r>
            <a:r>
              <a:rPr lang="en-GB" dirty="0" err="1">
                <a:latin typeface="Courier New"/>
                <a:cs typeface="Courier New"/>
              </a:rPr>
              <a:t>c</a:t>
            </a:r>
            <a:r>
              <a:rPr lang="en-GB" dirty="0"/>
              <a:t> be </a:t>
            </a:r>
            <a:r>
              <a:rPr lang="en-GB" dirty="0">
                <a:latin typeface="Courier New"/>
                <a:cs typeface="Courier New"/>
              </a:rPr>
              <a:t>$s3</a:t>
            </a:r>
            <a:r>
              <a:rPr lang="en-GB" dirty="0"/>
              <a:t>; and let </a:t>
            </a:r>
            <a:r>
              <a:rPr lang="en-GB" dirty="0">
                <a:latin typeface="Courier New"/>
                <a:cs typeface="Courier New"/>
              </a:rPr>
              <a:t>a</a:t>
            </a:r>
            <a:r>
              <a:rPr lang="en-GB" dirty="0"/>
              <a:t> be </a:t>
            </a:r>
            <a:r>
              <a:rPr lang="en-GB" dirty="0">
                <a:latin typeface="Courier New"/>
                <a:cs typeface="Courier New"/>
              </a:rPr>
              <a:t>$s0</a:t>
            </a:r>
            <a:r>
              <a:rPr lang="en-GB" dirty="0"/>
              <a:t> and </a:t>
            </a:r>
            <a:r>
              <a:rPr lang="en-GB" dirty="0">
                <a:latin typeface="Courier New"/>
                <a:cs typeface="Courier New"/>
              </a:rPr>
              <a:t>$s1</a:t>
            </a:r>
            <a:r>
              <a:rPr lang="en-GB" dirty="0"/>
              <a:t> (since it may be up to 64 bits)</a:t>
            </a:r>
          </a:p>
          <a:p>
            <a:pPr lvl="1" defTabSz="449263"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	</a:t>
            </a:r>
            <a:r>
              <a:rPr lang="en-GB" dirty="0" err="1">
                <a:latin typeface="Courier New" pitchFamily="-65" charset="0"/>
              </a:rPr>
              <a:t>mult</a:t>
            </a:r>
            <a:r>
              <a:rPr lang="en-GB" dirty="0">
                <a:latin typeface="Courier New" pitchFamily="-65" charset="0"/>
              </a:rPr>
              <a:t> $s2,$s3	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# </a:t>
            </a:r>
            <a:r>
              <a:rPr lang="en-GB" dirty="0" err="1">
                <a:solidFill>
                  <a:schemeClr val="bg2"/>
                </a:solidFill>
                <a:latin typeface="Courier New" pitchFamily="-65" charset="0"/>
              </a:rPr>
              <a:t>b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*</a:t>
            </a:r>
            <a:r>
              <a:rPr lang="en-GB" dirty="0" err="1">
                <a:solidFill>
                  <a:schemeClr val="bg2"/>
                </a:solidFill>
                <a:latin typeface="Courier New" pitchFamily="-65" charset="0"/>
              </a:rPr>
              <a:t>c</a:t>
            </a:r>
            <a:r>
              <a:rPr lang="en-GB" dirty="0">
                <a:latin typeface="Courier New" pitchFamily="-65" charset="0"/>
              </a:rPr>
              <a:t>		   </a:t>
            </a:r>
            <a:r>
              <a:rPr lang="en-GB" dirty="0" err="1">
                <a:latin typeface="Courier New" pitchFamily="-65" charset="0"/>
              </a:rPr>
              <a:t>mfhi</a:t>
            </a:r>
            <a:r>
              <a:rPr lang="en-GB" dirty="0">
                <a:latin typeface="Courier New" pitchFamily="-65" charset="0"/>
              </a:rPr>
              <a:t> $s0		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# upper half </a:t>
            </a:r>
            <a:r>
              <a:rPr lang="en-GB" dirty="0" smtClean="0">
                <a:solidFill>
                  <a:schemeClr val="bg2"/>
                </a:solidFill>
                <a:latin typeface="Courier New" pitchFamily="-65" charset="0"/>
              </a:rPr>
              <a:t>of</a:t>
            </a:r>
            <a:br>
              <a:rPr lang="en-GB" dirty="0" smtClean="0">
                <a:solidFill>
                  <a:schemeClr val="bg2"/>
                </a:solidFill>
                <a:latin typeface="Courier New" pitchFamily="-65" charset="0"/>
              </a:rPr>
            </a:br>
            <a:r>
              <a:rPr lang="en-GB" dirty="0" smtClean="0">
                <a:solidFill>
                  <a:schemeClr val="bg2"/>
                </a:solidFill>
                <a:latin typeface="Courier New" pitchFamily="-65" charset="0"/>
              </a:rPr>
              <a:t>               # 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product into $s0</a:t>
            </a:r>
            <a:r>
              <a:rPr lang="en-GB" dirty="0">
                <a:latin typeface="Courier New" pitchFamily="-65" charset="0"/>
              </a:rPr>
              <a:t/>
            </a:r>
            <a:br>
              <a:rPr lang="en-GB" dirty="0">
                <a:latin typeface="Courier New" pitchFamily="-65" charset="0"/>
              </a:rPr>
            </a:br>
            <a:r>
              <a:rPr lang="en-GB" dirty="0" err="1">
                <a:latin typeface="Courier New" pitchFamily="-65" charset="0"/>
              </a:rPr>
              <a:t>mflo</a:t>
            </a:r>
            <a:r>
              <a:rPr lang="en-GB" dirty="0">
                <a:latin typeface="Courier New" pitchFamily="-65" charset="0"/>
              </a:rPr>
              <a:t> $s1		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# lower half of</a:t>
            </a:r>
            <a:r>
              <a:rPr lang="en-GB" dirty="0">
                <a:latin typeface="Courier New" pitchFamily="-65" charset="0"/>
              </a:rPr>
              <a:t/>
            </a:r>
            <a:br>
              <a:rPr lang="en-GB" dirty="0">
                <a:latin typeface="Courier New" pitchFamily="-65" charset="0"/>
              </a:rPr>
            </a:br>
            <a:r>
              <a:rPr lang="en-GB" dirty="0">
                <a:latin typeface="Courier New" pitchFamily="-65" charset="0"/>
              </a:rPr>
              <a:t>          </a:t>
            </a:r>
            <a:r>
              <a:rPr lang="en-GB" dirty="0" smtClean="0">
                <a:latin typeface="Courier New" pitchFamily="-65" charset="0"/>
              </a:rPr>
              <a:t>     </a:t>
            </a:r>
            <a:r>
              <a:rPr lang="en-GB" dirty="0">
                <a:solidFill>
                  <a:schemeClr val="bg2"/>
                </a:solidFill>
                <a:latin typeface="Courier New" pitchFamily="-65" charset="0"/>
              </a:rPr>
              <a:t># product into $s1</a:t>
            </a:r>
            <a:endParaRPr lang="en-GB" dirty="0">
              <a:latin typeface="Courier New" pitchFamily="-65" charset="0"/>
            </a:endParaRPr>
          </a:p>
          <a:p>
            <a:pPr marL="201613" indent="-201613" defTabSz="449263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Note: Often, we only care about the lower half of the product.</a:t>
            </a:r>
          </a:p>
        </p:txBody>
      </p:sp>
    </p:spTree>
  </p:cSld>
  <p:clrMapOvr>
    <a:masterClrMapping/>
  </p:clrMapOvr>
  <p:transition spd="med"/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5334000" cy="474662"/>
          </a:xfrm>
        </p:spPr>
        <p:txBody>
          <a:bodyPr/>
          <a:lstStyle/>
          <a:p>
            <a:r>
              <a:rPr lang="en-US" dirty="0"/>
              <a:t>Integer Division (1/2)</a:t>
            </a:r>
          </a:p>
        </p:txBody>
      </p:sp>
      <p:sp>
        <p:nvSpPr>
          <p:cNvPr id="2294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457700"/>
          </a:xfrm>
        </p:spPr>
        <p:txBody>
          <a:bodyPr/>
          <a:lstStyle/>
          <a:p>
            <a:r>
              <a:rPr lang="en-US" dirty="0"/>
              <a:t>Paper and pencil example (unsigned):</a:t>
            </a:r>
          </a:p>
          <a:p>
            <a:pPr lvl="1">
              <a:buFontTx/>
              <a:buNone/>
            </a:pPr>
            <a:r>
              <a:rPr lang="en-US" dirty="0">
                <a:latin typeface="Courier New" pitchFamily="-65" charset="0"/>
              </a:rPr>
              <a:t>				   </a:t>
            </a:r>
            <a:r>
              <a:rPr lang="en-US" u="sng" dirty="0">
                <a:latin typeface="Courier New" pitchFamily="-65" charset="0"/>
              </a:rPr>
              <a:t>   1001  </a:t>
            </a:r>
            <a:r>
              <a:rPr lang="en-US" dirty="0">
                <a:latin typeface="Courier New" pitchFamily="-65" charset="0"/>
              </a:rPr>
              <a:t> Quotient Divisor 1000|1001010	</a:t>
            </a:r>
            <a:r>
              <a:rPr lang="en-US" dirty="0" smtClean="0">
                <a:latin typeface="Courier New" pitchFamily="-65" charset="0"/>
              </a:rPr>
              <a:t>Dividend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-</a:t>
            </a:r>
            <a:r>
              <a:rPr lang="en-US" u="sng" dirty="0" smtClean="0">
                <a:latin typeface="Courier New" pitchFamily="-65" charset="0"/>
              </a:rPr>
              <a:t>1000</a:t>
            </a:r>
            <a:br>
              <a:rPr lang="en-US" u="sng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10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101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1010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-</a:t>
            </a:r>
            <a:r>
              <a:rPr lang="en-US" u="sng" dirty="0" smtClean="0">
                <a:latin typeface="Courier New" pitchFamily="-65" charset="0"/>
              </a:rPr>
              <a:t>1000</a:t>
            </a:r>
            <a:br>
              <a:rPr lang="en-US" u="sng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  10 Remainder</a:t>
            </a:r>
            <a:br>
              <a:rPr lang="en-US" dirty="0" smtClean="0">
                <a:latin typeface="Courier New" pitchFamily="-65" charset="0"/>
              </a:rPr>
            </a:br>
            <a:r>
              <a:rPr lang="en-US" dirty="0" smtClean="0">
                <a:latin typeface="Courier New" pitchFamily="-65" charset="0"/>
              </a:rPr>
              <a:t>                (</a:t>
            </a:r>
            <a:r>
              <a:rPr lang="en-US" dirty="0">
                <a:latin typeface="Courier New" pitchFamily="-65" charset="0"/>
              </a:rPr>
              <a:t>or Modulo result)</a:t>
            </a:r>
            <a:endParaRPr lang="en-US" u="sng" dirty="0">
              <a:latin typeface="Courier New" pitchFamily="-65" charset="0"/>
            </a:endParaRPr>
          </a:p>
          <a:p>
            <a:r>
              <a:rPr lang="en-US" sz="2800" dirty="0"/>
              <a:t>Dividend = Quotient </a:t>
            </a:r>
            <a:r>
              <a:rPr lang="en-US" sz="2800" dirty="0" err="1"/>
              <a:t>x</a:t>
            </a:r>
            <a:r>
              <a:rPr lang="en-US" sz="2800" dirty="0"/>
              <a:t> Divisor + Remainder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7848600" cy="4634925"/>
          </a:xfrm>
          <a:ln/>
        </p:spPr>
        <p:txBody>
          <a:bodyPr lIns="63360" tIns="25560" rIns="63360" bIns="25560"/>
          <a:lstStyle/>
          <a:p>
            <a:pPr marL="201613" indent="-201613" defTabSz="449263">
              <a:spcBef>
                <a:spcPts val="2263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Syntax of Division (signed):</a:t>
            </a:r>
          </a:p>
          <a:p>
            <a:pPr lvl="1" defTabSz="449263">
              <a:spcBef>
                <a:spcPts val="11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>
                <a:latin typeface="Courier New" pitchFamily="-65" charset="0"/>
              </a:rPr>
              <a:t>div</a:t>
            </a:r>
            <a:r>
              <a:rPr lang="en-GB" sz="2400" dirty="0"/>
              <a:t>	register1, register2</a:t>
            </a:r>
          </a:p>
          <a:p>
            <a:pPr lvl="1" defTabSz="449263">
              <a:spcBef>
                <a:spcPts val="11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Divides 32-bit register 1 by 32-bit register 2: </a:t>
            </a:r>
          </a:p>
          <a:p>
            <a:pPr lvl="1" defTabSz="449263">
              <a:spcBef>
                <a:spcPts val="118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puts remainder of division in </a:t>
            </a:r>
            <a:r>
              <a:rPr lang="en-GB" sz="2400" dirty="0">
                <a:latin typeface="Courier New" pitchFamily="-65" charset="0"/>
              </a:rPr>
              <a:t>hi</a:t>
            </a:r>
            <a:r>
              <a:rPr lang="en-GB" sz="2400" dirty="0"/>
              <a:t>, quotient in </a:t>
            </a:r>
            <a:r>
              <a:rPr lang="en-GB" sz="2400" dirty="0">
                <a:latin typeface="Courier New" pitchFamily="-65" charset="0"/>
              </a:rPr>
              <a:t>lo</a:t>
            </a:r>
          </a:p>
          <a:p>
            <a:pPr marL="201613" indent="-201613" defTabSz="449263">
              <a:spcBef>
                <a:spcPts val="2263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Implements C division (</a:t>
            </a:r>
            <a:r>
              <a:rPr lang="en-GB" sz="2800" dirty="0">
                <a:latin typeface="Courier New" pitchFamily="-65" charset="0"/>
              </a:rPr>
              <a:t>/</a:t>
            </a:r>
            <a:r>
              <a:rPr lang="en-GB" sz="2800" dirty="0"/>
              <a:t>) and modulo (</a:t>
            </a:r>
            <a:r>
              <a:rPr lang="en-GB" sz="2800" dirty="0">
                <a:latin typeface="Courier New" pitchFamily="-65" charset="0"/>
              </a:rPr>
              <a:t>%</a:t>
            </a:r>
            <a:r>
              <a:rPr lang="en-GB" sz="2800" dirty="0"/>
              <a:t>)</a:t>
            </a:r>
          </a:p>
          <a:p>
            <a:pPr marL="201613" indent="-201613" defTabSz="449263">
              <a:spcBef>
                <a:spcPts val="19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Example in C:	</a:t>
            </a:r>
            <a:r>
              <a:rPr lang="en-GB" sz="2400" dirty="0">
                <a:solidFill>
                  <a:schemeClr val="accent2"/>
                </a:solidFill>
                <a:latin typeface="Courier New" pitchFamily="-65" charset="0"/>
              </a:rPr>
              <a:t>a = </a:t>
            </a:r>
            <a:r>
              <a:rPr lang="en-GB" sz="2400" dirty="0" err="1">
                <a:solidFill>
                  <a:schemeClr val="accent2"/>
                </a:solidFill>
                <a:latin typeface="Courier New" pitchFamily="-65" charset="0"/>
              </a:rPr>
              <a:t>c</a:t>
            </a:r>
            <a:r>
              <a:rPr lang="en-GB" sz="2400" dirty="0">
                <a:solidFill>
                  <a:schemeClr val="accent2"/>
                </a:solidFill>
                <a:latin typeface="Courier New" pitchFamily="-65" charset="0"/>
              </a:rPr>
              <a:t> / </a:t>
            </a:r>
            <a:r>
              <a:rPr lang="en-GB" sz="2400" dirty="0" err="1">
                <a:solidFill>
                  <a:schemeClr val="accent2"/>
                </a:solidFill>
                <a:latin typeface="Courier New" pitchFamily="-65" charset="0"/>
              </a:rPr>
              <a:t>d</a:t>
            </a:r>
            <a:r>
              <a:rPr lang="en-GB" sz="2400" dirty="0" smtClean="0">
                <a:solidFill>
                  <a:schemeClr val="accent2"/>
                </a:solidFill>
                <a:latin typeface="Courier New" pitchFamily="-65" charset="0"/>
              </a:rPr>
              <a:t>;</a:t>
            </a:r>
            <a:r>
              <a:rPr lang="en-GB" sz="2800" dirty="0" smtClean="0">
                <a:solidFill>
                  <a:schemeClr val="accent2"/>
                </a:solidFill>
                <a:latin typeface="Courier New" pitchFamily="-65" charset="0"/>
              </a:rPr>
              <a:t>    </a:t>
            </a:r>
            <a:r>
              <a:rPr lang="en-GB" sz="2400" dirty="0" err="1" smtClean="0">
                <a:solidFill>
                  <a:schemeClr val="accent2"/>
                </a:solidFill>
                <a:latin typeface="Courier New" pitchFamily="-65" charset="0"/>
              </a:rPr>
              <a:t>b</a:t>
            </a:r>
            <a:r>
              <a:rPr lang="en-GB" sz="2400" dirty="0" smtClean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GB" sz="2400" dirty="0">
                <a:solidFill>
                  <a:schemeClr val="accent2"/>
                </a:solidFill>
                <a:latin typeface="Courier New" pitchFamily="-65" charset="0"/>
              </a:rPr>
              <a:t>= </a:t>
            </a:r>
            <a:r>
              <a:rPr lang="en-GB" sz="2400" dirty="0" err="1">
                <a:solidFill>
                  <a:schemeClr val="accent2"/>
                </a:solidFill>
                <a:latin typeface="Courier New" pitchFamily="-65" charset="0"/>
              </a:rPr>
              <a:t>c</a:t>
            </a:r>
            <a:r>
              <a:rPr lang="en-GB" sz="2400" dirty="0">
                <a:solidFill>
                  <a:schemeClr val="accent2"/>
                </a:solidFill>
                <a:latin typeface="Courier New" pitchFamily="-65" charset="0"/>
              </a:rPr>
              <a:t> % </a:t>
            </a:r>
            <a:r>
              <a:rPr lang="en-GB" sz="2400" dirty="0" err="1">
                <a:solidFill>
                  <a:schemeClr val="accent2"/>
                </a:solidFill>
                <a:latin typeface="Courier New" pitchFamily="-65" charset="0"/>
              </a:rPr>
              <a:t>d</a:t>
            </a:r>
            <a:r>
              <a:rPr lang="en-GB" sz="2400" dirty="0">
                <a:solidFill>
                  <a:schemeClr val="accent2"/>
                </a:solidFill>
                <a:latin typeface="Courier New" pitchFamily="-65" charset="0"/>
              </a:rPr>
              <a:t>;</a:t>
            </a:r>
          </a:p>
          <a:p>
            <a:pPr marL="201613" indent="-201613" defTabSz="449263">
              <a:spcBef>
                <a:spcPts val="1938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800" dirty="0"/>
              <a:t>in MIPS: </a:t>
            </a:r>
            <a:r>
              <a:rPr lang="en-GB" sz="2400" dirty="0">
                <a:latin typeface="Courier New" pitchFamily="-65" charset="0"/>
              </a:rPr>
              <a:t>a</a:t>
            </a:r>
            <a:r>
              <a:rPr lang="en-GB" sz="2400" dirty="0">
                <a:latin typeface="Symbol" pitchFamily="-65" charset="2"/>
              </a:rPr>
              <a:t></a:t>
            </a:r>
            <a:r>
              <a:rPr lang="en-GB" sz="2400" dirty="0">
                <a:latin typeface="Courier New" pitchFamily="-65" charset="0"/>
              </a:rPr>
              <a:t>$s0;b</a:t>
            </a:r>
            <a:r>
              <a:rPr lang="en-GB" sz="2400" dirty="0">
                <a:latin typeface="Symbol" pitchFamily="-65" charset="2"/>
              </a:rPr>
              <a:t></a:t>
            </a:r>
            <a:r>
              <a:rPr lang="en-GB" sz="2400" dirty="0">
                <a:latin typeface="Courier New" pitchFamily="-65" charset="0"/>
              </a:rPr>
              <a:t>$s1;c</a:t>
            </a:r>
            <a:r>
              <a:rPr lang="en-GB" sz="2400" dirty="0">
                <a:latin typeface="Symbol" pitchFamily="-65" charset="2"/>
              </a:rPr>
              <a:t></a:t>
            </a:r>
            <a:r>
              <a:rPr lang="en-GB" sz="2400" dirty="0">
                <a:latin typeface="Courier New" pitchFamily="-65" charset="0"/>
              </a:rPr>
              <a:t>$s2;d</a:t>
            </a:r>
            <a:r>
              <a:rPr lang="en-GB" sz="2400" dirty="0">
                <a:latin typeface="Symbol" pitchFamily="-65" charset="2"/>
              </a:rPr>
              <a:t></a:t>
            </a:r>
            <a:r>
              <a:rPr lang="en-GB" sz="2400" dirty="0">
                <a:latin typeface="Courier New" pitchFamily="-65" charset="0"/>
              </a:rPr>
              <a:t>$s3</a:t>
            </a:r>
          </a:p>
          <a:p>
            <a:pPr lvl="1" defTabSz="449263">
              <a:spcBef>
                <a:spcPts val="1188"/>
              </a:spcBef>
              <a:buSzPct val="85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2400" dirty="0"/>
              <a:t>	</a:t>
            </a:r>
            <a:r>
              <a:rPr lang="en-GB" sz="2400" dirty="0">
                <a:latin typeface="Courier New" pitchFamily="-65" charset="0"/>
              </a:rPr>
              <a:t>div  $s2,$s3	</a:t>
            </a:r>
            <a:r>
              <a:rPr lang="en-GB" sz="2400" i="1" dirty="0">
                <a:solidFill>
                  <a:srgbClr val="919191"/>
                </a:solidFill>
                <a:latin typeface="Courier New" pitchFamily="-65" charset="0"/>
              </a:rPr>
              <a:t># lo=</a:t>
            </a:r>
            <a:r>
              <a:rPr lang="en-GB" sz="2400" i="1" dirty="0" err="1">
                <a:solidFill>
                  <a:srgbClr val="919191"/>
                </a:solidFill>
                <a:latin typeface="Courier New" pitchFamily="-65" charset="0"/>
              </a:rPr>
              <a:t>c/d</a:t>
            </a:r>
            <a:r>
              <a:rPr lang="en-GB" sz="2400" i="1" dirty="0">
                <a:solidFill>
                  <a:srgbClr val="919191"/>
                </a:solidFill>
                <a:latin typeface="Courier New" pitchFamily="-65" charset="0"/>
              </a:rPr>
              <a:t>, hi=</a:t>
            </a:r>
            <a:r>
              <a:rPr lang="en-GB" sz="2400" i="1" dirty="0" err="1">
                <a:solidFill>
                  <a:srgbClr val="919191"/>
                </a:solidFill>
                <a:latin typeface="Courier New" pitchFamily="-65" charset="0"/>
              </a:rPr>
              <a:t>c%d</a:t>
            </a:r>
            <a:r>
              <a:rPr lang="en-GB" sz="2400" dirty="0">
                <a:latin typeface="Courier New" pitchFamily="-65" charset="0"/>
              </a:rPr>
              <a:t>	   </a:t>
            </a:r>
            <a:r>
              <a:rPr lang="en-GB" sz="2400" dirty="0" err="1">
                <a:latin typeface="Courier New" pitchFamily="-65" charset="0"/>
              </a:rPr>
              <a:t>mflo</a:t>
            </a:r>
            <a:r>
              <a:rPr lang="en-GB" sz="2400" dirty="0">
                <a:latin typeface="Courier New" pitchFamily="-65" charset="0"/>
              </a:rPr>
              <a:t> $s0		</a:t>
            </a:r>
            <a:r>
              <a:rPr lang="en-GB" sz="2400" i="1" dirty="0">
                <a:solidFill>
                  <a:srgbClr val="919191"/>
                </a:solidFill>
                <a:latin typeface="Courier New" pitchFamily="-65" charset="0"/>
              </a:rPr>
              <a:t># get quotient</a:t>
            </a:r>
            <a:r>
              <a:rPr lang="en-GB" sz="2400" dirty="0">
                <a:latin typeface="Courier New" pitchFamily="-65" charset="0"/>
              </a:rPr>
              <a:t>	</a:t>
            </a:r>
            <a:br>
              <a:rPr lang="en-GB" sz="2400" dirty="0">
                <a:latin typeface="Courier New" pitchFamily="-65" charset="0"/>
              </a:rPr>
            </a:br>
            <a:r>
              <a:rPr lang="en-GB" sz="2400" dirty="0" err="1">
                <a:latin typeface="Courier New" pitchFamily="-65" charset="0"/>
              </a:rPr>
              <a:t>mfhi</a:t>
            </a:r>
            <a:r>
              <a:rPr lang="en-GB" sz="2400" dirty="0">
                <a:latin typeface="Courier New" pitchFamily="-65" charset="0"/>
              </a:rPr>
              <a:t> $s1		</a:t>
            </a:r>
            <a:r>
              <a:rPr lang="en-GB" sz="2400" i="1" dirty="0">
                <a:solidFill>
                  <a:srgbClr val="919191"/>
                </a:solidFill>
                <a:latin typeface="Courier New" pitchFamily="-65" charset="0"/>
              </a:rPr>
              <a:t># get remainder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Integer Division (2/2)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986" name="Rectangle 2"/>
          <p:cNvSpPr>
            <a:spLocks noChangeArrowheads="1"/>
          </p:cNvSpPr>
          <p:nvPr/>
        </p:nvSpPr>
        <p:spPr bwMode="auto">
          <a:xfrm>
            <a:off x="0" y="978491"/>
            <a:ext cx="9144000" cy="6217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dirty="0">
                <a:solidFill>
                  <a:schemeClr val="tx1"/>
                </a:solidFill>
                <a:latin typeface="18 VAG Rounded Thin   55390"/>
              </a:rPr>
              <a:t>Big-endian and little-endian derive from Jonathan Swift's </a:t>
            </a:r>
            <a:r>
              <a:rPr lang="en-US" sz="1600" i="1" dirty="0">
                <a:solidFill>
                  <a:schemeClr val="tx1"/>
                </a:solidFill>
                <a:latin typeface="18 VAG Rounded Thin   55390"/>
              </a:rPr>
              <a:t>Gulliver's Travels</a:t>
            </a:r>
            <a:r>
              <a:rPr lang="en-US" sz="1600" dirty="0">
                <a:solidFill>
                  <a:schemeClr val="tx1"/>
                </a:solidFill>
                <a:latin typeface="18 VAG Rounded Thin   55390"/>
              </a:rPr>
              <a:t> in which the Big </a:t>
            </a:r>
            <a:r>
              <a:rPr lang="en-US" sz="1600" dirty="0" err="1">
                <a:solidFill>
                  <a:schemeClr val="tx1"/>
                </a:solidFill>
                <a:latin typeface="18 VAG Rounded Thin   55390"/>
              </a:rPr>
              <a:t>Endians</a:t>
            </a:r>
            <a:r>
              <a:rPr lang="en-US" sz="1600" dirty="0">
                <a:solidFill>
                  <a:schemeClr val="tx1"/>
                </a:solidFill>
                <a:latin typeface="18 VAG Rounded Thin   55390"/>
              </a:rPr>
              <a:t> were a political faction that broke their eggs at the large end ("the primitive way") and rebelled against the Lilliputian King who required his subjects (the Little </a:t>
            </a:r>
            <a:r>
              <a:rPr lang="en-US" sz="1600" dirty="0" err="1">
                <a:solidFill>
                  <a:schemeClr val="tx1"/>
                </a:solidFill>
                <a:latin typeface="18 VAG Rounded Thin   55390"/>
              </a:rPr>
              <a:t>Endians</a:t>
            </a:r>
            <a:r>
              <a:rPr lang="en-US" sz="1600" dirty="0">
                <a:solidFill>
                  <a:schemeClr val="tx1"/>
                </a:solidFill>
                <a:latin typeface="18 VAG Rounded Thin   55390"/>
              </a:rPr>
              <a:t>) to break their eggs at the small end. </a:t>
            </a:r>
          </a:p>
        </p:txBody>
      </p:sp>
      <p:sp>
        <p:nvSpPr>
          <p:cNvPr id="2345987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6781800" cy="474663"/>
          </a:xfrm>
        </p:spPr>
        <p:txBody>
          <a:bodyPr/>
          <a:lstStyle/>
          <a:p>
            <a:r>
              <a:rPr lang="en-US" dirty="0"/>
              <a:t>Big </a:t>
            </a:r>
            <a:r>
              <a:rPr lang="en-US" dirty="0" err="1"/>
              <a:t>Endian</a:t>
            </a:r>
            <a:r>
              <a:rPr lang="en-US" dirty="0"/>
              <a:t> vs. Little </a:t>
            </a:r>
            <a:r>
              <a:rPr lang="en-US" dirty="0" err="1"/>
              <a:t>Endian</a:t>
            </a:r>
            <a:endParaRPr lang="en-US" dirty="0"/>
          </a:p>
        </p:txBody>
      </p:sp>
      <p:sp>
        <p:nvSpPr>
          <p:cNvPr id="2345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886200"/>
            <a:ext cx="3962400" cy="1981200"/>
          </a:xfrm>
        </p:spPr>
        <p:txBody>
          <a:bodyPr/>
          <a:lstStyle/>
          <a:p>
            <a:pPr algn="ctr">
              <a:buFont typeface="Times" pitchFamily="-65" charset="0"/>
              <a:buNone/>
            </a:pPr>
            <a:r>
              <a:rPr lang="en-US" dirty="0"/>
              <a:t>Big </a:t>
            </a:r>
            <a:r>
              <a:rPr lang="en-US" dirty="0" err="1"/>
              <a:t>Endian</a:t>
            </a:r>
            <a:endParaRPr lang="en-US" dirty="0"/>
          </a:p>
          <a:p>
            <a:r>
              <a:rPr lang="en-US" sz="1400" dirty="0">
                <a:latin typeface="Arial" pitchFamily="-65" charset="0"/>
              </a:rPr>
              <a:t>  ADDR3   ADDR2      ADDR1    ADDR0</a:t>
            </a:r>
            <a:br>
              <a:rPr lang="en-US" sz="1400" dirty="0">
                <a:latin typeface="Arial" pitchFamily="-65" charset="0"/>
              </a:rPr>
            </a:br>
            <a:r>
              <a:rPr lang="en-US" sz="1400" dirty="0">
                <a:latin typeface="Arial" pitchFamily="-65" charset="0"/>
              </a:rPr>
              <a:t>  </a:t>
            </a:r>
            <a:r>
              <a:rPr lang="en-US" sz="1400" dirty="0">
                <a:solidFill>
                  <a:srgbClr val="800080"/>
                </a:solidFill>
                <a:latin typeface="Arial" pitchFamily="-65" charset="0"/>
              </a:rPr>
              <a:t>BYTE0</a:t>
            </a:r>
            <a:r>
              <a:rPr lang="en-US" sz="1400" dirty="0">
                <a:latin typeface="Arial" pitchFamily="-65" charset="0"/>
              </a:rPr>
              <a:t>    </a:t>
            </a:r>
            <a:r>
              <a:rPr lang="en-US" sz="1400" dirty="0">
                <a:solidFill>
                  <a:schemeClr val="accent2"/>
                </a:solidFill>
                <a:latin typeface="Arial" pitchFamily="-65" charset="0"/>
              </a:rPr>
              <a:t>BYTE1</a:t>
            </a:r>
            <a:r>
              <a:rPr lang="en-US" sz="1400" dirty="0">
                <a:latin typeface="Arial" pitchFamily="-65" charset="0"/>
              </a:rPr>
              <a:t>       </a:t>
            </a:r>
            <a:r>
              <a:rPr lang="en-US" sz="1400" dirty="0">
                <a:solidFill>
                  <a:srgbClr val="008000"/>
                </a:solidFill>
                <a:latin typeface="Arial" pitchFamily="-65" charset="0"/>
              </a:rPr>
              <a:t>BYTE2</a:t>
            </a:r>
            <a:r>
              <a:rPr lang="en-US" sz="1400" dirty="0">
                <a:latin typeface="Arial" pitchFamily="-65" charset="0"/>
              </a:rPr>
              <a:t>     </a:t>
            </a:r>
            <a:r>
              <a:rPr lang="en-US" sz="1400" dirty="0">
                <a:solidFill>
                  <a:schemeClr val="accent3"/>
                </a:solidFill>
                <a:latin typeface="Arial" pitchFamily="-65" charset="0"/>
              </a:rPr>
              <a:t>BYTE3</a:t>
            </a:r>
            <a:r>
              <a:rPr lang="en-US" sz="1400" dirty="0">
                <a:latin typeface="Arial" pitchFamily="-65" charset="0"/>
              </a:rPr>
              <a:t/>
            </a:r>
            <a:br>
              <a:rPr lang="en-US" sz="1400" dirty="0">
                <a:latin typeface="Arial" pitchFamily="-65" charset="0"/>
              </a:rPr>
            </a:br>
            <a:r>
              <a:rPr lang="en-US" sz="1400" dirty="0">
                <a:solidFill>
                  <a:srgbClr val="800080"/>
                </a:solidFill>
                <a:latin typeface="Arial" pitchFamily="-65" charset="0"/>
              </a:rPr>
              <a:t>00000001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" pitchFamily="-65" charset="0"/>
              </a:rPr>
              <a:t>00000100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Arial" pitchFamily="-65" charset="0"/>
              </a:rPr>
              <a:t>00000000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chemeClr val="accent3"/>
                </a:solidFill>
                <a:latin typeface="Arial" pitchFamily="-65" charset="0"/>
              </a:rPr>
              <a:t>00000000</a:t>
            </a:r>
          </a:p>
          <a:p>
            <a:r>
              <a:rPr lang="en-US" sz="1400" dirty="0">
                <a:latin typeface="Arial" pitchFamily="-65" charset="0"/>
              </a:rPr>
              <a:t>  ADDR0   ADDR1      ADDR2    ADDR3</a:t>
            </a:r>
            <a:br>
              <a:rPr lang="en-US" sz="1400" dirty="0">
                <a:latin typeface="Arial" pitchFamily="-65" charset="0"/>
              </a:rPr>
            </a:br>
            <a:r>
              <a:rPr lang="en-US" sz="1400" dirty="0">
                <a:latin typeface="Arial" pitchFamily="-65" charset="0"/>
              </a:rPr>
              <a:t>  </a:t>
            </a:r>
            <a:r>
              <a:rPr lang="en-US" sz="1400" dirty="0">
                <a:solidFill>
                  <a:schemeClr val="accent3"/>
                </a:solidFill>
                <a:latin typeface="Arial" pitchFamily="-65" charset="0"/>
              </a:rPr>
              <a:t>BYTE3    </a:t>
            </a:r>
            <a:r>
              <a:rPr lang="en-US" sz="1400" dirty="0">
                <a:solidFill>
                  <a:srgbClr val="008000"/>
                </a:solidFill>
                <a:latin typeface="Arial" pitchFamily="-65" charset="0"/>
              </a:rPr>
              <a:t>BYTE2</a:t>
            </a:r>
            <a:r>
              <a:rPr lang="en-US" sz="1400" dirty="0">
                <a:latin typeface="Arial" pitchFamily="-65" charset="0"/>
              </a:rPr>
              <a:t>       </a:t>
            </a:r>
            <a:r>
              <a:rPr lang="en-US" sz="1400" dirty="0">
                <a:solidFill>
                  <a:schemeClr val="accent2"/>
                </a:solidFill>
                <a:latin typeface="Arial" pitchFamily="-65" charset="0"/>
              </a:rPr>
              <a:t>BYTE1</a:t>
            </a:r>
            <a:r>
              <a:rPr lang="en-US" sz="1400" dirty="0">
                <a:latin typeface="Arial" pitchFamily="-65" charset="0"/>
              </a:rPr>
              <a:t>     </a:t>
            </a:r>
            <a:r>
              <a:rPr lang="en-US" sz="1400" dirty="0">
                <a:solidFill>
                  <a:srgbClr val="800080"/>
                </a:solidFill>
                <a:latin typeface="Arial" pitchFamily="-65" charset="0"/>
              </a:rPr>
              <a:t>BYTE0</a:t>
            </a:r>
            <a:r>
              <a:rPr lang="en-US" sz="1400" dirty="0">
                <a:latin typeface="Arial" pitchFamily="-65" charset="0"/>
              </a:rPr>
              <a:t/>
            </a:r>
            <a:br>
              <a:rPr lang="en-US" sz="1400" dirty="0">
                <a:latin typeface="Arial" pitchFamily="-65" charset="0"/>
              </a:rPr>
            </a:br>
            <a:r>
              <a:rPr lang="en-US" sz="1400" dirty="0">
                <a:solidFill>
                  <a:schemeClr val="accent3"/>
                </a:solidFill>
                <a:latin typeface="Arial" pitchFamily="-65" charset="0"/>
              </a:rPr>
              <a:t>00000000 </a:t>
            </a:r>
            <a:r>
              <a:rPr lang="en-US" sz="1400" dirty="0">
                <a:solidFill>
                  <a:srgbClr val="008000"/>
                </a:solidFill>
                <a:latin typeface="Arial" pitchFamily="-65" charset="0"/>
              </a:rPr>
              <a:t>00000000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" pitchFamily="-65" charset="0"/>
              </a:rPr>
              <a:t>00000100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Arial" pitchFamily="-65" charset="0"/>
              </a:rPr>
              <a:t>00000001</a:t>
            </a:r>
            <a:endParaRPr lang="en-US" sz="1400" dirty="0">
              <a:latin typeface="Arial" pitchFamily="-65" charset="0"/>
            </a:endParaRPr>
          </a:p>
        </p:txBody>
      </p:sp>
      <p:sp>
        <p:nvSpPr>
          <p:cNvPr id="234598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86300" y="3886200"/>
            <a:ext cx="4000500" cy="1981200"/>
          </a:xfrm>
        </p:spPr>
        <p:txBody>
          <a:bodyPr/>
          <a:lstStyle/>
          <a:p>
            <a:pPr algn="ctr">
              <a:buFont typeface="Times" pitchFamily="-65" charset="0"/>
              <a:buNone/>
            </a:pPr>
            <a:r>
              <a:rPr lang="en-US" dirty="0"/>
              <a:t>Little </a:t>
            </a:r>
            <a:r>
              <a:rPr lang="en-US" dirty="0" err="1"/>
              <a:t>Endian</a:t>
            </a:r>
            <a:endParaRPr lang="en-US" dirty="0"/>
          </a:p>
          <a:p>
            <a:r>
              <a:rPr lang="en-US" sz="1400" dirty="0">
                <a:latin typeface="Arial" pitchFamily="-65" charset="0"/>
              </a:rPr>
              <a:t>  ADDR3   ADDR2      ADDR1    ADDR0</a:t>
            </a:r>
            <a:br>
              <a:rPr lang="en-US" sz="1400" dirty="0">
                <a:latin typeface="Arial" pitchFamily="-65" charset="0"/>
              </a:rPr>
            </a:br>
            <a:r>
              <a:rPr lang="en-US" sz="1400" dirty="0">
                <a:latin typeface="Arial" pitchFamily="-65" charset="0"/>
              </a:rPr>
              <a:t>  </a:t>
            </a:r>
            <a:r>
              <a:rPr lang="en-US" sz="1400" dirty="0">
                <a:solidFill>
                  <a:schemeClr val="accent3"/>
                </a:solidFill>
                <a:latin typeface="Arial" pitchFamily="-65" charset="0"/>
              </a:rPr>
              <a:t>BYTE3    </a:t>
            </a:r>
            <a:r>
              <a:rPr lang="en-US" sz="1400" dirty="0">
                <a:solidFill>
                  <a:srgbClr val="008000"/>
                </a:solidFill>
                <a:latin typeface="Arial" pitchFamily="-65" charset="0"/>
              </a:rPr>
              <a:t>BYTE2</a:t>
            </a:r>
            <a:r>
              <a:rPr lang="en-US" sz="1400" dirty="0">
                <a:latin typeface="Arial" pitchFamily="-65" charset="0"/>
              </a:rPr>
              <a:t>       </a:t>
            </a:r>
            <a:r>
              <a:rPr lang="en-US" sz="1400" dirty="0">
                <a:solidFill>
                  <a:schemeClr val="accent2"/>
                </a:solidFill>
                <a:latin typeface="Arial" pitchFamily="-65" charset="0"/>
              </a:rPr>
              <a:t>BYTE1</a:t>
            </a:r>
            <a:r>
              <a:rPr lang="en-US" sz="1400" dirty="0">
                <a:latin typeface="Arial" pitchFamily="-65" charset="0"/>
              </a:rPr>
              <a:t>     </a:t>
            </a:r>
            <a:r>
              <a:rPr lang="en-US" sz="1400" dirty="0">
                <a:solidFill>
                  <a:srgbClr val="800080"/>
                </a:solidFill>
                <a:latin typeface="Arial" pitchFamily="-65" charset="0"/>
              </a:rPr>
              <a:t>BYTE0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chemeClr val="accent3"/>
                </a:solidFill>
                <a:latin typeface="Arial" pitchFamily="-65" charset="0"/>
              </a:rPr>
              <a:t>00000000 </a:t>
            </a:r>
            <a:r>
              <a:rPr lang="en-US" sz="1400" dirty="0">
                <a:solidFill>
                  <a:srgbClr val="008000"/>
                </a:solidFill>
                <a:latin typeface="Arial" pitchFamily="-65" charset="0"/>
              </a:rPr>
              <a:t>00000000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" pitchFamily="-65" charset="0"/>
              </a:rPr>
              <a:t>00000100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rgbClr val="800080"/>
                </a:solidFill>
                <a:latin typeface="Arial" pitchFamily="-65" charset="0"/>
              </a:rPr>
              <a:t>00000001</a:t>
            </a:r>
            <a:endParaRPr lang="en-US" sz="1400" dirty="0">
              <a:latin typeface="Arial" pitchFamily="-65" charset="0"/>
            </a:endParaRPr>
          </a:p>
          <a:p>
            <a:r>
              <a:rPr lang="en-US" sz="1400" dirty="0">
                <a:latin typeface="Arial" pitchFamily="-65" charset="0"/>
              </a:rPr>
              <a:t>  ADDR0   ADDR1      ADDR2    ADDR3</a:t>
            </a:r>
            <a:br>
              <a:rPr lang="en-US" sz="1400" dirty="0">
                <a:latin typeface="Arial" pitchFamily="-65" charset="0"/>
              </a:rPr>
            </a:br>
            <a:r>
              <a:rPr lang="en-US" sz="1400" dirty="0">
                <a:latin typeface="Arial" pitchFamily="-65" charset="0"/>
              </a:rPr>
              <a:t>  </a:t>
            </a:r>
            <a:r>
              <a:rPr lang="en-US" sz="1400" dirty="0">
                <a:solidFill>
                  <a:srgbClr val="800080"/>
                </a:solidFill>
                <a:latin typeface="Arial" pitchFamily="-65" charset="0"/>
              </a:rPr>
              <a:t>BYTE0</a:t>
            </a:r>
            <a:r>
              <a:rPr lang="en-US" sz="1400" dirty="0">
                <a:latin typeface="Arial" pitchFamily="-65" charset="0"/>
              </a:rPr>
              <a:t>    </a:t>
            </a:r>
            <a:r>
              <a:rPr lang="en-US" sz="1400" dirty="0">
                <a:solidFill>
                  <a:schemeClr val="accent2"/>
                </a:solidFill>
                <a:latin typeface="Arial" pitchFamily="-65" charset="0"/>
              </a:rPr>
              <a:t>BYTE1</a:t>
            </a:r>
            <a:r>
              <a:rPr lang="en-US" sz="1400" dirty="0">
                <a:latin typeface="Arial" pitchFamily="-65" charset="0"/>
              </a:rPr>
              <a:t>       </a:t>
            </a:r>
            <a:r>
              <a:rPr lang="en-US" sz="1400" dirty="0">
                <a:solidFill>
                  <a:srgbClr val="008000"/>
                </a:solidFill>
                <a:latin typeface="Arial" pitchFamily="-65" charset="0"/>
              </a:rPr>
              <a:t>BYTE2</a:t>
            </a:r>
            <a:r>
              <a:rPr lang="en-US" sz="1400" dirty="0">
                <a:latin typeface="Arial" pitchFamily="-65" charset="0"/>
              </a:rPr>
              <a:t>     </a:t>
            </a:r>
            <a:r>
              <a:rPr lang="en-US" sz="1400" dirty="0">
                <a:solidFill>
                  <a:schemeClr val="accent3"/>
                </a:solidFill>
                <a:latin typeface="Arial" pitchFamily="-65" charset="0"/>
              </a:rPr>
              <a:t>BYTE3 </a:t>
            </a:r>
            <a:r>
              <a:rPr lang="en-US" sz="1400" dirty="0">
                <a:solidFill>
                  <a:srgbClr val="800080"/>
                </a:solidFill>
                <a:latin typeface="Arial" pitchFamily="-65" charset="0"/>
              </a:rPr>
              <a:t>00000001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chemeClr val="accent2"/>
                </a:solidFill>
                <a:latin typeface="Arial" pitchFamily="-65" charset="0"/>
              </a:rPr>
              <a:t>00000100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rgbClr val="008000"/>
                </a:solidFill>
                <a:latin typeface="Arial" pitchFamily="-65" charset="0"/>
              </a:rPr>
              <a:t>00000000</a:t>
            </a:r>
            <a:r>
              <a:rPr lang="en-US" sz="1400" dirty="0">
                <a:latin typeface="Arial" pitchFamily="-65" charset="0"/>
              </a:rPr>
              <a:t> </a:t>
            </a:r>
            <a:r>
              <a:rPr lang="en-US" sz="1400" dirty="0">
                <a:solidFill>
                  <a:schemeClr val="accent3"/>
                </a:solidFill>
                <a:latin typeface="Arial" pitchFamily="-65" charset="0"/>
              </a:rPr>
              <a:t>00000000</a:t>
            </a:r>
          </a:p>
        </p:txBody>
      </p:sp>
      <p:sp>
        <p:nvSpPr>
          <p:cNvPr id="2345990" name="Rectangle 6"/>
          <p:cNvSpPr>
            <a:spLocks noChangeArrowheads="1"/>
          </p:cNvSpPr>
          <p:nvPr/>
        </p:nvSpPr>
        <p:spPr bwMode="auto">
          <a:xfrm>
            <a:off x="280988" y="2438400"/>
            <a:ext cx="8071440" cy="15081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18 VAG Rounded Bold   07390"/>
                <a:cs typeface="B VAG Rounded Bold"/>
              </a:rPr>
              <a:t>Consider the number 1025 as we normally write it:</a:t>
            </a:r>
            <a:r>
              <a:rPr lang="en-US" sz="3200" b="1" dirty="0">
                <a:latin typeface="Arial" pitchFamily="-65" charset="0"/>
              </a:rPr>
              <a:t/>
            </a:r>
            <a:br>
              <a:rPr lang="en-US" sz="3200" b="1" dirty="0">
                <a:latin typeface="Arial" pitchFamily="-65" charset="0"/>
              </a:rPr>
            </a:br>
            <a:r>
              <a:rPr lang="en-US" sz="3200" b="1" dirty="0">
                <a:solidFill>
                  <a:schemeClr val="accent3"/>
                </a:solidFill>
                <a:latin typeface="Arial" pitchFamily="-65" charset="0"/>
              </a:rPr>
              <a:t>BYTE3     </a:t>
            </a:r>
            <a:r>
              <a:rPr lang="en-US" sz="3200" b="1" dirty="0">
                <a:solidFill>
                  <a:srgbClr val="008000"/>
                </a:solidFill>
                <a:latin typeface="Arial" pitchFamily="-65" charset="0"/>
              </a:rPr>
              <a:t>BYTE2</a:t>
            </a:r>
            <a:r>
              <a:rPr lang="en-US" sz="3200" b="1" dirty="0">
                <a:latin typeface="Arial" pitchFamily="-65" charset="0"/>
              </a:rPr>
              <a:t>     </a:t>
            </a:r>
            <a:r>
              <a:rPr lang="en-US" sz="3200" b="1" dirty="0">
                <a:solidFill>
                  <a:schemeClr val="accent2"/>
                </a:solidFill>
                <a:latin typeface="Arial" pitchFamily="-65" charset="0"/>
              </a:rPr>
              <a:t>BYTE1</a:t>
            </a:r>
            <a:r>
              <a:rPr lang="en-US" sz="3200" b="1" dirty="0">
                <a:latin typeface="Arial" pitchFamily="-65" charset="0"/>
              </a:rPr>
              <a:t>     </a:t>
            </a:r>
            <a:r>
              <a:rPr lang="en-US" sz="3200" b="1" dirty="0">
                <a:solidFill>
                  <a:srgbClr val="800080"/>
                </a:solidFill>
                <a:latin typeface="Arial" pitchFamily="-65" charset="0"/>
              </a:rPr>
              <a:t>BYTE0</a:t>
            </a:r>
            <a:r>
              <a:rPr lang="en-US" sz="3200" b="1" dirty="0">
                <a:latin typeface="Arial" pitchFamily="-65" charset="0"/>
              </a:rPr>
              <a:t/>
            </a:r>
            <a:br>
              <a:rPr lang="en-US" sz="3200" b="1" dirty="0">
                <a:latin typeface="Arial" pitchFamily="-65" charset="0"/>
              </a:rPr>
            </a:br>
            <a:r>
              <a:rPr lang="en-US" sz="3200" b="1" dirty="0">
                <a:solidFill>
                  <a:schemeClr val="accent3"/>
                </a:solidFill>
                <a:latin typeface="Arial" pitchFamily="-65" charset="0"/>
              </a:rPr>
              <a:t>00000000 </a:t>
            </a:r>
            <a:r>
              <a:rPr lang="en-US" sz="3200" b="1" dirty="0">
                <a:solidFill>
                  <a:srgbClr val="008000"/>
                </a:solidFill>
                <a:latin typeface="Arial" pitchFamily="-65" charset="0"/>
              </a:rPr>
              <a:t>00000000</a:t>
            </a:r>
            <a:r>
              <a:rPr lang="en-US" sz="3200" b="1" dirty="0">
                <a:solidFill>
                  <a:schemeClr val="tx1"/>
                </a:solidFill>
                <a:latin typeface="Arial" pitchFamily="-65" charset="0"/>
              </a:rPr>
              <a:t> </a:t>
            </a:r>
            <a:r>
              <a:rPr lang="en-US" sz="3200" b="1" dirty="0">
                <a:solidFill>
                  <a:schemeClr val="accent2"/>
                </a:solidFill>
                <a:latin typeface="Arial" pitchFamily="-65" charset="0"/>
              </a:rPr>
              <a:t>00000100</a:t>
            </a:r>
            <a:r>
              <a:rPr lang="en-US" sz="3200" b="1" dirty="0">
                <a:solidFill>
                  <a:schemeClr val="tx1"/>
                </a:solidFill>
                <a:latin typeface="Arial" pitchFamily="-65" charset="0"/>
              </a:rPr>
              <a:t> </a:t>
            </a:r>
            <a:r>
              <a:rPr lang="en-US" sz="3200" b="1" dirty="0">
                <a:solidFill>
                  <a:srgbClr val="800080"/>
                </a:solidFill>
                <a:latin typeface="Arial" pitchFamily="-65" charset="0"/>
              </a:rPr>
              <a:t>00000001</a:t>
            </a:r>
            <a:endParaRPr lang="en-US" sz="3200" b="1" dirty="0">
              <a:solidFill>
                <a:schemeClr val="tx1"/>
              </a:solidFill>
              <a:latin typeface="Arial" pitchFamily="-65" charset="0"/>
            </a:endParaRPr>
          </a:p>
        </p:txBody>
      </p:sp>
      <p:sp>
        <p:nvSpPr>
          <p:cNvPr id="2345991" name="Rectangle 7"/>
          <p:cNvSpPr>
            <a:spLocks noChangeArrowheads="1"/>
          </p:cNvSpPr>
          <p:nvPr/>
        </p:nvSpPr>
        <p:spPr bwMode="auto">
          <a:xfrm>
            <a:off x="762000" y="5638800"/>
            <a:ext cx="7618680" cy="954107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/>
                </a:solidFill>
                <a:latin typeface="Courier New" pitchFamily="-65" charset="0"/>
              </a:rPr>
              <a:t>www.webopedia.com/TERM/b/big_endian.html</a:t>
            </a:r>
            <a:r>
              <a:rPr lang="en-US" sz="1400" b="1" dirty="0">
                <a:solidFill>
                  <a:schemeClr val="tx1"/>
                </a:solidFill>
                <a:latin typeface="Courier New" pitchFamily="-65" charset="0"/>
              </a:rPr>
              <a:t/>
            </a:r>
            <a:br>
              <a:rPr lang="en-US" sz="1400" b="1" dirty="0">
                <a:solidFill>
                  <a:schemeClr val="tx1"/>
                </a:solidFill>
                <a:latin typeface="Courier New" pitchFamily="-65" charset="0"/>
              </a:rPr>
            </a:br>
            <a:r>
              <a:rPr lang="en-US" sz="1400" b="1" dirty="0">
                <a:solidFill>
                  <a:schemeClr val="tx1"/>
                </a:solidFill>
                <a:latin typeface="Courier New" pitchFamily="-65" charset="0"/>
              </a:rPr>
              <a:t>searchnetworking.techtarget.com/sDefinition/0,,sid7_gci211659,00.html</a:t>
            </a:r>
          </a:p>
          <a:p>
            <a:pPr algn="ctr"/>
            <a:r>
              <a:rPr lang="en-US" sz="1400" b="1" dirty="0" err="1">
                <a:solidFill>
                  <a:schemeClr val="tx1"/>
                </a:solidFill>
                <a:latin typeface="Courier New" pitchFamily="-65" charset="0"/>
              </a:rPr>
              <a:t>www.noveltheory.com/TechPapers/endian.asp</a:t>
            </a:r>
            <a:endParaRPr lang="en-US" sz="1400" b="1" dirty="0">
              <a:solidFill>
                <a:schemeClr val="tx1"/>
              </a:solidFill>
              <a:latin typeface="Courier New" pitchFamily="-65" charset="0"/>
            </a:endParaRPr>
          </a:p>
          <a:p>
            <a:pPr algn="ctr"/>
            <a:r>
              <a:rPr lang="en-US" sz="1400" b="1" dirty="0" err="1">
                <a:solidFill>
                  <a:schemeClr val="tx1"/>
                </a:solidFill>
                <a:latin typeface="Courier New" pitchFamily="-65" charset="0"/>
              </a:rPr>
              <a:t>en.wikipedia.org/wiki/Big_endian</a:t>
            </a:r>
            <a:endParaRPr lang="en-US" sz="1400" b="1" dirty="0">
              <a:solidFill>
                <a:schemeClr val="tx1"/>
              </a:solidFill>
              <a:latin typeface="Courier New" pitchFamily="-65" charset="0"/>
            </a:endParaRPr>
          </a:p>
        </p:txBody>
      </p:sp>
      <p:sp>
        <p:nvSpPr>
          <p:cNvPr id="2345992" name="Text Box 8"/>
          <p:cNvSpPr txBox="1">
            <a:spLocks noChangeArrowheads="1"/>
          </p:cNvSpPr>
          <p:nvPr/>
        </p:nvSpPr>
        <p:spPr bwMode="auto">
          <a:xfrm>
            <a:off x="609600" y="1752600"/>
            <a:ext cx="8305800" cy="636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 The order in which BYTES are stored in memory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</a:pPr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18 VAG Rounded Bold   07390"/>
              </a:rPr>
              <a:t> Bits always stored as usual.</a:t>
            </a:r>
            <a:r>
              <a:rPr lang="en-US" sz="2000" b="1" dirty="0">
                <a:latin typeface="18 VAG Rounded Bold   07390"/>
              </a:rPr>
              <a:t> </a:t>
            </a:r>
            <a:r>
              <a:rPr lang="en-US" sz="2000" b="1" dirty="0">
                <a:solidFill>
                  <a:schemeClr val="accent2"/>
                </a:solidFill>
                <a:latin typeface="18 VAG Rounded Bold   07390"/>
              </a:rPr>
              <a:t>(E.g., 0xC2=0b 1100 0010)</a:t>
            </a:r>
            <a:endParaRPr lang="en-US" sz="2000" b="1" dirty="0">
              <a:latin typeface="18 VAG Rounded Bold   0739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785938"/>
            <a:ext cx="8915400" cy="4005262"/>
          </a:xfrm>
        </p:spPr>
        <p:txBody>
          <a:bodyPr/>
          <a:lstStyle/>
          <a:p>
            <a:pPr>
              <a:buFont typeface="Times" pitchFamily="-65" charset="0"/>
              <a:buNone/>
            </a:pPr>
            <a:r>
              <a:rPr lang="en-US" sz="2800" dirty="0">
                <a:latin typeface="Courier New" pitchFamily="-65" charset="0"/>
              </a:rPr>
              <a:t>#include &lt;</a:t>
            </a:r>
            <a:r>
              <a:rPr lang="en-US" sz="2800" dirty="0" err="1">
                <a:latin typeface="Courier New" pitchFamily="-65" charset="0"/>
              </a:rPr>
              <a:t>stdio.h</a:t>
            </a:r>
            <a:r>
              <a:rPr lang="en-US" sz="2800" dirty="0">
                <a:latin typeface="Courier New" pitchFamily="-65" charset="0"/>
              </a:rPr>
              <a:t>&gt;</a:t>
            </a:r>
          </a:p>
          <a:p>
            <a:pPr>
              <a:buFont typeface="Times" pitchFamily="-65" charset="0"/>
              <a:buNone/>
            </a:pPr>
            <a:r>
              <a:rPr lang="en-US" sz="2800" dirty="0" err="1">
                <a:latin typeface="Courier New" pitchFamily="-65" charset="0"/>
              </a:rPr>
              <a:t>int</a:t>
            </a:r>
            <a:r>
              <a:rPr lang="en-US" sz="2800" dirty="0">
                <a:latin typeface="Courier New" pitchFamily="-65" charset="0"/>
              </a:rPr>
              <a:t> main (</a:t>
            </a:r>
            <a:r>
              <a:rPr lang="en-US" sz="2800" dirty="0" err="1">
                <a:latin typeface="Courier New" pitchFamily="-65" charset="0"/>
              </a:rPr>
              <a:t>int</a:t>
            </a:r>
            <a:r>
              <a:rPr lang="en-US" sz="2800" dirty="0">
                <a:latin typeface="Courier New" pitchFamily="-65" charset="0"/>
              </a:rPr>
              <a:t> </a:t>
            </a:r>
            <a:r>
              <a:rPr lang="en-US" sz="2800" dirty="0" err="1">
                <a:latin typeface="Courier New" pitchFamily="-65" charset="0"/>
              </a:rPr>
              <a:t>argc</a:t>
            </a:r>
            <a:r>
              <a:rPr lang="en-US" sz="2800" dirty="0">
                <a:latin typeface="Courier New" pitchFamily="-65" charset="0"/>
              </a:rPr>
              <a:t>, char *</a:t>
            </a:r>
            <a:r>
              <a:rPr lang="en-US" sz="2800" dirty="0" err="1">
                <a:latin typeface="Courier New" pitchFamily="-65" charset="0"/>
              </a:rPr>
              <a:t>argv</a:t>
            </a:r>
            <a:r>
              <a:rPr lang="en-US" sz="2800" dirty="0">
                <a:latin typeface="Courier New" pitchFamily="-65" charset="0"/>
              </a:rPr>
              <a:t>[]) {</a:t>
            </a:r>
          </a:p>
          <a:p>
            <a:pPr>
              <a:buFont typeface="Times" pitchFamily="-65" charset="0"/>
              <a:buNone/>
            </a:pPr>
            <a:r>
              <a:rPr lang="en-US" sz="2800" dirty="0">
                <a:latin typeface="Courier New" pitchFamily="-65" charset="0"/>
              </a:rPr>
              <a:t> </a:t>
            </a:r>
            <a:r>
              <a:rPr lang="en-US" sz="2800" dirty="0" err="1">
                <a:latin typeface="Courier New" pitchFamily="-65" charset="0"/>
              </a:rPr>
              <a:t>int</a:t>
            </a:r>
            <a:r>
              <a:rPr lang="en-US" sz="2800" dirty="0">
                <a:latin typeface="Courier New" pitchFamily="-65" charset="0"/>
              </a:rPr>
              <a:t> </a:t>
            </a:r>
            <a:r>
              <a:rPr lang="en-US" sz="2800" dirty="0" err="1">
                <a:latin typeface="Courier New" pitchFamily="-65" charset="0"/>
              </a:rPr>
              <a:t>i</a:t>
            </a:r>
            <a:r>
              <a:rPr lang="en-US" sz="2800" dirty="0">
                <a:latin typeface="Courier New" pitchFamily="-65" charset="0"/>
              </a:rPr>
              <a:t>, sum = 0;</a:t>
            </a:r>
          </a:p>
          <a:p>
            <a:pPr>
              <a:buFont typeface="Times" pitchFamily="-65" charset="0"/>
              <a:buNone/>
            </a:pPr>
            <a:r>
              <a:rPr lang="en-US" sz="2800" dirty="0">
                <a:latin typeface="Courier New" pitchFamily="-65" charset="0"/>
              </a:rPr>
              <a:t> for (</a:t>
            </a:r>
            <a:r>
              <a:rPr lang="en-US" sz="2800" dirty="0" err="1">
                <a:latin typeface="Courier New" pitchFamily="-65" charset="0"/>
              </a:rPr>
              <a:t>i</a:t>
            </a:r>
            <a:r>
              <a:rPr lang="en-US" sz="2800" dirty="0">
                <a:latin typeface="Courier New" pitchFamily="-65" charset="0"/>
              </a:rPr>
              <a:t> = 0; </a:t>
            </a:r>
            <a:r>
              <a:rPr lang="en-US" sz="2800" dirty="0" err="1">
                <a:latin typeface="Courier New" pitchFamily="-65" charset="0"/>
              </a:rPr>
              <a:t>i</a:t>
            </a:r>
            <a:r>
              <a:rPr lang="en-US" sz="2800" dirty="0">
                <a:latin typeface="Courier New" pitchFamily="-65" charset="0"/>
              </a:rPr>
              <a:t> &lt;= 100; </a:t>
            </a:r>
            <a:r>
              <a:rPr lang="en-US" sz="2800" dirty="0" err="1">
                <a:latin typeface="Courier New" pitchFamily="-65" charset="0"/>
              </a:rPr>
              <a:t>i</a:t>
            </a:r>
            <a:r>
              <a:rPr lang="en-US" sz="2800" dirty="0">
                <a:latin typeface="Courier New" pitchFamily="-65" charset="0"/>
              </a:rPr>
              <a:t>++)</a:t>
            </a:r>
            <a:br>
              <a:rPr lang="en-US" sz="2800" dirty="0">
                <a:latin typeface="Courier New" pitchFamily="-65" charset="0"/>
              </a:rPr>
            </a:br>
            <a:r>
              <a:rPr lang="en-US" sz="2800" dirty="0">
                <a:latin typeface="Courier New" pitchFamily="-65" charset="0"/>
              </a:rPr>
              <a:t>  sum = sum + </a:t>
            </a:r>
            <a:r>
              <a:rPr lang="en-US" sz="2800" dirty="0" err="1">
                <a:latin typeface="Courier New" pitchFamily="-65" charset="0"/>
              </a:rPr>
              <a:t>i</a:t>
            </a:r>
            <a:r>
              <a:rPr lang="en-US" sz="2800" dirty="0">
                <a:latin typeface="Courier New" pitchFamily="-65" charset="0"/>
              </a:rPr>
              <a:t> * </a:t>
            </a:r>
            <a:r>
              <a:rPr lang="en-US" sz="2800" dirty="0" err="1">
                <a:latin typeface="Courier New" pitchFamily="-65" charset="0"/>
              </a:rPr>
              <a:t>i</a:t>
            </a:r>
            <a:r>
              <a:rPr lang="en-US" sz="2800" dirty="0">
                <a:latin typeface="Courier New" pitchFamily="-65" charset="0"/>
              </a:rPr>
              <a:t>;</a:t>
            </a:r>
          </a:p>
          <a:p>
            <a:pPr>
              <a:buFont typeface="Times" pitchFamily="-65" charset="0"/>
              <a:buNone/>
            </a:pPr>
            <a:r>
              <a:rPr lang="en-US" sz="2800" dirty="0">
                <a:latin typeface="Courier New" pitchFamily="-65" charset="0"/>
              </a:rPr>
              <a:t> </a:t>
            </a:r>
            <a:r>
              <a:rPr lang="en-US" sz="2800" dirty="0" err="1">
                <a:latin typeface="Courier New" pitchFamily="-65" charset="0"/>
              </a:rPr>
              <a:t>printf</a:t>
            </a:r>
            <a:r>
              <a:rPr lang="en-US" sz="2800" dirty="0">
                <a:latin typeface="Courier New" pitchFamily="-65" charset="0"/>
              </a:rPr>
              <a:t> ("The sum of sq from 0 .. 100 is %</a:t>
            </a:r>
            <a:r>
              <a:rPr lang="en-US" sz="2800" dirty="0" err="1">
                <a:latin typeface="Courier New" pitchFamily="-65" charset="0"/>
              </a:rPr>
              <a:t>d\n</a:t>
            </a:r>
            <a:r>
              <a:rPr lang="en-US" sz="2800" dirty="0">
                <a:latin typeface="Courier New" pitchFamily="-65" charset="0"/>
              </a:rPr>
              <a:t>", 	sum);</a:t>
            </a:r>
          </a:p>
          <a:p>
            <a:pPr>
              <a:buFont typeface="Times" pitchFamily="-65" charset="0"/>
              <a:buNone/>
            </a:pPr>
            <a:r>
              <a:rPr lang="en-US" sz="2800" dirty="0">
                <a:latin typeface="Courier New" pitchFamily="-65" charset="0"/>
              </a:rPr>
              <a:t>}</a:t>
            </a:r>
            <a:endParaRPr lang="en-US" dirty="0"/>
          </a:p>
        </p:txBody>
      </p:sp>
      <p:sp>
        <p:nvSpPr>
          <p:cNvPr id="2348036" name="Text Box 4"/>
          <p:cNvSpPr txBox="1">
            <a:spLocks noChangeArrowheads="1"/>
          </p:cNvSpPr>
          <p:nvPr/>
        </p:nvSpPr>
        <p:spPr bwMode="auto">
          <a:xfrm>
            <a:off x="457200" y="1219200"/>
            <a:ext cx="4741484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18 VAG Rounded Bold   07390"/>
              </a:rPr>
              <a:t>C Program Source Code: </a:t>
            </a:r>
            <a:r>
              <a:rPr lang="en-US" sz="2400" b="1" i="1" dirty="0" err="1">
                <a:latin typeface="Courier New"/>
                <a:cs typeface="Courier New"/>
              </a:rPr>
              <a:t>prog.c</a:t>
            </a:r>
            <a:endParaRPr lang="en-US" sz="2400" b="1" i="1" dirty="0">
              <a:latin typeface="Courier New"/>
              <a:cs typeface="Courier New"/>
            </a:endParaRPr>
          </a:p>
        </p:txBody>
      </p:sp>
      <p:sp>
        <p:nvSpPr>
          <p:cNvPr id="2348037" name="Text Box 5"/>
          <p:cNvSpPr txBox="1">
            <a:spLocks noChangeArrowheads="1"/>
          </p:cNvSpPr>
          <p:nvPr/>
        </p:nvSpPr>
        <p:spPr bwMode="auto">
          <a:xfrm>
            <a:off x="609600" y="5715000"/>
            <a:ext cx="3734435" cy="4616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i="1" dirty="0">
                <a:latin typeface="18 VAG Rounded Bold   07390"/>
              </a:rPr>
              <a:t>“</a:t>
            </a:r>
            <a:r>
              <a:rPr lang="en-US" sz="2400" b="1" i="1" dirty="0" err="1">
                <a:latin typeface="Courier New"/>
                <a:cs typeface="Courier New"/>
              </a:rPr>
              <a:t>printf</a:t>
            </a:r>
            <a:r>
              <a:rPr lang="en-US" sz="2400" b="1" i="1" dirty="0">
                <a:latin typeface="18 VAG Rounded Bold   07390"/>
              </a:rPr>
              <a:t>” lives in “</a:t>
            </a:r>
            <a:r>
              <a:rPr lang="en-US" sz="2400" b="1" i="1" dirty="0" err="1">
                <a:latin typeface="Courier New"/>
                <a:cs typeface="Courier New"/>
              </a:rPr>
              <a:t>libc</a:t>
            </a:r>
            <a:r>
              <a:rPr lang="en-US" sz="2400" b="1" i="1" dirty="0">
                <a:latin typeface="18 VAG Rounded Bold   07390"/>
              </a:rPr>
              <a:t>”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Example: </a:t>
            </a:r>
            <a:r>
              <a:rPr lang="en-US" sz="3600" u="sng" dirty="0" smtClean="0"/>
              <a:t>C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Symbol" pitchFamily="-65" charset="2"/>
              </a:rPr>
              <a:t></a:t>
            </a:r>
            <a:r>
              <a:rPr lang="en-US" sz="3600" dirty="0" smtClean="0">
                <a:latin typeface="Symbol" pitchFamily="-65" charset="2"/>
              </a:rPr>
              <a:t>  </a:t>
            </a:r>
            <a:r>
              <a:rPr lang="en-US" sz="3600" dirty="0" err="1" smtClean="0"/>
              <a:t>Asm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Symbol" pitchFamily="-65" charset="2"/>
              </a:rPr>
              <a:t></a:t>
            </a:r>
            <a:r>
              <a:rPr lang="en-US" sz="3600" dirty="0" smtClean="0">
                <a:latin typeface="Symbol" pitchFamily="-65" charset="2"/>
              </a:rPr>
              <a:t>  </a:t>
            </a:r>
            <a:r>
              <a:rPr lang="en-US" sz="3600" dirty="0" err="1" smtClean="0"/>
              <a:t>Obj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Symbol" pitchFamily="-65" charset="2"/>
              </a:rPr>
              <a:t></a:t>
            </a:r>
            <a:r>
              <a:rPr lang="en-US" sz="3600" dirty="0" smtClean="0">
                <a:latin typeface="Symbol" pitchFamily="-65" charset="2"/>
              </a:rPr>
              <a:t>  </a:t>
            </a:r>
            <a:r>
              <a:rPr lang="en-US" sz="3600" dirty="0" smtClean="0"/>
              <a:t>Exe </a:t>
            </a:r>
            <a:r>
              <a:rPr lang="en-US" sz="3600" dirty="0" err="1" smtClean="0">
                <a:latin typeface="Symbol" pitchFamily="-65" charset="2"/>
              </a:rPr>
              <a:t></a:t>
            </a:r>
            <a:r>
              <a:rPr lang="en-US" sz="3600" dirty="0" smtClean="0">
                <a:latin typeface="Symbol" pitchFamily="-65" charset="2"/>
              </a:rPr>
              <a:t>  </a:t>
            </a:r>
            <a:r>
              <a:rPr lang="en-US" sz="3600" dirty="0" smtClean="0"/>
              <a:t>Run </a:t>
            </a:r>
            <a:endParaRPr lang="en-US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1819986"/>
          </a:xfrm>
        </p:spPr>
        <p:txBody>
          <a:bodyPr/>
          <a:lstStyle/>
          <a:p>
            <a:r>
              <a:rPr lang="en-US" dirty="0" smtClean="0"/>
              <a:t>hw3, proj1 will be graded soon.</a:t>
            </a:r>
          </a:p>
          <a:p>
            <a:r>
              <a:rPr lang="en-US" dirty="0" smtClean="0"/>
              <a:t>hw4 – </a:t>
            </a:r>
            <a:r>
              <a:rPr lang="en-US" dirty="0" err="1" smtClean="0"/>
              <a:t>Expertiza</a:t>
            </a:r>
            <a:r>
              <a:rPr lang="en-US" dirty="0" smtClean="0"/>
              <a:t> &amp; peer review</a:t>
            </a:r>
          </a:p>
          <a:p>
            <a:r>
              <a:rPr lang="en-US" dirty="0" smtClean="0"/>
              <a:t>proj2 Friday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5190523" cy="490391"/>
          </a:xfrm>
        </p:spPr>
        <p:txBody>
          <a:bodyPr/>
          <a:lstStyle/>
          <a:p>
            <a:r>
              <a:rPr lang="en-US" dirty="0" smtClean="0"/>
              <a:t>Assignment </a:t>
            </a:r>
            <a:r>
              <a:rPr lang="en-US" dirty="0" err="1" smtClean="0"/>
              <a:t>Administrivia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3886200" cy="5684838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latin typeface="Courier New" pitchFamily="-65" charset="0"/>
              </a:rPr>
              <a:t>	</a:t>
            </a:r>
            <a:r>
              <a:rPr lang="en-US" sz="2400" dirty="0">
                <a:latin typeface="Courier New" pitchFamily="-65" charset="0"/>
              </a:rPr>
              <a:t>.text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.align	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.</a:t>
            </a:r>
            <a:r>
              <a:rPr lang="en-US" sz="2400" dirty="0" err="1">
                <a:latin typeface="Courier New" pitchFamily="-65" charset="0"/>
              </a:rPr>
              <a:t>globl</a:t>
            </a:r>
            <a:r>
              <a:rPr lang="en-US" sz="2400" dirty="0">
                <a:latin typeface="Courier New" pitchFamily="-65" charset="0"/>
              </a:rPr>
              <a:t>	main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main: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subu</a:t>
            </a:r>
            <a:r>
              <a:rPr lang="en-US" sz="2400" dirty="0">
                <a:latin typeface="Courier New" pitchFamily="-65" charset="0"/>
              </a:rPr>
              <a:t> $sp,$sp,32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</a:t>
            </a:r>
            <a:r>
              <a:rPr lang="en-US" sz="2400" dirty="0" err="1">
                <a:latin typeface="Courier New" pitchFamily="-65" charset="0"/>
              </a:rPr>
              <a:t>ra</a:t>
            </a:r>
            <a:r>
              <a:rPr lang="en-US" sz="2400" dirty="0">
                <a:latin typeface="Courier New" pitchFamily="-65" charset="0"/>
              </a:rPr>
              <a:t>, 20($sp)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sd</a:t>
            </a:r>
            <a:r>
              <a:rPr lang="en-US" sz="2400" dirty="0">
                <a:latin typeface="Courier New" pitchFamily="-65" charset="0"/>
              </a:rPr>
              <a:t>	$a0, 32($sp)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$0, 24($sp)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$0, 28($sp)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loop: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	$t6, 28($sp)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 smtClean="0">
                <a:latin typeface="Courier New" pitchFamily="-65" charset="0"/>
              </a:rPr>
              <a:t>mul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smtClean="0">
                <a:latin typeface="Courier New" pitchFamily="-65" charset="0"/>
              </a:rPr>
              <a:t>$</a:t>
            </a:r>
            <a:r>
              <a:rPr lang="en-US" sz="2400" dirty="0">
                <a:latin typeface="Courier New" pitchFamily="-65" charset="0"/>
              </a:rPr>
              <a:t>t7, $t6,$t6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	$t8, 24($sp)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addu</a:t>
            </a:r>
            <a:r>
              <a:rPr lang="en-US" sz="2400" dirty="0">
                <a:latin typeface="Courier New" pitchFamily="-65" charset="0"/>
              </a:rPr>
              <a:t> $t9,$t8,$t7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$t9, 24($sp)</a:t>
            </a:r>
            <a:endParaRPr lang="en-US" sz="2400" dirty="0"/>
          </a:p>
        </p:txBody>
      </p:sp>
      <p:sp>
        <p:nvSpPr>
          <p:cNvPr id="235008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762000"/>
            <a:ext cx="3848100" cy="5811838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addu</a:t>
            </a:r>
            <a:r>
              <a:rPr lang="en-US" sz="2400" dirty="0">
                <a:latin typeface="Courier New" pitchFamily="-65" charset="0"/>
              </a:rPr>
              <a:t> $t0, $t6, 1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$t0, 28($sp)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 smtClean="0">
                <a:latin typeface="Courier New" pitchFamily="-65" charset="0"/>
              </a:rPr>
              <a:t>ble</a:t>
            </a:r>
            <a:r>
              <a:rPr lang="en-US" sz="2400" dirty="0" smtClean="0">
                <a:latin typeface="Courier New" pitchFamily="-65" charset="0"/>
              </a:rPr>
              <a:t> $</a:t>
            </a:r>
            <a:r>
              <a:rPr lang="en-US" sz="2400" dirty="0">
                <a:latin typeface="Courier New" pitchFamily="-65" charset="0"/>
              </a:rPr>
              <a:t>t0,100, loop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la	$a0, </a:t>
            </a:r>
            <a:r>
              <a:rPr lang="en-US" sz="2400" dirty="0" err="1">
                <a:latin typeface="Courier New" pitchFamily="-65" charset="0"/>
              </a:rPr>
              <a:t>str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	$a1, 24($sp)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jal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printf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move $v0, $0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	$</a:t>
            </a:r>
            <a:r>
              <a:rPr lang="en-US" sz="2400" dirty="0" err="1">
                <a:latin typeface="Courier New" pitchFamily="-65" charset="0"/>
              </a:rPr>
              <a:t>ra</a:t>
            </a:r>
            <a:r>
              <a:rPr lang="en-US" sz="2400" dirty="0">
                <a:latin typeface="Courier New" pitchFamily="-65" charset="0"/>
              </a:rPr>
              <a:t>, 20($sp)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$sp,$sp,32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jr</a:t>
            </a:r>
            <a:r>
              <a:rPr lang="en-US" sz="2400" dirty="0">
                <a:latin typeface="Courier New" pitchFamily="-65" charset="0"/>
              </a:rPr>
              <a:t> $</a:t>
            </a:r>
            <a:r>
              <a:rPr lang="en-US" sz="2400" dirty="0" err="1">
                <a:latin typeface="Courier New" pitchFamily="-65" charset="0"/>
              </a:rPr>
              <a:t>ra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.data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.align	0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 err="1">
                <a:latin typeface="Courier New" pitchFamily="-65" charset="0"/>
              </a:rPr>
              <a:t>str</a:t>
            </a:r>
            <a:r>
              <a:rPr lang="en-US" sz="2400" dirty="0">
                <a:latin typeface="Courier New" pitchFamily="-65" charset="0"/>
              </a:rPr>
              <a:t>: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.</a:t>
            </a:r>
            <a:r>
              <a:rPr lang="en-US" sz="2400" dirty="0" err="1">
                <a:latin typeface="Courier New" pitchFamily="-65" charset="0"/>
              </a:rPr>
              <a:t>asciiz</a:t>
            </a:r>
            <a:r>
              <a:rPr lang="en-US" sz="2400" dirty="0">
                <a:latin typeface="Courier New" pitchFamily="-65" charset="0"/>
              </a:rPr>
              <a:t>	"The sum of sq from 0 .. 100 is %</a:t>
            </a:r>
            <a:r>
              <a:rPr lang="en-US" sz="2400" dirty="0" err="1">
                <a:latin typeface="Courier New" pitchFamily="-65" charset="0"/>
              </a:rPr>
              <a:t>d\n</a:t>
            </a:r>
            <a:r>
              <a:rPr lang="en-US" sz="2400" dirty="0">
                <a:latin typeface="Courier New" pitchFamily="-65" charset="0"/>
              </a:rPr>
              <a:t>"</a:t>
            </a:r>
          </a:p>
        </p:txBody>
      </p:sp>
      <p:sp>
        <p:nvSpPr>
          <p:cNvPr id="2350085" name="Line 5"/>
          <p:cNvSpPr>
            <a:spLocks noChangeShapeType="1"/>
          </p:cNvSpPr>
          <p:nvPr/>
        </p:nvSpPr>
        <p:spPr bwMode="auto">
          <a:xfrm>
            <a:off x="4572000" y="1066800"/>
            <a:ext cx="0" cy="5334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0086" name="Text Box 6"/>
          <p:cNvSpPr txBox="1">
            <a:spLocks noChangeArrowheads="1"/>
          </p:cNvSpPr>
          <p:nvPr/>
        </p:nvSpPr>
        <p:spPr bwMode="auto">
          <a:xfrm>
            <a:off x="7029450" y="3733800"/>
            <a:ext cx="211455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Where are</a:t>
            </a:r>
          </a:p>
          <a:p>
            <a:r>
              <a:rPr lang="en-US" sz="2400" b="1" dirty="0">
                <a:solidFill>
                  <a:schemeClr val="accent2"/>
                </a:solidFill>
              </a:rPr>
              <a:t>7 pseudo-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2400" b="1" dirty="0">
                <a:solidFill>
                  <a:schemeClr val="accent2"/>
                </a:solidFill>
              </a:rPr>
              <a:t>instructions?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dirty="0" smtClean="0"/>
              <a:t>Compilation: MAL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0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0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0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0086" grpId="0" autoUpdateAnimBg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213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3886200" cy="5684838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latin typeface="Courier New" pitchFamily="-65" charset="0"/>
              </a:rPr>
              <a:t>	</a:t>
            </a:r>
            <a:r>
              <a:rPr lang="en-US" sz="2400" dirty="0">
                <a:latin typeface="Courier New" pitchFamily="-65" charset="0"/>
              </a:rPr>
              <a:t>.text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.align	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.</a:t>
            </a:r>
            <a:r>
              <a:rPr lang="en-US" sz="2400" dirty="0" err="1">
                <a:latin typeface="Courier New" pitchFamily="-65" charset="0"/>
              </a:rPr>
              <a:t>globl</a:t>
            </a:r>
            <a:r>
              <a:rPr lang="en-US" sz="2400" dirty="0">
                <a:latin typeface="Courier New" pitchFamily="-65" charset="0"/>
              </a:rPr>
              <a:t>	main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main: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u="sng" dirty="0" err="1">
                <a:solidFill>
                  <a:schemeClr val="accent2"/>
                </a:solidFill>
                <a:latin typeface="Courier New" pitchFamily="-65" charset="0"/>
              </a:rPr>
              <a:t>subu</a:t>
            </a:r>
            <a:r>
              <a:rPr lang="en-US" sz="2400" u="sng" dirty="0">
                <a:solidFill>
                  <a:schemeClr val="accent2"/>
                </a:solidFill>
                <a:latin typeface="Courier New" pitchFamily="-65" charset="0"/>
              </a:rPr>
              <a:t> $sp,$sp,32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</a:t>
            </a:r>
            <a:r>
              <a:rPr lang="en-US" sz="2400" dirty="0" err="1">
                <a:latin typeface="Courier New" pitchFamily="-65" charset="0"/>
              </a:rPr>
              <a:t>ra</a:t>
            </a:r>
            <a:r>
              <a:rPr lang="en-US" sz="2400" dirty="0">
                <a:latin typeface="Courier New" pitchFamily="-65" charset="0"/>
              </a:rPr>
              <a:t>, 20($sp)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u="sng" dirty="0" err="1">
                <a:solidFill>
                  <a:schemeClr val="accent2"/>
                </a:solidFill>
                <a:latin typeface="Courier New" pitchFamily="-65" charset="0"/>
              </a:rPr>
              <a:t>sd</a:t>
            </a:r>
            <a:r>
              <a:rPr lang="en-US" sz="2400" u="sng" dirty="0">
                <a:solidFill>
                  <a:schemeClr val="accent2"/>
                </a:solidFill>
                <a:latin typeface="Courier New" pitchFamily="-65" charset="0"/>
              </a:rPr>
              <a:t>	$a0, 32($sp)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$0, 24($sp)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$0, 28($sp)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loop: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	$t6, 28($sp)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u="sng" dirty="0" err="1" smtClean="0">
                <a:solidFill>
                  <a:schemeClr val="accent2"/>
                </a:solidFill>
                <a:latin typeface="Courier New" pitchFamily="-65" charset="0"/>
              </a:rPr>
              <a:t>mul</a:t>
            </a:r>
            <a:r>
              <a:rPr lang="en-US" sz="2400" u="sng" dirty="0">
                <a:solidFill>
                  <a:schemeClr val="accent2"/>
                </a:solidFill>
                <a:latin typeface="Courier New" pitchFamily="-65" charset="0"/>
              </a:rPr>
              <a:t> </a:t>
            </a:r>
            <a:r>
              <a:rPr lang="en-US" sz="2400" u="sng" dirty="0" smtClean="0">
                <a:solidFill>
                  <a:schemeClr val="accent2"/>
                </a:solidFill>
                <a:latin typeface="Courier New" pitchFamily="-65" charset="0"/>
              </a:rPr>
              <a:t>$</a:t>
            </a:r>
            <a:r>
              <a:rPr lang="en-US" sz="2400" u="sng" dirty="0">
                <a:solidFill>
                  <a:schemeClr val="accent2"/>
                </a:solidFill>
                <a:latin typeface="Courier New" pitchFamily="-65" charset="0"/>
              </a:rPr>
              <a:t>t7, $t6,$t6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	$t8, 24($sp)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addu</a:t>
            </a:r>
            <a:r>
              <a:rPr lang="en-US" sz="2400" dirty="0">
                <a:latin typeface="Courier New" pitchFamily="-65" charset="0"/>
              </a:rPr>
              <a:t> $t9,$t8,$t7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$t9, 24($sp)</a:t>
            </a:r>
            <a:endParaRPr lang="en-US" sz="2400" dirty="0"/>
          </a:p>
        </p:txBody>
      </p:sp>
      <p:sp>
        <p:nvSpPr>
          <p:cNvPr id="2352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800600" y="762000"/>
            <a:ext cx="3848100" cy="5811838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u="sng" dirty="0" err="1">
                <a:solidFill>
                  <a:schemeClr val="accent2"/>
                </a:solidFill>
                <a:latin typeface="Courier New" pitchFamily="-65" charset="0"/>
              </a:rPr>
              <a:t>addu</a:t>
            </a:r>
            <a:r>
              <a:rPr lang="en-US" sz="2400" u="sng" dirty="0">
                <a:solidFill>
                  <a:schemeClr val="accent2"/>
                </a:solidFill>
                <a:latin typeface="Courier New" pitchFamily="-65" charset="0"/>
              </a:rPr>
              <a:t> $t0, $t6, 1</a:t>
            </a:r>
            <a:endParaRPr lang="en-US" sz="2400" dirty="0">
              <a:solidFill>
                <a:schemeClr val="accent2"/>
              </a:solidFill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$t0, 28($sp)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u="sng" dirty="0" err="1" smtClean="0">
                <a:solidFill>
                  <a:schemeClr val="accent2"/>
                </a:solidFill>
                <a:latin typeface="Courier New" pitchFamily="-65" charset="0"/>
              </a:rPr>
              <a:t>ble</a:t>
            </a:r>
            <a:r>
              <a:rPr lang="en-US" sz="2400" u="sng" dirty="0" smtClean="0">
                <a:solidFill>
                  <a:schemeClr val="accent2"/>
                </a:solidFill>
                <a:latin typeface="Courier New" pitchFamily="-65" charset="0"/>
              </a:rPr>
              <a:t> $</a:t>
            </a:r>
            <a:r>
              <a:rPr lang="en-US" sz="2400" u="sng" dirty="0">
                <a:solidFill>
                  <a:schemeClr val="accent2"/>
                </a:solidFill>
                <a:latin typeface="Courier New" pitchFamily="-65" charset="0"/>
              </a:rPr>
              <a:t>t0,100, loop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u="sng" dirty="0">
                <a:solidFill>
                  <a:schemeClr val="accent2"/>
                </a:solidFill>
                <a:latin typeface="Courier New" pitchFamily="-65" charset="0"/>
              </a:rPr>
              <a:t>la	$a0, </a:t>
            </a:r>
            <a:r>
              <a:rPr lang="en-US" sz="2400" u="sng" dirty="0" err="1">
                <a:solidFill>
                  <a:schemeClr val="accent2"/>
                </a:solidFill>
                <a:latin typeface="Courier New" pitchFamily="-65" charset="0"/>
              </a:rPr>
              <a:t>str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	$a1, 24($sp)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jal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err="1">
                <a:latin typeface="Courier New" pitchFamily="-65" charset="0"/>
              </a:rPr>
              <a:t>printf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u="sng" dirty="0">
                <a:solidFill>
                  <a:schemeClr val="accent2"/>
                </a:solidFill>
                <a:latin typeface="Courier New" pitchFamily="-65" charset="0"/>
              </a:rPr>
              <a:t>move $v0, $0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	$</a:t>
            </a:r>
            <a:r>
              <a:rPr lang="en-US" sz="2400" dirty="0" err="1">
                <a:latin typeface="Courier New" pitchFamily="-65" charset="0"/>
              </a:rPr>
              <a:t>ra</a:t>
            </a:r>
            <a:r>
              <a:rPr lang="en-US" sz="2400" dirty="0">
                <a:latin typeface="Courier New" pitchFamily="-65" charset="0"/>
              </a:rPr>
              <a:t>, 20($sp)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$sp,$sp,32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jr</a:t>
            </a:r>
            <a:r>
              <a:rPr lang="en-US" sz="2400" dirty="0">
                <a:latin typeface="Courier New" pitchFamily="-65" charset="0"/>
              </a:rPr>
              <a:t> $</a:t>
            </a:r>
            <a:r>
              <a:rPr lang="en-US" sz="2400" dirty="0" err="1">
                <a:latin typeface="Courier New" pitchFamily="-65" charset="0"/>
              </a:rPr>
              <a:t>ra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.data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	.align	0</a:t>
            </a:r>
            <a:endParaRPr lang="en-US" sz="2400" u="sng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 err="1">
                <a:latin typeface="Courier New" pitchFamily="-65" charset="0"/>
              </a:rPr>
              <a:t>str</a:t>
            </a:r>
            <a:r>
              <a:rPr lang="en-US" sz="2400" dirty="0">
                <a:latin typeface="Courier New" pitchFamily="-65" charset="0"/>
              </a:rPr>
              <a:t>:</a:t>
            </a:r>
            <a:endParaRPr lang="en-US" sz="2400" u="sng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latin typeface="Courier New" pitchFamily="-65" charset="0"/>
              </a:rPr>
              <a:t>	</a:t>
            </a:r>
            <a:r>
              <a:rPr lang="en-US" sz="2400" dirty="0">
                <a:latin typeface="Courier New" pitchFamily="-65" charset="0"/>
              </a:rPr>
              <a:t>.</a:t>
            </a:r>
            <a:r>
              <a:rPr lang="en-US" sz="2400" dirty="0" err="1">
                <a:latin typeface="Courier New" pitchFamily="-65" charset="0"/>
              </a:rPr>
              <a:t>asciiz</a:t>
            </a:r>
            <a:r>
              <a:rPr lang="en-US" sz="2400" dirty="0">
                <a:latin typeface="Courier New" pitchFamily="-65" charset="0"/>
              </a:rPr>
              <a:t>	"The sum of sq from 0 .. 100 is %</a:t>
            </a:r>
            <a:r>
              <a:rPr lang="en-US" sz="2400" dirty="0" err="1">
                <a:latin typeface="Courier New" pitchFamily="-65" charset="0"/>
              </a:rPr>
              <a:t>d\n</a:t>
            </a:r>
            <a:r>
              <a:rPr lang="en-US" sz="2400" dirty="0">
                <a:latin typeface="Courier New" pitchFamily="-65" charset="0"/>
              </a:rPr>
              <a:t>"</a:t>
            </a:r>
          </a:p>
        </p:txBody>
      </p:sp>
      <p:sp>
        <p:nvSpPr>
          <p:cNvPr id="2352132" name="Line 4"/>
          <p:cNvSpPr>
            <a:spLocks noChangeShapeType="1"/>
          </p:cNvSpPr>
          <p:nvPr/>
        </p:nvSpPr>
        <p:spPr bwMode="auto">
          <a:xfrm>
            <a:off x="4572000" y="1066800"/>
            <a:ext cx="0" cy="53340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2133" name="Text Box 5"/>
          <p:cNvSpPr txBox="1">
            <a:spLocks noChangeArrowheads="1"/>
          </p:cNvSpPr>
          <p:nvPr/>
        </p:nvSpPr>
        <p:spPr bwMode="auto">
          <a:xfrm>
            <a:off x="7010400" y="3733800"/>
            <a:ext cx="1928812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7 pseudo-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2400" b="1" dirty="0">
                <a:solidFill>
                  <a:schemeClr val="accent2"/>
                </a:solidFill>
              </a:rPr>
              <a:t>instructions</a:t>
            </a:r>
            <a:br>
              <a:rPr lang="en-US" sz="2400" b="1" dirty="0">
                <a:solidFill>
                  <a:schemeClr val="accent2"/>
                </a:solidFill>
              </a:rPr>
            </a:br>
            <a:r>
              <a:rPr lang="en-US" sz="2400" b="1" dirty="0">
                <a:solidFill>
                  <a:schemeClr val="accent2"/>
                </a:solidFill>
              </a:rPr>
              <a:t>underlined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914400"/>
          </a:xfrm>
        </p:spPr>
        <p:txBody>
          <a:bodyPr/>
          <a:lstStyle/>
          <a:p>
            <a:r>
              <a:rPr lang="en-US" dirty="0" smtClean="0"/>
              <a:t>Compilation: MAL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2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2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2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2133" grpId="0" autoUpdateAnimBg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60513"/>
            <a:ext cx="4495800" cy="4916487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00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addiu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 $29,$29,-32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04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$31,20($29)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08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sw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	$4, 32($29)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0c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sw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	$5, 36($29)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10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   $0, 24($29)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14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   $0, 28($29)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18 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   $14, 28($29)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1c </a:t>
            </a:r>
            <a:r>
              <a:rPr lang="en-US" sz="2400" dirty="0" err="1">
                <a:latin typeface="Courier New" pitchFamily="-65" charset="0"/>
              </a:rPr>
              <a:t>multu</a:t>
            </a:r>
            <a:r>
              <a:rPr lang="en-US" sz="2400" dirty="0">
                <a:latin typeface="Courier New" pitchFamily="-65" charset="0"/>
              </a:rPr>
              <a:t> $14, $14</a:t>
            </a:r>
            <a:endParaRPr lang="en-US" sz="2400" dirty="0"/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20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mflo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	 $15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24 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   $24, 24($29)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28 </a:t>
            </a:r>
            <a:r>
              <a:rPr lang="en-US" sz="2400" dirty="0" err="1">
                <a:latin typeface="Courier New" pitchFamily="-65" charset="0"/>
              </a:rPr>
              <a:t>addu</a:t>
            </a:r>
            <a:r>
              <a:rPr lang="en-US" sz="2400" dirty="0">
                <a:latin typeface="Courier New" pitchFamily="-65" charset="0"/>
              </a:rPr>
              <a:t> $25,$24,$15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2c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  $25, 24($29)</a:t>
            </a:r>
            <a:endParaRPr lang="en-US" sz="2400" dirty="0"/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endParaRPr lang="en-US" sz="2400" dirty="0">
              <a:latin typeface="Courier New" pitchFamily="-65" charset="0"/>
            </a:endParaRPr>
          </a:p>
        </p:txBody>
      </p:sp>
      <p:sp>
        <p:nvSpPr>
          <p:cNvPr id="2354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563688"/>
            <a:ext cx="4419600" cy="4532312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30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addiu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 $8,$14, 1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34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$8,28($29)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38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slti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	$1,$8, 101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3c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bne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	$1,$0, loop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40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lui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	$4,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l.str</a:t>
            </a:r>
            <a:endParaRPr lang="en-US" sz="2400" u="sng" dirty="0">
              <a:solidFill>
                <a:schemeClr val="accent1"/>
              </a:solidFill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44 </a:t>
            </a:r>
            <a:r>
              <a:rPr lang="en-US" sz="2400" u="sng" dirty="0" err="1">
                <a:solidFill>
                  <a:schemeClr val="accent1"/>
                </a:solidFill>
                <a:latin typeface="Courier New" pitchFamily="-65" charset="0"/>
              </a:rPr>
              <a:t>ori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	$4,$4,r.str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48 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	$5,24($29)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4c </a:t>
            </a:r>
            <a:r>
              <a:rPr lang="en-US" sz="2400" dirty="0" err="1">
                <a:latin typeface="Courier New" pitchFamily="-65" charset="0"/>
              </a:rPr>
              <a:t>jal</a:t>
            </a: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printf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50 add	$2, $0, $0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54 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    $31,20($29)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58 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$29,$29,32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5c </a:t>
            </a:r>
            <a:r>
              <a:rPr lang="en-US" sz="2400" dirty="0" err="1">
                <a:latin typeface="Courier New" pitchFamily="-65" charset="0"/>
              </a:rPr>
              <a:t>jr</a:t>
            </a:r>
            <a:r>
              <a:rPr lang="en-US" sz="2400" dirty="0">
                <a:latin typeface="Courier New" pitchFamily="-65" charset="0"/>
              </a:rPr>
              <a:t>	 $31</a:t>
            </a:r>
          </a:p>
        </p:txBody>
      </p:sp>
      <p:sp>
        <p:nvSpPr>
          <p:cNvPr id="2354181" name="Text Box 5"/>
          <p:cNvSpPr txBox="1">
            <a:spLocks noChangeArrowheads="1"/>
          </p:cNvSpPr>
          <p:nvPr/>
        </p:nvSpPr>
        <p:spPr bwMode="auto">
          <a:xfrm>
            <a:off x="533400" y="776288"/>
            <a:ext cx="7494359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Remove </a:t>
            </a:r>
            <a:r>
              <a:rPr lang="en-US" sz="2800" b="1" dirty="0" err="1">
                <a:solidFill>
                  <a:schemeClr val="tx1"/>
                </a:solidFill>
                <a:latin typeface="18 VAG Rounded Bold   07390"/>
              </a:rPr>
              <a:t>pseudoinstructions</a:t>
            </a:r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, assign addresses</a:t>
            </a:r>
          </a:p>
        </p:txBody>
      </p:sp>
      <p:sp>
        <p:nvSpPr>
          <p:cNvPr id="2354182" name="Line 6"/>
          <p:cNvSpPr>
            <a:spLocks noChangeShapeType="1"/>
          </p:cNvSpPr>
          <p:nvPr/>
        </p:nvSpPr>
        <p:spPr bwMode="auto">
          <a:xfrm>
            <a:off x="4648200" y="1447800"/>
            <a:ext cx="0" cy="5105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Assembly step 1: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2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495800" cy="474662"/>
          </a:xfrm>
        </p:spPr>
        <p:txBody>
          <a:bodyPr/>
          <a:lstStyle/>
          <a:p>
            <a:r>
              <a:rPr lang="en-US" dirty="0"/>
              <a:t>Assembly step 2</a:t>
            </a:r>
          </a:p>
        </p:txBody>
      </p:sp>
      <p:sp>
        <p:nvSpPr>
          <p:cNvPr id="2356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16050"/>
            <a:ext cx="7848600" cy="5011115"/>
          </a:xfrm>
        </p:spPr>
        <p:txBody>
          <a:bodyPr/>
          <a:lstStyle/>
          <a:p>
            <a:pPr>
              <a:tabLst>
                <a:tab pos="2400300" algn="l"/>
                <a:tab pos="3314700" algn="l"/>
                <a:tab pos="4914900" algn="l"/>
              </a:tabLst>
            </a:pPr>
            <a:r>
              <a:rPr lang="en-US" dirty="0"/>
              <a:t>Symbol Table </a:t>
            </a:r>
          </a:p>
          <a:p>
            <a:pPr lvl="1"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sz="3200" dirty="0"/>
              <a:t>	</a:t>
            </a:r>
            <a:r>
              <a:rPr lang="en-US" sz="2400" dirty="0"/>
              <a:t>Label 	address (in module)		type</a:t>
            </a:r>
            <a:endParaRPr lang="en-US" sz="3200" dirty="0" smtClean="0"/>
          </a:p>
          <a:p>
            <a:pPr lvl="1">
              <a:lnSpc>
                <a:spcPct val="55000"/>
              </a:lnSpc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dirty="0" smtClean="0">
                <a:latin typeface="Courier New" pitchFamily="-65" charset="0"/>
              </a:rPr>
              <a:t>main</a:t>
            </a:r>
            <a:r>
              <a:rPr lang="en-US" dirty="0">
                <a:latin typeface="Courier New" pitchFamily="-65" charset="0"/>
              </a:rPr>
              <a:t>:	0x00000000	global text</a:t>
            </a:r>
            <a:endParaRPr lang="en-US" dirty="0" smtClean="0">
              <a:latin typeface="Courier New" pitchFamily="-65" charset="0"/>
            </a:endParaRPr>
          </a:p>
          <a:p>
            <a:pPr lvl="1">
              <a:lnSpc>
                <a:spcPct val="55000"/>
              </a:lnSpc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dirty="0" smtClean="0">
                <a:latin typeface="Courier New" pitchFamily="-65" charset="0"/>
              </a:rPr>
              <a:t>loop</a:t>
            </a:r>
            <a:r>
              <a:rPr lang="en-US" dirty="0">
                <a:latin typeface="Courier New" pitchFamily="-65" charset="0"/>
              </a:rPr>
              <a:t>:	0x00000018	local</a:t>
            </a:r>
            <a:r>
              <a:rPr lang="en-US" dirty="0" smtClean="0">
                <a:latin typeface="Courier New" pitchFamily="-65" charset="0"/>
              </a:rPr>
              <a:t>  text</a:t>
            </a:r>
          </a:p>
          <a:p>
            <a:pPr lvl="1">
              <a:lnSpc>
                <a:spcPct val="55000"/>
              </a:lnSpc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dirty="0" err="1" smtClean="0">
                <a:latin typeface="Courier New" pitchFamily="-65" charset="0"/>
              </a:rPr>
              <a:t>str</a:t>
            </a:r>
            <a:r>
              <a:rPr lang="en-US" dirty="0">
                <a:latin typeface="Courier New" pitchFamily="-65" charset="0"/>
              </a:rPr>
              <a:t>:	0x00000000	local</a:t>
            </a:r>
            <a:r>
              <a:rPr lang="en-US" dirty="0" smtClean="0">
                <a:latin typeface="Courier New" pitchFamily="-65" charset="0"/>
              </a:rPr>
              <a:t>  data</a:t>
            </a:r>
            <a:endParaRPr lang="en-US" dirty="0">
              <a:latin typeface="Courier New" pitchFamily="-65" charset="0"/>
            </a:endParaRPr>
          </a:p>
          <a:p>
            <a:pPr lvl="1">
              <a:lnSpc>
                <a:spcPct val="55000"/>
              </a:lnSpc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dirty="0">
                <a:latin typeface="Courier New" pitchFamily="-65" charset="0"/>
              </a:rPr>
              <a:t>	</a:t>
            </a:r>
          </a:p>
          <a:p>
            <a:pPr>
              <a:tabLst>
                <a:tab pos="2400300" algn="l"/>
                <a:tab pos="3314700" algn="l"/>
                <a:tab pos="4914900" algn="l"/>
              </a:tabLst>
            </a:pPr>
            <a:r>
              <a:rPr lang="en-US" dirty="0"/>
              <a:t>Relocation Information</a:t>
            </a:r>
          </a:p>
          <a:p>
            <a:pPr lvl="1"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sz="2400" dirty="0"/>
              <a:t>  Address		Instr.  type	    Dependency</a:t>
            </a:r>
            <a:r>
              <a:rPr lang="en-US" dirty="0"/>
              <a:t> </a:t>
            </a:r>
            <a:r>
              <a:rPr lang="en-US" dirty="0">
                <a:latin typeface="Courier New" pitchFamily="-65" charset="0"/>
              </a:rPr>
              <a:t>0x00000040	</a:t>
            </a:r>
            <a:r>
              <a:rPr lang="en-US" dirty="0" err="1">
                <a:latin typeface="Courier New" pitchFamily="-65" charset="0"/>
              </a:rPr>
              <a:t>lui</a:t>
            </a:r>
            <a:r>
              <a:rPr lang="en-US" dirty="0" smtClean="0">
                <a:latin typeface="Courier New" pitchFamily="-65" charset="0"/>
              </a:rPr>
              <a:t>			</a:t>
            </a:r>
            <a:r>
              <a:rPr lang="en-US" dirty="0" err="1" smtClean="0">
                <a:latin typeface="Courier New" pitchFamily="-65" charset="0"/>
              </a:rPr>
              <a:t>l</a:t>
            </a:r>
            <a:r>
              <a:rPr lang="en-US" dirty="0" err="1">
                <a:latin typeface="Courier New" pitchFamily="-65" charset="0"/>
              </a:rPr>
              <a:t>.str</a:t>
            </a:r>
            <a:r>
              <a:rPr lang="en-US" dirty="0">
                <a:latin typeface="Courier New" pitchFamily="-65" charset="0"/>
              </a:rPr>
              <a:t/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0x00000044	</a:t>
            </a:r>
            <a:r>
              <a:rPr lang="en-US" dirty="0" err="1">
                <a:latin typeface="Courier New" pitchFamily="-65" charset="0"/>
              </a:rPr>
              <a:t>ori</a:t>
            </a:r>
            <a:r>
              <a:rPr lang="en-US" dirty="0">
                <a:latin typeface="Courier New" pitchFamily="-65" charset="0"/>
              </a:rPr>
              <a:t>	</a:t>
            </a:r>
            <a:r>
              <a:rPr lang="en-US" dirty="0" smtClean="0">
                <a:latin typeface="Courier New" pitchFamily="-65" charset="0"/>
              </a:rPr>
              <a:t>		</a:t>
            </a:r>
            <a:r>
              <a:rPr lang="en-US" dirty="0" err="1" smtClean="0">
                <a:latin typeface="Courier New" pitchFamily="-65" charset="0"/>
              </a:rPr>
              <a:t>r</a:t>
            </a:r>
            <a:r>
              <a:rPr lang="en-US" dirty="0" err="1">
                <a:latin typeface="Courier New" pitchFamily="-65" charset="0"/>
              </a:rPr>
              <a:t>.str</a:t>
            </a:r>
            <a:r>
              <a:rPr lang="en-US" dirty="0">
                <a:latin typeface="Courier New" pitchFamily="-65" charset="0"/>
              </a:rPr>
              <a:t> </a:t>
            </a:r>
            <a:br>
              <a:rPr lang="en-US" dirty="0">
                <a:latin typeface="Courier New" pitchFamily="-65" charset="0"/>
              </a:rPr>
            </a:br>
            <a:r>
              <a:rPr lang="en-US" dirty="0">
                <a:latin typeface="Courier New" pitchFamily="-65" charset="0"/>
              </a:rPr>
              <a:t>0x0000004c	</a:t>
            </a:r>
            <a:r>
              <a:rPr lang="en-US" dirty="0" err="1">
                <a:latin typeface="Courier New" pitchFamily="-65" charset="0"/>
              </a:rPr>
              <a:t>jal</a:t>
            </a:r>
            <a:r>
              <a:rPr lang="en-US" dirty="0">
                <a:latin typeface="Courier New" pitchFamily="-65" charset="0"/>
              </a:rPr>
              <a:t>	</a:t>
            </a:r>
            <a:r>
              <a:rPr lang="en-US" dirty="0" smtClean="0">
                <a:latin typeface="Courier New" pitchFamily="-65" charset="0"/>
              </a:rPr>
              <a:t>		</a:t>
            </a:r>
            <a:r>
              <a:rPr lang="en-US" dirty="0" err="1" smtClean="0">
                <a:latin typeface="Courier New" pitchFamily="-65" charset="0"/>
              </a:rPr>
              <a:t>printf</a:t>
            </a:r>
            <a:endParaRPr lang="en-US" dirty="0">
              <a:latin typeface="Courier New" pitchFamily="-65" charset="0"/>
            </a:endParaRPr>
          </a:p>
        </p:txBody>
      </p:sp>
      <p:sp>
        <p:nvSpPr>
          <p:cNvPr id="2356228" name="Text Box 4"/>
          <p:cNvSpPr txBox="1">
            <a:spLocks noChangeArrowheads="1"/>
          </p:cNvSpPr>
          <p:nvPr/>
        </p:nvSpPr>
        <p:spPr bwMode="auto">
          <a:xfrm>
            <a:off x="838200" y="685800"/>
            <a:ext cx="6673622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18 VAG Rounded Bold   07390"/>
                <a:cs typeface="18 vag rounded bold"/>
              </a:rPr>
              <a:t> Create </a:t>
            </a:r>
            <a:r>
              <a:rPr lang="en-US" sz="2800" b="1" dirty="0">
                <a:solidFill>
                  <a:schemeClr val="tx1"/>
                </a:solidFill>
                <a:latin typeface="18 VAG Rounded Bold   07390"/>
                <a:cs typeface="18 vag rounded bold"/>
              </a:rPr>
              <a:t>relocation table and symbol table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724400" cy="474662"/>
          </a:xfrm>
          <a:ln/>
        </p:spPr>
        <p:txBody>
          <a:bodyPr/>
          <a:lstStyle/>
          <a:p>
            <a:r>
              <a:rPr lang="en-US" dirty="0"/>
              <a:t>Assembly step 3</a:t>
            </a:r>
          </a:p>
        </p:txBody>
      </p:sp>
      <p:sp>
        <p:nvSpPr>
          <p:cNvPr id="2358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484313"/>
            <a:ext cx="4495800" cy="4916487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00 </a:t>
            </a:r>
            <a:r>
              <a:rPr lang="en-US" sz="2400" dirty="0" err="1" smtClean="0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smtClean="0">
                <a:latin typeface="Courier New" pitchFamily="-65" charset="0"/>
              </a:rPr>
              <a:t>$</a:t>
            </a:r>
            <a:r>
              <a:rPr lang="en-US" sz="2400" dirty="0">
                <a:latin typeface="Courier New" pitchFamily="-65" charset="0"/>
              </a:rPr>
              <a:t>29,$29,-32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04 </a:t>
            </a:r>
            <a:r>
              <a:rPr lang="en-US" sz="2400" dirty="0" err="1" smtClean="0">
                <a:latin typeface="Courier New" pitchFamily="-65" charset="0"/>
              </a:rPr>
              <a:t>sw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31,20($29)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08 </a:t>
            </a:r>
            <a:r>
              <a:rPr lang="en-US" sz="2400" dirty="0" err="1" smtClean="0">
                <a:latin typeface="Courier New" pitchFamily="-65" charset="0"/>
              </a:rPr>
              <a:t>sw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4, 32($29)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0c </a:t>
            </a:r>
            <a:r>
              <a:rPr lang="en-US" sz="2400" dirty="0" err="1" smtClean="0">
                <a:latin typeface="Courier New" pitchFamily="-65" charset="0"/>
              </a:rPr>
              <a:t>sw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5, 36($29)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10 </a:t>
            </a:r>
            <a:r>
              <a:rPr lang="en-US" sz="2400" dirty="0" err="1" smtClean="0">
                <a:latin typeface="Courier New" pitchFamily="-65" charset="0"/>
              </a:rPr>
              <a:t>sw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0, 24($29)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14 </a:t>
            </a:r>
            <a:r>
              <a:rPr lang="en-US" sz="2400" dirty="0" err="1" smtClean="0">
                <a:latin typeface="Courier New" pitchFamily="-65" charset="0"/>
              </a:rPr>
              <a:t>sw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0, 28($29)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18 </a:t>
            </a:r>
            <a:r>
              <a:rPr lang="en-US" sz="2400" dirty="0" err="1" smtClean="0">
                <a:latin typeface="Courier New" pitchFamily="-65" charset="0"/>
              </a:rPr>
              <a:t>lw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14, 28($29)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1c </a:t>
            </a:r>
            <a:r>
              <a:rPr lang="en-US" sz="2400" dirty="0" err="1" smtClean="0">
                <a:latin typeface="Courier New" pitchFamily="-65" charset="0"/>
              </a:rPr>
              <a:t>multu</a:t>
            </a:r>
            <a:r>
              <a:rPr lang="en-US" sz="2400" dirty="0">
                <a:latin typeface="Courier New" pitchFamily="-65" charset="0"/>
              </a:rPr>
              <a:t> </a:t>
            </a:r>
            <a:r>
              <a:rPr lang="en-US" sz="2400" dirty="0" smtClean="0">
                <a:latin typeface="Courier New" pitchFamily="-65" charset="0"/>
              </a:rPr>
              <a:t>$</a:t>
            </a:r>
            <a:r>
              <a:rPr lang="en-US" sz="2400" dirty="0">
                <a:latin typeface="Courier New" pitchFamily="-65" charset="0"/>
              </a:rPr>
              <a:t>14, $14</a:t>
            </a:r>
            <a:endParaRPr lang="en-US" sz="2400" dirty="0"/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20 </a:t>
            </a:r>
            <a:r>
              <a:rPr lang="en-US" sz="2400" dirty="0" err="1" smtClean="0">
                <a:latin typeface="Courier New" pitchFamily="-65" charset="0"/>
              </a:rPr>
              <a:t>mflo</a:t>
            </a:r>
            <a:r>
              <a:rPr lang="en-US" sz="2400" dirty="0" smtClean="0">
                <a:latin typeface="Courier New" pitchFamily="-65" charset="0"/>
              </a:rPr>
              <a:t>  $</a:t>
            </a:r>
            <a:r>
              <a:rPr lang="en-US" sz="2400" dirty="0">
                <a:latin typeface="Courier New" pitchFamily="-65" charset="0"/>
              </a:rPr>
              <a:t>15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24 </a:t>
            </a:r>
            <a:r>
              <a:rPr lang="en-US" sz="2400" dirty="0" err="1" smtClean="0">
                <a:latin typeface="Courier New" pitchFamily="-65" charset="0"/>
              </a:rPr>
              <a:t>lw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24, 24($29)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28 </a:t>
            </a:r>
            <a:r>
              <a:rPr lang="en-US" sz="2400" dirty="0" err="1" smtClean="0">
                <a:latin typeface="Courier New" pitchFamily="-65" charset="0"/>
              </a:rPr>
              <a:t>addu</a:t>
            </a:r>
            <a:r>
              <a:rPr lang="en-US" sz="2400" dirty="0" smtClean="0">
                <a:latin typeface="Courier New" pitchFamily="-65" charset="0"/>
              </a:rPr>
              <a:t>  $</a:t>
            </a:r>
            <a:r>
              <a:rPr lang="en-US" sz="2400" dirty="0">
                <a:latin typeface="Courier New" pitchFamily="-65" charset="0"/>
              </a:rPr>
              <a:t>25,$24,$15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2c </a:t>
            </a:r>
            <a:r>
              <a:rPr lang="en-US" sz="2400" dirty="0" err="1" smtClean="0">
                <a:latin typeface="Courier New" pitchFamily="-65" charset="0"/>
              </a:rPr>
              <a:t>sw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25, 24($29)</a:t>
            </a:r>
            <a:endParaRPr lang="en-US" sz="2400" dirty="0"/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endParaRPr lang="en-US" sz="2400" dirty="0">
              <a:latin typeface="Courier New" pitchFamily="-65" charset="0"/>
            </a:endParaRPr>
          </a:p>
        </p:txBody>
      </p:sp>
      <p:sp>
        <p:nvSpPr>
          <p:cNvPr id="235827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87488"/>
            <a:ext cx="4419600" cy="4532312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30 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$8,$14, 1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34 </a:t>
            </a:r>
            <a:r>
              <a:rPr lang="en-US" sz="2400" dirty="0" err="1" smtClean="0">
                <a:latin typeface="Courier New" pitchFamily="-65" charset="0"/>
              </a:rPr>
              <a:t>sw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8,28($29)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38 </a:t>
            </a:r>
            <a:r>
              <a:rPr lang="en-US" sz="2400" dirty="0" err="1" smtClean="0">
                <a:latin typeface="Courier New" pitchFamily="-65" charset="0"/>
              </a:rPr>
              <a:t>slti</a:t>
            </a:r>
            <a:r>
              <a:rPr lang="en-US" sz="2400" dirty="0" smtClean="0">
                <a:latin typeface="Courier New" pitchFamily="-65" charset="0"/>
              </a:rPr>
              <a:t>  $</a:t>
            </a:r>
            <a:r>
              <a:rPr lang="en-US" sz="2400" dirty="0">
                <a:latin typeface="Courier New" pitchFamily="-65" charset="0"/>
              </a:rPr>
              <a:t>1,$8, 101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3c </a:t>
            </a:r>
            <a:r>
              <a:rPr lang="en-US" sz="2400" dirty="0" err="1" smtClean="0">
                <a:latin typeface="Courier New" pitchFamily="-65" charset="0"/>
              </a:rPr>
              <a:t>bne</a:t>
            </a:r>
            <a:r>
              <a:rPr lang="en-US" sz="2400" dirty="0" smtClean="0">
                <a:latin typeface="Courier New" pitchFamily="-65" charset="0"/>
              </a:rPr>
              <a:t>   $</a:t>
            </a:r>
            <a:r>
              <a:rPr lang="en-US" sz="2400" dirty="0">
                <a:latin typeface="Courier New" pitchFamily="-65" charset="0"/>
              </a:rPr>
              <a:t>1,$0, 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-10</a:t>
            </a:r>
            <a:r>
              <a:rPr lang="en-US" sz="2400" dirty="0">
                <a:latin typeface="Courier New" pitchFamily="-65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40 </a:t>
            </a:r>
            <a:r>
              <a:rPr lang="en-US" sz="2400" dirty="0" err="1" smtClean="0">
                <a:latin typeface="Courier New" pitchFamily="-65" charset="0"/>
              </a:rPr>
              <a:t>lui</a:t>
            </a:r>
            <a:r>
              <a:rPr lang="en-US" sz="2400" dirty="0" smtClean="0">
                <a:latin typeface="Courier New" pitchFamily="-65" charset="0"/>
              </a:rPr>
              <a:t>   $</a:t>
            </a:r>
            <a:r>
              <a:rPr lang="en-US" sz="2400" dirty="0">
                <a:latin typeface="Courier New" pitchFamily="-65" charset="0"/>
              </a:rPr>
              <a:t>4, </a:t>
            </a:r>
            <a:r>
              <a:rPr lang="en-US" sz="2400" u="sng" dirty="0" err="1">
                <a:solidFill>
                  <a:schemeClr val="accent2"/>
                </a:solidFill>
                <a:latin typeface="Courier New" pitchFamily="-65" charset="0"/>
              </a:rPr>
              <a:t>l.str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44 </a:t>
            </a:r>
            <a:r>
              <a:rPr lang="en-US" sz="2400" dirty="0" err="1" smtClean="0">
                <a:latin typeface="Courier New" pitchFamily="-65" charset="0"/>
              </a:rPr>
              <a:t>ori</a:t>
            </a:r>
            <a:r>
              <a:rPr lang="en-US" sz="2400" dirty="0" smtClean="0">
                <a:latin typeface="Courier New" pitchFamily="-65" charset="0"/>
              </a:rPr>
              <a:t>   $</a:t>
            </a:r>
            <a:r>
              <a:rPr lang="en-US" sz="2400" dirty="0">
                <a:latin typeface="Courier New" pitchFamily="-65" charset="0"/>
              </a:rPr>
              <a:t>4,$4,</a:t>
            </a:r>
            <a:r>
              <a:rPr lang="en-US" sz="2400" u="sng" dirty="0">
                <a:solidFill>
                  <a:schemeClr val="accent2"/>
                </a:solidFill>
                <a:latin typeface="Courier New" pitchFamily="-65" charset="0"/>
              </a:rPr>
              <a:t>r.str</a:t>
            </a:r>
            <a:r>
              <a:rPr lang="en-US" sz="2400" dirty="0">
                <a:latin typeface="Courier New" pitchFamily="-65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48 </a:t>
            </a:r>
            <a:r>
              <a:rPr lang="en-US" sz="2400" dirty="0" err="1" smtClean="0">
                <a:latin typeface="Courier New" pitchFamily="-65" charset="0"/>
              </a:rPr>
              <a:t>lw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5,24($29)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4c </a:t>
            </a:r>
            <a:r>
              <a:rPr lang="en-US" sz="2400" dirty="0" err="1" smtClean="0">
                <a:latin typeface="Courier New" pitchFamily="-65" charset="0"/>
              </a:rPr>
              <a:t>jal</a:t>
            </a:r>
            <a:r>
              <a:rPr lang="en-US" sz="2400" dirty="0" smtClean="0">
                <a:latin typeface="Courier New" pitchFamily="-65" charset="0"/>
              </a:rPr>
              <a:t>   </a:t>
            </a:r>
            <a:r>
              <a:rPr lang="en-US" sz="2400" u="sng" dirty="0" err="1" smtClean="0">
                <a:solidFill>
                  <a:schemeClr val="accent2"/>
                </a:solidFill>
                <a:latin typeface="Courier New" pitchFamily="-65" charset="0"/>
              </a:rPr>
              <a:t>printf</a:t>
            </a:r>
            <a:r>
              <a:rPr lang="en-US" sz="2400" dirty="0" smtClean="0">
                <a:solidFill>
                  <a:schemeClr val="accent2"/>
                </a:solidFill>
                <a:latin typeface="Courier New" pitchFamily="-65" charset="0"/>
              </a:rPr>
              <a:t> 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50 </a:t>
            </a:r>
            <a:r>
              <a:rPr lang="en-US" sz="2400" dirty="0" smtClean="0">
                <a:latin typeface="Courier New" pitchFamily="-65" charset="0"/>
              </a:rPr>
              <a:t>add   $</a:t>
            </a:r>
            <a:r>
              <a:rPr lang="en-US" sz="2400" dirty="0">
                <a:latin typeface="Courier New" pitchFamily="-65" charset="0"/>
              </a:rPr>
              <a:t>2, $0, $0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54 </a:t>
            </a:r>
            <a:r>
              <a:rPr lang="en-US" sz="2400" dirty="0" err="1" smtClean="0">
                <a:latin typeface="Courier New" pitchFamily="-65" charset="0"/>
              </a:rPr>
              <a:t>lw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31,20($29)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58 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$29,$29,32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5c </a:t>
            </a:r>
            <a:r>
              <a:rPr lang="en-US" sz="2400" dirty="0" err="1" smtClean="0">
                <a:latin typeface="Courier New" pitchFamily="-65" charset="0"/>
              </a:rPr>
              <a:t>jr</a:t>
            </a:r>
            <a:r>
              <a:rPr lang="en-US" sz="2400" dirty="0" smtClean="0">
                <a:latin typeface="Courier New" pitchFamily="-65" charset="0"/>
              </a:rPr>
              <a:t>    $</a:t>
            </a:r>
            <a:r>
              <a:rPr lang="en-US" sz="2400" dirty="0">
                <a:latin typeface="Courier New" pitchFamily="-65" charset="0"/>
              </a:rPr>
              <a:t>31</a:t>
            </a:r>
          </a:p>
        </p:txBody>
      </p:sp>
      <p:sp>
        <p:nvSpPr>
          <p:cNvPr id="2358277" name="Text Box 5"/>
          <p:cNvSpPr txBox="1">
            <a:spLocks noChangeArrowheads="1"/>
          </p:cNvSpPr>
          <p:nvPr/>
        </p:nvSpPr>
        <p:spPr bwMode="auto">
          <a:xfrm>
            <a:off x="757565" y="762000"/>
            <a:ext cx="5186035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  <a:latin typeface="18 VAG Rounded Bold   07390"/>
              </a:rPr>
              <a:t>Resolve </a:t>
            </a:r>
            <a:r>
              <a:rPr lang="en-US" sz="2800" b="1" dirty="0">
                <a:solidFill>
                  <a:schemeClr val="tx1"/>
                </a:solidFill>
                <a:latin typeface="18 VAG Rounded Bold   07390"/>
              </a:rPr>
              <a:t>local PC-relative labels</a:t>
            </a:r>
          </a:p>
        </p:txBody>
      </p:sp>
      <p:sp>
        <p:nvSpPr>
          <p:cNvPr id="2358278" name="Line 6"/>
          <p:cNvSpPr>
            <a:spLocks noChangeShapeType="1"/>
          </p:cNvSpPr>
          <p:nvPr/>
        </p:nvSpPr>
        <p:spPr bwMode="auto">
          <a:xfrm>
            <a:off x="4648200" y="1524000"/>
            <a:ext cx="0" cy="5029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Assembly step 4</a:t>
            </a:r>
            <a:endParaRPr lang="en-US"/>
          </a:p>
        </p:txBody>
      </p:sp>
      <p:sp>
        <p:nvSpPr>
          <p:cNvPr id="236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Generate object (</a:t>
            </a:r>
            <a:r>
              <a:rPr lang="en-US" dirty="0" smtClean="0">
                <a:latin typeface="Courier New"/>
                <a:cs typeface="Courier New"/>
              </a:rPr>
              <a:t>.</a:t>
            </a:r>
            <a:r>
              <a:rPr lang="en-US" dirty="0" err="1" smtClean="0">
                <a:latin typeface="Courier New"/>
                <a:cs typeface="Courier New"/>
              </a:rPr>
              <a:t>o</a:t>
            </a:r>
            <a:r>
              <a:rPr lang="en-US" dirty="0" smtClean="0"/>
              <a:t>) file:</a:t>
            </a:r>
          </a:p>
          <a:p>
            <a:pPr lvl="1"/>
            <a:r>
              <a:rPr lang="en-US" dirty="0" smtClean="0"/>
              <a:t>Output binary representation for</a:t>
            </a:r>
          </a:p>
          <a:p>
            <a:pPr lvl="2"/>
            <a:r>
              <a:rPr lang="en-US" dirty="0" smtClean="0"/>
              <a:t>ext segment (instructions), </a:t>
            </a:r>
          </a:p>
          <a:p>
            <a:pPr lvl="2"/>
            <a:r>
              <a:rPr lang="en-US" dirty="0" smtClean="0"/>
              <a:t>data segment (data), </a:t>
            </a:r>
          </a:p>
          <a:p>
            <a:pPr lvl="2"/>
            <a:r>
              <a:rPr lang="en-US" dirty="0" smtClean="0"/>
              <a:t>symbol and relocation tables.</a:t>
            </a:r>
          </a:p>
          <a:p>
            <a:pPr lvl="1"/>
            <a:r>
              <a:rPr lang="en-US" dirty="0" smtClean="0"/>
              <a:t>Using dummy “placeholders” for unresolved absolute and external references.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6096000" cy="474662"/>
          </a:xfrm>
        </p:spPr>
        <p:txBody>
          <a:bodyPr/>
          <a:lstStyle/>
          <a:p>
            <a:r>
              <a:rPr lang="en-US" dirty="0"/>
              <a:t>Text segment in object file</a:t>
            </a:r>
          </a:p>
        </p:txBody>
      </p:sp>
      <p:sp>
        <p:nvSpPr>
          <p:cNvPr id="236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5225"/>
            <a:ext cx="7848600" cy="5692775"/>
          </a:xfrm>
        </p:spPr>
        <p:txBody>
          <a:bodyPr/>
          <a:lstStyle/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0x000000	00100111101111011111111111100000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0x000004	10101111101111110000000000010100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0x000008	10101111101001000000000000100000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0x00000c	10101111101001010000000000100100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0x000010	10101111101000000000000000011000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0x000014	10101111101000000000000000011100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0x000018	10001111101011100000000000011100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0x00001c	10001111101110000000000000011000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0x000020	00000001110011100000000000011001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0x000024	00100101110010000000000000000001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0x000028	00101001000000010000000001100101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0x00002c	10101111101010000000000000011100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0x000030	00000000000000000111100000010010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0x000034	00000011000011111100100000100001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0x000038	00010100001000001111111111110111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0x00003c	10101111101110010000000000011000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0x000040	0011110000000100</a:t>
            </a:r>
            <a:r>
              <a:rPr lang="en-US" sz="2000" dirty="0">
                <a:solidFill>
                  <a:schemeClr val="accent1"/>
                </a:solidFill>
                <a:latin typeface="Courier New" pitchFamily="-65" charset="0"/>
              </a:rPr>
              <a:t>0000000000000000</a:t>
            </a:r>
            <a:endParaRPr lang="en-US" sz="2000" dirty="0">
              <a:latin typeface="Courier New" pitchFamily="-65" charset="0"/>
            </a:endParaRP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0x000044	1000111110100101</a:t>
            </a:r>
            <a:r>
              <a:rPr lang="en-US" sz="2000" dirty="0">
                <a:solidFill>
                  <a:schemeClr val="accent1"/>
                </a:solidFill>
                <a:latin typeface="Courier New" pitchFamily="-65" charset="0"/>
              </a:rPr>
              <a:t>0000000000000000</a:t>
            </a:r>
            <a:endParaRPr lang="en-US" sz="2000" dirty="0">
              <a:latin typeface="Courier New" pitchFamily="-65" charset="0"/>
            </a:endParaRP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0x000048	00001100000100000000000011101100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0x00004c	001001</a:t>
            </a:r>
            <a:r>
              <a:rPr lang="en-US" sz="2000" dirty="0">
                <a:solidFill>
                  <a:schemeClr val="accent1"/>
                </a:solidFill>
                <a:latin typeface="Courier New" pitchFamily="-65" charset="0"/>
              </a:rPr>
              <a:t>00000000000000000000000000</a:t>
            </a:r>
            <a:endParaRPr lang="en-US" sz="2000" dirty="0">
              <a:latin typeface="Courier New" pitchFamily="-65" charset="0"/>
            </a:endParaRP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0x000050	10001111101111110000000000010100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0x000054	00100111101111010000000000100000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0x000058	00000011111000000000000000001000</a:t>
            </a:r>
          </a:p>
          <a:p>
            <a:pPr>
              <a:lnSpc>
                <a:spcPct val="45000"/>
              </a:lnSpc>
              <a:spcBef>
                <a:spcPct val="20000"/>
              </a:spcBef>
              <a:buFont typeface="Times" pitchFamily="-65" charset="0"/>
              <a:buNone/>
              <a:tabLst>
                <a:tab pos="1778000" algn="l"/>
              </a:tabLst>
            </a:pPr>
            <a:r>
              <a:rPr lang="en-US" sz="2000" dirty="0">
                <a:latin typeface="Courier New" pitchFamily="-65" charset="0"/>
              </a:rPr>
              <a:t>0x00005c	00000000000000000001000000100001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8382000" cy="474662"/>
          </a:xfrm>
        </p:spPr>
        <p:txBody>
          <a:bodyPr/>
          <a:lstStyle/>
          <a:p>
            <a:r>
              <a:rPr lang="en-US" dirty="0"/>
              <a:t>Link step 1: combine </a:t>
            </a:r>
            <a:r>
              <a:rPr lang="en-US" b="1" dirty="0" err="1">
                <a:latin typeface="Courier New" pitchFamily="-65" charset="0"/>
              </a:rPr>
              <a:t>prog.o</a:t>
            </a:r>
            <a:r>
              <a:rPr lang="en-US" b="1" dirty="0"/>
              <a:t>, </a:t>
            </a:r>
            <a:r>
              <a:rPr lang="en-US" b="1" dirty="0" err="1">
                <a:latin typeface="Courier New" pitchFamily="-65" charset="0"/>
              </a:rPr>
              <a:t>libc.o</a:t>
            </a:r>
            <a:endParaRPr lang="en-US" b="1" dirty="0"/>
          </a:p>
        </p:txBody>
      </p:sp>
      <p:sp>
        <p:nvSpPr>
          <p:cNvPr id="236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305800" cy="5486400"/>
          </a:xfrm>
        </p:spPr>
        <p:txBody>
          <a:bodyPr>
            <a:normAutofit lnSpcReduction="10000"/>
          </a:bodyPr>
          <a:lstStyle/>
          <a:p>
            <a:pPr>
              <a:tabLst>
                <a:tab pos="2400300" algn="l"/>
                <a:tab pos="3314700" algn="l"/>
                <a:tab pos="4914900" algn="l"/>
              </a:tabLst>
            </a:pPr>
            <a:r>
              <a:rPr lang="en-US" sz="2800" dirty="0"/>
              <a:t>Merge text/data segments</a:t>
            </a:r>
          </a:p>
          <a:p>
            <a:pPr>
              <a:tabLst>
                <a:tab pos="2400300" algn="l"/>
                <a:tab pos="3314700" algn="l"/>
                <a:tab pos="4914900" algn="l"/>
              </a:tabLst>
            </a:pPr>
            <a:r>
              <a:rPr lang="en-US" sz="2800" dirty="0"/>
              <a:t>Create absolute memory addresses</a:t>
            </a:r>
          </a:p>
          <a:p>
            <a:pPr>
              <a:tabLst>
                <a:tab pos="2400300" algn="l"/>
                <a:tab pos="3314700" algn="l"/>
                <a:tab pos="4914900" algn="l"/>
              </a:tabLst>
            </a:pPr>
            <a:r>
              <a:rPr lang="en-US" sz="2800" dirty="0"/>
              <a:t>Modify &amp; merge symbol and relocation tables</a:t>
            </a:r>
          </a:p>
          <a:p>
            <a:pPr>
              <a:tabLst>
                <a:tab pos="2400300" algn="l"/>
                <a:tab pos="3314700" algn="l"/>
                <a:tab pos="4914900" algn="l"/>
              </a:tabLst>
            </a:pPr>
            <a:r>
              <a:rPr lang="en-US" sz="2800" dirty="0"/>
              <a:t>Symbol Table </a:t>
            </a:r>
          </a:p>
          <a:p>
            <a:pPr lvl="1">
              <a:lnSpc>
                <a:spcPct val="75000"/>
              </a:lnSpc>
              <a:tabLst>
                <a:tab pos="2400300" algn="l"/>
                <a:tab pos="3314700" algn="l"/>
                <a:tab pos="4914900" algn="l"/>
              </a:tabLst>
            </a:pPr>
            <a:r>
              <a:rPr lang="en-US" sz="2400" dirty="0"/>
              <a:t>Label 	Address</a:t>
            </a:r>
          </a:p>
          <a:p>
            <a:pPr lvl="1">
              <a:lnSpc>
                <a:spcPct val="45000"/>
              </a:lnSpc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sz="2400" dirty="0">
                <a:latin typeface="Courier New" pitchFamily="-65" charset="0"/>
              </a:rPr>
              <a:t>	main:	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0x00000000</a:t>
            </a:r>
            <a:endParaRPr lang="en-US" sz="2400" dirty="0">
              <a:latin typeface="Courier New" pitchFamily="-65" charset="0"/>
            </a:endParaRPr>
          </a:p>
          <a:p>
            <a:pPr lvl="1">
              <a:lnSpc>
                <a:spcPct val="45000"/>
              </a:lnSpc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sz="2400" dirty="0">
                <a:latin typeface="Courier New" pitchFamily="-65" charset="0"/>
              </a:rPr>
              <a:t>	loop:	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0x00000018</a:t>
            </a:r>
            <a:endParaRPr lang="en-US" sz="2400" dirty="0">
              <a:latin typeface="Courier New" pitchFamily="-65" charset="0"/>
            </a:endParaRPr>
          </a:p>
          <a:p>
            <a:pPr lvl="1">
              <a:lnSpc>
                <a:spcPct val="45000"/>
              </a:lnSpc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latin typeface="Courier New" pitchFamily="-65" charset="0"/>
              </a:rPr>
              <a:t>str</a:t>
            </a:r>
            <a:r>
              <a:rPr lang="en-US" sz="2400" dirty="0">
                <a:latin typeface="Courier New" pitchFamily="-65" charset="0"/>
              </a:rPr>
              <a:t>:	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0x10000430</a:t>
            </a:r>
            <a:endParaRPr lang="en-US" sz="2400" dirty="0">
              <a:latin typeface="Courier New" pitchFamily="-65" charset="0"/>
            </a:endParaRPr>
          </a:p>
          <a:p>
            <a:pPr lvl="1">
              <a:lnSpc>
                <a:spcPct val="45000"/>
              </a:lnSpc>
              <a:buFontTx/>
              <a:buNone/>
              <a:tabLst>
                <a:tab pos="2400300" algn="l"/>
                <a:tab pos="3314700" algn="l"/>
                <a:tab pos="4914900" algn="l"/>
              </a:tabLst>
            </a:pPr>
            <a:r>
              <a:rPr lang="en-US" sz="2400" dirty="0">
                <a:latin typeface="Courier New" pitchFamily="-65" charset="0"/>
              </a:rPr>
              <a:t>	</a:t>
            </a:r>
            <a:r>
              <a:rPr lang="en-US" sz="2400" dirty="0" err="1">
                <a:solidFill>
                  <a:schemeClr val="accent1"/>
                </a:solidFill>
                <a:latin typeface="Courier New" pitchFamily="-65" charset="0"/>
              </a:rPr>
              <a:t>printf</a:t>
            </a:r>
            <a:r>
              <a:rPr lang="en-US" sz="2400" dirty="0">
                <a:solidFill>
                  <a:schemeClr val="accent1"/>
                </a:solidFill>
                <a:latin typeface="Courier New" pitchFamily="-65" charset="0"/>
              </a:rPr>
              <a:t>:	0x000003b0   …</a:t>
            </a:r>
            <a:endParaRPr lang="en-US" sz="2400" dirty="0">
              <a:latin typeface="Courier New" pitchFamily="-65" charset="0"/>
            </a:endParaRPr>
          </a:p>
          <a:p>
            <a:pPr>
              <a:tabLst>
                <a:tab pos="2400300" algn="l"/>
                <a:tab pos="3314700" algn="l"/>
                <a:tab pos="4914900" algn="l"/>
              </a:tabLst>
            </a:pPr>
            <a:r>
              <a:rPr lang="en-US" sz="2800" dirty="0"/>
              <a:t>Relocation Information</a:t>
            </a:r>
          </a:p>
          <a:p>
            <a:pPr lvl="1">
              <a:tabLst>
                <a:tab pos="2400300" algn="l"/>
                <a:tab pos="3314700" algn="l"/>
                <a:tab pos="4914900" algn="l"/>
              </a:tabLst>
            </a:pPr>
            <a:r>
              <a:rPr lang="en-US" sz="2400" dirty="0"/>
              <a:t>Address		Instr. Type	Dependency </a:t>
            </a:r>
            <a:r>
              <a:rPr lang="en-US" sz="2400" dirty="0">
                <a:latin typeface="Courier New" pitchFamily="-65" charset="0"/>
              </a:rPr>
              <a:t>0x00000040	</a:t>
            </a:r>
            <a:r>
              <a:rPr lang="en-US" sz="2400" dirty="0" err="1">
                <a:latin typeface="Courier New" pitchFamily="-65" charset="0"/>
              </a:rPr>
              <a:t>lui</a:t>
            </a:r>
            <a:r>
              <a:rPr lang="en-US" sz="2400" dirty="0">
                <a:latin typeface="Courier New" pitchFamily="-65" charset="0"/>
              </a:rPr>
              <a:t>		</a:t>
            </a:r>
            <a:r>
              <a:rPr lang="en-US" sz="2400" dirty="0" err="1">
                <a:latin typeface="Courier New" pitchFamily="-65" charset="0"/>
              </a:rPr>
              <a:t>l.str</a:t>
            </a:r>
            <a:r>
              <a:rPr lang="en-US" sz="2400" dirty="0">
                <a:latin typeface="Courier New" pitchFamily="-65" charset="0"/>
              </a:rPr>
              <a:t/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0x00000044	</a:t>
            </a:r>
            <a:r>
              <a:rPr lang="en-US" sz="2400" dirty="0" err="1">
                <a:latin typeface="Courier New" pitchFamily="-65" charset="0"/>
              </a:rPr>
              <a:t>ori</a:t>
            </a:r>
            <a:r>
              <a:rPr lang="en-US" sz="2400" dirty="0">
                <a:latin typeface="Courier New" pitchFamily="-65" charset="0"/>
              </a:rPr>
              <a:t>		</a:t>
            </a:r>
            <a:r>
              <a:rPr lang="en-US" sz="2400" dirty="0" err="1">
                <a:latin typeface="Courier New" pitchFamily="-65" charset="0"/>
              </a:rPr>
              <a:t>r.str</a:t>
            </a:r>
            <a:r>
              <a:rPr lang="en-US" sz="2400" dirty="0">
                <a:latin typeface="Courier New" pitchFamily="-65" charset="0"/>
              </a:rPr>
              <a:t> </a:t>
            </a:r>
            <a:br>
              <a:rPr lang="en-US" sz="2400" dirty="0">
                <a:latin typeface="Courier New" pitchFamily="-65" charset="0"/>
              </a:rPr>
            </a:br>
            <a:r>
              <a:rPr lang="en-US" sz="2400" dirty="0">
                <a:latin typeface="Courier New" pitchFamily="-65" charset="0"/>
              </a:rPr>
              <a:t>0x0000004c	</a:t>
            </a:r>
            <a:r>
              <a:rPr lang="en-US" sz="2400" dirty="0" err="1">
                <a:latin typeface="Courier New" pitchFamily="-65" charset="0"/>
              </a:rPr>
              <a:t>jal</a:t>
            </a:r>
            <a:r>
              <a:rPr lang="en-US" sz="2400" dirty="0">
                <a:latin typeface="Courier New" pitchFamily="-65" charset="0"/>
              </a:rPr>
              <a:t>		</a:t>
            </a:r>
            <a:r>
              <a:rPr lang="en-US" sz="2400" dirty="0" err="1">
                <a:latin typeface="Courier New" pitchFamily="-65" charset="0"/>
              </a:rPr>
              <a:t>printf</a:t>
            </a:r>
            <a:r>
              <a:rPr lang="en-US" sz="2400" dirty="0">
                <a:latin typeface="Courier New" pitchFamily="-65" charset="0"/>
              </a:rPr>
              <a:t>   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6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11138"/>
            <a:ext cx="4343400" cy="474662"/>
          </a:xfrm>
          <a:ln/>
        </p:spPr>
        <p:txBody>
          <a:bodyPr/>
          <a:lstStyle/>
          <a:p>
            <a:r>
              <a:rPr lang="en-US" dirty="0"/>
              <a:t>Link step 2:</a:t>
            </a:r>
          </a:p>
        </p:txBody>
      </p:sp>
      <p:sp>
        <p:nvSpPr>
          <p:cNvPr id="2366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865313"/>
            <a:ext cx="4495800" cy="4532312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00 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$29,$29,-32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04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$31,20($29)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08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$4, 32($29)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0c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$5, 36($29)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10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   $0, 24($29)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14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   $0, 28($29)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18 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   $14, 28($29)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1c </a:t>
            </a:r>
            <a:r>
              <a:rPr lang="en-US" sz="2400" dirty="0" err="1">
                <a:latin typeface="Courier New" pitchFamily="-65" charset="0"/>
              </a:rPr>
              <a:t>multu</a:t>
            </a:r>
            <a:r>
              <a:rPr lang="en-US" sz="2400" dirty="0">
                <a:latin typeface="Courier New" pitchFamily="-65" charset="0"/>
              </a:rPr>
              <a:t> $14, $14</a:t>
            </a:r>
            <a:endParaRPr lang="en-US" sz="2400" dirty="0"/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20 </a:t>
            </a:r>
            <a:r>
              <a:rPr lang="en-US" sz="2400" dirty="0" err="1" smtClean="0">
                <a:latin typeface="Courier New" pitchFamily="-65" charset="0"/>
              </a:rPr>
              <a:t>mflo</a:t>
            </a:r>
            <a:r>
              <a:rPr lang="en-US" sz="2400" dirty="0" smtClean="0">
                <a:latin typeface="Courier New" pitchFamily="-65" charset="0"/>
              </a:rPr>
              <a:t> $</a:t>
            </a:r>
            <a:r>
              <a:rPr lang="en-US" sz="2400" dirty="0">
                <a:latin typeface="Courier New" pitchFamily="-65" charset="0"/>
              </a:rPr>
              <a:t>15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24 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   $24, 24($29)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28 </a:t>
            </a:r>
            <a:r>
              <a:rPr lang="en-US" sz="2400" dirty="0" err="1">
                <a:latin typeface="Courier New" pitchFamily="-65" charset="0"/>
              </a:rPr>
              <a:t>addu</a:t>
            </a:r>
            <a:r>
              <a:rPr lang="en-US" sz="2400" dirty="0">
                <a:latin typeface="Courier New" pitchFamily="-65" charset="0"/>
              </a:rPr>
              <a:t> $25,$24,$15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2c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   $25, 24($29)</a:t>
            </a:r>
          </a:p>
        </p:txBody>
      </p:sp>
      <p:sp>
        <p:nvSpPr>
          <p:cNvPr id="2366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868488"/>
            <a:ext cx="4419600" cy="4532312"/>
          </a:xfrm>
        </p:spPr>
        <p:txBody>
          <a:bodyPr/>
          <a:lstStyle/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30 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>
                <a:latin typeface="Courier New" pitchFamily="-65" charset="0"/>
              </a:rPr>
              <a:t> $8,$14, 1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34 </a:t>
            </a:r>
            <a:r>
              <a:rPr lang="en-US" sz="2400" dirty="0" err="1">
                <a:latin typeface="Courier New" pitchFamily="-65" charset="0"/>
              </a:rPr>
              <a:t>sw</a:t>
            </a:r>
            <a:r>
              <a:rPr lang="en-US" sz="2400" dirty="0">
                <a:latin typeface="Courier New" pitchFamily="-65" charset="0"/>
              </a:rPr>
              <a:t>	$8,28($29)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38 </a:t>
            </a:r>
            <a:r>
              <a:rPr lang="en-US" sz="2400" dirty="0" err="1">
                <a:latin typeface="Courier New" pitchFamily="-65" charset="0"/>
              </a:rPr>
              <a:t>slti</a:t>
            </a:r>
            <a:r>
              <a:rPr lang="en-US" sz="2400" dirty="0">
                <a:latin typeface="Courier New" pitchFamily="-65" charset="0"/>
              </a:rPr>
              <a:t>	$1,$8, 101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3c </a:t>
            </a:r>
            <a:r>
              <a:rPr lang="en-US" sz="2400" dirty="0" err="1">
                <a:latin typeface="Courier New" pitchFamily="-65" charset="0"/>
              </a:rPr>
              <a:t>bne</a:t>
            </a:r>
            <a:r>
              <a:rPr lang="en-US" sz="2400" dirty="0">
                <a:latin typeface="Courier New" pitchFamily="-65" charset="0"/>
              </a:rPr>
              <a:t>	$1,$0, </a:t>
            </a:r>
            <a:r>
              <a:rPr lang="en-US" sz="2400" u="sng" dirty="0">
                <a:latin typeface="Courier New" pitchFamily="-65" charset="0"/>
              </a:rPr>
              <a:t>-10</a:t>
            </a:r>
            <a:r>
              <a:rPr lang="en-US" sz="2400" dirty="0">
                <a:latin typeface="Courier New" pitchFamily="-65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40 </a:t>
            </a:r>
            <a:r>
              <a:rPr lang="en-US" sz="2400" dirty="0" err="1">
                <a:latin typeface="Courier New" pitchFamily="-65" charset="0"/>
              </a:rPr>
              <a:t>lui</a:t>
            </a:r>
            <a:r>
              <a:rPr lang="en-US" sz="2400" dirty="0">
                <a:latin typeface="Courier New" pitchFamily="-65" charset="0"/>
              </a:rPr>
              <a:t>	$4, 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4096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44 </a:t>
            </a:r>
            <a:r>
              <a:rPr lang="en-US" sz="2400" dirty="0" err="1">
                <a:latin typeface="Courier New" pitchFamily="-65" charset="0"/>
              </a:rPr>
              <a:t>ori</a:t>
            </a:r>
            <a:r>
              <a:rPr lang="en-US" sz="2400" dirty="0">
                <a:latin typeface="Courier New" pitchFamily="-65" charset="0"/>
              </a:rPr>
              <a:t>	$4,$4,</a:t>
            </a:r>
            <a:r>
              <a:rPr lang="en-US" sz="2400" u="sng" dirty="0">
                <a:solidFill>
                  <a:schemeClr val="accent1"/>
                </a:solidFill>
                <a:latin typeface="Courier New" pitchFamily="-65" charset="0"/>
              </a:rPr>
              <a:t>1072</a:t>
            </a:r>
            <a:r>
              <a:rPr lang="en-US" sz="2400" dirty="0">
                <a:latin typeface="Courier New" pitchFamily="-65" charset="0"/>
              </a:rPr>
              <a:t>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48 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 smtClean="0">
                <a:latin typeface="Courier New" pitchFamily="-65" charset="0"/>
              </a:rPr>
              <a:t>	$</a:t>
            </a:r>
            <a:r>
              <a:rPr lang="en-US" sz="2400" dirty="0">
                <a:latin typeface="Courier New" pitchFamily="-65" charset="0"/>
              </a:rPr>
              <a:t>5,24($29)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4c </a:t>
            </a:r>
            <a:r>
              <a:rPr lang="en-US" sz="2400" dirty="0" err="1">
                <a:latin typeface="Courier New" pitchFamily="-65" charset="0"/>
              </a:rPr>
              <a:t>jal</a:t>
            </a:r>
            <a:r>
              <a:rPr lang="en-US" sz="2400" dirty="0" smtClean="0">
                <a:latin typeface="Courier New" pitchFamily="-65" charset="0"/>
              </a:rPr>
              <a:t>	</a:t>
            </a:r>
            <a:r>
              <a:rPr lang="en-US" sz="2400" u="sng" dirty="0" smtClean="0">
                <a:solidFill>
                  <a:schemeClr val="accent1"/>
                </a:solidFill>
                <a:latin typeface="Courier New" pitchFamily="-65" charset="0"/>
              </a:rPr>
              <a:t>812</a:t>
            </a:r>
            <a:r>
              <a:rPr lang="en-US" sz="2400" dirty="0" smtClean="0">
                <a:solidFill>
                  <a:srgbClr val="000000"/>
                </a:solidFill>
                <a:latin typeface="Courier New" pitchFamily="-65" charset="0"/>
              </a:rPr>
              <a:t> </a:t>
            </a:r>
            <a:endParaRPr lang="en-US" sz="2400" dirty="0">
              <a:latin typeface="Courier New" pitchFamily="-65" charset="0"/>
            </a:endParaRP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50 add</a:t>
            </a:r>
            <a:r>
              <a:rPr lang="en-US" sz="2400" dirty="0" smtClean="0">
                <a:latin typeface="Courier New" pitchFamily="-65" charset="0"/>
              </a:rPr>
              <a:t>	$</a:t>
            </a:r>
            <a:r>
              <a:rPr lang="en-US" sz="2400" dirty="0">
                <a:latin typeface="Courier New" pitchFamily="-65" charset="0"/>
              </a:rPr>
              <a:t>2, $0, $0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54 </a:t>
            </a:r>
            <a:r>
              <a:rPr lang="en-US" sz="2400" dirty="0" err="1">
                <a:latin typeface="Courier New" pitchFamily="-65" charset="0"/>
              </a:rPr>
              <a:t>lw</a:t>
            </a:r>
            <a:r>
              <a:rPr lang="en-US" sz="2400" dirty="0">
                <a:latin typeface="Courier New" pitchFamily="-65" charset="0"/>
              </a:rPr>
              <a:t>   </a:t>
            </a:r>
            <a:r>
              <a:rPr lang="en-US" sz="2400" dirty="0" smtClean="0">
                <a:latin typeface="Courier New" pitchFamily="-65" charset="0"/>
              </a:rPr>
              <a:t>  $</a:t>
            </a:r>
            <a:r>
              <a:rPr lang="en-US" sz="2400" dirty="0">
                <a:latin typeface="Courier New" pitchFamily="-65" charset="0"/>
              </a:rPr>
              <a:t>31,20($29) 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58 </a:t>
            </a:r>
            <a:r>
              <a:rPr lang="en-US" sz="2400" dirty="0" err="1">
                <a:latin typeface="Courier New" pitchFamily="-65" charset="0"/>
              </a:rPr>
              <a:t>addiu</a:t>
            </a:r>
            <a:r>
              <a:rPr lang="en-US" sz="2400" dirty="0" smtClean="0">
                <a:latin typeface="Courier New" pitchFamily="-65" charset="0"/>
              </a:rPr>
              <a:t>  $</a:t>
            </a:r>
            <a:r>
              <a:rPr lang="en-US" sz="2400" dirty="0">
                <a:latin typeface="Courier New" pitchFamily="-65" charset="0"/>
              </a:rPr>
              <a:t>29,$29,32</a:t>
            </a:r>
          </a:p>
          <a:p>
            <a:pPr>
              <a:lnSpc>
                <a:spcPct val="60000"/>
              </a:lnSpc>
              <a:spcBef>
                <a:spcPct val="30000"/>
              </a:spcBef>
              <a:buFont typeface="Times" pitchFamily="-65" charset="0"/>
              <a:buNone/>
            </a:pPr>
            <a:r>
              <a:rPr lang="en-US" sz="2400" dirty="0">
                <a:latin typeface="Courier New" pitchFamily="-65" charset="0"/>
              </a:rPr>
              <a:t>5c </a:t>
            </a:r>
            <a:r>
              <a:rPr lang="en-US" sz="2400" dirty="0" err="1">
                <a:latin typeface="Courier New" pitchFamily="-65" charset="0"/>
              </a:rPr>
              <a:t>jr</a:t>
            </a:r>
            <a:r>
              <a:rPr lang="en-US" sz="2400" dirty="0" smtClean="0">
                <a:latin typeface="Courier New" pitchFamily="-65" charset="0"/>
              </a:rPr>
              <a:t>	$</a:t>
            </a:r>
            <a:r>
              <a:rPr lang="en-US" sz="2400" dirty="0">
                <a:latin typeface="Courier New" pitchFamily="-65" charset="0"/>
              </a:rPr>
              <a:t>31</a:t>
            </a:r>
          </a:p>
        </p:txBody>
      </p:sp>
      <p:sp>
        <p:nvSpPr>
          <p:cNvPr id="2366469" name="Text Box 5"/>
          <p:cNvSpPr txBox="1">
            <a:spLocks noChangeArrowheads="1"/>
          </p:cNvSpPr>
          <p:nvPr/>
        </p:nvSpPr>
        <p:spPr bwMode="auto">
          <a:xfrm>
            <a:off x="533400" y="776288"/>
            <a:ext cx="8153400" cy="8842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b="1" dirty="0">
                <a:solidFill>
                  <a:schemeClr val="tx1"/>
                </a:solidFill>
                <a:latin typeface="18 VAG Rounded Bold   07390"/>
                <a:cs typeface="18 vag rounded bold    07930"/>
              </a:rPr>
              <a:t>Edit Addresses in relocation table </a:t>
            </a:r>
          </a:p>
          <a:p>
            <a:pPr lvl="1">
              <a:buFontTx/>
              <a:buChar char="•"/>
            </a:pPr>
            <a:r>
              <a:rPr lang="en-US" sz="2400" b="1" dirty="0">
                <a:solidFill>
                  <a:schemeClr val="bg2"/>
                </a:solidFill>
                <a:latin typeface="18 VAG Rounded Bold   07390"/>
                <a:cs typeface="18 vag rounded bold    07930"/>
              </a:rPr>
              <a:t> (</a:t>
            </a:r>
            <a:r>
              <a:rPr lang="en-US" sz="2400" b="1" i="1" dirty="0">
                <a:solidFill>
                  <a:schemeClr val="bg2"/>
                </a:solidFill>
                <a:latin typeface="18 VAG Rounded Bold   07390"/>
                <a:cs typeface="18 vag rounded bold    07930"/>
              </a:rPr>
              <a:t>shown in TAL for clarity, but done in binary</a:t>
            </a:r>
            <a:r>
              <a:rPr lang="en-US" sz="2400" b="1" dirty="0">
                <a:solidFill>
                  <a:schemeClr val="bg2"/>
                </a:solidFill>
                <a:latin typeface="18 VAG Rounded Bold   07390"/>
                <a:cs typeface="18 vag rounded bold    07930"/>
              </a:rPr>
              <a:t> )</a:t>
            </a:r>
            <a:endParaRPr lang="en-US" sz="2800" b="1" dirty="0">
              <a:solidFill>
                <a:schemeClr val="tx1"/>
              </a:solidFill>
              <a:latin typeface="18 VAG Rounded Bold   07390"/>
              <a:cs typeface="18 vag rounded bold    07930"/>
            </a:endParaRPr>
          </a:p>
        </p:txBody>
      </p:sp>
      <p:sp>
        <p:nvSpPr>
          <p:cNvPr id="2366470" name="Line 6"/>
          <p:cNvSpPr>
            <a:spLocks noChangeShapeType="1"/>
          </p:cNvSpPr>
          <p:nvPr/>
        </p:nvSpPr>
        <p:spPr bwMode="auto">
          <a:xfrm>
            <a:off x="4648200" y="1676400"/>
            <a:ext cx="0" cy="4876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step 3:</a:t>
            </a:r>
          </a:p>
        </p:txBody>
      </p:sp>
      <p:sp>
        <p:nvSpPr>
          <p:cNvPr id="2368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3200"/>
              <a:t>Output executable of merged modules.</a:t>
            </a:r>
          </a:p>
          <a:p>
            <a:pPr lvl="1"/>
            <a:r>
              <a:rPr lang="en-US" sz="2800"/>
              <a:t>Single text (instruction) segment</a:t>
            </a:r>
          </a:p>
          <a:p>
            <a:pPr lvl="1"/>
            <a:r>
              <a:rPr lang="en-US" sz="2800"/>
              <a:t>Single data segment</a:t>
            </a:r>
          </a:p>
          <a:p>
            <a:pPr lvl="1"/>
            <a:r>
              <a:rPr lang="en-US" sz="2800"/>
              <a:t>Header detailing size of each segment</a:t>
            </a:r>
          </a:p>
          <a:p>
            <a:endParaRPr lang="en-US" sz="3200"/>
          </a:p>
          <a:p>
            <a:r>
              <a:rPr lang="en-US" sz="3200">
                <a:solidFill>
                  <a:schemeClr val="accent1"/>
                </a:solidFill>
              </a:rPr>
              <a:t>NOTE:</a:t>
            </a:r>
            <a:endParaRPr lang="en-US" sz="3200"/>
          </a:p>
          <a:p>
            <a:pPr lvl="1"/>
            <a:r>
              <a:rPr lang="en-US" sz="2800"/>
              <a:t>The preceeding example was a much simplified version of how ELF and other standard formats work, meant only to demonstrate the basic principles.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1"/>
            <a:ext cx="7848600" cy="5692839"/>
          </a:xfrm>
        </p:spPr>
        <p:txBody>
          <a:bodyPr/>
          <a:lstStyle/>
          <a:p>
            <a:r>
              <a:rPr lang="en-US" dirty="0" smtClean="0"/>
              <a:t>Feedback Responses (Thank You)</a:t>
            </a:r>
          </a:p>
          <a:p>
            <a:pPr marL="774700" lvl="2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Discussion Sections</a:t>
            </a:r>
          </a:p>
          <a:p>
            <a:pPr marL="1231900" lvl="3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Wednesday 12-1, ______ (Paul)</a:t>
            </a:r>
          </a:p>
          <a:p>
            <a:pPr marL="1231900" lvl="3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Thursday 10-11, 277 Cory (Jeremy)</a:t>
            </a:r>
          </a:p>
          <a:p>
            <a:pPr marL="774700" lvl="2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More OH time?</a:t>
            </a:r>
          </a:p>
          <a:p>
            <a:pPr marL="1231900" lvl="3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Currently 5.5hrs/wk</a:t>
            </a:r>
          </a:p>
          <a:p>
            <a:pPr marL="1231900" lvl="3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Email if you need another block.  I’m flexible.</a:t>
            </a:r>
          </a:p>
          <a:p>
            <a:pPr marL="774700" lvl="2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Labs rushed...</a:t>
            </a:r>
          </a:p>
          <a:p>
            <a:pPr marL="1231900" lvl="3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Should have about 2 staff in lab at all times now</a:t>
            </a:r>
          </a:p>
          <a:p>
            <a:pPr marL="774700" lvl="2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More animated examples, blackboard</a:t>
            </a:r>
          </a:p>
          <a:p>
            <a:pPr marL="774700" lvl="2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“Extra for Experts”</a:t>
            </a:r>
          </a:p>
          <a:p>
            <a:pPr marL="1231900" lvl="3" indent="-203200">
              <a:lnSpc>
                <a:spcPct val="75000"/>
              </a:lnSpc>
              <a:spcBef>
                <a:spcPct val="65000"/>
              </a:spcBef>
              <a:buFont typeface="Times" pitchFamily="18" charset="0"/>
              <a:buChar char="•"/>
            </a:pPr>
            <a:r>
              <a:rPr lang="en-US" dirty="0" smtClean="0"/>
              <a:t>If it’s not labeled as such, it’s “fair game”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4735070" cy="490391"/>
          </a:xfrm>
        </p:spPr>
        <p:txBody>
          <a:bodyPr/>
          <a:lstStyle/>
          <a:p>
            <a:r>
              <a:rPr lang="en-US" dirty="0" smtClean="0"/>
              <a:t>Feedback </a:t>
            </a:r>
            <a:r>
              <a:rPr lang="en-US" dirty="0" err="1" smtClean="0"/>
              <a:t>Administrivia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5178853"/>
          </a:xfrm>
        </p:spPr>
        <p:txBody>
          <a:bodyPr/>
          <a:lstStyle/>
          <a:p>
            <a:r>
              <a:rPr lang="en-US" dirty="0" smtClean="0"/>
              <a:t>Next Monday (in class)</a:t>
            </a:r>
          </a:p>
          <a:p>
            <a:pPr lvl="1"/>
            <a:r>
              <a:rPr lang="en-US" dirty="0" smtClean="0"/>
              <a:t>No Lab (catch up!)</a:t>
            </a:r>
          </a:p>
          <a:p>
            <a:r>
              <a:rPr lang="en-US" dirty="0" smtClean="0"/>
              <a:t>“FAA” rules for what you can bring</a:t>
            </a:r>
          </a:p>
          <a:p>
            <a:pPr lvl="2"/>
            <a:r>
              <a:rPr lang="en-US" dirty="0" smtClean="0"/>
              <a:t>Nothing electronic</a:t>
            </a:r>
          </a:p>
          <a:p>
            <a:pPr lvl="2"/>
            <a:r>
              <a:rPr lang="en-US" dirty="0" smtClean="0"/>
              <a:t>2 books and a few pages of notes</a:t>
            </a:r>
          </a:p>
          <a:p>
            <a:pPr lvl="3"/>
            <a:r>
              <a:rPr lang="en-US" dirty="0" smtClean="0"/>
              <a:t>“a few pages” means no more than ~35 sheets</a:t>
            </a:r>
          </a:p>
          <a:p>
            <a:pPr lvl="3"/>
            <a:r>
              <a:rPr lang="en-US" dirty="0" smtClean="0"/>
              <a:t>Bringing in P&amp;H, K&amp;R, all the slides, and some handwritten notes is OK</a:t>
            </a:r>
          </a:p>
          <a:p>
            <a:pPr lvl="2"/>
            <a:r>
              <a:rPr lang="en-US" dirty="0" smtClean="0"/>
              <a:t>Don’t kill trees printing out every lab, brainstorm answer, etc!</a:t>
            </a:r>
          </a:p>
          <a:p>
            <a:pPr lvl="2"/>
            <a:r>
              <a:rPr lang="en-US" dirty="0" smtClean="0"/>
              <a:t>If we say it’s too much, it’s too much.  If in doubt, ask ahead of time.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52400"/>
            <a:ext cx="4437914" cy="490391"/>
          </a:xfrm>
        </p:spPr>
        <p:txBody>
          <a:bodyPr/>
          <a:lstStyle/>
          <a:p>
            <a:r>
              <a:rPr lang="en-US" dirty="0" smtClean="0"/>
              <a:t>Midterm </a:t>
            </a:r>
            <a:r>
              <a:rPr lang="en-US" dirty="0" err="1" smtClean="0"/>
              <a:t>Administrivia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7848600" cy="3285002"/>
          </a:xfrm>
        </p:spPr>
        <p:txBody>
          <a:bodyPr/>
          <a:lstStyle/>
          <a:p>
            <a:r>
              <a:rPr lang="en-US" dirty="0" smtClean="0"/>
              <a:t>Translating </a:t>
            </a:r>
            <a:r>
              <a:rPr lang="en-US" dirty="0"/>
              <a:t>C Programs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C</a:t>
            </a:r>
            <a:r>
              <a:rPr lang="en-US" dirty="0"/>
              <a:t>ompiler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A</a:t>
            </a:r>
            <a:r>
              <a:rPr lang="en-US" dirty="0"/>
              <a:t>ssembler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</a:t>
            </a:r>
            <a:r>
              <a:rPr lang="en-US" dirty="0" smtClean="0"/>
              <a:t>inker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L</a:t>
            </a:r>
            <a:r>
              <a:rPr lang="en-US" dirty="0" smtClean="0">
                <a:solidFill>
                  <a:srgbClr val="000000"/>
                </a:solidFill>
              </a:rPr>
              <a:t>oader</a:t>
            </a:r>
          </a:p>
          <a:p>
            <a:r>
              <a:rPr lang="en-US" dirty="0" smtClean="0"/>
              <a:t>Interpretation </a:t>
            </a:r>
            <a:r>
              <a:rPr lang="en-US" dirty="0" err="1" smtClean="0"/>
              <a:t>vs</a:t>
            </a:r>
            <a:r>
              <a:rPr lang="en-US" dirty="0" smtClean="0"/>
              <a:t> Translation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crosoft Office 98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Microsoft Office 98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>
            <a:ln>
              <a:noFill/>
            </a:ln>
            <a:solidFill>
              <a:schemeClr val="accent1"/>
            </a:solidFill>
            <a:effectLst/>
            <a:latin typeface="Helvetica" pitchFamily="-12" charset="0"/>
          </a:defRPr>
        </a:defPPr>
      </a:lstStyle>
    </a:lnDef>
  </a:objectDefaults>
  <a:extraClrSchemeLst>
    <a:extraClrScheme>
      <a:clrScheme name="Microsoft Office 9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rosoft Office 98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rosoft Office 9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00DFCA"/>
      </a:hlink>
      <a:folHlink>
        <a:srgbClr val="EAEC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22034</TotalTime>
  <Pages>47</Pages>
  <Words>5999</Words>
  <Application>Microsoft PowerPoint 4.0</Application>
  <PresentationFormat>Letter Paper (8.5x11 in)</PresentationFormat>
  <Paragraphs>715</Paragraphs>
  <Slides>69</Slides>
  <Notes>45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0" baseType="lpstr">
      <vt:lpstr>Microsoft Office 98</vt:lpstr>
      <vt:lpstr>Slide 1</vt:lpstr>
      <vt:lpstr>Review: Two’s Complement</vt:lpstr>
      <vt:lpstr>Review: IEEE 754 Single Precision FP</vt:lpstr>
      <vt:lpstr>Review: Rounding</vt:lpstr>
      <vt:lpstr>Review: IEEE FP Rounding Modes</vt:lpstr>
      <vt:lpstr>Assignment Administrivia</vt:lpstr>
      <vt:lpstr>Feedback Administrivia</vt:lpstr>
      <vt:lpstr>Midterm Administrivia</vt:lpstr>
      <vt:lpstr>Overview</vt:lpstr>
      <vt:lpstr>Steps to Starting a Program (translation)</vt:lpstr>
      <vt:lpstr>Compiler</vt:lpstr>
      <vt:lpstr>Where Are We Now?</vt:lpstr>
      <vt:lpstr>Assembler</vt:lpstr>
      <vt:lpstr>Assembler Directives (p. A-51 to A-53)</vt:lpstr>
      <vt:lpstr>True Assembly Language (1/6)</vt:lpstr>
      <vt:lpstr>True Assembly Language (2/6)</vt:lpstr>
      <vt:lpstr>True Assembly Language (3/6)</vt:lpstr>
      <vt:lpstr>True Assembly Language (4/6)</vt:lpstr>
      <vt:lpstr>True Assembly Language (3/3)</vt:lpstr>
      <vt:lpstr>Pseudoinstruction Replacement</vt:lpstr>
      <vt:lpstr>Producing Machine Language (1/3)</vt:lpstr>
      <vt:lpstr>Producing Machine Language (2/3)</vt:lpstr>
      <vt:lpstr>Producing Machine Language (3/3)</vt:lpstr>
      <vt:lpstr>Symbol Table</vt:lpstr>
      <vt:lpstr>Relocation Table</vt:lpstr>
      <vt:lpstr>Object File Format</vt:lpstr>
      <vt:lpstr>Where Are We Now?</vt:lpstr>
      <vt:lpstr>Linker (1/3)</vt:lpstr>
      <vt:lpstr>Linker (2/3)</vt:lpstr>
      <vt:lpstr>Linker (3/3)</vt:lpstr>
      <vt:lpstr>Four Types of Addresses we’ll discuss</vt:lpstr>
      <vt:lpstr>Absolute Addresses in MIPS</vt:lpstr>
      <vt:lpstr>Resolving References (1/2)</vt:lpstr>
      <vt:lpstr>Resolving References (2/2)</vt:lpstr>
      <vt:lpstr>Static vs Dynamically linked libraries</vt:lpstr>
      <vt:lpstr>Dynamically linked libraries</vt:lpstr>
      <vt:lpstr>Dynamically linked libraries</vt:lpstr>
      <vt:lpstr>Where Are We Now?</vt:lpstr>
      <vt:lpstr>Loader (1/3)</vt:lpstr>
      <vt:lpstr>Loader (2/3)</vt:lpstr>
      <vt:lpstr>Loader (3/3)</vt:lpstr>
      <vt:lpstr>Language Execution Continuum</vt:lpstr>
      <vt:lpstr>Interpretation vs Translation</vt:lpstr>
      <vt:lpstr>Interpretation</vt:lpstr>
      <vt:lpstr>Translation</vt:lpstr>
      <vt:lpstr>Interpretation</vt:lpstr>
      <vt:lpstr>Interpretation vs. Translation? (1/2)</vt:lpstr>
      <vt:lpstr>Interpretation vs. Translation? (2/2)</vt:lpstr>
      <vt:lpstr>Things to Remember (1/3)</vt:lpstr>
      <vt:lpstr>Things to Remember (2/3)</vt:lpstr>
      <vt:lpstr>Things to Remember 3/3</vt:lpstr>
      <vt:lpstr>Bonus slides</vt:lpstr>
      <vt:lpstr>Integer Multiplication (1/3)</vt:lpstr>
      <vt:lpstr>Integer Multiplication (2/3)</vt:lpstr>
      <vt:lpstr>Integer Multiplication (3/3)</vt:lpstr>
      <vt:lpstr>Integer Division (1/2)</vt:lpstr>
      <vt:lpstr>Integer Division (2/2)</vt:lpstr>
      <vt:lpstr>Big Endian vs. Little Endian</vt:lpstr>
      <vt:lpstr>Example: C   Asm   Obj   Exe   Run </vt:lpstr>
      <vt:lpstr>Compilation: MAL</vt:lpstr>
      <vt:lpstr>Compilation: MAL</vt:lpstr>
      <vt:lpstr>Assembly step 1:</vt:lpstr>
      <vt:lpstr>Assembly step 2</vt:lpstr>
      <vt:lpstr>Assembly step 3</vt:lpstr>
      <vt:lpstr>Assembly step 4</vt:lpstr>
      <vt:lpstr>Text segment in object file</vt:lpstr>
      <vt:lpstr>Link step 1: combine prog.o, libc.o</vt:lpstr>
      <vt:lpstr>Link step 2:</vt:lpstr>
      <vt:lpstr>Link step 3: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CS61C - Lecture 13</dc:title>
  <dc:subject/>
  <dc:creator>John Wawrzynek</dc:creator>
  <cp:keywords/>
  <dc:description/>
  <cp:lastModifiedBy>Jeremy Huddleston</cp:lastModifiedBy>
  <cp:revision>1321</cp:revision>
  <cp:lastPrinted>2009-07-12T23:57:16Z</cp:lastPrinted>
  <dcterms:created xsi:type="dcterms:W3CDTF">2009-07-12T23:55:49Z</dcterms:created>
  <dcterms:modified xsi:type="dcterms:W3CDTF">2009-07-13T00:00:50Z</dcterms:modified>
</cp:coreProperties>
</file>