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media/audio1.bin" ContentType="audio/unknown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808" r:id="rId2"/>
    <p:sldId id="887" r:id="rId3"/>
    <p:sldId id="889" r:id="rId4"/>
    <p:sldId id="891" r:id="rId5"/>
    <p:sldId id="908" r:id="rId6"/>
    <p:sldId id="892" r:id="rId7"/>
    <p:sldId id="893" r:id="rId8"/>
    <p:sldId id="894" r:id="rId9"/>
    <p:sldId id="895" r:id="rId10"/>
    <p:sldId id="896" r:id="rId11"/>
    <p:sldId id="897" r:id="rId12"/>
    <p:sldId id="898" r:id="rId13"/>
    <p:sldId id="899" r:id="rId14"/>
    <p:sldId id="900" r:id="rId15"/>
    <p:sldId id="901" r:id="rId16"/>
    <p:sldId id="913" r:id="rId17"/>
    <p:sldId id="914" r:id="rId18"/>
    <p:sldId id="915" r:id="rId19"/>
    <p:sldId id="916" r:id="rId20"/>
    <p:sldId id="917" r:id="rId21"/>
    <p:sldId id="918" r:id="rId22"/>
    <p:sldId id="919" r:id="rId23"/>
    <p:sldId id="920" r:id="rId24"/>
    <p:sldId id="921" r:id="rId25"/>
    <p:sldId id="922" r:id="rId26"/>
    <p:sldId id="923" r:id="rId27"/>
    <p:sldId id="925" r:id="rId28"/>
    <p:sldId id="926" r:id="rId29"/>
    <p:sldId id="927" r:id="rId30"/>
    <p:sldId id="929" r:id="rId31"/>
    <p:sldId id="930" r:id="rId32"/>
    <p:sldId id="931" r:id="rId33"/>
    <p:sldId id="932" r:id="rId34"/>
    <p:sldId id="938" r:id="rId35"/>
    <p:sldId id="939" r:id="rId36"/>
    <p:sldId id="940" r:id="rId37"/>
    <p:sldId id="941" r:id="rId38"/>
    <p:sldId id="942" r:id="rId39"/>
    <p:sldId id="943" r:id="rId40"/>
    <p:sldId id="944" r:id="rId41"/>
    <p:sldId id="945" r:id="rId42"/>
    <p:sldId id="946" r:id="rId43"/>
    <p:sldId id="947" r:id="rId44"/>
    <p:sldId id="935" r:id="rId45"/>
    <p:sldId id="954" r:id="rId46"/>
    <p:sldId id="884" r:id="rId47"/>
    <p:sldId id="888" r:id="rId48"/>
    <p:sldId id="890" r:id="rId49"/>
    <p:sldId id="909" r:id="rId50"/>
    <p:sldId id="910" r:id="rId51"/>
    <p:sldId id="911" r:id="rId52"/>
    <p:sldId id="928" r:id="rId53"/>
    <p:sldId id="955" r:id="rId54"/>
    <p:sldId id="956" r:id="rId55"/>
    <p:sldId id="957" r:id="rId56"/>
    <p:sldId id="958" r:id="rId57"/>
    <p:sldId id="959" r:id="rId58"/>
    <p:sldId id="960" r:id="rId59"/>
    <p:sldId id="961" r:id="rId60"/>
    <p:sldId id="962" r:id="rId61"/>
    <p:sldId id="963" r:id="rId62"/>
    <p:sldId id="964" r:id="rId6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gray" frameSlides="1"/>
  <p:showPr showNarration="1" useTimings="0">
    <p:present/>
    <p:sldAll/>
    <p:penClr>
      <a:schemeClr val="tx1"/>
    </p:penClr>
  </p:showPr>
  <p:clrMru>
    <a:srgbClr val="800080"/>
    <a:srgbClr val="66FF33"/>
    <a:srgbClr val="FF0000"/>
    <a:srgbClr val="3333CC"/>
    <a:srgbClr val="FF8DA0"/>
    <a:srgbClr val="000550"/>
    <a:srgbClr val="8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2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36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863" y="4564063"/>
            <a:ext cx="6302375" cy="431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581" tIns="46949" rIns="95581" bIns="46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12" charset="0"/>
        <a:ea typeface="ＭＳ Ｐゴシック" pitchFamily="18" charset="-128"/>
        <a:cs typeface="ＭＳ Ｐゴシック" pitchFamily="18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59300"/>
            <a:ext cx="6303962" cy="4321175"/>
          </a:xfrm>
          <a:noFill/>
          <a:ln w="9525"/>
        </p:spPr>
        <p:txBody>
          <a:bodyPr lIns="95629" tIns="46975" rIns="95629" bIns="46975"/>
          <a:lstStyle/>
          <a:p>
            <a:r>
              <a:rPr lang="en-US">
                <a:latin typeface="Arial" pitchFamily="18" charset="0"/>
              </a:rPr>
              <a:t>Greet class</a:t>
            </a:r>
          </a:p>
        </p:txBody>
      </p:sp>
      <p:sp>
        <p:nvSpPr>
          <p:cNvPr id="174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514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4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3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93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4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3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79525" y="615950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0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64827"/>
            <a:ext cx="6303242" cy="43159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5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5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75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38" tIns="47518" rIns="95038" bIns="47518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3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4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6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58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4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61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4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7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7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97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4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527175" y="920750"/>
            <a:ext cx="4264025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5581" y="4559916"/>
            <a:ext cx="5364039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5" tIns="48322" rIns="96645" bIns="4832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4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9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6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0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9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02" tIns="47351" rIns="94702" bIns="473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0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5027" y="615630"/>
            <a:ext cx="4829950" cy="35873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1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02" tIns="47351" rIns="94702" bIns="473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19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r>
              <a:rPr lang="en-US"/>
              <a:t>Ask for definitions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30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7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it is exactly one more than the largest normal float number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9990" y="617268"/>
            <a:ext cx="5228450" cy="3585714"/>
          </a:xfrm>
        </p:spPr>
      </p:sp>
      <p:sp>
        <p:nvSpPr>
          <p:cNvPr id="219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19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r>
              <a:rPr lang="en-US"/>
              <a:t>Don’t waste bits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20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r>
              <a:rPr lang="en-US"/>
              <a:t>We should group these into Not a Number</a:t>
            </a:r>
          </a:p>
          <a:p>
            <a:r>
              <a:rPr lang="en-US"/>
              <a:t>If we have infinity, we can have NaN</a:t>
            </a:r>
          </a:p>
          <a:p>
            <a:r>
              <a:rPr lang="en-US"/>
              <a:t>All arithmetic operations contaminate, maybe help find bugs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r>
              <a:rPr lang="en-US"/>
              <a:t>Wouldn’t it be cool if we had some extra bits to represent this?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6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r>
              <a:rPr lang="en-US" dirty="0"/>
              <a:t>Where does truncate round towards?  Negative Infinity?</a:t>
            </a:r>
          </a:p>
          <a:p>
            <a:r>
              <a:rPr lang="en-US" dirty="0"/>
              <a:t>No, towards zero.</a:t>
            </a:r>
          </a:p>
          <a:p>
            <a:endParaRPr lang="en-US" dirty="0"/>
          </a:p>
          <a:p>
            <a:r>
              <a:rPr lang="en-US" dirty="0"/>
              <a:t>What is “halfway” in binary?  IN floating point.</a:t>
            </a:r>
          </a:p>
          <a:p>
            <a:r>
              <a:rPr lang="en-US" dirty="0"/>
              <a:t>Use board for this</a:t>
            </a:r>
          </a:p>
          <a:p>
            <a:endParaRPr lang="en-US" dirty="0"/>
          </a:p>
          <a:p>
            <a:r>
              <a:rPr lang="en-US" dirty="0"/>
              <a:t>When doing arithmetic, you have extra bits (more than 23)</a:t>
            </a:r>
          </a:p>
          <a:p>
            <a:r>
              <a:rPr lang="en-US" dirty="0"/>
              <a:t>Two or three bits?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4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7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9525" y="615950"/>
            <a:ext cx="4783138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4562475"/>
            <a:ext cx="6300787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83" tIns="47542" rIns="95083" bIns="47542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527175" y="920750"/>
            <a:ext cx="4264025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2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5581" y="4559916"/>
            <a:ext cx="5364039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5" tIns="48322" rIns="96645" bIns="4832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79525" y="615950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63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64827"/>
            <a:ext cx="6303242" cy="43159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2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5" rIns="96652" bIns="48325">
            <a:prstTxWarp prst="textNoShape">
              <a:avLst/>
            </a:prstTxWarp>
          </a:bodyPr>
          <a:lstStyle/>
          <a:p>
            <a:r>
              <a:rPr lang="en-US"/>
              <a:t>1:30 in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9990" y="617268"/>
            <a:ext cx="5228450" cy="3585714"/>
          </a:xfrm>
        </p:spPr>
      </p:sp>
      <p:sp>
        <p:nvSpPr>
          <p:cNvPr id="223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9990" y="617268"/>
            <a:ext cx="5228450" cy="3585714"/>
          </a:xfrm>
        </p:spPr>
      </p:sp>
      <p:sp>
        <p:nvSpPr>
          <p:cNvPr id="223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9990" y="617268"/>
            <a:ext cx="5228450" cy="3585714"/>
          </a:xfrm>
        </p:spPr>
      </p:sp>
      <p:sp>
        <p:nvSpPr>
          <p:cNvPr id="223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23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9990" y="617268"/>
            <a:ext cx="5228450" cy="3585714"/>
          </a:xfrm>
        </p:spPr>
      </p:sp>
      <p:sp>
        <p:nvSpPr>
          <p:cNvPr id="223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40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27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9990" y="617268"/>
            <a:ext cx="5228450" cy="3585714"/>
          </a:xfrm>
        </p:spPr>
      </p:sp>
      <p:sp>
        <p:nvSpPr>
          <p:cNvPr id="224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24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24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49990" y="617268"/>
            <a:ext cx="5228450" cy="3585714"/>
          </a:xfrm>
        </p:spPr>
      </p:sp>
      <p:sp>
        <p:nvSpPr>
          <p:cNvPr id="224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14400" y="6654800"/>
            <a:ext cx="403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CS61CL </a:t>
            </a:r>
            <a:r>
              <a:rPr lang="en-US" sz="1000" b="1" dirty="0" smtClean="0">
                <a:solidFill>
                  <a:schemeClr val="tx1"/>
                </a:solidFill>
                <a:latin typeface="Helvetica" pitchFamily="-12" charset="0"/>
              </a:rPr>
              <a:t>L06 </a:t>
            </a:r>
            <a:r>
              <a:rPr lang="en-US" sz="1000" b="1" dirty="0" smtClean="0">
                <a:solidFill>
                  <a:schemeClr val="accent2"/>
                </a:solidFill>
                <a:latin typeface="Helvetica" pitchFamily="-12" charset="0"/>
              </a:rPr>
              <a:t>Number Representation, Floating Point</a:t>
            </a:r>
            <a:r>
              <a:rPr lang="en-US" sz="1000" b="1" dirty="0" smtClean="0">
                <a:solidFill>
                  <a:schemeClr val="tx1"/>
                </a:solidFill>
                <a:latin typeface="Helvetica" pitchFamily="-12" charset="0"/>
              </a:rPr>
              <a:t>(</a:t>
            </a:r>
            <a:fld id="{C08CB26F-AFBE-402E-A50D-EA9DBBBFA5ED}" type="slidenum">
              <a:rPr lang="en-US" sz="1000" b="1">
                <a:solidFill>
                  <a:schemeClr val="tx1"/>
                </a:solidFill>
                <a:latin typeface="Helvetica" pitchFamily="-12" charset="0"/>
              </a:rPr>
              <a:pPr algn="l"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934200" y="6651625"/>
            <a:ext cx="21971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Huddleston, Summer 2009 © UCB 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2" charset="0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pitchFamily="18" charset="-128"/>
          <a:cs typeface="ＭＳ Ｐゴシック" pitchFamily="18" charset="-128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pitchFamily="18" charset="0"/>
        <a:buChar char="•"/>
        <a:defRPr sz="3200" b="1">
          <a:solidFill>
            <a:schemeClr val="tx1"/>
          </a:solidFill>
          <a:latin typeface="+mn-lt"/>
          <a:ea typeface="ＭＳ Ｐゴシック" pitchFamily="18" charset="-128"/>
          <a:cs typeface="ＭＳ Ｐゴシック" pitchFamily="18" charset="-128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chemeClr val="tx1"/>
          </a:solidFill>
          <a:latin typeface="+mn-lt"/>
          <a:ea typeface="ＭＳ Ｐゴシック" pitchFamily="-12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-"/>
        <a:defRPr sz="2400" b="1">
          <a:solidFill>
            <a:schemeClr val="tx1"/>
          </a:solidFill>
          <a:latin typeface="+mn-lt"/>
          <a:ea typeface="ＭＳ Ｐゴシック" pitchFamily="-12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2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5334000"/>
            <a:ext cx="8077200" cy="457200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pitchFamily="18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Jeremy Huddleston</a:t>
            </a:r>
            <a:endParaRPr lang="en-US" sz="2800" b="1">
              <a:solidFill>
                <a:schemeClr val="bg1"/>
              </a:solidFill>
              <a:latin typeface="Courier New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2392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18" charset="0"/>
              </a:rPr>
              <a:t>inst.eecs.berkeley.edu/~cs61c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CS61CL : Machine Structures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Lecture </a:t>
            </a:r>
            <a:r>
              <a:rPr lang="en-US" sz="2800" b="1" dirty="0" smtClean="0">
                <a:solidFill>
                  <a:schemeClr val="accent2"/>
                </a:solidFill>
              </a:rPr>
              <a:t>#6 </a:t>
            </a:r>
            <a:r>
              <a:rPr lang="en-US" sz="2800" b="1" dirty="0" smtClean="0">
                <a:solidFill>
                  <a:schemeClr val="accent2"/>
                </a:solidFill>
              </a:rPr>
              <a:t>–</a:t>
            </a:r>
            <a:r>
              <a:rPr lang="en-US" sz="2800" b="1" dirty="0" smtClean="0">
                <a:solidFill>
                  <a:schemeClr val="accent2"/>
                </a:solidFill>
              </a:rPr>
              <a:t> Number Representation, IEEE FP</a:t>
            </a: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2009-</a:t>
            </a:r>
            <a:r>
              <a:rPr lang="en-US" sz="3200" b="1" smtClean="0">
                <a:solidFill>
                  <a:schemeClr val="tx1"/>
                </a:solidFill>
              </a:rPr>
              <a:t>07-07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228600" y="4572000"/>
            <a:ext cx="51816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>
                <a:solidFill>
                  <a:srgbClr val="222222"/>
                </a:solidFill>
                <a:latin typeface="Arial" pitchFamily="18" charset="0"/>
              </a:rPr>
              <a:t> </a:t>
            </a:r>
            <a:r>
              <a:rPr lang="en-US" sz="3600" b="1">
                <a:solidFill>
                  <a:schemeClr val="tx1"/>
                </a:solidFill>
                <a:latin typeface="Arial" pitchFamily="18" charset="0"/>
              </a:rPr>
              <a:t>  </a:t>
            </a:r>
          </a:p>
        </p:txBody>
      </p:sp>
      <p:grpSp>
        <p:nvGrpSpPr>
          <p:cNvPr id="16390" name="Group 36"/>
          <p:cNvGrpSpPr>
            <a:grpSpLocks/>
          </p:cNvGrpSpPr>
          <p:nvPr/>
        </p:nvGrpSpPr>
        <p:grpSpPr bwMode="auto">
          <a:xfrm>
            <a:off x="3497263" y="2351088"/>
            <a:ext cx="2124075" cy="2832100"/>
            <a:chOff x="2203" y="1481"/>
            <a:chExt cx="1338" cy="1784"/>
          </a:xfrm>
        </p:grpSpPr>
        <p:pic>
          <p:nvPicPr>
            <p:cNvPr id="16391" name="Picture 20" descr="Jerem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1488"/>
              <a:ext cx="1330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2203" y="1481"/>
              <a:ext cx="1338" cy="1784"/>
            </a:xfrm>
            <a:prstGeom prst="rect">
              <a:avLst/>
            </a:prstGeom>
            <a:noFill/>
            <a:ln w="38100">
              <a:solidFill>
                <a:srgbClr val="00055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938"/>
            <a:ext cx="7342188" cy="474662"/>
          </a:xfrm>
        </p:spPr>
        <p:txBody>
          <a:bodyPr/>
          <a:lstStyle/>
          <a:p>
            <a:r>
              <a:rPr lang="en-US"/>
              <a:t>Shortcomings of One’s complement?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3625"/>
            <a:ext cx="8610600" cy="4678363"/>
          </a:xfrm>
        </p:spPr>
        <p:txBody>
          <a:bodyPr/>
          <a:lstStyle/>
          <a:p>
            <a:r>
              <a:rPr lang="en-US"/>
              <a:t>Arithmetic still a somewhat complicated.</a:t>
            </a:r>
          </a:p>
          <a:p>
            <a:r>
              <a:rPr lang="en-US"/>
              <a:t>Still two zeros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charset="0"/>
              </a:rPr>
              <a:t>0x00000000</a:t>
            </a:r>
            <a:r>
              <a:rPr lang="en-US"/>
              <a:t> = +0</a:t>
            </a:r>
            <a:r>
              <a:rPr lang="en-US" baseline="-25000"/>
              <a:t>ten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charset="0"/>
              </a:rPr>
              <a:t>0xFFFFFFFF</a:t>
            </a:r>
            <a:r>
              <a:rPr lang="en-US"/>
              <a:t> = -0</a:t>
            </a:r>
            <a:r>
              <a:rPr lang="en-US" baseline="-25000"/>
              <a:t>ten</a:t>
            </a:r>
            <a:r>
              <a:rPr lang="en-US"/>
              <a:t> </a:t>
            </a:r>
          </a:p>
          <a:p>
            <a:pPr>
              <a:lnSpc>
                <a:spcPct val="85000"/>
              </a:lnSpc>
            </a:pPr>
            <a:r>
              <a:rPr lang="en-US"/>
              <a:t>Although used for awhile on some computer products, one’s complement was eventually abandoned because another solution was better.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211138"/>
            <a:ext cx="8402638" cy="474662"/>
          </a:xfrm>
        </p:spPr>
        <p:txBody>
          <a:bodyPr/>
          <a:lstStyle/>
          <a:p>
            <a:r>
              <a:rPr lang="en-US"/>
              <a:t>Standard Negative Number Representation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9650"/>
            <a:ext cx="8915400" cy="5656263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/>
              <a:t>What is result for unsigned numbers if tried to subtract large number from a small one?</a:t>
            </a:r>
          </a:p>
          <a:p>
            <a:pPr marL="508000" lvl="1">
              <a:lnSpc>
                <a:spcPct val="75000"/>
              </a:lnSpc>
            </a:pPr>
            <a:r>
              <a:rPr lang="en-US"/>
              <a:t>Would try to borrow from string of leading 0s, </a:t>
            </a:r>
            <a:br>
              <a:rPr lang="en-US"/>
            </a:br>
            <a:r>
              <a:rPr lang="en-US"/>
              <a:t>so result would have a string of leading 1s</a:t>
            </a:r>
          </a:p>
          <a:p>
            <a:pPr lvl="2">
              <a:lnSpc>
                <a:spcPct val="75000"/>
              </a:lnSpc>
            </a:pPr>
            <a:r>
              <a:rPr lang="en-US"/>
              <a:t>3 - 4 </a:t>
            </a:r>
            <a:r>
              <a:rPr lang="en-US">
                <a:latin typeface="Symbol" charset="2"/>
              </a:rPr>
              <a:t></a:t>
            </a:r>
            <a:r>
              <a:rPr lang="en-US"/>
              <a:t> 00…0011 – 00…0100  = 11…1111</a:t>
            </a:r>
          </a:p>
          <a:p>
            <a:pPr marL="508000" lvl="1">
              <a:lnSpc>
                <a:spcPct val="75000"/>
              </a:lnSpc>
            </a:pPr>
            <a:r>
              <a:rPr lang="en-US">
                <a:solidFill>
                  <a:schemeClr val="tx1"/>
                </a:solidFill>
              </a:rPr>
              <a:t>With no obvious better alternative, pick representation that </a:t>
            </a:r>
            <a:r>
              <a:rPr lang="en-US">
                <a:solidFill>
                  <a:srgbClr val="008000"/>
                </a:solidFill>
              </a:rPr>
              <a:t>made the hardware simple</a:t>
            </a:r>
            <a:endParaRPr lang="en-US">
              <a:solidFill>
                <a:srgbClr val="800080"/>
              </a:solidFill>
            </a:endParaRPr>
          </a:p>
          <a:p>
            <a:pPr marL="508000" lvl="1">
              <a:lnSpc>
                <a:spcPct val="75000"/>
              </a:lnSpc>
            </a:pPr>
            <a:r>
              <a:rPr lang="en-US"/>
              <a:t>As with sign and magnitude,  </a:t>
            </a:r>
            <a:br>
              <a:rPr lang="en-US"/>
            </a:br>
            <a:r>
              <a:rPr lang="en-US"/>
              <a:t>leading 0s </a:t>
            </a:r>
            <a:r>
              <a:rPr lang="en-US">
                <a:latin typeface="Symbol" charset="2"/>
              </a:rPr>
              <a:t></a:t>
            </a:r>
            <a:r>
              <a:rPr lang="en-US"/>
              <a:t> positive, leading 1s </a:t>
            </a:r>
            <a:r>
              <a:rPr lang="en-US">
                <a:latin typeface="Symbol" charset="2"/>
              </a:rPr>
              <a:t></a:t>
            </a:r>
            <a:r>
              <a:rPr lang="en-US"/>
              <a:t> negative</a:t>
            </a:r>
          </a:p>
          <a:p>
            <a:pPr lvl="2">
              <a:lnSpc>
                <a:spcPct val="75000"/>
              </a:lnSpc>
            </a:pPr>
            <a:r>
              <a:rPr lang="en-US"/>
              <a:t>000000...xxx  is ≥ 0, 111111...xxx is &lt; 0</a:t>
            </a:r>
          </a:p>
          <a:p>
            <a:pPr lvl="2">
              <a:lnSpc>
                <a:spcPct val="75000"/>
              </a:lnSpc>
            </a:pPr>
            <a:r>
              <a:rPr lang="en-US"/>
              <a:t>except 1…1111 is -1, not -0 (as in sign &amp; mag.)</a:t>
            </a:r>
          </a:p>
          <a:p>
            <a:pPr>
              <a:lnSpc>
                <a:spcPct val="65000"/>
              </a:lnSpc>
            </a:pPr>
            <a:r>
              <a:rPr lang="en-US"/>
              <a:t>This representation is </a:t>
            </a:r>
            <a:r>
              <a:rPr lang="en-US" u="sng">
                <a:solidFill>
                  <a:schemeClr val="accent1"/>
                </a:solidFill>
              </a:rPr>
              <a:t>Two’s Complement</a:t>
            </a:r>
            <a:r>
              <a:rPr lang="en-US"/>
              <a:t> </a:t>
            </a:r>
          </a:p>
          <a:p>
            <a:pPr>
              <a:lnSpc>
                <a:spcPct val="65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58063" cy="474663"/>
          </a:xfrm>
        </p:spPr>
        <p:txBody>
          <a:bodyPr/>
          <a:lstStyle/>
          <a:p>
            <a:r>
              <a:rPr lang="en-US"/>
              <a:t>2’s Complement Number “line”: N = 5</a:t>
            </a:r>
          </a:p>
        </p:txBody>
      </p:sp>
      <p:sp>
        <p:nvSpPr>
          <p:cNvPr id="1383427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5867400" y="725488"/>
            <a:ext cx="3105150" cy="3408362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2</a:t>
            </a:r>
            <a:r>
              <a:rPr lang="en-US" baseline="30000"/>
              <a:t>N-1</a:t>
            </a:r>
            <a:r>
              <a:rPr lang="en-US"/>
              <a:t> non-negatives </a:t>
            </a:r>
          </a:p>
          <a:p>
            <a:r>
              <a:rPr lang="en-US"/>
              <a:t>2</a:t>
            </a:r>
            <a:r>
              <a:rPr lang="en-US" baseline="30000"/>
              <a:t>N-1</a:t>
            </a:r>
            <a:r>
              <a:rPr lang="en-US"/>
              <a:t> negatives</a:t>
            </a:r>
          </a:p>
          <a:p>
            <a:r>
              <a:rPr lang="en-US">
                <a:solidFill>
                  <a:srgbClr val="008000"/>
                </a:solidFill>
              </a:rPr>
              <a:t>one zero</a:t>
            </a:r>
            <a:endParaRPr lang="en-US"/>
          </a:p>
          <a:p>
            <a:r>
              <a:rPr lang="en-US"/>
              <a:t>how many positives?</a:t>
            </a:r>
            <a:endParaRPr lang="en-US" sz="2800"/>
          </a:p>
        </p:txBody>
      </p:sp>
      <p:sp>
        <p:nvSpPr>
          <p:cNvPr id="1383428" name="Text Box 4"/>
          <p:cNvSpPr txBox="1">
            <a:spLocks noChangeArrowheads="1"/>
          </p:cNvSpPr>
          <p:nvPr/>
        </p:nvSpPr>
        <p:spPr bwMode="auto">
          <a:xfrm>
            <a:off x="2628900" y="533400"/>
            <a:ext cx="11731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00000</a:t>
            </a:r>
          </a:p>
        </p:txBody>
      </p:sp>
      <p:sp>
        <p:nvSpPr>
          <p:cNvPr id="1383429" name="Text Box 5"/>
          <p:cNvSpPr txBox="1">
            <a:spLocks noChangeArrowheads="1"/>
          </p:cNvSpPr>
          <p:nvPr/>
        </p:nvSpPr>
        <p:spPr bwMode="auto">
          <a:xfrm>
            <a:off x="3844925" y="685800"/>
            <a:ext cx="11731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00001</a:t>
            </a:r>
          </a:p>
        </p:txBody>
      </p:sp>
      <p:sp>
        <p:nvSpPr>
          <p:cNvPr id="1383430" name="Text Box 6"/>
          <p:cNvSpPr txBox="1">
            <a:spLocks noChangeArrowheads="1"/>
          </p:cNvSpPr>
          <p:nvPr/>
        </p:nvSpPr>
        <p:spPr bwMode="auto">
          <a:xfrm>
            <a:off x="4525963" y="1112838"/>
            <a:ext cx="11731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00010</a:t>
            </a:r>
          </a:p>
        </p:txBody>
      </p:sp>
      <p:sp>
        <p:nvSpPr>
          <p:cNvPr id="1383431" name="Line 7"/>
          <p:cNvSpPr>
            <a:spLocks noChangeShapeType="1"/>
          </p:cNvSpPr>
          <p:nvPr/>
        </p:nvSpPr>
        <p:spPr bwMode="auto">
          <a:xfrm>
            <a:off x="3171825" y="1031875"/>
            <a:ext cx="0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32" name="Text Box 8"/>
          <p:cNvSpPr txBox="1">
            <a:spLocks noChangeArrowheads="1"/>
          </p:cNvSpPr>
          <p:nvPr/>
        </p:nvSpPr>
        <p:spPr bwMode="auto">
          <a:xfrm>
            <a:off x="1403350" y="722313"/>
            <a:ext cx="11731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11111</a:t>
            </a:r>
          </a:p>
        </p:txBody>
      </p:sp>
      <p:sp>
        <p:nvSpPr>
          <p:cNvPr id="1383433" name="Line 9"/>
          <p:cNvSpPr>
            <a:spLocks noChangeShapeType="1"/>
          </p:cNvSpPr>
          <p:nvPr/>
        </p:nvSpPr>
        <p:spPr bwMode="auto">
          <a:xfrm>
            <a:off x="3278188" y="4870450"/>
            <a:ext cx="0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34" name="Text Box 10"/>
          <p:cNvSpPr txBox="1">
            <a:spLocks noChangeArrowheads="1"/>
          </p:cNvSpPr>
          <p:nvPr/>
        </p:nvSpPr>
        <p:spPr bwMode="auto">
          <a:xfrm>
            <a:off x="800100" y="1106488"/>
            <a:ext cx="11731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11110</a:t>
            </a:r>
          </a:p>
        </p:txBody>
      </p:sp>
      <p:sp>
        <p:nvSpPr>
          <p:cNvPr id="1383435" name="Text Box 11"/>
          <p:cNvSpPr txBox="1">
            <a:spLocks noChangeArrowheads="1"/>
          </p:cNvSpPr>
          <p:nvPr/>
        </p:nvSpPr>
        <p:spPr bwMode="auto">
          <a:xfrm>
            <a:off x="2716213" y="5070475"/>
            <a:ext cx="11731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10000</a:t>
            </a:r>
          </a:p>
        </p:txBody>
      </p:sp>
      <p:sp>
        <p:nvSpPr>
          <p:cNvPr id="1383436" name="Oval 12"/>
          <p:cNvSpPr>
            <a:spLocks noChangeArrowheads="1"/>
          </p:cNvSpPr>
          <p:nvPr/>
        </p:nvSpPr>
        <p:spPr bwMode="auto">
          <a:xfrm>
            <a:off x="1392238" y="1128713"/>
            <a:ext cx="3790950" cy="38481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37" name="Line 13"/>
          <p:cNvSpPr>
            <a:spLocks noChangeShapeType="1"/>
          </p:cNvSpPr>
          <p:nvPr/>
        </p:nvSpPr>
        <p:spPr bwMode="auto">
          <a:xfrm flipV="1">
            <a:off x="3825875" y="1119188"/>
            <a:ext cx="87313" cy="260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38" name="Line 14"/>
          <p:cNvSpPr>
            <a:spLocks noChangeShapeType="1"/>
          </p:cNvSpPr>
          <p:nvPr/>
        </p:nvSpPr>
        <p:spPr bwMode="auto">
          <a:xfrm flipH="1">
            <a:off x="4373563" y="1427163"/>
            <a:ext cx="144462" cy="220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39" name="Line 15"/>
          <p:cNvSpPr>
            <a:spLocks noChangeShapeType="1"/>
          </p:cNvSpPr>
          <p:nvPr/>
        </p:nvSpPr>
        <p:spPr bwMode="auto">
          <a:xfrm>
            <a:off x="3971925" y="4676775"/>
            <a:ext cx="123825" cy="319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40" name="Line 16"/>
          <p:cNvSpPr>
            <a:spLocks noChangeShapeType="1"/>
          </p:cNvSpPr>
          <p:nvPr/>
        </p:nvSpPr>
        <p:spPr bwMode="auto">
          <a:xfrm flipH="1" flipV="1">
            <a:off x="2430463" y="1204913"/>
            <a:ext cx="182562" cy="250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41" name="Line 17"/>
          <p:cNvSpPr>
            <a:spLocks noChangeShapeType="1"/>
          </p:cNvSpPr>
          <p:nvPr/>
        </p:nvSpPr>
        <p:spPr bwMode="auto">
          <a:xfrm flipH="1" flipV="1">
            <a:off x="1884363" y="1541463"/>
            <a:ext cx="273050" cy="236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42" name="Text Box 18"/>
          <p:cNvSpPr txBox="1">
            <a:spLocks noChangeArrowheads="1"/>
          </p:cNvSpPr>
          <p:nvPr/>
        </p:nvSpPr>
        <p:spPr bwMode="auto">
          <a:xfrm>
            <a:off x="4030663" y="4940300"/>
            <a:ext cx="11731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01111</a:t>
            </a:r>
          </a:p>
        </p:txBody>
      </p:sp>
      <p:sp>
        <p:nvSpPr>
          <p:cNvPr id="1383443" name="Line 19"/>
          <p:cNvSpPr>
            <a:spLocks noChangeShapeType="1"/>
          </p:cNvSpPr>
          <p:nvPr/>
        </p:nvSpPr>
        <p:spPr bwMode="auto">
          <a:xfrm flipH="1">
            <a:off x="2624138" y="4803775"/>
            <a:ext cx="115887" cy="212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44" name="Text Box 20"/>
          <p:cNvSpPr txBox="1">
            <a:spLocks noChangeArrowheads="1"/>
          </p:cNvSpPr>
          <p:nvPr/>
        </p:nvSpPr>
        <p:spPr bwMode="auto">
          <a:xfrm>
            <a:off x="1557338" y="4967288"/>
            <a:ext cx="11731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10001</a:t>
            </a:r>
          </a:p>
        </p:txBody>
      </p:sp>
      <p:sp>
        <p:nvSpPr>
          <p:cNvPr id="1383445" name="Text Box 21"/>
          <p:cNvSpPr txBox="1">
            <a:spLocks noChangeArrowheads="1"/>
          </p:cNvSpPr>
          <p:nvPr/>
        </p:nvSpPr>
        <p:spPr bwMode="auto">
          <a:xfrm>
            <a:off x="2997200" y="1231900"/>
            <a:ext cx="3825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Arial" charset="0"/>
              </a:rPr>
              <a:t>0</a:t>
            </a:r>
            <a:endParaRPr lang="en-US" sz="2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3446" name="Text Box 22"/>
          <p:cNvSpPr txBox="1">
            <a:spLocks noChangeArrowheads="1"/>
          </p:cNvSpPr>
          <p:nvPr/>
        </p:nvSpPr>
        <p:spPr bwMode="auto">
          <a:xfrm>
            <a:off x="3521075" y="1309688"/>
            <a:ext cx="382588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1383447" name="Text Box 23"/>
          <p:cNvSpPr txBox="1">
            <a:spLocks noChangeArrowheads="1"/>
          </p:cNvSpPr>
          <p:nvPr/>
        </p:nvSpPr>
        <p:spPr bwMode="auto">
          <a:xfrm>
            <a:off x="4043363" y="1527175"/>
            <a:ext cx="382587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1383448" name="Text Box 24"/>
          <p:cNvSpPr txBox="1">
            <a:spLocks noChangeArrowheads="1"/>
          </p:cNvSpPr>
          <p:nvPr/>
        </p:nvSpPr>
        <p:spPr bwMode="auto">
          <a:xfrm>
            <a:off x="2549525" y="1274763"/>
            <a:ext cx="5000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-1</a:t>
            </a:r>
          </a:p>
        </p:txBody>
      </p:sp>
      <p:sp>
        <p:nvSpPr>
          <p:cNvPr id="1383449" name="Text Box 25"/>
          <p:cNvSpPr txBox="1">
            <a:spLocks noChangeArrowheads="1"/>
          </p:cNvSpPr>
          <p:nvPr/>
        </p:nvSpPr>
        <p:spPr bwMode="auto">
          <a:xfrm>
            <a:off x="2117725" y="1544638"/>
            <a:ext cx="5000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-2</a:t>
            </a:r>
          </a:p>
        </p:txBody>
      </p:sp>
      <p:sp>
        <p:nvSpPr>
          <p:cNvPr id="1383450" name="Text Box 26"/>
          <p:cNvSpPr txBox="1">
            <a:spLocks noChangeArrowheads="1"/>
          </p:cNvSpPr>
          <p:nvPr/>
        </p:nvSpPr>
        <p:spPr bwMode="auto">
          <a:xfrm>
            <a:off x="2319338" y="4314825"/>
            <a:ext cx="6985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-15</a:t>
            </a:r>
          </a:p>
        </p:txBody>
      </p:sp>
      <p:sp>
        <p:nvSpPr>
          <p:cNvPr id="1383451" name="Text Box 27"/>
          <p:cNvSpPr txBox="1">
            <a:spLocks noChangeArrowheads="1"/>
          </p:cNvSpPr>
          <p:nvPr/>
        </p:nvSpPr>
        <p:spPr bwMode="auto">
          <a:xfrm>
            <a:off x="2908300" y="4389438"/>
            <a:ext cx="6985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-16</a:t>
            </a:r>
          </a:p>
        </p:txBody>
      </p:sp>
      <p:sp>
        <p:nvSpPr>
          <p:cNvPr id="1383452" name="Text Box 28"/>
          <p:cNvSpPr txBox="1">
            <a:spLocks noChangeArrowheads="1"/>
          </p:cNvSpPr>
          <p:nvPr/>
        </p:nvSpPr>
        <p:spPr bwMode="auto">
          <a:xfrm>
            <a:off x="3714750" y="4267200"/>
            <a:ext cx="5794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15</a:t>
            </a:r>
          </a:p>
        </p:txBody>
      </p:sp>
      <p:sp>
        <p:nvSpPr>
          <p:cNvPr id="1383453" name="Line 29"/>
          <p:cNvSpPr>
            <a:spLocks noChangeShapeType="1"/>
          </p:cNvSpPr>
          <p:nvPr/>
        </p:nvSpPr>
        <p:spPr bwMode="auto">
          <a:xfrm>
            <a:off x="4652963" y="4159250"/>
            <a:ext cx="241300" cy="1825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54" name="Text Box 30"/>
          <p:cNvSpPr txBox="1">
            <a:spLocks noChangeArrowheads="1"/>
          </p:cNvSpPr>
          <p:nvPr/>
        </p:nvSpPr>
        <p:spPr bwMode="auto">
          <a:xfrm>
            <a:off x="1087438" y="2430463"/>
            <a:ext cx="282575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1383455" name="Text Box 31"/>
          <p:cNvSpPr txBox="1">
            <a:spLocks noChangeArrowheads="1"/>
          </p:cNvSpPr>
          <p:nvPr/>
        </p:nvSpPr>
        <p:spPr bwMode="auto">
          <a:xfrm>
            <a:off x="5243513" y="2563813"/>
            <a:ext cx="282575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1383456" name="Line 32"/>
          <p:cNvSpPr>
            <a:spLocks noChangeShapeType="1"/>
          </p:cNvSpPr>
          <p:nvPr/>
        </p:nvSpPr>
        <p:spPr bwMode="auto">
          <a:xfrm flipH="1" flipV="1">
            <a:off x="3498850" y="3781425"/>
            <a:ext cx="387350" cy="14763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57" name="Line 33"/>
          <p:cNvSpPr>
            <a:spLocks noChangeShapeType="1"/>
          </p:cNvSpPr>
          <p:nvPr/>
        </p:nvSpPr>
        <p:spPr bwMode="auto">
          <a:xfrm>
            <a:off x="1552575" y="1830388"/>
            <a:ext cx="342900" cy="233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58" name="Text Box 34"/>
          <p:cNvSpPr txBox="1">
            <a:spLocks noChangeArrowheads="1"/>
          </p:cNvSpPr>
          <p:nvPr/>
        </p:nvSpPr>
        <p:spPr bwMode="auto">
          <a:xfrm>
            <a:off x="1898650" y="1935163"/>
            <a:ext cx="5000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-3</a:t>
            </a:r>
          </a:p>
        </p:txBody>
      </p:sp>
      <p:sp>
        <p:nvSpPr>
          <p:cNvPr id="1383459" name="Text Box 35"/>
          <p:cNvSpPr txBox="1">
            <a:spLocks noChangeArrowheads="1"/>
          </p:cNvSpPr>
          <p:nvPr/>
        </p:nvSpPr>
        <p:spPr bwMode="auto">
          <a:xfrm>
            <a:off x="400050" y="1520825"/>
            <a:ext cx="11731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11101</a:t>
            </a:r>
          </a:p>
        </p:txBody>
      </p:sp>
      <p:sp>
        <p:nvSpPr>
          <p:cNvPr id="1383460" name="Line 36"/>
          <p:cNvSpPr>
            <a:spLocks noChangeShapeType="1"/>
          </p:cNvSpPr>
          <p:nvPr/>
        </p:nvSpPr>
        <p:spPr bwMode="auto">
          <a:xfrm>
            <a:off x="1355725" y="2257425"/>
            <a:ext cx="366713" cy="146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461" name="Text Box 37"/>
          <p:cNvSpPr txBox="1">
            <a:spLocks noChangeArrowheads="1"/>
          </p:cNvSpPr>
          <p:nvPr/>
        </p:nvSpPr>
        <p:spPr bwMode="auto">
          <a:xfrm>
            <a:off x="1703388" y="2227263"/>
            <a:ext cx="5000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-4</a:t>
            </a:r>
          </a:p>
        </p:txBody>
      </p:sp>
      <p:sp>
        <p:nvSpPr>
          <p:cNvPr id="1383462" name="Text Box 38"/>
          <p:cNvSpPr txBox="1">
            <a:spLocks noChangeArrowheads="1"/>
          </p:cNvSpPr>
          <p:nvPr/>
        </p:nvSpPr>
        <p:spPr bwMode="auto">
          <a:xfrm>
            <a:off x="204788" y="2009775"/>
            <a:ext cx="11731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11100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28600" y="5410200"/>
            <a:ext cx="8672512" cy="1219200"/>
            <a:chOff x="152400" y="5486400"/>
            <a:chExt cx="8672512" cy="1219200"/>
          </a:xfrm>
        </p:grpSpPr>
        <p:sp>
          <p:nvSpPr>
            <p:cNvPr id="1383463" name="Text Box 39"/>
            <p:cNvSpPr txBox="1">
              <a:spLocks noChangeArrowheads="1"/>
            </p:cNvSpPr>
            <p:nvPr/>
          </p:nvSpPr>
          <p:spPr bwMode="auto">
            <a:xfrm>
              <a:off x="4157663" y="5486400"/>
              <a:ext cx="1173162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00000</a:t>
              </a:r>
            </a:p>
          </p:txBody>
        </p:sp>
        <p:sp>
          <p:nvSpPr>
            <p:cNvPr id="1383464" name="Text Box 40"/>
            <p:cNvSpPr txBox="1">
              <a:spLocks noChangeArrowheads="1"/>
            </p:cNvSpPr>
            <p:nvPr/>
          </p:nvSpPr>
          <p:spPr bwMode="auto">
            <a:xfrm>
              <a:off x="5576888" y="5486400"/>
              <a:ext cx="1173162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00001</a:t>
              </a:r>
            </a:p>
          </p:txBody>
        </p:sp>
        <p:sp>
          <p:nvSpPr>
            <p:cNvPr id="1383465" name="Text Box 41"/>
            <p:cNvSpPr txBox="1">
              <a:spLocks noChangeArrowheads="1"/>
            </p:cNvSpPr>
            <p:nvPr/>
          </p:nvSpPr>
          <p:spPr bwMode="auto">
            <a:xfrm>
              <a:off x="7543800" y="5486400"/>
              <a:ext cx="1173163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01111</a:t>
              </a:r>
            </a:p>
          </p:txBody>
        </p:sp>
        <p:sp>
          <p:nvSpPr>
            <p:cNvPr id="1383466" name="Line 42"/>
            <p:cNvSpPr>
              <a:spLocks noChangeShapeType="1"/>
            </p:cNvSpPr>
            <p:nvPr/>
          </p:nvSpPr>
          <p:spPr bwMode="auto">
            <a:xfrm>
              <a:off x="1554163" y="6091238"/>
              <a:ext cx="6946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3467" name="Line 43"/>
            <p:cNvSpPr>
              <a:spLocks noChangeShapeType="1"/>
            </p:cNvSpPr>
            <p:nvPr/>
          </p:nvSpPr>
          <p:spPr bwMode="auto">
            <a:xfrm>
              <a:off x="4738688" y="5951538"/>
              <a:ext cx="0" cy="3032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3468" name="Text Box 44"/>
            <p:cNvSpPr txBox="1">
              <a:spLocks noChangeArrowheads="1"/>
            </p:cNvSpPr>
            <p:nvPr/>
          </p:nvSpPr>
          <p:spPr bwMode="auto">
            <a:xfrm>
              <a:off x="6764338" y="5486400"/>
              <a:ext cx="481012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charset="0"/>
                </a:rPr>
                <a:t>...</a:t>
              </a:r>
            </a:p>
          </p:txBody>
        </p:sp>
        <p:sp>
          <p:nvSpPr>
            <p:cNvPr id="1383469" name="Text Box 45"/>
            <p:cNvSpPr txBox="1">
              <a:spLocks noChangeArrowheads="1"/>
            </p:cNvSpPr>
            <p:nvPr/>
          </p:nvSpPr>
          <p:spPr bwMode="auto">
            <a:xfrm>
              <a:off x="2865438" y="6186488"/>
              <a:ext cx="1173162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charset="0"/>
                </a:rPr>
                <a:t>11111</a:t>
              </a:r>
            </a:p>
          </p:txBody>
        </p:sp>
        <p:sp>
          <p:nvSpPr>
            <p:cNvPr id="1383470" name="Text Box 46"/>
            <p:cNvSpPr txBox="1">
              <a:spLocks noChangeArrowheads="1"/>
            </p:cNvSpPr>
            <p:nvPr/>
          </p:nvSpPr>
          <p:spPr bwMode="auto">
            <a:xfrm>
              <a:off x="1819275" y="6186488"/>
              <a:ext cx="1173163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charset="0"/>
                </a:rPr>
                <a:t>11110</a:t>
              </a:r>
            </a:p>
          </p:txBody>
        </p:sp>
        <p:sp>
          <p:nvSpPr>
            <p:cNvPr id="1383471" name="Text Box 47"/>
            <p:cNvSpPr txBox="1">
              <a:spLocks noChangeArrowheads="1"/>
            </p:cNvSpPr>
            <p:nvPr/>
          </p:nvSpPr>
          <p:spPr bwMode="auto">
            <a:xfrm>
              <a:off x="252413" y="6186488"/>
              <a:ext cx="1173162" cy="5191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Arial" charset="0"/>
                </a:rPr>
                <a:t>10000</a:t>
              </a:r>
            </a:p>
          </p:txBody>
        </p:sp>
        <p:sp>
          <p:nvSpPr>
            <p:cNvPr id="1383472" name="Text Box 48"/>
            <p:cNvSpPr txBox="1">
              <a:spLocks noChangeArrowheads="1"/>
            </p:cNvSpPr>
            <p:nvPr/>
          </p:nvSpPr>
          <p:spPr bwMode="auto">
            <a:xfrm>
              <a:off x="1438275" y="6186488"/>
              <a:ext cx="481013" cy="5191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charset="0"/>
                </a:rPr>
                <a:t>...</a:t>
              </a:r>
            </a:p>
          </p:txBody>
        </p:sp>
        <p:sp>
          <p:nvSpPr>
            <p:cNvPr id="1383473" name="Rectangle 49"/>
            <p:cNvSpPr>
              <a:spLocks noChangeArrowheads="1"/>
            </p:cNvSpPr>
            <p:nvPr/>
          </p:nvSpPr>
          <p:spPr bwMode="auto">
            <a:xfrm>
              <a:off x="152400" y="5562600"/>
              <a:ext cx="8672512" cy="1143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28600"/>
            <a:ext cx="5675312" cy="474663"/>
          </a:xfrm>
        </p:spPr>
        <p:txBody>
          <a:bodyPr/>
          <a:lstStyle/>
          <a:p>
            <a:r>
              <a:rPr lang="en-US"/>
              <a:t>Two’s Complement Formula 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673600"/>
          </a:xfrm>
        </p:spPr>
        <p:txBody>
          <a:bodyPr/>
          <a:lstStyle/>
          <a:p>
            <a:r>
              <a:rPr lang="en-US" dirty="0"/>
              <a:t>Can represent positive </a:t>
            </a:r>
            <a:r>
              <a:rPr lang="en-US" u="sng" dirty="0">
                <a:solidFill>
                  <a:schemeClr val="accent1"/>
                </a:solidFill>
              </a:rPr>
              <a:t>and negative</a:t>
            </a:r>
            <a:r>
              <a:rPr lang="en-US" dirty="0"/>
              <a:t> numbers in terms of the bit value times a power of 2:</a:t>
            </a:r>
          </a:p>
          <a:p>
            <a:pPr lvl="1">
              <a:buFontTx/>
              <a:buNone/>
            </a:pPr>
            <a:r>
              <a:rPr lang="en-US" dirty="0"/>
              <a:t>d</a:t>
            </a:r>
            <a:r>
              <a:rPr lang="en-US" baseline="-25000" dirty="0"/>
              <a:t>31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-(2</a:t>
            </a:r>
            <a:r>
              <a:rPr lang="en-US" baseline="30000" dirty="0">
                <a:solidFill>
                  <a:srgbClr val="008000"/>
                </a:solidFill>
              </a:rPr>
              <a:t>31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baseline="30000" dirty="0"/>
              <a:t>  </a:t>
            </a:r>
            <a:r>
              <a:rPr lang="en-US" dirty="0"/>
              <a:t>+ d</a:t>
            </a:r>
            <a:r>
              <a:rPr lang="en-US" baseline="-25000" dirty="0"/>
              <a:t>30 </a:t>
            </a:r>
            <a:r>
              <a:rPr lang="en-US" dirty="0" err="1"/>
              <a:t>x</a:t>
            </a:r>
            <a:r>
              <a:rPr lang="en-US" dirty="0"/>
              <a:t> 2</a:t>
            </a:r>
            <a:r>
              <a:rPr lang="en-US" baseline="30000" dirty="0"/>
              <a:t>30</a:t>
            </a:r>
            <a:r>
              <a:rPr lang="en-US" dirty="0"/>
              <a:t> + ... + d</a:t>
            </a:r>
            <a:r>
              <a:rPr lang="en-US" baseline="-25000" dirty="0"/>
              <a:t>2 </a:t>
            </a:r>
            <a:r>
              <a:rPr lang="en-US" dirty="0" err="1"/>
              <a:t>x</a:t>
            </a:r>
            <a:r>
              <a:rPr lang="en-US" dirty="0"/>
              <a:t> 2</a:t>
            </a:r>
            <a:r>
              <a:rPr lang="en-US" baseline="30000" dirty="0"/>
              <a:t>2</a:t>
            </a:r>
            <a:r>
              <a:rPr lang="en-US" dirty="0"/>
              <a:t> + d</a:t>
            </a:r>
            <a:r>
              <a:rPr lang="en-US" baseline="-25000" dirty="0"/>
              <a:t>1 </a:t>
            </a:r>
            <a:r>
              <a:rPr lang="en-US" dirty="0" err="1"/>
              <a:t>x</a:t>
            </a:r>
            <a:r>
              <a:rPr lang="en-US" dirty="0"/>
              <a:t> 2</a:t>
            </a:r>
            <a:r>
              <a:rPr lang="en-US" baseline="30000" dirty="0"/>
              <a:t>1</a:t>
            </a:r>
            <a:r>
              <a:rPr lang="en-US" dirty="0"/>
              <a:t> + d</a:t>
            </a:r>
            <a:r>
              <a:rPr lang="en-US" baseline="-25000" dirty="0"/>
              <a:t>0 </a:t>
            </a:r>
            <a:r>
              <a:rPr lang="en-US" dirty="0" err="1"/>
              <a:t>x</a:t>
            </a:r>
            <a:r>
              <a:rPr lang="en-US" dirty="0"/>
              <a:t> 2</a:t>
            </a:r>
            <a:r>
              <a:rPr lang="en-US" baseline="30000" dirty="0"/>
              <a:t>0</a:t>
            </a:r>
            <a:endParaRPr lang="en-US" dirty="0"/>
          </a:p>
          <a:p>
            <a:r>
              <a:rPr lang="en-US" dirty="0"/>
              <a:t>Example: </a:t>
            </a:r>
            <a:r>
              <a:rPr lang="en-US" sz="2800" dirty="0"/>
              <a:t>1101</a:t>
            </a:r>
            <a:r>
              <a:rPr lang="en-US" sz="2800" baseline="-25000" dirty="0"/>
              <a:t>two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= </a:t>
            </a:r>
            <a:r>
              <a:rPr lang="en-US" dirty="0">
                <a:solidFill>
                  <a:srgbClr val="008000"/>
                </a:solidFill>
              </a:rPr>
              <a:t>1x-(2</a:t>
            </a:r>
            <a:r>
              <a:rPr lang="en-US" baseline="30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baseline="30000" dirty="0"/>
              <a:t> </a:t>
            </a:r>
            <a:r>
              <a:rPr lang="en-US" dirty="0"/>
              <a:t>+ 1x2</a:t>
            </a:r>
            <a:r>
              <a:rPr lang="en-US" baseline="30000" dirty="0"/>
              <a:t>2 </a:t>
            </a:r>
            <a:r>
              <a:rPr lang="en-US" dirty="0"/>
              <a:t>+ 0x2</a:t>
            </a:r>
            <a:r>
              <a:rPr lang="en-US" baseline="30000" dirty="0"/>
              <a:t>1 </a:t>
            </a:r>
            <a:r>
              <a:rPr lang="en-US" dirty="0"/>
              <a:t>+ 1x2</a:t>
            </a:r>
            <a:r>
              <a:rPr lang="en-US" baseline="30000" dirty="0"/>
              <a:t>0</a:t>
            </a:r>
          </a:p>
          <a:p>
            <a:pPr lvl="1">
              <a:buFontTx/>
              <a:buNone/>
            </a:pPr>
            <a:r>
              <a:rPr lang="en-US" dirty="0"/>
              <a:t>= </a:t>
            </a:r>
            <a:r>
              <a:rPr lang="en-US" dirty="0">
                <a:solidFill>
                  <a:srgbClr val="008000"/>
                </a:solidFill>
              </a:rPr>
              <a:t>-2</a:t>
            </a:r>
            <a:r>
              <a:rPr lang="en-US" baseline="30000" dirty="0">
                <a:solidFill>
                  <a:srgbClr val="008000"/>
                </a:solidFill>
              </a:rPr>
              <a:t>3</a:t>
            </a:r>
            <a:r>
              <a:rPr lang="en-US" baseline="30000" dirty="0"/>
              <a:t> </a:t>
            </a:r>
            <a:r>
              <a:rPr lang="en-US" dirty="0"/>
              <a:t>+ 2</a:t>
            </a:r>
            <a:r>
              <a:rPr lang="en-US" baseline="30000" dirty="0"/>
              <a:t>2 </a:t>
            </a:r>
            <a:r>
              <a:rPr lang="en-US" dirty="0"/>
              <a:t>+ 0 + 2</a:t>
            </a:r>
            <a:r>
              <a:rPr lang="en-US" baseline="30000" dirty="0"/>
              <a:t>0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= </a:t>
            </a:r>
            <a:r>
              <a:rPr lang="en-US" dirty="0">
                <a:solidFill>
                  <a:srgbClr val="008000"/>
                </a:solidFill>
              </a:rPr>
              <a:t>-8</a:t>
            </a:r>
            <a:r>
              <a:rPr lang="en-US" dirty="0"/>
              <a:t> + 4 + 0 + 1 </a:t>
            </a:r>
          </a:p>
          <a:p>
            <a:pPr lvl="1">
              <a:buFontTx/>
              <a:buNone/>
            </a:pPr>
            <a:r>
              <a:rPr lang="en-US" dirty="0"/>
              <a:t>= </a:t>
            </a:r>
            <a:r>
              <a:rPr lang="en-US" dirty="0">
                <a:solidFill>
                  <a:srgbClr val="008000"/>
                </a:solidFill>
              </a:rPr>
              <a:t>-8</a:t>
            </a:r>
            <a:r>
              <a:rPr lang="en-US" dirty="0"/>
              <a:t> + 5</a:t>
            </a:r>
            <a:endParaRPr lang="en-US" baseline="-25000" dirty="0"/>
          </a:p>
          <a:p>
            <a:pPr lvl="1">
              <a:buFontTx/>
              <a:buNone/>
            </a:pPr>
            <a:r>
              <a:rPr lang="en-US" dirty="0"/>
              <a:t>= </a:t>
            </a:r>
            <a:r>
              <a:rPr lang="en-US" dirty="0">
                <a:solidFill>
                  <a:srgbClr val="008000"/>
                </a:solidFill>
              </a:rPr>
              <a:t>-3</a:t>
            </a:r>
            <a:r>
              <a:rPr lang="en-US" baseline="-25000" dirty="0">
                <a:solidFill>
                  <a:srgbClr val="008000"/>
                </a:solidFill>
              </a:rPr>
              <a:t>ten</a:t>
            </a:r>
            <a:endParaRPr lang="en-US" sz="2000" baseline="30000" dirty="0"/>
          </a:p>
        </p:txBody>
      </p:sp>
      <p:sp>
        <p:nvSpPr>
          <p:cNvPr id="1385476" name="Oval 4"/>
          <p:cNvSpPr>
            <a:spLocks noChangeArrowheads="1"/>
          </p:cNvSpPr>
          <p:nvPr/>
        </p:nvSpPr>
        <p:spPr bwMode="auto">
          <a:xfrm>
            <a:off x="1338263" y="1676400"/>
            <a:ext cx="969962" cy="762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4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28600"/>
            <a:ext cx="7566025" cy="474663"/>
          </a:xfrm>
        </p:spPr>
        <p:txBody>
          <a:bodyPr/>
          <a:lstStyle/>
          <a:p>
            <a:r>
              <a:rPr lang="en-US"/>
              <a:t>Two’s Complement shortcut: Negation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000125"/>
            <a:ext cx="8788400" cy="5824842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dirty="0"/>
              <a:t>Change every 0 to 1 and 1 to 0 (invert or complement), then add 1 to the result </a:t>
            </a:r>
          </a:p>
          <a:p>
            <a:pPr>
              <a:lnSpc>
                <a:spcPct val="65000"/>
              </a:lnSpc>
            </a:pPr>
            <a:r>
              <a:rPr lang="en-US" dirty="0"/>
              <a:t>Proof</a:t>
            </a: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: Sum of number and its (one’s) complement must be 111...111</a:t>
            </a:r>
            <a:r>
              <a:rPr lang="en-US" baseline="-25000" dirty="0"/>
              <a:t>two</a:t>
            </a:r>
            <a:endParaRPr lang="en-US" dirty="0"/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/>
              <a:t>However, 111...111</a:t>
            </a:r>
            <a:r>
              <a:rPr lang="en-US" baseline="-25000" dirty="0"/>
              <a:t>two</a:t>
            </a:r>
            <a:r>
              <a:rPr lang="en-US" dirty="0"/>
              <a:t>= -1</a:t>
            </a:r>
            <a:r>
              <a:rPr lang="en-US" baseline="-25000" dirty="0"/>
              <a:t>ten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/>
              <a:t>Let </a:t>
            </a:r>
            <a:r>
              <a:rPr lang="en-US" dirty="0" err="1"/>
              <a:t>x</a:t>
            </a:r>
            <a:r>
              <a:rPr lang="en-US" dirty="0"/>
              <a:t>’ </a:t>
            </a:r>
            <a:r>
              <a:rPr lang="en-US" dirty="0" err="1">
                <a:latin typeface="Symbol" charset="2"/>
              </a:rPr>
              <a:t></a:t>
            </a:r>
            <a:r>
              <a:rPr lang="en-US" dirty="0"/>
              <a:t> one’s complement representation of </a:t>
            </a:r>
            <a:r>
              <a:rPr lang="en-US" dirty="0" err="1"/>
              <a:t>x</a:t>
            </a:r>
            <a:endParaRPr lang="en-US" dirty="0"/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/>
              <a:t>Then 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dirty="0"/>
              <a:t>’ = -1 </a:t>
            </a:r>
            <a:r>
              <a:rPr lang="en-US" dirty="0" err="1">
                <a:latin typeface="Symbol" charset="2"/>
              </a:rPr>
              <a:t>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dirty="0"/>
              <a:t>’ + 1 = 0 </a:t>
            </a:r>
            <a:r>
              <a:rPr lang="en-US" dirty="0" err="1">
                <a:latin typeface="Symbol" charset="2"/>
              </a:rPr>
              <a:t></a:t>
            </a:r>
            <a:r>
              <a:rPr lang="en-US" dirty="0"/>
              <a:t> -</a:t>
            </a:r>
            <a:r>
              <a:rPr lang="en-US" dirty="0" err="1"/>
              <a:t>x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dirty="0"/>
              <a:t>’ + 1</a:t>
            </a:r>
          </a:p>
          <a:p>
            <a:pPr>
              <a:lnSpc>
                <a:spcPct val="65000"/>
              </a:lnSpc>
            </a:pPr>
            <a:r>
              <a:rPr lang="en-US" dirty="0"/>
              <a:t>Example: -3 to +3 to -3</a:t>
            </a:r>
            <a:br>
              <a:rPr lang="en-US" dirty="0"/>
            </a:b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smtClean="0"/>
              <a:t>:  </a:t>
            </a:r>
            <a:r>
              <a:rPr lang="en-US" sz="2800" dirty="0" smtClean="0"/>
              <a:t>1111 </a:t>
            </a:r>
            <a:r>
              <a:rPr lang="en-US" sz="2800" dirty="0"/>
              <a:t>1111 1111 1111 1111 1111 1111 1101</a:t>
            </a:r>
            <a:r>
              <a:rPr lang="en-US" sz="2800" baseline="-25000" dirty="0"/>
              <a:t>two</a:t>
            </a:r>
            <a:br>
              <a:rPr lang="en-US" sz="2800" baseline="-25000" dirty="0"/>
            </a:br>
            <a:r>
              <a:rPr lang="en-US" dirty="0" err="1"/>
              <a:t>x</a:t>
            </a:r>
            <a:r>
              <a:rPr lang="en-US" dirty="0"/>
              <a:t>’</a:t>
            </a:r>
            <a:r>
              <a:rPr lang="en-US" dirty="0" smtClean="0"/>
              <a:t>:  </a:t>
            </a:r>
            <a:r>
              <a:rPr lang="en-US" sz="2800" dirty="0" smtClean="0"/>
              <a:t>0000 </a:t>
            </a:r>
            <a:r>
              <a:rPr lang="en-US" sz="2800" dirty="0"/>
              <a:t>0000 0000 0000 0000 0000 0000 0010</a:t>
            </a:r>
            <a:r>
              <a:rPr lang="en-US" sz="2800" baseline="-25000" dirty="0"/>
              <a:t>two</a:t>
            </a:r>
            <a:br>
              <a:rPr lang="en-US" sz="2800" baseline="-25000" dirty="0"/>
            </a:br>
            <a:r>
              <a:rPr lang="en-US" dirty="0"/>
              <a:t>+1</a:t>
            </a:r>
            <a:r>
              <a:rPr lang="en-US" dirty="0" smtClean="0"/>
              <a:t>: </a:t>
            </a:r>
            <a:r>
              <a:rPr lang="en-US" sz="2800" dirty="0" smtClean="0"/>
              <a:t>0000 </a:t>
            </a:r>
            <a:r>
              <a:rPr lang="en-US" sz="2800" dirty="0"/>
              <a:t>0000 0000 0000 0000 0000 0000 0011</a:t>
            </a:r>
            <a:r>
              <a:rPr lang="en-US" sz="2800" baseline="-25000" dirty="0"/>
              <a:t>two</a:t>
            </a:r>
            <a:br>
              <a:rPr lang="en-US" sz="2800" baseline="-25000" dirty="0"/>
            </a:br>
            <a:r>
              <a:rPr lang="en-US" dirty="0"/>
              <a:t>()’</a:t>
            </a:r>
            <a:r>
              <a:rPr lang="en-US" dirty="0" smtClean="0"/>
              <a:t>:  </a:t>
            </a:r>
            <a:r>
              <a:rPr lang="en-US" sz="2800" dirty="0" smtClean="0"/>
              <a:t>1111 </a:t>
            </a:r>
            <a:r>
              <a:rPr lang="en-US" sz="2800" dirty="0"/>
              <a:t>1111 1111 1111 1111 1111 1111 1100</a:t>
            </a:r>
            <a:r>
              <a:rPr lang="en-US" sz="2800" baseline="-25000" dirty="0"/>
              <a:t>two</a:t>
            </a:r>
            <a:br>
              <a:rPr lang="en-US" sz="2800" baseline="-25000" dirty="0"/>
            </a:br>
            <a:r>
              <a:rPr lang="en-US" dirty="0"/>
              <a:t>+</a:t>
            </a:r>
            <a:r>
              <a:rPr lang="en-US" dirty="0" smtClean="0"/>
              <a:t>1: </a:t>
            </a:r>
            <a:r>
              <a:rPr lang="en-US" sz="2800" dirty="0" smtClean="0"/>
              <a:t>1111 </a:t>
            </a:r>
            <a:r>
              <a:rPr lang="en-US" sz="2800" dirty="0"/>
              <a:t>1111 1111 1111 1111 1111 1111 1101</a:t>
            </a:r>
            <a:r>
              <a:rPr lang="en-US" sz="2800" baseline="-25000" dirty="0"/>
              <a:t>two</a:t>
            </a:r>
            <a:endParaRPr lang="en-US" sz="2800" dirty="0"/>
          </a:p>
          <a:p>
            <a:pPr>
              <a:lnSpc>
                <a:spcPct val="65000"/>
              </a:lnSpc>
            </a:pPr>
            <a:endParaRPr lang="en-US" baseline="-25000" dirty="0"/>
          </a:p>
        </p:txBody>
      </p:sp>
      <p:sp>
        <p:nvSpPr>
          <p:cNvPr id="1386505" name="Rectangle 9"/>
          <p:cNvSpPr>
            <a:spLocks noChangeArrowheads="1"/>
          </p:cNvSpPr>
          <p:nvPr/>
        </p:nvSpPr>
        <p:spPr bwMode="auto">
          <a:xfrm>
            <a:off x="862013" y="6338888"/>
            <a:ext cx="7712075" cy="519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666600"/>
                </a:solidFill>
              </a:rPr>
              <a:t>You should be able to do this in your head…</a:t>
            </a:r>
          </a:p>
        </p:txBody>
      </p:sp>
      <p:sp>
        <p:nvSpPr>
          <p:cNvPr id="1386506" name="Rectangle 10"/>
          <p:cNvSpPr>
            <a:spLocks noChangeArrowheads="1"/>
          </p:cNvSpPr>
          <p:nvPr/>
        </p:nvSpPr>
        <p:spPr bwMode="auto">
          <a:xfrm>
            <a:off x="762000" y="619125"/>
            <a:ext cx="76152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*</a:t>
            </a:r>
            <a:r>
              <a:rPr lang="en-US" sz="1800" b="1">
                <a:solidFill>
                  <a:schemeClr val="tx1"/>
                </a:solidFill>
              </a:rPr>
              <a:t>Check out </a:t>
            </a:r>
            <a:r>
              <a:rPr lang="en-US" sz="1800" b="1">
                <a:solidFill>
                  <a:srgbClr val="800080"/>
                </a:solidFill>
                <a:latin typeface="Courier New" charset="0"/>
              </a:rPr>
              <a:t>www.cs.berkeley.edu/~dsw/twos_complement.html</a:t>
            </a:r>
            <a:endParaRPr lang="en-US" sz="1400" b="1">
              <a:solidFill>
                <a:srgbClr val="800080"/>
              </a:solidFill>
              <a:latin typeface="Courier New" charset="0"/>
            </a:endParaRPr>
          </a:p>
        </p:txBody>
      </p:sp>
      <p:sp>
        <p:nvSpPr>
          <p:cNvPr id="1386507" name="Rectangle 11"/>
          <p:cNvSpPr>
            <a:spLocks noChangeArrowheads="1"/>
          </p:cNvSpPr>
          <p:nvPr/>
        </p:nvSpPr>
        <p:spPr bwMode="auto">
          <a:xfrm>
            <a:off x="6477000" y="3657600"/>
            <a:ext cx="1828800" cy="533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86508" name="Picture 12" descr="facev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7975" y="1524000"/>
            <a:ext cx="1216025" cy="1631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8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499" grpId="0" build="p" autoUpdateAnimBg="0"/>
      <p:bldP spid="138650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3190875" cy="474663"/>
          </a:xfrm>
        </p:spPr>
        <p:txBody>
          <a:bodyPr/>
          <a:lstStyle/>
          <a:p>
            <a:r>
              <a:rPr lang="en-US"/>
              <a:t>What if too big?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914400"/>
            <a:ext cx="8331200" cy="4076700"/>
          </a:xfrm>
        </p:spPr>
        <p:txBody>
          <a:bodyPr/>
          <a:lstStyle/>
          <a:p>
            <a:pPr marL="285750" indent="-285750"/>
            <a:r>
              <a:rPr lang="en-US" sz="2800" dirty="0"/>
              <a:t>Binary bit patterns above are simply </a:t>
            </a:r>
            <a:r>
              <a:rPr lang="en-US" sz="2800" u="sng" dirty="0">
                <a:solidFill>
                  <a:schemeClr val="accent1"/>
                </a:solidFill>
              </a:rPr>
              <a:t>representatives</a:t>
            </a:r>
            <a:r>
              <a:rPr lang="en-US" sz="2800" dirty="0"/>
              <a:t> of numbers.  Strictly speaking they are called “numerals”.</a:t>
            </a:r>
          </a:p>
          <a:p>
            <a:pPr marL="285750" indent="-285750"/>
            <a:r>
              <a:rPr lang="en-US" sz="2800" dirty="0"/>
              <a:t>Numbers really have an </a:t>
            </a:r>
            <a:r>
              <a:rPr lang="en-US" sz="2800" dirty="0" err="1">
                <a:sym typeface="Symbol" charset="2"/>
              </a:rPr>
              <a:t></a:t>
            </a:r>
            <a:r>
              <a:rPr lang="en-US" sz="2800" dirty="0"/>
              <a:t> number of digits</a:t>
            </a:r>
          </a:p>
          <a:p>
            <a:pPr marL="628650" lvl="1" indent="-228600"/>
            <a:r>
              <a:rPr lang="en-US" sz="2400" dirty="0"/>
              <a:t>with almost all being same (00…0 or 11…1) except for a few of the rightmost digits </a:t>
            </a:r>
          </a:p>
          <a:p>
            <a:pPr marL="628650" lvl="1" indent="-228600"/>
            <a:r>
              <a:rPr lang="en-US" sz="2400" dirty="0"/>
              <a:t>Just don’t normally show leading digits</a:t>
            </a:r>
          </a:p>
          <a:p>
            <a:pPr marL="285750" indent="-285750"/>
            <a:r>
              <a:rPr lang="en-US" sz="2800" dirty="0"/>
              <a:t>If result of add (or -, *, / ) cannot be represented by these rightmost HW bits, </a:t>
            </a:r>
            <a:r>
              <a:rPr lang="en-US" sz="2800" u="sng" dirty="0">
                <a:solidFill>
                  <a:schemeClr val="accent1"/>
                </a:solidFill>
              </a:rPr>
              <a:t>overflow</a:t>
            </a:r>
            <a:r>
              <a:rPr lang="en-US" sz="2800" dirty="0"/>
              <a:t> is said to have occurred.</a:t>
            </a:r>
          </a:p>
        </p:txBody>
      </p:sp>
      <p:sp>
        <p:nvSpPr>
          <p:cNvPr id="1388548" name="Text Box 4"/>
          <p:cNvSpPr txBox="1">
            <a:spLocks noChangeArrowheads="1"/>
          </p:cNvSpPr>
          <p:nvPr/>
        </p:nvSpPr>
        <p:spPr bwMode="auto">
          <a:xfrm>
            <a:off x="741363" y="5348288"/>
            <a:ext cx="11731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00000</a:t>
            </a:r>
          </a:p>
        </p:txBody>
      </p:sp>
      <p:sp>
        <p:nvSpPr>
          <p:cNvPr id="1388549" name="Text Box 5"/>
          <p:cNvSpPr txBox="1">
            <a:spLocks noChangeArrowheads="1"/>
          </p:cNvSpPr>
          <p:nvPr/>
        </p:nvSpPr>
        <p:spPr bwMode="auto">
          <a:xfrm>
            <a:off x="2008188" y="5348288"/>
            <a:ext cx="11731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00001</a:t>
            </a:r>
          </a:p>
        </p:txBody>
      </p:sp>
      <p:sp>
        <p:nvSpPr>
          <p:cNvPr id="1388550" name="Text Box 6"/>
          <p:cNvSpPr txBox="1">
            <a:spLocks noChangeArrowheads="1"/>
          </p:cNvSpPr>
          <p:nvPr/>
        </p:nvSpPr>
        <p:spPr bwMode="auto">
          <a:xfrm>
            <a:off x="3225800" y="5359400"/>
            <a:ext cx="11731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00010</a:t>
            </a:r>
          </a:p>
        </p:txBody>
      </p:sp>
      <p:sp>
        <p:nvSpPr>
          <p:cNvPr id="1388551" name="Line 7"/>
          <p:cNvSpPr>
            <a:spLocks noChangeShapeType="1"/>
          </p:cNvSpPr>
          <p:nvPr/>
        </p:nvSpPr>
        <p:spPr bwMode="auto">
          <a:xfrm>
            <a:off x="1346200" y="5940425"/>
            <a:ext cx="69484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52" name="Line 8"/>
          <p:cNvSpPr>
            <a:spLocks noChangeShapeType="1"/>
          </p:cNvSpPr>
          <p:nvPr/>
        </p:nvSpPr>
        <p:spPr bwMode="auto">
          <a:xfrm>
            <a:off x="3857625" y="5856288"/>
            <a:ext cx="0" cy="2397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53" name="Line 9"/>
          <p:cNvSpPr>
            <a:spLocks noChangeShapeType="1"/>
          </p:cNvSpPr>
          <p:nvPr/>
        </p:nvSpPr>
        <p:spPr bwMode="auto">
          <a:xfrm>
            <a:off x="5761038" y="5805488"/>
            <a:ext cx="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54" name="Line 10"/>
          <p:cNvSpPr>
            <a:spLocks noChangeShapeType="1"/>
          </p:cNvSpPr>
          <p:nvPr/>
        </p:nvSpPr>
        <p:spPr bwMode="auto">
          <a:xfrm>
            <a:off x="6588125" y="5818188"/>
            <a:ext cx="0" cy="2397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55" name="Line 11"/>
          <p:cNvSpPr>
            <a:spLocks noChangeShapeType="1"/>
          </p:cNvSpPr>
          <p:nvPr/>
        </p:nvSpPr>
        <p:spPr bwMode="auto">
          <a:xfrm>
            <a:off x="7704138" y="5840413"/>
            <a:ext cx="0" cy="2397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56" name="Text Box 12"/>
          <p:cNvSpPr txBox="1">
            <a:spLocks noChangeArrowheads="1"/>
          </p:cNvSpPr>
          <p:nvPr/>
        </p:nvSpPr>
        <p:spPr bwMode="auto">
          <a:xfrm>
            <a:off x="7281863" y="5337175"/>
            <a:ext cx="11731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11111</a:t>
            </a: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>
            <a:off x="2555875" y="5837238"/>
            <a:ext cx="0" cy="2397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58" name="Line 14"/>
          <p:cNvSpPr>
            <a:spLocks noChangeShapeType="1"/>
          </p:cNvSpPr>
          <p:nvPr/>
        </p:nvSpPr>
        <p:spPr bwMode="auto">
          <a:xfrm>
            <a:off x="1460500" y="5797550"/>
            <a:ext cx="0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6018213" y="5329238"/>
            <a:ext cx="11731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11110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3795713" y="5900738"/>
            <a:ext cx="17653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unsigned</a:t>
            </a:r>
            <a:endParaRPr lang="en-US" sz="1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8561" name="Freeform 17"/>
          <p:cNvSpPr>
            <a:spLocks/>
          </p:cNvSpPr>
          <p:nvPr/>
        </p:nvSpPr>
        <p:spPr bwMode="auto">
          <a:xfrm>
            <a:off x="-38100" y="5943600"/>
            <a:ext cx="9207500" cy="635000"/>
          </a:xfrm>
          <a:custGeom>
            <a:avLst/>
            <a:gdLst/>
            <a:ahLst/>
            <a:cxnLst>
              <a:cxn ang="0">
                <a:pos x="5304" y="0"/>
              </a:cxn>
              <a:cxn ang="0">
                <a:pos x="5400" y="336"/>
              </a:cxn>
              <a:cxn ang="0">
                <a:pos x="2904" y="384"/>
              </a:cxn>
              <a:cxn ang="0">
                <a:pos x="360" y="336"/>
              </a:cxn>
              <a:cxn ang="0">
                <a:pos x="744" y="48"/>
              </a:cxn>
            </a:cxnLst>
            <a:rect l="0" t="0" r="r" b="b"/>
            <a:pathLst>
              <a:path w="5800" h="400">
                <a:moveTo>
                  <a:pt x="5304" y="0"/>
                </a:moveTo>
                <a:cubicBezTo>
                  <a:pt x="5552" y="136"/>
                  <a:pt x="5800" y="272"/>
                  <a:pt x="5400" y="336"/>
                </a:cubicBezTo>
                <a:cubicBezTo>
                  <a:pt x="5000" y="400"/>
                  <a:pt x="3744" y="384"/>
                  <a:pt x="2904" y="384"/>
                </a:cubicBezTo>
                <a:cubicBezTo>
                  <a:pt x="2064" y="384"/>
                  <a:pt x="720" y="392"/>
                  <a:pt x="360" y="336"/>
                </a:cubicBezTo>
                <a:cubicBezTo>
                  <a:pt x="0" y="280"/>
                  <a:pt x="372" y="164"/>
                  <a:pt x="744" y="48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545138" cy="474662"/>
          </a:xfrm>
        </p:spPr>
        <p:txBody>
          <a:bodyPr/>
          <a:lstStyle/>
          <a:p>
            <a:r>
              <a:rPr lang="en-US"/>
              <a:t>What about other numbers?</a:t>
            </a:r>
          </a:p>
        </p:txBody>
      </p:sp>
      <p:sp>
        <p:nvSpPr>
          <p:cNvPr id="218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5825"/>
            <a:ext cx="8534400" cy="3981450"/>
          </a:xfrm>
        </p:spPr>
        <p:txBody>
          <a:bodyPr/>
          <a:lstStyle/>
          <a:p>
            <a:pPr marL="609600" indent="-609600">
              <a:lnSpc>
                <a:spcPct val="95000"/>
              </a:lnSpc>
              <a:buFont typeface="Arial" charset="0"/>
              <a:buAutoNum type="arabicPeriod"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400"/>
              <a:t>Very large numbers? 	(seconds/millennium)</a:t>
            </a:r>
            <a:br>
              <a:rPr lang="en-US" sz="2400"/>
            </a:br>
            <a:r>
              <a:rPr lang="en-US" sz="2400"/>
              <a:t> </a:t>
            </a:r>
            <a:r>
              <a:rPr lang="en-US" sz="2000">
                <a:solidFill>
                  <a:schemeClr val="tx2"/>
                </a:solidFill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</a:t>
            </a:r>
            <a:r>
              <a:rPr lang="en-US" sz="2400"/>
              <a:t> 31,556,926,000</a:t>
            </a:r>
            <a:r>
              <a:rPr lang="en-US" sz="2400" baseline="-25000"/>
              <a:t>10</a:t>
            </a:r>
            <a:r>
              <a:rPr lang="en-US" sz="2400"/>
              <a:t> (3.1556926</a:t>
            </a:r>
            <a:r>
              <a:rPr lang="en-US" sz="2400" baseline="-25000"/>
              <a:t>10</a:t>
            </a:r>
            <a:r>
              <a:rPr lang="en-US" sz="2400"/>
              <a:t> x 10</a:t>
            </a:r>
            <a:r>
              <a:rPr lang="en-US" sz="2400" baseline="30000"/>
              <a:t>10</a:t>
            </a:r>
            <a:r>
              <a:rPr lang="en-US" sz="2400"/>
              <a:t>)</a:t>
            </a:r>
          </a:p>
          <a:p>
            <a:pPr marL="609600" indent="-609600">
              <a:lnSpc>
                <a:spcPct val="95000"/>
              </a:lnSpc>
              <a:buFont typeface="Arial" charset="0"/>
              <a:buAutoNum type="arabicPeriod"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400"/>
              <a:t>Very small numbers? (Bohr radius)</a:t>
            </a:r>
            <a:br>
              <a:rPr lang="en-US" sz="2400"/>
            </a:br>
            <a:r>
              <a:rPr lang="en-US" sz="2400"/>
              <a:t> </a:t>
            </a:r>
            <a:r>
              <a:rPr lang="en-US" sz="2000">
                <a:solidFill>
                  <a:schemeClr val="tx2"/>
                </a:solidFill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</a:t>
            </a:r>
            <a:r>
              <a:rPr lang="en-US" sz="2400"/>
              <a:t> 0.0000000000529177</a:t>
            </a:r>
            <a:r>
              <a:rPr lang="en-US" sz="2400" baseline="-25000"/>
              <a:t>10</a:t>
            </a:r>
            <a:r>
              <a:rPr lang="en-US" sz="2400"/>
              <a:t>m (5.29177</a:t>
            </a:r>
            <a:r>
              <a:rPr lang="en-US" sz="2400" baseline="-25000"/>
              <a:t>10</a:t>
            </a:r>
            <a:r>
              <a:rPr lang="en-US" sz="2400"/>
              <a:t> x 10</a:t>
            </a:r>
            <a:r>
              <a:rPr lang="en-US" sz="2400" baseline="30000"/>
              <a:t>-11</a:t>
            </a:r>
            <a:r>
              <a:rPr lang="en-US" sz="2400"/>
              <a:t>) </a:t>
            </a:r>
          </a:p>
          <a:p>
            <a:pPr marL="609600" indent="-609600">
              <a:lnSpc>
                <a:spcPct val="95000"/>
              </a:lnSpc>
              <a:buFont typeface="Arial" charset="0"/>
              <a:buAutoNum type="arabicPeriod"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400"/>
              <a:t>Numbers with </a:t>
            </a:r>
            <a:r>
              <a:rPr lang="en-US" sz="2400" u="sng"/>
              <a:t>both</a:t>
            </a:r>
            <a:r>
              <a:rPr lang="en-US" sz="2400"/>
              <a:t> integer &amp; fractional parts?</a:t>
            </a:r>
            <a:br>
              <a:rPr lang="en-US" sz="2400"/>
            </a:br>
            <a:r>
              <a:rPr lang="en-US" sz="2400"/>
              <a:t> </a:t>
            </a:r>
            <a:r>
              <a:rPr lang="en-US" sz="2000">
                <a:solidFill>
                  <a:schemeClr val="tx2"/>
                </a:solidFill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</a:t>
            </a:r>
            <a:r>
              <a:rPr lang="en-US" sz="2400"/>
              <a:t> 1.5 </a:t>
            </a:r>
          </a:p>
          <a:p>
            <a:pPr marL="609600" indent="-609600">
              <a:lnSpc>
                <a:spcPct val="95000"/>
              </a:lnSpc>
              <a:buFont typeface="Times" charset="0"/>
              <a:buNone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800" i="1">
                <a:solidFill>
                  <a:schemeClr val="accent2"/>
                </a:solidFill>
              </a:rPr>
              <a:t>First consider #3.  </a:t>
            </a:r>
          </a:p>
          <a:p>
            <a:pPr marL="609600" indent="-609600">
              <a:lnSpc>
                <a:spcPct val="95000"/>
              </a:lnSpc>
              <a:buFont typeface="Times" charset="0"/>
              <a:buNone/>
              <a:tabLst>
                <a:tab pos="1828800" algn="l"/>
                <a:tab pos="3429000" algn="l"/>
                <a:tab pos="4406900" algn="l"/>
                <a:tab pos="5372100" algn="l"/>
                <a:tab pos="5943600" algn="l"/>
              </a:tabLst>
            </a:pPr>
            <a:r>
              <a:rPr lang="en-US" sz="2800" i="1">
                <a:solidFill>
                  <a:schemeClr val="accent2"/>
                </a:solidFill>
              </a:rPr>
              <a:t>…our solution will also help with 1 and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524500" cy="474663"/>
          </a:xfrm>
        </p:spPr>
        <p:txBody>
          <a:bodyPr/>
          <a:lstStyle/>
          <a:p>
            <a:r>
              <a:rPr lang="en-US"/>
              <a:t>Representation of Fractions</a:t>
            </a:r>
          </a:p>
        </p:txBody>
      </p:sp>
      <p:sp>
        <p:nvSpPr>
          <p:cNvPr id="2188291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2296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“Binary Point” like decimal point signifies boundary between integer and fractional parts: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0813" y="1600200"/>
            <a:ext cx="3582987" cy="1651000"/>
            <a:chOff x="1584" y="1008"/>
            <a:chExt cx="2257" cy="1040"/>
          </a:xfrm>
        </p:grpSpPr>
        <p:sp>
          <p:nvSpPr>
            <p:cNvPr id="2188293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100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chemeClr val="accent2"/>
                  </a:solidFill>
                </a:rPr>
                <a:t>xx</a:t>
              </a:r>
              <a:r>
                <a:rPr lang="en-US" sz="5400">
                  <a:solidFill>
                    <a:schemeClr val="accent2"/>
                  </a:solidFill>
                </a:rPr>
                <a:t>.</a:t>
              </a:r>
              <a:r>
                <a:rPr lang="en-US" sz="3600">
                  <a:solidFill>
                    <a:schemeClr val="accent2"/>
                  </a:solidFill>
                </a:rPr>
                <a:t>yyyy</a:t>
              </a:r>
            </a:p>
          </p:txBody>
        </p:sp>
        <p:sp>
          <p:nvSpPr>
            <p:cNvPr id="2188294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192" y="144"/>
                </a:cxn>
                <a:cxn ang="0">
                  <a:pos x="0" y="192"/>
                </a:cxn>
              </a:cxnLst>
              <a:rect l="0" t="0" r="r" b="b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295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96" y="240"/>
                </a:cxn>
              </a:cxnLst>
              <a:rect l="0" t="0" r="r" b="b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296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  <a:cxn ang="0">
                  <a:pos x="288" y="240"/>
                </a:cxn>
              </a:cxnLst>
              <a:rect l="0" t="0" r="r" b="b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297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96"/>
                </a:cxn>
                <a:cxn ang="0">
                  <a:pos x="384" y="192"/>
                </a:cxn>
              </a:cxnLst>
              <a:rect l="0" t="0" r="r" b="b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298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" y="144"/>
                </a:cxn>
                <a:cxn ang="0">
                  <a:pos x="0" y="240"/>
                </a:cxn>
              </a:cxnLst>
              <a:rect l="0" t="0" r="r" b="b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299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300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</a:rPr>
                <a:t>1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88301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</a:rPr>
                <a:t>0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88302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</a:rPr>
                <a:t>-1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88303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</a:rPr>
                <a:t>-2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88304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</a:rPr>
                <a:t>-3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188305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3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</a:rPr>
                <a:t>-4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188306" name="Text Box 18"/>
          <p:cNvSpPr txBox="1">
            <a:spLocks noChangeArrowheads="1"/>
          </p:cNvSpPr>
          <p:nvPr/>
        </p:nvSpPr>
        <p:spPr bwMode="auto">
          <a:xfrm>
            <a:off x="838200" y="1949450"/>
            <a:ext cx="2971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Example 6-bit representation:</a:t>
            </a:r>
          </a:p>
        </p:txBody>
      </p:sp>
      <p:sp>
        <p:nvSpPr>
          <p:cNvPr id="2188307" name="Text Box 19"/>
          <p:cNvSpPr txBox="1">
            <a:spLocks noChangeArrowheads="1"/>
          </p:cNvSpPr>
          <p:nvPr/>
        </p:nvSpPr>
        <p:spPr bwMode="auto">
          <a:xfrm>
            <a:off x="838200" y="3429000"/>
            <a:ext cx="6934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10.1010</a:t>
            </a:r>
            <a:r>
              <a:rPr lang="en-US" sz="2800" b="1" baseline="-25000">
                <a:solidFill>
                  <a:schemeClr val="tx1"/>
                </a:solidFill>
              </a:rPr>
              <a:t>2</a:t>
            </a:r>
            <a:r>
              <a:rPr lang="en-US" sz="2800" b="1">
                <a:solidFill>
                  <a:schemeClr val="tx1"/>
                </a:solidFill>
              </a:rPr>
              <a:t> = 1x2</a:t>
            </a:r>
            <a:r>
              <a:rPr lang="en-US" sz="2800" b="1" baseline="30000">
                <a:solidFill>
                  <a:schemeClr val="tx1"/>
                </a:solidFill>
              </a:rPr>
              <a:t>1</a:t>
            </a:r>
            <a:r>
              <a:rPr lang="en-US" sz="2800" b="1">
                <a:solidFill>
                  <a:schemeClr val="tx1"/>
                </a:solidFill>
              </a:rPr>
              <a:t> + 1x2</a:t>
            </a:r>
            <a:r>
              <a:rPr lang="en-US" sz="2800" b="1" baseline="30000">
                <a:solidFill>
                  <a:schemeClr val="tx1"/>
                </a:solidFill>
              </a:rPr>
              <a:t>-1</a:t>
            </a:r>
            <a:r>
              <a:rPr lang="en-US" sz="2800" b="1">
                <a:solidFill>
                  <a:schemeClr val="tx1"/>
                </a:solidFill>
              </a:rPr>
              <a:t> + 1x2</a:t>
            </a:r>
            <a:r>
              <a:rPr lang="en-US" sz="2800" b="1" baseline="30000">
                <a:solidFill>
                  <a:schemeClr val="tx1"/>
                </a:solidFill>
              </a:rPr>
              <a:t>-3</a:t>
            </a:r>
            <a:r>
              <a:rPr lang="en-US" sz="2800" b="1">
                <a:solidFill>
                  <a:schemeClr val="tx1"/>
                </a:solidFill>
              </a:rPr>
              <a:t> = 2.625</a:t>
            </a:r>
            <a:r>
              <a:rPr lang="en-US" sz="2800" b="1" baseline="-25000">
                <a:solidFill>
                  <a:schemeClr val="tx1"/>
                </a:solidFill>
              </a:rPr>
              <a:t>10 </a:t>
            </a:r>
          </a:p>
        </p:txBody>
      </p:sp>
      <p:sp>
        <p:nvSpPr>
          <p:cNvPr id="2188308" name="Text Box 20"/>
          <p:cNvSpPr txBox="1">
            <a:spLocks noChangeArrowheads="1"/>
          </p:cNvSpPr>
          <p:nvPr/>
        </p:nvSpPr>
        <p:spPr bwMode="auto">
          <a:xfrm>
            <a:off x="838200" y="4191000"/>
            <a:ext cx="784860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If we assume “fixed binary point”, range of 6-bit representations with this format: </a:t>
            </a:r>
          </a:p>
          <a:p>
            <a:r>
              <a:rPr lang="en-US" sz="2800">
                <a:solidFill>
                  <a:schemeClr val="tx1"/>
                </a:solidFill>
              </a:rPr>
              <a:t>			0 to 3.9375 (almost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462463" cy="474663"/>
          </a:xfrm>
        </p:spPr>
        <p:txBody>
          <a:bodyPr/>
          <a:lstStyle/>
          <a:p>
            <a:r>
              <a:rPr lang="en-US"/>
              <a:t>Fractional Powers of 2</a:t>
            </a:r>
          </a:p>
        </p:txBody>
      </p:sp>
      <p:sp>
        <p:nvSpPr>
          <p:cNvPr id="2190339" name="Text Box 3"/>
          <p:cNvSpPr txBox="1">
            <a:spLocks noChangeArrowheads="1"/>
          </p:cNvSpPr>
          <p:nvPr/>
        </p:nvSpPr>
        <p:spPr bwMode="auto">
          <a:xfrm>
            <a:off x="3124200" y="1371600"/>
            <a:ext cx="2971800" cy="496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/>
            <a:r>
              <a:rPr lang="en-US" sz="2000" dirty="0">
                <a:solidFill>
                  <a:schemeClr val="tx1"/>
                </a:solidFill>
              </a:rPr>
              <a:t>0	1.0		1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0.5		1/2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0.25	1/4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0.125	1/8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0.0625	1/16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0.03125	1/32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0.015625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0.0078125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0.00390625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0.001953125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0.0009765625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0.00048828125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0.000244140625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0.0001220703125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0.00006103515625</a:t>
            </a:r>
          </a:p>
          <a:p>
            <a:pPr marL="457200" indent="-457200" algn="l">
              <a:buFontTx/>
              <a:buAutoNum type="arabicPlain"/>
            </a:pPr>
            <a:r>
              <a:rPr lang="en-US" sz="2000" dirty="0">
                <a:solidFill>
                  <a:schemeClr val="tx1"/>
                </a:solidFill>
              </a:rPr>
              <a:t>0.000030517578125</a:t>
            </a:r>
          </a:p>
        </p:txBody>
      </p:sp>
      <p:sp>
        <p:nvSpPr>
          <p:cNvPr id="2190340" name="Text Box 4"/>
          <p:cNvSpPr txBox="1">
            <a:spLocks noChangeArrowheads="1"/>
          </p:cNvSpPr>
          <p:nvPr/>
        </p:nvSpPr>
        <p:spPr bwMode="auto">
          <a:xfrm>
            <a:off x="3171825" y="914400"/>
            <a:ext cx="901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    2</a:t>
            </a:r>
            <a:r>
              <a:rPr lang="en-US" sz="2400" b="1" baseline="30000"/>
              <a:t>-i</a:t>
            </a:r>
            <a:endParaRPr lang="en-US" sz="2400" b="1"/>
          </a:p>
        </p:txBody>
      </p:sp>
      <p:sp>
        <p:nvSpPr>
          <p:cNvPr id="2190341" name="Line 5"/>
          <p:cNvSpPr>
            <a:spLocks noChangeShapeType="1"/>
          </p:cNvSpPr>
          <p:nvPr/>
        </p:nvSpPr>
        <p:spPr bwMode="auto">
          <a:xfrm>
            <a:off x="3200400" y="13716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0342" name="Line 6"/>
          <p:cNvSpPr>
            <a:spLocks noChangeShapeType="1"/>
          </p:cNvSpPr>
          <p:nvPr/>
        </p:nvSpPr>
        <p:spPr bwMode="auto">
          <a:xfrm>
            <a:off x="3581400" y="990600"/>
            <a:ext cx="0" cy="525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56588" cy="474663"/>
          </a:xfrm>
        </p:spPr>
        <p:txBody>
          <a:bodyPr/>
          <a:lstStyle/>
          <a:p>
            <a:r>
              <a:rPr lang="en-US"/>
              <a:t>Representation of Fractions with Fixed Pt.</a:t>
            </a:r>
          </a:p>
        </p:txBody>
      </p:sp>
      <p:sp>
        <p:nvSpPr>
          <p:cNvPr id="2192387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22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What about addition and multiplication?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863725"/>
            <a:ext cx="4878388" cy="1204913"/>
            <a:chOff x="528" y="1174"/>
            <a:chExt cx="3073" cy="75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28" y="1174"/>
              <a:ext cx="3073" cy="759"/>
              <a:chOff x="528" y="1174"/>
              <a:chExt cx="3073" cy="759"/>
            </a:xfrm>
          </p:grpSpPr>
          <p:sp>
            <p:nvSpPr>
              <p:cNvPr id="2192390" name="Text Box 6"/>
              <p:cNvSpPr txBox="1">
                <a:spLocks noChangeArrowheads="1"/>
              </p:cNvSpPr>
              <p:nvPr/>
            </p:nvSpPr>
            <p:spPr bwMode="auto">
              <a:xfrm>
                <a:off x="528" y="1228"/>
                <a:ext cx="1872" cy="5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</a:rPr>
                  <a:t>Addition is straightforward:</a:t>
                </a:r>
              </a:p>
            </p:txBody>
          </p:sp>
          <p:sp>
            <p:nvSpPr>
              <p:cNvPr id="2192391" name="Text Box 7"/>
              <p:cNvSpPr txBox="1">
                <a:spLocks noChangeArrowheads="1"/>
              </p:cNvSpPr>
              <p:nvPr/>
            </p:nvSpPr>
            <p:spPr bwMode="auto">
              <a:xfrm>
                <a:off x="2304" y="1174"/>
                <a:ext cx="1297" cy="7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Courier New" charset="0"/>
                  </a:rPr>
                  <a:t>01.100  1.5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Courier New" charset="0"/>
                  </a:rPr>
                  <a:t>10</a:t>
                </a:r>
              </a:p>
              <a:p>
                <a:r>
                  <a:rPr lang="en-US" sz="2000" b="1">
                    <a:solidFill>
                      <a:schemeClr val="accent2"/>
                    </a:solidFill>
                    <a:latin typeface="Courier New" charset="0"/>
                  </a:rPr>
                  <a:t>00.100  0.5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Courier New" charset="0"/>
                  </a:rPr>
                  <a:t>10</a:t>
                </a:r>
              </a:p>
              <a:p>
                <a:r>
                  <a:rPr lang="en-US" sz="2000" b="1">
                    <a:solidFill>
                      <a:schemeClr val="accent2"/>
                    </a:solidFill>
                    <a:latin typeface="Courier New" charset="0"/>
                  </a:rPr>
                  <a:t>10.000  2.0</a:t>
                </a:r>
                <a:r>
                  <a:rPr lang="en-US" sz="2000" b="1" baseline="-25000">
                    <a:solidFill>
                      <a:schemeClr val="accent2"/>
                    </a:solidFill>
                    <a:latin typeface="Courier New" charset="0"/>
                  </a:rPr>
                  <a:t>10</a:t>
                </a:r>
              </a:p>
              <a:p>
                <a:endParaRPr lang="en-US" sz="2000" b="1" baseline="-25000">
                  <a:latin typeface="Courier New" charset="0"/>
                </a:endParaRPr>
              </a:p>
            </p:txBody>
          </p:sp>
        </p:grpSp>
        <p:sp>
          <p:nvSpPr>
            <p:cNvPr id="2192392" name="Line 8"/>
            <p:cNvSpPr>
              <a:spLocks noChangeShapeType="1"/>
            </p:cNvSpPr>
            <p:nvPr/>
          </p:nvSpPr>
          <p:spPr bwMode="auto">
            <a:xfrm>
              <a:off x="2362" y="1584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3400" y="2438400"/>
            <a:ext cx="8305800" cy="3608388"/>
            <a:chOff x="336" y="1536"/>
            <a:chExt cx="5232" cy="2273"/>
          </a:xfrm>
        </p:grpSpPr>
        <p:sp>
          <p:nvSpPr>
            <p:cNvPr id="2192394" name="Text Box 10"/>
            <p:cNvSpPr txBox="1">
              <a:spLocks noChangeArrowheads="1"/>
            </p:cNvSpPr>
            <p:nvPr/>
          </p:nvSpPr>
          <p:spPr bwMode="auto">
            <a:xfrm>
              <a:off x="336" y="2112"/>
              <a:ext cx="3552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</a:rPr>
                <a:t>Multiplication a bit more complex:</a:t>
              </a: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312" y="1536"/>
              <a:ext cx="2256" cy="2273"/>
              <a:chOff x="3072" y="1968"/>
              <a:chExt cx="2256" cy="2273"/>
            </a:xfrm>
          </p:grpSpPr>
          <p:sp>
            <p:nvSpPr>
              <p:cNvPr id="2192396" name="Text Box 12"/>
              <p:cNvSpPr txBox="1">
                <a:spLocks noChangeArrowheads="1"/>
              </p:cNvSpPr>
              <p:nvPr/>
            </p:nvSpPr>
            <p:spPr bwMode="auto">
              <a:xfrm>
                <a:off x="3072" y="1968"/>
                <a:ext cx="2256" cy="22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accent2"/>
                    </a:solidFill>
                  </a:rPr>
                  <a:t>         </a:t>
                </a:r>
                <a:r>
                  <a:rPr lang="en-US" sz="2400" b="1" dirty="0">
                    <a:solidFill>
                      <a:schemeClr val="accent2"/>
                    </a:solidFill>
                    <a:latin typeface="Courier New" charset="0"/>
                  </a:rPr>
                  <a:t>01.100  1.5</a:t>
                </a:r>
                <a:r>
                  <a:rPr lang="en-US" sz="2400" b="1" baseline="-25000" dirty="0">
                    <a:solidFill>
                      <a:schemeClr val="accent2"/>
                    </a:solidFill>
                    <a:latin typeface="Courier New" charset="0"/>
                  </a:rPr>
                  <a:t>10</a:t>
                </a:r>
              </a:p>
              <a:p>
                <a:pPr algn="l"/>
                <a:r>
                  <a:rPr lang="en-US" sz="2400" b="1" dirty="0">
                    <a:solidFill>
                      <a:schemeClr val="accent2"/>
                    </a:solidFill>
                    <a:latin typeface="Courier New" charset="0"/>
                  </a:rPr>
                  <a:t>     00.100  0.5</a:t>
                </a:r>
                <a:r>
                  <a:rPr lang="en-US" sz="2400" b="1" baseline="-25000" dirty="0">
                    <a:solidFill>
                      <a:schemeClr val="accent2"/>
                    </a:solidFill>
                    <a:latin typeface="Courier New" charset="0"/>
                  </a:rPr>
                  <a:t>10 </a:t>
                </a:r>
              </a:p>
              <a:p>
                <a:pPr algn="l"/>
                <a:r>
                  <a:rPr lang="en-US" sz="2400" b="1" dirty="0">
                    <a:solidFill>
                      <a:schemeClr val="accent2"/>
                    </a:solidFill>
                    <a:latin typeface="Courier New" charset="0"/>
                  </a:rPr>
                  <a:t>     00 000</a:t>
                </a:r>
              </a:p>
              <a:p>
                <a:pPr algn="l"/>
                <a:r>
                  <a:rPr lang="en-US" sz="2400" b="1" dirty="0">
                    <a:solidFill>
                      <a:schemeClr val="accent2"/>
                    </a:solidFill>
                    <a:latin typeface="Courier New" charset="0"/>
                  </a:rPr>
                  <a:t>    000 00</a:t>
                </a:r>
              </a:p>
              <a:p>
                <a:pPr algn="l"/>
                <a:r>
                  <a:rPr lang="en-US" sz="2400" b="1" dirty="0">
                    <a:solidFill>
                      <a:schemeClr val="accent2"/>
                    </a:solidFill>
                    <a:latin typeface="Courier New" charset="0"/>
                  </a:rPr>
                  <a:t>   0110 0</a:t>
                </a:r>
              </a:p>
              <a:p>
                <a:pPr algn="l"/>
                <a:r>
                  <a:rPr lang="en-US" sz="2400" b="1" dirty="0">
                    <a:solidFill>
                      <a:schemeClr val="accent2"/>
                    </a:solidFill>
                    <a:latin typeface="Courier New" charset="0"/>
                  </a:rPr>
                  <a:t>  00000</a:t>
                </a:r>
              </a:p>
              <a:p>
                <a:pPr algn="l"/>
                <a:r>
                  <a:rPr lang="en-US" sz="2400" b="1" dirty="0">
                    <a:solidFill>
                      <a:schemeClr val="accent2"/>
                    </a:solidFill>
                    <a:latin typeface="Courier New" charset="0"/>
                  </a:rPr>
                  <a:t> 00000</a:t>
                </a:r>
              </a:p>
              <a:p>
                <a:pPr algn="l"/>
                <a:r>
                  <a:rPr lang="en-US" sz="2400" b="1" dirty="0">
                    <a:solidFill>
                      <a:schemeClr val="accent2"/>
                    </a:solidFill>
                    <a:latin typeface="Courier New" charset="0"/>
                  </a:rPr>
                  <a:t>0000110000</a:t>
                </a:r>
              </a:p>
              <a:p>
                <a:endParaRPr lang="en-US" sz="2400" b="1" baseline="-25000" dirty="0">
                  <a:solidFill>
                    <a:schemeClr val="accent2"/>
                  </a:solidFill>
                  <a:latin typeface="Courier New" charset="0"/>
                </a:endParaRPr>
              </a:p>
              <a:p>
                <a:endParaRPr lang="en-US" sz="2800" baseline="-25000" dirty="0"/>
              </a:p>
            </p:txBody>
          </p:sp>
          <p:sp>
            <p:nvSpPr>
              <p:cNvPr id="2192397" name="Line 13"/>
              <p:cNvSpPr>
                <a:spLocks noChangeShapeType="1"/>
              </p:cNvSpPr>
              <p:nvPr/>
            </p:nvSpPr>
            <p:spPr bwMode="auto">
              <a:xfrm>
                <a:off x="3696" y="2496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398" name="Line 14"/>
              <p:cNvSpPr>
                <a:spLocks noChangeShapeType="1"/>
              </p:cNvSpPr>
              <p:nvPr/>
            </p:nvSpPr>
            <p:spPr bwMode="auto">
              <a:xfrm>
                <a:off x="3168" y="3648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92399" name="AutoShape 15"/>
            <p:cNvSpPr>
              <a:spLocks/>
            </p:cNvSpPr>
            <p:nvPr/>
          </p:nvSpPr>
          <p:spPr bwMode="auto">
            <a:xfrm rot="16175806">
              <a:off x="3582" y="3216"/>
              <a:ext cx="144" cy="528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400" name="AutoShape 16"/>
            <p:cNvSpPr>
              <a:spLocks/>
            </p:cNvSpPr>
            <p:nvPr/>
          </p:nvSpPr>
          <p:spPr bwMode="auto">
            <a:xfrm rot="16175806">
              <a:off x="4158" y="3216"/>
              <a:ext cx="144" cy="528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401" name="Text Box 17"/>
            <p:cNvSpPr txBox="1">
              <a:spLocks noChangeArrowheads="1"/>
            </p:cNvSpPr>
            <p:nvPr/>
          </p:nvSpPr>
          <p:spPr bwMode="auto">
            <a:xfrm>
              <a:off x="3514" y="3552"/>
              <a:ext cx="98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  <a:latin typeface="Courier New" charset="0"/>
                </a:rPr>
                <a:t>HI    LOW</a:t>
              </a:r>
            </a:p>
          </p:txBody>
        </p:sp>
      </p:grpSp>
      <p:sp>
        <p:nvSpPr>
          <p:cNvPr id="2192402" name="Text Box 18"/>
          <p:cNvSpPr txBox="1">
            <a:spLocks noChangeArrowheads="1"/>
          </p:cNvSpPr>
          <p:nvPr/>
        </p:nvSpPr>
        <p:spPr bwMode="auto">
          <a:xfrm>
            <a:off x="914400" y="5943600"/>
            <a:ext cx="7696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Where’s the answer, </a:t>
            </a:r>
            <a:r>
              <a:rPr lang="en-US" sz="2000" b="1">
                <a:solidFill>
                  <a:schemeClr val="tx1"/>
                </a:solidFill>
                <a:latin typeface="Courier New" charset="0"/>
              </a:rPr>
              <a:t>0.11</a:t>
            </a:r>
            <a:r>
              <a:rPr lang="en-US" sz="2000" b="1"/>
              <a:t>? (need to remember where point 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40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153000" cy="490391"/>
          </a:xfrm>
        </p:spPr>
        <p:txBody>
          <a:bodyPr/>
          <a:lstStyle/>
          <a:p>
            <a:r>
              <a:rPr lang="en-US" dirty="0" smtClean="0"/>
              <a:t>Review: Decimal </a:t>
            </a:r>
            <a:r>
              <a:rPr lang="en-US" dirty="0" smtClean="0"/>
              <a:t>(base 10</a:t>
            </a:r>
            <a:r>
              <a:rPr lang="en-US" dirty="0" smtClean="0"/>
              <a:t>) Numbers</a:t>
            </a:r>
            <a:endParaRPr lang="en-US" dirty="0"/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828925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US" dirty="0"/>
              <a:t>Digits: 0, 1, 2, 3, 4, 5, 6, 7, 8, 9</a:t>
            </a:r>
            <a:br>
              <a:rPr lang="en-US" dirty="0"/>
            </a:br>
            <a:endParaRPr lang="en-US" dirty="0"/>
          </a:p>
          <a:p>
            <a:pPr>
              <a:buFont typeface="Times" charset="0"/>
              <a:buNone/>
            </a:pPr>
            <a:r>
              <a:rPr lang="en-US" dirty="0"/>
              <a:t>Example:</a:t>
            </a:r>
          </a:p>
          <a:p>
            <a:pPr>
              <a:buFont typeface="Times" charset="0"/>
              <a:buNone/>
            </a:pPr>
            <a:r>
              <a:rPr lang="en-US" dirty="0">
                <a:solidFill>
                  <a:schemeClr val="accent1"/>
                </a:solidFill>
              </a:rPr>
              <a:t>3271</a:t>
            </a:r>
            <a:r>
              <a:rPr lang="en-US" dirty="0"/>
              <a:t> = </a:t>
            </a:r>
          </a:p>
          <a:p>
            <a:pPr>
              <a:buFont typeface="Times" charset="0"/>
              <a:buNone/>
            </a:pPr>
            <a:r>
              <a:rPr lang="en-US" dirty="0"/>
              <a:t>		(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x10</a:t>
            </a:r>
            <a:r>
              <a:rPr lang="en-US" baseline="30000" dirty="0">
                <a:solidFill>
                  <a:schemeClr val="accent2"/>
                </a:solidFill>
              </a:rPr>
              <a:t>3</a:t>
            </a:r>
            <a:r>
              <a:rPr lang="en-US" dirty="0"/>
              <a:t>) + (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/>
              <a:t>x10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/>
              <a:t>) + (</a:t>
            </a:r>
            <a:r>
              <a:rPr lang="en-US" dirty="0">
                <a:solidFill>
                  <a:schemeClr val="accent1"/>
                </a:solidFill>
              </a:rPr>
              <a:t>7</a:t>
            </a:r>
            <a:r>
              <a:rPr lang="en-US" dirty="0"/>
              <a:t>x10</a:t>
            </a:r>
            <a:r>
              <a:rPr lang="en-US" baseline="30000" dirty="0">
                <a:solidFill>
                  <a:schemeClr val="accent2"/>
                </a:solidFill>
              </a:rPr>
              <a:t>1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+ (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x10</a:t>
            </a:r>
            <a:r>
              <a:rPr lang="en-US" baseline="30000" dirty="0">
                <a:solidFill>
                  <a:schemeClr val="accent2"/>
                </a:solidFill>
              </a:rPr>
              <a:t>0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524500" cy="474663"/>
          </a:xfrm>
        </p:spPr>
        <p:txBody>
          <a:bodyPr/>
          <a:lstStyle/>
          <a:p>
            <a:r>
              <a:rPr lang="en-US"/>
              <a:t>Representation of Fractions</a:t>
            </a:r>
          </a:p>
        </p:txBody>
      </p:sp>
      <p:sp>
        <p:nvSpPr>
          <p:cNvPr id="2194435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229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So far, in our examples we used a “fixed” binary point what we really want is to “float” the binary point.  Why?</a:t>
            </a:r>
          </a:p>
        </p:txBody>
      </p:sp>
      <p:sp>
        <p:nvSpPr>
          <p:cNvPr id="2194436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162800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Floating binary point most effective use of our limited bits (and thus more accuracy in our number representation):</a:t>
            </a:r>
          </a:p>
        </p:txBody>
      </p:sp>
      <p:sp>
        <p:nvSpPr>
          <p:cNvPr id="2194437" name="Text Box 5"/>
          <p:cNvSpPr txBox="1">
            <a:spLocks noChangeArrowheads="1"/>
          </p:cNvSpPr>
          <p:nvPr/>
        </p:nvSpPr>
        <p:spPr bwMode="auto">
          <a:xfrm>
            <a:off x="2667000" y="2971800"/>
            <a:ext cx="3376613" cy="595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… 000000.001010100000…</a:t>
            </a:r>
            <a:endParaRPr lang="en-US" sz="2000" baseline="-25000" dirty="0">
              <a:solidFill>
                <a:schemeClr val="accent2"/>
              </a:solidFill>
            </a:endParaRPr>
          </a:p>
          <a:p>
            <a:endParaRPr lang="en-US" sz="2000" baseline="-25000" dirty="0"/>
          </a:p>
        </p:txBody>
      </p:sp>
      <p:sp>
        <p:nvSpPr>
          <p:cNvPr id="2194438" name="Text Box 6"/>
          <p:cNvSpPr txBox="1">
            <a:spLocks noChangeArrowheads="1"/>
          </p:cNvSpPr>
          <p:nvPr/>
        </p:nvSpPr>
        <p:spPr bwMode="auto">
          <a:xfrm>
            <a:off x="1828800" y="4267200"/>
            <a:ext cx="4645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Any other solution would lose accuracy!</a:t>
            </a:r>
          </a:p>
        </p:txBody>
      </p:sp>
      <p:sp>
        <p:nvSpPr>
          <p:cNvPr id="2194439" name="Text Box 7"/>
          <p:cNvSpPr txBox="1">
            <a:spLocks noChangeArrowheads="1"/>
          </p:cNvSpPr>
          <p:nvPr/>
        </p:nvSpPr>
        <p:spPr bwMode="auto">
          <a:xfrm>
            <a:off x="1066800" y="2362200"/>
            <a:ext cx="62642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example:</a:t>
            </a:r>
            <a:r>
              <a:rPr lang="en-US" sz="2000" dirty="0">
                <a:solidFill>
                  <a:schemeClr val="tx1"/>
                </a:solidFill>
              </a:rPr>
              <a:t>  put 0.1640625 into binary.  Represent as in 5-bits choosing where to put the binary point.</a:t>
            </a:r>
          </a:p>
        </p:txBody>
      </p:sp>
      <p:sp>
        <p:nvSpPr>
          <p:cNvPr id="2194440" name="AutoShape 8"/>
          <p:cNvSpPr>
            <a:spLocks/>
          </p:cNvSpPr>
          <p:nvPr/>
        </p:nvSpPr>
        <p:spPr bwMode="auto">
          <a:xfrm rot="16175806">
            <a:off x="4541838" y="313055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4441" name="Text Box 9"/>
          <p:cNvSpPr txBox="1">
            <a:spLocks noChangeArrowheads="1"/>
          </p:cNvSpPr>
          <p:nvPr/>
        </p:nvSpPr>
        <p:spPr bwMode="auto">
          <a:xfrm>
            <a:off x="2514600" y="3505200"/>
            <a:ext cx="5181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Store these bits and keep track of the binary point 2 places to the left of the MSB</a:t>
            </a:r>
          </a:p>
        </p:txBody>
      </p:sp>
      <p:sp>
        <p:nvSpPr>
          <p:cNvPr id="2194442" name="Text Box 10"/>
          <p:cNvSpPr txBox="1">
            <a:spLocks noChangeArrowheads="1"/>
          </p:cNvSpPr>
          <p:nvPr/>
        </p:nvSpPr>
        <p:spPr bwMode="auto">
          <a:xfrm>
            <a:off x="152400" y="4724400"/>
            <a:ext cx="8991600" cy="16312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With floating point rep., each numeral carries a exponent field recording the whereabouts of its binary point.  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The binary point </a:t>
            </a:r>
            <a:r>
              <a:rPr lang="en-US" sz="2000" b="1" dirty="0">
                <a:solidFill>
                  <a:srgbClr val="800080"/>
                </a:solidFill>
              </a:rPr>
              <a:t>can be outside</a:t>
            </a:r>
            <a:r>
              <a:rPr lang="en-US" sz="2000" b="1" dirty="0">
                <a:solidFill>
                  <a:schemeClr val="tx1"/>
                </a:solidFill>
              </a:rPr>
              <a:t> the stored bits, so very large and small numbers can be represented.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444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100763" cy="474662"/>
          </a:xfrm>
          <a:noFill/>
          <a:ln/>
        </p:spPr>
        <p:txBody>
          <a:bodyPr/>
          <a:lstStyle/>
          <a:p>
            <a:r>
              <a:rPr lang="en-US"/>
              <a:t>Scientific Notation (in Decimal)</a:t>
            </a:r>
          </a:p>
        </p:txBody>
      </p:sp>
      <p:sp>
        <p:nvSpPr>
          <p:cNvPr id="2196483" name="Rectangle 3"/>
          <p:cNvSpPr>
            <a:spLocks noChangeArrowheads="1"/>
          </p:cNvSpPr>
          <p:nvPr/>
        </p:nvSpPr>
        <p:spPr bwMode="auto">
          <a:xfrm>
            <a:off x="2590800" y="1689100"/>
            <a:ext cx="2414588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</a:rPr>
              <a:t>6.02</a:t>
            </a:r>
            <a:r>
              <a:rPr lang="en-US" sz="3200" b="1" baseline="-25000">
                <a:solidFill>
                  <a:schemeClr val="tx1"/>
                </a:solidFill>
              </a:rPr>
              <a:t>10</a:t>
            </a:r>
            <a:r>
              <a:rPr lang="en-US" sz="3200" b="1">
                <a:solidFill>
                  <a:schemeClr val="tx1"/>
                </a:solidFill>
              </a:rPr>
              <a:t> x 10</a:t>
            </a:r>
            <a:r>
              <a:rPr lang="en-US" sz="3200" b="1" baseline="30000">
                <a:solidFill>
                  <a:schemeClr val="tx1"/>
                </a:solidFill>
              </a:rPr>
              <a:t>23</a:t>
            </a:r>
            <a:endParaRPr lang="en-US" sz="3200" b="1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2057400"/>
            <a:ext cx="2789238" cy="846138"/>
            <a:chOff x="2688" y="1296"/>
            <a:chExt cx="1757" cy="533"/>
          </a:xfrm>
        </p:grpSpPr>
        <p:sp>
          <p:nvSpPr>
            <p:cNvPr id="2196485" name="Rectangle 5"/>
            <p:cNvSpPr>
              <a:spLocks noChangeArrowheads="1"/>
            </p:cNvSpPr>
            <p:nvPr/>
          </p:nvSpPr>
          <p:spPr bwMode="auto">
            <a:xfrm>
              <a:off x="2928" y="1536"/>
              <a:ext cx="1517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>
                  <a:solidFill>
                    <a:schemeClr val="tx1"/>
                  </a:solidFill>
                </a:rPr>
                <a:t>radix (base)</a:t>
              </a:r>
            </a:p>
          </p:txBody>
        </p:sp>
        <p:sp>
          <p:nvSpPr>
            <p:cNvPr id="2196486" name="Line 6"/>
            <p:cNvSpPr>
              <a:spLocks noChangeShapeType="1"/>
            </p:cNvSpPr>
            <p:nvPr/>
          </p:nvSpPr>
          <p:spPr bwMode="auto">
            <a:xfrm>
              <a:off x="2688" y="1296"/>
              <a:ext cx="232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47800" y="2057400"/>
            <a:ext cx="2746375" cy="922338"/>
            <a:chOff x="912" y="1296"/>
            <a:chExt cx="1730" cy="581"/>
          </a:xfrm>
        </p:grpSpPr>
        <p:sp>
          <p:nvSpPr>
            <p:cNvPr id="2196488" name="Rectangle 8"/>
            <p:cNvSpPr>
              <a:spLocks noChangeArrowheads="1"/>
            </p:cNvSpPr>
            <p:nvPr/>
          </p:nvSpPr>
          <p:spPr bwMode="auto">
            <a:xfrm>
              <a:off x="912" y="1584"/>
              <a:ext cx="173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>
                  <a:solidFill>
                    <a:schemeClr val="tx1"/>
                  </a:solidFill>
                </a:rPr>
                <a:t>decimal point</a:t>
              </a:r>
            </a:p>
          </p:txBody>
        </p:sp>
        <p:sp>
          <p:nvSpPr>
            <p:cNvPr id="2196489" name="Line 9"/>
            <p:cNvSpPr>
              <a:spLocks noChangeShapeType="1"/>
            </p:cNvSpPr>
            <p:nvPr/>
          </p:nvSpPr>
          <p:spPr bwMode="auto">
            <a:xfrm>
              <a:off x="1824" y="12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838200"/>
            <a:ext cx="2590800" cy="1066800"/>
            <a:chOff x="0" y="528"/>
            <a:chExt cx="1632" cy="672"/>
          </a:xfrm>
        </p:grpSpPr>
        <p:sp>
          <p:nvSpPr>
            <p:cNvPr id="2196491" name="Rectangle 11"/>
            <p:cNvSpPr>
              <a:spLocks noChangeArrowheads="1"/>
            </p:cNvSpPr>
            <p:nvPr/>
          </p:nvSpPr>
          <p:spPr bwMode="auto">
            <a:xfrm>
              <a:off x="432" y="816"/>
              <a:ext cx="119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>
                  <a:solidFill>
                    <a:schemeClr val="tx1"/>
                  </a:solidFill>
                </a:rPr>
                <a:t>mantissa</a:t>
              </a:r>
              <a:endParaRPr lang="en-US" sz="3200" b="1" i="1">
                <a:solidFill>
                  <a:schemeClr val="tx1"/>
                </a:solidFill>
              </a:endParaRPr>
            </a:p>
          </p:txBody>
        </p:sp>
        <p:sp>
          <p:nvSpPr>
            <p:cNvPr id="2196492" name="Line 12"/>
            <p:cNvSpPr>
              <a:spLocks noChangeShapeType="1"/>
            </p:cNvSpPr>
            <p:nvPr/>
          </p:nvSpPr>
          <p:spPr bwMode="auto">
            <a:xfrm flipH="1" flipV="1">
              <a:off x="1200" y="1056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493" name="Rectangle 13"/>
            <p:cNvSpPr>
              <a:spLocks noChangeArrowheads="1"/>
            </p:cNvSpPr>
            <p:nvPr/>
          </p:nvSpPr>
          <p:spPr bwMode="auto">
            <a:xfrm>
              <a:off x="0" y="528"/>
              <a:ext cx="8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endParaRPr lang="en-AU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48200" y="830263"/>
            <a:ext cx="2466975" cy="846137"/>
            <a:chOff x="2928" y="523"/>
            <a:chExt cx="1554" cy="533"/>
          </a:xfrm>
        </p:grpSpPr>
        <p:sp>
          <p:nvSpPr>
            <p:cNvPr id="2196495" name="Line 15"/>
            <p:cNvSpPr>
              <a:spLocks noChangeShapeType="1"/>
            </p:cNvSpPr>
            <p:nvPr/>
          </p:nvSpPr>
          <p:spPr bwMode="auto">
            <a:xfrm flipV="1">
              <a:off x="2928" y="912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264" y="523"/>
              <a:ext cx="1218" cy="533"/>
              <a:chOff x="3264" y="523"/>
              <a:chExt cx="1218" cy="533"/>
            </a:xfrm>
          </p:grpSpPr>
          <p:sp>
            <p:nvSpPr>
              <p:cNvPr id="2196497" name="Rectangle 17"/>
              <p:cNvSpPr>
                <a:spLocks noChangeArrowheads="1"/>
              </p:cNvSpPr>
              <p:nvPr/>
            </p:nvSpPr>
            <p:spPr bwMode="auto">
              <a:xfrm>
                <a:off x="3264" y="763"/>
                <a:ext cx="1218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>
                    <a:solidFill>
                      <a:schemeClr val="tx1"/>
                    </a:solidFill>
                  </a:rPr>
                  <a:t>exponent</a:t>
                </a:r>
                <a:endParaRPr lang="en-US" sz="32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96498" name="Rectangle 18"/>
              <p:cNvSpPr>
                <a:spLocks noChangeArrowheads="1"/>
              </p:cNvSpPr>
              <p:nvPr/>
            </p:nvSpPr>
            <p:spPr bwMode="auto">
              <a:xfrm>
                <a:off x="3408" y="523"/>
                <a:ext cx="80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endParaRPr lang="en-AU" sz="32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96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191500" cy="2095500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/>
              <a:t>Normalized form: no leadings 0s </a:t>
            </a:r>
            <a:br>
              <a:rPr lang="en-US" sz="2400"/>
            </a:br>
            <a:r>
              <a:rPr lang="en-US" sz="2400"/>
              <a:t>(exactly one digit to left of decimal point)</a:t>
            </a:r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/>
              <a:t>Alternatives to representing 1/1,000,000,000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>
                <a:solidFill>
                  <a:schemeClr val="accent2"/>
                </a:solidFill>
              </a:rPr>
              <a:t>Normalized: 	1.0 x 10</a:t>
            </a:r>
            <a:r>
              <a:rPr lang="en-US" sz="2400" baseline="30000">
                <a:solidFill>
                  <a:schemeClr val="accent2"/>
                </a:solidFill>
              </a:rPr>
              <a:t>-9</a:t>
            </a:r>
            <a:endParaRPr lang="en-US" sz="2400">
              <a:solidFill>
                <a:schemeClr val="accent2"/>
              </a:solidFill>
            </a:endParaRP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/>
              <a:t>Not normalized: 	0.1 x 10</a:t>
            </a:r>
            <a:r>
              <a:rPr lang="en-US" sz="2400" baseline="30000"/>
              <a:t>-8</a:t>
            </a:r>
            <a:r>
              <a:rPr lang="en-US" sz="2400"/>
              <a:t>,10.0 x 10</a:t>
            </a:r>
            <a:r>
              <a:rPr lang="en-US" sz="2400" baseline="30000"/>
              <a:t>-10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807075" cy="474662"/>
          </a:xfrm>
          <a:noFill/>
          <a:ln/>
        </p:spPr>
        <p:txBody>
          <a:bodyPr/>
          <a:lstStyle/>
          <a:p>
            <a:r>
              <a:rPr lang="en-US"/>
              <a:t>Scientific Notation (in Binary)</a:t>
            </a:r>
          </a:p>
        </p:txBody>
      </p:sp>
      <p:sp>
        <p:nvSpPr>
          <p:cNvPr id="2198531" name="Rectangle 3"/>
          <p:cNvSpPr>
            <a:spLocks noChangeArrowheads="1"/>
          </p:cNvSpPr>
          <p:nvPr/>
        </p:nvSpPr>
        <p:spPr bwMode="auto">
          <a:xfrm>
            <a:off x="2590800" y="1689100"/>
            <a:ext cx="2065338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</a:rPr>
              <a:t>1.0</a:t>
            </a:r>
            <a:r>
              <a:rPr lang="en-US" sz="3200" b="1" baseline="-25000"/>
              <a:t>two</a:t>
            </a:r>
            <a:r>
              <a:rPr lang="en-US" sz="3200" b="1">
                <a:solidFill>
                  <a:schemeClr val="tx1"/>
                </a:solidFill>
              </a:rPr>
              <a:t> x </a:t>
            </a:r>
            <a:r>
              <a:rPr lang="en-US" sz="3200" b="1"/>
              <a:t>2</a:t>
            </a:r>
            <a:r>
              <a:rPr lang="en-US" sz="3200" b="1" baseline="30000">
                <a:solidFill>
                  <a:schemeClr val="tx1"/>
                </a:solidFill>
              </a:rPr>
              <a:t>-1</a:t>
            </a:r>
            <a:endParaRPr lang="en-US" sz="3200" b="1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2057400"/>
            <a:ext cx="2789238" cy="846138"/>
            <a:chOff x="2688" y="1296"/>
            <a:chExt cx="1757" cy="533"/>
          </a:xfrm>
        </p:grpSpPr>
        <p:sp>
          <p:nvSpPr>
            <p:cNvPr id="2198533" name="Rectangle 5"/>
            <p:cNvSpPr>
              <a:spLocks noChangeArrowheads="1"/>
            </p:cNvSpPr>
            <p:nvPr/>
          </p:nvSpPr>
          <p:spPr bwMode="auto">
            <a:xfrm>
              <a:off x="2928" y="1536"/>
              <a:ext cx="1517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>
                  <a:solidFill>
                    <a:schemeClr val="tx1"/>
                  </a:solidFill>
                </a:rPr>
                <a:t>radix (base)</a:t>
              </a:r>
            </a:p>
          </p:txBody>
        </p:sp>
        <p:sp>
          <p:nvSpPr>
            <p:cNvPr id="2198534" name="Line 6"/>
            <p:cNvSpPr>
              <a:spLocks noChangeShapeType="1"/>
            </p:cNvSpPr>
            <p:nvPr/>
          </p:nvSpPr>
          <p:spPr bwMode="auto">
            <a:xfrm>
              <a:off x="2688" y="1296"/>
              <a:ext cx="232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47800" y="2057400"/>
            <a:ext cx="2859088" cy="922338"/>
            <a:chOff x="912" y="1296"/>
            <a:chExt cx="1801" cy="581"/>
          </a:xfrm>
        </p:grpSpPr>
        <p:sp>
          <p:nvSpPr>
            <p:cNvPr id="2198536" name="Rectangle 8"/>
            <p:cNvSpPr>
              <a:spLocks noChangeArrowheads="1"/>
            </p:cNvSpPr>
            <p:nvPr/>
          </p:nvSpPr>
          <p:spPr bwMode="auto">
            <a:xfrm>
              <a:off x="912" y="1584"/>
              <a:ext cx="1801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>
                  <a:solidFill>
                    <a:schemeClr val="tx1"/>
                  </a:solidFill>
                </a:rPr>
                <a:t>“</a:t>
              </a:r>
              <a:r>
                <a:rPr lang="en-US" sz="3200" b="1"/>
                <a:t>binary point</a:t>
              </a:r>
              <a:r>
                <a:rPr lang="en-US" sz="3200" b="1">
                  <a:solidFill>
                    <a:schemeClr val="tx1"/>
                  </a:solidFill>
                </a:rPr>
                <a:t>”</a:t>
              </a:r>
            </a:p>
          </p:txBody>
        </p:sp>
        <p:sp>
          <p:nvSpPr>
            <p:cNvPr id="2198537" name="Line 9"/>
            <p:cNvSpPr>
              <a:spLocks noChangeShapeType="1"/>
            </p:cNvSpPr>
            <p:nvPr/>
          </p:nvSpPr>
          <p:spPr bwMode="auto">
            <a:xfrm>
              <a:off x="1824" y="12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648200" y="830263"/>
            <a:ext cx="2466975" cy="846137"/>
            <a:chOff x="2928" y="523"/>
            <a:chExt cx="1554" cy="533"/>
          </a:xfrm>
        </p:grpSpPr>
        <p:sp>
          <p:nvSpPr>
            <p:cNvPr id="2198539" name="Line 11"/>
            <p:cNvSpPr>
              <a:spLocks noChangeShapeType="1"/>
            </p:cNvSpPr>
            <p:nvPr/>
          </p:nvSpPr>
          <p:spPr bwMode="auto">
            <a:xfrm flipV="1">
              <a:off x="2928" y="912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264" y="523"/>
              <a:ext cx="1218" cy="533"/>
              <a:chOff x="3264" y="523"/>
              <a:chExt cx="1218" cy="533"/>
            </a:xfrm>
          </p:grpSpPr>
          <p:sp>
            <p:nvSpPr>
              <p:cNvPr id="2198541" name="Rectangle 13"/>
              <p:cNvSpPr>
                <a:spLocks noChangeArrowheads="1"/>
              </p:cNvSpPr>
              <p:nvPr/>
            </p:nvSpPr>
            <p:spPr bwMode="auto">
              <a:xfrm>
                <a:off x="3264" y="763"/>
                <a:ext cx="1218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>
                    <a:solidFill>
                      <a:schemeClr val="tx1"/>
                    </a:solidFill>
                  </a:rPr>
                  <a:t>exponent</a:t>
                </a:r>
                <a:endParaRPr lang="en-US" sz="32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98542" name="Rectangle 14"/>
              <p:cNvSpPr>
                <a:spLocks noChangeArrowheads="1"/>
              </p:cNvSpPr>
              <p:nvPr/>
            </p:nvSpPr>
            <p:spPr bwMode="auto">
              <a:xfrm>
                <a:off x="3408" y="523"/>
                <a:ext cx="80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endParaRPr lang="en-AU" sz="32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985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533400" y="3400425"/>
            <a:ext cx="8305800" cy="2012950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/>
              <a:t>Computer arithmetic that supports it called </a:t>
            </a:r>
            <a:r>
              <a:rPr lang="en-US" u="sng">
                <a:solidFill>
                  <a:schemeClr val="accent1"/>
                </a:solidFill>
              </a:rPr>
              <a:t>floating point</a:t>
            </a:r>
            <a:r>
              <a:rPr lang="en-US"/>
              <a:t>, because it represents numbers where the binary point is not fixed, as it is for integers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/>
              <a:t>Declare such variable in C as </a:t>
            </a:r>
            <a:r>
              <a:rPr lang="en-US">
                <a:latin typeface="Courier New" charset="0"/>
              </a:rPr>
              <a:t>float</a:t>
            </a:r>
            <a:endParaRPr lang="en-US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838200"/>
            <a:ext cx="2590800" cy="1066800"/>
            <a:chOff x="0" y="528"/>
            <a:chExt cx="1632" cy="672"/>
          </a:xfrm>
        </p:grpSpPr>
        <p:sp>
          <p:nvSpPr>
            <p:cNvPr id="2198545" name="Rectangle 17"/>
            <p:cNvSpPr>
              <a:spLocks noChangeArrowheads="1"/>
            </p:cNvSpPr>
            <p:nvPr/>
          </p:nvSpPr>
          <p:spPr bwMode="auto">
            <a:xfrm>
              <a:off x="432" y="816"/>
              <a:ext cx="119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>
                  <a:solidFill>
                    <a:schemeClr val="tx1"/>
                  </a:solidFill>
                </a:rPr>
                <a:t>mantissa</a:t>
              </a:r>
              <a:endParaRPr lang="en-US" sz="3200" b="1" i="1">
                <a:solidFill>
                  <a:schemeClr val="tx1"/>
                </a:solidFill>
              </a:endParaRPr>
            </a:p>
          </p:txBody>
        </p:sp>
        <p:sp>
          <p:nvSpPr>
            <p:cNvPr id="2198546" name="Line 18"/>
            <p:cNvSpPr>
              <a:spLocks noChangeShapeType="1"/>
            </p:cNvSpPr>
            <p:nvPr/>
          </p:nvSpPr>
          <p:spPr bwMode="auto">
            <a:xfrm flipH="1" flipV="1">
              <a:off x="1200" y="1056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547" name="Rectangle 19"/>
            <p:cNvSpPr>
              <a:spLocks noChangeArrowheads="1"/>
            </p:cNvSpPr>
            <p:nvPr/>
          </p:nvSpPr>
          <p:spPr bwMode="auto">
            <a:xfrm>
              <a:off x="0" y="528"/>
              <a:ext cx="8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endParaRPr lang="en-AU" sz="3200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842125" cy="474662"/>
          </a:xfrm>
        </p:spPr>
        <p:txBody>
          <a:bodyPr/>
          <a:lstStyle/>
          <a:p>
            <a:r>
              <a:rPr lang="en-US"/>
              <a:t>Floating Point Representation (1/2)</a:t>
            </a:r>
          </a:p>
        </p:txBody>
      </p:sp>
      <p:sp>
        <p:nvSpPr>
          <p:cNvPr id="219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1098550"/>
          </a:xfrm>
        </p:spPr>
        <p:txBody>
          <a:bodyPr/>
          <a:lstStyle/>
          <a:p>
            <a:r>
              <a:rPr lang="en-US" dirty="0"/>
              <a:t>Normal format: </a:t>
            </a:r>
            <a:r>
              <a:rPr lang="en-US" dirty="0">
                <a:solidFill>
                  <a:schemeClr val="hlink"/>
                </a:solidFill>
              </a:rPr>
              <a:t>+</a:t>
            </a:r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dirty="0"/>
              <a:t>.</a:t>
            </a:r>
            <a:r>
              <a:rPr lang="en-US" dirty="0">
                <a:solidFill>
                  <a:schemeClr val="accent2"/>
                </a:solidFill>
              </a:rPr>
              <a:t>xxxxxxxxxx</a:t>
            </a:r>
            <a:r>
              <a:rPr lang="en-US" baseline="-25000" dirty="0"/>
              <a:t>two</a:t>
            </a:r>
            <a:r>
              <a:rPr lang="en-US" dirty="0"/>
              <a:t>*2</a:t>
            </a:r>
            <a:r>
              <a:rPr lang="en-US" baseline="30000" dirty="0">
                <a:solidFill>
                  <a:schemeClr val="accent1"/>
                </a:solidFill>
              </a:rPr>
              <a:t>yyyy</a:t>
            </a:r>
            <a:r>
              <a:rPr lang="en-US" sz="2400" dirty="0"/>
              <a:t>two</a:t>
            </a:r>
            <a:endParaRPr lang="en-US" dirty="0"/>
          </a:p>
          <a:p>
            <a:r>
              <a:rPr lang="en-US" dirty="0"/>
              <a:t>Multiple of Word Size (32 bits)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362200"/>
            <a:ext cx="7926388" cy="1433513"/>
            <a:chOff x="240" y="1488"/>
            <a:chExt cx="4993" cy="903"/>
          </a:xfrm>
        </p:grpSpPr>
        <p:sp>
          <p:nvSpPr>
            <p:cNvPr id="2199557" name="Text Box 5"/>
            <p:cNvSpPr txBox="1">
              <a:spLocks noChangeArrowheads="1"/>
            </p:cNvSpPr>
            <p:nvPr/>
          </p:nvSpPr>
          <p:spPr bwMode="auto">
            <a:xfrm>
              <a:off x="4992" y="1488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99558" name="Text Box 6"/>
            <p:cNvSpPr txBox="1">
              <a:spLocks noChangeArrowheads="1"/>
            </p:cNvSpPr>
            <p:nvPr/>
          </p:nvSpPr>
          <p:spPr bwMode="auto">
            <a:xfrm>
              <a:off x="24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2199559" name="Rectangle 7"/>
            <p:cNvSpPr>
              <a:spLocks noChangeArrowheads="1"/>
            </p:cNvSpPr>
            <p:nvPr/>
          </p:nvSpPr>
          <p:spPr bwMode="auto">
            <a:xfrm>
              <a:off x="480" y="1776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560" name="Text Box 8"/>
            <p:cNvSpPr txBox="1">
              <a:spLocks noChangeArrowheads="1"/>
            </p:cNvSpPr>
            <p:nvPr/>
          </p:nvSpPr>
          <p:spPr bwMode="auto">
            <a:xfrm>
              <a:off x="432" y="1728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hlink"/>
                  </a:solidFill>
                </a:rPr>
                <a:t>S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99561" name="Text Box 9"/>
            <p:cNvSpPr txBox="1">
              <a:spLocks noChangeArrowheads="1"/>
            </p:cNvSpPr>
            <p:nvPr/>
          </p:nvSpPr>
          <p:spPr bwMode="auto">
            <a:xfrm>
              <a:off x="768" y="1728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/>
                <a:t>Exponent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99562" name="Line 10"/>
            <p:cNvSpPr>
              <a:spLocks noChangeShapeType="1"/>
            </p:cNvSpPr>
            <p:nvPr/>
          </p:nvSpPr>
          <p:spPr bwMode="auto">
            <a:xfrm>
              <a:off x="672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563" name="Text Box 11"/>
            <p:cNvSpPr txBox="1">
              <a:spLocks noChangeArrowheads="1"/>
            </p:cNvSpPr>
            <p:nvPr/>
          </p:nvSpPr>
          <p:spPr bwMode="auto">
            <a:xfrm>
              <a:off x="528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199564" name="Line 12"/>
            <p:cNvSpPr>
              <a:spLocks noChangeShapeType="1"/>
            </p:cNvSpPr>
            <p:nvPr/>
          </p:nvSpPr>
          <p:spPr bwMode="auto">
            <a:xfrm>
              <a:off x="1968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565" name="Text Box 13"/>
            <p:cNvSpPr txBox="1">
              <a:spLocks noChangeArrowheads="1"/>
            </p:cNvSpPr>
            <p:nvPr/>
          </p:nvSpPr>
          <p:spPr bwMode="auto">
            <a:xfrm>
              <a:off x="1632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2199566" name="Text Box 14"/>
            <p:cNvSpPr txBox="1">
              <a:spLocks noChangeArrowheads="1"/>
            </p:cNvSpPr>
            <p:nvPr/>
          </p:nvSpPr>
          <p:spPr bwMode="auto">
            <a:xfrm>
              <a:off x="192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199567" name="Text Box 15"/>
            <p:cNvSpPr txBox="1">
              <a:spLocks noChangeArrowheads="1"/>
            </p:cNvSpPr>
            <p:nvPr/>
          </p:nvSpPr>
          <p:spPr bwMode="auto">
            <a:xfrm>
              <a:off x="2928" y="1728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</a:rPr>
                <a:t>Significand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99568" name="Text Box 16"/>
            <p:cNvSpPr txBox="1">
              <a:spLocks noChangeArrowheads="1"/>
            </p:cNvSpPr>
            <p:nvPr/>
          </p:nvSpPr>
          <p:spPr bwMode="auto">
            <a:xfrm>
              <a:off x="288" y="2064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1 bit</a:t>
              </a:r>
            </a:p>
          </p:txBody>
        </p:sp>
        <p:sp>
          <p:nvSpPr>
            <p:cNvPr id="2199569" name="Text Box 17"/>
            <p:cNvSpPr txBox="1">
              <a:spLocks noChangeArrowheads="1"/>
            </p:cNvSpPr>
            <p:nvPr/>
          </p:nvSpPr>
          <p:spPr bwMode="auto">
            <a:xfrm>
              <a:off x="1056" y="2064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8 bits</a:t>
              </a:r>
            </a:p>
          </p:txBody>
        </p:sp>
        <p:sp>
          <p:nvSpPr>
            <p:cNvPr id="2199570" name="Text Box 18"/>
            <p:cNvSpPr txBox="1">
              <a:spLocks noChangeArrowheads="1"/>
            </p:cNvSpPr>
            <p:nvPr/>
          </p:nvSpPr>
          <p:spPr bwMode="auto">
            <a:xfrm>
              <a:off x="3264" y="2064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23 bits</a:t>
              </a:r>
            </a:p>
          </p:txBody>
        </p:sp>
      </p:grpSp>
      <p:sp>
        <p:nvSpPr>
          <p:cNvPr id="2199571" name="Rectangle 19"/>
          <p:cNvSpPr>
            <a:spLocks noChangeArrowheads="1"/>
          </p:cNvSpPr>
          <p:nvPr/>
        </p:nvSpPr>
        <p:spPr bwMode="auto">
          <a:xfrm>
            <a:off x="609600" y="3978275"/>
            <a:ext cx="8001000" cy="223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chemeClr val="hlink"/>
                </a:solidFill>
              </a:rPr>
              <a:t>S</a:t>
            </a:r>
            <a:r>
              <a:rPr lang="en-US" sz="3200" b="1" dirty="0">
                <a:solidFill>
                  <a:schemeClr val="tx1"/>
                </a:solidFill>
              </a:rPr>
              <a:t> represents </a:t>
            </a:r>
            <a:r>
              <a:rPr lang="en-US" sz="3200" b="1" dirty="0" smtClean="0">
                <a:solidFill>
                  <a:schemeClr val="hlink"/>
                </a:solidFill>
              </a:rPr>
              <a:t>Sign</a:t>
            </a:r>
            <a:r>
              <a:rPr lang="en-US" sz="3200" b="1" dirty="0" smtClean="0">
                <a:solidFill>
                  <a:schemeClr val="tx1"/>
                </a:solidFill>
              </a:rPr>
              <a:t>			</a:t>
            </a:r>
            <a:r>
              <a:rPr lang="en-US" sz="3200" b="1" dirty="0" smtClean="0"/>
              <a:t>Exponent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represents </a:t>
            </a:r>
            <a:r>
              <a:rPr lang="en-US" sz="3200" b="1" dirty="0" err="1"/>
              <a:t>y</a:t>
            </a:r>
            <a:r>
              <a:rPr lang="en-US" sz="3200" b="1" dirty="0" err="1">
                <a:solidFill>
                  <a:schemeClr val="tx1"/>
                </a:solidFill>
              </a:rPr>
              <a:t>’s</a:t>
            </a:r>
            <a:r>
              <a:rPr lang="en-US" sz="3200" b="1" dirty="0">
                <a:solidFill>
                  <a:schemeClr val="tx1"/>
                </a:solidFill>
              </a:rPr>
              <a:t>			</a:t>
            </a:r>
            <a:r>
              <a:rPr lang="en-US" sz="3200" b="1" dirty="0" err="1">
                <a:solidFill>
                  <a:schemeClr val="accent2"/>
                </a:solidFill>
              </a:rPr>
              <a:t>Significand</a:t>
            </a:r>
            <a:r>
              <a:rPr lang="en-US" sz="3200" b="1" dirty="0">
                <a:solidFill>
                  <a:schemeClr val="tx1"/>
                </a:solidFill>
              </a:rPr>
              <a:t> represents </a:t>
            </a:r>
            <a:r>
              <a:rPr lang="en-US" sz="3200" b="1" dirty="0" err="1">
                <a:solidFill>
                  <a:schemeClr val="accent2"/>
                </a:solidFill>
              </a:rPr>
              <a:t>x</a:t>
            </a:r>
            <a:r>
              <a:rPr lang="en-US" sz="3200" b="1" dirty="0" err="1">
                <a:solidFill>
                  <a:schemeClr val="tx1"/>
                </a:solidFill>
              </a:rPr>
              <a:t>’s</a:t>
            </a:r>
            <a:endParaRPr lang="en-US" sz="3200" b="1" dirty="0">
              <a:solidFill>
                <a:schemeClr val="tx1"/>
              </a:solidFill>
            </a:endParaRP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Represent numbers as small as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2.0 </a:t>
            </a:r>
            <a:r>
              <a:rPr lang="en-US" sz="3200" b="1" dirty="0" err="1">
                <a:solidFill>
                  <a:schemeClr val="tx1"/>
                </a:solidFill>
              </a:rPr>
              <a:t>x</a:t>
            </a:r>
            <a:r>
              <a:rPr lang="en-US" sz="3200" b="1" dirty="0">
                <a:solidFill>
                  <a:schemeClr val="tx1"/>
                </a:solidFill>
              </a:rPr>
              <a:t> 10</a:t>
            </a:r>
            <a:r>
              <a:rPr lang="en-US" sz="3200" b="1" baseline="30000" dirty="0">
                <a:solidFill>
                  <a:schemeClr val="tx1"/>
                </a:solidFill>
              </a:rPr>
              <a:t>-38</a:t>
            </a:r>
            <a:r>
              <a:rPr lang="en-US" sz="3200" b="1" dirty="0">
                <a:solidFill>
                  <a:schemeClr val="tx1"/>
                </a:solidFill>
              </a:rPr>
              <a:t> to as large as 2.0 </a:t>
            </a:r>
            <a:r>
              <a:rPr lang="en-US" sz="3200" b="1" dirty="0" err="1">
                <a:solidFill>
                  <a:schemeClr val="tx1"/>
                </a:solidFill>
              </a:rPr>
              <a:t>x</a:t>
            </a:r>
            <a:r>
              <a:rPr lang="en-US" sz="3200" b="1" dirty="0">
                <a:solidFill>
                  <a:schemeClr val="tx1"/>
                </a:solidFill>
              </a:rPr>
              <a:t> 10</a:t>
            </a:r>
            <a:r>
              <a:rPr lang="en-US" sz="3200" b="1" baseline="30000" dirty="0">
                <a:solidFill>
                  <a:schemeClr val="tx1"/>
                </a:solidFill>
              </a:rPr>
              <a:t>38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842125" cy="474662"/>
          </a:xfrm>
        </p:spPr>
        <p:txBody>
          <a:bodyPr/>
          <a:lstStyle/>
          <a:p>
            <a:r>
              <a:rPr lang="en-US"/>
              <a:t>Floating Point Representation (2/2)</a:t>
            </a:r>
          </a:p>
        </p:txBody>
      </p:sp>
      <p:sp>
        <p:nvSpPr>
          <p:cNvPr id="220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05800" cy="5537200"/>
          </a:xfrm>
        </p:spPr>
        <p:txBody>
          <a:bodyPr/>
          <a:lstStyle/>
          <a:p>
            <a:r>
              <a:rPr lang="en-US" sz="2800"/>
              <a:t>What if result too large? </a:t>
            </a:r>
          </a:p>
          <a:p>
            <a:pPr lvl="1">
              <a:buFontTx/>
              <a:buNone/>
            </a:pPr>
            <a:r>
              <a:rPr lang="en-US" sz="2400"/>
              <a:t>(&gt; 2.0x10</a:t>
            </a:r>
            <a:r>
              <a:rPr lang="en-US" sz="2400" baseline="30000"/>
              <a:t>38</a:t>
            </a:r>
            <a:r>
              <a:rPr lang="en-US" sz="2400"/>
              <a:t> , &lt; -2.0x10</a:t>
            </a:r>
            <a:r>
              <a:rPr lang="en-US" sz="2400" baseline="30000"/>
              <a:t>38</a:t>
            </a:r>
            <a:r>
              <a:rPr lang="en-US" sz="2400"/>
              <a:t> )</a:t>
            </a:r>
          </a:p>
          <a:p>
            <a:pPr lvl="1"/>
            <a:r>
              <a:rPr lang="en-US" sz="2400" u="sng">
                <a:solidFill>
                  <a:schemeClr val="accent1"/>
                </a:solidFill>
              </a:rPr>
              <a:t>Overflow</a:t>
            </a:r>
            <a:r>
              <a:rPr lang="en-US" sz="2400">
                <a:solidFill>
                  <a:schemeClr val="accent1"/>
                </a:solidFill>
              </a:rPr>
              <a:t>!</a:t>
            </a:r>
            <a:r>
              <a:rPr lang="en-US" sz="2400"/>
              <a:t> </a:t>
            </a:r>
            <a:r>
              <a:rPr lang="en-US" sz="2400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/>
              <a:t> Exponent larger than represented in 8-bit Exponent field</a:t>
            </a:r>
          </a:p>
          <a:p>
            <a:r>
              <a:rPr lang="en-US" sz="2800"/>
              <a:t>What if result too small? </a:t>
            </a:r>
          </a:p>
          <a:p>
            <a:pPr lvl="1">
              <a:buFontTx/>
              <a:buNone/>
            </a:pPr>
            <a:r>
              <a:rPr lang="en-US" sz="2400"/>
              <a:t>(&gt;0 &amp; &lt; 2.0x10</a:t>
            </a:r>
            <a:r>
              <a:rPr lang="en-US" sz="2400" baseline="30000"/>
              <a:t>-38</a:t>
            </a:r>
            <a:r>
              <a:rPr lang="en-US" sz="2400"/>
              <a:t> , &lt;0 &amp; &gt; - 2.0x10</a:t>
            </a:r>
            <a:r>
              <a:rPr lang="en-US" sz="2400" baseline="30000"/>
              <a:t>-38</a:t>
            </a:r>
            <a:r>
              <a:rPr lang="en-US" sz="2400"/>
              <a:t> )</a:t>
            </a:r>
          </a:p>
          <a:p>
            <a:pPr lvl="1"/>
            <a:r>
              <a:rPr lang="en-US" sz="2400" u="sng">
                <a:solidFill>
                  <a:schemeClr val="accent1"/>
                </a:solidFill>
              </a:rPr>
              <a:t>Underflow!</a:t>
            </a:r>
            <a:r>
              <a:rPr lang="en-US" sz="2400"/>
              <a:t> </a:t>
            </a:r>
            <a:r>
              <a:rPr lang="en-US" sz="2400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/>
              <a:t> Negative exponent larger than represented in 8-bit Exponent field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What would help reduce chances of overflow and/or underflow?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4724400"/>
            <a:ext cx="6858000" cy="838200"/>
            <a:chOff x="672" y="2976"/>
            <a:chExt cx="4320" cy="528"/>
          </a:xfrm>
        </p:grpSpPr>
        <p:sp>
          <p:nvSpPr>
            <p:cNvPr id="2200581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432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582" name="Rectangle 6"/>
            <p:cNvSpPr>
              <a:spLocks noChangeArrowheads="1"/>
            </p:cNvSpPr>
            <p:nvPr/>
          </p:nvSpPr>
          <p:spPr bwMode="auto">
            <a:xfrm>
              <a:off x="4560" y="2976"/>
              <a:ext cx="432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583" name="Rectangle 7"/>
            <p:cNvSpPr>
              <a:spLocks noChangeArrowheads="1"/>
            </p:cNvSpPr>
            <p:nvPr/>
          </p:nvSpPr>
          <p:spPr bwMode="auto">
            <a:xfrm>
              <a:off x="2640" y="2976"/>
              <a:ext cx="384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584" name="Line 8"/>
            <p:cNvSpPr>
              <a:spLocks noChangeShapeType="1"/>
            </p:cNvSpPr>
            <p:nvPr/>
          </p:nvSpPr>
          <p:spPr bwMode="auto">
            <a:xfrm>
              <a:off x="672" y="3120"/>
              <a:ext cx="4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0" y="3044"/>
              <a:ext cx="96" cy="144"/>
              <a:chOff x="2400" y="3792"/>
              <a:chExt cx="96" cy="144"/>
            </a:xfrm>
          </p:grpSpPr>
          <p:sp>
            <p:nvSpPr>
              <p:cNvPr id="2200586" name="Freeform 10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587" name="Freeform 11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256" y="3044"/>
              <a:ext cx="96" cy="144"/>
              <a:chOff x="2400" y="3792"/>
              <a:chExt cx="96" cy="144"/>
            </a:xfrm>
          </p:grpSpPr>
          <p:sp>
            <p:nvSpPr>
              <p:cNvPr id="2200589" name="Freeform 13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590" name="Freeform 14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408" y="3044"/>
              <a:ext cx="96" cy="144"/>
              <a:chOff x="2400" y="3792"/>
              <a:chExt cx="96" cy="144"/>
            </a:xfrm>
          </p:grpSpPr>
          <p:sp>
            <p:nvSpPr>
              <p:cNvPr id="2200592" name="Freeform 16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593" name="Freeform 17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176" y="3044"/>
              <a:ext cx="96" cy="144"/>
              <a:chOff x="2400" y="3792"/>
              <a:chExt cx="96" cy="144"/>
            </a:xfrm>
          </p:grpSpPr>
          <p:sp>
            <p:nvSpPr>
              <p:cNvPr id="2200595" name="Freeform 19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596" name="Freeform 20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0" y="144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00597" name="Line 21"/>
            <p:cNvSpPr>
              <a:spLocks noChangeShapeType="1"/>
            </p:cNvSpPr>
            <p:nvPr/>
          </p:nvSpPr>
          <p:spPr bwMode="auto">
            <a:xfrm>
              <a:off x="2832" y="297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598" name="Line 22"/>
            <p:cNvSpPr>
              <a:spLocks noChangeShapeType="1"/>
            </p:cNvSpPr>
            <p:nvPr/>
          </p:nvSpPr>
          <p:spPr bwMode="auto">
            <a:xfrm>
              <a:off x="3024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599" name="Line 23"/>
            <p:cNvSpPr>
              <a:spLocks noChangeShapeType="1"/>
            </p:cNvSpPr>
            <p:nvPr/>
          </p:nvSpPr>
          <p:spPr bwMode="auto">
            <a:xfrm>
              <a:off x="3792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600" name="Line 24"/>
            <p:cNvSpPr>
              <a:spLocks noChangeShapeType="1"/>
            </p:cNvSpPr>
            <p:nvPr/>
          </p:nvSpPr>
          <p:spPr bwMode="auto">
            <a:xfrm>
              <a:off x="4560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601" name="Line 25"/>
            <p:cNvSpPr>
              <a:spLocks noChangeShapeType="1"/>
            </p:cNvSpPr>
            <p:nvPr/>
          </p:nvSpPr>
          <p:spPr bwMode="auto">
            <a:xfrm>
              <a:off x="1104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602" name="Line 26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603" name="Line 27"/>
            <p:cNvSpPr>
              <a:spLocks noChangeShapeType="1"/>
            </p:cNvSpPr>
            <p:nvPr/>
          </p:nvSpPr>
          <p:spPr bwMode="auto">
            <a:xfrm>
              <a:off x="2640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604" name="Text Box 28"/>
            <p:cNvSpPr txBox="1">
              <a:spLocks noChangeArrowheads="1"/>
            </p:cNvSpPr>
            <p:nvPr/>
          </p:nvSpPr>
          <p:spPr bwMode="auto">
            <a:xfrm>
              <a:off x="2736" y="3254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00605" name="Text Box 29"/>
            <p:cNvSpPr txBox="1">
              <a:spLocks noChangeArrowheads="1"/>
            </p:cNvSpPr>
            <p:nvPr/>
          </p:nvSpPr>
          <p:spPr bwMode="auto">
            <a:xfrm>
              <a:off x="2928" y="3216"/>
              <a:ext cx="61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2x10</a:t>
              </a:r>
              <a:r>
                <a:rPr lang="en-US" sz="2000" baseline="30000">
                  <a:solidFill>
                    <a:schemeClr val="tx1"/>
                  </a:solidFill>
                </a:rPr>
                <a:t>-38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00606" name="Text Box 30"/>
            <p:cNvSpPr txBox="1">
              <a:spLocks noChangeArrowheads="1"/>
            </p:cNvSpPr>
            <p:nvPr/>
          </p:nvSpPr>
          <p:spPr bwMode="auto">
            <a:xfrm>
              <a:off x="4272" y="3206"/>
              <a:ext cx="57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2x10</a:t>
              </a:r>
              <a:r>
                <a:rPr lang="en-US" sz="2000" baseline="30000">
                  <a:solidFill>
                    <a:schemeClr val="tx1"/>
                  </a:solidFill>
                </a:rPr>
                <a:t>38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00607" name="Text Box 31"/>
            <p:cNvSpPr txBox="1">
              <a:spLocks noChangeArrowheads="1"/>
            </p:cNvSpPr>
            <p:nvPr/>
          </p:nvSpPr>
          <p:spPr bwMode="auto">
            <a:xfrm>
              <a:off x="3696" y="3216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00608" name="Text Box 32"/>
            <p:cNvSpPr txBox="1">
              <a:spLocks noChangeArrowheads="1"/>
            </p:cNvSpPr>
            <p:nvPr/>
          </p:nvSpPr>
          <p:spPr bwMode="auto">
            <a:xfrm>
              <a:off x="1776" y="3216"/>
              <a:ext cx="25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2200609" name="Text Box 33"/>
            <p:cNvSpPr txBox="1">
              <a:spLocks noChangeArrowheads="1"/>
            </p:cNvSpPr>
            <p:nvPr/>
          </p:nvSpPr>
          <p:spPr bwMode="auto">
            <a:xfrm>
              <a:off x="2112" y="3216"/>
              <a:ext cx="6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-2x10</a:t>
              </a:r>
              <a:r>
                <a:rPr lang="en-US" sz="2000" baseline="30000">
                  <a:solidFill>
                    <a:schemeClr val="tx1"/>
                  </a:solidFill>
                </a:rPr>
                <a:t>-38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00610" name="Text Box 34"/>
            <p:cNvSpPr txBox="1">
              <a:spLocks noChangeArrowheads="1"/>
            </p:cNvSpPr>
            <p:nvPr/>
          </p:nvSpPr>
          <p:spPr bwMode="auto">
            <a:xfrm>
              <a:off x="861" y="3216"/>
              <a:ext cx="63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-2x10</a:t>
              </a:r>
              <a:r>
                <a:rPr lang="en-US" sz="2000" baseline="30000">
                  <a:solidFill>
                    <a:schemeClr val="tx1"/>
                  </a:solidFill>
                </a:rPr>
                <a:t>38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2200611" name="Text Box 35"/>
          <p:cNvSpPr txBox="1">
            <a:spLocks noChangeArrowheads="1"/>
          </p:cNvSpPr>
          <p:nvPr/>
        </p:nvSpPr>
        <p:spPr bwMode="auto">
          <a:xfrm>
            <a:off x="3886200" y="4354513"/>
            <a:ext cx="1285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underflow</a:t>
            </a:r>
          </a:p>
        </p:txBody>
      </p:sp>
      <p:sp>
        <p:nvSpPr>
          <p:cNvPr id="2200612" name="Text Box 36"/>
          <p:cNvSpPr txBox="1">
            <a:spLocks noChangeArrowheads="1"/>
          </p:cNvSpPr>
          <p:nvPr/>
        </p:nvSpPr>
        <p:spPr bwMode="auto">
          <a:xfrm>
            <a:off x="6934200" y="4327525"/>
            <a:ext cx="1130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overflow</a:t>
            </a:r>
          </a:p>
        </p:txBody>
      </p:sp>
      <p:sp>
        <p:nvSpPr>
          <p:cNvPr id="2200613" name="Text Box 37"/>
          <p:cNvSpPr txBox="1">
            <a:spLocks noChangeArrowheads="1"/>
          </p:cNvSpPr>
          <p:nvPr/>
        </p:nvSpPr>
        <p:spPr bwMode="auto">
          <a:xfrm>
            <a:off x="838200" y="4343400"/>
            <a:ext cx="1130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overflow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724775" cy="474662"/>
          </a:xfrm>
        </p:spPr>
        <p:txBody>
          <a:bodyPr/>
          <a:lstStyle/>
          <a:p>
            <a:r>
              <a:rPr lang="en-US"/>
              <a:t>Double Precision Fl. Pt. Representation</a:t>
            </a:r>
          </a:p>
        </p:txBody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15925"/>
          </a:xfrm>
        </p:spPr>
        <p:txBody>
          <a:bodyPr/>
          <a:lstStyle/>
          <a:p>
            <a:r>
              <a:rPr lang="en-US"/>
              <a:t>Next Multiple of Word Size (64 bits)</a:t>
            </a:r>
          </a:p>
        </p:txBody>
      </p:sp>
      <p:sp>
        <p:nvSpPr>
          <p:cNvPr id="2202628" name="Rectangle 4"/>
          <p:cNvSpPr>
            <a:spLocks noChangeArrowheads="1"/>
          </p:cNvSpPr>
          <p:nvPr/>
        </p:nvSpPr>
        <p:spPr bwMode="auto">
          <a:xfrm>
            <a:off x="304800" y="3657600"/>
            <a:ext cx="8458200" cy="274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u="sng"/>
              <a:t>Double Precision</a:t>
            </a:r>
            <a:r>
              <a:rPr lang="en-US" sz="3200" b="1">
                <a:solidFill>
                  <a:schemeClr val="tx1"/>
                </a:solidFill>
              </a:rPr>
              <a:t> (vs. </a:t>
            </a:r>
            <a:r>
              <a:rPr lang="en-US" sz="3200" b="1" u="sng"/>
              <a:t>Single Precision</a:t>
            </a:r>
            <a:r>
              <a:rPr lang="en-US" sz="3200" b="1">
                <a:solidFill>
                  <a:schemeClr val="tx1"/>
                </a:solidFill>
              </a:rPr>
              <a:t>)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ea typeface="ＭＳ Ｐゴシック" charset="-128"/>
              </a:rPr>
              <a:t>C variable declared as </a:t>
            </a:r>
            <a:r>
              <a:rPr lang="en-US" sz="2800" b="1">
                <a:solidFill>
                  <a:srgbClr val="0D407F"/>
                </a:solidFill>
                <a:latin typeface="Courier New" charset="0"/>
                <a:ea typeface="ＭＳ Ｐゴシック" charset="-128"/>
              </a:rPr>
              <a:t>double</a:t>
            </a:r>
            <a:endParaRPr lang="en-US" sz="2800" b="1">
              <a:solidFill>
                <a:srgbClr val="0D407F"/>
              </a:solidFill>
              <a:ea typeface="ＭＳ Ｐゴシック" charset="-128"/>
            </a:endParaRP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ea typeface="ＭＳ Ｐゴシック" charset="-128"/>
              </a:rPr>
              <a:t>Represent numbers almost as small as </a:t>
            </a:r>
            <a:br>
              <a:rPr lang="en-US" sz="2800" b="1">
                <a:solidFill>
                  <a:srgbClr val="0D407F"/>
                </a:solidFill>
                <a:ea typeface="ＭＳ Ｐゴシック" charset="-128"/>
              </a:rPr>
            </a:br>
            <a:r>
              <a:rPr lang="en-US" sz="2800" b="1">
                <a:solidFill>
                  <a:srgbClr val="0D407F"/>
                </a:solidFill>
                <a:ea typeface="ＭＳ Ｐゴシック" charset="-128"/>
              </a:rPr>
              <a:t>2.0 x 10</a:t>
            </a:r>
            <a:r>
              <a:rPr lang="en-US" sz="2800" b="1" baseline="30000">
                <a:solidFill>
                  <a:srgbClr val="0D407F"/>
                </a:solidFill>
                <a:ea typeface="ＭＳ Ｐゴシック" charset="-128"/>
              </a:rPr>
              <a:t>-308</a:t>
            </a:r>
            <a:r>
              <a:rPr lang="en-US" sz="2800" b="1">
                <a:solidFill>
                  <a:srgbClr val="0D407F"/>
                </a:solidFill>
                <a:ea typeface="ＭＳ Ｐゴシック" charset="-128"/>
              </a:rPr>
              <a:t> to almost as large as 2.0 x 10</a:t>
            </a:r>
            <a:r>
              <a:rPr lang="en-US" sz="2800" b="1" baseline="30000">
                <a:solidFill>
                  <a:srgbClr val="0D407F"/>
                </a:solidFill>
                <a:ea typeface="ＭＳ Ｐゴシック" charset="-128"/>
              </a:rPr>
              <a:t>308</a:t>
            </a:r>
            <a:r>
              <a:rPr lang="en-US" sz="2800" b="1">
                <a:solidFill>
                  <a:srgbClr val="0D407F"/>
                </a:solidFill>
                <a:ea typeface="ＭＳ Ｐゴシック" charset="-128"/>
              </a:rPr>
              <a:t> 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>
                <a:solidFill>
                  <a:srgbClr val="800080"/>
                </a:solidFill>
                <a:ea typeface="ＭＳ Ｐゴシック" charset="-128"/>
              </a:rPr>
              <a:t>But primary advantage is greater accuracy </a:t>
            </a:r>
            <a:br>
              <a:rPr lang="en-US" sz="2800" b="1">
                <a:solidFill>
                  <a:srgbClr val="800080"/>
                </a:solidFill>
                <a:ea typeface="ＭＳ Ｐゴシック" charset="-128"/>
              </a:rPr>
            </a:br>
            <a:r>
              <a:rPr lang="en-US" sz="2800" b="1">
                <a:solidFill>
                  <a:srgbClr val="800080"/>
                </a:solidFill>
                <a:ea typeface="ＭＳ Ｐゴシック" charset="-128"/>
              </a:rPr>
              <a:t>due to larger significand</a:t>
            </a:r>
            <a:endParaRPr lang="en-US" sz="2800" b="1">
              <a:solidFill>
                <a:srgbClr val="0D407F"/>
              </a:solidFill>
              <a:ea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1371600"/>
            <a:ext cx="7850188" cy="1433513"/>
            <a:chOff x="288" y="912"/>
            <a:chExt cx="4945" cy="903"/>
          </a:xfrm>
        </p:grpSpPr>
        <p:sp>
          <p:nvSpPr>
            <p:cNvPr id="2202630" name="Text Box 6"/>
            <p:cNvSpPr txBox="1">
              <a:spLocks noChangeArrowheads="1"/>
            </p:cNvSpPr>
            <p:nvPr/>
          </p:nvSpPr>
          <p:spPr bwMode="auto">
            <a:xfrm>
              <a:off x="4992" y="952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02631" name="Text Box 7"/>
            <p:cNvSpPr txBox="1">
              <a:spLocks noChangeArrowheads="1"/>
            </p:cNvSpPr>
            <p:nvPr/>
          </p:nvSpPr>
          <p:spPr bwMode="auto">
            <a:xfrm>
              <a:off x="288" y="912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2202632" name="Rectangle 8"/>
            <p:cNvSpPr>
              <a:spLocks noChangeArrowheads="1"/>
            </p:cNvSpPr>
            <p:nvPr/>
          </p:nvSpPr>
          <p:spPr bwMode="auto">
            <a:xfrm>
              <a:off x="480" y="1200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633" name="Text Box 9"/>
            <p:cNvSpPr txBox="1">
              <a:spLocks noChangeArrowheads="1"/>
            </p:cNvSpPr>
            <p:nvPr/>
          </p:nvSpPr>
          <p:spPr bwMode="auto">
            <a:xfrm>
              <a:off x="432" y="1152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202634" name="Text Box 10"/>
            <p:cNvSpPr txBox="1">
              <a:spLocks noChangeArrowheads="1"/>
            </p:cNvSpPr>
            <p:nvPr/>
          </p:nvSpPr>
          <p:spPr bwMode="auto">
            <a:xfrm>
              <a:off x="960" y="1152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Exponent</a:t>
              </a:r>
            </a:p>
          </p:txBody>
        </p:sp>
        <p:sp>
          <p:nvSpPr>
            <p:cNvPr id="2202635" name="Line 11"/>
            <p:cNvSpPr>
              <a:spLocks noChangeShapeType="1"/>
            </p:cNvSpPr>
            <p:nvPr/>
          </p:nvSpPr>
          <p:spPr bwMode="auto">
            <a:xfrm>
              <a:off x="672" y="120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636" name="Text Box 12"/>
            <p:cNvSpPr txBox="1">
              <a:spLocks noChangeArrowheads="1"/>
            </p:cNvSpPr>
            <p:nvPr/>
          </p:nvSpPr>
          <p:spPr bwMode="auto">
            <a:xfrm>
              <a:off x="576" y="912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202637" name="Line 13"/>
            <p:cNvSpPr>
              <a:spLocks noChangeShapeType="1"/>
            </p:cNvSpPr>
            <p:nvPr/>
          </p:nvSpPr>
          <p:spPr bwMode="auto">
            <a:xfrm>
              <a:off x="2400" y="120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638" name="Text Box 14"/>
            <p:cNvSpPr txBox="1">
              <a:spLocks noChangeArrowheads="1"/>
            </p:cNvSpPr>
            <p:nvPr/>
          </p:nvSpPr>
          <p:spPr bwMode="auto">
            <a:xfrm>
              <a:off x="2064" y="912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202639" name="Text Box 15"/>
            <p:cNvSpPr txBox="1">
              <a:spLocks noChangeArrowheads="1"/>
            </p:cNvSpPr>
            <p:nvPr/>
          </p:nvSpPr>
          <p:spPr bwMode="auto">
            <a:xfrm>
              <a:off x="2400" y="912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2202640" name="Text Box 16"/>
            <p:cNvSpPr txBox="1">
              <a:spLocks noChangeArrowheads="1"/>
            </p:cNvSpPr>
            <p:nvPr/>
          </p:nvSpPr>
          <p:spPr bwMode="auto">
            <a:xfrm>
              <a:off x="2928" y="1152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Significand</a:t>
              </a:r>
            </a:p>
          </p:txBody>
        </p:sp>
        <p:sp>
          <p:nvSpPr>
            <p:cNvPr id="2202641" name="Text Box 17"/>
            <p:cNvSpPr txBox="1">
              <a:spLocks noChangeArrowheads="1"/>
            </p:cNvSpPr>
            <p:nvPr/>
          </p:nvSpPr>
          <p:spPr bwMode="auto">
            <a:xfrm>
              <a:off x="288" y="1488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1 bit</a:t>
              </a:r>
            </a:p>
          </p:txBody>
        </p:sp>
        <p:sp>
          <p:nvSpPr>
            <p:cNvPr id="2202642" name="Text Box 18"/>
            <p:cNvSpPr txBox="1">
              <a:spLocks noChangeArrowheads="1"/>
            </p:cNvSpPr>
            <p:nvPr/>
          </p:nvSpPr>
          <p:spPr bwMode="auto">
            <a:xfrm>
              <a:off x="1152" y="1488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11 bits</a:t>
              </a:r>
            </a:p>
          </p:txBody>
        </p:sp>
        <p:sp>
          <p:nvSpPr>
            <p:cNvPr id="2202643" name="Text Box 19"/>
            <p:cNvSpPr txBox="1">
              <a:spLocks noChangeArrowheads="1"/>
            </p:cNvSpPr>
            <p:nvPr/>
          </p:nvSpPr>
          <p:spPr bwMode="auto">
            <a:xfrm>
              <a:off x="3264" y="1488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20 bits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62000" y="2667000"/>
            <a:ext cx="7467600" cy="1052513"/>
            <a:chOff x="480" y="1728"/>
            <a:chExt cx="4704" cy="663"/>
          </a:xfrm>
        </p:grpSpPr>
        <p:sp>
          <p:nvSpPr>
            <p:cNvPr id="2202645" name="Rectangle 21"/>
            <p:cNvSpPr>
              <a:spLocks noChangeArrowheads="1"/>
            </p:cNvSpPr>
            <p:nvPr/>
          </p:nvSpPr>
          <p:spPr bwMode="auto">
            <a:xfrm>
              <a:off x="480" y="1776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646" name="Text Box 22"/>
            <p:cNvSpPr txBox="1">
              <a:spLocks noChangeArrowheads="1"/>
            </p:cNvSpPr>
            <p:nvPr/>
          </p:nvSpPr>
          <p:spPr bwMode="auto">
            <a:xfrm>
              <a:off x="2160" y="1728"/>
              <a:ext cx="220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Significand (cont’d)</a:t>
              </a:r>
            </a:p>
          </p:txBody>
        </p:sp>
        <p:sp>
          <p:nvSpPr>
            <p:cNvPr id="2202647" name="Text Box 23"/>
            <p:cNvSpPr txBox="1">
              <a:spLocks noChangeArrowheads="1"/>
            </p:cNvSpPr>
            <p:nvPr/>
          </p:nvSpPr>
          <p:spPr bwMode="auto">
            <a:xfrm>
              <a:off x="2352" y="2064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32 bits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546975" cy="474662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QUAD</a:t>
            </a:r>
            <a:r>
              <a:rPr lang="en-US"/>
              <a:t> Precision Fl. Pt. Representation</a:t>
            </a:r>
          </a:p>
        </p:txBody>
      </p:sp>
      <p:sp>
        <p:nvSpPr>
          <p:cNvPr id="220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031634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dirty="0"/>
              <a:t>Next Multiple of Word Size (128 bits)</a:t>
            </a:r>
          </a:p>
          <a:p>
            <a:pPr lvl="1">
              <a:lnSpc>
                <a:spcPct val="65000"/>
              </a:lnSpc>
            </a:pPr>
            <a:r>
              <a:rPr lang="en-US" dirty="0"/>
              <a:t>Unbelievable </a:t>
            </a:r>
            <a:r>
              <a:rPr lang="en-US" dirty="0">
                <a:solidFill>
                  <a:srgbClr val="800080"/>
                </a:solidFill>
              </a:rPr>
              <a:t>range</a:t>
            </a:r>
            <a:r>
              <a:rPr lang="en-US" dirty="0"/>
              <a:t> of numbers</a:t>
            </a:r>
          </a:p>
          <a:p>
            <a:pPr lvl="1">
              <a:lnSpc>
                <a:spcPct val="65000"/>
              </a:lnSpc>
            </a:pPr>
            <a:r>
              <a:rPr lang="en-US" dirty="0"/>
              <a:t>Unbelievable </a:t>
            </a:r>
            <a:r>
              <a:rPr lang="en-US" dirty="0">
                <a:solidFill>
                  <a:srgbClr val="800080"/>
                </a:solidFill>
              </a:rPr>
              <a:t>precision</a:t>
            </a:r>
            <a:r>
              <a:rPr lang="en-US" dirty="0"/>
              <a:t> (accuracy)</a:t>
            </a:r>
            <a:endParaRPr lang="en-US" dirty="0" smtClean="0"/>
          </a:p>
          <a:p>
            <a:pPr>
              <a:lnSpc>
                <a:spcPct val="65000"/>
              </a:lnSpc>
            </a:pPr>
            <a:r>
              <a:rPr lang="en-US" dirty="0" smtClean="0"/>
              <a:t>IEEE 754-2008, Finalized Aug 2008</a:t>
            </a:r>
          </a:p>
          <a:p>
            <a:pPr lvl="1">
              <a:lnSpc>
                <a:spcPct val="65000"/>
              </a:lnSpc>
            </a:pPr>
            <a:r>
              <a:rPr lang="en-US" dirty="0" smtClean="0"/>
              <a:t>15 </a:t>
            </a:r>
            <a:r>
              <a:rPr lang="en-US" dirty="0"/>
              <a:t>exponent </a:t>
            </a:r>
            <a:r>
              <a:rPr lang="en-US" dirty="0" smtClean="0"/>
              <a:t>bits</a:t>
            </a:r>
            <a:endParaRPr lang="en-US" dirty="0" smtClean="0"/>
          </a:p>
          <a:p>
            <a:pPr lvl="1">
              <a:lnSpc>
                <a:spcPct val="65000"/>
              </a:lnSpc>
            </a:pPr>
            <a:r>
              <a:rPr lang="en-US" dirty="0" smtClean="0"/>
              <a:t>112 </a:t>
            </a:r>
            <a:r>
              <a:rPr lang="en-US" dirty="0" err="1"/>
              <a:t>significand</a:t>
            </a:r>
            <a:r>
              <a:rPr lang="en-US" dirty="0"/>
              <a:t> bits (113 precision bits)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65000"/>
              </a:lnSpc>
            </a:pPr>
            <a:r>
              <a:rPr lang="en-US" dirty="0">
                <a:solidFill>
                  <a:schemeClr val="accent1"/>
                </a:solidFill>
              </a:rPr>
              <a:t>Oct-Precision?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65000"/>
              </a:lnSpc>
            </a:pPr>
            <a:r>
              <a:rPr lang="en-US" dirty="0"/>
              <a:t>Some have tried, no real traction so far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65000"/>
              </a:lnSpc>
            </a:pPr>
            <a:r>
              <a:rPr lang="en-US" dirty="0">
                <a:solidFill>
                  <a:schemeClr val="accent1"/>
                </a:solidFill>
              </a:rPr>
              <a:t>Half-Precision?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65000"/>
              </a:lnSpc>
            </a:pPr>
            <a:r>
              <a:rPr lang="en-US" dirty="0"/>
              <a:t>Yep, that’s for a short (16 bit)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03652" name="Rectangle 4"/>
          <p:cNvSpPr>
            <a:spLocks noChangeArrowheads="1"/>
          </p:cNvSpPr>
          <p:nvPr/>
        </p:nvSpPr>
        <p:spPr bwMode="auto">
          <a:xfrm>
            <a:off x="1600200" y="5867400"/>
            <a:ext cx="6769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800080"/>
                </a:solidFill>
                <a:latin typeface="Courier New" charset="0"/>
              </a:rPr>
              <a:t>en.wikipedia.org/wiki/Quad_precision</a:t>
            </a:r>
            <a:endParaRPr lang="en-US" sz="2400" b="1" dirty="0">
              <a:solidFill>
                <a:srgbClr val="800080"/>
              </a:solidFill>
              <a:latin typeface="Courier New" charset="0"/>
            </a:endParaRPr>
          </a:p>
        </p:txBody>
      </p:sp>
      <p:sp>
        <p:nvSpPr>
          <p:cNvPr id="2203653" name="Rectangle 5"/>
          <p:cNvSpPr>
            <a:spLocks noChangeArrowheads="1"/>
          </p:cNvSpPr>
          <p:nvPr/>
        </p:nvSpPr>
        <p:spPr bwMode="auto">
          <a:xfrm>
            <a:off x="1600200" y="6248400"/>
            <a:ext cx="6769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800080"/>
                </a:solidFill>
                <a:latin typeface="Courier New" charset="0"/>
              </a:rPr>
              <a:t>en.wikipedia.org/wiki/Half_precision</a:t>
            </a:r>
            <a:endParaRPr lang="en-US" sz="2400" b="1" dirty="0">
              <a:solidFill>
                <a:srgbClr val="800080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488238" cy="474662"/>
          </a:xfrm>
        </p:spPr>
        <p:txBody>
          <a:bodyPr/>
          <a:lstStyle/>
          <a:p>
            <a:r>
              <a:rPr lang="en-US"/>
              <a:t>IEEE 754 Floating Point Standard (1/3)</a:t>
            </a:r>
          </a:p>
        </p:txBody>
      </p:sp>
      <p:sp>
        <p:nvSpPr>
          <p:cNvPr id="220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44550"/>
            <a:ext cx="8153400" cy="5705663"/>
          </a:xfrm>
        </p:spPr>
        <p:txBody>
          <a:bodyPr/>
          <a:lstStyle/>
          <a:p>
            <a:pPr>
              <a:lnSpc>
                <a:spcPct val="65000"/>
              </a:lnSpc>
              <a:buFont typeface="Times" charset="0"/>
              <a:buNone/>
            </a:pPr>
            <a:r>
              <a:rPr lang="en-US" sz="2800" dirty="0"/>
              <a:t>Single Precision (DP similar):</a:t>
            </a:r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</a:t>
            </a:r>
            <a:r>
              <a:rPr lang="en-US" sz="2800" dirty="0"/>
              <a:t>ign bit</a:t>
            </a:r>
            <a:r>
              <a:rPr lang="en-US" sz="2800" dirty="0" smtClean="0"/>
              <a:t>:		1 </a:t>
            </a:r>
            <a:r>
              <a:rPr lang="en-US" sz="2800" dirty="0"/>
              <a:t>means </a:t>
            </a:r>
            <a:r>
              <a:rPr lang="en-US" sz="2800" dirty="0" smtClean="0"/>
              <a:t>negative						   0 </a:t>
            </a:r>
            <a:r>
              <a:rPr lang="en-US" sz="2800" dirty="0"/>
              <a:t>means positive</a:t>
            </a:r>
          </a:p>
          <a:p>
            <a:pPr>
              <a:lnSpc>
                <a:spcPct val="65000"/>
              </a:lnSpc>
            </a:pPr>
            <a:r>
              <a:rPr lang="en-US" sz="2800" dirty="0" err="1"/>
              <a:t>Significand</a:t>
            </a:r>
            <a:r>
              <a:rPr lang="en-US" sz="2800" dirty="0"/>
              <a:t>:</a:t>
            </a:r>
          </a:p>
          <a:p>
            <a:pPr lvl="1">
              <a:lnSpc>
                <a:spcPct val="75000"/>
              </a:lnSpc>
            </a:pPr>
            <a:r>
              <a:rPr lang="en-US" sz="2400" dirty="0"/>
              <a:t>To pack more bits, leading 1 implicit for normalized numbers</a:t>
            </a:r>
          </a:p>
          <a:p>
            <a:pPr lvl="1">
              <a:lnSpc>
                <a:spcPct val="75000"/>
              </a:lnSpc>
            </a:pPr>
            <a:r>
              <a:rPr lang="en-US" sz="2400" dirty="0"/>
              <a:t>1 + 23 bits single, 1 + 52 bits double</a:t>
            </a:r>
          </a:p>
          <a:p>
            <a:pPr lvl="1">
              <a:lnSpc>
                <a:spcPct val="75000"/>
              </a:lnSpc>
            </a:pPr>
            <a:r>
              <a:rPr lang="en-US" sz="2400" dirty="0"/>
              <a:t>always true: 0 &lt; </a:t>
            </a:r>
            <a:r>
              <a:rPr lang="en-US" sz="2400" dirty="0" err="1"/>
              <a:t>Significand</a:t>
            </a:r>
            <a:r>
              <a:rPr lang="en-US" sz="2400" dirty="0"/>
              <a:t> &lt; 1                             (for normalized numbers)</a:t>
            </a:r>
          </a:p>
          <a:p>
            <a:pPr>
              <a:lnSpc>
                <a:spcPct val="65000"/>
              </a:lnSpc>
            </a:pPr>
            <a:r>
              <a:rPr lang="en-US" sz="2800" dirty="0"/>
              <a:t>Note:</a:t>
            </a:r>
            <a:r>
              <a:rPr lang="en-US" sz="2800" dirty="0" smtClean="0"/>
              <a:t> reserve </a:t>
            </a:r>
            <a:r>
              <a:rPr lang="en-US" sz="2800" dirty="0"/>
              <a:t>exponent value </a:t>
            </a:r>
            <a:r>
              <a:rPr lang="en-US" sz="2800" dirty="0" smtClean="0"/>
              <a:t>0 to mean no implicit leading 1 (</a:t>
            </a:r>
            <a:r>
              <a:rPr lang="en-US" sz="2800" dirty="0" err="1" smtClean="0"/>
              <a:t>eg</a:t>
            </a:r>
            <a:r>
              <a:rPr lang="en-US" sz="2800" dirty="0" smtClean="0"/>
              <a:t>: 0)</a:t>
            </a: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143000"/>
            <a:ext cx="7926388" cy="1433513"/>
            <a:chOff x="240" y="1488"/>
            <a:chExt cx="4993" cy="903"/>
          </a:xfrm>
        </p:grpSpPr>
        <p:sp>
          <p:nvSpPr>
            <p:cNvPr id="2206725" name="Text Box 5"/>
            <p:cNvSpPr txBox="1">
              <a:spLocks noChangeArrowheads="1"/>
            </p:cNvSpPr>
            <p:nvPr/>
          </p:nvSpPr>
          <p:spPr bwMode="auto">
            <a:xfrm>
              <a:off x="4992" y="1528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06726" name="Text Box 6"/>
            <p:cNvSpPr txBox="1">
              <a:spLocks noChangeArrowheads="1"/>
            </p:cNvSpPr>
            <p:nvPr/>
          </p:nvSpPr>
          <p:spPr bwMode="auto">
            <a:xfrm>
              <a:off x="24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2206727" name="Rectangle 7"/>
            <p:cNvSpPr>
              <a:spLocks noChangeArrowheads="1"/>
            </p:cNvSpPr>
            <p:nvPr/>
          </p:nvSpPr>
          <p:spPr bwMode="auto">
            <a:xfrm>
              <a:off x="480" y="1776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728" name="Text Box 8"/>
            <p:cNvSpPr txBox="1">
              <a:spLocks noChangeArrowheads="1"/>
            </p:cNvSpPr>
            <p:nvPr/>
          </p:nvSpPr>
          <p:spPr bwMode="auto">
            <a:xfrm>
              <a:off x="432" y="1728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hlink"/>
                  </a:solidFill>
                </a:rPr>
                <a:t>S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206729" name="Text Box 9"/>
            <p:cNvSpPr txBox="1">
              <a:spLocks noChangeArrowheads="1"/>
            </p:cNvSpPr>
            <p:nvPr/>
          </p:nvSpPr>
          <p:spPr bwMode="auto">
            <a:xfrm>
              <a:off x="768" y="1728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/>
                <a:t>Exponent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206730" name="Line 10"/>
            <p:cNvSpPr>
              <a:spLocks noChangeShapeType="1"/>
            </p:cNvSpPr>
            <p:nvPr/>
          </p:nvSpPr>
          <p:spPr bwMode="auto">
            <a:xfrm>
              <a:off x="672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731" name="Text Box 11"/>
            <p:cNvSpPr txBox="1">
              <a:spLocks noChangeArrowheads="1"/>
            </p:cNvSpPr>
            <p:nvPr/>
          </p:nvSpPr>
          <p:spPr bwMode="auto">
            <a:xfrm>
              <a:off x="528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206732" name="Line 12"/>
            <p:cNvSpPr>
              <a:spLocks noChangeShapeType="1"/>
            </p:cNvSpPr>
            <p:nvPr/>
          </p:nvSpPr>
          <p:spPr bwMode="auto">
            <a:xfrm>
              <a:off x="1968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733" name="Text Box 13"/>
            <p:cNvSpPr txBox="1">
              <a:spLocks noChangeArrowheads="1"/>
            </p:cNvSpPr>
            <p:nvPr/>
          </p:nvSpPr>
          <p:spPr bwMode="auto">
            <a:xfrm>
              <a:off x="1632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2206734" name="Text Box 14"/>
            <p:cNvSpPr txBox="1">
              <a:spLocks noChangeArrowheads="1"/>
            </p:cNvSpPr>
            <p:nvPr/>
          </p:nvSpPr>
          <p:spPr bwMode="auto">
            <a:xfrm>
              <a:off x="1920" y="1488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206735" name="Text Box 15"/>
            <p:cNvSpPr txBox="1">
              <a:spLocks noChangeArrowheads="1"/>
            </p:cNvSpPr>
            <p:nvPr/>
          </p:nvSpPr>
          <p:spPr bwMode="auto">
            <a:xfrm>
              <a:off x="2928" y="1728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</a:rPr>
                <a:t>Significand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206736" name="Text Box 16"/>
            <p:cNvSpPr txBox="1">
              <a:spLocks noChangeArrowheads="1"/>
            </p:cNvSpPr>
            <p:nvPr/>
          </p:nvSpPr>
          <p:spPr bwMode="auto">
            <a:xfrm>
              <a:off x="288" y="2064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1 bit</a:t>
              </a:r>
            </a:p>
          </p:txBody>
        </p:sp>
        <p:sp>
          <p:nvSpPr>
            <p:cNvPr id="2206737" name="Text Box 17"/>
            <p:cNvSpPr txBox="1">
              <a:spLocks noChangeArrowheads="1"/>
            </p:cNvSpPr>
            <p:nvPr/>
          </p:nvSpPr>
          <p:spPr bwMode="auto">
            <a:xfrm>
              <a:off x="1056" y="2064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8 bits</a:t>
              </a:r>
            </a:p>
          </p:txBody>
        </p:sp>
        <p:sp>
          <p:nvSpPr>
            <p:cNvPr id="2206738" name="Text Box 18"/>
            <p:cNvSpPr txBox="1">
              <a:spLocks noChangeArrowheads="1"/>
            </p:cNvSpPr>
            <p:nvPr/>
          </p:nvSpPr>
          <p:spPr bwMode="auto">
            <a:xfrm>
              <a:off x="3264" y="2064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23 bits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488238" cy="474662"/>
          </a:xfrm>
        </p:spPr>
        <p:txBody>
          <a:bodyPr/>
          <a:lstStyle/>
          <a:p>
            <a:r>
              <a:rPr lang="en-US"/>
              <a:t>IEEE 754 Floating Point Standard (2/3)</a:t>
            </a:r>
          </a:p>
        </p:txBody>
      </p:sp>
      <p:sp>
        <p:nvSpPr>
          <p:cNvPr id="220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9813"/>
            <a:ext cx="8534400" cy="5507037"/>
          </a:xfrm>
        </p:spPr>
        <p:txBody>
          <a:bodyPr/>
          <a:lstStyle/>
          <a:p>
            <a:r>
              <a:rPr lang="en-US" dirty="0"/>
              <a:t>IEEE 754 uses </a:t>
            </a:r>
            <a:r>
              <a:rPr lang="en-US" dirty="0">
                <a:solidFill>
                  <a:schemeClr val="accent2"/>
                </a:solidFill>
              </a:rPr>
              <a:t>“biased exponent”</a:t>
            </a:r>
            <a:r>
              <a:rPr lang="en-US" dirty="0"/>
              <a:t> representation. </a:t>
            </a:r>
          </a:p>
          <a:p>
            <a:pPr marL="508000" lvl="1"/>
            <a:r>
              <a:rPr lang="en-US" dirty="0"/>
              <a:t>Designers wanted FP numbers to be used even if no FP hardware; e.g., sort records with FP numbers using integer compares</a:t>
            </a:r>
          </a:p>
          <a:p>
            <a:pPr marL="508000" lvl="1"/>
            <a:r>
              <a:rPr lang="en-US" dirty="0"/>
              <a:t>Wanted bigger (integer) exponent field to represent bigger numbers. </a:t>
            </a:r>
          </a:p>
          <a:p>
            <a:pPr marL="508000" lvl="1"/>
            <a:r>
              <a:rPr lang="en-US" dirty="0"/>
              <a:t>2’s complement poses a problem (because negative numbers look bigger)</a:t>
            </a:r>
          </a:p>
          <a:p>
            <a:pPr marL="508000" lvl="1"/>
            <a:r>
              <a:rPr lang="en-US" dirty="0">
                <a:solidFill>
                  <a:srgbClr val="800080"/>
                </a:solidFill>
              </a:rPr>
              <a:t>We’re going to see that the numbers are ordered EXACTLY as in sign-magnitude</a:t>
            </a:r>
          </a:p>
          <a:p>
            <a:pPr lvl="2"/>
            <a:r>
              <a:rPr lang="en-US" dirty="0"/>
              <a:t>I.e., counting from binary odometer 00…00 up to 11…11 goes from 0 to +MAX to -0 to -MAX to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818" name="Rectangle 2"/>
          <p:cNvSpPr>
            <a:spLocks noChangeArrowheads="1"/>
          </p:cNvSpPr>
          <p:nvPr/>
        </p:nvSpPr>
        <p:spPr bwMode="auto">
          <a:xfrm>
            <a:off x="152400" y="3505200"/>
            <a:ext cx="8534400" cy="2362200"/>
          </a:xfrm>
          <a:prstGeom prst="rect">
            <a:avLst/>
          </a:prstGeom>
          <a:solidFill>
            <a:srgbClr val="E6E6E6"/>
          </a:solidFill>
          <a:ln w="76200" cmpd="tri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488238" cy="474662"/>
          </a:xfrm>
        </p:spPr>
        <p:txBody>
          <a:bodyPr/>
          <a:lstStyle/>
          <a:p>
            <a:r>
              <a:rPr lang="en-US"/>
              <a:t>IEEE 754 Floating Point Standard (3/3)</a:t>
            </a:r>
          </a:p>
        </p:txBody>
      </p:sp>
      <p:sp>
        <p:nvSpPr>
          <p:cNvPr id="2210820" name="Rectangle 4"/>
          <p:cNvSpPr>
            <a:spLocks noChangeArrowheads="1"/>
          </p:cNvSpPr>
          <p:nvPr/>
        </p:nvSpPr>
        <p:spPr bwMode="auto">
          <a:xfrm>
            <a:off x="533400" y="762000"/>
            <a:ext cx="8229600" cy="274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Called </a:t>
            </a:r>
            <a:r>
              <a:rPr lang="en-US" sz="3200" b="1" u="sng" dirty="0"/>
              <a:t>Biased Notation</a:t>
            </a:r>
            <a:r>
              <a:rPr lang="en-US" sz="3200" b="1" dirty="0">
                <a:solidFill>
                  <a:schemeClr val="tx1"/>
                </a:solidFill>
              </a:rPr>
              <a:t>, where bias is number subtracted to get real number</a:t>
            </a:r>
          </a:p>
          <a:p>
            <a:pPr marL="5080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D407F"/>
                </a:solidFill>
                <a:ea typeface="ＭＳ Ｐゴシック" charset="-128"/>
              </a:rPr>
              <a:t>IEEE 754 uses bias of 127 for single prec.</a:t>
            </a:r>
          </a:p>
          <a:p>
            <a:pPr marL="5080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D407F"/>
                </a:solidFill>
                <a:ea typeface="ＭＳ Ｐゴシック" charset="-128"/>
              </a:rPr>
              <a:t>Subtract 127 from Exponent field to get actual value for exponent</a:t>
            </a:r>
            <a:endParaRPr lang="en-US" sz="2800" b="1" baseline="30000" dirty="0">
              <a:solidFill>
                <a:srgbClr val="0D407F"/>
              </a:solidFill>
              <a:ea typeface="ＭＳ Ｐゴシック" charset="-128"/>
            </a:endParaRPr>
          </a:p>
          <a:p>
            <a:pPr marL="5080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D407F"/>
                </a:solidFill>
                <a:ea typeface="ＭＳ Ｐゴシック" charset="-128"/>
              </a:rPr>
              <a:t>1023 is bias for double precision</a:t>
            </a:r>
          </a:p>
        </p:txBody>
      </p:sp>
      <p:sp>
        <p:nvSpPr>
          <p:cNvPr id="2210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7924800" cy="415925"/>
          </a:xfrm>
          <a:noFill/>
          <a:ln/>
        </p:spPr>
        <p:txBody>
          <a:bodyPr/>
          <a:lstStyle/>
          <a:p>
            <a:r>
              <a:rPr lang="en-US"/>
              <a:t>Summary (single precision):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3886200"/>
            <a:ext cx="7924800" cy="1433513"/>
            <a:chOff x="336" y="1209"/>
            <a:chExt cx="4992" cy="903"/>
          </a:xfrm>
        </p:grpSpPr>
        <p:sp>
          <p:nvSpPr>
            <p:cNvPr id="2210823" name="Text Box 7"/>
            <p:cNvSpPr txBox="1">
              <a:spLocks noChangeArrowheads="1"/>
            </p:cNvSpPr>
            <p:nvPr/>
          </p:nvSpPr>
          <p:spPr bwMode="auto">
            <a:xfrm>
              <a:off x="5087" y="1249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10824" name="Text Box 8"/>
            <p:cNvSpPr txBox="1">
              <a:spLocks noChangeArrowheads="1"/>
            </p:cNvSpPr>
            <p:nvPr/>
          </p:nvSpPr>
          <p:spPr bwMode="auto">
            <a:xfrm>
              <a:off x="336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2210825" name="Rectangle 9"/>
            <p:cNvSpPr>
              <a:spLocks noChangeArrowheads="1"/>
            </p:cNvSpPr>
            <p:nvPr/>
          </p:nvSpPr>
          <p:spPr bwMode="auto">
            <a:xfrm>
              <a:off x="575" y="1497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826" name="Text Box 10"/>
            <p:cNvSpPr txBox="1">
              <a:spLocks noChangeArrowheads="1"/>
            </p:cNvSpPr>
            <p:nvPr/>
          </p:nvSpPr>
          <p:spPr bwMode="auto">
            <a:xfrm>
              <a:off x="527" y="1449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210827" name="Text Box 11"/>
            <p:cNvSpPr txBox="1">
              <a:spLocks noChangeArrowheads="1"/>
            </p:cNvSpPr>
            <p:nvPr/>
          </p:nvSpPr>
          <p:spPr bwMode="auto">
            <a:xfrm>
              <a:off x="863" y="1449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Exponent</a:t>
              </a:r>
            </a:p>
          </p:txBody>
        </p:sp>
        <p:sp>
          <p:nvSpPr>
            <p:cNvPr id="2210828" name="Line 12"/>
            <p:cNvSpPr>
              <a:spLocks noChangeShapeType="1"/>
            </p:cNvSpPr>
            <p:nvPr/>
          </p:nvSpPr>
          <p:spPr bwMode="auto">
            <a:xfrm>
              <a:off x="767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829" name="Text Box 13"/>
            <p:cNvSpPr txBox="1">
              <a:spLocks noChangeArrowheads="1"/>
            </p:cNvSpPr>
            <p:nvPr/>
          </p:nvSpPr>
          <p:spPr bwMode="auto">
            <a:xfrm>
              <a:off x="624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210830" name="Line 14"/>
            <p:cNvSpPr>
              <a:spLocks noChangeShapeType="1"/>
            </p:cNvSpPr>
            <p:nvPr/>
          </p:nvSpPr>
          <p:spPr bwMode="auto">
            <a:xfrm>
              <a:off x="2063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831" name="Text Box 15"/>
            <p:cNvSpPr txBox="1">
              <a:spLocks noChangeArrowheads="1"/>
            </p:cNvSpPr>
            <p:nvPr/>
          </p:nvSpPr>
          <p:spPr bwMode="auto">
            <a:xfrm>
              <a:off x="1727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2210832" name="Text Box 16"/>
            <p:cNvSpPr txBox="1">
              <a:spLocks noChangeArrowheads="1"/>
            </p:cNvSpPr>
            <p:nvPr/>
          </p:nvSpPr>
          <p:spPr bwMode="auto">
            <a:xfrm>
              <a:off x="2015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210833" name="Text Box 17"/>
            <p:cNvSpPr txBox="1">
              <a:spLocks noChangeArrowheads="1"/>
            </p:cNvSpPr>
            <p:nvPr/>
          </p:nvSpPr>
          <p:spPr bwMode="auto">
            <a:xfrm>
              <a:off x="3023" y="1449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Significand</a:t>
              </a:r>
            </a:p>
          </p:txBody>
        </p:sp>
        <p:sp>
          <p:nvSpPr>
            <p:cNvPr id="2210834" name="Text Box 18"/>
            <p:cNvSpPr txBox="1">
              <a:spLocks noChangeArrowheads="1"/>
            </p:cNvSpPr>
            <p:nvPr/>
          </p:nvSpPr>
          <p:spPr bwMode="auto">
            <a:xfrm>
              <a:off x="383" y="1785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1 bit</a:t>
              </a:r>
            </a:p>
          </p:txBody>
        </p:sp>
        <p:sp>
          <p:nvSpPr>
            <p:cNvPr id="2210835" name="Text Box 19"/>
            <p:cNvSpPr txBox="1">
              <a:spLocks noChangeArrowheads="1"/>
            </p:cNvSpPr>
            <p:nvPr/>
          </p:nvSpPr>
          <p:spPr bwMode="auto">
            <a:xfrm>
              <a:off x="1151" y="1785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8 bits</a:t>
              </a:r>
            </a:p>
          </p:txBody>
        </p:sp>
        <p:sp>
          <p:nvSpPr>
            <p:cNvPr id="2210836" name="Text Box 20"/>
            <p:cNvSpPr txBox="1">
              <a:spLocks noChangeArrowheads="1"/>
            </p:cNvSpPr>
            <p:nvPr/>
          </p:nvSpPr>
          <p:spPr bwMode="auto">
            <a:xfrm>
              <a:off x="3359" y="1785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23 bits</a:t>
              </a:r>
            </a:p>
          </p:txBody>
        </p:sp>
      </p:grpSp>
      <p:sp>
        <p:nvSpPr>
          <p:cNvPr id="2210837" name="Rectangle 21"/>
          <p:cNvSpPr>
            <a:spLocks noChangeArrowheads="1"/>
          </p:cNvSpPr>
          <p:nvPr/>
        </p:nvSpPr>
        <p:spPr bwMode="auto">
          <a:xfrm>
            <a:off x="457200" y="5334000"/>
            <a:ext cx="79248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(-1)</a:t>
            </a:r>
            <a:r>
              <a:rPr lang="en-US" sz="3200" b="1" baseline="30000">
                <a:solidFill>
                  <a:schemeClr val="tx1"/>
                </a:solidFill>
              </a:rPr>
              <a:t>S</a:t>
            </a:r>
            <a:r>
              <a:rPr lang="en-US" sz="3200" b="1">
                <a:solidFill>
                  <a:schemeClr val="tx1"/>
                </a:solidFill>
              </a:rPr>
              <a:t> x (1 + Significand) x 2</a:t>
            </a:r>
            <a:r>
              <a:rPr lang="en-US" sz="3200" b="1" baseline="30000">
                <a:solidFill>
                  <a:schemeClr val="tx1"/>
                </a:solidFill>
              </a:rPr>
              <a:t>(Exponent-127)</a:t>
            </a:r>
            <a:endParaRPr lang="en-US" sz="3200" b="1">
              <a:solidFill>
                <a:schemeClr val="tx1"/>
              </a:solidFill>
            </a:endParaRP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ea typeface="ＭＳ Ｐゴシック" charset="-128"/>
              </a:rPr>
              <a:t>Double precision identical, except with exponent bias of 1023 (half, quad similar)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88352" cy="490391"/>
          </a:xfrm>
        </p:spPr>
        <p:txBody>
          <a:bodyPr/>
          <a:lstStyle/>
          <a:p>
            <a:r>
              <a:rPr lang="en-US" dirty="0" smtClean="0"/>
              <a:t>Review: Hexadecimal (base 16) Numbers</a:t>
            </a:r>
            <a:endParaRPr lang="en-US" dirty="0"/>
          </a:p>
        </p:txBody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5688013"/>
          </a:xfrm>
        </p:spPr>
        <p:txBody>
          <a:bodyPr/>
          <a:lstStyle/>
          <a:p>
            <a:r>
              <a:rPr lang="en-US" sz="2800" dirty="0"/>
              <a:t>Hexadecimal: </a:t>
            </a:r>
            <a:br>
              <a:rPr lang="en-US" sz="2800" dirty="0"/>
            </a:br>
            <a:r>
              <a:rPr lang="en-US" sz="2800" dirty="0"/>
              <a:t>0, 1, 2, 3, 4, 5, 6, 7, 8, 9, A, B, C, D, E, F</a:t>
            </a:r>
          </a:p>
          <a:p>
            <a:pPr marL="508000" lvl="1"/>
            <a:r>
              <a:rPr lang="en-US" sz="2400" dirty="0"/>
              <a:t>Normal digits + 6 more from the alphabet</a:t>
            </a:r>
          </a:p>
          <a:p>
            <a:pPr marL="508000" lvl="1"/>
            <a:r>
              <a:rPr lang="en-US" sz="2400" dirty="0"/>
              <a:t>In C, written as </a:t>
            </a:r>
            <a:r>
              <a:rPr lang="en-US" sz="2400" dirty="0">
                <a:solidFill>
                  <a:srgbClr val="800080"/>
                </a:solidFill>
              </a:rPr>
              <a:t>0x</a:t>
            </a:r>
            <a:r>
              <a:rPr lang="en-US" sz="2400" dirty="0"/>
              <a:t>… (e.g., 0xFAB5)</a:t>
            </a:r>
          </a:p>
          <a:p>
            <a:r>
              <a:rPr lang="en-US" sz="2800" dirty="0"/>
              <a:t>Conversion: </a:t>
            </a:r>
            <a:r>
              <a:rPr lang="en-US" sz="2800" dirty="0" err="1"/>
              <a:t>Binary</a:t>
            </a:r>
            <a:r>
              <a:rPr lang="en-US" sz="2800" b="0" dirty="0" err="1">
                <a:solidFill>
                  <a:schemeClr val="accent2"/>
                </a:solidFill>
                <a:sym typeface="Symbol" charset="2"/>
              </a:rPr>
              <a:t></a:t>
            </a:r>
            <a:r>
              <a:rPr lang="en-US" sz="2800" dirty="0" err="1"/>
              <a:t>Hex</a:t>
            </a:r>
            <a:endParaRPr lang="en-US" sz="2800" dirty="0"/>
          </a:p>
          <a:p>
            <a:pPr marL="508000" lvl="1"/>
            <a:r>
              <a:rPr lang="en-US" sz="2400" dirty="0"/>
              <a:t>1 hex digit represents 16 decimal values</a:t>
            </a:r>
          </a:p>
          <a:p>
            <a:pPr marL="508000" lvl="1"/>
            <a:r>
              <a:rPr lang="en-US" sz="2400" dirty="0"/>
              <a:t>4 binary digits represent 16 decimal values</a:t>
            </a:r>
          </a:p>
          <a:p>
            <a:pPr marL="508000" lvl="1">
              <a:buFont typeface="Symbol" charset="2"/>
              <a:buChar char="Þ"/>
            </a:pPr>
            <a:r>
              <a:rPr lang="en-US" sz="2400" dirty="0"/>
              <a:t>1 hex digit replaces 4 binary digits</a:t>
            </a:r>
          </a:p>
          <a:p>
            <a:r>
              <a:rPr lang="en-US" sz="2800" dirty="0"/>
              <a:t>One hex digit is a “</a:t>
            </a:r>
            <a:r>
              <a:rPr lang="en-US" sz="2800" dirty="0">
                <a:solidFill>
                  <a:schemeClr val="accent1"/>
                </a:solidFill>
              </a:rPr>
              <a:t>nibble</a:t>
            </a:r>
            <a:r>
              <a:rPr lang="en-US" sz="2800" dirty="0"/>
              <a:t>”. Two is a “</a:t>
            </a:r>
            <a:r>
              <a:rPr lang="en-US" sz="2800" dirty="0">
                <a:solidFill>
                  <a:schemeClr val="accent1"/>
                </a:solidFill>
              </a:rPr>
              <a:t>byte</a:t>
            </a:r>
            <a:r>
              <a:rPr lang="en-US" sz="2800" dirty="0"/>
              <a:t>”</a:t>
            </a:r>
          </a:p>
          <a:p>
            <a:pPr marL="508000" lvl="1"/>
            <a:r>
              <a:rPr lang="en-US" sz="2400" dirty="0"/>
              <a:t>2 bits is a “half-nibble”. </a:t>
            </a:r>
            <a:r>
              <a:rPr lang="en-US" sz="2400" dirty="0">
                <a:solidFill>
                  <a:schemeClr val="bg2"/>
                </a:solidFill>
              </a:rPr>
              <a:t>Shave and a haircut…</a:t>
            </a:r>
            <a:endParaRPr lang="en-US" sz="2400" dirty="0"/>
          </a:p>
          <a:p>
            <a:r>
              <a:rPr lang="en-US" sz="2800" dirty="0"/>
              <a:t>Example:</a:t>
            </a:r>
          </a:p>
          <a:p>
            <a:pPr marL="508000" lvl="1"/>
            <a:r>
              <a:rPr lang="en-US" sz="2400" dirty="0"/>
              <a:t>1010 1100 0011 (binary) = </a:t>
            </a:r>
            <a:r>
              <a:rPr lang="en-US" sz="2400" dirty="0">
                <a:solidFill>
                  <a:srgbClr val="800080"/>
                </a:solidFill>
              </a:rPr>
              <a:t>0x_____</a:t>
            </a:r>
            <a:r>
              <a:rPr lang="en-US" sz="2400" dirty="0"/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371600"/>
            <a:ext cx="5943600" cy="3124200"/>
            <a:chOff x="1104" y="864"/>
            <a:chExt cx="3744" cy="1968"/>
          </a:xfrm>
        </p:grpSpPr>
        <p:sp>
          <p:nvSpPr>
            <p:cNvPr id="2213891" name="Line 3"/>
            <p:cNvSpPr>
              <a:spLocks noChangeShapeType="1"/>
            </p:cNvSpPr>
            <p:nvPr/>
          </p:nvSpPr>
          <p:spPr bwMode="auto">
            <a:xfrm flipH="1">
              <a:off x="1104" y="864"/>
              <a:ext cx="960" cy="196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892" name="Line 4"/>
            <p:cNvSpPr>
              <a:spLocks noChangeShapeType="1"/>
            </p:cNvSpPr>
            <p:nvPr/>
          </p:nvSpPr>
          <p:spPr bwMode="auto">
            <a:xfrm flipH="1">
              <a:off x="1776" y="864"/>
              <a:ext cx="384" cy="196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893" name="Line 5"/>
            <p:cNvSpPr>
              <a:spLocks noChangeShapeType="1"/>
            </p:cNvSpPr>
            <p:nvPr/>
          </p:nvSpPr>
          <p:spPr bwMode="auto">
            <a:xfrm>
              <a:off x="2304" y="864"/>
              <a:ext cx="192" cy="19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894" name="Line 6"/>
            <p:cNvSpPr>
              <a:spLocks noChangeShapeType="1"/>
            </p:cNvSpPr>
            <p:nvPr/>
          </p:nvSpPr>
          <p:spPr bwMode="auto">
            <a:xfrm>
              <a:off x="2496" y="864"/>
              <a:ext cx="720" cy="19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895" name="Line 7"/>
            <p:cNvSpPr>
              <a:spLocks noChangeShapeType="1"/>
            </p:cNvSpPr>
            <p:nvPr/>
          </p:nvSpPr>
          <p:spPr bwMode="auto">
            <a:xfrm>
              <a:off x="2640" y="864"/>
              <a:ext cx="1344" cy="196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896" name="Line 8"/>
            <p:cNvSpPr>
              <a:spLocks noChangeShapeType="1"/>
            </p:cNvSpPr>
            <p:nvPr/>
          </p:nvSpPr>
          <p:spPr bwMode="auto">
            <a:xfrm>
              <a:off x="2784" y="864"/>
              <a:ext cx="2064" cy="196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13897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59775" cy="474663"/>
          </a:xfrm>
        </p:spPr>
        <p:txBody>
          <a:bodyPr/>
          <a:lstStyle/>
          <a:p>
            <a:r>
              <a:rPr lang="en-US"/>
              <a:t>Example: Converting Binary FP to Decimal</a:t>
            </a:r>
          </a:p>
        </p:txBody>
      </p:sp>
      <p:sp>
        <p:nvSpPr>
          <p:cNvPr id="22138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3950312"/>
          </a:xfrm>
        </p:spPr>
        <p:txBody>
          <a:bodyPr/>
          <a:lstStyle/>
          <a:p>
            <a:r>
              <a:rPr lang="en-US" dirty="0"/>
              <a:t>Sign: 0 =&gt; positive</a:t>
            </a:r>
          </a:p>
          <a:p>
            <a:r>
              <a:rPr lang="en-US" dirty="0"/>
              <a:t>Exponent: 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0110 1000</a:t>
            </a:r>
            <a:r>
              <a:rPr lang="en-US" baseline="-25000" dirty="0"/>
              <a:t>two</a:t>
            </a:r>
            <a:r>
              <a:rPr lang="en-US" dirty="0"/>
              <a:t> = 104</a:t>
            </a:r>
            <a:r>
              <a:rPr lang="en-US" baseline="-25000" dirty="0"/>
              <a:t>ten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Bias adjustment: 104 - 127 = -23</a:t>
            </a:r>
          </a:p>
          <a:p>
            <a:r>
              <a:rPr lang="en-US" dirty="0" err="1"/>
              <a:t>Significand</a:t>
            </a:r>
            <a:r>
              <a:rPr lang="en-US" dirty="0"/>
              <a:t>: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/>
              <a:t> + 1x2</a:t>
            </a:r>
            <a:r>
              <a:rPr lang="en-US" baseline="30000" dirty="0"/>
              <a:t>-1</a:t>
            </a:r>
            <a:r>
              <a:rPr lang="en-US" dirty="0"/>
              <a:t>+ 0x2</a:t>
            </a:r>
            <a:r>
              <a:rPr lang="en-US" baseline="30000" dirty="0"/>
              <a:t>-2</a:t>
            </a:r>
            <a:r>
              <a:rPr lang="en-US" dirty="0"/>
              <a:t> + 1x2</a:t>
            </a:r>
            <a:r>
              <a:rPr lang="en-US" baseline="30000" dirty="0"/>
              <a:t>-3</a:t>
            </a:r>
            <a:r>
              <a:rPr lang="en-US" dirty="0"/>
              <a:t> + 0x2</a:t>
            </a:r>
            <a:r>
              <a:rPr lang="en-US" baseline="30000" dirty="0"/>
              <a:t>-4</a:t>
            </a:r>
            <a:r>
              <a:rPr lang="en-US" dirty="0"/>
              <a:t> + 1x2</a:t>
            </a:r>
            <a:r>
              <a:rPr lang="en-US" baseline="30000" dirty="0"/>
              <a:t>-5 </a:t>
            </a:r>
            <a:r>
              <a:rPr lang="en-US" dirty="0"/>
              <a:t>+...</a:t>
            </a:r>
            <a:br>
              <a:rPr lang="en-US" dirty="0"/>
            </a:br>
            <a:r>
              <a:rPr lang="en-US" dirty="0"/>
              <a:t>=</a:t>
            </a:r>
            <a:r>
              <a:rPr lang="en-US" dirty="0">
                <a:solidFill>
                  <a:srgbClr val="063DE8"/>
                </a:solidFill>
              </a:rPr>
              <a:t>1</a:t>
            </a:r>
            <a:r>
              <a:rPr lang="en-US" dirty="0"/>
              <a:t>+2</a:t>
            </a:r>
            <a:r>
              <a:rPr lang="en-US" baseline="30000" dirty="0"/>
              <a:t>-1</a:t>
            </a:r>
            <a:r>
              <a:rPr lang="en-US" dirty="0"/>
              <a:t>+2</a:t>
            </a:r>
            <a:r>
              <a:rPr lang="en-US" baseline="30000" dirty="0"/>
              <a:t>-3 </a:t>
            </a:r>
            <a:r>
              <a:rPr lang="en-US" dirty="0"/>
              <a:t>+2</a:t>
            </a:r>
            <a:r>
              <a:rPr lang="en-US" baseline="30000" dirty="0"/>
              <a:t>-5 </a:t>
            </a:r>
            <a:r>
              <a:rPr lang="en-US" dirty="0"/>
              <a:t>+2</a:t>
            </a:r>
            <a:r>
              <a:rPr lang="en-US" baseline="30000" dirty="0"/>
              <a:t>-7 </a:t>
            </a:r>
            <a:r>
              <a:rPr lang="en-US" dirty="0"/>
              <a:t>+2</a:t>
            </a:r>
            <a:r>
              <a:rPr lang="en-US" baseline="30000" dirty="0"/>
              <a:t>-9 </a:t>
            </a:r>
            <a:r>
              <a:rPr lang="en-US" dirty="0"/>
              <a:t>+2</a:t>
            </a:r>
            <a:r>
              <a:rPr lang="en-US" baseline="30000" dirty="0"/>
              <a:t>-14 </a:t>
            </a:r>
            <a:r>
              <a:rPr lang="en-US" dirty="0"/>
              <a:t>+2</a:t>
            </a:r>
            <a:r>
              <a:rPr lang="en-US" baseline="30000" dirty="0"/>
              <a:t>-15 </a:t>
            </a:r>
            <a:r>
              <a:rPr lang="en-US" dirty="0"/>
              <a:t>+2</a:t>
            </a:r>
            <a:r>
              <a:rPr lang="en-US" baseline="30000" dirty="0"/>
              <a:t>-17 </a:t>
            </a:r>
            <a:r>
              <a:rPr lang="en-US" dirty="0"/>
              <a:t>+2</a:t>
            </a:r>
            <a:r>
              <a:rPr lang="en-US" baseline="30000" dirty="0"/>
              <a:t>-22</a:t>
            </a:r>
            <a:br>
              <a:rPr lang="en-US" baseline="30000" dirty="0"/>
            </a:br>
            <a:r>
              <a:rPr lang="en-US" dirty="0"/>
              <a:t>= </a:t>
            </a:r>
            <a:r>
              <a:rPr lang="en-US" dirty="0">
                <a:solidFill>
                  <a:srgbClr val="063DE8"/>
                </a:solidFill>
              </a:rPr>
              <a:t>1.0</a:t>
            </a:r>
            <a:r>
              <a:rPr lang="en-US" dirty="0"/>
              <a:t> + 0.666115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13899" name="Rectangle 11"/>
          <p:cNvSpPr>
            <a:spLocks noChangeArrowheads="1"/>
          </p:cNvSpPr>
          <p:nvPr/>
        </p:nvSpPr>
        <p:spPr bwMode="auto">
          <a:xfrm>
            <a:off x="676275" y="942975"/>
            <a:ext cx="7620000" cy="447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3900" name="Text Box 12"/>
          <p:cNvSpPr txBox="1">
            <a:spLocks noChangeArrowheads="1"/>
          </p:cNvSpPr>
          <p:nvPr/>
        </p:nvSpPr>
        <p:spPr bwMode="auto">
          <a:xfrm>
            <a:off x="685800" y="914400"/>
            <a:ext cx="3825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13901" name="Text Box 13"/>
          <p:cNvSpPr txBox="1">
            <a:spLocks noChangeArrowheads="1"/>
          </p:cNvSpPr>
          <p:nvPr/>
        </p:nvSpPr>
        <p:spPr bwMode="auto">
          <a:xfrm>
            <a:off x="1219200" y="914400"/>
            <a:ext cx="18653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0110 1000</a:t>
            </a:r>
          </a:p>
        </p:txBody>
      </p:sp>
      <p:sp>
        <p:nvSpPr>
          <p:cNvPr id="2213902" name="Line 14"/>
          <p:cNvSpPr>
            <a:spLocks noChangeShapeType="1"/>
          </p:cNvSpPr>
          <p:nvPr/>
        </p:nvSpPr>
        <p:spPr bwMode="auto">
          <a:xfrm>
            <a:off x="1066800" y="9429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3903" name="Line 15"/>
          <p:cNvSpPr>
            <a:spLocks noChangeShapeType="1"/>
          </p:cNvSpPr>
          <p:nvPr/>
        </p:nvSpPr>
        <p:spPr bwMode="auto">
          <a:xfrm>
            <a:off x="3076575" y="9429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3904" name="Text Box 16"/>
          <p:cNvSpPr txBox="1">
            <a:spLocks noChangeArrowheads="1"/>
          </p:cNvSpPr>
          <p:nvPr/>
        </p:nvSpPr>
        <p:spPr bwMode="auto">
          <a:xfrm>
            <a:off x="3048000" y="914400"/>
            <a:ext cx="52260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101 0101 0100 0011 0100 0010</a:t>
            </a:r>
          </a:p>
        </p:txBody>
      </p:sp>
      <p:sp>
        <p:nvSpPr>
          <p:cNvPr id="2213905" name="Rectangle 17"/>
          <p:cNvSpPr>
            <a:spLocks noChangeArrowheads="1"/>
          </p:cNvSpPr>
          <p:nvPr/>
        </p:nvSpPr>
        <p:spPr bwMode="auto">
          <a:xfrm>
            <a:off x="457200" y="5554663"/>
            <a:ext cx="8153400" cy="98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0000"/>
              </a:lnSpc>
              <a:buSzPct val="100000"/>
              <a:buFont typeface="Times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Represents: 1.666115</a:t>
            </a:r>
            <a:r>
              <a:rPr lang="en-US" sz="3200" b="1" baseline="-25000">
                <a:solidFill>
                  <a:schemeClr val="tx1"/>
                </a:solidFill>
              </a:rPr>
              <a:t>ten</a:t>
            </a:r>
            <a:r>
              <a:rPr lang="en-US" sz="3200" b="1">
                <a:solidFill>
                  <a:schemeClr val="tx1"/>
                </a:solidFill>
              </a:rPr>
              <a:t>*2</a:t>
            </a:r>
            <a:r>
              <a:rPr lang="en-US" sz="3200" b="1" baseline="30000">
                <a:solidFill>
                  <a:schemeClr val="tx1"/>
                </a:solidFill>
              </a:rPr>
              <a:t>-23 </a:t>
            </a:r>
            <a:r>
              <a:rPr lang="en-US" sz="3200" b="1">
                <a:solidFill>
                  <a:schemeClr val="tx1"/>
                </a:solidFill>
              </a:rPr>
              <a:t>~ 1.986</a:t>
            </a:r>
            <a:r>
              <a:rPr lang="en-US" sz="3200" b="1">
                <a:solidFill>
                  <a:srgbClr val="000000"/>
                </a:solidFill>
              </a:rPr>
              <a:t>*10</a:t>
            </a:r>
            <a:r>
              <a:rPr lang="en-US" sz="3200" b="1" baseline="30000">
                <a:solidFill>
                  <a:srgbClr val="000000"/>
                </a:solidFill>
              </a:rPr>
              <a:t>-7 			</a:t>
            </a:r>
            <a:r>
              <a:rPr lang="en-US" sz="3600" b="1">
                <a:solidFill>
                  <a:srgbClr val="000000"/>
                </a:solidFill>
              </a:rPr>
              <a:t>(about 2/10,000,000)</a:t>
            </a:r>
            <a:endParaRPr 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3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3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3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3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3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3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3898" grpId="0" build="p" autoUpdateAnimBg="0"/>
      <p:bldP spid="221390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983413" cy="474662"/>
          </a:xfrm>
        </p:spPr>
        <p:txBody>
          <a:bodyPr/>
          <a:lstStyle/>
          <a:p>
            <a:r>
              <a:rPr lang="en-US"/>
              <a:t>Example: Converting Decimal to FP</a:t>
            </a:r>
          </a:p>
        </p:txBody>
      </p:sp>
      <p:sp>
        <p:nvSpPr>
          <p:cNvPr id="221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0488"/>
            <a:ext cx="8229600" cy="45942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/>
              <a:t>Denormalize: -23.40625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Convert integer part:</a:t>
            </a:r>
          </a:p>
          <a:p>
            <a:pPr marL="1028700" lvl="1" indent="-533400">
              <a:buFontTx/>
              <a:buNone/>
            </a:pPr>
            <a:r>
              <a:rPr lang="en-US" sz="2400"/>
              <a:t>23 = </a:t>
            </a:r>
            <a:r>
              <a:rPr lang="en-US" sz="2400">
                <a:solidFill>
                  <a:schemeClr val="accent2"/>
                </a:solidFill>
              </a:rPr>
              <a:t>16</a:t>
            </a:r>
            <a:r>
              <a:rPr lang="en-US" sz="2400"/>
              <a:t> + ( 7 = </a:t>
            </a:r>
            <a:r>
              <a:rPr lang="en-US" sz="2400">
                <a:solidFill>
                  <a:schemeClr val="accent2"/>
                </a:solidFill>
              </a:rPr>
              <a:t>4</a:t>
            </a:r>
            <a:r>
              <a:rPr lang="en-US" sz="2400"/>
              <a:t> + ( 3 = </a:t>
            </a:r>
            <a:r>
              <a:rPr lang="en-US" sz="2400">
                <a:solidFill>
                  <a:schemeClr val="accent2"/>
                </a:solidFill>
              </a:rPr>
              <a:t>2</a:t>
            </a:r>
            <a:r>
              <a:rPr lang="en-US" sz="2400"/>
              <a:t> + ( </a:t>
            </a:r>
            <a:r>
              <a:rPr lang="en-US" sz="2400">
                <a:solidFill>
                  <a:schemeClr val="accent2"/>
                </a:solidFill>
              </a:rPr>
              <a:t>1</a:t>
            </a:r>
            <a:r>
              <a:rPr lang="en-US" sz="2400"/>
              <a:t> ) ) )  =  </a:t>
            </a:r>
            <a:r>
              <a:rPr lang="en-US" sz="2400">
                <a:solidFill>
                  <a:schemeClr val="accent2"/>
                </a:solidFill>
              </a:rPr>
              <a:t>10111</a:t>
            </a:r>
            <a:r>
              <a:rPr lang="en-US" sz="2400" baseline="-25000"/>
              <a:t>2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Convert fractional part:</a:t>
            </a:r>
          </a:p>
          <a:p>
            <a:pPr marL="1028700" lvl="1" indent="-533400">
              <a:buFontTx/>
              <a:buNone/>
            </a:pPr>
            <a:r>
              <a:rPr lang="en-US" sz="2400"/>
              <a:t>.40625 = </a:t>
            </a:r>
            <a:r>
              <a:rPr lang="en-US" sz="2400">
                <a:solidFill>
                  <a:schemeClr val="accent2"/>
                </a:solidFill>
              </a:rPr>
              <a:t>.25</a:t>
            </a:r>
            <a:r>
              <a:rPr lang="en-US" sz="2400"/>
              <a:t> + ( .15625 = </a:t>
            </a:r>
            <a:r>
              <a:rPr lang="en-US" sz="2400">
                <a:solidFill>
                  <a:schemeClr val="accent2"/>
                </a:solidFill>
              </a:rPr>
              <a:t>.125</a:t>
            </a:r>
            <a:r>
              <a:rPr lang="en-US" sz="2400"/>
              <a:t> + ( </a:t>
            </a:r>
            <a:r>
              <a:rPr lang="en-US" sz="2400">
                <a:solidFill>
                  <a:schemeClr val="accent2"/>
                </a:solidFill>
              </a:rPr>
              <a:t>.03125</a:t>
            </a:r>
            <a:r>
              <a:rPr lang="en-US" sz="2400"/>
              <a:t> ) ) = </a:t>
            </a:r>
            <a:r>
              <a:rPr lang="en-US" sz="2400">
                <a:solidFill>
                  <a:schemeClr val="accent2"/>
                </a:solidFill>
              </a:rPr>
              <a:t>.01101</a:t>
            </a:r>
            <a:r>
              <a:rPr lang="en-US" sz="2400" baseline="-25000"/>
              <a:t>2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Put parts together and normalize:</a:t>
            </a:r>
          </a:p>
          <a:p>
            <a:pPr marL="1028700" lvl="1" indent="-533400">
              <a:buFontTx/>
              <a:buNone/>
            </a:pPr>
            <a:r>
              <a:rPr lang="en-US" sz="2400"/>
              <a:t>10111.01101 = 1.011101101 x 2</a:t>
            </a:r>
            <a:r>
              <a:rPr lang="en-US" sz="2400" baseline="30000"/>
              <a:t>4</a:t>
            </a:r>
            <a:endParaRPr lang="en-US" sz="2400"/>
          </a:p>
          <a:p>
            <a:pPr marL="609600" indent="-609600">
              <a:buFontTx/>
              <a:buAutoNum type="arabicPeriod"/>
            </a:pPr>
            <a:r>
              <a:rPr lang="en-US" sz="2800"/>
              <a:t>Convert exponent:  </a:t>
            </a:r>
            <a:r>
              <a:rPr lang="en-US" sz="2400"/>
              <a:t>127 + 4 = 10000011</a:t>
            </a:r>
            <a:r>
              <a:rPr lang="en-US" sz="2400" baseline="-25000"/>
              <a:t>2</a:t>
            </a:r>
            <a:endParaRPr lang="en-US" sz="2400"/>
          </a:p>
          <a:p>
            <a:pPr marL="1028700" lvl="1" indent="-533400">
              <a:buFontTx/>
              <a:buNone/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7875" y="5734050"/>
            <a:ext cx="7515225" cy="538163"/>
            <a:chOff x="490" y="3612"/>
            <a:chExt cx="4734" cy="339"/>
          </a:xfrm>
        </p:grpSpPr>
        <p:sp>
          <p:nvSpPr>
            <p:cNvPr id="2215941" name="Rectangle 5"/>
            <p:cNvSpPr>
              <a:spLocks noChangeArrowheads="1"/>
            </p:cNvSpPr>
            <p:nvPr/>
          </p:nvSpPr>
          <p:spPr bwMode="auto">
            <a:xfrm>
              <a:off x="519" y="3648"/>
              <a:ext cx="4705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942" name="Text Box 6"/>
            <p:cNvSpPr txBox="1">
              <a:spLocks noChangeArrowheads="1"/>
            </p:cNvSpPr>
            <p:nvPr/>
          </p:nvSpPr>
          <p:spPr bwMode="auto">
            <a:xfrm>
              <a:off x="490" y="3612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15943" name="Text Box 7"/>
            <p:cNvSpPr txBox="1">
              <a:spLocks noChangeArrowheads="1"/>
            </p:cNvSpPr>
            <p:nvPr/>
          </p:nvSpPr>
          <p:spPr bwMode="auto">
            <a:xfrm>
              <a:off x="720" y="3624"/>
              <a:ext cx="117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1000 0011</a:t>
              </a:r>
            </a:p>
          </p:txBody>
        </p:sp>
        <p:sp>
          <p:nvSpPr>
            <p:cNvPr id="2215944" name="Line 8"/>
            <p:cNvSpPr>
              <a:spLocks noChangeShapeType="1"/>
            </p:cNvSpPr>
            <p:nvPr/>
          </p:nvSpPr>
          <p:spPr bwMode="auto">
            <a:xfrm>
              <a:off x="707" y="36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945" name="Line 9"/>
            <p:cNvSpPr>
              <a:spLocks noChangeShapeType="1"/>
            </p:cNvSpPr>
            <p:nvPr/>
          </p:nvSpPr>
          <p:spPr bwMode="auto">
            <a:xfrm>
              <a:off x="1931" y="36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946" name="Text Box 10"/>
            <p:cNvSpPr txBox="1">
              <a:spLocks noChangeArrowheads="1"/>
            </p:cNvSpPr>
            <p:nvPr/>
          </p:nvSpPr>
          <p:spPr bwMode="auto">
            <a:xfrm>
              <a:off x="1925" y="3624"/>
              <a:ext cx="3292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011 1011 0100 0000 0000 0000</a:t>
              </a:r>
            </a:p>
          </p:txBody>
        </p:sp>
      </p:grpSp>
      <p:sp>
        <p:nvSpPr>
          <p:cNvPr id="2215947" name="Text Box 11"/>
          <p:cNvSpPr txBox="1">
            <a:spLocks noChangeArrowheads="1"/>
          </p:cNvSpPr>
          <p:nvPr/>
        </p:nvSpPr>
        <p:spPr bwMode="auto">
          <a:xfrm>
            <a:off x="711200" y="685800"/>
            <a:ext cx="27114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-2.340625 x 10</a:t>
            </a:r>
            <a:r>
              <a:rPr lang="en-US" sz="2800" b="1" baseline="3000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5939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954838" cy="474662"/>
          </a:xfrm>
        </p:spPr>
        <p:txBody>
          <a:bodyPr/>
          <a:lstStyle/>
          <a:p>
            <a:r>
              <a:rPr lang="en-US"/>
              <a:t>Understanding the Significand (1/2)</a:t>
            </a:r>
          </a:p>
        </p:txBody>
      </p:sp>
      <p:sp>
        <p:nvSpPr>
          <p:cNvPr id="221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244751"/>
          </a:xfrm>
        </p:spPr>
        <p:txBody>
          <a:bodyPr/>
          <a:lstStyle/>
          <a:p>
            <a:r>
              <a:rPr lang="en-US" dirty="0"/>
              <a:t>Method 1 (Fractions):</a:t>
            </a:r>
          </a:p>
          <a:p>
            <a:pPr lvl="1"/>
            <a:r>
              <a:rPr lang="en-US" dirty="0"/>
              <a:t>In decimal: 0.340</a:t>
            </a:r>
            <a:r>
              <a:rPr lang="en-US" baseline="-25000" dirty="0"/>
              <a:t>10</a:t>
            </a:r>
            <a:r>
              <a:rPr lang="en-US" dirty="0" smtClean="0"/>
              <a:t>					</a:t>
            </a:r>
            <a:r>
              <a:rPr lang="en-US" sz="2400" dirty="0" err="1" smtClean="0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 dirty="0" smtClean="0"/>
              <a:t> </a:t>
            </a:r>
            <a:r>
              <a:rPr lang="en-US" dirty="0"/>
              <a:t>340</a:t>
            </a:r>
            <a:r>
              <a:rPr lang="en-US" baseline="-25000" dirty="0"/>
              <a:t>10</a:t>
            </a:r>
            <a:r>
              <a:rPr lang="en-US" dirty="0"/>
              <a:t>/1000</a:t>
            </a:r>
            <a:r>
              <a:rPr lang="en-US" baseline="-25000" dirty="0"/>
              <a:t>10</a:t>
            </a:r>
            <a:r>
              <a:rPr lang="en-US" dirty="0"/>
              <a:t>						</a:t>
            </a:r>
            <a:r>
              <a:rPr lang="en-US" sz="2400" dirty="0" err="1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dirty="0"/>
              <a:t>34</a:t>
            </a:r>
            <a:r>
              <a:rPr lang="en-US" baseline="-25000" dirty="0"/>
              <a:t>10</a:t>
            </a:r>
            <a:r>
              <a:rPr lang="en-US" dirty="0"/>
              <a:t>/100</a:t>
            </a:r>
            <a:r>
              <a:rPr lang="en-US" baseline="-25000" dirty="0"/>
              <a:t>10</a:t>
            </a:r>
            <a:endParaRPr lang="en-US" dirty="0"/>
          </a:p>
          <a:p>
            <a:pPr lvl="1"/>
            <a:r>
              <a:rPr lang="en-US" dirty="0"/>
              <a:t>In binary: 0.110</a:t>
            </a:r>
            <a:r>
              <a:rPr lang="en-US" baseline="-25000" dirty="0"/>
              <a:t>2</a:t>
            </a:r>
            <a:r>
              <a:rPr lang="en-US" dirty="0"/>
              <a:t>	</a:t>
            </a:r>
            <a:r>
              <a:rPr lang="en-US" sz="2400" dirty="0" err="1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dirty="0"/>
              <a:t>110</a:t>
            </a:r>
            <a:r>
              <a:rPr lang="en-US" baseline="-25000" dirty="0"/>
              <a:t>2</a:t>
            </a:r>
            <a:r>
              <a:rPr lang="en-US" dirty="0"/>
              <a:t>/1000</a:t>
            </a:r>
            <a:r>
              <a:rPr lang="en-US" baseline="-25000" dirty="0"/>
              <a:t>2</a:t>
            </a:r>
            <a:r>
              <a:rPr lang="en-US" dirty="0"/>
              <a:t> = 6</a:t>
            </a:r>
            <a:r>
              <a:rPr lang="en-US" baseline="-25000" dirty="0"/>
              <a:t>10</a:t>
            </a:r>
            <a:r>
              <a:rPr lang="en-US" dirty="0"/>
              <a:t>/8</a:t>
            </a:r>
            <a:r>
              <a:rPr lang="en-US" baseline="-25000" dirty="0"/>
              <a:t>10		</a:t>
            </a:r>
            <a:r>
              <a:rPr lang="en-US" dirty="0"/>
              <a:t>			</a:t>
            </a:r>
            <a:r>
              <a:rPr lang="en-US" sz="2400" dirty="0" err="1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dirty="0"/>
              <a:t>11</a:t>
            </a:r>
            <a:r>
              <a:rPr lang="en-US" baseline="-25000" dirty="0"/>
              <a:t>2</a:t>
            </a:r>
            <a:r>
              <a:rPr lang="en-US" dirty="0"/>
              <a:t>/100</a:t>
            </a:r>
            <a:r>
              <a:rPr lang="en-US" baseline="-25000" dirty="0"/>
              <a:t>2</a:t>
            </a:r>
            <a:r>
              <a:rPr lang="en-US" dirty="0"/>
              <a:t> = 3</a:t>
            </a:r>
            <a:r>
              <a:rPr lang="en-US" baseline="-25000" dirty="0"/>
              <a:t>10</a:t>
            </a:r>
            <a:r>
              <a:rPr lang="en-US" dirty="0"/>
              <a:t>/4</a:t>
            </a:r>
            <a:r>
              <a:rPr lang="en-US" baseline="-25000" dirty="0"/>
              <a:t>10</a:t>
            </a:r>
            <a:endParaRPr lang="en-US" dirty="0"/>
          </a:p>
          <a:p>
            <a:pPr lvl="1"/>
            <a:r>
              <a:rPr lang="en-US" dirty="0"/>
              <a:t>Advantage: less purely numerical, more thought oriented; this method usually helps people understand the meaning of the </a:t>
            </a:r>
            <a:r>
              <a:rPr lang="en-US" dirty="0" err="1"/>
              <a:t>significand</a:t>
            </a:r>
            <a:r>
              <a:rPr lang="en-US" dirty="0"/>
              <a:t>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954838" cy="474662"/>
          </a:xfrm>
        </p:spPr>
        <p:txBody>
          <a:bodyPr/>
          <a:lstStyle/>
          <a:p>
            <a:r>
              <a:rPr lang="en-US"/>
              <a:t>Understanding the Significand (2/2)</a:t>
            </a:r>
          </a:p>
        </p:txBody>
      </p:sp>
      <p:sp>
        <p:nvSpPr>
          <p:cNvPr id="222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908550"/>
          </a:xfrm>
        </p:spPr>
        <p:txBody>
          <a:bodyPr/>
          <a:lstStyle/>
          <a:p>
            <a:r>
              <a:rPr lang="en-US"/>
              <a:t>Method 2 (Place Values):</a:t>
            </a:r>
          </a:p>
          <a:p>
            <a:pPr lvl="1"/>
            <a:r>
              <a:rPr lang="en-US"/>
              <a:t>Convert from scientific notation</a:t>
            </a:r>
          </a:p>
          <a:p>
            <a:pPr lvl="1"/>
            <a:r>
              <a:rPr lang="en-US"/>
              <a:t>In decimal:	1.6732 = (1x10</a:t>
            </a:r>
            <a:r>
              <a:rPr lang="en-US" baseline="30000"/>
              <a:t>0</a:t>
            </a:r>
            <a:r>
              <a:rPr lang="en-US"/>
              <a:t>) + (6x10</a:t>
            </a:r>
            <a:r>
              <a:rPr lang="en-US" baseline="30000"/>
              <a:t>-1</a:t>
            </a:r>
            <a:r>
              <a:rPr lang="en-US"/>
              <a:t>) + (7x10</a:t>
            </a:r>
            <a:r>
              <a:rPr lang="en-US" baseline="30000"/>
              <a:t>-2</a:t>
            </a:r>
            <a:r>
              <a:rPr lang="en-US"/>
              <a:t>) + (3x10</a:t>
            </a:r>
            <a:r>
              <a:rPr lang="en-US" baseline="30000"/>
              <a:t>-3</a:t>
            </a:r>
            <a:r>
              <a:rPr lang="en-US"/>
              <a:t>) + (2x10</a:t>
            </a:r>
            <a:r>
              <a:rPr lang="en-US" baseline="30000"/>
              <a:t>-4</a:t>
            </a:r>
            <a:r>
              <a:rPr lang="en-US"/>
              <a:t>)</a:t>
            </a:r>
          </a:p>
          <a:p>
            <a:pPr lvl="1"/>
            <a:r>
              <a:rPr lang="en-US"/>
              <a:t>In binary:	1.1001 = (1x2</a:t>
            </a:r>
            <a:r>
              <a:rPr lang="en-US" baseline="30000"/>
              <a:t>0</a:t>
            </a:r>
            <a:r>
              <a:rPr lang="en-US"/>
              <a:t>) + (1x2</a:t>
            </a:r>
            <a:r>
              <a:rPr lang="en-US" baseline="30000"/>
              <a:t>-1</a:t>
            </a:r>
            <a:r>
              <a:rPr lang="en-US"/>
              <a:t>) + (0x2</a:t>
            </a:r>
            <a:r>
              <a:rPr lang="en-US" baseline="30000"/>
              <a:t>-2</a:t>
            </a:r>
            <a:r>
              <a:rPr lang="en-US"/>
              <a:t>) + (0x2</a:t>
            </a:r>
            <a:r>
              <a:rPr lang="en-US" baseline="30000"/>
              <a:t>-3</a:t>
            </a:r>
            <a:r>
              <a:rPr lang="en-US"/>
              <a:t>) + (1x2</a:t>
            </a:r>
            <a:r>
              <a:rPr lang="en-US" baseline="30000"/>
              <a:t>-4</a:t>
            </a:r>
            <a:r>
              <a:rPr lang="en-US"/>
              <a:t>)</a:t>
            </a:r>
          </a:p>
          <a:p>
            <a:pPr lvl="1"/>
            <a:r>
              <a:rPr lang="en-US"/>
              <a:t>Interpretation of value in each position extends beyond the decimal/binary point</a:t>
            </a:r>
          </a:p>
          <a:p>
            <a:pPr lvl="1"/>
            <a:r>
              <a:rPr lang="en-US"/>
              <a:t>Advantage: good for quickly calculating significand value; use this method for translating FP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62" name="Rectangle 2"/>
          <p:cNvSpPr>
            <a:spLocks noGrp="1"/>
          </p:cNvSpPr>
          <p:nvPr>
            <p:ph type="title"/>
          </p:nvPr>
        </p:nvSpPr>
        <p:spPr bwMode="auto">
          <a:xfrm>
            <a:off x="457201" y="228600"/>
            <a:ext cx="6803781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Precision and Accuracy</a:t>
            </a:r>
          </a:p>
        </p:txBody>
      </p:sp>
      <p:sp>
        <p:nvSpPr>
          <p:cNvPr id="2191363" name="Rectangle 3"/>
          <p:cNvSpPr>
            <a:spLocks noGrp="1"/>
          </p:cNvSpPr>
          <p:nvPr>
            <p:ph type="body" idx="1"/>
          </p:nvPr>
        </p:nvSpPr>
        <p:spPr>
          <a:xfrm>
            <a:off x="609600" y="1192214"/>
            <a:ext cx="7848600" cy="1555041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200" u="sng" dirty="0">
                <a:solidFill>
                  <a:srgbClr val="3333CC"/>
                </a:solidFill>
              </a:rPr>
              <a:t>Precision</a:t>
            </a:r>
            <a:r>
              <a:rPr lang="en-US" sz="2200" dirty="0"/>
              <a:t> is a count of the number bits</a:t>
            </a:r>
            <a:r>
              <a:rPr lang="en-US" sz="2200" dirty="0" smtClean="0"/>
              <a:t> used </a:t>
            </a:r>
            <a:r>
              <a:rPr lang="en-US" sz="2200" dirty="0"/>
              <a:t>to represent a value.</a:t>
            </a:r>
          </a:p>
          <a:p>
            <a:pPr>
              <a:buFont typeface="Wingdings" charset="2"/>
              <a:buNone/>
            </a:pPr>
            <a:r>
              <a:rPr lang="en-US" sz="2200" u="sng" dirty="0">
                <a:solidFill>
                  <a:schemeClr val="accent1"/>
                </a:solidFill>
              </a:rPr>
              <a:t>Accuracy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/>
              <a:t>is a measure of the difference between the actual value of a number and its computer representation.</a:t>
            </a:r>
          </a:p>
        </p:txBody>
      </p:sp>
      <p:sp>
        <p:nvSpPr>
          <p:cNvPr id="2191364" name="Text Box 4"/>
          <p:cNvSpPr txBox="1">
            <a:spLocks noChangeArrowheads="1"/>
          </p:cNvSpPr>
          <p:nvPr/>
        </p:nvSpPr>
        <p:spPr bwMode="auto">
          <a:xfrm>
            <a:off x="1905000" y="733425"/>
            <a:ext cx="268756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 i="1">
                <a:solidFill>
                  <a:schemeClr val="tx2"/>
                </a:solidFill>
                <a:latin typeface="Helvetica" charset="0"/>
              </a:rPr>
              <a:t>Don’t confuse these two terms!</a:t>
            </a:r>
          </a:p>
        </p:txBody>
      </p:sp>
      <p:sp>
        <p:nvSpPr>
          <p:cNvPr id="2191365" name="Text Box 5"/>
          <p:cNvSpPr txBox="1">
            <a:spLocks noChangeArrowheads="1"/>
          </p:cNvSpPr>
          <p:nvPr/>
        </p:nvSpPr>
        <p:spPr bwMode="auto">
          <a:xfrm>
            <a:off x="788377" y="3155950"/>
            <a:ext cx="410509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 i="1" dirty="0">
                <a:latin typeface="Helvetica" charset="0"/>
              </a:rPr>
              <a:t>High precision permits high accuracy but doesn’t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 i="1" dirty="0">
                <a:latin typeface="Helvetica" charset="0"/>
              </a:rPr>
              <a:t>guarantee it.  It is possible to have high precision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 i="1" dirty="0">
                <a:latin typeface="Helvetica" charset="0"/>
              </a:rPr>
              <a:t>but low accuracy. </a:t>
            </a:r>
          </a:p>
        </p:txBody>
      </p:sp>
      <p:sp>
        <p:nvSpPr>
          <p:cNvPr id="2191366" name="Text Box 6"/>
          <p:cNvSpPr txBox="1">
            <a:spLocks noChangeArrowheads="1"/>
          </p:cNvSpPr>
          <p:nvPr/>
        </p:nvSpPr>
        <p:spPr bwMode="auto">
          <a:xfrm>
            <a:off x="762000" y="4330701"/>
            <a:ext cx="7996604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 i="1" dirty="0">
                <a:latin typeface="Helvetica" charset="0"/>
              </a:rPr>
              <a:t>Example:	</a:t>
            </a:r>
            <a:r>
              <a:rPr lang="en-US" dirty="0"/>
              <a:t>float pi = </a:t>
            </a:r>
            <a:r>
              <a:rPr lang="en-US" dirty="0" smtClean="0"/>
              <a:t>3.14159…;</a:t>
            </a:r>
            <a:endParaRPr lang="en-US" dirty="0">
              <a:latin typeface="Helvetica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 dirty="0">
                <a:latin typeface="Helvetica" charset="0"/>
              </a:rPr>
              <a:t>	pi will be represented using all 24 bits of the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 dirty="0">
                <a:latin typeface="Helvetica" charset="0"/>
              </a:rPr>
              <a:t>	significant (highly precise), but is only an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b="0" dirty="0">
                <a:latin typeface="Helvetica" charset="0"/>
              </a:rPr>
              <a:t>	approximation (not accurate).  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9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63" grpId="0" autoUpdateAnimBg="0"/>
      <p:bldP spid="2191365" grpId="0" autoUpdateAnimBg="0"/>
      <p:bldP spid="219136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82" name="Rectangle 2"/>
          <p:cNvSpPr>
            <a:spLocks noGrp="1"/>
          </p:cNvSpPr>
          <p:nvPr>
            <p:ph type="title"/>
          </p:nvPr>
        </p:nvSpPr>
        <p:spPr bwMode="auto">
          <a:xfrm>
            <a:off x="762000" y="152400"/>
            <a:ext cx="57277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Representation for </a:t>
            </a:r>
            <a:r>
              <a:rPr lang="en-GB"/>
              <a:t>± ∞</a:t>
            </a:r>
            <a:endParaRPr lang="en-US"/>
          </a:p>
        </p:txBody>
      </p:sp>
      <p:sp>
        <p:nvSpPr>
          <p:cNvPr id="2273283" name="Rectangle 3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48600" cy="5399426"/>
          </a:xfrm>
        </p:spPr>
        <p:txBody>
          <a:bodyPr/>
          <a:lstStyle/>
          <a:p>
            <a:r>
              <a:rPr lang="en-GB" dirty="0"/>
              <a:t>In FP, divide by 0 should produce ± ∞, not overflow.</a:t>
            </a:r>
          </a:p>
          <a:p>
            <a:r>
              <a:rPr lang="en-GB" dirty="0"/>
              <a:t>Why?</a:t>
            </a:r>
          </a:p>
          <a:p>
            <a:pPr lvl="1"/>
            <a:r>
              <a:rPr lang="en-GB" dirty="0"/>
              <a:t>OK to do further computations with ∞ E.g.,  X/0  &gt;  Y may be a valid comparison</a:t>
            </a:r>
          </a:p>
          <a:p>
            <a:pPr lvl="1"/>
            <a:r>
              <a:rPr lang="en-GB" dirty="0"/>
              <a:t>Ask math majors</a:t>
            </a:r>
          </a:p>
          <a:p>
            <a:r>
              <a:rPr lang="en-GB" dirty="0"/>
              <a:t>IEEE 754 represents ± ∞</a:t>
            </a:r>
          </a:p>
          <a:p>
            <a:pPr lvl="1"/>
            <a:r>
              <a:rPr lang="en-GB" dirty="0"/>
              <a:t>Most positive exponent reserved for ∞</a:t>
            </a:r>
          </a:p>
          <a:p>
            <a:pPr lvl="1"/>
            <a:r>
              <a:rPr lang="en-GB" dirty="0" err="1"/>
              <a:t>Significands</a:t>
            </a:r>
            <a:r>
              <a:rPr lang="en-GB" dirty="0"/>
              <a:t> all zeroes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Rectangle 2"/>
          <p:cNvSpPr>
            <a:spLocks noGrp="1"/>
          </p:cNvSpPr>
          <p:nvPr>
            <p:ph type="title"/>
          </p:nvPr>
        </p:nvSpPr>
        <p:spPr bwMode="auto">
          <a:xfrm>
            <a:off x="609600" y="211138"/>
            <a:ext cx="49530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Representation for 0</a:t>
            </a:r>
          </a:p>
        </p:txBody>
      </p:sp>
      <p:sp>
        <p:nvSpPr>
          <p:cNvPr id="2195459" name="Rectangle 3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8077200" cy="2935288"/>
          </a:xfrm>
        </p:spPr>
        <p:txBody>
          <a:bodyPr/>
          <a:lstStyle/>
          <a:p>
            <a:r>
              <a:rPr lang="en-US"/>
              <a:t>Represent 0?</a:t>
            </a:r>
          </a:p>
          <a:p>
            <a:pPr lvl="1"/>
            <a:r>
              <a:rPr lang="en-US"/>
              <a:t>exponent all zeroes</a:t>
            </a:r>
          </a:p>
          <a:p>
            <a:pPr lvl="1"/>
            <a:r>
              <a:rPr lang="en-US"/>
              <a:t>significand all zeroes</a:t>
            </a:r>
          </a:p>
          <a:p>
            <a:pPr lvl="1"/>
            <a:r>
              <a:rPr lang="en-US"/>
              <a:t>What about sign?  Both cases valid.</a:t>
            </a:r>
          </a:p>
          <a:p>
            <a:pPr lvl="1">
              <a:buFont typeface="Wingdings" charset="2"/>
              <a:buNone/>
            </a:pPr>
            <a:r>
              <a:rPr lang="en-US" sz="2200">
                <a:solidFill>
                  <a:schemeClr val="tx1"/>
                </a:solidFill>
                <a:latin typeface="Courier New" charset="0"/>
              </a:rPr>
              <a:t>+0: 0 00000000 00000000000000000000000</a:t>
            </a:r>
          </a:p>
          <a:p>
            <a:pPr lvl="1">
              <a:buFont typeface="Wingdings" charset="2"/>
              <a:buNone/>
            </a:pPr>
            <a:r>
              <a:rPr lang="en-US" sz="2200">
                <a:solidFill>
                  <a:schemeClr val="tx1"/>
                </a:solidFill>
                <a:latin typeface="Courier New" charset="0"/>
              </a:rPr>
              <a:t>-0: 1 00000000 00000000000000000000000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506" name="Rectangle 2"/>
          <p:cNvSpPr>
            <a:spLocks noGrp="1"/>
          </p:cNvSpPr>
          <p:nvPr>
            <p:ph type="title"/>
          </p:nvPr>
        </p:nvSpPr>
        <p:spPr bwMode="auto">
          <a:xfrm>
            <a:off x="609600" y="211138"/>
            <a:ext cx="48006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Special Numbers</a:t>
            </a:r>
          </a:p>
        </p:txBody>
      </p:sp>
      <p:sp>
        <p:nvSpPr>
          <p:cNvPr id="2197507" name="Rectangle 3"/>
          <p:cNvSpPr>
            <a:spLocks noGrp="1"/>
          </p:cNvSpPr>
          <p:nvPr>
            <p:ph type="body" idx="1"/>
          </p:nvPr>
        </p:nvSpPr>
        <p:spPr>
          <a:xfrm>
            <a:off x="685800" y="1143001"/>
            <a:ext cx="8229600" cy="476027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What have we defined so far? 		(Single Precision)</a:t>
            </a:r>
          </a:p>
          <a:p>
            <a:pPr lvl="1">
              <a:buFont typeface="Wingdings" charset="2"/>
              <a:buNone/>
            </a:pPr>
            <a:r>
              <a:rPr lang="en-US" sz="2300" dirty="0"/>
              <a:t>Exponent	</a:t>
            </a:r>
            <a:r>
              <a:rPr lang="en-US" sz="2300" dirty="0" err="1"/>
              <a:t>Significand</a:t>
            </a:r>
            <a:r>
              <a:rPr lang="en-US" sz="2300" dirty="0"/>
              <a:t>		Object</a:t>
            </a:r>
          </a:p>
          <a:p>
            <a:pPr lvl="1">
              <a:buFont typeface="Wingdings" charset="2"/>
              <a:buNone/>
            </a:pPr>
            <a:r>
              <a:rPr lang="en-US" sz="2300" dirty="0"/>
              <a:t>0		</a:t>
            </a:r>
            <a:r>
              <a:rPr lang="en-US" sz="2300" dirty="0" smtClean="0"/>
              <a:t>	0</a:t>
            </a:r>
            <a:r>
              <a:rPr lang="en-US" sz="2300" dirty="0"/>
              <a:t>			0</a:t>
            </a:r>
          </a:p>
          <a:p>
            <a:pPr lvl="1">
              <a:buFont typeface="Wingdings" charset="2"/>
              <a:buNone/>
            </a:pPr>
            <a:r>
              <a:rPr lang="en-US" sz="2300" dirty="0"/>
              <a:t>0		</a:t>
            </a:r>
            <a:r>
              <a:rPr lang="en-US" sz="2300" dirty="0" smtClean="0"/>
              <a:t>	</a:t>
            </a:r>
            <a:r>
              <a:rPr lang="en-US" sz="2300" dirty="0" smtClean="0">
                <a:solidFill>
                  <a:srgbClr val="FC0128"/>
                </a:solidFill>
                <a:latin typeface="Arial" charset="0"/>
              </a:rPr>
              <a:t>nonzero</a:t>
            </a:r>
            <a:r>
              <a:rPr lang="en-US" sz="2300" dirty="0">
                <a:solidFill>
                  <a:srgbClr val="FC0128"/>
                </a:solidFill>
                <a:latin typeface="Arial" charset="0"/>
              </a:rPr>
              <a:t>		???</a:t>
            </a:r>
            <a:endParaRPr lang="en-US" sz="2300" dirty="0">
              <a:solidFill>
                <a:srgbClr val="FC0128"/>
              </a:solidFill>
            </a:endParaRPr>
          </a:p>
          <a:p>
            <a:pPr lvl="1">
              <a:buFont typeface="Wingdings" charset="2"/>
              <a:buNone/>
            </a:pPr>
            <a:r>
              <a:rPr lang="en-US" sz="2300" dirty="0"/>
              <a:t>1-254		anything		+/- fl. pt. #</a:t>
            </a:r>
          </a:p>
          <a:p>
            <a:pPr lvl="1">
              <a:buFont typeface="Wingdings" charset="2"/>
              <a:buNone/>
            </a:pPr>
            <a:r>
              <a:rPr lang="en-US" sz="2300" dirty="0"/>
              <a:t>255		0			+/- </a:t>
            </a:r>
            <a:r>
              <a:rPr lang="en-GB" sz="2300" dirty="0"/>
              <a:t>∞</a:t>
            </a:r>
            <a:endParaRPr lang="en-US" sz="2300" dirty="0" smtClean="0"/>
          </a:p>
          <a:p>
            <a:pPr lvl="1">
              <a:buFont typeface="Wingdings" charset="2"/>
              <a:buNone/>
            </a:pPr>
            <a:r>
              <a:rPr lang="en-US" sz="2300" dirty="0" smtClean="0"/>
              <a:t>255		</a:t>
            </a:r>
            <a:r>
              <a:rPr lang="en-US" sz="2300" dirty="0" smtClean="0">
                <a:solidFill>
                  <a:srgbClr val="FC0128"/>
                </a:solidFill>
                <a:latin typeface="Arial" charset="0"/>
              </a:rPr>
              <a:t>nonzero</a:t>
            </a:r>
            <a:r>
              <a:rPr lang="en-US" sz="2300" dirty="0">
                <a:solidFill>
                  <a:srgbClr val="FC0128"/>
                </a:solidFill>
                <a:latin typeface="Arial" charset="0"/>
              </a:rPr>
              <a:t>		???</a:t>
            </a:r>
            <a:endParaRPr lang="en-US" sz="2300" dirty="0" smtClean="0">
              <a:solidFill>
                <a:srgbClr val="FC0128"/>
              </a:solidFill>
            </a:endParaRPr>
          </a:p>
          <a:p>
            <a:r>
              <a:rPr lang="en-US" dirty="0" smtClean="0"/>
              <a:t>“</a:t>
            </a:r>
            <a:r>
              <a:rPr lang="en-US" dirty="0"/>
              <a:t>Waste not, want not”</a:t>
            </a:r>
          </a:p>
          <a:p>
            <a:pPr lvl="1"/>
            <a:r>
              <a:rPr lang="en-US" dirty="0"/>
              <a:t>We’ll talk about Exp=0,255 &amp; Sig!=0  later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90600" y="2057400"/>
            <a:ext cx="7162800" cy="2590800"/>
            <a:chOff x="990600" y="2133600"/>
            <a:chExt cx="7162800" cy="2590800"/>
          </a:xfrm>
        </p:grpSpPr>
        <p:sp>
          <p:nvSpPr>
            <p:cNvPr id="2197514" name="Line 10"/>
            <p:cNvSpPr>
              <a:spLocks noChangeShapeType="1"/>
            </p:cNvSpPr>
            <p:nvPr/>
          </p:nvSpPr>
          <p:spPr bwMode="auto">
            <a:xfrm>
              <a:off x="990600" y="3429000"/>
              <a:ext cx="7162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90600" y="2133600"/>
              <a:ext cx="7162800" cy="2590800"/>
              <a:chOff x="990600" y="2133600"/>
              <a:chExt cx="7162800" cy="2590800"/>
            </a:xfrm>
          </p:grpSpPr>
          <p:sp>
            <p:nvSpPr>
              <p:cNvPr id="2197508" name="Rectangle 4"/>
              <p:cNvSpPr>
                <a:spLocks noChangeArrowheads="1"/>
              </p:cNvSpPr>
              <p:nvPr/>
            </p:nvSpPr>
            <p:spPr bwMode="auto">
              <a:xfrm>
                <a:off x="990600" y="2133600"/>
                <a:ext cx="7162800" cy="2590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509" name="Line 5"/>
              <p:cNvSpPr>
                <a:spLocks noChangeShapeType="1"/>
              </p:cNvSpPr>
              <p:nvPr/>
            </p:nvSpPr>
            <p:spPr bwMode="auto">
              <a:xfrm>
                <a:off x="990600" y="2590800"/>
                <a:ext cx="7162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513" name="Line 9"/>
              <p:cNvSpPr>
                <a:spLocks noChangeShapeType="1"/>
              </p:cNvSpPr>
              <p:nvPr/>
            </p:nvSpPr>
            <p:spPr bwMode="auto">
              <a:xfrm>
                <a:off x="990600" y="2971800"/>
                <a:ext cx="7162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515" name="Line 11"/>
              <p:cNvSpPr>
                <a:spLocks noChangeShapeType="1"/>
              </p:cNvSpPr>
              <p:nvPr/>
            </p:nvSpPr>
            <p:spPr bwMode="auto">
              <a:xfrm>
                <a:off x="990600" y="3886200"/>
                <a:ext cx="7162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516" name="Line 12"/>
              <p:cNvSpPr>
                <a:spLocks noChangeShapeType="1"/>
              </p:cNvSpPr>
              <p:nvPr/>
            </p:nvSpPr>
            <p:spPr bwMode="auto">
              <a:xfrm>
                <a:off x="990600" y="4267200"/>
                <a:ext cx="7162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9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9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9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9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9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9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9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750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554" name="Rectangle 2"/>
          <p:cNvSpPr>
            <a:spLocks noGrp="1"/>
          </p:cNvSpPr>
          <p:nvPr>
            <p:ph type="title"/>
          </p:nvPr>
        </p:nvSpPr>
        <p:spPr bwMode="auto">
          <a:xfrm>
            <a:off x="609600" y="211138"/>
            <a:ext cx="78486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Representation for Not a Number</a:t>
            </a:r>
          </a:p>
        </p:txBody>
      </p:sp>
      <p:sp>
        <p:nvSpPr>
          <p:cNvPr id="2199555" name="Rectangle 3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001000" cy="4592540"/>
          </a:xfrm>
        </p:spPr>
        <p:txBody>
          <a:bodyPr/>
          <a:lstStyle/>
          <a:p>
            <a:r>
              <a:rPr lang="en-US" dirty="0"/>
              <a:t>What do I get if I calculate		 	</a:t>
            </a:r>
            <a:r>
              <a:rPr lang="en-US" dirty="0">
                <a:latin typeface="Courier New" charset="0"/>
              </a:rPr>
              <a:t>sqrt(-4.0)</a:t>
            </a:r>
            <a:r>
              <a:rPr lang="en-US" dirty="0"/>
              <a:t>or </a:t>
            </a:r>
            <a:r>
              <a:rPr lang="en-US" dirty="0">
                <a:latin typeface="Courier New" charset="0"/>
              </a:rPr>
              <a:t>0/0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If </a:t>
            </a:r>
            <a:r>
              <a:rPr lang="en-GB" dirty="0"/>
              <a:t>∞ </a:t>
            </a:r>
            <a:r>
              <a:rPr lang="en-US" dirty="0"/>
              <a:t>not an error, these shouldn’t be either</a:t>
            </a:r>
          </a:p>
          <a:p>
            <a:pPr lvl="1"/>
            <a:r>
              <a:rPr lang="en-US" dirty="0"/>
              <a:t>Called </a:t>
            </a:r>
            <a:r>
              <a:rPr lang="en-US" u="sng" dirty="0">
                <a:solidFill>
                  <a:srgbClr val="66FF33"/>
                </a:solidFill>
                <a:latin typeface="Arial" charset="0"/>
              </a:rPr>
              <a:t>N</a:t>
            </a:r>
            <a:r>
              <a:rPr lang="en-US" dirty="0"/>
              <a:t>ot </a:t>
            </a:r>
            <a:r>
              <a:rPr lang="en-US" u="sng" dirty="0">
                <a:solidFill>
                  <a:srgbClr val="66FF33"/>
                </a:solidFill>
                <a:latin typeface="Arial" charset="0"/>
              </a:rPr>
              <a:t>a</a:t>
            </a:r>
            <a:r>
              <a:rPr lang="en-US" dirty="0"/>
              <a:t> </a:t>
            </a:r>
            <a:r>
              <a:rPr lang="en-US" u="sng" dirty="0">
                <a:solidFill>
                  <a:srgbClr val="66FF33"/>
                </a:solidFill>
                <a:latin typeface="Arial" charset="0"/>
              </a:rPr>
              <a:t>N</a:t>
            </a:r>
            <a:r>
              <a:rPr lang="en-US" dirty="0"/>
              <a:t>umber (</a:t>
            </a:r>
            <a:r>
              <a:rPr lang="en-US" dirty="0" err="1">
                <a:solidFill>
                  <a:schemeClr val="accent1"/>
                </a:solidFill>
              </a:rPr>
              <a:t>NaN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Exponent =</a:t>
            </a:r>
            <a:r>
              <a:rPr lang="en-US" dirty="0" smtClean="0"/>
              <a:t> all 1s (255),</a:t>
            </a:r>
          </a:p>
          <a:p>
            <a:pPr lvl="2"/>
            <a:r>
              <a:rPr lang="en-US" dirty="0" err="1" smtClean="0"/>
              <a:t>Significand</a:t>
            </a:r>
            <a:r>
              <a:rPr lang="en-US" dirty="0" smtClean="0"/>
              <a:t> </a:t>
            </a:r>
            <a:r>
              <a:rPr lang="en-US" dirty="0"/>
              <a:t>nonzero</a:t>
            </a:r>
          </a:p>
          <a:p>
            <a:r>
              <a:rPr lang="en-US" sz="2600" dirty="0"/>
              <a:t>Why is this useful?</a:t>
            </a:r>
          </a:p>
          <a:p>
            <a:pPr lvl="1"/>
            <a:r>
              <a:rPr lang="en-US" dirty="0"/>
              <a:t>Hope </a:t>
            </a:r>
            <a:r>
              <a:rPr lang="en-US" dirty="0" err="1"/>
              <a:t>NaNs</a:t>
            </a:r>
            <a:r>
              <a:rPr lang="en-US" dirty="0"/>
              <a:t> help with debugging?</a:t>
            </a:r>
          </a:p>
          <a:p>
            <a:pPr lvl="1"/>
            <a:r>
              <a:rPr lang="en-US" dirty="0"/>
              <a:t>They contaminate: </a:t>
            </a:r>
            <a:r>
              <a:rPr lang="en-US" dirty="0" err="1"/>
              <a:t>op(NaN</a:t>
            </a:r>
            <a:r>
              <a:rPr lang="en-US" dirty="0"/>
              <a:t>, X) = </a:t>
            </a:r>
            <a:r>
              <a:rPr lang="en-US" dirty="0" err="1"/>
              <a:t>NaN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02" name="Rectangle 2"/>
          <p:cNvSpPr>
            <a:spLocks noGrp="1"/>
          </p:cNvSpPr>
          <p:nvPr>
            <p:ph type="title"/>
          </p:nvPr>
        </p:nvSpPr>
        <p:spPr bwMode="auto">
          <a:xfrm>
            <a:off x="609600" y="211138"/>
            <a:ext cx="83820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Representation for </a:t>
            </a:r>
            <a:r>
              <a:rPr lang="en-US" dirty="0" err="1"/>
              <a:t>Denorms</a:t>
            </a:r>
            <a:r>
              <a:rPr lang="en-US" dirty="0"/>
              <a:t> (1/2)</a:t>
            </a:r>
          </a:p>
        </p:txBody>
      </p:sp>
      <p:sp>
        <p:nvSpPr>
          <p:cNvPr id="2201603" name="Rectangle 3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7848600" cy="4820293"/>
          </a:xfrm>
          <a:noFill/>
        </p:spPr>
        <p:txBody>
          <a:bodyPr/>
          <a:lstStyle/>
          <a:p>
            <a:r>
              <a:rPr lang="en-US" dirty="0"/>
              <a:t>Problem: There’s a gap among </a:t>
            </a:r>
            <a:r>
              <a:rPr lang="en-US" dirty="0" err="1"/>
              <a:t>representable</a:t>
            </a:r>
            <a:r>
              <a:rPr lang="en-US" dirty="0"/>
              <a:t> FP numbers around 0</a:t>
            </a:r>
          </a:p>
          <a:p>
            <a:pPr lvl="1"/>
            <a:r>
              <a:rPr lang="en-US" dirty="0"/>
              <a:t>Smallest </a:t>
            </a:r>
            <a:r>
              <a:rPr lang="en-US" dirty="0" err="1"/>
              <a:t>representable</a:t>
            </a:r>
            <a:r>
              <a:rPr lang="en-US" dirty="0"/>
              <a:t> pos num:</a:t>
            </a:r>
          </a:p>
          <a:p>
            <a:pPr lvl="2">
              <a:buFont typeface="Wingdings 2" charset="2"/>
              <a:buNone/>
            </a:pPr>
            <a:r>
              <a:rPr lang="en-US" dirty="0"/>
              <a:t>a = 1.0… </a:t>
            </a:r>
            <a:r>
              <a:rPr lang="en-US" baseline="-25000" dirty="0"/>
              <a:t>2</a:t>
            </a:r>
            <a:r>
              <a:rPr lang="en-US" dirty="0"/>
              <a:t> * 2</a:t>
            </a:r>
            <a:r>
              <a:rPr lang="en-US" baseline="30000" dirty="0"/>
              <a:t>-126</a:t>
            </a:r>
            <a:r>
              <a:rPr lang="en-US" dirty="0"/>
              <a:t> = 2</a:t>
            </a:r>
            <a:r>
              <a:rPr lang="en-US" baseline="30000" dirty="0"/>
              <a:t>-126</a:t>
            </a:r>
            <a:endParaRPr lang="en-US" dirty="0"/>
          </a:p>
          <a:p>
            <a:pPr lvl="1"/>
            <a:r>
              <a:rPr lang="en-US" dirty="0"/>
              <a:t>Second smallest </a:t>
            </a:r>
            <a:r>
              <a:rPr lang="en-US" dirty="0" err="1"/>
              <a:t>representable</a:t>
            </a:r>
            <a:r>
              <a:rPr lang="en-US" dirty="0"/>
              <a:t> pos num:</a:t>
            </a:r>
          </a:p>
          <a:p>
            <a:pPr lvl="2">
              <a:buFont typeface="Wingdings 2" charset="2"/>
              <a:buNone/>
            </a:pPr>
            <a:r>
              <a:rPr lang="en-US" dirty="0" err="1"/>
              <a:t>b</a:t>
            </a:r>
            <a:r>
              <a:rPr lang="en-US" dirty="0"/>
              <a:t>	= 1.000……1 </a:t>
            </a:r>
            <a:r>
              <a:rPr lang="en-US" baseline="-25000" dirty="0"/>
              <a:t>2</a:t>
            </a:r>
            <a:r>
              <a:rPr lang="en-US" dirty="0"/>
              <a:t> * 2</a:t>
            </a:r>
            <a:r>
              <a:rPr lang="en-US" baseline="30000" dirty="0"/>
              <a:t>-126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= (1 + 0.00…1</a:t>
            </a:r>
            <a:r>
              <a:rPr lang="en-US" baseline="-25000" dirty="0"/>
              <a:t>2</a:t>
            </a:r>
            <a:r>
              <a:rPr lang="en-US" dirty="0"/>
              <a:t>) * 2</a:t>
            </a:r>
            <a:r>
              <a:rPr lang="en-US" baseline="30000" dirty="0"/>
              <a:t>-126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= (1 + 2</a:t>
            </a:r>
            <a:r>
              <a:rPr lang="en-US" baseline="30000" dirty="0"/>
              <a:t>-23</a:t>
            </a:r>
            <a:r>
              <a:rPr lang="en-US" dirty="0"/>
              <a:t>) * 2</a:t>
            </a:r>
            <a:r>
              <a:rPr lang="en-US" baseline="30000" dirty="0"/>
              <a:t>-126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= 2</a:t>
            </a:r>
            <a:r>
              <a:rPr lang="en-US" baseline="30000" dirty="0"/>
              <a:t>-126</a:t>
            </a:r>
            <a:r>
              <a:rPr lang="en-US" dirty="0"/>
              <a:t> + 2</a:t>
            </a:r>
            <a:r>
              <a:rPr lang="en-US" baseline="30000" dirty="0"/>
              <a:t>-149</a:t>
            </a:r>
          </a:p>
          <a:p>
            <a:pPr lvl="1">
              <a:buFont typeface="Wingdings" charset="2"/>
              <a:buNone/>
            </a:pPr>
            <a:r>
              <a:rPr lang="en-US" dirty="0"/>
              <a:t>	a - 0 = 2</a:t>
            </a:r>
            <a:r>
              <a:rPr lang="en-US" baseline="30000" dirty="0"/>
              <a:t>-126</a:t>
            </a:r>
          </a:p>
          <a:p>
            <a:pPr lvl="1">
              <a:buFont typeface="Wingdings" charset="2"/>
              <a:buNone/>
            </a:pPr>
            <a:r>
              <a:rPr lang="en-US" dirty="0"/>
              <a:t>	</a:t>
            </a:r>
            <a:r>
              <a:rPr lang="en-US" dirty="0" err="1"/>
              <a:t>b</a:t>
            </a:r>
            <a:r>
              <a:rPr lang="en-US" dirty="0"/>
              <a:t> - a = 2</a:t>
            </a:r>
            <a:r>
              <a:rPr lang="en-US" baseline="30000" dirty="0"/>
              <a:t>-149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038600" y="4648200"/>
            <a:ext cx="4114800" cy="1312858"/>
            <a:chOff x="2971800" y="5257800"/>
            <a:chExt cx="4114800" cy="1312858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5334000" y="5943605"/>
              <a:ext cx="384974" cy="600076"/>
              <a:chOff x="2879" y="3417"/>
              <a:chExt cx="242" cy="378"/>
            </a:xfrm>
          </p:grpSpPr>
          <p:sp>
            <p:nvSpPr>
              <p:cNvPr id="2201625" name="Line 25"/>
              <p:cNvSpPr>
                <a:spLocks noChangeShapeType="1"/>
              </p:cNvSpPr>
              <p:nvPr/>
            </p:nvSpPr>
            <p:spPr bwMode="auto">
              <a:xfrm>
                <a:off x="297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626" name="Text Box 26"/>
              <p:cNvSpPr txBox="1">
                <a:spLocks noChangeArrowheads="1"/>
              </p:cNvSpPr>
              <p:nvPr/>
            </p:nvSpPr>
            <p:spPr bwMode="auto">
              <a:xfrm>
                <a:off x="2879" y="3465"/>
                <a:ext cx="24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800" dirty="0">
                    <a:latin typeface="Helvetica" charset="0"/>
                  </a:rPr>
                  <a:t>a</a:t>
                </a: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971800" y="5715003"/>
              <a:ext cx="4114800" cy="842963"/>
              <a:chOff x="1296" y="3600"/>
              <a:chExt cx="2592" cy="531"/>
            </a:xfrm>
          </p:grpSpPr>
          <p:sp>
            <p:nvSpPr>
              <p:cNvPr id="2201628" name="Line 28"/>
              <p:cNvSpPr>
                <a:spLocks noChangeShapeType="1"/>
              </p:cNvSpPr>
              <p:nvPr/>
            </p:nvSpPr>
            <p:spPr bwMode="auto">
              <a:xfrm>
                <a:off x="2544" y="3753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629" name="Text Box 29"/>
              <p:cNvSpPr txBox="1">
                <a:spLocks noChangeArrowheads="1"/>
              </p:cNvSpPr>
              <p:nvPr/>
            </p:nvSpPr>
            <p:spPr bwMode="auto">
              <a:xfrm>
                <a:off x="2447" y="3801"/>
                <a:ext cx="24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800">
                    <a:latin typeface="Helvetica" charset="0"/>
                  </a:rPr>
                  <a:t>0</a:t>
                </a:r>
              </a:p>
            </p:txBody>
          </p:sp>
          <p:sp>
            <p:nvSpPr>
              <p:cNvPr id="2201630" name="Line 30"/>
              <p:cNvSpPr>
                <a:spLocks noChangeShapeType="1"/>
              </p:cNvSpPr>
              <p:nvPr/>
            </p:nvSpPr>
            <p:spPr bwMode="auto">
              <a:xfrm>
                <a:off x="1728" y="3801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631" name="Text Box 31"/>
              <p:cNvSpPr txBox="1">
                <a:spLocks noChangeArrowheads="1"/>
              </p:cNvSpPr>
              <p:nvPr/>
            </p:nvSpPr>
            <p:spPr bwMode="auto">
              <a:xfrm>
                <a:off x="3446" y="3642"/>
                <a:ext cx="24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800">
                    <a:latin typeface="Helvetica" charset="0"/>
                  </a:rPr>
                  <a:t>+</a:t>
                </a:r>
              </a:p>
            </p:txBody>
          </p:sp>
          <p:sp>
            <p:nvSpPr>
              <p:cNvPr id="2201632" name="Text Box 32"/>
              <p:cNvSpPr txBox="1">
                <a:spLocks noChangeArrowheads="1"/>
              </p:cNvSpPr>
              <p:nvPr/>
            </p:nvSpPr>
            <p:spPr bwMode="auto">
              <a:xfrm>
                <a:off x="1296" y="3600"/>
                <a:ext cx="19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800" dirty="0">
                    <a:latin typeface="Helvetica" charset="0"/>
                  </a:rPr>
                  <a:t>-</a:t>
                </a:r>
              </a:p>
            </p:txBody>
          </p:sp>
          <p:sp>
            <p:nvSpPr>
              <p:cNvPr id="2201633" name="Oval 33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634" name="Oval 34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635" name="Oval 35"/>
              <p:cNvSpPr>
                <a:spLocks noChangeArrowheads="1"/>
              </p:cNvSpPr>
              <p:nvPr/>
            </p:nvSpPr>
            <p:spPr bwMode="auto">
              <a:xfrm>
                <a:off x="3696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636" name="Oval 36"/>
              <p:cNvSpPr>
                <a:spLocks noChangeArrowheads="1"/>
              </p:cNvSpPr>
              <p:nvPr/>
            </p:nvSpPr>
            <p:spPr bwMode="auto">
              <a:xfrm>
                <a:off x="3792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4265739" y="5970584"/>
              <a:ext cx="184283" cy="600074"/>
              <a:chOff x="2207" y="3417"/>
              <a:chExt cx="116" cy="378"/>
            </a:xfrm>
          </p:grpSpPr>
          <p:sp>
            <p:nvSpPr>
              <p:cNvPr id="2201639" name="Line 39"/>
              <p:cNvSpPr>
                <a:spLocks noChangeShapeType="1"/>
              </p:cNvSpPr>
              <p:nvPr/>
            </p:nvSpPr>
            <p:spPr bwMode="auto">
              <a:xfrm>
                <a:off x="230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640" name="Text Box 40"/>
              <p:cNvSpPr txBox="1">
                <a:spLocks noChangeArrowheads="1"/>
              </p:cNvSpPr>
              <p:nvPr/>
            </p:nvSpPr>
            <p:spPr bwMode="auto">
              <a:xfrm>
                <a:off x="2207" y="3465"/>
                <a:ext cx="116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2800">
                  <a:latin typeface="Helvetica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429000" y="5257800"/>
              <a:ext cx="2590800" cy="984687"/>
              <a:chOff x="2514600" y="5257800"/>
              <a:chExt cx="2590800" cy="984687"/>
            </a:xfrm>
          </p:grpSpPr>
          <p:sp>
            <p:nvSpPr>
              <p:cNvPr id="2201643" name="Text Box 43"/>
              <p:cNvSpPr txBox="1">
                <a:spLocks noChangeArrowheads="1"/>
              </p:cNvSpPr>
              <p:nvPr/>
            </p:nvSpPr>
            <p:spPr bwMode="auto">
              <a:xfrm>
                <a:off x="3581401" y="5257800"/>
                <a:ext cx="1086235" cy="4821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40000"/>
                  </a:spcBef>
                  <a:buClrTx/>
                  <a:buSzTx/>
                  <a:buFontTx/>
                  <a:buNone/>
                </a:pPr>
                <a:r>
                  <a:rPr lang="en-US" sz="2800" dirty="0">
                    <a:solidFill>
                      <a:srgbClr val="66FF33"/>
                    </a:solidFill>
                    <a:latin typeface="Helvetica" charset="0"/>
                  </a:rPr>
                  <a:t>Gaps!</a:t>
                </a: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971800" y="5486400"/>
                <a:ext cx="2133600" cy="756087"/>
                <a:chOff x="2971800" y="5486400"/>
                <a:chExt cx="2133600" cy="756087"/>
              </a:xfrm>
            </p:grpSpPr>
            <p:grpSp>
              <p:nvGrpSpPr>
                <p:cNvPr id="2" name="Group 4"/>
                <p:cNvGrpSpPr>
                  <a:grpSpLocks/>
                </p:cNvGrpSpPr>
                <p:nvPr/>
              </p:nvGrpSpPr>
              <p:grpSpPr bwMode="auto">
                <a:xfrm>
                  <a:off x="2971800" y="5957888"/>
                  <a:ext cx="381000" cy="152400"/>
                  <a:chOff x="1968" y="3417"/>
                  <a:chExt cx="240" cy="96"/>
                </a:xfrm>
              </p:grpSpPr>
              <p:sp>
                <p:nvSpPr>
                  <p:cNvPr id="220160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0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0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0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0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1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" name="Group 11"/>
                <p:cNvGrpSpPr>
                  <a:grpSpLocks/>
                </p:cNvGrpSpPr>
                <p:nvPr/>
              </p:nvGrpSpPr>
              <p:grpSpPr bwMode="auto">
                <a:xfrm>
                  <a:off x="4724400" y="5957888"/>
                  <a:ext cx="381000" cy="152400"/>
                  <a:chOff x="3072" y="3417"/>
                  <a:chExt cx="240" cy="96"/>
                </a:xfrm>
              </p:grpSpPr>
              <p:sp>
                <p:nvSpPr>
                  <p:cNvPr id="220161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1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1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1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1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1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" name="Group 18"/>
                <p:cNvGrpSpPr>
                  <a:grpSpLocks/>
                </p:cNvGrpSpPr>
                <p:nvPr/>
              </p:nvGrpSpPr>
              <p:grpSpPr bwMode="auto">
                <a:xfrm>
                  <a:off x="3200400" y="5500688"/>
                  <a:ext cx="228600" cy="609600"/>
                  <a:chOff x="2112" y="3129"/>
                  <a:chExt cx="144" cy="384"/>
                </a:xfrm>
              </p:grpSpPr>
              <p:sp>
                <p:nvSpPr>
                  <p:cNvPr id="220161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2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3129"/>
                    <a:ext cx="116" cy="33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endParaRPr lang="en-US" sz="2800">
                      <a:latin typeface="Helvetica" charset="0"/>
                    </a:endParaRPr>
                  </a:p>
                </p:txBody>
              </p:sp>
            </p:grpSp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4494331" y="5486400"/>
                  <a:ext cx="385001" cy="623888"/>
                  <a:chOff x="2927" y="3120"/>
                  <a:chExt cx="243" cy="393"/>
                </a:xfrm>
              </p:grpSpPr>
              <p:sp>
                <p:nvSpPr>
                  <p:cNvPr id="220162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417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162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7" y="3120"/>
                    <a:ext cx="243" cy="33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en-US" sz="2800" dirty="0" err="1">
                        <a:latin typeface="Helvetica" charset="0"/>
                      </a:rPr>
                      <a:t>b</a:t>
                    </a:r>
                    <a:endParaRPr lang="en-US" sz="2800" dirty="0">
                      <a:latin typeface="Helvetica" charset="0"/>
                    </a:endParaRPr>
                  </a:p>
                </p:txBody>
              </p:sp>
            </p:grpSp>
            <p:sp>
              <p:nvSpPr>
                <p:cNvPr id="2201642" name="Oval 42"/>
                <p:cNvSpPr>
                  <a:spLocks noChangeArrowheads="1"/>
                </p:cNvSpPr>
                <p:nvPr/>
              </p:nvSpPr>
              <p:spPr bwMode="auto">
                <a:xfrm>
                  <a:off x="4267200" y="5867400"/>
                  <a:ext cx="180330" cy="375087"/>
                </a:xfrm>
                <a:prstGeom prst="ellips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ffectLst/>
              </p:spPr>
              <p:txBody>
                <a:bodyPr wrap="none" lIns="63500" tIns="25400" rIns="63500" bIns="254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01645" name="Oval 45"/>
                <p:cNvSpPr>
                  <a:spLocks noChangeArrowheads="1"/>
                </p:cNvSpPr>
                <p:nvPr/>
              </p:nvSpPr>
              <p:spPr bwMode="auto">
                <a:xfrm>
                  <a:off x="3657600" y="5867400"/>
                  <a:ext cx="180330" cy="375087"/>
                </a:xfrm>
                <a:prstGeom prst="ellips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ffectLst/>
              </p:spPr>
              <p:txBody>
                <a:bodyPr wrap="none" lIns="63500" tIns="25400" rIns="63500" bIns="254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01646" name="Text Box 46"/>
              <p:cNvSpPr txBox="1">
                <a:spLocks noChangeArrowheads="1"/>
              </p:cNvSpPr>
              <p:nvPr/>
            </p:nvSpPr>
            <p:spPr bwMode="auto">
              <a:xfrm>
                <a:off x="2514600" y="5270500"/>
                <a:ext cx="128240" cy="4821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40000"/>
                  </a:spcBef>
                  <a:buClrTx/>
                  <a:buSzTx/>
                  <a:buFontTx/>
                  <a:buNone/>
                </a:pPr>
                <a:endParaRPr lang="en-US" sz="2800">
                  <a:solidFill>
                    <a:schemeClr val="accent1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2201647" name="Text Box 47"/>
          <p:cNvSpPr txBox="1">
            <a:spLocks noChangeArrowheads="1"/>
          </p:cNvSpPr>
          <p:nvPr/>
        </p:nvSpPr>
        <p:spPr bwMode="auto">
          <a:xfrm>
            <a:off x="5562600" y="3733800"/>
            <a:ext cx="27432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FC0128"/>
                </a:solidFill>
                <a:latin typeface="Helvetica" charset="0"/>
              </a:rPr>
              <a:t>Normalization and implicit 1</a:t>
            </a:r>
            <a:br>
              <a:rPr lang="en-US" sz="1800" dirty="0">
                <a:solidFill>
                  <a:srgbClr val="FC0128"/>
                </a:solidFill>
                <a:latin typeface="Helvetica" charset="0"/>
              </a:rPr>
            </a:br>
            <a:r>
              <a:rPr lang="en-US" sz="1800" dirty="0">
                <a:solidFill>
                  <a:srgbClr val="FC0128"/>
                </a:solidFill>
                <a:latin typeface="Helvetica" charset="0"/>
              </a:rPr>
              <a:t>is to blame!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11138"/>
            <a:ext cx="8872537" cy="474662"/>
          </a:xfrm>
        </p:spPr>
        <p:txBody>
          <a:bodyPr/>
          <a:lstStyle/>
          <a:p>
            <a:r>
              <a:rPr lang="en-US"/>
              <a:t>What to do with representations of numbers?</a:t>
            </a:r>
          </a:p>
        </p:txBody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260975"/>
          </a:xfrm>
        </p:spPr>
        <p:txBody>
          <a:bodyPr/>
          <a:lstStyle/>
          <a:p>
            <a:pPr marL="285750" indent="-285750">
              <a:lnSpc>
                <a:spcPct val="65000"/>
              </a:lnSpc>
            </a:pPr>
            <a:r>
              <a:rPr lang="en-US" dirty="0"/>
              <a:t>Just what we do with numbers!</a:t>
            </a:r>
          </a:p>
          <a:p>
            <a:pPr marL="628650" lvl="1" indent="-228600">
              <a:lnSpc>
                <a:spcPct val="75000"/>
              </a:lnSpc>
            </a:pPr>
            <a:r>
              <a:rPr lang="en-US" dirty="0"/>
              <a:t>Add them</a:t>
            </a:r>
          </a:p>
          <a:p>
            <a:pPr marL="628650" lvl="1" indent="-228600">
              <a:lnSpc>
                <a:spcPct val="75000"/>
              </a:lnSpc>
            </a:pPr>
            <a:r>
              <a:rPr lang="en-US" dirty="0"/>
              <a:t>Subtract them</a:t>
            </a:r>
          </a:p>
          <a:p>
            <a:pPr marL="628650" lvl="1" indent="-228600">
              <a:lnSpc>
                <a:spcPct val="75000"/>
              </a:lnSpc>
            </a:pPr>
            <a:r>
              <a:rPr lang="en-US" dirty="0"/>
              <a:t>Multiply them</a:t>
            </a:r>
          </a:p>
          <a:p>
            <a:pPr marL="628650" lvl="1" indent="-228600">
              <a:lnSpc>
                <a:spcPct val="75000"/>
              </a:lnSpc>
            </a:pPr>
            <a:r>
              <a:rPr lang="en-US" dirty="0"/>
              <a:t>Divide them</a:t>
            </a:r>
          </a:p>
          <a:p>
            <a:pPr marL="628650" lvl="1" indent="-228600">
              <a:lnSpc>
                <a:spcPct val="75000"/>
              </a:lnSpc>
            </a:pPr>
            <a:r>
              <a:rPr lang="en-US" dirty="0"/>
              <a:t>Compare them</a:t>
            </a:r>
          </a:p>
          <a:p>
            <a:pPr marL="285750" indent="-285750">
              <a:lnSpc>
                <a:spcPct val="65000"/>
              </a:lnSpc>
            </a:pPr>
            <a:r>
              <a:rPr lang="en-US" dirty="0"/>
              <a:t>Example: 10 + 7 = 17</a:t>
            </a:r>
          </a:p>
          <a:p>
            <a:pPr marL="628650" lvl="1" indent="-228600">
              <a:lnSpc>
                <a:spcPct val="75000"/>
              </a:lnSpc>
            </a:pPr>
            <a:r>
              <a:rPr lang="en-US" dirty="0"/>
              <a:t>…so simple to add in binary that we can build circuits to do it!</a:t>
            </a:r>
          </a:p>
          <a:p>
            <a:pPr marL="628650" lvl="1" indent="-228600">
              <a:lnSpc>
                <a:spcPct val="75000"/>
              </a:lnSpc>
            </a:pPr>
            <a:r>
              <a:rPr lang="en-US" dirty="0"/>
              <a:t>subtraction just as you would in decimal</a:t>
            </a:r>
          </a:p>
          <a:p>
            <a:pPr marL="628650" lvl="1" indent="-228600">
              <a:lnSpc>
                <a:spcPct val="75000"/>
              </a:lnSpc>
            </a:pPr>
            <a:r>
              <a:rPr lang="en-US" dirty="0"/>
              <a:t>Comparison: How do you tell if X &gt; Y ?</a:t>
            </a:r>
          </a:p>
        </p:txBody>
      </p:sp>
      <p:sp>
        <p:nvSpPr>
          <p:cNvPr id="1374212" name="Text Box 4"/>
          <p:cNvSpPr txBox="1">
            <a:spLocks noChangeArrowheads="1"/>
          </p:cNvSpPr>
          <p:nvPr/>
        </p:nvSpPr>
        <p:spPr bwMode="auto">
          <a:xfrm>
            <a:off x="5668963" y="1966913"/>
            <a:ext cx="3233737" cy="2443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Arial" charset="0"/>
              </a:rPr>
              <a:t>      1    0     1    0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Arial" charset="0"/>
              </a:rPr>
              <a:t>+    0    1     1    1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Arial" charset="0"/>
              </a:rPr>
              <a:t>-------------------------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Arial" charset="0"/>
              </a:rPr>
              <a:t>1    0    0     0    1</a:t>
            </a:r>
          </a:p>
        </p:txBody>
      </p:sp>
      <p:sp>
        <p:nvSpPr>
          <p:cNvPr id="1374213" name="Text Box 5"/>
          <p:cNvSpPr txBox="1">
            <a:spLocks noChangeArrowheads="1"/>
          </p:cNvSpPr>
          <p:nvPr/>
        </p:nvSpPr>
        <p:spPr bwMode="auto">
          <a:xfrm>
            <a:off x="7010400" y="1524000"/>
            <a:ext cx="382587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1374214" name="Text Box 6"/>
          <p:cNvSpPr txBox="1">
            <a:spLocks noChangeArrowheads="1"/>
          </p:cNvSpPr>
          <p:nvPr/>
        </p:nvSpPr>
        <p:spPr bwMode="auto">
          <a:xfrm>
            <a:off x="6477000" y="1524000"/>
            <a:ext cx="382588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995" name="Rectangle 3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7848600" cy="4701799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We still haven’t used Exponent=0, </a:t>
            </a:r>
            <a:br>
              <a:rPr lang="en-US" dirty="0"/>
            </a:br>
            <a:r>
              <a:rPr lang="en-US" dirty="0" err="1"/>
              <a:t>Significand</a:t>
            </a:r>
            <a:r>
              <a:rPr lang="en-US" dirty="0"/>
              <a:t> nonzero</a:t>
            </a:r>
          </a:p>
          <a:p>
            <a:pPr lvl="1"/>
            <a:r>
              <a:rPr lang="en-US" dirty="0" err="1"/>
              <a:t>Denormalized</a:t>
            </a:r>
            <a:r>
              <a:rPr lang="en-US" dirty="0"/>
              <a:t> number: no (implied) leading 1, implicit exponent = -126</a:t>
            </a:r>
          </a:p>
          <a:p>
            <a:pPr lvl="1"/>
            <a:r>
              <a:rPr lang="en-US" dirty="0"/>
              <a:t>Smallest </a:t>
            </a:r>
            <a:r>
              <a:rPr lang="en-US" dirty="0" err="1"/>
              <a:t>representable</a:t>
            </a:r>
            <a:r>
              <a:rPr lang="en-US" dirty="0"/>
              <a:t> pos num:</a:t>
            </a:r>
          </a:p>
          <a:p>
            <a:pPr lvl="2"/>
            <a:r>
              <a:rPr lang="en-US" dirty="0"/>
              <a:t>A = 2</a:t>
            </a:r>
            <a:r>
              <a:rPr lang="en-US" baseline="30000" dirty="0">
                <a:latin typeface="Arial" charset="0"/>
              </a:rPr>
              <a:t>-149</a:t>
            </a:r>
            <a:endParaRPr lang="en-US" dirty="0"/>
          </a:p>
          <a:p>
            <a:pPr lvl="1"/>
            <a:r>
              <a:rPr lang="en-US" dirty="0"/>
              <a:t>Second smallest </a:t>
            </a:r>
            <a:r>
              <a:rPr lang="en-US" dirty="0" err="1"/>
              <a:t>representable</a:t>
            </a:r>
            <a:r>
              <a:rPr lang="en-US" dirty="0"/>
              <a:t> pos num:</a:t>
            </a:r>
          </a:p>
          <a:p>
            <a:pPr lvl="2"/>
            <a:r>
              <a:rPr lang="en-US" dirty="0" err="1"/>
              <a:t>b</a:t>
            </a:r>
            <a:r>
              <a:rPr lang="en-US" dirty="0"/>
              <a:t> = 2</a:t>
            </a:r>
            <a:r>
              <a:rPr lang="en-US" baseline="30000" dirty="0">
                <a:latin typeface="Arial" charset="0"/>
              </a:rPr>
              <a:t>-148</a:t>
            </a:r>
            <a:endParaRPr lang="en-US" dirty="0"/>
          </a:p>
          <a:p>
            <a:pPr lvl="2">
              <a:buFont typeface="Wingdings 2" charset="2"/>
              <a:buNone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09800" y="5486403"/>
            <a:ext cx="4114800" cy="842963"/>
            <a:chOff x="1296" y="3408"/>
            <a:chExt cx="2592" cy="53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296" y="3408"/>
              <a:ext cx="2592" cy="531"/>
              <a:chOff x="1296" y="3600"/>
              <a:chExt cx="2592" cy="531"/>
            </a:xfrm>
          </p:grpSpPr>
          <p:sp>
            <p:nvSpPr>
              <p:cNvPr id="2261009" name="Line 17"/>
              <p:cNvSpPr>
                <a:spLocks noChangeShapeType="1"/>
              </p:cNvSpPr>
              <p:nvPr/>
            </p:nvSpPr>
            <p:spPr bwMode="auto">
              <a:xfrm>
                <a:off x="2544" y="3753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10" name="Text Box 18"/>
              <p:cNvSpPr txBox="1">
                <a:spLocks noChangeArrowheads="1"/>
              </p:cNvSpPr>
              <p:nvPr/>
            </p:nvSpPr>
            <p:spPr bwMode="auto">
              <a:xfrm>
                <a:off x="2447" y="3801"/>
                <a:ext cx="24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800">
                    <a:latin typeface="Helvetica" charset="0"/>
                  </a:rPr>
                  <a:t>0</a:t>
                </a:r>
              </a:p>
            </p:txBody>
          </p:sp>
          <p:sp>
            <p:nvSpPr>
              <p:cNvPr id="2261011" name="Line 19"/>
              <p:cNvSpPr>
                <a:spLocks noChangeShapeType="1"/>
              </p:cNvSpPr>
              <p:nvPr/>
            </p:nvSpPr>
            <p:spPr bwMode="auto">
              <a:xfrm>
                <a:off x="1728" y="3801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12" name="Text Box 20"/>
              <p:cNvSpPr txBox="1">
                <a:spLocks noChangeArrowheads="1"/>
              </p:cNvSpPr>
              <p:nvPr/>
            </p:nvSpPr>
            <p:spPr bwMode="auto">
              <a:xfrm>
                <a:off x="3446" y="3642"/>
                <a:ext cx="24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800">
                    <a:latin typeface="Helvetica" charset="0"/>
                  </a:rPr>
                  <a:t>+</a:t>
                </a:r>
              </a:p>
            </p:txBody>
          </p:sp>
          <p:sp>
            <p:nvSpPr>
              <p:cNvPr id="2261013" name="Text Box 21"/>
              <p:cNvSpPr txBox="1">
                <a:spLocks noChangeArrowheads="1"/>
              </p:cNvSpPr>
              <p:nvPr/>
            </p:nvSpPr>
            <p:spPr bwMode="auto">
              <a:xfrm>
                <a:off x="1296" y="3600"/>
                <a:ext cx="19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2800">
                    <a:latin typeface="Helvetica" charset="0"/>
                  </a:rPr>
                  <a:t>-</a:t>
                </a:r>
              </a:p>
            </p:txBody>
          </p:sp>
          <p:sp>
            <p:nvSpPr>
              <p:cNvPr id="2261014" name="Oval 22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15" name="Oval 23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16" name="Oval 24"/>
              <p:cNvSpPr>
                <a:spLocks noChangeArrowheads="1"/>
              </p:cNvSpPr>
              <p:nvPr/>
            </p:nvSpPr>
            <p:spPr bwMode="auto">
              <a:xfrm>
                <a:off x="3696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17" name="Oval 25"/>
              <p:cNvSpPr>
                <a:spLocks noChangeArrowheads="1"/>
              </p:cNvSpPr>
              <p:nvPr/>
            </p:nvSpPr>
            <p:spPr bwMode="auto">
              <a:xfrm>
                <a:off x="3792" y="3744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256" y="3513"/>
              <a:ext cx="240" cy="96"/>
              <a:chOff x="1968" y="3417"/>
              <a:chExt cx="240" cy="96"/>
            </a:xfrm>
          </p:grpSpPr>
          <p:sp>
            <p:nvSpPr>
              <p:cNvPr id="2261019" name="Line 27"/>
              <p:cNvSpPr>
                <a:spLocks noChangeShapeType="1"/>
              </p:cNvSpPr>
              <p:nvPr/>
            </p:nvSpPr>
            <p:spPr bwMode="auto">
              <a:xfrm>
                <a:off x="220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20" name="Line 28"/>
              <p:cNvSpPr>
                <a:spLocks noChangeShapeType="1"/>
              </p:cNvSpPr>
              <p:nvPr/>
            </p:nvSpPr>
            <p:spPr bwMode="auto">
              <a:xfrm>
                <a:off x="216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21" name="Line 29"/>
              <p:cNvSpPr>
                <a:spLocks noChangeShapeType="1"/>
              </p:cNvSpPr>
              <p:nvPr/>
            </p:nvSpPr>
            <p:spPr bwMode="auto">
              <a:xfrm>
                <a:off x="21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22" name="Line 30"/>
              <p:cNvSpPr>
                <a:spLocks noChangeShapeType="1"/>
              </p:cNvSpPr>
              <p:nvPr/>
            </p:nvSpPr>
            <p:spPr bwMode="auto">
              <a:xfrm>
                <a:off x="20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23" name="Line 31"/>
              <p:cNvSpPr>
                <a:spLocks noChangeShapeType="1"/>
              </p:cNvSpPr>
              <p:nvPr/>
            </p:nvSpPr>
            <p:spPr bwMode="auto">
              <a:xfrm>
                <a:off x="20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24" name="Line 32"/>
              <p:cNvSpPr>
                <a:spLocks noChangeShapeType="1"/>
              </p:cNvSpPr>
              <p:nvPr/>
            </p:nvSpPr>
            <p:spPr bwMode="auto">
              <a:xfrm>
                <a:off x="19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592" y="3513"/>
              <a:ext cx="240" cy="96"/>
              <a:chOff x="3072" y="3417"/>
              <a:chExt cx="240" cy="96"/>
            </a:xfrm>
          </p:grpSpPr>
          <p:sp>
            <p:nvSpPr>
              <p:cNvPr id="2261026" name="Line 34"/>
              <p:cNvSpPr>
                <a:spLocks noChangeShapeType="1"/>
              </p:cNvSpPr>
              <p:nvPr/>
            </p:nvSpPr>
            <p:spPr bwMode="auto">
              <a:xfrm>
                <a:off x="307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27" name="Line 35"/>
              <p:cNvSpPr>
                <a:spLocks noChangeShapeType="1"/>
              </p:cNvSpPr>
              <p:nvPr/>
            </p:nvSpPr>
            <p:spPr bwMode="auto">
              <a:xfrm>
                <a:off x="312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28" name="Line 36"/>
              <p:cNvSpPr>
                <a:spLocks noChangeShapeType="1"/>
              </p:cNvSpPr>
              <p:nvPr/>
            </p:nvSpPr>
            <p:spPr bwMode="auto">
              <a:xfrm>
                <a:off x="31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29" name="Line 37"/>
              <p:cNvSpPr>
                <a:spLocks noChangeShapeType="1"/>
              </p:cNvSpPr>
              <p:nvPr/>
            </p:nvSpPr>
            <p:spPr bwMode="auto">
              <a:xfrm>
                <a:off x="32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30" name="Line 38"/>
              <p:cNvSpPr>
                <a:spLocks noChangeShapeType="1"/>
              </p:cNvSpPr>
              <p:nvPr/>
            </p:nvSpPr>
            <p:spPr bwMode="auto">
              <a:xfrm>
                <a:off x="32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31" name="Line 39"/>
              <p:cNvSpPr>
                <a:spLocks noChangeShapeType="1"/>
              </p:cNvSpPr>
              <p:nvPr/>
            </p:nvSpPr>
            <p:spPr bwMode="auto">
              <a:xfrm>
                <a:off x="33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928" y="3513"/>
              <a:ext cx="384" cy="96"/>
              <a:chOff x="2928" y="3513"/>
              <a:chExt cx="384" cy="96"/>
            </a:xfrm>
          </p:grpSpPr>
          <p:sp>
            <p:nvSpPr>
              <p:cNvPr id="2261033" name="Line 41"/>
              <p:cNvSpPr>
                <a:spLocks noChangeShapeType="1"/>
              </p:cNvSpPr>
              <p:nvPr/>
            </p:nvSpPr>
            <p:spPr bwMode="auto">
              <a:xfrm>
                <a:off x="2928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34" name="Line 42"/>
              <p:cNvSpPr>
                <a:spLocks noChangeShapeType="1"/>
              </p:cNvSpPr>
              <p:nvPr/>
            </p:nvSpPr>
            <p:spPr bwMode="auto">
              <a:xfrm>
                <a:off x="3024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35" name="Line 43"/>
              <p:cNvSpPr>
                <a:spLocks noChangeShapeType="1"/>
              </p:cNvSpPr>
              <p:nvPr/>
            </p:nvSpPr>
            <p:spPr bwMode="auto">
              <a:xfrm>
                <a:off x="3168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36" name="Line 44"/>
              <p:cNvSpPr>
                <a:spLocks noChangeShapeType="1"/>
              </p:cNvSpPr>
              <p:nvPr/>
            </p:nvSpPr>
            <p:spPr bwMode="auto">
              <a:xfrm>
                <a:off x="3312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1920" y="3513"/>
              <a:ext cx="240" cy="96"/>
              <a:chOff x="1920" y="3513"/>
              <a:chExt cx="240" cy="96"/>
            </a:xfrm>
          </p:grpSpPr>
          <p:sp>
            <p:nvSpPr>
              <p:cNvPr id="2261038" name="Line 46"/>
              <p:cNvSpPr>
                <a:spLocks noChangeShapeType="1"/>
              </p:cNvSpPr>
              <p:nvPr/>
            </p:nvSpPr>
            <p:spPr bwMode="auto">
              <a:xfrm>
                <a:off x="2160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39" name="Line 47"/>
              <p:cNvSpPr>
                <a:spLocks noChangeShapeType="1"/>
              </p:cNvSpPr>
              <p:nvPr/>
            </p:nvSpPr>
            <p:spPr bwMode="auto">
              <a:xfrm>
                <a:off x="2064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040" name="Line 48"/>
              <p:cNvSpPr>
                <a:spLocks noChangeShapeType="1"/>
              </p:cNvSpPr>
              <p:nvPr/>
            </p:nvSpPr>
            <p:spPr bwMode="auto">
              <a:xfrm>
                <a:off x="1920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" name="Rectangle 2"/>
          <p:cNvSpPr txBox="1">
            <a:spLocks/>
          </p:cNvSpPr>
          <p:nvPr/>
        </p:nvSpPr>
        <p:spPr bwMode="auto">
          <a:xfrm>
            <a:off x="609600" y="211138"/>
            <a:ext cx="8382000" cy="531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18" charset="-128"/>
                <a:cs typeface="ＭＳ Ｐゴシック" pitchFamily="18" charset="-128"/>
              </a:rPr>
              <a:t>Representation for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18" charset="-128"/>
                <a:cs typeface="ＭＳ Ｐゴシック" pitchFamily="18" charset="-128"/>
              </a:rPr>
              <a:t>Denorms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18" charset="-128"/>
                <a:cs typeface="ＭＳ Ｐゴシック" pitchFamily="18" charset="-128"/>
              </a:rPr>
              <a:t> (2/2)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pitchFamily="18" charset="-128"/>
              <a:cs typeface="ＭＳ Ｐゴシック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/>
          </p:cNvSpPr>
          <p:nvPr>
            <p:ph type="title"/>
          </p:nvPr>
        </p:nvSpPr>
        <p:spPr bwMode="auto">
          <a:xfrm>
            <a:off x="762000" y="152400"/>
            <a:ext cx="57277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Special Numbers Summary</a:t>
            </a:r>
          </a:p>
        </p:txBody>
      </p:sp>
      <p:sp>
        <p:nvSpPr>
          <p:cNvPr id="2264067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7889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latin typeface="Helvetica" charset="0"/>
                <a:ea typeface="HG Mincho Light J" charset="0"/>
                <a:cs typeface="HG Mincho Light J" charset="0"/>
              </a:rPr>
              <a:t>Reserve exponents, significands:</a:t>
            </a:r>
            <a:endParaRPr lang="en-US" sz="2400">
              <a:latin typeface="Helvetica" charset="0"/>
              <a:ea typeface="HG Mincho Light J" charset="0"/>
              <a:cs typeface="HG Mincho Light J" charset="0"/>
            </a:endParaRP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2000"/>
          </a:p>
        </p:txBody>
      </p:sp>
      <p:graphicFrame>
        <p:nvGraphicFramePr>
          <p:cNvPr id="2264117" name="Group 53"/>
          <p:cNvGraphicFramePr>
            <a:graphicFrameLocks noGrp="1"/>
          </p:cNvGraphicFramePr>
          <p:nvPr/>
        </p:nvGraphicFramePr>
        <p:xfrm>
          <a:off x="1219200" y="1752600"/>
          <a:ext cx="6781800" cy="312451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09800"/>
              </a:tblGrid>
              <a:tr h="4572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Exponent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Significand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Object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+/- 0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nonzero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Denorm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1-254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anything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Norm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 </a:t>
                      </a: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∞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nonzero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NaN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Rectangle 2"/>
          <p:cNvSpPr>
            <a:spLocks noGrp="1"/>
          </p:cNvSpPr>
          <p:nvPr>
            <p:ph type="title"/>
          </p:nvPr>
        </p:nvSpPr>
        <p:spPr bwMode="auto">
          <a:xfrm>
            <a:off x="609600" y="228601"/>
            <a:ext cx="51054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Rounding</a:t>
            </a:r>
          </a:p>
        </p:txBody>
      </p:sp>
      <p:sp>
        <p:nvSpPr>
          <p:cNvPr id="2209795" name="Rectangle 3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8153400" cy="5272725"/>
          </a:xfrm>
        </p:spPr>
        <p:txBody>
          <a:bodyPr/>
          <a:lstStyle/>
          <a:p>
            <a:r>
              <a:rPr lang="en-US" dirty="0"/>
              <a:t>When we perform math on</a:t>
            </a:r>
            <a:r>
              <a:rPr lang="en-US" dirty="0" smtClean="0"/>
              <a:t> floating point numbers</a:t>
            </a:r>
            <a:r>
              <a:rPr lang="en-US" dirty="0"/>
              <a:t>, we have to worry </a:t>
            </a:r>
            <a:r>
              <a:rPr lang="en-US" dirty="0" smtClean="0"/>
              <a:t>about rounding </a:t>
            </a:r>
            <a:r>
              <a:rPr lang="en-US" dirty="0"/>
              <a:t>to fit the result in the </a:t>
            </a:r>
            <a:r>
              <a:rPr lang="en-US" dirty="0" err="1" smtClean="0"/>
              <a:t>significand</a:t>
            </a:r>
            <a:r>
              <a:rPr lang="en-US" dirty="0" smtClean="0"/>
              <a:t> </a:t>
            </a:r>
            <a:r>
              <a:rPr lang="en-US" dirty="0"/>
              <a:t>field.</a:t>
            </a:r>
          </a:p>
          <a:p>
            <a:r>
              <a:rPr lang="en-US" dirty="0"/>
              <a:t>The FP hardware carries two extra bits of precision, and then round to get the proper value</a:t>
            </a:r>
          </a:p>
          <a:p>
            <a:r>
              <a:rPr lang="en-US" dirty="0"/>
              <a:t>Rounding also occurs when converting:</a:t>
            </a:r>
          </a:p>
          <a:p>
            <a:pPr lvl="1">
              <a:buFont typeface="Wingdings" charset="2"/>
              <a:buNone/>
            </a:pPr>
            <a:r>
              <a:rPr lang="en-US" dirty="0"/>
              <a:t> double to a single precision </a:t>
            </a:r>
            <a:r>
              <a:rPr lang="en-US" dirty="0" smtClean="0"/>
              <a:t>value</a:t>
            </a:r>
          </a:p>
          <a:p>
            <a:pPr lvl="1">
              <a:buFont typeface="Wingdings" charset="2"/>
              <a:buNone/>
            </a:pPr>
            <a:r>
              <a:rPr lang="en-US" dirty="0"/>
              <a:t> floating point number to an </a:t>
            </a:r>
            <a:r>
              <a:rPr lang="en-US" dirty="0" smtClean="0"/>
              <a:t>integer</a:t>
            </a:r>
          </a:p>
          <a:p>
            <a:pPr lvl="1">
              <a:buFont typeface="Wingdings" charset="2"/>
              <a:buNone/>
            </a:pPr>
            <a:r>
              <a:rPr lang="en-US" dirty="0" smtClean="0"/>
              <a:t> integer &gt; ___ to floating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2"/>
          <p:cNvSpPr>
            <a:spLocks noGrp="1"/>
          </p:cNvSpPr>
          <p:nvPr>
            <p:ph type="title"/>
          </p:nvPr>
        </p:nvSpPr>
        <p:spPr bwMode="auto">
          <a:xfrm>
            <a:off x="605204" y="211138"/>
            <a:ext cx="6938596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IEEE FP Rounding Modes</a:t>
            </a:r>
          </a:p>
        </p:txBody>
      </p:sp>
      <p:sp>
        <p:nvSpPr>
          <p:cNvPr id="2211843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382000" cy="5585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Round towards + </a:t>
            </a:r>
            <a:r>
              <a:rPr lang="en-GB" sz="2600" dirty="0"/>
              <a:t>∞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ALWAYS round “up”: 2.001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3, -2.001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-2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Round towards - </a:t>
            </a:r>
            <a:r>
              <a:rPr lang="en-GB" sz="2600" dirty="0"/>
              <a:t>∞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ALWAYS round “down”: 1.999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1, -1.999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-2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Truncate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Just drop the last bits (round towards 0)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0000"/>
                </a:solidFill>
              </a:rPr>
              <a:t>Unbiased (default mode). </a:t>
            </a:r>
            <a:r>
              <a:rPr lang="en-US" sz="2200" dirty="0"/>
              <a:t>Midway?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/>
              <a:t>Round to even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Normal rounding, almost: 2.4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2, 2.6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3, 2.5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2, 3.5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4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Round like you learned in grade school (nearest </a:t>
            </a:r>
            <a:r>
              <a:rPr lang="en-US" sz="1800" dirty="0" err="1"/>
              <a:t>int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Except if the value is right on the borderline, in which case we round to the nearest EVEN number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Insures fairness on calculation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way, half the time we round up on tie, the other half time we round down. Tends to balance out inaccuracies</a:t>
            </a:r>
          </a:p>
        </p:txBody>
      </p:sp>
      <p:sp>
        <p:nvSpPr>
          <p:cNvPr id="2211844" name="Text Box 4"/>
          <p:cNvSpPr txBox="1">
            <a:spLocks noChangeArrowheads="1"/>
          </p:cNvSpPr>
          <p:nvPr/>
        </p:nvSpPr>
        <p:spPr bwMode="auto">
          <a:xfrm>
            <a:off x="2895600" y="762001"/>
            <a:ext cx="58940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0">
                <a:solidFill>
                  <a:srgbClr val="9FB1BF"/>
                </a:solidFill>
                <a:latin typeface="Helvetica" charset="0"/>
              </a:rPr>
              <a:t>Examples in decimal (but, of course, IEEE754 in binary)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454525" cy="474662"/>
          </a:xfrm>
        </p:spPr>
        <p:txBody>
          <a:bodyPr/>
          <a:lstStyle/>
          <a:p>
            <a:r>
              <a:rPr lang="en-US"/>
              <a:t>“And in conclusion…”</a:t>
            </a:r>
          </a:p>
        </p:txBody>
      </p:sp>
      <p:sp>
        <p:nvSpPr>
          <p:cNvPr id="222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05800" cy="2682875"/>
          </a:xfrm>
        </p:spPr>
        <p:txBody>
          <a:bodyPr/>
          <a:lstStyle/>
          <a:p>
            <a:r>
              <a:rPr lang="en-US" sz="2400" dirty="0"/>
              <a:t>Floating Point lets us:</a:t>
            </a:r>
          </a:p>
          <a:p>
            <a:pPr marL="508000" lvl="1"/>
            <a:r>
              <a:rPr lang="en-US" sz="2000" dirty="0"/>
              <a:t>Represent numbers containing both integer and fractional parts; makes efficient use of available bits.</a:t>
            </a:r>
          </a:p>
          <a:p>
            <a:pPr marL="508000" lvl="1"/>
            <a:r>
              <a:rPr lang="en-US" sz="2000" dirty="0"/>
              <a:t>Store </a:t>
            </a:r>
            <a:r>
              <a:rPr lang="en-US" sz="2000" dirty="0">
                <a:solidFill>
                  <a:schemeClr val="accent2"/>
                </a:solidFill>
              </a:rPr>
              <a:t>approximate</a:t>
            </a:r>
            <a:r>
              <a:rPr lang="en-US" sz="2000" dirty="0"/>
              <a:t> values for very large and very small #</a:t>
            </a:r>
            <a:r>
              <a:rPr lang="en-US" sz="2000" dirty="0" err="1"/>
              <a:t>s</a:t>
            </a:r>
            <a:r>
              <a:rPr lang="en-US" sz="2000" dirty="0"/>
              <a:t>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IEEE 754 Floating Point Standard</a:t>
            </a:r>
            <a:r>
              <a:rPr lang="en-US" sz="2400" dirty="0"/>
              <a:t> is most widely accepted attempt to standardize interpretation of such numbers (Every desktop or server computer sold since ~1997 follows these conventions)</a:t>
            </a:r>
          </a:p>
        </p:txBody>
      </p:sp>
      <p:sp>
        <p:nvSpPr>
          <p:cNvPr id="2226180" name="Rectangle 4"/>
          <p:cNvSpPr>
            <a:spLocks noChangeArrowheads="1"/>
          </p:cNvSpPr>
          <p:nvPr/>
        </p:nvSpPr>
        <p:spPr bwMode="auto">
          <a:xfrm>
            <a:off x="152400" y="3505200"/>
            <a:ext cx="8534400" cy="2362200"/>
          </a:xfrm>
          <a:prstGeom prst="rect">
            <a:avLst/>
          </a:prstGeom>
          <a:solidFill>
            <a:srgbClr val="E6E6E6"/>
          </a:solidFill>
          <a:ln w="76200" cmpd="tri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26181" name="Rectangle 5"/>
          <p:cNvSpPr>
            <a:spLocks noChangeArrowheads="1"/>
          </p:cNvSpPr>
          <p:nvPr/>
        </p:nvSpPr>
        <p:spPr bwMode="auto">
          <a:xfrm>
            <a:off x="304800" y="3581400"/>
            <a:ext cx="79248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Summary (single precision):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3886200"/>
            <a:ext cx="7924800" cy="1433513"/>
            <a:chOff x="336" y="1209"/>
            <a:chExt cx="4992" cy="903"/>
          </a:xfrm>
        </p:grpSpPr>
        <p:sp>
          <p:nvSpPr>
            <p:cNvPr id="2226183" name="Text Box 7"/>
            <p:cNvSpPr txBox="1">
              <a:spLocks noChangeArrowheads="1"/>
            </p:cNvSpPr>
            <p:nvPr/>
          </p:nvSpPr>
          <p:spPr bwMode="auto">
            <a:xfrm>
              <a:off x="5087" y="1249"/>
              <a:ext cx="24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26184" name="Text Box 8"/>
            <p:cNvSpPr txBox="1">
              <a:spLocks noChangeArrowheads="1"/>
            </p:cNvSpPr>
            <p:nvPr/>
          </p:nvSpPr>
          <p:spPr bwMode="auto">
            <a:xfrm>
              <a:off x="336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2226185" name="Rectangle 9"/>
            <p:cNvSpPr>
              <a:spLocks noChangeArrowheads="1"/>
            </p:cNvSpPr>
            <p:nvPr/>
          </p:nvSpPr>
          <p:spPr bwMode="auto">
            <a:xfrm>
              <a:off x="575" y="1497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186" name="Text Box 10"/>
            <p:cNvSpPr txBox="1">
              <a:spLocks noChangeArrowheads="1"/>
            </p:cNvSpPr>
            <p:nvPr/>
          </p:nvSpPr>
          <p:spPr bwMode="auto">
            <a:xfrm>
              <a:off x="527" y="1449"/>
              <a:ext cx="2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226187" name="Text Box 11"/>
            <p:cNvSpPr txBox="1">
              <a:spLocks noChangeArrowheads="1"/>
            </p:cNvSpPr>
            <p:nvPr/>
          </p:nvSpPr>
          <p:spPr bwMode="auto">
            <a:xfrm>
              <a:off x="863" y="1449"/>
              <a:ext cx="11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Exponent</a:t>
              </a:r>
            </a:p>
          </p:txBody>
        </p:sp>
        <p:sp>
          <p:nvSpPr>
            <p:cNvPr id="2226188" name="Line 12"/>
            <p:cNvSpPr>
              <a:spLocks noChangeShapeType="1"/>
            </p:cNvSpPr>
            <p:nvPr/>
          </p:nvSpPr>
          <p:spPr bwMode="auto">
            <a:xfrm>
              <a:off x="767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189" name="Text Box 13"/>
            <p:cNvSpPr txBox="1">
              <a:spLocks noChangeArrowheads="1"/>
            </p:cNvSpPr>
            <p:nvPr/>
          </p:nvSpPr>
          <p:spPr bwMode="auto">
            <a:xfrm>
              <a:off x="624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226190" name="Line 14"/>
            <p:cNvSpPr>
              <a:spLocks noChangeShapeType="1"/>
            </p:cNvSpPr>
            <p:nvPr/>
          </p:nvSpPr>
          <p:spPr bwMode="auto">
            <a:xfrm>
              <a:off x="2063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191" name="Text Box 15"/>
            <p:cNvSpPr txBox="1">
              <a:spLocks noChangeArrowheads="1"/>
            </p:cNvSpPr>
            <p:nvPr/>
          </p:nvSpPr>
          <p:spPr bwMode="auto">
            <a:xfrm>
              <a:off x="1727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2226192" name="Text Box 16"/>
            <p:cNvSpPr txBox="1">
              <a:spLocks noChangeArrowheads="1"/>
            </p:cNvSpPr>
            <p:nvPr/>
          </p:nvSpPr>
          <p:spPr bwMode="auto">
            <a:xfrm>
              <a:off x="2015" y="1209"/>
              <a:ext cx="36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226193" name="Text Box 17"/>
            <p:cNvSpPr txBox="1">
              <a:spLocks noChangeArrowheads="1"/>
            </p:cNvSpPr>
            <p:nvPr/>
          </p:nvSpPr>
          <p:spPr bwMode="auto">
            <a:xfrm>
              <a:off x="3023" y="1449"/>
              <a:ext cx="13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Significand</a:t>
              </a:r>
            </a:p>
          </p:txBody>
        </p:sp>
        <p:sp>
          <p:nvSpPr>
            <p:cNvPr id="2226194" name="Text Box 18"/>
            <p:cNvSpPr txBox="1">
              <a:spLocks noChangeArrowheads="1"/>
            </p:cNvSpPr>
            <p:nvPr/>
          </p:nvSpPr>
          <p:spPr bwMode="auto">
            <a:xfrm>
              <a:off x="383" y="1785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1 bit</a:t>
              </a:r>
            </a:p>
          </p:txBody>
        </p:sp>
        <p:sp>
          <p:nvSpPr>
            <p:cNvPr id="2226195" name="Text Box 19"/>
            <p:cNvSpPr txBox="1">
              <a:spLocks noChangeArrowheads="1"/>
            </p:cNvSpPr>
            <p:nvPr/>
          </p:nvSpPr>
          <p:spPr bwMode="auto">
            <a:xfrm>
              <a:off x="1151" y="1785"/>
              <a:ext cx="70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8 bits</a:t>
              </a:r>
            </a:p>
          </p:txBody>
        </p:sp>
        <p:sp>
          <p:nvSpPr>
            <p:cNvPr id="2226196" name="Text Box 20"/>
            <p:cNvSpPr txBox="1">
              <a:spLocks noChangeArrowheads="1"/>
            </p:cNvSpPr>
            <p:nvPr/>
          </p:nvSpPr>
          <p:spPr bwMode="auto">
            <a:xfrm>
              <a:off x="3359" y="1785"/>
              <a:ext cx="82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23 bits</a:t>
              </a:r>
            </a:p>
          </p:txBody>
        </p:sp>
      </p:grpSp>
      <p:sp>
        <p:nvSpPr>
          <p:cNvPr id="2226197" name="Rectangle 21"/>
          <p:cNvSpPr>
            <a:spLocks noChangeArrowheads="1"/>
          </p:cNvSpPr>
          <p:nvPr/>
        </p:nvSpPr>
        <p:spPr bwMode="auto">
          <a:xfrm>
            <a:off x="457200" y="5334000"/>
            <a:ext cx="79248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(-1)</a:t>
            </a:r>
            <a:r>
              <a:rPr lang="en-US" sz="3200" b="1" baseline="30000">
                <a:solidFill>
                  <a:schemeClr val="tx1"/>
                </a:solidFill>
              </a:rPr>
              <a:t>S</a:t>
            </a:r>
            <a:r>
              <a:rPr lang="en-US" sz="3200" b="1">
                <a:solidFill>
                  <a:schemeClr val="tx1"/>
                </a:solidFill>
              </a:rPr>
              <a:t> x (1 + Significand) x 2</a:t>
            </a:r>
            <a:r>
              <a:rPr lang="en-US" sz="3200" b="1" baseline="30000">
                <a:solidFill>
                  <a:schemeClr val="tx1"/>
                </a:solidFill>
              </a:rPr>
              <a:t>(Exponent-127)</a:t>
            </a:r>
            <a:endParaRPr lang="en-US" sz="3200" b="1">
              <a:solidFill>
                <a:schemeClr val="tx1"/>
              </a:solidFill>
            </a:endParaRP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>
                <a:solidFill>
                  <a:srgbClr val="0D407F"/>
                </a:solidFill>
                <a:ea typeface="ＭＳ Ｐゴシック" charset="-128"/>
              </a:rPr>
              <a:t>Double precision identical, except with exponent bias of 1023 (half, quad similar)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/>
          </p:cNvSpPr>
          <p:nvPr>
            <p:ph type="title"/>
          </p:nvPr>
        </p:nvSpPr>
        <p:spPr bwMode="auto">
          <a:xfrm>
            <a:off x="762000" y="152400"/>
            <a:ext cx="57277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“And in conclusion…”</a:t>
            </a:r>
          </a:p>
        </p:txBody>
      </p:sp>
      <p:sp>
        <p:nvSpPr>
          <p:cNvPr id="2271235" name="Rectangle 3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48600" cy="50824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Reserve exponents, </a:t>
            </a:r>
            <a:r>
              <a:rPr lang="en-US" dirty="0" err="1"/>
              <a:t>significands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4 </a:t>
            </a:r>
            <a:r>
              <a:rPr lang="en-US" dirty="0"/>
              <a:t>Rounding modes (default: unbiased)</a:t>
            </a:r>
          </a:p>
          <a:p>
            <a:pPr>
              <a:lnSpc>
                <a:spcPct val="90000"/>
              </a:lnSpc>
            </a:pPr>
            <a:r>
              <a:rPr lang="en-US" dirty="0"/>
              <a:t>MIPS Fl ops complicated, expensive</a:t>
            </a:r>
          </a:p>
        </p:txBody>
      </p:sp>
      <p:graphicFrame>
        <p:nvGraphicFramePr>
          <p:cNvPr id="2271236" name="Group 4"/>
          <p:cNvGraphicFramePr>
            <a:graphicFrameLocks noGrp="1"/>
          </p:cNvGraphicFramePr>
          <p:nvPr/>
        </p:nvGraphicFramePr>
        <p:xfrm>
          <a:off x="1219200" y="1752600"/>
          <a:ext cx="6781800" cy="320071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09800"/>
              </a:tblGrid>
              <a:tr h="4572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Exponent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Significand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Object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sng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nonzero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Denorm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1-254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Anything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 fl. Pt #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sng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sng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 </a:t>
                      </a:r>
                      <a:r>
                        <a:rPr kumimoji="0" lang="en-GB" sz="2600" b="1" i="0" u="sng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∞</a:t>
                      </a:r>
                      <a:endParaRPr kumimoji="0" lang="en-US" sz="2600" b="1" i="0" u="sng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E39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nonzero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NaN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655888" cy="474663"/>
          </a:xfrm>
        </p:spPr>
        <p:txBody>
          <a:bodyPr/>
          <a:lstStyle/>
          <a:p>
            <a:r>
              <a:rPr lang="en-US"/>
              <a:t>Bonus slides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559050"/>
          </a:xfrm>
        </p:spPr>
        <p:txBody>
          <a:bodyPr/>
          <a:lstStyle/>
          <a:p>
            <a:r>
              <a:rPr lang="en-US"/>
              <a:t>These are extra slides that used to be included in lecture notes, but have been moved to this, the “bonus” area to serve as a supplement.</a:t>
            </a:r>
          </a:p>
          <a:p>
            <a:r>
              <a:rPr lang="en-US"/>
              <a:t>The slides will appear in the order they would have in the normal presentation</a:t>
            </a: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1905000" y="3733800"/>
            <a:ext cx="6019800" cy="284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Bonus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72150" cy="474663"/>
          </a:xfrm>
        </p:spPr>
        <p:txBody>
          <a:bodyPr/>
          <a:lstStyle/>
          <a:p>
            <a:r>
              <a:rPr lang="en-US"/>
              <a:t>Numbers: positional notation</a:t>
            </a:r>
          </a:p>
        </p:txBody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23263" cy="5299075"/>
          </a:xfrm>
        </p:spPr>
        <p:txBody>
          <a:bodyPr/>
          <a:lstStyle/>
          <a:p>
            <a:pPr>
              <a:tabLst>
                <a:tab pos="2116138" algn="l"/>
              </a:tabLst>
            </a:pPr>
            <a:r>
              <a:rPr lang="en-US" sz="2800" dirty="0"/>
              <a:t>Number Base B </a:t>
            </a:r>
            <a:r>
              <a:rPr lang="en-US" sz="2800" dirty="0" err="1">
                <a:latin typeface="Symbol" charset="2"/>
              </a:rPr>
              <a:t></a:t>
            </a:r>
            <a:r>
              <a:rPr lang="en-US" sz="2800" dirty="0"/>
              <a:t> B symbols per digit:</a:t>
            </a:r>
          </a:p>
          <a:p>
            <a:pPr lvl="1">
              <a:tabLst>
                <a:tab pos="2116138" algn="l"/>
              </a:tabLst>
            </a:pPr>
            <a:r>
              <a:rPr lang="en-US" sz="2400" dirty="0"/>
              <a:t>Base 10 (Decimal):	0, 1, 2, 3, 4, 5, 6, 7, 8, 9</a:t>
            </a:r>
            <a:br>
              <a:rPr lang="en-US" sz="2400" dirty="0"/>
            </a:br>
            <a:r>
              <a:rPr lang="en-US" sz="2400" dirty="0"/>
              <a:t>Base   2 (Binary):	0, 1</a:t>
            </a:r>
          </a:p>
          <a:p>
            <a:pPr>
              <a:tabLst>
                <a:tab pos="2116138" algn="l"/>
              </a:tabLst>
            </a:pPr>
            <a:r>
              <a:rPr lang="en-US" sz="2800" dirty="0"/>
              <a:t>Number representation: </a:t>
            </a:r>
          </a:p>
          <a:p>
            <a:pPr lvl="1">
              <a:lnSpc>
                <a:spcPct val="100000"/>
              </a:lnSpc>
              <a:tabLst>
                <a:tab pos="2116138" algn="l"/>
              </a:tabLst>
            </a:pPr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baseline="-25000" dirty="0">
                <a:solidFill>
                  <a:schemeClr val="accent1"/>
                </a:solidFill>
              </a:rPr>
              <a:t>31</a:t>
            </a:r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baseline="-25000" dirty="0">
                <a:solidFill>
                  <a:schemeClr val="accent1"/>
                </a:solidFill>
              </a:rPr>
              <a:t>30</a:t>
            </a:r>
            <a:r>
              <a:rPr lang="en-US" sz="2400" dirty="0">
                <a:solidFill>
                  <a:schemeClr val="accent1"/>
                </a:solidFill>
              </a:rPr>
              <a:t> ... d</a:t>
            </a:r>
            <a:r>
              <a:rPr lang="en-US" sz="2400" baseline="-25000" dirty="0">
                <a:solidFill>
                  <a:schemeClr val="accent1"/>
                </a:solidFill>
              </a:rPr>
              <a:t>1</a:t>
            </a:r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baseline="-25000" dirty="0">
                <a:solidFill>
                  <a:schemeClr val="accent1"/>
                </a:solidFill>
              </a:rPr>
              <a:t>0</a:t>
            </a:r>
            <a:r>
              <a:rPr lang="en-US" sz="2400" baseline="-25000" dirty="0"/>
              <a:t> </a:t>
            </a:r>
            <a:r>
              <a:rPr lang="en-US" sz="2400" dirty="0"/>
              <a:t>is a</a:t>
            </a:r>
            <a:r>
              <a:rPr lang="en-US" sz="2400" baseline="-25000" dirty="0"/>
              <a:t> </a:t>
            </a:r>
            <a:r>
              <a:rPr lang="en-US" sz="2400" dirty="0"/>
              <a:t>32 digit number</a:t>
            </a:r>
          </a:p>
          <a:p>
            <a:pPr lvl="1">
              <a:tabLst>
                <a:tab pos="2116138" algn="l"/>
              </a:tabLst>
            </a:pPr>
            <a:r>
              <a:rPr lang="en-US" sz="2400" dirty="0"/>
              <a:t>value = </a:t>
            </a:r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baseline="-25000" dirty="0">
                <a:solidFill>
                  <a:schemeClr val="accent1"/>
                </a:solidFill>
              </a:rPr>
              <a:t>31</a:t>
            </a:r>
            <a:r>
              <a:rPr lang="en-US" sz="2400" baseline="-25000" dirty="0"/>
              <a:t> </a:t>
            </a:r>
            <a:r>
              <a:rPr lang="en-US" sz="2400" dirty="0" err="1">
                <a:sym typeface="Symbol" charset="2"/>
              </a:rPr>
              <a:t></a:t>
            </a:r>
            <a:r>
              <a:rPr lang="en-US" sz="2400" dirty="0"/>
              <a:t> B</a:t>
            </a:r>
            <a:r>
              <a:rPr lang="en-US" sz="2400" baseline="30000" dirty="0"/>
              <a:t>31 </a:t>
            </a:r>
            <a:r>
              <a:rPr lang="en-US" sz="2400" dirty="0"/>
              <a:t>+ </a:t>
            </a:r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baseline="-25000" dirty="0">
                <a:solidFill>
                  <a:schemeClr val="accent1"/>
                </a:solidFill>
              </a:rPr>
              <a:t>30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</a:t>
            </a:r>
            <a:r>
              <a:rPr lang="en-US" sz="2400" dirty="0"/>
              <a:t> B</a:t>
            </a:r>
            <a:r>
              <a:rPr lang="en-US" sz="2400" baseline="30000" dirty="0"/>
              <a:t>30</a:t>
            </a:r>
            <a:r>
              <a:rPr lang="en-US" sz="2400" dirty="0"/>
              <a:t> + ... + </a:t>
            </a:r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baseline="-25000" dirty="0">
                <a:solidFill>
                  <a:schemeClr val="accent1"/>
                </a:solidFill>
              </a:rPr>
              <a:t>1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</a:t>
            </a:r>
            <a:r>
              <a:rPr lang="en-US" sz="2400" dirty="0"/>
              <a:t> B</a:t>
            </a:r>
            <a:r>
              <a:rPr lang="en-US" sz="2400" baseline="30000" dirty="0"/>
              <a:t>1</a:t>
            </a:r>
            <a:r>
              <a:rPr lang="en-US" sz="2400" dirty="0"/>
              <a:t> + </a:t>
            </a:r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baseline="-25000" dirty="0">
                <a:solidFill>
                  <a:schemeClr val="accent1"/>
                </a:solidFill>
              </a:rPr>
              <a:t>0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</a:t>
            </a:r>
            <a:r>
              <a:rPr lang="en-US" sz="2400" dirty="0"/>
              <a:t> B</a:t>
            </a:r>
            <a:r>
              <a:rPr lang="en-US" sz="2400" baseline="30000" dirty="0"/>
              <a:t>0</a:t>
            </a:r>
          </a:p>
          <a:p>
            <a:pPr>
              <a:tabLst>
                <a:tab pos="2116138" algn="l"/>
              </a:tabLst>
            </a:pPr>
            <a:r>
              <a:rPr lang="en-US" sz="2800" dirty="0"/>
              <a:t>Binary:	0,1  </a:t>
            </a:r>
            <a:r>
              <a:rPr lang="en-US" sz="2800" dirty="0">
                <a:solidFill>
                  <a:schemeClr val="accent2"/>
                </a:solidFill>
              </a:rPr>
              <a:t>(In binary digits called “bits”)</a:t>
            </a:r>
          </a:p>
          <a:p>
            <a:pPr lvl="1">
              <a:tabLst>
                <a:tab pos="2116138" algn="l"/>
              </a:tabLst>
            </a:pPr>
            <a:r>
              <a:rPr lang="en-US" sz="2400" dirty="0">
                <a:solidFill>
                  <a:schemeClr val="accent1"/>
                </a:solidFill>
              </a:rPr>
              <a:t>0b11010 	</a:t>
            </a:r>
            <a:r>
              <a:rPr lang="en-US" sz="2400" dirty="0"/>
              <a:t>= </a:t>
            </a:r>
            <a:r>
              <a:rPr lang="en-US" sz="2400" dirty="0">
                <a:solidFill>
                  <a:schemeClr val="accent1"/>
                </a:solidFill>
              </a:rPr>
              <a:t>1</a:t>
            </a:r>
            <a:r>
              <a:rPr lang="en-US" sz="2400" dirty="0">
                <a:sym typeface="Symbol" charset="2"/>
              </a:rPr>
              <a:t></a:t>
            </a:r>
            <a:r>
              <a:rPr lang="en-US" sz="2400" dirty="0"/>
              <a:t>2</a:t>
            </a:r>
            <a:r>
              <a:rPr lang="en-US" sz="2400" baseline="30000" dirty="0"/>
              <a:t>4</a:t>
            </a:r>
            <a:r>
              <a:rPr lang="en-US" sz="2400" dirty="0"/>
              <a:t> + </a:t>
            </a:r>
            <a:r>
              <a:rPr lang="en-US" sz="2400" dirty="0">
                <a:solidFill>
                  <a:schemeClr val="accent1"/>
                </a:solidFill>
              </a:rPr>
              <a:t>1</a:t>
            </a:r>
            <a:r>
              <a:rPr lang="en-US" sz="2400" dirty="0">
                <a:sym typeface="Symbol" charset="2"/>
              </a:rPr>
              <a:t></a:t>
            </a:r>
            <a:r>
              <a:rPr lang="en-US" sz="2400" dirty="0"/>
              <a:t>2</a:t>
            </a:r>
            <a:r>
              <a:rPr lang="en-US" sz="2400" baseline="30000" dirty="0"/>
              <a:t>3</a:t>
            </a:r>
            <a:r>
              <a:rPr lang="en-US" sz="2400" dirty="0"/>
              <a:t> + </a:t>
            </a:r>
            <a:r>
              <a:rPr lang="en-US" sz="2400" dirty="0">
                <a:solidFill>
                  <a:schemeClr val="accent1"/>
                </a:solidFill>
              </a:rPr>
              <a:t>0</a:t>
            </a:r>
            <a:r>
              <a:rPr lang="en-US" sz="2400" dirty="0">
                <a:sym typeface="Symbol" charset="2"/>
              </a:rPr>
              <a:t></a:t>
            </a:r>
            <a:r>
              <a:rPr lang="en-US" sz="2400" dirty="0"/>
              <a:t>2</a:t>
            </a:r>
            <a:r>
              <a:rPr lang="en-US" sz="2400" baseline="30000" dirty="0"/>
              <a:t>2</a:t>
            </a:r>
            <a:r>
              <a:rPr lang="en-US" sz="2400" dirty="0"/>
              <a:t>  + </a:t>
            </a:r>
            <a:r>
              <a:rPr lang="en-US" sz="2400" dirty="0">
                <a:solidFill>
                  <a:schemeClr val="accent1"/>
                </a:solidFill>
              </a:rPr>
              <a:t>1</a:t>
            </a:r>
            <a:r>
              <a:rPr lang="en-US" sz="2400" dirty="0">
                <a:sym typeface="Symbol" charset="2"/>
              </a:rPr>
              <a:t></a:t>
            </a:r>
            <a:r>
              <a:rPr lang="en-US" sz="2400" dirty="0"/>
              <a:t>2</a:t>
            </a:r>
            <a:r>
              <a:rPr lang="en-US" sz="2400" baseline="30000" dirty="0"/>
              <a:t>1</a:t>
            </a:r>
            <a:r>
              <a:rPr lang="en-US" sz="2400" dirty="0"/>
              <a:t> + </a:t>
            </a:r>
            <a:r>
              <a:rPr lang="en-US" sz="2400" dirty="0">
                <a:solidFill>
                  <a:schemeClr val="accent1"/>
                </a:solidFill>
              </a:rPr>
              <a:t>0</a:t>
            </a:r>
            <a:r>
              <a:rPr lang="en-US" sz="2400" dirty="0">
                <a:sym typeface="Symbol" charset="2"/>
              </a:rPr>
              <a:t></a:t>
            </a:r>
            <a:r>
              <a:rPr lang="en-US" sz="2400" dirty="0"/>
              <a:t>2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	= 16 + 8 + 2</a:t>
            </a:r>
            <a:br>
              <a:rPr lang="en-US" sz="2400" dirty="0"/>
            </a:br>
            <a:r>
              <a:rPr lang="en-US" sz="2400" dirty="0"/>
              <a:t>	= 26</a:t>
            </a:r>
          </a:p>
          <a:p>
            <a:pPr lvl="1">
              <a:tabLst>
                <a:tab pos="2116138" algn="l"/>
              </a:tabLst>
            </a:pPr>
            <a:r>
              <a:rPr lang="en-US" sz="2400" dirty="0"/>
              <a:t>Here 5 digit binary # turns into a 2 digit decimal #</a:t>
            </a:r>
          </a:p>
          <a:p>
            <a:pPr lvl="1">
              <a:tabLst>
                <a:tab pos="2116138" algn="l"/>
              </a:tabLst>
            </a:pPr>
            <a:r>
              <a:rPr lang="en-US" sz="2400" dirty="0">
                <a:solidFill>
                  <a:srgbClr val="008000"/>
                </a:solidFill>
              </a:rPr>
              <a:t>Can we find a base that converts to binary easily?</a:t>
            </a:r>
            <a:endParaRPr lang="en-US" sz="2400" dirty="0"/>
          </a:p>
        </p:txBody>
      </p:sp>
      <p:sp>
        <p:nvSpPr>
          <p:cNvPr id="1461252" name="Rectangle 4"/>
          <p:cNvSpPr>
            <a:spLocks noChangeArrowheads="1"/>
          </p:cNvSpPr>
          <p:nvPr/>
        </p:nvSpPr>
        <p:spPr bwMode="auto">
          <a:xfrm>
            <a:off x="152400" y="4800600"/>
            <a:ext cx="2824162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00" b="1" dirty="0">
                <a:solidFill>
                  <a:srgbClr val="800080"/>
                </a:solidFill>
              </a:rPr>
              <a:t>#</a:t>
            </a:r>
            <a:r>
              <a:rPr lang="en-US" sz="1900" b="1" dirty="0" err="1">
                <a:solidFill>
                  <a:srgbClr val="800080"/>
                </a:solidFill>
              </a:rPr>
              <a:t>s</a:t>
            </a:r>
            <a:r>
              <a:rPr lang="en-US" sz="1900" b="1" dirty="0">
                <a:solidFill>
                  <a:srgbClr val="800080"/>
                </a:solidFill>
              </a:rPr>
              <a:t> often written</a:t>
            </a:r>
            <a:br>
              <a:rPr lang="en-US" sz="1900" b="1" dirty="0">
                <a:solidFill>
                  <a:srgbClr val="800080"/>
                </a:solidFill>
              </a:rPr>
            </a:br>
            <a:r>
              <a:rPr lang="en-US" sz="1900" b="1" dirty="0">
                <a:solidFill>
                  <a:srgbClr val="800080"/>
                </a:solidFill>
              </a:rPr>
              <a:t>0b…</a:t>
            </a:r>
          </a:p>
        </p:txBody>
      </p:sp>
      <p:sp>
        <p:nvSpPr>
          <p:cNvPr id="1461253" name="AutoShape 5"/>
          <p:cNvSpPr>
            <a:spLocks noChangeArrowheads="1"/>
          </p:cNvSpPr>
          <p:nvPr/>
        </p:nvSpPr>
        <p:spPr bwMode="auto">
          <a:xfrm>
            <a:off x="304800" y="4343400"/>
            <a:ext cx="6096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190500"/>
            <a:ext cx="7007225" cy="474663"/>
          </a:xfrm>
        </p:spPr>
        <p:txBody>
          <a:bodyPr/>
          <a:lstStyle/>
          <a:p>
            <a:r>
              <a:rPr lang="en-US" dirty="0"/>
              <a:t>Decimal vs. Hexadecimal vs. Binary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965200"/>
            <a:ext cx="5232400" cy="4843463"/>
          </a:xfrm>
        </p:spPr>
        <p:txBody>
          <a:bodyPr/>
          <a:lstStyle/>
          <a:p>
            <a:pPr marL="0" indent="0"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/>
              <a:t>Examples:</a:t>
            </a:r>
          </a:p>
          <a:p>
            <a:pPr marL="0" indent="0"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/>
              <a:t>1010 1100 0011 (binary) </a:t>
            </a:r>
            <a:br>
              <a:rPr lang="en-US"/>
            </a:br>
            <a:r>
              <a:rPr lang="en-US"/>
              <a:t>= 0xAC3</a:t>
            </a:r>
          </a:p>
          <a:p>
            <a:pPr marL="0" indent="0"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/>
              <a:t>10111 (binary) </a:t>
            </a:r>
            <a:br>
              <a:rPr lang="en-US"/>
            </a:br>
            <a:r>
              <a:rPr lang="en-US"/>
              <a:t>= 0001 0111 (binary) </a:t>
            </a:r>
            <a:br>
              <a:rPr lang="en-US"/>
            </a:br>
            <a:r>
              <a:rPr lang="en-US"/>
              <a:t>= 0x17</a:t>
            </a:r>
          </a:p>
          <a:p>
            <a:pPr marL="0" indent="0"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/>
              <a:t>0x3F9 </a:t>
            </a:r>
            <a:br>
              <a:rPr lang="en-US"/>
            </a:br>
            <a:r>
              <a:rPr lang="en-US"/>
              <a:t>= 11 1111 1001 (binary)</a:t>
            </a:r>
          </a:p>
          <a:p>
            <a:pPr marL="0" indent="0"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 sz="2800" i="1">
                <a:solidFill>
                  <a:srgbClr val="800080"/>
                </a:solidFill>
              </a:rPr>
              <a:t>How do we convert between hex and Decimal?</a:t>
            </a:r>
            <a:endParaRPr lang="en-US" sz="2800" i="1">
              <a:solidFill>
                <a:schemeClr val="hlink"/>
              </a:solidFill>
            </a:endParaRPr>
          </a:p>
        </p:txBody>
      </p:sp>
      <p:sp>
        <p:nvSpPr>
          <p:cNvPr id="1465348" name="Rectangle 4"/>
          <p:cNvSpPr>
            <a:spLocks noChangeArrowheads="1"/>
          </p:cNvSpPr>
          <p:nvPr/>
        </p:nvSpPr>
        <p:spPr bwMode="auto">
          <a:xfrm>
            <a:off x="5702300" y="965200"/>
            <a:ext cx="25146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00 0	0000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01	1	0001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02 2	0010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03	3	0011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04 4	0100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05	5	0101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06 6	0110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07	7	0111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08 8	1000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09	9	1001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10 A	1010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11	B	1011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12 C	1100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13	D	1101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14 E	1110</a:t>
            </a:r>
            <a:br>
              <a:rPr lang="en-US" sz="2700" b="1" dirty="0">
                <a:solidFill>
                  <a:schemeClr val="tx1"/>
                </a:solidFill>
                <a:latin typeface="Courier New" charset="0"/>
              </a:rPr>
            </a:br>
            <a:r>
              <a:rPr lang="en-US" sz="2700" b="1" dirty="0">
                <a:solidFill>
                  <a:schemeClr val="tx1"/>
                </a:solidFill>
                <a:latin typeface="Courier New" charset="0"/>
              </a:rPr>
              <a:t>15	F	1111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1143000"/>
            <a:ext cx="4108450" cy="5562600"/>
            <a:chOff x="672" y="720"/>
            <a:chExt cx="2588" cy="3504"/>
          </a:xfrm>
        </p:grpSpPr>
        <p:sp>
          <p:nvSpPr>
            <p:cNvPr id="1465350" name="AutoShape 6"/>
            <p:cNvSpPr>
              <a:spLocks noChangeArrowheads="1"/>
            </p:cNvSpPr>
            <p:nvPr/>
          </p:nvSpPr>
          <p:spPr bwMode="auto">
            <a:xfrm>
              <a:off x="1728" y="720"/>
              <a:ext cx="1392" cy="1152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6666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610"/>
              <a:ext cx="2588" cy="2614"/>
              <a:chOff x="905" y="1392"/>
              <a:chExt cx="2588" cy="2614"/>
            </a:xfrm>
          </p:grpSpPr>
          <p:pic>
            <p:nvPicPr>
              <p:cNvPr id="1465352" name="Picture 8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128" y="1392"/>
                <a:ext cx="2152" cy="2005"/>
              </a:xfrm>
              <a:prstGeom prst="rect">
                <a:avLst/>
              </a:prstGeom>
              <a:noFill/>
            </p:spPr>
          </p:pic>
          <p:sp>
            <p:nvSpPr>
              <p:cNvPr id="1465353" name="Rectangle 9"/>
              <p:cNvSpPr>
                <a:spLocks noChangeArrowheads="1"/>
              </p:cNvSpPr>
              <p:nvPr/>
            </p:nvSpPr>
            <p:spPr bwMode="auto">
              <a:xfrm>
                <a:off x="905" y="3430"/>
                <a:ext cx="2588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5400" b="1">
                    <a:solidFill>
                      <a:srgbClr val="666600"/>
                    </a:solidFill>
                  </a:rPr>
                  <a:t>MEMORIZE!</a:t>
                </a:r>
              </a:p>
            </p:txBody>
          </p:sp>
        </p:grpSp>
      </p:grpSp>
      <p:sp>
        <p:nvSpPr>
          <p:cNvPr id="1465354" name="Rectangle 10"/>
          <p:cNvSpPr>
            <a:spLocks noChangeArrowheads="1"/>
          </p:cNvSpPr>
          <p:nvPr/>
        </p:nvSpPr>
        <p:spPr bwMode="auto">
          <a:xfrm>
            <a:off x="468313" y="968375"/>
            <a:ext cx="5232400" cy="48434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 sz="3200" b="1" dirty="0">
                <a:solidFill>
                  <a:schemeClr val="tx1"/>
                </a:solidFill>
              </a:rPr>
              <a:t>Examples:</a:t>
            </a: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 sz="3200" b="1" dirty="0">
                <a:solidFill>
                  <a:schemeClr val="tx1"/>
                </a:solidFill>
              </a:rPr>
              <a:t>1010 1100 0011 (binary)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rgbClr val="0D407F"/>
                </a:solidFill>
              </a:rPr>
              <a:t>= 0xAC3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 sz="3200" b="1" dirty="0">
                <a:solidFill>
                  <a:schemeClr val="tx1"/>
                </a:solidFill>
              </a:rPr>
              <a:t>10111 (binary)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= 0001 0111 (binary)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rgbClr val="0D407F"/>
                </a:solidFill>
              </a:rPr>
              <a:t>= 0x17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 sz="3200" b="1" dirty="0">
                <a:solidFill>
                  <a:schemeClr val="tx1"/>
                </a:solidFill>
              </a:rPr>
              <a:t>0x3F9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rgbClr val="0D407F"/>
                </a:solidFill>
              </a:rPr>
              <a:t>= 11 1111 1001 (binary)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635000" algn="l"/>
                <a:tab pos="1320800" algn="l"/>
              </a:tabLst>
            </a:pPr>
            <a:r>
              <a:rPr lang="en-US" sz="2800" b="1" i="1" dirty="0">
                <a:solidFill>
                  <a:srgbClr val="800080"/>
                </a:solidFill>
              </a:rPr>
              <a:t>How do we convert between hex and Decimal?</a:t>
            </a:r>
            <a:endParaRPr lang="en-US" sz="2800" b="1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354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1138"/>
            <a:ext cx="5597525" cy="474662"/>
          </a:xfrm>
        </p:spPr>
        <p:txBody>
          <a:bodyPr/>
          <a:lstStyle/>
          <a:p>
            <a:r>
              <a:rPr lang="en-US"/>
              <a:t>Two’s Complement for N=32</a:t>
            </a:r>
          </a:p>
        </p:txBody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3300"/>
            <a:ext cx="9144000" cy="5092700"/>
          </a:xfrm>
        </p:spPr>
        <p:txBody>
          <a:bodyPr/>
          <a:lstStyle/>
          <a:p>
            <a:pPr>
              <a:buFont typeface="Times" charset="0"/>
              <a:buNone/>
              <a:tabLst>
                <a:tab pos="8915400" algn="r"/>
              </a:tabLst>
            </a:pPr>
            <a:r>
              <a:rPr lang="en-US" sz="2400" dirty="0"/>
              <a:t>  0000 ... 0000  0000  0000  0000</a:t>
            </a:r>
            <a:r>
              <a:rPr lang="en-US" sz="2400" baseline="-25000" dirty="0"/>
              <a:t>two</a:t>
            </a:r>
            <a:r>
              <a:rPr lang="en-US" sz="2400" dirty="0"/>
              <a:t> =  	0</a:t>
            </a:r>
            <a:r>
              <a:rPr lang="en-US" sz="2400" baseline="-25000" dirty="0"/>
              <a:t>ten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0000 ... 0000  0000  0000  0001</a:t>
            </a:r>
            <a:r>
              <a:rPr lang="en-US" sz="2400" baseline="-25000" dirty="0"/>
              <a:t>two</a:t>
            </a:r>
            <a:r>
              <a:rPr lang="en-US" sz="2400" dirty="0"/>
              <a:t> =  	1</a:t>
            </a:r>
            <a:r>
              <a:rPr lang="en-US" sz="2400" baseline="-25000" dirty="0"/>
              <a:t>ten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0000 ... 0000  0000  0000  0010</a:t>
            </a:r>
            <a:r>
              <a:rPr lang="en-US" sz="2400" baseline="-25000" dirty="0"/>
              <a:t>two</a:t>
            </a:r>
            <a:r>
              <a:rPr lang="en-US" sz="2400" dirty="0"/>
              <a:t> = </a:t>
            </a:r>
            <a:r>
              <a:rPr lang="en-US" sz="2400" dirty="0" smtClean="0"/>
              <a:t> 	</a:t>
            </a:r>
            <a:r>
              <a:rPr lang="en-US" sz="2400" dirty="0"/>
              <a:t>2</a:t>
            </a:r>
            <a:r>
              <a:rPr lang="en-US" sz="2400" baseline="-25000" dirty="0"/>
              <a:t>ten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. . 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0111 ... 1111  1111  1111  1101</a:t>
            </a:r>
            <a:r>
              <a:rPr lang="en-US" sz="2400" baseline="-25000" dirty="0" smtClean="0"/>
              <a:t>two</a:t>
            </a:r>
            <a:r>
              <a:rPr lang="en-US" sz="2400" dirty="0" smtClean="0"/>
              <a:t> =	 2,147,483,645</a:t>
            </a:r>
            <a:r>
              <a:rPr lang="en-US" sz="2400" baseline="-25000" dirty="0" smtClean="0"/>
              <a:t>ten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0111 ... 1111  1111  1111  1110</a:t>
            </a:r>
            <a:r>
              <a:rPr lang="en-US" sz="2400" baseline="-25000" dirty="0" smtClean="0"/>
              <a:t>two</a:t>
            </a:r>
            <a:r>
              <a:rPr lang="en-US" sz="2400" dirty="0" smtClean="0"/>
              <a:t> = 	 2,147,483,646</a:t>
            </a:r>
            <a:r>
              <a:rPr lang="en-US" sz="2400" baseline="-25000" dirty="0" smtClean="0"/>
              <a:t>ten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0111 ... 1111  1111  1111  1111</a:t>
            </a:r>
            <a:r>
              <a:rPr lang="en-US" sz="2400" baseline="-25000" dirty="0" smtClean="0"/>
              <a:t>two</a:t>
            </a:r>
            <a:r>
              <a:rPr lang="en-US" sz="2400" dirty="0" smtClean="0"/>
              <a:t> = 	 2,147,483,647</a:t>
            </a:r>
            <a:r>
              <a:rPr lang="en-US" sz="2400" baseline="-25000" dirty="0" smtClean="0"/>
              <a:t>ten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1000 ... 0000  0000  0000  0000</a:t>
            </a:r>
            <a:r>
              <a:rPr lang="en-US" sz="2400" baseline="-25000" dirty="0" smtClean="0"/>
              <a:t>two</a:t>
            </a:r>
            <a:r>
              <a:rPr lang="en-US" sz="2400" dirty="0" smtClean="0"/>
              <a:t> = 	–2,147,483,648</a:t>
            </a:r>
            <a:r>
              <a:rPr lang="en-US" sz="2400" baseline="-25000" dirty="0" smtClean="0"/>
              <a:t>ten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1000 ... 0000  0000  0000  0001</a:t>
            </a:r>
            <a:r>
              <a:rPr lang="en-US" sz="2400" baseline="-25000" dirty="0" smtClean="0"/>
              <a:t>two</a:t>
            </a:r>
            <a:r>
              <a:rPr lang="en-US" sz="2400" dirty="0" smtClean="0"/>
              <a:t> = 	–2,147,483,647</a:t>
            </a:r>
            <a:r>
              <a:rPr lang="en-US" sz="2400" baseline="-25000" dirty="0" smtClean="0"/>
              <a:t>ten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1000 ... 0000  0000  0000  0010</a:t>
            </a:r>
            <a:r>
              <a:rPr lang="en-US" sz="2400" baseline="-25000" dirty="0" smtClean="0"/>
              <a:t>two</a:t>
            </a:r>
            <a:r>
              <a:rPr lang="en-US" sz="2400" dirty="0" smtClean="0"/>
              <a:t> = 	–2,147,483,646</a:t>
            </a:r>
            <a:r>
              <a:rPr lang="en-US" sz="2400" baseline="-25000" dirty="0" smtClean="0"/>
              <a:t>ten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. . . </a:t>
            </a:r>
            <a:br>
              <a:rPr lang="en-US" sz="2400" dirty="0" smtClean="0"/>
            </a:br>
            <a:r>
              <a:rPr lang="en-US" sz="2400" dirty="0" smtClean="0"/>
              <a:t>1111 ... 1111  1111  1111  1101</a:t>
            </a:r>
            <a:r>
              <a:rPr lang="en-US" sz="2400" baseline="-25000" dirty="0" smtClean="0"/>
              <a:t>two</a:t>
            </a:r>
            <a:r>
              <a:rPr lang="en-US" sz="2400" dirty="0" smtClean="0"/>
              <a:t> =	</a:t>
            </a:r>
            <a:r>
              <a:rPr lang="en-US" sz="2400" dirty="0"/>
              <a:t>–3</a:t>
            </a:r>
            <a:r>
              <a:rPr lang="en-US" sz="2400" baseline="-25000" dirty="0"/>
              <a:t>ten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1111 ... 1111  1111  1111  1110</a:t>
            </a:r>
            <a:r>
              <a:rPr lang="en-US" sz="2400" baseline="-25000" dirty="0"/>
              <a:t>two</a:t>
            </a:r>
            <a:r>
              <a:rPr lang="en-US" sz="2400" dirty="0"/>
              <a:t> =	–2</a:t>
            </a:r>
            <a:r>
              <a:rPr lang="en-US" sz="2400" baseline="-25000" dirty="0"/>
              <a:t>ten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1111 ... 1111  1111  1111  1111</a:t>
            </a:r>
            <a:r>
              <a:rPr lang="en-US" sz="2400" baseline="-25000" dirty="0"/>
              <a:t>two</a:t>
            </a:r>
            <a:r>
              <a:rPr lang="en-US" sz="2400" dirty="0"/>
              <a:t> =	–1</a:t>
            </a:r>
            <a:r>
              <a:rPr lang="en-US" sz="2400" baseline="-25000" dirty="0"/>
              <a:t>ten</a:t>
            </a:r>
            <a:endParaRPr lang="en-US" sz="2400" dirty="0"/>
          </a:p>
          <a:p>
            <a:pPr>
              <a:tabLst>
                <a:tab pos="8915400" algn="r"/>
              </a:tabLst>
            </a:pPr>
            <a:r>
              <a:rPr lang="en-US" sz="2800" dirty="0"/>
              <a:t>One zero; 1st bit called </a:t>
            </a:r>
            <a:r>
              <a:rPr lang="en-US" sz="2800" u="sng" dirty="0">
                <a:solidFill>
                  <a:schemeClr val="accent1"/>
                </a:solidFill>
              </a:rPr>
              <a:t>sign bit</a:t>
            </a:r>
            <a:r>
              <a:rPr lang="en-US" sz="2800" dirty="0"/>
              <a:t> </a:t>
            </a:r>
          </a:p>
          <a:p>
            <a:pPr>
              <a:tabLst>
                <a:tab pos="8915400" algn="r"/>
              </a:tabLst>
            </a:pPr>
            <a:r>
              <a:rPr lang="en-US" sz="2800" dirty="0"/>
              <a:t>1 “extra” </a:t>
            </a:r>
            <a:r>
              <a:rPr lang="en-US" sz="2800" dirty="0" err="1"/>
              <a:t>negative:no</a:t>
            </a:r>
            <a:r>
              <a:rPr lang="en-US" sz="2800" dirty="0"/>
              <a:t> positive </a:t>
            </a:r>
            <a:r>
              <a:rPr lang="en-US" sz="2400" dirty="0"/>
              <a:t>2,147,483,648</a:t>
            </a:r>
            <a:r>
              <a:rPr lang="en-US" sz="2400" baseline="-25000" dirty="0"/>
              <a:t>ten</a:t>
            </a:r>
            <a:endParaRPr lang="en-US" sz="2400" dirty="0">
              <a:latin typeface="Courier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base do we use?</a:t>
            </a:r>
          </a:p>
        </p:txBody>
      </p:sp>
      <p:sp>
        <p:nvSpPr>
          <p:cNvPr id="137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4483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Decimal:</a:t>
            </a:r>
            <a:r>
              <a:rPr lang="en-US" sz="2800"/>
              <a:t> great for humans, especially when doing arithmetic</a:t>
            </a:r>
          </a:p>
          <a:p>
            <a:r>
              <a:rPr lang="en-US" sz="2800">
                <a:solidFill>
                  <a:schemeClr val="accent1"/>
                </a:solidFill>
              </a:rPr>
              <a:t>Hex:</a:t>
            </a:r>
            <a:r>
              <a:rPr lang="en-US" sz="2800"/>
              <a:t> if human looking at long strings of binary numbers, its much easier to convert to hex and look 4 bits/symbol</a:t>
            </a:r>
          </a:p>
          <a:p>
            <a:pPr lvl="1"/>
            <a:r>
              <a:rPr lang="en-US" sz="2400"/>
              <a:t>Terrible for arithmetic on paper</a:t>
            </a:r>
          </a:p>
          <a:p>
            <a:r>
              <a:rPr lang="en-US" sz="2800">
                <a:solidFill>
                  <a:srgbClr val="008000"/>
                </a:solidFill>
              </a:rPr>
              <a:t>Binary:</a:t>
            </a:r>
            <a:r>
              <a:rPr lang="en-US" sz="2800"/>
              <a:t> what computers use; </a:t>
            </a:r>
            <a:br>
              <a:rPr lang="en-US" sz="2800"/>
            </a:br>
            <a:r>
              <a:rPr lang="en-US" sz="2800"/>
              <a:t>you will learn how computers do +, -, *, /</a:t>
            </a:r>
          </a:p>
          <a:p>
            <a:pPr lvl="1"/>
            <a:r>
              <a:rPr lang="en-US" sz="2400"/>
              <a:t>To a computer, numbers always binary</a:t>
            </a:r>
          </a:p>
          <a:p>
            <a:pPr lvl="1"/>
            <a:r>
              <a:rPr lang="en-US" sz="2400"/>
              <a:t>Regardless of how number is written:</a:t>
            </a:r>
          </a:p>
          <a:p>
            <a:pPr lvl="1"/>
            <a:r>
              <a:rPr lang="en-US" sz="2400"/>
              <a:t>32</a:t>
            </a:r>
            <a:r>
              <a:rPr lang="en-US" sz="2400" baseline="-25000"/>
              <a:t>ten</a:t>
            </a:r>
            <a:r>
              <a:rPr lang="en-US" sz="2400"/>
              <a:t> == 32</a:t>
            </a:r>
            <a:r>
              <a:rPr lang="en-US" sz="2400" baseline="-25000"/>
              <a:t>10</a:t>
            </a:r>
            <a:r>
              <a:rPr lang="en-US" sz="2400"/>
              <a:t> == 0x20 == 100000</a:t>
            </a:r>
            <a:r>
              <a:rPr lang="en-US" sz="2400" baseline="-25000"/>
              <a:t>2</a:t>
            </a:r>
            <a:r>
              <a:rPr lang="en-US" sz="2400"/>
              <a:t> == 0b100000</a:t>
            </a:r>
          </a:p>
          <a:p>
            <a:pPr lvl="1"/>
            <a:r>
              <a:rPr lang="en-US" sz="2400"/>
              <a:t>Use subscripts “ten”, “hex”, “two” in book, slides when might be confusing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211138"/>
            <a:ext cx="7451725" cy="474662"/>
          </a:xfrm>
        </p:spPr>
        <p:txBody>
          <a:bodyPr/>
          <a:lstStyle/>
          <a:p>
            <a:r>
              <a:rPr lang="en-US"/>
              <a:t>Two’s comp. shortcut: Sign extension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09650"/>
            <a:ext cx="8275637" cy="5529263"/>
          </a:xfrm>
        </p:spPr>
        <p:txBody>
          <a:bodyPr/>
          <a:lstStyle/>
          <a:p>
            <a:pPr marL="285750" indent="-285750"/>
            <a:r>
              <a:rPr lang="en-US"/>
              <a:t>Convert 2’s complement number rep. using n bits to more than n bits</a:t>
            </a:r>
          </a:p>
          <a:p>
            <a:pPr marL="285750" indent="-285750"/>
            <a:r>
              <a:rPr lang="en-US"/>
              <a:t>Simply </a:t>
            </a:r>
            <a:r>
              <a:rPr lang="en-US">
                <a:solidFill>
                  <a:srgbClr val="800080"/>
                </a:solidFill>
              </a:rPr>
              <a:t>replicate</a:t>
            </a:r>
            <a:r>
              <a:rPr lang="en-US"/>
              <a:t> the most significant bit (sign bit) of smaller to fill new bits</a:t>
            </a:r>
          </a:p>
          <a:p>
            <a:pPr marL="400050" lvl="1" indent="57150"/>
            <a:r>
              <a:rPr lang="en-US"/>
              <a:t> 2’s comp. positive number has infinite 0s</a:t>
            </a:r>
          </a:p>
          <a:p>
            <a:pPr marL="400050" lvl="1" indent="57150"/>
            <a:r>
              <a:rPr lang="en-US"/>
              <a:t> 2’s comp. negative number has infinite 1s</a:t>
            </a:r>
          </a:p>
          <a:p>
            <a:pPr marL="400050" lvl="1" indent="57150"/>
            <a:r>
              <a:rPr lang="en-US"/>
              <a:t> Binary representation hides leading bits; </a:t>
            </a:r>
            <a:br>
              <a:rPr lang="en-US"/>
            </a:br>
            <a:r>
              <a:rPr lang="en-US"/>
              <a:t>sign extension restores some of them</a:t>
            </a:r>
          </a:p>
          <a:p>
            <a:pPr marL="400050" lvl="1" indent="57150"/>
            <a:r>
              <a:rPr lang="en-US"/>
              <a:t> 16-bit -4</a:t>
            </a:r>
            <a:r>
              <a:rPr lang="en-US" baseline="-25000"/>
              <a:t>ten</a:t>
            </a:r>
            <a:r>
              <a:rPr lang="en-US"/>
              <a:t> to 32-bit:  </a:t>
            </a:r>
          </a:p>
          <a:p>
            <a:pPr marL="285750" indent="-285750" algn="r">
              <a:buFont typeface="Times" charset="0"/>
              <a:buNone/>
            </a:pPr>
            <a:r>
              <a:rPr lang="en-US" sz="2800"/>
              <a:t>1111 1111 1111 1100</a:t>
            </a:r>
            <a:r>
              <a:rPr lang="en-US" sz="2800" baseline="-25000"/>
              <a:t>two </a:t>
            </a:r>
          </a:p>
          <a:p>
            <a:pPr marL="285750" indent="-285750" algn="r">
              <a:buFont typeface="Times" charset="0"/>
              <a:buNone/>
            </a:pPr>
            <a:r>
              <a:rPr lang="en-US" sz="2800"/>
              <a:t>1111 1111 1111 1111 1111 1111 1111 1100</a:t>
            </a:r>
            <a:r>
              <a:rPr lang="en-US" sz="2800" baseline="-25000"/>
              <a:t>two</a:t>
            </a:r>
            <a:endParaRPr lang="en-US" baseline="-25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1138"/>
            <a:ext cx="7829550" cy="474662"/>
          </a:xfrm>
        </p:spPr>
        <p:txBody>
          <a:bodyPr/>
          <a:lstStyle/>
          <a:p>
            <a:r>
              <a:rPr lang="en-US"/>
              <a:t>Preview: Signed vs. Unsigned Variables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430588"/>
          </a:xfrm>
        </p:spPr>
        <p:txBody>
          <a:bodyPr/>
          <a:lstStyle/>
          <a:p>
            <a:r>
              <a:rPr lang="en-US"/>
              <a:t>Java  and C declare integers  </a:t>
            </a:r>
            <a:r>
              <a:rPr lang="en-US">
                <a:latin typeface="Courier New" charset="0"/>
              </a:rPr>
              <a:t>int</a:t>
            </a:r>
          </a:p>
          <a:p>
            <a:pPr lvl="1"/>
            <a:r>
              <a:rPr lang="en-US"/>
              <a:t>Use two’s complement (</a:t>
            </a:r>
            <a:r>
              <a:rPr lang="en-US">
                <a:solidFill>
                  <a:schemeClr val="accent2"/>
                </a:solidFill>
              </a:rPr>
              <a:t>signed</a:t>
            </a:r>
            <a:r>
              <a:rPr lang="en-US"/>
              <a:t> integer)</a:t>
            </a:r>
          </a:p>
          <a:p>
            <a:r>
              <a:rPr lang="en-US"/>
              <a:t>Also, C declaration </a:t>
            </a:r>
            <a:r>
              <a:rPr lang="en-US">
                <a:latin typeface="Courier New" charset="0"/>
              </a:rPr>
              <a:t>unsigned int</a:t>
            </a:r>
          </a:p>
          <a:p>
            <a:pPr lvl="1"/>
            <a:r>
              <a:rPr lang="en-US"/>
              <a:t>Declares a </a:t>
            </a:r>
            <a:r>
              <a:rPr lang="en-US">
                <a:solidFill>
                  <a:schemeClr val="accent1"/>
                </a:solidFill>
              </a:rPr>
              <a:t>unsigned</a:t>
            </a:r>
            <a:r>
              <a:rPr lang="en-US"/>
              <a:t> integer</a:t>
            </a:r>
          </a:p>
          <a:p>
            <a:pPr lvl="1"/>
            <a:r>
              <a:rPr lang="en-US"/>
              <a:t>Treats 32-bit number as unsigned integer, so most significant bit </a:t>
            </a:r>
            <a:r>
              <a:rPr lang="en-US">
                <a:solidFill>
                  <a:srgbClr val="800080"/>
                </a:solidFill>
              </a:rPr>
              <a:t>is part of the number</a:t>
            </a:r>
            <a:r>
              <a:rPr lang="en-US"/>
              <a:t>, not a sign bit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3175" cy="474663"/>
          </a:xfrm>
        </p:spPr>
        <p:txBody>
          <a:bodyPr/>
          <a:lstStyle/>
          <a:p>
            <a:r>
              <a:rPr lang="en-US"/>
              <a:t>“Father” of the Floating point standard</a:t>
            </a:r>
          </a:p>
        </p:txBody>
      </p:sp>
      <p:sp>
        <p:nvSpPr>
          <p:cNvPr id="2211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914900" cy="1955800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en-US" sz="4000">
                <a:latin typeface="Times-Roman" charset="0"/>
              </a:rPr>
              <a:t>IEEE Standard 754 for Binary Floating-Point Arithmetic.</a:t>
            </a:r>
            <a:endParaRPr lang="en-US" sz="2800" b="0">
              <a:latin typeface="Courier" charset="0"/>
            </a:endParaRPr>
          </a:p>
        </p:txBody>
      </p:sp>
      <p:sp>
        <p:nvSpPr>
          <p:cNvPr id="2211844" name="Rectangle 4"/>
          <p:cNvSpPr>
            <a:spLocks noChangeArrowheads="1"/>
          </p:cNvSpPr>
          <p:nvPr/>
        </p:nvSpPr>
        <p:spPr bwMode="auto">
          <a:xfrm>
            <a:off x="1636713" y="5410200"/>
            <a:ext cx="6159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800" b="1">
                <a:solidFill>
                  <a:schemeClr val="tx1"/>
                </a:solidFill>
                <a:latin typeface="Courier New" charset="0"/>
              </a:rPr>
              <a:t>www.cs.berkeley.edu/~wkahan/</a:t>
            </a:r>
          </a:p>
        </p:txBody>
      </p:sp>
      <p:sp>
        <p:nvSpPr>
          <p:cNvPr id="2211845" name="Rectangle 5"/>
          <p:cNvSpPr>
            <a:spLocks noChangeArrowheads="1"/>
          </p:cNvSpPr>
          <p:nvPr/>
        </p:nvSpPr>
        <p:spPr bwMode="auto">
          <a:xfrm>
            <a:off x="1600200" y="5746750"/>
            <a:ext cx="63722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charset="0"/>
              </a:rPr>
              <a:t>…/ieee754status/754story.html</a:t>
            </a:r>
          </a:p>
        </p:txBody>
      </p:sp>
      <p:sp>
        <p:nvSpPr>
          <p:cNvPr id="2211846" name="Rectangle 6"/>
          <p:cNvSpPr>
            <a:spLocks noChangeArrowheads="1"/>
          </p:cNvSpPr>
          <p:nvPr/>
        </p:nvSpPr>
        <p:spPr bwMode="auto">
          <a:xfrm>
            <a:off x="5600700" y="4191000"/>
            <a:ext cx="27813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algn="ctr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3200" b="1">
                <a:solidFill>
                  <a:schemeClr val="tx1"/>
                </a:solidFill>
                <a:latin typeface="Times-Roman" charset="0"/>
              </a:rPr>
              <a:t>Prof. Kahan</a:t>
            </a:r>
            <a:endParaRPr lang="en-US" sz="2000">
              <a:solidFill>
                <a:schemeClr val="tx1"/>
              </a:solidFill>
              <a:latin typeface="Courier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3505200"/>
            <a:ext cx="4572000" cy="1644650"/>
            <a:chOff x="336" y="2208"/>
            <a:chExt cx="2880" cy="1036"/>
          </a:xfrm>
        </p:grpSpPr>
        <p:sp>
          <p:nvSpPr>
            <p:cNvPr id="2211848" name="AutoShape 8"/>
            <p:cNvSpPr>
              <a:spLocks noChangeArrowheads="1"/>
            </p:cNvSpPr>
            <p:nvPr/>
          </p:nvSpPr>
          <p:spPr bwMode="auto">
            <a:xfrm>
              <a:off x="336" y="2208"/>
              <a:ext cx="2880" cy="1036"/>
            </a:xfrm>
            <a:prstGeom prst="ribbon2">
              <a:avLst>
                <a:gd name="adj1" fmla="val 16023"/>
                <a:gd name="adj2" fmla="val 75000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AU" sz="2000">
                <a:solidFill>
                  <a:schemeClr val="accent2"/>
                </a:solidFill>
              </a:endParaRPr>
            </a:p>
          </p:txBody>
        </p:sp>
        <p:sp>
          <p:nvSpPr>
            <p:cNvPr id="2211849" name="Rectangle 9"/>
            <p:cNvSpPr>
              <a:spLocks noChangeArrowheads="1"/>
            </p:cNvSpPr>
            <p:nvPr/>
          </p:nvSpPr>
          <p:spPr bwMode="auto">
            <a:xfrm>
              <a:off x="744" y="2272"/>
              <a:ext cx="2040" cy="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charset="0"/>
                <a:buNone/>
              </a:pPr>
              <a:r>
                <a:rPr lang="en-US" sz="3200" b="1">
                  <a:latin typeface="Times-Roman" charset="0"/>
                </a:rPr>
                <a:t>1989</a:t>
              </a:r>
              <a:br>
                <a:rPr lang="en-US" sz="3200" b="1">
                  <a:latin typeface="Times-Roman" charset="0"/>
                </a:rPr>
              </a:br>
              <a:r>
                <a:rPr lang="en-US" sz="3200" b="1">
                  <a:latin typeface="Times-Roman" charset="0"/>
                </a:rPr>
                <a:t>ACM Turing</a:t>
              </a:r>
              <a:br>
                <a:rPr lang="en-US" sz="3200" b="1">
                  <a:latin typeface="Times-Roman" charset="0"/>
                </a:rPr>
              </a:br>
              <a:r>
                <a:rPr lang="en-US" sz="3200" b="1">
                  <a:latin typeface="Times-Roman" charset="0"/>
                </a:rPr>
                <a:t>Award Winner!</a:t>
              </a:r>
              <a:endParaRPr lang="en-US" sz="2000">
                <a:latin typeface="Courier" charset="0"/>
              </a:endParaRPr>
            </a:p>
          </p:txBody>
        </p:sp>
      </p:grpSp>
      <p:pic>
        <p:nvPicPr>
          <p:cNvPr id="2211850" name="Picture 10" descr="ka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19200"/>
            <a:ext cx="201453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274" name="Rectangle 2"/>
          <p:cNvSpPr>
            <a:spLocks noGrp="1"/>
          </p:cNvSpPr>
          <p:nvPr>
            <p:ph type="title"/>
          </p:nvPr>
        </p:nvSpPr>
        <p:spPr bwMode="auto">
          <a:xfrm>
            <a:off x="609600" y="211138"/>
            <a:ext cx="36576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FP Addition</a:t>
            </a:r>
          </a:p>
        </p:txBody>
      </p:sp>
      <p:sp>
        <p:nvSpPr>
          <p:cNvPr id="2230275" name="Rectangle 3"/>
          <p:cNvSpPr>
            <a:spLocks noGrp="1"/>
          </p:cNvSpPr>
          <p:nvPr>
            <p:ph type="body" idx="1"/>
          </p:nvPr>
        </p:nvSpPr>
        <p:spPr>
          <a:xfrm>
            <a:off x="685800" y="1143001"/>
            <a:ext cx="7848600" cy="5033173"/>
          </a:xfrm>
        </p:spPr>
        <p:txBody>
          <a:bodyPr/>
          <a:lstStyle/>
          <a:p>
            <a:r>
              <a:rPr lang="en-US"/>
              <a:t>More difficult than with integers</a:t>
            </a:r>
          </a:p>
          <a:p>
            <a:r>
              <a:rPr lang="en-US"/>
              <a:t>Can’t just add significands</a:t>
            </a:r>
          </a:p>
          <a:p>
            <a:r>
              <a:rPr lang="en-US"/>
              <a:t>How do we do it?</a:t>
            </a:r>
          </a:p>
          <a:p>
            <a:pPr lvl="1"/>
            <a:r>
              <a:rPr lang="en-US"/>
              <a:t>De-normalize to match exponents</a:t>
            </a:r>
          </a:p>
          <a:p>
            <a:pPr lvl="1"/>
            <a:r>
              <a:rPr lang="en-US"/>
              <a:t>Add significands to get resulting one</a:t>
            </a:r>
          </a:p>
          <a:p>
            <a:pPr lvl="1"/>
            <a:r>
              <a:rPr lang="en-US"/>
              <a:t>Keep the same exponent</a:t>
            </a:r>
          </a:p>
          <a:p>
            <a:pPr lvl="1"/>
            <a:r>
              <a:rPr lang="en-US"/>
              <a:t>Normalize (possibly changing exponent)</a:t>
            </a:r>
          </a:p>
          <a:p>
            <a:r>
              <a:rPr lang="en-US"/>
              <a:t>Note: If signs differ, just perform a subtract instead.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22" name="Rectangle 2"/>
          <p:cNvSpPr>
            <a:spLocks noGrp="1"/>
          </p:cNvSpPr>
          <p:nvPr>
            <p:ph type="title"/>
          </p:nvPr>
        </p:nvSpPr>
        <p:spPr bwMode="auto">
          <a:xfrm>
            <a:off x="228600" y="228601"/>
            <a:ext cx="87630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MIPS Floating Point Architecture (1/4)</a:t>
            </a:r>
          </a:p>
        </p:txBody>
      </p:sp>
      <p:sp>
        <p:nvSpPr>
          <p:cNvPr id="2232323" name="Rectangle 3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7848600" cy="53778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MIPS has special instructions for floating point operations:</a:t>
            </a:r>
          </a:p>
          <a:p>
            <a:pPr lvl="1">
              <a:lnSpc>
                <a:spcPct val="90000"/>
              </a:lnSpc>
            </a:pPr>
            <a:r>
              <a:rPr lang="en-US"/>
              <a:t>Single Precision:							</a:t>
            </a:r>
            <a:r>
              <a:rPr lang="en-US">
                <a:latin typeface="Courier New" charset="0"/>
              </a:rPr>
              <a:t>add.s, sub.s, mul.s, div.s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Double Precision:						</a:t>
            </a:r>
            <a:r>
              <a:rPr lang="en-US">
                <a:latin typeface="Courier New" charset="0"/>
              </a:rPr>
              <a:t>add.d, sub.d, mul.d, div.d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These instructions are far more complicated than their integer counterparts.  They require special hardware and usually they can take much longer to compute.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370" name="Rectangle 2"/>
          <p:cNvSpPr>
            <a:spLocks noGrp="1"/>
          </p:cNvSpPr>
          <p:nvPr>
            <p:ph type="title"/>
          </p:nvPr>
        </p:nvSpPr>
        <p:spPr bwMode="auto">
          <a:xfrm>
            <a:off x="228600" y="211138"/>
            <a:ext cx="87630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MIPS Floating Point Architecture (2/4)</a:t>
            </a:r>
          </a:p>
        </p:txBody>
      </p:sp>
      <p:sp>
        <p:nvSpPr>
          <p:cNvPr id="2234371" name="Rectangle 3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48600" cy="5100638"/>
          </a:xfrm>
        </p:spPr>
        <p:txBody>
          <a:bodyPr/>
          <a:lstStyle/>
          <a:p>
            <a:r>
              <a:rPr lang="en-US"/>
              <a:t>Problems:</a:t>
            </a:r>
          </a:p>
          <a:p>
            <a:pPr lvl="1"/>
            <a:r>
              <a:rPr lang="en-US"/>
              <a:t>It’s inefficient to have different instructions take vastly differing amounts of time.</a:t>
            </a:r>
          </a:p>
          <a:p>
            <a:pPr lvl="1"/>
            <a:r>
              <a:rPr lang="en-US"/>
              <a:t>Generally, a particular piece of data will not change from FP to int, or vice versa, within a program.  So only one type of instruction will be used on it.</a:t>
            </a:r>
          </a:p>
          <a:p>
            <a:pPr lvl="1"/>
            <a:r>
              <a:rPr lang="en-US"/>
              <a:t>Some programs do no floating point calculations</a:t>
            </a:r>
          </a:p>
          <a:p>
            <a:pPr lvl="1"/>
            <a:r>
              <a:rPr lang="en-US"/>
              <a:t>It takes lots of hardware relative to integers to do Floating Point fast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418" name="Rectangle 2"/>
          <p:cNvSpPr>
            <a:spLocks noGrp="1"/>
          </p:cNvSpPr>
          <p:nvPr>
            <p:ph type="title"/>
          </p:nvPr>
        </p:nvSpPr>
        <p:spPr bwMode="auto">
          <a:xfrm>
            <a:off x="381000" y="228601"/>
            <a:ext cx="87630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MIPS Floating Point Architecture (3/4)</a:t>
            </a:r>
          </a:p>
        </p:txBody>
      </p:sp>
      <p:sp>
        <p:nvSpPr>
          <p:cNvPr id="2236419" name="Rectangle 3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8077200" cy="5109604"/>
          </a:xfrm>
        </p:spPr>
        <p:txBody>
          <a:bodyPr/>
          <a:lstStyle/>
          <a:p>
            <a:r>
              <a:rPr lang="en-US" dirty="0" smtClean="0"/>
              <a:t>1990 Solution</a:t>
            </a:r>
            <a:r>
              <a:rPr lang="en-US" dirty="0"/>
              <a:t>: Make a completely separate chip that handles only FP.</a:t>
            </a:r>
          </a:p>
          <a:p>
            <a:r>
              <a:rPr lang="en-US" dirty="0">
                <a:solidFill>
                  <a:schemeClr val="accent1"/>
                </a:solidFill>
              </a:rPr>
              <a:t>Coprocessor 1</a:t>
            </a:r>
            <a:r>
              <a:rPr lang="en-US" dirty="0"/>
              <a:t>: FP chip</a:t>
            </a:r>
          </a:p>
          <a:p>
            <a:pPr lvl="1"/>
            <a:r>
              <a:rPr lang="en-US" dirty="0"/>
              <a:t>contains 32 32-bit registers: </a:t>
            </a:r>
            <a:r>
              <a:rPr lang="en-US" dirty="0">
                <a:latin typeface="Courier New" charset="0"/>
              </a:rPr>
              <a:t>$f0</a:t>
            </a:r>
            <a:r>
              <a:rPr lang="en-US" dirty="0"/>
              <a:t>, </a:t>
            </a:r>
            <a:r>
              <a:rPr lang="en-US" dirty="0">
                <a:latin typeface="Courier New" charset="0"/>
              </a:rPr>
              <a:t>$f1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most registers specified in </a:t>
            </a:r>
            <a:r>
              <a:rPr lang="en-US" dirty="0">
                <a:latin typeface="Courier New" charset="0"/>
              </a:rPr>
              <a:t>.</a:t>
            </a:r>
            <a:r>
              <a:rPr lang="en-US" dirty="0" err="1">
                <a:latin typeface="Courier New" charset="0"/>
              </a:rPr>
              <a:t>s</a:t>
            </a:r>
            <a:r>
              <a:rPr lang="en-US" dirty="0"/>
              <a:t> and </a:t>
            </a:r>
            <a:r>
              <a:rPr lang="en-US" dirty="0">
                <a:latin typeface="Courier New" charset="0"/>
              </a:rPr>
              <a:t>.</a:t>
            </a:r>
            <a:r>
              <a:rPr lang="en-US" dirty="0" err="1">
                <a:latin typeface="Courier New" charset="0"/>
              </a:rPr>
              <a:t>d</a:t>
            </a:r>
            <a:r>
              <a:rPr lang="en-US" dirty="0"/>
              <a:t> instruction refer to this set</a:t>
            </a:r>
          </a:p>
          <a:p>
            <a:pPr lvl="1"/>
            <a:r>
              <a:rPr lang="en-US" dirty="0"/>
              <a:t>separate load and store: </a:t>
            </a:r>
            <a:r>
              <a:rPr lang="en-US" dirty="0">
                <a:latin typeface="Courier New" charset="0"/>
              </a:rPr>
              <a:t>lwc1</a:t>
            </a:r>
            <a:r>
              <a:rPr lang="en-US" dirty="0"/>
              <a:t> and </a:t>
            </a:r>
            <a:r>
              <a:rPr lang="en-US" dirty="0">
                <a:latin typeface="Courier New" charset="0"/>
              </a:rPr>
              <a:t>swc1</a:t>
            </a:r>
            <a:br>
              <a:rPr lang="en-US" dirty="0">
                <a:latin typeface="Courier New" charset="0"/>
              </a:rPr>
            </a:br>
            <a:r>
              <a:rPr lang="en-US" dirty="0"/>
              <a:t>(“load word coprocessor 1”, “store …”)</a:t>
            </a:r>
            <a:endParaRPr lang="en-US" dirty="0">
              <a:latin typeface="Courier New" charset="0"/>
            </a:endParaRPr>
          </a:p>
          <a:p>
            <a:pPr lvl="1"/>
            <a:r>
              <a:rPr lang="en-US" dirty="0"/>
              <a:t>Double Precision: by convention, even/odd pair contain one DP FP number: </a:t>
            </a:r>
            <a:r>
              <a:rPr lang="en-US" dirty="0">
                <a:latin typeface="Courier New" charset="0"/>
              </a:rPr>
              <a:t>$f0</a:t>
            </a:r>
            <a:r>
              <a:rPr lang="en-US" dirty="0"/>
              <a:t>/</a:t>
            </a:r>
            <a:r>
              <a:rPr lang="en-US" dirty="0">
                <a:latin typeface="Courier New" charset="0"/>
              </a:rPr>
              <a:t>$f1</a:t>
            </a:r>
            <a:r>
              <a:rPr lang="en-US" dirty="0"/>
              <a:t>, </a:t>
            </a:r>
            <a:r>
              <a:rPr lang="en-US" dirty="0">
                <a:latin typeface="Courier New" charset="0"/>
              </a:rPr>
              <a:t>$f2</a:t>
            </a:r>
            <a:r>
              <a:rPr lang="en-US" dirty="0"/>
              <a:t>/</a:t>
            </a:r>
            <a:r>
              <a:rPr lang="en-US" dirty="0">
                <a:latin typeface="Courier New" charset="0"/>
              </a:rPr>
              <a:t>$f3</a:t>
            </a:r>
            <a:r>
              <a:rPr lang="en-US" dirty="0"/>
              <a:t>, … , </a:t>
            </a:r>
            <a:r>
              <a:rPr lang="en-US" dirty="0">
                <a:latin typeface="Courier New" charset="0"/>
              </a:rPr>
              <a:t>$f30</a:t>
            </a:r>
            <a:r>
              <a:rPr lang="en-US" dirty="0"/>
              <a:t>/</a:t>
            </a:r>
            <a:r>
              <a:rPr lang="en-US" dirty="0">
                <a:latin typeface="Courier New" charset="0"/>
              </a:rPr>
              <a:t>$f31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466" name="Rectangle 2"/>
          <p:cNvSpPr>
            <a:spLocks noGrp="1"/>
          </p:cNvSpPr>
          <p:nvPr>
            <p:ph type="title"/>
          </p:nvPr>
        </p:nvSpPr>
        <p:spPr bwMode="auto">
          <a:xfrm>
            <a:off x="152400" y="228601"/>
            <a:ext cx="87630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MIPS Floating Point Architecture (4/4)</a:t>
            </a:r>
          </a:p>
        </p:txBody>
      </p:sp>
      <p:sp>
        <p:nvSpPr>
          <p:cNvPr id="2238467" name="Rectangle 3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848600" cy="5621025"/>
          </a:xfrm>
        </p:spPr>
        <p:txBody>
          <a:bodyPr/>
          <a:lstStyle/>
          <a:p>
            <a:r>
              <a:rPr lang="en-US"/>
              <a:t>1990 Computer actually contains multiple separate chips:</a:t>
            </a:r>
          </a:p>
          <a:p>
            <a:pPr lvl="1"/>
            <a:r>
              <a:rPr lang="en-US"/>
              <a:t>Processor: handles all the normal stuff</a:t>
            </a:r>
          </a:p>
          <a:p>
            <a:pPr lvl="1"/>
            <a:r>
              <a:rPr lang="en-US"/>
              <a:t>Coprocessor 1: handles FP and only FP; </a:t>
            </a:r>
          </a:p>
          <a:p>
            <a:pPr lvl="1"/>
            <a:r>
              <a:rPr lang="en-US"/>
              <a:t>more coprocessors?… Yes, later</a:t>
            </a:r>
          </a:p>
          <a:p>
            <a:pPr lvl="1"/>
            <a:r>
              <a:rPr lang="en-US"/>
              <a:t>Today, cheap chips may leave out FP HW</a:t>
            </a:r>
          </a:p>
          <a:p>
            <a:r>
              <a:rPr lang="en-US"/>
              <a:t>Instructions to move data between main processor and coprocessors:</a:t>
            </a:r>
          </a:p>
          <a:p>
            <a:pPr lvl="1"/>
            <a:r>
              <a:rPr lang="en-US">
                <a:latin typeface="Courier New" charset="0"/>
              </a:rPr>
              <a:t>mfc0</a:t>
            </a:r>
            <a:r>
              <a:rPr lang="en-US"/>
              <a:t>, </a:t>
            </a:r>
            <a:r>
              <a:rPr lang="en-US">
                <a:latin typeface="Courier New" charset="0"/>
              </a:rPr>
              <a:t>mtc0</a:t>
            </a:r>
            <a:r>
              <a:rPr lang="en-US"/>
              <a:t>, </a:t>
            </a:r>
            <a:r>
              <a:rPr lang="en-US">
                <a:latin typeface="Courier New" charset="0"/>
              </a:rPr>
              <a:t>mfc1</a:t>
            </a:r>
            <a:r>
              <a:rPr lang="en-US"/>
              <a:t>, </a:t>
            </a:r>
            <a:r>
              <a:rPr lang="en-US">
                <a:latin typeface="Courier New" charset="0"/>
              </a:rPr>
              <a:t>mtc1</a:t>
            </a:r>
            <a:r>
              <a:rPr lang="en-US"/>
              <a:t>, etc.</a:t>
            </a:r>
          </a:p>
          <a:p>
            <a:r>
              <a:rPr lang="en-US"/>
              <a:t>Appendix pages A-70 to A-74 contain many, many more FP operations.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258" name="Rectangle 2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3820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Example: Representing 1/3 in MIPS</a:t>
            </a:r>
          </a:p>
        </p:txBody>
      </p:sp>
      <p:sp>
        <p:nvSpPr>
          <p:cNvPr id="2272259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736938"/>
          </a:xfrm>
        </p:spPr>
        <p:txBody>
          <a:bodyPr/>
          <a:lstStyle/>
          <a:p>
            <a:r>
              <a:rPr lang="en-GB" sz="2600"/>
              <a:t>1/3 </a:t>
            </a:r>
          </a:p>
          <a:p>
            <a:pPr lvl="1">
              <a:buFont typeface="Wingdings" charset="2"/>
              <a:buNone/>
            </a:pPr>
            <a:r>
              <a:rPr lang="en-GB" sz="2200"/>
              <a:t>= 0.33333…</a:t>
            </a:r>
            <a:r>
              <a:rPr lang="en-GB" sz="2200" baseline="-25000"/>
              <a:t>10</a:t>
            </a:r>
          </a:p>
          <a:p>
            <a:pPr lvl="1">
              <a:buFont typeface="Wingdings" charset="2"/>
              <a:buNone/>
            </a:pPr>
            <a:r>
              <a:rPr lang="en-GB" sz="2200"/>
              <a:t>= 0.25 + 0.0625 + 0.015625 + 0.00390625 + … </a:t>
            </a:r>
          </a:p>
          <a:p>
            <a:pPr lvl="1">
              <a:buFont typeface="Wingdings" charset="2"/>
              <a:buNone/>
            </a:pPr>
            <a:r>
              <a:rPr lang="en-GB" sz="2200"/>
              <a:t>= 1/4 + 1/16 + 1/64 + 1/256 +  …</a:t>
            </a:r>
          </a:p>
          <a:p>
            <a:pPr lvl="1">
              <a:buFont typeface="Wingdings" charset="2"/>
              <a:buNone/>
            </a:pPr>
            <a:r>
              <a:rPr lang="en-GB" sz="2200"/>
              <a:t>= 2</a:t>
            </a:r>
            <a:r>
              <a:rPr lang="en-GB" sz="2200" baseline="30000"/>
              <a:t>-2</a:t>
            </a:r>
            <a:r>
              <a:rPr lang="en-GB" sz="2200"/>
              <a:t> + 2</a:t>
            </a:r>
            <a:r>
              <a:rPr lang="en-GB" sz="2200" baseline="30000"/>
              <a:t>-4</a:t>
            </a:r>
            <a:r>
              <a:rPr lang="en-GB" sz="2200"/>
              <a:t> + 2</a:t>
            </a:r>
            <a:r>
              <a:rPr lang="en-GB" sz="2200" baseline="30000"/>
              <a:t>-6</a:t>
            </a:r>
            <a:r>
              <a:rPr lang="en-GB" sz="2200"/>
              <a:t> + 2</a:t>
            </a:r>
            <a:r>
              <a:rPr lang="en-GB" sz="2200" baseline="30000"/>
              <a:t>-8 </a:t>
            </a:r>
            <a:r>
              <a:rPr lang="en-GB" sz="2200"/>
              <a:t>+ …</a:t>
            </a:r>
          </a:p>
          <a:p>
            <a:pPr lvl="1">
              <a:buFont typeface="Wingdings" charset="2"/>
              <a:buNone/>
            </a:pPr>
            <a:r>
              <a:rPr lang="en-GB" sz="2200"/>
              <a:t>= 0.0101010101… </a:t>
            </a:r>
            <a:r>
              <a:rPr lang="en-GB" sz="2200" baseline="-25000"/>
              <a:t>2 </a:t>
            </a:r>
            <a:r>
              <a:rPr lang="en-GB" sz="2200"/>
              <a:t>* 2</a:t>
            </a:r>
            <a:r>
              <a:rPr lang="en-GB" sz="2200" baseline="30000"/>
              <a:t>0</a:t>
            </a:r>
          </a:p>
          <a:p>
            <a:pPr lvl="1">
              <a:buFont typeface="Wingdings" charset="2"/>
              <a:buNone/>
            </a:pPr>
            <a:r>
              <a:rPr lang="en-GB" sz="2200"/>
              <a:t>= 1.0101010101… </a:t>
            </a:r>
            <a:r>
              <a:rPr lang="en-GB" sz="2200" baseline="-25000"/>
              <a:t>2</a:t>
            </a:r>
            <a:r>
              <a:rPr lang="en-GB" sz="2200"/>
              <a:t> * 2</a:t>
            </a:r>
            <a:r>
              <a:rPr lang="en-GB" sz="2200" baseline="30000"/>
              <a:t>-2</a:t>
            </a:r>
          </a:p>
          <a:p>
            <a:pPr lvl="1"/>
            <a:r>
              <a:rPr lang="en-GB" sz="2200"/>
              <a:t>Sign: 0</a:t>
            </a:r>
          </a:p>
          <a:p>
            <a:pPr lvl="1"/>
            <a:r>
              <a:rPr lang="en-GB" sz="2200"/>
              <a:t>Exponent = -2 + 127 = 125 = 01111101</a:t>
            </a:r>
          </a:p>
          <a:p>
            <a:pPr lvl="1"/>
            <a:r>
              <a:rPr lang="en-GB" sz="2200"/>
              <a:t>Significand = 0101010101…</a:t>
            </a:r>
          </a:p>
          <a:p>
            <a:endParaRPr lang="en-US" sz="260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" y="5334000"/>
            <a:ext cx="7635875" cy="511175"/>
            <a:chOff x="480" y="3648"/>
            <a:chExt cx="4810" cy="322"/>
          </a:xfrm>
        </p:grpSpPr>
        <p:sp>
          <p:nvSpPr>
            <p:cNvPr id="2272262" name="AutoShape 6"/>
            <p:cNvSpPr>
              <a:spLocks noChangeArrowheads="1"/>
            </p:cNvSpPr>
            <p:nvPr/>
          </p:nvSpPr>
          <p:spPr bwMode="auto">
            <a:xfrm>
              <a:off x="480" y="3648"/>
              <a:ext cx="4800" cy="283"/>
            </a:xfrm>
            <a:prstGeom prst="roundRect">
              <a:avLst>
                <a:gd name="adj" fmla="val 35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263" name="Text Box 7"/>
            <p:cNvSpPr txBox="1">
              <a:spLocks noChangeArrowheads="1"/>
            </p:cNvSpPr>
            <p:nvPr/>
          </p:nvSpPr>
          <p:spPr bwMode="auto">
            <a:xfrm>
              <a:off x="480" y="3648"/>
              <a:ext cx="240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latin typeface="Helvetica" charset="0"/>
                </a:rPr>
                <a:t>0</a:t>
              </a:r>
            </a:p>
          </p:txBody>
        </p:sp>
        <p:sp>
          <p:nvSpPr>
            <p:cNvPr id="2272264" name="Text Box 8"/>
            <p:cNvSpPr txBox="1">
              <a:spLocks noChangeArrowheads="1"/>
            </p:cNvSpPr>
            <p:nvPr/>
          </p:nvSpPr>
          <p:spPr bwMode="auto">
            <a:xfrm>
              <a:off x="816" y="3648"/>
              <a:ext cx="113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latin typeface="Helvetica" charset="0"/>
                </a:rPr>
                <a:t>0111 1101</a:t>
              </a:r>
            </a:p>
          </p:txBody>
        </p:sp>
        <p:sp>
          <p:nvSpPr>
            <p:cNvPr id="2272265" name="Line 9"/>
            <p:cNvSpPr>
              <a:spLocks noChangeShapeType="1"/>
            </p:cNvSpPr>
            <p:nvPr/>
          </p:nvSpPr>
          <p:spPr bwMode="auto">
            <a:xfrm>
              <a:off x="720" y="3648"/>
              <a:ext cx="1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266" name="Line 10"/>
            <p:cNvSpPr>
              <a:spLocks noChangeShapeType="1"/>
            </p:cNvSpPr>
            <p:nvPr/>
          </p:nvSpPr>
          <p:spPr bwMode="auto">
            <a:xfrm>
              <a:off x="1968" y="3648"/>
              <a:ext cx="1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267" name="Text Box 11"/>
            <p:cNvSpPr txBox="1">
              <a:spLocks noChangeArrowheads="1"/>
            </p:cNvSpPr>
            <p:nvPr/>
          </p:nvSpPr>
          <p:spPr bwMode="auto">
            <a:xfrm>
              <a:off x="1968" y="3648"/>
              <a:ext cx="332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6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>
                  <a:latin typeface="Helvetica" charset="0"/>
                </a:rPr>
                <a:t>0101 0101 0101 0101 0101 010</a:t>
              </a: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62" name="Rectangle 2"/>
          <p:cNvSpPr>
            <a:spLocks noGrp="1"/>
          </p:cNvSpPr>
          <p:nvPr>
            <p:ph type="title"/>
          </p:nvPr>
        </p:nvSpPr>
        <p:spPr bwMode="auto">
          <a:xfrm>
            <a:off x="228600" y="228601"/>
            <a:ext cx="82296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Casting floats to ints and vice versa</a:t>
            </a:r>
          </a:p>
        </p:txBody>
      </p:sp>
      <p:sp>
        <p:nvSpPr>
          <p:cNvPr id="2242563" name="Rectangle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848600" cy="4116388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>
                <a:solidFill>
                  <a:schemeClr val="accent2"/>
                </a:solidFill>
                <a:latin typeface="Courier New" charset="0"/>
              </a:rPr>
              <a:t>(</a:t>
            </a:r>
            <a:r>
              <a:rPr lang="en-US" sz="2600">
                <a:solidFill>
                  <a:schemeClr val="accent2"/>
                </a:solidFill>
                <a:latin typeface="Courier New" charset="0"/>
              </a:rPr>
              <a:t>int) </a:t>
            </a:r>
            <a:r>
              <a:rPr lang="en-US" sz="2600" i="1">
                <a:solidFill>
                  <a:schemeClr val="accent2"/>
                </a:solidFill>
                <a:latin typeface="Courier New" charset="0"/>
              </a:rPr>
              <a:t>floating_point</a:t>
            </a:r>
            <a:r>
              <a:rPr lang="en-US" sz="2600">
                <a:solidFill>
                  <a:schemeClr val="accent2"/>
                </a:solidFill>
                <a:latin typeface="Courier New" charset="0"/>
              </a:rPr>
              <a:t>_</a:t>
            </a:r>
            <a:r>
              <a:rPr lang="en-US" sz="2600" i="1">
                <a:solidFill>
                  <a:schemeClr val="accent2"/>
                </a:solidFill>
                <a:latin typeface="Courier New" charset="0"/>
              </a:rPr>
              <a:t>expression</a:t>
            </a:r>
            <a:endParaRPr lang="en-US" sz="2600"/>
          </a:p>
          <a:p>
            <a:pPr lvl="1">
              <a:buFont typeface="Wingdings" charset="2"/>
              <a:buNone/>
            </a:pPr>
            <a:r>
              <a:rPr lang="en-US"/>
              <a:t>Coerces and converts it to the nearest integer (C uses truncation)</a:t>
            </a:r>
          </a:p>
          <a:p>
            <a:pPr lvl="1">
              <a:buFont typeface="Wingdings" charset="2"/>
              <a:buNone/>
            </a:pPr>
            <a:r>
              <a:rPr lang="en-US">
                <a:latin typeface="Courier New" charset="0"/>
              </a:rPr>
              <a:t>i = (int) (3.14159 * f);</a:t>
            </a:r>
            <a:endParaRPr lang="en-US"/>
          </a:p>
          <a:p>
            <a:pPr>
              <a:buFont typeface="Wingdings" charset="2"/>
              <a:buNone/>
            </a:pPr>
            <a:endParaRPr lang="en-US" sz="2600">
              <a:latin typeface="Courier New" charset="0"/>
            </a:endParaRPr>
          </a:p>
          <a:p>
            <a:pPr>
              <a:buFont typeface="Wingdings" charset="2"/>
              <a:buNone/>
            </a:pPr>
            <a:r>
              <a:rPr lang="en-US" sz="2600">
                <a:solidFill>
                  <a:schemeClr val="accent2"/>
                </a:solidFill>
                <a:latin typeface="Courier New" charset="0"/>
              </a:rPr>
              <a:t>(float) </a:t>
            </a:r>
            <a:r>
              <a:rPr lang="en-US" sz="2600" i="1">
                <a:solidFill>
                  <a:schemeClr val="accent2"/>
                </a:solidFill>
                <a:latin typeface="Courier New" charset="0"/>
              </a:rPr>
              <a:t>integer_expression</a:t>
            </a:r>
            <a:endParaRPr lang="en-US" sz="2600">
              <a:solidFill>
                <a:schemeClr val="accent2"/>
              </a:solidFill>
            </a:endParaRPr>
          </a:p>
          <a:p>
            <a:pPr lvl="1">
              <a:buFont typeface="Wingdings" charset="2"/>
              <a:buNone/>
            </a:pPr>
            <a:r>
              <a:rPr lang="en-US"/>
              <a:t>converts integer to nearest floating point</a:t>
            </a:r>
          </a:p>
          <a:p>
            <a:pPr lvl="1">
              <a:buFont typeface="Wingdings" charset="2"/>
              <a:buNone/>
            </a:pPr>
            <a:r>
              <a:rPr lang="en-US">
                <a:latin typeface="Courier New" charset="0"/>
              </a:rPr>
              <a:t>f = f + (float) i;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1138"/>
            <a:ext cx="7793038" cy="474662"/>
          </a:xfrm>
        </p:spPr>
        <p:txBody>
          <a:bodyPr/>
          <a:lstStyle/>
          <a:p>
            <a:r>
              <a:rPr lang="en-US"/>
              <a:t>BIG IDEA: Bits can represent anything!!</a:t>
            </a:r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05777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sz="2800"/>
              <a:t>Characters?</a:t>
            </a:r>
          </a:p>
          <a:p>
            <a:pPr lvl="1">
              <a:lnSpc>
                <a:spcPct val="75000"/>
              </a:lnSpc>
            </a:pPr>
            <a:r>
              <a:rPr lang="en-US" sz="2400"/>
              <a:t>26 letters </a:t>
            </a:r>
            <a:r>
              <a:rPr lang="en-US" sz="2400">
                <a:latin typeface="Symbol" charset="2"/>
              </a:rPr>
              <a:t></a:t>
            </a:r>
            <a:r>
              <a:rPr lang="en-US" sz="2400"/>
              <a:t> 5 bits (2</a:t>
            </a:r>
            <a:r>
              <a:rPr lang="en-US" sz="2400" baseline="30000"/>
              <a:t>5</a:t>
            </a:r>
            <a:r>
              <a:rPr lang="en-US" sz="2400"/>
              <a:t> = 32)</a:t>
            </a:r>
          </a:p>
          <a:p>
            <a:pPr lvl="1">
              <a:lnSpc>
                <a:spcPct val="75000"/>
              </a:lnSpc>
            </a:pPr>
            <a:r>
              <a:rPr lang="en-US" sz="2400"/>
              <a:t>upper/lower case + punctuation </a:t>
            </a:r>
            <a:br>
              <a:rPr lang="en-US" sz="2400"/>
            </a:br>
            <a:r>
              <a:rPr lang="en-US" sz="2400"/>
              <a:t> </a:t>
            </a:r>
            <a:r>
              <a:rPr lang="en-US" sz="2400">
                <a:latin typeface="Symbol" charset="2"/>
              </a:rPr>
              <a:t></a:t>
            </a:r>
            <a:r>
              <a:rPr lang="en-US" sz="2400"/>
              <a:t> 7 bits (in 8) (“ASCII”)</a:t>
            </a:r>
          </a:p>
          <a:p>
            <a:pPr lvl="1">
              <a:lnSpc>
                <a:spcPct val="75000"/>
              </a:lnSpc>
            </a:pPr>
            <a:r>
              <a:rPr lang="en-US" sz="2400"/>
              <a:t>standard code to cover all the world’s languages </a:t>
            </a:r>
            <a:r>
              <a:rPr lang="en-US" sz="2400">
                <a:latin typeface="Symbol" charset="2"/>
              </a:rPr>
              <a:t></a:t>
            </a:r>
            <a:r>
              <a:rPr lang="en-US" sz="2400"/>
              <a:t> 8,16,32 bits   (“Unicode”)</a:t>
            </a:r>
            <a:br>
              <a:rPr lang="en-US" sz="2400"/>
            </a:br>
            <a:r>
              <a:rPr lang="en-US" sz="2400">
                <a:latin typeface="Courier New" charset="0"/>
              </a:rPr>
              <a:t>www.unicode.com</a:t>
            </a:r>
            <a:endParaRPr lang="en-US" sz="2400"/>
          </a:p>
          <a:p>
            <a:pPr>
              <a:lnSpc>
                <a:spcPct val="65000"/>
              </a:lnSpc>
            </a:pPr>
            <a:r>
              <a:rPr lang="en-US" sz="2800"/>
              <a:t>Logical values?</a:t>
            </a:r>
          </a:p>
          <a:p>
            <a:pPr lvl="1">
              <a:lnSpc>
                <a:spcPct val="75000"/>
              </a:lnSpc>
            </a:pPr>
            <a:r>
              <a:rPr lang="en-US" sz="2400"/>
              <a:t>0 </a:t>
            </a:r>
            <a:r>
              <a:rPr lang="en-US" sz="2400">
                <a:latin typeface="Symbol" charset="2"/>
              </a:rPr>
              <a:t></a:t>
            </a:r>
            <a:r>
              <a:rPr lang="en-US" sz="2400"/>
              <a:t> False, 1 </a:t>
            </a:r>
            <a:r>
              <a:rPr lang="en-US" sz="2400">
                <a:latin typeface="Symbol" charset="2"/>
              </a:rPr>
              <a:t></a:t>
            </a:r>
            <a:r>
              <a:rPr lang="en-US" sz="2400"/>
              <a:t> True</a:t>
            </a:r>
          </a:p>
          <a:p>
            <a:pPr>
              <a:lnSpc>
                <a:spcPct val="65000"/>
              </a:lnSpc>
            </a:pPr>
            <a:r>
              <a:rPr lang="en-US" sz="2800"/>
              <a:t>colors ? Ex:</a:t>
            </a:r>
          </a:p>
          <a:p>
            <a:pPr>
              <a:lnSpc>
                <a:spcPct val="65000"/>
              </a:lnSpc>
            </a:pPr>
            <a:r>
              <a:rPr lang="en-US" sz="2800"/>
              <a:t>locations / addresses? commands?</a:t>
            </a:r>
            <a:endParaRPr lang="en-US" sz="2800">
              <a:solidFill>
                <a:srgbClr val="666600"/>
              </a:solidFill>
            </a:endParaRPr>
          </a:p>
          <a:p>
            <a:pPr>
              <a:lnSpc>
                <a:spcPct val="65000"/>
              </a:lnSpc>
            </a:pPr>
            <a:r>
              <a:rPr lang="en-US" sz="2800">
                <a:solidFill>
                  <a:srgbClr val="666600"/>
                </a:solidFill>
              </a:rPr>
              <a:t>MEMORIZE:</a:t>
            </a:r>
            <a:r>
              <a:rPr lang="en-US" sz="2800">
                <a:solidFill>
                  <a:srgbClr val="800080"/>
                </a:solidFill>
              </a:rPr>
              <a:t> N bits </a:t>
            </a:r>
            <a:r>
              <a:rPr lang="en-US" sz="2800">
                <a:solidFill>
                  <a:srgbClr val="800080"/>
                </a:solidFill>
                <a:latin typeface="Symbol" charset="2"/>
                <a:sym typeface="Symbol" charset="2"/>
              </a:rPr>
              <a:t></a:t>
            </a:r>
            <a:r>
              <a:rPr lang="en-US" sz="2800">
                <a:solidFill>
                  <a:srgbClr val="800080"/>
                </a:solidFill>
              </a:rPr>
              <a:t> at most 2</a:t>
            </a:r>
            <a:r>
              <a:rPr lang="en-US" sz="2800" baseline="30000">
                <a:solidFill>
                  <a:srgbClr val="800080"/>
                </a:solidFill>
              </a:rPr>
              <a:t>N</a:t>
            </a:r>
            <a:r>
              <a:rPr lang="en-US" sz="2800">
                <a:solidFill>
                  <a:srgbClr val="800080"/>
                </a:solidFill>
              </a:rPr>
              <a:t> things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3124200" y="4648200"/>
            <a:ext cx="1185863" cy="3968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chemeClr val="tx1"/>
                </a:solidFill>
              </a:rPr>
              <a:t>Red (00)</a:t>
            </a:r>
          </a:p>
        </p:txBody>
      </p:sp>
      <p:sp>
        <p:nvSpPr>
          <p:cNvPr id="1376261" name="Text Box 5"/>
          <p:cNvSpPr txBox="1">
            <a:spLocks noChangeArrowheads="1"/>
          </p:cNvSpPr>
          <p:nvPr/>
        </p:nvSpPr>
        <p:spPr bwMode="auto">
          <a:xfrm>
            <a:off x="4495800" y="4648200"/>
            <a:ext cx="1439863" cy="396875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chemeClr val="tx1"/>
                </a:solidFill>
              </a:rPr>
              <a:t>Green (01)</a:t>
            </a:r>
          </a:p>
        </p:txBody>
      </p:sp>
      <p:sp>
        <p:nvSpPr>
          <p:cNvPr id="1376262" name="Text Box 6"/>
          <p:cNvSpPr txBox="1">
            <a:spLocks noChangeArrowheads="1"/>
          </p:cNvSpPr>
          <p:nvPr/>
        </p:nvSpPr>
        <p:spPr bwMode="auto">
          <a:xfrm>
            <a:off x="6172200" y="4648200"/>
            <a:ext cx="1257300" cy="396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chemeClr val="tx1"/>
                </a:solidFill>
              </a:rPr>
              <a:t>Blue (11)</a:t>
            </a:r>
          </a:p>
        </p:txBody>
      </p:sp>
      <p:pic>
        <p:nvPicPr>
          <p:cNvPr id="13762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667000"/>
            <a:ext cx="685800" cy="665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610" name="Rectangle 2"/>
          <p:cNvSpPr>
            <a:spLocks noGrp="1"/>
          </p:cNvSpPr>
          <p:nvPr>
            <p:ph type="title"/>
          </p:nvPr>
        </p:nvSpPr>
        <p:spPr bwMode="auto">
          <a:xfrm>
            <a:off x="605204" y="211138"/>
            <a:ext cx="4804996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int </a:t>
            </a:r>
            <a:r>
              <a:rPr lang="en-US">
                <a:sym typeface="Symbol" charset="2"/>
              </a:rPr>
              <a:t></a:t>
            </a:r>
            <a:r>
              <a:rPr lang="en-US"/>
              <a:t>  float </a:t>
            </a:r>
            <a:r>
              <a:rPr lang="en-US">
                <a:sym typeface="Symbol" charset="2"/>
              </a:rPr>
              <a:t></a:t>
            </a:r>
            <a:r>
              <a:rPr lang="en-US"/>
              <a:t>  int</a:t>
            </a:r>
          </a:p>
        </p:txBody>
      </p:sp>
      <p:sp>
        <p:nvSpPr>
          <p:cNvPr id="2244611" name="Rectangle 3"/>
          <p:cNvSpPr>
            <a:spLocks noGrp="1"/>
          </p:cNvSpPr>
          <p:nvPr>
            <p:ph type="body" idx="1"/>
          </p:nvPr>
        </p:nvSpPr>
        <p:spPr>
          <a:xfrm>
            <a:off x="685800" y="3200401"/>
            <a:ext cx="7848600" cy="2558649"/>
          </a:xfrm>
        </p:spPr>
        <p:txBody>
          <a:bodyPr/>
          <a:lstStyle/>
          <a:p>
            <a:r>
              <a:rPr lang="en-US" dirty="0"/>
              <a:t>Will </a:t>
            </a:r>
            <a:r>
              <a:rPr lang="en-US" dirty="0">
                <a:solidFill>
                  <a:schemeClr val="accent1"/>
                </a:solidFill>
              </a:rPr>
              <a:t>not</a:t>
            </a:r>
            <a:r>
              <a:rPr lang="en-US" dirty="0"/>
              <a:t> always print “true”</a:t>
            </a:r>
          </a:p>
          <a:p>
            <a:r>
              <a:rPr lang="en-US" dirty="0"/>
              <a:t>Most large values of integers don’t have exact floating point representations!</a:t>
            </a:r>
          </a:p>
          <a:p>
            <a:r>
              <a:rPr lang="en-US" dirty="0"/>
              <a:t>What about </a:t>
            </a:r>
            <a:r>
              <a:rPr lang="en-US" dirty="0">
                <a:latin typeface="Courier New" charset="0"/>
              </a:rPr>
              <a:t>double</a:t>
            </a:r>
            <a:r>
              <a:rPr lang="en-US" dirty="0"/>
              <a:t>?</a:t>
            </a:r>
          </a:p>
        </p:txBody>
      </p:sp>
      <p:sp>
        <p:nvSpPr>
          <p:cNvPr id="2244612" name="Rectangle 4"/>
          <p:cNvSpPr>
            <a:spLocks noChangeArrowheads="1"/>
          </p:cNvSpPr>
          <p:nvPr/>
        </p:nvSpPr>
        <p:spPr bwMode="auto">
          <a:xfrm>
            <a:off x="685800" y="1371601"/>
            <a:ext cx="7848600" cy="1159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0" dirty="0">
                <a:solidFill>
                  <a:schemeClr val="accent2"/>
                </a:solidFill>
              </a:rPr>
              <a:t>if (</a:t>
            </a:r>
            <a:r>
              <a:rPr lang="en-US" sz="2400" b="0" dirty="0" err="1">
                <a:solidFill>
                  <a:schemeClr val="accent2"/>
                </a:solidFill>
              </a:rPr>
              <a:t>i</a:t>
            </a:r>
            <a:r>
              <a:rPr lang="en-US" sz="2400" b="0" dirty="0">
                <a:solidFill>
                  <a:schemeClr val="accent2"/>
                </a:solidFill>
              </a:rPr>
              <a:t> == (</a:t>
            </a:r>
            <a:r>
              <a:rPr lang="en-US" sz="2400" b="0" dirty="0" err="1">
                <a:solidFill>
                  <a:schemeClr val="accent2"/>
                </a:solidFill>
              </a:rPr>
              <a:t>int)((float</a:t>
            </a:r>
            <a:r>
              <a:rPr lang="en-US" sz="2400" b="0" dirty="0">
                <a:solidFill>
                  <a:schemeClr val="accent2"/>
                </a:solidFill>
              </a:rPr>
              <a:t>) </a:t>
            </a:r>
            <a:r>
              <a:rPr lang="en-US" sz="2400" b="0" dirty="0" err="1">
                <a:solidFill>
                  <a:schemeClr val="accent2"/>
                </a:solidFill>
              </a:rPr>
              <a:t>i</a:t>
            </a:r>
            <a:r>
              <a:rPr lang="en-US" sz="2400" b="0" dirty="0">
                <a:solidFill>
                  <a:schemeClr val="accent2"/>
                </a:solidFill>
              </a:rPr>
              <a:t>)) {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0" dirty="0">
                <a:solidFill>
                  <a:schemeClr val="accent2"/>
                </a:solidFill>
              </a:rPr>
              <a:t> </a:t>
            </a:r>
            <a:r>
              <a:rPr lang="en-US" sz="2400" b="0" dirty="0" err="1">
                <a:solidFill>
                  <a:schemeClr val="accent2"/>
                </a:solidFill>
              </a:rPr>
              <a:t>printf(“true</a:t>
            </a:r>
            <a:r>
              <a:rPr lang="en-US" sz="2400" b="0" dirty="0">
                <a:solidFill>
                  <a:schemeClr val="accent2"/>
                </a:solidFill>
              </a:rPr>
              <a:t>”);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0" dirty="0">
                <a:solidFill>
                  <a:schemeClr val="accent2"/>
                </a:solidFill>
              </a:rPr>
              <a:t>}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>
            <a:spLocks noGrp="1"/>
          </p:cNvSpPr>
          <p:nvPr>
            <p:ph type="title"/>
          </p:nvPr>
        </p:nvSpPr>
        <p:spPr bwMode="auto">
          <a:xfrm>
            <a:off x="609600" y="228601"/>
            <a:ext cx="48768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float </a:t>
            </a:r>
            <a:r>
              <a:rPr lang="en-US">
                <a:sym typeface="Symbol" charset="2"/>
              </a:rPr>
              <a:t></a:t>
            </a:r>
            <a:r>
              <a:rPr lang="en-US"/>
              <a:t>  int </a:t>
            </a:r>
            <a:r>
              <a:rPr lang="en-US">
                <a:sym typeface="Symbol" charset="2"/>
              </a:rPr>
              <a:t></a:t>
            </a:r>
            <a:r>
              <a:rPr lang="en-US"/>
              <a:t>  float</a:t>
            </a:r>
          </a:p>
        </p:txBody>
      </p:sp>
      <p:sp>
        <p:nvSpPr>
          <p:cNvPr id="2246659" name="Rectangle 3"/>
          <p:cNvSpPr>
            <a:spLocks noGrp="1"/>
          </p:cNvSpPr>
          <p:nvPr>
            <p:ph type="body" idx="1"/>
          </p:nvPr>
        </p:nvSpPr>
        <p:spPr>
          <a:xfrm>
            <a:off x="685800" y="3200401"/>
            <a:ext cx="7848600" cy="287873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Will </a:t>
            </a:r>
            <a:r>
              <a:rPr lang="en-US" dirty="0">
                <a:solidFill>
                  <a:schemeClr val="accent1"/>
                </a:solidFill>
              </a:rPr>
              <a:t>not</a:t>
            </a:r>
            <a:r>
              <a:rPr lang="en-US" dirty="0"/>
              <a:t> always print “true”</a:t>
            </a:r>
          </a:p>
          <a:p>
            <a:r>
              <a:rPr lang="en-US" dirty="0"/>
              <a:t>Small floating point numbers (&lt;1) don’t have integer representations</a:t>
            </a:r>
          </a:p>
          <a:p>
            <a:r>
              <a:rPr lang="en-US" dirty="0"/>
              <a:t>For other numbers, rounding errors</a:t>
            </a:r>
          </a:p>
          <a:p>
            <a:endParaRPr lang="en-US" dirty="0">
              <a:latin typeface="Courier New" charset="0"/>
            </a:endParaRPr>
          </a:p>
        </p:txBody>
      </p:sp>
      <p:sp>
        <p:nvSpPr>
          <p:cNvPr id="2246660" name="Rectangle 4"/>
          <p:cNvSpPr>
            <a:spLocks noChangeArrowheads="1"/>
          </p:cNvSpPr>
          <p:nvPr/>
        </p:nvSpPr>
        <p:spPr bwMode="auto">
          <a:xfrm>
            <a:off x="685800" y="1447801"/>
            <a:ext cx="7848600" cy="1159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0" dirty="0">
                <a:solidFill>
                  <a:schemeClr val="accent2"/>
                </a:solidFill>
              </a:rPr>
              <a:t>if (</a:t>
            </a:r>
            <a:r>
              <a:rPr lang="en-US" sz="2400" b="0" dirty="0" err="1">
                <a:solidFill>
                  <a:schemeClr val="accent2"/>
                </a:solidFill>
              </a:rPr>
              <a:t>f</a:t>
            </a:r>
            <a:r>
              <a:rPr lang="en-US" sz="2400" b="0" dirty="0">
                <a:solidFill>
                  <a:schemeClr val="accent2"/>
                </a:solidFill>
              </a:rPr>
              <a:t> == (</a:t>
            </a:r>
            <a:r>
              <a:rPr lang="en-US" sz="2400" b="0" dirty="0" err="1">
                <a:solidFill>
                  <a:schemeClr val="accent2"/>
                </a:solidFill>
              </a:rPr>
              <a:t>float)((int</a:t>
            </a:r>
            <a:r>
              <a:rPr lang="en-US" sz="2400" b="0" dirty="0">
                <a:solidFill>
                  <a:schemeClr val="accent2"/>
                </a:solidFill>
              </a:rPr>
              <a:t>) </a:t>
            </a:r>
            <a:r>
              <a:rPr lang="en-US" sz="2400" b="0" dirty="0" err="1">
                <a:solidFill>
                  <a:schemeClr val="accent2"/>
                </a:solidFill>
              </a:rPr>
              <a:t>f</a:t>
            </a:r>
            <a:r>
              <a:rPr lang="en-US" sz="2400" b="0" dirty="0">
                <a:solidFill>
                  <a:schemeClr val="accent2"/>
                </a:solidFill>
              </a:rPr>
              <a:t>)) {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0" dirty="0">
                <a:solidFill>
                  <a:schemeClr val="accent2"/>
                </a:solidFill>
              </a:rPr>
              <a:t> </a:t>
            </a:r>
            <a:r>
              <a:rPr lang="en-US" sz="2400" b="0" dirty="0" err="1">
                <a:solidFill>
                  <a:schemeClr val="accent2"/>
                </a:solidFill>
              </a:rPr>
              <a:t>printf(“true</a:t>
            </a:r>
            <a:r>
              <a:rPr lang="en-US" sz="2400" b="0" dirty="0">
                <a:solidFill>
                  <a:schemeClr val="accent2"/>
                </a:solidFill>
              </a:rPr>
              <a:t>”);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0" dirty="0">
                <a:solidFill>
                  <a:schemeClr val="accent2"/>
                </a:solidFill>
              </a:rPr>
              <a:t>}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706" name="Rectangle 2"/>
          <p:cNvSpPr>
            <a:spLocks noGrp="1"/>
          </p:cNvSpPr>
          <p:nvPr>
            <p:ph type="title"/>
          </p:nvPr>
        </p:nvSpPr>
        <p:spPr bwMode="auto">
          <a:xfrm>
            <a:off x="609600" y="211138"/>
            <a:ext cx="56388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Floating Point Fallacy</a:t>
            </a:r>
          </a:p>
        </p:txBody>
      </p:sp>
      <p:sp>
        <p:nvSpPr>
          <p:cNvPr id="2248707" name="Rectangle 3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8229600" cy="5648212"/>
          </a:xfrm>
        </p:spPr>
        <p:txBody>
          <a:bodyPr/>
          <a:lstStyle/>
          <a:p>
            <a:r>
              <a:rPr lang="en-US" dirty="0"/>
              <a:t>FP add associative: FALSE!</a:t>
            </a:r>
          </a:p>
          <a:p>
            <a:pPr lvl="1"/>
            <a:r>
              <a:rPr lang="en-US" dirty="0" err="1"/>
              <a:t>x</a:t>
            </a:r>
            <a:r>
              <a:rPr lang="en-US" dirty="0"/>
              <a:t> = – 1.5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38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 = 1.5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38</a:t>
            </a:r>
            <a:r>
              <a:rPr lang="en-US" dirty="0"/>
              <a:t>, and </a:t>
            </a:r>
            <a:r>
              <a:rPr lang="en-US" dirty="0" err="1"/>
              <a:t>z</a:t>
            </a:r>
            <a:r>
              <a:rPr lang="en-US" dirty="0"/>
              <a:t> = 1.0</a:t>
            </a:r>
          </a:p>
          <a:p>
            <a:pPr lvl="1"/>
            <a:r>
              <a:rPr lang="en-US" dirty="0" err="1"/>
              <a:t>x</a:t>
            </a:r>
            <a:r>
              <a:rPr lang="en-US" dirty="0"/>
              <a:t> + (</a:t>
            </a:r>
            <a:r>
              <a:rPr lang="en-US" dirty="0" err="1"/>
              <a:t>y</a:t>
            </a:r>
            <a:r>
              <a:rPr lang="en-US" dirty="0"/>
              <a:t> + </a:t>
            </a:r>
            <a:r>
              <a:rPr lang="en-US" dirty="0" err="1"/>
              <a:t>z</a:t>
            </a:r>
            <a:r>
              <a:rPr lang="en-US" dirty="0"/>
              <a:t>)	= –1.5x10</a:t>
            </a:r>
            <a:r>
              <a:rPr lang="en-US" baseline="30000" dirty="0"/>
              <a:t>38</a:t>
            </a:r>
            <a:r>
              <a:rPr lang="en-US" dirty="0"/>
              <a:t> + (1.5x10</a:t>
            </a:r>
            <a:r>
              <a:rPr lang="en-US" baseline="30000" dirty="0"/>
              <a:t>38</a:t>
            </a:r>
            <a:r>
              <a:rPr lang="en-US" dirty="0"/>
              <a:t> + 1.0)			= –1.5x10</a:t>
            </a:r>
            <a:r>
              <a:rPr lang="en-US" baseline="30000" dirty="0"/>
              <a:t>38</a:t>
            </a:r>
            <a:r>
              <a:rPr lang="en-US" dirty="0"/>
              <a:t> + (1.5x10</a:t>
            </a:r>
            <a:r>
              <a:rPr lang="en-US" baseline="30000" dirty="0"/>
              <a:t>38</a:t>
            </a:r>
            <a:r>
              <a:rPr lang="en-US" dirty="0"/>
              <a:t>) = </a:t>
            </a:r>
            <a:r>
              <a:rPr lang="en-US" u="sng" dirty="0">
                <a:solidFill>
                  <a:schemeClr val="accent1"/>
                </a:solidFill>
              </a:rPr>
              <a:t>0.0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dirty="0"/>
              <a:t>) + </a:t>
            </a:r>
            <a:r>
              <a:rPr lang="en-US" dirty="0" err="1"/>
              <a:t>z</a:t>
            </a:r>
            <a:r>
              <a:rPr lang="en-US" dirty="0"/>
              <a:t>	= (–1.5x10</a:t>
            </a:r>
            <a:r>
              <a:rPr lang="en-US" baseline="30000" dirty="0"/>
              <a:t>38</a:t>
            </a:r>
            <a:r>
              <a:rPr lang="en-US" dirty="0"/>
              <a:t> + 1.5x10</a:t>
            </a:r>
            <a:r>
              <a:rPr lang="en-US" baseline="30000" dirty="0"/>
              <a:t>38</a:t>
            </a:r>
            <a:r>
              <a:rPr lang="en-US" dirty="0"/>
              <a:t>) + 1.0			= (0.0) + 1.0 = </a:t>
            </a:r>
            <a:r>
              <a:rPr lang="en-US" u="sng" dirty="0">
                <a:solidFill>
                  <a:schemeClr val="accent1"/>
                </a:solidFill>
              </a:rPr>
              <a:t>1.0</a:t>
            </a:r>
          </a:p>
          <a:p>
            <a:r>
              <a:rPr lang="en-US" u="sng" dirty="0">
                <a:solidFill>
                  <a:schemeClr val="accent1"/>
                </a:solidFill>
              </a:rPr>
              <a:t>Therefore, Floating Point add is not associative!</a:t>
            </a:r>
          </a:p>
          <a:p>
            <a:pPr lvl="1"/>
            <a:r>
              <a:rPr lang="en-US" dirty="0"/>
              <a:t>Why? FP result </a:t>
            </a:r>
            <a:r>
              <a:rPr lang="en-US" u="sng" dirty="0">
                <a:solidFill>
                  <a:schemeClr val="accent1"/>
                </a:solidFill>
              </a:rPr>
              <a:t>approximates</a:t>
            </a:r>
            <a:r>
              <a:rPr lang="en-US" dirty="0"/>
              <a:t> real result!</a:t>
            </a:r>
            <a:endParaRPr lang="en-US" baseline="30000" dirty="0"/>
          </a:p>
          <a:p>
            <a:pPr lvl="1"/>
            <a:r>
              <a:rPr lang="en-US" dirty="0"/>
              <a:t>This example: 1.5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38</a:t>
            </a:r>
            <a:r>
              <a:rPr lang="en-US" dirty="0"/>
              <a:t> is so much larger than 1.0 that 1.5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38</a:t>
            </a:r>
            <a:r>
              <a:rPr lang="en-US" dirty="0"/>
              <a:t> + 1.0 in floating point representation is still 1.5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87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28600"/>
            <a:ext cx="7500938" cy="474663"/>
          </a:xfrm>
        </p:spPr>
        <p:txBody>
          <a:bodyPr/>
          <a:lstStyle/>
          <a:p>
            <a:r>
              <a:rPr lang="en-US"/>
              <a:t>How to Represent Negative Numbers?</a:t>
            </a:r>
          </a:p>
        </p:txBody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3625"/>
            <a:ext cx="8724900" cy="4962525"/>
          </a:xfrm>
        </p:spPr>
        <p:txBody>
          <a:bodyPr/>
          <a:lstStyle/>
          <a:p>
            <a:r>
              <a:rPr lang="en-US" sz="2800" dirty="0"/>
              <a:t>So far, </a:t>
            </a:r>
            <a:r>
              <a:rPr lang="en-US" sz="2800" u="sng" dirty="0">
                <a:solidFill>
                  <a:schemeClr val="accent1"/>
                </a:solidFill>
              </a:rPr>
              <a:t>un</a:t>
            </a:r>
            <a:r>
              <a:rPr lang="en-US" sz="2800" dirty="0">
                <a:solidFill>
                  <a:schemeClr val="accent1"/>
                </a:solidFill>
              </a:rPr>
              <a:t>signed numbers</a:t>
            </a:r>
            <a:endParaRPr lang="en-US" sz="2800" dirty="0"/>
          </a:p>
          <a:p>
            <a:r>
              <a:rPr lang="en-US" sz="2800" dirty="0"/>
              <a:t>Obvious solution: define leftmost bit to be sign! </a:t>
            </a:r>
          </a:p>
          <a:p>
            <a:pPr lvl="1"/>
            <a:r>
              <a:rPr lang="en-US" sz="2400" dirty="0"/>
              <a:t>0 </a:t>
            </a:r>
            <a:r>
              <a:rPr lang="en-US" sz="2400" dirty="0" err="1">
                <a:latin typeface="Symbol" charset="2"/>
              </a:rPr>
              <a:t></a:t>
            </a:r>
            <a:r>
              <a:rPr lang="en-US" sz="2400" dirty="0"/>
              <a:t> +, 1 </a:t>
            </a:r>
            <a:r>
              <a:rPr lang="en-US" sz="2400" dirty="0" err="1">
                <a:latin typeface="Symbol" charset="2"/>
              </a:rPr>
              <a:t></a:t>
            </a:r>
            <a:r>
              <a:rPr lang="en-US" sz="2400" dirty="0"/>
              <a:t> – </a:t>
            </a:r>
          </a:p>
          <a:p>
            <a:pPr lvl="1"/>
            <a:r>
              <a:rPr lang="en-US" sz="2400" dirty="0"/>
              <a:t>Rest of bits can be numerical value of number</a:t>
            </a:r>
          </a:p>
          <a:p>
            <a:r>
              <a:rPr lang="en-US" sz="2800" dirty="0"/>
              <a:t>Representation called </a:t>
            </a:r>
            <a:r>
              <a:rPr lang="en-US" sz="2800" u="sng" dirty="0">
                <a:solidFill>
                  <a:schemeClr val="accent1"/>
                </a:solidFill>
              </a:rPr>
              <a:t>sign and magnitude</a:t>
            </a:r>
          </a:p>
          <a:p>
            <a:r>
              <a:rPr lang="en-US" sz="2800" dirty="0"/>
              <a:t>MIPS uses 32-bit integers. +1</a:t>
            </a:r>
            <a:r>
              <a:rPr lang="en-US" sz="2800" baseline="-25000" dirty="0"/>
              <a:t>ten</a:t>
            </a:r>
            <a:r>
              <a:rPr lang="en-US" sz="2800" dirty="0"/>
              <a:t> would be:</a:t>
            </a:r>
            <a:br>
              <a:rPr lang="en-US" sz="2800" dirty="0"/>
            </a:b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u="sng" dirty="0">
                <a:solidFill>
                  <a:schemeClr val="accent2"/>
                </a:solidFill>
              </a:rPr>
              <a:t>0</a:t>
            </a:r>
            <a:r>
              <a:rPr lang="en-US" sz="2800" dirty="0"/>
              <a:t>000 0000 0000 0000 0000 0000 0000 0001</a:t>
            </a:r>
          </a:p>
          <a:p>
            <a:r>
              <a:rPr lang="en-US" sz="2800" dirty="0"/>
              <a:t>And –1</a:t>
            </a:r>
            <a:r>
              <a:rPr lang="en-US" sz="2800" baseline="-25000" dirty="0"/>
              <a:t>ten</a:t>
            </a:r>
            <a:r>
              <a:rPr lang="en-US" sz="2800" dirty="0"/>
              <a:t> in sign and magnitude would be: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u="sng" dirty="0">
                <a:solidFill>
                  <a:schemeClr val="accent2"/>
                </a:solidFill>
              </a:rPr>
              <a:t>1</a:t>
            </a:r>
            <a:r>
              <a:rPr lang="en-US" sz="2800" dirty="0"/>
              <a:t>000 0000 0000 0000 0000 0000 0000 0001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11138"/>
            <a:ext cx="7542213" cy="474662"/>
          </a:xfrm>
        </p:spPr>
        <p:txBody>
          <a:bodyPr/>
          <a:lstStyle/>
          <a:p>
            <a:r>
              <a:rPr lang="en-US"/>
              <a:t>Shortcomings of sign and magnitude?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3625"/>
            <a:ext cx="8534400" cy="5354638"/>
          </a:xfrm>
        </p:spPr>
        <p:txBody>
          <a:bodyPr/>
          <a:lstStyle/>
          <a:p>
            <a:r>
              <a:rPr lang="en-US"/>
              <a:t>Arithmetic circuit complicated</a:t>
            </a:r>
          </a:p>
          <a:p>
            <a:pPr lvl="1"/>
            <a:r>
              <a:rPr lang="en-US"/>
              <a:t>Special steps depending whether signs are the same or not</a:t>
            </a:r>
          </a:p>
          <a:p>
            <a:r>
              <a:rPr lang="en-US"/>
              <a:t>Also, </a:t>
            </a:r>
            <a:r>
              <a:rPr lang="en-US" u="sng">
                <a:solidFill>
                  <a:schemeClr val="accent2"/>
                </a:solidFill>
              </a:rPr>
              <a:t>two</a:t>
            </a:r>
            <a:r>
              <a:rPr lang="en-US"/>
              <a:t> zeros</a:t>
            </a:r>
          </a:p>
          <a:p>
            <a:pPr lvl="1"/>
            <a:r>
              <a:rPr lang="en-US"/>
              <a:t> 0x00000000 = +0</a:t>
            </a:r>
            <a:r>
              <a:rPr lang="en-US" baseline="-25000"/>
              <a:t>ten</a:t>
            </a:r>
          </a:p>
          <a:p>
            <a:pPr lvl="1"/>
            <a:r>
              <a:rPr lang="en-US"/>
              <a:t> 0x80000000 = –0</a:t>
            </a:r>
            <a:r>
              <a:rPr lang="en-US" baseline="-25000"/>
              <a:t>ten</a:t>
            </a:r>
            <a:r>
              <a:rPr lang="en-US"/>
              <a:t> </a:t>
            </a:r>
          </a:p>
          <a:p>
            <a:pPr lvl="1"/>
            <a:r>
              <a:rPr lang="en-US"/>
              <a:t>What would two 0s mean for programming?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Therefore sign and magnitude abandoned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84238" y="152400"/>
            <a:ext cx="6507162" cy="474663"/>
          </a:xfrm>
        </p:spPr>
        <p:txBody>
          <a:bodyPr/>
          <a:lstStyle/>
          <a:p>
            <a:r>
              <a:rPr lang="en-US"/>
              <a:t>Another try: complement the bits</a:t>
            </a:r>
          </a:p>
        </p:txBody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331200" cy="2828925"/>
          </a:xfrm>
        </p:spPr>
        <p:txBody>
          <a:bodyPr/>
          <a:lstStyle/>
          <a:p>
            <a:r>
              <a:rPr lang="en-US"/>
              <a:t>Example:	 7</a:t>
            </a:r>
            <a:r>
              <a:rPr lang="en-US" baseline="-25000"/>
              <a:t>10</a:t>
            </a:r>
            <a:r>
              <a:rPr lang="en-US"/>
              <a:t> = 00111</a:t>
            </a:r>
            <a:r>
              <a:rPr lang="en-US" baseline="-25000"/>
              <a:t>2</a:t>
            </a:r>
            <a:r>
              <a:rPr lang="en-US"/>
              <a:t>  	–7</a:t>
            </a:r>
            <a:r>
              <a:rPr lang="en-US" baseline="-25000"/>
              <a:t>10</a:t>
            </a:r>
            <a:r>
              <a:rPr lang="en-US"/>
              <a:t> = 11000</a:t>
            </a:r>
            <a:r>
              <a:rPr lang="en-US" baseline="-25000"/>
              <a:t>2</a:t>
            </a:r>
          </a:p>
          <a:p>
            <a:r>
              <a:rPr lang="en-US"/>
              <a:t>Called </a:t>
            </a:r>
            <a:r>
              <a:rPr lang="en-US" u="sng">
                <a:solidFill>
                  <a:schemeClr val="accent2"/>
                </a:solidFill>
              </a:rPr>
              <a:t>One’s Complement</a:t>
            </a:r>
            <a:endParaRPr lang="en-US">
              <a:solidFill>
                <a:schemeClr val="accent1"/>
              </a:solidFill>
            </a:endParaRPr>
          </a:p>
          <a:p>
            <a:r>
              <a:rPr lang="en-US"/>
              <a:t>Note: positive numbers have leading 0s, negative numbers have leadings 1s.</a:t>
            </a:r>
          </a:p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42975" y="3268663"/>
            <a:ext cx="7177088" cy="1244600"/>
            <a:chOff x="594" y="2059"/>
            <a:chExt cx="4521" cy="784"/>
          </a:xfrm>
        </p:grpSpPr>
        <p:sp>
          <p:nvSpPr>
            <p:cNvPr id="1380357" name="Text Box 5"/>
            <p:cNvSpPr txBox="1">
              <a:spLocks noChangeArrowheads="1"/>
            </p:cNvSpPr>
            <p:nvPr/>
          </p:nvSpPr>
          <p:spPr bwMode="auto">
            <a:xfrm>
              <a:off x="2243" y="2059"/>
              <a:ext cx="73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00000</a:t>
              </a:r>
            </a:p>
          </p:txBody>
        </p:sp>
        <p:sp>
          <p:nvSpPr>
            <p:cNvPr id="1380358" name="Text Box 6"/>
            <p:cNvSpPr txBox="1">
              <a:spLocks noChangeArrowheads="1"/>
            </p:cNvSpPr>
            <p:nvPr/>
          </p:nvSpPr>
          <p:spPr bwMode="auto">
            <a:xfrm>
              <a:off x="3137" y="2059"/>
              <a:ext cx="73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00001</a:t>
              </a:r>
            </a:p>
          </p:txBody>
        </p:sp>
        <p:sp>
          <p:nvSpPr>
            <p:cNvPr id="1380359" name="Text Box 7"/>
            <p:cNvSpPr txBox="1">
              <a:spLocks noChangeArrowheads="1"/>
            </p:cNvSpPr>
            <p:nvPr/>
          </p:nvSpPr>
          <p:spPr bwMode="auto">
            <a:xfrm>
              <a:off x="4376" y="2059"/>
              <a:ext cx="73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01111</a:t>
              </a:r>
            </a:p>
          </p:txBody>
        </p:sp>
        <p:sp>
          <p:nvSpPr>
            <p:cNvPr id="1380360" name="Line 8"/>
            <p:cNvSpPr>
              <a:spLocks noChangeShapeType="1"/>
            </p:cNvSpPr>
            <p:nvPr/>
          </p:nvSpPr>
          <p:spPr bwMode="auto">
            <a:xfrm>
              <a:off x="603" y="2440"/>
              <a:ext cx="43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0361" name="Line 9"/>
            <p:cNvSpPr>
              <a:spLocks noChangeShapeType="1"/>
            </p:cNvSpPr>
            <p:nvPr/>
          </p:nvSpPr>
          <p:spPr bwMode="auto">
            <a:xfrm>
              <a:off x="2609" y="2352"/>
              <a:ext cx="0" cy="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0362" name="Text Box 10"/>
            <p:cNvSpPr txBox="1">
              <a:spLocks noChangeArrowheads="1"/>
            </p:cNvSpPr>
            <p:nvPr/>
          </p:nvSpPr>
          <p:spPr bwMode="auto">
            <a:xfrm>
              <a:off x="3885" y="2059"/>
              <a:ext cx="30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...</a:t>
              </a:r>
            </a:p>
          </p:txBody>
        </p:sp>
        <p:sp>
          <p:nvSpPr>
            <p:cNvPr id="1380363" name="Text Box 11"/>
            <p:cNvSpPr txBox="1">
              <a:spLocks noChangeArrowheads="1"/>
            </p:cNvSpPr>
            <p:nvPr/>
          </p:nvSpPr>
          <p:spPr bwMode="auto">
            <a:xfrm>
              <a:off x="2240" y="2500"/>
              <a:ext cx="73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Arial" charset="0"/>
                </a:rPr>
                <a:t>11111</a:t>
              </a:r>
            </a:p>
          </p:txBody>
        </p:sp>
        <p:sp>
          <p:nvSpPr>
            <p:cNvPr id="1380364" name="Text Box 12"/>
            <p:cNvSpPr txBox="1">
              <a:spLocks noChangeArrowheads="1"/>
            </p:cNvSpPr>
            <p:nvPr/>
          </p:nvSpPr>
          <p:spPr bwMode="auto">
            <a:xfrm>
              <a:off x="1581" y="2516"/>
              <a:ext cx="73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11110</a:t>
              </a:r>
            </a:p>
          </p:txBody>
        </p:sp>
        <p:sp>
          <p:nvSpPr>
            <p:cNvPr id="1380365" name="Text Box 13"/>
            <p:cNvSpPr txBox="1">
              <a:spLocks noChangeArrowheads="1"/>
            </p:cNvSpPr>
            <p:nvPr/>
          </p:nvSpPr>
          <p:spPr bwMode="auto">
            <a:xfrm>
              <a:off x="594" y="2516"/>
              <a:ext cx="73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Arial" charset="0"/>
                </a:rPr>
                <a:t>10000</a:t>
              </a:r>
            </a:p>
          </p:txBody>
        </p:sp>
        <p:sp>
          <p:nvSpPr>
            <p:cNvPr id="1380366" name="Text Box 14"/>
            <p:cNvSpPr txBox="1">
              <a:spLocks noChangeArrowheads="1"/>
            </p:cNvSpPr>
            <p:nvPr/>
          </p:nvSpPr>
          <p:spPr bwMode="auto">
            <a:xfrm>
              <a:off x="1341" y="2516"/>
              <a:ext cx="30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...</a:t>
              </a:r>
            </a:p>
          </p:txBody>
        </p:sp>
      </p:grpSp>
      <p:sp>
        <p:nvSpPr>
          <p:cNvPr id="1380367" name="Rectangle 15"/>
          <p:cNvSpPr>
            <a:spLocks noChangeArrowheads="1"/>
          </p:cNvSpPr>
          <p:nvPr/>
        </p:nvSpPr>
        <p:spPr bwMode="auto">
          <a:xfrm>
            <a:off x="508000" y="4851400"/>
            <a:ext cx="8331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What is -00000 ? Answer: 11111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How many positive numbers in N bits?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How many negative numbers?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2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21779</TotalTime>
  <Pages>47</Pages>
  <Words>5594</Words>
  <Application>Microsoft PowerPoint 4.0</Application>
  <PresentationFormat>Letter Paper (8.5x11 in)</PresentationFormat>
  <Paragraphs>715</Paragraphs>
  <Slides>62</Slides>
  <Notes>62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Microsoft Office 98</vt:lpstr>
      <vt:lpstr>Slide 1</vt:lpstr>
      <vt:lpstr>Review: Decimal (base 10) Numbers</vt:lpstr>
      <vt:lpstr>Review: Hexadecimal (base 16) Numbers</vt:lpstr>
      <vt:lpstr>What to do with representations of numbers?</vt:lpstr>
      <vt:lpstr>Which base do we use?</vt:lpstr>
      <vt:lpstr>BIG IDEA: Bits can represent anything!!</vt:lpstr>
      <vt:lpstr>How to Represent Negative Numbers?</vt:lpstr>
      <vt:lpstr>Shortcomings of sign and magnitude?</vt:lpstr>
      <vt:lpstr>Another try: complement the bits</vt:lpstr>
      <vt:lpstr>Shortcomings of One’s complement?</vt:lpstr>
      <vt:lpstr>Standard Negative Number Representation</vt:lpstr>
      <vt:lpstr>2’s Complement Number “line”: N = 5</vt:lpstr>
      <vt:lpstr>Two’s Complement Formula </vt:lpstr>
      <vt:lpstr>Two’s Complement shortcut: Negation</vt:lpstr>
      <vt:lpstr>What if too big?</vt:lpstr>
      <vt:lpstr>What about other numbers?</vt:lpstr>
      <vt:lpstr>Representation of Fractions</vt:lpstr>
      <vt:lpstr>Fractional Powers of 2</vt:lpstr>
      <vt:lpstr>Representation of Fractions with Fixed Pt.</vt:lpstr>
      <vt:lpstr>Representation of Fractions</vt:lpstr>
      <vt:lpstr>Scientific Notation (in Decimal)</vt:lpstr>
      <vt:lpstr>Scientific Notation (in Binary)</vt:lpstr>
      <vt:lpstr>Floating Point Representation (1/2)</vt:lpstr>
      <vt:lpstr>Floating Point Representation (2/2)</vt:lpstr>
      <vt:lpstr>Double Precision Fl. Pt. Representation</vt:lpstr>
      <vt:lpstr>QUAD Precision Fl. Pt. Representation</vt:lpstr>
      <vt:lpstr>IEEE 754 Floating Point Standard (1/3)</vt:lpstr>
      <vt:lpstr>IEEE 754 Floating Point Standard (2/3)</vt:lpstr>
      <vt:lpstr>IEEE 754 Floating Point Standard (3/3)</vt:lpstr>
      <vt:lpstr>Example: Converting Binary FP to Decimal</vt:lpstr>
      <vt:lpstr>Example: Converting Decimal to FP</vt:lpstr>
      <vt:lpstr>Understanding the Significand (1/2)</vt:lpstr>
      <vt:lpstr>Understanding the Significand (2/2)</vt:lpstr>
      <vt:lpstr>Precision and Accuracy</vt:lpstr>
      <vt:lpstr>Representation for ± ∞</vt:lpstr>
      <vt:lpstr>Representation for 0</vt:lpstr>
      <vt:lpstr>Special Numbers</vt:lpstr>
      <vt:lpstr>Representation for Not a Number</vt:lpstr>
      <vt:lpstr>Representation for Denorms (1/2)</vt:lpstr>
      <vt:lpstr>Slide 40</vt:lpstr>
      <vt:lpstr>Special Numbers Summary</vt:lpstr>
      <vt:lpstr>Rounding</vt:lpstr>
      <vt:lpstr>IEEE FP Rounding Modes</vt:lpstr>
      <vt:lpstr>“And in conclusion…”</vt:lpstr>
      <vt:lpstr>“And in conclusion…”</vt:lpstr>
      <vt:lpstr>Bonus slides</vt:lpstr>
      <vt:lpstr>Numbers: positional notation</vt:lpstr>
      <vt:lpstr>Decimal vs. Hexadecimal vs. Binary</vt:lpstr>
      <vt:lpstr>Two’s Complement for N=32</vt:lpstr>
      <vt:lpstr>Two’s comp. shortcut: Sign extension</vt:lpstr>
      <vt:lpstr>Preview: Signed vs. Unsigned Variables</vt:lpstr>
      <vt:lpstr>“Father” of the Floating point standard</vt:lpstr>
      <vt:lpstr>FP Addition</vt:lpstr>
      <vt:lpstr>MIPS Floating Point Architecture (1/4)</vt:lpstr>
      <vt:lpstr>MIPS Floating Point Architecture (2/4)</vt:lpstr>
      <vt:lpstr>MIPS Floating Point Architecture (3/4)</vt:lpstr>
      <vt:lpstr>MIPS Floating Point Architecture (4/4)</vt:lpstr>
      <vt:lpstr>Example: Representing 1/3 in MIPS</vt:lpstr>
      <vt:lpstr>Casting floats to ints and vice versa</vt:lpstr>
      <vt:lpstr>int   float   int</vt:lpstr>
      <vt:lpstr>float   int   float</vt:lpstr>
      <vt:lpstr>Floating Point Fallacy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Jeremy Huddleston</cp:lastModifiedBy>
  <cp:revision>1308</cp:revision>
  <cp:lastPrinted>2009-07-07T23:26:24Z</cp:lastPrinted>
  <dcterms:created xsi:type="dcterms:W3CDTF">2009-07-07T21:07:10Z</dcterms:created>
  <dcterms:modified xsi:type="dcterms:W3CDTF">2009-07-07T23:26:27Z</dcterms:modified>
</cp:coreProperties>
</file>