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5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6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808" r:id="rId2"/>
    <p:sldId id="885" r:id="rId3"/>
    <p:sldId id="886" r:id="rId4"/>
    <p:sldId id="889" r:id="rId5"/>
    <p:sldId id="890" r:id="rId6"/>
    <p:sldId id="891" r:id="rId7"/>
    <p:sldId id="892" r:id="rId8"/>
    <p:sldId id="893" r:id="rId9"/>
    <p:sldId id="894" r:id="rId10"/>
    <p:sldId id="895" r:id="rId11"/>
    <p:sldId id="896" r:id="rId12"/>
    <p:sldId id="897" r:id="rId13"/>
    <p:sldId id="898" r:id="rId14"/>
    <p:sldId id="899" r:id="rId15"/>
    <p:sldId id="900" r:id="rId16"/>
    <p:sldId id="901" r:id="rId17"/>
    <p:sldId id="902" r:id="rId18"/>
    <p:sldId id="908" r:id="rId19"/>
    <p:sldId id="910" r:id="rId20"/>
    <p:sldId id="911" r:id="rId21"/>
    <p:sldId id="912" r:id="rId22"/>
    <p:sldId id="913" r:id="rId23"/>
    <p:sldId id="914" r:id="rId24"/>
    <p:sldId id="915" r:id="rId25"/>
    <p:sldId id="918" r:id="rId26"/>
    <p:sldId id="919" r:id="rId27"/>
    <p:sldId id="920" r:id="rId28"/>
    <p:sldId id="921" r:id="rId29"/>
    <p:sldId id="922" r:id="rId30"/>
    <p:sldId id="924" r:id="rId31"/>
    <p:sldId id="925" r:id="rId32"/>
    <p:sldId id="926" r:id="rId33"/>
    <p:sldId id="927" r:id="rId34"/>
    <p:sldId id="936" r:id="rId35"/>
    <p:sldId id="937" r:id="rId36"/>
    <p:sldId id="938" r:id="rId37"/>
    <p:sldId id="940" r:id="rId38"/>
    <p:sldId id="941" r:id="rId39"/>
    <p:sldId id="942" r:id="rId40"/>
    <p:sldId id="943" r:id="rId41"/>
    <p:sldId id="944" r:id="rId42"/>
    <p:sldId id="905" r:id="rId43"/>
    <p:sldId id="929" r:id="rId44"/>
    <p:sldId id="948" r:id="rId45"/>
    <p:sldId id="884" r:id="rId46"/>
    <p:sldId id="949" r:id="rId47"/>
    <p:sldId id="950" r:id="rId48"/>
    <p:sldId id="951" r:id="rId49"/>
    <p:sldId id="903" r:id="rId50"/>
    <p:sldId id="909" r:id="rId51"/>
    <p:sldId id="916" r:id="rId52"/>
    <p:sldId id="917" r:id="rId53"/>
    <p:sldId id="923" r:id="rId54"/>
    <p:sldId id="931" r:id="rId55"/>
    <p:sldId id="932" r:id="rId56"/>
    <p:sldId id="933" r:id="rId57"/>
    <p:sldId id="934" r:id="rId58"/>
    <p:sldId id="945" r:id="rId59"/>
    <p:sldId id="946" r:id="rId60"/>
    <p:sldId id="935" r:id="rId61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0550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78" d="100"/>
          <a:sy n="178" d="100"/>
        </p:scale>
        <p:origin x="-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76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ableStyles" Target="tableStyle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4564063"/>
            <a:ext cx="6302375" cy="431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81" tIns="46949" rIns="95581" bIns="46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12" charset="0"/>
        <a:ea typeface="ＭＳ Ｐゴシック" pitchFamily="18" charset="-128"/>
        <a:cs typeface="ＭＳ Ｐゴシック" pitchFamily="18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xfrm>
            <a:off x="550863" y="4559300"/>
            <a:ext cx="6303962" cy="4321175"/>
          </a:xfrm>
          <a:noFill/>
          <a:ln w="9525"/>
        </p:spPr>
        <p:txBody>
          <a:bodyPr lIns="95629" tIns="46975" rIns="95629" bIns="46975"/>
          <a:lstStyle/>
          <a:p>
            <a:r>
              <a:rPr lang="en-US">
                <a:latin typeface="Arial" pitchFamily="18" charset="0"/>
              </a:rPr>
              <a:t>Greet class</a:t>
            </a:r>
          </a:p>
        </p:txBody>
      </p:sp>
      <p:sp>
        <p:nvSpPr>
          <p:cNvPr id="17411" name="Rectangle 3"/>
          <p:cNvSpPr>
            <a:spLocks noChangeArrowheads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13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15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17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0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2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5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29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2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60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83" tIns="47542" rIns="95083" bIns="47542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>
            <p:ph type="sldImg"/>
          </p:nvPr>
        </p:nvSpPr>
        <p:spPr>
          <a:xfrm>
            <a:off x="1274763" y="615950"/>
            <a:ext cx="4783137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89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2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>
            <p:ph type="sldImg"/>
          </p:nvPr>
        </p:nvSpPr>
        <p:spPr>
          <a:xfrm>
            <a:off x="1251720" y="615630"/>
            <a:ext cx="4829950" cy="35873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2227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>
            <p:ph type="sldImg"/>
          </p:nvPr>
        </p:nvSpPr>
        <p:spPr>
          <a:xfrm>
            <a:off x="1274763" y="615950"/>
            <a:ext cx="4783137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4275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>
            <p:ph type="sldImg"/>
          </p:nvPr>
        </p:nvSpPr>
        <p:spPr>
          <a:xfrm>
            <a:off x="1274763" y="615950"/>
            <a:ext cx="4783137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6323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>
            <p:ph type="sldImg"/>
          </p:nvPr>
        </p:nvSpPr>
        <p:spPr>
          <a:xfrm>
            <a:off x="1274763" y="615950"/>
            <a:ext cx="4783137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8371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1720" y="615630"/>
            <a:ext cx="4829950" cy="35873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1553"/>
            <a:ext cx="6303242" cy="43192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6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7" tIns="47539" rIns="95077" bIns="47539">
            <a:prstTxWarp prst="textNoShape">
              <a:avLst/>
            </a:prstTxWarp>
          </a:bodyPr>
          <a:lstStyle/>
          <a:p>
            <a:pPr marL="217031" indent="-217031">
              <a:buFontTx/>
              <a:buAutoNum type="arabicPeriod"/>
            </a:pPr>
            <a:r>
              <a:rPr lang="en-US" dirty="0"/>
              <a:t>Do </a:t>
            </a:r>
            <a:r>
              <a:rPr lang="en-US" dirty="0" err="1"/>
              <a:t>goto</a:t>
            </a:r>
            <a:r>
              <a:rPr lang="en-US" dirty="0"/>
              <a:t> first</a:t>
            </a:r>
          </a:p>
          <a:p>
            <a:pPr marL="217031" indent="-217031">
              <a:buFontTx/>
              <a:buAutoNum type="arabicPeriod"/>
            </a:pPr>
            <a:r>
              <a:rPr lang="en-US" dirty="0"/>
              <a:t>Then I = I + J</a:t>
            </a:r>
          </a:p>
          <a:p>
            <a:pPr marL="217031" indent="-217031">
              <a:buFontTx/>
              <a:buAutoNum type="arabicPeriod"/>
            </a:pPr>
            <a:r>
              <a:rPr lang="en-US" dirty="0"/>
              <a:t>Then 1</a:t>
            </a:r>
            <a:r>
              <a:rPr lang="en-US" baseline="30000" dirty="0"/>
              <a:t>st</a:t>
            </a:r>
            <a:r>
              <a:rPr lang="en-US" dirty="0"/>
              <a:t> 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6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2467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>
            <p:ph type="sldImg"/>
          </p:nvPr>
        </p:nvSpPr>
        <p:spPr>
          <a:xfrm>
            <a:off x="1279525" y="615950"/>
            <a:ext cx="4783138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3" name="Rectangle 3"/>
          <p:cNvSpPr>
            <a:spLocks noChangeArrowheads="1"/>
          </p:cNvSpPr>
          <p:nvPr>
            <p:ph type="body" idx="1"/>
          </p:nvPr>
        </p:nvSpPr>
        <p:spPr>
          <a:xfrm>
            <a:off x="550863" y="4562475"/>
            <a:ext cx="6300787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83" tIns="47542" rIns="95083" bIns="47542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4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986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noFill/>
          <a:ln w="9525"/>
        </p:spPr>
        <p:txBody>
          <a:bodyPr lIns="95639" tIns="46980" rIns="95639" bIns="46980"/>
          <a:lstStyle/>
          <a:p>
            <a:r>
              <a:rPr lang="en-US">
                <a:latin typeface="Arial" pitchFamily="18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pitchFamily="18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pitchFamily="18" charset="0"/>
              </a:rPr>
              <a:t>2. These data are kept in the computer’s memory  until ...</a:t>
            </a:r>
          </a:p>
          <a:p>
            <a:r>
              <a:rPr lang="en-US">
                <a:latin typeface="Arial" pitchFamily="18" charset="0"/>
              </a:rPr>
              <a:t>3. The datapath request and process them.</a:t>
            </a:r>
          </a:p>
          <a:p>
            <a:r>
              <a:rPr lang="en-US">
                <a:latin typeface="Arial" pitchFamily="18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pitchFamily="18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pitchFamily="18" charset="0"/>
              </a:rPr>
              <a:t> 5. Getting the data back to the outside world is the job of the output devices.</a:t>
            </a:r>
          </a:p>
          <a:p>
            <a:endParaRPr lang="en-US">
              <a:latin typeface="Arial" pitchFamily="18" charset="0"/>
            </a:endParaRPr>
          </a:p>
          <a:p>
            <a:r>
              <a:rPr lang="en-US">
                <a:latin typeface="Arial" pitchFamily="18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ln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>
            <p:ph type="sldImg"/>
          </p:nvPr>
        </p:nvSpPr>
        <p:spPr>
          <a:xfrm>
            <a:off x="1250066" y="617268"/>
            <a:ext cx="4828297" cy="3585714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3" tIns="48326" rIns="96653" bIns="48326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>
            <p:ph type="sldImg"/>
          </p:nvPr>
        </p:nvSpPr>
        <p:spPr>
          <a:xfrm>
            <a:off x="1251720" y="615630"/>
            <a:ext cx="4829950" cy="358735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0179" name="Rectangle 3"/>
          <p:cNvSpPr>
            <a:spLocks noChangeArrowheads="1"/>
          </p:cNvSpPr>
          <p:nvPr>
            <p:ph type="body" idx="1"/>
          </p:nvPr>
        </p:nvSpPr>
        <p:spPr>
          <a:xfrm>
            <a:off x="550625" y="4561553"/>
            <a:ext cx="6303242" cy="43192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7" tIns="47539" rIns="95077" bIns="47539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8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0066" y="617268"/>
            <a:ext cx="4828297" cy="35857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ChangeArrowheads="1" noTextEdit="1"/>
          </p:cNvSpPr>
          <p:nvPr>
            <p:ph type="sldImg"/>
          </p:nvPr>
        </p:nvSpPr>
        <p:spPr/>
      </p:sp>
      <p:sp>
        <p:nvSpPr>
          <p:cNvPr id="183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4400" y="6654800"/>
            <a:ext cx="403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CS61CL 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L03 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MIPS I:</a:t>
            </a:r>
            <a:r>
              <a:rPr lang="en-US" sz="1000" b="1" baseline="0" dirty="0" smtClean="0">
                <a:solidFill>
                  <a:schemeClr val="accent2"/>
                </a:solidFill>
                <a:latin typeface="Helvetica" pitchFamily="-12" charset="0"/>
              </a:rPr>
              <a:t> Registers, Memory, Decisions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 </a:t>
            </a: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(</a:t>
            </a:r>
            <a:fld id="{C08CB26F-AFBE-402E-A50D-EA9DBBBFA5ED}" type="slidenum">
              <a:rPr lang="en-US" sz="1000" b="1">
                <a:solidFill>
                  <a:schemeClr val="tx1"/>
                </a:solidFill>
                <a:latin typeface="Helvetica" pitchFamily="-12" charset="0"/>
              </a:rPr>
              <a:pPr algn="l"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023100" y="6651625"/>
            <a:ext cx="21971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  <a:latin typeface="Helvetica" pitchFamily="-12" charset="0"/>
              </a:rPr>
              <a:t>Huddleston, Summer 2009 © UCB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2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ＭＳ Ｐゴシック" pitchFamily="-12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-"/>
        <a:defRPr sz="2400" b="1">
          <a:solidFill>
            <a:schemeClr val="tx1"/>
          </a:solidFill>
          <a:latin typeface="+mn-lt"/>
          <a:ea typeface="ＭＳ Ｐゴシック" pitchFamily="-12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5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.pd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5334000"/>
            <a:ext cx="8077200" cy="457200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18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Jeremy Huddleston</a:t>
            </a:r>
            <a:endParaRPr lang="en-US" sz="2800" b="1">
              <a:solidFill>
                <a:schemeClr val="bg1"/>
              </a:solidFill>
              <a:latin typeface="Courier New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18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CS61CL : Machine Structures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Lecture </a:t>
            </a:r>
            <a:r>
              <a:rPr lang="en-US" sz="2800" b="1" dirty="0">
                <a:solidFill>
                  <a:schemeClr val="accent2"/>
                </a:solidFill>
              </a:rPr>
              <a:t>#</a:t>
            </a:r>
            <a:r>
              <a:rPr lang="en-US" sz="2800" b="1" dirty="0" smtClean="0">
                <a:solidFill>
                  <a:schemeClr val="accent2"/>
                </a:solidFill>
              </a:rPr>
              <a:t>4 – MIPS I: Registers, Memory, Decisions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2009-06-30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28600" y="4572000"/>
            <a:ext cx="51816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>
                <a:solidFill>
                  <a:srgbClr val="222222"/>
                </a:solidFill>
                <a:latin typeface="Arial" pitchFamily="18" charset="0"/>
              </a:rPr>
              <a:t> </a:t>
            </a:r>
            <a:r>
              <a:rPr lang="en-US" sz="3600" b="1">
                <a:solidFill>
                  <a:schemeClr val="tx1"/>
                </a:solidFill>
                <a:latin typeface="Arial" pitchFamily="18" charset="0"/>
              </a:rPr>
              <a:t>  </a:t>
            </a:r>
          </a:p>
        </p:txBody>
      </p:sp>
      <p:grpSp>
        <p:nvGrpSpPr>
          <p:cNvPr id="16390" name="Group 36"/>
          <p:cNvGrpSpPr>
            <a:grpSpLocks/>
          </p:cNvGrpSpPr>
          <p:nvPr/>
        </p:nvGrpSpPr>
        <p:grpSpPr bwMode="auto">
          <a:xfrm>
            <a:off x="3497263" y="2351088"/>
            <a:ext cx="2124075" cy="2832100"/>
            <a:chOff x="2203" y="1481"/>
            <a:chExt cx="1338" cy="1784"/>
          </a:xfrm>
        </p:grpSpPr>
        <p:pic>
          <p:nvPicPr>
            <p:cNvPr id="16391" name="Picture 20" descr="Jere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488"/>
              <a:ext cx="1330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203" y="1481"/>
              <a:ext cx="1338" cy="1784"/>
            </a:xfrm>
            <a:prstGeom prst="rect">
              <a:avLst/>
            </a:prstGeom>
            <a:noFill/>
            <a:ln w="38100">
              <a:solidFill>
                <a:srgbClr val="00055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29163" cy="474662"/>
          </a:xfrm>
        </p:spPr>
        <p:txBody>
          <a:bodyPr/>
          <a:lstStyle/>
          <a:p>
            <a:r>
              <a:rPr lang="en-US"/>
              <a:t>Comments in Assembly</a:t>
            </a: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41875"/>
          </a:xfrm>
        </p:spPr>
        <p:txBody>
          <a:bodyPr/>
          <a:lstStyle/>
          <a:p>
            <a:r>
              <a:rPr lang="en-US"/>
              <a:t>Another way to make your code more readable: comments!</a:t>
            </a:r>
          </a:p>
          <a:p>
            <a:r>
              <a:rPr lang="en-US"/>
              <a:t>Hash (</a:t>
            </a:r>
            <a:r>
              <a:rPr lang="en-US">
                <a:solidFill>
                  <a:schemeClr val="bg2"/>
                </a:solidFill>
                <a:latin typeface="Courier New" pitchFamily="18" charset="0"/>
              </a:rPr>
              <a:t>#</a:t>
            </a:r>
            <a:r>
              <a:rPr lang="en-US"/>
              <a:t>) is used for MIPS comments</a:t>
            </a:r>
          </a:p>
          <a:p>
            <a:pPr lvl="1"/>
            <a:r>
              <a:rPr lang="en-US"/>
              <a:t>anything from hash mark to end of line is a comment and will be ignored</a:t>
            </a:r>
          </a:p>
          <a:p>
            <a:pPr lvl="1"/>
            <a:r>
              <a:rPr lang="en-US"/>
              <a:t>This is just like the C99 </a:t>
            </a:r>
            <a:r>
              <a:rPr lang="en-US">
                <a:solidFill>
                  <a:schemeClr val="bg2"/>
                </a:solidFill>
                <a:latin typeface="Courier New" pitchFamily="18" charset="0"/>
              </a:rPr>
              <a:t>//</a:t>
            </a:r>
            <a:endParaRPr lang="en-US"/>
          </a:p>
          <a:p>
            <a:r>
              <a:rPr lang="en-US"/>
              <a:t>Note: Different from C.</a:t>
            </a:r>
          </a:p>
          <a:p>
            <a:pPr lvl="1"/>
            <a:r>
              <a:rPr lang="en-US"/>
              <a:t>C comments have format </a:t>
            </a:r>
            <a:br>
              <a:rPr lang="en-US"/>
            </a:br>
            <a:r>
              <a:rPr lang="en-US">
                <a:solidFill>
                  <a:schemeClr val="bg2"/>
                </a:solidFill>
                <a:latin typeface="Courier New" pitchFamily="18" charset="0"/>
              </a:rPr>
              <a:t>/* comment */</a:t>
            </a:r>
            <a:r>
              <a:rPr lang="en-US">
                <a:solidFill>
                  <a:schemeClr val="bg2"/>
                </a:solidFill>
              </a:rPr>
              <a:t> </a:t>
            </a:r>
            <a:br>
              <a:rPr lang="en-US">
                <a:solidFill>
                  <a:schemeClr val="bg2"/>
                </a:solidFill>
              </a:rPr>
            </a:br>
            <a:r>
              <a:rPr lang="en-US"/>
              <a:t>so they can span many lines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478338" cy="474662"/>
          </a:xfrm>
        </p:spPr>
        <p:txBody>
          <a:bodyPr/>
          <a:lstStyle/>
          <a:p>
            <a:r>
              <a:rPr lang="en-US"/>
              <a:t>Assembly Instructions</a:t>
            </a:r>
          </a:p>
        </p:txBody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654550"/>
          </a:xfrm>
        </p:spPr>
        <p:txBody>
          <a:bodyPr/>
          <a:lstStyle/>
          <a:p>
            <a:r>
              <a:rPr lang="en-US"/>
              <a:t>In assembly language, each statement (called an </a:t>
            </a:r>
            <a:r>
              <a:rPr lang="en-US" u="sng">
                <a:solidFill>
                  <a:schemeClr val="accent2"/>
                </a:solidFill>
              </a:rPr>
              <a:t>Instruction</a:t>
            </a:r>
            <a:r>
              <a:rPr lang="en-US"/>
              <a:t>), executes exactly one of a short list of simple commands</a:t>
            </a:r>
          </a:p>
          <a:p>
            <a:r>
              <a:rPr lang="en-US"/>
              <a:t>Unlike in C (and most other High Level Languages), each line of assembly code contains at most 1 instruction</a:t>
            </a:r>
          </a:p>
          <a:p>
            <a:r>
              <a:rPr lang="en-US"/>
              <a:t>Instructions are related to operations (=, +, -, *, /) in C or Java</a:t>
            </a:r>
          </a:p>
          <a:p>
            <a:r>
              <a:rPr lang="en-US">
                <a:solidFill>
                  <a:srgbClr val="800080"/>
                </a:solidFill>
              </a:rPr>
              <a:t>Ok, enough already…gimme my MIPS!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24688" cy="474662"/>
          </a:xfrm>
        </p:spPr>
        <p:txBody>
          <a:bodyPr/>
          <a:lstStyle/>
          <a:p>
            <a:r>
              <a:rPr lang="en-US"/>
              <a:t>MIPS Addition and Subtraction (1/4)</a:t>
            </a:r>
          </a:p>
        </p:txBody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378450"/>
          </a:xfrm>
        </p:spPr>
        <p:txBody>
          <a:bodyPr/>
          <a:lstStyle/>
          <a:p>
            <a:r>
              <a:rPr lang="en-US"/>
              <a:t>Syntax of Instructions:</a:t>
            </a:r>
          </a:p>
          <a:p>
            <a:pPr lvl="1">
              <a:buFontTx/>
              <a:buNone/>
            </a:pPr>
            <a:r>
              <a:rPr lang="en-US">
                <a:solidFill>
                  <a:srgbClr val="800080"/>
                </a:solidFill>
              </a:rPr>
              <a:t>1	2,3,4</a:t>
            </a:r>
            <a:endParaRPr lang="en-US"/>
          </a:p>
          <a:p>
            <a:pPr lvl="1">
              <a:buFontTx/>
              <a:buNone/>
            </a:pPr>
            <a:r>
              <a:rPr lang="en-US"/>
              <a:t>where:</a:t>
            </a:r>
          </a:p>
          <a:p>
            <a:pPr lvl="1">
              <a:buFontTx/>
              <a:buNone/>
            </a:pPr>
            <a:r>
              <a:rPr lang="en-US"/>
              <a:t>1) operation by name </a:t>
            </a:r>
          </a:p>
          <a:p>
            <a:pPr lvl="1">
              <a:buFontTx/>
              <a:buNone/>
            </a:pPr>
            <a:r>
              <a:rPr lang="en-US"/>
              <a:t>2) operand getting result (“destination”)</a:t>
            </a:r>
          </a:p>
          <a:p>
            <a:pPr lvl="1">
              <a:buFontTx/>
              <a:buNone/>
            </a:pPr>
            <a:r>
              <a:rPr lang="en-US"/>
              <a:t>3) 1st operand for operation (“source1”)</a:t>
            </a:r>
          </a:p>
          <a:p>
            <a:pPr lvl="1">
              <a:buFontTx/>
              <a:buNone/>
            </a:pPr>
            <a:r>
              <a:rPr lang="en-US"/>
              <a:t>4) 2nd operand for operation (“source2”)</a:t>
            </a:r>
          </a:p>
          <a:p>
            <a:r>
              <a:rPr lang="en-US"/>
              <a:t>Syntax is rigid:</a:t>
            </a:r>
          </a:p>
          <a:p>
            <a:pPr lvl="1"/>
            <a:r>
              <a:rPr lang="en-US"/>
              <a:t>1 operator, 3 operands</a:t>
            </a:r>
          </a:p>
          <a:p>
            <a:pPr lvl="1"/>
            <a:r>
              <a:rPr lang="en-US"/>
              <a:t>Why? </a:t>
            </a:r>
            <a:r>
              <a:rPr lang="en-US">
                <a:solidFill>
                  <a:srgbClr val="800080"/>
                </a:solidFill>
              </a:rPr>
              <a:t>Keep Hardware simple via regularity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104188" cy="474662"/>
          </a:xfrm>
        </p:spPr>
        <p:txBody>
          <a:bodyPr/>
          <a:lstStyle/>
          <a:p>
            <a:r>
              <a:rPr lang="en-US"/>
              <a:t>Addition and Subtraction of Integers (2/4)</a:t>
            </a:r>
          </a:p>
        </p:txBody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035550"/>
          </a:xfrm>
        </p:spPr>
        <p:txBody>
          <a:bodyPr/>
          <a:lstStyle/>
          <a:p>
            <a:r>
              <a:rPr lang="en-US"/>
              <a:t>Addition in Assembly</a:t>
            </a:r>
          </a:p>
          <a:p>
            <a:pPr lvl="1"/>
            <a:r>
              <a:rPr lang="en-US"/>
              <a:t>Example:	</a:t>
            </a:r>
            <a:r>
              <a:rPr lang="en-US">
                <a:solidFill>
                  <a:srgbClr val="800080"/>
                </a:solidFill>
                <a:latin typeface="Courier New" pitchFamily="18" charset="0"/>
              </a:rPr>
              <a:t>add	$s0,$s1,$s2</a:t>
            </a:r>
            <a:r>
              <a:rPr lang="en-US"/>
              <a:t> (in MIPS)</a:t>
            </a:r>
          </a:p>
          <a:p>
            <a:pPr lvl="1">
              <a:buFontTx/>
              <a:buNone/>
            </a:pPr>
            <a:r>
              <a:rPr lang="en-US"/>
              <a:t>	Equivalent to:	</a:t>
            </a:r>
            <a:r>
              <a:rPr lang="en-US">
                <a:latin typeface="Courier New" pitchFamily="18" charset="0"/>
              </a:rPr>
              <a:t>a = b + c</a:t>
            </a:r>
            <a:r>
              <a:rPr lang="en-US"/>
              <a:t> (in C)</a:t>
            </a:r>
          </a:p>
          <a:p>
            <a:pPr lvl="1">
              <a:buFontTx/>
              <a:buNone/>
            </a:pPr>
            <a:r>
              <a:rPr lang="en-US"/>
              <a:t>where MIPS registers </a:t>
            </a:r>
            <a:r>
              <a:rPr lang="en-US">
                <a:latin typeface="Courier New" pitchFamily="18" charset="0"/>
              </a:rPr>
              <a:t>$s0,$s1,$s2</a:t>
            </a:r>
            <a:r>
              <a:rPr lang="en-US"/>
              <a:t> are associated with C variables </a:t>
            </a:r>
            <a:r>
              <a:rPr lang="en-US">
                <a:latin typeface="Courier New" pitchFamily="18" charset="0"/>
              </a:rPr>
              <a:t>a, b, c</a:t>
            </a:r>
            <a:r>
              <a:rPr lang="en-US"/>
              <a:t> </a:t>
            </a:r>
          </a:p>
          <a:p>
            <a:r>
              <a:rPr lang="en-US"/>
              <a:t>Subtraction in Assembly</a:t>
            </a:r>
          </a:p>
          <a:p>
            <a:pPr lvl="1"/>
            <a:r>
              <a:rPr lang="en-US"/>
              <a:t>Example:	</a:t>
            </a:r>
            <a:r>
              <a:rPr lang="en-US">
                <a:solidFill>
                  <a:srgbClr val="800080"/>
                </a:solidFill>
                <a:latin typeface="Courier New" pitchFamily="18" charset="0"/>
              </a:rPr>
              <a:t>sub	$s3,$s4,$s5</a:t>
            </a:r>
            <a:r>
              <a:rPr lang="en-US"/>
              <a:t> (in MIPS)</a:t>
            </a:r>
          </a:p>
          <a:p>
            <a:pPr lvl="1">
              <a:buFontTx/>
              <a:buNone/>
            </a:pPr>
            <a:r>
              <a:rPr lang="en-US"/>
              <a:t>	Equivalent to:	</a:t>
            </a:r>
            <a:r>
              <a:rPr lang="en-US">
                <a:latin typeface="Courier New" pitchFamily="18" charset="0"/>
              </a:rPr>
              <a:t>d = e - f</a:t>
            </a:r>
            <a:r>
              <a:rPr lang="en-US"/>
              <a:t> (in C)</a:t>
            </a:r>
          </a:p>
          <a:p>
            <a:pPr lvl="1">
              <a:buFontTx/>
              <a:buNone/>
            </a:pPr>
            <a:r>
              <a:rPr lang="en-US"/>
              <a:t>where MIPS registers </a:t>
            </a:r>
            <a:r>
              <a:rPr lang="en-US">
                <a:latin typeface="Courier New" pitchFamily="18" charset="0"/>
              </a:rPr>
              <a:t>$s3,$s4,$s5</a:t>
            </a:r>
            <a:r>
              <a:rPr lang="en-US"/>
              <a:t> are associated with C variables </a:t>
            </a:r>
            <a:r>
              <a:rPr lang="en-US">
                <a:latin typeface="Courier New" pitchFamily="18" charset="0"/>
              </a:rPr>
              <a:t>d, e, f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104188" cy="474662"/>
          </a:xfrm>
        </p:spPr>
        <p:txBody>
          <a:bodyPr/>
          <a:lstStyle/>
          <a:p>
            <a:r>
              <a:rPr lang="en-US"/>
              <a:t>Addition and Subtraction of Integers (3/4)</a:t>
            </a:r>
          </a:p>
        </p:txBody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153400" cy="5481638"/>
          </a:xfrm>
        </p:spPr>
        <p:txBody>
          <a:bodyPr/>
          <a:lstStyle/>
          <a:p>
            <a:r>
              <a:rPr lang="en-US"/>
              <a:t>How do the following C statement?</a:t>
            </a:r>
          </a:p>
          <a:p>
            <a:pPr algn="ctr">
              <a:buFont typeface="Times" pitchFamily="18" charset="0"/>
              <a:buNone/>
            </a:pPr>
            <a:r>
              <a:rPr lang="en-US">
                <a:solidFill>
                  <a:schemeClr val="accent2"/>
                </a:solidFill>
                <a:latin typeface="Courier New" pitchFamily="18" charset="0"/>
              </a:rPr>
              <a:t>a = b + c + d - e;</a:t>
            </a:r>
            <a:endParaRPr lang="en-US">
              <a:latin typeface="Courier New" pitchFamily="18" charset="0"/>
            </a:endParaRPr>
          </a:p>
          <a:p>
            <a:r>
              <a:rPr lang="en-US"/>
              <a:t>Break into multiple instructions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add $t0, $s1, $s2 </a:t>
            </a:r>
            <a:r>
              <a:rPr lang="en-US" i="1">
                <a:solidFill>
                  <a:schemeClr val="bg2"/>
                </a:solidFill>
                <a:latin typeface="Courier New" pitchFamily="18" charset="0"/>
              </a:rPr>
              <a:t># temp = b + c</a:t>
            </a:r>
            <a:endParaRPr lang="en-US" i="1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add $t0, $t0, $s3 </a:t>
            </a:r>
            <a:r>
              <a:rPr lang="en-US" i="1">
                <a:solidFill>
                  <a:schemeClr val="bg2"/>
                </a:solidFill>
                <a:latin typeface="Courier New" pitchFamily="18" charset="0"/>
              </a:rPr>
              <a:t># temp = temp + d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sub $s0, $t0, $s4 </a:t>
            </a:r>
            <a:r>
              <a:rPr lang="en-US" i="1">
                <a:solidFill>
                  <a:schemeClr val="bg2"/>
                </a:solidFill>
                <a:latin typeface="Courier New" pitchFamily="18" charset="0"/>
              </a:rPr>
              <a:t># a = temp - e</a:t>
            </a:r>
            <a:endParaRPr lang="en-US">
              <a:solidFill>
                <a:schemeClr val="bg2"/>
              </a:solidFill>
              <a:latin typeface="Courier New" pitchFamily="18" charset="0"/>
            </a:endParaRPr>
          </a:p>
          <a:p>
            <a:r>
              <a:rPr lang="en-US"/>
              <a:t>Notice: A single line of C may break up into several lines of MIPS.</a:t>
            </a:r>
          </a:p>
          <a:p>
            <a:r>
              <a:rPr lang="en-US"/>
              <a:t>Notice: Everything after the hash mark on each line is ignored (comments)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55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104188" cy="474662"/>
          </a:xfrm>
        </p:spPr>
        <p:txBody>
          <a:bodyPr/>
          <a:lstStyle/>
          <a:p>
            <a:r>
              <a:rPr lang="en-US"/>
              <a:t>Addition and Subtraction of Integers (4/4)</a:t>
            </a:r>
          </a:p>
        </p:txBody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3386138"/>
          </a:xfrm>
        </p:spPr>
        <p:txBody>
          <a:bodyPr/>
          <a:lstStyle/>
          <a:p>
            <a:r>
              <a:rPr lang="en-US" dirty="0"/>
              <a:t>How do we do this?</a:t>
            </a:r>
          </a:p>
          <a:p>
            <a:pPr algn="ctr">
              <a:buFont typeface="Times" pitchFamily="18" charset="0"/>
              <a:buNone/>
            </a:pP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= (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g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+ 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h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) - (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+ 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j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);</a:t>
            </a:r>
            <a:endParaRPr lang="en-US" dirty="0">
              <a:latin typeface="Courier New" pitchFamily="18" charset="0"/>
            </a:endParaRPr>
          </a:p>
          <a:p>
            <a:r>
              <a:rPr lang="en-US" dirty="0"/>
              <a:t>Use intermediate temporary register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18" charset="0"/>
              </a:rPr>
              <a:t>add $t0,$s1,$s2	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# temp = 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g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 + 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h</a:t>
            </a:r>
            <a:endParaRPr lang="en-US" i="1" dirty="0">
              <a:solidFill>
                <a:schemeClr val="bg2"/>
              </a:solidFill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18" charset="0"/>
              </a:rPr>
              <a:t>add $t1,$s3,$s4	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# temp = 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i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 + 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j</a:t>
            </a:r>
            <a:endParaRPr lang="en-US" dirty="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18" charset="0"/>
              </a:rPr>
              <a:t>sub $s0,$t0,$t1	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# 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f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=(</a:t>
            </a:r>
            <a:r>
              <a:rPr lang="en-US" i="1" dirty="0" err="1">
                <a:solidFill>
                  <a:schemeClr val="bg2"/>
                </a:solidFill>
                <a:latin typeface="Courier New" pitchFamily="18" charset="0"/>
              </a:rPr>
              <a:t>g+h)-(i+j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)</a:t>
            </a:r>
            <a:endParaRPr lang="en-US" i="1" dirty="0">
              <a:latin typeface="Courier New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5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743200" cy="474662"/>
          </a:xfrm>
        </p:spPr>
        <p:txBody>
          <a:bodyPr/>
          <a:lstStyle/>
          <a:p>
            <a:r>
              <a:rPr lang="en-US"/>
              <a:t>Register Zero</a:t>
            </a:r>
          </a:p>
        </p:txBody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697538"/>
          </a:xfrm>
        </p:spPr>
        <p:txBody>
          <a:bodyPr/>
          <a:lstStyle/>
          <a:p>
            <a:r>
              <a:rPr lang="en-US" dirty="0"/>
              <a:t>One particular immediate, the number zero (0), appears very often in code.</a:t>
            </a:r>
          </a:p>
          <a:p>
            <a:r>
              <a:rPr lang="en-US" dirty="0"/>
              <a:t>So we define register zero </a:t>
            </a:r>
            <a:r>
              <a:rPr lang="en-US" dirty="0">
                <a:latin typeface="Courier New" pitchFamily="18" charset="0"/>
              </a:rPr>
              <a:t>($0</a:t>
            </a:r>
            <a:r>
              <a:rPr lang="en-US" dirty="0"/>
              <a:t> or </a:t>
            </a:r>
            <a:r>
              <a:rPr lang="en-US" dirty="0">
                <a:solidFill>
                  <a:srgbClr val="800080"/>
                </a:solidFill>
                <a:latin typeface="Courier New" pitchFamily="18" charset="0"/>
              </a:rPr>
              <a:t>$zero</a:t>
            </a:r>
            <a:r>
              <a:rPr lang="en-US" dirty="0"/>
              <a:t>) to always have the value 0; </a:t>
            </a:r>
            <a:r>
              <a:rPr lang="en-US" dirty="0" err="1"/>
              <a:t>eg</a:t>
            </a:r>
            <a:endParaRPr lang="en-US" dirty="0"/>
          </a:p>
          <a:p>
            <a:pPr lvl="1">
              <a:buFontTx/>
              <a:buNone/>
            </a:pPr>
            <a:r>
              <a:rPr lang="en-US" dirty="0">
                <a:latin typeface="Courier New" pitchFamily="18" charset="0"/>
              </a:rPr>
              <a:t>add $s0,$s1,</a:t>
            </a:r>
            <a:r>
              <a:rPr lang="en-US" dirty="0">
                <a:solidFill>
                  <a:srgbClr val="800080"/>
                </a:solidFill>
                <a:latin typeface="Courier New" pitchFamily="18" charset="0"/>
              </a:rPr>
              <a:t>$zero</a:t>
            </a:r>
            <a:r>
              <a:rPr lang="en-US" dirty="0">
                <a:latin typeface="Courier New" pitchFamily="18" charset="0"/>
              </a:rPr>
              <a:t> </a:t>
            </a:r>
            <a:r>
              <a:rPr lang="en-US" dirty="0"/>
              <a:t>(in MIPS)</a:t>
            </a:r>
            <a:endParaRPr lang="en-US" dirty="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18" charset="0"/>
              </a:rPr>
              <a:t>	</a:t>
            </a:r>
            <a:r>
              <a:rPr lang="en-US" dirty="0" err="1">
                <a:latin typeface="Courier New" pitchFamily="18" charset="0"/>
              </a:rPr>
              <a:t>f</a:t>
            </a:r>
            <a:r>
              <a:rPr lang="en-US" dirty="0">
                <a:latin typeface="Courier New" pitchFamily="18" charset="0"/>
              </a:rPr>
              <a:t> = </a:t>
            </a:r>
            <a:r>
              <a:rPr lang="en-US" dirty="0" err="1">
                <a:latin typeface="Courier New" pitchFamily="18" charset="0"/>
              </a:rPr>
              <a:t>g</a:t>
            </a:r>
            <a:r>
              <a:rPr lang="en-US" dirty="0">
                <a:latin typeface="Courier New" pitchFamily="18" charset="0"/>
              </a:rPr>
              <a:t> </a:t>
            </a:r>
            <a:r>
              <a:rPr lang="en-US" dirty="0"/>
              <a:t>(in C)</a:t>
            </a:r>
          </a:p>
          <a:p>
            <a:pPr lvl="1">
              <a:buFontTx/>
              <a:buNone/>
            </a:pPr>
            <a:r>
              <a:rPr lang="en-US" dirty="0"/>
              <a:t>where MIPS registers </a:t>
            </a:r>
            <a:r>
              <a:rPr lang="en-US" dirty="0">
                <a:latin typeface="Courier New" pitchFamily="18" charset="0"/>
              </a:rPr>
              <a:t>$s0,$s1 </a:t>
            </a:r>
            <a:r>
              <a:rPr lang="en-US" dirty="0"/>
              <a:t>are associated with C variables </a:t>
            </a:r>
            <a:r>
              <a:rPr lang="en-US" dirty="0" err="1">
                <a:latin typeface="Courier New" pitchFamily="18" charset="0"/>
              </a:rPr>
              <a:t>f</a:t>
            </a:r>
            <a:r>
              <a:rPr lang="en-US" dirty="0">
                <a:latin typeface="Courier New" pitchFamily="18" charset="0"/>
              </a:rPr>
              <a:t>, </a:t>
            </a:r>
            <a:r>
              <a:rPr lang="en-US" dirty="0" err="1">
                <a:latin typeface="Courier New" pitchFamily="18" charset="0"/>
              </a:rPr>
              <a:t>g</a:t>
            </a:r>
            <a:endParaRPr lang="en-US" dirty="0"/>
          </a:p>
          <a:p>
            <a:r>
              <a:rPr lang="en-US" dirty="0"/>
              <a:t>defined in hardware, so an instruction </a:t>
            </a:r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18" charset="0"/>
              </a:rPr>
              <a:t>add $zero,$zero,$s0</a:t>
            </a:r>
            <a:endParaRPr lang="en-US" dirty="0"/>
          </a:p>
          <a:p>
            <a:pPr>
              <a:buFont typeface="Times" pitchFamily="18" charset="0"/>
              <a:buNone/>
            </a:pPr>
            <a:r>
              <a:rPr lang="en-US" dirty="0"/>
              <a:t>	will not do anything!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360613" cy="474662"/>
          </a:xfrm>
        </p:spPr>
        <p:txBody>
          <a:bodyPr/>
          <a:lstStyle/>
          <a:p>
            <a:r>
              <a:rPr lang="en-US"/>
              <a:t>Immediates</a:t>
            </a:r>
          </a:p>
        </p:txBody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527675"/>
          </a:xfrm>
        </p:spPr>
        <p:txBody>
          <a:bodyPr/>
          <a:lstStyle/>
          <a:p>
            <a:r>
              <a:rPr lang="en-US"/>
              <a:t>Immediates are numerical constants.</a:t>
            </a:r>
          </a:p>
          <a:p>
            <a:r>
              <a:rPr lang="en-US"/>
              <a:t>They appear often in code, so there are special instructions for them.</a:t>
            </a:r>
          </a:p>
          <a:p>
            <a:r>
              <a:rPr lang="en-US"/>
              <a:t>Add Immediate: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	</a:t>
            </a:r>
            <a:r>
              <a:rPr lang="en-US">
                <a:solidFill>
                  <a:srgbClr val="800080"/>
                </a:solidFill>
                <a:latin typeface="Courier New" pitchFamily="18" charset="0"/>
              </a:rPr>
              <a:t>addi $s0,$s1,10</a:t>
            </a:r>
            <a:r>
              <a:rPr lang="en-US">
                <a:latin typeface="Courier New" pitchFamily="18" charset="0"/>
              </a:rPr>
              <a:t> </a:t>
            </a:r>
            <a:r>
              <a:rPr lang="en-US"/>
              <a:t>(in MIPS)</a:t>
            </a:r>
            <a:endParaRPr lang="en-US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	f = g + 10 </a:t>
            </a:r>
            <a:r>
              <a:rPr lang="en-US"/>
              <a:t>(in C)</a:t>
            </a:r>
          </a:p>
          <a:p>
            <a:pPr lvl="1">
              <a:buFontTx/>
              <a:buNone/>
            </a:pPr>
            <a:r>
              <a:rPr lang="en-US"/>
              <a:t>where MIPS registers </a:t>
            </a:r>
            <a:r>
              <a:rPr lang="en-US">
                <a:latin typeface="Courier New" pitchFamily="18" charset="0"/>
              </a:rPr>
              <a:t>$s0,$s1 </a:t>
            </a:r>
            <a:r>
              <a:rPr lang="en-US"/>
              <a:t>are associated with C variables </a:t>
            </a:r>
            <a:r>
              <a:rPr lang="en-US">
                <a:latin typeface="Courier New" pitchFamily="18" charset="0"/>
              </a:rPr>
              <a:t>f, g </a:t>
            </a:r>
          </a:p>
          <a:p>
            <a:r>
              <a:rPr lang="en-US"/>
              <a:t>Syntax similar to </a:t>
            </a:r>
            <a:r>
              <a:rPr lang="en-US">
                <a:latin typeface="Courier New" pitchFamily="18" charset="0"/>
              </a:rPr>
              <a:t>add</a:t>
            </a:r>
            <a:r>
              <a:rPr lang="en-US"/>
              <a:t> instruction, except that last argument is a number instead of a register.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856288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Assembly Operands: Memory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5359400"/>
          </a:xfrm>
        </p:spPr>
        <p:txBody>
          <a:bodyPr/>
          <a:lstStyle/>
          <a:p>
            <a:r>
              <a:rPr lang="en-US" dirty="0"/>
              <a:t>C variables map onto registers; what about large data structures like arrays?</a:t>
            </a:r>
          </a:p>
          <a:p>
            <a:r>
              <a:rPr lang="en-US" dirty="0"/>
              <a:t>1 of 5 components of a computer: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memory</a:t>
            </a:r>
            <a:r>
              <a:rPr lang="en-US" dirty="0"/>
              <a:t> contains such data structures</a:t>
            </a:r>
          </a:p>
          <a:p>
            <a:r>
              <a:rPr lang="en-US" dirty="0"/>
              <a:t>But MIPS arithmetic instructions only operate on registers, never directly on memory.</a:t>
            </a:r>
          </a:p>
          <a:p>
            <a:r>
              <a:rPr lang="en-US" dirty="0">
                <a:solidFill>
                  <a:schemeClr val="accent2"/>
                </a:solidFill>
              </a:rPr>
              <a:t>Data transfer instructions</a:t>
            </a:r>
            <a:r>
              <a:rPr lang="en-US" dirty="0"/>
              <a:t> transfer data between registers and memory:</a:t>
            </a:r>
          </a:p>
          <a:p>
            <a:pPr lvl="1"/>
            <a:r>
              <a:rPr lang="en-US" dirty="0"/>
              <a:t>Memory to register </a:t>
            </a:r>
          </a:p>
          <a:p>
            <a:pPr lvl="1"/>
            <a:r>
              <a:rPr lang="en-US" dirty="0"/>
              <a:t>Register to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6911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Data Transfer: Memory to Reg (1/4)</a:t>
            </a:r>
          </a:p>
        </p:txBody>
      </p:sp>
      <p:sp>
        <p:nvSpPr>
          <p:cNvPr id="18565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01000" cy="5508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To transfer a word of data,</a:t>
            </a:r>
            <a:br>
              <a:rPr lang="en-US" dirty="0"/>
            </a:br>
            <a:r>
              <a:rPr lang="en-US" dirty="0"/>
              <a:t>we need to specify two things: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Register</a:t>
            </a:r>
            <a:r>
              <a:rPr lang="en-US" dirty="0"/>
              <a:t>: specify this by # (</a:t>
            </a:r>
            <a:r>
              <a:rPr lang="en-US" dirty="0">
                <a:latin typeface="Courier New" pitchFamily="18" charset="0"/>
                <a:ea typeface="Courier New" pitchFamily="18" charset="0"/>
                <a:cs typeface="Courier New" pitchFamily="18" charset="0"/>
              </a:rPr>
              <a:t>$0</a:t>
            </a:r>
            <a:r>
              <a:rPr lang="en-US" dirty="0"/>
              <a:t> - </a:t>
            </a:r>
            <a:r>
              <a:rPr lang="en-US" dirty="0">
                <a:latin typeface="Courier New" pitchFamily="18" charset="0"/>
                <a:ea typeface="Courier New" pitchFamily="18" charset="0"/>
                <a:cs typeface="Courier New" pitchFamily="18" charset="0"/>
              </a:rPr>
              <a:t>$31</a:t>
            </a:r>
            <a:r>
              <a:rPr lang="en-US" dirty="0"/>
              <a:t>) or </a:t>
            </a:r>
            <a:br>
              <a:rPr lang="en-US" dirty="0"/>
            </a:br>
            <a:r>
              <a:rPr lang="en-US" dirty="0"/>
              <a:t>symbolic name (</a:t>
            </a:r>
            <a:r>
              <a:rPr lang="en-US" dirty="0">
                <a:latin typeface="Courier New" pitchFamily="18" charset="0"/>
                <a:ea typeface="Courier New" pitchFamily="18" charset="0"/>
                <a:cs typeface="Courier New" pitchFamily="18" charset="0"/>
              </a:rPr>
              <a:t>$s0,…,$t0,…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Memory address</a:t>
            </a:r>
            <a:r>
              <a:rPr lang="en-US" dirty="0"/>
              <a:t>: more difficult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Think of memory as a single one-dimensional array, so we can address it simply by supplying a pointer to a memory address.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Other times, we want to be able to </a:t>
            </a:r>
            <a:r>
              <a:rPr lang="en-US" sz="2800" dirty="0">
                <a:solidFill>
                  <a:schemeClr val="accent2"/>
                </a:solidFill>
              </a:rPr>
              <a:t>offset </a:t>
            </a:r>
            <a:r>
              <a:rPr lang="en-US" sz="2800" dirty="0"/>
              <a:t>from this pointer.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Remember: “</a:t>
            </a:r>
            <a:r>
              <a:rPr lang="en-US" sz="3600" dirty="0">
                <a:solidFill>
                  <a:schemeClr val="accent2"/>
                </a:solidFill>
              </a:rPr>
              <a:t>Load FROM memory</a:t>
            </a:r>
            <a:r>
              <a:rPr lang="en-US" sz="36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527175" cy="474663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180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4915704"/>
          </a:xfrm>
        </p:spPr>
        <p:txBody>
          <a:bodyPr/>
          <a:lstStyle/>
          <a:p>
            <a:r>
              <a:rPr lang="en-US" dirty="0" smtClean="0"/>
              <a:t>Data lives in 3 places in memory</a:t>
            </a:r>
          </a:p>
          <a:p>
            <a:pPr lvl="1"/>
            <a:r>
              <a:rPr lang="en-US" dirty="0" smtClean="0"/>
              <a:t>Stack – local variables, function parameters</a:t>
            </a:r>
          </a:p>
          <a:p>
            <a:pPr lvl="1"/>
            <a:r>
              <a:rPr lang="en-US" dirty="0" smtClean="0"/>
              <a:t>Heap – </a:t>
            </a:r>
            <a:r>
              <a:rPr lang="en-US" dirty="0" err="1" smtClean="0"/>
              <a:t>malloc</a:t>
            </a:r>
            <a:r>
              <a:rPr lang="en-US" dirty="0" smtClean="0"/>
              <a:t> (don’t forget to free!)</a:t>
            </a:r>
          </a:p>
          <a:p>
            <a:pPr lvl="1"/>
            <a:r>
              <a:rPr lang="en-US" dirty="0" smtClean="0"/>
              <a:t>Static – global variables</a:t>
            </a:r>
          </a:p>
          <a:p>
            <a:r>
              <a:rPr lang="en-US" dirty="0" smtClean="0"/>
              <a:t>Several </a:t>
            </a:r>
            <a:r>
              <a:rPr lang="en-US" dirty="0"/>
              <a:t>techniques for managing heap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malloc</a:t>
            </a:r>
            <a:r>
              <a:rPr lang="en-US" dirty="0"/>
              <a:t>/free: best-, first-, next-fit, </a:t>
            </a:r>
            <a:r>
              <a:rPr lang="en-US" dirty="0" err="1">
                <a:solidFill>
                  <a:schemeClr val="accent2"/>
                </a:solidFill>
              </a:rPr>
              <a:t>slab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2"/>
                </a:solidFill>
              </a:rPr>
              <a:t>buddy</a:t>
            </a:r>
            <a:endParaRPr lang="en-US" dirty="0"/>
          </a:p>
          <a:p>
            <a:pPr lvl="1"/>
            <a:r>
              <a:rPr lang="en-US" dirty="0"/>
              <a:t>2 types of memory fragmentation: </a:t>
            </a:r>
            <a:r>
              <a:rPr lang="en-US" dirty="0">
                <a:solidFill>
                  <a:schemeClr val="accent2"/>
                </a:solidFill>
              </a:rPr>
              <a:t>internal &amp; external</a:t>
            </a:r>
            <a:r>
              <a:rPr lang="en-US" dirty="0"/>
              <a:t>; all suffer from some kind of </a:t>
            </a:r>
            <a:r>
              <a:rPr lang="en-US" dirty="0" err="1"/>
              <a:t>frag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technique has strengths and weaknesses, </a:t>
            </a:r>
            <a:r>
              <a:rPr lang="en-US" dirty="0">
                <a:solidFill>
                  <a:srgbClr val="800080"/>
                </a:solidFill>
              </a:rPr>
              <a:t>none is definitively </a:t>
            </a:r>
            <a:r>
              <a:rPr lang="en-US" dirty="0" smtClean="0">
                <a:solidFill>
                  <a:srgbClr val="800080"/>
                </a:solidFill>
              </a:rPr>
              <a:t>best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6911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Data Transfer: Memory to Reg (2/4)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01000" cy="4479925"/>
          </a:xfrm>
        </p:spPr>
        <p:txBody>
          <a:bodyPr/>
          <a:lstStyle/>
          <a:p>
            <a:r>
              <a:rPr lang="en-US"/>
              <a:t>To specify a memory address to copy from, specify two things:</a:t>
            </a:r>
          </a:p>
          <a:p>
            <a:pPr lvl="1"/>
            <a:r>
              <a:rPr lang="en-US"/>
              <a:t>A register containing a pointer to memory</a:t>
            </a:r>
          </a:p>
          <a:p>
            <a:pPr lvl="1"/>
            <a:r>
              <a:rPr lang="en-US"/>
              <a:t>A numerical offset (</a:t>
            </a:r>
            <a:r>
              <a:rPr lang="en-US">
                <a:solidFill>
                  <a:schemeClr val="accent2"/>
                </a:solidFill>
              </a:rPr>
              <a:t>in bytes</a:t>
            </a:r>
            <a:r>
              <a:rPr lang="en-US"/>
              <a:t>)</a:t>
            </a:r>
          </a:p>
          <a:p>
            <a:r>
              <a:rPr lang="en-US"/>
              <a:t>The desired memory address is the sum of these two values.</a:t>
            </a:r>
          </a:p>
          <a:p>
            <a:r>
              <a:rPr lang="en-US"/>
              <a:t>Example: </a:t>
            </a:r>
            <a:r>
              <a:rPr lang="en-US">
                <a:solidFill>
                  <a:schemeClr val="accent2"/>
                </a:solidFill>
                <a:latin typeface="Courier New" pitchFamily="18" charset="0"/>
              </a:rPr>
              <a:t>8($t0)</a:t>
            </a:r>
            <a:endParaRPr lang="en-US"/>
          </a:p>
          <a:p>
            <a:pPr lvl="1"/>
            <a:r>
              <a:rPr lang="en-US"/>
              <a:t>specifies the memory address pointed to by the value in </a:t>
            </a:r>
            <a:r>
              <a:rPr lang="en-US">
                <a:latin typeface="Courier New" pitchFamily="18" charset="0"/>
              </a:rPr>
              <a:t>$t0</a:t>
            </a:r>
            <a:r>
              <a:rPr lang="en-US"/>
              <a:t>, plus 8 bytes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6911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Data Transfer: Memory to Reg (3/4)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153400" cy="5207000"/>
          </a:xfrm>
        </p:spPr>
        <p:txBody>
          <a:bodyPr/>
          <a:lstStyle/>
          <a:p>
            <a:r>
              <a:rPr lang="en-US"/>
              <a:t>Load Instruction Syntax: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  <a:latin typeface="Courier New" pitchFamily="18" charset="0"/>
                <a:ea typeface="Courier New" pitchFamily="18" charset="0"/>
                <a:cs typeface="Courier New" pitchFamily="18" charset="0"/>
              </a:rPr>
              <a:t>1    2,3(4)</a:t>
            </a:r>
            <a:endParaRPr lang="en-US">
              <a:latin typeface="Courier New" pitchFamily="18" charset="0"/>
              <a:ea typeface="Courier New" pitchFamily="18" charset="0"/>
              <a:cs typeface="Courier New" pitchFamily="18" charset="0"/>
            </a:endParaRPr>
          </a:p>
          <a:p>
            <a:pPr lvl="1"/>
            <a:r>
              <a:rPr lang="en-US"/>
              <a:t>where</a:t>
            </a:r>
          </a:p>
          <a:p>
            <a:pPr lvl="1">
              <a:buFontTx/>
              <a:buNone/>
            </a:pPr>
            <a:r>
              <a:rPr lang="en-US"/>
              <a:t>		</a:t>
            </a:r>
            <a:r>
              <a:rPr lang="en-US" smtClean="0"/>
              <a:t>1) operation </a:t>
            </a:r>
            <a:r>
              <a:rPr lang="en-US"/>
              <a:t>name</a:t>
            </a:r>
          </a:p>
          <a:p>
            <a:pPr lvl="1">
              <a:buFontTx/>
              <a:buNone/>
            </a:pPr>
            <a:r>
              <a:rPr lang="en-US"/>
              <a:t>		2) register that will receive value</a:t>
            </a:r>
          </a:p>
          <a:p>
            <a:pPr lvl="1">
              <a:buFontTx/>
              <a:buNone/>
            </a:pPr>
            <a:r>
              <a:rPr lang="en-US"/>
              <a:t>		3) numerical offset </a:t>
            </a:r>
            <a:r>
              <a:rPr lang="en-US">
                <a:solidFill>
                  <a:schemeClr val="accent2"/>
                </a:solidFill>
              </a:rPr>
              <a:t>in bytes</a:t>
            </a:r>
          </a:p>
          <a:p>
            <a:pPr lvl="1">
              <a:buFontTx/>
              <a:buNone/>
            </a:pPr>
            <a:r>
              <a:rPr lang="en-US"/>
              <a:t>		4) register containing pointer to memory</a:t>
            </a:r>
          </a:p>
          <a:p>
            <a:r>
              <a:rPr lang="en-US"/>
              <a:t>MIPS Instruction Name: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urier New" pitchFamily="18" charset="0"/>
              </a:rPr>
              <a:t>lw</a:t>
            </a:r>
            <a:r>
              <a:rPr lang="en-US"/>
              <a:t> (meaning Load Word, so 32 </a:t>
            </a:r>
            <a:r>
              <a:rPr lang="en-US" smtClean="0"/>
              <a:t>bits or </a:t>
            </a:r>
            <a:r>
              <a:rPr lang="en-US"/>
              <a:t>one word are loaded at a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86911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Data Transfer: Memory to Reg (4/4)</a:t>
            </a:r>
          </a:p>
        </p:txBody>
      </p:sp>
      <p:sp>
        <p:nvSpPr>
          <p:cNvPr id="1862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9225"/>
            <a:ext cx="7848600" cy="5064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Times" pitchFamily="18" charset="0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800"/>
              <a:t>Example:	</a:t>
            </a:r>
            <a:r>
              <a:rPr lang="en-US" sz="2800">
                <a:solidFill>
                  <a:schemeClr val="accent2"/>
                </a:solidFill>
                <a:latin typeface="Courier New" pitchFamily="18" charset="0"/>
              </a:rPr>
              <a:t>lw $</a:t>
            </a:r>
            <a:r>
              <a:rPr lang="en-US" sz="2800" smtClean="0">
                <a:solidFill>
                  <a:schemeClr val="accent2"/>
                </a:solidFill>
                <a:latin typeface="Courier New" pitchFamily="18" charset="0"/>
              </a:rPr>
              <a:t>t0,12</a:t>
            </a:r>
            <a:r>
              <a:rPr lang="en-US" sz="2800">
                <a:solidFill>
                  <a:schemeClr val="accent2"/>
                </a:solidFill>
                <a:latin typeface="Courier New" pitchFamily="18" charset="0"/>
              </a:rPr>
              <a:t>($s0)</a:t>
            </a:r>
            <a:endParaRPr lang="en-US" sz="2800">
              <a:latin typeface="Courier New" pitchFamily="18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>
                <a:latin typeface="Courier New" pitchFamily="18" charset="0"/>
              </a:rPr>
              <a:t>	</a:t>
            </a:r>
            <a:r>
              <a:rPr lang="en-US" sz="2400"/>
              <a:t>This instruction will take the pointer in </a:t>
            </a:r>
            <a:r>
              <a:rPr lang="en-US" sz="2400">
                <a:latin typeface="Courier New" pitchFamily="18" charset="0"/>
              </a:rPr>
              <a:t>$s0</a:t>
            </a:r>
            <a:r>
              <a:rPr lang="en-US" sz="2400"/>
              <a:t>, add </a:t>
            </a:r>
            <a:r>
              <a:rPr lang="en-US" sz="2400">
                <a:latin typeface="Courier New" pitchFamily="18" charset="0"/>
                <a:ea typeface="Courier New" pitchFamily="18" charset="0"/>
                <a:cs typeface="Courier New" pitchFamily="18" charset="0"/>
              </a:rPr>
              <a:t>12</a:t>
            </a:r>
            <a:r>
              <a:rPr lang="en-US" sz="2400"/>
              <a:t> bytes to it, and then load the value from the memory pointed to by this calculated sum into register </a:t>
            </a:r>
            <a:r>
              <a:rPr lang="en-US" sz="2400">
                <a:latin typeface="Courier New" pitchFamily="18" charset="0"/>
              </a:rPr>
              <a:t>$t0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Notes: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en-US" sz="2400" smtClean="0">
                <a:solidFill>
                  <a:schemeClr val="accent2"/>
                </a:solidFill>
                <a:latin typeface="Courier New" pitchFamily="18" charset="0"/>
              </a:rPr>
              <a:t>$</a:t>
            </a:r>
            <a:r>
              <a:rPr lang="en-US" sz="2400">
                <a:solidFill>
                  <a:schemeClr val="accent2"/>
                </a:solidFill>
                <a:latin typeface="Courier New" pitchFamily="18" charset="0"/>
              </a:rPr>
              <a:t>s0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/>
              <a:t>is called the </a:t>
            </a:r>
            <a:r>
              <a:rPr lang="en-US" sz="2400" u="sng">
                <a:solidFill>
                  <a:schemeClr val="accent2"/>
                </a:solidFill>
              </a:rPr>
              <a:t>base register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 </a:t>
            </a:r>
            <a:r>
              <a:rPr lang="en-US" sz="2400" smtClean="0">
                <a:solidFill>
                  <a:schemeClr val="accent2"/>
                </a:solidFill>
                <a:latin typeface="Courier New" pitchFamily="18" charset="0"/>
                <a:ea typeface="Courier New" pitchFamily="18" charset="0"/>
                <a:cs typeface="Courier New" pitchFamily="18" charset="0"/>
              </a:rPr>
              <a:t>12</a:t>
            </a:r>
            <a:r>
              <a:rPr lang="en-US" sz="2400" smtClean="0">
                <a:latin typeface="Courier New" pitchFamily="18" charset="0"/>
                <a:ea typeface="Courier New" pitchFamily="18" charset="0"/>
                <a:cs typeface="Courier New" pitchFamily="18" charset="0"/>
              </a:rPr>
              <a:t> </a:t>
            </a:r>
            <a:r>
              <a:rPr lang="en-US" sz="2400"/>
              <a:t>is called the </a:t>
            </a:r>
            <a:r>
              <a:rPr lang="en-US" sz="2400" u="sng">
                <a:solidFill>
                  <a:schemeClr val="accent2"/>
                </a:solidFill>
              </a:rPr>
              <a:t>offset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offset is generally used in accessing elements of array or structure: base reg points to beginning of array or structure</a:t>
            </a:r>
            <a:r>
              <a:rPr lang="en-US" sz="2400" smtClean="0"/>
              <a:t> (</a:t>
            </a:r>
            <a:r>
              <a:rPr lang="en-US" sz="2400"/>
              <a:t>note offset must be a </a:t>
            </a:r>
            <a:r>
              <a:rPr lang="en-US" sz="2400" smtClean="0">
                <a:solidFill>
                  <a:schemeClr val="accent2"/>
                </a:solidFill>
              </a:rPr>
              <a:t>constant known </a:t>
            </a:r>
            <a:r>
              <a:rPr lang="en-US" sz="2400">
                <a:solidFill>
                  <a:schemeClr val="accent2"/>
                </a:solidFill>
              </a:rPr>
              <a:t>at assembly </a:t>
            </a:r>
            <a:r>
              <a:rPr lang="en-US" sz="2400" smtClean="0">
                <a:solidFill>
                  <a:schemeClr val="accent2"/>
                </a:solidFill>
              </a:rPr>
              <a:t>time</a:t>
            </a:r>
            <a:r>
              <a:rPr lang="en-US" sz="2400" smtClean="0"/>
              <a:t>)</a:t>
            </a:r>
            <a:endParaRPr lang="en-US" sz="2400"/>
          </a:p>
        </p:txBody>
      </p:sp>
      <p:sp>
        <p:nvSpPr>
          <p:cNvPr id="1862660" name="AutoShape 4"/>
          <p:cNvSpPr>
            <a:spLocks noChangeArrowheads="1"/>
          </p:cNvSpPr>
          <p:nvPr/>
        </p:nvSpPr>
        <p:spPr bwMode="auto">
          <a:xfrm>
            <a:off x="3048000" y="838200"/>
            <a:ext cx="2286000" cy="992188"/>
          </a:xfrm>
          <a:prstGeom prst="leftArrow">
            <a:avLst>
              <a:gd name="adj1" fmla="val 46204"/>
              <a:gd name="adj2" fmla="val 45645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Corbel" pitchFamily="18" charset="0"/>
              </a:rPr>
              <a:t>Data flow</a:t>
            </a:r>
            <a:endParaRPr lang="en-US" sz="2800">
              <a:latin typeface="Corbe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6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660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92296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Data Transfer: Reg to Memory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153400" cy="5221288"/>
          </a:xfrm>
        </p:spPr>
        <p:txBody>
          <a:bodyPr/>
          <a:lstStyle/>
          <a:p>
            <a:r>
              <a:rPr lang="en-US" sz="2800"/>
              <a:t>Also want to store from register into memory</a:t>
            </a:r>
          </a:p>
          <a:p>
            <a:pPr lvl="1"/>
            <a:r>
              <a:rPr lang="en-US" sz="2400"/>
              <a:t>Store instruction syntax is identical to Load’s</a:t>
            </a:r>
          </a:p>
          <a:p>
            <a:r>
              <a:rPr lang="en-US" sz="2800"/>
              <a:t>MIPS Instruction Name:</a:t>
            </a:r>
          </a:p>
          <a:p>
            <a:pPr>
              <a:buFont typeface="Times" pitchFamily="18" charset="0"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18" charset="0"/>
              </a:rPr>
              <a:t>	sw</a:t>
            </a:r>
            <a:r>
              <a:rPr lang="en-US" sz="2800"/>
              <a:t> (meaning Store Word, so 32 bits or one word is stored at a time)</a:t>
            </a:r>
          </a:p>
          <a:p>
            <a:endParaRPr lang="en-US" sz="2800"/>
          </a:p>
          <a:p>
            <a:r>
              <a:rPr lang="en-US" sz="2800"/>
              <a:t>Example:	</a:t>
            </a:r>
            <a:r>
              <a:rPr lang="en-US" sz="2800">
                <a:solidFill>
                  <a:schemeClr val="accent2"/>
                </a:solidFill>
                <a:latin typeface="Courier New" pitchFamily="18" charset="0"/>
              </a:rPr>
              <a:t>sw $t0,12($s0)</a:t>
            </a:r>
            <a:endParaRPr lang="en-US" sz="280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sz="2400"/>
              <a:t>	This instruction will take the pointer in </a:t>
            </a:r>
            <a:r>
              <a:rPr lang="en-US" sz="2400">
                <a:latin typeface="Courier New" pitchFamily="18" charset="0"/>
              </a:rPr>
              <a:t>$s0</a:t>
            </a:r>
            <a:r>
              <a:rPr lang="en-US" sz="2400"/>
              <a:t>, add </a:t>
            </a:r>
            <a:r>
              <a:rPr lang="en-US" sz="2400">
                <a:latin typeface="Courier New" pitchFamily="18" charset="0"/>
                <a:ea typeface="Courier New" pitchFamily="18" charset="0"/>
                <a:cs typeface="Courier New" pitchFamily="18" charset="0"/>
              </a:rPr>
              <a:t>12</a:t>
            </a:r>
            <a:r>
              <a:rPr lang="en-US" sz="2400"/>
              <a:t> bytes to it, and then store the value from register </a:t>
            </a:r>
            <a:r>
              <a:rPr lang="en-US" sz="2400">
                <a:latin typeface="Courier New" pitchFamily="18" charset="0"/>
              </a:rPr>
              <a:t>$t0</a:t>
            </a:r>
            <a:r>
              <a:rPr lang="en-US" sz="2400"/>
              <a:t> into that memory address</a:t>
            </a:r>
          </a:p>
          <a:p>
            <a:r>
              <a:rPr lang="en-US" sz="2800"/>
              <a:t>Remember: “</a:t>
            </a:r>
            <a:r>
              <a:rPr lang="en-US" sz="2800">
                <a:solidFill>
                  <a:schemeClr val="accent2"/>
                </a:solidFill>
              </a:rPr>
              <a:t>Store INTO memory</a:t>
            </a:r>
            <a:r>
              <a:rPr lang="en-US" sz="2800"/>
              <a:t>”</a:t>
            </a:r>
          </a:p>
        </p:txBody>
      </p:sp>
      <p:sp>
        <p:nvSpPr>
          <p:cNvPr id="1864708" name="AutoShape 4"/>
          <p:cNvSpPr>
            <a:spLocks noChangeArrowheads="1"/>
          </p:cNvSpPr>
          <p:nvPr/>
        </p:nvSpPr>
        <p:spPr bwMode="auto">
          <a:xfrm flipH="1">
            <a:off x="3200400" y="3355975"/>
            <a:ext cx="2286000" cy="992188"/>
          </a:xfrm>
          <a:prstGeom prst="leftArrow">
            <a:avLst>
              <a:gd name="adj1" fmla="val 46204"/>
              <a:gd name="adj2" fmla="val 45685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Corbel" pitchFamily="18" charset="0"/>
              </a:rPr>
              <a:t>Data flow</a:t>
            </a:r>
            <a:endParaRPr lang="en-US" sz="2800">
              <a:latin typeface="Corbe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08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3622675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Pointers v. Values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848600" cy="441454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Key Concept</a:t>
            </a:r>
            <a:r>
              <a:rPr lang="en-US" dirty="0"/>
              <a:t>: A register can hold any 32-bit value.  That value can be a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18" charset="0"/>
              </a:rPr>
              <a:t>char</a:t>
            </a:r>
            <a:r>
              <a:rPr lang="en-US" dirty="0" smtClean="0"/>
              <a:t>, an </a:t>
            </a:r>
            <a:r>
              <a:rPr lang="en-US" dirty="0" err="1" smtClean="0">
                <a:latin typeface="Courier New" pitchFamily="18" charset="0"/>
              </a:rPr>
              <a:t>int</a:t>
            </a:r>
            <a:r>
              <a:rPr lang="en-US" dirty="0" smtClean="0"/>
              <a:t>, </a:t>
            </a:r>
            <a:r>
              <a:rPr lang="en-US" dirty="0"/>
              <a:t>a pointer (memory </a:t>
            </a:r>
            <a:r>
              <a:rPr lang="en-US" dirty="0" err="1"/>
              <a:t>addr</a:t>
            </a:r>
            <a:r>
              <a:rPr lang="en-US" dirty="0"/>
              <a:t>), and so on</a:t>
            </a:r>
          </a:p>
          <a:p>
            <a:pPr lvl="1"/>
            <a:r>
              <a:rPr lang="en-US" dirty="0"/>
              <a:t>E.g., If you write: 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add $t2,$t1,$t0</a:t>
            </a:r>
            <a:br>
              <a:rPr lang="en-US" dirty="0">
                <a:solidFill>
                  <a:schemeClr val="accent2"/>
                </a:solidFill>
                <a:latin typeface="Courier New" pitchFamily="18" charset="0"/>
              </a:rPr>
            </a:br>
            <a:r>
              <a:rPr lang="en-US" dirty="0"/>
              <a:t>then </a:t>
            </a:r>
            <a:r>
              <a:rPr lang="en-US" dirty="0">
                <a:latin typeface="Courier New" pitchFamily="18" charset="0"/>
              </a:rPr>
              <a:t>$t0</a:t>
            </a:r>
            <a:r>
              <a:rPr lang="en-US" dirty="0"/>
              <a:t> and </a:t>
            </a:r>
            <a:r>
              <a:rPr lang="en-US" dirty="0">
                <a:latin typeface="Courier New" pitchFamily="18" charset="0"/>
              </a:rPr>
              <a:t>$t1</a:t>
            </a:r>
            <a:r>
              <a:rPr lang="en-US" dirty="0"/>
              <a:t> better contain values that can be added</a:t>
            </a:r>
          </a:p>
          <a:p>
            <a:pPr lvl="1"/>
            <a:r>
              <a:rPr lang="en-US" dirty="0"/>
              <a:t>E.g., If you write: 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lw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$t2,0($t0)</a:t>
            </a:r>
            <a:br>
              <a:rPr lang="en-US" dirty="0">
                <a:solidFill>
                  <a:schemeClr val="accent2"/>
                </a:solidFill>
                <a:latin typeface="Courier New" pitchFamily="18" charset="0"/>
              </a:rPr>
            </a:br>
            <a:r>
              <a:rPr lang="en-US" dirty="0"/>
              <a:t>then </a:t>
            </a:r>
            <a:r>
              <a:rPr lang="en-US" dirty="0">
                <a:latin typeface="Courier New" pitchFamily="18" charset="0"/>
              </a:rPr>
              <a:t>$t0</a:t>
            </a:r>
            <a:r>
              <a:rPr lang="en-US" dirty="0"/>
              <a:t> better contain a pointer</a:t>
            </a:r>
          </a:p>
          <a:p>
            <a:r>
              <a:rPr lang="en-US" dirty="0"/>
              <a:t>Don’t mix these up!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791200" cy="474662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Notes about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848600" cy="5124450"/>
          </a:xfrm>
        </p:spPr>
        <p:txBody>
          <a:bodyPr/>
          <a:lstStyle/>
          <a:p>
            <a:r>
              <a:rPr lang="en-US" smtClean="0"/>
              <a:t>Pitfall: Forgetting that sequential word addresses in machines with byte addressing do not differ by 1. </a:t>
            </a:r>
          </a:p>
          <a:p>
            <a:pPr lvl="1"/>
            <a:r>
              <a:rPr lang="en-US" smtClean="0"/>
              <a:t>Many an assembly language programmer has toiled over errors made by assuming that the address of the next word can be found by incrementing the address in a register by 1 instead of by the word size in bytes. </a:t>
            </a:r>
          </a:p>
          <a:p>
            <a:pPr lvl="1"/>
            <a:r>
              <a:rPr lang="en-US" smtClean="0"/>
              <a:t>Also, remember that for both </a:t>
            </a:r>
            <a:r>
              <a:rPr lang="en-US" smtClean="0">
                <a:solidFill>
                  <a:schemeClr val="accent2"/>
                </a:solidFill>
                <a:latin typeface="Courier New" pitchFamily="18" charset="0"/>
              </a:rPr>
              <a:t>lw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and </a:t>
            </a:r>
            <a:r>
              <a:rPr lang="en-US" smtClean="0">
                <a:solidFill>
                  <a:schemeClr val="accent2"/>
                </a:solidFill>
                <a:latin typeface="Courier New" pitchFamily="18" charset="0"/>
              </a:rPr>
              <a:t>sw</a:t>
            </a:r>
            <a:r>
              <a:rPr lang="en-US" smtClean="0"/>
              <a:t>, the sum of the base address and the offset must be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a multiple of 4 </a:t>
            </a:r>
            <a:r>
              <a:rPr lang="en-US" smtClean="0"/>
              <a:t>(to be </a:t>
            </a:r>
            <a:r>
              <a:rPr lang="en-US" smtClean="0">
                <a:solidFill>
                  <a:schemeClr val="accent2"/>
                </a:solidFill>
              </a:rPr>
              <a:t>word aligned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454900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More Notes about Memory: Alignment</a:t>
            </a:r>
          </a:p>
        </p:txBody>
      </p:sp>
      <p:sp>
        <p:nvSpPr>
          <p:cNvPr id="1874960" name="Rectangle 16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MIPS requires that all words start at byte addresses that are multiples of 4 bytes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sz="2800"/>
              <a:t>Called </a:t>
            </a:r>
            <a:r>
              <a:rPr lang="en-US" sz="2800" u="sng">
                <a:solidFill>
                  <a:schemeClr val="accent2"/>
                </a:solidFill>
              </a:rPr>
              <a:t>Alignment</a:t>
            </a:r>
            <a:r>
              <a:rPr lang="en-US" sz="2800"/>
              <a:t>: objects fall on address that is multiple of  their size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2133600"/>
            <a:ext cx="4341812" cy="2835275"/>
            <a:chOff x="1105" y="1632"/>
            <a:chExt cx="2735" cy="1786"/>
          </a:xfrm>
        </p:grpSpPr>
        <p:sp>
          <p:nvSpPr>
            <p:cNvPr id="1874948" name="Rectangle 4"/>
            <p:cNvSpPr>
              <a:spLocks noChangeArrowheads="1"/>
            </p:cNvSpPr>
            <p:nvPr/>
          </p:nvSpPr>
          <p:spPr bwMode="auto">
            <a:xfrm>
              <a:off x="2160" y="1632"/>
              <a:ext cx="163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rbel" pitchFamily="18" charset="0"/>
                </a:rPr>
                <a:t>  3       2       1      0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112" y="1968"/>
              <a:ext cx="1728" cy="1450"/>
              <a:chOff x="2170" y="2352"/>
              <a:chExt cx="1364" cy="1144"/>
            </a:xfrm>
          </p:grpSpPr>
          <p:sp>
            <p:nvSpPr>
              <p:cNvPr id="1874950" name="Rectangle 6"/>
              <p:cNvSpPr>
                <a:spLocks noChangeArrowheads="1"/>
              </p:cNvSpPr>
              <p:nvPr/>
            </p:nvSpPr>
            <p:spPr bwMode="auto">
              <a:xfrm>
                <a:off x="2170" y="2352"/>
                <a:ext cx="1364" cy="114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1" name="Rectangle 7"/>
              <p:cNvSpPr>
                <a:spLocks noChangeArrowheads="1"/>
              </p:cNvSpPr>
              <p:nvPr/>
            </p:nvSpPr>
            <p:spPr bwMode="auto">
              <a:xfrm>
                <a:off x="2170" y="2436"/>
                <a:ext cx="1364" cy="136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2" name="Rectangle 8"/>
              <p:cNvSpPr>
                <a:spLocks noChangeArrowheads="1"/>
              </p:cNvSpPr>
              <p:nvPr/>
            </p:nvSpPr>
            <p:spPr bwMode="auto">
              <a:xfrm>
                <a:off x="2852" y="3087"/>
                <a:ext cx="682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3" name="Rectangle 9"/>
              <p:cNvSpPr>
                <a:spLocks noChangeArrowheads="1"/>
              </p:cNvSpPr>
              <p:nvPr/>
            </p:nvSpPr>
            <p:spPr bwMode="auto">
              <a:xfrm>
                <a:off x="2170" y="2958"/>
                <a:ext cx="680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4" name="Rectangle 10"/>
              <p:cNvSpPr>
                <a:spLocks noChangeArrowheads="1"/>
              </p:cNvSpPr>
              <p:nvPr/>
            </p:nvSpPr>
            <p:spPr bwMode="auto">
              <a:xfrm>
                <a:off x="3193" y="2822"/>
                <a:ext cx="341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5" name="Rectangle 11"/>
              <p:cNvSpPr>
                <a:spLocks noChangeArrowheads="1"/>
              </p:cNvSpPr>
              <p:nvPr/>
            </p:nvSpPr>
            <p:spPr bwMode="auto">
              <a:xfrm>
                <a:off x="2170" y="2693"/>
                <a:ext cx="1023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6" name="Rectangle 12"/>
              <p:cNvSpPr>
                <a:spLocks noChangeArrowheads="1"/>
              </p:cNvSpPr>
              <p:nvPr/>
            </p:nvSpPr>
            <p:spPr bwMode="auto">
              <a:xfrm>
                <a:off x="2512" y="3352"/>
                <a:ext cx="1022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  <p:sp>
            <p:nvSpPr>
              <p:cNvPr id="1874957" name="Rectangle 13"/>
              <p:cNvSpPr>
                <a:spLocks noChangeArrowheads="1"/>
              </p:cNvSpPr>
              <p:nvPr/>
            </p:nvSpPr>
            <p:spPr bwMode="auto">
              <a:xfrm>
                <a:off x="2170" y="3223"/>
                <a:ext cx="342" cy="13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orbel" pitchFamily="18" charset="0"/>
                </a:endParaRPr>
              </a:p>
            </p:txBody>
          </p:sp>
        </p:grpSp>
        <p:sp>
          <p:nvSpPr>
            <p:cNvPr id="1874958" name="Rectangle 14"/>
            <p:cNvSpPr>
              <a:spLocks noChangeArrowheads="1"/>
            </p:cNvSpPr>
            <p:nvPr/>
          </p:nvSpPr>
          <p:spPr bwMode="auto">
            <a:xfrm>
              <a:off x="1153" y="1979"/>
              <a:ext cx="93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800" b="1" i="1">
                  <a:latin typeface="Corbel" pitchFamily="18" charset="0"/>
                </a:rPr>
                <a:t>Aligned</a:t>
              </a:r>
            </a:p>
          </p:txBody>
        </p:sp>
        <p:sp>
          <p:nvSpPr>
            <p:cNvPr id="1874959" name="Rectangle 15"/>
            <p:cNvSpPr>
              <a:spLocks noChangeArrowheads="1"/>
            </p:cNvSpPr>
            <p:nvPr/>
          </p:nvSpPr>
          <p:spPr bwMode="auto">
            <a:xfrm>
              <a:off x="1105" y="2448"/>
              <a:ext cx="935" cy="5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800" b="1" i="1">
                  <a:solidFill>
                    <a:srgbClr val="FF0000"/>
                  </a:solidFill>
                  <a:latin typeface="Corbel" pitchFamily="18" charset="0"/>
                </a:rPr>
                <a:t>Not</a:t>
              </a:r>
            </a:p>
            <a:p>
              <a:pPr algn="r"/>
              <a:r>
                <a:rPr lang="en-US" sz="2800" b="1" i="1">
                  <a:solidFill>
                    <a:srgbClr val="FF0000"/>
                  </a:solidFill>
                  <a:latin typeface="Corbel" pitchFamily="18" charset="0"/>
                </a:rPr>
                <a:t>Aligned</a:t>
              </a:r>
            </a:p>
          </p:txBody>
        </p:sp>
      </p:grpSp>
      <p:sp>
        <p:nvSpPr>
          <p:cNvPr id="1874962" name="Text Box 18"/>
          <p:cNvSpPr txBox="1">
            <a:spLocks noChangeArrowheads="1"/>
          </p:cNvSpPr>
          <p:nvPr/>
        </p:nvSpPr>
        <p:spPr bwMode="auto">
          <a:xfrm>
            <a:off x="5181600" y="2743200"/>
            <a:ext cx="26352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66FF33"/>
                </a:solidFill>
                <a:latin typeface="Corbel" pitchFamily="18" charset="0"/>
              </a:rPr>
              <a:t>0, 4, 8, or C</a:t>
            </a:r>
            <a:r>
              <a:rPr lang="en-US" sz="3200" b="1" i="1" baseline="-25000">
                <a:solidFill>
                  <a:srgbClr val="66FF33"/>
                </a:solidFill>
                <a:latin typeface="Corbel" pitchFamily="18" charset="0"/>
              </a:rPr>
              <a:t>hex</a:t>
            </a:r>
          </a:p>
        </p:txBody>
      </p:sp>
      <p:sp>
        <p:nvSpPr>
          <p:cNvPr id="1874963" name="Text Box 19"/>
          <p:cNvSpPr txBox="1">
            <a:spLocks noChangeArrowheads="1"/>
          </p:cNvSpPr>
          <p:nvPr/>
        </p:nvSpPr>
        <p:spPr bwMode="auto">
          <a:xfrm>
            <a:off x="5105400" y="1828800"/>
            <a:ext cx="2582863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Corbel" pitchFamily="18" charset="0"/>
              </a:rPr>
              <a:t>Last hex digit </a:t>
            </a:r>
            <a:br>
              <a:rPr lang="en-US" sz="3200" b="1">
                <a:solidFill>
                  <a:srgbClr val="FFFF00"/>
                </a:solidFill>
                <a:latin typeface="Corbel" pitchFamily="18" charset="0"/>
              </a:rPr>
            </a:br>
            <a:r>
              <a:rPr lang="en-US" sz="3200" b="1">
                <a:solidFill>
                  <a:srgbClr val="FFFF00"/>
                </a:solidFill>
                <a:latin typeface="Corbel" pitchFamily="18" charset="0"/>
              </a:rPr>
              <a:t>of address is:</a:t>
            </a:r>
          </a:p>
        </p:txBody>
      </p:sp>
      <p:sp>
        <p:nvSpPr>
          <p:cNvPr id="1874964" name="Text Box 20"/>
          <p:cNvSpPr txBox="1">
            <a:spLocks noChangeArrowheads="1"/>
          </p:cNvSpPr>
          <p:nvPr/>
        </p:nvSpPr>
        <p:spPr bwMode="auto">
          <a:xfrm>
            <a:off x="5181600" y="3276600"/>
            <a:ext cx="267176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Corbel" pitchFamily="18" charset="0"/>
              </a:rPr>
              <a:t>1, 5, 9, or D</a:t>
            </a:r>
            <a:r>
              <a:rPr lang="en-US" sz="3200" b="1" i="1" baseline="-25000">
                <a:solidFill>
                  <a:srgbClr val="FF0000"/>
                </a:solidFill>
                <a:latin typeface="Corbel" pitchFamily="18" charset="0"/>
              </a:rPr>
              <a:t>hex</a:t>
            </a:r>
          </a:p>
        </p:txBody>
      </p:sp>
      <p:sp>
        <p:nvSpPr>
          <p:cNvPr id="1874965" name="Text Box 21"/>
          <p:cNvSpPr txBox="1">
            <a:spLocks noChangeArrowheads="1"/>
          </p:cNvSpPr>
          <p:nvPr/>
        </p:nvSpPr>
        <p:spPr bwMode="auto">
          <a:xfrm>
            <a:off x="5181600" y="3810000"/>
            <a:ext cx="26765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Corbel" pitchFamily="18" charset="0"/>
              </a:rPr>
              <a:t>2, 6, A, or E</a:t>
            </a:r>
            <a:r>
              <a:rPr lang="en-US" sz="3200" b="1" i="1" baseline="-25000">
                <a:solidFill>
                  <a:srgbClr val="FF0000"/>
                </a:solidFill>
                <a:latin typeface="Corbel" pitchFamily="18" charset="0"/>
              </a:rPr>
              <a:t>hex</a:t>
            </a:r>
          </a:p>
        </p:txBody>
      </p:sp>
      <p:sp>
        <p:nvSpPr>
          <p:cNvPr id="1874966" name="Text Box 22"/>
          <p:cNvSpPr txBox="1">
            <a:spLocks noChangeArrowheads="1"/>
          </p:cNvSpPr>
          <p:nvPr/>
        </p:nvSpPr>
        <p:spPr bwMode="auto">
          <a:xfrm>
            <a:off x="5181600" y="4343400"/>
            <a:ext cx="260191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Corbel" pitchFamily="18" charset="0"/>
              </a:rPr>
              <a:t>3, 7, B, or F</a:t>
            </a:r>
            <a:r>
              <a:rPr lang="en-US" sz="3200" b="1" i="1" baseline="-25000">
                <a:solidFill>
                  <a:srgbClr val="FF0000"/>
                </a:solidFill>
                <a:latin typeface="Corbel" pitchFamily="18" charset="0"/>
              </a:rPr>
              <a:t>hex</a:t>
            </a:r>
          </a:p>
        </p:txBody>
      </p:sp>
      <p:sp>
        <p:nvSpPr>
          <p:cNvPr id="1874967" name="Line 23"/>
          <p:cNvSpPr>
            <a:spLocks noChangeShapeType="1"/>
          </p:cNvSpPr>
          <p:nvPr/>
        </p:nvSpPr>
        <p:spPr bwMode="auto">
          <a:xfrm>
            <a:off x="2895600" y="19812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74968" name="Line 24"/>
          <p:cNvSpPr>
            <a:spLocks noChangeShapeType="1"/>
          </p:cNvSpPr>
          <p:nvPr/>
        </p:nvSpPr>
        <p:spPr bwMode="auto">
          <a:xfrm>
            <a:off x="3581400" y="19812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74969" name="Line 25"/>
          <p:cNvSpPr>
            <a:spLocks noChangeShapeType="1"/>
          </p:cNvSpPr>
          <p:nvPr/>
        </p:nvSpPr>
        <p:spPr bwMode="auto">
          <a:xfrm>
            <a:off x="4267200" y="19812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810250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Role of Registers vs. Memory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848600" cy="5865813"/>
          </a:xfrm>
        </p:spPr>
        <p:txBody>
          <a:bodyPr/>
          <a:lstStyle/>
          <a:p>
            <a:r>
              <a:rPr lang="en-US"/>
              <a:t>What if more variables than registers?</a:t>
            </a:r>
          </a:p>
          <a:p>
            <a:pPr lvl="1"/>
            <a:r>
              <a:rPr lang="en-US"/>
              <a:t>Compiler tries to keep most frequently used variable in registers</a:t>
            </a:r>
          </a:p>
          <a:p>
            <a:pPr lvl="1"/>
            <a:r>
              <a:rPr lang="en-US"/>
              <a:t>Less common variables in memory: </a:t>
            </a:r>
            <a:r>
              <a:rPr lang="en-US" u="sng">
                <a:solidFill>
                  <a:schemeClr val="accent2"/>
                </a:solidFill>
              </a:rPr>
              <a:t>spilling</a:t>
            </a:r>
            <a:endParaRPr lang="en-US"/>
          </a:p>
          <a:p>
            <a:r>
              <a:rPr lang="en-US"/>
              <a:t>Why not keep all variables in memory?</a:t>
            </a:r>
          </a:p>
          <a:p>
            <a:pPr lvl="1"/>
            <a:r>
              <a:rPr lang="en-US"/>
              <a:t>Smaller is faster:</a:t>
            </a:r>
            <a:br>
              <a:rPr lang="en-US"/>
            </a:br>
            <a:r>
              <a:rPr lang="en-US"/>
              <a:t>registers are faster than memory</a:t>
            </a:r>
          </a:p>
          <a:p>
            <a:pPr lvl="1"/>
            <a:r>
              <a:rPr lang="en-US"/>
              <a:t>Registers more versatile: </a:t>
            </a:r>
          </a:p>
          <a:p>
            <a:pPr lvl="2"/>
            <a:r>
              <a:rPr lang="en-US"/>
              <a:t>MIPS arithmetic instructions can read 2, operate on them, and write 1 per instruction</a:t>
            </a:r>
          </a:p>
          <a:p>
            <a:pPr lvl="2"/>
            <a:r>
              <a:rPr lang="en-US"/>
              <a:t>MIPS data transfer only read or write 1 operand per instruction, and no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701925" cy="474663"/>
          </a:xfrm>
        </p:spPr>
        <p:txBody>
          <a:bodyPr>
            <a:normAutofit fontScale="90000"/>
          </a:bodyPr>
          <a:lstStyle/>
          <a:p>
            <a:r>
              <a:rPr lang="en-US" sz="3600"/>
              <a:t>Administrivia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848600" cy="3937488"/>
          </a:xfrm>
        </p:spPr>
        <p:txBody>
          <a:bodyPr/>
          <a:lstStyle/>
          <a:p>
            <a:r>
              <a:rPr lang="en-US" dirty="0" smtClean="0"/>
              <a:t>HW2 due tomorrow.</a:t>
            </a:r>
          </a:p>
          <a:p>
            <a:r>
              <a:rPr lang="en-US" dirty="0" smtClean="0"/>
              <a:t>HW3 is up.</a:t>
            </a:r>
          </a:p>
          <a:p>
            <a:r>
              <a:rPr lang="en-US" dirty="0" smtClean="0"/>
              <a:t>Proj1 will be up soon… start early</a:t>
            </a:r>
          </a:p>
          <a:p>
            <a:r>
              <a:rPr lang="en-US" dirty="0" smtClean="0"/>
              <a:t>Future “Wednesday” assignments will be moved to Thursday due dates.</a:t>
            </a:r>
          </a:p>
          <a:p>
            <a:r>
              <a:rPr lang="en-US" dirty="0" smtClean="0"/>
              <a:t>Check the newsgroup often and ask there for help.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2741612" cy="458787"/>
          </a:xfrm>
        </p:spPr>
        <p:txBody>
          <a:bodyPr>
            <a:normAutofit fontScale="90000"/>
          </a:bodyPr>
          <a:lstStyle/>
          <a:p>
            <a:r>
              <a:rPr lang="en-US" sz="3600"/>
              <a:t>So Far...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847013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 instructions so far only manipulate data…we’ve built a </a:t>
            </a:r>
            <a:r>
              <a:rPr lang="en-US" dirty="0">
                <a:solidFill>
                  <a:schemeClr val="accent2"/>
                </a:solidFill>
              </a:rPr>
              <a:t>calculator </a:t>
            </a:r>
            <a:r>
              <a:rPr lang="en-US" dirty="0"/>
              <a:t>of sorts.</a:t>
            </a:r>
          </a:p>
          <a:p>
            <a:pPr>
              <a:lnSpc>
                <a:spcPct val="90000"/>
              </a:lnSpc>
            </a:pPr>
            <a:r>
              <a:rPr lang="en-US" dirty="0"/>
              <a:t>In order to build a </a:t>
            </a:r>
            <a:r>
              <a:rPr lang="en-US" dirty="0">
                <a:solidFill>
                  <a:schemeClr val="accent2"/>
                </a:solidFill>
              </a:rPr>
              <a:t>computer</a:t>
            </a:r>
            <a:r>
              <a:rPr lang="en-US" dirty="0"/>
              <a:t>, we need ability to make decisions…</a:t>
            </a:r>
          </a:p>
          <a:p>
            <a:pPr>
              <a:lnSpc>
                <a:spcPct val="90000"/>
              </a:lnSpc>
            </a:pPr>
            <a:r>
              <a:rPr lang="en-US" dirty="0"/>
              <a:t>C (and MIPS) provide </a:t>
            </a:r>
            <a:r>
              <a:rPr lang="en-US" u="sng" dirty="0">
                <a:solidFill>
                  <a:schemeClr val="accent1"/>
                </a:solidFill>
              </a:rPr>
              <a:t>labels</a:t>
            </a:r>
            <a:r>
              <a:rPr lang="en-US" dirty="0"/>
              <a:t> to support “</a:t>
            </a: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goto</a:t>
            </a:r>
            <a:r>
              <a:rPr lang="en-US" dirty="0"/>
              <a:t>” jumps to places in code.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C: Horrible style; </a:t>
            </a:r>
            <a:r>
              <a:rPr lang="en-US" dirty="0">
                <a:solidFill>
                  <a:schemeClr val="accent2"/>
                </a:solidFill>
              </a:rPr>
              <a:t>MIPS: Necessary!</a:t>
            </a:r>
            <a:endParaRPr lang="en-US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079875" cy="474663"/>
          </a:xfrm>
        </p:spPr>
        <p:txBody>
          <a:bodyPr/>
          <a:lstStyle/>
          <a:p>
            <a:r>
              <a:rPr lang="en-US"/>
              <a:t>Assembly Language</a:t>
            </a:r>
          </a:p>
        </p:txBody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33988"/>
          </a:xfrm>
        </p:spPr>
        <p:txBody>
          <a:bodyPr/>
          <a:lstStyle/>
          <a:p>
            <a:r>
              <a:rPr lang="en-US" dirty="0"/>
              <a:t>Basic job of a CPU: execute lots of </a:t>
            </a:r>
            <a:r>
              <a:rPr lang="en-US" i="1" dirty="0">
                <a:solidFill>
                  <a:schemeClr val="accent2"/>
                </a:solidFill>
              </a:rPr>
              <a:t>instructions</a:t>
            </a:r>
            <a:r>
              <a:rPr lang="en-US" dirty="0"/>
              <a:t>.</a:t>
            </a:r>
          </a:p>
          <a:p>
            <a:r>
              <a:rPr lang="en-US" dirty="0"/>
              <a:t>Instructions are the primitive operations that the CPU may execute.</a:t>
            </a:r>
          </a:p>
          <a:p>
            <a:r>
              <a:rPr lang="en-US" dirty="0"/>
              <a:t>Different CPUs implement different sets of instructions.  The set of instructions a particular CPU implements is an </a:t>
            </a:r>
            <a:r>
              <a:rPr lang="en-US" i="1" dirty="0">
                <a:solidFill>
                  <a:schemeClr val="accent2"/>
                </a:solidFill>
              </a:rPr>
              <a:t>Instruction Set Architecture</a:t>
            </a:r>
            <a:r>
              <a:rPr lang="en-US" dirty="0"/>
              <a:t> (</a:t>
            </a:r>
            <a:r>
              <a:rPr lang="en-US" i="1" dirty="0">
                <a:solidFill>
                  <a:schemeClr val="accent2"/>
                </a:solidFill>
              </a:rPr>
              <a:t>ISA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Examples: Intel 80x86 (Pentium 4), IBM/Motorola PowerPC (Macintosh), MIPS, Intel IA64, 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7847012" cy="458787"/>
          </a:xfrm>
        </p:spPr>
        <p:txBody>
          <a:bodyPr/>
          <a:lstStyle/>
          <a:p>
            <a:r>
              <a:rPr lang="en-US"/>
              <a:t>MIPS Decision Instructions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375275"/>
          </a:xfrm>
        </p:spPr>
        <p:txBody>
          <a:bodyPr/>
          <a:lstStyle/>
          <a:p>
            <a:r>
              <a:rPr lang="en-US" dirty="0"/>
              <a:t>Decision instruction in MIPS:</a:t>
            </a:r>
          </a:p>
          <a:p>
            <a:pPr lvl="1">
              <a:buFontTx/>
              <a:buNone/>
            </a:pP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beq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  register1, register2, L1</a:t>
            </a:r>
            <a:endParaRPr lang="en-US" dirty="0"/>
          </a:p>
          <a:p>
            <a:pPr lvl="1">
              <a:buFontTx/>
              <a:buNone/>
            </a:pPr>
            <a:r>
              <a:rPr lang="en-US" dirty="0" err="1">
                <a:latin typeface="Courier New" pitchFamily="18" charset="0"/>
              </a:rPr>
              <a:t>beq</a:t>
            </a:r>
            <a:r>
              <a:rPr lang="en-US" dirty="0">
                <a:latin typeface="Courier New" pitchFamily="18" charset="0"/>
              </a:rPr>
              <a:t> </a:t>
            </a:r>
            <a:r>
              <a:rPr lang="en-US" dirty="0"/>
              <a:t>is “Branch if (registers are) equal” </a:t>
            </a:r>
            <a:br>
              <a:rPr lang="en-US" dirty="0"/>
            </a:br>
            <a:r>
              <a:rPr lang="en-US" dirty="0"/>
              <a:t>Same meaning as (using C):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18" charset="0"/>
              </a:rPr>
              <a:t>if  (register1==register2) </a:t>
            </a:r>
            <a:r>
              <a:rPr lang="en-US" dirty="0" err="1">
                <a:solidFill>
                  <a:schemeClr val="accent1"/>
                </a:solidFill>
                <a:latin typeface="Courier New" pitchFamily="18" charset="0"/>
              </a:rPr>
              <a:t>goto</a:t>
            </a:r>
            <a:r>
              <a:rPr lang="en-US" dirty="0">
                <a:solidFill>
                  <a:schemeClr val="accent1"/>
                </a:solidFill>
                <a:latin typeface="Courier New" pitchFamily="18" charset="0"/>
              </a:rPr>
              <a:t> L1</a:t>
            </a:r>
          </a:p>
          <a:p>
            <a:r>
              <a:rPr lang="en-US" dirty="0"/>
              <a:t>Complementary MIPS decision instruction</a:t>
            </a:r>
            <a:endParaRPr lang="en-US" dirty="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dirty="0" err="1">
                <a:solidFill>
                  <a:schemeClr val="accent2"/>
                </a:solidFill>
                <a:latin typeface="Courier New" pitchFamily="18" charset="0"/>
              </a:rPr>
              <a:t>bne</a:t>
            </a:r>
            <a:r>
              <a:rPr lang="en-US" dirty="0">
                <a:solidFill>
                  <a:schemeClr val="accent2"/>
                </a:solidFill>
                <a:latin typeface="Courier New" pitchFamily="18" charset="0"/>
              </a:rPr>
              <a:t>   register1, register2, L1</a:t>
            </a:r>
            <a:endParaRPr lang="en-US" dirty="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dirty="0" err="1">
                <a:latin typeface="Courier New" pitchFamily="18" charset="0"/>
              </a:rPr>
              <a:t>bne</a:t>
            </a:r>
            <a:r>
              <a:rPr lang="en-US" dirty="0">
                <a:latin typeface="Courier New" pitchFamily="18" charset="0"/>
              </a:rPr>
              <a:t> </a:t>
            </a:r>
            <a:r>
              <a:rPr lang="en-US" dirty="0"/>
              <a:t>is “Branch if (registers are) not equal” </a:t>
            </a:r>
            <a:br>
              <a:rPr lang="en-US" dirty="0"/>
            </a:br>
            <a:r>
              <a:rPr lang="en-US" dirty="0"/>
              <a:t> Same meaning as (using C): 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18" charset="0"/>
              </a:rPr>
              <a:t>if  (register1!=register2) </a:t>
            </a:r>
            <a:r>
              <a:rPr lang="en-US" dirty="0" err="1">
                <a:solidFill>
                  <a:schemeClr val="accent1"/>
                </a:solidFill>
                <a:latin typeface="Courier New" pitchFamily="18" charset="0"/>
              </a:rPr>
              <a:t>goto</a:t>
            </a:r>
            <a:r>
              <a:rPr lang="en-US" dirty="0">
                <a:solidFill>
                  <a:schemeClr val="accent1"/>
                </a:solidFill>
                <a:latin typeface="Courier New" pitchFamily="18" charset="0"/>
              </a:rPr>
              <a:t> L1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Called </a:t>
            </a:r>
            <a:r>
              <a:rPr lang="en-US" u="sng" dirty="0">
                <a:solidFill>
                  <a:schemeClr val="accent2"/>
                </a:solidFill>
              </a:rPr>
              <a:t>conditional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5484812" cy="458787"/>
          </a:xfrm>
        </p:spPr>
        <p:txBody>
          <a:bodyPr/>
          <a:lstStyle/>
          <a:p>
            <a:r>
              <a:rPr lang="en-US"/>
              <a:t>MIPS Goto Instruction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860193"/>
          </a:xfrm>
        </p:spPr>
        <p:txBody>
          <a:bodyPr/>
          <a:lstStyle/>
          <a:p>
            <a:r>
              <a:rPr lang="en-US" dirty="0"/>
              <a:t>In addition to conditional branches, MIPS has an </a:t>
            </a:r>
            <a:r>
              <a:rPr lang="en-US" u="sng" dirty="0">
                <a:solidFill>
                  <a:schemeClr val="accent2"/>
                </a:solidFill>
              </a:rPr>
              <a:t>unconditional branch</a:t>
            </a:r>
            <a:r>
              <a:rPr lang="en-US" dirty="0"/>
              <a:t>:</a:t>
            </a:r>
          </a:p>
          <a:p>
            <a:pPr>
              <a:buFont typeface="Times" pitchFamily="18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536D2"/>
                </a:solidFill>
              </a:rPr>
              <a:t>	</a:t>
            </a:r>
            <a:r>
              <a:rPr lang="en-US" dirty="0" err="1" smtClean="0">
                <a:solidFill>
                  <a:srgbClr val="0536D2"/>
                </a:solidFill>
                <a:latin typeface="Courier New" pitchFamily="18" charset="0"/>
              </a:rPr>
              <a:t>j</a:t>
            </a:r>
            <a:r>
              <a:rPr lang="en-US" dirty="0">
                <a:solidFill>
                  <a:srgbClr val="0536D2"/>
                </a:solidFill>
                <a:latin typeface="Courier New" pitchFamily="18" charset="0"/>
              </a:rPr>
              <a:t> </a:t>
            </a:r>
            <a:r>
              <a:rPr lang="en-US" dirty="0" smtClean="0">
                <a:solidFill>
                  <a:srgbClr val="0536D2"/>
                </a:solidFill>
                <a:latin typeface="Courier New" pitchFamily="18" charset="0"/>
              </a:rPr>
              <a:t>label</a:t>
            </a:r>
            <a:endParaRPr lang="en-US" dirty="0">
              <a:solidFill>
                <a:srgbClr val="0536D2"/>
              </a:solidFill>
            </a:endParaRPr>
          </a:p>
          <a:p>
            <a:r>
              <a:rPr lang="en-US" dirty="0"/>
              <a:t>Called a Jump Instruction: jump (or branch) directly to the given label without needing to satisfy any condition</a:t>
            </a:r>
          </a:p>
          <a:p>
            <a:r>
              <a:rPr lang="en-US" dirty="0"/>
              <a:t>Same meaning as (using C):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0536D2"/>
                </a:solidFill>
                <a:latin typeface="Courier New" pitchFamily="18" charset="0"/>
              </a:rPr>
              <a:t>goto</a:t>
            </a:r>
            <a:r>
              <a:rPr lang="en-US" dirty="0" smtClean="0">
                <a:solidFill>
                  <a:srgbClr val="0536D2"/>
                </a:solidFill>
                <a:latin typeface="Courier New" pitchFamily="18" charset="0"/>
              </a:rPr>
              <a:t> </a:t>
            </a:r>
            <a:r>
              <a:rPr lang="en-US" dirty="0">
                <a:solidFill>
                  <a:srgbClr val="0536D2"/>
                </a:solidFill>
                <a:latin typeface="Courier New" pitchFamily="18" charset="0"/>
              </a:rPr>
              <a:t>label</a:t>
            </a:r>
            <a:endParaRPr lang="en-US" dirty="0">
              <a:solidFill>
                <a:srgbClr val="0536D2"/>
              </a:solidFill>
            </a:endParaRPr>
          </a:p>
          <a:p>
            <a:r>
              <a:rPr lang="en-US" dirty="0"/>
              <a:t>Technically, it’s the same effect as:</a:t>
            </a:r>
            <a:endParaRPr lang="en-US" dirty="0" smtClean="0"/>
          </a:p>
          <a:p>
            <a:pPr lvl="1">
              <a:buFontTx/>
              <a:buNone/>
            </a:pPr>
            <a:r>
              <a:rPr lang="en-US" sz="3100" dirty="0" err="1" smtClean="0">
                <a:latin typeface="Courier New" pitchFamily="18" charset="0"/>
              </a:rPr>
              <a:t>beq</a:t>
            </a:r>
            <a:r>
              <a:rPr lang="en-US" sz="3100" dirty="0" smtClean="0">
                <a:latin typeface="Courier New" pitchFamily="18" charset="0"/>
              </a:rPr>
              <a:t> $</a:t>
            </a:r>
            <a:r>
              <a:rPr lang="en-US" sz="3100" dirty="0">
                <a:latin typeface="Courier New" pitchFamily="18" charset="0"/>
              </a:rPr>
              <a:t>0,$0,label</a:t>
            </a:r>
            <a:endParaRPr lang="en-US" dirty="0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 sz="3100" dirty="0">
                <a:solidFill>
                  <a:schemeClr val="tx1"/>
                </a:solidFill>
              </a:rPr>
              <a:t>since it always satisfies the condition.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075612" cy="458787"/>
          </a:xfrm>
        </p:spPr>
        <p:txBody>
          <a:bodyPr/>
          <a:lstStyle/>
          <a:p>
            <a:r>
              <a:rPr lang="en-US"/>
              <a:t>Compiling C </a:t>
            </a:r>
            <a:r>
              <a:rPr lang="en-US">
                <a:latin typeface="Courier New" pitchFamily="18" charset="0"/>
              </a:rPr>
              <a:t>if</a:t>
            </a:r>
            <a:r>
              <a:rPr lang="en-US"/>
              <a:t> into MIPS (1/2)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581400"/>
            <a:ext cx="8305800" cy="2146741"/>
          </a:xfrm>
        </p:spPr>
        <p:txBody>
          <a:bodyPr/>
          <a:lstStyle/>
          <a:p>
            <a:pPr marL="193675" indent="-193675" defTabSz="873125">
              <a:buClr>
                <a:schemeClr val="tx1"/>
              </a:buClr>
            </a:pPr>
            <a:r>
              <a:rPr lang="en-US" sz="3200" dirty="0" smtClean="0"/>
              <a:t>Use </a:t>
            </a:r>
            <a:r>
              <a:rPr lang="en-US" sz="3200" dirty="0"/>
              <a:t>this mapping: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>
                <a:latin typeface="Courier New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ourier New" pitchFamily="18" charset="0"/>
              </a:rPr>
              <a:t>f</a:t>
            </a:r>
            <a:r>
              <a:rPr lang="en-US" sz="2800" dirty="0">
                <a:solidFill>
                  <a:schemeClr val="accent6"/>
                </a:solidFill>
              </a:rPr>
              <a:t>: </a:t>
            </a: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$s0</a:t>
            </a:r>
            <a:r>
              <a:rPr lang="en-US" sz="2800" dirty="0">
                <a:solidFill>
                  <a:schemeClr val="accent6"/>
                </a:solidFill>
              </a:rPr>
              <a:t/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ourier New" pitchFamily="18" charset="0"/>
              </a:rPr>
              <a:t>g</a:t>
            </a:r>
            <a:r>
              <a:rPr lang="en-US" sz="2800" dirty="0">
                <a:solidFill>
                  <a:schemeClr val="accent6"/>
                </a:solidFill>
              </a:rPr>
              <a:t>: </a:t>
            </a: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$s1</a:t>
            </a:r>
            <a:b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</a:b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ourier New" pitchFamily="18" charset="0"/>
              </a:rPr>
              <a:t>h</a:t>
            </a:r>
            <a:r>
              <a:rPr lang="en-US" sz="2800" dirty="0">
                <a:solidFill>
                  <a:schemeClr val="accent6"/>
                </a:solidFill>
              </a:rPr>
              <a:t>: </a:t>
            </a: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$s2</a:t>
            </a:r>
            <a:r>
              <a:rPr lang="en-US" sz="2800" dirty="0">
                <a:solidFill>
                  <a:schemeClr val="accent6"/>
                </a:solidFill>
              </a:rPr>
              <a:t/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ourier New" pitchFamily="18" charset="0"/>
              </a:rPr>
              <a:t>i</a:t>
            </a:r>
            <a:r>
              <a:rPr lang="en-US" sz="2800" dirty="0">
                <a:solidFill>
                  <a:schemeClr val="accent6"/>
                </a:solidFill>
              </a:rPr>
              <a:t>: </a:t>
            </a: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$s3</a:t>
            </a:r>
            <a:r>
              <a:rPr lang="en-US" sz="2800" dirty="0">
                <a:solidFill>
                  <a:schemeClr val="accent6"/>
                </a:solidFill>
              </a:rPr>
              <a:t/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 </a:t>
            </a:r>
            <a:r>
              <a:rPr lang="en-US" sz="2800" dirty="0" err="1">
                <a:solidFill>
                  <a:schemeClr val="accent6"/>
                </a:solidFill>
                <a:latin typeface="Courier New" pitchFamily="18" charset="0"/>
              </a:rPr>
              <a:t>j</a:t>
            </a:r>
            <a:r>
              <a:rPr lang="en-US" sz="2800" dirty="0">
                <a:solidFill>
                  <a:schemeClr val="accent6"/>
                </a:solidFill>
              </a:rPr>
              <a:t>: </a:t>
            </a:r>
            <a:r>
              <a:rPr lang="en-US" sz="2800" dirty="0">
                <a:solidFill>
                  <a:schemeClr val="accent6"/>
                </a:solidFill>
                <a:latin typeface="Courier New" pitchFamily="18" charset="0"/>
              </a:rPr>
              <a:t>$s4</a:t>
            </a:r>
            <a:endParaRPr lang="en-US" sz="2800" dirty="0">
              <a:solidFill>
                <a:schemeClr val="accent6"/>
              </a:solidFill>
            </a:endParaRPr>
          </a:p>
        </p:txBody>
      </p:sp>
      <p:grpSp>
        <p:nvGrpSpPr>
          <p:cNvPr id="19" name="Group 4"/>
          <p:cNvGrpSpPr>
            <a:grpSpLocks/>
          </p:cNvGrpSpPr>
          <p:nvPr/>
        </p:nvGrpSpPr>
        <p:grpSpPr bwMode="auto">
          <a:xfrm>
            <a:off x="5449888" y="914400"/>
            <a:ext cx="3694112" cy="2803525"/>
            <a:chOff x="3118" y="480"/>
            <a:chExt cx="2327" cy="1766"/>
          </a:xfrm>
        </p:grpSpPr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4079" y="1968"/>
              <a:ext cx="434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>
                  <a:latin typeface="Corbel" pitchFamily="18" charset="0"/>
                </a:rPr>
                <a:t>Exit</a:t>
              </a: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3745" y="624"/>
              <a:ext cx="1055" cy="48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3887" y="711"/>
              <a:ext cx="790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000" b="1" dirty="0" err="1">
                  <a:solidFill>
                    <a:schemeClr val="tx1"/>
                  </a:solidFill>
                  <a:latin typeface="Courier New" pitchFamily="18" charset="0"/>
                </a:rPr>
                <a:t>i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18" charset="0"/>
                </a:rPr>
                <a:t> == </a:t>
              </a:r>
              <a:r>
                <a:rPr lang="en-US" sz="2000" b="1" dirty="0" err="1">
                  <a:solidFill>
                    <a:schemeClr val="tx1"/>
                  </a:solidFill>
                  <a:latin typeface="Courier New" pitchFamily="18" charset="0"/>
                </a:rPr>
                <a:t>j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18" charset="0"/>
                </a:rPr>
                <a:t>?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3238" y="1304"/>
              <a:ext cx="680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>
                  <a:solidFill>
                    <a:schemeClr val="tx1"/>
                  </a:solidFill>
                  <a:latin typeface="Courier New" pitchFamily="18" charset="0"/>
                </a:rPr>
                <a:t>f=g+h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4342" y="1304"/>
              <a:ext cx="680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 dirty="0" err="1">
                  <a:solidFill>
                    <a:schemeClr val="tx1"/>
                  </a:solidFill>
                  <a:latin typeface="Courier New" pitchFamily="18" charset="0"/>
                </a:rPr>
                <a:t>f</a:t>
              </a:r>
              <a:r>
                <a:rPr lang="en-US" sz="2300" b="1" dirty="0">
                  <a:solidFill>
                    <a:schemeClr val="tx1"/>
                  </a:solidFill>
                  <a:latin typeface="Courier New" pitchFamily="18" charset="0"/>
                </a:rPr>
                <a:t>=</a:t>
              </a:r>
              <a:r>
                <a:rPr lang="en-US" sz="2300" b="1" dirty="0" err="1">
                  <a:solidFill>
                    <a:schemeClr val="tx1"/>
                  </a:solidFill>
                  <a:latin typeface="Courier New" pitchFamily="18" charset="0"/>
                </a:rPr>
                <a:t>g-h</a:t>
              </a:r>
              <a:endParaRPr lang="en-US" sz="2300" b="1" dirty="0">
                <a:solidFill>
                  <a:schemeClr val="tx1"/>
                </a:solidFill>
                <a:latin typeface="Courier New" pitchFamily="18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4800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3745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3745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4800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3745" y="1776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429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847" y="624"/>
              <a:ext cx="598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algn="ctr" defTabSz="873125"/>
              <a:r>
                <a:rPr lang="en-US" sz="2300" b="1">
                  <a:latin typeface="Corbel" pitchFamily="18" charset="0"/>
                </a:rPr>
                <a:t>(false) </a:t>
              </a:r>
              <a:br>
                <a:rPr lang="en-US" sz="2300" b="1">
                  <a:latin typeface="Corbel" pitchFamily="18" charset="0"/>
                </a:rPr>
              </a:br>
              <a:r>
                <a:rPr lang="en-US" sz="2300" b="1">
                  <a:latin typeface="Corbel" pitchFamily="18" charset="0"/>
                </a:rPr>
                <a:t>i != j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118" y="634"/>
              <a:ext cx="553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algn="ctr" defTabSz="873125"/>
              <a:r>
                <a:rPr lang="en-US" sz="2300" b="1">
                  <a:latin typeface="Corbel" pitchFamily="18" charset="0"/>
                </a:rPr>
                <a:t>(true) </a:t>
              </a:r>
              <a:br>
                <a:rPr lang="en-US" sz="2300" b="1">
                  <a:latin typeface="Corbel" pitchFamily="18" charset="0"/>
                </a:rPr>
              </a:br>
              <a:r>
                <a:rPr lang="en-US" sz="2300" b="1">
                  <a:latin typeface="Corbel" pitchFamily="18" charset="0"/>
                </a:rPr>
                <a:t>i == j</a:t>
              </a: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4273" y="4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381000" y="1066800"/>
            <a:ext cx="5181600" cy="133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193675" indent="-193675" defTabSz="873125">
              <a:lnSpc>
                <a:spcPct val="75000"/>
              </a:lnSpc>
              <a:spcBef>
                <a:spcPct val="65000"/>
              </a:spcBef>
              <a:buSzPct val="100000"/>
              <a:buFont typeface="Times" pitchFamily="18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rbel" pitchFamily="18" charset="0"/>
              </a:rPr>
              <a:t>Compile by hand</a:t>
            </a:r>
          </a:p>
          <a:p>
            <a:pPr marL="484188" lvl="1" indent="-180975" defTabSz="873125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>
                <a:solidFill>
                  <a:schemeClr val="tx1"/>
                </a:solidFill>
                <a:latin typeface="Courier New" pitchFamily="18" charset="0"/>
              </a:rPr>
              <a:t>	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if (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i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 == 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j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) 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f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=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g+h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; </a:t>
            </a:r>
            <a:b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</a:b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else 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f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=</a:t>
            </a:r>
            <a:r>
              <a:rPr lang="en-US" sz="2800" b="1" dirty="0" err="1">
                <a:solidFill>
                  <a:srgbClr val="0536D2"/>
                </a:solidFill>
                <a:latin typeface="Courier New" pitchFamily="18" charset="0"/>
              </a:rPr>
              <a:t>g-h</a:t>
            </a:r>
            <a:r>
              <a:rPr lang="en-US" sz="2800" b="1" dirty="0">
                <a:solidFill>
                  <a:srgbClr val="0536D2"/>
                </a:solidFill>
                <a:latin typeface="Courier New" pitchFamily="18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7618412" cy="458787"/>
          </a:xfrm>
        </p:spPr>
        <p:txBody>
          <a:bodyPr/>
          <a:lstStyle/>
          <a:p>
            <a:r>
              <a:rPr lang="en-US" dirty="0"/>
              <a:t>Compiling C </a:t>
            </a:r>
            <a:r>
              <a:rPr lang="en-US" dirty="0">
                <a:latin typeface="Courier New" pitchFamily="18" charset="0"/>
              </a:rPr>
              <a:t>if</a:t>
            </a:r>
            <a:r>
              <a:rPr lang="en-US" dirty="0"/>
              <a:t> into </a:t>
            </a:r>
            <a:r>
              <a:rPr lang="en-US" dirty="0" smtClean="0"/>
              <a:t>MIPS (2/2)</a:t>
            </a:r>
            <a:endParaRPr lang="en-US" dirty="0"/>
          </a:p>
        </p:txBody>
      </p:sp>
      <p:sp>
        <p:nvSpPr>
          <p:cNvPr id="18913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025775"/>
            <a:ext cx="8763000" cy="3222625"/>
          </a:xfrm>
        </p:spPr>
        <p:txBody>
          <a:bodyPr>
            <a:normAutofit fontScale="92500" lnSpcReduction="10000"/>
          </a:bodyPr>
          <a:lstStyle/>
          <a:p>
            <a:pPr marL="0" indent="0" defTabSz="873125">
              <a:lnSpc>
                <a:spcPct val="90000"/>
              </a:lnSpc>
            </a:pPr>
            <a:r>
              <a:rPr lang="en-US" sz="2800" dirty="0"/>
              <a:t>Final compiled MIPS code:</a:t>
            </a:r>
            <a:endParaRPr lang="en-US" sz="3100" dirty="0">
              <a:latin typeface="Courier New" pitchFamily="18" charset="0"/>
            </a:endParaRPr>
          </a:p>
          <a:p>
            <a:pPr marL="0" indent="0" defTabSz="873125">
              <a:lnSpc>
                <a:spcPct val="90000"/>
              </a:lnSpc>
              <a:buFont typeface="Times" pitchFamily="18" charset="0"/>
              <a:buNone/>
            </a:pP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      </a:t>
            </a:r>
            <a:r>
              <a:rPr lang="en-US" sz="2400" dirty="0" err="1">
                <a:solidFill>
                  <a:srgbClr val="0536D2"/>
                </a:solidFill>
                <a:latin typeface="Courier New" pitchFamily="18" charset="0"/>
              </a:rPr>
              <a:t>beq</a:t>
            </a: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 $s3,$s4,True  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# branch 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i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==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j</a:t>
            </a:r>
            <a:r>
              <a:rPr lang="en-US" sz="2400" dirty="0">
                <a:latin typeface="Courier New" pitchFamily="18" charset="0"/>
              </a:rPr>
              <a:t/>
            </a:r>
            <a:br>
              <a:rPr lang="en-US" sz="2400" dirty="0">
                <a:latin typeface="Courier New" pitchFamily="18" charset="0"/>
              </a:rPr>
            </a:br>
            <a:r>
              <a:rPr lang="en-US" sz="2400" dirty="0">
                <a:latin typeface="Courier New" pitchFamily="18" charset="0"/>
              </a:rPr>
              <a:t>      </a:t>
            </a: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sub $s0,$s1,$s2   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f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=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g-h(false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)</a:t>
            </a:r>
            <a:r>
              <a:rPr lang="en-US" sz="2400" dirty="0">
                <a:latin typeface="Courier New" pitchFamily="18" charset="0"/>
              </a:rPr>
              <a:t/>
            </a:r>
            <a:br>
              <a:rPr lang="en-US" sz="2400" dirty="0">
                <a:latin typeface="Courier New" pitchFamily="18" charset="0"/>
              </a:rPr>
            </a:br>
            <a:r>
              <a:rPr lang="en-US" sz="2400" dirty="0">
                <a:latin typeface="Courier New" pitchFamily="18" charset="0"/>
              </a:rPr>
              <a:t>      </a:t>
            </a:r>
            <a:r>
              <a:rPr lang="en-US" sz="2400" dirty="0" err="1">
                <a:solidFill>
                  <a:srgbClr val="0536D2"/>
                </a:solidFill>
                <a:latin typeface="Courier New" pitchFamily="18" charset="0"/>
              </a:rPr>
              <a:t>j</a:t>
            </a: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   Fin           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goto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 Fin</a:t>
            </a:r>
            <a:r>
              <a:rPr lang="en-US" sz="2400" dirty="0">
                <a:latin typeface="Courier New" pitchFamily="18" charset="0"/>
              </a:rPr>
              <a:t/>
            </a:r>
            <a:br>
              <a:rPr lang="en-US" sz="2400" dirty="0">
                <a:latin typeface="Courier New" pitchFamily="18" charset="0"/>
              </a:rPr>
            </a:b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True: add $s0,$s1,$s2   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# 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f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=</a:t>
            </a:r>
            <a:r>
              <a:rPr lang="en-US" sz="2400" i="1" dirty="0" err="1">
                <a:solidFill>
                  <a:schemeClr val="bg2"/>
                </a:solidFill>
                <a:latin typeface="Courier New" pitchFamily="18" charset="0"/>
              </a:rPr>
              <a:t>g+h</a:t>
            </a:r>
            <a:r>
              <a:rPr lang="en-US" sz="2400" i="1" dirty="0">
                <a:solidFill>
                  <a:schemeClr val="bg2"/>
                </a:solidFill>
                <a:latin typeface="Courier New" pitchFamily="18" charset="0"/>
              </a:rPr>
              <a:t> (true)</a:t>
            </a:r>
            <a:r>
              <a:rPr lang="en-US" sz="2400" dirty="0">
                <a:latin typeface="Courier New" pitchFamily="18" charset="0"/>
              </a:rPr>
              <a:t/>
            </a:r>
            <a:br>
              <a:rPr lang="en-US" sz="2400" dirty="0">
                <a:latin typeface="Courier New" pitchFamily="18" charset="0"/>
              </a:rPr>
            </a:br>
            <a:r>
              <a:rPr lang="en-US" sz="2400" dirty="0">
                <a:solidFill>
                  <a:srgbClr val="0536D2"/>
                </a:solidFill>
                <a:latin typeface="Courier New" pitchFamily="18" charset="0"/>
              </a:rPr>
              <a:t>Fin:</a:t>
            </a:r>
          </a:p>
          <a:p>
            <a:pPr marL="0" indent="0" defTabSz="873125">
              <a:lnSpc>
                <a:spcPct val="90000"/>
              </a:lnSpc>
              <a:buFont typeface="Times" pitchFamily="18" charset="0"/>
              <a:buNone/>
            </a:pPr>
            <a:r>
              <a:rPr lang="en-US" sz="2800" dirty="0"/>
              <a:t>Note: Compiler automatically creates labels to handle decisions (branches)</a:t>
            </a:r>
            <a:r>
              <a:rPr lang="en-US" sz="2800" dirty="0" smtClean="0"/>
              <a:t>. Generally </a:t>
            </a:r>
            <a:r>
              <a:rPr lang="en-US" sz="2800" dirty="0"/>
              <a:t>not found in HLL code.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49888" y="914400"/>
            <a:ext cx="3694112" cy="2803525"/>
            <a:chOff x="3118" y="480"/>
            <a:chExt cx="2327" cy="1766"/>
          </a:xfrm>
        </p:grpSpPr>
        <p:sp>
          <p:nvSpPr>
            <p:cNvPr id="1891333" name="Text Box 5"/>
            <p:cNvSpPr txBox="1">
              <a:spLocks noChangeArrowheads="1"/>
            </p:cNvSpPr>
            <p:nvPr/>
          </p:nvSpPr>
          <p:spPr bwMode="auto">
            <a:xfrm>
              <a:off x="4079" y="1968"/>
              <a:ext cx="434" cy="2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>
                  <a:latin typeface="Corbel" pitchFamily="18" charset="0"/>
                </a:rPr>
                <a:t>Exit</a:t>
              </a:r>
            </a:p>
          </p:txBody>
        </p:sp>
        <p:sp>
          <p:nvSpPr>
            <p:cNvPr id="57351" name="AutoShape 6"/>
            <p:cNvSpPr>
              <a:spLocks noChangeArrowheads="1"/>
            </p:cNvSpPr>
            <p:nvPr/>
          </p:nvSpPr>
          <p:spPr bwMode="auto">
            <a:xfrm>
              <a:off x="3745" y="624"/>
              <a:ext cx="1055" cy="480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2" name="Text Box 7"/>
            <p:cNvSpPr txBox="1">
              <a:spLocks noChangeArrowheads="1"/>
            </p:cNvSpPr>
            <p:nvPr/>
          </p:nvSpPr>
          <p:spPr bwMode="auto">
            <a:xfrm>
              <a:off x="3887" y="711"/>
              <a:ext cx="790" cy="2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000" b="1" dirty="0" err="1">
                  <a:solidFill>
                    <a:schemeClr val="tx1"/>
                  </a:solidFill>
                  <a:latin typeface="Courier New" pitchFamily="18" charset="0"/>
                </a:rPr>
                <a:t>i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18" charset="0"/>
                </a:rPr>
                <a:t> == </a:t>
              </a:r>
              <a:r>
                <a:rPr lang="en-US" sz="2000" b="1" dirty="0" err="1">
                  <a:solidFill>
                    <a:schemeClr val="tx1"/>
                  </a:solidFill>
                  <a:latin typeface="Courier New" pitchFamily="18" charset="0"/>
                </a:rPr>
                <a:t>j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18" charset="0"/>
                </a:rPr>
                <a:t>?</a:t>
              </a:r>
            </a:p>
          </p:txBody>
        </p:sp>
        <p:sp>
          <p:nvSpPr>
            <p:cNvPr id="57353" name="Text Box 8"/>
            <p:cNvSpPr txBox="1">
              <a:spLocks noChangeArrowheads="1"/>
            </p:cNvSpPr>
            <p:nvPr/>
          </p:nvSpPr>
          <p:spPr bwMode="auto">
            <a:xfrm>
              <a:off x="3238" y="1304"/>
              <a:ext cx="680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>
                  <a:solidFill>
                    <a:schemeClr val="tx1"/>
                  </a:solidFill>
                  <a:latin typeface="Courier New" pitchFamily="18" charset="0"/>
                </a:rPr>
                <a:t>f=g+h</a:t>
              </a:r>
            </a:p>
          </p:txBody>
        </p:sp>
        <p:sp>
          <p:nvSpPr>
            <p:cNvPr id="57354" name="Text Box 9"/>
            <p:cNvSpPr txBox="1">
              <a:spLocks noChangeArrowheads="1"/>
            </p:cNvSpPr>
            <p:nvPr/>
          </p:nvSpPr>
          <p:spPr bwMode="auto">
            <a:xfrm>
              <a:off x="4342" y="1304"/>
              <a:ext cx="680" cy="29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defTabSz="873125"/>
              <a:r>
                <a:rPr lang="en-US" sz="2300" b="1" dirty="0" err="1">
                  <a:solidFill>
                    <a:schemeClr val="tx1"/>
                  </a:solidFill>
                  <a:latin typeface="Courier New" pitchFamily="18" charset="0"/>
                </a:rPr>
                <a:t>f</a:t>
              </a:r>
              <a:r>
                <a:rPr lang="en-US" sz="2300" b="1" dirty="0">
                  <a:solidFill>
                    <a:schemeClr val="tx1"/>
                  </a:solidFill>
                  <a:latin typeface="Courier New" pitchFamily="18" charset="0"/>
                </a:rPr>
                <a:t>=</a:t>
              </a:r>
              <a:r>
                <a:rPr lang="en-US" sz="2300" b="1" dirty="0" err="1">
                  <a:solidFill>
                    <a:schemeClr val="tx1"/>
                  </a:solidFill>
                  <a:latin typeface="Courier New" pitchFamily="18" charset="0"/>
                </a:rPr>
                <a:t>g-h</a:t>
              </a:r>
              <a:endParaRPr lang="en-US" sz="2300" b="1" dirty="0">
                <a:solidFill>
                  <a:schemeClr val="tx1"/>
                </a:solidFill>
                <a:latin typeface="Courier New" pitchFamily="18" charset="0"/>
              </a:endParaRPr>
            </a:p>
          </p:txBody>
        </p:sp>
        <p:sp>
          <p:nvSpPr>
            <p:cNvPr id="57355" name="Line 10"/>
            <p:cNvSpPr>
              <a:spLocks noChangeShapeType="1"/>
            </p:cNvSpPr>
            <p:nvPr/>
          </p:nvSpPr>
          <p:spPr bwMode="auto">
            <a:xfrm>
              <a:off x="4800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Line 11"/>
            <p:cNvSpPr>
              <a:spLocks noChangeShapeType="1"/>
            </p:cNvSpPr>
            <p:nvPr/>
          </p:nvSpPr>
          <p:spPr bwMode="auto">
            <a:xfrm>
              <a:off x="3745" y="864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Line 12"/>
            <p:cNvSpPr>
              <a:spLocks noChangeShapeType="1"/>
            </p:cNvSpPr>
            <p:nvPr/>
          </p:nvSpPr>
          <p:spPr bwMode="auto">
            <a:xfrm>
              <a:off x="3745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Line 13"/>
            <p:cNvSpPr>
              <a:spLocks noChangeShapeType="1"/>
            </p:cNvSpPr>
            <p:nvPr/>
          </p:nvSpPr>
          <p:spPr bwMode="auto">
            <a:xfrm flipH="1">
              <a:off x="4800" y="158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9" name="Line 14"/>
            <p:cNvSpPr>
              <a:spLocks noChangeShapeType="1"/>
            </p:cNvSpPr>
            <p:nvPr/>
          </p:nvSpPr>
          <p:spPr bwMode="auto">
            <a:xfrm>
              <a:off x="3745" y="1776"/>
              <a:ext cx="107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Line 15"/>
            <p:cNvSpPr>
              <a:spLocks noChangeShapeType="1"/>
            </p:cNvSpPr>
            <p:nvPr/>
          </p:nvSpPr>
          <p:spPr bwMode="auto">
            <a:xfrm>
              <a:off x="4294" y="1776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1344" name="Text Box 16"/>
            <p:cNvSpPr txBox="1">
              <a:spLocks noChangeArrowheads="1"/>
            </p:cNvSpPr>
            <p:nvPr/>
          </p:nvSpPr>
          <p:spPr bwMode="auto">
            <a:xfrm>
              <a:off x="4847" y="624"/>
              <a:ext cx="598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algn="ctr" defTabSz="873125"/>
              <a:r>
                <a:rPr lang="en-US" sz="2300" b="1">
                  <a:latin typeface="Corbel" pitchFamily="18" charset="0"/>
                </a:rPr>
                <a:t>(false) </a:t>
              </a:r>
              <a:br>
                <a:rPr lang="en-US" sz="2300" b="1">
                  <a:latin typeface="Corbel" pitchFamily="18" charset="0"/>
                </a:rPr>
              </a:br>
              <a:r>
                <a:rPr lang="en-US" sz="2300" b="1">
                  <a:latin typeface="Corbel" pitchFamily="18" charset="0"/>
                </a:rPr>
                <a:t>i != j</a:t>
              </a:r>
            </a:p>
          </p:txBody>
        </p:sp>
        <p:sp>
          <p:nvSpPr>
            <p:cNvPr id="1891345" name="Text Box 17"/>
            <p:cNvSpPr txBox="1">
              <a:spLocks noChangeArrowheads="1"/>
            </p:cNvSpPr>
            <p:nvPr/>
          </p:nvSpPr>
          <p:spPr bwMode="auto">
            <a:xfrm>
              <a:off x="3118" y="634"/>
              <a:ext cx="553" cy="5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87294" tIns="43647" rIns="87294" bIns="43647">
              <a:prstTxWarp prst="textNoShape">
                <a:avLst/>
              </a:prstTxWarp>
              <a:spAutoFit/>
            </a:bodyPr>
            <a:lstStyle/>
            <a:p>
              <a:pPr algn="ctr" defTabSz="873125"/>
              <a:r>
                <a:rPr lang="en-US" sz="2300" b="1">
                  <a:latin typeface="Corbel" pitchFamily="18" charset="0"/>
                </a:rPr>
                <a:t>(true) </a:t>
              </a:r>
              <a:br>
                <a:rPr lang="en-US" sz="2300" b="1">
                  <a:latin typeface="Corbel" pitchFamily="18" charset="0"/>
                </a:rPr>
              </a:br>
              <a:r>
                <a:rPr lang="en-US" sz="2300" b="1">
                  <a:latin typeface="Corbel" pitchFamily="18" charset="0"/>
                </a:rPr>
                <a:t>i == j</a:t>
              </a:r>
            </a:p>
          </p:txBody>
        </p:sp>
        <p:sp>
          <p:nvSpPr>
            <p:cNvPr id="57363" name="Line 18"/>
            <p:cNvSpPr>
              <a:spLocks noChangeShapeType="1"/>
            </p:cNvSpPr>
            <p:nvPr/>
          </p:nvSpPr>
          <p:spPr bwMode="auto">
            <a:xfrm>
              <a:off x="4273" y="4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1347" name="Rectangle 19"/>
          <p:cNvSpPr>
            <a:spLocks noChangeArrowheads="1"/>
          </p:cNvSpPr>
          <p:nvPr/>
        </p:nvSpPr>
        <p:spPr bwMode="auto">
          <a:xfrm>
            <a:off x="-457200" y="914400"/>
            <a:ext cx="4953000" cy="133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193675" indent="-193675" defTabSz="873125">
              <a:lnSpc>
                <a:spcPct val="75000"/>
              </a:lnSpc>
              <a:spcBef>
                <a:spcPct val="65000"/>
              </a:spcBef>
              <a:buSzPct val="100000"/>
              <a:buFont typeface="Times" pitchFamily="18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rbel" pitchFamily="18" charset="0"/>
              </a:rPr>
              <a:t>Compile by </a:t>
            </a:r>
            <a:r>
              <a:rPr lang="en-US" sz="3200" b="1" dirty="0" smtClean="0">
                <a:solidFill>
                  <a:schemeClr val="tx1"/>
                </a:solidFill>
                <a:latin typeface="Corbel" pitchFamily="18" charset="0"/>
              </a:rPr>
              <a:t>hand</a:t>
            </a:r>
          </a:p>
          <a:p>
            <a:pPr marL="484188" lvl="1" indent="-180975" defTabSz="873125">
              <a:lnSpc>
                <a:spcPct val="85000"/>
              </a:lnSpc>
              <a:spcBef>
                <a:spcPct val="40000"/>
              </a:spcBef>
              <a:buSzPct val="100000"/>
            </a:pPr>
            <a:r>
              <a:rPr lang="en-US" sz="2800" b="1" dirty="0" smtClean="0">
                <a:solidFill>
                  <a:schemeClr val="tx1"/>
                </a:solidFill>
                <a:latin typeface="Courier New" pitchFamily="18" charset="0"/>
              </a:rPr>
              <a:t>	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if (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i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 == 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j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) 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f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=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g+h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; </a:t>
            </a:r>
            <a:b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</a:b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else 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f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=</a:t>
            </a:r>
            <a:r>
              <a:rPr lang="en-US" sz="2800" b="1" dirty="0" err="1" smtClean="0">
                <a:solidFill>
                  <a:srgbClr val="0536D2"/>
                </a:solidFill>
                <a:latin typeface="Courier New" pitchFamily="18" charset="0"/>
              </a:rPr>
              <a:t>g-h</a:t>
            </a:r>
            <a:r>
              <a:rPr lang="en-US" sz="2800" b="1" dirty="0" smtClean="0">
                <a:solidFill>
                  <a:srgbClr val="0536D2"/>
                </a:solidFill>
                <a:latin typeface="Courier New" pitchFamily="18" charset="0"/>
              </a:rPr>
              <a:t>;</a:t>
            </a:r>
            <a:endParaRPr lang="en-US" sz="2800" b="1" dirty="0">
              <a:solidFill>
                <a:srgbClr val="0536D2"/>
              </a:solidFill>
              <a:latin typeface="Courier New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6172200" cy="6206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193675" marR="0" lvl="0" indent="-193675" algn="l" defTabSz="873125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" pitchFamily="18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Use this mapping: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f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$s0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$s1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$s2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$s3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j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ＭＳ Ｐゴシック" pitchFamily="18" charset="-128"/>
                <a:cs typeface="ＭＳ Ｐゴシック" pitchFamily="18" charset="-128"/>
              </a:rPr>
              <a:t>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urier New" pitchFamily="18" charset="0"/>
                <a:ea typeface="ＭＳ Ｐゴシック" pitchFamily="18" charset="-128"/>
                <a:cs typeface="ＭＳ Ｐゴシック" pitchFamily="18" charset="-128"/>
              </a:rPr>
              <a:t>$s4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ＭＳ Ｐゴシック" pitchFamily="18" charset="-128"/>
              <a:cs typeface="ＭＳ Ｐゴシック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7085012" cy="458787"/>
          </a:xfrm>
        </p:spPr>
        <p:txBody>
          <a:bodyPr/>
          <a:lstStyle/>
          <a:p>
            <a:r>
              <a:rPr lang="en-US" dirty="0"/>
              <a:t>Loops in C/Assembly (1/3)</a:t>
            </a:r>
          </a:p>
        </p:txBody>
      </p:sp>
      <p:sp>
        <p:nvSpPr>
          <p:cNvPr id="191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240338"/>
          </a:xfrm>
        </p:spPr>
        <p:txBody>
          <a:bodyPr/>
          <a:lstStyle/>
          <a:p>
            <a:r>
              <a:rPr lang="en-US" dirty="0"/>
              <a:t>Simple loop in C; </a:t>
            </a:r>
            <a:r>
              <a:rPr lang="en-US" dirty="0">
                <a:solidFill>
                  <a:srgbClr val="800000"/>
                </a:solidFill>
                <a:latin typeface="Courier New" pitchFamily="-65" charset="0"/>
              </a:rPr>
              <a:t>A[]</a:t>
            </a:r>
            <a:r>
              <a:rPr lang="en-US" dirty="0"/>
              <a:t> is an array of </a:t>
            </a:r>
            <a:r>
              <a:rPr lang="en-US" dirty="0" err="1">
                <a:latin typeface="Courier New" pitchFamily="-65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do {</a:t>
            </a:r>
            <a:r>
              <a:rPr lang="en-US" dirty="0" smtClean="0">
                <a:latin typeface="Courier New" pitchFamily="-65" charset="0"/>
              </a:rPr>
              <a:t>	</a:t>
            </a:r>
            <a:r>
              <a:rPr lang="en-US" dirty="0" err="1" smtClean="0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>
                <a:latin typeface="Courier New" pitchFamily="-65" charset="0"/>
              </a:rPr>
              <a:t>= 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>
                <a:latin typeface="Courier New" pitchFamily="-65" charset="0"/>
              </a:rPr>
              <a:t> + </a:t>
            </a:r>
            <a:r>
              <a:rPr lang="en-US" dirty="0" err="1">
                <a:solidFill>
                  <a:srgbClr val="800000"/>
                </a:solidFill>
                <a:latin typeface="Courier New" pitchFamily="-65" charset="0"/>
              </a:rPr>
              <a:t>A</a:t>
            </a:r>
            <a:r>
              <a:rPr lang="en-US" dirty="0" err="1">
                <a:latin typeface="Courier New" pitchFamily="-65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]</a:t>
            </a:r>
            <a:r>
              <a:rPr lang="en-US" dirty="0" smtClean="0">
                <a:latin typeface="Courier New" pitchFamily="-65" charset="0"/>
              </a:rPr>
              <a:t>;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>
                <a:latin typeface="Courier New" pitchFamily="-65" charset="0"/>
              </a:rPr>
              <a:t>=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 + </a:t>
            </a:r>
            <a:r>
              <a:rPr lang="en-US" dirty="0" err="1">
                <a:solidFill>
                  <a:schemeClr val="accent4"/>
                </a:solidFill>
                <a:latin typeface="Courier New" pitchFamily="-65" charset="0"/>
              </a:rPr>
              <a:t>j</a:t>
            </a:r>
            <a:r>
              <a:rPr lang="en-US" dirty="0" smtClean="0">
                <a:latin typeface="Courier New" pitchFamily="-65" charset="0"/>
              </a:rPr>
              <a:t>;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} </a:t>
            </a:r>
            <a:r>
              <a:rPr lang="en-US" dirty="0">
                <a:latin typeface="Courier New" pitchFamily="-65" charset="0"/>
              </a:rPr>
              <a:t>while (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 !=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h</a:t>
            </a:r>
            <a:r>
              <a:rPr lang="en-US" dirty="0">
                <a:latin typeface="Courier New" pitchFamily="-65" charset="0"/>
              </a:rPr>
              <a:t>);</a:t>
            </a:r>
          </a:p>
          <a:p>
            <a:r>
              <a:rPr lang="en-US" dirty="0"/>
              <a:t>Rewrite this as: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Loop:	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>
                <a:latin typeface="Courier New" pitchFamily="-65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>
                <a:latin typeface="Courier New" pitchFamily="-65" charset="0"/>
              </a:rPr>
              <a:t> + </a:t>
            </a:r>
            <a:r>
              <a:rPr lang="en-US" dirty="0" err="1">
                <a:solidFill>
                  <a:srgbClr val="800000"/>
                </a:solidFill>
                <a:latin typeface="Courier New" pitchFamily="-65" charset="0"/>
              </a:rPr>
              <a:t>A</a:t>
            </a:r>
            <a:r>
              <a:rPr lang="en-US" dirty="0" err="1">
                <a:latin typeface="Courier New" pitchFamily="-65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];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		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 =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 + </a:t>
            </a:r>
            <a:r>
              <a:rPr lang="en-US" dirty="0" err="1">
                <a:solidFill>
                  <a:schemeClr val="accent4"/>
                </a:solidFill>
                <a:latin typeface="Courier New" pitchFamily="-65" charset="0"/>
              </a:rPr>
              <a:t>j</a:t>
            </a:r>
            <a:r>
              <a:rPr lang="en-US" dirty="0">
                <a:latin typeface="Courier New" pitchFamily="-65" charset="0"/>
              </a:rPr>
              <a:t>;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		if (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 !=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h</a:t>
            </a:r>
            <a:r>
              <a:rPr lang="en-US" dirty="0">
                <a:latin typeface="Courier New" pitchFamily="-65" charset="0"/>
              </a:rPr>
              <a:t>) </a:t>
            </a:r>
            <a:r>
              <a:rPr lang="en-US" dirty="0" err="1">
                <a:latin typeface="Courier New" pitchFamily="-65" charset="0"/>
              </a:rPr>
              <a:t>goto</a:t>
            </a:r>
            <a:r>
              <a:rPr lang="en-US" dirty="0">
                <a:latin typeface="Courier New" pitchFamily="-65" charset="0"/>
              </a:rPr>
              <a:t> Loop;</a:t>
            </a:r>
            <a:endParaRPr lang="en-US" dirty="0"/>
          </a:p>
          <a:p>
            <a:r>
              <a:rPr lang="en-US" dirty="0"/>
              <a:t>Use this mapping:</a:t>
            </a:r>
            <a:br>
              <a:rPr lang="en-US" dirty="0"/>
            </a:br>
            <a:r>
              <a:rPr lang="en-US" sz="3500" dirty="0">
                <a:latin typeface="Courier New" pitchFamily="-65" charset="0"/>
              </a:rPr>
              <a:t>  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sz="2400" dirty="0">
                <a:latin typeface="Courier New" pitchFamily="-65" charset="0"/>
              </a:rPr>
              <a:t>,  </a:t>
            </a:r>
            <a:r>
              <a:rPr lang="en-US" sz="2400" dirty="0">
                <a:solidFill>
                  <a:srgbClr val="008000"/>
                </a:solidFill>
                <a:latin typeface="Courier New" pitchFamily="-65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Courier New" pitchFamily="-65" charset="0"/>
              </a:rPr>
              <a:t>h</a:t>
            </a:r>
            <a:r>
              <a:rPr lang="en-US" sz="2400" dirty="0">
                <a:latin typeface="Courier New" pitchFamily="-65" charset="0"/>
              </a:rPr>
              <a:t>,   </a:t>
            </a:r>
            <a:r>
              <a:rPr lang="en-US" sz="2400" dirty="0" err="1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sz="2400" dirty="0">
                <a:latin typeface="Courier New" pitchFamily="-65" charset="0"/>
              </a:rPr>
              <a:t>,   </a:t>
            </a:r>
            <a:r>
              <a:rPr lang="en-US" sz="2400" dirty="0" err="1">
                <a:solidFill>
                  <a:schemeClr val="accent4"/>
                </a:solidFill>
                <a:latin typeface="Courier New" pitchFamily="-65" charset="0"/>
              </a:rPr>
              <a:t>j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>
                <a:solidFill>
                  <a:srgbClr val="800000"/>
                </a:solidFill>
                <a:latin typeface="Courier New" pitchFamily="-65" charset="0"/>
              </a:rPr>
              <a:t>base of </a:t>
            </a:r>
            <a:r>
              <a:rPr lang="en-US" sz="2400" dirty="0" smtClean="0">
                <a:solidFill>
                  <a:srgbClr val="800000"/>
                </a:solidFill>
                <a:latin typeface="Courier New" pitchFamily="-65" charset="0"/>
              </a:rPr>
              <a:t>A</a:t>
            </a:r>
            <a:br>
              <a:rPr lang="en-US" sz="2400" dirty="0" smtClean="0">
                <a:solidFill>
                  <a:srgbClr val="800000"/>
                </a:solidFill>
                <a:latin typeface="Courier New" pitchFamily="-65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ourier New" pitchFamily="-65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-65" charset="0"/>
              </a:rPr>
              <a:t>$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s1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>
                <a:solidFill>
                  <a:schemeClr val="accent3"/>
                </a:solidFill>
                <a:latin typeface="Courier New" pitchFamily="-65" charset="0"/>
              </a:rPr>
              <a:t>$s2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$s3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>
                <a:solidFill>
                  <a:schemeClr val="accent4"/>
                </a:solidFill>
                <a:latin typeface="Courier New" pitchFamily="-65" charset="0"/>
              </a:rPr>
              <a:t>$s4</a:t>
            </a:r>
            <a:r>
              <a:rPr lang="en-US" sz="2400" dirty="0">
                <a:latin typeface="Courier New" pitchFamily="-65" charset="0"/>
              </a:rPr>
              <a:t>, </a:t>
            </a:r>
            <a:r>
              <a:rPr lang="en-US" sz="2400" dirty="0">
                <a:solidFill>
                  <a:srgbClr val="800000"/>
                </a:solidFill>
                <a:latin typeface="Courier New" pitchFamily="-65" charset="0"/>
              </a:rPr>
              <a:t>$s5</a:t>
            </a:r>
            <a:endParaRPr lang="en-US" sz="3500" dirty="0">
              <a:latin typeface="Courier New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6246812" cy="458787"/>
          </a:xfrm>
        </p:spPr>
        <p:txBody>
          <a:bodyPr/>
          <a:lstStyle/>
          <a:p>
            <a:r>
              <a:rPr lang="en-US" smtClean="0"/>
              <a:t>Loops in C/Assembly (2/3)</a:t>
            </a:r>
            <a:endParaRPr lang="en-US" dirty="0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570995"/>
          </a:xfrm>
        </p:spPr>
        <p:txBody>
          <a:bodyPr/>
          <a:lstStyle/>
          <a:p>
            <a:r>
              <a:rPr lang="en-US" dirty="0" smtClean="0"/>
              <a:t>Final compiled MIPS code:</a:t>
            </a:r>
            <a:endParaRPr lang="en-US" dirty="0" smtClean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400" dirty="0" err="1" smtClean="0">
                <a:solidFill>
                  <a:srgbClr val="008000"/>
                </a:solidFill>
                <a:latin typeface="Courier New" pitchFamily="-65" charset="0"/>
              </a:rPr>
              <a:t>Loop:</a:t>
            </a:r>
            <a:r>
              <a:rPr lang="en-US" sz="2400" dirty="0" err="1" smtClean="0">
                <a:latin typeface="Courier New" pitchFamily="-65" charset="0"/>
              </a:rPr>
              <a:t>sll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 smtClean="0">
                <a:latin typeface="Courier New" pitchFamily="-65" charset="0"/>
              </a:rPr>
              <a:t>$t1,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$s3</a:t>
            </a:r>
            <a:r>
              <a:rPr lang="en-US" sz="2400" dirty="0" smtClean="0">
                <a:latin typeface="Courier New" pitchFamily="-65" charset="0"/>
              </a:rPr>
              <a:t>,2   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$t1= 4*I</a:t>
            </a:r>
            <a:b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   </a:t>
            </a:r>
            <a:r>
              <a:rPr lang="en-US" sz="2400" dirty="0" err="1" smtClean="0">
                <a:latin typeface="Courier New" pitchFamily="-65" charset="0"/>
              </a:rPr>
              <a:t>addu</a:t>
            </a:r>
            <a:r>
              <a:rPr lang="en-US" sz="2400" dirty="0" smtClean="0">
                <a:latin typeface="Courier New" pitchFamily="-65" charset="0"/>
              </a:rPr>
              <a:t> $t1,$t1,</a:t>
            </a:r>
            <a:r>
              <a:rPr lang="en-US" sz="2400" dirty="0" smtClean="0">
                <a:solidFill>
                  <a:srgbClr val="800000"/>
                </a:solidFill>
                <a:latin typeface="Courier New" pitchFamily="-65" charset="0"/>
              </a:rPr>
              <a:t>$s5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$t1=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addr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A+4i</a:t>
            </a:r>
            <a:b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   </a:t>
            </a:r>
            <a:r>
              <a:rPr lang="en-US" sz="2400" dirty="0" err="1" smtClean="0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  $t1,0($t1)  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$t1=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A[i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]</a:t>
            </a:r>
            <a:b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   </a:t>
            </a:r>
            <a:r>
              <a:rPr lang="en-US" sz="2400" dirty="0" err="1" smtClean="0">
                <a:latin typeface="Courier New" pitchFamily="-65" charset="0"/>
              </a:rPr>
              <a:t>addu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-65" charset="0"/>
              </a:rPr>
              <a:t>$s1</a:t>
            </a:r>
            <a:r>
              <a:rPr lang="en-US" sz="2400" dirty="0" smtClean="0">
                <a:latin typeface="Courier New" pitchFamily="-65" charset="0"/>
              </a:rPr>
              <a:t>,</a:t>
            </a:r>
            <a:r>
              <a:rPr lang="en-US" sz="2400" dirty="0" smtClean="0">
                <a:solidFill>
                  <a:schemeClr val="accent1"/>
                </a:solidFill>
                <a:latin typeface="Courier New" pitchFamily="-65" charset="0"/>
              </a:rPr>
              <a:t>$s1</a:t>
            </a:r>
            <a:r>
              <a:rPr lang="en-US" sz="2400" dirty="0" smtClean="0">
                <a:latin typeface="Courier New" pitchFamily="-65" charset="0"/>
              </a:rPr>
              <a:t>,$t1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g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g+A[i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]</a:t>
            </a:r>
            <a:b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   </a:t>
            </a:r>
            <a:r>
              <a:rPr lang="en-US" sz="2400" dirty="0" err="1" smtClean="0">
                <a:latin typeface="Courier New" pitchFamily="-65" charset="0"/>
              </a:rPr>
              <a:t>addu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$s3</a:t>
            </a:r>
            <a:r>
              <a:rPr lang="en-US" sz="2400" dirty="0" smtClean="0">
                <a:latin typeface="Courier New" pitchFamily="-65" charset="0"/>
              </a:rPr>
              <a:t>,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$s3</a:t>
            </a:r>
            <a:r>
              <a:rPr lang="en-US" sz="2400" dirty="0" smtClean="0">
                <a:latin typeface="Courier New" pitchFamily="-65" charset="0"/>
              </a:rPr>
              <a:t>,</a:t>
            </a:r>
            <a:r>
              <a:rPr lang="en-US" sz="2400" dirty="0" smtClean="0">
                <a:solidFill>
                  <a:schemeClr val="accent4"/>
                </a:solidFill>
                <a:latin typeface="Courier New" pitchFamily="-65" charset="0"/>
              </a:rPr>
              <a:t>$s4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i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i+j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   </a:t>
            </a:r>
            <a:r>
              <a:rPr lang="en-US" sz="2400" dirty="0" err="1" smtClean="0">
                <a:latin typeface="Courier New" pitchFamily="-65" charset="0"/>
              </a:rPr>
              <a:t>bne</a:t>
            </a:r>
            <a:r>
              <a:rPr lang="en-US" sz="2400" dirty="0" smtClean="0">
                <a:latin typeface="Courier New" pitchFamily="-65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$s3</a:t>
            </a:r>
            <a:r>
              <a:rPr lang="en-US" sz="2400" dirty="0" smtClean="0">
                <a:latin typeface="Courier New" pitchFamily="-65" charset="0"/>
              </a:rPr>
              <a:t>,</a:t>
            </a:r>
            <a:r>
              <a:rPr lang="en-US" sz="2400" dirty="0" smtClean="0">
                <a:solidFill>
                  <a:schemeClr val="accent3"/>
                </a:solidFill>
                <a:latin typeface="Courier New" pitchFamily="-65" charset="0"/>
              </a:rPr>
              <a:t>$s2</a:t>
            </a:r>
            <a:r>
              <a:rPr lang="en-US" sz="2400" dirty="0" smtClean="0">
                <a:latin typeface="Courier New" pitchFamily="-65" charset="0"/>
              </a:rPr>
              <a:t>,</a:t>
            </a:r>
            <a:r>
              <a:rPr lang="en-US" sz="2400" dirty="0" smtClean="0">
                <a:solidFill>
                  <a:srgbClr val="008000"/>
                </a:solidFill>
                <a:latin typeface="Courier New" pitchFamily="-65" charset="0"/>
              </a:rPr>
              <a:t>Loop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goto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 Loop</a:t>
            </a:r>
            <a:r>
              <a:rPr lang="en-US" sz="2400" i="1" dirty="0" smtClean="0">
                <a:latin typeface="Courier New" pitchFamily="-65" charset="0"/>
              </a:rPr>
              <a:t/>
            </a:r>
            <a:br>
              <a:rPr lang="en-US" sz="2400" i="1" dirty="0" smtClean="0">
                <a:latin typeface="Courier New" pitchFamily="-65" charset="0"/>
              </a:rPr>
            </a:br>
            <a:r>
              <a:rPr lang="en-US" sz="2400" i="1" dirty="0" smtClean="0">
                <a:latin typeface="Courier New" pitchFamily="-65" charset="0"/>
              </a:rPr>
              <a:t>                     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# if 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i</a:t>
            </a:r>
            <a:r>
              <a:rPr lang="en-US" sz="2400" i="1" dirty="0" smtClean="0">
                <a:solidFill>
                  <a:schemeClr val="bg2"/>
                </a:solidFill>
                <a:latin typeface="Courier New" pitchFamily="-65" charset="0"/>
              </a:rPr>
              <a:t>!=</a:t>
            </a:r>
            <a:r>
              <a:rPr lang="en-US" sz="2400" i="1" dirty="0" err="1" smtClean="0">
                <a:solidFill>
                  <a:schemeClr val="bg2"/>
                </a:solidFill>
                <a:latin typeface="Courier New" pitchFamily="-65" charset="0"/>
              </a:rPr>
              <a:t>h</a:t>
            </a:r>
            <a:endParaRPr lang="en-US" sz="2400" dirty="0" smtClean="0">
              <a:latin typeface="Courier New" pitchFamily="-65" charset="0"/>
            </a:endParaRPr>
          </a:p>
          <a:p>
            <a:r>
              <a:rPr lang="en-US" dirty="0" smtClean="0"/>
              <a:t>Original code: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-65" charset="0"/>
              </a:rPr>
              <a:t>	Loop:	</a:t>
            </a:r>
            <a:r>
              <a:rPr lang="en-US" dirty="0" err="1" smtClean="0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 smtClean="0">
                <a:latin typeface="Courier New" pitchFamily="-65" charset="0"/>
              </a:rPr>
              <a:t> = </a:t>
            </a:r>
            <a:r>
              <a:rPr lang="en-US" dirty="0" err="1" smtClean="0">
                <a:solidFill>
                  <a:schemeClr val="accent1"/>
                </a:solidFill>
                <a:latin typeface="Courier New" pitchFamily="-65" charset="0"/>
              </a:rPr>
              <a:t>g</a:t>
            </a:r>
            <a:r>
              <a:rPr lang="en-US" dirty="0" smtClean="0">
                <a:latin typeface="Courier New" pitchFamily="-65" charset="0"/>
              </a:rPr>
              <a:t> + </a:t>
            </a:r>
            <a:r>
              <a:rPr lang="en-US" dirty="0" err="1" smtClean="0">
                <a:solidFill>
                  <a:srgbClr val="800000"/>
                </a:solidFill>
                <a:latin typeface="Courier New" pitchFamily="-65" charset="0"/>
              </a:rPr>
              <a:t>A</a:t>
            </a:r>
            <a:r>
              <a:rPr lang="en-US" dirty="0" err="1" smtClean="0">
                <a:latin typeface="Courier New" pitchFamily="-65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 smtClean="0">
                <a:latin typeface="Courier New" pitchFamily="-65" charset="0"/>
              </a:rPr>
              <a:t>];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		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 smtClean="0">
                <a:latin typeface="Courier New" pitchFamily="-65" charset="0"/>
              </a:rPr>
              <a:t> =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 smtClean="0">
                <a:latin typeface="Courier New" pitchFamily="-65" charset="0"/>
              </a:rPr>
              <a:t> + </a:t>
            </a:r>
            <a:r>
              <a:rPr lang="en-US" dirty="0" err="1" smtClean="0">
                <a:solidFill>
                  <a:schemeClr val="accent4"/>
                </a:solidFill>
                <a:latin typeface="Courier New" pitchFamily="-65" charset="0"/>
              </a:rPr>
              <a:t>j</a:t>
            </a:r>
            <a:r>
              <a:rPr lang="en-US" dirty="0" smtClean="0">
                <a:latin typeface="Courier New" pitchFamily="-65" charset="0"/>
              </a:rPr>
              <a:t>;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		if (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i</a:t>
            </a:r>
            <a:r>
              <a:rPr lang="en-US" dirty="0" smtClean="0">
                <a:latin typeface="Courier New" pitchFamily="-65" charset="0"/>
              </a:rPr>
              <a:t> != </a:t>
            </a:r>
            <a:r>
              <a:rPr lang="en-US" dirty="0" err="1" smtClean="0">
                <a:solidFill>
                  <a:schemeClr val="accent3"/>
                </a:solidFill>
                <a:latin typeface="Courier New" pitchFamily="-65" charset="0"/>
              </a:rPr>
              <a:t>h</a:t>
            </a:r>
            <a:r>
              <a:rPr lang="en-US" dirty="0" smtClean="0">
                <a:latin typeface="Courier New" pitchFamily="-65" charset="0"/>
              </a:rPr>
              <a:t>) </a:t>
            </a:r>
            <a:r>
              <a:rPr lang="en-US" dirty="0" err="1" smtClean="0">
                <a:latin typeface="Courier New" pitchFamily="-65" charset="0"/>
              </a:rPr>
              <a:t>goto</a:t>
            </a: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urier New" pitchFamily="-65" charset="0"/>
              </a:rPr>
              <a:t>Loop</a:t>
            </a:r>
            <a:r>
              <a:rPr lang="en-US" dirty="0" smtClean="0">
                <a:latin typeface="Courier New" pitchFamily="-65" charset="0"/>
              </a:rPr>
              <a:t>;</a:t>
            </a:r>
            <a:endParaRPr lang="en-US" dirty="0">
              <a:latin typeface="Courier New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Loops in C/Assembly (3/3)</a:t>
            </a:r>
            <a:endParaRPr lang="en-US" dirty="0"/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types of loops in C: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while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do… while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for</a:t>
            </a:r>
          </a:p>
          <a:p>
            <a:r>
              <a:rPr lang="en-US" dirty="0" smtClean="0"/>
              <a:t>Each can be rewritten as either of the other two, so the method used in the previous example can be applied to these loops as well.</a:t>
            </a:r>
          </a:p>
          <a:p>
            <a:r>
              <a:rPr lang="en-US" dirty="0" smtClean="0"/>
              <a:t>Key Concept: Though there are multiple ways of writing a loop in MIPS, the key to decision-making is conditional branch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Inequalities in MIPS (1/4)</a:t>
            </a:r>
            <a:endParaRPr lang="en-US" dirty="0"/>
          </a:p>
        </p:txBody>
      </p:sp>
      <p:sp>
        <p:nvSpPr>
          <p:cNvPr id="192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 now, we’ve only tested equalities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Courier New"/>
                <a:cs typeface="Courier New"/>
              </a:rPr>
              <a:t>==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!=</a:t>
            </a:r>
            <a:r>
              <a:rPr lang="en-US" dirty="0" smtClean="0"/>
              <a:t> in C).  General programs need to test </a:t>
            </a:r>
            <a:r>
              <a:rPr lang="en-US" dirty="0" smtClean="0">
                <a:latin typeface="Courier New"/>
                <a:cs typeface="Courier New"/>
              </a:rPr>
              <a:t>&lt;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&gt;</a:t>
            </a:r>
            <a:r>
              <a:rPr lang="en-US" dirty="0" smtClean="0"/>
              <a:t> as well.</a:t>
            </a:r>
          </a:p>
          <a:p>
            <a:r>
              <a:rPr lang="en-US" dirty="0" smtClean="0"/>
              <a:t>Introduce MIPS Inequality Instruction:</a:t>
            </a:r>
          </a:p>
          <a:p>
            <a:pPr lvl="1"/>
            <a:r>
              <a:rPr lang="en-US" dirty="0" smtClean="0"/>
              <a:t>“Set on Less Than”</a:t>
            </a:r>
          </a:p>
          <a:p>
            <a:pPr lvl="1"/>
            <a:r>
              <a:rPr lang="en-US" dirty="0" smtClean="0"/>
              <a:t>Syntax:        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slt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 reg1,reg2,reg3</a:t>
            </a:r>
          </a:p>
          <a:p>
            <a:pPr lvl="1"/>
            <a:r>
              <a:rPr lang="en-US" dirty="0" smtClean="0"/>
              <a:t>Meaning: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if (reg2 &lt; reg3) </a:t>
            </a:r>
            <a:b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</a:b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		reg1 = 1; </a:t>
            </a:r>
            <a:b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</a:b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	else reg1 = 0; </a:t>
            </a:r>
          </a:p>
          <a:p>
            <a:pPr lvl="1">
              <a:buNone/>
            </a:pPr>
            <a:r>
              <a:rPr lang="en-US" dirty="0" smtClean="0"/>
              <a:t>    “set” means “change to 1”, </a:t>
            </a:r>
            <a:br>
              <a:rPr lang="en-US" dirty="0" smtClean="0"/>
            </a:br>
            <a:r>
              <a:rPr lang="en-US" dirty="0" smtClean="0"/>
              <a:t>“reset” means “change to 0”.</a:t>
            </a:r>
            <a:endParaRPr lang="en-US" dirty="0"/>
          </a:p>
        </p:txBody>
      </p:sp>
      <p:sp>
        <p:nvSpPr>
          <p:cNvPr id="1921028" name="Rectangle 4"/>
          <p:cNvSpPr>
            <a:spLocks noChangeArrowheads="1"/>
          </p:cNvSpPr>
          <p:nvPr/>
        </p:nvSpPr>
        <p:spPr bwMode="auto">
          <a:xfrm>
            <a:off x="2895600" y="4114800"/>
            <a:ext cx="406328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ourier New" pitchFamily="-65" charset="0"/>
              </a:rPr>
              <a:t>reg1 = (reg2 &lt; reg3);</a:t>
            </a:r>
          </a:p>
        </p:txBody>
      </p:sp>
      <p:sp>
        <p:nvSpPr>
          <p:cNvPr id="1921029" name="Rectangle 5"/>
          <p:cNvSpPr>
            <a:spLocks noChangeArrowheads="1"/>
          </p:cNvSpPr>
          <p:nvPr/>
        </p:nvSpPr>
        <p:spPr bwMode="auto">
          <a:xfrm>
            <a:off x="1223962" y="4648200"/>
            <a:ext cx="3581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21030" name="AutoShape 6"/>
          <p:cNvSpPr>
            <a:spLocks noChangeArrowheads="1"/>
          </p:cNvSpPr>
          <p:nvPr/>
        </p:nvSpPr>
        <p:spPr bwMode="auto">
          <a:xfrm>
            <a:off x="4808537" y="4724400"/>
            <a:ext cx="2631406" cy="1039356"/>
          </a:xfrm>
          <a:prstGeom prst="leftArrow">
            <a:avLst>
              <a:gd name="adj1" fmla="val 50000"/>
              <a:gd name="adj2" fmla="val 6921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rbel"/>
                <a:cs typeface="Corbel"/>
              </a:rPr>
              <a:t>Same thing…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3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6170612" cy="474662"/>
          </a:xfrm>
        </p:spPr>
        <p:txBody>
          <a:bodyPr/>
          <a:lstStyle/>
          <a:p>
            <a:r>
              <a:rPr lang="en-US" dirty="0"/>
              <a:t>Inequalities in MIPS (2/4)</a:t>
            </a:r>
          </a:p>
        </p:txBody>
      </p:sp>
      <p:sp>
        <p:nvSpPr>
          <p:cNvPr id="192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4781550"/>
          </a:xfrm>
        </p:spPr>
        <p:txBody>
          <a:bodyPr/>
          <a:lstStyle/>
          <a:p>
            <a:r>
              <a:rPr lang="en-US" sz="2800" dirty="0"/>
              <a:t>How do we use this? Compile by hand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if (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g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 &lt;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h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)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goto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 Less;</a:t>
            </a:r>
            <a:r>
              <a:rPr lang="en-US" sz="2800" dirty="0">
                <a:latin typeface="Courier New" pitchFamily="-65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>#g:$s0</a:t>
            </a:r>
            <a:r>
              <a:rPr lang="en-US" sz="2800" dirty="0">
                <a:solidFill>
                  <a:schemeClr val="bg2"/>
                </a:solidFill>
              </a:rPr>
              <a:t>, 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>h:$s1</a:t>
            </a:r>
            <a:endParaRPr lang="en-US" sz="2800" dirty="0"/>
          </a:p>
          <a:p>
            <a:r>
              <a:rPr lang="en-US" sz="2800" dirty="0"/>
              <a:t>Answer: compiled MIPS code…</a:t>
            </a:r>
            <a:endParaRPr lang="en-US" sz="2800" dirty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	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 $t0,$s0,$s1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$t0 = 1 if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g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&lt;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h</a:t>
            </a:r>
            <a:r>
              <a:rPr lang="en-US" sz="2800" i="1" dirty="0">
                <a:latin typeface="Courier New" pitchFamily="-65" charset="0"/>
              </a:rPr>
              <a:t>	</a:t>
            </a:r>
            <a:br>
              <a:rPr lang="en-US" sz="2800" i="1" dirty="0">
                <a:latin typeface="Courier New" pitchFamily="-65" charset="0"/>
              </a:rPr>
            </a:b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bne</a:t>
            </a:r>
            <a:r>
              <a:rPr lang="en-US" sz="2800" dirty="0">
                <a:solidFill>
                  <a:schemeClr val="accent2"/>
                </a:solidFill>
                <a:latin typeface="Courier New" pitchFamily="-65" charset="0"/>
              </a:rPr>
              <a:t> $t0,$0,Less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goto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 Less</a:t>
            </a:r>
            <a:r>
              <a:rPr lang="en-US" sz="2800" dirty="0">
                <a:latin typeface="Courier New" pitchFamily="-65" charset="0"/>
              </a:rPr>
              <a:t/>
            </a:r>
            <a:br>
              <a:rPr lang="en-US" sz="2800" dirty="0"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              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if $t0!=0</a:t>
            </a:r>
            <a:r>
              <a:rPr lang="en-US" sz="2800" i="1" dirty="0">
                <a:latin typeface="Courier New" pitchFamily="-65" charset="0"/>
              </a:rPr>
              <a:t/>
            </a:r>
            <a:br>
              <a:rPr lang="en-US" sz="2800" i="1" dirty="0">
                <a:latin typeface="Courier New" pitchFamily="-65" charset="0"/>
              </a:rPr>
            </a:br>
            <a:r>
              <a:rPr lang="en-US" sz="2800" i="1" dirty="0">
                <a:latin typeface="Courier New" pitchFamily="-65" charset="0"/>
              </a:rPr>
              <a:t>               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(if (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g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&lt;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h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)) 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>Less:</a:t>
            </a:r>
            <a:endParaRPr lang="en-US" sz="2800" dirty="0">
              <a:latin typeface="Courier New" pitchFamily="-65" charset="0"/>
            </a:endParaRPr>
          </a:p>
          <a:p>
            <a:r>
              <a:rPr lang="en-US" sz="2800" dirty="0"/>
              <a:t>Register </a:t>
            </a:r>
            <a:r>
              <a:rPr lang="en-US" sz="2800" dirty="0">
                <a:latin typeface="Courier New" pitchFamily="-65" charset="0"/>
              </a:rPr>
              <a:t>$0</a:t>
            </a:r>
            <a:r>
              <a:rPr lang="en-US" sz="2800" dirty="0"/>
              <a:t> always contains the value </a:t>
            </a:r>
            <a:r>
              <a:rPr lang="en-US" sz="2800" dirty="0">
                <a:latin typeface="Courier New" pitchFamily="-65" charset="0"/>
              </a:rPr>
              <a:t>0</a:t>
            </a:r>
            <a:r>
              <a:rPr lang="en-US" sz="2800" dirty="0"/>
              <a:t>, so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bne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beq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often use it for comparison after an </a:t>
            </a:r>
            <a:r>
              <a:rPr lang="en-US" sz="2800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/>
              <a:t>instruction.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  A </a:t>
            </a:r>
            <a:r>
              <a:rPr lang="en-US" sz="2800" dirty="0" err="1">
                <a:solidFill>
                  <a:schemeClr val="accent1"/>
                </a:solidFill>
                <a:latin typeface="Courier New" pitchFamily="-65" charset="0"/>
              </a:rPr>
              <a:t>slt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  <a:sym typeface="Wingdings" pitchFamily="-65" charset="2"/>
              </a:rPr>
              <a:t>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ourier New" pitchFamily="-65" charset="0"/>
              </a:rPr>
              <a:t>bne</a:t>
            </a:r>
            <a:r>
              <a:rPr lang="en-US" sz="2800" dirty="0">
                <a:solidFill>
                  <a:schemeClr val="accent1"/>
                </a:solidFill>
              </a:rPr>
              <a:t> pair means </a:t>
            </a:r>
            <a:r>
              <a:rPr lang="en-US" sz="2800" dirty="0">
                <a:solidFill>
                  <a:schemeClr val="accent1"/>
                </a:solidFill>
                <a:latin typeface="Courier New" pitchFamily="-65" charset="0"/>
              </a:rPr>
              <a:t>if(… &lt; …)</a:t>
            </a:r>
            <a:r>
              <a:rPr lang="en-US" sz="2800" dirty="0" err="1">
                <a:solidFill>
                  <a:schemeClr val="accent1"/>
                </a:solidFill>
                <a:latin typeface="Courier New" pitchFamily="-65" charset="0"/>
              </a:rPr>
              <a:t>goto</a:t>
            </a:r>
            <a:r>
              <a:rPr lang="en-US" sz="2800" dirty="0">
                <a:solidFill>
                  <a:schemeClr val="accent1"/>
                </a:solidFill>
                <a:latin typeface="Courier New" pitchFamily="-65" charset="0"/>
              </a:rPr>
              <a:t>…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30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5561012" cy="474662"/>
          </a:xfrm>
        </p:spPr>
        <p:txBody>
          <a:bodyPr/>
          <a:lstStyle/>
          <a:p>
            <a:r>
              <a:rPr lang="en-US" dirty="0"/>
              <a:t>Inequalities in MIPS (3/4)</a:t>
            </a:r>
          </a:p>
        </p:txBody>
      </p:sp>
      <p:sp>
        <p:nvSpPr>
          <p:cNvPr id="192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4548188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we can implement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&lt;</a:t>
            </a:r>
            <a:r>
              <a:rPr lang="en-US" dirty="0"/>
              <a:t>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how do we implement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≤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≥</a:t>
            </a:r>
            <a:r>
              <a:rPr lang="en-US" dirty="0"/>
              <a:t> ?</a:t>
            </a:r>
          </a:p>
          <a:p>
            <a:r>
              <a:rPr lang="en-US" dirty="0"/>
              <a:t>We could add 3 more instructions, but:</a:t>
            </a:r>
          </a:p>
          <a:p>
            <a:pPr lvl="1"/>
            <a:r>
              <a:rPr lang="en-US" dirty="0"/>
              <a:t>MIPS goal: </a:t>
            </a:r>
            <a:r>
              <a:rPr lang="en-US" dirty="0">
                <a:solidFill>
                  <a:schemeClr val="accent1"/>
                </a:solidFill>
              </a:rPr>
              <a:t>Simpler is Better</a:t>
            </a:r>
            <a:endParaRPr lang="en-US" dirty="0"/>
          </a:p>
          <a:p>
            <a:r>
              <a:rPr lang="en-US" dirty="0"/>
              <a:t>Can we implement 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≤</a:t>
            </a:r>
            <a:r>
              <a:rPr lang="en-US" dirty="0"/>
              <a:t> in one or more instructions using just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dirty="0"/>
              <a:t> 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branches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about </a:t>
            </a:r>
            <a:r>
              <a:rPr lang="en-US" dirty="0">
                <a:latin typeface="Courier New" pitchFamily="-65" charset="0"/>
              </a:rPr>
              <a:t>&gt;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about </a:t>
            </a:r>
            <a:r>
              <a:rPr lang="en-US" dirty="0">
                <a:latin typeface="Courier New" pitchFamily="-65" charset="0"/>
              </a:rPr>
              <a:t>≥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627438" cy="474663"/>
          </a:xfrm>
        </p:spPr>
        <p:txBody>
          <a:bodyPr/>
          <a:lstStyle/>
          <a:p>
            <a:r>
              <a:rPr lang="en-US"/>
              <a:t>MIPS Architecture</a:t>
            </a:r>
          </a:p>
        </p:txBody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162800" cy="5718175"/>
          </a:xfrm>
        </p:spPr>
        <p:txBody>
          <a:bodyPr/>
          <a:lstStyle/>
          <a:p>
            <a:r>
              <a:rPr lang="en-US"/>
              <a:t>MIPS – semiconductor company that built one of the first commercial RISC architectures</a:t>
            </a:r>
          </a:p>
          <a:p>
            <a:r>
              <a:rPr lang="en-US"/>
              <a:t>We will study the MIPS architecture in some detail in this class (also used in upper division courses CS 152, 162, 164)</a:t>
            </a:r>
          </a:p>
          <a:p>
            <a:r>
              <a:rPr lang="en-US"/>
              <a:t>Why MIPS instead of Intel 80x86?</a:t>
            </a:r>
          </a:p>
          <a:p>
            <a:pPr lvl="1"/>
            <a:r>
              <a:rPr lang="en-US"/>
              <a:t>MIPS is simple, elegant.  Don’t want to get bogged down in gritty details.</a:t>
            </a:r>
          </a:p>
          <a:p>
            <a:pPr lvl="1"/>
            <a:r>
              <a:rPr lang="en-US" sz="2700"/>
              <a:t>MIPS widely used in embedded apps, x86 little used in embedded, and more embedded computers than PCs</a:t>
            </a:r>
            <a:endParaRPr lang="en-US"/>
          </a:p>
        </p:txBody>
      </p:sp>
      <p:pic>
        <p:nvPicPr>
          <p:cNvPr id="1804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038600"/>
            <a:ext cx="1676400" cy="273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804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895600"/>
            <a:ext cx="1574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80429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3725" y="762000"/>
            <a:ext cx="220027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6094412" cy="474662"/>
          </a:xfrm>
        </p:spPr>
        <p:txBody>
          <a:bodyPr/>
          <a:lstStyle/>
          <a:p>
            <a:r>
              <a:rPr lang="en-US" dirty="0"/>
              <a:t>Inequalities in MIPS (4/4)</a:t>
            </a:r>
          </a:p>
        </p:txBody>
      </p:sp>
      <p:sp>
        <p:nvSpPr>
          <p:cNvPr id="192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4714875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800" i="1" dirty="0">
                <a:latin typeface="Courier New" pitchFamily="-65" charset="0"/>
              </a:rPr>
              <a:t>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a:$s0</a:t>
            </a:r>
            <a:r>
              <a:rPr lang="en-US" sz="2800" i="1" dirty="0">
                <a:solidFill>
                  <a:schemeClr val="bg2"/>
                </a:solidFill>
              </a:rPr>
              <a:t>,</a:t>
            </a:r>
            <a:r>
              <a:rPr lang="en-US" sz="2800" i="1" dirty="0" smtClean="0">
                <a:solidFill>
                  <a:schemeClr val="bg2"/>
                </a:solidFill>
              </a:rPr>
              <a:t>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:$s1</a:t>
            </a:r>
            <a:r>
              <a:rPr lang="en-US" sz="2800" dirty="0">
                <a:latin typeface="Courier New" pitchFamily="-65" charset="0"/>
              </a:rPr>
              <a:t> </a:t>
            </a:r>
            <a:br>
              <a:rPr lang="en-US" sz="2800" dirty="0">
                <a:latin typeface="Courier New" pitchFamily="-65" charset="0"/>
              </a:rPr>
            </a:br>
            <a:r>
              <a:rPr lang="en-US" sz="2800" dirty="0" err="1">
                <a:latin typeface="Courier New" pitchFamily="-65" charset="0"/>
              </a:rPr>
              <a:t>slt</a:t>
            </a:r>
            <a:r>
              <a:rPr lang="en-US" sz="2800" dirty="0">
                <a:latin typeface="Courier New" pitchFamily="-65" charset="0"/>
              </a:rPr>
              <a:t> $t0,$s0,$s1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$t0 = 1 if</a:t>
            </a:r>
            <a:r>
              <a:rPr lang="en-US" sz="2800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a&lt;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US" sz="2800" i="1" dirty="0">
                <a:latin typeface="Courier New" pitchFamily="-65" charset="0"/>
              </a:rPr>
              <a:t>	</a:t>
            </a:r>
            <a:br>
              <a:rPr lang="en-US" sz="2800" i="1" dirty="0">
                <a:latin typeface="Courier New" pitchFamily="-65" charset="0"/>
              </a:rPr>
            </a:br>
            <a:r>
              <a:rPr lang="en-US" sz="2800" dirty="0" err="1">
                <a:latin typeface="Courier New" pitchFamily="-65" charset="0"/>
              </a:rPr>
              <a:t>beq</a:t>
            </a:r>
            <a:r>
              <a:rPr lang="en-US" sz="2800" dirty="0">
                <a:latin typeface="Courier New" pitchFamily="-65" charset="0"/>
              </a:rPr>
              <a:t> $t0,$0,skip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# skip if a &gt;= </a:t>
            </a:r>
            <a:r>
              <a:rPr lang="en-US" sz="2800" i="1" dirty="0" err="1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US" sz="2800" dirty="0">
                <a:latin typeface="Courier New" pitchFamily="-65" charset="0"/>
              </a:rPr>
              <a:t/>
            </a:r>
            <a:br>
              <a:rPr lang="en-US" sz="2800" dirty="0"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   &lt;</a:t>
            </a:r>
            <a:r>
              <a:rPr lang="en-US" sz="2800" i="1" dirty="0">
                <a:latin typeface="Arial" pitchFamily="-65" charset="0"/>
              </a:rPr>
              <a:t>stuff&gt;	       </a:t>
            </a:r>
            <a:r>
              <a:rPr lang="en-US" sz="2800" i="1" dirty="0" smtClean="0">
                <a:latin typeface="Arial" pitchFamily="-65" charset="0"/>
              </a:rPr>
              <a:t>    </a:t>
            </a:r>
            <a:r>
              <a:rPr lang="en-US" sz="28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>do if a&lt;</a:t>
            </a:r>
            <a:r>
              <a:rPr lang="en-US" sz="2800" i="1" dirty="0" err="1" smtClean="0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  <a:t/>
            </a:r>
            <a:br>
              <a:rPr lang="en-US" sz="2800" i="1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800" dirty="0" smtClean="0">
                <a:latin typeface="Courier New" pitchFamily="-65" charset="0"/>
              </a:rPr>
              <a:t>skip</a:t>
            </a:r>
            <a:r>
              <a:rPr lang="en-US" sz="2800" dirty="0">
                <a:latin typeface="Courier New" pitchFamily="-65" charset="0"/>
              </a:rPr>
              <a:t>:</a:t>
            </a:r>
            <a:endParaRPr lang="en-US" sz="3600" dirty="0"/>
          </a:p>
          <a:p>
            <a:pPr>
              <a:buFont typeface="Times" pitchFamily="-65" charset="0"/>
              <a:buNone/>
            </a:pPr>
            <a:r>
              <a:rPr lang="en-US" sz="3600" dirty="0"/>
              <a:t>Two independent variations possible:</a:t>
            </a:r>
          </a:p>
          <a:p>
            <a:pPr lvl="1">
              <a:buFontTx/>
              <a:buNone/>
            </a:pPr>
            <a:r>
              <a:rPr lang="en-US" sz="3200" dirty="0"/>
              <a:t>Use </a:t>
            </a:r>
            <a:r>
              <a:rPr lang="en-US" dirty="0" err="1">
                <a:latin typeface="Courier New" pitchFamily="-65" charset="0"/>
              </a:rPr>
              <a:t>slt</a:t>
            </a:r>
            <a:r>
              <a:rPr lang="en-US" dirty="0">
                <a:latin typeface="Courier New" pitchFamily="-65" charset="0"/>
              </a:rPr>
              <a:t> $t0,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$s1,$s0</a:t>
            </a:r>
            <a:r>
              <a:rPr lang="en-US" sz="2400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sz="3200" dirty="0"/>
              <a:t>instead of 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slt</a:t>
            </a:r>
            <a:r>
              <a:rPr lang="en-US" dirty="0">
                <a:latin typeface="Courier New" pitchFamily="-65" charset="0"/>
              </a:rPr>
              <a:t> $t0,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$s0,$s1</a:t>
            </a:r>
          </a:p>
          <a:p>
            <a:pPr lvl="1">
              <a:buFontTx/>
              <a:buNone/>
            </a:pPr>
            <a:r>
              <a:rPr lang="en-US" sz="3200" dirty="0"/>
              <a:t>Use </a:t>
            </a:r>
            <a:r>
              <a:rPr lang="en-US" dirty="0" err="1">
                <a:latin typeface="Courier New" pitchFamily="-65" charset="0"/>
              </a:rPr>
              <a:t>b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ne</a:t>
            </a:r>
            <a:r>
              <a:rPr lang="en-US" sz="3200" dirty="0"/>
              <a:t> instead of </a:t>
            </a:r>
            <a:r>
              <a:rPr lang="en-US" dirty="0" err="1">
                <a:latin typeface="Courier New" pitchFamily="-65" charset="0"/>
              </a:rPr>
              <a:t>b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eq</a:t>
            </a:r>
            <a:endParaRPr lang="en-US" sz="2400" dirty="0">
              <a:solidFill>
                <a:schemeClr val="accent2"/>
              </a:solidFill>
              <a:latin typeface="Courier New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6399212" cy="458788"/>
          </a:xfrm>
        </p:spPr>
        <p:txBody>
          <a:bodyPr/>
          <a:lstStyle/>
          <a:p>
            <a:r>
              <a:rPr lang="en-US" dirty="0" err="1"/>
              <a:t>Immediates</a:t>
            </a:r>
            <a:r>
              <a:rPr lang="en-US" dirty="0"/>
              <a:t> in Inequalities</a:t>
            </a:r>
          </a:p>
        </p:txBody>
      </p:sp>
      <p:sp>
        <p:nvSpPr>
          <p:cNvPr id="192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60963"/>
          </a:xfrm>
        </p:spPr>
        <p:txBody>
          <a:bodyPr/>
          <a:lstStyle/>
          <a:p>
            <a:r>
              <a:rPr lang="en-US" dirty="0"/>
              <a:t>There is also an immediate version of 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dirty="0"/>
              <a:t> to test against constants: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slti</a:t>
            </a:r>
            <a:endParaRPr lang="en-US" dirty="0">
              <a:latin typeface="Courier New" pitchFamily="-65" charset="0"/>
            </a:endParaRPr>
          </a:p>
          <a:p>
            <a:pPr lvl="1"/>
            <a:r>
              <a:rPr lang="en-US" dirty="0"/>
              <a:t>Helpful in </a:t>
            </a:r>
            <a:r>
              <a:rPr lang="en-US" dirty="0">
                <a:latin typeface="Courier New" pitchFamily="-65" charset="0"/>
              </a:rPr>
              <a:t>for</a:t>
            </a:r>
            <a:r>
              <a:rPr lang="en-US" dirty="0"/>
              <a:t> loops</a:t>
            </a:r>
            <a:endParaRPr lang="en-US" dirty="0">
              <a:latin typeface="Courier New" pitchFamily="-65" charset="0"/>
            </a:endParaRPr>
          </a:p>
          <a:p>
            <a:pPr>
              <a:buFont typeface="Times" pitchFamily="-65" charset="0"/>
              <a:buNone/>
            </a:pPr>
            <a:r>
              <a:rPr lang="en-US" dirty="0">
                <a:latin typeface="Courier New" pitchFamily="-65" charset="0"/>
              </a:rPr>
              <a:t>		if (</a:t>
            </a:r>
            <a:r>
              <a:rPr lang="en-US" dirty="0" err="1">
                <a:latin typeface="Courier New" pitchFamily="-65" charset="0"/>
              </a:rPr>
              <a:t>g</a:t>
            </a:r>
            <a:r>
              <a:rPr lang="en-US" dirty="0">
                <a:latin typeface="Courier New" pitchFamily="-65" charset="0"/>
              </a:rPr>
              <a:t> &gt;= 1) </a:t>
            </a:r>
            <a:r>
              <a:rPr lang="en-US" dirty="0" err="1">
                <a:latin typeface="Courier New" pitchFamily="-65" charset="0"/>
              </a:rPr>
              <a:t>goto</a:t>
            </a:r>
            <a:r>
              <a:rPr lang="en-US" dirty="0">
                <a:latin typeface="Courier New" pitchFamily="-65" charset="0"/>
              </a:rPr>
              <a:t> Loop</a:t>
            </a:r>
            <a:endParaRPr lang="en-US" dirty="0" smtClean="0"/>
          </a:p>
          <a:p>
            <a:pPr>
              <a:buFont typeface="Times" pitchFamily="-65" charset="0"/>
              <a:buNone/>
            </a:pP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sz="2600" dirty="0" smtClean="0">
                <a:solidFill>
                  <a:schemeClr val="accent2"/>
                </a:solidFill>
                <a:latin typeface="Courier New" pitchFamily="-65" charset="0"/>
              </a:rPr>
              <a:t>Loop: </a:t>
            </a:r>
            <a:r>
              <a:rPr lang="en-US" sz="2600" i="1" dirty="0" smtClean="0">
                <a:latin typeface="Courier New" pitchFamily="-65" charset="0"/>
              </a:rPr>
              <a:t>	. . .</a:t>
            </a:r>
            <a:r>
              <a:rPr lang="en-US" sz="2600" dirty="0" smtClean="0">
                <a:latin typeface="Courier New" pitchFamily="-65" charset="0"/>
              </a:rPr>
              <a:t/>
            </a:r>
            <a:br>
              <a:rPr lang="en-US" sz="2600" dirty="0" smtClean="0">
                <a:latin typeface="Courier New" pitchFamily="-65" charset="0"/>
              </a:rPr>
            </a:br>
            <a:r>
              <a:rPr lang="en-US" sz="2600" dirty="0" smtClean="0">
                <a:latin typeface="Courier New" pitchFamily="-65" charset="0"/>
              </a:rPr>
              <a:t/>
            </a:r>
            <a:br>
              <a:rPr lang="en-US" sz="2600" dirty="0" smtClean="0">
                <a:latin typeface="Courier New" pitchFamily="-65" charset="0"/>
              </a:rPr>
            </a:br>
            <a:r>
              <a:rPr lang="en-US" sz="2600" dirty="0" err="1" smtClean="0">
                <a:latin typeface="Courier New" pitchFamily="-65" charset="0"/>
              </a:rPr>
              <a:t>slti</a:t>
            </a:r>
            <a:r>
              <a:rPr lang="en-US" sz="2600" dirty="0" smtClean="0">
                <a:latin typeface="Courier New" pitchFamily="-65" charset="0"/>
              </a:rPr>
              <a:t> $t0,$s0,1    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# $t0 = 1 if</a:t>
            </a:r>
            <a:r>
              <a:rPr lang="en-US" sz="2600" dirty="0" smtClean="0">
                <a:latin typeface="Courier New" pitchFamily="-65" charset="0"/>
              </a:rPr>
              <a:t/>
            </a:r>
            <a:br>
              <a:rPr lang="en-US" sz="2600" dirty="0" smtClean="0">
                <a:latin typeface="Courier New" pitchFamily="-65" charset="0"/>
              </a:rPr>
            </a:br>
            <a:r>
              <a:rPr lang="en-US" sz="2600" dirty="0" smtClean="0">
                <a:latin typeface="Courier New" pitchFamily="-65" charset="0"/>
              </a:rPr>
              <a:t>                  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# $s0&lt;1 (</a:t>
            </a:r>
            <a:r>
              <a:rPr lang="en-US" sz="2600" i="1" dirty="0" err="1" smtClean="0">
                <a:solidFill>
                  <a:schemeClr val="bg2"/>
                </a:solidFill>
                <a:latin typeface="Courier New" pitchFamily="-65" charset="0"/>
              </a:rPr>
              <a:t>g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&lt;1)</a:t>
            </a:r>
            <a:r>
              <a:rPr lang="en-US" sz="2600" i="1" dirty="0" smtClean="0">
                <a:latin typeface="Courier New" pitchFamily="-65" charset="0"/>
              </a:rPr>
              <a:t/>
            </a:r>
            <a:br>
              <a:rPr lang="en-US" sz="2600" i="1" dirty="0" smtClean="0">
                <a:latin typeface="Courier New" pitchFamily="-65" charset="0"/>
              </a:rPr>
            </a:br>
            <a:r>
              <a:rPr lang="en-US" sz="2600" dirty="0" err="1" smtClean="0">
                <a:latin typeface="Courier New" pitchFamily="-65" charset="0"/>
              </a:rPr>
              <a:t>beq</a:t>
            </a:r>
            <a:r>
              <a:rPr lang="en-US" sz="2600" dirty="0" smtClean="0">
                <a:latin typeface="Courier New" pitchFamily="-65" charset="0"/>
              </a:rPr>
              <a:t>  $t0,$0,</a:t>
            </a:r>
            <a:r>
              <a:rPr lang="en-US" sz="2600" dirty="0" smtClean="0">
                <a:solidFill>
                  <a:schemeClr val="accent2"/>
                </a:solidFill>
                <a:latin typeface="Courier New" pitchFamily="-65" charset="0"/>
              </a:rPr>
              <a:t>Loop  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US" sz="2600" i="1" dirty="0" err="1" smtClean="0">
                <a:solidFill>
                  <a:schemeClr val="bg2"/>
                </a:solidFill>
                <a:latin typeface="Courier New" pitchFamily="-65" charset="0"/>
              </a:rPr>
              <a:t>goto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600" dirty="0" smtClean="0">
                <a:solidFill>
                  <a:schemeClr val="bg2"/>
                </a:solidFill>
                <a:latin typeface="Courier New" pitchFamily="-65" charset="0"/>
              </a:rPr>
              <a:t>Loop</a:t>
            </a:r>
            <a:br>
              <a:rPr lang="en-US" sz="2600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600" dirty="0" smtClean="0">
                <a:solidFill>
                  <a:schemeClr val="bg2"/>
                </a:solidFill>
                <a:latin typeface="Courier New" pitchFamily="-65" charset="0"/>
              </a:rPr>
              <a:t>                  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# if $t0==0</a:t>
            </a:r>
            <a:r>
              <a:rPr lang="en-US" sz="2600" dirty="0" smtClean="0">
                <a:latin typeface="Courier New" pitchFamily="-65" charset="0"/>
              </a:rPr>
              <a:t/>
            </a:r>
            <a:br>
              <a:rPr lang="en-US" sz="2600" dirty="0" smtClean="0">
                <a:latin typeface="Courier New" pitchFamily="-65" charset="0"/>
              </a:rPr>
            </a:br>
            <a:r>
              <a:rPr lang="en-US" sz="2600" dirty="0" smtClean="0">
                <a:latin typeface="Courier New" pitchFamily="-65" charset="0"/>
              </a:rPr>
              <a:t>				 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# (if (</a:t>
            </a:r>
            <a:r>
              <a:rPr lang="en-US" sz="2600" i="1" dirty="0" err="1" smtClean="0">
                <a:solidFill>
                  <a:schemeClr val="bg2"/>
                </a:solidFill>
                <a:latin typeface="Courier New" pitchFamily="-65" charset="0"/>
              </a:rPr>
              <a:t>g</a:t>
            </a:r>
            <a:r>
              <a:rPr lang="en-US" sz="2600" i="1" dirty="0" smtClean="0">
                <a:solidFill>
                  <a:schemeClr val="bg2"/>
                </a:solidFill>
                <a:latin typeface="Courier New" pitchFamily="-65" charset="0"/>
              </a:rPr>
              <a:t>&gt;=1))</a:t>
            </a:r>
            <a:r>
              <a:rPr lang="en-US" i="1" dirty="0" smtClean="0">
                <a:latin typeface="Courier New" pitchFamily="-65" charset="0"/>
              </a:rPr>
              <a:t/>
            </a:r>
            <a:br>
              <a:rPr lang="en-US" i="1" dirty="0" smtClean="0">
                <a:latin typeface="Courier New" pitchFamily="-65" charset="0"/>
              </a:rPr>
            </a:br>
            <a:r>
              <a:rPr lang="en-US" i="1" dirty="0">
                <a:latin typeface="Courier New" pitchFamily="-65" charset="0"/>
              </a:rPr>
              <a:t>	</a:t>
            </a:r>
          </a:p>
        </p:txBody>
      </p:sp>
      <p:sp>
        <p:nvSpPr>
          <p:cNvPr id="1929220" name="Line 4"/>
          <p:cNvSpPr>
            <a:spLocks noChangeShapeType="1"/>
          </p:cNvSpPr>
          <p:nvPr/>
        </p:nvSpPr>
        <p:spPr bwMode="auto">
          <a:xfrm>
            <a:off x="152400" y="3200400"/>
            <a:ext cx="861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9221" name="Text Box 5"/>
          <p:cNvSpPr txBox="1">
            <a:spLocks noChangeArrowheads="1"/>
          </p:cNvSpPr>
          <p:nvPr/>
        </p:nvSpPr>
        <p:spPr bwMode="auto">
          <a:xfrm>
            <a:off x="228600" y="2605088"/>
            <a:ext cx="458788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294" tIns="43647" rIns="87294" bIns="43647">
            <a:prstTxWarp prst="textNoShape">
              <a:avLst/>
            </a:prstTxWarp>
            <a:spAutoFit/>
          </a:bodyPr>
          <a:lstStyle/>
          <a:p>
            <a:pPr defTabSz="873125"/>
            <a:r>
              <a:rPr lang="en-US" sz="3100" b="1"/>
              <a:t>C</a:t>
            </a:r>
          </a:p>
        </p:txBody>
      </p:sp>
      <p:sp>
        <p:nvSpPr>
          <p:cNvPr id="1929222" name="Text Box 6"/>
          <p:cNvSpPr txBox="1">
            <a:spLocks noChangeArrowheads="1"/>
          </p:cNvSpPr>
          <p:nvPr/>
        </p:nvSpPr>
        <p:spPr bwMode="auto">
          <a:xfrm>
            <a:off x="238125" y="3443288"/>
            <a:ext cx="503238" cy="197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294" tIns="43647" rIns="87294" bIns="43647">
            <a:prstTxWarp prst="textNoShape">
              <a:avLst/>
            </a:prstTxWarp>
            <a:spAutoFit/>
          </a:bodyPr>
          <a:lstStyle/>
          <a:p>
            <a:pPr algn="ctr" defTabSz="873125"/>
            <a:r>
              <a:rPr lang="en-US" sz="3100" b="1"/>
              <a:t>M</a:t>
            </a:r>
            <a:br>
              <a:rPr lang="en-US" sz="3100" b="1"/>
            </a:br>
            <a:r>
              <a:rPr lang="en-US" sz="3100" b="1"/>
              <a:t>I</a:t>
            </a:r>
            <a:br>
              <a:rPr lang="en-US" sz="3100" b="1"/>
            </a:br>
            <a:r>
              <a:rPr lang="en-US" sz="3100" b="1"/>
              <a:t>P</a:t>
            </a:r>
            <a:br>
              <a:rPr lang="en-US" sz="3100" b="1"/>
            </a:br>
            <a:r>
              <a:rPr lang="en-US" sz="3100" b="1"/>
              <a:t>S</a:t>
            </a:r>
          </a:p>
        </p:txBody>
      </p:sp>
      <p:sp>
        <p:nvSpPr>
          <p:cNvPr id="1929223" name="Rectangle 7"/>
          <p:cNvSpPr>
            <a:spLocks noChangeArrowheads="1"/>
          </p:cNvSpPr>
          <p:nvPr/>
        </p:nvSpPr>
        <p:spPr bwMode="auto">
          <a:xfrm>
            <a:off x="990600" y="6096000"/>
            <a:ext cx="723409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An </a:t>
            </a:r>
            <a:r>
              <a:rPr lang="en-US" sz="2800" b="1" dirty="0" err="1">
                <a:latin typeface="Courier New" pitchFamily="-65" charset="0"/>
              </a:rPr>
              <a:t>slt</a:t>
            </a:r>
            <a:r>
              <a:rPr lang="en-US" sz="2800" b="1" dirty="0"/>
              <a:t> </a:t>
            </a:r>
            <a:r>
              <a:rPr lang="en-US" sz="2800" b="1" dirty="0" err="1">
                <a:sym typeface="Wingdings" pitchFamily="-65" charset="2"/>
              </a:rPr>
              <a:t></a:t>
            </a:r>
            <a:r>
              <a:rPr lang="en-US" sz="2800" b="1" dirty="0"/>
              <a:t> </a:t>
            </a:r>
            <a:r>
              <a:rPr lang="en-US" sz="2800" b="1" dirty="0" err="1">
                <a:latin typeface="Courier New" pitchFamily="-65" charset="0"/>
              </a:rPr>
              <a:t>beq</a:t>
            </a:r>
            <a:r>
              <a:rPr lang="en-US" sz="2800" b="1" dirty="0"/>
              <a:t> pair means </a:t>
            </a:r>
            <a:r>
              <a:rPr lang="en-US" sz="2800" b="1" dirty="0">
                <a:latin typeface="Courier New" pitchFamily="-65" charset="0"/>
              </a:rPr>
              <a:t>if(… ≥ …)</a:t>
            </a:r>
            <a:r>
              <a:rPr lang="en-US" sz="2800" b="1" dirty="0" err="1">
                <a:latin typeface="Courier New" pitchFamily="-65" charset="0"/>
              </a:rPr>
              <a:t>goto</a:t>
            </a:r>
            <a:r>
              <a:rPr lang="en-US" sz="2800" b="1" dirty="0">
                <a:latin typeface="Courier New" pitchFamily="-65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21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522788" cy="474662"/>
          </a:xfrm>
        </p:spPr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5753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/>
              <a:t>In MIPS Assembly Language:</a:t>
            </a:r>
          </a:p>
          <a:p>
            <a:pPr lvl="1">
              <a:lnSpc>
                <a:spcPct val="75000"/>
              </a:lnSpc>
            </a:pPr>
            <a:r>
              <a:rPr lang="en-US"/>
              <a:t>Registers replace C variables</a:t>
            </a:r>
          </a:p>
          <a:p>
            <a:pPr lvl="1">
              <a:lnSpc>
                <a:spcPct val="75000"/>
              </a:lnSpc>
            </a:pPr>
            <a:r>
              <a:rPr lang="en-US"/>
              <a:t>One Instruction (simple operation) per line</a:t>
            </a:r>
          </a:p>
          <a:p>
            <a:pPr lvl="1">
              <a:lnSpc>
                <a:spcPct val="75000"/>
              </a:lnSpc>
            </a:pPr>
            <a:r>
              <a:rPr lang="en-US"/>
              <a:t>Simpler is Better</a:t>
            </a:r>
          </a:p>
          <a:p>
            <a:pPr lvl="1">
              <a:lnSpc>
                <a:spcPct val="75000"/>
              </a:lnSpc>
            </a:pPr>
            <a:r>
              <a:rPr lang="en-US"/>
              <a:t>Smaller is Faster</a:t>
            </a:r>
          </a:p>
          <a:p>
            <a:pPr>
              <a:lnSpc>
                <a:spcPct val="65000"/>
              </a:lnSpc>
            </a:pPr>
            <a:r>
              <a:rPr lang="en-US"/>
              <a:t>New Instructions: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>
                <a:latin typeface="Courier New" pitchFamily="18" charset="0"/>
              </a:rPr>
              <a:t>add, addi, sub</a:t>
            </a:r>
            <a:endParaRPr lang="en-US"/>
          </a:p>
          <a:p>
            <a:pPr>
              <a:lnSpc>
                <a:spcPct val="65000"/>
              </a:lnSpc>
            </a:pPr>
            <a:r>
              <a:rPr lang="en-US"/>
              <a:t>New Registers:</a:t>
            </a:r>
          </a:p>
          <a:p>
            <a:pPr lvl="1">
              <a:lnSpc>
                <a:spcPct val="75000"/>
              </a:lnSpc>
              <a:buFontTx/>
              <a:buNone/>
            </a:pPr>
            <a:r>
              <a:rPr lang="en-US"/>
              <a:t>C Variables: </a:t>
            </a:r>
            <a:r>
              <a:rPr lang="en-US">
                <a:latin typeface="Courier New" pitchFamily="18" charset="0"/>
              </a:rPr>
              <a:t>$s0</a:t>
            </a:r>
            <a:r>
              <a:rPr lang="en-US"/>
              <a:t> - </a:t>
            </a:r>
            <a:r>
              <a:rPr lang="en-US">
                <a:latin typeface="Courier New" pitchFamily="18" charset="0"/>
              </a:rPr>
              <a:t>$s7</a:t>
            </a:r>
            <a:endParaRPr lang="en-US"/>
          </a:p>
          <a:p>
            <a:pPr lvl="1">
              <a:lnSpc>
                <a:spcPct val="75000"/>
              </a:lnSpc>
              <a:buFontTx/>
              <a:buNone/>
            </a:pPr>
            <a:r>
              <a:rPr lang="en-US"/>
              <a:t>Temporary Variables: </a:t>
            </a:r>
            <a:r>
              <a:rPr lang="en-US">
                <a:latin typeface="Courier New" pitchFamily="18" charset="0"/>
              </a:rPr>
              <a:t>$t0</a:t>
            </a:r>
            <a:r>
              <a:rPr lang="en-US"/>
              <a:t> - </a:t>
            </a:r>
            <a:r>
              <a:rPr lang="en-US">
                <a:latin typeface="Courier New" pitchFamily="18" charset="0"/>
              </a:rPr>
              <a:t>$t9</a:t>
            </a:r>
            <a:endParaRPr lang="en-US"/>
          </a:p>
          <a:p>
            <a:pPr lvl="1">
              <a:lnSpc>
                <a:spcPct val="75000"/>
              </a:lnSpc>
              <a:buFontTx/>
              <a:buNone/>
            </a:pPr>
            <a:r>
              <a:rPr lang="en-US"/>
              <a:t>Zero: </a:t>
            </a:r>
            <a:r>
              <a:rPr lang="en-US">
                <a:latin typeface="Courier New" pitchFamily="18" charset="0"/>
              </a:rPr>
              <a:t>$zero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932738" cy="474662"/>
          </a:xfrm>
        </p:spPr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153400" cy="5265738"/>
          </a:xfrm>
        </p:spPr>
        <p:txBody>
          <a:bodyPr/>
          <a:lstStyle/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Memory is </a:t>
            </a:r>
            <a:r>
              <a:rPr lang="en-US" sz="2800" dirty="0">
                <a:solidFill>
                  <a:schemeClr val="accent1"/>
                </a:solidFill>
              </a:rPr>
              <a:t>byte</a:t>
            </a:r>
            <a:r>
              <a:rPr lang="en-US" sz="2800" dirty="0"/>
              <a:t>-addressable, but </a:t>
            </a:r>
            <a:r>
              <a:rPr lang="en-US" sz="2800" dirty="0" err="1">
                <a:latin typeface="Courier New" pitchFamily="18" charset="0"/>
              </a:rPr>
              <a:t>lw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18" charset="0"/>
              </a:rPr>
              <a:t>sw</a:t>
            </a:r>
            <a:r>
              <a:rPr lang="en-US" sz="2800" dirty="0"/>
              <a:t> access one </a:t>
            </a:r>
            <a:r>
              <a:rPr lang="en-US" sz="2800" dirty="0">
                <a:solidFill>
                  <a:schemeClr val="accent1"/>
                </a:solidFill>
              </a:rPr>
              <a:t>word</a:t>
            </a:r>
            <a:r>
              <a:rPr lang="en-US" sz="2800" dirty="0"/>
              <a:t> at a time.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A pointer (used by </a:t>
            </a:r>
            <a:r>
              <a:rPr lang="en-US" sz="2800" dirty="0" err="1">
                <a:latin typeface="Courier New" pitchFamily="18" charset="0"/>
              </a:rPr>
              <a:t>lw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18" charset="0"/>
              </a:rPr>
              <a:t>sw</a:t>
            </a:r>
            <a:r>
              <a:rPr lang="en-US" sz="2800" dirty="0"/>
              <a:t>) is just a memory address, we can add to it or subtract from it (using offset).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A Decision allows us to decide what to execute at run-time rather than compile-time.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C Decisions are made using </a:t>
            </a:r>
            <a:r>
              <a:rPr lang="en-US" sz="2800" dirty="0">
                <a:solidFill>
                  <a:schemeClr val="accent1"/>
                </a:solidFill>
              </a:rPr>
              <a:t>conditional statements</a:t>
            </a:r>
            <a:r>
              <a:rPr lang="en-US" sz="2800" dirty="0"/>
              <a:t> within </a:t>
            </a:r>
            <a:r>
              <a:rPr lang="en-US" sz="2800" dirty="0">
                <a:latin typeface="Courier New" pitchFamily="18" charset="0"/>
              </a:rPr>
              <a:t>if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18" charset="0"/>
              </a:rPr>
              <a:t>while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18" charset="0"/>
              </a:rPr>
              <a:t>do while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18" charset="0"/>
              </a:rPr>
              <a:t>for</a:t>
            </a:r>
            <a:r>
              <a:rPr lang="en-US" sz="2800" dirty="0"/>
              <a:t>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MIPS Decision making instructions are the </a:t>
            </a:r>
            <a:r>
              <a:rPr lang="en-US" sz="2800" dirty="0">
                <a:solidFill>
                  <a:schemeClr val="accent1"/>
                </a:solidFill>
              </a:rPr>
              <a:t>conditional branches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chemeClr val="accent2"/>
                </a:solidFill>
                <a:latin typeface="Courier New" pitchFamily="18" charset="0"/>
              </a:rPr>
              <a:t>beq</a:t>
            </a:r>
            <a:r>
              <a:rPr lang="en-US" sz="2800" dirty="0"/>
              <a:t> and </a:t>
            </a:r>
            <a:r>
              <a:rPr lang="en-US" sz="2800" dirty="0" err="1">
                <a:solidFill>
                  <a:schemeClr val="accent2"/>
                </a:solidFill>
                <a:latin typeface="Courier New" pitchFamily="18" charset="0"/>
              </a:rPr>
              <a:t>bne</a:t>
            </a:r>
            <a:r>
              <a:rPr lang="en-US" sz="2800" dirty="0"/>
              <a:t>.</a:t>
            </a:r>
          </a:p>
          <a:p>
            <a:pPr>
              <a:lnSpc>
                <a:spcPct val="65000"/>
              </a:lnSpc>
              <a:spcAft>
                <a:spcPts val="600"/>
              </a:spcAft>
            </a:pPr>
            <a:r>
              <a:rPr lang="en-US" sz="2800" dirty="0"/>
              <a:t>New Instructions:</a:t>
            </a:r>
            <a:endParaRPr lang="en-US" sz="2800" dirty="0">
              <a:latin typeface="Courier New" pitchFamily="18" charset="0"/>
            </a:endParaRPr>
          </a:p>
          <a:p>
            <a:pPr lvl="1">
              <a:lnSpc>
                <a:spcPct val="75000"/>
              </a:lnSpc>
              <a:spcAft>
                <a:spcPts val="600"/>
              </a:spcAft>
              <a:buFontTx/>
              <a:buNone/>
            </a:pPr>
            <a:r>
              <a:rPr lang="en-US" dirty="0" err="1">
                <a:latin typeface="Courier New" pitchFamily="18" charset="0"/>
              </a:rPr>
              <a:t>lw</a:t>
            </a:r>
            <a:r>
              <a:rPr lang="en-US" dirty="0">
                <a:latin typeface="Courier New" pitchFamily="18" charset="0"/>
              </a:rPr>
              <a:t>, </a:t>
            </a:r>
            <a:r>
              <a:rPr lang="en-US" dirty="0" err="1">
                <a:latin typeface="Courier New" pitchFamily="18" charset="0"/>
              </a:rPr>
              <a:t>sw</a:t>
            </a:r>
            <a:r>
              <a:rPr lang="en-US" dirty="0">
                <a:latin typeface="Courier New" pitchFamily="18" charset="0"/>
              </a:rPr>
              <a:t>, </a:t>
            </a:r>
            <a:r>
              <a:rPr lang="en-US" dirty="0" err="1">
                <a:latin typeface="Courier New" pitchFamily="18" charset="0"/>
              </a:rPr>
              <a:t>beq</a:t>
            </a:r>
            <a:r>
              <a:rPr lang="en-US" dirty="0">
                <a:latin typeface="Courier New" pitchFamily="18" charset="0"/>
              </a:rPr>
              <a:t>, </a:t>
            </a:r>
            <a:r>
              <a:rPr lang="en-US" dirty="0" err="1">
                <a:latin typeface="Courier New" pitchFamily="18" charset="0"/>
              </a:rPr>
              <a:t>bne</a:t>
            </a:r>
            <a:r>
              <a:rPr lang="en-US" dirty="0">
                <a:latin typeface="Courier New" pitchFamily="18" charset="0"/>
              </a:rPr>
              <a:t>, </a:t>
            </a:r>
            <a:r>
              <a:rPr lang="en-US" dirty="0" err="1">
                <a:latin typeface="Courier New" pitchFamily="18" charset="0"/>
              </a:rPr>
              <a:t>j</a:t>
            </a:r>
            <a:endParaRPr lang="en-US" sz="2400" dirty="0">
              <a:latin typeface="Courier New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11138"/>
            <a:ext cx="6634162" cy="474662"/>
          </a:xfrm>
        </p:spPr>
        <p:txBody>
          <a:bodyPr/>
          <a:lstStyle/>
          <a:p>
            <a:r>
              <a:rPr lang="en-US" dirty="0"/>
              <a:t>“And in conclusion…”</a:t>
            </a:r>
          </a:p>
        </p:txBody>
      </p:sp>
      <p:sp>
        <p:nvSpPr>
          <p:cNvPr id="194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019675"/>
          </a:xfrm>
        </p:spPr>
        <p:txBody>
          <a:bodyPr/>
          <a:lstStyle/>
          <a:p>
            <a:r>
              <a:rPr lang="en-US" dirty="0"/>
              <a:t>To help the </a:t>
            </a:r>
            <a:r>
              <a:rPr lang="en-US" dirty="0">
                <a:solidFill>
                  <a:schemeClr val="accent1"/>
                </a:solidFill>
              </a:rPr>
              <a:t>conditional branches</a:t>
            </a:r>
            <a:r>
              <a:rPr lang="en-US" dirty="0"/>
              <a:t> make decisions concerning inequalities, we introduce: “Set on Less Than</a:t>
            </a:r>
            <a:r>
              <a:rPr lang="en-US" dirty="0" smtClean="0"/>
              <a:t>” called 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slti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sltu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sltiu</a:t>
            </a:r>
            <a:endParaRPr lang="en-US" dirty="0">
              <a:solidFill>
                <a:schemeClr val="accent2"/>
              </a:solidFill>
              <a:latin typeface="Courier New" pitchFamily="-65" charset="0"/>
            </a:endParaRPr>
          </a:p>
          <a:p>
            <a:r>
              <a:rPr lang="en-US" dirty="0"/>
              <a:t>One can store and load (signed and unsigned) </a:t>
            </a:r>
            <a:r>
              <a:rPr lang="en-US" dirty="0">
                <a:solidFill>
                  <a:schemeClr val="accent1"/>
                </a:solidFill>
              </a:rPr>
              <a:t>bytes </a:t>
            </a:r>
            <a:r>
              <a:rPr lang="en-US" dirty="0"/>
              <a:t>as well as </a:t>
            </a:r>
            <a:r>
              <a:rPr lang="en-US" dirty="0" smtClean="0"/>
              <a:t>words with 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lb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lbu</a:t>
            </a:r>
            <a:endParaRPr lang="en-US" dirty="0" smtClean="0">
              <a:solidFill>
                <a:schemeClr val="accent2"/>
              </a:solidFill>
              <a:latin typeface="Courier New"/>
              <a:cs typeface="Courier New"/>
            </a:endParaRPr>
          </a:p>
          <a:p>
            <a:r>
              <a:rPr lang="en-US" dirty="0"/>
              <a:t>Unsigned add/sub </a:t>
            </a:r>
            <a:r>
              <a:rPr lang="en-US" dirty="0">
                <a:solidFill>
                  <a:schemeClr val="accent1"/>
                </a:solidFill>
              </a:rPr>
              <a:t>don’t cause overflow </a:t>
            </a:r>
          </a:p>
          <a:p>
            <a:r>
              <a:rPr lang="en-US" dirty="0"/>
              <a:t>New MIPS Instructions:</a:t>
            </a:r>
            <a:br>
              <a:rPr lang="en-US" dirty="0"/>
            </a:br>
            <a:r>
              <a:rPr lang="en-US" dirty="0">
                <a:latin typeface="Courier New" pitchFamily="-65" charset="0"/>
              </a:rPr>
              <a:t> </a:t>
            </a:r>
            <a:r>
              <a:rPr lang="en-US" dirty="0" smtClean="0">
                <a:latin typeface="Courier New" pitchFamily="-65" charset="0"/>
              </a:rPr>
              <a:t> </a:t>
            </a:r>
            <a:r>
              <a:rPr lang="en-US" dirty="0" err="1" smtClean="0">
                <a:solidFill>
                  <a:schemeClr val="accent3"/>
                </a:solidFill>
                <a:latin typeface="Courier New" pitchFamily="-65" charset="0"/>
              </a:rPr>
              <a:t>sll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 smtClean="0">
                <a:solidFill>
                  <a:schemeClr val="accent3"/>
                </a:solidFill>
                <a:latin typeface="Courier New" pitchFamily="-65" charset="0"/>
              </a:rPr>
              <a:t>srl</a:t>
            </a:r>
            <a:r>
              <a:rPr lang="en-US" dirty="0" smtClean="0">
                <a:solidFill>
                  <a:schemeClr val="accent3"/>
                </a:solidFill>
                <a:latin typeface="Courier New" pitchFamily="-65" charset="0"/>
              </a:rPr>
              <a:t>, lb, </a:t>
            </a:r>
            <a:r>
              <a:rPr lang="en-US" dirty="0" err="1" smtClean="0">
                <a:solidFill>
                  <a:schemeClr val="accent3"/>
                </a:solidFill>
                <a:latin typeface="Courier New" pitchFamily="-65" charset="0"/>
              </a:rPr>
              <a:t>lbu</a:t>
            </a:r>
            <a:r>
              <a:rPr lang="en-US" dirty="0" smtClean="0">
                <a:solidFill>
                  <a:schemeClr val="accent3"/>
                </a:solidFill>
                <a:latin typeface="Courier New" pitchFamily="-65" charset="0"/>
              </a:rPr>
              <a:t/>
            </a:r>
            <a:br>
              <a:rPr lang="en-US" dirty="0" smtClean="0">
                <a:solidFill>
                  <a:schemeClr val="accent3"/>
                </a:solidFill>
                <a:latin typeface="Courier New" pitchFamily="-65" charset="0"/>
              </a:rPr>
            </a:b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	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slt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slti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sltu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sltiu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/>
            </a:r>
            <a:br>
              <a:rPr lang="en-US" dirty="0">
                <a:solidFill>
                  <a:schemeClr val="accent3"/>
                </a:solidFill>
                <a:latin typeface="Courier New" pitchFamily="-65" charset="0"/>
              </a:rPr>
            </a:b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	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addu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addiu</a:t>
            </a:r>
            <a:r>
              <a:rPr lang="en-US" dirty="0">
                <a:solidFill>
                  <a:schemeClr val="accent3"/>
                </a:solidFill>
                <a:latin typeface="Courier New" pitchFamily="-65" charset="0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Courier New" pitchFamily="-65" charset="0"/>
              </a:rPr>
              <a:t>subu</a:t>
            </a:r>
            <a:endParaRPr lang="en-US" dirty="0">
              <a:solidFill>
                <a:schemeClr val="accent3"/>
              </a:solidFill>
              <a:latin typeface="Courier New" pitchFamily="-65" charset="0"/>
            </a:endParaRPr>
          </a:p>
        </p:txBody>
      </p:sp>
      <p:sp>
        <p:nvSpPr>
          <p:cNvPr id="1943556" name="Rectangle 4"/>
          <p:cNvSpPr>
            <a:spLocks noChangeArrowheads="1"/>
          </p:cNvSpPr>
          <p:nvPr/>
        </p:nvSpPr>
        <p:spPr bwMode="auto">
          <a:xfrm>
            <a:off x="1435100" y="-3179763"/>
            <a:ext cx="184150" cy="3994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655888" cy="474663"/>
          </a:xfrm>
        </p:spPr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559050"/>
          </a:xfrm>
        </p:spPr>
        <p:txBody>
          <a:bodyPr/>
          <a:lstStyle/>
          <a:p>
            <a:r>
              <a:rPr lang="en-US"/>
              <a:t>These are extra slides that used to be included in lecture notes, but have been moved to this, the “bonus” area to serve as a supplement.</a:t>
            </a:r>
          </a:p>
          <a:p>
            <a:r>
              <a:rPr lang="en-US"/>
              <a:t>The slides will appear in the order they would have in the normal presentation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601980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1138"/>
            <a:ext cx="8299450" cy="458787"/>
          </a:xfrm>
        </p:spPr>
        <p:txBody>
          <a:bodyPr/>
          <a:lstStyle/>
          <a:p>
            <a:r>
              <a:rPr lang="en-US" dirty="0"/>
              <a:t>Example: The C Switch Statement (1/3)</a:t>
            </a:r>
          </a:p>
        </p:txBody>
      </p:sp>
      <p:sp>
        <p:nvSpPr>
          <p:cNvPr id="193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7013" cy="4346575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800" dirty="0"/>
              <a:t>Choose among four alternatives depending on whether </a:t>
            </a:r>
            <a:r>
              <a:rPr lang="en-US" sz="2800" dirty="0" err="1">
                <a:latin typeface="Courier New" pitchFamily="-65" charset="0"/>
              </a:rPr>
              <a:t>k</a:t>
            </a:r>
            <a:r>
              <a:rPr lang="en-US" sz="2800" dirty="0"/>
              <a:t> has the value 0, 1, 2 or 3.  Compile this C code: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600" dirty="0">
                <a:latin typeface="Courier New" pitchFamily="-65" charset="0"/>
              </a:rPr>
              <a:t>switch (</a:t>
            </a:r>
            <a:r>
              <a:rPr lang="en-US" sz="2600" dirty="0" err="1">
                <a:latin typeface="Courier New" pitchFamily="-65" charset="0"/>
              </a:rPr>
              <a:t>k</a:t>
            </a:r>
            <a:r>
              <a:rPr lang="en-US" sz="2600" dirty="0">
                <a:latin typeface="Courier New" pitchFamily="-65" charset="0"/>
              </a:rPr>
              <a:t>) {</a:t>
            </a:r>
            <a:br>
              <a:rPr lang="en-US" sz="2600" dirty="0">
                <a:latin typeface="Courier New" pitchFamily="-65" charset="0"/>
              </a:rPr>
            </a:br>
            <a:r>
              <a:rPr lang="en-US" sz="2600" dirty="0">
                <a:latin typeface="Courier New" pitchFamily="-65" charset="0"/>
              </a:rPr>
              <a:t> case 0: </a:t>
            </a:r>
            <a:r>
              <a:rPr lang="en-US" sz="2600" dirty="0" err="1">
                <a:latin typeface="Courier New" pitchFamily="-65" charset="0"/>
              </a:rPr>
              <a:t>f</a:t>
            </a:r>
            <a:r>
              <a:rPr lang="en-US" sz="2600" dirty="0">
                <a:latin typeface="Courier New" pitchFamily="-65" charset="0"/>
              </a:rPr>
              <a:t>=</a:t>
            </a:r>
            <a:r>
              <a:rPr lang="en-US" sz="2600" dirty="0" err="1">
                <a:latin typeface="Courier New" pitchFamily="-65" charset="0"/>
              </a:rPr>
              <a:t>i+j</a:t>
            </a:r>
            <a:r>
              <a:rPr lang="en-US" sz="2600" dirty="0">
                <a:latin typeface="Courier New" pitchFamily="-65" charset="0"/>
              </a:rPr>
              <a:t>; break; 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/* </a:t>
            </a:r>
            <a:r>
              <a:rPr lang="en-US" sz="2600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=0 */</a:t>
            </a:r>
            <a:br>
              <a:rPr lang="en-US" sz="26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600" dirty="0">
                <a:latin typeface="Courier New" pitchFamily="-65" charset="0"/>
              </a:rPr>
              <a:t>case 1: </a:t>
            </a:r>
            <a:r>
              <a:rPr lang="en-US" sz="2600" dirty="0" err="1">
                <a:latin typeface="Courier New" pitchFamily="-65" charset="0"/>
              </a:rPr>
              <a:t>f</a:t>
            </a:r>
            <a:r>
              <a:rPr lang="en-US" sz="2600" dirty="0">
                <a:latin typeface="Courier New" pitchFamily="-65" charset="0"/>
              </a:rPr>
              <a:t>=</a:t>
            </a:r>
            <a:r>
              <a:rPr lang="en-US" sz="2600" dirty="0" err="1">
                <a:latin typeface="Courier New" pitchFamily="-65" charset="0"/>
              </a:rPr>
              <a:t>g+h</a:t>
            </a:r>
            <a:r>
              <a:rPr lang="en-US" sz="2600" dirty="0">
                <a:latin typeface="Courier New" pitchFamily="-65" charset="0"/>
              </a:rPr>
              <a:t>; break; 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/* </a:t>
            </a:r>
            <a:r>
              <a:rPr lang="en-US" sz="2600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=1 */</a:t>
            </a:r>
            <a:br>
              <a:rPr lang="en-US" sz="26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600" dirty="0">
                <a:latin typeface="Courier New" pitchFamily="-65" charset="0"/>
              </a:rPr>
              <a:t>case 2: </a:t>
            </a:r>
            <a:r>
              <a:rPr lang="en-US" sz="2600" dirty="0" err="1">
                <a:latin typeface="Courier New" pitchFamily="-65" charset="0"/>
              </a:rPr>
              <a:t>f</a:t>
            </a:r>
            <a:r>
              <a:rPr lang="en-US" sz="2600" dirty="0">
                <a:latin typeface="Courier New" pitchFamily="-65" charset="0"/>
              </a:rPr>
              <a:t>=</a:t>
            </a:r>
            <a:r>
              <a:rPr lang="en-US" sz="2600" dirty="0" err="1">
                <a:latin typeface="Courier New" pitchFamily="-65" charset="0"/>
              </a:rPr>
              <a:t>g</a:t>
            </a:r>
            <a:r>
              <a:rPr lang="en-US" sz="2600" dirty="0">
                <a:latin typeface="Courier New" pitchFamily="-65" charset="0"/>
              </a:rPr>
              <a:t>–</a:t>
            </a:r>
            <a:r>
              <a:rPr lang="en-US" sz="2600" dirty="0" err="1">
                <a:latin typeface="Courier New" pitchFamily="-65" charset="0"/>
              </a:rPr>
              <a:t>h</a:t>
            </a:r>
            <a:r>
              <a:rPr lang="en-US" sz="2600" dirty="0">
                <a:latin typeface="Courier New" pitchFamily="-65" charset="0"/>
              </a:rPr>
              <a:t>; break; 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/* </a:t>
            </a:r>
            <a:r>
              <a:rPr lang="en-US" sz="2600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=2 */</a:t>
            </a:r>
            <a:r>
              <a:rPr lang="en-US" sz="2600" dirty="0">
                <a:latin typeface="Courier New" pitchFamily="-65" charset="0"/>
              </a:rPr>
              <a:t/>
            </a:r>
            <a:br>
              <a:rPr lang="en-US" sz="2600" dirty="0">
                <a:latin typeface="Courier New" pitchFamily="-65" charset="0"/>
              </a:rPr>
            </a:br>
            <a:r>
              <a:rPr lang="en-US" sz="2600" dirty="0">
                <a:latin typeface="Courier New" pitchFamily="-65" charset="0"/>
              </a:rPr>
              <a:t> case 3: </a:t>
            </a:r>
            <a:r>
              <a:rPr lang="en-US" sz="2600" dirty="0" err="1">
                <a:latin typeface="Courier New" pitchFamily="-65" charset="0"/>
              </a:rPr>
              <a:t>f</a:t>
            </a:r>
            <a:r>
              <a:rPr lang="en-US" sz="2600" dirty="0">
                <a:latin typeface="Courier New" pitchFamily="-65" charset="0"/>
              </a:rPr>
              <a:t>=</a:t>
            </a:r>
            <a:r>
              <a:rPr lang="en-US" sz="2600" dirty="0" err="1">
                <a:latin typeface="Courier New" pitchFamily="-65" charset="0"/>
              </a:rPr>
              <a:t>i</a:t>
            </a:r>
            <a:r>
              <a:rPr lang="en-US" sz="2600" dirty="0">
                <a:latin typeface="Courier New" pitchFamily="-65" charset="0"/>
              </a:rPr>
              <a:t>–</a:t>
            </a:r>
            <a:r>
              <a:rPr lang="en-US" sz="2600" dirty="0" err="1">
                <a:latin typeface="Courier New" pitchFamily="-65" charset="0"/>
              </a:rPr>
              <a:t>j</a:t>
            </a:r>
            <a:r>
              <a:rPr lang="en-US" sz="2600" dirty="0">
                <a:latin typeface="Courier New" pitchFamily="-65" charset="0"/>
              </a:rPr>
              <a:t>; break; 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/* </a:t>
            </a:r>
            <a:r>
              <a:rPr lang="en-US" sz="2600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600" dirty="0">
                <a:solidFill>
                  <a:schemeClr val="bg2"/>
                </a:solidFill>
                <a:latin typeface="Courier New" pitchFamily="-65" charset="0"/>
              </a:rPr>
              <a:t>=3 */</a:t>
            </a:r>
            <a:br>
              <a:rPr lang="en-US" sz="2600" dirty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US" sz="2600" dirty="0">
                <a:latin typeface="Courier New" pitchFamily="-65" charset="0"/>
              </a:rPr>
              <a:t>}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380412" cy="458787"/>
          </a:xfrm>
        </p:spPr>
        <p:txBody>
          <a:bodyPr/>
          <a:lstStyle/>
          <a:p>
            <a:r>
              <a:rPr lang="en-US" dirty="0"/>
              <a:t>Example: The C Switch Statement (2/3)</a:t>
            </a:r>
          </a:p>
        </p:txBody>
      </p:sp>
      <p:sp>
        <p:nvSpPr>
          <p:cNvPr id="193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7013" cy="5035550"/>
          </a:xfrm>
        </p:spPr>
        <p:txBody>
          <a:bodyPr/>
          <a:lstStyle/>
          <a:p>
            <a:r>
              <a:rPr lang="en-US" dirty="0"/>
              <a:t>This is complicated, so </a:t>
            </a:r>
            <a:r>
              <a:rPr lang="en-US" dirty="0">
                <a:solidFill>
                  <a:schemeClr val="accent1"/>
                </a:solidFill>
              </a:rPr>
              <a:t>simplify</a:t>
            </a:r>
            <a:r>
              <a:rPr lang="en-US" dirty="0"/>
              <a:t>.</a:t>
            </a:r>
          </a:p>
          <a:p>
            <a:r>
              <a:rPr lang="en-US" dirty="0"/>
              <a:t>Rewrite it as a chain of if-else statements, which we already know how to compile:</a:t>
            </a:r>
          </a:p>
          <a:p>
            <a:pPr lvl="1">
              <a:buFontTx/>
              <a:buNone/>
            </a:pPr>
            <a:r>
              <a:rPr lang="en-US" dirty="0" err="1">
                <a:latin typeface="Courier New" pitchFamily="-65" charset="0"/>
              </a:rPr>
              <a:t>if(k</a:t>
            </a:r>
            <a:r>
              <a:rPr lang="en-US" dirty="0">
                <a:latin typeface="Courier New" pitchFamily="-65" charset="0"/>
              </a:rPr>
              <a:t>==0) </a:t>
            </a:r>
            <a:r>
              <a:rPr lang="en-US" dirty="0" err="1">
                <a:latin typeface="Courier New" pitchFamily="-65" charset="0"/>
              </a:rPr>
              <a:t>f</a:t>
            </a:r>
            <a:r>
              <a:rPr lang="en-US" dirty="0">
                <a:latin typeface="Courier New" pitchFamily="-65" charset="0"/>
              </a:rPr>
              <a:t>=</a:t>
            </a:r>
            <a:r>
              <a:rPr lang="en-US" dirty="0" err="1">
                <a:latin typeface="Courier New" pitchFamily="-65" charset="0"/>
              </a:rPr>
              <a:t>i+j</a:t>
            </a:r>
            <a:r>
              <a:rPr lang="en-US" dirty="0">
                <a:latin typeface="Courier New" pitchFamily="-65" charset="0"/>
              </a:rPr>
              <a:t>; 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 else </a:t>
            </a:r>
            <a:r>
              <a:rPr lang="en-US" dirty="0" err="1">
                <a:latin typeface="Courier New" pitchFamily="-65" charset="0"/>
              </a:rPr>
              <a:t>if(k</a:t>
            </a:r>
            <a:r>
              <a:rPr lang="en-US" dirty="0">
                <a:latin typeface="Courier New" pitchFamily="-65" charset="0"/>
              </a:rPr>
              <a:t>==1) </a:t>
            </a:r>
            <a:r>
              <a:rPr lang="en-US" dirty="0" err="1">
                <a:latin typeface="Courier New" pitchFamily="-65" charset="0"/>
              </a:rPr>
              <a:t>f</a:t>
            </a:r>
            <a:r>
              <a:rPr lang="en-US" dirty="0">
                <a:latin typeface="Courier New" pitchFamily="-65" charset="0"/>
              </a:rPr>
              <a:t>=</a:t>
            </a:r>
            <a:r>
              <a:rPr lang="en-US" dirty="0" err="1">
                <a:latin typeface="Courier New" pitchFamily="-65" charset="0"/>
              </a:rPr>
              <a:t>g+h</a:t>
            </a:r>
            <a:r>
              <a:rPr lang="en-US" dirty="0">
                <a:latin typeface="Courier New" pitchFamily="-65" charset="0"/>
              </a:rPr>
              <a:t>; 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   else </a:t>
            </a:r>
            <a:r>
              <a:rPr lang="en-US" dirty="0" err="1">
                <a:latin typeface="Courier New" pitchFamily="-65" charset="0"/>
              </a:rPr>
              <a:t>if(k</a:t>
            </a:r>
            <a:r>
              <a:rPr lang="en-US" dirty="0">
                <a:latin typeface="Courier New" pitchFamily="-65" charset="0"/>
              </a:rPr>
              <a:t>==2) </a:t>
            </a:r>
            <a:r>
              <a:rPr lang="en-US" dirty="0" err="1">
                <a:latin typeface="Courier New" pitchFamily="-65" charset="0"/>
              </a:rPr>
              <a:t>f</a:t>
            </a:r>
            <a:r>
              <a:rPr lang="en-US" dirty="0">
                <a:latin typeface="Courier New" pitchFamily="-65" charset="0"/>
              </a:rPr>
              <a:t>=</a:t>
            </a:r>
            <a:r>
              <a:rPr lang="en-US" dirty="0" err="1">
                <a:latin typeface="Courier New" pitchFamily="-65" charset="0"/>
              </a:rPr>
              <a:t>g</a:t>
            </a:r>
            <a:r>
              <a:rPr lang="en-US" dirty="0">
                <a:latin typeface="Courier New" pitchFamily="-65" charset="0"/>
              </a:rPr>
              <a:t>–</a:t>
            </a:r>
            <a:r>
              <a:rPr lang="en-US" dirty="0" err="1">
                <a:latin typeface="Courier New" pitchFamily="-65" charset="0"/>
              </a:rPr>
              <a:t>h</a:t>
            </a:r>
            <a:r>
              <a:rPr lang="en-US" dirty="0">
                <a:latin typeface="Courier New" pitchFamily="-65" charset="0"/>
              </a:rPr>
              <a:t>;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     else </a:t>
            </a:r>
            <a:r>
              <a:rPr lang="en-US" dirty="0" err="1">
                <a:latin typeface="Courier New" pitchFamily="-65" charset="0"/>
              </a:rPr>
              <a:t>if(k</a:t>
            </a:r>
            <a:r>
              <a:rPr lang="en-US" dirty="0">
                <a:latin typeface="Courier New" pitchFamily="-65" charset="0"/>
              </a:rPr>
              <a:t>==3) </a:t>
            </a:r>
            <a:r>
              <a:rPr lang="en-US" dirty="0" err="1">
                <a:latin typeface="Courier New" pitchFamily="-65" charset="0"/>
              </a:rPr>
              <a:t>f</a:t>
            </a:r>
            <a:r>
              <a:rPr lang="en-US" dirty="0">
                <a:latin typeface="Courier New" pitchFamily="-65" charset="0"/>
              </a:rPr>
              <a:t>=</a:t>
            </a:r>
            <a:r>
              <a:rPr lang="en-US" dirty="0" err="1">
                <a:latin typeface="Courier New" pitchFamily="-65" charset="0"/>
              </a:rPr>
              <a:t>i</a:t>
            </a:r>
            <a:r>
              <a:rPr lang="en-US" dirty="0">
                <a:latin typeface="Courier New" pitchFamily="-65" charset="0"/>
              </a:rPr>
              <a:t>–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>
                <a:latin typeface="Courier New" pitchFamily="-65" charset="0"/>
              </a:rPr>
              <a:t>;</a:t>
            </a:r>
          </a:p>
          <a:p>
            <a:r>
              <a:rPr lang="en-US" dirty="0"/>
              <a:t>Use this mapping: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f:$s0, g:$s1, h:$s2,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i:$s3, j:$s4, k:$s5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8380412" cy="458787"/>
          </a:xfrm>
        </p:spPr>
        <p:txBody>
          <a:bodyPr/>
          <a:lstStyle/>
          <a:p>
            <a:r>
              <a:rPr lang="en-US" dirty="0"/>
              <a:t>Example: The C Switch Statement (3/3)</a:t>
            </a:r>
          </a:p>
        </p:txBody>
      </p:sp>
      <p:sp>
        <p:nvSpPr>
          <p:cNvPr id="193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4978400"/>
          </a:xfrm>
        </p:spPr>
        <p:txBody>
          <a:bodyPr/>
          <a:lstStyle/>
          <a:p>
            <a:r>
              <a:rPr lang="en-US" sz="2800" dirty="0"/>
              <a:t>Final compiled MIPS </a:t>
            </a:r>
            <a:r>
              <a:rPr lang="en-US" sz="2800" dirty="0" smtClean="0"/>
              <a:t>code: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</a:t>
            </a:r>
            <a:r>
              <a:rPr lang="en-US" sz="2000" dirty="0" err="1" smtClean="0">
                <a:latin typeface="Courier New" pitchFamily="-65" charset="0"/>
              </a:rPr>
              <a:t>bne</a:t>
            </a:r>
            <a:r>
              <a:rPr lang="en-US" sz="2000" dirty="0" smtClean="0">
                <a:latin typeface="Courier New" pitchFamily="-65" charset="0"/>
              </a:rPr>
              <a:t> </a:t>
            </a:r>
            <a:r>
              <a:rPr lang="en-US" sz="2000" dirty="0">
                <a:latin typeface="Courier New" pitchFamily="-65" charset="0"/>
              </a:rPr>
              <a:t>$s5,$0,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L1</a:t>
            </a: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branch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!=0</a:t>
            </a:r>
            <a:r>
              <a:rPr lang="en-US" sz="2000" i="1" dirty="0">
                <a:latin typeface="Courier New" pitchFamily="-65" charset="0"/>
              </a:rPr>
              <a:t/>
            </a:r>
            <a:br>
              <a:rPr lang="en-US" sz="2000" i="1" dirty="0">
                <a:latin typeface="Courier New" pitchFamily="-65" charset="0"/>
              </a:rPr>
            </a:br>
            <a:r>
              <a:rPr lang="en-US" sz="2000" i="1" dirty="0">
                <a:latin typeface="Courier New" pitchFamily="-65" charset="0"/>
              </a:rPr>
              <a:t>    </a:t>
            </a:r>
            <a:r>
              <a:rPr lang="en-US" sz="2000" dirty="0">
                <a:latin typeface="Courier New" pitchFamily="-65" charset="0"/>
              </a:rPr>
              <a:t>add  $s0,$s3,$s4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==0 so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f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i+j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j</a:t>
            </a: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Exit     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end of case so Exit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L1: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addi</a:t>
            </a:r>
            <a:r>
              <a:rPr lang="en-US" sz="2000" dirty="0">
                <a:latin typeface="Courier New" pitchFamily="-65" charset="0"/>
              </a:rPr>
              <a:t> $t0,$s5,-1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$t0=k-1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bne</a:t>
            </a:r>
            <a:r>
              <a:rPr lang="en-US" sz="2000" dirty="0">
                <a:latin typeface="Courier New" pitchFamily="-65" charset="0"/>
              </a:rPr>
              <a:t>  $t0,$0,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L2</a:t>
            </a:r>
            <a:r>
              <a:rPr lang="en-US" sz="2000" dirty="0">
                <a:latin typeface="Courier New" pitchFamily="-65" charset="0"/>
              </a:rPr>
              <a:t>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branch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!=1</a:t>
            </a:r>
            <a:r>
              <a:rPr lang="en-US" sz="2000" i="1" dirty="0">
                <a:latin typeface="Courier New" pitchFamily="-65" charset="0"/>
              </a:rPr>
              <a:t/>
            </a:r>
            <a:br>
              <a:rPr lang="en-US" sz="2000" i="1" dirty="0">
                <a:latin typeface="Courier New" pitchFamily="-65" charset="0"/>
              </a:rPr>
            </a:br>
            <a:r>
              <a:rPr lang="en-US" sz="2000" i="1" dirty="0">
                <a:latin typeface="Courier New" pitchFamily="-65" charset="0"/>
              </a:rPr>
              <a:t>    </a:t>
            </a:r>
            <a:r>
              <a:rPr lang="en-US" sz="2000" dirty="0">
                <a:latin typeface="Courier New" pitchFamily="-65" charset="0"/>
              </a:rPr>
              <a:t>add  $s0,$s1,$s2</a:t>
            </a:r>
            <a:r>
              <a:rPr lang="en-US" sz="2000" i="1" dirty="0">
                <a:latin typeface="Courier New" pitchFamily="-65" charset="0"/>
              </a:rPr>
              <a:t>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==1 so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f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g+h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j</a:t>
            </a: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Exit     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end of case so Exit</a:t>
            </a:r>
            <a:r>
              <a:rPr lang="en-US" sz="2000" i="1" dirty="0">
                <a:latin typeface="Courier New" pitchFamily="-65" charset="0"/>
              </a:rPr>
              <a:t/>
            </a:r>
            <a:br>
              <a:rPr lang="en-US" sz="2000" i="1" dirty="0">
                <a:latin typeface="Courier New" pitchFamily="-65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L2: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addi</a:t>
            </a:r>
            <a:r>
              <a:rPr lang="en-US" sz="2000" dirty="0">
                <a:latin typeface="Courier New" pitchFamily="-65" charset="0"/>
              </a:rPr>
              <a:t> $t0,$s5,-2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$t0=k-2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bne</a:t>
            </a:r>
            <a:r>
              <a:rPr lang="en-US" sz="2000" dirty="0">
                <a:latin typeface="Courier New" pitchFamily="-65" charset="0"/>
              </a:rPr>
              <a:t>  $t0,$0,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L3</a:t>
            </a:r>
            <a:r>
              <a:rPr lang="en-US" sz="2000" dirty="0">
                <a:latin typeface="Courier New" pitchFamily="-65" charset="0"/>
              </a:rPr>
              <a:t>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branch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!=2</a:t>
            </a:r>
            <a:r>
              <a:rPr lang="en-US" sz="2000" i="1" dirty="0">
                <a:latin typeface="Courier New" pitchFamily="-65" charset="0"/>
              </a:rPr>
              <a:t/>
            </a:r>
            <a:br>
              <a:rPr lang="en-US" sz="2000" i="1" dirty="0">
                <a:latin typeface="Courier New" pitchFamily="-65" charset="0"/>
              </a:rPr>
            </a:br>
            <a:r>
              <a:rPr lang="en-US" sz="2000" i="1" dirty="0">
                <a:latin typeface="Courier New" pitchFamily="-65" charset="0"/>
              </a:rPr>
              <a:t>    </a:t>
            </a:r>
            <a:r>
              <a:rPr lang="en-US" sz="2000" dirty="0">
                <a:latin typeface="Courier New" pitchFamily="-65" charset="0"/>
              </a:rPr>
              <a:t>sub  $s0,$s1,$s2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==2 so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f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g-h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j</a:t>
            </a: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Exit</a:t>
            </a:r>
            <a:r>
              <a:rPr lang="en-US" sz="2000" dirty="0">
                <a:latin typeface="Courier New" pitchFamily="-65" charset="0"/>
              </a:rPr>
              <a:t>      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end of case so Exit</a:t>
            </a:r>
            <a:r>
              <a:rPr lang="en-US" sz="2000" i="1" dirty="0">
                <a:latin typeface="Courier New" pitchFamily="-65" charset="0"/>
              </a:rPr>
              <a:t/>
            </a:r>
            <a:br>
              <a:rPr lang="en-US" sz="2000" i="1" dirty="0">
                <a:latin typeface="Courier New" pitchFamily="-65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L3: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dirty="0" err="1">
                <a:latin typeface="Courier New" pitchFamily="-65" charset="0"/>
              </a:rPr>
              <a:t>addi</a:t>
            </a:r>
            <a:r>
              <a:rPr lang="en-US" sz="2000" dirty="0">
                <a:latin typeface="Courier New" pitchFamily="-65" charset="0"/>
              </a:rPr>
              <a:t> $t0,$s5,-3 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$t0=k-3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</a:t>
            </a:r>
            <a:r>
              <a:rPr lang="en-US" sz="2000" dirty="0" err="1">
                <a:latin typeface="Courier New" pitchFamily="-65" charset="0"/>
              </a:rPr>
              <a:t>bne</a:t>
            </a:r>
            <a:r>
              <a:rPr lang="en-US" sz="2000" dirty="0">
                <a:latin typeface="Courier New" pitchFamily="-65" charset="0"/>
              </a:rPr>
              <a:t>  $t0,$0,</a:t>
            </a: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Exit</a:t>
            </a:r>
            <a:r>
              <a:rPr lang="en-US" sz="2000" dirty="0">
                <a:latin typeface="Courier New" pitchFamily="-65" charset="0"/>
              </a:rPr>
              <a:t>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 branch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!=3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latin typeface="Courier New" pitchFamily="-65" charset="0"/>
              </a:rPr>
              <a:t>    sub  $s0,$s3,$s4 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#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k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==3 so 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f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=</a:t>
            </a:r>
            <a:r>
              <a:rPr lang="en-US" sz="2000" i="1" dirty="0" err="1">
                <a:solidFill>
                  <a:schemeClr val="bg2"/>
                </a:solidFill>
                <a:latin typeface="Courier New" pitchFamily="-65" charset="0"/>
              </a:rPr>
              <a:t>i-j</a:t>
            </a:r>
            <a:r>
              <a:rPr lang="en-US" sz="2000" i="1" dirty="0">
                <a:solidFill>
                  <a:schemeClr val="bg2"/>
                </a:solidFill>
                <a:latin typeface="Courier New" pitchFamily="-65" charset="0"/>
              </a:rPr>
              <a:t> </a:t>
            </a:r>
            <a:r>
              <a:rPr lang="en-US" sz="2000" dirty="0">
                <a:latin typeface="Courier New" pitchFamily="-65" charset="0"/>
              </a:rPr>
              <a:t/>
            </a:r>
            <a:br>
              <a:rPr lang="en-US" sz="2000" dirty="0">
                <a:latin typeface="Courier New" pitchFamily="-65" charset="0"/>
              </a:rPr>
            </a:br>
            <a:r>
              <a:rPr lang="en-US" sz="2000" dirty="0">
                <a:solidFill>
                  <a:srgbClr val="800080"/>
                </a:solidFill>
                <a:latin typeface="Courier New" pitchFamily="-65" charset="0"/>
              </a:rPr>
              <a:t>Exit: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2360613" cy="474662"/>
          </a:xfrm>
        </p:spPr>
        <p:txBody>
          <a:bodyPr/>
          <a:lstStyle/>
          <a:p>
            <a:r>
              <a:rPr lang="en-US"/>
              <a:t>Immediates</a:t>
            </a:r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378450"/>
          </a:xfrm>
        </p:spPr>
        <p:txBody>
          <a:bodyPr/>
          <a:lstStyle/>
          <a:p>
            <a:r>
              <a:rPr lang="en-US"/>
              <a:t>There is no Subtract Immediate in MIPS: Why?</a:t>
            </a:r>
          </a:p>
          <a:p>
            <a:r>
              <a:rPr lang="en-US"/>
              <a:t>Limit types of operations that can be done to absolute minimum </a:t>
            </a:r>
          </a:p>
          <a:p>
            <a:pPr lvl="1"/>
            <a:r>
              <a:rPr lang="en-US"/>
              <a:t>if an operation can be decomposed into a simpler operation, don’t include it</a:t>
            </a:r>
          </a:p>
          <a:p>
            <a:pPr lvl="1"/>
            <a:r>
              <a:rPr lang="en-US">
                <a:latin typeface="Courier New" pitchFamily="18" charset="0"/>
              </a:rPr>
              <a:t>addi</a:t>
            </a:r>
            <a:r>
              <a:rPr lang="en-US"/>
              <a:t> …, </a:t>
            </a:r>
            <a:r>
              <a:rPr lang="en-US">
                <a:latin typeface="Courier New" pitchFamily="18" charset="0"/>
              </a:rPr>
              <a:t>-X</a:t>
            </a:r>
            <a:r>
              <a:rPr lang="en-US"/>
              <a:t> = </a:t>
            </a:r>
            <a:r>
              <a:rPr lang="en-US">
                <a:latin typeface="Courier New" pitchFamily="18" charset="0"/>
              </a:rPr>
              <a:t>subi</a:t>
            </a:r>
            <a:r>
              <a:rPr lang="en-US"/>
              <a:t> …, </a:t>
            </a:r>
            <a:r>
              <a:rPr lang="en-US">
                <a:latin typeface="Courier New" pitchFamily="18" charset="0"/>
              </a:rPr>
              <a:t>X</a:t>
            </a:r>
            <a:r>
              <a:rPr lang="en-US"/>
              <a:t> =&gt; so no </a:t>
            </a:r>
            <a:r>
              <a:rPr lang="en-US">
                <a:latin typeface="Courier New" pitchFamily="18" charset="0"/>
              </a:rPr>
              <a:t>subi</a:t>
            </a:r>
            <a:endParaRPr lang="en-US"/>
          </a:p>
          <a:p>
            <a:r>
              <a:rPr lang="en-US" sz="2800">
                <a:solidFill>
                  <a:srgbClr val="800080"/>
                </a:solidFill>
                <a:latin typeface="Courier New" pitchFamily="18" charset="0"/>
              </a:rPr>
              <a:t>addi $s0,$s1,-10</a:t>
            </a:r>
            <a:r>
              <a:rPr lang="en-US">
                <a:latin typeface="Courier New" pitchFamily="18" charset="0"/>
              </a:rPr>
              <a:t> </a:t>
            </a:r>
            <a:r>
              <a:rPr lang="en-US"/>
              <a:t>(in MIPS)</a:t>
            </a:r>
            <a:endParaRPr lang="en-US">
              <a:latin typeface="Courier New" pitchFamily="18" charset="0"/>
            </a:endParaRP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	f = g - 10 </a:t>
            </a:r>
            <a:r>
              <a:rPr lang="en-US"/>
              <a:t>(in C)</a:t>
            </a:r>
          </a:p>
          <a:p>
            <a:pPr lvl="1">
              <a:buFontTx/>
              <a:buNone/>
            </a:pPr>
            <a:r>
              <a:rPr lang="en-US"/>
              <a:t>where MIPS registers </a:t>
            </a:r>
            <a:r>
              <a:rPr lang="en-US">
                <a:latin typeface="Courier New" pitchFamily="18" charset="0"/>
              </a:rPr>
              <a:t>$s0,$s1 </a:t>
            </a:r>
            <a:r>
              <a:rPr lang="en-US"/>
              <a:t>are associated with C variables </a:t>
            </a:r>
            <a:r>
              <a:rPr lang="en-US">
                <a:latin typeface="Courier New" pitchFamily="18" charset="0"/>
              </a:rPr>
              <a:t>f, 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9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6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05638" cy="474662"/>
          </a:xfrm>
        </p:spPr>
        <p:txBody>
          <a:bodyPr/>
          <a:lstStyle/>
          <a:p>
            <a:r>
              <a:rPr lang="en-US"/>
              <a:t>Assembly Variables: Registers (1/4)</a:t>
            </a:r>
          </a:p>
        </p:txBody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08588"/>
          </a:xfrm>
        </p:spPr>
        <p:txBody>
          <a:bodyPr/>
          <a:lstStyle/>
          <a:p>
            <a:r>
              <a:rPr lang="en-US"/>
              <a:t>Unlike HLL like C or Java, assembly cannot use variables</a:t>
            </a:r>
          </a:p>
          <a:p>
            <a:pPr lvl="1"/>
            <a:r>
              <a:rPr lang="en-US"/>
              <a:t>Why not? Keep Hardware Simple</a:t>
            </a:r>
          </a:p>
          <a:p>
            <a:r>
              <a:rPr lang="en-US"/>
              <a:t>Assembly Operands are </a:t>
            </a:r>
            <a:r>
              <a:rPr lang="en-US" u="sng">
                <a:solidFill>
                  <a:schemeClr val="accent2"/>
                </a:solidFill>
              </a:rPr>
              <a:t>registers</a:t>
            </a:r>
            <a:endParaRPr lang="en-US"/>
          </a:p>
          <a:p>
            <a:pPr lvl="1"/>
            <a:r>
              <a:rPr lang="en-US"/>
              <a:t>limited number of special locations built directly into the hardware</a:t>
            </a:r>
          </a:p>
          <a:p>
            <a:pPr lvl="1"/>
            <a:r>
              <a:rPr lang="en-US"/>
              <a:t>operations can only be performed on these!</a:t>
            </a:r>
          </a:p>
          <a:p>
            <a:r>
              <a:rPr lang="en-US"/>
              <a:t>Benefit: Since registers are directly in hardware, they are very fast </a:t>
            </a:r>
            <a:br>
              <a:rPr lang="en-US"/>
            </a:br>
            <a:r>
              <a:rPr lang="en-US"/>
              <a:t>(faster than 1 billionth of a second)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97850" cy="474663"/>
          </a:xfrm>
        </p:spPr>
        <p:txBody>
          <a:bodyPr>
            <a:normAutofit fontScale="90000"/>
          </a:bodyPr>
          <a:lstStyle/>
          <a:p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743200"/>
            <a:ext cx="5143500" cy="2857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77" name="Rectangle 13"/>
          <p:cNvSpPr>
            <a:spLocks noChangeArrowheads="1"/>
          </p:cNvSpPr>
          <p:nvPr/>
        </p:nvSpPr>
        <p:spPr bwMode="auto">
          <a:xfrm>
            <a:off x="3429000" y="3149600"/>
            <a:ext cx="1460500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78" name="Rectangle 14"/>
          <p:cNvSpPr>
            <a:spLocks noChangeArrowheads="1"/>
          </p:cNvSpPr>
          <p:nvPr/>
        </p:nvSpPr>
        <p:spPr bwMode="auto">
          <a:xfrm>
            <a:off x="3467100" y="3282950"/>
            <a:ext cx="1395413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 Processor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 </a:t>
            </a:r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80000" y="3149600"/>
            <a:ext cx="1333500" cy="2222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2222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81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Corbel" pitchFamily="18" charset="0"/>
              </a:rPr>
              <a:t>Computer</a:t>
            </a:r>
          </a:p>
        </p:txBody>
      </p:sp>
      <p:sp>
        <p:nvSpPr>
          <p:cNvPr id="1854482" name="AutoShape 18"/>
          <p:cNvSpPr>
            <a:spLocks noChangeArrowheads="1"/>
          </p:cNvSpPr>
          <p:nvPr/>
        </p:nvSpPr>
        <p:spPr bwMode="auto">
          <a:xfrm>
            <a:off x="3632200" y="3835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83" name="AutoShape 19"/>
          <p:cNvSpPr>
            <a:spLocks noChangeArrowheads="1"/>
          </p:cNvSpPr>
          <p:nvPr/>
        </p:nvSpPr>
        <p:spPr bwMode="auto">
          <a:xfrm>
            <a:off x="3632200" y="459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1854484" name="Rectangle 20"/>
          <p:cNvSpPr>
            <a:spLocks noChangeArrowheads="1"/>
          </p:cNvSpPr>
          <p:nvPr/>
        </p:nvSpPr>
        <p:spPr bwMode="auto">
          <a:xfrm>
            <a:off x="3722688" y="3862388"/>
            <a:ext cx="938212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Control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chemeClr val="tx1"/>
                </a:solidFill>
                <a:latin typeface="Corbel" pitchFamily="18" charset="0"/>
              </a:rPr>
              <a:t>(“brain”)</a:t>
            </a:r>
            <a:endParaRPr lang="en-US" sz="1800" b="1">
              <a:solidFill>
                <a:schemeClr val="tx1"/>
              </a:solidFill>
              <a:latin typeface="Corbel" pitchFamily="18" charset="0"/>
            </a:endParaRPr>
          </a:p>
        </p:txBody>
      </p:sp>
      <p:sp>
        <p:nvSpPr>
          <p:cNvPr id="1854485" name="Rectangle 21"/>
          <p:cNvSpPr>
            <a:spLocks noChangeArrowheads="1"/>
          </p:cNvSpPr>
          <p:nvPr/>
        </p:nvSpPr>
        <p:spPr bwMode="auto">
          <a:xfrm>
            <a:off x="3562350" y="4673600"/>
            <a:ext cx="1074738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Datapath</a:t>
            </a:r>
          </a:p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Corbel" pitchFamily="18" charset="0"/>
              </a:rPr>
              <a:t>Registers</a:t>
            </a:r>
          </a:p>
        </p:txBody>
      </p:sp>
      <p:sp>
        <p:nvSpPr>
          <p:cNvPr id="1854486" name="Rectangle 22"/>
          <p:cNvSpPr>
            <a:spLocks noChangeArrowheads="1"/>
          </p:cNvSpPr>
          <p:nvPr/>
        </p:nvSpPr>
        <p:spPr bwMode="auto">
          <a:xfrm>
            <a:off x="5162550" y="3346450"/>
            <a:ext cx="974725" cy="765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Corbel" pitchFamily="18" charset="0"/>
              </a:rPr>
              <a:t>Memory</a:t>
            </a:r>
          </a:p>
          <a:p>
            <a:pPr>
              <a:lnSpc>
                <a:spcPct val="85000"/>
              </a:lnSpc>
            </a:pPr>
            <a:endParaRPr lang="en-US" sz="1800" b="1">
              <a:solidFill>
                <a:srgbClr val="FFFF00"/>
              </a:solidFill>
              <a:latin typeface="Corbel" pitchFamily="18" charset="0"/>
            </a:endParaRPr>
          </a:p>
          <a:p>
            <a:pPr>
              <a:lnSpc>
                <a:spcPct val="85000"/>
              </a:lnSpc>
            </a:pPr>
            <a:endParaRPr lang="en-US" sz="1800" b="1">
              <a:solidFill>
                <a:srgbClr val="FFFF00"/>
              </a:solidFill>
              <a:latin typeface="Corbel" pitchFamily="18" charset="0"/>
            </a:endParaRPr>
          </a:p>
          <a:p>
            <a:pPr>
              <a:lnSpc>
                <a:spcPct val="85000"/>
              </a:lnSpc>
            </a:pPr>
            <a:endParaRPr lang="en-US" sz="1800" b="1">
              <a:solidFill>
                <a:srgbClr val="FFFF00"/>
              </a:solidFill>
              <a:latin typeface="Corbel" pitchFamily="18" charset="0"/>
            </a:endParaRPr>
          </a:p>
        </p:txBody>
      </p:sp>
      <p:sp>
        <p:nvSpPr>
          <p:cNvPr id="1854487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6482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90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Input</a:t>
            </a:r>
          </a:p>
        </p:txBody>
      </p:sp>
      <p:sp>
        <p:nvSpPr>
          <p:cNvPr id="1854491" name="Rectangle 27"/>
          <p:cNvSpPr>
            <a:spLocks noChangeArrowheads="1"/>
          </p:cNvSpPr>
          <p:nvPr/>
        </p:nvSpPr>
        <p:spPr bwMode="auto">
          <a:xfrm>
            <a:off x="6762750" y="48196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Corbel" pitchFamily="18" charset="0"/>
              </a:rPr>
              <a:t>Output</a:t>
            </a:r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H="1">
            <a:off x="4552950" y="4902200"/>
            <a:ext cx="7620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4493" name="Text Box 29"/>
          <p:cNvSpPr txBox="1">
            <a:spLocks noChangeArrowheads="1"/>
          </p:cNvSpPr>
          <p:nvPr/>
        </p:nvSpPr>
        <p:spPr bwMode="auto">
          <a:xfrm>
            <a:off x="5010150" y="4902200"/>
            <a:ext cx="147796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 pitchFamily="18" charset="0"/>
              </a:rPr>
              <a:t>Load (from)</a:t>
            </a:r>
            <a:endParaRPr lang="en-US" sz="2000" b="1">
              <a:solidFill>
                <a:schemeClr val="accent2"/>
              </a:solidFill>
              <a:latin typeface="Corbel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22800" y="4216400"/>
            <a:ext cx="1693863" cy="762000"/>
            <a:chOff x="2304" y="2592"/>
            <a:chExt cx="1067" cy="480"/>
          </a:xfrm>
        </p:grpSpPr>
        <p:sp>
          <p:nvSpPr>
            <p:cNvPr id="1854495" name="Line 31"/>
            <p:cNvSpPr>
              <a:spLocks noChangeShapeType="1"/>
            </p:cNvSpPr>
            <p:nvPr/>
          </p:nvSpPr>
          <p:spPr bwMode="auto">
            <a:xfrm flipV="1">
              <a:off x="2304" y="2832"/>
              <a:ext cx="432" cy="24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496" name="Text Box 32"/>
            <p:cNvSpPr txBox="1">
              <a:spLocks noChangeArrowheads="1"/>
            </p:cNvSpPr>
            <p:nvPr/>
          </p:nvSpPr>
          <p:spPr bwMode="auto">
            <a:xfrm>
              <a:off x="2592" y="2592"/>
              <a:ext cx="77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rbel" pitchFamily="18" charset="0"/>
                </a:rPr>
                <a:t>Store (to)</a:t>
              </a:r>
              <a:endParaRPr lang="en-US" sz="2000">
                <a:latin typeface="Corbel" pitchFamily="18" charset="0"/>
              </a:endParaRPr>
            </a:p>
          </p:txBody>
        </p:sp>
      </p:grpSp>
      <p:sp>
        <p:nvSpPr>
          <p:cNvPr id="1854497" name="Text Box 33"/>
          <p:cNvSpPr txBox="1">
            <a:spLocks noChangeArrowheads="1"/>
          </p:cNvSpPr>
          <p:nvPr/>
        </p:nvSpPr>
        <p:spPr bwMode="auto">
          <a:xfrm>
            <a:off x="1219200" y="5867400"/>
            <a:ext cx="719137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Corbel" pitchFamily="18" charset="0"/>
              </a:rPr>
              <a:t>These are “data transfer” instructions…</a:t>
            </a:r>
          </a:p>
        </p:txBody>
      </p:sp>
      <p:sp>
        <p:nvSpPr>
          <p:cNvPr id="1854498" name="Text Box 34"/>
          <p:cNvSpPr txBox="1">
            <a:spLocks noChangeArrowheads="1"/>
          </p:cNvSpPr>
          <p:nvPr/>
        </p:nvSpPr>
        <p:spPr bwMode="auto">
          <a:xfrm>
            <a:off x="3657600" y="990600"/>
            <a:ext cx="5011738" cy="163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Corbel" pitchFamily="18" charset="0"/>
              </a:rPr>
              <a:t>Registers are in the </a:t>
            </a:r>
            <a:r>
              <a:rPr lang="en-US" sz="2000" b="1" dirty="0" err="1">
                <a:solidFill>
                  <a:srgbClr val="FFFF00"/>
                </a:solidFill>
                <a:latin typeface="Corbel" pitchFamily="18" charset="0"/>
              </a:rPr>
              <a:t>datapath</a:t>
            </a:r>
            <a:r>
              <a:rPr lang="en-US" sz="2000" b="1" dirty="0">
                <a:solidFill>
                  <a:srgbClr val="FFFF00"/>
                </a:solidFill>
                <a:latin typeface="Corbel" pitchFamily="18" charset="0"/>
              </a:rPr>
              <a:t> of the processor;  if operands are in memory, we must transfer them to the processor to operate on them, and then transfer back to memory when done.</a:t>
            </a:r>
          </a:p>
        </p:txBody>
      </p:sp>
      <p:pic>
        <p:nvPicPr>
          <p:cNvPr id="20504" name="Picture 3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143000" y="990600"/>
            <a:ext cx="2235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842963" y="2281237"/>
            <a:ext cx="2262188" cy="2119313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497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245100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Addressing: Byte vs. Word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Every word in memory has an </a:t>
            </a:r>
            <a:r>
              <a:rPr lang="en-US" sz="2800" u="sng">
                <a:solidFill>
                  <a:schemeClr val="accent1"/>
                </a:solidFill>
              </a:rPr>
              <a:t>address</a:t>
            </a:r>
            <a:r>
              <a:rPr lang="en-US" sz="2800"/>
              <a:t>, similar to an index in an array</a:t>
            </a:r>
          </a:p>
          <a:p>
            <a:pPr>
              <a:lnSpc>
                <a:spcPct val="90000"/>
              </a:lnSpc>
            </a:pPr>
            <a:r>
              <a:rPr lang="en-US" sz="2800"/>
              <a:t>Early computers numbered words like C numbers elements of an array: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Courier New" pitchFamily="18" charset="0"/>
                <a:ea typeface="Courier New" pitchFamily="18" charset="0"/>
                <a:cs typeface="Courier New" pitchFamily="18" charset="0"/>
              </a:rPr>
              <a:t>Memory[0], Memory[1], Memory[2],  </a:t>
            </a:r>
            <a:r>
              <a:rPr lang="en-US" sz="2400" smtClean="0">
                <a:latin typeface="Courier New" pitchFamily="18" charset="0"/>
                <a:ea typeface="Courier New" pitchFamily="18" charset="0"/>
                <a:cs typeface="Courier New" pitchFamily="18" charset="0"/>
              </a:rPr>
              <a:t>…</a:t>
            </a:r>
          </a:p>
          <a:p>
            <a:pPr lvl="1">
              <a:lnSpc>
                <a:spcPct val="90000"/>
              </a:lnSpc>
            </a:pPr>
            <a:endParaRPr lang="en-US" sz="2400" smtClean="0">
              <a:latin typeface="Courier New" pitchFamily="18" charset="0"/>
              <a:ea typeface="Courier New" pitchFamily="18" charset="0"/>
              <a:cs typeface="Courier New" pitchFamily="18" charset="0"/>
            </a:endParaRPr>
          </a:p>
          <a:p>
            <a:pPr>
              <a:lnSpc>
                <a:spcPct val="65000"/>
              </a:lnSpc>
              <a:spcBef>
                <a:spcPct val="65000"/>
              </a:spcBef>
              <a:buSzPct val="100000"/>
              <a:buFont typeface="Times" pitchFamily="18" charset="0"/>
              <a:buChar char="•"/>
            </a:pPr>
            <a:r>
              <a:rPr lang="en-US" smtClean="0"/>
              <a:t>Computers needed to access 8-bit </a:t>
            </a:r>
            <a:r>
              <a:rPr lang="en-US" u="sng" smtClean="0"/>
              <a:t>bytes</a:t>
            </a:r>
            <a:r>
              <a:rPr lang="en-US" smtClean="0"/>
              <a:t> as well as words (4 bytes/word)</a:t>
            </a:r>
          </a:p>
          <a:p>
            <a:pPr>
              <a:lnSpc>
                <a:spcPct val="65000"/>
              </a:lnSpc>
              <a:spcBef>
                <a:spcPct val="65000"/>
              </a:spcBef>
              <a:buSzPct val="100000"/>
              <a:buFont typeface="Times" pitchFamily="18" charset="0"/>
              <a:buChar char="•"/>
            </a:pPr>
            <a:r>
              <a:rPr lang="en-US" smtClean="0"/>
              <a:t>Today machines address memory as bytes, (i.e., “</a:t>
            </a:r>
            <a:r>
              <a:rPr lang="en-US" smtClean="0">
                <a:solidFill>
                  <a:schemeClr val="accent2"/>
                </a:solidFill>
              </a:rPr>
              <a:t>Byte Addressed</a:t>
            </a:r>
            <a:r>
              <a:rPr lang="en-US" smtClean="0"/>
              <a:t>”) hence 32-bit (4 byte) word addresses differ by 4</a:t>
            </a:r>
          </a:p>
          <a:p>
            <a:pPr lvl="1">
              <a:lnSpc>
                <a:spcPct val="7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mtClean="0">
                <a:latin typeface="Courier New" pitchFamily="18" charset="0"/>
              </a:rPr>
              <a:t>Memory[0]</a:t>
            </a:r>
            <a:r>
              <a:rPr lang="en-US" smtClean="0"/>
              <a:t>, </a:t>
            </a:r>
            <a:r>
              <a:rPr lang="en-US" smtClean="0">
                <a:latin typeface="Courier New" pitchFamily="18" charset="0"/>
              </a:rPr>
              <a:t>Memory[</a:t>
            </a:r>
            <a:r>
              <a:rPr lang="en-US" u="sng" smtClean="0">
                <a:solidFill>
                  <a:schemeClr val="accent1"/>
                </a:solidFill>
                <a:latin typeface="Courier New" pitchFamily="18" charset="0"/>
              </a:rPr>
              <a:t>4</a:t>
            </a:r>
            <a:r>
              <a:rPr lang="en-US" smtClean="0">
                <a:latin typeface="Courier New" pitchFamily="18" charset="0"/>
              </a:rPr>
              <a:t>]</a:t>
            </a:r>
            <a:r>
              <a:rPr lang="en-US" smtClean="0"/>
              <a:t>, </a:t>
            </a:r>
            <a:r>
              <a:rPr lang="en-US" smtClean="0">
                <a:latin typeface="Courier New" pitchFamily="18" charset="0"/>
              </a:rPr>
              <a:t>Memory[</a:t>
            </a:r>
            <a:r>
              <a:rPr lang="en-US" u="sng" smtClean="0">
                <a:solidFill>
                  <a:schemeClr val="accent1"/>
                </a:solidFill>
                <a:latin typeface="Courier New" pitchFamily="18" charset="0"/>
              </a:rPr>
              <a:t>8</a:t>
            </a:r>
            <a:r>
              <a:rPr lang="en-US" smtClean="0">
                <a:latin typeface="Courier New" pitchFamily="18" charset="0"/>
              </a:rPr>
              <a:t>]</a:t>
            </a:r>
            <a:endParaRPr lang="en-US" sz="2400" smtClean="0">
              <a:latin typeface="Courier New" pitchFamily="18" charset="0"/>
              <a:ea typeface="Courier New" pitchFamily="18" charset="0"/>
              <a:cs typeface="Courier New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90800" y="3352800"/>
            <a:ext cx="4267200" cy="549275"/>
            <a:chOff x="1776" y="2112"/>
            <a:chExt cx="2832" cy="346"/>
          </a:xfrm>
        </p:grpSpPr>
        <p:sp>
          <p:nvSpPr>
            <p:cNvPr id="1868805" name="Text Box 5"/>
            <p:cNvSpPr txBox="1">
              <a:spLocks noChangeArrowheads="1"/>
            </p:cNvSpPr>
            <p:nvPr/>
          </p:nvSpPr>
          <p:spPr bwMode="auto">
            <a:xfrm>
              <a:off x="1776" y="2208"/>
              <a:ext cx="230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Corbel" pitchFamily="18" charset="0"/>
                </a:rPr>
                <a:t>Called the “</a:t>
              </a:r>
              <a:r>
                <a:rPr lang="en-US" sz="2000" b="1" u="sng">
                  <a:latin typeface="Corbel" pitchFamily="18" charset="0"/>
                </a:rPr>
                <a:t>address</a:t>
              </a:r>
              <a:r>
                <a:rPr lang="en-US" sz="2000">
                  <a:latin typeface="Corbel" pitchFamily="18" charset="0"/>
                </a:rPr>
                <a:t>” of a word</a:t>
              </a:r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H="1" flipV="1">
              <a:off x="1968" y="2160"/>
              <a:ext cx="672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V="1">
              <a:off x="3984" y="2160"/>
              <a:ext cx="624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4" name="Line 8"/>
            <p:cNvSpPr>
              <a:spLocks noChangeShapeType="1"/>
            </p:cNvSpPr>
            <p:nvPr/>
          </p:nvSpPr>
          <p:spPr bwMode="auto">
            <a:xfrm flipV="1">
              <a:off x="3168" y="2112"/>
              <a:ext cx="96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065713" cy="474662"/>
          </a:xfrm>
        </p:spPr>
        <p:txBody>
          <a:bodyPr>
            <a:normAutofit fontScale="90000"/>
          </a:bodyPr>
          <a:lstStyle/>
          <a:p>
            <a:r>
              <a:rPr lang="en-US" sz="3600"/>
              <a:t>Compilation with Memory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47725"/>
            <a:ext cx="8229600" cy="5629275"/>
          </a:xfrm>
        </p:spPr>
        <p:txBody>
          <a:bodyPr/>
          <a:lstStyle/>
          <a:p>
            <a:r>
              <a:rPr lang="en-US" dirty="0"/>
              <a:t>What offset in </a:t>
            </a:r>
            <a:r>
              <a:rPr lang="en-US" dirty="0" err="1">
                <a:latin typeface="Courier New" pitchFamily="18" charset="0"/>
              </a:rPr>
              <a:t>lw</a:t>
            </a:r>
            <a:r>
              <a:rPr lang="en-US" dirty="0"/>
              <a:t> to select </a:t>
            </a:r>
            <a:r>
              <a:rPr lang="en-US" dirty="0">
                <a:latin typeface="Courier New" pitchFamily="18" charset="0"/>
              </a:rPr>
              <a:t>A[5]</a:t>
            </a:r>
            <a:r>
              <a:rPr lang="en-US" dirty="0"/>
              <a:t> in C?</a:t>
            </a:r>
          </a:p>
          <a:p>
            <a:r>
              <a:rPr lang="en-US" dirty="0"/>
              <a:t> 4x5=20 to select </a:t>
            </a:r>
            <a:r>
              <a:rPr lang="en-US" dirty="0">
                <a:latin typeface="Courier New" pitchFamily="18" charset="0"/>
              </a:rPr>
              <a:t>A[5]</a:t>
            </a:r>
            <a:r>
              <a:rPr lang="en-US" dirty="0"/>
              <a:t>: byte </a:t>
            </a:r>
            <a:r>
              <a:rPr lang="en-US" dirty="0" err="1"/>
              <a:t>v</a:t>
            </a:r>
            <a:r>
              <a:rPr lang="en-US" dirty="0"/>
              <a:t>. word </a:t>
            </a:r>
          </a:p>
          <a:p>
            <a:r>
              <a:rPr lang="en-US" dirty="0"/>
              <a:t>Compile by hand using registers: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urier New" pitchFamily="18" charset="0"/>
              </a:rPr>
              <a:t>g</a:t>
            </a:r>
            <a:r>
              <a:rPr lang="en-US" dirty="0">
                <a:latin typeface="Courier New" pitchFamily="18" charset="0"/>
              </a:rPr>
              <a:t> = </a:t>
            </a:r>
            <a:r>
              <a:rPr lang="en-US" dirty="0" err="1">
                <a:latin typeface="Courier New" pitchFamily="18" charset="0"/>
              </a:rPr>
              <a:t>h</a:t>
            </a:r>
            <a:r>
              <a:rPr lang="en-US" dirty="0">
                <a:latin typeface="Courier New" pitchFamily="18" charset="0"/>
              </a:rPr>
              <a:t> + A[5];</a:t>
            </a:r>
            <a:endParaRPr lang="en-US" dirty="0">
              <a:latin typeface="Courier" pitchFamily="18" charset="0"/>
            </a:endParaRPr>
          </a:p>
          <a:p>
            <a:pPr lvl="1"/>
            <a:r>
              <a:rPr lang="en-US" dirty="0"/>
              <a:t> </a:t>
            </a:r>
            <a:r>
              <a:rPr lang="en-US" dirty="0" err="1">
                <a:latin typeface="Courier New" pitchFamily="18" charset="0"/>
              </a:rPr>
              <a:t>g</a:t>
            </a:r>
            <a:r>
              <a:rPr lang="en-US" dirty="0"/>
              <a:t>: </a:t>
            </a:r>
            <a:r>
              <a:rPr lang="en-US" dirty="0">
                <a:latin typeface="Courier New" pitchFamily="18" charset="0"/>
              </a:rPr>
              <a:t>$s1</a:t>
            </a:r>
            <a:r>
              <a:rPr lang="en-US" dirty="0"/>
              <a:t>, </a:t>
            </a:r>
            <a:r>
              <a:rPr lang="en-US" dirty="0" err="1">
                <a:latin typeface="Courier New" pitchFamily="18" charset="0"/>
              </a:rPr>
              <a:t>h</a:t>
            </a:r>
            <a:r>
              <a:rPr lang="en-US" dirty="0"/>
              <a:t>: </a:t>
            </a:r>
            <a:r>
              <a:rPr lang="en-US" dirty="0">
                <a:latin typeface="Courier New" pitchFamily="18" charset="0"/>
              </a:rPr>
              <a:t>$s2</a:t>
            </a:r>
            <a:r>
              <a:rPr lang="en-US" dirty="0"/>
              <a:t>, </a:t>
            </a:r>
            <a:r>
              <a:rPr lang="en-US" dirty="0">
                <a:latin typeface="Courier New" pitchFamily="18" charset="0"/>
              </a:rPr>
              <a:t>$s3</a:t>
            </a:r>
            <a:r>
              <a:rPr lang="en-US" dirty="0" smtClean="0"/>
              <a:t>: base </a:t>
            </a:r>
            <a:r>
              <a:rPr lang="en-US" dirty="0"/>
              <a:t>address of </a:t>
            </a:r>
            <a:r>
              <a:rPr lang="en-US" dirty="0">
                <a:latin typeface="Courier" pitchFamily="18" charset="0"/>
              </a:rPr>
              <a:t>A</a:t>
            </a:r>
            <a:r>
              <a:rPr lang="en-US" sz="3200" dirty="0"/>
              <a:t> </a:t>
            </a:r>
            <a:endParaRPr lang="en-US" dirty="0"/>
          </a:p>
          <a:p>
            <a:r>
              <a:rPr lang="en-US" dirty="0"/>
              <a:t>1st transfer from memory to register:</a:t>
            </a:r>
          </a:p>
          <a:p>
            <a:pPr>
              <a:buFont typeface="Times" pitchFamily="18" charset="0"/>
              <a:buNone/>
            </a:pPr>
            <a:r>
              <a:rPr lang="en-US" dirty="0">
                <a:latin typeface="Courier" pitchFamily="18" charset="0"/>
              </a:rPr>
              <a:t>	</a:t>
            </a:r>
            <a:r>
              <a:rPr lang="en-US" dirty="0" err="1">
                <a:latin typeface="Courier New" pitchFamily="18" charset="0"/>
              </a:rPr>
              <a:t>lw</a:t>
            </a:r>
            <a:r>
              <a:rPr lang="en-US" dirty="0">
                <a:latin typeface="Courier New" pitchFamily="18" charset="0"/>
              </a:rPr>
              <a:t>	$t0,</a:t>
            </a:r>
            <a:r>
              <a:rPr lang="en-US" u="sng" dirty="0">
                <a:solidFill>
                  <a:schemeClr val="accent1"/>
                </a:solidFill>
                <a:latin typeface="Courier New" pitchFamily="18" charset="0"/>
              </a:rPr>
              <a:t>20</a:t>
            </a:r>
            <a:r>
              <a:rPr lang="en-US" dirty="0">
                <a:latin typeface="Courier New" pitchFamily="18" charset="0"/>
              </a:rPr>
              <a:t>($s3</a:t>
            </a:r>
            <a:r>
              <a:rPr lang="en-US" dirty="0" smtClean="0">
                <a:latin typeface="Courier New" pitchFamily="18" charset="0"/>
              </a:rPr>
              <a:t>) 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# $t0 gets A[5]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Add </a:t>
            </a:r>
            <a:r>
              <a:rPr lang="en-US" u="sng" dirty="0">
                <a:solidFill>
                  <a:schemeClr val="accent1"/>
                </a:solidFill>
                <a:latin typeface="Courier" pitchFamily="18" charset="0"/>
              </a:rPr>
              <a:t>20</a:t>
            </a:r>
            <a:r>
              <a:rPr lang="en-US" dirty="0"/>
              <a:t> to </a:t>
            </a:r>
            <a:r>
              <a:rPr lang="en-US" dirty="0">
                <a:latin typeface="Courier New" pitchFamily="18" charset="0"/>
              </a:rPr>
              <a:t>$s3</a:t>
            </a:r>
            <a:r>
              <a:rPr lang="en-US" dirty="0"/>
              <a:t> to select </a:t>
            </a:r>
            <a:r>
              <a:rPr lang="en-US" dirty="0">
                <a:latin typeface="Courier New" pitchFamily="18" charset="0"/>
              </a:rPr>
              <a:t>A[5]</a:t>
            </a:r>
            <a:r>
              <a:rPr lang="en-US" dirty="0"/>
              <a:t>, put into </a:t>
            </a:r>
            <a:r>
              <a:rPr lang="en-US" dirty="0">
                <a:latin typeface="Courier New" pitchFamily="18" charset="0"/>
              </a:rPr>
              <a:t>$t0</a:t>
            </a:r>
            <a:endParaRPr lang="en-US" dirty="0">
              <a:latin typeface="Courier" pitchFamily="18" charset="0"/>
            </a:endParaRPr>
          </a:p>
          <a:p>
            <a:r>
              <a:rPr lang="en-US" dirty="0"/>
              <a:t>Next add it to </a:t>
            </a:r>
            <a:r>
              <a:rPr lang="en-US" dirty="0" err="1">
                <a:latin typeface="Courier New" pitchFamily="18" charset="0"/>
              </a:rPr>
              <a:t>h</a:t>
            </a:r>
            <a:r>
              <a:rPr lang="en-US" dirty="0"/>
              <a:t> and place in </a:t>
            </a:r>
            <a:r>
              <a:rPr lang="en-US" dirty="0" err="1">
                <a:latin typeface="Courier New" pitchFamily="18" charset="0"/>
              </a:rPr>
              <a:t>g</a:t>
            </a:r>
            <a:r>
              <a:rPr lang="en-US" dirty="0">
                <a:latin typeface="Courier" pitchFamily="18" charset="0"/>
              </a:rPr>
              <a:t/>
            </a:r>
            <a:br>
              <a:rPr lang="en-US" dirty="0">
                <a:latin typeface="Courier" pitchFamily="18" charset="0"/>
              </a:rPr>
            </a:br>
            <a:r>
              <a:rPr lang="en-US" dirty="0">
                <a:latin typeface="Courier New" pitchFamily="18" charset="0"/>
              </a:rPr>
              <a:t>add $s1,$s2,$t0  </a:t>
            </a:r>
            <a:r>
              <a:rPr lang="en-US" i="1" dirty="0">
                <a:solidFill>
                  <a:schemeClr val="bg2"/>
                </a:solidFill>
                <a:latin typeface="Courier New" pitchFamily="18" charset="0"/>
              </a:rPr>
              <a:t># $s1 = h+A[5]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5321300" cy="458788"/>
          </a:xfrm>
        </p:spPr>
        <p:txBody>
          <a:bodyPr>
            <a:normAutofit fontScale="90000"/>
          </a:bodyPr>
          <a:lstStyle/>
          <a:p>
            <a:r>
              <a:rPr lang="en-US" sz="3600"/>
              <a:t>C Decisions: </a:t>
            </a:r>
            <a:r>
              <a:rPr lang="en-US" sz="3600">
                <a:latin typeface="Courier New" pitchFamily="18" charset="0"/>
              </a:rPr>
              <a:t>if</a:t>
            </a:r>
            <a:r>
              <a:rPr lang="en-US" sz="3600"/>
              <a:t> Statements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05800" cy="5376863"/>
          </a:xfrm>
        </p:spPr>
        <p:txBody>
          <a:bodyPr/>
          <a:lstStyle/>
          <a:p>
            <a:r>
              <a:rPr lang="en-US"/>
              <a:t>2 kinds of </a:t>
            </a:r>
            <a:r>
              <a:rPr lang="en-US">
                <a:latin typeface="Courier New" pitchFamily="18" charset="0"/>
              </a:rPr>
              <a:t>if</a:t>
            </a:r>
            <a:r>
              <a:rPr lang="en-US"/>
              <a:t> statements in C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1"/>
                </a:solidFill>
                <a:latin typeface="Courier New" pitchFamily="18" charset="0"/>
              </a:rPr>
              <a:t>if (</a:t>
            </a:r>
            <a:r>
              <a:rPr lang="en-US" i="1">
                <a:solidFill>
                  <a:schemeClr val="accent1"/>
                </a:solidFill>
              </a:rPr>
              <a:t>condition</a:t>
            </a:r>
            <a:r>
              <a:rPr lang="en-US">
                <a:solidFill>
                  <a:schemeClr val="accent1"/>
                </a:solidFill>
                <a:latin typeface="Courier New" pitchFamily="18" charset="0"/>
              </a:rPr>
              <a:t>) </a:t>
            </a:r>
            <a:r>
              <a:rPr lang="en-US" i="1">
                <a:solidFill>
                  <a:schemeClr val="accent1"/>
                </a:solidFill>
              </a:rPr>
              <a:t>clause</a:t>
            </a:r>
            <a:endParaRPr lang="en-US">
              <a:solidFill>
                <a:schemeClr val="accent1"/>
              </a:solidFill>
            </a:endParaRP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if (</a:t>
            </a:r>
            <a:r>
              <a:rPr lang="en-US" i="1"/>
              <a:t>condition</a:t>
            </a:r>
            <a:r>
              <a:rPr lang="en-US">
                <a:latin typeface="Courier New" pitchFamily="18" charset="0"/>
              </a:rPr>
              <a:t>) </a:t>
            </a:r>
            <a:r>
              <a:rPr lang="en-US" i="1"/>
              <a:t>clause1</a:t>
            </a:r>
            <a:r>
              <a:rPr lang="en-US" i="1">
                <a:latin typeface="Courier New" pitchFamily="18" charset="0"/>
              </a:rPr>
              <a:t> </a:t>
            </a:r>
            <a:r>
              <a:rPr lang="en-US">
                <a:latin typeface="Courier New" pitchFamily="18" charset="0"/>
              </a:rPr>
              <a:t>else</a:t>
            </a:r>
            <a:r>
              <a:rPr lang="en-US" i="1">
                <a:latin typeface="Courier New" pitchFamily="18" charset="0"/>
              </a:rPr>
              <a:t> </a:t>
            </a:r>
            <a:r>
              <a:rPr lang="en-US" i="1"/>
              <a:t>clause2</a:t>
            </a:r>
          </a:p>
          <a:p>
            <a:r>
              <a:rPr lang="en-US"/>
              <a:t>Rearrange 2nd </a:t>
            </a:r>
            <a:r>
              <a:rPr lang="en-US">
                <a:latin typeface="Courier New" pitchFamily="18" charset="0"/>
              </a:rPr>
              <a:t>if </a:t>
            </a:r>
            <a:r>
              <a:rPr lang="en-US"/>
              <a:t>into following: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1"/>
                </a:solidFill>
                <a:latin typeface="Courier New" pitchFamily="18" charset="0"/>
              </a:rPr>
              <a:t> </a:t>
            </a:r>
            <a:r>
              <a:rPr lang="en-US">
                <a:latin typeface="Courier New" pitchFamily="18" charset="0"/>
              </a:rPr>
              <a:t>if  (</a:t>
            </a:r>
            <a:r>
              <a:rPr lang="en-US" i="1"/>
              <a:t>condition</a:t>
            </a:r>
            <a:r>
              <a:rPr lang="en-US">
                <a:latin typeface="Courier New" pitchFamily="18" charset="0"/>
              </a:rPr>
              <a:t>) goto L1</a:t>
            </a:r>
            <a:r>
              <a:rPr lang="en-US" smtClean="0">
                <a:latin typeface="Courier New" pitchFamily="18" charset="0"/>
              </a:rPr>
              <a:t>;</a:t>
            </a:r>
            <a:r>
              <a:rPr lang="en-US" i="1" smtClean="0">
                <a:latin typeface="Courier New" pitchFamily="18" charset="0"/>
              </a:rPr>
              <a:t/>
            </a:r>
            <a:br>
              <a:rPr lang="en-US" i="1" smtClean="0">
                <a:latin typeface="Courier New" pitchFamily="18" charset="0"/>
              </a:rPr>
            </a:br>
            <a:r>
              <a:rPr lang="en-US" i="1" smtClean="0">
                <a:latin typeface="Courier New" pitchFamily="18" charset="0"/>
              </a:rPr>
              <a:t>   </a:t>
            </a:r>
            <a:r>
              <a:rPr lang="en-US" i="1" smtClean="0"/>
              <a:t>clause2</a:t>
            </a:r>
            <a:r>
              <a:rPr lang="en-US" i="1"/>
              <a:t>;</a:t>
            </a:r>
            <a:br>
              <a:rPr lang="en-US" i="1"/>
            </a:br>
            <a:r>
              <a:rPr lang="en-US" i="1"/>
              <a:t> 	      </a:t>
            </a:r>
            <a:r>
              <a:rPr lang="en-US">
                <a:latin typeface="Courier New" pitchFamily="18" charset="0"/>
              </a:rPr>
              <a:t>goto L2</a:t>
            </a:r>
            <a:r>
              <a:rPr lang="en-US" smtClean="0">
                <a:latin typeface="Courier New" pitchFamily="18" charset="0"/>
              </a:rPr>
              <a:t>;</a:t>
            </a:r>
          </a:p>
          <a:p>
            <a:pPr lvl="1">
              <a:buFontTx/>
              <a:buNone/>
            </a:pPr>
            <a:r>
              <a:rPr lang="en-US" smtClean="0">
                <a:latin typeface="Courier New" pitchFamily="18" charset="0"/>
              </a:rPr>
              <a:t> L1</a:t>
            </a:r>
            <a:r>
              <a:rPr lang="en-US">
                <a:latin typeface="Courier New" pitchFamily="18" charset="0"/>
              </a:rPr>
              <a:t>: </a:t>
            </a:r>
            <a:r>
              <a:rPr lang="en-US" i="1"/>
              <a:t>clause1;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 L2:</a:t>
            </a:r>
          </a:p>
          <a:p>
            <a:r>
              <a:rPr lang="en-US"/>
              <a:t>Not as elegant as </a:t>
            </a:r>
            <a:r>
              <a:rPr lang="en-US">
                <a:latin typeface="Courier New" pitchFamily="18" charset="0"/>
              </a:rPr>
              <a:t>if-else</a:t>
            </a:r>
            <a:r>
              <a:rPr lang="en-US"/>
              <a:t>, but same meaning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34363" cy="474663"/>
          </a:xfrm>
        </p:spPr>
        <p:txBody>
          <a:bodyPr/>
          <a:lstStyle/>
          <a:p>
            <a:r>
              <a:rPr lang="en-US" dirty="0" smtClean="0"/>
              <a:t>Last time: Loading, Storing bytes 1/2</a:t>
            </a:r>
            <a:endParaRPr lang="en-US" dirty="0"/>
          </a:p>
        </p:txBody>
      </p:sp>
      <p:sp>
        <p:nvSpPr>
          <p:cNvPr id="190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89550"/>
          </a:xfrm>
        </p:spPr>
        <p:txBody>
          <a:bodyPr/>
          <a:lstStyle/>
          <a:p>
            <a:r>
              <a:rPr lang="en-US" dirty="0" smtClean="0"/>
              <a:t>In addition to word data transfers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>
                <a:latin typeface="Courier New" pitchFamily="-65" charset="0"/>
              </a:rPr>
              <a:t>lw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itchFamily="-65" charset="0"/>
              </a:rPr>
              <a:t>sw</a:t>
            </a:r>
            <a:r>
              <a:rPr lang="en-US" dirty="0" smtClean="0"/>
              <a:t>), MIPS has </a:t>
            </a:r>
            <a:r>
              <a:rPr lang="en-US" dirty="0" smtClean="0">
                <a:solidFill>
                  <a:schemeClr val="accent1"/>
                </a:solidFill>
              </a:rPr>
              <a:t>byte </a:t>
            </a:r>
            <a:r>
              <a:rPr lang="en-US" dirty="0" smtClean="0"/>
              <a:t>data transfers:</a:t>
            </a:r>
          </a:p>
          <a:p>
            <a:pPr lvl="1"/>
            <a:r>
              <a:rPr lang="en-US" dirty="0" smtClean="0"/>
              <a:t>load byte: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lb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store byte: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sb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same format as </a:t>
            </a:r>
            <a:r>
              <a:rPr lang="en-US" dirty="0" err="1" smtClean="0">
                <a:latin typeface="Courier New" pitchFamily="-65" charset="0"/>
              </a:rPr>
              <a:t>lw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itchFamily="-65" charset="0"/>
              </a:rPr>
              <a:t>sw</a:t>
            </a:r>
            <a:endParaRPr lang="en-US" dirty="0" smtClean="0">
              <a:latin typeface="Courier New" pitchFamily="-65" charset="0"/>
            </a:endParaRPr>
          </a:p>
          <a:p>
            <a:r>
              <a:rPr lang="en-US" dirty="0" smtClean="0"/>
              <a:t>E.g.,  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lb $s0, 3($s1)</a:t>
            </a:r>
          </a:p>
          <a:p>
            <a:pPr lvl="1"/>
            <a:r>
              <a:rPr lang="en-US" i="1" dirty="0" smtClean="0"/>
              <a:t>contents of memory location with address = sum of “3” + contents of register </a:t>
            </a:r>
            <a:r>
              <a:rPr lang="en-US" i="1" dirty="0" smtClean="0">
                <a:latin typeface="Courier New" pitchFamily="-65" charset="0"/>
              </a:rPr>
              <a:t>s1</a:t>
            </a:r>
            <a:r>
              <a:rPr lang="en-US" i="1" dirty="0" smtClean="0"/>
              <a:t> is copied to the low byte position of register </a:t>
            </a:r>
            <a:r>
              <a:rPr lang="en-US" i="1" dirty="0" smtClean="0">
                <a:latin typeface="Courier New" pitchFamily="-65" charset="0"/>
              </a:rPr>
              <a:t>s0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ChangeArrowheads="1"/>
          </p:cNvSpPr>
          <p:nvPr/>
        </p:nvSpPr>
        <p:spPr bwMode="auto">
          <a:xfrm>
            <a:off x="6781800" y="2528888"/>
            <a:ext cx="396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ourier New" pitchFamily="-65" charset="0"/>
              </a:rPr>
              <a:t>x</a:t>
            </a:r>
            <a:endParaRPr lang="en-US" sz="2800" b="1">
              <a:solidFill>
                <a:schemeClr val="accent2"/>
              </a:solidFill>
              <a:latin typeface="Courier New" pitchFamily="-65" charset="0"/>
            </a:endParaRP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324600" cy="474663"/>
          </a:xfrm>
        </p:spPr>
        <p:txBody>
          <a:bodyPr/>
          <a:lstStyle/>
          <a:p>
            <a:r>
              <a:rPr lang="en-US" dirty="0"/>
              <a:t>Loading, Storing bytes 2/2</a:t>
            </a:r>
          </a:p>
        </p:txBody>
      </p:sp>
      <p:sp>
        <p:nvSpPr>
          <p:cNvPr id="1905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316038"/>
          </a:xfrm>
        </p:spPr>
        <p:txBody>
          <a:bodyPr/>
          <a:lstStyle/>
          <a:p>
            <a:r>
              <a:rPr lang="en-US"/>
              <a:t>What do with other 24 bits in the 32 bit register?</a:t>
            </a:r>
          </a:p>
          <a:p>
            <a:pPr lvl="1"/>
            <a:r>
              <a:rPr lang="en-US">
                <a:solidFill>
                  <a:schemeClr val="accent2"/>
                </a:solidFill>
                <a:latin typeface="Courier New" pitchFamily="-65" charset="0"/>
              </a:rPr>
              <a:t>lb</a:t>
            </a:r>
            <a:r>
              <a:rPr lang="en-US"/>
              <a:t>: sign extends to fill upper 24 bits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0" y="2667001"/>
            <a:ext cx="1905000" cy="1258888"/>
            <a:chOff x="4320" y="1680"/>
            <a:chExt cx="1200" cy="793"/>
          </a:xfrm>
        </p:grpSpPr>
        <p:sp>
          <p:nvSpPr>
            <p:cNvPr id="1905670" name="Rectangle 6"/>
            <p:cNvSpPr>
              <a:spLocks noChangeArrowheads="1"/>
            </p:cNvSpPr>
            <p:nvPr/>
          </p:nvSpPr>
          <p:spPr bwMode="auto">
            <a:xfrm>
              <a:off x="4320" y="1680"/>
              <a:ext cx="120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05671" name="Text Box 7"/>
            <p:cNvSpPr txBox="1">
              <a:spLocks noChangeArrowheads="1"/>
            </p:cNvSpPr>
            <p:nvPr/>
          </p:nvSpPr>
          <p:spPr bwMode="auto">
            <a:xfrm>
              <a:off x="4637" y="1872"/>
              <a:ext cx="783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  <a:latin typeface="+mn-lt"/>
                </a:rPr>
                <a:t>byte</a:t>
              </a:r>
              <a:br>
                <a:rPr lang="en-US" sz="2800" b="1">
                  <a:solidFill>
                    <a:schemeClr val="tx1"/>
                  </a:solidFill>
                  <a:latin typeface="+mn-lt"/>
                </a:rPr>
              </a:br>
              <a:r>
                <a:rPr lang="en-US" sz="2800" b="1">
                  <a:solidFill>
                    <a:schemeClr val="tx1"/>
                  </a:solidFill>
                  <a:latin typeface="+mn-lt"/>
                </a:rPr>
                <a:t>loaded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219200" y="2971802"/>
            <a:ext cx="5257800" cy="842963"/>
            <a:chOff x="768" y="1872"/>
            <a:chExt cx="3312" cy="531"/>
          </a:xfrm>
        </p:grpSpPr>
        <p:sp>
          <p:nvSpPr>
            <p:cNvPr id="1905673" name="Text Box 9"/>
            <p:cNvSpPr txBox="1">
              <a:spLocks noChangeArrowheads="1"/>
            </p:cNvSpPr>
            <p:nvPr/>
          </p:nvSpPr>
          <p:spPr bwMode="auto">
            <a:xfrm>
              <a:off x="816" y="2073"/>
              <a:ext cx="28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+mn-lt"/>
                </a:rPr>
                <a:t>…is copied to “sign-extend”</a:t>
              </a:r>
            </a:p>
          </p:txBody>
        </p:sp>
        <p:sp>
          <p:nvSpPr>
            <p:cNvPr id="1905674" name="AutoShape 10"/>
            <p:cNvSpPr>
              <a:spLocks noChangeArrowheads="1"/>
            </p:cNvSpPr>
            <p:nvPr/>
          </p:nvSpPr>
          <p:spPr bwMode="auto">
            <a:xfrm>
              <a:off x="768" y="1872"/>
              <a:ext cx="3312" cy="155"/>
            </a:xfrm>
            <a:prstGeom prst="leftArrow">
              <a:avLst>
                <a:gd name="adj1" fmla="val 50000"/>
                <a:gd name="adj2" fmla="val 534194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27815" y="2971801"/>
            <a:ext cx="1331913" cy="1362076"/>
            <a:chOff x="4032" y="1872"/>
            <a:chExt cx="839" cy="858"/>
          </a:xfrm>
        </p:grpSpPr>
        <p:sp>
          <p:nvSpPr>
            <p:cNvPr id="1905676" name="Line 12"/>
            <p:cNvSpPr>
              <a:spLocks noChangeShapeType="1"/>
            </p:cNvSpPr>
            <p:nvPr/>
          </p:nvSpPr>
          <p:spPr bwMode="auto">
            <a:xfrm flipV="1">
              <a:off x="4224" y="1872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05677" name="Text Box 13"/>
            <p:cNvSpPr txBox="1">
              <a:spLocks noChangeArrowheads="1"/>
            </p:cNvSpPr>
            <p:nvPr/>
          </p:nvSpPr>
          <p:spPr bwMode="auto">
            <a:xfrm>
              <a:off x="4032" y="2400"/>
              <a:ext cx="8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+mn-lt"/>
                </a:rPr>
                <a:t>This bit</a:t>
              </a:r>
            </a:p>
          </p:txBody>
        </p:sp>
      </p:grpSp>
      <p:sp>
        <p:nvSpPr>
          <p:cNvPr id="1905678" name="Rectangle 14"/>
          <p:cNvSpPr>
            <a:spLocks noChangeArrowheads="1"/>
          </p:cNvSpPr>
          <p:nvPr/>
        </p:nvSpPr>
        <p:spPr bwMode="auto">
          <a:xfrm>
            <a:off x="381000" y="2514600"/>
            <a:ext cx="637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Courier New" pitchFamily="-65" charset="0"/>
              </a:rPr>
              <a:t>xxxx xxxx xxxx xxxx xxxx xxxx</a:t>
            </a:r>
            <a:endParaRPr lang="en-US" sz="2800" b="1">
              <a:solidFill>
                <a:schemeClr val="accent2"/>
              </a:solidFill>
              <a:latin typeface="Courier New" pitchFamily="-65" charset="0"/>
            </a:endParaRPr>
          </a:p>
        </p:txBody>
      </p:sp>
      <p:sp>
        <p:nvSpPr>
          <p:cNvPr id="1905679" name="Rectangle 15"/>
          <p:cNvSpPr>
            <a:spLocks noChangeArrowheads="1"/>
          </p:cNvSpPr>
          <p:nvPr/>
        </p:nvSpPr>
        <p:spPr bwMode="auto">
          <a:xfrm>
            <a:off x="6781800" y="2528888"/>
            <a:ext cx="2105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Courier New" pitchFamily="-65" charset="0"/>
              </a:rPr>
              <a:t> </a:t>
            </a:r>
            <a:r>
              <a:rPr lang="en-US" sz="2800" b="1">
                <a:solidFill>
                  <a:schemeClr val="accent2"/>
                </a:solidFill>
                <a:latin typeface="Courier New" pitchFamily="-65" charset="0"/>
              </a:rPr>
              <a:t>zzz zzzz</a:t>
            </a:r>
          </a:p>
        </p:txBody>
      </p:sp>
      <p:sp>
        <p:nvSpPr>
          <p:cNvPr id="1905680" name="Rectangle 16"/>
          <p:cNvSpPr>
            <a:spLocks noChangeArrowheads="1"/>
          </p:cNvSpPr>
          <p:nvPr/>
        </p:nvSpPr>
        <p:spPr bwMode="auto">
          <a:xfrm>
            <a:off x="762000" y="4365625"/>
            <a:ext cx="8229600" cy="2294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Wingdings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 Normally don’t want to sign extend chars</a:t>
            </a:r>
          </a:p>
          <a:p>
            <a:pPr>
              <a:lnSpc>
                <a:spcPct val="75000"/>
              </a:lnSpc>
              <a:spcBef>
                <a:spcPct val="65000"/>
              </a:spcBef>
              <a:buSzPct val="100000"/>
              <a:buFont typeface="Wingdings" charset="2"/>
              <a:buChar char="§"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 MIPS instruction that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doesn’t</a:t>
            </a:r>
            <a:br>
              <a:rPr lang="en-US" sz="32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   sign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extend when loading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bytes:</a:t>
            </a:r>
          </a:p>
          <a:p>
            <a:pPr lvl="1">
              <a:lnSpc>
                <a:spcPct val="75000"/>
              </a:lnSpc>
              <a:spcBef>
                <a:spcPct val="65000"/>
              </a:spcBef>
              <a:buSzPct val="100000"/>
              <a:buFont typeface="Wingdings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 load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byte unsigned: </a:t>
            </a:r>
            <a:r>
              <a:rPr lang="en-US" sz="3200" b="1" dirty="0" err="1">
                <a:solidFill>
                  <a:schemeClr val="accent2"/>
                </a:solidFill>
                <a:latin typeface="Courier New"/>
                <a:cs typeface="Courier New"/>
              </a:rPr>
              <a:t>lbu</a:t>
            </a:r>
            <a:endParaRPr lang="en-US" sz="3200" b="1" dirty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8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543800" cy="474662"/>
          </a:xfrm>
        </p:spPr>
        <p:txBody>
          <a:bodyPr/>
          <a:lstStyle/>
          <a:p>
            <a:r>
              <a:rPr lang="en-US" smtClean="0"/>
              <a:t>Overflow in Arithmetic (1/2)</a:t>
            </a:r>
            <a:endParaRPr lang="en-US" dirty="0"/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695825"/>
          </a:xfrm>
        </p:spPr>
        <p:txBody>
          <a:bodyPr/>
          <a:lstStyle/>
          <a:p>
            <a:r>
              <a:rPr lang="en-US" dirty="0" smtClean="0"/>
              <a:t>Reminder: Overflow occurs when there is a mistake in arithmetic due to the limited precision in computers.</a:t>
            </a:r>
          </a:p>
          <a:p>
            <a:r>
              <a:rPr lang="en-US" dirty="0" smtClean="0"/>
              <a:t>Example (4-bit unsigned numbers):</a:t>
            </a: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		</a:t>
            </a:r>
            <a:r>
              <a:rPr lang="en-US" dirty="0" smtClean="0">
                <a:solidFill>
                  <a:schemeClr val="accent1"/>
                </a:solidFill>
              </a:rPr>
              <a:t>+15		         1111</a:t>
            </a: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		</a:t>
            </a:r>
            <a:r>
              <a:rPr lang="en-US" u="sng" dirty="0" smtClean="0">
                <a:solidFill>
                  <a:schemeClr val="accent1"/>
                </a:solidFill>
              </a:rPr>
              <a:t>  +3</a:t>
            </a:r>
            <a:r>
              <a:rPr lang="en-US" dirty="0" smtClean="0">
                <a:solidFill>
                  <a:schemeClr val="accent1"/>
                </a:solidFill>
              </a:rPr>
              <a:t>		       </a:t>
            </a:r>
            <a:r>
              <a:rPr lang="en-US" u="sng" dirty="0" smtClean="0">
                <a:solidFill>
                  <a:schemeClr val="accent1"/>
                </a:solidFill>
              </a:rPr>
              <a:t>  0011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		+18		       10010</a:t>
            </a:r>
          </a:p>
          <a:p>
            <a:pPr lvl="1"/>
            <a:r>
              <a:rPr lang="en-US" dirty="0" smtClean="0"/>
              <a:t>But we don’t have room for 5-bit solution, so the solution would be 0010, which is +2, and wrong.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1138"/>
            <a:ext cx="7162800" cy="474662"/>
          </a:xfrm>
        </p:spPr>
        <p:txBody>
          <a:bodyPr/>
          <a:lstStyle/>
          <a:p>
            <a:r>
              <a:rPr lang="en-US" dirty="0" smtClean="0"/>
              <a:t>Overflow in Arithmetic (2/2)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270500"/>
          </a:xfrm>
        </p:spPr>
        <p:txBody>
          <a:bodyPr/>
          <a:lstStyle/>
          <a:p>
            <a:r>
              <a:rPr lang="en-US" dirty="0" smtClean="0"/>
              <a:t>Some languages detect overflow (</a:t>
            </a:r>
            <a:r>
              <a:rPr lang="en-US" dirty="0" err="1" smtClean="0"/>
              <a:t>Ada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some don’t (C)</a:t>
            </a:r>
          </a:p>
          <a:p>
            <a:r>
              <a:rPr lang="en-US" dirty="0" smtClean="0"/>
              <a:t>MIPS solution is 2 kinds of arithmetic instructs: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These </a:t>
            </a:r>
            <a:r>
              <a:rPr lang="en-US" u="sng" dirty="0" smtClean="0">
                <a:solidFill>
                  <a:schemeClr val="accent1"/>
                </a:solidFill>
              </a:rPr>
              <a:t>cause overflow to be detected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add (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add</a:t>
            </a:r>
            <a:r>
              <a:rPr lang="en-US" dirty="0" smtClean="0"/>
              <a:t>)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add immediate (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addi</a:t>
            </a:r>
            <a:r>
              <a:rPr lang="en-US" dirty="0" smtClean="0"/>
              <a:t>) 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subtract (</a:t>
            </a:r>
            <a:r>
              <a:rPr lang="en-US" dirty="0" smtClean="0">
                <a:solidFill>
                  <a:schemeClr val="accent2"/>
                </a:solidFill>
                <a:latin typeface="Courier New" pitchFamily="-65" charset="0"/>
              </a:rPr>
              <a:t>sub</a:t>
            </a:r>
            <a:r>
              <a:rPr lang="en-US" dirty="0" smtClean="0"/>
              <a:t>)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These </a:t>
            </a:r>
            <a:r>
              <a:rPr lang="en-US" u="sng" dirty="0" smtClean="0">
                <a:solidFill>
                  <a:schemeClr val="accent1"/>
                </a:solidFill>
              </a:rPr>
              <a:t>do not cause overflow detection 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add unsigned (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addu</a:t>
            </a:r>
            <a:r>
              <a:rPr lang="en-US" dirty="0" smtClean="0"/>
              <a:t>)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add immediate unsigned (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addiu</a:t>
            </a:r>
            <a:r>
              <a:rPr lang="en-US" dirty="0" smtClean="0"/>
              <a:t>) </a:t>
            </a:r>
          </a:p>
          <a:p>
            <a:pPr lvl="2">
              <a:lnSpc>
                <a:spcPct val="75000"/>
              </a:lnSpc>
            </a:pPr>
            <a:r>
              <a:rPr lang="en-US" dirty="0" smtClean="0"/>
              <a:t>subtract unsigned (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subu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Compiler selects appropriate arithmetic</a:t>
            </a:r>
          </a:p>
          <a:p>
            <a:pPr lvl="1">
              <a:lnSpc>
                <a:spcPct val="75000"/>
              </a:lnSpc>
            </a:pPr>
            <a:r>
              <a:rPr lang="en-US" dirty="0" smtClean="0"/>
              <a:t>MIPS C compilers produce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addu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addiu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subu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1138"/>
            <a:ext cx="7313612" cy="474662"/>
          </a:xfrm>
        </p:spPr>
        <p:txBody>
          <a:bodyPr/>
          <a:lstStyle/>
          <a:p>
            <a:r>
              <a:rPr lang="en-US" dirty="0"/>
              <a:t>What about </a:t>
            </a:r>
            <a:r>
              <a:rPr lang="en-US" u="sng" dirty="0"/>
              <a:t>unsigned</a:t>
            </a:r>
            <a:r>
              <a:rPr lang="en-US" dirty="0"/>
              <a:t> numbers?</a:t>
            </a:r>
          </a:p>
        </p:txBody>
      </p:sp>
      <p:sp>
        <p:nvSpPr>
          <p:cNvPr id="193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7013" cy="4876800"/>
          </a:xfrm>
        </p:spPr>
        <p:txBody>
          <a:bodyPr/>
          <a:lstStyle/>
          <a:p>
            <a:r>
              <a:rPr lang="en-US" dirty="0"/>
              <a:t>Also </a:t>
            </a:r>
            <a:r>
              <a:rPr lang="en-US" dirty="0">
                <a:solidFill>
                  <a:schemeClr val="accent1"/>
                </a:solidFill>
              </a:rPr>
              <a:t>unsigned</a:t>
            </a:r>
            <a:r>
              <a:rPr lang="en-US" dirty="0"/>
              <a:t> inequality instructions:</a:t>
            </a:r>
          </a:p>
          <a:p>
            <a:pPr>
              <a:buFont typeface="Times" pitchFamily="-65" charset="0"/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sltu</a:t>
            </a:r>
            <a:r>
              <a:rPr lang="en-US" dirty="0"/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sltiu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 typeface="Times" pitchFamily="-65" charset="0"/>
              <a:buNone/>
            </a:pPr>
            <a:r>
              <a:rPr lang="en-US" dirty="0"/>
              <a:t>…which sets result to </a:t>
            </a:r>
            <a:r>
              <a:rPr lang="en-US" dirty="0">
                <a:latin typeface="Courier New"/>
                <a:cs typeface="Courier New"/>
              </a:rPr>
              <a:t>1</a:t>
            </a:r>
            <a:r>
              <a:rPr lang="en-US" dirty="0"/>
              <a:t> or </a:t>
            </a:r>
            <a:r>
              <a:rPr lang="en-US" dirty="0">
                <a:latin typeface="Courier New"/>
                <a:cs typeface="Courier New"/>
              </a:rPr>
              <a:t>0</a:t>
            </a:r>
            <a:r>
              <a:rPr lang="en-US" dirty="0"/>
              <a:t> depending on unsigned comparisons</a:t>
            </a:r>
          </a:p>
          <a:p>
            <a:r>
              <a:rPr lang="en-US" dirty="0"/>
              <a:t>What is value of </a:t>
            </a:r>
            <a:r>
              <a:rPr lang="en-US" dirty="0">
                <a:latin typeface="Courier New" pitchFamily="-65" charset="0"/>
              </a:rPr>
              <a:t>$t0</a:t>
            </a:r>
            <a:r>
              <a:rPr lang="en-US" dirty="0"/>
              <a:t>, </a:t>
            </a:r>
            <a:r>
              <a:rPr lang="en-US" dirty="0">
                <a:latin typeface="Courier New" pitchFamily="-65" charset="0"/>
              </a:rPr>
              <a:t>$t1</a:t>
            </a:r>
            <a:r>
              <a:rPr lang="en-US" dirty="0"/>
              <a:t>?</a:t>
            </a:r>
          </a:p>
          <a:p>
            <a:pPr algn="ctr">
              <a:buFont typeface="Times" pitchFamily="-65" charset="0"/>
              <a:buNone/>
            </a:pPr>
            <a:r>
              <a:rPr lang="en-US" dirty="0"/>
              <a:t>(</a:t>
            </a:r>
            <a:r>
              <a:rPr lang="en-US" sz="2800" dirty="0">
                <a:latin typeface="Courier New" pitchFamily="-65" charset="0"/>
              </a:rPr>
              <a:t>$s0 = FFFF </a:t>
            </a:r>
            <a:r>
              <a:rPr lang="en-US" sz="2800" dirty="0" err="1">
                <a:latin typeface="Courier New" pitchFamily="-65" charset="0"/>
              </a:rPr>
              <a:t>FFFA</a:t>
            </a:r>
            <a:r>
              <a:rPr lang="en-US" sz="2800" baseline="-25000" dirty="0" err="1"/>
              <a:t>hex</a:t>
            </a:r>
            <a:r>
              <a:rPr lang="en-US" sz="2800" dirty="0"/>
              <a:t>, </a:t>
            </a:r>
            <a:r>
              <a:rPr lang="en-US" sz="2800" dirty="0">
                <a:latin typeface="Courier New" pitchFamily="-65" charset="0"/>
              </a:rPr>
              <a:t>$s1 = 0000 </a:t>
            </a:r>
            <a:r>
              <a:rPr lang="en-US" sz="2800" dirty="0" err="1">
                <a:latin typeface="Courier New" pitchFamily="-65" charset="0"/>
              </a:rPr>
              <a:t>FFFA</a:t>
            </a:r>
            <a:r>
              <a:rPr lang="en-US" sz="2800" baseline="-25000" dirty="0" err="1"/>
              <a:t>hex</a:t>
            </a:r>
            <a:r>
              <a:rPr lang="en-US" sz="2800" dirty="0"/>
              <a:t>)</a:t>
            </a:r>
            <a:endParaRPr lang="en-US" dirty="0"/>
          </a:p>
          <a:p>
            <a:pPr algn="ctr">
              <a:buFont typeface="Times" pitchFamily="-65" charset="0"/>
              <a:buNone/>
            </a:pP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$t0, $s0, $s1</a:t>
            </a:r>
          </a:p>
          <a:p>
            <a:pPr algn="ctr">
              <a:buFont typeface="Times" pitchFamily="-65" charset="0"/>
              <a:buNone/>
            </a:pPr>
            <a:r>
              <a:rPr lang="en-US" dirty="0" err="1">
                <a:solidFill>
                  <a:schemeClr val="accent2"/>
                </a:solidFill>
                <a:latin typeface="Courier New" pitchFamily="-65" charset="0"/>
              </a:rPr>
              <a:t>sltu</a:t>
            </a:r>
            <a:r>
              <a:rPr lang="en-US" dirty="0">
                <a:solidFill>
                  <a:schemeClr val="accent2"/>
                </a:solidFill>
                <a:latin typeface="Courier New" pitchFamily="-65" charset="0"/>
              </a:rPr>
              <a:t> $t1, $s0, $s1</a:t>
            </a:r>
            <a:endParaRPr lang="en-US" dirty="0">
              <a:latin typeface="Courier New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MIPS Signed vs. Unsigned – diff meanings!</a:t>
            </a:r>
            <a:endParaRPr lang="en-US" sz="3600" dirty="0"/>
          </a:p>
        </p:txBody>
      </p:sp>
      <p:sp>
        <p:nvSpPr>
          <p:cNvPr id="193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MIPS terms Signed/Unsigned “overloaded”:</a:t>
            </a:r>
          </a:p>
          <a:p>
            <a:pPr lvl="1"/>
            <a:r>
              <a:rPr lang="en-US" dirty="0" smtClean="0"/>
              <a:t>Do/Don't sign extend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(lb,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lbu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dirty="0" smtClean="0"/>
              <a:t>Do/Don't overflow 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(add,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addi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sub,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mult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div)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addu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addiu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subu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multu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divu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</a:p>
          <a:p>
            <a:pPr lvl="1"/>
            <a:r>
              <a:rPr lang="en-US" dirty="0" smtClean="0"/>
              <a:t>Do signed/unsigned compare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(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slt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slti/sltu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Courier New"/>
                <a:cs typeface="Courier New"/>
              </a:rPr>
              <a:t>sltiu</a:t>
            </a:r>
            <a:r>
              <a:rPr lang="en-US" dirty="0" smtClean="0">
                <a:solidFill>
                  <a:schemeClr val="accent2"/>
                </a:solidFill>
                <a:latin typeface="Courier New"/>
                <a:cs typeface="Courier New"/>
              </a:rPr>
              <a:t>)</a:t>
            </a:r>
            <a:endParaRPr lang="en-US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05638" cy="474662"/>
          </a:xfrm>
        </p:spPr>
        <p:txBody>
          <a:bodyPr/>
          <a:lstStyle/>
          <a:p>
            <a:r>
              <a:rPr lang="en-US"/>
              <a:t>Assembly Variables: Registers (2/4)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43463"/>
          </a:xfrm>
        </p:spPr>
        <p:txBody>
          <a:bodyPr/>
          <a:lstStyle/>
          <a:p>
            <a:r>
              <a:rPr lang="en-US" dirty="0"/>
              <a:t>Drawback: Since registers are in hardware, there are a predetermined number of them</a:t>
            </a:r>
          </a:p>
          <a:p>
            <a:pPr lvl="1"/>
            <a:r>
              <a:rPr lang="en-US" dirty="0"/>
              <a:t>Solution: MIPS code must be very carefully put together to efficiently use registers</a:t>
            </a:r>
          </a:p>
          <a:p>
            <a:r>
              <a:rPr lang="en-US" dirty="0"/>
              <a:t>32 registers in MIPS</a:t>
            </a:r>
          </a:p>
          <a:p>
            <a:pPr lvl="1"/>
            <a:r>
              <a:rPr lang="en-US" dirty="0"/>
              <a:t>Why 32? </a:t>
            </a:r>
            <a:r>
              <a:rPr lang="en-US" dirty="0">
                <a:solidFill>
                  <a:schemeClr val="accent2"/>
                </a:solidFill>
              </a:rPr>
              <a:t>Smaller is faster</a:t>
            </a:r>
            <a:endParaRPr lang="en-US" dirty="0"/>
          </a:p>
          <a:p>
            <a:r>
              <a:rPr lang="en-US" dirty="0"/>
              <a:t>Each MIPS register is 32 bits wide</a:t>
            </a:r>
          </a:p>
          <a:p>
            <a:pPr lvl="1"/>
            <a:r>
              <a:rPr lang="en-US" dirty="0"/>
              <a:t>Groups of 32 bits called a </a:t>
            </a:r>
            <a:r>
              <a:rPr lang="en-US" u="sng" dirty="0">
                <a:solidFill>
                  <a:schemeClr val="accent2"/>
                </a:solidFill>
              </a:rPr>
              <a:t>word</a:t>
            </a:r>
            <a:r>
              <a:rPr lang="en-US" dirty="0"/>
              <a:t> in MIPS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6400800" cy="474663"/>
          </a:xfrm>
        </p:spPr>
        <p:txBody>
          <a:bodyPr/>
          <a:lstStyle/>
          <a:p>
            <a:r>
              <a:rPr lang="en-US" dirty="0" smtClean="0"/>
              <a:t>Two “Logic” Instructions</a:t>
            </a:r>
            <a:endParaRPr lang="en-US" dirty="0"/>
          </a:p>
        </p:txBody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068888"/>
          </a:xfrm>
        </p:spPr>
        <p:txBody>
          <a:bodyPr/>
          <a:lstStyle/>
          <a:p>
            <a:r>
              <a:rPr lang="en-US" sz="3300" dirty="0" smtClean="0"/>
              <a:t>Here are 2 more new instructions</a:t>
            </a:r>
          </a:p>
          <a:p>
            <a:r>
              <a:rPr lang="en-US" sz="3300" dirty="0" smtClean="0"/>
              <a:t>Shift Left: </a:t>
            </a:r>
            <a:r>
              <a:rPr lang="en-US" sz="3300" dirty="0" err="1" smtClean="0">
                <a:solidFill>
                  <a:schemeClr val="accent2"/>
                </a:solidFill>
                <a:latin typeface="Courier New" pitchFamily="-65" charset="0"/>
              </a:rPr>
              <a:t>sll</a:t>
            </a:r>
            <a:r>
              <a:rPr lang="en-US" sz="3300" dirty="0" smtClean="0">
                <a:solidFill>
                  <a:schemeClr val="accent2"/>
                </a:solidFill>
                <a:latin typeface="Courier New" pitchFamily="-65" charset="0"/>
              </a:rPr>
              <a:t> $s1,$s2,2 </a:t>
            </a:r>
            <a:r>
              <a:rPr lang="en-US" sz="3300" dirty="0" smtClean="0">
                <a:solidFill>
                  <a:schemeClr val="bg2"/>
                </a:solidFill>
                <a:latin typeface="Courier New" pitchFamily="-65" charset="0"/>
              </a:rPr>
              <a:t>#s1=s2&lt;&lt;2</a:t>
            </a:r>
            <a:endParaRPr lang="en-US" sz="3300" dirty="0" smtClean="0">
              <a:latin typeface="Courier New" pitchFamily="-65" charset="0"/>
            </a:endParaRPr>
          </a:p>
          <a:p>
            <a:pPr lvl="1"/>
            <a:r>
              <a:rPr lang="en-US" dirty="0" smtClean="0"/>
              <a:t>Store in </a:t>
            </a:r>
            <a:r>
              <a:rPr lang="en-US" dirty="0" smtClean="0">
                <a:latin typeface="Courier New" pitchFamily="-65" charset="0"/>
              </a:rPr>
              <a:t>$s1</a:t>
            </a:r>
            <a:r>
              <a:rPr lang="en-US" dirty="0" smtClean="0"/>
              <a:t> the value from </a:t>
            </a:r>
            <a:r>
              <a:rPr lang="en-US" dirty="0" smtClean="0">
                <a:latin typeface="Courier New" pitchFamily="-65" charset="0"/>
              </a:rPr>
              <a:t>$s2</a:t>
            </a:r>
            <a:r>
              <a:rPr lang="en-US" dirty="0" smtClean="0"/>
              <a:t> shifted 2 bits to the left, </a:t>
            </a:r>
            <a:r>
              <a:rPr lang="en-US" dirty="0" smtClean="0">
                <a:solidFill>
                  <a:schemeClr val="accent1"/>
                </a:solidFill>
              </a:rPr>
              <a:t>inserting 0’s </a:t>
            </a:r>
            <a:r>
              <a:rPr lang="en-US" dirty="0" smtClean="0"/>
              <a:t>on right; </a:t>
            </a:r>
            <a:r>
              <a:rPr lang="en-US" dirty="0" smtClean="0">
                <a:latin typeface="Courier New" pitchFamily="-65" charset="0"/>
              </a:rPr>
              <a:t>&lt;&lt;</a:t>
            </a:r>
            <a:r>
              <a:rPr lang="en-US" dirty="0" smtClean="0"/>
              <a:t> in C</a:t>
            </a:r>
          </a:p>
          <a:p>
            <a:pPr lvl="1"/>
            <a:r>
              <a:rPr lang="en-US" dirty="0" smtClean="0"/>
              <a:t>Before:	</a:t>
            </a:r>
            <a:r>
              <a:rPr lang="en-US" sz="2000" dirty="0" smtClean="0">
                <a:solidFill>
                  <a:schemeClr val="accent2"/>
                </a:solidFill>
                <a:latin typeface="Courier New"/>
                <a:cs typeface="Courier New"/>
              </a:rPr>
              <a:t>0000 0002</a:t>
            </a:r>
            <a:r>
              <a:rPr lang="en-US" baseline="-25000" dirty="0" smtClean="0"/>
              <a:t>hex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2"/>
                </a:solidFill>
                <a:latin typeface="Courier New"/>
                <a:cs typeface="Courier New"/>
              </a:rPr>
              <a:t>0000 0000 0000 0000 0000 0000 0000 0010</a:t>
            </a:r>
            <a:r>
              <a:rPr lang="en-US" baseline="-25000" dirty="0" smtClean="0"/>
              <a:t>two</a:t>
            </a:r>
          </a:p>
          <a:p>
            <a:pPr lvl="1"/>
            <a:r>
              <a:rPr lang="en-US" dirty="0" smtClean="0"/>
              <a:t>After: 	</a:t>
            </a:r>
            <a:r>
              <a:rPr lang="en-US" sz="2000" dirty="0" smtClean="0">
                <a:solidFill>
                  <a:schemeClr val="accent2"/>
                </a:solidFill>
                <a:latin typeface="Courier New"/>
                <a:cs typeface="Courier New"/>
              </a:rPr>
              <a:t>0000 000</a:t>
            </a:r>
            <a:r>
              <a:rPr lang="en-US" sz="2000" u="sng" dirty="0" smtClean="0">
                <a:solidFill>
                  <a:schemeClr val="accent1"/>
                </a:solidFill>
                <a:latin typeface="Courier New"/>
                <a:cs typeface="Courier New"/>
              </a:rPr>
              <a:t>8</a:t>
            </a:r>
            <a:r>
              <a:rPr lang="en-US" baseline="-25000" dirty="0" smtClean="0"/>
              <a:t>hex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2"/>
                </a:solidFill>
                <a:latin typeface="Courier New"/>
                <a:cs typeface="Courier New"/>
              </a:rPr>
              <a:t>0000 0000 0000 0000 0000 0000 0000 10</a:t>
            </a:r>
            <a:r>
              <a:rPr lang="en-US" sz="2000" u="sng" dirty="0" smtClean="0">
                <a:solidFill>
                  <a:schemeClr val="accent1"/>
                </a:solidFill>
                <a:latin typeface="Courier New"/>
                <a:cs typeface="Courier New"/>
              </a:rPr>
              <a:t>00</a:t>
            </a:r>
            <a:r>
              <a:rPr lang="en-US" baseline="-25000" dirty="0" smtClean="0"/>
              <a:t>two</a:t>
            </a:r>
            <a:endParaRPr lang="en-US" dirty="0" smtClean="0"/>
          </a:p>
          <a:p>
            <a:pPr lvl="1"/>
            <a:r>
              <a:rPr lang="en-US" dirty="0" smtClean="0"/>
              <a:t>What arithmetic effect does shift left have?</a:t>
            </a:r>
          </a:p>
          <a:p>
            <a:r>
              <a:rPr lang="en-US" sz="3300" dirty="0" smtClean="0"/>
              <a:t>Shift Right: </a:t>
            </a:r>
            <a:r>
              <a:rPr lang="en-US" dirty="0" err="1" smtClean="0">
                <a:solidFill>
                  <a:schemeClr val="accent2"/>
                </a:solidFill>
                <a:latin typeface="Courier New" pitchFamily="-65" charset="0"/>
              </a:rPr>
              <a:t>srl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is opposite shift; </a:t>
            </a:r>
            <a:r>
              <a:rPr lang="en-US" dirty="0" smtClean="0">
                <a:latin typeface="Courier New" pitchFamily="-65" charset="0"/>
              </a:rPr>
              <a:t>&gt;&gt;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05638" cy="474662"/>
          </a:xfrm>
        </p:spPr>
        <p:txBody>
          <a:bodyPr/>
          <a:lstStyle/>
          <a:p>
            <a:r>
              <a:rPr lang="en-US"/>
              <a:t>Assembly Variables: Registers (3/4)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681288"/>
          </a:xfrm>
        </p:spPr>
        <p:txBody>
          <a:bodyPr/>
          <a:lstStyle/>
          <a:p>
            <a:r>
              <a:rPr lang="en-US"/>
              <a:t>Registers are numbered from 0 to 31</a:t>
            </a:r>
          </a:p>
          <a:p>
            <a:r>
              <a:rPr lang="en-US"/>
              <a:t>Each register can be referred to by number or name</a:t>
            </a:r>
          </a:p>
          <a:p>
            <a:r>
              <a:rPr lang="en-US"/>
              <a:t>Number references: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$0, $1, $2, … $30, $31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7005638" cy="474662"/>
          </a:xfrm>
        </p:spPr>
        <p:txBody>
          <a:bodyPr/>
          <a:lstStyle/>
          <a:p>
            <a:r>
              <a:rPr lang="en-US"/>
              <a:t>Assembly Variables: Registers (4/4)</a:t>
            </a:r>
          </a:p>
        </p:txBody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186363"/>
          </a:xfrm>
        </p:spPr>
        <p:txBody>
          <a:bodyPr/>
          <a:lstStyle/>
          <a:p>
            <a:r>
              <a:rPr lang="en-US"/>
              <a:t>By convention, each register also has a name to make it easier to code</a:t>
            </a:r>
          </a:p>
          <a:p>
            <a:r>
              <a:rPr lang="en-US"/>
              <a:t>For now: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$16 - $23</a:t>
            </a:r>
            <a:r>
              <a:rPr lang="en-US"/>
              <a:t>	</a:t>
            </a:r>
            <a:r>
              <a:rPr lang="en-US">
                <a:solidFill>
                  <a:schemeClr val="tx1"/>
                </a:solidFill>
                <a:sym typeface="Wingdings" pitchFamily="18" charset="2"/>
              </a:rPr>
              <a:t></a:t>
            </a:r>
            <a:r>
              <a:rPr lang="en-US">
                <a:sym typeface="Wingdings" pitchFamily="18" charset="2"/>
              </a:rPr>
              <a:t>	</a:t>
            </a:r>
            <a:r>
              <a:rPr lang="en-US">
                <a:latin typeface="Courier New" pitchFamily="18" charset="0"/>
                <a:sym typeface="Wingdings" pitchFamily="18" charset="2"/>
              </a:rPr>
              <a:t>$s0 - $s7</a:t>
            </a:r>
            <a:endParaRPr lang="en-US">
              <a:sym typeface="Wingdings" pitchFamily="18" charset="2"/>
            </a:endParaRPr>
          </a:p>
          <a:p>
            <a:pPr lvl="1">
              <a:buFontTx/>
              <a:buNone/>
            </a:pPr>
            <a:r>
              <a:rPr lang="en-US">
                <a:sym typeface="Wingdings" pitchFamily="18" charset="2"/>
              </a:rPr>
              <a:t>		(correspond to C variables)</a:t>
            </a:r>
          </a:p>
          <a:p>
            <a:pPr lvl="1">
              <a:buFontTx/>
              <a:buNone/>
            </a:pPr>
            <a:r>
              <a:rPr lang="en-US">
                <a:latin typeface="Courier New" pitchFamily="18" charset="0"/>
              </a:rPr>
              <a:t>$8 - $15</a:t>
            </a:r>
            <a:r>
              <a:rPr lang="en-US"/>
              <a:t>	</a:t>
            </a:r>
            <a:r>
              <a:rPr lang="en-US">
                <a:solidFill>
                  <a:schemeClr val="tx1"/>
                </a:solidFill>
                <a:sym typeface="Wingdings" pitchFamily="18" charset="2"/>
              </a:rPr>
              <a:t></a:t>
            </a:r>
            <a:r>
              <a:rPr lang="en-US">
                <a:sym typeface="Wingdings" pitchFamily="18" charset="2"/>
              </a:rPr>
              <a:t>	</a:t>
            </a:r>
            <a:r>
              <a:rPr lang="en-US">
                <a:latin typeface="Courier New" pitchFamily="18" charset="0"/>
                <a:sym typeface="Wingdings" pitchFamily="18" charset="2"/>
              </a:rPr>
              <a:t>$t0 - $t7</a:t>
            </a:r>
            <a:endParaRPr lang="en-US">
              <a:sym typeface="Wingdings" pitchFamily="18" charset="2"/>
            </a:endParaRPr>
          </a:p>
          <a:p>
            <a:pPr lvl="1">
              <a:buFontTx/>
              <a:buNone/>
            </a:pPr>
            <a:r>
              <a:rPr lang="en-US">
                <a:sym typeface="Wingdings" pitchFamily="18" charset="2"/>
              </a:rPr>
              <a:t>		(correspond to temporary variables)</a:t>
            </a:r>
          </a:p>
          <a:p>
            <a:pPr lvl="1">
              <a:buFontTx/>
              <a:buNone/>
            </a:pPr>
            <a:r>
              <a:rPr lang="en-US">
                <a:sym typeface="Wingdings" pitchFamily="18" charset="2"/>
              </a:rPr>
              <a:t>Later will explain other 16 register names</a:t>
            </a:r>
          </a:p>
          <a:p>
            <a:r>
              <a:rPr lang="en-US">
                <a:sym typeface="Wingdings" pitchFamily="18" charset="2"/>
              </a:rPr>
              <a:t>In general, use names to make your code more readable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922963" cy="474662"/>
          </a:xfrm>
        </p:spPr>
        <p:txBody>
          <a:bodyPr/>
          <a:lstStyle/>
          <a:p>
            <a:r>
              <a:rPr lang="en-US"/>
              <a:t>C, Java variables vs. registers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335588"/>
          </a:xfrm>
        </p:spPr>
        <p:txBody>
          <a:bodyPr/>
          <a:lstStyle/>
          <a:p>
            <a:r>
              <a:rPr lang="en-US"/>
              <a:t>In C (and most High Level Languages) variables declared first and given a type</a:t>
            </a:r>
          </a:p>
          <a:p>
            <a:pPr lvl="1"/>
            <a:r>
              <a:rPr lang="en-US"/>
              <a:t>Example:  </a:t>
            </a:r>
            <a:br>
              <a:rPr lang="en-US"/>
            </a:br>
            <a:r>
              <a:rPr lang="en-US" sz="3200">
                <a:latin typeface="Courier New" pitchFamily="18" charset="0"/>
              </a:rPr>
              <a:t>int fahr, celsius; </a:t>
            </a:r>
            <a:br>
              <a:rPr lang="en-US" sz="3200">
                <a:latin typeface="Courier New" pitchFamily="18" charset="0"/>
              </a:rPr>
            </a:br>
            <a:r>
              <a:rPr lang="en-US" sz="3200">
                <a:latin typeface="Courier New" pitchFamily="18" charset="0"/>
              </a:rPr>
              <a:t>char a, b, c, d, e;</a:t>
            </a:r>
          </a:p>
          <a:p>
            <a:r>
              <a:rPr lang="en-US"/>
              <a:t>Each variable can ONLY represent a value of the type it was declared as (cannot mix and match </a:t>
            </a:r>
            <a:r>
              <a:rPr lang="en-US">
                <a:latin typeface="Courier New" pitchFamily="18" charset="0"/>
              </a:rPr>
              <a:t>int</a:t>
            </a:r>
            <a:r>
              <a:rPr lang="en-US"/>
              <a:t> and </a:t>
            </a:r>
            <a:r>
              <a:rPr lang="en-US">
                <a:latin typeface="Courier New" pitchFamily="18" charset="0"/>
              </a:rPr>
              <a:t>char</a:t>
            </a:r>
            <a:r>
              <a:rPr lang="en-US"/>
              <a:t> variables).</a:t>
            </a:r>
          </a:p>
          <a:p>
            <a:r>
              <a:rPr lang="en-US"/>
              <a:t>In Assembly Language, the registers have no type; operation determines how register contents are treated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21421</TotalTime>
  <Pages>47</Pages>
  <Words>5700</Words>
  <Application>Microsoft PowerPoint 4.0</Application>
  <PresentationFormat>Letter Paper (8.5x11 in)</PresentationFormat>
  <Paragraphs>479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Helvetica</vt:lpstr>
      <vt:lpstr>ＭＳ Ｐゴシック</vt:lpstr>
      <vt:lpstr>Arial</vt:lpstr>
      <vt:lpstr>Times</vt:lpstr>
      <vt:lpstr>Courier New</vt:lpstr>
      <vt:lpstr>Courier</vt:lpstr>
      <vt:lpstr>Symbol</vt:lpstr>
      <vt:lpstr>N Helvetica Narrow</vt:lpstr>
      <vt:lpstr>Microsoft Office 98</vt:lpstr>
      <vt:lpstr>Slide 1</vt:lpstr>
      <vt:lpstr>Review</vt:lpstr>
      <vt:lpstr>Assembly Language</vt:lpstr>
      <vt:lpstr>MIPS Architecture</vt:lpstr>
      <vt:lpstr>Assembly Variables: Registers (1/4)</vt:lpstr>
      <vt:lpstr>Assembly Variables: Registers (2/4)</vt:lpstr>
      <vt:lpstr>Assembly Variables: Registers (3/4)</vt:lpstr>
      <vt:lpstr>Assembly Variables: Registers (4/4)</vt:lpstr>
      <vt:lpstr>C, Java variables vs. registers</vt:lpstr>
      <vt:lpstr>Comments in Assembly</vt:lpstr>
      <vt:lpstr>Assembly Instructions</vt:lpstr>
      <vt:lpstr>MIPS Addition and Subtraction (1/4)</vt:lpstr>
      <vt:lpstr>Addition and Subtraction of Integers (2/4)</vt:lpstr>
      <vt:lpstr>Addition and Subtraction of Integers (3/4)</vt:lpstr>
      <vt:lpstr>Addition and Subtraction of Integers (4/4)</vt:lpstr>
      <vt:lpstr>Register Zero</vt:lpstr>
      <vt:lpstr>Immediates</vt:lpstr>
      <vt:lpstr>Assembly Operands: Memory</vt:lpstr>
      <vt:lpstr>Data Transfer: Memory to Reg (1/4)</vt:lpstr>
      <vt:lpstr>Data Transfer: Memory to Reg (2/4)</vt:lpstr>
      <vt:lpstr>Data Transfer: Memory to Reg (3/4)</vt:lpstr>
      <vt:lpstr>Data Transfer: Memory to Reg (4/4)</vt:lpstr>
      <vt:lpstr>Data Transfer: Reg to Memory</vt:lpstr>
      <vt:lpstr>Pointers v. Values</vt:lpstr>
      <vt:lpstr>Notes about Memory</vt:lpstr>
      <vt:lpstr>More Notes about Memory: Alignment</vt:lpstr>
      <vt:lpstr>Role of Registers vs. Memory</vt:lpstr>
      <vt:lpstr>Administrivia</vt:lpstr>
      <vt:lpstr>So Far...</vt:lpstr>
      <vt:lpstr>MIPS Decision Instructions</vt:lpstr>
      <vt:lpstr>MIPS Goto Instruction</vt:lpstr>
      <vt:lpstr>Compiling C if into MIPS (1/2)</vt:lpstr>
      <vt:lpstr>Compiling C if into MIPS (2/2)</vt:lpstr>
      <vt:lpstr>Loops in C/Assembly (1/3)</vt:lpstr>
      <vt:lpstr>Loops in C/Assembly (2/3)</vt:lpstr>
      <vt:lpstr>Loops in C/Assembly (3/3)</vt:lpstr>
      <vt:lpstr>Inequalities in MIPS (1/4)</vt:lpstr>
      <vt:lpstr>Inequalities in MIPS (2/4)</vt:lpstr>
      <vt:lpstr>Inequalities in MIPS (3/4)</vt:lpstr>
      <vt:lpstr>Inequalities in MIPS (4/4)</vt:lpstr>
      <vt:lpstr>Immediates in Inequalities</vt:lpstr>
      <vt:lpstr>“And in Conclusion…”</vt:lpstr>
      <vt:lpstr>“And in Conclusion…”</vt:lpstr>
      <vt:lpstr>“And in conclusion…”</vt:lpstr>
      <vt:lpstr>Bonus slides</vt:lpstr>
      <vt:lpstr>Example: The C Switch Statement (1/3)</vt:lpstr>
      <vt:lpstr>Example: The C Switch Statement (2/3)</vt:lpstr>
      <vt:lpstr>Example: The C Switch Statement (3/3)</vt:lpstr>
      <vt:lpstr>Immediates</vt:lpstr>
      <vt:lpstr>Anatomy: 5 components of any Computer</vt:lpstr>
      <vt:lpstr>Addressing: Byte vs. Word</vt:lpstr>
      <vt:lpstr>Compilation with Memory</vt:lpstr>
      <vt:lpstr>C Decisions: if Statements</vt:lpstr>
      <vt:lpstr>Last time: Loading, Storing bytes 1/2</vt:lpstr>
      <vt:lpstr>Loading, Storing bytes 2/2</vt:lpstr>
      <vt:lpstr>Overflow in Arithmetic (1/2)</vt:lpstr>
      <vt:lpstr>Overflow in Arithmetic (2/2)</vt:lpstr>
      <vt:lpstr>What about unsigned numbers?</vt:lpstr>
      <vt:lpstr>MIPS Signed vs. Unsigned – diff meanings!</vt:lpstr>
      <vt:lpstr>Two “Logic” Instructions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Jeremy Huddleston</cp:lastModifiedBy>
  <cp:revision>1285</cp:revision>
  <cp:lastPrinted>2005-08-29T02:07:34Z</cp:lastPrinted>
  <dcterms:created xsi:type="dcterms:W3CDTF">2009-07-01T01:26:32Z</dcterms:created>
  <dcterms:modified xsi:type="dcterms:W3CDTF">2009-07-01T06:07:23Z</dcterms:modified>
</cp:coreProperties>
</file>