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501" r:id="rId2"/>
    <p:sldId id="495" r:id="rId3"/>
    <p:sldId id="481" r:id="rId4"/>
    <p:sldId id="502" r:id="rId5"/>
    <p:sldId id="503" r:id="rId6"/>
    <p:sldId id="504" r:id="rId7"/>
    <p:sldId id="496" r:id="rId8"/>
    <p:sldId id="426" r:id="rId9"/>
    <p:sldId id="490" r:id="rId10"/>
    <p:sldId id="428" r:id="rId11"/>
    <p:sldId id="429" r:id="rId12"/>
    <p:sldId id="415" r:id="rId13"/>
    <p:sldId id="431" r:id="rId14"/>
    <p:sldId id="432" r:id="rId15"/>
    <p:sldId id="433" r:id="rId16"/>
    <p:sldId id="421" r:id="rId17"/>
    <p:sldId id="434" r:id="rId18"/>
    <p:sldId id="436" r:id="rId19"/>
    <p:sldId id="422" r:id="rId20"/>
    <p:sldId id="505" r:id="rId21"/>
    <p:sldId id="497" r:id="rId22"/>
    <p:sldId id="419" r:id="rId23"/>
    <p:sldId id="423" r:id="rId24"/>
    <p:sldId id="470" r:id="rId25"/>
    <p:sldId id="498" r:id="rId26"/>
    <p:sldId id="424" r:id="rId27"/>
    <p:sldId id="446" r:id="rId28"/>
    <p:sldId id="447" r:id="rId29"/>
    <p:sldId id="448" r:id="rId30"/>
    <p:sldId id="444" r:id="rId31"/>
    <p:sldId id="445" r:id="rId32"/>
    <p:sldId id="488" r:id="rId33"/>
    <p:sldId id="489" r:id="rId34"/>
    <p:sldId id="499" r:id="rId35"/>
    <p:sldId id="455" r:id="rId36"/>
    <p:sldId id="452" r:id="rId37"/>
    <p:sldId id="450" r:id="rId38"/>
    <p:sldId id="453" r:id="rId39"/>
    <p:sldId id="454" r:id="rId40"/>
    <p:sldId id="462" r:id="rId41"/>
    <p:sldId id="457" r:id="rId42"/>
    <p:sldId id="456" r:id="rId43"/>
    <p:sldId id="458" r:id="rId44"/>
    <p:sldId id="465" r:id="rId45"/>
    <p:sldId id="425" r:id="rId46"/>
    <p:sldId id="460" r:id="rId47"/>
    <p:sldId id="459" r:id="rId48"/>
    <p:sldId id="461" r:id="rId49"/>
    <p:sldId id="463" r:id="rId50"/>
    <p:sldId id="439" r:id="rId51"/>
    <p:sldId id="482" r:id="rId52"/>
    <p:sldId id="500" r:id="rId53"/>
    <p:sldId id="377" r:id="rId54"/>
    <p:sldId id="506" r:id="rId55"/>
    <p:sldId id="508" r:id="rId56"/>
    <p:sldId id="509" r:id="rId57"/>
    <p:sldId id="396" r:id="rId58"/>
    <p:sldId id="507"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41" autoAdjust="0"/>
    <p:restoredTop sz="93939" autoAdjust="0"/>
  </p:normalViewPr>
  <p:slideViewPr>
    <p:cSldViewPr snapToGrid="0">
      <p:cViewPr>
        <p:scale>
          <a:sx n="85" d="100"/>
          <a:sy n="85" d="100"/>
        </p:scale>
        <p:origin x="1248" y="400"/>
      </p:cViewPr>
      <p:guideLst>
        <p:guide orient="horz" pos="2160"/>
        <p:guide pos="2880"/>
      </p:guideLst>
    </p:cSldViewPr>
  </p:slideViewPr>
  <p:outlineViewPr>
    <p:cViewPr>
      <p:scale>
        <a:sx n="33" d="100"/>
        <a:sy n="33" d="100"/>
      </p:scale>
      <p:origin x="0" y="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4/27/16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extLst>
      <p:ext uri="{BB962C8B-B14F-4D97-AF65-F5344CB8AC3E}">
        <p14:creationId xmlns:p14="http://schemas.microsoft.com/office/powerpoint/2010/main" val="8390661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4/27/16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extLst>
      <p:ext uri="{BB962C8B-B14F-4D97-AF65-F5344CB8AC3E}">
        <p14:creationId xmlns:p14="http://schemas.microsoft.com/office/powerpoint/2010/main" val="480258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extLst>
      <p:ext uri="{BB962C8B-B14F-4D97-AF65-F5344CB8AC3E}">
        <p14:creationId xmlns:p14="http://schemas.microsoft.com/office/powerpoint/2010/main" val="1622983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Bottom</a:t>
            </a:r>
          </a:p>
          <a:p>
            <a:pPr eaLnBrk="1" hangingPunct="1">
              <a:spcBef>
                <a:spcPct val="0"/>
              </a:spcBef>
            </a:pPr>
            <a:r>
              <a:rPr lang="en-US" dirty="0" smtClean="0"/>
              <a:t>X = 0v Y</a:t>
            </a:r>
            <a:r>
              <a:rPr lang="en-US" baseline="0" dirty="0" smtClean="0"/>
              <a:t> = 0V both closed on top in series, so Z = 3v</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0V both open bottom</a:t>
            </a:r>
          </a:p>
          <a:p>
            <a:pPr eaLnBrk="1" hangingPunct="1">
              <a:spcBef>
                <a:spcPct val="0"/>
              </a:spcBef>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1st open on top, </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eaLnBrk="1" hangingPunct="1">
              <a:spcBef>
                <a:spcPct val="0"/>
              </a:spcBef>
            </a:pPr>
            <a:endParaRPr lang="en-US" dirty="0"/>
          </a:p>
        </p:txBody>
      </p:sp>
      <p:sp>
        <p:nvSpPr>
          <p:cNvPr id="37891" name="Rectangle 3"/>
          <p:cNvSpPr>
            <a:spLocks noGrp="1" noRot="1" noChangeAspect="1" noChangeArrowheads="1" noTextEdit="1"/>
          </p:cNvSpPr>
          <p:nvPr>
            <p:ph type="sldImg"/>
          </p:nvPr>
        </p:nvSpPr>
        <p:spPr bwMode="auto">
          <a:noFill/>
          <a:ln cap="flat">
            <a:solidFill>
              <a:srgbClr val="000000"/>
            </a:solidFill>
            <a:miter lim="800000"/>
            <a:headEnd/>
            <a:tailEnd/>
          </a:ln>
        </p:spPr>
      </p:sp>
    </p:spTree>
    <p:extLst>
      <p:ext uri="{BB962C8B-B14F-4D97-AF65-F5344CB8AC3E}">
        <p14:creationId xmlns:p14="http://schemas.microsoft.com/office/powerpoint/2010/main" val="67753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core of this cell is formed by the four transistors M</a:t>
            </a:r>
            <a:r>
              <a:rPr lang="en-US" baseline="-25000" dirty="0" smtClean="0"/>
              <a:t>1</a:t>
            </a:r>
            <a:r>
              <a:rPr lang="en-US" dirty="0" smtClean="0"/>
              <a:t> to M</a:t>
            </a:r>
            <a:r>
              <a:rPr lang="en-US" baseline="-25000" dirty="0" smtClean="0"/>
              <a:t>4</a:t>
            </a:r>
            <a:r>
              <a:rPr lang="en-US" dirty="0" smtClean="0"/>
              <a:t> which form two cross-coupled inverters. They have two stable states, representing 0 and 1 respectively. The state is stable as long as power on </a:t>
            </a:r>
            <a:r>
              <a:rPr lang="en-US" dirty="0" err="1" smtClean="0"/>
              <a:t>V</a:t>
            </a:r>
            <a:r>
              <a:rPr lang="en-US" baseline="-25000" dirty="0" err="1" smtClean="0"/>
              <a:t>dd</a:t>
            </a:r>
            <a:r>
              <a:rPr lang="en-US" dirty="0" smtClean="0"/>
              <a:t> is available. </a:t>
            </a:r>
          </a:p>
          <a:p>
            <a:r>
              <a:rPr lang="en-US" dirty="0" smtClean="0"/>
              <a:t>If access to the state of the cell is needed the word access line WL is raised. This makes the state of the cell immediately available for reading on BL and BL. If the cell state must be overwritten the BL and BL lines are first set to the desired values and then WL is raised. Since the outside drivers are stronger than the four transistors (M</a:t>
            </a:r>
            <a:r>
              <a:rPr lang="en-US" baseline="-25000" dirty="0" smtClean="0"/>
              <a:t>1</a:t>
            </a:r>
            <a:r>
              <a:rPr lang="en-US" dirty="0" smtClean="0"/>
              <a:t> through M</a:t>
            </a:r>
            <a:r>
              <a:rPr lang="en-US" baseline="-25000" dirty="0" smtClean="0"/>
              <a:t>4</a:t>
            </a:r>
            <a:r>
              <a:rPr lang="en-US" dirty="0" smtClean="0"/>
              <a:t>) this allows the old state to be overwritten. </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42</a:t>
            </a:fld>
            <a:endParaRPr lang="en-US"/>
          </a:p>
        </p:txBody>
      </p:sp>
    </p:spTree>
    <p:extLst>
      <p:ext uri="{BB962C8B-B14F-4D97-AF65-F5344CB8AC3E}">
        <p14:creationId xmlns:p14="http://schemas.microsoft.com/office/powerpoint/2010/main" val="143695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91386-AD18-A047-92D2-9C49A28809A1}" type="slidenum">
              <a:rPr lang="he-IL"/>
              <a:pPr/>
              <a:t>51</a:t>
            </a:fld>
            <a:endParaRPr lang="he-IL"/>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32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dirty="0"/>
          </a:p>
        </p:txBody>
      </p:sp>
      <p:sp>
        <p:nvSpPr>
          <p:cNvPr id="27651" name="Rectangle 3"/>
          <p:cNvSpPr>
            <a:spLocks noGrp="1" noRot="1" noChangeAspect="1" noChangeArrowheads="1" noTextEdit="1"/>
          </p:cNvSpPr>
          <p:nvPr>
            <p:ph type="sldImg"/>
          </p:nvPr>
        </p:nvSpPr>
        <p:spPr>
          <a:xfrm>
            <a:off x="1158875" y="587375"/>
            <a:ext cx="4552950" cy="3416300"/>
          </a:xfrm>
        </p:spPr>
      </p:sp>
    </p:spTree>
    <p:extLst>
      <p:ext uri="{BB962C8B-B14F-4D97-AF65-F5344CB8AC3E}">
        <p14:creationId xmlns:p14="http://schemas.microsoft.com/office/powerpoint/2010/main" val="15344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8</a:t>
            </a:fld>
            <a:endParaRPr lang="en-US"/>
          </a:p>
        </p:txBody>
      </p:sp>
    </p:spTree>
    <p:extLst>
      <p:ext uri="{BB962C8B-B14F-4D97-AF65-F5344CB8AC3E}">
        <p14:creationId xmlns:p14="http://schemas.microsoft.com/office/powerpoint/2010/main" val="7162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9</a:t>
            </a:fld>
            <a:endParaRPr lang="en-US"/>
          </a:p>
        </p:txBody>
      </p:sp>
    </p:spTree>
    <p:extLst>
      <p:ext uri="{BB962C8B-B14F-4D97-AF65-F5344CB8AC3E}">
        <p14:creationId xmlns:p14="http://schemas.microsoft.com/office/powerpoint/2010/main" val="120041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companies buy servers from the likes of Dell, Hewlett-Packard, IBM, or Sun Microsystems. But Google, which has hundreds of thousands of servers and considers running them part of its core expertise, designs and builds its own. Ben Jai, who designed many of Google's servers, unveiled a modern Google server before the hungry eyes of a technically sophisticated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Google's big surprise: each server has its own 12-volt battery to supply power if there's a problem with the main source of electricity. The company also revealed for the first time that since 2005, its data centers have been composed of standard shipping containers--each with 1,160 servers and a power consumption that can reach 250 kilowatts.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may sound geeky, but a number of attendees--the kind of folks who run data centers packed with thousands of servers for a living--were surprised not only by Google's built-in battery approach, but by the fact that the company has kept it secret for years. Jai said in an interview that Google has been using the design since 2005 and now is in its sixth or seventh generation of design.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more: http://news.cnet.com/8301-1001_3-10209580-92.html#ixzz0yo8bhTOH</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22</a:t>
            </a:fld>
            <a:endParaRPr lang="en-US"/>
          </a:p>
        </p:txBody>
      </p:sp>
    </p:spTree>
    <p:extLst>
      <p:ext uri="{BB962C8B-B14F-4D97-AF65-F5344CB8AC3E}">
        <p14:creationId xmlns:p14="http://schemas.microsoft.com/office/powerpoint/2010/main" val="1911272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6DEEDB-4960-D145-A17E-4552D7728072}" type="datetime3">
              <a:rPr lang="en-AU"/>
              <a:pPr/>
              <a:t>27 April, 2016</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11E29C2-D642-3548-AE8A-818AF186F3C9}" type="slidenum">
              <a:rPr lang="en-AU"/>
              <a:pPr/>
              <a:t>27</a:t>
            </a:fld>
            <a:endParaRPr lang="en-AU"/>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397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7CB07D-909F-3C45-955C-8CD79EDCCFC0}" type="datetime3">
              <a:rPr lang="en-AU"/>
              <a:pPr/>
              <a:t>27 April, 2016</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F377192A-1783-7840-B66E-3A099E80F542}" type="slidenum">
              <a:rPr lang="en-AU"/>
              <a:pPr/>
              <a:t>28</a:t>
            </a:fld>
            <a:endParaRPr lang="en-AU"/>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053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AGU = Address Generation</a:t>
            </a:r>
            <a:r>
              <a:rPr lang="en-US" baseline="0" dirty="0" smtClean="0"/>
              <a:t> Unit specialized for that for power, area, etc.</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29</a:t>
            </a:fld>
            <a:endParaRPr lang="en-US"/>
          </a:p>
        </p:txBody>
      </p:sp>
    </p:spTree>
    <p:extLst>
      <p:ext uri="{BB962C8B-B14F-4D97-AF65-F5344CB8AC3E}">
        <p14:creationId xmlns:p14="http://schemas.microsoft.com/office/powerpoint/2010/main" val="238416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55C-8864-EA4B-BBCA-A97E20130D14}" type="slidenum">
              <a:rPr lang="en-US" smtClean="0"/>
              <a:pPr/>
              <a:t>33</a:t>
            </a:fld>
            <a:endParaRPr lang="en-US"/>
          </a:p>
        </p:txBody>
      </p:sp>
    </p:spTree>
    <p:extLst>
      <p:ext uri="{BB962C8B-B14F-4D97-AF65-F5344CB8AC3E}">
        <p14:creationId xmlns:p14="http://schemas.microsoft.com/office/powerpoint/2010/main" val="3972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pn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574801"/>
            <a:ext cx="8051800" cy="2025650"/>
          </a:xfrm>
        </p:spPr>
        <p:txBody>
          <a:bodyPr>
            <a:normAutofit fontScale="90000"/>
          </a:bodyPr>
          <a:lstStyle/>
          <a:p>
            <a:r>
              <a:rPr lang="en-US" dirty="0" smtClean="0"/>
              <a:t>CS 61C: </a:t>
            </a:r>
            <a:br>
              <a:rPr lang="en-US" dirty="0" smtClean="0"/>
            </a:br>
            <a:r>
              <a:rPr lang="en-US" dirty="0" smtClean="0"/>
              <a:t>Great Ideas in Computer Architecture </a:t>
            </a:r>
            <a:br>
              <a:rPr lang="en-US" dirty="0" smtClean="0"/>
            </a:br>
            <a:r>
              <a:rPr lang="en-US" i="1" dirty="0" smtClean="0"/>
              <a:t>Course Summary and Wrap</a:t>
            </a:r>
            <a:endParaRPr lang="en-US" i="1" dirty="0"/>
          </a:p>
        </p:txBody>
      </p:sp>
      <p:sp>
        <p:nvSpPr>
          <p:cNvPr id="3" name="Subtitle 2"/>
          <p:cNvSpPr>
            <a:spLocks noGrp="1"/>
          </p:cNvSpPr>
          <p:nvPr>
            <p:ph type="subTitle" idx="1"/>
          </p:nvPr>
        </p:nvSpPr>
        <p:spPr>
          <a:xfrm>
            <a:off x="1016000" y="4458571"/>
            <a:ext cx="6959600" cy="1752600"/>
          </a:xfrm>
        </p:spPr>
        <p:txBody>
          <a:bodyPr>
            <a:normAutofit/>
          </a:bodyPr>
          <a:lstStyle/>
          <a:p>
            <a:r>
              <a:rPr lang="en-US" dirty="0" smtClean="0"/>
              <a:t>Vladimir </a:t>
            </a:r>
            <a:r>
              <a:rPr lang="en-US" dirty="0"/>
              <a:t>Stojanovic &amp; Nicholas Weaver</a:t>
            </a:r>
          </a:p>
          <a:p>
            <a:pPr>
              <a:defRPr/>
            </a:pPr>
            <a:r>
              <a:rPr lang="en-US" dirty="0"/>
              <a:t>http://</a:t>
            </a:r>
            <a:r>
              <a:rPr lang="en-US" dirty="0" err="1"/>
              <a:t>inst.eecs.berkeley.edu</a:t>
            </a:r>
            <a:r>
              <a:rPr lang="en-US" dirty="0"/>
              <a:t>/~cs61c/</a:t>
            </a:r>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Tree>
    <p:extLst>
      <p:ext uri="{BB962C8B-B14F-4D97-AF65-F5344CB8AC3E}">
        <p14:creationId xmlns:p14="http://schemas.microsoft.com/office/powerpoint/2010/main" val="3043272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10</a:t>
            </a:fld>
            <a:endParaRPr lang="en-US"/>
          </a:p>
        </p:txBody>
      </p:sp>
      <p:pic>
        <p:nvPicPr>
          <p:cNvPr id="7" name="Picture 6"/>
          <p:cNvPicPr>
            <a:picLocks noChangeAspect="1"/>
          </p:cNvPicPr>
          <p:nvPr/>
        </p:nvPicPr>
        <p:blipFill>
          <a:blip r:embed="rId2"/>
          <a:stretch>
            <a:fillRect/>
          </a:stretch>
        </p:blipFill>
        <p:spPr>
          <a:xfrm>
            <a:off x="884533" y="1180281"/>
            <a:ext cx="7200900" cy="5156200"/>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9192" y="1149628"/>
            <a:ext cx="7440930" cy="5245100"/>
          </a:xfrm>
          <a:prstGeom prst="rect">
            <a:avLst/>
          </a:prstGeom>
        </p:spPr>
      </p:pic>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11</a:t>
            </a:fld>
            <a:endParaRPr lang="en-US"/>
          </a:p>
        </p:txBody>
      </p:sp>
      <p:sp>
        <p:nvSpPr>
          <p:cNvPr id="9" name="TextBox 8"/>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12</a:t>
            </a:fld>
            <a:endParaRPr lang="en-US" smtClean="0"/>
          </a:p>
        </p:txBody>
      </p:sp>
      <p:pic>
        <p:nvPicPr>
          <p:cNvPr id="14" name="Picture 13"/>
          <p:cNvPicPr>
            <a:picLocks noChangeAspect="1"/>
          </p:cNvPicPr>
          <p:nvPr/>
        </p:nvPicPr>
        <p:blipFill>
          <a:blip r:embed="rId2"/>
          <a:stretch>
            <a:fillRect/>
          </a:stretch>
        </p:blipFill>
        <p:spPr>
          <a:xfrm>
            <a:off x="1295947" y="1149200"/>
            <a:ext cx="6678295" cy="5184140"/>
          </a:xfrm>
          <a:prstGeom prst="rect">
            <a:avLst/>
          </a:prstGeom>
        </p:spPr>
      </p:pic>
      <p:sp>
        <p:nvSpPr>
          <p:cNvPr id="15" name="TextBox 14"/>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13</a:t>
            </a:fld>
            <a:endParaRPr lang="en-US" smtClean="0"/>
          </a:p>
        </p:txBody>
      </p:sp>
      <p:pic>
        <p:nvPicPr>
          <p:cNvPr id="28676" name="Picture 3"/>
          <p:cNvPicPr>
            <a:picLocks noChangeAspect="1"/>
          </p:cNvPicPr>
          <p:nvPr/>
        </p:nvPicPr>
        <p:blipFill>
          <a:blip r:embed="rId2"/>
          <a:srcRect/>
          <a:stretch>
            <a:fillRect/>
          </a:stretch>
        </p:blipFill>
        <p:spPr bwMode="auto">
          <a:xfrm>
            <a:off x="640211" y="1444551"/>
            <a:ext cx="8311702" cy="5359474"/>
          </a:xfrm>
          <a:prstGeom prst="rect">
            <a:avLst/>
          </a:prstGeom>
          <a:noFill/>
          <a:ln w="9525">
            <a:noFill/>
            <a:miter lim="800000"/>
            <a:headEnd/>
            <a:tailEnd/>
          </a:ln>
        </p:spPr>
      </p:pic>
      <p:sp>
        <p:nvSpPr>
          <p:cNvPr id="15" name="TextBox 14"/>
          <p:cNvSpPr txBox="1"/>
          <p:nvPr/>
        </p:nvSpPr>
        <p:spPr>
          <a:xfrm>
            <a:off x="7148342" y="35304"/>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grpSp>
        <p:nvGrpSpPr>
          <p:cNvPr id="17" name="Group 16"/>
          <p:cNvGrpSpPr/>
          <p:nvPr/>
        </p:nvGrpSpPr>
        <p:grpSpPr>
          <a:xfrm>
            <a:off x="3330575" y="4203700"/>
            <a:ext cx="5791200" cy="2278063"/>
            <a:chOff x="3330575" y="4203700"/>
            <a:chExt cx="5791200" cy="2278063"/>
          </a:xfrm>
        </p:grpSpPr>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sp>
          <p:nvSpPr>
            <p:cNvPr id="16" name="TextBox 15"/>
            <p:cNvSpPr txBox="1"/>
            <p:nvPr/>
          </p:nvSpPr>
          <p:spPr>
            <a:xfrm>
              <a:off x="6377006" y="4439793"/>
              <a:ext cx="1995658" cy="584776"/>
            </a:xfrm>
            <a:prstGeom prst="rect">
              <a:avLst/>
            </a:prstGeom>
            <a:noFill/>
          </p:spPr>
          <p:txBody>
            <a:bodyPr wrap="none" rtlCol="0">
              <a:spAutoFit/>
            </a:bodyPr>
            <a:lstStyle/>
            <a:p>
              <a:r>
                <a:rPr lang="en-US" sz="3200" dirty="0" smtClean="0">
                  <a:solidFill>
                    <a:schemeClr val="bg1"/>
                  </a:solidFill>
                </a:rPr>
                <a:t>10</a:t>
              </a:r>
              <a:r>
                <a:rPr lang="en-US" sz="3200" baseline="30000" dirty="0" smtClean="0">
                  <a:solidFill>
                    <a:schemeClr val="bg1"/>
                  </a:solidFill>
                </a:rPr>
                <a:t>3</a:t>
              </a:r>
              <a:r>
                <a:rPr lang="en-US" sz="3200" dirty="0" smtClean="0">
                  <a:solidFill>
                    <a:schemeClr val="bg1"/>
                  </a:solidFill>
                </a:rPr>
                <a:t> meters</a:t>
              </a:r>
              <a:endParaRPr lang="en-US" sz="3200" dirty="0">
                <a:solidFill>
                  <a:schemeClr val="bg1"/>
                </a:solidFill>
              </a:endParaRPr>
            </a:p>
          </p:txBody>
        </p:sp>
      </p:grpSp>
      <p:grpSp>
        <p:nvGrpSpPr>
          <p:cNvPr id="18" name="Group 17"/>
          <p:cNvGrpSpPr/>
          <p:nvPr/>
        </p:nvGrpSpPr>
        <p:grpSpPr>
          <a:xfrm>
            <a:off x="0" y="4391764"/>
            <a:ext cx="5562600" cy="2466236"/>
            <a:chOff x="0" y="4391764"/>
            <a:chExt cx="5562600" cy="2466236"/>
          </a:xfrm>
        </p:grpSpPr>
        <p:grpSp>
          <p:nvGrpSpPr>
            <p:cNvPr id="2" name="Group 10"/>
            <p:cNvGrpSpPr>
              <a:grpSpLocks/>
            </p:cNvGrpSpPr>
            <p:nvPr/>
          </p:nvGrpSpPr>
          <p:grpSpPr bwMode="auto">
            <a:xfrm>
              <a:off x="0" y="4416425"/>
              <a:ext cx="5562600" cy="2441575"/>
              <a:chOff x="-48" y="3353"/>
              <a:chExt cx="3504" cy="1538"/>
            </a:xfrm>
          </p:grpSpPr>
          <p:pic>
            <p:nvPicPr>
              <p:cNvPr id="28679" name="Picture 6"/>
              <p:cNvPicPr>
                <a:picLocks noChangeAspect="1" noChangeArrowheads="1"/>
              </p:cNvPicPr>
              <p:nvPr/>
            </p:nvPicPr>
            <p:blipFill>
              <a:blip r:embed="rId4"/>
              <a:srcRect/>
              <a:stretch>
                <a:fillRect/>
              </a:stretch>
            </p:blipFill>
            <p:spPr bwMode="auto">
              <a:xfrm>
                <a:off x="-48" y="3353"/>
                <a:ext cx="2050" cy="1538"/>
              </a:xfrm>
              <a:prstGeom prst="rect">
                <a:avLst/>
              </a:prstGeom>
              <a:noFill/>
              <a:ln w="9525">
                <a:noFill/>
                <a:miter lim="800000"/>
                <a:headEnd/>
                <a:tailEnd/>
              </a:ln>
            </p:spPr>
          </p:pic>
          <p:sp>
            <p:nvSpPr>
              <p:cNvPr id="28680" name="Rectangle 8"/>
              <p:cNvSpPr>
                <a:spLocks noChangeArrowheads="1"/>
              </p:cNvSpPr>
              <p:nvPr/>
            </p:nvSpPr>
            <p:spPr bwMode="auto">
              <a:xfrm>
                <a:off x="3024" y="3981"/>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4029"/>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
          <p:nvSpPr>
            <p:cNvPr id="14" name="TextBox 13"/>
            <p:cNvSpPr txBox="1"/>
            <p:nvPr/>
          </p:nvSpPr>
          <p:spPr>
            <a:xfrm>
              <a:off x="1353604" y="4391764"/>
              <a:ext cx="1995658" cy="584776"/>
            </a:xfrm>
            <a:prstGeom prst="rect">
              <a:avLst/>
            </a:prstGeom>
            <a:noFill/>
          </p:spPr>
          <p:txBody>
            <a:bodyPr wrap="none" rtlCol="0">
              <a:spAutoFit/>
            </a:bodyPr>
            <a:lstStyle/>
            <a:p>
              <a:r>
                <a:rPr lang="en-US" sz="3200" dirty="0" smtClean="0">
                  <a:solidFill>
                    <a:srgbClr val="FFFFFF"/>
                  </a:solidFill>
                </a:rPr>
                <a:t>10</a:t>
              </a:r>
              <a:r>
                <a:rPr lang="en-US" sz="3200" baseline="30000" dirty="0" smtClean="0">
                  <a:solidFill>
                    <a:srgbClr val="FFFFFF"/>
                  </a:solidFill>
                </a:rPr>
                <a:t>2</a:t>
              </a:r>
              <a:r>
                <a:rPr lang="en-US" sz="3200" dirty="0" smtClean="0">
                  <a:solidFill>
                    <a:srgbClr val="FFFFFF"/>
                  </a:solidFill>
                </a:rPr>
                <a:t> meters</a:t>
              </a:r>
              <a:endParaRPr lang="en-US" sz="3200" dirty="0">
                <a:solidFill>
                  <a:srgbClr val="FFFFFF"/>
                </a:solidFill>
              </a:endParaRPr>
            </a:p>
          </p:txBody>
        </p:sp>
      </p:grpSp>
      <p:sp>
        <p:nvSpPr>
          <p:cNvPr id="19" name="Rectangle 18"/>
          <p:cNvSpPr/>
          <p:nvPr/>
        </p:nvSpPr>
        <p:spPr>
          <a:xfrm rot="16200000">
            <a:off x="-710364" y="3632699"/>
            <a:ext cx="1882396" cy="461665"/>
          </a:xfrm>
          <a:prstGeom prst="rect">
            <a:avLst/>
          </a:prstGeom>
        </p:spPr>
        <p:txBody>
          <a:bodyPr wrap="none">
            <a:spAutoFit/>
          </a:bodyPr>
          <a:lstStyle/>
          <a:p>
            <a:r>
              <a:rPr lang="en-US" sz="2400" dirty="0" smtClean="0"/>
              <a:t>10 kilometers</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Google Warehouse</a:t>
            </a:r>
            <a:endParaRPr lang="en-US" dirty="0"/>
          </a:p>
        </p:txBody>
      </p:sp>
      <p:sp>
        <p:nvSpPr>
          <p:cNvPr id="7" name="Content Placeholder 6"/>
          <p:cNvSpPr>
            <a:spLocks noGrp="1"/>
          </p:cNvSpPr>
          <p:nvPr>
            <p:ph idx="1"/>
          </p:nvPr>
        </p:nvSpPr>
        <p:spPr/>
        <p:txBody>
          <a:bodyPr>
            <a:normAutofit fontScale="92500" lnSpcReduction="10000"/>
          </a:bodyPr>
          <a:lstStyle/>
          <a:p>
            <a:r>
              <a:rPr lang="en-US" dirty="0" smtClean="0"/>
              <a:t>90 meters by 75 meters, 10 Megawatts</a:t>
            </a:r>
          </a:p>
          <a:p>
            <a:r>
              <a:rPr lang="en-US" dirty="0" smtClean="0"/>
              <a:t>Contains 40,000 servers, 190,000 disks</a:t>
            </a:r>
          </a:p>
          <a:p>
            <a:r>
              <a:rPr lang="en-US" dirty="0" smtClean="0"/>
              <a:t>Power Utilization Effectiveness: 1.23</a:t>
            </a:r>
          </a:p>
          <a:p>
            <a:pPr lvl="1"/>
            <a:r>
              <a:rPr lang="en-US" dirty="0" smtClean="0"/>
              <a:t>85% of 0.23 overhead goes to power to cooling</a:t>
            </a:r>
          </a:p>
          <a:p>
            <a:pPr lvl="2"/>
            <a:r>
              <a:rPr lang="en-US" dirty="0" smtClean="0"/>
              <a:t>Cooling towers evaporate water to eliminate heat</a:t>
            </a:r>
          </a:p>
          <a:p>
            <a:pPr lvl="1"/>
            <a:r>
              <a:rPr lang="en-US" dirty="0" smtClean="0"/>
              <a:t>15% of 0.23 overhead goes to power losses</a:t>
            </a:r>
          </a:p>
          <a:p>
            <a:r>
              <a:rPr lang="en-US" dirty="0" smtClean="0"/>
              <a:t>Contains 45, 40-foot long containers</a:t>
            </a:r>
          </a:p>
          <a:p>
            <a:pPr lvl="1"/>
            <a:r>
              <a:rPr lang="en-US" dirty="0" smtClean="0"/>
              <a:t>8 feet </a:t>
            </a:r>
            <a:r>
              <a:rPr lang="en-US" dirty="0" err="1" smtClean="0"/>
              <a:t>x</a:t>
            </a:r>
            <a:r>
              <a:rPr lang="en-US" dirty="0" smtClean="0"/>
              <a:t> 9.5 feet </a:t>
            </a:r>
            <a:r>
              <a:rPr lang="en-US" dirty="0" err="1" smtClean="0"/>
              <a:t>x</a:t>
            </a:r>
            <a:r>
              <a:rPr lang="en-US" dirty="0" smtClean="0"/>
              <a:t> 40 feet</a:t>
            </a:r>
          </a:p>
          <a:p>
            <a:r>
              <a:rPr lang="en-US" dirty="0" smtClean="0"/>
              <a:t>30 stacked as double layer, 15 as single layer</a:t>
            </a:r>
          </a:p>
        </p:txBody>
      </p:sp>
      <p:sp>
        <p:nvSpPr>
          <p:cNvPr id="5" name="Slide Number Placeholder 4"/>
          <p:cNvSpPr>
            <a:spLocks noGrp="1"/>
          </p:cNvSpPr>
          <p:nvPr>
            <p:ph type="sldNum" sz="quarter" idx="12"/>
          </p:nvPr>
        </p:nvSpPr>
        <p:spPr/>
        <p:txBody>
          <a:bodyPr/>
          <a:lstStyle/>
          <a:p>
            <a:fld id="{3CC63E4C-4642-794D-A2FD-70F6B81535F5}"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Containers in WSCs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15</a:t>
            </a:fld>
            <a:endParaRPr lang="en-US"/>
          </a:p>
        </p:txBody>
      </p:sp>
      <p:pic>
        <p:nvPicPr>
          <p:cNvPr id="8" name="Picture 7" descr="ms_chicago_datacenter_interior.jpg"/>
          <p:cNvPicPr>
            <a:picLocks noChangeAspect="1"/>
          </p:cNvPicPr>
          <p:nvPr/>
        </p:nvPicPr>
        <p:blipFill>
          <a:blip r:embed="rId2"/>
          <a:stretch>
            <a:fillRect/>
          </a:stretch>
        </p:blipFill>
        <p:spPr>
          <a:xfrm>
            <a:off x="2357433" y="1688949"/>
            <a:ext cx="4532154" cy="4342184"/>
          </a:xfrm>
          <a:prstGeom prst="rect">
            <a:avLst/>
          </a:prstGeom>
        </p:spPr>
      </p:pic>
      <p:sp>
        <p:nvSpPr>
          <p:cNvPr id="11" name="TextBox 10"/>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9" name="Rectangle 8"/>
          <p:cNvSpPr/>
          <p:nvPr/>
        </p:nvSpPr>
        <p:spPr>
          <a:xfrm rot="16200000">
            <a:off x="-566620" y="3632699"/>
            <a:ext cx="1594908" cy="461665"/>
          </a:xfrm>
          <a:prstGeom prst="rect">
            <a:avLst/>
          </a:prstGeom>
        </p:spPr>
        <p:txBody>
          <a:bodyPr wrap="none">
            <a:spAutoFit/>
          </a:bodyPr>
          <a:lstStyle/>
          <a:p>
            <a:r>
              <a:rPr lang="en-US" sz="2400" dirty="0" smtClean="0"/>
              <a:t>100 meters</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16</a:t>
            </a:fld>
            <a:endParaRPr lang="en-US"/>
          </a:p>
        </p:txBody>
      </p:sp>
      <p:pic>
        <p:nvPicPr>
          <p:cNvPr id="6" name="Picture 5" descr="Fig6.19.GoogleContainerDrawing.JPG"/>
          <p:cNvPicPr>
            <a:picLocks noChangeAspect="1"/>
          </p:cNvPicPr>
          <p:nvPr/>
        </p:nvPicPr>
        <p:blipFill>
          <a:blip r:embed="rId2"/>
          <a:stretch>
            <a:fillRect/>
          </a:stretch>
        </p:blipFill>
        <p:spPr>
          <a:xfrm>
            <a:off x="799236" y="1204623"/>
            <a:ext cx="7239000" cy="5248275"/>
          </a:xfrm>
          <a:prstGeom prst="rect">
            <a:avLst/>
          </a:prstGeom>
        </p:spPr>
      </p:pic>
      <p:sp>
        <p:nvSpPr>
          <p:cNvPr id="7" name="TextBox 6"/>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10" name="Text Placeholder 9"/>
          <p:cNvSpPr>
            <a:spLocks noGrp="1"/>
          </p:cNvSpPr>
          <p:nvPr>
            <p:ph type="body" idx="1"/>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
        <p:nvSpPr>
          <p:cNvPr id="13" name="Content Placeholder 12"/>
          <p:cNvSpPr>
            <a:spLocks noGrp="1"/>
          </p:cNvSpPr>
          <p:nvPr>
            <p:ph sz="quarter" idx="4"/>
          </p:nvPr>
        </p:nvSpPr>
        <p:spPr>
          <a:xfrm>
            <a:off x="4645025" y="4072921"/>
            <a:ext cx="4041775" cy="2053242"/>
          </a:xfrm>
        </p:spPr>
        <p:txBody>
          <a:bodyPr>
            <a:normAutofit lnSpcReduction="10000"/>
          </a:bodyPr>
          <a:lstStyle/>
          <a:p>
            <a:r>
              <a:rPr lang="en-US" dirty="0" smtClean="0"/>
              <a:t>2 long rows, each  with 29 racks</a:t>
            </a:r>
          </a:p>
          <a:p>
            <a:r>
              <a:rPr lang="en-US" dirty="0" smtClean="0"/>
              <a:t>Cooling below raised floor</a:t>
            </a:r>
          </a:p>
          <a:p>
            <a:r>
              <a:rPr lang="en-US" dirty="0" smtClean="0"/>
              <a:t>Hot air returned behind racks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17</a:t>
            </a:fld>
            <a:endParaRPr lang="en-US"/>
          </a:p>
        </p:txBody>
      </p:sp>
      <p:pic>
        <p:nvPicPr>
          <p:cNvPr id="8" name="Picture 7" descr="Fig6.20.airflow-path.jpg"/>
          <p:cNvPicPr>
            <a:picLocks noChangeAspect="1"/>
          </p:cNvPicPr>
          <p:nvPr/>
        </p:nvPicPr>
        <p:blipFill>
          <a:blip r:embed="rId2"/>
          <a:stretch>
            <a:fillRect/>
          </a:stretch>
        </p:blipFill>
        <p:spPr>
          <a:xfrm>
            <a:off x="432818" y="1270048"/>
            <a:ext cx="3629072" cy="4334283"/>
          </a:xfrm>
          <a:prstGeom prst="rect">
            <a:avLst/>
          </a:prstGeom>
        </p:spPr>
      </p:pic>
      <p:pic>
        <p:nvPicPr>
          <p:cNvPr id="9" name="Picture 8"/>
          <p:cNvPicPr>
            <a:picLocks noChangeAspect="1"/>
          </p:cNvPicPr>
          <p:nvPr/>
        </p:nvPicPr>
        <p:blipFill>
          <a:blip r:embed="rId3"/>
          <a:stretch>
            <a:fillRect/>
          </a:stretch>
        </p:blipFill>
        <p:spPr>
          <a:xfrm>
            <a:off x="4092853" y="1291455"/>
            <a:ext cx="4894732" cy="2606286"/>
          </a:xfrm>
          <a:prstGeom prst="rect">
            <a:avLst/>
          </a:prstGeom>
        </p:spPr>
      </p:pic>
      <p:sp>
        <p:nvSpPr>
          <p:cNvPr id="14" name="TextBox 13"/>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5" name="Rectangle 14"/>
          <p:cNvSpPr/>
          <p:nvPr/>
        </p:nvSpPr>
        <p:spPr>
          <a:xfrm rot="16200000">
            <a:off x="-488624" y="3632699"/>
            <a:ext cx="1438916" cy="461665"/>
          </a:xfrm>
          <a:prstGeom prst="rect">
            <a:avLst/>
          </a:prstGeom>
        </p:spPr>
        <p:txBody>
          <a:bodyPr wrap="none">
            <a:spAutoFit/>
          </a:bodyPr>
          <a:lstStyle/>
          <a:p>
            <a:r>
              <a:rPr lang="en-US" sz="2400" dirty="0" smtClean="0"/>
              <a:t>10 meters</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Equipment Inside a Container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18</a:t>
            </a:fld>
            <a:endParaRPr lang="en-US"/>
          </a:p>
        </p:txBody>
      </p:sp>
      <p:pic>
        <p:nvPicPr>
          <p:cNvPr id="9" name="Picture 8"/>
          <p:cNvPicPr>
            <a:picLocks noChangeAspect="1"/>
          </p:cNvPicPr>
          <p:nvPr/>
        </p:nvPicPr>
        <p:blipFill>
          <a:blip r:embed="rId2"/>
          <a:stretch>
            <a:fillRect/>
          </a:stretch>
        </p:blipFill>
        <p:spPr>
          <a:xfrm>
            <a:off x="-32797" y="1202267"/>
            <a:ext cx="9209592" cy="4453465"/>
          </a:xfrm>
          <a:prstGeom prst="rect">
            <a:avLst/>
          </a:prstGeom>
        </p:spPr>
      </p:pic>
      <p:sp>
        <p:nvSpPr>
          <p:cNvPr id="10" name="TextBox 9"/>
          <p:cNvSpPr txBox="1"/>
          <p:nvPr/>
        </p:nvSpPr>
        <p:spPr>
          <a:xfrm>
            <a:off x="0" y="3318933"/>
            <a:ext cx="3031067" cy="461665"/>
          </a:xfrm>
          <a:prstGeom prst="rect">
            <a:avLst/>
          </a:prstGeom>
          <a:noFill/>
        </p:spPr>
        <p:txBody>
          <a:bodyPr wrap="square" rtlCol="0">
            <a:spAutoFit/>
          </a:bodyPr>
          <a:lstStyle/>
          <a:p>
            <a:r>
              <a:rPr lang="en-US" sz="2400" dirty="0" smtClean="0">
                <a:solidFill>
                  <a:srgbClr val="0000FF"/>
                </a:solidFill>
              </a:rPr>
              <a:t>Server </a:t>
            </a:r>
            <a:r>
              <a:rPr lang="en-US" sz="2400" dirty="0" smtClean="0"/>
              <a:t>(in rack format):</a:t>
            </a:r>
          </a:p>
        </p:txBody>
      </p:sp>
      <p:sp>
        <p:nvSpPr>
          <p:cNvPr id="11" name="TextBox 10"/>
          <p:cNvSpPr txBox="1"/>
          <p:nvPr/>
        </p:nvSpPr>
        <p:spPr>
          <a:xfrm>
            <a:off x="474133" y="5350933"/>
            <a:ext cx="4859867" cy="1200328"/>
          </a:xfrm>
          <a:prstGeom prst="rect">
            <a:avLst/>
          </a:prstGeom>
          <a:noFill/>
        </p:spPr>
        <p:txBody>
          <a:bodyPr wrap="square" rtlCol="0">
            <a:spAutoFit/>
          </a:bodyPr>
          <a:lstStyle/>
          <a:p>
            <a:r>
              <a:rPr lang="en-US" sz="2400" dirty="0" smtClean="0"/>
              <a:t>7 foot </a:t>
            </a:r>
            <a:r>
              <a:rPr lang="en-US" sz="2400" dirty="0" smtClean="0">
                <a:solidFill>
                  <a:srgbClr val="0000FF"/>
                </a:solidFill>
              </a:rPr>
              <a:t>Rack</a:t>
            </a:r>
            <a:r>
              <a:rPr lang="en-US" sz="2400" dirty="0" smtClean="0"/>
              <a:t>:  servers + Ethernet local area network switch in middle (“rack switch”)</a:t>
            </a:r>
            <a:endParaRPr lang="en-US" sz="2400" dirty="0"/>
          </a:p>
        </p:txBody>
      </p:sp>
      <p:sp>
        <p:nvSpPr>
          <p:cNvPr id="12" name="TextBox 11"/>
          <p:cNvSpPr txBox="1"/>
          <p:nvPr/>
        </p:nvSpPr>
        <p:spPr>
          <a:xfrm>
            <a:off x="5367867" y="4419599"/>
            <a:ext cx="3352800" cy="2308324"/>
          </a:xfrm>
          <a:prstGeom prst="rect">
            <a:avLst/>
          </a:prstGeom>
          <a:noFill/>
        </p:spPr>
        <p:txBody>
          <a:bodyPr wrap="square" rtlCol="0">
            <a:spAutoFit/>
          </a:bodyPr>
          <a:lstStyle/>
          <a:p>
            <a:r>
              <a:rPr lang="en-US" sz="2400" dirty="0" smtClean="0">
                <a:solidFill>
                  <a:srgbClr val="0000FF"/>
                </a:solidFill>
              </a:rPr>
              <a:t>Array </a:t>
            </a:r>
            <a:r>
              <a:rPr lang="en-US" sz="2400" dirty="0" smtClean="0"/>
              <a:t>(aka cluster):  </a:t>
            </a:r>
            <a:br>
              <a:rPr lang="en-US" sz="2400" dirty="0" smtClean="0"/>
            </a:br>
            <a:r>
              <a:rPr lang="en-US" sz="2400" dirty="0" smtClean="0"/>
              <a:t>server racks + larger local area network switch (“array switch”) 10X faster =&gt; cost 100X: cost f(N</a:t>
            </a:r>
            <a:r>
              <a:rPr lang="en-US" sz="2400" baseline="30000" dirty="0" smtClean="0"/>
              <a:t>2</a:t>
            </a:r>
            <a:r>
              <a:rPr lang="en-US" sz="2400" dirty="0" smtClean="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75253" cy="1143000"/>
          </a:xfrm>
        </p:spPr>
        <p:txBody>
          <a:bodyPr/>
          <a:lstStyle/>
          <a:p>
            <a:r>
              <a:rPr lang="en-US" dirty="0" smtClean="0"/>
              <a:t>Google Rack</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Google rack with 20 servers + Network Switch in the middle</a:t>
            </a:r>
          </a:p>
          <a:p>
            <a:r>
              <a:rPr lang="en-US" dirty="0" smtClean="0"/>
              <a:t>Array switches connect to racks via multiple 1 </a:t>
            </a:r>
            <a:r>
              <a:rPr lang="en-US" dirty="0" err="1" smtClean="0"/>
              <a:t>Gbit</a:t>
            </a:r>
            <a:r>
              <a:rPr lang="en-US" dirty="0" smtClean="0"/>
              <a:t>/s links</a:t>
            </a:r>
          </a:p>
          <a:p>
            <a:r>
              <a:rPr lang="en-US" dirty="0" smtClean="0"/>
              <a:t>2 datacenter routers connect to array switches over 10 </a:t>
            </a:r>
            <a:r>
              <a:rPr lang="en-US" dirty="0" err="1" smtClean="0"/>
              <a:t>Gbit/s</a:t>
            </a:r>
            <a:r>
              <a:rPr lang="en-US" dirty="0" smtClean="0"/>
              <a:t> links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19</a:t>
            </a:fld>
            <a:endParaRPr lang="en-US"/>
          </a:p>
        </p:txBody>
      </p:sp>
      <p:pic>
        <p:nvPicPr>
          <p:cNvPr id="6" name="Picture 5"/>
          <p:cNvPicPr>
            <a:picLocks noChangeAspect="1"/>
          </p:cNvPicPr>
          <p:nvPr/>
        </p:nvPicPr>
        <p:blipFill>
          <a:blip r:embed="rId2"/>
          <a:stretch>
            <a:fillRect/>
          </a:stretch>
        </p:blipFill>
        <p:spPr>
          <a:xfrm>
            <a:off x="4624550" y="843051"/>
            <a:ext cx="3556000" cy="5716270"/>
          </a:xfrm>
          <a:prstGeom prst="rect">
            <a:avLst/>
          </a:prstGeom>
        </p:spPr>
      </p:pic>
      <p:sp>
        <p:nvSpPr>
          <p:cNvPr id="9" name="TextBox 8"/>
          <p:cNvSpPr txBox="1"/>
          <p:nvPr/>
        </p:nvSpPr>
        <p:spPr>
          <a:xfrm>
            <a:off x="7148342" y="0"/>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0" name="Rectangle 9"/>
          <p:cNvSpPr/>
          <p:nvPr/>
        </p:nvSpPr>
        <p:spPr>
          <a:xfrm rot="16200000">
            <a:off x="-359608" y="3632699"/>
            <a:ext cx="1180882" cy="461665"/>
          </a:xfrm>
          <a:prstGeom prst="rect">
            <a:avLst/>
          </a:prstGeom>
        </p:spPr>
        <p:txBody>
          <a:bodyPr wrap="none">
            <a:spAutoFit/>
          </a:bodyPr>
          <a:lstStyle/>
          <a:p>
            <a:r>
              <a:rPr lang="en-US" sz="2400" dirty="0" smtClean="0"/>
              <a:t>1 meter</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type="title"/>
          </p:nvPr>
        </p:nvSpPr>
        <p:spPr/>
        <p:txBody>
          <a:bodyPr/>
          <a:lstStyle/>
          <a:p>
            <a:r>
              <a:rPr lang="en-US" dirty="0" smtClean="0"/>
              <a:t>Old Machine Structures</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2</a:t>
            </a:fld>
            <a:endParaRPr lang="en-US"/>
          </a:p>
        </p:txBody>
      </p:sp>
      <p:grpSp>
        <p:nvGrpSpPr>
          <p:cNvPr id="2" name="Group 42"/>
          <p:cNvGrpSpPr/>
          <p:nvPr/>
        </p:nvGrpSpPr>
        <p:grpSpPr>
          <a:xfrm>
            <a:off x="30998" y="1908610"/>
            <a:ext cx="9042679" cy="3766055"/>
            <a:chOff x="495300" y="2171952"/>
            <a:chExt cx="8305800" cy="3459163"/>
          </a:xfrm>
        </p:grpSpPr>
        <p:sp>
          <p:nvSpPr>
            <p:cNvPr id="26663" name="Oval 3" descr="5%"/>
            <p:cNvSpPr>
              <a:spLocks noChangeArrowheads="1"/>
            </p:cNvSpPr>
            <p:nvPr/>
          </p:nvSpPr>
          <p:spPr bwMode="auto">
            <a:xfrm>
              <a:off x="495300" y="2753734"/>
              <a:ext cx="8305800" cy="2035427"/>
            </a:xfrm>
            <a:prstGeom prst="ellipse">
              <a:avLst/>
            </a:prstGeom>
            <a:pattFill prst="pct5">
              <a:fgClr>
                <a:schemeClr val="hlink"/>
              </a:fgClr>
              <a:bgClr>
                <a:srgbClr val="FFFFFF"/>
              </a:bgClr>
            </a:pattFill>
            <a:ln w="28575">
              <a:solidFill>
                <a:schemeClr val="accent2"/>
              </a:solidFill>
              <a:round/>
              <a:headEnd/>
              <a:tailEnd/>
            </a:ln>
          </p:spPr>
          <p:txBody>
            <a:bodyPr wrap="none" anchor="ctr">
              <a:prstTxWarp prst="textNoShape">
                <a:avLst/>
              </a:prstTxWarp>
            </a:bodyPr>
            <a:lstStyle/>
            <a:p>
              <a:endParaRPr lang="en-US"/>
            </a:p>
          </p:txBody>
        </p:sp>
        <p:sp>
          <p:nvSpPr>
            <p:cNvPr id="26664" name="Text Box 4"/>
            <p:cNvSpPr txBox="1">
              <a:spLocks noChangeArrowheads="1"/>
            </p:cNvSpPr>
            <p:nvPr/>
          </p:nvSpPr>
          <p:spPr bwMode="auto">
            <a:xfrm>
              <a:off x="7277100" y="2472054"/>
              <a:ext cx="1524000" cy="537123"/>
            </a:xfrm>
            <a:prstGeom prst="rect">
              <a:avLst/>
            </a:prstGeom>
            <a:noFill/>
            <a:ln w="12700">
              <a:noFill/>
              <a:miter lim="800000"/>
              <a:headEnd/>
              <a:tailEnd/>
            </a:ln>
          </p:spPr>
          <p:txBody>
            <a:bodyPr wrap="square">
              <a:prstTxWarp prst="textNoShape">
                <a:avLst/>
              </a:prstTxWarp>
              <a:spAutoFit/>
            </a:bodyPr>
            <a:lstStyle/>
            <a:p>
              <a:pPr algn="l"/>
              <a:r>
                <a:rPr lang="en-US" sz="3200" b="1" dirty="0" smtClean="0">
                  <a:solidFill>
                    <a:srgbClr val="FF0000"/>
                  </a:solidFill>
                </a:rPr>
                <a:t>CS61c</a:t>
              </a:r>
              <a:endParaRPr lang="en-US" sz="3200" dirty="0">
                <a:solidFill>
                  <a:srgbClr val="FF0000"/>
                </a:solidFill>
              </a:endParaRPr>
            </a:p>
          </p:txBody>
        </p:sp>
        <p:sp>
          <p:nvSpPr>
            <p:cNvPr id="26629" name="Rectangle 7"/>
            <p:cNvSpPr>
              <a:spLocks noChangeArrowheads="1"/>
            </p:cNvSpPr>
            <p:nvPr/>
          </p:nvSpPr>
          <p:spPr bwMode="auto">
            <a:xfrm>
              <a:off x="4914900" y="3848352"/>
              <a:ext cx="12827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I/O system</a:t>
              </a:r>
            </a:p>
          </p:txBody>
        </p:sp>
        <p:sp>
          <p:nvSpPr>
            <p:cNvPr id="26630" name="Rectangle 8"/>
            <p:cNvSpPr>
              <a:spLocks noChangeArrowheads="1"/>
            </p:cNvSpPr>
            <p:nvPr/>
          </p:nvSpPr>
          <p:spPr bwMode="auto">
            <a:xfrm>
              <a:off x="3251200" y="5265990"/>
              <a:ext cx="25400" cy="279400"/>
            </a:xfrm>
            <a:prstGeom prst="rect">
              <a:avLst/>
            </a:prstGeom>
            <a:noFill/>
            <a:ln w="76200">
              <a:noFill/>
              <a:miter lim="800000"/>
              <a:headEnd/>
              <a:tailEnd/>
            </a:ln>
          </p:spPr>
          <p:txBody>
            <a:bodyPr wrap="none" anchor="ctr">
              <a:prstTxWarp prst="textNoShape">
                <a:avLst/>
              </a:prstTxWarp>
            </a:bodyPr>
            <a:lstStyle/>
            <a:p>
              <a:endParaRPr lang="en-US"/>
            </a:p>
          </p:txBody>
        </p:sp>
        <p:sp>
          <p:nvSpPr>
            <p:cNvPr id="26631" name="Rectangle 9"/>
            <p:cNvSpPr>
              <a:spLocks noChangeArrowheads="1"/>
            </p:cNvSpPr>
            <p:nvPr/>
          </p:nvSpPr>
          <p:spPr bwMode="auto">
            <a:xfrm>
              <a:off x="2705100" y="3848352"/>
              <a:ext cx="1244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Processor</a:t>
              </a:r>
            </a:p>
          </p:txBody>
        </p:sp>
        <p:sp>
          <p:nvSpPr>
            <p:cNvPr id="26632" name="Rectangle 10"/>
            <p:cNvSpPr>
              <a:spLocks noChangeArrowheads="1"/>
            </p:cNvSpPr>
            <p:nvPr/>
          </p:nvSpPr>
          <p:spPr bwMode="auto">
            <a:xfrm>
              <a:off x="2628900" y="3842002"/>
              <a:ext cx="3810000" cy="3810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3" name="Line 11"/>
            <p:cNvSpPr>
              <a:spLocks noChangeShapeType="1"/>
            </p:cNvSpPr>
            <p:nvPr/>
          </p:nvSpPr>
          <p:spPr bwMode="auto">
            <a:xfrm>
              <a:off x="4914900" y="3848352"/>
              <a:ext cx="0" cy="37147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4" name="Rectangle 12"/>
            <p:cNvSpPr>
              <a:spLocks noChangeArrowheads="1"/>
            </p:cNvSpPr>
            <p:nvPr/>
          </p:nvSpPr>
          <p:spPr bwMode="auto">
            <a:xfrm>
              <a:off x="3086100" y="2933952"/>
              <a:ext cx="1117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Compiler</a:t>
              </a:r>
            </a:p>
          </p:txBody>
        </p:sp>
        <p:sp>
          <p:nvSpPr>
            <p:cNvPr id="26635" name="Rectangle 13"/>
            <p:cNvSpPr>
              <a:spLocks noChangeArrowheads="1"/>
            </p:cNvSpPr>
            <p:nvPr/>
          </p:nvSpPr>
          <p:spPr bwMode="auto">
            <a:xfrm>
              <a:off x="3086100" y="3314952"/>
              <a:ext cx="12954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6" name="Rectangle 14"/>
            <p:cNvSpPr>
              <a:spLocks noChangeArrowheads="1"/>
            </p:cNvSpPr>
            <p:nvPr/>
          </p:nvSpPr>
          <p:spPr bwMode="auto">
            <a:xfrm>
              <a:off x="4610100" y="2629152"/>
              <a:ext cx="12065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Operating</a:t>
              </a:r>
            </a:p>
          </p:txBody>
        </p:sp>
        <p:sp>
          <p:nvSpPr>
            <p:cNvPr id="26637" name="Rectangle 15"/>
            <p:cNvSpPr>
              <a:spLocks noChangeArrowheads="1"/>
            </p:cNvSpPr>
            <p:nvPr/>
          </p:nvSpPr>
          <p:spPr bwMode="auto">
            <a:xfrm>
              <a:off x="4622800" y="2933952"/>
              <a:ext cx="1270000" cy="565299"/>
            </a:xfrm>
            <a:prstGeom prst="rect">
              <a:avLst/>
            </a:prstGeom>
            <a:noFill/>
            <a:ln w="12700">
              <a:noFill/>
              <a:miter lim="800000"/>
              <a:headEnd/>
              <a:tailEnd/>
            </a:ln>
          </p:spPr>
          <p:txBody>
            <a:bodyPr wrap="square" lIns="63500" tIns="25400" rIns="63500" bIns="25400">
              <a:prstTxWarp prst="textNoShape">
                <a:avLst/>
              </a:prstTxWarp>
              <a:spAutoFit/>
            </a:bodyPr>
            <a:lstStyle/>
            <a:p>
              <a:pPr>
                <a:lnSpc>
                  <a:spcPct val="102000"/>
                </a:lnSpc>
              </a:pPr>
              <a:r>
                <a:rPr lang="en-US" sz="1800" b="1">
                  <a:solidFill>
                    <a:schemeClr val="tx1"/>
                  </a:solidFill>
                </a:rPr>
                <a:t>System</a:t>
              </a:r>
            </a:p>
            <a:p>
              <a:pPr>
                <a:lnSpc>
                  <a:spcPct val="102000"/>
                </a:lnSpc>
              </a:pPr>
              <a:r>
                <a:rPr lang="en-US" sz="1800" b="1">
                  <a:solidFill>
                    <a:schemeClr val="tx1"/>
                  </a:solidFill>
                </a:rPr>
                <a:t>(Mac OSX)</a:t>
              </a:r>
            </a:p>
          </p:txBody>
        </p:sp>
        <p:sp>
          <p:nvSpPr>
            <p:cNvPr id="26638" name="Line 16"/>
            <p:cNvSpPr>
              <a:spLocks noChangeShapeType="1"/>
            </p:cNvSpPr>
            <p:nvPr/>
          </p:nvSpPr>
          <p:spPr bwMode="auto">
            <a:xfrm flipV="1">
              <a:off x="3848100" y="2629152"/>
              <a:ext cx="0" cy="3556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9" name="Line 17"/>
            <p:cNvSpPr>
              <a:spLocks noChangeShapeType="1"/>
            </p:cNvSpPr>
            <p:nvPr/>
          </p:nvSpPr>
          <p:spPr bwMode="auto">
            <a:xfrm>
              <a:off x="3854450" y="2629152"/>
              <a:ext cx="22034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0" name="Line 18"/>
            <p:cNvSpPr>
              <a:spLocks noChangeShapeType="1"/>
            </p:cNvSpPr>
            <p:nvPr/>
          </p:nvSpPr>
          <p:spPr bwMode="auto">
            <a:xfrm>
              <a:off x="6057900" y="2629152"/>
              <a:ext cx="0" cy="10541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1" name="Rectangle 19"/>
            <p:cNvSpPr>
              <a:spLocks noChangeArrowheads="1"/>
            </p:cNvSpPr>
            <p:nvPr/>
          </p:nvSpPr>
          <p:spPr bwMode="auto">
            <a:xfrm>
              <a:off x="3009900" y="2273552"/>
              <a:ext cx="28702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Application (ex: browser)</a:t>
              </a:r>
            </a:p>
          </p:txBody>
        </p:sp>
        <p:sp>
          <p:nvSpPr>
            <p:cNvPr id="26642" name="Line 20"/>
            <p:cNvSpPr>
              <a:spLocks noChangeShapeType="1"/>
            </p:cNvSpPr>
            <p:nvPr/>
          </p:nvSpPr>
          <p:spPr bwMode="auto">
            <a:xfrm flipV="1">
              <a:off x="2781300" y="2171952"/>
              <a:ext cx="0" cy="1447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3" name="Line 21"/>
            <p:cNvSpPr>
              <a:spLocks noChangeShapeType="1"/>
            </p:cNvSpPr>
            <p:nvPr/>
          </p:nvSpPr>
          <p:spPr bwMode="auto">
            <a:xfrm>
              <a:off x="5905500" y="2178302"/>
              <a:ext cx="0" cy="4445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4" name="Rectangle 22"/>
            <p:cNvSpPr>
              <a:spLocks noChangeArrowheads="1"/>
            </p:cNvSpPr>
            <p:nvPr/>
          </p:nvSpPr>
          <p:spPr bwMode="auto">
            <a:xfrm>
              <a:off x="3540125" y="4669090"/>
              <a:ext cx="16510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Digital Design</a:t>
              </a:r>
            </a:p>
          </p:txBody>
        </p:sp>
        <p:sp>
          <p:nvSpPr>
            <p:cNvPr id="26645" name="Rectangle 23"/>
            <p:cNvSpPr>
              <a:spLocks noChangeArrowheads="1"/>
            </p:cNvSpPr>
            <p:nvPr/>
          </p:nvSpPr>
          <p:spPr bwMode="auto">
            <a:xfrm>
              <a:off x="3076575" y="4672265"/>
              <a:ext cx="2654300" cy="3429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6" name="Rectangle 24"/>
            <p:cNvSpPr>
              <a:spLocks noChangeArrowheads="1"/>
            </p:cNvSpPr>
            <p:nvPr/>
          </p:nvSpPr>
          <p:spPr bwMode="auto">
            <a:xfrm>
              <a:off x="3527425" y="4996115"/>
              <a:ext cx="16764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Circuit Design</a:t>
              </a:r>
            </a:p>
          </p:txBody>
        </p:sp>
        <p:sp>
          <p:nvSpPr>
            <p:cNvPr id="26647" name="Rectangle 25"/>
            <p:cNvSpPr>
              <a:spLocks noChangeArrowheads="1"/>
            </p:cNvSpPr>
            <p:nvPr/>
          </p:nvSpPr>
          <p:spPr bwMode="auto">
            <a:xfrm>
              <a:off x="3248025" y="5021515"/>
              <a:ext cx="2247900" cy="3048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8" name="Rectangle 26" descr="50%"/>
            <p:cNvSpPr>
              <a:spLocks noChangeArrowheads="1"/>
            </p:cNvSpPr>
            <p:nvPr/>
          </p:nvSpPr>
          <p:spPr bwMode="auto">
            <a:xfrm>
              <a:off x="1181100" y="3619752"/>
              <a:ext cx="5670550" cy="225425"/>
            </a:xfrm>
            <a:prstGeom prst="rect">
              <a:avLst/>
            </a:prstGeom>
            <a:pattFill prst="pct50">
              <a:fgClr>
                <a:schemeClr val="accent1"/>
              </a:fgClr>
              <a:bgClr>
                <a:schemeClr val="bg1"/>
              </a:bgClr>
            </a:pattFill>
            <a:ln w="12700">
              <a:solidFill>
                <a:schemeClr val="tx1"/>
              </a:solidFill>
              <a:miter lim="800000"/>
              <a:headEnd/>
              <a:tailEnd/>
            </a:ln>
          </p:spPr>
          <p:txBody>
            <a:bodyPr wrap="none" anchor="ctr">
              <a:prstTxWarp prst="textNoShape">
                <a:avLst/>
              </a:prstTxWarp>
            </a:bodyPr>
            <a:lstStyle/>
            <a:p>
              <a:endParaRPr lang="en-US"/>
            </a:p>
          </p:txBody>
        </p:sp>
        <p:sp>
          <p:nvSpPr>
            <p:cNvPr id="26649" name="Rectangle 27"/>
            <p:cNvSpPr>
              <a:spLocks noChangeArrowheads="1"/>
            </p:cNvSpPr>
            <p:nvPr/>
          </p:nvSpPr>
          <p:spPr bwMode="auto">
            <a:xfrm>
              <a:off x="6845300" y="3619752"/>
              <a:ext cx="1727200" cy="486002"/>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85000"/>
                </a:lnSpc>
              </a:pPr>
              <a:r>
                <a:rPr lang="en-US" sz="1800" b="1">
                  <a:solidFill>
                    <a:schemeClr val="tx1"/>
                  </a:solidFill>
                </a:rPr>
                <a:t>Instruction Set</a:t>
              </a:r>
            </a:p>
            <a:p>
              <a:pPr algn="l">
                <a:lnSpc>
                  <a:spcPct val="85000"/>
                </a:lnSpc>
              </a:pPr>
              <a:r>
                <a:rPr lang="en-US" sz="1800" b="1">
                  <a:solidFill>
                    <a:schemeClr val="tx1"/>
                  </a:solidFill>
                </a:rPr>
                <a:t> Architecture</a:t>
              </a:r>
            </a:p>
          </p:txBody>
        </p:sp>
        <p:sp>
          <p:nvSpPr>
            <p:cNvPr id="26650" name="Line 28"/>
            <p:cNvSpPr>
              <a:spLocks noChangeShapeType="1"/>
            </p:cNvSpPr>
            <p:nvPr/>
          </p:nvSpPr>
          <p:spPr bwMode="auto">
            <a:xfrm>
              <a:off x="2787650" y="2171952"/>
              <a:ext cx="31178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1" name="Rectangle 29"/>
            <p:cNvSpPr>
              <a:spLocks noChangeArrowheads="1"/>
            </p:cNvSpPr>
            <p:nvPr/>
          </p:nvSpPr>
          <p:spPr bwMode="auto">
            <a:xfrm>
              <a:off x="3224213" y="4273802"/>
              <a:ext cx="2327275" cy="336880"/>
            </a:xfrm>
            <a:prstGeom prst="rect">
              <a:avLst/>
            </a:prstGeom>
            <a:noFill/>
            <a:ln w="12700">
              <a:noFill/>
              <a:miter lim="800000"/>
              <a:headEnd/>
              <a:tailEnd/>
            </a:ln>
          </p:spPr>
          <p:txBody>
            <a:bodyPr wrap="square" lIns="90487" tIns="44450" rIns="90487" bIns="44450">
              <a:prstTxWarp prst="textNoShape">
                <a:avLst/>
              </a:prstTxWarp>
              <a:spAutoFit/>
            </a:bodyPr>
            <a:lstStyle/>
            <a:p>
              <a:pPr algn="l"/>
              <a:r>
                <a:rPr lang="en-US" sz="1800" b="1">
                  <a:solidFill>
                    <a:schemeClr val="tx1"/>
                  </a:solidFill>
                </a:rPr>
                <a:t>Datapath &amp; Control </a:t>
              </a:r>
            </a:p>
          </p:txBody>
        </p:sp>
        <p:sp>
          <p:nvSpPr>
            <p:cNvPr id="26652" name="Rectangle 30"/>
            <p:cNvSpPr>
              <a:spLocks noChangeArrowheads="1"/>
            </p:cNvSpPr>
            <p:nvPr/>
          </p:nvSpPr>
          <p:spPr bwMode="auto">
            <a:xfrm>
              <a:off x="2940050" y="4226177"/>
              <a:ext cx="2882900" cy="4445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3" name="Rectangle 31"/>
            <p:cNvSpPr>
              <a:spLocks noChangeArrowheads="1"/>
            </p:cNvSpPr>
            <p:nvPr/>
          </p:nvSpPr>
          <p:spPr bwMode="auto">
            <a:xfrm>
              <a:off x="3695700" y="5297740"/>
              <a:ext cx="1295400" cy="308610"/>
            </a:xfrm>
            <a:prstGeom prst="rect">
              <a:avLst/>
            </a:prstGeom>
            <a:noFill/>
            <a:ln w="12700">
              <a:noFill/>
              <a:miter lim="800000"/>
              <a:headEnd/>
              <a:tailEnd/>
            </a:ln>
          </p:spPr>
          <p:txBody>
            <a:bodyPr wrap="square" lIns="90487" tIns="44450" rIns="90487" bIns="44450">
              <a:prstTxWarp prst="textNoShape">
                <a:avLst/>
              </a:prstTxWarp>
              <a:spAutoFit/>
            </a:bodyPr>
            <a:lstStyle/>
            <a:p>
              <a:r>
                <a:rPr lang="en-US" sz="1600" b="1">
                  <a:solidFill>
                    <a:schemeClr val="tx1"/>
                  </a:solidFill>
                </a:rPr>
                <a:t>transistors</a:t>
              </a:r>
            </a:p>
          </p:txBody>
        </p:sp>
        <p:sp>
          <p:nvSpPr>
            <p:cNvPr id="26654" name="Rectangle 32"/>
            <p:cNvSpPr>
              <a:spLocks noChangeArrowheads="1"/>
            </p:cNvSpPr>
            <p:nvPr/>
          </p:nvSpPr>
          <p:spPr bwMode="auto">
            <a:xfrm>
              <a:off x="3330575" y="5332665"/>
              <a:ext cx="2044700" cy="29845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5" name="Line 33"/>
            <p:cNvSpPr>
              <a:spLocks noChangeShapeType="1"/>
            </p:cNvSpPr>
            <p:nvPr/>
          </p:nvSpPr>
          <p:spPr bwMode="auto">
            <a:xfrm>
              <a:off x="3924300" y="3848352"/>
              <a:ext cx="0" cy="3810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6" name="Rectangle 34"/>
            <p:cNvSpPr>
              <a:spLocks noChangeArrowheads="1"/>
            </p:cNvSpPr>
            <p:nvPr/>
          </p:nvSpPr>
          <p:spPr bwMode="auto">
            <a:xfrm>
              <a:off x="3911600" y="3848352"/>
              <a:ext cx="10033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Memory</a:t>
              </a:r>
            </a:p>
          </p:txBody>
        </p:sp>
        <p:sp>
          <p:nvSpPr>
            <p:cNvPr id="26657" name="Text Box 35"/>
            <p:cNvSpPr txBox="1">
              <a:spLocks noChangeArrowheads="1"/>
            </p:cNvSpPr>
            <p:nvPr/>
          </p:nvSpPr>
          <p:spPr bwMode="auto">
            <a:xfrm>
              <a:off x="1104900" y="3772152"/>
              <a:ext cx="1341438" cy="367505"/>
            </a:xfrm>
            <a:prstGeom prst="rect">
              <a:avLst/>
            </a:prstGeom>
            <a:noFill/>
            <a:ln w="12700">
              <a:noFill/>
              <a:miter lim="800000"/>
              <a:headEnd/>
              <a:tailEnd/>
            </a:ln>
          </p:spPr>
          <p:txBody>
            <a:bodyPr wrap="square">
              <a:prstTxWarp prst="textNoShape">
                <a:avLst/>
              </a:prstTxWarp>
              <a:spAutoFit/>
            </a:bodyPr>
            <a:lstStyle/>
            <a:p>
              <a:pPr algn="l"/>
              <a:r>
                <a:rPr lang="en-US" sz="2000" b="1"/>
                <a:t>Hardware</a:t>
              </a:r>
            </a:p>
          </p:txBody>
        </p:sp>
        <p:sp>
          <p:nvSpPr>
            <p:cNvPr id="26658" name="Text Box 36"/>
            <p:cNvSpPr txBox="1">
              <a:spLocks noChangeArrowheads="1"/>
            </p:cNvSpPr>
            <p:nvPr/>
          </p:nvSpPr>
          <p:spPr bwMode="auto">
            <a:xfrm>
              <a:off x="1104900" y="3238752"/>
              <a:ext cx="1257300" cy="367505"/>
            </a:xfrm>
            <a:prstGeom prst="rect">
              <a:avLst/>
            </a:prstGeom>
            <a:noFill/>
            <a:ln w="12700">
              <a:noFill/>
              <a:miter lim="800000"/>
              <a:headEnd/>
              <a:tailEnd/>
            </a:ln>
          </p:spPr>
          <p:txBody>
            <a:bodyPr wrap="square">
              <a:prstTxWarp prst="textNoShape">
                <a:avLst/>
              </a:prstTxWarp>
              <a:spAutoFit/>
            </a:bodyPr>
            <a:lstStyle/>
            <a:p>
              <a:pPr algn="l"/>
              <a:r>
                <a:rPr lang="en-US" sz="2000" b="1"/>
                <a:t>Software</a:t>
              </a:r>
            </a:p>
          </p:txBody>
        </p:sp>
        <p:sp>
          <p:nvSpPr>
            <p:cNvPr id="26659" name="Line 37"/>
            <p:cNvSpPr>
              <a:spLocks noChangeShapeType="1"/>
            </p:cNvSpPr>
            <p:nvPr/>
          </p:nvSpPr>
          <p:spPr bwMode="auto">
            <a:xfrm flipV="1">
              <a:off x="2476500" y="2629152"/>
              <a:ext cx="0" cy="9906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0" name="Line 38"/>
            <p:cNvSpPr>
              <a:spLocks noChangeShapeType="1"/>
            </p:cNvSpPr>
            <p:nvPr/>
          </p:nvSpPr>
          <p:spPr bwMode="auto">
            <a:xfrm>
              <a:off x="2476500" y="3843590"/>
              <a:ext cx="0" cy="1066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1" name="Rectangle 39"/>
            <p:cNvSpPr>
              <a:spLocks noChangeArrowheads="1"/>
            </p:cNvSpPr>
            <p:nvPr/>
          </p:nvSpPr>
          <p:spPr bwMode="auto">
            <a:xfrm>
              <a:off x="3098800" y="2984752"/>
              <a:ext cx="11430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62" name="Rectangle 40"/>
            <p:cNvSpPr>
              <a:spLocks noChangeArrowheads="1"/>
            </p:cNvSpPr>
            <p:nvPr/>
          </p:nvSpPr>
          <p:spPr bwMode="auto">
            <a:xfrm>
              <a:off x="3086100" y="3314952"/>
              <a:ext cx="1371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Assembler</a:t>
              </a:r>
            </a:p>
          </p:txBody>
        </p:sp>
      </p:grpSp>
    </p:spTree>
    <p:extLst>
      <p:ext uri="{BB962C8B-B14F-4D97-AF65-F5344CB8AC3E}">
        <p14:creationId xmlns:p14="http://schemas.microsoft.com/office/powerpoint/2010/main" val="171561705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6746" y="1403868"/>
            <a:ext cx="8251148" cy="4902200"/>
          </a:xfrm>
        </p:spPr>
        <p:txBody>
          <a:bodyPr>
            <a:noAutofit/>
          </a:bodyPr>
          <a:lstStyle/>
          <a:p>
            <a:pPr marL="57150" indent="0">
              <a:buNone/>
            </a:pPr>
            <a:r>
              <a:rPr lang="en-US" sz="2400" dirty="0">
                <a:solidFill>
                  <a:srgbClr val="008000"/>
                </a:solidFill>
                <a:latin typeface="Consolas"/>
                <a:cs typeface="Consolas"/>
              </a:rPr>
              <a:t>// </a:t>
            </a:r>
            <a:r>
              <a:rPr lang="en-US" sz="2400" dirty="0" smtClean="0">
                <a:solidFill>
                  <a:srgbClr val="008000"/>
                </a:solidFill>
                <a:latin typeface="Consolas"/>
                <a:cs typeface="Consolas"/>
              </a:rPr>
              <a:t>RDD: (Resilient Distributed Dataset) </a:t>
            </a:r>
          </a:p>
          <a:p>
            <a:pPr marL="57150" indent="0">
              <a:buNone/>
            </a:pPr>
            <a:r>
              <a:rPr lang="en-US" sz="2400" dirty="0" smtClean="0">
                <a:solidFill>
                  <a:srgbClr val="008000"/>
                </a:solidFill>
                <a:latin typeface="Consolas"/>
                <a:cs typeface="Consolas"/>
              </a:rPr>
              <a:t>// Spark’s primary </a:t>
            </a:r>
            <a:r>
              <a:rPr lang="en-US" sz="2400" dirty="0">
                <a:solidFill>
                  <a:srgbClr val="008000"/>
                </a:solidFill>
                <a:latin typeface="Consolas"/>
                <a:cs typeface="Consolas"/>
              </a:rPr>
              <a:t>abstraction </a:t>
            </a:r>
            <a:r>
              <a:rPr lang="en-US" sz="2400" dirty="0" smtClean="0">
                <a:solidFill>
                  <a:srgbClr val="008000"/>
                </a:solidFill>
                <a:latin typeface="Consolas"/>
                <a:cs typeface="Consolas"/>
              </a:rPr>
              <a:t>of </a:t>
            </a:r>
            <a:r>
              <a:rPr lang="en-US" sz="2400" dirty="0">
                <a:solidFill>
                  <a:srgbClr val="008000"/>
                </a:solidFill>
                <a:latin typeface="Consolas"/>
                <a:cs typeface="Consolas"/>
              </a:rPr>
              <a:t>a distributed collection of items</a:t>
            </a:r>
          </a:p>
          <a:p>
            <a:pPr marL="57150" indent="0">
              <a:buNone/>
            </a:pPr>
            <a:r>
              <a:rPr lang="en-US" sz="2400" dirty="0" smtClean="0">
                <a:latin typeface="Consolas"/>
                <a:cs typeface="Consolas"/>
              </a:rPr>
              <a:t>file = </a:t>
            </a:r>
            <a:r>
              <a:rPr lang="en-US" sz="2400" dirty="0" err="1" smtClean="0">
                <a:latin typeface="Consolas"/>
                <a:cs typeface="Consolas"/>
              </a:rPr>
              <a:t>sc.textFile</a:t>
            </a:r>
            <a:r>
              <a:rPr lang="en-US" sz="2400" dirty="0" smtClean="0">
                <a:latin typeface="Consolas"/>
                <a:cs typeface="Consolas"/>
              </a:rPr>
              <a:t>(“</a:t>
            </a:r>
            <a:r>
              <a:rPr lang="en-US" sz="2400" dirty="0" err="1" smtClean="0">
                <a:latin typeface="Consolas"/>
                <a:cs typeface="Consolas"/>
              </a:rPr>
              <a:t>hdfs</a:t>
            </a:r>
            <a:r>
              <a:rPr lang="en-US" sz="2400" dirty="0" smtClean="0">
                <a:latin typeface="Consolas"/>
                <a:cs typeface="Consolas"/>
              </a:rPr>
              <a:t>://…”)</a:t>
            </a:r>
            <a:endParaRPr lang="en-US" sz="2400"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Two kinds of operations: </a:t>
            </a:r>
          </a:p>
          <a:p>
            <a:pPr marL="57150" indent="0">
              <a:buNone/>
            </a:pPr>
            <a:r>
              <a:rPr lang="en-US" sz="2400" dirty="0">
                <a:solidFill>
                  <a:srgbClr val="008000"/>
                </a:solidFill>
                <a:latin typeface="Consolas"/>
                <a:cs typeface="Consolas"/>
              </a:rPr>
              <a:t>// </a:t>
            </a:r>
            <a:r>
              <a:rPr lang="en-US" sz="2400" b="1" i="1" dirty="0" smtClean="0">
                <a:solidFill>
                  <a:srgbClr val="008000"/>
                </a:solidFill>
                <a:latin typeface="Consolas"/>
                <a:cs typeface="Consolas"/>
              </a:rPr>
              <a:t>Actions: RDD </a:t>
            </a:r>
            <a:r>
              <a:rPr lang="en-US" sz="2400" b="1" i="1" dirty="0" smtClean="0">
                <a:solidFill>
                  <a:srgbClr val="008000"/>
                </a:solidFill>
                <a:latin typeface="Consolas"/>
                <a:cs typeface="Consolas"/>
                <a:sym typeface="Wingdings"/>
              </a:rPr>
              <a:t> Value</a:t>
            </a:r>
            <a:endParaRPr lang="en-US" sz="2400"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a:t>
            </a:r>
            <a:r>
              <a:rPr lang="en-US" sz="2400" b="1" i="1" dirty="0" smtClean="0">
                <a:solidFill>
                  <a:srgbClr val="008000"/>
                </a:solidFill>
                <a:latin typeface="Consolas"/>
                <a:cs typeface="Consolas"/>
              </a:rPr>
              <a:t>Transformations: RDD </a:t>
            </a:r>
            <a:r>
              <a:rPr lang="en-US" sz="2400" b="1" i="1" dirty="0" smtClean="0">
                <a:solidFill>
                  <a:srgbClr val="008000"/>
                </a:solidFill>
                <a:latin typeface="Consolas"/>
                <a:cs typeface="Consolas"/>
                <a:sym typeface="Wingdings"/>
              </a:rPr>
              <a:t> RDD</a:t>
            </a:r>
            <a:endParaRPr lang="en-US" sz="2400" b="1" i="1"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e.g. </a:t>
            </a:r>
            <a:r>
              <a:rPr lang="en-US" sz="2400" dirty="0" err="1" smtClean="0">
                <a:solidFill>
                  <a:srgbClr val="008000"/>
                </a:solidFill>
                <a:latin typeface="Consolas"/>
                <a:cs typeface="Consolas"/>
              </a:rPr>
              <a:t>flatMap</a:t>
            </a:r>
            <a:r>
              <a:rPr lang="en-US" sz="2400" dirty="0" smtClean="0">
                <a:solidFill>
                  <a:srgbClr val="008000"/>
                </a:solidFill>
                <a:latin typeface="Consolas"/>
                <a:cs typeface="Consolas"/>
              </a:rPr>
              <a:t>, Map, </a:t>
            </a:r>
            <a:r>
              <a:rPr lang="en-US" sz="2400" dirty="0" err="1" smtClean="0">
                <a:solidFill>
                  <a:srgbClr val="008000"/>
                </a:solidFill>
                <a:latin typeface="Consolas"/>
                <a:cs typeface="Consolas"/>
              </a:rPr>
              <a:t>reduceByKey</a:t>
            </a:r>
            <a:endParaRPr lang="en-US" sz="2400" dirty="0" smtClean="0">
              <a:solidFill>
                <a:srgbClr val="008000"/>
              </a:solidFill>
              <a:latin typeface="Consolas"/>
              <a:cs typeface="Consolas"/>
            </a:endParaRPr>
          </a:p>
          <a:p>
            <a:pPr marL="57150" indent="0">
              <a:buNone/>
            </a:pPr>
            <a:r>
              <a:rPr lang="en-US" sz="2400" dirty="0" err="1" smtClean="0">
                <a:latin typeface="Consolas"/>
                <a:cs typeface="Consolas"/>
              </a:rPr>
              <a:t>file</a:t>
            </a:r>
            <a:r>
              <a:rPr lang="en-US" sz="2400" dirty="0" err="1" smtClean="0">
                <a:solidFill>
                  <a:srgbClr val="0000FF"/>
                </a:solidFill>
                <a:latin typeface="Consolas"/>
                <a:cs typeface="Consolas"/>
              </a:rPr>
              <a:t>.flatMap</a:t>
            </a:r>
            <a:r>
              <a:rPr lang="en-US" sz="2400" dirty="0" smtClean="0">
                <a:latin typeface="Consolas"/>
                <a:cs typeface="Consolas"/>
              </a:rPr>
              <a:t>(</a:t>
            </a:r>
            <a:r>
              <a:rPr lang="en-US" sz="2400" dirty="0" smtClean="0">
                <a:solidFill>
                  <a:schemeClr val="accent2">
                    <a:lumMod val="50000"/>
                  </a:schemeClr>
                </a:solidFill>
                <a:latin typeface="Consolas"/>
                <a:cs typeface="Consolas"/>
              </a:rPr>
              <a:t>lambda line: </a:t>
            </a:r>
            <a:r>
              <a:rPr lang="en-US" sz="2400" dirty="0" err="1" smtClean="0">
                <a:solidFill>
                  <a:schemeClr val="accent2">
                    <a:lumMod val="50000"/>
                  </a:schemeClr>
                </a:solidFill>
                <a:latin typeface="Consolas"/>
                <a:cs typeface="Consolas"/>
              </a:rPr>
              <a:t>line.split</a:t>
            </a:r>
            <a:r>
              <a:rPr lang="en-US" sz="2400" dirty="0" smtClean="0">
                <a:solidFill>
                  <a:schemeClr val="accent2">
                    <a:lumMod val="50000"/>
                  </a:schemeClr>
                </a:solidFill>
                <a:latin typeface="Consolas"/>
                <a:cs typeface="Consolas"/>
              </a:rPr>
              <a:t>()</a:t>
            </a:r>
            <a:r>
              <a:rPr lang="en-US" sz="2400" dirty="0" smtClean="0">
                <a:latin typeface="Consolas"/>
                <a:cs typeface="Consolas"/>
              </a:rPr>
              <a:t>)</a:t>
            </a:r>
          </a:p>
          <a:p>
            <a:pPr marL="57150" indent="0">
              <a:buNone/>
            </a:pPr>
            <a:r>
              <a:rPr lang="en-US" sz="2400" dirty="0">
                <a:latin typeface="Consolas"/>
                <a:cs typeface="Consolas"/>
              </a:rPr>
              <a:t> </a:t>
            </a:r>
            <a:r>
              <a:rPr lang="en-US" sz="2400" dirty="0" smtClean="0">
                <a:latin typeface="Consolas"/>
                <a:cs typeface="Consolas"/>
              </a:rPr>
              <a:t>   </a:t>
            </a:r>
            <a:r>
              <a:rPr lang="en-US" sz="2400" dirty="0" smtClean="0">
                <a:solidFill>
                  <a:srgbClr val="0000FF"/>
                </a:solidFill>
                <a:latin typeface="Consolas"/>
                <a:cs typeface="Consolas"/>
              </a:rPr>
              <a:t>.map</a:t>
            </a:r>
            <a:r>
              <a:rPr lang="en-US" sz="2400" dirty="0" smtClean="0">
                <a:latin typeface="Consolas"/>
                <a:cs typeface="Consolas"/>
              </a:rPr>
              <a:t>(</a:t>
            </a:r>
            <a:r>
              <a:rPr lang="en-US" sz="2400" dirty="0" smtClean="0">
                <a:solidFill>
                  <a:srgbClr val="632523"/>
                </a:solidFill>
                <a:latin typeface="Consolas"/>
                <a:cs typeface="Consolas"/>
              </a:rPr>
              <a:t>lambda word: (word, 1)</a:t>
            </a:r>
            <a:r>
              <a:rPr lang="en-US" sz="2400" dirty="0" smtClean="0">
                <a:latin typeface="Consolas"/>
                <a:cs typeface="Consolas"/>
              </a:rPr>
              <a:t>)</a:t>
            </a:r>
          </a:p>
          <a:p>
            <a:pPr marL="57150" indent="0">
              <a:buNone/>
            </a:pPr>
            <a:r>
              <a:rPr lang="en-US" sz="2400" dirty="0">
                <a:latin typeface="Consolas"/>
                <a:cs typeface="Consolas"/>
              </a:rPr>
              <a:t> </a:t>
            </a:r>
            <a:r>
              <a:rPr lang="en-US" sz="2400" dirty="0" smtClean="0">
                <a:latin typeface="Consolas"/>
                <a:cs typeface="Consolas"/>
              </a:rPr>
              <a:t>   </a:t>
            </a:r>
            <a:r>
              <a:rPr lang="en-US" sz="2400" dirty="0" smtClean="0">
                <a:solidFill>
                  <a:srgbClr val="0000FF"/>
                </a:solidFill>
                <a:latin typeface="Consolas"/>
                <a:cs typeface="Consolas"/>
              </a:rPr>
              <a:t>.</a:t>
            </a:r>
            <a:r>
              <a:rPr lang="en-US" sz="2400" dirty="0" err="1" smtClean="0">
                <a:solidFill>
                  <a:srgbClr val="0000FF"/>
                </a:solidFill>
                <a:latin typeface="Consolas"/>
                <a:cs typeface="Consolas"/>
              </a:rPr>
              <a:t>reduceByKey</a:t>
            </a:r>
            <a:r>
              <a:rPr lang="en-US" sz="2400" dirty="0" smtClean="0">
                <a:latin typeface="Consolas"/>
                <a:cs typeface="Consolas"/>
              </a:rPr>
              <a:t>(</a:t>
            </a:r>
            <a:r>
              <a:rPr lang="en-US" sz="2400" dirty="0" smtClean="0">
                <a:solidFill>
                  <a:srgbClr val="632523"/>
                </a:solidFill>
                <a:latin typeface="Consolas"/>
                <a:cs typeface="Consolas"/>
              </a:rPr>
              <a:t>lambda a, b: a + b</a:t>
            </a:r>
            <a:r>
              <a:rPr lang="en-US" sz="2400" dirty="0" smtClean="0">
                <a:latin typeface="Consolas"/>
                <a:cs typeface="Consolas"/>
              </a:rPr>
              <a:t>) </a:t>
            </a:r>
          </a:p>
        </p:txBody>
      </p:sp>
      <p:sp>
        <p:nvSpPr>
          <p:cNvPr id="6" name="Title 5"/>
          <p:cNvSpPr>
            <a:spLocks noGrp="1"/>
          </p:cNvSpPr>
          <p:nvPr>
            <p:ph type="title"/>
          </p:nvPr>
        </p:nvSpPr>
        <p:spPr>
          <a:xfrm>
            <a:off x="301975" y="274638"/>
            <a:ext cx="8540050" cy="937054"/>
          </a:xfrm>
        </p:spPr>
        <p:txBody>
          <a:bodyPr>
            <a:normAutofit fontScale="90000"/>
          </a:bodyPr>
          <a:lstStyle/>
          <a:p>
            <a:r>
              <a:rPr lang="en-US" dirty="0" smtClean="0"/>
              <a:t>Programming WSC:</a:t>
            </a:r>
            <a:br>
              <a:rPr lang="en-US" dirty="0" smtClean="0"/>
            </a:br>
            <a:r>
              <a:rPr lang="en-US" dirty="0" smtClean="0"/>
              <a:t>Word Count in Spark’s Python API</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20</a:t>
            </a:fld>
            <a:endParaRPr lang="en-US"/>
          </a:p>
        </p:txBody>
      </p:sp>
    </p:spTree>
    <p:extLst>
      <p:ext uri="{BB962C8B-B14F-4D97-AF65-F5344CB8AC3E}">
        <p14:creationId xmlns:p14="http://schemas.microsoft.com/office/powerpoint/2010/main" val="250896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i="1" dirty="0" smtClean="0"/>
              <a:t>Design for Moore’s Law</a:t>
            </a:r>
          </a:p>
          <a:p>
            <a:pPr marL="400050" lvl="1" indent="0">
              <a:buNone/>
            </a:pPr>
            <a:r>
              <a:rPr lang="en-US" i="1" dirty="0" smtClean="0"/>
              <a:t>-- WSC, Container, Rack</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i="1" dirty="0" smtClean="0"/>
              <a:t>Dependability via Redundancy</a:t>
            </a:r>
          </a:p>
          <a:p>
            <a:pPr marL="400050" lvl="1" indent="0">
              <a:buNone/>
            </a:pPr>
            <a:r>
              <a:rPr lang="en-US" dirty="0" smtClean="0"/>
              <a:t>-- </a:t>
            </a:r>
            <a:r>
              <a:rPr lang="en-US" i="1" dirty="0" smtClean="0"/>
              <a:t>Multiple WSCs, Multiple Racks, Multiple Switches</a:t>
            </a:r>
          </a:p>
          <a:p>
            <a:pPr marL="514350" indent="-514350">
              <a:buFont typeface="+mj-lt"/>
              <a:buAutoNum type="arabicPeriod"/>
            </a:pPr>
            <a:r>
              <a:rPr lang="en-US" dirty="0" smtClean="0"/>
              <a:t>Memory Hierarchy</a:t>
            </a:r>
          </a:p>
          <a:p>
            <a:pPr marL="514350" indent="-514350">
              <a:buFont typeface="+mj-lt"/>
              <a:buAutoNum type="arabicPeriod"/>
            </a:pPr>
            <a:r>
              <a:rPr lang="en-US" i="1" dirty="0" smtClean="0"/>
              <a:t>Performance via Parallelism/Pipelining/Prediction</a:t>
            </a:r>
          </a:p>
          <a:p>
            <a:pPr marL="400050" lvl="1" indent="0">
              <a:buNone/>
            </a:pPr>
            <a:r>
              <a:rPr lang="en-US" dirty="0" smtClean="0"/>
              <a:t>-- </a:t>
            </a:r>
            <a:r>
              <a:rPr lang="en-US" i="1" dirty="0" smtClean="0"/>
              <a:t>Task level Parallelism, Data 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21</a:t>
            </a:fld>
            <a:endParaRPr lang="en-US"/>
          </a:p>
        </p:txBody>
      </p:sp>
    </p:spTree>
    <p:extLst>
      <p:ext uri="{BB962C8B-B14F-4D97-AF65-F5344CB8AC3E}">
        <p14:creationId xmlns:p14="http://schemas.microsoft.com/office/powerpoint/2010/main" val="4173300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416957"/>
            <a:ext cx="9003665" cy="4749800"/>
          </a:xfrm>
          <a:prstGeom prst="rect">
            <a:avLst/>
          </a:prstGeom>
        </p:spPr>
      </p:pic>
      <p:sp>
        <p:nvSpPr>
          <p:cNvPr id="2" name="Title 1"/>
          <p:cNvSpPr>
            <a:spLocks noGrp="1"/>
          </p:cNvSpPr>
          <p:nvPr>
            <p:ph type="title"/>
          </p:nvPr>
        </p:nvSpPr>
        <p:spPr/>
        <p:txBody>
          <a:bodyPr/>
          <a:lstStyle/>
          <a:p>
            <a:r>
              <a:rPr lang="en-US" dirty="0" smtClean="0"/>
              <a:t>Google Server Internals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22</a:t>
            </a:fld>
            <a:endParaRPr lang="en-US"/>
          </a:p>
        </p:txBody>
      </p:sp>
      <p:sp>
        <p:nvSpPr>
          <p:cNvPr id="8" name="TextBox 7"/>
          <p:cNvSpPr txBox="1"/>
          <p:nvPr/>
        </p:nvSpPr>
        <p:spPr>
          <a:xfrm>
            <a:off x="571500" y="1778000"/>
            <a:ext cx="1505540" cy="369332"/>
          </a:xfrm>
          <a:prstGeom prst="rect">
            <a:avLst/>
          </a:prstGeom>
          <a:noFill/>
        </p:spPr>
        <p:txBody>
          <a:bodyPr wrap="none" rtlCol="0">
            <a:spAutoFit/>
          </a:bodyPr>
          <a:lstStyle/>
          <a:p>
            <a:r>
              <a:rPr lang="en-US" dirty="0" smtClean="0"/>
              <a:t>Google Server</a:t>
            </a:r>
            <a:endParaRPr lang="en-US" dirty="0"/>
          </a:p>
        </p:txBody>
      </p:sp>
      <p:pic>
        <p:nvPicPr>
          <p:cNvPr id="110595" name="Picture 3"/>
          <p:cNvPicPr>
            <a:picLocks noChangeAspect="1" noChangeArrowheads="1"/>
          </p:cNvPicPr>
          <p:nvPr/>
        </p:nvPicPr>
        <p:blipFill>
          <a:blip r:embed="rId4"/>
          <a:srcRect/>
          <a:stretch>
            <a:fillRect/>
          </a:stretch>
        </p:blipFill>
        <p:spPr bwMode="auto">
          <a:xfrm>
            <a:off x="223153" y="1431874"/>
            <a:ext cx="8653462" cy="4929780"/>
          </a:xfrm>
          <a:prstGeom prst="rect">
            <a:avLst/>
          </a:prstGeom>
          <a:noFill/>
          <a:ln w="9525">
            <a:noFill/>
            <a:miter lim="800000"/>
            <a:headEnd/>
            <a:tailEnd/>
          </a:ln>
          <a:effectLst/>
        </p:spPr>
      </p:pic>
      <p:sp>
        <p:nvSpPr>
          <p:cNvPr id="10" name="TextBox 9"/>
          <p:cNvSpPr txBox="1"/>
          <p:nvPr/>
        </p:nvSpPr>
        <p:spPr>
          <a:xfrm>
            <a:off x="7148342" y="196788"/>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
        <p:nvSpPr>
          <p:cNvPr id="11" name="Rectangle 10"/>
          <p:cNvSpPr/>
          <p:nvPr/>
        </p:nvSpPr>
        <p:spPr>
          <a:xfrm rot="16200000">
            <a:off x="-796851" y="3632699"/>
            <a:ext cx="2055370" cy="461665"/>
          </a:xfrm>
          <a:prstGeom prst="rect">
            <a:avLst/>
          </a:prstGeom>
        </p:spPr>
        <p:txBody>
          <a:bodyPr wrap="none">
            <a:spAutoFit/>
          </a:bodyPr>
          <a:lstStyle/>
          <a:p>
            <a:r>
              <a:rPr lang="en-US" sz="2400" dirty="0" smtClean="0"/>
              <a:t>10 centimeters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Board Details</a:t>
            </a:r>
            <a:endParaRPr lang="en-US" dirty="0"/>
          </a:p>
        </p:txBody>
      </p:sp>
      <p:sp>
        <p:nvSpPr>
          <p:cNvPr id="8" name="Content Placeholder 7"/>
          <p:cNvSpPr>
            <a:spLocks noGrp="1"/>
          </p:cNvSpPr>
          <p:nvPr>
            <p:ph sz="half" idx="1"/>
          </p:nvPr>
        </p:nvSpPr>
        <p:spPr/>
        <p:txBody>
          <a:bodyPr>
            <a:normAutofit/>
          </a:bodyPr>
          <a:lstStyle/>
          <a:p>
            <a:r>
              <a:rPr lang="en-US" dirty="0" smtClean="0"/>
              <a:t>Supplies only 12 volts</a:t>
            </a:r>
          </a:p>
          <a:p>
            <a:r>
              <a:rPr lang="en-US" dirty="0" smtClean="0"/>
              <a:t>Battery per board vs. large battery room</a:t>
            </a:r>
          </a:p>
          <a:p>
            <a:pPr lvl="1"/>
            <a:r>
              <a:rPr lang="en-US" dirty="0" smtClean="0"/>
              <a:t>Improves PUE: 99.99% efficient local battery vs. 94% for battery room</a:t>
            </a:r>
          </a:p>
          <a:p>
            <a:r>
              <a:rPr lang="en-US" dirty="0" smtClean="0"/>
              <a:t>2 SATA Disk Drives</a:t>
            </a:r>
          </a:p>
          <a:p>
            <a:pPr lvl="1"/>
            <a:r>
              <a:rPr lang="en-US" dirty="0" smtClean="0"/>
              <a:t>1 Terabyte capacity each</a:t>
            </a:r>
          </a:p>
          <a:p>
            <a:pPr lvl="1"/>
            <a:r>
              <a:rPr lang="en-US" dirty="0" smtClean="0"/>
              <a:t>3.5 inch disk drive</a:t>
            </a:r>
          </a:p>
          <a:p>
            <a:pPr lvl="1"/>
            <a:r>
              <a:rPr lang="en-US" dirty="0" smtClean="0"/>
              <a:t>7200 RPM</a:t>
            </a:r>
          </a:p>
          <a:p>
            <a:pPr lvl="1"/>
            <a:endParaRPr lang="en-US" dirty="0" smtClean="0"/>
          </a:p>
          <a:p>
            <a:pPr lvl="1"/>
            <a:endParaRPr lang="en-US" dirty="0" smtClean="0"/>
          </a:p>
          <a:p>
            <a:endParaRPr lang="en-US" dirty="0"/>
          </a:p>
        </p:txBody>
      </p:sp>
      <p:sp>
        <p:nvSpPr>
          <p:cNvPr id="9" name="Content Placeholder 8"/>
          <p:cNvSpPr>
            <a:spLocks noGrp="1"/>
          </p:cNvSpPr>
          <p:nvPr>
            <p:ph sz="half" idx="2"/>
          </p:nvPr>
        </p:nvSpPr>
        <p:spPr/>
        <p:txBody>
          <a:bodyPr>
            <a:normAutofit/>
          </a:bodyPr>
          <a:lstStyle/>
          <a:p>
            <a:r>
              <a:rPr lang="en-US" dirty="0" smtClean="0"/>
              <a:t>2 AMD </a:t>
            </a:r>
            <a:r>
              <a:rPr lang="en-US" dirty="0" err="1" smtClean="0"/>
              <a:t>Opteron</a:t>
            </a:r>
            <a:r>
              <a:rPr lang="en-US" dirty="0" smtClean="0"/>
              <a:t> Microprocessors</a:t>
            </a:r>
          </a:p>
          <a:p>
            <a:pPr lvl="1"/>
            <a:r>
              <a:rPr lang="en-US" dirty="0" smtClean="0"/>
              <a:t>Dual Core, 2.2 GHz</a:t>
            </a:r>
          </a:p>
          <a:p>
            <a:r>
              <a:rPr lang="en-US" dirty="0" smtClean="0"/>
              <a:t>8 </a:t>
            </a:r>
            <a:r>
              <a:rPr lang="en-US" dirty="0" err="1" smtClean="0"/>
              <a:t>DIMMs</a:t>
            </a:r>
            <a:endParaRPr lang="en-US" dirty="0" smtClean="0"/>
          </a:p>
          <a:p>
            <a:pPr lvl="1"/>
            <a:r>
              <a:rPr lang="en-US" dirty="0" smtClean="0"/>
              <a:t>8 GB DDR2 DRAM</a:t>
            </a:r>
          </a:p>
          <a:p>
            <a:r>
              <a:rPr lang="en-US" dirty="0" smtClean="0"/>
              <a:t>1 </a:t>
            </a:r>
            <a:r>
              <a:rPr lang="en-US" dirty="0" err="1" smtClean="0"/>
              <a:t>Gbit</a:t>
            </a:r>
            <a:r>
              <a:rPr lang="en-US" dirty="0" smtClean="0"/>
              <a:t>/sec Ethernet Network Interface</a:t>
            </a:r>
          </a:p>
          <a:p>
            <a:pPr lvl="1">
              <a:buNone/>
            </a:pPr>
            <a:r>
              <a:rPr lang="en-US" dirty="0" smtClean="0"/>
              <a:t>	</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Programming Multicore Microprocessor: OpenMP</a:t>
            </a:r>
            <a:endParaRPr lang="en-US" dirty="0"/>
          </a:p>
        </p:txBody>
      </p:sp>
      <p:sp>
        <p:nvSpPr>
          <p:cNvPr id="7" name="Content Placeholder 6"/>
          <p:cNvSpPr>
            <a:spLocks noGrp="1"/>
          </p:cNvSpPr>
          <p:nvPr>
            <p:ph idx="1"/>
          </p:nvPr>
        </p:nvSpPr>
        <p:spPr/>
        <p:txBody>
          <a:bodyPr>
            <a:normAutofit fontScale="77500" lnSpcReduction="20000"/>
          </a:bodyPr>
          <a:lstStyle/>
          <a:p>
            <a:pPr>
              <a:buNone/>
            </a:pPr>
            <a:r>
              <a:rPr lang="en-US" dirty="0" smtClean="0">
                <a:latin typeface="+mj-lt"/>
                <a:cs typeface="Courier New"/>
              </a:rPr>
              <a:t>#include &lt;</a:t>
            </a:r>
            <a:r>
              <a:rPr lang="en-US" dirty="0" err="1" smtClean="0">
                <a:latin typeface="+mj-lt"/>
                <a:cs typeface="Courier New"/>
              </a:rPr>
              <a:t>omp.h</a:t>
            </a:r>
            <a:r>
              <a:rPr lang="en-US" dirty="0" smtClean="0">
                <a:latin typeface="+mj-lt"/>
                <a:cs typeface="Courier New"/>
              </a:rPr>
              <a:t>&gt;</a:t>
            </a:r>
          </a:p>
          <a:p>
            <a:pPr>
              <a:buNone/>
            </a:pPr>
            <a:r>
              <a:rPr lang="en-US" dirty="0" smtClean="0">
                <a:latin typeface="+mj-lt"/>
                <a:cs typeface="Courier New"/>
              </a:rPr>
              <a:t>#include &lt;</a:t>
            </a:r>
            <a:r>
              <a:rPr lang="en-US" dirty="0" err="1" smtClean="0">
                <a:latin typeface="+mj-lt"/>
                <a:cs typeface="Courier New"/>
              </a:rPr>
              <a:t>stdio.h</a:t>
            </a:r>
            <a:r>
              <a:rPr lang="en-US" dirty="0" smtClean="0">
                <a:latin typeface="+mj-lt"/>
                <a:cs typeface="Courier New"/>
              </a:rPr>
              <a:t>&gt;</a:t>
            </a:r>
          </a:p>
          <a:p>
            <a:pPr>
              <a:buNone/>
            </a:pPr>
            <a:r>
              <a:rPr lang="en-US" dirty="0" smtClean="0">
                <a:latin typeface="+mj-lt"/>
                <a:cs typeface="Courier New"/>
              </a:rPr>
              <a:t>static long </a:t>
            </a:r>
            <a:r>
              <a:rPr lang="en-US" dirty="0" err="1" smtClean="0">
                <a:latin typeface="+mj-lt"/>
                <a:cs typeface="Courier New"/>
              </a:rPr>
              <a:t>num_steps</a:t>
            </a:r>
            <a:r>
              <a:rPr lang="en-US" dirty="0" smtClean="0">
                <a:latin typeface="+mj-lt"/>
                <a:cs typeface="Courier New"/>
              </a:rPr>
              <a:t> = 100000; </a:t>
            </a:r>
          </a:p>
          <a:p>
            <a:pPr>
              <a:buNone/>
            </a:pPr>
            <a:r>
              <a:rPr lang="en-US" dirty="0" smtClean="0">
                <a:latin typeface="+mj-lt"/>
                <a:cs typeface="Courier New"/>
              </a:rPr>
              <a:t>int </a:t>
            </a:r>
            <a:r>
              <a:rPr lang="en-US" dirty="0" err="1" smtClean="0">
                <a:latin typeface="+mj-lt"/>
                <a:cs typeface="Courier New"/>
              </a:rPr>
              <a:t>value[num_steps</a:t>
            </a:r>
            <a:r>
              <a:rPr lang="en-US" dirty="0" smtClean="0">
                <a:latin typeface="+mj-lt"/>
                <a:cs typeface="Courier New"/>
              </a:rPr>
              <a:t>]; </a:t>
            </a:r>
          </a:p>
          <a:p>
            <a:pPr>
              <a:buNone/>
            </a:pPr>
            <a:r>
              <a:rPr lang="en-US" dirty="0" smtClean="0">
                <a:latin typeface="+mj-lt"/>
                <a:cs typeface="Courier New"/>
              </a:rPr>
              <a:t>int reduce() </a:t>
            </a:r>
          </a:p>
          <a:p>
            <a:pPr>
              <a:buNone/>
            </a:pPr>
            <a:r>
              <a:rPr lang="en-US" dirty="0" smtClean="0">
                <a:latin typeface="+mj-lt"/>
                <a:cs typeface="Courier New"/>
              </a:rPr>
              <a:t>{	  int </a:t>
            </a:r>
            <a:r>
              <a:rPr lang="en-US" dirty="0" err="1" smtClean="0">
                <a:latin typeface="+mj-lt"/>
                <a:cs typeface="Courier New"/>
              </a:rPr>
              <a:t>i</a:t>
            </a:r>
            <a:r>
              <a:rPr lang="en-US" dirty="0" smtClean="0">
                <a:latin typeface="+mj-lt"/>
                <a:cs typeface="Courier New"/>
              </a:rPr>
              <a:t>; 	  int sum = 0; </a:t>
            </a:r>
          </a:p>
          <a:p>
            <a:pPr>
              <a:buNone/>
            </a:pPr>
            <a:r>
              <a:rPr lang="en-US" dirty="0" smtClean="0">
                <a:solidFill>
                  <a:srgbClr val="FF0000"/>
                </a:solidFill>
                <a:latin typeface="+mj-lt"/>
                <a:cs typeface="Courier New"/>
              </a:rPr>
              <a:t>#</a:t>
            </a:r>
            <a:r>
              <a:rPr lang="en-US" dirty="0" err="1" smtClean="0">
                <a:solidFill>
                  <a:srgbClr val="FF0000"/>
                </a:solidFill>
                <a:latin typeface="+mj-lt"/>
                <a:cs typeface="Courier New"/>
              </a:rPr>
              <a:t>pragma</a:t>
            </a:r>
            <a:r>
              <a:rPr lang="en-US" dirty="0" smtClean="0">
                <a:solidFill>
                  <a:srgbClr val="FF0000"/>
                </a:solidFill>
                <a:latin typeface="+mj-lt"/>
                <a:cs typeface="Courier New"/>
              </a:rPr>
              <a:t> </a:t>
            </a:r>
            <a:r>
              <a:rPr lang="en-US" dirty="0" err="1" smtClean="0">
                <a:solidFill>
                  <a:srgbClr val="FF0000"/>
                </a:solidFill>
                <a:latin typeface="+mj-lt"/>
                <a:cs typeface="Courier New"/>
              </a:rPr>
              <a:t>omp</a:t>
            </a:r>
            <a:r>
              <a:rPr lang="en-US" dirty="0" smtClean="0">
                <a:solidFill>
                  <a:srgbClr val="FF0000"/>
                </a:solidFill>
                <a:latin typeface="+mj-lt"/>
                <a:cs typeface="Courier New"/>
              </a:rPr>
              <a:t> parallel for </a:t>
            </a:r>
            <a:r>
              <a:rPr lang="en-US" dirty="0" err="1" smtClean="0">
                <a:solidFill>
                  <a:srgbClr val="FF0000"/>
                </a:solidFill>
                <a:latin typeface="+mj-lt"/>
                <a:cs typeface="Courier New"/>
              </a:rPr>
              <a:t>private(x</a:t>
            </a:r>
            <a:r>
              <a:rPr lang="en-US" dirty="0" smtClean="0">
                <a:solidFill>
                  <a:srgbClr val="FF0000"/>
                </a:solidFill>
                <a:latin typeface="+mj-lt"/>
                <a:cs typeface="Courier New"/>
              </a:rPr>
              <a:t>) </a:t>
            </a:r>
            <a:r>
              <a:rPr lang="en-US" dirty="0" err="1" smtClean="0">
                <a:solidFill>
                  <a:srgbClr val="FF0000"/>
                </a:solidFill>
                <a:latin typeface="+mj-lt"/>
                <a:cs typeface="Courier New"/>
              </a:rPr>
              <a:t>reduction(+:sum</a:t>
            </a:r>
            <a:r>
              <a:rPr lang="en-US" dirty="0" smtClean="0">
                <a:solidFill>
                  <a:srgbClr val="FF0000"/>
                </a:solidFill>
                <a:latin typeface="+mj-lt"/>
                <a:cs typeface="Courier New"/>
              </a:rPr>
              <a:t>)</a:t>
            </a:r>
          </a:p>
          <a:p>
            <a:pPr>
              <a:buNone/>
            </a:pPr>
            <a:r>
              <a:rPr lang="en-US" dirty="0" smtClean="0">
                <a:latin typeface="+mj-lt"/>
                <a:cs typeface="Courier New"/>
              </a:rPr>
              <a:t>	  for (</a:t>
            </a:r>
            <a:r>
              <a:rPr lang="en-US" dirty="0" err="1" smtClean="0">
                <a:latin typeface="+mj-lt"/>
                <a:cs typeface="Courier New"/>
              </a:rPr>
              <a:t>i</a:t>
            </a:r>
            <a:r>
              <a:rPr lang="en-US" dirty="0" smtClean="0">
                <a:latin typeface="+mj-lt"/>
                <a:cs typeface="Courier New"/>
              </a:rPr>
              <a:t>=1; </a:t>
            </a:r>
            <a:r>
              <a:rPr lang="en-US" dirty="0" err="1" smtClean="0">
                <a:latin typeface="+mj-lt"/>
                <a:cs typeface="Courier New"/>
              </a:rPr>
              <a:t>i</a:t>
            </a:r>
            <a:r>
              <a:rPr lang="en-US" dirty="0" smtClean="0">
                <a:latin typeface="+mj-lt"/>
                <a:cs typeface="Courier New"/>
              </a:rPr>
              <a:t>&lt;= </a:t>
            </a:r>
            <a:r>
              <a:rPr lang="en-US" dirty="0" err="1" smtClean="0">
                <a:latin typeface="+mj-lt"/>
                <a:cs typeface="Courier New"/>
              </a:rPr>
              <a:t>num_steps</a:t>
            </a:r>
            <a:r>
              <a:rPr lang="en-US" dirty="0" smtClean="0">
                <a:latin typeface="+mj-lt"/>
                <a:cs typeface="Courier New"/>
              </a:rPr>
              <a:t>; </a:t>
            </a:r>
            <a:r>
              <a:rPr lang="en-US" dirty="0" err="1" smtClean="0">
                <a:latin typeface="+mj-lt"/>
                <a:cs typeface="Courier New"/>
              </a:rPr>
              <a:t>i</a:t>
            </a:r>
            <a:r>
              <a:rPr lang="en-US" dirty="0" smtClean="0">
                <a:latin typeface="+mj-lt"/>
                <a:cs typeface="Courier New"/>
              </a:rPr>
              <a:t>++){ </a:t>
            </a:r>
          </a:p>
          <a:p>
            <a:pPr>
              <a:buNone/>
            </a:pPr>
            <a:r>
              <a:rPr lang="en-US" dirty="0" smtClean="0">
                <a:latin typeface="+mj-lt"/>
                <a:cs typeface="Courier New"/>
              </a:rPr>
              <a:t>		    sum = sum + </a:t>
            </a:r>
            <a:r>
              <a:rPr lang="en-US" dirty="0" err="1" smtClean="0">
                <a:latin typeface="+mj-lt"/>
                <a:cs typeface="Courier New"/>
              </a:rPr>
              <a:t>value[i</a:t>
            </a:r>
            <a:r>
              <a:rPr lang="en-US" dirty="0" smtClean="0">
                <a:latin typeface="+mj-lt"/>
                <a:cs typeface="Courier New"/>
              </a:rPr>
              <a:t>]; </a:t>
            </a:r>
          </a:p>
          <a:p>
            <a:pPr>
              <a:buNone/>
            </a:pPr>
            <a:r>
              <a:rPr lang="en-US" dirty="0" smtClean="0">
                <a:latin typeface="+mj-lt"/>
                <a:cs typeface="Courier New"/>
              </a:rPr>
              <a:t>	  } </a:t>
            </a:r>
          </a:p>
          <a:p>
            <a:pPr>
              <a:buNone/>
            </a:pPr>
            <a:r>
              <a:rPr lang="en-US" dirty="0" smtClean="0">
                <a:latin typeface="+mj-lt"/>
                <a:cs typeface="Courier New"/>
              </a:rPr>
              <a:t>}</a:t>
            </a:r>
          </a:p>
          <a:p>
            <a:pPr>
              <a:buNone/>
            </a:pP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i="1" dirty="0" smtClean="0"/>
              <a:t>Design for Moore’s Law</a:t>
            </a:r>
          </a:p>
          <a:p>
            <a:pPr marL="0" indent="0">
              <a:buNone/>
            </a:pPr>
            <a:r>
              <a:rPr lang="en-US" i="1" dirty="0"/>
              <a:t>	</a:t>
            </a:r>
            <a:r>
              <a:rPr lang="en-US" i="1" dirty="0" smtClean="0"/>
              <a:t>-- More transistors = Multicore + SIMD</a:t>
            </a:r>
          </a:p>
          <a:p>
            <a:pPr marL="0" indent="0">
              <a:buNone/>
            </a:pPr>
            <a:r>
              <a:rPr lang="en-US" dirty="0" smtClean="0"/>
              <a:t>2.	Abstraction to Simplify Design</a:t>
            </a:r>
          </a:p>
          <a:p>
            <a:pPr marL="0" indent="0">
              <a:buNone/>
            </a:pPr>
            <a:r>
              <a:rPr lang="en-US" dirty="0" smtClean="0"/>
              <a:t>3.	Make the Common Case Fast</a:t>
            </a:r>
          </a:p>
          <a:p>
            <a:pPr marL="514350" indent="-514350">
              <a:buAutoNum type="arabicPeriod" startAt="4"/>
            </a:pPr>
            <a:r>
              <a:rPr lang="en-US" dirty="0" smtClean="0"/>
              <a:t>Dependability via Redundancy</a:t>
            </a:r>
          </a:p>
          <a:p>
            <a:pPr marL="514350" indent="-514350">
              <a:buAutoNum type="arabicPeriod" startAt="4"/>
            </a:pPr>
            <a:r>
              <a:rPr lang="en-US" i="1" dirty="0" smtClean="0"/>
              <a:t>Memory Hierarchy</a:t>
            </a:r>
          </a:p>
          <a:p>
            <a:pPr marL="400050" lvl="1" indent="0">
              <a:buNone/>
            </a:pPr>
            <a:r>
              <a:rPr lang="en-US" i="1" dirty="0"/>
              <a:t>	</a:t>
            </a:r>
            <a:r>
              <a:rPr lang="en-US" i="1" dirty="0" smtClean="0"/>
              <a:t>-- More transistors = Cache Memories</a:t>
            </a:r>
          </a:p>
          <a:p>
            <a:pPr marL="0" indent="0">
              <a:buNone/>
            </a:pPr>
            <a:r>
              <a:rPr lang="en-US" dirty="0" smtClean="0"/>
              <a:t>6.	</a:t>
            </a:r>
            <a:r>
              <a:rPr lang="en-US" i="1" dirty="0" smtClean="0"/>
              <a:t>Performance via Parallelism/Pipelining/</a:t>
            </a:r>
            <a:br>
              <a:rPr lang="en-US" i="1" dirty="0" smtClean="0"/>
            </a:br>
            <a:r>
              <a:rPr lang="en-US" i="1" dirty="0" smtClean="0"/>
              <a:t>     Prediction</a:t>
            </a:r>
          </a:p>
          <a:p>
            <a:pPr marL="400050" lvl="1" indent="0">
              <a:buNone/>
            </a:pPr>
            <a:r>
              <a:rPr lang="en-US" i="1" dirty="0"/>
              <a:t>	</a:t>
            </a:r>
            <a:r>
              <a:rPr lang="en-US" i="1" dirty="0" smtClean="0"/>
              <a:t>-- Thread-level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25</a:t>
            </a:fld>
            <a:endParaRPr lang="en-US"/>
          </a:p>
        </p:txBody>
      </p:sp>
    </p:spTree>
    <p:extLst>
      <p:ext uri="{BB962C8B-B14F-4D97-AF65-F5344CB8AC3E}">
        <p14:creationId xmlns:p14="http://schemas.microsoft.com/office/powerpoint/2010/main" val="3246636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Microprocessor</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26</a:t>
            </a:fld>
            <a:endParaRPr lang="en-US"/>
          </a:p>
        </p:txBody>
      </p:sp>
      <p:pic>
        <p:nvPicPr>
          <p:cNvPr id="12" name="Picture 11"/>
          <p:cNvPicPr>
            <a:picLocks noChangeAspect="1"/>
          </p:cNvPicPr>
          <p:nvPr/>
        </p:nvPicPr>
        <p:blipFill>
          <a:blip r:embed="rId2"/>
          <a:stretch>
            <a:fillRect/>
          </a:stretch>
        </p:blipFill>
        <p:spPr>
          <a:xfrm>
            <a:off x="1496205" y="1267481"/>
            <a:ext cx="6502400" cy="4876800"/>
          </a:xfrm>
          <a:prstGeom prst="rect">
            <a:avLst/>
          </a:prstGeom>
        </p:spPr>
      </p:pic>
      <p:sp>
        <p:nvSpPr>
          <p:cNvPr id="13" name="TextBox 12"/>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684213" y="266700"/>
            <a:ext cx="8259762" cy="641350"/>
          </a:xfrm>
        </p:spPr>
        <p:txBody>
          <a:bodyPr/>
          <a:lstStyle/>
          <a:p>
            <a:r>
              <a:rPr lang="en-US" sz="3600" dirty="0" smtClean="0"/>
              <a:t>AMD </a:t>
            </a:r>
            <a:r>
              <a:rPr lang="en-US" sz="3600" dirty="0" err="1" smtClean="0"/>
              <a:t>Opteron</a:t>
            </a:r>
            <a:r>
              <a:rPr lang="en-US" sz="3600" dirty="0" smtClean="0"/>
              <a:t> </a:t>
            </a:r>
            <a:r>
              <a:rPr lang="en-US" sz="3600" dirty="0" err="1" smtClean="0"/>
              <a:t>Microarchitecture</a:t>
            </a:r>
            <a:endParaRPr lang="en-AU" sz="3600" dirty="0"/>
          </a:p>
        </p:txBody>
      </p:sp>
      <p:pic>
        <p:nvPicPr>
          <p:cNvPr id="524293" name="Picture 5" descr="f04-74-P374493"/>
          <p:cNvPicPr>
            <a:picLocks noChangeAspect="1" noChangeArrowheads="1"/>
          </p:cNvPicPr>
          <p:nvPr/>
        </p:nvPicPr>
        <p:blipFill>
          <a:blip r:embed="rId3"/>
          <a:srcRect/>
          <a:stretch>
            <a:fillRect/>
          </a:stretch>
        </p:blipFill>
        <p:spPr bwMode="auto">
          <a:xfrm>
            <a:off x="1692275" y="1196975"/>
            <a:ext cx="5102225" cy="5256213"/>
          </a:xfrm>
          <a:prstGeom prst="rect">
            <a:avLst/>
          </a:prstGeom>
          <a:noFill/>
        </p:spPr>
      </p:pic>
      <p:sp>
        <p:nvSpPr>
          <p:cNvPr id="524294" name="AutoShape 6"/>
          <p:cNvSpPr>
            <a:spLocks/>
          </p:cNvSpPr>
          <p:nvPr/>
        </p:nvSpPr>
        <p:spPr bwMode="auto">
          <a:xfrm>
            <a:off x="7019925" y="1700213"/>
            <a:ext cx="1295400" cy="609600"/>
          </a:xfrm>
          <a:prstGeom prst="borderCallout1">
            <a:avLst>
              <a:gd name="adj1" fmla="val 18750"/>
              <a:gd name="adj2" fmla="val -5884"/>
              <a:gd name="adj3" fmla="val 136199"/>
              <a:gd name="adj4" fmla="val -41421"/>
            </a:avLst>
          </a:prstGeom>
          <a:solidFill>
            <a:schemeClr val="accent1"/>
          </a:solidFill>
          <a:ln w="9525">
            <a:solidFill>
              <a:schemeClr val="tx1"/>
            </a:solidFill>
            <a:miter lim="800000"/>
            <a:headEnd/>
            <a:tailEnd type="triangle" w="med" len="med"/>
          </a:ln>
          <a:effectLst/>
        </p:spPr>
        <p:txBody>
          <a:bodyPr anchor="ctr">
            <a:prstTxWarp prst="textNoShape">
              <a:avLst/>
            </a:prstTxWarp>
          </a:bodyPr>
          <a:lstStyle/>
          <a:p>
            <a:r>
              <a:rPr lang="en-AU"/>
              <a:t>72 physical registers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2" name="Rectangle 6"/>
          <p:cNvSpPr>
            <a:spLocks noGrp="1" noChangeArrowheads="1"/>
          </p:cNvSpPr>
          <p:nvPr>
            <p:ph type="title"/>
          </p:nvPr>
        </p:nvSpPr>
        <p:spPr/>
        <p:txBody>
          <a:bodyPr/>
          <a:lstStyle/>
          <a:p>
            <a:r>
              <a:rPr lang="en-US" dirty="0" smtClean="0"/>
              <a:t>AMD </a:t>
            </a:r>
            <a:r>
              <a:rPr lang="en-US" dirty="0" err="1" smtClean="0"/>
              <a:t>Opteron</a:t>
            </a:r>
            <a:r>
              <a:rPr lang="en-US" dirty="0" smtClean="0"/>
              <a:t> Pipeline </a:t>
            </a:r>
            <a:r>
              <a:rPr lang="en-US" dirty="0"/>
              <a:t>Flow</a:t>
            </a:r>
            <a:endParaRPr lang="en-AU" dirty="0"/>
          </a:p>
        </p:txBody>
      </p:sp>
      <p:sp>
        <p:nvSpPr>
          <p:cNvPr id="526343" name="Rectangle 7"/>
          <p:cNvSpPr>
            <a:spLocks noGrp="1" noChangeArrowheads="1"/>
          </p:cNvSpPr>
          <p:nvPr>
            <p:ph type="body" idx="1"/>
          </p:nvPr>
        </p:nvSpPr>
        <p:spPr>
          <a:xfrm>
            <a:off x="684213" y="1125538"/>
            <a:ext cx="8270875" cy="647700"/>
          </a:xfrm>
        </p:spPr>
        <p:txBody>
          <a:bodyPr/>
          <a:lstStyle/>
          <a:p>
            <a:r>
              <a:rPr lang="en-US" sz="2800"/>
              <a:t>For integer operations</a:t>
            </a:r>
          </a:p>
        </p:txBody>
      </p:sp>
      <p:pic>
        <p:nvPicPr>
          <p:cNvPr id="526341" name="Picture 5" descr="f04-75-P374493"/>
          <p:cNvPicPr>
            <a:picLocks noChangeAspect="1" noChangeArrowheads="1"/>
          </p:cNvPicPr>
          <p:nvPr/>
        </p:nvPicPr>
        <p:blipFill>
          <a:blip r:embed="rId3"/>
          <a:srcRect/>
          <a:stretch>
            <a:fillRect/>
          </a:stretch>
        </p:blipFill>
        <p:spPr bwMode="auto">
          <a:xfrm>
            <a:off x="684213" y="1916113"/>
            <a:ext cx="8280400" cy="1295400"/>
          </a:xfrm>
          <a:prstGeom prst="rect">
            <a:avLst/>
          </a:prstGeom>
          <a:noFill/>
        </p:spPr>
      </p:pic>
      <p:sp>
        <p:nvSpPr>
          <p:cNvPr id="526344" name="Rectangle 8"/>
          <p:cNvSpPr>
            <a:spLocks noChangeArrowheads="1"/>
          </p:cNvSpPr>
          <p:nvPr/>
        </p:nvSpPr>
        <p:spPr bwMode="auto">
          <a:xfrm>
            <a:off x="684213" y="3429000"/>
            <a:ext cx="8270875" cy="2808288"/>
          </a:xfrm>
          <a:prstGeom prst="rect">
            <a:avLst/>
          </a:prstGeom>
          <a:noFill/>
          <a:ln w="9525">
            <a:noFill/>
            <a:miter lim="800000"/>
            <a:headEnd/>
            <a:tailEnd/>
          </a:ln>
          <a:effectLst/>
        </p:spPr>
        <p:txBody>
          <a:bodyPr>
            <a:prstTxWarp prst="textNoShape">
              <a:avLst/>
            </a:prstTxWarp>
          </a:bodyPr>
          <a:lstStyle/>
          <a:p>
            <a:pPr marL="742950" lvl="1" indent="-285750" algn="l" eaLnBrk="1" hangingPunct="1">
              <a:spcBef>
                <a:spcPct val="20000"/>
              </a:spcBef>
              <a:buSzPct val="100000"/>
              <a:buFont typeface="Wingdings" charset="2"/>
              <a:buChar char="−"/>
            </a:pPr>
            <a:r>
              <a:rPr lang="en-US" sz="2400" dirty="0" smtClean="0">
                <a:ea typeface="ＭＳ Ｐゴシック" charset="-128"/>
              </a:rPr>
              <a:t>12 stages (Floating Point </a:t>
            </a:r>
            <a:r>
              <a:rPr lang="en-US" sz="2400" dirty="0">
                <a:ea typeface="ＭＳ Ｐゴシック" charset="-128"/>
              </a:rPr>
              <a:t>is</a:t>
            </a:r>
            <a:r>
              <a:rPr lang="en-US" sz="2400" dirty="0" smtClean="0">
                <a:ea typeface="ＭＳ Ｐゴシック" charset="-128"/>
              </a:rPr>
              <a:t> 17 stages)</a:t>
            </a:r>
          </a:p>
          <a:p>
            <a:pPr marL="742950" lvl="1" indent="-285750" algn="l" eaLnBrk="1" hangingPunct="1">
              <a:spcBef>
                <a:spcPct val="20000"/>
              </a:spcBef>
              <a:buSzPct val="100000"/>
              <a:buFont typeface="Wingdings" charset="2"/>
              <a:buChar char="−"/>
            </a:pPr>
            <a:r>
              <a:rPr lang="en-US" sz="2400" dirty="0">
                <a:ea typeface="ＭＳ Ｐゴシック" charset="-128"/>
              </a:rPr>
              <a:t>Up to 106 RISC-ops in </a:t>
            </a:r>
            <a:r>
              <a:rPr lang="en-US" sz="2400" dirty="0" smtClean="0">
                <a:ea typeface="ＭＳ Ｐゴシック" charset="-128"/>
              </a:rPr>
              <a:t>progress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AMD </a:t>
            </a:r>
            <a:r>
              <a:rPr lang="en-US" dirty="0" err="1" smtClean="0"/>
              <a:t>Opteron</a:t>
            </a:r>
            <a:r>
              <a:rPr lang="en-US" dirty="0" smtClean="0"/>
              <a:t> Block </a:t>
            </a:r>
            <a:r>
              <a:rPr lang="en-US" dirty="0"/>
              <a:t>Diagram</a:t>
            </a:r>
          </a:p>
        </p:txBody>
      </p:sp>
      <p:sp>
        <p:nvSpPr>
          <p:cNvPr id="18437" name="Slide Number Placeholder 5"/>
          <p:cNvSpPr>
            <a:spLocks noGrp="1"/>
          </p:cNvSpPr>
          <p:nvPr>
            <p:ph type="sldNum" sz="quarter" idx="12"/>
          </p:nvPr>
        </p:nvSpPr>
        <p:spPr>
          <a:noFill/>
        </p:spPr>
        <p:txBody>
          <a:bodyPr/>
          <a:lstStyle/>
          <a:p>
            <a:fld id="{B3C0FC6C-E879-7247-AE8C-90948AD984E5}" type="slidenum">
              <a:rPr lang="en-US"/>
              <a:pPr/>
              <a:t>29</a:t>
            </a:fld>
            <a:endParaRPr lang="en-US" b="0"/>
          </a:p>
        </p:txBody>
      </p:sp>
      <p:sp>
        <p:nvSpPr>
          <p:cNvPr id="18438" name="Line 4"/>
          <p:cNvSpPr>
            <a:spLocks noChangeShapeType="1"/>
          </p:cNvSpPr>
          <p:nvPr/>
        </p:nvSpPr>
        <p:spPr bwMode="auto">
          <a:xfrm flipV="1">
            <a:off x="2528888" y="342582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39" name="Line 5"/>
          <p:cNvSpPr>
            <a:spLocks noChangeShapeType="1"/>
          </p:cNvSpPr>
          <p:nvPr/>
        </p:nvSpPr>
        <p:spPr bwMode="auto">
          <a:xfrm flipV="1">
            <a:off x="2528888" y="212407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0" name="Line 7"/>
          <p:cNvSpPr>
            <a:spLocks noChangeShapeType="1"/>
          </p:cNvSpPr>
          <p:nvPr/>
        </p:nvSpPr>
        <p:spPr bwMode="auto">
          <a:xfrm flipH="1">
            <a:off x="41592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1" name="Line 8"/>
          <p:cNvSpPr>
            <a:spLocks noChangeShapeType="1"/>
          </p:cNvSpPr>
          <p:nvPr/>
        </p:nvSpPr>
        <p:spPr bwMode="auto">
          <a:xfrm flipH="1">
            <a:off x="48450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2" name="Line 9"/>
          <p:cNvSpPr>
            <a:spLocks noChangeShapeType="1"/>
          </p:cNvSpPr>
          <p:nvPr/>
        </p:nvSpPr>
        <p:spPr bwMode="auto">
          <a:xfrm flipH="1">
            <a:off x="3336925"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3" name="AutoShape 11"/>
          <p:cNvSpPr>
            <a:spLocks noChangeArrowheads="1"/>
          </p:cNvSpPr>
          <p:nvPr/>
        </p:nvSpPr>
        <p:spPr bwMode="auto">
          <a:xfrm>
            <a:off x="2787650" y="5419725"/>
            <a:ext cx="1851025" cy="136525"/>
          </a:xfrm>
          <a:prstGeom prst="leftArrow">
            <a:avLst>
              <a:gd name="adj1" fmla="val 39583"/>
              <a:gd name="adj2" fmla="val 97292"/>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H="1">
            <a:off x="37480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5" name="AutoShape 13"/>
          <p:cNvSpPr>
            <a:spLocks noChangeArrowheads="1"/>
          </p:cNvSpPr>
          <p:nvPr/>
        </p:nvSpPr>
        <p:spPr bwMode="auto">
          <a:xfrm>
            <a:off x="3062288" y="3981450"/>
            <a:ext cx="4183062" cy="204788"/>
          </a:xfrm>
          <a:prstGeom prst="leftRightArrow">
            <a:avLst>
              <a:gd name="adj1" fmla="val 43056"/>
              <a:gd name="adj2" fmla="val 90027"/>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6" name="Line 14"/>
          <p:cNvSpPr>
            <a:spLocks noChangeShapeType="1"/>
          </p:cNvSpPr>
          <p:nvPr/>
        </p:nvSpPr>
        <p:spPr bwMode="auto">
          <a:xfrm flipH="1">
            <a:off x="40227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7" name="Line 15"/>
          <p:cNvSpPr>
            <a:spLocks noChangeShapeType="1"/>
          </p:cNvSpPr>
          <p:nvPr/>
        </p:nvSpPr>
        <p:spPr bwMode="auto">
          <a:xfrm flipH="1">
            <a:off x="429577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8" name="Line 16"/>
          <p:cNvSpPr>
            <a:spLocks noChangeShapeType="1"/>
          </p:cNvSpPr>
          <p:nvPr/>
        </p:nvSpPr>
        <p:spPr bwMode="auto">
          <a:xfrm flipH="1">
            <a:off x="5873750"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9" name="Line 17"/>
          <p:cNvSpPr>
            <a:spLocks noChangeShapeType="1"/>
          </p:cNvSpPr>
          <p:nvPr/>
        </p:nvSpPr>
        <p:spPr bwMode="auto">
          <a:xfrm flipH="1">
            <a:off x="61483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0" name="Line 18"/>
          <p:cNvSpPr>
            <a:spLocks noChangeShapeType="1"/>
          </p:cNvSpPr>
          <p:nvPr/>
        </p:nvSpPr>
        <p:spPr bwMode="auto">
          <a:xfrm flipH="1">
            <a:off x="64230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1" name="Rectangle 20"/>
          <p:cNvSpPr>
            <a:spLocks noChangeArrowheads="1"/>
          </p:cNvSpPr>
          <p:nvPr/>
        </p:nvSpPr>
        <p:spPr bwMode="auto">
          <a:xfrm>
            <a:off x="4638675" y="5349875"/>
            <a:ext cx="481013"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2" name="Rectangle 21"/>
          <p:cNvSpPr>
            <a:spLocks noChangeArrowheads="1"/>
          </p:cNvSpPr>
          <p:nvPr/>
        </p:nvSpPr>
        <p:spPr bwMode="auto">
          <a:xfrm>
            <a:off x="3884613" y="5349875"/>
            <a:ext cx="481012"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3" name="Line 22"/>
          <p:cNvSpPr>
            <a:spLocks noChangeShapeType="1"/>
          </p:cNvSpPr>
          <p:nvPr/>
        </p:nvSpPr>
        <p:spPr bwMode="auto">
          <a:xfrm flipH="1">
            <a:off x="33369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4" name="Line 23"/>
          <p:cNvSpPr>
            <a:spLocks noChangeShapeType="1"/>
          </p:cNvSpPr>
          <p:nvPr/>
        </p:nvSpPr>
        <p:spPr bwMode="auto">
          <a:xfrm flipH="1">
            <a:off x="41592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5" name="Line 24"/>
          <p:cNvSpPr>
            <a:spLocks noChangeShapeType="1"/>
          </p:cNvSpPr>
          <p:nvPr/>
        </p:nvSpPr>
        <p:spPr bwMode="auto">
          <a:xfrm flipH="1">
            <a:off x="48450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6" name="AutoShape 26"/>
          <p:cNvSpPr>
            <a:spLocks noChangeArrowheads="1"/>
          </p:cNvSpPr>
          <p:nvPr/>
        </p:nvSpPr>
        <p:spPr bwMode="auto">
          <a:xfrm>
            <a:off x="2787650" y="5692775"/>
            <a:ext cx="4251325" cy="136525"/>
          </a:xfrm>
          <a:prstGeom prst="leftArrow">
            <a:avLst>
              <a:gd name="adj1" fmla="val 39583"/>
              <a:gd name="adj2" fmla="val 95149"/>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57" name="Rectangle 27"/>
          <p:cNvSpPr>
            <a:spLocks noChangeArrowheads="1"/>
          </p:cNvSpPr>
          <p:nvPr/>
        </p:nvSpPr>
        <p:spPr bwMode="auto">
          <a:xfrm>
            <a:off x="3062288" y="4392613"/>
            <a:ext cx="2057400" cy="25558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a:t>Int Decode &amp; Rename</a:t>
            </a:r>
          </a:p>
        </p:txBody>
      </p:sp>
      <p:sp>
        <p:nvSpPr>
          <p:cNvPr id="18458" name="Rectangle 28"/>
          <p:cNvSpPr>
            <a:spLocks noChangeArrowheads="1"/>
          </p:cNvSpPr>
          <p:nvPr/>
        </p:nvSpPr>
        <p:spPr bwMode="auto">
          <a:xfrm>
            <a:off x="5256213" y="5349875"/>
            <a:ext cx="481012"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FADD</a:t>
            </a:r>
          </a:p>
        </p:txBody>
      </p:sp>
      <p:sp>
        <p:nvSpPr>
          <p:cNvPr id="18459" name="Rectangle 29"/>
          <p:cNvSpPr>
            <a:spLocks noChangeArrowheads="1"/>
          </p:cNvSpPr>
          <p:nvPr/>
        </p:nvSpPr>
        <p:spPr bwMode="auto">
          <a:xfrm>
            <a:off x="6765925" y="5349875"/>
            <a:ext cx="479425"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FMISC</a:t>
            </a:r>
          </a:p>
        </p:txBody>
      </p:sp>
      <p:sp>
        <p:nvSpPr>
          <p:cNvPr id="18460" name="Rectangle 30"/>
          <p:cNvSpPr>
            <a:spLocks noChangeArrowheads="1"/>
          </p:cNvSpPr>
          <p:nvPr/>
        </p:nvSpPr>
        <p:spPr bwMode="auto">
          <a:xfrm>
            <a:off x="6010275" y="5349875"/>
            <a:ext cx="481013"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FMUL</a:t>
            </a:r>
          </a:p>
        </p:txBody>
      </p:sp>
      <p:sp>
        <p:nvSpPr>
          <p:cNvPr id="18461" name="Rectangle 31"/>
          <p:cNvSpPr>
            <a:spLocks noChangeArrowheads="1"/>
          </p:cNvSpPr>
          <p:nvPr/>
        </p:nvSpPr>
        <p:spPr bwMode="auto">
          <a:xfrm>
            <a:off x="1622425" y="4802188"/>
            <a:ext cx="1165225" cy="1370012"/>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600"/>
              <a:t>44-entry</a:t>
            </a:r>
          </a:p>
          <a:p>
            <a:r>
              <a:rPr lang="en-US" sz="1600"/>
              <a:t>Load/Store</a:t>
            </a:r>
          </a:p>
          <a:p>
            <a:r>
              <a:rPr lang="en-US" sz="1600"/>
              <a:t>Queue</a:t>
            </a:r>
          </a:p>
        </p:txBody>
      </p:sp>
      <p:grpSp>
        <p:nvGrpSpPr>
          <p:cNvPr id="2" name="Group 32"/>
          <p:cNvGrpSpPr>
            <a:grpSpLocks/>
          </p:cNvGrpSpPr>
          <p:nvPr/>
        </p:nvGrpSpPr>
        <p:grpSpPr bwMode="auto">
          <a:xfrm>
            <a:off x="5256213" y="4392613"/>
            <a:ext cx="1989137" cy="752475"/>
            <a:chOff x="4027" y="2767"/>
            <a:chExt cx="1253" cy="474"/>
          </a:xfrm>
        </p:grpSpPr>
        <p:sp>
          <p:nvSpPr>
            <p:cNvPr id="18508" name="Rectangle 33"/>
            <p:cNvSpPr>
              <a:spLocks noChangeArrowheads="1"/>
            </p:cNvSpPr>
            <p:nvPr/>
          </p:nvSpPr>
          <p:spPr bwMode="auto">
            <a:xfrm>
              <a:off x="4027" y="3069"/>
              <a:ext cx="1253" cy="172"/>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a:t>36-entry FP scheduler</a:t>
              </a:r>
            </a:p>
          </p:txBody>
        </p:sp>
        <p:sp>
          <p:nvSpPr>
            <p:cNvPr id="18509" name="Rectangle 34"/>
            <p:cNvSpPr>
              <a:spLocks noChangeArrowheads="1"/>
            </p:cNvSpPr>
            <p:nvPr/>
          </p:nvSpPr>
          <p:spPr bwMode="auto">
            <a:xfrm>
              <a:off x="4027" y="2767"/>
              <a:ext cx="1253" cy="161"/>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dirty="0"/>
                <a:t>FP Decode &amp; Rename</a:t>
              </a:r>
            </a:p>
          </p:txBody>
        </p:sp>
      </p:grpSp>
      <p:sp>
        <p:nvSpPr>
          <p:cNvPr id="18463" name="Rectangle 35"/>
          <p:cNvSpPr>
            <a:spLocks noChangeArrowheads="1"/>
          </p:cNvSpPr>
          <p:nvPr/>
        </p:nvSpPr>
        <p:spPr bwMode="auto">
          <a:xfrm>
            <a:off x="4638675" y="5624513"/>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4" name="Rectangle 36"/>
          <p:cNvSpPr>
            <a:spLocks noChangeArrowheads="1"/>
          </p:cNvSpPr>
          <p:nvPr/>
        </p:nvSpPr>
        <p:spPr bwMode="auto">
          <a:xfrm>
            <a:off x="3062288" y="5349875"/>
            <a:ext cx="479425"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65" name="Rectangle 37"/>
          <p:cNvSpPr>
            <a:spLocks noChangeArrowheads="1"/>
          </p:cNvSpPr>
          <p:nvPr/>
        </p:nvSpPr>
        <p:spPr bwMode="auto">
          <a:xfrm>
            <a:off x="3062288" y="5624513"/>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6" name="Rectangle 38"/>
          <p:cNvSpPr>
            <a:spLocks noChangeArrowheads="1"/>
          </p:cNvSpPr>
          <p:nvPr/>
        </p:nvSpPr>
        <p:spPr bwMode="auto">
          <a:xfrm>
            <a:off x="3062288" y="5897563"/>
            <a:ext cx="479425" cy="27463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MULT</a:t>
            </a:r>
          </a:p>
        </p:txBody>
      </p:sp>
      <p:sp>
        <p:nvSpPr>
          <p:cNvPr id="18467" name="Rectangle 39"/>
          <p:cNvSpPr>
            <a:spLocks noChangeArrowheads="1"/>
          </p:cNvSpPr>
          <p:nvPr/>
        </p:nvSpPr>
        <p:spPr bwMode="auto">
          <a:xfrm>
            <a:off x="3884613" y="5624513"/>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8" name="Rectangle 40"/>
          <p:cNvSpPr>
            <a:spLocks noChangeArrowheads="1"/>
          </p:cNvSpPr>
          <p:nvPr/>
        </p:nvSpPr>
        <p:spPr bwMode="auto">
          <a:xfrm>
            <a:off x="3062288" y="4872038"/>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69" name="Rectangle 41"/>
          <p:cNvSpPr>
            <a:spLocks noChangeArrowheads="1"/>
          </p:cNvSpPr>
          <p:nvPr/>
        </p:nvSpPr>
        <p:spPr bwMode="auto">
          <a:xfrm>
            <a:off x="3884613" y="4872038"/>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0" name="Rectangle 42"/>
          <p:cNvSpPr>
            <a:spLocks noChangeArrowheads="1"/>
          </p:cNvSpPr>
          <p:nvPr/>
        </p:nvSpPr>
        <p:spPr bwMode="auto">
          <a:xfrm>
            <a:off x="4638675" y="4872038"/>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1" name="Line 43"/>
          <p:cNvSpPr>
            <a:spLocks noChangeShapeType="1"/>
          </p:cNvSpPr>
          <p:nvPr/>
        </p:nvSpPr>
        <p:spPr bwMode="auto">
          <a:xfrm flipH="1" flipV="1">
            <a:off x="2170113" y="4529138"/>
            <a:ext cx="0" cy="27305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2" name="Line 44"/>
          <p:cNvSpPr>
            <a:spLocks noChangeShapeType="1"/>
          </p:cNvSpPr>
          <p:nvPr/>
        </p:nvSpPr>
        <p:spPr bwMode="auto">
          <a:xfrm flipH="1">
            <a:off x="58737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3" name="Line 45"/>
          <p:cNvSpPr>
            <a:spLocks noChangeShapeType="1"/>
          </p:cNvSpPr>
          <p:nvPr/>
        </p:nvSpPr>
        <p:spPr bwMode="auto">
          <a:xfrm flipH="1">
            <a:off x="6148388"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4" name="Line 46"/>
          <p:cNvSpPr>
            <a:spLocks noChangeShapeType="1"/>
          </p:cNvSpPr>
          <p:nvPr/>
        </p:nvSpPr>
        <p:spPr bwMode="auto">
          <a:xfrm flipH="1">
            <a:off x="64230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5" name="Line 47"/>
          <p:cNvSpPr>
            <a:spLocks noChangeShapeType="1"/>
          </p:cNvSpPr>
          <p:nvPr/>
        </p:nvSpPr>
        <p:spPr bwMode="auto">
          <a:xfrm flipH="1">
            <a:off x="5462588"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6" name="Line 48"/>
          <p:cNvSpPr>
            <a:spLocks noChangeShapeType="1"/>
          </p:cNvSpPr>
          <p:nvPr/>
        </p:nvSpPr>
        <p:spPr bwMode="auto">
          <a:xfrm flipH="1">
            <a:off x="62166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7" name="Line 49"/>
          <p:cNvSpPr>
            <a:spLocks noChangeShapeType="1"/>
          </p:cNvSpPr>
          <p:nvPr/>
        </p:nvSpPr>
        <p:spPr bwMode="auto">
          <a:xfrm flipH="1">
            <a:off x="6970713"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3" name="Group 50"/>
          <p:cNvGrpSpPr>
            <a:grpSpLocks/>
          </p:cNvGrpSpPr>
          <p:nvPr/>
        </p:nvGrpSpPr>
        <p:grpSpPr bwMode="auto">
          <a:xfrm>
            <a:off x="1622425" y="1447800"/>
            <a:ext cx="1439863" cy="3081338"/>
            <a:chOff x="1738" y="912"/>
            <a:chExt cx="907" cy="1941"/>
          </a:xfrm>
        </p:grpSpPr>
        <p:sp>
          <p:nvSpPr>
            <p:cNvPr id="18505" name="Rectangle 51"/>
            <p:cNvSpPr>
              <a:spLocks noChangeArrowheads="1"/>
            </p:cNvSpPr>
            <p:nvPr/>
          </p:nvSpPr>
          <p:spPr bwMode="auto">
            <a:xfrm>
              <a:off x="1738" y="912"/>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Icache</a:t>
              </a:r>
            </a:p>
            <a:p>
              <a:r>
                <a:rPr lang="en-US" sz="1600"/>
                <a:t>64B</a:t>
              </a:r>
            </a:p>
          </p:txBody>
        </p:sp>
        <p:sp>
          <p:nvSpPr>
            <p:cNvPr id="18506" name="Rectangle 52"/>
            <p:cNvSpPr>
              <a:spLocks noChangeArrowheads="1"/>
            </p:cNvSpPr>
            <p:nvPr/>
          </p:nvSpPr>
          <p:spPr bwMode="auto">
            <a:xfrm>
              <a:off x="1738" y="1947"/>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Dcache</a:t>
              </a:r>
            </a:p>
            <a:p>
              <a:r>
                <a:rPr lang="en-US" sz="1600"/>
                <a:t>64KB</a:t>
              </a:r>
            </a:p>
          </p:txBody>
        </p:sp>
        <p:sp>
          <p:nvSpPr>
            <p:cNvPr id="18507" name="Line 53"/>
            <p:cNvSpPr>
              <a:spLocks noChangeShapeType="1"/>
            </p:cNvSpPr>
            <p:nvPr/>
          </p:nvSpPr>
          <p:spPr bwMode="auto">
            <a:xfrm>
              <a:off x="2472" y="1085"/>
              <a:ext cx="173"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sp>
        <p:nvSpPr>
          <p:cNvPr id="18479" name="Line 54"/>
          <p:cNvSpPr>
            <a:spLocks noChangeShapeType="1"/>
          </p:cNvSpPr>
          <p:nvPr/>
        </p:nvSpPr>
        <p:spPr bwMode="auto">
          <a:xfrm flipH="1">
            <a:off x="5380038" y="1722438"/>
            <a:ext cx="411162" cy="0"/>
          </a:xfrm>
          <a:prstGeom prst="line">
            <a:avLst/>
          </a:prstGeom>
          <a:noFill/>
          <a:ln w="12700">
            <a:solidFill>
              <a:schemeClr val="tx1"/>
            </a:solidFill>
            <a:round/>
            <a:headEnd/>
            <a:tailEnd type="none" w="sm" len="med"/>
          </a:ln>
        </p:spPr>
        <p:txBody>
          <a:bodyPr>
            <a:prstTxWarp prst="textNoShape">
              <a:avLst/>
            </a:prstTxWarp>
          </a:bodyPr>
          <a:lstStyle/>
          <a:p>
            <a:endParaRPr lang="en-US"/>
          </a:p>
        </p:txBody>
      </p:sp>
      <p:sp>
        <p:nvSpPr>
          <p:cNvPr id="18480" name="Rectangle 55"/>
          <p:cNvSpPr>
            <a:spLocks noChangeArrowheads="1"/>
          </p:cNvSpPr>
          <p:nvPr/>
        </p:nvSpPr>
        <p:spPr bwMode="auto">
          <a:xfrm>
            <a:off x="3048000" y="1447800"/>
            <a:ext cx="2332038"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Fetch</a:t>
            </a:r>
          </a:p>
        </p:txBody>
      </p:sp>
      <p:sp>
        <p:nvSpPr>
          <p:cNvPr id="18481" name="AutoShape 56"/>
          <p:cNvSpPr>
            <a:spLocks noChangeArrowheads="1"/>
          </p:cNvSpPr>
          <p:nvPr/>
        </p:nvSpPr>
        <p:spPr bwMode="auto">
          <a:xfrm>
            <a:off x="3252788" y="3022600"/>
            <a:ext cx="3771900" cy="204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CC00"/>
          </a:solidFill>
          <a:ln w="12700">
            <a:solidFill>
              <a:schemeClr val="tx1"/>
            </a:solidFill>
            <a:miter lim="800000"/>
            <a:headEnd/>
            <a:tailEnd/>
          </a:ln>
        </p:spPr>
        <p:txBody>
          <a:bodyPr wrap="none" anchor="ctr">
            <a:prstTxWarp prst="textNoShape">
              <a:avLst/>
            </a:prstTxWarp>
          </a:bodyPr>
          <a:lstStyle/>
          <a:p>
            <a:endParaRPr lang="en-US" sz="2400">
              <a:solidFill>
                <a:srgbClr val="99CCFF"/>
              </a:solidFill>
            </a:endParaRPr>
          </a:p>
        </p:txBody>
      </p:sp>
      <p:sp>
        <p:nvSpPr>
          <p:cNvPr id="18482" name="Rectangle 57"/>
          <p:cNvSpPr>
            <a:spLocks noChangeArrowheads="1"/>
          </p:cNvSpPr>
          <p:nvPr/>
        </p:nvSpPr>
        <p:spPr bwMode="auto">
          <a:xfrm>
            <a:off x="5791200" y="1447800"/>
            <a:ext cx="1439863"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Branch</a:t>
            </a:r>
          </a:p>
          <a:p>
            <a:r>
              <a:rPr lang="en-US" sz="1600"/>
              <a:t>Prediction</a:t>
            </a:r>
          </a:p>
        </p:txBody>
      </p:sp>
      <p:sp>
        <p:nvSpPr>
          <p:cNvPr id="18483" name="Rectangle 58"/>
          <p:cNvSpPr>
            <a:spLocks noChangeArrowheads="1"/>
          </p:cNvSpPr>
          <p:nvPr/>
        </p:nvSpPr>
        <p:spPr bwMode="auto">
          <a:xfrm>
            <a:off x="3048000" y="3433763"/>
            <a:ext cx="4183063" cy="341312"/>
          </a:xfrm>
          <a:prstGeom prst="rect">
            <a:avLst/>
          </a:prstGeom>
          <a:solidFill>
            <a:srgbClr val="339966"/>
          </a:solidFill>
          <a:ln w="12700">
            <a:solidFill>
              <a:schemeClr val="tx1"/>
            </a:solidFill>
            <a:miter lim="800000"/>
            <a:headEnd/>
            <a:tailEnd/>
          </a:ln>
        </p:spPr>
        <p:txBody>
          <a:bodyPr wrap="none" anchor="ctr">
            <a:prstTxWarp prst="textNoShape">
              <a:avLst/>
            </a:prstTxWarp>
          </a:bodyPr>
          <a:lstStyle/>
          <a:p>
            <a:r>
              <a:rPr lang="en-US" sz="1600"/>
              <a:t>Instruction Control Unit (72 entries)</a:t>
            </a:r>
          </a:p>
        </p:txBody>
      </p:sp>
      <p:sp>
        <p:nvSpPr>
          <p:cNvPr id="18484" name="Line 59"/>
          <p:cNvSpPr>
            <a:spLocks noChangeShapeType="1"/>
          </p:cNvSpPr>
          <p:nvPr/>
        </p:nvSpPr>
        <p:spPr bwMode="auto">
          <a:xfrm>
            <a:off x="3527425"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5" name="Line 60"/>
          <p:cNvSpPr>
            <a:spLocks noChangeShapeType="1"/>
          </p:cNvSpPr>
          <p:nvPr/>
        </p:nvSpPr>
        <p:spPr bwMode="auto">
          <a:xfrm>
            <a:off x="41449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6" name="Line 61"/>
          <p:cNvSpPr>
            <a:spLocks noChangeShapeType="1"/>
          </p:cNvSpPr>
          <p:nvPr/>
        </p:nvSpPr>
        <p:spPr bwMode="auto">
          <a:xfrm>
            <a:off x="48307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7" name="Line 62"/>
          <p:cNvSpPr>
            <a:spLocks noChangeShapeType="1"/>
          </p:cNvSpPr>
          <p:nvPr/>
        </p:nvSpPr>
        <p:spPr bwMode="auto">
          <a:xfrm>
            <a:off x="54483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8" name="Line 63"/>
          <p:cNvSpPr>
            <a:spLocks noChangeShapeType="1"/>
          </p:cNvSpPr>
          <p:nvPr/>
        </p:nvSpPr>
        <p:spPr bwMode="auto">
          <a:xfrm>
            <a:off x="61341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9" name="Line 64"/>
          <p:cNvSpPr>
            <a:spLocks noChangeShapeType="1"/>
          </p:cNvSpPr>
          <p:nvPr/>
        </p:nvSpPr>
        <p:spPr bwMode="auto">
          <a:xfrm>
            <a:off x="68199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4" name="Group 65"/>
          <p:cNvGrpSpPr>
            <a:grpSpLocks/>
          </p:cNvGrpSpPr>
          <p:nvPr/>
        </p:nvGrpSpPr>
        <p:grpSpPr bwMode="auto">
          <a:xfrm>
            <a:off x="3048000" y="2270125"/>
            <a:ext cx="4183063" cy="547688"/>
            <a:chOff x="2645" y="1430"/>
            <a:chExt cx="2635" cy="345"/>
          </a:xfrm>
        </p:grpSpPr>
        <p:sp>
          <p:nvSpPr>
            <p:cNvPr id="18502" name="Rectangle 66"/>
            <p:cNvSpPr>
              <a:spLocks noChangeArrowheads="1"/>
            </p:cNvSpPr>
            <p:nvPr/>
          </p:nvSpPr>
          <p:spPr bwMode="auto">
            <a:xfrm>
              <a:off x="2645" y="1609"/>
              <a:ext cx="1339" cy="166"/>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Fastpath</a:t>
              </a:r>
            </a:p>
          </p:txBody>
        </p:sp>
        <p:sp>
          <p:nvSpPr>
            <p:cNvPr id="18503" name="Rectangle 67"/>
            <p:cNvSpPr>
              <a:spLocks noChangeArrowheads="1"/>
            </p:cNvSpPr>
            <p:nvPr/>
          </p:nvSpPr>
          <p:spPr bwMode="auto">
            <a:xfrm>
              <a:off x="3984" y="1602"/>
              <a:ext cx="1296" cy="173"/>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Microcode Engine</a:t>
              </a:r>
            </a:p>
          </p:txBody>
        </p:sp>
        <p:sp>
          <p:nvSpPr>
            <p:cNvPr id="18504" name="Rectangle 68"/>
            <p:cNvSpPr>
              <a:spLocks noChangeArrowheads="1"/>
            </p:cNvSpPr>
            <p:nvPr/>
          </p:nvSpPr>
          <p:spPr bwMode="auto">
            <a:xfrm>
              <a:off x="2645" y="1430"/>
              <a:ext cx="2635" cy="179"/>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Scan/Align/Decode</a:t>
              </a:r>
            </a:p>
          </p:txBody>
        </p:sp>
      </p:grpSp>
      <p:sp>
        <p:nvSpPr>
          <p:cNvPr id="18491" name="Line 69"/>
          <p:cNvSpPr>
            <a:spLocks noChangeShapeType="1"/>
          </p:cNvSpPr>
          <p:nvPr/>
        </p:nvSpPr>
        <p:spPr bwMode="auto">
          <a:xfrm>
            <a:off x="5173663"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2" name="Line 70"/>
          <p:cNvSpPr>
            <a:spLocks noChangeShapeType="1"/>
          </p:cNvSpPr>
          <p:nvPr/>
        </p:nvSpPr>
        <p:spPr bwMode="auto">
          <a:xfrm>
            <a:off x="57229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3" name="Line 71"/>
          <p:cNvSpPr>
            <a:spLocks noChangeShapeType="1"/>
          </p:cNvSpPr>
          <p:nvPr/>
        </p:nvSpPr>
        <p:spPr bwMode="auto">
          <a:xfrm>
            <a:off x="46942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4" name="Line 72"/>
          <p:cNvSpPr>
            <a:spLocks noChangeShapeType="1"/>
          </p:cNvSpPr>
          <p:nvPr/>
        </p:nvSpPr>
        <p:spPr bwMode="auto">
          <a:xfrm flipH="1">
            <a:off x="572293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5" name="Line 73"/>
          <p:cNvSpPr>
            <a:spLocks noChangeShapeType="1"/>
          </p:cNvSpPr>
          <p:nvPr/>
        </p:nvSpPr>
        <p:spPr bwMode="auto">
          <a:xfrm flipH="1">
            <a:off x="5173663"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6" name="Line 74"/>
          <p:cNvSpPr>
            <a:spLocks noChangeShapeType="1"/>
          </p:cNvSpPr>
          <p:nvPr/>
        </p:nvSpPr>
        <p:spPr bwMode="auto">
          <a:xfrm flipH="1">
            <a:off x="462438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7" name="Line 75"/>
          <p:cNvSpPr>
            <a:spLocks noChangeShapeType="1"/>
          </p:cNvSpPr>
          <p:nvPr/>
        </p:nvSpPr>
        <p:spPr bwMode="auto">
          <a:xfrm>
            <a:off x="4144963" y="1995488"/>
            <a:ext cx="0" cy="27463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8" name="Text Box 76"/>
          <p:cNvSpPr txBox="1">
            <a:spLocks noChangeArrowheads="1"/>
          </p:cNvSpPr>
          <p:nvPr/>
        </p:nvSpPr>
        <p:spPr bwMode="auto">
          <a:xfrm>
            <a:off x="4821238" y="2987675"/>
            <a:ext cx="685800" cy="274638"/>
          </a:xfrm>
          <a:prstGeom prst="rect">
            <a:avLst/>
          </a:prstGeom>
          <a:noFill/>
          <a:ln w="12700">
            <a:noFill/>
            <a:miter lim="800000"/>
            <a:headEnd/>
            <a:tailEnd/>
          </a:ln>
        </p:spPr>
        <p:txBody>
          <a:bodyPr>
            <a:prstTxWarp prst="textNoShape">
              <a:avLst/>
            </a:prstTxWarp>
            <a:spAutoFit/>
          </a:bodyPr>
          <a:lstStyle/>
          <a:p>
            <a:pPr>
              <a:spcBef>
                <a:spcPct val="50000"/>
              </a:spcBef>
            </a:pPr>
            <a:r>
              <a:rPr lang="en-US" sz="1200"/>
              <a:t>µops</a:t>
            </a:r>
          </a:p>
        </p:txBody>
      </p:sp>
      <p:sp>
        <p:nvSpPr>
          <p:cNvPr id="18499" name="Rectangle 77"/>
          <p:cNvSpPr>
            <a:spLocks noChangeArrowheads="1"/>
          </p:cNvSpPr>
          <p:nvPr/>
        </p:nvSpPr>
        <p:spPr bwMode="auto">
          <a:xfrm>
            <a:off x="6970713" y="5624513"/>
            <a:ext cx="68262" cy="136525"/>
          </a:xfrm>
          <a:prstGeom prst="rect">
            <a:avLst/>
          </a:prstGeom>
          <a:solidFill>
            <a:schemeClr val="tx2"/>
          </a:solidFill>
          <a:ln w="12700">
            <a:noFill/>
            <a:miter lim="800000"/>
            <a:headEnd/>
            <a:tailEnd/>
          </a:ln>
        </p:spPr>
        <p:txBody>
          <a:bodyPr wrap="none" anchor="ctr">
            <a:prstTxWarp prst="textNoShape">
              <a:avLst/>
            </a:prstTxWarp>
          </a:bodyPr>
          <a:lstStyle/>
          <a:p>
            <a:endParaRPr lang="en-US"/>
          </a:p>
        </p:txBody>
      </p:sp>
      <p:sp>
        <p:nvSpPr>
          <p:cNvPr id="18500" name="Line 78"/>
          <p:cNvSpPr>
            <a:spLocks noChangeShapeType="1"/>
          </p:cNvSpPr>
          <p:nvPr/>
        </p:nvSpPr>
        <p:spPr bwMode="auto">
          <a:xfrm flipH="1">
            <a:off x="6972300" y="5622925"/>
            <a:ext cx="0" cy="10953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8501" name="Line 79"/>
          <p:cNvSpPr>
            <a:spLocks noChangeShapeType="1"/>
          </p:cNvSpPr>
          <p:nvPr/>
        </p:nvSpPr>
        <p:spPr bwMode="auto">
          <a:xfrm flipV="1">
            <a:off x="7038975" y="5627688"/>
            <a:ext cx="0" cy="133350"/>
          </a:xfrm>
          <a:prstGeom prst="line">
            <a:avLst/>
          </a:prstGeom>
          <a:noFill/>
          <a:ln w="12700">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r>
              <a:rPr lang="en-US" dirty="0" smtClean="0"/>
              <a:t>(It’s a bit more complicated!)</a:t>
            </a:r>
            <a:endParaRPr lang="en-US"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functioning in parallel at same time</a:t>
            </a:r>
          </a:p>
          <a:p>
            <a:pPr>
              <a:lnSpc>
                <a:spcPct val="90000"/>
              </a:lnSpc>
            </a:pPr>
            <a:r>
              <a:rPr lang="en-US" sz="2200" dirty="0" smtClean="0"/>
              <a:t>Programming Languages</a:t>
            </a:r>
            <a:endParaRPr lang="en-US" sz="1800" dirty="0" smtClean="0"/>
          </a:p>
        </p:txBody>
      </p:sp>
      <p:sp>
        <p:nvSpPr>
          <p:cNvPr id="45" name="Slide Number Placeholder 44"/>
          <p:cNvSpPr>
            <a:spLocks noGrp="1"/>
          </p:cNvSpPr>
          <p:nvPr>
            <p:ph type="sldNum" sz="quarter" idx="12"/>
          </p:nvPr>
        </p:nvSpPr>
        <p:spPr/>
        <p:txBody>
          <a:bodyPr/>
          <a:lstStyle/>
          <a:p>
            <a:fld id="{3CC63E4C-4642-794D-A2FD-70F6B81535F5}" type="slidenum">
              <a:rPr lang="en-US" smtClean="0"/>
              <a:pPr/>
              <a:t>3</a:t>
            </a:fld>
            <a:endParaRPr lang="en-US"/>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Leverage</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58811" name="Image" r:id="rId5" imgW="3492063" imgH="2400000" progId="">
                      <p:embed/>
                    </p:oleObj>
                  </mc:Choice>
                  <mc:Fallback>
                    <p:oleObj name="Image" r:id="rId5" imgW="3492063" imgH="240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7"/>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a:t>
                  </a:r>
                  <a:r>
                    <a:rPr lang="en-US" smtClean="0">
                      <a:solidFill>
                        <a:srgbClr val="000000"/>
                      </a:solidFill>
                    </a:rPr>
                    <a:t>Memory               </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Cache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0"/>
          <p:cNvGrpSpPr/>
          <p:nvPr/>
        </p:nvGrpSpPr>
        <p:grpSpPr>
          <a:xfrm>
            <a:off x="4876800" y="2929464"/>
            <a:ext cx="1741094" cy="1659467"/>
            <a:chOff x="4284133" y="1250175"/>
            <a:chExt cx="3826933" cy="1780891"/>
          </a:xfrm>
        </p:grpSpPr>
        <p:sp>
          <p:nvSpPr>
            <p:cNvPr id="62" name="Rectangle 61"/>
            <p:cNvSpPr/>
            <p:nvPr/>
          </p:nvSpPr>
          <p:spPr>
            <a:xfrm>
              <a:off x="4284133" y="1595451"/>
              <a:ext cx="3826933" cy="143561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581890" y="1250175"/>
              <a:ext cx="3202168" cy="396356"/>
            </a:xfrm>
            <a:prstGeom prst="rect">
              <a:avLst/>
            </a:prstGeom>
            <a:noFill/>
          </p:spPr>
          <p:txBody>
            <a:bodyPr wrap="square" rtlCol="0">
              <a:spAutoFit/>
            </a:bodyPr>
            <a:lstStyle/>
            <a:p>
              <a:r>
                <a:rPr lang="en-US" dirty="0" smtClean="0">
                  <a:solidFill>
                    <a:srgbClr val="FF0000"/>
                  </a:solidFill>
                </a:rPr>
                <a:t>Project 2</a:t>
              </a:r>
              <a:endParaRPr lang="en-US" dirty="0">
                <a:solidFill>
                  <a:srgbClr val="FF0000"/>
                </a:solidFill>
              </a:endParaRPr>
            </a:p>
          </p:txBody>
        </p:sp>
      </p:grpSp>
      <p:grpSp>
        <p:nvGrpSpPr>
          <p:cNvPr id="17" name="Group 59"/>
          <p:cNvGrpSpPr/>
          <p:nvPr/>
        </p:nvGrpSpPr>
        <p:grpSpPr>
          <a:xfrm>
            <a:off x="3894667" y="795867"/>
            <a:ext cx="4894319" cy="2235200"/>
            <a:chOff x="4284133" y="795867"/>
            <a:chExt cx="4504853" cy="2235200"/>
          </a:xfrm>
        </p:grpSpPr>
        <p:sp>
          <p:nvSpPr>
            <p:cNvPr id="58" name="Rectangle 57"/>
            <p:cNvSpPr/>
            <p:nvPr/>
          </p:nvSpPr>
          <p:spPr>
            <a:xfrm>
              <a:off x="4284133" y="1134533"/>
              <a:ext cx="3826934" cy="189653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72399" y="795867"/>
              <a:ext cx="1016587" cy="369332"/>
            </a:xfrm>
            <a:prstGeom prst="rect">
              <a:avLst/>
            </a:prstGeom>
            <a:noFill/>
            <a:ln w="25400" cap="flat" cmpd="sng" algn="ctr">
              <a:solidFill>
                <a:srgbClr val="FF0000"/>
              </a:solidFill>
              <a:prstDash val="solid"/>
              <a:round/>
              <a:headEnd type="none" w="med" len="med"/>
              <a:tailEnd type="none" w="med" len="med"/>
            </a:ln>
          </p:spPr>
          <p:txBody>
            <a:bodyPr wrap="square" rtlCol="0">
              <a:spAutoFit/>
            </a:bodyPr>
            <a:lstStyle/>
            <a:p>
              <a:r>
                <a:rPr lang="en-US" dirty="0" smtClean="0">
                  <a:solidFill>
                    <a:srgbClr val="FF0000"/>
                  </a:solidFill>
                </a:rPr>
                <a:t>Project 1</a:t>
              </a:r>
              <a:endParaRPr lang="en-US" dirty="0">
                <a:solidFill>
                  <a:srgbClr val="FF0000"/>
                </a:solidFill>
              </a:endParaRPr>
            </a:p>
          </p:txBody>
        </p:sp>
      </p:grpSp>
      <p:grpSp>
        <p:nvGrpSpPr>
          <p:cNvPr id="19" name="Group 64"/>
          <p:cNvGrpSpPr/>
          <p:nvPr/>
        </p:nvGrpSpPr>
        <p:grpSpPr>
          <a:xfrm>
            <a:off x="5232400" y="3151501"/>
            <a:ext cx="4318586" cy="2317966"/>
            <a:chOff x="1678763" y="1325247"/>
            <a:chExt cx="9492273" cy="1681255"/>
          </a:xfrm>
        </p:grpSpPr>
        <p:sp>
          <p:nvSpPr>
            <p:cNvPr id="66" name="Rectangle 65"/>
            <p:cNvSpPr/>
            <p:nvPr/>
          </p:nvSpPr>
          <p:spPr>
            <a:xfrm>
              <a:off x="1678763" y="1325247"/>
              <a:ext cx="6469521" cy="168125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968868" y="1802865"/>
              <a:ext cx="3202168" cy="267882"/>
            </a:xfrm>
            <a:prstGeom prst="rect">
              <a:avLst/>
            </a:prstGeom>
            <a:noFill/>
          </p:spPr>
          <p:txBody>
            <a:bodyPr wrap="square" rtlCol="0">
              <a:spAutoFit/>
            </a:bodyPr>
            <a:lstStyle/>
            <a:p>
              <a:r>
                <a:rPr lang="en-US" dirty="0" smtClean="0">
                  <a:solidFill>
                    <a:srgbClr val="FF0000"/>
                  </a:solidFill>
                </a:rPr>
                <a:t>Project 3</a:t>
              </a:r>
              <a:endParaRPr lang="en-US" dirty="0">
                <a:solidFill>
                  <a:srgbClr val="FF0000"/>
                </a:solidFill>
              </a:endParaRPr>
            </a:p>
          </p:txBody>
        </p:sp>
      </p:grpSp>
      <p:grpSp>
        <p:nvGrpSpPr>
          <p:cNvPr id="21" name="Group 67"/>
          <p:cNvGrpSpPr/>
          <p:nvPr/>
        </p:nvGrpSpPr>
        <p:grpSpPr>
          <a:xfrm>
            <a:off x="6062133" y="6028267"/>
            <a:ext cx="3251197" cy="829733"/>
            <a:chOff x="4284133" y="2140621"/>
            <a:chExt cx="7146148" cy="890445"/>
          </a:xfrm>
        </p:grpSpPr>
        <p:sp>
          <p:nvSpPr>
            <p:cNvPr id="70" name="Rectangle 69"/>
            <p:cNvSpPr/>
            <p:nvPr/>
          </p:nvSpPr>
          <p:spPr>
            <a:xfrm>
              <a:off x="4284133" y="2140621"/>
              <a:ext cx="3826933" cy="89044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8228113" y="2449545"/>
              <a:ext cx="3202168" cy="396356"/>
            </a:xfrm>
            <a:prstGeom prst="rect">
              <a:avLst/>
            </a:prstGeom>
            <a:solidFill>
              <a:srgbClr val="FFFFFF"/>
            </a:solidFill>
            <a:ln w="0" cap="flat" cmpd="sng" algn="ctr">
              <a:noFill/>
              <a:prstDash val="solid"/>
              <a:round/>
              <a:headEnd type="none" w="med" len="med"/>
              <a:tailEnd type="none" w="med" len="med"/>
            </a:ln>
          </p:spPr>
          <p:txBody>
            <a:bodyPr wrap="square" rtlCol="0">
              <a:spAutoFit/>
            </a:bodyPr>
            <a:lstStyle/>
            <a:p>
              <a:r>
                <a:rPr lang="en-US" dirty="0" smtClean="0">
                  <a:solidFill>
                    <a:srgbClr val="FF0000"/>
                  </a:solidFill>
                </a:rPr>
                <a:t>Project 4</a:t>
              </a:r>
              <a:endParaRPr lang="en-US" dirty="0">
                <a:solidFill>
                  <a:srgbClr val="FF0000"/>
                </a:solidFill>
              </a:endParaRPr>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05"/>
            <a:ext cx="8229600" cy="1143000"/>
          </a:xfrm>
        </p:spPr>
        <p:txBody>
          <a:bodyPr/>
          <a:lstStyle/>
          <a:p>
            <a:r>
              <a:rPr lang="en-US" dirty="0" smtClean="0"/>
              <a:t>AMD </a:t>
            </a:r>
            <a:r>
              <a:rPr lang="en-US" dirty="0" err="1" smtClean="0"/>
              <a:t>Opteron</a:t>
            </a:r>
            <a:r>
              <a:rPr lang="en-US" dirty="0" smtClean="0"/>
              <a:t> Microprocessor</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30</a:t>
            </a:fld>
            <a:endParaRPr lang="en-US"/>
          </a:p>
        </p:txBody>
      </p:sp>
      <p:pic>
        <p:nvPicPr>
          <p:cNvPr id="16" name="Picture 15"/>
          <p:cNvPicPr>
            <a:picLocks noChangeAspect="1"/>
          </p:cNvPicPr>
          <p:nvPr/>
        </p:nvPicPr>
        <p:blipFill>
          <a:blip r:embed="rId2"/>
          <a:stretch>
            <a:fillRect/>
          </a:stretch>
        </p:blipFill>
        <p:spPr>
          <a:xfrm rot="5400000">
            <a:off x="1718404" y="541485"/>
            <a:ext cx="5461000" cy="66675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Core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31</a:t>
            </a:fld>
            <a:endParaRPr lang="en-US"/>
          </a:p>
        </p:txBody>
      </p:sp>
      <p:pic>
        <p:nvPicPr>
          <p:cNvPr id="7" name="Picture 6" descr="opteronrevfcore.jpg"/>
          <p:cNvPicPr>
            <a:picLocks noChangeAspect="1"/>
          </p:cNvPicPr>
          <p:nvPr/>
        </p:nvPicPr>
        <p:blipFill>
          <a:blip r:embed="rId2"/>
          <a:stretch>
            <a:fillRect/>
          </a:stretch>
        </p:blipFill>
        <p:spPr>
          <a:xfrm>
            <a:off x="2832572" y="2325851"/>
            <a:ext cx="3543300" cy="32766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
        <p:nvSpPr>
          <p:cNvPr id="9" name="TextBox 8"/>
          <p:cNvSpPr txBox="1"/>
          <p:nvPr/>
        </p:nvSpPr>
        <p:spPr>
          <a:xfrm rot="16200000">
            <a:off x="-492377" y="3125117"/>
            <a:ext cx="2286278" cy="646331"/>
          </a:xfrm>
          <a:prstGeom prst="rect">
            <a:avLst/>
          </a:prstGeom>
          <a:noFill/>
        </p:spPr>
        <p:txBody>
          <a:bodyPr wrap="none" rtlCol="0">
            <a:spAutoFit/>
          </a:bodyPr>
          <a:lstStyle/>
          <a:p>
            <a:r>
              <a:rPr lang="en-US" sz="3600" dirty="0" smtClean="0"/>
              <a:t>millimeters</a:t>
            </a:r>
            <a:endParaRPr lang="en-US" sz="3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8229600" cy="1143000"/>
          </a:xfrm>
        </p:spPr>
        <p:txBody>
          <a:bodyPr>
            <a:normAutofit fontScale="90000"/>
          </a:bodyPr>
          <a:lstStyle/>
          <a:p>
            <a:r>
              <a:rPr lang="en-US" dirty="0" smtClean="0"/>
              <a:t>Programming One Core: </a:t>
            </a:r>
            <a:br>
              <a:rPr lang="en-US" dirty="0" smtClean="0"/>
            </a:br>
            <a:r>
              <a:rPr lang="en-US" dirty="0" smtClean="0"/>
              <a:t>C with Intrinsics </a:t>
            </a:r>
            <a:endParaRPr lang="en-US" dirty="0"/>
          </a:p>
        </p:txBody>
      </p:sp>
      <p:sp>
        <p:nvSpPr>
          <p:cNvPr id="3" name="Content Placeholder 2"/>
          <p:cNvSpPr>
            <a:spLocks noGrp="1"/>
          </p:cNvSpPr>
          <p:nvPr>
            <p:ph idx="1"/>
          </p:nvPr>
        </p:nvSpPr>
        <p:spPr>
          <a:xfrm>
            <a:off x="457200" y="1169337"/>
            <a:ext cx="8686800" cy="5155804"/>
          </a:xfrm>
        </p:spPr>
        <p:txBody>
          <a:bodyPr>
            <a:normAutofit lnSpcReduction="10000"/>
          </a:bodyPr>
          <a:lstStyle/>
          <a:p>
            <a:pPr marL="0" indent="0">
              <a:buNone/>
            </a:pPr>
            <a:r>
              <a:rPr lang="en-US" sz="2400" dirty="0" smtClean="0"/>
              <a:t>void </a:t>
            </a:r>
            <a:r>
              <a:rPr lang="en-US" sz="2400" dirty="0" err="1" smtClean="0"/>
              <a:t>mmult(int</a:t>
            </a:r>
            <a:r>
              <a:rPr lang="en-US" sz="2400" dirty="0" smtClean="0"/>
              <a:t> n, float *A, float *B, float *C)</a:t>
            </a:r>
          </a:p>
          <a:p>
            <a:pPr marL="0" indent="0">
              <a:buNone/>
            </a:pPr>
            <a:r>
              <a:rPr lang="en-US" sz="2400" dirty="0" smtClean="0"/>
              <a:t>{</a:t>
            </a:r>
          </a:p>
          <a:p>
            <a:pPr marL="0" indent="0">
              <a:buNone/>
            </a:pPr>
            <a:r>
              <a:rPr lang="en-US" sz="2400" dirty="0" smtClean="0">
                <a:solidFill>
                  <a:srgbClr val="FF0000"/>
                </a:solidFill>
              </a:rPr>
              <a:t>  </a:t>
            </a:r>
            <a:r>
              <a:rPr lang="en-US" sz="2400" dirty="0" smtClean="0"/>
              <a:t>for ( </a:t>
            </a:r>
            <a:r>
              <a:rPr lang="en-US" sz="2400" dirty="0" err="1" smtClean="0"/>
              <a:t>int</a:t>
            </a:r>
            <a:r>
              <a:rPr lang="en-US" sz="2400" dirty="0" smtClean="0"/>
              <a:t> </a:t>
            </a:r>
            <a:r>
              <a:rPr lang="en-US" sz="2400" dirty="0" err="1" smtClean="0"/>
              <a:t>i</a:t>
            </a:r>
            <a:r>
              <a:rPr lang="en-US" sz="2400" dirty="0" smtClean="0"/>
              <a:t> = 0; </a:t>
            </a:r>
            <a:r>
              <a:rPr lang="en-US" sz="2400" dirty="0" err="1" smtClean="0"/>
              <a:t>i</a:t>
            </a:r>
            <a:r>
              <a:rPr lang="en-US" sz="2400" dirty="0" smtClean="0"/>
              <a:t> &lt; n; </a:t>
            </a:r>
            <a:r>
              <a:rPr lang="en-US" sz="2400" dirty="0" err="1" smtClean="0"/>
              <a:t>i</a:t>
            </a:r>
            <a:r>
              <a:rPr lang="en-US" sz="2400" dirty="0" smtClean="0"/>
              <a:t>+=4 )</a:t>
            </a:r>
          </a:p>
          <a:p>
            <a:pPr marL="0" indent="0">
              <a:buNone/>
            </a:pPr>
            <a:r>
              <a:rPr lang="en-US" sz="2400" dirty="0" smtClean="0"/>
              <a:t>    for ( </a:t>
            </a:r>
            <a:r>
              <a:rPr lang="en-US" sz="2400" dirty="0" err="1" smtClean="0"/>
              <a:t>int</a:t>
            </a:r>
            <a:r>
              <a:rPr lang="en-US" sz="2400" dirty="0" smtClean="0"/>
              <a:t> j = 0; j &lt; n; j++ ) </a:t>
            </a:r>
          </a:p>
          <a:p>
            <a:pPr marL="0" indent="0">
              <a:buNone/>
            </a:pPr>
            <a:r>
              <a:rPr lang="en-US" sz="2400" dirty="0" smtClean="0"/>
              <a:t>    {</a:t>
            </a:r>
          </a:p>
          <a:p>
            <a:pPr marL="0" indent="0">
              <a:buNone/>
            </a:pPr>
            <a:r>
              <a:rPr lang="en-US" sz="2400" dirty="0" smtClean="0"/>
              <a:t>     </a:t>
            </a:r>
            <a:r>
              <a:rPr lang="en-US" sz="2400" dirty="0" smtClean="0">
                <a:solidFill>
                  <a:srgbClr val="FF0000"/>
                </a:solidFill>
              </a:rPr>
              <a:t> __m128 c0 = 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a:t>
            </a:r>
          </a:p>
          <a:p>
            <a:pPr marL="0" indent="0">
              <a:buNone/>
            </a:pPr>
            <a:r>
              <a:rPr lang="en-US" sz="2400" dirty="0" smtClean="0"/>
              <a:t>      for( </a:t>
            </a:r>
            <a:r>
              <a:rPr lang="en-US" sz="2400" dirty="0" err="1" smtClean="0"/>
              <a:t>int</a:t>
            </a:r>
            <a:r>
              <a:rPr lang="en-US" sz="2400" dirty="0" smtClean="0"/>
              <a:t> k = 0; k &lt; n; k++ )</a:t>
            </a:r>
          </a:p>
          <a:p>
            <a:pPr marL="0" indent="0">
              <a:buNone/>
            </a:pPr>
            <a:r>
              <a:rPr lang="en-US" sz="2400" dirty="0" smtClean="0">
                <a:solidFill>
                  <a:srgbClr val="FF0000"/>
                </a:solidFill>
              </a:rPr>
              <a:t>        c0 = _</a:t>
            </a:r>
            <a:r>
              <a:rPr lang="en-US" sz="2400" dirty="0" err="1" smtClean="0">
                <a:solidFill>
                  <a:srgbClr val="FF0000"/>
                </a:solidFill>
              </a:rPr>
              <a:t>mm_add_ps</a:t>
            </a:r>
            <a:r>
              <a:rPr lang="en-US" sz="2400" dirty="0" smtClean="0">
                <a:solidFill>
                  <a:srgbClr val="FF0000"/>
                </a:solidFill>
              </a:rPr>
              <a:t>(c0, _</a:t>
            </a:r>
            <a:r>
              <a:rPr lang="en-US" sz="2400" dirty="0" err="1" smtClean="0">
                <a:solidFill>
                  <a:srgbClr val="FF0000"/>
                </a:solidFill>
              </a:rPr>
              <a:t>mm_mul_ps</a:t>
            </a:r>
            <a:r>
              <a:rPr lang="en-US" sz="2400" dirty="0" smtClean="0">
                <a:solidFill>
                  <a:srgbClr val="FF0000"/>
                </a:solidFill>
              </a:rPr>
              <a:t>(_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A+i+k</a:t>
            </a:r>
            <a:r>
              <a:rPr lang="en-US" sz="2400" dirty="0" smtClean="0">
                <a:solidFill>
                  <a:srgbClr val="FF0000"/>
                </a:solidFill>
              </a:rPr>
              <a:t>*n),  											 _mm_load1_ps(</a:t>
            </a:r>
            <a:r>
              <a:rPr lang="en-US" sz="2400" dirty="0" err="1" smtClean="0">
                <a:solidFill>
                  <a:srgbClr val="FF0000"/>
                </a:solidFill>
              </a:rPr>
              <a:t>B+k+j</a:t>
            </a:r>
            <a:r>
              <a:rPr lang="en-US" sz="2400" dirty="0" smtClean="0">
                <a:solidFill>
                  <a:srgbClr val="FF0000"/>
                </a:solidFill>
              </a:rPr>
              <a:t>*n)));</a:t>
            </a:r>
          </a:p>
          <a:p>
            <a:pPr marL="0" indent="0">
              <a:buNone/>
            </a:pPr>
            <a:r>
              <a:rPr lang="en-US" sz="2400" dirty="0" smtClean="0">
                <a:solidFill>
                  <a:srgbClr val="FF0000"/>
                </a:solidFill>
              </a:rPr>
              <a:t>      _</a:t>
            </a:r>
            <a:r>
              <a:rPr lang="en-US" sz="2400" dirty="0" err="1" smtClean="0">
                <a:solidFill>
                  <a:srgbClr val="FF0000"/>
                </a:solidFill>
              </a:rPr>
              <a:t>mm_store_ps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 c0);</a:t>
            </a:r>
          </a:p>
          <a:p>
            <a:pPr marL="0" indent="0">
              <a:buNone/>
            </a:pPr>
            <a:r>
              <a:rPr lang="en-US" sz="2400" dirty="0" smtClean="0"/>
              <a:t>    }</a:t>
            </a:r>
          </a:p>
          <a:p>
            <a:pPr marL="0" indent="0">
              <a:buNone/>
            </a:pPr>
            <a:r>
              <a:rPr lang="en-US" sz="2400" dirty="0" smtClean="0"/>
              <a:t>}</a:t>
            </a:r>
          </a:p>
          <a:p>
            <a:pPr marL="0" indent="0">
              <a:buNone/>
            </a:pPr>
            <a:endParaRPr lang="en-US" sz="2400" dirty="0"/>
          </a:p>
        </p:txBody>
      </p:sp>
    </p:spTree>
    <p:extLst>
      <p:ext uri="{BB962C8B-B14F-4D97-AF65-F5344CB8AC3E}">
        <p14:creationId xmlns:p14="http://schemas.microsoft.com/office/powerpoint/2010/main" val="699673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Inner loop from </a:t>
            </a:r>
            <a:r>
              <a:rPr lang="en-US" dirty="0" err="1" smtClean="0"/>
              <a:t>gcc</a:t>
            </a:r>
            <a:r>
              <a:rPr lang="en-US" dirty="0" smtClean="0"/>
              <a:t> –O -S</a:t>
            </a:r>
            <a:endParaRPr lang="en-US" dirty="0"/>
          </a:p>
        </p:txBody>
      </p:sp>
      <p:sp>
        <p:nvSpPr>
          <p:cNvPr id="3" name="Content Placeholder 2"/>
          <p:cNvSpPr>
            <a:spLocks noGrp="1"/>
          </p:cNvSpPr>
          <p:nvPr>
            <p:ph idx="1"/>
          </p:nvPr>
        </p:nvSpPr>
        <p:spPr>
          <a:xfrm>
            <a:off x="256026" y="955688"/>
            <a:ext cx="8229600" cy="5382028"/>
          </a:xfrm>
        </p:spPr>
        <p:txBody>
          <a:bodyPr>
            <a:normAutofit fontScale="92500" lnSpcReduction="20000"/>
          </a:bodyPr>
          <a:lstStyle/>
          <a:p>
            <a:pPr marL="0" indent="0">
              <a:buNone/>
            </a:pPr>
            <a:r>
              <a:rPr lang="en-US" dirty="0" smtClean="0"/>
              <a:t>			Assembly snippet from innermost loop:</a:t>
            </a:r>
          </a:p>
          <a:p>
            <a:pPr marL="0" indent="0">
              <a:buNone/>
            </a:pPr>
            <a:endParaRPr lang="en-US" sz="2600" dirty="0" smtClean="0"/>
          </a:p>
          <a:p>
            <a:pPr marL="2171700" lvl="5" indent="0">
              <a:buNone/>
            </a:pPr>
            <a:r>
              <a:rPr lang="en-US" sz="2600" dirty="0" smtClean="0"/>
              <a:t>	      </a:t>
            </a:r>
            <a:r>
              <a:rPr lang="en-US" sz="2600" dirty="0" err="1" smtClean="0"/>
              <a:t>movaps</a:t>
            </a:r>
            <a:r>
              <a:rPr lang="en-US" sz="2600" dirty="0" smtClean="0"/>
              <a:t>  (%</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%xmm8</a:t>
            </a:r>
          </a:p>
          <a:p>
            <a:pPr marL="2171700" lvl="5" indent="0">
              <a:buNone/>
            </a:pPr>
            <a:r>
              <a:rPr lang="en-US" sz="2600" dirty="0" smtClean="0"/>
              <a:t>        </a:t>
            </a:r>
            <a:r>
              <a:rPr lang="en-US" sz="2600" dirty="0" err="1" smtClean="0"/>
              <a:t>movaps</a:t>
            </a:r>
            <a:r>
              <a:rPr lang="en-US" sz="2600" dirty="0" smtClean="0"/>
              <a:t>  16(%</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%xmm7</a:t>
            </a:r>
          </a:p>
          <a:p>
            <a:pPr marL="2171700" lvl="5" indent="0">
              <a:buNone/>
            </a:pPr>
            <a:r>
              <a:rPr lang="en-US" sz="2600" dirty="0" smtClean="0"/>
              <a:t>        </a:t>
            </a:r>
            <a:r>
              <a:rPr lang="en-US" sz="2600" dirty="0" err="1" smtClean="0"/>
              <a:t>movaps</a:t>
            </a:r>
            <a:r>
              <a:rPr lang="en-US" sz="2600" dirty="0" smtClean="0"/>
              <a:t>  32(%</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%xmm6</a:t>
            </a:r>
          </a:p>
          <a:p>
            <a:pPr marL="2171700" lvl="5" indent="0">
              <a:buNone/>
            </a:pPr>
            <a:r>
              <a:rPr lang="en-US" sz="2600" dirty="0" smtClean="0"/>
              <a:t>        </a:t>
            </a:r>
            <a:r>
              <a:rPr lang="en-US" sz="2600" dirty="0" err="1" smtClean="0"/>
              <a:t>movaps</a:t>
            </a:r>
            <a:r>
              <a:rPr lang="en-US" sz="2600" dirty="0" smtClean="0"/>
              <a:t>  48(%</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%xmm5</a:t>
            </a:r>
          </a:p>
        </p:txBody>
      </p:sp>
    </p:spTree>
    <p:extLst>
      <p:ext uri="{BB962C8B-B14F-4D97-AF65-F5344CB8AC3E}">
        <p14:creationId xmlns:p14="http://schemas.microsoft.com/office/powerpoint/2010/main" val="1208311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smtClean="0"/>
              <a:t>Design for Moore’s Law</a:t>
            </a:r>
          </a:p>
          <a:p>
            <a:pPr marL="514350" indent="-514350">
              <a:buFont typeface="+mj-lt"/>
              <a:buAutoNum type="arabicPeriod"/>
            </a:pPr>
            <a:r>
              <a:rPr lang="en-US" i="1" dirty="0" smtClean="0"/>
              <a:t>Abstraction to Simplify Design</a:t>
            </a:r>
          </a:p>
          <a:p>
            <a:pPr marL="400050" lvl="1" indent="0">
              <a:buNone/>
            </a:pPr>
            <a:r>
              <a:rPr lang="en-US" i="1" dirty="0" smtClean="0"/>
              <a:t>-- Instruction Set Architecture, Micro-operations</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i="1" dirty="0" smtClean="0"/>
              <a:t>Performance via Parallelism/Pipelining/Prediction</a:t>
            </a:r>
          </a:p>
          <a:p>
            <a:pPr marL="400050" lvl="1" indent="0">
              <a:buNone/>
            </a:pPr>
            <a:r>
              <a:rPr lang="en-US" i="1" dirty="0" smtClean="0"/>
              <a:t>-- Instruction-level Parallelism (superscalar, pipelining)</a:t>
            </a:r>
          </a:p>
          <a:p>
            <a:pPr marL="400050" lvl="1" indent="0">
              <a:buNone/>
            </a:pPr>
            <a:r>
              <a:rPr lang="en-US" i="1" dirty="0" smtClean="0"/>
              <a:t>-- Data-level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34</a:t>
            </a:fld>
            <a:endParaRPr lang="en-US"/>
          </a:p>
        </p:txBody>
      </p:sp>
    </p:spTree>
    <p:extLst>
      <p:ext uri="{BB962C8B-B14F-4D97-AF65-F5344CB8AC3E}">
        <p14:creationId xmlns:p14="http://schemas.microsoft.com/office/powerpoint/2010/main" val="3246636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SIMD Adder</a:t>
            </a:r>
            <a:endParaRPr lang="en-US" dirty="0"/>
          </a:p>
        </p:txBody>
      </p:sp>
      <p:sp>
        <p:nvSpPr>
          <p:cNvPr id="6" name="Content Placeholder 5"/>
          <p:cNvSpPr>
            <a:spLocks noGrp="1"/>
          </p:cNvSpPr>
          <p:nvPr>
            <p:ph sz="half" idx="1"/>
          </p:nvPr>
        </p:nvSpPr>
        <p:spPr/>
        <p:txBody>
          <a:bodyPr/>
          <a:lstStyle/>
          <a:p>
            <a:r>
              <a:rPr lang="en-US" dirty="0" smtClean="0"/>
              <a:t>Four 32-bit adders that operate in parallel</a:t>
            </a:r>
          </a:p>
          <a:p>
            <a:pPr lvl="1"/>
            <a:r>
              <a:rPr lang="en-US" dirty="0" smtClean="0"/>
              <a:t>Data Level Parallelism</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35</a:t>
            </a:fld>
            <a:endParaRPr lang="en-US"/>
          </a:p>
        </p:txBody>
      </p:sp>
      <p:pic>
        <p:nvPicPr>
          <p:cNvPr id="8" name="Picture 7"/>
          <p:cNvPicPr>
            <a:picLocks noChangeAspect="1"/>
          </p:cNvPicPr>
          <p:nvPr/>
        </p:nvPicPr>
        <p:blipFill>
          <a:blip r:embed="rId2"/>
          <a:stretch>
            <a:fillRect/>
          </a:stretch>
        </p:blipFill>
        <p:spPr>
          <a:xfrm>
            <a:off x="5601867" y="1501246"/>
            <a:ext cx="2844800" cy="47752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32-bit Adder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36</a:t>
            </a:fld>
            <a:endParaRPr lang="en-US"/>
          </a:p>
        </p:txBody>
      </p:sp>
      <p:pic>
        <p:nvPicPr>
          <p:cNvPr id="7" name="Picture 6"/>
          <p:cNvPicPr>
            <a:picLocks noChangeAspect="1"/>
          </p:cNvPicPr>
          <p:nvPr/>
        </p:nvPicPr>
        <p:blipFill>
          <a:blip r:embed="rId2"/>
          <a:stretch>
            <a:fillRect/>
          </a:stretch>
        </p:blipFill>
        <p:spPr>
          <a:xfrm>
            <a:off x="1397000" y="1695450"/>
            <a:ext cx="6350000" cy="34671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52" y="0"/>
            <a:ext cx="8229600" cy="1143000"/>
          </a:xfrm>
        </p:spPr>
        <p:txBody>
          <a:bodyPr/>
          <a:lstStyle/>
          <a:p>
            <a:r>
              <a:rPr lang="en-US" dirty="0" smtClean="0"/>
              <a:t>1 bit of 32-bit Adder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37</a:t>
            </a:fld>
            <a:endParaRPr lang="en-US"/>
          </a:p>
        </p:txBody>
      </p:sp>
      <p:pic>
        <p:nvPicPr>
          <p:cNvPr id="8" name="Picture 7"/>
          <p:cNvPicPr>
            <a:picLocks noChangeAspect="1"/>
          </p:cNvPicPr>
          <p:nvPr/>
        </p:nvPicPr>
        <p:blipFill>
          <a:blip r:embed="rId2"/>
          <a:stretch>
            <a:fillRect/>
          </a:stretch>
        </p:blipFill>
        <p:spPr>
          <a:xfrm>
            <a:off x="1079895" y="883920"/>
            <a:ext cx="6725920" cy="597408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Rectangle 53"/>
          <p:cNvSpPr>
            <a:spLocks noChangeArrowheads="1"/>
          </p:cNvSpPr>
          <p:nvPr/>
        </p:nvSpPr>
        <p:spPr bwMode="auto">
          <a:xfrm>
            <a:off x="5119618" y="2281628"/>
            <a:ext cx="3044295" cy="93980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2100"/>
              </a:lnSpc>
              <a:tabLst>
                <a:tab pos="457200" algn="l"/>
                <a:tab pos="914400" algn="l"/>
                <a:tab pos="1371600" algn="l"/>
              </a:tabLst>
            </a:pPr>
            <a:endParaRPr lang="en-US" dirty="0">
              <a:solidFill>
                <a:srgbClr val="000000"/>
              </a:solidFill>
              <a:latin typeface="Comic Sans MS" charset="0"/>
            </a:endParaRPr>
          </a:p>
        </p:txBody>
      </p:sp>
      <p:sp>
        <p:nvSpPr>
          <p:cNvPr id="36875" name="Rectangle 56"/>
          <p:cNvSpPr>
            <a:spLocks noGrp="1" noChangeArrowheads="1"/>
          </p:cNvSpPr>
          <p:nvPr>
            <p:ph type="title"/>
          </p:nvPr>
        </p:nvSpPr>
        <p:spPr/>
        <p:txBody>
          <a:bodyPr>
            <a:normAutofit fontScale="90000"/>
          </a:bodyPr>
          <a:lstStyle/>
          <a:p>
            <a:pPr eaLnBrk="1" hangingPunct="1"/>
            <a:r>
              <a:rPr lang="en-US" dirty="0" smtClean="0"/>
              <a:t>Complementary MOS Transistors (NMOS and PMOS) of NAND Gate</a:t>
            </a:r>
            <a:endParaRPr lang="en-US" dirty="0"/>
          </a:p>
        </p:txBody>
      </p:sp>
      <p:sp>
        <p:nvSpPr>
          <p:cNvPr id="36876" name="Line 59"/>
          <p:cNvSpPr>
            <a:spLocks noChangeShapeType="1"/>
          </p:cNvSpPr>
          <p:nvPr/>
        </p:nvSpPr>
        <p:spPr bwMode="auto">
          <a:xfrm flipH="1">
            <a:off x="3820514" y="3468020"/>
            <a:ext cx="0" cy="1371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7" name="Rectangle 60"/>
          <p:cNvSpPr>
            <a:spLocks noChangeArrowheads="1"/>
          </p:cNvSpPr>
          <p:nvPr/>
        </p:nvSpPr>
        <p:spPr bwMode="auto">
          <a:xfrm>
            <a:off x="712189" y="3283870"/>
            <a:ext cx="365125" cy="412750"/>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3v</a:t>
            </a:r>
          </a:p>
        </p:txBody>
      </p:sp>
      <p:sp>
        <p:nvSpPr>
          <p:cNvPr id="36878" name="Line 61"/>
          <p:cNvSpPr>
            <a:spLocks noChangeShapeType="1"/>
          </p:cNvSpPr>
          <p:nvPr/>
        </p:nvSpPr>
        <p:spPr bwMode="auto">
          <a:xfrm>
            <a:off x="3820514" y="4306220"/>
            <a:ext cx="457200" cy="1588"/>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9" name="Rectangle 62"/>
          <p:cNvSpPr>
            <a:spLocks noChangeArrowheads="1"/>
          </p:cNvSpPr>
          <p:nvPr/>
        </p:nvSpPr>
        <p:spPr bwMode="auto">
          <a:xfrm>
            <a:off x="1705964" y="25536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X</a:t>
            </a:r>
          </a:p>
        </p:txBody>
      </p:sp>
      <p:sp>
        <p:nvSpPr>
          <p:cNvPr id="36880" name="Rectangle 63"/>
          <p:cNvSpPr>
            <a:spLocks noChangeArrowheads="1"/>
          </p:cNvSpPr>
          <p:nvPr/>
        </p:nvSpPr>
        <p:spPr bwMode="auto">
          <a:xfrm>
            <a:off x="2999777" y="2553620"/>
            <a:ext cx="363537"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Y</a:t>
            </a:r>
          </a:p>
        </p:txBody>
      </p:sp>
      <p:sp>
        <p:nvSpPr>
          <p:cNvPr id="36881" name="Line 64"/>
          <p:cNvSpPr>
            <a:spLocks noChangeShapeType="1"/>
          </p:cNvSpPr>
          <p:nvPr/>
        </p:nvSpPr>
        <p:spPr bwMode="auto">
          <a:xfrm flipH="1" flipV="1">
            <a:off x="18393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2" name="Rectangle 65"/>
          <p:cNvSpPr>
            <a:spLocks noChangeArrowheads="1"/>
          </p:cNvSpPr>
          <p:nvPr/>
        </p:nvSpPr>
        <p:spPr bwMode="auto">
          <a:xfrm>
            <a:off x="772514" y="4653883"/>
            <a:ext cx="338138" cy="414337"/>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0v</a:t>
            </a:r>
          </a:p>
        </p:txBody>
      </p:sp>
      <p:grpSp>
        <p:nvGrpSpPr>
          <p:cNvPr id="4" name="Group 66"/>
          <p:cNvGrpSpPr>
            <a:grpSpLocks/>
          </p:cNvGrpSpPr>
          <p:nvPr/>
        </p:nvGrpSpPr>
        <p:grpSpPr bwMode="auto">
          <a:xfrm>
            <a:off x="1153514" y="4306220"/>
            <a:ext cx="1371600" cy="533400"/>
            <a:chOff x="1205" y="2400"/>
            <a:chExt cx="864" cy="336"/>
          </a:xfrm>
        </p:grpSpPr>
        <p:sp>
          <p:nvSpPr>
            <p:cNvPr id="36969" name="Line 67"/>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0" name="Line 68"/>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1" name="Line 69"/>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2" name="Line 70"/>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3" name="Line 71"/>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4" name="Line 72"/>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5" name="Line 73"/>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grpSp>
        <p:nvGrpSpPr>
          <p:cNvPr id="5" name="Group 74"/>
          <p:cNvGrpSpPr>
            <a:grpSpLocks/>
          </p:cNvGrpSpPr>
          <p:nvPr/>
        </p:nvGrpSpPr>
        <p:grpSpPr bwMode="auto">
          <a:xfrm>
            <a:off x="1153514" y="2934620"/>
            <a:ext cx="1371600" cy="533400"/>
            <a:chOff x="3701" y="2419"/>
            <a:chExt cx="864" cy="336"/>
          </a:xfrm>
        </p:grpSpPr>
        <p:sp>
          <p:nvSpPr>
            <p:cNvPr id="36961" name="Line 75"/>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2" name="Line 76"/>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3" name="Line 77"/>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4" name="Line 78"/>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5" name="Line 79"/>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6" name="Line 80"/>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7" name="Line 81"/>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8" name="Oval 82"/>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grpSp>
        <p:nvGrpSpPr>
          <p:cNvPr id="6" name="Group 83"/>
          <p:cNvGrpSpPr>
            <a:grpSpLocks/>
          </p:cNvGrpSpPr>
          <p:nvPr/>
        </p:nvGrpSpPr>
        <p:grpSpPr bwMode="auto">
          <a:xfrm>
            <a:off x="2448914" y="4306220"/>
            <a:ext cx="1371600" cy="533400"/>
            <a:chOff x="1205" y="2400"/>
            <a:chExt cx="864" cy="336"/>
          </a:xfrm>
        </p:grpSpPr>
        <p:sp>
          <p:nvSpPr>
            <p:cNvPr id="36954" name="Line 84"/>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5" name="Line 85"/>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6" name="Line 86"/>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7" name="Line 87"/>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8" name="Line 88"/>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9" name="Line 89"/>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0" name="Line 90"/>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sp>
        <p:nvSpPr>
          <p:cNvPr id="36886" name="Line 100"/>
          <p:cNvSpPr>
            <a:spLocks noChangeShapeType="1"/>
          </p:cNvSpPr>
          <p:nvPr/>
        </p:nvSpPr>
        <p:spPr bwMode="auto">
          <a:xfrm flipH="1">
            <a:off x="1305914" y="407762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7" name="Line 101"/>
          <p:cNvSpPr>
            <a:spLocks noChangeShapeType="1"/>
          </p:cNvSpPr>
          <p:nvPr/>
        </p:nvSpPr>
        <p:spPr bwMode="auto">
          <a:xfrm flipH="1">
            <a:off x="2448914" y="3468020"/>
            <a:ext cx="1371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8" name="Line 102"/>
          <p:cNvSpPr>
            <a:spLocks noChangeShapeType="1"/>
          </p:cNvSpPr>
          <p:nvPr/>
        </p:nvSpPr>
        <p:spPr bwMode="auto">
          <a:xfrm flipH="1" flipV="1">
            <a:off x="31347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9" name="Line 103"/>
          <p:cNvSpPr>
            <a:spLocks noChangeShapeType="1"/>
          </p:cNvSpPr>
          <p:nvPr/>
        </p:nvSpPr>
        <p:spPr bwMode="auto">
          <a:xfrm flipH="1">
            <a:off x="1305914" y="3468020"/>
            <a:ext cx="0" cy="609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90" name="Rectangle 104"/>
          <p:cNvSpPr>
            <a:spLocks noChangeArrowheads="1"/>
          </p:cNvSpPr>
          <p:nvPr/>
        </p:nvSpPr>
        <p:spPr bwMode="auto">
          <a:xfrm>
            <a:off x="4353914" y="41538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Z</a:t>
            </a:r>
          </a:p>
        </p:txBody>
      </p:sp>
      <p:grpSp>
        <p:nvGrpSpPr>
          <p:cNvPr id="7" name="Group 91"/>
          <p:cNvGrpSpPr>
            <a:grpSpLocks/>
          </p:cNvGrpSpPr>
          <p:nvPr/>
        </p:nvGrpSpPr>
        <p:grpSpPr bwMode="auto">
          <a:xfrm>
            <a:off x="2448914" y="3544220"/>
            <a:ext cx="1371600" cy="533400"/>
            <a:chOff x="3701" y="2419"/>
            <a:chExt cx="864" cy="336"/>
          </a:xfrm>
        </p:grpSpPr>
        <p:sp>
          <p:nvSpPr>
            <p:cNvPr id="36946" name="Line 92"/>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7" name="Line 93"/>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8" name="Line 94"/>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9" name="Line 95"/>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0" name="Line 96"/>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1" name="Line 97"/>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2" name="Line 98"/>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3" name="Oval 99"/>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sp>
        <p:nvSpPr>
          <p:cNvPr id="36892" name="Oval 105"/>
          <p:cNvSpPr>
            <a:spLocks noChangeArrowheads="1"/>
          </p:cNvSpPr>
          <p:nvPr/>
        </p:nvSpPr>
        <p:spPr bwMode="auto">
          <a:xfrm>
            <a:off x="1229714" y="33918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3" name="Oval 106"/>
          <p:cNvSpPr>
            <a:spLocks noChangeArrowheads="1"/>
          </p:cNvSpPr>
          <p:nvPr/>
        </p:nvSpPr>
        <p:spPr bwMode="auto">
          <a:xfrm>
            <a:off x="3744314" y="40014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4" name="Oval 107"/>
          <p:cNvSpPr>
            <a:spLocks noChangeArrowheads="1"/>
          </p:cNvSpPr>
          <p:nvPr/>
        </p:nvSpPr>
        <p:spPr bwMode="auto">
          <a:xfrm>
            <a:off x="3744314" y="42300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20" name="Slide Number Placeholder 119"/>
          <p:cNvSpPr>
            <a:spLocks noGrp="1"/>
          </p:cNvSpPr>
          <p:nvPr>
            <p:ph type="sldNum" sz="quarter" idx="12"/>
          </p:nvPr>
        </p:nvSpPr>
        <p:spPr>
          <a:xfrm>
            <a:off x="6620934" y="6492875"/>
            <a:ext cx="2133600" cy="365125"/>
          </a:xfrm>
        </p:spPr>
        <p:txBody>
          <a:bodyPr/>
          <a:lstStyle/>
          <a:p>
            <a:pPr>
              <a:defRPr/>
            </a:pPr>
            <a:fld id="{3870C79D-D249-A441-85A0-5AAAC4F723CE}" type="slidenum">
              <a:rPr lang="en-US"/>
              <a:pPr>
                <a:defRPr/>
              </a:pPr>
              <a:t>38</a:t>
            </a:fld>
            <a:endParaRPr lang="en-US"/>
          </a:p>
        </p:txBody>
      </p:sp>
      <p:sp>
        <p:nvSpPr>
          <p:cNvPr id="121" name="Line 38"/>
          <p:cNvSpPr>
            <a:spLocks noChangeShapeType="1"/>
          </p:cNvSpPr>
          <p:nvPr/>
        </p:nvSpPr>
        <p:spPr bwMode="auto">
          <a:xfrm>
            <a:off x="5458813" y="3260058"/>
            <a:ext cx="2881313" cy="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2" name="Line 39"/>
          <p:cNvSpPr>
            <a:spLocks noChangeShapeType="1"/>
          </p:cNvSpPr>
          <p:nvPr/>
        </p:nvSpPr>
        <p:spPr bwMode="auto">
          <a:xfrm>
            <a:off x="7362226" y="2909220"/>
            <a:ext cx="0" cy="2205038"/>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3" name="Rectangle 40"/>
          <p:cNvSpPr>
            <a:spLocks noChangeArrowheads="1"/>
          </p:cNvSpPr>
          <p:nvPr/>
        </p:nvSpPr>
        <p:spPr bwMode="auto">
          <a:xfrm>
            <a:off x="58461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x</a:t>
            </a:r>
          </a:p>
        </p:txBody>
      </p:sp>
      <p:sp>
        <p:nvSpPr>
          <p:cNvPr id="124" name="Rectangle 41"/>
          <p:cNvSpPr>
            <a:spLocks noChangeArrowheads="1"/>
          </p:cNvSpPr>
          <p:nvPr/>
        </p:nvSpPr>
        <p:spPr bwMode="auto">
          <a:xfrm>
            <a:off x="67732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y</a:t>
            </a:r>
          </a:p>
        </p:txBody>
      </p:sp>
      <p:sp>
        <p:nvSpPr>
          <p:cNvPr id="125" name="Rectangle 42"/>
          <p:cNvSpPr>
            <a:spLocks noChangeArrowheads="1"/>
          </p:cNvSpPr>
          <p:nvPr/>
        </p:nvSpPr>
        <p:spPr bwMode="auto">
          <a:xfrm>
            <a:off x="7725763" y="28330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z</a:t>
            </a:r>
          </a:p>
        </p:txBody>
      </p:sp>
      <p:grpSp>
        <p:nvGrpSpPr>
          <p:cNvPr id="12" name="Group 47"/>
          <p:cNvGrpSpPr>
            <a:grpSpLocks/>
          </p:cNvGrpSpPr>
          <p:nvPr/>
        </p:nvGrpSpPr>
        <p:grpSpPr bwMode="auto">
          <a:xfrm>
            <a:off x="6385913" y="3409283"/>
            <a:ext cx="901700" cy="1730375"/>
            <a:chOff x="4120" y="2640"/>
            <a:chExt cx="576" cy="1104"/>
          </a:xfrm>
        </p:grpSpPr>
        <p:sp>
          <p:nvSpPr>
            <p:cNvPr id="127"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0 volts</a:t>
              </a:r>
            </a:p>
          </p:txBody>
        </p:sp>
        <p:sp>
          <p:nvSpPr>
            <p:cNvPr id="128"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29"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0"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3 volts</a:t>
              </a:r>
            </a:p>
          </p:txBody>
        </p:sp>
      </p:grpSp>
      <p:grpSp>
        <p:nvGrpSpPr>
          <p:cNvPr id="13" name="Group 52"/>
          <p:cNvGrpSpPr>
            <a:grpSpLocks/>
          </p:cNvGrpSpPr>
          <p:nvPr/>
        </p:nvGrpSpPr>
        <p:grpSpPr bwMode="auto">
          <a:xfrm>
            <a:off x="5496913" y="3421983"/>
            <a:ext cx="901700" cy="1706562"/>
            <a:chOff x="3552" y="2648"/>
            <a:chExt cx="576" cy="1088"/>
          </a:xfrm>
        </p:grpSpPr>
        <p:sp>
          <p:nvSpPr>
            <p:cNvPr id="132" name="Rectangle 48"/>
            <p:cNvSpPr>
              <a:spLocks noChangeArrowheads="1"/>
            </p:cNvSpPr>
            <p:nvPr/>
          </p:nvSpPr>
          <p:spPr bwMode="auto">
            <a:xfrm>
              <a:off x="3552" y="2648"/>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3" name="Rectangle 49"/>
            <p:cNvSpPr>
              <a:spLocks noChangeArrowheads="1"/>
            </p:cNvSpPr>
            <p:nvPr/>
          </p:nvSpPr>
          <p:spPr bwMode="auto">
            <a:xfrm>
              <a:off x="3552"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4" name="Rectangle 50"/>
            <p:cNvSpPr>
              <a:spLocks noChangeArrowheads="1"/>
            </p:cNvSpPr>
            <p:nvPr/>
          </p:nvSpPr>
          <p:spPr bwMode="auto">
            <a:xfrm>
              <a:off x="3552" y="320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35" name="Rectangle 51"/>
            <p:cNvSpPr>
              <a:spLocks noChangeArrowheads="1"/>
            </p:cNvSpPr>
            <p:nvPr/>
          </p:nvSpPr>
          <p:spPr bwMode="auto">
            <a:xfrm>
              <a:off x="3560" y="3472"/>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grpSp>
      <p:grpSp>
        <p:nvGrpSpPr>
          <p:cNvPr id="14" name="Group 47"/>
          <p:cNvGrpSpPr>
            <a:grpSpLocks/>
          </p:cNvGrpSpPr>
          <p:nvPr/>
        </p:nvGrpSpPr>
        <p:grpSpPr bwMode="auto">
          <a:xfrm>
            <a:off x="7435779" y="3341550"/>
            <a:ext cx="901700" cy="1730375"/>
            <a:chOff x="4120" y="2640"/>
            <a:chExt cx="576" cy="1104"/>
          </a:xfrm>
        </p:grpSpPr>
        <p:sp>
          <p:nvSpPr>
            <p:cNvPr id="141"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2"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43"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4"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0 </a:t>
              </a:r>
              <a:r>
                <a:rPr lang="en-US" dirty="0">
                  <a:solidFill>
                    <a:srgbClr val="000000"/>
                  </a:solidFill>
                  <a:latin typeface="Comic Sans MS" charset="0"/>
                </a:rPr>
                <a:t>volts</a:t>
              </a:r>
            </a:p>
          </p:txBody>
        </p:sp>
      </p:grpSp>
      <p:sp>
        <p:nvSpPr>
          <p:cNvPr id="150" name="TextBox 149"/>
          <p:cNvSpPr txBox="1"/>
          <p:nvPr/>
        </p:nvSpPr>
        <p:spPr>
          <a:xfrm>
            <a:off x="3456447" y="3053154"/>
            <a:ext cx="1964268" cy="369332"/>
          </a:xfrm>
          <a:prstGeom prst="rect">
            <a:avLst/>
          </a:prstGeom>
          <a:noFill/>
        </p:spPr>
        <p:txBody>
          <a:bodyPr wrap="square" rtlCol="0">
            <a:spAutoFit/>
          </a:bodyPr>
          <a:lstStyle/>
          <a:p>
            <a:pPr algn="ctr"/>
            <a:r>
              <a:rPr lang="en-US" i="1" dirty="0" smtClean="0">
                <a:solidFill>
                  <a:srgbClr val="0000FF"/>
                </a:solidFill>
              </a:rPr>
              <a:t>NAND gate</a:t>
            </a:r>
            <a:endParaRPr lang="en-US" i="1" dirty="0">
              <a:solidFill>
                <a:srgbClr val="0000FF"/>
              </a:solidFill>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8413"/>
          </a:xfrm>
        </p:spPr>
        <p:txBody>
          <a:bodyPr>
            <a:normAutofit fontScale="90000"/>
          </a:bodyPr>
          <a:lstStyle/>
          <a:p>
            <a:r>
              <a:rPr lang="en-US" dirty="0" smtClean="0"/>
              <a:t>Physical Layout of NAND Gate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39</a:t>
            </a:fld>
            <a:endParaRPr lang="en-US"/>
          </a:p>
        </p:txBody>
      </p:sp>
      <p:pic>
        <p:nvPicPr>
          <p:cNvPr id="8" name="Picture 7"/>
          <p:cNvPicPr>
            <a:picLocks noChangeAspect="1"/>
          </p:cNvPicPr>
          <p:nvPr/>
        </p:nvPicPr>
        <p:blipFill>
          <a:blip r:embed="rId2"/>
          <a:stretch>
            <a:fillRect/>
          </a:stretch>
        </p:blipFill>
        <p:spPr>
          <a:xfrm>
            <a:off x="3274377" y="894080"/>
            <a:ext cx="2987040" cy="596392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02291" y="0"/>
            <a:ext cx="12378831" cy="6960416"/>
          </a:xfrm>
          <a:prstGeom prst="rect">
            <a:avLst/>
          </a:prstGeom>
        </p:spPr>
      </p:pic>
      <p:sp>
        <p:nvSpPr>
          <p:cNvPr id="2" name="Title 1"/>
          <p:cNvSpPr>
            <a:spLocks noGrp="1"/>
          </p:cNvSpPr>
          <p:nvPr>
            <p:ph type="title"/>
          </p:nvPr>
        </p:nvSpPr>
        <p:spPr/>
        <p:txBody>
          <a:bodyPr/>
          <a:lstStyle/>
          <a:p>
            <a:r>
              <a:rPr lang="en-US" dirty="0" smtClean="0"/>
              <a:t>New School CS61C (1/2)</a:t>
            </a:r>
            <a:endParaRPr lang="en-US" dirty="0"/>
          </a:p>
        </p:txBody>
      </p:sp>
      <p:sp>
        <p:nvSpPr>
          <p:cNvPr id="3" name="Slide Number Placeholder 2"/>
          <p:cNvSpPr>
            <a:spLocks noGrp="1"/>
          </p:cNvSpPr>
          <p:nvPr>
            <p:ph type="sldNum" sz="quarter" idx="12"/>
          </p:nvPr>
        </p:nvSpPr>
        <p:spPr/>
        <p:txBody>
          <a:bodyPr/>
          <a:lstStyle/>
          <a:p>
            <a:fld id="{F4BA2A7E-5181-A840-825F-018EFA86BC7E}" type="slidenum">
              <a:rPr lang="en-US" smtClean="0"/>
              <a:pPr/>
              <a:t>4</a:t>
            </a:fld>
            <a:endParaRPr lang="en-US"/>
          </a:p>
        </p:txBody>
      </p:sp>
      <p:sp>
        <p:nvSpPr>
          <p:cNvPr id="8" name="TextBox 7"/>
          <p:cNvSpPr txBox="1"/>
          <p:nvPr/>
        </p:nvSpPr>
        <p:spPr>
          <a:xfrm>
            <a:off x="3" y="4740237"/>
            <a:ext cx="2065867" cy="1754327"/>
          </a:xfrm>
          <a:prstGeom prst="rect">
            <a:avLst/>
          </a:prstGeom>
          <a:noFill/>
        </p:spPr>
        <p:txBody>
          <a:bodyPr wrap="square" rtlCol="0">
            <a:spAutoFit/>
          </a:bodyPr>
          <a:lstStyle/>
          <a:p>
            <a:r>
              <a:rPr lang="en-US" sz="3600" dirty="0" smtClean="0">
                <a:solidFill>
                  <a:schemeClr val="bg1"/>
                </a:solidFill>
              </a:rPr>
              <a:t>Personal Mobile Devices</a:t>
            </a:r>
            <a:endParaRPr lang="en-US" sz="3600" dirty="0">
              <a:solidFill>
                <a:schemeClr val="bg1"/>
              </a:solidFill>
            </a:endParaRPr>
          </a:p>
        </p:txBody>
      </p:sp>
    </p:spTree>
    <p:extLst>
      <p:ext uri="{BB962C8B-B14F-4D97-AF65-F5344CB8AC3E}">
        <p14:creationId xmlns:p14="http://schemas.microsoft.com/office/powerpoint/2010/main" val="8523651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Electron Microscope</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40</a:t>
            </a:fld>
            <a:endParaRPr lang="en-US"/>
          </a:p>
        </p:txBody>
      </p:sp>
      <p:pic>
        <p:nvPicPr>
          <p:cNvPr id="6" name="Picture 5"/>
          <p:cNvPicPr>
            <a:picLocks noChangeAspect="1"/>
          </p:cNvPicPr>
          <p:nvPr/>
        </p:nvPicPr>
        <p:blipFill>
          <a:blip r:embed="rId2"/>
          <a:stretch>
            <a:fillRect/>
          </a:stretch>
        </p:blipFill>
        <p:spPr>
          <a:xfrm>
            <a:off x="1038442" y="2186593"/>
            <a:ext cx="3454400" cy="261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pic>
        <p:nvPicPr>
          <p:cNvPr id="8" name="Picture 7"/>
          <p:cNvPicPr>
            <a:picLocks noChangeAspect="1"/>
          </p:cNvPicPr>
          <p:nvPr/>
        </p:nvPicPr>
        <p:blipFill>
          <a:blip r:embed="rId3"/>
          <a:stretch>
            <a:fillRect/>
          </a:stretch>
        </p:blipFill>
        <p:spPr>
          <a:xfrm>
            <a:off x="6124300" y="1594291"/>
            <a:ext cx="2413000" cy="3822700"/>
          </a:xfrm>
          <a:prstGeom prst="rect">
            <a:avLst/>
          </a:prstGeom>
        </p:spPr>
      </p:pic>
      <p:sp>
        <p:nvSpPr>
          <p:cNvPr id="9" name="TextBox 8"/>
          <p:cNvSpPr txBox="1"/>
          <p:nvPr/>
        </p:nvSpPr>
        <p:spPr>
          <a:xfrm>
            <a:off x="6513833" y="5594792"/>
            <a:ext cx="1429110" cy="369332"/>
          </a:xfrm>
          <a:prstGeom prst="rect">
            <a:avLst/>
          </a:prstGeom>
          <a:noFill/>
        </p:spPr>
        <p:txBody>
          <a:bodyPr wrap="none" rtlCol="0">
            <a:spAutoFit/>
          </a:bodyPr>
          <a:lstStyle/>
          <a:p>
            <a:r>
              <a:rPr lang="en-US" dirty="0" smtClean="0"/>
              <a:t>Cross Section</a:t>
            </a:r>
            <a:endParaRPr lang="en-US" dirty="0"/>
          </a:p>
        </p:txBody>
      </p:sp>
      <p:sp>
        <p:nvSpPr>
          <p:cNvPr id="10" name="TextBox 9"/>
          <p:cNvSpPr txBox="1"/>
          <p:nvPr/>
        </p:nvSpPr>
        <p:spPr>
          <a:xfrm>
            <a:off x="2309081" y="5320193"/>
            <a:ext cx="1034508" cy="369332"/>
          </a:xfrm>
          <a:prstGeom prst="rect">
            <a:avLst/>
          </a:prstGeom>
          <a:noFill/>
        </p:spPr>
        <p:txBody>
          <a:bodyPr wrap="none" rtlCol="0">
            <a:spAutoFit/>
          </a:bodyPr>
          <a:lstStyle/>
          <a:p>
            <a:r>
              <a:rPr lang="en-US" dirty="0" smtClean="0"/>
              <a:t>Top View</a:t>
            </a:r>
            <a:endParaRPr lang="en-US"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 of Static RAM</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41</a:t>
            </a:fld>
            <a:endParaRPr lang="en-US"/>
          </a:p>
        </p:txBody>
      </p:sp>
      <p:pic>
        <p:nvPicPr>
          <p:cNvPr id="6" name="Picture 5"/>
          <p:cNvPicPr>
            <a:picLocks noChangeAspect="1"/>
          </p:cNvPicPr>
          <p:nvPr/>
        </p:nvPicPr>
        <p:blipFill>
          <a:blip r:embed="rId2"/>
          <a:stretch>
            <a:fillRect/>
          </a:stretch>
        </p:blipFill>
        <p:spPr>
          <a:xfrm>
            <a:off x="2282062" y="1880054"/>
            <a:ext cx="4470400" cy="388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Bit SRAM in 6 Transistors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42</a:t>
            </a:fld>
            <a:endParaRPr lang="en-US"/>
          </a:p>
        </p:txBody>
      </p:sp>
      <p:pic>
        <p:nvPicPr>
          <p:cNvPr id="7" name="Picture 6"/>
          <p:cNvPicPr>
            <a:picLocks noChangeAspect="1"/>
          </p:cNvPicPr>
          <p:nvPr/>
        </p:nvPicPr>
        <p:blipFill>
          <a:blip r:embed="rId3"/>
          <a:stretch>
            <a:fillRect/>
          </a:stretch>
        </p:blipFill>
        <p:spPr>
          <a:xfrm>
            <a:off x="2990850" y="2355850"/>
            <a:ext cx="3162300" cy="21463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Layout of SRAM Bit</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43</a:t>
            </a:fld>
            <a:endParaRPr lang="en-US"/>
          </a:p>
        </p:txBody>
      </p:sp>
      <p:pic>
        <p:nvPicPr>
          <p:cNvPr id="7" name="Picture 6"/>
          <p:cNvPicPr>
            <a:picLocks noChangeAspect="1"/>
          </p:cNvPicPr>
          <p:nvPr/>
        </p:nvPicPr>
        <p:blipFill>
          <a:blip r:embed="rId2"/>
          <a:stretch>
            <a:fillRect/>
          </a:stretch>
        </p:blipFill>
        <p:spPr>
          <a:xfrm>
            <a:off x="3059607" y="1599784"/>
            <a:ext cx="2959100" cy="47752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SRAM Cross Section</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44</a:t>
            </a:fld>
            <a:endParaRPr lang="en-US"/>
          </a:p>
        </p:txBody>
      </p:sp>
      <p:pic>
        <p:nvPicPr>
          <p:cNvPr id="7" name="Picture 6" descr="A5.evolution.xsection.jpg"/>
          <p:cNvPicPr>
            <a:picLocks noChangeAspect="1"/>
          </p:cNvPicPr>
          <p:nvPr/>
        </p:nvPicPr>
        <p:blipFill>
          <a:blip r:embed="rId2"/>
          <a:stretch>
            <a:fillRect/>
          </a:stretch>
        </p:blipFill>
        <p:spPr>
          <a:xfrm>
            <a:off x="2044700" y="1720850"/>
            <a:ext cx="5054600" cy="34163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DIMM Module</a:t>
            </a:r>
            <a:endParaRPr lang="en-US" dirty="0"/>
          </a:p>
        </p:txBody>
      </p:sp>
      <p:sp>
        <p:nvSpPr>
          <p:cNvPr id="3" name="Content Placeholder 2"/>
          <p:cNvSpPr>
            <a:spLocks noGrp="1"/>
          </p:cNvSpPr>
          <p:nvPr>
            <p:ph idx="1"/>
          </p:nvPr>
        </p:nvSpPr>
        <p:spPr/>
        <p:txBody>
          <a:bodyPr>
            <a:normAutofit lnSpcReduction="10000"/>
          </a:bodyPr>
          <a:lstStyle/>
          <a:p>
            <a:r>
              <a:rPr lang="en-US" dirty="0" smtClean="0"/>
              <a:t>DDR = Double Data Rate</a:t>
            </a:r>
          </a:p>
          <a:p>
            <a:pPr lvl="1"/>
            <a:r>
              <a:rPr lang="en-US" dirty="0" smtClean="0"/>
              <a:t>Transfers bits on Falling AND Rising Clock Edge</a:t>
            </a:r>
          </a:p>
          <a:p>
            <a:r>
              <a:rPr lang="en-US" dirty="0" smtClean="0"/>
              <a:t>Has Single Error Correcting, Double Error Detecting Redundancy (SEC/DED)</a:t>
            </a:r>
          </a:p>
          <a:p>
            <a:pPr lvl="1"/>
            <a:r>
              <a:rPr lang="en-US" dirty="0" smtClean="0"/>
              <a:t>72 bits to store 64 bits of data</a:t>
            </a:r>
          </a:p>
          <a:p>
            <a:pPr lvl="1"/>
            <a:r>
              <a:rPr lang="en-US" dirty="0" smtClean="0"/>
              <a:t>Uses “Chip kill” organization so that if single DRAM chip fails can still detect failure</a:t>
            </a:r>
          </a:p>
          <a:p>
            <a:r>
              <a:rPr lang="en-US" dirty="0" smtClean="0"/>
              <a:t>Average server has 22,000 correctable errors and 1 uncorrectable error per year </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DRAM Bits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46</a:t>
            </a:fld>
            <a:endParaRPr lang="en-US"/>
          </a:p>
        </p:txBody>
      </p:sp>
      <p:pic>
        <p:nvPicPr>
          <p:cNvPr id="8" name="Picture 7"/>
          <p:cNvPicPr>
            <a:picLocks noChangeAspect="1"/>
          </p:cNvPicPr>
          <p:nvPr/>
        </p:nvPicPr>
        <p:blipFill>
          <a:blip r:embed="rId2"/>
          <a:stretch>
            <a:fillRect/>
          </a:stretch>
        </p:blipFill>
        <p:spPr>
          <a:xfrm>
            <a:off x="2071853" y="1363738"/>
            <a:ext cx="4978400" cy="518160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
        <p:nvSpPr>
          <p:cNvPr id="10" name="TextBox 9"/>
          <p:cNvSpPr txBox="1"/>
          <p:nvPr/>
        </p:nvSpPr>
        <p:spPr>
          <a:xfrm rot="16200000">
            <a:off x="-265487" y="3125117"/>
            <a:ext cx="1832503" cy="646331"/>
          </a:xfrm>
          <a:prstGeom prst="rect">
            <a:avLst/>
          </a:prstGeom>
          <a:noFill/>
        </p:spPr>
        <p:txBody>
          <a:bodyPr wrap="none" rtlCol="0">
            <a:spAutoFit/>
          </a:bodyPr>
          <a:lstStyle/>
          <a:p>
            <a:r>
              <a:rPr lang="en-US" sz="3600" dirty="0" smtClean="0"/>
              <a:t>1 micron</a:t>
            </a:r>
            <a:endParaRPr lang="en-US" sz="36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Cell in Transistors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a:p>
        </p:txBody>
      </p:sp>
      <p:pic>
        <p:nvPicPr>
          <p:cNvPr id="7" name="Picture 6"/>
          <p:cNvPicPr>
            <a:picLocks noChangeAspect="1"/>
          </p:cNvPicPr>
          <p:nvPr/>
        </p:nvPicPr>
        <p:blipFill>
          <a:blip r:embed="rId2"/>
          <a:stretch>
            <a:fillRect/>
          </a:stretch>
        </p:blipFill>
        <p:spPr>
          <a:xfrm>
            <a:off x="1155700" y="1794669"/>
            <a:ext cx="6832600" cy="4648200"/>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Physical Layout of DRAM Bit</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48</a:t>
            </a:fld>
            <a:endParaRPr lang="en-US"/>
          </a:p>
        </p:txBody>
      </p:sp>
      <p:pic>
        <p:nvPicPr>
          <p:cNvPr id="8" name="Picture 7"/>
          <p:cNvPicPr>
            <a:picLocks noChangeAspect="1"/>
          </p:cNvPicPr>
          <p:nvPr/>
        </p:nvPicPr>
        <p:blipFill>
          <a:blip r:embed="rId2"/>
          <a:stretch>
            <a:fillRect/>
          </a:stretch>
        </p:blipFill>
        <p:spPr>
          <a:xfrm>
            <a:off x="2387600" y="1524000"/>
            <a:ext cx="4368800" cy="3810000"/>
          </a:xfrm>
          <a:prstGeom prst="rect">
            <a:avLst/>
          </a:prstGeo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 of DRAM Bits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49</a:t>
            </a:fld>
            <a:endParaRPr lang="en-US"/>
          </a:p>
        </p:txBody>
      </p:sp>
      <p:pic>
        <p:nvPicPr>
          <p:cNvPr id="6" name="Picture 5"/>
          <p:cNvPicPr>
            <a:picLocks noChangeAspect="1"/>
          </p:cNvPicPr>
          <p:nvPr/>
        </p:nvPicPr>
        <p:blipFill>
          <a:blip r:embed="rId2"/>
          <a:stretch>
            <a:fillRect/>
          </a:stretch>
        </p:blipFill>
        <p:spPr>
          <a:xfrm>
            <a:off x="2262539" y="1193410"/>
            <a:ext cx="5201920" cy="520192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Rectangle 10"/>
          <p:cNvSpPr/>
          <p:nvPr/>
        </p:nvSpPr>
        <p:spPr>
          <a:xfrm rot="16200000">
            <a:off x="-333603" y="3323909"/>
            <a:ext cx="2909170" cy="584776"/>
          </a:xfrm>
          <a:prstGeom prst="rect">
            <a:avLst/>
          </a:prstGeom>
        </p:spPr>
        <p:txBody>
          <a:bodyPr wrap="none">
            <a:spAutoFit/>
          </a:bodyPr>
          <a:lstStyle/>
          <a:p>
            <a:r>
              <a:rPr lang="en-US" sz="3200" dirty="0" smtClean="0"/>
              <a:t>100 nanometers</a:t>
            </a:r>
            <a:endParaRPr lang="en-US" sz="32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jpg"/>
          <p:cNvPicPr>
            <a:picLocks noChangeAspect="1"/>
          </p:cNvPicPr>
          <p:nvPr/>
        </p:nvPicPr>
        <p:blipFill>
          <a:blip r:embed="rId2">
            <a:extLst>
              <a:ext uri="{28A0092B-C50C-407E-A947-70E740481C1C}">
                <a14:useLocalDpi xmlns:a14="http://schemas.microsoft.com/office/drawing/2010/main" val="0"/>
              </a:ext>
            </a:extLst>
          </a:blip>
          <a:srcRect l="2561" t="14738" r="1096" b="15077"/>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F4BA2A7E-5181-A840-825F-018EFA86BC7E}" type="slidenum">
              <a:rPr lang="en-US" smtClean="0"/>
              <a:pPr/>
              <a:t>5</a:t>
            </a:fld>
            <a:endParaRPr lang="en-US"/>
          </a:p>
        </p:txBody>
      </p:sp>
      <p:sp>
        <p:nvSpPr>
          <p:cNvPr id="14" name="Title 1"/>
          <p:cNvSpPr>
            <a:spLocks noGrp="1"/>
          </p:cNvSpPr>
          <p:nvPr>
            <p:ph type="title"/>
          </p:nvPr>
        </p:nvSpPr>
        <p:spPr>
          <a:xfrm>
            <a:off x="457200" y="-131755"/>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New School CS61C (2/3)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68322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AMD Dependability</a:t>
            </a:r>
            <a:endParaRPr lang="en-US" dirty="0"/>
          </a:p>
        </p:txBody>
      </p:sp>
      <p:sp>
        <p:nvSpPr>
          <p:cNvPr id="7" name="Content Placeholder 6"/>
          <p:cNvSpPr>
            <a:spLocks noGrp="1"/>
          </p:cNvSpPr>
          <p:nvPr>
            <p:ph idx="1"/>
          </p:nvPr>
        </p:nvSpPr>
        <p:spPr/>
        <p:txBody>
          <a:bodyPr>
            <a:normAutofit/>
          </a:bodyPr>
          <a:lstStyle/>
          <a:p>
            <a:pPr>
              <a:buNone/>
            </a:pPr>
            <a:r>
              <a:rPr lang="en-US" dirty="0" smtClean="0"/>
              <a:t>• L1 cache data is SEC/DED protected</a:t>
            </a:r>
          </a:p>
          <a:p>
            <a:pPr>
              <a:buNone/>
            </a:pPr>
            <a:r>
              <a:rPr lang="en-US" dirty="0" smtClean="0"/>
              <a:t>• L2 cache and tags are SEC/DED protected</a:t>
            </a:r>
          </a:p>
          <a:p>
            <a:pPr>
              <a:buNone/>
            </a:pPr>
            <a:r>
              <a:rPr lang="en-US" dirty="0" smtClean="0"/>
              <a:t>• DRAM is SEC/DED protected with </a:t>
            </a:r>
            <a:r>
              <a:rPr lang="en-US" dirty="0" err="1" smtClean="0"/>
              <a:t>chipkill</a:t>
            </a:r>
            <a:endParaRPr lang="en-US" dirty="0" smtClean="0"/>
          </a:p>
          <a:p>
            <a:pPr>
              <a:buNone/>
            </a:pPr>
            <a:r>
              <a:rPr lang="en-US" dirty="0" smtClean="0"/>
              <a:t>• On-chip and off-chip ECC protected arrays include autonomous, background hardware scrubbers</a:t>
            </a:r>
          </a:p>
          <a:p>
            <a:pPr>
              <a:buNone/>
            </a:pPr>
            <a:r>
              <a:rPr lang="en-US" dirty="0" smtClean="0"/>
              <a:t>• Remaining arrays are parity protected </a:t>
            </a:r>
          </a:p>
          <a:p>
            <a:pPr>
              <a:buNone/>
            </a:pPr>
            <a:r>
              <a:rPr lang="en-US" dirty="0" smtClean="0"/>
              <a:t>	– Instruction cache, tags and TLBs </a:t>
            </a:r>
          </a:p>
        </p:txBody>
      </p:sp>
      <p:sp>
        <p:nvSpPr>
          <p:cNvPr id="5" name="Slide Number Placeholder 4"/>
          <p:cNvSpPr>
            <a:spLocks noGrp="1"/>
          </p:cNvSpPr>
          <p:nvPr>
            <p:ph type="sldNum" sz="quarter" idx="12"/>
          </p:nvPr>
        </p:nvSpPr>
        <p:spPr/>
        <p:txBody>
          <a:bodyPr/>
          <a:lstStyle/>
          <a:p>
            <a:fld id="{3CC63E4C-4642-794D-A2FD-70F6B81535F5}" type="slidenum">
              <a:rPr lang="en-US" smtClean="0"/>
              <a:pPr/>
              <a:t>50</a:t>
            </a:fld>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Rectangle 5"/>
          <p:cNvSpPr>
            <a:spLocks noChangeArrowheads="1"/>
          </p:cNvSpPr>
          <p:nvPr/>
        </p:nvSpPr>
        <p:spPr bwMode="auto">
          <a:xfrm>
            <a:off x="1403350" y="2781300"/>
            <a:ext cx="6121400" cy="1943100"/>
          </a:xfrm>
          <a:prstGeom prst="rect">
            <a:avLst/>
          </a:prstGeom>
          <a:solidFill>
            <a:srgbClr val="DDDDDD">
              <a:alpha val="70000"/>
            </a:srgbClr>
          </a:solidFill>
          <a:ln w="9525">
            <a:noFill/>
            <a:miter lim="800000"/>
            <a:headEnd/>
            <a:tailEnd/>
          </a:ln>
          <a:effectLst/>
        </p:spPr>
        <p:txBody>
          <a:bodyPr wrap="none" anchor="ctr">
            <a:prstTxWarp prst="textNoShape">
              <a:avLst/>
            </a:prstTxWarp>
          </a:bodyPr>
          <a:lstStyle/>
          <a:p>
            <a:endParaRPr lang="en-US"/>
          </a:p>
        </p:txBody>
      </p:sp>
      <p:sp>
        <p:nvSpPr>
          <p:cNvPr id="441347" name="Rectangle 3"/>
          <p:cNvSpPr>
            <a:spLocks noGrp="1" noChangeArrowheads="1"/>
          </p:cNvSpPr>
          <p:nvPr>
            <p:ph type="body" idx="1"/>
          </p:nvPr>
        </p:nvSpPr>
        <p:spPr>
          <a:xfrm>
            <a:off x="468313" y="1628775"/>
            <a:ext cx="8040687" cy="5029200"/>
          </a:xfrm>
        </p:spPr>
        <p:txBody>
          <a:bodyPr/>
          <a:lstStyle/>
          <a:p>
            <a:pPr>
              <a:lnSpc>
                <a:spcPct val="90000"/>
              </a:lnSpc>
            </a:pPr>
            <a:r>
              <a:rPr lang="en-US" sz="2800" dirty="0"/>
              <a:t>The blocked version of the </a:t>
            </a:r>
            <a:r>
              <a:rPr lang="en-US" sz="2800" dirty="0" err="1"/>
              <a:t>i-j-k</a:t>
            </a:r>
            <a:r>
              <a:rPr lang="en-US" sz="2800" dirty="0"/>
              <a:t> algorithm is written simply </a:t>
            </a:r>
            <a:r>
              <a:rPr lang="en-US" sz="2800" dirty="0" smtClean="0"/>
              <a:t>as (A,B,C are </a:t>
            </a:r>
            <a:r>
              <a:rPr lang="en-US" sz="2800" dirty="0" err="1" smtClean="0"/>
              <a:t>submatricies</a:t>
            </a:r>
            <a:r>
              <a:rPr lang="en-US" sz="2800" dirty="0" smtClean="0"/>
              <a:t> of a, </a:t>
            </a:r>
            <a:r>
              <a:rPr lang="en-US" sz="2800" dirty="0" err="1" smtClean="0"/>
              <a:t>b</a:t>
            </a:r>
            <a:r>
              <a:rPr lang="en-US" sz="2800" dirty="0" smtClean="0"/>
              <a:t>, </a:t>
            </a:r>
            <a:r>
              <a:rPr lang="en-US" sz="2800" dirty="0" err="1" smtClean="0"/>
              <a:t>c</a:t>
            </a:r>
            <a:r>
              <a:rPr lang="en-US" sz="2800" dirty="0" smtClean="0"/>
              <a:t>)</a:t>
            </a:r>
            <a:br>
              <a:rPr lang="en-US" sz="2800" dirty="0" smtClean="0"/>
            </a:br>
            <a:endParaRPr lang="en-US" sz="2800" dirty="0"/>
          </a:p>
          <a:p>
            <a:pPr>
              <a:lnSpc>
                <a:spcPct val="90000"/>
              </a:lnSpc>
              <a:buFontTx/>
              <a:buNone/>
            </a:pPr>
            <a:r>
              <a:rPr lang="en-US" sz="2800" dirty="0"/>
              <a:t>		</a:t>
            </a:r>
            <a:r>
              <a:rPr lang="en-US" sz="2400" b="1" dirty="0">
                <a:latin typeface="Courier New" charset="0"/>
              </a:rPr>
              <a:t>for (</a:t>
            </a:r>
            <a:r>
              <a:rPr lang="en-US" sz="2400" b="1" dirty="0" err="1">
                <a:latin typeface="Courier New" charset="0"/>
              </a:rPr>
              <a:t>i</a:t>
            </a:r>
            <a:r>
              <a:rPr lang="en-US" sz="2400" b="1" dirty="0">
                <a:latin typeface="Courier New" charset="0"/>
              </a:rPr>
              <a:t>=0;i&lt;N/</a:t>
            </a:r>
            <a:r>
              <a:rPr lang="en-US" sz="2400" b="1" dirty="0" err="1">
                <a:latin typeface="Courier New" charset="0"/>
              </a:rPr>
              <a:t>r;i</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j</a:t>
            </a:r>
            <a:r>
              <a:rPr lang="en-US" sz="2400" b="1" dirty="0">
                <a:latin typeface="Courier New" charset="0"/>
              </a:rPr>
              <a:t>=0;j&lt;N/</a:t>
            </a:r>
            <a:r>
              <a:rPr lang="en-US" sz="2400" b="1" dirty="0" err="1">
                <a:latin typeface="Courier New" charset="0"/>
              </a:rPr>
              <a:t>r;j</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k</a:t>
            </a:r>
            <a:r>
              <a:rPr lang="en-US" sz="2400" b="1" dirty="0">
                <a:latin typeface="Courier New" charset="0"/>
              </a:rPr>
              <a:t>=0;k&lt;N/</a:t>
            </a:r>
            <a:r>
              <a:rPr lang="en-US" sz="2400" b="1" dirty="0" err="1">
                <a:latin typeface="Courier New" charset="0"/>
              </a:rPr>
              <a:t>r;k</a:t>
            </a:r>
            <a:r>
              <a:rPr lang="en-US" sz="2400" b="1" dirty="0">
                <a:latin typeface="Courier New" charset="0"/>
              </a:rPr>
              <a:t>++)</a:t>
            </a:r>
          </a:p>
          <a:p>
            <a:pPr>
              <a:lnSpc>
                <a:spcPct val="90000"/>
              </a:lnSpc>
              <a:buFontTx/>
              <a:buNone/>
            </a:pPr>
            <a:r>
              <a:rPr lang="en-US" sz="2400" b="1" dirty="0">
                <a:latin typeface="Courier New" charset="0"/>
              </a:rPr>
              <a:t>		      </a:t>
            </a:r>
            <a:r>
              <a:rPr lang="en-US" sz="2400" b="1" dirty="0" err="1">
                <a:latin typeface="Courier New" charset="0"/>
              </a:rPr>
              <a:t>C[i][j</a:t>
            </a:r>
            <a:r>
              <a:rPr lang="en-US" sz="2400" b="1" dirty="0">
                <a:latin typeface="Courier New" charset="0"/>
              </a:rPr>
              <a:t>] += </a:t>
            </a:r>
            <a:r>
              <a:rPr lang="en-US" sz="2400" b="1" dirty="0" err="1">
                <a:latin typeface="Courier New" charset="0"/>
              </a:rPr>
              <a:t>A[i][k</a:t>
            </a:r>
            <a:r>
              <a:rPr lang="en-US" sz="2400" b="1" dirty="0">
                <a:latin typeface="Courier New" charset="0"/>
              </a:rPr>
              <a:t>]*</a:t>
            </a:r>
            <a:r>
              <a:rPr lang="en-US" sz="2400" b="1" dirty="0" err="1">
                <a:latin typeface="Courier New" charset="0"/>
              </a:rPr>
              <a:t>B[k][j</a:t>
            </a:r>
            <a:r>
              <a:rPr lang="en-US" sz="2400" b="1" dirty="0">
                <a:latin typeface="Courier New" charset="0"/>
              </a:rPr>
              <a:t>]</a:t>
            </a:r>
            <a:br>
              <a:rPr lang="en-US" sz="2400" b="1" dirty="0">
                <a:latin typeface="Courier New" charset="0"/>
              </a:rPr>
            </a:br>
            <a:endParaRPr lang="en-US" sz="2400" b="1" dirty="0">
              <a:latin typeface="Courier New" charset="0"/>
            </a:endParaRPr>
          </a:p>
          <a:p>
            <a:pPr>
              <a:lnSpc>
                <a:spcPct val="90000"/>
              </a:lnSpc>
              <a:buFontTx/>
              <a:buNone/>
            </a:pPr>
            <a:endParaRPr lang="en-US" sz="2400" b="1" dirty="0">
              <a:latin typeface="Courier New" charset="0"/>
            </a:endParaRPr>
          </a:p>
          <a:p>
            <a:pPr lvl="1">
              <a:lnSpc>
                <a:spcPct val="90000"/>
              </a:lnSpc>
            </a:pPr>
            <a:r>
              <a:rPr lang="en-US" sz="2400" dirty="0" err="1">
                <a:solidFill>
                  <a:srgbClr val="CC0000"/>
                </a:solidFill>
              </a:rPr>
              <a:t>r</a:t>
            </a:r>
            <a:r>
              <a:rPr lang="en-US" sz="2400" dirty="0"/>
              <a:t>  = block (sub-matrix) size (Assume </a:t>
            </a:r>
            <a:r>
              <a:rPr lang="en-US" sz="2400" dirty="0" err="1"/>
              <a:t>r</a:t>
            </a:r>
            <a:r>
              <a:rPr lang="en-US" sz="2400" dirty="0"/>
              <a:t> divides N)</a:t>
            </a:r>
          </a:p>
          <a:p>
            <a:pPr lvl="1">
              <a:lnSpc>
                <a:spcPct val="90000"/>
              </a:lnSpc>
            </a:pPr>
            <a:r>
              <a:rPr lang="en-US" sz="2400" dirty="0" err="1">
                <a:solidFill>
                  <a:srgbClr val="CC0000"/>
                </a:solidFill>
              </a:rPr>
              <a:t>X[i][j</a:t>
            </a:r>
            <a:r>
              <a:rPr lang="en-US" sz="2400" dirty="0">
                <a:solidFill>
                  <a:srgbClr val="CC0000"/>
                </a:solidFill>
              </a:rPr>
              <a:t>]</a:t>
            </a:r>
            <a:r>
              <a:rPr lang="en-US" sz="2400" dirty="0"/>
              <a:t> =  a sub-matrix of X, defined by block row </a:t>
            </a:r>
            <a:r>
              <a:rPr lang="en-US" sz="2400" dirty="0" err="1"/>
              <a:t>i</a:t>
            </a:r>
            <a:r>
              <a:rPr lang="en-US" sz="2400" dirty="0"/>
              <a:t> and block column </a:t>
            </a:r>
            <a:r>
              <a:rPr lang="en-US" sz="2400" dirty="0" err="1"/>
              <a:t>j</a:t>
            </a:r>
            <a:endParaRPr lang="en-US" sz="2400" dirty="0"/>
          </a:p>
        </p:txBody>
      </p:sp>
      <p:sp>
        <p:nvSpPr>
          <p:cNvPr id="441346" name="Rectangle 2"/>
          <p:cNvSpPr>
            <a:spLocks noGrp="1" noChangeArrowheads="1"/>
          </p:cNvSpPr>
          <p:nvPr>
            <p:ph type="title"/>
          </p:nvPr>
        </p:nvSpPr>
        <p:spPr/>
        <p:txBody>
          <a:bodyPr>
            <a:normAutofit fontScale="90000"/>
          </a:bodyPr>
          <a:lstStyle/>
          <a:p>
            <a:r>
              <a:rPr lang="en-US" dirty="0" smtClean="0"/>
              <a:t>Programming Memory Hierarchy: Cache Blocked </a:t>
            </a:r>
            <a:r>
              <a:rPr lang="en-US" dirty="0"/>
              <a:t>Algorithm</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85000" lnSpcReduction="10000"/>
          </a:bodyPr>
          <a:lstStyle/>
          <a:p>
            <a:pPr marL="514350" indent="-514350">
              <a:buFont typeface="+mj-lt"/>
              <a:buAutoNum type="arabicPeriod"/>
            </a:pPr>
            <a:r>
              <a:rPr lang="en-US" i="1" dirty="0" smtClean="0"/>
              <a:t>Design for Moore’s Law</a:t>
            </a:r>
          </a:p>
          <a:p>
            <a:pPr marL="400050" lvl="1" indent="0">
              <a:buNone/>
            </a:pPr>
            <a:r>
              <a:rPr lang="en-US" i="1" dirty="0" smtClean="0"/>
              <a:t>-- Higher capacities caches and DRAM</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i="1" dirty="0" smtClean="0"/>
              <a:t>Dependability via Redundancy</a:t>
            </a:r>
          </a:p>
          <a:p>
            <a:pPr marL="0" indent="0">
              <a:buNone/>
            </a:pPr>
            <a:r>
              <a:rPr lang="en-US" i="1" dirty="0"/>
              <a:t>	</a:t>
            </a:r>
            <a:r>
              <a:rPr lang="en-US" i="1" dirty="0" smtClean="0"/>
              <a:t>-- Parity, SEC/DEC</a:t>
            </a:r>
          </a:p>
          <a:p>
            <a:pPr marL="0" indent="0">
              <a:buNone/>
            </a:pPr>
            <a:r>
              <a:rPr lang="en-US" i="1" dirty="0" smtClean="0"/>
              <a:t>5.	Memory Hierarchy</a:t>
            </a:r>
          </a:p>
          <a:p>
            <a:pPr marL="400050" lvl="1" indent="0">
              <a:buNone/>
            </a:pPr>
            <a:r>
              <a:rPr lang="en-US" i="1" dirty="0" smtClean="0"/>
              <a:t>-- Caches, TLBs</a:t>
            </a:r>
          </a:p>
          <a:p>
            <a:pPr marL="514350" indent="-514350">
              <a:buAutoNum type="arabicPeriod" startAt="6"/>
            </a:pPr>
            <a:r>
              <a:rPr lang="en-US" i="1" dirty="0" smtClean="0"/>
              <a:t>Performance via Parallelism/Pipelining/Prediction</a:t>
            </a:r>
          </a:p>
          <a:p>
            <a:pPr marL="0" indent="0">
              <a:buNone/>
            </a:pPr>
            <a:r>
              <a:rPr lang="en-US" i="1" dirty="0"/>
              <a:t>	</a:t>
            </a:r>
            <a:r>
              <a:rPr lang="en-US" i="1" dirty="0" smtClean="0"/>
              <a:t>-- Data-level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52</a:t>
            </a:fld>
            <a:endParaRPr lang="en-US"/>
          </a:p>
        </p:txBody>
      </p:sp>
    </p:spTree>
    <p:extLst>
      <p:ext uri="{BB962C8B-B14F-4D97-AF65-F5344CB8AC3E}">
        <p14:creationId xmlns:p14="http://schemas.microsoft.com/office/powerpoint/2010/main" val="32466364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4"/>
          <p:cNvSpPr>
            <a:spLocks noGrp="1" noChangeArrowheads="1"/>
          </p:cNvSpPr>
          <p:nvPr>
            <p:ph type="title"/>
          </p:nvPr>
        </p:nvSpPr>
        <p:spPr/>
        <p:txBody>
          <a:bodyPr/>
          <a:lstStyle/>
          <a:p>
            <a:pPr eaLnBrk="1" hangingPunct="1"/>
            <a:r>
              <a:rPr lang="en-US" dirty="0" smtClean="0"/>
              <a:t>Course Summary</a:t>
            </a:r>
          </a:p>
        </p:txBody>
      </p:sp>
      <p:sp>
        <p:nvSpPr>
          <p:cNvPr id="78" name="Content Placeholder 77"/>
          <p:cNvSpPr>
            <a:spLocks noGrp="1"/>
          </p:cNvSpPr>
          <p:nvPr>
            <p:ph idx="1"/>
          </p:nvPr>
        </p:nvSpPr>
        <p:spPr>
          <a:xfrm>
            <a:off x="457200" y="1600200"/>
            <a:ext cx="8229600" cy="5003800"/>
          </a:xfrm>
        </p:spPr>
        <p:txBody>
          <a:bodyPr rtlCol="0">
            <a:normAutofit/>
          </a:bodyPr>
          <a:lstStyle/>
          <a:p>
            <a:pPr eaLnBrk="1" fontAlgn="auto" hangingPunct="1">
              <a:spcAft>
                <a:spcPts val="0"/>
              </a:spcAft>
              <a:buFont typeface="Arial"/>
              <a:buChar char="•"/>
              <a:defRPr/>
            </a:pPr>
            <a:r>
              <a:rPr lang="en-US" dirty="0" smtClean="0">
                <a:ea typeface="+mn-ea"/>
                <a:cs typeface="+mn-cs"/>
              </a:rPr>
              <a:t>As the field changes, cs61c had to change too!</a:t>
            </a:r>
          </a:p>
          <a:p>
            <a:pPr eaLnBrk="1" fontAlgn="auto" hangingPunct="1">
              <a:spcAft>
                <a:spcPts val="0"/>
              </a:spcAft>
              <a:buFont typeface="Arial"/>
              <a:buChar char="•"/>
              <a:defRPr/>
            </a:pPr>
            <a:r>
              <a:rPr lang="en-US" dirty="0" smtClean="0">
                <a:ea typeface="+mn-ea"/>
                <a:cs typeface="+mn-cs"/>
              </a:rPr>
              <a:t>It is still about the software-hardware interface</a:t>
            </a:r>
          </a:p>
          <a:p>
            <a:pPr lvl="1" eaLnBrk="1" fontAlgn="auto" hangingPunct="1">
              <a:spcAft>
                <a:spcPts val="0"/>
              </a:spcAft>
              <a:buFont typeface="Arial"/>
              <a:buChar char="–"/>
              <a:defRPr/>
            </a:pPr>
            <a:r>
              <a:rPr lang="en-US" dirty="0" smtClean="0">
                <a:ea typeface="+mn-ea"/>
              </a:rPr>
              <a:t>Programming for performance!</a:t>
            </a:r>
          </a:p>
          <a:p>
            <a:pPr lvl="1" eaLnBrk="1" fontAlgn="auto" hangingPunct="1">
              <a:spcAft>
                <a:spcPts val="0"/>
              </a:spcAft>
              <a:buFont typeface="Arial"/>
              <a:buChar char="–"/>
              <a:defRPr/>
            </a:pPr>
            <a:r>
              <a:rPr lang="en-US" dirty="0" smtClean="0"/>
              <a:t>Parallelism: Task-, Thread-, Instruction-, and Data-</a:t>
            </a:r>
            <a:br>
              <a:rPr lang="en-US" dirty="0" smtClean="0"/>
            </a:br>
            <a:r>
              <a:rPr lang="en-US" dirty="0" smtClean="0"/>
              <a:t>MapReduce, OpenMP, C, SSE </a:t>
            </a:r>
            <a:r>
              <a:rPr lang="en-US" dirty="0" err="1" smtClean="0"/>
              <a:t>instrinsics</a:t>
            </a:r>
            <a:r>
              <a:rPr lang="en-US" dirty="0" smtClean="0"/>
              <a:t> </a:t>
            </a:r>
            <a:endParaRPr lang="en-US" dirty="0" smtClean="0">
              <a:ea typeface="+mn-ea"/>
            </a:endParaRPr>
          </a:p>
          <a:p>
            <a:pPr lvl="1" eaLnBrk="1" fontAlgn="auto" hangingPunct="1">
              <a:spcAft>
                <a:spcPts val="0"/>
              </a:spcAft>
              <a:buFont typeface="Arial"/>
              <a:buChar char="–"/>
              <a:defRPr/>
            </a:pPr>
            <a:r>
              <a:rPr lang="en-US" dirty="0" smtClean="0">
                <a:ea typeface="+mn-ea"/>
              </a:rPr>
              <a:t>Understanding the memory hierarchy and its impact on application performance</a:t>
            </a:r>
          </a:p>
          <a:p>
            <a:pPr>
              <a:defRPr/>
            </a:pPr>
            <a:r>
              <a:rPr lang="en-US" dirty="0" smtClean="0">
                <a:ea typeface="+mn-ea"/>
              </a:rPr>
              <a:t>Interviewers ask what you did this semester!</a:t>
            </a:r>
          </a:p>
          <a:p>
            <a:pPr eaLnBrk="1" fontAlgn="auto" hangingPunct="1">
              <a:spcAft>
                <a:spcPts val="0"/>
              </a:spcAft>
              <a:buFont typeface="Arial"/>
              <a:buChar char="•"/>
              <a:defRPr/>
            </a:pPr>
            <a:endParaRPr lang="en-US" dirty="0">
              <a:ea typeface="+mn-ea"/>
              <a:cs typeface="+mn-cs"/>
            </a:endParaRPr>
          </a:p>
        </p:txBody>
      </p:sp>
      <p:sp>
        <p:nvSpPr>
          <p:cNvPr id="73" name="Slide Number Placeholder 72"/>
          <p:cNvSpPr>
            <a:spLocks noGrp="1"/>
          </p:cNvSpPr>
          <p:nvPr>
            <p:ph type="sldNum" sz="quarter" idx="12"/>
          </p:nvPr>
        </p:nvSpPr>
        <p:spPr/>
        <p:txBody>
          <a:bodyPr/>
          <a:lstStyle/>
          <a:p>
            <a:pPr>
              <a:defRPr/>
            </a:pPr>
            <a:fld id="{DE287EFB-7AA1-8545-91A8-10E01822DA01}" type="slidenum">
              <a:rPr lang="en-US"/>
              <a:pPr>
                <a:defRPr/>
              </a:pPr>
              <a:t>53</a:t>
            </a:fld>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Get labs checked off this week – save OH for exam questions</a:t>
            </a:r>
          </a:p>
          <a:p>
            <a:r>
              <a:rPr lang="en-US" dirty="0" smtClean="0"/>
              <a:t>Final </a:t>
            </a:r>
            <a:r>
              <a:rPr lang="en-US" dirty="0"/>
              <a:t>Exam</a:t>
            </a:r>
          </a:p>
          <a:p>
            <a:pPr lvl="1"/>
            <a:r>
              <a:rPr lang="tr-TR" dirty="0"/>
              <a:t>MONDAY, MAY 9, 2016   </a:t>
            </a:r>
            <a:r>
              <a:rPr lang="tr-TR" dirty="0" smtClean="0"/>
              <a:t>7-10P</a:t>
            </a:r>
            <a:br>
              <a:rPr lang="tr-TR" dirty="0" smtClean="0"/>
            </a:br>
            <a:r>
              <a:rPr lang="tr-TR" dirty="0" err="1" smtClean="0"/>
              <a:t>See</a:t>
            </a:r>
            <a:r>
              <a:rPr lang="tr-TR" dirty="0" smtClean="0"/>
              <a:t> </a:t>
            </a:r>
            <a:r>
              <a:rPr lang="tr-TR" dirty="0" err="1" smtClean="0"/>
              <a:t>Piazza</a:t>
            </a:r>
            <a:r>
              <a:rPr lang="tr-TR" dirty="0" smtClean="0"/>
              <a:t> </a:t>
            </a:r>
            <a:r>
              <a:rPr lang="tr-TR" dirty="0" err="1" smtClean="0"/>
              <a:t>for</a:t>
            </a:r>
            <a:r>
              <a:rPr lang="tr-TR" dirty="0" smtClean="0"/>
              <a:t> </a:t>
            </a:r>
            <a:r>
              <a:rPr lang="tr-TR" dirty="0" err="1" smtClean="0"/>
              <a:t>which</a:t>
            </a:r>
            <a:r>
              <a:rPr lang="tr-TR" dirty="0" smtClean="0"/>
              <a:t> </a:t>
            </a:r>
            <a:r>
              <a:rPr lang="tr-TR" dirty="0" err="1" smtClean="0"/>
              <a:t>room</a:t>
            </a:r>
            <a:endParaRPr lang="tr-TR" dirty="0" smtClean="0"/>
          </a:p>
          <a:p>
            <a:pPr lvl="1"/>
            <a:r>
              <a:rPr lang="en-US" dirty="0" smtClean="0"/>
              <a:t>THREE </a:t>
            </a:r>
            <a:r>
              <a:rPr lang="en-US" dirty="0"/>
              <a:t>cheat sheets (MT1</a:t>
            </a:r>
            <a:r>
              <a:rPr lang="en-US" dirty="0" smtClean="0"/>
              <a:t>, MT2</a:t>
            </a:r>
            <a:r>
              <a:rPr lang="en-US" dirty="0"/>
              <a:t>, post-MT2)</a:t>
            </a:r>
          </a:p>
          <a:p>
            <a:r>
              <a:rPr lang="en-US" dirty="0"/>
              <a:t>Review Sessions:</a:t>
            </a:r>
          </a:p>
          <a:p>
            <a:pPr lvl="1"/>
            <a:r>
              <a:rPr lang="is-IS" dirty="0" smtClean="0"/>
              <a:t>See Piazza</a:t>
            </a:r>
            <a:endParaRPr lang="en-US" dirty="0" smtClean="0"/>
          </a:p>
          <a:p>
            <a:r>
              <a:rPr lang="en-US" dirty="0" smtClean="0"/>
              <a:t>Regular office hours </a:t>
            </a:r>
            <a:r>
              <a:rPr lang="en-US" smtClean="0"/>
              <a:t>next week (mostly)</a:t>
            </a:r>
          </a:p>
          <a:p>
            <a:pPr lvl="1"/>
            <a:r>
              <a:rPr lang="en-US" smtClean="0"/>
              <a:t>but </a:t>
            </a:r>
            <a:r>
              <a:rPr lang="en-US" dirty="0" smtClean="0"/>
              <a:t>check piazza for changes</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54</a:t>
            </a:fld>
            <a:endParaRPr lang="en-US"/>
          </a:p>
        </p:txBody>
      </p:sp>
    </p:spTree>
    <p:extLst>
      <p:ext uri="{BB962C8B-B14F-4D97-AF65-F5344CB8AC3E}">
        <p14:creationId xmlns:p14="http://schemas.microsoft.com/office/powerpoint/2010/main" val="25464237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Prize Presentation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CC63E4C-4642-794D-A2FD-70F6B81535F5}" type="slidenum">
              <a:rPr lang="en-US" smtClean="0"/>
              <a:pPr/>
              <a:t>55</a:t>
            </a:fld>
            <a:endParaRPr lang="en-US"/>
          </a:p>
        </p:txBody>
      </p:sp>
    </p:spTree>
    <p:extLst>
      <p:ext uri="{BB962C8B-B14F-4D97-AF65-F5344CB8AC3E}">
        <p14:creationId xmlns:p14="http://schemas.microsoft.com/office/powerpoint/2010/main" val="15113316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a:t>
            </a:r>
            <a:endParaRPr lang="en-US" dirty="0"/>
          </a:p>
        </p:txBody>
      </p:sp>
      <p:sp>
        <p:nvSpPr>
          <p:cNvPr id="3" name="Content Placeholder 2"/>
          <p:cNvSpPr>
            <a:spLocks noGrp="1"/>
          </p:cNvSpPr>
          <p:nvPr>
            <p:ph idx="1"/>
          </p:nvPr>
        </p:nvSpPr>
        <p:spPr>
          <a:xfrm>
            <a:off x="262743" y="1600200"/>
            <a:ext cx="8424057" cy="4525963"/>
          </a:xfrm>
        </p:spPr>
        <p:txBody>
          <a:bodyPr>
            <a:normAutofit fontScale="92500" lnSpcReduction="10000"/>
          </a:bodyPr>
          <a:lstStyle/>
          <a:p>
            <a:r>
              <a:rPr lang="en-US" dirty="0" smtClean="0"/>
              <a:t>EECS151 (spring/fall) if you liked digital systems design</a:t>
            </a:r>
          </a:p>
          <a:p>
            <a:r>
              <a:rPr lang="en-US" dirty="0" smtClean="0"/>
              <a:t>CS152 (fall) if you liked computer architecture</a:t>
            </a:r>
          </a:p>
          <a:p>
            <a:r>
              <a:rPr lang="en-US" dirty="0" smtClean="0"/>
              <a:t>CS161 Security</a:t>
            </a:r>
          </a:p>
          <a:p>
            <a:pPr lvl="1"/>
            <a:r>
              <a:rPr lang="en-US" dirty="0" smtClean="0"/>
              <a:t>If you like to break all the things and fix all the things</a:t>
            </a:r>
          </a:p>
          <a:p>
            <a:pPr lvl="1"/>
            <a:r>
              <a:rPr lang="en-US" dirty="0" smtClean="0"/>
              <a:t>Nick co-teaching in the fall</a:t>
            </a:r>
          </a:p>
          <a:p>
            <a:r>
              <a:rPr lang="en-US" dirty="0" smtClean="0"/>
              <a:t>CS162 (spring/fall) operating systems and system programming</a:t>
            </a:r>
          </a:p>
          <a:p>
            <a:r>
              <a:rPr lang="en-US" dirty="0" smtClean="0"/>
              <a:t>CS168 </a:t>
            </a:r>
            <a:r>
              <a:rPr lang="en-US" dirty="0"/>
              <a:t>c</a:t>
            </a:r>
            <a:r>
              <a:rPr lang="en-US" dirty="0" smtClean="0"/>
              <a:t>omputer networks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56</a:t>
            </a:fld>
            <a:endParaRPr lang="en-US"/>
          </a:p>
        </p:txBody>
      </p:sp>
    </p:spTree>
    <p:extLst>
      <p:ext uri="{BB962C8B-B14F-4D97-AF65-F5344CB8AC3E}">
        <p14:creationId xmlns:p14="http://schemas.microsoft.com/office/powerpoint/2010/main" val="3847187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The Future for Future Cal Alumni</a:t>
            </a:r>
            <a:endParaRPr lang="en-US"/>
          </a:p>
        </p:txBody>
      </p:sp>
      <p:sp>
        <p:nvSpPr>
          <p:cNvPr id="202755" name="Rectangle 3"/>
          <p:cNvSpPr>
            <a:spLocks noGrp="1" noChangeArrowheads="1"/>
          </p:cNvSpPr>
          <p:nvPr>
            <p:ph type="body" idx="1"/>
          </p:nvPr>
        </p:nvSpPr>
        <p:spPr/>
        <p:txBody>
          <a:bodyPr>
            <a:normAutofit fontScale="85000" lnSpcReduction="10000"/>
          </a:bodyPr>
          <a:lstStyle/>
          <a:p>
            <a:r>
              <a:rPr lang="en-US" dirty="0" smtClean="0"/>
              <a:t>What’s The Future?</a:t>
            </a:r>
          </a:p>
          <a:p>
            <a:r>
              <a:rPr lang="en-US" dirty="0" smtClean="0"/>
              <a:t>Many New Opportunities: Parallelism, Cloud, Statistics + CS, Bio + CS, Society (Health Care, 3rd world) + CS</a:t>
            </a:r>
          </a:p>
          <a:p>
            <a:r>
              <a:rPr lang="en-US" dirty="0" smtClean="0"/>
              <a:t>Cal heritage as future alumni</a:t>
            </a:r>
          </a:p>
          <a:p>
            <a:pPr lvl="1"/>
            <a:r>
              <a:rPr lang="en-US" dirty="0" smtClean="0"/>
              <a:t>Hard Working / Can do attitude</a:t>
            </a:r>
          </a:p>
          <a:p>
            <a:pPr lvl="1"/>
            <a:r>
              <a:rPr lang="en-US" dirty="0" smtClean="0"/>
              <a:t>Never Give Up (“Don’t fall with the ball!”)</a:t>
            </a:r>
          </a:p>
          <a:p>
            <a:r>
              <a:rPr lang="en-US" dirty="0" smtClean="0"/>
              <a:t>“The best way to predict the future is to invent it” – Alan Kay (inventor of personal computing vision)</a:t>
            </a:r>
          </a:p>
          <a:p>
            <a:r>
              <a:rPr lang="en-US" dirty="0" smtClean="0"/>
              <a:t>Future is up to you!</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7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7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7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7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863"/>
          </a:xfrm>
        </p:spPr>
        <p:txBody>
          <a:bodyPr>
            <a:normAutofit/>
          </a:bodyPr>
          <a:lstStyle/>
          <a:p>
            <a:r>
              <a:rPr lang="en-US" dirty="0" smtClean="0"/>
              <a:t>Thanks to all Staff!</a:t>
            </a:r>
            <a:endParaRPr lang="en-US" dirty="0"/>
          </a:p>
        </p:txBody>
      </p:sp>
      <p:sp>
        <p:nvSpPr>
          <p:cNvPr id="3" name="Content Placeholder 2"/>
          <p:cNvSpPr>
            <a:spLocks noGrp="1"/>
          </p:cNvSpPr>
          <p:nvPr>
            <p:ph sz="half" idx="1"/>
          </p:nvPr>
        </p:nvSpPr>
        <p:spPr>
          <a:xfrm>
            <a:off x="445548" y="971052"/>
            <a:ext cx="4038600" cy="4525963"/>
          </a:xfrm>
        </p:spPr>
        <p:txBody>
          <a:bodyPr>
            <a:noAutofit/>
          </a:bodyPr>
          <a:lstStyle/>
          <a:p>
            <a:r>
              <a:rPr lang="en-US" sz="2000" b="1" dirty="0" smtClean="0"/>
              <a:t>TAs:</a:t>
            </a:r>
          </a:p>
          <a:p>
            <a:r>
              <a:rPr lang="en-US" sz="2000" dirty="0" smtClean="0"/>
              <a:t> William Huang (Head TA)</a:t>
            </a:r>
          </a:p>
          <a:p>
            <a:r>
              <a:rPr lang="en-US" sz="2000" dirty="0" smtClean="0"/>
              <a:t>Fred Hong (Head TA)</a:t>
            </a:r>
          </a:p>
          <a:p>
            <a:r>
              <a:rPr lang="en-US" sz="2000" dirty="0"/>
              <a:t>Rebecca </a:t>
            </a:r>
            <a:r>
              <a:rPr lang="en-US" sz="2000" dirty="0" smtClean="0"/>
              <a:t>Herman</a:t>
            </a:r>
          </a:p>
          <a:p>
            <a:r>
              <a:rPr lang="en-US" sz="2000" dirty="0" smtClean="0"/>
              <a:t>Chris Hsu </a:t>
            </a:r>
          </a:p>
          <a:p>
            <a:r>
              <a:rPr lang="en-US" sz="2000" dirty="0" smtClean="0"/>
              <a:t>Alex </a:t>
            </a:r>
            <a:r>
              <a:rPr lang="en-US" sz="2000" dirty="0" err="1" smtClean="0"/>
              <a:t>Khodaverdian</a:t>
            </a:r>
            <a:r>
              <a:rPr lang="en-US" sz="2000" dirty="0" smtClean="0"/>
              <a:t> </a:t>
            </a:r>
          </a:p>
          <a:p>
            <a:r>
              <a:rPr lang="en-US" sz="2000" dirty="0" smtClean="0"/>
              <a:t>Jack Kolb </a:t>
            </a:r>
          </a:p>
          <a:p>
            <a:r>
              <a:rPr lang="en-US" sz="2000" dirty="0" smtClean="0"/>
              <a:t>Stephan Liu </a:t>
            </a:r>
          </a:p>
          <a:p>
            <a:r>
              <a:rPr lang="en-US" sz="2000" dirty="0" smtClean="0"/>
              <a:t>Howard Mao </a:t>
            </a:r>
          </a:p>
          <a:p>
            <a:r>
              <a:rPr lang="en-US" sz="2000" dirty="0" smtClean="0"/>
              <a:t>Jason Zhang</a:t>
            </a:r>
            <a:endParaRPr lang="en-US" sz="2000" dirty="0"/>
          </a:p>
        </p:txBody>
      </p:sp>
      <p:sp>
        <p:nvSpPr>
          <p:cNvPr id="5" name="Content Placeholder 4"/>
          <p:cNvSpPr>
            <a:spLocks noGrp="1"/>
          </p:cNvSpPr>
          <p:nvPr>
            <p:ph sz="half" idx="2"/>
          </p:nvPr>
        </p:nvSpPr>
        <p:spPr>
          <a:xfrm>
            <a:off x="4601592" y="1040958"/>
            <a:ext cx="4038600" cy="4525963"/>
          </a:xfrm>
        </p:spPr>
        <p:txBody>
          <a:bodyPr>
            <a:noAutofit/>
          </a:bodyPr>
          <a:lstStyle/>
          <a:p>
            <a:r>
              <a:rPr lang="en-US" sz="2000" b="1" dirty="0" smtClean="0"/>
              <a:t>Tutors:</a:t>
            </a:r>
          </a:p>
          <a:p>
            <a:r>
              <a:rPr lang="en-US" sz="2000" dirty="0" smtClean="0"/>
              <a:t>Marta </a:t>
            </a:r>
            <a:r>
              <a:rPr lang="en-US" sz="2000" dirty="0" err="1" smtClean="0"/>
              <a:t>Lokhava</a:t>
            </a:r>
            <a:r>
              <a:rPr lang="en-US" sz="2000" dirty="0" smtClean="0"/>
              <a:t> </a:t>
            </a:r>
          </a:p>
          <a:p>
            <a:r>
              <a:rPr lang="en-US" sz="2000" dirty="0" smtClean="0"/>
              <a:t>Angel Lim </a:t>
            </a:r>
          </a:p>
          <a:p>
            <a:r>
              <a:rPr lang="en-US" sz="2000" dirty="0" smtClean="0"/>
              <a:t>Justin Yum </a:t>
            </a:r>
          </a:p>
          <a:p>
            <a:r>
              <a:rPr lang="en-US" sz="2000" dirty="0" smtClean="0"/>
              <a:t>Steven Ho </a:t>
            </a:r>
          </a:p>
          <a:p>
            <a:r>
              <a:rPr lang="en-US" sz="2000" dirty="0" err="1" smtClean="0"/>
              <a:t>Corten</a:t>
            </a:r>
            <a:r>
              <a:rPr lang="en-US" sz="2000" dirty="0" smtClean="0"/>
              <a:t> Singer</a:t>
            </a:r>
          </a:p>
          <a:p>
            <a:r>
              <a:rPr lang="en-US" sz="2000" dirty="0" smtClean="0"/>
              <a:t>Michelle Tsai</a:t>
            </a:r>
            <a:br>
              <a:rPr lang="en-US" sz="2000" dirty="0" smtClean="0"/>
            </a:br>
            <a:r>
              <a:rPr lang="en-US" sz="2000" b="1" dirty="0" smtClean="0"/>
              <a:t/>
            </a:r>
            <a:br>
              <a:rPr lang="en-US" sz="2000" b="1" dirty="0" smtClean="0"/>
            </a:br>
            <a:r>
              <a:rPr lang="en-US" sz="2000" b="1" dirty="0" smtClean="0"/>
              <a:t>Readers:</a:t>
            </a:r>
          </a:p>
          <a:p>
            <a:r>
              <a:rPr lang="en-US" sz="2000" dirty="0"/>
              <a:t>Andrew Lin</a:t>
            </a:r>
            <a:endParaRPr lang="en-US" sz="2000" dirty="0" smtClean="0"/>
          </a:p>
          <a:p>
            <a:endParaRPr lang="en-US" sz="2000" dirty="0"/>
          </a:p>
          <a:p>
            <a:r>
              <a:rPr lang="en-US" sz="2000" dirty="0" smtClean="0"/>
              <a:t>+ All the Lab assistants</a:t>
            </a:r>
            <a:endParaRPr lang="en-US" sz="2000"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58</a:t>
            </a:fld>
            <a:endParaRPr lang="en-US"/>
          </a:p>
        </p:txBody>
      </p:sp>
    </p:spTree>
    <p:extLst>
      <p:ext uri="{BB962C8B-B14F-4D97-AF65-F5344CB8AC3E}">
        <p14:creationId xmlns:p14="http://schemas.microsoft.com/office/powerpoint/2010/main" val="351160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ogle-datacenter-tech-13-1055497_621x320.jpg"/>
          <p:cNvPicPr>
            <a:picLocks noChangeAspect="1"/>
          </p:cNvPicPr>
          <p:nvPr/>
        </p:nvPicPr>
        <p:blipFill>
          <a:blip r:embed="rId2">
            <a:extLst>
              <a:ext uri="{28A0092B-C50C-407E-A947-70E740481C1C}">
                <a14:useLocalDpi xmlns:a14="http://schemas.microsoft.com/office/drawing/2010/main" val="0"/>
              </a:ext>
            </a:extLst>
          </a:blip>
          <a:srcRect l="4290" r="4101"/>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F4BA2A7E-5181-A840-825F-018EFA86BC7E}" type="slidenum">
              <a:rPr lang="en-US" smtClean="0"/>
              <a:pPr/>
              <a:t>6</a:t>
            </a:fld>
            <a:endParaRPr lang="en-US"/>
          </a:p>
        </p:txBody>
      </p:sp>
      <p:pic>
        <p:nvPicPr>
          <p:cNvPr id="22531" name="Picture 3"/>
          <p:cNvPicPr>
            <a:picLocks noChangeAspect="1" noChangeArrowheads="1"/>
          </p:cNvPicPr>
          <p:nvPr/>
        </p:nvPicPr>
        <p:blipFill>
          <a:blip r:embed="rId3"/>
          <a:srcRect t="25833" b="26878"/>
          <a:stretch>
            <a:fillRect/>
          </a:stretch>
        </p:blipFill>
        <p:spPr bwMode="auto">
          <a:xfrm>
            <a:off x="2475268" y="4937536"/>
            <a:ext cx="3611357" cy="1707777"/>
          </a:xfrm>
          <a:prstGeom prst="rect">
            <a:avLst/>
          </a:prstGeom>
          <a:noFill/>
          <a:ln w="9525">
            <a:noFill/>
            <a:miter lim="800000"/>
            <a:headEnd/>
            <a:tailEnd/>
          </a:ln>
          <a:effectLst/>
        </p:spPr>
      </p:pic>
      <p:sp>
        <p:nvSpPr>
          <p:cNvPr id="14" name="Title 1"/>
          <p:cNvSpPr>
            <a:spLocks noGrp="1"/>
          </p:cNvSpPr>
          <p:nvPr>
            <p:ph type="title"/>
          </p:nvPr>
        </p:nvSpPr>
        <p:spPr>
          <a:xfrm>
            <a:off x="457200" y="-131755"/>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New School CS61C (3/3)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451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a:bodyPr>
          <a:lstStyle/>
          <a:p>
            <a:pPr marL="514350" indent="-514350">
              <a:buFont typeface="+mj-lt"/>
              <a:buAutoNum type="arabicPeriod"/>
            </a:pPr>
            <a:r>
              <a:rPr lang="en-US" dirty="0" smtClean="0"/>
              <a:t>Design for Moore’s Law</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dirty="0" smtClean="0"/>
              <a:t>Performance via Parallelism/Pipelining/Prediction</a:t>
            </a:r>
          </a:p>
        </p:txBody>
      </p:sp>
      <p:sp>
        <p:nvSpPr>
          <p:cNvPr id="5" name="Slide Number Placeholder 4"/>
          <p:cNvSpPr>
            <a:spLocks noGrp="1"/>
          </p:cNvSpPr>
          <p:nvPr>
            <p:ph type="sldNum" sz="quarter" idx="12"/>
          </p:nvPr>
        </p:nvSpPr>
        <p:spPr/>
        <p:txBody>
          <a:bodyPr/>
          <a:lstStyle/>
          <a:p>
            <a:fld id="{3CC63E4C-4642-794D-A2FD-70F6B81535F5}" type="slidenum">
              <a:rPr lang="en-US" smtClean="0"/>
              <a:pPr/>
              <a:t>7</a:t>
            </a:fld>
            <a:endParaRPr lang="en-US"/>
          </a:p>
        </p:txBody>
      </p:sp>
    </p:spTree>
    <p:extLst>
      <p:ext uri="{BB962C8B-B14F-4D97-AF65-F5344CB8AC3E}">
        <p14:creationId xmlns:p14="http://schemas.microsoft.com/office/powerpoint/2010/main" val="1411732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Powers of Ten inspired 61C Overview</a:t>
            </a:r>
            <a:endParaRPr lang="en-US" dirty="0"/>
          </a:p>
        </p:txBody>
      </p:sp>
      <p:sp>
        <p:nvSpPr>
          <p:cNvPr id="3" name="Content Placeholder 2"/>
          <p:cNvSpPr>
            <a:spLocks noGrp="1"/>
          </p:cNvSpPr>
          <p:nvPr>
            <p:ph idx="1"/>
          </p:nvPr>
        </p:nvSpPr>
        <p:spPr>
          <a:xfrm>
            <a:off x="457200" y="1600200"/>
            <a:ext cx="8561540" cy="4525963"/>
          </a:xfrm>
        </p:spPr>
        <p:txBody>
          <a:bodyPr/>
          <a:lstStyle/>
          <a:p>
            <a:r>
              <a:rPr lang="en-US" dirty="0" smtClean="0"/>
              <a:t>Going Top Down cover 3 Views</a:t>
            </a:r>
          </a:p>
          <a:p>
            <a:pPr marL="514350" indent="-514350">
              <a:buFont typeface="+mj-lt"/>
              <a:buAutoNum type="arabicPeriod"/>
            </a:pPr>
            <a:r>
              <a:rPr lang="en-US" dirty="0" smtClean="0"/>
              <a:t>Architecture (when possible)</a:t>
            </a:r>
          </a:p>
          <a:p>
            <a:pPr marL="514350" indent="-514350">
              <a:buFont typeface="+mj-lt"/>
              <a:buAutoNum type="arabicPeriod"/>
            </a:pPr>
            <a:r>
              <a:rPr lang="en-US" dirty="0" smtClean="0"/>
              <a:t>Physical Implementation of that architecture</a:t>
            </a:r>
          </a:p>
          <a:p>
            <a:pPr marL="514350" indent="-514350">
              <a:buFont typeface="+mj-lt"/>
              <a:buAutoNum type="arabicPeriod"/>
            </a:pPr>
            <a:r>
              <a:rPr lang="en-US" dirty="0" smtClean="0"/>
              <a:t>Programming system for that architecture and implementation (when possible)</a:t>
            </a:r>
          </a:p>
          <a:p>
            <a:pPr marL="514350" indent="-514350"/>
            <a:endParaRPr lang="en-US" dirty="0" smtClean="0"/>
          </a:p>
          <a:p>
            <a:pPr marL="0" indent="0">
              <a:buNone/>
            </a:pPr>
            <a:r>
              <a:rPr lang="en-US" sz="2800" dirty="0" smtClean="0"/>
              <a:t>See </a:t>
            </a:r>
            <a:r>
              <a:rPr lang="en-US" sz="2800" dirty="0"/>
              <a:t>https://</a:t>
            </a:r>
            <a:r>
              <a:rPr lang="en-US" sz="2800" dirty="0" err="1"/>
              <a:t>www.youtube.com</a:t>
            </a:r>
            <a:r>
              <a:rPr lang="en-US" sz="2800" dirty="0"/>
              <a:t>/</a:t>
            </a:r>
            <a:r>
              <a:rPr lang="en-US" sz="2800" dirty="0" err="1"/>
              <a:t>watch?v</a:t>
            </a:r>
            <a:r>
              <a:rPr lang="en-US" sz="2800" dirty="0"/>
              <a:t>=0fKBhvDjuy0</a:t>
            </a:r>
          </a:p>
        </p:txBody>
      </p:sp>
      <p:sp>
        <p:nvSpPr>
          <p:cNvPr id="6" name="Slide Number Placeholder 5"/>
          <p:cNvSpPr>
            <a:spLocks noGrp="1"/>
          </p:cNvSpPr>
          <p:nvPr>
            <p:ph type="sldNum" sz="quarter" idx="12"/>
          </p:nvPr>
        </p:nvSpPr>
        <p:spPr/>
        <p:txBody>
          <a:bodyPr/>
          <a:lstStyle/>
          <a:p>
            <a:fld id="{3CC63E4C-4642-794D-A2FD-70F6B81535F5}" type="slidenum">
              <a:rPr lang="en-US" smtClean="0"/>
              <a:pPr/>
              <a:t>8</a:t>
            </a:fld>
            <a:endParaRPr lang="en-US"/>
          </a:p>
        </p:txBody>
      </p:sp>
      <p:sp>
        <p:nvSpPr>
          <p:cNvPr id="4" name="TextBox 3"/>
          <p:cNvSpPr txBox="1"/>
          <p:nvPr/>
        </p:nvSpPr>
        <p:spPr>
          <a:xfrm>
            <a:off x="1106952" y="5697281"/>
            <a:ext cx="7445704" cy="830997"/>
          </a:xfrm>
          <a:prstGeom prst="rect">
            <a:avLst/>
          </a:prstGeom>
          <a:noFill/>
        </p:spPr>
        <p:txBody>
          <a:bodyPr wrap="square" rtlCol="0">
            <a:spAutoFit/>
          </a:bodyPr>
          <a:lstStyle/>
          <a:p>
            <a:r>
              <a:rPr lang="en-US" sz="2400" dirty="0" smtClean="0"/>
              <a:t>1977 Short “Film Dealing with the relative size of things in the universe,  and the effect of adding another zero. “ </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9</a:t>
            </a:fld>
            <a:endParaRPr lang="en-US"/>
          </a:p>
        </p:txBody>
      </p:sp>
      <p:pic>
        <p:nvPicPr>
          <p:cNvPr id="7" name="Picture 6"/>
          <p:cNvPicPr>
            <a:picLocks noChangeAspect="1"/>
          </p:cNvPicPr>
          <p:nvPr/>
        </p:nvPicPr>
        <p:blipFill>
          <a:blip r:embed="rId3"/>
          <a:stretch>
            <a:fillRect/>
          </a:stretch>
        </p:blipFill>
        <p:spPr>
          <a:xfrm>
            <a:off x="1269735" y="1532818"/>
            <a:ext cx="6537093" cy="4624047"/>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3" name="Oval 2"/>
          <p:cNvSpPr/>
          <p:nvPr/>
        </p:nvSpPr>
        <p:spPr>
          <a:xfrm>
            <a:off x="3291840" y="3576098"/>
            <a:ext cx="182880" cy="18288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5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27848</TotalTime>
  <Words>2021</Words>
  <Application>Microsoft Macintosh PowerPoint</Application>
  <PresentationFormat>On-screen Show (4:3)</PresentationFormat>
  <Paragraphs>510</Paragraphs>
  <Slides>58</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8" baseType="lpstr">
      <vt:lpstr>Calibri</vt:lpstr>
      <vt:lpstr>Comic Sans MS</vt:lpstr>
      <vt:lpstr>Consolas</vt:lpstr>
      <vt:lpstr>Courier New</vt:lpstr>
      <vt:lpstr>ＭＳ Ｐゴシック</vt:lpstr>
      <vt:lpstr>Tahoma</vt:lpstr>
      <vt:lpstr>Wingdings</vt:lpstr>
      <vt:lpstr>Arial</vt:lpstr>
      <vt:lpstr>Office Theme</vt:lpstr>
      <vt:lpstr>Image</vt:lpstr>
      <vt:lpstr>CS 61C:  Great Ideas in Computer Architecture  Course Summary and Wrap</vt:lpstr>
      <vt:lpstr>Old Machine Structures</vt:lpstr>
      <vt:lpstr>New-School Machine Structures (It’s a bit more complicated!)</vt:lpstr>
      <vt:lpstr>New School CS61C (1/2)</vt:lpstr>
      <vt:lpstr>    New School CS61C (2/3)</vt:lpstr>
      <vt:lpstr>    New School CS61C (3/3)</vt:lpstr>
      <vt:lpstr>Great Ideas in Computer Architecture</vt:lpstr>
      <vt:lpstr>Powers of Ten inspired 61C Overview</vt:lpstr>
      <vt:lpstr>Earth</vt:lpstr>
      <vt:lpstr>The Dalles, Oregon</vt:lpstr>
      <vt:lpstr>The Dalles, Oregon</vt:lpstr>
      <vt:lpstr>Google’s Oregon WSC</vt:lpstr>
      <vt:lpstr>Google’s Oregon WSC</vt:lpstr>
      <vt:lpstr>Google Warehouse</vt:lpstr>
      <vt:lpstr>Containers in WSCs</vt:lpstr>
      <vt:lpstr>Google Container</vt:lpstr>
      <vt:lpstr>Google Container</vt:lpstr>
      <vt:lpstr>Equipment Inside a Container</vt:lpstr>
      <vt:lpstr>Google Rack</vt:lpstr>
      <vt:lpstr>Programming WSC: Word Count in Spark’s Python API</vt:lpstr>
      <vt:lpstr>Great Ideas in Computer Architecture</vt:lpstr>
      <vt:lpstr>Google Server Internals</vt:lpstr>
      <vt:lpstr>Google Board Details</vt:lpstr>
      <vt:lpstr>Programming Multicore Microprocessor: OpenMP</vt:lpstr>
      <vt:lpstr>Great Ideas in Computer Architecture</vt:lpstr>
      <vt:lpstr>AMD Opteron Microprocessor</vt:lpstr>
      <vt:lpstr>AMD Opteron Microarchitecture</vt:lpstr>
      <vt:lpstr>AMD Opteron Pipeline Flow</vt:lpstr>
      <vt:lpstr>AMD Opteron Block Diagram</vt:lpstr>
      <vt:lpstr>AMD Opteron Microprocessor</vt:lpstr>
      <vt:lpstr>AMD Opteron Core</vt:lpstr>
      <vt:lpstr>Programming One Core:  C with Intrinsics </vt:lpstr>
      <vt:lpstr>Inner loop from gcc –O -S</vt:lpstr>
      <vt:lpstr>Great Ideas in Computer Architecture</vt:lpstr>
      <vt:lpstr>SIMD Adder</vt:lpstr>
      <vt:lpstr>One 32-bit Adder</vt:lpstr>
      <vt:lpstr>1 bit of 32-bit Adder</vt:lpstr>
      <vt:lpstr>Complementary MOS Transistors (NMOS and PMOS) of NAND Gate</vt:lpstr>
      <vt:lpstr>Physical Layout of NAND Gate</vt:lpstr>
      <vt:lpstr>Scanning Electron Microscope</vt:lpstr>
      <vt:lpstr>Block Diagram of Static RAM</vt:lpstr>
      <vt:lpstr>1 Bit SRAM in 6 Transistors</vt:lpstr>
      <vt:lpstr>Physical Layout of SRAM Bit</vt:lpstr>
      <vt:lpstr>SRAM Cross Section</vt:lpstr>
      <vt:lpstr>DIMM Module</vt:lpstr>
      <vt:lpstr>DRAM Bits</vt:lpstr>
      <vt:lpstr>DRAM Cell in Transistors</vt:lpstr>
      <vt:lpstr>Physical Layout of DRAM Bit</vt:lpstr>
      <vt:lpstr>Cross Section of DRAM Bits</vt:lpstr>
      <vt:lpstr>AMD Dependability</vt:lpstr>
      <vt:lpstr>Programming Memory Hierarchy: Cache Blocked Algorithm</vt:lpstr>
      <vt:lpstr>Great Ideas in Computer Architecture</vt:lpstr>
      <vt:lpstr>Course Summary</vt:lpstr>
      <vt:lpstr>Administrivia</vt:lpstr>
      <vt:lpstr>Competition Prize Presentation</vt:lpstr>
      <vt:lpstr>What Next?</vt:lpstr>
      <vt:lpstr>The Future for Future Cal Alumni</vt:lpstr>
      <vt:lpstr>Thanks to all Staff!</vt:lpstr>
    </vt:vector>
  </TitlesOfParts>
  <Company>UC Berkeley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Nicholas Weaver</cp:lastModifiedBy>
  <cp:revision>212</cp:revision>
  <cp:lastPrinted>2015-12-03T22:17:17Z</cp:lastPrinted>
  <dcterms:created xsi:type="dcterms:W3CDTF">2012-04-25T01:53:27Z</dcterms:created>
  <dcterms:modified xsi:type="dcterms:W3CDTF">2016-04-27T22:29:49Z</dcterms:modified>
</cp:coreProperties>
</file>