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1" r:id="rId2"/>
    <p:sldId id="426" r:id="rId3"/>
    <p:sldId id="427" r:id="rId4"/>
    <p:sldId id="428" r:id="rId5"/>
    <p:sldId id="422" r:id="rId6"/>
    <p:sldId id="423" r:id="rId7"/>
    <p:sldId id="424" r:id="rId8"/>
    <p:sldId id="429" r:id="rId9"/>
    <p:sldId id="425" r:id="rId10"/>
    <p:sldId id="430" r:id="rId11"/>
    <p:sldId id="363" r:id="rId12"/>
    <p:sldId id="346" r:id="rId13"/>
    <p:sldId id="348" r:id="rId14"/>
    <p:sldId id="350" r:id="rId15"/>
    <p:sldId id="351" r:id="rId16"/>
    <p:sldId id="352" r:id="rId17"/>
    <p:sldId id="355" r:id="rId18"/>
    <p:sldId id="356" r:id="rId19"/>
    <p:sldId id="357" r:id="rId20"/>
    <p:sldId id="358" r:id="rId21"/>
    <p:sldId id="366" r:id="rId22"/>
    <p:sldId id="361" r:id="rId23"/>
    <p:sldId id="364" r:id="rId24"/>
    <p:sldId id="4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79579" autoAdjust="0"/>
  </p:normalViewPr>
  <p:slideViewPr>
    <p:cSldViewPr snapToGrid="0">
      <p:cViewPr varScale="1">
        <p:scale>
          <a:sx n="76" d="100"/>
          <a:sy n="76" d="100"/>
        </p:scale>
        <p:origin x="11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4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bit error</a:t>
            </a:r>
            <a:r>
              <a:rPr lang="en-US" baseline="0" dirty="0" smtClean="0"/>
              <a:t> from 0000, all numbers with one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bit error</a:t>
            </a:r>
            <a:r>
              <a:rPr lang="en-US" baseline="0" dirty="0" smtClean="0"/>
              <a:t> from 1111, all numbers with one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0000,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1111,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: 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0</a:t>
            </a:r>
            <a:r>
              <a:rPr lang="en-US" dirty="0" smtClean="0"/>
              <a:t> </a:t>
            </a:r>
            <a:r>
              <a:rPr lang="en-US" u="sng" dirty="0" smtClean="0"/>
              <a:t>x</a:t>
            </a:r>
            <a:r>
              <a:rPr lang="en-US" dirty="0" smtClean="0"/>
              <a:t> 1 </a:t>
            </a:r>
            <a:r>
              <a:rPr lang="en-US" u="sng" dirty="0" smtClean="0"/>
              <a:t>x</a:t>
            </a:r>
            <a:r>
              <a:rPr lang="en-US" dirty="0" smtClean="0"/>
              <a:t> 0 x 1  - check</a:t>
            </a:r>
          </a:p>
          <a:p>
            <a:pPr marL="0" indent="0">
              <a:buNone/>
            </a:pPr>
            <a:r>
              <a:rPr lang="en-US" dirty="0" smtClean="0"/>
              <a:t>p2  x </a:t>
            </a:r>
            <a:r>
              <a:rPr lang="en-US" u="sng" dirty="0" smtClean="0"/>
              <a:t>1 </a:t>
            </a:r>
            <a:r>
              <a:rPr lang="en-US" u="none" dirty="0" smtClean="0"/>
              <a:t>1 x </a:t>
            </a:r>
            <a:r>
              <a:rPr lang="en-US" u="none" dirty="0" err="1" smtClean="0"/>
              <a:t>x</a:t>
            </a:r>
            <a:r>
              <a:rPr lang="en-US" u="none" dirty="0" smtClean="0"/>
              <a:t> 0 1 – error in</a:t>
            </a:r>
            <a:r>
              <a:rPr lang="en-US" u="none" baseline="0" dirty="0" smtClean="0"/>
              <a:t> p2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x</a:t>
            </a:r>
            <a:r>
              <a:rPr lang="en-US" dirty="0" smtClean="0"/>
              <a:t> </a:t>
            </a:r>
            <a:r>
              <a:rPr lang="en-US" u="sng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u="sng" dirty="0" smtClean="0"/>
              <a:t>0</a:t>
            </a:r>
            <a:r>
              <a:rPr lang="en-US" dirty="0" smtClean="0"/>
              <a:t> 0 0 1 - error in p4</a:t>
            </a:r>
          </a:p>
          <a:p>
            <a:pPr marL="0" indent="0">
              <a:buNone/>
            </a:pPr>
            <a:r>
              <a:rPr lang="en-US" dirty="0" smtClean="0"/>
              <a:t>Error in location 2+4 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6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: 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0</a:t>
            </a:r>
            <a:r>
              <a:rPr lang="en-US" dirty="0" smtClean="0"/>
              <a:t> </a:t>
            </a:r>
            <a:r>
              <a:rPr lang="en-US" u="sng" dirty="0" smtClean="0"/>
              <a:t>x</a:t>
            </a:r>
            <a:r>
              <a:rPr lang="en-US" dirty="0" smtClean="0"/>
              <a:t> 1 </a:t>
            </a:r>
            <a:r>
              <a:rPr lang="en-US" u="sng" dirty="0" smtClean="0"/>
              <a:t>x</a:t>
            </a:r>
            <a:r>
              <a:rPr lang="en-US" dirty="0" smtClean="0"/>
              <a:t> 0 x 1  - check</a:t>
            </a:r>
          </a:p>
          <a:p>
            <a:pPr marL="0" indent="0">
              <a:buNone/>
            </a:pPr>
            <a:r>
              <a:rPr lang="en-US" dirty="0" smtClean="0"/>
              <a:t>p2  x </a:t>
            </a:r>
            <a:r>
              <a:rPr lang="en-US" u="sng" dirty="0" smtClean="0"/>
              <a:t>1 </a:t>
            </a:r>
            <a:r>
              <a:rPr lang="en-US" u="none" dirty="0" smtClean="0"/>
              <a:t>1 x </a:t>
            </a:r>
            <a:r>
              <a:rPr lang="en-US" u="none" dirty="0" err="1" smtClean="0"/>
              <a:t>x</a:t>
            </a:r>
            <a:r>
              <a:rPr lang="en-US" u="none" dirty="0" smtClean="0"/>
              <a:t> 0 1 – error in</a:t>
            </a:r>
            <a:r>
              <a:rPr lang="en-US" u="none" baseline="0" dirty="0" smtClean="0"/>
              <a:t> p2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x</a:t>
            </a:r>
            <a:r>
              <a:rPr lang="en-US" dirty="0" smtClean="0"/>
              <a:t> </a:t>
            </a:r>
            <a:r>
              <a:rPr lang="en-US" u="sng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u="sng" dirty="0" smtClean="0"/>
              <a:t>0</a:t>
            </a:r>
            <a:r>
              <a:rPr lang="en-US" dirty="0" smtClean="0"/>
              <a:t> 0 0 1 - error in p4</a:t>
            </a:r>
          </a:p>
          <a:p>
            <a:pPr marL="0" indent="0">
              <a:buNone/>
            </a:pPr>
            <a:r>
              <a:rPr lang="en-US" dirty="0" smtClean="0"/>
              <a:t>Error in location 2+4 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Dependability – More on ECC, RAID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506" y="3886200"/>
            <a:ext cx="8158294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Vladimir Stojanovic </a:t>
            </a:r>
            <a:r>
              <a:rPr lang="en-US" dirty="0" smtClean="0"/>
              <a:t>&amp; </a:t>
            </a:r>
            <a:r>
              <a:rPr lang="en-US" smtClean="0"/>
              <a:t>Nicholas </a:t>
            </a:r>
            <a:r>
              <a:rPr lang="en-US" smtClean="0"/>
              <a:t>Weaver</a:t>
            </a:r>
            <a:endParaRPr lang="en-US" dirty="0"/>
          </a:p>
          <a:p>
            <a:r>
              <a:rPr lang="en-US" dirty="0"/>
              <a:t>http://inst.eecs.berkeley.edu/~cs61c/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751" y="1625367"/>
            <a:ext cx="8229600" cy="51584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following word is received, encoded with Hamming code:</a:t>
            </a:r>
          </a:p>
          <a:p>
            <a:pPr marL="0" indent="0">
              <a:buNone/>
            </a:pPr>
            <a:r>
              <a:rPr lang="en-US" u="sng" dirty="0" smtClean="0"/>
              <a:t>0</a:t>
            </a:r>
            <a:r>
              <a:rPr lang="en-US" dirty="0" smtClean="0"/>
              <a:t> </a:t>
            </a:r>
            <a:r>
              <a:rPr lang="en-US" u="sng" dirty="0" smtClean="0"/>
              <a:t>1</a:t>
            </a:r>
            <a:r>
              <a:rPr lang="en-US" dirty="0" smtClean="0"/>
              <a:t> 1 </a:t>
            </a:r>
            <a:r>
              <a:rPr lang="en-US" u="sng" dirty="0" smtClean="0"/>
              <a:t>0</a:t>
            </a:r>
            <a:r>
              <a:rPr lang="en-US" dirty="0" smtClean="0"/>
              <a:t> 0 0 1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heck p1:  </a:t>
            </a:r>
            <a:r>
              <a:rPr lang="en-US" u="sng" dirty="0" smtClean="0"/>
              <a:t>0</a:t>
            </a:r>
            <a:r>
              <a:rPr lang="en-US" dirty="0" smtClean="0"/>
              <a:t> </a:t>
            </a:r>
            <a:r>
              <a:rPr lang="en-US" u="sng" dirty="0"/>
              <a:t>x</a:t>
            </a:r>
            <a:r>
              <a:rPr lang="en-US" dirty="0"/>
              <a:t> 1 </a:t>
            </a:r>
            <a:r>
              <a:rPr lang="en-US" u="sng" dirty="0"/>
              <a:t>x</a:t>
            </a:r>
            <a:r>
              <a:rPr lang="en-US" dirty="0"/>
              <a:t> 0 x 1  </a:t>
            </a:r>
            <a:r>
              <a:rPr lang="en-US" dirty="0" smtClean="0"/>
              <a:t>– o.k.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check p2:  x </a:t>
            </a:r>
            <a:r>
              <a:rPr lang="en-US" u="sng" dirty="0"/>
              <a:t>1 </a:t>
            </a:r>
            <a:r>
              <a:rPr lang="en-US" dirty="0"/>
              <a:t>1 x </a:t>
            </a:r>
            <a:r>
              <a:rPr lang="en-US" dirty="0" err="1"/>
              <a:t>x</a:t>
            </a:r>
            <a:r>
              <a:rPr lang="en-US" dirty="0"/>
              <a:t> 0 1 – error in p2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check p4:  </a:t>
            </a:r>
            <a:r>
              <a:rPr lang="en-US" u="sng" dirty="0" smtClean="0"/>
              <a:t>x</a:t>
            </a:r>
            <a:r>
              <a:rPr lang="en-US" dirty="0" smtClean="0"/>
              <a:t> </a:t>
            </a:r>
            <a:r>
              <a:rPr lang="en-US" u="sng" dirty="0"/>
              <a:t>x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u="sng" dirty="0"/>
              <a:t>0</a:t>
            </a:r>
            <a:r>
              <a:rPr lang="en-US" dirty="0"/>
              <a:t> 0 0 1 –</a:t>
            </a:r>
            <a:r>
              <a:rPr lang="en-US" dirty="0" smtClean="0"/>
              <a:t> </a:t>
            </a:r>
            <a:r>
              <a:rPr lang="en-US" dirty="0"/>
              <a:t>error in p4</a:t>
            </a:r>
          </a:p>
          <a:p>
            <a:pPr marL="0" indent="0">
              <a:buNone/>
            </a:pPr>
            <a:r>
              <a:rPr lang="en-US" dirty="0"/>
              <a:t>Error in location 2+4 =</a:t>
            </a:r>
            <a:r>
              <a:rPr lang="en-US" dirty="0" smtClean="0"/>
              <a:t>6</a:t>
            </a:r>
          </a:p>
          <a:p>
            <a:pPr marL="0" indent="0">
              <a:buNone/>
            </a:pPr>
            <a:r>
              <a:rPr lang="en-US" dirty="0" smtClean="0"/>
              <a:t>Correct data: 1 0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1 (answer 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02" y="2124403"/>
            <a:ext cx="5289182" cy="20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Disk Drive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6958" y="3748616"/>
            <a:ext cx="3800475" cy="2869116"/>
            <a:chOff x="216958" y="3748616"/>
            <a:chExt cx="3800475" cy="2869116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958" y="3748616"/>
              <a:ext cx="380047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270001" y="6248400"/>
              <a:ext cx="231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RAMAC 305, 1956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823" y="1260182"/>
            <a:ext cx="8926512" cy="2834487"/>
            <a:chOff x="132823" y="1514177"/>
            <a:chExt cx="8926512" cy="2834487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23" y="1514177"/>
              <a:ext cx="8926512" cy="243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14800" y="3979332"/>
              <a:ext cx="178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3390K, 1986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7543" y="3727449"/>
            <a:ext cx="2582862" cy="2856413"/>
            <a:chOff x="6187543" y="3727449"/>
            <a:chExt cx="2582862" cy="2856413"/>
          </a:xfrm>
        </p:grpSpPr>
        <p:pic>
          <p:nvPicPr>
            <p:cNvPr id="8" name="Picture 5" descr="http://www.mac512.com/Hd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543" y="3727449"/>
              <a:ext cx="2582862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88668" y="6214530"/>
              <a:ext cx="1751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Apple SCSI, 1986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95" name="Rectangle 123"/>
          <p:cNvSpPr>
            <a:spLocks noChangeArrowheads="1"/>
          </p:cNvSpPr>
          <p:nvPr/>
        </p:nvSpPr>
        <p:spPr bwMode="auto">
          <a:xfrm>
            <a:off x="457200" y="1405454"/>
            <a:ext cx="8153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800" dirty="0" smtClean="0"/>
              <a:t>Can </a:t>
            </a:r>
            <a:r>
              <a:rPr lang="en-US" sz="2800" dirty="0"/>
              <a:t>smaller disks be used  to close gap in performance between disks and CPUs?</a:t>
            </a:r>
            <a:endParaRPr lang="en-US" sz="2400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dirty="0" smtClean="0"/>
              <a:t>Arrays </a:t>
            </a:r>
            <a:r>
              <a:rPr lang="en-US" dirty="0"/>
              <a:t>of Small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4675" name="Freeform 3"/>
          <p:cNvSpPr>
            <a:spLocks/>
          </p:cNvSpPr>
          <p:nvPr/>
        </p:nvSpPr>
        <p:spPr bwMode="auto">
          <a:xfrm>
            <a:off x="3770313" y="6156323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6" name="Freeform 4"/>
          <p:cNvSpPr>
            <a:spLocks/>
          </p:cNvSpPr>
          <p:nvPr/>
        </p:nvSpPr>
        <p:spPr bwMode="auto">
          <a:xfrm>
            <a:off x="3760788" y="6108698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 flipV="1">
            <a:off x="3767138" y="5968998"/>
            <a:ext cx="2794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4565650" y="5978523"/>
            <a:ext cx="25241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V="1">
            <a:off x="4546600" y="6137273"/>
            <a:ext cx="268288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5965823"/>
            <a:ext cx="765175" cy="161925"/>
            <a:chOff x="2553" y="3694"/>
            <a:chExt cx="482" cy="102"/>
          </a:xfrm>
        </p:grpSpPr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3" name="Freeform 11"/>
          <p:cNvSpPr>
            <a:spLocks/>
          </p:cNvSpPr>
          <p:nvPr/>
        </p:nvSpPr>
        <p:spPr bwMode="auto">
          <a:xfrm>
            <a:off x="4852988" y="5948361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flipV="1">
            <a:off x="4887913" y="5829298"/>
            <a:ext cx="193675" cy="109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V="1">
            <a:off x="6129338" y="5816598"/>
            <a:ext cx="215900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5819773"/>
            <a:ext cx="1254125" cy="341313"/>
            <a:chOff x="3205" y="3602"/>
            <a:chExt cx="790" cy="215"/>
          </a:xfrm>
        </p:grpSpPr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9" name="Line 17"/>
          <p:cNvSpPr>
            <a:spLocks noChangeShapeType="1"/>
          </p:cNvSpPr>
          <p:nvPr/>
        </p:nvSpPr>
        <p:spPr bwMode="auto">
          <a:xfrm flipV="1">
            <a:off x="6167438" y="6164261"/>
            <a:ext cx="1809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>
            <a:off x="4840288" y="3000373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/>
        </p:nvSpPr>
        <p:spPr bwMode="auto">
          <a:xfrm>
            <a:off x="4840288" y="3000373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4846638" y="2870198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6088063" y="2876548"/>
            <a:ext cx="2540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2870198"/>
            <a:ext cx="1236663" cy="285750"/>
            <a:chOff x="3220" y="1744"/>
            <a:chExt cx="779" cy="180"/>
          </a:xfrm>
        </p:grpSpPr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6126163" y="3168648"/>
            <a:ext cx="22860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116261"/>
            <a:ext cx="519113" cy="131762"/>
            <a:chOff x="1892" y="1899"/>
            <a:chExt cx="327" cy="83"/>
          </a:xfrm>
        </p:grpSpPr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1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5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153148"/>
            <a:ext cx="541338" cy="134938"/>
            <a:chOff x="1854" y="3812"/>
            <a:chExt cx="341" cy="85"/>
          </a:xfrm>
        </p:grpSpPr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1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3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92525" y="3065461"/>
            <a:ext cx="790575" cy="257175"/>
            <a:chOff x="2326" y="1867"/>
            <a:chExt cx="498" cy="16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7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8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9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0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1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23" name="Freeform 51"/>
          <p:cNvSpPr>
            <a:spLocks/>
          </p:cNvSpPr>
          <p:nvPr/>
        </p:nvSpPr>
        <p:spPr bwMode="auto">
          <a:xfrm>
            <a:off x="6515100" y="5184773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>
            <a:off x="6873875" y="4989511"/>
            <a:ext cx="1266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8147050" y="4995861"/>
            <a:ext cx="0" cy="1258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V="1">
            <a:off x="7773988" y="5003798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V="1">
            <a:off x="7821613" y="6270623"/>
            <a:ext cx="325437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6481763" y="4983161"/>
            <a:ext cx="379412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9" name="Freeform 57"/>
          <p:cNvSpPr>
            <a:spLocks/>
          </p:cNvSpPr>
          <p:nvPr/>
        </p:nvSpPr>
        <p:spPr bwMode="auto">
          <a:xfrm>
            <a:off x="6562725" y="2533648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0" name="Freeform 58"/>
          <p:cNvSpPr>
            <a:spLocks/>
          </p:cNvSpPr>
          <p:nvPr/>
        </p:nvSpPr>
        <p:spPr bwMode="auto">
          <a:xfrm>
            <a:off x="6562725" y="2533648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6886575" y="2339973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8121650" y="2346323"/>
            <a:ext cx="0" cy="10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V="1">
            <a:off x="6569075" y="2339973"/>
            <a:ext cx="279400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7761288" y="2346323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 flipH="1">
            <a:off x="7786688" y="3368673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6" name="Rectangle 64"/>
          <p:cNvSpPr>
            <a:spLocks noChangeArrowheads="1"/>
          </p:cNvSpPr>
          <p:nvPr/>
        </p:nvSpPr>
        <p:spPr bwMode="auto">
          <a:xfrm>
            <a:off x="6705600" y="3606798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14”</a:t>
            </a:r>
          </a:p>
        </p:txBody>
      </p:sp>
      <p:sp>
        <p:nvSpPr>
          <p:cNvPr id="284737" name="Rectangle 65"/>
          <p:cNvSpPr>
            <a:spLocks noChangeArrowheads="1"/>
          </p:cNvSpPr>
          <p:nvPr/>
        </p:nvSpPr>
        <p:spPr bwMode="auto">
          <a:xfrm>
            <a:off x="5087938" y="3360736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10”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3654425" y="3360736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5.25”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2754313" y="336073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1363663" y="597058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820738" y="5056186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Disk Array:   </a:t>
            </a:r>
            <a:r>
              <a:rPr lang="en-US" sz="2800" dirty="0" smtClean="0">
                <a:solidFill>
                  <a:srgbClr val="114FFB"/>
                </a:solidFill>
              </a:rPr>
              <a:t> </a:t>
            </a:r>
            <a:br>
              <a:rPr lang="en-US" sz="2800" dirty="0" smtClean="0">
                <a:solidFill>
                  <a:srgbClr val="114FFB"/>
                </a:solidFill>
              </a:rPr>
            </a:br>
            <a:r>
              <a:rPr lang="en-US" sz="2800" dirty="0" smtClean="0">
                <a:solidFill>
                  <a:srgbClr val="114FFB"/>
                </a:solidFill>
              </a:rPr>
              <a:t>1 </a:t>
            </a:r>
            <a:r>
              <a:rPr lang="en-US" sz="2800" dirty="0">
                <a:solidFill>
                  <a:srgbClr val="114FFB"/>
                </a:solidFill>
              </a:rPr>
              <a:t>disk design</a:t>
            </a:r>
          </a:p>
        </p:txBody>
      </p:sp>
      <p:sp>
        <p:nvSpPr>
          <p:cNvPr id="284742" name="Rectangle 70"/>
          <p:cNvSpPr>
            <a:spLocks noChangeArrowheads="1"/>
          </p:cNvSpPr>
          <p:nvPr/>
        </p:nvSpPr>
        <p:spPr bwMode="auto">
          <a:xfrm>
            <a:off x="763588" y="2579686"/>
            <a:ext cx="266382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Conventional:                 4 disk  designs</a:t>
            </a:r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 flipV="1">
            <a:off x="2266950" y="6197598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4" name="Rectangle 72"/>
          <p:cNvSpPr>
            <a:spLocks noChangeArrowheads="1"/>
          </p:cNvSpPr>
          <p:nvPr/>
        </p:nvSpPr>
        <p:spPr bwMode="auto">
          <a:xfrm>
            <a:off x="2744788" y="412273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Low End</a:t>
            </a:r>
          </a:p>
        </p:txBody>
      </p:sp>
      <p:sp>
        <p:nvSpPr>
          <p:cNvPr id="284745" name="Rectangle 73"/>
          <p:cNvSpPr>
            <a:spLocks noChangeArrowheads="1"/>
          </p:cNvSpPr>
          <p:nvPr/>
        </p:nvSpPr>
        <p:spPr bwMode="auto">
          <a:xfrm>
            <a:off x="6459538" y="410368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High End</a:t>
            </a:r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4502150" y="4330698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2673350" y="40068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2647950" y="403224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8305800" y="401319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2673350" y="48069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6570663" y="5224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6572250" y="537844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6572250" y="55308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6565900" y="56673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6567488" y="58023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6567488" y="597376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6565900" y="61388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6567488" y="6292848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0" name="Line 88"/>
          <p:cNvSpPr>
            <a:spLocks noChangeShapeType="1"/>
          </p:cNvSpPr>
          <p:nvPr/>
        </p:nvSpPr>
        <p:spPr bwMode="auto">
          <a:xfrm>
            <a:off x="6567488" y="64452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7061200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7062788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7062788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7056438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7058025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7058025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7" name="Line 95"/>
          <p:cNvSpPr>
            <a:spLocks noChangeShapeType="1"/>
          </p:cNvSpPr>
          <p:nvPr/>
        </p:nvSpPr>
        <p:spPr bwMode="auto">
          <a:xfrm>
            <a:off x="7056438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8" name="Line 96"/>
          <p:cNvSpPr>
            <a:spLocks noChangeShapeType="1"/>
          </p:cNvSpPr>
          <p:nvPr/>
        </p:nvSpPr>
        <p:spPr bwMode="auto">
          <a:xfrm>
            <a:off x="7058025" y="6288086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9" name="Line 97"/>
          <p:cNvSpPr>
            <a:spLocks noChangeShapeType="1"/>
          </p:cNvSpPr>
          <p:nvPr/>
        </p:nvSpPr>
        <p:spPr bwMode="auto">
          <a:xfrm>
            <a:off x="7058025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0" name="Line 98"/>
          <p:cNvSpPr>
            <a:spLocks noChangeShapeType="1"/>
          </p:cNvSpPr>
          <p:nvPr/>
        </p:nvSpPr>
        <p:spPr bwMode="auto">
          <a:xfrm>
            <a:off x="7546975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1" name="Line 99"/>
          <p:cNvSpPr>
            <a:spLocks noChangeShapeType="1"/>
          </p:cNvSpPr>
          <p:nvPr/>
        </p:nvSpPr>
        <p:spPr bwMode="auto">
          <a:xfrm>
            <a:off x="7529513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2" name="Line 100"/>
          <p:cNvSpPr>
            <a:spLocks noChangeShapeType="1"/>
          </p:cNvSpPr>
          <p:nvPr/>
        </p:nvSpPr>
        <p:spPr bwMode="auto">
          <a:xfrm>
            <a:off x="7548563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3" name="Line 101"/>
          <p:cNvSpPr>
            <a:spLocks noChangeShapeType="1"/>
          </p:cNvSpPr>
          <p:nvPr/>
        </p:nvSpPr>
        <p:spPr bwMode="auto">
          <a:xfrm>
            <a:off x="7542213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>
            <a:off x="7543800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5" name="Line 103"/>
          <p:cNvSpPr>
            <a:spLocks noChangeShapeType="1"/>
          </p:cNvSpPr>
          <p:nvPr/>
        </p:nvSpPr>
        <p:spPr bwMode="auto">
          <a:xfrm>
            <a:off x="7543800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6" name="Line 104"/>
          <p:cNvSpPr>
            <a:spLocks noChangeShapeType="1"/>
          </p:cNvSpPr>
          <p:nvPr/>
        </p:nvSpPr>
        <p:spPr bwMode="auto">
          <a:xfrm>
            <a:off x="7542213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7" name="Line 105"/>
          <p:cNvSpPr>
            <a:spLocks noChangeShapeType="1"/>
          </p:cNvSpPr>
          <p:nvPr/>
        </p:nvSpPr>
        <p:spPr bwMode="auto">
          <a:xfrm>
            <a:off x="7543800" y="6297611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8" name="Line 106"/>
          <p:cNvSpPr>
            <a:spLocks noChangeShapeType="1"/>
          </p:cNvSpPr>
          <p:nvPr/>
        </p:nvSpPr>
        <p:spPr bwMode="auto">
          <a:xfrm>
            <a:off x="7543800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9" name="Line 107"/>
          <p:cNvSpPr>
            <a:spLocks noChangeShapeType="1"/>
          </p:cNvSpPr>
          <p:nvPr/>
        </p:nvSpPr>
        <p:spPr bwMode="auto">
          <a:xfrm>
            <a:off x="4918075" y="60102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0" name="Line 108"/>
          <p:cNvSpPr>
            <a:spLocks noChangeShapeType="1"/>
          </p:cNvSpPr>
          <p:nvPr/>
        </p:nvSpPr>
        <p:spPr bwMode="auto">
          <a:xfrm>
            <a:off x="4910138" y="616426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1" name="Line 109"/>
          <p:cNvSpPr>
            <a:spLocks noChangeShapeType="1"/>
          </p:cNvSpPr>
          <p:nvPr/>
        </p:nvSpPr>
        <p:spPr bwMode="auto">
          <a:xfrm>
            <a:off x="4919663" y="63261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2" name="Line 110"/>
          <p:cNvSpPr>
            <a:spLocks noChangeShapeType="1"/>
          </p:cNvSpPr>
          <p:nvPr/>
        </p:nvSpPr>
        <p:spPr bwMode="auto">
          <a:xfrm>
            <a:off x="5380038" y="60055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3" name="Line 111"/>
          <p:cNvSpPr>
            <a:spLocks noChangeShapeType="1"/>
          </p:cNvSpPr>
          <p:nvPr/>
        </p:nvSpPr>
        <p:spPr bwMode="auto">
          <a:xfrm>
            <a:off x="5381625" y="615949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4" name="Line 112"/>
          <p:cNvSpPr>
            <a:spLocks noChangeShapeType="1"/>
          </p:cNvSpPr>
          <p:nvPr/>
        </p:nvSpPr>
        <p:spPr bwMode="auto">
          <a:xfrm>
            <a:off x="5400675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5" name="Line 113"/>
          <p:cNvSpPr>
            <a:spLocks noChangeShapeType="1"/>
          </p:cNvSpPr>
          <p:nvPr/>
        </p:nvSpPr>
        <p:spPr bwMode="auto">
          <a:xfrm>
            <a:off x="5846763" y="5986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6" name="Line 114"/>
          <p:cNvSpPr>
            <a:spLocks noChangeShapeType="1"/>
          </p:cNvSpPr>
          <p:nvPr/>
        </p:nvSpPr>
        <p:spPr bwMode="auto">
          <a:xfrm>
            <a:off x="5848350" y="61499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7" name="Line 115"/>
          <p:cNvSpPr>
            <a:spLocks noChangeShapeType="1"/>
          </p:cNvSpPr>
          <p:nvPr/>
        </p:nvSpPr>
        <p:spPr bwMode="auto">
          <a:xfrm>
            <a:off x="5867400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8" name="Line 116"/>
          <p:cNvSpPr>
            <a:spLocks noChangeShapeType="1"/>
          </p:cNvSpPr>
          <p:nvPr/>
        </p:nvSpPr>
        <p:spPr bwMode="auto">
          <a:xfrm>
            <a:off x="3833813" y="6145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9" name="Line 117"/>
          <p:cNvSpPr>
            <a:spLocks noChangeShapeType="1"/>
          </p:cNvSpPr>
          <p:nvPr/>
        </p:nvSpPr>
        <p:spPr bwMode="auto">
          <a:xfrm>
            <a:off x="3824288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0" name="Line 118"/>
          <p:cNvSpPr>
            <a:spLocks noChangeShapeType="1"/>
          </p:cNvSpPr>
          <p:nvPr/>
        </p:nvSpPr>
        <p:spPr bwMode="auto">
          <a:xfrm>
            <a:off x="4291013" y="6135686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1" name="Line 119"/>
          <p:cNvSpPr>
            <a:spLocks noChangeShapeType="1"/>
          </p:cNvSpPr>
          <p:nvPr/>
        </p:nvSpPr>
        <p:spPr bwMode="auto">
          <a:xfrm>
            <a:off x="4310063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2" name="Line 120"/>
          <p:cNvSpPr>
            <a:spLocks noChangeShapeType="1"/>
          </p:cNvSpPr>
          <p:nvPr/>
        </p:nvSpPr>
        <p:spPr bwMode="auto">
          <a:xfrm>
            <a:off x="2928938" y="626903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3027363" y="32242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4" name="Line 122"/>
          <p:cNvSpPr>
            <a:spLocks noChangeShapeType="1"/>
          </p:cNvSpPr>
          <p:nvPr/>
        </p:nvSpPr>
        <p:spPr bwMode="auto">
          <a:xfrm flipV="1">
            <a:off x="3760788" y="3281361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6107"/>
            <a:ext cx="8229600" cy="1143000"/>
          </a:xfrm>
          <a:noFill/>
          <a:ln/>
        </p:spPr>
        <p:txBody>
          <a:bodyPr lIns="90487" rIns="90487"/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04800" y="1769536"/>
            <a:ext cx="1600096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86000" y="1236136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241800" y="1236136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781800" y="1236136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??? 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2133600" y="1540936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33600" y="1540936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90267" y="3064936"/>
            <a:ext cx="1710265" cy="1257300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87870" y="5326594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</a:t>
            </a:r>
            <a:r>
              <a:rPr lang="en-US" sz="2800" u="sng" dirty="0" smtClean="0">
                <a:solidFill>
                  <a:srgbClr val="FF0000"/>
                </a:solidFill>
              </a:rPr>
              <a:t>?</a:t>
            </a:r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8458200" y="2150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8458200" y="26077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8458200" y="31411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8458200" y="3674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RAID: Redundant Arrays of (Inexpensive) Disks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"striped"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/>
              <a:t>Availability: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 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Arrays of Inexpensive Disks</a:t>
            </a:r>
            <a:br>
              <a:rPr lang="en-US">
                <a:solidFill>
                  <a:srgbClr val="FC0128"/>
                </a:solidFill>
              </a:rPr>
            </a:br>
            <a:r>
              <a:rPr lang="en-US">
                <a:solidFill>
                  <a:srgbClr val="FC0128"/>
                </a:solidFill>
              </a:rPr>
              <a:t>RAID 1: Disk Mirroring/Shadowing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 useBgFill="1">
        <p:nvSpPr>
          <p:cNvPr id="289795" name="Oval 3"/>
          <p:cNvSpPr>
            <a:spLocks noChangeArrowheads="1"/>
          </p:cNvSpPr>
          <p:nvPr/>
        </p:nvSpPr>
        <p:spPr bwMode="auto">
          <a:xfrm>
            <a:off x="6140450" y="20341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6" name="Oval 4"/>
          <p:cNvSpPr>
            <a:spLocks noChangeArrowheads="1"/>
          </p:cNvSpPr>
          <p:nvPr/>
        </p:nvSpPr>
        <p:spPr bwMode="auto">
          <a:xfrm>
            <a:off x="6140450" y="26310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127750" y="22119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70040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9" name="Oval 7"/>
          <p:cNvSpPr>
            <a:spLocks noChangeArrowheads="1"/>
          </p:cNvSpPr>
          <p:nvPr/>
        </p:nvSpPr>
        <p:spPr bwMode="auto">
          <a:xfrm>
            <a:off x="7296150" y="20341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0" name="Oval 8"/>
          <p:cNvSpPr>
            <a:spLocks noChangeArrowheads="1"/>
          </p:cNvSpPr>
          <p:nvPr/>
        </p:nvSpPr>
        <p:spPr bwMode="auto">
          <a:xfrm>
            <a:off x="7296150" y="26310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7283450" y="22119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1597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5873750" y="17801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4" name="Oval 12"/>
          <p:cNvSpPr>
            <a:spLocks noChangeArrowheads="1"/>
          </p:cNvSpPr>
          <p:nvPr/>
        </p:nvSpPr>
        <p:spPr bwMode="auto">
          <a:xfrm>
            <a:off x="1111250" y="20087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5" name="Oval 13"/>
          <p:cNvSpPr>
            <a:spLocks noChangeArrowheads="1"/>
          </p:cNvSpPr>
          <p:nvPr/>
        </p:nvSpPr>
        <p:spPr bwMode="auto">
          <a:xfrm>
            <a:off x="1111250" y="26056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10985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1974850" y="21611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8" name="Oval 16"/>
          <p:cNvSpPr>
            <a:spLocks noChangeArrowheads="1"/>
          </p:cNvSpPr>
          <p:nvPr/>
        </p:nvSpPr>
        <p:spPr bwMode="auto">
          <a:xfrm>
            <a:off x="2266950" y="20087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9" name="Oval 17"/>
          <p:cNvSpPr>
            <a:spLocks noChangeArrowheads="1"/>
          </p:cNvSpPr>
          <p:nvPr/>
        </p:nvSpPr>
        <p:spPr bwMode="auto">
          <a:xfrm>
            <a:off x="2266950" y="26056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22542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3130550" y="21611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844550" y="17547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723891" y="3301992"/>
            <a:ext cx="7445692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Helvetica" charset="0"/>
              </a:rPr>
              <a:t>• </a:t>
            </a:r>
            <a:r>
              <a:rPr lang="en-US" sz="2800" dirty="0"/>
              <a:t>Each disk is fully duplicated onto its “</a:t>
            </a:r>
            <a:r>
              <a:rPr lang="en-US" sz="2800" u="sng" dirty="0">
                <a:solidFill>
                  <a:srgbClr val="FF0000"/>
                </a:solidFill>
              </a:rPr>
              <a:t>mirror</a:t>
            </a:r>
            <a:r>
              <a:rPr lang="en-US" sz="2800" dirty="0"/>
              <a:t>”</a:t>
            </a:r>
          </a:p>
          <a:p>
            <a:pPr algn="l"/>
            <a:r>
              <a:rPr lang="en-US" sz="2800" dirty="0"/>
              <a:t>      Very high availability can be achieved</a:t>
            </a:r>
          </a:p>
          <a:p>
            <a:pPr algn="l"/>
            <a:r>
              <a:rPr lang="en-US" sz="2800" dirty="0"/>
              <a:t>• </a:t>
            </a:r>
            <a:r>
              <a:rPr lang="en-US" sz="2800" dirty="0" smtClean="0"/>
              <a:t>Writes limited by single-disk speed</a:t>
            </a:r>
          </a:p>
          <a:p>
            <a:r>
              <a:rPr lang="en-US" sz="2800" dirty="0"/>
              <a:t>• Reads may be optimized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Most </a:t>
            </a:r>
            <a:r>
              <a:rPr lang="en-US" sz="2800" dirty="0"/>
              <a:t>expensive solution: 100% capacity </a:t>
            </a:r>
            <a:r>
              <a:rPr lang="en-US" sz="2800" dirty="0" smtClean="0"/>
              <a:t>overhead</a:t>
            </a:r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41338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45656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6" name="Oval 24"/>
          <p:cNvSpPr>
            <a:spLocks noChangeArrowheads="1"/>
          </p:cNvSpPr>
          <p:nvPr/>
        </p:nvSpPr>
        <p:spPr bwMode="auto">
          <a:xfrm>
            <a:off x="49847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H="1">
            <a:off x="3505200" y="2040458"/>
            <a:ext cx="3810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3869264" y="1650990"/>
            <a:ext cx="1474211" cy="83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group</a:t>
            </a:r>
            <a:endParaRPr lang="en-US" dirty="0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10200" y="211665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 of Inexpensive Disks RAID 3: Parity Disk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4900" y="1559977"/>
            <a:ext cx="4851400" cy="1219200"/>
            <a:chOff x="2296" y="780"/>
            <a:chExt cx="3056" cy="768"/>
          </a:xfrm>
        </p:grpSpPr>
        <p:sp useBgFill="1">
          <p:nvSpPr>
            <p:cNvPr id="290820" name="Oval 4"/>
            <p:cNvSpPr>
              <a:spLocks noChangeArrowheads="1"/>
            </p:cNvSpPr>
            <p:nvPr/>
          </p:nvSpPr>
          <p:spPr bwMode="auto">
            <a:xfrm>
              <a:off x="247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1" name="Oval 5"/>
            <p:cNvSpPr>
              <a:spLocks noChangeArrowheads="1"/>
            </p:cNvSpPr>
            <p:nvPr/>
          </p:nvSpPr>
          <p:spPr bwMode="auto">
            <a:xfrm>
              <a:off x="247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246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301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3200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3200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3192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3744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391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9" name="Oval 13"/>
            <p:cNvSpPr>
              <a:spLocks noChangeArrowheads="1"/>
            </p:cNvSpPr>
            <p:nvPr/>
          </p:nvSpPr>
          <p:spPr bwMode="auto">
            <a:xfrm>
              <a:off x="391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390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445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2" name="Oval 16"/>
            <p:cNvSpPr>
              <a:spLocks noChangeArrowheads="1"/>
            </p:cNvSpPr>
            <p:nvPr/>
          </p:nvSpPr>
          <p:spPr bwMode="auto">
            <a:xfrm>
              <a:off x="4640" y="876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3" name="Oval 17"/>
            <p:cNvSpPr>
              <a:spLocks noChangeArrowheads="1"/>
            </p:cNvSpPr>
            <p:nvPr/>
          </p:nvSpPr>
          <p:spPr bwMode="auto">
            <a:xfrm>
              <a:off x="4640" y="1252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4632" y="988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5184" y="972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296" y="780"/>
              <a:ext cx="3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4783" y="1080"/>
              <a:ext cx="235" cy="2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/>
                <a:t>P</a:t>
              </a:r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" y="1450439"/>
            <a:ext cx="2179638" cy="2005013"/>
            <a:chOff x="192" y="711"/>
            <a:chExt cx="1373" cy="1263"/>
          </a:xfrm>
        </p:grpSpPr>
        <p:sp useBgFill="1">
          <p:nvSpPr>
            <p:cNvPr id="290839" name="Rectangle 23"/>
            <p:cNvSpPr>
              <a:spLocks noChangeArrowheads="1"/>
            </p:cNvSpPr>
            <p:nvPr/>
          </p:nvSpPr>
          <p:spPr bwMode="auto">
            <a:xfrm>
              <a:off x="418" y="711"/>
              <a:ext cx="1032" cy="98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11001101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. . .</a:t>
              </a:r>
            </a:p>
          </p:txBody>
        </p:sp>
        <p:sp>
          <p:nvSpPr>
            <p:cNvPr id="290840" name="Rectangle 24"/>
            <p:cNvSpPr>
              <a:spLocks noChangeArrowheads="1"/>
            </p:cNvSpPr>
            <p:nvPr/>
          </p:nvSpPr>
          <p:spPr bwMode="auto">
            <a:xfrm>
              <a:off x="192" y="1680"/>
              <a:ext cx="137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dirty="0"/>
                <a:t>logical record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189414" y="2755897"/>
            <a:ext cx="3844925" cy="3249613"/>
            <a:chOff x="2639" y="1640"/>
            <a:chExt cx="2422" cy="2047"/>
          </a:xfrm>
        </p:grpSpPr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2639" y="1640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67" y="1648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4" name="Rectangle 28"/>
            <p:cNvSpPr>
              <a:spLocks noChangeArrowheads="1"/>
            </p:cNvSpPr>
            <p:nvPr/>
          </p:nvSpPr>
          <p:spPr bwMode="auto">
            <a:xfrm>
              <a:off x="4095" y="1664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31" y="1672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</p:txBody>
        </p:sp>
      </p:grpSp>
      <p:sp>
        <p:nvSpPr>
          <p:cNvPr id="290846" name="Rectangle 30"/>
          <p:cNvSpPr>
            <a:spLocks noChangeArrowheads="1"/>
          </p:cNvSpPr>
          <p:nvPr/>
        </p:nvSpPr>
        <p:spPr bwMode="auto">
          <a:xfrm>
            <a:off x="304800" y="4267197"/>
            <a:ext cx="4921869" cy="2298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P contains sum of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other disks per stripe </a:t>
            </a:r>
            <a:br>
              <a:rPr lang="en-US" sz="2800" dirty="0"/>
            </a:br>
            <a:r>
              <a:rPr lang="en-US" sz="2800" dirty="0"/>
              <a:t>mod 2 (“</a:t>
            </a:r>
            <a:r>
              <a:rPr lang="en-US" sz="2800" u="sng" dirty="0">
                <a:solidFill>
                  <a:srgbClr val="FF0000"/>
                </a:solidFill>
              </a:rPr>
              <a:t>parity</a:t>
            </a:r>
            <a:r>
              <a:rPr lang="en-US" sz="2800" dirty="0"/>
              <a:t>”)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If disk fails, subtract 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P from sum of other </a:t>
            </a:r>
            <a:br>
              <a:rPr lang="en-US" sz="2800" dirty="0"/>
            </a:br>
            <a:r>
              <a:rPr lang="en-US" sz="2800" dirty="0"/>
              <a:t>disks to find missing </a:t>
            </a:r>
            <a:r>
              <a:rPr lang="en-US" sz="2800" dirty="0" smtClean="0"/>
              <a:t>information</a:t>
            </a:r>
            <a:endParaRPr lang="en-US" sz="2800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" y="3352799"/>
            <a:ext cx="8153400" cy="833438"/>
            <a:chOff x="192" y="2016"/>
            <a:chExt cx="5136" cy="525"/>
          </a:xfrm>
        </p:grpSpPr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V="1">
              <a:off x="1744" y="2283"/>
              <a:ext cx="84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2" y="2016"/>
              <a:ext cx="5136" cy="525"/>
              <a:chOff x="192" y="2016"/>
              <a:chExt cx="5136" cy="525"/>
            </a:xfrm>
          </p:grpSpPr>
          <p:sp>
            <p:nvSpPr>
              <p:cNvPr id="290850" name="Rectangle 34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595" cy="5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/>
                  <a:t>Striped physical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2800"/>
                  <a:t>records</a:t>
                </a:r>
              </a:p>
            </p:txBody>
          </p:sp>
          <p:sp>
            <p:nvSpPr>
              <p:cNvPr id="290851" name="Rectangl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736" cy="2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012267" y="1246714"/>
            <a:ext cx="990600" cy="4603750"/>
            <a:chOff x="3168" y="700"/>
            <a:chExt cx="624" cy="2900"/>
          </a:xfrm>
        </p:grpSpPr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168" y="716"/>
              <a:ext cx="624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flipH="1">
              <a:off x="3208" y="700"/>
              <a:ext cx="552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3264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flipH="1">
              <a:off x="3360" y="1728"/>
              <a:ext cx="24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618"/>
            <a:ext cx="81534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 RAID 4: High I/O Rate Parity</a:t>
            </a:r>
          </a:p>
        </p:txBody>
      </p:sp>
      <p:pic>
        <p:nvPicPr>
          <p:cNvPr id="293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15900" y="1193800"/>
            <a:ext cx="2120900" cy="317500"/>
          </a:xfrm>
          <a:prstGeom prst="rect">
            <a:avLst/>
          </a:prstGeom>
          <a:noFill/>
          <a:ln w="381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2667000" y="13716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90500" y="1206500"/>
            <a:ext cx="2451100" cy="1397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2362200" y="11811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2362200" y="1511300"/>
            <a:ext cx="279400" cy="2921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2813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 dirty="0"/>
              <a:t>D0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367030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4591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543550" y="153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3905" name="Rectangle 17" descr="10%"/>
          <p:cNvSpPr>
            <a:spLocks noChangeArrowheads="1"/>
          </p:cNvSpPr>
          <p:nvPr/>
        </p:nvSpPr>
        <p:spPr bwMode="auto">
          <a:xfrm>
            <a:off x="6470650" y="15621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2813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D4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67030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D5</a:t>
            </a:r>
          </a:p>
        </p:txBody>
      </p:sp>
      <p:sp>
        <p:nvSpPr>
          <p:cNvPr id="293908" name="Rectangle 20"/>
          <p:cNvSpPr>
            <a:spLocks noChangeArrowheads="1"/>
          </p:cNvSpPr>
          <p:nvPr/>
        </p:nvSpPr>
        <p:spPr bwMode="auto">
          <a:xfrm>
            <a:off x="4591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D6</a:t>
            </a:r>
          </a:p>
        </p:txBody>
      </p:sp>
      <p:sp>
        <p:nvSpPr>
          <p:cNvPr id="293909" name="Rectangle 21" descr="10%"/>
          <p:cNvSpPr>
            <a:spLocks noChangeArrowheads="1"/>
          </p:cNvSpPr>
          <p:nvPr/>
        </p:nvSpPr>
        <p:spPr bwMode="auto">
          <a:xfrm>
            <a:off x="6470650" y="2260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5543550" y="2260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D7</a:t>
            </a:r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281305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D8</a:t>
            </a: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367030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D9</a:t>
            </a:r>
          </a:p>
        </p:txBody>
      </p:sp>
      <p:sp>
        <p:nvSpPr>
          <p:cNvPr id="293913" name="Rectangle 25" descr="10%"/>
          <p:cNvSpPr>
            <a:spLocks noChangeArrowheads="1"/>
          </p:cNvSpPr>
          <p:nvPr/>
        </p:nvSpPr>
        <p:spPr bwMode="auto">
          <a:xfrm>
            <a:off x="6470650" y="3022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591050" y="3022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D10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554355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D11</a:t>
            </a:r>
          </a:p>
        </p:txBody>
      </p:sp>
      <p:sp>
        <p:nvSpPr>
          <p:cNvPr id="293916" name="Rectangle 28"/>
          <p:cNvSpPr>
            <a:spLocks noChangeArrowheads="1"/>
          </p:cNvSpPr>
          <p:nvPr/>
        </p:nvSpPr>
        <p:spPr bwMode="auto">
          <a:xfrm>
            <a:off x="2813050" y="3759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D12</a:t>
            </a:r>
          </a:p>
        </p:txBody>
      </p:sp>
      <p:sp>
        <p:nvSpPr>
          <p:cNvPr id="293917" name="Rectangle 29" descr="10%"/>
          <p:cNvSpPr>
            <a:spLocks noChangeArrowheads="1"/>
          </p:cNvSpPr>
          <p:nvPr/>
        </p:nvSpPr>
        <p:spPr bwMode="auto">
          <a:xfrm>
            <a:off x="647065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8" name="Rectangle 30"/>
          <p:cNvSpPr>
            <a:spLocks noChangeArrowheads="1"/>
          </p:cNvSpPr>
          <p:nvPr/>
        </p:nvSpPr>
        <p:spPr bwMode="auto">
          <a:xfrm>
            <a:off x="36703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D13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459105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D14</a:t>
            </a:r>
          </a:p>
        </p:txBody>
      </p:sp>
      <p:sp>
        <p:nvSpPr>
          <p:cNvPr id="293920" name="Rectangle 32"/>
          <p:cNvSpPr>
            <a:spLocks noChangeArrowheads="1"/>
          </p:cNvSpPr>
          <p:nvPr/>
        </p:nvSpPr>
        <p:spPr bwMode="auto">
          <a:xfrm>
            <a:off x="554355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D15</a:t>
            </a:r>
          </a:p>
        </p:txBody>
      </p:sp>
      <p:sp>
        <p:nvSpPr>
          <p:cNvPr id="293921" name="Rectangle 33" descr="10%"/>
          <p:cNvSpPr>
            <a:spLocks noChangeArrowheads="1"/>
          </p:cNvSpPr>
          <p:nvPr/>
        </p:nvSpPr>
        <p:spPr bwMode="auto">
          <a:xfrm>
            <a:off x="6470650" y="462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281305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D16</a:t>
            </a:r>
          </a:p>
        </p:txBody>
      </p:sp>
      <p:sp>
        <p:nvSpPr>
          <p:cNvPr id="293923" name="Rectangle 35"/>
          <p:cNvSpPr>
            <a:spLocks noChangeArrowheads="1"/>
          </p:cNvSpPr>
          <p:nvPr/>
        </p:nvSpPr>
        <p:spPr bwMode="auto">
          <a:xfrm>
            <a:off x="367030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D17</a:t>
            </a:r>
          </a:p>
        </p:txBody>
      </p:sp>
      <p:sp>
        <p:nvSpPr>
          <p:cNvPr id="293924" name="Rectangle 36"/>
          <p:cNvSpPr>
            <a:spLocks noChangeArrowheads="1"/>
          </p:cNvSpPr>
          <p:nvPr/>
        </p:nvSpPr>
        <p:spPr bwMode="auto">
          <a:xfrm>
            <a:off x="459105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D18</a:t>
            </a:r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5543550" y="458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D19</a:t>
            </a:r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2813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D20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367030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D21</a:t>
            </a: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4591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D22</a:t>
            </a:r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5543550" y="533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D23</a:t>
            </a:r>
          </a:p>
        </p:txBody>
      </p:sp>
      <p:sp>
        <p:nvSpPr>
          <p:cNvPr id="293930" name="Rectangle 42" descr="10%"/>
          <p:cNvSpPr>
            <a:spLocks noChangeArrowheads="1"/>
          </p:cNvSpPr>
          <p:nvPr/>
        </p:nvSpPr>
        <p:spPr bwMode="auto">
          <a:xfrm>
            <a:off x="6470650" y="5359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3021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2" name="Rectangle 44"/>
          <p:cNvSpPr>
            <a:spLocks noChangeArrowheads="1"/>
          </p:cNvSpPr>
          <p:nvPr/>
        </p:nvSpPr>
        <p:spPr bwMode="auto">
          <a:xfrm>
            <a:off x="3884613" y="5822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4799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5726113" y="58864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66786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3818462" y="6011335"/>
            <a:ext cx="2138705" cy="46679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Columns</a:t>
            </a:r>
            <a:endParaRPr lang="en-US" dirty="0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7452778" y="1405457"/>
            <a:ext cx="1665319" cy="1565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Increasing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Logical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Disk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Address</a:t>
            </a:r>
            <a:endParaRPr lang="en-US" sz="2800" dirty="0"/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>
            <a:off x="8077200" y="2971791"/>
            <a:ext cx="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68600" y="3683002"/>
            <a:ext cx="5894388" cy="873126"/>
            <a:chOff x="1744" y="2320"/>
            <a:chExt cx="3713" cy="550"/>
          </a:xfrm>
        </p:grpSpPr>
        <p:sp>
          <p:nvSpPr>
            <p:cNvPr id="293940" name="Rectangle 52"/>
            <p:cNvSpPr>
              <a:spLocks noChangeArrowheads="1"/>
            </p:cNvSpPr>
            <p:nvPr/>
          </p:nvSpPr>
          <p:spPr bwMode="auto">
            <a:xfrm>
              <a:off x="1744" y="2320"/>
              <a:ext cx="2760" cy="480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1" name="Line 53"/>
            <p:cNvSpPr>
              <a:spLocks noChangeShapeType="1"/>
            </p:cNvSpPr>
            <p:nvPr/>
          </p:nvSpPr>
          <p:spPr bwMode="auto">
            <a:xfrm>
              <a:off x="4496" y="252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736" y="2576"/>
              <a:ext cx="72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i="1" dirty="0"/>
                <a:t>Stripe</a:t>
              </a:r>
            </a:p>
          </p:txBody>
        </p:sp>
      </p:grp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203200" y="1498600"/>
            <a:ext cx="2463800" cy="5143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685800" y="1981200"/>
            <a:ext cx="1905000" cy="841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Insides of 5 disks</a:t>
            </a:r>
            <a:endParaRPr lang="en-US" dirty="0"/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2743200" y="1447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6" name="Rectangle 58"/>
          <p:cNvSpPr>
            <a:spLocks noChangeArrowheads="1"/>
          </p:cNvSpPr>
          <p:nvPr/>
        </p:nvSpPr>
        <p:spPr bwMode="auto">
          <a:xfrm>
            <a:off x="3581400" y="2209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7" name="Rectangle 59"/>
          <p:cNvSpPr>
            <a:spLocks noChangeArrowheads="1"/>
          </p:cNvSpPr>
          <p:nvPr/>
        </p:nvSpPr>
        <p:spPr bwMode="auto">
          <a:xfrm>
            <a:off x="228600" y="3733800"/>
            <a:ext cx="2209800" cy="19319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Example: small </a:t>
            </a:r>
            <a:r>
              <a:rPr lang="en-US" sz="2800" dirty="0"/>
              <a:t>read D0 &amp; D5,</a:t>
            </a:r>
            <a:r>
              <a:rPr lang="en-US" sz="2800" dirty="0" smtClean="0"/>
              <a:t> large </a:t>
            </a:r>
            <a:r>
              <a:rPr lang="en-US" sz="2800" dirty="0"/>
              <a:t>write D12-D15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45" grpId="0" animBg="1"/>
      <p:bldP spid="293946" grpId="0" animBg="1"/>
      <p:bldP spid="29394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for RAID 5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395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RAID 4 works well for small reads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(write to one disk): </a:t>
            </a:r>
          </a:p>
          <a:p>
            <a:pPr lvl="1"/>
            <a:r>
              <a:rPr lang="en-US" dirty="0"/>
              <a:t>Option 1: read other data disks, create new sum and write to Parity Disk</a:t>
            </a:r>
          </a:p>
          <a:p>
            <a:pPr lvl="1"/>
            <a:r>
              <a:rPr lang="en-US" dirty="0"/>
              <a:t>Option 2: since P has old sum, compare old data to new data, add the difference to P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are limited by Parity Disk: Write to D0, D5 both also write to P disk 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0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4487338"/>
            <a:ext cx="4343400" cy="1981200"/>
            <a:chOff x="1440" y="2976"/>
            <a:chExt cx="2736" cy="1248"/>
          </a:xfrm>
        </p:grpSpPr>
        <p:sp>
          <p:nvSpPr>
            <p:cNvPr id="294917" name="Rectangle 5"/>
            <p:cNvSpPr>
              <a:spLocks noChangeArrowheads="1"/>
            </p:cNvSpPr>
            <p:nvPr/>
          </p:nvSpPr>
          <p:spPr bwMode="auto">
            <a:xfrm>
              <a:off x="1488" y="3216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D0</a:t>
              </a:r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202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D1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60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D2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3208" y="3224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D3</a:t>
              </a:r>
            </a:p>
          </p:txBody>
        </p:sp>
        <p:sp>
          <p:nvSpPr>
            <p:cNvPr id="294921" name="Rectangle 9" descr="10%"/>
            <p:cNvSpPr>
              <a:spLocks noChangeArrowheads="1"/>
            </p:cNvSpPr>
            <p:nvPr/>
          </p:nvSpPr>
          <p:spPr bwMode="auto">
            <a:xfrm>
              <a:off x="3792" y="324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488" y="3688"/>
              <a:ext cx="360" cy="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D4</a:t>
              </a:r>
            </a:p>
          </p:txBody>
        </p:sp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028" y="3688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D5</a:t>
              </a:r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608" y="3688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D6</a:t>
              </a:r>
            </a:p>
          </p:txBody>
        </p:sp>
        <p:sp>
          <p:nvSpPr>
            <p:cNvPr id="294925" name="Rectangle 13" descr="10%"/>
            <p:cNvSpPr>
              <a:spLocks noChangeArrowheads="1"/>
            </p:cNvSpPr>
            <p:nvPr/>
          </p:nvSpPr>
          <p:spPr bwMode="auto">
            <a:xfrm>
              <a:off x="3792" y="368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3208" y="3680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D7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40" y="2976"/>
              <a:ext cx="432" cy="1248"/>
              <a:chOff x="1440" y="2976"/>
              <a:chExt cx="432" cy="1248"/>
            </a:xfrm>
          </p:grpSpPr>
          <p:sp>
            <p:nvSpPr>
              <p:cNvPr id="294928" name="Oval 1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1" name="Oval 1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16" y="2976"/>
              <a:ext cx="432" cy="1248"/>
              <a:chOff x="1440" y="2976"/>
              <a:chExt cx="432" cy="1248"/>
            </a:xfrm>
          </p:grpSpPr>
          <p:sp>
            <p:nvSpPr>
              <p:cNvPr id="294933" name="Oval 2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6" name="Oval 2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544" y="2976"/>
              <a:ext cx="432" cy="1248"/>
              <a:chOff x="1440" y="2976"/>
              <a:chExt cx="432" cy="124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1" name="Oval 2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168" y="2976"/>
              <a:ext cx="432" cy="1248"/>
              <a:chOff x="1440" y="2976"/>
              <a:chExt cx="432" cy="1248"/>
            </a:xfrm>
          </p:grpSpPr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6" name="Oval 3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744" y="2976"/>
              <a:ext cx="432" cy="1248"/>
              <a:chOff x="1440" y="2976"/>
              <a:chExt cx="432" cy="1248"/>
            </a:xfrm>
          </p:grpSpPr>
          <p:sp>
            <p:nvSpPr>
              <p:cNvPr id="294948" name="Oval 3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1" name="Oval 3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2" y="274638"/>
            <a:ext cx="86868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 dirty="0" smtClean="0">
                <a:solidFill>
                  <a:srgbClr val="FC0128"/>
                </a:solidFill>
                <a:latin typeface="+mn-lt"/>
              </a:rPr>
              <a:t>RAID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5: High I/O Rate Interleaved Parity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1000" y="1989662"/>
            <a:ext cx="2362200" cy="22955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Independent writes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possible because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interleaved parity</a:t>
            </a:r>
            <a:endParaRPr lang="en-US"/>
          </a:p>
        </p:txBody>
      </p:sp>
      <p:pic>
        <p:nvPicPr>
          <p:cNvPr id="2959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69900" y="12192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2921000" y="13970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444500" y="1231900"/>
            <a:ext cx="2451100" cy="1397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2616200" y="12065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>
            <a:off x="2616200" y="1536700"/>
            <a:ext cx="279400" cy="292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3073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D0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39497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4851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5778500" y="1562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D3</a:t>
            </a:r>
          </a:p>
        </p:txBody>
      </p:sp>
      <p:sp>
        <p:nvSpPr>
          <p:cNvPr id="295954" name="Rectangle 18" descr="10%"/>
          <p:cNvSpPr>
            <a:spLocks noChangeArrowheads="1"/>
          </p:cNvSpPr>
          <p:nvPr/>
        </p:nvSpPr>
        <p:spPr bwMode="auto">
          <a:xfrm>
            <a:off x="6731000" y="158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3073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D4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39497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D5</a:t>
            </a: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4851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D6</a:t>
            </a:r>
          </a:p>
        </p:txBody>
      </p:sp>
      <p:sp>
        <p:nvSpPr>
          <p:cNvPr id="295958" name="Rectangle 22" descr="10%"/>
          <p:cNvSpPr>
            <a:spLocks noChangeArrowheads="1"/>
          </p:cNvSpPr>
          <p:nvPr/>
        </p:nvSpPr>
        <p:spPr bwMode="auto">
          <a:xfrm>
            <a:off x="5778500" y="2311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6731000" y="2336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D7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30734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D8</a:t>
            </a:r>
          </a:p>
        </p:txBody>
      </p:sp>
      <p:sp>
        <p:nvSpPr>
          <p:cNvPr id="295961" name="Rectangle 25"/>
          <p:cNvSpPr>
            <a:spLocks noChangeArrowheads="1"/>
          </p:cNvSpPr>
          <p:nvPr/>
        </p:nvSpPr>
        <p:spPr bwMode="auto">
          <a:xfrm>
            <a:off x="39497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D9</a:t>
            </a:r>
          </a:p>
        </p:txBody>
      </p:sp>
      <p:sp>
        <p:nvSpPr>
          <p:cNvPr id="295962" name="Rectangle 26" descr="10%"/>
          <p:cNvSpPr>
            <a:spLocks noChangeArrowheads="1"/>
          </p:cNvSpPr>
          <p:nvPr/>
        </p:nvSpPr>
        <p:spPr bwMode="auto">
          <a:xfrm>
            <a:off x="4851400" y="303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577850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D10</a:t>
            </a:r>
          </a:p>
        </p:txBody>
      </p:sp>
      <p:sp>
        <p:nvSpPr>
          <p:cNvPr id="295964" name="Rectangle 28"/>
          <p:cNvSpPr>
            <a:spLocks noChangeArrowheads="1"/>
          </p:cNvSpPr>
          <p:nvPr/>
        </p:nvSpPr>
        <p:spPr bwMode="auto">
          <a:xfrm>
            <a:off x="6731000" y="3073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D11</a:t>
            </a:r>
          </a:p>
        </p:txBody>
      </p:sp>
      <p:sp>
        <p:nvSpPr>
          <p:cNvPr id="295965" name="Rectangle 29"/>
          <p:cNvSpPr>
            <a:spLocks noChangeArrowheads="1"/>
          </p:cNvSpPr>
          <p:nvPr/>
        </p:nvSpPr>
        <p:spPr bwMode="auto">
          <a:xfrm>
            <a:off x="3073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D12</a:t>
            </a:r>
          </a:p>
        </p:txBody>
      </p:sp>
      <p:sp>
        <p:nvSpPr>
          <p:cNvPr id="295966" name="Rectangle 30" descr="10%"/>
          <p:cNvSpPr>
            <a:spLocks noChangeArrowheads="1"/>
          </p:cNvSpPr>
          <p:nvPr/>
        </p:nvSpPr>
        <p:spPr bwMode="auto">
          <a:xfrm>
            <a:off x="394970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7" name="Rectangle 31"/>
          <p:cNvSpPr>
            <a:spLocks noChangeArrowheads="1"/>
          </p:cNvSpPr>
          <p:nvPr/>
        </p:nvSpPr>
        <p:spPr bwMode="auto">
          <a:xfrm>
            <a:off x="4851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D13</a:t>
            </a: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577850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D14</a:t>
            </a: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673100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D15</a:t>
            </a:r>
          </a:p>
        </p:txBody>
      </p:sp>
      <p:sp>
        <p:nvSpPr>
          <p:cNvPr id="295970" name="Rectangle 34" descr="10%"/>
          <p:cNvSpPr>
            <a:spLocks noChangeArrowheads="1"/>
          </p:cNvSpPr>
          <p:nvPr/>
        </p:nvSpPr>
        <p:spPr bwMode="auto">
          <a:xfrm>
            <a:off x="3073400" y="4559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39497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D16</a:t>
            </a:r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48514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D17</a:t>
            </a:r>
          </a:p>
        </p:txBody>
      </p:sp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5778500" y="457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D18</a:t>
            </a:r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6731000" y="4597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D19</a:t>
            </a:r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3086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D20</a:t>
            </a:r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39624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D21</a:t>
            </a:r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4864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D22</a:t>
            </a:r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5791200" y="535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D23</a:t>
            </a:r>
          </a:p>
        </p:txBody>
      </p:sp>
      <p:sp>
        <p:nvSpPr>
          <p:cNvPr id="295979" name="Rectangle 43" descr="10%"/>
          <p:cNvSpPr>
            <a:spLocks noChangeArrowheads="1"/>
          </p:cNvSpPr>
          <p:nvPr/>
        </p:nvSpPr>
        <p:spPr bwMode="auto">
          <a:xfrm>
            <a:off x="6743700" y="5384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80" name="Rectangle 44"/>
          <p:cNvSpPr>
            <a:spLocks noChangeArrowheads="1"/>
          </p:cNvSpPr>
          <p:nvPr/>
        </p:nvSpPr>
        <p:spPr bwMode="auto">
          <a:xfrm>
            <a:off x="3275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4138613" y="58483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5053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5980113" y="59118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69326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4500563" y="6178550"/>
            <a:ext cx="1470579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Disk Columns</a:t>
            </a: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7681913" y="1530350"/>
            <a:ext cx="1158482" cy="10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Increasing</a:t>
            </a:r>
          </a:p>
          <a:p>
            <a:pPr>
              <a:lnSpc>
                <a:spcPct val="85000"/>
              </a:lnSpc>
            </a:pPr>
            <a:r>
              <a:rPr lang="en-US"/>
              <a:t>Logical</a:t>
            </a:r>
          </a:p>
          <a:p>
            <a:pPr>
              <a:lnSpc>
                <a:spcPct val="85000"/>
              </a:lnSpc>
            </a:pPr>
            <a:r>
              <a:rPr lang="en-US"/>
              <a:t>Disk </a:t>
            </a:r>
          </a:p>
          <a:p>
            <a:pPr>
              <a:lnSpc>
                <a:spcPct val="85000"/>
              </a:lnSpc>
            </a:pPr>
            <a:r>
              <a:rPr lang="en-US"/>
              <a:t>Addresses</a:t>
            </a:r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8369300" y="2527300"/>
            <a:ext cx="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2590800" y="5943600"/>
            <a:ext cx="330200" cy="72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469900" y="1549400"/>
            <a:ext cx="63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30480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67056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2" name="Rectangle 56"/>
          <p:cNvSpPr>
            <a:spLocks noChangeArrowheads="1"/>
          </p:cNvSpPr>
          <p:nvPr/>
        </p:nvSpPr>
        <p:spPr bwMode="auto">
          <a:xfrm>
            <a:off x="39624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3" name="Rectangle 57"/>
          <p:cNvSpPr>
            <a:spLocks noChangeArrowheads="1"/>
          </p:cNvSpPr>
          <p:nvPr/>
        </p:nvSpPr>
        <p:spPr bwMode="auto">
          <a:xfrm>
            <a:off x="57912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4" name="Rectangle 58"/>
          <p:cNvSpPr>
            <a:spLocks noChangeArrowheads="1"/>
          </p:cNvSpPr>
          <p:nvPr/>
        </p:nvSpPr>
        <p:spPr bwMode="auto">
          <a:xfrm>
            <a:off x="457200" y="4741324"/>
            <a:ext cx="2209800" cy="156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Example: write to D0, D5 uses disks 0, 1, 3,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0" grpId="0" animBg="1"/>
      <p:bldP spid="295991" grpId="0" animBg="1"/>
      <p:bldP spid="295992" grpId="0" animBg="1"/>
      <p:bldP spid="295993" grpId="0" animBg="1"/>
      <p:bldP spid="29599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Distance: 8 code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C0128"/>
                </a:solidFill>
                <a:latin typeface="+mn-lt"/>
              </a:rPr>
              <a:t>Problems of Disk Arrays:</a:t>
            </a:r>
            <a:r>
              <a:rPr lang="en-US" dirty="0" smtClean="0">
                <a:solidFill>
                  <a:srgbClr val="FC0128"/>
                </a:solidFill>
                <a:latin typeface="+mn-lt"/>
              </a:rPr>
              <a:t> Small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Writes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692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5687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470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5397500" y="19939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67" name="Rectangle 7" descr="10%"/>
          <p:cNvSpPr>
            <a:spLocks noChangeArrowheads="1"/>
          </p:cNvSpPr>
          <p:nvPr/>
        </p:nvSpPr>
        <p:spPr bwMode="auto">
          <a:xfrm>
            <a:off x="6350000" y="20193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282700" y="19939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D0'</a:t>
            </a:r>
          </a:p>
        </p:txBody>
      </p:sp>
      <p:sp useBgFill="1">
        <p:nvSpPr>
          <p:cNvPr id="296969" name="Oval 9"/>
          <p:cNvSpPr>
            <a:spLocks noChangeArrowheads="1"/>
          </p:cNvSpPr>
          <p:nvPr/>
        </p:nvSpPr>
        <p:spPr bwMode="auto">
          <a:xfrm>
            <a:off x="2387600" y="35687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2373313" y="35623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1600200" y="2578104"/>
            <a:ext cx="7874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2578100" y="2590804"/>
            <a:ext cx="393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96973" name="Oval 13"/>
          <p:cNvSpPr>
            <a:spLocks noChangeArrowheads="1"/>
          </p:cNvSpPr>
          <p:nvPr/>
        </p:nvSpPr>
        <p:spPr bwMode="auto">
          <a:xfrm>
            <a:off x="4318000" y="42926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4303713" y="42735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2667000" y="3771904"/>
            <a:ext cx="16637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H="1">
            <a:off x="4597400" y="2616204"/>
            <a:ext cx="20574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2590800" y="58293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D0'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34671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43688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5295900" y="58420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81" name="Rectangle 21" descr="10%"/>
          <p:cNvSpPr>
            <a:spLocks noChangeArrowheads="1"/>
          </p:cNvSpPr>
          <p:nvPr/>
        </p:nvSpPr>
        <p:spPr bwMode="auto">
          <a:xfrm>
            <a:off x="6248400" y="58674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P'</a:t>
            </a:r>
          </a:p>
        </p:txBody>
      </p:sp>
      <p:sp>
        <p:nvSpPr>
          <p:cNvPr id="296982" name="Line 22"/>
          <p:cNvSpPr>
            <a:spLocks noChangeShapeType="1"/>
          </p:cNvSpPr>
          <p:nvPr/>
        </p:nvSpPr>
        <p:spPr bwMode="auto">
          <a:xfrm>
            <a:off x="4610100" y="4546604"/>
            <a:ext cx="190500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1600200" y="2578104"/>
            <a:ext cx="1270000" cy="323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989013" y="28511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new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2881313" y="28257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6297613" y="2889254"/>
            <a:ext cx="809430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 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parity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4646613" y="42989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2652713" y="35496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3490913" y="29654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(1. Read)</a:t>
            </a: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7072313" y="30035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(2. Read)</a:t>
            </a:r>
          </a:p>
        </p:txBody>
      </p: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2805113" y="52133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(3. Write)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6132513" y="52387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(4. Write)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938213" y="1168404"/>
            <a:ext cx="315111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RAID-5: Small Write Algorithm</a:t>
            </a:r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1293813" y="1549404"/>
            <a:ext cx="5256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1 Logical Write = 2 Physical Reads + 2  Physical Writes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istrator\My Documents\My Pictures\Case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34" y="1339544"/>
            <a:ext cx="6753562" cy="53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 Report </a:t>
            </a:r>
            <a:r>
              <a:rPr lang="en-US" dirty="0" smtClean="0"/>
              <a:t>Read ‘Round the World</a:t>
            </a:r>
            <a:br>
              <a:rPr lang="en-US" dirty="0" smtClean="0"/>
            </a:br>
            <a:r>
              <a:rPr lang="en-US" sz="3556" dirty="0" smtClean="0"/>
              <a:t>(December 1987)</a:t>
            </a:r>
            <a:endParaRPr lang="en-US" sz="355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Screen Shot 2012-11-07 at 12.5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033"/>
            <a:ext cx="9144000" cy="2611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75" y="274638"/>
            <a:ext cx="4199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RAID</a:t>
            </a:r>
            <a:r>
              <a:rPr lang="en-US" dirty="0"/>
              <a:t>-I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3200" indent="-203200"/>
            <a:r>
              <a:rPr lang="en-US" dirty="0"/>
              <a:t>RAID-I (1989) </a:t>
            </a:r>
          </a:p>
          <a:p>
            <a:pPr marL="508000" lvl="1" indent="-190500"/>
            <a:r>
              <a:rPr lang="en-US" dirty="0"/>
              <a:t>Consisted of a Sun 4/280 workstation with 128 MB of DRAM, four dual-string SCSI controllers, 28 5.25-inch SCSI disks and specialized disk striping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1060" name="Picture 4" descr="RAID.jpg                                                       0001B570Macintosh HD                   ACF5EA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34" y="329470"/>
            <a:ext cx="3753380" cy="605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738" y="609600"/>
            <a:ext cx="3649662" cy="1143000"/>
          </a:xfrm>
        </p:spPr>
        <p:txBody>
          <a:bodyPr>
            <a:normAutofit/>
          </a:bodyPr>
          <a:lstStyle/>
          <a:p>
            <a:r>
              <a:rPr lang="en-US" dirty="0"/>
              <a:t>RAID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7467" y="1981200"/>
            <a:ext cx="4098396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1990-</a:t>
            </a:r>
            <a:r>
              <a:rPr lang="en-US" dirty="0" smtClean="0"/>
              <a:t>1993</a:t>
            </a:r>
          </a:p>
          <a:p>
            <a:r>
              <a:rPr lang="en-US" dirty="0" smtClean="0"/>
              <a:t>Early Network Attached Storage (NAS) System running a Log Structured File System (LFS)</a:t>
            </a:r>
          </a:p>
          <a:p>
            <a:r>
              <a:rPr lang="en-US" sz="3243" dirty="0" smtClean="0"/>
              <a:t>Impact: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$25 Billion/year in 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Over $150 Billion in RAID device sold since 1990-2002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200+ RAID companies (at the peak)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Software RAID a standard component of modern </a:t>
            </a:r>
            <a:r>
              <a:rPr lang="en-US" sz="2843" dirty="0" err="1" smtClean="0">
                <a:ea typeface="ＭＳ Ｐゴシック" charset="-128"/>
                <a:sym typeface="Wingdings" charset="2"/>
              </a:rPr>
              <a:t>OSs</a:t>
            </a:r>
            <a:endParaRPr lang="en-US" sz="2843" dirty="0" smtClean="0">
              <a:ea typeface="ＭＳ Ｐゴシック" charset="-128"/>
              <a:sym typeface="Wingdings" charset="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88933" cy="6502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Hamming distance 2: Parity for Single Error Detect</a:t>
            </a:r>
          </a:p>
          <a:p>
            <a:pPr lvl="1"/>
            <a:r>
              <a:rPr lang="en-US" dirty="0" smtClean="0"/>
              <a:t>Hamming distance 3: Single Error Correction Code + encode bit position of error</a:t>
            </a:r>
          </a:p>
          <a:p>
            <a:r>
              <a:rPr lang="en-US" dirty="0" smtClean="0"/>
              <a:t>Treat disks like memory, except you know when a disk has failed—erasure makes parity an Error Correcting Code</a:t>
            </a:r>
          </a:p>
          <a:p>
            <a:r>
              <a:rPr lang="en-US" dirty="0" smtClean="0"/>
              <a:t>RAID-2, -3, -4, -5: Interleaved data and parity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2: Detection</a:t>
            </a:r>
            <a:br>
              <a:rPr lang="en-US" dirty="0" smtClean="0"/>
            </a:br>
            <a:r>
              <a:rPr lang="en-US" i="1" dirty="0" smtClean="0"/>
              <a:t>Detect Single Bit Errors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1 bit error goes to another valid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codeword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codewords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valid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8268" y="1693332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5736" y="387773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9737" y="2709328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4080" y="1293044"/>
            <a:ext cx="7165920" cy="4467251"/>
            <a:chOff x="454080" y="1293044"/>
            <a:chExt cx="7165920" cy="4467251"/>
          </a:xfrm>
        </p:grpSpPr>
        <p:grpSp>
          <p:nvGrpSpPr>
            <p:cNvPr id="14" name="Group 13"/>
            <p:cNvGrpSpPr/>
            <p:nvPr/>
          </p:nvGrpSpPr>
          <p:grpSpPr>
            <a:xfrm>
              <a:off x="454080" y="2139710"/>
              <a:ext cx="5828187" cy="3620585"/>
              <a:chOff x="454080" y="2139710"/>
              <a:chExt cx="5828187" cy="362058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439333" y="2139710"/>
                <a:ext cx="4842934" cy="3620585"/>
              </a:xfrm>
              <a:custGeom>
                <a:avLst/>
                <a:gdLst>
                  <a:gd name="connsiteX0" fmla="*/ 237067 w 4842934"/>
                  <a:gd name="connsiteY0" fmla="*/ 61623 h 3620585"/>
                  <a:gd name="connsiteX1" fmla="*/ 1253067 w 4842934"/>
                  <a:gd name="connsiteY1" fmla="*/ 27757 h 3620585"/>
                  <a:gd name="connsiteX2" fmla="*/ 1557867 w 4842934"/>
                  <a:gd name="connsiteY2" fmla="*/ 281757 h 3620585"/>
                  <a:gd name="connsiteX3" fmla="*/ 1845734 w 4842934"/>
                  <a:gd name="connsiteY3" fmla="*/ 603490 h 3620585"/>
                  <a:gd name="connsiteX4" fmla="*/ 2065867 w 4842934"/>
                  <a:gd name="connsiteY4" fmla="*/ 857490 h 3620585"/>
                  <a:gd name="connsiteX5" fmla="*/ 2184400 w 4842934"/>
                  <a:gd name="connsiteY5" fmla="*/ 942157 h 3620585"/>
                  <a:gd name="connsiteX6" fmla="*/ 2218267 w 4842934"/>
                  <a:gd name="connsiteY6" fmla="*/ 992957 h 3620585"/>
                  <a:gd name="connsiteX7" fmla="*/ 2421467 w 4842934"/>
                  <a:gd name="connsiteY7" fmla="*/ 1128423 h 3620585"/>
                  <a:gd name="connsiteX8" fmla="*/ 2590800 w 4842934"/>
                  <a:gd name="connsiteY8" fmla="*/ 1297757 h 3620585"/>
                  <a:gd name="connsiteX9" fmla="*/ 2658534 w 4842934"/>
                  <a:gd name="connsiteY9" fmla="*/ 1348557 h 3620585"/>
                  <a:gd name="connsiteX10" fmla="*/ 2810934 w 4842934"/>
                  <a:gd name="connsiteY10" fmla="*/ 1450157 h 3620585"/>
                  <a:gd name="connsiteX11" fmla="*/ 2861734 w 4842934"/>
                  <a:gd name="connsiteY11" fmla="*/ 1517890 h 3620585"/>
                  <a:gd name="connsiteX12" fmla="*/ 2912534 w 4842934"/>
                  <a:gd name="connsiteY12" fmla="*/ 1568690 h 3620585"/>
                  <a:gd name="connsiteX13" fmla="*/ 2963334 w 4842934"/>
                  <a:gd name="connsiteY13" fmla="*/ 1636423 h 3620585"/>
                  <a:gd name="connsiteX14" fmla="*/ 3014134 w 4842934"/>
                  <a:gd name="connsiteY14" fmla="*/ 1687223 h 3620585"/>
                  <a:gd name="connsiteX15" fmla="*/ 3048000 w 4842934"/>
                  <a:gd name="connsiteY15" fmla="*/ 1738023 h 3620585"/>
                  <a:gd name="connsiteX16" fmla="*/ 3098800 w 4842934"/>
                  <a:gd name="connsiteY16" fmla="*/ 1822690 h 3620585"/>
                  <a:gd name="connsiteX17" fmla="*/ 3183467 w 4842934"/>
                  <a:gd name="connsiteY17" fmla="*/ 1890423 h 3620585"/>
                  <a:gd name="connsiteX18" fmla="*/ 3234267 w 4842934"/>
                  <a:gd name="connsiteY18" fmla="*/ 1958157 h 3620585"/>
                  <a:gd name="connsiteX19" fmla="*/ 3403600 w 4842934"/>
                  <a:gd name="connsiteY19" fmla="*/ 2059757 h 3620585"/>
                  <a:gd name="connsiteX20" fmla="*/ 3539067 w 4842934"/>
                  <a:gd name="connsiteY20" fmla="*/ 2144423 h 3620585"/>
                  <a:gd name="connsiteX21" fmla="*/ 3640667 w 4842934"/>
                  <a:gd name="connsiteY21" fmla="*/ 2212157 h 3620585"/>
                  <a:gd name="connsiteX22" fmla="*/ 3776134 w 4842934"/>
                  <a:gd name="connsiteY22" fmla="*/ 2279890 h 3620585"/>
                  <a:gd name="connsiteX23" fmla="*/ 3826934 w 4842934"/>
                  <a:gd name="connsiteY23" fmla="*/ 2313757 h 3620585"/>
                  <a:gd name="connsiteX24" fmla="*/ 3962400 w 4842934"/>
                  <a:gd name="connsiteY24" fmla="*/ 2381490 h 3620585"/>
                  <a:gd name="connsiteX25" fmla="*/ 4080934 w 4842934"/>
                  <a:gd name="connsiteY25" fmla="*/ 2449223 h 3620585"/>
                  <a:gd name="connsiteX26" fmla="*/ 4233334 w 4842934"/>
                  <a:gd name="connsiteY26" fmla="*/ 2550823 h 3620585"/>
                  <a:gd name="connsiteX27" fmla="*/ 4385734 w 4842934"/>
                  <a:gd name="connsiteY27" fmla="*/ 2652423 h 3620585"/>
                  <a:gd name="connsiteX28" fmla="*/ 4521200 w 4842934"/>
                  <a:gd name="connsiteY28" fmla="*/ 2737090 h 3620585"/>
                  <a:gd name="connsiteX29" fmla="*/ 4605867 w 4842934"/>
                  <a:gd name="connsiteY29" fmla="*/ 2889490 h 3620585"/>
                  <a:gd name="connsiteX30" fmla="*/ 4673600 w 4842934"/>
                  <a:gd name="connsiteY30" fmla="*/ 3024957 h 3620585"/>
                  <a:gd name="connsiteX31" fmla="*/ 4809067 w 4842934"/>
                  <a:gd name="connsiteY31" fmla="*/ 3245090 h 3620585"/>
                  <a:gd name="connsiteX32" fmla="*/ 4842934 w 4842934"/>
                  <a:gd name="connsiteY32" fmla="*/ 3380557 h 3620585"/>
                  <a:gd name="connsiteX33" fmla="*/ 4826000 w 4842934"/>
                  <a:gd name="connsiteY33" fmla="*/ 3431357 h 3620585"/>
                  <a:gd name="connsiteX34" fmla="*/ 4724400 w 4842934"/>
                  <a:gd name="connsiteY34" fmla="*/ 3465223 h 3620585"/>
                  <a:gd name="connsiteX35" fmla="*/ 4487334 w 4842934"/>
                  <a:gd name="connsiteY35" fmla="*/ 3499090 h 3620585"/>
                  <a:gd name="connsiteX36" fmla="*/ 4368800 w 4842934"/>
                  <a:gd name="connsiteY36" fmla="*/ 3516023 h 3620585"/>
                  <a:gd name="connsiteX37" fmla="*/ 4233334 w 4842934"/>
                  <a:gd name="connsiteY37" fmla="*/ 3549890 h 3620585"/>
                  <a:gd name="connsiteX38" fmla="*/ 4165600 w 4842934"/>
                  <a:gd name="connsiteY38" fmla="*/ 3566823 h 3620585"/>
                  <a:gd name="connsiteX39" fmla="*/ 4097867 w 4842934"/>
                  <a:gd name="connsiteY39" fmla="*/ 3583757 h 3620585"/>
                  <a:gd name="connsiteX40" fmla="*/ 4047067 w 4842934"/>
                  <a:gd name="connsiteY40" fmla="*/ 3600690 h 3620585"/>
                  <a:gd name="connsiteX41" fmla="*/ 3810000 w 4842934"/>
                  <a:gd name="connsiteY41" fmla="*/ 3617623 h 3620585"/>
                  <a:gd name="connsiteX42" fmla="*/ 3522134 w 4842934"/>
                  <a:gd name="connsiteY42" fmla="*/ 3583757 h 3620585"/>
                  <a:gd name="connsiteX43" fmla="*/ 3437467 w 4842934"/>
                  <a:gd name="connsiteY43" fmla="*/ 3566823 h 3620585"/>
                  <a:gd name="connsiteX44" fmla="*/ 3115734 w 4842934"/>
                  <a:gd name="connsiteY44" fmla="*/ 3414423 h 3620585"/>
                  <a:gd name="connsiteX45" fmla="*/ 3014134 w 4842934"/>
                  <a:gd name="connsiteY45" fmla="*/ 3363623 h 3620585"/>
                  <a:gd name="connsiteX46" fmla="*/ 2912534 w 4842934"/>
                  <a:gd name="connsiteY46" fmla="*/ 3295890 h 3620585"/>
                  <a:gd name="connsiteX47" fmla="*/ 2794000 w 4842934"/>
                  <a:gd name="connsiteY47" fmla="*/ 3245090 h 3620585"/>
                  <a:gd name="connsiteX48" fmla="*/ 2523067 w 4842934"/>
                  <a:gd name="connsiteY48" fmla="*/ 3092690 h 3620585"/>
                  <a:gd name="connsiteX49" fmla="*/ 2370667 w 4842934"/>
                  <a:gd name="connsiteY49" fmla="*/ 3024957 h 3620585"/>
                  <a:gd name="connsiteX50" fmla="*/ 2235200 w 4842934"/>
                  <a:gd name="connsiteY50" fmla="*/ 2923357 h 3620585"/>
                  <a:gd name="connsiteX51" fmla="*/ 1998134 w 4842934"/>
                  <a:gd name="connsiteY51" fmla="*/ 2787890 h 3620585"/>
                  <a:gd name="connsiteX52" fmla="*/ 1913467 w 4842934"/>
                  <a:gd name="connsiteY52" fmla="*/ 2720157 h 3620585"/>
                  <a:gd name="connsiteX53" fmla="*/ 1862667 w 4842934"/>
                  <a:gd name="connsiteY53" fmla="*/ 2686290 h 3620585"/>
                  <a:gd name="connsiteX54" fmla="*/ 1828800 w 4842934"/>
                  <a:gd name="connsiteY54" fmla="*/ 2635490 h 3620585"/>
                  <a:gd name="connsiteX55" fmla="*/ 1727200 w 4842934"/>
                  <a:gd name="connsiteY55" fmla="*/ 2550823 h 3620585"/>
                  <a:gd name="connsiteX56" fmla="*/ 1676400 w 4842934"/>
                  <a:gd name="connsiteY56" fmla="*/ 2449223 h 3620585"/>
                  <a:gd name="connsiteX57" fmla="*/ 1625600 w 4842934"/>
                  <a:gd name="connsiteY57" fmla="*/ 2381490 h 3620585"/>
                  <a:gd name="connsiteX58" fmla="*/ 1591734 w 4842934"/>
                  <a:gd name="connsiteY58" fmla="*/ 2279890 h 3620585"/>
                  <a:gd name="connsiteX59" fmla="*/ 1540934 w 4842934"/>
                  <a:gd name="connsiteY59" fmla="*/ 2195223 h 3620585"/>
                  <a:gd name="connsiteX60" fmla="*/ 1490134 w 4842934"/>
                  <a:gd name="connsiteY60" fmla="*/ 2093623 h 3620585"/>
                  <a:gd name="connsiteX61" fmla="*/ 1439334 w 4842934"/>
                  <a:gd name="connsiteY61" fmla="*/ 2008957 h 3620585"/>
                  <a:gd name="connsiteX62" fmla="*/ 1405467 w 4842934"/>
                  <a:gd name="connsiteY62" fmla="*/ 1924290 h 3620585"/>
                  <a:gd name="connsiteX63" fmla="*/ 1270000 w 4842934"/>
                  <a:gd name="connsiteY63" fmla="*/ 1788823 h 3620585"/>
                  <a:gd name="connsiteX64" fmla="*/ 1219200 w 4842934"/>
                  <a:gd name="connsiteY64" fmla="*/ 1771890 h 3620585"/>
                  <a:gd name="connsiteX65" fmla="*/ 1066800 w 4842934"/>
                  <a:gd name="connsiteY65" fmla="*/ 1704157 h 3620585"/>
                  <a:gd name="connsiteX66" fmla="*/ 965200 w 4842934"/>
                  <a:gd name="connsiteY66" fmla="*/ 1670290 h 3620585"/>
                  <a:gd name="connsiteX67" fmla="*/ 694267 w 4842934"/>
                  <a:gd name="connsiteY67" fmla="*/ 1534823 h 3620585"/>
                  <a:gd name="connsiteX68" fmla="*/ 355600 w 4842934"/>
                  <a:gd name="connsiteY68" fmla="*/ 1348557 h 3620585"/>
                  <a:gd name="connsiteX69" fmla="*/ 287867 w 4842934"/>
                  <a:gd name="connsiteY69" fmla="*/ 1263890 h 3620585"/>
                  <a:gd name="connsiteX70" fmla="*/ 254000 w 4842934"/>
                  <a:gd name="connsiteY70" fmla="*/ 1179223 h 3620585"/>
                  <a:gd name="connsiteX71" fmla="*/ 203200 w 4842934"/>
                  <a:gd name="connsiteY71" fmla="*/ 1077623 h 3620585"/>
                  <a:gd name="connsiteX72" fmla="*/ 152400 w 4842934"/>
                  <a:gd name="connsiteY72" fmla="*/ 959090 h 3620585"/>
                  <a:gd name="connsiteX73" fmla="*/ 101600 w 4842934"/>
                  <a:gd name="connsiteY73" fmla="*/ 925223 h 3620585"/>
                  <a:gd name="connsiteX74" fmla="*/ 33867 w 4842934"/>
                  <a:gd name="connsiteY74" fmla="*/ 755890 h 3620585"/>
                  <a:gd name="connsiteX75" fmla="*/ 16934 w 4842934"/>
                  <a:gd name="connsiteY75" fmla="*/ 688157 h 3620585"/>
                  <a:gd name="connsiteX76" fmla="*/ 0 w 4842934"/>
                  <a:gd name="connsiteY76" fmla="*/ 637357 h 3620585"/>
                  <a:gd name="connsiteX77" fmla="*/ 16934 w 4842934"/>
                  <a:gd name="connsiteY77" fmla="*/ 400290 h 3620585"/>
                  <a:gd name="connsiteX78" fmla="*/ 33867 w 4842934"/>
                  <a:gd name="connsiteY78" fmla="*/ 349490 h 3620585"/>
                  <a:gd name="connsiteX79" fmla="*/ 50800 w 4842934"/>
                  <a:gd name="connsiteY79" fmla="*/ 281757 h 3620585"/>
                  <a:gd name="connsiteX80" fmla="*/ 101600 w 4842934"/>
                  <a:gd name="connsiteY80" fmla="*/ 180157 h 3620585"/>
                  <a:gd name="connsiteX81" fmla="*/ 169334 w 4842934"/>
                  <a:gd name="connsiteY81" fmla="*/ 146290 h 3620585"/>
                  <a:gd name="connsiteX82" fmla="*/ 220134 w 4842934"/>
                  <a:gd name="connsiteY82" fmla="*/ 112423 h 3620585"/>
                  <a:gd name="connsiteX83" fmla="*/ 321734 w 4842934"/>
                  <a:gd name="connsiteY83" fmla="*/ 44690 h 3620585"/>
                  <a:gd name="connsiteX84" fmla="*/ 321734 w 4842934"/>
                  <a:gd name="connsiteY84" fmla="*/ 44690 h 362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842934" h="3620585">
                    <a:moveTo>
                      <a:pt x="237067" y="61623"/>
                    </a:moveTo>
                    <a:cubicBezTo>
                      <a:pt x="575734" y="50334"/>
                      <a:pt x="915351" y="0"/>
                      <a:pt x="1253067" y="27757"/>
                    </a:cubicBezTo>
                    <a:cubicBezTo>
                      <a:pt x="1423760" y="41787"/>
                      <a:pt x="1474289" y="175891"/>
                      <a:pt x="1557867" y="281757"/>
                    </a:cubicBezTo>
                    <a:cubicBezTo>
                      <a:pt x="1945834" y="773183"/>
                      <a:pt x="1548965" y="267153"/>
                      <a:pt x="1845734" y="603490"/>
                    </a:cubicBezTo>
                    <a:cubicBezTo>
                      <a:pt x="1931901" y="701146"/>
                      <a:pt x="1971076" y="778497"/>
                      <a:pt x="2065867" y="857490"/>
                    </a:cubicBezTo>
                    <a:cubicBezTo>
                      <a:pt x="2103168" y="888574"/>
                      <a:pt x="2144889" y="913935"/>
                      <a:pt x="2184400" y="942157"/>
                    </a:cubicBezTo>
                    <a:cubicBezTo>
                      <a:pt x="2195689" y="959090"/>
                      <a:pt x="2202516" y="980070"/>
                      <a:pt x="2218267" y="992957"/>
                    </a:cubicBezTo>
                    <a:cubicBezTo>
                      <a:pt x="2383919" y="1128491"/>
                      <a:pt x="2321094" y="1053143"/>
                      <a:pt x="2421467" y="1128423"/>
                    </a:cubicBezTo>
                    <a:cubicBezTo>
                      <a:pt x="2574208" y="1242979"/>
                      <a:pt x="2390851" y="1097808"/>
                      <a:pt x="2590800" y="1297757"/>
                    </a:cubicBezTo>
                    <a:cubicBezTo>
                      <a:pt x="2610756" y="1317713"/>
                      <a:pt x="2635052" y="1332902"/>
                      <a:pt x="2658534" y="1348557"/>
                    </a:cubicBezTo>
                    <a:cubicBezTo>
                      <a:pt x="2706900" y="1380801"/>
                      <a:pt x="2768750" y="1407973"/>
                      <a:pt x="2810934" y="1450157"/>
                    </a:cubicBezTo>
                    <a:cubicBezTo>
                      <a:pt x="2830890" y="1470113"/>
                      <a:pt x="2843367" y="1496462"/>
                      <a:pt x="2861734" y="1517890"/>
                    </a:cubicBezTo>
                    <a:cubicBezTo>
                      <a:pt x="2877319" y="1536072"/>
                      <a:pt x="2896949" y="1550508"/>
                      <a:pt x="2912534" y="1568690"/>
                    </a:cubicBezTo>
                    <a:cubicBezTo>
                      <a:pt x="2930901" y="1590118"/>
                      <a:pt x="2944967" y="1614995"/>
                      <a:pt x="2963334" y="1636423"/>
                    </a:cubicBezTo>
                    <a:cubicBezTo>
                      <a:pt x="2978919" y="1654605"/>
                      <a:pt x="2998803" y="1668826"/>
                      <a:pt x="3014134" y="1687223"/>
                    </a:cubicBezTo>
                    <a:cubicBezTo>
                      <a:pt x="3027162" y="1702857"/>
                      <a:pt x="3037214" y="1720765"/>
                      <a:pt x="3048000" y="1738023"/>
                    </a:cubicBezTo>
                    <a:cubicBezTo>
                      <a:pt x="3065444" y="1765933"/>
                      <a:pt x="3076934" y="1798091"/>
                      <a:pt x="3098800" y="1822690"/>
                    </a:cubicBezTo>
                    <a:cubicBezTo>
                      <a:pt x="3122812" y="1849703"/>
                      <a:pt x="3157911" y="1864867"/>
                      <a:pt x="3183467" y="1890423"/>
                    </a:cubicBezTo>
                    <a:cubicBezTo>
                      <a:pt x="3203423" y="1910379"/>
                      <a:pt x="3211897" y="1940949"/>
                      <a:pt x="3234267" y="1958157"/>
                    </a:cubicBezTo>
                    <a:cubicBezTo>
                      <a:pt x="3286441" y="1998291"/>
                      <a:pt x="3350940" y="2020262"/>
                      <a:pt x="3403600" y="2059757"/>
                    </a:cubicBezTo>
                    <a:cubicBezTo>
                      <a:pt x="3560839" y="2177685"/>
                      <a:pt x="3384098" y="2051442"/>
                      <a:pt x="3539067" y="2144423"/>
                    </a:cubicBezTo>
                    <a:cubicBezTo>
                      <a:pt x="3573969" y="2165364"/>
                      <a:pt x="3604261" y="2193954"/>
                      <a:pt x="3640667" y="2212157"/>
                    </a:cubicBezTo>
                    <a:cubicBezTo>
                      <a:pt x="3685823" y="2234735"/>
                      <a:pt x="3734128" y="2251885"/>
                      <a:pt x="3776134" y="2279890"/>
                    </a:cubicBezTo>
                    <a:cubicBezTo>
                      <a:pt x="3793067" y="2291179"/>
                      <a:pt x="3809068" y="2304012"/>
                      <a:pt x="3826934" y="2313757"/>
                    </a:cubicBezTo>
                    <a:cubicBezTo>
                      <a:pt x="3871255" y="2337932"/>
                      <a:pt x="3922012" y="2351199"/>
                      <a:pt x="3962400" y="2381490"/>
                    </a:cubicBezTo>
                    <a:cubicBezTo>
                      <a:pt x="4044413" y="2442999"/>
                      <a:pt x="4003360" y="2423365"/>
                      <a:pt x="4080934" y="2449223"/>
                    </a:cubicBezTo>
                    <a:cubicBezTo>
                      <a:pt x="4249678" y="2575782"/>
                      <a:pt x="4037374" y="2420183"/>
                      <a:pt x="4233334" y="2550823"/>
                    </a:cubicBezTo>
                    <a:cubicBezTo>
                      <a:pt x="4360611" y="2635674"/>
                      <a:pt x="4238133" y="2570422"/>
                      <a:pt x="4385734" y="2652423"/>
                    </a:cubicBezTo>
                    <a:cubicBezTo>
                      <a:pt x="4446093" y="2685956"/>
                      <a:pt x="4469739" y="2685629"/>
                      <a:pt x="4521200" y="2737090"/>
                    </a:cubicBezTo>
                    <a:cubicBezTo>
                      <a:pt x="4582277" y="2798167"/>
                      <a:pt x="4570093" y="2811979"/>
                      <a:pt x="4605867" y="2889490"/>
                    </a:cubicBezTo>
                    <a:cubicBezTo>
                      <a:pt x="4627023" y="2935329"/>
                      <a:pt x="4647625" y="2981666"/>
                      <a:pt x="4673600" y="3024957"/>
                    </a:cubicBezTo>
                    <a:cubicBezTo>
                      <a:pt x="4785671" y="3211741"/>
                      <a:pt x="4738687" y="3139521"/>
                      <a:pt x="4809067" y="3245090"/>
                    </a:cubicBezTo>
                    <a:cubicBezTo>
                      <a:pt x="4822428" y="3285175"/>
                      <a:pt x="4842934" y="3339693"/>
                      <a:pt x="4842934" y="3380557"/>
                    </a:cubicBezTo>
                    <a:cubicBezTo>
                      <a:pt x="4842934" y="3398406"/>
                      <a:pt x="4840525" y="3420982"/>
                      <a:pt x="4826000" y="3431357"/>
                    </a:cubicBezTo>
                    <a:cubicBezTo>
                      <a:pt x="4796951" y="3452106"/>
                      <a:pt x="4759033" y="3456564"/>
                      <a:pt x="4724400" y="3465223"/>
                    </a:cubicBezTo>
                    <a:cubicBezTo>
                      <a:pt x="4591107" y="3498548"/>
                      <a:pt x="4705486" y="3473426"/>
                      <a:pt x="4487334" y="3499090"/>
                    </a:cubicBezTo>
                    <a:cubicBezTo>
                      <a:pt x="4447695" y="3503753"/>
                      <a:pt x="4407937" y="3508196"/>
                      <a:pt x="4368800" y="3516023"/>
                    </a:cubicBezTo>
                    <a:cubicBezTo>
                      <a:pt x="4323159" y="3525151"/>
                      <a:pt x="4278489" y="3538601"/>
                      <a:pt x="4233334" y="3549890"/>
                    </a:cubicBezTo>
                    <a:lnTo>
                      <a:pt x="4165600" y="3566823"/>
                    </a:lnTo>
                    <a:cubicBezTo>
                      <a:pt x="4143022" y="3572467"/>
                      <a:pt x="4119945" y="3576398"/>
                      <a:pt x="4097867" y="3583757"/>
                    </a:cubicBezTo>
                    <a:cubicBezTo>
                      <a:pt x="4080934" y="3589401"/>
                      <a:pt x="4064794" y="3598605"/>
                      <a:pt x="4047067" y="3600690"/>
                    </a:cubicBezTo>
                    <a:cubicBezTo>
                      <a:pt x="3968386" y="3609946"/>
                      <a:pt x="3889022" y="3611979"/>
                      <a:pt x="3810000" y="3617623"/>
                    </a:cubicBezTo>
                    <a:cubicBezTo>
                      <a:pt x="3482571" y="3592437"/>
                      <a:pt x="3687856" y="3620585"/>
                      <a:pt x="3522134" y="3583757"/>
                    </a:cubicBezTo>
                    <a:cubicBezTo>
                      <a:pt x="3494038" y="3577513"/>
                      <a:pt x="3464607" y="3576402"/>
                      <a:pt x="3437467" y="3566823"/>
                    </a:cubicBezTo>
                    <a:cubicBezTo>
                      <a:pt x="3224260" y="3491573"/>
                      <a:pt x="3278131" y="3501868"/>
                      <a:pt x="3115734" y="3414423"/>
                    </a:cubicBezTo>
                    <a:cubicBezTo>
                      <a:pt x="3082396" y="3396472"/>
                      <a:pt x="3046840" y="3382702"/>
                      <a:pt x="3014134" y="3363623"/>
                    </a:cubicBezTo>
                    <a:cubicBezTo>
                      <a:pt x="2978976" y="3343114"/>
                      <a:pt x="2948372" y="3315187"/>
                      <a:pt x="2912534" y="3295890"/>
                    </a:cubicBezTo>
                    <a:cubicBezTo>
                      <a:pt x="2874685" y="3275510"/>
                      <a:pt x="2832112" y="3264974"/>
                      <a:pt x="2794000" y="3245090"/>
                    </a:cubicBezTo>
                    <a:cubicBezTo>
                      <a:pt x="2702134" y="3197160"/>
                      <a:pt x="2617755" y="3134773"/>
                      <a:pt x="2523067" y="3092690"/>
                    </a:cubicBezTo>
                    <a:cubicBezTo>
                      <a:pt x="2472267" y="3070112"/>
                      <a:pt x="2418583" y="3053143"/>
                      <a:pt x="2370667" y="3024957"/>
                    </a:cubicBezTo>
                    <a:cubicBezTo>
                      <a:pt x="2322015" y="2996339"/>
                      <a:pt x="2281131" y="2956165"/>
                      <a:pt x="2235200" y="2923357"/>
                    </a:cubicBezTo>
                    <a:cubicBezTo>
                      <a:pt x="1999074" y="2754695"/>
                      <a:pt x="2284762" y="2964276"/>
                      <a:pt x="1998134" y="2787890"/>
                    </a:cubicBezTo>
                    <a:cubicBezTo>
                      <a:pt x="1967353" y="2768948"/>
                      <a:pt x="1942381" y="2741842"/>
                      <a:pt x="1913467" y="2720157"/>
                    </a:cubicBezTo>
                    <a:cubicBezTo>
                      <a:pt x="1897186" y="2707946"/>
                      <a:pt x="1879600" y="2697579"/>
                      <a:pt x="1862667" y="2686290"/>
                    </a:cubicBezTo>
                    <a:cubicBezTo>
                      <a:pt x="1851378" y="2669357"/>
                      <a:pt x="1843191" y="2649881"/>
                      <a:pt x="1828800" y="2635490"/>
                    </a:cubicBezTo>
                    <a:cubicBezTo>
                      <a:pt x="1766327" y="2573017"/>
                      <a:pt x="1782680" y="2634043"/>
                      <a:pt x="1727200" y="2550823"/>
                    </a:cubicBezTo>
                    <a:cubicBezTo>
                      <a:pt x="1706197" y="2519318"/>
                      <a:pt x="1695881" y="2481691"/>
                      <a:pt x="1676400" y="2449223"/>
                    </a:cubicBezTo>
                    <a:cubicBezTo>
                      <a:pt x="1661880" y="2425023"/>
                      <a:pt x="1642533" y="2404068"/>
                      <a:pt x="1625600" y="2381490"/>
                    </a:cubicBezTo>
                    <a:cubicBezTo>
                      <a:pt x="1614311" y="2347623"/>
                      <a:pt x="1606506" y="2312389"/>
                      <a:pt x="1591734" y="2279890"/>
                    </a:cubicBezTo>
                    <a:cubicBezTo>
                      <a:pt x="1578115" y="2249927"/>
                      <a:pt x="1556694" y="2224117"/>
                      <a:pt x="1540934" y="2195223"/>
                    </a:cubicBezTo>
                    <a:cubicBezTo>
                      <a:pt x="1522803" y="2161982"/>
                      <a:pt x="1508265" y="2126864"/>
                      <a:pt x="1490134" y="2093623"/>
                    </a:cubicBezTo>
                    <a:cubicBezTo>
                      <a:pt x="1474374" y="2064729"/>
                      <a:pt x="1454053" y="2038395"/>
                      <a:pt x="1439334" y="2008957"/>
                    </a:cubicBezTo>
                    <a:cubicBezTo>
                      <a:pt x="1425740" y="1981770"/>
                      <a:pt x="1420229" y="1950861"/>
                      <a:pt x="1405467" y="1924290"/>
                    </a:cubicBezTo>
                    <a:cubicBezTo>
                      <a:pt x="1374180" y="1867974"/>
                      <a:pt x="1323944" y="1822538"/>
                      <a:pt x="1270000" y="1788823"/>
                    </a:cubicBezTo>
                    <a:cubicBezTo>
                      <a:pt x="1254864" y="1779363"/>
                      <a:pt x="1236133" y="1777534"/>
                      <a:pt x="1219200" y="1771890"/>
                    </a:cubicBezTo>
                    <a:cubicBezTo>
                      <a:pt x="1138696" y="1718220"/>
                      <a:pt x="1187709" y="1744460"/>
                      <a:pt x="1066800" y="1704157"/>
                    </a:cubicBezTo>
                    <a:cubicBezTo>
                      <a:pt x="1032933" y="1692868"/>
                      <a:pt x="995472" y="1689210"/>
                      <a:pt x="965200" y="1670290"/>
                    </a:cubicBezTo>
                    <a:cubicBezTo>
                      <a:pt x="701142" y="1505253"/>
                      <a:pt x="959016" y="1653960"/>
                      <a:pt x="694267" y="1534823"/>
                    </a:cubicBezTo>
                    <a:cubicBezTo>
                      <a:pt x="515107" y="1454201"/>
                      <a:pt x="504890" y="1441862"/>
                      <a:pt x="355600" y="1348557"/>
                    </a:cubicBezTo>
                    <a:cubicBezTo>
                      <a:pt x="304927" y="1145861"/>
                      <a:pt x="383302" y="1378412"/>
                      <a:pt x="287867" y="1263890"/>
                    </a:cubicBezTo>
                    <a:cubicBezTo>
                      <a:pt x="268408" y="1240539"/>
                      <a:pt x="266578" y="1206895"/>
                      <a:pt x="254000" y="1179223"/>
                    </a:cubicBezTo>
                    <a:cubicBezTo>
                      <a:pt x="238332" y="1144753"/>
                      <a:pt x="218578" y="1112224"/>
                      <a:pt x="203200" y="1077623"/>
                    </a:cubicBezTo>
                    <a:cubicBezTo>
                      <a:pt x="183033" y="1032246"/>
                      <a:pt x="187535" y="1001252"/>
                      <a:pt x="152400" y="959090"/>
                    </a:cubicBezTo>
                    <a:cubicBezTo>
                      <a:pt x="139371" y="943456"/>
                      <a:pt x="118533" y="936512"/>
                      <a:pt x="101600" y="925223"/>
                    </a:cubicBezTo>
                    <a:cubicBezTo>
                      <a:pt x="79022" y="868779"/>
                      <a:pt x="54314" y="813141"/>
                      <a:pt x="33867" y="755890"/>
                    </a:cubicBezTo>
                    <a:cubicBezTo>
                      <a:pt x="26040" y="733973"/>
                      <a:pt x="23328" y="710534"/>
                      <a:pt x="16934" y="688157"/>
                    </a:cubicBezTo>
                    <a:cubicBezTo>
                      <a:pt x="12030" y="670994"/>
                      <a:pt x="5645" y="654290"/>
                      <a:pt x="0" y="637357"/>
                    </a:cubicBezTo>
                    <a:cubicBezTo>
                      <a:pt x="5645" y="558335"/>
                      <a:pt x="7677" y="478971"/>
                      <a:pt x="16934" y="400290"/>
                    </a:cubicBezTo>
                    <a:cubicBezTo>
                      <a:pt x="19020" y="382563"/>
                      <a:pt x="28964" y="366653"/>
                      <a:pt x="33867" y="349490"/>
                    </a:cubicBezTo>
                    <a:cubicBezTo>
                      <a:pt x="40260" y="327113"/>
                      <a:pt x="44406" y="304134"/>
                      <a:pt x="50800" y="281757"/>
                    </a:cubicBezTo>
                    <a:cubicBezTo>
                      <a:pt x="60190" y="248892"/>
                      <a:pt x="73772" y="203347"/>
                      <a:pt x="101600" y="180157"/>
                    </a:cubicBezTo>
                    <a:cubicBezTo>
                      <a:pt x="120992" y="163997"/>
                      <a:pt x="147417" y="158814"/>
                      <a:pt x="169334" y="146290"/>
                    </a:cubicBezTo>
                    <a:cubicBezTo>
                      <a:pt x="187004" y="136193"/>
                      <a:pt x="201537" y="120688"/>
                      <a:pt x="220134" y="112423"/>
                    </a:cubicBezTo>
                    <a:cubicBezTo>
                      <a:pt x="332444" y="62508"/>
                      <a:pt x="321734" y="118202"/>
                      <a:pt x="321734" y="44690"/>
                    </a:cubicBezTo>
                    <a:lnTo>
                      <a:pt x="321734" y="4469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4080" y="3759199"/>
                <a:ext cx="203049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Invalid</a:t>
                </a:r>
              </a:p>
              <a:p>
                <a:pPr algn="r"/>
                <a:r>
                  <a:rPr lang="en-US" sz="3200" i="1" dirty="0" err="1" smtClean="0">
                    <a:solidFill>
                      <a:srgbClr val="FF0000"/>
                    </a:solidFill>
                  </a:rPr>
                  <a:t>Codewords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639734" y="1293044"/>
              <a:ext cx="2980266" cy="1331624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15" idx="59"/>
            </p:cNvCxnSpPr>
            <p:nvPr/>
          </p:nvCxnSpPr>
          <p:spPr>
            <a:xfrm>
              <a:off x="2506133" y="4318000"/>
              <a:ext cx="474134" cy="16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8" idx="66"/>
            </p:cNvCxnSpPr>
            <p:nvPr/>
          </p:nvCxnSpPr>
          <p:spPr>
            <a:xfrm flipV="1">
              <a:off x="1811867" y="1907364"/>
              <a:ext cx="3421836" cy="20042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21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-14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3: Correction</a:t>
            </a:r>
            <a:br>
              <a:rPr lang="en-US" dirty="0" smtClean="0"/>
            </a:br>
            <a:r>
              <a:rPr lang="en-US" sz="3600" dirty="0" smtClean="0"/>
              <a:t>Correct Single Bit Errors, Detect Double Bit Errors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No 2 bit error goes to another valid </a:t>
            </a:r>
            <a:r>
              <a:rPr lang="en-US" sz="2800" dirty="0" err="1" smtClean="0"/>
              <a:t>codeword</a:t>
            </a:r>
            <a:r>
              <a:rPr lang="en-US" sz="2800" dirty="0" smtClean="0"/>
              <a:t>; 1 bit error near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1/4 </a:t>
            </a:r>
            <a:r>
              <a:rPr lang="en-US" sz="2800" dirty="0" err="1" smtClean="0"/>
              <a:t>codewords</a:t>
            </a:r>
            <a:r>
              <a:rPr lang="en-US" sz="2800" dirty="0" smtClean="0"/>
              <a:t> are valid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9602" y="1676396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91529" y="2139710"/>
            <a:ext cx="5390738" cy="3620585"/>
            <a:chOff x="891529" y="2139710"/>
            <a:chExt cx="5390738" cy="3620585"/>
          </a:xfrm>
        </p:grpSpPr>
        <p:sp>
          <p:nvSpPr>
            <p:cNvPr id="18" name="Freeform 17"/>
            <p:cNvSpPr/>
            <p:nvPr/>
          </p:nvSpPr>
          <p:spPr>
            <a:xfrm>
              <a:off x="1439333" y="2139710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529" y="3759199"/>
              <a:ext cx="159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000</a:t>
              </a:r>
            </a:p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(one 1)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58532" y="1089843"/>
            <a:ext cx="5241700" cy="3620585"/>
            <a:chOff x="2658532" y="1089843"/>
            <a:chExt cx="5241700" cy="3620585"/>
          </a:xfrm>
        </p:grpSpPr>
        <p:sp>
          <p:nvSpPr>
            <p:cNvPr id="23" name="Freeform 22"/>
            <p:cNvSpPr/>
            <p:nvPr/>
          </p:nvSpPr>
          <p:spPr>
            <a:xfrm>
              <a:off x="2658532" y="1089843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4805" y="1896532"/>
              <a:ext cx="15854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0000FF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111</a:t>
              </a:r>
            </a:p>
            <a:p>
              <a:r>
                <a:rPr lang="en-US" sz="3200" i="1" dirty="0" smtClean="0">
                  <a:solidFill>
                    <a:srgbClr val="0000FF"/>
                  </a:solidFill>
                </a:rPr>
                <a:t>(one 0)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6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Hamming </a:t>
            </a:r>
            <a:r>
              <a:rPr lang="en-US" sz="4000" dirty="0"/>
              <a:t>Error Correcting Code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699" y="1193800"/>
            <a:ext cx="8640234" cy="53594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Overhead involved in single </a:t>
            </a:r>
            <a:r>
              <a:rPr lang="en-US" dirty="0" smtClean="0"/>
              <a:t>error-correction code</a:t>
            </a:r>
          </a:p>
          <a:p>
            <a:pPr indent="-285750"/>
            <a:r>
              <a:rPr lang="en-US" dirty="0" smtClean="0"/>
              <a:t>Let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be</a:t>
            </a:r>
            <a:r>
              <a:rPr lang="en-US" dirty="0" smtClean="0"/>
              <a:t> total </a:t>
            </a:r>
            <a:r>
              <a:rPr lang="en-US" dirty="0"/>
              <a:t>number of parity bits and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number </a:t>
            </a:r>
            <a:r>
              <a:rPr lang="en-US" dirty="0"/>
              <a:t>of data bits in</a:t>
            </a:r>
            <a:r>
              <a:rPr lang="en-US" dirty="0" smtClean="0"/>
              <a:t> 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bit </a:t>
            </a:r>
            <a:r>
              <a:rPr lang="en-US" dirty="0" smtClean="0"/>
              <a:t>word</a:t>
            </a:r>
          </a:p>
          <a:p>
            <a:pPr indent="-285750"/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dirty="0"/>
              <a:t> error correction bits are to point to</a:t>
            </a:r>
            <a:r>
              <a:rPr lang="en-US" dirty="0" smtClean="0"/>
              <a:t> error </a:t>
            </a:r>
            <a:r>
              <a:rPr lang="en-US" dirty="0"/>
              <a:t>bit (</a:t>
            </a:r>
            <a:r>
              <a:rPr lang="en-US" i="1" dirty="0" err="1"/>
              <a:t>p</a:t>
            </a:r>
            <a:r>
              <a:rPr lang="en-US" i="1" dirty="0"/>
              <a:t> + </a:t>
            </a:r>
            <a:r>
              <a:rPr lang="en-US" i="1" dirty="0" err="1"/>
              <a:t>d</a:t>
            </a:r>
            <a:r>
              <a:rPr lang="en-US" dirty="0"/>
              <a:t> cases)</a:t>
            </a:r>
            <a:r>
              <a:rPr lang="en-US" dirty="0" smtClean="0"/>
              <a:t> + indicate </a:t>
            </a:r>
            <a:r>
              <a:rPr lang="en-US" dirty="0"/>
              <a:t>that no error exists (1 case), we need: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	</a:t>
            </a:r>
            <a:r>
              <a:rPr lang="en-US" sz="3027" i="1" dirty="0"/>
              <a:t>2</a:t>
            </a:r>
            <a:r>
              <a:rPr lang="en-US" sz="3027" i="1" baseline="30000" dirty="0"/>
              <a:t>p</a:t>
            </a:r>
            <a:r>
              <a:rPr lang="en-US" sz="3027" dirty="0"/>
              <a:t> &gt;= 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+ 1,</a:t>
            </a:r>
          </a:p>
          <a:p>
            <a:pPr marL="742950" lvl="1" indent="-285750">
              <a:buFontTx/>
              <a:buNone/>
            </a:pPr>
            <a:r>
              <a:rPr lang="en-US" sz="3027" i="1" dirty="0"/>
              <a:t>	</a:t>
            </a:r>
            <a:r>
              <a:rPr lang="en-US" sz="3027" dirty="0"/>
              <a:t>thus </a:t>
            </a:r>
            <a:r>
              <a:rPr lang="en-US" sz="3027" i="1" dirty="0"/>
              <a:t>p</a:t>
            </a:r>
            <a:r>
              <a:rPr lang="en-US" sz="3027" dirty="0"/>
              <a:t> &gt;= </a:t>
            </a:r>
            <a:r>
              <a:rPr lang="en-US" sz="3027" dirty="0" smtClean="0"/>
              <a:t>log</a:t>
            </a:r>
            <a:r>
              <a:rPr lang="en-US" sz="3027" baseline="-25000" dirty="0" smtClean="0"/>
              <a:t>2</a:t>
            </a:r>
            <a:r>
              <a:rPr lang="en-US" sz="3027" dirty="0" smtClean="0"/>
              <a:t>(</a:t>
            </a:r>
            <a:r>
              <a:rPr lang="en-US" sz="3027" i="1" dirty="0" smtClean="0"/>
              <a:t>p </a:t>
            </a:r>
            <a:r>
              <a:rPr lang="en-US" sz="3027" i="1" dirty="0"/>
              <a:t>+ d + 1</a:t>
            </a:r>
            <a:r>
              <a:rPr lang="en-US" sz="3027" dirty="0"/>
              <a:t>)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for large </a:t>
            </a:r>
            <a:r>
              <a:rPr lang="en-US" sz="3027" i="1" dirty="0"/>
              <a:t>d</a:t>
            </a:r>
            <a:r>
              <a:rPr lang="en-US" sz="3027" dirty="0"/>
              <a:t>, </a:t>
            </a:r>
            <a:r>
              <a:rPr lang="en-US" sz="3027" i="1" dirty="0"/>
              <a:t>p</a:t>
            </a:r>
            <a:r>
              <a:rPr lang="en-US" sz="3027" dirty="0"/>
              <a:t> approaches </a:t>
            </a:r>
            <a:r>
              <a:rPr lang="en-US" sz="3027" dirty="0" smtClean="0"/>
              <a:t>log</a:t>
            </a:r>
            <a:r>
              <a:rPr lang="en-US" sz="3027" baseline="-25000" dirty="0" smtClean="0"/>
              <a:t>2</a:t>
            </a:r>
            <a:r>
              <a:rPr lang="en-US" sz="3027" dirty="0" smtClean="0"/>
              <a:t>(</a:t>
            </a:r>
            <a:r>
              <a:rPr lang="en-US" sz="3027" i="1" dirty="0" smtClean="0"/>
              <a:t>d)</a:t>
            </a:r>
          </a:p>
          <a:p>
            <a:r>
              <a:rPr lang="en-US" i="1" dirty="0" smtClean="0"/>
              <a:t>8 bits </a:t>
            </a:r>
            <a:r>
              <a:rPr lang="en-US" i="1" dirty="0"/>
              <a:t>data =&gt;</a:t>
            </a:r>
            <a:r>
              <a:rPr lang="en-US" i="1" dirty="0" smtClean="0"/>
              <a:t>  d = 8, 2</a:t>
            </a:r>
            <a:r>
              <a:rPr lang="en-US" i="1" baseline="30000" dirty="0" smtClean="0"/>
              <a:t>p</a:t>
            </a:r>
            <a:r>
              <a:rPr lang="en-US" i="1" dirty="0" smtClean="0"/>
              <a:t> </a:t>
            </a:r>
            <a:r>
              <a:rPr lang="en-US" dirty="0"/>
              <a:t>&gt;=</a:t>
            </a:r>
            <a:r>
              <a:rPr lang="en-US" i="1" dirty="0" smtClean="0"/>
              <a:t> p + 8 + 1 =&gt; p </a:t>
            </a:r>
            <a:r>
              <a:rPr lang="en-US" dirty="0"/>
              <a:t>&gt;=</a:t>
            </a:r>
            <a:r>
              <a:rPr lang="en-US" i="1" dirty="0" smtClean="0"/>
              <a:t> 4</a:t>
            </a:r>
          </a:p>
          <a:p>
            <a:pPr indent="-285750"/>
            <a:r>
              <a:rPr lang="en-US" i="1" dirty="0" smtClean="0"/>
              <a:t>16b </a:t>
            </a:r>
            <a:r>
              <a:rPr lang="en-US" i="1" dirty="0"/>
              <a:t>data =&gt; </a:t>
            </a:r>
            <a:r>
              <a:rPr lang="en-US" i="1" dirty="0" smtClean="0"/>
              <a:t>5b parity, </a:t>
            </a:r>
            <a:br>
              <a:rPr lang="en-US" i="1" dirty="0" smtClean="0"/>
            </a:br>
            <a:r>
              <a:rPr lang="en-US" i="1" dirty="0" smtClean="0"/>
              <a:t>32b </a:t>
            </a:r>
            <a:r>
              <a:rPr lang="en-US" i="1" dirty="0"/>
              <a:t>data =&gt; </a:t>
            </a:r>
            <a:r>
              <a:rPr lang="en-US" i="1" dirty="0" smtClean="0"/>
              <a:t>6b parity, </a:t>
            </a:r>
            <a:br>
              <a:rPr lang="en-US" i="1" dirty="0" smtClean="0"/>
            </a:br>
            <a:r>
              <a:rPr lang="en-US" i="1" dirty="0" smtClean="0"/>
              <a:t>64b </a:t>
            </a:r>
            <a:r>
              <a:rPr lang="en-US" i="1" dirty="0"/>
              <a:t>data =&gt; </a:t>
            </a:r>
            <a:r>
              <a:rPr lang="en-US" i="1" dirty="0" smtClean="0"/>
              <a:t>7b </a:t>
            </a:r>
            <a:r>
              <a:rPr lang="en-US" i="1" dirty="0"/>
              <a:t>parity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9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Hamming Single-Error Correction, </a:t>
            </a:r>
            <a:br>
              <a:rPr lang="en-US" sz="3200" dirty="0" smtClean="0"/>
            </a:br>
            <a:r>
              <a:rPr lang="en-US" sz="3200" dirty="0" smtClean="0"/>
              <a:t>Double-Error Detection (SEC/DED)</a:t>
            </a:r>
            <a:endParaRPr lang="en-US" sz="3200" dirty="0"/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8782" y="1000853"/>
            <a:ext cx="8545818" cy="4275667"/>
          </a:xfrm>
        </p:spPr>
        <p:txBody>
          <a:bodyPr>
            <a:noAutofit/>
          </a:bodyPr>
          <a:lstStyle/>
          <a:p>
            <a:r>
              <a:rPr lang="en-US" sz="2400" dirty="0"/>
              <a:t>Adding</a:t>
            </a:r>
            <a:r>
              <a:rPr lang="en-US" sz="2400" dirty="0" smtClean="0"/>
              <a:t> extra </a:t>
            </a:r>
            <a:r>
              <a:rPr lang="en-US" sz="2400" dirty="0"/>
              <a:t>parity bit covering the entire word</a:t>
            </a:r>
            <a:r>
              <a:rPr lang="en-US" sz="2400" dirty="0" smtClean="0"/>
              <a:t> provides </a:t>
            </a:r>
            <a:r>
              <a:rPr lang="en-US" sz="2400" dirty="0"/>
              <a:t>double error </a:t>
            </a:r>
            <a:r>
              <a:rPr lang="en-US" sz="2400" dirty="0" smtClean="0">
                <a:solidFill>
                  <a:srgbClr val="FF0000"/>
                </a:solidFill>
              </a:rPr>
              <a:t>detection </a:t>
            </a:r>
            <a:r>
              <a:rPr lang="en-US" sz="2400" dirty="0" smtClean="0"/>
              <a:t>as well as single error correction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 3    </a:t>
            </a:r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/>
              <a:t>    5    6    7  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	</a:t>
            </a: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1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-25000" dirty="0"/>
              <a:t>  </a:t>
            </a:r>
            <a:r>
              <a:rPr lang="en-US" sz="2400" dirty="0"/>
              <a:t> d</a:t>
            </a:r>
            <a:r>
              <a:rPr lang="en-US" sz="2400" baseline="-25000" dirty="0"/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3</a:t>
            </a:r>
            <a:r>
              <a:rPr lang="en-US" sz="2400" dirty="0"/>
              <a:t>  d</a:t>
            </a:r>
            <a:r>
              <a:rPr lang="en-US" sz="2400" baseline="-25000" dirty="0"/>
              <a:t>4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400" dirty="0" smtClean="0"/>
              <a:t>Hamming parity </a:t>
            </a:r>
            <a:r>
              <a:rPr lang="en-US" sz="2400" dirty="0"/>
              <a:t>bits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 p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p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) are </a:t>
            </a:r>
            <a:r>
              <a:rPr lang="en-US" sz="2400" dirty="0"/>
              <a:t>computed </a:t>
            </a:r>
            <a:r>
              <a:rPr lang="en-US" sz="2400" dirty="0" smtClean="0"/>
              <a:t>(even parity as usual) </a:t>
            </a:r>
            <a:r>
              <a:rPr lang="en-US" sz="2400" dirty="0"/>
              <a:t>plus the</a:t>
            </a:r>
            <a:r>
              <a:rPr lang="en-US" sz="2400" dirty="0" smtClean="0"/>
              <a:t> even parity </a:t>
            </a:r>
            <a:r>
              <a:rPr lang="en-US" sz="2400" dirty="0"/>
              <a:t>over the entire word,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: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 no error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 correctable single </a:t>
            </a:r>
            <a:r>
              <a:rPr lang="en-US" sz="2400" dirty="0" smtClean="0"/>
              <a:t>error (odd parity if 1 error 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=1)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</a:t>
            </a:r>
            <a:r>
              <a:rPr lang="en-US" sz="2400" dirty="0" smtClean="0"/>
              <a:t> double </a:t>
            </a:r>
            <a:r>
              <a:rPr lang="en-US" sz="2400" dirty="0"/>
              <a:t>error </a:t>
            </a:r>
            <a:r>
              <a:rPr lang="en-US" sz="2400" dirty="0" smtClean="0"/>
              <a:t>occurred (even parity if 2 errors=&gt;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=0)</a:t>
            </a:r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</a:t>
            </a:r>
            <a:r>
              <a:rPr lang="en-US" sz="2400" dirty="0" smtClean="0"/>
              <a:t> single error </a:t>
            </a:r>
            <a:r>
              <a:rPr lang="en-US" sz="2400" dirty="0"/>
              <a:t>occurred in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baseline="-25000" dirty="0"/>
              <a:t> </a:t>
            </a:r>
            <a:r>
              <a:rPr lang="en-US" sz="2400" dirty="0" smtClean="0"/>
              <a:t>bit, not in rest of word</a:t>
            </a:r>
            <a:endParaRPr lang="en-US" sz="2400" baseline="-25000" dirty="0" smtClean="0"/>
          </a:p>
          <a:p>
            <a:pPr marL="342900" indent="-342900">
              <a:buFontTx/>
              <a:buNone/>
            </a:pPr>
            <a:endParaRPr lang="en-US" sz="2400" baseline="-25000" dirty="0"/>
          </a:p>
          <a:p>
            <a:pPr marL="342900" indent="-342900"/>
            <a:endParaRPr lang="en-US" dirty="0"/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22286" y="5529947"/>
            <a:ext cx="8401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Typical modern codes in DRAM memory systems:</a:t>
            </a:r>
          </a:p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	</a:t>
            </a:r>
            <a:r>
              <a:rPr lang="en-US" sz="2400" b="0" dirty="0">
                <a:solidFill>
                  <a:schemeClr val="tx1"/>
                </a:solidFill>
              </a:rPr>
              <a:t>64-bit data blocks (8 bytes) with 72-bit code words (9 bytes).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  <p:bldP spid="845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4809067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Hamming Single </a:t>
            </a:r>
            <a:br>
              <a:rPr lang="en-US" sz="3200" dirty="0" smtClean="0"/>
            </a:br>
            <a:r>
              <a:rPr lang="en-US" sz="3200" dirty="0" smtClean="0"/>
              <a:t>Error Correction </a:t>
            </a:r>
            <a:br>
              <a:rPr lang="en-US" sz="3200" dirty="0" smtClean="0"/>
            </a:br>
            <a:r>
              <a:rPr lang="en-US" sz="3200" dirty="0" smtClean="0"/>
              <a:t>+ Double </a:t>
            </a:r>
            <a:br>
              <a:rPr lang="en-US" sz="3200" dirty="0" smtClean="0"/>
            </a:br>
            <a:r>
              <a:rPr lang="en-US" sz="3200" dirty="0" smtClean="0"/>
              <a:t>Error Detection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Hamming_distance_4_bit_binary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339849"/>
            <a:ext cx="7208616" cy="4383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74800" y="5080000"/>
            <a:ext cx="321733" cy="3217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2966156"/>
            <a:ext cx="6434667" cy="3631327"/>
            <a:chOff x="0" y="2966156"/>
            <a:chExt cx="6434667" cy="3631327"/>
          </a:xfrm>
        </p:grpSpPr>
        <p:sp>
          <p:nvSpPr>
            <p:cNvPr id="10" name="TextBox 9"/>
            <p:cNvSpPr txBox="1"/>
            <p:nvPr/>
          </p:nvSpPr>
          <p:spPr>
            <a:xfrm>
              <a:off x="0" y="5520265"/>
              <a:ext cx="32094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1 bit error (one 1)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Nearest 0000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4267" y="29661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213601" y="1473199"/>
            <a:ext cx="338668" cy="355596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29466" y="321731"/>
            <a:ext cx="6214534" cy="3807791"/>
            <a:chOff x="2929466" y="321731"/>
            <a:chExt cx="6214534" cy="3807791"/>
          </a:xfrm>
        </p:grpSpPr>
        <p:sp>
          <p:nvSpPr>
            <p:cNvPr id="14" name="Freeform 13"/>
            <p:cNvSpPr/>
            <p:nvPr/>
          </p:nvSpPr>
          <p:spPr>
            <a:xfrm rot="10800000">
              <a:off x="2929466" y="5277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0000FF">
                <a:alpha val="10000"/>
              </a:srgb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1333" y="321731"/>
              <a:ext cx="3132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0000FF"/>
                  </a:solidFill>
                </a:rPr>
                <a:t>1 bit error (one 0)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Nearest 1111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4221" y="1856238"/>
            <a:ext cx="7884482" cy="4727065"/>
            <a:chOff x="1424221" y="1856238"/>
            <a:chExt cx="7884482" cy="4727065"/>
          </a:xfrm>
        </p:grpSpPr>
        <p:sp>
          <p:nvSpPr>
            <p:cNvPr id="21" name="Freeform 20"/>
            <p:cNvSpPr/>
            <p:nvPr/>
          </p:nvSpPr>
          <p:spPr>
            <a:xfrm>
              <a:off x="1424221" y="1856238"/>
              <a:ext cx="6101881" cy="3376162"/>
            </a:xfrm>
            <a:custGeom>
              <a:avLst/>
              <a:gdLst>
                <a:gd name="connsiteX0" fmla="*/ 743246 w 6101881"/>
                <a:gd name="connsiteY0" fmla="*/ 1699762 h 3376162"/>
                <a:gd name="connsiteX1" fmla="*/ 658579 w 6101881"/>
                <a:gd name="connsiteY1" fmla="*/ 1581229 h 3376162"/>
                <a:gd name="connsiteX2" fmla="*/ 607779 w 6101881"/>
                <a:gd name="connsiteY2" fmla="*/ 1547362 h 3376162"/>
                <a:gd name="connsiteX3" fmla="*/ 556979 w 6101881"/>
                <a:gd name="connsiteY3" fmla="*/ 1496562 h 3376162"/>
                <a:gd name="connsiteX4" fmla="*/ 506179 w 6101881"/>
                <a:gd name="connsiteY4" fmla="*/ 1479629 h 3376162"/>
                <a:gd name="connsiteX5" fmla="*/ 370712 w 6101881"/>
                <a:gd name="connsiteY5" fmla="*/ 1378029 h 3376162"/>
                <a:gd name="connsiteX6" fmla="*/ 302979 w 6101881"/>
                <a:gd name="connsiteY6" fmla="*/ 1259495 h 3376162"/>
                <a:gd name="connsiteX7" fmla="*/ 252179 w 6101881"/>
                <a:gd name="connsiteY7" fmla="*/ 1208695 h 3376162"/>
                <a:gd name="connsiteX8" fmla="*/ 218312 w 6101881"/>
                <a:gd name="connsiteY8" fmla="*/ 1157895 h 3376162"/>
                <a:gd name="connsiteX9" fmla="*/ 167512 w 6101881"/>
                <a:gd name="connsiteY9" fmla="*/ 1090162 h 3376162"/>
                <a:gd name="connsiteX10" fmla="*/ 116712 w 6101881"/>
                <a:gd name="connsiteY10" fmla="*/ 954695 h 3376162"/>
                <a:gd name="connsiteX11" fmla="*/ 82846 w 6101881"/>
                <a:gd name="connsiteY11" fmla="*/ 903895 h 3376162"/>
                <a:gd name="connsiteX12" fmla="*/ 15112 w 6101881"/>
                <a:gd name="connsiteY12" fmla="*/ 768429 h 3376162"/>
                <a:gd name="connsiteX13" fmla="*/ 32046 w 6101881"/>
                <a:gd name="connsiteY13" fmla="*/ 649895 h 3376162"/>
                <a:gd name="connsiteX14" fmla="*/ 65912 w 6101881"/>
                <a:gd name="connsiteY14" fmla="*/ 599095 h 3376162"/>
                <a:gd name="connsiteX15" fmla="*/ 116712 w 6101881"/>
                <a:gd name="connsiteY15" fmla="*/ 565229 h 3376162"/>
                <a:gd name="connsiteX16" fmla="*/ 319912 w 6101881"/>
                <a:gd name="connsiteY16" fmla="*/ 531362 h 3376162"/>
                <a:gd name="connsiteX17" fmla="*/ 607779 w 6101881"/>
                <a:gd name="connsiteY17" fmla="*/ 548295 h 3376162"/>
                <a:gd name="connsiteX18" fmla="*/ 709379 w 6101881"/>
                <a:gd name="connsiteY18" fmla="*/ 582162 h 3376162"/>
                <a:gd name="connsiteX19" fmla="*/ 827912 w 6101881"/>
                <a:gd name="connsiteY19" fmla="*/ 666829 h 3376162"/>
                <a:gd name="connsiteX20" fmla="*/ 861779 w 6101881"/>
                <a:gd name="connsiteY20" fmla="*/ 717629 h 3376162"/>
                <a:gd name="connsiteX21" fmla="*/ 912579 w 6101881"/>
                <a:gd name="connsiteY21" fmla="*/ 751495 h 3376162"/>
                <a:gd name="connsiteX22" fmla="*/ 963379 w 6101881"/>
                <a:gd name="connsiteY22" fmla="*/ 802295 h 3376162"/>
                <a:gd name="connsiteX23" fmla="*/ 1031112 w 6101881"/>
                <a:gd name="connsiteY23" fmla="*/ 853095 h 3376162"/>
                <a:gd name="connsiteX24" fmla="*/ 1081912 w 6101881"/>
                <a:gd name="connsiteY24" fmla="*/ 920829 h 3376162"/>
                <a:gd name="connsiteX25" fmla="*/ 1200446 w 6101881"/>
                <a:gd name="connsiteY25" fmla="*/ 1039362 h 3376162"/>
                <a:gd name="connsiteX26" fmla="*/ 1268179 w 6101881"/>
                <a:gd name="connsiteY26" fmla="*/ 1124029 h 3376162"/>
                <a:gd name="connsiteX27" fmla="*/ 1352846 w 6101881"/>
                <a:gd name="connsiteY27" fmla="*/ 1174829 h 3376162"/>
                <a:gd name="connsiteX28" fmla="*/ 1488312 w 6101881"/>
                <a:gd name="connsiteY28" fmla="*/ 1242562 h 3376162"/>
                <a:gd name="connsiteX29" fmla="*/ 1623779 w 6101881"/>
                <a:gd name="connsiteY29" fmla="*/ 1327229 h 3376162"/>
                <a:gd name="connsiteX30" fmla="*/ 1776179 w 6101881"/>
                <a:gd name="connsiteY30" fmla="*/ 1411895 h 3376162"/>
                <a:gd name="connsiteX31" fmla="*/ 1928579 w 6101881"/>
                <a:gd name="connsiteY31" fmla="*/ 1496562 h 3376162"/>
                <a:gd name="connsiteX32" fmla="*/ 2030179 w 6101881"/>
                <a:gd name="connsiteY32" fmla="*/ 1564295 h 3376162"/>
                <a:gd name="connsiteX33" fmla="*/ 2114846 w 6101881"/>
                <a:gd name="connsiteY33" fmla="*/ 1615095 h 3376162"/>
                <a:gd name="connsiteX34" fmla="*/ 2165646 w 6101881"/>
                <a:gd name="connsiteY34" fmla="*/ 1648962 h 3376162"/>
                <a:gd name="connsiteX35" fmla="*/ 2267246 w 6101881"/>
                <a:gd name="connsiteY35" fmla="*/ 1682829 h 3376162"/>
                <a:gd name="connsiteX36" fmla="*/ 2436579 w 6101881"/>
                <a:gd name="connsiteY36" fmla="*/ 1784429 h 3376162"/>
                <a:gd name="connsiteX37" fmla="*/ 2487379 w 6101881"/>
                <a:gd name="connsiteY37" fmla="*/ 1801362 h 3376162"/>
                <a:gd name="connsiteX38" fmla="*/ 2961512 w 6101881"/>
                <a:gd name="connsiteY38" fmla="*/ 1767495 h 3376162"/>
                <a:gd name="connsiteX39" fmla="*/ 3130846 w 6101881"/>
                <a:gd name="connsiteY39" fmla="*/ 1665895 h 3376162"/>
                <a:gd name="connsiteX40" fmla="*/ 3181646 w 6101881"/>
                <a:gd name="connsiteY40" fmla="*/ 1632029 h 3376162"/>
                <a:gd name="connsiteX41" fmla="*/ 3232446 w 6101881"/>
                <a:gd name="connsiteY41" fmla="*/ 1598162 h 3376162"/>
                <a:gd name="connsiteX42" fmla="*/ 3266312 w 6101881"/>
                <a:gd name="connsiteY42" fmla="*/ 1530429 h 3376162"/>
                <a:gd name="connsiteX43" fmla="*/ 3300179 w 6101881"/>
                <a:gd name="connsiteY43" fmla="*/ 1428829 h 3376162"/>
                <a:gd name="connsiteX44" fmla="*/ 3266312 w 6101881"/>
                <a:gd name="connsiteY44" fmla="*/ 1344162 h 3376162"/>
                <a:gd name="connsiteX45" fmla="*/ 3215512 w 6101881"/>
                <a:gd name="connsiteY45" fmla="*/ 1310295 h 3376162"/>
                <a:gd name="connsiteX46" fmla="*/ 3147779 w 6101881"/>
                <a:gd name="connsiteY46" fmla="*/ 1225629 h 3376162"/>
                <a:gd name="connsiteX47" fmla="*/ 3113912 w 6101881"/>
                <a:gd name="connsiteY47" fmla="*/ 1157895 h 3376162"/>
                <a:gd name="connsiteX48" fmla="*/ 3096979 w 6101881"/>
                <a:gd name="connsiteY48" fmla="*/ 1090162 h 3376162"/>
                <a:gd name="connsiteX49" fmla="*/ 2978446 w 6101881"/>
                <a:gd name="connsiteY49" fmla="*/ 1005495 h 3376162"/>
                <a:gd name="connsiteX50" fmla="*/ 2961512 w 6101881"/>
                <a:gd name="connsiteY50" fmla="*/ 954695 h 3376162"/>
                <a:gd name="connsiteX51" fmla="*/ 2910712 w 6101881"/>
                <a:gd name="connsiteY51" fmla="*/ 886962 h 3376162"/>
                <a:gd name="connsiteX52" fmla="*/ 2893779 w 6101881"/>
                <a:gd name="connsiteY52" fmla="*/ 802295 h 3376162"/>
                <a:gd name="connsiteX53" fmla="*/ 2893779 w 6101881"/>
                <a:gd name="connsiteY53" fmla="*/ 395895 h 3376162"/>
                <a:gd name="connsiteX54" fmla="*/ 2910712 w 6101881"/>
                <a:gd name="connsiteY54" fmla="*/ 345095 h 3376162"/>
                <a:gd name="connsiteX55" fmla="*/ 2961512 w 6101881"/>
                <a:gd name="connsiteY55" fmla="*/ 311229 h 3376162"/>
                <a:gd name="connsiteX56" fmla="*/ 2995379 w 6101881"/>
                <a:gd name="connsiteY56" fmla="*/ 260429 h 3376162"/>
                <a:gd name="connsiteX57" fmla="*/ 3046179 w 6101881"/>
                <a:gd name="connsiteY57" fmla="*/ 243495 h 3376162"/>
                <a:gd name="connsiteX58" fmla="*/ 3147779 w 6101881"/>
                <a:gd name="connsiteY58" fmla="*/ 175762 h 3376162"/>
                <a:gd name="connsiteX59" fmla="*/ 3147779 w 6101881"/>
                <a:gd name="connsiteY59" fmla="*/ 175762 h 3376162"/>
                <a:gd name="connsiteX60" fmla="*/ 3249379 w 6101881"/>
                <a:gd name="connsiteY60" fmla="*/ 91095 h 3376162"/>
                <a:gd name="connsiteX61" fmla="*/ 3283246 w 6101881"/>
                <a:gd name="connsiteY61" fmla="*/ 40295 h 3376162"/>
                <a:gd name="connsiteX62" fmla="*/ 3503379 w 6101881"/>
                <a:gd name="connsiteY62" fmla="*/ 40295 h 3376162"/>
                <a:gd name="connsiteX63" fmla="*/ 3689646 w 6101881"/>
                <a:gd name="connsiteY63" fmla="*/ 108029 h 3376162"/>
                <a:gd name="connsiteX64" fmla="*/ 3791246 w 6101881"/>
                <a:gd name="connsiteY64" fmla="*/ 141895 h 3376162"/>
                <a:gd name="connsiteX65" fmla="*/ 3875912 w 6101881"/>
                <a:gd name="connsiteY65" fmla="*/ 158829 h 3376162"/>
                <a:gd name="connsiteX66" fmla="*/ 3943646 w 6101881"/>
                <a:gd name="connsiteY66" fmla="*/ 209629 h 3376162"/>
                <a:gd name="connsiteX67" fmla="*/ 3994446 w 6101881"/>
                <a:gd name="connsiteY67" fmla="*/ 243495 h 3376162"/>
                <a:gd name="connsiteX68" fmla="*/ 4079112 w 6101881"/>
                <a:gd name="connsiteY68" fmla="*/ 311229 h 3376162"/>
                <a:gd name="connsiteX69" fmla="*/ 4146846 w 6101881"/>
                <a:gd name="connsiteY69" fmla="*/ 345095 h 3376162"/>
                <a:gd name="connsiteX70" fmla="*/ 4248446 w 6101881"/>
                <a:gd name="connsiteY70" fmla="*/ 412829 h 3376162"/>
                <a:gd name="connsiteX71" fmla="*/ 4299246 w 6101881"/>
                <a:gd name="connsiteY71" fmla="*/ 446695 h 3376162"/>
                <a:gd name="connsiteX72" fmla="*/ 4536312 w 6101881"/>
                <a:gd name="connsiteY72" fmla="*/ 582162 h 3376162"/>
                <a:gd name="connsiteX73" fmla="*/ 4620979 w 6101881"/>
                <a:gd name="connsiteY73" fmla="*/ 632962 h 3376162"/>
                <a:gd name="connsiteX74" fmla="*/ 4705646 w 6101881"/>
                <a:gd name="connsiteY74" fmla="*/ 683762 h 3376162"/>
                <a:gd name="connsiteX75" fmla="*/ 4824179 w 6101881"/>
                <a:gd name="connsiteY75" fmla="*/ 768429 h 3376162"/>
                <a:gd name="connsiteX76" fmla="*/ 4874979 w 6101881"/>
                <a:gd name="connsiteY76" fmla="*/ 802295 h 3376162"/>
                <a:gd name="connsiteX77" fmla="*/ 4959646 w 6101881"/>
                <a:gd name="connsiteY77" fmla="*/ 870029 h 3376162"/>
                <a:gd name="connsiteX78" fmla="*/ 5061246 w 6101881"/>
                <a:gd name="connsiteY78" fmla="*/ 937762 h 3376162"/>
                <a:gd name="connsiteX79" fmla="*/ 5162846 w 6101881"/>
                <a:gd name="connsiteY79" fmla="*/ 988562 h 3376162"/>
                <a:gd name="connsiteX80" fmla="*/ 5332179 w 6101881"/>
                <a:gd name="connsiteY80" fmla="*/ 1191762 h 3376162"/>
                <a:gd name="connsiteX81" fmla="*/ 5382979 w 6101881"/>
                <a:gd name="connsiteY81" fmla="*/ 1259495 h 3376162"/>
                <a:gd name="connsiteX82" fmla="*/ 5433779 w 6101881"/>
                <a:gd name="connsiteY82" fmla="*/ 1344162 h 3376162"/>
                <a:gd name="connsiteX83" fmla="*/ 5535379 w 6101881"/>
                <a:gd name="connsiteY83" fmla="*/ 1479629 h 3376162"/>
                <a:gd name="connsiteX84" fmla="*/ 5636979 w 6101881"/>
                <a:gd name="connsiteY84" fmla="*/ 1615095 h 3376162"/>
                <a:gd name="connsiteX85" fmla="*/ 5653912 w 6101881"/>
                <a:gd name="connsiteY85" fmla="*/ 1665895 h 3376162"/>
                <a:gd name="connsiteX86" fmla="*/ 5806312 w 6101881"/>
                <a:gd name="connsiteY86" fmla="*/ 1801362 h 3376162"/>
                <a:gd name="connsiteX87" fmla="*/ 5857112 w 6101881"/>
                <a:gd name="connsiteY87" fmla="*/ 1818295 h 3376162"/>
                <a:gd name="connsiteX88" fmla="*/ 5890979 w 6101881"/>
                <a:gd name="connsiteY88" fmla="*/ 1869095 h 3376162"/>
                <a:gd name="connsiteX89" fmla="*/ 5907912 w 6101881"/>
                <a:gd name="connsiteY89" fmla="*/ 1919895 h 3376162"/>
                <a:gd name="connsiteX90" fmla="*/ 5992579 w 6101881"/>
                <a:gd name="connsiteY90" fmla="*/ 2055362 h 3376162"/>
                <a:gd name="connsiteX91" fmla="*/ 6026446 w 6101881"/>
                <a:gd name="connsiteY91" fmla="*/ 2173895 h 3376162"/>
                <a:gd name="connsiteX92" fmla="*/ 6094179 w 6101881"/>
                <a:gd name="connsiteY92" fmla="*/ 2343229 h 3376162"/>
                <a:gd name="connsiteX93" fmla="*/ 6077246 w 6101881"/>
                <a:gd name="connsiteY93" fmla="*/ 2546429 h 3376162"/>
                <a:gd name="connsiteX94" fmla="*/ 5924846 w 6101881"/>
                <a:gd name="connsiteY94" fmla="*/ 2681895 h 3376162"/>
                <a:gd name="connsiteX95" fmla="*/ 5874046 w 6101881"/>
                <a:gd name="connsiteY95" fmla="*/ 2698829 h 3376162"/>
                <a:gd name="connsiteX96" fmla="*/ 5772446 w 6101881"/>
                <a:gd name="connsiteY96" fmla="*/ 2749629 h 3376162"/>
                <a:gd name="connsiteX97" fmla="*/ 5620046 w 6101881"/>
                <a:gd name="connsiteY97" fmla="*/ 2715762 h 3376162"/>
                <a:gd name="connsiteX98" fmla="*/ 5552312 w 6101881"/>
                <a:gd name="connsiteY98" fmla="*/ 2681895 h 3376162"/>
                <a:gd name="connsiteX99" fmla="*/ 5264446 w 6101881"/>
                <a:gd name="connsiteY99" fmla="*/ 2512562 h 3376162"/>
                <a:gd name="connsiteX100" fmla="*/ 5179779 w 6101881"/>
                <a:gd name="connsiteY100" fmla="*/ 2461762 h 3376162"/>
                <a:gd name="connsiteX101" fmla="*/ 5095112 w 6101881"/>
                <a:gd name="connsiteY101" fmla="*/ 2410962 h 3376162"/>
                <a:gd name="connsiteX102" fmla="*/ 5010446 w 6101881"/>
                <a:gd name="connsiteY102" fmla="*/ 2377095 h 3376162"/>
                <a:gd name="connsiteX103" fmla="*/ 4841112 w 6101881"/>
                <a:gd name="connsiteY103" fmla="*/ 2292429 h 3376162"/>
                <a:gd name="connsiteX104" fmla="*/ 4790312 w 6101881"/>
                <a:gd name="connsiteY104" fmla="*/ 2275495 h 3376162"/>
                <a:gd name="connsiteX105" fmla="*/ 4688712 w 6101881"/>
                <a:gd name="connsiteY105" fmla="*/ 2224695 h 3376162"/>
                <a:gd name="connsiteX106" fmla="*/ 4570179 w 6101881"/>
                <a:gd name="connsiteY106" fmla="*/ 2089229 h 3376162"/>
                <a:gd name="connsiteX107" fmla="*/ 4519379 w 6101881"/>
                <a:gd name="connsiteY107" fmla="*/ 1970695 h 3376162"/>
                <a:gd name="connsiteX108" fmla="*/ 4468579 w 6101881"/>
                <a:gd name="connsiteY108" fmla="*/ 1919895 h 3376162"/>
                <a:gd name="connsiteX109" fmla="*/ 4400846 w 6101881"/>
                <a:gd name="connsiteY109" fmla="*/ 1835229 h 3376162"/>
                <a:gd name="connsiteX110" fmla="*/ 4316179 w 6101881"/>
                <a:gd name="connsiteY110" fmla="*/ 1750562 h 3376162"/>
                <a:gd name="connsiteX111" fmla="*/ 4282312 w 6101881"/>
                <a:gd name="connsiteY111" fmla="*/ 1699762 h 3376162"/>
                <a:gd name="connsiteX112" fmla="*/ 4231512 w 6101881"/>
                <a:gd name="connsiteY112" fmla="*/ 1598162 h 3376162"/>
                <a:gd name="connsiteX113" fmla="*/ 4146846 w 6101881"/>
                <a:gd name="connsiteY113" fmla="*/ 1581229 h 3376162"/>
                <a:gd name="connsiteX114" fmla="*/ 4045246 w 6101881"/>
                <a:gd name="connsiteY114" fmla="*/ 1547362 h 3376162"/>
                <a:gd name="connsiteX115" fmla="*/ 3588046 w 6101881"/>
                <a:gd name="connsiteY115" fmla="*/ 1598162 h 3376162"/>
                <a:gd name="connsiteX116" fmla="*/ 3537246 w 6101881"/>
                <a:gd name="connsiteY116" fmla="*/ 1615095 h 3376162"/>
                <a:gd name="connsiteX117" fmla="*/ 3435646 w 6101881"/>
                <a:gd name="connsiteY117" fmla="*/ 1665895 h 3376162"/>
                <a:gd name="connsiteX118" fmla="*/ 3384846 w 6101881"/>
                <a:gd name="connsiteY118" fmla="*/ 1699762 h 3376162"/>
                <a:gd name="connsiteX119" fmla="*/ 3334046 w 6101881"/>
                <a:gd name="connsiteY119" fmla="*/ 1716695 h 3376162"/>
                <a:gd name="connsiteX120" fmla="*/ 3249379 w 6101881"/>
                <a:gd name="connsiteY120" fmla="*/ 1750562 h 3376162"/>
                <a:gd name="connsiteX121" fmla="*/ 3198579 w 6101881"/>
                <a:gd name="connsiteY121" fmla="*/ 1784429 h 3376162"/>
                <a:gd name="connsiteX122" fmla="*/ 3113912 w 6101881"/>
                <a:gd name="connsiteY122" fmla="*/ 1835229 h 3376162"/>
                <a:gd name="connsiteX123" fmla="*/ 3080046 w 6101881"/>
                <a:gd name="connsiteY123" fmla="*/ 1886029 h 3376162"/>
                <a:gd name="connsiteX124" fmla="*/ 3113912 w 6101881"/>
                <a:gd name="connsiteY124" fmla="*/ 2021495 h 3376162"/>
                <a:gd name="connsiteX125" fmla="*/ 3147779 w 6101881"/>
                <a:gd name="connsiteY125" fmla="*/ 2072295 h 3376162"/>
                <a:gd name="connsiteX126" fmla="*/ 3198579 w 6101881"/>
                <a:gd name="connsiteY126" fmla="*/ 2156962 h 3376162"/>
                <a:gd name="connsiteX127" fmla="*/ 3232446 w 6101881"/>
                <a:gd name="connsiteY127" fmla="*/ 2241629 h 3376162"/>
                <a:gd name="connsiteX128" fmla="*/ 3334046 w 6101881"/>
                <a:gd name="connsiteY128" fmla="*/ 2343229 h 3376162"/>
                <a:gd name="connsiteX129" fmla="*/ 3401779 w 6101881"/>
                <a:gd name="connsiteY129" fmla="*/ 2444829 h 3376162"/>
                <a:gd name="connsiteX130" fmla="*/ 3418712 w 6101881"/>
                <a:gd name="connsiteY130" fmla="*/ 2495629 h 3376162"/>
                <a:gd name="connsiteX131" fmla="*/ 3486446 w 6101881"/>
                <a:gd name="connsiteY131" fmla="*/ 2631095 h 3376162"/>
                <a:gd name="connsiteX132" fmla="*/ 3537246 w 6101881"/>
                <a:gd name="connsiteY132" fmla="*/ 2732695 h 3376162"/>
                <a:gd name="connsiteX133" fmla="*/ 3537246 w 6101881"/>
                <a:gd name="connsiteY133" fmla="*/ 2969762 h 3376162"/>
                <a:gd name="connsiteX134" fmla="*/ 3520312 w 6101881"/>
                <a:gd name="connsiteY134" fmla="*/ 3020562 h 3376162"/>
                <a:gd name="connsiteX135" fmla="*/ 3469512 w 6101881"/>
                <a:gd name="connsiteY135" fmla="*/ 3071362 h 3376162"/>
                <a:gd name="connsiteX136" fmla="*/ 3384846 w 6101881"/>
                <a:gd name="connsiteY136" fmla="*/ 3206829 h 3376162"/>
                <a:gd name="connsiteX137" fmla="*/ 3350979 w 6101881"/>
                <a:gd name="connsiteY137" fmla="*/ 3257629 h 3376162"/>
                <a:gd name="connsiteX138" fmla="*/ 3232446 w 6101881"/>
                <a:gd name="connsiteY138" fmla="*/ 3291495 h 3376162"/>
                <a:gd name="connsiteX139" fmla="*/ 3164712 w 6101881"/>
                <a:gd name="connsiteY139" fmla="*/ 3325362 h 3376162"/>
                <a:gd name="connsiteX140" fmla="*/ 3113912 w 6101881"/>
                <a:gd name="connsiteY140" fmla="*/ 3342295 h 3376162"/>
                <a:gd name="connsiteX141" fmla="*/ 3063112 w 6101881"/>
                <a:gd name="connsiteY141" fmla="*/ 3376162 h 3376162"/>
                <a:gd name="connsiteX142" fmla="*/ 2944579 w 6101881"/>
                <a:gd name="connsiteY142" fmla="*/ 3359229 h 3376162"/>
                <a:gd name="connsiteX143" fmla="*/ 2910712 w 6101881"/>
                <a:gd name="connsiteY143" fmla="*/ 3308429 h 3376162"/>
                <a:gd name="connsiteX144" fmla="*/ 2775246 w 6101881"/>
                <a:gd name="connsiteY144" fmla="*/ 3240695 h 3376162"/>
                <a:gd name="connsiteX145" fmla="*/ 2605912 w 6101881"/>
                <a:gd name="connsiteY145" fmla="*/ 3139095 h 3376162"/>
                <a:gd name="connsiteX146" fmla="*/ 2538179 w 6101881"/>
                <a:gd name="connsiteY146" fmla="*/ 3105229 h 3376162"/>
                <a:gd name="connsiteX147" fmla="*/ 2453512 w 6101881"/>
                <a:gd name="connsiteY147" fmla="*/ 3054429 h 3376162"/>
                <a:gd name="connsiteX148" fmla="*/ 2402712 w 6101881"/>
                <a:gd name="connsiteY148" fmla="*/ 3020562 h 3376162"/>
                <a:gd name="connsiteX149" fmla="*/ 2250312 w 6101881"/>
                <a:gd name="connsiteY149" fmla="*/ 2952829 h 3376162"/>
                <a:gd name="connsiteX150" fmla="*/ 2165646 w 6101881"/>
                <a:gd name="connsiteY150" fmla="*/ 2902029 h 3376162"/>
                <a:gd name="connsiteX151" fmla="*/ 2114846 w 6101881"/>
                <a:gd name="connsiteY151" fmla="*/ 2868162 h 3376162"/>
                <a:gd name="connsiteX152" fmla="*/ 2064046 w 6101881"/>
                <a:gd name="connsiteY152" fmla="*/ 2851229 h 3376162"/>
                <a:gd name="connsiteX153" fmla="*/ 1945512 w 6101881"/>
                <a:gd name="connsiteY153" fmla="*/ 2766562 h 3376162"/>
                <a:gd name="connsiteX154" fmla="*/ 1877779 w 6101881"/>
                <a:gd name="connsiteY154" fmla="*/ 2664962 h 3376162"/>
                <a:gd name="connsiteX155" fmla="*/ 1810046 w 6101881"/>
                <a:gd name="connsiteY155" fmla="*/ 2563362 h 3376162"/>
                <a:gd name="connsiteX156" fmla="*/ 1776179 w 6101881"/>
                <a:gd name="connsiteY156" fmla="*/ 2512562 h 3376162"/>
                <a:gd name="connsiteX157" fmla="*/ 1674579 w 6101881"/>
                <a:gd name="connsiteY157" fmla="*/ 2377095 h 3376162"/>
                <a:gd name="connsiteX158" fmla="*/ 1623779 w 6101881"/>
                <a:gd name="connsiteY158" fmla="*/ 2326295 h 3376162"/>
                <a:gd name="connsiteX159" fmla="*/ 1522179 w 6101881"/>
                <a:gd name="connsiteY159" fmla="*/ 2190829 h 3376162"/>
                <a:gd name="connsiteX160" fmla="*/ 1420579 w 6101881"/>
                <a:gd name="connsiteY160" fmla="*/ 2089229 h 3376162"/>
                <a:gd name="connsiteX161" fmla="*/ 1369779 w 6101881"/>
                <a:gd name="connsiteY161" fmla="*/ 2038429 h 3376162"/>
                <a:gd name="connsiteX162" fmla="*/ 1268179 w 6101881"/>
                <a:gd name="connsiteY162" fmla="*/ 1987629 h 3376162"/>
                <a:gd name="connsiteX163" fmla="*/ 1115779 w 6101881"/>
                <a:gd name="connsiteY163" fmla="*/ 1902962 h 3376162"/>
                <a:gd name="connsiteX164" fmla="*/ 912579 w 6101881"/>
                <a:gd name="connsiteY164" fmla="*/ 1767495 h 3376162"/>
                <a:gd name="connsiteX165" fmla="*/ 861779 w 6101881"/>
                <a:gd name="connsiteY165" fmla="*/ 1733629 h 3376162"/>
                <a:gd name="connsiteX166" fmla="*/ 810979 w 6101881"/>
                <a:gd name="connsiteY166" fmla="*/ 1699762 h 3376162"/>
                <a:gd name="connsiteX167" fmla="*/ 743246 w 6101881"/>
                <a:gd name="connsiteY167" fmla="*/ 1699762 h 337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101881" h="3376162">
                  <a:moveTo>
                    <a:pt x="743246" y="1699762"/>
                  </a:moveTo>
                  <a:cubicBezTo>
                    <a:pt x="717846" y="1680007"/>
                    <a:pt x="679582" y="1602232"/>
                    <a:pt x="658579" y="1581229"/>
                  </a:cubicBezTo>
                  <a:cubicBezTo>
                    <a:pt x="644188" y="1566838"/>
                    <a:pt x="623413" y="1560391"/>
                    <a:pt x="607779" y="1547362"/>
                  </a:cubicBezTo>
                  <a:cubicBezTo>
                    <a:pt x="589382" y="1532031"/>
                    <a:pt x="576904" y="1509846"/>
                    <a:pt x="556979" y="1496562"/>
                  </a:cubicBezTo>
                  <a:cubicBezTo>
                    <a:pt x="542127" y="1486661"/>
                    <a:pt x="522144" y="1487611"/>
                    <a:pt x="506179" y="1479629"/>
                  </a:cubicBezTo>
                  <a:cubicBezTo>
                    <a:pt x="445094" y="1449087"/>
                    <a:pt x="412685" y="1428398"/>
                    <a:pt x="370712" y="1378029"/>
                  </a:cubicBezTo>
                  <a:cubicBezTo>
                    <a:pt x="290725" y="1282044"/>
                    <a:pt x="385786" y="1375425"/>
                    <a:pt x="302979" y="1259495"/>
                  </a:cubicBezTo>
                  <a:cubicBezTo>
                    <a:pt x="289060" y="1240008"/>
                    <a:pt x="267510" y="1227092"/>
                    <a:pt x="252179" y="1208695"/>
                  </a:cubicBezTo>
                  <a:cubicBezTo>
                    <a:pt x="239150" y="1193061"/>
                    <a:pt x="230141" y="1174456"/>
                    <a:pt x="218312" y="1157895"/>
                  </a:cubicBezTo>
                  <a:cubicBezTo>
                    <a:pt x="201908" y="1134930"/>
                    <a:pt x="182470" y="1114094"/>
                    <a:pt x="167512" y="1090162"/>
                  </a:cubicBezTo>
                  <a:cubicBezTo>
                    <a:pt x="90558" y="967036"/>
                    <a:pt x="169898" y="1078797"/>
                    <a:pt x="116712" y="954695"/>
                  </a:cubicBezTo>
                  <a:cubicBezTo>
                    <a:pt x="108695" y="935989"/>
                    <a:pt x="91947" y="922098"/>
                    <a:pt x="82846" y="903895"/>
                  </a:cubicBezTo>
                  <a:cubicBezTo>
                    <a:pt x="0" y="738203"/>
                    <a:pt x="93573" y="886119"/>
                    <a:pt x="15112" y="768429"/>
                  </a:cubicBezTo>
                  <a:cubicBezTo>
                    <a:pt x="20757" y="728918"/>
                    <a:pt x="20577" y="688124"/>
                    <a:pt x="32046" y="649895"/>
                  </a:cubicBezTo>
                  <a:cubicBezTo>
                    <a:pt x="37894" y="630402"/>
                    <a:pt x="51522" y="613485"/>
                    <a:pt x="65912" y="599095"/>
                  </a:cubicBezTo>
                  <a:cubicBezTo>
                    <a:pt x="80302" y="584705"/>
                    <a:pt x="98509" y="574330"/>
                    <a:pt x="116712" y="565229"/>
                  </a:cubicBezTo>
                  <a:cubicBezTo>
                    <a:pt x="173452" y="536859"/>
                    <a:pt x="271613" y="536728"/>
                    <a:pt x="319912" y="531362"/>
                  </a:cubicBezTo>
                  <a:cubicBezTo>
                    <a:pt x="415868" y="537006"/>
                    <a:pt x="512465" y="535863"/>
                    <a:pt x="607779" y="548295"/>
                  </a:cubicBezTo>
                  <a:cubicBezTo>
                    <a:pt x="643178" y="552912"/>
                    <a:pt x="709379" y="582162"/>
                    <a:pt x="709379" y="582162"/>
                  </a:cubicBezTo>
                  <a:cubicBezTo>
                    <a:pt x="738223" y="601392"/>
                    <a:pt x="806909" y="645826"/>
                    <a:pt x="827912" y="666829"/>
                  </a:cubicBezTo>
                  <a:cubicBezTo>
                    <a:pt x="842303" y="681220"/>
                    <a:pt x="847388" y="703238"/>
                    <a:pt x="861779" y="717629"/>
                  </a:cubicBezTo>
                  <a:cubicBezTo>
                    <a:pt x="876170" y="732019"/>
                    <a:pt x="896945" y="738467"/>
                    <a:pt x="912579" y="751495"/>
                  </a:cubicBezTo>
                  <a:cubicBezTo>
                    <a:pt x="930976" y="766826"/>
                    <a:pt x="945197" y="786710"/>
                    <a:pt x="963379" y="802295"/>
                  </a:cubicBezTo>
                  <a:cubicBezTo>
                    <a:pt x="984807" y="820662"/>
                    <a:pt x="1011156" y="833139"/>
                    <a:pt x="1031112" y="853095"/>
                  </a:cubicBezTo>
                  <a:cubicBezTo>
                    <a:pt x="1051068" y="873051"/>
                    <a:pt x="1062928" y="899946"/>
                    <a:pt x="1081912" y="920829"/>
                  </a:cubicBezTo>
                  <a:cubicBezTo>
                    <a:pt x="1119499" y="962175"/>
                    <a:pt x="1165540" y="995729"/>
                    <a:pt x="1200446" y="1039362"/>
                  </a:cubicBezTo>
                  <a:cubicBezTo>
                    <a:pt x="1223024" y="1067584"/>
                    <a:pt x="1241166" y="1100017"/>
                    <a:pt x="1268179" y="1124029"/>
                  </a:cubicBezTo>
                  <a:cubicBezTo>
                    <a:pt x="1292778" y="1145895"/>
                    <a:pt x="1325461" y="1156572"/>
                    <a:pt x="1352846" y="1174829"/>
                  </a:cubicBezTo>
                  <a:cubicBezTo>
                    <a:pt x="1456468" y="1243910"/>
                    <a:pt x="1378958" y="1215224"/>
                    <a:pt x="1488312" y="1242562"/>
                  </a:cubicBezTo>
                  <a:cubicBezTo>
                    <a:pt x="1642245" y="1345185"/>
                    <a:pt x="1399159" y="1184290"/>
                    <a:pt x="1623779" y="1327229"/>
                  </a:cubicBezTo>
                  <a:cubicBezTo>
                    <a:pt x="1751875" y="1408745"/>
                    <a:pt x="1681658" y="1380389"/>
                    <a:pt x="1776179" y="1411895"/>
                  </a:cubicBezTo>
                  <a:cubicBezTo>
                    <a:pt x="1892630" y="1489530"/>
                    <a:pt x="1839165" y="1466758"/>
                    <a:pt x="1928579" y="1496562"/>
                  </a:cubicBezTo>
                  <a:cubicBezTo>
                    <a:pt x="1962446" y="1519140"/>
                    <a:pt x="1995840" y="1542443"/>
                    <a:pt x="2030179" y="1564295"/>
                  </a:cubicBezTo>
                  <a:cubicBezTo>
                    <a:pt x="2057946" y="1581965"/>
                    <a:pt x="2087461" y="1596838"/>
                    <a:pt x="2114846" y="1615095"/>
                  </a:cubicBezTo>
                  <a:cubicBezTo>
                    <a:pt x="2131779" y="1626384"/>
                    <a:pt x="2147049" y="1640696"/>
                    <a:pt x="2165646" y="1648962"/>
                  </a:cubicBezTo>
                  <a:cubicBezTo>
                    <a:pt x="2198268" y="1663461"/>
                    <a:pt x="2237543" y="1663027"/>
                    <a:pt x="2267246" y="1682829"/>
                  </a:cubicBezTo>
                  <a:cubicBezTo>
                    <a:pt x="2339468" y="1730977"/>
                    <a:pt x="2363685" y="1753189"/>
                    <a:pt x="2436579" y="1784429"/>
                  </a:cubicBezTo>
                  <a:cubicBezTo>
                    <a:pt x="2452985" y="1791460"/>
                    <a:pt x="2470446" y="1795718"/>
                    <a:pt x="2487379" y="1801362"/>
                  </a:cubicBezTo>
                  <a:cubicBezTo>
                    <a:pt x="2570284" y="1798046"/>
                    <a:pt x="2822017" y="1827278"/>
                    <a:pt x="2961512" y="1767495"/>
                  </a:cubicBezTo>
                  <a:cubicBezTo>
                    <a:pt x="3034418" y="1736250"/>
                    <a:pt x="3058606" y="1714055"/>
                    <a:pt x="3130846" y="1665895"/>
                  </a:cubicBezTo>
                  <a:lnTo>
                    <a:pt x="3181646" y="1632029"/>
                  </a:lnTo>
                  <a:lnTo>
                    <a:pt x="3232446" y="1598162"/>
                  </a:lnTo>
                  <a:cubicBezTo>
                    <a:pt x="3243735" y="1575584"/>
                    <a:pt x="3256937" y="1553866"/>
                    <a:pt x="3266312" y="1530429"/>
                  </a:cubicBezTo>
                  <a:cubicBezTo>
                    <a:pt x="3279570" y="1497284"/>
                    <a:pt x="3300179" y="1428829"/>
                    <a:pt x="3300179" y="1428829"/>
                  </a:cubicBezTo>
                  <a:cubicBezTo>
                    <a:pt x="3288890" y="1400607"/>
                    <a:pt x="3283980" y="1368897"/>
                    <a:pt x="3266312" y="1344162"/>
                  </a:cubicBezTo>
                  <a:cubicBezTo>
                    <a:pt x="3254483" y="1327601"/>
                    <a:pt x="3228225" y="1326187"/>
                    <a:pt x="3215512" y="1310295"/>
                  </a:cubicBezTo>
                  <a:cubicBezTo>
                    <a:pt x="3122039" y="1193453"/>
                    <a:pt x="3293362" y="1322682"/>
                    <a:pt x="3147779" y="1225629"/>
                  </a:cubicBezTo>
                  <a:cubicBezTo>
                    <a:pt x="3136490" y="1203051"/>
                    <a:pt x="3122775" y="1181531"/>
                    <a:pt x="3113912" y="1157895"/>
                  </a:cubicBezTo>
                  <a:cubicBezTo>
                    <a:pt x="3105740" y="1136104"/>
                    <a:pt x="3108525" y="1110368"/>
                    <a:pt x="3096979" y="1090162"/>
                  </a:cubicBezTo>
                  <a:cubicBezTo>
                    <a:pt x="3069520" y="1042108"/>
                    <a:pt x="3024180" y="1028362"/>
                    <a:pt x="2978446" y="1005495"/>
                  </a:cubicBezTo>
                  <a:cubicBezTo>
                    <a:pt x="2972801" y="988562"/>
                    <a:pt x="2970368" y="970193"/>
                    <a:pt x="2961512" y="954695"/>
                  </a:cubicBezTo>
                  <a:cubicBezTo>
                    <a:pt x="2947510" y="930191"/>
                    <a:pt x="2922174" y="912752"/>
                    <a:pt x="2910712" y="886962"/>
                  </a:cubicBezTo>
                  <a:cubicBezTo>
                    <a:pt x="2899023" y="860661"/>
                    <a:pt x="2899423" y="830517"/>
                    <a:pt x="2893779" y="802295"/>
                  </a:cubicBezTo>
                  <a:cubicBezTo>
                    <a:pt x="2876412" y="593885"/>
                    <a:pt x="2865992" y="604305"/>
                    <a:pt x="2893779" y="395895"/>
                  </a:cubicBezTo>
                  <a:cubicBezTo>
                    <a:pt x="2896138" y="378202"/>
                    <a:pt x="2899562" y="359033"/>
                    <a:pt x="2910712" y="345095"/>
                  </a:cubicBezTo>
                  <a:cubicBezTo>
                    <a:pt x="2923425" y="329203"/>
                    <a:pt x="2944579" y="322518"/>
                    <a:pt x="2961512" y="311229"/>
                  </a:cubicBezTo>
                  <a:cubicBezTo>
                    <a:pt x="2972801" y="294296"/>
                    <a:pt x="2979487" y="273142"/>
                    <a:pt x="2995379" y="260429"/>
                  </a:cubicBezTo>
                  <a:cubicBezTo>
                    <a:pt x="3009317" y="249279"/>
                    <a:pt x="3030576" y="252163"/>
                    <a:pt x="3046179" y="243495"/>
                  </a:cubicBezTo>
                  <a:cubicBezTo>
                    <a:pt x="3081759" y="223728"/>
                    <a:pt x="3113912" y="198340"/>
                    <a:pt x="3147779" y="175762"/>
                  </a:cubicBezTo>
                  <a:lnTo>
                    <a:pt x="3147779" y="175762"/>
                  </a:lnTo>
                  <a:cubicBezTo>
                    <a:pt x="3212970" y="110571"/>
                    <a:pt x="3178654" y="138246"/>
                    <a:pt x="3249379" y="91095"/>
                  </a:cubicBezTo>
                  <a:cubicBezTo>
                    <a:pt x="3260668" y="74162"/>
                    <a:pt x="3267354" y="53008"/>
                    <a:pt x="3283246" y="40295"/>
                  </a:cubicBezTo>
                  <a:cubicBezTo>
                    <a:pt x="3333616" y="0"/>
                    <a:pt x="3488679" y="38825"/>
                    <a:pt x="3503379" y="40295"/>
                  </a:cubicBezTo>
                  <a:cubicBezTo>
                    <a:pt x="3620576" y="128194"/>
                    <a:pt x="3518376" y="68505"/>
                    <a:pt x="3689646" y="108029"/>
                  </a:cubicBezTo>
                  <a:cubicBezTo>
                    <a:pt x="3724430" y="116056"/>
                    <a:pt x="3756805" y="132502"/>
                    <a:pt x="3791246" y="141895"/>
                  </a:cubicBezTo>
                  <a:cubicBezTo>
                    <a:pt x="3819013" y="149468"/>
                    <a:pt x="3847690" y="153184"/>
                    <a:pt x="3875912" y="158829"/>
                  </a:cubicBezTo>
                  <a:cubicBezTo>
                    <a:pt x="3898490" y="175762"/>
                    <a:pt x="3920680" y="193225"/>
                    <a:pt x="3943646" y="209629"/>
                  </a:cubicBezTo>
                  <a:cubicBezTo>
                    <a:pt x="3960207" y="221458"/>
                    <a:pt x="3978165" y="231284"/>
                    <a:pt x="3994446" y="243495"/>
                  </a:cubicBezTo>
                  <a:cubicBezTo>
                    <a:pt x="4023360" y="265180"/>
                    <a:pt x="4049040" y="291181"/>
                    <a:pt x="4079112" y="311229"/>
                  </a:cubicBezTo>
                  <a:cubicBezTo>
                    <a:pt x="4100115" y="325231"/>
                    <a:pt x="4125200" y="332108"/>
                    <a:pt x="4146846" y="345095"/>
                  </a:cubicBezTo>
                  <a:cubicBezTo>
                    <a:pt x="4181748" y="366036"/>
                    <a:pt x="4214579" y="390251"/>
                    <a:pt x="4248446" y="412829"/>
                  </a:cubicBezTo>
                  <a:cubicBezTo>
                    <a:pt x="4265379" y="424118"/>
                    <a:pt x="4281043" y="437594"/>
                    <a:pt x="4299246" y="446695"/>
                  </a:cubicBezTo>
                  <a:cubicBezTo>
                    <a:pt x="4425855" y="510001"/>
                    <a:pt x="4345331" y="467574"/>
                    <a:pt x="4536312" y="582162"/>
                  </a:cubicBezTo>
                  <a:lnTo>
                    <a:pt x="4620979" y="632962"/>
                  </a:lnTo>
                  <a:cubicBezTo>
                    <a:pt x="4649201" y="649895"/>
                    <a:pt x="4678261" y="665505"/>
                    <a:pt x="4705646" y="683762"/>
                  </a:cubicBezTo>
                  <a:cubicBezTo>
                    <a:pt x="4825385" y="763589"/>
                    <a:pt x="4677128" y="663393"/>
                    <a:pt x="4824179" y="768429"/>
                  </a:cubicBezTo>
                  <a:cubicBezTo>
                    <a:pt x="4840739" y="780258"/>
                    <a:pt x="4858698" y="790084"/>
                    <a:pt x="4874979" y="802295"/>
                  </a:cubicBezTo>
                  <a:cubicBezTo>
                    <a:pt x="4903893" y="823980"/>
                    <a:pt x="4930416" y="848771"/>
                    <a:pt x="4959646" y="870029"/>
                  </a:cubicBezTo>
                  <a:cubicBezTo>
                    <a:pt x="4992564" y="893969"/>
                    <a:pt x="5026088" y="917253"/>
                    <a:pt x="5061246" y="937762"/>
                  </a:cubicBezTo>
                  <a:cubicBezTo>
                    <a:pt x="5093952" y="956841"/>
                    <a:pt x="5132834" y="965476"/>
                    <a:pt x="5162846" y="988562"/>
                  </a:cubicBezTo>
                  <a:cubicBezTo>
                    <a:pt x="5290674" y="1086891"/>
                    <a:pt x="5260864" y="1084790"/>
                    <a:pt x="5332179" y="1191762"/>
                  </a:cubicBezTo>
                  <a:cubicBezTo>
                    <a:pt x="5347834" y="1215244"/>
                    <a:pt x="5367324" y="1236013"/>
                    <a:pt x="5382979" y="1259495"/>
                  </a:cubicBezTo>
                  <a:cubicBezTo>
                    <a:pt x="5401236" y="1286880"/>
                    <a:pt x="5415045" y="1317102"/>
                    <a:pt x="5433779" y="1344162"/>
                  </a:cubicBezTo>
                  <a:cubicBezTo>
                    <a:pt x="5465908" y="1390570"/>
                    <a:pt x="5506338" y="1431228"/>
                    <a:pt x="5535379" y="1479629"/>
                  </a:cubicBezTo>
                  <a:cubicBezTo>
                    <a:pt x="5598500" y="1584830"/>
                    <a:pt x="5562906" y="1541022"/>
                    <a:pt x="5636979" y="1615095"/>
                  </a:cubicBezTo>
                  <a:cubicBezTo>
                    <a:pt x="5642623" y="1632028"/>
                    <a:pt x="5645244" y="1650292"/>
                    <a:pt x="5653912" y="1665895"/>
                  </a:cubicBezTo>
                  <a:cubicBezTo>
                    <a:pt x="5717819" y="1780928"/>
                    <a:pt x="5699304" y="1761234"/>
                    <a:pt x="5806312" y="1801362"/>
                  </a:cubicBezTo>
                  <a:cubicBezTo>
                    <a:pt x="5823025" y="1807629"/>
                    <a:pt x="5840179" y="1812651"/>
                    <a:pt x="5857112" y="1818295"/>
                  </a:cubicBezTo>
                  <a:cubicBezTo>
                    <a:pt x="5868401" y="1835228"/>
                    <a:pt x="5881878" y="1850892"/>
                    <a:pt x="5890979" y="1869095"/>
                  </a:cubicBezTo>
                  <a:cubicBezTo>
                    <a:pt x="5898961" y="1885060"/>
                    <a:pt x="5899056" y="1904397"/>
                    <a:pt x="5907912" y="1919895"/>
                  </a:cubicBezTo>
                  <a:cubicBezTo>
                    <a:pt x="5991260" y="2065756"/>
                    <a:pt x="5930525" y="1910570"/>
                    <a:pt x="5992579" y="2055362"/>
                  </a:cubicBezTo>
                  <a:cubicBezTo>
                    <a:pt x="6011544" y="2099614"/>
                    <a:pt x="6012128" y="2126170"/>
                    <a:pt x="6026446" y="2173895"/>
                  </a:cubicBezTo>
                  <a:cubicBezTo>
                    <a:pt x="6057834" y="2278522"/>
                    <a:pt x="6051744" y="2258358"/>
                    <a:pt x="6094179" y="2343229"/>
                  </a:cubicBezTo>
                  <a:cubicBezTo>
                    <a:pt x="6088535" y="2410962"/>
                    <a:pt x="6101881" y="2483082"/>
                    <a:pt x="6077246" y="2546429"/>
                  </a:cubicBezTo>
                  <a:cubicBezTo>
                    <a:pt x="6066412" y="2574287"/>
                    <a:pt x="5970814" y="2658911"/>
                    <a:pt x="5924846" y="2681895"/>
                  </a:cubicBezTo>
                  <a:cubicBezTo>
                    <a:pt x="5908881" y="2689877"/>
                    <a:pt x="5890011" y="2690847"/>
                    <a:pt x="5874046" y="2698829"/>
                  </a:cubicBezTo>
                  <a:cubicBezTo>
                    <a:pt x="5742743" y="2764481"/>
                    <a:pt x="5900134" y="2707065"/>
                    <a:pt x="5772446" y="2749629"/>
                  </a:cubicBezTo>
                  <a:cubicBezTo>
                    <a:pt x="5711560" y="2739481"/>
                    <a:pt x="5673099" y="2738499"/>
                    <a:pt x="5620046" y="2715762"/>
                  </a:cubicBezTo>
                  <a:cubicBezTo>
                    <a:pt x="5596844" y="2705818"/>
                    <a:pt x="5574313" y="2694271"/>
                    <a:pt x="5552312" y="2681895"/>
                  </a:cubicBezTo>
                  <a:cubicBezTo>
                    <a:pt x="5449321" y="2623963"/>
                    <a:pt x="5362360" y="2571311"/>
                    <a:pt x="5264446" y="2512562"/>
                  </a:cubicBezTo>
                  <a:lnTo>
                    <a:pt x="5179779" y="2461762"/>
                  </a:lnTo>
                  <a:cubicBezTo>
                    <a:pt x="5151557" y="2444829"/>
                    <a:pt x="5125670" y="2423186"/>
                    <a:pt x="5095112" y="2410962"/>
                  </a:cubicBezTo>
                  <a:cubicBezTo>
                    <a:pt x="5066890" y="2399673"/>
                    <a:pt x="5037990" y="2389949"/>
                    <a:pt x="5010446" y="2377095"/>
                  </a:cubicBezTo>
                  <a:cubicBezTo>
                    <a:pt x="4953260" y="2350408"/>
                    <a:pt x="4900980" y="2312386"/>
                    <a:pt x="4841112" y="2292429"/>
                  </a:cubicBezTo>
                  <a:cubicBezTo>
                    <a:pt x="4824179" y="2286784"/>
                    <a:pt x="4806277" y="2283477"/>
                    <a:pt x="4790312" y="2275495"/>
                  </a:cubicBezTo>
                  <a:cubicBezTo>
                    <a:pt x="4659009" y="2209843"/>
                    <a:pt x="4816400" y="2267259"/>
                    <a:pt x="4688712" y="2224695"/>
                  </a:cubicBezTo>
                  <a:cubicBezTo>
                    <a:pt x="4609690" y="2106162"/>
                    <a:pt x="4654846" y="2145672"/>
                    <a:pt x="4570179" y="2089229"/>
                  </a:cubicBezTo>
                  <a:cubicBezTo>
                    <a:pt x="4556360" y="2047771"/>
                    <a:pt x="4545536" y="2007314"/>
                    <a:pt x="4519379" y="1970695"/>
                  </a:cubicBezTo>
                  <a:cubicBezTo>
                    <a:pt x="4505460" y="1951208"/>
                    <a:pt x="4485512" y="1936828"/>
                    <a:pt x="4468579" y="1919895"/>
                  </a:cubicBezTo>
                  <a:cubicBezTo>
                    <a:pt x="4428150" y="1798605"/>
                    <a:pt x="4485950" y="1937353"/>
                    <a:pt x="4400846" y="1835229"/>
                  </a:cubicBezTo>
                  <a:cubicBezTo>
                    <a:pt x="4320366" y="1738654"/>
                    <a:pt x="4418242" y="1784582"/>
                    <a:pt x="4316179" y="1750562"/>
                  </a:cubicBezTo>
                  <a:cubicBezTo>
                    <a:pt x="4304890" y="1733629"/>
                    <a:pt x="4291413" y="1717965"/>
                    <a:pt x="4282312" y="1699762"/>
                  </a:cubicBezTo>
                  <a:cubicBezTo>
                    <a:pt x="4267536" y="1670209"/>
                    <a:pt x="4265483" y="1617574"/>
                    <a:pt x="4231512" y="1598162"/>
                  </a:cubicBezTo>
                  <a:cubicBezTo>
                    <a:pt x="4206523" y="1583883"/>
                    <a:pt x="4174613" y="1588802"/>
                    <a:pt x="4146846" y="1581229"/>
                  </a:cubicBezTo>
                  <a:cubicBezTo>
                    <a:pt x="4112405" y="1571836"/>
                    <a:pt x="4045246" y="1547362"/>
                    <a:pt x="4045246" y="1547362"/>
                  </a:cubicBezTo>
                  <a:cubicBezTo>
                    <a:pt x="3987828" y="1552830"/>
                    <a:pt x="3711259" y="1570782"/>
                    <a:pt x="3588046" y="1598162"/>
                  </a:cubicBezTo>
                  <a:cubicBezTo>
                    <a:pt x="3570622" y="1602034"/>
                    <a:pt x="3554179" y="1609451"/>
                    <a:pt x="3537246" y="1615095"/>
                  </a:cubicBezTo>
                  <a:cubicBezTo>
                    <a:pt x="3391660" y="1712153"/>
                    <a:pt x="3575860" y="1595788"/>
                    <a:pt x="3435646" y="1665895"/>
                  </a:cubicBezTo>
                  <a:cubicBezTo>
                    <a:pt x="3417443" y="1674996"/>
                    <a:pt x="3403049" y="1690661"/>
                    <a:pt x="3384846" y="1699762"/>
                  </a:cubicBezTo>
                  <a:cubicBezTo>
                    <a:pt x="3368881" y="1707744"/>
                    <a:pt x="3350759" y="1710428"/>
                    <a:pt x="3334046" y="1716695"/>
                  </a:cubicBezTo>
                  <a:cubicBezTo>
                    <a:pt x="3305585" y="1727368"/>
                    <a:pt x="3276566" y="1736968"/>
                    <a:pt x="3249379" y="1750562"/>
                  </a:cubicBezTo>
                  <a:cubicBezTo>
                    <a:pt x="3231176" y="1759663"/>
                    <a:pt x="3215837" y="1773643"/>
                    <a:pt x="3198579" y="1784429"/>
                  </a:cubicBezTo>
                  <a:cubicBezTo>
                    <a:pt x="3170669" y="1801873"/>
                    <a:pt x="3142134" y="1818296"/>
                    <a:pt x="3113912" y="1835229"/>
                  </a:cubicBezTo>
                  <a:cubicBezTo>
                    <a:pt x="3102623" y="1852162"/>
                    <a:pt x="3080046" y="1865678"/>
                    <a:pt x="3080046" y="1886029"/>
                  </a:cubicBezTo>
                  <a:cubicBezTo>
                    <a:pt x="3080046" y="1932574"/>
                    <a:pt x="3098006" y="1977752"/>
                    <a:pt x="3113912" y="2021495"/>
                  </a:cubicBezTo>
                  <a:cubicBezTo>
                    <a:pt x="3120867" y="2040621"/>
                    <a:pt x="3136993" y="2055037"/>
                    <a:pt x="3147779" y="2072295"/>
                  </a:cubicBezTo>
                  <a:cubicBezTo>
                    <a:pt x="3165223" y="2100205"/>
                    <a:pt x="3183860" y="2127524"/>
                    <a:pt x="3198579" y="2156962"/>
                  </a:cubicBezTo>
                  <a:cubicBezTo>
                    <a:pt x="3212173" y="2184149"/>
                    <a:pt x="3217684" y="2215058"/>
                    <a:pt x="3232446" y="2241629"/>
                  </a:cubicBezTo>
                  <a:cubicBezTo>
                    <a:pt x="3269511" y="2308346"/>
                    <a:pt x="3278474" y="2306181"/>
                    <a:pt x="3334046" y="2343229"/>
                  </a:cubicBezTo>
                  <a:cubicBezTo>
                    <a:pt x="3356624" y="2377096"/>
                    <a:pt x="3388908" y="2406215"/>
                    <a:pt x="3401779" y="2444829"/>
                  </a:cubicBezTo>
                  <a:cubicBezTo>
                    <a:pt x="3407423" y="2461762"/>
                    <a:pt x="3411326" y="2479380"/>
                    <a:pt x="3418712" y="2495629"/>
                  </a:cubicBezTo>
                  <a:cubicBezTo>
                    <a:pt x="3439603" y="2541589"/>
                    <a:pt x="3470481" y="2583200"/>
                    <a:pt x="3486446" y="2631095"/>
                  </a:cubicBezTo>
                  <a:cubicBezTo>
                    <a:pt x="3509815" y="2701202"/>
                    <a:pt x="3493478" y="2667044"/>
                    <a:pt x="3537246" y="2732695"/>
                  </a:cubicBezTo>
                  <a:cubicBezTo>
                    <a:pt x="3571770" y="2836268"/>
                    <a:pt x="3563215" y="2787980"/>
                    <a:pt x="3537246" y="2969762"/>
                  </a:cubicBezTo>
                  <a:cubicBezTo>
                    <a:pt x="3534722" y="2987432"/>
                    <a:pt x="3530213" y="3005710"/>
                    <a:pt x="3520312" y="3020562"/>
                  </a:cubicBezTo>
                  <a:cubicBezTo>
                    <a:pt x="3507028" y="3040487"/>
                    <a:pt x="3486445" y="3054429"/>
                    <a:pt x="3469512" y="3071362"/>
                  </a:cubicBezTo>
                  <a:cubicBezTo>
                    <a:pt x="3429210" y="3192269"/>
                    <a:pt x="3465349" y="3153160"/>
                    <a:pt x="3384846" y="3206829"/>
                  </a:cubicBezTo>
                  <a:cubicBezTo>
                    <a:pt x="3373557" y="3223762"/>
                    <a:pt x="3366871" y="3244916"/>
                    <a:pt x="3350979" y="3257629"/>
                  </a:cubicBezTo>
                  <a:cubicBezTo>
                    <a:pt x="3339937" y="3266462"/>
                    <a:pt x="3236871" y="3290389"/>
                    <a:pt x="3232446" y="3291495"/>
                  </a:cubicBezTo>
                  <a:cubicBezTo>
                    <a:pt x="3209868" y="3302784"/>
                    <a:pt x="3187914" y="3315418"/>
                    <a:pt x="3164712" y="3325362"/>
                  </a:cubicBezTo>
                  <a:cubicBezTo>
                    <a:pt x="3148306" y="3332393"/>
                    <a:pt x="3129877" y="3334313"/>
                    <a:pt x="3113912" y="3342295"/>
                  </a:cubicBezTo>
                  <a:cubicBezTo>
                    <a:pt x="3095709" y="3351396"/>
                    <a:pt x="3080045" y="3364873"/>
                    <a:pt x="3063112" y="3376162"/>
                  </a:cubicBezTo>
                  <a:cubicBezTo>
                    <a:pt x="3023601" y="3370518"/>
                    <a:pt x="2981051" y="3375439"/>
                    <a:pt x="2944579" y="3359229"/>
                  </a:cubicBezTo>
                  <a:cubicBezTo>
                    <a:pt x="2925982" y="3350964"/>
                    <a:pt x="2927384" y="3320100"/>
                    <a:pt x="2910712" y="3308429"/>
                  </a:cubicBezTo>
                  <a:cubicBezTo>
                    <a:pt x="2869353" y="3279477"/>
                    <a:pt x="2820401" y="3263273"/>
                    <a:pt x="2775246" y="3240695"/>
                  </a:cubicBezTo>
                  <a:cubicBezTo>
                    <a:pt x="2516875" y="3111508"/>
                    <a:pt x="2801974" y="3261632"/>
                    <a:pt x="2605912" y="3139095"/>
                  </a:cubicBezTo>
                  <a:cubicBezTo>
                    <a:pt x="2584506" y="3125717"/>
                    <a:pt x="2560245" y="3117488"/>
                    <a:pt x="2538179" y="3105229"/>
                  </a:cubicBezTo>
                  <a:cubicBezTo>
                    <a:pt x="2509408" y="3089245"/>
                    <a:pt x="2481422" y="3071873"/>
                    <a:pt x="2453512" y="3054429"/>
                  </a:cubicBezTo>
                  <a:cubicBezTo>
                    <a:pt x="2436254" y="3043643"/>
                    <a:pt x="2420915" y="3029664"/>
                    <a:pt x="2402712" y="3020562"/>
                  </a:cubicBezTo>
                  <a:cubicBezTo>
                    <a:pt x="2214326" y="2926368"/>
                    <a:pt x="2411905" y="3042602"/>
                    <a:pt x="2250312" y="2952829"/>
                  </a:cubicBezTo>
                  <a:cubicBezTo>
                    <a:pt x="2221541" y="2936845"/>
                    <a:pt x="2193555" y="2919473"/>
                    <a:pt x="2165646" y="2902029"/>
                  </a:cubicBezTo>
                  <a:cubicBezTo>
                    <a:pt x="2148388" y="2891243"/>
                    <a:pt x="2133049" y="2877263"/>
                    <a:pt x="2114846" y="2868162"/>
                  </a:cubicBezTo>
                  <a:cubicBezTo>
                    <a:pt x="2098881" y="2860180"/>
                    <a:pt x="2080979" y="2856873"/>
                    <a:pt x="2064046" y="2851229"/>
                  </a:cubicBezTo>
                  <a:cubicBezTo>
                    <a:pt x="2039334" y="2834754"/>
                    <a:pt x="1960785" y="2783744"/>
                    <a:pt x="1945512" y="2766562"/>
                  </a:cubicBezTo>
                  <a:cubicBezTo>
                    <a:pt x="1918471" y="2736141"/>
                    <a:pt x="1900357" y="2698829"/>
                    <a:pt x="1877779" y="2664962"/>
                  </a:cubicBezTo>
                  <a:lnTo>
                    <a:pt x="1810046" y="2563362"/>
                  </a:lnTo>
                  <a:cubicBezTo>
                    <a:pt x="1798757" y="2546429"/>
                    <a:pt x="1788390" y="2528843"/>
                    <a:pt x="1776179" y="2512562"/>
                  </a:cubicBezTo>
                  <a:cubicBezTo>
                    <a:pt x="1742312" y="2467406"/>
                    <a:pt x="1714491" y="2417007"/>
                    <a:pt x="1674579" y="2377095"/>
                  </a:cubicBezTo>
                  <a:cubicBezTo>
                    <a:pt x="1657646" y="2360162"/>
                    <a:pt x="1638943" y="2344829"/>
                    <a:pt x="1623779" y="2326295"/>
                  </a:cubicBezTo>
                  <a:cubicBezTo>
                    <a:pt x="1588036" y="2282610"/>
                    <a:pt x="1562091" y="2230741"/>
                    <a:pt x="1522179" y="2190829"/>
                  </a:cubicBezTo>
                  <a:lnTo>
                    <a:pt x="1420579" y="2089229"/>
                  </a:lnTo>
                  <a:cubicBezTo>
                    <a:pt x="1403646" y="2072296"/>
                    <a:pt x="1391198" y="2049139"/>
                    <a:pt x="1369779" y="2038429"/>
                  </a:cubicBezTo>
                  <a:cubicBezTo>
                    <a:pt x="1335912" y="2021496"/>
                    <a:pt x="1300885" y="2006708"/>
                    <a:pt x="1268179" y="1987629"/>
                  </a:cubicBezTo>
                  <a:cubicBezTo>
                    <a:pt x="1112910" y="1897055"/>
                    <a:pt x="1222215" y="1938440"/>
                    <a:pt x="1115779" y="1902962"/>
                  </a:cubicBezTo>
                  <a:lnTo>
                    <a:pt x="912579" y="1767495"/>
                  </a:lnTo>
                  <a:lnTo>
                    <a:pt x="861779" y="1733629"/>
                  </a:lnTo>
                  <a:cubicBezTo>
                    <a:pt x="844846" y="1722340"/>
                    <a:pt x="830286" y="1706198"/>
                    <a:pt x="810979" y="1699762"/>
                  </a:cubicBezTo>
                  <a:cubicBezTo>
                    <a:pt x="748205" y="1678838"/>
                    <a:pt x="768646" y="1719518"/>
                    <a:pt x="743246" y="1699762"/>
                  </a:cubicBezTo>
                  <a:close/>
                </a:path>
              </a:pathLst>
            </a:custGeom>
            <a:solidFill>
              <a:srgbClr val="FF8000">
                <a:alpha val="10000"/>
              </a:srgbClr>
            </a:solidFill>
            <a:ln w="5715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6152" y="4521200"/>
              <a:ext cx="29325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8000"/>
                  </a:solidFill>
                </a:rPr>
                <a:t>2 bit error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(two 0s, two 1s)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Halfway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Between Both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4400" y="0"/>
            <a:ext cx="344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Hamming Distance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3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8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following word is received, encoded with Hamming code:</a:t>
            </a:r>
          </a:p>
          <a:p>
            <a:pPr marL="0" indent="0">
              <a:buNone/>
            </a:pPr>
            <a:r>
              <a:rPr lang="en-US" u="sng" dirty="0" smtClean="0"/>
              <a:t>0</a:t>
            </a:r>
            <a:r>
              <a:rPr lang="en-US" dirty="0" smtClean="0"/>
              <a:t> </a:t>
            </a:r>
            <a:r>
              <a:rPr lang="en-US" u="sng" dirty="0" smtClean="0"/>
              <a:t>1</a:t>
            </a:r>
            <a:r>
              <a:rPr lang="en-US" dirty="0" smtClean="0"/>
              <a:t> 1 </a:t>
            </a:r>
            <a:r>
              <a:rPr lang="en-US" u="sng" dirty="0" smtClean="0"/>
              <a:t>0</a:t>
            </a:r>
            <a:r>
              <a:rPr lang="en-US" dirty="0" smtClean="0"/>
              <a:t> 0 0 1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corrected data bit sequence?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 1 1 1 1</a:t>
            </a:r>
          </a:p>
          <a:p>
            <a:pPr marL="0" indent="0">
              <a:buNone/>
            </a:pPr>
            <a:r>
              <a:rPr lang="en-US" dirty="0" smtClean="0"/>
              <a:t>B.  0 0 0 1</a:t>
            </a:r>
          </a:p>
          <a:p>
            <a:pPr marL="0" indent="0">
              <a:buNone/>
            </a:pPr>
            <a:r>
              <a:rPr lang="en-US" dirty="0" smtClean="0"/>
              <a:t>C.  1 1 0 1</a:t>
            </a:r>
          </a:p>
          <a:p>
            <a:pPr marL="0" indent="0">
              <a:buNone/>
            </a:pPr>
            <a:r>
              <a:rPr lang="en-US" dirty="0" smtClean="0"/>
              <a:t>D.  1 0 1 1</a:t>
            </a:r>
          </a:p>
          <a:p>
            <a:pPr marL="0" indent="0">
              <a:buNone/>
            </a:pPr>
            <a:r>
              <a:rPr lang="en-US" dirty="0" smtClean="0"/>
              <a:t>E.  1 0 0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338" y="3877702"/>
            <a:ext cx="6098778" cy="23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More Than 2-Bit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transmissions, disks, distributed storage  common failure mode is bursts of bit errors, not just one or two bit errors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ontiguous </a:t>
            </a:r>
            <a:r>
              <a:rPr kumimoji="1" lang="en-GB" sz="2400" dirty="0" smtClean="0">
                <a:solidFill>
                  <a:srgbClr val="0000FF"/>
                </a:solidFill>
              </a:rPr>
              <a:t>sequence of </a:t>
            </a:r>
            <a:r>
              <a:rPr kumimoji="1" lang="en-GB" sz="2400" i="1" dirty="0" smtClean="0">
                <a:solidFill>
                  <a:srgbClr val="0000FF"/>
                </a:solidFill>
              </a:rPr>
              <a:t>B</a:t>
            </a:r>
            <a:r>
              <a:rPr kumimoji="1" lang="en-GB" sz="2400" dirty="0" smtClean="0">
                <a:solidFill>
                  <a:srgbClr val="0000FF"/>
                </a:solidFill>
              </a:rPr>
              <a:t> </a:t>
            </a:r>
            <a:r>
              <a:rPr kumimoji="1" lang="en-GB" sz="2400" dirty="0" smtClean="0"/>
              <a:t>bits in which first, last and any number of intermediate bits are in error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aused by impulse noise or by fading in wireless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E</a:t>
            </a:r>
            <a:r>
              <a:rPr kumimoji="1" lang="en-GB" sz="2400" dirty="0" smtClean="0"/>
              <a:t>ffect is greater at higher data rates</a:t>
            </a:r>
          </a:p>
          <a:p>
            <a:pPr>
              <a:lnSpc>
                <a:spcPct val="90000"/>
              </a:lnSpc>
              <a:defRPr/>
            </a:pPr>
            <a:r>
              <a:rPr kumimoji="1" lang="en-GB" dirty="0" smtClean="0"/>
              <a:t>Solve with Cyclic Redundancy Check (CRC), interleaving or other more advanced codes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39846</TotalTime>
  <Words>1339</Words>
  <Application>Microsoft Office PowerPoint</Application>
  <PresentationFormat>On-screen Show (4:3)</PresentationFormat>
  <Paragraphs>425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Wingdings</vt:lpstr>
      <vt:lpstr>Office Theme</vt:lpstr>
      <vt:lpstr>CS 61C:  Great Ideas in Computer Architecture   Dependability – More on ECC, RAID</vt:lpstr>
      <vt:lpstr>Hamming Distance: 8 code words</vt:lpstr>
      <vt:lpstr>Hamming Distance 2: Detection Detect Single Bit Errors</vt:lpstr>
      <vt:lpstr>Hamming Distance 3: Correction Correct Single Bit Errors, Detect Double Bit Errors</vt:lpstr>
      <vt:lpstr>Hamming Error Correcting Code</vt:lpstr>
      <vt:lpstr>Hamming Single-Error Correction,  Double-Error Detection (SEC/DED)</vt:lpstr>
      <vt:lpstr>Hamming Single  Error Correction  + Double  Error Detection</vt:lpstr>
      <vt:lpstr>iClicker Question</vt:lpstr>
      <vt:lpstr>What if More Than 2-Bit Errors?</vt:lpstr>
      <vt:lpstr>iClicker Question</vt:lpstr>
      <vt:lpstr>Evolution of the Disk Drive</vt:lpstr>
      <vt:lpstr>Arrays of Small Disks</vt:lpstr>
      <vt:lpstr>Replace Small Number of Large Disks with Large Number of Small Disks! (1988 Disks)</vt:lpstr>
      <vt:lpstr>RAID: Redundant Arrays of (Inexpensive) Disks</vt:lpstr>
      <vt:lpstr>Redundant Arrays of Inexpensive Disks RAID 1: Disk Mirroring/Shadowing</vt:lpstr>
      <vt:lpstr>Redundant Array of Inexpensive Disks RAID 3: Parity Disk</vt:lpstr>
      <vt:lpstr>Redundant Arrays of Inexpensive Disks RAID 4: High I/O Rate Parity</vt:lpstr>
      <vt:lpstr>Inspiration for RAID 5</vt:lpstr>
      <vt:lpstr>RAID 5: High I/O Rate Interleaved Parity</vt:lpstr>
      <vt:lpstr>Problems of Disk Arrays: Small Writes</vt:lpstr>
      <vt:lpstr>Tech Report Read ‘Round the World (December 1987)</vt:lpstr>
      <vt:lpstr>RAID-I</vt:lpstr>
      <vt:lpstr>RAID II</vt:lpstr>
      <vt:lpstr>And, in Conclusion, …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175</cp:revision>
  <cp:lastPrinted>2013-11-21T05:15:56Z</cp:lastPrinted>
  <dcterms:created xsi:type="dcterms:W3CDTF">2010-12-01T16:08:43Z</dcterms:created>
  <dcterms:modified xsi:type="dcterms:W3CDTF">2016-04-27T05:18:03Z</dcterms:modified>
</cp:coreProperties>
</file>