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73" r:id="rId2"/>
    <p:sldId id="515" r:id="rId3"/>
    <p:sldId id="569" r:id="rId4"/>
    <p:sldId id="570" r:id="rId5"/>
    <p:sldId id="522" r:id="rId6"/>
    <p:sldId id="523" r:id="rId7"/>
    <p:sldId id="524" r:id="rId8"/>
    <p:sldId id="525" r:id="rId9"/>
    <p:sldId id="532" r:id="rId10"/>
    <p:sldId id="548" r:id="rId11"/>
    <p:sldId id="533" r:id="rId12"/>
    <p:sldId id="534" r:id="rId13"/>
    <p:sldId id="577" r:id="rId14"/>
    <p:sldId id="578" r:id="rId15"/>
    <p:sldId id="579" r:id="rId16"/>
    <p:sldId id="536" r:id="rId17"/>
    <p:sldId id="537" r:id="rId18"/>
    <p:sldId id="538" r:id="rId19"/>
    <p:sldId id="553" r:id="rId20"/>
    <p:sldId id="540" r:id="rId21"/>
    <p:sldId id="541" r:id="rId22"/>
    <p:sldId id="542" r:id="rId23"/>
    <p:sldId id="558" r:id="rId24"/>
    <p:sldId id="572" r:id="rId25"/>
    <p:sldId id="576" r:id="rId26"/>
    <p:sldId id="55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86080" autoAdjust="0"/>
  </p:normalViewPr>
  <p:slideViewPr>
    <p:cSldViewPr>
      <p:cViewPr varScale="1">
        <p:scale>
          <a:sx n="82" d="100"/>
          <a:sy n="82" d="100"/>
        </p:scale>
        <p:origin x="1012" y="48"/>
      </p:cViewPr>
      <p:guideLst>
        <p:guide orient="horz" pos="3024"/>
        <p:guide pos="27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5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/>
              <a:pPr/>
              <a:t>2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88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12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972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16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392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17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 dirty="0">
              <a:ea typeface="굴림" charset="-127"/>
              <a:cs typeface="굴림" charset="-127"/>
            </a:endParaRPr>
          </a:p>
          <a:p>
            <a:r>
              <a:rPr lang="en-US" altLang="ko-KR" dirty="0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  <p:extLst>
      <p:ext uri="{BB962C8B-B14F-4D97-AF65-F5344CB8AC3E}">
        <p14:creationId xmlns:p14="http://schemas.microsoft.com/office/powerpoint/2010/main" val="2654201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18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 dirty="0" smtClean="0">
                <a:ea typeface="AppleMyungjo" charset="-127"/>
                <a:cs typeface="AppleMyungjo" charset="-127"/>
              </a:rPr>
              <a:t>256</a:t>
            </a:r>
            <a:r>
              <a:rPr lang="en-US" altLang="ko-KR" baseline="0" dirty="0" smtClean="0">
                <a:ea typeface="AppleMyungjo" charset="-127"/>
                <a:cs typeface="AppleMyungjo" charset="-127"/>
              </a:rPr>
              <a:t> </a:t>
            </a:r>
            <a:r>
              <a:rPr lang="en-US" altLang="ko-KR" baseline="0" dirty="0" err="1" smtClean="0">
                <a:ea typeface="AppleMyungjo" charset="-127"/>
                <a:cs typeface="AppleMyungjo" charset="-127"/>
              </a:rPr>
              <a:t>KiB</a:t>
            </a:r>
            <a:r>
              <a:rPr lang="en-US" altLang="ko-KR" baseline="0" dirty="0" smtClean="0">
                <a:ea typeface="AppleMyungjo" charset="-127"/>
                <a:cs typeface="AppleMyungjo" charset="-127"/>
              </a:rPr>
              <a:t> mapped at once in the TLB</a:t>
            </a:r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3924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19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92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/>
              <a:pPr/>
              <a:t>20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ea typeface="굴림" charset="-127"/>
                <a:cs typeface="굴림" charset="-127"/>
              </a:rPr>
              <a:t>4 memory references</a:t>
            </a:r>
          </a:p>
          <a:p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1483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21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67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22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  <p:extLst>
      <p:ext uri="{BB962C8B-B14F-4D97-AF65-F5344CB8AC3E}">
        <p14:creationId xmlns:p14="http://schemas.microsoft.com/office/powerpoint/2010/main" val="3606283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/>
              <a:pPr/>
              <a:t>23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  <p:extLst>
      <p:ext uri="{BB962C8B-B14F-4D97-AF65-F5344CB8AC3E}">
        <p14:creationId xmlns:p14="http://schemas.microsoft.com/office/powerpoint/2010/main" val="3193768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it’s the # of virtual pages, which is != to # of physical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3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Phys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addr</a:t>
            </a:r>
            <a:r>
              <a:rPr lang="en-US" baseline="0" dirty="0" smtClean="0"/>
              <a:t> will then go to the cache just like before, cache will split that same </a:t>
            </a:r>
            <a:r>
              <a:rPr lang="en-US" baseline="0" dirty="0" err="1" smtClean="0"/>
              <a:t>addr</a:t>
            </a:r>
            <a:r>
              <a:rPr lang="en-US" baseline="0" dirty="0" smtClean="0"/>
              <a:t> into TIO. you can think of them completely separately for now. caches work just like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52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8053-F834-2F42-A651-13E84E95A402}" type="slidenum">
              <a:rPr lang="en-US"/>
              <a:pPr/>
              <a:t>25</a:t>
            </a:fld>
            <a:endParaRPr lang="en-US"/>
          </a:p>
        </p:txBody>
      </p:sp>
      <p:sp>
        <p:nvSpPr>
          <p:cNvPr id="174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02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8053-F834-2F42-A651-13E84E95A402}" type="slidenum">
              <a:rPr lang="en-US"/>
              <a:pPr/>
              <a:t>26</a:t>
            </a:fld>
            <a:endParaRPr lang="en-US"/>
          </a:p>
        </p:txBody>
      </p:sp>
      <p:sp>
        <p:nvSpPr>
          <p:cNvPr id="174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6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5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  <p:extLst>
      <p:ext uri="{BB962C8B-B14F-4D97-AF65-F5344CB8AC3E}">
        <p14:creationId xmlns:p14="http://schemas.microsoft.com/office/powerpoint/2010/main" val="883707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6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Pages are fixed sized chunks.</a:t>
            </a:r>
            <a:r>
              <a:rPr lang="en-US" altLang="ko-KR" baseline="0" dirty="0" smtClean="0">
                <a:ea typeface="굴림" charset="-127"/>
                <a:cs typeface="굴림" charset="-127"/>
              </a:rPr>
              <a:t> So no fragmentation in terms of pages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140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7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 dirty="0" smtClean="0">
                <a:ea typeface="AppleMyungjo" charset="-127"/>
                <a:cs typeface="AppleMyungjo" charset="-127"/>
              </a:rPr>
              <a:t>for each program,</a:t>
            </a:r>
            <a:r>
              <a:rPr lang="en-US" altLang="ko-KR" baseline="0" dirty="0" smtClean="0">
                <a:ea typeface="AppleMyungjo" charset="-127"/>
                <a:cs typeface="AppleMyungjo" charset="-127"/>
              </a:rPr>
              <a:t> keep track of the PHYSICAL ADDRESS of the start of the page table </a:t>
            </a:r>
            <a:r>
              <a:rPr lang="en-US" altLang="ko-KR" baseline="0" smtClean="0">
                <a:ea typeface="AppleMyungjo" charset="-127"/>
                <a:cs typeface="AppleMyungjo" charset="-127"/>
              </a:rPr>
              <a:t>inside the CPU</a:t>
            </a:r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0333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8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8591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9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0847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/>
              <a:pPr/>
              <a:t>10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6475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/>
              <a:pPr/>
              <a:t>11</a:t>
            </a:fld>
            <a:endParaRPr lang="en-US"/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  <p:extLst>
      <p:ext uri="{BB962C8B-B14F-4D97-AF65-F5344CB8AC3E}">
        <p14:creationId xmlns:p14="http://schemas.microsoft.com/office/powerpoint/2010/main" val="238515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Virtual Memory Cont.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Vladimir Stojanovic &amp; Nicholas Weaver</a:t>
            </a:r>
            <a:endParaRPr lang="en-US" dirty="0"/>
          </a:p>
          <a:p>
            <a:pPr>
              <a:defRPr/>
            </a:pPr>
            <a:r>
              <a:rPr lang="en-US" dirty="0"/>
              <a:t>http://</a:t>
            </a:r>
            <a:r>
              <a:rPr lang="en-US" dirty="0" err="1"/>
              <a:t>inst.eecs.berkeley.edu</a:t>
            </a:r>
            <a:r>
              <a:rPr lang="en-US" dirty="0"/>
              <a:t>/~cs61c/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79216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Suppose an instruction references a memory page that isn’t in DRAM?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200150"/>
            <a:ext cx="8229600" cy="52768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3200" dirty="0" smtClean="0">
                <a:ea typeface="굴림" charset="-127"/>
                <a:cs typeface="굴림" charset="-127"/>
              </a:rPr>
              <a:t>We get </a:t>
            </a:r>
            <a:r>
              <a:rPr lang="en-US" altLang="ko-KR" sz="3200" dirty="0" smtClean="0">
                <a:ea typeface="굴림" charset="-127"/>
                <a:cs typeface="굴림" charset="-127"/>
              </a:rPr>
              <a:t>an </a:t>
            </a:r>
            <a:r>
              <a:rPr lang="en-US" altLang="ko-KR" sz="3200" dirty="0" smtClean="0">
                <a:ea typeface="굴림" charset="-127"/>
                <a:cs typeface="굴림" charset="-127"/>
              </a:rPr>
              <a:t>exception of type “page fault”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  <a:cs typeface="굴림" charset="-127"/>
              </a:rPr>
              <a:t>Page fault handler does the following: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 </a:t>
            </a:r>
            <a:endParaRPr lang="en-US" altLang="ko-KR" sz="2800" dirty="0">
              <a:ea typeface="굴림" charset="-127"/>
              <a:cs typeface="굴림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  <a:cs typeface="굴림" charset="-127"/>
              </a:rPr>
              <a:t>If virtual page doesn’t yet exist, assign an unused page in DRAM, or if page exists </a:t>
            </a:r>
            <a:r>
              <a:rPr lang="is-IS" altLang="ko-KR" sz="2400" dirty="0" smtClean="0">
                <a:ea typeface="굴림" charset="-127"/>
                <a:cs typeface="굴림" charset="-127"/>
              </a:rPr>
              <a:t>…</a:t>
            </a:r>
            <a:endParaRPr lang="en-US" altLang="ko-KR" sz="2400" dirty="0" smtClean="0">
              <a:ea typeface="굴림" charset="-127"/>
              <a:cs typeface="굴림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  <a:cs typeface="굴림" charset="-127"/>
              </a:rPr>
              <a:t>Initiate transfer of the page we’re requesting from disk to DRAM, assigning to an unused page</a:t>
            </a:r>
            <a:endParaRPr lang="en-US" altLang="ko-KR" sz="2400" dirty="0">
              <a:ea typeface="굴림" charset="-127"/>
              <a:cs typeface="굴림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  <a:cs typeface="굴림" charset="-127"/>
              </a:rPr>
              <a:t>If </a:t>
            </a:r>
            <a:r>
              <a:rPr lang="en-US" altLang="ko-KR" sz="2400" dirty="0">
                <a:ea typeface="굴림" charset="-127"/>
                <a:cs typeface="굴림" charset="-127"/>
              </a:rPr>
              <a:t>no 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unused page </a:t>
            </a:r>
            <a:r>
              <a:rPr lang="en-US" altLang="ko-KR" sz="2400" dirty="0">
                <a:ea typeface="굴림" charset="-127"/>
                <a:cs typeface="굴림" charset="-127"/>
              </a:rPr>
              <a:t>is left, a 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page currently in DRAM </a:t>
            </a:r>
            <a:r>
              <a:rPr lang="en-US" altLang="ko-KR" sz="2400" i="1" dirty="0">
                <a:ea typeface="굴림" charset="-127"/>
                <a:cs typeface="굴림" charset="-127"/>
              </a:rPr>
              <a:t>is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selected to be replaced </a:t>
            </a:r>
            <a:r>
              <a:rPr lang="en-US" altLang="ko-KR" sz="2400" dirty="0">
                <a:ea typeface="굴림" charset="-127"/>
                <a:cs typeface="굴림" charset="-127"/>
              </a:rPr>
              <a:t>(based on usage)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  <a:cs typeface="굴림" charset="-127"/>
              </a:rPr>
              <a:t>The replaced page is 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written (back) to disk, page table entry that maps that VPN-&gt;PPN is marked as invalid/DPN</a:t>
            </a:r>
            <a:endParaRPr lang="en-US" altLang="ko-KR" sz="2400" dirty="0">
              <a:ea typeface="굴림" charset="-127"/>
              <a:cs typeface="굴림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  <a:cs typeface="굴림" charset="-127"/>
              </a:rPr>
              <a:t>Page table entry of the page we’re requesting is updated with a (now) valid PPN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71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731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Size of Linear Page Table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791200"/>
          </a:xfrm>
          <a:noFill/>
          <a:ln/>
        </p:spPr>
        <p:txBody>
          <a:bodyPr anchor="ctr"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With 32-bit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memory addresses</a:t>
            </a:r>
            <a:r>
              <a:rPr lang="en-US" altLang="ko-KR" sz="2800" dirty="0">
                <a:ea typeface="굴림" charset="-127"/>
                <a:cs typeface="굴림" charset="-127"/>
              </a:rPr>
              <a:t>,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4-KiB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pages:</a:t>
            </a:r>
            <a:endParaRPr lang="en-US" altLang="ko-KR" sz="2400" dirty="0" smtClean="0">
              <a:ea typeface="굴림" charset="-127"/>
              <a:cs typeface="굴림" charset="-127"/>
            </a:endParaRP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 smtClean="0">
                <a:ea typeface="굴림" charset="-127"/>
                <a:cs typeface="굴림" charset="-127"/>
              </a:rPr>
              <a:t> 2</a:t>
            </a:r>
            <a:r>
              <a:rPr lang="en-US" altLang="ko-KR" sz="2400" baseline="30000" dirty="0" smtClean="0">
                <a:ea typeface="굴림" charset="-127"/>
                <a:cs typeface="굴림" charset="-127"/>
              </a:rPr>
              <a:t>32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/ 2</a:t>
            </a:r>
            <a:r>
              <a:rPr lang="en-US" altLang="ko-KR" sz="2400" baseline="30000" dirty="0" smtClean="0">
                <a:ea typeface="굴림" charset="-127"/>
                <a:cs typeface="굴림" charset="-127"/>
              </a:rPr>
              <a:t>12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= 2</a:t>
            </a:r>
            <a:r>
              <a:rPr lang="en-US" altLang="ko-KR" sz="2400" baseline="30000" dirty="0" smtClean="0">
                <a:ea typeface="굴림" charset="-127"/>
                <a:cs typeface="굴림" charset="-127"/>
              </a:rPr>
              <a:t>20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virtual pages per user, assuming 4-Byte PTEs, 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 smtClean="0">
                <a:ea typeface="굴림" charset="-127"/>
                <a:cs typeface="굴림" charset="-127"/>
              </a:rPr>
              <a:t> 2</a:t>
            </a:r>
            <a:r>
              <a:rPr lang="en-US" altLang="ko-KR" sz="2400" baseline="30000" dirty="0" smtClean="0">
                <a:ea typeface="굴림" charset="-127"/>
                <a:cs typeface="굴림" charset="-127"/>
              </a:rPr>
              <a:t>20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dirty="0">
                <a:ea typeface="굴림" charset="-127"/>
                <a:cs typeface="굴림" charset="-127"/>
              </a:rPr>
              <a:t>PTEs,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i.e</a:t>
            </a:r>
            <a:r>
              <a:rPr lang="en-US" altLang="ko-KR" sz="2400" dirty="0">
                <a:ea typeface="굴림" charset="-127"/>
                <a:cs typeface="굴림" charset="-127"/>
              </a:rPr>
              <a:t>, 4 </a:t>
            </a:r>
            <a:r>
              <a:rPr lang="en-US" altLang="ko-KR" sz="2400" dirty="0" err="1" smtClean="0">
                <a:ea typeface="굴림" charset="-127"/>
                <a:cs typeface="굴림" charset="-127"/>
              </a:rPr>
              <a:t>MiB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dirty="0">
                <a:ea typeface="굴림" charset="-127"/>
                <a:cs typeface="굴림" charset="-127"/>
              </a:rPr>
              <a:t>page table per 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user!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Larger pages?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Internal fragmentation (Not all memory in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page gets </a:t>
            </a:r>
            <a:r>
              <a:rPr lang="en-US" altLang="ko-KR" sz="2400" dirty="0">
                <a:ea typeface="굴림" charset="-127"/>
                <a:cs typeface="굴림" charset="-127"/>
              </a:rPr>
              <a:t>used)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Larger page fault penalty (more time to read from disk)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What about 64-bit virtual address space???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Even 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1MiB </a:t>
            </a:r>
            <a:r>
              <a:rPr lang="en-US" altLang="ko-KR" sz="2400" dirty="0">
                <a:ea typeface="굴림" charset="-127"/>
                <a:cs typeface="굴림" charset="-127"/>
              </a:rPr>
              <a:t>pages would require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44  </a:t>
            </a:r>
            <a:r>
              <a:rPr lang="en-US" altLang="ko-KR" sz="2400" dirty="0">
                <a:ea typeface="굴림" charset="-127"/>
                <a:cs typeface="굴림" charset="-127"/>
              </a:rPr>
              <a:t>8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-Byte </a:t>
            </a:r>
            <a:r>
              <a:rPr lang="en-US" altLang="ko-KR" sz="2400" dirty="0">
                <a:ea typeface="굴림" charset="-127"/>
                <a:cs typeface="굴림" charset="-127"/>
              </a:rPr>
              <a:t>PTEs 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(128 </a:t>
            </a:r>
            <a:r>
              <a:rPr lang="en-US" altLang="ko-KR" sz="2400" dirty="0" err="1" smtClean="0">
                <a:ea typeface="굴림" charset="-127"/>
                <a:cs typeface="굴림" charset="-127"/>
              </a:rPr>
              <a:t>TiB</a:t>
            </a:r>
            <a:r>
              <a:rPr lang="en-US" altLang="ko-KR" sz="2400" dirty="0">
                <a:ea typeface="굴림" charset="-127"/>
                <a:cs typeface="굴림" charset="-127"/>
              </a:rPr>
              <a:t>!)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                 </a:t>
            </a:r>
            <a:endParaRPr lang="en-US" altLang="ko-KR" sz="2800" dirty="0" smtClean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What 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is the “saving grace” </a:t>
            </a:r>
            <a:r>
              <a:rPr lang="en-US" altLang="ko-KR" sz="28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? </a:t>
            </a:r>
            <a:endParaRPr lang="en-US" altLang="ko-KR" sz="2800" i="1" dirty="0" smtClean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sz="2800" i="1" dirty="0" smtClean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Most </a:t>
            </a:r>
            <a:r>
              <a:rPr lang="en-US" altLang="ko-KR" sz="28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processes only use a set of high address (stack), and a set of low address (instructions, heap)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3200" i="1" dirty="0" smtClean="0">
                <a:solidFill>
                  <a:schemeClr val="tx2"/>
                </a:solidFill>
                <a:ea typeface="굴림" charset="-127"/>
                <a:cs typeface="굴림" charset="-127"/>
              </a:rPr>
              <a:t> </a:t>
            </a:r>
            <a:endParaRPr lang="en-US" altLang="ko-KR" sz="3200" i="1" dirty="0">
              <a:solidFill>
                <a:schemeClr val="tx2"/>
              </a:solidFill>
              <a:ea typeface="굴림" charset="-127"/>
              <a:cs typeface="굴림" charset="-127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927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1317625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1330325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2384425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2397125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8829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31369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630488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625725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2041525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558925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4302125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530725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4073525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759325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876425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3159125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3463925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597525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48575" cy="66675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en-US" altLang="ko-KR" i="1" dirty="0">
                <a:ea typeface="굴림" charset="-127"/>
                <a:cs typeface="굴림" charset="-127"/>
              </a:rPr>
              <a:t>Hierarchical Page </a:t>
            </a:r>
            <a:r>
              <a:rPr lang="en-US" altLang="ko-KR" i="1" dirty="0" smtClean="0">
                <a:ea typeface="굴림" charset="-127"/>
                <a:cs typeface="굴림" charset="-127"/>
              </a:rPr>
              <a:t>Table </a:t>
            </a:r>
            <a:r>
              <a:rPr lang="en-US" altLang="ko-KR" dirty="0" smtClean="0">
                <a:ea typeface="굴림" charset="-127"/>
                <a:cs typeface="굴림" charset="-127"/>
              </a:rPr>
              <a:t>– exploits </a:t>
            </a:r>
            <a:r>
              <a:rPr lang="en-US" altLang="ko-KR" dirty="0" smtClean="0">
                <a:ea typeface="굴림" charset="-127"/>
                <a:cs typeface="굴림" charset="-127"/>
              </a:rPr>
              <a:t>sparsity </a:t>
            </a:r>
            <a:r>
              <a:rPr lang="en-US" altLang="ko-KR" dirty="0" smtClean="0">
                <a:ea typeface="굴림" charset="-127"/>
                <a:cs typeface="굴림" charset="-127"/>
              </a:rPr>
              <a:t>of virtual address space use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790825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3082925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4191000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5105400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549525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558925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518025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530725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5016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5270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764088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768725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967163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711325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863725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692525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911725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5926137" y="6372225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5445125"/>
            <a:ext cx="334293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</a:t>
            </a: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 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826125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3098800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971925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757613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3159125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692525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3290888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1254125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4149725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6269038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6207125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3463925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323532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92112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69252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3311525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854325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3082925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540125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571625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20574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23114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804988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8891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8891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828800" y="1843088"/>
            <a:ext cx="22830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555750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558925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558925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558925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558925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558925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939925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2444750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939925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2444750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483225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69252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324802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83222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4274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MT2 </a:t>
            </a:r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8686800" cy="2740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5410200" y="465551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59%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482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Upcoming Lecture Schedule</a:t>
            </a:r>
          </a:p>
          <a:p>
            <a:pPr lvl="1"/>
            <a:r>
              <a:rPr lang="en-US" dirty="0" smtClean="0"/>
              <a:t>04</a:t>
            </a:r>
            <a:r>
              <a:rPr lang="en-US" dirty="0" smtClean="0"/>
              <a:t>/18: </a:t>
            </a:r>
            <a:r>
              <a:rPr lang="en-US" dirty="0" smtClean="0"/>
              <a:t>VM (today)</a:t>
            </a:r>
          </a:p>
          <a:p>
            <a:pPr lvl="1"/>
            <a:r>
              <a:rPr lang="en-US" dirty="0" smtClean="0"/>
              <a:t>04</a:t>
            </a:r>
            <a:r>
              <a:rPr lang="en-US" dirty="0" smtClean="0"/>
              <a:t>/20: </a:t>
            </a:r>
            <a:r>
              <a:rPr lang="en-US" dirty="0" smtClean="0"/>
              <a:t>I/O: DMA, </a:t>
            </a:r>
            <a:r>
              <a:rPr lang="en-US" dirty="0" smtClean="0"/>
              <a:t>Disks</a:t>
            </a:r>
            <a:endParaRPr lang="en-US" dirty="0" smtClean="0"/>
          </a:p>
          <a:p>
            <a:pPr lvl="1"/>
            <a:r>
              <a:rPr lang="en-US" dirty="0" smtClean="0"/>
              <a:t>04</a:t>
            </a:r>
            <a:r>
              <a:rPr lang="en-US" dirty="0" smtClean="0"/>
              <a:t>/22</a:t>
            </a:r>
            <a:r>
              <a:rPr lang="en-US" dirty="0"/>
              <a:t>: </a:t>
            </a:r>
            <a:r>
              <a:rPr lang="en-US" dirty="0" smtClean="0"/>
              <a:t>Networking</a:t>
            </a:r>
            <a:endParaRPr lang="en-US" dirty="0" smtClean="0"/>
          </a:p>
          <a:p>
            <a:pPr lvl="1"/>
            <a:r>
              <a:rPr lang="en-US" dirty="0" smtClean="0"/>
              <a:t>04</a:t>
            </a:r>
            <a:r>
              <a:rPr lang="en-US" dirty="0" smtClean="0"/>
              <a:t>/25: </a:t>
            </a:r>
            <a:r>
              <a:rPr lang="en-US" dirty="0" smtClean="0"/>
              <a:t>Dependability: Parity, </a:t>
            </a:r>
            <a:r>
              <a:rPr lang="en-US" dirty="0" smtClean="0"/>
              <a:t>ECC (+ HKN reviews)</a:t>
            </a:r>
          </a:p>
          <a:p>
            <a:pPr lvl="1"/>
            <a:r>
              <a:rPr lang="en-US" dirty="0" smtClean="0"/>
              <a:t>04/27: RAID</a:t>
            </a:r>
            <a:endParaRPr lang="en-US" dirty="0"/>
          </a:p>
          <a:p>
            <a:pPr lvl="2"/>
            <a:r>
              <a:rPr lang="en-US" dirty="0" smtClean="0"/>
              <a:t>Last </a:t>
            </a:r>
            <a:r>
              <a:rPr lang="en-US" dirty="0" smtClean="0"/>
              <a:t>day of new material</a:t>
            </a:r>
          </a:p>
          <a:p>
            <a:pPr lvl="1"/>
            <a:r>
              <a:rPr lang="en-US" dirty="0" smtClean="0"/>
              <a:t>04</a:t>
            </a:r>
            <a:r>
              <a:rPr lang="en-US" dirty="0" smtClean="0"/>
              <a:t>/29: </a:t>
            </a:r>
            <a:r>
              <a:rPr lang="en-US" dirty="0" smtClean="0"/>
              <a:t>Summary, What’s Next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Project </a:t>
            </a:r>
            <a:r>
              <a:rPr lang="en-US" dirty="0" smtClean="0"/>
              <a:t>4 programming competition rules </a:t>
            </a:r>
            <a:r>
              <a:rPr lang="en-US" dirty="0" smtClean="0"/>
              <a:t>posted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Project 5 released – due on 4/26</a:t>
            </a:r>
          </a:p>
          <a:p>
            <a:r>
              <a:rPr lang="en-US" dirty="0"/>
              <a:t>Guerrilla Session: Virtual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Wed </a:t>
            </a:r>
            <a:r>
              <a:rPr lang="en-US" dirty="0"/>
              <a:t>4/20 3 - 5 PM @ 241 </a:t>
            </a:r>
            <a:r>
              <a:rPr lang="en-US" dirty="0" smtClean="0"/>
              <a:t>Cory</a:t>
            </a:r>
          </a:p>
          <a:p>
            <a:pPr lvl="1"/>
            <a:r>
              <a:rPr lang="en-US" dirty="0" smtClean="0"/>
              <a:t>Sat </a:t>
            </a:r>
            <a:r>
              <a:rPr lang="en-US" dirty="0"/>
              <a:t>4/22 1 - 3 PM @ 521 Cory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 </a:t>
            </a:r>
            <a:r>
              <a:rPr lang="en-US" dirty="0"/>
              <a:t>HW (3) Virtual Memory</a:t>
            </a:r>
          </a:p>
          <a:p>
            <a:pPr lvl="1"/>
            <a:r>
              <a:rPr lang="en-US" dirty="0"/>
              <a:t>Due 05/01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6128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1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34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 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some translations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08181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</a:t>
            </a: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offset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6162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39700"/>
            <a:ext cx="9144000" cy="606425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smtClean="0">
                <a:ea typeface="굴림" charset="-127"/>
                <a:cs typeface="굴림" charset="-127"/>
                <a:sym typeface="Wingdings" charset="2"/>
              </a:rPr>
              <a:t>=&gt;</a:t>
            </a:r>
            <a:r>
              <a:rPr lang="en-US" altLang="ko-KR" dirty="0" smtClean="0">
                <a:ea typeface="굴림" charset="-127"/>
                <a:cs typeface="굴림" charset="-127"/>
              </a:rPr>
              <a:t> </a:t>
            </a:r>
            <a:r>
              <a:rPr lang="en-US" altLang="ko-KR" dirty="0">
                <a:ea typeface="굴림" charset="-127"/>
                <a:cs typeface="굴림" charset="-127"/>
              </a:rPr>
              <a:t>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“TLB Reach”: </a:t>
            </a:r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3100" dirty="0">
                <a:ea typeface="굴림" charset="-127"/>
                <a:cs typeface="굴림" charset="-127"/>
              </a:rPr>
              <a:t>Example: 64 TLB entries, </a:t>
            </a:r>
            <a:r>
              <a:rPr lang="en-US" altLang="ko-KR" sz="3100" dirty="0" smtClean="0">
                <a:ea typeface="굴림" charset="-127"/>
                <a:cs typeface="굴림" charset="-127"/>
              </a:rPr>
              <a:t>4KiB </a:t>
            </a:r>
            <a:r>
              <a:rPr lang="en-US" altLang="ko-KR" sz="3100" dirty="0">
                <a:ea typeface="굴림" charset="-127"/>
                <a:cs typeface="굴림" charset="-127"/>
              </a:rPr>
              <a:t>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758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VM-related events in pipeline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Handling a TLB miss needs a hardware or software mechanism to refill TLB</a:t>
            </a:r>
          </a:p>
          <a:p>
            <a:pPr lvl="1"/>
            <a:r>
              <a:rPr lang="en-US" dirty="0" smtClean="0"/>
              <a:t>usually done in hardware now</a:t>
            </a:r>
          </a:p>
          <a:p>
            <a:r>
              <a:rPr lang="en-US" dirty="0" smtClean="0"/>
              <a:t>Handling a page fault (e.g., page is on disk) needs a </a:t>
            </a:r>
            <a:r>
              <a:rPr lang="en-US" i="1" dirty="0" smtClean="0"/>
              <a:t>precise </a:t>
            </a:r>
            <a:r>
              <a:rPr lang="en-US" dirty="0" smtClean="0"/>
              <a:t>trap so software handler can easily resume after retrieving page</a:t>
            </a:r>
          </a:p>
          <a:p>
            <a:r>
              <a:rPr lang="en-US" dirty="0" smtClean="0"/>
              <a:t>Handling protection violation may abort process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5241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5241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4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“Bare” 5-Stage Pipeline</a:t>
            </a:r>
            <a:endParaRPr lang="en-US" dirty="0"/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683500" cy="1016000"/>
          </a:xfrm>
        </p:spPr>
        <p:txBody>
          <a:bodyPr>
            <a:normAutofit lnSpcReduction="10000"/>
          </a:bodyPr>
          <a:lstStyle/>
          <a:p>
            <a:r>
              <a:rPr lang="en-US"/>
              <a:t>In a bare machine, the only kind of address is a physical address</a:t>
            </a: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430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8745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5105400" y="32766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27163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1430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90500" y="1371600"/>
            <a:ext cx="8724900" cy="4506967"/>
            <a:chOff x="190500" y="1371600"/>
            <a:chExt cx="8724900" cy="4506967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31 			     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				11     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533400" y="1397000"/>
              <a:ext cx="2119313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53008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Index 1	    Index 2      Index 3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96349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31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         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23            17             11        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1044575" cy="8477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Table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1044575" cy="6032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958850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root ptr</a:t>
              </a: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>
              <a:off x="1241425" y="24304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>
              <a:off x="1241425" y="30400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55721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5986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109788" y="5453063"/>
              <a:ext cx="2305050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350277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PPN		         </a:t>
              </a: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		  Offset</a:t>
              </a:r>
              <a:endParaRPr lang="en-US" altLang="ko-KR" dirty="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57200" y="6019800"/>
            <a:ext cx="825658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  <p:extLst>
      <p:ext uri="{BB962C8B-B14F-4D97-AF65-F5344CB8AC3E}">
        <p14:creationId xmlns:p14="http://schemas.microsoft.com/office/powerpoint/2010/main" val="2201856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7066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3048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340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/>
              <a:t>Assumes page tables held in </a:t>
            </a:r>
            <a:r>
              <a:rPr lang="en-US" sz="2000" dirty="0" err="1"/>
              <a:t>untranslated</a:t>
            </a:r>
            <a:r>
              <a:rPr lang="en-US" sz="2000" dirty="0"/>
              <a:t> physical memory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9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58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5181600" y="51054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76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62000" y="33162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867400" y="32400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3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1" y="14287"/>
            <a:ext cx="8686800" cy="112871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576638" y="18446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375275" y="33004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469188" y="50212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962086" cy="6488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b="1" dirty="0" smtClean="0">
                <a:ea typeface="굴림" charset="-127"/>
                <a:cs typeface="굴림" charset="-127"/>
              </a:rPr>
              <a:t>	</a:t>
            </a:r>
            <a:r>
              <a:rPr lang="ko-KR" altLang="en-US" sz="2000" b="1" dirty="0" smtClean="0">
                <a:ea typeface="굴림" charset="-127"/>
                <a:cs typeface="굴림" charset="-127"/>
              </a:rPr>
              <a:t>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	         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264150" y="49641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56127A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0493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Where?</a:t>
            </a:r>
          </a:p>
        </p:txBody>
      </p:sp>
    </p:spTree>
    <p:extLst>
      <p:ext uri="{BB962C8B-B14F-4D97-AF65-F5344CB8AC3E}">
        <p14:creationId xmlns:p14="http://schemas.microsoft.com/office/powerpoint/2010/main" val="1768609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190500"/>
            <a:ext cx="7950200" cy="10922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 dirty="0">
                <a:ea typeface="굴림" charset="-127"/>
                <a:cs typeface="굴림" charset="-127"/>
              </a:rPr>
              <a:t/>
            </a:r>
            <a:br>
              <a:rPr lang="en-US" altLang="ko-KR" sz="2000" dirty="0">
                <a:ea typeface="굴림" charset="-127"/>
                <a:cs typeface="굴림" charset="-127"/>
              </a:rPr>
            </a:b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700" i="1" dirty="0">
                <a:ea typeface="굴림" charset="-127"/>
                <a:cs typeface="굴림" charset="-127"/>
              </a:rPr>
              <a:t>Illusion of a large, private, uniform store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279400" y="1281113"/>
            <a:ext cx="5503863" cy="4962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Protection &amp; Privacy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several users, each with their private address 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page table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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name space</a:t>
            </a:r>
          </a:p>
          <a:p>
            <a:pPr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Provides the ability to run programs larger than the primary memory</a:t>
            </a:r>
          </a:p>
          <a:p>
            <a:pPr lvl="1"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Hides 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540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94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b="1" i="1"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56275" y="3527425"/>
            <a:ext cx="1103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477000" y="3041650"/>
            <a:ext cx="218916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Swapping Store</a:t>
            </a:r>
          </a:p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(Disk)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858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65163" cy="406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1235862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try to extrapolate from caches… Which one is false?</a:t>
            </a:r>
          </a:p>
          <a:p>
            <a:pPr marL="0" indent="0">
              <a:buNone/>
            </a:pPr>
            <a:r>
              <a:rPr lang="en-US" dirty="0" smtClean="0"/>
              <a:t>A. # offset bits in V.A. = log</a:t>
            </a:r>
            <a:r>
              <a:rPr lang="en-US" baseline="-25000" dirty="0" smtClean="0"/>
              <a:t>2</a:t>
            </a:r>
            <a:r>
              <a:rPr lang="en-US" dirty="0" smtClean="0"/>
              <a:t>(page size)</a:t>
            </a:r>
          </a:p>
          <a:p>
            <a:pPr marL="0" indent="0">
              <a:buNone/>
            </a:pPr>
            <a:r>
              <a:rPr lang="en-US" dirty="0" smtClean="0"/>
              <a:t>B. # offset bits in P.A. = log</a:t>
            </a:r>
            <a:r>
              <a:rPr lang="en-US" baseline="-25000" dirty="0" smtClean="0"/>
              <a:t>2</a:t>
            </a:r>
            <a:r>
              <a:rPr lang="en-US" dirty="0" smtClean="0"/>
              <a:t>(page size)</a:t>
            </a:r>
          </a:p>
          <a:p>
            <a:pPr marL="0" indent="0">
              <a:buNone/>
            </a:pPr>
            <a:r>
              <a:rPr lang="en-US" dirty="0" smtClean="0"/>
              <a:t>C. # VPN bits in V.A. = log</a:t>
            </a:r>
            <a:r>
              <a:rPr lang="en-US" baseline="-25000" dirty="0" smtClean="0"/>
              <a:t>2</a:t>
            </a:r>
            <a:r>
              <a:rPr lang="en-US" dirty="0" smtClean="0"/>
              <a:t>(# of physical pages)</a:t>
            </a:r>
          </a:p>
          <a:p>
            <a:pPr marL="0" indent="0">
              <a:buNone/>
            </a:pPr>
            <a:r>
              <a:rPr lang="en-US" dirty="0" smtClean="0"/>
              <a:t>D. # PPN bits in P.A. = log</a:t>
            </a:r>
            <a:r>
              <a:rPr lang="en-US" baseline="-25000" dirty="0" smtClean="0"/>
              <a:t>2</a:t>
            </a:r>
            <a:r>
              <a:rPr lang="en-US" dirty="0" smtClean="0"/>
              <a:t>(# of physical pages)</a:t>
            </a:r>
          </a:p>
          <a:p>
            <a:pPr marL="0" indent="0">
              <a:buNone/>
            </a:pPr>
            <a:r>
              <a:rPr lang="en-US" dirty="0" smtClean="0"/>
              <a:t>E. A single-level page table contains a PTE for every possible VPN in the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92-5A97-AF4B-B646-5416C312B6DF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4000"/>
            <a:ext cx="9144000" cy="73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 VM </a:t>
            </a:r>
            <a:r>
              <a:rPr lang="en-US" dirty="0"/>
              <a:t>features track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historical uses</a:t>
            </a:r>
            <a:endParaRPr lang="en-US" dirty="0"/>
          </a:p>
        </p:txBody>
      </p:sp>
      <p:sp>
        <p:nvSpPr>
          <p:cNvPr id="174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617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 dirty="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/>
              <a:t>Bare </a:t>
            </a:r>
            <a:r>
              <a:rPr lang="en-US" b="1" dirty="0"/>
              <a:t>machine, only physical addresses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One program owned entire machine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 dirty="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/>
              <a:t>Batch-style </a:t>
            </a:r>
            <a:r>
              <a:rPr lang="en-US" b="1" dirty="0"/>
              <a:t>multiprogramming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Several programs sharing CPU while waiting for I/O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Base &amp; bound: translation and protection between programs (not virtual memory)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Problem with external fragmentation (holes in memory), needed occasional memory defragmentation as new jobs </a:t>
            </a:r>
            <a:r>
              <a:rPr lang="en-US" dirty="0" smtClean="0"/>
              <a:t>arrived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92-5A97-AF4B-B646-5416C312B6DF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4000"/>
            <a:ext cx="9144000" cy="73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 VM </a:t>
            </a:r>
            <a:r>
              <a:rPr lang="en-US" dirty="0"/>
              <a:t>features track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historical uses</a:t>
            </a:r>
            <a:endParaRPr lang="en-US" dirty="0"/>
          </a:p>
        </p:txBody>
      </p:sp>
      <p:sp>
        <p:nvSpPr>
          <p:cNvPr id="174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3498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/>
              <a:t>Time </a:t>
            </a:r>
            <a:r>
              <a:rPr lang="en-US" b="1" dirty="0"/>
              <a:t>sharing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More interactive programs, waiting for user.  Also, more jobs/second.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Motivated move to fixed-size page translation and protection, no external fragmentation (but now internal fragmentation, wasted bytes in page)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Motivated adoption of virtual memory to allow more jobs to share limited physical memory resources while holding working set in memory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 dirty="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/>
              <a:t>Virtual </a:t>
            </a:r>
            <a:r>
              <a:rPr lang="en-US" b="1" dirty="0"/>
              <a:t>Machine Monitors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Run multiple operating systems on one machine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Idea from 1970s IBM mainframes, now common on laptops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e.g., run </a:t>
            </a:r>
            <a:r>
              <a:rPr lang="en-US" dirty="0" smtClean="0"/>
              <a:t>Windows </a:t>
            </a:r>
            <a:r>
              <a:rPr lang="en-US" dirty="0"/>
              <a:t>on top of Mac OS X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Hardware support for two levels of translation/protection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Guest OS virtual -&gt; Guest OS physical -&gt; Host machine </a:t>
            </a:r>
            <a:r>
              <a:rPr lang="en-US" dirty="0" smtClean="0"/>
              <a:t>physical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Also basis of Cloud Computing</a:t>
            </a:r>
            <a:endParaRPr lang="en-US" dirty="0"/>
          </a:p>
          <a:p>
            <a:pPr lvl="2">
              <a:spcBef>
                <a:spcPct val="0"/>
              </a:spcBef>
            </a:pPr>
            <a:r>
              <a:rPr lang="en-US" dirty="0"/>
              <a:t>V</a:t>
            </a:r>
            <a:r>
              <a:rPr lang="en-US" dirty="0" smtClean="0"/>
              <a:t>irtual machine instances on </a:t>
            </a:r>
            <a:r>
              <a:rPr lang="en-US" dirty="0" smtClean="0"/>
              <a:t>EC2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14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what do we want to achieve at the hardware level?</a:t>
            </a:r>
          </a:p>
          <a:p>
            <a:pPr lvl="1"/>
            <a:r>
              <a:rPr lang="en-US" dirty="0" smtClean="0"/>
              <a:t>Take a Virtual Address, that points to a spot in the Virtual Address Space of a particular program, and map it to a Physical Address, which points to a physical spot in DRAM of the whole machine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019423"/>
              </p:ext>
            </p:extLst>
          </p:nvPr>
        </p:nvGraphicFramePr>
        <p:xfrm>
          <a:off x="2209800" y="5191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5152072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Address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Physical Address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965982"/>
              </p:ext>
            </p:extLst>
          </p:nvPr>
        </p:nvGraphicFramePr>
        <p:xfrm>
          <a:off x="2590800" y="6258560"/>
          <a:ext cx="5715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7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73477"/>
              </p:ext>
            </p:extLst>
          </p:nvPr>
        </p:nvGraphicFramePr>
        <p:xfrm>
          <a:off x="2209800" y="16398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00898"/>
              </p:ext>
            </p:extLst>
          </p:nvPr>
        </p:nvGraphicFramePr>
        <p:xfrm>
          <a:off x="2590800" y="4343400"/>
          <a:ext cx="5715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600200"/>
            <a:ext cx="1752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Address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Physical Address</a:t>
            </a:r>
          </a:p>
        </p:txBody>
      </p:sp>
      <p:sp>
        <p:nvSpPr>
          <p:cNvPr id="5" name="Down Arrow 4"/>
          <p:cNvSpPr/>
          <p:nvPr/>
        </p:nvSpPr>
        <p:spPr>
          <a:xfrm>
            <a:off x="2667000" y="2133600"/>
            <a:ext cx="2895600" cy="21336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Translation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324600" y="2133600"/>
            <a:ext cx="1752600" cy="21336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Copy 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867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rest of the lecture is all about implementing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4606358" y="3373913"/>
            <a:ext cx="1578226" cy="2719981"/>
          </a:xfrm>
          <a:custGeom>
            <a:avLst/>
            <a:gdLst>
              <a:gd name="connsiteX0" fmla="*/ 909898 w 1578226"/>
              <a:gd name="connsiteY0" fmla="*/ 2719981 h 2719981"/>
              <a:gd name="connsiteX1" fmla="*/ 1544931 w 1578226"/>
              <a:gd name="connsiteY1" fmla="*/ 786615 h 2719981"/>
              <a:gd name="connsiteX2" fmla="*/ 0 w 1578226"/>
              <a:gd name="connsiteY2" fmla="*/ 0 h 271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226" h="2719981">
                <a:moveTo>
                  <a:pt x="909898" y="2719981"/>
                </a:moveTo>
                <a:cubicBezTo>
                  <a:pt x="1303239" y="1979963"/>
                  <a:pt x="1696581" y="1239945"/>
                  <a:pt x="1544931" y="786615"/>
                </a:cubicBezTo>
                <a:cubicBezTo>
                  <a:pt x="1393281" y="333285"/>
                  <a:pt x="0" y="0"/>
                  <a:pt x="0" y="0"/>
                </a:cubicBezTo>
              </a:path>
            </a:pathLst>
          </a:custGeom>
          <a:ln w="635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8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" y="152400"/>
            <a:ext cx="9144000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92311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</a:t>
            </a: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 #1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88118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</a:t>
            </a: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 #1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6616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828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/>
              <a:buChar char="•"/>
            </a:pPr>
            <a:r>
              <a:rPr lang="en-US" altLang="ko-KR" sz="2700" kern="0" dirty="0">
                <a:ea typeface="굴림" charset="-127"/>
                <a:cs typeface="Calibri"/>
              </a:rPr>
              <a:t>A </a:t>
            </a:r>
            <a:r>
              <a:rPr lang="en-US" altLang="ko-KR" sz="2700" i="1" kern="0" dirty="0">
                <a:ea typeface="굴림" charset="-127"/>
                <a:cs typeface="Calibri"/>
              </a:rPr>
              <a:t>page table </a:t>
            </a:r>
            <a:r>
              <a:rPr lang="en-US" altLang="ko-KR" sz="2700" kern="0" dirty="0">
                <a:ea typeface="굴림" charset="-127"/>
                <a:cs typeface="Calibri"/>
              </a:rPr>
              <a:t>contains the physical address of the base of each page</a:t>
            </a:r>
            <a:endParaRPr lang="en-US" sz="2700" dirty="0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44775"/>
              </p:ext>
            </p:extLst>
          </p:nvPr>
        </p:nvGraphicFramePr>
        <p:xfrm>
          <a:off x="1600200" y="1447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321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/>
          <a:p>
            <a:fld id="{35B0EAA8-CAA0-EF4B-B3C1-ABB37D263657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66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altLang="ko-KR" sz="3600" dirty="0">
                <a:ea typeface="굴림" charset="-127"/>
                <a:cs typeface="굴림" charset="-127"/>
              </a:rPr>
              <a:t>Private </a:t>
            </a:r>
            <a:r>
              <a:rPr lang="en-US" altLang="ko-KR" sz="3600" dirty="0" smtClean="0">
                <a:ea typeface="굴림" charset="-127"/>
                <a:cs typeface="굴림" charset="-127"/>
              </a:rPr>
              <a:t>(Virtual) Address </a:t>
            </a:r>
            <a:r>
              <a:rPr lang="en-US" altLang="ko-KR" sz="3600" dirty="0">
                <a:ea typeface="굴림" charset="-127"/>
                <a:cs typeface="굴림" charset="-127"/>
              </a:rPr>
              <a:t>Space per </a:t>
            </a:r>
            <a:r>
              <a:rPr lang="en-US" altLang="ko-KR" sz="3600" dirty="0" smtClean="0">
                <a:ea typeface="굴림" charset="-127"/>
                <a:cs typeface="굴림" charset="-127"/>
              </a:rPr>
              <a:t>Program</a:t>
            </a:r>
            <a:endParaRPr lang="en-US" altLang="ko-KR" sz="3600" dirty="0">
              <a:ea typeface="굴림" charset="-127"/>
              <a:cs typeface="굴림" charset="-127"/>
            </a:endParaRP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317500" y="838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8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 err="1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Prog</a:t>
              </a: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 1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36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02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8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 err="1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Prog</a:t>
              </a: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 2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grpSp>
          <p:nvGrpSpPr>
            <p:cNvPr id="1599512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8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 err="1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Prog</a:t>
              </a: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 3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95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36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42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483" y="1000"/>
                <a:ext cx="54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99561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76200" y="5105400"/>
            <a:ext cx="8229600" cy="1676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</a:t>
            </a:r>
            <a:r>
              <a:rPr lang="en-US" altLang="ko-KR" sz="2000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has a page table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table </a:t>
            </a: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contains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an entry for each </a:t>
            </a:r>
            <a:r>
              <a:rPr lang="en-US" altLang="ko-KR" sz="2000" dirty="0" err="1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</a:t>
            </a: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page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 acts like a “cache” of pages for </a:t>
            </a: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currently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running programs.  </a:t>
            </a:r>
            <a:r>
              <a:rPr lang="en-US" altLang="ko-KR" sz="2000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Not recently used pages are stored </a:t>
            </a:r>
            <a:r>
              <a:rPr lang="en-US" altLang="ko-KR" sz="2000" b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secondary memory, </a:t>
            </a:r>
            <a:r>
              <a:rPr lang="en-US" altLang="ko-KR" sz="2000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</a:t>
            </a:r>
            <a:r>
              <a:rPr lang="en-US" altLang="ko-KR" sz="2000" b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.g. </a:t>
            </a:r>
            <a:r>
              <a:rPr lang="en-US" altLang="ko-KR" sz="2000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disk (in “swap partition”)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7038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94263"/>
          </a:xfrm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 ...</a:t>
            </a:r>
          </a:p>
          <a:p>
            <a:pPr marL="1200150" lvl="2" indent="-342900">
              <a:buFontTx/>
              <a:buNone/>
            </a:pPr>
            <a:r>
              <a:rPr lang="en-US" altLang="ko-KR" sz="2400" i="1" dirty="0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Too large to </a:t>
            </a:r>
            <a:r>
              <a:rPr lang="en-US" altLang="ko-KR" sz="2400" i="1" dirty="0">
                <a:solidFill>
                  <a:srgbClr val="000000"/>
                </a:solidFill>
                <a:ea typeface="굴림" charset="-127"/>
                <a:cs typeface="굴림" charset="-127"/>
              </a:rPr>
              <a:t>keep in 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registers inside CPU</a:t>
            </a:r>
            <a:endParaRPr lang="en-US" altLang="ko-KR" sz="2400" i="1" dirty="0">
              <a:solidFill>
                <a:srgbClr val="000000"/>
              </a:solidFill>
              <a:ea typeface="굴림" charset="-127"/>
              <a:cs typeface="굴림" charset="-127"/>
            </a:endParaRP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page tables </a:t>
            </a:r>
            <a:r>
              <a:rPr lang="en-US" altLang="ko-KR" sz="2800" dirty="0">
                <a:ea typeface="굴림" charset="-127"/>
                <a:cs typeface="굴림" charset="-127"/>
              </a:rPr>
              <a:t>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eeds </a:t>
            </a:r>
            <a:r>
              <a:rPr lang="en-US" altLang="ko-KR" sz="2400" dirty="0">
                <a:ea typeface="굴림" charset="-127"/>
                <a:cs typeface="굴림" charset="-127"/>
              </a:rPr>
              <a:t>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! (but we can fix this using something we already know about…)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564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 Tables in Physical Memory</a:t>
            </a:r>
          </a:p>
        </p:txBody>
      </p:sp>
      <p:grpSp>
        <p:nvGrpSpPr>
          <p:cNvPr id="1603587" name="Group 3"/>
          <p:cNvGrpSpPr>
            <a:grpSpLocks/>
          </p:cNvGrpSpPr>
          <p:nvPr/>
        </p:nvGrpSpPr>
        <p:grpSpPr bwMode="auto">
          <a:xfrm>
            <a:off x="609600" y="914400"/>
            <a:ext cx="7491413" cy="5270500"/>
            <a:chOff x="632" y="848"/>
            <a:chExt cx="4719" cy="3320"/>
          </a:xfrm>
        </p:grpSpPr>
        <p:grpSp>
          <p:nvGrpSpPr>
            <p:cNvPr id="1603588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 err="1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Prog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 1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 err="1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Prog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</a:t>
              </a: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Prog1 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</a:t>
              </a: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Prog2 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1115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5588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Linear (simple) </a:t>
            </a:r>
            <a:r>
              <a:rPr lang="en-US" altLang="ko-KR" dirty="0">
                <a:ea typeface="굴림" charset="-127"/>
                <a:cs typeface="굴림" charset="-127"/>
              </a:rPr>
              <a:t>Page Table</a:t>
            </a:r>
          </a:p>
        </p:txBody>
      </p:sp>
      <p:grpSp>
        <p:nvGrpSpPr>
          <p:cNvPr id="1619971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VPN</a:t>
              </a:r>
              <a:endParaRPr lang="en-US" altLang="ko-KR" sz="2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Offset</a:t>
              </a:r>
              <a:endParaRPr lang="en-US" altLang="ko-KR" sz="2800">
                <a:solidFill>
                  <a:srgbClr val="56127A"/>
                </a:solidFill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6083300" y="6110288"/>
            <a:ext cx="19097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  <a:endParaRPr lang="en-US" altLang="ko-KR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3581400" y="58928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1619978" name="Group 10"/>
          <p:cNvGrpSpPr>
            <a:grpSpLocks/>
          </p:cNvGrpSpPr>
          <p:nvPr/>
        </p:nvGrpSpPr>
        <p:grpSpPr bwMode="auto">
          <a:xfrm>
            <a:off x="7369175" y="923925"/>
            <a:ext cx="1622425" cy="4778375"/>
            <a:chOff x="4356" y="758"/>
            <a:chExt cx="1022" cy="3010"/>
          </a:xfrm>
        </p:grpSpPr>
        <p:sp>
          <p:nvSpPr>
            <p:cNvPr id="1619979" name="Rectangle 11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>
                  <a:solidFill>
                    <a:srgbClr val="FF0000"/>
                  </a:solidFill>
                  <a:latin typeface="Verdana" charset="0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356" y="758"/>
              <a:ext cx="10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Data Pages</a:t>
              </a:r>
              <a:endPara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665913" y="275431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026025" y="1074738"/>
            <a:ext cx="15763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5" name="Freeform 37"/>
          <p:cNvSpPr>
            <a:spLocks/>
          </p:cNvSpPr>
          <p:nvPr/>
        </p:nvSpPr>
        <p:spPr bwMode="auto">
          <a:xfrm>
            <a:off x="4556124" y="5715000"/>
            <a:ext cx="473075" cy="1651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152400" y="1035050"/>
            <a:ext cx="4648200" cy="4754563"/>
          </a:xfrm>
          <a:noFill/>
          <a:ln/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en-US" altLang="ko-KR" dirty="0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 dirty="0" smtClean="0">
                <a:ea typeface="굴림" charset="-127"/>
                <a:cs typeface="굴림" charset="-127"/>
              </a:rPr>
              <a:t>1 </a:t>
            </a:r>
            <a:r>
              <a:rPr lang="en-US" altLang="ko-KR" dirty="0">
                <a:ea typeface="굴림" charset="-127"/>
                <a:cs typeface="굴림" charset="-127"/>
              </a:rPr>
              <a:t>bit to indicate if </a:t>
            </a:r>
            <a:r>
              <a:rPr lang="en-US" altLang="ko-KR" dirty="0" smtClean="0">
                <a:ea typeface="굴림" charset="-127"/>
                <a:cs typeface="굴림" charset="-127"/>
              </a:rPr>
              <a:t>page exists</a:t>
            </a:r>
          </a:p>
          <a:p>
            <a:pPr marL="742950" lvl="1" indent="-285750"/>
            <a:r>
              <a:rPr lang="en-US" altLang="ko-KR" dirty="0" smtClean="0">
                <a:ea typeface="굴림" charset="-127"/>
                <a:cs typeface="굴림" charset="-127"/>
              </a:rPr>
              <a:t>And either PPN or DPN:</a:t>
            </a:r>
            <a:endParaRPr lang="en-US" altLang="ko-KR" dirty="0">
              <a:ea typeface="굴림" charset="-127"/>
              <a:cs typeface="굴림" charset="-127"/>
            </a:endParaRP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Status bits for protection and </a:t>
            </a:r>
            <a:r>
              <a:rPr lang="en-US" altLang="ko-KR" dirty="0" smtClean="0">
                <a:ea typeface="굴림" charset="-127"/>
                <a:cs typeface="굴림" charset="-127"/>
              </a:rPr>
              <a:t>usage (read, write, exec)</a:t>
            </a:r>
            <a:endParaRPr lang="en-US" altLang="ko-KR" dirty="0">
              <a:ea typeface="굴림" charset="-127"/>
              <a:cs typeface="굴림" charset="-127"/>
            </a:endParaRPr>
          </a:p>
          <a:p>
            <a:pPr marL="342900" indent="-342900">
              <a:spcBef>
                <a:spcPct val="0"/>
              </a:spcBef>
            </a:pPr>
            <a:r>
              <a:rPr lang="en-US" altLang="ko-KR" dirty="0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-152400" y="2590800"/>
            <a:ext cx="1054100" cy="1905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-152400" y="3276600"/>
            <a:ext cx="1054100" cy="1905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26956</TotalTime>
  <Words>1905</Words>
  <Application>Microsoft Office PowerPoint</Application>
  <PresentationFormat>On-screen Show (4:3)</PresentationFormat>
  <Paragraphs>488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굴림</vt:lpstr>
      <vt:lpstr>AppleMyungjo</vt:lpstr>
      <vt:lpstr>Arial</vt:lpstr>
      <vt:lpstr>Calibri</vt:lpstr>
      <vt:lpstr>Courier New</vt:lpstr>
      <vt:lpstr>Symbol</vt:lpstr>
      <vt:lpstr>Verdana</vt:lpstr>
      <vt:lpstr>Wingdings</vt:lpstr>
      <vt:lpstr>ヒラギノ角ゴ Pro W3</vt:lpstr>
      <vt:lpstr>Office Theme</vt:lpstr>
      <vt:lpstr>CS 61C:  Great Ideas in Computer Architecture  Virtual Memory Cont.</vt:lpstr>
      <vt:lpstr>“Bare” 5-Stage Pipeline</vt:lpstr>
      <vt:lpstr>Address Translation</vt:lpstr>
      <vt:lpstr>Address Translation</vt:lpstr>
      <vt:lpstr>Paged Memory Systems</vt:lpstr>
      <vt:lpstr>Private (Virtual) Address Space per Program</vt:lpstr>
      <vt:lpstr>Where Should Page Tables Reside?</vt:lpstr>
      <vt:lpstr>Page Tables in Physical Memory</vt:lpstr>
      <vt:lpstr>Linear (simple) Page Table</vt:lpstr>
      <vt:lpstr>Suppose an instruction references a memory page that isn’t in DRAM?</vt:lpstr>
      <vt:lpstr>Size of Linear Page Table</vt:lpstr>
      <vt:lpstr>Hierarchical Page Table – exploits sparsity of virtual address space use</vt:lpstr>
      <vt:lpstr>MT2 Grades</vt:lpstr>
      <vt:lpstr>Administrivia</vt:lpstr>
      <vt:lpstr>Administrivia</vt:lpstr>
      <vt:lpstr>Address Translation &amp; Protection</vt:lpstr>
      <vt:lpstr>Translation Lookaside Buffers (TLB)</vt:lpstr>
      <vt:lpstr>TLB Designs</vt:lpstr>
      <vt:lpstr>VM-related events in pipeline</vt:lpstr>
      <vt:lpstr>Hierarchical Page Table Walk: SPARC v8</vt:lpstr>
      <vt:lpstr>Page-Based Virtual-Memory Machine (Hardware Page-Table Walk)</vt:lpstr>
      <vt:lpstr>Address Translation: putting it all together</vt:lpstr>
      <vt:lpstr>Modern Virtual Memory Systems  Illusion of a large, private, uniform store</vt:lpstr>
      <vt:lpstr>Clicker Question</vt:lpstr>
      <vt:lpstr>Conclusion: VM features track  historical uses</vt:lpstr>
      <vt:lpstr>Conclusion: VM features track  historical uses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Vladimir Stojanovic</cp:lastModifiedBy>
  <cp:revision>419</cp:revision>
  <cp:lastPrinted>2010-12-02T16:43:49Z</cp:lastPrinted>
  <dcterms:created xsi:type="dcterms:W3CDTF">2012-04-17T16:25:57Z</dcterms:created>
  <dcterms:modified xsi:type="dcterms:W3CDTF">2016-04-18T04:23:44Z</dcterms:modified>
</cp:coreProperties>
</file>