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629" r:id="rId2"/>
    <p:sldId id="821" r:id="rId3"/>
    <p:sldId id="822" r:id="rId4"/>
    <p:sldId id="823" r:id="rId5"/>
    <p:sldId id="824" r:id="rId6"/>
    <p:sldId id="825" r:id="rId7"/>
    <p:sldId id="826" r:id="rId8"/>
    <p:sldId id="832" r:id="rId9"/>
    <p:sldId id="827" r:id="rId10"/>
    <p:sldId id="828" r:id="rId11"/>
    <p:sldId id="829" r:id="rId12"/>
    <p:sldId id="830" r:id="rId13"/>
    <p:sldId id="831" r:id="rId14"/>
    <p:sldId id="810" r:id="rId15"/>
    <p:sldId id="809" r:id="rId16"/>
    <p:sldId id="811" r:id="rId17"/>
    <p:sldId id="812" r:id="rId18"/>
    <p:sldId id="813" r:id="rId19"/>
    <p:sldId id="814" r:id="rId20"/>
    <p:sldId id="815" r:id="rId21"/>
    <p:sldId id="816" r:id="rId22"/>
    <p:sldId id="817" r:id="rId23"/>
    <p:sldId id="818" r:id="rId24"/>
    <p:sldId id="819" r:id="rId25"/>
    <p:sldId id="833" r:id="rId26"/>
    <p:sldId id="834" r:id="rId27"/>
    <p:sldId id="835" r:id="rId28"/>
    <p:sldId id="836" r:id="rId29"/>
    <p:sldId id="820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44">
          <p15:clr>
            <a:srgbClr val="A4A3A4"/>
          </p15:clr>
        </p15:guide>
        <p15:guide id="2" pos="31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898989"/>
    <a:srgbClr val="D9D9D9"/>
    <a:srgbClr val="532100"/>
    <a:srgbClr val="FF6FCF"/>
    <a:srgbClr val="C9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680" autoAdjust="0"/>
    <p:restoredTop sz="99845" autoAdjust="0"/>
  </p:normalViewPr>
  <p:slideViewPr>
    <p:cSldViewPr snapToGrid="0">
      <p:cViewPr>
        <p:scale>
          <a:sx n="80" d="100"/>
          <a:sy n="80" d="100"/>
        </p:scale>
        <p:origin x="328" y="800"/>
      </p:cViewPr>
      <p:guideLst>
        <p:guide orient="horz" pos="1944"/>
        <p:guide pos="3137"/>
      </p:guideLst>
    </p:cSldViewPr>
  </p:slideViewPr>
  <p:outlineViewPr>
    <p:cViewPr>
      <p:scale>
        <a:sx n="33" d="100"/>
        <a:sy n="33" d="100"/>
      </p:scale>
      <p:origin x="22800" y="276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11368"/>
    </p:cViewPr>
  </p:sorterViewPr>
  <p:notesViewPr>
    <p:cSldViewPr snapToGrid="0" snapToObjects="1">
      <p:cViewPr varScale="1">
        <p:scale>
          <a:sx n="75" d="100"/>
          <a:sy n="75" d="100"/>
        </p:scale>
        <p:origin x="-3400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4/14/16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6933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4/14/16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6123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8F5042-9C52-0449-B2EC-628456EB9E9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1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A518E6-8AD9-4449-8A17-74F42A27A413}" type="slidenum">
              <a:rPr lang="en-US"/>
              <a:pPr/>
              <a:t>19</a:t>
            </a:fld>
            <a:endParaRPr lang="en-US"/>
          </a:p>
        </p:txBody>
      </p:sp>
      <p:sp>
        <p:nvSpPr>
          <p:cNvPr id="1748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48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DC15E8-B496-BA4B-B12F-E1D84853A2C3}" type="slidenum">
              <a:rPr lang="en-US"/>
              <a:pPr/>
              <a:t>20</a:t>
            </a:fld>
            <a:endParaRPr lang="en-US"/>
          </a:p>
        </p:txBody>
      </p:sp>
      <p:sp>
        <p:nvSpPr>
          <p:cNvPr id="159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6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Called Burping the memory.</a:t>
            </a:r>
          </a:p>
        </p:txBody>
      </p:sp>
    </p:spTree>
    <p:extLst>
      <p:ext uri="{BB962C8B-B14F-4D97-AF65-F5344CB8AC3E}">
        <p14:creationId xmlns:p14="http://schemas.microsoft.com/office/powerpoint/2010/main" val="16527052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C196B9-8D1A-9D48-8B02-CB59335ADCBC}" type="slidenum">
              <a:rPr lang="en-US"/>
              <a:pPr/>
              <a:t>21</a:t>
            </a:fld>
            <a:endParaRPr lang="en-US"/>
          </a:p>
        </p:txBody>
      </p:sp>
      <p:sp>
        <p:nvSpPr>
          <p:cNvPr id="165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1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Relaxes the contiguous allocation requirement.</a:t>
            </a:r>
          </a:p>
        </p:txBody>
      </p:sp>
    </p:spTree>
    <p:extLst>
      <p:ext uri="{BB962C8B-B14F-4D97-AF65-F5344CB8AC3E}">
        <p14:creationId xmlns:p14="http://schemas.microsoft.com/office/powerpoint/2010/main" val="3672624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5940C0-2163-554D-A025-836E80DCE361}" type="slidenum">
              <a:rPr lang="en-US"/>
              <a:pPr/>
              <a:t>22</a:t>
            </a:fld>
            <a:endParaRPr lang="en-US"/>
          </a:p>
        </p:txBody>
      </p:sp>
      <p:sp>
        <p:nvSpPr>
          <p:cNvPr id="160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0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OS ensures that the page tables are disjoint.</a:t>
            </a:r>
          </a:p>
        </p:txBody>
      </p:sp>
    </p:spTree>
    <p:extLst>
      <p:ext uri="{BB962C8B-B14F-4D97-AF65-F5344CB8AC3E}">
        <p14:creationId xmlns:p14="http://schemas.microsoft.com/office/powerpoint/2010/main" val="40431184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F7BD2-9512-FB43-A139-951E6FED5BBF}" type="slidenum">
              <a:rPr lang="en-US"/>
              <a:pPr/>
              <a:t>23</a:t>
            </a:fld>
            <a:endParaRPr lang="en-US"/>
          </a:p>
        </p:txBody>
      </p:sp>
      <p:sp>
        <p:nvSpPr>
          <p:cNvPr id="165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3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207987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7AFFB-D553-8147-952D-B138D63073B1}" type="slidenum">
              <a:rPr lang="en-US"/>
              <a:pPr/>
              <a:t>24</a:t>
            </a:fld>
            <a:endParaRPr lang="en-US"/>
          </a:p>
        </p:txBody>
      </p:sp>
      <p:sp>
        <p:nvSpPr>
          <p:cNvPr id="160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5414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Location independent automatically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54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because the</a:t>
            </a:r>
            <a:r>
              <a:rPr lang="en-US" baseline="0" dirty="0" smtClean="0"/>
              <a:t> programs will issue virtual addresses, but we need physical addresses to access data in DRAM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968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Phys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addr</a:t>
            </a:r>
            <a:r>
              <a:rPr lang="en-US" baseline="0" dirty="0" smtClean="0"/>
              <a:t> will then go to the cache just like before, cache will split that same </a:t>
            </a:r>
            <a:r>
              <a:rPr lang="en-US" baseline="0" dirty="0" err="1" smtClean="0"/>
              <a:t>addr</a:t>
            </a:r>
            <a:r>
              <a:rPr lang="en-US" baseline="0" dirty="0" smtClean="0"/>
              <a:t> into TIO. you can think of them completely separately for now. caches work just like before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9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00B004-06E0-DD4B-9EAA-5385B8F506B7}" type="slidenum">
              <a:rPr lang="en-US"/>
              <a:pPr/>
              <a:t>14</a:t>
            </a:fld>
            <a:endParaRPr lang="en-US"/>
          </a:p>
        </p:txBody>
      </p:sp>
      <p:sp>
        <p:nvSpPr>
          <p:cNvPr id="174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1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1581CE-9B63-394C-9788-06C3A0C4654C}" type="slidenum">
              <a:rPr lang="en-US"/>
              <a:pPr/>
              <a:t>15</a:t>
            </a:fld>
            <a:endParaRPr lang="en-US"/>
          </a:p>
        </p:txBody>
      </p:sp>
      <p:sp>
        <p:nvSpPr>
          <p:cNvPr id="161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8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Portability on machines with different memory configurations.</a:t>
            </a:r>
          </a:p>
        </p:txBody>
      </p:sp>
    </p:spTree>
    <p:extLst>
      <p:ext uri="{BB962C8B-B14F-4D97-AF65-F5344CB8AC3E}">
        <p14:creationId xmlns:p14="http://schemas.microsoft.com/office/powerpoint/2010/main" val="4937833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0B9CC-F342-E34A-A311-6830038DD696}" type="slidenum">
              <a:rPr lang="en-US"/>
              <a:pPr/>
              <a:t>16</a:t>
            </a:fld>
            <a:endParaRPr lang="en-US"/>
          </a:p>
        </p:txBody>
      </p:sp>
      <p:sp>
        <p:nvSpPr>
          <p:cNvPr id="164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9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 dirty="0"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941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ACD725-72A8-EE40-A308-1AD18FA6A453}" type="slidenum">
              <a:rPr lang="en-US"/>
              <a:pPr/>
              <a:t>17</a:t>
            </a:fld>
            <a:endParaRPr lang="en-US"/>
          </a:p>
        </p:txBody>
      </p:sp>
      <p:sp>
        <p:nvSpPr>
          <p:cNvPr id="159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4213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781" y="4343703"/>
            <a:ext cx="5024438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178637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53C866-40C1-C848-AF54-E7F38EE2F1F2}" type="slidenum">
              <a:rPr lang="en-US"/>
              <a:pPr/>
              <a:t>18</a:t>
            </a:fld>
            <a:endParaRPr lang="en-US"/>
          </a:p>
        </p:txBody>
      </p:sp>
      <p:sp>
        <p:nvSpPr>
          <p:cNvPr id="159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1363" cy="3414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4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Permits sharing of program segments.</a:t>
            </a:r>
          </a:p>
        </p:txBody>
      </p:sp>
    </p:spTree>
    <p:extLst>
      <p:ext uri="{BB962C8B-B14F-4D97-AF65-F5344CB8AC3E}">
        <p14:creationId xmlns:p14="http://schemas.microsoft.com/office/powerpoint/2010/main" val="2704657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4222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914400"/>
            <a:ext cx="8153400" cy="23939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0467" y="1503891"/>
            <a:ext cx="7772400" cy="14700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  <a:t>CS 61C: Great Ideas in Computer Architecture (Machine Structures)</a:t>
            </a:r>
            <a:br>
              <a:rPr lang="en-US" sz="40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4000" i="1" dirty="0" smtClean="0"/>
              <a:t>Intro to Virtual Memory</a:t>
            </a:r>
            <a:endParaRPr lang="en-US" sz="4000" i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571" y="3886200"/>
            <a:ext cx="8098858" cy="1752600"/>
          </a:xfrm>
        </p:spPr>
        <p:txBody>
          <a:bodyPr rtlCol="0">
            <a:noAutofit/>
          </a:bodyPr>
          <a:lstStyle/>
          <a:p>
            <a:r>
              <a:rPr lang="en-US" dirty="0"/>
              <a:t>Instructors:</a:t>
            </a:r>
          </a:p>
          <a:p>
            <a:r>
              <a:rPr lang="en-US" dirty="0" smtClean="0"/>
              <a:t>Vladimir Stojanovic and Nicholas Weaver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http://</a:t>
            </a:r>
            <a:r>
              <a:rPr lang="en-US" dirty="0" err="1" smtClean="0">
                <a:ea typeface="+mn-ea"/>
                <a:cs typeface="+mn-cs"/>
              </a:rPr>
              <a:t>inst.eecs.berkeley.edu</a:t>
            </a:r>
            <a:r>
              <a:rPr lang="en-US" dirty="0" smtClean="0">
                <a:ea typeface="+mn-ea"/>
                <a:cs typeface="+mn-cs"/>
              </a:rPr>
              <a:t>/~cs61c/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782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vs.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caches, we dealt with individual </a:t>
            </a:r>
            <a:r>
              <a:rPr lang="en-US" i="1" dirty="0" smtClean="0"/>
              <a:t>blocks</a:t>
            </a:r>
          </a:p>
          <a:p>
            <a:pPr lvl="1"/>
            <a:r>
              <a:rPr lang="en-US" dirty="0" smtClean="0"/>
              <a:t>Usually ~64B on modern systems</a:t>
            </a:r>
          </a:p>
          <a:p>
            <a:pPr lvl="1"/>
            <a:r>
              <a:rPr lang="en-US" dirty="0" smtClean="0"/>
              <a:t>We could “divide” memory into a set of blocks</a:t>
            </a:r>
          </a:p>
          <a:p>
            <a:r>
              <a:rPr lang="en-US" dirty="0" smtClean="0"/>
              <a:t>In VM, we deal with individual </a:t>
            </a:r>
            <a:r>
              <a:rPr lang="en-US" i="1" dirty="0" smtClean="0"/>
              <a:t>pages</a:t>
            </a:r>
          </a:p>
          <a:p>
            <a:pPr lvl="1"/>
            <a:r>
              <a:rPr lang="en-US" dirty="0" smtClean="0"/>
              <a:t>Usually ~4 KB on modern systems</a:t>
            </a:r>
          </a:p>
          <a:p>
            <a:pPr lvl="1"/>
            <a:r>
              <a:rPr lang="en-US" dirty="0" smtClean="0"/>
              <a:t>Now, we’ll “divide” memory into a set of pages</a:t>
            </a:r>
          </a:p>
          <a:p>
            <a:r>
              <a:rPr lang="en-US" dirty="0" smtClean="0"/>
              <a:t>Common point of confusion: Bytes, Words, Blocks, Pages are all just different ways of looking at memory!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3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Bytes, Words, Blocks,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Ex: 16 </a:t>
            </a:r>
            <a:r>
              <a:rPr lang="en-US" dirty="0" err="1" smtClean="0"/>
              <a:t>KiB</a:t>
            </a:r>
            <a:r>
              <a:rPr lang="en-US" dirty="0" smtClean="0"/>
              <a:t> DRAM, 4 </a:t>
            </a:r>
            <a:r>
              <a:rPr lang="en-US" dirty="0" err="1" smtClean="0"/>
              <a:t>KiB</a:t>
            </a:r>
            <a:r>
              <a:rPr lang="en-US" dirty="0" smtClean="0"/>
              <a:t> Pages (for VM), 128 B blocks (for caches), 4 B words (for </a:t>
            </a:r>
            <a:r>
              <a:rPr lang="en-US" dirty="0" err="1" smtClean="0"/>
              <a:t>lw</a:t>
            </a:r>
            <a:r>
              <a:rPr lang="en-US" dirty="0" smtClean="0"/>
              <a:t>/</a:t>
            </a:r>
            <a:r>
              <a:rPr lang="en-US" dirty="0" err="1" smtClean="0"/>
              <a:t>sw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2743200"/>
          <a:ext cx="2209800" cy="381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/>
              </a:tblGrid>
              <a:tr h="952500">
                <a:tc>
                  <a:txBody>
                    <a:bodyPr/>
                    <a:lstStyle/>
                    <a:p>
                      <a:r>
                        <a:rPr lang="en-US" dirty="0" smtClean="0"/>
                        <a:t>Page 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0">
                <a:tc>
                  <a:txBody>
                    <a:bodyPr/>
                    <a:lstStyle/>
                    <a:p>
                      <a:r>
                        <a:rPr lang="en-US" dirty="0" smtClean="0"/>
                        <a:t>Page 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0">
                <a:tc>
                  <a:txBody>
                    <a:bodyPr/>
                    <a:lstStyle/>
                    <a:p>
                      <a:r>
                        <a:rPr lang="en-US" dirty="0" smtClean="0"/>
                        <a:t>Page 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2500">
                <a:tc>
                  <a:txBody>
                    <a:bodyPr/>
                    <a:lstStyle/>
                    <a:p>
                      <a:r>
                        <a:rPr lang="en-US" dirty="0" smtClean="0"/>
                        <a:t>Page 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457200" y="2743200"/>
            <a:ext cx="0" cy="3810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43434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16 </a:t>
            </a:r>
            <a:r>
              <a:rPr lang="en-US" dirty="0" err="1" smtClean="0"/>
              <a:t>KiB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352800" y="1905000"/>
          <a:ext cx="2362200" cy="46817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2200"/>
              </a:tblGrid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6324600" y="1905000"/>
          <a:ext cx="2362200" cy="46817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2200"/>
              </a:tblGrid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304">
                <a:tc>
                  <a:txBody>
                    <a:bodyPr/>
                    <a:lstStyle/>
                    <a:p>
                      <a:endParaRPr lang="en-US" sz="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657600" y="6352401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Block 0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657600" y="18288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Block 31</a:t>
            </a:r>
            <a:endParaRPr lang="en-US" sz="1200" dirty="0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895600" y="1905000"/>
            <a:ext cx="457200" cy="2743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95600" y="5562600"/>
            <a:ext cx="457200" cy="1066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58000" y="6352401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Word 0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781800" y="1828800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Word 31</a:t>
            </a:r>
            <a:endParaRPr lang="en-US" sz="1200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715000" y="1905000"/>
            <a:ext cx="609600" cy="2895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15000" y="4953000"/>
            <a:ext cx="609600" cy="1600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1000" y="22098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Memory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581400" y="15240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Page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553200" y="15240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Block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066800" y="3429000"/>
            <a:ext cx="1447800" cy="20313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Can think of memory as:</a:t>
            </a:r>
          </a:p>
          <a:p>
            <a:r>
              <a:rPr lang="en-US" dirty="0" smtClean="0"/>
              <a:t>- 4 Pages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- 128 Blocks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- 4096 Words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810000" y="2971800"/>
            <a:ext cx="1447800" cy="147732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Can think of a page as:</a:t>
            </a:r>
          </a:p>
          <a:p>
            <a:r>
              <a:rPr lang="en-US" dirty="0" smtClean="0"/>
              <a:t>- 32 Blocks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- 1024 Words</a:t>
            </a:r>
          </a:p>
        </p:txBody>
      </p:sp>
    </p:spTree>
    <p:extLst>
      <p:ext uri="{BB962C8B-B14F-4D97-AF65-F5344CB8AC3E}">
        <p14:creationId xmlns:p14="http://schemas.microsoft.com/office/powerpoint/2010/main" val="61017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  <p:bldP spid="19" grpId="0"/>
      <p:bldP spid="25" grpId="0"/>
      <p:bldP spid="26" grpId="0"/>
      <p:bldP spid="27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what do we want to achieve at the hardware level?</a:t>
            </a:r>
          </a:p>
          <a:p>
            <a:pPr lvl="1"/>
            <a:r>
              <a:rPr lang="en-US" dirty="0" smtClean="0"/>
              <a:t>Take a Virtual Address, that points to a spot in the Virtual Address Space of a particular program, and map it to a Physical Address, which points to a physical spot in DRAM of the whole machine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09800" y="51917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Page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Offset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5152072"/>
            <a:ext cx="175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Virtual Address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Physical Address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2590800" y="6258560"/>
          <a:ext cx="5715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Page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Offset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51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Translation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209800" y="1639888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Virtual Page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Offset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590800" y="4343400"/>
          <a:ext cx="5715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Page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Offset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81000" y="1600200"/>
            <a:ext cx="1752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Virtual Address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Physical Address</a:t>
            </a:r>
          </a:p>
        </p:txBody>
      </p:sp>
      <p:sp>
        <p:nvSpPr>
          <p:cNvPr id="5" name="Down Arrow 4"/>
          <p:cNvSpPr/>
          <p:nvPr/>
        </p:nvSpPr>
        <p:spPr>
          <a:xfrm>
            <a:off x="2667000" y="2133600"/>
            <a:ext cx="2895600" cy="21336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Address Translation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6324600" y="2133600"/>
            <a:ext cx="1752600" cy="21336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Copy Bits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58674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rest of the lecture is all about implementing</a:t>
            </a:r>
            <a:endParaRPr lang="en-US" dirty="0"/>
          </a:p>
        </p:txBody>
      </p:sp>
      <p:sp>
        <p:nvSpPr>
          <p:cNvPr id="16" name="Freeform 15"/>
          <p:cNvSpPr/>
          <p:nvPr/>
        </p:nvSpPr>
        <p:spPr>
          <a:xfrm>
            <a:off x="4606358" y="3373913"/>
            <a:ext cx="1578226" cy="2719981"/>
          </a:xfrm>
          <a:custGeom>
            <a:avLst/>
            <a:gdLst>
              <a:gd name="connsiteX0" fmla="*/ 909898 w 1578226"/>
              <a:gd name="connsiteY0" fmla="*/ 2719981 h 2719981"/>
              <a:gd name="connsiteX1" fmla="*/ 1544931 w 1578226"/>
              <a:gd name="connsiteY1" fmla="*/ 786615 h 2719981"/>
              <a:gd name="connsiteX2" fmla="*/ 0 w 1578226"/>
              <a:gd name="connsiteY2" fmla="*/ 0 h 2719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8226" h="2719981">
                <a:moveTo>
                  <a:pt x="909898" y="2719981"/>
                </a:moveTo>
                <a:cubicBezTo>
                  <a:pt x="1303239" y="1979963"/>
                  <a:pt x="1696581" y="1239945"/>
                  <a:pt x="1544931" y="786615"/>
                </a:cubicBezTo>
                <a:cubicBezTo>
                  <a:pt x="1393281" y="333285"/>
                  <a:pt x="0" y="0"/>
                  <a:pt x="0" y="0"/>
                </a:cubicBezTo>
              </a:path>
            </a:pathLst>
          </a:custGeom>
          <a:ln w="635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1785E-00C5-3543-9CC3-BD4A01458D9E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3907" name="Line 35"/>
          <p:cNvSpPr>
            <a:spLocks noChangeShapeType="1"/>
          </p:cNvSpPr>
          <p:nvPr/>
        </p:nvSpPr>
        <p:spPr bwMode="auto">
          <a:xfrm>
            <a:off x="5638800" y="22860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“Bare” 5-Stage Pipeline</a:t>
            </a:r>
            <a:endParaRPr lang="en-US" dirty="0"/>
          </a:p>
        </p:txBody>
      </p:sp>
      <p:sp>
        <p:nvSpPr>
          <p:cNvPr id="174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876800"/>
            <a:ext cx="7683500" cy="1016000"/>
          </a:xfrm>
        </p:spPr>
        <p:txBody>
          <a:bodyPr>
            <a:normAutofit/>
          </a:bodyPr>
          <a:lstStyle/>
          <a:p>
            <a:r>
              <a:rPr lang="en-US"/>
              <a:t>In a bare machine, the only kind of address is a physical address</a:t>
            </a:r>
          </a:p>
        </p:txBody>
      </p:sp>
      <p:sp>
        <p:nvSpPr>
          <p:cNvPr id="1743876" name="Line 4"/>
          <p:cNvSpPr>
            <a:spLocks noChangeShapeType="1"/>
          </p:cNvSpPr>
          <p:nvPr/>
        </p:nvSpPr>
        <p:spPr bwMode="auto">
          <a:xfrm>
            <a:off x="8077200" y="2286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877" name="Line 5"/>
          <p:cNvSpPr>
            <a:spLocks noChangeShapeType="1"/>
          </p:cNvSpPr>
          <p:nvPr/>
        </p:nvSpPr>
        <p:spPr bwMode="auto">
          <a:xfrm>
            <a:off x="2895600" y="2286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85800" y="1676400"/>
            <a:ext cx="304800" cy="1219200"/>
            <a:chOff x="336" y="1200"/>
            <a:chExt cx="144" cy="720"/>
          </a:xfrm>
        </p:grpSpPr>
        <p:sp>
          <p:nvSpPr>
            <p:cNvPr id="1743879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>
                  <a:solidFill>
                    <a:srgbClr val="000000"/>
                  </a:solidFill>
                </a:rPr>
                <a:t>PC</a:t>
              </a:r>
            </a:p>
          </p:txBody>
        </p:sp>
        <p:sp>
          <p:nvSpPr>
            <p:cNvPr id="1743880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743882" name="Rectangle 10"/>
          <p:cNvSpPr>
            <a:spLocks noChangeArrowheads="1"/>
          </p:cNvSpPr>
          <p:nvPr/>
        </p:nvSpPr>
        <p:spPr bwMode="auto">
          <a:xfrm>
            <a:off x="1981200" y="17526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676400"/>
            <a:ext cx="304800" cy="1219200"/>
            <a:chOff x="336" y="1200"/>
            <a:chExt cx="144" cy="720"/>
          </a:xfrm>
        </p:grpSpPr>
        <p:sp>
          <p:nvSpPr>
            <p:cNvPr id="1743884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1743885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743886" name="Rectangle 14"/>
          <p:cNvSpPr>
            <a:spLocks noChangeArrowheads="1"/>
          </p:cNvSpPr>
          <p:nvPr/>
        </p:nvSpPr>
        <p:spPr bwMode="auto">
          <a:xfrm>
            <a:off x="3505200" y="17526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1676400"/>
            <a:ext cx="304800" cy="1219200"/>
            <a:chOff x="336" y="1200"/>
            <a:chExt cx="144" cy="720"/>
          </a:xfrm>
        </p:grpSpPr>
        <p:sp>
          <p:nvSpPr>
            <p:cNvPr id="1743888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E</a:t>
              </a:r>
            </a:p>
          </p:txBody>
        </p:sp>
        <p:sp>
          <p:nvSpPr>
            <p:cNvPr id="1743889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743890" name="Freeform 18"/>
          <p:cNvSpPr>
            <a:spLocks/>
          </p:cNvSpPr>
          <p:nvPr/>
        </p:nvSpPr>
        <p:spPr bwMode="auto">
          <a:xfrm>
            <a:off x="5257800" y="17526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1676400"/>
            <a:ext cx="304800" cy="1219200"/>
            <a:chOff x="336" y="1200"/>
            <a:chExt cx="144" cy="720"/>
          </a:xfrm>
        </p:grpSpPr>
        <p:sp>
          <p:nvSpPr>
            <p:cNvPr id="1743892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1743893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743895" name="Rectangle 23"/>
          <p:cNvSpPr>
            <a:spLocks noChangeArrowheads="1"/>
          </p:cNvSpPr>
          <p:nvPr/>
        </p:nvSpPr>
        <p:spPr bwMode="auto">
          <a:xfrm>
            <a:off x="7162800" y="17526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1676400"/>
            <a:ext cx="304800" cy="1219200"/>
            <a:chOff x="336" y="1200"/>
            <a:chExt cx="144" cy="720"/>
          </a:xfrm>
        </p:grpSpPr>
        <p:sp>
          <p:nvSpPr>
            <p:cNvPr id="1743897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W</a:t>
              </a:r>
            </a:p>
          </p:txBody>
        </p:sp>
        <p:sp>
          <p:nvSpPr>
            <p:cNvPr id="1743898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743899" name="Line 27"/>
          <p:cNvSpPr>
            <a:spLocks noChangeShapeType="1"/>
          </p:cNvSpPr>
          <p:nvPr/>
        </p:nvSpPr>
        <p:spPr bwMode="auto">
          <a:xfrm>
            <a:off x="5105400" y="1981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00" name="Line 28"/>
          <p:cNvSpPr>
            <a:spLocks noChangeShapeType="1"/>
          </p:cNvSpPr>
          <p:nvPr/>
        </p:nvSpPr>
        <p:spPr bwMode="auto">
          <a:xfrm>
            <a:off x="5105400" y="2590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01" name="Text Box 29"/>
          <p:cNvSpPr txBox="1">
            <a:spLocks noChangeArrowheads="1"/>
          </p:cNvSpPr>
          <p:nvPr/>
        </p:nvSpPr>
        <p:spPr bwMode="auto">
          <a:xfrm>
            <a:off x="5310188" y="2133600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1743906" name="Line 34"/>
          <p:cNvSpPr>
            <a:spLocks noChangeShapeType="1"/>
          </p:cNvSpPr>
          <p:nvPr/>
        </p:nvSpPr>
        <p:spPr bwMode="auto">
          <a:xfrm>
            <a:off x="990600" y="22860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08" name="Rectangle 36"/>
          <p:cNvSpPr>
            <a:spLocks noChangeArrowheads="1"/>
          </p:cNvSpPr>
          <p:nvPr/>
        </p:nvSpPr>
        <p:spPr bwMode="auto">
          <a:xfrm>
            <a:off x="3429000" y="4191000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Main Memory (DRAM)</a:t>
            </a:r>
          </a:p>
        </p:txBody>
      </p:sp>
      <p:sp>
        <p:nvSpPr>
          <p:cNvPr id="1743909" name="Rectangle 37"/>
          <p:cNvSpPr>
            <a:spLocks noChangeArrowheads="1"/>
          </p:cNvSpPr>
          <p:nvPr/>
        </p:nvSpPr>
        <p:spPr bwMode="auto">
          <a:xfrm>
            <a:off x="3733800" y="3124200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Memory Controller</a:t>
            </a:r>
          </a:p>
        </p:txBody>
      </p:sp>
      <p:sp>
        <p:nvSpPr>
          <p:cNvPr id="1743911" name="Freeform 39"/>
          <p:cNvSpPr>
            <a:spLocks/>
          </p:cNvSpPr>
          <p:nvPr/>
        </p:nvSpPr>
        <p:spPr bwMode="auto">
          <a:xfrm>
            <a:off x="6400800" y="27432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12" name="Freeform 40"/>
          <p:cNvSpPr>
            <a:spLocks/>
          </p:cNvSpPr>
          <p:nvPr/>
        </p:nvSpPr>
        <p:spPr bwMode="auto">
          <a:xfrm flipH="1">
            <a:off x="2438400" y="27432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13" name="Line 41"/>
          <p:cNvSpPr>
            <a:spLocks noChangeShapeType="1"/>
          </p:cNvSpPr>
          <p:nvPr/>
        </p:nvSpPr>
        <p:spPr bwMode="auto">
          <a:xfrm>
            <a:off x="5105400" y="37338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3914" name="Text Box 42"/>
          <p:cNvSpPr txBox="1">
            <a:spLocks noChangeArrowheads="1"/>
          </p:cNvSpPr>
          <p:nvPr/>
        </p:nvSpPr>
        <p:spPr bwMode="auto">
          <a:xfrm>
            <a:off x="1018305" y="16002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3915" name="Text Box 43"/>
          <p:cNvSpPr txBox="1">
            <a:spLocks noChangeArrowheads="1"/>
          </p:cNvSpPr>
          <p:nvPr/>
        </p:nvSpPr>
        <p:spPr bwMode="auto">
          <a:xfrm>
            <a:off x="6135250" y="164465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3916" name="Text Box 44"/>
          <p:cNvSpPr txBox="1">
            <a:spLocks noChangeArrowheads="1"/>
          </p:cNvSpPr>
          <p:nvPr/>
        </p:nvSpPr>
        <p:spPr bwMode="auto">
          <a:xfrm>
            <a:off x="7113587" y="32766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3917" name="Text Box 45"/>
          <p:cNvSpPr txBox="1">
            <a:spLocks noChangeArrowheads="1"/>
          </p:cNvSpPr>
          <p:nvPr/>
        </p:nvSpPr>
        <p:spPr bwMode="auto">
          <a:xfrm>
            <a:off x="1828800" y="327660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3918" name="Text Box 46"/>
          <p:cNvSpPr txBox="1">
            <a:spLocks noChangeArrowheads="1"/>
          </p:cNvSpPr>
          <p:nvPr/>
        </p:nvSpPr>
        <p:spPr bwMode="auto">
          <a:xfrm>
            <a:off x="5105400" y="3733800"/>
            <a:ext cx="2438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</p:spTree>
    <p:extLst>
      <p:ext uri="{BB962C8B-B14F-4D97-AF65-F5344CB8AC3E}">
        <p14:creationId xmlns:p14="http://schemas.microsoft.com/office/powerpoint/2010/main" val="254570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8651-7A1A-AC43-A2E4-9D97FA2003EB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17922" name="AutoShape 2"/>
          <p:cNvSpPr>
            <a:spLocks noChangeArrowheads="1"/>
          </p:cNvSpPr>
          <p:nvPr/>
        </p:nvSpPr>
        <p:spPr bwMode="auto">
          <a:xfrm>
            <a:off x="6997700" y="3336925"/>
            <a:ext cx="1219200" cy="2133600"/>
          </a:xfrm>
          <a:prstGeom prst="can">
            <a:avLst>
              <a:gd name="adj" fmla="val 37763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3" name="Rectangle 3"/>
          <p:cNvSpPr>
            <a:spLocks noGrp="1" noChangeArrowheads="1"/>
          </p:cNvSpPr>
          <p:nvPr>
            <p:ph type="title"/>
          </p:nvPr>
        </p:nvSpPr>
        <p:spPr>
          <a:xfrm>
            <a:off x="292100" y="132775"/>
            <a:ext cx="7950200" cy="10922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Modern </a:t>
            </a:r>
            <a:r>
              <a:rPr lang="en-US" altLang="ko-KR" i="1" dirty="0">
                <a:ea typeface="굴림" charset="-127"/>
                <a:cs typeface="굴림" charset="-127"/>
              </a:rPr>
              <a:t>Virtual Memory </a:t>
            </a:r>
            <a:r>
              <a:rPr lang="en-US" altLang="ko-KR" dirty="0">
                <a:ea typeface="굴림" charset="-127"/>
                <a:cs typeface="굴림" charset="-127"/>
              </a:rPr>
              <a:t>Systems</a:t>
            </a:r>
            <a:r>
              <a:rPr lang="en-US" altLang="ko-KR" sz="2000" dirty="0">
                <a:ea typeface="굴림" charset="-127"/>
                <a:cs typeface="굴림" charset="-127"/>
              </a:rPr>
              <a:t/>
            </a:r>
            <a:br>
              <a:rPr lang="en-US" altLang="ko-KR" sz="2000" dirty="0">
                <a:ea typeface="굴림" charset="-127"/>
                <a:cs typeface="굴림" charset="-127"/>
              </a:rPr>
            </a:br>
            <a:r>
              <a:rPr lang="en-US" altLang="ko-KR" sz="2000" dirty="0">
                <a:ea typeface="굴림" charset="-127"/>
                <a:cs typeface="굴림" charset="-127"/>
              </a:rPr>
              <a:t> </a:t>
            </a:r>
            <a:r>
              <a:rPr lang="en-US" altLang="ko-KR" sz="2700" i="1" dirty="0">
                <a:ea typeface="굴림" charset="-127"/>
                <a:cs typeface="굴림" charset="-127"/>
              </a:rPr>
              <a:t>Illusion of a large, private, uniform store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1617924" name="Rectangle 4"/>
          <p:cNvSpPr>
            <a:spLocks noChangeArrowheads="1"/>
          </p:cNvSpPr>
          <p:nvPr/>
        </p:nvSpPr>
        <p:spPr bwMode="auto">
          <a:xfrm>
            <a:off x="279400" y="1281113"/>
            <a:ext cx="5503863" cy="470641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 smtClean="0">
                <a:latin typeface="Verdana" charset="0"/>
                <a:ea typeface="굴림" charset="-127"/>
                <a:cs typeface="굴림" charset="-127"/>
              </a:rPr>
              <a:t>Protection</a:t>
            </a:r>
            <a:endParaRPr lang="en-US" altLang="ko-KR" sz="2400" dirty="0">
              <a:latin typeface="Verdana" charset="0"/>
              <a:ea typeface="굴림" charset="-127"/>
              <a:cs typeface="굴림" charset="-127"/>
            </a:endParaRPr>
          </a:p>
          <a:p>
            <a:pPr marL="342900" indent="-342900" algn="l">
              <a:spcBef>
                <a:spcPct val="0"/>
              </a:spcBef>
              <a:buFont typeface="Arial"/>
              <a:buChar char="•"/>
            </a:pPr>
            <a:r>
              <a:rPr lang="en-US" altLang="ko-KR" sz="2000" dirty="0" smtClean="0">
                <a:latin typeface="Verdana" charset="0"/>
                <a:ea typeface="굴림" charset="-127"/>
                <a:cs typeface="굴림" charset="-127"/>
              </a:rPr>
              <a:t>several 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users, each with their </a:t>
            </a:r>
            <a:r>
              <a:rPr lang="en-US" altLang="ko-KR" sz="2000" dirty="0" smtClean="0">
                <a:latin typeface="Verdana" charset="0"/>
                <a:ea typeface="굴림" charset="-127"/>
                <a:cs typeface="굴림" charset="-127"/>
              </a:rPr>
              <a:t>private  address 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space and one or more shared address spaces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		</a:t>
            </a: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latin typeface="Verdana" charset="0"/>
                <a:ea typeface="굴림" charset="-127"/>
                <a:cs typeface="굴림" charset="-127"/>
              </a:rPr>
              <a:t>Demand </a:t>
            </a:r>
            <a:r>
              <a:rPr lang="en-US" altLang="ko-KR" sz="2400" dirty="0" smtClean="0">
                <a:latin typeface="Verdana" charset="0"/>
                <a:ea typeface="굴림" charset="-127"/>
                <a:cs typeface="굴림" charset="-127"/>
              </a:rPr>
              <a:t>Paging</a:t>
            </a:r>
          </a:p>
          <a:p>
            <a:pPr marL="342900" indent="-342900" algn="l">
              <a:spcBef>
                <a:spcPct val="0"/>
              </a:spcBef>
              <a:buFont typeface="Arial"/>
              <a:buChar char="•"/>
            </a:pPr>
            <a:r>
              <a:rPr lang="en-US" altLang="ko-KR" sz="2000" dirty="0" smtClean="0">
                <a:latin typeface="Verdana" charset="0"/>
                <a:ea typeface="굴림" charset="-127"/>
                <a:cs typeface="굴림" charset="-127"/>
              </a:rPr>
              <a:t>Provides 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the ability to run programs larger than the primary </a:t>
            </a:r>
            <a:r>
              <a:rPr lang="en-US" altLang="ko-KR" sz="2000" dirty="0" smtClean="0">
                <a:latin typeface="Verdana" charset="0"/>
                <a:ea typeface="굴림" charset="-127"/>
                <a:cs typeface="굴림" charset="-127"/>
              </a:rPr>
              <a:t>memory</a:t>
            </a:r>
          </a:p>
          <a:p>
            <a:pPr marL="342900" indent="-342900" algn="l">
              <a:spcBef>
                <a:spcPct val="0"/>
              </a:spcBef>
              <a:buFont typeface="Arial"/>
              <a:buChar char="•"/>
            </a:pPr>
            <a:endParaRPr lang="en-US" altLang="ko-KR" sz="2000" dirty="0">
              <a:latin typeface="Verdana" charset="0"/>
              <a:ea typeface="굴림" charset="-127"/>
              <a:cs typeface="굴림" charset="-127"/>
            </a:endParaRPr>
          </a:p>
          <a:p>
            <a:pPr marL="342900" indent="-342900" algn="l">
              <a:spcBef>
                <a:spcPct val="0"/>
              </a:spcBef>
              <a:buFont typeface="Arial"/>
              <a:buChar char="•"/>
            </a:pPr>
            <a:r>
              <a:rPr lang="en-US" altLang="ko-KR" sz="2000" dirty="0" smtClean="0">
                <a:latin typeface="Verdana" charset="0"/>
                <a:ea typeface="굴림" charset="-127"/>
                <a:cs typeface="굴림" charset="-127"/>
              </a:rPr>
              <a:t>Hides 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differences in machine configurations</a:t>
            </a:r>
          </a:p>
          <a:p>
            <a:pPr lvl="1" algn="l">
              <a:spcBef>
                <a:spcPct val="0"/>
              </a:spcBef>
            </a:pPr>
            <a:r>
              <a:rPr lang="en-US" altLang="ko-KR" sz="2400" dirty="0">
                <a:latin typeface="Verdana" charset="0"/>
                <a:ea typeface="굴림" charset="-127"/>
                <a:cs typeface="굴림" charset="-127"/>
              </a:rPr>
              <a:t>		</a:t>
            </a:r>
          </a:p>
          <a:p>
            <a:pPr algn="l">
              <a:spcBef>
                <a:spcPct val="0"/>
              </a:spcBef>
            </a:pPr>
            <a:r>
              <a:rPr lang="en-US" altLang="ko-KR" sz="2400" i="1" dirty="0">
                <a:latin typeface="Verdana" charset="0"/>
                <a:ea typeface="굴림" charset="-127"/>
                <a:cs typeface="굴림" charset="-127"/>
              </a:rPr>
              <a:t>The price is address translation on </a:t>
            </a:r>
          </a:p>
          <a:p>
            <a:pPr algn="l">
              <a:spcBef>
                <a:spcPct val="0"/>
              </a:spcBef>
            </a:pPr>
            <a:r>
              <a:rPr lang="en-US" altLang="ko-KR" sz="2400" i="1" dirty="0">
                <a:latin typeface="Verdana" charset="0"/>
                <a:ea typeface="굴림" charset="-127"/>
                <a:cs typeface="굴림" charset="-127"/>
              </a:rPr>
              <a:t>each memory reference</a:t>
            </a:r>
          </a:p>
        </p:txBody>
      </p:sp>
      <p:sp>
        <p:nvSpPr>
          <p:cNvPr id="1617925" name="Rectangle 5"/>
          <p:cNvSpPr>
            <a:spLocks noChangeArrowheads="1"/>
          </p:cNvSpPr>
          <p:nvPr/>
        </p:nvSpPr>
        <p:spPr bwMode="auto">
          <a:xfrm>
            <a:off x="6705600" y="1295400"/>
            <a:ext cx="812800" cy="431800"/>
          </a:xfrm>
          <a:prstGeom prst="rect">
            <a:avLst/>
          </a:prstGeom>
          <a:solidFill>
            <a:srgbClr val="FFA74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6" name="Rectangle 6"/>
          <p:cNvSpPr>
            <a:spLocks noChangeArrowheads="1"/>
          </p:cNvSpPr>
          <p:nvPr/>
        </p:nvSpPr>
        <p:spPr bwMode="auto">
          <a:xfrm>
            <a:off x="6705600" y="17526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7" name="Rectangle 7"/>
          <p:cNvSpPr>
            <a:spLocks noChangeArrowheads="1"/>
          </p:cNvSpPr>
          <p:nvPr/>
        </p:nvSpPr>
        <p:spPr bwMode="auto">
          <a:xfrm>
            <a:off x="6858000" y="19050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8" name="Rectangle 8"/>
          <p:cNvSpPr>
            <a:spLocks noChangeArrowheads="1"/>
          </p:cNvSpPr>
          <p:nvPr/>
        </p:nvSpPr>
        <p:spPr bwMode="auto">
          <a:xfrm>
            <a:off x="7010400" y="2057400"/>
            <a:ext cx="812800" cy="736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29" name="Rectangle 9"/>
          <p:cNvSpPr>
            <a:spLocks noChangeArrowheads="1"/>
          </p:cNvSpPr>
          <p:nvPr/>
        </p:nvSpPr>
        <p:spPr bwMode="auto">
          <a:xfrm>
            <a:off x="6858000" y="1295400"/>
            <a:ext cx="55995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OS</a:t>
            </a:r>
          </a:p>
        </p:txBody>
      </p:sp>
      <p:sp>
        <p:nvSpPr>
          <p:cNvPr id="1617930" name="Rectangle 10"/>
          <p:cNvSpPr>
            <a:spLocks noChangeArrowheads="1"/>
          </p:cNvSpPr>
          <p:nvPr/>
        </p:nvSpPr>
        <p:spPr bwMode="auto">
          <a:xfrm>
            <a:off x="6983413" y="2228850"/>
            <a:ext cx="78783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user</a:t>
            </a:r>
            <a:r>
              <a:rPr lang="en-US" altLang="ko-KR" sz="2000" baseline="-250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i</a:t>
            </a:r>
          </a:p>
        </p:txBody>
      </p:sp>
      <p:sp>
        <p:nvSpPr>
          <p:cNvPr id="1617931" name="Rectangle 11"/>
          <p:cNvSpPr>
            <a:spLocks noChangeArrowheads="1"/>
          </p:cNvSpPr>
          <p:nvPr/>
        </p:nvSpPr>
        <p:spPr bwMode="auto">
          <a:xfrm>
            <a:off x="5943600" y="4149725"/>
            <a:ext cx="660400" cy="5842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32" name="Line 12"/>
          <p:cNvSpPr>
            <a:spLocks noChangeShapeType="1"/>
          </p:cNvSpPr>
          <p:nvPr/>
        </p:nvSpPr>
        <p:spPr bwMode="auto">
          <a:xfrm>
            <a:off x="5943600" y="42894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33" name="Line 13"/>
          <p:cNvSpPr>
            <a:spLocks noChangeShapeType="1"/>
          </p:cNvSpPr>
          <p:nvPr/>
        </p:nvSpPr>
        <p:spPr bwMode="auto">
          <a:xfrm>
            <a:off x="5943600" y="44418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17934" name="Group 14"/>
          <p:cNvGrpSpPr>
            <a:grpSpLocks/>
          </p:cNvGrpSpPr>
          <p:nvPr/>
        </p:nvGrpSpPr>
        <p:grpSpPr bwMode="auto">
          <a:xfrm>
            <a:off x="7302500" y="3870325"/>
            <a:ext cx="660400" cy="1346200"/>
            <a:chOff x="5096" y="2384"/>
            <a:chExt cx="416" cy="848"/>
          </a:xfrm>
        </p:grpSpPr>
        <p:sp>
          <p:nvSpPr>
            <p:cNvPr id="1617935" name="Rectangle 15"/>
            <p:cNvSpPr>
              <a:spLocks noChangeArrowheads="1"/>
            </p:cNvSpPr>
            <p:nvPr/>
          </p:nvSpPr>
          <p:spPr bwMode="auto">
            <a:xfrm>
              <a:off x="5096" y="2384"/>
              <a:ext cx="416" cy="848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ko-KR" altLang="en-US" b="1" i="1">
                <a:ea typeface="굴림" charset="-127"/>
                <a:cs typeface="굴림" charset="-127"/>
              </a:endParaRPr>
            </a:p>
          </p:txBody>
        </p:sp>
        <p:sp>
          <p:nvSpPr>
            <p:cNvPr id="1617936" name="Line 16"/>
            <p:cNvSpPr>
              <a:spLocks noChangeShapeType="1"/>
            </p:cNvSpPr>
            <p:nvPr/>
          </p:nvSpPr>
          <p:spPr bwMode="auto">
            <a:xfrm>
              <a:off x="5096" y="2472"/>
              <a:ext cx="41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37" name="Line 17"/>
            <p:cNvSpPr>
              <a:spLocks noChangeShapeType="1"/>
            </p:cNvSpPr>
            <p:nvPr/>
          </p:nvSpPr>
          <p:spPr bwMode="auto">
            <a:xfrm>
              <a:off x="5096" y="2568"/>
              <a:ext cx="41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38" name="Line 18"/>
            <p:cNvSpPr>
              <a:spLocks noChangeShapeType="1"/>
            </p:cNvSpPr>
            <p:nvPr/>
          </p:nvSpPr>
          <p:spPr bwMode="auto">
            <a:xfrm>
              <a:off x="5096" y="2664"/>
              <a:ext cx="41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39" name="Line 19"/>
            <p:cNvSpPr>
              <a:spLocks noChangeShapeType="1"/>
            </p:cNvSpPr>
            <p:nvPr/>
          </p:nvSpPr>
          <p:spPr bwMode="auto">
            <a:xfrm>
              <a:off x="5096" y="2760"/>
              <a:ext cx="41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0" name="Line 20"/>
            <p:cNvSpPr>
              <a:spLocks noChangeShapeType="1"/>
            </p:cNvSpPr>
            <p:nvPr/>
          </p:nvSpPr>
          <p:spPr bwMode="auto">
            <a:xfrm>
              <a:off x="5096" y="2856"/>
              <a:ext cx="41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1" name="Line 21"/>
            <p:cNvSpPr>
              <a:spLocks noChangeShapeType="1"/>
            </p:cNvSpPr>
            <p:nvPr/>
          </p:nvSpPr>
          <p:spPr bwMode="auto">
            <a:xfrm>
              <a:off x="5096" y="2952"/>
              <a:ext cx="41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2" name="Line 22"/>
            <p:cNvSpPr>
              <a:spLocks noChangeShapeType="1"/>
            </p:cNvSpPr>
            <p:nvPr/>
          </p:nvSpPr>
          <p:spPr bwMode="auto">
            <a:xfrm>
              <a:off x="5096" y="3048"/>
              <a:ext cx="41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3" name="Line 23"/>
            <p:cNvSpPr>
              <a:spLocks noChangeShapeType="1"/>
            </p:cNvSpPr>
            <p:nvPr/>
          </p:nvSpPr>
          <p:spPr bwMode="auto">
            <a:xfrm>
              <a:off x="5096" y="3144"/>
              <a:ext cx="416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7944" name="Line 24"/>
          <p:cNvSpPr>
            <a:spLocks noChangeShapeType="1"/>
          </p:cNvSpPr>
          <p:nvPr/>
        </p:nvSpPr>
        <p:spPr bwMode="auto">
          <a:xfrm>
            <a:off x="5943600" y="4594225"/>
            <a:ext cx="660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17945" name="Group 25"/>
          <p:cNvGrpSpPr>
            <a:grpSpLocks/>
          </p:cNvGrpSpPr>
          <p:nvPr/>
        </p:nvGrpSpPr>
        <p:grpSpPr bwMode="auto">
          <a:xfrm>
            <a:off x="6553200" y="3962400"/>
            <a:ext cx="833438" cy="892175"/>
            <a:chOff x="4616" y="2602"/>
            <a:chExt cx="525" cy="562"/>
          </a:xfrm>
        </p:grpSpPr>
        <p:sp>
          <p:nvSpPr>
            <p:cNvPr id="1617946" name="Line 26"/>
            <p:cNvSpPr>
              <a:spLocks noChangeShapeType="1"/>
            </p:cNvSpPr>
            <p:nvPr/>
          </p:nvSpPr>
          <p:spPr bwMode="auto">
            <a:xfrm flipV="1">
              <a:off x="4616" y="2602"/>
              <a:ext cx="512" cy="16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7" name="Line 27"/>
            <p:cNvSpPr>
              <a:spLocks noChangeShapeType="1"/>
            </p:cNvSpPr>
            <p:nvPr/>
          </p:nvSpPr>
          <p:spPr bwMode="auto">
            <a:xfrm flipV="1">
              <a:off x="4616" y="2780"/>
              <a:ext cx="512" cy="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8" name="Line 28"/>
            <p:cNvSpPr>
              <a:spLocks noChangeShapeType="1"/>
            </p:cNvSpPr>
            <p:nvPr/>
          </p:nvSpPr>
          <p:spPr bwMode="auto">
            <a:xfrm>
              <a:off x="4616" y="2960"/>
              <a:ext cx="525" cy="2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7949" name="Line 29"/>
            <p:cNvSpPr>
              <a:spLocks noChangeShapeType="1"/>
            </p:cNvSpPr>
            <p:nvPr/>
          </p:nvSpPr>
          <p:spPr bwMode="auto">
            <a:xfrm flipV="1">
              <a:off x="4616" y="2979"/>
              <a:ext cx="519" cy="7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17950" name="Rectangle 30"/>
          <p:cNvSpPr>
            <a:spLocks noChangeArrowheads="1"/>
          </p:cNvSpPr>
          <p:nvPr/>
        </p:nvSpPr>
        <p:spPr bwMode="auto">
          <a:xfrm>
            <a:off x="5756275" y="3527425"/>
            <a:ext cx="1114526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Primary</a:t>
            </a:r>
          </a:p>
          <a:p>
            <a:pPr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Memory</a:t>
            </a:r>
          </a:p>
        </p:txBody>
      </p:sp>
      <p:sp>
        <p:nvSpPr>
          <p:cNvPr id="1617951" name="Rectangle 31"/>
          <p:cNvSpPr>
            <a:spLocks noChangeArrowheads="1"/>
          </p:cNvSpPr>
          <p:nvPr/>
        </p:nvSpPr>
        <p:spPr bwMode="auto">
          <a:xfrm>
            <a:off x="6954838" y="3041650"/>
            <a:ext cx="1296987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Swapping</a:t>
            </a:r>
          </a:p>
          <a:p>
            <a:pPr algn="ctr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Store</a:t>
            </a:r>
          </a:p>
        </p:txBody>
      </p:sp>
      <p:sp>
        <p:nvSpPr>
          <p:cNvPr id="1617952" name="Rectangle 32"/>
          <p:cNvSpPr>
            <a:spLocks noChangeArrowheads="1"/>
          </p:cNvSpPr>
          <p:nvPr/>
        </p:nvSpPr>
        <p:spPr bwMode="auto">
          <a:xfrm>
            <a:off x="6630988" y="5759450"/>
            <a:ext cx="1447800" cy="8636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53" name="Line 33"/>
          <p:cNvSpPr>
            <a:spLocks noChangeShapeType="1"/>
          </p:cNvSpPr>
          <p:nvPr/>
        </p:nvSpPr>
        <p:spPr bwMode="auto">
          <a:xfrm>
            <a:off x="6084888" y="622935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54" name="Line 34"/>
          <p:cNvSpPr>
            <a:spLocks noChangeShapeType="1"/>
          </p:cNvSpPr>
          <p:nvPr/>
        </p:nvSpPr>
        <p:spPr bwMode="auto">
          <a:xfrm>
            <a:off x="8091488" y="6229350"/>
            <a:ext cx="508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7955" name="Rectangle 35"/>
          <p:cNvSpPr>
            <a:spLocks noChangeArrowheads="1"/>
          </p:cNvSpPr>
          <p:nvPr/>
        </p:nvSpPr>
        <p:spPr bwMode="auto">
          <a:xfrm>
            <a:off x="5994400" y="5842000"/>
            <a:ext cx="528638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VA</a:t>
            </a:r>
          </a:p>
        </p:txBody>
      </p:sp>
      <p:sp>
        <p:nvSpPr>
          <p:cNvPr id="1617956" name="Rectangle 36"/>
          <p:cNvSpPr>
            <a:spLocks noChangeArrowheads="1"/>
          </p:cNvSpPr>
          <p:nvPr/>
        </p:nvSpPr>
        <p:spPr bwMode="auto">
          <a:xfrm>
            <a:off x="8091488" y="5842000"/>
            <a:ext cx="51616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PA</a:t>
            </a:r>
          </a:p>
        </p:txBody>
      </p:sp>
      <p:sp>
        <p:nvSpPr>
          <p:cNvPr id="1617957" name="Rectangle 37"/>
          <p:cNvSpPr>
            <a:spLocks noChangeArrowheads="1"/>
          </p:cNvSpPr>
          <p:nvPr/>
        </p:nvSpPr>
        <p:spPr bwMode="auto">
          <a:xfrm>
            <a:off x="6637338" y="5727700"/>
            <a:ext cx="12858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mapping</a:t>
            </a:r>
          </a:p>
        </p:txBody>
      </p:sp>
      <p:sp>
        <p:nvSpPr>
          <p:cNvPr id="1617958" name="Rectangle 38"/>
          <p:cNvSpPr>
            <a:spLocks noChangeArrowheads="1"/>
          </p:cNvSpPr>
          <p:nvPr/>
        </p:nvSpPr>
        <p:spPr bwMode="auto">
          <a:xfrm>
            <a:off x="7061200" y="6146800"/>
            <a:ext cx="665163" cy="4064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TLB</a:t>
            </a:r>
          </a:p>
        </p:txBody>
      </p:sp>
    </p:spTree>
    <p:extLst>
      <p:ext uri="{BB962C8B-B14F-4D97-AF65-F5344CB8AC3E}">
        <p14:creationId xmlns:p14="http://schemas.microsoft.com/office/powerpoint/2010/main" val="1396070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7467600" y="5628384"/>
            <a:ext cx="838200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z="200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48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1273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Dynamic Address Translation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5961-5CA6-CE41-B1FD-151766DC89AE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48643" name="Rectangle 3"/>
          <p:cNvSpPr>
            <a:spLocks noChangeArrowheads="1"/>
          </p:cNvSpPr>
          <p:nvPr/>
        </p:nvSpPr>
        <p:spPr bwMode="auto">
          <a:xfrm>
            <a:off x="304800" y="959285"/>
            <a:ext cx="7162800" cy="52604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Motivation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 smtClean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Multiprogramming, multitasking:  Desire to execute more than one process at a time (more than one process can reside in main memory at the same time).</a:t>
            </a:r>
          </a:p>
          <a:p>
            <a:pPr algn="l">
              <a:spcBef>
                <a:spcPct val="0"/>
              </a:spcBef>
            </a:pPr>
            <a:r>
              <a:rPr lang="en-US" altLang="ko-KR" sz="2400" dirty="0" smtClean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Location-independent programs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 smtClean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Programming </a:t>
            </a:r>
            <a:r>
              <a:rPr lang="en-US" altLang="ko-KR" sz="20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and storage management ease	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	</a:t>
            </a:r>
            <a:r>
              <a:rPr lang="en-US" altLang="ko-KR" sz="20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 smtClean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base register – add offset to each address</a:t>
            </a:r>
            <a:endParaRPr lang="en-US" altLang="ko-KR" sz="2000" dirty="0" smtClean="0">
              <a:solidFill>
                <a:srgbClr val="000000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400" dirty="0" smtClean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Protection</a:t>
            </a:r>
            <a:endParaRPr lang="en-US" altLang="ko-KR" sz="2400" dirty="0">
              <a:solidFill>
                <a:srgbClr val="000000"/>
              </a:solidFill>
              <a:latin typeface="Verdana" charset="0"/>
              <a:ea typeface="굴림" charset="-127"/>
              <a:cs typeface="굴림" charset="-127"/>
            </a:endParaRP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Independent programs should not affect</a:t>
            </a:r>
          </a:p>
          <a:p>
            <a:pPr lvl="1" algn="l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each other inadvertently</a:t>
            </a:r>
          </a:p>
          <a:p>
            <a:pPr algn="l">
              <a:spcBef>
                <a:spcPct val="0"/>
              </a:spcBef>
            </a:pPr>
            <a:r>
              <a:rPr lang="en-US" altLang="ko-KR" sz="20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	</a:t>
            </a:r>
            <a:r>
              <a:rPr lang="en-US" altLang="ko-KR" sz="2000" dirty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0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2000" i="1" dirty="0" smtClean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bound register – check range of access</a:t>
            </a:r>
          </a:p>
          <a:p>
            <a:pPr algn="l">
              <a:spcBef>
                <a:spcPct val="0"/>
              </a:spcBef>
            </a:pPr>
            <a:endParaRPr lang="en-US" altLang="ko-KR" sz="2400" dirty="0" smtClean="0">
              <a:solidFill>
                <a:srgbClr val="000000"/>
              </a:solidFill>
              <a:latin typeface="Verdana" charset="0"/>
              <a:ea typeface="굴림" charset="-127"/>
              <a:cs typeface="굴림" charset="-127"/>
            </a:endParaRPr>
          </a:p>
          <a:p>
            <a:pPr algn="l">
              <a:spcBef>
                <a:spcPct val="0"/>
              </a:spcBef>
            </a:pPr>
            <a:r>
              <a:rPr lang="en-US" altLang="ko-KR" sz="2000" dirty="0" smtClean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(Note: Multiprogramming drives requirement for resident </a:t>
            </a:r>
            <a:r>
              <a:rPr lang="en-US" altLang="ko-KR" sz="2000" i="1" dirty="0" smtClean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supervisor (OS) </a:t>
            </a:r>
            <a:r>
              <a:rPr lang="en-US" altLang="ko-KR" sz="2000" dirty="0" smtClean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software to manage context switches between multiple programs)</a:t>
            </a:r>
            <a:endParaRPr lang="en-US" altLang="ko-KR" sz="2000" dirty="0">
              <a:solidFill>
                <a:srgbClr val="000000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48644" name="Rectangle 4"/>
          <p:cNvSpPr>
            <a:spLocks noChangeArrowheads="1"/>
          </p:cNvSpPr>
          <p:nvPr/>
        </p:nvSpPr>
        <p:spPr bwMode="auto">
          <a:xfrm>
            <a:off x="7461251" y="4325307"/>
            <a:ext cx="838200" cy="584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z="200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648645" name="Rectangle 5"/>
          <p:cNvSpPr>
            <a:spLocks noChangeArrowheads="1"/>
          </p:cNvSpPr>
          <p:nvPr/>
        </p:nvSpPr>
        <p:spPr bwMode="auto">
          <a:xfrm>
            <a:off x="7461251" y="2164720"/>
            <a:ext cx="838200" cy="89376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48646" name="Group 6"/>
          <p:cNvGrpSpPr>
            <a:grpSpLocks/>
          </p:cNvGrpSpPr>
          <p:nvPr/>
        </p:nvGrpSpPr>
        <p:grpSpPr bwMode="auto">
          <a:xfrm>
            <a:off x="7461251" y="1763082"/>
            <a:ext cx="838200" cy="4454525"/>
            <a:chOff x="4704" y="1344"/>
            <a:chExt cx="528" cy="2806"/>
          </a:xfrm>
        </p:grpSpPr>
        <p:sp>
          <p:nvSpPr>
            <p:cNvPr id="1648647" name="Rectangle 7"/>
            <p:cNvSpPr>
              <a:spLocks noChangeArrowheads="1"/>
            </p:cNvSpPr>
            <p:nvPr/>
          </p:nvSpPr>
          <p:spPr bwMode="auto">
            <a:xfrm>
              <a:off x="4704" y="1344"/>
              <a:ext cx="528" cy="280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48" name="Line 8"/>
            <p:cNvSpPr>
              <a:spLocks noChangeShapeType="1"/>
            </p:cNvSpPr>
            <p:nvPr/>
          </p:nvSpPr>
          <p:spPr bwMode="auto">
            <a:xfrm>
              <a:off x="4711" y="1609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49" name="Line 9"/>
            <p:cNvSpPr>
              <a:spLocks noChangeShapeType="1"/>
            </p:cNvSpPr>
            <p:nvPr/>
          </p:nvSpPr>
          <p:spPr bwMode="auto">
            <a:xfrm>
              <a:off x="4711" y="2160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50" name="Line 10"/>
            <p:cNvSpPr>
              <a:spLocks noChangeShapeType="1"/>
            </p:cNvSpPr>
            <p:nvPr/>
          </p:nvSpPr>
          <p:spPr bwMode="auto">
            <a:xfrm>
              <a:off x="4711" y="2954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8651" name="Line 11"/>
            <p:cNvSpPr>
              <a:spLocks noChangeShapeType="1"/>
            </p:cNvSpPr>
            <p:nvPr/>
          </p:nvSpPr>
          <p:spPr bwMode="auto">
            <a:xfrm>
              <a:off x="4711" y="3324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48652" name="Rectangle 12"/>
          <p:cNvSpPr>
            <a:spLocks noChangeArrowheads="1"/>
          </p:cNvSpPr>
          <p:nvPr/>
        </p:nvSpPr>
        <p:spPr bwMode="auto">
          <a:xfrm>
            <a:off x="7481889" y="2421895"/>
            <a:ext cx="847725" cy="3635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prog1</a:t>
            </a:r>
          </a:p>
        </p:txBody>
      </p:sp>
      <p:sp>
        <p:nvSpPr>
          <p:cNvPr id="1648653" name="Rectangle 13"/>
          <p:cNvSpPr>
            <a:spLocks noChangeArrowheads="1"/>
          </p:cNvSpPr>
          <p:nvPr/>
        </p:nvSpPr>
        <p:spPr bwMode="auto">
          <a:xfrm>
            <a:off x="7469189" y="4423732"/>
            <a:ext cx="8477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latin typeface="Verdana" charset="0"/>
                <a:ea typeface="굴림" charset="-127"/>
                <a:cs typeface="굴림" charset="-127"/>
              </a:rPr>
              <a:t>prog2</a:t>
            </a:r>
          </a:p>
        </p:txBody>
      </p:sp>
      <p:sp>
        <p:nvSpPr>
          <p:cNvPr id="1648654" name="Text Box 14"/>
          <p:cNvSpPr txBox="1">
            <a:spLocks noChangeArrowheads="1"/>
          </p:cNvSpPr>
          <p:nvPr/>
        </p:nvSpPr>
        <p:spPr bwMode="auto">
          <a:xfrm rot="-5400000">
            <a:off x="7161213" y="3856995"/>
            <a:ext cx="274637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>
                <a:latin typeface="Verdana" charset="0"/>
                <a:ea typeface="굴림" charset="-127"/>
                <a:cs typeface="굴림" charset="-127"/>
              </a:rPr>
              <a:t>Physical Memory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7620000" y="5684208"/>
            <a:ext cx="522229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 smtClean="0">
                <a:latin typeface="Verdana" charset="0"/>
                <a:ea typeface="굴림" charset="-127"/>
                <a:cs typeface="굴림" charset="-127"/>
              </a:rPr>
              <a:t>OS</a:t>
            </a:r>
            <a:endParaRPr lang="en-US" altLang="ko-KR" sz="1800" dirty="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7461766" y="5636033"/>
            <a:ext cx="8270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110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1302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ko-KR" dirty="0">
                <a:ea typeface="굴림" charset="-127"/>
                <a:cs typeface="굴림" charset="-127"/>
              </a:rPr>
              <a:t>Simple Base and Bound Translation</a:t>
            </a:r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C6DB4-BDF0-6648-9566-36DDF6884643}" type="slidenum">
              <a:rPr lang="en-US">
                <a:solidFill>
                  <a:srgbClr val="000000"/>
                </a:solidFill>
              </a:rPr>
              <a:pPr/>
              <a:t>17</a:t>
            </a:fld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591298" name="Rectangle 2"/>
          <p:cNvSpPr>
            <a:spLocks noChangeArrowheads="1"/>
          </p:cNvSpPr>
          <p:nvPr/>
        </p:nvSpPr>
        <p:spPr bwMode="auto">
          <a:xfrm>
            <a:off x="7294562" y="1654311"/>
            <a:ext cx="1133475" cy="32131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1299" name="Freeform 3"/>
          <p:cNvSpPr>
            <a:spLocks/>
          </p:cNvSpPr>
          <p:nvPr/>
        </p:nvSpPr>
        <p:spPr bwMode="auto">
          <a:xfrm>
            <a:off x="3636962" y="2187711"/>
            <a:ext cx="9144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1300" name="Freeform 4"/>
          <p:cNvSpPr>
            <a:spLocks/>
          </p:cNvSpPr>
          <p:nvPr/>
        </p:nvSpPr>
        <p:spPr bwMode="auto">
          <a:xfrm>
            <a:off x="3713162" y="3635511"/>
            <a:ext cx="9144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432" y="432"/>
              </a:cxn>
              <a:cxn ang="0">
                <a:pos x="816" y="0"/>
              </a:cxn>
            </a:cxnLst>
            <a:rect l="0" t="0" r="r" b="b"/>
            <a:pathLst>
              <a:path w="816" h="432">
                <a:moveTo>
                  <a:pt x="0" y="432"/>
                </a:moveTo>
                <a:lnTo>
                  <a:pt x="432" y="432"/>
                </a:lnTo>
                <a:lnTo>
                  <a:pt x="816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1301" name="Freeform 5"/>
          <p:cNvSpPr>
            <a:spLocks/>
          </p:cNvSpPr>
          <p:nvPr/>
        </p:nvSpPr>
        <p:spPr bwMode="auto">
          <a:xfrm>
            <a:off x="3560762" y="4626111"/>
            <a:ext cx="37338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2352" y="144"/>
              </a:cxn>
            </a:cxnLst>
            <a:rect l="0" t="0" r="r" b="b"/>
            <a:pathLst>
              <a:path w="2352" h="144">
                <a:moveTo>
                  <a:pt x="0" y="0"/>
                </a:moveTo>
                <a:lnTo>
                  <a:pt x="0" y="144"/>
                </a:lnTo>
                <a:lnTo>
                  <a:pt x="2352" y="144"/>
                </a:lnTo>
              </a:path>
            </a:pathLst>
          </a:custGeom>
          <a:noFill/>
          <a:ln w="25400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1303" name="Rectangle 7"/>
          <p:cNvSpPr>
            <a:spLocks noChangeArrowheads="1"/>
          </p:cNvSpPr>
          <p:nvPr/>
        </p:nvSpPr>
        <p:spPr bwMode="auto">
          <a:xfrm>
            <a:off x="360362" y="3178311"/>
            <a:ext cx="937807" cy="3507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Load X</a:t>
            </a:r>
          </a:p>
        </p:txBody>
      </p:sp>
      <p:sp>
        <p:nvSpPr>
          <p:cNvPr id="1591304" name="Rectangle 8"/>
          <p:cNvSpPr>
            <a:spLocks noChangeArrowheads="1"/>
          </p:cNvSpPr>
          <p:nvPr/>
        </p:nvSpPr>
        <p:spPr bwMode="auto">
          <a:xfrm>
            <a:off x="249759" y="4843518"/>
            <a:ext cx="2052581" cy="62773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Program</a:t>
            </a:r>
          </a:p>
          <a:p>
            <a:pPr defTabSz="585788">
              <a:spcBef>
                <a:spcPct val="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Address Space</a:t>
            </a:r>
            <a:endParaRPr lang="en-US" altLang="ko-KR" sz="1800" dirty="0">
              <a:solidFill>
                <a:srgbClr val="000000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591305" name="Rectangle 9"/>
          <p:cNvSpPr>
            <a:spLocks noChangeArrowheads="1"/>
          </p:cNvSpPr>
          <p:nvPr/>
        </p:nvSpPr>
        <p:spPr bwMode="auto">
          <a:xfrm>
            <a:off x="2178050" y="1857511"/>
            <a:ext cx="1590675" cy="531813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1306" name="Rectangle 10"/>
          <p:cNvSpPr>
            <a:spLocks noChangeArrowheads="1"/>
          </p:cNvSpPr>
          <p:nvPr/>
        </p:nvSpPr>
        <p:spPr bwMode="auto">
          <a:xfrm>
            <a:off x="2292350" y="1908311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1307" name="Rectangle 11"/>
          <p:cNvSpPr>
            <a:spLocks noChangeArrowheads="1"/>
          </p:cNvSpPr>
          <p:nvPr/>
        </p:nvSpPr>
        <p:spPr bwMode="auto">
          <a:xfrm>
            <a:off x="2447925" y="1794011"/>
            <a:ext cx="1089025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8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Bound</a:t>
            </a:r>
          </a:p>
          <a:p>
            <a:pPr defTabSz="585788">
              <a:spcBef>
                <a:spcPct val="0"/>
              </a:spcBef>
            </a:pPr>
            <a:r>
              <a:rPr lang="en-US" altLang="ko-KR" sz="18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Register</a:t>
            </a:r>
          </a:p>
        </p:txBody>
      </p:sp>
      <p:sp>
        <p:nvSpPr>
          <p:cNvPr id="1591308" name="Rectangle 12"/>
          <p:cNvSpPr>
            <a:spLocks noChangeArrowheads="1"/>
          </p:cNvSpPr>
          <p:nvPr/>
        </p:nvSpPr>
        <p:spPr bwMode="auto">
          <a:xfrm>
            <a:off x="284162" y="1654311"/>
            <a:ext cx="1143000" cy="320040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1310" name="Freeform 14"/>
          <p:cNvSpPr>
            <a:spLocks/>
          </p:cNvSpPr>
          <p:nvPr/>
        </p:nvSpPr>
        <p:spPr bwMode="auto">
          <a:xfrm>
            <a:off x="5027612" y="2148024"/>
            <a:ext cx="3175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1311" name="Rectangle 15"/>
          <p:cNvSpPr>
            <a:spLocks noChangeArrowheads="1"/>
          </p:cNvSpPr>
          <p:nvPr/>
        </p:nvSpPr>
        <p:spPr bwMode="auto">
          <a:xfrm>
            <a:off x="5313362" y="1806711"/>
            <a:ext cx="1265238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Bounds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Violation?</a:t>
            </a:r>
          </a:p>
        </p:txBody>
      </p:sp>
      <p:sp>
        <p:nvSpPr>
          <p:cNvPr id="1591312" name="Rectangle 16"/>
          <p:cNvSpPr>
            <a:spLocks noChangeArrowheads="1"/>
          </p:cNvSpPr>
          <p:nvPr/>
        </p:nvSpPr>
        <p:spPr bwMode="auto">
          <a:xfrm rot="16200000">
            <a:off x="7643526" y="3001356"/>
            <a:ext cx="2088137" cy="3507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000000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591313" name="Line 17"/>
          <p:cNvSpPr>
            <a:spLocks noChangeShapeType="1"/>
          </p:cNvSpPr>
          <p:nvPr/>
        </p:nvSpPr>
        <p:spPr bwMode="auto">
          <a:xfrm>
            <a:off x="7294562" y="1241561"/>
            <a:ext cx="0" cy="4222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1314" name="Line 18"/>
          <p:cNvSpPr>
            <a:spLocks noChangeShapeType="1"/>
          </p:cNvSpPr>
          <p:nvPr/>
        </p:nvSpPr>
        <p:spPr bwMode="auto">
          <a:xfrm>
            <a:off x="8437562" y="1184411"/>
            <a:ext cx="0" cy="405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1315" name="Line 19"/>
          <p:cNvSpPr>
            <a:spLocks noChangeShapeType="1"/>
          </p:cNvSpPr>
          <p:nvPr/>
        </p:nvSpPr>
        <p:spPr bwMode="auto">
          <a:xfrm>
            <a:off x="7307262" y="1654311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1316" name="Line 20"/>
          <p:cNvSpPr>
            <a:spLocks noChangeShapeType="1"/>
          </p:cNvSpPr>
          <p:nvPr/>
        </p:nvSpPr>
        <p:spPr bwMode="auto">
          <a:xfrm>
            <a:off x="7292975" y="4868999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1317" name="Rectangle 21"/>
          <p:cNvSpPr>
            <a:spLocks noChangeArrowheads="1"/>
          </p:cNvSpPr>
          <p:nvPr/>
        </p:nvSpPr>
        <p:spPr bwMode="auto">
          <a:xfrm>
            <a:off x="7277100" y="2829061"/>
            <a:ext cx="1183393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current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segment</a:t>
            </a:r>
          </a:p>
        </p:txBody>
      </p:sp>
      <p:sp>
        <p:nvSpPr>
          <p:cNvPr id="1591318" name="Rectangle 22"/>
          <p:cNvSpPr>
            <a:spLocks noChangeArrowheads="1"/>
          </p:cNvSpPr>
          <p:nvPr/>
        </p:nvSpPr>
        <p:spPr bwMode="auto">
          <a:xfrm>
            <a:off x="2168525" y="4106999"/>
            <a:ext cx="1590675" cy="53181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1319" name="Rectangle 23"/>
          <p:cNvSpPr>
            <a:spLocks noChangeArrowheads="1"/>
          </p:cNvSpPr>
          <p:nvPr/>
        </p:nvSpPr>
        <p:spPr bwMode="auto">
          <a:xfrm>
            <a:off x="2282825" y="4157799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1320" name="Rectangle 24"/>
          <p:cNvSpPr>
            <a:spLocks noChangeArrowheads="1"/>
          </p:cNvSpPr>
          <p:nvPr/>
        </p:nvSpPr>
        <p:spPr bwMode="auto">
          <a:xfrm>
            <a:off x="2371725" y="4036887"/>
            <a:ext cx="1089025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Base</a:t>
            </a:r>
          </a:p>
          <a:p>
            <a:pPr defTabSz="585788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Register</a:t>
            </a:r>
          </a:p>
        </p:txBody>
      </p:sp>
      <p:sp>
        <p:nvSpPr>
          <p:cNvPr id="1591321" name="Oval 25"/>
          <p:cNvSpPr>
            <a:spLocks noChangeArrowheads="1"/>
          </p:cNvSpPr>
          <p:nvPr/>
        </p:nvSpPr>
        <p:spPr bwMode="auto">
          <a:xfrm>
            <a:off x="4551362" y="3254511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1322" name="Rectangle 26"/>
          <p:cNvSpPr>
            <a:spLocks noChangeArrowheads="1"/>
          </p:cNvSpPr>
          <p:nvPr/>
        </p:nvSpPr>
        <p:spPr bwMode="auto">
          <a:xfrm>
            <a:off x="2182812" y="3146561"/>
            <a:ext cx="1590675" cy="5318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1323" name="Rectangle 27"/>
          <p:cNvSpPr>
            <a:spLocks noChangeArrowheads="1"/>
          </p:cNvSpPr>
          <p:nvPr/>
        </p:nvSpPr>
        <p:spPr bwMode="auto">
          <a:xfrm>
            <a:off x="2311400" y="3197361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1324" name="Freeform 28"/>
          <p:cNvSpPr>
            <a:spLocks/>
          </p:cNvSpPr>
          <p:nvPr/>
        </p:nvSpPr>
        <p:spPr bwMode="auto">
          <a:xfrm flipV="1">
            <a:off x="5008562" y="3406911"/>
            <a:ext cx="2298700" cy="74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1325" name="Rectangle 29"/>
          <p:cNvSpPr>
            <a:spLocks noChangeArrowheads="1"/>
          </p:cNvSpPr>
          <p:nvPr/>
        </p:nvSpPr>
        <p:spPr bwMode="auto">
          <a:xfrm>
            <a:off x="5008562" y="2797311"/>
            <a:ext cx="1065213" cy="622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Physical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8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Address</a:t>
            </a:r>
          </a:p>
        </p:txBody>
      </p:sp>
      <p:sp>
        <p:nvSpPr>
          <p:cNvPr id="1591326" name="Line 30"/>
          <p:cNvSpPr>
            <a:spLocks noChangeShapeType="1"/>
          </p:cNvSpPr>
          <p:nvPr/>
        </p:nvSpPr>
        <p:spPr bwMode="auto">
          <a:xfrm>
            <a:off x="1423987" y="3397386"/>
            <a:ext cx="766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1327" name="Freeform 31"/>
          <p:cNvSpPr>
            <a:spLocks/>
          </p:cNvSpPr>
          <p:nvPr/>
        </p:nvSpPr>
        <p:spPr bwMode="auto">
          <a:xfrm>
            <a:off x="3786187" y="3330711"/>
            <a:ext cx="841375" cy="96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1328" name="Rectangle 32"/>
          <p:cNvSpPr>
            <a:spLocks noChangeArrowheads="1"/>
          </p:cNvSpPr>
          <p:nvPr/>
        </p:nvSpPr>
        <p:spPr bwMode="auto">
          <a:xfrm>
            <a:off x="2459298" y="3102111"/>
            <a:ext cx="1069453" cy="62773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Logical</a:t>
            </a:r>
          </a:p>
          <a:p>
            <a:pPr defTabSz="585788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Address</a:t>
            </a:r>
          </a:p>
        </p:txBody>
      </p:sp>
      <p:sp>
        <p:nvSpPr>
          <p:cNvPr id="1591329" name="Freeform 33"/>
          <p:cNvSpPr>
            <a:spLocks/>
          </p:cNvSpPr>
          <p:nvPr/>
        </p:nvSpPr>
        <p:spPr bwMode="auto">
          <a:xfrm flipH="1">
            <a:off x="4170362" y="2340111"/>
            <a:ext cx="457200" cy="990600"/>
          </a:xfrm>
          <a:custGeom>
            <a:avLst/>
            <a:gdLst/>
            <a:ahLst/>
            <a:cxnLst>
              <a:cxn ang="0">
                <a:pos x="192" y="672"/>
              </a:cxn>
              <a:cxn ang="0">
                <a:pos x="192" y="336"/>
              </a:cxn>
              <a:cxn ang="0">
                <a:pos x="0" y="0"/>
              </a:cxn>
            </a:cxnLst>
            <a:rect l="0" t="0" r="r" b="b"/>
            <a:pathLst>
              <a:path w="192" h="672">
                <a:moveTo>
                  <a:pt x="192" y="672"/>
                </a:moveTo>
                <a:lnTo>
                  <a:pt x="192" y="33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1330" name="Text Box 34"/>
          <p:cNvSpPr txBox="1">
            <a:spLocks noChangeArrowheads="1"/>
          </p:cNvSpPr>
          <p:nvPr/>
        </p:nvSpPr>
        <p:spPr bwMode="auto">
          <a:xfrm>
            <a:off x="284162" y="5449887"/>
            <a:ext cx="8686800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dirty="0" smtClean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Base </a:t>
            </a:r>
            <a:r>
              <a:rPr lang="en-US" altLang="ko-KR" sz="24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and bounds registers are visible/accessible only when processor is running in </a:t>
            </a:r>
            <a:r>
              <a:rPr lang="en-US" altLang="ko-KR" sz="2400" i="1" dirty="0" smtClean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supervisor mode</a:t>
            </a:r>
            <a:endParaRPr lang="en-US" altLang="ko-KR" sz="2400" dirty="0">
              <a:solidFill>
                <a:srgbClr val="000000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1591331" name="Line 35"/>
          <p:cNvSpPr>
            <a:spLocks noChangeShapeType="1"/>
          </p:cNvSpPr>
          <p:nvPr/>
        </p:nvSpPr>
        <p:spPr bwMode="auto">
          <a:xfrm flipV="1">
            <a:off x="6989762" y="1654311"/>
            <a:ext cx="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1332" name="Text Box 36"/>
          <p:cNvSpPr txBox="1">
            <a:spLocks noChangeArrowheads="1"/>
          </p:cNvSpPr>
          <p:nvPr/>
        </p:nvSpPr>
        <p:spPr bwMode="auto">
          <a:xfrm>
            <a:off x="4170362" y="4529535"/>
            <a:ext cx="2971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Base Physical Address</a:t>
            </a:r>
          </a:p>
        </p:txBody>
      </p:sp>
      <p:sp>
        <p:nvSpPr>
          <p:cNvPr id="1591333" name="Freeform 37"/>
          <p:cNvSpPr>
            <a:spLocks/>
          </p:cNvSpPr>
          <p:nvPr/>
        </p:nvSpPr>
        <p:spPr bwMode="auto">
          <a:xfrm>
            <a:off x="4094162" y="1730511"/>
            <a:ext cx="2895600" cy="1219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1584" y="0"/>
              </a:cxn>
              <a:cxn ang="0">
                <a:pos x="1584" y="768"/>
              </a:cxn>
              <a:cxn ang="0">
                <a:pos x="1728" y="768"/>
              </a:cxn>
            </a:cxnLst>
            <a:rect l="0" t="0" r="r" b="b"/>
            <a:pathLst>
              <a:path w="1728" h="768">
                <a:moveTo>
                  <a:pt x="0" y="288"/>
                </a:moveTo>
                <a:lnTo>
                  <a:pt x="0" y="0"/>
                </a:lnTo>
                <a:lnTo>
                  <a:pt x="1584" y="0"/>
                </a:lnTo>
                <a:lnTo>
                  <a:pt x="1584" y="768"/>
                </a:lnTo>
                <a:lnTo>
                  <a:pt x="1728" y="76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1334" name="Text Box 38"/>
          <p:cNvSpPr txBox="1">
            <a:spLocks noChangeArrowheads="1"/>
          </p:cNvSpPr>
          <p:nvPr/>
        </p:nvSpPr>
        <p:spPr bwMode="auto">
          <a:xfrm>
            <a:off x="4170362" y="1381261"/>
            <a:ext cx="2209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Segment Length</a:t>
            </a:r>
          </a:p>
        </p:txBody>
      </p:sp>
      <p:sp>
        <p:nvSpPr>
          <p:cNvPr id="42" name="Oval 25"/>
          <p:cNvSpPr>
            <a:spLocks noChangeArrowheads="1"/>
          </p:cNvSpPr>
          <p:nvPr/>
        </p:nvSpPr>
        <p:spPr bwMode="auto">
          <a:xfrm>
            <a:off x="4572000" y="1919424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Verdana"/>
              </a:rPr>
              <a:t>≤</a:t>
            </a:r>
          </a:p>
        </p:txBody>
      </p:sp>
    </p:spTree>
    <p:extLst>
      <p:ext uri="{BB962C8B-B14F-4D97-AF65-F5344CB8AC3E}">
        <p14:creationId xmlns:p14="http://schemas.microsoft.com/office/powerpoint/2010/main" val="2794907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3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Separate Areas for Program and Data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DF4E4-ADBC-464E-A1BE-D91A3F71E638}" type="slidenum">
              <a:rPr lang="en-US">
                <a:solidFill>
                  <a:schemeClr val="tx1"/>
                </a:solidFill>
              </a:rPr>
              <a:pPr/>
              <a:t>18</a:t>
            </a:fld>
            <a:endParaRPr lang="en-US" b="0">
              <a:solidFill>
                <a:schemeClr val="tx1"/>
              </a:solidFill>
            </a:endParaRPr>
          </a:p>
        </p:txBody>
      </p:sp>
      <p:sp>
        <p:nvSpPr>
          <p:cNvPr id="1593407" name="Text Box 63"/>
          <p:cNvSpPr txBox="1">
            <a:spLocks noChangeArrowheads="1"/>
          </p:cNvSpPr>
          <p:nvPr/>
        </p:nvSpPr>
        <p:spPr bwMode="auto">
          <a:xfrm>
            <a:off x="5486400" y="2833149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593408" name="Text Box 64"/>
          <p:cNvSpPr txBox="1">
            <a:spLocks noChangeArrowheads="1"/>
          </p:cNvSpPr>
          <p:nvPr/>
        </p:nvSpPr>
        <p:spPr bwMode="auto">
          <a:xfrm>
            <a:off x="5486400" y="5042949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593349" name="Rectangle 5"/>
          <p:cNvSpPr>
            <a:spLocks noChangeArrowheads="1"/>
          </p:cNvSpPr>
          <p:nvPr/>
        </p:nvSpPr>
        <p:spPr bwMode="auto">
          <a:xfrm>
            <a:off x="1981200" y="4007899"/>
            <a:ext cx="1677988" cy="4667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50" name="Rectangle 6"/>
          <p:cNvSpPr>
            <a:spLocks noChangeArrowheads="1"/>
          </p:cNvSpPr>
          <p:nvPr/>
        </p:nvSpPr>
        <p:spPr bwMode="auto">
          <a:xfrm>
            <a:off x="1981200" y="5141374"/>
            <a:ext cx="1677988" cy="4667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51" name="Rectangle 7"/>
          <p:cNvSpPr>
            <a:spLocks noChangeArrowheads="1"/>
          </p:cNvSpPr>
          <p:nvPr/>
        </p:nvSpPr>
        <p:spPr bwMode="auto">
          <a:xfrm>
            <a:off x="7291388" y="3790412"/>
            <a:ext cx="1133475" cy="1971675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endParaRPr lang="ko-KR" altLang="en-US" sz="2000">
              <a:ea typeface="굴림" charset="-127"/>
              <a:cs typeface="굴림" charset="-127"/>
            </a:endParaRPr>
          </a:p>
        </p:txBody>
      </p:sp>
      <p:sp>
        <p:nvSpPr>
          <p:cNvPr id="1593352" name="Line 8"/>
          <p:cNvSpPr>
            <a:spLocks noChangeShapeType="1"/>
          </p:cNvSpPr>
          <p:nvPr/>
        </p:nvSpPr>
        <p:spPr bwMode="auto">
          <a:xfrm>
            <a:off x="7315200" y="5760499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53" name="Line 9"/>
          <p:cNvSpPr>
            <a:spLocks noChangeShapeType="1"/>
          </p:cNvSpPr>
          <p:nvPr/>
        </p:nvSpPr>
        <p:spPr bwMode="auto">
          <a:xfrm>
            <a:off x="7297738" y="37840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54" name="Rectangle 10"/>
          <p:cNvSpPr>
            <a:spLocks noChangeArrowheads="1"/>
          </p:cNvSpPr>
          <p:nvPr/>
        </p:nvSpPr>
        <p:spPr bwMode="auto">
          <a:xfrm>
            <a:off x="7287771" y="1581757"/>
            <a:ext cx="1133475" cy="1979613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endParaRPr lang="ko-KR" altLang="en-US" sz="2000">
              <a:ea typeface="굴림" charset="-127"/>
              <a:cs typeface="굴림" charset="-127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76200" y="1721899"/>
            <a:ext cx="1219200" cy="3054350"/>
            <a:chOff x="48" y="864"/>
            <a:chExt cx="768" cy="1924"/>
          </a:xfrm>
        </p:grpSpPr>
        <p:sp>
          <p:nvSpPr>
            <p:cNvPr id="1593356" name="Rectangle 12"/>
            <p:cNvSpPr>
              <a:spLocks noChangeArrowheads="1"/>
            </p:cNvSpPr>
            <p:nvPr/>
          </p:nvSpPr>
          <p:spPr bwMode="auto">
            <a:xfrm>
              <a:off x="192" y="1344"/>
              <a:ext cx="464" cy="21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l" defTabSz="585788"/>
              <a:r>
                <a:rPr lang="en-US" altLang="ko-KR" sz="1700">
                  <a:ea typeface="굴림" charset="-127"/>
                  <a:cs typeface="굴림" charset="-127"/>
                </a:rPr>
                <a:t>Load X</a:t>
              </a:r>
            </a:p>
          </p:txBody>
        </p:sp>
        <p:sp>
          <p:nvSpPr>
            <p:cNvPr id="1593357" name="Rectangle 13"/>
            <p:cNvSpPr>
              <a:spLocks noChangeArrowheads="1"/>
            </p:cNvSpPr>
            <p:nvPr/>
          </p:nvSpPr>
          <p:spPr bwMode="auto">
            <a:xfrm>
              <a:off x="48" y="2160"/>
              <a:ext cx="657" cy="6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l" defTabSz="585788"/>
              <a:r>
                <a:rPr lang="en-US" altLang="ko-KR" sz="2000">
                  <a:ea typeface="굴림" charset="-127"/>
                  <a:cs typeface="굴림" charset="-127"/>
                </a:rPr>
                <a:t>Program</a:t>
              </a:r>
            </a:p>
            <a:p>
              <a:pPr algn="l" defTabSz="585788"/>
              <a:r>
                <a:rPr lang="en-US" altLang="ko-KR" sz="2000">
                  <a:ea typeface="굴림" charset="-127"/>
                  <a:cs typeface="굴림" charset="-127"/>
                </a:rPr>
                <a:t>Address</a:t>
              </a:r>
            </a:p>
            <a:p>
              <a:pPr algn="l" defTabSz="585788"/>
              <a:r>
                <a:rPr lang="en-US" altLang="ko-KR" sz="2000"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3358" name="Rectangle 14"/>
            <p:cNvSpPr>
              <a:spLocks noChangeArrowheads="1"/>
            </p:cNvSpPr>
            <p:nvPr/>
          </p:nvSpPr>
          <p:spPr bwMode="auto">
            <a:xfrm>
              <a:off x="96" y="864"/>
              <a:ext cx="720" cy="1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93359" name="Line 15"/>
          <p:cNvSpPr>
            <a:spLocks noChangeShapeType="1"/>
          </p:cNvSpPr>
          <p:nvPr/>
        </p:nvSpPr>
        <p:spPr bwMode="auto">
          <a:xfrm>
            <a:off x="1331913" y="2560099"/>
            <a:ext cx="674687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0" name="Rectangle 16"/>
          <p:cNvSpPr>
            <a:spLocks noChangeArrowheads="1"/>
          </p:cNvSpPr>
          <p:nvPr/>
        </p:nvSpPr>
        <p:spPr bwMode="auto">
          <a:xfrm rot="16200000">
            <a:off x="7861641" y="3202537"/>
            <a:ext cx="1570943" cy="3661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/>
            <a:r>
              <a:rPr lang="en-US" altLang="ko-KR" sz="1900">
                <a:ea typeface="굴림" charset="-127"/>
                <a:cs typeface="굴림" charset="-127"/>
              </a:rPr>
              <a:t>Main Memory</a:t>
            </a:r>
          </a:p>
        </p:txBody>
      </p:sp>
      <p:sp>
        <p:nvSpPr>
          <p:cNvPr id="1593361" name="Line 17"/>
          <p:cNvSpPr>
            <a:spLocks noChangeShapeType="1"/>
          </p:cNvSpPr>
          <p:nvPr/>
        </p:nvSpPr>
        <p:spPr bwMode="auto">
          <a:xfrm>
            <a:off x="7275513" y="1493299"/>
            <a:ext cx="0" cy="449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2" name="Line 18"/>
          <p:cNvSpPr>
            <a:spLocks noChangeShapeType="1"/>
          </p:cNvSpPr>
          <p:nvPr/>
        </p:nvSpPr>
        <p:spPr bwMode="auto">
          <a:xfrm>
            <a:off x="8418513" y="1493299"/>
            <a:ext cx="0" cy="441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3" name="Line 19"/>
          <p:cNvSpPr>
            <a:spLocks noChangeShapeType="1"/>
          </p:cNvSpPr>
          <p:nvPr/>
        </p:nvSpPr>
        <p:spPr bwMode="auto">
          <a:xfrm>
            <a:off x="7288213" y="1569499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4" name="Rectangle 20"/>
          <p:cNvSpPr>
            <a:spLocks noChangeArrowheads="1"/>
          </p:cNvSpPr>
          <p:nvPr/>
        </p:nvSpPr>
        <p:spPr bwMode="auto">
          <a:xfrm>
            <a:off x="7232650" y="2175924"/>
            <a:ext cx="122555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data</a:t>
            </a:r>
          </a:p>
          <a:p>
            <a:r>
              <a:rPr lang="en-US" altLang="ko-KR">
                <a:ea typeface="굴림" charset="-127"/>
                <a:cs typeface="굴림" charset="-127"/>
              </a:rPr>
              <a:t>segment</a:t>
            </a:r>
          </a:p>
        </p:txBody>
      </p:sp>
      <p:sp>
        <p:nvSpPr>
          <p:cNvPr id="1593365" name="Line 21"/>
          <p:cNvSpPr>
            <a:spLocks noChangeShapeType="1"/>
          </p:cNvSpPr>
          <p:nvPr/>
        </p:nvSpPr>
        <p:spPr bwMode="auto">
          <a:xfrm>
            <a:off x="7288213" y="3576099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6" name="Rectangle 22"/>
          <p:cNvSpPr>
            <a:spLocks noChangeArrowheads="1"/>
          </p:cNvSpPr>
          <p:nvPr/>
        </p:nvSpPr>
        <p:spPr bwMode="auto">
          <a:xfrm>
            <a:off x="1981200" y="1847312"/>
            <a:ext cx="1663700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7" name="Rectangle 23"/>
          <p:cNvSpPr>
            <a:spLocks noChangeArrowheads="1"/>
          </p:cNvSpPr>
          <p:nvPr/>
        </p:nvSpPr>
        <p:spPr bwMode="auto">
          <a:xfrm>
            <a:off x="1981200" y="1860012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68" name="Rectangle 24"/>
          <p:cNvSpPr>
            <a:spLocks noChangeArrowheads="1"/>
          </p:cNvSpPr>
          <p:nvPr/>
        </p:nvSpPr>
        <p:spPr bwMode="auto">
          <a:xfrm>
            <a:off x="1987992" y="1828965"/>
            <a:ext cx="1676399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ea typeface="굴림" charset="-127"/>
                <a:cs typeface="굴림" charset="-127"/>
              </a:rPr>
              <a:t>Data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Bound Register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69" name="Rectangle 25"/>
          <p:cNvSpPr>
            <a:spLocks noChangeArrowheads="1"/>
          </p:cNvSpPr>
          <p:nvPr/>
        </p:nvSpPr>
        <p:spPr bwMode="auto">
          <a:xfrm>
            <a:off x="1981200" y="2920462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0" name="Rectangle 26"/>
          <p:cNvSpPr>
            <a:spLocks noChangeArrowheads="1"/>
          </p:cNvSpPr>
          <p:nvPr/>
        </p:nvSpPr>
        <p:spPr bwMode="auto">
          <a:xfrm>
            <a:off x="1981200" y="2331499"/>
            <a:ext cx="1676400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 err="1">
                <a:ea typeface="굴림" charset="-127"/>
                <a:cs typeface="굴림" charset="-127"/>
              </a:rPr>
              <a:t>Mem</a:t>
            </a:r>
            <a:r>
              <a:rPr lang="en-US" altLang="ko-KR" sz="1600" dirty="0">
                <a:ea typeface="굴림" charset="-127"/>
                <a:cs typeface="굴림" charset="-127"/>
              </a:rPr>
              <a:t>. Address Register</a:t>
            </a:r>
          </a:p>
        </p:txBody>
      </p:sp>
      <p:sp>
        <p:nvSpPr>
          <p:cNvPr id="1593371" name="Rectangle 27"/>
          <p:cNvSpPr>
            <a:spLocks noChangeArrowheads="1"/>
          </p:cNvSpPr>
          <p:nvPr/>
        </p:nvSpPr>
        <p:spPr bwMode="auto">
          <a:xfrm>
            <a:off x="1981200" y="2371187"/>
            <a:ext cx="1665288" cy="4619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2" name="Rectangle 28"/>
          <p:cNvSpPr>
            <a:spLocks noChangeArrowheads="1"/>
          </p:cNvSpPr>
          <p:nvPr/>
        </p:nvSpPr>
        <p:spPr bwMode="auto">
          <a:xfrm>
            <a:off x="1981200" y="2941099"/>
            <a:ext cx="1663700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3" name="Rectangle 29"/>
          <p:cNvSpPr>
            <a:spLocks noChangeArrowheads="1"/>
          </p:cNvSpPr>
          <p:nvPr/>
        </p:nvSpPr>
        <p:spPr bwMode="auto">
          <a:xfrm>
            <a:off x="1996273" y="2927515"/>
            <a:ext cx="1600200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ea typeface="굴림" charset="-127"/>
                <a:cs typeface="굴림" charset="-127"/>
              </a:rPr>
              <a:t>Data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Base Register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74" name="Oval 30"/>
          <p:cNvSpPr>
            <a:spLocks noChangeArrowheads="1"/>
          </p:cNvSpPr>
          <p:nvPr/>
        </p:nvSpPr>
        <p:spPr bwMode="auto">
          <a:xfrm>
            <a:off x="4837113" y="1798099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dirty="0" smtClean="0">
                <a:latin typeface="Verdana"/>
              </a:rPr>
              <a:t>≤</a:t>
            </a:r>
            <a:endParaRPr lang="en-US" sz="2400" dirty="0">
              <a:latin typeface="Verdana"/>
            </a:endParaRPr>
          </a:p>
        </p:txBody>
      </p:sp>
      <p:sp>
        <p:nvSpPr>
          <p:cNvPr id="1593375" name="Freeform 31"/>
          <p:cNvSpPr>
            <a:spLocks/>
          </p:cNvSpPr>
          <p:nvPr/>
        </p:nvSpPr>
        <p:spPr bwMode="auto">
          <a:xfrm flipV="1">
            <a:off x="3694113" y="1950499"/>
            <a:ext cx="11430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6" name="Freeform 32"/>
          <p:cNvSpPr>
            <a:spLocks/>
          </p:cNvSpPr>
          <p:nvPr/>
        </p:nvSpPr>
        <p:spPr bwMode="auto">
          <a:xfrm>
            <a:off x="5218113" y="3169699"/>
            <a:ext cx="20574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7" name="Oval 33"/>
          <p:cNvSpPr>
            <a:spLocks noChangeArrowheads="1"/>
          </p:cNvSpPr>
          <p:nvPr/>
        </p:nvSpPr>
        <p:spPr bwMode="auto">
          <a:xfrm>
            <a:off x="4794250" y="2914112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2400" dirty="0"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3378" name="Freeform 34"/>
          <p:cNvSpPr>
            <a:spLocks/>
          </p:cNvSpPr>
          <p:nvPr/>
        </p:nvSpPr>
        <p:spPr bwMode="auto">
          <a:xfrm>
            <a:off x="5294313" y="2026699"/>
            <a:ext cx="381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79" name="Rectangle 35"/>
          <p:cNvSpPr>
            <a:spLocks noChangeArrowheads="1"/>
          </p:cNvSpPr>
          <p:nvPr/>
        </p:nvSpPr>
        <p:spPr bwMode="auto">
          <a:xfrm>
            <a:off x="5641975" y="1717137"/>
            <a:ext cx="989955" cy="566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 dirty="0">
                <a:ea typeface="굴림" charset="-127"/>
                <a:cs typeface="굴림" charset="-127"/>
              </a:rPr>
              <a:t>Bounds</a:t>
            </a:r>
          </a:p>
          <a:p>
            <a:pPr defTabSz="585788"/>
            <a:r>
              <a:rPr lang="en-US" altLang="ko-KR" sz="1600" dirty="0">
                <a:ea typeface="굴림" charset="-127"/>
                <a:cs typeface="굴림" charset="-127"/>
              </a:rPr>
              <a:t>Violation?</a:t>
            </a:r>
          </a:p>
        </p:txBody>
      </p:sp>
      <p:sp>
        <p:nvSpPr>
          <p:cNvPr id="1593380" name="Line 36"/>
          <p:cNvSpPr>
            <a:spLocks noChangeShapeType="1"/>
          </p:cNvSpPr>
          <p:nvPr/>
        </p:nvSpPr>
        <p:spPr bwMode="auto">
          <a:xfrm flipV="1">
            <a:off x="3694113" y="3169699"/>
            <a:ext cx="109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1" name="Freeform 37"/>
          <p:cNvSpPr>
            <a:spLocks/>
          </p:cNvSpPr>
          <p:nvPr/>
        </p:nvSpPr>
        <p:spPr bwMode="auto">
          <a:xfrm>
            <a:off x="3694113" y="2560099"/>
            <a:ext cx="12192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0"/>
              </a:cxn>
              <a:cxn ang="0">
                <a:pos x="768" y="240"/>
              </a:cxn>
            </a:cxnLst>
            <a:rect l="0" t="0" r="r" b="b"/>
            <a:pathLst>
              <a:path w="768" h="240">
                <a:moveTo>
                  <a:pt x="0" y="0"/>
                </a:moveTo>
                <a:lnTo>
                  <a:pt x="528" y="0"/>
                </a:lnTo>
                <a:lnTo>
                  <a:pt x="768" y="24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2" name="Line 38"/>
          <p:cNvSpPr>
            <a:spLocks noChangeShapeType="1"/>
          </p:cNvSpPr>
          <p:nvPr/>
        </p:nvSpPr>
        <p:spPr bwMode="auto">
          <a:xfrm flipV="1">
            <a:off x="4532313" y="2179099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3" name="Freeform 39"/>
          <p:cNvSpPr>
            <a:spLocks/>
          </p:cNvSpPr>
          <p:nvPr/>
        </p:nvSpPr>
        <p:spPr bwMode="auto">
          <a:xfrm>
            <a:off x="3465513" y="3398299"/>
            <a:ext cx="3810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00" y="96"/>
              </a:cxn>
            </a:cxnLst>
            <a:rect l="0" t="0" r="r" b="b"/>
            <a:pathLst>
              <a:path w="2400" h="96">
                <a:moveTo>
                  <a:pt x="0" y="0"/>
                </a:moveTo>
                <a:lnTo>
                  <a:pt x="0" y="96"/>
                </a:lnTo>
                <a:lnTo>
                  <a:pt x="2400" y="96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4" name="Rectangle 40"/>
          <p:cNvSpPr>
            <a:spLocks noChangeArrowheads="1"/>
          </p:cNvSpPr>
          <p:nvPr/>
        </p:nvSpPr>
        <p:spPr bwMode="auto">
          <a:xfrm>
            <a:off x="1981200" y="4069812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5" name="Rectangle 41"/>
          <p:cNvSpPr>
            <a:spLocks noChangeArrowheads="1"/>
          </p:cNvSpPr>
          <p:nvPr/>
        </p:nvSpPr>
        <p:spPr bwMode="auto">
          <a:xfrm>
            <a:off x="2015159" y="4021483"/>
            <a:ext cx="1676401" cy="4247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0" tIns="0" rIns="73025" bIns="0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ea typeface="굴림" charset="-127"/>
                <a:cs typeface="굴림" charset="-127"/>
              </a:rPr>
              <a:t>Program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Bound Register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86" name="Rectangle 42"/>
          <p:cNvSpPr>
            <a:spLocks noChangeArrowheads="1"/>
          </p:cNvSpPr>
          <p:nvPr/>
        </p:nvSpPr>
        <p:spPr bwMode="auto">
          <a:xfrm>
            <a:off x="1986570" y="4585749"/>
            <a:ext cx="1585470" cy="2891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 smtClean="0">
                <a:ea typeface="굴림" charset="-127"/>
                <a:cs typeface="굴림" charset="-127"/>
              </a:rPr>
              <a:t>Program Counter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87" name="Rectangle 43"/>
          <p:cNvSpPr>
            <a:spLocks noChangeArrowheads="1"/>
          </p:cNvSpPr>
          <p:nvPr/>
        </p:nvSpPr>
        <p:spPr bwMode="auto">
          <a:xfrm>
            <a:off x="1981200" y="4580987"/>
            <a:ext cx="1665288" cy="4619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88" name="Rectangle 44"/>
          <p:cNvSpPr>
            <a:spLocks noChangeArrowheads="1"/>
          </p:cNvSpPr>
          <p:nvPr/>
        </p:nvSpPr>
        <p:spPr bwMode="auto">
          <a:xfrm>
            <a:off x="1981200" y="5119149"/>
            <a:ext cx="1676400" cy="49846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ea typeface="굴림" charset="-127"/>
                <a:cs typeface="굴림" charset="-127"/>
              </a:rPr>
              <a:t>Program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Base Register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593389" name="Oval 45"/>
          <p:cNvSpPr>
            <a:spLocks noChangeArrowheads="1"/>
          </p:cNvSpPr>
          <p:nvPr/>
        </p:nvSpPr>
        <p:spPr bwMode="auto">
          <a:xfrm>
            <a:off x="4837113" y="4007899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Verdana"/>
              </a:rPr>
              <a:t>≤</a:t>
            </a:r>
          </a:p>
        </p:txBody>
      </p:sp>
      <p:sp>
        <p:nvSpPr>
          <p:cNvPr id="1593390" name="Freeform 46"/>
          <p:cNvSpPr>
            <a:spLocks/>
          </p:cNvSpPr>
          <p:nvPr/>
        </p:nvSpPr>
        <p:spPr bwMode="auto">
          <a:xfrm flipV="1">
            <a:off x="3694113" y="4160299"/>
            <a:ext cx="11430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1" name="Freeform 47"/>
          <p:cNvSpPr>
            <a:spLocks/>
          </p:cNvSpPr>
          <p:nvPr/>
        </p:nvSpPr>
        <p:spPr bwMode="auto">
          <a:xfrm>
            <a:off x="5218113" y="5379499"/>
            <a:ext cx="20574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2" name="Oval 48"/>
          <p:cNvSpPr>
            <a:spLocks noChangeArrowheads="1"/>
          </p:cNvSpPr>
          <p:nvPr/>
        </p:nvSpPr>
        <p:spPr bwMode="auto">
          <a:xfrm>
            <a:off x="4794250" y="5123912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2400" dirty="0"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593393" name="Rectangle 49"/>
          <p:cNvSpPr>
            <a:spLocks noChangeArrowheads="1"/>
          </p:cNvSpPr>
          <p:nvPr/>
        </p:nvSpPr>
        <p:spPr bwMode="auto">
          <a:xfrm>
            <a:off x="5641975" y="3926937"/>
            <a:ext cx="989955" cy="5661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 dirty="0">
                <a:ea typeface="굴림" charset="-127"/>
                <a:cs typeface="굴림" charset="-127"/>
              </a:rPr>
              <a:t>Bounds</a:t>
            </a:r>
          </a:p>
          <a:p>
            <a:pPr defTabSz="585788"/>
            <a:r>
              <a:rPr lang="en-US" altLang="ko-KR" sz="1600" dirty="0">
                <a:ea typeface="굴림" charset="-127"/>
                <a:cs typeface="굴림" charset="-127"/>
              </a:rPr>
              <a:t>Violation?</a:t>
            </a:r>
          </a:p>
        </p:txBody>
      </p:sp>
      <p:sp>
        <p:nvSpPr>
          <p:cNvPr id="1593394" name="Line 50"/>
          <p:cNvSpPr>
            <a:spLocks noChangeShapeType="1"/>
          </p:cNvSpPr>
          <p:nvPr/>
        </p:nvSpPr>
        <p:spPr bwMode="auto">
          <a:xfrm flipV="1">
            <a:off x="3694113" y="5379499"/>
            <a:ext cx="109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5" name="Freeform 51"/>
          <p:cNvSpPr>
            <a:spLocks/>
          </p:cNvSpPr>
          <p:nvPr/>
        </p:nvSpPr>
        <p:spPr bwMode="auto">
          <a:xfrm>
            <a:off x="3694113" y="4769899"/>
            <a:ext cx="12192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0"/>
              </a:cxn>
              <a:cxn ang="0">
                <a:pos x="768" y="240"/>
              </a:cxn>
            </a:cxnLst>
            <a:rect l="0" t="0" r="r" b="b"/>
            <a:pathLst>
              <a:path w="768" h="240">
                <a:moveTo>
                  <a:pt x="0" y="0"/>
                </a:moveTo>
                <a:lnTo>
                  <a:pt x="528" y="0"/>
                </a:lnTo>
                <a:lnTo>
                  <a:pt x="768" y="24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6" name="Line 52"/>
          <p:cNvSpPr>
            <a:spLocks noChangeShapeType="1"/>
          </p:cNvSpPr>
          <p:nvPr/>
        </p:nvSpPr>
        <p:spPr bwMode="auto">
          <a:xfrm flipV="1">
            <a:off x="4532313" y="4388899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7" name="Freeform 53"/>
          <p:cNvSpPr>
            <a:spLocks/>
          </p:cNvSpPr>
          <p:nvPr/>
        </p:nvSpPr>
        <p:spPr bwMode="auto">
          <a:xfrm>
            <a:off x="3465513" y="5608099"/>
            <a:ext cx="3810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00" y="96"/>
              </a:cxn>
            </a:cxnLst>
            <a:rect l="0" t="0" r="r" b="b"/>
            <a:pathLst>
              <a:path w="2400" h="96">
                <a:moveTo>
                  <a:pt x="0" y="0"/>
                </a:moveTo>
                <a:lnTo>
                  <a:pt x="0" y="96"/>
                </a:lnTo>
                <a:lnTo>
                  <a:pt x="2400" y="96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398" name="Rectangle 54"/>
          <p:cNvSpPr>
            <a:spLocks noChangeArrowheads="1"/>
          </p:cNvSpPr>
          <p:nvPr/>
        </p:nvSpPr>
        <p:spPr bwMode="auto">
          <a:xfrm>
            <a:off x="5140325" y="2680749"/>
            <a:ext cx="35137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ko-KR" altLang="en-US" sz="2400">
              <a:ea typeface="굴림" charset="-127"/>
              <a:cs typeface="굴림" charset="-127"/>
            </a:endParaRP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4191000" y="1569499"/>
            <a:ext cx="2819400" cy="1976438"/>
            <a:chOff x="2640" y="768"/>
            <a:chExt cx="1776" cy="1245"/>
          </a:xfrm>
        </p:grpSpPr>
        <p:sp>
          <p:nvSpPr>
            <p:cNvPr id="1593400" name="Freeform 56"/>
            <p:cNvSpPr>
              <a:spLocks/>
            </p:cNvSpPr>
            <p:nvPr/>
          </p:nvSpPr>
          <p:spPr bwMode="auto">
            <a:xfrm>
              <a:off x="2640" y="816"/>
              <a:ext cx="1776" cy="576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1632" y="0"/>
                </a:cxn>
                <a:cxn ang="0">
                  <a:pos x="1632" y="576"/>
                </a:cxn>
                <a:cxn ang="0">
                  <a:pos x="1776" y="576"/>
                </a:cxn>
              </a:cxnLst>
              <a:rect l="0" t="0" r="r" b="b"/>
              <a:pathLst>
                <a:path w="1776" h="576">
                  <a:moveTo>
                    <a:pt x="0" y="240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576"/>
                  </a:lnTo>
                  <a:lnTo>
                    <a:pt x="1776" y="57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3401" name="Line 57"/>
            <p:cNvSpPr>
              <a:spLocks noChangeShapeType="1"/>
            </p:cNvSpPr>
            <p:nvPr/>
          </p:nvSpPr>
          <p:spPr bwMode="auto">
            <a:xfrm flipV="1">
              <a:off x="4416" y="768"/>
              <a:ext cx="0" cy="12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58"/>
          <p:cNvGrpSpPr>
            <a:grpSpLocks/>
          </p:cNvGrpSpPr>
          <p:nvPr/>
        </p:nvGrpSpPr>
        <p:grpSpPr bwMode="auto">
          <a:xfrm>
            <a:off x="4191000" y="3779299"/>
            <a:ext cx="2819400" cy="1976438"/>
            <a:chOff x="2640" y="768"/>
            <a:chExt cx="1776" cy="1245"/>
          </a:xfrm>
        </p:grpSpPr>
        <p:sp>
          <p:nvSpPr>
            <p:cNvPr id="1593403" name="Freeform 59"/>
            <p:cNvSpPr>
              <a:spLocks/>
            </p:cNvSpPr>
            <p:nvPr/>
          </p:nvSpPr>
          <p:spPr bwMode="auto">
            <a:xfrm>
              <a:off x="2640" y="816"/>
              <a:ext cx="1776" cy="576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1632" y="0"/>
                </a:cxn>
                <a:cxn ang="0">
                  <a:pos x="1632" y="576"/>
                </a:cxn>
                <a:cxn ang="0">
                  <a:pos x="1776" y="576"/>
                </a:cxn>
              </a:cxnLst>
              <a:rect l="0" t="0" r="r" b="b"/>
              <a:pathLst>
                <a:path w="1776" h="576">
                  <a:moveTo>
                    <a:pt x="0" y="240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576"/>
                  </a:lnTo>
                  <a:lnTo>
                    <a:pt x="1776" y="57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3404" name="Line 60"/>
            <p:cNvSpPr>
              <a:spLocks noChangeShapeType="1"/>
            </p:cNvSpPr>
            <p:nvPr/>
          </p:nvSpPr>
          <p:spPr bwMode="auto">
            <a:xfrm flipV="1">
              <a:off x="4416" y="768"/>
              <a:ext cx="0" cy="12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93405" name="Rectangle 61"/>
          <p:cNvSpPr>
            <a:spLocks noChangeArrowheads="1"/>
          </p:cNvSpPr>
          <p:nvPr/>
        </p:nvSpPr>
        <p:spPr bwMode="auto">
          <a:xfrm>
            <a:off x="7256463" y="4420649"/>
            <a:ext cx="11430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r>
              <a:rPr lang="en-US" altLang="ko-KR">
                <a:ea typeface="굴림" charset="-127"/>
                <a:cs typeface="굴림" charset="-127"/>
              </a:rPr>
              <a:t>program</a:t>
            </a:r>
          </a:p>
          <a:p>
            <a:pPr algn="l"/>
            <a:r>
              <a:rPr lang="en-US" altLang="ko-KR">
                <a:ea typeface="굴림" charset="-127"/>
                <a:cs typeface="굴림" charset="-127"/>
              </a:rPr>
              <a:t>segment</a:t>
            </a:r>
          </a:p>
        </p:txBody>
      </p:sp>
      <p:sp>
        <p:nvSpPr>
          <p:cNvPr id="1593406" name="Freeform 62"/>
          <p:cNvSpPr>
            <a:spLocks/>
          </p:cNvSpPr>
          <p:nvPr/>
        </p:nvSpPr>
        <p:spPr bwMode="auto">
          <a:xfrm>
            <a:off x="5334000" y="4236499"/>
            <a:ext cx="381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3409" name="Text Box 65"/>
          <p:cNvSpPr txBox="1">
            <a:spLocks noChangeArrowheads="1"/>
          </p:cNvSpPr>
          <p:nvPr/>
        </p:nvSpPr>
        <p:spPr bwMode="auto">
          <a:xfrm>
            <a:off x="3581400" y="2223549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Logical Address</a:t>
            </a:r>
          </a:p>
        </p:txBody>
      </p:sp>
      <p:sp>
        <p:nvSpPr>
          <p:cNvPr id="1593410" name="Text Box 66"/>
          <p:cNvSpPr txBox="1">
            <a:spLocks noChangeArrowheads="1"/>
          </p:cNvSpPr>
          <p:nvPr/>
        </p:nvSpPr>
        <p:spPr bwMode="auto">
          <a:xfrm>
            <a:off x="3581400" y="4433349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Logical Address</a:t>
            </a:r>
          </a:p>
        </p:txBody>
      </p:sp>
      <p:sp>
        <p:nvSpPr>
          <p:cNvPr id="67" name="Rectangle 3"/>
          <p:cNvSpPr>
            <a:spLocks noChangeArrowheads="1"/>
          </p:cNvSpPr>
          <p:nvPr/>
        </p:nvSpPr>
        <p:spPr bwMode="auto">
          <a:xfrm>
            <a:off x="152400" y="5908137"/>
            <a:ext cx="661420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i="1" dirty="0">
                <a:latin typeface="Verdana" charset="0"/>
                <a:ea typeface="굴림" charset="-127"/>
                <a:cs typeface="굴림" charset="-127"/>
              </a:rPr>
              <a:t>What is an advantage of this separation</a:t>
            </a:r>
            <a:r>
              <a:rPr lang="en-US" altLang="ko-KR" sz="2400" i="1" dirty="0" smtClean="0">
                <a:latin typeface="Verdana" charset="0"/>
                <a:ea typeface="굴림" charset="-127"/>
                <a:cs typeface="굴림" charset="-127"/>
              </a:rPr>
              <a:t>?</a:t>
            </a:r>
            <a:endParaRPr lang="en-US" altLang="ko-KR" sz="2400" i="1" dirty="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69" name="Rectangle 3"/>
          <p:cNvSpPr>
            <a:spLocks noChangeArrowheads="1"/>
          </p:cNvSpPr>
          <p:nvPr/>
        </p:nvSpPr>
        <p:spPr bwMode="auto">
          <a:xfrm>
            <a:off x="167533" y="1167192"/>
            <a:ext cx="8097094" cy="3667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dirty="0" smtClean="0">
                <a:latin typeface="Verdana" charset="0"/>
                <a:ea typeface="굴림" charset="-127"/>
                <a:cs typeface="굴림" charset="-127"/>
              </a:rPr>
              <a:t>(</a:t>
            </a:r>
            <a:r>
              <a:rPr lang="en-US" altLang="ko-KR" dirty="0">
                <a:latin typeface="Verdana" charset="0"/>
                <a:ea typeface="굴림" charset="-127"/>
                <a:cs typeface="굴림" charset="-127"/>
              </a:rPr>
              <a:t>Scheme used on all Cray vector supercomputers prior to X1, 2002)</a:t>
            </a:r>
          </a:p>
        </p:txBody>
      </p:sp>
    </p:spTree>
    <p:extLst>
      <p:ext uri="{BB962C8B-B14F-4D97-AF65-F5344CB8AC3E}">
        <p14:creationId xmlns:p14="http://schemas.microsoft.com/office/powerpoint/2010/main" val="4074404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797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03909"/>
            <a:ext cx="8229600" cy="865910"/>
          </a:xfrm>
        </p:spPr>
        <p:txBody>
          <a:bodyPr>
            <a:normAutofit/>
          </a:bodyPr>
          <a:lstStyle/>
          <a:p>
            <a:r>
              <a:rPr lang="en-US" dirty="0"/>
              <a:t>Base and Bound Machine</a:t>
            </a:r>
          </a:p>
        </p:txBody>
      </p:sp>
      <p:sp>
        <p:nvSpPr>
          <p:cNvPr id="1748024" name="Rectangle 56"/>
          <p:cNvSpPr>
            <a:spLocks noGrp="1" noChangeArrowheads="1"/>
          </p:cNvSpPr>
          <p:nvPr>
            <p:ph idx="1"/>
          </p:nvPr>
        </p:nvSpPr>
        <p:spPr>
          <a:xfrm>
            <a:off x="246661" y="5868101"/>
            <a:ext cx="7950764" cy="79462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US" sz="2000" i="1" dirty="0"/>
              <a:t>[ Can fold addition of </a:t>
            </a:r>
            <a:r>
              <a:rPr lang="en-US" sz="2000" i="1" dirty="0" smtClean="0"/>
              <a:t>base register </a:t>
            </a:r>
            <a:r>
              <a:rPr lang="en-US" sz="2000" i="1" dirty="0"/>
              <a:t>into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register+immediate</a:t>
            </a:r>
            <a:r>
              <a:rPr lang="en-US" sz="2000" i="1" dirty="0" smtClean="0"/>
              <a:t>) address calculation </a:t>
            </a:r>
            <a:r>
              <a:rPr lang="en-US" sz="2000" i="1" dirty="0"/>
              <a:t>using a carry-save adder (</a:t>
            </a:r>
            <a:r>
              <a:rPr lang="en-US" sz="2000" i="1" dirty="0" smtClean="0"/>
              <a:t>sums </a:t>
            </a:r>
            <a:r>
              <a:rPr lang="en-US" sz="2000" i="1" dirty="0"/>
              <a:t>three numbers with only a few gate delays more than adding two numbers) ]</a:t>
            </a:r>
          </a:p>
        </p:txBody>
      </p:sp>
      <p:sp>
        <p:nvSpPr>
          <p:cNvPr id="7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77733-AE3A-F74A-BEAD-1A4338685DB6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47970" name="Line 2"/>
          <p:cNvSpPr>
            <a:spLocks noChangeShapeType="1"/>
          </p:cNvSpPr>
          <p:nvPr/>
        </p:nvSpPr>
        <p:spPr bwMode="auto">
          <a:xfrm>
            <a:off x="5638800" y="289247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73" name="Line 5"/>
          <p:cNvSpPr>
            <a:spLocks noChangeShapeType="1"/>
          </p:cNvSpPr>
          <p:nvPr/>
        </p:nvSpPr>
        <p:spPr bwMode="auto">
          <a:xfrm>
            <a:off x="8077200" y="289247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74" name="Line 6"/>
          <p:cNvSpPr>
            <a:spLocks noChangeShapeType="1"/>
          </p:cNvSpPr>
          <p:nvPr/>
        </p:nvSpPr>
        <p:spPr bwMode="auto">
          <a:xfrm>
            <a:off x="2895600" y="289247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85800" y="2282870"/>
            <a:ext cx="304800" cy="1219200"/>
            <a:chOff x="336" y="1200"/>
            <a:chExt cx="144" cy="720"/>
          </a:xfrm>
        </p:grpSpPr>
        <p:sp>
          <p:nvSpPr>
            <p:cNvPr id="1747976" name="Rectangle 8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PC</a:t>
              </a:r>
            </a:p>
          </p:txBody>
        </p:sp>
        <p:sp>
          <p:nvSpPr>
            <p:cNvPr id="1747977" name="Freeform 9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78" name="Rectangle 10"/>
          <p:cNvSpPr>
            <a:spLocks noChangeArrowheads="1"/>
          </p:cNvSpPr>
          <p:nvPr/>
        </p:nvSpPr>
        <p:spPr bwMode="auto">
          <a:xfrm>
            <a:off x="1981200" y="2511470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2282870"/>
            <a:ext cx="304800" cy="1219200"/>
            <a:chOff x="336" y="1200"/>
            <a:chExt cx="144" cy="720"/>
          </a:xfrm>
        </p:grpSpPr>
        <p:sp>
          <p:nvSpPr>
            <p:cNvPr id="174798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D</a:t>
              </a:r>
            </a:p>
          </p:txBody>
        </p:sp>
        <p:sp>
          <p:nvSpPr>
            <p:cNvPr id="174798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82" name="Rectangle 14"/>
          <p:cNvSpPr>
            <a:spLocks noChangeArrowheads="1"/>
          </p:cNvSpPr>
          <p:nvPr/>
        </p:nvSpPr>
        <p:spPr bwMode="auto">
          <a:xfrm>
            <a:off x="3505200" y="235907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800600" y="2282870"/>
            <a:ext cx="304800" cy="1219200"/>
            <a:chOff x="336" y="1200"/>
            <a:chExt cx="144" cy="720"/>
          </a:xfrm>
        </p:grpSpPr>
        <p:sp>
          <p:nvSpPr>
            <p:cNvPr id="174798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E</a:t>
              </a:r>
            </a:p>
          </p:txBody>
        </p:sp>
        <p:sp>
          <p:nvSpPr>
            <p:cNvPr id="174798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86" name="Freeform 18"/>
          <p:cNvSpPr>
            <a:spLocks/>
          </p:cNvSpPr>
          <p:nvPr/>
        </p:nvSpPr>
        <p:spPr bwMode="auto">
          <a:xfrm>
            <a:off x="5257800" y="235907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791200" y="2282870"/>
            <a:ext cx="304800" cy="1219200"/>
            <a:chOff x="336" y="1200"/>
            <a:chExt cx="144" cy="720"/>
          </a:xfrm>
        </p:grpSpPr>
        <p:sp>
          <p:nvSpPr>
            <p:cNvPr id="174798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600"/>
                <a:t>M</a:t>
              </a:r>
            </a:p>
          </p:txBody>
        </p:sp>
        <p:sp>
          <p:nvSpPr>
            <p:cNvPr id="174798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90" name="Rectangle 22"/>
          <p:cNvSpPr>
            <a:spLocks noChangeArrowheads="1"/>
          </p:cNvSpPr>
          <p:nvPr/>
        </p:nvSpPr>
        <p:spPr bwMode="auto">
          <a:xfrm>
            <a:off x="7162800" y="2435270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Data Cache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8229600" y="2282870"/>
            <a:ext cx="304800" cy="1219200"/>
            <a:chOff x="336" y="1200"/>
            <a:chExt cx="144" cy="720"/>
          </a:xfrm>
        </p:grpSpPr>
        <p:sp>
          <p:nvSpPr>
            <p:cNvPr id="1747992" name="Rectangle 24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W</a:t>
              </a:r>
            </a:p>
          </p:txBody>
        </p:sp>
        <p:sp>
          <p:nvSpPr>
            <p:cNvPr id="1747993" name="Freeform 25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7994" name="Line 26"/>
          <p:cNvSpPr>
            <a:spLocks noChangeShapeType="1"/>
          </p:cNvSpPr>
          <p:nvPr/>
        </p:nvSpPr>
        <p:spPr bwMode="auto">
          <a:xfrm>
            <a:off x="5105400" y="258767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95" name="Line 27"/>
          <p:cNvSpPr>
            <a:spLocks noChangeShapeType="1"/>
          </p:cNvSpPr>
          <p:nvPr/>
        </p:nvSpPr>
        <p:spPr bwMode="auto">
          <a:xfrm>
            <a:off x="5105400" y="319727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96" name="Text Box 28"/>
          <p:cNvSpPr txBox="1">
            <a:spLocks noChangeArrowheads="1"/>
          </p:cNvSpPr>
          <p:nvPr/>
        </p:nvSpPr>
        <p:spPr bwMode="auto">
          <a:xfrm>
            <a:off x="5310188" y="2740070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+</a:t>
            </a:r>
          </a:p>
        </p:txBody>
      </p:sp>
      <p:sp>
        <p:nvSpPr>
          <p:cNvPr id="1747997" name="Line 29"/>
          <p:cNvSpPr>
            <a:spLocks noChangeShapeType="1"/>
          </p:cNvSpPr>
          <p:nvPr/>
        </p:nvSpPr>
        <p:spPr bwMode="auto">
          <a:xfrm>
            <a:off x="990600" y="289247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7998" name="Rectangle 30"/>
          <p:cNvSpPr>
            <a:spLocks noChangeArrowheads="1"/>
          </p:cNvSpPr>
          <p:nvPr/>
        </p:nvSpPr>
        <p:spPr bwMode="auto">
          <a:xfrm>
            <a:off x="3429000" y="5483270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Main Memory (DRAM)</a:t>
            </a:r>
          </a:p>
        </p:txBody>
      </p:sp>
      <p:sp>
        <p:nvSpPr>
          <p:cNvPr id="1747999" name="Rectangle 31"/>
          <p:cNvSpPr>
            <a:spLocks noChangeArrowheads="1"/>
          </p:cNvSpPr>
          <p:nvPr/>
        </p:nvSpPr>
        <p:spPr bwMode="auto">
          <a:xfrm>
            <a:off x="3733800" y="4416470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en-US"/>
              <a:t>Memory Controller</a:t>
            </a:r>
          </a:p>
        </p:txBody>
      </p:sp>
      <p:sp>
        <p:nvSpPr>
          <p:cNvPr id="1748000" name="Freeform 32"/>
          <p:cNvSpPr>
            <a:spLocks/>
          </p:cNvSpPr>
          <p:nvPr/>
        </p:nvSpPr>
        <p:spPr bwMode="auto">
          <a:xfrm>
            <a:off x="6400800" y="3121070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01" name="Freeform 33"/>
          <p:cNvSpPr>
            <a:spLocks/>
          </p:cNvSpPr>
          <p:nvPr/>
        </p:nvSpPr>
        <p:spPr bwMode="auto">
          <a:xfrm flipH="1">
            <a:off x="2438400" y="3197270"/>
            <a:ext cx="1295400" cy="15240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02" name="Line 34"/>
          <p:cNvSpPr>
            <a:spLocks noChangeShapeType="1"/>
          </p:cNvSpPr>
          <p:nvPr/>
        </p:nvSpPr>
        <p:spPr bwMode="auto">
          <a:xfrm>
            <a:off x="5105400" y="502607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04" name="Text Box 36"/>
          <p:cNvSpPr txBox="1">
            <a:spLocks noChangeArrowheads="1"/>
          </p:cNvSpPr>
          <p:nvPr/>
        </p:nvSpPr>
        <p:spPr bwMode="auto">
          <a:xfrm>
            <a:off x="6553200" y="312107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sp>
        <p:nvSpPr>
          <p:cNvPr id="1748005" name="Text Box 37"/>
          <p:cNvSpPr txBox="1">
            <a:spLocks noChangeArrowheads="1"/>
          </p:cNvSpPr>
          <p:nvPr/>
        </p:nvSpPr>
        <p:spPr bwMode="auto">
          <a:xfrm>
            <a:off x="6629400" y="411167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/>
              <a:t>Physical Address</a:t>
            </a:r>
          </a:p>
        </p:txBody>
      </p:sp>
      <p:sp>
        <p:nvSpPr>
          <p:cNvPr id="1748006" name="Text Box 38"/>
          <p:cNvSpPr txBox="1">
            <a:spLocks noChangeArrowheads="1"/>
          </p:cNvSpPr>
          <p:nvPr/>
        </p:nvSpPr>
        <p:spPr bwMode="auto">
          <a:xfrm>
            <a:off x="2541587" y="4111670"/>
            <a:ext cx="1116013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8007" name="Text Box 39"/>
          <p:cNvSpPr txBox="1">
            <a:spLocks noChangeArrowheads="1"/>
          </p:cNvSpPr>
          <p:nvPr/>
        </p:nvSpPr>
        <p:spPr bwMode="auto">
          <a:xfrm>
            <a:off x="5105400" y="5071313"/>
            <a:ext cx="24384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dirty="0"/>
              <a:t>Physical Address</a:t>
            </a:r>
          </a:p>
        </p:txBody>
      </p:sp>
      <p:sp>
        <p:nvSpPr>
          <p:cNvPr id="1748009" name="Rectangle 41"/>
          <p:cNvSpPr>
            <a:spLocks noChangeArrowheads="1"/>
          </p:cNvSpPr>
          <p:nvPr/>
        </p:nvSpPr>
        <p:spPr bwMode="auto">
          <a:xfrm>
            <a:off x="609600" y="5164183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08" name="Rectangle 40"/>
          <p:cNvSpPr>
            <a:spLocks noChangeArrowheads="1"/>
          </p:cNvSpPr>
          <p:nvPr/>
        </p:nvSpPr>
        <p:spPr bwMode="auto">
          <a:xfrm>
            <a:off x="5158640" y="1220842"/>
            <a:ext cx="1187156" cy="457201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10" name="Rectangle 42"/>
          <p:cNvSpPr>
            <a:spLocks noChangeArrowheads="1"/>
          </p:cNvSpPr>
          <p:nvPr/>
        </p:nvSpPr>
        <p:spPr bwMode="auto">
          <a:xfrm>
            <a:off x="5105399" y="1216079"/>
            <a:ext cx="1218874" cy="4984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ea typeface="굴림" charset="-127"/>
                <a:cs typeface="굴림" charset="-127"/>
              </a:rPr>
              <a:t>Data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Bound Register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748011" name="Rectangle 43"/>
          <p:cNvSpPr>
            <a:spLocks noChangeArrowheads="1"/>
          </p:cNvSpPr>
          <p:nvPr/>
        </p:nvSpPr>
        <p:spPr bwMode="auto">
          <a:xfrm>
            <a:off x="609600" y="6224633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5410199" y="3730670"/>
            <a:ext cx="1294939" cy="498475"/>
            <a:chOff x="2016" y="816"/>
            <a:chExt cx="1058" cy="314"/>
          </a:xfrm>
        </p:grpSpPr>
        <p:sp>
          <p:nvSpPr>
            <p:cNvPr id="1748014" name="Rectangle 46"/>
            <p:cNvSpPr>
              <a:spLocks noChangeArrowheads="1"/>
            </p:cNvSpPr>
            <p:nvPr/>
          </p:nvSpPr>
          <p:spPr bwMode="auto">
            <a:xfrm>
              <a:off x="2016" y="816"/>
              <a:ext cx="1048" cy="288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8015" name="Rectangle 47"/>
            <p:cNvSpPr>
              <a:spLocks noChangeArrowheads="1"/>
            </p:cNvSpPr>
            <p:nvPr/>
          </p:nvSpPr>
          <p:spPr bwMode="auto">
            <a:xfrm>
              <a:off x="2016" y="816"/>
              <a:ext cx="1058" cy="31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>
                <a:lnSpc>
                  <a:spcPct val="85000"/>
                </a:lnSpc>
              </a:pPr>
              <a:r>
                <a:rPr lang="en-US" altLang="ko-KR" sz="1600" dirty="0">
                  <a:ea typeface="굴림" charset="-127"/>
                  <a:cs typeface="굴림" charset="-127"/>
                </a:rPr>
                <a:t>Data </a:t>
              </a:r>
              <a:r>
                <a:rPr lang="en-US" altLang="ko-KR" sz="1600" dirty="0" smtClean="0">
                  <a:ea typeface="굴림" charset="-127"/>
                  <a:cs typeface="굴림" charset="-127"/>
                </a:rPr>
                <a:t>Base Register</a:t>
              </a:r>
              <a:endParaRPr lang="en-US" altLang="ko-KR" sz="1600" dirty="0">
                <a:ea typeface="굴림" charset="-127"/>
                <a:cs typeface="굴림" charset="-127"/>
              </a:endParaRPr>
            </a:p>
          </p:txBody>
        </p:sp>
      </p:grpSp>
      <p:sp>
        <p:nvSpPr>
          <p:cNvPr id="1748016" name="Oval 48"/>
          <p:cNvSpPr>
            <a:spLocks noChangeArrowheads="1"/>
          </p:cNvSpPr>
          <p:nvPr/>
        </p:nvSpPr>
        <p:spPr bwMode="auto">
          <a:xfrm>
            <a:off x="6629400" y="152087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dirty="0">
                <a:latin typeface="Verdana"/>
              </a:rPr>
              <a:t>≤</a:t>
            </a:r>
          </a:p>
        </p:txBody>
      </p:sp>
      <p:sp>
        <p:nvSpPr>
          <p:cNvPr id="1748018" name="Oval 50"/>
          <p:cNvSpPr>
            <a:spLocks noChangeArrowheads="1"/>
          </p:cNvSpPr>
          <p:nvPr/>
        </p:nvSpPr>
        <p:spPr bwMode="auto">
          <a:xfrm>
            <a:off x="6400800" y="266387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2400"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748019" name="Line 51"/>
          <p:cNvSpPr>
            <a:spLocks noChangeShapeType="1"/>
          </p:cNvSpPr>
          <p:nvPr/>
        </p:nvSpPr>
        <p:spPr bwMode="auto">
          <a:xfrm rot="5400000" flipH="1" flipV="1">
            <a:off x="6172200" y="3349670"/>
            <a:ext cx="609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22" name="Rectangle 54"/>
          <p:cNvSpPr>
            <a:spLocks noChangeArrowheads="1"/>
          </p:cNvSpPr>
          <p:nvPr/>
        </p:nvSpPr>
        <p:spPr bwMode="auto">
          <a:xfrm>
            <a:off x="3768725" y="5984920"/>
            <a:ext cx="1841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ko-KR" altLang="en-US" sz="2400">
              <a:ea typeface="굴림" charset="-127"/>
              <a:cs typeface="굴림" charset="-127"/>
            </a:endParaRPr>
          </a:p>
        </p:txBody>
      </p:sp>
      <p:sp>
        <p:nvSpPr>
          <p:cNvPr id="1748028" name="Line 60"/>
          <p:cNvSpPr>
            <a:spLocks noChangeShapeType="1"/>
          </p:cNvSpPr>
          <p:nvPr/>
        </p:nvSpPr>
        <p:spPr bwMode="auto">
          <a:xfrm flipV="1">
            <a:off x="6248400" y="1978070"/>
            <a:ext cx="5334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29" name="Line 61"/>
          <p:cNvSpPr>
            <a:spLocks noChangeShapeType="1"/>
          </p:cNvSpPr>
          <p:nvPr/>
        </p:nvSpPr>
        <p:spPr bwMode="auto">
          <a:xfrm>
            <a:off x="6324600" y="1520870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30" name="Text Box 62"/>
          <p:cNvSpPr txBox="1">
            <a:spLocks noChangeArrowheads="1"/>
          </p:cNvSpPr>
          <p:nvPr/>
        </p:nvSpPr>
        <p:spPr bwMode="auto">
          <a:xfrm>
            <a:off x="5486400" y="174947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Logical Address</a:t>
            </a:r>
          </a:p>
        </p:txBody>
      </p:sp>
      <p:sp>
        <p:nvSpPr>
          <p:cNvPr id="1748032" name="Line 64"/>
          <p:cNvSpPr>
            <a:spLocks noChangeShapeType="1"/>
          </p:cNvSpPr>
          <p:nvPr/>
        </p:nvSpPr>
        <p:spPr bwMode="auto">
          <a:xfrm>
            <a:off x="7086600" y="174947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33" name="Rectangle 65"/>
          <p:cNvSpPr>
            <a:spLocks noChangeArrowheads="1"/>
          </p:cNvSpPr>
          <p:nvPr/>
        </p:nvSpPr>
        <p:spPr bwMode="auto">
          <a:xfrm>
            <a:off x="7117532" y="1368470"/>
            <a:ext cx="1797868" cy="3199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 dirty="0" smtClean="0">
                <a:ea typeface="굴림" charset="-127"/>
                <a:cs typeface="굴림" charset="-127"/>
              </a:rPr>
              <a:t>Bounds Violation</a:t>
            </a:r>
            <a:r>
              <a:rPr lang="en-US" altLang="ko-KR" sz="1600" dirty="0">
                <a:ea typeface="굴림" charset="-127"/>
                <a:cs typeface="굴림" charset="-127"/>
              </a:rPr>
              <a:t>?</a:t>
            </a:r>
          </a:p>
        </p:txBody>
      </p:sp>
      <p:sp>
        <p:nvSpPr>
          <p:cNvPr id="1748034" name="Text Box 66"/>
          <p:cNvSpPr txBox="1">
            <a:spLocks noChangeArrowheads="1"/>
          </p:cNvSpPr>
          <p:nvPr/>
        </p:nvSpPr>
        <p:spPr bwMode="auto">
          <a:xfrm>
            <a:off x="1295400" y="312107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Physical Address</a:t>
            </a:r>
          </a:p>
        </p:txBody>
      </p:sp>
      <p:sp>
        <p:nvSpPr>
          <p:cNvPr id="1748036" name="Rectangle 68"/>
          <p:cNvSpPr>
            <a:spLocks noChangeArrowheads="1"/>
          </p:cNvSpPr>
          <p:nvPr/>
        </p:nvSpPr>
        <p:spPr bwMode="auto">
          <a:xfrm>
            <a:off x="106623" y="1220833"/>
            <a:ext cx="1275311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37" name="Rectangle 69"/>
          <p:cNvSpPr>
            <a:spLocks noChangeArrowheads="1"/>
          </p:cNvSpPr>
          <p:nvPr/>
        </p:nvSpPr>
        <p:spPr bwMode="auto">
          <a:xfrm>
            <a:off x="152865" y="1216070"/>
            <a:ext cx="1320336" cy="498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 err="1">
                <a:ea typeface="굴림" charset="-127"/>
                <a:cs typeface="굴림" charset="-127"/>
              </a:rPr>
              <a:t>Prog</a:t>
            </a:r>
            <a:r>
              <a:rPr lang="en-US" altLang="ko-KR" sz="1600" dirty="0">
                <a:ea typeface="굴림" charset="-127"/>
                <a:cs typeface="굴림" charset="-127"/>
              </a:rPr>
              <a:t>.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Bound Register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748039" name="Rectangle 71"/>
          <p:cNvSpPr>
            <a:spLocks noChangeArrowheads="1"/>
          </p:cNvSpPr>
          <p:nvPr/>
        </p:nvSpPr>
        <p:spPr bwMode="auto">
          <a:xfrm>
            <a:off x="248716" y="3730670"/>
            <a:ext cx="1424795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748040" name="Rectangle 72"/>
          <p:cNvSpPr>
            <a:spLocks noChangeArrowheads="1"/>
          </p:cNvSpPr>
          <p:nvPr/>
        </p:nvSpPr>
        <p:spPr bwMode="auto">
          <a:xfrm>
            <a:off x="228323" y="3730670"/>
            <a:ext cx="1447907" cy="498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600" dirty="0">
                <a:ea typeface="굴림" charset="-127"/>
                <a:cs typeface="굴림" charset="-127"/>
              </a:rPr>
              <a:t>Program </a:t>
            </a:r>
            <a:r>
              <a:rPr lang="en-US" altLang="ko-KR" sz="1600" dirty="0" smtClean="0">
                <a:ea typeface="굴림" charset="-127"/>
                <a:cs typeface="굴림" charset="-127"/>
              </a:rPr>
              <a:t>Base Register</a:t>
            </a:r>
            <a:endParaRPr lang="en-US" altLang="ko-KR" sz="1600" dirty="0">
              <a:ea typeface="굴림" charset="-127"/>
              <a:cs typeface="굴림" charset="-127"/>
            </a:endParaRPr>
          </a:p>
        </p:txBody>
      </p:sp>
      <p:sp>
        <p:nvSpPr>
          <p:cNvPr id="1748041" name="Oval 73"/>
          <p:cNvSpPr>
            <a:spLocks noChangeArrowheads="1"/>
          </p:cNvSpPr>
          <p:nvPr/>
        </p:nvSpPr>
        <p:spPr bwMode="auto">
          <a:xfrm>
            <a:off x="1676400" y="152087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dirty="0" smtClean="0">
                <a:latin typeface="Verdana"/>
              </a:rPr>
              <a:t>≤</a:t>
            </a:r>
            <a:endParaRPr lang="en-US" sz="2400" dirty="0">
              <a:latin typeface="Verdana"/>
            </a:endParaRPr>
          </a:p>
        </p:txBody>
      </p:sp>
      <p:sp>
        <p:nvSpPr>
          <p:cNvPr id="1748042" name="Oval 74"/>
          <p:cNvSpPr>
            <a:spLocks noChangeArrowheads="1"/>
          </p:cNvSpPr>
          <p:nvPr/>
        </p:nvSpPr>
        <p:spPr bwMode="auto">
          <a:xfrm>
            <a:off x="1222375" y="2663870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2400" dirty="0"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748043" name="Line 75"/>
          <p:cNvSpPr>
            <a:spLocks noChangeShapeType="1"/>
          </p:cNvSpPr>
          <p:nvPr/>
        </p:nvSpPr>
        <p:spPr bwMode="auto">
          <a:xfrm rot="5400000" flipH="1" flipV="1">
            <a:off x="993775" y="3349670"/>
            <a:ext cx="6096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44" name="Line 76"/>
          <p:cNvSpPr>
            <a:spLocks noChangeShapeType="1"/>
          </p:cNvSpPr>
          <p:nvPr/>
        </p:nvSpPr>
        <p:spPr bwMode="auto">
          <a:xfrm flipV="1">
            <a:off x="1069975" y="1901870"/>
            <a:ext cx="682625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45" name="Line 77"/>
          <p:cNvSpPr>
            <a:spLocks noChangeShapeType="1"/>
          </p:cNvSpPr>
          <p:nvPr/>
        </p:nvSpPr>
        <p:spPr bwMode="auto">
          <a:xfrm>
            <a:off x="1371600" y="1520870"/>
            <a:ext cx="304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46" name="Text Box 78"/>
          <p:cNvSpPr txBox="1">
            <a:spLocks noChangeArrowheads="1"/>
          </p:cNvSpPr>
          <p:nvPr/>
        </p:nvSpPr>
        <p:spPr bwMode="auto">
          <a:xfrm>
            <a:off x="533400" y="1749470"/>
            <a:ext cx="1116013" cy="5810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600"/>
              <a:t>Logical Address</a:t>
            </a:r>
          </a:p>
        </p:txBody>
      </p:sp>
      <p:sp>
        <p:nvSpPr>
          <p:cNvPr id="1748047" name="Line 79"/>
          <p:cNvSpPr>
            <a:spLocks noChangeShapeType="1"/>
          </p:cNvSpPr>
          <p:nvPr/>
        </p:nvSpPr>
        <p:spPr bwMode="auto">
          <a:xfrm>
            <a:off x="2133600" y="174947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8048" name="Rectangle 80"/>
          <p:cNvSpPr>
            <a:spLocks noChangeArrowheads="1"/>
          </p:cNvSpPr>
          <p:nvPr/>
        </p:nvSpPr>
        <p:spPr bwMode="auto">
          <a:xfrm>
            <a:off x="2133600" y="1368470"/>
            <a:ext cx="1797868" cy="31995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600" dirty="0" smtClean="0">
                <a:ea typeface="굴림" charset="-127"/>
                <a:cs typeface="굴림" charset="-127"/>
              </a:rPr>
              <a:t>Bounds Violation</a:t>
            </a:r>
            <a:r>
              <a:rPr lang="en-US" altLang="ko-KR" sz="1600" dirty="0">
                <a:ea typeface="굴림" charset="-127"/>
                <a:cs typeface="굴림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2797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278473"/>
            <a:ext cx="8228752" cy="4525963"/>
          </a:xfrm>
        </p:spPr>
        <p:txBody>
          <a:bodyPr anchor="ctr"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Multiprogramming/time-sharing</a:t>
            </a:r>
          </a:p>
          <a:p>
            <a:r>
              <a:rPr lang="en-US" dirty="0" smtClean="0">
                <a:solidFill>
                  <a:srgbClr val="D9D9D9"/>
                </a:solidFill>
              </a:rPr>
              <a:t>Introduction to Virtual Memory</a:t>
            </a:r>
            <a:endParaRPr lang="en-US" dirty="0">
              <a:solidFill>
                <a:srgbClr val="D9D9D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72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53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>
            <a:normAutofit/>
          </a:bodyPr>
          <a:lstStyle/>
          <a:p>
            <a:r>
              <a:rPr lang="en-US" altLang="ko-KR">
                <a:ea typeface="굴림" charset="-127"/>
                <a:cs typeface="굴림" charset="-127"/>
              </a:rPr>
              <a:t>Memory Fragmentation</a:t>
            </a:r>
          </a:p>
        </p:txBody>
      </p:sp>
      <p:sp>
        <p:nvSpPr>
          <p:cNvPr id="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A7D7-0D29-4449-A22C-3A60592C7225}" type="slidenum">
              <a:rPr lang="en-US">
                <a:solidFill>
                  <a:srgbClr val="000000"/>
                </a:solidFill>
              </a:rPr>
              <a:pPr/>
              <a:t>20</a:t>
            </a:fld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1595395" name="Rectangle 3"/>
          <p:cNvSpPr>
            <a:spLocks noChangeArrowheads="1"/>
          </p:cNvSpPr>
          <p:nvPr/>
        </p:nvSpPr>
        <p:spPr bwMode="auto">
          <a:xfrm>
            <a:off x="315913" y="4989513"/>
            <a:ext cx="8780199" cy="11977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ko-KR" altLang="en-US" sz="2400" b="1" dirty="0">
                <a:solidFill>
                  <a:srgbClr val="000000"/>
                </a:solidFill>
                <a:ea typeface="굴림" charset="-127"/>
                <a:cs typeface="굴림" charset="-127"/>
              </a:rPr>
              <a:t>  </a:t>
            </a:r>
            <a:r>
              <a:rPr lang="en-US" altLang="ko-KR" sz="24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As users come and go, the storage is “fragmented”. </a:t>
            </a: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  Therefore, at some stage programs have to be moved</a:t>
            </a:r>
          </a:p>
          <a:p>
            <a:pPr algn="l">
              <a:spcBef>
                <a:spcPct val="0"/>
              </a:spcBef>
            </a:pPr>
            <a:r>
              <a:rPr lang="en-US" altLang="ko-KR" sz="24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  around to compact the storage.</a:t>
            </a:r>
            <a:r>
              <a:rPr lang="en-US" altLang="ko-KR" sz="2400" b="1" dirty="0">
                <a:solidFill>
                  <a:srgbClr val="000000"/>
                </a:solidFill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1595397" name="Rectangle 5" descr="90%"/>
          <p:cNvSpPr>
            <a:spLocks noChangeArrowheads="1"/>
          </p:cNvSpPr>
          <p:nvPr/>
        </p:nvSpPr>
        <p:spPr bwMode="auto">
          <a:xfrm>
            <a:off x="1092200" y="2216150"/>
            <a:ext cx="1143000" cy="369888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5398" name="Rectangle 6" descr="Dark downward diagonal"/>
          <p:cNvSpPr>
            <a:spLocks noChangeArrowheads="1"/>
          </p:cNvSpPr>
          <p:nvPr/>
        </p:nvSpPr>
        <p:spPr bwMode="auto">
          <a:xfrm>
            <a:off x="1092200" y="3455025"/>
            <a:ext cx="1143000" cy="585216"/>
          </a:xfrm>
          <a:prstGeom prst="rect">
            <a:avLst/>
          </a:prstGeom>
          <a:pattFill prst="dkDnDiag">
            <a:fgClr>
              <a:schemeClr val="accent1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5399" name="Rectangle 7" descr="Dark upward diagonal"/>
          <p:cNvSpPr>
            <a:spLocks noChangeArrowheads="1"/>
          </p:cNvSpPr>
          <p:nvPr/>
        </p:nvSpPr>
        <p:spPr bwMode="auto">
          <a:xfrm>
            <a:off x="1092200" y="2565400"/>
            <a:ext cx="1143000" cy="457200"/>
          </a:xfrm>
          <a:prstGeom prst="rect">
            <a:avLst/>
          </a:prstGeom>
          <a:pattFill prst="dkUpDiag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5400" name="Rectangle 8" descr="20%"/>
          <p:cNvSpPr>
            <a:spLocks noChangeArrowheads="1"/>
          </p:cNvSpPr>
          <p:nvPr/>
        </p:nvSpPr>
        <p:spPr bwMode="auto">
          <a:xfrm>
            <a:off x="1103313" y="2990850"/>
            <a:ext cx="1143000" cy="457200"/>
          </a:xfrm>
          <a:prstGeom prst="rect">
            <a:avLst/>
          </a:prstGeom>
          <a:pattFill prst="pct2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5401" name="Rectangle 9" descr="20%"/>
          <p:cNvSpPr>
            <a:spLocks noChangeArrowheads="1"/>
          </p:cNvSpPr>
          <p:nvPr/>
        </p:nvSpPr>
        <p:spPr bwMode="auto">
          <a:xfrm>
            <a:off x="1103313" y="4057650"/>
            <a:ext cx="1143000" cy="457200"/>
          </a:xfrm>
          <a:prstGeom prst="rect">
            <a:avLst/>
          </a:prstGeom>
          <a:pattFill prst="pct20">
            <a:fgClr>
              <a:schemeClr val="accent1"/>
            </a:fgClr>
            <a:bgClr>
              <a:srgbClr val="FFFFFF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5402" name="Line 10"/>
          <p:cNvSpPr>
            <a:spLocks noChangeShapeType="1"/>
          </p:cNvSpPr>
          <p:nvPr/>
        </p:nvSpPr>
        <p:spPr bwMode="auto">
          <a:xfrm>
            <a:off x="1103313" y="1631950"/>
            <a:ext cx="3175" cy="325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5403" name="Line 11"/>
          <p:cNvSpPr>
            <a:spLocks noChangeShapeType="1"/>
          </p:cNvSpPr>
          <p:nvPr/>
        </p:nvSpPr>
        <p:spPr bwMode="auto">
          <a:xfrm>
            <a:off x="1116013" y="2228850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5404" name="Rectangle 12"/>
          <p:cNvSpPr>
            <a:spLocks noChangeArrowheads="1"/>
          </p:cNvSpPr>
          <p:nvPr/>
        </p:nvSpPr>
        <p:spPr bwMode="auto">
          <a:xfrm>
            <a:off x="1198563" y="1498600"/>
            <a:ext cx="881063" cy="644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OS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Space</a:t>
            </a:r>
          </a:p>
        </p:txBody>
      </p:sp>
      <p:sp>
        <p:nvSpPr>
          <p:cNvPr id="1595405" name="Line 13"/>
          <p:cNvSpPr>
            <a:spLocks noChangeShapeType="1"/>
          </p:cNvSpPr>
          <p:nvPr/>
        </p:nvSpPr>
        <p:spPr bwMode="auto">
          <a:xfrm>
            <a:off x="1116013" y="2533650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5406" name="Line 14" descr="40%"/>
          <p:cNvSpPr>
            <a:spLocks noChangeShapeType="1"/>
          </p:cNvSpPr>
          <p:nvPr/>
        </p:nvSpPr>
        <p:spPr bwMode="auto">
          <a:xfrm>
            <a:off x="1116013" y="2990850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5407" name="Line 15" descr="40%"/>
          <p:cNvSpPr>
            <a:spLocks noChangeShapeType="1"/>
          </p:cNvSpPr>
          <p:nvPr/>
        </p:nvSpPr>
        <p:spPr bwMode="auto">
          <a:xfrm>
            <a:off x="1116013" y="3448050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5408" name="Line 16" descr="40%"/>
          <p:cNvSpPr>
            <a:spLocks noChangeShapeType="1"/>
          </p:cNvSpPr>
          <p:nvPr/>
        </p:nvSpPr>
        <p:spPr bwMode="auto">
          <a:xfrm>
            <a:off x="1116013" y="4057650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5409" name="Line 17" descr="40%"/>
          <p:cNvSpPr>
            <a:spLocks noChangeShapeType="1"/>
          </p:cNvSpPr>
          <p:nvPr/>
        </p:nvSpPr>
        <p:spPr bwMode="auto">
          <a:xfrm>
            <a:off x="1116013" y="4514850"/>
            <a:ext cx="11191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5410" name="Rectangle 18"/>
          <p:cNvSpPr>
            <a:spLocks noChangeArrowheads="1"/>
          </p:cNvSpPr>
          <p:nvPr/>
        </p:nvSpPr>
        <p:spPr bwMode="auto">
          <a:xfrm>
            <a:off x="1320800" y="2184400"/>
            <a:ext cx="6365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16K</a:t>
            </a:r>
          </a:p>
        </p:txBody>
      </p:sp>
      <p:sp>
        <p:nvSpPr>
          <p:cNvPr id="1595411" name="Rectangle 19"/>
          <p:cNvSpPr>
            <a:spLocks noChangeArrowheads="1"/>
          </p:cNvSpPr>
          <p:nvPr/>
        </p:nvSpPr>
        <p:spPr bwMode="auto">
          <a:xfrm>
            <a:off x="1320800" y="2565400"/>
            <a:ext cx="6365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24K</a:t>
            </a:r>
          </a:p>
        </p:txBody>
      </p:sp>
      <p:sp>
        <p:nvSpPr>
          <p:cNvPr id="1595412" name="Rectangle 20"/>
          <p:cNvSpPr>
            <a:spLocks noChangeArrowheads="1"/>
          </p:cNvSpPr>
          <p:nvPr/>
        </p:nvSpPr>
        <p:spPr bwMode="auto">
          <a:xfrm>
            <a:off x="1320800" y="3022600"/>
            <a:ext cx="6365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24K</a:t>
            </a:r>
          </a:p>
        </p:txBody>
      </p:sp>
      <p:sp>
        <p:nvSpPr>
          <p:cNvPr id="1595413" name="Rectangle 21"/>
          <p:cNvSpPr>
            <a:spLocks noChangeArrowheads="1"/>
          </p:cNvSpPr>
          <p:nvPr/>
        </p:nvSpPr>
        <p:spPr bwMode="auto">
          <a:xfrm>
            <a:off x="1320800" y="3556000"/>
            <a:ext cx="6365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32K</a:t>
            </a:r>
          </a:p>
        </p:txBody>
      </p:sp>
      <p:sp>
        <p:nvSpPr>
          <p:cNvPr id="1595414" name="Rectangle 22"/>
          <p:cNvSpPr>
            <a:spLocks noChangeArrowheads="1"/>
          </p:cNvSpPr>
          <p:nvPr/>
        </p:nvSpPr>
        <p:spPr bwMode="auto">
          <a:xfrm>
            <a:off x="1320800" y="4089400"/>
            <a:ext cx="636588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24K</a:t>
            </a:r>
          </a:p>
        </p:txBody>
      </p:sp>
      <p:sp>
        <p:nvSpPr>
          <p:cNvPr id="1595415" name="Rectangle 23"/>
          <p:cNvSpPr>
            <a:spLocks noChangeArrowheads="1"/>
          </p:cNvSpPr>
          <p:nvPr/>
        </p:nvSpPr>
        <p:spPr bwMode="auto">
          <a:xfrm>
            <a:off x="225425" y="2206625"/>
            <a:ext cx="9128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user 1</a:t>
            </a:r>
          </a:p>
        </p:txBody>
      </p:sp>
      <p:sp>
        <p:nvSpPr>
          <p:cNvPr id="1595416" name="Rectangle 24"/>
          <p:cNvSpPr>
            <a:spLocks noChangeArrowheads="1"/>
          </p:cNvSpPr>
          <p:nvPr/>
        </p:nvSpPr>
        <p:spPr bwMode="auto">
          <a:xfrm>
            <a:off x="225425" y="2587625"/>
            <a:ext cx="9128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user 2</a:t>
            </a:r>
          </a:p>
        </p:txBody>
      </p:sp>
      <p:sp>
        <p:nvSpPr>
          <p:cNvPr id="1595417" name="Rectangle 25"/>
          <p:cNvSpPr>
            <a:spLocks noChangeArrowheads="1"/>
          </p:cNvSpPr>
          <p:nvPr/>
        </p:nvSpPr>
        <p:spPr bwMode="auto">
          <a:xfrm>
            <a:off x="242888" y="3578225"/>
            <a:ext cx="9128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user 3</a:t>
            </a:r>
          </a:p>
        </p:txBody>
      </p:sp>
      <p:sp>
        <p:nvSpPr>
          <p:cNvPr id="1595418" name="Line 26"/>
          <p:cNvSpPr>
            <a:spLocks noChangeShapeType="1"/>
          </p:cNvSpPr>
          <p:nvPr/>
        </p:nvSpPr>
        <p:spPr bwMode="auto">
          <a:xfrm>
            <a:off x="2249488" y="1631950"/>
            <a:ext cx="0" cy="3251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595419" name="Group 27"/>
          <p:cNvGrpSpPr>
            <a:grpSpLocks/>
          </p:cNvGrpSpPr>
          <p:nvPr/>
        </p:nvGrpSpPr>
        <p:grpSpPr bwMode="auto">
          <a:xfrm>
            <a:off x="3352800" y="1476375"/>
            <a:ext cx="2020888" cy="3384550"/>
            <a:chOff x="2096" y="1090"/>
            <a:chExt cx="1273" cy="2132"/>
          </a:xfrm>
        </p:grpSpPr>
        <p:sp>
          <p:nvSpPr>
            <p:cNvPr id="1595420" name="Rectangle 28" descr="75%"/>
            <p:cNvSpPr>
              <a:spLocks noChangeArrowheads="1"/>
            </p:cNvSpPr>
            <p:nvPr/>
          </p:nvSpPr>
          <p:spPr bwMode="auto">
            <a:xfrm>
              <a:off x="2640" y="2004"/>
              <a:ext cx="720" cy="233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21" name="Rectangle 29" descr="90%"/>
            <p:cNvSpPr>
              <a:spLocks noChangeArrowheads="1"/>
            </p:cNvSpPr>
            <p:nvPr/>
          </p:nvSpPr>
          <p:spPr bwMode="auto">
            <a:xfrm>
              <a:off x="2640" y="1532"/>
              <a:ext cx="720" cy="233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22" name="Rectangle 30" descr="Dark downward diagonal"/>
            <p:cNvSpPr>
              <a:spLocks noChangeArrowheads="1"/>
            </p:cNvSpPr>
            <p:nvPr/>
          </p:nvSpPr>
          <p:spPr bwMode="auto">
            <a:xfrm>
              <a:off x="2640" y="2356"/>
              <a:ext cx="720" cy="369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23" name="Rectangle 31" descr="Dark upward diagonal"/>
            <p:cNvSpPr>
              <a:spLocks noChangeArrowheads="1"/>
            </p:cNvSpPr>
            <p:nvPr/>
          </p:nvSpPr>
          <p:spPr bwMode="auto">
            <a:xfrm>
              <a:off x="2640" y="1728"/>
              <a:ext cx="720" cy="288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24" name="Rectangle 32" descr="Dark vertical"/>
            <p:cNvSpPr>
              <a:spLocks noChangeArrowheads="1"/>
            </p:cNvSpPr>
            <p:nvPr/>
          </p:nvSpPr>
          <p:spPr bwMode="auto">
            <a:xfrm>
              <a:off x="2640" y="2688"/>
              <a:ext cx="720" cy="288"/>
            </a:xfrm>
            <a:prstGeom prst="rect">
              <a:avLst/>
            </a:prstGeom>
            <a:pattFill prst="dkVert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25" name="Rectangle 33" descr="20%"/>
            <p:cNvSpPr>
              <a:spLocks noChangeArrowheads="1"/>
            </p:cNvSpPr>
            <p:nvPr/>
          </p:nvSpPr>
          <p:spPr bwMode="auto">
            <a:xfrm>
              <a:off x="2640" y="2222"/>
              <a:ext cx="720" cy="130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26" name="Line 34" descr="40%"/>
            <p:cNvSpPr>
              <a:spLocks noChangeShapeType="1"/>
            </p:cNvSpPr>
            <p:nvPr/>
          </p:nvSpPr>
          <p:spPr bwMode="auto">
            <a:xfrm>
              <a:off x="2656" y="235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27" name="Line 35" descr="40%"/>
            <p:cNvSpPr>
              <a:spLocks noChangeShapeType="1"/>
            </p:cNvSpPr>
            <p:nvPr/>
          </p:nvSpPr>
          <p:spPr bwMode="auto">
            <a:xfrm>
              <a:off x="2656" y="222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28" name="Line 36"/>
            <p:cNvSpPr>
              <a:spLocks noChangeShapeType="1"/>
            </p:cNvSpPr>
            <p:nvPr/>
          </p:nvSpPr>
          <p:spPr bwMode="auto">
            <a:xfrm>
              <a:off x="2640" y="1174"/>
              <a:ext cx="2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29" name="Line 37"/>
            <p:cNvSpPr>
              <a:spLocks noChangeShapeType="1"/>
            </p:cNvSpPr>
            <p:nvPr/>
          </p:nvSpPr>
          <p:spPr bwMode="auto">
            <a:xfrm>
              <a:off x="3369" y="1174"/>
              <a:ext cx="0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30" name="Line 38"/>
            <p:cNvSpPr>
              <a:spLocks noChangeShapeType="1"/>
            </p:cNvSpPr>
            <p:nvPr/>
          </p:nvSpPr>
          <p:spPr bwMode="auto">
            <a:xfrm>
              <a:off x="2656" y="155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31" name="Rectangle 39"/>
            <p:cNvSpPr>
              <a:spLocks noChangeArrowheads="1"/>
            </p:cNvSpPr>
            <p:nvPr/>
          </p:nvSpPr>
          <p:spPr bwMode="auto">
            <a:xfrm>
              <a:off x="2731" y="1090"/>
              <a:ext cx="555" cy="40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OS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5432" name="Line 40"/>
            <p:cNvSpPr>
              <a:spLocks noChangeShapeType="1"/>
            </p:cNvSpPr>
            <p:nvPr/>
          </p:nvSpPr>
          <p:spPr bwMode="auto">
            <a:xfrm>
              <a:off x="2656" y="174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33" name="Line 41"/>
            <p:cNvSpPr>
              <a:spLocks noChangeShapeType="1"/>
            </p:cNvSpPr>
            <p:nvPr/>
          </p:nvSpPr>
          <p:spPr bwMode="auto">
            <a:xfrm>
              <a:off x="2656" y="203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34" name="Line 42"/>
            <p:cNvSpPr>
              <a:spLocks noChangeShapeType="1"/>
            </p:cNvSpPr>
            <p:nvPr/>
          </p:nvSpPr>
          <p:spPr bwMode="auto">
            <a:xfrm>
              <a:off x="2656" y="270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35" name="Line 43"/>
            <p:cNvSpPr>
              <a:spLocks noChangeShapeType="1"/>
            </p:cNvSpPr>
            <p:nvPr/>
          </p:nvSpPr>
          <p:spPr bwMode="auto">
            <a:xfrm>
              <a:off x="2656" y="299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36" name="Rectangle 44"/>
            <p:cNvSpPr>
              <a:spLocks noChangeArrowheads="1"/>
            </p:cNvSpPr>
            <p:nvPr/>
          </p:nvSpPr>
          <p:spPr bwMode="auto">
            <a:xfrm>
              <a:off x="2808" y="1522"/>
              <a:ext cx="401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37" name="Rectangle 45"/>
            <p:cNvSpPr>
              <a:spLocks noChangeArrowheads="1"/>
            </p:cNvSpPr>
            <p:nvPr/>
          </p:nvSpPr>
          <p:spPr bwMode="auto">
            <a:xfrm>
              <a:off x="2808" y="1762"/>
              <a:ext cx="401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38" name="Rectangle 46"/>
            <p:cNvSpPr>
              <a:spLocks noChangeArrowheads="1"/>
            </p:cNvSpPr>
            <p:nvPr/>
          </p:nvSpPr>
          <p:spPr bwMode="auto">
            <a:xfrm>
              <a:off x="2808" y="2002"/>
              <a:ext cx="401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39" name="Rectangle 47"/>
            <p:cNvSpPr>
              <a:spLocks noChangeArrowheads="1"/>
            </p:cNvSpPr>
            <p:nvPr/>
          </p:nvSpPr>
          <p:spPr bwMode="auto">
            <a:xfrm>
              <a:off x="2808" y="2386"/>
              <a:ext cx="401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1595440" name="Rectangle 48"/>
            <p:cNvSpPr>
              <a:spLocks noChangeArrowheads="1"/>
            </p:cNvSpPr>
            <p:nvPr/>
          </p:nvSpPr>
          <p:spPr bwMode="auto">
            <a:xfrm>
              <a:off x="2808" y="2722"/>
              <a:ext cx="401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41" name="Rectangle 49"/>
            <p:cNvSpPr>
              <a:spLocks noChangeArrowheads="1"/>
            </p:cNvSpPr>
            <p:nvPr/>
          </p:nvSpPr>
          <p:spPr bwMode="auto">
            <a:xfrm>
              <a:off x="2096" y="1536"/>
              <a:ext cx="575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5442" name="Rectangle 50"/>
            <p:cNvSpPr>
              <a:spLocks noChangeArrowheads="1"/>
            </p:cNvSpPr>
            <p:nvPr/>
          </p:nvSpPr>
          <p:spPr bwMode="auto">
            <a:xfrm>
              <a:off x="2096" y="1776"/>
              <a:ext cx="575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1595443" name="Rectangle 51"/>
            <p:cNvSpPr>
              <a:spLocks noChangeArrowheads="1"/>
            </p:cNvSpPr>
            <p:nvPr/>
          </p:nvSpPr>
          <p:spPr bwMode="auto">
            <a:xfrm>
              <a:off x="2096" y="2400"/>
              <a:ext cx="575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1595444" name="Rectangle 52"/>
            <p:cNvSpPr>
              <a:spLocks noChangeArrowheads="1"/>
            </p:cNvSpPr>
            <p:nvPr/>
          </p:nvSpPr>
          <p:spPr bwMode="auto">
            <a:xfrm>
              <a:off x="2096" y="2736"/>
              <a:ext cx="575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user 5</a:t>
              </a:r>
            </a:p>
          </p:txBody>
        </p:sp>
        <p:sp>
          <p:nvSpPr>
            <p:cNvPr id="1595445" name="Rectangle 53"/>
            <p:cNvSpPr>
              <a:spLocks noChangeArrowheads="1"/>
            </p:cNvSpPr>
            <p:nvPr/>
          </p:nvSpPr>
          <p:spPr bwMode="auto">
            <a:xfrm>
              <a:off x="2096" y="1968"/>
              <a:ext cx="5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user 4</a:t>
              </a:r>
            </a:p>
          </p:txBody>
        </p:sp>
        <p:sp>
          <p:nvSpPr>
            <p:cNvPr id="1595446" name="Rectangle 54"/>
            <p:cNvSpPr>
              <a:spLocks noChangeArrowheads="1"/>
            </p:cNvSpPr>
            <p:nvPr/>
          </p:nvSpPr>
          <p:spPr bwMode="auto">
            <a:xfrm>
              <a:off x="2856" y="2171"/>
              <a:ext cx="45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8K</a:t>
              </a:r>
            </a:p>
          </p:txBody>
        </p:sp>
      </p:grpSp>
      <p:grpSp>
        <p:nvGrpSpPr>
          <p:cNvPr id="1595447" name="Group 55"/>
          <p:cNvGrpSpPr>
            <a:grpSpLocks/>
          </p:cNvGrpSpPr>
          <p:nvPr/>
        </p:nvGrpSpPr>
        <p:grpSpPr bwMode="auto">
          <a:xfrm>
            <a:off x="2487613" y="1193800"/>
            <a:ext cx="1533525" cy="1066800"/>
            <a:chOff x="1551" y="912"/>
            <a:chExt cx="966" cy="672"/>
          </a:xfrm>
        </p:grpSpPr>
        <p:sp>
          <p:nvSpPr>
            <p:cNvPr id="1595448" name="Rectangle 56"/>
            <p:cNvSpPr>
              <a:spLocks noChangeArrowheads="1"/>
            </p:cNvSpPr>
            <p:nvPr/>
          </p:nvSpPr>
          <p:spPr bwMode="auto">
            <a:xfrm>
              <a:off x="1551" y="912"/>
              <a:ext cx="966" cy="40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Users 4 &amp; 5 </a:t>
              </a:r>
            </a:p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arrive</a:t>
              </a:r>
            </a:p>
          </p:txBody>
        </p:sp>
        <p:sp>
          <p:nvSpPr>
            <p:cNvPr id="1595449" name="AutoShape 57"/>
            <p:cNvSpPr>
              <a:spLocks noChangeArrowheads="1"/>
            </p:cNvSpPr>
            <p:nvPr/>
          </p:nvSpPr>
          <p:spPr bwMode="auto">
            <a:xfrm>
              <a:off x="172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595450" name="Group 58"/>
          <p:cNvGrpSpPr>
            <a:grpSpLocks/>
          </p:cNvGrpSpPr>
          <p:nvPr/>
        </p:nvGrpSpPr>
        <p:grpSpPr bwMode="auto">
          <a:xfrm>
            <a:off x="5729286" y="1193800"/>
            <a:ext cx="1533524" cy="1066800"/>
            <a:chOff x="3473" y="912"/>
            <a:chExt cx="966" cy="672"/>
          </a:xfrm>
        </p:grpSpPr>
        <p:sp>
          <p:nvSpPr>
            <p:cNvPr id="1595451" name="Rectangle 59"/>
            <p:cNvSpPr>
              <a:spLocks noChangeArrowheads="1"/>
            </p:cNvSpPr>
            <p:nvPr/>
          </p:nvSpPr>
          <p:spPr bwMode="auto">
            <a:xfrm>
              <a:off x="3473" y="912"/>
              <a:ext cx="966" cy="40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Users 2 &amp; 5</a:t>
              </a:r>
            </a:p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leave</a:t>
              </a:r>
            </a:p>
          </p:txBody>
        </p:sp>
        <p:sp>
          <p:nvSpPr>
            <p:cNvPr id="1595452" name="AutoShape 60"/>
            <p:cNvSpPr>
              <a:spLocks noChangeArrowheads="1"/>
            </p:cNvSpPr>
            <p:nvPr/>
          </p:nvSpPr>
          <p:spPr bwMode="auto">
            <a:xfrm>
              <a:off x="364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1595453" name="Group 61"/>
          <p:cNvGrpSpPr>
            <a:grpSpLocks/>
          </p:cNvGrpSpPr>
          <p:nvPr/>
        </p:nvGrpSpPr>
        <p:grpSpPr bwMode="auto">
          <a:xfrm>
            <a:off x="6553200" y="1574800"/>
            <a:ext cx="2020888" cy="3200400"/>
            <a:chOff x="4112" y="1152"/>
            <a:chExt cx="1273" cy="2016"/>
          </a:xfrm>
        </p:grpSpPr>
        <p:sp>
          <p:nvSpPr>
            <p:cNvPr id="1595454" name="Rectangle 62" descr="75%"/>
            <p:cNvSpPr>
              <a:spLocks noChangeArrowheads="1"/>
            </p:cNvSpPr>
            <p:nvPr/>
          </p:nvSpPr>
          <p:spPr bwMode="auto">
            <a:xfrm>
              <a:off x="4656" y="2076"/>
              <a:ext cx="720" cy="233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55" name="Rectangle 63" descr="90%"/>
            <p:cNvSpPr>
              <a:spLocks noChangeArrowheads="1"/>
            </p:cNvSpPr>
            <p:nvPr/>
          </p:nvSpPr>
          <p:spPr bwMode="auto">
            <a:xfrm>
              <a:off x="4656" y="1596"/>
              <a:ext cx="720" cy="233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56" name="Rectangle 64" descr="Dark downward diagonal"/>
            <p:cNvSpPr>
              <a:spLocks noChangeArrowheads="1"/>
            </p:cNvSpPr>
            <p:nvPr/>
          </p:nvSpPr>
          <p:spPr bwMode="auto">
            <a:xfrm>
              <a:off x="4656" y="2422"/>
              <a:ext cx="720" cy="346"/>
            </a:xfrm>
            <a:prstGeom prst="rect">
              <a:avLst/>
            </a:prstGeom>
            <a:pattFill prst="dkDnDiag">
              <a:fgClr>
                <a:schemeClr val="accent1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57" name="Rectangle 65" descr="20%"/>
            <p:cNvSpPr>
              <a:spLocks noChangeArrowheads="1"/>
            </p:cNvSpPr>
            <p:nvPr/>
          </p:nvSpPr>
          <p:spPr bwMode="auto">
            <a:xfrm>
              <a:off x="4657" y="2770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58" name="Rectangle 66" descr="20%"/>
            <p:cNvSpPr>
              <a:spLocks noChangeArrowheads="1"/>
            </p:cNvSpPr>
            <p:nvPr/>
          </p:nvSpPr>
          <p:spPr bwMode="auto">
            <a:xfrm>
              <a:off x="4663" y="2294"/>
              <a:ext cx="720" cy="130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59" name="Rectangle 67" descr="20%"/>
            <p:cNvSpPr>
              <a:spLocks noChangeArrowheads="1"/>
            </p:cNvSpPr>
            <p:nvPr/>
          </p:nvSpPr>
          <p:spPr bwMode="auto">
            <a:xfrm>
              <a:off x="4663" y="1804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60" name="Rectangle 68"/>
            <p:cNvSpPr>
              <a:spLocks noChangeArrowheads="1"/>
            </p:cNvSpPr>
            <p:nvPr/>
          </p:nvSpPr>
          <p:spPr bwMode="auto">
            <a:xfrm>
              <a:off x="4663" y="2400"/>
              <a:ext cx="72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61" name="Line 69"/>
            <p:cNvSpPr>
              <a:spLocks noChangeShapeType="1"/>
            </p:cNvSpPr>
            <p:nvPr/>
          </p:nvSpPr>
          <p:spPr bwMode="auto">
            <a:xfrm>
              <a:off x="4663" y="1236"/>
              <a:ext cx="2" cy="19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62" name="Line 70"/>
            <p:cNvSpPr>
              <a:spLocks noChangeShapeType="1"/>
            </p:cNvSpPr>
            <p:nvPr/>
          </p:nvSpPr>
          <p:spPr bwMode="auto">
            <a:xfrm>
              <a:off x="5385" y="1236"/>
              <a:ext cx="0" cy="19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63" name="Line 71"/>
            <p:cNvSpPr>
              <a:spLocks noChangeShapeType="1"/>
            </p:cNvSpPr>
            <p:nvPr/>
          </p:nvSpPr>
          <p:spPr bwMode="auto">
            <a:xfrm>
              <a:off x="4671" y="161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64" name="Rectangle 72"/>
            <p:cNvSpPr>
              <a:spLocks noChangeArrowheads="1"/>
            </p:cNvSpPr>
            <p:nvPr/>
          </p:nvSpPr>
          <p:spPr bwMode="auto">
            <a:xfrm>
              <a:off x="4723" y="1152"/>
              <a:ext cx="555" cy="40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OS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595465" name="Line 73" descr="40%"/>
            <p:cNvSpPr>
              <a:spLocks noChangeShapeType="1"/>
            </p:cNvSpPr>
            <p:nvPr/>
          </p:nvSpPr>
          <p:spPr bwMode="auto">
            <a:xfrm>
              <a:off x="4671" y="180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66" name="Line 74" descr="40%"/>
            <p:cNvSpPr>
              <a:spLocks noChangeShapeType="1"/>
            </p:cNvSpPr>
            <p:nvPr/>
          </p:nvSpPr>
          <p:spPr bwMode="auto">
            <a:xfrm>
              <a:off x="4671" y="209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67" name="Line 75"/>
            <p:cNvSpPr>
              <a:spLocks noChangeShapeType="1"/>
            </p:cNvSpPr>
            <p:nvPr/>
          </p:nvSpPr>
          <p:spPr bwMode="auto">
            <a:xfrm>
              <a:off x="4671" y="276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68" name="Line 76"/>
            <p:cNvSpPr>
              <a:spLocks noChangeShapeType="1"/>
            </p:cNvSpPr>
            <p:nvPr/>
          </p:nvSpPr>
          <p:spPr bwMode="auto">
            <a:xfrm>
              <a:off x="4671" y="305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69" name="Rectangle 77"/>
            <p:cNvSpPr>
              <a:spLocks noChangeArrowheads="1"/>
            </p:cNvSpPr>
            <p:nvPr/>
          </p:nvSpPr>
          <p:spPr bwMode="auto">
            <a:xfrm>
              <a:off x="4848" y="1584"/>
              <a:ext cx="401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70" name="Rectangle 78"/>
            <p:cNvSpPr>
              <a:spLocks noChangeArrowheads="1"/>
            </p:cNvSpPr>
            <p:nvPr/>
          </p:nvSpPr>
          <p:spPr bwMode="auto">
            <a:xfrm>
              <a:off x="4848" y="1824"/>
              <a:ext cx="401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71" name="Rectangle 79"/>
            <p:cNvSpPr>
              <a:spLocks noChangeArrowheads="1"/>
            </p:cNvSpPr>
            <p:nvPr/>
          </p:nvSpPr>
          <p:spPr bwMode="auto">
            <a:xfrm>
              <a:off x="4848" y="2064"/>
              <a:ext cx="401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1595472" name="Rectangle 80"/>
            <p:cNvSpPr>
              <a:spLocks noChangeArrowheads="1"/>
            </p:cNvSpPr>
            <p:nvPr/>
          </p:nvSpPr>
          <p:spPr bwMode="auto">
            <a:xfrm>
              <a:off x="4848" y="2460"/>
              <a:ext cx="401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1595473" name="Rectangle 81"/>
            <p:cNvSpPr>
              <a:spLocks noChangeArrowheads="1"/>
            </p:cNvSpPr>
            <p:nvPr/>
          </p:nvSpPr>
          <p:spPr bwMode="auto">
            <a:xfrm>
              <a:off x="4848" y="2784"/>
              <a:ext cx="401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1595474" name="Rectangle 82"/>
            <p:cNvSpPr>
              <a:spLocks noChangeArrowheads="1"/>
            </p:cNvSpPr>
            <p:nvPr/>
          </p:nvSpPr>
          <p:spPr bwMode="auto">
            <a:xfrm>
              <a:off x="4112" y="1598"/>
              <a:ext cx="575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dirty="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5475" name="Line 83" descr="40%"/>
            <p:cNvSpPr>
              <a:spLocks noChangeShapeType="1"/>
            </p:cNvSpPr>
            <p:nvPr/>
          </p:nvSpPr>
          <p:spPr bwMode="auto">
            <a:xfrm>
              <a:off x="4671" y="228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76" name="Rectangle 84"/>
            <p:cNvSpPr>
              <a:spLocks noChangeArrowheads="1"/>
            </p:cNvSpPr>
            <p:nvPr/>
          </p:nvSpPr>
          <p:spPr bwMode="auto">
            <a:xfrm>
              <a:off x="4112" y="2078"/>
              <a:ext cx="5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user 4</a:t>
              </a:r>
            </a:p>
          </p:txBody>
        </p:sp>
        <p:sp>
          <p:nvSpPr>
            <p:cNvPr id="1595477" name="Line 85" descr="40%"/>
            <p:cNvSpPr>
              <a:spLocks noChangeShapeType="1"/>
            </p:cNvSpPr>
            <p:nvPr/>
          </p:nvSpPr>
          <p:spPr bwMode="auto">
            <a:xfrm>
              <a:off x="4654" y="2418"/>
              <a:ext cx="7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5478" name="Rectangle 86"/>
            <p:cNvSpPr>
              <a:spLocks noChangeArrowheads="1"/>
            </p:cNvSpPr>
            <p:nvPr/>
          </p:nvSpPr>
          <p:spPr bwMode="auto">
            <a:xfrm>
              <a:off x="4821" y="2235"/>
              <a:ext cx="45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8K</a:t>
              </a:r>
            </a:p>
          </p:txBody>
        </p:sp>
        <p:sp>
          <p:nvSpPr>
            <p:cNvPr id="1595479" name="Rectangle 87"/>
            <p:cNvSpPr>
              <a:spLocks noChangeArrowheads="1"/>
            </p:cNvSpPr>
            <p:nvPr/>
          </p:nvSpPr>
          <p:spPr bwMode="auto">
            <a:xfrm>
              <a:off x="4112" y="2448"/>
              <a:ext cx="575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user 3</a:t>
              </a:r>
            </a:p>
          </p:txBody>
        </p:sp>
      </p:grpSp>
      <p:sp>
        <p:nvSpPr>
          <p:cNvPr id="1595480" name="Rectangle 88" descr="20%"/>
          <p:cNvSpPr>
            <a:spLocks noChangeArrowheads="1"/>
          </p:cNvSpPr>
          <p:nvPr/>
        </p:nvSpPr>
        <p:spPr bwMode="auto">
          <a:xfrm>
            <a:off x="7783513" y="1035050"/>
            <a:ext cx="1143000" cy="457200"/>
          </a:xfrm>
          <a:prstGeom prst="rect">
            <a:avLst/>
          </a:prstGeom>
          <a:pattFill prst="pct20">
            <a:fgClr>
              <a:schemeClr val="accent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595481" name="Text Box 89"/>
          <p:cNvSpPr txBox="1">
            <a:spLocks noChangeArrowheads="1"/>
          </p:cNvSpPr>
          <p:nvPr/>
        </p:nvSpPr>
        <p:spPr bwMode="auto">
          <a:xfrm>
            <a:off x="8016875" y="1047750"/>
            <a:ext cx="684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20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free</a:t>
            </a:r>
          </a:p>
        </p:txBody>
      </p:sp>
    </p:spTree>
    <p:extLst>
      <p:ext uri="{BB962C8B-B14F-4D97-AF65-F5344CB8AC3E}">
        <p14:creationId xmlns:p14="http://schemas.microsoft.com/office/powerpoint/2010/main" val="10128519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95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9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539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2453-03A2-454C-A9B7-50DA4B18F7D7}" type="slidenum">
              <a:rPr lang="en-US">
                <a:solidFill>
                  <a:srgbClr val="898989"/>
                </a:solidFill>
              </a:rPr>
              <a:pPr/>
              <a:t>21</a:t>
            </a:fld>
            <a:endParaRPr lang="en-US" b="0" dirty="0">
              <a:solidFill>
                <a:srgbClr val="898989"/>
              </a:solidFill>
            </a:endParaRPr>
          </a:p>
        </p:txBody>
      </p:sp>
      <p:sp>
        <p:nvSpPr>
          <p:cNvPr id="16506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7620000" cy="533400"/>
          </a:xfrm>
          <a:noFill/>
          <a:ln/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Processor-generated </a:t>
            </a:r>
            <a:r>
              <a:rPr lang="en-US" altLang="ko-KR" dirty="0">
                <a:solidFill>
                  <a:srgbClr val="000000"/>
                </a:solidFill>
                <a:ea typeface="굴림" charset="-127"/>
                <a:cs typeface="굴림" charset="-127"/>
              </a:rPr>
              <a:t>address</a:t>
            </a:r>
            <a:r>
              <a:rPr lang="en-US" altLang="ko-KR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 can be split into:</a:t>
            </a:r>
          </a:p>
          <a:p>
            <a:pPr>
              <a:buNone/>
            </a:pPr>
            <a:endParaRPr lang="en-US" altLang="ko-KR" dirty="0" smtClean="0">
              <a:solidFill>
                <a:srgbClr val="000000"/>
              </a:solidFill>
              <a:ea typeface="굴림" charset="-127"/>
              <a:cs typeface="굴림" charset="-127"/>
            </a:endParaRPr>
          </a:p>
        </p:txBody>
      </p:sp>
      <p:sp>
        <p:nvSpPr>
          <p:cNvPr id="1650691" name="Rectangle 3"/>
          <p:cNvSpPr>
            <a:spLocks noGrp="1" noChangeArrowheads="1"/>
          </p:cNvSpPr>
          <p:nvPr>
            <p:ph type="title"/>
          </p:nvPr>
        </p:nvSpPr>
        <p:spPr>
          <a:xfrm>
            <a:off x="598487" y="152400"/>
            <a:ext cx="7292975" cy="7366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Paged Memory Systems</a:t>
            </a:r>
            <a:endParaRPr lang="en-US" altLang="ko-KR" sz="2000" i="1" dirty="0">
              <a:ea typeface="굴림" charset="-127"/>
              <a:cs typeface="굴림" charset="-127"/>
            </a:endParaRPr>
          </a:p>
        </p:txBody>
      </p:sp>
      <p:sp>
        <p:nvSpPr>
          <p:cNvPr id="1650692" name="Rectangle 4"/>
          <p:cNvSpPr>
            <a:spLocks noChangeArrowheads="1"/>
          </p:cNvSpPr>
          <p:nvPr/>
        </p:nvSpPr>
        <p:spPr bwMode="auto">
          <a:xfrm>
            <a:off x="1131887" y="5232400"/>
            <a:ext cx="6915150" cy="831850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400" i="1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Page tables make it possible to store the pages of a program non-contiguously.</a:t>
            </a:r>
          </a:p>
        </p:txBody>
      </p:sp>
      <p:grpSp>
        <p:nvGrpSpPr>
          <p:cNvPr id="1650693" name="Group 5"/>
          <p:cNvGrpSpPr>
            <a:grpSpLocks/>
          </p:cNvGrpSpPr>
          <p:nvPr/>
        </p:nvGrpSpPr>
        <p:grpSpPr bwMode="auto">
          <a:xfrm>
            <a:off x="1120775" y="3136900"/>
            <a:ext cx="1117600" cy="1193800"/>
            <a:chOff x="396" y="2208"/>
            <a:chExt cx="704" cy="944"/>
          </a:xfrm>
        </p:grpSpPr>
        <p:sp>
          <p:nvSpPr>
            <p:cNvPr id="1650694" name="Rectangle 6"/>
            <p:cNvSpPr>
              <a:spLocks noChangeArrowheads="1"/>
            </p:cNvSpPr>
            <p:nvPr/>
          </p:nvSpPr>
          <p:spPr bwMode="auto">
            <a:xfrm>
              <a:off x="396" y="2208"/>
              <a:ext cx="704" cy="94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0695" name="Line 7"/>
            <p:cNvSpPr>
              <a:spLocks noChangeShapeType="1"/>
            </p:cNvSpPr>
            <p:nvPr/>
          </p:nvSpPr>
          <p:spPr bwMode="auto">
            <a:xfrm>
              <a:off x="396" y="244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0696" name="Line 8"/>
            <p:cNvSpPr>
              <a:spLocks noChangeShapeType="1"/>
            </p:cNvSpPr>
            <p:nvPr/>
          </p:nvSpPr>
          <p:spPr bwMode="auto">
            <a:xfrm>
              <a:off x="396" y="268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50697" name="Line 9"/>
            <p:cNvSpPr>
              <a:spLocks noChangeShapeType="1"/>
            </p:cNvSpPr>
            <p:nvPr/>
          </p:nvSpPr>
          <p:spPr bwMode="auto">
            <a:xfrm>
              <a:off x="396" y="292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650698" name="Rectangle 10"/>
          <p:cNvSpPr>
            <a:spLocks noChangeArrowheads="1"/>
          </p:cNvSpPr>
          <p:nvPr/>
        </p:nvSpPr>
        <p:spPr bwMode="auto">
          <a:xfrm>
            <a:off x="3267075" y="3086100"/>
            <a:ext cx="1117600" cy="11938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50699" name="Line 11"/>
          <p:cNvSpPr>
            <a:spLocks noChangeShapeType="1"/>
          </p:cNvSpPr>
          <p:nvPr/>
        </p:nvSpPr>
        <p:spPr bwMode="auto">
          <a:xfrm>
            <a:off x="3267075" y="3378200"/>
            <a:ext cx="1117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50700" name="Line 12"/>
          <p:cNvSpPr>
            <a:spLocks noChangeShapeType="1"/>
          </p:cNvSpPr>
          <p:nvPr/>
        </p:nvSpPr>
        <p:spPr bwMode="auto">
          <a:xfrm>
            <a:off x="3267075" y="3683000"/>
            <a:ext cx="1117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50701" name="Line 13"/>
          <p:cNvSpPr>
            <a:spLocks noChangeShapeType="1"/>
          </p:cNvSpPr>
          <p:nvPr/>
        </p:nvSpPr>
        <p:spPr bwMode="auto">
          <a:xfrm>
            <a:off x="3267075" y="3987800"/>
            <a:ext cx="1117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50702" name="Rectangle 14"/>
          <p:cNvSpPr>
            <a:spLocks noChangeArrowheads="1"/>
          </p:cNvSpPr>
          <p:nvPr/>
        </p:nvSpPr>
        <p:spPr bwMode="auto">
          <a:xfrm>
            <a:off x="2935287" y="30543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50703" name="Rectangle 15"/>
          <p:cNvSpPr>
            <a:spLocks noChangeArrowheads="1"/>
          </p:cNvSpPr>
          <p:nvPr/>
        </p:nvSpPr>
        <p:spPr bwMode="auto">
          <a:xfrm>
            <a:off x="2935287" y="33591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1</a:t>
            </a:r>
          </a:p>
        </p:txBody>
      </p:sp>
      <p:sp>
        <p:nvSpPr>
          <p:cNvPr id="1650704" name="Rectangle 16"/>
          <p:cNvSpPr>
            <a:spLocks noChangeArrowheads="1"/>
          </p:cNvSpPr>
          <p:nvPr/>
        </p:nvSpPr>
        <p:spPr bwMode="auto">
          <a:xfrm>
            <a:off x="2935287" y="36639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2</a:t>
            </a:r>
          </a:p>
        </p:txBody>
      </p:sp>
      <p:sp>
        <p:nvSpPr>
          <p:cNvPr id="1650705" name="Rectangle 17"/>
          <p:cNvSpPr>
            <a:spLocks noChangeArrowheads="1"/>
          </p:cNvSpPr>
          <p:nvPr/>
        </p:nvSpPr>
        <p:spPr bwMode="auto">
          <a:xfrm>
            <a:off x="2935287" y="3968750"/>
            <a:ext cx="32702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3</a:t>
            </a:r>
          </a:p>
        </p:txBody>
      </p:sp>
      <p:sp>
        <p:nvSpPr>
          <p:cNvPr id="1650706" name="Rectangle 18"/>
          <p:cNvSpPr>
            <a:spLocks noChangeArrowheads="1"/>
          </p:cNvSpPr>
          <p:nvPr/>
        </p:nvSpPr>
        <p:spPr bwMode="auto">
          <a:xfrm>
            <a:off x="1493837" y="30988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000000"/>
                </a:solidFill>
                <a:ea typeface="굴림" charset="-127"/>
                <a:cs typeface="굴림" charset="-127"/>
              </a:rPr>
              <a:t>0</a:t>
            </a:r>
          </a:p>
        </p:txBody>
      </p:sp>
      <p:sp>
        <p:nvSpPr>
          <p:cNvPr id="1650707" name="Rectangle 19"/>
          <p:cNvSpPr>
            <a:spLocks noChangeArrowheads="1"/>
          </p:cNvSpPr>
          <p:nvPr/>
        </p:nvSpPr>
        <p:spPr bwMode="auto">
          <a:xfrm>
            <a:off x="1493837" y="33909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000000"/>
                </a:solidFill>
                <a:ea typeface="굴림" charset="-127"/>
                <a:cs typeface="굴림" charset="-127"/>
              </a:rPr>
              <a:t>1</a:t>
            </a:r>
          </a:p>
        </p:txBody>
      </p:sp>
      <p:sp>
        <p:nvSpPr>
          <p:cNvPr id="1650708" name="Rectangle 20"/>
          <p:cNvSpPr>
            <a:spLocks noChangeArrowheads="1"/>
          </p:cNvSpPr>
          <p:nvPr/>
        </p:nvSpPr>
        <p:spPr bwMode="auto">
          <a:xfrm>
            <a:off x="1493837" y="37211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000000"/>
                </a:solidFill>
                <a:ea typeface="굴림" charset="-127"/>
                <a:cs typeface="굴림" charset="-127"/>
              </a:rPr>
              <a:t>2</a:t>
            </a:r>
          </a:p>
        </p:txBody>
      </p:sp>
      <p:sp>
        <p:nvSpPr>
          <p:cNvPr id="1650709" name="Rectangle 21"/>
          <p:cNvSpPr>
            <a:spLocks noChangeArrowheads="1"/>
          </p:cNvSpPr>
          <p:nvPr/>
        </p:nvSpPr>
        <p:spPr bwMode="auto">
          <a:xfrm>
            <a:off x="1493837" y="4000500"/>
            <a:ext cx="307975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000000"/>
                </a:solidFill>
                <a:ea typeface="굴림" charset="-127"/>
                <a:cs typeface="굴림" charset="-127"/>
              </a:rPr>
              <a:t>3</a:t>
            </a:r>
          </a:p>
        </p:txBody>
      </p:sp>
      <p:sp>
        <p:nvSpPr>
          <p:cNvPr id="1650710" name="Rectangle 22"/>
          <p:cNvSpPr>
            <a:spLocks noChangeArrowheads="1"/>
          </p:cNvSpPr>
          <p:nvPr/>
        </p:nvSpPr>
        <p:spPr bwMode="auto">
          <a:xfrm>
            <a:off x="750887" y="4413250"/>
            <a:ext cx="1883893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Address Space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of User-1</a:t>
            </a:r>
          </a:p>
        </p:txBody>
      </p:sp>
      <p:sp>
        <p:nvSpPr>
          <p:cNvPr id="1650711" name="Rectangle 23"/>
          <p:cNvSpPr>
            <a:spLocks noChangeArrowheads="1"/>
          </p:cNvSpPr>
          <p:nvPr/>
        </p:nvSpPr>
        <p:spPr bwMode="auto">
          <a:xfrm>
            <a:off x="3089275" y="4476750"/>
            <a:ext cx="1415916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Page Table </a:t>
            </a:r>
          </a:p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of User-1</a:t>
            </a:r>
          </a:p>
        </p:txBody>
      </p:sp>
      <p:sp>
        <p:nvSpPr>
          <p:cNvPr id="1650712" name="Line 24"/>
          <p:cNvSpPr>
            <a:spLocks noChangeShapeType="1"/>
          </p:cNvSpPr>
          <p:nvPr/>
        </p:nvSpPr>
        <p:spPr bwMode="auto">
          <a:xfrm>
            <a:off x="4429125" y="3848100"/>
            <a:ext cx="2019300" cy="1079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50713" name="Line 25"/>
          <p:cNvSpPr>
            <a:spLocks noChangeShapeType="1"/>
          </p:cNvSpPr>
          <p:nvPr/>
        </p:nvSpPr>
        <p:spPr bwMode="auto">
          <a:xfrm flipV="1">
            <a:off x="4418012" y="3111500"/>
            <a:ext cx="2055813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50714" name="Line 26"/>
          <p:cNvSpPr>
            <a:spLocks noChangeShapeType="1"/>
          </p:cNvSpPr>
          <p:nvPr/>
        </p:nvSpPr>
        <p:spPr bwMode="auto">
          <a:xfrm>
            <a:off x="4418012" y="3225800"/>
            <a:ext cx="2068513" cy="176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650715" name="Line 27"/>
          <p:cNvSpPr>
            <a:spLocks noChangeShapeType="1"/>
          </p:cNvSpPr>
          <p:nvPr/>
        </p:nvSpPr>
        <p:spPr bwMode="auto">
          <a:xfrm>
            <a:off x="4418012" y="4152900"/>
            <a:ext cx="2055813" cy="1984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650716" name="Group 28"/>
          <p:cNvGrpSpPr>
            <a:grpSpLocks/>
          </p:cNvGrpSpPr>
          <p:nvPr/>
        </p:nvGrpSpPr>
        <p:grpSpPr bwMode="auto">
          <a:xfrm>
            <a:off x="6473825" y="2565400"/>
            <a:ext cx="1143000" cy="2540000"/>
            <a:chOff x="4240" y="1976"/>
            <a:chExt cx="720" cy="1600"/>
          </a:xfrm>
        </p:grpSpPr>
        <p:grpSp>
          <p:nvGrpSpPr>
            <p:cNvPr id="1650717" name="Group 29"/>
            <p:cNvGrpSpPr>
              <a:grpSpLocks/>
            </p:cNvGrpSpPr>
            <p:nvPr/>
          </p:nvGrpSpPr>
          <p:grpSpPr bwMode="auto">
            <a:xfrm>
              <a:off x="4240" y="1976"/>
              <a:ext cx="720" cy="1600"/>
              <a:chOff x="4240" y="1976"/>
              <a:chExt cx="720" cy="1600"/>
            </a:xfrm>
          </p:grpSpPr>
          <p:sp>
            <p:nvSpPr>
              <p:cNvPr id="1650718" name="Line 30"/>
              <p:cNvSpPr>
                <a:spLocks noChangeShapeType="1"/>
              </p:cNvSpPr>
              <p:nvPr/>
            </p:nvSpPr>
            <p:spPr bwMode="auto">
              <a:xfrm>
                <a:off x="4240" y="1976"/>
                <a:ext cx="0" cy="1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50719" name="Line 31"/>
              <p:cNvSpPr>
                <a:spLocks noChangeShapeType="1"/>
              </p:cNvSpPr>
              <p:nvPr/>
            </p:nvSpPr>
            <p:spPr bwMode="auto">
              <a:xfrm>
                <a:off x="4960" y="1976"/>
                <a:ext cx="0" cy="16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50720" name="Line 32"/>
              <p:cNvSpPr>
                <a:spLocks noChangeShapeType="1"/>
              </p:cNvSpPr>
              <p:nvPr/>
            </p:nvSpPr>
            <p:spPr bwMode="auto">
              <a:xfrm>
                <a:off x="4248" y="212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50721" name="Line 33"/>
              <p:cNvSpPr>
                <a:spLocks noChangeShapeType="1"/>
              </p:cNvSpPr>
              <p:nvPr/>
            </p:nvSpPr>
            <p:spPr bwMode="auto">
              <a:xfrm>
                <a:off x="4248" y="232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50722" name="Line 34"/>
              <p:cNvSpPr>
                <a:spLocks noChangeShapeType="1"/>
              </p:cNvSpPr>
              <p:nvPr/>
            </p:nvSpPr>
            <p:spPr bwMode="auto">
              <a:xfrm>
                <a:off x="4248" y="251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50723" name="Line 35"/>
              <p:cNvSpPr>
                <a:spLocks noChangeShapeType="1"/>
              </p:cNvSpPr>
              <p:nvPr/>
            </p:nvSpPr>
            <p:spPr bwMode="auto">
              <a:xfrm>
                <a:off x="4248" y="271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50724" name="Line 36"/>
              <p:cNvSpPr>
                <a:spLocks noChangeShapeType="1"/>
              </p:cNvSpPr>
              <p:nvPr/>
            </p:nvSpPr>
            <p:spPr bwMode="auto">
              <a:xfrm>
                <a:off x="4248" y="290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50725" name="Line 37"/>
              <p:cNvSpPr>
                <a:spLocks noChangeShapeType="1"/>
              </p:cNvSpPr>
              <p:nvPr/>
            </p:nvSpPr>
            <p:spPr bwMode="auto">
              <a:xfrm>
                <a:off x="4248" y="310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50726" name="Line 38"/>
              <p:cNvSpPr>
                <a:spLocks noChangeShapeType="1"/>
              </p:cNvSpPr>
              <p:nvPr/>
            </p:nvSpPr>
            <p:spPr bwMode="auto">
              <a:xfrm>
                <a:off x="4248" y="3296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50727" name="Line 39"/>
              <p:cNvSpPr>
                <a:spLocks noChangeShapeType="1"/>
              </p:cNvSpPr>
              <p:nvPr/>
            </p:nvSpPr>
            <p:spPr bwMode="auto">
              <a:xfrm>
                <a:off x="4248" y="349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650728" name="Group 40"/>
            <p:cNvGrpSpPr>
              <a:grpSpLocks/>
            </p:cNvGrpSpPr>
            <p:nvPr/>
          </p:nvGrpSpPr>
          <p:grpSpPr bwMode="auto">
            <a:xfrm>
              <a:off x="4475" y="2103"/>
              <a:ext cx="206" cy="1406"/>
              <a:chOff x="4523" y="2119"/>
              <a:chExt cx="206" cy="1406"/>
            </a:xfrm>
          </p:grpSpPr>
          <p:sp>
            <p:nvSpPr>
              <p:cNvPr id="1650729" name="Rectangle 41"/>
              <p:cNvSpPr>
                <a:spLocks noChangeArrowheads="1"/>
              </p:cNvSpPr>
              <p:nvPr/>
            </p:nvSpPr>
            <p:spPr bwMode="auto">
              <a:xfrm>
                <a:off x="4523" y="2119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000000"/>
                    </a:solidFill>
                    <a:latin typeface="Verdana" charset="0"/>
                    <a:ea typeface="굴림" charset="-127"/>
                    <a:cs typeface="굴림" charset="-127"/>
                  </a:rPr>
                  <a:t>1</a:t>
                </a:r>
              </a:p>
            </p:txBody>
          </p:sp>
          <p:sp>
            <p:nvSpPr>
              <p:cNvPr id="1650730" name="Rectangle 42"/>
              <p:cNvSpPr>
                <a:spLocks noChangeArrowheads="1"/>
              </p:cNvSpPr>
              <p:nvPr/>
            </p:nvSpPr>
            <p:spPr bwMode="auto">
              <a:xfrm>
                <a:off x="4523" y="2327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000000"/>
                    </a:solidFill>
                    <a:latin typeface="Verdana" charset="0"/>
                    <a:ea typeface="굴림" charset="-127"/>
                    <a:cs typeface="굴림" charset="-127"/>
                  </a:rPr>
                  <a:t>0</a:t>
                </a:r>
              </a:p>
            </p:txBody>
          </p:sp>
          <p:sp>
            <p:nvSpPr>
              <p:cNvPr id="1650731" name="Rectangle 43"/>
              <p:cNvSpPr>
                <a:spLocks noChangeArrowheads="1"/>
              </p:cNvSpPr>
              <p:nvPr/>
            </p:nvSpPr>
            <p:spPr bwMode="auto">
              <a:xfrm>
                <a:off x="4523" y="3296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000000"/>
                    </a:solidFill>
                    <a:latin typeface="Verdana" charset="0"/>
                    <a:ea typeface="굴림" charset="-127"/>
                    <a:cs typeface="굴림" charset="-127"/>
                  </a:rPr>
                  <a:t>2</a:t>
                </a:r>
              </a:p>
            </p:txBody>
          </p:sp>
          <p:sp>
            <p:nvSpPr>
              <p:cNvPr id="1650732" name="Rectangle 44"/>
              <p:cNvSpPr>
                <a:spLocks noChangeArrowheads="1"/>
              </p:cNvSpPr>
              <p:nvPr/>
            </p:nvSpPr>
            <p:spPr bwMode="auto">
              <a:xfrm>
                <a:off x="4523" y="2906"/>
                <a:ext cx="206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000000"/>
                    </a:solidFill>
                    <a:latin typeface="Verdana" charset="0"/>
                    <a:ea typeface="굴림" charset="-127"/>
                    <a:cs typeface="굴림" charset="-127"/>
                  </a:rPr>
                  <a:t>3</a:t>
                </a:r>
              </a:p>
            </p:txBody>
          </p:sp>
        </p:grpSp>
      </p:grpSp>
      <p:grpSp>
        <p:nvGrpSpPr>
          <p:cNvPr id="1650733" name="Group 45"/>
          <p:cNvGrpSpPr>
            <a:grpSpLocks/>
          </p:cNvGrpSpPr>
          <p:nvPr/>
        </p:nvGrpSpPr>
        <p:grpSpPr bwMode="auto">
          <a:xfrm>
            <a:off x="3048000" y="1447800"/>
            <a:ext cx="2919413" cy="412750"/>
            <a:chOff x="1654" y="1312"/>
            <a:chExt cx="1839" cy="260"/>
          </a:xfrm>
        </p:grpSpPr>
        <p:sp>
          <p:nvSpPr>
            <p:cNvPr id="1650734" name="Rectangle 46"/>
            <p:cNvSpPr>
              <a:spLocks noChangeArrowheads="1"/>
            </p:cNvSpPr>
            <p:nvPr/>
          </p:nvSpPr>
          <p:spPr bwMode="auto">
            <a:xfrm>
              <a:off x="1654" y="1316"/>
              <a:ext cx="1839" cy="256"/>
            </a:xfrm>
            <a:prstGeom prst="rect">
              <a:avLst/>
            </a:prstGeom>
            <a:solidFill>
              <a:srgbClr val="FFCC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page number      </a:t>
              </a:r>
              <a:r>
                <a:rPr lang="en-US" altLang="ko-KR" sz="2000" dirty="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offset</a:t>
              </a:r>
              <a:endParaRPr lang="en-US" altLang="ko-KR" sz="18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650735" name="Line 47"/>
            <p:cNvSpPr>
              <a:spLocks noChangeShapeType="1"/>
            </p:cNvSpPr>
            <p:nvPr/>
          </p:nvSpPr>
          <p:spPr bwMode="auto">
            <a:xfrm>
              <a:off x="2856" y="1312"/>
              <a:ext cx="0" cy="2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52" name="Rectangle 23"/>
          <p:cNvSpPr>
            <a:spLocks noChangeArrowheads="1"/>
          </p:cNvSpPr>
          <p:nvPr/>
        </p:nvSpPr>
        <p:spPr bwMode="auto">
          <a:xfrm>
            <a:off x="7661611" y="3352800"/>
            <a:ext cx="1634789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000000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54" name="Rectangle 2"/>
          <p:cNvSpPr txBox="1">
            <a:spLocks noChangeArrowheads="1"/>
          </p:cNvSpPr>
          <p:nvPr/>
        </p:nvSpPr>
        <p:spPr>
          <a:xfrm>
            <a:off x="304800" y="1981200"/>
            <a:ext cx="8839200" cy="5334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</a:rPr>
              <a:t>A page table contains the physical address of the base of each page</a:t>
            </a:r>
            <a:endParaRPr lang="en-US" altLang="ko-KR" sz="2400" dirty="0" smtClean="0">
              <a:solidFill>
                <a:srgbClr val="000000"/>
              </a:solidFill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99876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0EAA8-CAA0-EF4B-B3C1-ABB37D263657}" type="slidenum">
              <a:rPr lang="en-US">
                <a:solidFill>
                  <a:srgbClr val="898989"/>
                </a:solidFill>
              </a:rPr>
              <a:pPr/>
              <a:t>22</a:t>
            </a:fld>
            <a:endParaRPr lang="en-US" b="0" dirty="0">
              <a:solidFill>
                <a:srgbClr val="898989"/>
              </a:solidFill>
            </a:endParaRPr>
          </a:p>
        </p:txBody>
      </p:sp>
      <p:sp>
        <p:nvSpPr>
          <p:cNvPr id="159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" y="177800"/>
            <a:ext cx="7292975" cy="736600"/>
          </a:xfrm>
          <a:noFill/>
          <a:ln/>
        </p:spPr>
        <p:txBody>
          <a:bodyPr lIns="90488" tIns="44450" rIns="90488" bIns="44450">
            <a:normAutofit fontScale="90000"/>
          </a:bodyPr>
          <a:lstStyle/>
          <a:p>
            <a:r>
              <a:rPr lang="en-US" altLang="ko-KR" dirty="0">
                <a:ea typeface="굴림" charset="-127"/>
                <a:cs typeface="굴림" charset="-127"/>
              </a:rPr>
              <a:t>Private Address Space per User</a:t>
            </a:r>
          </a:p>
        </p:txBody>
      </p:sp>
      <p:sp>
        <p:nvSpPr>
          <p:cNvPr id="1599491" name="Rectangle 3"/>
          <p:cNvSpPr>
            <a:spLocks noChangeArrowheads="1"/>
          </p:cNvSpPr>
          <p:nvPr/>
        </p:nvSpPr>
        <p:spPr bwMode="auto">
          <a:xfrm>
            <a:off x="304800" y="5524500"/>
            <a:ext cx="6783388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  <a:buFontTx/>
              <a:buChar char="•"/>
            </a:pPr>
            <a:r>
              <a:rPr lang="ko-KR" altLang="en-US" sz="20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  <a:r>
              <a:rPr lang="en-US" altLang="ko-KR" sz="20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Each user has a page table </a:t>
            </a:r>
          </a:p>
          <a:p>
            <a:pPr algn="l">
              <a:spcBef>
                <a:spcPct val="0"/>
              </a:spcBef>
              <a:buFontTx/>
              <a:buChar char="•"/>
            </a:pPr>
            <a:r>
              <a:rPr lang="en-US" altLang="ko-KR" sz="200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 Page table contains an entry for each user page</a:t>
            </a:r>
          </a:p>
        </p:txBody>
      </p:sp>
      <p:grpSp>
        <p:nvGrpSpPr>
          <p:cNvPr id="1599492" name="Group 4"/>
          <p:cNvGrpSpPr>
            <a:grpSpLocks/>
          </p:cNvGrpSpPr>
          <p:nvPr/>
        </p:nvGrpSpPr>
        <p:grpSpPr bwMode="auto">
          <a:xfrm>
            <a:off x="317500" y="1092200"/>
            <a:ext cx="8532813" cy="5029200"/>
            <a:chOff x="88" y="856"/>
            <a:chExt cx="5375" cy="3168"/>
          </a:xfrm>
        </p:grpSpPr>
        <p:sp>
          <p:nvSpPr>
            <p:cNvPr id="1599493" name="Rectangle 5"/>
            <p:cNvSpPr>
              <a:spLocks noChangeArrowheads="1"/>
            </p:cNvSpPr>
            <p:nvPr/>
          </p:nvSpPr>
          <p:spPr bwMode="auto">
            <a:xfrm>
              <a:off x="672" y="2704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9494" name="Rectangle 6"/>
            <p:cNvSpPr>
              <a:spLocks noChangeArrowheads="1"/>
            </p:cNvSpPr>
            <p:nvPr/>
          </p:nvSpPr>
          <p:spPr bwMode="auto">
            <a:xfrm>
              <a:off x="672" y="1936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9495" name="Rectangle 7"/>
            <p:cNvSpPr>
              <a:spLocks noChangeArrowheads="1"/>
            </p:cNvSpPr>
            <p:nvPr/>
          </p:nvSpPr>
          <p:spPr bwMode="auto">
            <a:xfrm>
              <a:off x="672" y="1104"/>
              <a:ext cx="704" cy="216"/>
            </a:xfrm>
            <a:prstGeom prst="rect">
              <a:avLst/>
            </a:prstGeom>
            <a:solidFill>
              <a:schemeClr val="folHlink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9496" name="Rectangle 8" descr="90%"/>
            <p:cNvSpPr>
              <a:spLocks noChangeArrowheads="1"/>
            </p:cNvSpPr>
            <p:nvPr/>
          </p:nvSpPr>
          <p:spPr bwMode="auto">
            <a:xfrm>
              <a:off x="672" y="888"/>
              <a:ext cx="704" cy="656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9497" name="Line 9"/>
            <p:cNvSpPr>
              <a:spLocks noChangeShapeType="1"/>
            </p:cNvSpPr>
            <p:nvPr/>
          </p:nvSpPr>
          <p:spPr bwMode="auto">
            <a:xfrm>
              <a:off x="672" y="1103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9498" name="Line 10"/>
            <p:cNvSpPr>
              <a:spLocks noChangeShapeType="1"/>
            </p:cNvSpPr>
            <p:nvPr/>
          </p:nvSpPr>
          <p:spPr bwMode="auto">
            <a:xfrm>
              <a:off x="672" y="1325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9499" name="Rectangle 11"/>
            <p:cNvSpPr>
              <a:spLocks noChangeArrowheads="1"/>
            </p:cNvSpPr>
            <p:nvPr/>
          </p:nvSpPr>
          <p:spPr bwMode="auto">
            <a:xfrm>
              <a:off x="848" y="1112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599500" name="Rectangle 12"/>
            <p:cNvSpPr>
              <a:spLocks noChangeArrowheads="1"/>
            </p:cNvSpPr>
            <p:nvPr/>
          </p:nvSpPr>
          <p:spPr bwMode="auto">
            <a:xfrm>
              <a:off x="88" y="1080"/>
              <a:ext cx="58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1599501" name="Rectangle 13"/>
            <p:cNvSpPr>
              <a:spLocks noChangeArrowheads="1"/>
            </p:cNvSpPr>
            <p:nvPr/>
          </p:nvSpPr>
          <p:spPr bwMode="auto">
            <a:xfrm>
              <a:off x="1911" y="1368"/>
              <a:ext cx="89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Page Table </a:t>
              </a:r>
            </a:p>
          </p:txBody>
        </p:sp>
        <p:grpSp>
          <p:nvGrpSpPr>
            <p:cNvPr id="1599502" name="Group 14"/>
            <p:cNvGrpSpPr>
              <a:grpSpLocks/>
            </p:cNvGrpSpPr>
            <p:nvPr/>
          </p:nvGrpSpPr>
          <p:grpSpPr bwMode="auto">
            <a:xfrm>
              <a:off x="1976" y="889"/>
              <a:ext cx="704" cy="519"/>
              <a:chOff x="1976" y="889"/>
              <a:chExt cx="704" cy="519"/>
            </a:xfrm>
          </p:grpSpPr>
          <p:sp>
            <p:nvSpPr>
              <p:cNvPr id="1599503" name="Rectangle 15"/>
              <p:cNvSpPr>
                <a:spLocks noChangeArrowheads="1"/>
              </p:cNvSpPr>
              <p:nvPr/>
            </p:nvSpPr>
            <p:spPr bwMode="auto">
              <a:xfrm>
                <a:off x="1976" y="889"/>
                <a:ext cx="704" cy="51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99504" name="Line 16"/>
              <p:cNvSpPr>
                <a:spLocks noChangeShapeType="1"/>
              </p:cNvSpPr>
              <p:nvPr/>
            </p:nvSpPr>
            <p:spPr bwMode="auto">
              <a:xfrm>
                <a:off x="1976" y="105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99505" name="Line 17"/>
              <p:cNvSpPr>
                <a:spLocks noChangeShapeType="1"/>
              </p:cNvSpPr>
              <p:nvPr/>
            </p:nvSpPr>
            <p:spPr bwMode="auto">
              <a:xfrm>
                <a:off x="1976" y="1235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99506" name="Rectangle 18" descr="Dark upward diagonal"/>
            <p:cNvSpPr>
              <a:spLocks noChangeArrowheads="1"/>
            </p:cNvSpPr>
            <p:nvPr/>
          </p:nvSpPr>
          <p:spPr bwMode="auto">
            <a:xfrm>
              <a:off x="672" y="1712"/>
              <a:ext cx="704" cy="65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9507" name="Line 19"/>
            <p:cNvSpPr>
              <a:spLocks noChangeShapeType="1"/>
            </p:cNvSpPr>
            <p:nvPr/>
          </p:nvSpPr>
          <p:spPr bwMode="auto">
            <a:xfrm>
              <a:off x="672" y="1927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9508" name="Line 20"/>
            <p:cNvSpPr>
              <a:spLocks noChangeShapeType="1"/>
            </p:cNvSpPr>
            <p:nvPr/>
          </p:nvSpPr>
          <p:spPr bwMode="auto">
            <a:xfrm>
              <a:off x="672" y="214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9509" name="Rectangle 21"/>
            <p:cNvSpPr>
              <a:spLocks noChangeArrowheads="1"/>
            </p:cNvSpPr>
            <p:nvPr/>
          </p:nvSpPr>
          <p:spPr bwMode="auto">
            <a:xfrm>
              <a:off x="800" y="1928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599510" name="Rectangle 22"/>
            <p:cNvSpPr>
              <a:spLocks noChangeArrowheads="1"/>
            </p:cNvSpPr>
            <p:nvPr/>
          </p:nvSpPr>
          <p:spPr bwMode="auto">
            <a:xfrm>
              <a:off x="88" y="1896"/>
              <a:ext cx="58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1599511" name="Rectangle 23"/>
            <p:cNvSpPr>
              <a:spLocks noChangeArrowheads="1"/>
            </p:cNvSpPr>
            <p:nvPr/>
          </p:nvSpPr>
          <p:spPr bwMode="auto">
            <a:xfrm>
              <a:off x="1911" y="2288"/>
              <a:ext cx="89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Page Table </a:t>
              </a:r>
            </a:p>
          </p:txBody>
        </p:sp>
        <p:grpSp>
          <p:nvGrpSpPr>
            <p:cNvPr id="1599512" name="Group 24"/>
            <p:cNvGrpSpPr>
              <a:grpSpLocks/>
            </p:cNvGrpSpPr>
            <p:nvPr/>
          </p:nvGrpSpPr>
          <p:grpSpPr bwMode="auto">
            <a:xfrm>
              <a:off x="1976" y="1801"/>
              <a:ext cx="704" cy="519"/>
              <a:chOff x="1976" y="1801"/>
              <a:chExt cx="704" cy="519"/>
            </a:xfrm>
          </p:grpSpPr>
          <p:sp>
            <p:nvSpPr>
              <p:cNvPr id="1599513" name="Rectangle 25"/>
              <p:cNvSpPr>
                <a:spLocks noChangeArrowheads="1"/>
              </p:cNvSpPr>
              <p:nvPr/>
            </p:nvSpPr>
            <p:spPr bwMode="auto">
              <a:xfrm>
                <a:off x="1976" y="1801"/>
                <a:ext cx="704" cy="51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99514" name="Line 26"/>
              <p:cNvSpPr>
                <a:spLocks noChangeShapeType="1"/>
              </p:cNvSpPr>
              <p:nvPr/>
            </p:nvSpPr>
            <p:spPr bwMode="auto">
              <a:xfrm>
                <a:off x="1976" y="197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99515" name="Line 27"/>
              <p:cNvSpPr>
                <a:spLocks noChangeShapeType="1"/>
              </p:cNvSpPr>
              <p:nvPr/>
            </p:nvSpPr>
            <p:spPr bwMode="auto">
              <a:xfrm>
                <a:off x="1976" y="214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99516" name="Rectangle 28"/>
            <p:cNvSpPr>
              <a:spLocks noChangeArrowheads="1"/>
            </p:cNvSpPr>
            <p:nvPr/>
          </p:nvSpPr>
          <p:spPr bwMode="auto">
            <a:xfrm>
              <a:off x="672" y="2488"/>
              <a:ext cx="704" cy="872"/>
            </a:xfrm>
            <a:prstGeom prst="rect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9517" name="Line 29"/>
            <p:cNvSpPr>
              <a:spLocks noChangeShapeType="1"/>
            </p:cNvSpPr>
            <p:nvPr/>
          </p:nvSpPr>
          <p:spPr bwMode="auto">
            <a:xfrm>
              <a:off x="672" y="291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9518" name="Line 30"/>
            <p:cNvSpPr>
              <a:spLocks noChangeShapeType="1"/>
            </p:cNvSpPr>
            <p:nvPr/>
          </p:nvSpPr>
          <p:spPr bwMode="auto">
            <a:xfrm>
              <a:off x="672" y="3141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9519" name="Rectangle 31"/>
            <p:cNvSpPr>
              <a:spLocks noChangeArrowheads="1"/>
            </p:cNvSpPr>
            <p:nvPr/>
          </p:nvSpPr>
          <p:spPr bwMode="auto">
            <a:xfrm>
              <a:off x="800" y="2696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  <p:sp>
          <p:nvSpPr>
            <p:cNvPr id="1599520" name="Rectangle 32"/>
            <p:cNvSpPr>
              <a:spLocks noChangeArrowheads="1"/>
            </p:cNvSpPr>
            <p:nvPr/>
          </p:nvSpPr>
          <p:spPr bwMode="auto">
            <a:xfrm>
              <a:off x="88" y="2760"/>
              <a:ext cx="584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1599521" name="Rectangle 33"/>
            <p:cNvSpPr>
              <a:spLocks noChangeArrowheads="1"/>
            </p:cNvSpPr>
            <p:nvPr/>
          </p:nvSpPr>
          <p:spPr bwMode="auto">
            <a:xfrm>
              <a:off x="1903" y="3280"/>
              <a:ext cx="89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Page Table</a:t>
              </a:r>
              <a:r>
                <a:rPr lang="en-US" altLang="ko-KR" sz="1800" b="1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 </a:t>
              </a:r>
            </a:p>
          </p:txBody>
        </p:sp>
        <p:sp>
          <p:nvSpPr>
            <p:cNvPr id="1599522" name="Line 34"/>
            <p:cNvSpPr>
              <a:spLocks noChangeShapeType="1"/>
            </p:cNvSpPr>
            <p:nvPr/>
          </p:nvSpPr>
          <p:spPr bwMode="auto">
            <a:xfrm flipV="1">
              <a:off x="1392" y="1120"/>
              <a:ext cx="568" cy="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9523" name="Line 35"/>
            <p:cNvSpPr>
              <a:spLocks noChangeShapeType="1"/>
            </p:cNvSpPr>
            <p:nvPr/>
          </p:nvSpPr>
          <p:spPr bwMode="auto">
            <a:xfrm>
              <a:off x="1392" y="2040"/>
              <a:ext cx="5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9524" name="Line 36"/>
            <p:cNvSpPr>
              <a:spLocks noChangeShapeType="1"/>
            </p:cNvSpPr>
            <p:nvPr/>
          </p:nvSpPr>
          <p:spPr bwMode="auto">
            <a:xfrm>
              <a:off x="1392" y="2808"/>
              <a:ext cx="5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9525" name="Line 37" descr="Dark upward diagonal"/>
            <p:cNvSpPr>
              <a:spLocks noChangeShapeType="1"/>
            </p:cNvSpPr>
            <p:nvPr/>
          </p:nvSpPr>
          <p:spPr bwMode="auto">
            <a:xfrm>
              <a:off x="2688" y="984"/>
              <a:ext cx="1672" cy="1192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9526" name="Line 38"/>
            <p:cNvSpPr>
              <a:spLocks noChangeShapeType="1"/>
            </p:cNvSpPr>
            <p:nvPr/>
          </p:nvSpPr>
          <p:spPr bwMode="auto">
            <a:xfrm>
              <a:off x="2688" y="1176"/>
              <a:ext cx="1680" cy="1200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9527" name="Line 39"/>
            <p:cNvSpPr>
              <a:spLocks noChangeShapeType="1"/>
            </p:cNvSpPr>
            <p:nvPr/>
          </p:nvSpPr>
          <p:spPr bwMode="auto">
            <a:xfrm>
              <a:off x="2688" y="1320"/>
              <a:ext cx="1680" cy="1824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9528" name="Line 40"/>
            <p:cNvSpPr>
              <a:spLocks noChangeShapeType="1"/>
            </p:cNvSpPr>
            <p:nvPr/>
          </p:nvSpPr>
          <p:spPr bwMode="auto">
            <a:xfrm>
              <a:off x="2688" y="1896"/>
              <a:ext cx="1680" cy="67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9529" name="Line 41"/>
            <p:cNvSpPr>
              <a:spLocks noChangeShapeType="1"/>
            </p:cNvSpPr>
            <p:nvPr/>
          </p:nvSpPr>
          <p:spPr bwMode="auto">
            <a:xfrm>
              <a:off x="2688" y="2088"/>
              <a:ext cx="1680" cy="163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9530" name="Line 42"/>
            <p:cNvSpPr>
              <a:spLocks noChangeShapeType="1"/>
            </p:cNvSpPr>
            <p:nvPr/>
          </p:nvSpPr>
          <p:spPr bwMode="auto">
            <a:xfrm>
              <a:off x="2688" y="2232"/>
              <a:ext cx="1680" cy="1104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9531" name="Line 43"/>
            <p:cNvSpPr>
              <a:spLocks noChangeShapeType="1"/>
            </p:cNvSpPr>
            <p:nvPr/>
          </p:nvSpPr>
          <p:spPr bwMode="auto">
            <a:xfrm flipV="1">
              <a:off x="2680" y="1968"/>
              <a:ext cx="1704" cy="65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9532" name="Line 44"/>
            <p:cNvSpPr>
              <a:spLocks noChangeShapeType="1"/>
            </p:cNvSpPr>
            <p:nvPr/>
          </p:nvSpPr>
          <p:spPr bwMode="auto">
            <a:xfrm flipV="1">
              <a:off x="2688" y="2952"/>
              <a:ext cx="1680" cy="4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9533" name="Line 45"/>
            <p:cNvSpPr>
              <a:spLocks noChangeShapeType="1"/>
            </p:cNvSpPr>
            <p:nvPr/>
          </p:nvSpPr>
          <p:spPr bwMode="auto">
            <a:xfrm>
              <a:off x="2688" y="3192"/>
              <a:ext cx="1680" cy="72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599534" name="Rectangle 46"/>
            <p:cNvSpPr>
              <a:spLocks noChangeArrowheads="1"/>
            </p:cNvSpPr>
            <p:nvPr/>
          </p:nvSpPr>
          <p:spPr bwMode="auto">
            <a:xfrm rot="16200000">
              <a:off x="4616" y="2368"/>
              <a:ext cx="1463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 dirty="0" smtClean="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Physical Memory</a:t>
              </a:r>
              <a:endParaRPr lang="en-US" altLang="ko-KR" sz="1800" dirty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1599535" name="Line 47"/>
            <p:cNvSpPr>
              <a:spLocks noChangeShapeType="1"/>
            </p:cNvSpPr>
            <p:nvPr/>
          </p:nvSpPr>
          <p:spPr bwMode="auto">
            <a:xfrm>
              <a:off x="672" y="2695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599536" name="Group 48"/>
            <p:cNvGrpSpPr>
              <a:grpSpLocks/>
            </p:cNvGrpSpPr>
            <p:nvPr/>
          </p:nvGrpSpPr>
          <p:grpSpPr bwMode="auto">
            <a:xfrm>
              <a:off x="1968" y="2536"/>
              <a:ext cx="704" cy="752"/>
              <a:chOff x="1968" y="2512"/>
              <a:chExt cx="704" cy="752"/>
            </a:xfrm>
          </p:grpSpPr>
          <p:sp>
            <p:nvSpPr>
              <p:cNvPr id="1599537" name="Rectangle 49"/>
              <p:cNvSpPr>
                <a:spLocks noChangeArrowheads="1"/>
              </p:cNvSpPr>
              <p:nvPr/>
            </p:nvSpPr>
            <p:spPr bwMode="auto">
              <a:xfrm>
                <a:off x="1968" y="2512"/>
                <a:ext cx="704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99538" name="Line 50"/>
              <p:cNvSpPr>
                <a:spLocks noChangeShapeType="1"/>
              </p:cNvSpPr>
              <p:nvPr/>
            </p:nvSpPr>
            <p:spPr bwMode="auto">
              <a:xfrm>
                <a:off x="1968" y="289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99539" name="Line 51"/>
              <p:cNvSpPr>
                <a:spLocks noChangeShapeType="1"/>
              </p:cNvSpPr>
              <p:nvPr/>
            </p:nvSpPr>
            <p:spPr bwMode="auto">
              <a:xfrm>
                <a:off x="1968" y="3091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99540" name="Line 52"/>
              <p:cNvSpPr>
                <a:spLocks noChangeShapeType="1"/>
              </p:cNvSpPr>
              <p:nvPr/>
            </p:nvSpPr>
            <p:spPr bwMode="auto">
              <a:xfrm>
                <a:off x="1968" y="270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99541" name="Line 53"/>
            <p:cNvSpPr>
              <a:spLocks noChangeShapeType="1"/>
            </p:cNvSpPr>
            <p:nvPr/>
          </p:nvSpPr>
          <p:spPr bwMode="auto">
            <a:xfrm flipV="1">
              <a:off x="2680" y="2752"/>
              <a:ext cx="1688" cy="6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1599542" name="Group 54"/>
            <p:cNvGrpSpPr>
              <a:grpSpLocks/>
            </p:cNvGrpSpPr>
            <p:nvPr/>
          </p:nvGrpSpPr>
          <p:grpSpPr bwMode="auto">
            <a:xfrm>
              <a:off x="4368" y="856"/>
              <a:ext cx="768" cy="3168"/>
              <a:chOff x="4368" y="856"/>
              <a:chExt cx="768" cy="3168"/>
            </a:xfrm>
          </p:grpSpPr>
          <p:sp>
            <p:nvSpPr>
              <p:cNvPr id="1599543" name="Rectangle 55"/>
              <p:cNvSpPr>
                <a:spLocks noChangeArrowheads="1"/>
              </p:cNvSpPr>
              <p:nvPr/>
            </p:nvSpPr>
            <p:spPr bwMode="auto">
              <a:xfrm>
                <a:off x="4368" y="1416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99544" name="Rectangle 56"/>
              <p:cNvSpPr>
                <a:spLocks noChangeArrowheads="1"/>
              </p:cNvSpPr>
              <p:nvPr/>
            </p:nvSpPr>
            <p:spPr bwMode="auto">
              <a:xfrm>
                <a:off x="4368" y="1224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99545" name="Line 57"/>
              <p:cNvSpPr>
                <a:spLocks noChangeShapeType="1"/>
              </p:cNvSpPr>
              <p:nvPr/>
            </p:nvSpPr>
            <p:spPr bwMode="auto">
              <a:xfrm>
                <a:off x="4368" y="856"/>
                <a:ext cx="0" cy="31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99546" name="Oval 58"/>
              <p:cNvSpPr>
                <a:spLocks noChangeArrowheads="1"/>
              </p:cNvSpPr>
              <p:nvPr/>
            </p:nvSpPr>
            <p:spPr bwMode="auto">
              <a:xfrm rot="2700000">
                <a:off x="4763" y="1851"/>
                <a:ext cx="42" cy="47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99547" name="Rectangle 59"/>
              <p:cNvSpPr>
                <a:spLocks noChangeArrowheads="1"/>
              </p:cNvSpPr>
              <p:nvPr/>
            </p:nvSpPr>
            <p:spPr bwMode="auto">
              <a:xfrm>
                <a:off x="4368" y="3720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99548" name="Rectangle 60" descr="Dark upward diagonal"/>
              <p:cNvSpPr>
                <a:spLocks noChangeArrowheads="1"/>
              </p:cNvSpPr>
              <p:nvPr/>
            </p:nvSpPr>
            <p:spPr bwMode="auto">
              <a:xfrm>
                <a:off x="4368" y="3528"/>
                <a:ext cx="768" cy="192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99549" name="Rectangle 61" descr="40%"/>
              <p:cNvSpPr>
                <a:spLocks noChangeArrowheads="1"/>
              </p:cNvSpPr>
              <p:nvPr/>
            </p:nvSpPr>
            <p:spPr bwMode="auto">
              <a:xfrm>
                <a:off x="4368" y="3336"/>
                <a:ext cx="768" cy="192"/>
              </a:xfrm>
              <a:prstGeom prst="rect">
                <a:avLst/>
              </a:prstGeom>
              <a:pattFill prst="pct4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000000"/>
                    </a:solidFill>
                    <a:latin typeface="Verdana" charset="0"/>
                    <a:ea typeface="굴림" charset="-127"/>
                    <a:cs typeface="굴림" charset="-127"/>
                  </a:rPr>
                  <a:t>free</a:t>
                </a:r>
              </a:p>
            </p:txBody>
          </p:sp>
          <p:sp>
            <p:nvSpPr>
              <p:cNvPr id="1599550" name="Rectangle 62" descr="Dark upward diagonal"/>
              <p:cNvSpPr>
                <a:spLocks noChangeArrowheads="1"/>
              </p:cNvSpPr>
              <p:nvPr/>
            </p:nvSpPr>
            <p:spPr bwMode="auto">
              <a:xfrm>
                <a:off x="4368" y="3144"/>
                <a:ext cx="768" cy="192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99551" name="Rectangle 63" descr="90%"/>
              <p:cNvSpPr>
                <a:spLocks noChangeArrowheads="1"/>
              </p:cNvSpPr>
              <p:nvPr/>
            </p:nvSpPr>
            <p:spPr bwMode="auto">
              <a:xfrm>
                <a:off x="4368" y="2952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99552" name="Rectangle 64"/>
              <p:cNvSpPr>
                <a:spLocks noChangeArrowheads="1"/>
              </p:cNvSpPr>
              <p:nvPr/>
            </p:nvSpPr>
            <p:spPr bwMode="auto">
              <a:xfrm>
                <a:off x="4368" y="2760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99553" name="Rectangle 65"/>
              <p:cNvSpPr>
                <a:spLocks noChangeArrowheads="1"/>
              </p:cNvSpPr>
              <p:nvPr/>
            </p:nvSpPr>
            <p:spPr bwMode="auto">
              <a:xfrm>
                <a:off x="4368" y="2568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99554" name="Rectangle 66" descr="Dark upward diagonal"/>
              <p:cNvSpPr>
                <a:spLocks noChangeArrowheads="1"/>
              </p:cNvSpPr>
              <p:nvPr/>
            </p:nvSpPr>
            <p:spPr bwMode="auto">
              <a:xfrm>
                <a:off x="4368" y="2376"/>
                <a:ext cx="768" cy="192"/>
              </a:xfrm>
              <a:prstGeom prst="rect">
                <a:avLst/>
              </a:prstGeom>
              <a:pattFill prst="dkUpDiag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99555" name="Rectangle 67" descr="90%"/>
              <p:cNvSpPr>
                <a:spLocks noChangeArrowheads="1"/>
              </p:cNvSpPr>
              <p:nvPr/>
            </p:nvSpPr>
            <p:spPr bwMode="auto">
              <a:xfrm>
                <a:off x="4368" y="2184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99556" name="Rectangle 68" descr="90%"/>
              <p:cNvSpPr>
                <a:spLocks noChangeArrowheads="1"/>
              </p:cNvSpPr>
              <p:nvPr/>
            </p:nvSpPr>
            <p:spPr bwMode="auto">
              <a:xfrm>
                <a:off x="4368" y="1992"/>
                <a:ext cx="768" cy="192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99557" name="Rectangle 69"/>
              <p:cNvSpPr>
                <a:spLocks noChangeArrowheads="1"/>
              </p:cNvSpPr>
              <p:nvPr/>
            </p:nvSpPr>
            <p:spPr bwMode="auto">
              <a:xfrm>
                <a:off x="4368" y="1032"/>
                <a:ext cx="768" cy="192"/>
              </a:xfrm>
              <a:prstGeom prst="rect">
                <a:avLst/>
              </a:prstGeom>
              <a:solidFill>
                <a:srgbClr val="FFCC6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99558" name="Rectangle 70"/>
              <p:cNvSpPr>
                <a:spLocks noChangeArrowheads="1"/>
              </p:cNvSpPr>
              <p:nvPr/>
            </p:nvSpPr>
            <p:spPr bwMode="auto">
              <a:xfrm>
                <a:off x="4483" y="1000"/>
                <a:ext cx="541" cy="40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000000"/>
                    </a:solidFill>
                    <a:latin typeface="Verdana" charset="0"/>
                    <a:ea typeface="굴림" charset="-127"/>
                    <a:cs typeface="굴림" charset="-127"/>
                  </a:rPr>
                  <a:t>OS</a:t>
                </a:r>
              </a:p>
              <a:p>
                <a:pPr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000000"/>
                    </a:solidFill>
                    <a:latin typeface="Verdana" charset="0"/>
                    <a:ea typeface="굴림" charset="-127"/>
                    <a:cs typeface="굴림" charset="-127"/>
                  </a:rPr>
                  <a:t>pages</a:t>
                </a:r>
              </a:p>
            </p:txBody>
          </p:sp>
          <p:sp>
            <p:nvSpPr>
              <p:cNvPr id="1599559" name="Line 71"/>
              <p:cNvSpPr>
                <a:spLocks noChangeShapeType="1"/>
              </p:cNvSpPr>
              <p:nvPr/>
            </p:nvSpPr>
            <p:spPr bwMode="auto">
              <a:xfrm>
                <a:off x="5136" y="856"/>
                <a:ext cx="0" cy="3168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599560" name="Rectangle 72"/>
              <p:cNvSpPr>
                <a:spLocks noChangeArrowheads="1"/>
              </p:cNvSpPr>
              <p:nvPr/>
            </p:nvSpPr>
            <p:spPr bwMode="auto">
              <a:xfrm>
                <a:off x="4368" y="1800"/>
                <a:ext cx="768" cy="192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599561" name="Group 73"/>
              <p:cNvGrpSpPr>
                <a:grpSpLocks/>
              </p:cNvGrpSpPr>
              <p:nvPr/>
            </p:nvGrpSpPr>
            <p:grpSpPr bwMode="auto">
              <a:xfrm>
                <a:off x="4624" y="1675"/>
                <a:ext cx="319" cy="42"/>
                <a:chOff x="4760" y="1675"/>
                <a:chExt cx="319" cy="42"/>
              </a:xfrm>
            </p:grpSpPr>
            <p:sp>
              <p:nvSpPr>
                <p:cNvPr id="1599562" name="Oval 74"/>
                <p:cNvSpPr>
                  <a:spLocks noChangeArrowheads="1"/>
                </p:cNvSpPr>
                <p:nvPr/>
              </p:nvSpPr>
              <p:spPr bwMode="auto">
                <a:xfrm rot="2700000">
                  <a:off x="4763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99563" name="Oval 75"/>
                <p:cNvSpPr>
                  <a:spLocks noChangeArrowheads="1"/>
                </p:cNvSpPr>
                <p:nvPr/>
              </p:nvSpPr>
              <p:spPr bwMode="auto">
                <a:xfrm rot="2700000">
                  <a:off x="4899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99564" name="Oval 76"/>
                <p:cNvSpPr>
                  <a:spLocks noChangeArrowheads="1"/>
                </p:cNvSpPr>
                <p:nvPr/>
              </p:nvSpPr>
              <p:spPr bwMode="auto">
                <a:xfrm rot="2700000">
                  <a:off x="5035" y="1672"/>
                  <a:ext cx="42" cy="47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0000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179317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6A37E-7454-1E43-91F3-29AB02F9CCE3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5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charset="-127"/>
                <a:cs typeface="굴림" charset="-127"/>
              </a:rPr>
              <a:t>Where Should Page Tables Reside?</a:t>
            </a:r>
          </a:p>
        </p:txBody>
      </p:sp>
      <p:sp>
        <p:nvSpPr>
          <p:cNvPr id="165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4894263"/>
          </a:xfrm>
        </p:spPr>
        <p:txBody>
          <a:bodyPr>
            <a:normAutofit fontScale="92500" lnSpcReduction="10000"/>
          </a:bodyPr>
          <a:lstStyle/>
          <a:p>
            <a:pPr marL="342900" indent="-342900"/>
            <a:r>
              <a:rPr lang="en-US" altLang="ko-KR" sz="2800" dirty="0">
                <a:ea typeface="굴림" charset="-127"/>
                <a:cs typeface="굴림" charset="-127"/>
              </a:rPr>
              <a:t>Space required by the page tables (PT) is proportional to the address space, number of users,</a:t>
            </a:r>
            <a:r>
              <a:rPr lang="en-US" altLang="ko-KR" sz="2800" dirty="0" smtClean="0">
                <a:ea typeface="굴림" charset="-127"/>
                <a:cs typeface="굴림" charset="-127"/>
              </a:rPr>
              <a:t> ...</a:t>
            </a:r>
          </a:p>
          <a:p>
            <a:pPr marL="1200150" lvl="2" indent="-342900">
              <a:buFontTx/>
              <a:buNone/>
            </a:pPr>
            <a:r>
              <a:rPr lang="en-US" altLang="ko-KR" sz="2400" i="1" dirty="0" smtClean="0">
                <a:solidFill>
                  <a:srgbClr val="000000"/>
                </a:solidFill>
                <a:latin typeface="Symbol" charset="2"/>
                <a:ea typeface="굴림" charset="-127"/>
                <a:cs typeface="굴림" charset="-127"/>
              </a:rPr>
              <a:t></a:t>
            </a:r>
            <a:r>
              <a:rPr lang="en-US" altLang="ko-KR" sz="2400" i="1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Too large to </a:t>
            </a:r>
            <a:r>
              <a:rPr lang="en-US" altLang="ko-KR" sz="2400" i="1" dirty="0">
                <a:solidFill>
                  <a:srgbClr val="000000"/>
                </a:solidFill>
                <a:ea typeface="굴림" charset="-127"/>
                <a:cs typeface="굴림" charset="-127"/>
              </a:rPr>
              <a:t>keep </a:t>
            </a:r>
            <a:r>
              <a:rPr lang="en-US" altLang="ko-KR" sz="2400" i="1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in </a:t>
            </a:r>
            <a:r>
              <a:rPr lang="en-US" altLang="ko-KR" sz="2400" i="1" dirty="0" err="1" smtClean="0">
                <a:solidFill>
                  <a:srgbClr val="000000"/>
                </a:solidFill>
                <a:ea typeface="굴림" charset="-127"/>
                <a:cs typeface="굴림" charset="-127"/>
              </a:rPr>
              <a:t>cpu</a:t>
            </a:r>
            <a:r>
              <a:rPr lang="en-US" altLang="ko-KR" sz="2400" i="1" dirty="0" smtClean="0">
                <a:solidFill>
                  <a:srgbClr val="000000"/>
                </a:solidFill>
                <a:ea typeface="굴림" charset="-127"/>
                <a:cs typeface="굴림" charset="-127"/>
              </a:rPr>
              <a:t> </a:t>
            </a:r>
            <a:r>
              <a:rPr lang="en-US" altLang="ko-KR" sz="2400" i="1" dirty="0">
                <a:solidFill>
                  <a:srgbClr val="000000"/>
                </a:solidFill>
                <a:ea typeface="굴림" charset="-127"/>
                <a:cs typeface="굴림" charset="-127"/>
              </a:rPr>
              <a:t>registers</a:t>
            </a:r>
          </a:p>
          <a:p>
            <a:pPr marL="342900" indent="-342900">
              <a:buFontTx/>
              <a:buNone/>
            </a:pPr>
            <a:endParaRPr lang="en-US" altLang="ko-KR" dirty="0">
              <a:solidFill>
                <a:srgbClr val="56127A"/>
              </a:solidFill>
              <a:ea typeface="굴림" charset="-127"/>
              <a:cs typeface="굴림" charset="-127"/>
            </a:endParaRPr>
          </a:p>
          <a:p>
            <a:pPr marL="342900" indent="-342900"/>
            <a:r>
              <a:rPr lang="en-US" altLang="ko-KR" sz="2800" dirty="0">
                <a:ea typeface="굴림" charset="-127"/>
                <a:cs typeface="굴림" charset="-127"/>
              </a:rPr>
              <a:t>Idea: Keep </a:t>
            </a:r>
            <a:r>
              <a:rPr lang="en-US" altLang="ko-KR" sz="2800" dirty="0" err="1">
                <a:ea typeface="굴림" charset="-127"/>
                <a:cs typeface="굴림" charset="-127"/>
              </a:rPr>
              <a:t>PTs</a:t>
            </a:r>
            <a:r>
              <a:rPr lang="en-US" altLang="ko-KR" sz="2800" dirty="0">
                <a:ea typeface="굴림" charset="-127"/>
                <a:cs typeface="굴림" charset="-127"/>
              </a:rPr>
              <a:t> in the main memory</a:t>
            </a:r>
          </a:p>
          <a:p>
            <a:pPr marL="742950" lvl="1" indent="-285750"/>
            <a:r>
              <a:rPr lang="en-US" altLang="ko-KR" sz="2400" dirty="0">
                <a:ea typeface="굴림" charset="-127"/>
                <a:cs typeface="굴림" charset="-127"/>
              </a:rPr>
              <a:t>N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eeds </a:t>
            </a:r>
            <a:r>
              <a:rPr lang="en-US" altLang="ko-KR" sz="2400" dirty="0">
                <a:ea typeface="굴림" charset="-127"/>
                <a:cs typeface="굴림" charset="-127"/>
              </a:rPr>
              <a:t>one reference to retrieve the page base address and another to access the data word</a:t>
            </a:r>
          </a:p>
          <a:p>
            <a:pPr marL="742950" lvl="1" indent="-285750">
              <a:buFontTx/>
              <a:buNone/>
            </a:pPr>
            <a:r>
              <a:rPr lang="en-US" altLang="ko-KR" sz="2400" dirty="0">
                <a:ea typeface="굴림" charset="-127"/>
                <a:cs typeface="굴림" charset="-127"/>
              </a:rPr>
              <a:t>	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	</a:t>
            </a:r>
            <a:r>
              <a:rPr lang="en-US" altLang="ko-KR" sz="2400" dirty="0" smtClean="0">
                <a:latin typeface="Symbol" charset="2"/>
                <a:ea typeface="굴림" charset="-127"/>
                <a:cs typeface="굴림" charset="-127"/>
              </a:rPr>
              <a:t>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 </a:t>
            </a:r>
            <a:r>
              <a:rPr lang="en-US" altLang="ko-KR" sz="2400" i="1" dirty="0">
                <a:ea typeface="굴림" charset="-127"/>
                <a:cs typeface="굴림" charset="-127"/>
              </a:rPr>
              <a:t>doubles the number of memory references</a:t>
            </a:r>
            <a:r>
              <a:rPr lang="en-US" altLang="ko-KR" sz="2400" i="1" dirty="0" smtClean="0">
                <a:ea typeface="굴림" charset="-127"/>
                <a:cs typeface="굴림" charset="-127"/>
              </a:rPr>
              <a:t>!</a:t>
            </a:r>
            <a:endParaRPr lang="en-US" altLang="ko-KR" dirty="0">
              <a:ea typeface="굴림" charset="-127"/>
              <a:cs typeface="굴림" charset="-127"/>
            </a:endParaRPr>
          </a:p>
          <a:p>
            <a:pPr marL="742950" lvl="1" indent="-285750">
              <a:buFontTx/>
              <a:buNone/>
            </a:pPr>
            <a:r>
              <a:rPr lang="en-US" altLang="ko-KR" dirty="0" smtClean="0">
                <a:ea typeface="굴림" charset="-127"/>
                <a:cs typeface="굴림" charset="-127"/>
              </a:rPr>
              <a:t>Caching helps</a:t>
            </a:r>
          </a:p>
          <a:p>
            <a:pPr marL="742950" lvl="1" indent="-285750">
              <a:buFontTx/>
              <a:buNone/>
            </a:pPr>
            <a:r>
              <a:rPr lang="en-US" altLang="ko-KR" sz="2400" dirty="0">
                <a:ea typeface="굴림" charset="-127"/>
                <a:cs typeface="굴림" charset="-127"/>
              </a:rPr>
              <a:t>	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Automatic caching if the processor uses full page tables</a:t>
            </a:r>
          </a:p>
          <a:p>
            <a:pPr marL="742950" lvl="1" indent="-285750">
              <a:buFontTx/>
              <a:buNone/>
            </a:pPr>
            <a:r>
              <a:rPr lang="en-US" altLang="ko-KR" dirty="0">
                <a:ea typeface="굴림" charset="-127"/>
                <a:cs typeface="굴림" charset="-127"/>
              </a:rPr>
              <a:t>	</a:t>
            </a:r>
            <a:r>
              <a:rPr lang="en-US" altLang="ko-KR" dirty="0" smtClean="0">
                <a:ea typeface="굴림" charset="-127"/>
                <a:cs typeface="굴림" charset="-127"/>
              </a:rPr>
              <a:t>Manual caching controlled by the OS with the </a:t>
            </a:r>
            <a:r>
              <a:rPr lang="en-US" altLang="ko-KR" sz="2400" i="1" dirty="0" smtClean="0">
                <a:ea typeface="굴림" charset="-127"/>
                <a:cs typeface="굴림" charset="-127"/>
              </a:rPr>
              <a:t>Translation Lookaside Buffer (TLB)</a:t>
            </a:r>
          </a:p>
        </p:txBody>
      </p:sp>
    </p:spTree>
    <p:extLst>
      <p:ext uri="{BB962C8B-B14F-4D97-AF65-F5344CB8AC3E}">
        <p14:creationId xmlns:p14="http://schemas.microsoft.com/office/powerpoint/2010/main" val="218189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273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E94-9524-7646-98F2-B9A4E6AA31B5}" type="slidenum">
              <a:rPr lang="en-US">
                <a:solidFill>
                  <a:srgbClr val="898989"/>
                </a:solidFill>
              </a:rPr>
              <a:pPr/>
              <a:t>24</a:t>
            </a:fld>
            <a:endParaRPr lang="en-US" b="0" dirty="0">
              <a:solidFill>
                <a:srgbClr val="898989"/>
              </a:solidFill>
            </a:endParaRPr>
          </a:p>
        </p:txBody>
      </p:sp>
      <p:sp>
        <p:nvSpPr>
          <p:cNvPr id="160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039100" cy="901700"/>
          </a:xfrm>
          <a:noFill/>
          <a:ln/>
        </p:spPr>
        <p:txBody>
          <a:bodyPr lIns="90488" tIns="44450" rIns="90488" bIns="44450"/>
          <a:lstStyle/>
          <a:p>
            <a:r>
              <a:rPr lang="en-US" altLang="ko-KR">
                <a:ea typeface="굴림" charset="-127"/>
                <a:cs typeface="굴림" charset="-127"/>
              </a:rPr>
              <a:t>Page Tables in Physical Memory</a:t>
            </a:r>
          </a:p>
        </p:txBody>
      </p:sp>
      <p:grpSp>
        <p:nvGrpSpPr>
          <p:cNvPr id="1603587" name="Group 3"/>
          <p:cNvGrpSpPr>
            <a:grpSpLocks/>
          </p:cNvGrpSpPr>
          <p:nvPr/>
        </p:nvGrpSpPr>
        <p:grpSpPr bwMode="auto">
          <a:xfrm>
            <a:off x="609600" y="914400"/>
            <a:ext cx="7491413" cy="5270500"/>
            <a:chOff x="632" y="848"/>
            <a:chExt cx="4719" cy="3320"/>
          </a:xfrm>
        </p:grpSpPr>
        <p:grpSp>
          <p:nvGrpSpPr>
            <p:cNvPr id="1603588" name="Group 4"/>
            <p:cNvGrpSpPr>
              <a:grpSpLocks/>
            </p:cNvGrpSpPr>
            <p:nvPr/>
          </p:nvGrpSpPr>
          <p:grpSpPr bwMode="auto">
            <a:xfrm>
              <a:off x="632" y="1352"/>
              <a:ext cx="1536" cy="2580"/>
              <a:chOff x="632" y="1352"/>
              <a:chExt cx="1536" cy="2580"/>
            </a:xfrm>
          </p:grpSpPr>
          <p:sp>
            <p:nvSpPr>
              <p:cNvPr id="1603589" name="Rectangle 5"/>
              <p:cNvSpPr>
                <a:spLocks noChangeArrowheads="1"/>
              </p:cNvSpPr>
              <p:nvPr/>
            </p:nvSpPr>
            <p:spPr bwMode="auto">
              <a:xfrm>
                <a:off x="632" y="1568"/>
                <a:ext cx="704" cy="216"/>
              </a:xfrm>
              <a:prstGeom prst="rect">
                <a:avLst/>
              </a:prstGeom>
              <a:solidFill>
                <a:schemeClr val="folHlink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3590" name="Rectangle 6" descr="90%"/>
              <p:cNvSpPr>
                <a:spLocks noChangeArrowheads="1"/>
              </p:cNvSpPr>
              <p:nvPr/>
            </p:nvSpPr>
            <p:spPr bwMode="auto">
              <a:xfrm>
                <a:off x="632" y="1352"/>
                <a:ext cx="704" cy="656"/>
              </a:xfrm>
              <a:prstGeom prst="rect">
                <a:avLst/>
              </a:prstGeom>
              <a:pattFill prst="pct90">
                <a:fgClr>
                  <a:schemeClr val="accent1"/>
                </a:fgClr>
                <a:bgClr>
                  <a:srgbClr val="FFFFFF"/>
                </a:bgClr>
              </a:patt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3591" name="Line 7"/>
              <p:cNvSpPr>
                <a:spLocks noChangeShapeType="1"/>
              </p:cNvSpPr>
              <p:nvPr/>
            </p:nvSpPr>
            <p:spPr bwMode="auto">
              <a:xfrm>
                <a:off x="632" y="1567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3592" name="Line 8"/>
              <p:cNvSpPr>
                <a:spLocks noChangeShapeType="1"/>
              </p:cNvSpPr>
              <p:nvPr/>
            </p:nvSpPr>
            <p:spPr bwMode="auto">
              <a:xfrm>
                <a:off x="632" y="1789"/>
                <a:ext cx="70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603593" name="Rectangle 9"/>
              <p:cNvSpPr>
                <a:spLocks noChangeArrowheads="1"/>
              </p:cNvSpPr>
              <p:nvPr/>
            </p:nvSpPr>
            <p:spPr bwMode="auto">
              <a:xfrm>
                <a:off x="783" y="1568"/>
                <a:ext cx="402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1800">
                    <a:solidFill>
                      <a:srgbClr val="000000"/>
                    </a:solidFill>
                    <a:latin typeface="Verdana" charset="0"/>
                    <a:ea typeface="굴림" charset="-127"/>
                    <a:cs typeface="굴림" charset="-127"/>
                  </a:rPr>
                  <a:t>VA1</a:t>
                </a:r>
              </a:p>
            </p:txBody>
          </p:sp>
          <p:sp>
            <p:nvSpPr>
              <p:cNvPr id="1603594" name="Rectangle 10"/>
              <p:cNvSpPr>
                <a:spLocks noChangeArrowheads="1"/>
              </p:cNvSpPr>
              <p:nvPr/>
            </p:nvSpPr>
            <p:spPr bwMode="auto">
              <a:xfrm>
                <a:off x="667" y="2016"/>
                <a:ext cx="1501" cy="44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2000" dirty="0">
                    <a:solidFill>
                      <a:srgbClr val="000000"/>
                    </a:solidFill>
                    <a:latin typeface="Verdana" charset="0"/>
                    <a:ea typeface="굴림" charset="-127"/>
                    <a:cs typeface="굴림" charset="-127"/>
                  </a:rPr>
                  <a:t>User </a:t>
                </a:r>
                <a:r>
                  <a:rPr lang="en-US" altLang="ko-KR" sz="2000" dirty="0" smtClean="0">
                    <a:solidFill>
                      <a:srgbClr val="000000"/>
                    </a:solidFill>
                    <a:latin typeface="Verdana" charset="0"/>
                    <a:ea typeface="굴림" charset="-127"/>
                    <a:cs typeface="굴림" charset="-127"/>
                  </a:rPr>
                  <a:t>1 Virtual Address Space</a:t>
                </a:r>
                <a:endParaRPr lang="en-US" altLang="ko-KR" sz="2000" dirty="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43" name="Rectangle 10"/>
              <p:cNvSpPr>
                <a:spLocks noChangeArrowheads="1"/>
              </p:cNvSpPr>
              <p:nvPr/>
            </p:nvSpPr>
            <p:spPr bwMode="auto">
              <a:xfrm>
                <a:off x="632" y="3488"/>
                <a:ext cx="1501" cy="44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>
                  <a:spcBef>
                    <a:spcPct val="0"/>
                  </a:spcBef>
                </a:pPr>
                <a:r>
                  <a:rPr lang="en-US" altLang="ko-KR" sz="2000" dirty="0">
                    <a:solidFill>
                      <a:srgbClr val="000000"/>
                    </a:solidFill>
                    <a:latin typeface="Verdana" charset="0"/>
                    <a:ea typeface="굴림" charset="-127"/>
                    <a:cs typeface="굴림" charset="-127"/>
                  </a:rPr>
                  <a:t>User</a:t>
                </a:r>
                <a:r>
                  <a:rPr lang="en-US" altLang="ko-KR" sz="2000" dirty="0" smtClean="0">
                    <a:solidFill>
                      <a:srgbClr val="000000"/>
                    </a:solidFill>
                    <a:latin typeface="Verdana" charset="0"/>
                    <a:ea typeface="굴림" charset="-127"/>
                    <a:cs typeface="굴림" charset="-127"/>
                  </a:rPr>
                  <a:t> 2 Virtual Address Space</a:t>
                </a:r>
                <a:endParaRPr lang="en-US" altLang="ko-KR" sz="2000" dirty="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endParaRPr>
              </a:p>
            </p:txBody>
          </p:sp>
        </p:grpSp>
        <p:sp>
          <p:nvSpPr>
            <p:cNvPr id="1603595" name="Line 11"/>
            <p:cNvSpPr>
              <a:spLocks noChangeShapeType="1"/>
            </p:cNvSpPr>
            <p:nvPr/>
          </p:nvSpPr>
          <p:spPr bwMode="auto">
            <a:xfrm flipV="1">
              <a:off x="1296" y="1240"/>
              <a:ext cx="2648" cy="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03596" name="Line 12"/>
            <p:cNvSpPr>
              <a:spLocks noChangeShapeType="1"/>
            </p:cNvSpPr>
            <p:nvPr/>
          </p:nvSpPr>
          <p:spPr bwMode="auto">
            <a:xfrm>
              <a:off x="3936" y="856"/>
              <a:ext cx="0" cy="33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03597" name="Rectangle 13" descr="Dark upward diagonal"/>
            <p:cNvSpPr>
              <a:spLocks noChangeArrowheads="1"/>
            </p:cNvSpPr>
            <p:nvPr/>
          </p:nvSpPr>
          <p:spPr bwMode="auto">
            <a:xfrm>
              <a:off x="3936" y="3928"/>
              <a:ext cx="768" cy="19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03598" name="Rectangle 14" descr="Dark upward diagonal"/>
            <p:cNvSpPr>
              <a:spLocks noChangeArrowheads="1"/>
            </p:cNvSpPr>
            <p:nvPr/>
          </p:nvSpPr>
          <p:spPr bwMode="auto">
            <a:xfrm>
              <a:off x="3936" y="3728"/>
              <a:ext cx="768" cy="19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03599" name="Rectangle 15" descr="90%"/>
            <p:cNvSpPr>
              <a:spLocks noChangeArrowheads="1"/>
            </p:cNvSpPr>
            <p:nvPr/>
          </p:nvSpPr>
          <p:spPr bwMode="auto">
            <a:xfrm>
              <a:off x="3936" y="3536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03600" name="Rectangle 16" descr="Dark upward diagonal"/>
            <p:cNvSpPr>
              <a:spLocks noChangeArrowheads="1"/>
            </p:cNvSpPr>
            <p:nvPr/>
          </p:nvSpPr>
          <p:spPr bwMode="auto">
            <a:xfrm>
              <a:off x="3936" y="3344"/>
              <a:ext cx="768" cy="192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03601" name="Rectangle 17" descr="90%"/>
            <p:cNvSpPr>
              <a:spLocks noChangeArrowheads="1"/>
            </p:cNvSpPr>
            <p:nvPr/>
          </p:nvSpPr>
          <p:spPr bwMode="auto">
            <a:xfrm>
              <a:off x="3936" y="3152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03602" name="Rectangle 18" descr="90%"/>
            <p:cNvSpPr>
              <a:spLocks noChangeArrowheads="1"/>
            </p:cNvSpPr>
            <p:nvPr/>
          </p:nvSpPr>
          <p:spPr bwMode="auto">
            <a:xfrm>
              <a:off x="3936" y="2960"/>
              <a:ext cx="768" cy="192"/>
            </a:xfrm>
            <a:prstGeom prst="rect">
              <a:avLst/>
            </a:prstGeom>
            <a:pattFill prst="pct90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03603" name="Line 19"/>
            <p:cNvSpPr>
              <a:spLocks noChangeShapeType="1"/>
            </p:cNvSpPr>
            <p:nvPr/>
          </p:nvSpPr>
          <p:spPr bwMode="auto">
            <a:xfrm>
              <a:off x="4704" y="848"/>
              <a:ext cx="0" cy="33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03604" name="Rectangle 20" descr="90%"/>
            <p:cNvSpPr>
              <a:spLocks noChangeArrowheads="1"/>
            </p:cNvSpPr>
            <p:nvPr/>
          </p:nvSpPr>
          <p:spPr bwMode="auto">
            <a:xfrm>
              <a:off x="3936" y="1336"/>
              <a:ext cx="768" cy="192"/>
            </a:xfrm>
            <a:prstGeom prst="rect">
              <a:avLst/>
            </a:prstGeom>
            <a:pattFill prst="pct90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03605" name="Rectangle 21" descr="90%"/>
            <p:cNvSpPr>
              <a:spLocks noChangeArrowheads="1"/>
            </p:cNvSpPr>
            <p:nvPr/>
          </p:nvSpPr>
          <p:spPr bwMode="auto">
            <a:xfrm>
              <a:off x="3936" y="1144"/>
              <a:ext cx="768" cy="192"/>
            </a:xfrm>
            <a:prstGeom prst="rect">
              <a:avLst/>
            </a:prstGeom>
            <a:pattFill prst="pct90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03606" name="Rectangle 22" descr="90%"/>
            <p:cNvSpPr>
              <a:spLocks noChangeArrowheads="1"/>
            </p:cNvSpPr>
            <p:nvPr/>
          </p:nvSpPr>
          <p:spPr bwMode="auto">
            <a:xfrm>
              <a:off x="3936" y="952"/>
              <a:ext cx="768" cy="192"/>
            </a:xfrm>
            <a:prstGeom prst="rect">
              <a:avLst/>
            </a:prstGeom>
            <a:pattFill prst="pct90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03607" name="Rectangle 23"/>
            <p:cNvSpPr>
              <a:spLocks noChangeArrowheads="1"/>
            </p:cNvSpPr>
            <p:nvPr/>
          </p:nvSpPr>
          <p:spPr bwMode="auto">
            <a:xfrm>
              <a:off x="3944" y="944"/>
              <a:ext cx="566" cy="5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PT User 1 </a:t>
              </a:r>
            </a:p>
          </p:txBody>
        </p:sp>
        <p:sp>
          <p:nvSpPr>
            <p:cNvPr id="1603608" name="Rectangle 24"/>
            <p:cNvSpPr>
              <a:spLocks noChangeArrowheads="1"/>
            </p:cNvSpPr>
            <p:nvPr/>
          </p:nvSpPr>
          <p:spPr bwMode="auto">
            <a:xfrm>
              <a:off x="3936" y="1528"/>
              <a:ext cx="768" cy="19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endParaRPr lang="ko-KR" altLang="en-US" sz="2400" b="1">
                <a:solidFill>
                  <a:srgbClr val="000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603609" name="Rectangle 25" descr="Dark upward diagonal"/>
            <p:cNvSpPr>
              <a:spLocks noChangeArrowheads="1"/>
            </p:cNvSpPr>
            <p:nvPr/>
          </p:nvSpPr>
          <p:spPr bwMode="auto">
            <a:xfrm>
              <a:off x="3936" y="2104"/>
              <a:ext cx="768" cy="192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03610" name="Rectangle 26" descr="Dark upward diagonal"/>
            <p:cNvSpPr>
              <a:spLocks noChangeArrowheads="1"/>
            </p:cNvSpPr>
            <p:nvPr/>
          </p:nvSpPr>
          <p:spPr bwMode="auto">
            <a:xfrm>
              <a:off x="3936" y="1912"/>
              <a:ext cx="768" cy="192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03611" name="Rectangle 27" descr="Dark upward diagonal"/>
            <p:cNvSpPr>
              <a:spLocks noChangeArrowheads="1"/>
            </p:cNvSpPr>
            <p:nvPr/>
          </p:nvSpPr>
          <p:spPr bwMode="auto">
            <a:xfrm>
              <a:off x="3936" y="1720"/>
              <a:ext cx="768" cy="192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03612" name="Rectangle 28"/>
            <p:cNvSpPr>
              <a:spLocks noChangeArrowheads="1"/>
            </p:cNvSpPr>
            <p:nvPr/>
          </p:nvSpPr>
          <p:spPr bwMode="auto">
            <a:xfrm>
              <a:off x="3944" y="1712"/>
              <a:ext cx="576" cy="58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 dirty="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PT User 2 </a:t>
              </a:r>
            </a:p>
          </p:txBody>
        </p:sp>
        <p:sp>
          <p:nvSpPr>
            <p:cNvPr id="1603613" name="Freeform 29"/>
            <p:cNvSpPr>
              <a:spLocks/>
            </p:cNvSpPr>
            <p:nvPr/>
          </p:nvSpPr>
          <p:spPr bwMode="auto">
            <a:xfrm>
              <a:off x="3147" y="1004"/>
              <a:ext cx="914" cy="2225"/>
            </a:xfrm>
            <a:custGeom>
              <a:avLst/>
              <a:gdLst/>
              <a:ahLst/>
              <a:cxnLst>
                <a:cxn ang="0">
                  <a:pos x="914" y="34"/>
                </a:cxn>
                <a:cxn ang="0">
                  <a:pos x="294" y="65"/>
                </a:cxn>
                <a:cxn ang="0">
                  <a:pos x="119" y="240"/>
                </a:cxn>
                <a:cxn ang="0">
                  <a:pos x="0" y="891"/>
                </a:cxn>
                <a:cxn ang="0">
                  <a:pos x="150" y="1467"/>
                </a:cxn>
                <a:cxn ang="0">
                  <a:pos x="301" y="1668"/>
                </a:cxn>
                <a:cxn ang="0">
                  <a:pos x="426" y="1855"/>
                </a:cxn>
                <a:cxn ang="0">
                  <a:pos x="651" y="2106"/>
                </a:cxn>
                <a:cxn ang="0">
                  <a:pos x="733" y="2175"/>
                </a:cxn>
                <a:cxn ang="0">
                  <a:pos x="789" y="2225"/>
                </a:cxn>
              </a:cxnLst>
              <a:rect l="0" t="0" r="r" b="b"/>
              <a:pathLst>
                <a:path w="914" h="2225">
                  <a:moveTo>
                    <a:pt x="914" y="34"/>
                  </a:moveTo>
                  <a:cubicBezTo>
                    <a:pt x="704" y="0"/>
                    <a:pt x="502" y="36"/>
                    <a:pt x="294" y="65"/>
                  </a:cubicBezTo>
                  <a:cubicBezTo>
                    <a:pt x="236" y="123"/>
                    <a:pt x="157" y="167"/>
                    <a:pt x="119" y="240"/>
                  </a:cubicBezTo>
                  <a:cubicBezTo>
                    <a:pt x="6" y="456"/>
                    <a:pt x="15" y="660"/>
                    <a:pt x="0" y="891"/>
                  </a:cubicBezTo>
                  <a:cubicBezTo>
                    <a:pt x="37" y="1096"/>
                    <a:pt x="47" y="1283"/>
                    <a:pt x="150" y="1467"/>
                  </a:cubicBezTo>
                  <a:cubicBezTo>
                    <a:pt x="191" y="1540"/>
                    <a:pt x="252" y="1600"/>
                    <a:pt x="301" y="1668"/>
                  </a:cubicBezTo>
                  <a:cubicBezTo>
                    <a:pt x="344" y="1729"/>
                    <a:pt x="381" y="1795"/>
                    <a:pt x="426" y="1855"/>
                  </a:cubicBezTo>
                  <a:cubicBezTo>
                    <a:pt x="635" y="2133"/>
                    <a:pt x="523" y="2001"/>
                    <a:pt x="651" y="2106"/>
                  </a:cubicBezTo>
                  <a:cubicBezTo>
                    <a:pt x="679" y="2129"/>
                    <a:pt x="706" y="2151"/>
                    <a:pt x="733" y="2175"/>
                  </a:cubicBezTo>
                  <a:cubicBezTo>
                    <a:pt x="752" y="2192"/>
                    <a:pt x="789" y="2225"/>
                    <a:pt x="789" y="222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03614" name="Freeform 30"/>
            <p:cNvSpPr>
              <a:spLocks/>
            </p:cNvSpPr>
            <p:nvPr/>
          </p:nvSpPr>
          <p:spPr bwMode="auto">
            <a:xfrm>
              <a:off x="3600" y="1419"/>
              <a:ext cx="384" cy="1597"/>
            </a:xfrm>
            <a:custGeom>
              <a:avLst/>
              <a:gdLst/>
              <a:ahLst/>
              <a:cxnLst>
                <a:cxn ang="0">
                  <a:pos x="474" y="0"/>
                </a:cxn>
                <a:cxn ang="0">
                  <a:pos x="242" y="276"/>
                </a:cxn>
                <a:cxn ang="0">
                  <a:pos x="30" y="940"/>
                </a:cxn>
                <a:cxn ang="0">
                  <a:pos x="55" y="1353"/>
                </a:cxn>
                <a:cxn ang="0">
                  <a:pos x="161" y="1553"/>
                </a:cxn>
                <a:cxn ang="0">
                  <a:pos x="336" y="1616"/>
                </a:cxn>
                <a:cxn ang="0">
                  <a:pos x="393" y="1641"/>
                </a:cxn>
              </a:cxnLst>
              <a:rect l="0" t="0" r="r" b="b"/>
              <a:pathLst>
                <a:path w="474" h="1641">
                  <a:moveTo>
                    <a:pt x="474" y="0"/>
                  </a:moveTo>
                  <a:cubicBezTo>
                    <a:pt x="397" y="92"/>
                    <a:pt x="308" y="175"/>
                    <a:pt x="242" y="276"/>
                  </a:cubicBezTo>
                  <a:cubicBezTo>
                    <a:pt x="82" y="521"/>
                    <a:pt x="88" y="650"/>
                    <a:pt x="30" y="940"/>
                  </a:cubicBezTo>
                  <a:cubicBezTo>
                    <a:pt x="16" y="1182"/>
                    <a:pt x="0" y="1131"/>
                    <a:pt x="55" y="1353"/>
                  </a:cubicBezTo>
                  <a:cubicBezTo>
                    <a:pt x="70" y="1411"/>
                    <a:pt x="98" y="1518"/>
                    <a:pt x="161" y="1553"/>
                  </a:cubicBezTo>
                  <a:cubicBezTo>
                    <a:pt x="210" y="1580"/>
                    <a:pt x="280" y="1605"/>
                    <a:pt x="336" y="1616"/>
                  </a:cubicBezTo>
                  <a:cubicBezTo>
                    <a:pt x="355" y="1625"/>
                    <a:pt x="374" y="1632"/>
                    <a:pt x="393" y="164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03615" name="Line 31"/>
            <p:cNvSpPr>
              <a:spLocks noChangeShapeType="1"/>
            </p:cNvSpPr>
            <p:nvPr/>
          </p:nvSpPr>
          <p:spPr bwMode="auto">
            <a:xfrm flipV="1">
              <a:off x="1312" y="2016"/>
              <a:ext cx="2616" cy="1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03616" name="Freeform 32"/>
            <p:cNvSpPr>
              <a:spLocks/>
            </p:cNvSpPr>
            <p:nvPr/>
          </p:nvSpPr>
          <p:spPr bwMode="auto">
            <a:xfrm>
              <a:off x="4631" y="2021"/>
              <a:ext cx="657" cy="20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4" y="1064"/>
                </a:cxn>
                <a:cxn ang="0">
                  <a:pos x="588" y="1640"/>
                </a:cxn>
                <a:cxn ang="0">
                  <a:pos x="463" y="1828"/>
                </a:cxn>
                <a:cxn ang="0">
                  <a:pos x="275" y="1990"/>
                </a:cxn>
                <a:cxn ang="0">
                  <a:pos x="207" y="2053"/>
                </a:cxn>
                <a:cxn ang="0">
                  <a:pos x="113" y="2116"/>
                </a:cxn>
                <a:cxn ang="0">
                  <a:pos x="75" y="2141"/>
                </a:cxn>
              </a:cxnLst>
              <a:rect l="0" t="0" r="r" b="b"/>
              <a:pathLst>
                <a:path w="657" h="2141">
                  <a:moveTo>
                    <a:pt x="0" y="0"/>
                  </a:moveTo>
                  <a:cubicBezTo>
                    <a:pt x="430" y="296"/>
                    <a:pt x="491" y="592"/>
                    <a:pt x="614" y="1064"/>
                  </a:cubicBezTo>
                  <a:cubicBezTo>
                    <a:pt x="633" y="1260"/>
                    <a:pt x="657" y="1450"/>
                    <a:pt x="588" y="1640"/>
                  </a:cubicBezTo>
                  <a:cubicBezTo>
                    <a:pt x="569" y="1692"/>
                    <a:pt x="494" y="1790"/>
                    <a:pt x="463" y="1828"/>
                  </a:cubicBezTo>
                  <a:cubicBezTo>
                    <a:pt x="410" y="1891"/>
                    <a:pt x="340" y="1941"/>
                    <a:pt x="275" y="1990"/>
                  </a:cubicBezTo>
                  <a:cubicBezTo>
                    <a:pt x="250" y="2009"/>
                    <a:pt x="232" y="2034"/>
                    <a:pt x="207" y="2053"/>
                  </a:cubicBezTo>
                  <a:cubicBezTo>
                    <a:pt x="177" y="2076"/>
                    <a:pt x="143" y="2093"/>
                    <a:pt x="113" y="2116"/>
                  </a:cubicBezTo>
                  <a:cubicBezTo>
                    <a:pt x="101" y="2125"/>
                    <a:pt x="75" y="2141"/>
                    <a:pt x="75" y="2141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03617" name="Freeform 33"/>
            <p:cNvSpPr>
              <a:spLocks/>
            </p:cNvSpPr>
            <p:nvPr/>
          </p:nvSpPr>
          <p:spPr bwMode="auto">
            <a:xfrm>
              <a:off x="4631" y="1801"/>
              <a:ext cx="720" cy="16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26" y="282"/>
                </a:cxn>
                <a:cxn ang="0">
                  <a:pos x="651" y="1021"/>
                </a:cxn>
                <a:cxn ang="0">
                  <a:pos x="513" y="1321"/>
                </a:cxn>
                <a:cxn ang="0">
                  <a:pos x="288" y="1459"/>
                </a:cxn>
                <a:cxn ang="0">
                  <a:pos x="182" y="1534"/>
                </a:cxn>
                <a:cxn ang="0">
                  <a:pos x="75" y="1603"/>
                </a:cxn>
              </a:cxnLst>
              <a:rect l="0" t="0" r="r" b="b"/>
              <a:pathLst>
                <a:path w="720" h="1603">
                  <a:moveTo>
                    <a:pt x="0" y="0"/>
                  </a:moveTo>
                  <a:cubicBezTo>
                    <a:pt x="338" y="84"/>
                    <a:pt x="406" y="62"/>
                    <a:pt x="626" y="282"/>
                  </a:cubicBezTo>
                  <a:cubicBezTo>
                    <a:pt x="720" y="524"/>
                    <a:pt x="706" y="768"/>
                    <a:pt x="651" y="1021"/>
                  </a:cubicBezTo>
                  <a:cubicBezTo>
                    <a:pt x="628" y="1128"/>
                    <a:pt x="595" y="1243"/>
                    <a:pt x="513" y="1321"/>
                  </a:cubicBezTo>
                  <a:cubicBezTo>
                    <a:pt x="472" y="1360"/>
                    <a:pt x="294" y="1456"/>
                    <a:pt x="288" y="1459"/>
                  </a:cubicBezTo>
                  <a:cubicBezTo>
                    <a:pt x="250" y="1482"/>
                    <a:pt x="220" y="1511"/>
                    <a:pt x="182" y="1534"/>
                  </a:cubicBezTo>
                  <a:cubicBezTo>
                    <a:pt x="149" y="1554"/>
                    <a:pt x="103" y="1575"/>
                    <a:pt x="75" y="1603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03618" name="Freeform 34"/>
            <p:cNvSpPr>
              <a:spLocks/>
            </p:cNvSpPr>
            <p:nvPr/>
          </p:nvSpPr>
          <p:spPr bwMode="auto">
            <a:xfrm>
              <a:off x="4600" y="2196"/>
              <a:ext cx="464" cy="16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0" y="1002"/>
                </a:cxn>
                <a:cxn ang="0">
                  <a:pos x="400" y="1365"/>
                </a:cxn>
                <a:cxn ang="0">
                  <a:pos x="269" y="1471"/>
                </a:cxn>
                <a:cxn ang="0">
                  <a:pos x="87" y="1609"/>
                </a:cxn>
              </a:cxnLst>
              <a:rect l="0" t="0" r="r" b="b"/>
              <a:pathLst>
                <a:path w="464" h="1609">
                  <a:moveTo>
                    <a:pt x="0" y="0"/>
                  </a:moveTo>
                  <a:cubicBezTo>
                    <a:pt x="301" y="304"/>
                    <a:pt x="396" y="596"/>
                    <a:pt x="450" y="1002"/>
                  </a:cubicBezTo>
                  <a:cubicBezTo>
                    <a:pt x="457" y="1118"/>
                    <a:pt x="464" y="1260"/>
                    <a:pt x="400" y="1365"/>
                  </a:cubicBezTo>
                  <a:cubicBezTo>
                    <a:pt x="379" y="1399"/>
                    <a:pt x="301" y="1446"/>
                    <a:pt x="269" y="1471"/>
                  </a:cubicBezTo>
                  <a:cubicBezTo>
                    <a:pt x="209" y="1517"/>
                    <a:pt x="143" y="1561"/>
                    <a:pt x="87" y="1609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03619" name="Freeform 35"/>
            <p:cNvSpPr>
              <a:spLocks/>
            </p:cNvSpPr>
            <p:nvPr/>
          </p:nvSpPr>
          <p:spPr bwMode="auto">
            <a:xfrm>
              <a:off x="3303" y="1250"/>
              <a:ext cx="683" cy="2355"/>
            </a:xfrm>
            <a:custGeom>
              <a:avLst/>
              <a:gdLst/>
              <a:ahLst/>
              <a:cxnLst>
                <a:cxn ang="0">
                  <a:pos x="683" y="0"/>
                </a:cxn>
                <a:cxn ang="0">
                  <a:pos x="276" y="457"/>
                </a:cxn>
                <a:cxn ang="0">
                  <a:pos x="138" y="745"/>
                </a:cxn>
                <a:cxn ang="0">
                  <a:pos x="207" y="2048"/>
                </a:cxn>
                <a:cxn ang="0">
                  <a:pos x="527" y="2286"/>
                </a:cxn>
                <a:cxn ang="0">
                  <a:pos x="608" y="2336"/>
                </a:cxn>
                <a:cxn ang="0">
                  <a:pos x="639" y="2355"/>
                </a:cxn>
              </a:cxnLst>
              <a:rect l="0" t="0" r="r" b="b"/>
              <a:pathLst>
                <a:path w="683" h="2355">
                  <a:moveTo>
                    <a:pt x="683" y="0"/>
                  </a:moveTo>
                  <a:cubicBezTo>
                    <a:pt x="601" y="87"/>
                    <a:pt x="344" y="349"/>
                    <a:pt x="276" y="457"/>
                  </a:cubicBezTo>
                  <a:cubicBezTo>
                    <a:pt x="219" y="547"/>
                    <a:pt x="184" y="649"/>
                    <a:pt x="138" y="745"/>
                  </a:cubicBezTo>
                  <a:cubicBezTo>
                    <a:pt x="73" y="1165"/>
                    <a:pt x="0" y="1652"/>
                    <a:pt x="207" y="2048"/>
                  </a:cubicBezTo>
                  <a:cubicBezTo>
                    <a:pt x="271" y="2171"/>
                    <a:pt x="417" y="2215"/>
                    <a:pt x="527" y="2286"/>
                  </a:cubicBezTo>
                  <a:cubicBezTo>
                    <a:pt x="555" y="2304"/>
                    <a:pt x="579" y="2321"/>
                    <a:pt x="608" y="2336"/>
                  </a:cubicBezTo>
                  <a:cubicBezTo>
                    <a:pt x="619" y="2342"/>
                    <a:pt x="639" y="2355"/>
                    <a:pt x="639" y="2355"/>
                  </a:cubicBez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03620" name="Rectangle 36" descr="Dark upward diagonal"/>
            <p:cNvSpPr>
              <a:spLocks noChangeArrowheads="1"/>
            </p:cNvSpPr>
            <p:nvPr/>
          </p:nvSpPr>
          <p:spPr bwMode="auto">
            <a:xfrm>
              <a:off x="640" y="3000"/>
              <a:ext cx="704" cy="21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03621" name="Rectangle 37" descr="Dark upward diagonal"/>
            <p:cNvSpPr>
              <a:spLocks noChangeArrowheads="1"/>
            </p:cNvSpPr>
            <p:nvPr/>
          </p:nvSpPr>
          <p:spPr bwMode="auto">
            <a:xfrm>
              <a:off x="640" y="2784"/>
              <a:ext cx="704" cy="656"/>
            </a:xfrm>
            <a:prstGeom prst="rect">
              <a:avLst/>
            </a:prstGeom>
            <a:pattFill prst="dkUpDiag">
              <a:fgClr>
                <a:schemeClr val="accent1"/>
              </a:fgClr>
              <a:bgClr>
                <a:srgbClr val="FFFFFF"/>
              </a:bgClr>
            </a:patt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03622" name="Line 38" descr="Dark upward diagonal"/>
            <p:cNvSpPr>
              <a:spLocks noChangeShapeType="1"/>
            </p:cNvSpPr>
            <p:nvPr/>
          </p:nvSpPr>
          <p:spPr bwMode="auto">
            <a:xfrm>
              <a:off x="640" y="2999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03623" name="Line 39" descr="Dark upward diagonal"/>
            <p:cNvSpPr>
              <a:spLocks noChangeShapeType="1"/>
            </p:cNvSpPr>
            <p:nvPr/>
          </p:nvSpPr>
          <p:spPr bwMode="auto">
            <a:xfrm>
              <a:off x="640" y="3221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603624" name="Rectangle 40"/>
            <p:cNvSpPr>
              <a:spLocks noChangeArrowheads="1"/>
            </p:cNvSpPr>
            <p:nvPr/>
          </p:nvSpPr>
          <p:spPr bwMode="auto">
            <a:xfrm>
              <a:off x="791" y="3000"/>
              <a:ext cx="402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1800">
                  <a:solidFill>
                    <a:srgbClr val="000000"/>
                  </a:solidFill>
                  <a:latin typeface="Verdana" charset="0"/>
                  <a:ea typeface="굴림" charset="-127"/>
                  <a:cs typeface="굴림" charset="-127"/>
                </a:rPr>
                <a:t>VA1</a:t>
              </a:r>
            </a:p>
          </p:txBody>
        </p:sp>
      </p:grpSp>
      <p:sp>
        <p:nvSpPr>
          <p:cNvPr id="45" name="Rectangle 46"/>
          <p:cNvSpPr>
            <a:spLocks noChangeArrowheads="1"/>
          </p:cNvSpPr>
          <p:nvPr/>
        </p:nvSpPr>
        <p:spPr bwMode="auto">
          <a:xfrm rot="16200000">
            <a:off x="7404100" y="3111500"/>
            <a:ext cx="232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800" dirty="0" smtClean="0">
                <a:solidFill>
                  <a:srgbClr val="000000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800" dirty="0">
              <a:solidFill>
                <a:srgbClr val="000000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93901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Table Tricks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Can actually have multiple processes referring to the same physical memory</a:t>
            </a:r>
          </a:p>
          <a:p>
            <a:pPr lvl="1"/>
            <a:r>
              <a:rPr lang="en-US" dirty="0" smtClean="0"/>
              <a:t>Enables "shared memory" between processes</a:t>
            </a:r>
          </a:p>
          <a:p>
            <a:r>
              <a:rPr lang="en-US" dirty="0" smtClean="0"/>
              <a:t>Page table entry can say "this exists on disk"</a:t>
            </a:r>
          </a:p>
          <a:p>
            <a:pPr lvl="1"/>
            <a:r>
              <a:rPr lang="en-US" dirty="0" smtClean="0"/>
              <a:t>When such memory is accessed it triggers an exception instead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operating system can copy the data into memory ("swap it in") and then resume the trapped instruction</a:t>
            </a:r>
          </a:p>
          <a:p>
            <a:pPr lvl="2"/>
            <a:r>
              <a:rPr lang="en-US" dirty="0" smtClean="0"/>
              <a:t>How it gives the illusion of infinite memory</a:t>
            </a:r>
          </a:p>
          <a:p>
            <a:r>
              <a:rPr lang="en-US" dirty="0" smtClean="0"/>
              <a:t>Can use that same method to efficiently read files</a:t>
            </a:r>
          </a:p>
          <a:p>
            <a:pPr lvl="1"/>
            <a:r>
              <a:rPr lang="en-US" dirty="0" smtClean="0"/>
              <a:t>File is "memory mapped", when read it is simply paged in like other </a:t>
            </a:r>
          </a:p>
          <a:p>
            <a:pPr lvl="1"/>
            <a:r>
              <a:rPr lang="en-US" dirty="0" smtClean="0"/>
              <a:t>Allows an efficient method to handle large files conveniently</a:t>
            </a:r>
          </a:p>
          <a:p>
            <a:pPr lvl="1"/>
            <a:r>
              <a:rPr lang="en-US" dirty="0" smtClean="0"/>
              <a:t>When data is changed can use the same method used to "swap out" unused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08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Ultimate Page-Table Trick:</a:t>
            </a:r>
            <a:br>
              <a:rPr lang="en-US" dirty="0" smtClean="0"/>
            </a:br>
            <a:r>
              <a:rPr lang="en-US" dirty="0" err="1" smtClean="0"/>
              <a:t>Rowhammer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</a:t>
            </a:r>
            <a:r>
              <a:rPr lang="en-US" b="1" i="1" dirty="0" smtClean="0"/>
              <a:t>unspeakably cool </a:t>
            </a:r>
            <a:r>
              <a:rPr lang="en-US" dirty="0" smtClean="0"/>
              <a:t>security vulnerability</a:t>
            </a:r>
            <a:r>
              <a:rPr lang="is-IS" dirty="0" smtClean="0"/>
              <a:t>…</a:t>
            </a:r>
            <a:endParaRPr lang="en-US" dirty="0" smtClean="0"/>
          </a:p>
          <a:p>
            <a:r>
              <a:rPr lang="en-US" dirty="0" smtClean="0"/>
              <a:t>DRAM (unless you pay for error correcting (ECC) memory) is actually unreliable</a:t>
            </a:r>
          </a:p>
          <a:p>
            <a:pPr lvl="1"/>
            <a:r>
              <a:rPr lang="en-US" dirty="0" smtClean="0"/>
              <a:t>Can repeatedly read/write the same location ("hammer the row" and eventually cause an error in </a:t>
            </a:r>
            <a:r>
              <a:rPr lang="en-US" b="1" i="1" dirty="0" smtClean="0"/>
              <a:t>some physically distinct memory location</a:t>
            </a:r>
            <a:endParaRPr lang="en-US" dirty="0" smtClean="0"/>
          </a:p>
          <a:p>
            <a:r>
              <a:rPr lang="en-US" dirty="0" smtClean="0"/>
              <a:t>Can tell the OS "I want to map this same block of memory at multiple addresses in my process</a:t>
            </a:r>
            <a:r>
              <a:rPr lang="is-IS" dirty="0" smtClean="0"/>
              <a:t>…"</a:t>
            </a:r>
          </a:p>
          <a:p>
            <a:pPr lvl="1"/>
            <a:r>
              <a:rPr lang="is-IS" dirty="0" smtClean="0"/>
              <a:t>Which creates additional page table entries</a:t>
            </a:r>
          </a:p>
          <a:p>
            <a:r>
              <a:rPr lang="is-IS" dirty="0" smtClean="0"/>
              <a:t>Enter </a:t>
            </a:r>
            <a:r>
              <a:rPr lang="is-IS" b="1" i="1" dirty="0" smtClean="0"/>
              <a:t>Rowhammer</a:t>
            </a:r>
          </a:p>
          <a:p>
            <a:pPr lvl="1"/>
            <a:r>
              <a:rPr lang="is-IS" dirty="0" smtClean="0"/>
              <a:t>It seems all vunerabilities get named now, but this one is cool enough to deserve a name!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8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err="1" smtClean="0"/>
              <a:t>RowHammer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5029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Step 1: Allocate a single page of memory</a:t>
            </a:r>
          </a:p>
          <a:p>
            <a:r>
              <a:rPr lang="en-US" dirty="0" smtClean="0"/>
              <a:t>Step 2: Make the OS make a gazillion page-table entries pointing to the same page</a:t>
            </a:r>
          </a:p>
          <a:p>
            <a:r>
              <a:rPr lang="en-US" dirty="0" smtClean="0"/>
              <a:t>Step 3: Hammer the DRAM until one of those entries gets corrupted</a:t>
            </a:r>
          </a:p>
          <a:p>
            <a:pPr lvl="1"/>
            <a:r>
              <a:rPr lang="en-US" dirty="0" smtClean="0"/>
              <a:t>Now causes that memory page to point to a set of page table entries instead</a:t>
            </a:r>
          </a:p>
          <a:p>
            <a:r>
              <a:rPr lang="en-US" dirty="0" smtClean="0"/>
              <a:t>Step 4: </a:t>
            </a:r>
            <a:r>
              <a:rPr lang="en-US" b="1" i="1" dirty="0" smtClean="0"/>
              <a:t>Profit</a:t>
            </a:r>
            <a:endParaRPr lang="en-US" dirty="0" smtClean="0"/>
          </a:p>
          <a:p>
            <a:pPr lvl="1"/>
            <a:r>
              <a:rPr lang="en-US" dirty="0" smtClean="0"/>
              <a:t>Well, the ability to read and write to any physical address in the system, same difference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03917" y="3178659"/>
            <a:ext cx="1116281" cy="35625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5803909" y="2118252"/>
            <a:ext cx="1116291" cy="3537484"/>
            <a:chOff x="6733299" y="1710048"/>
            <a:chExt cx="1116291" cy="3537484"/>
          </a:xfrm>
        </p:grpSpPr>
        <p:sp>
          <p:nvSpPr>
            <p:cNvPr id="5" name="Rectangle 4"/>
            <p:cNvSpPr/>
            <p:nvPr/>
          </p:nvSpPr>
          <p:spPr>
            <a:xfrm>
              <a:off x="6733309" y="1710048"/>
              <a:ext cx="1116281" cy="3562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733308" y="2063517"/>
              <a:ext cx="1116281" cy="3562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733308" y="2416986"/>
              <a:ext cx="1116281" cy="3562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733306" y="3123924"/>
              <a:ext cx="1116281" cy="3562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33305" y="3477393"/>
              <a:ext cx="1116281" cy="3562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733301" y="3830862"/>
              <a:ext cx="1116281" cy="3562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733300" y="4184331"/>
              <a:ext cx="1116281" cy="3562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733300" y="4537800"/>
              <a:ext cx="1116281" cy="3562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733299" y="4891273"/>
              <a:ext cx="1116281" cy="3562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5803909" y="3178655"/>
            <a:ext cx="1116281" cy="354866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5801677" y="2118252"/>
            <a:ext cx="1116291" cy="3537484"/>
            <a:chOff x="6733299" y="1710048"/>
            <a:chExt cx="1116291" cy="3537484"/>
          </a:xfrm>
          <a:solidFill>
            <a:schemeClr val="accent5">
              <a:lumMod val="75000"/>
            </a:schemeClr>
          </a:solidFill>
        </p:grpSpPr>
        <p:sp>
          <p:nvSpPr>
            <p:cNvPr id="19" name="Rectangle 18"/>
            <p:cNvSpPr/>
            <p:nvPr/>
          </p:nvSpPr>
          <p:spPr>
            <a:xfrm>
              <a:off x="6733309" y="1710048"/>
              <a:ext cx="1116281" cy="35625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733308" y="2063517"/>
              <a:ext cx="1116281" cy="35625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733308" y="2416986"/>
              <a:ext cx="1116281" cy="35625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733306" y="3123924"/>
              <a:ext cx="1116281" cy="35625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733305" y="3477393"/>
              <a:ext cx="1116281" cy="35625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733301" y="3830862"/>
              <a:ext cx="1116281" cy="35625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733300" y="4184331"/>
              <a:ext cx="1116281" cy="35625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733300" y="4537800"/>
              <a:ext cx="1116281" cy="35625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733299" y="4891273"/>
              <a:ext cx="1116281" cy="35625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1" name="Curved Connector 30"/>
          <p:cNvCxnSpPr>
            <a:stCxn id="5" idx="3"/>
            <a:endCxn id="16" idx="3"/>
          </p:cNvCxnSpPr>
          <p:nvPr/>
        </p:nvCxnSpPr>
        <p:spPr>
          <a:xfrm flipH="1">
            <a:off x="6920190" y="2296382"/>
            <a:ext cx="10" cy="1059706"/>
          </a:xfrm>
          <a:prstGeom prst="curvedConnector3">
            <a:avLst>
              <a:gd name="adj1" fmla="val -2147483647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5804175" y="3890865"/>
            <a:ext cx="1116281" cy="1265725"/>
            <a:chOff x="5804175" y="3890865"/>
            <a:chExt cx="1116281" cy="1265725"/>
          </a:xfrm>
        </p:grpSpPr>
        <p:sp>
          <p:nvSpPr>
            <p:cNvPr id="35" name="Rectangle 34"/>
            <p:cNvSpPr/>
            <p:nvPr/>
          </p:nvSpPr>
          <p:spPr>
            <a:xfrm>
              <a:off x="5804175" y="3890865"/>
              <a:ext cx="1116281" cy="35486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Curved Connector 36"/>
            <p:cNvCxnSpPr/>
            <p:nvPr/>
          </p:nvCxnSpPr>
          <p:spPr>
            <a:xfrm flipH="1">
              <a:off x="6920188" y="4096183"/>
              <a:ext cx="5" cy="1060407"/>
            </a:xfrm>
            <a:prstGeom prst="curvedConnector3">
              <a:avLst>
                <a:gd name="adj1" fmla="val -2147483647"/>
              </a:avLst>
            </a:prstGeom>
            <a:ln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5451153" y="1687175"/>
            <a:ext cx="1782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Physical Memory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316180" y="1446546"/>
            <a:ext cx="16683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mtClean="0"/>
              <a:t>Process's</a:t>
            </a:r>
          </a:p>
          <a:p>
            <a:pPr algn="ctr"/>
            <a:r>
              <a:rPr lang="en-US" dirty="0" smtClean="0"/>
              <a:t>Virtual Memory</a:t>
            </a:r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7568285" y="2104918"/>
            <a:ext cx="1118515" cy="3537484"/>
            <a:chOff x="7568285" y="2104918"/>
            <a:chExt cx="1118515" cy="3537484"/>
          </a:xfrm>
        </p:grpSpPr>
        <p:sp>
          <p:nvSpPr>
            <p:cNvPr id="55" name="Rectangle 54"/>
            <p:cNvSpPr/>
            <p:nvPr/>
          </p:nvSpPr>
          <p:spPr>
            <a:xfrm>
              <a:off x="7570519" y="2104918"/>
              <a:ext cx="1116281" cy="3562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7570518" y="2458387"/>
              <a:ext cx="1116281" cy="3562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570518" y="2811856"/>
              <a:ext cx="1116281" cy="3562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570516" y="3518794"/>
              <a:ext cx="1116281" cy="3562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570515" y="3872263"/>
              <a:ext cx="1116281" cy="3562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570511" y="4225732"/>
              <a:ext cx="1116281" cy="3562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7570510" y="4579201"/>
              <a:ext cx="1116281" cy="3562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7570510" y="4932670"/>
              <a:ext cx="1116281" cy="3562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570509" y="5286143"/>
              <a:ext cx="1116281" cy="3562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568285" y="3159154"/>
              <a:ext cx="1116281" cy="35625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Rectangle 64"/>
          <p:cNvSpPr/>
          <p:nvPr/>
        </p:nvSpPr>
        <p:spPr>
          <a:xfrm>
            <a:off x="7575030" y="2107413"/>
            <a:ext cx="1116281" cy="356259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>
            <a:off x="7563773" y="2104918"/>
            <a:ext cx="1118515" cy="3537484"/>
            <a:chOff x="7568285" y="2104918"/>
            <a:chExt cx="1118515" cy="3537484"/>
          </a:xfrm>
          <a:solidFill>
            <a:schemeClr val="accent3">
              <a:lumMod val="75000"/>
            </a:schemeClr>
          </a:solidFill>
        </p:grpSpPr>
        <p:sp>
          <p:nvSpPr>
            <p:cNvPr id="69" name="Rectangle 68"/>
            <p:cNvSpPr/>
            <p:nvPr/>
          </p:nvSpPr>
          <p:spPr>
            <a:xfrm>
              <a:off x="7570519" y="2104918"/>
              <a:ext cx="1116281" cy="35625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7570518" y="2458387"/>
              <a:ext cx="1116281" cy="35625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570518" y="2811856"/>
              <a:ext cx="1116281" cy="35625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7570516" y="3518794"/>
              <a:ext cx="1116281" cy="35625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7570515" y="3872263"/>
              <a:ext cx="1116281" cy="35625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7570511" y="4225732"/>
              <a:ext cx="1116281" cy="35625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7570510" y="4579201"/>
              <a:ext cx="1116281" cy="35625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7570510" y="4932670"/>
              <a:ext cx="1116281" cy="35625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/>
            <p:cNvSpPr/>
            <p:nvPr/>
          </p:nvSpPr>
          <p:spPr>
            <a:xfrm>
              <a:off x="7570509" y="5286143"/>
              <a:ext cx="1116281" cy="35625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568285" y="3159154"/>
              <a:ext cx="1116281" cy="35625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7" name="Rectangle 66"/>
          <p:cNvSpPr/>
          <p:nvPr/>
        </p:nvSpPr>
        <p:spPr>
          <a:xfrm>
            <a:off x="7568277" y="3516127"/>
            <a:ext cx="1116281" cy="35625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7892444" y="5394315"/>
            <a:ext cx="472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3600" b="1" dirty="0" smtClean="0"/>
              <a:t>…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174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6" grpId="0" animBg="1"/>
      <p:bldP spid="65" grpId="0" animBg="1"/>
      <p:bldP spid="67" grpId="0" animBg="1"/>
      <p:bldP spid="67" grpId="1" animBg="1"/>
      <p:bldP spid="8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Question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how cool is this?</a:t>
            </a:r>
          </a:p>
          <a:p>
            <a:pPr lvl="1"/>
            <a:r>
              <a:rPr lang="en-US" dirty="0" smtClean="0"/>
              <a:t>A -&gt; Supercool</a:t>
            </a:r>
          </a:p>
          <a:p>
            <a:pPr lvl="1"/>
            <a:r>
              <a:rPr lang="en-US" dirty="0" smtClean="0"/>
              <a:t>E -&gt; Eh</a:t>
            </a:r>
            <a:r>
              <a:rPr lang="en-US" smtClean="0"/>
              <a:t>, whatever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39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278473"/>
            <a:ext cx="8228752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Once we have a basic machine, it’s mostly up to the OS to use it and define application interfaces.</a:t>
            </a:r>
          </a:p>
          <a:p>
            <a:r>
              <a:rPr lang="en-US" dirty="0" smtClean="0"/>
              <a:t>Hardware helps by providing the right abstractions and features (e.g., Virtual Memory, I/O).</a:t>
            </a:r>
          </a:p>
          <a:p>
            <a:r>
              <a:rPr lang="en-US" dirty="0" smtClean="0"/>
              <a:t>If you want to learn more about operating systems, you should take CS162!</a:t>
            </a:r>
          </a:p>
          <a:p>
            <a:r>
              <a:rPr lang="en-US" dirty="0" smtClean="0"/>
              <a:t>What’s next in CS61C?</a:t>
            </a:r>
          </a:p>
          <a:p>
            <a:pPr lvl="1"/>
            <a:r>
              <a:rPr lang="en-US" dirty="0" smtClean="0"/>
              <a:t>More details on I/O</a:t>
            </a:r>
          </a:p>
          <a:p>
            <a:pPr lvl="1"/>
            <a:r>
              <a:rPr lang="en-US" dirty="0" smtClean="0"/>
              <a:t>More about Virtual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08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Multiprogramming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278473"/>
            <a:ext cx="8228752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OS runs multiple applications at the same time.</a:t>
            </a:r>
          </a:p>
          <a:p>
            <a:pPr lvl="1"/>
            <a:r>
              <a:rPr lang="en-US" dirty="0" smtClean="0"/>
              <a:t>But not </a:t>
            </a:r>
            <a:r>
              <a:rPr lang="en-US" dirty="0" smtClean="0"/>
              <a:t>really: have many more processes/threads than available cores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witches between processes very quickly. This is called a “context switch”.</a:t>
            </a:r>
          </a:p>
          <a:p>
            <a:r>
              <a:rPr lang="en-US" dirty="0" smtClean="0"/>
              <a:t>When jumping into process, set timer interrupt.</a:t>
            </a:r>
          </a:p>
          <a:p>
            <a:pPr lvl="1"/>
            <a:r>
              <a:rPr lang="en-US" dirty="0" smtClean="0"/>
              <a:t>When it expires, store PC, registers, etc. (</a:t>
            </a:r>
            <a:r>
              <a:rPr lang="en-US" dirty="0"/>
              <a:t>p</a:t>
            </a:r>
            <a:r>
              <a:rPr lang="en-US" dirty="0" smtClean="0"/>
              <a:t>rocess state).</a:t>
            </a:r>
          </a:p>
          <a:p>
            <a:pPr lvl="1"/>
            <a:r>
              <a:rPr lang="en-US" dirty="0" smtClean="0"/>
              <a:t>Pick a different process to run and load its state.</a:t>
            </a:r>
          </a:p>
          <a:p>
            <a:pPr lvl="1"/>
            <a:r>
              <a:rPr lang="en-US" dirty="0" smtClean="0"/>
              <a:t>Set timer, change to user mode, jump to the new PC.</a:t>
            </a:r>
          </a:p>
          <a:p>
            <a:r>
              <a:rPr lang="en-US" dirty="0" smtClean="0"/>
              <a:t>Deciding what process to run is called </a:t>
            </a:r>
            <a:r>
              <a:rPr lang="en-US" dirty="0" smtClean="0">
                <a:solidFill>
                  <a:srgbClr val="FF0000"/>
                </a:solidFill>
              </a:rPr>
              <a:t>scheduling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53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Protection, Translation, Paging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278473"/>
            <a:ext cx="8228752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Supervisor mode does things that normal mode can't</a:t>
            </a:r>
            <a:r>
              <a:rPr lang="is-IS" dirty="0" smtClean="0"/>
              <a:t>…</a:t>
            </a:r>
          </a:p>
          <a:p>
            <a:pPr lvl="1"/>
            <a:r>
              <a:rPr lang="is-IS" dirty="0" smtClean="0"/>
              <a:t>But...</a:t>
            </a:r>
            <a:endParaRPr lang="en-US" dirty="0" smtClean="0"/>
          </a:p>
          <a:p>
            <a:r>
              <a:rPr lang="en-US" dirty="0" smtClean="0"/>
              <a:t>Supervisor </a:t>
            </a:r>
            <a:r>
              <a:rPr lang="en-US" dirty="0" smtClean="0"/>
              <a:t>mode </a:t>
            </a:r>
            <a:r>
              <a:rPr lang="en-US" dirty="0" smtClean="0"/>
              <a:t>is not enough to fully </a:t>
            </a:r>
            <a:r>
              <a:rPr lang="en-US" dirty="0" smtClean="0"/>
              <a:t>isolate applications from each other or from the OS.</a:t>
            </a:r>
          </a:p>
          <a:p>
            <a:pPr lvl="1"/>
            <a:r>
              <a:rPr lang="en-US" dirty="0" smtClean="0"/>
              <a:t>Application could overwrite another application’s memory.</a:t>
            </a:r>
          </a:p>
          <a:p>
            <a:pPr lvl="1"/>
            <a:r>
              <a:rPr lang="en-US" dirty="0" smtClean="0"/>
              <a:t>Also, may want to address more memory than we actually have (e.g., for sparse data structures).</a:t>
            </a:r>
          </a:p>
          <a:p>
            <a:r>
              <a:rPr lang="en-US" dirty="0" smtClean="0"/>
              <a:t>Solution: </a:t>
            </a:r>
            <a:r>
              <a:rPr lang="en-US" dirty="0" smtClean="0">
                <a:solidFill>
                  <a:srgbClr val="FF0000"/>
                </a:solidFill>
              </a:rPr>
              <a:t>Virtual Memory</a:t>
            </a:r>
            <a:r>
              <a:rPr lang="en-US" dirty="0" smtClean="0"/>
              <a:t>. Gives each process the illusion of a full memory address space that it has completely for itself.</a:t>
            </a:r>
          </a:p>
        </p:txBody>
      </p:sp>
    </p:spTree>
    <p:extLst>
      <p:ext uri="{BB962C8B-B14F-4D97-AF65-F5344CB8AC3E}">
        <p14:creationId xmlns:p14="http://schemas.microsoft.com/office/powerpoint/2010/main" val="89722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we need Virtual Memory for? Reason 1: Adding Disks to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devise a mechanism to “connect” memory and disk in the memory hierarchy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 descr="hei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743200"/>
            <a:ext cx="6088774" cy="3962400"/>
          </a:xfrm>
          <a:prstGeom prst="rect">
            <a:avLst/>
          </a:prstGeom>
        </p:spPr>
      </p:pic>
      <p:cxnSp>
        <p:nvCxnSpPr>
          <p:cNvPr id="8" name="Curved Connector 7"/>
          <p:cNvCxnSpPr/>
          <p:nvPr/>
        </p:nvCxnSpPr>
        <p:spPr>
          <a:xfrm rot="5400000">
            <a:off x="2940050" y="5067300"/>
            <a:ext cx="1212850" cy="844550"/>
          </a:xfrm>
          <a:prstGeom prst="curvedConnector3">
            <a:avLst>
              <a:gd name="adj1" fmla="val 50000"/>
            </a:avLst>
          </a:prstGeom>
          <a:ln w="63500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037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we need Virtual Memory for? Reason 2: Simplifying Memory for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Applications should see the straightforward memory layout we saw earlier -&gt;</a:t>
            </a:r>
          </a:p>
          <a:p>
            <a:r>
              <a:rPr lang="en-US" dirty="0" smtClean="0"/>
              <a:t>User-space applications should think they own all of memory</a:t>
            </a:r>
          </a:p>
          <a:p>
            <a:r>
              <a:rPr lang="en-US" dirty="0" smtClean="0"/>
              <a:t>So we give them a </a:t>
            </a:r>
            <a:r>
              <a:rPr lang="en-US" b="1" dirty="0" smtClean="0"/>
              <a:t>virtual</a:t>
            </a:r>
            <a:r>
              <a:rPr lang="en-US" dirty="0" smtClean="0"/>
              <a:t> view of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2" descr="Wide upward diagonal"/>
          <p:cNvSpPr>
            <a:spLocks noChangeArrowheads="1"/>
          </p:cNvSpPr>
          <p:nvPr/>
        </p:nvSpPr>
        <p:spPr bwMode="auto">
          <a:xfrm>
            <a:off x="6477000" y="2235200"/>
            <a:ext cx="2438400" cy="1828800"/>
          </a:xfrm>
          <a:prstGeom prst="rect">
            <a:avLst/>
          </a:prstGeom>
          <a:pattFill prst="wdUpDiag">
            <a:fgClr>
              <a:schemeClr val="bg2"/>
            </a:fgClr>
            <a:bgClr>
              <a:srgbClr val="FFFFFF"/>
            </a:bgClr>
          </a:pattFill>
          <a:ln w="127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477000" y="1701800"/>
            <a:ext cx="2438400" cy="4572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6477000" y="5435600"/>
            <a:ext cx="24384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477000" y="4749800"/>
            <a:ext cx="24384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6477000" y="40640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6477000" y="22352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7219950" y="5448300"/>
            <a:ext cx="990600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3200">
                <a:latin typeface="+mn-lt"/>
                <a:ea typeface="ＭＳ Ｐゴシック" charset="-128"/>
                <a:cs typeface="ＭＳ Ｐゴシック" charset="-128"/>
              </a:rPr>
              <a:t>code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6765925" y="4762500"/>
            <a:ext cx="1898650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3200">
                <a:latin typeface="+mn-lt"/>
                <a:ea typeface="ＭＳ Ｐゴシック" charset="-128"/>
                <a:cs typeface="ＭＳ Ｐゴシック" charset="-128"/>
              </a:rPr>
              <a:t>static data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7207250" y="4076700"/>
            <a:ext cx="1016000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3200">
                <a:latin typeface="+mn-lt"/>
                <a:ea typeface="ＭＳ Ｐゴシック" charset="-128"/>
                <a:cs typeface="ＭＳ Ｐゴシック" charset="-128"/>
              </a:rPr>
              <a:t>heap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7200900" y="1701800"/>
            <a:ext cx="1028700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  <a:ea typeface="ＭＳ Ｐゴシック" charset="-128"/>
                <a:cs typeface="ＭＳ Ｐゴシック" charset="-128"/>
              </a:rPr>
              <a:t>stack</a:t>
            </a:r>
          </a:p>
        </p:txBody>
      </p:sp>
      <p:sp>
        <p:nvSpPr>
          <p:cNvPr id="18" name="Line 14"/>
          <p:cNvSpPr>
            <a:spLocks noChangeShapeType="1"/>
          </p:cNvSpPr>
          <p:nvPr/>
        </p:nvSpPr>
        <p:spPr bwMode="auto">
          <a:xfrm flipV="1">
            <a:off x="7696200" y="3683000"/>
            <a:ext cx="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7696200" y="2235200"/>
            <a:ext cx="0" cy="3810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4864260" y="1625600"/>
            <a:ext cx="174387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b="1" i="1" dirty="0">
                <a:latin typeface="+mn-lt"/>
                <a:ea typeface="ＭＳ Ｐゴシック" charset="-128"/>
                <a:cs typeface="ＭＳ Ｐゴシック" charset="-128"/>
              </a:rPr>
              <a:t>~ </a:t>
            </a:r>
            <a:r>
              <a:rPr lang="en-US" sz="2000" b="1" i="1" dirty="0">
                <a:ea typeface="ＭＳ Ｐゴシック" charset="-128"/>
                <a:cs typeface="ＭＳ Ｐゴシック" charset="-128"/>
              </a:rPr>
              <a:t>7</a:t>
            </a:r>
            <a:r>
              <a:rPr lang="en-US" sz="2000" b="1" i="1" dirty="0" smtClean="0">
                <a:latin typeface="+mn-lt"/>
                <a:ea typeface="ＭＳ Ｐゴシック" charset="-128"/>
                <a:cs typeface="ＭＳ Ｐゴシック" charset="-128"/>
              </a:rPr>
              <a:t>FFF </a:t>
            </a:r>
            <a:r>
              <a:rPr lang="en-US" sz="2000" b="1" i="1" dirty="0" err="1">
                <a:latin typeface="+mn-lt"/>
                <a:ea typeface="ＭＳ Ｐゴシック" charset="-128"/>
                <a:cs typeface="ＭＳ Ｐゴシック" charset="-128"/>
              </a:rPr>
              <a:t>FFFF</a:t>
            </a:r>
            <a:r>
              <a:rPr lang="en-US" sz="2400" b="1" i="1" baseline="-25000" dirty="0" err="1">
                <a:latin typeface="+mn-lt"/>
                <a:ea typeface="ＭＳ Ｐゴシック" charset="-128"/>
                <a:cs typeface="ＭＳ Ｐゴシック" charset="-128"/>
              </a:rPr>
              <a:t>hex</a:t>
            </a:r>
            <a:endParaRPr lang="en-US" sz="2400" b="1" i="1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4901219" y="6076890"/>
            <a:ext cx="182978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000" b="1" i="1" dirty="0">
                <a:latin typeface="+mn-lt"/>
                <a:ea typeface="ＭＳ Ｐゴシック" charset="-128"/>
                <a:cs typeface="ＭＳ Ｐゴシック" charset="-128"/>
              </a:rPr>
              <a:t>~ </a:t>
            </a:r>
            <a:r>
              <a:rPr lang="en-US" sz="2000" b="1" i="1" dirty="0" smtClean="0">
                <a:latin typeface="+mn-lt"/>
                <a:ea typeface="ＭＳ Ｐゴシック" charset="-128"/>
                <a:cs typeface="ＭＳ Ｐゴシック" charset="-128"/>
              </a:rPr>
              <a:t>0000 0000</a:t>
            </a:r>
            <a:r>
              <a:rPr lang="en-US" sz="2400" b="1" i="1" baseline="-25000" dirty="0" smtClean="0">
                <a:latin typeface="+mn-lt"/>
                <a:ea typeface="ＭＳ Ｐゴシック" charset="-128"/>
                <a:cs typeface="ＭＳ Ｐゴシック" charset="-128"/>
              </a:rPr>
              <a:t>hex</a:t>
            </a:r>
            <a:endParaRPr lang="en-US" sz="2400" b="1" i="1" dirty="0">
              <a:latin typeface="+mn-lt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944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we need Virtual Memory for? Reason 3: Protection Between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a bare system, addresses issued with loads/stores are real </a:t>
            </a:r>
            <a:r>
              <a:rPr lang="en-US" b="1" dirty="0" smtClean="0"/>
              <a:t>physical</a:t>
            </a:r>
            <a:r>
              <a:rPr lang="en-US" dirty="0" smtClean="0"/>
              <a:t> addresses</a:t>
            </a:r>
          </a:p>
          <a:p>
            <a:r>
              <a:rPr lang="en-US" dirty="0" smtClean="0"/>
              <a:t>This means any program can issue any address, therefore can access any part of memory, even areas which it doesn’t own</a:t>
            </a:r>
          </a:p>
          <a:p>
            <a:pPr lvl="1"/>
            <a:r>
              <a:rPr lang="en-US" dirty="0" smtClean="0"/>
              <a:t>Ex: The OS data structures</a:t>
            </a:r>
          </a:p>
          <a:p>
            <a:r>
              <a:rPr lang="en-US" dirty="0" smtClean="0"/>
              <a:t>We should send all addresses through a mechanism that the OS controls, before they make it out to DRAM - </a:t>
            </a:r>
            <a:r>
              <a:rPr lang="en-US" b="1" dirty="0" smtClean="0"/>
              <a:t>a translation mechanism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9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VM + Supervisor Mode combine to </a:t>
            </a:r>
            <a:br>
              <a:rPr lang="en-US" dirty="0" smtClean="0"/>
            </a:br>
            <a:r>
              <a:rPr lang="en-US" dirty="0" smtClean="0"/>
              <a:t>Create Isolation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Supervisor mode is </a:t>
            </a:r>
            <a:r>
              <a:rPr lang="en-US" b="1" i="1" dirty="0" smtClean="0"/>
              <a:t>only</a:t>
            </a:r>
            <a:r>
              <a:rPr lang="en-US" dirty="0" smtClean="0"/>
              <a:t> entered into at the trap handler</a:t>
            </a:r>
          </a:p>
          <a:p>
            <a:pPr lvl="1"/>
            <a:r>
              <a:rPr lang="en-US" dirty="0" smtClean="0"/>
              <a:t>So its always known (and hopefully correct) code that is part of the core operating system</a:t>
            </a:r>
          </a:p>
          <a:p>
            <a:pPr lvl="2"/>
            <a:r>
              <a:rPr lang="en-US" dirty="0" smtClean="0"/>
              <a:t>This is why "</a:t>
            </a:r>
            <a:r>
              <a:rPr lang="en-US" dirty="0" err="1" smtClean="0"/>
              <a:t>syscall</a:t>
            </a:r>
            <a:r>
              <a:rPr lang="en-US" dirty="0" smtClean="0"/>
              <a:t>" generates an exception</a:t>
            </a:r>
          </a:p>
          <a:p>
            <a:r>
              <a:rPr lang="en-US" dirty="0" smtClean="0"/>
              <a:t>Only Supervisor mode can </a:t>
            </a:r>
            <a:r>
              <a:rPr lang="en-US" b="1" i="1" dirty="0" smtClean="0"/>
              <a:t>change</a:t>
            </a:r>
            <a:r>
              <a:rPr lang="en-US" dirty="0" smtClean="0"/>
              <a:t> Virtual Memory mappings</a:t>
            </a:r>
          </a:p>
          <a:p>
            <a:pPr lvl="1"/>
            <a:r>
              <a:rPr lang="en-US" dirty="0" smtClean="0"/>
              <a:t>So only the core of the operating system can bypass the protections imposed on memory</a:t>
            </a:r>
          </a:p>
          <a:p>
            <a:r>
              <a:rPr lang="en-US" dirty="0" smtClean="0"/>
              <a:t>These are the invariants necessary for isolation</a:t>
            </a:r>
          </a:p>
          <a:p>
            <a:pPr lvl="1"/>
            <a:r>
              <a:rPr lang="en-US" dirty="0" smtClean="0"/>
              <a:t>Anything that can affect these invariants </a:t>
            </a:r>
            <a:r>
              <a:rPr lang="en-US" b="1" i="1" dirty="0" smtClean="0"/>
              <a:t>completely</a:t>
            </a:r>
            <a:r>
              <a:rPr lang="en-US" dirty="0" smtClean="0"/>
              <a:t> compromises the security of the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9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The set of addresses labeling all of memory that we can access</a:t>
            </a:r>
          </a:p>
          <a:p>
            <a:r>
              <a:rPr lang="en-US" dirty="0" smtClean="0"/>
              <a:t>Now, 2 kinds:</a:t>
            </a:r>
          </a:p>
          <a:p>
            <a:pPr lvl="1"/>
            <a:r>
              <a:rPr lang="en-US" b="1" dirty="0" smtClean="0"/>
              <a:t>Virtual Address Space </a:t>
            </a:r>
            <a:r>
              <a:rPr lang="en-US" dirty="0" smtClean="0"/>
              <a:t>- the set of addresses that the user program knows about</a:t>
            </a:r>
          </a:p>
          <a:p>
            <a:pPr lvl="1"/>
            <a:r>
              <a:rPr lang="en-US" b="1" dirty="0" smtClean="0"/>
              <a:t>Physical Address Space </a:t>
            </a:r>
            <a:r>
              <a:rPr lang="en-US" dirty="0" smtClean="0"/>
              <a:t>- the set of addresses that map to actual physical cells in memory</a:t>
            </a:r>
          </a:p>
          <a:p>
            <a:pPr lvl="2"/>
            <a:r>
              <a:rPr lang="en-US" dirty="0" smtClean="0"/>
              <a:t>Hidden from user applications</a:t>
            </a:r>
          </a:p>
          <a:p>
            <a:r>
              <a:rPr lang="en-US" dirty="0" smtClean="0"/>
              <a:t>So, we need a way to map between these two address spaces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6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34059</TotalTime>
  <Words>1947</Words>
  <Application>Microsoft Macintosh PowerPoint</Application>
  <PresentationFormat>On-screen Show (4:3)</PresentationFormat>
  <Paragraphs>458</Paragraphs>
  <Slides>29</Slides>
  <Notes>15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AppleMyungjo</vt:lpstr>
      <vt:lpstr>Calibri</vt:lpstr>
      <vt:lpstr>ＭＳ Ｐゴシック</vt:lpstr>
      <vt:lpstr>Symbol</vt:lpstr>
      <vt:lpstr>Verdana</vt:lpstr>
      <vt:lpstr>굴림</vt:lpstr>
      <vt:lpstr>Arial</vt:lpstr>
      <vt:lpstr>Office Theme</vt:lpstr>
      <vt:lpstr>CS 61C: Great Ideas in Computer Architecture (Machine Structures) Intro to Virtual Memory</vt:lpstr>
      <vt:lpstr>Agenda</vt:lpstr>
      <vt:lpstr>Multiprogramming</vt:lpstr>
      <vt:lpstr>Protection, Translation, Paging</vt:lpstr>
      <vt:lpstr>What do we need Virtual Memory for? Reason 1: Adding Disks to Hierarchy</vt:lpstr>
      <vt:lpstr>What do we need Virtual Memory for? Reason 2: Simplifying Memory for Apps</vt:lpstr>
      <vt:lpstr>What do we need Virtual Memory for? Reason 3: Protection Between Processes</vt:lpstr>
      <vt:lpstr>VM + Supervisor Mode combine to  Create Isolation</vt:lpstr>
      <vt:lpstr>Address Spaces</vt:lpstr>
      <vt:lpstr>Blocks vs. Pages</vt:lpstr>
      <vt:lpstr>Bytes, Words, Blocks, Pages</vt:lpstr>
      <vt:lpstr>Address Translation</vt:lpstr>
      <vt:lpstr>Address Translation</vt:lpstr>
      <vt:lpstr>“Bare” 5-Stage Pipeline</vt:lpstr>
      <vt:lpstr>Modern Virtual Memory Systems  Illusion of a large, private, uniform store</vt:lpstr>
      <vt:lpstr>Dynamic Address Translation</vt:lpstr>
      <vt:lpstr>Simple Base and Bound Translation</vt:lpstr>
      <vt:lpstr>Separate Areas for Program and Data</vt:lpstr>
      <vt:lpstr>Base and Bound Machine</vt:lpstr>
      <vt:lpstr>Memory Fragmentation</vt:lpstr>
      <vt:lpstr>Paged Memory Systems</vt:lpstr>
      <vt:lpstr>Private Address Space per User</vt:lpstr>
      <vt:lpstr>Where Should Page Tables Reside?</vt:lpstr>
      <vt:lpstr>Page Tables in Physical Memory</vt:lpstr>
      <vt:lpstr>Page Table Tricks…</vt:lpstr>
      <vt:lpstr>The Ultimate Page-Table Trick: Rowhammer</vt:lpstr>
      <vt:lpstr>How RowHammer Works</vt:lpstr>
      <vt:lpstr>Clicker Question…</vt:lpstr>
      <vt:lpstr>In Conclusion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Nicholas Weaver</cp:lastModifiedBy>
  <cp:revision>821</cp:revision>
  <cp:lastPrinted>2013-10-22T04:54:04Z</cp:lastPrinted>
  <dcterms:created xsi:type="dcterms:W3CDTF">2012-10-08T01:19:02Z</dcterms:created>
  <dcterms:modified xsi:type="dcterms:W3CDTF">2016-04-15T15:06:47Z</dcterms:modified>
</cp:coreProperties>
</file>